
<file path=[Content_Types].xml><?xml version="1.0" encoding="utf-8"?>
<Types xmlns="http://schemas.openxmlformats.org/package/2006/content-types">
  <Override PartName="/ppt/slides/slide41.xml" ContentType="application/vnd.openxmlformats-officedocument.presentationml.slide+xml"/>
  <Override PartName="/ppt/notesSlides/notesSlide16.xml" ContentType="application/vnd.openxmlformats-officedocument.presentationml.notesSlide+xml"/>
  <Override PartName="/ppt/slides/slide50.xml" ContentType="application/vnd.openxmlformats-officedocument.presentationml.slide+xml"/>
  <Override PartName="/ppt/slides/slide18.xml" ContentType="application/vnd.openxmlformats-officedocument.presentationml.slide+xml"/>
  <Override PartName="/ppt/notesSlides/notesSlide26.xml" ContentType="application/vnd.openxmlformats-officedocument.presentationml.notesSlide+xml"/>
  <Override PartName="/ppt/slides/slide60.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70.xml" ContentType="application/vnd.openxmlformats-officedocument.presentationml.slide+xml"/>
  <Override PartName="/ppt/notesSlides/notesSlide45.xml" ContentType="application/vnd.openxmlformats-officedocument.presentationml.notesSlide+xml"/>
  <Override PartName="/ppt/slides/slide9.xml" ContentType="application/vnd.openxmlformats-officedocument.presentationml.slide+xml"/>
  <Override PartName="/ppt/slides/slide47.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Masters/notesMaster1.xml" ContentType="application/vnd.openxmlformats-officedocument.presentationml.notesMaster+xml"/>
  <Override PartName="/ppt/notesSlides/notesSlide64.xml" ContentType="application/vnd.openxmlformats-officedocument.presentationml.notesSlide+xml"/>
  <Override PartName="/ppt/slides/slide66.xml" ContentType="application/vnd.openxmlformats-officedocument.presentationml.slide+xml"/>
  <Override PartName="/ppt/theme/theme1.xml" ContentType="application/vnd.openxmlformats-officedocument.theme+xml"/>
  <Override PartName="/ppt/notesSlides/notesSlide74.xml" ContentType="application/vnd.openxmlformats-officedocument.presentationml.notesSlide+xml"/>
  <Override PartName="/ppt/notesSlides/notesSlide2.xml" ContentType="application/vnd.openxmlformats-officedocument.presentationml.notesSlide+xml"/>
  <Override PartName="/ppt/slides/slide75.xml" ContentType="application/vnd.openxmlformats-officedocument.presentationml.slide+xml"/>
  <Default Extension="jpeg" ContentType="image/jpeg"/>
  <Override PartName="/ppt/notesSlides/notesSlide11.xml" ContentType="application/vnd.openxmlformats-officedocument.presentationml.notesSlide+xml"/>
  <Override PartName="/ppt/slides/slide13.xml" ContentType="application/vnd.openxmlformats-officedocument.presentationml.slide+xml"/>
  <Override PartName="/ppt/notesSlides/notesSlide21.xml" ContentType="application/vnd.openxmlformats-officedocument.presentationml.notesSlide+xml"/>
  <Override PartName="/ppt/slides/slide23.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slides/slide4.xml" ContentType="application/vnd.openxmlformats-officedocument.presentationml.slide+xml"/>
  <Override PartName="/ppt/notesSlides/notesSlide40.xml" ContentType="application/vnd.openxmlformats-officedocument.presentationml.notesSlide+xml"/>
  <Override PartName="/ppt/slideLayouts/slideLayout5.xml" ContentType="application/vnd.openxmlformats-officedocument.presentationml.slideLayout+xml"/>
  <Override PartName="/ppt/slides/slide42.xml" ContentType="application/vnd.openxmlformats-officedocument.presentationml.slide+xml"/>
  <Override PartName="/ppt/notesSlides/notesSlide17.xml" ContentType="application/vnd.openxmlformats-officedocument.presentationml.notesSlide+xml"/>
  <Override PartName="/ppt/notesSlides/notesSlide50.xml" ContentType="application/vnd.openxmlformats-officedocument.presentationml.notesSlide+xml"/>
  <Override PartName="/ppt/slides/slide51.xml" ContentType="application/vnd.openxmlformats-officedocument.presentationml.slide+xml"/>
  <Override PartName="/ppt/slides/slide19.xml" ContentType="application/vnd.openxmlformats-officedocument.presentationml.slide+xml"/>
  <Override PartName="/ppt/notesSlides/notesSlide27.xml" ContentType="application/vnd.openxmlformats-officedocument.presentationml.notesSlide+xml"/>
  <Override PartName="/ppt/slideLayouts/slideLayout10.xml" ContentType="application/vnd.openxmlformats-officedocument.presentationml.slideLayout+xml"/>
  <Override PartName="/ppt/slides/slide61.xml" ContentType="application/vnd.openxmlformats-officedocument.presentationml.slide+xml"/>
  <Override PartName="/ppt/slides/slide29.xml" ContentType="application/vnd.openxmlformats-officedocument.presentationml.slide+xml"/>
  <Override PartName="/ppt/notesSlides/notesSlide36.xml" ContentType="application/vnd.openxmlformats-officedocument.presentationml.notesSlide+xml"/>
  <Override PartName="/ppt/slides/slide38.xml" ContentType="application/vnd.openxmlformats-officedocument.presentationml.slide+xml"/>
  <Override PartName="/ppt/slides/slide71.xml" ContentType="application/vnd.openxmlformats-officedocument.presentationml.slide+xml"/>
  <Override PartName="/ppt/notesSlides/notesSlide46.xml" ContentType="application/vnd.openxmlformats-officedocument.presentationml.notesSlide+xml"/>
  <Override PartName="/ppt/slides/slide80.xml" ContentType="application/vnd.openxmlformats-officedocument.presentationml.slide+xml"/>
  <Override PartName="/ppt/slides/slide48.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65.xml" ContentType="application/vnd.openxmlformats-officedocument.presentationml.notesSlide+xml"/>
  <Override PartName="/ppt/slides/slide67.xml" ContentType="application/vnd.openxmlformats-officedocument.presentationml.slide+xml"/>
  <Override PartName="/ppt/theme/theme2.xml" ContentType="application/vnd.openxmlformats-officedocument.theme+xml"/>
  <Override PartName="/ppt/notesSlides/notesSlide75.xml" ContentType="application/vnd.openxmlformats-officedocument.presentationml.notesSlide+xml"/>
  <Override PartName="/ppt/notesSlides/notesSlide3.xml" ContentType="application/vnd.openxmlformats-officedocument.presentationml.notesSlide+xml"/>
  <Override PartName="/ppt/slides/slide76.xml" ContentType="application/vnd.openxmlformats-officedocument.presentationml.slide+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12.xml" ContentType="application/vnd.openxmlformats-officedocument.presentationml.notesSlide+xml"/>
  <Override PartName="/ppt/slides/slide14.xml" ContentType="application/vnd.openxmlformats-officedocument.presentationml.slide+xml"/>
  <Override PartName="/ppt/notesSlides/notesSlide22.xml" ContentType="application/vnd.openxmlformats-officedocument.presentationml.notesSlide+xml"/>
  <Override PartName="/ppt/slides/slide24.xml" ContentType="application/vnd.openxmlformats-officedocument.presentationml.slide+xml"/>
  <Default Extension="bin" ContentType="application/vnd.openxmlformats-officedocument.presentationml.printerSettings"/>
  <Override PartName="/ppt/notesSlides/notesSlide32.xml" ContentType="application/vnd.openxmlformats-officedocument.presentationml.notesSlide+xml"/>
  <Override PartName="/ppt/slides/slide33.xml" ContentType="application/vnd.openxmlformats-officedocument.presentationml.slide+xml"/>
  <Override PartName="/ppt/slides/slide5.xml" ContentType="application/vnd.openxmlformats-officedocument.presentationml.slide+xml"/>
  <Override PartName="/ppt/notesSlides/notesSlide41.xml" ContentType="application/vnd.openxmlformats-officedocument.presentationml.notesSlide+xml"/>
  <Override PartName="/ppt/slideLayouts/slideLayout6.xml" ContentType="application/vnd.openxmlformats-officedocument.presentationml.slideLayout+xml"/>
  <Default Extension="xml" ContentType="application/xml"/>
  <Override PartName="/ppt/slides/slide43.xml" ContentType="application/vnd.openxmlformats-officedocument.presentationml.slide+xml"/>
  <Override PartName="/ppt/tableStyles.xml" ContentType="application/vnd.openxmlformats-officedocument.presentationml.tableStyles+xml"/>
  <Override PartName="/ppt/notesSlides/notesSlide18.xml" ContentType="application/vnd.openxmlformats-officedocument.presentationml.notes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60.xml" ContentType="application/vnd.openxmlformats-officedocument.presentationml.notesSlide+xml"/>
  <Override PartName="/ppt/notesSlides/notesSlide28.xml" ContentType="application/vnd.openxmlformats-officedocument.presentationml.notesSlide+xml"/>
  <Override PartName="/ppt/slideLayouts/slideLayout11.xml" ContentType="application/vnd.openxmlformats-officedocument.presentationml.slideLayout+xml"/>
  <Override PartName="/ppt/slides/slide62.xml" ContentType="application/vnd.openxmlformats-officedocument.presentationml.slide+xml"/>
  <Override PartName="/ppt/notesSlides/notesSlide37.xml" ContentType="application/vnd.openxmlformats-officedocument.presentationml.notesSlide+xml"/>
  <Override PartName="/ppt/notesSlides/notesSlide70.xml" ContentType="application/vnd.openxmlformats-officedocument.presentationml.notesSlide+xml"/>
  <Override PartName="/docProps/app.xml" ContentType="application/vnd.openxmlformats-officedocument.extended-properties+xml"/>
  <Override PartName="/ppt/slides/slide39.xml" ContentType="application/vnd.openxmlformats-officedocument.presentationml.slide+xml"/>
  <Override PartName="/ppt/notesSlides/notesSlide47.xml" ContentType="application/vnd.openxmlformats-officedocument.presentationml.notesSlide+xml"/>
  <Override PartName="/ppt/slides/slide81.xml" ContentType="application/vnd.openxmlformats-officedocument.presentationml.slide+xml"/>
  <Override PartName="/ppt/slides/slide49.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docProps/core.xml" ContentType="application/vnd.openxmlformats-package.core-properties+xml"/>
  <Override PartName="/ppt/notesSlides/notesSlide66.xml" ContentType="application/vnd.openxmlformats-officedocument.presentationml.notesSlide+xml"/>
  <Override PartName="/ppt/slides/slide68.xml" ContentType="application/vnd.openxmlformats-officedocument.presentationml.slide+xml"/>
  <Override PartName="/ppt/theme/theme3.xml" ContentType="application/vnd.openxmlformats-officedocument.theme+xml"/>
  <Override PartName="/ppt/notesSlides/notesSlide4.xml" ContentType="application/vnd.openxmlformats-officedocument.presentationml.notesSlide+xml"/>
  <Override PartName="/ppt/slides/slide77.xml" ContentType="application/vnd.openxmlformats-officedocument.presentationml.slide+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13.xml" ContentType="application/vnd.openxmlformats-officedocument.presentationml.notesSlide+xml"/>
  <Override PartName="/ppt/slides/slide15.xml" ContentType="application/vnd.openxmlformats-officedocument.presentationml.slide+xml"/>
  <Override PartName="/ppt/notesSlides/notesSlide23.xml" ContentType="application/vnd.openxmlformats-officedocument.presentationml.notesSlide+xml"/>
  <Override PartName="/ppt/slides/slide25.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slides/slide6.xml" ContentType="application/vnd.openxmlformats-officedocument.presentationml.slide+xml"/>
  <Override PartName="/ppt/notesSlides/notesSlide42.xml" ContentType="application/vnd.openxmlformats-officedocument.presentationml.notesSlide+xml"/>
  <Override PartName="/ppt/slideLayouts/slideLayout7.xml" ContentType="application/vnd.openxmlformats-officedocument.presentationml.slideLayout+xml"/>
  <Default Extension="png" ContentType="image/png"/>
  <Override PartName="/ppt/slides/slide44.xml" ContentType="application/vnd.openxmlformats-officedocument.presentationml.slide+xml"/>
  <Override PartName="/ppt/notesSlides/notesSlide19.xml" ContentType="application/vnd.openxmlformats-officedocument.presentationml.notes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61.xml" ContentType="application/vnd.openxmlformats-officedocument.presentationml.notesSlide+xml"/>
  <Override PartName="/ppt/notesSlides/notesSlide29.xml" ContentType="application/vnd.openxmlformats-officedocument.presentationml.notesSlide+xml"/>
  <Override PartName="/ppt/slideLayouts/slideLayout12.xml" ContentType="application/vnd.openxmlformats-officedocument.presentationml.slideLayout+xml"/>
  <Override PartName="/ppt/slides/slide63.xml" ContentType="application/vnd.openxmlformats-officedocument.presentationml.slide+xml"/>
  <Override PartName="/ppt/notesSlides/notesSlide38.xml" ContentType="application/vnd.openxmlformats-officedocument.presentationml.notes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48.xml" ContentType="application/vnd.openxmlformats-officedocument.presentationml.notesSlide+xml"/>
  <Override PartName="/ppt/slides/slide82.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67.xml" ContentType="application/vnd.openxmlformats-officedocument.presentationml.notesSlide+xml"/>
  <Override PartName="/ppt/slides/slide69.xml" ContentType="application/vnd.openxmlformats-officedocument.presentationml.slide+xml"/>
  <Override PartName="/ppt/notesSlides/notesSlide5.xml" ContentType="application/vnd.openxmlformats-officedocument.presentationml.notesSlide+xml"/>
  <Override PartName="/ppt/slides/slide78.xml" ContentType="application/vnd.openxmlformats-officedocument.presentationml.slide+xml"/>
  <Override PartName="/ppt/slides/slide10.xml" ContentType="application/vnd.openxmlformats-officedocument.presentationml.slide+xml"/>
  <Override PartName="/ppt/slides/slide20.xml" ContentType="application/vnd.openxmlformats-officedocument.presentationml.slide+xml"/>
  <Override PartName="/ppt/slides/slide1.xml" ContentType="application/vnd.openxmlformats-officedocument.presentationml.slide+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24.xml" ContentType="application/vnd.openxmlformats-officedocument.presentationml.notesSlide+xml"/>
  <Override PartName="/ppt/viewProps.xml" ContentType="application/vnd.openxmlformats-officedocument.presentationml.viewProps+xml"/>
  <Default Extension="rels" ContentType="application/vnd.openxmlformats-package.relationships+xml"/>
  <Override PartName="/ppt/slides/slide26.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slides/slide7.xml" ContentType="application/vnd.openxmlformats-officedocument.presentationml.slide+xml"/>
  <Override PartName="/ppt/notesSlides/notesSlide43.xml" ContentType="application/vnd.openxmlformats-officedocument.presentationml.notesSlide+xml"/>
  <Override PartName="/ppt/slideLayouts/slideLayout8.xml" ContentType="application/vnd.openxmlformats-officedocument.presentationml.slideLayout+xml"/>
  <Override PartName="/ppt/slides/slide45.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62.xml" ContentType="application/vnd.openxmlformats-officedocument.presentationml.notesSlide+xml"/>
  <Override PartName="/ppt/slides/slide6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72.xml" ContentType="application/vnd.openxmlformats-officedocument.presentationml.notesSlide+xml"/>
  <Override PartName="/ppt/slides/slide73.xml" ContentType="application/vnd.openxmlformats-officedocument.presentationml.slide+xml"/>
  <Override PartName="/ppt/presentation.xml" ContentType="application/vnd.openxmlformats-officedocument.presentationml.presentation.main+xml"/>
  <Override PartName="/ppt/notesSlides/notesSlide49.xml" ContentType="application/vnd.openxmlformats-officedocument.presentationml.notesSlide+xml"/>
  <Override PartName="/ppt/slides/slide83.xml" ContentType="application/vnd.openxmlformats-officedocument.presentationml.slide+xml"/>
  <Override PartName="/ppt/notesSlides/notesSlide59.xml" ContentType="application/vnd.openxmlformats-officedocument.presentationml.notesSlide+xml"/>
  <Override PartName="/ppt/notesSlides/notesSlide68.xml" ContentType="application/vnd.openxmlformats-officedocument.presentationml.notesSlide+xml"/>
  <Override PartName="/ppt/notesSlides/notesSlide6.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slideLayouts/slideLayout3.xml" ContentType="application/vnd.openxmlformats-officedocument.presentationml.slideLayout+xml"/>
  <Override PartName="/ppt/slides/slide40.xml" ContentType="application/vnd.openxmlformats-officedocument.presentationml.slide+xml"/>
  <Override PartName="/ppt/notesSlides/notesSlide15.xml" ContentType="application/vnd.openxmlformats-officedocument.presentationml.notesSlide+xml"/>
  <Override PartName="/ppt/media/audio1.bin" ContentType="audio/unknown"/>
  <Override PartName="/ppt/slides/slide17.xml" ContentType="application/vnd.openxmlformats-officedocument.presentationml.slide+xml"/>
  <Override PartName="/ppt/notesSlides/notesSlide25.xml" ContentType="application/vnd.openxmlformats-officedocument.presentationml.notesSlide+xml"/>
  <Override PartName="/ppt/slides/slide27.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slides/slide8.xml" ContentType="application/vnd.openxmlformats-officedocument.presentationml.slide+xml"/>
  <Override PartName="/ppt/notesSlides/notesSlide44.xml" ContentType="application/vnd.openxmlformats-officedocument.presentationml.notesSlide+xml"/>
  <Override PartName="/ppt/slideLayouts/slideLayout9.xml" ContentType="application/vnd.openxmlformats-officedocument.presentationml.slideLayout+xml"/>
  <Override PartName="/ppt/slides/slide46.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63.xml" ContentType="application/vnd.openxmlformats-officedocument.presentationml.notesSlide+xml"/>
  <Override PartName="/ppt/slides/slide65.xml" ContentType="application/vnd.openxmlformats-officedocument.presentationml.slide+xml"/>
  <Override PartName="/ppt/notesSlides/notesSlide73.xml" ContentType="application/vnd.openxmlformats-officedocument.presentationml.notesSlide+xml"/>
  <Override PartName="/ppt/notesSlides/notesSlide1.xml" ContentType="application/vnd.openxmlformats-officedocument.presentationml.notesSlide+xml"/>
  <Override PartName="/ppt/slides/slide74.xml" ContentType="application/vnd.openxmlformats-officedocument.presentationml.slide+xml"/>
  <Override PartName="/ppt/notesSlides/notesSlide69.xml" ContentType="application/vnd.openxmlformats-officedocument.presentationml.notesSlide+xml"/>
  <Override PartName="/ppt/notesSlides/notesSlide7.xml" ContentType="application/vnd.openxmlformats-officedocument.presentationml.notesSlide+xml"/>
  <Override PartName="/ppt/slides/slide12.xml" ContentType="application/vnd.openxmlformats-officedocument.presentationml.slide+xml"/>
  <Override PartName="/ppt/notesSlides/notesSlide20.xml" ContentType="application/vnd.openxmlformats-officedocument.presentationml.notesSlide+xml"/>
  <Override PartName="/ppt/slides/slide22.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trictFirstAndLastChars="0" saveSubsetFonts="1">
  <p:sldMasterIdLst>
    <p:sldMasterId id="2147483648" r:id="rId1"/>
  </p:sldMasterIdLst>
  <p:notesMasterIdLst>
    <p:notesMasterId r:id="rId85"/>
  </p:notesMasterIdLst>
  <p:handoutMasterIdLst>
    <p:handoutMasterId r:id="rId86"/>
  </p:handoutMasterIdLst>
  <p:sldIdLst>
    <p:sldId id="256" r:id="rId2"/>
    <p:sldId id="926" r:id="rId3"/>
    <p:sldId id="927" r:id="rId4"/>
    <p:sldId id="928" r:id="rId5"/>
    <p:sldId id="1005" r:id="rId6"/>
    <p:sldId id="1006" r:id="rId7"/>
    <p:sldId id="1007" r:id="rId8"/>
    <p:sldId id="1008" r:id="rId9"/>
    <p:sldId id="1009" r:id="rId10"/>
    <p:sldId id="1010" r:id="rId11"/>
    <p:sldId id="1011" r:id="rId12"/>
    <p:sldId id="1012" r:id="rId13"/>
    <p:sldId id="1013" r:id="rId14"/>
    <p:sldId id="1014" r:id="rId15"/>
    <p:sldId id="1015" r:id="rId16"/>
    <p:sldId id="1016" r:id="rId17"/>
    <p:sldId id="1018" r:id="rId18"/>
    <p:sldId id="1021" r:id="rId19"/>
    <p:sldId id="1022" r:id="rId20"/>
    <p:sldId id="1023" r:id="rId21"/>
    <p:sldId id="1024" r:id="rId22"/>
    <p:sldId id="1025" r:id="rId23"/>
    <p:sldId id="1026" r:id="rId24"/>
    <p:sldId id="1027" r:id="rId25"/>
    <p:sldId id="1028" r:id="rId26"/>
    <p:sldId id="1029" r:id="rId27"/>
    <p:sldId id="1030" r:id="rId28"/>
    <p:sldId id="1031" r:id="rId29"/>
    <p:sldId id="1032" r:id="rId30"/>
    <p:sldId id="1033" r:id="rId31"/>
    <p:sldId id="1034" r:id="rId32"/>
    <p:sldId id="934" r:id="rId33"/>
    <p:sldId id="935" r:id="rId34"/>
    <p:sldId id="936" r:id="rId35"/>
    <p:sldId id="937" r:id="rId36"/>
    <p:sldId id="938" r:id="rId37"/>
    <p:sldId id="939" r:id="rId38"/>
    <p:sldId id="940" r:id="rId39"/>
    <p:sldId id="941" r:id="rId40"/>
    <p:sldId id="942" r:id="rId41"/>
    <p:sldId id="943" r:id="rId42"/>
    <p:sldId id="944" r:id="rId43"/>
    <p:sldId id="945" r:id="rId44"/>
    <p:sldId id="946" r:id="rId45"/>
    <p:sldId id="947" r:id="rId46"/>
    <p:sldId id="948" r:id="rId47"/>
    <p:sldId id="949" r:id="rId48"/>
    <p:sldId id="950" r:id="rId49"/>
    <p:sldId id="951" r:id="rId50"/>
    <p:sldId id="952" r:id="rId51"/>
    <p:sldId id="953" r:id="rId52"/>
    <p:sldId id="954" r:id="rId53"/>
    <p:sldId id="955" r:id="rId54"/>
    <p:sldId id="956" r:id="rId55"/>
    <p:sldId id="957" r:id="rId56"/>
    <p:sldId id="958" r:id="rId57"/>
    <p:sldId id="959" r:id="rId58"/>
    <p:sldId id="960" r:id="rId59"/>
    <p:sldId id="961" r:id="rId60"/>
    <p:sldId id="962" r:id="rId61"/>
    <p:sldId id="996" r:id="rId62"/>
    <p:sldId id="997" r:id="rId63"/>
    <p:sldId id="998" r:id="rId64"/>
    <p:sldId id="965" r:id="rId65"/>
    <p:sldId id="966" r:id="rId66"/>
    <p:sldId id="967" r:id="rId67"/>
    <p:sldId id="968" r:id="rId68"/>
    <p:sldId id="969" r:id="rId69"/>
    <p:sldId id="970" r:id="rId70"/>
    <p:sldId id="971" r:id="rId71"/>
    <p:sldId id="972" r:id="rId72"/>
    <p:sldId id="973" r:id="rId73"/>
    <p:sldId id="974" r:id="rId74"/>
    <p:sldId id="975" r:id="rId75"/>
    <p:sldId id="1001" r:id="rId76"/>
    <p:sldId id="977" r:id="rId77"/>
    <p:sldId id="1000" r:id="rId78"/>
    <p:sldId id="1002" r:id="rId79"/>
    <p:sldId id="978" r:id="rId80"/>
    <p:sldId id="979" r:id="rId81"/>
    <p:sldId id="980" r:id="rId82"/>
    <p:sldId id="981" r:id="rId83"/>
    <p:sldId id="920" r:id="rId84"/>
  </p:sldIdLst>
  <p:sldSz cx="9144000" cy="6858000" type="screen4x3"/>
  <p:notesSz cx="7302500" cy="9588500"/>
  <p:defaultTextStyle>
    <a:defPPr>
      <a:defRPr lang="en-US"/>
    </a:defPPr>
    <a:lvl1pPr algn="ctr" rtl="0" eaLnBrk="0" fontAlgn="base" hangingPunct="0">
      <a:lnSpc>
        <a:spcPct val="90000"/>
      </a:lnSpc>
      <a:spcBef>
        <a:spcPct val="20000"/>
      </a:spcBef>
      <a:spcAft>
        <a:spcPct val="0"/>
      </a:spcAft>
      <a:defRPr sz="2800" b="1" kern="1200">
        <a:solidFill>
          <a:schemeClr val="tx1"/>
        </a:solidFill>
        <a:latin typeface="Comic Sans MS" charset="0"/>
        <a:ea typeface="+mn-ea"/>
        <a:cs typeface="+mn-cs"/>
      </a:defRPr>
    </a:lvl1pPr>
    <a:lvl2pPr marL="457200" algn="ctr" rtl="0" eaLnBrk="0" fontAlgn="base" hangingPunct="0">
      <a:lnSpc>
        <a:spcPct val="90000"/>
      </a:lnSpc>
      <a:spcBef>
        <a:spcPct val="20000"/>
      </a:spcBef>
      <a:spcAft>
        <a:spcPct val="0"/>
      </a:spcAft>
      <a:defRPr sz="2800" b="1" kern="1200">
        <a:solidFill>
          <a:schemeClr val="tx1"/>
        </a:solidFill>
        <a:latin typeface="Comic Sans MS" charset="0"/>
        <a:ea typeface="+mn-ea"/>
        <a:cs typeface="+mn-cs"/>
      </a:defRPr>
    </a:lvl2pPr>
    <a:lvl3pPr marL="914400" algn="ctr" rtl="0" eaLnBrk="0" fontAlgn="base" hangingPunct="0">
      <a:lnSpc>
        <a:spcPct val="90000"/>
      </a:lnSpc>
      <a:spcBef>
        <a:spcPct val="20000"/>
      </a:spcBef>
      <a:spcAft>
        <a:spcPct val="0"/>
      </a:spcAft>
      <a:defRPr sz="2800" b="1" kern="1200">
        <a:solidFill>
          <a:schemeClr val="tx1"/>
        </a:solidFill>
        <a:latin typeface="Comic Sans MS" charset="0"/>
        <a:ea typeface="+mn-ea"/>
        <a:cs typeface="+mn-cs"/>
      </a:defRPr>
    </a:lvl3pPr>
    <a:lvl4pPr marL="1371600" algn="ctr" rtl="0" eaLnBrk="0" fontAlgn="base" hangingPunct="0">
      <a:lnSpc>
        <a:spcPct val="90000"/>
      </a:lnSpc>
      <a:spcBef>
        <a:spcPct val="20000"/>
      </a:spcBef>
      <a:spcAft>
        <a:spcPct val="0"/>
      </a:spcAft>
      <a:defRPr sz="2800" b="1" kern="1200">
        <a:solidFill>
          <a:schemeClr val="tx1"/>
        </a:solidFill>
        <a:latin typeface="Comic Sans MS" charset="0"/>
        <a:ea typeface="+mn-ea"/>
        <a:cs typeface="+mn-cs"/>
      </a:defRPr>
    </a:lvl4pPr>
    <a:lvl5pPr marL="1828800" algn="ctr" rtl="0" eaLnBrk="0" fontAlgn="base" hangingPunct="0">
      <a:lnSpc>
        <a:spcPct val="90000"/>
      </a:lnSpc>
      <a:spcBef>
        <a:spcPct val="20000"/>
      </a:spcBef>
      <a:spcAft>
        <a:spcPct val="0"/>
      </a:spcAft>
      <a:defRPr sz="2800" b="1" kern="1200">
        <a:solidFill>
          <a:schemeClr val="tx1"/>
        </a:solidFill>
        <a:latin typeface="Comic Sans MS" charset="0"/>
        <a:ea typeface="+mn-ea"/>
        <a:cs typeface="+mn-cs"/>
      </a:defRPr>
    </a:lvl5pPr>
    <a:lvl6pPr marL="2286000" algn="l" defTabSz="457200" rtl="0" eaLnBrk="1" latinLnBrk="0" hangingPunct="1">
      <a:defRPr sz="2800" b="1" kern="1200">
        <a:solidFill>
          <a:schemeClr val="tx1"/>
        </a:solidFill>
        <a:latin typeface="Comic Sans MS" charset="0"/>
        <a:ea typeface="+mn-ea"/>
        <a:cs typeface="+mn-cs"/>
      </a:defRPr>
    </a:lvl6pPr>
    <a:lvl7pPr marL="2743200" algn="l" defTabSz="457200" rtl="0" eaLnBrk="1" latinLnBrk="0" hangingPunct="1">
      <a:defRPr sz="2800" b="1" kern="1200">
        <a:solidFill>
          <a:schemeClr val="tx1"/>
        </a:solidFill>
        <a:latin typeface="Comic Sans MS" charset="0"/>
        <a:ea typeface="+mn-ea"/>
        <a:cs typeface="+mn-cs"/>
      </a:defRPr>
    </a:lvl7pPr>
    <a:lvl8pPr marL="3200400" algn="l" defTabSz="457200" rtl="0" eaLnBrk="1" latinLnBrk="0" hangingPunct="1">
      <a:defRPr sz="2800" b="1" kern="1200">
        <a:solidFill>
          <a:schemeClr val="tx1"/>
        </a:solidFill>
        <a:latin typeface="Comic Sans MS" charset="0"/>
        <a:ea typeface="+mn-ea"/>
        <a:cs typeface="+mn-cs"/>
      </a:defRPr>
    </a:lvl8pPr>
    <a:lvl9pPr marL="3657600" algn="l" defTabSz="457200" rtl="0" eaLnBrk="1" latinLnBrk="0" hangingPunct="1">
      <a:defRPr sz="2800" b="1" kern="1200">
        <a:solidFill>
          <a:schemeClr val="tx1"/>
        </a:solidFill>
        <a:latin typeface="Comic Sans M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loop="1" showNarration="1" useTimings="0">
    <p:present/>
    <p:sldAll/>
    <p:penClr>
      <a:schemeClr val="tx2"/>
    </p:penClr>
  </p:showPr>
  <p:clrMru>
    <a:srgbClr val="00FFCC"/>
    <a:srgbClr val="FFFF66"/>
    <a:srgbClr val="FFFF99"/>
    <a:srgbClr val="66FF33"/>
    <a:srgbClr val="FF00FF"/>
    <a:srgbClr val="CC0099"/>
    <a:srgbClr val="969696"/>
    <a:srgbClr val="FD336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7822" autoAdjust="0"/>
    <p:restoredTop sz="94660" autoAdjust="0"/>
  </p:normalViewPr>
  <p:slideViewPr>
    <p:cSldViewPr snapToObjects="1">
      <p:cViewPr>
        <p:scale>
          <a:sx n="150" d="100"/>
          <a:sy n="150" d="100"/>
        </p:scale>
        <p:origin x="-176" y="-88"/>
      </p:cViewPr>
      <p:guideLst>
        <p:guide orient="horz" pos="4176"/>
        <p:guide pos="3072"/>
      </p:guideLst>
    </p:cSldViewPr>
  </p:slideViewPr>
  <p:notesTextViewPr>
    <p:cViewPr>
      <p:scale>
        <a:sx n="100" d="100"/>
        <a:sy n="100" d="100"/>
      </p:scale>
      <p:origin x="0" y="0"/>
    </p:cViewPr>
  </p:notesTextViewPr>
  <p:sorterViewPr>
    <p:cViewPr>
      <p:scale>
        <a:sx n="66" d="100"/>
        <a:sy n="66" d="100"/>
      </p:scale>
      <p:origin x="0" y="834"/>
    </p:cViewPr>
  </p:sorterViewPr>
  <p:notesViewPr>
    <p:cSldViewPr snapToObjects="1">
      <p:cViewPr varScale="1">
        <p:scale>
          <a:sx n="47" d="100"/>
          <a:sy n="47" d="100"/>
        </p:scale>
        <p:origin x="-1536" y="-114"/>
      </p:cViewPr>
      <p:guideLst>
        <p:guide orient="horz" pos="3020"/>
        <p:guide pos="2300"/>
      </p:guideLst>
    </p:cSldViewPr>
  </p:notes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theme" Target="theme/theme1.xml"/><Relationship Id="rId9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notesMaster" Target="notesMasters/notesMaster1.xml"/><Relationship Id="rId86" Type="http://schemas.openxmlformats.org/officeDocument/2006/relationships/handoutMaster" Target="handoutMasters/handoutMaster1.xml"/><Relationship Id="rId87" Type="http://schemas.openxmlformats.org/officeDocument/2006/relationships/printerSettings" Target="printerSettings/printerSettings1.bin"/><Relationship Id="rId88" Type="http://schemas.openxmlformats.org/officeDocument/2006/relationships/presProps" Target="presProps.xml"/><Relationship Id="rId8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92075"/>
            <a:ext cx="3163888" cy="293688"/>
          </a:xfrm>
          <a:prstGeom prst="rect">
            <a:avLst/>
          </a:prstGeom>
          <a:noFill/>
          <a:ln w="38100">
            <a:noFill/>
            <a:miter lim="800000"/>
            <a:headEnd/>
            <a:tailEnd/>
          </a:ln>
          <a:effectLst/>
        </p:spPr>
        <p:txBody>
          <a:bodyPr vert="horz" wrap="square" lIns="289523" tIns="48253" rIns="289523" bIns="48253" numCol="1" anchor="ctr" anchorCtr="0" compatLnSpc="1">
            <a:prstTxWarp prst="textNoShape">
              <a:avLst/>
            </a:prstTxWarp>
            <a:spAutoFit/>
          </a:bodyPr>
          <a:lstStyle>
            <a:lvl1pPr algn="l" defTabSz="965200">
              <a:lnSpc>
                <a:spcPct val="100000"/>
              </a:lnSpc>
              <a:spcBef>
                <a:spcPct val="0"/>
              </a:spcBef>
              <a:defRPr sz="1300" b="0">
                <a:latin typeface="Arial Rounded MT Bold" pitchFamily="34" charset="0"/>
              </a:defRPr>
            </a:lvl1pPr>
          </a:lstStyle>
          <a:p>
            <a:pPr>
              <a:defRPr/>
            </a:pPr>
            <a:endParaRPr lang="en-US"/>
          </a:p>
        </p:txBody>
      </p:sp>
      <p:sp>
        <p:nvSpPr>
          <p:cNvPr id="96259" name="Rectangle 3"/>
          <p:cNvSpPr>
            <a:spLocks noGrp="1" noChangeArrowheads="1"/>
          </p:cNvSpPr>
          <p:nvPr>
            <p:ph type="dt" sz="quarter" idx="1"/>
          </p:nvPr>
        </p:nvSpPr>
        <p:spPr bwMode="auto">
          <a:xfrm>
            <a:off x="4138613" y="92075"/>
            <a:ext cx="3163887" cy="293688"/>
          </a:xfrm>
          <a:prstGeom prst="rect">
            <a:avLst/>
          </a:prstGeom>
          <a:noFill/>
          <a:ln w="38100">
            <a:noFill/>
            <a:miter lim="800000"/>
            <a:headEnd/>
            <a:tailEnd/>
          </a:ln>
          <a:effectLst/>
        </p:spPr>
        <p:txBody>
          <a:bodyPr vert="horz" wrap="square" lIns="289523" tIns="48253" rIns="289523" bIns="48253" numCol="1" anchor="ctr" anchorCtr="0" compatLnSpc="1">
            <a:prstTxWarp prst="textNoShape">
              <a:avLst/>
            </a:prstTxWarp>
            <a:spAutoFit/>
          </a:bodyPr>
          <a:lstStyle>
            <a:lvl1pPr algn="r" defTabSz="965200">
              <a:lnSpc>
                <a:spcPct val="100000"/>
              </a:lnSpc>
              <a:spcBef>
                <a:spcPct val="0"/>
              </a:spcBef>
              <a:defRPr sz="1300" b="0">
                <a:latin typeface="Arial Rounded MT Bold" pitchFamily="34" charset="0"/>
              </a:defRPr>
            </a:lvl1pPr>
          </a:lstStyle>
          <a:p>
            <a:pPr>
              <a:defRPr/>
            </a:pPr>
            <a:endParaRPr lang="en-US"/>
          </a:p>
        </p:txBody>
      </p:sp>
      <p:sp>
        <p:nvSpPr>
          <p:cNvPr id="96260" name="Rectangle 4"/>
          <p:cNvSpPr>
            <a:spLocks noGrp="1" noChangeArrowheads="1"/>
          </p:cNvSpPr>
          <p:nvPr>
            <p:ph type="ftr" sz="quarter" idx="2"/>
          </p:nvPr>
        </p:nvSpPr>
        <p:spPr bwMode="auto">
          <a:xfrm>
            <a:off x="0" y="9294813"/>
            <a:ext cx="3163888" cy="293687"/>
          </a:xfrm>
          <a:prstGeom prst="rect">
            <a:avLst/>
          </a:prstGeom>
          <a:noFill/>
          <a:ln w="38100">
            <a:noFill/>
            <a:miter lim="800000"/>
            <a:headEnd/>
            <a:tailEnd/>
          </a:ln>
          <a:effectLst/>
        </p:spPr>
        <p:txBody>
          <a:bodyPr vert="horz" wrap="square" lIns="289523" tIns="48253" rIns="289523" bIns="48253" numCol="1" anchor="b" anchorCtr="0" compatLnSpc="1">
            <a:prstTxWarp prst="textNoShape">
              <a:avLst/>
            </a:prstTxWarp>
            <a:spAutoFit/>
          </a:bodyPr>
          <a:lstStyle>
            <a:lvl1pPr algn="l" defTabSz="965200">
              <a:lnSpc>
                <a:spcPct val="100000"/>
              </a:lnSpc>
              <a:spcBef>
                <a:spcPct val="0"/>
              </a:spcBef>
              <a:defRPr sz="1300" b="0">
                <a:latin typeface="Arial Rounded MT Bold" pitchFamily="34" charset="0"/>
              </a:defRPr>
            </a:lvl1pPr>
          </a:lstStyle>
          <a:p>
            <a:pPr>
              <a:defRPr/>
            </a:pPr>
            <a:endParaRPr lang="en-US"/>
          </a:p>
        </p:txBody>
      </p:sp>
      <p:sp>
        <p:nvSpPr>
          <p:cNvPr id="96261" name="Rectangle 5"/>
          <p:cNvSpPr>
            <a:spLocks noGrp="1" noChangeArrowheads="1"/>
          </p:cNvSpPr>
          <p:nvPr>
            <p:ph type="sldNum" sz="quarter" idx="3"/>
          </p:nvPr>
        </p:nvSpPr>
        <p:spPr bwMode="auto">
          <a:xfrm>
            <a:off x="4138613" y="9294813"/>
            <a:ext cx="3163887" cy="293687"/>
          </a:xfrm>
          <a:prstGeom prst="rect">
            <a:avLst/>
          </a:prstGeom>
          <a:noFill/>
          <a:ln w="38100">
            <a:noFill/>
            <a:miter lim="800000"/>
            <a:headEnd/>
            <a:tailEnd/>
          </a:ln>
          <a:effectLst/>
        </p:spPr>
        <p:txBody>
          <a:bodyPr vert="horz" wrap="square" lIns="289523" tIns="48253" rIns="289523" bIns="48253" numCol="1" anchor="b" anchorCtr="0" compatLnSpc="1">
            <a:prstTxWarp prst="textNoShape">
              <a:avLst/>
            </a:prstTxWarp>
            <a:spAutoFit/>
          </a:bodyPr>
          <a:lstStyle>
            <a:lvl1pPr algn="r" defTabSz="965200">
              <a:lnSpc>
                <a:spcPct val="100000"/>
              </a:lnSpc>
              <a:spcBef>
                <a:spcPct val="0"/>
              </a:spcBef>
              <a:defRPr sz="1300" b="0">
                <a:latin typeface="Arial Rounded MT Bold" charset="0"/>
              </a:defRPr>
            </a:lvl1pPr>
          </a:lstStyle>
          <a:p>
            <a:fld id="{A40EA31E-48B6-4D43-82BD-2E0E232FEDE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8" tIns="48253" rIns="96508" bIns="48253" numCol="1" anchor="t" anchorCtr="0" compatLnSpc="1">
            <a:prstTxWarp prst="textNoShape">
              <a:avLst/>
            </a:prstTxWarp>
          </a:bodyPr>
          <a:lstStyle>
            <a:lvl1pPr algn="l" defTabSz="965200">
              <a:lnSpc>
                <a:spcPct val="100000"/>
              </a:lnSpc>
              <a:spcBef>
                <a:spcPct val="0"/>
              </a:spcBef>
              <a:defRPr sz="1300">
                <a:latin typeface="Arial Rounded MT Bold" pitchFamily="34" charset="0"/>
              </a:defRPr>
            </a:lvl1pPr>
          </a:lstStyle>
          <a:p>
            <a:pPr>
              <a:defRPr/>
            </a:pPr>
            <a:endParaRPr lang="en-US"/>
          </a:p>
        </p:txBody>
      </p:sp>
      <p:sp>
        <p:nvSpPr>
          <p:cNvPr id="6147" name="Rectangle 3"/>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8" tIns="48253" rIns="96508" bIns="48253" numCol="1" anchor="t" anchorCtr="0" compatLnSpc="1">
            <a:prstTxWarp prst="textNoShape">
              <a:avLst/>
            </a:prstTxWarp>
          </a:bodyPr>
          <a:lstStyle>
            <a:lvl1pPr algn="r" defTabSz="965200">
              <a:lnSpc>
                <a:spcPct val="100000"/>
              </a:lnSpc>
              <a:spcBef>
                <a:spcPct val="0"/>
              </a:spcBef>
              <a:defRPr sz="1300">
                <a:latin typeface="Arial Rounded MT Bold" pitchFamily="34" charset="0"/>
              </a:defRPr>
            </a:lvl1pPr>
          </a:lstStyle>
          <a:p>
            <a:pPr>
              <a:defRPr/>
            </a:pPr>
            <a:endParaRPr lang="en-US"/>
          </a:p>
        </p:txBody>
      </p:sp>
      <p:sp>
        <p:nvSpPr>
          <p:cNvPr id="67588"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3138" y="4554538"/>
            <a:ext cx="5356225" cy="4314825"/>
          </a:xfrm>
          <a:prstGeom prst="rect">
            <a:avLst/>
          </a:prstGeom>
          <a:noFill/>
          <a:ln w="9525">
            <a:noFill/>
            <a:miter lim="800000"/>
            <a:headEnd/>
            <a:tailEnd/>
          </a:ln>
          <a:effectLst/>
        </p:spPr>
        <p:txBody>
          <a:bodyPr vert="horz" wrap="square" lIns="96508" tIns="48253" rIns="96508" bIns="482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09075"/>
            <a:ext cx="3163888" cy="479425"/>
          </a:xfrm>
          <a:prstGeom prst="rect">
            <a:avLst/>
          </a:prstGeom>
          <a:noFill/>
          <a:ln w="9525">
            <a:noFill/>
            <a:miter lim="800000"/>
            <a:headEnd/>
            <a:tailEnd/>
          </a:ln>
          <a:effectLst/>
        </p:spPr>
        <p:txBody>
          <a:bodyPr vert="horz" wrap="square" lIns="96508" tIns="48253" rIns="96508" bIns="48253" numCol="1" anchor="b" anchorCtr="0" compatLnSpc="1">
            <a:prstTxWarp prst="textNoShape">
              <a:avLst/>
            </a:prstTxWarp>
          </a:bodyPr>
          <a:lstStyle>
            <a:lvl1pPr algn="l" defTabSz="965200">
              <a:lnSpc>
                <a:spcPct val="100000"/>
              </a:lnSpc>
              <a:spcBef>
                <a:spcPct val="0"/>
              </a:spcBef>
              <a:defRPr sz="1300">
                <a:latin typeface="Arial Rounded MT Bold" pitchFamily="34" charset="0"/>
              </a:defRPr>
            </a:lvl1pPr>
          </a:lstStyle>
          <a:p>
            <a:pPr>
              <a:defRPr/>
            </a:pPr>
            <a:endParaRPr lang="en-US"/>
          </a:p>
        </p:txBody>
      </p:sp>
      <p:sp>
        <p:nvSpPr>
          <p:cNvPr id="6151" name="Rectangle 7"/>
          <p:cNvSpPr>
            <a:spLocks noGrp="1" noChangeArrowheads="1"/>
          </p:cNvSpPr>
          <p:nvPr>
            <p:ph type="sldNum" sz="quarter" idx="5"/>
          </p:nvPr>
        </p:nvSpPr>
        <p:spPr bwMode="auto">
          <a:xfrm>
            <a:off x="4138613" y="9109075"/>
            <a:ext cx="3163887" cy="479425"/>
          </a:xfrm>
          <a:prstGeom prst="rect">
            <a:avLst/>
          </a:prstGeom>
          <a:noFill/>
          <a:ln w="9525">
            <a:noFill/>
            <a:miter lim="800000"/>
            <a:headEnd/>
            <a:tailEnd/>
          </a:ln>
          <a:effectLst/>
        </p:spPr>
        <p:txBody>
          <a:bodyPr vert="horz" wrap="square" lIns="96508" tIns="48253" rIns="96508" bIns="48253" numCol="1" anchor="b" anchorCtr="0" compatLnSpc="1">
            <a:prstTxWarp prst="textNoShape">
              <a:avLst/>
            </a:prstTxWarp>
          </a:bodyPr>
          <a:lstStyle>
            <a:lvl1pPr algn="r" defTabSz="965200">
              <a:lnSpc>
                <a:spcPct val="100000"/>
              </a:lnSpc>
              <a:spcBef>
                <a:spcPct val="0"/>
              </a:spcBef>
              <a:defRPr sz="1300">
                <a:latin typeface="Arial Rounded MT Bold" charset="0"/>
              </a:defRPr>
            </a:lvl1pPr>
          </a:lstStyle>
          <a:p>
            <a:fld id="{88068A27-27BF-F54A-ACB6-99C72C8DDB1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8.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9.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E0F5D4FD-5064-9E4C-B899-ED8B8D258085}" type="slidenum">
              <a:rPr lang="en-US"/>
              <a:pPr/>
              <a:t>1</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04C1A911-9A46-D648-93FA-19418457A220}" type="slidenum">
              <a:rPr lang="en-US"/>
              <a:pPr/>
              <a:t>14</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3049774-5DD6-6F4B-9EA1-CED26B0639DF}" type="slidenum">
              <a:rPr lang="en-US"/>
              <a:pPr/>
              <a:t>15</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8FF99229-C278-0247-AF2F-0F1F9BC35B1F}" type="slidenum">
              <a:rPr lang="en-US"/>
              <a:pPr/>
              <a:t>16</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59657FEC-CD49-8E4D-ACEC-ECD9E569CD7A}" type="slidenum">
              <a:rPr lang="en-US"/>
              <a:pPr/>
              <a:t>17</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398A587C-486C-DE40-8AD4-15B377D8AB0C}" type="slidenum">
              <a:rPr lang="en-US"/>
              <a:pPr/>
              <a:t>18</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D7B1C4F7-924C-8742-BC75-FAA5F1AEE90A}" type="slidenum">
              <a:rPr lang="en-US"/>
              <a:pPr/>
              <a:t>20</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C9DB97CA-4724-4041-B57D-5C7D4ECF6DAE}" type="slidenum">
              <a:rPr lang="en-US"/>
              <a:pPr/>
              <a:t>22</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2C29E7F5-3937-614E-8254-5D7D161DC3C4}" type="slidenum">
              <a:rPr lang="en-US"/>
              <a:pPr/>
              <a:t>23</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CFA240A7-E1E2-5747-B9E7-97304959AABC}" type="slidenum">
              <a:rPr lang="en-US"/>
              <a:pPr/>
              <a:t>24</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028BA062-DB83-A74B-BA42-E63BE0351FDD}" type="slidenum">
              <a:rPr lang="en-US"/>
              <a:pPr/>
              <a:t>25</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pPr defTabSz="963613"/>
            <a:fld id="{78561623-66FE-8344-A331-C4DA2D6EAA25}" type="slidenum">
              <a:rPr lang="en-US"/>
              <a:pPr defTabSz="963613"/>
              <a:t>2</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645D372D-DF5F-C44E-A9AE-174BC8C1F61E}" type="slidenum">
              <a:rPr lang="en-US"/>
              <a:pPr/>
              <a:t>26</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97CF3FBF-B393-1346-8D6A-010250D72724}" type="slidenum">
              <a:rPr lang="en-US"/>
              <a:pPr/>
              <a:t>27</a:t>
            </a:fld>
            <a:endParaRPr 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AE9793F9-AB5E-3F41-96D7-861A5320FF65}" type="slidenum">
              <a:rPr lang="en-US"/>
              <a:pPr/>
              <a:t>28</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71966FC0-535C-4842-9836-283433C8E705}" type="slidenum">
              <a:rPr lang="en-US"/>
              <a:pPr/>
              <a:t>29</a:t>
            </a:fld>
            <a:endParaRPr 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D920A83F-2491-4647-B81D-4ED3E016EC93}" type="slidenum">
              <a:rPr lang="en-US"/>
              <a:pPr/>
              <a:t>30</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9324090C-E2C1-7146-BE97-5B4C7ECF0C1E}" type="slidenum">
              <a:rPr lang="en-US"/>
              <a:pPr/>
              <a:t>31</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pPr defTabSz="963613"/>
            <a:fld id="{EAAF8169-80FB-D848-92CE-E8EF87BA9025}" type="slidenum">
              <a:rPr lang="en-US"/>
              <a:pPr defTabSz="963613"/>
              <a:t>33</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pPr defTabSz="963613"/>
            <a:fld id="{529BDC2D-BBA9-204A-AFB4-335D47258E3D}" type="slidenum">
              <a:rPr lang="en-US"/>
              <a:pPr defTabSz="963613"/>
              <a:t>34</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pPr defTabSz="963613"/>
            <a:fld id="{457ABEED-4E2C-814A-AC34-7F5FA3E36FD9}" type="slidenum">
              <a:rPr lang="en-US"/>
              <a:pPr defTabSz="963613"/>
              <a:t>35</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pPr defTabSz="963613"/>
            <a:fld id="{21B01988-C49F-A24B-89DE-72891AA78289}" type="slidenum">
              <a:rPr lang="en-US"/>
              <a:pPr defTabSz="963613"/>
              <a:t>36</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pPr defTabSz="963613"/>
            <a:fld id="{980FF231-F446-1042-9214-3F26B25DFD8C}" type="slidenum">
              <a:rPr lang="en-US"/>
              <a:pPr defTabSz="963613"/>
              <a:t>3</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pPr defTabSz="963613"/>
            <a:fld id="{E4792640-49C4-4D49-B96F-AEEB2FA4F8D1}" type="slidenum">
              <a:rPr lang="en-US"/>
              <a:pPr defTabSz="963613"/>
              <a:t>37</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pPr defTabSz="963613"/>
            <a:fld id="{89C906AF-0458-7942-8DD2-9F523F48FC28}" type="slidenum">
              <a:rPr lang="en-US"/>
              <a:pPr defTabSz="963613"/>
              <a:t>38</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pPr defTabSz="963613"/>
            <a:fld id="{FA810964-9BE9-2B40-B85C-060C070813ED}" type="slidenum">
              <a:rPr lang="en-US"/>
              <a:pPr defTabSz="963613"/>
              <a:t>39</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pPr defTabSz="963613"/>
            <a:fld id="{99E9F17A-06D1-F642-A011-80514476EBF6}" type="slidenum">
              <a:rPr lang="en-US"/>
              <a:pPr defTabSz="963613"/>
              <a:t>40</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pPr defTabSz="963613"/>
            <a:fld id="{212BF11C-87D6-7542-BE63-2A5C69DB8BD6}" type="slidenum">
              <a:rPr lang="en-US"/>
              <a:pPr defTabSz="963613"/>
              <a:t>41</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pPr defTabSz="963613"/>
            <a:fld id="{D10B8B00-8EBC-024C-9B69-BC919D9512FB}" type="slidenum">
              <a:rPr lang="en-US"/>
              <a:pPr defTabSz="963613"/>
              <a:t>42</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pPr defTabSz="963613"/>
            <a:fld id="{7BE37ABE-4BC6-4942-B242-033D78191C79}" type="slidenum">
              <a:rPr lang="en-US"/>
              <a:pPr defTabSz="963613"/>
              <a:t>43</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pPr defTabSz="963613"/>
            <a:fld id="{689B3DD3-6CF1-4F49-A933-BF9715503FB5}" type="slidenum">
              <a:rPr lang="en-US"/>
              <a:pPr defTabSz="963613"/>
              <a:t>44</a:t>
            </a:fld>
            <a:endParaRPr 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pPr defTabSz="963613"/>
            <a:fld id="{7DBA9262-90FE-6447-B0F4-4369470C3656}" type="slidenum">
              <a:rPr lang="en-US"/>
              <a:pPr defTabSz="963613"/>
              <a:t>45</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pPr defTabSz="963613"/>
            <a:fld id="{A32A058E-0D84-3E42-9111-73D7B1AFB67C}" type="slidenum">
              <a:rPr lang="en-US"/>
              <a:pPr defTabSz="963613"/>
              <a:t>46</a:t>
            </a:fld>
            <a:endParaRPr 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pPr defTabSz="963613"/>
            <a:fld id="{750A2DC5-2697-BA4C-A0A3-2F5B9E5B85DB}" type="slidenum">
              <a:rPr lang="en-US"/>
              <a:pPr defTabSz="963613"/>
              <a:t>4</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pPr defTabSz="963613"/>
            <a:fld id="{C19F1406-B797-B84A-9848-32CA8B8156FB}" type="slidenum">
              <a:rPr lang="en-US"/>
              <a:pPr defTabSz="963613"/>
              <a:t>47</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pPr defTabSz="963613"/>
            <a:fld id="{7E4C3AF2-35A6-5846-8230-4699E77FF37D}" type="slidenum">
              <a:rPr lang="en-US"/>
              <a:pPr defTabSz="963613"/>
              <a:t>48</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pPr defTabSz="963613"/>
            <a:fld id="{F438BB15-3572-2148-B5F6-5F9E6660EE16}" type="slidenum">
              <a:rPr lang="en-US"/>
              <a:pPr defTabSz="963613"/>
              <a:t>49</a:t>
            </a:fld>
            <a:endParaRPr 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pPr defTabSz="963613"/>
            <a:fld id="{01FC8085-D08C-124D-9A4B-352B412E0E28}" type="slidenum">
              <a:rPr lang="en-US"/>
              <a:pPr defTabSz="963613"/>
              <a:t>50</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pPr defTabSz="963613"/>
            <a:fld id="{16970193-5CD5-864B-B203-FD445568F767}" type="slidenum">
              <a:rPr lang="en-US"/>
              <a:pPr defTabSz="963613"/>
              <a:t>51</a:t>
            </a:fld>
            <a:endParaRPr 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pPr defTabSz="963613"/>
            <a:fld id="{4B08901A-6A8F-2C4E-9E55-425615379526}" type="slidenum">
              <a:rPr lang="en-US"/>
              <a:pPr defTabSz="963613"/>
              <a:t>52</a:t>
            </a:fld>
            <a:endParaRPr 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pPr defTabSz="963613"/>
            <a:fld id="{949A977B-186F-0341-AF83-39F18A2392A5}" type="slidenum">
              <a:rPr lang="en-US"/>
              <a:pPr defTabSz="963613"/>
              <a:t>53</a:t>
            </a:fld>
            <a:endParaRPr 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pPr defTabSz="963613"/>
            <a:fld id="{E1ED4229-56D5-B641-92BD-B444C52F77D5}" type="slidenum">
              <a:rPr lang="en-US"/>
              <a:pPr defTabSz="963613"/>
              <a:t>54</a:t>
            </a:fld>
            <a:endParaRPr 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pPr defTabSz="963613"/>
            <a:fld id="{1C0DC4F1-6FF3-CD4A-870C-D272579E758D}" type="slidenum">
              <a:rPr lang="en-US"/>
              <a:pPr defTabSz="963613"/>
              <a:t>55</a:t>
            </a:fld>
            <a:endParaRPr 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pPr defTabSz="963613"/>
            <a:fld id="{5B2F7571-4036-4944-AE7F-B553EAEDEDC4}" type="slidenum">
              <a:rPr lang="en-US"/>
              <a:pPr defTabSz="963613"/>
              <a:t>56</a:t>
            </a:fld>
            <a:endParaRPr 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BD5B4515-7848-DD45-AF53-F77E8F468CD5}" type="slidenum">
              <a:rPr lang="en-US"/>
              <a:pPr/>
              <a:t>5</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pPr defTabSz="963613"/>
            <a:fld id="{8392AE00-228F-E14E-B1FB-DB888FA5EF11}" type="slidenum">
              <a:rPr lang="en-US"/>
              <a:pPr defTabSz="963613"/>
              <a:t>57</a:t>
            </a:fld>
            <a:endParaRPr 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pPr defTabSz="963613"/>
            <a:fld id="{4D82AF88-9638-3A47-A63A-D659624C67D0}" type="slidenum">
              <a:rPr lang="en-US"/>
              <a:pPr defTabSz="963613"/>
              <a:t>58</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pPr defTabSz="963613"/>
            <a:fld id="{4D94D2F0-6F7F-C54A-A9AA-50F780318BC1}" type="slidenum">
              <a:rPr lang="en-US"/>
              <a:pPr defTabSz="963613"/>
              <a:t>59</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pPr defTabSz="963613"/>
            <a:fld id="{39F8C792-3408-7A41-B17B-79A6F2A53918}" type="slidenum">
              <a:rPr lang="en-US"/>
              <a:pPr defTabSz="963613"/>
              <a:t>60</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pPr defTabSz="963613"/>
            <a:fld id="{6C9A520A-0F14-B746-B21E-659E0F2F8F24}" type="slidenum">
              <a:rPr lang="en-US"/>
              <a:pPr defTabSz="963613"/>
              <a:t>61</a:t>
            </a:fld>
            <a:endParaRPr 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pPr defTabSz="963613"/>
            <a:fld id="{43C7C443-A8A5-7046-872E-177EE50F4DF3}" type="slidenum">
              <a:rPr lang="en-US"/>
              <a:pPr defTabSz="963613"/>
              <a:t>62</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pPr defTabSz="963613"/>
            <a:fld id="{C72B2EFC-B916-B746-954F-761699CAB720}" type="slidenum">
              <a:rPr lang="en-US"/>
              <a:pPr defTabSz="963613"/>
              <a:t>63</a:t>
            </a:fld>
            <a:endParaRPr 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pPr defTabSz="963613"/>
            <a:fld id="{52E2357B-F952-A140-A8DD-FAB9A85A6795}" type="slidenum">
              <a:rPr lang="en-US"/>
              <a:pPr defTabSz="963613"/>
              <a:t>64</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pPr defTabSz="963613"/>
            <a:fld id="{D081079D-23CF-0944-BBF8-D6A3C69ED38B}" type="slidenum">
              <a:rPr lang="en-US"/>
              <a:pPr defTabSz="963613"/>
              <a:t>65</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pPr defTabSz="963613"/>
            <a:fld id="{8BDC7D26-42FC-684F-9669-2D15F26F427F}" type="slidenum">
              <a:rPr lang="en-US"/>
              <a:pPr defTabSz="963613"/>
              <a:t>66</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D3C6C7AC-0C23-CF47-BDE0-0B255FBD5BBB}" type="slidenum">
              <a:rPr lang="en-US"/>
              <a:pPr/>
              <a:t>6</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pPr defTabSz="963613"/>
            <a:fld id="{0BF075C7-F72C-EC46-81A5-ECA4582EE274}" type="slidenum">
              <a:rPr lang="en-US"/>
              <a:pPr defTabSz="963613"/>
              <a:t>67</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pPr defTabSz="963613"/>
            <a:fld id="{7C46B81E-5534-A341-A44F-53B2DA7B1109}" type="slidenum">
              <a:rPr lang="en-US"/>
              <a:pPr defTabSz="963613"/>
              <a:t>68</a:t>
            </a:fld>
            <a:endParaRPr 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pPr defTabSz="963613"/>
            <a:fld id="{83B6500A-CF3A-6543-9178-D3FEE0466321}" type="slidenum">
              <a:rPr lang="en-US"/>
              <a:pPr defTabSz="963613"/>
              <a:t>69</a:t>
            </a:fld>
            <a:endParaRPr 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pPr defTabSz="963613"/>
            <a:fld id="{D4DDAB99-4C58-EA49-A7B8-41DEB392B531}" type="slidenum">
              <a:rPr lang="en-US"/>
              <a:pPr defTabSz="963613"/>
              <a:t>70</a:t>
            </a:fld>
            <a:endParaRPr 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pPr defTabSz="963613"/>
            <a:fld id="{C5228348-7CE7-DD44-8FD0-DAD95098C170}" type="slidenum">
              <a:rPr lang="en-US"/>
              <a:pPr defTabSz="963613"/>
              <a:t>71</a:t>
            </a:fld>
            <a:endParaRPr lang="en-US"/>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pPr defTabSz="963613"/>
            <a:fld id="{D8E03F8B-010A-B345-8969-588E5B12A19B}" type="slidenum">
              <a:rPr lang="en-US"/>
              <a:pPr defTabSz="963613"/>
              <a:t>72</a:t>
            </a:fld>
            <a:endParaRPr 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pPr defTabSz="963613"/>
            <a:fld id="{7D35A5D4-C79A-F94B-B931-C6752C16B7C2}" type="slidenum">
              <a:rPr lang="en-US"/>
              <a:pPr defTabSz="963613"/>
              <a:t>73</a:t>
            </a:fld>
            <a:endParaRPr 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pPr defTabSz="963613"/>
            <a:fld id="{A4C5C4AB-38DE-C742-ABC6-07816DAC83EF}" type="slidenum">
              <a:rPr lang="en-US"/>
              <a:pPr defTabSz="963613"/>
              <a:t>74</a:t>
            </a:fld>
            <a:endParaRPr 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pPr defTabSz="963613"/>
            <a:fld id="{9825A924-D9CF-C54D-AA0A-406C16EBA577}" type="slidenum">
              <a:rPr lang="en-US"/>
              <a:pPr defTabSz="963613"/>
              <a:t>75</a:t>
            </a:fld>
            <a:endParaRPr 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pPr defTabSz="963613"/>
            <a:fld id="{75EB4C90-B60A-3C41-94AA-B004D02F9CB7}" type="slidenum">
              <a:rPr lang="en-US"/>
              <a:pPr defTabSz="963613"/>
              <a:t>76</a:t>
            </a:fld>
            <a:endParaRPr 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D86A881C-D1CE-974C-9ACA-6A1AA8D7DCE3}" type="slidenum">
              <a:rPr lang="en-US"/>
              <a:pPr/>
              <a:t>11</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pPr defTabSz="963613"/>
            <a:fld id="{ABEF88EA-8007-634C-B977-5D9168CF2945}" type="slidenum">
              <a:rPr lang="en-US"/>
              <a:pPr defTabSz="963613"/>
              <a:t>77</a:t>
            </a:fld>
            <a:endParaRPr 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pPr defTabSz="963613"/>
            <a:fld id="{223C6B78-42F4-294A-B6B1-1D841C795137}" type="slidenum">
              <a:rPr lang="en-US"/>
              <a:pPr defTabSz="963613"/>
              <a:t>78</a:t>
            </a:fld>
            <a:endParaRPr 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pPr defTabSz="963613"/>
            <a:fld id="{1FECA686-E768-6047-860E-D7673FB73009}" type="slidenum">
              <a:rPr lang="en-US"/>
              <a:pPr defTabSz="963613"/>
              <a:t>79</a:t>
            </a:fld>
            <a:endParaRPr 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pPr defTabSz="963613"/>
            <a:fld id="{93A837AE-A0DF-8444-947A-5F0268EF73BA}" type="slidenum">
              <a:rPr lang="en-US"/>
              <a:pPr defTabSz="963613"/>
              <a:t>80</a:t>
            </a:fld>
            <a:endParaRPr 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pPr defTabSz="963613"/>
            <a:fld id="{0306C581-C1F7-0B4D-B860-34E5259C0794}" type="slidenum">
              <a:rPr lang="en-US"/>
              <a:pPr defTabSz="963613"/>
              <a:t>81</a:t>
            </a:fld>
            <a:endParaRPr 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pPr defTabSz="963613"/>
            <a:fld id="{7B609A8B-747D-9E4A-82AA-22F7F66651CC}" type="slidenum">
              <a:rPr lang="en-US"/>
              <a:pPr defTabSz="963613"/>
              <a:t>82</a:t>
            </a:fld>
            <a:endParaRPr lang="en-US"/>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E79D2D8-B046-D842-AB57-EB15691B069C}" type="slidenum">
              <a:rPr lang="en-US"/>
              <a:pPr/>
              <a:t>12</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F00760AF-63C9-5A41-982D-7008361D1289}" type="slidenum">
              <a:rPr lang="en-US"/>
              <a:pPr/>
              <a:t>13</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E6C1D1D3-CAC2-0643-9A63-34661AEA2D94}" type="datetime1">
              <a:rPr lang="en-US"/>
              <a:pPr/>
              <a:t>11/4/10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CE6DAA6E-D097-E740-A194-2A9447845284}" type="datetime1">
              <a:rPr lang="en-US"/>
              <a:pPr/>
              <a:t>11/4/10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D8B28E1-AD6D-0045-AEDD-D6670CAF4C81}" type="datetime1">
              <a:rPr lang="en-US"/>
              <a:pPr/>
              <a:t>11/4/10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752600"/>
            <a:ext cx="7772400" cy="4114800"/>
          </a:xfrm>
        </p:spPr>
        <p:txBody>
          <a:bodyPr/>
          <a:lstStyle/>
          <a:p>
            <a:pPr lvl="0"/>
            <a:endParaRPr lang="en-US" noProof="0" smtClean="0"/>
          </a:p>
        </p:txBody>
      </p:sp>
      <p:sp>
        <p:nvSpPr>
          <p:cNvPr id="4" name="Rectangle 4"/>
          <p:cNvSpPr>
            <a:spLocks noGrp="1" noChangeArrowheads="1"/>
          </p:cNvSpPr>
          <p:nvPr>
            <p:ph type="dt" sz="half" idx="10"/>
          </p:nvPr>
        </p:nvSpPr>
        <p:spPr/>
        <p:txBody>
          <a:bodyPr/>
          <a:lstStyle>
            <a:lvl1pPr>
              <a:defRPr/>
            </a:lvl1pPr>
          </a:lstStyle>
          <a:p>
            <a:fld id="{24379AB2-CF2F-D84C-8721-E0614341E417}" type="datetime1">
              <a:rPr lang="en-US"/>
              <a:pPr/>
              <a:t>11/4/10</a:t>
            </a:fld>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Steven Rudich: www.cs.cmu.edu/~rudich</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D92D2AA4-D138-C544-A137-29AC086151A4}" type="datetime1">
              <a:rPr lang="en-US"/>
              <a:pPr/>
              <a:t>11/4/10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68245F15-49B6-5648-B84B-4923E232991B}" type="datetime1">
              <a:rPr lang="en-US"/>
              <a:pPr/>
              <a:t>11/4/10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CDE0A55-F003-8241-8937-AA867750FADD}" type="datetime1">
              <a:rPr lang="en-US"/>
              <a:pPr/>
              <a:t>11/4/10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494C3145-E401-E94B-BE9F-32C46F2C87CE}" type="datetime1">
              <a:rPr lang="en-US"/>
              <a:pPr/>
              <a:t>11/4/10</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ABBCE083-D56A-DA4F-AB34-2889F3B92DDF}" type="datetime1">
              <a:rPr lang="en-US"/>
              <a:pPr/>
              <a:t>11/4/10</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91DFAE86-754B-2147-AE73-40D3165E2D9D}" type="datetime1">
              <a:rPr lang="en-US"/>
              <a:pPr/>
              <a:t>11/4/10</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2F87DBF1-4306-EB44-94C0-9B20C62C9E8A}" type="datetime1">
              <a:rPr lang="en-US"/>
              <a:pPr/>
              <a:t>11/4/10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7A5FB46-4276-0643-A4A2-5F88C67EAFDF}" type="datetime1">
              <a:rPr lang="en-US"/>
              <a:pPr/>
              <a:t>11/4/10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Steven Rudich: www.cs.cmu.edu/~rudich</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752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239000" y="6553200"/>
            <a:ext cx="1905000" cy="2841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b="0">
                <a:solidFill>
                  <a:schemeClr val="folHlink"/>
                </a:solidFill>
                <a:latin typeface="Times New Roman" charset="0"/>
              </a:defRPr>
            </a:lvl1pPr>
          </a:lstStyle>
          <a:p>
            <a:fld id="{E170992A-82C9-5546-ADD7-70FA0E7ED92B}" type="datetime1">
              <a:rPr lang="en-US"/>
              <a:pPr/>
              <a:t>11/4/10</a:t>
            </a:fld>
            <a:endParaRPr lang="en-US"/>
          </a:p>
        </p:txBody>
      </p:sp>
      <p:sp>
        <p:nvSpPr>
          <p:cNvPr id="1029" name="Rectangle 5"/>
          <p:cNvSpPr>
            <a:spLocks noGrp="1" noChangeArrowheads="1"/>
          </p:cNvSpPr>
          <p:nvPr>
            <p:ph type="ftr" sz="quarter" idx="3"/>
          </p:nvPr>
        </p:nvSpPr>
        <p:spPr bwMode="auto">
          <a:xfrm>
            <a:off x="3200400" y="65532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b="0">
                <a:solidFill>
                  <a:schemeClr val="folHlink"/>
                </a:solidFill>
                <a:latin typeface="Arial" charset="0"/>
              </a:defRPr>
            </a:lvl1pPr>
          </a:lstStyle>
          <a:p>
            <a:pPr>
              <a:defRPr/>
            </a:pPr>
            <a:r>
              <a:rPr lang="en-US"/>
              <a:t>Steven Rudich: www.cs.cmu.edu/~rudich</a:t>
            </a:r>
          </a:p>
        </p:txBody>
      </p:sp>
    </p:spTree>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Comic Sans MS" pitchFamily="66" charset="0"/>
        </a:defRPr>
      </a:lvl2pPr>
      <a:lvl3pPr algn="ctr" rtl="0" eaLnBrk="0" fontAlgn="base" hangingPunct="0">
        <a:spcBef>
          <a:spcPct val="0"/>
        </a:spcBef>
        <a:spcAft>
          <a:spcPct val="0"/>
        </a:spcAft>
        <a:defRPr sz="3600">
          <a:solidFill>
            <a:schemeClr val="tx2"/>
          </a:solidFill>
          <a:latin typeface="Comic Sans MS" pitchFamily="66" charset="0"/>
        </a:defRPr>
      </a:lvl3pPr>
      <a:lvl4pPr algn="ctr" rtl="0" eaLnBrk="0" fontAlgn="base" hangingPunct="0">
        <a:spcBef>
          <a:spcPct val="0"/>
        </a:spcBef>
        <a:spcAft>
          <a:spcPct val="0"/>
        </a:spcAft>
        <a:defRPr sz="3600">
          <a:solidFill>
            <a:schemeClr val="tx2"/>
          </a:solidFill>
          <a:latin typeface="Comic Sans MS" pitchFamily="66" charset="0"/>
        </a:defRPr>
      </a:lvl4pPr>
      <a:lvl5pPr algn="ctr" rtl="0" eaLnBrk="0" fontAlgn="base" hangingPunct="0">
        <a:spcBef>
          <a:spcPct val="0"/>
        </a:spcBef>
        <a:spcAft>
          <a:spcPct val="0"/>
        </a:spcAft>
        <a:defRPr sz="3600">
          <a:solidFill>
            <a:schemeClr val="tx2"/>
          </a:solidFill>
          <a:latin typeface="Comic Sans MS" pitchFamily="66" charset="0"/>
        </a:defRPr>
      </a:lvl5pPr>
      <a:lvl6pPr marL="457200" algn="ctr" rtl="0" eaLnBrk="0" fontAlgn="base" hangingPunct="0">
        <a:spcBef>
          <a:spcPct val="0"/>
        </a:spcBef>
        <a:spcAft>
          <a:spcPct val="0"/>
        </a:spcAft>
        <a:defRPr sz="3600">
          <a:solidFill>
            <a:schemeClr val="tx2"/>
          </a:solidFill>
          <a:latin typeface="Comic Sans MS" pitchFamily="66" charset="0"/>
        </a:defRPr>
      </a:lvl6pPr>
      <a:lvl7pPr marL="914400" algn="ctr" rtl="0" eaLnBrk="0" fontAlgn="base" hangingPunct="0">
        <a:spcBef>
          <a:spcPct val="0"/>
        </a:spcBef>
        <a:spcAft>
          <a:spcPct val="0"/>
        </a:spcAft>
        <a:defRPr sz="3600">
          <a:solidFill>
            <a:schemeClr val="tx2"/>
          </a:solidFill>
          <a:latin typeface="Comic Sans MS" pitchFamily="66" charset="0"/>
        </a:defRPr>
      </a:lvl7pPr>
      <a:lvl8pPr marL="1371600" algn="ctr" rtl="0" eaLnBrk="0" fontAlgn="base" hangingPunct="0">
        <a:spcBef>
          <a:spcPct val="0"/>
        </a:spcBef>
        <a:spcAft>
          <a:spcPct val="0"/>
        </a:spcAft>
        <a:defRPr sz="3600">
          <a:solidFill>
            <a:schemeClr val="tx2"/>
          </a:solidFill>
          <a:latin typeface="Comic Sans MS" pitchFamily="66" charset="0"/>
        </a:defRPr>
      </a:lvl8pPr>
      <a:lvl9pPr marL="1828800" algn="ctr" rtl="0" eaLnBrk="0" fontAlgn="base" hangingPunct="0">
        <a:spcBef>
          <a:spcPct val="0"/>
        </a:spcBef>
        <a:spcAft>
          <a:spcPct val="0"/>
        </a:spcAft>
        <a:defRPr sz="3600">
          <a:solidFill>
            <a:schemeClr val="tx2"/>
          </a:solidFill>
          <a:latin typeface="Comic Sans MS" pitchFamily="66" charset="0"/>
        </a:defRPr>
      </a:lvl9pPr>
    </p:titleStyle>
    <p:bodyStyle>
      <a:lvl1pPr marL="342900" indent="-342900" algn="l" rtl="0" eaLnBrk="0" fontAlgn="base" hangingPunct="0">
        <a:spcBef>
          <a:spcPct val="20000"/>
        </a:spcBef>
        <a:spcAft>
          <a:spcPct val="0"/>
        </a:spcAft>
        <a:buChar char="•"/>
        <a:tabLst>
          <a:tab pos="858838" algn="l"/>
        </a:tabLst>
        <a:defRPr sz="3200">
          <a:solidFill>
            <a:schemeClr val="tx1"/>
          </a:solidFill>
          <a:latin typeface="+mn-lt"/>
          <a:ea typeface="+mn-ea"/>
          <a:cs typeface="+mn-cs"/>
        </a:defRPr>
      </a:lvl1pPr>
      <a:lvl2pPr marL="404813" indent="-290513" algn="l" rtl="0" eaLnBrk="0" fontAlgn="base" hangingPunct="0">
        <a:spcBef>
          <a:spcPct val="20000"/>
        </a:spcBef>
        <a:spcAft>
          <a:spcPct val="0"/>
        </a:spcAft>
        <a:buChar char="•"/>
        <a:tabLst>
          <a:tab pos="858838" algn="l"/>
        </a:tabLst>
        <a:defRPr sz="3200">
          <a:solidFill>
            <a:schemeClr val="tx1"/>
          </a:solidFill>
          <a:latin typeface="Arial" charset="0"/>
          <a:ea typeface="ＭＳ Ｐゴシック" charset="-128"/>
        </a:defRPr>
      </a:lvl2pPr>
      <a:lvl3pPr marL="858838" indent="-339725" algn="l" rtl="0" eaLnBrk="0" fontAlgn="base" hangingPunct="0">
        <a:spcBef>
          <a:spcPct val="20000"/>
        </a:spcBef>
        <a:spcAft>
          <a:spcPct val="0"/>
        </a:spcAft>
        <a:buChar char="–"/>
        <a:tabLst>
          <a:tab pos="858838" algn="l"/>
        </a:tabLst>
        <a:defRPr sz="2800">
          <a:solidFill>
            <a:schemeClr val="tx1"/>
          </a:solidFill>
          <a:latin typeface="Arial" charset="0"/>
          <a:ea typeface="ＭＳ Ｐゴシック" charset="-128"/>
        </a:defRPr>
      </a:lvl3pPr>
      <a:lvl4pPr marL="1200150" indent="-2270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4pPr>
      <a:lvl5pPr marL="16557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5pPr>
      <a:lvl6pPr marL="2112963" indent="-341313" algn="l" rtl="0" eaLnBrk="0" fontAlgn="base" hangingPunct="0">
        <a:spcBef>
          <a:spcPct val="20000"/>
        </a:spcBef>
        <a:spcAft>
          <a:spcPct val="0"/>
        </a:spcAft>
        <a:buChar char="–"/>
        <a:tabLst>
          <a:tab pos="858838" algn="l"/>
        </a:tabLst>
        <a:defRPr sz="2400">
          <a:solidFill>
            <a:schemeClr val="tx1"/>
          </a:solidFill>
          <a:latin typeface="Arial" charset="0"/>
        </a:defRPr>
      </a:lvl6pPr>
      <a:lvl7pPr marL="2570163" indent="-341313" algn="l" rtl="0" eaLnBrk="0" fontAlgn="base" hangingPunct="0">
        <a:spcBef>
          <a:spcPct val="20000"/>
        </a:spcBef>
        <a:spcAft>
          <a:spcPct val="0"/>
        </a:spcAft>
        <a:buChar char="–"/>
        <a:tabLst>
          <a:tab pos="858838" algn="l"/>
        </a:tabLst>
        <a:defRPr sz="2400">
          <a:solidFill>
            <a:schemeClr val="tx1"/>
          </a:solidFill>
          <a:latin typeface="Arial" charset="0"/>
        </a:defRPr>
      </a:lvl7pPr>
      <a:lvl8pPr marL="3027363" indent="-341313" algn="l" rtl="0" eaLnBrk="0" fontAlgn="base" hangingPunct="0">
        <a:spcBef>
          <a:spcPct val="20000"/>
        </a:spcBef>
        <a:spcAft>
          <a:spcPct val="0"/>
        </a:spcAft>
        <a:buChar char="–"/>
        <a:tabLst>
          <a:tab pos="858838" algn="l"/>
        </a:tabLst>
        <a:defRPr sz="2400">
          <a:solidFill>
            <a:schemeClr val="tx1"/>
          </a:solidFill>
          <a:latin typeface="Arial" charset="0"/>
        </a:defRPr>
      </a:lvl8pPr>
      <a:lvl9pPr marL="3484563" indent="-341313" algn="l" rtl="0" eaLnBrk="0" fontAlgn="base" hangingPunct="0">
        <a:spcBef>
          <a:spcPct val="20000"/>
        </a:spcBef>
        <a:spcAft>
          <a:spcPct val="0"/>
        </a:spcAft>
        <a:buChar char="–"/>
        <a:tabLst>
          <a:tab pos="858838" algn="l"/>
        </a:tabLst>
        <a:defRPr sz="24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audio" Target="../media/audio1.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1.jpe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9.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0.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 Id="rId3" Type="http://schemas.openxmlformats.org/officeDocument/2006/relationships/image" Target="../media/image2.pn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4.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2.xml"/><Relationship Id="rId2" Type="http://schemas.openxmlformats.org/officeDocument/2006/relationships/notesSlide" Target="../notesSlides/notesSlide7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76313" y="1508125"/>
            <a:ext cx="7261225" cy="1671638"/>
          </a:xfrm>
        </p:spPr>
        <p:txBody>
          <a:bodyPr/>
          <a:lstStyle/>
          <a:p>
            <a:r>
              <a:rPr lang="en-US" sz="3200"/>
              <a:t>Grade School Revisited:</a:t>
            </a:r>
            <a:br>
              <a:rPr lang="en-US" sz="3200"/>
            </a:br>
            <a:r>
              <a:rPr lang="en-US" sz="3200"/>
              <a:t>How To Multiply Two Numbers</a:t>
            </a:r>
            <a:endParaRPr lang="en-US" sz="3200">
              <a:solidFill>
                <a:srgbClr val="FFFF00"/>
              </a:solidFill>
            </a:endParaRPr>
          </a:p>
        </p:txBody>
      </p:sp>
      <p:graphicFrame>
        <p:nvGraphicFramePr>
          <p:cNvPr id="2573" name="Group 525"/>
          <p:cNvGraphicFramePr>
            <a:graphicFrameLocks noGrp="1"/>
          </p:cNvGraphicFramePr>
          <p:nvPr/>
        </p:nvGraphicFramePr>
        <p:xfrm>
          <a:off x="127000" y="76200"/>
          <a:ext cx="8864600" cy="1579880"/>
        </p:xfrm>
        <a:graphic>
          <a:graphicData uri="http://schemas.openxmlformats.org/drawingml/2006/table">
            <a:tbl>
              <a:tblPr/>
              <a:tblGrid>
                <a:gridCol w="2616200"/>
                <a:gridCol w="2667000"/>
                <a:gridCol w="3581400"/>
              </a:tblGrid>
              <a:tr h="0">
                <a:tc gridSpan="3">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smtClean="0">
                          <a:ln>
                            <a:noFill/>
                          </a:ln>
                          <a:solidFill>
                            <a:schemeClr val="tx1"/>
                          </a:solidFill>
                          <a:effectLst/>
                          <a:latin typeface="Comic Sans MS" pitchFamily="66" charset="0"/>
                        </a:rPr>
                        <a:t>Great Theoretical Ideas In Computer Science</a:t>
                      </a:r>
                    </a:p>
                  </a:txBody>
                  <a:tcPr horzOverflow="overflow">
                    <a:lnL cap="flat">
                      <a:noFill/>
                    </a:lnL>
                    <a:lnR cap="flat">
                      <a:noFill/>
                    </a:lnR>
                    <a:lnT cap="flat">
                      <a:noFill/>
                    </a:lnT>
                    <a:lnB>
                      <a:noFill/>
                    </a:lnB>
                    <a:lnTlToBr>
                      <a:noFill/>
                    </a:lnTlToBr>
                    <a:lnBlToTr>
                      <a:noFill/>
                    </a:lnBlToTr>
                    <a:solidFill>
                      <a:schemeClr val="bg1"/>
                    </a:solidFill>
                  </a:tcPr>
                </a:tc>
                <a:tc hMerge="1">
                  <a:txBody>
                    <a:bodyPr/>
                    <a:lstStyle/>
                    <a:p>
                      <a:endParaRPr lang="en-US"/>
                    </a:p>
                  </a:txBody>
                  <a:tcPr/>
                </a:tc>
                <a:tc hMerge="1">
                  <a:txBody>
                    <a:bodyPr/>
                    <a:lstStyle/>
                    <a:p>
                      <a:endParaRPr lang="en-US"/>
                    </a:p>
                  </a:txBody>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err="1" smtClean="0">
                          <a:ln>
                            <a:noFill/>
                          </a:ln>
                          <a:solidFill>
                            <a:schemeClr val="tx1"/>
                          </a:solidFill>
                          <a:effectLst/>
                          <a:latin typeface="Comic Sans MS" pitchFamily="66" charset="0"/>
                        </a:rPr>
                        <a:t>Anupam</a:t>
                      </a:r>
                      <a:r>
                        <a:rPr kumimoji="0" lang="en-US" sz="2000" b="0" i="0" u="none" strike="noStrike" cap="none" normalizeH="0" baseline="0" dirty="0" smtClean="0">
                          <a:ln>
                            <a:noFill/>
                          </a:ln>
                          <a:solidFill>
                            <a:schemeClr val="tx1"/>
                          </a:solidFill>
                          <a:effectLst/>
                          <a:latin typeface="Comic Sans MS" pitchFamily="66" charset="0"/>
                        </a:rPr>
                        <a:t> Gupta</a:t>
                      </a:r>
                    </a:p>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smtClean="0">
                          <a:ln>
                            <a:noFill/>
                          </a:ln>
                          <a:solidFill>
                            <a:schemeClr val="tx1"/>
                          </a:solidFill>
                          <a:effectLst/>
                          <a:latin typeface="Comic Sans MS" pitchFamily="66" charset="0"/>
                        </a:rPr>
                        <a:t>Danny Sleator</a:t>
                      </a:r>
                    </a:p>
                  </a:txBody>
                  <a:tcPr horzOverflow="overflow">
                    <a:lnL cap="flat">
                      <a:noFill/>
                    </a:lnL>
                    <a:lnR>
                      <a:noFill/>
                    </a:lnR>
                    <a:lnT>
                      <a:noFill/>
                    </a:lnT>
                    <a:lnB>
                      <a:noFill/>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2000" b="0" i="0" u="none" strike="noStrike" cap="none" normalizeH="0" baseline="0" dirty="0" smtClean="0">
                        <a:ln>
                          <a:noFill/>
                        </a:ln>
                        <a:solidFill>
                          <a:schemeClr val="tx1"/>
                        </a:solidFill>
                        <a:effectLst/>
                        <a:latin typeface="Comic Sans MS" pitchFamily="66" charset="0"/>
                      </a:endParaRPr>
                    </a:p>
                  </a:txBody>
                  <a:tcPr horzOverflow="overflow">
                    <a:lnL>
                      <a:noFill/>
                    </a:lnL>
                    <a:lnR>
                      <a:noFill/>
                    </a:lnR>
                    <a:lnT>
                      <a:noFill/>
                    </a:lnT>
                    <a:lnB>
                      <a:noFill/>
                    </a:lnB>
                    <a:lnTlToBr>
                      <a:noFill/>
                    </a:lnTlToBr>
                    <a:lnBlToTr>
                      <a:noFill/>
                    </a:lnBlToTr>
                    <a:solidFill>
                      <a:schemeClr val="bg1"/>
                    </a:solid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smtClean="0">
                          <a:ln>
                            <a:noFill/>
                          </a:ln>
                          <a:solidFill>
                            <a:schemeClr val="tx1"/>
                          </a:solidFill>
                          <a:effectLst/>
                          <a:latin typeface="Comic Sans MS" pitchFamily="66" charset="0"/>
                        </a:rPr>
                        <a:t>CS 15-251       Fall 2010</a:t>
                      </a:r>
                    </a:p>
                  </a:txBody>
                  <a:tcPr horzOverflow="overflow">
                    <a:lnL>
                      <a:noFill/>
                    </a:lnL>
                    <a:lnR cap="flat">
                      <a:noFill/>
                    </a:lnR>
                    <a:lnT>
                      <a:noFill/>
                    </a:lnT>
                    <a:lnB>
                      <a:noFill/>
                    </a:lnB>
                    <a:lnTlToBr>
                      <a:noFill/>
                    </a:lnTlToBr>
                    <a:lnBlToTr>
                      <a:noFill/>
                    </a:lnBlToTr>
                    <a:solidFill>
                      <a:schemeClr val="bg1"/>
                    </a:solidFill>
                  </a:tcPr>
                </a:tc>
              </a:tr>
              <a:tr h="273050">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smtClean="0">
                          <a:ln>
                            <a:noFill/>
                          </a:ln>
                          <a:solidFill>
                            <a:schemeClr val="tx1"/>
                          </a:solidFill>
                          <a:effectLst/>
                          <a:latin typeface="Comic Sans MS" pitchFamily="66" charset="0"/>
                        </a:rPr>
                        <a:t>Lecture 22</a:t>
                      </a:r>
                    </a:p>
                  </a:txBody>
                  <a:tcPr horzOverflow="overflow">
                    <a:lnL cap="flat">
                      <a:noFill/>
                    </a:lnL>
                    <a:lnR>
                      <a:noFill/>
                    </a:lnR>
                    <a:lnT>
                      <a:noFill/>
                    </a:lnT>
                    <a:lnB cap="flat">
                      <a:noFill/>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smtClean="0">
                          <a:ln>
                            <a:noFill/>
                          </a:ln>
                          <a:solidFill>
                            <a:schemeClr val="tx1"/>
                          </a:solidFill>
                          <a:effectLst/>
                          <a:latin typeface="Comic Sans MS" pitchFamily="66" charset="0"/>
                        </a:rPr>
                        <a:t>Nov 4, 2010</a:t>
                      </a:r>
                    </a:p>
                  </a:txBody>
                  <a:tcPr horzOverflow="overflow">
                    <a:lnL>
                      <a:noFill/>
                    </a:lnL>
                    <a:lnR>
                      <a:noFill/>
                    </a:lnR>
                    <a:lnT>
                      <a:noFill/>
                    </a:lnT>
                    <a:lnB cap="flat">
                      <a:noFill/>
                    </a:lnB>
                    <a:lnTlToBr>
                      <a:noFill/>
                    </a:lnTlToBr>
                    <a:lnBlToTr>
                      <a:noFill/>
                    </a:lnBlToTr>
                    <a:solidFill>
                      <a:schemeClr val="bg1"/>
                    </a:solid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smtClean="0">
                          <a:ln>
                            <a:noFill/>
                          </a:ln>
                          <a:solidFill>
                            <a:schemeClr val="tx1"/>
                          </a:solidFill>
                          <a:effectLst/>
                          <a:latin typeface="Comic Sans MS" pitchFamily="66" charset="0"/>
                        </a:rPr>
                        <a:t>Carnegie Mellon University</a:t>
                      </a:r>
                    </a:p>
                  </a:txBody>
                  <a:tcPr horzOverflow="overflow">
                    <a:lnL>
                      <a:noFill/>
                    </a:lnL>
                    <a:lnR cap="flat">
                      <a:noFill/>
                    </a:lnR>
                    <a:lnT>
                      <a:noFill/>
                    </a:lnT>
                    <a:lnB cap="flat">
                      <a:noFill/>
                    </a:lnB>
                    <a:lnTlToBr>
                      <a:noFill/>
                    </a:lnTlToBr>
                    <a:lnBlToTr>
                      <a:noFill/>
                    </a:lnBlToTr>
                    <a:solidFill>
                      <a:schemeClr val="bg1"/>
                    </a:solidFill>
                  </a:tcPr>
                </a:tc>
              </a:tr>
            </a:tbl>
          </a:graphicData>
        </a:graphic>
      </p:graphicFrame>
      <p:grpSp>
        <p:nvGrpSpPr>
          <p:cNvPr id="3084" name="Group 471"/>
          <p:cNvGrpSpPr>
            <a:grpSpLocks noChangeAspect="1"/>
          </p:cNvGrpSpPr>
          <p:nvPr/>
        </p:nvGrpSpPr>
        <p:grpSpPr bwMode="auto">
          <a:xfrm>
            <a:off x="1728788" y="3179763"/>
            <a:ext cx="5715000" cy="3581400"/>
            <a:chOff x="1104" y="1824"/>
            <a:chExt cx="3600" cy="2256"/>
          </a:xfrm>
        </p:grpSpPr>
        <p:sp>
          <p:nvSpPr>
            <p:cNvPr id="3085" name="AutoShape 470"/>
            <p:cNvSpPr>
              <a:spLocks noChangeAspect="1" noChangeArrowheads="1" noTextEdit="1"/>
            </p:cNvSpPr>
            <p:nvPr/>
          </p:nvSpPr>
          <p:spPr bwMode="auto">
            <a:xfrm>
              <a:off x="1104" y="1824"/>
              <a:ext cx="3600" cy="2256"/>
            </a:xfrm>
            <a:prstGeom prst="rect">
              <a:avLst/>
            </a:prstGeom>
            <a:noFill/>
            <a:ln w="9525">
              <a:noFill/>
              <a:miter lim="800000"/>
              <a:headEnd/>
              <a:tailEnd/>
            </a:ln>
          </p:spPr>
          <p:txBody>
            <a:bodyPr>
              <a:prstTxWarp prst="textNoShape">
                <a:avLst/>
              </a:prstTxWarp>
            </a:bodyPr>
            <a:lstStyle/>
            <a:p>
              <a:endParaRPr lang="en-US"/>
            </a:p>
          </p:txBody>
        </p:sp>
        <p:grpSp>
          <p:nvGrpSpPr>
            <p:cNvPr id="3086" name="Group 529"/>
            <p:cNvGrpSpPr>
              <a:grpSpLocks/>
            </p:cNvGrpSpPr>
            <p:nvPr/>
          </p:nvGrpSpPr>
          <p:grpSpPr bwMode="auto">
            <a:xfrm>
              <a:off x="2250" y="2826"/>
              <a:ext cx="2452" cy="1252"/>
              <a:chOff x="2250" y="2826"/>
              <a:chExt cx="2452" cy="1252"/>
            </a:xfrm>
          </p:grpSpPr>
          <p:grpSp>
            <p:nvGrpSpPr>
              <p:cNvPr id="3107" name="Group 474"/>
              <p:cNvGrpSpPr>
                <a:grpSpLocks/>
              </p:cNvGrpSpPr>
              <p:nvPr/>
            </p:nvGrpSpPr>
            <p:grpSpPr bwMode="auto">
              <a:xfrm>
                <a:off x="3482" y="3400"/>
                <a:ext cx="212" cy="282"/>
                <a:chOff x="3482" y="3400"/>
                <a:chExt cx="212" cy="282"/>
              </a:xfrm>
            </p:grpSpPr>
            <p:sp>
              <p:nvSpPr>
                <p:cNvPr id="3162" name="Freeform 472"/>
                <p:cNvSpPr>
                  <a:spLocks/>
                </p:cNvSpPr>
                <p:nvPr/>
              </p:nvSpPr>
              <p:spPr bwMode="auto">
                <a:xfrm>
                  <a:off x="3567" y="3400"/>
                  <a:ext cx="127" cy="272"/>
                </a:xfrm>
                <a:custGeom>
                  <a:avLst/>
                  <a:gdLst>
                    <a:gd name="T0" fmla="*/ 112 w 127"/>
                    <a:gd name="T1" fmla="*/ 14 h 272"/>
                    <a:gd name="T2" fmla="*/ 127 w 127"/>
                    <a:gd name="T3" fmla="*/ 100 h 272"/>
                    <a:gd name="T4" fmla="*/ 123 w 127"/>
                    <a:gd name="T5" fmla="*/ 184 h 272"/>
                    <a:gd name="T6" fmla="*/ 120 w 127"/>
                    <a:gd name="T7" fmla="*/ 225 h 272"/>
                    <a:gd name="T8" fmla="*/ 127 w 127"/>
                    <a:gd name="T9" fmla="*/ 244 h 272"/>
                    <a:gd name="T10" fmla="*/ 116 w 127"/>
                    <a:gd name="T11" fmla="*/ 256 h 272"/>
                    <a:gd name="T12" fmla="*/ 54 w 127"/>
                    <a:gd name="T13" fmla="*/ 272 h 272"/>
                    <a:gd name="T14" fmla="*/ 13 w 127"/>
                    <a:gd name="T15" fmla="*/ 264 h 272"/>
                    <a:gd name="T16" fmla="*/ 0 w 127"/>
                    <a:gd name="T17" fmla="*/ 250 h 272"/>
                    <a:gd name="T18" fmla="*/ 4 w 127"/>
                    <a:gd name="T19" fmla="*/ 231 h 272"/>
                    <a:gd name="T20" fmla="*/ 45 w 127"/>
                    <a:gd name="T21" fmla="*/ 223 h 272"/>
                    <a:gd name="T22" fmla="*/ 79 w 127"/>
                    <a:gd name="T23" fmla="*/ 225 h 272"/>
                    <a:gd name="T24" fmla="*/ 95 w 127"/>
                    <a:gd name="T25" fmla="*/ 211 h 272"/>
                    <a:gd name="T26" fmla="*/ 79 w 127"/>
                    <a:gd name="T27" fmla="*/ 104 h 272"/>
                    <a:gd name="T28" fmla="*/ 77 w 127"/>
                    <a:gd name="T29" fmla="*/ 53 h 272"/>
                    <a:gd name="T30" fmla="*/ 79 w 127"/>
                    <a:gd name="T31" fmla="*/ 33 h 272"/>
                    <a:gd name="T32" fmla="*/ 108 w 127"/>
                    <a:gd name="T33" fmla="*/ 0 h 272"/>
                    <a:gd name="T34" fmla="*/ 112 w 127"/>
                    <a:gd name="T35" fmla="*/ 14 h 2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7"/>
                    <a:gd name="T55" fmla="*/ 0 h 272"/>
                    <a:gd name="T56" fmla="*/ 127 w 127"/>
                    <a:gd name="T57" fmla="*/ 272 h 2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7" h="272">
                      <a:moveTo>
                        <a:pt x="112" y="14"/>
                      </a:moveTo>
                      <a:lnTo>
                        <a:pt x="127" y="100"/>
                      </a:lnTo>
                      <a:lnTo>
                        <a:pt x="123" y="184"/>
                      </a:lnTo>
                      <a:lnTo>
                        <a:pt x="120" y="225"/>
                      </a:lnTo>
                      <a:lnTo>
                        <a:pt x="127" y="244"/>
                      </a:lnTo>
                      <a:lnTo>
                        <a:pt x="116" y="256"/>
                      </a:lnTo>
                      <a:lnTo>
                        <a:pt x="54" y="272"/>
                      </a:lnTo>
                      <a:lnTo>
                        <a:pt x="13" y="264"/>
                      </a:lnTo>
                      <a:lnTo>
                        <a:pt x="0" y="250"/>
                      </a:lnTo>
                      <a:lnTo>
                        <a:pt x="4" y="231"/>
                      </a:lnTo>
                      <a:lnTo>
                        <a:pt x="45" y="223"/>
                      </a:lnTo>
                      <a:lnTo>
                        <a:pt x="79" y="225"/>
                      </a:lnTo>
                      <a:lnTo>
                        <a:pt x="95" y="211"/>
                      </a:lnTo>
                      <a:lnTo>
                        <a:pt x="79" y="104"/>
                      </a:lnTo>
                      <a:lnTo>
                        <a:pt x="77" y="53"/>
                      </a:lnTo>
                      <a:lnTo>
                        <a:pt x="79" y="33"/>
                      </a:lnTo>
                      <a:lnTo>
                        <a:pt x="108" y="0"/>
                      </a:lnTo>
                      <a:lnTo>
                        <a:pt x="112" y="14"/>
                      </a:lnTo>
                      <a:close/>
                    </a:path>
                  </a:pathLst>
                </a:custGeom>
                <a:solidFill>
                  <a:schemeClr val="tx1"/>
                </a:solidFill>
                <a:ln w="9525">
                  <a:noFill/>
                  <a:round/>
                  <a:headEnd/>
                  <a:tailEnd/>
                </a:ln>
              </p:spPr>
              <p:txBody>
                <a:bodyPr>
                  <a:prstTxWarp prst="textNoShape">
                    <a:avLst/>
                  </a:prstTxWarp>
                </a:bodyPr>
                <a:lstStyle/>
                <a:p>
                  <a:endParaRPr lang="en-US"/>
                </a:p>
              </p:txBody>
            </p:sp>
            <p:sp>
              <p:nvSpPr>
                <p:cNvPr id="3163" name="Freeform 473"/>
                <p:cNvSpPr>
                  <a:spLocks/>
                </p:cNvSpPr>
                <p:nvPr/>
              </p:nvSpPr>
              <p:spPr bwMode="auto">
                <a:xfrm>
                  <a:off x="3482" y="3410"/>
                  <a:ext cx="126" cy="272"/>
                </a:xfrm>
                <a:custGeom>
                  <a:avLst/>
                  <a:gdLst>
                    <a:gd name="T0" fmla="*/ 113 w 126"/>
                    <a:gd name="T1" fmla="*/ 14 h 272"/>
                    <a:gd name="T2" fmla="*/ 126 w 126"/>
                    <a:gd name="T3" fmla="*/ 100 h 272"/>
                    <a:gd name="T4" fmla="*/ 123 w 126"/>
                    <a:gd name="T5" fmla="*/ 184 h 272"/>
                    <a:gd name="T6" fmla="*/ 121 w 126"/>
                    <a:gd name="T7" fmla="*/ 225 h 272"/>
                    <a:gd name="T8" fmla="*/ 126 w 126"/>
                    <a:gd name="T9" fmla="*/ 244 h 272"/>
                    <a:gd name="T10" fmla="*/ 115 w 126"/>
                    <a:gd name="T11" fmla="*/ 256 h 272"/>
                    <a:gd name="T12" fmla="*/ 54 w 126"/>
                    <a:gd name="T13" fmla="*/ 272 h 272"/>
                    <a:gd name="T14" fmla="*/ 13 w 126"/>
                    <a:gd name="T15" fmla="*/ 264 h 272"/>
                    <a:gd name="T16" fmla="*/ 0 w 126"/>
                    <a:gd name="T17" fmla="*/ 250 h 272"/>
                    <a:gd name="T18" fmla="*/ 7 w 126"/>
                    <a:gd name="T19" fmla="*/ 232 h 272"/>
                    <a:gd name="T20" fmla="*/ 46 w 126"/>
                    <a:gd name="T21" fmla="*/ 223 h 272"/>
                    <a:gd name="T22" fmla="*/ 80 w 126"/>
                    <a:gd name="T23" fmla="*/ 225 h 272"/>
                    <a:gd name="T24" fmla="*/ 93 w 126"/>
                    <a:gd name="T25" fmla="*/ 211 h 272"/>
                    <a:gd name="T26" fmla="*/ 80 w 126"/>
                    <a:gd name="T27" fmla="*/ 104 h 272"/>
                    <a:gd name="T28" fmla="*/ 78 w 126"/>
                    <a:gd name="T29" fmla="*/ 53 h 272"/>
                    <a:gd name="T30" fmla="*/ 80 w 126"/>
                    <a:gd name="T31" fmla="*/ 33 h 272"/>
                    <a:gd name="T32" fmla="*/ 108 w 126"/>
                    <a:gd name="T33" fmla="*/ 0 h 272"/>
                    <a:gd name="T34" fmla="*/ 113 w 126"/>
                    <a:gd name="T35" fmla="*/ 14 h 2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6"/>
                    <a:gd name="T55" fmla="*/ 0 h 272"/>
                    <a:gd name="T56" fmla="*/ 126 w 126"/>
                    <a:gd name="T57" fmla="*/ 272 h 2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6" h="272">
                      <a:moveTo>
                        <a:pt x="113" y="14"/>
                      </a:moveTo>
                      <a:lnTo>
                        <a:pt x="126" y="100"/>
                      </a:lnTo>
                      <a:lnTo>
                        <a:pt x="123" y="184"/>
                      </a:lnTo>
                      <a:lnTo>
                        <a:pt x="121" y="225"/>
                      </a:lnTo>
                      <a:lnTo>
                        <a:pt x="126" y="244"/>
                      </a:lnTo>
                      <a:lnTo>
                        <a:pt x="115" y="256"/>
                      </a:lnTo>
                      <a:lnTo>
                        <a:pt x="54" y="272"/>
                      </a:lnTo>
                      <a:lnTo>
                        <a:pt x="13" y="264"/>
                      </a:lnTo>
                      <a:lnTo>
                        <a:pt x="0" y="250"/>
                      </a:lnTo>
                      <a:lnTo>
                        <a:pt x="7" y="232"/>
                      </a:lnTo>
                      <a:lnTo>
                        <a:pt x="46" y="223"/>
                      </a:lnTo>
                      <a:lnTo>
                        <a:pt x="80" y="225"/>
                      </a:lnTo>
                      <a:lnTo>
                        <a:pt x="93" y="211"/>
                      </a:lnTo>
                      <a:lnTo>
                        <a:pt x="80" y="104"/>
                      </a:lnTo>
                      <a:lnTo>
                        <a:pt x="78" y="53"/>
                      </a:lnTo>
                      <a:lnTo>
                        <a:pt x="80" y="33"/>
                      </a:lnTo>
                      <a:lnTo>
                        <a:pt x="108" y="0"/>
                      </a:lnTo>
                      <a:lnTo>
                        <a:pt x="113" y="14"/>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08" name="Group 477"/>
              <p:cNvGrpSpPr>
                <a:grpSpLocks/>
              </p:cNvGrpSpPr>
              <p:nvPr/>
            </p:nvGrpSpPr>
            <p:grpSpPr bwMode="auto">
              <a:xfrm>
                <a:off x="3103" y="3514"/>
                <a:ext cx="211" cy="283"/>
                <a:chOff x="3103" y="3514"/>
                <a:chExt cx="211" cy="283"/>
              </a:xfrm>
            </p:grpSpPr>
            <p:sp>
              <p:nvSpPr>
                <p:cNvPr id="3160" name="Freeform 475"/>
                <p:cNvSpPr>
                  <a:spLocks/>
                </p:cNvSpPr>
                <p:nvPr/>
              </p:nvSpPr>
              <p:spPr bwMode="auto">
                <a:xfrm>
                  <a:off x="3189" y="3514"/>
                  <a:ext cx="125" cy="273"/>
                </a:xfrm>
                <a:custGeom>
                  <a:avLst/>
                  <a:gdLst>
                    <a:gd name="T0" fmla="*/ 112 w 125"/>
                    <a:gd name="T1" fmla="*/ 15 h 273"/>
                    <a:gd name="T2" fmla="*/ 125 w 125"/>
                    <a:gd name="T3" fmla="*/ 101 h 273"/>
                    <a:gd name="T4" fmla="*/ 123 w 125"/>
                    <a:gd name="T5" fmla="*/ 185 h 273"/>
                    <a:gd name="T6" fmla="*/ 121 w 125"/>
                    <a:gd name="T7" fmla="*/ 226 h 273"/>
                    <a:gd name="T8" fmla="*/ 125 w 125"/>
                    <a:gd name="T9" fmla="*/ 244 h 273"/>
                    <a:gd name="T10" fmla="*/ 114 w 125"/>
                    <a:gd name="T11" fmla="*/ 257 h 273"/>
                    <a:gd name="T12" fmla="*/ 54 w 125"/>
                    <a:gd name="T13" fmla="*/ 273 h 273"/>
                    <a:gd name="T14" fmla="*/ 13 w 125"/>
                    <a:gd name="T15" fmla="*/ 265 h 273"/>
                    <a:gd name="T16" fmla="*/ 0 w 125"/>
                    <a:gd name="T17" fmla="*/ 250 h 273"/>
                    <a:gd name="T18" fmla="*/ 6 w 125"/>
                    <a:gd name="T19" fmla="*/ 232 h 273"/>
                    <a:gd name="T20" fmla="*/ 45 w 125"/>
                    <a:gd name="T21" fmla="*/ 224 h 273"/>
                    <a:gd name="T22" fmla="*/ 80 w 125"/>
                    <a:gd name="T23" fmla="*/ 226 h 273"/>
                    <a:gd name="T24" fmla="*/ 93 w 125"/>
                    <a:gd name="T25" fmla="*/ 212 h 273"/>
                    <a:gd name="T26" fmla="*/ 80 w 125"/>
                    <a:gd name="T27" fmla="*/ 105 h 273"/>
                    <a:gd name="T28" fmla="*/ 78 w 125"/>
                    <a:gd name="T29" fmla="*/ 54 h 273"/>
                    <a:gd name="T30" fmla="*/ 80 w 125"/>
                    <a:gd name="T31" fmla="*/ 33 h 273"/>
                    <a:gd name="T32" fmla="*/ 108 w 125"/>
                    <a:gd name="T33" fmla="*/ 0 h 273"/>
                    <a:gd name="T34" fmla="*/ 112 w 125"/>
                    <a:gd name="T35" fmla="*/ 15 h 2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5"/>
                    <a:gd name="T55" fmla="*/ 0 h 273"/>
                    <a:gd name="T56" fmla="*/ 125 w 125"/>
                    <a:gd name="T57" fmla="*/ 273 h 2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5" h="273">
                      <a:moveTo>
                        <a:pt x="112" y="15"/>
                      </a:moveTo>
                      <a:lnTo>
                        <a:pt x="125" y="101"/>
                      </a:lnTo>
                      <a:lnTo>
                        <a:pt x="123" y="185"/>
                      </a:lnTo>
                      <a:lnTo>
                        <a:pt x="121" y="226"/>
                      </a:lnTo>
                      <a:lnTo>
                        <a:pt x="125" y="244"/>
                      </a:lnTo>
                      <a:lnTo>
                        <a:pt x="114" y="257"/>
                      </a:lnTo>
                      <a:lnTo>
                        <a:pt x="54" y="273"/>
                      </a:lnTo>
                      <a:lnTo>
                        <a:pt x="13" y="265"/>
                      </a:lnTo>
                      <a:lnTo>
                        <a:pt x="0" y="250"/>
                      </a:lnTo>
                      <a:lnTo>
                        <a:pt x="6" y="232"/>
                      </a:lnTo>
                      <a:lnTo>
                        <a:pt x="45" y="224"/>
                      </a:lnTo>
                      <a:lnTo>
                        <a:pt x="80" y="226"/>
                      </a:lnTo>
                      <a:lnTo>
                        <a:pt x="93" y="212"/>
                      </a:lnTo>
                      <a:lnTo>
                        <a:pt x="80" y="105"/>
                      </a:lnTo>
                      <a:lnTo>
                        <a:pt x="78" y="54"/>
                      </a:lnTo>
                      <a:lnTo>
                        <a:pt x="80" y="33"/>
                      </a:lnTo>
                      <a:lnTo>
                        <a:pt x="108" y="0"/>
                      </a:lnTo>
                      <a:lnTo>
                        <a:pt x="112" y="15"/>
                      </a:lnTo>
                      <a:close/>
                    </a:path>
                  </a:pathLst>
                </a:custGeom>
                <a:solidFill>
                  <a:schemeClr val="tx1"/>
                </a:solidFill>
                <a:ln w="9525">
                  <a:noFill/>
                  <a:round/>
                  <a:headEnd/>
                  <a:tailEnd/>
                </a:ln>
              </p:spPr>
              <p:txBody>
                <a:bodyPr>
                  <a:prstTxWarp prst="textNoShape">
                    <a:avLst/>
                  </a:prstTxWarp>
                </a:bodyPr>
                <a:lstStyle/>
                <a:p>
                  <a:endParaRPr lang="en-US"/>
                </a:p>
              </p:txBody>
            </p:sp>
            <p:sp>
              <p:nvSpPr>
                <p:cNvPr id="3161" name="Freeform 476"/>
                <p:cNvSpPr>
                  <a:spLocks/>
                </p:cNvSpPr>
                <p:nvPr/>
              </p:nvSpPr>
              <p:spPr bwMode="auto">
                <a:xfrm>
                  <a:off x="3103" y="3525"/>
                  <a:ext cx="127" cy="272"/>
                </a:xfrm>
                <a:custGeom>
                  <a:avLst/>
                  <a:gdLst>
                    <a:gd name="T0" fmla="*/ 112 w 127"/>
                    <a:gd name="T1" fmla="*/ 14 h 272"/>
                    <a:gd name="T2" fmla="*/ 127 w 127"/>
                    <a:gd name="T3" fmla="*/ 100 h 272"/>
                    <a:gd name="T4" fmla="*/ 123 w 127"/>
                    <a:gd name="T5" fmla="*/ 184 h 272"/>
                    <a:gd name="T6" fmla="*/ 120 w 127"/>
                    <a:gd name="T7" fmla="*/ 225 h 272"/>
                    <a:gd name="T8" fmla="*/ 127 w 127"/>
                    <a:gd name="T9" fmla="*/ 244 h 272"/>
                    <a:gd name="T10" fmla="*/ 116 w 127"/>
                    <a:gd name="T11" fmla="*/ 256 h 272"/>
                    <a:gd name="T12" fmla="*/ 54 w 127"/>
                    <a:gd name="T13" fmla="*/ 272 h 272"/>
                    <a:gd name="T14" fmla="*/ 13 w 127"/>
                    <a:gd name="T15" fmla="*/ 264 h 272"/>
                    <a:gd name="T16" fmla="*/ 0 w 127"/>
                    <a:gd name="T17" fmla="*/ 250 h 272"/>
                    <a:gd name="T18" fmla="*/ 4 w 127"/>
                    <a:gd name="T19" fmla="*/ 231 h 272"/>
                    <a:gd name="T20" fmla="*/ 45 w 127"/>
                    <a:gd name="T21" fmla="*/ 223 h 272"/>
                    <a:gd name="T22" fmla="*/ 79 w 127"/>
                    <a:gd name="T23" fmla="*/ 225 h 272"/>
                    <a:gd name="T24" fmla="*/ 95 w 127"/>
                    <a:gd name="T25" fmla="*/ 211 h 272"/>
                    <a:gd name="T26" fmla="*/ 79 w 127"/>
                    <a:gd name="T27" fmla="*/ 104 h 272"/>
                    <a:gd name="T28" fmla="*/ 77 w 127"/>
                    <a:gd name="T29" fmla="*/ 53 h 272"/>
                    <a:gd name="T30" fmla="*/ 79 w 127"/>
                    <a:gd name="T31" fmla="*/ 32 h 272"/>
                    <a:gd name="T32" fmla="*/ 107 w 127"/>
                    <a:gd name="T33" fmla="*/ 0 h 272"/>
                    <a:gd name="T34" fmla="*/ 112 w 127"/>
                    <a:gd name="T35" fmla="*/ 14 h 2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7"/>
                    <a:gd name="T55" fmla="*/ 0 h 272"/>
                    <a:gd name="T56" fmla="*/ 127 w 127"/>
                    <a:gd name="T57" fmla="*/ 272 h 2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7" h="272">
                      <a:moveTo>
                        <a:pt x="112" y="14"/>
                      </a:moveTo>
                      <a:lnTo>
                        <a:pt x="127" y="100"/>
                      </a:lnTo>
                      <a:lnTo>
                        <a:pt x="123" y="184"/>
                      </a:lnTo>
                      <a:lnTo>
                        <a:pt x="120" y="225"/>
                      </a:lnTo>
                      <a:lnTo>
                        <a:pt x="127" y="244"/>
                      </a:lnTo>
                      <a:lnTo>
                        <a:pt x="116" y="256"/>
                      </a:lnTo>
                      <a:lnTo>
                        <a:pt x="54" y="272"/>
                      </a:lnTo>
                      <a:lnTo>
                        <a:pt x="13" y="264"/>
                      </a:lnTo>
                      <a:lnTo>
                        <a:pt x="0" y="250"/>
                      </a:lnTo>
                      <a:lnTo>
                        <a:pt x="4" y="231"/>
                      </a:lnTo>
                      <a:lnTo>
                        <a:pt x="45" y="223"/>
                      </a:lnTo>
                      <a:lnTo>
                        <a:pt x="79" y="225"/>
                      </a:lnTo>
                      <a:lnTo>
                        <a:pt x="95" y="211"/>
                      </a:lnTo>
                      <a:lnTo>
                        <a:pt x="79" y="104"/>
                      </a:lnTo>
                      <a:lnTo>
                        <a:pt x="77" y="53"/>
                      </a:lnTo>
                      <a:lnTo>
                        <a:pt x="79" y="32"/>
                      </a:lnTo>
                      <a:lnTo>
                        <a:pt x="107" y="0"/>
                      </a:lnTo>
                      <a:lnTo>
                        <a:pt x="112" y="14"/>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09" name="Group 480"/>
              <p:cNvGrpSpPr>
                <a:grpSpLocks/>
              </p:cNvGrpSpPr>
              <p:nvPr/>
            </p:nvGrpSpPr>
            <p:grpSpPr bwMode="auto">
              <a:xfrm>
                <a:off x="2634" y="3545"/>
                <a:ext cx="212" cy="283"/>
                <a:chOff x="2634" y="3545"/>
                <a:chExt cx="212" cy="283"/>
              </a:xfrm>
            </p:grpSpPr>
            <p:sp>
              <p:nvSpPr>
                <p:cNvPr id="3158" name="Freeform 478"/>
                <p:cNvSpPr>
                  <a:spLocks/>
                </p:cNvSpPr>
                <p:nvPr/>
              </p:nvSpPr>
              <p:spPr bwMode="auto">
                <a:xfrm>
                  <a:off x="2721" y="3545"/>
                  <a:ext cx="125" cy="273"/>
                </a:xfrm>
                <a:custGeom>
                  <a:avLst/>
                  <a:gdLst>
                    <a:gd name="T0" fmla="*/ 112 w 125"/>
                    <a:gd name="T1" fmla="*/ 15 h 273"/>
                    <a:gd name="T2" fmla="*/ 125 w 125"/>
                    <a:gd name="T3" fmla="*/ 101 h 273"/>
                    <a:gd name="T4" fmla="*/ 123 w 125"/>
                    <a:gd name="T5" fmla="*/ 185 h 273"/>
                    <a:gd name="T6" fmla="*/ 120 w 125"/>
                    <a:gd name="T7" fmla="*/ 226 h 273"/>
                    <a:gd name="T8" fmla="*/ 125 w 125"/>
                    <a:gd name="T9" fmla="*/ 244 h 273"/>
                    <a:gd name="T10" fmla="*/ 114 w 125"/>
                    <a:gd name="T11" fmla="*/ 256 h 273"/>
                    <a:gd name="T12" fmla="*/ 54 w 125"/>
                    <a:gd name="T13" fmla="*/ 273 h 273"/>
                    <a:gd name="T14" fmla="*/ 12 w 125"/>
                    <a:gd name="T15" fmla="*/ 265 h 273"/>
                    <a:gd name="T16" fmla="*/ 0 w 125"/>
                    <a:gd name="T17" fmla="*/ 250 h 273"/>
                    <a:gd name="T18" fmla="*/ 6 w 125"/>
                    <a:gd name="T19" fmla="*/ 232 h 273"/>
                    <a:gd name="T20" fmla="*/ 45 w 125"/>
                    <a:gd name="T21" fmla="*/ 224 h 273"/>
                    <a:gd name="T22" fmla="*/ 79 w 125"/>
                    <a:gd name="T23" fmla="*/ 226 h 273"/>
                    <a:gd name="T24" fmla="*/ 92 w 125"/>
                    <a:gd name="T25" fmla="*/ 211 h 273"/>
                    <a:gd name="T26" fmla="*/ 79 w 125"/>
                    <a:gd name="T27" fmla="*/ 105 h 273"/>
                    <a:gd name="T28" fmla="*/ 77 w 125"/>
                    <a:gd name="T29" fmla="*/ 53 h 273"/>
                    <a:gd name="T30" fmla="*/ 79 w 125"/>
                    <a:gd name="T31" fmla="*/ 33 h 273"/>
                    <a:gd name="T32" fmla="*/ 107 w 125"/>
                    <a:gd name="T33" fmla="*/ 0 h 273"/>
                    <a:gd name="T34" fmla="*/ 112 w 125"/>
                    <a:gd name="T35" fmla="*/ 15 h 2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5"/>
                    <a:gd name="T55" fmla="*/ 0 h 273"/>
                    <a:gd name="T56" fmla="*/ 125 w 125"/>
                    <a:gd name="T57" fmla="*/ 273 h 2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5" h="273">
                      <a:moveTo>
                        <a:pt x="112" y="15"/>
                      </a:moveTo>
                      <a:lnTo>
                        <a:pt x="125" y="101"/>
                      </a:lnTo>
                      <a:lnTo>
                        <a:pt x="123" y="185"/>
                      </a:lnTo>
                      <a:lnTo>
                        <a:pt x="120" y="226"/>
                      </a:lnTo>
                      <a:lnTo>
                        <a:pt x="125" y="244"/>
                      </a:lnTo>
                      <a:lnTo>
                        <a:pt x="114" y="256"/>
                      </a:lnTo>
                      <a:lnTo>
                        <a:pt x="54" y="273"/>
                      </a:lnTo>
                      <a:lnTo>
                        <a:pt x="12" y="265"/>
                      </a:lnTo>
                      <a:lnTo>
                        <a:pt x="0" y="250"/>
                      </a:lnTo>
                      <a:lnTo>
                        <a:pt x="6" y="232"/>
                      </a:lnTo>
                      <a:lnTo>
                        <a:pt x="45" y="224"/>
                      </a:lnTo>
                      <a:lnTo>
                        <a:pt x="79" y="226"/>
                      </a:lnTo>
                      <a:lnTo>
                        <a:pt x="92" y="211"/>
                      </a:lnTo>
                      <a:lnTo>
                        <a:pt x="79" y="105"/>
                      </a:lnTo>
                      <a:lnTo>
                        <a:pt x="77" y="53"/>
                      </a:lnTo>
                      <a:lnTo>
                        <a:pt x="79" y="33"/>
                      </a:lnTo>
                      <a:lnTo>
                        <a:pt x="107" y="0"/>
                      </a:lnTo>
                      <a:lnTo>
                        <a:pt x="112" y="15"/>
                      </a:lnTo>
                      <a:close/>
                    </a:path>
                  </a:pathLst>
                </a:custGeom>
                <a:solidFill>
                  <a:schemeClr val="tx1"/>
                </a:solidFill>
                <a:ln w="9525">
                  <a:noFill/>
                  <a:round/>
                  <a:headEnd/>
                  <a:tailEnd/>
                </a:ln>
              </p:spPr>
              <p:txBody>
                <a:bodyPr>
                  <a:prstTxWarp prst="textNoShape">
                    <a:avLst/>
                  </a:prstTxWarp>
                </a:bodyPr>
                <a:lstStyle/>
                <a:p>
                  <a:endParaRPr lang="en-US"/>
                </a:p>
              </p:txBody>
            </p:sp>
            <p:sp>
              <p:nvSpPr>
                <p:cNvPr id="3159" name="Freeform 479"/>
                <p:cNvSpPr>
                  <a:spLocks/>
                </p:cNvSpPr>
                <p:nvPr/>
              </p:nvSpPr>
              <p:spPr bwMode="auto">
                <a:xfrm>
                  <a:off x="2634" y="3555"/>
                  <a:ext cx="128" cy="273"/>
                </a:xfrm>
                <a:custGeom>
                  <a:avLst/>
                  <a:gdLst>
                    <a:gd name="T0" fmla="*/ 112 w 128"/>
                    <a:gd name="T1" fmla="*/ 15 h 273"/>
                    <a:gd name="T2" fmla="*/ 128 w 128"/>
                    <a:gd name="T3" fmla="*/ 101 h 273"/>
                    <a:gd name="T4" fmla="*/ 123 w 128"/>
                    <a:gd name="T5" fmla="*/ 185 h 273"/>
                    <a:gd name="T6" fmla="*/ 121 w 128"/>
                    <a:gd name="T7" fmla="*/ 226 h 273"/>
                    <a:gd name="T8" fmla="*/ 128 w 128"/>
                    <a:gd name="T9" fmla="*/ 244 h 273"/>
                    <a:gd name="T10" fmla="*/ 117 w 128"/>
                    <a:gd name="T11" fmla="*/ 257 h 273"/>
                    <a:gd name="T12" fmla="*/ 54 w 128"/>
                    <a:gd name="T13" fmla="*/ 273 h 273"/>
                    <a:gd name="T14" fmla="*/ 13 w 128"/>
                    <a:gd name="T15" fmla="*/ 265 h 273"/>
                    <a:gd name="T16" fmla="*/ 0 w 128"/>
                    <a:gd name="T17" fmla="*/ 250 h 273"/>
                    <a:gd name="T18" fmla="*/ 5 w 128"/>
                    <a:gd name="T19" fmla="*/ 232 h 273"/>
                    <a:gd name="T20" fmla="*/ 46 w 128"/>
                    <a:gd name="T21" fmla="*/ 224 h 273"/>
                    <a:gd name="T22" fmla="*/ 80 w 128"/>
                    <a:gd name="T23" fmla="*/ 226 h 273"/>
                    <a:gd name="T24" fmla="*/ 95 w 128"/>
                    <a:gd name="T25" fmla="*/ 211 h 273"/>
                    <a:gd name="T26" fmla="*/ 80 w 128"/>
                    <a:gd name="T27" fmla="*/ 105 h 273"/>
                    <a:gd name="T28" fmla="*/ 78 w 128"/>
                    <a:gd name="T29" fmla="*/ 54 h 273"/>
                    <a:gd name="T30" fmla="*/ 80 w 128"/>
                    <a:gd name="T31" fmla="*/ 33 h 273"/>
                    <a:gd name="T32" fmla="*/ 108 w 128"/>
                    <a:gd name="T33" fmla="*/ 0 h 273"/>
                    <a:gd name="T34" fmla="*/ 112 w 128"/>
                    <a:gd name="T35" fmla="*/ 15 h 2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8"/>
                    <a:gd name="T55" fmla="*/ 0 h 273"/>
                    <a:gd name="T56" fmla="*/ 128 w 128"/>
                    <a:gd name="T57" fmla="*/ 273 h 2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8" h="273">
                      <a:moveTo>
                        <a:pt x="112" y="15"/>
                      </a:moveTo>
                      <a:lnTo>
                        <a:pt x="128" y="101"/>
                      </a:lnTo>
                      <a:lnTo>
                        <a:pt x="123" y="185"/>
                      </a:lnTo>
                      <a:lnTo>
                        <a:pt x="121" y="226"/>
                      </a:lnTo>
                      <a:lnTo>
                        <a:pt x="128" y="244"/>
                      </a:lnTo>
                      <a:lnTo>
                        <a:pt x="117" y="257"/>
                      </a:lnTo>
                      <a:lnTo>
                        <a:pt x="54" y="273"/>
                      </a:lnTo>
                      <a:lnTo>
                        <a:pt x="13" y="265"/>
                      </a:lnTo>
                      <a:lnTo>
                        <a:pt x="0" y="250"/>
                      </a:lnTo>
                      <a:lnTo>
                        <a:pt x="5" y="232"/>
                      </a:lnTo>
                      <a:lnTo>
                        <a:pt x="46" y="224"/>
                      </a:lnTo>
                      <a:lnTo>
                        <a:pt x="80" y="226"/>
                      </a:lnTo>
                      <a:lnTo>
                        <a:pt x="95" y="211"/>
                      </a:lnTo>
                      <a:lnTo>
                        <a:pt x="80" y="105"/>
                      </a:lnTo>
                      <a:lnTo>
                        <a:pt x="78" y="54"/>
                      </a:lnTo>
                      <a:lnTo>
                        <a:pt x="80" y="33"/>
                      </a:lnTo>
                      <a:lnTo>
                        <a:pt x="108" y="0"/>
                      </a:lnTo>
                      <a:lnTo>
                        <a:pt x="112" y="15"/>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10" name="Group 483"/>
              <p:cNvGrpSpPr>
                <a:grpSpLocks/>
              </p:cNvGrpSpPr>
              <p:nvPr/>
            </p:nvGrpSpPr>
            <p:grpSpPr bwMode="auto">
              <a:xfrm>
                <a:off x="2263" y="3601"/>
                <a:ext cx="212" cy="280"/>
                <a:chOff x="2263" y="3601"/>
                <a:chExt cx="212" cy="280"/>
              </a:xfrm>
            </p:grpSpPr>
            <p:sp>
              <p:nvSpPr>
                <p:cNvPr id="3156" name="Freeform 481"/>
                <p:cNvSpPr>
                  <a:spLocks/>
                </p:cNvSpPr>
                <p:nvPr/>
              </p:nvSpPr>
              <p:spPr bwMode="auto">
                <a:xfrm>
                  <a:off x="2349" y="3601"/>
                  <a:ext cx="126" cy="270"/>
                </a:xfrm>
                <a:custGeom>
                  <a:avLst/>
                  <a:gdLst>
                    <a:gd name="T0" fmla="*/ 113 w 126"/>
                    <a:gd name="T1" fmla="*/ 16 h 270"/>
                    <a:gd name="T2" fmla="*/ 126 w 126"/>
                    <a:gd name="T3" fmla="*/ 102 h 270"/>
                    <a:gd name="T4" fmla="*/ 123 w 126"/>
                    <a:gd name="T5" fmla="*/ 184 h 270"/>
                    <a:gd name="T6" fmla="*/ 121 w 126"/>
                    <a:gd name="T7" fmla="*/ 225 h 270"/>
                    <a:gd name="T8" fmla="*/ 126 w 126"/>
                    <a:gd name="T9" fmla="*/ 243 h 270"/>
                    <a:gd name="T10" fmla="*/ 115 w 126"/>
                    <a:gd name="T11" fmla="*/ 256 h 270"/>
                    <a:gd name="T12" fmla="*/ 54 w 126"/>
                    <a:gd name="T13" fmla="*/ 270 h 270"/>
                    <a:gd name="T14" fmla="*/ 13 w 126"/>
                    <a:gd name="T15" fmla="*/ 264 h 270"/>
                    <a:gd name="T16" fmla="*/ 0 w 126"/>
                    <a:gd name="T17" fmla="*/ 247 h 270"/>
                    <a:gd name="T18" fmla="*/ 7 w 126"/>
                    <a:gd name="T19" fmla="*/ 229 h 270"/>
                    <a:gd name="T20" fmla="*/ 46 w 126"/>
                    <a:gd name="T21" fmla="*/ 223 h 270"/>
                    <a:gd name="T22" fmla="*/ 80 w 126"/>
                    <a:gd name="T23" fmla="*/ 225 h 270"/>
                    <a:gd name="T24" fmla="*/ 93 w 126"/>
                    <a:gd name="T25" fmla="*/ 211 h 270"/>
                    <a:gd name="T26" fmla="*/ 80 w 126"/>
                    <a:gd name="T27" fmla="*/ 104 h 270"/>
                    <a:gd name="T28" fmla="*/ 78 w 126"/>
                    <a:gd name="T29" fmla="*/ 53 h 270"/>
                    <a:gd name="T30" fmla="*/ 80 w 126"/>
                    <a:gd name="T31" fmla="*/ 32 h 270"/>
                    <a:gd name="T32" fmla="*/ 108 w 126"/>
                    <a:gd name="T33" fmla="*/ 0 h 270"/>
                    <a:gd name="T34" fmla="*/ 113 w 126"/>
                    <a:gd name="T35" fmla="*/ 16 h 2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6"/>
                    <a:gd name="T55" fmla="*/ 0 h 270"/>
                    <a:gd name="T56" fmla="*/ 126 w 126"/>
                    <a:gd name="T57" fmla="*/ 270 h 27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6" h="270">
                      <a:moveTo>
                        <a:pt x="113" y="16"/>
                      </a:moveTo>
                      <a:lnTo>
                        <a:pt x="126" y="102"/>
                      </a:lnTo>
                      <a:lnTo>
                        <a:pt x="123" y="184"/>
                      </a:lnTo>
                      <a:lnTo>
                        <a:pt x="121" y="225"/>
                      </a:lnTo>
                      <a:lnTo>
                        <a:pt x="126" y="243"/>
                      </a:lnTo>
                      <a:lnTo>
                        <a:pt x="115" y="256"/>
                      </a:lnTo>
                      <a:lnTo>
                        <a:pt x="54" y="270"/>
                      </a:lnTo>
                      <a:lnTo>
                        <a:pt x="13" y="264"/>
                      </a:lnTo>
                      <a:lnTo>
                        <a:pt x="0" y="247"/>
                      </a:lnTo>
                      <a:lnTo>
                        <a:pt x="7" y="229"/>
                      </a:lnTo>
                      <a:lnTo>
                        <a:pt x="46" y="223"/>
                      </a:lnTo>
                      <a:lnTo>
                        <a:pt x="80" y="225"/>
                      </a:lnTo>
                      <a:lnTo>
                        <a:pt x="93" y="211"/>
                      </a:lnTo>
                      <a:lnTo>
                        <a:pt x="80" y="104"/>
                      </a:lnTo>
                      <a:lnTo>
                        <a:pt x="78" y="53"/>
                      </a:lnTo>
                      <a:lnTo>
                        <a:pt x="80" y="32"/>
                      </a:lnTo>
                      <a:lnTo>
                        <a:pt x="108" y="0"/>
                      </a:lnTo>
                      <a:lnTo>
                        <a:pt x="113" y="16"/>
                      </a:lnTo>
                      <a:close/>
                    </a:path>
                  </a:pathLst>
                </a:custGeom>
                <a:solidFill>
                  <a:srgbClr val="000000"/>
                </a:solidFill>
                <a:ln w="9525">
                  <a:noFill/>
                  <a:round/>
                  <a:headEnd/>
                  <a:tailEnd/>
                </a:ln>
              </p:spPr>
              <p:txBody>
                <a:bodyPr>
                  <a:prstTxWarp prst="textNoShape">
                    <a:avLst/>
                  </a:prstTxWarp>
                </a:bodyPr>
                <a:lstStyle/>
                <a:p>
                  <a:endParaRPr lang="en-US"/>
                </a:p>
              </p:txBody>
            </p:sp>
            <p:sp>
              <p:nvSpPr>
                <p:cNvPr id="3157" name="Freeform 482"/>
                <p:cNvSpPr>
                  <a:spLocks/>
                </p:cNvSpPr>
                <p:nvPr/>
              </p:nvSpPr>
              <p:spPr bwMode="auto">
                <a:xfrm>
                  <a:off x="2263" y="3611"/>
                  <a:ext cx="125" cy="270"/>
                </a:xfrm>
                <a:custGeom>
                  <a:avLst/>
                  <a:gdLst>
                    <a:gd name="T0" fmla="*/ 112 w 125"/>
                    <a:gd name="T1" fmla="*/ 16 h 270"/>
                    <a:gd name="T2" fmla="*/ 125 w 125"/>
                    <a:gd name="T3" fmla="*/ 102 h 270"/>
                    <a:gd name="T4" fmla="*/ 123 w 125"/>
                    <a:gd name="T5" fmla="*/ 184 h 270"/>
                    <a:gd name="T6" fmla="*/ 121 w 125"/>
                    <a:gd name="T7" fmla="*/ 225 h 270"/>
                    <a:gd name="T8" fmla="*/ 125 w 125"/>
                    <a:gd name="T9" fmla="*/ 244 h 270"/>
                    <a:gd name="T10" fmla="*/ 114 w 125"/>
                    <a:gd name="T11" fmla="*/ 256 h 270"/>
                    <a:gd name="T12" fmla="*/ 54 w 125"/>
                    <a:gd name="T13" fmla="*/ 270 h 270"/>
                    <a:gd name="T14" fmla="*/ 13 w 125"/>
                    <a:gd name="T15" fmla="*/ 264 h 270"/>
                    <a:gd name="T16" fmla="*/ 0 w 125"/>
                    <a:gd name="T17" fmla="*/ 248 h 270"/>
                    <a:gd name="T18" fmla="*/ 6 w 125"/>
                    <a:gd name="T19" fmla="*/ 229 h 270"/>
                    <a:gd name="T20" fmla="*/ 45 w 125"/>
                    <a:gd name="T21" fmla="*/ 223 h 270"/>
                    <a:gd name="T22" fmla="*/ 80 w 125"/>
                    <a:gd name="T23" fmla="*/ 225 h 270"/>
                    <a:gd name="T24" fmla="*/ 93 w 125"/>
                    <a:gd name="T25" fmla="*/ 211 h 270"/>
                    <a:gd name="T26" fmla="*/ 80 w 125"/>
                    <a:gd name="T27" fmla="*/ 104 h 270"/>
                    <a:gd name="T28" fmla="*/ 78 w 125"/>
                    <a:gd name="T29" fmla="*/ 53 h 270"/>
                    <a:gd name="T30" fmla="*/ 80 w 125"/>
                    <a:gd name="T31" fmla="*/ 33 h 270"/>
                    <a:gd name="T32" fmla="*/ 108 w 125"/>
                    <a:gd name="T33" fmla="*/ 0 h 270"/>
                    <a:gd name="T34" fmla="*/ 112 w 125"/>
                    <a:gd name="T35" fmla="*/ 16 h 2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5"/>
                    <a:gd name="T55" fmla="*/ 0 h 270"/>
                    <a:gd name="T56" fmla="*/ 125 w 125"/>
                    <a:gd name="T57" fmla="*/ 270 h 27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5" h="270">
                      <a:moveTo>
                        <a:pt x="112" y="16"/>
                      </a:moveTo>
                      <a:lnTo>
                        <a:pt x="125" y="102"/>
                      </a:lnTo>
                      <a:lnTo>
                        <a:pt x="123" y="184"/>
                      </a:lnTo>
                      <a:lnTo>
                        <a:pt x="121" y="225"/>
                      </a:lnTo>
                      <a:lnTo>
                        <a:pt x="125" y="244"/>
                      </a:lnTo>
                      <a:lnTo>
                        <a:pt x="114" y="256"/>
                      </a:lnTo>
                      <a:lnTo>
                        <a:pt x="54" y="270"/>
                      </a:lnTo>
                      <a:lnTo>
                        <a:pt x="13" y="264"/>
                      </a:lnTo>
                      <a:lnTo>
                        <a:pt x="0" y="248"/>
                      </a:lnTo>
                      <a:lnTo>
                        <a:pt x="6" y="229"/>
                      </a:lnTo>
                      <a:lnTo>
                        <a:pt x="45" y="223"/>
                      </a:lnTo>
                      <a:lnTo>
                        <a:pt x="80" y="225"/>
                      </a:lnTo>
                      <a:lnTo>
                        <a:pt x="93" y="211"/>
                      </a:lnTo>
                      <a:lnTo>
                        <a:pt x="80" y="104"/>
                      </a:lnTo>
                      <a:lnTo>
                        <a:pt x="78" y="53"/>
                      </a:lnTo>
                      <a:lnTo>
                        <a:pt x="80" y="33"/>
                      </a:lnTo>
                      <a:lnTo>
                        <a:pt x="108" y="0"/>
                      </a:lnTo>
                      <a:lnTo>
                        <a:pt x="112" y="16"/>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11" name="Group 486"/>
              <p:cNvGrpSpPr>
                <a:grpSpLocks/>
              </p:cNvGrpSpPr>
              <p:nvPr/>
            </p:nvGrpSpPr>
            <p:grpSpPr bwMode="auto">
              <a:xfrm>
                <a:off x="3929" y="3318"/>
                <a:ext cx="212" cy="283"/>
                <a:chOff x="3929" y="3318"/>
                <a:chExt cx="212" cy="283"/>
              </a:xfrm>
            </p:grpSpPr>
            <p:sp>
              <p:nvSpPr>
                <p:cNvPr id="3154" name="Freeform 484"/>
                <p:cNvSpPr>
                  <a:spLocks/>
                </p:cNvSpPr>
                <p:nvPr/>
              </p:nvSpPr>
              <p:spPr bwMode="auto">
                <a:xfrm>
                  <a:off x="4013" y="3318"/>
                  <a:ext cx="128" cy="272"/>
                </a:xfrm>
                <a:custGeom>
                  <a:avLst/>
                  <a:gdLst>
                    <a:gd name="T0" fmla="*/ 113 w 128"/>
                    <a:gd name="T1" fmla="*/ 14 h 272"/>
                    <a:gd name="T2" fmla="*/ 128 w 128"/>
                    <a:gd name="T3" fmla="*/ 100 h 272"/>
                    <a:gd name="T4" fmla="*/ 123 w 128"/>
                    <a:gd name="T5" fmla="*/ 184 h 272"/>
                    <a:gd name="T6" fmla="*/ 121 w 128"/>
                    <a:gd name="T7" fmla="*/ 225 h 272"/>
                    <a:gd name="T8" fmla="*/ 128 w 128"/>
                    <a:gd name="T9" fmla="*/ 244 h 272"/>
                    <a:gd name="T10" fmla="*/ 117 w 128"/>
                    <a:gd name="T11" fmla="*/ 256 h 272"/>
                    <a:gd name="T12" fmla="*/ 54 w 128"/>
                    <a:gd name="T13" fmla="*/ 272 h 272"/>
                    <a:gd name="T14" fmla="*/ 13 w 128"/>
                    <a:gd name="T15" fmla="*/ 264 h 272"/>
                    <a:gd name="T16" fmla="*/ 0 w 128"/>
                    <a:gd name="T17" fmla="*/ 250 h 272"/>
                    <a:gd name="T18" fmla="*/ 5 w 128"/>
                    <a:gd name="T19" fmla="*/ 231 h 272"/>
                    <a:gd name="T20" fmla="*/ 46 w 128"/>
                    <a:gd name="T21" fmla="*/ 223 h 272"/>
                    <a:gd name="T22" fmla="*/ 80 w 128"/>
                    <a:gd name="T23" fmla="*/ 225 h 272"/>
                    <a:gd name="T24" fmla="*/ 95 w 128"/>
                    <a:gd name="T25" fmla="*/ 211 h 272"/>
                    <a:gd name="T26" fmla="*/ 80 w 128"/>
                    <a:gd name="T27" fmla="*/ 104 h 272"/>
                    <a:gd name="T28" fmla="*/ 78 w 128"/>
                    <a:gd name="T29" fmla="*/ 53 h 272"/>
                    <a:gd name="T30" fmla="*/ 80 w 128"/>
                    <a:gd name="T31" fmla="*/ 33 h 272"/>
                    <a:gd name="T32" fmla="*/ 108 w 128"/>
                    <a:gd name="T33" fmla="*/ 0 h 272"/>
                    <a:gd name="T34" fmla="*/ 113 w 128"/>
                    <a:gd name="T35" fmla="*/ 14 h 2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8"/>
                    <a:gd name="T55" fmla="*/ 0 h 272"/>
                    <a:gd name="T56" fmla="*/ 128 w 128"/>
                    <a:gd name="T57" fmla="*/ 272 h 2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8" h="272">
                      <a:moveTo>
                        <a:pt x="113" y="14"/>
                      </a:moveTo>
                      <a:lnTo>
                        <a:pt x="128" y="100"/>
                      </a:lnTo>
                      <a:lnTo>
                        <a:pt x="123" y="184"/>
                      </a:lnTo>
                      <a:lnTo>
                        <a:pt x="121" y="225"/>
                      </a:lnTo>
                      <a:lnTo>
                        <a:pt x="128" y="244"/>
                      </a:lnTo>
                      <a:lnTo>
                        <a:pt x="117" y="256"/>
                      </a:lnTo>
                      <a:lnTo>
                        <a:pt x="54" y="272"/>
                      </a:lnTo>
                      <a:lnTo>
                        <a:pt x="13" y="264"/>
                      </a:lnTo>
                      <a:lnTo>
                        <a:pt x="0" y="250"/>
                      </a:lnTo>
                      <a:lnTo>
                        <a:pt x="5" y="231"/>
                      </a:lnTo>
                      <a:lnTo>
                        <a:pt x="46" y="223"/>
                      </a:lnTo>
                      <a:lnTo>
                        <a:pt x="80" y="225"/>
                      </a:lnTo>
                      <a:lnTo>
                        <a:pt x="95" y="211"/>
                      </a:lnTo>
                      <a:lnTo>
                        <a:pt x="80" y="104"/>
                      </a:lnTo>
                      <a:lnTo>
                        <a:pt x="78" y="53"/>
                      </a:lnTo>
                      <a:lnTo>
                        <a:pt x="80" y="33"/>
                      </a:lnTo>
                      <a:lnTo>
                        <a:pt x="108" y="0"/>
                      </a:lnTo>
                      <a:lnTo>
                        <a:pt x="113" y="14"/>
                      </a:lnTo>
                      <a:close/>
                    </a:path>
                  </a:pathLst>
                </a:custGeom>
                <a:solidFill>
                  <a:schemeClr val="tx1"/>
                </a:solidFill>
                <a:ln w="9525">
                  <a:noFill/>
                  <a:round/>
                  <a:headEnd/>
                  <a:tailEnd/>
                </a:ln>
              </p:spPr>
              <p:txBody>
                <a:bodyPr>
                  <a:prstTxWarp prst="textNoShape">
                    <a:avLst/>
                  </a:prstTxWarp>
                </a:bodyPr>
                <a:lstStyle/>
                <a:p>
                  <a:endParaRPr lang="en-US"/>
                </a:p>
              </p:txBody>
            </p:sp>
            <p:sp>
              <p:nvSpPr>
                <p:cNvPr id="3155" name="Freeform 485"/>
                <p:cNvSpPr>
                  <a:spLocks/>
                </p:cNvSpPr>
                <p:nvPr/>
              </p:nvSpPr>
              <p:spPr bwMode="auto">
                <a:xfrm>
                  <a:off x="3929" y="3328"/>
                  <a:ext cx="125" cy="273"/>
                </a:xfrm>
                <a:custGeom>
                  <a:avLst/>
                  <a:gdLst>
                    <a:gd name="T0" fmla="*/ 112 w 125"/>
                    <a:gd name="T1" fmla="*/ 14 h 273"/>
                    <a:gd name="T2" fmla="*/ 125 w 125"/>
                    <a:gd name="T3" fmla="*/ 100 h 273"/>
                    <a:gd name="T4" fmla="*/ 123 w 125"/>
                    <a:gd name="T5" fmla="*/ 184 h 273"/>
                    <a:gd name="T6" fmla="*/ 121 w 125"/>
                    <a:gd name="T7" fmla="*/ 225 h 273"/>
                    <a:gd name="T8" fmla="*/ 125 w 125"/>
                    <a:gd name="T9" fmla="*/ 244 h 273"/>
                    <a:gd name="T10" fmla="*/ 115 w 125"/>
                    <a:gd name="T11" fmla="*/ 256 h 273"/>
                    <a:gd name="T12" fmla="*/ 54 w 125"/>
                    <a:gd name="T13" fmla="*/ 273 h 273"/>
                    <a:gd name="T14" fmla="*/ 13 w 125"/>
                    <a:gd name="T15" fmla="*/ 264 h 273"/>
                    <a:gd name="T16" fmla="*/ 0 w 125"/>
                    <a:gd name="T17" fmla="*/ 250 h 273"/>
                    <a:gd name="T18" fmla="*/ 7 w 125"/>
                    <a:gd name="T19" fmla="*/ 232 h 273"/>
                    <a:gd name="T20" fmla="*/ 46 w 125"/>
                    <a:gd name="T21" fmla="*/ 223 h 273"/>
                    <a:gd name="T22" fmla="*/ 80 w 125"/>
                    <a:gd name="T23" fmla="*/ 225 h 273"/>
                    <a:gd name="T24" fmla="*/ 93 w 125"/>
                    <a:gd name="T25" fmla="*/ 211 h 273"/>
                    <a:gd name="T26" fmla="*/ 80 w 125"/>
                    <a:gd name="T27" fmla="*/ 105 h 273"/>
                    <a:gd name="T28" fmla="*/ 78 w 125"/>
                    <a:gd name="T29" fmla="*/ 53 h 273"/>
                    <a:gd name="T30" fmla="*/ 80 w 125"/>
                    <a:gd name="T31" fmla="*/ 33 h 273"/>
                    <a:gd name="T32" fmla="*/ 108 w 125"/>
                    <a:gd name="T33" fmla="*/ 0 h 273"/>
                    <a:gd name="T34" fmla="*/ 112 w 125"/>
                    <a:gd name="T35" fmla="*/ 14 h 2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5"/>
                    <a:gd name="T55" fmla="*/ 0 h 273"/>
                    <a:gd name="T56" fmla="*/ 125 w 125"/>
                    <a:gd name="T57" fmla="*/ 273 h 27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5" h="273">
                      <a:moveTo>
                        <a:pt x="112" y="14"/>
                      </a:moveTo>
                      <a:lnTo>
                        <a:pt x="125" y="100"/>
                      </a:lnTo>
                      <a:lnTo>
                        <a:pt x="123" y="184"/>
                      </a:lnTo>
                      <a:lnTo>
                        <a:pt x="121" y="225"/>
                      </a:lnTo>
                      <a:lnTo>
                        <a:pt x="125" y="244"/>
                      </a:lnTo>
                      <a:lnTo>
                        <a:pt x="115" y="256"/>
                      </a:lnTo>
                      <a:lnTo>
                        <a:pt x="54" y="273"/>
                      </a:lnTo>
                      <a:lnTo>
                        <a:pt x="13" y="264"/>
                      </a:lnTo>
                      <a:lnTo>
                        <a:pt x="0" y="250"/>
                      </a:lnTo>
                      <a:lnTo>
                        <a:pt x="7" y="232"/>
                      </a:lnTo>
                      <a:lnTo>
                        <a:pt x="46" y="223"/>
                      </a:lnTo>
                      <a:lnTo>
                        <a:pt x="80" y="225"/>
                      </a:lnTo>
                      <a:lnTo>
                        <a:pt x="93" y="211"/>
                      </a:lnTo>
                      <a:lnTo>
                        <a:pt x="80" y="105"/>
                      </a:lnTo>
                      <a:lnTo>
                        <a:pt x="78" y="53"/>
                      </a:lnTo>
                      <a:lnTo>
                        <a:pt x="80" y="33"/>
                      </a:lnTo>
                      <a:lnTo>
                        <a:pt x="108" y="0"/>
                      </a:lnTo>
                      <a:lnTo>
                        <a:pt x="112" y="14"/>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12" name="Group 493"/>
              <p:cNvGrpSpPr>
                <a:grpSpLocks/>
              </p:cNvGrpSpPr>
              <p:nvPr/>
            </p:nvGrpSpPr>
            <p:grpSpPr bwMode="auto">
              <a:xfrm>
                <a:off x="2250" y="3312"/>
                <a:ext cx="2452" cy="766"/>
                <a:chOff x="2250" y="3312"/>
                <a:chExt cx="2452" cy="766"/>
              </a:xfrm>
            </p:grpSpPr>
            <p:sp>
              <p:nvSpPr>
                <p:cNvPr id="3148" name="Freeform 487"/>
                <p:cNvSpPr>
                  <a:spLocks/>
                </p:cNvSpPr>
                <p:nvPr/>
              </p:nvSpPr>
              <p:spPr bwMode="auto">
                <a:xfrm>
                  <a:off x="4382" y="3420"/>
                  <a:ext cx="238" cy="271"/>
                </a:xfrm>
                <a:custGeom>
                  <a:avLst/>
                  <a:gdLst>
                    <a:gd name="T0" fmla="*/ 11 w 238"/>
                    <a:gd name="T1" fmla="*/ 41 h 271"/>
                    <a:gd name="T2" fmla="*/ 0 w 238"/>
                    <a:gd name="T3" fmla="*/ 207 h 271"/>
                    <a:gd name="T4" fmla="*/ 238 w 238"/>
                    <a:gd name="T5" fmla="*/ 271 h 271"/>
                    <a:gd name="T6" fmla="*/ 231 w 238"/>
                    <a:gd name="T7" fmla="*/ 0 h 271"/>
                    <a:gd name="T8" fmla="*/ 11 w 238"/>
                    <a:gd name="T9" fmla="*/ 41 h 271"/>
                    <a:gd name="T10" fmla="*/ 0 60000 65536"/>
                    <a:gd name="T11" fmla="*/ 0 60000 65536"/>
                    <a:gd name="T12" fmla="*/ 0 60000 65536"/>
                    <a:gd name="T13" fmla="*/ 0 60000 65536"/>
                    <a:gd name="T14" fmla="*/ 0 60000 65536"/>
                    <a:gd name="T15" fmla="*/ 0 w 238"/>
                    <a:gd name="T16" fmla="*/ 0 h 271"/>
                    <a:gd name="T17" fmla="*/ 238 w 238"/>
                    <a:gd name="T18" fmla="*/ 271 h 271"/>
                  </a:gdLst>
                  <a:ahLst/>
                  <a:cxnLst>
                    <a:cxn ang="T10">
                      <a:pos x="T0" y="T1"/>
                    </a:cxn>
                    <a:cxn ang="T11">
                      <a:pos x="T2" y="T3"/>
                    </a:cxn>
                    <a:cxn ang="T12">
                      <a:pos x="T4" y="T5"/>
                    </a:cxn>
                    <a:cxn ang="T13">
                      <a:pos x="T6" y="T7"/>
                    </a:cxn>
                    <a:cxn ang="T14">
                      <a:pos x="T8" y="T9"/>
                    </a:cxn>
                  </a:cxnLst>
                  <a:rect l="T15" t="T16" r="T17" b="T18"/>
                  <a:pathLst>
                    <a:path w="238" h="271">
                      <a:moveTo>
                        <a:pt x="11" y="41"/>
                      </a:moveTo>
                      <a:lnTo>
                        <a:pt x="0" y="207"/>
                      </a:lnTo>
                      <a:lnTo>
                        <a:pt x="238" y="271"/>
                      </a:lnTo>
                      <a:lnTo>
                        <a:pt x="231" y="0"/>
                      </a:lnTo>
                      <a:lnTo>
                        <a:pt x="11" y="41"/>
                      </a:lnTo>
                      <a:close/>
                    </a:path>
                  </a:pathLst>
                </a:custGeom>
                <a:solidFill>
                  <a:srgbClr val="663300"/>
                </a:solidFill>
                <a:ln w="9525">
                  <a:noFill/>
                  <a:round/>
                  <a:headEnd/>
                  <a:tailEnd/>
                </a:ln>
              </p:spPr>
              <p:txBody>
                <a:bodyPr>
                  <a:prstTxWarp prst="textNoShape">
                    <a:avLst/>
                  </a:prstTxWarp>
                </a:bodyPr>
                <a:lstStyle/>
                <a:p>
                  <a:endParaRPr lang="en-US"/>
                </a:p>
              </p:txBody>
            </p:sp>
            <p:sp>
              <p:nvSpPr>
                <p:cNvPr id="3149" name="Freeform 488"/>
                <p:cNvSpPr>
                  <a:spLocks/>
                </p:cNvSpPr>
                <p:nvPr/>
              </p:nvSpPr>
              <p:spPr bwMode="auto">
                <a:xfrm>
                  <a:off x="2263" y="3318"/>
                  <a:ext cx="2430" cy="744"/>
                </a:xfrm>
                <a:custGeom>
                  <a:avLst/>
                  <a:gdLst>
                    <a:gd name="T0" fmla="*/ 0 w 2430"/>
                    <a:gd name="T1" fmla="*/ 338 h 744"/>
                    <a:gd name="T2" fmla="*/ 2109 w 2430"/>
                    <a:gd name="T3" fmla="*/ 0 h 744"/>
                    <a:gd name="T4" fmla="*/ 2430 w 2430"/>
                    <a:gd name="T5" fmla="*/ 76 h 744"/>
                    <a:gd name="T6" fmla="*/ 304 w 2430"/>
                    <a:gd name="T7" fmla="*/ 477 h 744"/>
                    <a:gd name="T8" fmla="*/ 315 w 2430"/>
                    <a:gd name="T9" fmla="*/ 744 h 744"/>
                    <a:gd name="T10" fmla="*/ 60 w 2430"/>
                    <a:gd name="T11" fmla="*/ 555 h 744"/>
                    <a:gd name="T12" fmla="*/ 65 w 2430"/>
                    <a:gd name="T13" fmla="*/ 424 h 744"/>
                    <a:gd name="T14" fmla="*/ 0 w 2430"/>
                    <a:gd name="T15" fmla="*/ 389 h 744"/>
                    <a:gd name="T16" fmla="*/ 0 w 2430"/>
                    <a:gd name="T17" fmla="*/ 338 h 7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30"/>
                    <a:gd name="T28" fmla="*/ 0 h 744"/>
                    <a:gd name="T29" fmla="*/ 2430 w 2430"/>
                    <a:gd name="T30" fmla="*/ 744 h 7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30" h="744">
                      <a:moveTo>
                        <a:pt x="0" y="338"/>
                      </a:moveTo>
                      <a:lnTo>
                        <a:pt x="2109" y="0"/>
                      </a:lnTo>
                      <a:lnTo>
                        <a:pt x="2430" y="76"/>
                      </a:lnTo>
                      <a:lnTo>
                        <a:pt x="304" y="477"/>
                      </a:lnTo>
                      <a:lnTo>
                        <a:pt x="315" y="744"/>
                      </a:lnTo>
                      <a:lnTo>
                        <a:pt x="60" y="555"/>
                      </a:lnTo>
                      <a:lnTo>
                        <a:pt x="65" y="424"/>
                      </a:lnTo>
                      <a:lnTo>
                        <a:pt x="0" y="389"/>
                      </a:lnTo>
                      <a:lnTo>
                        <a:pt x="0" y="338"/>
                      </a:lnTo>
                      <a:close/>
                    </a:path>
                  </a:pathLst>
                </a:custGeom>
                <a:solidFill>
                  <a:srgbClr val="996633"/>
                </a:solidFill>
                <a:ln w="9525">
                  <a:noFill/>
                  <a:round/>
                  <a:headEnd/>
                  <a:tailEnd/>
                </a:ln>
              </p:spPr>
              <p:txBody>
                <a:bodyPr>
                  <a:prstTxWarp prst="textNoShape">
                    <a:avLst/>
                  </a:prstTxWarp>
                </a:bodyPr>
                <a:lstStyle/>
                <a:p>
                  <a:endParaRPr lang="en-US"/>
                </a:p>
              </p:txBody>
            </p:sp>
            <p:grpSp>
              <p:nvGrpSpPr>
                <p:cNvPr id="3150" name="Group 492"/>
                <p:cNvGrpSpPr>
                  <a:grpSpLocks/>
                </p:cNvGrpSpPr>
                <p:nvPr/>
              </p:nvGrpSpPr>
              <p:grpSpPr bwMode="auto">
                <a:xfrm>
                  <a:off x="2250" y="3312"/>
                  <a:ext cx="2452" cy="766"/>
                  <a:chOff x="2250" y="3312"/>
                  <a:chExt cx="2452" cy="766"/>
                </a:xfrm>
              </p:grpSpPr>
              <p:sp>
                <p:nvSpPr>
                  <p:cNvPr id="3151" name="Freeform 489"/>
                  <p:cNvSpPr>
                    <a:spLocks/>
                  </p:cNvSpPr>
                  <p:nvPr/>
                </p:nvSpPr>
                <p:spPr bwMode="auto">
                  <a:xfrm>
                    <a:off x="2250" y="3312"/>
                    <a:ext cx="2452" cy="766"/>
                  </a:xfrm>
                  <a:custGeom>
                    <a:avLst/>
                    <a:gdLst>
                      <a:gd name="T0" fmla="*/ 19 w 2452"/>
                      <a:gd name="T1" fmla="*/ 342 h 766"/>
                      <a:gd name="T2" fmla="*/ 22 w 2452"/>
                      <a:gd name="T3" fmla="*/ 383 h 766"/>
                      <a:gd name="T4" fmla="*/ 140 w 2452"/>
                      <a:gd name="T5" fmla="*/ 450 h 766"/>
                      <a:gd name="T6" fmla="*/ 136 w 2452"/>
                      <a:gd name="T7" fmla="*/ 407 h 766"/>
                      <a:gd name="T8" fmla="*/ 548 w 2452"/>
                      <a:gd name="T9" fmla="*/ 338 h 766"/>
                      <a:gd name="T10" fmla="*/ 734 w 2452"/>
                      <a:gd name="T11" fmla="*/ 309 h 766"/>
                      <a:gd name="T12" fmla="*/ 352 w 2452"/>
                      <a:gd name="T13" fmla="*/ 387 h 766"/>
                      <a:gd name="T14" fmla="*/ 158 w 2452"/>
                      <a:gd name="T15" fmla="*/ 418 h 766"/>
                      <a:gd name="T16" fmla="*/ 158 w 2452"/>
                      <a:gd name="T17" fmla="*/ 454 h 766"/>
                      <a:gd name="T18" fmla="*/ 266 w 2452"/>
                      <a:gd name="T19" fmla="*/ 512 h 766"/>
                      <a:gd name="T20" fmla="*/ 272 w 2452"/>
                      <a:gd name="T21" fmla="*/ 471 h 766"/>
                      <a:gd name="T22" fmla="*/ 669 w 2452"/>
                      <a:gd name="T23" fmla="*/ 407 h 766"/>
                      <a:gd name="T24" fmla="*/ 1127 w 2452"/>
                      <a:gd name="T25" fmla="*/ 321 h 766"/>
                      <a:gd name="T26" fmla="*/ 1550 w 2452"/>
                      <a:gd name="T27" fmla="*/ 237 h 766"/>
                      <a:gd name="T28" fmla="*/ 2204 w 2452"/>
                      <a:gd name="T29" fmla="*/ 114 h 766"/>
                      <a:gd name="T30" fmla="*/ 2398 w 2452"/>
                      <a:gd name="T31" fmla="*/ 82 h 766"/>
                      <a:gd name="T32" fmla="*/ 2219 w 2452"/>
                      <a:gd name="T33" fmla="*/ 47 h 766"/>
                      <a:gd name="T34" fmla="*/ 1936 w 2452"/>
                      <a:gd name="T35" fmla="*/ 102 h 766"/>
                      <a:gd name="T36" fmla="*/ 2191 w 2452"/>
                      <a:gd name="T37" fmla="*/ 41 h 766"/>
                      <a:gd name="T38" fmla="*/ 2115 w 2452"/>
                      <a:gd name="T39" fmla="*/ 20 h 766"/>
                      <a:gd name="T40" fmla="*/ 2100 w 2452"/>
                      <a:gd name="T41" fmla="*/ 10 h 766"/>
                      <a:gd name="T42" fmla="*/ 2122 w 2452"/>
                      <a:gd name="T43" fmla="*/ 0 h 766"/>
                      <a:gd name="T44" fmla="*/ 2139 w 2452"/>
                      <a:gd name="T45" fmla="*/ 4 h 766"/>
                      <a:gd name="T46" fmla="*/ 2322 w 2452"/>
                      <a:gd name="T47" fmla="*/ 45 h 766"/>
                      <a:gd name="T48" fmla="*/ 2452 w 2452"/>
                      <a:gd name="T49" fmla="*/ 82 h 766"/>
                      <a:gd name="T50" fmla="*/ 2443 w 2452"/>
                      <a:gd name="T51" fmla="*/ 108 h 766"/>
                      <a:gd name="T52" fmla="*/ 2372 w 2452"/>
                      <a:gd name="T53" fmla="*/ 123 h 766"/>
                      <a:gd name="T54" fmla="*/ 2376 w 2452"/>
                      <a:gd name="T55" fmla="*/ 379 h 766"/>
                      <a:gd name="T56" fmla="*/ 2366 w 2452"/>
                      <a:gd name="T57" fmla="*/ 393 h 766"/>
                      <a:gd name="T58" fmla="*/ 2158 w 2452"/>
                      <a:gd name="T59" fmla="*/ 325 h 766"/>
                      <a:gd name="T60" fmla="*/ 2171 w 2452"/>
                      <a:gd name="T61" fmla="*/ 315 h 766"/>
                      <a:gd name="T62" fmla="*/ 2355 w 2452"/>
                      <a:gd name="T63" fmla="*/ 368 h 766"/>
                      <a:gd name="T64" fmla="*/ 2346 w 2452"/>
                      <a:gd name="T65" fmla="*/ 123 h 766"/>
                      <a:gd name="T66" fmla="*/ 1910 w 2452"/>
                      <a:gd name="T67" fmla="*/ 196 h 766"/>
                      <a:gd name="T68" fmla="*/ 1582 w 2452"/>
                      <a:gd name="T69" fmla="*/ 258 h 766"/>
                      <a:gd name="T70" fmla="*/ 1174 w 2452"/>
                      <a:gd name="T71" fmla="*/ 336 h 766"/>
                      <a:gd name="T72" fmla="*/ 783 w 2452"/>
                      <a:gd name="T73" fmla="*/ 407 h 766"/>
                      <a:gd name="T74" fmla="*/ 501 w 2452"/>
                      <a:gd name="T75" fmla="*/ 457 h 766"/>
                      <a:gd name="T76" fmla="*/ 335 w 2452"/>
                      <a:gd name="T77" fmla="*/ 495 h 766"/>
                      <a:gd name="T78" fmla="*/ 341 w 2452"/>
                      <a:gd name="T79" fmla="*/ 762 h 766"/>
                      <a:gd name="T80" fmla="*/ 319 w 2452"/>
                      <a:gd name="T81" fmla="*/ 766 h 766"/>
                      <a:gd name="T82" fmla="*/ 63 w 2452"/>
                      <a:gd name="T83" fmla="*/ 565 h 766"/>
                      <a:gd name="T84" fmla="*/ 65 w 2452"/>
                      <a:gd name="T85" fmla="*/ 549 h 766"/>
                      <a:gd name="T86" fmla="*/ 315 w 2452"/>
                      <a:gd name="T87" fmla="*/ 735 h 766"/>
                      <a:gd name="T88" fmla="*/ 309 w 2452"/>
                      <a:gd name="T89" fmla="*/ 506 h 766"/>
                      <a:gd name="T90" fmla="*/ 283 w 2452"/>
                      <a:gd name="T91" fmla="*/ 526 h 766"/>
                      <a:gd name="T92" fmla="*/ 255 w 2452"/>
                      <a:gd name="T93" fmla="*/ 534 h 766"/>
                      <a:gd name="T94" fmla="*/ 9 w 2452"/>
                      <a:gd name="T95" fmla="*/ 407 h 766"/>
                      <a:gd name="T96" fmla="*/ 0 w 2452"/>
                      <a:gd name="T97" fmla="*/ 330 h 766"/>
                      <a:gd name="T98" fmla="*/ 19 w 2452"/>
                      <a:gd name="T99" fmla="*/ 342 h 76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452"/>
                      <a:gd name="T151" fmla="*/ 0 h 766"/>
                      <a:gd name="T152" fmla="*/ 2452 w 2452"/>
                      <a:gd name="T153" fmla="*/ 766 h 76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452" h="766">
                        <a:moveTo>
                          <a:pt x="19" y="342"/>
                        </a:moveTo>
                        <a:lnTo>
                          <a:pt x="22" y="383"/>
                        </a:lnTo>
                        <a:lnTo>
                          <a:pt x="140" y="450"/>
                        </a:lnTo>
                        <a:lnTo>
                          <a:pt x="136" y="407"/>
                        </a:lnTo>
                        <a:lnTo>
                          <a:pt x="548" y="338"/>
                        </a:lnTo>
                        <a:lnTo>
                          <a:pt x="734" y="309"/>
                        </a:lnTo>
                        <a:lnTo>
                          <a:pt x="352" y="387"/>
                        </a:lnTo>
                        <a:lnTo>
                          <a:pt x="158" y="418"/>
                        </a:lnTo>
                        <a:lnTo>
                          <a:pt x="158" y="454"/>
                        </a:lnTo>
                        <a:lnTo>
                          <a:pt x="266" y="512"/>
                        </a:lnTo>
                        <a:lnTo>
                          <a:pt x="272" y="471"/>
                        </a:lnTo>
                        <a:lnTo>
                          <a:pt x="669" y="407"/>
                        </a:lnTo>
                        <a:lnTo>
                          <a:pt x="1127" y="321"/>
                        </a:lnTo>
                        <a:lnTo>
                          <a:pt x="1550" y="237"/>
                        </a:lnTo>
                        <a:lnTo>
                          <a:pt x="2204" y="114"/>
                        </a:lnTo>
                        <a:lnTo>
                          <a:pt x="2398" y="82"/>
                        </a:lnTo>
                        <a:lnTo>
                          <a:pt x="2219" y="47"/>
                        </a:lnTo>
                        <a:lnTo>
                          <a:pt x="1936" y="102"/>
                        </a:lnTo>
                        <a:lnTo>
                          <a:pt x="2191" y="41"/>
                        </a:lnTo>
                        <a:lnTo>
                          <a:pt x="2115" y="20"/>
                        </a:lnTo>
                        <a:lnTo>
                          <a:pt x="2100" y="10"/>
                        </a:lnTo>
                        <a:lnTo>
                          <a:pt x="2122" y="0"/>
                        </a:lnTo>
                        <a:lnTo>
                          <a:pt x="2139" y="4"/>
                        </a:lnTo>
                        <a:lnTo>
                          <a:pt x="2322" y="45"/>
                        </a:lnTo>
                        <a:lnTo>
                          <a:pt x="2452" y="82"/>
                        </a:lnTo>
                        <a:lnTo>
                          <a:pt x="2443" y="108"/>
                        </a:lnTo>
                        <a:lnTo>
                          <a:pt x="2372" y="123"/>
                        </a:lnTo>
                        <a:lnTo>
                          <a:pt x="2376" y="379"/>
                        </a:lnTo>
                        <a:lnTo>
                          <a:pt x="2366" y="393"/>
                        </a:lnTo>
                        <a:lnTo>
                          <a:pt x="2158" y="325"/>
                        </a:lnTo>
                        <a:lnTo>
                          <a:pt x="2171" y="315"/>
                        </a:lnTo>
                        <a:lnTo>
                          <a:pt x="2355" y="368"/>
                        </a:lnTo>
                        <a:lnTo>
                          <a:pt x="2346" y="123"/>
                        </a:lnTo>
                        <a:lnTo>
                          <a:pt x="1910" y="196"/>
                        </a:lnTo>
                        <a:lnTo>
                          <a:pt x="1582" y="258"/>
                        </a:lnTo>
                        <a:lnTo>
                          <a:pt x="1174" y="336"/>
                        </a:lnTo>
                        <a:lnTo>
                          <a:pt x="783" y="407"/>
                        </a:lnTo>
                        <a:lnTo>
                          <a:pt x="501" y="457"/>
                        </a:lnTo>
                        <a:lnTo>
                          <a:pt x="335" y="495"/>
                        </a:lnTo>
                        <a:lnTo>
                          <a:pt x="341" y="762"/>
                        </a:lnTo>
                        <a:lnTo>
                          <a:pt x="319" y="766"/>
                        </a:lnTo>
                        <a:lnTo>
                          <a:pt x="63" y="565"/>
                        </a:lnTo>
                        <a:lnTo>
                          <a:pt x="65" y="549"/>
                        </a:lnTo>
                        <a:lnTo>
                          <a:pt x="315" y="735"/>
                        </a:lnTo>
                        <a:lnTo>
                          <a:pt x="309" y="506"/>
                        </a:lnTo>
                        <a:lnTo>
                          <a:pt x="283" y="526"/>
                        </a:lnTo>
                        <a:lnTo>
                          <a:pt x="255" y="534"/>
                        </a:lnTo>
                        <a:lnTo>
                          <a:pt x="9" y="407"/>
                        </a:lnTo>
                        <a:lnTo>
                          <a:pt x="0" y="330"/>
                        </a:lnTo>
                        <a:lnTo>
                          <a:pt x="19" y="342"/>
                        </a:lnTo>
                        <a:close/>
                      </a:path>
                    </a:pathLst>
                  </a:custGeom>
                  <a:solidFill>
                    <a:srgbClr val="000000"/>
                  </a:solidFill>
                  <a:ln w="9525">
                    <a:noFill/>
                    <a:round/>
                    <a:headEnd/>
                    <a:tailEnd/>
                  </a:ln>
                </p:spPr>
                <p:txBody>
                  <a:bodyPr>
                    <a:prstTxWarp prst="textNoShape">
                      <a:avLst/>
                    </a:prstTxWarp>
                  </a:bodyPr>
                  <a:lstStyle/>
                  <a:p>
                    <a:endParaRPr lang="en-US"/>
                  </a:p>
                </p:txBody>
              </p:sp>
              <p:sp>
                <p:nvSpPr>
                  <p:cNvPr id="3152" name="Freeform 490"/>
                  <p:cNvSpPr>
                    <a:spLocks/>
                  </p:cNvSpPr>
                  <p:nvPr/>
                </p:nvSpPr>
                <p:spPr bwMode="auto">
                  <a:xfrm>
                    <a:off x="2250" y="3312"/>
                    <a:ext cx="2158" cy="573"/>
                  </a:xfrm>
                  <a:custGeom>
                    <a:avLst/>
                    <a:gdLst>
                      <a:gd name="T0" fmla="*/ 69 w 2158"/>
                      <a:gd name="T1" fmla="*/ 563 h 573"/>
                      <a:gd name="T2" fmla="*/ 63 w 2158"/>
                      <a:gd name="T3" fmla="*/ 428 h 573"/>
                      <a:gd name="T4" fmla="*/ 11 w 2158"/>
                      <a:gd name="T5" fmla="*/ 397 h 573"/>
                      <a:gd name="T6" fmla="*/ 0 w 2158"/>
                      <a:gd name="T7" fmla="*/ 336 h 573"/>
                      <a:gd name="T8" fmla="*/ 445 w 2158"/>
                      <a:gd name="T9" fmla="*/ 268 h 573"/>
                      <a:gd name="T10" fmla="*/ 803 w 2158"/>
                      <a:gd name="T11" fmla="*/ 211 h 573"/>
                      <a:gd name="T12" fmla="*/ 1157 w 2158"/>
                      <a:gd name="T13" fmla="*/ 153 h 573"/>
                      <a:gd name="T14" fmla="*/ 1453 w 2158"/>
                      <a:gd name="T15" fmla="*/ 102 h 573"/>
                      <a:gd name="T16" fmla="*/ 1794 w 2158"/>
                      <a:gd name="T17" fmla="*/ 47 h 573"/>
                      <a:gd name="T18" fmla="*/ 2126 w 2158"/>
                      <a:gd name="T19" fmla="*/ 0 h 573"/>
                      <a:gd name="T20" fmla="*/ 2158 w 2158"/>
                      <a:gd name="T21" fmla="*/ 10 h 573"/>
                      <a:gd name="T22" fmla="*/ 1893 w 2158"/>
                      <a:gd name="T23" fmla="*/ 55 h 573"/>
                      <a:gd name="T24" fmla="*/ 1532 w 2158"/>
                      <a:gd name="T25" fmla="*/ 114 h 573"/>
                      <a:gd name="T26" fmla="*/ 1209 w 2158"/>
                      <a:gd name="T27" fmla="*/ 164 h 573"/>
                      <a:gd name="T28" fmla="*/ 881 w 2158"/>
                      <a:gd name="T29" fmla="*/ 213 h 573"/>
                      <a:gd name="T30" fmla="*/ 494 w 2158"/>
                      <a:gd name="T31" fmla="*/ 278 h 573"/>
                      <a:gd name="T32" fmla="*/ 261 w 2158"/>
                      <a:gd name="T33" fmla="*/ 309 h 573"/>
                      <a:gd name="T34" fmla="*/ 26 w 2158"/>
                      <a:gd name="T35" fmla="*/ 350 h 573"/>
                      <a:gd name="T36" fmla="*/ 30 w 2158"/>
                      <a:gd name="T37" fmla="*/ 393 h 573"/>
                      <a:gd name="T38" fmla="*/ 97 w 2158"/>
                      <a:gd name="T39" fmla="*/ 434 h 573"/>
                      <a:gd name="T40" fmla="*/ 86 w 2158"/>
                      <a:gd name="T41" fmla="*/ 573 h 573"/>
                      <a:gd name="T42" fmla="*/ 69 w 2158"/>
                      <a:gd name="T43" fmla="*/ 563 h 57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158"/>
                      <a:gd name="T67" fmla="*/ 0 h 573"/>
                      <a:gd name="T68" fmla="*/ 2158 w 2158"/>
                      <a:gd name="T69" fmla="*/ 573 h 57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158" h="573">
                        <a:moveTo>
                          <a:pt x="69" y="563"/>
                        </a:moveTo>
                        <a:lnTo>
                          <a:pt x="63" y="428"/>
                        </a:lnTo>
                        <a:lnTo>
                          <a:pt x="11" y="397"/>
                        </a:lnTo>
                        <a:lnTo>
                          <a:pt x="0" y="336"/>
                        </a:lnTo>
                        <a:lnTo>
                          <a:pt x="445" y="268"/>
                        </a:lnTo>
                        <a:lnTo>
                          <a:pt x="803" y="211"/>
                        </a:lnTo>
                        <a:lnTo>
                          <a:pt x="1157" y="153"/>
                        </a:lnTo>
                        <a:lnTo>
                          <a:pt x="1453" y="102"/>
                        </a:lnTo>
                        <a:lnTo>
                          <a:pt x="1794" y="47"/>
                        </a:lnTo>
                        <a:lnTo>
                          <a:pt x="2126" y="0"/>
                        </a:lnTo>
                        <a:lnTo>
                          <a:pt x="2158" y="10"/>
                        </a:lnTo>
                        <a:lnTo>
                          <a:pt x="1893" y="55"/>
                        </a:lnTo>
                        <a:lnTo>
                          <a:pt x="1532" y="114"/>
                        </a:lnTo>
                        <a:lnTo>
                          <a:pt x="1209" y="164"/>
                        </a:lnTo>
                        <a:lnTo>
                          <a:pt x="881" y="213"/>
                        </a:lnTo>
                        <a:lnTo>
                          <a:pt x="494" y="278"/>
                        </a:lnTo>
                        <a:lnTo>
                          <a:pt x="261" y="309"/>
                        </a:lnTo>
                        <a:lnTo>
                          <a:pt x="26" y="350"/>
                        </a:lnTo>
                        <a:lnTo>
                          <a:pt x="30" y="393"/>
                        </a:lnTo>
                        <a:lnTo>
                          <a:pt x="97" y="434"/>
                        </a:lnTo>
                        <a:lnTo>
                          <a:pt x="86" y="573"/>
                        </a:lnTo>
                        <a:lnTo>
                          <a:pt x="69" y="563"/>
                        </a:lnTo>
                        <a:close/>
                      </a:path>
                    </a:pathLst>
                  </a:custGeom>
                  <a:solidFill>
                    <a:srgbClr val="000000"/>
                  </a:solidFill>
                  <a:ln w="9525">
                    <a:noFill/>
                    <a:round/>
                    <a:headEnd/>
                    <a:tailEnd/>
                  </a:ln>
                </p:spPr>
                <p:txBody>
                  <a:bodyPr>
                    <a:prstTxWarp prst="textNoShape">
                      <a:avLst/>
                    </a:prstTxWarp>
                  </a:bodyPr>
                  <a:lstStyle/>
                  <a:p>
                    <a:endParaRPr lang="en-US"/>
                  </a:p>
                </p:txBody>
              </p:sp>
              <p:sp>
                <p:nvSpPr>
                  <p:cNvPr id="3153" name="Freeform 491"/>
                  <p:cNvSpPr>
                    <a:spLocks/>
                  </p:cNvSpPr>
                  <p:nvPr/>
                </p:nvSpPr>
                <p:spPr bwMode="auto">
                  <a:xfrm>
                    <a:off x="4372" y="3457"/>
                    <a:ext cx="172" cy="207"/>
                  </a:xfrm>
                  <a:custGeom>
                    <a:avLst/>
                    <a:gdLst>
                      <a:gd name="T0" fmla="*/ 36 w 172"/>
                      <a:gd name="T1" fmla="*/ 0 h 207"/>
                      <a:gd name="T2" fmla="*/ 28 w 172"/>
                      <a:gd name="T3" fmla="*/ 162 h 207"/>
                      <a:gd name="T4" fmla="*/ 172 w 172"/>
                      <a:gd name="T5" fmla="*/ 207 h 207"/>
                      <a:gd name="T6" fmla="*/ 0 w 172"/>
                      <a:gd name="T7" fmla="*/ 172 h 207"/>
                      <a:gd name="T8" fmla="*/ 4 w 172"/>
                      <a:gd name="T9" fmla="*/ 6 h 207"/>
                      <a:gd name="T10" fmla="*/ 36 w 172"/>
                      <a:gd name="T11" fmla="*/ 0 h 207"/>
                      <a:gd name="T12" fmla="*/ 0 60000 65536"/>
                      <a:gd name="T13" fmla="*/ 0 60000 65536"/>
                      <a:gd name="T14" fmla="*/ 0 60000 65536"/>
                      <a:gd name="T15" fmla="*/ 0 60000 65536"/>
                      <a:gd name="T16" fmla="*/ 0 60000 65536"/>
                      <a:gd name="T17" fmla="*/ 0 60000 65536"/>
                      <a:gd name="T18" fmla="*/ 0 w 172"/>
                      <a:gd name="T19" fmla="*/ 0 h 207"/>
                      <a:gd name="T20" fmla="*/ 172 w 172"/>
                      <a:gd name="T21" fmla="*/ 207 h 207"/>
                    </a:gdLst>
                    <a:ahLst/>
                    <a:cxnLst>
                      <a:cxn ang="T12">
                        <a:pos x="T0" y="T1"/>
                      </a:cxn>
                      <a:cxn ang="T13">
                        <a:pos x="T2" y="T3"/>
                      </a:cxn>
                      <a:cxn ang="T14">
                        <a:pos x="T4" y="T5"/>
                      </a:cxn>
                      <a:cxn ang="T15">
                        <a:pos x="T6" y="T7"/>
                      </a:cxn>
                      <a:cxn ang="T16">
                        <a:pos x="T8" y="T9"/>
                      </a:cxn>
                      <a:cxn ang="T17">
                        <a:pos x="T10" y="T11"/>
                      </a:cxn>
                    </a:cxnLst>
                    <a:rect l="T18" t="T19" r="T20" b="T21"/>
                    <a:pathLst>
                      <a:path w="172" h="207">
                        <a:moveTo>
                          <a:pt x="36" y="0"/>
                        </a:moveTo>
                        <a:lnTo>
                          <a:pt x="28" y="162"/>
                        </a:lnTo>
                        <a:lnTo>
                          <a:pt x="172" y="207"/>
                        </a:lnTo>
                        <a:lnTo>
                          <a:pt x="0" y="172"/>
                        </a:lnTo>
                        <a:lnTo>
                          <a:pt x="4" y="6"/>
                        </a:lnTo>
                        <a:lnTo>
                          <a:pt x="36" y="0"/>
                        </a:lnTo>
                        <a:close/>
                      </a:path>
                    </a:pathLst>
                  </a:custGeom>
                  <a:solidFill>
                    <a:srgbClr val="000000"/>
                  </a:solidFill>
                  <a:ln w="9525">
                    <a:noFill/>
                    <a:round/>
                    <a:headEnd/>
                    <a:tailEnd/>
                  </a:ln>
                </p:spPr>
                <p:txBody>
                  <a:bodyPr>
                    <a:prstTxWarp prst="textNoShape">
                      <a:avLst/>
                    </a:prstTxWarp>
                  </a:bodyPr>
                  <a:lstStyle/>
                  <a:p>
                    <a:endParaRPr lang="en-US"/>
                  </a:p>
                </p:txBody>
              </p:sp>
            </p:grpSp>
          </p:grpSp>
          <p:grpSp>
            <p:nvGrpSpPr>
              <p:cNvPr id="3113" name="Group 500"/>
              <p:cNvGrpSpPr>
                <a:grpSpLocks/>
              </p:cNvGrpSpPr>
              <p:nvPr/>
            </p:nvGrpSpPr>
            <p:grpSpPr bwMode="auto">
              <a:xfrm>
                <a:off x="3972" y="2826"/>
                <a:ext cx="555" cy="656"/>
                <a:chOff x="3972" y="2826"/>
                <a:chExt cx="555" cy="656"/>
              </a:xfrm>
            </p:grpSpPr>
            <p:sp>
              <p:nvSpPr>
                <p:cNvPr id="3142" name="Freeform 494"/>
                <p:cNvSpPr>
                  <a:spLocks/>
                </p:cNvSpPr>
                <p:nvPr/>
              </p:nvSpPr>
              <p:spPr bwMode="auto">
                <a:xfrm>
                  <a:off x="4141" y="2826"/>
                  <a:ext cx="218" cy="225"/>
                </a:xfrm>
                <a:custGeom>
                  <a:avLst/>
                  <a:gdLst>
                    <a:gd name="T0" fmla="*/ 77 w 218"/>
                    <a:gd name="T1" fmla="*/ 47 h 225"/>
                    <a:gd name="T2" fmla="*/ 101 w 218"/>
                    <a:gd name="T3" fmla="*/ 23 h 225"/>
                    <a:gd name="T4" fmla="*/ 125 w 218"/>
                    <a:gd name="T5" fmla="*/ 8 h 225"/>
                    <a:gd name="T6" fmla="*/ 157 w 218"/>
                    <a:gd name="T7" fmla="*/ 0 h 225"/>
                    <a:gd name="T8" fmla="*/ 181 w 218"/>
                    <a:gd name="T9" fmla="*/ 10 h 225"/>
                    <a:gd name="T10" fmla="*/ 200 w 218"/>
                    <a:gd name="T11" fmla="*/ 33 h 225"/>
                    <a:gd name="T12" fmla="*/ 211 w 218"/>
                    <a:gd name="T13" fmla="*/ 66 h 225"/>
                    <a:gd name="T14" fmla="*/ 218 w 218"/>
                    <a:gd name="T15" fmla="*/ 109 h 225"/>
                    <a:gd name="T16" fmla="*/ 213 w 218"/>
                    <a:gd name="T17" fmla="*/ 139 h 225"/>
                    <a:gd name="T18" fmla="*/ 203 w 218"/>
                    <a:gd name="T19" fmla="*/ 176 h 225"/>
                    <a:gd name="T20" fmla="*/ 185 w 218"/>
                    <a:gd name="T21" fmla="*/ 205 h 225"/>
                    <a:gd name="T22" fmla="*/ 166 w 218"/>
                    <a:gd name="T23" fmla="*/ 217 h 225"/>
                    <a:gd name="T24" fmla="*/ 134 w 218"/>
                    <a:gd name="T25" fmla="*/ 225 h 225"/>
                    <a:gd name="T26" fmla="*/ 105 w 218"/>
                    <a:gd name="T27" fmla="*/ 223 h 225"/>
                    <a:gd name="T28" fmla="*/ 82 w 218"/>
                    <a:gd name="T29" fmla="*/ 213 h 225"/>
                    <a:gd name="T30" fmla="*/ 62 w 218"/>
                    <a:gd name="T31" fmla="*/ 174 h 225"/>
                    <a:gd name="T32" fmla="*/ 56 w 218"/>
                    <a:gd name="T33" fmla="*/ 143 h 225"/>
                    <a:gd name="T34" fmla="*/ 58 w 218"/>
                    <a:gd name="T35" fmla="*/ 133 h 225"/>
                    <a:gd name="T36" fmla="*/ 34 w 218"/>
                    <a:gd name="T37" fmla="*/ 127 h 225"/>
                    <a:gd name="T38" fmla="*/ 13 w 218"/>
                    <a:gd name="T39" fmla="*/ 121 h 225"/>
                    <a:gd name="T40" fmla="*/ 2 w 218"/>
                    <a:gd name="T41" fmla="*/ 109 h 225"/>
                    <a:gd name="T42" fmla="*/ 0 w 218"/>
                    <a:gd name="T43" fmla="*/ 100 h 225"/>
                    <a:gd name="T44" fmla="*/ 0 w 218"/>
                    <a:gd name="T45" fmla="*/ 94 h 225"/>
                    <a:gd name="T46" fmla="*/ 2 w 218"/>
                    <a:gd name="T47" fmla="*/ 88 h 225"/>
                    <a:gd name="T48" fmla="*/ 13 w 218"/>
                    <a:gd name="T49" fmla="*/ 88 h 225"/>
                    <a:gd name="T50" fmla="*/ 23 w 218"/>
                    <a:gd name="T51" fmla="*/ 90 h 225"/>
                    <a:gd name="T52" fmla="*/ 39 w 218"/>
                    <a:gd name="T53" fmla="*/ 96 h 225"/>
                    <a:gd name="T54" fmla="*/ 60 w 218"/>
                    <a:gd name="T55" fmla="*/ 104 h 225"/>
                    <a:gd name="T56" fmla="*/ 64 w 218"/>
                    <a:gd name="T57" fmla="*/ 78 h 225"/>
                    <a:gd name="T58" fmla="*/ 77 w 218"/>
                    <a:gd name="T59" fmla="*/ 47 h 22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18"/>
                    <a:gd name="T91" fmla="*/ 0 h 225"/>
                    <a:gd name="T92" fmla="*/ 218 w 218"/>
                    <a:gd name="T93" fmla="*/ 225 h 22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18" h="225">
                      <a:moveTo>
                        <a:pt x="77" y="47"/>
                      </a:moveTo>
                      <a:lnTo>
                        <a:pt x="101" y="23"/>
                      </a:lnTo>
                      <a:lnTo>
                        <a:pt x="125" y="8"/>
                      </a:lnTo>
                      <a:lnTo>
                        <a:pt x="157" y="0"/>
                      </a:lnTo>
                      <a:lnTo>
                        <a:pt x="181" y="10"/>
                      </a:lnTo>
                      <a:lnTo>
                        <a:pt x="200" y="33"/>
                      </a:lnTo>
                      <a:lnTo>
                        <a:pt x="211" y="66"/>
                      </a:lnTo>
                      <a:lnTo>
                        <a:pt x="218" y="109"/>
                      </a:lnTo>
                      <a:lnTo>
                        <a:pt x="213" y="139"/>
                      </a:lnTo>
                      <a:lnTo>
                        <a:pt x="203" y="176"/>
                      </a:lnTo>
                      <a:lnTo>
                        <a:pt x="185" y="205"/>
                      </a:lnTo>
                      <a:lnTo>
                        <a:pt x="166" y="217"/>
                      </a:lnTo>
                      <a:lnTo>
                        <a:pt x="134" y="225"/>
                      </a:lnTo>
                      <a:lnTo>
                        <a:pt x="105" y="223"/>
                      </a:lnTo>
                      <a:lnTo>
                        <a:pt x="82" y="213"/>
                      </a:lnTo>
                      <a:lnTo>
                        <a:pt x="62" y="174"/>
                      </a:lnTo>
                      <a:lnTo>
                        <a:pt x="56" y="143"/>
                      </a:lnTo>
                      <a:lnTo>
                        <a:pt x="58" y="133"/>
                      </a:lnTo>
                      <a:lnTo>
                        <a:pt x="34" y="127"/>
                      </a:lnTo>
                      <a:lnTo>
                        <a:pt x="13" y="121"/>
                      </a:lnTo>
                      <a:lnTo>
                        <a:pt x="2" y="109"/>
                      </a:lnTo>
                      <a:lnTo>
                        <a:pt x="0" y="100"/>
                      </a:lnTo>
                      <a:lnTo>
                        <a:pt x="0" y="94"/>
                      </a:lnTo>
                      <a:lnTo>
                        <a:pt x="2" y="88"/>
                      </a:lnTo>
                      <a:lnTo>
                        <a:pt x="13" y="88"/>
                      </a:lnTo>
                      <a:lnTo>
                        <a:pt x="23" y="90"/>
                      </a:lnTo>
                      <a:lnTo>
                        <a:pt x="39" y="96"/>
                      </a:lnTo>
                      <a:lnTo>
                        <a:pt x="60" y="104"/>
                      </a:lnTo>
                      <a:lnTo>
                        <a:pt x="64" y="78"/>
                      </a:lnTo>
                      <a:lnTo>
                        <a:pt x="77" y="47"/>
                      </a:lnTo>
                      <a:close/>
                    </a:path>
                  </a:pathLst>
                </a:custGeom>
                <a:solidFill>
                  <a:schemeClr val="tx1"/>
                </a:solidFill>
                <a:ln w="9525">
                  <a:noFill/>
                  <a:round/>
                  <a:headEnd/>
                  <a:tailEnd/>
                </a:ln>
              </p:spPr>
              <p:txBody>
                <a:bodyPr>
                  <a:prstTxWarp prst="textNoShape">
                    <a:avLst/>
                  </a:prstTxWarp>
                </a:bodyPr>
                <a:lstStyle/>
                <a:p>
                  <a:endParaRPr lang="en-US"/>
                </a:p>
              </p:txBody>
            </p:sp>
            <p:sp>
              <p:nvSpPr>
                <p:cNvPr id="3143" name="Freeform 495"/>
                <p:cNvSpPr>
                  <a:spLocks/>
                </p:cNvSpPr>
                <p:nvPr/>
              </p:nvSpPr>
              <p:spPr bwMode="auto">
                <a:xfrm>
                  <a:off x="4262" y="3074"/>
                  <a:ext cx="265" cy="330"/>
                </a:xfrm>
                <a:custGeom>
                  <a:avLst/>
                  <a:gdLst>
                    <a:gd name="T0" fmla="*/ 56 w 265"/>
                    <a:gd name="T1" fmla="*/ 10 h 330"/>
                    <a:gd name="T2" fmla="*/ 28 w 265"/>
                    <a:gd name="T3" fmla="*/ 0 h 330"/>
                    <a:gd name="T4" fmla="*/ 4 w 265"/>
                    <a:gd name="T5" fmla="*/ 6 h 330"/>
                    <a:gd name="T6" fmla="*/ 0 w 265"/>
                    <a:gd name="T7" fmla="*/ 37 h 330"/>
                    <a:gd name="T8" fmla="*/ 23 w 265"/>
                    <a:gd name="T9" fmla="*/ 55 h 330"/>
                    <a:gd name="T10" fmla="*/ 64 w 265"/>
                    <a:gd name="T11" fmla="*/ 63 h 330"/>
                    <a:gd name="T12" fmla="*/ 103 w 265"/>
                    <a:gd name="T13" fmla="*/ 86 h 330"/>
                    <a:gd name="T14" fmla="*/ 131 w 265"/>
                    <a:gd name="T15" fmla="*/ 129 h 330"/>
                    <a:gd name="T16" fmla="*/ 151 w 265"/>
                    <a:gd name="T17" fmla="*/ 174 h 330"/>
                    <a:gd name="T18" fmla="*/ 170 w 265"/>
                    <a:gd name="T19" fmla="*/ 240 h 330"/>
                    <a:gd name="T20" fmla="*/ 172 w 265"/>
                    <a:gd name="T21" fmla="*/ 277 h 330"/>
                    <a:gd name="T22" fmla="*/ 148 w 265"/>
                    <a:gd name="T23" fmla="*/ 311 h 330"/>
                    <a:gd name="T24" fmla="*/ 148 w 265"/>
                    <a:gd name="T25" fmla="*/ 326 h 330"/>
                    <a:gd name="T26" fmla="*/ 168 w 265"/>
                    <a:gd name="T27" fmla="*/ 330 h 330"/>
                    <a:gd name="T28" fmla="*/ 179 w 265"/>
                    <a:gd name="T29" fmla="*/ 305 h 330"/>
                    <a:gd name="T30" fmla="*/ 185 w 265"/>
                    <a:gd name="T31" fmla="*/ 283 h 330"/>
                    <a:gd name="T32" fmla="*/ 209 w 265"/>
                    <a:gd name="T33" fmla="*/ 293 h 330"/>
                    <a:gd name="T34" fmla="*/ 235 w 265"/>
                    <a:gd name="T35" fmla="*/ 309 h 330"/>
                    <a:gd name="T36" fmla="*/ 252 w 265"/>
                    <a:gd name="T37" fmla="*/ 309 h 330"/>
                    <a:gd name="T38" fmla="*/ 265 w 265"/>
                    <a:gd name="T39" fmla="*/ 291 h 330"/>
                    <a:gd name="T40" fmla="*/ 254 w 265"/>
                    <a:gd name="T41" fmla="*/ 262 h 330"/>
                    <a:gd name="T42" fmla="*/ 224 w 265"/>
                    <a:gd name="T43" fmla="*/ 250 h 330"/>
                    <a:gd name="T44" fmla="*/ 194 w 265"/>
                    <a:gd name="T45" fmla="*/ 231 h 330"/>
                    <a:gd name="T46" fmla="*/ 181 w 265"/>
                    <a:gd name="T47" fmla="*/ 193 h 330"/>
                    <a:gd name="T48" fmla="*/ 166 w 265"/>
                    <a:gd name="T49" fmla="*/ 141 h 330"/>
                    <a:gd name="T50" fmla="*/ 153 w 265"/>
                    <a:gd name="T51" fmla="*/ 109 h 330"/>
                    <a:gd name="T52" fmla="*/ 129 w 265"/>
                    <a:gd name="T53" fmla="*/ 68 h 330"/>
                    <a:gd name="T54" fmla="*/ 99 w 265"/>
                    <a:gd name="T55" fmla="*/ 45 h 330"/>
                    <a:gd name="T56" fmla="*/ 69 w 265"/>
                    <a:gd name="T57" fmla="*/ 20 h 330"/>
                    <a:gd name="T58" fmla="*/ 56 w 265"/>
                    <a:gd name="T59" fmla="*/ 10 h 33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65"/>
                    <a:gd name="T91" fmla="*/ 0 h 330"/>
                    <a:gd name="T92" fmla="*/ 265 w 265"/>
                    <a:gd name="T93" fmla="*/ 330 h 33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65" h="330">
                      <a:moveTo>
                        <a:pt x="56" y="10"/>
                      </a:moveTo>
                      <a:lnTo>
                        <a:pt x="28" y="0"/>
                      </a:lnTo>
                      <a:lnTo>
                        <a:pt x="4" y="6"/>
                      </a:lnTo>
                      <a:lnTo>
                        <a:pt x="0" y="37"/>
                      </a:lnTo>
                      <a:lnTo>
                        <a:pt x="23" y="55"/>
                      </a:lnTo>
                      <a:lnTo>
                        <a:pt x="64" y="63"/>
                      </a:lnTo>
                      <a:lnTo>
                        <a:pt x="103" y="86"/>
                      </a:lnTo>
                      <a:lnTo>
                        <a:pt x="131" y="129"/>
                      </a:lnTo>
                      <a:lnTo>
                        <a:pt x="151" y="174"/>
                      </a:lnTo>
                      <a:lnTo>
                        <a:pt x="170" y="240"/>
                      </a:lnTo>
                      <a:lnTo>
                        <a:pt x="172" y="277"/>
                      </a:lnTo>
                      <a:lnTo>
                        <a:pt x="148" y="311"/>
                      </a:lnTo>
                      <a:lnTo>
                        <a:pt x="148" y="326"/>
                      </a:lnTo>
                      <a:lnTo>
                        <a:pt x="168" y="330"/>
                      </a:lnTo>
                      <a:lnTo>
                        <a:pt x="179" y="305"/>
                      </a:lnTo>
                      <a:lnTo>
                        <a:pt x="185" y="283"/>
                      </a:lnTo>
                      <a:lnTo>
                        <a:pt x="209" y="293"/>
                      </a:lnTo>
                      <a:lnTo>
                        <a:pt x="235" y="309"/>
                      </a:lnTo>
                      <a:lnTo>
                        <a:pt x="252" y="309"/>
                      </a:lnTo>
                      <a:lnTo>
                        <a:pt x="265" y="291"/>
                      </a:lnTo>
                      <a:lnTo>
                        <a:pt x="254" y="262"/>
                      </a:lnTo>
                      <a:lnTo>
                        <a:pt x="224" y="250"/>
                      </a:lnTo>
                      <a:lnTo>
                        <a:pt x="194" y="231"/>
                      </a:lnTo>
                      <a:lnTo>
                        <a:pt x="181" y="193"/>
                      </a:lnTo>
                      <a:lnTo>
                        <a:pt x="166" y="141"/>
                      </a:lnTo>
                      <a:lnTo>
                        <a:pt x="153" y="109"/>
                      </a:lnTo>
                      <a:lnTo>
                        <a:pt x="129" y="68"/>
                      </a:lnTo>
                      <a:lnTo>
                        <a:pt x="99" y="45"/>
                      </a:lnTo>
                      <a:lnTo>
                        <a:pt x="69" y="20"/>
                      </a:lnTo>
                      <a:lnTo>
                        <a:pt x="56" y="10"/>
                      </a:lnTo>
                      <a:close/>
                    </a:path>
                  </a:pathLst>
                </a:custGeom>
                <a:solidFill>
                  <a:schemeClr val="tx1"/>
                </a:solidFill>
                <a:ln w="9525">
                  <a:noFill/>
                  <a:round/>
                  <a:headEnd/>
                  <a:tailEnd/>
                </a:ln>
              </p:spPr>
              <p:txBody>
                <a:bodyPr>
                  <a:prstTxWarp prst="textNoShape">
                    <a:avLst/>
                  </a:prstTxWarp>
                </a:bodyPr>
                <a:lstStyle/>
                <a:p>
                  <a:endParaRPr lang="en-US"/>
                </a:p>
              </p:txBody>
            </p:sp>
            <p:sp>
              <p:nvSpPr>
                <p:cNvPr id="3144" name="Freeform 496"/>
                <p:cNvSpPr>
                  <a:spLocks/>
                </p:cNvSpPr>
                <p:nvPr/>
              </p:nvSpPr>
              <p:spPr bwMode="auto">
                <a:xfrm>
                  <a:off x="3972" y="3086"/>
                  <a:ext cx="287" cy="396"/>
                </a:xfrm>
                <a:custGeom>
                  <a:avLst/>
                  <a:gdLst>
                    <a:gd name="T0" fmla="*/ 208 w 287"/>
                    <a:gd name="T1" fmla="*/ 21 h 396"/>
                    <a:gd name="T2" fmla="*/ 244 w 287"/>
                    <a:gd name="T3" fmla="*/ 0 h 396"/>
                    <a:gd name="T4" fmla="*/ 274 w 287"/>
                    <a:gd name="T5" fmla="*/ 4 h 396"/>
                    <a:gd name="T6" fmla="*/ 287 w 287"/>
                    <a:gd name="T7" fmla="*/ 35 h 396"/>
                    <a:gd name="T8" fmla="*/ 259 w 287"/>
                    <a:gd name="T9" fmla="*/ 60 h 396"/>
                    <a:gd name="T10" fmla="*/ 205 w 287"/>
                    <a:gd name="T11" fmla="*/ 82 h 396"/>
                    <a:gd name="T12" fmla="*/ 164 w 287"/>
                    <a:gd name="T13" fmla="*/ 115 h 396"/>
                    <a:gd name="T14" fmla="*/ 136 w 287"/>
                    <a:gd name="T15" fmla="*/ 170 h 396"/>
                    <a:gd name="T16" fmla="*/ 119 w 287"/>
                    <a:gd name="T17" fmla="*/ 222 h 396"/>
                    <a:gd name="T18" fmla="*/ 108 w 287"/>
                    <a:gd name="T19" fmla="*/ 299 h 396"/>
                    <a:gd name="T20" fmla="*/ 115 w 287"/>
                    <a:gd name="T21" fmla="*/ 340 h 396"/>
                    <a:gd name="T22" fmla="*/ 151 w 287"/>
                    <a:gd name="T23" fmla="*/ 373 h 396"/>
                    <a:gd name="T24" fmla="*/ 154 w 287"/>
                    <a:gd name="T25" fmla="*/ 387 h 396"/>
                    <a:gd name="T26" fmla="*/ 132 w 287"/>
                    <a:gd name="T27" fmla="*/ 396 h 396"/>
                    <a:gd name="T28" fmla="*/ 110 w 287"/>
                    <a:gd name="T29" fmla="*/ 373 h 396"/>
                    <a:gd name="T30" fmla="*/ 97 w 287"/>
                    <a:gd name="T31" fmla="*/ 351 h 396"/>
                    <a:gd name="T32" fmla="*/ 72 w 287"/>
                    <a:gd name="T33" fmla="*/ 365 h 396"/>
                    <a:gd name="T34" fmla="*/ 39 w 287"/>
                    <a:gd name="T35" fmla="*/ 392 h 396"/>
                    <a:gd name="T36" fmla="*/ 20 w 287"/>
                    <a:gd name="T37" fmla="*/ 396 h 396"/>
                    <a:gd name="T38" fmla="*/ 0 w 287"/>
                    <a:gd name="T39" fmla="*/ 377 h 396"/>
                    <a:gd name="T40" fmla="*/ 9 w 287"/>
                    <a:gd name="T41" fmla="*/ 344 h 396"/>
                    <a:gd name="T42" fmla="*/ 41 w 287"/>
                    <a:gd name="T43" fmla="*/ 320 h 396"/>
                    <a:gd name="T44" fmla="*/ 78 w 287"/>
                    <a:gd name="T45" fmla="*/ 295 h 396"/>
                    <a:gd name="T46" fmla="*/ 89 w 287"/>
                    <a:gd name="T47" fmla="*/ 250 h 396"/>
                    <a:gd name="T48" fmla="*/ 95 w 287"/>
                    <a:gd name="T49" fmla="*/ 189 h 396"/>
                    <a:gd name="T50" fmla="*/ 104 w 287"/>
                    <a:gd name="T51" fmla="*/ 152 h 396"/>
                    <a:gd name="T52" fmla="*/ 121 w 287"/>
                    <a:gd name="T53" fmla="*/ 103 h 396"/>
                    <a:gd name="T54" fmla="*/ 158 w 287"/>
                    <a:gd name="T55" fmla="*/ 70 h 396"/>
                    <a:gd name="T56" fmla="*/ 195 w 287"/>
                    <a:gd name="T57" fmla="*/ 35 h 396"/>
                    <a:gd name="T58" fmla="*/ 208 w 287"/>
                    <a:gd name="T59" fmla="*/ 21 h 39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7"/>
                    <a:gd name="T91" fmla="*/ 0 h 396"/>
                    <a:gd name="T92" fmla="*/ 287 w 287"/>
                    <a:gd name="T93" fmla="*/ 396 h 39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7" h="396">
                      <a:moveTo>
                        <a:pt x="208" y="21"/>
                      </a:moveTo>
                      <a:lnTo>
                        <a:pt x="244" y="0"/>
                      </a:lnTo>
                      <a:lnTo>
                        <a:pt x="274" y="4"/>
                      </a:lnTo>
                      <a:lnTo>
                        <a:pt x="287" y="35"/>
                      </a:lnTo>
                      <a:lnTo>
                        <a:pt x="259" y="60"/>
                      </a:lnTo>
                      <a:lnTo>
                        <a:pt x="205" y="82"/>
                      </a:lnTo>
                      <a:lnTo>
                        <a:pt x="164" y="115"/>
                      </a:lnTo>
                      <a:lnTo>
                        <a:pt x="136" y="170"/>
                      </a:lnTo>
                      <a:lnTo>
                        <a:pt x="119" y="222"/>
                      </a:lnTo>
                      <a:lnTo>
                        <a:pt x="108" y="299"/>
                      </a:lnTo>
                      <a:lnTo>
                        <a:pt x="115" y="340"/>
                      </a:lnTo>
                      <a:lnTo>
                        <a:pt x="151" y="373"/>
                      </a:lnTo>
                      <a:lnTo>
                        <a:pt x="154" y="387"/>
                      </a:lnTo>
                      <a:lnTo>
                        <a:pt x="132" y="396"/>
                      </a:lnTo>
                      <a:lnTo>
                        <a:pt x="110" y="373"/>
                      </a:lnTo>
                      <a:lnTo>
                        <a:pt x="97" y="351"/>
                      </a:lnTo>
                      <a:lnTo>
                        <a:pt x="72" y="365"/>
                      </a:lnTo>
                      <a:lnTo>
                        <a:pt x="39" y="392"/>
                      </a:lnTo>
                      <a:lnTo>
                        <a:pt x="20" y="396"/>
                      </a:lnTo>
                      <a:lnTo>
                        <a:pt x="0" y="377"/>
                      </a:lnTo>
                      <a:lnTo>
                        <a:pt x="9" y="344"/>
                      </a:lnTo>
                      <a:lnTo>
                        <a:pt x="41" y="320"/>
                      </a:lnTo>
                      <a:lnTo>
                        <a:pt x="78" y="295"/>
                      </a:lnTo>
                      <a:lnTo>
                        <a:pt x="89" y="250"/>
                      </a:lnTo>
                      <a:lnTo>
                        <a:pt x="95" y="189"/>
                      </a:lnTo>
                      <a:lnTo>
                        <a:pt x="104" y="152"/>
                      </a:lnTo>
                      <a:lnTo>
                        <a:pt x="121" y="103"/>
                      </a:lnTo>
                      <a:lnTo>
                        <a:pt x="158" y="70"/>
                      </a:lnTo>
                      <a:lnTo>
                        <a:pt x="195" y="35"/>
                      </a:lnTo>
                      <a:lnTo>
                        <a:pt x="208" y="21"/>
                      </a:lnTo>
                      <a:close/>
                    </a:path>
                  </a:pathLst>
                </a:custGeom>
                <a:solidFill>
                  <a:schemeClr val="tx1"/>
                </a:solidFill>
                <a:ln w="9525">
                  <a:noFill/>
                  <a:round/>
                  <a:headEnd/>
                  <a:tailEnd/>
                </a:ln>
              </p:spPr>
              <p:txBody>
                <a:bodyPr>
                  <a:prstTxWarp prst="textNoShape">
                    <a:avLst/>
                  </a:prstTxWarp>
                </a:bodyPr>
                <a:lstStyle/>
                <a:p>
                  <a:endParaRPr lang="en-US"/>
                </a:p>
              </p:txBody>
            </p:sp>
            <p:sp>
              <p:nvSpPr>
                <p:cNvPr id="3145" name="Freeform 497"/>
                <p:cNvSpPr>
                  <a:spLocks/>
                </p:cNvSpPr>
                <p:nvPr/>
              </p:nvSpPr>
              <p:spPr bwMode="auto">
                <a:xfrm>
                  <a:off x="4147" y="3072"/>
                  <a:ext cx="216" cy="361"/>
                </a:xfrm>
                <a:custGeom>
                  <a:avLst/>
                  <a:gdLst>
                    <a:gd name="T0" fmla="*/ 54 w 216"/>
                    <a:gd name="T1" fmla="*/ 10 h 361"/>
                    <a:gd name="T2" fmla="*/ 82 w 216"/>
                    <a:gd name="T3" fmla="*/ 0 h 361"/>
                    <a:gd name="T4" fmla="*/ 117 w 216"/>
                    <a:gd name="T5" fmla="*/ 0 h 361"/>
                    <a:gd name="T6" fmla="*/ 149 w 216"/>
                    <a:gd name="T7" fmla="*/ 4 h 361"/>
                    <a:gd name="T8" fmla="*/ 169 w 216"/>
                    <a:gd name="T9" fmla="*/ 18 h 361"/>
                    <a:gd name="T10" fmla="*/ 184 w 216"/>
                    <a:gd name="T11" fmla="*/ 45 h 361"/>
                    <a:gd name="T12" fmla="*/ 201 w 216"/>
                    <a:gd name="T13" fmla="*/ 86 h 361"/>
                    <a:gd name="T14" fmla="*/ 214 w 216"/>
                    <a:gd name="T15" fmla="*/ 145 h 361"/>
                    <a:gd name="T16" fmla="*/ 216 w 216"/>
                    <a:gd name="T17" fmla="*/ 203 h 361"/>
                    <a:gd name="T18" fmla="*/ 214 w 216"/>
                    <a:gd name="T19" fmla="*/ 262 h 361"/>
                    <a:gd name="T20" fmla="*/ 201 w 216"/>
                    <a:gd name="T21" fmla="*/ 297 h 361"/>
                    <a:gd name="T22" fmla="*/ 190 w 216"/>
                    <a:gd name="T23" fmla="*/ 326 h 361"/>
                    <a:gd name="T24" fmla="*/ 171 w 216"/>
                    <a:gd name="T25" fmla="*/ 340 h 361"/>
                    <a:gd name="T26" fmla="*/ 140 w 216"/>
                    <a:gd name="T27" fmla="*/ 350 h 361"/>
                    <a:gd name="T28" fmla="*/ 106 w 216"/>
                    <a:gd name="T29" fmla="*/ 356 h 361"/>
                    <a:gd name="T30" fmla="*/ 71 w 216"/>
                    <a:gd name="T31" fmla="*/ 361 h 361"/>
                    <a:gd name="T32" fmla="*/ 35 w 216"/>
                    <a:gd name="T33" fmla="*/ 356 h 361"/>
                    <a:gd name="T34" fmla="*/ 9 w 216"/>
                    <a:gd name="T35" fmla="*/ 338 h 361"/>
                    <a:gd name="T36" fmla="*/ 0 w 216"/>
                    <a:gd name="T37" fmla="*/ 307 h 361"/>
                    <a:gd name="T38" fmla="*/ 0 w 216"/>
                    <a:gd name="T39" fmla="*/ 268 h 361"/>
                    <a:gd name="T40" fmla="*/ 17 w 216"/>
                    <a:gd name="T41" fmla="*/ 229 h 361"/>
                    <a:gd name="T42" fmla="*/ 50 w 216"/>
                    <a:gd name="T43" fmla="*/ 195 h 361"/>
                    <a:gd name="T44" fmla="*/ 61 w 216"/>
                    <a:gd name="T45" fmla="*/ 162 h 361"/>
                    <a:gd name="T46" fmla="*/ 54 w 216"/>
                    <a:gd name="T47" fmla="*/ 127 h 361"/>
                    <a:gd name="T48" fmla="*/ 39 w 216"/>
                    <a:gd name="T49" fmla="*/ 96 h 361"/>
                    <a:gd name="T50" fmla="*/ 30 w 216"/>
                    <a:gd name="T51" fmla="*/ 61 h 361"/>
                    <a:gd name="T52" fmla="*/ 41 w 216"/>
                    <a:gd name="T53" fmla="*/ 24 h 361"/>
                    <a:gd name="T54" fmla="*/ 54 w 216"/>
                    <a:gd name="T55" fmla="*/ 10 h 36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6"/>
                    <a:gd name="T85" fmla="*/ 0 h 361"/>
                    <a:gd name="T86" fmla="*/ 216 w 216"/>
                    <a:gd name="T87" fmla="*/ 361 h 36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6" h="361">
                      <a:moveTo>
                        <a:pt x="54" y="10"/>
                      </a:moveTo>
                      <a:lnTo>
                        <a:pt x="82" y="0"/>
                      </a:lnTo>
                      <a:lnTo>
                        <a:pt x="117" y="0"/>
                      </a:lnTo>
                      <a:lnTo>
                        <a:pt x="149" y="4"/>
                      </a:lnTo>
                      <a:lnTo>
                        <a:pt x="169" y="18"/>
                      </a:lnTo>
                      <a:lnTo>
                        <a:pt x="184" y="45"/>
                      </a:lnTo>
                      <a:lnTo>
                        <a:pt x="201" y="86"/>
                      </a:lnTo>
                      <a:lnTo>
                        <a:pt x="214" y="145"/>
                      </a:lnTo>
                      <a:lnTo>
                        <a:pt x="216" y="203"/>
                      </a:lnTo>
                      <a:lnTo>
                        <a:pt x="214" y="262"/>
                      </a:lnTo>
                      <a:lnTo>
                        <a:pt x="201" y="297"/>
                      </a:lnTo>
                      <a:lnTo>
                        <a:pt x="190" y="326"/>
                      </a:lnTo>
                      <a:lnTo>
                        <a:pt x="171" y="340"/>
                      </a:lnTo>
                      <a:lnTo>
                        <a:pt x="140" y="350"/>
                      </a:lnTo>
                      <a:lnTo>
                        <a:pt x="106" y="356"/>
                      </a:lnTo>
                      <a:lnTo>
                        <a:pt x="71" y="361"/>
                      </a:lnTo>
                      <a:lnTo>
                        <a:pt x="35" y="356"/>
                      </a:lnTo>
                      <a:lnTo>
                        <a:pt x="9" y="338"/>
                      </a:lnTo>
                      <a:lnTo>
                        <a:pt x="0" y="307"/>
                      </a:lnTo>
                      <a:lnTo>
                        <a:pt x="0" y="268"/>
                      </a:lnTo>
                      <a:lnTo>
                        <a:pt x="17" y="229"/>
                      </a:lnTo>
                      <a:lnTo>
                        <a:pt x="50" y="195"/>
                      </a:lnTo>
                      <a:lnTo>
                        <a:pt x="61" y="162"/>
                      </a:lnTo>
                      <a:lnTo>
                        <a:pt x="54" y="127"/>
                      </a:lnTo>
                      <a:lnTo>
                        <a:pt x="39" y="96"/>
                      </a:lnTo>
                      <a:lnTo>
                        <a:pt x="30" y="61"/>
                      </a:lnTo>
                      <a:lnTo>
                        <a:pt x="41" y="24"/>
                      </a:lnTo>
                      <a:lnTo>
                        <a:pt x="54" y="10"/>
                      </a:lnTo>
                      <a:close/>
                    </a:path>
                  </a:pathLst>
                </a:custGeom>
                <a:solidFill>
                  <a:schemeClr val="tx1"/>
                </a:solidFill>
                <a:ln w="9525">
                  <a:noFill/>
                  <a:round/>
                  <a:headEnd/>
                  <a:tailEnd/>
                </a:ln>
              </p:spPr>
              <p:txBody>
                <a:bodyPr>
                  <a:prstTxWarp prst="textNoShape">
                    <a:avLst/>
                  </a:prstTxWarp>
                </a:bodyPr>
                <a:lstStyle/>
                <a:p>
                  <a:endParaRPr lang="en-US"/>
                </a:p>
              </p:txBody>
            </p:sp>
            <p:sp>
              <p:nvSpPr>
                <p:cNvPr id="3146" name="Freeform 498"/>
                <p:cNvSpPr>
                  <a:spLocks/>
                </p:cNvSpPr>
                <p:nvPr/>
              </p:nvSpPr>
              <p:spPr bwMode="auto">
                <a:xfrm>
                  <a:off x="4007" y="3291"/>
                  <a:ext cx="255" cy="139"/>
                </a:xfrm>
                <a:custGeom>
                  <a:avLst/>
                  <a:gdLst>
                    <a:gd name="T0" fmla="*/ 179 w 255"/>
                    <a:gd name="T1" fmla="*/ 41 h 139"/>
                    <a:gd name="T2" fmla="*/ 233 w 255"/>
                    <a:gd name="T3" fmla="*/ 55 h 139"/>
                    <a:gd name="T4" fmla="*/ 255 w 255"/>
                    <a:gd name="T5" fmla="*/ 82 h 139"/>
                    <a:gd name="T6" fmla="*/ 255 w 255"/>
                    <a:gd name="T7" fmla="*/ 109 h 139"/>
                    <a:gd name="T8" fmla="*/ 237 w 255"/>
                    <a:gd name="T9" fmla="*/ 135 h 139"/>
                    <a:gd name="T10" fmla="*/ 190 w 255"/>
                    <a:gd name="T11" fmla="*/ 139 h 139"/>
                    <a:gd name="T12" fmla="*/ 127 w 255"/>
                    <a:gd name="T13" fmla="*/ 107 h 139"/>
                    <a:gd name="T14" fmla="*/ 54 w 255"/>
                    <a:gd name="T15" fmla="*/ 62 h 139"/>
                    <a:gd name="T16" fmla="*/ 41 w 255"/>
                    <a:gd name="T17" fmla="*/ 51 h 139"/>
                    <a:gd name="T18" fmla="*/ 43 w 255"/>
                    <a:gd name="T19" fmla="*/ 74 h 139"/>
                    <a:gd name="T20" fmla="*/ 0 w 255"/>
                    <a:gd name="T21" fmla="*/ 82 h 139"/>
                    <a:gd name="T22" fmla="*/ 2 w 255"/>
                    <a:gd name="T23" fmla="*/ 39 h 139"/>
                    <a:gd name="T24" fmla="*/ 17 w 255"/>
                    <a:gd name="T25" fmla="*/ 6 h 139"/>
                    <a:gd name="T26" fmla="*/ 45 w 255"/>
                    <a:gd name="T27" fmla="*/ 0 h 139"/>
                    <a:gd name="T28" fmla="*/ 101 w 255"/>
                    <a:gd name="T29" fmla="*/ 19 h 139"/>
                    <a:gd name="T30" fmla="*/ 179 w 255"/>
                    <a:gd name="T31" fmla="*/ 41 h 1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5"/>
                    <a:gd name="T49" fmla="*/ 0 h 139"/>
                    <a:gd name="T50" fmla="*/ 255 w 255"/>
                    <a:gd name="T51" fmla="*/ 139 h 13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5" h="139">
                      <a:moveTo>
                        <a:pt x="179" y="41"/>
                      </a:moveTo>
                      <a:lnTo>
                        <a:pt x="233" y="55"/>
                      </a:lnTo>
                      <a:lnTo>
                        <a:pt x="255" y="82"/>
                      </a:lnTo>
                      <a:lnTo>
                        <a:pt x="255" y="109"/>
                      </a:lnTo>
                      <a:lnTo>
                        <a:pt x="237" y="135"/>
                      </a:lnTo>
                      <a:lnTo>
                        <a:pt x="190" y="139"/>
                      </a:lnTo>
                      <a:lnTo>
                        <a:pt x="127" y="107"/>
                      </a:lnTo>
                      <a:lnTo>
                        <a:pt x="54" y="62"/>
                      </a:lnTo>
                      <a:lnTo>
                        <a:pt x="41" y="51"/>
                      </a:lnTo>
                      <a:lnTo>
                        <a:pt x="43" y="74"/>
                      </a:lnTo>
                      <a:lnTo>
                        <a:pt x="0" y="82"/>
                      </a:lnTo>
                      <a:lnTo>
                        <a:pt x="2" y="39"/>
                      </a:lnTo>
                      <a:lnTo>
                        <a:pt x="17" y="6"/>
                      </a:lnTo>
                      <a:lnTo>
                        <a:pt x="45" y="0"/>
                      </a:lnTo>
                      <a:lnTo>
                        <a:pt x="101" y="19"/>
                      </a:lnTo>
                      <a:lnTo>
                        <a:pt x="179" y="41"/>
                      </a:lnTo>
                      <a:close/>
                    </a:path>
                  </a:pathLst>
                </a:custGeom>
                <a:solidFill>
                  <a:schemeClr val="tx1"/>
                </a:solidFill>
                <a:ln w="9525">
                  <a:noFill/>
                  <a:round/>
                  <a:headEnd/>
                  <a:tailEnd/>
                </a:ln>
              </p:spPr>
              <p:txBody>
                <a:bodyPr>
                  <a:prstTxWarp prst="textNoShape">
                    <a:avLst/>
                  </a:prstTxWarp>
                </a:bodyPr>
                <a:lstStyle/>
                <a:p>
                  <a:endParaRPr lang="en-US"/>
                </a:p>
              </p:txBody>
            </p:sp>
            <p:sp>
              <p:nvSpPr>
                <p:cNvPr id="3147" name="Freeform 499"/>
                <p:cNvSpPr>
                  <a:spLocks/>
                </p:cNvSpPr>
                <p:nvPr/>
              </p:nvSpPr>
              <p:spPr bwMode="auto">
                <a:xfrm>
                  <a:off x="4087" y="3264"/>
                  <a:ext cx="254" cy="140"/>
                </a:xfrm>
                <a:custGeom>
                  <a:avLst/>
                  <a:gdLst>
                    <a:gd name="T0" fmla="*/ 179 w 254"/>
                    <a:gd name="T1" fmla="*/ 41 h 140"/>
                    <a:gd name="T2" fmla="*/ 233 w 254"/>
                    <a:gd name="T3" fmla="*/ 56 h 140"/>
                    <a:gd name="T4" fmla="*/ 254 w 254"/>
                    <a:gd name="T5" fmla="*/ 82 h 140"/>
                    <a:gd name="T6" fmla="*/ 254 w 254"/>
                    <a:gd name="T7" fmla="*/ 109 h 140"/>
                    <a:gd name="T8" fmla="*/ 237 w 254"/>
                    <a:gd name="T9" fmla="*/ 136 h 140"/>
                    <a:gd name="T10" fmla="*/ 190 w 254"/>
                    <a:gd name="T11" fmla="*/ 140 h 140"/>
                    <a:gd name="T12" fmla="*/ 127 w 254"/>
                    <a:gd name="T13" fmla="*/ 107 h 140"/>
                    <a:gd name="T14" fmla="*/ 54 w 254"/>
                    <a:gd name="T15" fmla="*/ 62 h 140"/>
                    <a:gd name="T16" fmla="*/ 41 w 254"/>
                    <a:gd name="T17" fmla="*/ 52 h 140"/>
                    <a:gd name="T18" fmla="*/ 43 w 254"/>
                    <a:gd name="T19" fmla="*/ 74 h 140"/>
                    <a:gd name="T20" fmla="*/ 0 w 254"/>
                    <a:gd name="T21" fmla="*/ 82 h 140"/>
                    <a:gd name="T22" fmla="*/ 2 w 254"/>
                    <a:gd name="T23" fmla="*/ 39 h 140"/>
                    <a:gd name="T24" fmla="*/ 17 w 254"/>
                    <a:gd name="T25" fmla="*/ 7 h 140"/>
                    <a:gd name="T26" fmla="*/ 45 w 254"/>
                    <a:gd name="T27" fmla="*/ 0 h 140"/>
                    <a:gd name="T28" fmla="*/ 101 w 254"/>
                    <a:gd name="T29" fmla="*/ 19 h 140"/>
                    <a:gd name="T30" fmla="*/ 179 w 254"/>
                    <a:gd name="T31" fmla="*/ 41 h 14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4"/>
                    <a:gd name="T49" fmla="*/ 0 h 140"/>
                    <a:gd name="T50" fmla="*/ 254 w 254"/>
                    <a:gd name="T51" fmla="*/ 140 h 14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4" h="140">
                      <a:moveTo>
                        <a:pt x="179" y="41"/>
                      </a:moveTo>
                      <a:lnTo>
                        <a:pt x="233" y="56"/>
                      </a:lnTo>
                      <a:lnTo>
                        <a:pt x="254" y="82"/>
                      </a:lnTo>
                      <a:lnTo>
                        <a:pt x="254" y="109"/>
                      </a:lnTo>
                      <a:lnTo>
                        <a:pt x="237" y="136"/>
                      </a:lnTo>
                      <a:lnTo>
                        <a:pt x="190" y="140"/>
                      </a:lnTo>
                      <a:lnTo>
                        <a:pt x="127" y="107"/>
                      </a:lnTo>
                      <a:lnTo>
                        <a:pt x="54" y="62"/>
                      </a:lnTo>
                      <a:lnTo>
                        <a:pt x="41" y="52"/>
                      </a:lnTo>
                      <a:lnTo>
                        <a:pt x="43" y="74"/>
                      </a:lnTo>
                      <a:lnTo>
                        <a:pt x="0" y="82"/>
                      </a:lnTo>
                      <a:lnTo>
                        <a:pt x="2" y="39"/>
                      </a:lnTo>
                      <a:lnTo>
                        <a:pt x="17" y="7"/>
                      </a:lnTo>
                      <a:lnTo>
                        <a:pt x="45" y="0"/>
                      </a:lnTo>
                      <a:lnTo>
                        <a:pt x="101" y="19"/>
                      </a:lnTo>
                      <a:lnTo>
                        <a:pt x="179" y="41"/>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14" name="Group 507"/>
              <p:cNvGrpSpPr>
                <a:grpSpLocks/>
              </p:cNvGrpSpPr>
              <p:nvPr/>
            </p:nvGrpSpPr>
            <p:grpSpPr bwMode="auto">
              <a:xfrm>
                <a:off x="3146" y="2961"/>
                <a:ext cx="554" cy="658"/>
                <a:chOff x="3146" y="2961"/>
                <a:chExt cx="554" cy="658"/>
              </a:xfrm>
            </p:grpSpPr>
            <p:sp>
              <p:nvSpPr>
                <p:cNvPr id="3136" name="Freeform 501"/>
                <p:cNvSpPr>
                  <a:spLocks/>
                </p:cNvSpPr>
                <p:nvPr/>
              </p:nvSpPr>
              <p:spPr bwMode="auto">
                <a:xfrm>
                  <a:off x="3314" y="2961"/>
                  <a:ext cx="218" cy="226"/>
                </a:xfrm>
                <a:custGeom>
                  <a:avLst/>
                  <a:gdLst>
                    <a:gd name="T0" fmla="*/ 78 w 218"/>
                    <a:gd name="T1" fmla="*/ 47 h 226"/>
                    <a:gd name="T2" fmla="*/ 102 w 218"/>
                    <a:gd name="T3" fmla="*/ 23 h 226"/>
                    <a:gd name="T4" fmla="*/ 125 w 218"/>
                    <a:gd name="T5" fmla="*/ 8 h 226"/>
                    <a:gd name="T6" fmla="*/ 158 w 218"/>
                    <a:gd name="T7" fmla="*/ 0 h 226"/>
                    <a:gd name="T8" fmla="*/ 181 w 218"/>
                    <a:gd name="T9" fmla="*/ 10 h 226"/>
                    <a:gd name="T10" fmla="*/ 201 w 218"/>
                    <a:gd name="T11" fmla="*/ 33 h 226"/>
                    <a:gd name="T12" fmla="*/ 212 w 218"/>
                    <a:gd name="T13" fmla="*/ 66 h 226"/>
                    <a:gd name="T14" fmla="*/ 218 w 218"/>
                    <a:gd name="T15" fmla="*/ 109 h 226"/>
                    <a:gd name="T16" fmla="*/ 214 w 218"/>
                    <a:gd name="T17" fmla="*/ 140 h 226"/>
                    <a:gd name="T18" fmla="*/ 203 w 218"/>
                    <a:gd name="T19" fmla="*/ 176 h 226"/>
                    <a:gd name="T20" fmla="*/ 186 w 218"/>
                    <a:gd name="T21" fmla="*/ 205 h 226"/>
                    <a:gd name="T22" fmla="*/ 166 w 218"/>
                    <a:gd name="T23" fmla="*/ 217 h 226"/>
                    <a:gd name="T24" fmla="*/ 134 w 218"/>
                    <a:gd name="T25" fmla="*/ 226 h 226"/>
                    <a:gd name="T26" fmla="*/ 106 w 218"/>
                    <a:gd name="T27" fmla="*/ 224 h 226"/>
                    <a:gd name="T28" fmla="*/ 82 w 218"/>
                    <a:gd name="T29" fmla="*/ 213 h 226"/>
                    <a:gd name="T30" fmla="*/ 63 w 218"/>
                    <a:gd name="T31" fmla="*/ 174 h 226"/>
                    <a:gd name="T32" fmla="*/ 56 w 218"/>
                    <a:gd name="T33" fmla="*/ 144 h 226"/>
                    <a:gd name="T34" fmla="*/ 58 w 218"/>
                    <a:gd name="T35" fmla="*/ 133 h 226"/>
                    <a:gd name="T36" fmla="*/ 35 w 218"/>
                    <a:gd name="T37" fmla="*/ 127 h 226"/>
                    <a:gd name="T38" fmla="*/ 13 w 218"/>
                    <a:gd name="T39" fmla="*/ 121 h 226"/>
                    <a:gd name="T40" fmla="*/ 2 w 218"/>
                    <a:gd name="T41" fmla="*/ 109 h 226"/>
                    <a:gd name="T42" fmla="*/ 0 w 218"/>
                    <a:gd name="T43" fmla="*/ 101 h 226"/>
                    <a:gd name="T44" fmla="*/ 0 w 218"/>
                    <a:gd name="T45" fmla="*/ 94 h 226"/>
                    <a:gd name="T46" fmla="*/ 2 w 218"/>
                    <a:gd name="T47" fmla="*/ 88 h 226"/>
                    <a:gd name="T48" fmla="*/ 13 w 218"/>
                    <a:gd name="T49" fmla="*/ 88 h 226"/>
                    <a:gd name="T50" fmla="*/ 24 w 218"/>
                    <a:gd name="T51" fmla="*/ 90 h 226"/>
                    <a:gd name="T52" fmla="*/ 39 w 218"/>
                    <a:gd name="T53" fmla="*/ 97 h 226"/>
                    <a:gd name="T54" fmla="*/ 61 w 218"/>
                    <a:gd name="T55" fmla="*/ 105 h 226"/>
                    <a:gd name="T56" fmla="*/ 65 w 218"/>
                    <a:gd name="T57" fmla="*/ 78 h 226"/>
                    <a:gd name="T58" fmla="*/ 78 w 218"/>
                    <a:gd name="T59" fmla="*/ 47 h 2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18"/>
                    <a:gd name="T91" fmla="*/ 0 h 226"/>
                    <a:gd name="T92" fmla="*/ 218 w 218"/>
                    <a:gd name="T93" fmla="*/ 226 h 2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18" h="226">
                      <a:moveTo>
                        <a:pt x="78" y="47"/>
                      </a:moveTo>
                      <a:lnTo>
                        <a:pt x="102" y="23"/>
                      </a:lnTo>
                      <a:lnTo>
                        <a:pt x="125" y="8"/>
                      </a:lnTo>
                      <a:lnTo>
                        <a:pt x="158" y="0"/>
                      </a:lnTo>
                      <a:lnTo>
                        <a:pt x="181" y="10"/>
                      </a:lnTo>
                      <a:lnTo>
                        <a:pt x="201" y="33"/>
                      </a:lnTo>
                      <a:lnTo>
                        <a:pt x="212" y="66"/>
                      </a:lnTo>
                      <a:lnTo>
                        <a:pt x="218" y="109"/>
                      </a:lnTo>
                      <a:lnTo>
                        <a:pt x="214" y="140"/>
                      </a:lnTo>
                      <a:lnTo>
                        <a:pt x="203" y="176"/>
                      </a:lnTo>
                      <a:lnTo>
                        <a:pt x="186" y="205"/>
                      </a:lnTo>
                      <a:lnTo>
                        <a:pt x="166" y="217"/>
                      </a:lnTo>
                      <a:lnTo>
                        <a:pt x="134" y="226"/>
                      </a:lnTo>
                      <a:lnTo>
                        <a:pt x="106" y="224"/>
                      </a:lnTo>
                      <a:lnTo>
                        <a:pt x="82" y="213"/>
                      </a:lnTo>
                      <a:lnTo>
                        <a:pt x="63" y="174"/>
                      </a:lnTo>
                      <a:lnTo>
                        <a:pt x="56" y="144"/>
                      </a:lnTo>
                      <a:lnTo>
                        <a:pt x="58" y="133"/>
                      </a:lnTo>
                      <a:lnTo>
                        <a:pt x="35" y="127"/>
                      </a:lnTo>
                      <a:lnTo>
                        <a:pt x="13" y="121"/>
                      </a:lnTo>
                      <a:lnTo>
                        <a:pt x="2" y="109"/>
                      </a:lnTo>
                      <a:lnTo>
                        <a:pt x="0" y="101"/>
                      </a:lnTo>
                      <a:lnTo>
                        <a:pt x="0" y="94"/>
                      </a:lnTo>
                      <a:lnTo>
                        <a:pt x="2" y="88"/>
                      </a:lnTo>
                      <a:lnTo>
                        <a:pt x="13" y="88"/>
                      </a:lnTo>
                      <a:lnTo>
                        <a:pt x="24" y="90"/>
                      </a:lnTo>
                      <a:lnTo>
                        <a:pt x="39" y="97"/>
                      </a:lnTo>
                      <a:lnTo>
                        <a:pt x="61" y="105"/>
                      </a:lnTo>
                      <a:lnTo>
                        <a:pt x="65" y="78"/>
                      </a:lnTo>
                      <a:lnTo>
                        <a:pt x="78" y="47"/>
                      </a:lnTo>
                      <a:close/>
                    </a:path>
                  </a:pathLst>
                </a:custGeom>
                <a:solidFill>
                  <a:schemeClr val="tx1"/>
                </a:solidFill>
                <a:ln w="9525">
                  <a:noFill/>
                  <a:round/>
                  <a:headEnd/>
                  <a:tailEnd/>
                </a:ln>
              </p:spPr>
              <p:txBody>
                <a:bodyPr>
                  <a:prstTxWarp prst="textNoShape">
                    <a:avLst/>
                  </a:prstTxWarp>
                </a:bodyPr>
                <a:lstStyle/>
                <a:p>
                  <a:endParaRPr lang="en-US"/>
                </a:p>
              </p:txBody>
            </p:sp>
            <p:sp>
              <p:nvSpPr>
                <p:cNvPr id="3137" name="Freeform 502"/>
                <p:cNvSpPr>
                  <a:spLocks/>
                </p:cNvSpPr>
                <p:nvPr/>
              </p:nvSpPr>
              <p:spPr bwMode="auto">
                <a:xfrm>
                  <a:off x="3435" y="3209"/>
                  <a:ext cx="265" cy="332"/>
                </a:xfrm>
                <a:custGeom>
                  <a:avLst/>
                  <a:gdLst>
                    <a:gd name="T0" fmla="*/ 56 w 265"/>
                    <a:gd name="T1" fmla="*/ 10 h 332"/>
                    <a:gd name="T2" fmla="*/ 28 w 265"/>
                    <a:gd name="T3" fmla="*/ 0 h 332"/>
                    <a:gd name="T4" fmla="*/ 4 w 265"/>
                    <a:gd name="T5" fmla="*/ 8 h 332"/>
                    <a:gd name="T6" fmla="*/ 0 w 265"/>
                    <a:gd name="T7" fmla="*/ 37 h 332"/>
                    <a:gd name="T8" fmla="*/ 24 w 265"/>
                    <a:gd name="T9" fmla="*/ 58 h 332"/>
                    <a:gd name="T10" fmla="*/ 65 w 265"/>
                    <a:gd name="T11" fmla="*/ 64 h 332"/>
                    <a:gd name="T12" fmla="*/ 104 w 265"/>
                    <a:gd name="T13" fmla="*/ 88 h 332"/>
                    <a:gd name="T14" fmla="*/ 132 w 265"/>
                    <a:gd name="T15" fmla="*/ 131 h 332"/>
                    <a:gd name="T16" fmla="*/ 151 w 265"/>
                    <a:gd name="T17" fmla="*/ 176 h 332"/>
                    <a:gd name="T18" fmla="*/ 170 w 265"/>
                    <a:gd name="T19" fmla="*/ 242 h 332"/>
                    <a:gd name="T20" fmla="*/ 173 w 265"/>
                    <a:gd name="T21" fmla="*/ 281 h 332"/>
                    <a:gd name="T22" fmla="*/ 149 w 265"/>
                    <a:gd name="T23" fmla="*/ 316 h 332"/>
                    <a:gd name="T24" fmla="*/ 149 w 265"/>
                    <a:gd name="T25" fmla="*/ 330 h 332"/>
                    <a:gd name="T26" fmla="*/ 168 w 265"/>
                    <a:gd name="T27" fmla="*/ 332 h 332"/>
                    <a:gd name="T28" fmla="*/ 179 w 265"/>
                    <a:gd name="T29" fmla="*/ 308 h 332"/>
                    <a:gd name="T30" fmla="*/ 186 w 265"/>
                    <a:gd name="T31" fmla="*/ 287 h 332"/>
                    <a:gd name="T32" fmla="*/ 209 w 265"/>
                    <a:gd name="T33" fmla="*/ 295 h 332"/>
                    <a:gd name="T34" fmla="*/ 235 w 265"/>
                    <a:gd name="T35" fmla="*/ 312 h 332"/>
                    <a:gd name="T36" fmla="*/ 252 w 265"/>
                    <a:gd name="T37" fmla="*/ 312 h 332"/>
                    <a:gd name="T38" fmla="*/ 265 w 265"/>
                    <a:gd name="T39" fmla="*/ 293 h 332"/>
                    <a:gd name="T40" fmla="*/ 255 w 265"/>
                    <a:gd name="T41" fmla="*/ 264 h 332"/>
                    <a:gd name="T42" fmla="*/ 224 w 265"/>
                    <a:gd name="T43" fmla="*/ 252 h 332"/>
                    <a:gd name="T44" fmla="*/ 194 w 265"/>
                    <a:gd name="T45" fmla="*/ 234 h 332"/>
                    <a:gd name="T46" fmla="*/ 181 w 265"/>
                    <a:gd name="T47" fmla="*/ 195 h 332"/>
                    <a:gd name="T48" fmla="*/ 166 w 265"/>
                    <a:gd name="T49" fmla="*/ 144 h 332"/>
                    <a:gd name="T50" fmla="*/ 153 w 265"/>
                    <a:gd name="T51" fmla="*/ 111 h 332"/>
                    <a:gd name="T52" fmla="*/ 129 w 265"/>
                    <a:gd name="T53" fmla="*/ 70 h 332"/>
                    <a:gd name="T54" fmla="*/ 99 w 265"/>
                    <a:gd name="T55" fmla="*/ 45 h 332"/>
                    <a:gd name="T56" fmla="*/ 69 w 265"/>
                    <a:gd name="T57" fmla="*/ 23 h 332"/>
                    <a:gd name="T58" fmla="*/ 56 w 265"/>
                    <a:gd name="T59" fmla="*/ 10 h 33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65"/>
                    <a:gd name="T91" fmla="*/ 0 h 332"/>
                    <a:gd name="T92" fmla="*/ 265 w 265"/>
                    <a:gd name="T93" fmla="*/ 332 h 33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65" h="332">
                      <a:moveTo>
                        <a:pt x="56" y="10"/>
                      </a:moveTo>
                      <a:lnTo>
                        <a:pt x="28" y="0"/>
                      </a:lnTo>
                      <a:lnTo>
                        <a:pt x="4" y="8"/>
                      </a:lnTo>
                      <a:lnTo>
                        <a:pt x="0" y="37"/>
                      </a:lnTo>
                      <a:lnTo>
                        <a:pt x="24" y="58"/>
                      </a:lnTo>
                      <a:lnTo>
                        <a:pt x="65" y="64"/>
                      </a:lnTo>
                      <a:lnTo>
                        <a:pt x="104" y="88"/>
                      </a:lnTo>
                      <a:lnTo>
                        <a:pt x="132" y="131"/>
                      </a:lnTo>
                      <a:lnTo>
                        <a:pt x="151" y="176"/>
                      </a:lnTo>
                      <a:lnTo>
                        <a:pt x="170" y="242"/>
                      </a:lnTo>
                      <a:lnTo>
                        <a:pt x="173" y="281"/>
                      </a:lnTo>
                      <a:lnTo>
                        <a:pt x="149" y="316"/>
                      </a:lnTo>
                      <a:lnTo>
                        <a:pt x="149" y="330"/>
                      </a:lnTo>
                      <a:lnTo>
                        <a:pt x="168" y="332"/>
                      </a:lnTo>
                      <a:lnTo>
                        <a:pt x="179" y="308"/>
                      </a:lnTo>
                      <a:lnTo>
                        <a:pt x="186" y="287"/>
                      </a:lnTo>
                      <a:lnTo>
                        <a:pt x="209" y="295"/>
                      </a:lnTo>
                      <a:lnTo>
                        <a:pt x="235" y="312"/>
                      </a:lnTo>
                      <a:lnTo>
                        <a:pt x="252" y="312"/>
                      </a:lnTo>
                      <a:lnTo>
                        <a:pt x="265" y="293"/>
                      </a:lnTo>
                      <a:lnTo>
                        <a:pt x="255" y="264"/>
                      </a:lnTo>
                      <a:lnTo>
                        <a:pt x="224" y="252"/>
                      </a:lnTo>
                      <a:lnTo>
                        <a:pt x="194" y="234"/>
                      </a:lnTo>
                      <a:lnTo>
                        <a:pt x="181" y="195"/>
                      </a:lnTo>
                      <a:lnTo>
                        <a:pt x="166" y="144"/>
                      </a:lnTo>
                      <a:lnTo>
                        <a:pt x="153" y="111"/>
                      </a:lnTo>
                      <a:lnTo>
                        <a:pt x="129" y="70"/>
                      </a:lnTo>
                      <a:lnTo>
                        <a:pt x="99" y="45"/>
                      </a:lnTo>
                      <a:lnTo>
                        <a:pt x="69" y="23"/>
                      </a:lnTo>
                      <a:lnTo>
                        <a:pt x="56" y="10"/>
                      </a:lnTo>
                      <a:close/>
                    </a:path>
                  </a:pathLst>
                </a:custGeom>
                <a:solidFill>
                  <a:schemeClr val="tx1"/>
                </a:solidFill>
                <a:ln w="9525">
                  <a:noFill/>
                  <a:round/>
                  <a:headEnd/>
                  <a:tailEnd/>
                </a:ln>
              </p:spPr>
              <p:txBody>
                <a:bodyPr>
                  <a:prstTxWarp prst="textNoShape">
                    <a:avLst/>
                  </a:prstTxWarp>
                </a:bodyPr>
                <a:lstStyle/>
                <a:p>
                  <a:endParaRPr lang="en-US"/>
                </a:p>
              </p:txBody>
            </p:sp>
            <p:sp>
              <p:nvSpPr>
                <p:cNvPr id="3138" name="Freeform 503"/>
                <p:cNvSpPr>
                  <a:spLocks/>
                </p:cNvSpPr>
                <p:nvPr/>
              </p:nvSpPr>
              <p:spPr bwMode="auto">
                <a:xfrm>
                  <a:off x="3146" y="3221"/>
                  <a:ext cx="289" cy="398"/>
                </a:xfrm>
                <a:custGeom>
                  <a:avLst/>
                  <a:gdLst>
                    <a:gd name="T0" fmla="*/ 211 w 289"/>
                    <a:gd name="T1" fmla="*/ 21 h 398"/>
                    <a:gd name="T2" fmla="*/ 246 w 289"/>
                    <a:gd name="T3" fmla="*/ 0 h 398"/>
                    <a:gd name="T4" fmla="*/ 276 w 289"/>
                    <a:gd name="T5" fmla="*/ 7 h 398"/>
                    <a:gd name="T6" fmla="*/ 289 w 289"/>
                    <a:gd name="T7" fmla="*/ 37 h 398"/>
                    <a:gd name="T8" fmla="*/ 263 w 289"/>
                    <a:gd name="T9" fmla="*/ 62 h 398"/>
                    <a:gd name="T10" fmla="*/ 207 w 289"/>
                    <a:gd name="T11" fmla="*/ 84 h 398"/>
                    <a:gd name="T12" fmla="*/ 166 w 289"/>
                    <a:gd name="T13" fmla="*/ 117 h 398"/>
                    <a:gd name="T14" fmla="*/ 138 w 289"/>
                    <a:gd name="T15" fmla="*/ 173 h 398"/>
                    <a:gd name="T16" fmla="*/ 121 w 289"/>
                    <a:gd name="T17" fmla="*/ 224 h 398"/>
                    <a:gd name="T18" fmla="*/ 110 w 289"/>
                    <a:gd name="T19" fmla="*/ 304 h 398"/>
                    <a:gd name="T20" fmla="*/ 114 w 289"/>
                    <a:gd name="T21" fmla="*/ 345 h 398"/>
                    <a:gd name="T22" fmla="*/ 153 w 289"/>
                    <a:gd name="T23" fmla="*/ 375 h 398"/>
                    <a:gd name="T24" fmla="*/ 155 w 289"/>
                    <a:gd name="T25" fmla="*/ 390 h 398"/>
                    <a:gd name="T26" fmla="*/ 134 w 289"/>
                    <a:gd name="T27" fmla="*/ 398 h 398"/>
                    <a:gd name="T28" fmla="*/ 112 w 289"/>
                    <a:gd name="T29" fmla="*/ 375 h 398"/>
                    <a:gd name="T30" fmla="*/ 99 w 289"/>
                    <a:gd name="T31" fmla="*/ 353 h 398"/>
                    <a:gd name="T32" fmla="*/ 73 w 289"/>
                    <a:gd name="T33" fmla="*/ 369 h 398"/>
                    <a:gd name="T34" fmla="*/ 39 w 289"/>
                    <a:gd name="T35" fmla="*/ 394 h 398"/>
                    <a:gd name="T36" fmla="*/ 21 w 289"/>
                    <a:gd name="T37" fmla="*/ 398 h 398"/>
                    <a:gd name="T38" fmla="*/ 0 w 289"/>
                    <a:gd name="T39" fmla="*/ 382 h 398"/>
                    <a:gd name="T40" fmla="*/ 8 w 289"/>
                    <a:gd name="T41" fmla="*/ 347 h 398"/>
                    <a:gd name="T42" fmla="*/ 43 w 289"/>
                    <a:gd name="T43" fmla="*/ 324 h 398"/>
                    <a:gd name="T44" fmla="*/ 80 w 289"/>
                    <a:gd name="T45" fmla="*/ 298 h 398"/>
                    <a:gd name="T46" fmla="*/ 90 w 289"/>
                    <a:gd name="T47" fmla="*/ 252 h 398"/>
                    <a:gd name="T48" fmla="*/ 95 w 289"/>
                    <a:gd name="T49" fmla="*/ 191 h 398"/>
                    <a:gd name="T50" fmla="*/ 105 w 289"/>
                    <a:gd name="T51" fmla="*/ 154 h 398"/>
                    <a:gd name="T52" fmla="*/ 123 w 289"/>
                    <a:gd name="T53" fmla="*/ 103 h 398"/>
                    <a:gd name="T54" fmla="*/ 159 w 289"/>
                    <a:gd name="T55" fmla="*/ 72 h 398"/>
                    <a:gd name="T56" fmla="*/ 196 w 289"/>
                    <a:gd name="T57" fmla="*/ 37 h 398"/>
                    <a:gd name="T58" fmla="*/ 211 w 289"/>
                    <a:gd name="T59" fmla="*/ 21 h 39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9"/>
                    <a:gd name="T91" fmla="*/ 0 h 398"/>
                    <a:gd name="T92" fmla="*/ 289 w 289"/>
                    <a:gd name="T93" fmla="*/ 398 h 39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9" h="398">
                      <a:moveTo>
                        <a:pt x="211" y="21"/>
                      </a:moveTo>
                      <a:lnTo>
                        <a:pt x="246" y="0"/>
                      </a:lnTo>
                      <a:lnTo>
                        <a:pt x="276" y="7"/>
                      </a:lnTo>
                      <a:lnTo>
                        <a:pt x="289" y="37"/>
                      </a:lnTo>
                      <a:lnTo>
                        <a:pt x="263" y="62"/>
                      </a:lnTo>
                      <a:lnTo>
                        <a:pt x="207" y="84"/>
                      </a:lnTo>
                      <a:lnTo>
                        <a:pt x="166" y="117"/>
                      </a:lnTo>
                      <a:lnTo>
                        <a:pt x="138" y="173"/>
                      </a:lnTo>
                      <a:lnTo>
                        <a:pt x="121" y="224"/>
                      </a:lnTo>
                      <a:lnTo>
                        <a:pt x="110" y="304"/>
                      </a:lnTo>
                      <a:lnTo>
                        <a:pt x="114" y="345"/>
                      </a:lnTo>
                      <a:lnTo>
                        <a:pt x="153" y="375"/>
                      </a:lnTo>
                      <a:lnTo>
                        <a:pt x="155" y="390"/>
                      </a:lnTo>
                      <a:lnTo>
                        <a:pt x="134" y="398"/>
                      </a:lnTo>
                      <a:lnTo>
                        <a:pt x="112" y="375"/>
                      </a:lnTo>
                      <a:lnTo>
                        <a:pt x="99" y="353"/>
                      </a:lnTo>
                      <a:lnTo>
                        <a:pt x="73" y="369"/>
                      </a:lnTo>
                      <a:lnTo>
                        <a:pt x="39" y="394"/>
                      </a:lnTo>
                      <a:lnTo>
                        <a:pt x="21" y="398"/>
                      </a:lnTo>
                      <a:lnTo>
                        <a:pt x="0" y="382"/>
                      </a:lnTo>
                      <a:lnTo>
                        <a:pt x="8" y="347"/>
                      </a:lnTo>
                      <a:lnTo>
                        <a:pt x="43" y="324"/>
                      </a:lnTo>
                      <a:lnTo>
                        <a:pt x="80" y="298"/>
                      </a:lnTo>
                      <a:lnTo>
                        <a:pt x="90" y="252"/>
                      </a:lnTo>
                      <a:lnTo>
                        <a:pt x="95" y="191"/>
                      </a:lnTo>
                      <a:lnTo>
                        <a:pt x="105" y="154"/>
                      </a:lnTo>
                      <a:lnTo>
                        <a:pt x="123" y="103"/>
                      </a:lnTo>
                      <a:lnTo>
                        <a:pt x="159" y="72"/>
                      </a:lnTo>
                      <a:lnTo>
                        <a:pt x="196" y="37"/>
                      </a:lnTo>
                      <a:lnTo>
                        <a:pt x="211" y="21"/>
                      </a:lnTo>
                      <a:close/>
                    </a:path>
                  </a:pathLst>
                </a:custGeom>
                <a:solidFill>
                  <a:schemeClr val="tx1"/>
                </a:solidFill>
                <a:ln w="9525">
                  <a:noFill/>
                  <a:round/>
                  <a:headEnd/>
                  <a:tailEnd/>
                </a:ln>
              </p:spPr>
              <p:txBody>
                <a:bodyPr>
                  <a:prstTxWarp prst="textNoShape">
                    <a:avLst/>
                  </a:prstTxWarp>
                </a:bodyPr>
                <a:lstStyle/>
                <a:p>
                  <a:endParaRPr lang="en-US"/>
                </a:p>
              </p:txBody>
            </p:sp>
            <p:sp>
              <p:nvSpPr>
                <p:cNvPr id="3139" name="Freeform 504"/>
                <p:cNvSpPr>
                  <a:spLocks/>
                </p:cNvSpPr>
                <p:nvPr/>
              </p:nvSpPr>
              <p:spPr bwMode="auto">
                <a:xfrm>
                  <a:off x="3323" y="3207"/>
                  <a:ext cx="213" cy="361"/>
                </a:xfrm>
                <a:custGeom>
                  <a:avLst/>
                  <a:gdLst>
                    <a:gd name="T0" fmla="*/ 52 w 213"/>
                    <a:gd name="T1" fmla="*/ 10 h 361"/>
                    <a:gd name="T2" fmla="*/ 80 w 213"/>
                    <a:gd name="T3" fmla="*/ 0 h 361"/>
                    <a:gd name="T4" fmla="*/ 114 w 213"/>
                    <a:gd name="T5" fmla="*/ 0 h 361"/>
                    <a:gd name="T6" fmla="*/ 146 w 213"/>
                    <a:gd name="T7" fmla="*/ 4 h 361"/>
                    <a:gd name="T8" fmla="*/ 164 w 213"/>
                    <a:gd name="T9" fmla="*/ 19 h 361"/>
                    <a:gd name="T10" fmla="*/ 181 w 213"/>
                    <a:gd name="T11" fmla="*/ 45 h 361"/>
                    <a:gd name="T12" fmla="*/ 196 w 213"/>
                    <a:gd name="T13" fmla="*/ 86 h 361"/>
                    <a:gd name="T14" fmla="*/ 209 w 213"/>
                    <a:gd name="T15" fmla="*/ 146 h 361"/>
                    <a:gd name="T16" fmla="*/ 213 w 213"/>
                    <a:gd name="T17" fmla="*/ 203 h 361"/>
                    <a:gd name="T18" fmla="*/ 209 w 213"/>
                    <a:gd name="T19" fmla="*/ 262 h 361"/>
                    <a:gd name="T20" fmla="*/ 196 w 213"/>
                    <a:gd name="T21" fmla="*/ 297 h 361"/>
                    <a:gd name="T22" fmla="*/ 185 w 213"/>
                    <a:gd name="T23" fmla="*/ 326 h 361"/>
                    <a:gd name="T24" fmla="*/ 166 w 213"/>
                    <a:gd name="T25" fmla="*/ 340 h 361"/>
                    <a:gd name="T26" fmla="*/ 138 w 213"/>
                    <a:gd name="T27" fmla="*/ 350 h 361"/>
                    <a:gd name="T28" fmla="*/ 103 w 213"/>
                    <a:gd name="T29" fmla="*/ 357 h 361"/>
                    <a:gd name="T30" fmla="*/ 69 w 213"/>
                    <a:gd name="T31" fmla="*/ 361 h 361"/>
                    <a:gd name="T32" fmla="*/ 34 w 213"/>
                    <a:gd name="T33" fmla="*/ 357 h 361"/>
                    <a:gd name="T34" fmla="*/ 6 w 213"/>
                    <a:gd name="T35" fmla="*/ 338 h 361"/>
                    <a:gd name="T36" fmla="*/ 0 w 213"/>
                    <a:gd name="T37" fmla="*/ 307 h 361"/>
                    <a:gd name="T38" fmla="*/ 0 w 213"/>
                    <a:gd name="T39" fmla="*/ 269 h 361"/>
                    <a:gd name="T40" fmla="*/ 15 w 213"/>
                    <a:gd name="T41" fmla="*/ 230 h 361"/>
                    <a:gd name="T42" fmla="*/ 47 w 213"/>
                    <a:gd name="T43" fmla="*/ 195 h 361"/>
                    <a:gd name="T44" fmla="*/ 58 w 213"/>
                    <a:gd name="T45" fmla="*/ 162 h 361"/>
                    <a:gd name="T46" fmla="*/ 52 w 213"/>
                    <a:gd name="T47" fmla="*/ 127 h 361"/>
                    <a:gd name="T48" fmla="*/ 36 w 213"/>
                    <a:gd name="T49" fmla="*/ 96 h 361"/>
                    <a:gd name="T50" fmla="*/ 28 w 213"/>
                    <a:gd name="T51" fmla="*/ 62 h 361"/>
                    <a:gd name="T52" fmla="*/ 39 w 213"/>
                    <a:gd name="T53" fmla="*/ 25 h 361"/>
                    <a:gd name="T54" fmla="*/ 52 w 213"/>
                    <a:gd name="T55" fmla="*/ 10 h 36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3"/>
                    <a:gd name="T85" fmla="*/ 0 h 361"/>
                    <a:gd name="T86" fmla="*/ 213 w 213"/>
                    <a:gd name="T87" fmla="*/ 361 h 36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3" h="361">
                      <a:moveTo>
                        <a:pt x="52" y="10"/>
                      </a:moveTo>
                      <a:lnTo>
                        <a:pt x="80" y="0"/>
                      </a:lnTo>
                      <a:lnTo>
                        <a:pt x="114" y="0"/>
                      </a:lnTo>
                      <a:lnTo>
                        <a:pt x="146" y="4"/>
                      </a:lnTo>
                      <a:lnTo>
                        <a:pt x="164" y="19"/>
                      </a:lnTo>
                      <a:lnTo>
                        <a:pt x="181" y="45"/>
                      </a:lnTo>
                      <a:lnTo>
                        <a:pt x="196" y="86"/>
                      </a:lnTo>
                      <a:lnTo>
                        <a:pt x="209" y="146"/>
                      </a:lnTo>
                      <a:lnTo>
                        <a:pt x="213" y="203"/>
                      </a:lnTo>
                      <a:lnTo>
                        <a:pt x="209" y="262"/>
                      </a:lnTo>
                      <a:lnTo>
                        <a:pt x="196" y="297"/>
                      </a:lnTo>
                      <a:lnTo>
                        <a:pt x="185" y="326"/>
                      </a:lnTo>
                      <a:lnTo>
                        <a:pt x="166" y="340"/>
                      </a:lnTo>
                      <a:lnTo>
                        <a:pt x="138" y="350"/>
                      </a:lnTo>
                      <a:lnTo>
                        <a:pt x="103" y="357"/>
                      </a:lnTo>
                      <a:lnTo>
                        <a:pt x="69" y="361"/>
                      </a:lnTo>
                      <a:lnTo>
                        <a:pt x="34" y="357"/>
                      </a:lnTo>
                      <a:lnTo>
                        <a:pt x="6" y="338"/>
                      </a:lnTo>
                      <a:lnTo>
                        <a:pt x="0" y="307"/>
                      </a:lnTo>
                      <a:lnTo>
                        <a:pt x="0" y="269"/>
                      </a:lnTo>
                      <a:lnTo>
                        <a:pt x="15" y="230"/>
                      </a:lnTo>
                      <a:lnTo>
                        <a:pt x="47" y="195"/>
                      </a:lnTo>
                      <a:lnTo>
                        <a:pt x="58" y="162"/>
                      </a:lnTo>
                      <a:lnTo>
                        <a:pt x="52" y="127"/>
                      </a:lnTo>
                      <a:lnTo>
                        <a:pt x="36" y="96"/>
                      </a:lnTo>
                      <a:lnTo>
                        <a:pt x="28" y="62"/>
                      </a:lnTo>
                      <a:lnTo>
                        <a:pt x="39" y="25"/>
                      </a:lnTo>
                      <a:lnTo>
                        <a:pt x="52" y="10"/>
                      </a:lnTo>
                      <a:close/>
                    </a:path>
                  </a:pathLst>
                </a:custGeom>
                <a:solidFill>
                  <a:schemeClr val="tx1"/>
                </a:solidFill>
                <a:ln w="9525">
                  <a:noFill/>
                  <a:round/>
                  <a:headEnd/>
                  <a:tailEnd/>
                </a:ln>
              </p:spPr>
              <p:txBody>
                <a:bodyPr>
                  <a:prstTxWarp prst="textNoShape">
                    <a:avLst/>
                  </a:prstTxWarp>
                </a:bodyPr>
                <a:lstStyle/>
                <a:p>
                  <a:endParaRPr lang="en-US"/>
                </a:p>
              </p:txBody>
            </p:sp>
            <p:sp>
              <p:nvSpPr>
                <p:cNvPr id="3140" name="Freeform 505"/>
                <p:cNvSpPr>
                  <a:spLocks/>
                </p:cNvSpPr>
                <p:nvPr/>
              </p:nvSpPr>
              <p:spPr bwMode="auto">
                <a:xfrm>
                  <a:off x="3180" y="3426"/>
                  <a:ext cx="255" cy="140"/>
                </a:xfrm>
                <a:custGeom>
                  <a:avLst/>
                  <a:gdLst>
                    <a:gd name="T0" fmla="*/ 179 w 255"/>
                    <a:gd name="T1" fmla="*/ 41 h 140"/>
                    <a:gd name="T2" fmla="*/ 233 w 255"/>
                    <a:gd name="T3" fmla="*/ 56 h 140"/>
                    <a:gd name="T4" fmla="*/ 255 w 255"/>
                    <a:gd name="T5" fmla="*/ 82 h 140"/>
                    <a:gd name="T6" fmla="*/ 255 w 255"/>
                    <a:gd name="T7" fmla="*/ 109 h 140"/>
                    <a:gd name="T8" fmla="*/ 238 w 255"/>
                    <a:gd name="T9" fmla="*/ 136 h 140"/>
                    <a:gd name="T10" fmla="*/ 190 w 255"/>
                    <a:gd name="T11" fmla="*/ 140 h 140"/>
                    <a:gd name="T12" fmla="*/ 128 w 255"/>
                    <a:gd name="T13" fmla="*/ 107 h 140"/>
                    <a:gd name="T14" fmla="*/ 54 w 255"/>
                    <a:gd name="T15" fmla="*/ 62 h 140"/>
                    <a:gd name="T16" fmla="*/ 41 w 255"/>
                    <a:gd name="T17" fmla="*/ 52 h 140"/>
                    <a:gd name="T18" fmla="*/ 43 w 255"/>
                    <a:gd name="T19" fmla="*/ 74 h 140"/>
                    <a:gd name="T20" fmla="*/ 0 w 255"/>
                    <a:gd name="T21" fmla="*/ 82 h 140"/>
                    <a:gd name="T22" fmla="*/ 2 w 255"/>
                    <a:gd name="T23" fmla="*/ 39 h 140"/>
                    <a:gd name="T24" fmla="*/ 18 w 255"/>
                    <a:gd name="T25" fmla="*/ 7 h 140"/>
                    <a:gd name="T26" fmla="*/ 46 w 255"/>
                    <a:gd name="T27" fmla="*/ 0 h 140"/>
                    <a:gd name="T28" fmla="*/ 102 w 255"/>
                    <a:gd name="T29" fmla="*/ 19 h 140"/>
                    <a:gd name="T30" fmla="*/ 179 w 255"/>
                    <a:gd name="T31" fmla="*/ 41 h 14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5"/>
                    <a:gd name="T49" fmla="*/ 0 h 140"/>
                    <a:gd name="T50" fmla="*/ 255 w 255"/>
                    <a:gd name="T51" fmla="*/ 140 h 14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5" h="140">
                      <a:moveTo>
                        <a:pt x="179" y="41"/>
                      </a:moveTo>
                      <a:lnTo>
                        <a:pt x="233" y="56"/>
                      </a:lnTo>
                      <a:lnTo>
                        <a:pt x="255" y="82"/>
                      </a:lnTo>
                      <a:lnTo>
                        <a:pt x="255" y="109"/>
                      </a:lnTo>
                      <a:lnTo>
                        <a:pt x="238" y="136"/>
                      </a:lnTo>
                      <a:lnTo>
                        <a:pt x="190" y="140"/>
                      </a:lnTo>
                      <a:lnTo>
                        <a:pt x="128" y="107"/>
                      </a:lnTo>
                      <a:lnTo>
                        <a:pt x="54" y="62"/>
                      </a:lnTo>
                      <a:lnTo>
                        <a:pt x="41" y="52"/>
                      </a:lnTo>
                      <a:lnTo>
                        <a:pt x="43" y="74"/>
                      </a:lnTo>
                      <a:lnTo>
                        <a:pt x="0" y="82"/>
                      </a:lnTo>
                      <a:lnTo>
                        <a:pt x="2" y="39"/>
                      </a:lnTo>
                      <a:lnTo>
                        <a:pt x="18" y="7"/>
                      </a:lnTo>
                      <a:lnTo>
                        <a:pt x="46" y="0"/>
                      </a:lnTo>
                      <a:lnTo>
                        <a:pt x="102" y="19"/>
                      </a:lnTo>
                      <a:lnTo>
                        <a:pt x="179" y="41"/>
                      </a:lnTo>
                      <a:close/>
                    </a:path>
                  </a:pathLst>
                </a:custGeom>
                <a:solidFill>
                  <a:schemeClr val="tx1"/>
                </a:solidFill>
                <a:ln w="9525">
                  <a:noFill/>
                  <a:round/>
                  <a:headEnd/>
                  <a:tailEnd/>
                </a:ln>
              </p:spPr>
              <p:txBody>
                <a:bodyPr>
                  <a:prstTxWarp prst="textNoShape">
                    <a:avLst/>
                  </a:prstTxWarp>
                </a:bodyPr>
                <a:lstStyle/>
                <a:p>
                  <a:endParaRPr lang="en-US"/>
                </a:p>
              </p:txBody>
            </p:sp>
            <p:sp>
              <p:nvSpPr>
                <p:cNvPr id="3141" name="Freeform 506"/>
                <p:cNvSpPr>
                  <a:spLocks/>
                </p:cNvSpPr>
                <p:nvPr/>
              </p:nvSpPr>
              <p:spPr bwMode="auto">
                <a:xfrm>
                  <a:off x="3260" y="3400"/>
                  <a:ext cx="255" cy="141"/>
                </a:xfrm>
                <a:custGeom>
                  <a:avLst/>
                  <a:gdLst>
                    <a:gd name="T0" fmla="*/ 179 w 255"/>
                    <a:gd name="T1" fmla="*/ 41 h 141"/>
                    <a:gd name="T2" fmla="*/ 233 w 255"/>
                    <a:gd name="T3" fmla="*/ 55 h 141"/>
                    <a:gd name="T4" fmla="*/ 255 w 255"/>
                    <a:gd name="T5" fmla="*/ 82 h 141"/>
                    <a:gd name="T6" fmla="*/ 255 w 255"/>
                    <a:gd name="T7" fmla="*/ 110 h 141"/>
                    <a:gd name="T8" fmla="*/ 238 w 255"/>
                    <a:gd name="T9" fmla="*/ 135 h 141"/>
                    <a:gd name="T10" fmla="*/ 190 w 255"/>
                    <a:gd name="T11" fmla="*/ 141 h 141"/>
                    <a:gd name="T12" fmla="*/ 127 w 255"/>
                    <a:gd name="T13" fmla="*/ 106 h 141"/>
                    <a:gd name="T14" fmla="*/ 54 w 255"/>
                    <a:gd name="T15" fmla="*/ 61 h 141"/>
                    <a:gd name="T16" fmla="*/ 41 w 255"/>
                    <a:gd name="T17" fmla="*/ 51 h 141"/>
                    <a:gd name="T18" fmla="*/ 43 w 255"/>
                    <a:gd name="T19" fmla="*/ 73 h 141"/>
                    <a:gd name="T20" fmla="*/ 0 w 255"/>
                    <a:gd name="T21" fmla="*/ 82 h 141"/>
                    <a:gd name="T22" fmla="*/ 2 w 255"/>
                    <a:gd name="T23" fmla="*/ 39 h 141"/>
                    <a:gd name="T24" fmla="*/ 17 w 255"/>
                    <a:gd name="T25" fmla="*/ 4 h 141"/>
                    <a:gd name="T26" fmla="*/ 45 w 255"/>
                    <a:gd name="T27" fmla="*/ 0 h 141"/>
                    <a:gd name="T28" fmla="*/ 102 w 255"/>
                    <a:gd name="T29" fmla="*/ 16 h 141"/>
                    <a:gd name="T30" fmla="*/ 179 w 255"/>
                    <a:gd name="T31" fmla="*/ 41 h 1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5"/>
                    <a:gd name="T49" fmla="*/ 0 h 141"/>
                    <a:gd name="T50" fmla="*/ 255 w 255"/>
                    <a:gd name="T51" fmla="*/ 141 h 1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5" h="141">
                      <a:moveTo>
                        <a:pt x="179" y="41"/>
                      </a:moveTo>
                      <a:lnTo>
                        <a:pt x="233" y="55"/>
                      </a:lnTo>
                      <a:lnTo>
                        <a:pt x="255" y="82"/>
                      </a:lnTo>
                      <a:lnTo>
                        <a:pt x="255" y="110"/>
                      </a:lnTo>
                      <a:lnTo>
                        <a:pt x="238" y="135"/>
                      </a:lnTo>
                      <a:lnTo>
                        <a:pt x="190" y="141"/>
                      </a:lnTo>
                      <a:lnTo>
                        <a:pt x="127" y="106"/>
                      </a:lnTo>
                      <a:lnTo>
                        <a:pt x="54" y="61"/>
                      </a:lnTo>
                      <a:lnTo>
                        <a:pt x="41" y="51"/>
                      </a:lnTo>
                      <a:lnTo>
                        <a:pt x="43" y="73"/>
                      </a:lnTo>
                      <a:lnTo>
                        <a:pt x="0" y="82"/>
                      </a:lnTo>
                      <a:lnTo>
                        <a:pt x="2" y="39"/>
                      </a:lnTo>
                      <a:lnTo>
                        <a:pt x="17" y="4"/>
                      </a:lnTo>
                      <a:lnTo>
                        <a:pt x="45" y="0"/>
                      </a:lnTo>
                      <a:lnTo>
                        <a:pt x="102" y="16"/>
                      </a:lnTo>
                      <a:lnTo>
                        <a:pt x="179" y="41"/>
                      </a:lnTo>
                      <a:close/>
                    </a:path>
                  </a:pathLst>
                </a:custGeom>
                <a:solidFill>
                  <a:schemeClr val="tx1"/>
                </a:solidFill>
                <a:ln w="9525">
                  <a:noFill/>
                  <a:round/>
                  <a:headEnd/>
                  <a:tailEnd/>
                </a:ln>
              </p:spPr>
              <p:txBody>
                <a:bodyPr>
                  <a:prstTxWarp prst="textNoShape">
                    <a:avLst/>
                  </a:prstTxWarp>
                </a:bodyPr>
                <a:lstStyle/>
                <a:p>
                  <a:endParaRPr lang="en-US"/>
                </a:p>
              </p:txBody>
            </p:sp>
          </p:grpSp>
          <p:sp>
            <p:nvSpPr>
              <p:cNvPr id="3115" name="Freeform 508"/>
              <p:cNvSpPr>
                <a:spLocks/>
              </p:cNvSpPr>
              <p:nvPr/>
            </p:nvSpPr>
            <p:spPr bwMode="auto">
              <a:xfrm>
                <a:off x="2712" y="3500"/>
                <a:ext cx="255" cy="139"/>
              </a:xfrm>
              <a:custGeom>
                <a:avLst/>
                <a:gdLst>
                  <a:gd name="T0" fmla="*/ 179 w 255"/>
                  <a:gd name="T1" fmla="*/ 41 h 139"/>
                  <a:gd name="T2" fmla="*/ 233 w 255"/>
                  <a:gd name="T3" fmla="*/ 55 h 139"/>
                  <a:gd name="T4" fmla="*/ 255 w 255"/>
                  <a:gd name="T5" fmla="*/ 82 h 139"/>
                  <a:gd name="T6" fmla="*/ 255 w 255"/>
                  <a:gd name="T7" fmla="*/ 109 h 139"/>
                  <a:gd name="T8" fmla="*/ 237 w 255"/>
                  <a:gd name="T9" fmla="*/ 135 h 139"/>
                  <a:gd name="T10" fmla="*/ 190 w 255"/>
                  <a:gd name="T11" fmla="*/ 139 h 139"/>
                  <a:gd name="T12" fmla="*/ 127 w 255"/>
                  <a:gd name="T13" fmla="*/ 107 h 139"/>
                  <a:gd name="T14" fmla="*/ 54 w 255"/>
                  <a:gd name="T15" fmla="*/ 62 h 139"/>
                  <a:gd name="T16" fmla="*/ 41 w 255"/>
                  <a:gd name="T17" fmla="*/ 51 h 139"/>
                  <a:gd name="T18" fmla="*/ 43 w 255"/>
                  <a:gd name="T19" fmla="*/ 74 h 139"/>
                  <a:gd name="T20" fmla="*/ 0 w 255"/>
                  <a:gd name="T21" fmla="*/ 82 h 139"/>
                  <a:gd name="T22" fmla="*/ 2 w 255"/>
                  <a:gd name="T23" fmla="*/ 39 h 139"/>
                  <a:gd name="T24" fmla="*/ 17 w 255"/>
                  <a:gd name="T25" fmla="*/ 6 h 139"/>
                  <a:gd name="T26" fmla="*/ 45 w 255"/>
                  <a:gd name="T27" fmla="*/ 0 h 139"/>
                  <a:gd name="T28" fmla="*/ 101 w 255"/>
                  <a:gd name="T29" fmla="*/ 19 h 139"/>
                  <a:gd name="T30" fmla="*/ 179 w 255"/>
                  <a:gd name="T31" fmla="*/ 41 h 1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5"/>
                  <a:gd name="T49" fmla="*/ 0 h 139"/>
                  <a:gd name="T50" fmla="*/ 255 w 255"/>
                  <a:gd name="T51" fmla="*/ 139 h 13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5" h="139">
                    <a:moveTo>
                      <a:pt x="179" y="41"/>
                    </a:moveTo>
                    <a:lnTo>
                      <a:pt x="233" y="55"/>
                    </a:lnTo>
                    <a:lnTo>
                      <a:pt x="255" y="82"/>
                    </a:lnTo>
                    <a:lnTo>
                      <a:pt x="255" y="109"/>
                    </a:lnTo>
                    <a:lnTo>
                      <a:pt x="237" y="135"/>
                    </a:lnTo>
                    <a:lnTo>
                      <a:pt x="190" y="139"/>
                    </a:lnTo>
                    <a:lnTo>
                      <a:pt x="127" y="107"/>
                    </a:lnTo>
                    <a:lnTo>
                      <a:pt x="54" y="62"/>
                    </a:lnTo>
                    <a:lnTo>
                      <a:pt x="41" y="51"/>
                    </a:lnTo>
                    <a:lnTo>
                      <a:pt x="43" y="74"/>
                    </a:lnTo>
                    <a:lnTo>
                      <a:pt x="0" y="82"/>
                    </a:lnTo>
                    <a:lnTo>
                      <a:pt x="2" y="39"/>
                    </a:lnTo>
                    <a:lnTo>
                      <a:pt x="17" y="6"/>
                    </a:lnTo>
                    <a:lnTo>
                      <a:pt x="45" y="0"/>
                    </a:lnTo>
                    <a:lnTo>
                      <a:pt x="101" y="19"/>
                    </a:lnTo>
                    <a:lnTo>
                      <a:pt x="179" y="41"/>
                    </a:lnTo>
                    <a:close/>
                  </a:path>
                </a:pathLst>
              </a:custGeom>
              <a:solidFill>
                <a:schemeClr val="tx1"/>
              </a:solidFill>
              <a:ln w="9525">
                <a:noFill/>
                <a:round/>
                <a:headEnd/>
                <a:tailEnd/>
              </a:ln>
            </p:spPr>
            <p:txBody>
              <a:bodyPr>
                <a:prstTxWarp prst="textNoShape">
                  <a:avLst/>
                </a:prstTxWarp>
              </a:bodyPr>
              <a:lstStyle/>
              <a:p>
                <a:endParaRPr lang="en-US"/>
              </a:p>
            </p:txBody>
          </p:sp>
          <p:grpSp>
            <p:nvGrpSpPr>
              <p:cNvPr id="3116" name="Group 515"/>
              <p:cNvGrpSpPr>
                <a:grpSpLocks/>
              </p:cNvGrpSpPr>
              <p:nvPr/>
            </p:nvGrpSpPr>
            <p:grpSpPr bwMode="auto">
              <a:xfrm>
                <a:off x="3556" y="2898"/>
                <a:ext cx="412" cy="606"/>
                <a:chOff x="3556" y="2898"/>
                <a:chExt cx="412" cy="606"/>
              </a:xfrm>
            </p:grpSpPr>
            <p:sp>
              <p:nvSpPr>
                <p:cNvPr id="3130" name="Freeform 509"/>
                <p:cNvSpPr>
                  <a:spLocks/>
                </p:cNvSpPr>
                <p:nvPr/>
              </p:nvSpPr>
              <p:spPr bwMode="auto">
                <a:xfrm>
                  <a:off x="3690" y="2898"/>
                  <a:ext cx="218" cy="225"/>
                </a:xfrm>
                <a:custGeom>
                  <a:avLst/>
                  <a:gdLst>
                    <a:gd name="T0" fmla="*/ 77 w 218"/>
                    <a:gd name="T1" fmla="*/ 47 h 225"/>
                    <a:gd name="T2" fmla="*/ 101 w 218"/>
                    <a:gd name="T3" fmla="*/ 22 h 225"/>
                    <a:gd name="T4" fmla="*/ 125 w 218"/>
                    <a:gd name="T5" fmla="*/ 8 h 225"/>
                    <a:gd name="T6" fmla="*/ 157 w 218"/>
                    <a:gd name="T7" fmla="*/ 0 h 225"/>
                    <a:gd name="T8" fmla="*/ 181 w 218"/>
                    <a:gd name="T9" fmla="*/ 10 h 225"/>
                    <a:gd name="T10" fmla="*/ 200 w 218"/>
                    <a:gd name="T11" fmla="*/ 32 h 225"/>
                    <a:gd name="T12" fmla="*/ 211 w 218"/>
                    <a:gd name="T13" fmla="*/ 65 h 225"/>
                    <a:gd name="T14" fmla="*/ 218 w 218"/>
                    <a:gd name="T15" fmla="*/ 108 h 225"/>
                    <a:gd name="T16" fmla="*/ 213 w 218"/>
                    <a:gd name="T17" fmla="*/ 139 h 225"/>
                    <a:gd name="T18" fmla="*/ 202 w 218"/>
                    <a:gd name="T19" fmla="*/ 176 h 225"/>
                    <a:gd name="T20" fmla="*/ 185 w 218"/>
                    <a:gd name="T21" fmla="*/ 205 h 225"/>
                    <a:gd name="T22" fmla="*/ 166 w 218"/>
                    <a:gd name="T23" fmla="*/ 217 h 225"/>
                    <a:gd name="T24" fmla="*/ 133 w 218"/>
                    <a:gd name="T25" fmla="*/ 225 h 225"/>
                    <a:gd name="T26" fmla="*/ 105 w 218"/>
                    <a:gd name="T27" fmla="*/ 223 h 225"/>
                    <a:gd name="T28" fmla="*/ 82 w 218"/>
                    <a:gd name="T29" fmla="*/ 213 h 225"/>
                    <a:gd name="T30" fmla="*/ 62 w 218"/>
                    <a:gd name="T31" fmla="*/ 174 h 225"/>
                    <a:gd name="T32" fmla="*/ 56 w 218"/>
                    <a:gd name="T33" fmla="*/ 143 h 225"/>
                    <a:gd name="T34" fmla="*/ 58 w 218"/>
                    <a:gd name="T35" fmla="*/ 133 h 225"/>
                    <a:gd name="T36" fmla="*/ 34 w 218"/>
                    <a:gd name="T37" fmla="*/ 127 h 225"/>
                    <a:gd name="T38" fmla="*/ 13 w 218"/>
                    <a:gd name="T39" fmla="*/ 121 h 225"/>
                    <a:gd name="T40" fmla="*/ 2 w 218"/>
                    <a:gd name="T41" fmla="*/ 108 h 225"/>
                    <a:gd name="T42" fmla="*/ 0 w 218"/>
                    <a:gd name="T43" fmla="*/ 100 h 225"/>
                    <a:gd name="T44" fmla="*/ 0 w 218"/>
                    <a:gd name="T45" fmla="*/ 94 h 225"/>
                    <a:gd name="T46" fmla="*/ 2 w 218"/>
                    <a:gd name="T47" fmla="*/ 88 h 225"/>
                    <a:gd name="T48" fmla="*/ 13 w 218"/>
                    <a:gd name="T49" fmla="*/ 88 h 225"/>
                    <a:gd name="T50" fmla="*/ 23 w 218"/>
                    <a:gd name="T51" fmla="*/ 90 h 225"/>
                    <a:gd name="T52" fmla="*/ 38 w 218"/>
                    <a:gd name="T53" fmla="*/ 96 h 225"/>
                    <a:gd name="T54" fmla="*/ 60 w 218"/>
                    <a:gd name="T55" fmla="*/ 104 h 225"/>
                    <a:gd name="T56" fmla="*/ 64 w 218"/>
                    <a:gd name="T57" fmla="*/ 78 h 225"/>
                    <a:gd name="T58" fmla="*/ 77 w 218"/>
                    <a:gd name="T59" fmla="*/ 47 h 22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18"/>
                    <a:gd name="T91" fmla="*/ 0 h 225"/>
                    <a:gd name="T92" fmla="*/ 218 w 218"/>
                    <a:gd name="T93" fmla="*/ 225 h 22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18" h="225">
                      <a:moveTo>
                        <a:pt x="77" y="47"/>
                      </a:moveTo>
                      <a:lnTo>
                        <a:pt x="101" y="22"/>
                      </a:lnTo>
                      <a:lnTo>
                        <a:pt x="125" y="8"/>
                      </a:lnTo>
                      <a:lnTo>
                        <a:pt x="157" y="0"/>
                      </a:lnTo>
                      <a:lnTo>
                        <a:pt x="181" y="10"/>
                      </a:lnTo>
                      <a:lnTo>
                        <a:pt x="200" y="32"/>
                      </a:lnTo>
                      <a:lnTo>
                        <a:pt x="211" y="65"/>
                      </a:lnTo>
                      <a:lnTo>
                        <a:pt x="218" y="108"/>
                      </a:lnTo>
                      <a:lnTo>
                        <a:pt x="213" y="139"/>
                      </a:lnTo>
                      <a:lnTo>
                        <a:pt x="202" y="176"/>
                      </a:lnTo>
                      <a:lnTo>
                        <a:pt x="185" y="205"/>
                      </a:lnTo>
                      <a:lnTo>
                        <a:pt x="166" y="217"/>
                      </a:lnTo>
                      <a:lnTo>
                        <a:pt x="133" y="225"/>
                      </a:lnTo>
                      <a:lnTo>
                        <a:pt x="105" y="223"/>
                      </a:lnTo>
                      <a:lnTo>
                        <a:pt x="82" y="213"/>
                      </a:lnTo>
                      <a:lnTo>
                        <a:pt x="62" y="174"/>
                      </a:lnTo>
                      <a:lnTo>
                        <a:pt x="56" y="143"/>
                      </a:lnTo>
                      <a:lnTo>
                        <a:pt x="58" y="133"/>
                      </a:lnTo>
                      <a:lnTo>
                        <a:pt x="34" y="127"/>
                      </a:lnTo>
                      <a:lnTo>
                        <a:pt x="13" y="121"/>
                      </a:lnTo>
                      <a:lnTo>
                        <a:pt x="2" y="108"/>
                      </a:lnTo>
                      <a:lnTo>
                        <a:pt x="0" y="100"/>
                      </a:lnTo>
                      <a:lnTo>
                        <a:pt x="0" y="94"/>
                      </a:lnTo>
                      <a:lnTo>
                        <a:pt x="2" y="88"/>
                      </a:lnTo>
                      <a:lnTo>
                        <a:pt x="13" y="88"/>
                      </a:lnTo>
                      <a:lnTo>
                        <a:pt x="23" y="90"/>
                      </a:lnTo>
                      <a:lnTo>
                        <a:pt x="38" y="96"/>
                      </a:lnTo>
                      <a:lnTo>
                        <a:pt x="60" y="104"/>
                      </a:lnTo>
                      <a:lnTo>
                        <a:pt x="64" y="78"/>
                      </a:lnTo>
                      <a:lnTo>
                        <a:pt x="77" y="47"/>
                      </a:lnTo>
                      <a:close/>
                    </a:path>
                  </a:pathLst>
                </a:custGeom>
                <a:solidFill>
                  <a:schemeClr val="tx1"/>
                </a:solidFill>
                <a:ln w="9525">
                  <a:noFill/>
                  <a:round/>
                  <a:headEnd/>
                  <a:tailEnd/>
                </a:ln>
              </p:spPr>
              <p:txBody>
                <a:bodyPr>
                  <a:prstTxWarp prst="textNoShape">
                    <a:avLst/>
                  </a:prstTxWarp>
                </a:bodyPr>
                <a:lstStyle/>
                <a:p>
                  <a:endParaRPr lang="en-US"/>
                </a:p>
              </p:txBody>
            </p:sp>
            <p:sp>
              <p:nvSpPr>
                <p:cNvPr id="3131" name="Freeform 510"/>
                <p:cNvSpPr>
                  <a:spLocks/>
                </p:cNvSpPr>
                <p:nvPr/>
              </p:nvSpPr>
              <p:spPr bwMode="auto">
                <a:xfrm>
                  <a:off x="3698" y="3144"/>
                  <a:ext cx="214" cy="360"/>
                </a:xfrm>
                <a:custGeom>
                  <a:avLst/>
                  <a:gdLst>
                    <a:gd name="T0" fmla="*/ 52 w 214"/>
                    <a:gd name="T1" fmla="*/ 10 h 360"/>
                    <a:gd name="T2" fmla="*/ 80 w 214"/>
                    <a:gd name="T3" fmla="*/ 0 h 360"/>
                    <a:gd name="T4" fmla="*/ 115 w 214"/>
                    <a:gd name="T5" fmla="*/ 0 h 360"/>
                    <a:gd name="T6" fmla="*/ 147 w 214"/>
                    <a:gd name="T7" fmla="*/ 4 h 360"/>
                    <a:gd name="T8" fmla="*/ 164 w 214"/>
                    <a:gd name="T9" fmla="*/ 18 h 360"/>
                    <a:gd name="T10" fmla="*/ 182 w 214"/>
                    <a:gd name="T11" fmla="*/ 45 h 360"/>
                    <a:gd name="T12" fmla="*/ 197 w 214"/>
                    <a:gd name="T13" fmla="*/ 86 h 360"/>
                    <a:gd name="T14" fmla="*/ 210 w 214"/>
                    <a:gd name="T15" fmla="*/ 145 h 360"/>
                    <a:gd name="T16" fmla="*/ 214 w 214"/>
                    <a:gd name="T17" fmla="*/ 202 h 360"/>
                    <a:gd name="T18" fmla="*/ 210 w 214"/>
                    <a:gd name="T19" fmla="*/ 262 h 360"/>
                    <a:gd name="T20" fmla="*/ 197 w 214"/>
                    <a:gd name="T21" fmla="*/ 297 h 360"/>
                    <a:gd name="T22" fmla="*/ 186 w 214"/>
                    <a:gd name="T23" fmla="*/ 325 h 360"/>
                    <a:gd name="T24" fmla="*/ 166 w 214"/>
                    <a:gd name="T25" fmla="*/ 340 h 360"/>
                    <a:gd name="T26" fmla="*/ 138 w 214"/>
                    <a:gd name="T27" fmla="*/ 350 h 360"/>
                    <a:gd name="T28" fmla="*/ 104 w 214"/>
                    <a:gd name="T29" fmla="*/ 356 h 360"/>
                    <a:gd name="T30" fmla="*/ 69 w 214"/>
                    <a:gd name="T31" fmla="*/ 360 h 360"/>
                    <a:gd name="T32" fmla="*/ 35 w 214"/>
                    <a:gd name="T33" fmla="*/ 356 h 360"/>
                    <a:gd name="T34" fmla="*/ 7 w 214"/>
                    <a:gd name="T35" fmla="*/ 338 h 360"/>
                    <a:gd name="T36" fmla="*/ 0 w 214"/>
                    <a:gd name="T37" fmla="*/ 307 h 360"/>
                    <a:gd name="T38" fmla="*/ 0 w 214"/>
                    <a:gd name="T39" fmla="*/ 268 h 360"/>
                    <a:gd name="T40" fmla="*/ 15 w 214"/>
                    <a:gd name="T41" fmla="*/ 229 h 360"/>
                    <a:gd name="T42" fmla="*/ 48 w 214"/>
                    <a:gd name="T43" fmla="*/ 194 h 360"/>
                    <a:gd name="T44" fmla="*/ 59 w 214"/>
                    <a:gd name="T45" fmla="*/ 161 h 360"/>
                    <a:gd name="T46" fmla="*/ 52 w 214"/>
                    <a:gd name="T47" fmla="*/ 127 h 360"/>
                    <a:gd name="T48" fmla="*/ 37 w 214"/>
                    <a:gd name="T49" fmla="*/ 96 h 360"/>
                    <a:gd name="T50" fmla="*/ 28 w 214"/>
                    <a:gd name="T51" fmla="*/ 61 h 360"/>
                    <a:gd name="T52" fmla="*/ 39 w 214"/>
                    <a:gd name="T53" fmla="*/ 24 h 360"/>
                    <a:gd name="T54" fmla="*/ 52 w 214"/>
                    <a:gd name="T55" fmla="*/ 10 h 3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4"/>
                    <a:gd name="T85" fmla="*/ 0 h 360"/>
                    <a:gd name="T86" fmla="*/ 214 w 214"/>
                    <a:gd name="T87" fmla="*/ 360 h 36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4" h="360">
                      <a:moveTo>
                        <a:pt x="52" y="10"/>
                      </a:moveTo>
                      <a:lnTo>
                        <a:pt x="80" y="0"/>
                      </a:lnTo>
                      <a:lnTo>
                        <a:pt x="115" y="0"/>
                      </a:lnTo>
                      <a:lnTo>
                        <a:pt x="147" y="4"/>
                      </a:lnTo>
                      <a:lnTo>
                        <a:pt x="164" y="18"/>
                      </a:lnTo>
                      <a:lnTo>
                        <a:pt x="182" y="45"/>
                      </a:lnTo>
                      <a:lnTo>
                        <a:pt x="197" y="86"/>
                      </a:lnTo>
                      <a:lnTo>
                        <a:pt x="210" y="145"/>
                      </a:lnTo>
                      <a:lnTo>
                        <a:pt x="214" y="202"/>
                      </a:lnTo>
                      <a:lnTo>
                        <a:pt x="210" y="262"/>
                      </a:lnTo>
                      <a:lnTo>
                        <a:pt x="197" y="297"/>
                      </a:lnTo>
                      <a:lnTo>
                        <a:pt x="186" y="325"/>
                      </a:lnTo>
                      <a:lnTo>
                        <a:pt x="166" y="340"/>
                      </a:lnTo>
                      <a:lnTo>
                        <a:pt x="138" y="350"/>
                      </a:lnTo>
                      <a:lnTo>
                        <a:pt x="104" y="356"/>
                      </a:lnTo>
                      <a:lnTo>
                        <a:pt x="69" y="360"/>
                      </a:lnTo>
                      <a:lnTo>
                        <a:pt x="35" y="356"/>
                      </a:lnTo>
                      <a:lnTo>
                        <a:pt x="7" y="338"/>
                      </a:lnTo>
                      <a:lnTo>
                        <a:pt x="0" y="307"/>
                      </a:lnTo>
                      <a:lnTo>
                        <a:pt x="0" y="268"/>
                      </a:lnTo>
                      <a:lnTo>
                        <a:pt x="15" y="229"/>
                      </a:lnTo>
                      <a:lnTo>
                        <a:pt x="48" y="194"/>
                      </a:lnTo>
                      <a:lnTo>
                        <a:pt x="59" y="161"/>
                      </a:lnTo>
                      <a:lnTo>
                        <a:pt x="52" y="127"/>
                      </a:lnTo>
                      <a:lnTo>
                        <a:pt x="37" y="96"/>
                      </a:lnTo>
                      <a:lnTo>
                        <a:pt x="28" y="61"/>
                      </a:lnTo>
                      <a:lnTo>
                        <a:pt x="39" y="24"/>
                      </a:lnTo>
                      <a:lnTo>
                        <a:pt x="52" y="10"/>
                      </a:lnTo>
                      <a:close/>
                    </a:path>
                  </a:pathLst>
                </a:custGeom>
                <a:solidFill>
                  <a:schemeClr val="tx1"/>
                </a:solidFill>
                <a:ln w="9525">
                  <a:noFill/>
                  <a:round/>
                  <a:headEnd/>
                  <a:tailEnd/>
                </a:ln>
              </p:spPr>
              <p:txBody>
                <a:bodyPr>
                  <a:prstTxWarp prst="textNoShape">
                    <a:avLst/>
                  </a:prstTxWarp>
                </a:bodyPr>
                <a:lstStyle/>
                <a:p>
                  <a:endParaRPr lang="en-US"/>
                </a:p>
              </p:txBody>
            </p:sp>
            <p:sp>
              <p:nvSpPr>
                <p:cNvPr id="3132" name="Freeform 511"/>
                <p:cNvSpPr>
                  <a:spLocks/>
                </p:cNvSpPr>
                <p:nvPr/>
              </p:nvSpPr>
              <p:spPr bwMode="auto">
                <a:xfrm>
                  <a:off x="3556" y="3361"/>
                  <a:ext cx="254" cy="141"/>
                </a:xfrm>
                <a:custGeom>
                  <a:avLst/>
                  <a:gdLst>
                    <a:gd name="T0" fmla="*/ 179 w 254"/>
                    <a:gd name="T1" fmla="*/ 41 h 141"/>
                    <a:gd name="T2" fmla="*/ 233 w 254"/>
                    <a:gd name="T3" fmla="*/ 55 h 141"/>
                    <a:gd name="T4" fmla="*/ 254 w 254"/>
                    <a:gd name="T5" fmla="*/ 82 h 141"/>
                    <a:gd name="T6" fmla="*/ 254 w 254"/>
                    <a:gd name="T7" fmla="*/ 110 h 141"/>
                    <a:gd name="T8" fmla="*/ 237 w 254"/>
                    <a:gd name="T9" fmla="*/ 135 h 141"/>
                    <a:gd name="T10" fmla="*/ 190 w 254"/>
                    <a:gd name="T11" fmla="*/ 141 h 141"/>
                    <a:gd name="T12" fmla="*/ 127 w 254"/>
                    <a:gd name="T13" fmla="*/ 106 h 141"/>
                    <a:gd name="T14" fmla="*/ 54 w 254"/>
                    <a:gd name="T15" fmla="*/ 61 h 141"/>
                    <a:gd name="T16" fmla="*/ 41 w 254"/>
                    <a:gd name="T17" fmla="*/ 51 h 141"/>
                    <a:gd name="T18" fmla="*/ 43 w 254"/>
                    <a:gd name="T19" fmla="*/ 74 h 141"/>
                    <a:gd name="T20" fmla="*/ 0 w 254"/>
                    <a:gd name="T21" fmla="*/ 82 h 141"/>
                    <a:gd name="T22" fmla="*/ 2 w 254"/>
                    <a:gd name="T23" fmla="*/ 39 h 141"/>
                    <a:gd name="T24" fmla="*/ 17 w 254"/>
                    <a:gd name="T25" fmla="*/ 4 h 141"/>
                    <a:gd name="T26" fmla="*/ 45 w 254"/>
                    <a:gd name="T27" fmla="*/ 0 h 141"/>
                    <a:gd name="T28" fmla="*/ 101 w 254"/>
                    <a:gd name="T29" fmla="*/ 16 h 141"/>
                    <a:gd name="T30" fmla="*/ 179 w 254"/>
                    <a:gd name="T31" fmla="*/ 41 h 1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4"/>
                    <a:gd name="T49" fmla="*/ 0 h 141"/>
                    <a:gd name="T50" fmla="*/ 254 w 254"/>
                    <a:gd name="T51" fmla="*/ 141 h 1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4" h="141">
                      <a:moveTo>
                        <a:pt x="179" y="41"/>
                      </a:moveTo>
                      <a:lnTo>
                        <a:pt x="233" y="55"/>
                      </a:lnTo>
                      <a:lnTo>
                        <a:pt x="254" y="82"/>
                      </a:lnTo>
                      <a:lnTo>
                        <a:pt x="254" y="110"/>
                      </a:lnTo>
                      <a:lnTo>
                        <a:pt x="237" y="135"/>
                      </a:lnTo>
                      <a:lnTo>
                        <a:pt x="190" y="141"/>
                      </a:lnTo>
                      <a:lnTo>
                        <a:pt x="127" y="106"/>
                      </a:lnTo>
                      <a:lnTo>
                        <a:pt x="54" y="61"/>
                      </a:lnTo>
                      <a:lnTo>
                        <a:pt x="41" y="51"/>
                      </a:lnTo>
                      <a:lnTo>
                        <a:pt x="43" y="74"/>
                      </a:lnTo>
                      <a:lnTo>
                        <a:pt x="0" y="82"/>
                      </a:lnTo>
                      <a:lnTo>
                        <a:pt x="2" y="39"/>
                      </a:lnTo>
                      <a:lnTo>
                        <a:pt x="17" y="4"/>
                      </a:lnTo>
                      <a:lnTo>
                        <a:pt x="45" y="0"/>
                      </a:lnTo>
                      <a:lnTo>
                        <a:pt x="101" y="16"/>
                      </a:lnTo>
                      <a:lnTo>
                        <a:pt x="179" y="41"/>
                      </a:lnTo>
                      <a:close/>
                    </a:path>
                  </a:pathLst>
                </a:custGeom>
                <a:solidFill>
                  <a:schemeClr val="tx1"/>
                </a:solidFill>
                <a:ln w="9525">
                  <a:noFill/>
                  <a:round/>
                  <a:headEnd/>
                  <a:tailEnd/>
                </a:ln>
              </p:spPr>
              <p:txBody>
                <a:bodyPr>
                  <a:prstTxWarp prst="textNoShape">
                    <a:avLst/>
                  </a:prstTxWarp>
                </a:bodyPr>
                <a:lstStyle/>
                <a:p>
                  <a:endParaRPr lang="en-US"/>
                </a:p>
              </p:txBody>
            </p:sp>
            <p:sp>
              <p:nvSpPr>
                <p:cNvPr id="3133" name="Freeform 512"/>
                <p:cNvSpPr>
                  <a:spLocks/>
                </p:cNvSpPr>
                <p:nvPr/>
              </p:nvSpPr>
              <p:spPr bwMode="auto">
                <a:xfrm>
                  <a:off x="3636" y="3336"/>
                  <a:ext cx="254" cy="140"/>
                </a:xfrm>
                <a:custGeom>
                  <a:avLst/>
                  <a:gdLst>
                    <a:gd name="T0" fmla="*/ 179 w 254"/>
                    <a:gd name="T1" fmla="*/ 41 h 140"/>
                    <a:gd name="T2" fmla="*/ 233 w 254"/>
                    <a:gd name="T3" fmla="*/ 56 h 140"/>
                    <a:gd name="T4" fmla="*/ 254 w 254"/>
                    <a:gd name="T5" fmla="*/ 82 h 140"/>
                    <a:gd name="T6" fmla="*/ 254 w 254"/>
                    <a:gd name="T7" fmla="*/ 109 h 140"/>
                    <a:gd name="T8" fmla="*/ 237 w 254"/>
                    <a:gd name="T9" fmla="*/ 135 h 140"/>
                    <a:gd name="T10" fmla="*/ 190 w 254"/>
                    <a:gd name="T11" fmla="*/ 140 h 140"/>
                    <a:gd name="T12" fmla="*/ 127 w 254"/>
                    <a:gd name="T13" fmla="*/ 107 h 140"/>
                    <a:gd name="T14" fmla="*/ 54 w 254"/>
                    <a:gd name="T15" fmla="*/ 62 h 140"/>
                    <a:gd name="T16" fmla="*/ 41 w 254"/>
                    <a:gd name="T17" fmla="*/ 51 h 140"/>
                    <a:gd name="T18" fmla="*/ 43 w 254"/>
                    <a:gd name="T19" fmla="*/ 74 h 140"/>
                    <a:gd name="T20" fmla="*/ 0 w 254"/>
                    <a:gd name="T21" fmla="*/ 82 h 140"/>
                    <a:gd name="T22" fmla="*/ 2 w 254"/>
                    <a:gd name="T23" fmla="*/ 39 h 140"/>
                    <a:gd name="T24" fmla="*/ 17 w 254"/>
                    <a:gd name="T25" fmla="*/ 6 h 140"/>
                    <a:gd name="T26" fmla="*/ 45 w 254"/>
                    <a:gd name="T27" fmla="*/ 0 h 140"/>
                    <a:gd name="T28" fmla="*/ 101 w 254"/>
                    <a:gd name="T29" fmla="*/ 19 h 140"/>
                    <a:gd name="T30" fmla="*/ 179 w 254"/>
                    <a:gd name="T31" fmla="*/ 41 h 14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4"/>
                    <a:gd name="T49" fmla="*/ 0 h 140"/>
                    <a:gd name="T50" fmla="*/ 254 w 254"/>
                    <a:gd name="T51" fmla="*/ 140 h 14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4" h="140">
                      <a:moveTo>
                        <a:pt x="179" y="41"/>
                      </a:moveTo>
                      <a:lnTo>
                        <a:pt x="233" y="56"/>
                      </a:lnTo>
                      <a:lnTo>
                        <a:pt x="254" y="82"/>
                      </a:lnTo>
                      <a:lnTo>
                        <a:pt x="254" y="109"/>
                      </a:lnTo>
                      <a:lnTo>
                        <a:pt x="237" y="135"/>
                      </a:lnTo>
                      <a:lnTo>
                        <a:pt x="190" y="140"/>
                      </a:lnTo>
                      <a:lnTo>
                        <a:pt x="127" y="107"/>
                      </a:lnTo>
                      <a:lnTo>
                        <a:pt x="54" y="62"/>
                      </a:lnTo>
                      <a:lnTo>
                        <a:pt x="41" y="51"/>
                      </a:lnTo>
                      <a:lnTo>
                        <a:pt x="43" y="74"/>
                      </a:lnTo>
                      <a:lnTo>
                        <a:pt x="0" y="82"/>
                      </a:lnTo>
                      <a:lnTo>
                        <a:pt x="2" y="39"/>
                      </a:lnTo>
                      <a:lnTo>
                        <a:pt x="17" y="6"/>
                      </a:lnTo>
                      <a:lnTo>
                        <a:pt x="45" y="0"/>
                      </a:lnTo>
                      <a:lnTo>
                        <a:pt x="101" y="19"/>
                      </a:lnTo>
                      <a:lnTo>
                        <a:pt x="179" y="41"/>
                      </a:lnTo>
                      <a:close/>
                    </a:path>
                  </a:pathLst>
                </a:custGeom>
                <a:solidFill>
                  <a:schemeClr val="tx1"/>
                </a:solidFill>
                <a:ln w="9525">
                  <a:noFill/>
                  <a:round/>
                  <a:headEnd/>
                  <a:tailEnd/>
                </a:ln>
              </p:spPr>
              <p:txBody>
                <a:bodyPr>
                  <a:prstTxWarp prst="textNoShape">
                    <a:avLst/>
                  </a:prstTxWarp>
                </a:bodyPr>
                <a:lstStyle/>
                <a:p>
                  <a:endParaRPr lang="en-US"/>
                </a:p>
              </p:txBody>
            </p:sp>
            <p:sp>
              <p:nvSpPr>
                <p:cNvPr id="3134" name="Freeform 513"/>
                <p:cNvSpPr>
                  <a:spLocks/>
                </p:cNvSpPr>
                <p:nvPr/>
              </p:nvSpPr>
              <p:spPr bwMode="auto">
                <a:xfrm>
                  <a:off x="3765" y="3156"/>
                  <a:ext cx="203" cy="281"/>
                </a:xfrm>
                <a:custGeom>
                  <a:avLst/>
                  <a:gdLst>
                    <a:gd name="T0" fmla="*/ 76 w 203"/>
                    <a:gd name="T1" fmla="*/ 0 h 281"/>
                    <a:gd name="T2" fmla="*/ 138 w 203"/>
                    <a:gd name="T3" fmla="*/ 33 h 281"/>
                    <a:gd name="T4" fmla="*/ 181 w 203"/>
                    <a:gd name="T5" fmla="*/ 100 h 281"/>
                    <a:gd name="T6" fmla="*/ 203 w 203"/>
                    <a:gd name="T7" fmla="*/ 162 h 281"/>
                    <a:gd name="T8" fmla="*/ 186 w 203"/>
                    <a:gd name="T9" fmla="*/ 188 h 281"/>
                    <a:gd name="T10" fmla="*/ 136 w 203"/>
                    <a:gd name="T11" fmla="*/ 215 h 281"/>
                    <a:gd name="T12" fmla="*/ 82 w 203"/>
                    <a:gd name="T13" fmla="*/ 225 h 281"/>
                    <a:gd name="T14" fmla="*/ 76 w 203"/>
                    <a:gd name="T15" fmla="*/ 236 h 281"/>
                    <a:gd name="T16" fmla="*/ 67 w 203"/>
                    <a:gd name="T17" fmla="*/ 246 h 281"/>
                    <a:gd name="T18" fmla="*/ 61 w 203"/>
                    <a:gd name="T19" fmla="*/ 256 h 281"/>
                    <a:gd name="T20" fmla="*/ 61 w 203"/>
                    <a:gd name="T21" fmla="*/ 266 h 281"/>
                    <a:gd name="T22" fmla="*/ 54 w 203"/>
                    <a:gd name="T23" fmla="*/ 277 h 281"/>
                    <a:gd name="T24" fmla="*/ 39 w 203"/>
                    <a:gd name="T25" fmla="*/ 281 h 281"/>
                    <a:gd name="T26" fmla="*/ 28 w 203"/>
                    <a:gd name="T27" fmla="*/ 281 h 281"/>
                    <a:gd name="T28" fmla="*/ 22 w 203"/>
                    <a:gd name="T29" fmla="*/ 270 h 281"/>
                    <a:gd name="T30" fmla="*/ 22 w 203"/>
                    <a:gd name="T31" fmla="*/ 260 h 281"/>
                    <a:gd name="T32" fmla="*/ 28 w 203"/>
                    <a:gd name="T33" fmla="*/ 250 h 281"/>
                    <a:gd name="T34" fmla="*/ 39 w 203"/>
                    <a:gd name="T35" fmla="*/ 240 h 281"/>
                    <a:gd name="T36" fmla="*/ 26 w 203"/>
                    <a:gd name="T37" fmla="*/ 240 h 281"/>
                    <a:gd name="T38" fmla="*/ 15 w 203"/>
                    <a:gd name="T39" fmla="*/ 242 h 281"/>
                    <a:gd name="T40" fmla="*/ 0 w 203"/>
                    <a:gd name="T41" fmla="*/ 240 h 281"/>
                    <a:gd name="T42" fmla="*/ 0 w 203"/>
                    <a:gd name="T43" fmla="*/ 229 h 281"/>
                    <a:gd name="T44" fmla="*/ 0 w 203"/>
                    <a:gd name="T45" fmla="*/ 219 h 281"/>
                    <a:gd name="T46" fmla="*/ 11 w 203"/>
                    <a:gd name="T47" fmla="*/ 211 h 281"/>
                    <a:gd name="T48" fmla="*/ 22 w 203"/>
                    <a:gd name="T49" fmla="*/ 211 h 281"/>
                    <a:gd name="T50" fmla="*/ 33 w 203"/>
                    <a:gd name="T51" fmla="*/ 211 h 281"/>
                    <a:gd name="T52" fmla="*/ 43 w 203"/>
                    <a:gd name="T53" fmla="*/ 209 h 281"/>
                    <a:gd name="T54" fmla="*/ 39 w 203"/>
                    <a:gd name="T55" fmla="*/ 199 h 281"/>
                    <a:gd name="T56" fmla="*/ 28 w 203"/>
                    <a:gd name="T57" fmla="*/ 192 h 281"/>
                    <a:gd name="T58" fmla="*/ 26 w 203"/>
                    <a:gd name="T59" fmla="*/ 182 h 281"/>
                    <a:gd name="T60" fmla="*/ 26 w 203"/>
                    <a:gd name="T61" fmla="*/ 172 h 281"/>
                    <a:gd name="T62" fmla="*/ 35 w 203"/>
                    <a:gd name="T63" fmla="*/ 164 h 281"/>
                    <a:gd name="T64" fmla="*/ 45 w 203"/>
                    <a:gd name="T65" fmla="*/ 164 h 281"/>
                    <a:gd name="T66" fmla="*/ 56 w 203"/>
                    <a:gd name="T67" fmla="*/ 172 h 281"/>
                    <a:gd name="T68" fmla="*/ 67 w 203"/>
                    <a:gd name="T69" fmla="*/ 178 h 281"/>
                    <a:gd name="T70" fmla="*/ 78 w 203"/>
                    <a:gd name="T71" fmla="*/ 182 h 281"/>
                    <a:gd name="T72" fmla="*/ 89 w 203"/>
                    <a:gd name="T73" fmla="*/ 188 h 281"/>
                    <a:gd name="T74" fmla="*/ 143 w 203"/>
                    <a:gd name="T75" fmla="*/ 174 h 281"/>
                    <a:gd name="T76" fmla="*/ 168 w 203"/>
                    <a:gd name="T77" fmla="*/ 154 h 281"/>
                    <a:gd name="T78" fmla="*/ 147 w 203"/>
                    <a:gd name="T79" fmla="*/ 106 h 281"/>
                    <a:gd name="T80" fmla="*/ 93 w 203"/>
                    <a:gd name="T81" fmla="*/ 67 h 281"/>
                    <a:gd name="T82" fmla="*/ 50 w 203"/>
                    <a:gd name="T83" fmla="*/ 37 h 281"/>
                    <a:gd name="T84" fmla="*/ 45 w 203"/>
                    <a:gd name="T85" fmla="*/ 8 h 281"/>
                    <a:gd name="T86" fmla="*/ 76 w 203"/>
                    <a:gd name="T87" fmla="*/ 0 h 28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03"/>
                    <a:gd name="T133" fmla="*/ 0 h 281"/>
                    <a:gd name="T134" fmla="*/ 203 w 203"/>
                    <a:gd name="T135" fmla="*/ 281 h 28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03" h="281">
                      <a:moveTo>
                        <a:pt x="76" y="0"/>
                      </a:moveTo>
                      <a:lnTo>
                        <a:pt x="138" y="33"/>
                      </a:lnTo>
                      <a:lnTo>
                        <a:pt x="181" y="100"/>
                      </a:lnTo>
                      <a:lnTo>
                        <a:pt x="203" y="162"/>
                      </a:lnTo>
                      <a:lnTo>
                        <a:pt x="186" y="188"/>
                      </a:lnTo>
                      <a:lnTo>
                        <a:pt x="136" y="215"/>
                      </a:lnTo>
                      <a:lnTo>
                        <a:pt x="82" y="225"/>
                      </a:lnTo>
                      <a:lnTo>
                        <a:pt x="76" y="236"/>
                      </a:lnTo>
                      <a:lnTo>
                        <a:pt x="67" y="246"/>
                      </a:lnTo>
                      <a:lnTo>
                        <a:pt x="61" y="256"/>
                      </a:lnTo>
                      <a:lnTo>
                        <a:pt x="61" y="266"/>
                      </a:lnTo>
                      <a:lnTo>
                        <a:pt x="54" y="277"/>
                      </a:lnTo>
                      <a:lnTo>
                        <a:pt x="39" y="281"/>
                      </a:lnTo>
                      <a:lnTo>
                        <a:pt x="28" y="281"/>
                      </a:lnTo>
                      <a:lnTo>
                        <a:pt x="22" y="270"/>
                      </a:lnTo>
                      <a:lnTo>
                        <a:pt x="22" y="260"/>
                      </a:lnTo>
                      <a:lnTo>
                        <a:pt x="28" y="250"/>
                      </a:lnTo>
                      <a:lnTo>
                        <a:pt x="39" y="240"/>
                      </a:lnTo>
                      <a:lnTo>
                        <a:pt x="26" y="240"/>
                      </a:lnTo>
                      <a:lnTo>
                        <a:pt x="15" y="242"/>
                      </a:lnTo>
                      <a:lnTo>
                        <a:pt x="0" y="240"/>
                      </a:lnTo>
                      <a:lnTo>
                        <a:pt x="0" y="229"/>
                      </a:lnTo>
                      <a:lnTo>
                        <a:pt x="0" y="219"/>
                      </a:lnTo>
                      <a:lnTo>
                        <a:pt x="11" y="211"/>
                      </a:lnTo>
                      <a:lnTo>
                        <a:pt x="22" y="211"/>
                      </a:lnTo>
                      <a:lnTo>
                        <a:pt x="33" y="211"/>
                      </a:lnTo>
                      <a:lnTo>
                        <a:pt x="43" y="209"/>
                      </a:lnTo>
                      <a:lnTo>
                        <a:pt x="39" y="199"/>
                      </a:lnTo>
                      <a:lnTo>
                        <a:pt x="28" y="192"/>
                      </a:lnTo>
                      <a:lnTo>
                        <a:pt x="26" y="182"/>
                      </a:lnTo>
                      <a:lnTo>
                        <a:pt x="26" y="172"/>
                      </a:lnTo>
                      <a:lnTo>
                        <a:pt x="35" y="164"/>
                      </a:lnTo>
                      <a:lnTo>
                        <a:pt x="45" y="164"/>
                      </a:lnTo>
                      <a:lnTo>
                        <a:pt x="56" y="172"/>
                      </a:lnTo>
                      <a:lnTo>
                        <a:pt x="67" y="178"/>
                      </a:lnTo>
                      <a:lnTo>
                        <a:pt x="78" y="182"/>
                      </a:lnTo>
                      <a:lnTo>
                        <a:pt x="89" y="188"/>
                      </a:lnTo>
                      <a:lnTo>
                        <a:pt x="143" y="174"/>
                      </a:lnTo>
                      <a:lnTo>
                        <a:pt x="168" y="154"/>
                      </a:lnTo>
                      <a:lnTo>
                        <a:pt x="147" y="106"/>
                      </a:lnTo>
                      <a:lnTo>
                        <a:pt x="93" y="67"/>
                      </a:lnTo>
                      <a:lnTo>
                        <a:pt x="50" y="37"/>
                      </a:lnTo>
                      <a:lnTo>
                        <a:pt x="45" y="8"/>
                      </a:lnTo>
                      <a:lnTo>
                        <a:pt x="76" y="0"/>
                      </a:lnTo>
                      <a:close/>
                    </a:path>
                  </a:pathLst>
                </a:custGeom>
                <a:solidFill>
                  <a:schemeClr val="tx1"/>
                </a:solidFill>
                <a:ln w="9525">
                  <a:noFill/>
                  <a:round/>
                  <a:headEnd/>
                  <a:tailEnd/>
                </a:ln>
              </p:spPr>
              <p:txBody>
                <a:bodyPr>
                  <a:prstTxWarp prst="textNoShape">
                    <a:avLst/>
                  </a:prstTxWarp>
                </a:bodyPr>
                <a:lstStyle/>
                <a:p>
                  <a:endParaRPr lang="en-US"/>
                </a:p>
              </p:txBody>
            </p:sp>
            <p:sp>
              <p:nvSpPr>
                <p:cNvPr id="3135" name="Freeform 514"/>
                <p:cNvSpPr>
                  <a:spLocks/>
                </p:cNvSpPr>
                <p:nvPr/>
              </p:nvSpPr>
              <p:spPr bwMode="auto">
                <a:xfrm>
                  <a:off x="3623" y="3158"/>
                  <a:ext cx="203" cy="283"/>
                </a:xfrm>
                <a:custGeom>
                  <a:avLst/>
                  <a:gdLst>
                    <a:gd name="T0" fmla="*/ 127 w 203"/>
                    <a:gd name="T1" fmla="*/ 0 h 283"/>
                    <a:gd name="T2" fmla="*/ 64 w 203"/>
                    <a:gd name="T3" fmla="*/ 35 h 283"/>
                    <a:gd name="T4" fmla="*/ 21 w 203"/>
                    <a:gd name="T5" fmla="*/ 102 h 283"/>
                    <a:gd name="T6" fmla="*/ 0 w 203"/>
                    <a:gd name="T7" fmla="*/ 164 h 283"/>
                    <a:gd name="T8" fmla="*/ 17 w 203"/>
                    <a:gd name="T9" fmla="*/ 190 h 283"/>
                    <a:gd name="T10" fmla="*/ 67 w 203"/>
                    <a:gd name="T11" fmla="*/ 217 h 283"/>
                    <a:gd name="T12" fmla="*/ 121 w 203"/>
                    <a:gd name="T13" fmla="*/ 227 h 283"/>
                    <a:gd name="T14" fmla="*/ 127 w 203"/>
                    <a:gd name="T15" fmla="*/ 238 h 283"/>
                    <a:gd name="T16" fmla="*/ 136 w 203"/>
                    <a:gd name="T17" fmla="*/ 248 h 283"/>
                    <a:gd name="T18" fmla="*/ 142 w 203"/>
                    <a:gd name="T19" fmla="*/ 258 h 283"/>
                    <a:gd name="T20" fmla="*/ 142 w 203"/>
                    <a:gd name="T21" fmla="*/ 268 h 283"/>
                    <a:gd name="T22" fmla="*/ 149 w 203"/>
                    <a:gd name="T23" fmla="*/ 279 h 283"/>
                    <a:gd name="T24" fmla="*/ 164 w 203"/>
                    <a:gd name="T25" fmla="*/ 283 h 283"/>
                    <a:gd name="T26" fmla="*/ 175 w 203"/>
                    <a:gd name="T27" fmla="*/ 283 h 283"/>
                    <a:gd name="T28" fmla="*/ 181 w 203"/>
                    <a:gd name="T29" fmla="*/ 272 h 283"/>
                    <a:gd name="T30" fmla="*/ 181 w 203"/>
                    <a:gd name="T31" fmla="*/ 262 h 283"/>
                    <a:gd name="T32" fmla="*/ 175 w 203"/>
                    <a:gd name="T33" fmla="*/ 252 h 283"/>
                    <a:gd name="T34" fmla="*/ 164 w 203"/>
                    <a:gd name="T35" fmla="*/ 242 h 283"/>
                    <a:gd name="T36" fmla="*/ 177 w 203"/>
                    <a:gd name="T37" fmla="*/ 242 h 283"/>
                    <a:gd name="T38" fmla="*/ 187 w 203"/>
                    <a:gd name="T39" fmla="*/ 246 h 283"/>
                    <a:gd name="T40" fmla="*/ 203 w 203"/>
                    <a:gd name="T41" fmla="*/ 242 h 283"/>
                    <a:gd name="T42" fmla="*/ 203 w 203"/>
                    <a:gd name="T43" fmla="*/ 231 h 283"/>
                    <a:gd name="T44" fmla="*/ 203 w 203"/>
                    <a:gd name="T45" fmla="*/ 221 h 283"/>
                    <a:gd name="T46" fmla="*/ 192 w 203"/>
                    <a:gd name="T47" fmla="*/ 215 h 283"/>
                    <a:gd name="T48" fmla="*/ 181 w 203"/>
                    <a:gd name="T49" fmla="*/ 215 h 283"/>
                    <a:gd name="T50" fmla="*/ 170 w 203"/>
                    <a:gd name="T51" fmla="*/ 215 h 283"/>
                    <a:gd name="T52" fmla="*/ 159 w 203"/>
                    <a:gd name="T53" fmla="*/ 211 h 283"/>
                    <a:gd name="T54" fmla="*/ 164 w 203"/>
                    <a:gd name="T55" fmla="*/ 201 h 283"/>
                    <a:gd name="T56" fmla="*/ 175 w 203"/>
                    <a:gd name="T57" fmla="*/ 195 h 283"/>
                    <a:gd name="T58" fmla="*/ 177 w 203"/>
                    <a:gd name="T59" fmla="*/ 184 h 283"/>
                    <a:gd name="T60" fmla="*/ 177 w 203"/>
                    <a:gd name="T61" fmla="*/ 174 h 283"/>
                    <a:gd name="T62" fmla="*/ 168 w 203"/>
                    <a:gd name="T63" fmla="*/ 166 h 283"/>
                    <a:gd name="T64" fmla="*/ 157 w 203"/>
                    <a:gd name="T65" fmla="*/ 166 h 283"/>
                    <a:gd name="T66" fmla="*/ 146 w 203"/>
                    <a:gd name="T67" fmla="*/ 174 h 283"/>
                    <a:gd name="T68" fmla="*/ 136 w 203"/>
                    <a:gd name="T69" fmla="*/ 180 h 283"/>
                    <a:gd name="T70" fmla="*/ 125 w 203"/>
                    <a:gd name="T71" fmla="*/ 184 h 283"/>
                    <a:gd name="T72" fmla="*/ 114 w 203"/>
                    <a:gd name="T73" fmla="*/ 190 h 283"/>
                    <a:gd name="T74" fmla="*/ 60 w 203"/>
                    <a:gd name="T75" fmla="*/ 176 h 283"/>
                    <a:gd name="T76" fmla="*/ 34 w 203"/>
                    <a:gd name="T77" fmla="*/ 156 h 283"/>
                    <a:gd name="T78" fmla="*/ 56 w 203"/>
                    <a:gd name="T79" fmla="*/ 109 h 283"/>
                    <a:gd name="T80" fmla="*/ 110 w 203"/>
                    <a:gd name="T81" fmla="*/ 68 h 283"/>
                    <a:gd name="T82" fmla="*/ 153 w 203"/>
                    <a:gd name="T83" fmla="*/ 37 h 283"/>
                    <a:gd name="T84" fmla="*/ 157 w 203"/>
                    <a:gd name="T85" fmla="*/ 10 h 283"/>
                    <a:gd name="T86" fmla="*/ 127 w 203"/>
                    <a:gd name="T87" fmla="*/ 0 h 28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03"/>
                    <a:gd name="T133" fmla="*/ 0 h 283"/>
                    <a:gd name="T134" fmla="*/ 203 w 203"/>
                    <a:gd name="T135" fmla="*/ 283 h 28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03" h="283">
                      <a:moveTo>
                        <a:pt x="127" y="0"/>
                      </a:moveTo>
                      <a:lnTo>
                        <a:pt x="64" y="35"/>
                      </a:lnTo>
                      <a:lnTo>
                        <a:pt x="21" y="102"/>
                      </a:lnTo>
                      <a:lnTo>
                        <a:pt x="0" y="164"/>
                      </a:lnTo>
                      <a:lnTo>
                        <a:pt x="17" y="190"/>
                      </a:lnTo>
                      <a:lnTo>
                        <a:pt x="67" y="217"/>
                      </a:lnTo>
                      <a:lnTo>
                        <a:pt x="121" y="227"/>
                      </a:lnTo>
                      <a:lnTo>
                        <a:pt x="127" y="238"/>
                      </a:lnTo>
                      <a:lnTo>
                        <a:pt x="136" y="248"/>
                      </a:lnTo>
                      <a:lnTo>
                        <a:pt x="142" y="258"/>
                      </a:lnTo>
                      <a:lnTo>
                        <a:pt x="142" y="268"/>
                      </a:lnTo>
                      <a:lnTo>
                        <a:pt x="149" y="279"/>
                      </a:lnTo>
                      <a:lnTo>
                        <a:pt x="164" y="283"/>
                      </a:lnTo>
                      <a:lnTo>
                        <a:pt x="175" y="283"/>
                      </a:lnTo>
                      <a:lnTo>
                        <a:pt x="181" y="272"/>
                      </a:lnTo>
                      <a:lnTo>
                        <a:pt x="181" y="262"/>
                      </a:lnTo>
                      <a:lnTo>
                        <a:pt x="175" y="252"/>
                      </a:lnTo>
                      <a:lnTo>
                        <a:pt x="164" y="242"/>
                      </a:lnTo>
                      <a:lnTo>
                        <a:pt x="177" y="242"/>
                      </a:lnTo>
                      <a:lnTo>
                        <a:pt x="187" y="246"/>
                      </a:lnTo>
                      <a:lnTo>
                        <a:pt x="203" y="242"/>
                      </a:lnTo>
                      <a:lnTo>
                        <a:pt x="203" y="231"/>
                      </a:lnTo>
                      <a:lnTo>
                        <a:pt x="203" y="221"/>
                      </a:lnTo>
                      <a:lnTo>
                        <a:pt x="192" y="215"/>
                      </a:lnTo>
                      <a:lnTo>
                        <a:pt x="181" y="215"/>
                      </a:lnTo>
                      <a:lnTo>
                        <a:pt x="170" y="215"/>
                      </a:lnTo>
                      <a:lnTo>
                        <a:pt x="159" y="211"/>
                      </a:lnTo>
                      <a:lnTo>
                        <a:pt x="164" y="201"/>
                      </a:lnTo>
                      <a:lnTo>
                        <a:pt x="175" y="195"/>
                      </a:lnTo>
                      <a:lnTo>
                        <a:pt x="177" y="184"/>
                      </a:lnTo>
                      <a:lnTo>
                        <a:pt x="177" y="174"/>
                      </a:lnTo>
                      <a:lnTo>
                        <a:pt x="168" y="166"/>
                      </a:lnTo>
                      <a:lnTo>
                        <a:pt x="157" y="166"/>
                      </a:lnTo>
                      <a:lnTo>
                        <a:pt x="146" y="174"/>
                      </a:lnTo>
                      <a:lnTo>
                        <a:pt x="136" y="180"/>
                      </a:lnTo>
                      <a:lnTo>
                        <a:pt x="125" y="184"/>
                      </a:lnTo>
                      <a:lnTo>
                        <a:pt x="114" y="190"/>
                      </a:lnTo>
                      <a:lnTo>
                        <a:pt x="60" y="176"/>
                      </a:lnTo>
                      <a:lnTo>
                        <a:pt x="34" y="156"/>
                      </a:lnTo>
                      <a:lnTo>
                        <a:pt x="56" y="109"/>
                      </a:lnTo>
                      <a:lnTo>
                        <a:pt x="110" y="68"/>
                      </a:lnTo>
                      <a:lnTo>
                        <a:pt x="153" y="37"/>
                      </a:lnTo>
                      <a:lnTo>
                        <a:pt x="157" y="10"/>
                      </a:lnTo>
                      <a:lnTo>
                        <a:pt x="127"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117" name="Group 528"/>
              <p:cNvGrpSpPr>
                <a:grpSpLocks/>
              </p:cNvGrpSpPr>
              <p:nvPr/>
            </p:nvGrpSpPr>
            <p:grpSpPr bwMode="auto">
              <a:xfrm>
                <a:off x="2351" y="3035"/>
                <a:ext cx="810" cy="723"/>
                <a:chOff x="2351" y="3035"/>
                <a:chExt cx="810" cy="723"/>
              </a:xfrm>
            </p:grpSpPr>
            <p:sp>
              <p:nvSpPr>
                <p:cNvPr id="3118" name="Freeform 516"/>
                <p:cNvSpPr>
                  <a:spLocks/>
                </p:cNvSpPr>
                <p:nvPr/>
              </p:nvSpPr>
              <p:spPr bwMode="auto">
                <a:xfrm>
                  <a:off x="2483" y="3090"/>
                  <a:ext cx="218" cy="226"/>
                </a:xfrm>
                <a:custGeom>
                  <a:avLst/>
                  <a:gdLst>
                    <a:gd name="T0" fmla="*/ 80 w 218"/>
                    <a:gd name="T1" fmla="*/ 47 h 226"/>
                    <a:gd name="T2" fmla="*/ 104 w 218"/>
                    <a:gd name="T3" fmla="*/ 23 h 226"/>
                    <a:gd name="T4" fmla="*/ 127 w 218"/>
                    <a:gd name="T5" fmla="*/ 9 h 226"/>
                    <a:gd name="T6" fmla="*/ 160 w 218"/>
                    <a:gd name="T7" fmla="*/ 0 h 226"/>
                    <a:gd name="T8" fmla="*/ 184 w 218"/>
                    <a:gd name="T9" fmla="*/ 11 h 226"/>
                    <a:gd name="T10" fmla="*/ 203 w 218"/>
                    <a:gd name="T11" fmla="*/ 33 h 226"/>
                    <a:gd name="T12" fmla="*/ 214 w 218"/>
                    <a:gd name="T13" fmla="*/ 66 h 226"/>
                    <a:gd name="T14" fmla="*/ 218 w 218"/>
                    <a:gd name="T15" fmla="*/ 109 h 226"/>
                    <a:gd name="T16" fmla="*/ 216 w 218"/>
                    <a:gd name="T17" fmla="*/ 140 h 226"/>
                    <a:gd name="T18" fmla="*/ 205 w 218"/>
                    <a:gd name="T19" fmla="*/ 177 h 226"/>
                    <a:gd name="T20" fmla="*/ 188 w 218"/>
                    <a:gd name="T21" fmla="*/ 205 h 226"/>
                    <a:gd name="T22" fmla="*/ 168 w 218"/>
                    <a:gd name="T23" fmla="*/ 218 h 226"/>
                    <a:gd name="T24" fmla="*/ 136 w 218"/>
                    <a:gd name="T25" fmla="*/ 226 h 226"/>
                    <a:gd name="T26" fmla="*/ 108 w 218"/>
                    <a:gd name="T27" fmla="*/ 224 h 226"/>
                    <a:gd name="T28" fmla="*/ 84 w 218"/>
                    <a:gd name="T29" fmla="*/ 213 h 226"/>
                    <a:gd name="T30" fmla="*/ 65 w 218"/>
                    <a:gd name="T31" fmla="*/ 174 h 226"/>
                    <a:gd name="T32" fmla="*/ 58 w 218"/>
                    <a:gd name="T33" fmla="*/ 144 h 226"/>
                    <a:gd name="T34" fmla="*/ 61 w 218"/>
                    <a:gd name="T35" fmla="*/ 133 h 226"/>
                    <a:gd name="T36" fmla="*/ 37 w 218"/>
                    <a:gd name="T37" fmla="*/ 127 h 226"/>
                    <a:gd name="T38" fmla="*/ 15 w 218"/>
                    <a:gd name="T39" fmla="*/ 121 h 226"/>
                    <a:gd name="T40" fmla="*/ 4 w 218"/>
                    <a:gd name="T41" fmla="*/ 109 h 226"/>
                    <a:gd name="T42" fmla="*/ 0 w 218"/>
                    <a:gd name="T43" fmla="*/ 101 h 226"/>
                    <a:gd name="T44" fmla="*/ 0 w 218"/>
                    <a:gd name="T45" fmla="*/ 95 h 226"/>
                    <a:gd name="T46" fmla="*/ 4 w 218"/>
                    <a:gd name="T47" fmla="*/ 88 h 226"/>
                    <a:gd name="T48" fmla="*/ 15 w 218"/>
                    <a:gd name="T49" fmla="*/ 88 h 226"/>
                    <a:gd name="T50" fmla="*/ 26 w 218"/>
                    <a:gd name="T51" fmla="*/ 90 h 226"/>
                    <a:gd name="T52" fmla="*/ 41 w 218"/>
                    <a:gd name="T53" fmla="*/ 97 h 226"/>
                    <a:gd name="T54" fmla="*/ 63 w 218"/>
                    <a:gd name="T55" fmla="*/ 105 h 226"/>
                    <a:gd name="T56" fmla="*/ 67 w 218"/>
                    <a:gd name="T57" fmla="*/ 78 h 226"/>
                    <a:gd name="T58" fmla="*/ 80 w 218"/>
                    <a:gd name="T59" fmla="*/ 47 h 2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18"/>
                    <a:gd name="T91" fmla="*/ 0 h 226"/>
                    <a:gd name="T92" fmla="*/ 218 w 218"/>
                    <a:gd name="T93" fmla="*/ 226 h 2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18" h="226">
                      <a:moveTo>
                        <a:pt x="80" y="47"/>
                      </a:moveTo>
                      <a:lnTo>
                        <a:pt x="104" y="23"/>
                      </a:lnTo>
                      <a:lnTo>
                        <a:pt x="127" y="9"/>
                      </a:lnTo>
                      <a:lnTo>
                        <a:pt x="160" y="0"/>
                      </a:lnTo>
                      <a:lnTo>
                        <a:pt x="184" y="11"/>
                      </a:lnTo>
                      <a:lnTo>
                        <a:pt x="203" y="33"/>
                      </a:lnTo>
                      <a:lnTo>
                        <a:pt x="214" y="66"/>
                      </a:lnTo>
                      <a:lnTo>
                        <a:pt x="218" y="109"/>
                      </a:lnTo>
                      <a:lnTo>
                        <a:pt x="216" y="140"/>
                      </a:lnTo>
                      <a:lnTo>
                        <a:pt x="205" y="177"/>
                      </a:lnTo>
                      <a:lnTo>
                        <a:pt x="188" y="205"/>
                      </a:lnTo>
                      <a:lnTo>
                        <a:pt x="168" y="218"/>
                      </a:lnTo>
                      <a:lnTo>
                        <a:pt x="136" y="226"/>
                      </a:lnTo>
                      <a:lnTo>
                        <a:pt x="108" y="224"/>
                      </a:lnTo>
                      <a:lnTo>
                        <a:pt x="84" y="213"/>
                      </a:lnTo>
                      <a:lnTo>
                        <a:pt x="65" y="174"/>
                      </a:lnTo>
                      <a:lnTo>
                        <a:pt x="58" y="144"/>
                      </a:lnTo>
                      <a:lnTo>
                        <a:pt x="61" y="133"/>
                      </a:lnTo>
                      <a:lnTo>
                        <a:pt x="37" y="127"/>
                      </a:lnTo>
                      <a:lnTo>
                        <a:pt x="15" y="121"/>
                      </a:lnTo>
                      <a:lnTo>
                        <a:pt x="4" y="109"/>
                      </a:lnTo>
                      <a:lnTo>
                        <a:pt x="0" y="101"/>
                      </a:lnTo>
                      <a:lnTo>
                        <a:pt x="0" y="95"/>
                      </a:lnTo>
                      <a:lnTo>
                        <a:pt x="4" y="88"/>
                      </a:lnTo>
                      <a:lnTo>
                        <a:pt x="15" y="88"/>
                      </a:lnTo>
                      <a:lnTo>
                        <a:pt x="26" y="90"/>
                      </a:lnTo>
                      <a:lnTo>
                        <a:pt x="41" y="97"/>
                      </a:lnTo>
                      <a:lnTo>
                        <a:pt x="63" y="105"/>
                      </a:lnTo>
                      <a:lnTo>
                        <a:pt x="67" y="78"/>
                      </a:lnTo>
                      <a:lnTo>
                        <a:pt x="80" y="47"/>
                      </a:lnTo>
                      <a:close/>
                    </a:path>
                  </a:pathLst>
                </a:custGeom>
                <a:solidFill>
                  <a:schemeClr val="tx1"/>
                </a:solidFill>
                <a:ln w="9525">
                  <a:noFill/>
                  <a:round/>
                  <a:headEnd/>
                  <a:tailEnd/>
                </a:ln>
              </p:spPr>
              <p:txBody>
                <a:bodyPr>
                  <a:prstTxWarp prst="textNoShape">
                    <a:avLst/>
                  </a:prstTxWarp>
                </a:bodyPr>
                <a:lstStyle/>
                <a:p>
                  <a:endParaRPr lang="en-US"/>
                </a:p>
              </p:txBody>
            </p:sp>
            <p:sp>
              <p:nvSpPr>
                <p:cNvPr id="3119" name="Freeform 517"/>
                <p:cNvSpPr>
                  <a:spLocks/>
                </p:cNvSpPr>
                <p:nvPr/>
              </p:nvSpPr>
              <p:spPr bwMode="auto">
                <a:xfrm>
                  <a:off x="2494" y="3336"/>
                  <a:ext cx="214" cy="361"/>
                </a:xfrm>
                <a:custGeom>
                  <a:avLst/>
                  <a:gdLst>
                    <a:gd name="T0" fmla="*/ 52 w 214"/>
                    <a:gd name="T1" fmla="*/ 10 h 361"/>
                    <a:gd name="T2" fmla="*/ 80 w 214"/>
                    <a:gd name="T3" fmla="*/ 0 h 361"/>
                    <a:gd name="T4" fmla="*/ 114 w 214"/>
                    <a:gd name="T5" fmla="*/ 0 h 361"/>
                    <a:gd name="T6" fmla="*/ 147 w 214"/>
                    <a:gd name="T7" fmla="*/ 4 h 361"/>
                    <a:gd name="T8" fmla="*/ 164 w 214"/>
                    <a:gd name="T9" fmla="*/ 19 h 361"/>
                    <a:gd name="T10" fmla="*/ 181 w 214"/>
                    <a:gd name="T11" fmla="*/ 45 h 361"/>
                    <a:gd name="T12" fmla="*/ 196 w 214"/>
                    <a:gd name="T13" fmla="*/ 86 h 361"/>
                    <a:gd name="T14" fmla="*/ 209 w 214"/>
                    <a:gd name="T15" fmla="*/ 146 h 361"/>
                    <a:gd name="T16" fmla="*/ 214 w 214"/>
                    <a:gd name="T17" fmla="*/ 203 h 361"/>
                    <a:gd name="T18" fmla="*/ 209 w 214"/>
                    <a:gd name="T19" fmla="*/ 262 h 361"/>
                    <a:gd name="T20" fmla="*/ 196 w 214"/>
                    <a:gd name="T21" fmla="*/ 297 h 361"/>
                    <a:gd name="T22" fmla="*/ 186 w 214"/>
                    <a:gd name="T23" fmla="*/ 326 h 361"/>
                    <a:gd name="T24" fmla="*/ 166 w 214"/>
                    <a:gd name="T25" fmla="*/ 340 h 361"/>
                    <a:gd name="T26" fmla="*/ 138 w 214"/>
                    <a:gd name="T27" fmla="*/ 351 h 361"/>
                    <a:gd name="T28" fmla="*/ 104 w 214"/>
                    <a:gd name="T29" fmla="*/ 357 h 361"/>
                    <a:gd name="T30" fmla="*/ 69 w 214"/>
                    <a:gd name="T31" fmla="*/ 361 h 361"/>
                    <a:gd name="T32" fmla="*/ 34 w 214"/>
                    <a:gd name="T33" fmla="*/ 357 h 361"/>
                    <a:gd name="T34" fmla="*/ 6 w 214"/>
                    <a:gd name="T35" fmla="*/ 338 h 361"/>
                    <a:gd name="T36" fmla="*/ 0 w 214"/>
                    <a:gd name="T37" fmla="*/ 308 h 361"/>
                    <a:gd name="T38" fmla="*/ 0 w 214"/>
                    <a:gd name="T39" fmla="*/ 269 h 361"/>
                    <a:gd name="T40" fmla="*/ 15 w 214"/>
                    <a:gd name="T41" fmla="*/ 230 h 361"/>
                    <a:gd name="T42" fmla="*/ 47 w 214"/>
                    <a:gd name="T43" fmla="*/ 195 h 361"/>
                    <a:gd name="T44" fmla="*/ 58 w 214"/>
                    <a:gd name="T45" fmla="*/ 162 h 361"/>
                    <a:gd name="T46" fmla="*/ 52 w 214"/>
                    <a:gd name="T47" fmla="*/ 127 h 361"/>
                    <a:gd name="T48" fmla="*/ 37 w 214"/>
                    <a:gd name="T49" fmla="*/ 97 h 361"/>
                    <a:gd name="T50" fmla="*/ 28 w 214"/>
                    <a:gd name="T51" fmla="*/ 62 h 361"/>
                    <a:gd name="T52" fmla="*/ 39 w 214"/>
                    <a:gd name="T53" fmla="*/ 25 h 361"/>
                    <a:gd name="T54" fmla="*/ 52 w 214"/>
                    <a:gd name="T55" fmla="*/ 10 h 36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4"/>
                    <a:gd name="T85" fmla="*/ 0 h 361"/>
                    <a:gd name="T86" fmla="*/ 214 w 214"/>
                    <a:gd name="T87" fmla="*/ 361 h 36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4" h="361">
                      <a:moveTo>
                        <a:pt x="52" y="10"/>
                      </a:moveTo>
                      <a:lnTo>
                        <a:pt x="80" y="0"/>
                      </a:lnTo>
                      <a:lnTo>
                        <a:pt x="114" y="0"/>
                      </a:lnTo>
                      <a:lnTo>
                        <a:pt x="147" y="4"/>
                      </a:lnTo>
                      <a:lnTo>
                        <a:pt x="164" y="19"/>
                      </a:lnTo>
                      <a:lnTo>
                        <a:pt x="181" y="45"/>
                      </a:lnTo>
                      <a:lnTo>
                        <a:pt x="196" y="86"/>
                      </a:lnTo>
                      <a:lnTo>
                        <a:pt x="209" y="146"/>
                      </a:lnTo>
                      <a:lnTo>
                        <a:pt x="214" y="203"/>
                      </a:lnTo>
                      <a:lnTo>
                        <a:pt x="209" y="262"/>
                      </a:lnTo>
                      <a:lnTo>
                        <a:pt x="196" y="297"/>
                      </a:lnTo>
                      <a:lnTo>
                        <a:pt x="186" y="326"/>
                      </a:lnTo>
                      <a:lnTo>
                        <a:pt x="166" y="340"/>
                      </a:lnTo>
                      <a:lnTo>
                        <a:pt x="138" y="351"/>
                      </a:lnTo>
                      <a:lnTo>
                        <a:pt x="104" y="357"/>
                      </a:lnTo>
                      <a:lnTo>
                        <a:pt x="69" y="361"/>
                      </a:lnTo>
                      <a:lnTo>
                        <a:pt x="34" y="357"/>
                      </a:lnTo>
                      <a:lnTo>
                        <a:pt x="6" y="338"/>
                      </a:lnTo>
                      <a:lnTo>
                        <a:pt x="0" y="308"/>
                      </a:lnTo>
                      <a:lnTo>
                        <a:pt x="0" y="269"/>
                      </a:lnTo>
                      <a:lnTo>
                        <a:pt x="15" y="230"/>
                      </a:lnTo>
                      <a:lnTo>
                        <a:pt x="47" y="195"/>
                      </a:lnTo>
                      <a:lnTo>
                        <a:pt x="58" y="162"/>
                      </a:lnTo>
                      <a:lnTo>
                        <a:pt x="52" y="127"/>
                      </a:lnTo>
                      <a:lnTo>
                        <a:pt x="37" y="97"/>
                      </a:lnTo>
                      <a:lnTo>
                        <a:pt x="28" y="62"/>
                      </a:lnTo>
                      <a:lnTo>
                        <a:pt x="39" y="25"/>
                      </a:lnTo>
                      <a:lnTo>
                        <a:pt x="52" y="10"/>
                      </a:lnTo>
                      <a:close/>
                    </a:path>
                  </a:pathLst>
                </a:custGeom>
                <a:solidFill>
                  <a:schemeClr val="tx1"/>
                </a:solidFill>
                <a:ln w="9525">
                  <a:noFill/>
                  <a:round/>
                  <a:headEnd/>
                  <a:tailEnd/>
                </a:ln>
              </p:spPr>
              <p:txBody>
                <a:bodyPr>
                  <a:prstTxWarp prst="textNoShape">
                    <a:avLst/>
                  </a:prstTxWarp>
                </a:bodyPr>
                <a:lstStyle/>
                <a:p>
                  <a:endParaRPr lang="en-US"/>
                </a:p>
              </p:txBody>
            </p:sp>
            <p:sp>
              <p:nvSpPr>
                <p:cNvPr id="3120" name="Freeform 518"/>
                <p:cNvSpPr>
                  <a:spLocks/>
                </p:cNvSpPr>
                <p:nvPr/>
              </p:nvSpPr>
              <p:spPr bwMode="auto">
                <a:xfrm>
                  <a:off x="2351" y="3555"/>
                  <a:ext cx="255" cy="140"/>
                </a:xfrm>
                <a:custGeom>
                  <a:avLst/>
                  <a:gdLst>
                    <a:gd name="T0" fmla="*/ 180 w 255"/>
                    <a:gd name="T1" fmla="*/ 41 h 140"/>
                    <a:gd name="T2" fmla="*/ 234 w 255"/>
                    <a:gd name="T3" fmla="*/ 56 h 140"/>
                    <a:gd name="T4" fmla="*/ 255 w 255"/>
                    <a:gd name="T5" fmla="*/ 82 h 140"/>
                    <a:gd name="T6" fmla="*/ 255 w 255"/>
                    <a:gd name="T7" fmla="*/ 109 h 140"/>
                    <a:gd name="T8" fmla="*/ 238 w 255"/>
                    <a:gd name="T9" fmla="*/ 136 h 140"/>
                    <a:gd name="T10" fmla="*/ 190 w 255"/>
                    <a:gd name="T11" fmla="*/ 140 h 140"/>
                    <a:gd name="T12" fmla="*/ 128 w 255"/>
                    <a:gd name="T13" fmla="*/ 107 h 140"/>
                    <a:gd name="T14" fmla="*/ 54 w 255"/>
                    <a:gd name="T15" fmla="*/ 62 h 140"/>
                    <a:gd name="T16" fmla="*/ 41 w 255"/>
                    <a:gd name="T17" fmla="*/ 52 h 140"/>
                    <a:gd name="T18" fmla="*/ 44 w 255"/>
                    <a:gd name="T19" fmla="*/ 74 h 140"/>
                    <a:gd name="T20" fmla="*/ 0 w 255"/>
                    <a:gd name="T21" fmla="*/ 82 h 140"/>
                    <a:gd name="T22" fmla="*/ 3 w 255"/>
                    <a:gd name="T23" fmla="*/ 39 h 140"/>
                    <a:gd name="T24" fmla="*/ 18 w 255"/>
                    <a:gd name="T25" fmla="*/ 7 h 140"/>
                    <a:gd name="T26" fmla="*/ 46 w 255"/>
                    <a:gd name="T27" fmla="*/ 0 h 140"/>
                    <a:gd name="T28" fmla="*/ 102 w 255"/>
                    <a:gd name="T29" fmla="*/ 19 h 140"/>
                    <a:gd name="T30" fmla="*/ 180 w 255"/>
                    <a:gd name="T31" fmla="*/ 41 h 14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5"/>
                    <a:gd name="T49" fmla="*/ 0 h 140"/>
                    <a:gd name="T50" fmla="*/ 255 w 255"/>
                    <a:gd name="T51" fmla="*/ 140 h 14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5" h="140">
                      <a:moveTo>
                        <a:pt x="180" y="41"/>
                      </a:moveTo>
                      <a:lnTo>
                        <a:pt x="234" y="56"/>
                      </a:lnTo>
                      <a:lnTo>
                        <a:pt x="255" y="82"/>
                      </a:lnTo>
                      <a:lnTo>
                        <a:pt x="255" y="109"/>
                      </a:lnTo>
                      <a:lnTo>
                        <a:pt x="238" y="136"/>
                      </a:lnTo>
                      <a:lnTo>
                        <a:pt x="190" y="140"/>
                      </a:lnTo>
                      <a:lnTo>
                        <a:pt x="128" y="107"/>
                      </a:lnTo>
                      <a:lnTo>
                        <a:pt x="54" y="62"/>
                      </a:lnTo>
                      <a:lnTo>
                        <a:pt x="41" y="52"/>
                      </a:lnTo>
                      <a:lnTo>
                        <a:pt x="44" y="74"/>
                      </a:lnTo>
                      <a:lnTo>
                        <a:pt x="0" y="82"/>
                      </a:lnTo>
                      <a:lnTo>
                        <a:pt x="3" y="39"/>
                      </a:lnTo>
                      <a:lnTo>
                        <a:pt x="18" y="7"/>
                      </a:lnTo>
                      <a:lnTo>
                        <a:pt x="46" y="0"/>
                      </a:lnTo>
                      <a:lnTo>
                        <a:pt x="102" y="19"/>
                      </a:lnTo>
                      <a:lnTo>
                        <a:pt x="180" y="41"/>
                      </a:lnTo>
                      <a:close/>
                    </a:path>
                  </a:pathLst>
                </a:custGeom>
                <a:solidFill>
                  <a:schemeClr val="tx1"/>
                </a:solidFill>
                <a:ln w="9525">
                  <a:noFill/>
                  <a:round/>
                  <a:headEnd/>
                  <a:tailEnd/>
                </a:ln>
              </p:spPr>
              <p:txBody>
                <a:bodyPr>
                  <a:prstTxWarp prst="textNoShape">
                    <a:avLst/>
                  </a:prstTxWarp>
                </a:bodyPr>
                <a:lstStyle/>
                <a:p>
                  <a:endParaRPr lang="en-US"/>
                </a:p>
              </p:txBody>
            </p:sp>
            <p:sp>
              <p:nvSpPr>
                <p:cNvPr id="3121" name="Freeform 519"/>
                <p:cNvSpPr>
                  <a:spLocks/>
                </p:cNvSpPr>
                <p:nvPr/>
              </p:nvSpPr>
              <p:spPr bwMode="auto">
                <a:xfrm>
                  <a:off x="2431" y="3529"/>
                  <a:ext cx="255" cy="141"/>
                </a:xfrm>
                <a:custGeom>
                  <a:avLst/>
                  <a:gdLst>
                    <a:gd name="T0" fmla="*/ 179 w 255"/>
                    <a:gd name="T1" fmla="*/ 41 h 141"/>
                    <a:gd name="T2" fmla="*/ 233 w 255"/>
                    <a:gd name="T3" fmla="*/ 55 h 141"/>
                    <a:gd name="T4" fmla="*/ 255 w 255"/>
                    <a:gd name="T5" fmla="*/ 82 h 141"/>
                    <a:gd name="T6" fmla="*/ 255 w 255"/>
                    <a:gd name="T7" fmla="*/ 110 h 141"/>
                    <a:gd name="T8" fmla="*/ 238 w 255"/>
                    <a:gd name="T9" fmla="*/ 135 h 141"/>
                    <a:gd name="T10" fmla="*/ 190 w 255"/>
                    <a:gd name="T11" fmla="*/ 141 h 141"/>
                    <a:gd name="T12" fmla="*/ 128 w 255"/>
                    <a:gd name="T13" fmla="*/ 106 h 141"/>
                    <a:gd name="T14" fmla="*/ 54 w 255"/>
                    <a:gd name="T15" fmla="*/ 61 h 141"/>
                    <a:gd name="T16" fmla="*/ 41 w 255"/>
                    <a:gd name="T17" fmla="*/ 51 h 141"/>
                    <a:gd name="T18" fmla="*/ 44 w 255"/>
                    <a:gd name="T19" fmla="*/ 74 h 141"/>
                    <a:gd name="T20" fmla="*/ 0 w 255"/>
                    <a:gd name="T21" fmla="*/ 82 h 141"/>
                    <a:gd name="T22" fmla="*/ 2 w 255"/>
                    <a:gd name="T23" fmla="*/ 39 h 141"/>
                    <a:gd name="T24" fmla="*/ 18 w 255"/>
                    <a:gd name="T25" fmla="*/ 4 h 141"/>
                    <a:gd name="T26" fmla="*/ 46 w 255"/>
                    <a:gd name="T27" fmla="*/ 0 h 141"/>
                    <a:gd name="T28" fmla="*/ 102 w 255"/>
                    <a:gd name="T29" fmla="*/ 16 h 141"/>
                    <a:gd name="T30" fmla="*/ 179 w 255"/>
                    <a:gd name="T31" fmla="*/ 41 h 1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5"/>
                    <a:gd name="T49" fmla="*/ 0 h 141"/>
                    <a:gd name="T50" fmla="*/ 255 w 255"/>
                    <a:gd name="T51" fmla="*/ 141 h 1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5" h="141">
                      <a:moveTo>
                        <a:pt x="179" y="41"/>
                      </a:moveTo>
                      <a:lnTo>
                        <a:pt x="233" y="55"/>
                      </a:lnTo>
                      <a:lnTo>
                        <a:pt x="255" y="82"/>
                      </a:lnTo>
                      <a:lnTo>
                        <a:pt x="255" y="110"/>
                      </a:lnTo>
                      <a:lnTo>
                        <a:pt x="238" y="135"/>
                      </a:lnTo>
                      <a:lnTo>
                        <a:pt x="190" y="141"/>
                      </a:lnTo>
                      <a:lnTo>
                        <a:pt x="128" y="106"/>
                      </a:lnTo>
                      <a:lnTo>
                        <a:pt x="54" y="61"/>
                      </a:lnTo>
                      <a:lnTo>
                        <a:pt x="41" y="51"/>
                      </a:lnTo>
                      <a:lnTo>
                        <a:pt x="44" y="74"/>
                      </a:lnTo>
                      <a:lnTo>
                        <a:pt x="0" y="82"/>
                      </a:lnTo>
                      <a:lnTo>
                        <a:pt x="2" y="39"/>
                      </a:lnTo>
                      <a:lnTo>
                        <a:pt x="18" y="4"/>
                      </a:lnTo>
                      <a:lnTo>
                        <a:pt x="46" y="0"/>
                      </a:lnTo>
                      <a:lnTo>
                        <a:pt x="102" y="16"/>
                      </a:lnTo>
                      <a:lnTo>
                        <a:pt x="179" y="41"/>
                      </a:lnTo>
                      <a:close/>
                    </a:path>
                  </a:pathLst>
                </a:custGeom>
                <a:solidFill>
                  <a:schemeClr val="tx1"/>
                </a:solidFill>
                <a:ln w="9525">
                  <a:noFill/>
                  <a:round/>
                  <a:headEnd/>
                  <a:tailEnd/>
                </a:ln>
              </p:spPr>
              <p:txBody>
                <a:bodyPr>
                  <a:prstTxWarp prst="textNoShape">
                    <a:avLst/>
                  </a:prstTxWarp>
                </a:bodyPr>
                <a:lstStyle/>
                <a:p>
                  <a:endParaRPr lang="en-US"/>
                </a:p>
              </p:txBody>
            </p:sp>
            <p:grpSp>
              <p:nvGrpSpPr>
                <p:cNvPr id="3122" name="Group 526"/>
                <p:cNvGrpSpPr>
                  <a:grpSpLocks/>
                </p:cNvGrpSpPr>
                <p:nvPr/>
              </p:nvGrpSpPr>
              <p:grpSpPr bwMode="auto">
                <a:xfrm>
                  <a:off x="2604" y="3035"/>
                  <a:ext cx="557" cy="723"/>
                  <a:chOff x="2604" y="3035"/>
                  <a:chExt cx="557" cy="723"/>
                </a:xfrm>
              </p:grpSpPr>
              <p:sp>
                <p:nvSpPr>
                  <p:cNvPr id="3124" name="Freeform 520"/>
                  <p:cNvSpPr>
                    <a:spLocks/>
                  </p:cNvSpPr>
                  <p:nvPr/>
                </p:nvSpPr>
                <p:spPr bwMode="auto">
                  <a:xfrm>
                    <a:off x="2846" y="3035"/>
                    <a:ext cx="218" cy="227"/>
                  </a:xfrm>
                  <a:custGeom>
                    <a:avLst/>
                    <a:gdLst>
                      <a:gd name="T0" fmla="*/ 77 w 218"/>
                      <a:gd name="T1" fmla="*/ 47 h 227"/>
                      <a:gd name="T2" fmla="*/ 101 w 218"/>
                      <a:gd name="T3" fmla="*/ 20 h 227"/>
                      <a:gd name="T4" fmla="*/ 125 w 218"/>
                      <a:gd name="T5" fmla="*/ 6 h 227"/>
                      <a:gd name="T6" fmla="*/ 157 w 218"/>
                      <a:gd name="T7" fmla="*/ 0 h 227"/>
                      <a:gd name="T8" fmla="*/ 181 w 218"/>
                      <a:gd name="T9" fmla="*/ 8 h 227"/>
                      <a:gd name="T10" fmla="*/ 200 w 218"/>
                      <a:gd name="T11" fmla="*/ 33 h 227"/>
                      <a:gd name="T12" fmla="*/ 211 w 218"/>
                      <a:gd name="T13" fmla="*/ 64 h 227"/>
                      <a:gd name="T14" fmla="*/ 218 w 218"/>
                      <a:gd name="T15" fmla="*/ 109 h 227"/>
                      <a:gd name="T16" fmla="*/ 213 w 218"/>
                      <a:gd name="T17" fmla="*/ 141 h 227"/>
                      <a:gd name="T18" fmla="*/ 203 w 218"/>
                      <a:gd name="T19" fmla="*/ 178 h 227"/>
                      <a:gd name="T20" fmla="*/ 185 w 218"/>
                      <a:gd name="T21" fmla="*/ 205 h 227"/>
                      <a:gd name="T22" fmla="*/ 166 w 218"/>
                      <a:gd name="T23" fmla="*/ 219 h 227"/>
                      <a:gd name="T24" fmla="*/ 134 w 218"/>
                      <a:gd name="T25" fmla="*/ 227 h 227"/>
                      <a:gd name="T26" fmla="*/ 105 w 218"/>
                      <a:gd name="T27" fmla="*/ 225 h 227"/>
                      <a:gd name="T28" fmla="*/ 82 w 218"/>
                      <a:gd name="T29" fmla="*/ 215 h 227"/>
                      <a:gd name="T30" fmla="*/ 62 w 218"/>
                      <a:gd name="T31" fmla="*/ 174 h 227"/>
                      <a:gd name="T32" fmla="*/ 56 w 218"/>
                      <a:gd name="T33" fmla="*/ 143 h 227"/>
                      <a:gd name="T34" fmla="*/ 58 w 218"/>
                      <a:gd name="T35" fmla="*/ 133 h 227"/>
                      <a:gd name="T36" fmla="*/ 34 w 218"/>
                      <a:gd name="T37" fmla="*/ 127 h 227"/>
                      <a:gd name="T38" fmla="*/ 13 w 218"/>
                      <a:gd name="T39" fmla="*/ 121 h 227"/>
                      <a:gd name="T40" fmla="*/ 2 w 218"/>
                      <a:gd name="T41" fmla="*/ 109 h 227"/>
                      <a:gd name="T42" fmla="*/ 0 w 218"/>
                      <a:gd name="T43" fmla="*/ 100 h 227"/>
                      <a:gd name="T44" fmla="*/ 0 w 218"/>
                      <a:gd name="T45" fmla="*/ 92 h 227"/>
                      <a:gd name="T46" fmla="*/ 2 w 218"/>
                      <a:gd name="T47" fmla="*/ 88 h 227"/>
                      <a:gd name="T48" fmla="*/ 13 w 218"/>
                      <a:gd name="T49" fmla="*/ 88 h 227"/>
                      <a:gd name="T50" fmla="*/ 23 w 218"/>
                      <a:gd name="T51" fmla="*/ 90 h 227"/>
                      <a:gd name="T52" fmla="*/ 39 w 218"/>
                      <a:gd name="T53" fmla="*/ 96 h 227"/>
                      <a:gd name="T54" fmla="*/ 60 w 218"/>
                      <a:gd name="T55" fmla="*/ 102 h 227"/>
                      <a:gd name="T56" fmla="*/ 64 w 218"/>
                      <a:gd name="T57" fmla="*/ 78 h 227"/>
                      <a:gd name="T58" fmla="*/ 77 w 218"/>
                      <a:gd name="T59" fmla="*/ 47 h 22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18"/>
                      <a:gd name="T91" fmla="*/ 0 h 227"/>
                      <a:gd name="T92" fmla="*/ 218 w 218"/>
                      <a:gd name="T93" fmla="*/ 227 h 22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18" h="227">
                        <a:moveTo>
                          <a:pt x="77" y="47"/>
                        </a:moveTo>
                        <a:lnTo>
                          <a:pt x="101" y="20"/>
                        </a:lnTo>
                        <a:lnTo>
                          <a:pt x="125" y="6"/>
                        </a:lnTo>
                        <a:lnTo>
                          <a:pt x="157" y="0"/>
                        </a:lnTo>
                        <a:lnTo>
                          <a:pt x="181" y="8"/>
                        </a:lnTo>
                        <a:lnTo>
                          <a:pt x="200" y="33"/>
                        </a:lnTo>
                        <a:lnTo>
                          <a:pt x="211" y="64"/>
                        </a:lnTo>
                        <a:lnTo>
                          <a:pt x="218" y="109"/>
                        </a:lnTo>
                        <a:lnTo>
                          <a:pt x="213" y="141"/>
                        </a:lnTo>
                        <a:lnTo>
                          <a:pt x="203" y="178"/>
                        </a:lnTo>
                        <a:lnTo>
                          <a:pt x="185" y="205"/>
                        </a:lnTo>
                        <a:lnTo>
                          <a:pt x="166" y="219"/>
                        </a:lnTo>
                        <a:lnTo>
                          <a:pt x="134" y="227"/>
                        </a:lnTo>
                        <a:lnTo>
                          <a:pt x="105" y="225"/>
                        </a:lnTo>
                        <a:lnTo>
                          <a:pt x="82" y="215"/>
                        </a:lnTo>
                        <a:lnTo>
                          <a:pt x="62" y="174"/>
                        </a:lnTo>
                        <a:lnTo>
                          <a:pt x="56" y="143"/>
                        </a:lnTo>
                        <a:lnTo>
                          <a:pt x="58" y="133"/>
                        </a:lnTo>
                        <a:lnTo>
                          <a:pt x="34" y="127"/>
                        </a:lnTo>
                        <a:lnTo>
                          <a:pt x="13" y="121"/>
                        </a:lnTo>
                        <a:lnTo>
                          <a:pt x="2" y="109"/>
                        </a:lnTo>
                        <a:lnTo>
                          <a:pt x="0" y="100"/>
                        </a:lnTo>
                        <a:lnTo>
                          <a:pt x="0" y="92"/>
                        </a:lnTo>
                        <a:lnTo>
                          <a:pt x="2" y="88"/>
                        </a:lnTo>
                        <a:lnTo>
                          <a:pt x="13" y="88"/>
                        </a:lnTo>
                        <a:lnTo>
                          <a:pt x="23" y="90"/>
                        </a:lnTo>
                        <a:lnTo>
                          <a:pt x="39" y="96"/>
                        </a:lnTo>
                        <a:lnTo>
                          <a:pt x="60" y="102"/>
                        </a:lnTo>
                        <a:lnTo>
                          <a:pt x="64" y="78"/>
                        </a:lnTo>
                        <a:lnTo>
                          <a:pt x="77" y="47"/>
                        </a:lnTo>
                        <a:close/>
                      </a:path>
                    </a:pathLst>
                  </a:custGeom>
                  <a:solidFill>
                    <a:schemeClr val="tx1"/>
                  </a:solidFill>
                  <a:ln w="9525">
                    <a:noFill/>
                    <a:round/>
                    <a:headEnd/>
                    <a:tailEnd/>
                  </a:ln>
                </p:spPr>
                <p:txBody>
                  <a:bodyPr>
                    <a:prstTxWarp prst="textNoShape">
                      <a:avLst/>
                    </a:prstTxWarp>
                  </a:bodyPr>
                  <a:lstStyle/>
                  <a:p>
                    <a:endParaRPr lang="en-US"/>
                  </a:p>
                </p:txBody>
              </p:sp>
              <p:sp>
                <p:nvSpPr>
                  <p:cNvPr id="3125" name="Freeform 521"/>
                  <p:cNvSpPr>
                    <a:spLocks/>
                  </p:cNvSpPr>
                  <p:nvPr/>
                </p:nvSpPr>
                <p:spPr bwMode="auto">
                  <a:xfrm>
                    <a:off x="2841" y="3299"/>
                    <a:ext cx="175" cy="459"/>
                  </a:xfrm>
                  <a:custGeom>
                    <a:avLst/>
                    <a:gdLst>
                      <a:gd name="T0" fmla="*/ 33 w 175"/>
                      <a:gd name="T1" fmla="*/ 43 h 459"/>
                      <a:gd name="T2" fmla="*/ 54 w 175"/>
                      <a:gd name="T3" fmla="*/ 11 h 459"/>
                      <a:gd name="T4" fmla="*/ 82 w 175"/>
                      <a:gd name="T5" fmla="*/ 0 h 459"/>
                      <a:gd name="T6" fmla="*/ 110 w 175"/>
                      <a:gd name="T7" fmla="*/ 21 h 459"/>
                      <a:gd name="T8" fmla="*/ 100 w 175"/>
                      <a:gd name="T9" fmla="*/ 56 h 459"/>
                      <a:gd name="T10" fmla="*/ 63 w 175"/>
                      <a:gd name="T11" fmla="*/ 99 h 459"/>
                      <a:gd name="T12" fmla="*/ 44 w 175"/>
                      <a:gd name="T13" fmla="*/ 146 h 459"/>
                      <a:gd name="T14" fmla="*/ 46 w 175"/>
                      <a:gd name="T15" fmla="*/ 207 h 459"/>
                      <a:gd name="T16" fmla="*/ 59 w 175"/>
                      <a:gd name="T17" fmla="*/ 263 h 459"/>
                      <a:gd name="T18" fmla="*/ 89 w 175"/>
                      <a:gd name="T19" fmla="*/ 336 h 459"/>
                      <a:gd name="T20" fmla="*/ 115 w 175"/>
                      <a:gd name="T21" fmla="*/ 369 h 459"/>
                      <a:gd name="T22" fmla="*/ 164 w 175"/>
                      <a:gd name="T23" fmla="*/ 379 h 459"/>
                      <a:gd name="T24" fmla="*/ 175 w 175"/>
                      <a:gd name="T25" fmla="*/ 392 h 459"/>
                      <a:gd name="T26" fmla="*/ 160 w 175"/>
                      <a:gd name="T27" fmla="*/ 408 h 459"/>
                      <a:gd name="T28" fmla="*/ 130 w 175"/>
                      <a:gd name="T29" fmla="*/ 398 h 459"/>
                      <a:gd name="T30" fmla="*/ 106 w 175"/>
                      <a:gd name="T31" fmla="*/ 386 h 459"/>
                      <a:gd name="T32" fmla="*/ 91 w 175"/>
                      <a:gd name="T33" fmla="*/ 410 h 459"/>
                      <a:gd name="T34" fmla="*/ 76 w 175"/>
                      <a:gd name="T35" fmla="*/ 447 h 459"/>
                      <a:gd name="T36" fmla="*/ 61 w 175"/>
                      <a:gd name="T37" fmla="*/ 459 h 459"/>
                      <a:gd name="T38" fmla="*/ 35 w 175"/>
                      <a:gd name="T39" fmla="*/ 453 h 459"/>
                      <a:gd name="T40" fmla="*/ 24 w 175"/>
                      <a:gd name="T41" fmla="*/ 420 h 459"/>
                      <a:gd name="T42" fmla="*/ 41 w 175"/>
                      <a:gd name="T43" fmla="*/ 383 h 459"/>
                      <a:gd name="T44" fmla="*/ 61 w 175"/>
                      <a:gd name="T45" fmla="*/ 345 h 459"/>
                      <a:gd name="T46" fmla="*/ 46 w 175"/>
                      <a:gd name="T47" fmla="*/ 302 h 459"/>
                      <a:gd name="T48" fmla="*/ 20 w 175"/>
                      <a:gd name="T49" fmla="*/ 244 h 459"/>
                      <a:gd name="T50" fmla="*/ 9 w 175"/>
                      <a:gd name="T51" fmla="*/ 207 h 459"/>
                      <a:gd name="T52" fmla="*/ 0 w 175"/>
                      <a:gd name="T53" fmla="*/ 156 h 459"/>
                      <a:gd name="T54" fmla="*/ 16 w 175"/>
                      <a:gd name="T55" fmla="*/ 111 h 459"/>
                      <a:gd name="T56" fmla="*/ 28 w 175"/>
                      <a:gd name="T57" fmla="*/ 64 h 459"/>
                      <a:gd name="T58" fmla="*/ 33 w 175"/>
                      <a:gd name="T59" fmla="*/ 43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75"/>
                      <a:gd name="T91" fmla="*/ 0 h 459"/>
                      <a:gd name="T92" fmla="*/ 175 w 175"/>
                      <a:gd name="T93" fmla="*/ 459 h 45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75" h="459">
                        <a:moveTo>
                          <a:pt x="33" y="43"/>
                        </a:moveTo>
                        <a:lnTo>
                          <a:pt x="54" y="11"/>
                        </a:lnTo>
                        <a:lnTo>
                          <a:pt x="82" y="0"/>
                        </a:lnTo>
                        <a:lnTo>
                          <a:pt x="110" y="21"/>
                        </a:lnTo>
                        <a:lnTo>
                          <a:pt x="100" y="56"/>
                        </a:lnTo>
                        <a:lnTo>
                          <a:pt x="63" y="99"/>
                        </a:lnTo>
                        <a:lnTo>
                          <a:pt x="44" y="146"/>
                        </a:lnTo>
                        <a:lnTo>
                          <a:pt x="46" y="207"/>
                        </a:lnTo>
                        <a:lnTo>
                          <a:pt x="59" y="263"/>
                        </a:lnTo>
                        <a:lnTo>
                          <a:pt x="89" y="336"/>
                        </a:lnTo>
                        <a:lnTo>
                          <a:pt x="115" y="369"/>
                        </a:lnTo>
                        <a:lnTo>
                          <a:pt x="164" y="379"/>
                        </a:lnTo>
                        <a:lnTo>
                          <a:pt x="175" y="392"/>
                        </a:lnTo>
                        <a:lnTo>
                          <a:pt x="160" y="408"/>
                        </a:lnTo>
                        <a:lnTo>
                          <a:pt x="130" y="398"/>
                        </a:lnTo>
                        <a:lnTo>
                          <a:pt x="106" y="386"/>
                        </a:lnTo>
                        <a:lnTo>
                          <a:pt x="91" y="410"/>
                        </a:lnTo>
                        <a:lnTo>
                          <a:pt x="76" y="447"/>
                        </a:lnTo>
                        <a:lnTo>
                          <a:pt x="61" y="459"/>
                        </a:lnTo>
                        <a:lnTo>
                          <a:pt x="35" y="453"/>
                        </a:lnTo>
                        <a:lnTo>
                          <a:pt x="24" y="420"/>
                        </a:lnTo>
                        <a:lnTo>
                          <a:pt x="41" y="383"/>
                        </a:lnTo>
                        <a:lnTo>
                          <a:pt x="61" y="345"/>
                        </a:lnTo>
                        <a:lnTo>
                          <a:pt x="46" y="302"/>
                        </a:lnTo>
                        <a:lnTo>
                          <a:pt x="20" y="244"/>
                        </a:lnTo>
                        <a:lnTo>
                          <a:pt x="9" y="207"/>
                        </a:lnTo>
                        <a:lnTo>
                          <a:pt x="0" y="156"/>
                        </a:lnTo>
                        <a:lnTo>
                          <a:pt x="16" y="111"/>
                        </a:lnTo>
                        <a:lnTo>
                          <a:pt x="28" y="64"/>
                        </a:lnTo>
                        <a:lnTo>
                          <a:pt x="33" y="43"/>
                        </a:lnTo>
                        <a:close/>
                      </a:path>
                    </a:pathLst>
                  </a:custGeom>
                  <a:solidFill>
                    <a:schemeClr val="tx1"/>
                  </a:solidFill>
                  <a:ln w="9525">
                    <a:noFill/>
                    <a:round/>
                    <a:headEnd/>
                    <a:tailEnd/>
                  </a:ln>
                </p:spPr>
                <p:txBody>
                  <a:bodyPr>
                    <a:prstTxWarp prst="textNoShape">
                      <a:avLst/>
                    </a:prstTxWarp>
                  </a:bodyPr>
                  <a:lstStyle/>
                  <a:p>
                    <a:endParaRPr lang="en-US"/>
                  </a:p>
                </p:txBody>
              </p:sp>
              <p:sp>
                <p:nvSpPr>
                  <p:cNvPr id="3126" name="Freeform 522"/>
                  <p:cNvSpPr>
                    <a:spLocks/>
                  </p:cNvSpPr>
                  <p:nvPr/>
                </p:nvSpPr>
                <p:spPr bwMode="auto">
                  <a:xfrm>
                    <a:off x="2854" y="3281"/>
                    <a:ext cx="214" cy="363"/>
                  </a:xfrm>
                  <a:custGeom>
                    <a:avLst/>
                    <a:gdLst>
                      <a:gd name="T0" fmla="*/ 52 w 214"/>
                      <a:gd name="T1" fmla="*/ 8 h 363"/>
                      <a:gd name="T2" fmla="*/ 80 w 214"/>
                      <a:gd name="T3" fmla="*/ 0 h 363"/>
                      <a:gd name="T4" fmla="*/ 115 w 214"/>
                      <a:gd name="T5" fmla="*/ 0 h 363"/>
                      <a:gd name="T6" fmla="*/ 147 w 214"/>
                      <a:gd name="T7" fmla="*/ 4 h 363"/>
                      <a:gd name="T8" fmla="*/ 164 w 214"/>
                      <a:gd name="T9" fmla="*/ 16 h 363"/>
                      <a:gd name="T10" fmla="*/ 182 w 214"/>
                      <a:gd name="T11" fmla="*/ 45 h 363"/>
                      <a:gd name="T12" fmla="*/ 197 w 214"/>
                      <a:gd name="T13" fmla="*/ 86 h 363"/>
                      <a:gd name="T14" fmla="*/ 210 w 214"/>
                      <a:gd name="T15" fmla="*/ 145 h 363"/>
                      <a:gd name="T16" fmla="*/ 214 w 214"/>
                      <a:gd name="T17" fmla="*/ 203 h 363"/>
                      <a:gd name="T18" fmla="*/ 210 w 214"/>
                      <a:gd name="T19" fmla="*/ 262 h 363"/>
                      <a:gd name="T20" fmla="*/ 197 w 214"/>
                      <a:gd name="T21" fmla="*/ 297 h 363"/>
                      <a:gd name="T22" fmla="*/ 186 w 214"/>
                      <a:gd name="T23" fmla="*/ 326 h 363"/>
                      <a:gd name="T24" fmla="*/ 167 w 214"/>
                      <a:gd name="T25" fmla="*/ 342 h 363"/>
                      <a:gd name="T26" fmla="*/ 138 w 214"/>
                      <a:gd name="T27" fmla="*/ 352 h 363"/>
                      <a:gd name="T28" fmla="*/ 104 w 214"/>
                      <a:gd name="T29" fmla="*/ 356 h 363"/>
                      <a:gd name="T30" fmla="*/ 69 w 214"/>
                      <a:gd name="T31" fmla="*/ 363 h 363"/>
                      <a:gd name="T32" fmla="*/ 35 w 214"/>
                      <a:gd name="T33" fmla="*/ 356 h 363"/>
                      <a:gd name="T34" fmla="*/ 7 w 214"/>
                      <a:gd name="T35" fmla="*/ 338 h 363"/>
                      <a:gd name="T36" fmla="*/ 0 w 214"/>
                      <a:gd name="T37" fmla="*/ 307 h 363"/>
                      <a:gd name="T38" fmla="*/ 0 w 214"/>
                      <a:gd name="T39" fmla="*/ 270 h 363"/>
                      <a:gd name="T40" fmla="*/ 15 w 214"/>
                      <a:gd name="T41" fmla="*/ 229 h 363"/>
                      <a:gd name="T42" fmla="*/ 48 w 214"/>
                      <a:gd name="T43" fmla="*/ 195 h 363"/>
                      <a:gd name="T44" fmla="*/ 59 w 214"/>
                      <a:gd name="T45" fmla="*/ 162 h 363"/>
                      <a:gd name="T46" fmla="*/ 52 w 214"/>
                      <a:gd name="T47" fmla="*/ 127 h 363"/>
                      <a:gd name="T48" fmla="*/ 37 w 214"/>
                      <a:gd name="T49" fmla="*/ 96 h 363"/>
                      <a:gd name="T50" fmla="*/ 28 w 214"/>
                      <a:gd name="T51" fmla="*/ 59 h 363"/>
                      <a:gd name="T52" fmla="*/ 39 w 214"/>
                      <a:gd name="T53" fmla="*/ 24 h 363"/>
                      <a:gd name="T54" fmla="*/ 52 w 214"/>
                      <a:gd name="T55" fmla="*/ 8 h 36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4"/>
                      <a:gd name="T85" fmla="*/ 0 h 363"/>
                      <a:gd name="T86" fmla="*/ 214 w 214"/>
                      <a:gd name="T87" fmla="*/ 363 h 36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4" h="363">
                        <a:moveTo>
                          <a:pt x="52" y="8"/>
                        </a:moveTo>
                        <a:lnTo>
                          <a:pt x="80" y="0"/>
                        </a:lnTo>
                        <a:lnTo>
                          <a:pt x="115" y="0"/>
                        </a:lnTo>
                        <a:lnTo>
                          <a:pt x="147" y="4"/>
                        </a:lnTo>
                        <a:lnTo>
                          <a:pt x="164" y="16"/>
                        </a:lnTo>
                        <a:lnTo>
                          <a:pt x="182" y="45"/>
                        </a:lnTo>
                        <a:lnTo>
                          <a:pt x="197" y="86"/>
                        </a:lnTo>
                        <a:lnTo>
                          <a:pt x="210" y="145"/>
                        </a:lnTo>
                        <a:lnTo>
                          <a:pt x="214" y="203"/>
                        </a:lnTo>
                        <a:lnTo>
                          <a:pt x="210" y="262"/>
                        </a:lnTo>
                        <a:lnTo>
                          <a:pt x="197" y="297"/>
                        </a:lnTo>
                        <a:lnTo>
                          <a:pt x="186" y="326"/>
                        </a:lnTo>
                        <a:lnTo>
                          <a:pt x="167" y="342"/>
                        </a:lnTo>
                        <a:lnTo>
                          <a:pt x="138" y="352"/>
                        </a:lnTo>
                        <a:lnTo>
                          <a:pt x="104" y="356"/>
                        </a:lnTo>
                        <a:lnTo>
                          <a:pt x="69" y="363"/>
                        </a:lnTo>
                        <a:lnTo>
                          <a:pt x="35" y="356"/>
                        </a:lnTo>
                        <a:lnTo>
                          <a:pt x="7" y="338"/>
                        </a:lnTo>
                        <a:lnTo>
                          <a:pt x="0" y="307"/>
                        </a:lnTo>
                        <a:lnTo>
                          <a:pt x="0" y="270"/>
                        </a:lnTo>
                        <a:lnTo>
                          <a:pt x="15" y="229"/>
                        </a:lnTo>
                        <a:lnTo>
                          <a:pt x="48" y="195"/>
                        </a:lnTo>
                        <a:lnTo>
                          <a:pt x="59" y="162"/>
                        </a:lnTo>
                        <a:lnTo>
                          <a:pt x="52" y="127"/>
                        </a:lnTo>
                        <a:lnTo>
                          <a:pt x="37" y="96"/>
                        </a:lnTo>
                        <a:lnTo>
                          <a:pt x="28" y="59"/>
                        </a:lnTo>
                        <a:lnTo>
                          <a:pt x="39" y="24"/>
                        </a:lnTo>
                        <a:lnTo>
                          <a:pt x="52" y="8"/>
                        </a:lnTo>
                        <a:close/>
                      </a:path>
                    </a:pathLst>
                  </a:custGeom>
                  <a:solidFill>
                    <a:schemeClr val="tx1"/>
                  </a:solidFill>
                  <a:ln w="9525">
                    <a:noFill/>
                    <a:round/>
                    <a:headEnd/>
                    <a:tailEnd/>
                  </a:ln>
                </p:spPr>
                <p:txBody>
                  <a:bodyPr>
                    <a:prstTxWarp prst="textNoShape">
                      <a:avLst/>
                    </a:prstTxWarp>
                  </a:bodyPr>
                  <a:lstStyle/>
                  <a:p>
                    <a:endParaRPr lang="en-US"/>
                  </a:p>
                </p:txBody>
              </p:sp>
              <p:sp>
                <p:nvSpPr>
                  <p:cNvPr id="3127" name="Freeform 523"/>
                  <p:cNvSpPr>
                    <a:spLocks/>
                  </p:cNvSpPr>
                  <p:nvPr/>
                </p:nvSpPr>
                <p:spPr bwMode="auto">
                  <a:xfrm>
                    <a:off x="2792" y="3476"/>
                    <a:ext cx="254" cy="139"/>
                  </a:xfrm>
                  <a:custGeom>
                    <a:avLst/>
                    <a:gdLst>
                      <a:gd name="T0" fmla="*/ 179 w 254"/>
                      <a:gd name="T1" fmla="*/ 41 h 139"/>
                      <a:gd name="T2" fmla="*/ 233 w 254"/>
                      <a:gd name="T3" fmla="*/ 55 h 139"/>
                      <a:gd name="T4" fmla="*/ 254 w 254"/>
                      <a:gd name="T5" fmla="*/ 81 h 139"/>
                      <a:gd name="T6" fmla="*/ 254 w 254"/>
                      <a:gd name="T7" fmla="*/ 108 h 139"/>
                      <a:gd name="T8" fmla="*/ 237 w 254"/>
                      <a:gd name="T9" fmla="*/ 135 h 139"/>
                      <a:gd name="T10" fmla="*/ 190 w 254"/>
                      <a:gd name="T11" fmla="*/ 139 h 139"/>
                      <a:gd name="T12" fmla="*/ 127 w 254"/>
                      <a:gd name="T13" fmla="*/ 106 h 139"/>
                      <a:gd name="T14" fmla="*/ 54 w 254"/>
                      <a:gd name="T15" fmla="*/ 61 h 139"/>
                      <a:gd name="T16" fmla="*/ 41 w 254"/>
                      <a:gd name="T17" fmla="*/ 51 h 139"/>
                      <a:gd name="T18" fmla="*/ 43 w 254"/>
                      <a:gd name="T19" fmla="*/ 73 h 139"/>
                      <a:gd name="T20" fmla="*/ 0 w 254"/>
                      <a:gd name="T21" fmla="*/ 81 h 139"/>
                      <a:gd name="T22" fmla="*/ 2 w 254"/>
                      <a:gd name="T23" fmla="*/ 38 h 139"/>
                      <a:gd name="T24" fmla="*/ 17 w 254"/>
                      <a:gd name="T25" fmla="*/ 6 h 139"/>
                      <a:gd name="T26" fmla="*/ 45 w 254"/>
                      <a:gd name="T27" fmla="*/ 0 h 139"/>
                      <a:gd name="T28" fmla="*/ 101 w 254"/>
                      <a:gd name="T29" fmla="*/ 18 h 139"/>
                      <a:gd name="T30" fmla="*/ 179 w 254"/>
                      <a:gd name="T31" fmla="*/ 41 h 1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4"/>
                      <a:gd name="T49" fmla="*/ 0 h 139"/>
                      <a:gd name="T50" fmla="*/ 254 w 254"/>
                      <a:gd name="T51" fmla="*/ 139 h 13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4" h="139">
                        <a:moveTo>
                          <a:pt x="179" y="41"/>
                        </a:moveTo>
                        <a:lnTo>
                          <a:pt x="233" y="55"/>
                        </a:lnTo>
                        <a:lnTo>
                          <a:pt x="254" y="81"/>
                        </a:lnTo>
                        <a:lnTo>
                          <a:pt x="254" y="108"/>
                        </a:lnTo>
                        <a:lnTo>
                          <a:pt x="237" y="135"/>
                        </a:lnTo>
                        <a:lnTo>
                          <a:pt x="190" y="139"/>
                        </a:lnTo>
                        <a:lnTo>
                          <a:pt x="127" y="106"/>
                        </a:lnTo>
                        <a:lnTo>
                          <a:pt x="54" y="61"/>
                        </a:lnTo>
                        <a:lnTo>
                          <a:pt x="41" y="51"/>
                        </a:lnTo>
                        <a:lnTo>
                          <a:pt x="43" y="73"/>
                        </a:lnTo>
                        <a:lnTo>
                          <a:pt x="0" y="81"/>
                        </a:lnTo>
                        <a:lnTo>
                          <a:pt x="2" y="38"/>
                        </a:lnTo>
                        <a:lnTo>
                          <a:pt x="17" y="6"/>
                        </a:lnTo>
                        <a:lnTo>
                          <a:pt x="45" y="0"/>
                        </a:lnTo>
                        <a:lnTo>
                          <a:pt x="101" y="18"/>
                        </a:lnTo>
                        <a:lnTo>
                          <a:pt x="179" y="41"/>
                        </a:lnTo>
                        <a:close/>
                      </a:path>
                    </a:pathLst>
                  </a:custGeom>
                  <a:solidFill>
                    <a:schemeClr val="tx1"/>
                  </a:solidFill>
                  <a:ln w="9525">
                    <a:noFill/>
                    <a:round/>
                    <a:headEnd/>
                    <a:tailEnd/>
                  </a:ln>
                </p:spPr>
                <p:txBody>
                  <a:bodyPr>
                    <a:prstTxWarp prst="textNoShape">
                      <a:avLst/>
                    </a:prstTxWarp>
                  </a:bodyPr>
                  <a:lstStyle/>
                  <a:p>
                    <a:endParaRPr lang="en-US"/>
                  </a:p>
                </p:txBody>
              </p:sp>
              <p:sp>
                <p:nvSpPr>
                  <p:cNvPr id="3128" name="Freeform 524"/>
                  <p:cNvSpPr>
                    <a:spLocks/>
                  </p:cNvSpPr>
                  <p:nvPr/>
                </p:nvSpPr>
                <p:spPr bwMode="auto">
                  <a:xfrm>
                    <a:off x="2604" y="3338"/>
                    <a:ext cx="265" cy="332"/>
                  </a:xfrm>
                  <a:custGeom>
                    <a:avLst/>
                    <a:gdLst>
                      <a:gd name="T0" fmla="*/ 58 w 265"/>
                      <a:gd name="T1" fmla="*/ 10 h 332"/>
                      <a:gd name="T2" fmla="*/ 30 w 265"/>
                      <a:gd name="T3" fmla="*/ 0 h 332"/>
                      <a:gd name="T4" fmla="*/ 6 w 265"/>
                      <a:gd name="T5" fmla="*/ 8 h 332"/>
                      <a:gd name="T6" fmla="*/ 0 w 265"/>
                      <a:gd name="T7" fmla="*/ 37 h 332"/>
                      <a:gd name="T8" fmla="*/ 26 w 265"/>
                      <a:gd name="T9" fmla="*/ 58 h 332"/>
                      <a:gd name="T10" fmla="*/ 67 w 265"/>
                      <a:gd name="T11" fmla="*/ 64 h 332"/>
                      <a:gd name="T12" fmla="*/ 106 w 265"/>
                      <a:gd name="T13" fmla="*/ 88 h 332"/>
                      <a:gd name="T14" fmla="*/ 134 w 265"/>
                      <a:gd name="T15" fmla="*/ 131 h 332"/>
                      <a:gd name="T16" fmla="*/ 153 w 265"/>
                      <a:gd name="T17" fmla="*/ 176 h 332"/>
                      <a:gd name="T18" fmla="*/ 173 w 265"/>
                      <a:gd name="T19" fmla="*/ 242 h 332"/>
                      <a:gd name="T20" fmla="*/ 175 w 265"/>
                      <a:gd name="T21" fmla="*/ 281 h 332"/>
                      <a:gd name="T22" fmla="*/ 151 w 265"/>
                      <a:gd name="T23" fmla="*/ 316 h 332"/>
                      <a:gd name="T24" fmla="*/ 151 w 265"/>
                      <a:gd name="T25" fmla="*/ 330 h 332"/>
                      <a:gd name="T26" fmla="*/ 171 w 265"/>
                      <a:gd name="T27" fmla="*/ 332 h 332"/>
                      <a:gd name="T28" fmla="*/ 181 w 265"/>
                      <a:gd name="T29" fmla="*/ 308 h 332"/>
                      <a:gd name="T30" fmla="*/ 188 w 265"/>
                      <a:gd name="T31" fmla="*/ 287 h 332"/>
                      <a:gd name="T32" fmla="*/ 212 w 265"/>
                      <a:gd name="T33" fmla="*/ 295 h 332"/>
                      <a:gd name="T34" fmla="*/ 237 w 265"/>
                      <a:gd name="T35" fmla="*/ 312 h 332"/>
                      <a:gd name="T36" fmla="*/ 255 w 265"/>
                      <a:gd name="T37" fmla="*/ 312 h 332"/>
                      <a:gd name="T38" fmla="*/ 265 w 265"/>
                      <a:gd name="T39" fmla="*/ 293 h 332"/>
                      <a:gd name="T40" fmla="*/ 257 w 265"/>
                      <a:gd name="T41" fmla="*/ 265 h 332"/>
                      <a:gd name="T42" fmla="*/ 227 w 265"/>
                      <a:gd name="T43" fmla="*/ 252 h 332"/>
                      <a:gd name="T44" fmla="*/ 196 w 265"/>
                      <a:gd name="T45" fmla="*/ 234 h 332"/>
                      <a:gd name="T46" fmla="*/ 183 w 265"/>
                      <a:gd name="T47" fmla="*/ 195 h 332"/>
                      <a:gd name="T48" fmla="*/ 168 w 265"/>
                      <a:gd name="T49" fmla="*/ 144 h 332"/>
                      <a:gd name="T50" fmla="*/ 155 w 265"/>
                      <a:gd name="T51" fmla="*/ 111 h 332"/>
                      <a:gd name="T52" fmla="*/ 132 w 265"/>
                      <a:gd name="T53" fmla="*/ 70 h 332"/>
                      <a:gd name="T54" fmla="*/ 101 w 265"/>
                      <a:gd name="T55" fmla="*/ 45 h 332"/>
                      <a:gd name="T56" fmla="*/ 71 w 265"/>
                      <a:gd name="T57" fmla="*/ 23 h 332"/>
                      <a:gd name="T58" fmla="*/ 58 w 265"/>
                      <a:gd name="T59" fmla="*/ 10 h 33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65"/>
                      <a:gd name="T91" fmla="*/ 0 h 332"/>
                      <a:gd name="T92" fmla="*/ 265 w 265"/>
                      <a:gd name="T93" fmla="*/ 332 h 33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65" h="332">
                        <a:moveTo>
                          <a:pt x="58" y="10"/>
                        </a:moveTo>
                        <a:lnTo>
                          <a:pt x="30" y="0"/>
                        </a:lnTo>
                        <a:lnTo>
                          <a:pt x="6" y="8"/>
                        </a:lnTo>
                        <a:lnTo>
                          <a:pt x="0" y="37"/>
                        </a:lnTo>
                        <a:lnTo>
                          <a:pt x="26" y="58"/>
                        </a:lnTo>
                        <a:lnTo>
                          <a:pt x="67" y="64"/>
                        </a:lnTo>
                        <a:lnTo>
                          <a:pt x="106" y="88"/>
                        </a:lnTo>
                        <a:lnTo>
                          <a:pt x="134" y="131"/>
                        </a:lnTo>
                        <a:lnTo>
                          <a:pt x="153" y="176"/>
                        </a:lnTo>
                        <a:lnTo>
                          <a:pt x="173" y="242"/>
                        </a:lnTo>
                        <a:lnTo>
                          <a:pt x="175" y="281"/>
                        </a:lnTo>
                        <a:lnTo>
                          <a:pt x="151" y="316"/>
                        </a:lnTo>
                        <a:lnTo>
                          <a:pt x="151" y="330"/>
                        </a:lnTo>
                        <a:lnTo>
                          <a:pt x="171" y="332"/>
                        </a:lnTo>
                        <a:lnTo>
                          <a:pt x="181" y="308"/>
                        </a:lnTo>
                        <a:lnTo>
                          <a:pt x="188" y="287"/>
                        </a:lnTo>
                        <a:lnTo>
                          <a:pt x="212" y="295"/>
                        </a:lnTo>
                        <a:lnTo>
                          <a:pt x="237" y="312"/>
                        </a:lnTo>
                        <a:lnTo>
                          <a:pt x="255" y="312"/>
                        </a:lnTo>
                        <a:lnTo>
                          <a:pt x="265" y="293"/>
                        </a:lnTo>
                        <a:lnTo>
                          <a:pt x="257" y="265"/>
                        </a:lnTo>
                        <a:lnTo>
                          <a:pt x="227" y="252"/>
                        </a:lnTo>
                        <a:lnTo>
                          <a:pt x="196" y="234"/>
                        </a:lnTo>
                        <a:lnTo>
                          <a:pt x="183" y="195"/>
                        </a:lnTo>
                        <a:lnTo>
                          <a:pt x="168" y="144"/>
                        </a:lnTo>
                        <a:lnTo>
                          <a:pt x="155" y="111"/>
                        </a:lnTo>
                        <a:lnTo>
                          <a:pt x="132" y="70"/>
                        </a:lnTo>
                        <a:lnTo>
                          <a:pt x="101" y="45"/>
                        </a:lnTo>
                        <a:lnTo>
                          <a:pt x="71" y="23"/>
                        </a:lnTo>
                        <a:lnTo>
                          <a:pt x="58" y="10"/>
                        </a:lnTo>
                        <a:close/>
                      </a:path>
                    </a:pathLst>
                  </a:custGeom>
                  <a:solidFill>
                    <a:schemeClr val="tx1"/>
                  </a:solidFill>
                  <a:ln w="9525">
                    <a:noFill/>
                    <a:round/>
                    <a:headEnd/>
                    <a:tailEnd/>
                  </a:ln>
                </p:spPr>
                <p:txBody>
                  <a:bodyPr>
                    <a:prstTxWarp prst="textNoShape">
                      <a:avLst/>
                    </a:prstTxWarp>
                  </a:bodyPr>
                  <a:lstStyle/>
                  <a:p>
                    <a:endParaRPr lang="en-US"/>
                  </a:p>
                </p:txBody>
              </p:sp>
              <p:sp>
                <p:nvSpPr>
                  <p:cNvPr id="3129" name="Freeform 525"/>
                  <p:cNvSpPr>
                    <a:spLocks/>
                  </p:cNvSpPr>
                  <p:nvPr/>
                </p:nvSpPr>
                <p:spPr bwMode="auto">
                  <a:xfrm>
                    <a:off x="2958" y="3295"/>
                    <a:ext cx="203" cy="281"/>
                  </a:xfrm>
                  <a:custGeom>
                    <a:avLst/>
                    <a:gdLst>
                      <a:gd name="T0" fmla="*/ 75 w 203"/>
                      <a:gd name="T1" fmla="*/ 0 h 281"/>
                      <a:gd name="T2" fmla="*/ 138 w 203"/>
                      <a:gd name="T3" fmla="*/ 33 h 281"/>
                      <a:gd name="T4" fmla="*/ 181 w 203"/>
                      <a:gd name="T5" fmla="*/ 101 h 281"/>
                      <a:gd name="T6" fmla="*/ 203 w 203"/>
                      <a:gd name="T7" fmla="*/ 162 h 281"/>
                      <a:gd name="T8" fmla="*/ 186 w 203"/>
                      <a:gd name="T9" fmla="*/ 189 h 281"/>
                      <a:gd name="T10" fmla="*/ 136 w 203"/>
                      <a:gd name="T11" fmla="*/ 215 h 281"/>
                      <a:gd name="T12" fmla="*/ 82 w 203"/>
                      <a:gd name="T13" fmla="*/ 226 h 281"/>
                      <a:gd name="T14" fmla="*/ 75 w 203"/>
                      <a:gd name="T15" fmla="*/ 236 h 281"/>
                      <a:gd name="T16" fmla="*/ 67 w 203"/>
                      <a:gd name="T17" fmla="*/ 246 h 281"/>
                      <a:gd name="T18" fmla="*/ 60 w 203"/>
                      <a:gd name="T19" fmla="*/ 256 h 281"/>
                      <a:gd name="T20" fmla="*/ 60 w 203"/>
                      <a:gd name="T21" fmla="*/ 267 h 281"/>
                      <a:gd name="T22" fmla="*/ 54 w 203"/>
                      <a:gd name="T23" fmla="*/ 277 h 281"/>
                      <a:gd name="T24" fmla="*/ 39 w 203"/>
                      <a:gd name="T25" fmla="*/ 281 h 281"/>
                      <a:gd name="T26" fmla="*/ 28 w 203"/>
                      <a:gd name="T27" fmla="*/ 281 h 281"/>
                      <a:gd name="T28" fmla="*/ 22 w 203"/>
                      <a:gd name="T29" fmla="*/ 271 h 281"/>
                      <a:gd name="T30" fmla="*/ 22 w 203"/>
                      <a:gd name="T31" fmla="*/ 260 h 281"/>
                      <a:gd name="T32" fmla="*/ 28 w 203"/>
                      <a:gd name="T33" fmla="*/ 250 h 281"/>
                      <a:gd name="T34" fmla="*/ 39 w 203"/>
                      <a:gd name="T35" fmla="*/ 240 h 281"/>
                      <a:gd name="T36" fmla="*/ 26 w 203"/>
                      <a:gd name="T37" fmla="*/ 240 h 281"/>
                      <a:gd name="T38" fmla="*/ 15 w 203"/>
                      <a:gd name="T39" fmla="*/ 242 h 281"/>
                      <a:gd name="T40" fmla="*/ 0 w 203"/>
                      <a:gd name="T41" fmla="*/ 240 h 281"/>
                      <a:gd name="T42" fmla="*/ 0 w 203"/>
                      <a:gd name="T43" fmla="*/ 230 h 281"/>
                      <a:gd name="T44" fmla="*/ 0 w 203"/>
                      <a:gd name="T45" fmla="*/ 219 h 281"/>
                      <a:gd name="T46" fmla="*/ 11 w 203"/>
                      <a:gd name="T47" fmla="*/ 211 h 281"/>
                      <a:gd name="T48" fmla="*/ 22 w 203"/>
                      <a:gd name="T49" fmla="*/ 211 h 281"/>
                      <a:gd name="T50" fmla="*/ 32 w 203"/>
                      <a:gd name="T51" fmla="*/ 211 h 281"/>
                      <a:gd name="T52" fmla="*/ 43 w 203"/>
                      <a:gd name="T53" fmla="*/ 209 h 281"/>
                      <a:gd name="T54" fmla="*/ 39 w 203"/>
                      <a:gd name="T55" fmla="*/ 199 h 281"/>
                      <a:gd name="T56" fmla="*/ 28 w 203"/>
                      <a:gd name="T57" fmla="*/ 193 h 281"/>
                      <a:gd name="T58" fmla="*/ 26 w 203"/>
                      <a:gd name="T59" fmla="*/ 183 h 281"/>
                      <a:gd name="T60" fmla="*/ 26 w 203"/>
                      <a:gd name="T61" fmla="*/ 172 h 281"/>
                      <a:gd name="T62" fmla="*/ 34 w 203"/>
                      <a:gd name="T63" fmla="*/ 164 h 281"/>
                      <a:gd name="T64" fmla="*/ 45 w 203"/>
                      <a:gd name="T65" fmla="*/ 164 h 281"/>
                      <a:gd name="T66" fmla="*/ 56 w 203"/>
                      <a:gd name="T67" fmla="*/ 172 h 281"/>
                      <a:gd name="T68" fmla="*/ 67 w 203"/>
                      <a:gd name="T69" fmla="*/ 178 h 281"/>
                      <a:gd name="T70" fmla="*/ 78 w 203"/>
                      <a:gd name="T71" fmla="*/ 183 h 281"/>
                      <a:gd name="T72" fmla="*/ 88 w 203"/>
                      <a:gd name="T73" fmla="*/ 189 h 281"/>
                      <a:gd name="T74" fmla="*/ 142 w 203"/>
                      <a:gd name="T75" fmla="*/ 174 h 281"/>
                      <a:gd name="T76" fmla="*/ 168 w 203"/>
                      <a:gd name="T77" fmla="*/ 154 h 281"/>
                      <a:gd name="T78" fmla="*/ 147 w 203"/>
                      <a:gd name="T79" fmla="*/ 107 h 281"/>
                      <a:gd name="T80" fmla="*/ 93 w 203"/>
                      <a:gd name="T81" fmla="*/ 68 h 281"/>
                      <a:gd name="T82" fmla="*/ 50 w 203"/>
                      <a:gd name="T83" fmla="*/ 37 h 281"/>
                      <a:gd name="T84" fmla="*/ 45 w 203"/>
                      <a:gd name="T85" fmla="*/ 8 h 281"/>
                      <a:gd name="T86" fmla="*/ 75 w 203"/>
                      <a:gd name="T87" fmla="*/ 0 h 28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03"/>
                      <a:gd name="T133" fmla="*/ 0 h 281"/>
                      <a:gd name="T134" fmla="*/ 203 w 203"/>
                      <a:gd name="T135" fmla="*/ 281 h 28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03" h="281">
                        <a:moveTo>
                          <a:pt x="75" y="0"/>
                        </a:moveTo>
                        <a:lnTo>
                          <a:pt x="138" y="33"/>
                        </a:lnTo>
                        <a:lnTo>
                          <a:pt x="181" y="101"/>
                        </a:lnTo>
                        <a:lnTo>
                          <a:pt x="203" y="162"/>
                        </a:lnTo>
                        <a:lnTo>
                          <a:pt x="186" y="189"/>
                        </a:lnTo>
                        <a:lnTo>
                          <a:pt x="136" y="215"/>
                        </a:lnTo>
                        <a:lnTo>
                          <a:pt x="82" y="226"/>
                        </a:lnTo>
                        <a:lnTo>
                          <a:pt x="75" y="236"/>
                        </a:lnTo>
                        <a:lnTo>
                          <a:pt x="67" y="246"/>
                        </a:lnTo>
                        <a:lnTo>
                          <a:pt x="60" y="256"/>
                        </a:lnTo>
                        <a:lnTo>
                          <a:pt x="60" y="267"/>
                        </a:lnTo>
                        <a:lnTo>
                          <a:pt x="54" y="277"/>
                        </a:lnTo>
                        <a:lnTo>
                          <a:pt x="39" y="281"/>
                        </a:lnTo>
                        <a:lnTo>
                          <a:pt x="28" y="281"/>
                        </a:lnTo>
                        <a:lnTo>
                          <a:pt x="22" y="271"/>
                        </a:lnTo>
                        <a:lnTo>
                          <a:pt x="22" y="260"/>
                        </a:lnTo>
                        <a:lnTo>
                          <a:pt x="28" y="250"/>
                        </a:lnTo>
                        <a:lnTo>
                          <a:pt x="39" y="240"/>
                        </a:lnTo>
                        <a:lnTo>
                          <a:pt x="26" y="240"/>
                        </a:lnTo>
                        <a:lnTo>
                          <a:pt x="15" y="242"/>
                        </a:lnTo>
                        <a:lnTo>
                          <a:pt x="0" y="240"/>
                        </a:lnTo>
                        <a:lnTo>
                          <a:pt x="0" y="230"/>
                        </a:lnTo>
                        <a:lnTo>
                          <a:pt x="0" y="219"/>
                        </a:lnTo>
                        <a:lnTo>
                          <a:pt x="11" y="211"/>
                        </a:lnTo>
                        <a:lnTo>
                          <a:pt x="22" y="211"/>
                        </a:lnTo>
                        <a:lnTo>
                          <a:pt x="32" y="211"/>
                        </a:lnTo>
                        <a:lnTo>
                          <a:pt x="43" y="209"/>
                        </a:lnTo>
                        <a:lnTo>
                          <a:pt x="39" y="199"/>
                        </a:lnTo>
                        <a:lnTo>
                          <a:pt x="28" y="193"/>
                        </a:lnTo>
                        <a:lnTo>
                          <a:pt x="26" y="183"/>
                        </a:lnTo>
                        <a:lnTo>
                          <a:pt x="26" y="172"/>
                        </a:lnTo>
                        <a:lnTo>
                          <a:pt x="34" y="164"/>
                        </a:lnTo>
                        <a:lnTo>
                          <a:pt x="45" y="164"/>
                        </a:lnTo>
                        <a:lnTo>
                          <a:pt x="56" y="172"/>
                        </a:lnTo>
                        <a:lnTo>
                          <a:pt x="67" y="178"/>
                        </a:lnTo>
                        <a:lnTo>
                          <a:pt x="78" y="183"/>
                        </a:lnTo>
                        <a:lnTo>
                          <a:pt x="88" y="189"/>
                        </a:lnTo>
                        <a:lnTo>
                          <a:pt x="142" y="174"/>
                        </a:lnTo>
                        <a:lnTo>
                          <a:pt x="168" y="154"/>
                        </a:lnTo>
                        <a:lnTo>
                          <a:pt x="147" y="107"/>
                        </a:lnTo>
                        <a:lnTo>
                          <a:pt x="93" y="68"/>
                        </a:lnTo>
                        <a:lnTo>
                          <a:pt x="50" y="37"/>
                        </a:lnTo>
                        <a:lnTo>
                          <a:pt x="45" y="8"/>
                        </a:lnTo>
                        <a:lnTo>
                          <a:pt x="75" y="0"/>
                        </a:lnTo>
                        <a:close/>
                      </a:path>
                    </a:pathLst>
                  </a:custGeom>
                  <a:solidFill>
                    <a:schemeClr val="tx1"/>
                  </a:solidFill>
                  <a:ln w="9525">
                    <a:noFill/>
                    <a:round/>
                    <a:headEnd/>
                    <a:tailEnd/>
                  </a:ln>
                </p:spPr>
                <p:txBody>
                  <a:bodyPr>
                    <a:prstTxWarp prst="textNoShape">
                      <a:avLst/>
                    </a:prstTxWarp>
                  </a:bodyPr>
                  <a:lstStyle/>
                  <a:p>
                    <a:endParaRPr lang="en-US"/>
                  </a:p>
                </p:txBody>
              </p:sp>
            </p:grpSp>
            <p:sp>
              <p:nvSpPr>
                <p:cNvPr id="3123" name="Freeform 527"/>
                <p:cNvSpPr>
                  <a:spLocks/>
                </p:cNvSpPr>
                <p:nvPr/>
              </p:nvSpPr>
              <p:spPr bwMode="auto">
                <a:xfrm>
                  <a:off x="2408" y="3359"/>
                  <a:ext cx="202" cy="280"/>
                </a:xfrm>
                <a:custGeom>
                  <a:avLst/>
                  <a:gdLst>
                    <a:gd name="T0" fmla="*/ 127 w 202"/>
                    <a:gd name="T1" fmla="*/ 0 h 280"/>
                    <a:gd name="T2" fmla="*/ 64 w 202"/>
                    <a:gd name="T3" fmla="*/ 33 h 280"/>
                    <a:gd name="T4" fmla="*/ 21 w 202"/>
                    <a:gd name="T5" fmla="*/ 100 h 280"/>
                    <a:gd name="T6" fmla="*/ 0 w 202"/>
                    <a:gd name="T7" fmla="*/ 162 h 280"/>
                    <a:gd name="T8" fmla="*/ 17 w 202"/>
                    <a:gd name="T9" fmla="*/ 188 h 280"/>
                    <a:gd name="T10" fmla="*/ 67 w 202"/>
                    <a:gd name="T11" fmla="*/ 215 h 280"/>
                    <a:gd name="T12" fmla="*/ 120 w 202"/>
                    <a:gd name="T13" fmla="*/ 225 h 280"/>
                    <a:gd name="T14" fmla="*/ 127 w 202"/>
                    <a:gd name="T15" fmla="*/ 235 h 280"/>
                    <a:gd name="T16" fmla="*/ 136 w 202"/>
                    <a:gd name="T17" fmla="*/ 246 h 280"/>
                    <a:gd name="T18" fmla="*/ 142 w 202"/>
                    <a:gd name="T19" fmla="*/ 256 h 280"/>
                    <a:gd name="T20" fmla="*/ 142 w 202"/>
                    <a:gd name="T21" fmla="*/ 266 h 280"/>
                    <a:gd name="T22" fmla="*/ 149 w 202"/>
                    <a:gd name="T23" fmla="*/ 276 h 280"/>
                    <a:gd name="T24" fmla="*/ 164 w 202"/>
                    <a:gd name="T25" fmla="*/ 280 h 280"/>
                    <a:gd name="T26" fmla="*/ 174 w 202"/>
                    <a:gd name="T27" fmla="*/ 280 h 280"/>
                    <a:gd name="T28" fmla="*/ 181 w 202"/>
                    <a:gd name="T29" fmla="*/ 270 h 280"/>
                    <a:gd name="T30" fmla="*/ 181 w 202"/>
                    <a:gd name="T31" fmla="*/ 260 h 280"/>
                    <a:gd name="T32" fmla="*/ 174 w 202"/>
                    <a:gd name="T33" fmla="*/ 250 h 280"/>
                    <a:gd name="T34" fmla="*/ 164 w 202"/>
                    <a:gd name="T35" fmla="*/ 239 h 280"/>
                    <a:gd name="T36" fmla="*/ 177 w 202"/>
                    <a:gd name="T37" fmla="*/ 239 h 280"/>
                    <a:gd name="T38" fmla="*/ 187 w 202"/>
                    <a:gd name="T39" fmla="*/ 242 h 280"/>
                    <a:gd name="T40" fmla="*/ 202 w 202"/>
                    <a:gd name="T41" fmla="*/ 239 h 280"/>
                    <a:gd name="T42" fmla="*/ 202 w 202"/>
                    <a:gd name="T43" fmla="*/ 229 h 280"/>
                    <a:gd name="T44" fmla="*/ 202 w 202"/>
                    <a:gd name="T45" fmla="*/ 219 h 280"/>
                    <a:gd name="T46" fmla="*/ 192 w 202"/>
                    <a:gd name="T47" fmla="*/ 211 h 280"/>
                    <a:gd name="T48" fmla="*/ 181 w 202"/>
                    <a:gd name="T49" fmla="*/ 211 h 280"/>
                    <a:gd name="T50" fmla="*/ 170 w 202"/>
                    <a:gd name="T51" fmla="*/ 211 h 280"/>
                    <a:gd name="T52" fmla="*/ 159 w 202"/>
                    <a:gd name="T53" fmla="*/ 209 h 280"/>
                    <a:gd name="T54" fmla="*/ 164 w 202"/>
                    <a:gd name="T55" fmla="*/ 198 h 280"/>
                    <a:gd name="T56" fmla="*/ 174 w 202"/>
                    <a:gd name="T57" fmla="*/ 192 h 280"/>
                    <a:gd name="T58" fmla="*/ 177 w 202"/>
                    <a:gd name="T59" fmla="*/ 182 h 280"/>
                    <a:gd name="T60" fmla="*/ 177 w 202"/>
                    <a:gd name="T61" fmla="*/ 172 h 280"/>
                    <a:gd name="T62" fmla="*/ 168 w 202"/>
                    <a:gd name="T63" fmla="*/ 164 h 280"/>
                    <a:gd name="T64" fmla="*/ 157 w 202"/>
                    <a:gd name="T65" fmla="*/ 164 h 280"/>
                    <a:gd name="T66" fmla="*/ 146 w 202"/>
                    <a:gd name="T67" fmla="*/ 172 h 280"/>
                    <a:gd name="T68" fmla="*/ 136 w 202"/>
                    <a:gd name="T69" fmla="*/ 178 h 280"/>
                    <a:gd name="T70" fmla="*/ 125 w 202"/>
                    <a:gd name="T71" fmla="*/ 182 h 280"/>
                    <a:gd name="T72" fmla="*/ 114 w 202"/>
                    <a:gd name="T73" fmla="*/ 188 h 280"/>
                    <a:gd name="T74" fmla="*/ 60 w 202"/>
                    <a:gd name="T75" fmla="*/ 174 h 280"/>
                    <a:gd name="T76" fmla="*/ 34 w 202"/>
                    <a:gd name="T77" fmla="*/ 153 h 280"/>
                    <a:gd name="T78" fmla="*/ 56 w 202"/>
                    <a:gd name="T79" fmla="*/ 106 h 280"/>
                    <a:gd name="T80" fmla="*/ 110 w 202"/>
                    <a:gd name="T81" fmla="*/ 67 h 280"/>
                    <a:gd name="T82" fmla="*/ 153 w 202"/>
                    <a:gd name="T83" fmla="*/ 37 h 280"/>
                    <a:gd name="T84" fmla="*/ 157 w 202"/>
                    <a:gd name="T85" fmla="*/ 8 h 280"/>
                    <a:gd name="T86" fmla="*/ 127 w 202"/>
                    <a:gd name="T87" fmla="*/ 0 h 28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02"/>
                    <a:gd name="T133" fmla="*/ 0 h 280"/>
                    <a:gd name="T134" fmla="*/ 202 w 202"/>
                    <a:gd name="T135" fmla="*/ 280 h 28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02" h="280">
                      <a:moveTo>
                        <a:pt x="127" y="0"/>
                      </a:moveTo>
                      <a:lnTo>
                        <a:pt x="64" y="33"/>
                      </a:lnTo>
                      <a:lnTo>
                        <a:pt x="21" y="100"/>
                      </a:lnTo>
                      <a:lnTo>
                        <a:pt x="0" y="162"/>
                      </a:lnTo>
                      <a:lnTo>
                        <a:pt x="17" y="188"/>
                      </a:lnTo>
                      <a:lnTo>
                        <a:pt x="67" y="215"/>
                      </a:lnTo>
                      <a:lnTo>
                        <a:pt x="120" y="225"/>
                      </a:lnTo>
                      <a:lnTo>
                        <a:pt x="127" y="235"/>
                      </a:lnTo>
                      <a:lnTo>
                        <a:pt x="136" y="246"/>
                      </a:lnTo>
                      <a:lnTo>
                        <a:pt x="142" y="256"/>
                      </a:lnTo>
                      <a:lnTo>
                        <a:pt x="142" y="266"/>
                      </a:lnTo>
                      <a:lnTo>
                        <a:pt x="149" y="276"/>
                      </a:lnTo>
                      <a:lnTo>
                        <a:pt x="164" y="280"/>
                      </a:lnTo>
                      <a:lnTo>
                        <a:pt x="174" y="280"/>
                      </a:lnTo>
                      <a:lnTo>
                        <a:pt x="181" y="270"/>
                      </a:lnTo>
                      <a:lnTo>
                        <a:pt x="181" y="260"/>
                      </a:lnTo>
                      <a:lnTo>
                        <a:pt x="174" y="250"/>
                      </a:lnTo>
                      <a:lnTo>
                        <a:pt x="164" y="239"/>
                      </a:lnTo>
                      <a:lnTo>
                        <a:pt x="177" y="239"/>
                      </a:lnTo>
                      <a:lnTo>
                        <a:pt x="187" y="242"/>
                      </a:lnTo>
                      <a:lnTo>
                        <a:pt x="202" y="239"/>
                      </a:lnTo>
                      <a:lnTo>
                        <a:pt x="202" y="229"/>
                      </a:lnTo>
                      <a:lnTo>
                        <a:pt x="202" y="219"/>
                      </a:lnTo>
                      <a:lnTo>
                        <a:pt x="192" y="211"/>
                      </a:lnTo>
                      <a:lnTo>
                        <a:pt x="181" y="211"/>
                      </a:lnTo>
                      <a:lnTo>
                        <a:pt x="170" y="211"/>
                      </a:lnTo>
                      <a:lnTo>
                        <a:pt x="159" y="209"/>
                      </a:lnTo>
                      <a:lnTo>
                        <a:pt x="164" y="198"/>
                      </a:lnTo>
                      <a:lnTo>
                        <a:pt x="174" y="192"/>
                      </a:lnTo>
                      <a:lnTo>
                        <a:pt x="177" y="182"/>
                      </a:lnTo>
                      <a:lnTo>
                        <a:pt x="177" y="172"/>
                      </a:lnTo>
                      <a:lnTo>
                        <a:pt x="168" y="164"/>
                      </a:lnTo>
                      <a:lnTo>
                        <a:pt x="157" y="164"/>
                      </a:lnTo>
                      <a:lnTo>
                        <a:pt x="146" y="172"/>
                      </a:lnTo>
                      <a:lnTo>
                        <a:pt x="136" y="178"/>
                      </a:lnTo>
                      <a:lnTo>
                        <a:pt x="125" y="182"/>
                      </a:lnTo>
                      <a:lnTo>
                        <a:pt x="114" y="188"/>
                      </a:lnTo>
                      <a:lnTo>
                        <a:pt x="60" y="174"/>
                      </a:lnTo>
                      <a:lnTo>
                        <a:pt x="34" y="153"/>
                      </a:lnTo>
                      <a:lnTo>
                        <a:pt x="56" y="106"/>
                      </a:lnTo>
                      <a:lnTo>
                        <a:pt x="110" y="67"/>
                      </a:lnTo>
                      <a:lnTo>
                        <a:pt x="153" y="37"/>
                      </a:lnTo>
                      <a:lnTo>
                        <a:pt x="157" y="8"/>
                      </a:lnTo>
                      <a:lnTo>
                        <a:pt x="127" y="0"/>
                      </a:lnTo>
                      <a:close/>
                    </a:path>
                  </a:pathLst>
                </a:custGeom>
                <a:solidFill>
                  <a:schemeClr val="tx1"/>
                </a:solidFill>
                <a:ln w="9525">
                  <a:noFill/>
                  <a:round/>
                  <a:headEnd/>
                  <a:tailEnd/>
                </a:ln>
              </p:spPr>
              <p:txBody>
                <a:bodyPr>
                  <a:prstTxWarp prst="textNoShape">
                    <a:avLst/>
                  </a:prstTxWarp>
                </a:bodyPr>
                <a:lstStyle/>
                <a:p>
                  <a:endParaRPr lang="en-US"/>
                </a:p>
              </p:txBody>
            </p:sp>
          </p:grpSp>
        </p:grpSp>
        <p:grpSp>
          <p:nvGrpSpPr>
            <p:cNvPr id="3087" name="Group 541"/>
            <p:cNvGrpSpPr>
              <a:grpSpLocks/>
            </p:cNvGrpSpPr>
            <p:nvPr/>
          </p:nvGrpSpPr>
          <p:grpSpPr bwMode="auto">
            <a:xfrm>
              <a:off x="1980" y="1824"/>
              <a:ext cx="1632" cy="1150"/>
              <a:chOff x="1980" y="1824"/>
              <a:chExt cx="1632" cy="1150"/>
            </a:xfrm>
          </p:grpSpPr>
          <p:sp>
            <p:nvSpPr>
              <p:cNvPr id="3096" name="Freeform 530"/>
              <p:cNvSpPr>
                <a:spLocks/>
              </p:cNvSpPr>
              <p:nvPr/>
            </p:nvSpPr>
            <p:spPr bwMode="auto">
              <a:xfrm>
                <a:off x="1991" y="1844"/>
                <a:ext cx="1610" cy="1103"/>
              </a:xfrm>
              <a:custGeom>
                <a:avLst/>
                <a:gdLst>
                  <a:gd name="T0" fmla="*/ 32 w 1610"/>
                  <a:gd name="T1" fmla="*/ 289 h 1103"/>
                  <a:gd name="T2" fmla="*/ 22 w 1610"/>
                  <a:gd name="T3" fmla="*/ 115 h 1103"/>
                  <a:gd name="T4" fmla="*/ 48 w 1610"/>
                  <a:gd name="T5" fmla="*/ 82 h 1103"/>
                  <a:gd name="T6" fmla="*/ 119 w 1610"/>
                  <a:gd name="T7" fmla="*/ 64 h 1103"/>
                  <a:gd name="T8" fmla="*/ 376 w 1610"/>
                  <a:gd name="T9" fmla="*/ 41 h 1103"/>
                  <a:gd name="T10" fmla="*/ 812 w 1610"/>
                  <a:gd name="T11" fmla="*/ 17 h 1103"/>
                  <a:gd name="T12" fmla="*/ 1187 w 1610"/>
                  <a:gd name="T13" fmla="*/ 0 h 1103"/>
                  <a:gd name="T14" fmla="*/ 1416 w 1610"/>
                  <a:gd name="T15" fmla="*/ 0 h 1103"/>
                  <a:gd name="T16" fmla="*/ 1537 w 1610"/>
                  <a:gd name="T17" fmla="*/ 35 h 1103"/>
                  <a:gd name="T18" fmla="*/ 1610 w 1610"/>
                  <a:gd name="T19" fmla="*/ 62 h 1103"/>
                  <a:gd name="T20" fmla="*/ 1610 w 1610"/>
                  <a:gd name="T21" fmla="*/ 146 h 1103"/>
                  <a:gd name="T22" fmla="*/ 1601 w 1610"/>
                  <a:gd name="T23" fmla="*/ 400 h 1103"/>
                  <a:gd name="T24" fmla="*/ 1591 w 1610"/>
                  <a:gd name="T25" fmla="*/ 658 h 1103"/>
                  <a:gd name="T26" fmla="*/ 1578 w 1610"/>
                  <a:gd name="T27" fmla="*/ 802 h 1103"/>
                  <a:gd name="T28" fmla="*/ 1589 w 1610"/>
                  <a:gd name="T29" fmla="*/ 968 h 1103"/>
                  <a:gd name="T30" fmla="*/ 1573 w 1610"/>
                  <a:gd name="T31" fmla="*/ 1062 h 1103"/>
                  <a:gd name="T32" fmla="*/ 1541 w 1610"/>
                  <a:gd name="T33" fmla="*/ 1103 h 1103"/>
                  <a:gd name="T34" fmla="*/ 1381 w 1610"/>
                  <a:gd name="T35" fmla="*/ 1086 h 1103"/>
                  <a:gd name="T36" fmla="*/ 1280 w 1610"/>
                  <a:gd name="T37" fmla="*/ 1068 h 1103"/>
                  <a:gd name="T38" fmla="*/ 1109 w 1610"/>
                  <a:gd name="T39" fmla="*/ 1078 h 1103"/>
                  <a:gd name="T40" fmla="*/ 945 w 1610"/>
                  <a:gd name="T41" fmla="*/ 1078 h 1103"/>
                  <a:gd name="T42" fmla="*/ 773 w 1610"/>
                  <a:gd name="T43" fmla="*/ 1058 h 1103"/>
                  <a:gd name="T44" fmla="*/ 604 w 1610"/>
                  <a:gd name="T45" fmla="*/ 1066 h 1103"/>
                  <a:gd name="T46" fmla="*/ 386 w 1610"/>
                  <a:gd name="T47" fmla="*/ 1086 h 1103"/>
                  <a:gd name="T48" fmla="*/ 86 w 1610"/>
                  <a:gd name="T49" fmla="*/ 1093 h 1103"/>
                  <a:gd name="T50" fmla="*/ 41 w 1610"/>
                  <a:gd name="T51" fmla="*/ 1076 h 1103"/>
                  <a:gd name="T52" fmla="*/ 0 w 1610"/>
                  <a:gd name="T53" fmla="*/ 1035 h 1103"/>
                  <a:gd name="T54" fmla="*/ 26 w 1610"/>
                  <a:gd name="T55" fmla="*/ 798 h 1103"/>
                  <a:gd name="T56" fmla="*/ 41 w 1610"/>
                  <a:gd name="T57" fmla="*/ 587 h 1103"/>
                  <a:gd name="T58" fmla="*/ 37 w 1610"/>
                  <a:gd name="T59" fmla="*/ 353 h 1103"/>
                  <a:gd name="T60" fmla="*/ 32 w 1610"/>
                  <a:gd name="T61" fmla="*/ 289 h 110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610"/>
                  <a:gd name="T94" fmla="*/ 0 h 1103"/>
                  <a:gd name="T95" fmla="*/ 1610 w 1610"/>
                  <a:gd name="T96" fmla="*/ 1103 h 110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610" h="1103">
                    <a:moveTo>
                      <a:pt x="32" y="289"/>
                    </a:moveTo>
                    <a:lnTo>
                      <a:pt x="22" y="115"/>
                    </a:lnTo>
                    <a:lnTo>
                      <a:pt x="48" y="82"/>
                    </a:lnTo>
                    <a:lnTo>
                      <a:pt x="119" y="64"/>
                    </a:lnTo>
                    <a:lnTo>
                      <a:pt x="376" y="41"/>
                    </a:lnTo>
                    <a:lnTo>
                      <a:pt x="812" y="17"/>
                    </a:lnTo>
                    <a:lnTo>
                      <a:pt x="1187" y="0"/>
                    </a:lnTo>
                    <a:lnTo>
                      <a:pt x="1416" y="0"/>
                    </a:lnTo>
                    <a:lnTo>
                      <a:pt x="1537" y="35"/>
                    </a:lnTo>
                    <a:lnTo>
                      <a:pt x="1610" y="62"/>
                    </a:lnTo>
                    <a:lnTo>
                      <a:pt x="1610" y="146"/>
                    </a:lnTo>
                    <a:lnTo>
                      <a:pt x="1601" y="400"/>
                    </a:lnTo>
                    <a:lnTo>
                      <a:pt x="1591" y="658"/>
                    </a:lnTo>
                    <a:lnTo>
                      <a:pt x="1578" y="802"/>
                    </a:lnTo>
                    <a:lnTo>
                      <a:pt x="1589" y="968"/>
                    </a:lnTo>
                    <a:lnTo>
                      <a:pt x="1573" y="1062"/>
                    </a:lnTo>
                    <a:lnTo>
                      <a:pt x="1541" y="1103"/>
                    </a:lnTo>
                    <a:lnTo>
                      <a:pt x="1381" y="1086"/>
                    </a:lnTo>
                    <a:lnTo>
                      <a:pt x="1280" y="1068"/>
                    </a:lnTo>
                    <a:lnTo>
                      <a:pt x="1109" y="1078"/>
                    </a:lnTo>
                    <a:lnTo>
                      <a:pt x="945" y="1078"/>
                    </a:lnTo>
                    <a:lnTo>
                      <a:pt x="773" y="1058"/>
                    </a:lnTo>
                    <a:lnTo>
                      <a:pt x="604" y="1066"/>
                    </a:lnTo>
                    <a:lnTo>
                      <a:pt x="386" y="1086"/>
                    </a:lnTo>
                    <a:lnTo>
                      <a:pt x="86" y="1093"/>
                    </a:lnTo>
                    <a:lnTo>
                      <a:pt x="41" y="1076"/>
                    </a:lnTo>
                    <a:lnTo>
                      <a:pt x="0" y="1035"/>
                    </a:lnTo>
                    <a:lnTo>
                      <a:pt x="26" y="798"/>
                    </a:lnTo>
                    <a:lnTo>
                      <a:pt x="41" y="587"/>
                    </a:lnTo>
                    <a:lnTo>
                      <a:pt x="37" y="353"/>
                    </a:lnTo>
                    <a:lnTo>
                      <a:pt x="32" y="289"/>
                    </a:lnTo>
                    <a:close/>
                  </a:path>
                </a:pathLst>
              </a:custGeom>
              <a:solidFill>
                <a:srgbClr val="006633"/>
              </a:solidFill>
              <a:ln w="9525">
                <a:noFill/>
                <a:round/>
                <a:headEnd/>
                <a:tailEnd/>
              </a:ln>
            </p:spPr>
            <p:txBody>
              <a:bodyPr>
                <a:prstTxWarp prst="textNoShape">
                  <a:avLst/>
                </a:prstTxWarp>
              </a:bodyPr>
              <a:lstStyle/>
              <a:p>
                <a:endParaRPr lang="en-US"/>
              </a:p>
            </p:txBody>
          </p:sp>
          <p:sp>
            <p:nvSpPr>
              <p:cNvPr id="3097" name="Freeform 531"/>
              <p:cNvSpPr>
                <a:spLocks/>
              </p:cNvSpPr>
              <p:nvPr/>
            </p:nvSpPr>
            <p:spPr bwMode="auto">
              <a:xfrm>
                <a:off x="1980" y="1824"/>
                <a:ext cx="1632" cy="1150"/>
              </a:xfrm>
              <a:custGeom>
                <a:avLst/>
                <a:gdLst>
                  <a:gd name="T0" fmla="*/ 1511 w 1632"/>
                  <a:gd name="T1" fmla="*/ 25 h 1150"/>
                  <a:gd name="T2" fmla="*/ 1390 w 1632"/>
                  <a:gd name="T3" fmla="*/ 0 h 1150"/>
                  <a:gd name="T4" fmla="*/ 1220 w 1632"/>
                  <a:gd name="T5" fmla="*/ 14 h 1150"/>
                  <a:gd name="T6" fmla="*/ 728 w 1632"/>
                  <a:gd name="T7" fmla="*/ 29 h 1150"/>
                  <a:gd name="T8" fmla="*/ 59 w 1632"/>
                  <a:gd name="T9" fmla="*/ 84 h 1150"/>
                  <a:gd name="T10" fmla="*/ 15 w 1632"/>
                  <a:gd name="T11" fmla="*/ 135 h 1150"/>
                  <a:gd name="T12" fmla="*/ 33 w 1632"/>
                  <a:gd name="T13" fmla="*/ 395 h 1150"/>
                  <a:gd name="T14" fmla="*/ 26 w 1632"/>
                  <a:gd name="T15" fmla="*/ 791 h 1150"/>
                  <a:gd name="T16" fmla="*/ 2 w 1632"/>
                  <a:gd name="T17" fmla="*/ 1082 h 1150"/>
                  <a:gd name="T18" fmla="*/ 37 w 1632"/>
                  <a:gd name="T19" fmla="*/ 1121 h 1150"/>
                  <a:gd name="T20" fmla="*/ 171 w 1632"/>
                  <a:gd name="T21" fmla="*/ 1150 h 1150"/>
                  <a:gd name="T22" fmla="*/ 732 w 1632"/>
                  <a:gd name="T23" fmla="*/ 1098 h 1150"/>
                  <a:gd name="T24" fmla="*/ 1028 w 1632"/>
                  <a:gd name="T25" fmla="*/ 1117 h 1150"/>
                  <a:gd name="T26" fmla="*/ 1308 w 1632"/>
                  <a:gd name="T27" fmla="*/ 1111 h 1150"/>
                  <a:gd name="T28" fmla="*/ 1474 w 1632"/>
                  <a:gd name="T29" fmla="*/ 1135 h 1150"/>
                  <a:gd name="T30" fmla="*/ 1589 w 1632"/>
                  <a:gd name="T31" fmla="*/ 1115 h 1150"/>
                  <a:gd name="T32" fmla="*/ 1610 w 1632"/>
                  <a:gd name="T33" fmla="*/ 824 h 1150"/>
                  <a:gd name="T34" fmla="*/ 1630 w 1632"/>
                  <a:gd name="T35" fmla="*/ 342 h 1150"/>
                  <a:gd name="T36" fmla="*/ 1587 w 1632"/>
                  <a:gd name="T37" fmla="*/ 125 h 1150"/>
                  <a:gd name="T38" fmla="*/ 1597 w 1632"/>
                  <a:gd name="T39" fmla="*/ 432 h 1150"/>
                  <a:gd name="T40" fmla="*/ 1580 w 1632"/>
                  <a:gd name="T41" fmla="*/ 723 h 1150"/>
                  <a:gd name="T42" fmla="*/ 1584 w 1632"/>
                  <a:gd name="T43" fmla="*/ 926 h 1150"/>
                  <a:gd name="T44" fmla="*/ 1543 w 1632"/>
                  <a:gd name="T45" fmla="*/ 1078 h 1150"/>
                  <a:gd name="T46" fmla="*/ 1312 w 1632"/>
                  <a:gd name="T47" fmla="*/ 1072 h 1150"/>
                  <a:gd name="T48" fmla="*/ 1107 w 1632"/>
                  <a:gd name="T49" fmla="*/ 1090 h 1150"/>
                  <a:gd name="T50" fmla="*/ 831 w 1632"/>
                  <a:gd name="T51" fmla="*/ 1066 h 1150"/>
                  <a:gd name="T52" fmla="*/ 561 w 1632"/>
                  <a:gd name="T53" fmla="*/ 1074 h 1150"/>
                  <a:gd name="T54" fmla="*/ 158 w 1632"/>
                  <a:gd name="T55" fmla="*/ 1100 h 1150"/>
                  <a:gd name="T56" fmla="*/ 65 w 1632"/>
                  <a:gd name="T57" fmla="*/ 1082 h 1150"/>
                  <a:gd name="T58" fmla="*/ 37 w 1632"/>
                  <a:gd name="T59" fmla="*/ 1033 h 1150"/>
                  <a:gd name="T60" fmla="*/ 69 w 1632"/>
                  <a:gd name="T61" fmla="*/ 693 h 1150"/>
                  <a:gd name="T62" fmla="*/ 56 w 1632"/>
                  <a:gd name="T63" fmla="*/ 291 h 1150"/>
                  <a:gd name="T64" fmla="*/ 69 w 1632"/>
                  <a:gd name="T65" fmla="*/ 127 h 1150"/>
                  <a:gd name="T66" fmla="*/ 151 w 1632"/>
                  <a:gd name="T67" fmla="*/ 98 h 1150"/>
                  <a:gd name="T68" fmla="*/ 471 w 1632"/>
                  <a:gd name="T69" fmla="*/ 72 h 1150"/>
                  <a:gd name="T70" fmla="*/ 920 w 1632"/>
                  <a:gd name="T71" fmla="*/ 51 h 1150"/>
                  <a:gd name="T72" fmla="*/ 1399 w 1632"/>
                  <a:gd name="T73" fmla="*/ 33 h 1150"/>
                  <a:gd name="T74" fmla="*/ 1533 w 1632"/>
                  <a:gd name="T75" fmla="*/ 70 h 1150"/>
                  <a:gd name="T76" fmla="*/ 1632 w 1632"/>
                  <a:gd name="T77" fmla="*/ 98 h 1150"/>
                  <a:gd name="T78" fmla="*/ 1582 w 1632"/>
                  <a:gd name="T79" fmla="*/ 61 h 115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32"/>
                  <a:gd name="T121" fmla="*/ 0 h 1150"/>
                  <a:gd name="T122" fmla="*/ 1632 w 1632"/>
                  <a:gd name="T123" fmla="*/ 1150 h 115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32" h="1150">
                    <a:moveTo>
                      <a:pt x="1582" y="61"/>
                    </a:moveTo>
                    <a:lnTo>
                      <a:pt x="1511" y="25"/>
                    </a:lnTo>
                    <a:lnTo>
                      <a:pt x="1455" y="12"/>
                    </a:lnTo>
                    <a:lnTo>
                      <a:pt x="1390" y="0"/>
                    </a:lnTo>
                    <a:lnTo>
                      <a:pt x="1269" y="10"/>
                    </a:lnTo>
                    <a:lnTo>
                      <a:pt x="1220" y="14"/>
                    </a:lnTo>
                    <a:lnTo>
                      <a:pt x="1049" y="14"/>
                    </a:lnTo>
                    <a:lnTo>
                      <a:pt x="728" y="29"/>
                    </a:lnTo>
                    <a:lnTo>
                      <a:pt x="298" y="51"/>
                    </a:lnTo>
                    <a:lnTo>
                      <a:pt x="59" y="84"/>
                    </a:lnTo>
                    <a:lnTo>
                      <a:pt x="39" y="98"/>
                    </a:lnTo>
                    <a:lnTo>
                      <a:pt x="15" y="135"/>
                    </a:lnTo>
                    <a:lnTo>
                      <a:pt x="20" y="191"/>
                    </a:lnTo>
                    <a:lnTo>
                      <a:pt x="33" y="395"/>
                    </a:lnTo>
                    <a:lnTo>
                      <a:pt x="41" y="627"/>
                    </a:lnTo>
                    <a:lnTo>
                      <a:pt x="26" y="791"/>
                    </a:lnTo>
                    <a:lnTo>
                      <a:pt x="0" y="1012"/>
                    </a:lnTo>
                    <a:lnTo>
                      <a:pt x="2" y="1082"/>
                    </a:lnTo>
                    <a:lnTo>
                      <a:pt x="9" y="1102"/>
                    </a:lnTo>
                    <a:lnTo>
                      <a:pt x="37" y="1121"/>
                    </a:lnTo>
                    <a:lnTo>
                      <a:pt x="95" y="1147"/>
                    </a:lnTo>
                    <a:lnTo>
                      <a:pt x="171" y="1150"/>
                    </a:lnTo>
                    <a:lnTo>
                      <a:pt x="378" y="1131"/>
                    </a:lnTo>
                    <a:lnTo>
                      <a:pt x="732" y="1098"/>
                    </a:lnTo>
                    <a:lnTo>
                      <a:pt x="844" y="1102"/>
                    </a:lnTo>
                    <a:lnTo>
                      <a:pt x="1028" y="1117"/>
                    </a:lnTo>
                    <a:lnTo>
                      <a:pt x="1123" y="1117"/>
                    </a:lnTo>
                    <a:lnTo>
                      <a:pt x="1308" y="1111"/>
                    </a:lnTo>
                    <a:lnTo>
                      <a:pt x="1349" y="1121"/>
                    </a:lnTo>
                    <a:lnTo>
                      <a:pt x="1474" y="1135"/>
                    </a:lnTo>
                    <a:lnTo>
                      <a:pt x="1571" y="1137"/>
                    </a:lnTo>
                    <a:lnTo>
                      <a:pt x="1589" y="1115"/>
                    </a:lnTo>
                    <a:lnTo>
                      <a:pt x="1610" y="1047"/>
                    </a:lnTo>
                    <a:lnTo>
                      <a:pt x="1610" y="824"/>
                    </a:lnTo>
                    <a:lnTo>
                      <a:pt x="1625" y="582"/>
                    </a:lnTo>
                    <a:lnTo>
                      <a:pt x="1630" y="342"/>
                    </a:lnTo>
                    <a:lnTo>
                      <a:pt x="1630" y="139"/>
                    </a:lnTo>
                    <a:lnTo>
                      <a:pt x="1587" y="125"/>
                    </a:lnTo>
                    <a:lnTo>
                      <a:pt x="1604" y="252"/>
                    </a:lnTo>
                    <a:lnTo>
                      <a:pt x="1597" y="432"/>
                    </a:lnTo>
                    <a:lnTo>
                      <a:pt x="1591" y="607"/>
                    </a:lnTo>
                    <a:lnTo>
                      <a:pt x="1580" y="723"/>
                    </a:lnTo>
                    <a:lnTo>
                      <a:pt x="1578" y="801"/>
                    </a:lnTo>
                    <a:lnTo>
                      <a:pt x="1584" y="926"/>
                    </a:lnTo>
                    <a:lnTo>
                      <a:pt x="1576" y="1033"/>
                    </a:lnTo>
                    <a:lnTo>
                      <a:pt x="1543" y="1078"/>
                    </a:lnTo>
                    <a:lnTo>
                      <a:pt x="1429" y="1092"/>
                    </a:lnTo>
                    <a:lnTo>
                      <a:pt x="1312" y="1072"/>
                    </a:lnTo>
                    <a:lnTo>
                      <a:pt x="1213" y="1076"/>
                    </a:lnTo>
                    <a:lnTo>
                      <a:pt x="1107" y="1090"/>
                    </a:lnTo>
                    <a:lnTo>
                      <a:pt x="967" y="1084"/>
                    </a:lnTo>
                    <a:lnTo>
                      <a:pt x="831" y="1066"/>
                    </a:lnTo>
                    <a:lnTo>
                      <a:pt x="712" y="1061"/>
                    </a:lnTo>
                    <a:lnTo>
                      <a:pt x="561" y="1074"/>
                    </a:lnTo>
                    <a:lnTo>
                      <a:pt x="356" y="1100"/>
                    </a:lnTo>
                    <a:lnTo>
                      <a:pt x="158" y="1100"/>
                    </a:lnTo>
                    <a:lnTo>
                      <a:pt x="95" y="1096"/>
                    </a:lnTo>
                    <a:lnTo>
                      <a:pt x="65" y="1082"/>
                    </a:lnTo>
                    <a:lnTo>
                      <a:pt x="41" y="1066"/>
                    </a:lnTo>
                    <a:lnTo>
                      <a:pt x="37" y="1033"/>
                    </a:lnTo>
                    <a:lnTo>
                      <a:pt x="54" y="859"/>
                    </a:lnTo>
                    <a:lnTo>
                      <a:pt x="69" y="693"/>
                    </a:lnTo>
                    <a:lnTo>
                      <a:pt x="78" y="574"/>
                    </a:lnTo>
                    <a:lnTo>
                      <a:pt x="56" y="291"/>
                    </a:lnTo>
                    <a:lnTo>
                      <a:pt x="54" y="158"/>
                    </a:lnTo>
                    <a:lnTo>
                      <a:pt x="69" y="127"/>
                    </a:lnTo>
                    <a:lnTo>
                      <a:pt x="97" y="107"/>
                    </a:lnTo>
                    <a:lnTo>
                      <a:pt x="151" y="98"/>
                    </a:lnTo>
                    <a:lnTo>
                      <a:pt x="292" y="86"/>
                    </a:lnTo>
                    <a:lnTo>
                      <a:pt x="471" y="72"/>
                    </a:lnTo>
                    <a:lnTo>
                      <a:pt x="704" y="66"/>
                    </a:lnTo>
                    <a:lnTo>
                      <a:pt x="920" y="51"/>
                    </a:lnTo>
                    <a:lnTo>
                      <a:pt x="1200" y="37"/>
                    </a:lnTo>
                    <a:lnTo>
                      <a:pt x="1399" y="33"/>
                    </a:lnTo>
                    <a:lnTo>
                      <a:pt x="1489" y="47"/>
                    </a:lnTo>
                    <a:lnTo>
                      <a:pt x="1533" y="70"/>
                    </a:lnTo>
                    <a:lnTo>
                      <a:pt x="1604" y="96"/>
                    </a:lnTo>
                    <a:lnTo>
                      <a:pt x="1632" y="98"/>
                    </a:lnTo>
                    <a:lnTo>
                      <a:pt x="1619" y="70"/>
                    </a:lnTo>
                    <a:lnTo>
                      <a:pt x="1582" y="61"/>
                    </a:lnTo>
                    <a:close/>
                  </a:path>
                </a:pathLst>
              </a:custGeom>
              <a:solidFill>
                <a:srgbClr val="003300"/>
              </a:solidFill>
              <a:ln w="9525">
                <a:noFill/>
                <a:round/>
                <a:headEnd/>
                <a:tailEnd/>
              </a:ln>
            </p:spPr>
            <p:txBody>
              <a:bodyPr>
                <a:prstTxWarp prst="textNoShape">
                  <a:avLst/>
                </a:prstTxWarp>
              </a:bodyPr>
              <a:lstStyle/>
              <a:p>
                <a:endParaRPr lang="en-US"/>
              </a:p>
            </p:txBody>
          </p:sp>
          <p:sp>
            <p:nvSpPr>
              <p:cNvPr id="3098" name="Freeform 532"/>
              <p:cNvSpPr>
                <a:spLocks/>
              </p:cNvSpPr>
              <p:nvPr/>
            </p:nvSpPr>
            <p:spPr bwMode="auto">
              <a:xfrm>
                <a:off x="3005" y="1955"/>
                <a:ext cx="186" cy="199"/>
              </a:xfrm>
              <a:custGeom>
                <a:avLst/>
                <a:gdLst>
                  <a:gd name="T0" fmla="*/ 106 w 186"/>
                  <a:gd name="T1" fmla="*/ 133 h 199"/>
                  <a:gd name="T2" fmla="*/ 136 w 186"/>
                  <a:gd name="T3" fmla="*/ 183 h 199"/>
                  <a:gd name="T4" fmla="*/ 128 w 186"/>
                  <a:gd name="T5" fmla="*/ 199 h 199"/>
                  <a:gd name="T6" fmla="*/ 108 w 186"/>
                  <a:gd name="T7" fmla="*/ 195 h 199"/>
                  <a:gd name="T8" fmla="*/ 82 w 186"/>
                  <a:gd name="T9" fmla="*/ 139 h 199"/>
                  <a:gd name="T10" fmla="*/ 24 w 186"/>
                  <a:gd name="T11" fmla="*/ 176 h 199"/>
                  <a:gd name="T12" fmla="*/ 7 w 186"/>
                  <a:gd name="T13" fmla="*/ 164 h 199"/>
                  <a:gd name="T14" fmla="*/ 0 w 186"/>
                  <a:gd name="T15" fmla="*/ 144 h 199"/>
                  <a:gd name="T16" fmla="*/ 9 w 186"/>
                  <a:gd name="T17" fmla="*/ 131 h 199"/>
                  <a:gd name="T18" fmla="*/ 44 w 186"/>
                  <a:gd name="T19" fmla="*/ 129 h 199"/>
                  <a:gd name="T20" fmla="*/ 74 w 186"/>
                  <a:gd name="T21" fmla="*/ 115 h 199"/>
                  <a:gd name="T22" fmla="*/ 37 w 186"/>
                  <a:gd name="T23" fmla="*/ 41 h 199"/>
                  <a:gd name="T24" fmla="*/ 24 w 186"/>
                  <a:gd name="T25" fmla="*/ 8 h 199"/>
                  <a:gd name="T26" fmla="*/ 37 w 186"/>
                  <a:gd name="T27" fmla="*/ 0 h 199"/>
                  <a:gd name="T28" fmla="*/ 70 w 186"/>
                  <a:gd name="T29" fmla="*/ 17 h 199"/>
                  <a:gd name="T30" fmla="*/ 72 w 186"/>
                  <a:gd name="T31" fmla="*/ 29 h 199"/>
                  <a:gd name="T32" fmla="*/ 76 w 186"/>
                  <a:gd name="T33" fmla="*/ 62 h 199"/>
                  <a:gd name="T34" fmla="*/ 91 w 186"/>
                  <a:gd name="T35" fmla="*/ 107 h 199"/>
                  <a:gd name="T36" fmla="*/ 123 w 186"/>
                  <a:gd name="T37" fmla="*/ 103 h 199"/>
                  <a:gd name="T38" fmla="*/ 160 w 186"/>
                  <a:gd name="T39" fmla="*/ 84 h 199"/>
                  <a:gd name="T40" fmla="*/ 186 w 186"/>
                  <a:gd name="T41" fmla="*/ 82 h 199"/>
                  <a:gd name="T42" fmla="*/ 186 w 186"/>
                  <a:gd name="T43" fmla="*/ 92 h 199"/>
                  <a:gd name="T44" fmla="*/ 175 w 186"/>
                  <a:gd name="T45" fmla="*/ 109 h 199"/>
                  <a:gd name="T46" fmla="*/ 136 w 186"/>
                  <a:gd name="T47" fmla="*/ 123 h 199"/>
                  <a:gd name="T48" fmla="*/ 106 w 186"/>
                  <a:gd name="T49" fmla="*/ 133 h 19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86"/>
                  <a:gd name="T76" fmla="*/ 0 h 199"/>
                  <a:gd name="T77" fmla="*/ 186 w 186"/>
                  <a:gd name="T78" fmla="*/ 199 h 19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86" h="199">
                    <a:moveTo>
                      <a:pt x="106" y="133"/>
                    </a:moveTo>
                    <a:lnTo>
                      <a:pt x="136" y="183"/>
                    </a:lnTo>
                    <a:lnTo>
                      <a:pt x="128" y="199"/>
                    </a:lnTo>
                    <a:lnTo>
                      <a:pt x="108" y="195"/>
                    </a:lnTo>
                    <a:lnTo>
                      <a:pt x="82" y="139"/>
                    </a:lnTo>
                    <a:lnTo>
                      <a:pt x="24" y="176"/>
                    </a:lnTo>
                    <a:lnTo>
                      <a:pt x="7" y="164"/>
                    </a:lnTo>
                    <a:lnTo>
                      <a:pt x="0" y="144"/>
                    </a:lnTo>
                    <a:lnTo>
                      <a:pt x="9" y="131"/>
                    </a:lnTo>
                    <a:lnTo>
                      <a:pt x="44" y="129"/>
                    </a:lnTo>
                    <a:lnTo>
                      <a:pt x="74" y="115"/>
                    </a:lnTo>
                    <a:lnTo>
                      <a:pt x="37" y="41"/>
                    </a:lnTo>
                    <a:lnTo>
                      <a:pt x="24" y="8"/>
                    </a:lnTo>
                    <a:lnTo>
                      <a:pt x="37" y="0"/>
                    </a:lnTo>
                    <a:lnTo>
                      <a:pt x="70" y="17"/>
                    </a:lnTo>
                    <a:lnTo>
                      <a:pt x="72" y="29"/>
                    </a:lnTo>
                    <a:lnTo>
                      <a:pt x="76" y="62"/>
                    </a:lnTo>
                    <a:lnTo>
                      <a:pt x="91" y="107"/>
                    </a:lnTo>
                    <a:lnTo>
                      <a:pt x="123" y="103"/>
                    </a:lnTo>
                    <a:lnTo>
                      <a:pt x="160" y="84"/>
                    </a:lnTo>
                    <a:lnTo>
                      <a:pt x="186" y="82"/>
                    </a:lnTo>
                    <a:lnTo>
                      <a:pt x="186" y="92"/>
                    </a:lnTo>
                    <a:lnTo>
                      <a:pt x="175" y="109"/>
                    </a:lnTo>
                    <a:lnTo>
                      <a:pt x="136" y="123"/>
                    </a:lnTo>
                    <a:lnTo>
                      <a:pt x="106" y="133"/>
                    </a:lnTo>
                    <a:close/>
                  </a:path>
                </a:pathLst>
              </a:custGeom>
              <a:solidFill>
                <a:srgbClr val="FFFFFF"/>
              </a:solidFill>
              <a:ln w="9525">
                <a:noFill/>
                <a:round/>
                <a:headEnd/>
                <a:tailEnd/>
              </a:ln>
            </p:spPr>
            <p:txBody>
              <a:bodyPr>
                <a:prstTxWarp prst="textNoShape">
                  <a:avLst/>
                </a:prstTxWarp>
              </a:bodyPr>
              <a:lstStyle/>
              <a:p>
                <a:endParaRPr lang="en-US"/>
              </a:p>
            </p:txBody>
          </p:sp>
          <p:sp>
            <p:nvSpPr>
              <p:cNvPr id="3099" name="Freeform 533"/>
              <p:cNvSpPr>
                <a:spLocks/>
              </p:cNvSpPr>
              <p:nvPr/>
            </p:nvSpPr>
            <p:spPr bwMode="auto">
              <a:xfrm>
                <a:off x="2354" y="2176"/>
                <a:ext cx="651" cy="664"/>
              </a:xfrm>
              <a:custGeom>
                <a:avLst/>
                <a:gdLst>
                  <a:gd name="T0" fmla="*/ 32 w 651"/>
                  <a:gd name="T1" fmla="*/ 505 h 664"/>
                  <a:gd name="T2" fmla="*/ 116 w 651"/>
                  <a:gd name="T3" fmla="*/ 572 h 664"/>
                  <a:gd name="T4" fmla="*/ 174 w 651"/>
                  <a:gd name="T5" fmla="*/ 601 h 664"/>
                  <a:gd name="T6" fmla="*/ 276 w 651"/>
                  <a:gd name="T7" fmla="*/ 636 h 664"/>
                  <a:gd name="T8" fmla="*/ 328 w 651"/>
                  <a:gd name="T9" fmla="*/ 636 h 664"/>
                  <a:gd name="T10" fmla="*/ 408 w 651"/>
                  <a:gd name="T11" fmla="*/ 625 h 664"/>
                  <a:gd name="T12" fmla="*/ 438 w 651"/>
                  <a:gd name="T13" fmla="*/ 603 h 664"/>
                  <a:gd name="T14" fmla="*/ 464 w 651"/>
                  <a:gd name="T15" fmla="*/ 570 h 664"/>
                  <a:gd name="T16" fmla="*/ 487 w 651"/>
                  <a:gd name="T17" fmla="*/ 519 h 664"/>
                  <a:gd name="T18" fmla="*/ 496 w 651"/>
                  <a:gd name="T19" fmla="*/ 470 h 664"/>
                  <a:gd name="T20" fmla="*/ 492 w 651"/>
                  <a:gd name="T21" fmla="*/ 431 h 664"/>
                  <a:gd name="T22" fmla="*/ 470 w 651"/>
                  <a:gd name="T23" fmla="*/ 388 h 664"/>
                  <a:gd name="T24" fmla="*/ 433 w 651"/>
                  <a:gd name="T25" fmla="*/ 341 h 664"/>
                  <a:gd name="T26" fmla="*/ 414 w 651"/>
                  <a:gd name="T27" fmla="*/ 302 h 664"/>
                  <a:gd name="T28" fmla="*/ 397 w 651"/>
                  <a:gd name="T29" fmla="*/ 267 h 664"/>
                  <a:gd name="T30" fmla="*/ 401 w 651"/>
                  <a:gd name="T31" fmla="*/ 234 h 664"/>
                  <a:gd name="T32" fmla="*/ 421 w 651"/>
                  <a:gd name="T33" fmla="*/ 195 h 664"/>
                  <a:gd name="T34" fmla="*/ 451 w 651"/>
                  <a:gd name="T35" fmla="*/ 148 h 664"/>
                  <a:gd name="T36" fmla="*/ 520 w 651"/>
                  <a:gd name="T37" fmla="*/ 99 h 664"/>
                  <a:gd name="T38" fmla="*/ 593 w 651"/>
                  <a:gd name="T39" fmla="*/ 46 h 664"/>
                  <a:gd name="T40" fmla="*/ 535 w 651"/>
                  <a:gd name="T41" fmla="*/ 21 h 664"/>
                  <a:gd name="T42" fmla="*/ 541 w 651"/>
                  <a:gd name="T43" fmla="*/ 0 h 664"/>
                  <a:gd name="T44" fmla="*/ 651 w 651"/>
                  <a:gd name="T45" fmla="*/ 17 h 664"/>
                  <a:gd name="T46" fmla="*/ 613 w 651"/>
                  <a:gd name="T47" fmla="*/ 136 h 664"/>
                  <a:gd name="T48" fmla="*/ 593 w 651"/>
                  <a:gd name="T49" fmla="*/ 121 h 664"/>
                  <a:gd name="T50" fmla="*/ 604 w 651"/>
                  <a:gd name="T51" fmla="*/ 62 h 664"/>
                  <a:gd name="T52" fmla="*/ 565 w 651"/>
                  <a:gd name="T53" fmla="*/ 86 h 664"/>
                  <a:gd name="T54" fmla="*/ 515 w 651"/>
                  <a:gd name="T55" fmla="*/ 130 h 664"/>
                  <a:gd name="T56" fmla="*/ 468 w 651"/>
                  <a:gd name="T57" fmla="*/ 173 h 664"/>
                  <a:gd name="T58" fmla="*/ 451 w 651"/>
                  <a:gd name="T59" fmla="*/ 195 h 664"/>
                  <a:gd name="T60" fmla="*/ 436 w 651"/>
                  <a:gd name="T61" fmla="*/ 214 h 664"/>
                  <a:gd name="T62" fmla="*/ 427 w 651"/>
                  <a:gd name="T63" fmla="*/ 242 h 664"/>
                  <a:gd name="T64" fmla="*/ 427 w 651"/>
                  <a:gd name="T65" fmla="*/ 271 h 664"/>
                  <a:gd name="T66" fmla="*/ 444 w 651"/>
                  <a:gd name="T67" fmla="*/ 316 h 664"/>
                  <a:gd name="T68" fmla="*/ 479 w 651"/>
                  <a:gd name="T69" fmla="*/ 359 h 664"/>
                  <a:gd name="T70" fmla="*/ 507 w 651"/>
                  <a:gd name="T71" fmla="*/ 412 h 664"/>
                  <a:gd name="T72" fmla="*/ 522 w 651"/>
                  <a:gd name="T73" fmla="*/ 443 h 664"/>
                  <a:gd name="T74" fmla="*/ 520 w 651"/>
                  <a:gd name="T75" fmla="*/ 488 h 664"/>
                  <a:gd name="T76" fmla="*/ 505 w 651"/>
                  <a:gd name="T77" fmla="*/ 554 h 664"/>
                  <a:gd name="T78" fmla="*/ 481 w 651"/>
                  <a:gd name="T79" fmla="*/ 601 h 664"/>
                  <a:gd name="T80" fmla="*/ 442 w 651"/>
                  <a:gd name="T81" fmla="*/ 638 h 664"/>
                  <a:gd name="T82" fmla="*/ 405 w 651"/>
                  <a:gd name="T83" fmla="*/ 652 h 664"/>
                  <a:gd name="T84" fmla="*/ 356 w 651"/>
                  <a:gd name="T85" fmla="*/ 664 h 664"/>
                  <a:gd name="T86" fmla="*/ 289 w 651"/>
                  <a:gd name="T87" fmla="*/ 658 h 664"/>
                  <a:gd name="T88" fmla="*/ 209 w 651"/>
                  <a:gd name="T89" fmla="*/ 646 h 664"/>
                  <a:gd name="T90" fmla="*/ 149 w 651"/>
                  <a:gd name="T91" fmla="*/ 615 h 664"/>
                  <a:gd name="T92" fmla="*/ 82 w 651"/>
                  <a:gd name="T93" fmla="*/ 582 h 664"/>
                  <a:gd name="T94" fmla="*/ 71 w 651"/>
                  <a:gd name="T95" fmla="*/ 582 h 664"/>
                  <a:gd name="T96" fmla="*/ 0 w 651"/>
                  <a:gd name="T97" fmla="*/ 513 h 664"/>
                  <a:gd name="T98" fmla="*/ 32 w 651"/>
                  <a:gd name="T99" fmla="*/ 505 h 66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51"/>
                  <a:gd name="T151" fmla="*/ 0 h 664"/>
                  <a:gd name="T152" fmla="*/ 651 w 651"/>
                  <a:gd name="T153" fmla="*/ 664 h 66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51" h="664">
                    <a:moveTo>
                      <a:pt x="32" y="505"/>
                    </a:moveTo>
                    <a:lnTo>
                      <a:pt x="116" y="572"/>
                    </a:lnTo>
                    <a:lnTo>
                      <a:pt x="174" y="601"/>
                    </a:lnTo>
                    <a:lnTo>
                      <a:pt x="276" y="636"/>
                    </a:lnTo>
                    <a:lnTo>
                      <a:pt x="328" y="636"/>
                    </a:lnTo>
                    <a:lnTo>
                      <a:pt x="408" y="625"/>
                    </a:lnTo>
                    <a:lnTo>
                      <a:pt x="438" y="603"/>
                    </a:lnTo>
                    <a:lnTo>
                      <a:pt x="464" y="570"/>
                    </a:lnTo>
                    <a:lnTo>
                      <a:pt x="487" y="519"/>
                    </a:lnTo>
                    <a:lnTo>
                      <a:pt x="496" y="470"/>
                    </a:lnTo>
                    <a:lnTo>
                      <a:pt x="492" y="431"/>
                    </a:lnTo>
                    <a:lnTo>
                      <a:pt x="470" y="388"/>
                    </a:lnTo>
                    <a:lnTo>
                      <a:pt x="433" y="341"/>
                    </a:lnTo>
                    <a:lnTo>
                      <a:pt x="414" y="302"/>
                    </a:lnTo>
                    <a:lnTo>
                      <a:pt x="397" y="267"/>
                    </a:lnTo>
                    <a:lnTo>
                      <a:pt x="401" y="234"/>
                    </a:lnTo>
                    <a:lnTo>
                      <a:pt x="421" y="195"/>
                    </a:lnTo>
                    <a:lnTo>
                      <a:pt x="451" y="148"/>
                    </a:lnTo>
                    <a:lnTo>
                      <a:pt x="520" y="99"/>
                    </a:lnTo>
                    <a:lnTo>
                      <a:pt x="593" y="46"/>
                    </a:lnTo>
                    <a:lnTo>
                      <a:pt x="535" y="21"/>
                    </a:lnTo>
                    <a:lnTo>
                      <a:pt x="541" y="0"/>
                    </a:lnTo>
                    <a:lnTo>
                      <a:pt x="651" y="17"/>
                    </a:lnTo>
                    <a:lnTo>
                      <a:pt x="613" y="136"/>
                    </a:lnTo>
                    <a:lnTo>
                      <a:pt x="593" y="121"/>
                    </a:lnTo>
                    <a:lnTo>
                      <a:pt x="604" y="62"/>
                    </a:lnTo>
                    <a:lnTo>
                      <a:pt x="565" y="86"/>
                    </a:lnTo>
                    <a:lnTo>
                      <a:pt x="515" y="130"/>
                    </a:lnTo>
                    <a:lnTo>
                      <a:pt x="468" y="173"/>
                    </a:lnTo>
                    <a:lnTo>
                      <a:pt x="451" y="195"/>
                    </a:lnTo>
                    <a:lnTo>
                      <a:pt x="436" y="214"/>
                    </a:lnTo>
                    <a:lnTo>
                      <a:pt x="427" y="242"/>
                    </a:lnTo>
                    <a:lnTo>
                      <a:pt x="427" y="271"/>
                    </a:lnTo>
                    <a:lnTo>
                      <a:pt x="444" y="316"/>
                    </a:lnTo>
                    <a:lnTo>
                      <a:pt x="479" y="359"/>
                    </a:lnTo>
                    <a:lnTo>
                      <a:pt x="507" y="412"/>
                    </a:lnTo>
                    <a:lnTo>
                      <a:pt x="522" y="443"/>
                    </a:lnTo>
                    <a:lnTo>
                      <a:pt x="520" y="488"/>
                    </a:lnTo>
                    <a:lnTo>
                      <a:pt x="505" y="554"/>
                    </a:lnTo>
                    <a:lnTo>
                      <a:pt x="481" y="601"/>
                    </a:lnTo>
                    <a:lnTo>
                      <a:pt x="442" y="638"/>
                    </a:lnTo>
                    <a:lnTo>
                      <a:pt x="405" y="652"/>
                    </a:lnTo>
                    <a:lnTo>
                      <a:pt x="356" y="664"/>
                    </a:lnTo>
                    <a:lnTo>
                      <a:pt x="289" y="658"/>
                    </a:lnTo>
                    <a:lnTo>
                      <a:pt x="209" y="646"/>
                    </a:lnTo>
                    <a:lnTo>
                      <a:pt x="149" y="615"/>
                    </a:lnTo>
                    <a:lnTo>
                      <a:pt x="82" y="582"/>
                    </a:lnTo>
                    <a:lnTo>
                      <a:pt x="71" y="582"/>
                    </a:lnTo>
                    <a:lnTo>
                      <a:pt x="0" y="513"/>
                    </a:lnTo>
                    <a:lnTo>
                      <a:pt x="32" y="505"/>
                    </a:lnTo>
                    <a:close/>
                  </a:path>
                </a:pathLst>
              </a:custGeom>
              <a:solidFill>
                <a:srgbClr val="FFFFFF"/>
              </a:solidFill>
              <a:ln w="9525">
                <a:noFill/>
                <a:round/>
                <a:headEnd/>
                <a:tailEnd/>
              </a:ln>
            </p:spPr>
            <p:txBody>
              <a:bodyPr>
                <a:prstTxWarp prst="textNoShape">
                  <a:avLst/>
                </a:prstTxWarp>
              </a:bodyPr>
              <a:lstStyle/>
              <a:p>
                <a:endParaRPr lang="en-US"/>
              </a:p>
            </p:txBody>
          </p:sp>
          <p:sp>
            <p:nvSpPr>
              <p:cNvPr id="3100" name="Freeform 534"/>
              <p:cNvSpPr>
                <a:spLocks/>
              </p:cNvSpPr>
              <p:nvPr/>
            </p:nvSpPr>
            <p:spPr bwMode="auto">
              <a:xfrm>
                <a:off x="2278" y="2562"/>
                <a:ext cx="192" cy="198"/>
              </a:xfrm>
              <a:custGeom>
                <a:avLst/>
                <a:gdLst>
                  <a:gd name="T0" fmla="*/ 136 w 192"/>
                  <a:gd name="T1" fmla="*/ 155 h 198"/>
                  <a:gd name="T2" fmla="*/ 192 w 192"/>
                  <a:gd name="T3" fmla="*/ 100 h 198"/>
                  <a:gd name="T4" fmla="*/ 108 w 192"/>
                  <a:gd name="T5" fmla="*/ 0 h 198"/>
                  <a:gd name="T6" fmla="*/ 91 w 192"/>
                  <a:gd name="T7" fmla="*/ 8 h 198"/>
                  <a:gd name="T8" fmla="*/ 76 w 192"/>
                  <a:gd name="T9" fmla="*/ 41 h 198"/>
                  <a:gd name="T10" fmla="*/ 0 w 192"/>
                  <a:gd name="T11" fmla="*/ 106 h 198"/>
                  <a:gd name="T12" fmla="*/ 2 w 192"/>
                  <a:gd name="T13" fmla="*/ 123 h 198"/>
                  <a:gd name="T14" fmla="*/ 48 w 192"/>
                  <a:gd name="T15" fmla="*/ 149 h 198"/>
                  <a:gd name="T16" fmla="*/ 80 w 192"/>
                  <a:gd name="T17" fmla="*/ 196 h 198"/>
                  <a:gd name="T18" fmla="*/ 104 w 192"/>
                  <a:gd name="T19" fmla="*/ 198 h 198"/>
                  <a:gd name="T20" fmla="*/ 143 w 192"/>
                  <a:gd name="T21" fmla="*/ 180 h 198"/>
                  <a:gd name="T22" fmla="*/ 112 w 192"/>
                  <a:gd name="T23" fmla="*/ 155 h 198"/>
                  <a:gd name="T24" fmla="*/ 91 w 192"/>
                  <a:gd name="T25" fmla="*/ 172 h 198"/>
                  <a:gd name="T26" fmla="*/ 45 w 192"/>
                  <a:gd name="T27" fmla="*/ 121 h 198"/>
                  <a:gd name="T28" fmla="*/ 37 w 192"/>
                  <a:gd name="T29" fmla="*/ 112 h 198"/>
                  <a:gd name="T30" fmla="*/ 76 w 192"/>
                  <a:gd name="T31" fmla="*/ 82 h 198"/>
                  <a:gd name="T32" fmla="*/ 104 w 192"/>
                  <a:gd name="T33" fmla="*/ 43 h 198"/>
                  <a:gd name="T34" fmla="*/ 132 w 192"/>
                  <a:gd name="T35" fmla="*/ 57 h 198"/>
                  <a:gd name="T36" fmla="*/ 162 w 192"/>
                  <a:gd name="T37" fmla="*/ 90 h 198"/>
                  <a:gd name="T38" fmla="*/ 119 w 192"/>
                  <a:gd name="T39" fmla="*/ 135 h 198"/>
                  <a:gd name="T40" fmla="*/ 136 w 192"/>
                  <a:gd name="T41" fmla="*/ 155 h 1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92"/>
                  <a:gd name="T64" fmla="*/ 0 h 198"/>
                  <a:gd name="T65" fmla="*/ 192 w 192"/>
                  <a:gd name="T66" fmla="*/ 198 h 1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92" h="198">
                    <a:moveTo>
                      <a:pt x="136" y="155"/>
                    </a:moveTo>
                    <a:lnTo>
                      <a:pt x="192" y="100"/>
                    </a:lnTo>
                    <a:lnTo>
                      <a:pt x="108" y="0"/>
                    </a:lnTo>
                    <a:lnTo>
                      <a:pt x="91" y="8"/>
                    </a:lnTo>
                    <a:lnTo>
                      <a:pt x="76" y="41"/>
                    </a:lnTo>
                    <a:lnTo>
                      <a:pt x="0" y="106"/>
                    </a:lnTo>
                    <a:lnTo>
                      <a:pt x="2" y="123"/>
                    </a:lnTo>
                    <a:lnTo>
                      <a:pt x="48" y="149"/>
                    </a:lnTo>
                    <a:lnTo>
                      <a:pt x="80" y="196"/>
                    </a:lnTo>
                    <a:lnTo>
                      <a:pt x="104" y="198"/>
                    </a:lnTo>
                    <a:lnTo>
                      <a:pt x="143" y="180"/>
                    </a:lnTo>
                    <a:lnTo>
                      <a:pt x="112" y="155"/>
                    </a:lnTo>
                    <a:lnTo>
                      <a:pt x="91" y="172"/>
                    </a:lnTo>
                    <a:lnTo>
                      <a:pt x="45" y="121"/>
                    </a:lnTo>
                    <a:lnTo>
                      <a:pt x="37" y="112"/>
                    </a:lnTo>
                    <a:lnTo>
                      <a:pt x="76" y="82"/>
                    </a:lnTo>
                    <a:lnTo>
                      <a:pt x="104" y="43"/>
                    </a:lnTo>
                    <a:lnTo>
                      <a:pt x="132" y="57"/>
                    </a:lnTo>
                    <a:lnTo>
                      <a:pt x="162" y="90"/>
                    </a:lnTo>
                    <a:lnTo>
                      <a:pt x="119" y="135"/>
                    </a:lnTo>
                    <a:lnTo>
                      <a:pt x="136" y="155"/>
                    </a:lnTo>
                    <a:close/>
                  </a:path>
                </a:pathLst>
              </a:custGeom>
              <a:solidFill>
                <a:srgbClr val="FFFFFF"/>
              </a:solidFill>
              <a:ln w="9525">
                <a:noFill/>
                <a:round/>
                <a:headEnd/>
                <a:tailEnd/>
              </a:ln>
            </p:spPr>
            <p:txBody>
              <a:bodyPr>
                <a:prstTxWarp prst="textNoShape">
                  <a:avLst/>
                </a:prstTxWarp>
              </a:bodyPr>
              <a:lstStyle/>
              <a:p>
                <a:endParaRPr lang="en-US"/>
              </a:p>
            </p:txBody>
          </p:sp>
          <p:sp>
            <p:nvSpPr>
              <p:cNvPr id="3101" name="Freeform 535"/>
              <p:cNvSpPr>
                <a:spLocks/>
              </p:cNvSpPr>
              <p:nvPr/>
            </p:nvSpPr>
            <p:spPr bwMode="auto">
              <a:xfrm>
                <a:off x="2619" y="2076"/>
                <a:ext cx="186" cy="197"/>
              </a:xfrm>
              <a:custGeom>
                <a:avLst/>
                <a:gdLst>
                  <a:gd name="T0" fmla="*/ 127 w 186"/>
                  <a:gd name="T1" fmla="*/ 189 h 197"/>
                  <a:gd name="T2" fmla="*/ 138 w 186"/>
                  <a:gd name="T3" fmla="*/ 170 h 197"/>
                  <a:gd name="T4" fmla="*/ 151 w 186"/>
                  <a:gd name="T5" fmla="*/ 154 h 197"/>
                  <a:gd name="T6" fmla="*/ 166 w 186"/>
                  <a:gd name="T7" fmla="*/ 137 h 197"/>
                  <a:gd name="T8" fmla="*/ 177 w 186"/>
                  <a:gd name="T9" fmla="*/ 113 h 197"/>
                  <a:gd name="T10" fmla="*/ 186 w 186"/>
                  <a:gd name="T11" fmla="*/ 94 h 197"/>
                  <a:gd name="T12" fmla="*/ 186 w 186"/>
                  <a:gd name="T13" fmla="*/ 74 h 197"/>
                  <a:gd name="T14" fmla="*/ 186 w 186"/>
                  <a:gd name="T15" fmla="*/ 51 h 197"/>
                  <a:gd name="T16" fmla="*/ 171 w 186"/>
                  <a:gd name="T17" fmla="*/ 33 h 197"/>
                  <a:gd name="T18" fmla="*/ 156 w 186"/>
                  <a:gd name="T19" fmla="*/ 16 h 197"/>
                  <a:gd name="T20" fmla="*/ 138 w 186"/>
                  <a:gd name="T21" fmla="*/ 6 h 197"/>
                  <a:gd name="T22" fmla="*/ 119 w 186"/>
                  <a:gd name="T23" fmla="*/ 0 h 197"/>
                  <a:gd name="T24" fmla="*/ 99 w 186"/>
                  <a:gd name="T25" fmla="*/ 0 h 197"/>
                  <a:gd name="T26" fmla="*/ 76 w 186"/>
                  <a:gd name="T27" fmla="*/ 10 h 197"/>
                  <a:gd name="T28" fmla="*/ 56 w 186"/>
                  <a:gd name="T29" fmla="*/ 21 h 197"/>
                  <a:gd name="T30" fmla="*/ 41 w 186"/>
                  <a:gd name="T31" fmla="*/ 31 h 197"/>
                  <a:gd name="T32" fmla="*/ 30 w 186"/>
                  <a:gd name="T33" fmla="*/ 47 h 197"/>
                  <a:gd name="T34" fmla="*/ 22 w 186"/>
                  <a:gd name="T35" fmla="*/ 66 h 197"/>
                  <a:gd name="T36" fmla="*/ 11 w 186"/>
                  <a:gd name="T37" fmla="*/ 84 h 197"/>
                  <a:gd name="T38" fmla="*/ 7 w 186"/>
                  <a:gd name="T39" fmla="*/ 105 h 197"/>
                  <a:gd name="T40" fmla="*/ 0 w 186"/>
                  <a:gd name="T41" fmla="*/ 123 h 197"/>
                  <a:gd name="T42" fmla="*/ 11 w 186"/>
                  <a:gd name="T43" fmla="*/ 146 h 197"/>
                  <a:gd name="T44" fmla="*/ 22 w 186"/>
                  <a:gd name="T45" fmla="*/ 166 h 197"/>
                  <a:gd name="T46" fmla="*/ 43 w 186"/>
                  <a:gd name="T47" fmla="*/ 182 h 197"/>
                  <a:gd name="T48" fmla="*/ 63 w 186"/>
                  <a:gd name="T49" fmla="*/ 184 h 197"/>
                  <a:gd name="T50" fmla="*/ 67 w 186"/>
                  <a:gd name="T51" fmla="*/ 164 h 197"/>
                  <a:gd name="T52" fmla="*/ 45 w 186"/>
                  <a:gd name="T53" fmla="*/ 150 h 197"/>
                  <a:gd name="T54" fmla="*/ 41 w 186"/>
                  <a:gd name="T55" fmla="*/ 127 h 197"/>
                  <a:gd name="T56" fmla="*/ 43 w 186"/>
                  <a:gd name="T57" fmla="*/ 107 h 197"/>
                  <a:gd name="T58" fmla="*/ 52 w 186"/>
                  <a:gd name="T59" fmla="*/ 84 h 197"/>
                  <a:gd name="T60" fmla="*/ 63 w 186"/>
                  <a:gd name="T61" fmla="*/ 66 h 197"/>
                  <a:gd name="T62" fmla="*/ 80 w 186"/>
                  <a:gd name="T63" fmla="*/ 53 h 197"/>
                  <a:gd name="T64" fmla="*/ 102 w 186"/>
                  <a:gd name="T65" fmla="*/ 47 h 197"/>
                  <a:gd name="T66" fmla="*/ 121 w 186"/>
                  <a:gd name="T67" fmla="*/ 51 h 197"/>
                  <a:gd name="T68" fmla="*/ 140 w 186"/>
                  <a:gd name="T69" fmla="*/ 53 h 197"/>
                  <a:gd name="T70" fmla="*/ 149 w 186"/>
                  <a:gd name="T71" fmla="*/ 72 h 197"/>
                  <a:gd name="T72" fmla="*/ 160 w 186"/>
                  <a:gd name="T73" fmla="*/ 92 h 197"/>
                  <a:gd name="T74" fmla="*/ 151 w 186"/>
                  <a:gd name="T75" fmla="*/ 111 h 197"/>
                  <a:gd name="T76" fmla="*/ 138 w 186"/>
                  <a:gd name="T77" fmla="*/ 127 h 197"/>
                  <a:gd name="T78" fmla="*/ 125 w 186"/>
                  <a:gd name="T79" fmla="*/ 146 h 197"/>
                  <a:gd name="T80" fmla="*/ 104 w 186"/>
                  <a:gd name="T81" fmla="*/ 166 h 197"/>
                  <a:gd name="T82" fmla="*/ 84 w 186"/>
                  <a:gd name="T83" fmla="*/ 174 h 197"/>
                  <a:gd name="T84" fmla="*/ 89 w 186"/>
                  <a:gd name="T85" fmla="*/ 193 h 197"/>
                  <a:gd name="T86" fmla="*/ 104 w 186"/>
                  <a:gd name="T87" fmla="*/ 186 h 19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86"/>
                  <a:gd name="T133" fmla="*/ 0 h 197"/>
                  <a:gd name="T134" fmla="*/ 186 w 186"/>
                  <a:gd name="T135" fmla="*/ 197 h 19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86" h="197">
                    <a:moveTo>
                      <a:pt x="112" y="191"/>
                    </a:moveTo>
                    <a:lnTo>
                      <a:pt x="127" y="189"/>
                    </a:lnTo>
                    <a:lnTo>
                      <a:pt x="132" y="180"/>
                    </a:lnTo>
                    <a:lnTo>
                      <a:pt x="138" y="170"/>
                    </a:lnTo>
                    <a:lnTo>
                      <a:pt x="145" y="164"/>
                    </a:lnTo>
                    <a:lnTo>
                      <a:pt x="151" y="154"/>
                    </a:lnTo>
                    <a:lnTo>
                      <a:pt x="158" y="146"/>
                    </a:lnTo>
                    <a:lnTo>
                      <a:pt x="166" y="137"/>
                    </a:lnTo>
                    <a:lnTo>
                      <a:pt x="171" y="125"/>
                    </a:lnTo>
                    <a:lnTo>
                      <a:pt x="177" y="113"/>
                    </a:lnTo>
                    <a:lnTo>
                      <a:pt x="184" y="105"/>
                    </a:lnTo>
                    <a:lnTo>
                      <a:pt x="186" y="94"/>
                    </a:lnTo>
                    <a:lnTo>
                      <a:pt x="186" y="84"/>
                    </a:lnTo>
                    <a:lnTo>
                      <a:pt x="186" y="74"/>
                    </a:lnTo>
                    <a:lnTo>
                      <a:pt x="186" y="64"/>
                    </a:lnTo>
                    <a:lnTo>
                      <a:pt x="186" y="51"/>
                    </a:lnTo>
                    <a:lnTo>
                      <a:pt x="177" y="43"/>
                    </a:lnTo>
                    <a:lnTo>
                      <a:pt x="171" y="33"/>
                    </a:lnTo>
                    <a:lnTo>
                      <a:pt x="162" y="27"/>
                    </a:lnTo>
                    <a:lnTo>
                      <a:pt x="156" y="16"/>
                    </a:lnTo>
                    <a:lnTo>
                      <a:pt x="147" y="10"/>
                    </a:lnTo>
                    <a:lnTo>
                      <a:pt x="138" y="6"/>
                    </a:lnTo>
                    <a:lnTo>
                      <a:pt x="130" y="4"/>
                    </a:lnTo>
                    <a:lnTo>
                      <a:pt x="119" y="0"/>
                    </a:lnTo>
                    <a:lnTo>
                      <a:pt x="108" y="0"/>
                    </a:lnTo>
                    <a:lnTo>
                      <a:pt x="99" y="0"/>
                    </a:lnTo>
                    <a:lnTo>
                      <a:pt x="86" y="8"/>
                    </a:lnTo>
                    <a:lnTo>
                      <a:pt x="76" y="10"/>
                    </a:lnTo>
                    <a:lnTo>
                      <a:pt x="67" y="18"/>
                    </a:lnTo>
                    <a:lnTo>
                      <a:pt x="56" y="21"/>
                    </a:lnTo>
                    <a:lnTo>
                      <a:pt x="52" y="31"/>
                    </a:lnTo>
                    <a:lnTo>
                      <a:pt x="41" y="31"/>
                    </a:lnTo>
                    <a:lnTo>
                      <a:pt x="39" y="41"/>
                    </a:lnTo>
                    <a:lnTo>
                      <a:pt x="30" y="47"/>
                    </a:lnTo>
                    <a:lnTo>
                      <a:pt x="24" y="57"/>
                    </a:lnTo>
                    <a:lnTo>
                      <a:pt x="22" y="66"/>
                    </a:lnTo>
                    <a:lnTo>
                      <a:pt x="15" y="76"/>
                    </a:lnTo>
                    <a:lnTo>
                      <a:pt x="11" y="84"/>
                    </a:lnTo>
                    <a:lnTo>
                      <a:pt x="9" y="94"/>
                    </a:lnTo>
                    <a:lnTo>
                      <a:pt x="7" y="105"/>
                    </a:lnTo>
                    <a:lnTo>
                      <a:pt x="2" y="115"/>
                    </a:lnTo>
                    <a:lnTo>
                      <a:pt x="0" y="123"/>
                    </a:lnTo>
                    <a:lnTo>
                      <a:pt x="7" y="133"/>
                    </a:lnTo>
                    <a:lnTo>
                      <a:pt x="11" y="146"/>
                    </a:lnTo>
                    <a:lnTo>
                      <a:pt x="15" y="156"/>
                    </a:lnTo>
                    <a:lnTo>
                      <a:pt x="22" y="166"/>
                    </a:lnTo>
                    <a:lnTo>
                      <a:pt x="32" y="174"/>
                    </a:lnTo>
                    <a:lnTo>
                      <a:pt x="43" y="182"/>
                    </a:lnTo>
                    <a:lnTo>
                      <a:pt x="54" y="184"/>
                    </a:lnTo>
                    <a:lnTo>
                      <a:pt x="63" y="184"/>
                    </a:lnTo>
                    <a:lnTo>
                      <a:pt x="69" y="176"/>
                    </a:lnTo>
                    <a:lnTo>
                      <a:pt x="67" y="164"/>
                    </a:lnTo>
                    <a:lnTo>
                      <a:pt x="56" y="162"/>
                    </a:lnTo>
                    <a:lnTo>
                      <a:pt x="45" y="150"/>
                    </a:lnTo>
                    <a:lnTo>
                      <a:pt x="45" y="139"/>
                    </a:lnTo>
                    <a:lnTo>
                      <a:pt x="41" y="127"/>
                    </a:lnTo>
                    <a:lnTo>
                      <a:pt x="41" y="115"/>
                    </a:lnTo>
                    <a:lnTo>
                      <a:pt x="43" y="107"/>
                    </a:lnTo>
                    <a:lnTo>
                      <a:pt x="48" y="92"/>
                    </a:lnTo>
                    <a:lnTo>
                      <a:pt x="52" y="84"/>
                    </a:lnTo>
                    <a:lnTo>
                      <a:pt x="56" y="74"/>
                    </a:lnTo>
                    <a:lnTo>
                      <a:pt x="63" y="66"/>
                    </a:lnTo>
                    <a:lnTo>
                      <a:pt x="67" y="57"/>
                    </a:lnTo>
                    <a:lnTo>
                      <a:pt x="80" y="53"/>
                    </a:lnTo>
                    <a:lnTo>
                      <a:pt x="91" y="51"/>
                    </a:lnTo>
                    <a:lnTo>
                      <a:pt x="102" y="47"/>
                    </a:lnTo>
                    <a:lnTo>
                      <a:pt x="110" y="51"/>
                    </a:lnTo>
                    <a:lnTo>
                      <a:pt x="121" y="51"/>
                    </a:lnTo>
                    <a:lnTo>
                      <a:pt x="132" y="51"/>
                    </a:lnTo>
                    <a:lnTo>
                      <a:pt x="140" y="53"/>
                    </a:lnTo>
                    <a:lnTo>
                      <a:pt x="149" y="57"/>
                    </a:lnTo>
                    <a:lnTo>
                      <a:pt x="149" y="72"/>
                    </a:lnTo>
                    <a:lnTo>
                      <a:pt x="156" y="80"/>
                    </a:lnTo>
                    <a:lnTo>
                      <a:pt x="160" y="92"/>
                    </a:lnTo>
                    <a:lnTo>
                      <a:pt x="156" y="102"/>
                    </a:lnTo>
                    <a:lnTo>
                      <a:pt x="151" y="111"/>
                    </a:lnTo>
                    <a:lnTo>
                      <a:pt x="145" y="119"/>
                    </a:lnTo>
                    <a:lnTo>
                      <a:pt x="138" y="127"/>
                    </a:lnTo>
                    <a:lnTo>
                      <a:pt x="132" y="137"/>
                    </a:lnTo>
                    <a:lnTo>
                      <a:pt x="125" y="146"/>
                    </a:lnTo>
                    <a:lnTo>
                      <a:pt x="117" y="156"/>
                    </a:lnTo>
                    <a:lnTo>
                      <a:pt x="104" y="166"/>
                    </a:lnTo>
                    <a:lnTo>
                      <a:pt x="93" y="166"/>
                    </a:lnTo>
                    <a:lnTo>
                      <a:pt x="84" y="174"/>
                    </a:lnTo>
                    <a:lnTo>
                      <a:pt x="80" y="184"/>
                    </a:lnTo>
                    <a:lnTo>
                      <a:pt x="89" y="193"/>
                    </a:lnTo>
                    <a:lnTo>
                      <a:pt x="97" y="197"/>
                    </a:lnTo>
                    <a:lnTo>
                      <a:pt x="104" y="186"/>
                    </a:lnTo>
                    <a:lnTo>
                      <a:pt x="112" y="191"/>
                    </a:lnTo>
                    <a:close/>
                  </a:path>
                </a:pathLst>
              </a:custGeom>
              <a:solidFill>
                <a:srgbClr val="FFFFFF"/>
              </a:solidFill>
              <a:ln w="9525">
                <a:noFill/>
                <a:round/>
                <a:headEnd/>
                <a:tailEnd/>
              </a:ln>
            </p:spPr>
            <p:txBody>
              <a:bodyPr>
                <a:prstTxWarp prst="textNoShape">
                  <a:avLst/>
                </a:prstTxWarp>
              </a:bodyPr>
              <a:lstStyle/>
              <a:p>
                <a:endParaRPr lang="en-US"/>
              </a:p>
            </p:txBody>
          </p:sp>
          <p:sp>
            <p:nvSpPr>
              <p:cNvPr id="3102" name="Freeform 536"/>
              <p:cNvSpPr>
                <a:spLocks/>
              </p:cNvSpPr>
              <p:nvPr/>
            </p:nvSpPr>
            <p:spPr bwMode="auto">
              <a:xfrm>
                <a:off x="2917" y="2381"/>
                <a:ext cx="136" cy="129"/>
              </a:xfrm>
              <a:custGeom>
                <a:avLst/>
                <a:gdLst>
                  <a:gd name="T0" fmla="*/ 84 w 136"/>
                  <a:gd name="T1" fmla="*/ 115 h 129"/>
                  <a:gd name="T2" fmla="*/ 106 w 136"/>
                  <a:gd name="T3" fmla="*/ 109 h 129"/>
                  <a:gd name="T4" fmla="*/ 119 w 136"/>
                  <a:gd name="T5" fmla="*/ 90 h 129"/>
                  <a:gd name="T6" fmla="*/ 127 w 136"/>
                  <a:gd name="T7" fmla="*/ 68 h 129"/>
                  <a:gd name="T8" fmla="*/ 136 w 136"/>
                  <a:gd name="T9" fmla="*/ 50 h 129"/>
                  <a:gd name="T10" fmla="*/ 132 w 136"/>
                  <a:gd name="T11" fmla="*/ 27 h 129"/>
                  <a:gd name="T12" fmla="*/ 121 w 136"/>
                  <a:gd name="T13" fmla="*/ 6 h 129"/>
                  <a:gd name="T14" fmla="*/ 101 w 136"/>
                  <a:gd name="T15" fmla="*/ 0 h 129"/>
                  <a:gd name="T16" fmla="*/ 82 w 136"/>
                  <a:gd name="T17" fmla="*/ 0 h 129"/>
                  <a:gd name="T18" fmla="*/ 60 w 136"/>
                  <a:gd name="T19" fmla="*/ 2 h 129"/>
                  <a:gd name="T20" fmla="*/ 39 w 136"/>
                  <a:gd name="T21" fmla="*/ 6 h 129"/>
                  <a:gd name="T22" fmla="*/ 24 w 136"/>
                  <a:gd name="T23" fmla="*/ 23 h 129"/>
                  <a:gd name="T24" fmla="*/ 15 w 136"/>
                  <a:gd name="T25" fmla="*/ 41 h 129"/>
                  <a:gd name="T26" fmla="*/ 9 w 136"/>
                  <a:gd name="T27" fmla="*/ 60 h 129"/>
                  <a:gd name="T28" fmla="*/ 2 w 136"/>
                  <a:gd name="T29" fmla="*/ 80 h 129"/>
                  <a:gd name="T30" fmla="*/ 6 w 136"/>
                  <a:gd name="T31" fmla="*/ 103 h 129"/>
                  <a:gd name="T32" fmla="*/ 19 w 136"/>
                  <a:gd name="T33" fmla="*/ 119 h 129"/>
                  <a:gd name="T34" fmla="*/ 39 w 136"/>
                  <a:gd name="T35" fmla="*/ 129 h 129"/>
                  <a:gd name="T36" fmla="*/ 60 w 136"/>
                  <a:gd name="T37" fmla="*/ 117 h 129"/>
                  <a:gd name="T38" fmla="*/ 43 w 136"/>
                  <a:gd name="T39" fmla="*/ 101 h 129"/>
                  <a:gd name="T40" fmla="*/ 34 w 136"/>
                  <a:gd name="T41" fmla="*/ 84 h 129"/>
                  <a:gd name="T42" fmla="*/ 34 w 136"/>
                  <a:gd name="T43" fmla="*/ 62 h 129"/>
                  <a:gd name="T44" fmla="*/ 41 w 136"/>
                  <a:gd name="T45" fmla="*/ 39 h 129"/>
                  <a:gd name="T46" fmla="*/ 56 w 136"/>
                  <a:gd name="T47" fmla="*/ 29 h 129"/>
                  <a:gd name="T48" fmla="*/ 78 w 136"/>
                  <a:gd name="T49" fmla="*/ 27 h 129"/>
                  <a:gd name="T50" fmla="*/ 97 w 136"/>
                  <a:gd name="T51" fmla="*/ 29 h 129"/>
                  <a:gd name="T52" fmla="*/ 108 w 136"/>
                  <a:gd name="T53" fmla="*/ 52 h 129"/>
                  <a:gd name="T54" fmla="*/ 104 w 136"/>
                  <a:gd name="T55" fmla="*/ 72 h 129"/>
                  <a:gd name="T56" fmla="*/ 95 w 136"/>
                  <a:gd name="T57" fmla="*/ 95 h 129"/>
                  <a:gd name="T58" fmla="*/ 82 w 136"/>
                  <a:gd name="T59" fmla="*/ 103 h 129"/>
                  <a:gd name="T60" fmla="*/ 63 w 136"/>
                  <a:gd name="T61" fmla="*/ 107 h 129"/>
                  <a:gd name="T62" fmla="*/ 73 w 136"/>
                  <a:gd name="T63" fmla="*/ 115 h 12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29"/>
                  <a:gd name="T98" fmla="*/ 136 w 136"/>
                  <a:gd name="T99" fmla="*/ 129 h 12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29">
                    <a:moveTo>
                      <a:pt x="75" y="113"/>
                    </a:moveTo>
                    <a:lnTo>
                      <a:pt x="84" y="115"/>
                    </a:lnTo>
                    <a:lnTo>
                      <a:pt x="95" y="113"/>
                    </a:lnTo>
                    <a:lnTo>
                      <a:pt x="106" y="109"/>
                    </a:lnTo>
                    <a:lnTo>
                      <a:pt x="112" y="101"/>
                    </a:lnTo>
                    <a:lnTo>
                      <a:pt x="119" y="90"/>
                    </a:lnTo>
                    <a:lnTo>
                      <a:pt x="123" y="78"/>
                    </a:lnTo>
                    <a:lnTo>
                      <a:pt x="127" y="68"/>
                    </a:lnTo>
                    <a:lnTo>
                      <a:pt x="132" y="60"/>
                    </a:lnTo>
                    <a:lnTo>
                      <a:pt x="136" y="50"/>
                    </a:lnTo>
                    <a:lnTo>
                      <a:pt x="132" y="37"/>
                    </a:lnTo>
                    <a:lnTo>
                      <a:pt x="132" y="27"/>
                    </a:lnTo>
                    <a:lnTo>
                      <a:pt x="129" y="15"/>
                    </a:lnTo>
                    <a:lnTo>
                      <a:pt x="121" y="6"/>
                    </a:lnTo>
                    <a:lnTo>
                      <a:pt x="112" y="0"/>
                    </a:lnTo>
                    <a:lnTo>
                      <a:pt x="101" y="0"/>
                    </a:lnTo>
                    <a:lnTo>
                      <a:pt x="93" y="0"/>
                    </a:lnTo>
                    <a:lnTo>
                      <a:pt x="82" y="0"/>
                    </a:lnTo>
                    <a:lnTo>
                      <a:pt x="71" y="0"/>
                    </a:lnTo>
                    <a:lnTo>
                      <a:pt x="60" y="2"/>
                    </a:lnTo>
                    <a:lnTo>
                      <a:pt x="50" y="6"/>
                    </a:lnTo>
                    <a:lnTo>
                      <a:pt x="39" y="6"/>
                    </a:lnTo>
                    <a:lnTo>
                      <a:pt x="32" y="15"/>
                    </a:lnTo>
                    <a:lnTo>
                      <a:pt x="24" y="23"/>
                    </a:lnTo>
                    <a:lnTo>
                      <a:pt x="17" y="31"/>
                    </a:lnTo>
                    <a:lnTo>
                      <a:pt x="15" y="41"/>
                    </a:lnTo>
                    <a:lnTo>
                      <a:pt x="11" y="52"/>
                    </a:lnTo>
                    <a:lnTo>
                      <a:pt x="9" y="60"/>
                    </a:lnTo>
                    <a:lnTo>
                      <a:pt x="4" y="70"/>
                    </a:lnTo>
                    <a:lnTo>
                      <a:pt x="2" y="80"/>
                    </a:lnTo>
                    <a:lnTo>
                      <a:pt x="0" y="88"/>
                    </a:lnTo>
                    <a:lnTo>
                      <a:pt x="6" y="103"/>
                    </a:lnTo>
                    <a:lnTo>
                      <a:pt x="13" y="113"/>
                    </a:lnTo>
                    <a:lnTo>
                      <a:pt x="19" y="119"/>
                    </a:lnTo>
                    <a:lnTo>
                      <a:pt x="30" y="121"/>
                    </a:lnTo>
                    <a:lnTo>
                      <a:pt x="39" y="129"/>
                    </a:lnTo>
                    <a:lnTo>
                      <a:pt x="50" y="125"/>
                    </a:lnTo>
                    <a:lnTo>
                      <a:pt x="60" y="117"/>
                    </a:lnTo>
                    <a:lnTo>
                      <a:pt x="54" y="105"/>
                    </a:lnTo>
                    <a:lnTo>
                      <a:pt x="43" y="101"/>
                    </a:lnTo>
                    <a:lnTo>
                      <a:pt x="34" y="95"/>
                    </a:lnTo>
                    <a:lnTo>
                      <a:pt x="34" y="84"/>
                    </a:lnTo>
                    <a:lnTo>
                      <a:pt x="32" y="72"/>
                    </a:lnTo>
                    <a:lnTo>
                      <a:pt x="34" y="62"/>
                    </a:lnTo>
                    <a:lnTo>
                      <a:pt x="39" y="50"/>
                    </a:lnTo>
                    <a:lnTo>
                      <a:pt x="41" y="39"/>
                    </a:lnTo>
                    <a:lnTo>
                      <a:pt x="45" y="29"/>
                    </a:lnTo>
                    <a:lnTo>
                      <a:pt x="56" y="29"/>
                    </a:lnTo>
                    <a:lnTo>
                      <a:pt x="67" y="27"/>
                    </a:lnTo>
                    <a:lnTo>
                      <a:pt x="78" y="27"/>
                    </a:lnTo>
                    <a:lnTo>
                      <a:pt x="86" y="27"/>
                    </a:lnTo>
                    <a:lnTo>
                      <a:pt x="97" y="29"/>
                    </a:lnTo>
                    <a:lnTo>
                      <a:pt x="104" y="39"/>
                    </a:lnTo>
                    <a:lnTo>
                      <a:pt x="108" y="52"/>
                    </a:lnTo>
                    <a:lnTo>
                      <a:pt x="104" y="62"/>
                    </a:lnTo>
                    <a:lnTo>
                      <a:pt x="104" y="72"/>
                    </a:lnTo>
                    <a:lnTo>
                      <a:pt x="101" y="84"/>
                    </a:lnTo>
                    <a:lnTo>
                      <a:pt x="95" y="95"/>
                    </a:lnTo>
                    <a:lnTo>
                      <a:pt x="91" y="103"/>
                    </a:lnTo>
                    <a:lnTo>
                      <a:pt x="82" y="103"/>
                    </a:lnTo>
                    <a:lnTo>
                      <a:pt x="71" y="101"/>
                    </a:lnTo>
                    <a:lnTo>
                      <a:pt x="63" y="107"/>
                    </a:lnTo>
                    <a:lnTo>
                      <a:pt x="63" y="119"/>
                    </a:lnTo>
                    <a:lnTo>
                      <a:pt x="73" y="115"/>
                    </a:lnTo>
                    <a:lnTo>
                      <a:pt x="75" y="113"/>
                    </a:lnTo>
                    <a:close/>
                  </a:path>
                </a:pathLst>
              </a:custGeom>
              <a:solidFill>
                <a:srgbClr val="FFFFFF"/>
              </a:solidFill>
              <a:ln w="9525">
                <a:noFill/>
                <a:round/>
                <a:headEnd/>
                <a:tailEnd/>
              </a:ln>
            </p:spPr>
            <p:txBody>
              <a:bodyPr>
                <a:prstTxWarp prst="textNoShape">
                  <a:avLst/>
                </a:prstTxWarp>
              </a:bodyPr>
              <a:lstStyle/>
              <a:p>
                <a:endParaRPr lang="en-US"/>
              </a:p>
            </p:txBody>
          </p:sp>
          <p:sp>
            <p:nvSpPr>
              <p:cNvPr id="3103" name="Freeform 537"/>
              <p:cNvSpPr>
                <a:spLocks/>
              </p:cNvSpPr>
              <p:nvPr/>
            </p:nvSpPr>
            <p:spPr bwMode="auto">
              <a:xfrm>
                <a:off x="2613" y="2551"/>
                <a:ext cx="164" cy="168"/>
              </a:xfrm>
              <a:custGeom>
                <a:avLst/>
                <a:gdLst>
                  <a:gd name="T0" fmla="*/ 164 w 164"/>
                  <a:gd name="T1" fmla="*/ 89 h 168"/>
                  <a:gd name="T2" fmla="*/ 155 w 164"/>
                  <a:gd name="T3" fmla="*/ 107 h 168"/>
                  <a:gd name="T4" fmla="*/ 153 w 164"/>
                  <a:gd name="T5" fmla="*/ 127 h 168"/>
                  <a:gd name="T6" fmla="*/ 140 w 164"/>
                  <a:gd name="T7" fmla="*/ 146 h 168"/>
                  <a:gd name="T8" fmla="*/ 125 w 164"/>
                  <a:gd name="T9" fmla="*/ 160 h 168"/>
                  <a:gd name="T10" fmla="*/ 105 w 164"/>
                  <a:gd name="T11" fmla="*/ 168 h 168"/>
                  <a:gd name="T12" fmla="*/ 88 w 164"/>
                  <a:gd name="T13" fmla="*/ 166 h 168"/>
                  <a:gd name="T14" fmla="*/ 69 w 164"/>
                  <a:gd name="T15" fmla="*/ 162 h 168"/>
                  <a:gd name="T16" fmla="*/ 49 w 164"/>
                  <a:gd name="T17" fmla="*/ 156 h 168"/>
                  <a:gd name="T18" fmla="*/ 32 w 164"/>
                  <a:gd name="T19" fmla="*/ 150 h 168"/>
                  <a:gd name="T20" fmla="*/ 23 w 164"/>
                  <a:gd name="T21" fmla="*/ 134 h 168"/>
                  <a:gd name="T22" fmla="*/ 8 w 164"/>
                  <a:gd name="T23" fmla="*/ 113 h 168"/>
                  <a:gd name="T24" fmla="*/ 0 w 164"/>
                  <a:gd name="T25" fmla="*/ 89 h 168"/>
                  <a:gd name="T26" fmla="*/ 4 w 164"/>
                  <a:gd name="T27" fmla="*/ 68 h 168"/>
                  <a:gd name="T28" fmla="*/ 19 w 164"/>
                  <a:gd name="T29" fmla="*/ 52 h 168"/>
                  <a:gd name="T30" fmla="*/ 34 w 164"/>
                  <a:gd name="T31" fmla="*/ 37 h 168"/>
                  <a:gd name="T32" fmla="*/ 45 w 164"/>
                  <a:gd name="T33" fmla="*/ 19 h 168"/>
                  <a:gd name="T34" fmla="*/ 60 w 164"/>
                  <a:gd name="T35" fmla="*/ 5 h 168"/>
                  <a:gd name="T36" fmla="*/ 84 w 164"/>
                  <a:gd name="T37" fmla="*/ 0 h 168"/>
                  <a:gd name="T38" fmla="*/ 103 w 164"/>
                  <a:gd name="T39" fmla="*/ 5 h 168"/>
                  <a:gd name="T40" fmla="*/ 118 w 164"/>
                  <a:gd name="T41" fmla="*/ 21 h 168"/>
                  <a:gd name="T42" fmla="*/ 133 w 164"/>
                  <a:gd name="T43" fmla="*/ 31 h 168"/>
                  <a:gd name="T44" fmla="*/ 116 w 164"/>
                  <a:gd name="T45" fmla="*/ 39 h 168"/>
                  <a:gd name="T46" fmla="*/ 97 w 164"/>
                  <a:gd name="T47" fmla="*/ 23 h 168"/>
                  <a:gd name="T48" fmla="*/ 79 w 164"/>
                  <a:gd name="T49" fmla="*/ 17 h 168"/>
                  <a:gd name="T50" fmla="*/ 58 w 164"/>
                  <a:gd name="T51" fmla="*/ 27 h 168"/>
                  <a:gd name="T52" fmla="*/ 45 w 164"/>
                  <a:gd name="T53" fmla="*/ 43 h 168"/>
                  <a:gd name="T54" fmla="*/ 36 w 164"/>
                  <a:gd name="T55" fmla="*/ 62 h 168"/>
                  <a:gd name="T56" fmla="*/ 26 w 164"/>
                  <a:gd name="T57" fmla="*/ 80 h 168"/>
                  <a:gd name="T58" fmla="*/ 34 w 164"/>
                  <a:gd name="T59" fmla="*/ 101 h 168"/>
                  <a:gd name="T60" fmla="*/ 38 w 164"/>
                  <a:gd name="T61" fmla="*/ 127 h 168"/>
                  <a:gd name="T62" fmla="*/ 56 w 164"/>
                  <a:gd name="T63" fmla="*/ 138 h 168"/>
                  <a:gd name="T64" fmla="*/ 71 w 164"/>
                  <a:gd name="T65" fmla="*/ 150 h 168"/>
                  <a:gd name="T66" fmla="*/ 90 w 164"/>
                  <a:gd name="T67" fmla="*/ 156 h 168"/>
                  <a:gd name="T68" fmla="*/ 108 w 164"/>
                  <a:gd name="T69" fmla="*/ 140 h 168"/>
                  <a:gd name="T70" fmla="*/ 123 w 164"/>
                  <a:gd name="T71" fmla="*/ 127 h 168"/>
                  <a:gd name="T72" fmla="*/ 133 w 164"/>
                  <a:gd name="T73" fmla="*/ 111 h 168"/>
                  <a:gd name="T74" fmla="*/ 140 w 164"/>
                  <a:gd name="T75" fmla="*/ 93 h 168"/>
                  <a:gd name="T76" fmla="*/ 140 w 164"/>
                  <a:gd name="T77" fmla="*/ 70 h 168"/>
                  <a:gd name="T78" fmla="*/ 138 w 164"/>
                  <a:gd name="T79" fmla="*/ 48 h 1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64"/>
                  <a:gd name="T121" fmla="*/ 0 h 168"/>
                  <a:gd name="T122" fmla="*/ 164 w 164"/>
                  <a:gd name="T123" fmla="*/ 168 h 1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64" h="168">
                    <a:moveTo>
                      <a:pt x="146" y="50"/>
                    </a:moveTo>
                    <a:lnTo>
                      <a:pt x="164" y="89"/>
                    </a:lnTo>
                    <a:lnTo>
                      <a:pt x="159" y="97"/>
                    </a:lnTo>
                    <a:lnTo>
                      <a:pt x="155" y="107"/>
                    </a:lnTo>
                    <a:lnTo>
                      <a:pt x="155" y="117"/>
                    </a:lnTo>
                    <a:lnTo>
                      <a:pt x="153" y="127"/>
                    </a:lnTo>
                    <a:lnTo>
                      <a:pt x="146" y="136"/>
                    </a:lnTo>
                    <a:lnTo>
                      <a:pt x="140" y="146"/>
                    </a:lnTo>
                    <a:lnTo>
                      <a:pt x="133" y="154"/>
                    </a:lnTo>
                    <a:lnTo>
                      <a:pt x="125" y="160"/>
                    </a:lnTo>
                    <a:lnTo>
                      <a:pt x="116" y="160"/>
                    </a:lnTo>
                    <a:lnTo>
                      <a:pt x="105" y="168"/>
                    </a:lnTo>
                    <a:lnTo>
                      <a:pt x="97" y="166"/>
                    </a:lnTo>
                    <a:lnTo>
                      <a:pt x="88" y="166"/>
                    </a:lnTo>
                    <a:lnTo>
                      <a:pt x="77" y="166"/>
                    </a:lnTo>
                    <a:lnTo>
                      <a:pt x="69" y="162"/>
                    </a:lnTo>
                    <a:lnTo>
                      <a:pt x="58" y="160"/>
                    </a:lnTo>
                    <a:lnTo>
                      <a:pt x="49" y="156"/>
                    </a:lnTo>
                    <a:lnTo>
                      <a:pt x="41" y="154"/>
                    </a:lnTo>
                    <a:lnTo>
                      <a:pt x="32" y="150"/>
                    </a:lnTo>
                    <a:lnTo>
                      <a:pt x="23" y="144"/>
                    </a:lnTo>
                    <a:lnTo>
                      <a:pt x="23" y="134"/>
                    </a:lnTo>
                    <a:lnTo>
                      <a:pt x="17" y="127"/>
                    </a:lnTo>
                    <a:lnTo>
                      <a:pt x="8" y="113"/>
                    </a:lnTo>
                    <a:lnTo>
                      <a:pt x="2" y="105"/>
                    </a:lnTo>
                    <a:lnTo>
                      <a:pt x="0" y="89"/>
                    </a:lnTo>
                    <a:lnTo>
                      <a:pt x="4" y="80"/>
                    </a:lnTo>
                    <a:lnTo>
                      <a:pt x="4" y="68"/>
                    </a:lnTo>
                    <a:lnTo>
                      <a:pt x="8" y="60"/>
                    </a:lnTo>
                    <a:lnTo>
                      <a:pt x="19" y="52"/>
                    </a:lnTo>
                    <a:lnTo>
                      <a:pt x="23" y="45"/>
                    </a:lnTo>
                    <a:lnTo>
                      <a:pt x="34" y="37"/>
                    </a:lnTo>
                    <a:lnTo>
                      <a:pt x="36" y="27"/>
                    </a:lnTo>
                    <a:lnTo>
                      <a:pt x="45" y="19"/>
                    </a:lnTo>
                    <a:lnTo>
                      <a:pt x="51" y="11"/>
                    </a:lnTo>
                    <a:lnTo>
                      <a:pt x="60" y="5"/>
                    </a:lnTo>
                    <a:lnTo>
                      <a:pt x="71" y="5"/>
                    </a:lnTo>
                    <a:lnTo>
                      <a:pt x="84" y="0"/>
                    </a:lnTo>
                    <a:lnTo>
                      <a:pt x="95" y="0"/>
                    </a:lnTo>
                    <a:lnTo>
                      <a:pt x="103" y="5"/>
                    </a:lnTo>
                    <a:lnTo>
                      <a:pt x="110" y="15"/>
                    </a:lnTo>
                    <a:lnTo>
                      <a:pt x="118" y="21"/>
                    </a:lnTo>
                    <a:lnTo>
                      <a:pt x="127" y="27"/>
                    </a:lnTo>
                    <a:lnTo>
                      <a:pt x="133" y="31"/>
                    </a:lnTo>
                    <a:lnTo>
                      <a:pt x="125" y="39"/>
                    </a:lnTo>
                    <a:lnTo>
                      <a:pt x="116" y="39"/>
                    </a:lnTo>
                    <a:lnTo>
                      <a:pt x="105" y="29"/>
                    </a:lnTo>
                    <a:lnTo>
                      <a:pt x="97" y="23"/>
                    </a:lnTo>
                    <a:lnTo>
                      <a:pt x="88" y="19"/>
                    </a:lnTo>
                    <a:lnTo>
                      <a:pt x="79" y="17"/>
                    </a:lnTo>
                    <a:lnTo>
                      <a:pt x="69" y="19"/>
                    </a:lnTo>
                    <a:lnTo>
                      <a:pt x="58" y="27"/>
                    </a:lnTo>
                    <a:lnTo>
                      <a:pt x="49" y="35"/>
                    </a:lnTo>
                    <a:lnTo>
                      <a:pt x="45" y="43"/>
                    </a:lnTo>
                    <a:lnTo>
                      <a:pt x="41" y="54"/>
                    </a:lnTo>
                    <a:lnTo>
                      <a:pt x="36" y="62"/>
                    </a:lnTo>
                    <a:lnTo>
                      <a:pt x="30" y="70"/>
                    </a:lnTo>
                    <a:lnTo>
                      <a:pt x="26" y="80"/>
                    </a:lnTo>
                    <a:lnTo>
                      <a:pt x="26" y="91"/>
                    </a:lnTo>
                    <a:lnTo>
                      <a:pt x="34" y="101"/>
                    </a:lnTo>
                    <a:lnTo>
                      <a:pt x="36" y="113"/>
                    </a:lnTo>
                    <a:lnTo>
                      <a:pt x="38" y="127"/>
                    </a:lnTo>
                    <a:lnTo>
                      <a:pt x="47" y="132"/>
                    </a:lnTo>
                    <a:lnTo>
                      <a:pt x="56" y="138"/>
                    </a:lnTo>
                    <a:lnTo>
                      <a:pt x="62" y="146"/>
                    </a:lnTo>
                    <a:lnTo>
                      <a:pt x="71" y="150"/>
                    </a:lnTo>
                    <a:lnTo>
                      <a:pt x="82" y="154"/>
                    </a:lnTo>
                    <a:lnTo>
                      <a:pt x="90" y="156"/>
                    </a:lnTo>
                    <a:lnTo>
                      <a:pt x="99" y="148"/>
                    </a:lnTo>
                    <a:lnTo>
                      <a:pt x="108" y="140"/>
                    </a:lnTo>
                    <a:lnTo>
                      <a:pt x="118" y="138"/>
                    </a:lnTo>
                    <a:lnTo>
                      <a:pt x="123" y="127"/>
                    </a:lnTo>
                    <a:lnTo>
                      <a:pt x="131" y="121"/>
                    </a:lnTo>
                    <a:lnTo>
                      <a:pt x="133" y="111"/>
                    </a:lnTo>
                    <a:lnTo>
                      <a:pt x="138" y="101"/>
                    </a:lnTo>
                    <a:lnTo>
                      <a:pt x="140" y="93"/>
                    </a:lnTo>
                    <a:lnTo>
                      <a:pt x="142" y="80"/>
                    </a:lnTo>
                    <a:lnTo>
                      <a:pt x="140" y="70"/>
                    </a:lnTo>
                    <a:lnTo>
                      <a:pt x="138" y="58"/>
                    </a:lnTo>
                    <a:lnTo>
                      <a:pt x="138" y="48"/>
                    </a:lnTo>
                    <a:lnTo>
                      <a:pt x="146" y="50"/>
                    </a:lnTo>
                    <a:close/>
                  </a:path>
                </a:pathLst>
              </a:custGeom>
              <a:solidFill>
                <a:srgbClr val="FFFFFF"/>
              </a:solidFill>
              <a:ln w="9525">
                <a:noFill/>
                <a:round/>
                <a:headEnd/>
                <a:tailEnd/>
              </a:ln>
            </p:spPr>
            <p:txBody>
              <a:bodyPr>
                <a:prstTxWarp prst="textNoShape">
                  <a:avLst/>
                </a:prstTxWarp>
              </a:bodyPr>
              <a:lstStyle/>
              <a:p>
                <a:endParaRPr lang="en-US"/>
              </a:p>
            </p:txBody>
          </p:sp>
          <p:sp>
            <p:nvSpPr>
              <p:cNvPr id="3104" name="Freeform 538"/>
              <p:cNvSpPr>
                <a:spLocks/>
              </p:cNvSpPr>
              <p:nvPr/>
            </p:nvSpPr>
            <p:spPr bwMode="auto">
              <a:xfrm>
                <a:off x="2218" y="2228"/>
                <a:ext cx="185" cy="196"/>
              </a:xfrm>
              <a:custGeom>
                <a:avLst/>
                <a:gdLst>
                  <a:gd name="T0" fmla="*/ 127 w 185"/>
                  <a:gd name="T1" fmla="*/ 188 h 196"/>
                  <a:gd name="T2" fmla="*/ 138 w 185"/>
                  <a:gd name="T3" fmla="*/ 170 h 196"/>
                  <a:gd name="T4" fmla="*/ 151 w 185"/>
                  <a:gd name="T5" fmla="*/ 153 h 196"/>
                  <a:gd name="T6" fmla="*/ 166 w 185"/>
                  <a:gd name="T7" fmla="*/ 137 h 196"/>
                  <a:gd name="T8" fmla="*/ 177 w 185"/>
                  <a:gd name="T9" fmla="*/ 112 h 196"/>
                  <a:gd name="T10" fmla="*/ 185 w 185"/>
                  <a:gd name="T11" fmla="*/ 94 h 196"/>
                  <a:gd name="T12" fmla="*/ 185 w 185"/>
                  <a:gd name="T13" fmla="*/ 73 h 196"/>
                  <a:gd name="T14" fmla="*/ 185 w 185"/>
                  <a:gd name="T15" fmla="*/ 51 h 196"/>
                  <a:gd name="T16" fmla="*/ 170 w 185"/>
                  <a:gd name="T17" fmla="*/ 32 h 196"/>
                  <a:gd name="T18" fmla="*/ 155 w 185"/>
                  <a:gd name="T19" fmla="*/ 16 h 196"/>
                  <a:gd name="T20" fmla="*/ 138 w 185"/>
                  <a:gd name="T21" fmla="*/ 6 h 196"/>
                  <a:gd name="T22" fmla="*/ 118 w 185"/>
                  <a:gd name="T23" fmla="*/ 0 h 196"/>
                  <a:gd name="T24" fmla="*/ 99 w 185"/>
                  <a:gd name="T25" fmla="*/ 0 h 196"/>
                  <a:gd name="T26" fmla="*/ 75 w 185"/>
                  <a:gd name="T27" fmla="*/ 10 h 196"/>
                  <a:gd name="T28" fmla="*/ 56 w 185"/>
                  <a:gd name="T29" fmla="*/ 20 h 196"/>
                  <a:gd name="T30" fmla="*/ 41 w 185"/>
                  <a:gd name="T31" fmla="*/ 30 h 196"/>
                  <a:gd name="T32" fmla="*/ 30 w 185"/>
                  <a:gd name="T33" fmla="*/ 47 h 196"/>
                  <a:gd name="T34" fmla="*/ 21 w 185"/>
                  <a:gd name="T35" fmla="*/ 65 h 196"/>
                  <a:gd name="T36" fmla="*/ 10 w 185"/>
                  <a:gd name="T37" fmla="*/ 84 h 196"/>
                  <a:gd name="T38" fmla="*/ 6 w 185"/>
                  <a:gd name="T39" fmla="*/ 104 h 196"/>
                  <a:gd name="T40" fmla="*/ 0 w 185"/>
                  <a:gd name="T41" fmla="*/ 123 h 196"/>
                  <a:gd name="T42" fmla="*/ 10 w 185"/>
                  <a:gd name="T43" fmla="*/ 145 h 196"/>
                  <a:gd name="T44" fmla="*/ 21 w 185"/>
                  <a:gd name="T45" fmla="*/ 166 h 196"/>
                  <a:gd name="T46" fmla="*/ 43 w 185"/>
                  <a:gd name="T47" fmla="*/ 182 h 196"/>
                  <a:gd name="T48" fmla="*/ 62 w 185"/>
                  <a:gd name="T49" fmla="*/ 184 h 196"/>
                  <a:gd name="T50" fmla="*/ 67 w 185"/>
                  <a:gd name="T51" fmla="*/ 164 h 196"/>
                  <a:gd name="T52" fmla="*/ 45 w 185"/>
                  <a:gd name="T53" fmla="*/ 149 h 196"/>
                  <a:gd name="T54" fmla="*/ 41 w 185"/>
                  <a:gd name="T55" fmla="*/ 127 h 196"/>
                  <a:gd name="T56" fmla="*/ 43 w 185"/>
                  <a:gd name="T57" fmla="*/ 106 h 196"/>
                  <a:gd name="T58" fmla="*/ 51 w 185"/>
                  <a:gd name="T59" fmla="*/ 84 h 196"/>
                  <a:gd name="T60" fmla="*/ 62 w 185"/>
                  <a:gd name="T61" fmla="*/ 65 h 196"/>
                  <a:gd name="T62" fmla="*/ 80 w 185"/>
                  <a:gd name="T63" fmla="*/ 53 h 196"/>
                  <a:gd name="T64" fmla="*/ 101 w 185"/>
                  <a:gd name="T65" fmla="*/ 47 h 196"/>
                  <a:gd name="T66" fmla="*/ 121 w 185"/>
                  <a:gd name="T67" fmla="*/ 51 h 196"/>
                  <a:gd name="T68" fmla="*/ 140 w 185"/>
                  <a:gd name="T69" fmla="*/ 53 h 196"/>
                  <a:gd name="T70" fmla="*/ 149 w 185"/>
                  <a:gd name="T71" fmla="*/ 71 h 196"/>
                  <a:gd name="T72" fmla="*/ 159 w 185"/>
                  <a:gd name="T73" fmla="*/ 92 h 196"/>
                  <a:gd name="T74" fmla="*/ 151 w 185"/>
                  <a:gd name="T75" fmla="*/ 110 h 196"/>
                  <a:gd name="T76" fmla="*/ 138 w 185"/>
                  <a:gd name="T77" fmla="*/ 127 h 196"/>
                  <a:gd name="T78" fmla="*/ 125 w 185"/>
                  <a:gd name="T79" fmla="*/ 145 h 196"/>
                  <a:gd name="T80" fmla="*/ 103 w 185"/>
                  <a:gd name="T81" fmla="*/ 166 h 196"/>
                  <a:gd name="T82" fmla="*/ 84 w 185"/>
                  <a:gd name="T83" fmla="*/ 174 h 196"/>
                  <a:gd name="T84" fmla="*/ 88 w 185"/>
                  <a:gd name="T85" fmla="*/ 192 h 196"/>
                  <a:gd name="T86" fmla="*/ 103 w 185"/>
                  <a:gd name="T87" fmla="*/ 186 h 19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85"/>
                  <a:gd name="T133" fmla="*/ 0 h 196"/>
                  <a:gd name="T134" fmla="*/ 185 w 185"/>
                  <a:gd name="T135" fmla="*/ 196 h 19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85" h="196">
                    <a:moveTo>
                      <a:pt x="112" y="190"/>
                    </a:moveTo>
                    <a:lnTo>
                      <a:pt x="127" y="188"/>
                    </a:lnTo>
                    <a:lnTo>
                      <a:pt x="131" y="180"/>
                    </a:lnTo>
                    <a:lnTo>
                      <a:pt x="138" y="170"/>
                    </a:lnTo>
                    <a:lnTo>
                      <a:pt x="144" y="164"/>
                    </a:lnTo>
                    <a:lnTo>
                      <a:pt x="151" y="153"/>
                    </a:lnTo>
                    <a:lnTo>
                      <a:pt x="157" y="145"/>
                    </a:lnTo>
                    <a:lnTo>
                      <a:pt x="166" y="137"/>
                    </a:lnTo>
                    <a:lnTo>
                      <a:pt x="170" y="125"/>
                    </a:lnTo>
                    <a:lnTo>
                      <a:pt x="177" y="112"/>
                    </a:lnTo>
                    <a:lnTo>
                      <a:pt x="183" y="104"/>
                    </a:lnTo>
                    <a:lnTo>
                      <a:pt x="185" y="94"/>
                    </a:lnTo>
                    <a:lnTo>
                      <a:pt x="185" y="84"/>
                    </a:lnTo>
                    <a:lnTo>
                      <a:pt x="185" y="73"/>
                    </a:lnTo>
                    <a:lnTo>
                      <a:pt x="185" y="63"/>
                    </a:lnTo>
                    <a:lnTo>
                      <a:pt x="185" y="51"/>
                    </a:lnTo>
                    <a:lnTo>
                      <a:pt x="177" y="43"/>
                    </a:lnTo>
                    <a:lnTo>
                      <a:pt x="170" y="32"/>
                    </a:lnTo>
                    <a:lnTo>
                      <a:pt x="162" y="26"/>
                    </a:lnTo>
                    <a:lnTo>
                      <a:pt x="155" y="16"/>
                    </a:lnTo>
                    <a:lnTo>
                      <a:pt x="146" y="10"/>
                    </a:lnTo>
                    <a:lnTo>
                      <a:pt x="138" y="6"/>
                    </a:lnTo>
                    <a:lnTo>
                      <a:pt x="129" y="4"/>
                    </a:lnTo>
                    <a:lnTo>
                      <a:pt x="118" y="0"/>
                    </a:lnTo>
                    <a:lnTo>
                      <a:pt x="108" y="0"/>
                    </a:lnTo>
                    <a:lnTo>
                      <a:pt x="99" y="0"/>
                    </a:lnTo>
                    <a:lnTo>
                      <a:pt x="86" y="8"/>
                    </a:lnTo>
                    <a:lnTo>
                      <a:pt x="75" y="10"/>
                    </a:lnTo>
                    <a:lnTo>
                      <a:pt x="67" y="18"/>
                    </a:lnTo>
                    <a:lnTo>
                      <a:pt x="56" y="20"/>
                    </a:lnTo>
                    <a:lnTo>
                      <a:pt x="51" y="30"/>
                    </a:lnTo>
                    <a:lnTo>
                      <a:pt x="41" y="30"/>
                    </a:lnTo>
                    <a:lnTo>
                      <a:pt x="39" y="41"/>
                    </a:lnTo>
                    <a:lnTo>
                      <a:pt x="30" y="47"/>
                    </a:lnTo>
                    <a:lnTo>
                      <a:pt x="23" y="57"/>
                    </a:lnTo>
                    <a:lnTo>
                      <a:pt x="21" y="65"/>
                    </a:lnTo>
                    <a:lnTo>
                      <a:pt x="15" y="75"/>
                    </a:lnTo>
                    <a:lnTo>
                      <a:pt x="10" y="84"/>
                    </a:lnTo>
                    <a:lnTo>
                      <a:pt x="8" y="94"/>
                    </a:lnTo>
                    <a:lnTo>
                      <a:pt x="6" y="104"/>
                    </a:lnTo>
                    <a:lnTo>
                      <a:pt x="2" y="114"/>
                    </a:lnTo>
                    <a:lnTo>
                      <a:pt x="0" y="123"/>
                    </a:lnTo>
                    <a:lnTo>
                      <a:pt x="6" y="133"/>
                    </a:lnTo>
                    <a:lnTo>
                      <a:pt x="10" y="145"/>
                    </a:lnTo>
                    <a:lnTo>
                      <a:pt x="15" y="155"/>
                    </a:lnTo>
                    <a:lnTo>
                      <a:pt x="21" y="166"/>
                    </a:lnTo>
                    <a:lnTo>
                      <a:pt x="32" y="174"/>
                    </a:lnTo>
                    <a:lnTo>
                      <a:pt x="43" y="182"/>
                    </a:lnTo>
                    <a:lnTo>
                      <a:pt x="54" y="184"/>
                    </a:lnTo>
                    <a:lnTo>
                      <a:pt x="62" y="184"/>
                    </a:lnTo>
                    <a:lnTo>
                      <a:pt x="69" y="176"/>
                    </a:lnTo>
                    <a:lnTo>
                      <a:pt x="67" y="164"/>
                    </a:lnTo>
                    <a:lnTo>
                      <a:pt x="56" y="162"/>
                    </a:lnTo>
                    <a:lnTo>
                      <a:pt x="45" y="149"/>
                    </a:lnTo>
                    <a:lnTo>
                      <a:pt x="45" y="139"/>
                    </a:lnTo>
                    <a:lnTo>
                      <a:pt x="41" y="127"/>
                    </a:lnTo>
                    <a:lnTo>
                      <a:pt x="41" y="114"/>
                    </a:lnTo>
                    <a:lnTo>
                      <a:pt x="43" y="106"/>
                    </a:lnTo>
                    <a:lnTo>
                      <a:pt x="47" y="92"/>
                    </a:lnTo>
                    <a:lnTo>
                      <a:pt x="51" y="84"/>
                    </a:lnTo>
                    <a:lnTo>
                      <a:pt x="56" y="73"/>
                    </a:lnTo>
                    <a:lnTo>
                      <a:pt x="62" y="65"/>
                    </a:lnTo>
                    <a:lnTo>
                      <a:pt x="67" y="57"/>
                    </a:lnTo>
                    <a:lnTo>
                      <a:pt x="80" y="53"/>
                    </a:lnTo>
                    <a:lnTo>
                      <a:pt x="90" y="51"/>
                    </a:lnTo>
                    <a:lnTo>
                      <a:pt x="101" y="47"/>
                    </a:lnTo>
                    <a:lnTo>
                      <a:pt x="110" y="51"/>
                    </a:lnTo>
                    <a:lnTo>
                      <a:pt x="121" y="51"/>
                    </a:lnTo>
                    <a:lnTo>
                      <a:pt x="131" y="51"/>
                    </a:lnTo>
                    <a:lnTo>
                      <a:pt x="140" y="53"/>
                    </a:lnTo>
                    <a:lnTo>
                      <a:pt x="149" y="57"/>
                    </a:lnTo>
                    <a:lnTo>
                      <a:pt x="149" y="71"/>
                    </a:lnTo>
                    <a:lnTo>
                      <a:pt x="155" y="80"/>
                    </a:lnTo>
                    <a:lnTo>
                      <a:pt x="159" y="92"/>
                    </a:lnTo>
                    <a:lnTo>
                      <a:pt x="155" y="102"/>
                    </a:lnTo>
                    <a:lnTo>
                      <a:pt x="151" y="110"/>
                    </a:lnTo>
                    <a:lnTo>
                      <a:pt x="144" y="119"/>
                    </a:lnTo>
                    <a:lnTo>
                      <a:pt x="138" y="127"/>
                    </a:lnTo>
                    <a:lnTo>
                      <a:pt x="131" y="137"/>
                    </a:lnTo>
                    <a:lnTo>
                      <a:pt x="125" y="145"/>
                    </a:lnTo>
                    <a:lnTo>
                      <a:pt x="116" y="155"/>
                    </a:lnTo>
                    <a:lnTo>
                      <a:pt x="103" y="166"/>
                    </a:lnTo>
                    <a:lnTo>
                      <a:pt x="92" y="166"/>
                    </a:lnTo>
                    <a:lnTo>
                      <a:pt x="84" y="174"/>
                    </a:lnTo>
                    <a:lnTo>
                      <a:pt x="80" y="184"/>
                    </a:lnTo>
                    <a:lnTo>
                      <a:pt x="88" y="192"/>
                    </a:lnTo>
                    <a:lnTo>
                      <a:pt x="97" y="196"/>
                    </a:lnTo>
                    <a:lnTo>
                      <a:pt x="103" y="186"/>
                    </a:lnTo>
                    <a:lnTo>
                      <a:pt x="112" y="190"/>
                    </a:lnTo>
                    <a:close/>
                  </a:path>
                </a:pathLst>
              </a:custGeom>
              <a:solidFill>
                <a:srgbClr val="FFFFFF"/>
              </a:solidFill>
              <a:ln w="9525">
                <a:noFill/>
                <a:round/>
                <a:headEnd/>
                <a:tailEnd/>
              </a:ln>
            </p:spPr>
            <p:txBody>
              <a:bodyPr>
                <a:prstTxWarp prst="textNoShape">
                  <a:avLst/>
                </a:prstTxWarp>
              </a:bodyPr>
              <a:lstStyle/>
              <a:p>
                <a:endParaRPr lang="en-US"/>
              </a:p>
            </p:txBody>
          </p:sp>
          <p:sp>
            <p:nvSpPr>
              <p:cNvPr id="3105" name="Freeform 539"/>
              <p:cNvSpPr>
                <a:spLocks/>
              </p:cNvSpPr>
              <p:nvPr/>
            </p:nvSpPr>
            <p:spPr bwMode="auto">
              <a:xfrm>
                <a:off x="3185" y="2445"/>
                <a:ext cx="136" cy="129"/>
              </a:xfrm>
              <a:custGeom>
                <a:avLst/>
                <a:gdLst>
                  <a:gd name="T0" fmla="*/ 84 w 136"/>
                  <a:gd name="T1" fmla="*/ 115 h 129"/>
                  <a:gd name="T2" fmla="*/ 105 w 136"/>
                  <a:gd name="T3" fmla="*/ 108 h 129"/>
                  <a:gd name="T4" fmla="*/ 118 w 136"/>
                  <a:gd name="T5" fmla="*/ 90 h 129"/>
                  <a:gd name="T6" fmla="*/ 127 w 136"/>
                  <a:gd name="T7" fmla="*/ 67 h 129"/>
                  <a:gd name="T8" fmla="*/ 136 w 136"/>
                  <a:gd name="T9" fmla="*/ 49 h 129"/>
                  <a:gd name="T10" fmla="*/ 131 w 136"/>
                  <a:gd name="T11" fmla="*/ 26 h 129"/>
                  <a:gd name="T12" fmla="*/ 120 w 136"/>
                  <a:gd name="T13" fmla="*/ 6 h 129"/>
                  <a:gd name="T14" fmla="*/ 101 w 136"/>
                  <a:gd name="T15" fmla="*/ 0 h 129"/>
                  <a:gd name="T16" fmla="*/ 82 w 136"/>
                  <a:gd name="T17" fmla="*/ 0 h 129"/>
                  <a:gd name="T18" fmla="*/ 60 w 136"/>
                  <a:gd name="T19" fmla="*/ 2 h 129"/>
                  <a:gd name="T20" fmla="*/ 38 w 136"/>
                  <a:gd name="T21" fmla="*/ 6 h 129"/>
                  <a:gd name="T22" fmla="*/ 23 w 136"/>
                  <a:gd name="T23" fmla="*/ 22 h 129"/>
                  <a:gd name="T24" fmla="*/ 15 w 136"/>
                  <a:gd name="T25" fmla="*/ 41 h 129"/>
                  <a:gd name="T26" fmla="*/ 8 w 136"/>
                  <a:gd name="T27" fmla="*/ 59 h 129"/>
                  <a:gd name="T28" fmla="*/ 2 w 136"/>
                  <a:gd name="T29" fmla="*/ 80 h 129"/>
                  <a:gd name="T30" fmla="*/ 6 w 136"/>
                  <a:gd name="T31" fmla="*/ 102 h 129"/>
                  <a:gd name="T32" fmla="*/ 19 w 136"/>
                  <a:gd name="T33" fmla="*/ 119 h 129"/>
                  <a:gd name="T34" fmla="*/ 38 w 136"/>
                  <a:gd name="T35" fmla="*/ 129 h 129"/>
                  <a:gd name="T36" fmla="*/ 60 w 136"/>
                  <a:gd name="T37" fmla="*/ 117 h 129"/>
                  <a:gd name="T38" fmla="*/ 43 w 136"/>
                  <a:gd name="T39" fmla="*/ 100 h 129"/>
                  <a:gd name="T40" fmla="*/ 34 w 136"/>
                  <a:gd name="T41" fmla="*/ 84 h 129"/>
                  <a:gd name="T42" fmla="*/ 34 w 136"/>
                  <a:gd name="T43" fmla="*/ 61 h 129"/>
                  <a:gd name="T44" fmla="*/ 41 w 136"/>
                  <a:gd name="T45" fmla="*/ 39 h 129"/>
                  <a:gd name="T46" fmla="*/ 56 w 136"/>
                  <a:gd name="T47" fmla="*/ 29 h 129"/>
                  <a:gd name="T48" fmla="*/ 77 w 136"/>
                  <a:gd name="T49" fmla="*/ 26 h 129"/>
                  <a:gd name="T50" fmla="*/ 97 w 136"/>
                  <a:gd name="T51" fmla="*/ 29 h 129"/>
                  <a:gd name="T52" fmla="*/ 107 w 136"/>
                  <a:gd name="T53" fmla="*/ 51 h 129"/>
                  <a:gd name="T54" fmla="*/ 103 w 136"/>
                  <a:gd name="T55" fmla="*/ 72 h 129"/>
                  <a:gd name="T56" fmla="*/ 95 w 136"/>
                  <a:gd name="T57" fmla="*/ 94 h 129"/>
                  <a:gd name="T58" fmla="*/ 82 w 136"/>
                  <a:gd name="T59" fmla="*/ 102 h 129"/>
                  <a:gd name="T60" fmla="*/ 62 w 136"/>
                  <a:gd name="T61" fmla="*/ 106 h 129"/>
                  <a:gd name="T62" fmla="*/ 73 w 136"/>
                  <a:gd name="T63" fmla="*/ 115 h 12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6"/>
                  <a:gd name="T97" fmla="*/ 0 h 129"/>
                  <a:gd name="T98" fmla="*/ 136 w 136"/>
                  <a:gd name="T99" fmla="*/ 129 h 12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6" h="129">
                    <a:moveTo>
                      <a:pt x="75" y="113"/>
                    </a:moveTo>
                    <a:lnTo>
                      <a:pt x="84" y="115"/>
                    </a:lnTo>
                    <a:lnTo>
                      <a:pt x="95" y="113"/>
                    </a:lnTo>
                    <a:lnTo>
                      <a:pt x="105" y="108"/>
                    </a:lnTo>
                    <a:lnTo>
                      <a:pt x="112" y="100"/>
                    </a:lnTo>
                    <a:lnTo>
                      <a:pt x="118" y="90"/>
                    </a:lnTo>
                    <a:lnTo>
                      <a:pt x="123" y="78"/>
                    </a:lnTo>
                    <a:lnTo>
                      <a:pt x="127" y="67"/>
                    </a:lnTo>
                    <a:lnTo>
                      <a:pt x="131" y="59"/>
                    </a:lnTo>
                    <a:lnTo>
                      <a:pt x="136" y="49"/>
                    </a:lnTo>
                    <a:lnTo>
                      <a:pt x="131" y="37"/>
                    </a:lnTo>
                    <a:lnTo>
                      <a:pt x="131" y="26"/>
                    </a:lnTo>
                    <a:lnTo>
                      <a:pt x="129" y="14"/>
                    </a:lnTo>
                    <a:lnTo>
                      <a:pt x="120" y="6"/>
                    </a:lnTo>
                    <a:lnTo>
                      <a:pt x="112" y="0"/>
                    </a:lnTo>
                    <a:lnTo>
                      <a:pt x="101" y="0"/>
                    </a:lnTo>
                    <a:lnTo>
                      <a:pt x="92" y="0"/>
                    </a:lnTo>
                    <a:lnTo>
                      <a:pt x="82" y="0"/>
                    </a:lnTo>
                    <a:lnTo>
                      <a:pt x="71" y="0"/>
                    </a:lnTo>
                    <a:lnTo>
                      <a:pt x="60" y="2"/>
                    </a:lnTo>
                    <a:lnTo>
                      <a:pt x="49" y="6"/>
                    </a:lnTo>
                    <a:lnTo>
                      <a:pt x="38" y="6"/>
                    </a:lnTo>
                    <a:lnTo>
                      <a:pt x="32" y="14"/>
                    </a:lnTo>
                    <a:lnTo>
                      <a:pt x="23" y="22"/>
                    </a:lnTo>
                    <a:lnTo>
                      <a:pt x="17" y="31"/>
                    </a:lnTo>
                    <a:lnTo>
                      <a:pt x="15" y="41"/>
                    </a:lnTo>
                    <a:lnTo>
                      <a:pt x="10" y="51"/>
                    </a:lnTo>
                    <a:lnTo>
                      <a:pt x="8" y="59"/>
                    </a:lnTo>
                    <a:lnTo>
                      <a:pt x="4" y="70"/>
                    </a:lnTo>
                    <a:lnTo>
                      <a:pt x="2" y="80"/>
                    </a:lnTo>
                    <a:lnTo>
                      <a:pt x="0" y="88"/>
                    </a:lnTo>
                    <a:lnTo>
                      <a:pt x="6" y="102"/>
                    </a:lnTo>
                    <a:lnTo>
                      <a:pt x="13" y="113"/>
                    </a:lnTo>
                    <a:lnTo>
                      <a:pt x="19" y="119"/>
                    </a:lnTo>
                    <a:lnTo>
                      <a:pt x="30" y="121"/>
                    </a:lnTo>
                    <a:lnTo>
                      <a:pt x="38" y="129"/>
                    </a:lnTo>
                    <a:lnTo>
                      <a:pt x="49" y="125"/>
                    </a:lnTo>
                    <a:lnTo>
                      <a:pt x="60" y="117"/>
                    </a:lnTo>
                    <a:lnTo>
                      <a:pt x="54" y="104"/>
                    </a:lnTo>
                    <a:lnTo>
                      <a:pt x="43" y="100"/>
                    </a:lnTo>
                    <a:lnTo>
                      <a:pt x="34" y="94"/>
                    </a:lnTo>
                    <a:lnTo>
                      <a:pt x="34" y="84"/>
                    </a:lnTo>
                    <a:lnTo>
                      <a:pt x="32" y="72"/>
                    </a:lnTo>
                    <a:lnTo>
                      <a:pt x="34" y="61"/>
                    </a:lnTo>
                    <a:lnTo>
                      <a:pt x="38" y="49"/>
                    </a:lnTo>
                    <a:lnTo>
                      <a:pt x="41" y="39"/>
                    </a:lnTo>
                    <a:lnTo>
                      <a:pt x="45" y="29"/>
                    </a:lnTo>
                    <a:lnTo>
                      <a:pt x="56" y="29"/>
                    </a:lnTo>
                    <a:lnTo>
                      <a:pt x="66" y="26"/>
                    </a:lnTo>
                    <a:lnTo>
                      <a:pt x="77" y="26"/>
                    </a:lnTo>
                    <a:lnTo>
                      <a:pt x="86" y="26"/>
                    </a:lnTo>
                    <a:lnTo>
                      <a:pt x="97" y="29"/>
                    </a:lnTo>
                    <a:lnTo>
                      <a:pt x="103" y="39"/>
                    </a:lnTo>
                    <a:lnTo>
                      <a:pt x="107" y="51"/>
                    </a:lnTo>
                    <a:lnTo>
                      <a:pt x="103" y="61"/>
                    </a:lnTo>
                    <a:lnTo>
                      <a:pt x="103" y="72"/>
                    </a:lnTo>
                    <a:lnTo>
                      <a:pt x="101" y="84"/>
                    </a:lnTo>
                    <a:lnTo>
                      <a:pt x="95" y="94"/>
                    </a:lnTo>
                    <a:lnTo>
                      <a:pt x="90" y="102"/>
                    </a:lnTo>
                    <a:lnTo>
                      <a:pt x="82" y="102"/>
                    </a:lnTo>
                    <a:lnTo>
                      <a:pt x="71" y="100"/>
                    </a:lnTo>
                    <a:lnTo>
                      <a:pt x="62" y="106"/>
                    </a:lnTo>
                    <a:lnTo>
                      <a:pt x="62" y="119"/>
                    </a:lnTo>
                    <a:lnTo>
                      <a:pt x="73" y="115"/>
                    </a:lnTo>
                    <a:lnTo>
                      <a:pt x="75" y="113"/>
                    </a:lnTo>
                    <a:close/>
                  </a:path>
                </a:pathLst>
              </a:custGeom>
              <a:solidFill>
                <a:srgbClr val="FFFFFF"/>
              </a:solidFill>
              <a:ln w="9525">
                <a:noFill/>
                <a:round/>
                <a:headEnd/>
                <a:tailEnd/>
              </a:ln>
            </p:spPr>
            <p:txBody>
              <a:bodyPr>
                <a:prstTxWarp prst="textNoShape">
                  <a:avLst/>
                </a:prstTxWarp>
              </a:bodyPr>
              <a:lstStyle/>
              <a:p>
                <a:endParaRPr lang="en-US"/>
              </a:p>
            </p:txBody>
          </p:sp>
          <p:sp>
            <p:nvSpPr>
              <p:cNvPr id="3106" name="Freeform 540"/>
              <p:cNvSpPr>
                <a:spLocks/>
              </p:cNvSpPr>
              <p:nvPr/>
            </p:nvSpPr>
            <p:spPr bwMode="auto">
              <a:xfrm>
                <a:off x="2319" y="2019"/>
                <a:ext cx="261" cy="192"/>
              </a:xfrm>
              <a:custGeom>
                <a:avLst/>
                <a:gdLst>
                  <a:gd name="T0" fmla="*/ 0 w 261"/>
                  <a:gd name="T1" fmla="*/ 176 h 192"/>
                  <a:gd name="T2" fmla="*/ 9 w 261"/>
                  <a:gd name="T3" fmla="*/ 155 h 192"/>
                  <a:gd name="T4" fmla="*/ 26 w 261"/>
                  <a:gd name="T5" fmla="*/ 135 h 192"/>
                  <a:gd name="T6" fmla="*/ 48 w 261"/>
                  <a:gd name="T7" fmla="*/ 110 h 192"/>
                  <a:gd name="T8" fmla="*/ 76 w 261"/>
                  <a:gd name="T9" fmla="*/ 92 h 192"/>
                  <a:gd name="T10" fmla="*/ 95 w 261"/>
                  <a:gd name="T11" fmla="*/ 73 h 192"/>
                  <a:gd name="T12" fmla="*/ 117 w 261"/>
                  <a:gd name="T13" fmla="*/ 63 h 192"/>
                  <a:gd name="T14" fmla="*/ 136 w 261"/>
                  <a:gd name="T15" fmla="*/ 53 h 192"/>
                  <a:gd name="T16" fmla="*/ 162 w 261"/>
                  <a:gd name="T17" fmla="*/ 43 h 192"/>
                  <a:gd name="T18" fmla="*/ 188 w 261"/>
                  <a:gd name="T19" fmla="*/ 41 h 192"/>
                  <a:gd name="T20" fmla="*/ 194 w 261"/>
                  <a:gd name="T21" fmla="*/ 26 h 192"/>
                  <a:gd name="T22" fmla="*/ 173 w 261"/>
                  <a:gd name="T23" fmla="*/ 20 h 192"/>
                  <a:gd name="T24" fmla="*/ 151 w 261"/>
                  <a:gd name="T25" fmla="*/ 14 h 192"/>
                  <a:gd name="T26" fmla="*/ 173 w 261"/>
                  <a:gd name="T27" fmla="*/ 6 h 192"/>
                  <a:gd name="T28" fmla="*/ 194 w 261"/>
                  <a:gd name="T29" fmla="*/ 6 h 192"/>
                  <a:gd name="T30" fmla="*/ 220 w 261"/>
                  <a:gd name="T31" fmla="*/ 4 h 192"/>
                  <a:gd name="T32" fmla="*/ 242 w 261"/>
                  <a:gd name="T33" fmla="*/ 0 h 192"/>
                  <a:gd name="T34" fmla="*/ 261 w 261"/>
                  <a:gd name="T35" fmla="*/ 10 h 192"/>
                  <a:gd name="T36" fmla="*/ 261 w 261"/>
                  <a:gd name="T37" fmla="*/ 30 h 192"/>
                  <a:gd name="T38" fmla="*/ 261 w 261"/>
                  <a:gd name="T39" fmla="*/ 51 h 192"/>
                  <a:gd name="T40" fmla="*/ 255 w 261"/>
                  <a:gd name="T41" fmla="*/ 71 h 192"/>
                  <a:gd name="T42" fmla="*/ 253 w 261"/>
                  <a:gd name="T43" fmla="*/ 92 h 192"/>
                  <a:gd name="T44" fmla="*/ 248 w 261"/>
                  <a:gd name="T45" fmla="*/ 110 h 192"/>
                  <a:gd name="T46" fmla="*/ 244 w 261"/>
                  <a:gd name="T47" fmla="*/ 131 h 192"/>
                  <a:gd name="T48" fmla="*/ 227 w 261"/>
                  <a:gd name="T49" fmla="*/ 149 h 192"/>
                  <a:gd name="T50" fmla="*/ 216 w 261"/>
                  <a:gd name="T51" fmla="*/ 131 h 192"/>
                  <a:gd name="T52" fmla="*/ 220 w 261"/>
                  <a:gd name="T53" fmla="*/ 110 h 192"/>
                  <a:gd name="T54" fmla="*/ 222 w 261"/>
                  <a:gd name="T55" fmla="*/ 88 h 192"/>
                  <a:gd name="T56" fmla="*/ 227 w 261"/>
                  <a:gd name="T57" fmla="*/ 63 h 192"/>
                  <a:gd name="T58" fmla="*/ 216 w 261"/>
                  <a:gd name="T59" fmla="*/ 53 h 192"/>
                  <a:gd name="T60" fmla="*/ 194 w 261"/>
                  <a:gd name="T61" fmla="*/ 61 h 192"/>
                  <a:gd name="T62" fmla="*/ 173 w 261"/>
                  <a:gd name="T63" fmla="*/ 78 h 192"/>
                  <a:gd name="T64" fmla="*/ 151 w 261"/>
                  <a:gd name="T65" fmla="*/ 84 h 192"/>
                  <a:gd name="T66" fmla="*/ 130 w 261"/>
                  <a:gd name="T67" fmla="*/ 98 h 192"/>
                  <a:gd name="T68" fmla="*/ 108 w 261"/>
                  <a:gd name="T69" fmla="*/ 104 h 192"/>
                  <a:gd name="T70" fmla="*/ 86 w 261"/>
                  <a:gd name="T71" fmla="*/ 114 h 192"/>
                  <a:gd name="T72" fmla="*/ 69 w 261"/>
                  <a:gd name="T73" fmla="*/ 131 h 192"/>
                  <a:gd name="T74" fmla="*/ 48 w 261"/>
                  <a:gd name="T75" fmla="*/ 149 h 192"/>
                  <a:gd name="T76" fmla="*/ 41 w 261"/>
                  <a:gd name="T77" fmla="*/ 168 h 192"/>
                  <a:gd name="T78" fmla="*/ 32 w 261"/>
                  <a:gd name="T79" fmla="*/ 188 h 192"/>
                  <a:gd name="T80" fmla="*/ 9 w 261"/>
                  <a:gd name="T81" fmla="*/ 188 h 19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61"/>
                  <a:gd name="T124" fmla="*/ 0 h 192"/>
                  <a:gd name="T125" fmla="*/ 261 w 261"/>
                  <a:gd name="T126" fmla="*/ 192 h 19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61" h="192">
                    <a:moveTo>
                      <a:pt x="9" y="188"/>
                    </a:moveTo>
                    <a:lnTo>
                      <a:pt x="0" y="176"/>
                    </a:lnTo>
                    <a:lnTo>
                      <a:pt x="0" y="166"/>
                    </a:lnTo>
                    <a:lnTo>
                      <a:pt x="9" y="155"/>
                    </a:lnTo>
                    <a:lnTo>
                      <a:pt x="15" y="145"/>
                    </a:lnTo>
                    <a:lnTo>
                      <a:pt x="26" y="135"/>
                    </a:lnTo>
                    <a:lnTo>
                      <a:pt x="37" y="121"/>
                    </a:lnTo>
                    <a:lnTo>
                      <a:pt x="48" y="110"/>
                    </a:lnTo>
                    <a:lnTo>
                      <a:pt x="63" y="100"/>
                    </a:lnTo>
                    <a:lnTo>
                      <a:pt x="76" y="92"/>
                    </a:lnTo>
                    <a:lnTo>
                      <a:pt x="86" y="84"/>
                    </a:lnTo>
                    <a:lnTo>
                      <a:pt x="95" y="73"/>
                    </a:lnTo>
                    <a:lnTo>
                      <a:pt x="106" y="71"/>
                    </a:lnTo>
                    <a:lnTo>
                      <a:pt x="117" y="63"/>
                    </a:lnTo>
                    <a:lnTo>
                      <a:pt x="127" y="57"/>
                    </a:lnTo>
                    <a:lnTo>
                      <a:pt x="136" y="53"/>
                    </a:lnTo>
                    <a:lnTo>
                      <a:pt x="151" y="47"/>
                    </a:lnTo>
                    <a:lnTo>
                      <a:pt x="162" y="43"/>
                    </a:lnTo>
                    <a:lnTo>
                      <a:pt x="177" y="41"/>
                    </a:lnTo>
                    <a:lnTo>
                      <a:pt x="188" y="41"/>
                    </a:lnTo>
                    <a:lnTo>
                      <a:pt x="199" y="37"/>
                    </a:lnTo>
                    <a:lnTo>
                      <a:pt x="194" y="26"/>
                    </a:lnTo>
                    <a:lnTo>
                      <a:pt x="184" y="26"/>
                    </a:lnTo>
                    <a:lnTo>
                      <a:pt x="173" y="20"/>
                    </a:lnTo>
                    <a:lnTo>
                      <a:pt x="162" y="16"/>
                    </a:lnTo>
                    <a:lnTo>
                      <a:pt x="151" y="14"/>
                    </a:lnTo>
                    <a:lnTo>
                      <a:pt x="162" y="10"/>
                    </a:lnTo>
                    <a:lnTo>
                      <a:pt x="173" y="6"/>
                    </a:lnTo>
                    <a:lnTo>
                      <a:pt x="184" y="6"/>
                    </a:lnTo>
                    <a:lnTo>
                      <a:pt x="194" y="6"/>
                    </a:lnTo>
                    <a:lnTo>
                      <a:pt x="205" y="6"/>
                    </a:lnTo>
                    <a:lnTo>
                      <a:pt x="220" y="4"/>
                    </a:lnTo>
                    <a:lnTo>
                      <a:pt x="231" y="0"/>
                    </a:lnTo>
                    <a:lnTo>
                      <a:pt x="242" y="0"/>
                    </a:lnTo>
                    <a:lnTo>
                      <a:pt x="255" y="0"/>
                    </a:lnTo>
                    <a:lnTo>
                      <a:pt x="261" y="10"/>
                    </a:lnTo>
                    <a:lnTo>
                      <a:pt x="261" y="20"/>
                    </a:lnTo>
                    <a:lnTo>
                      <a:pt x="261" y="30"/>
                    </a:lnTo>
                    <a:lnTo>
                      <a:pt x="261" y="41"/>
                    </a:lnTo>
                    <a:lnTo>
                      <a:pt x="261" y="51"/>
                    </a:lnTo>
                    <a:lnTo>
                      <a:pt x="259" y="61"/>
                    </a:lnTo>
                    <a:lnTo>
                      <a:pt x="255" y="71"/>
                    </a:lnTo>
                    <a:lnTo>
                      <a:pt x="253" y="82"/>
                    </a:lnTo>
                    <a:lnTo>
                      <a:pt x="253" y="92"/>
                    </a:lnTo>
                    <a:lnTo>
                      <a:pt x="248" y="100"/>
                    </a:lnTo>
                    <a:lnTo>
                      <a:pt x="248" y="110"/>
                    </a:lnTo>
                    <a:lnTo>
                      <a:pt x="244" y="121"/>
                    </a:lnTo>
                    <a:lnTo>
                      <a:pt x="244" y="131"/>
                    </a:lnTo>
                    <a:lnTo>
                      <a:pt x="238" y="141"/>
                    </a:lnTo>
                    <a:lnTo>
                      <a:pt x="227" y="149"/>
                    </a:lnTo>
                    <a:lnTo>
                      <a:pt x="216" y="141"/>
                    </a:lnTo>
                    <a:lnTo>
                      <a:pt x="216" y="131"/>
                    </a:lnTo>
                    <a:lnTo>
                      <a:pt x="216" y="121"/>
                    </a:lnTo>
                    <a:lnTo>
                      <a:pt x="220" y="110"/>
                    </a:lnTo>
                    <a:lnTo>
                      <a:pt x="222" y="98"/>
                    </a:lnTo>
                    <a:lnTo>
                      <a:pt x="222" y="88"/>
                    </a:lnTo>
                    <a:lnTo>
                      <a:pt x="227" y="73"/>
                    </a:lnTo>
                    <a:lnTo>
                      <a:pt x="227" y="63"/>
                    </a:lnTo>
                    <a:lnTo>
                      <a:pt x="227" y="53"/>
                    </a:lnTo>
                    <a:lnTo>
                      <a:pt x="216" y="53"/>
                    </a:lnTo>
                    <a:lnTo>
                      <a:pt x="205" y="57"/>
                    </a:lnTo>
                    <a:lnTo>
                      <a:pt x="194" y="61"/>
                    </a:lnTo>
                    <a:lnTo>
                      <a:pt x="184" y="67"/>
                    </a:lnTo>
                    <a:lnTo>
                      <a:pt x="173" y="78"/>
                    </a:lnTo>
                    <a:lnTo>
                      <a:pt x="162" y="82"/>
                    </a:lnTo>
                    <a:lnTo>
                      <a:pt x="151" y="84"/>
                    </a:lnTo>
                    <a:lnTo>
                      <a:pt x="140" y="92"/>
                    </a:lnTo>
                    <a:lnTo>
                      <a:pt x="130" y="98"/>
                    </a:lnTo>
                    <a:lnTo>
                      <a:pt x="119" y="100"/>
                    </a:lnTo>
                    <a:lnTo>
                      <a:pt x="108" y="104"/>
                    </a:lnTo>
                    <a:lnTo>
                      <a:pt x="97" y="108"/>
                    </a:lnTo>
                    <a:lnTo>
                      <a:pt x="86" y="114"/>
                    </a:lnTo>
                    <a:lnTo>
                      <a:pt x="80" y="125"/>
                    </a:lnTo>
                    <a:lnTo>
                      <a:pt x="69" y="131"/>
                    </a:lnTo>
                    <a:lnTo>
                      <a:pt x="58" y="141"/>
                    </a:lnTo>
                    <a:lnTo>
                      <a:pt x="48" y="149"/>
                    </a:lnTo>
                    <a:lnTo>
                      <a:pt x="43" y="159"/>
                    </a:lnTo>
                    <a:lnTo>
                      <a:pt x="41" y="168"/>
                    </a:lnTo>
                    <a:lnTo>
                      <a:pt x="37" y="178"/>
                    </a:lnTo>
                    <a:lnTo>
                      <a:pt x="32" y="188"/>
                    </a:lnTo>
                    <a:lnTo>
                      <a:pt x="22" y="192"/>
                    </a:lnTo>
                    <a:lnTo>
                      <a:pt x="9" y="188"/>
                    </a:lnTo>
                    <a:close/>
                  </a:path>
                </a:pathLst>
              </a:custGeom>
              <a:solidFill>
                <a:srgbClr val="FFFFFF"/>
              </a:solidFill>
              <a:ln w="9525">
                <a:noFill/>
                <a:round/>
                <a:headEnd/>
                <a:tailEnd/>
              </a:ln>
            </p:spPr>
            <p:txBody>
              <a:bodyPr>
                <a:prstTxWarp prst="textNoShape">
                  <a:avLst/>
                </a:prstTxWarp>
              </a:bodyPr>
              <a:lstStyle/>
              <a:p>
                <a:endParaRPr lang="en-US"/>
              </a:p>
            </p:txBody>
          </p:sp>
        </p:grpSp>
        <p:grpSp>
          <p:nvGrpSpPr>
            <p:cNvPr id="3088" name="Group 549"/>
            <p:cNvGrpSpPr>
              <a:grpSpLocks/>
            </p:cNvGrpSpPr>
            <p:nvPr/>
          </p:nvGrpSpPr>
          <p:grpSpPr bwMode="auto">
            <a:xfrm>
              <a:off x="1104" y="2357"/>
              <a:ext cx="1189" cy="1248"/>
              <a:chOff x="1104" y="2357"/>
              <a:chExt cx="1189" cy="1248"/>
            </a:xfrm>
          </p:grpSpPr>
          <p:sp>
            <p:nvSpPr>
              <p:cNvPr id="3089" name="Freeform 542"/>
              <p:cNvSpPr>
                <a:spLocks/>
              </p:cNvSpPr>
              <p:nvPr/>
            </p:nvSpPr>
            <p:spPr bwMode="auto">
              <a:xfrm>
                <a:off x="1553" y="2670"/>
                <a:ext cx="298" cy="459"/>
              </a:xfrm>
              <a:custGeom>
                <a:avLst/>
                <a:gdLst>
                  <a:gd name="T0" fmla="*/ 52 w 298"/>
                  <a:gd name="T1" fmla="*/ 60 h 459"/>
                  <a:gd name="T2" fmla="*/ 91 w 298"/>
                  <a:gd name="T3" fmla="*/ 21 h 459"/>
                  <a:gd name="T4" fmla="*/ 149 w 298"/>
                  <a:gd name="T5" fmla="*/ 0 h 459"/>
                  <a:gd name="T6" fmla="*/ 194 w 298"/>
                  <a:gd name="T7" fmla="*/ 2 h 459"/>
                  <a:gd name="T8" fmla="*/ 227 w 298"/>
                  <a:gd name="T9" fmla="*/ 17 h 459"/>
                  <a:gd name="T10" fmla="*/ 244 w 298"/>
                  <a:gd name="T11" fmla="*/ 41 h 459"/>
                  <a:gd name="T12" fmla="*/ 252 w 298"/>
                  <a:gd name="T13" fmla="*/ 72 h 459"/>
                  <a:gd name="T14" fmla="*/ 252 w 298"/>
                  <a:gd name="T15" fmla="*/ 105 h 459"/>
                  <a:gd name="T16" fmla="*/ 233 w 298"/>
                  <a:gd name="T17" fmla="*/ 138 h 459"/>
                  <a:gd name="T18" fmla="*/ 218 w 298"/>
                  <a:gd name="T19" fmla="*/ 170 h 459"/>
                  <a:gd name="T20" fmla="*/ 218 w 298"/>
                  <a:gd name="T21" fmla="*/ 201 h 459"/>
                  <a:gd name="T22" fmla="*/ 227 w 298"/>
                  <a:gd name="T23" fmla="*/ 244 h 459"/>
                  <a:gd name="T24" fmla="*/ 252 w 298"/>
                  <a:gd name="T25" fmla="*/ 275 h 459"/>
                  <a:gd name="T26" fmla="*/ 287 w 298"/>
                  <a:gd name="T27" fmla="*/ 320 h 459"/>
                  <a:gd name="T28" fmla="*/ 298 w 298"/>
                  <a:gd name="T29" fmla="*/ 361 h 459"/>
                  <a:gd name="T30" fmla="*/ 285 w 298"/>
                  <a:gd name="T31" fmla="*/ 406 h 459"/>
                  <a:gd name="T32" fmla="*/ 255 w 298"/>
                  <a:gd name="T33" fmla="*/ 433 h 459"/>
                  <a:gd name="T34" fmla="*/ 196 w 298"/>
                  <a:gd name="T35" fmla="*/ 449 h 459"/>
                  <a:gd name="T36" fmla="*/ 116 w 298"/>
                  <a:gd name="T37" fmla="*/ 459 h 459"/>
                  <a:gd name="T38" fmla="*/ 60 w 298"/>
                  <a:gd name="T39" fmla="*/ 437 h 459"/>
                  <a:gd name="T40" fmla="*/ 32 w 298"/>
                  <a:gd name="T41" fmla="*/ 406 h 459"/>
                  <a:gd name="T42" fmla="*/ 11 w 298"/>
                  <a:gd name="T43" fmla="*/ 342 h 459"/>
                  <a:gd name="T44" fmla="*/ 0 w 298"/>
                  <a:gd name="T45" fmla="*/ 258 h 459"/>
                  <a:gd name="T46" fmla="*/ 6 w 298"/>
                  <a:gd name="T47" fmla="*/ 181 h 459"/>
                  <a:gd name="T48" fmla="*/ 19 w 298"/>
                  <a:gd name="T49" fmla="*/ 117 h 459"/>
                  <a:gd name="T50" fmla="*/ 39 w 298"/>
                  <a:gd name="T51" fmla="*/ 76 h 459"/>
                  <a:gd name="T52" fmla="*/ 52 w 298"/>
                  <a:gd name="T53" fmla="*/ 60 h 45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98"/>
                  <a:gd name="T82" fmla="*/ 0 h 459"/>
                  <a:gd name="T83" fmla="*/ 298 w 298"/>
                  <a:gd name="T84" fmla="*/ 459 h 45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98" h="459">
                    <a:moveTo>
                      <a:pt x="52" y="60"/>
                    </a:moveTo>
                    <a:lnTo>
                      <a:pt x="91" y="21"/>
                    </a:lnTo>
                    <a:lnTo>
                      <a:pt x="149" y="0"/>
                    </a:lnTo>
                    <a:lnTo>
                      <a:pt x="194" y="2"/>
                    </a:lnTo>
                    <a:lnTo>
                      <a:pt x="227" y="17"/>
                    </a:lnTo>
                    <a:lnTo>
                      <a:pt x="244" y="41"/>
                    </a:lnTo>
                    <a:lnTo>
                      <a:pt x="252" y="72"/>
                    </a:lnTo>
                    <a:lnTo>
                      <a:pt x="252" y="105"/>
                    </a:lnTo>
                    <a:lnTo>
                      <a:pt x="233" y="138"/>
                    </a:lnTo>
                    <a:lnTo>
                      <a:pt x="218" y="170"/>
                    </a:lnTo>
                    <a:lnTo>
                      <a:pt x="218" y="201"/>
                    </a:lnTo>
                    <a:lnTo>
                      <a:pt x="227" y="244"/>
                    </a:lnTo>
                    <a:lnTo>
                      <a:pt x="252" y="275"/>
                    </a:lnTo>
                    <a:lnTo>
                      <a:pt x="287" y="320"/>
                    </a:lnTo>
                    <a:lnTo>
                      <a:pt x="298" y="361"/>
                    </a:lnTo>
                    <a:lnTo>
                      <a:pt x="285" y="406"/>
                    </a:lnTo>
                    <a:lnTo>
                      <a:pt x="255" y="433"/>
                    </a:lnTo>
                    <a:lnTo>
                      <a:pt x="196" y="449"/>
                    </a:lnTo>
                    <a:lnTo>
                      <a:pt x="116" y="459"/>
                    </a:lnTo>
                    <a:lnTo>
                      <a:pt x="60" y="437"/>
                    </a:lnTo>
                    <a:lnTo>
                      <a:pt x="32" y="406"/>
                    </a:lnTo>
                    <a:lnTo>
                      <a:pt x="11" y="342"/>
                    </a:lnTo>
                    <a:lnTo>
                      <a:pt x="0" y="258"/>
                    </a:lnTo>
                    <a:lnTo>
                      <a:pt x="6" y="181"/>
                    </a:lnTo>
                    <a:lnTo>
                      <a:pt x="19" y="117"/>
                    </a:lnTo>
                    <a:lnTo>
                      <a:pt x="39" y="76"/>
                    </a:lnTo>
                    <a:lnTo>
                      <a:pt x="52" y="60"/>
                    </a:lnTo>
                    <a:close/>
                  </a:path>
                </a:pathLst>
              </a:custGeom>
              <a:solidFill>
                <a:schemeClr val="tx1"/>
              </a:solidFill>
              <a:ln w="9525">
                <a:noFill/>
                <a:round/>
                <a:headEnd/>
                <a:tailEnd/>
              </a:ln>
            </p:spPr>
            <p:txBody>
              <a:bodyPr>
                <a:prstTxWarp prst="textNoShape">
                  <a:avLst/>
                </a:prstTxWarp>
              </a:bodyPr>
              <a:lstStyle/>
              <a:p>
                <a:endParaRPr lang="en-US"/>
              </a:p>
            </p:txBody>
          </p:sp>
          <p:sp>
            <p:nvSpPr>
              <p:cNvPr id="3090" name="Freeform 543"/>
              <p:cNvSpPr>
                <a:spLocks/>
              </p:cNvSpPr>
              <p:nvPr/>
            </p:nvSpPr>
            <p:spPr bwMode="auto">
              <a:xfrm>
                <a:off x="1685" y="2463"/>
                <a:ext cx="606" cy="304"/>
              </a:xfrm>
              <a:custGeom>
                <a:avLst/>
                <a:gdLst>
                  <a:gd name="T0" fmla="*/ 131 w 606"/>
                  <a:gd name="T1" fmla="*/ 215 h 304"/>
                  <a:gd name="T2" fmla="*/ 293 w 606"/>
                  <a:gd name="T3" fmla="*/ 242 h 304"/>
                  <a:gd name="T4" fmla="*/ 403 w 606"/>
                  <a:gd name="T5" fmla="*/ 205 h 304"/>
                  <a:gd name="T6" fmla="*/ 481 w 606"/>
                  <a:gd name="T7" fmla="*/ 101 h 304"/>
                  <a:gd name="T8" fmla="*/ 479 w 606"/>
                  <a:gd name="T9" fmla="*/ 72 h 304"/>
                  <a:gd name="T10" fmla="*/ 470 w 606"/>
                  <a:gd name="T11" fmla="*/ 58 h 304"/>
                  <a:gd name="T12" fmla="*/ 468 w 606"/>
                  <a:gd name="T13" fmla="*/ 39 h 304"/>
                  <a:gd name="T14" fmla="*/ 470 w 606"/>
                  <a:gd name="T15" fmla="*/ 23 h 304"/>
                  <a:gd name="T16" fmla="*/ 483 w 606"/>
                  <a:gd name="T17" fmla="*/ 13 h 304"/>
                  <a:gd name="T18" fmla="*/ 500 w 606"/>
                  <a:gd name="T19" fmla="*/ 2 h 304"/>
                  <a:gd name="T20" fmla="*/ 518 w 606"/>
                  <a:gd name="T21" fmla="*/ 0 h 304"/>
                  <a:gd name="T22" fmla="*/ 535 w 606"/>
                  <a:gd name="T23" fmla="*/ 2 h 304"/>
                  <a:gd name="T24" fmla="*/ 539 w 606"/>
                  <a:gd name="T25" fmla="*/ 19 h 304"/>
                  <a:gd name="T26" fmla="*/ 528 w 606"/>
                  <a:gd name="T27" fmla="*/ 31 h 304"/>
                  <a:gd name="T28" fmla="*/ 511 w 606"/>
                  <a:gd name="T29" fmla="*/ 33 h 304"/>
                  <a:gd name="T30" fmla="*/ 494 w 606"/>
                  <a:gd name="T31" fmla="*/ 39 h 304"/>
                  <a:gd name="T32" fmla="*/ 500 w 606"/>
                  <a:gd name="T33" fmla="*/ 52 h 304"/>
                  <a:gd name="T34" fmla="*/ 515 w 606"/>
                  <a:gd name="T35" fmla="*/ 64 h 304"/>
                  <a:gd name="T36" fmla="*/ 533 w 606"/>
                  <a:gd name="T37" fmla="*/ 72 h 304"/>
                  <a:gd name="T38" fmla="*/ 548 w 606"/>
                  <a:gd name="T39" fmla="*/ 68 h 304"/>
                  <a:gd name="T40" fmla="*/ 550 w 606"/>
                  <a:gd name="T41" fmla="*/ 52 h 304"/>
                  <a:gd name="T42" fmla="*/ 550 w 606"/>
                  <a:gd name="T43" fmla="*/ 33 h 304"/>
                  <a:gd name="T44" fmla="*/ 561 w 606"/>
                  <a:gd name="T45" fmla="*/ 23 h 304"/>
                  <a:gd name="T46" fmla="*/ 578 w 606"/>
                  <a:gd name="T47" fmla="*/ 17 h 304"/>
                  <a:gd name="T48" fmla="*/ 593 w 606"/>
                  <a:gd name="T49" fmla="*/ 17 h 304"/>
                  <a:gd name="T50" fmla="*/ 606 w 606"/>
                  <a:gd name="T51" fmla="*/ 27 h 304"/>
                  <a:gd name="T52" fmla="*/ 604 w 606"/>
                  <a:gd name="T53" fmla="*/ 41 h 304"/>
                  <a:gd name="T54" fmla="*/ 604 w 606"/>
                  <a:gd name="T55" fmla="*/ 58 h 304"/>
                  <a:gd name="T56" fmla="*/ 591 w 606"/>
                  <a:gd name="T57" fmla="*/ 70 h 304"/>
                  <a:gd name="T58" fmla="*/ 578 w 606"/>
                  <a:gd name="T59" fmla="*/ 84 h 304"/>
                  <a:gd name="T60" fmla="*/ 567 w 606"/>
                  <a:gd name="T61" fmla="*/ 101 h 304"/>
                  <a:gd name="T62" fmla="*/ 550 w 606"/>
                  <a:gd name="T63" fmla="*/ 103 h 304"/>
                  <a:gd name="T64" fmla="*/ 533 w 606"/>
                  <a:gd name="T65" fmla="*/ 103 h 304"/>
                  <a:gd name="T66" fmla="*/ 515 w 606"/>
                  <a:gd name="T67" fmla="*/ 103 h 304"/>
                  <a:gd name="T68" fmla="*/ 438 w 606"/>
                  <a:gd name="T69" fmla="*/ 218 h 304"/>
                  <a:gd name="T70" fmla="*/ 336 w 606"/>
                  <a:gd name="T71" fmla="*/ 304 h 304"/>
                  <a:gd name="T72" fmla="*/ 192 w 606"/>
                  <a:gd name="T73" fmla="*/ 279 h 304"/>
                  <a:gd name="T74" fmla="*/ 64 w 606"/>
                  <a:gd name="T75" fmla="*/ 291 h 304"/>
                  <a:gd name="T76" fmla="*/ 0 w 606"/>
                  <a:gd name="T77" fmla="*/ 252 h 304"/>
                  <a:gd name="T78" fmla="*/ 36 w 606"/>
                  <a:gd name="T79" fmla="*/ 215 h 30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06"/>
                  <a:gd name="T121" fmla="*/ 0 h 304"/>
                  <a:gd name="T122" fmla="*/ 606 w 606"/>
                  <a:gd name="T123" fmla="*/ 304 h 30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06" h="304">
                    <a:moveTo>
                      <a:pt x="36" y="215"/>
                    </a:moveTo>
                    <a:lnTo>
                      <a:pt x="131" y="215"/>
                    </a:lnTo>
                    <a:lnTo>
                      <a:pt x="218" y="230"/>
                    </a:lnTo>
                    <a:lnTo>
                      <a:pt x="293" y="242"/>
                    </a:lnTo>
                    <a:lnTo>
                      <a:pt x="345" y="246"/>
                    </a:lnTo>
                    <a:lnTo>
                      <a:pt x="403" y="205"/>
                    </a:lnTo>
                    <a:lnTo>
                      <a:pt x="455" y="146"/>
                    </a:lnTo>
                    <a:lnTo>
                      <a:pt x="481" y="101"/>
                    </a:lnTo>
                    <a:lnTo>
                      <a:pt x="487" y="82"/>
                    </a:lnTo>
                    <a:lnTo>
                      <a:pt x="479" y="72"/>
                    </a:lnTo>
                    <a:lnTo>
                      <a:pt x="477" y="64"/>
                    </a:lnTo>
                    <a:lnTo>
                      <a:pt x="470" y="58"/>
                    </a:lnTo>
                    <a:lnTo>
                      <a:pt x="468" y="49"/>
                    </a:lnTo>
                    <a:lnTo>
                      <a:pt x="468" y="39"/>
                    </a:lnTo>
                    <a:lnTo>
                      <a:pt x="468" y="31"/>
                    </a:lnTo>
                    <a:lnTo>
                      <a:pt x="470" y="23"/>
                    </a:lnTo>
                    <a:lnTo>
                      <a:pt x="477" y="17"/>
                    </a:lnTo>
                    <a:lnTo>
                      <a:pt x="483" y="13"/>
                    </a:lnTo>
                    <a:lnTo>
                      <a:pt x="492" y="8"/>
                    </a:lnTo>
                    <a:lnTo>
                      <a:pt x="500" y="2"/>
                    </a:lnTo>
                    <a:lnTo>
                      <a:pt x="511" y="2"/>
                    </a:lnTo>
                    <a:lnTo>
                      <a:pt x="518" y="0"/>
                    </a:lnTo>
                    <a:lnTo>
                      <a:pt x="526" y="0"/>
                    </a:lnTo>
                    <a:lnTo>
                      <a:pt x="535" y="2"/>
                    </a:lnTo>
                    <a:lnTo>
                      <a:pt x="539" y="11"/>
                    </a:lnTo>
                    <a:lnTo>
                      <a:pt x="539" y="19"/>
                    </a:lnTo>
                    <a:lnTo>
                      <a:pt x="537" y="27"/>
                    </a:lnTo>
                    <a:lnTo>
                      <a:pt x="528" y="31"/>
                    </a:lnTo>
                    <a:lnTo>
                      <a:pt x="522" y="33"/>
                    </a:lnTo>
                    <a:lnTo>
                      <a:pt x="511" y="33"/>
                    </a:lnTo>
                    <a:lnTo>
                      <a:pt x="502" y="33"/>
                    </a:lnTo>
                    <a:lnTo>
                      <a:pt x="494" y="39"/>
                    </a:lnTo>
                    <a:lnTo>
                      <a:pt x="492" y="47"/>
                    </a:lnTo>
                    <a:lnTo>
                      <a:pt x="500" y="52"/>
                    </a:lnTo>
                    <a:lnTo>
                      <a:pt x="507" y="58"/>
                    </a:lnTo>
                    <a:lnTo>
                      <a:pt x="515" y="64"/>
                    </a:lnTo>
                    <a:lnTo>
                      <a:pt x="524" y="68"/>
                    </a:lnTo>
                    <a:lnTo>
                      <a:pt x="533" y="72"/>
                    </a:lnTo>
                    <a:lnTo>
                      <a:pt x="539" y="72"/>
                    </a:lnTo>
                    <a:lnTo>
                      <a:pt x="548" y="68"/>
                    </a:lnTo>
                    <a:lnTo>
                      <a:pt x="550" y="60"/>
                    </a:lnTo>
                    <a:lnTo>
                      <a:pt x="550" y="52"/>
                    </a:lnTo>
                    <a:lnTo>
                      <a:pt x="548" y="43"/>
                    </a:lnTo>
                    <a:lnTo>
                      <a:pt x="550" y="33"/>
                    </a:lnTo>
                    <a:lnTo>
                      <a:pt x="554" y="27"/>
                    </a:lnTo>
                    <a:lnTo>
                      <a:pt x="561" y="23"/>
                    </a:lnTo>
                    <a:lnTo>
                      <a:pt x="569" y="19"/>
                    </a:lnTo>
                    <a:lnTo>
                      <a:pt x="578" y="17"/>
                    </a:lnTo>
                    <a:lnTo>
                      <a:pt x="587" y="13"/>
                    </a:lnTo>
                    <a:lnTo>
                      <a:pt x="593" y="17"/>
                    </a:lnTo>
                    <a:lnTo>
                      <a:pt x="602" y="19"/>
                    </a:lnTo>
                    <a:lnTo>
                      <a:pt x="606" y="27"/>
                    </a:lnTo>
                    <a:lnTo>
                      <a:pt x="606" y="33"/>
                    </a:lnTo>
                    <a:lnTo>
                      <a:pt x="604" y="41"/>
                    </a:lnTo>
                    <a:lnTo>
                      <a:pt x="604" y="49"/>
                    </a:lnTo>
                    <a:lnTo>
                      <a:pt x="604" y="58"/>
                    </a:lnTo>
                    <a:lnTo>
                      <a:pt x="600" y="64"/>
                    </a:lnTo>
                    <a:lnTo>
                      <a:pt x="591" y="70"/>
                    </a:lnTo>
                    <a:lnTo>
                      <a:pt x="582" y="78"/>
                    </a:lnTo>
                    <a:lnTo>
                      <a:pt x="578" y="84"/>
                    </a:lnTo>
                    <a:lnTo>
                      <a:pt x="572" y="93"/>
                    </a:lnTo>
                    <a:lnTo>
                      <a:pt x="567" y="101"/>
                    </a:lnTo>
                    <a:lnTo>
                      <a:pt x="559" y="101"/>
                    </a:lnTo>
                    <a:lnTo>
                      <a:pt x="550" y="103"/>
                    </a:lnTo>
                    <a:lnTo>
                      <a:pt x="543" y="103"/>
                    </a:lnTo>
                    <a:lnTo>
                      <a:pt x="533" y="103"/>
                    </a:lnTo>
                    <a:lnTo>
                      <a:pt x="524" y="103"/>
                    </a:lnTo>
                    <a:lnTo>
                      <a:pt x="515" y="103"/>
                    </a:lnTo>
                    <a:lnTo>
                      <a:pt x="492" y="144"/>
                    </a:lnTo>
                    <a:lnTo>
                      <a:pt x="438" y="218"/>
                    </a:lnTo>
                    <a:lnTo>
                      <a:pt x="373" y="287"/>
                    </a:lnTo>
                    <a:lnTo>
                      <a:pt x="336" y="304"/>
                    </a:lnTo>
                    <a:lnTo>
                      <a:pt x="280" y="289"/>
                    </a:lnTo>
                    <a:lnTo>
                      <a:pt x="192" y="279"/>
                    </a:lnTo>
                    <a:lnTo>
                      <a:pt x="118" y="281"/>
                    </a:lnTo>
                    <a:lnTo>
                      <a:pt x="64" y="291"/>
                    </a:lnTo>
                    <a:lnTo>
                      <a:pt x="17" y="281"/>
                    </a:lnTo>
                    <a:lnTo>
                      <a:pt x="0" y="252"/>
                    </a:lnTo>
                    <a:lnTo>
                      <a:pt x="15" y="222"/>
                    </a:lnTo>
                    <a:lnTo>
                      <a:pt x="36" y="215"/>
                    </a:lnTo>
                    <a:close/>
                  </a:path>
                </a:pathLst>
              </a:custGeom>
              <a:solidFill>
                <a:schemeClr val="tx1"/>
              </a:solidFill>
              <a:ln w="9525">
                <a:noFill/>
                <a:round/>
                <a:headEnd/>
                <a:tailEnd/>
              </a:ln>
            </p:spPr>
            <p:txBody>
              <a:bodyPr>
                <a:prstTxWarp prst="textNoShape">
                  <a:avLst/>
                </a:prstTxWarp>
              </a:bodyPr>
              <a:lstStyle/>
              <a:p>
                <a:endParaRPr lang="en-US"/>
              </a:p>
            </p:txBody>
          </p:sp>
          <p:sp>
            <p:nvSpPr>
              <p:cNvPr id="3091" name="Freeform 544"/>
              <p:cNvSpPr>
                <a:spLocks/>
              </p:cNvSpPr>
              <p:nvPr/>
            </p:nvSpPr>
            <p:spPr bwMode="auto">
              <a:xfrm>
                <a:off x="2203" y="2428"/>
                <a:ext cx="90" cy="87"/>
              </a:xfrm>
              <a:custGeom>
                <a:avLst/>
                <a:gdLst>
                  <a:gd name="T0" fmla="*/ 0 w 90"/>
                  <a:gd name="T1" fmla="*/ 78 h 87"/>
                  <a:gd name="T2" fmla="*/ 49 w 90"/>
                  <a:gd name="T3" fmla="*/ 0 h 87"/>
                  <a:gd name="T4" fmla="*/ 90 w 90"/>
                  <a:gd name="T5" fmla="*/ 9 h 87"/>
                  <a:gd name="T6" fmla="*/ 23 w 90"/>
                  <a:gd name="T7" fmla="*/ 87 h 87"/>
                  <a:gd name="T8" fmla="*/ 0 w 90"/>
                  <a:gd name="T9" fmla="*/ 78 h 87"/>
                  <a:gd name="T10" fmla="*/ 0 60000 65536"/>
                  <a:gd name="T11" fmla="*/ 0 60000 65536"/>
                  <a:gd name="T12" fmla="*/ 0 60000 65536"/>
                  <a:gd name="T13" fmla="*/ 0 60000 65536"/>
                  <a:gd name="T14" fmla="*/ 0 60000 65536"/>
                  <a:gd name="T15" fmla="*/ 0 w 90"/>
                  <a:gd name="T16" fmla="*/ 0 h 87"/>
                  <a:gd name="T17" fmla="*/ 90 w 90"/>
                  <a:gd name="T18" fmla="*/ 87 h 87"/>
                </a:gdLst>
                <a:ahLst/>
                <a:cxnLst>
                  <a:cxn ang="T10">
                    <a:pos x="T0" y="T1"/>
                  </a:cxn>
                  <a:cxn ang="T11">
                    <a:pos x="T2" y="T3"/>
                  </a:cxn>
                  <a:cxn ang="T12">
                    <a:pos x="T4" y="T5"/>
                  </a:cxn>
                  <a:cxn ang="T13">
                    <a:pos x="T6" y="T7"/>
                  </a:cxn>
                  <a:cxn ang="T14">
                    <a:pos x="T8" y="T9"/>
                  </a:cxn>
                </a:cxnLst>
                <a:rect l="T15" t="T16" r="T17" b="T18"/>
                <a:pathLst>
                  <a:path w="90" h="87">
                    <a:moveTo>
                      <a:pt x="0" y="78"/>
                    </a:moveTo>
                    <a:lnTo>
                      <a:pt x="49" y="0"/>
                    </a:lnTo>
                    <a:lnTo>
                      <a:pt x="90" y="9"/>
                    </a:lnTo>
                    <a:lnTo>
                      <a:pt x="23" y="87"/>
                    </a:lnTo>
                    <a:lnTo>
                      <a:pt x="0" y="78"/>
                    </a:lnTo>
                    <a:close/>
                  </a:path>
                </a:pathLst>
              </a:custGeom>
              <a:solidFill>
                <a:srgbClr val="FFFFFF"/>
              </a:solidFill>
              <a:ln w="9525">
                <a:noFill/>
                <a:round/>
                <a:headEnd/>
                <a:tailEnd/>
              </a:ln>
            </p:spPr>
            <p:txBody>
              <a:bodyPr>
                <a:prstTxWarp prst="textNoShape">
                  <a:avLst/>
                </a:prstTxWarp>
              </a:bodyPr>
              <a:lstStyle/>
              <a:p>
                <a:endParaRPr lang="en-US"/>
              </a:p>
            </p:txBody>
          </p:sp>
          <p:sp>
            <p:nvSpPr>
              <p:cNvPr id="3092" name="Freeform 545"/>
              <p:cNvSpPr>
                <a:spLocks/>
              </p:cNvSpPr>
              <p:nvPr/>
            </p:nvSpPr>
            <p:spPr bwMode="auto">
              <a:xfrm>
                <a:off x="1104" y="2596"/>
                <a:ext cx="565" cy="343"/>
              </a:xfrm>
              <a:custGeom>
                <a:avLst/>
                <a:gdLst>
                  <a:gd name="T0" fmla="*/ 496 w 565"/>
                  <a:gd name="T1" fmla="*/ 97 h 343"/>
                  <a:gd name="T2" fmla="*/ 391 w 565"/>
                  <a:gd name="T3" fmla="*/ 193 h 343"/>
                  <a:gd name="T4" fmla="*/ 332 w 565"/>
                  <a:gd name="T5" fmla="*/ 279 h 343"/>
                  <a:gd name="T6" fmla="*/ 276 w 565"/>
                  <a:gd name="T7" fmla="*/ 236 h 343"/>
                  <a:gd name="T8" fmla="*/ 188 w 565"/>
                  <a:gd name="T9" fmla="*/ 113 h 343"/>
                  <a:gd name="T10" fmla="*/ 149 w 565"/>
                  <a:gd name="T11" fmla="*/ 97 h 343"/>
                  <a:gd name="T12" fmla="*/ 134 w 565"/>
                  <a:gd name="T13" fmla="*/ 85 h 343"/>
                  <a:gd name="T14" fmla="*/ 134 w 565"/>
                  <a:gd name="T15" fmla="*/ 68 h 343"/>
                  <a:gd name="T16" fmla="*/ 145 w 565"/>
                  <a:gd name="T17" fmla="*/ 58 h 343"/>
                  <a:gd name="T18" fmla="*/ 164 w 565"/>
                  <a:gd name="T19" fmla="*/ 54 h 343"/>
                  <a:gd name="T20" fmla="*/ 179 w 565"/>
                  <a:gd name="T21" fmla="*/ 48 h 343"/>
                  <a:gd name="T22" fmla="*/ 186 w 565"/>
                  <a:gd name="T23" fmla="*/ 33 h 343"/>
                  <a:gd name="T24" fmla="*/ 188 w 565"/>
                  <a:gd name="T25" fmla="*/ 17 h 343"/>
                  <a:gd name="T26" fmla="*/ 183 w 565"/>
                  <a:gd name="T27" fmla="*/ 3 h 343"/>
                  <a:gd name="T28" fmla="*/ 166 w 565"/>
                  <a:gd name="T29" fmla="*/ 0 h 343"/>
                  <a:gd name="T30" fmla="*/ 151 w 565"/>
                  <a:gd name="T31" fmla="*/ 3 h 343"/>
                  <a:gd name="T32" fmla="*/ 134 w 565"/>
                  <a:gd name="T33" fmla="*/ 13 h 343"/>
                  <a:gd name="T34" fmla="*/ 127 w 565"/>
                  <a:gd name="T35" fmla="*/ 27 h 343"/>
                  <a:gd name="T36" fmla="*/ 112 w 565"/>
                  <a:gd name="T37" fmla="*/ 39 h 343"/>
                  <a:gd name="T38" fmla="*/ 97 w 565"/>
                  <a:gd name="T39" fmla="*/ 48 h 343"/>
                  <a:gd name="T40" fmla="*/ 80 w 565"/>
                  <a:gd name="T41" fmla="*/ 37 h 343"/>
                  <a:gd name="T42" fmla="*/ 65 w 565"/>
                  <a:gd name="T43" fmla="*/ 27 h 343"/>
                  <a:gd name="T44" fmla="*/ 50 w 565"/>
                  <a:gd name="T45" fmla="*/ 21 h 343"/>
                  <a:gd name="T46" fmla="*/ 30 w 565"/>
                  <a:gd name="T47" fmla="*/ 21 h 343"/>
                  <a:gd name="T48" fmla="*/ 11 w 565"/>
                  <a:gd name="T49" fmla="*/ 23 h 343"/>
                  <a:gd name="T50" fmla="*/ 0 w 565"/>
                  <a:gd name="T51" fmla="*/ 37 h 343"/>
                  <a:gd name="T52" fmla="*/ 0 w 565"/>
                  <a:gd name="T53" fmla="*/ 54 h 343"/>
                  <a:gd name="T54" fmla="*/ 13 w 565"/>
                  <a:gd name="T55" fmla="*/ 64 h 343"/>
                  <a:gd name="T56" fmla="*/ 30 w 565"/>
                  <a:gd name="T57" fmla="*/ 64 h 343"/>
                  <a:gd name="T58" fmla="*/ 50 w 565"/>
                  <a:gd name="T59" fmla="*/ 64 h 343"/>
                  <a:gd name="T60" fmla="*/ 65 w 565"/>
                  <a:gd name="T61" fmla="*/ 70 h 343"/>
                  <a:gd name="T62" fmla="*/ 78 w 565"/>
                  <a:gd name="T63" fmla="*/ 80 h 343"/>
                  <a:gd name="T64" fmla="*/ 69 w 565"/>
                  <a:gd name="T65" fmla="*/ 91 h 343"/>
                  <a:gd name="T66" fmla="*/ 52 w 565"/>
                  <a:gd name="T67" fmla="*/ 93 h 343"/>
                  <a:gd name="T68" fmla="*/ 35 w 565"/>
                  <a:gd name="T69" fmla="*/ 103 h 343"/>
                  <a:gd name="T70" fmla="*/ 30 w 565"/>
                  <a:gd name="T71" fmla="*/ 121 h 343"/>
                  <a:gd name="T72" fmla="*/ 22 w 565"/>
                  <a:gd name="T73" fmla="*/ 138 h 343"/>
                  <a:gd name="T74" fmla="*/ 30 w 565"/>
                  <a:gd name="T75" fmla="*/ 146 h 343"/>
                  <a:gd name="T76" fmla="*/ 45 w 565"/>
                  <a:gd name="T77" fmla="*/ 150 h 343"/>
                  <a:gd name="T78" fmla="*/ 60 w 565"/>
                  <a:gd name="T79" fmla="*/ 140 h 343"/>
                  <a:gd name="T80" fmla="*/ 76 w 565"/>
                  <a:gd name="T81" fmla="*/ 128 h 343"/>
                  <a:gd name="T82" fmla="*/ 91 w 565"/>
                  <a:gd name="T83" fmla="*/ 123 h 343"/>
                  <a:gd name="T84" fmla="*/ 108 w 565"/>
                  <a:gd name="T85" fmla="*/ 123 h 343"/>
                  <a:gd name="T86" fmla="*/ 201 w 565"/>
                  <a:gd name="T87" fmla="*/ 181 h 343"/>
                  <a:gd name="T88" fmla="*/ 287 w 565"/>
                  <a:gd name="T89" fmla="*/ 332 h 343"/>
                  <a:gd name="T90" fmla="*/ 343 w 565"/>
                  <a:gd name="T91" fmla="*/ 339 h 343"/>
                  <a:gd name="T92" fmla="*/ 408 w 565"/>
                  <a:gd name="T93" fmla="*/ 257 h 343"/>
                  <a:gd name="T94" fmla="*/ 509 w 565"/>
                  <a:gd name="T95" fmla="*/ 177 h 343"/>
                  <a:gd name="T96" fmla="*/ 565 w 565"/>
                  <a:gd name="T97" fmla="*/ 123 h 34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65"/>
                  <a:gd name="T148" fmla="*/ 0 h 343"/>
                  <a:gd name="T149" fmla="*/ 565 w 565"/>
                  <a:gd name="T150" fmla="*/ 343 h 34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65" h="343">
                    <a:moveTo>
                      <a:pt x="561" y="89"/>
                    </a:moveTo>
                    <a:lnTo>
                      <a:pt x="496" y="97"/>
                    </a:lnTo>
                    <a:lnTo>
                      <a:pt x="438" y="134"/>
                    </a:lnTo>
                    <a:lnTo>
                      <a:pt x="391" y="193"/>
                    </a:lnTo>
                    <a:lnTo>
                      <a:pt x="363" y="246"/>
                    </a:lnTo>
                    <a:lnTo>
                      <a:pt x="332" y="279"/>
                    </a:lnTo>
                    <a:lnTo>
                      <a:pt x="304" y="271"/>
                    </a:lnTo>
                    <a:lnTo>
                      <a:pt x="276" y="236"/>
                    </a:lnTo>
                    <a:lnTo>
                      <a:pt x="227" y="152"/>
                    </a:lnTo>
                    <a:lnTo>
                      <a:pt x="188" y="113"/>
                    </a:lnTo>
                    <a:lnTo>
                      <a:pt x="155" y="97"/>
                    </a:lnTo>
                    <a:lnTo>
                      <a:pt x="149" y="97"/>
                    </a:lnTo>
                    <a:lnTo>
                      <a:pt x="142" y="89"/>
                    </a:lnTo>
                    <a:lnTo>
                      <a:pt x="134" y="85"/>
                    </a:lnTo>
                    <a:lnTo>
                      <a:pt x="134" y="76"/>
                    </a:lnTo>
                    <a:lnTo>
                      <a:pt x="134" y="68"/>
                    </a:lnTo>
                    <a:lnTo>
                      <a:pt x="138" y="60"/>
                    </a:lnTo>
                    <a:lnTo>
                      <a:pt x="145" y="58"/>
                    </a:lnTo>
                    <a:lnTo>
                      <a:pt x="155" y="56"/>
                    </a:lnTo>
                    <a:lnTo>
                      <a:pt x="164" y="54"/>
                    </a:lnTo>
                    <a:lnTo>
                      <a:pt x="173" y="54"/>
                    </a:lnTo>
                    <a:lnTo>
                      <a:pt x="179" y="48"/>
                    </a:lnTo>
                    <a:lnTo>
                      <a:pt x="186" y="39"/>
                    </a:lnTo>
                    <a:lnTo>
                      <a:pt x="186" y="33"/>
                    </a:lnTo>
                    <a:lnTo>
                      <a:pt x="188" y="25"/>
                    </a:lnTo>
                    <a:lnTo>
                      <a:pt x="188" y="17"/>
                    </a:lnTo>
                    <a:lnTo>
                      <a:pt x="186" y="11"/>
                    </a:lnTo>
                    <a:lnTo>
                      <a:pt x="183" y="3"/>
                    </a:lnTo>
                    <a:lnTo>
                      <a:pt x="175" y="0"/>
                    </a:lnTo>
                    <a:lnTo>
                      <a:pt x="166" y="0"/>
                    </a:lnTo>
                    <a:lnTo>
                      <a:pt x="158" y="0"/>
                    </a:lnTo>
                    <a:lnTo>
                      <a:pt x="151" y="3"/>
                    </a:lnTo>
                    <a:lnTo>
                      <a:pt x="142" y="7"/>
                    </a:lnTo>
                    <a:lnTo>
                      <a:pt x="134" y="13"/>
                    </a:lnTo>
                    <a:lnTo>
                      <a:pt x="132" y="21"/>
                    </a:lnTo>
                    <a:lnTo>
                      <a:pt x="127" y="27"/>
                    </a:lnTo>
                    <a:lnTo>
                      <a:pt x="121" y="35"/>
                    </a:lnTo>
                    <a:lnTo>
                      <a:pt x="112" y="39"/>
                    </a:lnTo>
                    <a:lnTo>
                      <a:pt x="106" y="46"/>
                    </a:lnTo>
                    <a:lnTo>
                      <a:pt x="97" y="48"/>
                    </a:lnTo>
                    <a:lnTo>
                      <a:pt x="88" y="46"/>
                    </a:lnTo>
                    <a:lnTo>
                      <a:pt x="80" y="37"/>
                    </a:lnTo>
                    <a:lnTo>
                      <a:pt x="73" y="31"/>
                    </a:lnTo>
                    <a:lnTo>
                      <a:pt x="65" y="27"/>
                    </a:lnTo>
                    <a:lnTo>
                      <a:pt x="56" y="23"/>
                    </a:lnTo>
                    <a:lnTo>
                      <a:pt x="50" y="21"/>
                    </a:lnTo>
                    <a:lnTo>
                      <a:pt x="39" y="21"/>
                    </a:lnTo>
                    <a:lnTo>
                      <a:pt x="30" y="21"/>
                    </a:lnTo>
                    <a:lnTo>
                      <a:pt x="19" y="21"/>
                    </a:lnTo>
                    <a:lnTo>
                      <a:pt x="11" y="23"/>
                    </a:lnTo>
                    <a:lnTo>
                      <a:pt x="9" y="31"/>
                    </a:lnTo>
                    <a:lnTo>
                      <a:pt x="0" y="37"/>
                    </a:lnTo>
                    <a:lnTo>
                      <a:pt x="0" y="46"/>
                    </a:lnTo>
                    <a:lnTo>
                      <a:pt x="0" y="54"/>
                    </a:lnTo>
                    <a:lnTo>
                      <a:pt x="6" y="60"/>
                    </a:lnTo>
                    <a:lnTo>
                      <a:pt x="13" y="64"/>
                    </a:lnTo>
                    <a:lnTo>
                      <a:pt x="22" y="64"/>
                    </a:lnTo>
                    <a:lnTo>
                      <a:pt x="30" y="64"/>
                    </a:lnTo>
                    <a:lnTo>
                      <a:pt x="41" y="64"/>
                    </a:lnTo>
                    <a:lnTo>
                      <a:pt x="50" y="64"/>
                    </a:lnTo>
                    <a:lnTo>
                      <a:pt x="56" y="68"/>
                    </a:lnTo>
                    <a:lnTo>
                      <a:pt x="65" y="70"/>
                    </a:lnTo>
                    <a:lnTo>
                      <a:pt x="73" y="74"/>
                    </a:lnTo>
                    <a:lnTo>
                      <a:pt x="78" y="80"/>
                    </a:lnTo>
                    <a:lnTo>
                      <a:pt x="78" y="89"/>
                    </a:lnTo>
                    <a:lnTo>
                      <a:pt x="69" y="91"/>
                    </a:lnTo>
                    <a:lnTo>
                      <a:pt x="63" y="93"/>
                    </a:lnTo>
                    <a:lnTo>
                      <a:pt x="52" y="93"/>
                    </a:lnTo>
                    <a:lnTo>
                      <a:pt x="43" y="97"/>
                    </a:lnTo>
                    <a:lnTo>
                      <a:pt x="35" y="103"/>
                    </a:lnTo>
                    <a:lnTo>
                      <a:pt x="30" y="113"/>
                    </a:lnTo>
                    <a:lnTo>
                      <a:pt x="30" y="121"/>
                    </a:lnTo>
                    <a:lnTo>
                      <a:pt x="24" y="130"/>
                    </a:lnTo>
                    <a:lnTo>
                      <a:pt x="22" y="138"/>
                    </a:lnTo>
                    <a:lnTo>
                      <a:pt x="22" y="144"/>
                    </a:lnTo>
                    <a:lnTo>
                      <a:pt x="30" y="146"/>
                    </a:lnTo>
                    <a:lnTo>
                      <a:pt x="39" y="150"/>
                    </a:lnTo>
                    <a:lnTo>
                      <a:pt x="45" y="150"/>
                    </a:lnTo>
                    <a:lnTo>
                      <a:pt x="54" y="146"/>
                    </a:lnTo>
                    <a:lnTo>
                      <a:pt x="60" y="140"/>
                    </a:lnTo>
                    <a:lnTo>
                      <a:pt x="67" y="134"/>
                    </a:lnTo>
                    <a:lnTo>
                      <a:pt x="76" y="128"/>
                    </a:lnTo>
                    <a:lnTo>
                      <a:pt x="84" y="123"/>
                    </a:lnTo>
                    <a:lnTo>
                      <a:pt x="91" y="123"/>
                    </a:lnTo>
                    <a:lnTo>
                      <a:pt x="99" y="123"/>
                    </a:lnTo>
                    <a:lnTo>
                      <a:pt x="108" y="123"/>
                    </a:lnTo>
                    <a:lnTo>
                      <a:pt x="151" y="130"/>
                    </a:lnTo>
                    <a:lnTo>
                      <a:pt x="201" y="181"/>
                    </a:lnTo>
                    <a:lnTo>
                      <a:pt x="250" y="277"/>
                    </a:lnTo>
                    <a:lnTo>
                      <a:pt x="287" y="332"/>
                    </a:lnTo>
                    <a:lnTo>
                      <a:pt x="313" y="343"/>
                    </a:lnTo>
                    <a:lnTo>
                      <a:pt x="343" y="339"/>
                    </a:lnTo>
                    <a:lnTo>
                      <a:pt x="367" y="316"/>
                    </a:lnTo>
                    <a:lnTo>
                      <a:pt x="408" y="257"/>
                    </a:lnTo>
                    <a:lnTo>
                      <a:pt x="453" y="205"/>
                    </a:lnTo>
                    <a:lnTo>
                      <a:pt x="509" y="177"/>
                    </a:lnTo>
                    <a:lnTo>
                      <a:pt x="550" y="152"/>
                    </a:lnTo>
                    <a:lnTo>
                      <a:pt x="565" y="123"/>
                    </a:lnTo>
                    <a:lnTo>
                      <a:pt x="561" y="89"/>
                    </a:lnTo>
                    <a:close/>
                  </a:path>
                </a:pathLst>
              </a:custGeom>
              <a:solidFill>
                <a:schemeClr val="tx1"/>
              </a:solidFill>
              <a:ln w="9525">
                <a:noFill/>
                <a:round/>
                <a:headEnd/>
                <a:tailEnd/>
              </a:ln>
            </p:spPr>
            <p:txBody>
              <a:bodyPr>
                <a:prstTxWarp prst="textNoShape">
                  <a:avLst/>
                </a:prstTxWarp>
              </a:bodyPr>
              <a:lstStyle/>
              <a:p>
                <a:endParaRPr lang="en-US"/>
              </a:p>
            </p:txBody>
          </p:sp>
          <p:sp>
            <p:nvSpPr>
              <p:cNvPr id="3093" name="Freeform 546"/>
              <p:cNvSpPr>
                <a:spLocks/>
              </p:cNvSpPr>
              <p:nvPr/>
            </p:nvSpPr>
            <p:spPr bwMode="auto">
              <a:xfrm>
                <a:off x="1592" y="2357"/>
                <a:ext cx="317" cy="293"/>
              </a:xfrm>
              <a:custGeom>
                <a:avLst/>
                <a:gdLst>
                  <a:gd name="T0" fmla="*/ 244 w 317"/>
                  <a:gd name="T1" fmla="*/ 96 h 293"/>
                  <a:gd name="T2" fmla="*/ 222 w 317"/>
                  <a:gd name="T3" fmla="*/ 55 h 293"/>
                  <a:gd name="T4" fmla="*/ 190 w 317"/>
                  <a:gd name="T5" fmla="*/ 24 h 293"/>
                  <a:gd name="T6" fmla="*/ 159 w 317"/>
                  <a:gd name="T7" fmla="*/ 10 h 293"/>
                  <a:gd name="T8" fmla="*/ 125 w 317"/>
                  <a:gd name="T9" fmla="*/ 0 h 293"/>
                  <a:gd name="T10" fmla="*/ 82 w 317"/>
                  <a:gd name="T11" fmla="*/ 6 h 293"/>
                  <a:gd name="T12" fmla="*/ 41 w 317"/>
                  <a:gd name="T13" fmla="*/ 26 h 293"/>
                  <a:gd name="T14" fmla="*/ 15 w 317"/>
                  <a:gd name="T15" fmla="*/ 65 h 293"/>
                  <a:gd name="T16" fmla="*/ 0 w 317"/>
                  <a:gd name="T17" fmla="*/ 121 h 293"/>
                  <a:gd name="T18" fmla="*/ 0 w 317"/>
                  <a:gd name="T19" fmla="*/ 168 h 293"/>
                  <a:gd name="T20" fmla="*/ 11 w 317"/>
                  <a:gd name="T21" fmla="*/ 205 h 293"/>
                  <a:gd name="T22" fmla="*/ 32 w 317"/>
                  <a:gd name="T23" fmla="*/ 242 h 293"/>
                  <a:gd name="T24" fmla="*/ 69 w 317"/>
                  <a:gd name="T25" fmla="*/ 270 h 293"/>
                  <a:gd name="T26" fmla="*/ 103 w 317"/>
                  <a:gd name="T27" fmla="*/ 287 h 293"/>
                  <a:gd name="T28" fmla="*/ 147 w 317"/>
                  <a:gd name="T29" fmla="*/ 293 h 293"/>
                  <a:gd name="T30" fmla="*/ 183 w 317"/>
                  <a:gd name="T31" fmla="*/ 283 h 293"/>
                  <a:gd name="T32" fmla="*/ 218 w 317"/>
                  <a:gd name="T33" fmla="*/ 264 h 293"/>
                  <a:gd name="T34" fmla="*/ 239 w 317"/>
                  <a:gd name="T35" fmla="*/ 215 h 293"/>
                  <a:gd name="T36" fmla="*/ 248 w 317"/>
                  <a:gd name="T37" fmla="*/ 166 h 293"/>
                  <a:gd name="T38" fmla="*/ 259 w 317"/>
                  <a:gd name="T39" fmla="*/ 145 h 293"/>
                  <a:gd name="T40" fmla="*/ 291 w 317"/>
                  <a:gd name="T41" fmla="*/ 135 h 293"/>
                  <a:gd name="T42" fmla="*/ 315 w 317"/>
                  <a:gd name="T43" fmla="*/ 125 h 293"/>
                  <a:gd name="T44" fmla="*/ 317 w 317"/>
                  <a:gd name="T45" fmla="*/ 98 h 293"/>
                  <a:gd name="T46" fmla="*/ 304 w 317"/>
                  <a:gd name="T47" fmla="*/ 80 h 293"/>
                  <a:gd name="T48" fmla="*/ 276 w 317"/>
                  <a:gd name="T49" fmla="*/ 76 h 293"/>
                  <a:gd name="T50" fmla="*/ 244 w 317"/>
                  <a:gd name="T51" fmla="*/ 96 h 29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7"/>
                  <a:gd name="T79" fmla="*/ 0 h 293"/>
                  <a:gd name="T80" fmla="*/ 317 w 317"/>
                  <a:gd name="T81" fmla="*/ 293 h 29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7" h="293">
                    <a:moveTo>
                      <a:pt x="244" y="96"/>
                    </a:moveTo>
                    <a:lnTo>
                      <a:pt x="222" y="55"/>
                    </a:lnTo>
                    <a:lnTo>
                      <a:pt x="190" y="24"/>
                    </a:lnTo>
                    <a:lnTo>
                      <a:pt x="159" y="10"/>
                    </a:lnTo>
                    <a:lnTo>
                      <a:pt x="125" y="0"/>
                    </a:lnTo>
                    <a:lnTo>
                      <a:pt x="82" y="6"/>
                    </a:lnTo>
                    <a:lnTo>
                      <a:pt x="41" y="26"/>
                    </a:lnTo>
                    <a:lnTo>
                      <a:pt x="15" y="65"/>
                    </a:lnTo>
                    <a:lnTo>
                      <a:pt x="0" y="121"/>
                    </a:lnTo>
                    <a:lnTo>
                      <a:pt x="0" y="168"/>
                    </a:lnTo>
                    <a:lnTo>
                      <a:pt x="11" y="205"/>
                    </a:lnTo>
                    <a:lnTo>
                      <a:pt x="32" y="242"/>
                    </a:lnTo>
                    <a:lnTo>
                      <a:pt x="69" y="270"/>
                    </a:lnTo>
                    <a:lnTo>
                      <a:pt x="103" y="287"/>
                    </a:lnTo>
                    <a:lnTo>
                      <a:pt x="147" y="293"/>
                    </a:lnTo>
                    <a:lnTo>
                      <a:pt x="183" y="283"/>
                    </a:lnTo>
                    <a:lnTo>
                      <a:pt x="218" y="264"/>
                    </a:lnTo>
                    <a:lnTo>
                      <a:pt x="239" y="215"/>
                    </a:lnTo>
                    <a:lnTo>
                      <a:pt x="248" y="166"/>
                    </a:lnTo>
                    <a:lnTo>
                      <a:pt x="259" y="145"/>
                    </a:lnTo>
                    <a:lnTo>
                      <a:pt x="291" y="135"/>
                    </a:lnTo>
                    <a:lnTo>
                      <a:pt x="315" y="125"/>
                    </a:lnTo>
                    <a:lnTo>
                      <a:pt x="317" y="98"/>
                    </a:lnTo>
                    <a:lnTo>
                      <a:pt x="304" y="80"/>
                    </a:lnTo>
                    <a:lnTo>
                      <a:pt x="276" y="76"/>
                    </a:lnTo>
                    <a:lnTo>
                      <a:pt x="244" y="96"/>
                    </a:lnTo>
                    <a:close/>
                  </a:path>
                </a:pathLst>
              </a:custGeom>
              <a:solidFill>
                <a:schemeClr val="tx1"/>
              </a:solidFill>
              <a:ln w="9525">
                <a:noFill/>
                <a:round/>
                <a:headEnd/>
                <a:tailEnd/>
              </a:ln>
            </p:spPr>
            <p:txBody>
              <a:bodyPr>
                <a:prstTxWarp prst="textNoShape">
                  <a:avLst/>
                </a:prstTxWarp>
              </a:bodyPr>
              <a:lstStyle/>
              <a:p>
                <a:endParaRPr lang="en-US"/>
              </a:p>
            </p:txBody>
          </p:sp>
          <p:sp>
            <p:nvSpPr>
              <p:cNvPr id="3094" name="Freeform 547"/>
              <p:cNvSpPr>
                <a:spLocks/>
              </p:cNvSpPr>
              <p:nvPr/>
            </p:nvSpPr>
            <p:spPr bwMode="auto">
              <a:xfrm>
                <a:off x="1760" y="3035"/>
                <a:ext cx="302" cy="570"/>
              </a:xfrm>
              <a:custGeom>
                <a:avLst/>
                <a:gdLst>
                  <a:gd name="T0" fmla="*/ 35 w 302"/>
                  <a:gd name="T1" fmla="*/ 0 h 570"/>
                  <a:gd name="T2" fmla="*/ 67 w 302"/>
                  <a:gd name="T3" fmla="*/ 0 h 570"/>
                  <a:gd name="T4" fmla="*/ 95 w 302"/>
                  <a:gd name="T5" fmla="*/ 14 h 570"/>
                  <a:gd name="T6" fmla="*/ 132 w 302"/>
                  <a:gd name="T7" fmla="*/ 64 h 570"/>
                  <a:gd name="T8" fmla="*/ 156 w 302"/>
                  <a:gd name="T9" fmla="*/ 107 h 570"/>
                  <a:gd name="T10" fmla="*/ 166 w 302"/>
                  <a:gd name="T11" fmla="*/ 158 h 570"/>
                  <a:gd name="T12" fmla="*/ 171 w 302"/>
                  <a:gd name="T13" fmla="*/ 223 h 570"/>
                  <a:gd name="T14" fmla="*/ 162 w 302"/>
                  <a:gd name="T15" fmla="*/ 287 h 570"/>
                  <a:gd name="T16" fmla="*/ 153 w 302"/>
                  <a:gd name="T17" fmla="*/ 346 h 570"/>
                  <a:gd name="T18" fmla="*/ 136 w 302"/>
                  <a:gd name="T19" fmla="*/ 420 h 570"/>
                  <a:gd name="T20" fmla="*/ 140 w 302"/>
                  <a:gd name="T21" fmla="*/ 477 h 570"/>
                  <a:gd name="T22" fmla="*/ 145 w 302"/>
                  <a:gd name="T23" fmla="*/ 494 h 570"/>
                  <a:gd name="T24" fmla="*/ 158 w 302"/>
                  <a:gd name="T25" fmla="*/ 486 h 570"/>
                  <a:gd name="T26" fmla="*/ 207 w 302"/>
                  <a:gd name="T27" fmla="*/ 393 h 570"/>
                  <a:gd name="T28" fmla="*/ 231 w 302"/>
                  <a:gd name="T29" fmla="*/ 379 h 570"/>
                  <a:gd name="T30" fmla="*/ 276 w 302"/>
                  <a:gd name="T31" fmla="*/ 387 h 570"/>
                  <a:gd name="T32" fmla="*/ 302 w 302"/>
                  <a:gd name="T33" fmla="*/ 412 h 570"/>
                  <a:gd name="T34" fmla="*/ 302 w 302"/>
                  <a:gd name="T35" fmla="*/ 420 h 570"/>
                  <a:gd name="T36" fmla="*/ 285 w 302"/>
                  <a:gd name="T37" fmla="*/ 441 h 570"/>
                  <a:gd name="T38" fmla="*/ 209 w 302"/>
                  <a:gd name="T39" fmla="*/ 482 h 570"/>
                  <a:gd name="T40" fmla="*/ 175 w 302"/>
                  <a:gd name="T41" fmla="*/ 531 h 570"/>
                  <a:gd name="T42" fmla="*/ 147 w 302"/>
                  <a:gd name="T43" fmla="*/ 570 h 570"/>
                  <a:gd name="T44" fmla="*/ 102 w 302"/>
                  <a:gd name="T45" fmla="*/ 570 h 570"/>
                  <a:gd name="T46" fmla="*/ 84 w 302"/>
                  <a:gd name="T47" fmla="*/ 549 h 570"/>
                  <a:gd name="T48" fmla="*/ 84 w 302"/>
                  <a:gd name="T49" fmla="*/ 504 h 570"/>
                  <a:gd name="T50" fmla="*/ 95 w 302"/>
                  <a:gd name="T51" fmla="*/ 453 h 570"/>
                  <a:gd name="T52" fmla="*/ 91 w 302"/>
                  <a:gd name="T53" fmla="*/ 391 h 570"/>
                  <a:gd name="T54" fmla="*/ 99 w 302"/>
                  <a:gd name="T55" fmla="*/ 324 h 570"/>
                  <a:gd name="T56" fmla="*/ 108 w 302"/>
                  <a:gd name="T57" fmla="*/ 246 h 570"/>
                  <a:gd name="T58" fmla="*/ 99 w 302"/>
                  <a:gd name="T59" fmla="*/ 182 h 570"/>
                  <a:gd name="T60" fmla="*/ 63 w 302"/>
                  <a:gd name="T61" fmla="*/ 127 h 570"/>
                  <a:gd name="T62" fmla="*/ 22 w 302"/>
                  <a:gd name="T63" fmla="*/ 86 h 570"/>
                  <a:gd name="T64" fmla="*/ 2 w 302"/>
                  <a:gd name="T65" fmla="*/ 55 h 570"/>
                  <a:gd name="T66" fmla="*/ 0 w 302"/>
                  <a:gd name="T67" fmla="*/ 33 h 570"/>
                  <a:gd name="T68" fmla="*/ 9 w 302"/>
                  <a:gd name="T69" fmla="*/ 12 h 570"/>
                  <a:gd name="T70" fmla="*/ 35 w 302"/>
                  <a:gd name="T71" fmla="*/ 0 h 57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02"/>
                  <a:gd name="T109" fmla="*/ 0 h 570"/>
                  <a:gd name="T110" fmla="*/ 302 w 302"/>
                  <a:gd name="T111" fmla="*/ 570 h 570"/>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02" h="570">
                    <a:moveTo>
                      <a:pt x="35" y="0"/>
                    </a:moveTo>
                    <a:lnTo>
                      <a:pt x="67" y="0"/>
                    </a:lnTo>
                    <a:lnTo>
                      <a:pt x="95" y="14"/>
                    </a:lnTo>
                    <a:lnTo>
                      <a:pt x="132" y="64"/>
                    </a:lnTo>
                    <a:lnTo>
                      <a:pt x="156" y="107"/>
                    </a:lnTo>
                    <a:lnTo>
                      <a:pt x="166" y="158"/>
                    </a:lnTo>
                    <a:lnTo>
                      <a:pt x="171" y="223"/>
                    </a:lnTo>
                    <a:lnTo>
                      <a:pt x="162" y="287"/>
                    </a:lnTo>
                    <a:lnTo>
                      <a:pt x="153" y="346"/>
                    </a:lnTo>
                    <a:lnTo>
                      <a:pt x="136" y="420"/>
                    </a:lnTo>
                    <a:lnTo>
                      <a:pt x="140" y="477"/>
                    </a:lnTo>
                    <a:lnTo>
                      <a:pt x="145" y="494"/>
                    </a:lnTo>
                    <a:lnTo>
                      <a:pt x="158" y="486"/>
                    </a:lnTo>
                    <a:lnTo>
                      <a:pt x="207" y="393"/>
                    </a:lnTo>
                    <a:lnTo>
                      <a:pt x="231" y="379"/>
                    </a:lnTo>
                    <a:lnTo>
                      <a:pt x="276" y="387"/>
                    </a:lnTo>
                    <a:lnTo>
                      <a:pt x="302" y="412"/>
                    </a:lnTo>
                    <a:lnTo>
                      <a:pt x="302" y="420"/>
                    </a:lnTo>
                    <a:lnTo>
                      <a:pt x="285" y="441"/>
                    </a:lnTo>
                    <a:lnTo>
                      <a:pt x="209" y="482"/>
                    </a:lnTo>
                    <a:lnTo>
                      <a:pt x="175" y="531"/>
                    </a:lnTo>
                    <a:lnTo>
                      <a:pt x="147" y="570"/>
                    </a:lnTo>
                    <a:lnTo>
                      <a:pt x="102" y="570"/>
                    </a:lnTo>
                    <a:lnTo>
                      <a:pt x="84" y="549"/>
                    </a:lnTo>
                    <a:lnTo>
                      <a:pt x="84" y="504"/>
                    </a:lnTo>
                    <a:lnTo>
                      <a:pt x="95" y="453"/>
                    </a:lnTo>
                    <a:lnTo>
                      <a:pt x="91" y="391"/>
                    </a:lnTo>
                    <a:lnTo>
                      <a:pt x="99" y="324"/>
                    </a:lnTo>
                    <a:lnTo>
                      <a:pt x="108" y="246"/>
                    </a:lnTo>
                    <a:lnTo>
                      <a:pt x="99" y="182"/>
                    </a:lnTo>
                    <a:lnTo>
                      <a:pt x="63" y="127"/>
                    </a:lnTo>
                    <a:lnTo>
                      <a:pt x="22" y="86"/>
                    </a:lnTo>
                    <a:lnTo>
                      <a:pt x="2" y="55"/>
                    </a:lnTo>
                    <a:lnTo>
                      <a:pt x="0" y="33"/>
                    </a:lnTo>
                    <a:lnTo>
                      <a:pt x="9" y="12"/>
                    </a:lnTo>
                    <a:lnTo>
                      <a:pt x="35" y="0"/>
                    </a:lnTo>
                    <a:close/>
                  </a:path>
                </a:pathLst>
              </a:custGeom>
              <a:solidFill>
                <a:schemeClr val="tx1"/>
              </a:solidFill>
              <a:ln w="9525">
                <a:noFill/>
                <a:round/>
                <a:headEnd/>
                <a:tailEnd/>
              </a:ln>
            </p:spPr>
            <p:txBody>
              <a:bodyPr>
                <a:prstTxWarp prst="textNoShape">
                  <a:avLst/>
                </a:prstTxWarp>
              </a:bodyPr>
              <a:lstStyle/>
              <a:p>
                <a:endParaRPr lang="en-US"/>
              </a:p>
            </p:txBody>
          </p:sp>
          <p:sp>
            <p:nvSpPr>
              <p:cNvPr id="3095" name="Freeform 548"/>
              <p:cNvSpPr>
                <a:spLocks/>
              </p:cNvSpPr>
              <p:nvPr/>
            </p:nvSpPr>
            <p:spPr bwMode="auto">
              <a:xfrm>
                <a:off x="1549" y="3017"/>
                <a:ext cx="248" cy="579"/>
              </a:xfrm>
              <a:custGeom>
                <a:avLst/>
                <a:gdLst>
                  <a:gd name="T0" fmla="*/ 101 w 248"/>
                  <a:gd name="T1" fmla="*/ 0 h 579"/>
                  <a:gd name="T2" fmla="*/ 133 w 248"/>
                  <a:gd name="T3" fmla="*/ 6 h 579"/>
                  <a:gd name="T4" fmla="*/ 153 w 248"/>
                  <a:gd name="T5" fmla="*/ 28 h 579"/>
                  <a:gd name="T6" fmla="*/ 177 w 248"/>
                  <a:gd name="T7" fmla="*/ 84 h 579"/>
                  <a:gd name="T8" fmla="*/ 190 w 248"/>
                  <a:gd name="T9" fmla="*/ 131 h 579"/>
                  <a:gd name="T10" fmla="*/ 185 w 248"/>
                  <a:gd name="T11" fmla="*/ 184 h 579"/>
                  <a:gd name="T12" fmla="*/ 172 w 248"/>
                  <a:gd name="T13" fmla="*/ 247 h 579"/>
                  <a:gd name="T14" fmla="*/ 144 w 248"/>
                  <a:gd name="T15" fmla="*/ 309 h 579"/>
                  <a:gd name="T16" fmla="*/ 120 w 248"/>
                  <a:gd name="T17" fmla="*/ 362 h 579"/>
                  <a:gd name="T18" fmla="*/ 86 w 248"/>
                  <a:gd name="T19" fmla="*/ 430 h 579"/>
                  <a:gd name="T20" fmla="*/ 73 w 248"/>
                  <a:gd name="T21" fmla="*/ 487 h 579"/>
                  <a:gd name="T22" fmla="*/ 73 w 248"/>
                  <a:gd name="T23" fmla="*/ 504 h 579"/>
                  <a:gd name="T24" fmla="*/ 88 w 248"/>
                  <a:gd name="T25" fmla="*/ 500 h 579"/>
                  <a:gd name="T26" fmla="*/ 159 w 248"/>
                  <a:gd name="T27" fmla="*/ 424 h 579"/>
                  <a:gd name="T28" fmla="*/ 187 w 248"/>
                  <a:gd name="T29" fmla="*/ 413 h 579"/>
                  <a:gd name="T30" fmla="*/ 228 w 248"/>
                  <a:gd name="T31" fmla="*/ 432 h 579"/>
                  <a:gd name="T32" fmla="*/ 248 w 248"/>
                  <a:gd name="T33" fmla="*/ 463 h 579"/>
                  <a:gd name="T34" fmla="*/ 246 w 248"/>
                  <a:gd name="T35" fmla="*/ 471 h 579"/>
                  <a:gd name="T36" fmla="*/ 222 w 248"/>
                  <a:gd name="T37" fmla="*/ 485 h 579"/>
                  <a:gd name="T38" fmla="*/ 138 w 248"/>
                  <a:gd name="T39" fmla="*/ 508 h 579"/>
                  <a:gd name="T40" fmla="*/ 92 w 248"/>
                  <a:gd name="T41" fmla="*/ 549 h 579"/>
                  <a:gd name="T42" fmla="*/ 56 w 248"/>
                  <a:gd name="T43" fmla="*/ 579 h 579"/>
                  <a:gd name="T44" fmla="*/ 10 w 248"/>
                  <a:gd name="T45" fmla="*/ 567 h 579"/>
                  <a:gd name="T46" fmla="*/ 0 w 248"/>
                  <a:gd name="T47" fmla="*/ 543 h 579"/>
                  <a:gd name="T48" fmla="*/ 10 w 248"/>
                  <a:gd name="T49" fmla="*/ 497 h 579"/>
                  <a:gd name="T50" fmla="*/ 36 w 248"/>
                  <a:gd name="T51" fmla="*/ 452 h 579"/>
                  <a:gd name="T52" fmla="*/ 49 w 248"/>
                  <a:gd name="T53" fmla="*/ 391 h 579"/>
                  <a:gd name="T54" fmla="*/ 75 w 248"/>
                  <a:gd name="T55" fmla="*/ 327 h 579"/>
                  <a:gd name="T56" fmla="*/ 103 w 248"/>
                  <a:gd name="T57" fmla="*/ 256 h 579"/>
                  <a:gd name="T58" fmla="*/ 114 w 248"/>
                  <a:gd name="T59" fmla="*/ 192 h 579"/>
                  <a:gd name="T60" fmla="*/ 92 w 248"/>
                  <a:gd name="T61" fmla="*/ 129 h 579"/>
                  <a:gd name="T62" fmla="*/ 67 w 248"/>
                  <a:gd name="T63" fmla="*/ 79 h 579"/>
                  <a:gd name="T64" fmla="*/ 56 w 248"/>
                  <a:gd name="T65" fmla="*/ 45 h 579"/>
                  <a:gd name="T66" fmla="*/ 60 w 248"/>
                  <a:gd name="T67" fmla="*/ 22 h 579"/>
                  <a:gd name="T68" fmla="*/ 73 w 248"/>
                  <a:gd name="T69" fmla="*/ 4 h 579"/>
                  <a:gd name="T70" fmla="*/ 101 w 248"/>
                  <a:gd name="T71" fmla="*/ 0 h 57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48"/>
                  <a:gd name="T109" fmla="*/ 0 h 579"/>
                  <a:gd name="T110" fmla="*/ 248 w 248"/>
                  <a:gd name="T111" fmla="*/ 579 h 57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48" h="579">
                    <a:moveTo>
                      <a:pt x="101" y="0"/>
                    </a:moveTo>
                    <a:lnTo>
                      <a:pt x="133" y="6"/>
                    </a:lnTo>
                    <a:lnTo>
                      <a:pt x="153" y="28"/>
                    </a:lnTo>
                    <a:lnTo>
                      <a:pt x="177" y="84"/>
                    </a:lnTo>
                    <a:lnTo>
                      <a:pt x="190" y="131"/>
                    </a:lnTo>
                    <a:lnTo>
                      <a:pt x="185" y="184"/>
                    </a:lnTo>
                    <a:lnTo>
                      <a:pt x="172" y="247"/>
                    </a:lnTo>
                    <a:lnTo>
                      <a:pt x="144" y="309"/>
                    </a:lnTo>
                    <a:lnTo>
                      <a:pt x="120" y="362"/>
                    </a:lnTo>
                    <a:lnTo>
                      <a:pt x="86" y="430"/>
                    </a:lnTo>
                    <a:lnTo>
                      <a:pt x="73" y="487"/>
                    </a:lnTo>
                    <a:lnTo>
                      <a:pt x="73" y="504"/>
                    </a:lnTo>
                    <a:lnTo>
                      <a:pt x="88" y="500"/>
                    </a:lnTo>
                    <a:lnTo>
                      <a:pt x="159" y="424"/>
                    </a:lnTo>
                    <a:lnTo>
                      <a:pt x="187" y="413"/>
                    </a:lnTo>
                    <a:lnTo>
                      <a:pt x="228" y="432"/>
                    </a:lnTo>
                    <a:lnTo>
                      <a:pt x="248" y="463"/>
                    </a:lnTo>
                    <a:lnTo>
                      <a:pt x="246" y="471"/>
                    </a:lnTo>
                    <a:lnTo>
                      <a:pt x="222" y="485"/>
                    </a:lnTo>
                    <a:lnTo>
                      <a:pt x="138" y="508"/>
                    </a:lnTo>
                    <a:lnTo>
                      <a:pt x="92" y="549"/>
                    </a:lnTo>
                    <a:lnTo>
                      <a:pt x="56" y="579"/>
                    </a:lnTo>
                    <a:lnTo>
                      <a:pt x="10" y="567"/>
                    </a:lnTo>
                    <a:lnTo>
                      <a:pt x="0" y="543"/>
                    </a:lnTo>
                    <a:lnTo>
                      <a:pt x="10" y="497"/>
                    </a:lnTo>
                    <a:lnTo>
                      <a:pt x="36" y="452"/>
                    </a:lnTo>
                    <a:lnTo>
                      <a:pt x="49" y="391"/>
                    </a:lnTo>
                    <a:lnTo>
                      <a:pt x="75" y="327"/>
                    </a:lnTo>
                    <a:lnTo>
                      <a:pt x="103" y="256"/>
                    </a:lnTo>
                    <a:lnTo>
                      <a:pt x="114" y="192"/>
                    </a:lnTo>
                    <a:lnTo>
                      <a:pt x="92" y="129"/>
                    </a:lnTo>
                    <a:lnTo>
                      <a:pt x="67" y="79"/>
                    </a:lnTo>
                    <a:lnTo>
                      <a:pt x="56" y="45"/>
                    </a:lnTo>
                    <a:lnTo>
                      <a:pt x="60" y="22"/>
                    </a:lnTo>
                    <a:lnTo>
                      <a:pt x="73" y="4"/>
                    </a:lnTo>
                    <a:lnTo>
                      <a:pt x="101" y="0"/>
                    </a:lnTo>
                    <a:close/>
                  </a:path>
                </a:pathLst>
              </a:custGeom>
              <a:solidFill>
                <a:schemeClr val="tx1"/>
              </a:solidFill>
              <a:ln w="9525">
                <a:noFill/>
                <a:round/>
                <a:headEnd/>
                <a:tailEnd/>
              </a:ln>
            </p:spPr>
            <p:txBody>
              <a:bodyPr>
                <a:prstTxWarp prst="textNoShape">
                  <a:avLst/>
                </a:prstTxWarp>
              </a:bodyPr>
              <a:lstStyle/>
              <a:p>
                <a:endParaRPr lang="en-US"/>
              </a:p>
            </p:txBody>
          </p:sp>
        </p:grpSp>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992188" y="993775"/>
            <a:ext cx="7077075" cy="2678113"/>
          </a:xfrm>
          <a:prstGeom prst="rect">
            <a:avLst/>
          </a:prstGeom>
          <a:noFill/>
          <a:ln w="25400" cap="sq">
            <a:noFill/>
            <a:miter lim="800000"/>
            <a:headEnd/>
            <a:tailEnd/>
          </a:ln>
        </p:spPr>
        <p:txBody>
          <a:bodyPr lIns="274320" rIns="274320">
            <a:prstTxWarp prst="textNoShape">
              <a:avLst/>
            </a:prstTxWarp>
            <a:spAutoFit/>
          </a:bodyPr>
          <a:lstStyle/>
          <a:p>
            <a:pPr algn="ctr">
              <a:lnSpc>
                <a:spcPct val="100000"/>
              </a:lnSpc>
              <a:spcBef>
                <a:spcPct val="0"/>
              </a:spcBef>
              <a:tabLst>
                <a:tab pos="858838" algn="l"/>
              </a:tabLst>
            </a:pPr>
            <a:r>
              <a:rPr lang="en-US"/>
              <a:t>Thus we arrive at an </a:t>
            </a:r>
            <a:br>
              <a:rPr lang="en-US"/>
            </a:br>
            <a:r>
              <a:rPr lang="en-US"/>
              <a:t>implementation-independent </a:t>
            </a:r>
            <a:br>
              <a:rPr lang="en-US"/>
            </a:br>
            <a:r>
              <a:rPr lang="en-US"/>
              <a:t>insight: </a:t>
            </a:r>
            <a:br>
              <a:rPr lang="en-US"/>
            </a:br>
            <a:r>
              <a:rPr lang="en-US"/>
              <a:t/>
            </a:r>
            <a:br>
              <a:rPr lang="en-US"/>
            </a:br>
            <a:r>
              <a:rPr lang="en-US">
                <a:solidFill>
                  <a:schemeClr val="tx2"/>
                </a:solidFill>
              </a:rPr>
              <a:t>Grade School Addition is a linear time algorithm</a:t>
            </a:r>
            <a:endParaRPr lang="en-US"/>
          </a:p>
        </p:txBody>
      </p:sp>
      <p:sp>
        <p:nvSpPr>
          <p:cNvPr id="1118213" name="Text Box 5"/>
          <p:cNvSpPr txBox="1">
            <a:spLocks noChangeArrowheads="1"/>
          </p:cNvSpPr>
          <p:nvPr/>
        </p:nvSpPr>
        <p:spPr bwMode="auto">
          <a:xfrm>
            <a:off x="590550" y="3981450"/>
            <a:ext cx="7691438" cy="2247900"/>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0"/>
              </a:spcBef>
              <a:tabLst>
                <a:tab pos="858838" algn="l"/>
              </a:tabLst>
            </a:pPr>
            <a:r>
              <a:rPr lang="en-US"/>
              <a:t>This process of abstracting away details and determining the rate of resource usage in terms of the problem size </a:t>
            </a:r>
            <a:r>
              <a:rPr lang="en-US">
                <a:solidFill>
                  <a:schemeClr val="tx2"/>
                </a:solidFill>
              </a:rPr>
              <a:t>n</a:t>
            </a:r>
            <a:r>
              <a:rPr lang="en-US"/>
              <a:t> is one of the fundamental ideas in computer science.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18213"/>
                                        </p:tgtEl>
                                        <p:attrNameLst>
                                          <p:attrName>style.visibility</p:attrName>
                                        </p:attrNameLst>
                                      </p:cBhvr>
                                      <p:to>
                                        <p:strVal val="visible"/>
                                      </p:to>
                                    </p:set>
                                    <p:animEffect transition="in" filter="fade">
                                      <p:cBhvr>
                                        <p:cTn id="7" dur="500"/>
                                        <p:tgtEl>
                                          <p:spTgt spid="1118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8213"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300288" y="350838"/>
            <a:ext cx="4554537" cy="585787"/>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a:t>Time vs Input Size</a:t>
            </a:r>
          </a:p>
        </p:txBody>
      </p:sp>
      <p:sp>
        <p:nvSpPr>
          <p:cNvPr id="2053" name="Text Box 5"/>
          <p:cNvSpPr txBox="1">
            <a:spLocks noChangeArrowheads="1"/>
          </p:cNvSpPr>
          <p:nvPr/>
        </p:nvSpPr>
        <p:spPr bwMode="auto">
          <a:xfrm>
            <a:off x="806450" y="1466850"/>
            <a:ext cx="7783513" cy="9461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For any algorithm, define </a:t>
            </a:r>
          </a:p>
          <a:p>
            <a:pPr>
              <a:tabLst>
                <a:tab pos="858838" algn="l"/>
              </a:tabLst>
            </a:pPr>
            <a:r>
              <a:rPr lang="en-US">
                <a:solidFill>
                  <a:schemeClr val="tx2"/>
                </a:solidFill>
              </a:rPr>
              <a:t>   Input Size</a:t>
            </a:r>
            <a:r>
              <a:rPr lang="en-US"/>
              <a:t> = # of bits to specify its inputs.</a:t>
            </a:r>
          </a:p>
        </p:txBody>
      </p:sp>
      <p:sp>
        <p:nvSpPr>
          <p:cNvPr id="940038" name="Text Box 6"/>
          <p:cNvSpPr txBox="1">
            <a:spLocks noChangeArrowheads="1"/>
          </p:cNvSpPr>
          <p:nvPr/>
        </p:nvSpPr>
        <p:spPr bwMode="auto">
          <a:xfrm>
            <a:off x="806450" y="2711450"/>
            <a:ext cx="6575425" cy="1730375"/>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Define </a:t>
            </a:r>
          </a:p>
          <a:p>
            <a:pPr>
              <a:tabLst>
                <a:tab pos="858838" algn="l"/>
              </a:tabLst>
            </a:pPr>
            <a:r>
              <a:rPr lang="en-US"/>
              <a:t>  </a:t>
            </a:r>
            <a:r>
              <a:rPr lang="en-US">
                <a:solidFill>
                  <a:schemeClr val="tx2"/>
                </a:solidFill>
              </a:rPr>
              <a:t>TIME</a:t>
            </a:r>
            <a:r>
              <a:rPr lang="en-US" baseline="-25000">
                <a:solidFill>
                  <a:schemeClr val="tx2"/>
                </a:solidFill>
              </a:rPr>
              <a:t>n</a:t>
            </a:r>
            <a:r>
              <a:rPr lang="en-US"/>
              <a:t> = the worst-case amount of  	time used by the algorithm</a:t>
            </a:r>
            <a:br>
              <a:rPr lang="en-US"/>
            </a:br>
            <a:r>
              <a:rPr lang="en-US"/>
              <a:t>	on inputs of size </a:t>
            </a:r>
            <a:r>
              <a:rPr lang="en-US">
                <a:solidFill>
                  <a:schemeClr val="tx2"/>
                </a:solidFill>
              </a:rPr>
              <a:t>n</a:t>
            </a:r>
          </a:p>
        </p:txBody>
      </p:sp>
      <p:sp>
        <p:nvSpPr>
          <p:cNvPr id="940040" name="Text Box 8"/>
          <p:cNvSpPr txBox="1">
            <a:spLocks noChangeArrowheads="1"/>
          </p:cNvSpPr>
          <p:nvPr/>
        </p:nvSpPr>
        <p:spPr bwMode="auto">
          <a:xfrm>
            <a:off x="842963" y="4827588"/>
            <a:ext cx="7429500"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0"/>
              </a:spcBef>
              <a:tabLst>
                <a:tab pos="858838" algn="l"/>
              </a:tabLst>
            </a:pPr>
            <a:r>
              <a:rPr lang="en-US"/>
              <a:t>We often ask: </a:t>
            </a:r>
            <a:br>
              <a:rPr lang="en-US"/>
            </a:br>
            <a:r>
              <a:rPr lang="en-US"/>
              <a:t>	</a:t>
            </a:r>
            <a:r>
              <a:rPr lang="en-US">
                <a:solidFill>
                  <a:schemeClr val="tx2"/>
                </a:solidFill>
              </a:rPr>
              <a:t>What is the growth rate of Time</a:t>
            </a:r>
            <a:r>
              <a:rPr lang="en-US" baseline="-25000">
                <a:solidFill>
                  <a:schemeClr val="tx2"/>
                </a:solidFill>
              </a:rPr>
              <a:t>n</a:t>
            </a:r>
            <a:r>
              <a:rPr lang="en-US">
                <a:solidFill>
                  <a:schemeClr val="tx2"/>
                </a:solidFill>
              </a:rPr>
              <a:t>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40038"/>
                                        </p:tgtEl>
                                        <p:attrNameLst>
                                          <p:attrName>style.visibility</p:attrName>
                                        </p:attrNameLst>
                                      </p:cBhvr>
                                      <p:to>
                                        <p:strVal val="visible"/>
                                      </p:to>
                                    </p:set>
                                    <p:animEffect transition="in" filter="fade">
                                      <p:cBhvr>
                                        <p:cTn id="7" dur="500"/>
                                        <p:tgtEl>
                                          <p:spTgt spid="9400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40040"/>
                                        </p:tgtEl>
                                        <p:attrNameLst>
                                          <p:attrName>style.visibility</p:attrName>
                                        </p:attrNameLst>
                                      </p:cBhvr>
                                      <p:to>
                                        <p:strVal val="visible"/>
                                      </p:to>
                                    </p:set>
                                    <p:animEffect transition="in" filter="fade">
                                      <p:cBhvr>
                                        <p:cTn id="12" dur="500"/>
                                        <p:tgtEl>
                                          <p:spTgt spid="940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0038" grpId="0"/>
      <p:bldP spid="940040"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Text Box 4"/>
          <p:cNvSpPr txBox="1">
            <a:spLocks noChangeArrowheads="1"/>
          </p:cNvSpPr>
          <p:nvPr/>
        </p:nvSpPr>
        <p:spPr bwMode="invGray">
          <a:xfrm>
            <a:off x="3886200" y="1447800"/>
            <a:ext cx="685800" cy="701675"/>
          </a:xfrm>
          <a:prstGeom prst="rect">
            <a:avLst/>
          </a:prstGeom>
          <a:noFill/>
          <a:ln w="12700" cap="sq">
            <a:noFill/>
            <a:miter lim="800000"/>
            <a:headEnd type="none" w="sm" len="sm"/>
            <a:tailEnd type="none" w="sm" len="sm"/>
          </a:ln>
        </p:spPr>
        <p:txBody>
          <a:bodyPr lIns="274320" rIns="274320" anchor="ctr">
            <a:prstTxWarp prst="textNoShape">
              <a:avLst/>
            </a:prstTxWarp>
            <a:spAutoFit/>
          </a:bodyPr>
          <a:lstStyle/>
          <a:p>
            <a:pPr algn="ctr">
              <a:lnSpc>
                <a:spcPct val="100000"/>
              </a:lnSpc>
              <a:spcBef>
                <a:spcPct val="50000"/>
              </a:spcBef>
            </a:pPr>
            <a:r>
              <a:rPr lang="en-US" sz="4000"/>
              <a:t>X</a:t>
            </a:r>
          </a:p>
        </p:txBody>
      </p:sp>
      <p:sp>
        <p:nvSpPr>
          <p:cNvPr id="32771" name="Text Box 5"/>
          <p:cNvSpPr txBox="1">
            <a:spLocks noChangeArrowheads="1"/>
          </p:cNvSpPr>
          <p:nvPr/>
        </p:nvSpPr>
        <p:spPr bwMode="invGray">
          <a:xfrm>
            <a:off x="4800600" y="1858963"/>
            <a:ext cx="3257550" cy="579437"/>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2" name="Text Box 6"/>
          <p:cNvSpPr txBox="1">
            <a:spLocks noChangeArrowheads="1"/>
          </p:cNvSpPr>
          <p:nvPr/>
        </p:nvSpPr>
        <p:spPr bwMode="invGray">
          <a:xfrm>
            <a:off x="4819650" y="1401763"/>
            <a:ext cx="3257550" cy="579437"/>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3" name="Text Box 7"/>
          <p:cNvSpPr txBox="1">
            <a:spLocks noChangeArrowheads="1"/>
          </p:cNvSpPr>
          <p:nvPr/>
        </p:nvSpPr>
        <p:spPr bwMode="invGray">
          <a:xfrm>
            <a:off x="4495800" y="2590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4" name="Text Box 8"/>
          <p:cNvSpPr txBox="1">
            <a:spLocks noChangeArrowheads="1"/>
          </p:cNvSpPr>
          <p:nvPr/>
        </p:nvSpPr>
        <p:spPr bwMode="invGray">
          <a:xfrm>
            <a:off x="4168775" y="2971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5" name="Text Box 9"/>
          <p:cNvSpPr txBox="1">
            <a:spLocks noChangeArrowheads="1"/>
          </p:cNvSpPr>
          <p:nvPr/>
        </p:nvSpPr>
        <p:spPr bwMode="invGray">
          <a:xfrm>
            <a:off x="3810000" y="3352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6" name="Text Box 10"/>
          <p:cNvSpPr txBox="1">
            <a:spLocks noChangeArrowheads="1"/>
          </p:cNvSpPr>
          <p:nvPr/>
        </p:nvSpPr>
        <p:spPr bwMode="invGray">
          <a:xfrm>
            <a:off x="3482975" y="3733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7" name="Text Box 11"/>
          <p:cNvSpPr txBox="1">
            <a:spLocks noChangeArrowheads="1"/>
          </p:cNvSpPr>
          <p:nvPr/>
        </p:nvSpPr>
        <p:spPr bwMode="invGray">
          <a:xfrm>
            <a:off x="3124200" y="4114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8" name="Text Box 12"/>
          <p:cNvSpPr txBox="1">
            <a:spLocks noChangeArrowheads="1"/>
          </p:cNvSpPr>
          <p:nvPr/>
        </p:nvSpPr>
        <p:spPr bwMode="invGray">
          <a:xfrm>
            <a:off x="2797175" y="4495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79" name="Text Box 13"/>
          <p:cNvSpPr txBox="1">
            <a:spLocks noChangeArrowheads="1"/>
          </p:cNvSpPr>
          <p:nvPr/>
        </p:nvSpPr>
        <p:spPr bwMode="invGray">
          <a:xfrm>
            <a:off x="2438400" y="4876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80" name="Text Box 14"/>
          <p:cNvSpPr txBox="1">
            <a:spLocks noChangeArrowheads="1"/>
          </p:cNvSpPr>
          <p:nvPr/>
        </p:nvSpPr>
        <p:spPr bwMode="invGray">
          <a:xfrm>
            <a:off x="2111375" y="5257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2781" name="Line 15"/>
          <p:cNvSpPr>
            <a:spLocks noChangeShapeType="1"/>
          </p:cNvSpPr>
          <p:nvPr/>
        </p:nvSpPr>
        <p:spPr bwMode="invGray">
          <a:xfrm flipH="1">
            <a:off x="1295400" y="5791200"/>
            <a:ext cx="6629400" cy="0"/>
          </a:xfrm>
          <a:prstGeom prst="line">
            <a:avLst/>
          </a:prstGeom>
          <a:noFill/>
          <a:ln w="762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2782" name="Text Box 16"/>
          <p:cNvSpPr txBox="1">
            <a:spLocks noChangeArrowheads="1"/>
          </p:cNvSpPr>
          <p:nvPr/>
        </p:nvSpPr>
        <p:spPr bwMode="invGray">
          <a:xfrm>
            <a:off x="1752600" y="5883275"/>
            <a:ext cx="7086600"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solidFill>
                  <a:schemeClr val="tx2"/>
                </a:solidFill>
              </a:rPr>
              <a:t>  * * * * * * * * * * * * * * * *</a:t>
            </a:r>
          </a:p>
        </p:txBody>
      </p:sp>
      <p:grpSp>
        <p:nvGrpSpPr>
          <p:cNvPr id="2" name="Group 17"/>
          <p:cNvGrpSpPr>
            <a:grpSpLocks/>
          </p:cNvGrpSpPr>
          <p:nvPr/>
        </p:nvGrpSpPr>
        <p:grpSpPr bwMode="auto">
          <a:xfrm>
            <a:off x="762000" y="2819400"/>
            <a:ext cx="1143000" cy="2819400"/>
            <a:chOff x="528" y="1776"/>
            <a:chExt cx="720" cy="1776"/>
          </a:xfrm>
        </p:grpSpPr>
        <p:sp>
          <p:nvSpPr>
            <p:cNvPr id="32786" name="AutoShape 18"/>
            <p:cNvSpPr>
              <a:spLocks/>
            </p:cNvSpPr>
            <p:nvPr/>
          </p:nvSpPr>
          <p:spPr bwMode="invGray">
            <a:xfrm>
              <a:off x="1008" y="1776"/>
              <a:ext cx="240" cy="1776"/>
            </a:xfrm>
            <a:prstGeom prst="leftBrace">
              <a:avLst>
                <a:gd name="adj1" fmla="val 61667"/>
                <a:gd name="adj2" fmla="val 50000"/>
              </a:avLst>
            </a:prstGeom>
            <a:noFill/>
            <a:ln w="38100">
              <a:solidFill>
                <a:schemeClr val="tx2"/>
              </a:solidFill>
              <a:round/>
              <a:headEnd/>
              <a:tailEnd/>
            </a:ln>
          </p:spPr>
          <p:txBody>
            <a:bodyPr wrap="none" anchor="ctr">
              <a:prstTxWarp prst="textNoShape">
                <a:avLst/>
              </a:prstTxWarp>
            </a:bodyPr>
            <a:lstStyle/>
            <a:p>
              <a:endParaRPr lang="en-US"/>
            </a:p>
          </p:txBody>
        </p:sp>
        <p:sp>
          <p:nvSpPr>
            <p:cNvPr id="32787" name="Text Box 19"/>
            <p:cNvSpPr txBox="1">
              <a:spLocks noChangeArrowheads="1"/>
            </p:cNvSpPr>
            <p:nvPr/>
          </p:nvSpPr>
          <p:spPr bwMode="invGray">
            <a:xfrm>
              <a:off x="528" y="2484"/>
              <a:ext cx="341" cy="327"/>
            </a:xfrm>
            <a:prstGeom prst="rect">
              <a:avLst/>
            </a:prstGeom>
            <a:noFill/>
            <a:ln w="9525">
              <a:noFill/>
              <a:miter lim="800000"/>
              <a:headEnd/>
              <a:tailEnd/>
            </a:ln>
          </p:spPr>
          <p:txBody>
            <a:bodyPr wrap="none">
              <a:prstTxWarp prst="textNoShape">
                <a:avLst/>
              </a:prstTxWarp>
              <a:spAutoFit/>
            </a:bodyPr>
            <a:lstStyle/>
            <a:p>
              <a:pPr>
                <a:lnSpc>
                  <a:spcPct val="100000"/>
                </a:lnSpc>
                <a:spcBef>
                  <a:spcPct val="0"/>
                </a:spcBef>
              </a:pPr>
              <a:r>
                <a:rPr lang="en-US">
                  <a:solidFill>
                    <a:schemeClr val="tx2"/>
                  </a:solidFill>
                </a:rPr>
                <a:t>n</a:t>
              </a:r>
              <a:r>
                <a:rPr lang="en-US" baseline="30000">
                  <a:solidFill>
                    <a:schemeClr val="tx2"/>
                  </a:solidFill>
                </a:rPr>
                <a:t>2</a:t>
              </a:r>
              <a:endParaRPr lang="en-US">
                <a:solidFill>
                  <a:schemeClr val="tx2"/>
                </a:solidFill>
              </a:endParaRPr>
            </a:p>
          </p:txBody>
        </p:sp>
      </p:grpSp>
      <p:sp>
        <p:nvSpPr>
          <p:cNvPr id="32784" name="Text Box 37"/>
          <p:cNvSpPr txBox="1">
            <a:spLocks noChangeArrowheads="1"/>
          </p:cNvSpPr>
          <p:nvPr/>
        </p:nvSpPr>
        <p:spPr bwMode="auto">
          <a:xfrm>
            <a:off x="708025" y="368300"/>
            <a:ext cx="7678738" cy="585788"/>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a:t>How to multiply 2 n-bit numbers.</a:t>
            </a:r>
          </a:p>
        </p:txBody>
      </p:sp>
      <p:sp>
        <p:nvSpPr>
          <p:cNvPr id="32785" name="Line 3"/>
          <p:cNvSpPr>
            <a:spLocks noChangeShapeType="1"/>
          </p:cNvSpPr>
          <p:nvPr/>
        </p:nvSpPr>
        <p:spPr bwMode="invGray">
          <a:xfrm flipH="1">
            <a:off x="1249363" y="2416175"/>
            <a:ext cx="6629400" cy="0"/>
          </a:xfrm>
          <a:prstGeom prst="line">
            <a:avLst/>
          </a:prstGeom>
          <a:noFill/>
          <a:ln w="762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5" name="Text Box 2"/>
          <p:cNvSpPr txBox="1">
            <a:spLocks noChangeArrowheads="1"/>
          </p:cNvSpPr>
          <p:nvPr/>
        </p:nvSpPr>
        <p:spPr bwMode="invGray">
          <a:xfrm>
            <a:off x="3886200" y="1447800"/>
            <a:ext cx="685800" cy="701675"/>
          </a:xfrm>
          <a:prstGeom prst="rect">
            <a:avLst/>
          </a:prstGeom>
          <a:noFill/>
          <a:ln w="12700" cap="sq">
            <a:noFill/>
            <a:miter lim="800000"/>
            <a:headEnd type="none" w="sm" len="sm"/>
            <a:tailEnd type="none" w="sm" len="sm"/>
          </a:ln>
        </p:spPr>
        <p:txBody>
          <a:bodyPr lIns="274320" rIns="274320" anchor="ctr">
            <a:prstTxWarp prst="textNoShape">
              <a:avLst/>
            </a:prstTxWarp>
            <a:spAutoFit/>
          </a:bodyPr>
          <a:lstStyle/>
          <a:p>
            <a:pPr algn="ctr">
              <a:lnSpc>
                <a:spcPct val="100000"/>
              </a:lnSpc>
              <a:spcBef>
                <a:spcPct val="50000"/>
              </a:spcBef>
            </a:pPr>
            <a:r>
              <a:rPr lang="en-US" sz="4000"/>
              <a:t>X</a:t>
            </a:r>
          </a:p>
        </p:txBody>
      </p:sp>
      <p:sp>
        <p:nvSpPr>
          <p:cNvPr id="3076" name="Text Box 3"/>
          <p:cNvSpPr txBox="1">
            <a:spLocks noChangeArrowheads="1"/>
          </p:cNvSpPr>
          <p:nvPr/>
        </p:nvSpPr>
        <p:spPr bwMode="invGray">
          <a:xfrm>
            <a:off x="4800600" y="1858963"/>
            <a:ext cx="3257550" cy="579437"/>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77" name="Text Box 4"/>
          <p:cNvSpPr txBox="1">
            <a:spLocks noChangeArrowheads="1"/>
          </p:cNvSpPr>
          <p:nvPr/>
        </p:nvSpPr>
        <p:spPr bwMode="invGray">
          <a:xfrm>
            <a:off x="4819650" y="1401763"/>
            <a:ext cx="3257550" cy="579437"/>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78" name="Text Box 5"/>
          <p:cNvSpPr txBox="1">
            <a:spLocks noChangeArrowheads="1"/>
          </p:cNvSpPr>
          <p:nvPr/>
        </p:nvSpPr>
        <p:spPr bwMode="invGray">
          <a:xfrm>
            <a:off x="4495800" y="2590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79" name="Text Box 6"/>
          <p:cNvSpPr txBox="1">
            <a:spLocks noChangeArrowheads="1"/>
          </p:cNvSpPr>
          <p:nvPr/>
        </p:nvSpPr>
        <p:spPr bwMode="invGray">
          <a:xfrm>
            <a:off x="4168775" y="2971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0" name="Text Box 7"/>
          <p:cNvSpPr txBox="1">
            <a:spLocks noChangeArrowheads="1"/>
          </p:cNvSpPr>
          <p:nvPr/>
        </p:nvSpPr>
        <p:spPr bwMode="invGray">
          <a:xfrm>
            <a:off x="3810000" y="3352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1" name="Text Box 8"/>
          <p:cNvSpPr txBox="1">
            <a:spLocks noChangeArrowheads="1"/>
          </p:cNvSpPr>
          <p:nvPr/>
        </p:nvSpPr>
        <p:spPr bwMode="invGray">
          <a:xfrm>
            <a:off x="3482975" y="3733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2" name="Text Box 9"/>
          <p:cNvSpPr txBox="1">
            <a:spLocks noChangeArrowheads="1"/>
          </p:cNvSpPr>
          <p:nvPr/>
        </p:nvSpPr>
        <p:spPr bwMode="invGray">
          <a:xfrm>
            <a:off x="3124200" y="4114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3" name="Text Box 10"/>
          <p:cNvSpPr txBox="1">
            <a:spLocks noChangeArrowheads="1"/>
          </p:cNvSpPr>
          <p:nvPr/>
        </p:nvSpPr>
        <p:spPr bwMode="invGray">
          <a:xfrm>
            <a:off x="2797175" y="4495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4" name="Text Box 11"/>
          <p:cNvSpPr txBox="1">
            <a:spLocks noChangeArrowheads="1"/>
          </p:cNvSpPr>
          <p:nvPr/>
        </p:nvSpPr>
        <p:spPr bwMode="invGray">
          <a:xfrm>
            <a:off x="2438400" y="4876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5" name="Text Box 12"/>
          <p:cNvSpPr txBox="1">
            <a:spLocks noChangeArrowheads="1"/>
          </p:cNvSpPr>
          <p:nvPr/>
        </p:nvSpPr>
        <p:spPr bwMode="invGray">
          <a:xfrm>
            <a:off x="2111375" y="5257800"/>
            <a:ext cx="3603625"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t>  * * * * * * * *</a:t>
            </a:r>
          </a:p>
        </p:txBody>
      </p:sp>
      <p:sp>
        <p:nvSpPr>
          <p:cNvPr id="3086" name="Line 13"/>
          <p:cNvSpPr>
            <a:spLocks noChangeShapeType="1"/>
          </p:cNvSpPr>
          <p:nvPr/>
        </p:nvSpPr>
        <p:spPr bwMode="invGray">
          <a:xfrm flipH="1">
            <a:off x="1295400" y="5791200"/>
            <a:ext cx="6629400" cy="0"/>
          </a:xfrm>
          <a:prstGeom prst="line">
            <a:avLst/>
          </a:prstGeom>
          <a:noFill/>
          <a:ln w="762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87" name="Text Box 14"/>
          <p:cNvSpPr txBox="1">
            <a:spLocks noChangeArrowheads="1"/>
          </p:cNvSpPr>
          <p:nvPr/>
        </p:nvSpPr>
        <p:spPr bwMode="invGray">
          <a:xfrm>
            <a:off x="1752600" y="5883275"/>
            <a:ext cx="7086600" cy="579438"/>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3200">
                <a:solidFill>
                  <a:schemeClr val="tx2"/>
                </a:solidFill>
              </a:rPr>
              <a:t>  * * * * * * * * * * * * * * * *</a:t>
            </a:r>
          </a:p>
        </p:txBody>
      </p:sp>
      <p:grpSp>
        <p:nvGrpSpPr>
          <p:cNvPr id="2" name="Group 15"/>
          <p:cNvGrpSpPr>
            <a:grpSpLocks/>
          </p:cNvGrpSpPr>
          <p:nvPr/>
        </p:nvGrpSpPr>
        <p:grpSpPr bwMode="auto">
          <a:xfrm>
            <a:off x="762000" y="2819400"/>
            <a:ext cx="1143000" cy="2819400"/>
            <a:chOff x="528" y="1776"/>
            <a:chExt cx="720" cy="1776"/>
          </a:xfrm>
        </p:grpSpPr>
        <p:sp>
          <p:nvSpPr>
            <p:cNvPr id="3093" name="AutoShape 16"/>
            <p:cNvSpPr>
              <a:spLocks/>
            </p:cNvSpPr>
            <p:nvPr/>
          </p:nvSpPr>
          <p:spPr bwMode="invGray">
            <a:xfrm>
              <a:off x="1008" y="1776"/>
              <a:ext cx="240" cy="1776"/>
            </a:xfrm>
            <a:prstGeom prst="leftBrace">
              <a:avLst>
                <a:gd name="adj1" fmla="val 61667"/>
                <a:gd name="adj2" fmla="val 50000"/>
              </a:avLst>
            </a:prstGeom>
            <a:noFill/>
            <a:ln w="38100">
              <a:solidFill>
                <a:schemeClr val="tx2"/>
              </a:solidFill>
              <a:round/>
              <a:headEnd/>
              <a:tailEnd/>
            </a:ln>
          </p:spPr>
          <p:txBody>
            <a:bodyPr wrap="none" anchor="ctr">
              <a:prstTxWarp prst="textNoShape">
                <a:avLst/>
              </a:prstTxWarp>
            </a:bodyPr>
            <a:lstStyle/>
            <a:p>
              <a:endParaRPr lang="en-US"/>
            </a:p>
          </p:txBody>
        </p:sp>
        <p:sp>
          <p:nvSpPr>
            <p:cNvPr id="3094" name="Text Box 17"/>
            <p:cNvSpPr txBox="1">
              <a:spLocks noChangeArrowheads="1"/>
            </p:cNvSpPr>
            <p:nvPr/>
          </p:nvSpPr>
          <p:spPr bwMode="invGray">
            <a:xfrm>
              <a:off x="528" y="2484"/>
              <a:ext cx="341" cy="327"/>
            </a:xfrm>
            <a:prstGeom prst="rect">
              <a:avLst/>
            </a:prstGeom>
            <a:noFill/>
            <a:ln w="9525">
              <a:noFill/>
              <a:miter lim="800000"/>
              <a:headEnd/>
              <a:tailEnd/>
            </a:ln>
          </p:spPr>
          <p:txBody>
            <a:bodyPr wrap="none">
              <a:prstTxWarp prst="textNoShape">
                <a:avLst/>
              </a:prstTxWarp>
              <a:spAutoFit/>
            </a:bodyPr>
            <a:lstStyle/>
            <a:p>
              <a:pPr>
                <a:lnSpc>
                  <a:spcPct val="100000"/>
                </a:lnSpc>
                <a:spcBef>
                  <a:spcPct val="0"/>
                </a:spcBef>
              </a:pPr>
              <a:r>
                <a:rPr lang="en-US">
                  <a:solidFill>
                    <a:schemeClr val="tx2"/>
                  </a:solidFill>
                </a:rPr>
                <a:t>n</a:t>
              </a:r>
              <a:r>
                <a:rPr lang="en-US" baseline="30000">
                  <a:solidFill>
                    <a:schemeClr val="tx2"/>
                  </a:solidFill>
                </a:rPr>
                <a:t>2</a:t>
              </a:r>
              <a:endParaRPr lang="en-US">
                <a:solidFill>
                  <a:schemeClr val="tx2"/>
                </a:solidFill>
              </a:endParaRPr>
            </a:p>
          </p:txBody>
        </p:sp>
      </p:grpSp>
      <p:sp>
        <p:nvSpPr>
          <p:cNvPr id="3089" name="Text Box 18"/>
          <p:cNvSpPr txBox="1">
            <a:spLocks noChangeArrowheads="1"/>
          </p:cNvSpPr>
          <p:nvPr/>
        </p:nvSpPr>
        <p:spPr bwMode="auto">
          <a:xfrm>
            <a:off x="708025" y="368300"/>
            <a:ext cx="7678738" cy="585788"/>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a:t>How to multiply 2 n-bit numbers.</a:t>
            </a:r>
          </a:p>
        </p:txBody>
      </p:sp>
      <p:sp>
        <p:nvSpPr>
          <p:cNvPr id="3090" name="AutoShape 19"/>
          <p:cNvSpPr>
            <a:spLocks noChangeArrowheads="1"/>
          </p:cNvSpPr>
          <p:nvPr/>
        </p:nvSpPr>
        <p:spPr bwMode="auto">
          <a:xfrm>
            <a:off x="1068388" y="1449388"/>
            <a:ext cx="7207250" cy="3917950"/>
          </a:xfrm>
          <a:prstGeom prst="star24">
            <a:avLst>
              <a:gd name="adj" fmla="val 37500"/>
            </a:avLst>
          </a:prstGeom>
          <a:solidFill>
            <a:schemeClr val="tx1"/>
          </a:solidFill>
          <a:ln w="25400" cap="sq">
            <a:solidFill>
              <a:schemeClr val="tx1"/>
            </a:solidFill>
            <a:miter lim="800000"/>
            <a:headEnd/>
            <a:tailEnd/>
          </a:ln>
        </p:spPr>
        <p:txBody>
          <a:bodyPr wrap="none" lIns="274320" rIns="274320" anchor="ctr">
            <a:prstTxWarp prst="textNoShape">
              <a:avLst/>
            </a:prstTxWarp>
            <a:spAutoFit/>
          </a:bodyPr>
          <a:lstStyle/>
          <a:p>
            <a:endParaRPr lang="en-US"/>
          </a:p>
        </p:txBody>
      </p:sp>
      <p:sp>
        <p:nvSpPr>
          <p:cNvPr id="3091" name="Line 20"/>
          <p:cNvSpPr>
            <a:spLocks noChangeShapeType="1"/>
          </p:cNvSpPr>
          <p:nvPr/>
        </p:nvSpPr>
        <p:spPr bwMode="invGray">
          <a:xfrm flipH="1">
            <a:off x="1249363" y="2416175"/>
            <a:ext cx="6629400" cy="0"/>
          </a:xfrm>
          <a:prstGeom prst="line">
            <a:avLst/>
          </a:prstGeom>
          <a:noFill/>
          <a:ln w="762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3092" name="Text Box 21"/>
          <p:cNvSpPr txBox="1">
            <a:spLocks noChangeArrowheads="1"/>
          </p:cNvSpPr>
          <p:nvPr/>
        </p:nvSpPr>
        <p:spPr bwMode="auto">
          <a:xfrm>
            <a:off x="1706563" y="2800350"/>
            <a:ext cx="5973762" cy="1373188"/>
          </a:xfrm>
          <a:prstGeom prst="rect">
            <a:avLst/>
          </a:prstGeom>
          <a:noFill/>
          <a:ln w="25400" cap="sq">
            <a:noFill/>
            <a:miter lim="800000"/>
            <a:headEnd/>
            <a:tailEnd/>
          </a:ln>
        </p:spPr>
        <p:txBody>
          <a:bodyPr lIns="274320" rIns="274320">
            <a:prstTxWarp prst="textNoShape">
              <a:avLst/>
            </a:prstTxWarp>
            <a:spAutoFit/>
          </a:bodyPr>
          <a:lstStyle/>
          <a:p>
            <a:pPr algn="ctr">
              <a:lnSpc>
                <a:spcPct val="100000"/>
              </a:lnSpc>
              <a:spcBef>
                <a:spcPct val="0"/>
              </a:spcBef>
              <a:tabLst>
                <a:tab pos="858838" algn="l"/>
              </a:tabLst>
            </a:pPr>
            <a:r>
              <a:rPr lang="en-US">
                <a:solidFill>
                  <a:schemeClr val="bg2"/>
                </a:solidFill>
              </a:rPr>
              <a:t>The total time is bounded by cn</a:t>
            </a:r>
            <a:r>
              <a:rPr lang="en-US" baseline="30000">
                <a:solidFill>
                  <a:schemeClr val="bg2"/>
                </a:solidFill>
              </a:rPr>
              <a:t>2</a:t>
            </a:r>
            <a:r>
              <a:rPr lang="en-US">
                <a:solidFill>
                  <a:schemeClr val="bg2"/>
                </a:solidFill>
              </a:rPr>
              <a:t> (abstracting away the implementation details).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02" name="Rectangle 4"/>
          <p:cNvSpPr>
            <a:spLocks noChangeArrowheads="1"/>
          </p:cNvSpPr>
          <p:nvPr/>
        </p:nvSpPr>
        <p:spPr bwMode="invGray">
          <a:xfrm>
            <a:off x="2257425" y="1765300"/>
            <a:ext cx="4800600" cy="2738438"/>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4103" name="Text Box 5"/>
          <p:cNvSpPr txBox="1">
            <a:spLocks noChangeArrowheads="1"/>
          </p:cNvSpPr>
          <p:nvPr/>
        </p:nvSpPr>
        <p:spPr bwMode="invGray">
          <a:xfrm>
            <a:off x="2817813" y="4408488"/>
            <a:ext cx="3613150" cy="457200"/>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the numbers</a:t>
            </a:r>
          </a:p>
        </p:txBody>
      </p:sp>
      <p:sp>
        <p:nvSpPr>
          <p:cNvPr id="4104" name="Text Box 6"/>
          <p:cNvSpPr txBox="1">
            <a:spLocks noChangeArrowheads="1"/>
          </p:cNvSpPr>
          <p:nvPr/>
        </p:nvSpPr>
        <p:spPr bwMode="invGray">
          <a:xfrm>
            <a:off x="1800225" y="2351088"/>
            <a:ext cx="457200" cy="15525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4105" name="Line 7"/>
          <p:cNvSpPr>
            <a:spLocks noChangeShapeType="1"/>
          </p:cNvSpPr>
          <p:nvPr/>
        </p:nvSpPr>
        <p:spPr bwMode="invGray">
          <a:xfrm flipH="1">
            <a:off x="2257425" y="2351088"/>
            <a:ext cx="4800600" cy="2128837"/>
          </a:xfrm>
          <a:prstGeom prst="line">
            <a:avLst/>
          </a:prstGeom>
          <a:noFill/>
          <a:ln w="38100">
            <a:solidFill>
              <a:schemeClr val="tx1"/>
            </a:solidFill>
            <a:round/>
            <a:headEnd/>
            <a:tailEnd/>
          </a:ln>
        </p:spPr>
        <p:txBody>
          <a:bodyPr>
            <a:prstTxWarp prst="textNoShape">
              <a:avLst/>
            </a:prstTxWarp>
          </a:bodyPr>
          <a:lstStyle/>
          <a:p>
            <a:endParaRPr lang="en-US"/>
          </a:p>
        </p:txBody>
      </p:sp>
      <p:sp>
        <p:nvSpPr>
          <p:cNvPr id="4106" name="Text Box 8"/>
          <p:cNvSpPr txBox="1">
            <a:spLocks noChangeArrowheads="1"/>
          </p:cNvSpPr>
          <p:nvPr/>
        </p:nvSpPr>
        <p:spPr bwMode="invGray">
          <a:xfrm rot="-2230616">
            <a:off x="4260850" y="242570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folHlink"/>
              </a:solidFill>
            </a:endParaRPr>
          </a:p>
        </p:txBody>
      </p:sp>
      <p:sp>
        <p:nvSpPr>
          <p:cNvPr id="4107" name="Text Box 9"/>
          <p:cNvSpPr txBox="1">
            <a:spLocks noChangeArrowheads="1"/>
          </p:cNvSpPr>
          <p:nvPr/>
        </p:nvSpPr>
        <p:spPr bwMode="invGray">
          <a:xfrm rot="-982018">
            <a:off x="5672138" y="3051175"/>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tx2"/>
              </a:solidFill>
            </a:endParaRPr>
          </a:p>
        </p:txBody>
      </p:sp>
      <p:sp>
        <p:nvSpPr>
          <p:cNvPr id="4108" name="Freeform 10"/>
          <p:cNvSpPr>
            <a:spLocks/>
          </p:cNvSpPr>
          <p:nvPr/>
        </p:nvSpPr>
        <p:spPr bwMode="invGray">
          <a:xfrm>
            <a:off x="2268538" y="1781175"/>
            <a:ext cx="4495800" cy="2738438"/>
          </a:xfrm>
          <a:custGeom>
            <a:avLst/>
            <a:gdLst>
              <a:gd name="T0" fmla="*/ 0 w 2832"/>
              <a:gd name="T1" fmla="*/ 2147483647 h 1725"/>
              <a:gd name="T2" fmla="*/ 2147483647 w 2832"/>
              <a:gd name="T3" fmla="*/ 2147483647 h 1725"/>
              <a:gd name="T4" fmla="*/ 2147483647 w 2832"/>
              <a:gd name="T5" fmla="*/ 2147483647 h 1725"/>
              <a:gd name="T6" fmla="*/ 2147483647 w 2832"/>
              <a:gd name="T7" fmla="*/ 2147483647 h 1725"/>
              <a:gd name="T8" fmla="*/ 2147483647 w 2832"/>
              <a:gd name="T9" fmla="*/ 2147483647 h 1725"/>
              <a:gd name="T10" fmla="*/ 2147483647 w 2832"/>
              <a:gd name="T11" fmla="*/ 2147483647 h 1725"/>
              <a:gd name="T12" fmla="*/ 2147483647 w 2832"/>
              <a:gd name="T13" fmla="*/ 2147483647 h 1725"/>
              <a:gd name="T14" fmla="*/ 2147483647 w 2832"/>
              <a:gd name="T15" fmla="*/ 0 h 1725"/>
              <a:gd name="T16" fmla="*/ 0 60000 65536"/>
              <a:gd name="T17" fmla="*/ 0 60000 65536"/>
              <a:gd name="T18" fmla="*/ 0 60000 65536"/>
              <a:gd name="T19" fmla="*/ 0 60000 65536"/>
              <a:gd name="T20" fmla="*/ 0 60000 65536"/>
              <a:gd name="T21" fmla="*/ 0 60000 65536"/>
              <a:gd name="T22" fmla="*/ 0 60000 65536"/>
              <a:gd name="T23" fmla="*/ 0 60000 65536"/>
              <a:gd name="T24" fmla="*/ 0 w 2832"/>
              <a:gd name="T25" fmla="*/ 0 h 1725"/>
              <a:gd name="T26" fmla="*/ 2832 w 2832"/>
              <a:gd name="T27" fmla="*/ 1725 h 17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32" h="1725">
                <a:moveTo>
                  <a:pt x="0" y="1725"/>
                </a:moveTo>
                <a:lnTo>
                  <a:pt x="680" y="1576"/>
                </a:lnTo>
                <a:lnTo>
                  <a:pt x="1032" y="1496"/>
                </a:lnTo>
                <a:lnTo>
                  <a:pt x="1320" y="1392"/>
                </a:lnTo>
                <a:lnTo>
                  <a:pt x="1624" y="1232"/>
                </a:lnTo>
                <a:lnTo>
                  <a:pt x="1944" y="992"/>
                </a:lnTo>
                <a:lnTo>
                  <a:pt x="2320" y="600"/>
                </a:lnTo>
                <a:lnTo>
                  <a:pt x="2832" y="0"/>
                </a:lnTo>
              </a:path>
            </a:pathLst>
          </a:custGeom>
          <a:noFill/>
          <a:ln w="38100">
            <a:solidFill>
              <a:schemeClr val="tx2"/>
            </a:solidFill>
            <a:round/>
            <a:headEnd/>
            <a:tailEnd/>
          </a:ln>
        </p:spPr>
        <p:txBody>
          <a:bodyPr>
            <a:prstTxWarp prst="textNoShape">
              <a:avLst/>
            </a:prstTxWarp>
          </a:bodyPr>
          <a:lstStyle/>
          <a:p>
            <a:endParaRPr lang="en-US"/>
          </a:p>
        </p:txBody>
      </p:sp>
      <p:sp>
        <p:nvSpPr>
          <p:cNvPr id="4109" name="Text Box 11"/>
          <p:cNvSpPr txBox="1">
            <a:spLocks noChangeArrowheads="1"/>
          </p:cNvSpPr>
          <p:nvPr/>
        </p:nvSpPr>
        <p:spPr bwMode="auto">
          <a:xfrm>
            <a:off x="552450" y="441325"/>
            <a:ext cx="8080375" cy="946150"/>
          </a:xfrm>
          <a:prstGeom prst="rect">
            <a:avLst/>
          </a:prstGeom>
          <a:noFill/>
          <a:ln w="25400" cap="sq">
            <a:noFill/>
            <a:miter lim="800000"/>
            <a:headEnd/>
            <a:tailEnd/>
          </a:ln>
        </p:spPr>
        <p:txBody>
          <a:bodyPr wrap="none" lIns="274320" rIns="274320">
            <a:prstTxWarp prst="textNoShape">
              <a:avLst/>
            </a:prstTxWarp>
            <a:spAutoFit/>
          </a:bodyPr>
          <a:lstStyle/>
          <a:p>
            <a:pPr algn="ctr">
              <a:lnSpc>
                <a:spcPct val="100000"/>
              </a:lnSpc>
              <a:tabLst>
                <a:tab pos="858838" algn="l"/>
              </a:tabLst>
            </a:pPr>
            <a:r>
              <a:rPr lang="en-US"/>
              <a:t>Grade School Addition: Linear time</a:t>
            </a:r>
            <a:br>
              <a:rPr lang="en-US"/>
            </a:br>
            <a:r>
              <a:rPr lang="en-US"/>
              <a:t>Grade School Multiplication: Quadratic time</a:t>
            </a:r>
          </a:p>
        </p:txBody>
      </p:sp>
      <p:sp>
        <p:nvSpPr>
          <p:cNvPr id="873484" name="Text Box 12"/>
          <p:cNvSpPr txBox="1">
            <a:spLocks noChangeArrowheads="1"/>
          </p:cNvSpPr>
          <p:nvPr/>
        </p:nvSpPr>
        <p:spPr bwMode="auto">
          <a:xfrm>
            <a:off x="463550" y="5192713"/>
            <a:ext cx="8301038" cy="1244600"/>
          </a:xfrm>
          <a:prstGeom prst="rect">
            <a:avLst/>
          </a:prstGeom>
          <a:noFill/>
          <a:ln w="25400" cap="sq">
            <a:noFill/>
            <a:miter lim="800000"/>
            <a:headEnd/>
            <a:tailEnd/>
          </a:ln>
        </p:spPr>
        <p:txBody>
          <a:bodyPr lIns="274320" rIns="274320">
            <a:prstTxWarp prst="textNoShape">
              <a:avLst/>
            </a:prstTxWarp>
            <a:spAutoFit/>
          </a:bodyPr>
          <a:lstStyle/>
          <a:p>
            <a:pPr algn="ctr">
              <a:tabLst>
                <a:tab pos="858838" algn="l"/>
              </a:tabLst>
            </a:pPr>
            <a:r>
              <a:rPr lang="en-US"/>
              <a:t>No matter how dramatic the difference in the constants, the </a:t>
            </a:r>
            <a:r>
              <a:rPr lang="en-US">
                <a:solidFill>
                  <a:schemeClr val="tx2"/>
                </a:solidFill>
              </a:rPr>
              <a:t>quadratic curve</a:t>
            </a:r>
            <a:r>
              <a:rPr lang="en-US"/>
              <a:t> will eventually dominate the </a:t>
            </a:r>
            <a:r>
              <a:rPr lang="en-US">
                <a:solidFill>
                  <a:schemeClr val="tx2"/>
                </a:solidFill>
              </a:rPr>
              <a:t>linear curve</a:t>
            </a:r>
            <a:endParaRPr lang="en-US"/>
          </a:p>
        </p:txBody>
      </p:sp>
      <p:sp>
        <p:nvSpPr>
          <p:cNvPr id="4099" name="Ink 12"/>
          <p:cNvSpPr>
            <a:spLocks noRot="1" noChangeAspect="1" noEditPoints="1" noChangeArrowheads="1" noChangeShapeType="1" noTextEdit="1"/>
          </p:cNvSpPr>
          <p:nvPr/>
        </p:nvSpPr>
        <p:spPr bwMode="auto">
          <a:xfrm>
            <a:off x="5519738" y="3270250"/>
            <a:ext cx="295275" cy="571500"/>
          </a:xfrm>
          <a:custGeom>
            <a:avLst/>
            <a:gdLst/>
            <a:ahLst/>
            <a:cxnLst>
              <a:cxn ang="0">
                <a:pos x="164" y="453"/>
              </a:cxn>
              <a:cxn ang="0">
                <a:pos x="53" y="207"/>
              </a:cxn>
              <a:cxn ang="0">
                <a:pos x="40" y="183"/>
              </a:cxn>
              <a:cxn ang="0">
                <a:pos x="128" y="355"/>
              </a:cxn>
              <a:cxn ang="0">
                <a:pos x="325" y="681"/>
              </a:cxn>
              <a:cxn ang="0">
                <a:pos x="782" y="1514"/>
              </a:cxn>
              <a:cxn ang="0">
                <a:pos x="818" y="1586"/>
              </a:cxn>
              <a:cxn ang="0">
                <a:pos x="182" y="586"/>
              </a:cxn>
              <a:cxn ang="0">
                <a:pos x="118" y="584"/>
              </a:cxn>
              <a:cxn ang="0">
                <a:pos x="108" y="588"/>
              </a:cxn>
              <a:cxn ang="0">
                <a:pos x="97" y="670"/>
              </a:cxn>
              <a:cxn ang="0">
                <a:pos x="96" y="756"/>
              </a:cxn>
              <a:cxn ang="0">
                <a:pos x="104" y="629"/>
              </a:cxn>
              <a:cxn ang="0">
                <a:pos x="78" y="321"/>
              </a:cxn>
              <a:cxn ang="0">
                <a:pos x="0" y="0"/>
              </a:cxn>
              <a:cxn ang="0">
                <a:pos x="103" y="83"/>
              </a:cxn>
              <a:cxn ang="0">
                <a:pos x="304" y="236"/>
              </a:cxn>
              <a:cxn ang="0">
                <a:pos x="514" y="435"/>
              </a:cxn>
              <a:cxn ang="0">
                <a:pos x="603" y="527"/>
              </a:cxn>
            </a:cxnLst>
            <a:rect l="0" t="0" r="r" b="b"/>
            <a:pathLst>
              <a:path w="819" h="1587" extrusionOk="0">
                <a:moveTo>
                  <a:pt x="164" y="453"/>
                </a:moveTo>
                <a:cubicBezTo>
                  <a:pt x="122" y="373"/>
                  <a:pt x="92" y="289"/>
                  <a:pt x="53" y="207"/>
                </a:cubicBezTo>
                <a:cubicBezTo>
                  <a:pt x="49" y="199"/>
                  <a:pt x="44" y="191"/>
                  <a:pt x="40" y="183"/>
                </a:cubicBezTo>
                <a:cubicBezTo>
                  <a:pt x="68" y="241"/>
                  <a:pt x="97" y="298"/>
                  <a:pt x="128" y="355"/>
                </a:cubicBezTo>
                <a:cubicBezTo>
                  <a:pt x="188" y="467"/>
                  <a:pt x="258" y="573"/>
                  <a:pt x="325" y="681"/>
                </a:cubicBezTo>
                <a:cubicBezTo>
                  <a:pt x="492" y="951"/>
                  <a:pt x="642" y="1229"/>
                  <a:pt x="782" y="1514"/>
                </a:cubicBezTo>
                <a:cubicBezTo>
                  <a:pt x="799" y="1552"/>
                  <a:pt x="804" y="1563"/>
                  <a:pt x="818" y="1586"/>
                </a:cubicBezTo>
              </a:path>
              <a:path w="819" h="1587" extrusionOk="0">
                <a:moveTo>
                  <a:pt x="182" y="586"/>
                </a:moveTo>
                <a:cubicBezTo>
                  <a:pt x="157" y="588"/>
                  <a:pt x="141" y="584"/>
                  <a:pt x="118" y="584"/>
                </a:cubicBezTo>
                <a:cubicBezTo>
                  <a:pt x="115" y="585"/>
                  <a:pt x="111" y="587"/>
                  <a:pt x="108" y="588"/>
                </a:cubicBezTo>
                <a:cubicBezTo>
                  <a:pt x="102" y="616"/>
                  <a:pt x="98" y="641"/>
                  <a:pt x="97" y="670"/>
                </a:cubicBezTo>
                <a:cubicBezTo>
                  <a:pt x="96" y="699"/>
                  <a:pt x="96" y="727"/>
                  <a:pt x="96" y="756"/>
                </a:cubicBezTo>
                <a:cubicBezTo>
                  <a:pt x="102" y="714"/>
                  <a:pt x="105" y="672"/>
                  <a:pt x="104" y="629"/>
                </a:cubicBezTo>
                <a:cubicBezTo>
                  <a:pt x="101" y="526"/>
                  <a:pt x="92" y="423"/>
                  <a:pt x="78" y="321"/>
                </a:cubicBezTo>
                <a:cubicBezTo>
                  <a:pt x="63" y="213"/>
                  <a:pt x="44" y="100"/>
                  <a:pt x="0" y="0"/>
                </a:cubicBezTo>
                <a:cubicBezTo>
                  <a:pt x="34" y="28"/>
                  <a:pt x="68" y="56"/>
                  <a:pt x="103" y="83"/>
                </a:cubicBezTo>
                <a:cubicBezTo>
                  <a:pt x="169" y="135"/>
                  <a:pt x="239" y="183"/>
                  <a:pt x="304" y="236"/>
                </a:cubicBezTo>
                <a:cubicBezTo>
                  <a:pt x="379" y="297"/>
                  <a:pt x="446" y="366"/>
                  <a:pt x="514" y="435"/>
                </a:cubicBezTo>
                <a:cubicBezTo>
                  <a:pt x="559" y="481"/>
                  <a:pt x="574" y="496"/>
                  <a:pt x="603" y="527"/>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4100" name="Ink 13"/>
          <p:cNvSpPr>
            <a:spLocks noRot="1" noChangeAspect="1" noEditPoints="1" noChangeArrowheads="1" noChangeShapeType="1" noTextEdit="1"/>
          </p:cNvSpPr>
          <p:nvPr/>
        </p:nvSpPr>
        <p:spPr bwMode="auto">
          <a:xfrm>
            <a:off x="5772150" y="2919413"/>
            <a:ext cx="382588" cy="588962"/>
          </a:xfrm>
          <a:custGeom>
            <a:avLst/>
            <a:gdLst/>
            <a:ahLst/>
            <a:cxnLst>
              <a:cxn ang="0">
                <a:pos x="0" y="30"/>
              </a:cxn>
              <a:cxn ang="0">
                <a:pos x="29" y="5"/>
              </a:cxn>
              <a:cxn ang="0">
                <a:pos x="184" y="204"/>
              </a:cxn>
              <a:cxn ang="0">
                <a:pos x="608" y="948"/>
              </a:cxn>
              <a:cxn ang="0">
                <a:pos x="962" y="1440"/>
              </a:cxn>
              <a:cxn ang="0">
                <a:pos x="1062" y="1635"/>
              </a:cxn>
              <a:cxn ang="0">
                <a:pos x="1004" y="1558"/>
              </a:cxn>
              <a:cxn ang="0">
                <a:pos x="149" y="108"/>
              </a:cxn>
              <a:cxn ang="0">
                <a:pos x="76" y="20"/>
              </a:cxn>
              <a:cxn ang="0">
                <a:pos x="67" y="120"/>
              </a:cxn>
              <a:cxn ang="0">
                <a:pos x="101" y="303"/>
              </a:cxn>
              <a:cxn ang="0">
                <a:pos x="137" y="472"/>
              </a:cxn>
              <a:cxn ang="0">
                <a:pos x="145" y="522"/>
              </a:cxn>
              <a:cxn ang="0">
                <a:pos x="135" y="437"/>
              </a:cxn>
              <a:cxn ang="0">
                <a:pos x="116" y="120"/>
              </a:cxn>
              <a:cxn ang="0">
                <a:pos x="121" y="0"/>
              </a:cxn>
              <a:cxn ang="0">
                <a:pos x="195" y="70"/>
              </a:cxn>
              <a:cxn ang="0">
                <a:pos x="401" y="232"/>
              </a:cxn>
              <a:cxn ang="0">
                <a:pos x="589" y="338"/>
              </a:cxn>
            </a:cxnLst>
            <a:rect l="0" t="0" r="r" b="b"/>
            <a:pathLst>
              <a:path w="1063" h="1636" extrusionOk="0">
                <a:moveTo>
                  <a:pt x="0" y="30"/>
                </a:moveTo>
                <a:cubicBezTo>
                  <a:pt x="11" y="27"/>
                  <a:pt x="-3" y="-8"/>
                  <a:pt x="29" y="5"/>
                </a:cubicBezTo>
                <a:cubicBezTo>
                  <a:pt x="96" y="33"/>
                  <a:pt x="150" y="148"/>
                  <a:pt x="184" y="204"/>
                </a:cubicBezTo>
                <a:cubicBezTo>
                  <a:pt x="333" y="448"/>
                  <a:pt x="452" y="708"/>
                  <a:pt x="608" y="948"/>
                </a:cubicBezTo>
                <a:cubicBezTo>
                  <a:pt x="718" y="1118"/>
                  <a:pt x="851" y="1271"/>
                  <a:pt x="962" y="1440"/>
                </a:cubicBezTo>
                <a:cubicBezTo>
                  <a:pt x="1003" y="1503"/>
                  <a:pt x="1037" y="1565"/>
                  <a:pt x="1062" y="1635"/>
                </a:cubicBezTo>
                <a:cubicBezTo>
                  <a:pt x="1041" y="1611"/>
                  <a:pt x="1023" y="1587"/>
                  <a:pt x="1004" y="1558"/>
                </a:cubicBezTo>
              </a:path>
              <a:path w="1063" h="1636" extrusionOk="0">
                <a:moveTo>
                  <a:pt x="149" y="108"/>
                </a:moveTo>
                <a:cubicBezTo>
                  <a:pt x="127" y="74"/>
                  <a:pt x="110" y="41"/>
                  <a:pt x="76" y="20"/>
                </a:cubicBezTo>
                <a:cubicBezTo>
                  <a:pt x="57" y="51"/>
                  <a:pt x="61" y="82"/>
                  <a:pt x="67" y="120"/>
                </a:cubicBezTo>
                <a:cubicBezTo>
                  <a:pt x="76" y="181"/>
                  <a:pt x="87" y="243"/>
                  <a:pt x="101" y="303"/>
                </a:cubicBezTo>
                <a:cubicBezTo>
                  <a:pt x="115" y="359"/>
                  <a:pt x="126" y="415"/>
                  <a:pt x="137" y="472"/>
                </a:cubicBezTo>
                <a:cubicBezTo>
                  <a:pt x="142" y="499"/>
                  <a:pt x="144" y="505"/>
                  <a:pt x="145" y="522"/>
                </a:cubicBezTo>
                <a:cubicBezTo>
                  <a:pt x="139" y="486"/>
                  <a:pt x="139" y="473"/>
                  <a:pt x="135" y="437"/>
                </a:cubicBezTo>
                <a:cubicBezTo>
                  <a:pt x="124" y="332"/>
                  <a:pt x="119" y="226"/>
                  <a:pt x="116" y="120"/>
                </a:cubicBezTo>
                <a:cubicBezTo>
                  <a:pt x="115" y="78"/>
                  <a:pt x="115" y="40"/>
                  <a:pt x="121" y="0"/>
                </a:cubicBezTo>
                <a:cubicBezTo>
                  <a:pt x="146" y="22"/>
                  <a:pt x="170" y="47"/>
                  <a:pt x="195" y="70"/>
                </a:cubicBezTo>
                <a:cubicBezTo>
                  <a:pt x="260" y="131"/>
                  <a:pt x="327" y="183"/>
                  <a:pt x="401" y="232"/>
                </a:cubicBezTo>
                <a:cubicBezTo>
                  <a:pt x="462" y="272"/>
                  <a:pt x="524" y="305"/>
                  <a:pt x="589" y="338"/>
                </a:cubicBezTo>
              </a:path>
            </a:pathLst>
          </a:custGeom>
          <a:noFill/>
          <a:ln w="19050" cap="rnd">
            <a:solidFill>
              <a:srgbClr val="FFFF00"/>
            </a:solidFill>
            <a:round/>
            <a:headEnd/>
            <a:tailEnd/>
          </a:ln>
        </p:spPr>
        <p:txBody>
          <a:bodyPr>
            <a:prstTxWarp prst="textNoShape">
              <a:avLst/>
            </a:prstTxWarp>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73484"/>
                                        </p:tgtEl>
                                        <p:attrNameLst>
                                          <p:attrName>style.visibility</p:attrName>
                                        </p:attrNameLst>
                                      </p:cBhvr>
                                      <p:to>
                                        <p:strVal val="visible"/>
                                      </p:to>
                                    </p:set>
                                    <p:animEffect transition="in" filter="fade">
                                      <p:cBhvr>
                                        <p:cTn id="7" dur="500"/>
                                        <p:tgtEl>
                                          <p:spTgt spid="873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3484"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9" name="Text Box 27"/>
          <p:cNvSpPr txBox="1">
            <a:spLocks noChangeArrowheads="1"/>
          </p:cNvSpPr>
          <p:nvPr/>
        </p:nvSpPr>
        <p:spPr bwMode="auto">
          <a:xfrm>
            <a:off x="500063" y="4138613"/>
            <a:ext cx="8270875" cy="1384300"/>
          </a:xfrm>
          <a:prstGeom prst="rect">
            <a:avLst/>
          </a:prstGeom>
          <a:noFill/>
          <a:ln w="25400" cap="sq">
            <a:noFill/>
            <a:miter lim="800000"/>
            <a:headEnd/>
            <a:tailEnd/>
          </a:ln>
        </p:spPr>
        <p:txBody>
          <a:bodyPr lIns="274320" rIns="274320">
            <a:prstTxWarp prst="textNoShape">
              <a:avLst/>
            </a:prstTxWarp>
            <a:spAutoFit/>
          </a:bodyPr>
          <a:lstStyle/>
          <a:p>
            <a:pPr algn="ctr">
              <a:lnSpc>
                <a:spcPct val="100000"/>
              </a:lnSpc>
              <a:spcBef>
                <a:spcPct val="0"/>
              </a:spcBef>
              <a:tabLst>
                <a:tab pos="858838" algn="l"/>
              </a:tabLst>
            </a:pPr>
            <a:r>
              <a:rPr lang="en-US"/>
              <a:t>How much time does it take to </a:t>
            </a:r>
            <a:br>
              <a:rPr lang="en-US"/>
            </a:br>
            <a:r>
              <a:rPr lang="en-US"/>
              <a:t>square the number </a:t>
            </a:r>
            <a:r>
              <a:rPr lang="en-US">
                <a:solidFill>
                  <a:schemeClr val="tx2"/>
                </a:solidFill>
              </a:rPr>
              <a:t>n</a:t>
            </a:r>
            <a:r>
              <a:rPr lang="en-US"/>
              <a:t> using </a:t>
            </a:r>
            <a:br>
              <a:rPr lang="en-US"/>
            </a:br>
            <a:r>
              <a:rPr lang="en-US"/>
              <a:t>grade school multiplication?</a:t>
            </a:r>
          </a:p>
        </p:txBody>
      </p:sp>
      <p:grpSp>
        <p:nvGrpSpPr>
          <p:cNvPr id="2" name="Group 33"/>
          <p:cNvGrpSpPr>
            <a:grpSpLocks noChangeAspect="1"/>
          </p:cNvGrpSpPr>
          <p:nvPr/>
        </p:nvGrpSpPr>
        <p:grpSpPr bwMode="auto">
          <a:xfrm flipH="1">
            <a:off x="3605213" y="1336675"/>
            <a:ext cx="2309812" cy="2098675"/>
            <a:chOff x="3792" y="2334"/>
            <a:chExt cx="1645" cy="1496"/>
          </a:xfrm>
        </p:grpSpPr>
        <p:grpSp>
          <p:nvGrpSpPr>
            <p:cNvPr id="3" name="Group 34"/>
            <p:cNvGrpSpPr>
              <a:grpSpLocks noChangeAspect="1"/>
            </p:cNvGrpSpPr>
            <p:nvPr/>
          </p:nvGrpSpPr>
          <p:grpSpPr bwMode="auto">
            <a:xfrm rot="-3275566">
              <a:off x="3565" y="2565"/>
              <a:ext cx="1328" cy="869"/>
              <a:chOff x="3299" y="691"/>
              <a:chExt cx="2174" cy="1420"/>
            </a:xfrm>
          </p:grpSpPr>
          <p:sp>
            <p:nvSpPr>
              <p:cNvPr id="5156" name="Freeform 35"/>
              <p:cNvSpPr>
                <a:spLocks noChangeAspect="1"/>
              </p:cNvSpPr>
              <p:nvPr/>
            </p:nvSpPr>
            <p:spPr bwMode="auto">
              <a:xfrm>
                <a:off x="5153" y="710"/>
                <a:ext cx="306" cy="301"/>
              </a:xfrm>
              <a:custGeom>
                <a:avLst/>
                <a:gdLst>
                  <a:gd name="T0" fmla="*/ 0 w 306"/>
                  <a:gd name="T1" fmla="*/ 48 h 301"/>
                  <a:gd name="T2" fmla="*/ 105 w 306"/>
                  <a:gd name="T3" fmla="*/ 10 h 301"/>
                  <a:gd name="T4" fmla="*/ 186 w 306"/>
                  <a:gd name="T5" fmla="*/ 0 h 301"/>
                  <a:gd name="T6" fmla="*/ 244 w 306"/>
                  <a:gd name="T7" fmla="*/ 24 h 301"/>
                  <a:gd name="T8" fmla="*/ 301 w 306"/>
                  <a:gd name="T9" fmla="*/ 139 h 301"/>
                  <a:gd name="T10" fmla="*/ 306 w 306"/>
                  <a:gd name="T11" fmla="*/ 191 h 301"/>
                  <a:gd name="T12" fmla="*/ 263 w 306"/>
                  <a:gd name="T13" fmla="*/ 268 h 301"/>
                  <a:gd name="T14" fmla="*/ 148 w 306"/>
                  <a:gd name="T15" fmla="*/ 301 h 301"/>
                  <a:gd name="T16" fmla="*/ 120 w 306"/>
                  <a:gd name="T17" fmla="*/ 296 h 301"/>
                  <a:gd name="T18" fmla="*/ 86 w 306"/>
                  <a:gd name="T19" fmla="*/ 196 h 301"/>
                  <a:gd name="T20" fmla="*/ 48 w 306"/>
                  <a:gd name="T21" fmla="*/ 119 h 301"/>
                  <a:gd name="T22" fmla="*/ 0 w 306"/>
                  <a:gd name="T23" fmla="*/ 48 h 3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6"/>
                  <a:gd name="T37" fmla="*/ 0 h 301"/>
                  <a:gd name="T38" fmla="*/ 306 w 306"/>
                  <a:gd name="T39" fmla="*/ 301 h 3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6" h="301">
                    <a:moveTo>
                      <a:pt x="0" y="48"/>
                    </a:moveTo>
                    <a:lnTo>
                      <a:pt x="105" y="10"/>
                    </a:lnTo>
                    <a:lnTo>
                      <a:pt x="186" y="0"/>
                    </a:lnTo>
                    <a:lnTo>
                      <a:pt x="244" y="24"/>
                    </a:lnTo>
                    <a:lnTo>
                      <a:pt x="301" y="139"/>
                    </a:lnTo>
                    <a:lnTo>
                      <a:pt x="306" y="191"/>
                    </a:lnTo>
                    <a:lnTo>
                      <a:pt x="263" y="268"/>
                    </a:lnTo>
                    <a:lnTo>
                      <a:pt x="148" y="301"/>
                    </a:lnTo>
                    <a:lnTo>
                      <a:pt x="120" y="296"/>
                    </a:lnTo>
                    <a:lnTo>
                      <a:pt x="86" y="196"/>
                    </a:lnTo>
                    <a:lnTo>
                      <a:pt x="48" y="119"/>
                    </a:lnTo>
                    <a:lnTo>
                      <a:pt x="0" y="48"/>
                    </a:lnTo>
                    <a:close/>
                  </a:path>
                </a:pathLst>
              </a:custGeom>
              <a:solidFill>
                <a:srgbClr val="FDA4B5"/>
              </a:solidFill>
              <a:ln w="9525">
                <a:noFill/>
                <a:round/>
                <a:headEnd/>
                <a:tailEnd/>
              </a:ln>
            </p:spPr>
            <p:txBody>
              <a:bodyPr>
                <a:prstTxWarp prst="textNoShape">
                  <a:avLst/>
                </a:prstTxWarp>
              </a:bodyPr>
              <a:lstStyle/>
              <a:p>
                <a:endParaRPr lang="en-US"/>
              </a:p>
            </p:txBody>
          </p:sp>
          <p:sp>
            <p:nvSpPr>
              <p:cNvPr id="5157" name="Freeform 36"/>
              <p:cNvSpPr>
                <a:spLocks noChangeAspect="1"/>
              </p:cNvSpPr>
              <p:nvPr/>
            </p:nvSpPr>
            <p:spPr bwMode="auto">
              <a:xfrm>
                <a:off x="4938" y="765"/>
                <a:ext cx="339" cy="334"/>
              </a:xfrm>
              <a:custGeom>
                <a:avLst/>
                <a:gdLst>
                  <a:gd name="T0" fmla="*/ 0 w 339"/>
                  <a:gd name="T1" fmla="*/ 148 h 334"/>
                  <a:gd name="T2" fmla="*/ 67 w 339"/>
                  <a:gd name="T3" fmla="*/ 86 h 334"/>
                  <a:gd name="T4" fmla="*/ 210 w 339"/>
                  <a:gd name="T5" fmla="*/ 0 h 334"/>
                  <a:gd name="T6" fmla="*/ 267 w 339"/>
                  <a:gd name="T7" fmla="*/ 72 h 334"/>
                  <a:gd name="T8" fmla="*/ 310 w 339"/>
                  <a:gd name="T9" fmla="*/ 138 h 334"/>
                  <a:gd name="T10" fmla="*/ 339 w 339"/>
                  <a:gd name="T11" fmla="*/ 248 h 334"/>
                  <a:gd name="T12" fmla="*/ 282 w 339"/>
                  <a:gd name="T13" fmla="*/ 248 h 334"/>
                  <a:gd name="T14" fmla="*/ 196 w 339"/>
                  <a:gd name="T15" fmla="*/ 301 h 334"/>
                  <a:gd name="T16" fmla="*/ 134 w 339"/>
                  <a:gd name="T17" fmla="*/ 334 h 334"/>
                  <a:gd name="T18" fmla="*/ 110 w 339"/>
                  <a:gd name="T19" fmla="*/ 267 h 334"/>
                  <a:gd name="T20" fmla="*/ 72 w 339"/>
                  <a:gd name="T21" fmla="*/ 196 h 334"/>
                  <a:gd name="T22" fmla="*/ 0 w 339"/>
                  <a:gd name="T23" fmla="*/ 148 h 3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39"/>
                  <a:gd name="T37" fmla="*/ 0 h 334"/>
                  <a:gd name="T38" fmla="*/ 339 w 339"/>
                  <a:gd name="T39" fmla="*/ 334 h 3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39" h="334">
                    <a:moveTo>
                      <a:pt x="0" y="148"/>
                    </a:moveTo>
                    <a:lnTo>
                      <a:pt x="67" y="86"/>
                    </a:lnTo>
                    <a:lnTo>
                      <a:pt x="210" y="0"/>
                    </a:lnTo>
                    <a:lnTo>
                      <a:pt x="267" y="72"/>
                    </a:lnTo>
                    <a:lnTo>
                      <a:pt x="310" y="138"/>
                    </a:lnTo>
                    <a:lnTo>
                      <a:pt x="339" y="248"/>
                    </a:lnTo>
                    <a:lnTo>
                      <a:pt x="282" y="248"/>
                    </a:lnTo>
                    <a:lnTo>
                      <a:pt x="196" y="301"/>
                    </a:lnTo>
                    <a:lnTo>
                      <a:pt x="134" y="334"/>
                    </a:lnTo>
                    <a:lnTo>
                      <a:pt x="110" y="267"/>
                    </a:lnTo>
                    <a:lnTo>
                      <a:pt x="72" y="196"/>
                    </a:lnTo>
                    <a:lnTo>
                      <a:pt x="0" y="148"/>
                    </a:lnTo>
                    <a:close/>
                  </a:path>
                </a:pathLst>
              </a:custGeom>
              <a:solidFill>
                <a:srgbClr val="DADADA"/>
              </a:solidFill>
              <a:ln w="9525">
                <a:noFill/>
                <a:round/>
                <a:headEnd/>
                <a:tailEnd/>
              </a:ln>
            </p:spPr>
            <p:txBody>
              <a:bodyPr>
                <a:prstTxWarp prst="textNoShape">
                  <a:avLst/>
                </a:prstTxWarp>
              </a:bodyPr>
              <a:lstStyle/>
              <a:p>
                <a:endParaRPr lang="en-US"/>
              </a:p>
            </p:txBody>
          </p:sp>
          <p:sp>
            <p:nvSpPr>
              <p:cNvPr id="5158" name="Freeform 37"/>
              <p:cNvSpPr>
                <a:spLocks noChangeAspect="1"/>
              </p:cNvSpPr>
              <p:nvPr/>
            </p:nvSpPr>
            <p:spPr bwMode="auto">
              <a:xfrm>
                <a:off x="3515" y="896"/>
                <a:ext cx="1537" cy="1126"/>
              </a:xfrm>
              <a:custGeom>
                <a:avLst/>
                <a:gdLst>
                  <a:gd name="T0" fmla="*/ 56 w 1537"/>
                  <a:gd name="T1" fmla="*/ 901 h 1126"/>
                  <a:gd name="T2" fmla="*/ 230 w 1537"/>
                  <a:gd name="T3" fmla="*/ 798 h 1126"/>
                  <a:gd name="T4" fmla="*/ 347 w 1537"/>
                  <a:gd name="T5" fmla="*/ 723 h 1126"/>
                  <a:gd name="T6" fmla="*/ 455 w 1537"/>
                  <a:gd name="T7" fmla="*/ 652 h 1126"/>
                  <a:gd name="T8" fmla="*/ 619 w 1537"/>
                  <a:gd name="T9" fmla="*/ 544 h 1126"/>
                  <a:gd name="T10" fmla="*/ 815 w 1537"/>
                  <a:gd name="T11" fmla="*/ 403 h 1126"/>
                  <a:gd name="T12" fmla="*/ 876 w 1537"/>
                  <a:gd name="T13" fmla="*/ 347 h 1126"/>
                  <a:gd name="T14" fmla="*/ 1026 w 1537"/>
                  <a:gd name="T15" fmla="*/ 277 h 1126"/>
                  <a:gd name="T16" fmla="*/ 1125 w 1537"/>
                  <a:gd name="T17" fmla="*/ 230 h 1126"/>
                  <a:gd name="T18" fmla="*/ 1204 w 1537"/>
                  <a:gd name="T19" fmla="*/ 150 h 1126"/>
                  <a:gd name="T20" fmla="*/ 1307 w 1537"/>
                  <a:gd name="T21" fmla="*/ 84 h 1126"/>
                  <a:gd name="T22" fmla="*/ 1434 w 1537"/>
                  <a:gd name="T23" fmla="*/ 0 h 1126"/>
                  <a:gd name="T24" fmla="*/ 1495 w 1537"/>
                  <a:gd name="T25" fmla="*/ 33 h 1126"/>
                  <a:gd name="T26" fmla="*/ 1537 w 1537"/>
                  <a:gd name="T27" fmla="*/ 89 h 1126"/>
                  <a:gd name="T28" fmla="*/ 1537 w 1537"/>
                  <a:gd name="T29" fmla="*/ 188 h 1126"/>
                  <a:gd name="T30" fmla="*/ 1518 w 1537"/>
                  <a:gd name="T31" fmla="*/ 211 h 1126"/>
                  <a:gd name="T32" fmla="*/ 1439 w 1537"/>
                  <a:gd name="T33" fmla="*/ 253 h 1126"/>
                  <a:gd name="T34" fmla="*/ 1331 w 1537"/>
                  <a:gd name="T35" fmla="*/ 305 h 1126"/>
                  <a:gd name="T36" fmla="*/ 1246 w 1537"/>
                  <a:gd name="T37" fmla="*/ 399 h 1126"/>
                  <a:gd name="T38" fmla="*/ 1106 w 1537"/>
                  <a:gd name="T39" fmla="*/ 488 h 1126"/>
                  <a:gd name="T40" fmla="*/ 937 w 1537"/>
                  <a:gd name="T41" fmla="*/ 586 h 1126"/>
                  <a:gd name="T42" fmla="*/ 759 w 1537"/>
                  <a:gd name="T43" fmla="*/ 718 h 1126"/>
                  <a:gd name="T44" fmla="*/ 619 w 1537"/>
                  <a:gd name="T45" fmla="*/ 807 h 1126"/>
                  <a:gd name="T46" fmla="*/ 436 w 1537"/>
                  <a:gd name="T47" fmla="*/ 915 h 1126"/>
                  <a:gd name="T48" fmla="*/ 291 w 1537"/>
                  <a:gd name="T49" fmla="*/ 1023 h 1126"/>
                  <a:gd name="T50" fmla="*/ 178 w 1537"/>
                  <a:gd name="T51" fmla="*/ 1103 h 1126"/>
                  <a:gd name="T52" fmla="*/ 103 w 1537"/>
                  <a:gd name="T53" fmla="*/ 1126 h 1126"/>
                  <a:gd name="T54" fmla="*/ 0 w 1537"/>
                  <a:gd name="T55" fmla="*/ 962 h 1126"/>
                  <a:gd name="T56" fmla="*/ 56 w 1537"/>
                  <a:gd name="T57" fmla="*/ 901 h 112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537"/>
                  <a:gd name="T88" fmla="*/ 0 h 1126"/>
                  <a:gd name="T89" fmla="*/ 1537 w 1537"/>
                  <a:gd name="T90" fmla="*/ 1126 h 112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537" h="1126">
                    <a:moveTo>
                      <a:pt x="56" y="901"/>
                    </a:moveTo>
                    <a:lnTo>
                      <a:pt x="230" y="798"/>
                    </a:lnTo>
                    <a:lnTo>
                      <a:pt x="347" y="723"/>
                    </a:lnTo>
                    <a:lnTo>
                      <a:pt x="455" y="652"/>
                    </a:lnTo>
                    <a:lnTo>
                      <a:pt x="619" y="544"/>
                    </a:lnTo>
                    <a:lnTo>
                      <a:pt x="815" y="403"/>
                    </a:lnTo>
                    <a:lnTo>
                      <a:pt x="876" y="347"/>
                    </a:lnTo>
                    <a:lnTo>
                      <a:pt x="1026" y="277"/>
                    </a:lnTo>
                    <a:lnTo>
                      <a:pt x="1125" y="230"/>
                    </a:lnTo>
                    <a:lnTo>
                      <a:pt x="1204" y="150"/>
                    </a:lnTo>
                    <a:lnTo>
                      <a:pt x="1307" y="84"/>
                    </a:lnTo>
                    <a:lnTo>
                      <a:pt x="1434" y="0"/>
                    </a:lnTo>
                    <a:lnTo>
                      <a:pt x="1495" y="33"/>
                    </a:lnTo>
                    <a:lnTo>
                      <a:pt x="1537" y="89"/>
                    </a:lnTo>
                    <a:lnTo>
                      <a:pt x="1537" y="188"/>
                    </a:lnTo>
                    <a:lnTo>
                      <a:pt x="1518" y="211"/>
                    </a:lnTo>
                    <a:lnTo>
                      <a:pt x="1439" y="253"/>
                    </a:lnTo>
                    <a:lnTo>
                      <a:pt x="1331" y="305"/>
                    </a:lnTo>
                    <a:lnTo>
                      <a:pt x="1246" y="399"/>
                    </a:lnTo>
                    <a:lnTo>
                      <a:pt x="1106" y="488"/>
                    </a:lnTo>
                    <a:lnTo>
                      <a:pt x="937" y="586"/>
                    </a:lnTo>
                    <a:lnTo>
                      <a:pt x="759" y="718"/>
                    </a:lnTo>
                    <a:lnTo>
                      <a:pt x="619" y="807"/>
                    </a:lnTo>
                    <a:lnTo>
                      <a:pt x="436" y="915"/>
                    </a:lnTo>
                    <a:lnTo>
                      <a:pt x="291" y="1023"/>
                    </a:lnTo>
                    <a:lnTo>
                      <a:pt x="178" y="1103"/>
                    </a:lnTo>
                    <a:lnTo>
                      <a:pt x="103" y="1126"/>
                    </a:lnTo>
                    <a:lnTo>
                      <a:pt x="0" y="962"/>
                    </a:lnTo>
                    <a:lnTo>
                      <a:pt x="56" y="901"/>
                    </a:lnTo>
                    <a:close/>
                  </a:path>
                </a:pathLst>
              </a:custGeom>
              <a:solidFill>
                <a:srgbClr val="FAFD00"/>
              </a:solidFill>
              <a:ln w="9525">
                <a:noFill/>
                <a:round/>
                <a:headEnd/>
                <a:tailEnd/>
              </a:ln>
            </p:spPr>
            <p:txBody>
              <a:bodyPr>
                <a:prstTxWarp prst="textNoShape">
                  <a:avLst/>
                </a:prstTxWarp>
              </a:bodyPr>
              <a:lstStyle/>
              <a:p>
                <a:endParaRPr lang="en-US"/>
              </a:p>
            </p:txBody>
          </p:sp>
          <p:sp>
            <p:nvSpPr>
              <p:cNvPr id="5159" name="Freeform 38"/>
              <p:cNvSpPr>
                <a:spLocks noChangeAspect="1"/>
              </p:cNvSpPr>
              <p:nvPr/>
            </p:nvSpPr>
            <p:spPr bwMode="auto">
              <a:xfrm>
                <a:off x="3355" y="1791"/>
                <a:ext cx="354" cy="287"/>
              </a:xfrm>
              <a:custGeom>
                <a:avLst/>
                <a:gdLst>
                  <a:gd name="T0" fmla="*/ 29 w 354"/>
                  <a:gd name="T1" fmla="*/ 244 h 287"/>
                  <a:gd name="T2" fmla="*/ 81 w 354"/>
                  <a:gd name="T3" fmla="*/ 153 h 287"/>
                  <a:gd name="T4" fmla="*/ 148 w 354"/>
                  <a:gd name="T5" fmla="*/ 72 h 287"/>
                  <a:gd name="T6" fmla="*/ 215 w 354"/>
                  <a:gd name="T7" fmla="*/ 0 h 287"/>
                  <a:gd name="T8" fmla="*/ 268 w 354"/>
                  <a:gd name="T9" fmla="*/ 5 h 287"/>
                  <a:gd name="T10" fmla="*/ 287 w 354"/>
                  <a:gd name="T11" fmla="*/ 10 h 287"/>
                  <a:gd name="T12" fmla="*/ 301 w 354"/>
                  <a:gd name="T13" fmla="*/ 10 h 287"/>
                  <a:gd name="T14" fmla="*/ 316 w 354"/>
                  <a:gd name="T15" fmla="*/ 14 h 287"/>
                  <a:gd name="T16" fmla="*/ 321 w 354"/>
                  <a:gd name="T17" fmla="*/ 29 h 287"/>
                  <a:gd name="T18" fmla="*/ 325 w 354"/>
                  <a:gd name="T19" fmla="*/ 43 h 287"/>
                  <a:gd name="T20" fmla="*/ 321 w 354"/>
                  <a:gd name="T21" fmla="*/ 57 h 287"/>
                  <a:gd name="T22" fmla="*/ 311 w 354"/>
                  <a:gd name="T23" fmla="*/ 72 h 287"/>
                  <a:gd name="T24" fmla="*/ 306 w 354"/>
                  <a:gd name="T25" fmla="*/ 86 h 287"/>
                  <a:gd name="T26" fmla="*/ 297 w 354"/>
                  <a:gd name="T27" fmla="*/ 100 h 287"/>
                  <a:gd name="T28" fmla="*/ 292 w 354"/>
                  <a:gd name="T29" fmla="*/ 115 h 287"/>
                  <a:gd name="T30" fmla="*/ 306 w 354"/>
                  <a:gd name="T31" fmla="*/ 115 h 287"/>
                  <a:gd name="T32" fmla="*/ 321 w 354"/>
                  <a:gd name="T33" fmla="*/ 110 h 287"/>
                  <a:gd name="T34" fmla="*/ 340 w 354"/>
                  <a:gd name="T35" fmla="*/ 110 h 287"/>
                  <a:gd name="T36" fmla="*/ 349 w 354"/>
                  <a:gd name="T37" fmla="*/ 124 h 287"/>
                  <a:gd name="T38" fmla="*/ 354 w 354"/>
                  <a:gd name="T39" fmla="*/ 139 h 287"/>
                  <a:gd name="T40" fmla="*/ 340 w 354"/>
                  <a:gd name="T41" fmla="*/ 148 h 287"/>
                  <a:gd name="T42" fmla="*/ 330 w 354"/>
                  <a:gd name="T43" fmla="*/ 163 h 287"/>
                  <a:gd name="T44" fmla="*/ 321 w 354"/>
                  <a:gd name="T45" fmla="*/ 177 h 287"/>
                  <a:gd name="T46" fmla="*/ 321 w 354"/>
                  <a:gd name="T47" fmla="*/ 191 h 287"/>
                  <a:gd name="T48" fmla="*/ 335 w 354"/>
                  <a:gd name="T49" fmla="*/ 196 h 287"/>
                  <a:gd name="T50" fmla="*/ 349 w 354"/>
                  <a:gd name="T51" fmla="*/ 196 h 287"/>
                  <a:gd name="T52" fmla="*/ 0 w 354"/>
                  <a:gd name="T53" fmla="*/ 287 h 287"/>
                  <a:gd name="T54" fmla="*/ 29 w 354"/>
                  <a:gd name="T55" fmla="*/ 244 h 28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54"/>
                  <a:gd name="T85" fmla="*/ 0 h 287"/>
                  <a:gd name="T86" fmla="*/ 354 w 354"/>
                  <a:gd name="T87" fmla="*/ 287 h 28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54" h="287">
                    <a:moveTo>
                      <a:pt x="29" y="244"/>
                    </a:moveTo>
                    <a:lnTo>
                      <a:pt x="81" y="153"/>
                    </a:lnTo>
                    <a:lnTo>
                      <a:pt x="148" y="72"/>
                    </a:lnTo>
                    <a:lnTo>
                      <a:pt x="215" y="0"/>
                    </a:lnTo>
                    <a:lnTo>
                      <a:pt x="268" y="5"/>
                    </a:lnTo>
                    <a:lnTo>
                      <a:pt x="287" y="10"/>
                    </a:lnTo>
                    <a:lnTo>
                      <a:pt x="301" y="10"/>
                    </a:lnTo>
                    <a:lnTo>
                      <a:pt x="316" y="14"/>
                    </a:lnTo>
                    <a:lnTo>
                      <a:pt x="321" y="29"/>
                    </a:lnTo>
                    <a:lnTo>
                      <a:pt x="325" y="43"/>
                    </a:lnTo>
                    <a:lnTo>
                      <a:pt x="321" y="57"/>
                    </a:lnTo>
                    <a:lnTo>
                      <a:pt x="311" y="72"/>
                    </a:lnTo>
                    <a:lnTo>
                      <a:pt x="306" y="86"/>
                    </a:lnTo>
                    <a:lnTo>
                      <a:pt x="297" y="100"/>
                    </a:lnTo>
                    <a:lnTo>
                      <a:pt x="292" y="115"/>
                    </a:lnTo>
                    <a:lnTo>
                      <a:pt x="306" y="115"/>
                    </a:lnTo>
                    <a:lnTo>
                      <a:pt x="321" y="110"/>
                    </a:lnTo>
                    <a:lnTo>
                      <a:pt x="340" y="110"/>
                    </a:lnTo>
                    <a:lnTo>
                      <a:pt x="349" y="124"/>
                    </a:lnTo>
                    <a:lnTo>
                      <a:pt x="354" y="139"/>
                    </a:lnTo>
                    <a:lnTo>
                      <a:pt x="340" y="148"/>
                    </a:lnTo>
                    <a:lnTo>
                      <a:pt x="330" y="163"/>
                    </a:lnTo>
                    <a:lnTo>
                      <a:pt x="321" y="177"/>
                    </a:lnTo>
                    <a:lnTo>
                      <a:pt x="321" y="191"/>
                    </a:lnTo>
                    <a:lnTo>
                      <a:pt x="335" y="196"/>
                    </a:lnTo>
                    <a:lnTo>
                      <a:pt x="349" y="196"/>
                    </a:lnTo>
                    <a:lnTo>
                      <a:pt x="0" y="287"/>
                    </a:lnTo>
                    <a:lnTo>
                      <a:pt x="29" y="244"/>
                    </a:lnTo>
                    <a:close/>
                  </a:path>
                </a:pathLst>
              </a:custGeom>
              <a:solidFill>
                <a:srgbClr val="FDE3BA"/>
              </a:solidFill>
              <a:ln w="9525">
                <a:noFill/>
                <a:round/>
                <a:headEnd/>
                <a:tailEnd/>
              </a:ln>
            </p:spPr>
            <p:txBody>
              <a:bodyPr>
                <a:prstTxWarp prst="textNoShape">
                  <a:avLst/>
                </a:prstTxWarp>
              </a:bodyPr>
              <a:lstStyle/>
              <a:p>
                <a:endParaRPr lang="en-US"/>
              </a:p>
            </p:txBody>
          </p:sp>
          <p:grpSp>
            <p:nvGrpSpPr>
              <p:cNvPr id="4" name="Group 39"/>
              <p:cNvGrpSpPr>
                <a:grpSpLocks noChangeAspect="1"/>
              </p:cNvGrpSpPr>
              <p:nvPr/>
            </p:nvGrpSpPr>
            <p:grpSpPr bwMode="auto">
              <a:xfrm>
                <a:off x="3299" y="691"/>
                <a:ext cx="2174" cy="1420"/>
                <a:chOff x="3588" y="2161"/>
                <a:chExt cx="2174" cy="1420"/>
              </a:xfrm>
            </p:grpSpPr>
            <p:sp>
              <p:nvSpPr>
                <p:cNvPr id="5161" name="Freeform 40"/>
                <p:cNvSpPr>
                  <a:spLocks noChangeAspect="1"/>
                </p:cNvSpPr>
                <p:nvPr/>
              </p:nvSpPr>
              <p:spPr bwMode="auto">
                <a:xfrm>
                  <a:off x="3588" y="2161"/>
                  <a:ext cx="2174" cy="1420"/>
                </a:xfrm>
                <a:custGeom>
                  <a:avLst/>
                  <a:gdLst>
                    <a:gd name="T0" fmla="*/ 651 w 2174"/>
                    <a:gd name="T1" fmla="*/ 853 h 1420"/>
                    <a:gd name="T2" fmla="*/ 276 w 2174"/>
                    <a:gd name="T3" fmla="*/ 1087 h 1420"/>
                    <a:gd name="T4" fmla="*/ 0 w 2174"/>
                    <a:gd name="T5" fmla="*/ 1397 h 1420"/>
                    <a:gd name="T6" fmla="*/ 211 w 2174"/>
                    <a:gd name="T7" fmla="*/ 1354 h 1420"/>
                    <a:gd name="T8" fmla="*/ 431 w 2174"/>
                    <a:gd name="T9" fmla="*/ 1308 h 1420"/>
                    <a:gd name="T10" fmla="*/ 628 w 2174"/>
                    <a:gd name="T11" fmla="*/ 1143 h 1420"/>
                    <a:gd name="T12" fmla="*/ 871 w 2174"/>
                    <a:gd name="T13" fmla="*/ 994 h 1420"/>
                    <a:gd name="T14" fmla="*/ 1246 w 2174"/>
                    <a:gd name="T15" fmla="*/ 745 h 1420"/>
                    <a:gd name="T16" fmla="*/ 1467 w 2174"/>
                    <a:gd name="T17" fmla="*/ 609 h 1420"/>
                    <a:gd name="T18" fmla="*/ 1748 w 2174"/>
                    <a:gd name="T19" fmla="*/ 431 h 1420"/>
                    <a:gd name="T20" fmla="*/ 1879 w 2174"/>
                    <a:gd name="T21" fmla="*/ 356 h 1420"/>
                    <a:gd name="T22" fmla="*/ 1935 w 2174"/>
                    <a:gd name="T23" fmla="*/ 351 h 1420"/>
                    <a:gd name="T24" fmla="*/ 1958 w 2174"/>
                    <a:gd name="T25" fmla="*/ 337 h 1420"/>
                    <a:gd name="T26" fmla="*/ 2024 w 2174"/>
                    <a:gd name="T27" fmla="*/ 323 h 1420"/>
                    <a:gd name="T28" fmla="*/ 2160 w 2174"/>
                    <a:gd name="T29" fmla="*/ 234 h 1420"/>
                    <a:gd name="T30" fmla="*/ 2160 w 2174"/>
                    <a:gd name="T31" fmla="*/ 131 h 1420"/>
                    <a:gd name="T32" fmla="*/ 2085 w 2174"/>
                    <a:gd name="T33" fmla="*/ 14 h 1420"/>
                    <a:gd name="T34" fmla="*/ 1977 w 2174"/>
                    <a:gd name="T35" fmla="*/ 5 h 1420"/>
                    <a:gd name="T36" fmla="*/ 1841 w 2174"/>
                    <a:gd name="T37" fmla="*/ 61 h 1420"/>
                    <a:gd name="T38" fmla="*/ 1701 w 2174"/>
                    <a:gd name="T39" fmla="*/ 145 h 1420"/>
                    <a:gd name="T40" fmla="*/ 1579 w 2174"/>
                    <a:gd name="T41" fmla="*/ 239 h 1420"/>
                    <a:gd name="T42" fmla="*/ 1401 w 2174"/>
                    <a:gd name="T43" fmla="*/ 356 h 1420"/>
                    <a:gd name="T44" fmla="*/ 1288 w 2174"/>
                    <a:gd name="T45" fmla="*/ 441 h 1420"/>
                    <a:gd name="T46" fmla="*/ 1068 w 2174"/>
                    <a:gd name="T47" fmla="*/ 553 h 1420"/>
                    <a:gd name="T48" fmla="*/ 1059 w 2174"/>
                    <a:gd name="T49" fmla="*/ 619 h 1420"/>
                    <a:gd name="T50" fmla="*/ 1209 w 2174"/>
                    <a:gd name="T51" fmla="*/ 520 h 1420"/>
                    <a:gd name="T52" fmla="*/ 1354 w 2174"/>
                    <a:gd name="T53" fmla="*/ 436 h 1420"/>
                    <a:gd name="T54" fmla="*/ 1476 w 2174"/>
                    <a:gd name="T55" fmla="*/ 337 h 1420"/>
                    <a:gd name="T56" fmla="*/ 1631 w 2174"/>
                    <a:gd name="T57" fmla="*/ 244 h 1420"/>
                    <a:gd name="T58" fmla="*/ 1771 w 2174"/>
                    <a:gd name="T59" fmla="*/ 136 h 1420"/>
                    <a:gd name="T60" fmla="*/ 1930 w 2174"/>
                    <a:gd name="T61" fmla="*/ 56 h 1420"/>
                    <a:gd name="T62" fmla="*/ 2047 w 2174"/>
                    <a:gd name="T63" fmla="*/ 37 h 1420"/>
                    <a:gd name="T64" fmla="*/ 2118 w 2174"/>
                    <a:gd name="T65" fmla="*/ 112 h 1420"/>
                    <a:gd name="T66" fmla="*/ 2141 w 2174"/>
                    <a:gd name="T67" fmla="*/ 202 h 1420"/>
                    <a:gd name="T68" fmla="*/ 2080 w 2174"/>
                    <a:gd name="T69" fmla="*/ 272 h 1420"/>
                    <a:gd name="T70" fmla="*/ 1954 w 2174"/>
                    <a:gd name="T71" fmla="*/ 305 h 1420"/>
                    <a:gd name="T72" fmla="*/ 1851 w 2174"/>
                    <a:gd name="T73" fmla="*/ 333 h 1420"/>
                    <a:gd name="T74" fmla="*/ 1794 w 2174"/>
                    <a:gd name="T75" fmla="*/ 384 h 1420"/>
                    <a:gd name="T76" fmla="*/ 1687 w 2174"/>
                    <a:gd name="T77" fmla="*/ 431 h 1420"/>
                    <a:gd name="T78" fmla="*/ 1532 w 2174"/>
                    <a:gd name="T79" fmla="*/ 506 h 1420"/>
                    <a:gd name="T80" fmla="*/ 1368 w 2174"/>
                    <a:gd name="T81" fmla="*/ 637 h 1420"/>
                    <a:gd name="T82" fmla="*/ 1185 w 2174"/>
                    <a:gd name="T83" fmla="*/ 759 h 1420"/>
                    <a:gd name="T84" fmla="*/ 989 w 2174"/>
                    <a:gd name="T85" fmla="*/ 895 h 1420"/>
                    <a:gd name="T86" fmla="*/ 740 w 2174"/>
                    <a:gd name="T87" fmla="*/ 1050 h 1420"/>
                    <a:gd name="T88" fmla="*/ 515 w 2174"/>
                    <a:gd name="T89" fmla="*/ 1209 h 1420"/>
                    <a:gd name="T90" fmla="*/ 361 w 2174"/>
                    <a:gd name="T91" fmla="*/ 1303 h 1420"/>
                    <a:gd name="T92" fmla="*/ 145 w 2174"/>
                    <a:gd name="T93" fmla="*/ 1350 h 1420"/>
                    <a:gd name="T94" fmla="*/ 141 w 2174"/>
                    <a:gd name="T95" fmla="*/ 1279 h 1420"/>
                    <a:gd name="T96" fmla="*/ 262 w 2174"/>
                    <a:gd name="T97" fmla="*/ 1129 h 1420"/>
                    <a:gd name="T98" fmla="*/ 412 w 2174"/>
                    <a:gd name="T99" fmla="*/ 1031 h 1420"/>
                    <a:gd name="T100" fmla="*/ 581 w 2174"/>
                    <a:gd name="T101" fmla="*/ 937 h 1420"/>
                    <a:gd name="T102" fmla="*/ 768 w 2174"/>
                    <a:gd name="T103" fmla="*/ 806 h 1420"/>
                    <a:gd name="T104" fmla="*/ 825 w 2174"/>
                    <a:gd name="T105" fmla="*/ 740 h 1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174"/>
                    <a:gd name="T160" fmla="*/ 0 h 1420"/>
                    <a:gd name="T161" fmla="*/ 2174 w 2174"/>
                    <a:gd name="T162" fmla="*/ 1420 h 1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174" h="1420">
                      <a:moveTo>
                        <a:pt x="825" y="740"/>
                      </a:moveTo>
                      <a:lnTo>
                        <a:pt x="651" y="853"/>
                      </a:lnTo>
                      <a:lnTo>
                        <a:pt x="440" y="998"/>
                      </a:lnTo>
                      <a:lnTo>
                        <a:pt x="276" y="1087"/>
                      </a:lnTo>
                      <a:lnTo>
                        <a:pt x="192" y="1181"/>
                      </a:lnTo>
                      <a:lnTo>
                        <a:pt x="0" y="1397"/>
                      </a:lnTo>
                      <a:lnTo>
                        <a:pt x="14" y="1420"/>
                      </a:lnTo>
                      <a:lnTo>
                        <a:pt x="211" y="1354"/>
                      </a:lnTo>
                      <a:lnTo>
                        <a:pt x="389" y="1312"/>
                      </a:lnTo>
                      <a:lnTo>
                        <a:pt x="431" y="1308"/>
                      </a:lnTo>
                      <a:lnTo>
                        <a:pt x="515" y="1233"/>
                      </a:lnTo>
                      <a:lnTo>
                        <a:pt x="628" y="1143"/>
                      </a:lnTo>
                      <a:lnTo>
                        <a:pt x="787" y="1050"/>
                      </a:lnTo>
                      <a:lnTo>
                        <a:pt x="871" y="994"/>
                      </a:lnTo>
                      <a:lnTo>
                        <a:pt x="1021" y="909"/>
                      </a:lnTo>
                      <a:lnTo>
                        <a:pt x="1246" y="745"/>
                      </a:lnTo>
                      <a:lnTo>
                        <a:pt x="1373" y="684"/>
                      </a:lnTo>
                      <a:lnTo>
                        <a:pt x="1467" y="609"/>
                      </a:lnTo>
                      <a:lnTo>
                        <a:pt x="1602" y="497"/>
                      </a:lnTo>
                      <a:lnTo>
                        <a:pt x="1748" y="431"/>
                      </a:lnTo>
                      <a:lnTo>
                        <a:pt x="1832" y="403"/>
                      </a:lnTo>
                      <a:lnTo>
                        <a:pt x="1879" y="356"/>
                      </a:lnTo>
                      <a:lnTo>
                        <a:pt x="1935" y="323"/>
                      </a:lnTo>
                      <a:lnTo>
                        <a:pt x="1935" y="351"/>
                      </a:lnTo>
                      <a:lnTo>
                        <a:pt x="1944" y="337"/>
                      </a:lnTo>
                      <a:lnTo>
                        <a:pt x="1958" y="337"/>
                      </a:lnTo>
                      <a:lnTo>
                        <a:pt x="1973" y="328"/>
                      </a:lnTo>
                      <a:lnTo>
                        <a:pt x="2024" y="323"/>
                      </a:lnTo>
                      <a:lnTo>
                        <a:pt x="2118" y="281"/>
                      </a:lnTo>
                      <a:lnTo>
                        <a:pt x="2160" y="234"/>
                      </a:lnTo>
                      <a:lnTo>
                        <a:pt x="2174" y="187"/>
                      </a:lnTo>
                      <a:lnTo>
                        <a:pt x="2160" y="131"/>
                      </a:lnTo>
                      <a:lnTo>
                        <a:pt x="2122" y="66"/>
                      </a:lnTo>
                      <a:lnTo>
                        <a:pt x="2085" y="14"/>
                      </a:lnTo>
                      <a:lnTo>
                        <a:pt x="2033" y="0"/>
                      </a:lnTo>
                      <a:lnTo>
                        <a:pt x="1977" y="5"/>
                      </a:lnTo>
                      <a:lnTo>
                        <a:pt x="1907" y="28"/>
                      </a:lnTo>
                      <a:lnTo>
                        <a:pt x="1841" y="61"/>
                      </a:lnTo>
                      <a:lnTo>
                        <a:pt x="1771" y="98"/>
                      </a:lnTo>
                      <a:lnTo>
                        <a:pt x="1701" y="145"/>
                      </a:lnTo>
                      <a:lnTo>
                        <a:pt x="1645" y="187"/>
                      </a:lnTo>
                      <a:lnTo>
                        <a:pt x="1579" y="239"/>
                      </a:lnTo>
                      <a:lnTo>
                        <a:pt x="1490" y="295"/>
                      </a:lnTo>
                      <a:lnTo>
                        <a:pt x="1401" y="356"/>
                      </a:lnTo>
                      <a:lnTo>
                        <a:pt x="1331" y="417"/>
                      </a:lnTo>
                      <a:lnTo>
                        <a:pt x="1288" y="441"/>
                      </a:lnTo>
                      <a:lnTo>
                        <a:pt x="1185" y="492"/>
                      </a:lnTo>
                      <a:lnTo>
                        <a:pt x="1068" y="553"/>
                      </a:lnTo>
                      <a:lnTo>
                        <a:pt x="1017" y="595"/>
                      </a:lnTo>
                      <a:lnTo>
                        <a:pt x="1059" y="619"/>
                      </a:lnTo>
                      <a:lnTo>
                        <a:pt x="1115" y="558"/>
                      </a:lnTo>
                      <a:lnTo>
                        <a:pt x="1209" y="520"/>
                      </a:lnTo>
                      <a:lnTo>
                        <a:pt x="1303" y="469"/>
                      </a:lnTo>
                      <a:lnTo>
                        <a:pt x="1354" y="436"/>
                      </a:lnTo>
                      <a:lnTo>
                        <a:pt x="1415" y="380"/>
                      </a:lnTo>
                      <a:lnTo>
                        <a:pt x="1476" y="337"/>
                      </a:lnTo>
                      <a:lnTo>
                        <a:pt x="1551" y="291"/>
                      </a:lnTo>
                      <a:lnTo>
                        <a:pt x="1631" y="244"/>
                      </a:lnTo>
                      <a:lnTo>
                        <a:pt x="1705" y="178"/>
                      </a:lnTo>
                      <a:lnTo>
                        <a:pt x="1771" y="136"/>
                      </a:lnTo>
                      <a:lnTo>
                        <a:pt x="1855" y="80"/>
                      </a:lnTo>
                      <a:lnTo>
                        <a:pt x="1930" y="56"/>
                      </a:lnTo>
                      <a:lnTo>
                        <a:pt x="2005" y="33"/>
                      </a:lnTo>
                      <a:lnTo>
                        <a:pt x="2047" y="37"/>
                      </a:lnTo>
                      <a:lnTo>
                        <a:pt x="2080" y="52"/>
                      </a:lnTo>
                      <a:lnTo>
                        <a:pt x="2118" y="112"/>
                      </a:lnTo>
                      <a:lnTo>
                        <a:pt x="2146" y="173"/>
                      </a:lnTo>
                      <a:lnTo>
                        <a:pt x="2141" y="202"/>
                      </a:lnTo>
                      <a:lnTo>
                        <a:pt x="2113" y="239"/>
                      </a:lnTo>
                      <a:lnTo>
                        <a:pt x="2080" y="272"/>
                      </a:lnTo>
                      <a:lnTo>
                        <a:pt x="2015" y="295"/>
                      </a:lnTo>
                      <a:lnTo>
                        <a:pt x="1954" y="305"/>
                      </a:lnTo>
                      <a:lnTo>
                        <a:pt x="1893" y="314"/>
                      </a:lnTo>
                      <a:lnTo>
                        <a:pt x="1851" y="333"/>
                      </a:lnTo>
                      <a:lnTo>
                        <a:pt x="1823" y="366"/>
                      </a:lnTo>
                      <a:lnTo>
                        <a:pt x="1794" y="384"/>
                      </a:lnTo>
                      <a:lnTo>
                        <a:pt x="1734" y="403"/>
                      </a:lnTo>
                      <a:lnTo>
                        <a:pt x="1687" y="431"/>
                      </a:lnTo>
                      <a:lnTo>
                        <a:pt x="1616" y="455"/>
                      </a:lnTo>
                      <a:lnTo>
                        <a:pt x="1532" y="506"/>
                      </a:lnTo>
                      <a:lnTo>
                        <a:pt x="1462" y="581"/>
                      </a:lnTo>
                      <a:lnTo>
                        <a:pt x="1368" y="637"/>
                      </a:lnTo>
                      <a:lnTo>
                        <a:pt x="1303" y="689"/>
                      </a:lnTo>
                      <a:lnTo>
                        <a:pt x="1185" y="759"/>
                      </a:lnTo>
                      <a:lnTo>
                        <a:pt x="1092" y="830"/>
                      </a:lnTo>
                      <a:lnTo>
                        <a:pt x="989" y="895"/>
                      </a:lnTo>
                      <a:lnTo>
                        <a:pt x="881" y="961"/>
                      </a:lnTo>
                      <a:lnTo>
                        <a:pt x="740" y="1050"/>
                      </a:lnTo>
                      <a:lnTo>
                        <a:pt x="604" y="1129"/>
                      </a:lnTo>
                      <a:lnTo>
                        <a:pt x="515" y="1209"/>
                      </a:lnTo>
                      <a:lnTo>
                        <a:pt x="408" y="1275"/>
                      </a:lnTo>
                      <a:lnTo>
                        <a:pt x="361" y="1303"/>
                      </a:lnTo>
                      <a:lnTo>
                        <a:pt x="187" y="1345"/>
                      </a:lnTo>
                      <a:lnTo>
                        <a:pt x="145" y="1350"/>
                      </a:lnTo>
                      <a:lnTo>
                        <a:pt x="159" y="1298"/>
                      </a:lnTo>
                      <a:lnTo>
                        <a:pt x="141" y="1279"/>
                      </a:lnTo>
                      <a:lnTo>
                        <a:pt x="206" y="1209"/>
                      </a:lnTo>
                      <a:lnTo>
                        <a:pt x="262" y="1129"/>
                      </a:lnTo>
                      <a:lnTo>
                        <a:pt x="314" y="1087"/>
                      </a:lnTo>
                      <a:lnTo>
                        <a:pt x="412" y="1031"/>
                      </a:lnTo>
                      <a:lnTo>
                        <a:pt x="478" y="994"/>
                      </a:lnTo>
                      <a:lnTo>
                        <a:pt x="581" y="937"/>
                      </a:lnTo>
                      <a:lnTo>
                        <a:pt x="693" y="862"/>
                      </a:lnTo>
                      <a:lnTo>
                        <a:pt x="768" y="806"/>
                      </a:lnTo>
                      <a:lnTo>
                        <a:pt x="815" y="773"/>
                      </a:lnTo>
                      <a:lnTo>
                        <a:pt x="825" y="740"/>
                      </a:lnTo>
                      <a:close/>
                    </a:path>
                  </a:pathLst>
                </a:custGeom>
                <a:solidFill>
                  <a:srgbClr val="000000"/>
                </a:solidFill>
                <a:ln w="9525">
                  <a:noFill/>
                  <a:round/>
                  <a:headEnd/>
                  <a:tailEnd/>
                </a:ln>
              </p:spPr>
              <p:txBody>
                <a:bodyPr>
                  <a:prstTxWarp prst="textNoShape">
                    <a:avLst/>
                  </a:prstTxWarp>
                </a:bodyPr>
                <a:lstStyle/>
                <a:p>
                  <a:endParaRPr lang="en-US"/>
                </a:p>
              </p:txBody>
            </p:sp>
            <p:sp>
              <p:nvSpPr>
                <p:cNvPr id="5162" name="Freeform 41"/>
                <p:cNvSpPr>
                  <a:spLocks noChangeAspect="1"/>
                </p:cNvSpPr>
                <p:nvPr/>
              </p:nvSpPr>
              <p:spPr bwMode="auto">
                <a:xfrm>
                  <a:off x="5427" y="2226"/>
                  <a:ext cx="152" cy="255"/>
                </a:xfrm>
                <a:custGeom>
                  <a:avLst/>
                  <a:gdLst>
                    <a:gd name="T0" fmla="*/ 29 w 152"/>
                    <a:gd name="T1" fmla="*/ 0 h 255"/>
                    <a:gd name="T2" fmla="*/ 118 w 152"/>
                    <a:gd name="T3" fmla="*/ 125 h 255"/>
                    <a:gd name="T4" fmla="*/ 152 w 152"/>
                    <a:gd name="T5" fmla="*/ 255 h 255"/>
                    <a:gd name="T6" fmla="*/ 123 w 152"/>
                    <a:gd name="T7" fmla="*/ 255 h 255"/>
                    <a:gd name="T8" fmla="*/ 98 w 152"/>
                    <a:gd name="T9" fmla="*/ 173 h 255"/>
                    <a:gd name="T10" fmla="*/ 0 w 152"/>
                    <a:gd name="T11" fmla="*/ 10 h 255"/>
                    <a:gd name="T12" fmla="*/ 29 w 152"/>
                    <a:gd name="T13" fmla="*/ 0 h 255"/>
                    <a:gd name="T14" fmla="*/ 0 60000 65536"/>
                    <a:gd name="T15" fmla="*/ 0 60000 65536"/>
                    <a:gd name="T16" fmla="*/ 0 60000 65536"/>
                    <a:gd name="T17" fmla="*/ 0 60000 65536"/>
                    <a:gd name="T18" fmla="*/ 0 60000 65536"/>
                    <a:gd name="T19" fmla="*/ 0 60000 65536"/>
                    <a:gd name="T20" fmla="*/ 0 60000 65536"/>
                    <a:gd name="T21" fmla="*/ 0 w 152"/>
                    <a:gd name="T22" fmla="*/ 0 h 255"/>
                    <a:gd name="T23" fmla="*/ 152 w 152"/>
                    <a:gd name="T24" fmla="*/ 255 h 2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2" h="255">
                      <a:moveTo>
                        <a:pt x="29" y="0"/>
                      </a:moveTo>
                      <a:lnTo>
                        <a:pt x="118" y="125"/>
                      </a:lnTo>
                      <a:lnTo>
                        <a:pt x="152" y="255"/>
                      </a:lnTo>
                      <a:lnTo>
                        <a:pt x="123" y="255"/>
                      </a:lnTo>
                      <a:lnTo>
                        <a:pt x="98" y="173"/>
                      </a:lnTo>
                      <a:lnTo>
                        <a:pt x="0" y="10"/>
                      </a:lnTo>
                      <a:lnTo>
                        <a:pt x="29" y="0"/>
                      </a:lnTo>
                      <a:close/>
                    </a:path>
                  </a:pathLst>
                </a:custGeom>
                <a:solidFill>
                  <a:srgbClr val="000000"/>
                </a:solidFill>
                <a:ln w="9525">
                  <a:noFill/>
                  <a:round/>
                  <a:headEnd/>
                  <a:tailEnd/>
                </a:ln>
              </p:spPr>
              <p:txBody>
                <a:bodyPr>
                  <a:prstTxWarp prst="textNoShape">
                    <a:avLst/>
                  </a:prstTxWarp>
                </a:bodyPr>
                <a:lstStyle/>
                <a:p>
                  <a:endParaRPr lang="en-US"/>
                </a:p>
              </p:txBody>
            </p:sp>
            <p:sp>
              <p:nvSpPr>
                <p:cNvPr id="5163" name="Freeform 42"/>
                <p:cNvSpPr>
                  <a:spLocks noChangeAspect="1"/>
                </p:cNvSpPr>
                <p:nvPr/>
              </p:nvSpPr>
              <p:spPr bwMode="auto">
                <a:xfrm>
                  <a:off x="5367" y="2306"/>
                  <a:ext cx="125" cy="124"/>
                </a:xfrm>
                <a:custGeom>
                  <a:avLst/>
                  <a:gdLst>
                    <a:gd name="T0" fmla="*/ 125 w 125"/>
                    <a:gd name="T1" fmla="*/ 124 h 124"/>
                    <a:gd name="T2" fmla="*/ 80 w 125"/>
                    <a:gd name="T3" fmla="*/ 50 h 124"/>
                    <a:gd name="T4" fmla="*/ 20 w 125"/>
                    <a:gd name="T5" fmla="*/ 0 h 124"/>
                    <a:gd name="T6" fmla="*/ 0 w 125"/>
                    <a:gd name="T7" fmla="*/ 25 h 124"/>
                    <a:gd name="T8" fmla="*/ 55 w 125"/>
                    <a:gd name="T9" fmla="*/ 64 h 124"/>
                    <a:gd name="T10" fmla="*/ 75 w 125"/>
                    <a:gd name="T11" fmla="*/ 104 h 124"/>
                    <a:gd name="T12" fmla="*/ 125 w 125"/>
                    <a:gd name="T13" fmla="*/ 124 h 124"/>
                    <a:gd name="T14" fmla="*/ 0 60000 65536"/>
                    <a:gd name="T15" fmla="*/ 0 60000 65536"/>
                    <a:gd name="T16" fmla="*/ 0 60000 65536"/>
                    <a:gd name="T17" fmla="*/ 0 60000 65536"/>
                    <a:gd name="T18" fmla="*/ 0 60000 65536"/>
                    <a:gd name="T19" fmla="*/ 0 60000 65536"/>
                    <a:gd name="T20" fmla="*/ 0 60000 65536"/>
                    <a:gd name="T21" fmla="*/ 0 w 125"/>
                    <a:gd name="T22" fmla="*/ 0 h 124"/>
                    <a:gd name="T23" fmla="*/ 125 w 125"/>
                    <a:gd name="T24" fmla="*/ 124 h 1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5" h="124">
                      <a:moveTo>
                        <a:pt x="125" y="124"/>
                      </a:moveTo>
                      <a:lnTo>
                        <a:pt x="80" y="50"/>
                      </a:lnTo>
                      <a:lnTo>
                        <a:pt x="20" y="0"/>
                      </a:lnTo>
                      <a:lnTo>
                        <a:pt x="0" y="25"/>
                      </a:lnTo>
                      <a:lnTo>
                        <a:pt x="55" y="64"/>
                      </a:lnTo>
                      <a:lnTo>
                        <a:pt x="75" y="104"/>
                      </a:lnTo>
                      <a:lnTo>
                        <a:pt x="125" y="124"/>
                      </a:lnTo>
                      <a:close/>
                    </a:path>
                  </a:pathLst>
                </a:custGeom>
                <a:solidFill>
                  <a:srgbClr val="000000"/>
                </a:solidFill>
                <a:ln w="9525">
                  <a:noFill/>
                  <a:round/>
                  <a:headEnd/>
                  <a:tailEnd/>
                </a:ln>
              </p:spPr>
              <p:txBody>
                <a:bodyPr>
                  <a:prstTxWarp prst="textNoShape">
                    <a:avLst/>
                  </a:prstTxWarp>
                </a:bodyPr>
                <a:lstStyle/>
                <a:p>
                  <a:endParaRPr lang="en-US"/>
                </a:p>
              </p:txBody>
            </p:sp>
            <p:sp>
              <p:nvSpPr>
                <p:cNvPr id="5164" name="Freeform 43"/>
                <p:cNvSpPr>
                  <a:spLocks noChangeAspect="1"/>
                </p:cNvSpPr>
                <p:nvPr/>
              </p:nvSpPr>
              <p:spPr bwMode="auto">
                <a:xfrm>
                  <a:off x="5296" y="2309"/>
                  <a:ext cx="148" cy="247"/>
                </a:xfrm>
                <a:custGeom>
                  <a:avLst/>
                  <a:gdLst>
                    <a:gd name="T0" fmla="*/ 148 w 148"/>
                    <a:gd name="T1" fmla="*/ 208 h 247"/>
                    <a:gd name="T2" fmla="*/ 113 w 148"/>
                    <a:gd name="T3" fmla="*/ 116 h 247"/>
                    <a:gd name="T4" fmla="*/ 59 w 148"/>
                    <a:gd name="T5" fmla="*/ 44 h 247"/>
                    <a:gd name="T6" fmla="*/ 20 w 148"/>
                    <a:gd name="T7" fmla="*/ 0 h 247"/>
                    <a:gd name="T8" fmla="*/ 0 w 148"/>
                    <a:gd name="T9" fmla="*/ 24 h 247"/>
                    <a:gd name="T10" fmla="*/ 59 w 148"/>
                    <a:gd name="T11" fmla="*/ 87 h 247"/>
                    <a:gd name="T12" fmla="*/ 94 w 148"/>
                    <a:gd name="T13" fmla="*/ 155 h 247"/>
                    <a:gd name="T14" fmla="*/ 118 w 148"/>
                    <a:gd name="T15" fmla="*/ 247 h 247"/>
                    <a:gd name="T16" fmla="*/ 148 w 148"/>
                    <a:gd name="T17" fmla="*/ 208 h 2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8"/>
                    <a:gd name="T28" fmla="*/ 0 h 247"/>
                    <a:gd name="T29" fmla="*/ 148 w 148"/>
                    <a:gd name="T30" fmla="*/ 247 h 2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8" h="247">
                      <a:moveTo>
                        <a:pt x="148" y="208"/>
                      </a:moveTo>
                      <a:lnTo>
                        <a:pt x="113" y="116"/>
                      </a:lnTo>
                      <a:lnTo>
                        <a:pt x="59" y="44"/>
                      </a:lnTo>
                      <a:lnTo>
                        <a:pt x="20" y="0"/>
                      </a:lnTo>
                      <a:lnTo>
                        <a:pt x="0" y="24"/>
                      </a:lnTo>
                      <a:lnTo>
                        <a:pt x="59" y="87"/>
                      </a:lnTo>
                      <a:lnTo>
                        <a:pt x="94" y="155"/>
                      </a:lnTo>
                      <a:lnTo>
                        <a:pt x="118" y="247"/>
                      </a:lnTo>
                      <a:lnTo>
                        <a:pt x="148" y="208"/>
                      </a:lnTo>
                      <a:close/>
                    </a:path>
                  </a:pathLst>
                </a:custGeom>
                <a:solidFill>
                  <a:srgbClr val="000000"/>
                </a:solidFill>
                <a:ln w="9525">
                  <a:noFill/>
                  <a:round/>
                  <a:headEnd/>
                  <a:tailEnd/>
                </a:ln>
              </p:spPr>
              <p:txBody>
                <a:bodyPr>
                  <a:prstTxWarp prst="textNoShape">
                    <a:avLst/>
                  </a:prstTxWarp>
                </a:bodyPr>
                <a:lstStyle/>
                <a:p>
                  <a:endParaRPr lang="en-US"/>
                </a:p>
              </p:txBody>
            </p:sp>
            <p:sp>
              <p:nvSpPr>
                <p:cNvPr id="5165" name="Freeform 44"/>
                <p:cNvSpPr>
                  <a:spLocks noChangeAspect="1"/>
                </p:cNvSpPr>
                <p:nvPr/>
              </p:nvSpPr>
              <p:spPr bwMode="auto">
                <a:xfrm>
                  <a:off x="5227" y="2362"/>
                  <a:ext cx="158" cy="244"/>
                </a:xfrm>
                <a:custGeom>
                  <a:avLst/>
                  <a:gdLst>
                    <a:gd name="T0" fmla="*/ 158 w 158"/>
                    <a:gd name="T1" fmla="*/ 211 h 244"/>
                    <a:gd name="T2" fmla="*/ 138 w 158"/>
                    <a:gd name="T3" fmla="*/ 129 h 244"/>
                    <a:gd name="T4" fmla="*/ 109 w 158"/>
                    <a:gd name="T5" fmla="*/ 62 h 244"/>
                    <a:gd name="T6" fmla="*/ 59 w 158"/>
                    <a:gd name="T7" fmla="*/ 14 h 244"/>
                    <a:gd name="T8" fmla="*/ 25 w 158"/>
                    <a:gd name="T9" fmla="*/ 0 h 244"/>
                    <a:gd name="T10" fmla="*/ 0 w 158"/>
                    <a:gd name="T11" fmla="*/ 29 h 244"/>
                    <a:gd name="T12" fmla="*/ 74 w 158"/>
                    <a:gd name="T13" fmla="*/ 86 h 244"/>
                    <a:gd name="T14" fmla="*/ 109 w 158"/>
                    <a:gd name="T15" fmla="*/ 148 h 244"/>
                    <a:gd name="T16" fmla="*/ 99 w 158"/>
                    <a:gd name="T17" fmla="*/ 182 h 244"/>
                    <a:gd name="T18" fmla="*/ 35 w 158"/>
                    <a:gd name="T19" fmla="*/ 244 h 244"/>
                    <a:gd name="T20" fmla="*/ 158 w 158"/>
                    <a:gd name="T21" fmla="*/ 211 h 24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8"/>
                    <a:gd name="T34" fmla="*/ 0 h 244"/>
                    <a:gd name="T35" fmla="*/ 158 w 158"/>
                    <a:gd name="T36" fmla="*/ 244 h 24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8" h="244">
                      <a:moveTo>
                        <a:pt x="158" y="211"/>
                      </a:moveTo>
                      <a:lnTo>
                        <a:pt x="138" y="129"/>
                      </a:lnTo>
                      <a:lnTo>
                        <a:pt x="109" y="62"/>
                      </a:lnTo>
                      <a:lnTo>
                        <a:pt x="59" y="14"/>
                      </a:lnTo>
                      <a:lnTo>
                        <a:pt x="25" y="0"/>
                      </a:lnTo>
                      <a:lnTo>
                        <a:pt x="0" y="29"/>
                      </a:lnTo>
                      <a:lnTo>
                        <a:pt x="74" y="86"/>
                      </a:lnTo>
                      <a:lnTo>
                        <a:pt x="109" y="148"/>
                      </a:lnTo>
                      <a:lnTo>
                        <a:pt x="99" y="182"/>
                      </a:lnTo>
                      <a:lnTo>
                        <a:pt x="35" y="244"/>
                      </a:lnTo>
                      <a:lnTo>
                        <a:pt x="158" y="211"/>
                      </a:lnTo>
                      <a:close/>
                    </a:path>
                  </a:pathLst>
                </a:custGeom>
                <a:solidFill>
                  <a:srgbClr val="000000"/>
                </a:solidFill>
                <a:ln w="9525">
                  <a:noFill/>
                  <a:round/>
                  <a:headEnd/>
                  <a:tailEnd/>
                </a:ln>
              </p:spPr>
              <p:txBody>
                <a:bodyPr>
                  <a:prstTxWarp prst="textNoShape">
                    <a:avLst/>
                  </a:prstTxWarp>
                </a:bodyPr>
                <a:lstStyle/>
                <a:p>
                  <a:endParaRPr lang="en-US"/>
                </a:p>
              </p:txBody>
            </p:sp>
          </p:grpSp>
        </p:grpSp>
        <p:grpSp>
          <p:nvGrpSpPr>
            <p:cNvPr id="5" name="Group 45"/>
            <p:cNvGrpSpPr>
              <a:grpSpLocks noChangeAspect="1"/>
            </p:cNvGrpSpPr>
            <p:nvPr/>
          </p:nvGrpSpPr>
          <p:grpSpPr bwMode="auto">
            <a:xfrm>
              <a:off x="4252" y="2506"/>
              <a:ext cx="1174" cy="1333"/>
              <a:chOff x="4261" y="2973"/>
              <a:chExt cx="757" cy="857"/>
            </a:xfrm>
          </p:grpSpPr>
          <p:sp>
            <p:nvSpPr>
              <p:cNvPr id="5150" name="Freeform 46"/>
              <p:cNvSpPr>
                <a:spLocks noChangeAspect="1"/>
              </p:cNvSpPr>
              <p:nvPr/>
            </p:nvSpPr>
            <p:spPr bwMode="auto">
              <a:xfrm>
                <a:off x="4573" y="2973"/>
                <a:ext cx="163" cy="164"/>
              </a:xfrm>
              <a:custGeom>
                <a:avLst/>
                <a:gdLst>
                  <a:gd name="T0" fmla="*/ 50 w 163"/>
                  <a:gd name="T1" fmla="*/ 62 h 164"/>
                  <a:gd name="T2" fmla="*/ 61 w 163"/>
                  <a:gd name="T3" fmla="*/ 36 h 164"/>
                  <a:gd name="T4" fmla="*/ 77 w 163"/>
                  <a:gd name="T5" fmla="*/ 17 h 164"/>
                  <a:gd name="T6" fmla="*/ 95 w 163"/>
                  <a:gd name="T7" fmla="*/ 5 h 164"/>
                  <a:gd name="T8" fmla="*/ 116 w 163"/>
                  <a:gd name="T9" fmla="*/ 0 h 164"/>
                  <a:gd name="T10" fmla="*/ 129 w 163"/>
                  <a:gd name="T11" fmla="*/ 1 h 164"/>
                  <a:gd name="T12" fmla="*/ 142 w 163"/>
                  <a:gd name="T13" fmla="*/ 7 h 164"/>
                  <a:gd name="T14" fmla="*/ 152 w 163"/>
                  <a:gd name="T15" fmla="*/ 20 h 164"/>
                  <a:gd name="T16" fmla="*/ 159 w 163"/>
                  <a:gd name="T17" fmla="*/ 37 h 164"/>
                  <a:gd name="T18" fmla="*/ 163 w 163"/>
                  <a:gd name="T19" fmla="*/ 60 h 164"/>
                  <a:gd name="T20" fmla="*/ 160 w 163"/>
                  <a:gd name="T21" fmla="*/ 82 h 164"/>
                  <a:gd name="T22" fmla="*/ 155 w 163"/>
                  <a:gd name="T23" fmla="*/ 105 h 164"/>
                  <a:gd name="T24" fmla="*/ 146 w 163"/>
                  <a:gd name="T25" fmla="*/ 129 h 164"/>
                  <a:gd name="T26" fmla="*/ 130 w 163"/>
                  <a:gd name="T27" fmla="*/ 150 h 164"/>
                  <a:gd name="T28" fmla="*/ 114 w 163"/>
                  <a:gd name="T29" fmla="*/ 159 h 164"/>
                  <a:gd name="T30" fmla="*/ 97 w 163"/>
                  <a:gd name="T31" fmla="*/ 164 h 164"/>
                  <a:gd name="T32" fmla="*/ 80 w 163"/>
                  <a:gd name="T33" fmla="*/ 162 h 164"/>
                  <a:gd name="T34" fmla="*/ 67 w 163"/>
                  <a:gd name="T35" fmla="*/ 158 h 164"/>
                  <a:gd name="T36" fmla="*/ 55 w 163"/>
                  <a:gd name="T37" fmla="*/ 149 h 164"/>
                  <a:gd name="T38" fmla="*/ 48 w 163"/>
                  <a:gd name="T39" fmla="*/ 134 h 164"/>
                  <a:gd name="T40" fmla="*/ 43 w 163"/>
                  <a:gd name="T41" fmla="*/ 115 h 164"/>
                  <a:gd name="T42" fmla="*/ 42 w 163"/>
                  <a:gd name="T43" fmla="*/ 95 h 164"/>
                  <a:gd name="T44" fmla="*/ 44 w 163"/>
                  <a:gd name="T45" fmla="*/ 79 h 164"/>
                  <a:gd name="T46" fmla="*/ 25 w 163"/>
                  <a:gd name="T47" fmla="*/ 82 h 164"/>
                  <a:gd name="T48" fmla="*/ 6 w 163"/>
                  <a:gd name="T49" fmla="*/ 79 h 164"/>
                  <a:gd name="T50" fmla="*/ 0 w 163"/>
                  <a:gd name="T51" fmla="*/ 72 h 164"/>
                  <a:gd name="T52" fmla="*/ 2 w 163"/>
                  <a:gd name="T53" fmla="*/ 60 h 164"/>
                  <a:gd name="T54" fmla="*/ 10 w 163"/>
                  <a:gd name="T55" fmla="*/ 56 h 164"/>
                  <a:gd name="T56" fmla="*/ 23 w 163"/>
                  <a:gd name="T57" fmla="*/ 56 h 164"/>
                  <a:gd name="T58" fmla="*/ 36 w 163"/>
                  <a:gd name="T59" fmla="*/ 58 h 164"/>
                  <a:gd name="T60" fmla="*/ 50 w 163"/>
                  <a:gd name="T61" fmla="*/ 62 h 16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63"/>
                  <a:gd name="T94" fmla="*/ 0 h 164"/>
                  <a:gd name="T95" fmla="*/ 163 w 163"/>
                  <a:gd name="T96" fmla="*/ 164 h 16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63" h="164">
                    <a:moveTo>
                      <a:pt x="50" y="62"/>
                    </a:moveTo>
                    <a:lnTo>
                      <a:pt x="61" y="36"/>
                    </a:lnTo>
                    <a:lnTo>
                      <a:pt x="77" y="17"/>
                    </a:lnTo>
                    <a:lnTo>
                      <a:pt x="95" y="5"/>
                    </a:lnTo>
                    <a:lnTo>
                      <a:pt x="116" y="0"/>
                    </a:lnTo>
                    <a:lnTo>
                      <a:pt x="129" y="1"/>
                    </a:lnTo>
                    <a:lnTo>
                      <a:pt x="142" y="7"/>
                    </a:lnTo>
                    <a:lnTo>
                      <a:pt x="152" y="20"/>
                    </a:lnTo>
                    <a:lnTo>
                      <a:pt x="159" y="37"/>
                    </a:lnTo>
                    <a:lnTo>
                      <a:pt x="163" y="60"/>
                    </a:lnTo>
                    <a:lnTo>
                      <a:pt x="160" y="82"/>
                    </a:lnTo>
                    <a:lnTo>
                      <a:pt x="155" y="105"/>
                    </a:lnTo>
                    <a:lnTo>
                      <a:pt x="146" y="129"/>
                    </a:lnTo>
                    <a:lnTo>
                      <a:pt x="130" y="150"/>
                    </a:lnTo>
                    <a:lnTo>
                      <a:pt x="114" y="159"/>
                    </a:lnTo>
                    <a:lnTo>
                      <a:pt x="97" y="164"/>
                    </a:lnTo>
                    <a:lnTo>
                      <a:pt x="80" y="162"/>
                    </a:lnTo>
                    <a:lnTo>
                      <a:pt x="67" y="158"/>
                    </a:lnTo>
                    <a:lnTo>
                      <a:pt x="55" y="149"/>
                    </a:lnTo>
                    <a:lnTo>
                      <a:pt x="48" y="134"/>
                    </a:lnTo>
                    <a:lnTo>
                      <a:pt x="43" y="115"/>
                    </a:lnTo>
                    <a:lnTo>
                      <a:pt x="42" y="95"/>
                    </a:lnTo>
                    <a:lnTo>
                      <a:pt x="44" y="79"/>
                    </a:lnTo>
                    <a:lnTo>
                      <a:pt x="25" y="82"/>
                    </a:lnTo>
                    <a:lnTo>
                      <a:pt x="6" y="79"/>
                    </a:lnTo>
                    <a:lnTo>
                      <a:pt x="0" y="72"/>
                    </a:lnTo>
                    <a:lnTo>
                      <a:pt x="2" y="60"/>
                    </a:lnTo>
                    <a:lnTo>
                      <a:pt x="10" y="56"/>
                    </a:lnTo>
                    <a:lnTo>
                      <a:pt x="23" y="56"/>
                    </a:lnTo>
                    <a:lnTo>
                      <a:pt x="36" y="58"/>
                    </a:lnTo>
                    <a:lnTo>
                      <a:pt x="50" y="62"/>
                    </a:lnTo>
                    <a:close/>
                  </a:path>
                </a:pathLst>
              </a:custGeom>
              <a:solidFill>
                <a:schemeClr val="tx1"/>
              </a:solidFill>
              <a:ln w="9525">
                <a:noFill/>
                <a:round/>
                <a:headEnd/>
                <a:tailEnd/>
              </a:ln>
            </p:spPr>
            <p:txBody>
              <a:bodyPr>
                <a:prstTxWarp prst="textNoShape">
                  <a:avLst/>
                </a:prstTxWarp>
              </a:bodyPr>
              <a:lstStyle/>
              <a:p>
                <a:endParaRPr lang="en-US"/>
              </a:p>
            </p:txBody>
          </p:sp>
          <p:sp>
            <p:nvSpPr>
              <p:cNvPr id="5151" name="Freeform 47"/>
              <p:cNvSpPr>
                <a:spLocks noChangeAspect="1"/>
              </p:cNvSpPr>
              <p:nvPr/>
            </p:nvSpPr>
            <p:spPr bwMode="auto">
              <a:xfrm>
                <a:off x="4555" y="3154"/>
                <a:ext cx="150" cy="314"/>
              </a:xfrm>
              <a:custGeom>
                <a:avLst/>
                <a:gdLst>
                  <a:gd name="T0" fmla="*/ 43 w 150"/>
                  <a:gd name="T1" fmla="*/ 23 h 314"/>
                  <a:gd name="T2" fmla="*/ 61 w 150"/>
                  <a:gd name="T3" fmla="*/ 8 h 314"/>
                  <a:gd name="T4" fmla="*/ 83 w 150"/>
                  <a:gd name="T5" fmla="*/ 1 h 314"/>
                  <a:gd name="T6" fmla="*/ 106 w 150"/>
                  <a:gd name="T7" fmla="*/ 0 h 314"/>
                  <a:gd name="T8" fmla="*/ 108 w 150"/>
                  <a:gd name="T9" fmla="*/ 1 h 314"/>
                  <a:gd name="T10" fmla="*/ 130 w 150"/>
                  <a:gd name="T11" fmla="*/ 7 h 314"/>
                  <a:gd name="T12" fmla="*/ 144 w 150"/>
                  <a:gd name="T13" fmla="*/ 21 h 314"/>
                  <a:gd name="T14" fmla="*/ 150 w 150"/>
                  <a:gd name="T15" fmla="*/ 41 h 314"/>
                  <a:gd name="T16" fmla="*/ 149 w 150"/>
                  <a:gd name="T17" fmla="*/ 60 h 314"/>
                  <a:gd name="T18" fmla="*/ 142 w 150"/>
                  <a:gd name="T19" fmla="*/ 82 h 314"/>
                  <a:gd name="T20" fmla="*/ 126 w 150"/>
                  <a:gd name="T21" fmla="*/ 113 h 314"/>
                  <a:gd name="T22" fmla="*/ 116 w 150"/>
                  <a:gd name="T23" fmla="*/ 141 h 314"/>
                  <a:gd name="T24" fmla="*/ 112 w 150"/>
                  <a:gd name="T25" fmla="*/ 161 h 314"/>
                  <a:gd name="T26" fmla="*/ 112 w 150"/>
                  <a:gd name="T27" fmla="*/ 180 h 314"/>
                  <a:gd name="T28" fmla="*/ 120 w 150"/>
                  <a:gd name="T29" fmla="*/ 202 h 314"/>
                  <a:gd name="T30" fmla="*/ 134 w 150"/>
                  <a:gd name="T31" fmla="*/ 226 h 314"/>
                  <a:gd name="T32" fmla="*/ 145 w 150"/>
                  <a:gd name="T33" fmla="*/ 247 h 314"/>
                  <a:gd name="T34" fmla="*/ 146 w 150"/>
                  <a:gd name="T35" fmla="*/ 268 h 314"/>
                  <a:gd name="T36" fmla="*/ 146 w 150"/>
                  <a:gd name="T37" fmla="*/ 271 h 314"/>
                  <a:gd name="T38" fmla="*/ 139 w 150"/>
                  <a:gd name="T39" fmla="*/ 287 h 314"/>
                  <a:gd name="T40" fmla="*/ 128 w 150"/>
                  <a:gd name="T41" fmla="*/ 300 h 314"/>
                  <a:gd name="T42" fmla="*/ 104 w 150"/>
                  <a:gd name="T43" fmla="*/ 310 h 314"/>
                  <a:gd name="T44" fmla="*/ 94 w 150"/>
                  <a:gd name="T45" fmla="*/ 314 h 314"/>
                  <a:gd name="T46" fmla="*/ 77 w 150"/>
                  <a:gd name="T47" fmla="*/ 314 h 314"/>
                  <a:gd name="T48" fmla="*/ 57 w 150"/>
                  <a:gd name="T49" fmla="*/ 310 h 314"/>
                  <a:gd name="T50" fmla="*/ 42 w 150"/>
                  <a:gd name="T51" fmla="*/ 300 h 314"/>
                  <a:gd name="T52" fmla="*/ 28 w 150"/>
                  <a:gd name="T53" fmla="*/ 285 h 314"/>
                  <a:gd name="T54" fmla="*/ 18 w 150"/>
                  <a:gd name="T55" fmla="*/ 265 h 314"/>
                  <a:gd name="T56" fmla="*/ 10 w 150"/>
                  <a:gd name="T57" fmla="*/ 244 h 314"/>
                  <a:gd name="T58" fmla="*/ 4 w 150"/>
                  <a:gd name="T59" fmla="*/ 217 h 314"/>
                  <a:gd name="T60" fmla="*/ 0 w 150"/>
                  <a:gd name="T61" fmla="*/ 186 h 314"/>
                  <a:gd name="T62" fmla="*/ 2 w 150"/>
                  <a:gd name="T63" fmla="*/ 151 h 314"/>
                  <a:gd name="T64" fmla="*/ 4 w 150"/>
                  <a:gd name="T65" fmla="*/ 120 h 314"/>
                  <a:gd name="T66" fmla="*/ 6 w 150"/>
                  <a:gd name="T67" fmla="*/ 96 h 314"/>
                  <a:gd name="T68" fmla="*/ 14 w 150"/>
                  <a:gd name="T69" fmla="*/ 68 h 314"/>
                  <a:gd name="T70" fmla="*/ 24 w 150"/>
                  <a:gd name="T71" fmla="*/ 47 h 314"/>
                  <a:gd name="T72" fmla="*/ 35 w 150"/>
                  <a:gd name="T73" fmla="*/ 31 h 314"/>
                  <a:gd name="T74" fmla="*/ 43 w 150"/>
                  <a:gd name="T75" fmla="*/ 23 h 31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50"/>
                  <a:gd name="T115" fmla="*/ 0 h 314"/>
                  <a:gd name="T116" fmla="*/ 150 w 150"/>
                  <a:gd name="T117" fmla="*/ 314 h 31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50" h="314">
                    <a:moveTo>
                      <a:pt x="43" y="23"/>
                    </a:moveTo>
                    <a:lnTo>
                      <a:pt x="61" y="8"/>
                    </a:lnTo>
                    <a:lnTo>
                      <a:pt x="83" y="1"/>
                    </a:lnTo>
                    <a:lnTo>
                      <a:pt x="106" y="0"/>
                    </a:lnTo>
                    <a:lnTo>
                      <a:pt x="108" y="1"/>
                    </a:lnTo>
                    <a:lnTo>
                      <a:pt x="130" y="7"/>
                    </a:lnTo>
                    <a:lnTo>
                      <a:pt x="144" y="21"/>
                    </a:lnTo>
                    <a:lnTo>
                      <a:pt x="150" y="41"/>
                    </a:lnTo>
                    <a:lnTo>
                      <a:pt x="149" y="60"/>
                    </a:lnTo>
                    <a:lnTo>
                      <a:pt x="142" y="82"/>
                    </a:lnTo>
                    <a:lnTo>
                      <a:pt x="126" y="113"/>
                    </a:lnTo>
                    <a:lnTo>
                      <a:pt x="116" y="141"/>
                    </a:lnTo>
                    <a:lnTo>
                      <a:pt x="112" y="161"/>
                    </a:lnTo>
                    <a:lnTo>
                      <a:pt x="112" y="180"/>
                    </a:lnTo>
                    <a:lnTo>
                      <a:pt x="120" y="202"/>
                    </a:lnTo>
                    <a:lnTo>
                      <a:pt x="134" y="226"/>
                    </a:lnTo>
                    <a:lnTo>
                      <a:pt x="145" y="247"/>
                    </a:lnTo>
                    <a:lnTo>
                      <a:pt x="146" y="268"/>
                    </a:lnTo>
                    <a:lnTo>
                      <a:pt x="146" y="271"/>
                    </a:lnTo>
                    <a:lnTo>
                      <a:pt x="139" y="287"/>
                    </a:lnTo>
                    <a:lnTo>
                      <a:pt x="128" y="300"/>
                    </a:lnTo>
                    <a:lnTo>
                      <a:pt x="104" y="310"/>
                    </a:lnTo>
                    <a:lnTo>
                      <a:pt x="94" y="314"/>
                    </a:lnTo>
                    <a:lnTo>
                      <a:pt x="77" y="314"/>
                    </a:lnTo>
                    <a:lnTo>
                      <a:pt x="57" y="310"/>
                    </a:lnTo>
                    <a:lnTo>
                      <a:pt x="42" y="300"/>
                    </a:lnTo>
                    <a:lnTo>
                      <a:pt x="28" y="285"/>
                    </a:lnTo>
                    <a:lnTo>
                      <a:pt x="18" y="265"/>
                    </a:lnTo>
                    <a:lnTo>
                      <a:pt x="10" y="244"/>
                    </a:lnTo>
                    <a:lnTo>
                      <a:pt x="4" y="217"/>
                    </a:lnTo>
                    <a:lnTo>
                      <a:pt x="0" y="186"/>
                    </a:lnTo>
                    <a:lnTo>
                      <a:pt x="2" y="151"/>
                    </a:lnTo>
                    <a:lnTo>
                      <a:pt x="4" y="120"/>
                    </a:lnTo>
                    <a:lnTo>
                      <a:pt x="6" y="96"/>
                    </a:lnTo>
                    <a:lnTo>
                      <a:pt x="14" y="68"/>
                    </a:lnTo>
                    <a:lnTo>
                      <a:pt x="24" y="47"/>
                    </a:lnTo>
                    <a:lnTo>
                      <a:pt x="35" y="31"/>
                    </a:lnTo>
                    <a:lnTo>
                      <a:pt x="43" y="23"/>
                    </a:lnTo>
                    <a:close/>
                  </a:path>
                </a:pathLst>
              </a:custGeom>
              <a:solidFill>
                <a:srgbClr val="00FFCC"/>
              </a:solidFill>
              <a:ln w="9525">
                <a:noFill/>
                <a:round/>
                <a:headEnd/>
                <a:tailEnd/>
              </a:ln>
            </p:spPr>
            <p:txBody>
              <a:bodyPr>
                <a:prstTxWarp prst="textNoShape">
                  <a:avLst/>
                </a:prstTxWarp>
              </a:bodyPr>
              <a:lstStyle/>
              <a:p>
                <a:endParaRPr lang="en-US"/>
              </a:p>
            </p:txBody>
          </p:sp>
          <p:sp>
            <p:nvSpPr>
              <p:cNvPr id="5152" name="Freeform 48"/>
              <p:cNvSpPr>
                <a:spLocks noChangeAspect="1"/>
              </p:cNvSpPr>
              <p:nvPr/>
            </p:nvSpPr>
            <p:spPr bwMode="auto">
              <a:xfrm>
                <a:off x="4261" y="3062"/>
                <a:ext cx="386" cy="182"/>
              </a:xfrm>
              <a:custGeom>
                <a:avLst/>
                <a:gdLst>
                  <a:gd name="T0" fmla="*/ 321 w 386"/>
                  <a:gd name="T1" fmla="*/ 118 h 182"/>
                  <a:gd name="T2" fmla="*/ 339 w 386"/>
                  <a:gd name="T3" fmla="*/ 109 h 182"/>
                  <a:gd name="T4" fmla="*/ 360 w 386"/>
                  <a:gd name="T5" fmla="*/ 101 h 182"/>
                  <a:gd name="T6" fmla="*/ 386 w 386"/>
                  <a:gd name="T7" fmla="*/ 101 h 182"/>
                  <a:gd name="T8" fmla="*/ 386 w 386"/>
                  <a:gd name="T9" fmla="*/ 122 h 182"/>
                  <a:gd name="T10" fmla="*/ 366 w 386"/>
                  <a:gd name="T11" fmla="*/ 143 h 182"/>
                  <a:gd name="T12" fmla="*/ 341 w 386"/>
                  <a:gd name="T13" fmla="*/ 155 h 182"/>
                  <a:gd name="T14" fmla="*/ 287 w 386"/>
                  <a:gd name="T15" fmla="*/ 170 h 182"/>
                  <a:gd name="T16" fmla="*/ 226 w 386"/>
                  <a:gd name="T17" fmla="*/ 182 h 182"/>
                  <a:gd name="T18" fmla="*/ 223 w 386"/>
                  <a:gd name="T19" fmla="*/ 182 h 182"/>
                  <a:gd name="T20" fmla="*/ 197 w 386"/>
                  <a:gd name="T21" fmla="*/ 180 h 182"/>
                  <a:gd name="T22" fmla="*/ 157 w 386"/>
                  <a:gd name="T23" fmla="*/ 152 h 182"/>
                  <a:gd name="T24" fmla="*/ 108 w 386"/>
                  <a:gd name="T25" fmla="*/ 111 h 182"/>
                  <a:gd name="T26" fmla="*/ 69 w 386"/>
                  <a:gd name="T27" fmla="*/ 87 h 182"/>
                  <a:gd name="T28" fmla="*/ 53 w 386"/>
                  <a:gd name="T29" fmla="*/ 80 h 182"/>
                  <a:gd name="T30" fmla="*/ 42 w 386"/>
                  <a:gd name="T31" fmla="*/ 84 h 182"/>
                  <a:gd name="T32" fmla="*/ 36 w 386"/>
                  <a:gd name="T33" fmla="*/ 92 h 182"/>
                  <a:gd name="T34" fmla="*/ 33 w 386"/>
                  <a:gd name="T35" fmla="*/ 94 h 182"/>
                  <a:gd name="T36" fmla="*/ 21 w 386"/>
                  <a:gd name="T37" fmla="*/ 96 h 182"/>
                  <a:gd name="T38" fmla="*/ 8 w 386"/>
                  <a:gd name="T39" fmla="*/ 90 h 182"/>
                  <a:gd name="T40" fmla="*/ 0 w 386"/>
                  <a:gd name="T41" fmla="*/ 68 h 182"/>
                  <a:gd name="T42" fmla="*/ 2 w 386"/>
                  <a:gd name="T43" fmla="*/ 41 h 182"/>
                  <a:gd name="T44" fmla="*/ 11 w 386"/>
                  <a:gd name="T45" fmla="*/ 29 h 182"/>
                  <a:gd name="T46" fmla="*/ 17 w 386"/>
                  <a:gd name="T47" fmla="*/ 26 h 182"/>
                  <a:gd name="T48" fmla="*/ 31 w 386"/>
                  <a:gd name="T49" fmla="*/ 31 h 182"/>
                  <a:gd name="T50" fmla="*/ 30 w 386"/>
                  <a:gd name="T51" fmla="*/ 11 h 182"/>
                  <a:gd name="T52" fmla="*/ 27 w 386"/>
                  <a:gd name="T53" fmla="*/ 11 h 182"/>
                  <a:gd name="T54" fmla="*/ 36 w 386"/>
                  <a:gd name="T55" fmla="*/ 0 h 182"/>
                  <a:gd name="T56" fmla="*/ 43 w 386"/>
                  <a:gd name="T57" fmla="*/ 3 h 182"/>
                  <a:gd name="T58" fmla="*/ 47 w 386"/>
                  <a:gd name="T59" fmla="*/ 13 h 182"/>
                  <a:gd name="T60" fmla="*/ 46 w 386"/>
                  <a:gd name="T61" fmla="*/ 15 h 182"/>
                  <a:gd name="T62" fmla="*/ 46 w 386"/>
                  <a:gd name="T63" fmla="*/ 29 h 182"/>
                  <a:gd name="T64" fmla="*/ 53 w 386"/>
                  <a:gd name="T65" fmla="*/ 49 h 182"/>
                  <a:gd name="T66" fmla="*/ 65 w 386"/>
                  <a:gd name="T67" fmla="*/ 64 h 182"/>
                  <a:gd name="T68" fmla="*/ 98 w 386"/>
                  <a:gd name="T69" fmla="*/ 84 h 182"/>
                  <a:gd name="T70" fmla="*/ 135 w 386"/>
                  <a:gd name="T71" fmla="*/ 105 h 182"/>
                  <a:gd name="T72" fmla="*/ 171 w 386"/>
                  <a:gd name="T73" fmla="*/ 124 h 182"/>
                  <a:gd name="T74" fmla="*/ 207 w 386"/>
                  <a:gd name="T75" fmla="*/ 143 h 182"/>
                  <a:gd name="T76" fmla="*/ 223 w 386"/>
                  <a:gd name="T77" fmla="*/ 143 h 182"/>
                  <a:gd name="T78" fmla="*/ 252 w 386"/>
                  <a:gd name="T79" fmla="*/ 141 h 182"/>
                  <a:gd name="T80" fmla="*/ 288 w 386"/>
                  <a:gd name="T81" fmla="*/ 131 h 182"/>
                  <a:gd name="T82" fmla="*/ 306 w 386"/>
                  <a:gd name="T83" fmla="*/ 125 h 182"/>
                  <a:gd name="T84" fmla="*/ 321 w 386"/>
                  <a:gd name="T85" fmla="*/ 118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86"/>
                  <a:gd name="T130" fmla="*/ 0 h 182"/>
                  <a:gd name="T131" fmla="*/ 386 w 386"/>
                  <a:gd name="T132" fmla="*/ 182 h 18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86" h="182">
                    <a:moveTo>
                      <a:pt x="321" y="118"/>
                    </a:moveTo>
                    <a:lnTo>
                      <a:pt x="339" y="109"/>
                    </a:lnTo>
                    <a:lnTo>
                      <a:pt x="360" y="101"/>
                    </a:lnTo>
                    <a:lnTo>
                      <a:pt x="386" y="101"/>
                    </a:lnTo>
                    <a:lnTo>
                      <a:pt x="386" y="122"/>
                    </a:lnTo>
                    <a:lnTo>
                      <a:pt x="366" y="143"/>
                    </a:lnTo>
                    <a:lnTo>
                      <a:pt x="341" y="155"/>
                    </a:lnTo>
                    <a:lnTo>
                      <a:pt x="287" y="170"/>
                    </a:lnTo>
                    <a:lnTo>
                      <a:pt x="226" y="182"/>
                    </a:lnTo>
                    <a:lnTo>
                      <a:pt x="223" y="182"/>
                    </a:lnTo>
                    <a:lnTo>
                      <a:pt x="197" y="180"/>
                    </a:lnTo>
                    <a:lnTo>
                      <a:pt x="157" y="152"/>
                    </a:lnTo>
                    <a:lnTo>
                      <a:pt x="108" y="111"/>
                    </a:lnTo>
                    <a:lnTo>
                      <a:pt x="69" y="87"/>
                    </a:lnTo>
                    <a:lnTo>
                      <a:pt x="53" y="80"/>
                    </a:lnTo>
                    <a:lnTo>
                      <a:pt x="42" y="84"/>
                    </a:lnTo>
                    <a:lnTo>
                      <a:pt x="36" y="92"/>
                    </a:lnTo>
                    <a:lnTo>
                      <a:pt x="33" y="94"/>
                    </a:lnTo>
                    <a:lnTo>
                      <a:pt x="21" y="96"/>
                    </a:lnTo>
                    <a:lnTo>
                      <a:pt x="8" y="90"/>
                    </a:lnTo>
                    <a:lnTo>
                      <a:pt x="0" y="68"/>
                    </a:lnTo>
                    <a:lnTo>
                      <a:pt x="2" y="41"/>
                    </a:lnTo>
                    <a:lnTo>
                      <a:pt x="11" y="29"/>
                    </a:lnTo>
                    <a:lnTo>
                      <a:pt x="17" y="26"/>
                    </a:lnTo>
                    <a:lnTo>
                      <a:pt x="31" y="31"/>
                    </a:lnTo>
                    <a:lnTo>
                      <a:pt x="30" y="11"/>
                    </a:lnTo>
                    <a:lnTo>
                      <a:pt x="27" y="11"/>
                    </a:lnTo>
                    <a:lnTo>
                      <a:pt x="36" y="0"/>
                    </a:lnTo>
                    <a:lnTo>
                      <a:pt x="43" y="3"/>
                    </a:lnTo>
                    <a:lnTo>
                      <a:pt x="47" y="13"/>
                    </a:lnTo>
                    <a:lnTo>
                      <a:pt x="46" y="15"/>
                    </a:lnTo>
                    <a:lnTo>
                      <a:pt x="46" y="29"/>
                    </a:lnTo>
                    <a:lnTo>
                      <a:pt x="53" y="49"/>
                    </a:lnTo>
                    <a:lnTo>
                      <a:pt x="65" y="64"/>
                    </a:lnTo>
                    <a:lnTo>
                      <a:pt x="98" y="84"/>
                    </a:lnTo>
                    <a:lnTo>
                      <a:pt x="135" y="105"/>
                    </a:lnTo>
                    <a:lnTo>
                      <a:pt x="171" y="124"/>
                    </a:lnTo>
                    <a:lnTo>
                      <a:pt x="207" y="143"/>
                    </a:lnTo>
                    <a:lnTo>
                      <a:pt x="223" y="143"/>
                    </a:lnTo>
                    <a:lnTo>
                      <a:pt x="252" y="141"/>
                    </a:lnTo>
                    <a:lnTo>
                      <a:pt x="288" y="131"/>
                    </a:lnTo>
                    <a:lnTo>
                      <a:pt x="306" y="125"/>
                    </a:lnTo>
                    <a:lnTo>
                      <a:pt x="321" y="118"/>
                    </a:lnTo>
                    <a:close/>
                  </a:path>
                </a:pathLst>
              </a:custGeom>
              <a:solidFill>
                <a:schemeClr val="tx1"/>
              </a:solidFill>
              <a:ln w="9525">
                <a:noFill/>
                <a:round/>
                <a:headEnd/>
                <a:tailEnd/>
              </a:ln>
            </p:spPr>
            <p:txBody>
              <a:bodyPr>
                <a:prstTxWarp prst="textNoShape">
                  <a:avLst/>
                </a:prstTxWarp>
              </a:bodyPr>
              <a:lstStyle/>
              <a:p>
                <a:endParaRPr lang="en-US"/>
              </a:p>
            </p:txBody>
          </p:sp>
          <p:sp>
            <p:nvSpPr>
              <p:cNvPr id="5153" name="Freeform 49"/>
              <p:cNvSpPr>
                <a:spLocks noChangeAspect="1"/>
              </p:cNvSpPr>
              <p:nvPr/>
            </p:nvSpPr>
            <p:spPr bwMode="auto">
              <a:xfrm>
                <a:off x="4634" y="3378"/>
                <a:ext cx="157" cy="452"/>
              </a:xfrm>
              <a:custGeom>
                <a:avLst/>
                <a:gdLst>
                  <a:gd name="T0" fmla="*/ 18 w 157"/>
                  <a:gd name="T1" fmla="*/ 0 h 452"/>
                  <a:gd name="T2" fmla="*/ 41 w 157"/>
                  <a:gd name="T3" fmla="*/ 5 h 452"/>
                  <a:gd name="T4" fmla="*/ 56 w 157"/>
                  <a:gd name="T5" fmla="*/ 17 h 452"/>
                  <a:gd name="T6" fmla="*/ 63 w 157"/>
                  <a:gd name="T7" fmla="*/ 29 h 452"/>
                  <a:gd name="T8" fmla="*/ 75 w 157"/>
                  <a:gd name="T9" fmla="*/ 60 h 452"/>
                  <a:gd name="T10" fmla="*/ 88 w 157"/>
                  <a:gd name="T11" fmla="*/ 100 h 452"/>
                  <a:gd name="T12" fmla="*/ 92 w 157"/>
                  <a:gd name="T13" fmla="*/ 139 h 452"/>
                  <a:gd name="T14" fmla="*/ 96 w 157"/>
                  <a:gd name="T15" fmla="*/ 184 h 452"/>
                  <a:gd name="T16" fmla="*/ 98 w 157"/>
                  <a:gd name="T17" fmla="*/ 223 h 452"/>
                  <a:gd name="T18" fmla="*/ 104 w 157"/>
                  <a:gd name="T19" fmla="*/ 263 h 452"/>
                  <a:gd name="T20" fmla="*/ 109 w 157"/>
                  <a:gd name="T21" fmla="*/ 304 h 452"/>
                  <a:gd name="T22" fmla="*/ 116 w 157"/>
                  <a:gd name="T23" fmla="*/ 334 h 452"/>
                  <a:gd name="T24" fmla="*/ 130 w 157"/>
                  <a:gd name="T25" fmla="*/ 359 h 452"/>
                  <a:gd name="T26" fmla="*/ 151 w 157"/>
                  <a:gd name="T27" fmla="*/ 381 h 452"/>
                  <a:gd name="T28" fmla="*/ 155 w 157"/>
                  <a:gd name="T29" fmla="*/ 391 h 452"/>
                  <a:gd name="T30" fmla="*/ 157 w 157"/>
                  <a:gd name="T31" fmla="*/ 404 h 452"/>
                  <a:gd name="T32" fmla="*/ 149 w 157"/>
                  <a:gd name="T33" fmla="*/ 413 h 452"/>
                  <a:gd name="T34" fmla="*/ 134 w 157"/>
                  <a:gd name="T35" fmla="*/ 416 h 452"/>
                  <a:gd name="T36" fmla="*/ 123 w 157"/>
                  <a:gd name="T37" fmla="*/ 415 h 452"/>
                  <a:gd name="T38" fmla="*/ 100 w 157"/>
                  <a:gd name="T39" fmla="*/ 417 h 452"/>
                  <a:gd name="T40" fmla="*/ 75 w 157"/>
                  <a:gd name="T41" fmla="*/ 428 h 452"/>
                  <a:gd name="T42" fmla="*/ 45 w 157"/>
                  <a:gd name="T43" fmla="*/ 447 h 452"/>
                  <a:gd name="T44" fmla="*/ 32 w 157"/>
                  <a:gd name="T45" fmla="*/ 452 h 452"/>
                  <a:gd name="T46" fmla="*/ 23 w 157"/>
                  <a:gd name="T47" fmla="*/ 452 h 452"/>
                  <a:gd name="T48" fmla="*/ 9 w 157"/>
                  <a:gd name="T49" fmla="*/ 444 h 452"/>
                  <a:gd name="T50" fmla="*/ 0 w 157"/>
                  <a:gd name="T51" fmla="*/ 428 h 452"/>
                  <a:gd name="T52" fmla="*/ 2 w 157"/>
                  <a:gd name="T53" fmla="*/ 420 h 452"/>
                  <a:gd name="T54" fmla="*/ 14 w 157"/>
                  <a:gd name="T55" fmla="*/ 415 h 452"/>
                  <a:gd name="T56" fmla="*/ 64 w 157"/>
                  <a:gd name="T57" fmla="*/ 401 h 452"/>
                  <a:gd name="T58" fmla="*/ 102 w 157"/>
                  <a:gd name="T59" fmla="*/ 392 h 452"/>
                  <a:gd name="T60" fmla="*/ 117 w 157"/>
                  <a:gd name="T61" fmla="*/ 388 h 452"/>
                  <a:gd name="T62" fmla="*/ 120 w 157"/>
                  <a:gd name="T63" fmla="*/ 381 h 452"/>
                  <a:gd name="T64" fmla="*/ 117 w 157"/>
                  <a:gd name="T65" fmla="*/ 371 h 452"/>
                  <a:gd name="T66" fmla="*/ 102 w 157"/>
                  <a:gd name="T67" fmla="*/ 349 h 452"/>
                  <a:gd name="T68" fmla="*/ 92 w 157"/>
                  <a:gd name="T69" fmla="*/ 318 h 452"/>
                  <a:gd name="T70" fmla="*/ 80 w 157"/>
                  <a:gd name="T71" fmla="*/ 273 h 452"/>
                  <a:gd name="T72" fmla="*/ 68 w 157"/>
                  <a:gd name="T73" fmla="*/ 221 h 452"/>
                  <a:gd name="T74" fmla="*/ 55 w 157"/>
                  <a:gd name="T75" fmla="*/ 149 h 452"/>
                  <a:gd name="T76" fmla="*/ 37 w 157"/>
                  <a:gd name="T77" fmla="*/ 88 h 452"/>
                  <a:gd name="T78" fmla="*/ 16 w 157"/>
                  <a:gd name="T79" fmla="*/ 51 h 452"/>
                  <a:gd name="T80" fmla="*/ 4 w 157"/>
                  <a:gd name="T81" fmla="*/ 35 h 452"/>
                  <a:gd name="T82" fmla="*/ 1 w 157"/>
                  <a:gd name="T83" fmla="*/ 15 h 452"/>
                  <a:gd name="T84" fmla="*/ 7 w 157"/>
                  <a:gd name="T85" fmla="*/ 4 h 452"/>
                  <a:gd name="T86" fmla="*/ 18 w 157"/>
                  <a:gd name="T87" fmla="*/ 0 h 45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57"/>
                  <a:gd name="T133" fmla="*/ 0 h 452"/>
                  <a:gd name="T134" fmla="*/ 157 w 157"/>
                  <a:gd name="T135" fmla="*/ 452 h 45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57" h="452">
                    <a:moveTo>
                      <a:pt x="18" y="0"/>
                    </a:moveTo>
                    <a:lnTo>
                      <a:pt x="41" y="5"/>
                    </a:lnTo>
                    <a:lnTo>
                      <a:pt x="56" y="17"/>
                    </a:lnTo>
                    <a:lnTo>
                      <a:pt x="63" y="29"/>
                    </a:lnTo>
                    <a:lnTo>
                      <a:pt x="75" y="60"/>
                    </a:lnTo>
                    <a:lnTo>
                      <a:pt x="88" y="100"/>
                    </a:lnTo>
                    <a:lnTo>
                      <a:pt x="92" y="139"/>
                    </a:lnTo>
                    <a:lnTo>
                      <a:pt x="96" y="184"/>
                    </a:lnTo>
                    <a:lnTo>
                      <a:pt x="98" y="223"/>
                    </a:lnTo>
                    <a:lnTo>
                      <a:pt x="104" y="263"/>
                    </a:lnTo>
                    <a:lnTo>
                      <a:pt x="109" y="304"/>
                    </a:lnTo>
                    <a:lnTo>
                      <a:pt x="116" y="334"/>
                    </a:lnTo>
                    <a:lnTo>
                      <a:pt x="130" y="359"/>
                    </a:lnTo>
                    <a:lnTo>
                      <a:pt x="151" y="381"/>
                    </a:lnTo>
                    <a:lnTo>
                      <a:pt x="155" y="391"/>
                    </a:lnTo>
                    <a:lnTo>
                      <a:pt x="157" y="404"/>
                    </a:lnTo>
                    <a:lnTo>
                      <a:pt x="149" y="413"/>
                    </a:lnTo>
                    <a:lnTo>
                      <a:pt x="134" y="416"/>
                    </a:lnTo>
                    <a:lnTo>
                      <a:pt x="123" y="415"/>
                    </a:lnTo>
                    <a:lnTo>
                      <a:pt x="100" y="417"/>
                    </a:lnTo>
                    <a:lnTo>
                      <a:pt x="75" y="428"/>
                    </a:lnTo>
                    <a:lnTo>
                      <a:pt x="45" y="447"/>
                    </a:lnTo>
                    <a:lnTo>
                      <a:pt x="32" y="452"/>
                    </a:lnTo>
                    <a:lnTo>
                      <a:pt x="23" y="452"/>
                    </a:lnTo>
                    <a:lnTo>
                      <a:pt x="9" y="444"/>
                    </a:lnTo>
                    <a:lnTo>
                      <a:pt x="0" y="428"/>
                    </a:lnTo>
                    <a:lnTo>
                      <a:pt x="2" y="420"/>
                    </a:lnTo>
                    <a:lnTo>
                      <a:pt x="14" y="415"/>
                    </a:lnTo>
                    <a:lnTo>
                      <a:pt x="64" y="401"/>
                    </a:lnTo>
                    <a:lnTo>
                      <a:pt x="102" y="392"/>
                    </a:lnTo>
                    <a:lnTo>
                      <a:pt x="117" y="388"/>
                    </a:lnTo>
                    <a:lnTo>
                      <a:pt x="120" y="381"/>
                    </a:lnTo>
                    <a:lnTo>
                      <a:pt x="117" y="371"/>
                    </a:lnTo>
                    <a:lnTo>
                      <a:pt x="102" y="349"/>
                    </a:lnTo>
                    <a:lnTo>
                      <a:pt x="92" y="318"/>
                    </a:lnTo>
                    <a:lnTo>
                      <a:pt x="80" y="273"/>
                    </a:lnTo>
                    <a:lnTo>
                      <a:pt x="68" y="221"/>
                    </a:lnTo>
                    <a:lnTo>
                      <a:pt x="55" y="149"/>
                    </a:lnTo>
                    <a:lnTo>
                      <a:pt x="37" y="88"/>
                    </a:lnTo>
                    <a:lnTo>
                      <a:pt x="16" y="51"/>
                    </a:lnTo>
                    <a:lnTo>
                      <a:pt x="4" y="35"/>
                    </a:lnTo>
                    <a:lnTo>
                      <a:pt x="1" y="15"/>
                    </a:lnTo>
                    <a:lnTo>
                      <a:pt x="7" y="4"/>
                    </a:lnTo>
                    <a:lnTo>
                      <a:pt x="18" y="0"/>
                    </a:lnTo>
                    <a:close/>
                  </a:path>
                </a:pathLst>
              </a:custGeom>
              <a:solidFill>
                <a:schemeClr val="tx1"/>
              </a:solidFill>
              <a:ln w="9525">
                <a:noFill/>
                <a:round/>
                <a:headEnd/>
                <a:tailEnd/>
              </a:ln>
            </p:spPr>
            <p:txBody>
              <a:bodyPr>
                <a:prstTxWarp prst="textNoShape">
                  <a:avLst/>
                </a:prstTxWarp>
              </a:bodyPr>
              <a:lstStyle/>
              <a:p>
                <a:endParaRPr lang="en-US"/>
              </a:p>
            </p:txBody>
          </p:sp>
          <p:sp>
            <p:nvSpPr>
              <p:cNvPr id="5154" name="Freeform 50"/>
              <p:cNvSpPr>
                <a:spLocks noChangeAspect="1"/>
              </p:cNvSpPr>
              <p:nvPr/>
            </p:nvSpPr>
            <p:spPr bwMode="auto">
              <a:xfrm>
                <a:off x="4503" y="3404"/>
                <a:ext cx="145" cy="398"/>
              </a:xfrm>
              <a:custGeom>
                <a:avLst/>
                <a:gdLst>
                  <a:gd name="T0" fmla="*/ 90 w 145"/>
                  <a:gd name="T1" fmla="*/ 0 h 398"/>
                  <a:gd name="T2" fmla="*/ 109 w 145"/>
                  <a:gd name="T3" fmla="*/ 8 h 398"/>
                  <a:gd name="T4" fmla="*/ 120 w 145"/>
                  <a:gd name="T5" fmla="*/ 21 h 398"/>
                  <a:gd name="T6" fmla="*/ 124 w 145"/>
                  <a:gd name="T7" fmla="*/ 33 h 398"/>
                  <a:gd name="T8" fmla="*/ 131 w 145"/>
                  <a:gd name="T9" fmla="*/ 62 h 398"/>
                  <a:gd name="T10" fmla="*/ 135 w 145"/>
                  <a:gd name="T11" fmla="*/ 99 h 398"/>
                  <a:gd name="T12" fmla="*/ 132 w 145"/>
                  <a:gd name="T13" fmla="*/ 134 h 398"/>
                  <a:gd name="T14" fmla="*/ 127 w 145"/>
                  <a:gd name="T15" fmla="*/ 175 h 398"/>
                  <a:gd name="T16" fmla="*/ 123 w 145"/>
                  <a:gd name="T17" fmla="*/ 209 h 398"/>
                  <a:gd name="T18" fmla="*/ 121 w 145"/>
                  <a:gd name="T19" fmla="*/ 245 h 398"/>
                  <a:gd name="T20" fmla="*/ 118 w 145"/>
                  <a:gd name="T21" fmla="*/ 282 h 398"/>
                  <a:gd name="T22" fmla="*/ 120 w 145"/>
                  <a:gd name="T23" fmla="*/ 309 h 398"/>
                  <a:gd name="T24" fmla="*/ 128 w 145"/>
                  <a:gd name="T25" fmla="*/ 333 h 398"/>
                  <a:gd name="T26" fmla="*/ 142 w 145"/>
                  <a:gd name="T27" fmla="*/ 357 h 398"/>
                  <a:gd name="T28" fmla="*/ 145 w 145"/>
                  <a:gd name="T29" fmla="*/ 366 h 398"/>
                  <a:gd name="T30" fmla="*/ 144 w 145"/>
                  <a:gd name="T31" fmla="*/ 378 h 398"/>
                  <a:gd name="T32" fmla="*/ 136 w 145"/>
                  <a:gd name="T33" fmla="*/ 384 h 398"/>
                  <a:gd name="T34" fmla="*/ 122 w 145"/>
                  <a:gd name="T35" fmla="*/ 384 h 398"/>
                  <a:gd name="T36" fmla="*/ 111 w 145"/>
                  <a:gd name="T37" fmla="*/ 381 h 398"/>
                  <a:gd name="T38" fmla="*/ 90 w 145"/>
                  <a:gd name="T39" fmla="*/ 380 h 398"/>
                  <a:gd name="T40" fmla="*/ 67 w 145"/>
                  <a:gd name="T41" fmla="*/ 384 h 398"/>
                  <a:gd name="T42" fmla="*/ 37 w 145"/>
                  <a:gd name="T43" fmla="*/ 395 h 398"/>
                  <a:gd name="T44" fmla="*/ 25 w 145"/>
                  <a:gd name="T45" fmla="*/ 398 h 398"/>
                  <a:gd name="T46" fmla="*/ 17 w 145"/>
                  <a:gd name="T47" fmla="*/ 397 h 398"/>
                  <a:gd name="T48" fmla="*/ 5 w 145"/>
                  <a:gd name="T49" fmla="*/ 387 h 398"/>
                  <a:gd name="T50" fmla="*/ 0 w 145"/>
                  <a:gd name="T51" fmla="*/ 372 h 398"/>
                  <a:gd name="T52" fmla="*/ 3 w 145"/>
                  <a:gd name="T53" fmla="*/ 365 h 398"/>
                  <a:gd name="T54" fmla="*/ 15 w 145"/>
                  <a:gd name="T55" fmla="*/ 363 h 398"/>
                  <a:gd name="T56" fmla="*/ 62 w 145"/>
                  <a:gd name="T57" fmla="*/ 359 h 398"/>
                  <a:gd name="T58" fmla="*/ 97 w 145"/>
                  <a:gd name="T59" fmla="*/ 357 h 398"/>
                  <a:gd name="T60" fmla="*/ 111 w 145"/>
                  <a:gd name="T61" fmla="*/ 357 h 398"/>
                  <a:gd name="T62" fmla="*/ 116 w 145"/>
                  <a:gd name="T63" fmla="*/ 350 h 398"/>
                  <a:gd name="T64" fmla="*/ 114 w 145"/>
                  <a:gd name="T65" fmla="*/ 342 h 398"/>
                  <a:gd name="T66" fmla="*/ 105 w 145"/>
                  <a:gd name="T67" fmla="*/ 320 h 398"/>
                  <a:gd name="T68" fmla="*/ 101 w 145"/>
                  <a:gd name="T69" fmla="*/ 291 h 398"/>
                  <a:gd name="T70" fmla="*/ 99 w 145"/>
                  <a:gd name="T71" fmla="*/ 249 h 398"/>
                  <a:gd name="T72" fmla="*/ 97 w 145"/>
                  <a:gd name="T73" fmla="*/ 201 h 398"/>
                  <a:gd name="T74" fmla="*/ 97 w 145"/>
                  <a:gd name="T75" fmla="*/ 137 h 398"/>
                  <a:gd name="T76" fmla="*/ 92 w 145"/>
                  <a:gd name="T77" fmla="*/ 80 h 398"/>
                  <a:gd name="T78" fmla="*/ 79 w 145"/>
                  <a:gd name="T79" fmla="*/ 44 h 398"/>
                  <a:gd name="T80" fmla="*/ 71 w 145"/>
                  <a:gd name="T81" fmla="*/ 29 h 398"/>
                  <a:gd name="T82" fmla="*/ 71 w 145"/>
                  <a:gd name="T83" fmla="*/ 10 h 398"/>
                  <a:gd name="T84" fmla="*/ 79 w 145"/>
                  <a:gd name="T85" fmla="*/ 1 h 398"/>
                  <a:gd name="T86" fmla="*/ 90 w 145"/>
                  <a:gd name="T87" fmla="*/ 0 h 39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45"/>
                  <a:gd name="T133" fmla="*/ 0 h 398"/>
                  <a:gd name="T134" fmla="*/ 145 w 145"/>
                  <a:gd name="T135" fmla="*/ 398 h 39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45" h="398">
                    <a:moveTo>
                      <a:pt x="90" y="0"/>
                    </a:moveTo>
                    <a:lnTo>
                      <a:pt x="109" y="8"/>
                    </a:lnTo>
                    <a:lnTo>
                      <a:pt x="120" y="21"/>
                    </a:lnTo>
                    <a:lnTo>
                      <a:pt x="124" y="33"/>
                    </a:lnTo>
                    <a:lnTo>
                      <a:pt x="131" y="62"/>
                    </a:lnTo>
                    <a:lnTo>
                      <a:pt x="135" y="99"/>
                    </a:lnTo>
                    <a:lnTo>
                      <a:pt x="132" y="134"/>
                    </a:lnTo>
                    <a:lnTo>
                      <a:pt x="127" y="175"/>
                    </a:lnTo>
                    <a:lnTo>
                      <a:pt x="123" y="209"/>
                    </a:lnTo>
                    <a:lnTo>
                      <a:pt x="121" y="245"/>
                    </a:lnTo>
                    <a:lnTo>
                      <a:pt x="118" y="282"/>
                    </a:lnTo>
                    <a:lnTo>
                      <a:pt x="120" y="309"/>
                    </a:lnTo>
                    <a:lnTo>
                      <a:pt x="128" y="333"/>
                    </a:lnTo>
                    <a:lnTo>
                      <a:pt x="142" y="357"/>
                    </a:lnTo>
                    <a:lnTo>
                      <a:pt x="145" y="366"/>
                    </a:lnTo>
                    <a:lnTo>
                      <a:pt x="144" y="378"/>
                    </a:lnTo>
                    <a:lnTo>
                      <a:pt x="136" y="384"/>
                    </a:lnTo>
                    <a:lnTo>
                      <a:pt x="122" y="384"/>
                    </a:lnTo>
                    <a:lnTo>
                      <a:pt x="111" y="381"/>
                    </a:lnTo>
                    <a:lnTo>
                      <a:pt x="90" y="380"/>
                    </a:lnTo>
                    <a:lnTo>
                      <a:pt x="67" y="384"/>
                    </a:lnTo>
                    <a:lnTo>
                      <a:pt x="37" y="395"/>
                    </a:lnTo>
                    <a:lnTo>
                      <a:pt x="25" y="398"/>
                    </a:lnTo>
                    <a:lnTo>
                      <a:pt x="17" y="397"/>
                    </a:lnTo>
                    <a:lnTo>
                      <a:pt x="5" y="387"/>
                    </a:lnTo>
                    <a:lnTo>
                      <a:pt x="0" y="372"/>
                    </a:lnTo>
                    <a:lnTo>
                      <a:pt x="3" y="365"/>
                    </a:lnTo>
                    <a:lnTo>
                      <a:pt x="15" y="363"/>
                    </a:lnTo>
                    <a:lnTo>
                      <a:pt x="62" y="359"/>
                    </a:lnTo>
                    <a:lnTo>
                      <a:pt x="97" y="357"/>
                    </a:lnTo>
                    <a:lnTo>
                      <a:pt x="111" y="357"/>
                    </a:lnTo>
                    <a:lnTo>
                      <a:pt x="116" y="350"/>
                    </a:lnTo>
                    <a:lnTo>
                      <a:pt x="114" y="342"/>
                    </a:lnTo>
                    <a:lnTo>
                      <a:pt x="105" y="320"/>
                    </a:lnTo>
                    <a:lnTo>
                      <a:pt x="101" y="291"/>
                    </a:lnTo>
                    <a:lnTo>
                      <a:pt x="99" y="249"/>
                    </a:lnTo>
                    <a:lnTo>
                      <a:pt x="97" y="201"/>
                    </a:lnTo>
                    <a:lnTo>
                      <a:pt x="97" y="137"/>
                    </a:lnTo>
                    <a:lnTo>
                      <a:pt x="92" y="80"/>
                    </a:lnTo>
                    <a:lnTo>
                      <a:pt x="79" y="44"/>
                    </a:lnTo>
                    <a:lnTo>
                      <a:pt x="71" y="29"/>
                    </a:lnTo>
                    <a:lnTo>
                      <a:pt x="71" y="10"/>
                    </a:lnTo>
                    <a:lnTo>
                      <a:pt x="79" y="1"/>
                    </a:lnTo>
                    <a:lnTo>
                      <a:pt x="90" y="0"/>
                    </a:lnTo>
                    <a:close/>
                  </a:path>
                </a:pathLst>
              </a:custGeom>
              <a:solidFill>
                <a:schemeClr val="tx1"/>
              </a:solidFill>
              <a:ln w="9525">
                <a:noFill/>
                <a:round/>
                <a:headEnd/>
                <a:tailEnd/>
              </a:ln>
            </p:spPr>
            <p:txBody>
              <a:bodyPr>
                <a:prstTxWarp prst="textNoShape">
                  <a:avLst/>
                </a:prstTxWarp>
              </a:bodyPr>
              <a:lstStyle/>
              <a:p>
                <a:endParaRPr lang="en-US"/>
              </a:p>
            </p:txBody>
          </p:sp>
          <p:sp>
            <p:nvSpPr>
              <p:cNvPr id="5155" name="Freeform 51"/>
              <p:cNvSpPr>
                <a:spLocks noChangeAspect="1"/>
              </p:cNvSpPr>
              <p:nvPr/>
            </p:nvSpPr>
            <p:spPr bwMode="auto">
              <a:xfrm>
                <a:off x="4647" y="3111"/>
                <a:ext cx="371" cy="172"/>
              </a:xfrm>
              <a:custGeom>
                <a:avLst/>
                <a:gdLst>
                  <a:gd name="T0" fmla="*/ 18 w 371"/>
                  <a:gd name="T1" fmla="*/ 49 h 172"/>
                  <a:gd name="T2" fmla="*/ 0 w 371"/>
                  <a:gd name="T3" fmla="*/ 74 h 172"/>
                  <a:gd name="T4" fmla="*/ 12 w 371"/>
                  <a:gd name="T5" fmla="*/ 103 h 172"/>
                  <a:gd name="T6" fmla="*/ 54 w 371"/>
                  <a:gd name="T7" fmla="*/ 123 h 172"/>
                  <a:gd name="T8" fmla="*/ 107 w 371"/>
                  <a:gd name="T9" fmla="*/ 148 h 172"/>
                  <a:gd name="T10" fmla="*/ 141 w 371"/>
                  <a:gd name="T11" fmla="*/ 168 h 172"/>
                  <a:gd name="T12" fmla="*/ 164 w 371"/>
                  <a:gd name="T13" fmla="*/ 170 h 172"/>
                  <a:gd name="T14" fmla="*/ 194 w 371"/>
                  <a:gd name="T15" fmla="*/ 146 h 172"/>
                  <a:gd name="T16" fmla="*/ 245 w 371"/>
                  <a:gd name="T17" fmla="*/ 85 h 172"/>
                  <a:gd name="T18" fmla="*/ 290 w 371"/>
                  <a:gd name="T19" fmla="*/ 64 h 172"/>
                  <a:gd name="T20" fmla="*/ 314 w 371"/>
                  <a:gd name="T21" fmla="*/ 81 h 172"/>
                  <a:gd name="T22" fmla="*/ 333 w 371"/>
                  <a:gd name="T23" fmla="*/ 106 h 172"/>
                  <a:gd name="T24" fmla="*/ 348 w 371"/>
                  <a:gd name="T25" fmla="*/ 103 h 172"/>
                  <a:gd name="T26" fmla="*/ 346 w 371"/>
                  <a:gd name="T27" fmla="*/ 93 h 172"/>
                  <a:gd name="T28" fmla="*/ 328 w 371"/>
                  <a:gd name="T29" fmla="*/ 79 h 172"/>
                  <a:gd name="T30" fmla="*/ 314 w 371"/>
                  <a:gd name="T31" fmla="*/ 64 h 172"/>
                  <a:gd name="T32" fmla="*/ 329 w 371"/>
                  <a:gd name="T33" fmla="*/ 62 h 172"/>
                  <a:gd name="T34" fmla="*/ 358 w 371"/>
                  <a:gd name="T35" fmla="*/ 78 h 172"/>
                  <a:gd name="T36" fmla="*/ 367 w 371"/>
                  <a:gd name="T37" fmla="*/ 78 h 172"/>
                  <a:gd name="T38" fmla="*/ 369 w 371"/>
                  <a:gd name="T39" fmla="*/ 70 h 172"/>
                  <a:gd name="T40" fmla="*/ 362 w 371"/>
                  <a:gd name="T41" fmla="*/ 62 h 172"/>
                  <a:gd name="T42" fmla="*/ 343 w 371"/>
                  <a:gd name="T43" fmla="*/ 52 h 172"/>
                  <a:gd name="T44" fmla="*/ 306 w 371"/>
                  <a:gd name="T45" fmla="*/ 48 h 172"/>
                  <a:gd name="T46" fmla="*/ 289 w 371"/>
                  <a:gd name="T47" fmla="*/ 37 h 172"/>
                  <a:gd name="T48" fmla="*/ 279 w 371"/>
                  <a:gd name="T49" fmla="*/ 10 h 172"/>
                  <a:gd name="T50" fmla="*/ 271 w 371"/>
                  <a:gd name="T51" fmla="*/ 0 h 172"/>
                  <a:gd name="T52" fmla="*/ 259 w 371"/>
                  <a:gd name="T53" fmla="*/ 9 h 172"/>
                  <a:gd name="T54" fmla="*/ 268 w 371"/>
                  <a:gd name="T55" fmla="*/ 28 h 172"/>
                  <a:gd name="T56" fmla="*/ 278 w 371"/>
                  <a:gd name="T57" fmla="*/ 47 h 172"/>
                  <a:gd name="T58" fmla="*/ 249 w 371"/>
                  <a:gd name="T59" fmla="*/ 62 h 172"/>
                  <a:gd name="T60" fmla="*/ 217 w 371"/>
                  <a:gd name="T61" fmla="*/ 84 h 172"/>
                  <a:gd name="T62" fmla="*/ 180 w 371"/>
                  <a:gd name="T63" fmla="*/ 114 h 172"/>
                  <a:gd name="T64" fmla="*/ 149 w 371"/>
                  <a:gd name="T65" fmla="*/ 137 h 172"/>
                  <a:gd name="T66" fmla="*/ 115 w 371"/>
                  <a:gd name="T67" fmla="*/ 119 h 172"/>
                  <a:gd name="T68" fmla="*/ 76 w 371"/>
                  <a:gd name="T69" fmla="*/ 83 h 172"/>
                  <a:gd name="T70" fmla="*/ 40 w 371"/>
                  <a:gd name="T71" fmla="*/ 56 h 17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71"/>
                  <a:gd name="T109" fmla="*/ 0 h 172"/>
                  <a:gd name="T110" fmla="*/ 371 w 371"/>
                  <a:gd name="T111" fmla="*/ 172 h 17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71" h="172">
                    <a:moveTo>
                      <a:pt x="33" y="51"/>
                    </a:moveTo>
                    <a:lnTo>
                      <a:pt x="18" y="49"/>
                    </a:lnTo>
                    <a:lnTo>
                      <a:pt x="5" y="60"/>
                    </a:lnTo>
                    <a:lnTo>
                      <a:pt x="0" y="74"/>
                    </a:lnTo>
                    <a:lnTo>
                      <a:pt x="3" y="91"/>
                    </a:lnTo>
                    <a:lnTo>
                      <a:pt x="12" y="103"/>
                    </a:lnTo>
                    <a:lnTo>
                      <a:pt x="33" y="114"/>
                    </a:lnTo>
                    <a:lnTo>
                      <a:pt x="54" y="123"/>
                    </a:lnTo>
                    <a:lnTo>
                      <a:pt x="81" y="133"/>
                    </a:lnTo>
                    <a:lnTo>
                      <a:pt x="107" y="148"/>
                    </a:lnTo>
                    <a:lnTo>
                      <a:pt x="129" y="162"/>
                    </a:lnTo>
                    <a:lnTo>
                      <a:pt x="141" y="168"/>
                    </a:lnTo>
                    <a:lnTo>
                      <a:pt x="154" y="172"/>
                    </a:lnTo>
                    <a:lnTo>
                      <a:pt x="164" y="170"/>
                    </a:lnTo>
                    <a:lnTo>
                      <a:pt x="180" y="163"/>
                    </a:lnTo>
                    <a:lnTo>
                      <a:pt x="194" y="146"/>
                    </a:lnTo>
                    <a:lnTo>
                      <a:pt x="220" y="111"/>
                    </a:lnTo>
                    <a:lnTo>
                      <a:pt x="245" y="85"/>
                    </a:lnTo>
                    <a:lnTo>
                      <a:pt x="272" y="68"/>
                    </a:lnTo>
                    <a:lnTo>
                      <a:pt x="290" y="64"/>
                    </a:lnTo>
                    <a:lnTo>
                      <a:pt x="303" y="68"/>
                    </a:lnTo>
                    <a:lnTo>
                      <a:pt x="314" y="81"/>
                    </a:lnTo>
                    <a:lnTo>
                      <a:pt x="324" y="97"/>
                    </a:lnTo>
                    <a:lnTo>
                      <a:pt x="333" y="106"/>
                    </a:lnTo>
                    <a:lnTo>
                      <a:pt x="342" y="107"/>
                    </a:lnTo>
                    <a:lnTo>
                      <a:pt x="348" y="103"/>
                    </a:lnTo>
                    <a:lnTo>
                      <a:pt x="349" y="98"/>
                    </a:lnTo>
                    <a:lnTo>
                      <a:pt x="346" y="93"/>
                    </a:lnTo>
                    <a:lnTo>
                      <a:pt x="339" y="87"/>
                    </a:lnTo>
                    <a:lnTo>
                      <a:pt x="328" y="79"/>
                    </a:lnTo>
                    <a:lnTo>
                      <a:pt x="318" y="68"/>
                    </a:lnTo>
                    <a:lnTo>
                      <a:pt x="314" y="64"/>
                    </a:lnTo>
                    <a:lnTo>
                      <a:pt x="316" y="60"/>
                    </a:lnTo>
                    <a:lnTo>
                      <a:pt x="329" y="62"/>
                    </a:lnTo>
                    <a:lnTo>
                      <a:pt x="349" y="72"/>
                    </a:lnTo>
                    <a:lnTo>
                      <a:pt x="358" y="78"/>
                    </a:lnTo>
                    <a:lnTo>
                      <a:pt x="363" y="79"/>
                    </a:lnTo>
                    <a:lnTo>
                      <a:pt x="367" y="78"/>
                    </a:lnTo>
                    <a:lnTo>
                      <a:pt x="371" y="74"/>
                    </a:lnTo>
                    <a:lnTo>
                      <a:pt x="369" y="70"/>
                    </a:lnTo>
                    <a:lnTo>
                      <a:pt x="367" y="66"/>
                    </a:lnTo>
                    <a:lnTo>
                      <a:pt x="362" y="62"/>
                    </a:lnTo>
                    <a:lnTo>
                      <a:pt x="357" y="60"/>
                    </a:lnTo>
                    <a:lnTo>
                      <a:pt x="343" y="52"/>
                    </a:lnTo>
                    <a:lnTo>
                      <a:pt x="320" y="50"/>
                    </a:lnTo>
                    <a:lnTo>
                      <a:pt x="306" y="48"/>
                    </a:lnTo>
                    <a:lnTo>
                      <a:pt x="296" y="45"/>
                    </a:lnTo>
                    <a:lnTo>
                      <a:pt x="289" y="37"/>
                    </a:lnTo>
                    <a:lnTo>
                      <a:pt x="284" y="22"/>
                    </a:lnTo>
                    <a:lnTo>
                      <a:pt x="279" y="10"/>
                    </a:lnTo>
                    <a:lnTo>
                      <a:pt x="276" y="1"/>
                    </a:lnTo>
                    <a:lnTo>
                      <a:pt x="271" y="0"/>
                    </a:lnTo>
                    <a:lnTo>
                      <a:pt x="264" y="2"/>
                    </a:lnTo>
                    <a:lnTo>
                      <a:pt x="259" y="9"/>
                    </a:lnTo>
                    <a:lnTo>
                      <a:pt x="257" y="18"/>
                    </a:lnTo>
                    <a:lnTo>
                      <a:pt x="268" y="28"/>
                    </a:lnTo>
                    <a:lnTo>
                      <a:pt x="276" y="40"/>
                    </a:lnTo>
                    <a:lnTo>
                      <a:pt x="278" y="47"/>
                    </a:lnTo>
                    <a:lnTo>
                      <a:pt x="272" y="54"/>
                    </a:lnTo>
                    <a:lnTo>
                      <a:pt x="249" y="62"/>
                    </a:lnTo>
                    <a:lnTo>
                      <a:pt x="232" y="72"/>
                    </a:lnTo>
                    <a:lnTo>
                      <a:pt x="217" y="84"/>
                    </a:lnTo>
                    <a:lnTo>
                      <a:pt x="199" y="98"/>
                    </a:lnTo>
                    <a:lnTo>
                      <a:pt x="180" y="114"/>
                    </a:lnTo>
                    <a:lnTo>
                      <a:pt x="162" y="129"/>
                    </a:lnTo>
                    <a:lnTo>
                      <a:pt x="149" y="137"/>
                    </a:lnTo>
                    <a:lnTo>
                      <a:pt x="138" y="135"/>
                    </a:lnTo>
                    <a:lnTo>
                      <a:pt x="115" y="119"/>
                    </a:lnTo>
                    <a:lnTo>
                      <a:pt x="93" y="100"/>
                    </a:lnTo>
                    <a:lnTo>
                      <a:pt x="76" y="83"/>
                    </a:lnTo>
                    <a:lnTo>
                      <a:pt x="56" y="66"/>
                    </a:lnTo>
                    <a:lnTo>
                      <a:pt x="40" y="56"/>
                    </a:lnTo>
                    <a:lnTo>
                      <a:pt x="33" y="51"/>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6" name="Group 52"/>
            <p:cNvGrpSpPr>
              <a:grpSpLocks noChangeAspect="1"/>
            </p:cNvGrpSpPr>
            <p:nvPr/>
          </p:nvGrpSpPr>
          <p:grpSpPr bwMode="auto">
            <a:xfrm>
              <a:off x="4654" y="3005"/>
              <a:ext cx="407" cy="587"/>
              <a:chOff x="4514" y="3299"/>
              <a:chExt cx="262" cy="378"/>
            </a:xfrm>
          </p:grpSpPr>
          <p:sp>
            <p:nvSpPr>
              <p:cNvPr id="5146" name="Freeform 53"/>
              <p:cNvSpPr>
                <a:spLocks noChangeAspect="1"/>
              </p:cNvSpPr>
              <p:nvPr/>
            </p:nvSpPr>
            <p:spPr bwMode="auto">
              <a:xfrm>
                <a:off x="4519" y="3318"/>
                <a:ext cx="249" cy="348"/>
              </a:xfrm>
              <a:custGeom>
                <a:avLst/>
                <a:gdLst>
                  <a:gd name="T0" fmla="*/ 38 w 249"/>
                  <a:gd name="T1" fmla="*/ 8 h 348"/>
                  <a:gd name="T2" fmla="*/ 115 w 249"/>
                  <a:gd name="T3" fmla="*/ 0 h 348"/>
                  <a:gd name="T4" fmla="*/ 153 w 249"/>
                  <a:gd name="T5" fmla="*/ 10 h 348"/>
                  <a:gd name="T6" fmla="*/ 184 w 249"/>
                  <a:gd name="T7" fmla="*/ 29 h 348"/>
                  <a:gd name="T8" fmla="*/ 200 w 249"/>
                  <a:gd name="T9" fmla="*/ 43 h 348"/>
                  <a:gd name="T10" fmla="*/ 220 w 249"/>
                  <a:gd name="T11" fmla="*/ 78 h 348"/>
                  <a:gd name="T12" fmla="*/ 239 w 249"/>
                  <a:gd name="T13" fmla="*/ 146 h 348"/>
                  <a:gd name="T14" fmla="*/ 249 w 249"/>
                  <a:gd name="T15" fmla="*/ 209 h 348"/>
                  <a:gd name="T16" fmla="*/ 249 w 249"/>
                  <a:gd name="T17" fmla="*/ 252 h 348"/>
                  <a:gd name="T18" fmla="*/ 238 w 249"/>
                  <a:gd name="T19" fmla="*/ 287 h 348"/>
                  <a:gd name="T20" fmla="*/ 217 w 249"/>
                  <a:gd name="T21" fmla="*/ 311 h 348"/>
                  <a:gd name="T22" fmla="*/ 186 w 249"/>
                  <a:gd name="T23" fmla="*/ 319 h 348"/>
                  <a:gd name="T24" fmla="*/ 153 w 249"/>
                  <a:gd name="T25" fmla="*/ 293 h 348"/>
                  <a:gd name="T26" fmla="*/ 127 w 249"/>
                  <a:gd name="T27" fmla="*/ 263 h 348"/>
                  <a:gd name="T28" fmla="*/ 127 w 249"/>
                  <a:gd name="T29" fmla="*/ 311 h 348"/>
                  <a:gd name="T30" fmla="*/ 113 w 249"/>
                  <a:gd name="T31" fmla="*/ 342 h 348"/>
                  <a:gd name="T32" fmla="*/ 92 w 249"/>
                  <a:gd name="T33" fmla="*/ 342 h 348"/>
                  <a:gd name="T34" fmla="*/ 77 w 249"/>
                  <a:gd name="T35" fmla="*/ 348 h 348"/>
                  <a:gd name="T36" fmla="*/ 50 w 249"/>
                  <a:gd name="T37" fmla="*/ 327 h 348"/>
                  <a:gd name="T38" fmla="*/ 20 w 249"/>
                  <a:gd name="T39" fmla="*/ 279 h 348"/>
                  <a:gd name="T40" fmla="*/ 5 w 249"/>
                  <a:gd name="T41" fmla="*/ 218 h 348"/>
                  <a:gd name="T42" fmla="*/ 0 w 249"/>
                  <a:gd name="T43" fmla="*/ 158 h 348"/>
                  <a:gd name="T44" fmla="*/ 0 w 249"/>
                  <a:gd name="T45" fmla="*/ 161 h 348"/>
                  <a:gd name="T46" fmla="*/ 7 w 249"/>
                  <a:gd name="T47" fmla="*/ 114 h 348"/>
                  <a:gd name="T48" fmla="*/ 20 w 249"/>
                  <a:gd name="T49" fmla="*/ 67 h 348"/>
                  <a:gd name="T50" fmla="*/ 37 w 249"/>
                  <a:gd name="T51" fmla="*/ 35 h 348"/>
                  <a:gd name="T52" fmla="*/ 38 w 249"/>
                  <a:gd name="T53" fmla="*/ 8 h 34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49"/>
                  <a:gd name="T82" fmla="*/ 0 h 348"/>
                  <a:gd name="T83" fmla="*/ 249 w 249"/>
                  <a:gd name="T84" fmla="*/ 348 h 34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49" h="348">
                    <a:moveTo>
                      <a:pt x="38" y="8"/>
                    </a:moveTo>
                    <a:lnTo>
                      <a:pt x="115" y="0"/>
                    </a:lnTo>
                    <a:lnTo>
                      <a:pt x="153" y="10"/>
                    </a:lnTo>
                    <a:lnTo>
                      <a:pt x="184" y="29"/>
                    </a:lnTo>
                    <a:lnTo>
                      <a:pt x="200" y="43"/>
                    </a:lnTo>
                    <a:lnTo>
                      <a:pt x="220" y="78"/>
                    </a:lnTo>
                    <a:lnTo>
                      <a:pt x="239" y="146"/>
                    </a:lnTo>
                    <a:lnTo>
                      <a:pt x="249" y="209"/>
                    </a:lnTo>
                    <a:lnTo>
                      <a:pt x="249" y="252"/>
                    </a:lnTo>
                    <a:lnTo>
                      <a:pt x="238" y="287"/>
                    </a:lnTo>
                    <a:lnTo>
                      <a:pt x="217" y="311"/>
                    </a:lnTo>
                    <a:lnTo>
                      <a:pt x="186" y="319"/>
                    </a:lnTo>
                    <a:lnTo>
                      <a:pt x="153" y="293"/>
                    </a:lnTo>
                    <a:lnTo>
                      <a:pt x="127" y="263"/>
                    </a:lnTo>
                    <a:lnTo>
                      <a:pt x="127" y="311"/>
                    </a:lnTo>
                    <a:lnTo>
                      <a:pt x="113" y="342"/>
                    </a:lnTo>
                    <a:lnTo>
                      <a:pt x="92" y="342"/>
                    </a:lnTo>
                    <a:lnTo>
                      <a:pt x="77" y="348"/>
                    </a:lnTo>
                    <a:lnTo>
                      <a:pt x="50" y="327"/>
                    </a:lnTo>
                    <a:lnTo>
                      <a:pt x="20" y="279"/>
                    </a:lnTo>
                    <a:lnTo>
                      <a:pt x="5" y="218"/>
                    </a:lnTo>
                    <a:lnTo>
                      <a:pt x="0" y="158"/>
                    </a:lnTo>
                    <a:lnTo>
                      <a:pt x="0" y="161"/>
                    </a:lnTo>
                    <a:lnTo>
                      <a:pt x="7" y="114"/>
                    </a:lnTo>
                    <a:lnTo>
                      <a:pt x="20" y="67"/>
                    </a:lnTo>
                    <a:lnTo>
                      <a:pt x="37" y="35"/>
                    </a:lnTo>
                    <a:lnTo>
                      <a:pt x="38" y="8"/>
                    </a:lnTo>
                    <a:close/>
                  </a:path>
                </a:pathLst>
              </a:custGeom>
              <a:solidFill>
                <a:srgbClr val="3333CC"/>
              </a:solidFill>
              <a:ln w="9525">
                <a:noFill/>
                <a:round/>
                <a:headEnd/>
                <a:tailEnd/>
              </a:ln>
            </p:spPr>
            <p:txBody>
              <a:bodyPr>
                <a:prstTxWarp prst="textNoShape">
                  <a:avLst/>
                </a:prstTxWarp>
              </a:bodyPr>
              <a:lstStyle/>
              <a:p>
                <a:endParaRPr lang="en-US"/>
              </a:p>
            </p:txBody>
          </p:sp>
          <p:grpSp>
            <p:nvGrpSpPr>
              <p:cNvPr id="7" name="Group 54"/>
              <p:cNvGrpSpPr>
                <a:grpSpLocks noChangeAspect="1"/>
              </p:cNvGrpSpPr>
              <p:nvPr/>
            </p:nvGrpSpPr>
            <p:grpSpPr bwMode="auto">
              <a:xfrm>
                <a:off x="4514" y="3299"/>
                <a:ext cx="262" cy="378"/>
                <a:chOff x="4514" y="3299"/>
                <a:chExt cx="262" cy="378"/>
              </a:xfrm>
            </p:grpSpPr>
            <p:sp>
              <p:nvSpPr>
                <p:cNvPr id="5148" name="Freeform 55"/>
                <p:cNvSpPr>
                  <a:spLocks noChangeAspect="1"/>
                </p:cNvSpPr>
                <p:nvPr/>
              </p:nvSpPr>
              <p:spPr bwMode="auto">
                <a:xfrm>
                  <a:off x="4514" y="3299"/>
                  <a:ext cx="262" cy="378"/>
                </a:xfrm>
                <a:custGeom>
                  <a:avLst/>
                  <a:gdLst>
                    <a:gd name="T0" fmla="*/ 176 w 262"/>
                    <a:gd name="T1" fmla="*/ 33 h 378"/>
                    <a:gd name="T2" fmla="*/ 260 w 262"/>
                    <a:gd name="T3" fmla="*/ 224 h 378"/>
                    <a:gd name="T4" fmla="*/ 177 w 262"/>
                    <a:gd name="T5" fmla="*/ 339 h 378"/>
                    <a:gd name="T6" fmla="*/ 55 w 262"/>
                    <a:gd name="T7" fmla="*/ 356 h 378"/>
                    <a:gd name="T8" fmla="*/ 46 w 262"/>
                    <a:gd name="T9" fmla="*/ 43 h 378"/>
                    <a:gd name="T10" fmla="*/ 17 w 262"/>
                    <a:gd name="T11" fmla="*/ 211 h 378"/>
                    <a:gd name="T12" fmla="*/ 78 w 262"/>
                    <a:gd name="T13" fmla="*/ 352 h 378"/>
                    <a:gd name="T14" fmla="*/ 74 w 262"/>
                    <a:gd name="T15" fmla="*/ 329 h 378"/>
                    <a:gd name="T16" fmla="*/ 74 w 262"/>
                    <a:gd name="T17" fmla="*/ 310 h 378"/>
                    <a:gd name="T18" fmla="*/ 82 w 262"/>
                    <a:gd name="T19" fmla="*/ 332 h 378"/>
                    <a:gd name="T20" fmla="*/ 92 w 262"/>
                    <a:gd name="T21" fmla="*/ 329 h 378"/>
                    <a:gd name="T22" fmla="*/ 104 w 262"/>
                    <a:gd name="T23" fmla="*/ 338 h 378"/>
                    <a:gd name="T24" fmla="*/ 106 w 262"/>
                    <a:gd name="T25" fmla="*/ 312 h 378"/>
                    <a:gd name="T26" fmla="*/ 102 w 262"/>
                    <a:gd name="T27" fmla="*/ 280 h 378"/>
                    <a:gd name="T28" fmla="*/ 102 w 262"/>
                    <a:gd name="T29" fmla="*/ 261 h 378"/>
                    <a:gd name="T30" fmla="*/ 113 w 262"/>
                    <a:gd name="T31" fmla="*/ 283 h 378"/>
                    <a:gd name="T32" fmla="*/ 116 w 262"/>
                    <a:gd name="T33" fmla="*/ 306 h 378"/>
                    <a:gd name="T34" fmla="*/ 115 w 262"/>
                    <a:gd name="T35" fmla="*/ 328 h 378"/>
                    <a:gd name="T36" fmla="*/ 120 w 262"/>
                    <a:gd name="T37" fmla="*/ 331 h 378"/>
                    <a:gd name="T38" fmla="*/ 96 w 262"/>
                    <a:gd name="T39" fmla="*/ 185 h 378"/>
                    <a:gd name="T40" fmla="*/ 126 w 262"/>
                    <a:gd name="T41" fmla="*/ 197 h 378"/>
                    <a:gd name="T42" fmla="*/ 153 w 262"/>
                    <a:gd name="T43" fmla="*/ 265 h 378"/>
                    <a:gd name="T44" fmla="*/ 161 w 262"/>
                    <a:gd name="T45" fmla="*/ 287 h 378"/>
                    <a:gd name="T46" fmla="*/ 175 w 262"/>
                    <a:gd name="T47" fmla="*/ 308 h 378"/>
                    <a:gd name="T48" fmla="*/ 175 w 262"/>
                    <a:gd name="T49" fmla="*/ 305 h 378"/>
                    <a:gd name="T50" fmla="*/ 181 w 262"/>
                    <a:gd name="T51" fmla="*/ 285 h 378"/>
                    <a:gd name="T52" fmla="*/ 187 w 262"/>
                    <a:gd name="T53" fmla="*/ 310 h 378"/>
                    <a:gd name="T54" fmla="*/ 195 w 262"/>
                    <a:gd name="T55" fmla="*/ 310 h 378"/>
                    <a:gd name="T56" fmla="*/ 203 w 262"/>
                    <a:gd name="T57" fmla="*/ 303 h 378"/>
                    <a:gd name="T58" fmla="*/ 214 w 262"/>
                    <a:gd name="T59" fmla="*/ 314 h 378"/>
                    <a:gd name="T60" fmla="*/ 214 w 262"/>
                    <a:gd name="T61" fmla="*/ 285 h 378"/>
                    <a:gd name="T62" fmla="*/ 222 w 262"/>
                    <a:gd name="T63" fmla="*/ 282 h 378"/>
                    <a:gd name="T64" fmla="*/ 218 w 262"/>
                    <a:gd name="T65" fmla="*/ 307 h 378"/>
                    <a:gd name="T66" fmla="*/ 226 w 262"/>
                    <a:gd name="T67" fmla="*/ 283 h 378"/>
                    <a:gd name="T68" fmla="*/ 238 w 262"/>
                    <a:gd name="T69" fmla="*/ 277 h 378"/>
                    <a:gd name="T70" fmla="*/ 230 w 262"/>
                    <a:gd name="T71" fmla="*/ 301 h 378"/>
                    <a:gd name="T72" fmla="*/ 242 w 262"/>
                    <a:gd name="T73" fmla="*/ 169 h 378"/>
                    <a:gd name="T74" fmla="*/ 151 w 262"/>
                    <a:gd name="T75" fmla="*/ 37 h 378"/>
                    <a:gd name="T76" fmla="*/ 168 w 262"/>
                    <a:gd name="T77" fmla="*/ 63 h 378"/>
                    <a:gd name="T78" fmla="*/ 159 w 262"/>
                    <a:gd name="T79" fmla="*/ 67 h 378"/>
                    <a:gd name="T80" fmla="*/ 141 w 262"/>
                    <a:gd name="T81" fmla="*/ 49 h 378"/>
                    <a:gd name="T82" fmla="*/ 135 w 262"/>
                    <a:gd name="T83" fmla="*/ 54 h 378"/>
                    <a:gd name="T84" fmla="*/ 126 w 262"/>
                    <a:gd name="T85" fmla="*/ 100 h 378"/>
                    <a:gd name="T86" fmla="*/ 123 w 262"/>
                    <a:gd name="T87" fmla="*/ 71 h 378"/>
                    <a:gd name="T88" fmla="*/ 114 w 262"/>
                    <a:gd name="T89" fmla="*/ 54 h 378"/>
                    <a:gd name="T90" fmla="*/ 108 w 262"/>
                    <a:gd name="T91" fmla="*/ 71 h 378"/>
                    <a:gd name="T92" fmla="*/ 99 w 262"/>
                    <a:gd name="T93" fmla="*/ 47 h 378"/>
                    <a:gd name="T94" fmla="*/ 94 w 262"/>
                    <a:gd name="T95" fmla="*/ 73 h 378"/>
                    <a:gd name="T96" fmla="*/ 86 w 262"/>
                    <a:gd name="T97" fmla="*/ 89 h 378"/>
                    <a:gd name="T98" fmla="*/ 84 w 262"/>
                    <a:gd name="T99" fmla="*/ 59 h 378"/>
                    <a:gd name="T100" fmla="*/ 78 w 262"/>
                    <a:gd name="T101" fmla="*/ 72 h 378"/>
                    <a:gd name="T102" fmla="*/ 70 w 262"/>
                    <a:gd name="T103" fmla="*/ 66 h 378"/>
                    <a:gd name="T104" fmla="*/ 67 w 262"/>
                    <a:gd name="T105" fmla="*/ 49 h 378"/>
                    <a:gd name="T106" fmla="*/ 61 w 262"/>
                    <a:gd name="T107" fmla="*/ 62 h 378"/>
                    <a:gd name="T108" fmla="*/ 55 w 262"/>
                    <a:gd name="T109" fmla="*/ 64 h 378"/>
                    <a:gd name="T110" fmla="*/ 42 w 262"/>
                    <a:gd name="T111" fmla="*/ 37 h 37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2"/>
                    <a:gd name="T169" fmla="*/ 0 h 378"/>
                    <a:gd name="T170" fmla="*/ 262 w 262"/>
                    <a:gd name="T171" fmla="*/ 378 h 37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2" h="378">
                      <a:moveTo>
                        <a:pt x="38" y="11"/>
                      </a:moveTo>
                      <a:lnTo>
                        <a:pt x="82" y="2"/>
                      </a:lnTo>
                      <a:lnTo>
                        <a:pt x="117" y="0"/>
                      </a:lnTo>
                      <a:lnTo>
                        <a:pt x="147" y="4"/>
                      </a:lnTo>
                      <a:lnTo>
                        <a:pt x="161" y="6"/>
                      </a:lnTo>
                      <a:lnTo>
                        <a:pt x="163" y="20"/>
                      </a:lnTo>
                      <a:lnTo>
                        <a:pt x="176" y="33"/>
                      </a:lnTo>
                      <a:lnTo>
                        <a:pt x="204" y="53"/>
                      </a:lnTo>
                      <a:lnTo>
                        <a:pt x="224" y="78"/>
                      </a:lnTo>
                      <a:lnTo>
                        <a:pt x="240" y="114"/>
                      </a:lnTo>
                      <a:lnTo>
                        <a:pt x="248" y="141"/>
                      </a:lnTo>
                      <a:lnTo>
                        <a:pt x="256" y="179"/>
                      </a:lnTo>
                      <a:lnTo>
                        <a:pt x="260" y="220"/>
                      </a:lnTo>
                      <a:lnTo>
                        <a:pt x="260" y="224"/>
                      </a:lnTo>
                      <a:lnTo>
                        <a:pt x="262" y="266"/>
                      </a:lnTo>
                      <a:lnTo>
                        <a:pt x="252" y="303"/>
                      </a:lnTo>
                      <a:lnTo>
                        <a:pt x="230" y="331"/>
                      </a:lnTo>
                      <a:lnTo>
                        <a:pt x="226" y="339"/>
                      </a:lnTo>
                      <a:lnTo>
                        <a:pt x="205" y="340"/>
                      </a:lnTo>
                      <a:lnTo>
                        <a:pt x="193" y="350"/>
                      </a:lnTo>
                      <a:lnTo>
                        <a:pt x="177" y="339"/>
                      </a:lnTo>
                      <a:lnTo>
                        <a:pt x="155" y="323"/>
                      </a:lnTo>
                      <a:lnTo>
                        <a:pt x="140" y="305"/>
                      </a:lnTo>
                      <a:lnTo>
                        <a:pt x="137" y="339"/>
                      </a:lnTo>
                      <a:lnTo>
                        <a:pt x="124" y="368"/>
                      </a:lnTo>
                      <a:lnTo>
                        <a:pt x="102" y="368"/>
                      </a:lnTo>
                      <a:lnTo>
                        <a:pt x="84" y="378"/>
                      </a:lnTo>
                      <a:lnTo>
                        <a:pt x="55" y="356"/>
                      </a:lnTo>
                      <a:lnTo>
                        <a:pt x="27" y="317"/>
                      </a:lnTo>
                      <a:lnTo>
                        <a:pt x="10" y="274"/>
                      </a:lnTo>
                      <a:lnTo>
                        <a:pt x="4" y="220"/>
                      </a:lnTo>
                      <a:lnTo>
                        <a:pt x="0" y="167"/>
                      </a:lnTo>
                      <a:lnTo>
                        <a:pt x="13" y="104"/>
                      </a:lnTo>
                      <a:lnTo>
                        <a:pt x="33" y="64"/>
                      </a:lnTo>
                      <a:lnTo>
                        <a:pt x="46" y="43"/>
                      </a:lnTo>
                      <a:lnTo>
                        <a:pt x="51" y="51"/>
                      </a:lnTo>
                      <a:lnTo>
                        <a:pt x="43" y="78"/>
                      </a:lnTo>
                      <a:lnTo>
                        <a:pt x="21" y="121"/>
                      </a:lnTo>
                      <a:lnTo>
                        <a:pt x="21" y="124"/>
                      </a:lnTo>
                      <a:lnTo>
                        <a:pt x="15" y="169"/>
                      </a:lnTo>
                      <a:lnTo>
                        <a:pt x="17" y="208"/>
                      </a:lnTo>
                      <a:lnTo>
                        <a:pt x="17" y="211"/>
                      </a:lnTo>
                      <a:lnTo>
                        <a:pt x="23" y="252"/>
                      </a:lnTo>
                      <a:lnTo>
                        <a:pt x="34" y="293"/>
                      </a:lnTo>
                      <a:lnTo>
                        <a:pt x="55" y="327"/>
                      </a:lnTo>
                      <a:lnTo>
                        <a:pt x="69" y="345"/>
                      </a:lnTo>
                      <a:lnTo>
                        <a:pt x="71" y="348"/>
                      </a:lnTo>
                      <a:lnTo>
                        <a:pt x="74" y="350"/>
                      </a:lnTo>
                      <a:lnTo>
                        <a:pt x="78" y="352"/>
                      </a:lnTo>
                      <a:lnTo>
                        <a:pt x="80" y="350"/>
                      </a:lnTo>
                      <a:lnTo>
                        <a:pt x="80" y="346"/>
                      </a:lnTo>
                      <a:lnTo>
                        <a:pt x="78" y="343"/>
                      </a:lnTo>
                      <a:lnTo>
                        <a:pt x="78" y="339"/>
                      </a:lnTo>
                      <a:lnTo>
                        <a:pt x="75" y="336"/>
                      </a:lnTo>
                      <a:lnTo>
                        <a:pt x="74" y="332"/>
                      </a:lnTo>
                      <a:lnTo>
                        <a:pt x="74" y="329"/>
                      </a:lnTo>
                      <a:lnTo>
                        <a:pt x="73" y="326"/>
                      </a:lnTo>
                      <a:lnTo>
                        <a:pt x="73" y="323"/>
                      </a:lnTo>
                      <a:lnTo>
                        <a:pt x="72" y="320"/>
                      </a:lnTo>
                      <a:lnTo>
                        <a:pt x="71" y="317"/>
                      </a:lnTo>
                      <a:lnTo>
                        <a:pt x="71" y="314"/>
                      </a:lnTo>
                      <a:lnTo>
                        <a:pt x="71" y="311"/>
                      </a:lnTo>
                      <a:lnTo>
                        <a:pt x="74" y="310"/>
                      </a:lnTo>
                      <a:lnTo>
                        <a:pt x="75" y="313"/>
                      </a:lnTo>
                      <a:lnTo>
                        <a:pt x="75" y="316"/>
                      </a:lnTo>
                      <a:lnTo>
                        <a:pt x="76" y="320"/>
                      </a:lnTo>
                      <a:lnTo>
                        <a:pt x="78" y="323"/>
                      </a:lnTo>
                      <a:lnTo>
                        <a:pt x="78" y="326"/>
                      </a:lnTo>
                      <a:lnTo>
                        <a:pt x="80" y="329"/>
                      </a:lnTo>
                      <a:lnTo>
                        <a:pt x="82" y="332"/>
                      </a:lnTo>
                      <a:lnTo>
                        <a:pt x="84" y="335"/>
                      </a:lnTo>
                      <a:lnTo>
                        <a:pt x="88" y="339"/>
                      </a:lnTo>
                      <a:lnTo>
                        <a:pt x="90" y="341"/>
                      </a:lnTo>
                      <a:lnTo>
                        <a:pt x="92" y="338"/>
                      </a:lnTo>
                      <a:lnTo>
                        <a:pt x="92" y="335"/>
                      </a:lnTo>
                      <a:lnTo>
                        <a:pt x="92" y="332"/>
                      </a:lnTo>
                      <a:lnTo>
                        <a:pt x="92" y="329"/>
                      </a:lnTo>
                      <a:lnTo>
                        <a:pt x="92" y="326"/>
                      </a:lnTo>
                      <a:lnTo>
                        <a:pt x="94" y="328"/>
                      </a:lnTo>
                      <a:lnTo>
                        <a:pt x="96" y="331"/>
                      </a:lnTo>
                      <a:lnTo>
                        <a:pt x="96" y="335"/>
                      </a:lnTo>
                      <a:lnTo>
                        <a:pt x="99" y="338"/>
                      </a:lnTo>
                      <a:lnTo>
                        <a:pt x="102" y="341"/>
                      </a:lnTo>
                      <a:lnTo>
                        <a:pt x="104" y="338"/>
                      </a:lnTo>
                      <a:lnTo>
                        <a:pt x="105" y="334"/>
                      </a:lnTo>
                      <a:lnTo>
                        <a:pt x="106" y="331"/>
                      </a:lnTo>
                      <a:lnTo>
                        <a:pt x="106" y="327"/>
                      </a:lnTo>
                      <a:lnTo>
                        <a:pt x="107" y="322"/>
                      </a:lnTo>
                      <a:lnTo>
                        <a:pt x="107" y="318"/>
                      </a:lnTo>
                      <a:lnTo>
                        <a:pt x="107" y="315"/>
                      </a:lnTo>
                      <a:lnTo>
                        <a:pt x="106" y="312"/>
                      </a:lnTo>
                      <a:lnTo>
                        <a:pt x="105" y="306"/>
                      </a:lnTo>
                      <a:lnTo>
                        <a:pt x="104" y="301"/>
                      </a:lnTo>
                      <a:lnTo>
                        <a:pt x="104" y="297"/>
                      </a:lnTo>
                      <a:lnTo>
                        <a:pt x="104" y="291"/>
                      </a:lnTo>
                      <a:lnTo>
                        <a:pt x="104" y="287"/>
                      </a:lnTo>
                      <a:lnTo>
                        <a:pt x="104" y="283"/>
                      </a:lnTo>
                      <a:lnTo>
                        <a:pt x="102" y="280"/>
                      </a:lnTo>
                      <a:lnTo>
                        <a:pt x="100" y="276"/>
                      </a:lnTo>
                      <a:lnTo>
                        <a:pt x="98" y="273"/>
                      </a:lnTo>
                      <a:lnTo>
                        <a:pt x="96" y="268"/>
                      </a:lnTo>
                      <a:lnTo>
                        <a:pt x="96" y="265"/>
                      </a:lnTo>
                      <a:lnTo>
                        <a:pt x="96" y="262"/>
                      </a:lnTo>
                      <a:lnTo>
                        <a:pt x="99" y="260"/>
                      </a:lnTo>
                      <a:lnTo>
                        <a:pt x="102" y="261"/>
                      </a:lnTo>
                      <a:lnTo>
                        <a:pt x="103" y="264"/>
                      </a:lnTo>
                      <a:lnTo>
                        <a:pt x="105" y="267"/>
                      </a:lnTo>
                      <a:lnTo>
                        <a:pt x="108" y="270"/>
                      </a:lnTo>
                      <a:lnTo>
                        <a:pt x="108" y="273"/>
                      </a:lnTo>
                      <a:lnTo>
                        <a:pt x="110" y="276"/>
                      </a:lnTo>
                      <a:lnTo>
                        <a:pt x="111" y="280"/>
                      </a:lnTo>
                      <a:lnTo>
                        <a:pt x="113" y="283"/>
                      </a:lnTo>
                      <a:lnTo>
                        <a:pt x="114" y="287"/>
                      </a:lnTo>
                      <a:lnTo>
                        <a:pt x="114" y="289"/>
                      </a:lnTo>
                      <a:lnTo>
                        <a:pt x="114" y="293"/>
                      </a:lnTo>
                      <a:lnTo>
                        <a:pt x="114" y="295"/>
                      </a:lnTo>
                      <a:lnTo>
                        <a:pt x="116" y="299"/>
                      </a:lnTo>
                      <a:lnTo>
                        <a:pt x="116" y="301"/>
                      </a:lnTo>
                      <a:lnTo>
                        <a:pt x="116" y="306"/>
                      </a:lnTo>
                      <a:lnTo>
                        <a:pt x="116" y="309"/>
                      </a:lnTo>
                      <a:lnTo>
                        <a:pt x="115" y="312"/>
                      </a:lnTo>
                      <a:lnTo>
                        <a:pt x="115" y="315"/>
                      </a:lnTo>
                      <a:lnTo>
                        <a:pt x="115" y="318"/>
                      </a:lnTo>
                      <a:lnTo>
                        <a:pt x="115" y="321"/>
                      </a:lnTo>
                      <a:lnTo>
                        <a:pt x="115" y="325"/>
                      </a:lnTo>
                      <a:lnTo>
                        <a:pt x="115" y="328"/>
                      </a:lnTo>
                      <a:lnTo>
                        <a:pt x="115" y="331"/>
                      </a:lnTo>
                      <a:lnTo>
                        <a:pt x="115" y="334"/>
                      </a:lnTo>
                      <a:lnTo>
                        <a:pt x="115" y="338"/>
                      </a:lnTo>
                      <a:lnTo>
                        <a:pt x="118" y="340"/>
                      </a:lnTo>
                      <a:lnTo>
                        <a:pt x="119" y="337"/>
                      </a:lnTo>
                      <a:lnTo>
                        <a:pt x="120" y="334"/>
                      </a:lnTo>
                      <a:lnTo>
                        <a:pt x="120" y="331"/>
                      </a:lnTo>
                      <a:lnTo>
                        <a:pt x="121" y="328"/>
                      </a:lnTo>
                      <a:lnTo>
                        <a:pt x="122" y="325"/>
                      </a:lnTo>
                      <a:lnTo>
                        <a:pt x="124" y="322"/>
                      </a:lnTo>
                      <a:lnTo>
                        <a:pt x="127" y="299"/>
                      </a:lnTo>
                      <a:lnTo>
                        <a:pt x="123" y="266"/>
                      </a:lnTo>
                      <a:lnTo>
                        <a:pt x="116" y="232"/>
                      </a:lnTo>
                      <a:lnTo>
                        <a:pt x="96" y="185"/>
                      </a:lnTo>
                      <a:lnTo>
                        <a:pt x="90" y="143"/>
                      </a:lnTo>
                      <a:lnTo>
                        <a:pt x="98" y="143"/>
                      </a:lnTo>
                      <a:lnTo>
                        <a:pt x="108" y="150"/>
                      </a:lnTo>
                      <a:lnTo>
                        <a:pt x="123" y="157"/>
                      </a:lnTo>
                      <a:lnTo>
                        <a:pt x="128" y="167"/>
                      </a:lnTo>
                      <a:lnTo>
                        <a:pt x="126" y="177"/>
                      </a:lnTo>
                      <a:lnTo>
                        <a:pt x="126" y="197"/>
                      </a:lnTo>
                      <a:lnTo>
                        <a:pt x="133" y="236"/>
                      </a:lnTo>
                      <a:lnTo>
                        <a:pt x="145" y="267"/>
                      </a:lnTo>
                      <a:lnTo>
                        <a:pt x="145" y="263"/>
                      </a:lnTo>
                      <a:lnTo>
                        <a:pt x="147" y="260"/>
                      </a:lnTo>
                      <a:lnTo>
                        <a:pt x="149" y="259"/>
                      </a:lnTo>
                      <a:lnTo>
                        <a:pt x="151" y="262"/>
                      </a:lnTo>
                      <a:lnTo>
                        <a:pt x="153" y="265"/>
                      </a:lnTo>
                      <a:lnTo>
                        <a:pt x="155" y="268"/>
                      </a:lnTo>
                      <a:lnTo>
                        <a:pt x="155" y="271"/>
                      </a:lnTo>
                      <a:lnTo>
                        <a:pt x="155" y="274"/>
                      </a:lnTo>
                      <a:lnTo>
                        <a:pt x="157" y="277"/>
                      </a:lnTo>
                      <a:lnTo>
                        <a:pt x="157" y="280"/>
                      </a:lnTo>
                      <a:lnTo>
                        <a:pt x="159" y="283"/>
                      </a:lnTo>
                      <a:lnTo>
                        <a:pt x="161" y="287"/>
                      </a:lnTo>
                      <a:lnTo>
                        <a:pt x="163" y="289"/>
                      </a:lnTo>
                      <a:lnTo>
                        <a:pt x="165" y="293"/>
                      </a:lnTo>
                      <a:lnTo>
                        <a:pt x="167" y="295"/>
                      </a:lnTo>
                      <a:lnTo>
                        <a:pt x="170" y="297"/>
                      </a:lnTo>
                      <a:lnTo>
                        <a:pt x="172" y="301"/>
                      </a:lnTo>
                      <a:lnTo>
                        <a:pt x="174" y="305"/>
                      </a:lnTo>
                      <a:lnTo>
                        <a:pt x="175" y="308"/>
                      </a:lnTo>
                      <a:lnTo>
                        <a:pt x="177" y="311"/>
                      </a:lnTo>
                      <a:lnTo>
                        <a:pt x="179" y="314"/>
                      </a:lnTo>
                      <a:lnTo>
                        <a:pt x="181" y="317"/>
                      </a:lnTo>
                      <a:lnTo>
                        <a:pt x="180" y="314"/>
                      </a:lnTo>
                      <a:lnTo>
                        <a:pt x="177" y="311"/>
                      </a:lnTo>
                      <a:lnTo>
                        <a:pt x="175" y="308"/>
                      </a:lnTo>
                      <a:lnTo>
                        <a:pt x="175" y="305"/>
                      </a:lnTo>
                      <a:lnTo>
                        <a:pt x="175" y="301"/>
                      </a:lnTo>
                      <a:lnTo>
                        <a:pt x="175" y="299"/>
                      </a:lnTo>
                      <a:lnTo>
                        <a:pt x="175" y="295"/>
                      </a:lnTo>
                      <a:lnTo>
                        <a:pt x="175" y="291"/>
                      </a:lnTo>
                      <a:lnTo>
                        <a:pt x="175" y="289"/>
                      </a:lnTo>
                      <a:lnTo>
                        <a:pt x="178" y="285"/>
                      </a:lnTo>
                      <a:lnTo>
                        <a:pt x="181" y="285"/>
                      </a:lnTo>
                      <a:lnTo>
                        <a:pt x="183" y="289"/>
                      </a:lnTo>
                      <a:lnTo>
                        <a:pt x="184" y="291"/>
                      </a:lnTo>
                      <a:lnTo>
                        <a:pt x="183" y="295"/>
                      </a:lnTo>
                      <a:lnTo>
                        <a:pt x="183" y="299"/>
                      </a:lnTo>
                      <a:lnTo>
                        <a:pt x="183" y="301"/>
                      </a:lnTo>
                      <a:lnTo>
                        <a:pt x="185" y="306"/>
                      </a:lnTo>
                      <a:lnTo>
                        <a:pt x="187" y="310"/>
                      </a:lnTo>
                      <a:lnTo>
                        <a:pt x="188" y="313"/>
                      </a:lnTo>
                      <a:lnTo>
                        <a:pt x="190" y="316"/>
                      </a:lnTo>
                      <a:lnTo>
                        <a:pt x="193" y="318"/>
                      </a:lnTo>
                      <a:lnTo>
                        <a:pt x="196" y="319"/>
                      </a:lnTo>
                      <a:lnTo>
                        <a:pt x="197" y="316"/>
                      </a:lnTo>
                      <a:lnTo>
                        <a:pt x="196" y="313"/>
                      </a:lnTo>
                      <a:lnTo>
                        <a:pt x="195" y="310"/>
                      </a:lnTo>
                      <a:lnTo>
                        <a:pt x="193" y="306"/>
                      </a:lnTo>
                      <a:lnTo>
                        <a:pt x="195" y="303"/>
                      </a:lnTo>
                      <a:lnTo>
                        <a:pt x="195" y="299"/>
                      </a:lnTo>
                      <a:lnTo>
                        <a:pt x="198" y="297"/>
                      </a:lnTo>
                      <a:lnTo>
                        <a:pt x="201" y="297"/>
                      </a:lnTo>
                      <a:lnTo>
                        <a:pt x="203" y="299"/>
                      </a:lnTo>
                      <a:lnTo>
                        <a:pt x="203" y="303"/>
                      </a:lnTo>
                      <a:lnTo>
                        <a:pt x="203" y="308"/>
                      </a:lnTo>
                      <a:lnTo>
                        <a:pt x="203" y="311"/>
                      </a:lnTo>
                      <a:lnTo>
                        <a:pt x="204" y="315"/>
                      </a:lnTo>
                      <a:lnTo>
                        <a:pt x="205" y="318"/>
                      </a:lnTo>
                      <a:lnTo>
                        <a:pt x="208" y="320"/>
                      </a:lnTo>
                      <a:lnTo>
                        <a:pt x="212" y="317"/>
                      </a:lnTo>
                      <a:lnTo>
                        <a:pt x="214" y="314"/>
                      </a:lnTo>
                      <a:lnTo>
                        <a:pt x="214" y="310"/>
                      </a:lnTo>
                      <a:lnTo>
                        <a:pt x="214" y="306"/>
                      </a:lnTo>
                      <a:lnTo>
                        <a:pt x="214" y="301"/>
                      </a:lnTo>
                      <a:lnTo>
                        <a:pt x="214" y="299"/>
                      </a:lnTo>
                      <a:lnTo>
                        <a:pt x="214" y="295"/>
                      </a:lnTo>
                      <a:lnTo>
                        <a:pt x="214" y="289"/>
                      </a:lnTo>
                      <a:lnTo>
                        <a:pt x="214" y="285"/>
                      </a:lnTo>
                      <a:lnTo>
                        <a:pt x="214" y="280"/>
                      </a:lnTo>
                      <a:lnTo>
                        <a:pt x="214" y="276"/>
                      </a:lnTo>
                      <a:lnTo>
                        <a:pt x="218" y="273"/>
                      </a:lnTo>
                      <a:lnTo>
                        <a:pt x="220" y="271"/>
                      </a:lnTo>
                      <a:lnTo>
                        <a:pt x="222" y="274"/>
                      </a:lnTo>
                      <a:lnTo>
                        <a:pt x="222" y="278"/>
                      </a:lnTo>
                      <a:lnTo>
                        <a:pt x="222" y="282"/>
                      </a:lnTo>
                      <a:lnTo>
                        <a:pt x="222" y="285"/>
                      </a:lnTo>
                      <a:lnTo>
                        <a:pt x="220" y="289"/>
                      </a:lnTo>
                      <a:lnTo>
                        <a:pt x="220" y="293"/>
                      </a:lnTo>
                      <a:lnTo>
                        <a:pt x="220" y="297"/>
                      </a:lnTo>
                      <a:lnTo>
                        <a:pt x="220" y="301"/>
                      </a:lnTo>
                      <a:lnTo>
                        <a:pt x="218" y="303"/>
                      </a:lnTo>
                      <a:lnTo>
                        <a:pt x="218" y="307"/>
                      </a:lnTo>
                      <a:lnTo>
                        <a:pt x="220" y="306"/>
                      </a:lnTo>
                      <a:lnTo>
                        <a:pt x="224" y="303"/>
                      </a:lnTo>
                      <a:lnTo>
                        <a:pt x="224" y="299"/>
                      </a:lnTo>
                      <a:lnTo>
                        <a:pt x="226" y="293"/>
                      </a:lnTo>
                      <a:lnTo>
                        <a:pt x="226" y="289"/>
                      </a:lnTo>
                      <a:lnTo>
                        <a:pt x="226" y="287"/>
                      </a:lnTo>
                      <a:lnTo>
                        <a:pt x="226" y="283"/>
                      </a:lnTo>
                      <a:lnTo>
                        <a:pt x="228" y="280"/>
                      </a:lnTo>
                      <a:lnTo>
                        <a:pt x="230" y="276"/>
                      </a:lnTo>
                      <a:lnTo>
                        <a:pt x="232" y="271"/>
                      </a:lnTo>
                      <a:lnTo>
                        <a:pt x="233" y="268"/>
                      </a:lnTo>
                      <a:lnTo>
                        <a:pt x="236" y="271"/>
                      </a:lnTo>
                      <a:lnTo>
                        <a:pt x="236" y="274"/>
                      </a:lnTo>
                      <a:lnTo>
                        <a:pt x="238" y="277"/>
                      </a:lnTo>
                      <a:lnTo>
                        <a:pt x="238" y="280"/>
                      </a:lnTo>
                      <a:lnTo>
                        <a:pt x="236" y="283"/>
                      </a:lnTo>
                      <a:lnTo>
                        <a:pt x="236" y="287"/>
                      </a:lnTo>
                      <a:lnTo>
                        <a:pt x="235" y="289"/>
                      </a:lnTo>
                      <a:lnTo>
                        <a:pt x="232" y="293"/>
                      </a:lnTo>
                      <a:lnTo>
                        <a:pt x="230" y="297"/>
                      </a:lnTo>
                      <a:lnTo>
                        <a:pt x="230" y="301"/>
                      </a:lnTo>
                      <a:lnTo>
                        <a:pt x="228" y="305"/>
                      </a:lnTo>
                      <a:lnTo>
                        <a:pt x="228" y="308"/>
                      </a:lnTo>
                      <a:lnTo>
                        <a:pt x="231" y="308"/>
                      </a:lnTo>
                      <a:lnTo>
                        <a:pt x="242" y="295"/>
                      </a:lnTo>
                      <a:lnTo>
                        <a:pt x="249" y="258"/>
                      </a:lnTo>
                      <a:lnTo>
                        <a:pt x="248" y="217"/>
                      </a:lnTo>
                      <a:lnTo>
                        <a:pt x="242" y="169"/>
                      </a:lnTo>
                      <a:lnTo>
                        <a:pt x="230" y="123"/>
                      </a:lnTo>
                      <a:lnTo>
                        <a:pt x="218" y="92"/>
                      </a:lnTo>
                      <a:lnTo>
                        <a:pt x="205" y="70"/>
                      </a:lnTo>
                      <a:lnTo>
                        <a:pt x="189" y="53"/>
                      </a:lnTo>
                      <a:lnTo>
                        <a:pt x="157" y="33"/>
                      </a:lnTo>
                      <a:lnTo>
                        <a:pt x="153" y="35"/>
                      </a:lnTo>
                      <a:lnTo>
                        <a:pt x="151" y="37"/>
                      </a:lnTo>
                      <a:lnTo>
                        <a:pt x="153" y="39"/>
                      </a:lnTo>
                      <a:lnTo>
                        <a:pt x="153" y="43"/>
                      </a:lnTo>
                      <a:lnTo>
                        <a:pt x="155" y="47"/>
                      </a:lnTo>
                      <a:lnTo>
                        <a:pt x="157" y="51"/>
                      </a:lnTo>
                      <a:lnTo>
                        <a:pt x="161" y="56"/>
                      </a:lnTo>
                      <a:lnTo>
                        <a:pt x="166" y="60"/>
                      </a:lnTo>
                      <a:lnTo>
                        <a:pt x="168" y="63"/>
                      </a:lnTo>
                      <a:lnTo>
                        <a:pt x="170" y="67"/>
                      </a:lnTo>
                      <a:lnTo>
                        <a:pt x="172" y="71"/>
                      </a:lnTo>
                      <a:lnTo>
                        <a:pt x="172" y="74"/>
                      </a:lnTo>
                      <a:lnTo>
                        <a:pt x="169" y="75"/>
                      </a:lnTo>
                      <a:lnTo>
                        <a:pt x="166" y="74"/>
                      </a:lnTo>
                      <a:lnTo>
                        <a:pt x="163" y="71"/>
                      </a:lnTo>
                      <a:lnTo>
                        <a:pt x="159" y="67"/>
                      </a:lnTo>
                      <a:lnTo>
                        <a:pt x="159" y="64"/>
                      </a:lnTo>
                      <a:lnTo>
                        <a:pt x="155" y="60"/>
                      </a:lnTo>
                      <a:lnTo>
                        <a:pt x="153" y="57"/>
                      </a:lnTo>
                      <a:lnTo>
                        <a:pt x="151" y="54"/>
                      </a:lnTo>
                      <a:lnTo>
                        <a:pt x="149" y="51"/>
                      </a:lnTo>
                      <a:lnTo>
                        <a:pt x="145" y="49"/>
                      </a:lnTo>
                      <a:lnTo>
                        <a:pt x="141" y="49"/>
                      </a:lnTo>
                      <a:lnTo>
                        <a:pt x="141" y="53"/>
                      </a:lnTo>
                      <a:lnTo>
                        <a:pt x="143" y="57"/>
                      </a:lnTo>
                      <a:lnTo>
                        <a:pt x="145" y="61"/>
                      </a:lnTo>
                      <a:lnTo>
                        <a:pt x="145" y="64"/>
                      </a:lnTo>
                      <a:lnTo>
                        <a:pt x="140" y="62"/>
                      </a:lnTo>
                      <a:lnTo>
                        <a:pt x="138" y="58"/>
                      </a:lnTo>
                      <a:lnTo>
                        <a:pt x="135" y="54"/>
                      </a:lnTo>
                      <a:lnTo>
                        <a:pt x="134" y="49"/>
                      </a:lnTo>
                      <a:lnTo>
                        <a:pt x="132" y="91"/>
                      </a:lnTo>
                      <a:lnTo>
                        <a:pt x="132" y="94"/>
                      </a:lnTo>
                      <a:lnTo>
                        <a:pt x="132" y="98"/>
                      </a:lnTo>
                      <a:lnTo>
                        <a:pt x="132" y="102"/>
                      </a:lnTo>
                      <a:lnTo>
                        <a:pt x="128" y="104"/>
                      </a:lnTo>
                      <a:lnTo>
                        <a:pt x="126" y="100"/>
                      </a:lnTo>
                      <a:lnTo>
                        <a:pt x="125" y="96"/>
                      </a:lnTo>
                      <a:lnTo>
                        <a:pt x="124" y="91"/>
                      </a:lnTo>
                      <a:lnTo>
                        <a:pt x="123" y="86"/>
                      </a:lnTo>
                      <a:lnTo>
                        <a:pt x="123" y="80"/>
                      </a:lnTo>
                      <a:lnTo>
                        <a:pt x="123" y="77"/>
                      </a:lnTo>
                      <a:lnTo>
                        <a:pt x="123" y="74"/>
                      </a:lnTo>
                      <a:lnTo>
                        <a:pt x="123" y="71"/>
                      </a:lnTo>
                      <a:lnTo>
                        <a:pt x="122" y="67"/>
                      </a:lnTo>
                      <a:lnTo>
                        <a:pt x="121" y="64"/>
                      </a:lnTo>
                      <a:lnTo>
                        <a:pt x="120" y="61"/>
                      </a:lnTo>
                      <a:lnTo>
                        <a:pt x="119" y="56"/>
                      </a:lnTo>
                      <a:lnTo>
                        <a:pt x="119" y="53"/>
                      </a:lnTo>
                      <a:lnTo>
                        <a:pt x="116" y="51"/>
                      </a:lnTo>
                      <a:lnTo>
                        <a:pt x="114" y="54"/>
                      </a:lnTo>
                      <a:lnTo>
                        <a:pt x="113" y="57"/>
                      </a:lnTo>
                      <a:lnTo>
                        <a:pt x="113" y="60"/>
                      </a:lnTo>
                      <a:lnTo>
                        <a:pt x="112" y="64"/>
                      </a:lnTo>
                      <a:lnTo>
                        <a:pt x="111" y="68"/>
                      </a:lnTo>
                      <a:lnTo>
                        <a:pt x="110" y="72"/>
                      </a:lnTo>
                      <a:lnTo>
                        <a:pt x="109" y="75"/>
                      </a:lnTo>
                      <a:lnTo>
                        <a:pt x="108" y="71"/>
                      </a:lnTo>
                      <a:lnTo>
                        <a:pt x="106" y="67"/>
                      </a:lnTo>
                      <a:lnTo>
                        <a:pt x="105" y="64"/>
                      </a:lnTo>
                      <a:lnTo>
                        <a:pt x="104" y="59"/>
                      </a:lnTo>
                      <a:lnTo>
                        <a:pt x="104" y="55"/>
                      </a:lnTo>
                      <a:lnTo>
                        <a:pt x="104" y="51"/>
                      </a:lnTo>
                      <a:lnTo>
                        <a:pt x="102" y="47"/>
                      </a:lnTo>
                      <a:lnTo>
                        <a:pt x="99" y="47"/>
                      </a:lnTo>
                      <a:lnTo>
                        <a:pt x="96" y="49"/>
                      </a:lnTo>
                      <a:lnTo>
                        <a:pt x="96" y="53"/>
                      </a:lnTo>
                      <a:lnTo>
                        <a:pt x="96" y="57"/>
                      </a:lnTo>
                      <a:lnTo>
                        <a:pt x="96" y="60"/>
                      </a:lnTo>
                      <a:lnTo>
                        <a:pt x="94" y="65"/>
                      </a:lnTo>
                      <a:lnTo>
                        <a:pt x="94" y="68"/>
                      </a:lnTo>
                      <a:lnTo>
                        <a:pt x="94" y="73"/>
                      </a:lnTo>
                      <a:lnTo>
                        <a:pt x="94" y="77"/>
                      </a:lnTo>
                      <a:lnTo>
                        <a:pt x="94" y="80"/>
                      </a:lnTo>
                      <a:lnTo>
                        <a:pt x="94" y="85"/>
                      </a:lnTo>
                      <a:lnTo>
                        <a:pt x="92" y="89"/>
                      </a:lnTo>
                      <a:lnTo>
                        <a:pt x="92" y="94"/>
                      </a:lnTo>
                      <a:lnTo>
                        <a:pt x="88" y="93"/>
                      </a:lnTo>
                      <a:lnTo>
                        <a:pt x="86" y="89"/>
                      </a:lnTo>
                      <a:lnTo>
                        <a:pt x="86" y="86"/>
                      </a:lnTo>
                      <a:lnTo>
                        <a:pt x="86" y="80"/>
                      </a:lnTo>
                      <a:lnTo>
                        <a:pt x="86" y="76"/>
                      </a:lnTo>
                      <a:lnTo>
                        <a:pt x="86" y="72"/>
                      </a:lnTo>
                      <a:lnTo>
                        <a:pt x="86" y="68"/>
                      </a:lnTo>
                      <a:lnTo>
                        <a:pt x="86" y="64"/>
                      </a:lnTo>
                      <a:lnTo>
                        <a:pt x="84" y="59"/>
                      </a:lnTo>
                      <a:lnTo>
                        <a:pt x="84" y="56"/>
                      </a:lnTo>
                      <a:lnTo>
                        <a:pt x="84" y="53"/>
                      </a:lnTo>
                      <a:lnTo>
                        <a:pt x="82" y="56"/>
                      </a:lnTo>
                      <a:lnTo>
                        <a:pt x="80" y="60"/>
                      </a:lnTo>
                      <a:lnTo>
                        <a:pt x="78" y="63"/>
                      </a:lnTo>
                      <a:lnTo>
                        <a:pt x="78" y="68"/>
                      </a:lnTo>
                      <a:lnTo>
                        <a:pt x="78" y="72"/>
                      </a:lnTo>
                      <a:lnTo>
                        <a:pt x="78" y="75"/>
                      </a:lnTo>
                      <a:lnTo>
                        <a:pt x="75" y="78"/>
                      </a:lnTo>
                      <a:lnTo>
                        <a:pt x="73" y="82"/>
                      </a:lnTo>
                      <a:lnTo>
                        <a:pt x="70" y="80"/>
                      </a:lnTo>
                      <a:lnTo>
                        <a:pt x="70" y="75"/>
                      </a:lnTo>
                      <a:lnTo>
                        <a:pt x="70" y="69"/>
                      </a:lnTo>
                      <a:lnTo>
                        <a:pt x="70" y="66"/>
                      </a:lnTo>
                      <a:lnTo>
                        <a:pt x="71" y="62"/>
                      </a:lnTo>
                      <a:lnTo>
                        <a:pt x="71" y="59"/>
                      </a:lnTo>
                      <a:lnTo>
                        <a:pt x="72" y="56"/>
                      </a:lnTo>
                      <a:lnTo>
                        <a:pt x="75" y="55"/>
                      </a:lnTo>
                      <a:lnTo>
                        <a:pt x="72" y="53"/>
                      </a:lnTo>
                      <a:lnTo>
                        <a:pt x="70" y="49"/>
                      </a:lnTo>
                      <a:lnTo>
                        <a:pt x="67" y="49"/>
                      </a:lnTo>
                      <a:lnTo>
                        <a:pt x="64" y="45"/>
                      </a:lnTo>
                      <a:lnTo>
                        <a:pt x="61" y="45"/>
                      </a:lnTo>
                      <a:lnTo>
                        <a:pt x="59" y="49"/>
                      </a:lnTo>
                      <a:lnTo>
                        <a:pt x="59" y="53"/>
                      </a:lnTo>
                      <a:lnTo>
                        <a:pt x="59" y="56"/>
                      </a:lnTo>
                      <a:lnTo>
                        <a:pt x="61" y="59"/>
                      </a:lnTo>
                      <a:lnTo>
                        <a:pt x="61" y="62"/>
                      </a:lnTo>
                      <a:lnTo>
                        <a:pt x="61" y="66"/>
                      </a:lnTo>
                      <a:lnTo>
                        <a:pt x="61" y="69"/>
                      </a:lnTo>
                      <a:lnTo>
                        <a:pt x="61" y="73"/>
                      </a:lnTo>
                      <a:lnTo>
                        <a:pt x="58" y="73"/>
                      </a:lnTo>
                      <a:lnTo>
                        <a:pt x="55" y="72"/>
                      </a:lnTo>
                      <a:lnTo>
                        <a:pt x="54" y="68"/>
                      </a:lnTo>
                      <a:lnTo>
                        <a:pt x="55" y="64"/>
                      </a:lnTo>
                      <a:lnTo>
                        <a:pt x="55" y="61"/>
                      </a:lnTo>
                      <a:lnTo>
                        <a:pt x="55" y="55"/>
                      </a:lnTo>
                      <a:lnTo>
                        <a:pt x="55" y="51"/>
                      </a:lnTo>
                      <a:lnTo>
                        <a:pt x="55" y="49"/>
                      </a:lnTo>
                      <a:lnTo>
                        <a:pt x="54" y="45"/>
                      </a:lnTo>
                      <a:lnTo>
                        <a:pt x="53" y="43"/>
                      </a:lnTo>
                      <a:lnTo>
                        <a:pt x="42" y="37"/>
                      </a:lnTo>
                      <a:lnTo>
                        <a:pt x="38" y="11"/>
                      </a:lnTo>
                      <a:close/>
                    </a:path>
                  </a:pathLst>
                </a:custGeom>
                <a:solidFill>
                  <a:srgbClr val="000066"/>
                </a:solidFill>
                <a:ln w="9525">
                  <a:noFill/>
                  <a:round/>
                  <a:headEnd/>
                  <a:tailEnd/>
                </a:ln>
              </p:spPr>
              <p:txBody>
                <a:bodyPr>
                  <a:prstTxWarp prst="textNoShape">
                    <a:avLst/>
                  </a:prstTxWarp>
                </a:bodyPr>
                <a:lstStyle/>
                <a:p>
                  <a:endParaRPr lang="en-US"/>
                </a:p>
              </p:txBody>
            </p:sp>
            <p:sp>
              <p:nvSpPr>
                <p:cNvPr id="5149" name="Freeform 56"/>
                <p:cNvSpPr>
                  <a:spLocks noChangeAspect="1"/>
                </p:cNvSpPr>
                <p:nvPr/>
              </p:nvSpPr>
              <p:spPr bwMode="auto">
                <a:xfrm>
                  <a:off x="4554" y="3318"/>
                  <a:ext cx="16" cy="40"/>
                </a:xfrm>
                <a:custGeom>
                  <a:avLst/>
                  <a:gdLst>
                    <a:gd name="T0" fmla="*/ 0 w 16"/>
                    <a:gd name="T1" fmla="*/ 0 h 40"/>
                    <a:gd name="T2" fmla="*/ 0 w 16"/>
                    <a:gd name="T3" fmla="*/ 40 h 40"/>
                    <a:gd name="T4" fmla="*/ 11 w 16"/>
                    <a:gd name="T5" fmla="*/ 36 h 40"/>
                    <a:gd name="T6" fmla="*/ 16 w 16"/>
                    <a:gd name="T7" fmla="*/ 3 h 40"/>
                    <a:gd name="T8" fmla="*/ 16 w 16"/>
                    <a:gd name="T9" fmla="*/ 6 h 40"/>
                    <a:gd name="T10" fmla="*/ 0 w 16"/>
                    <a:gd name="T11" fmla="*/ 0 h 40"/>
                    <a:gd name="T12" fmla="*/ 0 60000 65536"/>
                    <a:gd name="T13" fmla="*/ 0 60000 65536"/>
                    <a:gd name="T14" fmla="*/ 0 60000 65536"/>
                    <a:gd name="T15" fmla="*/ 0 60000 65536"/>
                    <a:gd name="T16" fmla="*/ 0 60000 65536"/>
                    <a:gd name="T17" fmla="*/ 0 60000 65536"/>
                    <a:gd name="T18" fmla="*/ 0 w 16"/>
                    <a:gd name="T19" fmla="*/ 0 h 40"/>
                    <a:gd name="T20" fmla="*/ 16 w 16"/>
                    <a:gd name="T21" fmla="*/ 40 h 40"/>
                  </a:gdLst>
                  <a:ahLst/>
                  <a:cxnLst>
                    <a:cxn ang="T12">
                      <a:pos x="T0" y="T1"/>
                    </a:cxn>
                    <a:cxn ang="T13">
                      <a:pos x="T2" y="T3"/>
                    </a:cxn>
                    <a:cxn ang="T14">
                      <a:pos x="T4" y="T5"/>
                    </a:cxn>
                    <a:cxn ang="T15">
                      <a:pos x="T6" y="T7"/>
                    </a:cxn>
                    <a:cxn ang="T16">
                      <a:pos x="T8" y="T9"/>
                    </a:cxn>
                    <a:cxn ang="T17">
                      <a:pos x="T10" y="T11"/>
                    </a:cxn>
                  </a:cxnLst>
                  <a:rect l="T18" t="T19" r="T20" b="T21"/>
                  <a:pathLst>
                    <a:path w="16" h="40">
                      <a:moveTo>
                        <a:pt x="0" y="0"/>
                      </a:moveTo>
                      <a:lnTo>
                        <a:pt x="0" y="40"/>
                      </a:lnTo>
                      <a:lnTo>
                        <a:pt x="11" y="36"/>
                      </a:lnTo>
                      <a:lnTo>
                        <a:pt x="16" y="3"/>
                      </a:lnTo>
                      <a:lnTo>
                        <a:pt x="16" y="6"/>
                      </a:lnTo>
                      <a:lnTo>
                        <a:pt x="0" y="0"/>
                      </a:lnTo>
                      <a:close/>
                    </a:path>
                  </a:pathLst>
                </a:custGeom>
                <a:solidFill>
                  <a:srgbClr val="000066"/>
                </a:solidFill>
                <a:ln w="9525">
                  <a:noFill/>
                  <a:round/>
                  <a:headEnd/>
                  <a:tailEnd/>
                </a:ln>
              </p:spPr>
              <p:txBody>
                <a:bodyPr>
                  <a:prstTxWarp prst="textNoShape">
                    <a:avLst/>
                  </a:prstTxWarp>
                </a:bodyPr>
                <a:lstStyle/>
                <a:p>
                  <a:endParaRPr lang="en-US"/>
                </a:p>
              </p:txBody>
            </p:sp>
          </p:grpSp>
        </p:grpSp>
        <p:grpSp>
          <p:nvGrpSpPr>
            <p:cNvPr id="8" name="Group 57"/>
            <p:cNvGrpSpPr>
              <a:grpSpLocks noChangeAspect="1"/>
            </p:cNvGrpSpPr>
            <p:nvPr/>
          </p:nvGrpSpPr>
          <p:grpSpPr bwMode="auto">
            <a:xfrm>
              <a:off x="4775" y="2356"/>
              <a:ext cx="398" cy="264"/>
              <a:chOff x="4592" y="2881"/>
              <a:chExt cx="256" cy="170"/>
            </a:xfrm>
          </p:grpSpPr>
          <p:sp>
            <p:nvSpPr>
              <p:cNvPr id="5142" name="Freeform 58"/>
              <p:cNvSpPr>
                <a:spLocks noChangeAspect="1"/>
              </p:cNvSpPr>
              <p:nvPr/>
            </p:nvSpPr>
            <p:spPr bwMode="auto">
              <a:xfrm>
                <a:off x="4597" y="2887"/>
                <a:ext cx="247" cy="156"/>
              </a:xfrm>
              <a:custGeom>
                <a:avLst/>
                <a:gdLst>
                  <a:gd name="T0" fmla="*/ 67 w 247"/>
                  <a:gd name="T1" fmla="*/ 107 h 156"/>
                  <a:gd name="T2" fmla="*/ 52 w 247"/>
                  <a:gd name="T3" fmla="*/ 97 h 156"/>
                  <a:gd name="T4" fmla="*/ 25 w 247"/>
                  <a:gd name="T5" fmla="*/ 93 h 156"/>
                  <a:gd name="T6" fmla="*/ 9 w 247"/>
                  <a:gd name="T7" fmla="*/ 81 h 156"/>
                  <a:gd name="T8" fmla="*/ 0 w 247"/>
                  <a:gd name="T9" fmla="*/ 64 h 156"/>
                  <a:gd name="T10" fmla="*/ 0 w 247"/>
                  <a:gd name="T11" fmla="*/ 47 h 156"/>
                  <a:gd name="T12" fmla="*/ 10 w 247"/>
                  <a:gd name="T13" fmla="*/ 21 h 156"/>
                  <a:gd name="T14" fmla="*/ 24 w 247"/>
                  <a:gd name="T15" fmla="*/ 7 h 156"/>
                  <a:gd name="T16" fmla="*/ 53 w 247"/>
                  <a:gd name="T17" fmla="*/ 0 h 156"/>
                  <a:gd name="T18" fmla="*/ 86 w 247"/>
                  <a:gd name="T19" fmla="*/ 7 h 156"/>
                  <a:gd name="T20" fmla="*/ 103 w 247"/>
                  <a:gd name="T21" fmla="*/ 35 h 156"/>
                  <a:gd name="T22" fmla="*/ 116 w 247"/>
                  <a:gd name="T23" fmla="*/ 23 h 156"/>
                  <a:gd name="T24" fmla="*/ 133 w 247"/>
                  <a:gd name="T25" fmla="*/ 22 h 156"/>
                  <a:gd name="T26" fmla="*/ 141 w 247"/>
                  <a:gd name="T27" fmla="*/ 35 h 156"/>
                  <a:gd name="T28" fmla="*/ 141 w 247"/>
                  <a:gd name="T29" fmla="*/ 50 h 156"/>
                  <a:gd name="T30" fmla="*/ 170 w 247"/>
                  <a:gd name="T31" fmla="*/ 48 h 156"/>
                  <a:gd name="T32" fmla="*/ 202 w 247"/>
                  <a:gd name="T33" fmla="*/ 52 h 156"/>
                  <a:gd name="T34" fmla="*/ 205 w 247"/>
                  <a:gd name="T35" fmla="*/ 54 h 156"/>
                  <a:gd name="T36" fmla="*/ 237 w 247"/>
                  <a:gd name="T37" fmla="*/ 64 h 156"/>
                  <a:gd name="T38" fmla="*/ 247 w 247"/>
                  <a:gd name="T39" fmla="*/ 85 h 156"/>
                  <a:gd name="T40" fmla="*/ 239 w 247"/>
                  <a:gd name="T41" fmla="*/ 115 h 156"/>
                  <a:gd name="T42" fmla="*/ 221 w 247"/>
                  <a:gd name="T43" fmla="*/ 138 h 156"/>
                  <a:gd name="T44" fmla="*/ 196 w 247"/>
                  <a:gd name="T45" fmla="*/ 153 h 156"/>
                  <a:gd name="T46" fmla="*/ 160 w 247"/>
                  <a:gd name="T47" fmla="*/ 156 h 156"/>
                  <a:gd name="T48" fmla="*/ 137 w 247"/>
                  <a:gd name="T49" fmla="*/ 145 h 156"/>
                  <a:gd name="T50" fmla="*/ 117 w 247"/>
                  <a:gd name="T51" fmla="*/ 117 h 156"/>
                  <a:gd name="T52" fmla="*/ 104 w 247"/>
                  <a:gd name="T53" fmla="*/ 109 h 156"/>
                  <a:gd name="T54" fmla="*/ 79 w 247"/>
                  <a:gd name="T55" fmla="*/ 113 h 156"/>
                  <a:gd name="T56" fmla="*/ 67 w 247"/>
                  <a:gd name="T57" fmla="*/ 107 h 15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47"/>
                  <a:gd name="T88" fmla="*/ 0 h 156"/>
                  <a:gd name="T89" fmla="*/ 247 w 247"/>
                  <a:gd name="T90" fmla="*/ 156 h 15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47" h="156">
                    <a:moveTo>
                      <a:pt x="67" y="107"/>
                    </a:moveTo>
                    <a:lnTo>
                      <a:pt x="52" y="97"/>
                    </a:lnTo>
                    <a:lnTo>
                      <a:pt x="25" y="93"/>
                    </a:lnTo>
                    <a:lnTo>
                      <a:pt x="9" y="81"/>
                    </a:lnTo>
                    <a:lnTo>
                      <a:pt x="0" y="64"/>
                    </a:lnTo>
                    <a:lnTo>
                      <a:pt x="0" y="47"/>
                    </a:lnTo>
                    <a:lnTo>
                      <a:pt x="10" y="21"/>
                    </a:lnTo>
                    <a:lnTo>
                      <a:pt x="24" y="7"/>
                    </a:lnTo>
                    <a:lnTo>
                      <a:pt x="53" y="0"/>
                    </a:lnTo>
                    <a:lnTo>
                      <a:pt x="86" y="7"/>
                    </a:lnTo>
                    <a:lnTo>
                      <a:pt x="103" y="35"/>
                    </a:lnTo>
                    <a:lnTo>
                      <a:pt x="116" y="23"/>
                    </a:lnTo>
                    <a:lnTo>
                      <a:pt x="133" y="22"/>
                    </a:lnTo>
                    <a:lnTo>
                      <a:pt x="141" y="35"/>
                    </a:lnTo>
                    <a:lnTo>
                      <a:pt x="141" y="50"/>
                    </a:lnTo>
                    <a:lnTo>
                      <a:pt x="170" y="48"/>
                    </a:lnTo>
                    <a:lnTo>
                      <a:pt x="202" y="52"/>
                    </a:lnTo>
                    <a:lnTo>
                      <a:pt x="205" y="54"/>
                    </a:lnTo>
                    <a:lnTo>
                      <a:pt x="237" y="64"/>
                    </a:lnTo>
                    <a:lnTo>
                      <a:pt x="247" y="85"/>
                    </a:lnTo>
                    <a:lnTo>
                      <a:pt x="239" y="115"/>
                    </a:lnTo>
                    <a:lnTo>
                      <a:pt x="221" y="138"/>
                    </a:lnTo>
                    <a:lnTo>
                      <a:pt x="196" y="153"/>
                    </a:lnTo>
                    <a:lnTo>
                      <a:pt x="160" y="156"/>
                    </a:lnTo>
                    <a:lnTo>
                      <a:pt x="137" y="145"/>
                    </a:lnTo>
                    <a:lnTo>
                      <a:pt x="117" y="117"/>
                    </a:lnTo>
                    <a:lnTo>
                      <a:pt x="104" y="109"/>
                    </a:lnTo>
                    <a:lnTo>
                      <a:pt x="79" y="113"/>
                    </a:lnTo>
                    <a:lnTo>
                      <a:pt x="67" y="107"/>
                    </a:lnTo>
                    <a:close/>
                  </a:path>
                </a:pathLst>
              </a:custGeom>
              <a:solidFill>
                <a:srgbClr val="3333CC"/>
              </a:solidFill>
              <a:ln w="9525">
                <a:noFill/>
                <a:round/>
                <a:headEnd/>
                <a:tailEnd/>
              </a:ln>
            </p:spPr>
            <p:txBody>
              <a:bodyPr>
                <a:prstTxWarp prst="textNoShape">
                  <a:avLst/>
                </a:prstTxWarp>
              </a:bodyPr>
              <a:lstStyle/>
              <a:p>
                <a:endParaRPr lang="en-US"/>
              </a:p>
            </p:txBody>
          </p:sp>
          <p:grpSp>
            <p:nvGrpSpPr>
              <p:cNvPr id="9" name="Group 59"/>
              <p:cNvGrpSpPr>
                <a:grpSpLocks noChangeAspect="1"/>
              </p:cNvGrpSpPr>
              <p:nvPr/>
            </p:nvGrpSpPr>
            <p:grpSpPr bwMode="auto">
              <a:xfrm>
                <a:off x="4592" y="2881"/>
                <a:ext cx="256" cy="170"/>
                <a:chOff x="4592" y="2881"/>
                <a:chExt cx="256" cy="170"/>
              </a:xfrm>
            </p:grpSpPr>
            <p:sp>
              <p:nvSpPr>
                <p:cNvPr id="5144" name="Freeform 60"/>
                <p:cNvSpPr>
                  <a:spLocks noChangeAspect="1"/>
                </p:cNvSpPr>
                <p:nvPr/>
              </p:nvSpPr>
              <p:spPr bwMode="auto">
                <a:xfrm>
                  <a:off x="4593" y="2881"/>
                  <a:ext cx="255" cy="170"/>
                </a:xfrm>
                <a:custGeom>
                  <a:avLst/>
                  <a:gdLst>
                    <a:gd name="T0" fmla="*/ 122 w 255"/>
                    <a:gd name="T1" fmla="*/ 23 h 170"/>
                    <a:gd name="T2" fmla="*/ 141 w 255"/>
                    <a:gd name="T3" fmla="*/ 24 h 170"/>
                    <a:gd name="T4" fmla="*/ 154 w 255"/>
                    <a:gd name="T5" fmla="*/ 43 h 170"/>
                    <a:gd name="T6" fmla="*/ 167 w 255"/>
                    <a:gd name="T7" fmla="*/ 46 h 170"/>
                    <a:gd name="T8" fmla="*/ 188 w 255"/>
                    <a:gd name="T9" fmla="*/ 46 h 170"/>
                    <a:gd name="T10" fmla="*/ 210 w 255"/>
                    <a:gd name="T11" fmla="*/ 52 h 170"/>
                    <a:gd name="T12" fmla="*/ 230 w 255"/>
                    <a:gd name="T13" fmla="*/ 59 h 170"/>
                    <a:gd name="T14" fmla="*/ 251 w 255"/>
                    <a:gd name="T15" fmla="*/ 77 h 170"/>
                    <a:gd name="T16" fmla="*/ 255 w 255"/>
                    <a:gd name="T17" fmla="*/ 97 h 170"/>
                    <a:gd name="T18" fmla="*/ 249 w 255"/>
                    <a:gd name="T19" fmla="*/ 120 h 170"/>
                    <a:gd name="T20" fmla="*/ 236 w 255"/>
                    <a:gd name="T21" fmla="*/ 140 h 170"/>
                    <a:gd name="T22" fmla="*/ 218 w 255"/>
                    <a:gd name="T23" fmla="*/ 156 h 170"/>
                    <a:gd name="T24" fmla="*/ 198 w 255"/>
                    <a:gd name="T25" fmla="*/ 167 h 170"/>
                    <a:gd name="T26" fmla="*/ 176 w 255"/>
                    <a:gd name="T27" fmla="*/ 170 h 170"/>
                    <a:gd name="T28" fmla="*/ 157 w 255"/>
                    <a:gd name="T29" fmla="*/ 168 h 170"/>
                    <a:gd name="T30" fmla="*/ 139 w 255"/>
                    <a:gd name="T31" fmla="*/ 157 h 170"/>
                    <a:gd name="T32" fmla="*/ 126 w 255"/>
                    <a:gd name="T33" fmla="*/ 140 h 170"/>
                    <a:gd name="T34" fmla="*/ 108 w 255"/>
                    <a:gd name="T35" fmla="*/ 124 h 170"/>
                    <a:gd name="T36" fmla="*/ 90 w 255"/>
                    <a:gd name="T37" fmla="*/ 126 h 170"/>
                    <a:gd name="T38" fmla="*/ 71 w 255"/>
                    <a:gd name="T39" fmla="*/ 124 h 170"/>
                    <a:gd name="T40" fmla="*/ 53 w 255"/>
                    <a:gd name="T41" fmla="*/ 114 h 170"/>
                    <a:gd name="T42" fmla="*/ 32 w 255"/>
                    <a:gd name="T43" fmla="*/ 111 h 170"/>
                    <a:gd name="T44" fmla="*/ 14 w 255"/>
                    <a:gd name="T45" fmla="*/ 98 h 170"/>
                    <a:gd name="T46" fmla="*/ 4 w 255"/>
                    <a:gd name="T47" fmla="*/ 80 h 170"/>
                    <a:gd name="T48" fmla="*/ 0 w 255"/>
                    <a:gd name="T49" fmla="*/ 59 h 170"/>
                    <a:gd name="T50" fmla="*/ 4 w 255"/>
                    <a:gd name="T51" fmla="*/ 38 h 170"/>
                    <a:gd name="T52" fmla="*/ 8 w 255"/>
                    <a:gd name="T53" fmla="*/ 38 h 170"/>
                    <a:gd name="T54" fmla="*/ 8 w 255"/>
                    <a:gd name="T55" fmla="*/ 61 h 170"/>
                    <a:gd name="T56" fmla="*/ 14 w 255"/>
                    <a:gd name="T57" fmla="*/ 80 h 170"/>
                    <a:gd name="T58" fmla="*/ 35 w 255"/>
                    <a:gd name="T59" fmla="*/ 92 h 170"/>
                    <a:gd name="T60" fmla="*/ 55 w 255"/>
                    <a:gd name="T61" fmla="*/ 95 h 170"/>
                    <a:gd name="T62" fmla="*/ 74 w 255"/>
                    <a:gd name="T63" fmla="*/ 99 h 170"/>
                    <a:gd name="T64" fmla="*/ 90 w 255"/>
                    <a:gd name="T65" fmla="*/ 112 h 170"/>
                    <a:gd name="T66" fmla="*/ 110 w 255"/>
                    <a:gd name="T67" fmla="*/ 110 h 170"/>
                    <a:gd name="T68" fmla="*/ 128 w 255"/>
                    <a:gd name="T69" fmla="*/ 120 h 170"/>
                    <a:gd name="T70" fmla="*/ 141 w 255"/>
                    <a:gd name="T71" fmla="*/ 136 h 170"/>
                    <a:gd name="T72" fmla="*/ 159 w 255"/>
                    <a:gd name="T73" fmla="*/ 151 h 170"/>
                    <a:gd name="T74" fmla="*/ 180 w 255"/>
                    <a:gd name="T75" fmla="*/ 156 h 170"/>
                    <a:gd name="T76" fmla="*/ 200 w 255"/>
                    <a:gd name="T77" fmla="*/ 153 h 170"/>
                    <a:gd name="T78" fmla="*/ 219 w 255"/>
                    <a:gd name="T79" fmla="*/ 143 h 170"/>
                    <a:gd name="T80" fmla="*/ 232 w 255"/>
                    <a:gd name="T81" fmla="*/ 126 h 170"/>
                    <a:gd name="T82" fmla="*/ 237 w 255"/>
                    <a:gd name="T83" fmla="*/ 107 h 170"/>
                    <a:gd name="T84" fmla="*/ 236 w 255"/>
                    <a:gd name="T85" fmla="*/ 89 h 170"/>
                    <a:gd name="T86" fmla="*/ 224 w 255"/>
                    <a:gd name="T87" fmla="*/ 73 h 170"/>
                    <a:gd name="T88" fmla="*/ 206 w 255"/>
                    <a:gd name="T89" fmla="*/ 67 h 170"/>
                    <a:gd name="T90" fmla="*/ 184 w 255"/>
                    <a:gd name="T91" fmla="*/ 63 h 170"/>
                    <a:gd name="T92" fmla="*/ 163 w 255"/>
                    <a:gd name="T93" fmla="*/ 63 h 170"/>
                    <a:gd name="T94" fmla="*/ 143 w 255"/>
                    <a:gd name="T95" fmla="*/ 65 h 170"/>
                    <a:gd name="T96" fmla="*/ 134 w 255"/>
                    <a:gd name="T97" fmla="*/ 50 h 170"/>
                    <a:gd name="T98" fmla="*/ 125 w 255"/>
                    <a:gd name="T99" fmla="*/ 37 h 170"/>
                    <a:gd name="T100" fmla="*/ 110 w 255"/>
                    <a:gd name="T101" fmla="*/ 49 h 170"/>
                    <a:gd name="T102" fmla="*/ 92 w 255"/>
                    <a:gd name="T103" fmla="*/ 37 h 170"/>
                    <a:gd name="T104" fmla="*/ 82 w 255"/>
                    <a:gd name="T105" fmla="*/ 21 h 170"/>
                    <a:gd name="T106" fmla="*/ 64 w 255"/>
                    <a:gd name="T107" fmla="*/ 15 h 170"/>
                    <a:gd name="T108" fmla="*/ 43 w 255"/>
                    <a:gd name="T109" fmla="*/ 16 h 170"/>
                    <a:gd name="T110" fmla="*/ 22 w 255"/>
                    <a:gd name="T111" fmla="*/ 24 h 170"/>
                    <a:gd name="T112" fmla="*/ 18 w 255"/>
                    <a:gd name="T113" fmla="*/ 17 h 170"/>
                    <a:gd name="T114" fmla="*/ 35 w 255"/>
                    <a:gd name="T115" fmla="*/ 4 h 170"/>
                    <a:gd name="T116" fmla="*/ 54 w 255"/>
                    <a:gd name="T117" fmla="*/ 0 h 170"/>
                    <a:gd name="T118" fmla="*/ 73 w 255"/>
                    <a:gd name="T119" fmla="*/ 2 h 170"/>
                    <a:gd name="T120" fmla="*/ 94 w 255"/>
                    <a:gd name="T121" fmla="*/ 10 h 17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55"/>
                    <a:gd name="T184" fmla="*/ 0 h 170"/>
                    <a:gd name="T185" fmla="*/ 255 w 255"/>
                    <a:gd name="T186" fmla="*/ 170 h 17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55" h="170">
                      <a:moveTo>
                        <a:pt x="110" y="34"/>
                      </a:moveTo>
                      <a:lnTo>
                        <a:pt x="111" y="30"/>
                      </a:lnTo>
                      <a:lnTo>
                        <a:pt x="114" y="28"/>
                      </a:lnTo>
                      <a:lnTo>
                        <a:pt x="116" y="25"/>
                      </a:lnTo>
                      <a:lnTo>
                        <a:pt x="119" y="24"/>
                      </a:lnTo>
                      <a:lnTo>
                        <a:pt x="122" y="23"/>
                      </a:lnTo>
                      <a:lnTo>
                        <a:pt x="125" y="23"/>
                      </a:lnTo>
                      <a:lnTo>
                        <a:pt x="128" y="23"/>
                      </a:lnTo>
                      <a:lnTo>
                        <a:pt x="131" y="23"/>
                      </a:lnTo>
                      <a:lnTo>
                        <a:pt x="135" y="24"/>
                      </a:lnTo>
                      <a:lnTo>
                        <a:pt x="139" y="24"/>
                      </a:lnTo>
                      <a:lnTo>
                        <a:pt x="141" y="24"/>
                      </a:lnTo>
                      <a:lnTo>
                        <a:pt x="145" y="26"/>
                      </a:lnTo>
                      <a:lnTo>
                        <a:pt x="147" y="29"/>
                      </a:lnTo>
                      <a:lnTo>
                        <a:pt x="151" y="33"/>
                      </a:lnTo>
                      <a:lnTo>
                        <a:pt x="151" y="36"/>
                      </a:lnTo>
                      <a:lnTo>
                        <a:pt x="153" y="39"/>
                      </a:lnTo>
                      <a:lnTo>
                        <a:pt x="154" y="43"/>
                      </a:lnTo>
                      <a:lnTo>
                        <a:pt x="154" y="46"/>
                      </a:lnTo>
                      <a:lnTo>
                        <a:pt x="153" y="49"/>
                      </a:lnTo>
                      <a:lnTo>
                        <a:pt x="157" y="48"/>
                      </a:lnTo>
                      <a:lnTo>
                        <a:pt x="160" y="47"/>
                      </a:lnTo>
                      <a:lnTo>
                        <a:pt x="163" y="46"/>
                      </a:lnTo>
                      <a:lnTo>
                        <a:pt x="167" y="46"/>
                      </a:lnTo>
                      <a:lnTo>
                        <a:pt x="170" y="46"/>
                      </a:lnTo>
                      <a:lnTo>
                        <a:pt x="173" y="46"/>
                      </a:lnTo>
                      <a:lnTo>
                        <a:pt x="176" y="46"/>
                      </a:lnTo>
                      <a:lnTo>
                        <a:pt x="179" y="46"/>
                      </a:lnTo>
                      <a:lnTo>
                        <a:pt x="182" y="46"/>
                      </a:lnTo>
                      <a:lnTo>
                        <a:pt x="188" y="46"/>
                      </a:lnTo>
                      <a:lnTo>
                        <a:pt x="190" y="47"/>
                      </a:lnTo>
                      <a:lnTo>
                        <a:pt x="194" y="48"/>
                      </a:lnTo>
                      <a:lnTo>
                        <a:pt x="198" y="49"/>
                      </a:lnTo>
                      <a:lnTo>
                        <a:pt x="202" y="50"/>
                      </a:lnTo>
                      <a:lnTo>
                        <a:pt x="206" y="51"/>
                      </a:lnTo>
                      <a:lnTo>
                        <a:pt x="210" y="52"/>
                      </a:lnTo>
                      <a:lnTo>
                        <a:pt x="213" y="52"/>
                      </a:lnTo>
                      <a:lnTo>
                        <a:pt x="217" y="55"/>
                      </a:lnTo>
                      <a:lnTo>
                        <a:pt x="220" y="55"/>
                      </a:lnTo>
                      <a:lnTo>
                        <a:pt x="223" y="57"/>
                      </a:lnTo>
                      <a:lnTo>
                        <a:pt x="227" y="59"/>
                      </a:lnTo>
                      <a:lnTo>
                        <a:pt x="230" y="59"/>
                      </a:lnTo>
                      <a:lnTo>
                        <a:pt x="234" y="61"/>
                      </a:lnTo>
                      <a:lnTo>
                        <a:pt x="239" y="65"/>
                      </a:lnTo>
                      <a:lnTo>
                        <a:pt x="243" y="67"/>
                      </a:lnTo>
                      <a:lnTo>
                        <a:pt x="245" y="71"/>
                      </a:lnTo>
                      <a:lnTo>
                        <a:pt x="249" y="73"/>
                      </a:lnTo>
                      <a:lnTo>
                        <a:pt x="251" y="77"/>
                      </a:lnTo>
                      <a:lnTo>
                        <a:pt x="253" y="80"/>
                      </a:lnTo>
                      <a:lnTo>
                        <a:pt x="253" y="83"/>
                      </a:lnTo>
                      <a:lnTo>
                        <a:pt x="253" y="86"/>
                      </a:lnTo>
                      <a:lnTo>
                        <a:pt x="255" y="89"/>
                      </a:lnTo>
                      <a:lnTo>
                        <a:pt x="255" y="92"/>
                      </a:lnTo>
                      <a:lnTo>
                        <a:pt x="255" y="97"/>
                      </a:lnTo>
                      <a:lnTo>
                        <a:pt x="255" y="100"/>
                      </a:lnTo>
                      <a:lnTo>
                        <a:pt x="253" y="104"/>
                      </a:lnTo>
                      <a:lnTo>
                        <a:pt x="253" y="108"/>
                      </a:lnTo>
                      <a:lnTo>
                        <a:pt x="251" y="112"/>
                      </a:lnTo>
                      <a:lnTo>
                        <a:pt x="249" y="116"/>
                      </a:lnTo>
                      <a:lnTo>
                        <a:pt x="249" y="120"/>
                      </a:lnTo>
                      <a:lnTo>
                        <a:pt x="249" y="122"/>
                      </a:lnTo>
                      <a:lnTo>
                        <a:pt x="247" y="126"/>
                      </a:lnTo>
                      <a:lnTo>
                        <a:pt x="245" y="128"/>
                      </a:lnTo>
                      <a:lnTo>
                        <a:pt x="243" y="132"/>
                      </a:lnTo>
                      <a:lnTo>
                        <a:pt x="241" y="136"/>
                      </a:lnTo>
                      <a:lnTo>
                        <a:pt x="236" y="140"/>
                      </a:lnTo>
                      <a:lnTo>
                        <a:pt x="233" y="143"/>
                      </a:lnTo>
                      <a:lnTo>
                        <a:pt x="231" y="146"/>
                      </a:lnTo>
                      <a:lnTo>
                        <a:pt x="228" y="149"/>
                      </a:lnTo>
                      <a:lnTo>
                        <a:pt x="225" y="151"/>
                      </a:lnTo>
                      <a:lnTo>
                        <a:pt x="222" y="154"/>
                      </a:lnTo>
                      <a:lnTo>
                        <a:pt x="218" y="156"/>
                      </a:lnTo>
                      <a:lnTo>
                        <a:pt x="216" y="159"/>
                      </a:lnTo>
                      <a:lnTo>
                        <a:pt x="212" y="161"/>
                      </a:lnTo>
                      <a:lnTo>
                        <a:pt x="209" y="162"/>
                      </a:lnTo>
                      <a:lnTo>
                        <a:pt x="206" y="164"/>
                      </a:lnTo>
                      <a:lnTo>
                        <a:pt x="202" y="164"/>
                      </a:lnTo>
                      <a:lnTo>
                        <a:pt x="198" y="167"/>
                      </a:lnTo>
                      <a:lnTo>
                        <a:pt x="194" y="168"/>
                      </a:lnTo>
                      <a:lnTo>
                        <a:pt x="190" y="169"/>
                      </a:lnTo>
                      <a:lnTo>
                        <a:pt x="188" y="170"/>
                      </a:lnTo>
                      <a:lnTo>
                        <a:pt x="183" y="170"/>
                      </a:lnTo>
                      <a:lnTo>
                        <a:pt x="180" y="170"/>
                      </a:lnTo>
                      <a:lnTo>
                        <a:pt x="176" y="170"/>
                      </a:lnTo>
                      <a:lnTo>
                        <a:pt x="173" y="170"/>
                      </a:lnTo>
                      <a:lnTo>
                        <a:pt x="170" y="170"/>
                      </a:lnTo>
                      <a:lnTo>
                        <a:pt x="167" y="170"/>
                      </a:lnTo>
                      <a:lnTo>
                        <a:pt x="163" y="170"/>
                      </a:lnTo>
                      <a:lnTo>
                        <a:pt x="160" y="169"/>
                      </a:lnTo>
                      <a:lnTo>
                        <a:pt x="157" y="168"/>
                      </a:lnTo>
                      <a:lnTo>
                        <a:pt x="154" y="166"/>
                      </a:lnTo>
                      <a:lnTo>
                        <a:pt x="151" y="165"/>
                      </a:lnTo>
                      <a:lnTo>
                        <a:pt x="147" y="164"/>
                      </a:lnTo>
                      <a:lnTo>
                        <a:pt x="143" y="162"/>
                      </a:lnTo>
                      <a:lnTo>
                        <a:pt x="141" y="160"/>
                      </a:lnTo>
                      <a:lnTo>
                        <a:pt x="139" y="157"/>
                      </a:lnTo>
                      <a:lnTo>
                        <a:pt x="137" y="154"/>
                      </a:lnTo>
                      <a:lnTo>
                        <a:pt x="133" y="153"/>
                      </a:lnTo>
                      <a:lnTo>
                        <a:pt x="132" y="150"/>
                      </a:lnTo>
                      <a:lnTo>
                        <a:pt x="130" y="147"/>
                      </a:lnTo>
                      <a:lnTo>
                        <a:pt x="127" y="143"/>
                      </a:lnTo>
                      <a:lnTo>
                        <a:pt x="126" y="140"/>
                      </a:lnTo>
                      <a:lnTo>
                        <a:pt x="123" y="136"/>
                      </a:lnTo>
                      <a:lnTo>
                        <a:pt x="120" y="134"/>
                      </a:lnTo>
                      <a:lnTo>
                        <a:pt x="118" y="130"/>
                      </a:lnTo>
                      <a:lnTo>
                        <a:pt x="114" y="128"/>
                      </a:lnTo>
                      <a:lnTo>
                        <a:pt x="111" y="126"/>
                      </a:lnTo>
                      <a:lnTo>
                        <a:pt x="108" y="124"/>
                      </a:lnTo>
                      <a:lnTo>
                        <a:pt x="105" y="124"/>
                      </a:lnTo>
                      <a:lnTo>
                        <a:pt x="102" y="124"/>
                      </a:lnTo>
                      <a:lnTo>
                        <a:pt x="98" y="126"/>
                      </a:lnTo>
                      <a:lnTo>
                        <a:pt x="96" y="126"/>
                      </a:lnTo>
                      <a:lnTo>
                        <a:pt x="92" y="126"/>
                      </a:lnTo>
                      <a:lnTo>
                        <a:pt x="90" y="126"/>
                      </a:lnTo>
                      <a:lnTo>
                        <a:pt x="86" y="126"/>
                      </a:lnTo>
                      <a:lnTo>
                        <a:pt x="83" y="126"/>
                      </a:lnTo>
                      <a:lnTo>
                        <a:pt x="80" y="126"/>
                      </a:lnTo>
                      <a:lnTo>
                        <a:pt x="77" y="126"/>
                      </a:lnTo>
                      <a:lnTo>
                        <a:pt x="74" y="126"/>
                      </a:lnTo>
                      <a:lnTo>
                        <a:pt x="71" y="124"/>
                      </a:lnTo>
                      <a:lnTo>
                        <a:pt x="68" y="124"/>
                      </a:lnTo>
                      <a:lnTo>
                        <a:pt x="65" y="122"/>
                      </a:lnTo>
                      <a:lnTo>
                        <a:pt x="62" y="120"/>
                      </a:lnTo>
                      <a:lnTo>
                        <a:pt x="59" y="118"/>
                      </a:lnTo>
                      <a:lnTo>
                        <a:pt x="56" y="115"/>
                      </a:lnTo>
                      <a:lnTo>
                        <a:pt x="53" y="114"/>
                      </a:lnTo>
                      <a:lnTo>
                        <a:pt x="49" y="114"/>
                      </a:lnTo>
                      <a:lnTo>
                        <a:pt x="45" y="113"/>
                      </a:lnTo>
                      <a:lnTo>
                        <a:pt x="43" y="113"/>
                      </a:lnTo>
                      <a:lnTo>
                        <a:pt x="39" y="112"/>
                      </a:lnTo>
                      <a:lnTo>
                        <a:pt x="37" y="111"/>
                      </a:lnTo>
                      <a:lnTo>
                        <a:pt x="32" y="111"/>
                      </a:lnTo>
                      <a:lnTo>
                        <a:pt x="29" y="109"/>
                      </a:lnTo>
                      <a:lnTo>
                        <a:pt x="26" y="107"/>
                      </a:lnTo>
                      <a:lnTo>
                        <a:pt x="23" y="106"/>
                      </a:lnTo>
                      <a:lnTo>
                        <a:pt x="19" y="104"/>
                      </a:lnTo>
                      <a:lnTo>
                        <a:pt x="17" y="101"/>
                      </a:lnTo>
                      <a:lnTo>
                        <a:pt x="14" y="98"/>
                      </a:lnTo>
                      <a:lnTo>
                        <a:pt x="12" y="95"/>
                      </a:lnTo>
                      <a:lnTo>
                        <a:pt x="10" y="92"/>
                      </a:lnTo>
                      <a:lnTo>
                        <a:pt x="9" y="89"/>
                      </a:lnTo>
                      <a:lnTo>
                        <a:pt x="7" y="86"/>
                      </a:lnTo>
                      <a:lnTo>
                        <a:pt x="6" y="83"/>
                      </a:lnTo>
                      <a:lnTo>
                        <a:pt x="4" y="80"/>
                      </a:lnTo>
                      <a:lnTo>
                        <a:pt x="2" y="76"/>
                      </a:lnTo>
                      <a:lnTo>
                        <a:pt x="1" y="73"/>
                      </a:lnTo>
                      <a:lnTo>
                        <a:pt x="1" y="69"/>
                      </a:lnTo>
                      <a:lnTo>
                        <a:pt x="0" y="65"/>
                      </a:lnTo>
                      <a:lnTo>
                        <a:pt x="0" y="63"/>
                      </a:lnTo>
                      <a:lnTo>
                        <a:pt x="0" y="59"/>
                      </a:lnTo>
                      <a:lnTo>
                        <a:pt x="0" y="55"/>
                      </a:lnTo>
                      <a:lnTo>
                        <a:pt x="1" y="52"/>
                      </a:lnTo>
                      <a:lnTo>
                        <a:pt x="2" y="48"/>
                      </a:lnTo>
                      <a:lnTo>
                        <a:pt x="3" y="45"/>
                      </a:lnTo>
                      <a:lnTo>
                        <a:pt x="4" y="41"/>
                      </a:lnTo>
                      <a:lnTo>
                        <a:pt x="4" y="38"/>
                      </a:lnTo>
                      <a:lnTo>
                        <a:pt x="6" y="35"/>
                      </a:lnTo>
                      <a:lnTo>
                        <a:pt x="7" y="32"/>
                      </a:lnTo>
                      <a:lnTo>
                        <a:pt x="8" y="29"/>
                      </a:lnTo>
                      <a:lnTo>
                        <a:pt x="8" y="32"/>
                      </a:lnTo>
                      <a:lnTo>
                        <a:pt x="8" y="35"/>
                      </a:lnTo>
                      <a:lnTo>
                        <a:pt x="8" y="38"/>
                      </a:lnTo>
                      <a:lnTo>
                        <a:pt x="8" y="41"/>
                      </a:lnTo>
                      <a:lnTo>
                        <a:pt x="7" y="45"/>
                      </a:lnTo>
                      <a:lnTo>
                        <a:pt x="7" y="49"/>
                      </a:lnTo>
                      <a:lnTo>
                        <a:pt x="7" y="53"/>
                      </a:lnTo>
                      <a:lnTo>
                        <a:pt x="8" y="57"/>
                      </a:lnTo>
                      <a:lnTo>
                        <a:pt x="8" y="61"/>
                      </a:lnTo>
                      <a:lnTo>
                        <a:pt x="8" y="63"/>
                      </a:lnTo>
                      <a:lnTo>
                        <a:pt x="9" y="67"/>
                      </a:lnTo>
                      <a:lnTo>
                        <a:pt x="10" y="71"/>
                      </a:lnTo>
                      <a:lnTo>
                        <a:pt x="10" y="73"/>
                      </a:lnTo>
                      <a:lnTo>
                        <a:pt x="12" y="77"/>
                      </a:lnTo>
                      <a:lnTo>
                        <a:pt x="14" y="80"/>
                      </a:lnTo>
                      <a:lnTo>
                        <a:pt x="17" y="83"/>
                      </a:lnTo>
                      <a:lnTo>
                        <a:pt x="20" y="85"/>
                      </a:lnTo>
                      <a:lnTo>
                        <a:pt x="23" y="86"/>
                      </a:lnTo>
                      <a:lnTo>
                        <a:pt x="28" y="88"/>
                      </a:lnTo>
                      <a:lnTo>
                        <a:pt x="31" y="91"/>
                      </a:lnTo>
                      <a:lnTo>
                        <a:pt x="35" y="92"/>
                      </a:lnTo>
                      <a:lnTo>
                        <a:pt x="37" y="92"/>
                      </a:lnTo>
                      <a:lnTo>
                        <a:pt x="41" y="92"/>
                      </a:lnTo>
                      <a:lnTo>
                        <a:pt x="43" y="93"/>
                      </a:lnTo>
                      <a:lnTo>
                        <a:pt x="47" y="93"/>
                      </a:lnTo>
                      <a:lnTo>
                        <a:pt x="51" y="94"/>
                      </a:lnTo>
                      <a:lnTo>
                        <a:pt x="55" y="95"/>
                      </a:lnTo>
                      <a:lnTo>
                        <a:pt x="58" y="95"/>
                      </a:lnTo>
                      <a:lnTo>
                        <a:pt x="61" y="95"/>
                      </a:lnTo>
                      <a:lnTo>
                        <a:pt x="64" y="95"/>
                      </a:lnTo>
                      <a:lnTo>
                        <a:pt x="67" y="95"/>
                      </a:lnTo>
                      <a:lnTo>
                        <a:pt x="71" y="96"/>
                      </a:lnTo>
                      <a:lnTo>
                        <a:pt x="74" y="99"/>
                      </a:lnTo>
                      <a:lnTo>
                        <a:pt x="77" y="103"/>
                      </a:lnTo>
                      <a:lnTo>
                        <a:pt x="77" y="106"/>
                      </a:lnTo>
                      <a:lnTo>
                        <a:pt x="79" y="109"/>
                      </a:lnTo>
                      <a:lnTo>
                        <a:pt x="83" y="111"/>
                      </a:lnTo>
                      <a:lnTo>
                        <a:pt x="88" y="112"/>
                      </a:lnTo>
                      <a:lnTo>
                        <a:pt x="90" y="112"/>
                      </a:lnTo>
                      <a:lnTo>
                        <a:pt x="94" y="112"/>
                      </a:lnTo>
                      <a:lnTo>
                        <a:pt x="96" y="111"/>
                      </a:lnTo>
                      <a:lnTo>
                        <a:pt x="100" y="111"/>
                      </a:lnTo>
                      <a:lnTo>
                        <a:pt x="104" y="111"/>
                      </a:lnTo>
                      <a:lnTo>
                        <a:pt x="107" y="110"/>
                      </a:lnTo>
                      <a:lnTo>
                        <a:pt x="110" y="110"/>
                      </a:lnTo>
                      <a:lnTo>
                        <a:pt x="113" y="110"/>
                      </a:lnTo>
                      <a:lnTo>
                        <a:pt x="117" y="110"/>
                      </a:lnTo>
                      <a:lnTo>
                        <a:pt x="120" y="111"/>
                      </a:lnTo>
                      <a:lnTo>
                        <a:pt x="123" y="113"/>
                      </a:lnTo>
                      <a:lnTo>
                        <a:pt x="126" y="116"/>
                      </a:lnTo>
                      <a:lnTo>
                        <a:pt x="128" y="120"/>
                      </a:lnTo>
                      <a:lnTo>
                        <a:pt x="131" y="122"/>
                      </a:lnTo>
                      <a:lnTo>
                        <a:pt x="134" y="124"/>
                      </a:lnTo>
                      <a:lnTo>
                        <a:pt x="135" y="128"/>
                      </a:lnTo>
                      <a:lnTo>
                        <a:pt x="137" y="130"/>
                      </a:lnTo>
                      <a:lnTo>
                        <a:pt x="139" y="134"/>
                      </a:lnTo>
                      <a:lnTo>
                        <a:pt x="141" y="136"/>
                      </a:lnTo>
                      <a:lnTo>
                        <a:pt x="145" y="140"/>
                      </a:lnTo>
                      <a:lnTo>
                        <a:pt x="147" y="143"/>
                      </a:lnTo>
                      <a:lnTo>
                        <a:pt x="151" y="145"/>
                      </a:lnTo>
                      <a:lnTo>
                        <a:pt x="153" y="148"/>
                      </a:lnTo>
                      <a:lnTo>
                        <a:pt x="156" y="149"/>
                      </a:lnTo>
                      <a:lnTo>
                        <a:pt x="159" y="151"/>
                      </a:lnTo>
                      <a:lnTo>
                        <a:pt x="163" y="153"/>
                      </a:lnTo>
                      <a:lnTo>
                        <a:pt x="167" y="154"/>
                      </a:lnTo>
                      <a:lnTo>
                        <a:pt x="170" y="155"/>
                      </a:lnTo>
                      <a:lnTo>
                        <a:pt x="173" y="156"/>
                      </a:lnTo>
                      <a:lnTo>
                        <a:pt x="176" y="156"/>
                      </a:lnTo>
                      <a:lnTo>
                        <a:pt x="180" y="156"/>
                      </a:lnTo>
                      <a:lnTo>
                        <a:pt x="183" y="156"/>
                      </a:lnTo>
                      <a:lnTo>
                        <a:pt x="188" y="156"/>
                      </a:lnTo>
                      <a:lnTo>
                        <a:pt x="192" y="156"/>
                      </a:lnTo>
                      <a:lnTo>
                        <a:pt x="194" y="156"/>
                      </a:lnTo>
                      <a:lnTo>
                        <a:pt x="198" y="155"/>
                      </a:lnTo>
                      <a:lnTo>
                        <a:pt x="200" y="153"/>
                      </a:lnTo>
                      <a:lnTo>
                        <a:pt x="204" y="152"/>
                      </a:lnTo>
                      <a:lnTo>
                        <a:pt x="207" y="151"/>
                      </a:lnTo>
                      <a:lnTo>
                        <a:pt x="210" y="150"/>
                      </a:lnTo>
                      <a:lnTo>
                        <a:pt x="214" y="147"/>
                      </a:lnTo>
                      <a:lnTo>
                        <a:pt x="217" y="146"/>
                      </a:lnTo>
                      <a:lnTo>
                        <a:pt x="219" y="143"/>
                      </a:lnTo>
                      <a:lnTo>
                        <a:pt x="222" y="141"/>
                      </a:lnTo>
                      <a:lnTo>
                        <a:pt x="225" y="139"/>
                      </a:lnTo>
                      <a:lnTo>
                        <a:pt x="227" y="136"/>
                      </a:lnTo>
                      <a:lnTo>
                        <a:pt x="230" y="132"/>
                      </a:lnTo>
                      <a:lnTo>
                        <a:pt x="231" y="128"/>
                      </a:lnTo>
                      <a:lnTo>
                        <a:pt x="232" y="126"/>
                      </a:lnTo>
                      <a:lnTo>
                        <a:pt x="233" y="122"/>
                      </a:lnTo>
                      <a:lnTo>
                        <a:pt x="235" y="120"/>
                      </a:lnTo>
                      <a:lnTo>
                        <a:pt x="236" y="116"/>
                      </a:lnTo>
                      <a:lnTo>
                        <a:pt x="236" y="113"/>
                      </a:lnTo>
                      <a:lnTo>
                        <a:pt x="236" y="110"/>
                      </a:lnTo>
                      <a:lnTo>
                        <a:pt x="237" y="107"/>
                      </a:lnTo>
                      <a:lnTo>
                        <a:pt x="237" y="104"/>
                      </a:lnTo>
                      <a:lnTo>
                        <a:pt x="237" y="101"/>
                      </a:lnTo>
                      <a:lnTo>
                        <a:pt x="237" y="98"/>
                      </a:lnTo>
                      <a:lnTo>
                        <a:pt x="237" y="95"/>
                      </a:lnTo>
                      <a:lnTo>
                        <a:pt x="237" y="92"/>
                      </a:lnTo>
                      <a:lnTo>
                        <a:pt x="236" y="89"/>
                      </a:lnTo>
                      <a:lnTo>
                        <a:pt x="236" y="86"/>
                      </a:lnTo>
                      <a:lnTo>
                        <a:pt x="233" y="84"/>
                      </a:lnTo>
                      <a:lnTo>
                        <a:pt x="232" y="81"/>
                      </a:lnTo>
                      <a:lnTo>
                        <a:pt x="230" y="78"/>
                      </a:lnTo>
                      <a:lnTo>
                        <a:pt x="227" y="76"/>
                      </a:lnTo>
                      <a:lnTo>
                        <a:pt x="224" y="73"/>
                      </a:lnTo>
                      <a:lnTo>
                        <a:pt x="221" y="73"/>
                      </a:lnTo>
                      <a:lnTo>
                        <a:pt x="218" y="71"/>
                      </a:lnTo>
                      <a:lnTo>
                        <a:pt x="215" y="69"/>
                      </a:lnTo>
                      <a:lnTo>
                        <a:pt x="212" y="67"/>
                      </a:lnTo>
                      <a:lnTo>
                        <a:pt x="209" y="67"/>
                      </a:lnTo>
                      <a:lnTo>
                        <a:pt x="206" y="67"/>
                      </a:lnTo>
                      <a:lnTo>
                        <a:pt x="202" y="65"/>
                      </a:lnTo>
                      <a:lnTo>
                        <a:pt x="198" y="65"/>
                      </a:lnTo>
                      <a:lnTo>
                        <a:pt x="194" y="65"/>
                      </a:lnTo>
                      <a:lnTo>
                        <a:pt x="192" y="65"/>
                      </a:lnTo>
                      <a:lnTo>
                        <a:pt x="188" y="63"/>
                      </a:lnTo>
                      <a:lnTo>
                        <a:pt x="184" y="63"/>
                      </a:lnTo>
                      <a:lnTo>
                        <a:pt x="181" y="63"/>
                      </a:lnTo>
                      <a:lnTo>
                        <a:pt x="176" y="61"/>
                      </a:lnTo>
                      <a:lnTo>
                        <a:pt x="172" y="61"/>
                      </a:lnTo>
                      <a:lnTo>
                        <a:pt x="169" y="61"/>
                      </a:lnTo>
                      <a:lnTo>
                        <a:pt x="166" y="61"/>
                      </a:lnTo>
                      <a:lnTo>
                        <a:pt x="163" y="63"/>
                      </a:lnTo>
                      <a:lnTo>
                        <a:pt x="160" y="63"/>
                      </a:lnTo>
                      <a:lnTo>
                        <a:pt x="157" y="65"/>
                      </a:lnTo>
                      <a:lnTo>
                        <a:pt x="154" y="65"/>
                      </a:lnTo>
                      <a:lnTo>
                        <a:pt x="151" y="65"/>
                      </a:lnTo>
                      <a:lnTo>
                        <a:pt x="147" y="65"/>
                      </a:lnTo>
                      <a:lnTo>
                        <a:pt x="143" y="65"/>
                      </a:lnTo>
                      <a:lnTo>
                        <a:pt x="139" y="65"/>
                      </a:lnTo>
                      <a:lnTo>
                        <a:pt x="135" y="61"/>
                      </a:lnTo>
                      <a:lnTo>
                        <a:pt x="132" y="59"/>
                      </a:lnTo>
                      <a:lnTo>
                        <a:pt x="132" y="57"/>
                      </a:lnTo>
                      <a:lnTo>
                        <a:pt x="133" y="53"/>
                      </a:lnTo>
                      <a:lnTo>
                        <a:pt x="134" y="50"/>
                      </a:lnTo>
                      <a:lnTo>
                        <a:pt x="135" y="47"/>
                      </a:lnTo>
                      <a:lnTo>
                        <a:pt x="137" y="44"/>
                      </a:lnTo>
                      <a:lnTo>
                        <a:pt x="134" y="41"/>
                      </a:lnTo>
                      <a:lnTo>
                        <a:pt x="132" y="38"/>
                      </a:lnTo>
                      <a:lnTo>
                        <a:pt x="128" y="37"/>
                      </a:lnTo>
                      <a:lnTo>
                        <a:pt x="125" y="37"/>
                      </a:lnTo>
                      <a:lnTo>
                        <a:pt x="122" y="37"/>
                      </a:lnTo>
                      <a:lnTo>
                        <a:pt x="120" y="40"/>
                      </a:lnTo>
                      <a:lnTo>
                        <a:pt x="118" y="43"/>
                      </a:lnTo>
                      <a:lnTo>
                        <a:pt x="116" y="46"/>
                      </a:lnTo>
                      <a:lnTo>
                        <a:pt x="113" y="49"/>
                      </a:lnTo>
                      <a:lnTo>
                        <a:pt x="110" y="49"/>
                      </a:lnTo>
                      <a:lnTo>
                        <a:pt x="106" y="49"/>
                      </a:lnTo>
                      <a:lnTo>
                        <a:pt x="103" y="48"/>
                      </a:lnTo>
                      <a:lnTo>
                        <a:pt x="100" y="48"/>
                      </a:lnTo>
                      <a:lnTo>
                        <a:pt x="96" y="45"/>
                      </a:lnTo>
                      <a:lnTo>
                        <a:pt x="94" y="41"/>
                      </a:lnTo>
                      <a:lnTo>
                        <a:pt x="92" y="37"/>
                      </a:lnTo>
                      <a:lnTo>
                        <a:pt x="90" y="34"/>
                      </a:lnTo>
                      <a:lnTo>
                        <a:pt x="90" y="31"/>
                      </a:lnTo>
                      <a:lnTo>
                        <a:pt x="90" y="28"/>
                      </a:lnTo>
                      <a:lnTo>
                        <a:pt x="88" y="25"/>
                      </a:lnTo>
                      <a:lnTo>
                        <a:pt x="84" y="24"/>
                      </a:lnTo>
                      <a:lnTo>
                        <a:pt x="82" y="21"/>
                      </a:lnTo>
                      <a:lnTo>
                        <a:pt x="79" y="20"/>
                      </a:lnTo>
                      <a:lnTo>
                        <a:pt x="76" y="18"/>
                      </a:lnTo>
                      <a:lnTo>
                        <a:pt x="73" y="16"/>
                      </a:lnTo>
                      <a:lnTo>
                        <a:pt x="70" y="16"/>
                      </a:lnTo>
                      <a:lnTo>
                        <a:pt x="67" y="15"/>
                      </a:lnTo>
                      <a:lnTo>
                        <a:pt x="64" y="15"/>
                      </a:lnTo>
                      <a:lnTo>
                        <a:pt x="61" y="15"/>
                      </a:lnTo>
                      <a:lnTo>
                        <a:pt x="57" y="15"/>
                      </a:lnTo>
                      <a:lnTo>
                        <a:pt x="53" y="15"/>
                      </a:lnTo>
                      <a:lnTo>
                        <a:pt x="49" y="15"/>
                      </a:lnTo>
                      <a:lnTo>
                        <a:pt x="47" y="15"/>
                      </a:lnTo>
                      <a:lnTo>
                        <a:pt x="43" y="16"/>
                      </a:lnTo>
                      <a:lnTo>
                        <a:pt x="39" y="17"/>
                      </a:lnTo>
                      <a:lnTo>
                        <a:pt x="37" y="19"/>
                      </a:lnTo>
                      <a:lnTo>
                        <a:pt x="32" y="20"/>
                      </a:lnTo>
                      <a:lnTo>
                        <a:pt x="29" y="21"/>
                      </a:lnTo>
                      <a:lnTo>
                        <a:pt x="26" y="23"/>
                      </a:lnTo>
                      <a:lnTo>
                        <a:pt x="22" y="24"/>
                      </a:lnTo>
                      <a:lnTo>
                        <a:pt x="19" y="27"/>
                      </a:lnTo>
                      <a:lnTo>
                        <a:pt x="16" y="29"/>
                      </a:lnTo>
                      <a:lnTo>
                        <a:pt x="16" y="26"/>
                      </a:lnTo>
                      <a:lnTo>
                        <a:pt x="16" y="23"/>
                      </a:lnTo>
                      <a:lnTo>
                        <a:pt x="16" y="20"/>
                      </a:lnTo>
                      <a:lnTo>
                        <a:pt x="18" y="17"/>
                      </a:lnTo>
                      <a:lnTo>
                        <a:pt x="20" y="14"/>
                      </a:lnTo>
                      <a:lnTo>
                        <a:pt x="22" y="10"/>
                      </a:lnTo>
                      <a:lnTo>
                        <a:pt x="24" y="8"/>
                      </a:lnTo>
                      <a:lnTo>
                        <a:pt x="27" y="6"/>
                      </a:lnTo>
                      <a:lnTo>
                        <a:pt x="30" y="6"/>
                      </a:lnTo>
                      <a:lnTo>
                        <a:pt x="35" y="4"/>
                      </a:lnTo>
                      <a:lnTo>
                        <a:pt x="37" y="4"/>
                      </a:lnTo>
                      <a:lnTo>
                        <a:pt x="41" y="4"/>
                      </a:lnTo>
                      <a:lnTo>
                        <a:pt x="43" y="2"/>
                      </a:lnTo>
                      <a:lnTo>
                        <a:pt x="47" y="2"/>
                      </a:lnTo>
                      <a:lnTo>
                        <a:pt x="49" y="2"/>
                      </a:lnTo>
                      <a:lnTo>
                        <a:pt x="54" y="0"/>
                      </a:lnTo>
                      <a:lnTo>
                        <a:pt x="57" y="0"/>
                      </a:lnTo>
                      <a:lnTo>
                        <a:pt x="60" y="0"/>
                      </a:lnTo>
                      <a:lnTo>
                        <a:pt x="63" y="0"/>
                      </a:lnTo>
                      <a:lnTo>
                        <a:pt x="67" y="2"/>
                      </a:lnTo>
                      <a:lnTo>
                        <a:pt x="70" y="2"/>
                      </a:lnTo>
                      <a:lnTo>
                        <a:pt x="73" y="2"/>
                      </a:lnTo>
                      <a:lnTo>
                        <a:pt x="76" y="4"/>
                      </a:lnTo>
                      <a:lnTo>
                        <a:pt x="80" y="4"/>
                      </a:lnTo>
                      <a:lnTo>
                        <a:pt x="83" y="4"/>
                      </a:lnTo>
                      <a:lnTo>
                        <a:pt x="88" y="6"/>
                      </a:lnTo>
                      <a:lnTo>
                        <a:pt x="90" y="8"/>
                      </a:lnTo>
                      <a:lnTo>
                        <a:pt x="94" y="10"/>
                      </a:lnTo>
                      <a:lnTo>
                        <a:pt x="96" y="10"/>
                      </a:lnTo>
                      <a:lnTo>
                        <a:pt x="100" y="14"/>
                      </a:lnTo>
                      <a:lnTo>
                        <a:pt x="103" y="16"/>
                      </a:lnTo>
                      <a:lnTo>
                        <a:pt x="106" y="19"/>
                      </a:lnTo>
                      <a:lnTo>
                        <a:pt x="110" y="34"/>
                      </a:lnTo>
                      <a:close/>
                    </a:path>
                  </a:pathLst>
                </a:custGeom>
                <a:solidFill>
                  <a:srgbClr val="000066"/>
                </a:solidFill>
                <a:ln w="9525">
                  <a:noFill/>
                  <a:round/>
                  <a:headEnd/>
                  <a:tailEnd/>
                </a:ln>
              </p:spPr>
              <p:txBody>
                <a:bodyPr>
                  <a:prstTxWarp prst="textNoShape">
                    <a:avLst/>
                  </a:prstTxWarp>
                </a:bodyPr>
                <a:lstStyle/>
                <a:p>
                  <a:endParaRPr lang="en-US"/>
                </a:p>
              </p:txBody>
            </p:sp>
            <p:sp>
              <p:nvSpPr>
                <p:cNvPr id="5145" name="Freeform 61"/>
                <p:cNvSpPr>
                  <a:spLocks noChangeAspect="1"/>
                </p:cNvSpPr>
                <p:nvPr/>
              </p:nvSpPr>
              <p:spPr bwMode="auto">
                <a:xfrm>
                  <a:off x="4592" y="2890"/>
                  <a:ext cx="28" cy="64"/>
                </a:xfrm>
                <a:custGeom>
                  <a:avLst/>
                  <a:gdLst>
                    <a:gd name="T0" fmla="*/ 28 w 28"/>
                    <a:gd name="T1" fmla="*/ 0 h 64"/>
                    <a:gd name="T2" fmla="*/ 12 w 28"/>
                    <a:gd name="T3" fmla="*/ 11 h 64"/>
                    <a:gd name="T4" fmla="*/ 0 w 28"/>
                    <a:gd name="T5" fmla="*/ 41 h 64"/>
                    <a:gd name="T6" fmla="*/ 5 w 28"/>
                    <a:gd name="T7" fmla="*/ 64 h 64"/>
                    <a:gd name="T8" fmla="*/ 28 w 28"/>
                    <a:gd name="T9" fmla="*/ 0 h 64"/>
                    <a:gd name="T10" fmla="*/ 0 60000 65536"/>
                    <a:gd name="T11" fmla="*/ 0 60000 65536"/>
                    <a:gd name="T12" fmla="*/ 0 60000 65536"/>
                    <a:gd name="T13" fmla="*/ 0 60000 65536"/>
                    <a:gd name="T14" fmla="*/ 0 60000 65536"/>
                    <a:gd name="T15" fmla="*/ 0 w 28"/>
                    <a:gd name="T16" fmla="*/ 0 h 64"/>
                    <a:gd name="T17" fmla="*/ 28 w 28"/>
                    <a:gd name="T18" fmla="*/ 64 h 64"/>
                  </a:gdLst>
                  <a:ahLst/>
                  <a:cxnLst>
                    <a:cxn ang="T10">
                      <a:pos x="T0" y="T1"/>
                    </a:cxn>
                    <a:cxn ang="T11">
                      <a:pos x="T2" y="T3"/>
                    </a:cxn>
                    <a:cxn ang="T12">
                      <a:pos x="T4" y="T5"/>
                    </a:cxn>
                    <a:cxn ang="T13">
                      <a:pos x="T6" y="T7"/>
                    </a:cxn>
                    <a:cxn ang="T14">
                      <a:pos x="T8" y="T9"/>
                    </a:cxn>
                  </a:cxnLst>
                  <a:rect l="T15" t="T16" r="T17" b="T18"/>
                  <a:pathLst>
                    <a:path w="28" h="64">
                      <a:moveTo>
                        <a:pt x="28" y="0"/>
                      </a:moveTo>
                      <a:lnTo>
                        <a:pt x="12" y="11"/>
                      </a:lnTo>
                      <a:lnTo>
                        <a:pt x="0" y="41"/>
                      </a:lnTo>
                      <a:lnTo>
                        <a:pt x="5" y="64"/>
                      </a:lnTo>
                      <a:lnTo>
                        <a:pt x="28" y="0"/>
                      </a:lnTo>
                      <a:close/>
                    </a:path>
                  </a:pathLst>
                </a:custGeom>
                <a:solidFill>
                  <a:srgbClr val="000066"/>
                </a:solidFill>
                <a:ln w="9525">
                  <a:noFill/>
                  <a:round/>
                  <a:headEnd/>
                  <a:tailEnd/>
                </a:ln>
              </p:spPr>
              <p:txBody>
                <a:bodyPr>
                  <a:prstTxWarp prst="textNoShape">
                    <a:avLst/>
                  </a:prstTxWarp>
                </a:bodyPr>
                <a:lstStyle/>
                <a:p>
                  <a:endParaRPr lang="en-US"/>
                </a:p>
              </p:txBody>
            </p:sp>
          </p:grpSp>
        </p:grpSp>
        <p:grpSp>
          <p:nvGrpSpPr>
            <p:cNvPr id="10" name="Group 62"/>
            <p:cNvGrpSpPr>
              <a:grpSpLocks noChangeAspect="1"/>
            </p:cNvGrpSpPr>
            <p:nvPr/>
          </p:nvGrpSpPr>
          <p:grpSpPr bwMode="auto">
            <a:xfrm rot="-4286940">
              <a:off x="4848" y="2497"/>
              <a:ext cx="141" cy="50"/>
              <a:chOff x="4032" y="2817"/>
              <a:chExt cx="417" cy="635"/>
            </a:xfrm>
          </p:grpSpPr>
          <p:sp>
            <p:nvSpPr>
              <p:cNvPr id="5140" name="Oval 63"/>
              <p:cNvSpPr>
                <a:spLocks noChangeAspect="1"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5141" name="Oval 64"/>
              <p:cNvSpPr>
                <a:spLocks noChangeAspect="1"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grpSp>
          <p:nvGrpSpPr>
            <p:cNvPr id="11" name="Group 65"/>
            <p:cNvGrpSpPr>
              <a:grpSpLocks noChangeAspect="1"/>
            </p:cNvGrpSpPr>
            <p:nvPr/>
          </p:nvGrpSpPr>
          <p:grpSpPr bwMode="auto">
            <a:xfrm rot="-4286940">
              <a:off x="4800" y="2494"/>
              <a:ext cx="141" cy="50"/>
              <a:chOff x="4032" y="2817"/>
              <a:chExt cx="417" cy="635"/>
            </a:xfrm>
          </p:grpSpPr>
          <p:sp>
            <p:nvSpPr>
              <p:cNvPr id="5138" name="Oval 66"/>
              <p:cNvSpPr>
                <a:spLocks noChangeAspect="1" noChangeArrowheads="1"/>
              </p:cNvSpPr>
              <p:nvPr/>
            </p:nvSpPr>
            <p:spPr bwMode="auto">
              <a:xfrm>
                <a:off x="4032" y="2817"/>
                <a:ext cx="417" cy="635"/>
              </a:xfrm>
              <a:prstGeom prst="ellipse">
                <a:avLst/>
              </a:prstGeom>
              <a:solidFill>
                <a:schemeClr val="tx2"/>
              </a:solidFill>
              <a:ln w="12700" cap="sq">
                <a:solidFill>
                  <a:schemeClr val="tx1"/>
                </a:solidFill>
                <a:round/>
                <a:headEnd type="none" w="sm" len="sm"/>
                <a:tailEnd type="none" w="sm" len="sm"/>
              </a:ln>
            </p:spPr>
            <p:txBody>
              <a:bodyPr wrap="none" lIns="274320" rIns="274320" anchor="ctr">
                <a:prstTxWarp prst="textNoShape">
                  <a:avLst/>
                </a:prstTxWarp>
                <a:spAutoFit/>
              </a:bodyPr>
              <a:lstStyle/>
              <a:p>
                <a:endParaRPr lang="en-US"/>
              </a:p>
            </p:txBody>
          </p:sp>
          <p:sp>
            <p:nvSpPr>
              <p:cNvPr id="5139" name="Oval 67"/>
              <p:cNvSpPr>
                <a:spLocks noChangeAspect="1" noChangeArrowheads="1"/>
              </p:cNvSpPr>
              <p:nvPr/>
            </p:nvSpPr>
            <p:spPr bwMode="auto">
              <a:xfrm>
                <a:off x="4080" y="2928"/>
                <a:ext cx="240" cy="240"/>
              </a:xfrm>
              <a:prstGeom prst="ellipse">
                <a:avLst/>
              </a:prstGeom>
              <a:solidFill>
                <a:schemeClr val="bg2"/>
              </a:solidFill>
              <a:ln w="12700" cap="sq">
                <a:noFill/>
                <a:round/>
                <a:headEnd type="none" w="sm" len="sm"/>
                <a:tailEnd type="none" w="sm" len="sm"/>
              </a:ln>
            </p:spPr>
            <p:txBody>
              <a:bodyPr wrap="none" lIns="274320" rIns="274320" anchor="ctr">
                <a:prstTxWarp prst="textNoShape">
                  <a:avLst/>
                </a:prstTxWarp>
                <a:spAutoFit/>
              </a:bodyPr>
              <a:lstStyle/>
              <a:p>
                <a:endParaRPr lang="en-US"/>
              </a:p>
            </p:txBody>
          </p:sp>
        </p:grpSp>
        <p:sp>
          <p:nvSpPr>
            <p:cNvPr id="5137" name="Freeform 68"/>
            <p:cNvSpPr>
              <a:spLocks noChangeAspect="1"/>
            </p:cNvSpPr>
            <p:nvPr/>
          </p:nvSpPr>
          <p:spPr bwMode="auto">
            <a:xfrm>
              <a:off x="4800" y="2705"/>
              <a:ext cx="55" cy="31"/>
            </a:xfrm>
            <a:custGeom>
              <a:avLst/>
              <a:gdLst>
                <a:gd name="T0" fmla="*/ 0 w 55"/>
                <a:gd name="T1" fmla="*/ 31 h 31"/>
                <a:gd name="T2" fmla="*/ 55 w 55"/>
                <a:gd name="T3" fmla="*/ 8 h 31"/>
                <a:gd name="T4" fmla="*/ 0 60000 65536"/>
                <a:gd name="T5" fmla="*/ 0 60000 65536"/>
                <a:gd name="T6" fmla="*/ 0 w 55"/>
                <a:gd name="T7" fmla="*/ 0 h 31"/>
                <a:gd name="T8" fmla="*/ 55 w 55"/>
                <a:gd name="T9" fmla="*/ 31 h 31"/>
              </a:gdLst>
              <a:ahLst/>
              <a:cxnLst>
                <a:cxn ang="T4">
                  <a:pos x="T0" y="T1"/>
                </a:cxn>
                <a:cxn ang="T5">
                  <a:pos x="T2" y="T3"/>
                </a:cxn>
              </a:cxnLst>
              <a:rect l="T6" t="T7" r="T8" b="T9"/>
              <a:pathLst>
                <a:path w="55" h="31">
                  <a:moveTo>
                    <a:pt x="0" y="31"/>
                  </a:moveTo>
                  <a:cubicBezTo>
                    <a:pt x="31" y="0"/>
                    <a:pt x="12" y="8"/>
                    <a:pt x="55" y="8"/>
                  </a:cubicBezTo>
                </a:path>
              </a:pathLst>
            </a:custGeom>
            <a:noFill/>
            <a:ln w="19050" cap="sq">
              <a:solidFill>
                <a:schemeClr val="bg1"/>
              </a:solidFill>
              <a:round/>
              <a:headEnd/>
              <a:tailEnd/>
            </a:ln>
          </p:spPr>
          <p:txBody>
            <a:bodyPr lIns="274320" rIns="274320" anchorCtr="1">
              <a:prstTxWarp prst="textNoShape">
                <a:avLst/>
              </a:prstTxWarp>
            </a:bodyPr>
            <a:lstStyle/>
            <a:p>
              <a:endParaRPr lang="en-US"/>
            </a:p>
          </p:txBody>
        </p:sp>
      </p:grpSp>
      <p:sp>
        <p:nvSpPr>
          <p:cNvPr id="5122" name="Ink 39"/>
          <p:cNvSpPr>
            <a:spLocks noRot="1" noChangeAspect="1" noEditPoints="1" noChangeArrowheads="1" noChangeShapeType="1" noTextEdit="1"/>
          </p:cNvSpPr>
          <p:nvPr/>
        </p:nvSpPr>
        <p:spPr bwMode="auto">
          <a:xfrm>
            <a:off x="5778500" y="3952875"/>
            <a:ext cx="679450" cy="738188"/>
          </a:xfrm>
          <a:custGeom>
            <a:avLst/>
            <a:gdLst/>
            <a:ahLst/>
            <a:cxnLst>
              <a:cxn ang="0">
                <a:pos x="28" y="2032"/>
              </a:cxn>
              <a:cxn ang="0">
                <a:pos x="40" y="2004"/>
              </a:cxn>
              <a:cxn ang="0">
                <a:pos x="184" y="1807"/>
              </a:cxn>
              <a:cxn ang="0">
                <a:pos x="509" y="1409"/>
              </a:cxn>
              <a:cxn ang="0">
                <a:pos x="1720" y="142"/>
              </a:cxn>
              <a:cxn ang="0">
                <a:pos x="1885" y="0"/>
              </a:cxn>
              <a:cxn ang="0">
                <a:pos x="1817" y="90"/>
              </a:cxn>
              <a:cxn ang="0">
                <a:pos x="1786" y="135"/>
              </a:cxn>
              <a:cxn ang="0">
                <a:pos x="307" y="1631"/>
              </a:cxn>
              <a:cxn ang="0">
                <a:pos x="261" y="1657"/>
              </a:cxn>
              <a:cxn ang="0">
                <a:pos x="189" y="1723"/>
              </a:cxn>
              <a:cxn ang="0">
                <a:pos x="29" y="1929"/>
              </a:cxn>
              <a:cxn ang="0">
                <a:pos x="0" y="1990"/>
              </a:cxn>
              <a:cxn ang="0">
                <a:pos x="42" y="2015"/>
              </a:cxn>
              <a:cxn ang="0">
                <a:pos x="143" y="2020"/>
              </a:cxn>
              <a:cxn ang="0">
                <a:pos x="305" y="2026"/>
              </a:cxn>
              <a:cxn ang="0">
                <a:pos x="445" y="2036"/>
              </a:cxn>
              <a:cxn ang="0">
                <a:pos x="468" y="2039"/>
              </a:cxn>
            </a:cxnLst>
            <a:rect l="0" t="0" r="r" b="b"/>
            <a:pathLst>
              <a:path w="1886" h="2047" extrusionOk="0">
                <a:moveTo>
                  <a:pt x="28" y="2032"/>
                </a:moveTo>
                <a:cubicBezTo>
                  <a:pt x="38" y="2014"/>
                  <a:pt x="28" y="2021"/>
                  <a:pt x="40" y="2004"/>
                </a:cubicBezTo>
                <a:cubicBezTo>
                  <a:pt x="86" y="1937"/>
                  <a:pt x="136" y="1873"/>
                  <a:pt x="184" y="1807"/>
                </a:cubicBezTo>
                <a:cubicBezTo>
                  <a:pt x="285" y="1668"/>
                  <a:pt x="396" y="1539"/>
                  <a:pt x="509" y="1409"/>
                </a:cubicBezTo>
                <a:cubicBezTo>
                  <a:pt x="890" y="970"/>
                  <a:pt x="1293" y="538"/>
                  <a:pt x="1720" y="142"/>
                </a:cubicBezTo>
                <a:cubicBezTo>
                  <a:pt x="1773" y="92"/>
                  <a:pt x="1829" y="47"/>
                  <a:pt x="1885" y="0"/>
                </a:cubicBezTo>
                <a:cubicBezTo>
                  <a:pt x="1863" y="31"/>
                  <a:pt x="1839" y="59"/>
                  <a:pt x="1817" y="90"/>
                </a:cubicBezTo>
                <a:cubicBezTo>
                  <a:pt x="1807" y="105"/>
                  <a:pt x="1796" y="120"/>
                  <a:pt x="1786" y="135"/>
                </a:cubicBezTo>
              </a:path>
              <a:path w="1886" h="2047" extrusionOk="0">
                <a:moveTo>
                  <a:pt x="307" y="1631"/>
                </a:moveTo>
                <a:cubicBezTo>
                  <a:pt x="288" y="1637"/>
                  <a:pt x="279" y="1646"/>
                  <a:pt x="261" y="1657"/>
                </a:cubicBezTo>
                <a:cubicBezTo>
                  <a:pt x="232" y="1675"/>
                  <a:pt x="212" y="1698"/>
                  <a:pt x="189" y="1723"/>
                </a:cubicBezTo>
                <a:cubicBezTo>
                  <a:pt x="131" y="1787"/>
                  <a:pt x="77" y="1857"/>
                  <a:pt x="29" y="1929"/>
                </a:cubicBezTo>
                <a:cubicBezTo>
                  <a:pt x="16" y="1949"/>
                  <a:pt x="3" y="1967"/>
                  <a:pt x="0" y="1990"/>
                </a:cubicBezTo>
                <a:cubicBezTo>
                  <a:pt x="-4" y="2018"/>
                  <a:pt x="25" y="2013"/>
                  <a:pt x="42" y="2015"/>
                </a:cubicBezTo>
                <a:cubicBezTo>
                  <a:pt x="75" y="2019"/>
                  <a:pt x="109" y="2018"/>
                  <a:pt x="143" y="2020"/>
                </a:cubicBezTo>
                <a:cubicBezTo>
                  <a:pt x="197" y="2023"/>
                  <a:pt x="251" y="2025"/>
                  <a:pt x="305" y="2026"/>
                </a:cubicBezTo>
                <a:cubicBezTo>
                  <a:pt x="352" y="2027"/>
                  <a:pt x="398" y="2031"/>
                  <a:pt x="445" y="2036"/>
                </a:cubicBezTo>
                <a:cubicBezTo>
                  <a:pt x="453" y="2037"/>
                  <a:pt x="460" y="2038"/>
                  <a:pt x="468" y="2039"/>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5123" name="Ink 40"/>
          <p:cNvSpPr>
            <a:spLocks noRot="1" noChangeAspect="1" noEditPoints="1" noChangeArrowheads="1" noChangeShapeType="1" noTextEdit="1"/>
          </p:cNvSpPr>
          <p:nvPr/>
        </p:nvSpPr>
        <p:spPr bwMode="auto">
          <a:xfrm>
            <a:off x="6719888" y="3544888"/>
            <a:ext cx="468312" cy="388937"/>
          </a:xfrm>
          <a:custGeom>
            <a:avLst/>
            <a:gdLst/>
            <a:ahLst/>
            <a:cxnLst>
              <a:cxn ang="0">
                <a:pos x="0" y="705"/>
              </a:cxn>
              <a:cxn ang="0">
                <a:pos x="36" y="735"/>
              </a:cxn>
              <a:cxn ang="0">
                <a:pos x="160" y="616"/>
              </a:cxn>
              <a:cxn ang="0">
                <a:pos x="285" y="347"/>
              </a:cxn>
              <a:cxn ang="0">
                <a:pos x="289" y="88"/>
              </a:cxn>
              <a:cxn ang="0">
                <a:pos x="224" y="0"/>
              </a:cxn>
              <a:cxn ang="0">
                <a:pos x="209" y="7"/>
              </a:cxn>
              <a:cxn ang="0">
                <a:pos x="177" y="158"/>
              </a:cxn>
              <a:cxn ang="0">
                <a:pos x="167" y="664"/>
              </a:cxn>
              <a:cxn ang="0">
                <a:pos x="222" y="738"/>
              </a:cxn>
              <a:cxn ang="0">
                <a:pos x="327" y="659"/>
              </a:cxn>
              <a:cxn ang="0">
                <a:pos x="377" y="468"/>
              </a:cxn>
              <a:cxn ang="0">
                <a:pos x="369" y="551"/>
              </a:cxn>
              <a:cxn ang="0">
                <a:pos x="522" y="747"/>
              </a:cxn>
              <a:cxn ang="0">
                <a:pos x="615" y="723"/>
              </a:cxn>
              <a:cxn ang="0">
                <a:pos x="633" y="577"/>
              </a:cxn>
              <a:cxn ang="0">
                <a:pos x="569" y="457"/>
              </a:cxn>
              <a:cxn ang="0">
                <a:pos x="508" y="486"/>
              </a:cxn>
              <a:cxn ang="0">
                <a:pos x="503" y="530"/>
              </a:cxn>
              <a:cxn ang="0">
                <a:pos x="737" y="507"/>
              </a:cxn>
              <a:cxn ang="0">
                <a:pos x="763" y="478"/>
              </a:cxn>
              <a:cxn ang="0">
                <a:pos x="758" y="529"/>
              </a:cxn>
              <a:cxn ang="0">
                <a:pos x="787" y="754"/>
              </a:cxn>
              <a:cxn ang="0">
                <a:pos x="874" y="902"/>
              </a:cxn>
              <a:cxn ang="0">
                <a:pos x="862" y="1012"/>
              </a:cxn>
              <a:cxn ang="0">
                <a:pos x="726" y="1079"/>
              </a:cxn>
              <a:cxn ang="0">
                <a:pos x="620" y="1046"/>
              </a:cxn>
              <a:cxn ang="0">
                <a:pos x="816" y="643"/>
              </a:cxn>
              <a:cxn ang="0">
                <a:pos x="852" y="626"/>
              </a:cxn>
              <a:cxn ang="0">
                <a:pos x="917" y="647"/>
              </a:cxn>
              <a:cxn ang="0">
                <a:pos x="978" y="705"/>
              </a:cxn>
              <a:cxn ang="0">
                <a:pos x="993" y="718"/>
              </a:cxn>
              <a:cxn ang="0">
                <a:pos x="1031" y="658"/>
              </a:cxn>
              <a:cxn ang="0">
                <a:pos x="1097" y="562"/>
              </a:cxn>
              <a:cxn ang="0">
                <a:pos x="1155" y="563"/>
              </a:cxn>
              <a:cxn ang="0">
                <a:pos x="1209" y="704"/>
              </a:cxn>
              <a:cxn ang="0">
                <a:pos x="1298" y="716"/>
              </a:cxn>
            </a:cxnLst>
            <a:rect l="0" t="0" r="r" b="b"/>
            <a:pathLst>
              <a:path w="1299" h="1081" extrusionOk="0">
                <a:moveTo>
                  <a:pt x="0" y="705"/>
                </a:moveTo>
                <a:cubicBezTo>
                  <a:pt x="17" y="739"/>
                  <a:pt x="-6" y="743"/>
                  <a:pt x="36" y="735"/>
                </a:cubicBezTo>
                <a:cubicBezTo>
                  <a:pt x="87" y="726"/>
                  <a:pt x="133" y="652"/>
                  <a:pt x="160" y="616"/>
                </a:cubicBezTo>
                <a:cubicBezTo>
                  <a:pt x="220" y="536"/>
                  <a:pt x="262" y="445"/>
                  <a:pt x="285" y="347"/>
                </a:cubicBezTo>
                <a:cubicBezTo>
                  <a:pt x="305" y="263"/>
                  <a:pt x="310" y="172"/>
                  <a:pt x="289" y="88"/>
                </a:cubicBezTo>
                <a:cubicBezTo>
                  <a:pt x="280" y="51"/>
                  <a:pt x="264" y="11"/>
                  <a:pt x="224" y="0"/>
                </a:cubicBezTo>
                <a:cubicBezTo>
                  <a:pt x="219" y="2"/>
                  <a:pt x="214" y="5"/>
                  <a:pt x="209" y="7"/>
                </a:cubicBezTo>
                <a:cubicBezTo>
                  <a:pt x="189" y="57"/>
                  <a:pt x="182" y="105"/>
                  <a:pt x="177" y="158"/>
                </a:cubicBezTo>
                <a:cubicBezTo>
                  <a:pt x="161" y="319"/>
                  <a:pt x="135" y="503"/>
                  <a:pt x="167" y="664"/>
                </a:cubicBezTo>
                <a:cubicBezTo>
                  <a:pt x="176" y="710"/>
                  <a:pt x="186" y="717"/>
                  <a:pt x="222" y="738"/>
                </a:cubicBezTo>
                <a:cubicBezTo>
                  <a:pt x="272" y="725"/>
                  <a:pt x="299" y="706"/>
                  <a:pt x="327" y="659"/>
                </a:cubicBezTo>
                <a:cubicBezTo>
                  <a:pt x="362" y="600"/>
                  <a:pt x="376" y="535"/>
                  <a:pt x="377" y="468"/>
                </a:cubicBezTo>
                <a:cubicBezTo>
                  <a:pt x="363" y="499"/>
                  <a:pt x="359" y="510"/>
                  <a:pt x="369" y="551"/>
                </a:cubicBezTo>
                <a:cubicBezTo>
                  <a:pt x="388" y="631"/>
                  <a:pt x="441" y="717"/>
                  <a:pt x="522" y="747"/>
                </a:cubicBezTo>
                <a:cubicBezTo>
                  <a:pt x="555" y="759"/>
                  <a:pt x="593" y="752"/>
                  <a:pt x="615" y="723"/>
                </a:cubicBezTo>
                <a:cubicBezTo>
                  <a:pt x="645" y="684"/>
                  <a:pt x="641" y="622"/>
                  <a:pt x="633" y="577"/>
                </a:cubicBezTo>
                <a:cubicBezTo>
                  <a:pt x="627" y="545"/>
                  <a:pt x="605" y="471"/>
                  <a:pt x="569" y="457"/>
                </a:cubicBezTo>
                <a:cubicBezTo>
                  <a:pt x="532" y="443"/>
                  <a:pt x="524" y="460"/>
                  <a:pt x="508" y="486"/>
                </a:cubicBezTo>
                <a:cubicBezTo>
                  <a:pt x="498" y="506"/>
                  <a:pt x="496" y="514"/>
                  <a:pt x="503" y="530"/>
                </a:cubicBezTo>
              </a:path>
              <a:path w="1299" h="1081" extrusionOk="0">
                <a:moveTo>
                  <a:pt x="737" y="507"/>
                </a:moveTo>
                <a:cubicBezTo>
                  <a:pt x="748" y="489"/>
                  <a:pt x="750" y="483"/>
                  <a:pt x="763" y="478"/>
                </a:cubicBezTo>
                <a:cubicBezTo>
                  <a:pt x="768" y="488"/>
                  <a:pt x="766" y="495"/>
                  <a:pt x="758" y="529"/>
                </a:cubicBezTo>
                <a:cubicBezTo>
                  <a:pt x="738" y="608"/>
                  <a:pt x="750" y="682"/>
                  <a:pt x="787" y="754"/>
                </a:cubicBezTo>
                <a:cubicBezTo>
                  <a:pt x="813" y="805"/>
                  <a:pt x="852" y="849"/>
                  <a:pt x="874" y="902"/>
                </a:cubicBezTo>
                <a:cubicBezTo>
                  <a:pt x="891" y="942"/>
                  <a:pt x="892" y="979"/>
                  <a:pt x="862" y="1012"/>
                </a:cubicBezTo>
                <a:cubicBezTo>
                  <a:pt x="829" y="1048"/>
                  <a:pt x="774" y="1072"/>
                  <a:pt x="726" y="1079"/>
                </a:cubicBezTo>
                <a:cubicBezTo>
                  <a:pt x="679" y="1086"/>
                  <a:pt x="653" y="1078"/>
                  <a:pt x="620" y="1046"/>
                </a:cubicBezTo>
              </a:path>
              <a:path w="1299" h="1081" extrusionOk="0">
                <a:moveTo>
                  <a:pt x="816" y="643"/>
                </a:moveTo>
                <a:cubicBezTo>
                  <a:pt x="831" y="632"/>
                  <a:pt x="833" y="627"/>
                  <a:pt x="852" y="626"/>
                </a:cubicBezTo>
                <a:cubicBezTo>
                  <a:pt x="877" y="625"/>
                  <a:pt x="897" y="633"/>
                  <a:pt x="917" y="647"/>
                </a:cubicBezTo>
                <a:cubicBezTo>
                  <a:pt x="941" y="663"/>
                  <a:pt x="958" y="685"/>
                  <a:pt x="978" y="705"/>
                </a:cubicBezTo>
                <a:cubicBezTo>
                  <a:pt x="983" y="709"/>
                  <a:pt x="988" y="714"/>
                  <a:pt x="993" y="718"/>
                </a:cubicBezTo>
                <a:cubicBezTo>
                  <a:pt x="1012" y="701"/>
                  <a:pt x="1018" y="681"/>
                  <a:pt x="1031" y="658"/>
                </a:cubicBezTo>
                <a:cubicBezTo>
                  <a:pt x="1049" y="626"/>
                  <a:pt x="1070" y="587"/>
                  <a:pt x="1097" y="562"/>
                </a:cubicBezTo>
                <a:cubicBezTo>
                  <a:pt x="1117" y="544"/>
                  <a:pt x="1140" y="536"/>
                  <a:pt x="1155" y="563"/>
                </a:cubicBezTo>
                <a:cubicBezTo>
                  <a:pt x="1180" y="607"/>
                  <a:pt x="1166" y="670"/>
                  <a:pt x="1209" y="704"/>
                </a:cubicBezTo>
                <a:cubicBezTo>
                  <a:pt x="1237" y="726"/>
                  <a:pt x="1265" y="717"/>
                  <a:pt x="1298" y="71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5124" name="Ink 41"/>
          <p:cNvSpPr>
            <a:spLocks noRot="1" noChangeAspect="1" noEditPoints="1" noChangeArrowheads="1" noChangeShapeType="1" noTextEdit="1"/>
          </p:cNvSpPr>
          <p:nvPr/>
        </p:nvSpPr>
        <p:spPr bwMode="auto">
          <a:xfrm>
            <a:off x="7369175" y="3575050"/>
            <a:ext cx="1468438" cy="363538"/>
          </a:xfrm>
          <a:custGeom>
            <a:avLst/>
            <a:gdLst/>
            <a:ahLst/>
            <a:cxnLst>
              <a:cxn ang="0">
                <a:pos x="32" y="0"/>
              </a:cxn>
              <a:cxn ang="0">
                <a:pos x="40" y="465"/>
              </a:cxn>
              <a:cxn ang="0">
                <a:pos x="192" y="325"/>
              </a:cxn>
              <a:cxn ang="0">
                <a:pos x="210" y="501"/>
              </a:cxn>
              <a:cxn ang="0">
                <a:pos x="146" y="457"/>
              </a:cxn>
              <a:cxn ang="0">
                <a:pos x="358" y="327"/>
              </a:cxn>
              <a:cxn ang="0">
                <a:pos x="440" y="424"/>
              </a:cxn>
              <a:cxn ang="0">
                <a:pos x="530" y="89"/>
              </a:cxn>
              <a:cxn ang="0">
                <a:pos x="521" y="431"/>
              </a:cxn>
              <a:cxn ang="0">
                <a:pos x="632" y="451"/>
              </a:cxn>
              <a:cxn ang="0">
                <a:pos x="752" y="290"/>
              </a:cxn>
              <a:cxn ang="0">
                <a:pos x="798" y="486"/>
              </a:cxn>
              <a:cxn ang="0">
                <a:pos x="489" y="203"/>
              </a:cxn>
              <a:cxn ang="0">
                <a:pos x="683" y="112"/>
              </a:cxn>
              <a:cxn ang="0">
                <a:pos x="382" y="118"/>
              </a:cxn>
              <a:cxn ang="0">
                <a:pos x="1385" y="269"/>
              </a:cxn>
              <a:cxn ang="0">
                <a:pos x="1360" y="468"/>
              </a:cxn>
              <a:cxn ang="0">
                <a:pos x="1435" y="478"/>
              </a:cxn>
              <a:cxn ang="0">
                <a:pos x="1503" y="509"/>
              </a:cxn>
              <a:cxn ang="0">
                <a:pos x="1621" y="505"/>
              </a:cxn>
              <a:cxn ang="0">
                <a:pos x="1526" y="352"/>
              </a:cxn>
              <a:cxn ang="0">
                <a:pos x="1186" y="255"/>
              </a:cxn>
              <a:cxn ang="0">
                <a:pos x="1626" y="185"/>
              </a:cxn>
              <a:cxn ang="0">
                <a:pos x="2134" y="255"/>
              </a:cxn>
              <a:cxn ang="0">
                <a:pos x="2242" y="480"/>
              </a:cxn>
              <a:cxn ang="0">
                <a:pos x="2464" y="319"/>
              </a:cxn>
              <a:cxn ang="0">
                <a:pos x="2424" y="323"/>
              </a:cxn>
              <a:cxn ang="0">
                <a:pos x="2456" y="456"/>
              </a:cxn>
              <a:cxn ang="0">
                <a:pos x="2703" y="290"/>
              </a:cxn>
              <a:cxn ang="0">
                <a:pos x="2745" y="405"/>
              </a:cxn>
              <a:cxn ang="0">
                <a:pos x="2718" y="995"/>
              </a:cxn>
              <a:cxn ang="0">
                <a:pos x="2716" y="833"/>
              </a:cxn>
              <a:cxn ang="0">
                <a:pos x="2760" y="249"/>
              </a:cxn>
              <a:cxn ang="0">
                <a:pos x="2819" y="366"/>
              </a:cxn>
              <a:cxn ang="0">
                <a:pos x="2733" y="425"/>
              </a:cxn>
              <a:cxn ang="0">
                <a:pos x="2911" y="319"/>
              </a:cxn>
              <a:cxn ang="0">
                <a:pos x="3099" y="461"/>
              </a:cxn>
              <a:cxn ang="0">
                <a:pos x="3238" y="257"/>
              </a:cxn>
              <a:cxn ang="0">
                <a:pos x="3233" y="269"/>
              </a:cxn>
              <a:cxn ang="0">
                <a:pos x="3153" y="479"/>
              </a:cxn>
              <a:cxn ang="0">
                <a:pos x="3251" y="453"/>
              </a:cxn>
              <a:cxn ang="0">
                <a:pos x="3489" y="308"/>
              </a:cxn>
              <a:cxn ang="0">
                <a:pos x="3473" y="474"/>
              </a:cxn>
              <a:cxn ang="0">
                <a:pos x="3448" y="475"/>
              </a:cxn>
              <a:cxn ang="0">
                <a:pos x="3662" y="246"/>
              </a:cxn>
              <a:cxn ang="0">
                <a:pos x="3591" y="354"/>
              </a:cxn>
              <a:cxn ang="0">
                <a:pos x="3637" y="439"/>
              </a:cxn>
              <a:cxn ang="0">
                <a:pos x="3728" y="438"/>
              </a:cxn>
              <a:cxn ang="0">
                <a:pos x="3827" y="504"/>
              </a:cxn>
              <a:cxn ang="0">
                <a:pos x="3963" y="235"/>
              </a:cxn>
              <a:cxn ang="0">
                <a:pos x="3902" y="265"/>
              </a:cxn>
              <a:cxn ang="0">
                <a:pos x="3889" y="243"/>
              </a:cxn>
            </a:cxnLst>
            <a:rect l="0" t="0" r="r" b="b"/>
            <a:pathLst>
              <a:path w="4078" h="1010" extrusionOk="0">
                <a:moveTo>
                  <a:pt x="0" y="46"/>
                </a:moveTo>
                <a:cubicBezTo>
                  <a:pt x="10" y="15"/>
                  <a:pt x="5" y="12"/>
                  <a:pt x="32" y="0"/>
                </a:cubicBezTo>
                <a:cubicBezTo>
                  <a:pt x="36" y="48"/>
                  <a:pt x="34" y="95"/>
                  <a:pt x="33" y="144"/>
                </a:cubicBezTo>
                <a:cubicBezTo>
                  <a:pt x="30" y="250"/>
                  <a:pt x="17" y="361"/>
                  <a:pt x="40" y="465"/>
                </a:cubicBezTo>
                <a:cubicBezTo>
                  <a:pt x="70" y="447"/>
                  <a:pt x="82" y="424"/>
                  <a:pt x="105" y="397"/>
                </a:cubicBezTo>
                <a:cubicBezTo>
                  <a:pt x="127" y="370"/>
                  <a:pt x="157" y="335"/>
                  <a:pt x="192" y="325"/>
                </a:cubicBezTo>
                <a:cubicBezTo>
                  <a:pt x="222" y="316"/>
                  <a:pt x="245" y="336"/>
                  <a:pt x="254" y="364"/>
                </a:cubicBezTo>
                <a:cubicBezTo>
                  <a:pt x="270" y="414"/>
                  <a:pt x="246" y="467"/>
                  <a:pt x="210" y="501"/>
                </a:cubicBezTo>
                <a:cubicBezTo>
                  <a:pt x="187" y="522"/>
                  <a:pt x="173" y="527"/>
                  <a:pt x="145" y="535"/>
                </a:cubicBezTo>
                <a:cubicBezTo>
                  <a:pt x="132" y="498"/>
                  <a:pt x="136" y="499"/>
                  <a:pt x="146" y="457"/>
                </a:cubicBezTo>
              </a:path>
              <a:path w="4078" h="1010" extrusionOk="0">
                <a:moveTo>
                  <a:pt x="323" y="264"/>
                </a:moveTo>
                <a:cubicBezTo>
                  <a:pt x="348" y="281"/>
                  <a:pt x="352" y="297"/>
                  <a:pt x="358" y="327"/>
                </a:cubicBezTo>
                <a:cubicBezTo>
                  <a:pt x="369" y="381"/>
                  <a:pt x="365" y="439"/>
                  <a:pt x="385" y="490"/>
                </a:cubicBezTo>
                <a:cubicBezTo>
                  <a:pt x="420" y="485"/>
                  <a:pt x="426" y="458"/>
                  <a:pt x="440" y="424"/>
                </a:cubicBezTo>
                <a:cubicBezTo>
                  <a:pt x="466" y="359"/>
                  <a:pt x="480" y="291"/>
                  <a:pt x="496" y="223"/>
                </a:cubicBezTo>
                <a:cubicBezTo>
                  <a:pt x="507" y="178"/>
                  <a:pt x="517" y="133"/>
                  <a:pt x="530" y="89"/>
                </a:cubicBezTo>
                <a:cubicBezTo>
                  <a:pt x="535" y="138"/>
                  <a:pt x="534" y="188"/>
                  <a:pt x="531" y="237"/>
                </a:cubicBezTo>
                <a:cubicBezTo>
                  <a:pt x="527" y="301"/>
                  <a:pt x="518" y="367"/>
                  <a:pt x="521" y="431"/>
                </a:cubicBezTo>
                <a:cubicBezTo>
                  <a:pt x="523" y="468"/>
                  <a:pt x="525" y="494"/>
                  <a:pt x="552" y="518"/>
                </a:cubicBezTo>
                <a:cubicBezTo>
                  <a:pt x="590" y="508"/>
                  <a:pt x="610" y="484"/>
                  <a:pt x="632" y="451"/>
                </a:cubicBezTo>
                <a:cubicBezTo>
                  <a:pt x="662" y="408"/>
                  <a:pt x="686" y="360"/>
                  <a:pt x="718" y="318"/>
                </a:cubicBezTo>
                <a:cubicBezTo>
                  <a:pt x="734" y="300"/>
                  <a:pt x="737" y="295"/>
                  <a:pt x="752" y="290"/>
                </a:cubicBezTo>
                <a:cubicBezTo>
                  <a:pt x="779" y="308"/>
                  <a:pt x="784" y="334"/>
                  <a:pt x="789" y="367"/>
                </a:cubicBezTo>
                <a:cubicBezTo>
                  <a:pt x="795" y="403"/>
                  <a:pt x="800" y="449"/>
                  <a:pt x="798" y="486"/>
                </a:cubicBezTo>
                <a:cubicBezTo>
                  <a:pt x="794" y="504"/>
                  <a:pt x="793" y="510"/>
                  <a:pt x="792" y="522"/>
                </a:cubicBezTo>
              </a:path>
              <a:path w="4078" h="1010" extrusionOk="0">
                <a:moveTo>
                  <a:pt x="489" y="203"/>
                </a:moveTo>
                <a:cubicBezTo>
                  <a:pt x="523" y="180"/>
                  <a:pt x="563" y="153"/>
                  <a:pt x="604" y="142"/>
                </a:cubicBezTo>
                <a:cubicBezTo>
                  <a:pt x="633" y="134"/>
                  <a:pt x="662" y="131"/>
                  <a:pt x="683" y="112"/>
                </a:cubicBezTo>
              </a:path>
              <a:path w="4078" h="1010" extrusionOk="0">
                <a:moveTo>
                  <a:pt x="389" y="118"/>
                </a:moveTo>
                <a:cubicBezTo>
                  <a:pt x="383" y="127"/>
                  <a:pt x="381" y="130"/>
                  <a:pt x="382" y="118"/>
                </a:cubicBezTo>
              </a:path>
              <a:path w="4078" h="1010" extrusionOk="0">
                <a:moveTo>
                  <a:pt x="1341" y="294"/>
                </a:moveTo>
                <a:cubicBezTo>
                  <a:pt x="1368" y="294"/>
                  <a:pt x="1379" y="295"/>
                  <a:pt x="1385" y="269"/>
                </a:cubicBezTo>
                <a:cubicBezTo>
                  <a:pt x="1369" y="257"/>
                  <a:pt x="1360" y="296"/>
                  <a:pt x="1356" y="323"/>
                </a:cubicBezTo>
                <a:cubicBezTo>
                  <a:pt x="1349" y="370"/>
                  <a:pt x="1349" y="422"/>
                  <a:pt x="1360" y="468"/>
                </a:cubicBezTo>
                <a:cubicBezTo>
                  <a:pt x="1364" y="484"/>
                  <a:pt x="1373" y="513"/>
                  <a:pt x="1395" y="511"/>
                </a:cubicBezTo>
                <a:cubicBezTo>
                  <a:pt x="1411" y="510"/>
                  <a:pt x="1426" y="490"/>
                  <a:pt x="1435" y="478"/>
                </a:cubicBezTo>
                <a:cubicBezTo>
                  <a:pt x="1443" y="466"/>
                  <a:pt x="1443" y="463"/>
                  <a:pt x="1454" y="455"/>
                </a:cubicBezTo>
                <a:cubicBezTo>
                  <a:pt x="1471" y="473"/>
                  <a:pt x="1485" y="493"/>
                  <a:pt x="1503" y="509"/>
                </a:cubicBezTo>
                <a:cubicBezTo>
                  <a:pt x="1523" y="527"/>
                  <a:pt x="1546" y="540"/>
                  <a:pt x="1574" y="542"/>
                </a:cubicBezTo>
                <a:cubicBezTo>
                  <a:pt x="1596" y="543"/>
                  <a:pt x="1620" y="530"/>
                  <a:pt x="1621" y="505"/>
                </a:cubicBezTo>
                <a:cubicBezTo>
                  <a:pt x="1623" y="462"/>
                  <a:pt x="1597" y="427"/>
                  <a:pt x="1572" y="396"/>
                </a:cubicBezTo>
                <a:cubicBezTo>
                  <a:pt x="1551" y="373"/>
                  <a:pt x="1543" y="365"/>
                  <a:pt x="1526" y="352"/>
                </a:cubicBezTo>
              </a:path>
              <a:path w="4078" h="1010" extrusionOk="0">
                <a:moveTo>
                  <a:pt x="1205" y="276"/>
                </a:moveTo>
                <a:cubicBezTo>
                  <a:pt x="1189" y="269"/>
                  <a:pt x="1183" y="268"/>
                  <a:pt x="1186" y="255"/>
                </a:cubicBezTo>
                <a:cubicBezTo>
                  <a:pt x="1241" y="237"/>
                  <a:pt x="1299" y="228"/>
                  <a:pt x="1356" y="216"/>
                </a:cubicBezTo>
                <a:cubicBezTo>
                  <a:pt x="1445" y="197"/>
                  <a:pt x="1535" y="189"/>
                  <a:pt x="1626" y="185"/>
                </a:cubicBezTo>
              </a:path>
              <a:path w="4078" h="1010" extrusionOk="0">
                <a:moveTo>
                  <a:pt x="2030" y="175"/>
                </a:moveTo>
                <a:cubicBezTo>
                  <a:pt x="2071" y="199"/>
                  <a:pt x="2101" y="218"/>
                  <a:pt x="2134" y="255"/>
                </a:cubicBezTo>
                <a:cubicBezTo>
                  <a:pt x="2179" y="305"/>
                  <a:pt x="2233" y="365"/>
                  <a:pt x="2250" y="431"/>
                </a:cubicBezTo>
                <a:cubicBezTo>
                  <a:pt x="2259" y="467"/>
                  <a:pt x="2244" y="470"/>
                  <a:pt x="2242" y="480"/>
                </a:cubicBezTo>
                <a:cubicBezTo>
                  <a:pt x="2230" y="420"/>
                  <a:pt x="2235" y="361"/>
                  <a:pt x="2299" y="329"/>
                </a:cubicBezTo>
                <a:cubicBezTo>
                  <a:pt x="2351" y="303"/>
                  <a:pt x="2409" y="322"/>
                  <a:pt x="2464" y="319"/>
                </a:cubicBezTo>
                <a:cubicBezTo>
                  <a:pt x="2516" y="316"/>
                  <a:pt x="2535" y="306"/>
                  <a:pt x="2563" y="272"/>
                </a:cubicBezTo>
                <a:cubicBezTo>
                  <a:pt x="2509" y="277"/>
                  <a:pt x="2469" y="287"/>
                  <a:pt x="2424" y="323"/>
                </a:cubicBezTo>
                <a:cubicBezTo>
                  <a:pt x="2385" y="354"/>
                  <a:pt x="2381" y="376"/>
                  <a:pt x="2367" y="418"/>
                </a:cubicBezTo>
                <a:cubicBezTo>
                  <a:pt x="2397" y="446"/>
                  <a:pt x="2406" y="462"/>
                  <a:pt x="2456" y="456"/>
                </a:cubicBezTo>
                <a:cubicBezTo>
                  <a:pt x="2511" y="450"/>
                  <a:pt x="2562" y="417"/>
                  <a:pt x="2606" y="384"/>
                </a:cubicBezTo>
                <a:cubicBezTo>
                  <a:pt x="2643" y="357"/>
                  <a:pt x="2668" y="317"/>
                  <a:pt x="2703" y="290"/>
                </a:cubicBezTo>
                <a:cubicBezTo>
                  <a:pt x="2715" y="280"/>
                  <a:pt x="2717" y="276"/>
                  <a:pt x="2728" y="279"/>
                </a:cubicBezTo>
                <a:cubicBezTo>
                  <a:pt x="2738" y="321"/>
                  <a:pt x="2742" y="360"/>
                  <a:pt x="2745" y="405"/>
                </a:cubicBezTo>
                <a:cubicBezTo>
                  <a:pt x="2753" y="543"/>
                  <a:pt x="2747" y="683"/>
                  <a:pt x="2737" y="821"/>
                </a:cubicBezTo>
                <a:cubicBezTo>
                  <a:pt x="2733" y="879"/>
                  <a:pt x="2728" y="938"/>
                  <a:pt x="2718" y="995"/>
                </a:cubicBezTo>
                <a:cubicBezTo>
                  <a:pt x="2717" y="1000"/>
                  <a:pt x="2715" y="1004"/>
                  <a:pt x="2714" y="1009"/>
                </a:cubicBezTo>
                <a:cubicBezTo>
                  <a:pt x="2709" y="951"/>
                  <a:pt x="2713" y="892"/>
                  <a:pt x="2716" y="833"/>
                </a:cubicBezTo>
                <a:cubicBezTo>
                  <a:pt x="2721" y="727"/>
                  <a:pt x="2732" y="622"/>
                  <a:pt x="2738" y="516"/>
                </a:cubicBezTo>
                <a:cubicBezTo>
                  <a:pt x="2742" y="449"/>
                  <a:pt x="2727" y="311"/>
                  <a:pt x="2760" y="249"/>
                </a:cubicBezTo>
                <a:cubicBezTo>
                  <a:pt x="2763" y="232"/>
                  <a:pt x="2766" y="226"/>
                  <a:pt x="2783" y="228"/>
                </a:cubicBezTo>
                <a:cubicBezTo>
                  <a:pt x="2821" y="268"/>
                  <a:pt x="2850" y="309"/>
                  <a:pt x="2819" y="366"/>
                </a:cubicBezTo>
                <a:cubicBezTo>
                  <a:pt x="2804" y="395"/>
                  <a:pt x="2770" y="406"/>
                  <a:pt x="2745" y="420"/>
                </a:cubicBezTo>
                <a:cubicBezTo>
                  <a:pt x="2741" y="422"/>
                  <a:pt x="2737" y="423"/>
                  <a:pt x="2733" y="425"/>
                </a:cubicBezTo>
              </a:path>
              <a:path w="4078" h="1010" extrusionOk="0">
                <a:moveTo>
                  <a:pt x="2758" y="345"/>
                </a:moveTo>
                <a:cubicBezTo>
                  <a:pt x="2809" y="330"/>
                  <a:pt x="2857" y="315"/>
                  <a:pt x="2911" y="319"/>
                </a:cubicBezTo>
                <a:cubicBezTo>
                  <a:pt x="2957" y="323"/>
                  <a:pt x="2997" y="334"/>
                  <a:pt x="3036" y="359"/>
                </a:cubicBezTo>
                <a:cubicBezTo>
                  <a:pt x="3079" y="387"/>
                  <a:pt x="3087" y="416"/>
                  <a:pt x="3099" y="461"/>
                </a:cubicBezTo>
                <a:cubicBezTo>
                  <a:pt x="3125" y="424"/>
                  <a:pt x="3147" y="384"/>
                  <a:pt x="3173" y="347"/>
                </a:cubicBezTo>
                <a:cubicBezTo>
                  <a:pt x="3194" y="317"/>
                  <a:pt x="3215" y="285"/>
                  <a:pt x="3238" y="257"/>
                </a:cubicBezTo>
                <a:cubicBezTo>
                  <a:pt x="3243" y="253"/>
                  <a:pt x="3247" y="248"/>
                  <a:pt x="3252" y="244"/>
                </a:cubicBezTo>
                <a:cubicBezTo>
                  <a:pt x="3241" y="260"/>
                  <a:pt x="3244" y="253"/>
                  <a:pt x="3233" y="269"/>
                </a:cubicBezTo>
                <a:cubicBezTo>
                  <a:pt x="3212" y="301"/>
                  <a:pt x="3191" y="335"/>
                  <a:pt x="3175" y="370"/>
                </a:cubicBezTo>
                <a:cubicBezTo>
                  <a:pt x="3159" y="406"/>
                  <a:pt x="3141" y="441"/>
                  <a:pt x="3153" y="479"/>
                </a:cubicBezTo>
                <a:cubicBezTo>
                  <a:pt x="3157" y="482"/>
                  <a:pt x="3160" y="484"/>
                  <a:pt x="3164" y="487"/>
                </a:cubicBezTo>
                <a:cubicBezTo>
                  <a:pt x="3198" y="481"/>
                  <a:pt x="3222" y="476"/>
                  <a:pt x="3251" y="453"/>
                </a:cubicBezTo>
                <a:cubicBezTo>
                  <a:pt x="3293" y="420"/>
                  <a:pt x="3333" y="384"/>
                  <a:pt x="3374" y="350"/>
                </a:cubicBezTo>
                <a:cubicBezTo>
                  <a:pt x="3403" y="326"/>
                  <a:pt x="3448" y="280"/>
                  <a:pt x="3489" y="308"/>
                </a:cubicBezTo>
                <a:cubicBezTo>
                  <a:pt x="3511" y="323"/>
                  <a:pt x="3511" y="369"/>
                  <a:pt x="3509" y="392"/>
                </a:cubicBezTo>
                <a:cubicBezTo>
                  <a:pt x="3506" y="422"/>
                  <a:pt x="3492" y="451"/>
                  <a:pt x="3473" y="474"/>
                </a:cubicBezTo>
                <a:cubicBezTo>
                  <a:pt x="3451" y="501"/>
                  <a:pt x="3440" y="484"/>
                  <a:pt x="3417" y="483"/>
                </a:cubicBezTo>
                <a:cubicBezTo>
                  <a:pt x="3422" y="479"/>
                  <a:pt x="3415" y="475"/>
                  <a:pt x="3448" y="475"/>
                </a:cubicBezTo>
                <a:cubicBezTo>
                  <a:pt x="3529" y="475"/>
                  <a:pt x="3572" y="441"/>
                  <a:pt x="3611" y="371"/>
                </a:cubicBezTo>
                <a:cubicBezTo>
                  <a:pt x="3630" y="337"/>
                  <a:pt x="3662" y="287"/>
                  <a:pt x="3662" y="246"/>
                </a:cubicBezTo>
                <a:cubicBezTo>
                  <a:pt x="3663" y="228"/>
                  <a:pt x="3665" y="223"/>
                  <a:pt x="3656" y="215"/>
                </a:cubicBezTo>
                <a:cubicBezTo>
                  <a:pt x="3628" y="260"/>
                  <a:pt x="3609" y="303"/>
                  <a:pt x="3591" y="354"/>
                </a:cubicBezTo>
                <a:cubicBezTo>
                  <a:pt x="3569" y="415"/>
                  <a:pt x="3564" y="453"/>
                  <a:pt x="3581" y="504"/>
                </a:cubicBezTo>
                <a:cubicBezTo>
                  <a:pt x="3605" y="483"/>
                  <a:pt x="3621" y="467"/>
                  <a:pt x="3637" y="439"/>
                </a:cubicBezTo>
                <a:cubicBezTo>
                  <a:pt x="3662" y="397"/>
                  <a:pt x="3683" y="357"/>
                  <a:pt x="3713" y="331"/>
                </a:cubicBezTo>
                <a:cubicBezTo>
                  <a:pt x="3720" y="367"/>
                  <a:pt x="3724" y="401"/>
                  <a:pt x="3728" y="438"/>
                </a:cubicBezTo>
                <a:cubicBezTo>
                  <a:pt x="3730" y="460"/>
                  <a:pt x="3729" y="507"/>
                  <a:pt x="3761" y="508"/>
                </a:cubicBezTo>
                <a:cubicBezTo>
                  <a:pt x="3794" y="509"/>
                  <a:pt x="3795" y="482"/>
                  <a:pt x="3827" y="504"/>
                </a:cubicBezTo>
                <a:cubicBezTo>
                  <a:pt x="3829" y="510"/>
                  <a:pt x="3830" y="516"/>
                  <a:pt x="3832" y="522"/>
                </a:cubicBezTo>
                <a:cubicBezTo>
                  <a:pt x="3892" y="431"/>
                  <a:pt x="3933" y="342"/>
                  <a:pt x="3963" y="235"/>
                </a:cubicBezTo>
                <a:cubicBezTo>
                  <a:pt x="3981" y="171"/>
                  <a:pt x="3991" y="111"/>
                  <a:pt x="3999" y="45"/>
                </a:cubicBezTo>
                <a:cubicBezTo>
                  <a:pt x="3941" y="117"/>
                  <a:pt x="3916" y="170"/>
                  <a:pt x="3902" y="265"/>
                </a:cubicBezTo>
                <a:cubicBezTo>
                  <a:pt x="3890" y="345"/>
                  <a:pt x="3906" y="417"/>
                  <a:pt x="3924" y="494"/>
                </a:cubicBezTo>
              </a:path>
              <a:path w="4078" h="1010" extrusionOk="0">
                <a:moveTo>
                  <a:pt x="3889" y="243"/>
                </a:moveTo>
                <a:cubicBezTo>
                  <a:pt x="3968" y="210"/>
                  <a:pt x="3994" y="208"/>
                  <a:pt x="4077" y="199"/>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5125" name="Ink 42"/>
          <p:cNvSpPr>
            <a:spLocks noRot="1" noChangeAspect="1" noEditPoints="1" noChangeArrowheads="1" noChangeShapeType="1" noTextEdit="1"/>
          </p:cNvSpPr>
          <p:nvPr/>
        </p:nvSpPr>
        <p:spPr bwMode="auto">
          <a:xfrm>
            <a:off x="6199188" y="965200"/>
            <a:ext cx="1431925" cy="428625"/>
          </a:xfrm>
          <a:custGeom>
            <a:avLst/>
            <a:gdLst/>
            <a:ahLst/>
            <a:cxnLst>
              <a:cxn ang="0">
                <a:pos x="87" y="322"/>
              </a:cxn>
              <a:cxn ang="0">
                <a:pos x="0" y="305"/>
              </a:cxn>
              <a:cxn ang="0">
                <a:pos x="131" y="264"/>
              </a:cxn>
              <a:cxn ang="0">
                <a:pos x="1466" y="81"/>
              </a:cxn>
              <a:cxn ang="0">
                <a:pos x="3439" y="19"/>
              </a:cxn>
              <a:cxn ang="0">
                <a:pos x="3965" y="0"/>
              </a:cxn>
              <a:cxn ang="0">
                <a:pos x="3960" y="8"/>
              </a:cxn>
              <a:cxn ang="0">
                <a:pos x="395" y="1185"/>
              </a:cxn>
              <a:cxn ang="0">
                <a:pos x="338" y="1176"/>
              </a:cxn>
              <a:cxn ang="0">
                <a:pos x="449" y="1123"/>
              </a:cxn>
              <a:cxn ang="0">
                <a:pos x="1904" y="1005"/>
              </a:cxn>
              <a:cxn ang="0">
                <a:pos x="3435" y="920"/>
              </a:cxn>
              <a:cxn ang="0">
                <a:pos x="3925" y="855"/>
              </a:cxn>
              <a:cxn ang="0">
                <a:pos x="3904" y="840"/>
              </a:cxn>
            </a:cxnLst>
            <a:rect l="0" t="0" r="r" b="b"/>
            <a:pathLst>
              <a:path w="3980" h="1191" extrusionOk="0">
                <a:moveTo>
                  <a:pt x="87" y="322"/>
                </a:moveTo>
                <a:cubicBezTo>
                  <a:pt x="54" y="317"/>
                  <a:pt x="30" y="311"/>
                  <a:pt x="0" y="305"/>
                </a:cubicBezTo>
                <a:cubicBezTo>
                  <a:pt x="39" y="292"/>
                  <a:pt x="87" y="275"/>
                  <a:pt x="131" y="264"/>
                </a:cubicBezTo>
                <a:cubicBezTo>
                  <a:pt x="565" y="156"/>
                  <a:pt x="1022" y="117"/>
                  <a:pt x="1466" y="81"/>
                </a:cubicBezTo>
                <a:cubicBezTo>
                  <a:pt x="2123" y="28"/>
                  <a:pt x="2781" y="35"/>
                  <a:pt x="3439" y="19"/>
                </a:cubicBezTo>
                <a:cubicBezTo>
                  <a:pt x="3610" y="15"/>
                  <a:pt x="3795" y="-16"/>
                  <a:pt x="3965" y="0"/>
                </a:cubicBezTo>
                <a:cubicBezTo>
                  <a:pt x="3980" y="8"/>
                  <a:pt x="3984" y="10"/>
                  <a:pt x="3960" y="8"/>
                </a:cubicBezTo>
              </a:path>
              <a:path w="3980" h="1191" extrusionOk="0">
                <a:moveTo>
                  <a:pt x="395" y="1185"/>
                </a:moveTo>
                <a:cubicBezTo>
                  <a:pt x="378" y="1182"/>
                  <a:pt x="356" y="1179"/>
                  <a:pt x="338" y="1176"/>
                </a:cubicBezTo>
                <a:cubicBezTo>
                  <a:pt x="370" y="1160"/>
                  <a:pt x="403" y="1136"/>
                  <a:pt x="449" y="1123"/>
                </a:cubicBezTo>
                <a:cubicBezTo>
                  <a:pt x="902" y="993"/>
                  <a:pt x="1438" y="1025"/>
                  <a:pt x="1904" y="1005"/>
                </a:cubicBezTo>
                <a:cubicBezTo>
                  <a:pt x="2414" y="984"/>
                  <a:pt x="2926" y="965"/>
                  <a:pt x="3435" y="920"/>
                </a:cubicBezTo>
                <a:cubicBezTo>
                  <a:pt x="3573" y="908"/>
                  <a:pt x="3799" y="922"/>
                  <a:pt x="3925" y="855"/>
                </a:cubicBezTo>
                <a:cubicBezTo>
                  <a:pt x="3918" y="850"/>
                  <a:pt x="3911" y="845"/>
                  <a:pt x="3904" y="840"/>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5126" name="Ink 43"/>
          <p:cNvSpPr>
            <a:spLocks noRot="1" noChangeAspect="1" noEditPoints="1" noChangeArrowheads="1" noChangeShapeType="1" noTextEdit="1"/>
          </p:cNvSpPr>
          <p:nvPr/>
        </p:nvSpPr>
        <p:spPr bwMode="auto">
          <a:xfrm>
            <a:off x="6503988" y="1608138"/>
            <a:ext cx="957262" cy="452437"/>
          </a:xfrm>
          <a:custGeom>
            <a:avLst/>
            <a:gdLst/>
            <a:ahLst/>
            <a:cxnLst>
              <a:cxn ang="0">
                <a:pos x="471" y="1257"/>
              </a:cxn>
              <a:cxn ang="0">
                <a:pos x="514" y="1169"/>
              </a:cxn>
              <a:cxn ang="0">
                <a:pos x="657" y="931"/>
              </a:cxn>
              <a:cxn ang="0">
                <a:pos x="771" y="597"/>
              </a:cxn>
              <a:cxn ang="0">
                <a:pos x="735" y="438"/>
              </a:cxn>
              <a:cxn ang="0">
                <a:pos x="638" y="550"/>
              </a:cxn>
              <a:cxn ang="0">
                <a:pos x="617" y="778"/>
              </a:cxn>
              <a:cxn ang="0">
                <a:pos x="695" y="978"/>
              </a:cxn>
              <a:cxn ang="0">
                <a:pos x="815" y="1038"/>
              </a:cxn>
              <a:cxn ang="0">
                <a:pos x="964" y="863"/>
              </a:cxn>
              <a:cxn ang="0">
                <a:pos x="994" y="800"/>
              </a:cxn>
              <a:cxn ang="0">
                <a:pos x="1041" y="881"/>
              </a:cxn>
              <a:cxn ang="0">
                <a:pos x="1145" y="956"/>
              </a:cxn>
              <a:cxn ang="0">
                <a:pos x="1191" y="900"/>
              </a:cxn>
              <a:cxn ang="0">
                <a:pos x="1045" y="755"/>
              </a:cxn>
              <a:cxn ang="0">
                <a:pos x="969" y="773"/>
              </a:cxn>
              <a:cxn ang="0">
                <a:pos x="1445" y="750"/>
              </a:cxn>
              <a:cxn ang="0">
                <a:pos x="1457" y="746"/>
              </a:cxn>
              <a:cxn ang="0">
                <a:pos x="1422" y="798"/>
              </a:cxn>
              <a:cxn ang="0">
                <a:pos x="1410" y="906"/>
              </a:cxn>
              <a:cxn ang="0">
                <a:pos x="1504" y="1026"/>
              </a:cxn>
              <a:cxn ang="0">
                <a:pos x="1555" y="1135"/>
              </a:cxn>
              <a:cxn ang="0">
                <a:pos x="1455" y="1221"/>
              </a:cxn>
              <a:cxn ang="0">
                <a:pos x="1292" y="1246"/>
              </a:cxn>
              <a:cxn ang="0">
                <a:pos x="1231" y="1212"/>
              </a:cxn>
              <a:cxn ang="0">
                <a:pos x="1757" y="710"/>
              </a:cxn>
              <a:cxn ang="0">
                <a:pos x="1777" y="747"/>
              </a:cxn>
              <a:cxn ang="0">
                <a:pos x="1787" y="836"/>
              </a:cxn>
              <a:cxn ang="0">
                <a:pos x="1793" y="865"/>
              </a:cxn>
              <a:cxn ang="0">
                <a:pos x="1833" y="804"/>
              </a:cxn>
              <a:cxn ang="0">
                <a:pos x="1945" y="677"/>
              </a:cxn>
              <a:cxn ang="0">
                <a:pos x="2012" y="706"/>
              </a:cxn>
              <a:cxn ang="0">
                <a:pos x="2048" y="804"/>
              </a:cxn>
              <a:cxn ang="0">
                <a:pos x="2089" y="814"/>
              </a:cxn>
              <a:cxn ang="0">
                <a:pos x="2226" y="242"/>
              </a:cxn>
              <a:cxn ang="0">
                <a:pos x="2265" y="291"/>
              </a:cxn>
              <a:cxn ang="0">
                <a:pos x="2333" y="511"/>
              </a:cxn>
              <a:cxn ang="0">
                <a:pos x="2344" y="837"/>
              </a:cxn>
              <a:cxn ang="0">
                <a:pos x="2191" y="1079"/>
              </a:cxn>
              <a:cxn ang="0">
                <a:pos x="2132" y="1115"/>
              </a:cxn>
              <a:cxn ang="0">
                <a:pos x="229" y="412"/>
              </a:cxn>
              <a:cxn ang="0">
                <a:pos x="138" y="406"/>
              </a:cxn>
              <a:cxn ang="0">
                <a:pos x="20" y="648"/>
              </a:cxn>
              <a:cxn ang="0">
                <a:pos x="119" y="1100"/>
              </a:cxn>
              <a:cxn ang="0">
                <a:pos x="452" y="1232"/>
              </a:cxn>
              <a:cxn ang="0">
                <a:pos x="2434" y="37"/>
              </a:cxn>
              <a:cxn ang="0">
                <a:pos x="2426" y="3"/>
              </a:cxn>
              <a:cxn ang="0">
                <a:pos x="2518" y="18"/>
              </a:cxn>
              <a:cxn ang="0">
                <a:pos x="2587" y="97"/>
              </a:cxn>
              <a:cxn ang="0">
                <a:pos x="2538" y="221"/>
              </a:cxn>
              <a:cxn ang="0">
                <a:pos x="2502" y="288"/>
              </a:cxn>
              <a:cxn ang="0">
                <a:pos x="2624" y="273"/>
              </a:cxn>
              <a:cxn ang="0">
                <a:pos x="2657" y="266"/>
              </a:cxn>
            </a:cxnLst>
            <a:rect l="0" t="0" r="r" b="b"/>
            <a:pathLst>
              <a:path w="2658" h="1258" extrusionOk="0">
                <a:moveTo>
                  <a:pt x="471" y="1257"/>
                </a:moveTo>
                <a:cubicBezTo>
                  <a:pt x="481" y="1225"/>
                  <a:pt x="492" y="1201"/>
                  <a:pt x="514" y="1169"/>
                </a:cubicBezTo>
                <a:cubicBezTo>
                  <a:pt x="567" y="1092"/>
                  <a:pt x="616" y="1015"/>
                  <a:pt x="657" y="931"/>
                </a:cubicBezTo>
                <a:cubicBezTo>
                  <a:pt x="709" y="826"/>
                  <a:pt x="752" y="713"/>
                  <a:pt x="771" y="597"/>
                </a:cubicBezTo>
                <a:cubicBezTo>
                  <a:pt x="782" y="530"/>
                  <a:pt x="784" y="483"/>
                  <a:pt x="735" y="438"/>
                </a:cubicBezTo>
                <a:cubicBezTo>
                  <a:pt x="679" y="459"/>
                  <a:pt x="660" y="493"/>
                  <a:pt x="638" y="550"/>
                </a:cubicBezTo>
                <a:cubicBezTo>
                  <a:pt x="609" y="625"/>
                  <a:pt x="605" y="699"/>
                  <a:pt x="617" y="778"/>
                </a:cubicBezTo>
                <a:cubicBezTo>
                  <a:pt x="627" y="850"/>
                  <a:pt x="652" y="919"/>
                  <a:pt x="695" y="978"/>
                </a:cubicBezTo>
                <a:cubicBezTo>
                  <a:pt x="723" y="1016"/>
                  <a:pt x="765" y="1049"/>
                  <a:pt x="815" y="1038"/>
                </a:cubicBezTo>
                <a:cubicBezTo>
                  <a:pt x="891" y="1021"/>
                  <a:pt x="935" y="926"/>
                  <a:pt x="964" y="863"/>
                </a:cubicBezTo>
                <a:cubicBezTo>
                  <a:pt x="974" y="841"/>
                  <a:pt x="983" y="821"/>
                  <a:pt x="994" y="800"/>
                </a:cubicBezTo>
                <a:cubicBezTo>
                  <a:pt x="1009" y="825"/>
                  <a:pt x="1023" y="856"/>
                  <a:pt x="1041" y="881"/>
                </a:cubicBezTo>
                <a:cubicBezTo>
                  <a:pt x="1065" y="914"/>
                  <a:pt x="1099" y="960"/>
                  <a:pt x="1145" y="956"/>
                </a:cubicBezTo>
                <a:cubicBezTo>
                  <a:pt x="1177" y="953"/>
                  <a:pt x="1191" y="930"/>
                  <a:pt x="1191" y="900"/>
                </a:cubicBezTo>
                <a:cubicBezTo>
                  <a:pt x="1192" y="826"/>
                  <a:pt x="1104" y="776"/>
                  <a:pt x="1045" y="755"/>
                </a:cubicBezTo>
                <a:cubicBezTo>
                  <a:pt x="999" y="738"/>
                  <a:pt x="990" y="756"/>
                  <a:pt x="969" y="773"/>
                </a:cubicBezTo>
              </a:path>
              <a:path w="2658" h="1258" extrusionOk="0">
                <a:moveTo>
                  <a:pt x="1445" y="750"/>
                </a:moveTo>
                <a:cubicBezTo>
                  <a:pt x="1449" y="749"/>
                  <a:pt x="1453" y="747"/>
                  <a:pt x="1457" y="746"/>
                </a:cubicBezTo>
                <a:cubicBezTo>
                  <a:pt x="1452" y="755"/>
                  <a:pt x="1434" y="778"/>
                  <a:pt x="1422" y="798"/>
                </a:cubicBezTo>
                <a:cubicBezTo>
                  <a:pt x="1401" y="832"/>
                  <a:pt x="1396" y="868"/>
                  <a:pt x="1410" y="906"/>
                </a:cubicBezTo>
                <a:cubicBezTo>
                  <a:pt x="1428" y="954"/>
                  <a:pt x="1470" y="989"/>
                  <a:pt x="1504" y="1026"/>
                </a:cubicBezTo>
                <a:cubicBezTo>
                  <a:pt x="1530" y="1054"/>
                  <a:pt x="1565" y="1092"/>
                  <a:pt x="1555" y="1135"/>
                </a:cubicBezTo>
                <a:cubicBezTo>
                  <a:pt x="1545" y="1181"/>
                  <a:pt x="1492" y="1204"/>
                  <a:pt x="1455" y="1221"/>
                </a:cubicBezTo>
                <a:cubicBezTo>
                  <a:pt x="1407" y="1243"/>
                  <a:pt x="1345" y="1259"/>
                  <a:pt x="1292" y="1246"/>
                </a:cubicBezTo>
                <a:cubicBezTo>
                  <a:pt x="1258" y="1231"/>
                  <a:pt x="1249" y="1228"/>
                  <a:pt x="1231" y="1212"/>
                </a:cubicBezTo>
              </a:path>
              <a:path w="2658" h="1258" extrusionOk="0">
                <a:moveTo>
                  <a:pt x="1757" y="710"/>
                </a:moveTo>
                <a:cubicBezTo>
                  <a:pt x="1777" y="695"/>
                  <a:pt x="1774" y="725"/>
                  <a:pt x="1777" y="747"/>
                </a:cubicBezTo>
                <a:cubicBezTo>
                  <a:pt x="1781" y="777"/>
                  <a:pt x="1783" y="806"/>
                  <a:pt x="1787" y="836"/>
                </a:cubicBezTo>
                <a:cubicBezTo>
                  <a:pt x="1790" y="851"/>
                  <a:pt x="1791" y="855"/>
                  <a:pt x="1793" y="865"/>
                </a:cubicBezTo>
                <a:cubicBezTo>
                  <a:pt x="1812" y="857"/>
                  <a:pt x="1821" y="825"/>
                  <a:pt x="1833" y="804"/>
                </a:cubicBezTo>
                <a:cubicBezTo>
                  <a:pt x="1860" y="758"/>
                  <a:pt x="1896" y="702"/>
                  <a:pt x="1945" y="677"/>
                </a:cubicBezTo>
                <a:cubicBezTo>
                  <a:pt x="1977" y="661"/>
                  <a:pt x="1998" y="677"/>
                  <a:pt x="2012" y="706"/>
                </a:cubicBezTo>
                <a:cubicBezTo>
                  <a:pt x="2028" y="737"/>
                  <a:pt x="2031" y="773"/>
                  <a:pt x="2048" y="804"/>
                </a:cubicBezTo>
                <a:cubicBezTo>
                  <a:pt x="2060" y="827"/>
                  <a:pt x="2071" y="819"/>
                  <a:pt x="2089" y="814"/>
                </a:cubicBezTo>
              </a:path>
              <a:path w="2658" h="1258" extrusionOk="0">
                <a:moveTo>
                  <a:pt x="2226" y="242"/>
                </a:moveTo>
                <a:cubicBezTo>
                  <a:pt x="2227" y="242"/>
                  <a:pt x="2248" y="251"/>
                  <a:pt x="2265" y="291"/>
                </a:cubicBezTo>
                <a:cubicBezTo>
                  <a:pt x="2295" y="361"/>
                  <a:pt x="2318" y="436"/>
                  <a:pt x="2333" y="511"/>
                </a:cubicBezTo>
                <a:cubicBezTo>
                  <a:pt x="2355" y="616"/>
                  <a:pt x="2369" y="731"/>
                  <a:pt x="2344" y="837"/>
                </a:cubicBezTo>
                <a:cubicBezTo>
                  <a:pt x="2322" y="932"/>
                  <a:pt x="2269" y="1020"/>
                  <a:pt x="2191" y="1079"/>
                </a:cubicBezTo>
                <a:cubicBezTo>
                  <a:pt x="2171" y="1091"/>
                  <a:pt x="2152" y="1103"/>
                  <a:pt x="2132" y="1115"/>
                </a:cubicBezTo>
              </a:path>
              <a:path w="2658" h="1258" extrusionOk="0">
                <a:moveTo>
                  <a:pt x="229" y="412"/>
                </a:moveTo>
                <a:cubicBezTo>
                  <a:pt x="192" y="386"/>
                  <a:pt x="177" y="373"/>
                  <a:pt x="138" y="406"/>
                </a:cubicBezTo>
                <a:cubicBezTo>
                  <a:pt x="76" y="458"/>
                  <a:pt x="39" y="574"/>
                  <a:pt x="20" y="648"/>
                </a:cubicBezTo>
                <a:cubicBezTo>
                  <a:pt x="-22" y="806"/>
                  <a:pt x="-5" y="982"/>
                  <a:pt x="119" y="1100"/>
                </a:cubicBezTo>
                <a:cubicBezTo>
                  <a:pt x="217" y="1193"/>
                  <a:pt x="326" y="1203"/>
                  <a:pt x="452" y="1232"/>
                </a:cubicBezTo>
              </a:path>
              <a:path w="2658" h="1258" extrusionOk="0">
                <a:moveTo>
                  <a:pt x="2434" y="37"/>
                </a:moveTo>
                <a:cubicBezTo>
                  <a:pt x="2425" y="20"/>
                  <a:pt x="2421" y="16"/>
                  <a:pt x="2426" y="3"/>
                </a:cubicBezTo>
                <a:cubicBezTo>
                  <a:pt x="2460" y="1"/>
                  <a:pt x="2486" y="4"/>
                  <a:pt x="2518" y="18"/>
                </a:cubicBezTo>
                <a:cubicBezTo>
                  <a:pt x="2551" y="33"/>
                  <a:pt x="2583" y="59"/>
                  <a:pt x="2587" y="97"/>
                </a:cubicBezTo>
                <a:cubicBezTo>
                  <a:pt x="2592" y="143"/>
                  <a:pt x="2561" y="184"/>
                  <a:pt x="2538" y="221"/>
                </a:cubicBezTo>
                <a:cubicBezTo>
                  <a:pt x="2524" y="244"/>
                  <a:pt x="2512" y="263"/>
                  <a:pt x="2502" y="288"/>
                </a:cubicBezTo>
                <a:cubicBezTo>
                  <a:pt x="2546" y="295"/>
                  <a:pt x="2580" y="284"/>
                  <a:pt x="2624" y="273"/>
                </a:cubicBezTo>
                <a:cubicBezTo>
                  <a:pt x="2635" y="271"/>
                  <a:pt x="2646" y="268"/>
                  <a:pt x="2657" y="266"/>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5127" name="Ink 44"/>
          <p:cNvSpPr>
            <a:spLocks noRot="1" noChangeAspect="1" noEditPoints="1" noChangeArrowheads="1" noChangeShapeType="1" noTextEdit="1"/>
          </p:cNvSpPr>
          <p:nvPr/>
        </p:nvSpPr>
        <p:spPr bwMode="auto">
          <a:xfrm>
            <a:off x="6597650" y="647700"/>
            <a:ext cx="485775" cy="336550"/>
          </a:xfrm>
          <a:custGeom>
            <a:avLst/>
            <a:gdLst/>
            <a:ahLst/>
            <a:cxnLst>
              <a:cxn ang="0">
                <a:pos x="10" y="741"/>
              </a:cxn>
              <a:cxn ang="0">
                <a:pos x="30" y="660"/>
              </a:cxn>
              <a:cxn ang="0">
                <a:pos x="151" y="407"/>
              </a:cxn>
              <a:cxn ang="0">
                <a:pos x="233" y="106"/>
              </a:cxn>
              <a:cxn ang="0">
                <a:pos x="205" y="3"/>
              </a:cxn>
              <a:cxn ang="0">
                <a:pos x="124" y="82"/>
              </a:cxn>
              <a:cxn ang="0">
                <a:pos x="88" y="314"/>
              </a:cxn>
              <a:cxn ang="0">
                <a:pos x="185" y="579"/>
              </a:cxn>
              <a:cxn ang="0">
                <a:pos x="315" y="599"/>
              </a:cxn>
              <a:cxn ang="0">
                <a:pos x="406" y="422"/>
              </a:cxn>
              <a:cxn ang="0">
                <a:pos x="412" y="313"/>
              </a:cxn>
              <a:cxn ang="0">
                <a:pos x="381" y="471"/>
              </a:cxn>
              <a:cxn ang="0">
                <a:pos x="468" y="681"/>
              </a:cxn>
              <a:cxn ang="0">
                <a:pos x="608" y="716"/>
              </a:cxn>
              <a:cxn ang="0">
                <a:pos x="651" y="544"/>
              </a:cxn>
              <a:cxn ang="0">
                <a:pos x="585" y="367"/>
              </a:cxn>
              <a:cxn ang="0">
                <a:pos x="874" y="264"/>
              </a:cxn>
              <a:cxn ang="0">
                <a:pos x="795" y="344"/>
              </a:cxn>
              <a:cxn ang="0">
                <a:pos x="764" y="550"/>
              </a:cxn>
              <a:cxn ang="0">
                <a:pos x="844" y="761"/>
              </a:cxn>
              <a:cxn ang="0">
                <a:pos x="878" y="909"/>
              </a:cxn>
              <a:cxn ang="0">
                <a:pos x="855" y="933"/>
              </a:cxn>
              <a:cxn ang="0">
                <a:pos x="851" y="544"/>
              </a:cxn>
              <a:cxn ang="0">
                <a:pos x="986" y="427"/>
              </a:cxn>
              <a:cxn ang="0">
                <a:pos x="1069" y="444"/>
              </a:cxn>
              <a:cxn ang="0">
                <a:pos x="1139" y="513"/>
              </a:cxn>
              <a:cxn ang="0">
                <a:pos x="1194" y="540"/>
              </a:cxn>
              <a:cxn ang="0">
                <a:pos x="1246" y="492"/>
              </a:cxn>
              <a:cxn ang="0">
                <a:pos x="1284" y="539"/>
              </a:cxn>
              <a:cxn ang="0">
                <a:pos x="1345" y="592"/>
              </a:cxn>
            </a:cxnLst>
            <a:rect l="0" t="0" r="r" b="b"/>
            <a:pathLst>
              <a:path w="1346" h="934" extrusionOk="0">
                <a:moveTo>
                  <a:pt x="10" y="741"/>
                </a:moveTo>
                <a:cubicBezTo>
                  <a:pt x="4" y="712"/>
                  <a:pt x="10" y="701"/>
                  <a:pt x="30" y="660"/>
                </a:cubicBezTo>
                <a:cubicBezTo>
                  <a:pt x="72" y="576"/>
                  <a:pt x="117" y="494"/>
                  <a:pt x="151" y="407"/>
                </a:cubicBezTo>
                <a:cubicBezTo>
                  <a:pt x="188" y="312"/>
                  <a:pt x="227" y="209"/>
                  <a:pt x="233" y="106"/>
                </a:cubicBezTo>
                <a:cubicBezTo>
                  <a:pt x="236" y="60"/>
                  <a:pt x="228" y="39"/>
                  <a:pt x="205" y="3"/>
                </a:cubicBezTo>
                <a:cubicBezTo>
                  <a:pt x="161" y="23"/>
                  <a:pt x="148" y="27"/>
                  <a:pt x="124" y="82"/>
                </a:cubicBezTo>
                <a:cubicBezTo>
                  <a:pt x="92" y="155"/>
                  <a:pt x="83" y="235"/>
                  <a:pt x="88" y="314"/>
                </a:cubicBezTo>
                <a:cubicBezTo>
                  <a:pt x="94" y="404"/>
                  <a:pt x="118" y="513"/>
                  <a:pt x="185" y="579"/>
                </a:cubicBezTo>
                <a:cubicBezTo>
                  <a:pt x="220" y="613"/>
                  <a:pt x="273" y="633"/>
                  <a:pt x="315" y="599"/>
                </a:cubicBezTo>
                <a:cubicBezTo>
                  <a:pt x="365" y="558"/>
                  <a:pt x="392" y="483"/>
                  <a:pt x="406" y="422"/>
                </a:cubicBezTo>
                <a:cubicBezTo>
                  <a:pt x="415" y="384"/>
                  <a:pt x="415" y="350"/>
                  <a:pt x="412" y="313"/>
                </a:cubicBezTo>
                <a:cubicBezTo>
                  <a:pt x="375" y="357"/>
                  <a:pt x="375" y="412"/>
                  <a:pt x="381" y="471"/>
                </a:cubicBezTo>
                <a:cubicBezTo>
                  <a:pt x="388" y="546"/>
                  <a:pt x="413" y="626"/>
                  <a:pt x="468" y="681"/>
                </a:cubicBezTo>
                <a:cubicBezTo>
                  <a:pt x="502" y="714"/>
                  <a:pt x="562" y="743"/>
                  <a:pt x="608" y="716"/>
                </a:cubicBezTo>
                <a:cubicBezTo>
                  <a:pt x="660" y="685"/>
                  <a:pt x="659" y="595"/>
                  <a:pt x="651" y="544"/>
                </a:cubicBezTo>
                <a:cubicBezTo>
                  <a:pt x="640" y="478"/>
                  <a:pt x="614" y="426"/>
                  <a:pt x="585" y="367"/>
                </a:cubicBezTo>
              </a:path>
              <a:path w="1346" h="934" extrusionOk="0">
                <a:moveTo>
                  <a:pt x="874" y="264"/>
                </a:moveTo>
                <a:cubicBezTo>
                  <a:pt x="835" y="281"/>
                  <a:pt x="814" y="305"/>
                  <a:pt x="795" y="344"/>
                </a:cubicBezTo>
                <a:cubicBezTo>
                  <a:pt x="765" y="408"/>
                  <a:pt x="754" y="480"/>
                  <a:pt x="764" y="550"/>
                </a:cubicBezTo>
                <a:cubicBezTo>
                  <a:pt x="775" y="626"/>
                  <a:pt x="810" y="693"/>
                  <a:pt x="844" y="761"/>
                </a:cubicBezTo>
                <a:cubicBezTo>
                  <a:pt x="863" y="799"/>
                  <a:pt x="899" y="863"/>
                  <a:pt x="878" y="909"/>
                </a:cubicBezTo>
                <a:cubicBezTo>
                  <a:pt x="870" y="917"/>
                  <a:pt x="863" y="925"/>
                  <a:pt x="855" y="933"/>
                </a:cubicBezTo>
              </a:path>
              <a:path w="1346" h="934" extrusionOk="0">
                <a:moveTo>
                  <a:pt x="851" y="544"/>
                </a:moveTo>
                <a:cubicBezTo>
                  <a:pt x="890" y="502"/>
                  <a:pt x="932" y="451"/>
                  <a:pt x="986" y="427"/>
                </a:cubicBezTo>
                <a:cubicBezTo>
                  <a:pt x="1017" y="413"/>
                  <a:pt x="1044" y="425"/>
                  <a:pt x="1069" y="444"/>
                </a:cubicBezTo>
                <a:cubicBezTo>
                  <a:pt x="1095" y="464"/>
                  <a:pt x="1114" y="491"/>
                  <a:pt x="1139" y="513"/>
                </a:cubicBezTo>
                <a:cubicBezTo>
                  <a:pt x="1150" y="523"/>
                  <a:pt x="1177" y="551"/>
                  <a:pt x="1194" y="540"/>
                </a:cubicBezTo>
                <a:cubicBezTo>
                  <a:pt x="1213" y="528"/>
                  <a:pt x="1220" y="495"/>
                  <a:pt x="1246" y="492"/>
                </a:cubicBezTo>
                <a:cubicBezTo>
                  <a:pt x="1268" y="489"/>
                  <a:pt x="1279" y="525"/>
                  <a:pt x="1284" y="539"/>
                </a:cubicBezTo>
                <a:cubicBezTo>
                  <a:pt x="1300" y="580"/>
                  <a:pt x="1304" y="602"/>
                  <a:pt x="1345" y="592"/>
                </a:cubicBezTo>
              </a:path>
            </a:pathLst>
          </a:custGeom>
          <a:noFill/>
          <a:ln w="19050" cap="rnd">
            <a:solidFill>
              <a:srgbClr val="FFFF00"/>
            </a:solidFill>
            <a:round/>
            <a:headEnd/>
            <a:tailEnd/>
          </a:ln>
        </p:spPr>
        <p:txBody>
          <a:bodyPr>
            <a:prstTxWarp prst="textNoShape">
              <a:avLst/>
            </a:prstTxWarp>
          </a:bodyPr>
          <a:lstStyle/>
          <a:p>
            <a:endParaRPr lang="en-US"/>
          </a:p>
        </p:txBody>
      </p:sp>
      <p:sp>
        <p:nvSpPr>
          <p:cNvPr id="5128" name="Ink 45"/>
          <p:cNvSpPr>
            <a:spLocks noRot="1" noChangeAspect="1" noEditPoints="1" noChangeArrowheads="1" noChangeShapeType="1" noTextEdit="1"/>
          </p:cNvSpPr>
          <p:nvPr/>
        </p:nvSpPr>
        <p:spPr bwMode="auto">
          <a:xfrm>
            <a:off x="7248525" y="515938"/>
            <a:ext cx="388938" cy="282575"/>
          </a:xfrm>
          <a:custGeom>
            <a:avLst/>
            <a:gdLst/>
            <a:ahLst/>
            <a:cxnLst>
              <a:cxn ang="0">
                <a:pos x="55" y="93"/>
              </a:cxn>
              <a:cxn ang="0">
                <a:pos x="32" y="168"/>
              </a:cxn>
              <a:cxn ang="0">
                <a:pos x="4" y="462"/>
              </a:cxn>
              <a:cxn ang="0">
                <a:pos x="9" y="664"/>
              </a:cxn>
              <a:cxn ang="0">
                <a:pos x="14" y="686"/>
              </a:cxn>
              <a:cxn ang="0">
                <a:pos x="74" y="588"/>
              </a:cxn>
              <a:cxn ang="0">
                <a:pos x="194" y="468"/>
              </a:cxn>
              <a:cxn ang="0">
                <a:pos x="296" y="544"/>
              </a:cxn>
              <a:cxn ang="0">
                <a:pos x="205" y="742"/>
              </a:cxn>
              <a:cxn ang="0">
                <a:pos x="87" y="729"/>
              </a:cxn>
              <a:cxn ang="0">
                <a:pos x="85" y="712"/>
              </a:cxn>
              <a:cxn ang="0">
                <a:pos x="425" y="403"/>
              </a:cxn>
              <a:cxn ang="0">
                <a:pos x="408" y="476"/>
              </a:cxn>
              <a:cxn ang="0">
                <a:pos x="435" y="540"/>
              </a:cxn>
              <a:cxn ang="0">
                <a:pos x="493" y="457"/>
              </a:cxn>
              <a:cxn ang="0">
                <a:pos x="640" y="0"/>
              </a:cxn>
              <a:cxn ang="0">
                <a:pos x="620" y="268"/>
              </a:cxn>
              <a:cxn ang="0">
                <a:pos x="605" y="630"/>
              </a:cxn>
              <a:cxn ang="0">
                <a:pos x="627" y="672"/>
              </a:cxn>
              <a:cxn ang="0">
                <a:pos x="746" y="549"/>
              </a:cxn>
              <a:cxn ang="0">
                <a:pos x="931" y="359"/>
              </a:cxn>
              <a:cxn ang="0">
                <a:pos x="1017" y="429"/>
              </a:cxn>
              <a:cxn ang="0">
                <a:pos x="948" y="713"/>
              </a:cxn>
              <a:cxn ang="0">
                <a:pos x="869" y="784"/>
              </a:cxn>
              <a:cxn ang="0">
                <a:pos x="715" y="270"/>
              </a:cxn>
              <a:cxn ang="0">
                <a:pos x="958" y="224"/>
              </a:cxn>
              <a:cxn ang="0">
                <a:pos x="1077" y="226"/>
              </a:cxn>
            </a:cxnLst>
            <a:rect l="0" t="0" r="r" b="b"/>
            <a:pathLst>
              <a:path w="1078" h="785" extrusionOk="0">
                <a:moveTo>
                  <a:pt x="55" y="93"/>
                </a:moveTo>
                <a:cubicBezTo>
                  <a:pt x="36" y="60"/>
                  <a:pt x="37" y="131"/>
                  <a:pt x="32" y="168"/>
                </a:cubicBezTo>
                <a:cubicBezTo>
                  <a:pt x="19" y="266"/>
                  <a:pt x="11" y="364"/>
                  <a:pt x="4" y="462"/>
                </a:cubicBezTo>
                <a:cubicBezTo>
                  <a:pt x="-1" y="530"/>
                  <a:pt x="-3" y="597"/>
                  <a:pt x="9" y="664"/>
                </a:cubicBezTo>
                <a:cubicBezTo>
                  <a:pt x="11" y="671"/>
                  <a:pt x="12" y="679"/>
                  <a:pt x="14" y="686"/>
                </a:cubicBezTo>
                <a:cubicBezTo>
                  <a:pt x="46" y="666"/>
                  <a:pt x="54" y="623"/>
                  <a:pt x="74" y="588"/>
                </a:cubicBezTo>
                <a:cubicBezTo>
                  <a:pt x="101" y="541"/>
                  <a:pt x="140" y="486"/>
                  <a:pt x="194" y="468"/>
                </a:cubicBezTo>
                <a:cubicBezTo>
                  <a:pt x="248" y="450"/>
                  <a:pt x="281" y="500"/>
                  <a:pt x="296" y="544"/>
                </a:cubicBezTo>
                <a:cubicBezTo>
                  <a:pt x="323" y="622"/>
                  <a:pt x="279" y="709"/>
                  <a:pt x="205" y="742"/>
                </a:cubicBezTo>
                <a:cubicBezTo>
                  <a:pt x="171" y="757"/>
                  <a:pt x="111" y="764"/>
                  <a:pt x="87" y="729"/>
                </a:cubicBezTo>
                <a:cubicBezTo>
                  <a:pt x="86" y="723"/>
                  <a:pt x="86" y="718"/>
                  <a:pt x="85" y="712"/>
                </a:cubicBezTo>
              </a:path>
              <a:path w="1078" h="785" extrusionOk="0">
                <a:moveTo>
                  <a:pt x="425" y="403"/>
                </a:moveTo>
                <a:cubicBezTo>
                  <a:pt x="414" y="427"/>
                  <a:pt x="409" y="449"/>
                  <a:pt x="408" y="476"/>
                </a:cubicBezTo>
                <a:cubicBezTo>
                  <a:pt x="408" y="497"/>
                  <a:pt x="408" y="536"/>
                  <a:pt x="435" y="540"/>
                </a:cubicBezTo>
                <a:cubicBezTo>
                  <a:pt x="472" y="546"/>
                  <a:pt x="486" y="477"/>
                  <a:pt x="493" y="457"/>
                </a:cubicBezTo>
              </a:path>
              <a:path w="1078" h="785" extrusionOk="0">
                <a:moveTo>
                  <a:pt x="640" y="0"/>
                </a:moveTo>
                <a:cubicBezTo>
                  <a:pt x="644" y="91"/>
                  <a:pt x="630" y="177"/>
                  <a:pt x="620" y="268"/>
                </a:cubicBezTo>
                <a:cubicBezTo>
                  <a:pt x="608" y="384"/>
                  <a:pt x="586" y="514"/>
                  <a:pt x="605" y="630"/>
                </a:cubicBezTo>
                <a:cubicBezTo>
                  <a:pt x="613" y="656"/>
                  <a:pt x="612" y="663"/>
                  <a:pt x="627" y="672"/>
                </a:cubicBezTo>
                <a:cubicBezTo>
                  <a:pt x="681" y="648"/>
                  <a:pt x="708" y="595"/>
                  <a:pt x="746" y="549"/>
                </a:cubicBezTo>
                <a:cubicBezTo>
                  <a:pt x="797" y="487"/>
                  <a:pt x="858" y="398"/>
                  <a:pt x="931" y="359"/>
                </a:cubicBezTo>
                <a:cubicBezTo>
                  <a:pt x="994" y="325"/>
                  <a:pt x="1016" y="377"/>
                  <a:pt x="1017" y="429"/>
                </a:cubicBezTo>
                <a:cubicBezTo>
                  <a:pt x="1019" y="516"/>
                  <a:pt x="990" y="636"/>
                  <a:pt x="948" y="713"/>
                </a:cubicBezTo>
                <a:cubicBezTo>
                  <a:pt x="925" y="755"/>
                  <a:pt x="907" y="768"/>
                  <a:pt x="869" y="784"/>
                </a:cubicBezTo>
              </a:path>
              <a:path w="1078" h="785" extrusionOk="0">
                <a:moveTo>
                  <a:pt x="715" y="270"/>
                </a:moveTo>
                <a:cubicBezTo>
                  <a:pt x="795" y="240"/>
                  <a:pt x="871" y="224"/>
                  <a:pt x="958" y="224"/>
                </a:cubicBezTo>
                <a:cubicBezTo>
                  <a:pt x="1020" y="227"/>
                  <a:pt x="1037" y="228"/>
                  <a:pt x="1077" y="226"/>
                </a:cubicBezTo>
              </a:path>
            </a:pathLst>
          </a:custGeom>
          <a:noFill/>
          <a:ln w="19050" cap="rnd">
            <a:solidFill>
              <a:srgbClr val="FFFF00"/>
            </a:solidFill>
            <a:round/>
            <a:headEnd/>
            <a:tailEnd/>
          </a:ln>
        </p:spPr>
        <p:txBody>
          <a:bodyPr>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bwMode="invGray">
          <a:xfrm>
            <a:off x="152400" y="228600"/>
            <a:ext cx="8991600" cy="1524000"/>
          </a:xfrm>
        </p:spPr>
        <p:txBody>
          <a:bodyPr/>
          <a:lstStyle/>
          <a:p>
            <a:r>
              <a:rPr lang="en-US"/>
              <a:t>Grade School Multiplication:</a:t>
            </a:r>
            <a:br>
              <a:rPr lang="en-US"/>
            </a:br>
            <a:r>
              <a:rPr lang="en-US"/>
              <a:t>Quadratic time</a:t>
            </a:r>
          </a:p>
        </p:txBody>
      </p:sp>
      <p:sp>
        <p:nvSpPr>
          <p:cNvPr id="33795" name="Rectangle 4"/>
          <p:cNvSpPr>
            <a:spLocks noChangeArrowheads="1"/>
          </p:cNvSpPr>
          <p:nvPr/>
        </p:nvSpPr>
        <p:spPr bwMode="invGray">
          <a:xfrm>
            <a:off x="2232025" y="1922463"/>
            <a:ext cx="4800600" cy="2738437"/>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33796" name="Text Box 5"/>
          <p:cNvSpPr txBox="1">
            <a:spLocks noChangeArrowheads="1"/>
          </p:cNvSpPr>
          <p:nvPr/>
        </p:nvSpPr>
        <p:spPr bwMode="invGray">
          <a:xfrm>
            <a:off x="3062288" y="4556125"/>
            <a:ext cx="3063875" cy="457200"/>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numbers</a:t>
            </a:r>
          </a:p>
        </p:txBody>
      </p:sp>
      <p:sp>
        <p:nvSpPr>
          <p:cNvPr id="33797" name="Text Box 6"/>
          <p:cNvSpPr txBox="1">
            <a:spLocks noChangeArrowheads="1"/>
          </p:cNvSpPr>
          <p:nvPr/>
        </p:nvSpPr>
        <p:spPr bwMode="invGray">
          <a:xfrm>
            <a:off x="1774825" y="2508250"/>
            <a:ext cx="457200" cy="15525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33798" name="Text Box 7"/>
          <p:cNvSpPr txBox="1">
            <a:spLocks noChangeArrowheads="1"/>
          </p:cNvSpPr>
          <p:nvPr/>
        </p:nvSpPr>
        <p:spPr bwMode="invGray">
          <a:xfrm rot="-2230616">
            <a:off x="4230688" y="257810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folHlink"/>
              </a:solidFill>
            </a:endParaRPr>
          </a:p>
        </p:txBody>
      </p:sp>
      <p:sp>
        <p:nvSpPr>
          <p:cNvPr id="33799" name="Text Box 8"/>
          <p:cNvSpPr txBox="1">
            <a:spLocks noChangeArrowheads="1"/>
          </p:cNvSpPr>
          <p:nvPr/>
        </p:nvSpPr>
        <p:spPr bwMode="invGray">
          <a:xfrm rot="-982018">
            <a:off x="5646738" y="320040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tx2"/>
              </a:solidFill>
            </a:endParaRPr>
          </a:p>
        </p:txBody>
      </p:sp>
      <p:sp>
        <p:nvSpPr>
          <p:cNvPr id="33800" name="Freeform 9"/>
          <p:cNvSpPr>
            <a:spLocks/>
          </p:cNvSpPr>
          <p:nvPr/>
        </p:nvSpPr>
        <p:spPr bwMode="invGray">
          <a:xfrm>
            <a:off x="2339975" y="1890713"/>
            <a:ext cx="4495800" cy="2738437"/>
          </a:xfrm>
          <a:custGeom>
            <a:avLst/>
            <a:gdLst>
              <a:gd name="T0" fmla="*/ 0 w 2832"/>
              <a:gd name="T1" fmla="*/ 2147483647 h 1725"/>
              <a:gd name="T2" fmla="*/ 2147483647 w 2832"/>
              <a:gd name="T3" fmla="*/ 2147483647 h 1725"/>
              <a:gd name="T4" fmla="*/ 2147483647 w 2832"/>
              <a:gd name="T5" fmla="*/ 2147483647 h 1725"/>
              <a:gd name="T6" fmla="*/ 2147483647 w 2832"/>
              <a:gd name="T7" fmla="*/ 2147483647 h 1725"/>
              <a:gd name="T8" fmla="*/ 2147483647 w 2832"/>
              <a:gd name="T9" fmla="*/ 2147483647 h 1725"/>
              <a:gd name="T10" fmla="*/ 2147483647 w 2832"/>
              <a:gd name="T11" fmla="*/ 2147483647 h 1725"/>
              <a:gd name="T12" fmla="*/ 2147483647 w 2832"/>
              <a:gd name="T13" fmla="*/ 2147483647 h 1725"/>
              <a:gd name="T14" fmla="*/ 2147483647 w 2832"/>
              <a:gd name="T15" fmla="*/ 0 h 1725"/>
              <a:gd name="T16" fmla="*/ 0 60000 65536"/>
              <a:gd name="T17" fmla="*/ 0 60000 65536"/>
              <a:gd name="T18" fmla="*/ 0 60000 65536"/>
              <a:gd name="T19" fmla="*/ 0 60000 65536"/>
              <a:gd name="T20" fmla="*/ 0 60000 65536"/>
              <a:gd name="T21" fmla="*/ 0 60000 65536"/>
              <a:gd name="T22" fmla="*/ 0 60000 65536"/>
              <a:gd name="T23" fmla="*/ 0 60000 65536"/>
              <a:gd name="T24" fmla="*/ 0 w 2832"/>
              <a:gd name="T25" fmla="*/ 0 h 1725"/>
              <a:gd name="T26" fmla="*/ 2832 w 2832"/>
              <a:gd name="T27" fmla="*/ 1725 h 17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32" h="1725">
                <a:moveTo>
                  <a:pt x="0" y="1725"/>
                </a:moveTo>
                <a:lnTo>
                  <a:pt x="680" y="1576"/>
                </a:lnTo>
                <a:lnTo>
                  <a:pt x="1032" y="1496"/>
                </a:lnTo>
                <a:lnTo>
                  <a:pt x="1320" y="1392"/>
                </a:lnTo>
                <a:lnTo>
                  <a:pt x="1624" y="1232"/>
                </a:lnTo>
                <a:lnTo>
                  <a:pt x="1944" y="992"/>
                </a:lnTo>
                <a:lnTo>
                  <a:pt x="2320" y="600"/>
                </a:lnTo>
                <a:lnTo>
                  <a:pt x="2832" y="0"/>
                </a:lnTo>
              </a:path>
            </a:pathLst>
          </a:custGeom>
          <a:noFill/>
          <a:ln w="38100">
            <a:solidFill>
              <a:schemeClr val="tx1"/>
            </a:solidFill>
            <a:round/>
            <a:headEnd/>
            <a:tailEnd/>
          </a:ln>
        </p:spPr>
        <p:txBody>
          <a:bodyPr>
            <a:prstTxWarp prst="textNoShape">
              <a:avLst/>
            </a:prstTxWarp>
          </a:bodyPr>
          <a:lstStyle/>
          <a:p>
            <a:endParaRPr lang="en-US"/>
          </a:p>
        </p:txBody>
      </p:sp>
      <p:sp>
        <p:nvSpPr>
          <p:cNvPr id="33801" name="Text Box 10"/>
          <p:cNvSpPr txBox="1">
            <a:spLocks noChangeArrowheads="1"/>
          </p:cNvSpPr>
          <p:nvPr/>
        </p:nvSpPr>
        <p:spPr bwMode="auto">
          <a:xfrm>
            <a:off x="817563" y="5732463"/>
            <a:ext cx="54927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endParaRPr lang="en-US"/>
          </a:p>
        </p:txBody>
      </p:sp>
      <p:sp>
        <p:nvSpPr>
          <p:cNvPr id="875531" name="Rectangle 11"/>
          <p:cNvSpPr>
            <a:spLocks noChangeArrowheads="1"/>
          </p:cNvSpPr>
          <p:nvPr/>
        </p:nvSpPr>
        <p:spPr bwMode="invGray">
          <a:xfrm>
            <a:off x="1347788" y="5519738"/>
            <a:ext cx="6262687" cy="990600"/>
          </a:xfrm>
          <a:prstGeom prst="rect">
            <a:avLst/>
          </a:prstGeom>
          <a:noFill/>
          <a:ln w="9525">
            <a:noFill/>
            <a:miter lim="800000"/>
            <a:headEnd/>
            <a:tailEnd/>
          </a:ln>
        </p:spPr>
        <p:txBody>
          <a:bodyPr>
            <a:prstTxWarp prst="textNoShape">
              <a:avLst/>
            </a:prstTxWarp>
          </a:bodyPr>
          <a:lstStyle/>
          <a:p>
            <a:pPr algn="ctr">
              <a:tabLst>
                <a:tab pos="858838" algn="l"/>
              </a:tabLst>
            </a:pPr>
            <a:r>
              <a:rPr lang="en-US"/>
              <a:t>Input size is measured in bits, unless we say otherwise.</a:t>
            </a:r>
          </a:p>
        </p:txBody>
      </p:sp>
      <p:sp>
        <p:nvSpPr>
          <p:cNvPr id="33803" name="Text Box 12"/>
          <p:cNvSpPr txBox="1">
            <a:spLocks noChangeArrowheads="1"/>
          </p:cNvSpPr>
          <p:nvPr/>
        </p:nvSpPr>
        <p:spPr bwMode="auto">
          <a:xfrm>
            <a:off x="1020763" y="5095875"/>
            <a:ext cx="6915150"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solidFill>
                  <a:schemeClr val="tx2"/>
                </a:solidFill>
              </a:rPr>
              <a:t>c(log n)</a:t>
            </a:r>
            <a:r>
              <a:rPr lang="en-US" baseline="30000">
                <a:solidFill>
                  <a:schemeClr val="tx2"/>
                </a:solidFill>
              </a:rPr>
              <a:t>2</a:t>
            </a:r>
            <a:r>
              <a:rPr lang="en-US">
                <a:solidFill>
                  <a:schemeClr val="tx2"/>
                </a:solidFill>
              </a:rPr>
              <a:t> time to square the number 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75531"/>
                                        </p:tgtEl>
                                        <p:attrNameLst>
                                          <p:attrName>style.visibility</p:attrName>
                                        </p:attrNameLst>
                                      </p:cBhvr>
                                      <p:to>
                                        <p:strVal val="visible"/>
                                      </p:to>
                                    </p:set>
                                    <p:animEffect transition="in" filter="fade">
                                      <p:cBhvr>
                                        <p:cTn id="7" dur="500"/>
                                        <p:tgtEl>
                                          <p:spTgt spid="875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5531" grpId="0"/>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30263" y="850900"/>
            <a:ext cx="7772400" cy="1143000"/>
          </a:xfrm>
        </p:spPr>
        <p:txBody>
          <a:bodyPr/>
          <a:lstStyle/>
          <a:p>
            <a:r>
              <a:rPr lang="en-US"/>
              <a:t>Worst Case Time</a:t>
            </a:r>
          </a:p>
        </p:txBody>
      </p:sp>
      <p:sp>
        <p:nvSpPr>
          <p:cNvPr id="24579" name="Text Box 6"/>
          <p:cNvSpPr txBox="1">
            <a:spLocks noChangeArrowheads="1"/>
          </p:cNvSpPr>
          <p:nvPr/>
        </p:nvSpPr>
        <p:spPr bwMode="auto">
          <a:xfrm>
            <a:off x="989013" y="2484438"/>
            <a:ext cx="701992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solidFill>
                  <a:schemeClr val="tx2"/>
                </a:solidFill>
              </a:rPr>
              <a:t>Worst Case Time T(n) for algorithm A:</a:t>
            </a:r>
          </a:p>
        </p:txBody>
      </p:sp>
      <p:sp>
        <p:nvSpPr>
          <p:cNvPr id="24580" name="Text Box 8"/>
          <p:cNvSpPr txBox="1">
            <a:spLocks noChangeArrowheads="1"/>
          </p:cNvSpPr>
          <p:nvPr/>
        </p:nvSpPr>
        <p:spPr bwMode="auto">
          <a:xfrm>
            <a:off x="254000" y="3046413"/>
            <a:ext cx="8890000" cy="481012"/>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T(n) = Max</a:t>
            </a:r>
            <a:r>
              <a:rPr lang="en-US" baseline="-25000">
                <a:solidFill>
                  <a:schemeClr val="tx2"/>
                </a:solidFill>
              </a:rPr>
              <a:t>[all permissible inputs X of size n]</a:t>
            </a:r>
            <a:r>
              <a:rPr lang="en-US">
                <a:solidFill>
                  <a:schemeClr val="tx2"/>
                </a:solidFill>
              </a:rPr>
              <a:t> Runtime(A,X)</a:t>
            </a:r>
          </a:p>
        </p:txBody>
      </p:sp>
      <p:sp>
        <p:nvSpPr>
          <p:cNvPr id="5" name="Rectangle 4"/>
          <p:cNvSpPr>
            <a:spLocks noChangeArrowheads="1"/>
          </p:cNvSpPr>
          <p:nvPr/>
        </p:nvSpPr>
        <p:spPr bwMode="auto">
          <a:xfrm>
            <a:off x="436563" y="3983038"/>
            <a:ext cx="8004175" cy="868362"/>
          </a:xfrm>
          <a:prstGeom prst="rect">
            <a:avLst/>
          </a:prstGeom>
          <a:noFill/>
          <a:ln w="9525">
            <a:noFill/>
            <a:miter lim="800000"/>
            <a:headEnd/>
            <a:tailEnd/>
          </a:ln>
        </p:spPr>
        <p:txBody>
          <a:bodyPr>
            <a:prstTxWarp prst="textNoShape">
              <a:avLst/>
            </a:prstTxWarp>
            <a:spAutoFit/>
          </a:bodyPr>
          <a:lstStyle/>
          <a:p>
            <a:pPr>
              <a:tabLst>
                <a:tab pos="858838" algn="l"/>
              </a:tabLst>
            </a:pPr>
            <a:r>
              <a:rPr lang="en-US"/>
              <a:t>Runtime(A,X) = </a:t>
            </a:r>
            <a:br>
              <a:rPr lang="en-US"/>
            </a:br>
            <a:r>
              <a:rPr lang="en-US"/>
              <a:t>	Running time of algorithm A on input X.</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58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p:bldP spid="24580" grpId="0"/>
      <p:bldP spid="5"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7" name="Text Box 42"/>
          <p:cNvSpPr txBox="1">
            <a:spLocks noChangeArrowheads="1"/>
          </p:cNvSpPr>
          <p:nvPr/>
        </p:nvSpPr>
        <p:spPr bwMode="auto">
          <a:xfrm>
            <a:off x="874713" y="1771650"/>
            <a:ext cx="7397750" cy="1373188"/>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dirty="0"/>
              <a:t>If </a:t>
            </a:r>
            <a:r>
              <a:rPr lang="en-US" dirty="0" err="1">
                <a:solidFill>
                  <a:schemeClr val="tx2"/>
                </a:solidFill>
              </a:rPr>
              <a:t>T(n</a:t>
            </a:r>
            <a:r>
              <a:rPr lang="en-US" dirty="0">
                <a:solidFill>
                  <a:schemeClr val="tx2"/>
                </a:solidFill>
              </a:rPr>
              <a:t>)</a:t>
            </a:r>
            <a:r>
              <a:rPr lang="en-US" dirty="0"/>
              <a:t> is not polynomial, the algorithm is not efficient: the run time scales too poorly with the input size.</a:t>
            </a:r>
          </a:p>
        </p:txBody>
      </p:sp>
      <p:sp>
        <p:nvSpPr>
          <p:cNvPr id="946219" name="Text Box 43"/>
          <p:cNvSpPr txBox="1">
            <a:spLocks noChangeArrowheads="1"/>
          </p:cNvSpPr>
          <p:nvPr/>
        </p:nvSpPr>
        <p:spPr bwMode="auto">
          <a:xfrm>
            <a:off x="981075" y="3622675"/>
            <a:ext cx="6970713"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solidFill>
                  <a:schemeClr val="tx2"/>
                </a:solidFill>
              </a:rPr>
              <a:t>This will be the yardstick with which we will measure “efficiency”.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46219"/>
                                        </p:tgtEl>
                                        <p:attrNameLst>
                                          <p:attrName>style.visibility</p:attrName>
                                        </p:attrNameLst>
                                      </p:cBhvr>
                                      <p:to>
                                        <p:strVal val="visible"/>
                                      </p:to>
                                    </p:set>
                                    <p:animEffect transition="in" filter="fade">
                                      <p:cBhvr>
                                        <p:cTn id="7" dur="500"/>
                                        <p:tgtEl>
                                          <p:spTgt spid="946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6219"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928688" y="1606550"/>
            <a:ext cx="6913562"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Multiplication is efficient, what about “reverse multiplication”?</a:t>
            </a:r>
          </a:p>
        </p:txBody>
      </p:sp>
      <p:sp>
        <p:nvSpPr>
          <p:cNvPr id="1120261" name="Text Box 5"/>
          <p:cNvSpPr txBox="1">
            <a:spLocks noChangeArrowheads="1"/>
          </p:cNvSpPr>
          <p:nvPr/>
        </p:nvSpPr>
        <p:spPr bwMode="auto">
          <a:xfrm>
            <a:off x="981075" y="3397250"/>
            <a:ext cx="7485063" cy="1373188"/>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0"/>
              </a:spcBef>
              <a:tabLst>
                <a:tab pos="858838" algn="l"/>
              </a:tabLst>
            </a:pPr>
            <a:r>
              <a:rPr lang="en-US"/>
              <a:t>Let’s define </a:t>
            </a:r>
            <a:r>
              <a:rPr lang="en-US">
                <a:solidFill>
                  <a:schemeClr val="tx2"/>
                </a:solidFill>
              </a:rPr>
              <a:t>FACTORING(N)</a:t>
            </a:r>
            <a:r>
              <a:rPr lang="en-US"/>
              <a:t> to be any method to produce a non-trivial factor of </a:t>
            </a:r>
            <a:r>
              <a:rPr lang="en-US">
                <a:solidFill>
                  <a:schemeClr val="tx2"/>
                </a:solidFill>
              </a:rPr>
              <a:t>N</a:t>
            </a:r>
            <a:r>
              <a:rPr lang="en-US"/>
              <a:t>, or to assert that </a:t>
            </a:r>
            <a:r>
              <a:rPr lang="en-US">
                <a:solidFill>
                  <a:schemeClr val="tx2"/>
                </a:solidFill>
              </a:rPr>
              <a:t>N</a:t>
            </a:r>
            <a:r>
              <a:rPr lang="en-US"/>
              <a:t> is prime.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0261"/>
                                        </p:tgtEl>
                                        <p:attrNameLst>
                                          <p:attrName>style.visibility</p:attrName>
                                        </p:attrNameLst>
                                      </p:cBhvr>
                                      <p:to>
                                        <p:strVal val="visible"/>
                                      </p:to>
                                    </p:set>
                                    <p:animEffect transition="in" filter="fade">
                                      <p:cBhvr>
                                        <p:cTn id="7" dur="500"/>
                                        <p:tgtEl>
                                          <p:spTgt spid="11202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0261"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Line 2"/>
          <p:cNvSpPr>
            <a:spLocks noChangeShapeType="1"/>
          </p:cNvSpPr>
          <p:nvPr/>
        </p:nvSpPr>
        <p:spPr bwMode="invGray">
          <a:xfrm flipH="1">
            <a:off x="585788" y="3459163"/>
            <a:ext cx="3476625" cy="1587"/>
          </a:xfrm>
          <a:prstGeom prst="line">
            <a:avLst/>
          </a:prstGeom>
          <a:noFill/>
          <a:ln w="7620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4099" name="Text Box 3"/>
          <p:cNvSpPr txBox="1">
            <a:spLocks noChangeArrowheads="1"/>
          </p:cNvSpPr>
          <p:nvPr/>
        </p:nvSpPr>
        <p:spPr bwMode="invGray">
          <a:xfrm>
            <a:off x="100013" y="2622550"/>
            <a:ext cx="739775" cy="762000"/>
          </a:xfrm>
          <a:prstGeom prst="rect">
            <a:avLst/>
          </a:prstGeom>
          <a:noFill/>
          <a:ln w="12700" cap="sq">
            <a:noFill/>
            <a:miter lim="800000"/>
            <a:headEnd type="none" w="sm" len="sm"/>
            <a:tailEnd type="none" w="sm" len="sm"/>
          </a:ln>
        </p:spPr>
        <p:txBody>
          <a:bodyPr lIns="274320" rIns="274320" anchor="ctr">
            <a:prstTxWarp prst="textNoShape">
              <a:avLst/>
            </a:prstTxWarp>
            <a:spAutoFit/>
          </a:bodyPr>
          <a:lstStyle/>
          <a:p>
            <a:pPr>
              <a:lnSpc>
                <a:spcPct val="100000"/>
              </a:lnSpc>
              <a:spcBef>
                <a:spcPct val="50000"/>
              </a:spcBef>
            </a:pPr>
            <a:r>
              <a:rPr lang="en-US" sz="4400"/>
              <a:t>+</a:t>
            </a:r>
          </a:p>
        </p:txBody>
      </p:sp>
      <p:sp>
        <p:nvSpPr>
          <p:cNvPr id="4100" name="Line 4"/>
          <p:cNvSpPr>
            <a:spLocks noChangeShapeType="1"/>
          </p:cNvSpPr>
          <p:nvPr/>
        </p:nvSpPr>
        <p:spPr bwMode="invGray">
          <a:xfrm>
            <a:off x="938213" y="3476625"/>
            <a:ext cx="0" cy="288925"/>
          </a:xfrm>
          <a:prstGeom prst="line">
            <a:avLst/>
          </a:prstGeom>
          <a:noFill/>
          <a:ln w="76200" cap="sq">
            <a:solidFill>
              <a:schemeClr val="tx2"/>
            </a:solidFill>
            <a:round/>
            <a:headEnd type="none" w="sm" len="sm"/>
            <a:tailEnd type="triangle" w="sm" len="sm"/>
          </a:ln>
        </p:spPr>
        <p:txBody>
          <a:bodyPr lIns="274320" rIns="274320" anchor="ctr">
            <a:prstTxWarp prst="textNoShape">
              <a:avLst/>
            </a:prstTxWarp>
            <a:spAutoFit/>
          </a:bodyPr>
          <a:lstStyle/>
          <a:p>
            <a:endParaRPr lang="en-US"/>
          </a:p>
        </p:txBody>
      </p:sp>
      <p:sp>
        <p:nvSpPr>
          <p:cNvPr id="4101" name="Rectangle 5"/>
          <p:cNvSpPr>
            <a:spLocks noChangeArrowheads="1"/>
          </p:cNvSpPr>
          <p:nvPr/>
        </p:nvSpPr>
        <p:spPr bwMode="invGray">
          <a:xfrm>
            <a:off x="819150" y="2165350"/>
            <a:ext cx="271463" cy="1303338"/>
          </a:xfrm>
          <a:prstGeom prst="rect">
            <a:avLst/>
          </a:prstGeom>
          <a:noFill/>
          <a:ln w="57150" cap="sq">
            <a:solidFill>
              <a:schemeClr val="tx2"/>
            </a:solidFill>
            <a:miter lim="800000"/>
            <a:headEnd type="none" w="sm" len="sm"/>
            <a:tailEnd type="none" w="sm" len="sm"/>
          </a:ln>
        </p:spPr>
        <p:txBody>
          <a:bodyPr lIns="274320" rIns="274320" anchor="ctr">
            <a:prstTxWarp prst="textNoShape">
              <a:avLst/>
            </a:prstTxWarp>
            <a:spAutoFit/>
          </a:bodyPr>
          <a:lstStyle/>
          <a:p>
            <a:endParaRPr lang="en-US"/>
          </a:p>
        </p:txBody>
      </p:sp>
      <p:sp>
        <p:nvSpPr>
          <p:cNvPr id="4102" name="Line 6"/>
          <p:cNvSpPr>
            <a:spLocks noChangeShapeType="1"/>
          </p:cNvSpPr>
          <p:nvPr/>
        </p:nvSpPr>
        <p:spPr bwMode="invGray">
          <a:xfrm flipH="1">
            <a:off x="633413" y="2393950"/>
            <a:ext cx="92075" cy="0"/>
          </a:xfrm>
          <a:prstGeom prst="line">
            <a:avLst/>
          </a:prstGeom>
          <a:noFill/>
          <a:ln w="76200" cap="sq">
            <a:solidFill>
              <a:schemeClr val="tx2"/>
            </a:solidFill>
            <a:round/>
            <a:headEnd type="none" w="sm" len="sm"/>
            <a:tailEnd type="triangle" w="sm" len="sm"/>
          </a:ln>
        </p:spPr>
        <p:txBody>
          <a:bodyPr lIns="274320" rIns="274320" anchor="ctr">
            <a:prstTxWarp prst="textNoShape">
              <a:avLst/>
            </a:prstTxWarp>
            <a:spAutoFit/>
          </a:bodyPr>
          <a:lstStyle/>
          <a:p>
            <a:endParaRPr lang="en-US"/>
          </a:p>
        </p:txBody>
      </p:sp>
      <p:sp>
        <p:nvSpPr>
          <p:cNvPr id="4103" name="Text Box 7"/>
          <p:cNvSpPr txBox="1">
            <a:spLocks noChangeArrowheads="1"/>
          </p:cNvSpPr>
          <p:nvPr/>
        </p:nvSpPr>
        <p:spPr bwMode="invGray">
          <a:xfrm>
            <a:off x="4419600" y="2249488"/>
            <a:ext cx="4237038" cy="1800225"/>
          </a:xfrm>
          <a:prstGeom prst="rect">
            <a:avLst/>
          </a:prstGeom>
          <a:noFill/>
          <a:ln w="12700" cap="sq">
            <a:noFill/>
            <a:miter lim="800000"/>
            <a:headEnd type="none" w="sm" len="sm"/>
            <a:tailEnd type="none" w="sm" len="sm"/>
          </a:ln>
        </p:spPr>
        <p:txBody>
          <a:bodyPr lIns="274320" rIns="274320" anchor="ctr">
            <a:prstTxWarp prst="textNoShape">
              <a:avLst/>
            </a:prstTxWarp>
            <a:spAutoFit/>
          </a:bodyPr>
          <a:lstStyle/>
          <a:p>
            <a:pPr>
              <a:lnSpc>
                <a:spcPct val="100000"/>
              </a:lnSpc>
              <a:spcBef>
                <a:spcPct val="0"/>
              </a:spcBef>
            </a:pPr>
            <a:r>
              <a:rPr lang="en-US">
                <a:solidFill>
                  <a:schemeClr val="tx2"/>
                </a:solidFill>
              </a:rPr>
              <a:t>T(n)</a:t>
            </a:r>
            <a:r>
              <a:rPr lang="en-US"/>
              <a:t> = amount of time grade school addition uses to add two </a:t>
            </a:r>
            <a:r>
              <a:rPr lang="en-US">
                <a:solidFill>
                  <a:schemeClr val="tx2"/>
                </a:solidFill>
              </a:rPr>
              <a:t>n</a:t>
            </a:r>
            <a:r>
              <a:rPr lang="en-US"/>
              <a:t>-bit numbers</a:t>
            </a:r>
          </a:p>
        </p:txBody>
      </p:sp>
      <p:sp>
        <p:nvSpPr>
          <p:cNvPr id="4104" name="Text Box 9"/>
          <p:cNvSpPr txBox="1">
            <a:spLocks noChangeArrowheads="1"/>
          </p:cNvSpPr>
          <p:nvPr/>
        </p:nvSpPr>
        <p:spPr bwMode="auto">
          <a:xfrm>
            <a:off x="558800" y="2611438"/>
            <a:ext cx="3181350" cy="534987"/>
          </a:xfrm>
          <a:prstGeom prst="rect">
            <a:avLst/>
          </a:prstGeom>
          <a:noFill/>
          <a:ln w="12700" cap="sq">
            <a:noFill/>
            <a:miter lim="800000"/>
            <a:headEnd/>
            <a:tailEnd/>
          </a:ln>
        </p:spPr>
        <p:txBody>
          <a:bodyPr wrap="none" lIns="274320" rIns="274320">
            <a:prstTxWarp prst="textNoShape">
              <a:avLst/>
            </a:prstTxWarp>
            <a:spAutoFit/>
          </a:bodyPr>
          <a:lstStyle/>
          <a:p>
            <a:pPr>
              <a:tabLst>
                <a:tab pos="858838" algn="l"/>
              </a:tabLst>
            </a:pPr>
            <a:r>
              <a:rPr lang="en-US" sz="3200">
                <a:solidFill>
                  <a:schemeClr val="tx2"/>
                </a:solidFill>
                <a:latin typeface="Arial" charset="0"/>
                <a:ea typeface="Arial" charset="0"/>
                <a:cs typeface="Arial" charset="0"/>
              </a:rPr>
              <a:t>* * * * * * * * * *</a:t>
            </a:r>
          </a:p>
        </p:txBody>
      </p:sp>
      <p:sp>
        <p:nvSpPr>
          <p:cNvPr id="4105" name="Text Box 10"/>
          <p:cNvSpPr txBox="1">
            <a:spLocks noChangeArrowheads="1"/>
          </p:cNvSpPr>
          <p:nvPr/>
        </p:nvSpPr>
        <p:spPr bwMode="auto">
          <a:xfrm>
            <a:off x="557213" y="2992438"/>
            <a:ext cx="3181350" cy="534987"/>
          </a:xfrm>
          <a:prstGeom prst="rect">
            <a:avLst/>
          </a:prstGeom>
          <a:noFill/>
          <a:ln w="12700" cap="sq">
            <a:noFill/>
            <a:miter lim="800000"/>
            <a:headEnd/>
            <a:tailEnd/>
          </a:ln>
        </p:spPr>
        <p:txBody>
          <a:bodyPr wrap="none" lIns="274320" rIns="274320">
            <a:prstTxWarp prst="textNoShape">
              <a:avLst/>
            </a:prstTxWarp>
            <a:spAutoFit/>
          </a:bodyPr>
          <a:lstStyle/>
          <a:p>
            <a:pPr>
              <a:tabLst>
                <a:tab pos="858838" algn="l"/>
              </a:tabLst>
            </a:pPr>
            <a:r>
              <a:rPr lang="en-US" sz="3200">
                <a:solidFill>
                  <a:schemeClr val="tx2"/>
                </a:solidFill>
                <a:latin typeface="Arial" charset="0"/>
                <a:ea typeface="Arial" charset="0"/>
                <a:cs typeface="Arial" charset="0"/>
              </a:rPr>
              <a:t>* * * * * * * * * *</a:t>
            </a:r>
          </a:p>
        </p:txBody>
      </p:sp>
      <p:sp>
        <p:nvSpPr>
          <p:cNvPr id="4106" name="Text Box 11"/>
          <p:cNvSpPr txBox="1">
            <a:spLocks noChangeArrowheads="1"/>
          </p:cNvSpPr>
          <p:nvPr/>
        </p:nvSpPr>
        <p:spPr bwMode="auto">
          <a:xfrm>
            <a:off x="252413" y="3678238"/>
            <a:ext cx="3455987" cy="534987"/>
          </a:xfrm>
          <a:prstGeom prst="rect">
            <a:avLst/>
          </a:prstGeom>
          <a:noFill/>
          <a:ln w="12700" cap="sq">
            <a:noFill/>
            <a:miter lim="800000"/>
            <a:headEnd/>
            <a:tailEnd/>
          </a:ln>
        </p:spPr>
        <p:txBody>
          <a:bodyPr wrap="none" lIns="274320" rIns="274320">
            <a:prstTxWarp prst="textNoShape">
              <a:avLst/>
            </a:prstTxWarp>
            <a:spAutoFit/>
          </a:bodyPr>
          <a:lstStyle/>
          <a:p>
            <a:pPr>
              <a:tabLst>
                <a:tab pos="858838" algn="l"/>
              </a:tabLst>
            </a:pPr>
            <a:r>
              <a:rPr lang="en-US" sz="3200">
                <a:latin typeface="Arial" charset="0"/>
                <a:ea typeface="Arial" charset="0"/>
                <a:cs typeface="Arial" charset="0"/>
              </a:rPr>
              <a:t>* * * * * * * * * * *</a:t>
            </a:r>
          </a:p>
        </p:txBody>
      </p:sp>
      <p:sp>
        <p:nvSpPr>
          <p:cNvPr id="4107" name="Text Box 12"/>
          <p:cNvSpPr txBox="1">
            <a:spLocks noChangeArrowheads="1"/>
          </p:cNvSpPr>
          <p:nvPr/>
        </p:nvSpPr>
        <p:spPr bwMode="auto">
          <a:xfrm>
            <a:off x="1768475" y="550863"/>
            <a:ext cx="5649913" cy="12001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4000" b="0">
                <a:solidFill>
                  <a:schemeClr val="tx2"/>
                </a:solidFill>
              </a:rPr>
              <a:t>Time complexity of </a:t>
            </a:r>
            <a:br>
              <a:rPr lang="en-US" sz="4000" b="0">
                <a:solidFill>
                  <a:schemeClr val="tx2"/>
                </a:solidFill>
              </a:rPr>
            </a:br>
            <a:r>
              <a:rPr lang="en-US" sz="4000" b="0">
                <a:solidFill>
                  <a:schemeClr val="tx2"/>
                </a:solidFill>
              </a:rPr>
              <a:t>grade school addition</a:t>
            </a:r>
          </a:p>
        </p:txBody>
      </p:sp>
      <p:sp>
        <p:nvSpPr>
          <p:cNvPr id="1134622" name="AutoShape 30"/>
          <p:cNvSpPr>
            <a:spLocks noChangeArrowheads="1"/>
          </p:cNvSpPr>
          <p:nvPr/>
        </p:nvSpPr>
        <p:spPr bwMode="invGray">
          <a:xfrm>
            <a:off x="839788" y="4770438"/>
            <a:ext cx="7343775" cy="608012"/>
          </a:xfrm>
          <a:prstGeom prst="wedgeRoundRectCallout">
            <a:avLst>
              <a:gd name="adj1" fmla="val -56551"/>
              <a:gd name="adj2" fmla="val -48171"/>
              <a:gd name="adj3" fmla="val 16667"/>
            </a:avLst>
          </a:prstGeom>
          <a:solidFill>
            <a:schemeClr val="bg1"/>
          </a:solidFill>
          <a:ln w="9525">
            <a:noFill/>
            <a:miter lim="800000"/>
            <a:headEnd/>
            <a:tailEnd/>
          </a:ln>
        </p:spPr>
        <p:txBody>
          <a:bodyPr>
            <a:prstTxWarp prst="textNoShape">
              <a:avLst/>
            </a:prstTxWarp>
          </a:bodyPr>
          <a:lstStyle/>
          <a:p>
            <a:pPr algn="l">
              <a:lnSpc>
                <a:spcPct val="100000"/>
              </a:lnSpc>
              <a:spcBef>
                <a:spcPct val="0"/>
              </a:spcBef>
            </a:pPr>
            <a:r>
              <a:rPr lang="en-US" sz="3600" b="0"/>
              <a:t>T(n) is linear:</a:t>
            </a:r>
          </a:p>
        </p:txBody>
      </p:sp>
      <p:sp>
        <p:nvSpPr>
          <p:cNvPr id="1134623" name="Text Box 31"/>
          <p:cNvSpPr txBox="1">
            <a:spLocks noChangeArrowheads="1"/>
          </p:cNvSpPr>
          <p:nvPr/>
        </p:nvSpPr>
        <p:spPr bwMode="auto">
          <a:xfrm>
            <a:off x="3098703" y="5511800"/>
            <a:ext cx="2827532" cy="600164"/>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dirty="0" err="1">
                <a:solidFill>
                  <a:schemeClr val="tx2"/>
                </a:solidFill>
              </a:rPr>
              <a:t>T(n</a:t>
            </a:r>
            <a:r>
              <a:rPr lang="en-US" sz="3600" dirty="0">
                <a:solidFill>
                  <a:schemeClr val="tx2"/>
                </a:solidFill>
              </a:rPr>
              <a:t>) =</a:t>
            </a:r>
            <a:r>
              <a:rPr lang="en-US" sz="3600" dirty="0" smtClean="0">
                <a:solidFill>
                  <a:schemeClr val="tx2"/>
                </a:solidFill>
              </a:rPr>
              <a:t> </a:t>
            </a:r>
            <a:r>
              <a:rPr lang="en-US" sz="3600" dirty="0" smtClean="0">
                <a:solidFill>
                  <a:schemeClr val="tx2"/>
                </a:solidFill>
                <a:latin typeface="Lucida Grande" charset="0"/>
              </a:rPr>
              <a:t>c</a:t>
            </a:r>
            <a:r>
              <a:rPr lang="en-US" sz="3600" baseline="-25000" dirty="0" smtClean="0">
                <a:solidFill>
                  <a:schemeClr val="tx2"/>
                </a:solidFill>
                <a:latin typeface="Lucida Grande" charset="0"/>
              </a:rPr>
              <a:t>1</a:t>
            </a:r>
            <a:r>
              <a:rPr lang="en-US" sz="3600" dirty="0" smtClean="0">
                <a:solidFill>
                  <a:schemeClr val="tx2"/>
                </a:solidFill>
              </a:rPr>
              <a:t>n</a:t>
            </a:r>
            <a:endParaRPr lang="en-US" sz="3600" dirty="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34622"/>
                                        </p:tgtEl>
                                        <p:attrNameLst>
                                          <p:attrName>style.visibility</p:attrName>
                                        </p:attrNameLst>
                                      </p:cBhvr>
                                      <p:to>
                                        <p:strVal val="visible"/>
                                      </p:to>
                                    </p:set>
                                    <p:animEffect transition="in" filter="fade">
                                      <p:cBhvr>
                                        <p:cTn id="7" dur="500"/>
                                        <p:tgtEl>
                                          <p:spTgt spid="11346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34623"/>
                                        </p:tgtEl>
                                        <p:attrNameLst>
                                          <p:attrName>style.visibility</p:attrName>
                                        </p:attrNameLst>
                                      </p:cBhvr>
                                      <p:to>
                                        <p:strVal val="visible"/>
                                      </p:to>
                                    </p:set>
                                    <p:animEffect transition="in" filter="fade">
                                      <p:cBhvr>
                                        <p:cTn id="10" dur="500"/>
                                        <p:tgtEl>
                                          <p:spTgt spid="1134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4622" grpId="0" animBg="1"/>
      <p:bldP spid="1134623"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22" name="Rectangle 2"/>
          <p:cNvSpPr>
            <a:spLocks noGrp="1" noChangeArrowheads="1"/>
          </p:cNvSpPr>
          <p:nvPr>
            <p:ph type="title"/>
          </p:nvPr>
        </p:nvSpPr>
        <p:spPr bwMode="invGray">
          <a:xfrm>
            <a:off x="685800" y="128588"/>
            <a:ext cx="7772400" cy="1143000"/>
          </a:xfrm>
        </p:spPr>
        <p:txBody>
          <a:bodyPr/>
          <a:lstStyle/>
          <a:p>
            <a:r>
              <a:rPr lang="en-US" dirty="0"/>
              <a:t>Factoring The Number N </a:t>
            </a:r>
            <a:br>
              <a:rPr lang="en-US" dirty="0"/>
            </a:br>
            <a:r>
              <a:rPr lang="en-US" dirty="0"/>
              <a:t>By Trial Division</a:t>
            </a:r>
          </a:p>
        </p:txBody>
      </p:sp>
      <p:sp>
        <p:nvSpPr>
          <p:cNvPr id="885764" name="Text Box 4"/>
          <p:cNvSpPr txBox="1">
            <a:spLocks noChangeArrowheads="1"/>
          </p:cNvSpPr>
          <p:nvPr/>
        </p:nvSpPr>
        <p:spPr bwMode="auto">
          <a:xfrm>
            <a:off x="608013" y="1495425"/>
            <a:ext cx="4254500" cy="476250"/>
          </a:xfrm>
          <a:prstGeom prst="rect">
            <a:avLst/>
          </a:prstGeom>
          <a:noFill/>
          <a:ln w="25400" cap="sq">
            <a:noFill/>
            <a:miter lim="800000"/>
            <a:headEnd/>
            <a:tailEnd/>
          </a:ln>
        </p:spPr>
        <p:txBody>
          <a:bodyPr wrap="none" lIns="274320" rIns="274320">
            <a:prstTxWarp prst="textNoShape">
              <a:avLst/>
            </a:prstTxWarp>
            <a:spAutoFit/>
          </a:bodyPr>
          <a:lstStyle/>
          <a:p>
            <a:pPr>
              <a:spcBef>
                <a:spcPct val="0"/>
              </a:spcBef>
              <a:tabLst>
                <a:tab pos="858838" algn="l"/>
              </a:tabLst>
            </a:pPr>
            <a:r>
              <a:rPr lang="en-US"/>
              <a:t>Trial division up to </a:t>
            </a:r>
            <a:r>
              <a:rPr lang="en-US" b="1">
                <a:sym typeface="Symbol" charset="2"/>
              </a:rPr>
              <a:t></a:t>
            </a:r>
            <a:r>
              <a:rPr lang="en-US">
                <a:sym typeface="Symbol" charset="2"/>
              </a:rPr>
              <a:t>N</a:t>
            </a:r>
          </a:p>
        </p:txBody>
      </p:sp>
      <p:sp>
        <p:nvSpPr>
          <p:cNvPr id="885765" name="Text Box 5"/>
          <p:cNvSpPr txBox="1">
            <a:spLocks noChangeArrowheads="1"/>
          </p:cNvSpPr>
          <p:nvPr/>
        </p:nvSpPr>
        <p:spPr bwMode="auto">
          <a:xfrm>
            <a:off x="927882" y="2030413"/>
            <a:ext cx="8075638" cy="190924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dirty="0"/>
              <a:t>for </a:t>
            </a:r>
            <a:r>
              <a:rPr lang="en-US" dirty="0" err="1"/>
              <a:t>k</a:t>
            </a:r>
            <a:r>
              <a:rPr lang="en-US" dirty="0"/>
              <a:t> = 2 to </a:t>
            </a:r>
            <a:r>
              <a:rPr lang="en-US" b="1" dirty="0" smtClean="0">
                <a:sym typeface="Symbol" charset="2"/>
              </a:rPr>
              <a:t></a:t>
            </a:r>
            <a:r>
              <a:rPr lang="en-US" dirty="0" smtClean="0"/>
              <a:t>N </a:t>
            </a:r>
            <a:r>
              <a:rPr lang="en-US" dirty="0"/>
              <a:t>do</a:t>
            </a:r>
          </a:p>
          <a:p>
            <a:pPr>
              <a:tabLst>
                <a:tab pos="858838" algn="l"/>
              </a:tabLst>
            </a:pPr>
            <a:r>
              <a:rPr lang="en-US" dirty="0"/>
              <a:t>	if </a:t>
            </a:r>
            <a:r>
              <a:rPr lang="en-US" dirty="0" err="1"/>
              <a:t>k</a:t>
            </a:r>
            <a:r>
              <a:rPr lang="en-US" dirty="0"/>
              <a:t> | N  then</a:t>
            </a:r>
          </a:p>
          <a:p>
            <a:pPr>
              <a:tabLst>
                <a:tab pos="858838" algn="l"/>
              </a:tabLst>
            </a:pPr>
            <a:r>
              <a:rPr lang="en-US" dirty="0"/>
              <a:t>	return “N  has a non-trivial factor </a:t>
            </a:r>
            <a:r>
              <a:rPr lang="en-US" dirty="0" err="1"/>
              <a:t>k</a:t>
            </a:r>
            <a:r>
              <a:rPr lang="en-US" dirty="0"/>
              <a:t>”</a:t>
            </a:r>
          </a:p>
          <a:p>
            <a:pPr>
              <a:tabLst>
                <a:tab pos="858838" algn="l"/>
              </a:tabLst>
            </a:pPr>
            <a:r>
              <a:rPr lang="en-US" dirty="0"/>
              <a:t>return “N  is prime”</a:t>
            </a:r>
          </a:p>
        </p:txBody>
      </p:sp>
      <p:sp>
        <p:nvSpPr>
          <p:cNvPr id="885768" name="Text Box 8"/>
          <p:cNvSpPr txBox="1">
            <a:spLocks noChangeArrowheads="1"/>
          </p:cNvSpPr>
          <p:nvPr/>
        </p:nvSpPr>
        <p:spPr bwMode="auto">
          <a:xfrm>
            <a:off x="608013" y="4116388"/>
            <a:ext cx="792797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solidFill>
                  <a:schemeClr val="tx2"/>
                </a:solidFill>
              </a:rPr>
              <a:t>c</a:t>
            </a:r>
            <a:r>
              <a:rPr lang="en-US">
                <a:solidFill>
                  <a:schemeClr val="tx2"/>
                </a:solidFill>
                <a:latin typeface="Symbol" charset="2"/>
              </a:rPr>
              <a:t> Ö</a:t>
            </a:r>
            <a:r>
              <a:rPr lang="en-US">
                <a:solidFill>
                  <a:schemeClr val="tx2"/>
                </a:solidFill>
              </a:rPr>
              <a:t>N (logN)</a:t>
            </a:r>
            <a:r>
              <a:rPr lang="en-US" baseline="30000">
                <a:solidFill>
                  <a:schemeClr val="tx2"/>
                </a:solidFill>
              </a:rPr>
              <a:t>2</a:t>
            </a:r>
            <a:r>
              <a:rPr lang="en-US">
                <a:solidFill>
                  <a:schemeClr val="tx2"/>
                </a:solidFill>
              </a:rPr>
              <a:t> time if division is c</a:t>
            </a:r>
            <a:r>
              <a:rPr lang="en-US">
                <a:solidFill>
                  <a:schemeClr val="tx2"/>
                </a:solidFill>
                <a:latin typeface="Symbol" charset="2"/>
              </a:rPr>
              <a:t> </a:t>
            </a:r>
            <a:r>
              <a:rPr lang="en-US">
                <a:solidFill>
                  <a:schemeClr val="tx2"/>
                </a:solidFill>
              </a:rPr>
              <a:t>(logN)</a:t>
            </a:r>
            <a:r>
              <a:rPr lang="en-US" baseline="30000">
                <a:solidFill>
                  <a:schemeClr val="tx2"/>
                </a:solidFill>
              </a:rPr>
              <a:t>2 </a:t>
            </a:r>
            <a:r>
              <a:rPr lang="en-US">
                <a:solidFill>
                  <a:schemeClr val="tx2"/>
                </a:solidFill>
              </a:rPr>
              <a:t>time</a:t>
            </a:r>
          </a:p>
        </p:txBody>
      </p:sp>
      <p:sp>
        <p:nvSpPr>
          <p:cNvPr id="885774" name="Text Box 14"/>
          <p:cNvSpPr txBox="1">
            <a:spLocks noChangeArrowheads="1"/>
          </p:cNvSpPr>
          <p:nvPr/>
        </p:nvSpPr>
        <p:spPr bwMode="auto">
          <a:xfrm>
            <a:off x="608013" y="4792663"/>
            <a:ext cx="326707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Is this efficient?</a:t>
            </a:r>
          </a:p>
        </p:txBody>
      </p:sp>
      <p:sp>
        <p:nvSpPr>
          <p:cNvPr id="885775" name="Text Box 15"/>
          <p:cNvSpPr txBox="1">
            <a:spLocks noChangeArrowheads="1"/>
          </p:cNvSpPr>
          <p:nvPr/>
        </p:nvSpPr>
        <p:spPr bwMode="auto">
          <a:xfrm>
            <a:off x="608013" y="5470525"/>
            <a:ext cx="7650162"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50000"/>
              </a:spcBef>
              <a:tabLst>
                <a:tab pos="858838" algn="l"/>
              </a:tabLst>
            </a:pPr>
            <a:r>
              <a:rPr lang="en-US"/>
              <a:t>No! The input length</a:t>
            </a:r>
            <a:r>
              <a:rPr lang="en-US">
                <a:solidFill>
                  <a:schemeClr val="tx2"/>
                </a:solidFill>
              </a:rPr>
              <a:t> n = log N.</a:t>
            </a:r>
            <a:r>
              <a:rPr lang="en-US"/>
              <a:t> </a:t>
            </a:r>
            <a:br>
              <a:rPr lang="en-US"/>
            </a:br>
            <a:r>
              <a:rPr lang="en-US"/>
              <a:t>Hence we’re using </a:t>
            </a:r>
            <a:r>
              <a:rPr lang="en-US">
                <a:solidFill>
                  <a:schemeClr val="tx2"/>
                </a:solidFill>
              </a:rPr>
              <a:t>c 2</a:t>
            </a:r>
            <a:r>
              <a:rPr lang="en-US" baseline="30000">
                <a:solidFill>
                  <a:schemeClr val="tx2"/>
                </a:solidFill>
              </a:rPr>
              <a:t>n/2</a:t>
            </a:r>
            <a:r>
              <a:rPr lang="en-US">
                <a:solidFill>
                  <a:schemeClr val="tx2"/>
                </a:solidFill>
              </a:rPr>
              <a:t> n</a:t>
            </a:r>
            <a:r>
              <a:rPr lang="en-US" baseline="30000">
                <a:solidFill>
                  <a:schemeClr val="tx2"/>
                </a:solidFill>
              </a:rPr>
              <a:t>2</a:t>
            </a:r>
            <a:r>
              <a:rPr lang="en-US"/>
              <a:t> time.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85764"/>
                                        </p:tgtEl>
                                        <p:attrNameLst>
                                          <p:attrName>style.visibility</p:attrName>
                                        </p:attrNameLst>
                                      </p:cBhvr>
                                      <p:to>
                                        <p:strVal val="visible"/>
                                      </p:to>
                                    </p:set>
                                    <p:animEffect transition="in" filter="fade">
                                      <p:cBhvr>
                                        <p:cTn id="7" dur="500"/>
                                        <p:tgtEl>
                                          <p:spTgt spid="88576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85765"/>
                                        </p:tgtEl>
                                        <p:attrNameLst>
                                          <p:attrName>style.visibility</p:attrName>
                                        </p:attrNameLst>
                                      </p:cBhvr>
                                      <p:to>
                                        <p:strVal val="visible"/>
                                      </p:to>
                                    </p:set>
                                    <p:animEffect transition="in" filter="fade">
                                      <p:cBhvr>
                                        <p:cTn id="12" dur="500"/>
                                        <p:tgtEl>
                                          <p:spTgt spid="88576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85768"/>
                                        </p:tgtEl>
                                        <p:attrNameLst>
                                          <p:attrName>style.visibility</p:attrName>
                                        </p:attrNameLst>
                                      </p:cBhvr>
                                      <p:to>
                                        <p:strVal val="visible"/>
                                      </p:to>
                                    </p:set>
                                    <p:animEffect transition="in" filter="fade">
                                      <p:cBhvr>
                                        <p:cTn id="17" dur="500"/>
                                        <p:tgtEl>
                                          <p:spTgt spid="88576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85774"/>
                                        </p:tgtEl>
                                        <p:attrNameLst>
                                          <p:attrName>style.visibility</p:attrName>
                                        </p:attrNameLst>
                                      </p:cBhvr>
                                      <p:to>
                                        <p:strVal val="visible"/>
                                      </p:to>
                                    </p:set>
                                    <p:animEffect transition="in" filter="fade">
                                      <p:cBhvr>
                                        <p:cTn id="22" dur="500"/>
                                        <p:tgtEl>
                                          <p:spTgt spid="88577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85775"/>
                                        </p:tgtEl>
                                        <p:attrNameLst>
                                          <p:attrName>style.visibility</p:attrName>
                                        </p:attrNameLst>
                                      </p:cBhvr>
                                      <p:to>
                                        <p:strVal val="visible"/>
                                      </p:to>
                                    </p:set>
                                    <p:animEffect transition="in" filter="fade">
                                      <p:cBhvr>
                                        <p:cTn id="27" dur="500"/>
                                        <p:tgtEl>
                                          <p:spTgt spid="885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5764" grpId="0"/>
      <p:bldP spid="885765" grpId="0"/>
      <p:bldP spid="885768" grpId="0"/>
      <p:bldP spid="885774" grpId="0"/>
      <p:bldP spid="885775" grpId="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7" name="Text Box 4"/>
          <p:cNvSpPr txBox="1">
            <a:spLocks noChangeArrowheads="1"/>
          </p:cNvSpPr>
          <p:nvPr/>
        </p:nvSpPr>
        <p:spPr bwMode="auto">
          <a:xfrm>
            <a:off x="377825" y="2832100"/>
            <a:ext cx="549275" cy="2270125"/>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endParaRPr lang="en-US"/>
          </a:p>
          <a:p>
            <a:pPr>
              <a:tabLst>
                <a:tab pos="858838" algn="l"/>
              </a:tabLst>
            </a:pPr>
            <a:endParaRPr lang="en-US"/>
          </a:p>
          <a:p>
            <a:pPr>
              <a:tabLst>
                <a:tab pos="858838" algn="l"/>
              </a:tabLst>
            </a:pPr>
            <a:r>
              <a:rPr lang="en-US"/>
              <a:t/>
            </a:r>
            <a:br>
              <a:rPr lang="en-US"/>
            </a:br>
            <a:endParaRPr lang="en-US"/>
          </a:p>
          <a:p>
            <a:pPr>
              <a:tabLst>
                <a:tab pos="858838" algn="l"/>
              </a:tabLst>
            </a:pPr>
            <a:endParaRPr lang="en-US"/>
          </a:p>
        </p:txBody>
      </p:sp>
      <p:sp>
        <p:nvSpPr>
          <p:cNvPr id="10248" name="Text Box 5"/>
          <p:cNvSpPr txBox="1">
            <a:spLocks noChangeArrowheads="1"/>
          </p:cNvSpPr>
          <p:nvPr/>
        </p:nvSpPr>
        <p:spPr bwMode="auto">
          <a:xfrm>
            <a:off x="747713" y="2020888"/>
            <a:ext cx="3695700"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Can we do better?</a:t>
            </a:r>
          </a:p>
        </p:txBody>
      </p:sp>
      <p:sp>
        <p:nvSpPr>
          <p:cNvPr id="1122310" name="Text Box 6"/>
          <p:cNvSpPr txBox="1">
            <a:spLocks noChangeArrowheads="1"/>
          </p:cNvSpPr>
          <p:nvPr/>
        </p:nvSpPr>
        <p:spPr bwMode="auto">
          <a:xfrm>
            <a:off x="733425" y="3175000"/>
            <a:ext cx="7672388" cy="1373188"/>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dirty="0"/>
              <a:t>We know of methods for FACTORING that are sub-exponential (about 2</a:t>
            </a:r>
            <a:r>
              <a:rPr lang="en-US" baseline="30000" dirty="0"/>
              <a:t>n1/3 </a:t>
            </a:r>
            <a:r>
              <a:rPr lang="en-US" dirty="0"/>
              <a:t>time) but nothing efficient. </a:t>
            </a:r>
          </a:p>
        </p:txBody>
      </p:sp>
      <p:sp>
        <p:nvSpPr>
          <p:cNvPr id="10242" name="Ink 5"/>
          <p:cNvSpPr>
            <a:spLocks noRot="1" noChangeAspect="1" noEditPoints="1" noChangeArrowheads="1" noChangeShapeType="1" noTextEdit="1"/>
          </p:cNvSpPr>
          <p:nvPr/>
        </p:nvSpPr>
        <p:spPr bwMode="auto">
          <a:xfrm>
            <a:off x="6018213" y="1889125"/>
            <a:ext cx="1474787" cy="1684338"/>
          </a:xfrm>
          <a:custGeom>
            <a:avLst/>
            <a:gdLst/>
            <a:ahLst/>
            <a:cxnLst>
              <a:cxn ang="0">
                <a:pos x="0" y="4680"/>
              </a:cxn>
              <a:cxn ang="0">
                <a:pos x="142" y="4576"/>
              </a:cxn>
              <a:cxn ang="0">
                <a:pos x="947" y="3521"/>
              </a:cxn>
              <a:cxn ang="0">
                <a:pos x="1871" y="2384"/>
              </a:cxn>
              <a:cxn ang="0">
                <a:pos x="1931" y="2306"/>
              </a:cxn>
              <a:cxn ang="0">
                <a:pos x="1772" y="2366"/>
              </a:cxn>
              <a:cxn ang="0">
                <a:pos x="1409" y="2526"/>
              </a:cxn>
              <a:cxn ang="0">
                <a:pos x="1688" y="2437"/>
              </a:cxn>
              <a:cxn ang="0">
                <a:pos x="2032" y="2426"/>
              </a:cxn>
              <a:cxn ang="0">
                <a:pos x="1941" y="2705"/>
              </a:cxn>
              <a:cxn ang="0">
                <a:pos x="1736" y="2961"/>
              </a:cxn>
              <a:cxn ang="0">
                <a:pos x="2742" y="1422"/>
              </a:cxn>
              <a:cxn ang="0">
                <a:pos x="2848" y="1305"/>
              </a:cxn>
              <a:cxn ang="0">
                <a:pos x="3125" y="1317"/>
              </a:cxn>
              <a:cxn ang="0">
                <a:pos x="3130" y="1529"/>
              </a:cxn>
              <a:cxn ang="0">
                <a:pos x="2882" y="1955"/>
              </a:cxn>
              <a:cxn ang="0">
                <a:pos x="2873" y="1985"/>
              </a:cxn>
              <a:cxn ang="0">
                <a:pos x="3011" y="1984"/>
              </a:cxn>
              <a:cxn ang="0">
                <a:pos x="3212" y="1967"/>
              </a:cxn>
              <a:cxn ang="0">
                <a:pos x="3373" y="1986"/>
              </a:cxn>
              <a:cxn ang="0">
                <a:pos x="3400" y="2019"/>
              </a:cxn>
              <a:cxn ang="0">
                <a:pos x="3202" y="881"/>
              </a:cxn>
              <a:cxn ang="0">
                <a:pos x="3225" y="830"/>
              </a:cxn>
              <a:cxn ang="0">
                <a:pos x="3269" y="891"/>
              </a:cxn>
              <a:cxn ang="0">
                <a:pos x="3296" y="986"/>
              </a:cxn>
              <a:cxn ang="0">
                <a:pos x="3303" y="1032"/>
              </a:cxn>
              <a:cxn ang="0">
                <a:pos x="3328" y="923"/>
              </a:cxn>
              <a:cxn ang="0">
                <a:pos x="3417" y="747"/>
              </a:cxn>
              <a:cxn ang="0">
                <a:pos x="3516" y="681"/>
              </a:cxn>
              <a:cxn ang="0">
                <a:pos x="3551" y="777"/>
              </a:cxn>
              <a:cxn ang="0">
                <a:pos x="3573" y="919"/>
              </a:cxn>
              <a:cxn ang="0">
                <a:pos x="3613" y="936"/>
              </a:cxn>
              <a:cxn ang="0">
                <a:pos x="3650" y="890"/>
              </a:cxn>
              <a:cxn ang="0">
                <a:pos x="3654" y="874"/>
              </a:cxn>
              <a:cxn ang="0">
                <a:pos x="3590" y="80"/>
              </a:cxn>
              <a:cxn ang="0">
                <a:pos x="3589" y="12"/>
              </a:cxn>
              <a:cxn ang="0">
                <a:pos x="3590" y="0"/>
              </a:cxn>
              <a:cxn ang="0">
                <a:pos x="3617" y="46"/>
              </a:cxn>
              <a:cxn ang="0">
                <a:pos x="3629" y="156"/>
              </a:cxn>
              <a:cxn ang="0">
                <a:pos x="3631" y="261"/>
              </a:cxn>
              <a:cxn ang="0">
                <a:pos x="3634" y="293"/>
              </a:cxn>
              <a:cxn ang="0">
                <a:pos x="3876" y="80"/>
              </a:cxn>
              <a:cxn ang="0">
                <a:pos x="3853" y="150"/>
              </a:cxn>
              <a:cxn ang="0">
                <a:pos x="3763" y="300"/>
              </a:cxn>
              <a:cxn ang="0">
                <a:pos x="3709" y="456"/>
              </a:cxn>
              <a:cxn ang="0">
                <a:pos x="3701" y="478"/>
              </a:cxn>
              <a:cxn ang="0">
                <a:pos x="3844" y="390"/>
              </a:cxn>
              <a:cxn ang="0">
                <a:pos x="3907" y="335"/>
              </a:cxn>
              <a:cxn ang="0">
                <a:pos x="3987" y="339"/>
              </a:cxn>
              <a:cxn ang="0">
                <a:pos x="3976" y="412"/>
              </a:cxn>
              <a:cxn ang="0">
                <a:pos x="3927" y="475"/>
              </a:cxn>
              <a:cxn ang="0">
                <a:pos x="4016" y="456"/>
              </a:cxn>
              <a:cxn ang="0">
                <a:pos x="4088" y="461"/>
              </a:cxn>
              <a:cxn ang="0">
                <a:pos x="4015" y="548"/>
              </a:cxn>
              <a:cxn ang="0">
                <a:pos x="3807" y="636"/>
              </a:cxn>
            </a:cxnLst>
            <a:rect l="0" t="0" r="r" b="b"/>
            <a:pathLst>
              <a:path w="4095" h="4681" extrusionOk="0">
                <a:moveTo>
                  <a:pt x="0" y="4680"/>
                </a:moveTo>
                <a:cubicBezTo>
                  <a:pt x="48" y="4648"/>
                  <a:pt x="96" y="4621"/>
                  <a:pt x="142" y="4576"/>
                </a:cubicBezTo>
                <a:cubicBezTo>
                  <a:pt x="454" y="4268"/>
                  <a:pt x="683" y="3868"/>
                  <a:pt x="947" y="3521"/>
                </a:cubicBezTo>
                <a:cubicBezTo>
                  <a:pt x="1243" y="3133"/>
                  <a:pt x="1561" y="2761"/>
                  <a:pt x="1871" y="2384"/>
                </a:cubicBezTo>
                <a:cubicBezTo>
                  <a:pt x="1892" y="2359"/>
                  <a:pt x="1911" y="2332"/>
                  <a:pt x="1931" y="2306"/>
                </a:cubicBezTo>
                <a:cubicBezTo>
                  <a:pt x="1879" y="2325"/>
                  <a:pt x="1825" y="2344"/>
                  <a:pt x="1772" y="2366"/>
                </a:cubicBezTo>
                <a:cubicBezTo>
                  <a:pt x="1650" y="2418"/>
                  <a:pt x="1529" y="2471"/>
                  <a:pt x="1409" y="2526"/>
                </a:cubicBezTo>
                <a:cubicBezTo>
                  <a:pt x="1502" y="2497"/>
                  <a:pt x="1594" y="2464"/>
                  <a:pt x="1688" y="2437"/>
                </a:cubicBezTo>
                <a:cubicBezTo>
                  <a:pt x="1756" y="2418"/>
                  <a:pt x="1978" y="2338"/>
                  <a:pt x="2032" y="2426"/>
                </a:cubicBezTo>
                <a:cubicBezTo>
                  <a:pt x="2083" y="2508"/>
                  <a:pt x="1983" y="2644"/>
                  <a:pt x="1941" y="2705"/>
                </a:cubicBezTo>
                <a:cubicBezTo>
                  <a:pt x="1879" y="2795"/>
                  <a:pt x="1808" y="2879"/>
                  <a:pt x="1736" y="2961"/>
                </a:cubicBezTo>
              </a:path>
              <a:path w="4095" h="4681" extrusionOk="0">
                <a:moveTo>
                  <a:pt x="2742" y="1422"/>
                </a:moveTo>
                <a:cubicBezTo>
                  <a:pt x="2773" y="1375"/>
                  <a:pt x="2799" y="1337"/>
                  <a:pt x="2848" y="1305"/>
                </a:cubicBezTo>
                <a:cubicBezTo>
                  <a:pt x="2928" y="1253"/>
                  <a:pt x="3059" y="1231"/>
                  <a:pt x="3125" y="1317"/>
                </a:cubicBezTo>
                <a:cubicBezTo>
                  <a:pt x="3172" y="1379"/>
                  <a:pt x="3153" y="1462"/>
                  <a:pt x="3130" y="1529"/>
                </a:cubicBezTo>
                <a:cubicBezTo>
                  <a:pt x="3075" y="1689"/>
                  <a:pt x="2949" y="1805"/>
                  <a:pt x="2882" y="1955"/>
                </a:cubicBezTo>
                <a:cubicBezTo>
                  <a:pt x="2876" y="1971"/>
                  <a:pt x="2874" y="1974"/>
                  <a:pt x="2873" y="1985"/>
                </a:cubicBezTo>
                <a:cubicBezTo>
                  <a:pt x="2922" y="1995"/>
                  <a:pt x="2959" y="1991"/>
                  <a:pt x="3011" y="1984"/>
                </a:cubicBezTo>
                <a:cubicBezTo>
                  <a:pt x="3078" y="1975"/>
                  <a:pt x="3144" y="1968"/>
                  <a:pt x="3212" y="1967"/>
                </a:cubicBezTo>
                <a:cubicBezTo>
                  <a:pt x="3267" y="1966"/>
                  <a:pt x="3321" y="1967"/>
                  <a:pt x="3373" y="1986"/>
                </a:cubicBezTo>
                <a:cubicBezTo>
                  <a:pt x="3411" y="2000"/>
                  <a:pt x="3395" y="2002"/>
                  <a:pt x="3400" y="2019"/>
                </a:cubicBezTo>
              </a:path>
              <a:path w="4095" h="4681" extrusionOk="0">
                <a:moveTo>
                  <a:pt x="3202" y="881"/>
                </a:moveTo>
                <a:cubicBezTo>
                  <a:pt x="3208" y="857"/>
                  <a:pt x="3212" y="848"/>
                  <a:pt x="3225" y="830"/>
                </a:cubicBezTo>
                <a:cubicBezTo>
                  <a:pt x="3247" y="847"/>
                  <a:pt x="3259" y="864"/>
                  <a:pt x="3269" y="891"/>
                </a:cubicBezTo>
                <a:cubicBezTo>
                  <a:pt x="3280" y="921"/>
                  <a:pt x="3292" y="954"/>
                  <a:pt x="3296" y="986"/>
                </a:cubicBezTo>
                <a:cubicBezTo>
                  <a:pt x="3298" y="1003"/>
                  <a:pt x="3298" y="1015"/>
                  <a:pt x="3303" y="1032"/>
                </a:cubicBezTo>
                <a:cubicBezTo>
                  <a:pt x="3308" y="995"/>
                  <a:pt x="3316" y="959"/>
                  <a:pt x="3328" y="923"/>
                </a:cubicBezTo>
                <a:cubicBezTo>
                  <a:pt x="3349" y="862"/>
                  <a:pt x="3378" y="799"/>
                  <a:pt x="3417" y="747"/>
                </a:cubicBezTo>
                <a:cubicBezTo>
                  <a:pt x="3433" y="726"/>
                  <a:pt x="3481" y="666"/>
                  <a:pt x="3516" y="681"/>
                </a:cubicBezTo>
                <a:cubicBezTo>
                  <a:pt x="3547" y="694"/>
                  <a:pt x="3548" y="751"/>
                  <a:pt x="3551" y="777"/>
                </a:cubicBezTo>
                <a:cubicBezTo>
                  <a:pt x="3556" y="822"/>
                  <a:pt x="3552" y="877"/>
                  <a:pt x="3573" y="919"/>
                </a:cubicBezTo>
                <a:cubicBezTo>
                  <a:pt x="3583" y="938"/>
                  <a:pt x="3595" y="943"/>
                  <a:pt x="3613" y="936"/>
                </a:cubicBezTo>
                <a:cubicBezTo>
                  <a:pt x="3628" y="930"/>
                  <a:pt x="3644" y="904"/>
                  <a:pt x="3650" y="890"/>
                </a:cubicBezTo>
                <a:cubicBezTo>
                  <a:pt x="3651" y="885"/>
                  <a:pt x="3653" y="879"/>
                  <a:pt x="3654" y="874"/>
                </a:cubicBezTo>
              </a:path>
              <a:path w="4095" h="4681" extrusionOk="0">
                <a:moveTo>
                  <a:pt x="3590" y="80"/>
                </a:moveTo>
                <a:cubicBezTo>
                  <a:pt x="3591" y="57"/>
                  <a:pt x="3587" y="36"/>
                  <a:pt x="3589" y="12"/>
                </a:cubicBezTo>
                <a:cubicBezTo>
                  <a:pt x="3589" y="8"/>
                  <a:pt x="3590" y="4"/>
                  <a:pt x="3590" y="0"/>
                </a:cubicBezTo>
                <a:cubicBezTo>
                  <a:pt x="3611" y="6"/>
                  <a:pt x="3612" y="22"/>
                  <a:pt x="3617" y="46"/>
                </a:cubicBezTo>
                <a:cubicBezTo>
                  <a:pt x="3625" y="81"/>
                  <a:pt x="3628" y="120"/>
                  <a:pt x="3629" y="156"/>
                </a:cubicBezTo>
                <a:cubicBezTo>
                  <a:pt x="3630" y="190"/>
                  <a:pt x="3628" y="227"/>
                  <a:pt x="3631" y="261"/>
                </a:cubicBezTo>
                <a:cubicBezTo>
                  <a:pt x="3634" y="279"/>
                  <a:pt x="3636" y="282"/>
                  <a:pt x="3634" y="293"/>
                </a:cubicBezTo>
              </a:path>
              <a:path w="4095" h="4681" extrusionOk="0">
                <a:moveTo>
                  <a:pt x="3876" y="80"/>
                </a:moveTo>
                <a:cubicBezTo>
                  <a:pt x="3899" y="99"/>
                  <a:pt x="3873" y="121"/>
                  <a:pt x="3853" y="150"/>
                </a:cubicBezTo>
                <a:cubicBezTo>
                  <a:pt x="3820" y="198"/>
                  <a:pt x="3789" y="248"/>
                  <a:pt x="3763" y="300"/>
                </a:cubicBezTo>
                <a:cubicBezTo>
                  <a:pt x="3737" y="352"/>
                  <a:pt x="3723" y="402"/>
                  <a:pt x="3709" y="456"/>
                </a:cubicBezTo>
                <a:cubicBezTo>
                  <a:pt x="3706" y="463"/>
                  <a:pt x="3704" y="471"/>
                  <a:pt x="3701" y="478"/>
                </a:cubicBezTo>
              </a:path>
              <a:path w="4095" h="4681" extrusionOk="0">
                <a:moveTo>
                  <a:pt x="3844" y="390"/>
                </a:moveTo>
                <a:cubicBezTo>
                  <a:pt x="3859" y="370"/>
                  <a:pt x="3882" y="345"/>
                  <a:pt x="3907" y="335"/>
                </a:cubicBezTo>
                <a:cubicBezTo>
                  <a:pt x="3930" y="325"/>
                  <a:pt x="3967" y="321"/>
                  <a:pt x="3987" y="339"/>
                </a:cubicBezTo>
                <a:cubicBezTo>
                  <a:pt x="4007" y="357"/>
                  <a:pt x="3987" y="396"/>
                  <a:pt x="3976" y="412"/>
                </a:cubicBezTo>
                <a:cubicBezTo>
                  <a:pt x="3961" y="434"/>
                  <a:pt x="3940" y="452"/>
                  <a:pt x="3927" y="475"/>
                </a:cubicBezTo>
                <a:cubicBezTo>
                  <a:pt x="3957" y="466"/>
                  <a:pt x="3985" y="460"/>
                  <a:pt x="4016" y="456"/>
                </a:cubicBezTo>
                <a:cubicBezTo>
                  <a:pt x="4044" y="452"/>
                  <a:pt x="4061" y="454"/>
                  <a:pt x="4088" y="461"/>
                </a:cubicBezTo>
                <a:cubicBezTo>
                  <a:pt x="4091" y="503"/>
                  <a:pt x="4051" y="524"/>
                  <a:pt x="4015" y="548"/>
                </a:cubicBezTo>
                <a:cubicBezTo>
                  <a:pt x="3950" y="590"/>
                  <a:pt x="3880" y="616"/>
                  <a:pt x="3807" y="636"/>
                </a:cubicBezTo>
              </a:path>
            </a:pathLst>
          </a:custGeom>
          <a:noFill/>
          <a:ln w="19050" cap="rnd">
            <a:solidFill>
              <a:srgbClr val="FFFF00"/>
            </a:solidFill>
            <a:round/>
            <a:headEnd/>
            <a:tailEnd/>
          </a:ln>
        </p:spPr>
        <p:txBody>
          <a:bodyPr>
            <a:prstTxWarp prst="textNoShape">
              <a:avLst/>
            </a:prstTxWarp>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2310"/>
                                        </p:tgtEl>
                                        <p:attrNameLst>
                                          <p:attrName>style.visibility</p:attrName>
                                        </p:attrNameLst>
                                      </p:cBhvr>
                                      <p:to>
                                        <p:strVal val="visible"/>
                                      </p:to>
                                    </p:set>
                                    <p:animEffect transition="in" filter="fade">
                                      <p:cBhvr>
                                        <p:cTn id="7" dur="500"/>
                                        <p:tgtEl>
                                          <p:spTgt spid="11223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2310" grpId="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bwMode="invGray">
          <a:xfrm>
            <a:off x="422275" y="228600"/>
            <a:ext cx="8421688" cy="1143000"/>
          </a:xfrm>
        </p:spPr>
        <p:txBody>
          <a:bodyPr/>
          <a:lstStyle/>
          <a:p>
            <a:r>
              <a:rPr lang="en-US"/>
              <a:t>Notation to Discuss Growth Rates</a:t>
            </a:r>
          </a:p>
        </p:txBody>
      </p:sp>
      <p:sp>
        <p:nvSpPr>
          <p:cNvPr id="37891" name="Text Box 4"/>
          <p:cNvSpPr txBox="1">
            <a:spLocks noChangeArrowheads="1"/>
          </p:cNvSpPr>
          <p:nvPr/>
        </p:nvSpPr>
        <p:spPr bwMode="auto">
          <a:xfrm>
            <a:off x="520700" y="1290638"/>
            <a:ext cx="7567613"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For any monotonic function </a:t>
            </a:r>
            <a:r>
              <a:rPr lang="en-US">
                <a:solidFill>
                  <a:schemeClr val="tx2"/>
                </a:solidFill>
              </a:rPr>
              <a:t>f</a:t>
            </a:r>
            <a:r>
              <a:rPr lang="en-US"/>
              <a:t> from the positive integers to the positive integers, we say </a:t>
            </a:r>
          </a:p>
        </p:txBody>
      </p:sp>
      <p:sp>
        <p:nvSpPr>
          <p:cNvPr id="37892" name="Text Box 5"/>
          <p:cNvSpPr txBox="1">
            <a:spLocks noChangeArrowheads="1"/>
          </p:cNvSpPr>
          <p:nvPr/>
        </p:nvSpPr>
        <p:spPr bwMode="auto">
          <a:xfrm>
            <a:off x="2254250" y="2514600"/>
            <a:ext cx="4333875" cy="519113"/>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t>“</a:t>
            </a:r>
            <a:r>
              <a:rPr lang="en-US">
                <a:solidFill>
                  <a:schemeClr val="tx2"/>
                </a:solidFill>
              </a:rPr>
              <a:t>f = O(n)</a:t>
            </a:r>
            <a:r>
              <a:rPr lang="en-US"/>
              <a:t>” or “</a:t>
            </a:r>
            <a:r>
              <a:rPr lang="en-US">
                <a:solidFill>
                  <a:schemeClr val="tx2"/>
                </a:solidFill>
              </a:rPr>
              <a:t>f is O(n)</a:t>
            </a:r>
            <a:r>
              <a:rPr lang="en-US"/>
              <a:t>”</a:t>
            </a:r>
          </a:p>
        </p:txBody>
      </p:sp>
      <p:sp>
        <p:nvSpPr>
          <p:cNvPr id="888838" name="Text Box 6"/>
          <p:cNvSpPr txBox="1">
            <a:spLocks noChangeArrowheads="1"/>
          </p:cNvSpPr>
          <p:nvPr/>
        </p:nvSpPr>
        <p:spPr bwMode="auto">
          <a:xfrm>
            <a:off x="528638" y="3243263"/>
            <a:ext cx="8380412"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If </a:t>
            </a:r>
            <a:r>
              <a:rPr lang="en-US">
                <a:solidFill>
                  <a:schemeClr val="tx2"/>
                </a:solidFill>
              </a:rPr>
              <a:t>some constant times n eventually dominates f</a:t>
            </a:r>
            <a:endParaRPr lang="en-US"/>
          </a:p>
        </p:txBody>
      </p:sp>
      <p:sp>
        <p:nvSpPr>
          <p:cNvPr id="888840" name="Text Box 8"/>
          <p:cNvSpPr txBox="1">
            <a:spLocks noChangeArrowheads="1"/>
          </p:cNvSpPr>
          <p:nvPr/>
        </p:nvSpPr>
        <p:spPr bwMode="auto">
          <a:xfrm>
            <a:off x="228601" y="4676775"/>
            <a:ext cx="8458200" cy="954107"/>
          </a:xfrm>
          <a:prstGeom prst="rect">
            <a:avLst/>
          </a:prstGeom>
          <a:noFill/>
          <a:ln w="25400" cap="sq">
            <a:noFill/>
            <a:miter lim="800000"/>
            <a:headEnd/>
            <a:tailEnd/>
          </a:ln>
        </p:spPr>
        <p:txBody>
          <a:bodyPr wrap="square" lIns="274320" rIns="274320">
            <a:prstTxWarp prst="textNoShape">
              <a:avLst/>
            </a:prstTxWarp>
            <a:spAutoFit/>
          </a:bodyPr>
          <a:lstStyle/>
          <a:p>
            <a:pPr>
              <a:lnSpc>
                <a:spcPct val="100000"/>
              </a:lnSpc>
              <a:tabLst>
                <a:tab pos="858838" algn="l"/>
              </a:tabLst>
            </a:pPr>
            <a:r>
              <a:rPr lang="en-US" dirty="0"/>
              <a:t>[Formally: there exists a constant </a:t>
            </a:r>
            <a:r>
              <a:rPr lang="en-US" dirty="0" err="1">
                <a:solidFill>
                  <a:schemeClr val="tx2"/>
                </a:solidFill>
              </a:rPr>
              <a:t>c</a:t>
            </a:r>
            <a:r>
              <a:rPr lang="en-US" dirty="0"/>
              <a:t> such that for all sufficiently large </a:t>
            </a:r>
            <a:r>
              <a:rPr lang="en-US" dirty="0" err="1">
                <a:solidFill>
                  <a:schemeClr val="tx2"/>
                </a:solidFill>
              </a:rPr>
              <a:t>n</a:t>
            </a:r>
            <a:r>
              <a:rPr lang="en-US" dirty="0"/>
              <a:t>:  </a:t>
            </a:r>
            <a:r>
              <a:rPr lang="en-US" dirty="0" err="1">
                <a:solidFill>
                  <a:schemeClr val="tx2"/>
                </a:solidFill>
              </a:rPr>
              <a:t>f(n</a:t>
            </a:r>
            <a:r>
              <a:rPr lang="en-US" dirty="0">
                <a:solidFill>
                  <a:schemeClr val="tx2"/>
                </a:solidFill>
              </a:rPr>
              <a:t>) ≤ </a:t>
            </a:r>
            <a:r>
              <a:rPr lang="en-US" dirty="0" err="1">
                <a:solidFill>
                  <a:schemeClr val="tx2"/>
                </a:solidFill>
              </a:rPr>
              <a:t>cn</a:t>
            </a:r>
            <a:r>
              <a:rPr lang="en-US" dirty="0">
                <a:solidFill>
                  <a:schemeClr val="tx2"/>
                </a:solidFill>
              </a:rPr>
              <a:t> </a:t>
            </a:r>
            <a:r>
              <a:rPr lang="en-US" dirty="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88838"/>
                                        </p:tgtEl>
                                        <p:attrNameLst>
                                          <p:attrName>style.visibility</p:attrName>
                                        </p:attrNameLst>
                                      </p:cBhvr>
                                      <p:to>
                                        <p:strVal val="visible"/>
                                      </p:to>
                                    </p:set>
                                    <p:animEffect transition="in" filter="fade">
                                      <p:cBhvr>
                                        <p:cTn id="7" dur="500"/>
                                        <p:tgtEl>
                                          <p:spTgt spid="8888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88840"/>
                                        </p:tgtEl>
                                        <p:attrNameLst>
                                          <p:attrName>style.visibility</p:attrName>
                                        </p:attrNameLst>
                                      </p:cBhvr>
                                      <p:to>
                                        <p:strVal val="visible"/>
                                      </p:to>
                                    </p:set>
                                    <p:animEffect transition="in" filter="fade">
                                      <p:cBhvr>
                                        <p:cTn id="12" dur="500"/>
                                        <p:tgtEl>
                                          <p:spTgt spid="8888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8838" grpId="0"/>
      <p:bldP spid="888840" grpId="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ChangeArrowheads="1"/>
          </p:cNvSpPr>
          <p:nvPr/>
        </p:nvSpPr>
        <p:spPr bwMode="invGray">
          <a:xfrm>
            <a:off x="2366963" y="2817813"/>
            <a:ext cx="4800600" cy="2738437"/>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38915" name="Text Box 3"/>
          <p:cNvSpPr txBox="1">
            <a:spLocks noChangeArrowheads="1"/>
          </p:cNvSpPr>
          <p:nvPr/>
        </p:nvSpPr>
        <p:spPr bwMode="invGray">
          <a:xfrm>
            <a:off x="3197225" y="5451475"/>
            <a:ext cx="3063875" cy="457200"/>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numbers</a:t>
            </a:r>
          </a:p>
        </p:txBody>
      </p:sp>
      <p:sp>
        <p:nvSpPr>
          <p:cNvPr id="38916" name="Text Box 4"/>
          <p:cNvSpPr txBox="1">
            <a:spLocks noChangeArrowheads="1"/>
          </p:cNvSpPr>
          <p:nvPr/>
        </p:nvSpPr>
        <p:spPr bwMode="invGray">
          <a:xfrm>
            <a:off x="1909763" y="3403600"/>
            <a:ext cx="457200" cy="15525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38917" name="Line 5"/>
          <p:cNvSpPr>
            <a:spLocks noChangeShapeType="1"/>
          </p:cNvSpPr>
          <p:nvPr/>
        </p:nvSpPr>
        <p:spPr bwMode="invGray">
          <a:xfrm flipH="1">
            <a:off x="2366963" y="3403600"/>
            <a:ext cx="4800600" cy="2128838"/>
          </a:xfrm>
          <a:prstGeom prst="line">
            <a:avLst/>
          </a:prstGeom>
          <a:noFill/>
          <a:ln w="38100">
            <a:solidFill>
              <a:schemeClr val="tx1"/>
            </a:solidFill>
            <a:round/>
            <a:headEnd/>
            <a:tailEnd/>
          </a:ln>
        </p:spPr>
        <p:txBody>
          <a:bodyPr>
            <a:prstTxWarp prst="textNoShape">
              <a:avLst/>
            </a:prstTxWarp>
          </a:bodyPr>
          <a:lstStyle/>
          <a:p>
            <a:endParaRPr lang="en-US"/>
          </a:p>
        </p:txBody>
      </p:sp>
      <p:sp>
        <p:nvSpPr>
          <p:cNvPr id="38918" name="Text Box 6"/>
          <p:cNvSpPr txBox="1">
            <a:spLocks noChangeArrowheads="1"/>
          </p:cNvSpPr>
          <p:nvPr/>
        </p:nvSpPr>
        <p:spPr bwMode="invGray">
          <a:xfrm rot="-2230616">
            <a:off x="4365625" y="347345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folHlink"/>
              </a:solidFill>
            </a:endParaRPr>
          </a:p>
        </p:txBody>
      </p:sp>
      <p:sp>
        <p:nvSpPr>
          <p:cNvPr id="38919" name="Text Box 7"/>
          <p:cNvSpPr txBox="1">
            <a:spLocks noChangeArrowheads="1"/>
          </p:cNvSpPr>
          <p:nvPr/>
        </p:nvSpPr>
        <p:spPr bwMode="invGray">
          <a:xfrm rot="-982018">
            <a:off x="5781675" y="409575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tx2"/>
              </a:solidFill>
            </a:endParaRPr>
          </a:p>
        </p:txBody>
      </p:sp>
      <p:sp>
        <p:nvSpPr>
          <p:cNvPr id="38920" name="Freeform 8"/>
          <p:cNvSpPr>
            <a:spLocks/>
          </p:cNvSpPr>
          <p:nvPr/>
        </p:nvSpPr>
        <p:spPr bwMode="invGray">
          <a:xfrm>
            <a:off x="2366963" y="3784600"/>
            <a:ext cx="4800600" cy="1776413"/>
          </a:xfrm>
          <a:custGeom>
            <a:avLst/>
            <a:gdLst>
              <a:gd name="T0" fmla="*/ 0 w 3024"/>
              <a:gd name="T1" fmla="*/ 2147483647 h 1119"/>
              <a:gd name="T2" fmla="*/ 2147483647 w 3024"/>
              <a:gd name="T3" fmla="*/ 2147483647 h 1119"/>
              <a:gd name="T4" fmla="*/ 2147483647 w 3024"/>
              <a:gd name="T5" fmla="*/ 2147483647 h 1119"/>
              <a:gd name="T6" fmla="*/ 2147483647 w 3024"/>
              <a:gd name="T7" fmla="*/ 2147483647 h 1119"/>
              <a:gd name="T8" fmla="*/ 2147483647 w 3024"/>
              <a:gd name="T9" fmla="*/ 2147483647 h 1119"/>
              <a:gd name="T10" fmla="*/ 2147483647 w 3024"/>
              <a:gd name="T11" fmla="*/ 2147483647 h 1119"/>
              <a:gd name="T12" fmla="*/ 2147483647 w 3024"/>
              <a:gd name="T13" fmla="*/ 2147483647 h 1119"/>
              <a:gd name="T14" fmla="*/ 2147483647 w 3024"/>
              <a:gd name="T15" fmla="*/ 2147483647 h 1119"/>
              <a:gd name="T16" fmla="*/ 0 60000 65536"/>
              <a:gd name="T17" fmla="*/ 0 60000 65536"/>
              <a:gd name="T18" fmla="*/ 0 60000 65536"/>
              <a:gd name="T19" fmla="*/ 0 60000 65536"/>
              <a:gd name="T20" fmla="*/ 0 60000 65536"/>
              <a:gd name="T21" fmla="*/ 0 60000 65536"/>
              <a:gd name="T22" fmla="*/ 0 60000 65536"/>
              <a:gd name="T23" fmla="*/ 0 60000 65536"/>
              <a:gd name="T24" fmla="*/ 0 w 3024"/>
              <a:gd name="T25" fmla="*/ 0 h 1119"/>
              <a:gd name="T26" fmla="*/ 3024 w 3024"/>
              <a:gd name="T27" fmla="*/ 1119 h 11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24" h="1119">
                <a:moveTo>
                  <a:pt x="0" y="1119"/>
                </a:moveTo>
                <a:cubicBezTo>
                  <a:pt x="233" y="1100"/>
                  <a:pt x="466" y="1082"/>
                  <a:pt x="658" y="968"/>
                </a:cubicBezTo>
                <a:cubicBezTo>
                  <a:pt x="850" y="855"/>
                  <a:pt x="925" y="549"/>
                  <a:pt x="1151" y="441"/>
                </a:cubicBezTo>
                <a:cubicBezTo>
                  <a:pt x="1377" y="333"/>
                  <a:pt x="1799" y="364"/>
                  <a:pt x="2015" y="319"/>
                </a:cubicBezTo>
                <a:cubicBezTo>
                  <a:pt x="2231" y="274"/>
                  <a:pt x="2345" y="213"/>
                  <a:pt x="2449" y="169"/>
                </a:cubicBezTo>
                <a:cubicBezTo>
                  <a:pt x="2553" y="125"/>
                  <a:pt x="2576" y="84"/>
                  <a:pt x="2638" y="56"/>
                </a:cubicBezTo>
                <a:cubicBezTo>
                  <a:pt x="2700" y="29"/>
                  <a:pt x="2755" y="16"/>
                  <a:pt x="2819" y="8"/>
                </a:cubicBezTo>
                <a:cubicBezTo>
                  <a:pt x="2883" y="0"/>
                  <a:pt x="2990" y="8"/>
                  <a:pt x="3024" y="8"/>
                </a:cubicBezTo>
              </a:path>
            </a:pathLst>
          </a:custGeom>
          <a:noFill/>
          <a:ln w="38100">
            <a:solidFill>
              <a:schemeClr val="tx2"/>
            </a:solidFill>
            <a:round/>
            <a:headEnd/>
            <a:tailEnd/>
          </a:ln>
        </p:spPr>
        <p:txBody>
          <a:bodyPr>
            <a:prstTxWarp prst="textNoShape">
              <a:avLst/>
            </a:prstTxWarp>
          </a:bodyPr>
          <a:lstStyle/>
          <a:p>
            <a:endParaRPr lang="en-US"/>
          </a:p>
        </p:txBody>
      </p:sp>
      <p:sp>
        <p:nvSpPr>
          <p:cNvPr id="38921" name="Text Box 9"/>
          <p:cNvSpPr txBox="1">
            <a:spLocks noChangeArrowheads="1"/>
          </p:cNvSpPr>
          <p:nvPr/>
        </p:nvSpPr>
        <p:spPr bwMode="invGray">
          <a:xfrm>
            <a:off x="1143000" y="609600"/>
            <a:ext cx="7070725" cy="1295400"/>
          </a:xfrm>
          <a:prstGeom prst="rect">
            <a:avLst/>
          </a:prstGeom>
          <a:noFill/>
          <a:ln w="9525">
            <a:noFill/>
            <a:miter lim="800000"/>
            <a:headEnd/>
            <a:tailEnd/>
          </a:ln>
        </p:spPr>
        <p:txBody>
          <a:bodyPr>
            <a:prstTxWarp prst="textNoShape">
              <a:avLst/>
            </a:prstTxWarp>
          </a:bodyPr>
          <a:lstStyle/>
          <a:p>
            <a:pPr algn="ctr">
              <a:lnSpc>
                <a:spcPct val="100000"/>
              </a:lnSpc>
              <a:spcBef>
                <a:spcPct val="0"/>
              </a:spcBef>
            </a:pPr>
            <a:r>
              <a:rPr lang="en-US" sz="3200">
                <a:solidFill>
                  <a:schemeClr val="tx2"/>
                </a:solidFill>
              </a:rPr>
              <a:t>f = O(n)</a:t>
            </a:r>
            <a:r>
              <a:rPr lang="en-US" sz="3200"/>
              <a:t> means that there is a line that can be drawn that stays </a:t>
            </a:r>
            <a:r>
              <a:rPr lang="en-US" sz="3200">
                <a:solidFill>
                  <a:schemeClr val="tx2"/>
                </a:solidFill>
              </a:rPr>
              <a:t>above</a:t>
            </a:r>
            <a:r>
              <a:rPr lang="en-US" sz="3200"/>
              <a:t> </a:t>
            </a:r>
            <a:r>
              <a:rPr lang="en-US" sz="3200">
                <a:solidFill>
                  <a:schemeClr val="tx2"/>
                </a:solidFill>
              </a:rPr>
              <a:t>f</a:t>
            </a:r>
            <a:r>
              <a:rPr lang="en-US" sz="3200"/>
              <a:t> from some point on</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Text Box 3"/>
          <p:cNvSpPr txBox="1">
            <a:spLocks noChangeArrowheads="1"/>
          </p:cNvSpPr>
          <p:nvPr/>
        </p:nvSpPr>
        <p:spPr bwMode="auto">
          <a:xfrm>
            <a:off x="520700" y="1290638"/>
            <a:ext cx="7567613"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For any monotonic function </a:t>
            </a:r>
            <a:r>
              <a:rPr lang="en-US">
                <a:solidFill>
                  <a:schemeClr val="tx2"/>
                </a:solidFill>
              </a:rPr>
              <a:t>f</a:t>
            </a:r>
            <a:r>
              <a:rPr lang="en-US"/>
              <a:t> from the positive integers to the positive integers, we say </a:t>
            </a:r>
          </a:p>
        </p:txBody>
      </p:sp>
      <p:sp>
        <p:nvSpPr>
          <p:cNvPr id="39939" name="Text Box 4"/>
          <p:cNvSpPr txBox="1">
            <a:spLocks noChangeArrowheads="1"/>
          </p:cNvSpPr>
          <p:nvPr/>
        </p:nvSpPr>
        <p:spPr bwMode="auto">
          <a:xfrm>
            <a:off x="2254250" y="2514600"/>
            <a:ext cx="4302125" cy="519113"/>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t>“</a:t>
            </a:r>
            <a:r>
              <a:rPr lang="en-US">
                <a:solidFill>
                  <a:schemeClr val="tx2"/>
                </a:solidFill>
              </a:rPr>
              <a:t>f = </a:t>
            </a:r>
            <a:r>
              <a:rPr lang="el-GR">
                <a:solidFill>
                  <a:schemeClr val="tx2"/>
                </a:solidFill>
                <a:sym typeface="MT Symbol" charset="0"/>
              </a:rPr>
              <a:t>Ω</a:t>
            </a:r>
            <a:r>
              <a:rPr lang="en-US">
                <a:solidFill>
                  <a:schemeClr val="tx2"/>
                </a:solidFill>
              </a:rPr>
              <a:t>(n)</a:t>
            </a:r>
            <a:r>
              <a:rPr lang="en-US"/>
              <a:t>” or “</a:t>
            </a:r>
            <a:r>
              <a:rPr lang="en-US">
                <a:solidFill>
                  <a:schemeClr val="tx2"/>
                </a:solidFill>
              </a:rPr>
              <a:t>f is </a:t>
            </a:r>
            <a:r>
              <a:rPr lang="el-GR">
                <a:solidFill>
                  <a:schemeClr val="tx2"/>
                </a:solidFill>
                <a:sym typeface="MT Symbol" charset="0"/>
              </a:rPr>
              <a:t>Ω</a:t>
            </a:r>
            <a:r>
              <a:rPr lang="en-US">
                <a:solidFill>
                  <a:schemeClr val="tx2"/>
                </a:solidFill>
              </a:rPr>
              <a:t>(n)</a:t>
            </a:r>
            <a:r>
              <a:rPr lang="en-US"/>
              <a:t>”</a:t>
            </a:r>
          </a:p>
        </p:txBody>
      </p:sp>
      <p:sp>
        <p:nvSpPr>
          <p:cNvPr id="1123333" name="Text Box 5"/>
          <p:cNvSpPr txBox="1">
            <a:spLocks noChangeArrowheads="1"/>
          </p:cNvSpPr>
          <p:nvPr/>
        </p:nvSpPr>
        <p:spPr bwMode="auto">
          <a:xfrm>
            <a:off x="520700" y="3309938"/>
            <a:ext cx="7739063"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If </a:t>
            </a:r>
            <a:r>
              <a:rPr lang="en-US">
                <a:solidFill>
                  <a:schemeClr val="tx2"/>
                </a:solidFill>
              </a:rPr>
              <a:t>f eventually dominates some constant times n</a:t>
            </a:r>
          </a:p>
        </p:txBody>
      </p:sp>
      <p:sp>
        <p:nvSpPr>
          <p:cNvPr id="1123334" name="Text Box 6"/>
          <p:cNvSpPr txBox="1">
            <a:spLocks noChangeArrowheads="1"/>
          </p:cNvSpPr>
          <p:nvPr/>
        </p:nvSpPr>
        <p:spPr bwMode="auto">
          <a:xfrm>
            <a:off x="228600" y="4425950"/>
            <a:ext cx="8763000" cy="954107"/>
          </a:xfrm>
          <a:prstGeom prst="rect">
            <a:avLst/>
          </a:prstGeom>
          <a:noFill/>
          <a:ln w="25400" cap="sq">
            <a:noFill/>
            <a:miter lim="800000"/>
            <a:headEnd/>
            <a:tailEnd/>
          </a:ln>
        </p:spPr>
        <p:txBody>
          <a:bodyPr wrap="square" lIns="274320" rIns="274320">
            <a:prstTxWarp prst="textNoShape">
              <a:avLst/>
            </a:prstTxWarp>
            <a:spAutoFit/>
          </a:bodyPr>
          <a:lstStyle/>
          <a:p>
            <a:pPr>
              <a:lnSpc>
                <a:spcPct val="100000"/>
              </a:lnSpc>
              <a:tabLst>
                <a:tab pos="858838" algn="l"/>
              </a:tabLst>
            </a:pPr>
            <a:r>
              <a:rPr lang="en-US" dirty="0"/>
              <a:t>[Formally: there exists a constant </a:t>
            </a:r>
            <a:r>
              <a:rPr lang="en-US" dirty="0" err="1">
                <a:solidFill>
                  <a:schemeClr val="tx2"/>
                </a:solidFill>
              </a:rPr>
              <a:t>c</a:t>
            </a:r>
            <a:r>
              <a:rPr lang="en-US" dirty="0">
                <a:solidFill>
                  <a:schemeClr val="tx2"/>
                </a:solidFill>
              </a:rPr>
              <a:t> </a:t>
            </a:r>
            <a:r>
              <a:rPr lang="en-US" dirty="0"/>
              <a:t>such that for all sufficiently large </a:t>
            </a:r>
            <a:r>
              <a:rPr lang="en-US" dirty="0" err="1">
                <a:solidFill>
                  <a:schemeClr val="tx2"/>
                </a:solidFill>
              </a:rPr>
              <a:t>n</a:t>
            </a:r>
            <a:r>
              <a:rPr lang="en-US" dirty="0"/>
              <a:t>:  </a:t>
            </a:r>
            <a:r>
              <a:rPr lang="en-US" dirty="0" err="1">
                <a:solidFill>
                  <a:schemeClr val="tx2"/>
                </a:solidFill>
              </a:rPr>
              <a:t>f(n</a:t>
            </a:r>
            <a:r>
              <a:rPr lang="en-US" dirty="0">
                <a:solidFill>
                  <a:schemeClr val="tx2"/>
                </a:solidFill>
              </a:rPr>
              <a:t>) ≥ </a:t>
            </a:r>
            <a:r>
              <a:rPr lang="en-US" dirty="0" err="1">
                <a:solidFill>
                  <a:schemeClr val="tx2"/>
                </a:solidFill>
              </a:rPr>
              <a:t>cn</a:t>
            </a:r>
            <a:r>
              <a:rPr lang="en-US" dirty="0"/>
              <a:t> ]</a:t>
            </a:r>
          </a:p>
        </p:txBody>
      </p:sp>
      <p:sp>
        <p:nvSpPr>
          <p:cNvPr id="39942" name="Rectangle 8"/>
          <p:cNvSpPr>
            <a:spLocks noGrp="1" noChangeArrowheads="1"/>
          </p:cNvSpPr>
          <p:nvPr>
            <p:ph type="title"/>
          </p:nvPr>
        </p:nvSpPr>
        <p:spPr bwMode="invGray">
          <a:noFill/>
        </p:spPr>
        <p:txBody>
          <a:bodyPr/>
          <a:lstStyle/>
          <a:p>
            <a:r>
              <a:rPr lang="en-US"/>
              <a:t>Other Useful Notation: </a:t>
            </a:r>
            <a:r>
              <a:rPr lang="el-GR"/>
              <a:t>Ω</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3333"/>
                                        </p:tgtEl>
                                        <p:attrNameLst>
                                          <p:attrName>style.visibility</p:attrName>
                                        </p:attrNameLst>
                                      </p:cBhvr>
                                      <p:to>
                                        <p:strVal val="visible"/>
                                      </p:to>
                                    </p:set>
                                    <p:animEffect transition="in" filter="fade">
                                      <p:cBhvr>
                                        <p:cTn id="7" dur="500"/>
                                        <p:tgtEl>
                                          <p:spTgt spid="11233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3334"/>
                                        </p:tgtEl>
                                        <p:attrNameLst>
                                          <p:attrName>style.visibility</p:attrName>
                                        </p:attrNameLst>
                                      </p:cBhvr>
                                      <p:to>
                                        <p:strVal val="visible"/>
                                      </p:to>
                                    </p:set>
                                    <p:animEffect transition="in" filter="fade">
                                      <p:cBhvr>
                                        <p:cTn id="12" dur="500"/>
                                        <p:tgtEl>
                                          <p:spTgt spid="11233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3333" grpId="0"/>
      <p:bldP spid="1123334" grpId="0"/>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ChangeArrowheads="1"/>
          </p:cNvSpPr>
          <p:nvPr/>
        </p:nvSpPr>
        <p:spPr bwMode="invGray">
          <a:xfrm>
            <a:off x="2355850" y="2884488"/>
            <a:ext cx="4800600" cy="2738437"/>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40963" name="Text Box 3"/>
          <p:cNvSpPr txBox="1">
            <a:spLocks noChangeArrowheads="1"/>
          </p:cNvSpPr>
          <p:nvPr/>
        </p:nvSpPr>
        <p:spPr bwMode="invGray">
          <a:xfrm>
            <a:off x="3186113" y="5518150"/>
            <a:ext cx="3063875" cy="457200"/>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numbers</a:t>
            </a:r>
          </a:p>
        </p:txBody>
      </p:sp>
      <p:sp>
        <p:nvSpPr>
          <p:cNvPr id="40964" name="Text Box 4"/>
          <p:cNvSpPr txBox="1">
            <a:spLocks noChangeArrowheads="1"/>
          </p:cNvSpPr>
          <p:nvPr/>
        </p:nvSpPr>
        <p:spPr bwMode="invGray">
          <a:xfrm>
            <a:off x="1898650" y="3470275"/>
            <a:ext cx="457200" cy="15525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40965" name="Line 5"/>
          <p:cNvSpPr>
            <a:spLocks noChangeShapeType="1"/>
          </p:cNvSpPr>
          <p:nvPr/>
        </p:nvSpPr>
        <p:spPr bwMode="invGray">
          <a:xfrm flipH="1">
            <a:off x="2355850" y="3470275"/>
            <a:ext cx="4800600" cy="2128838"/>
          </a:xfrm>
          <a:prstGeom prst="line">
            <a:avLst/>
          </a:prstGeom>
          <a:noFill/>
          <a:ln w="38100">
            <a:solidFill>
              <a:schemeClr val="tx1"/>
            </a:solidFill>
            <a:round/>
            <a:headEnd/>
            <a:tailEnd/>
          </a:ln>
        </p:spPr>
        <p:txBody>
          <a:bodyPr>
            <a:prstTxWarp prst="textNoShape">
              <a:avLst/>
            </a:prstTxWarp>
          </a:bodyPr>
          <a:lstStyle/>
          <a:p>
            <a:endParaRPr lang="en-US"/>
          </a:p>
        </p:txBody>
      </p:sp>
      <p:sp>
        <p:nvSpPr>
          <p:cNvPr id="40966" name="Text Box 6"/>
          <p:cNvSpPr txBox="1">
            <a:spLocks noChangeArrowheads="1"/>
          </p:cNvSpPr>
          <p:nvPr/>
        </p:nvSpPr>
        <p:spPr bwMode="invGray">
          <a:xfrm rot="-2230616">
            <a:off x="4354513" y="3540125"/>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folHlink"/>
              </a:solidFill>
            </a:endParaRPr>
          </a:p>
        </p:txBody>
      </p:sp>
      <p:sp>
        <p:nvSpPr>
          <p:cNvPr id="40967" name="Text Box 7"/>
          <p:cNvSpPr txBox="1">
            <a:spLocks noChangeArrowheads="1"/>
          </p:cNvSpPr>
          <p:nvPr/>
        </p:nvSpPr>
        <p:spPr bwMode="invGray">
          <a:xfrm rot="-982018">
            <a:off x="5770563" y="4162425"/>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tx2"/>
              </a:solidFill>
            </a:endParaRPr>
          </a:p>
        </p:txBody>
      </p:sp>
      <p:sp>
        <p:nvSpPr>
          <p:cNvPr id="40968" name="Freeform 8"/>
          <p:cNvSpPr>
            <a:spLocks/>
          </p:cNvSpPr>
          <p:nvPr/>
        </p:nvSpPr>
        <p:spPr bwMode="invGray">
          <a:xfrm>
            <a:off x="2355850" y="3089275"/>
            <a:ext cx="4800600" cy="2538413"/>
          </a:xfrm>
          <a:custGeom>
            <a:avLst/>
            <a:gdLst>
              <a:gd name="T0" fmla="*/ 0 w 3024"/>
              <a:gd name="T1" fmla="*/ 2147483647 h 1119"/>
              <a:gd name="T2" fmla="*/ 2147483647 w 3024"/>
              <a:gd name="T3" fmla="*/ 2147483647 h 1119"/>
              <a:gd name="T4" fmla="*/ 2147483647 w 3024"/>
              <a:gd name="T5" fmla="*/ 2147483647 h 1119"/>
              <a:gd name="T6" fmla="*/ 2147483647 w 3024"/>
              <a:gd name="T7" fmla="*/ 2147483647 h 1119"/>
              <a:gd name="T8" fmla="*/ 2147483647 w 3024"/>
              <a:gd name="T9" fmla="*/ 2147483647 h 1119"/>
              <a:gd name="T10" fmla="*/ 2147483647 w 3024"/>
              <a:gd name="T11" fmla="*/ 2147483647 h 1119"/>
              <a:gd name="T12" fmla="*/ 2147483647 w 3024"/>
              <a:gd name="T13" fmla="*/ 2147483647 h 1119"/>
              <a:gd name="T14" fmla="*/ 2147483647 w 3024"/>
              <a:gd name="T15" fmla="*/ 2147483647 h 1119"/>
              <a:gd name="T16" fmla="*/ 0 60000 65536"/>
              <a:gd name="T17" fmla="*/ 0 60000 65536"/>
              <a:gd name="T18" fmla="*/ 0 60000 65536"/>
              <a:gd name="T19" fmla="*/ 0 60000 65536"/>
              <a:gd name="T20" fmla="*/ 0 60000 65536"/>
              <a:gd name="T21" fmla="*/ 0 60000 65536"/>
              <a:gd name="T22" fmla="*/ 0 60000 65536"/>
              <a:gd name="T23" fmla="*/ 0 60000 65536"/>
              <a:gd name="T24" fmla="*/ 0 w 3024"/>
              <a:gd name="T25" fmla="*/ 0 h 1119"/>
              <a:gd name="T26" fmla="*/ 3024 w 3024"/>
              <a:gd name="T27" fmla="*/ 1119 h 11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24" h="1119">
                <a:moveTo>
                  <a:pt x="0" y="1119"/>
                </a:moveTo>
                <a:cubicBezTo>
                  <a:pt x="233" y="1100"/>
                  <a:pt x="466" y="1082"/>
                  <a:pt x="658" y="968"/>
                </a:cubicBezTo>
                <a:cubicBezTo>
                  <a:pt x="850" y="855"/>
                  <a:pt x="925" y="549"/>
                  <a:pt x="1151" y="441"/>
                </a:cubicBezTo>
                <a:cubicBezTo>
                  <a:pt x="1377" y="333"/>
                  <a:pt x="1799" y="364"/>
                  <a:pt x="2015" y="319"/>
                </a:cubicBezTo>
                <a:cubicBezTo>
                  <a:pt x="2231" y="274"/>
                  <a:pt x="2345" y="213"/>
                  <a:pt x="2449" y="169"/>
                </a:cubicBezTo>
                <a:cubicBezTo>
                  <a:pt x="2553" y="125"/>
                  <a:pt x="2576" y="84"/>
                  <a:pt x="2638" y="56"/>
                </a:cubicBezTo>
                <a:cubicBezTo>
                  <a:pt x="2700" y="29"/>
                  <a:pt x="2755" y="16"/>
                  <a:pt x="2819" y="8"/>
                </a:cubicBezTo>
                <a:cubicBezTo>
                  <a:pt x="2883" y="0"/>
                  <a:pt x="2990" y="8"/>
                  <a:pt x="3024" y="8"/>
                </a:cubicBezTo>
              </a:path>
            </a:pathLst>
          </a:custGeom>
          <a:noFill/>
          <a:ln w="38100">
            <a:solidFill>
              <a:schemeClr val="tx2"/>
            </a:solidFill>
            <a:round/>
            <a:headEnd/>
            <a:tailEnd/>
          </a:ln>
        </p:spPr>
        <p:txBody>
          <a:bodyPr>
            <a:prstTxWarp prst="textNoShape">
              <a:avLst/>
            </a:prstTxWarp>
          </a:bodyPr>
          <a:lstStyle/>
          <a:p>
            <a:endParaRPr lang="en-US"/>
          </a:p>
        </p:txBody>
      </p:sp>
      <p:sp>
        <p:nvSpPr>
          <p:cNvPr id="40969" name="Text Box 9"/>
          <p:cNvSpPr txBox="1">
            <a:spLocks noChangeArrowheads="1"/>
          </p:cNvSpPr>
          <p:nvPr/>
        </p:nvSpPr>
        <p:spPr bwMode="invGray">
          <a:xfrm>
            <a:off x="1143000" y="609600"/>
            <a:ext cx="7070725" cy="1295400"/>
          </a:xfrm>
          <a:prstGeom prst="rect">
            <a:avLst/>
          </a:prstGeom>
          <a:noFill/>
          <a:ln w="9525">
            <a:noFill/>
            <a:miter lim="800000"/>
            <a:headEnd/>
            <a:tailEnd/>
          </a:ln>
        </p:spPr>
        <p:txBody>
          <a:bodyPr>
            <a:prstTxWarp prst="textNoShape">
              <a:avLst/>
            </a:prstTxWarp>
          </a:bodyPr>
          <a:lstStyle/>
          <a:p>
            <a:pPr algn="ctr">
              <a:lnSpc>
                <a:spcPct val="100000"/>
              </a:lnSpc>
              <a:spcBef>
                <a:spcPct val="0"/>
              </a:spcBef>
            </a:pPr>
            <a:r>
              <a:rPr lang="en-US" sz="3200">
                <a:solidFill>
                  <a:schemeClr val="tx2"/>
                </a:solidFill>
              </a:rPr>
              <a:t>f = </a:t>
            </a:r>
            <a:r>
              <a:rPr lang="el-GR">
                <a:solidFill>
                  <a:schemeClr val="tx2"/>
                </a:solidFill>
                <a:sym typeface="MT Symbol" charset="0"/>
              </a:rPr>
              <a:t>Ω</a:t>
            </a:r>
            <a:r>
              <a:rPr lang="en-US" sz="3200">
                <a:solidFill>
                  <a:schemeClr val="tx2"/>
                </a:solidFill>
              </a:rPr>
              <a:t>(n) </a:t>
            </a:r>
            <a:r>
              <a:rPr lang="en-US" sz="3200"/>
              <a:t>means that there is a line that can be drawn that stays </a:t>
            </a:r>
            <a:r>
              <a:rPr lang="en-US" sz="3200">
                <a:solidFill>
                  <a:schemeClr val="tx2"/>
                </a:solidFill>
              </a:rPr>
              <a:t>below f</a:t>
            </a:r>
            <a:r>
              <a:rPr lang="en-US" sz="3200"/>
              <a:t> from some point on</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invGray">
          <a:xfrm>
            <a:off x="1060450" y="884238"/>
            <a:ext cx="7437438" cy="1143000"/>
          </a:xfrm>
          <a:noFill/>
        </p:spPr>
        <p:txBody>
          <a:bodyPr/>
          <a:lstStyle/>
          <a:p>
            <a:r>
              <a:rPr lang="en-US"/>
              <a:t>Yet More Useful Notation: </a:t>
            </a:r>
            <a:r>
              <a:rPr lang="el-GR"/>
              <a:t>Θ</a:t>
            </a:r>
          </a:p>
        </p:txBody>
      </p:sp>
      <p:sp>
        <p:nvSpPr>
          <p:cNvPr id="41987" name="Text Box 4"/>
          <p:cNvSpPr txBox="1">
            <a:spLocks noChangeArrowheads="1"/>
          </p:cNvSpPr>
          <p:nvPr/>
        </p:nvSpPr>
        <p:spPr bwMode="auto">
          <a:xfrm>
            <a:off x="520700" y="1924050"/>
            <a:ext cx="7567613"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For any monotonic function </a:t>
            </a:r>
            <a:r>
              <a:rPr lang="en-US">
                <a:solidFill>
                  <a:schemeClr val="tx2"/>
                </a:solidFill>
              </a:rPr>
              <a:t>f</a:t>
            </a:r>
            <a:r>
              <a:rPr lang="en-US"/>
              <a:t> from the positive integers to the positive integers, we say </a:t>
            </a:r>
          </a:p>
        </p:txBody>
      </p:sp>
      <p:sp>
        <p:nvSpPr>
          <p:cNvPr id="41988" name="Text Box 5"/>
          <p:cNvSpPr txBox="1">
            <a:spLocks noChangeArrowheads="1"/>
          </p:cNvSpPr>
          <p:nvPr/>
        </p:nvSpPr>
        <p:spPr bwMode="auto">
          <a:xfrm>
            <a:off x="2241550" y="3206750"/>
            <a:ext cx="4324350" cy="519113"/>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solidFill>
                  <a:schemeClr val="tx2"/>
                </a:solidFill>
              </a:rPr>
              <a:t>“f = </a:t>
            </a:r>
            <a:r>
              <a:rPr lang="el-GR">
                <a:solidFill>
                  <a:schemeClr val="tx2"/>
                </a:solidFill>
                <a:sym typeface="MT Symbol" charset="0"/>
              </a:rPr>
              <a:t>Θ</a:t>
            </a:r>
            <a:r>
              <a:rPr lang="en-US">
                <a:solidFill>
                  <a:schemeClr val="tx2"/>
                </a:solidFill>
              </a:rPr>
              <a:t>(n)” or “f is </a:t>
            </a:r>
            <a:r>
              <a:rPr lang="el-GR">
                <a:solidFill>
                  <a:schemeClr val="tx2"/>
                </a:solidFill>
                <a:sym typeface="MT Symbol" charset="0"/>
              </a:rPr>
              <a:t>Θ</a:t>
            </a:r>
            <a:r>
              <a:rPr lang="en-US">
                <a:solidFill>
                  <a:schemeClr val="tx2"/>
                </a:solidFill>
              </a:rPr>
              <a:t>(n)”</a:t>
            </a:r>
            <a:endParaRPr lang="en-US"/>
          </a:p>
        </p:txBody>
      </p:sp>
      <p:sp>
        <p:nvSpPr>
          <p:cNvPr id="892934" name="Text Box 6"/>
          <p:cNvSpPr txBox="1">
            <a:spLocks noChangeArrowheads="1"/>
          </p:cNvSpPr>
          <p:nvPr/>
        </p:nvSpPr>
        <p:spPr bwMode="auto">
          <a:xfrm>
            <a:off x="520700" y="3935413"/>
            <a:ext cx="463232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if: </a:t>
            </a:r>
            <a:r>
              <a:rPr lang="en-US">
                <a:solidFill>
                  <a:schemeClr val="tx2"/>
                </a:solidFill>
              </a:rPr>
              <a:t>f = O(n)   and   f = </a:t>
            </a:r>
            <a:r>
              <a:rPr lang="el-GR">
                <a:solidFill>
                  <a:schemeClr val="tx2"/>
                </a:solidFill>
                <a:sym typeface="MT Symbol" charset="0"/>
              </a:rPr>
              <a:t>Ω</a:t>
            </a:r>
            <a:r>
              <a:rPr lang="en-US">
                <a:solidFill>
                  <a:schemeClr val="tx2"/>
                </a:solidFill>
                <a:sym typeface="MT Symbol" charset="0"/>
              </a:rPr>
              <a:t>(n)</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92934"/>
                                        </p:tgtEl>
                                        <p:attrNameLst>
                                          <p:attrName>style.visibility</p:attrName>
                                        </p:attrNameLst>
                                      </p:cBhvr>
                                      <p:to>
                                        <p:strVal val="visible"/>
                                      </p:to>
                                    </p:set>
                                    <p:animEffect transition="in" filter="fade">
                                      <p:cBhvr>
                                        <p:cTn id="7" dur="500"/>
                                        <p:tgtEl>
                                          <p:spTgt spid="892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2934" grpId="0"/>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2"/>
          <p:cNvSpPr>
            <a:spLocks noChangeArrowheads="1"/>
          </p:cNvSpPr>
          <p:nvPr/>
        </p:nvSpPr>
        <p:spPr bwMode="invGray">
          <a:xfrm>
            <a:off x="2311400" y="2728913"/>
            <a:ext cx="4800600" cy="2738437"/>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43011" name="Text Box 3"/>
          <p:cNvSpPr txBox="1">
            <a:spLocks noChangeArrowheads="1"/>
          </p:cNvSpPr>
          <p:nvPr/>
        </p:nvSpPr>
        <p:spPr bwMode="invGray">
          <a:xfrm>
            <a:off x="3141663" y="5362575"/>
            <a:ext cx="3063875" cy="457200"/>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numbers</a:t>
            </a:r>
          </a:p>
        </p:txBody>
      </p:sp>
      <p:sp>
        <p:nvSpPr>
          <p:cNvPr id="43012" name="Text Box 4"/>
          <p:cNvSpPr txBox="1">
            <a:spLocks noChangeArrowheads="1"/>
          </p:cNvSpPr>
          <p:nvPr/>
        </p:nvSpPr>
        <p:spPr bwMode="invGray">
          <a:xfrm>
            <a:off x="1854200" y="3314700"/>
            <a:ext cx="457200" cy="15525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43013" name="Line 5"/>
          <p:cNvSpPr>
            <a:spLocks noChangeShapeType="1"/>
          </p:cNvSpPr>
          <p:nvPr/>
        </p:nvSpPr>
        <p:spPr bwMode="invGray">
          <a:xfrm flipH="1">
            <a:off x="2311400" y="3543300"/>
            <a:ext cx="4724400" cy="1900238"/>
          </a:xfrm>
          <a:prstGeom prst="line">
            <a:avLst/>
          </a:prstGeom>
          <a:noFill/>
          <a:ln w="38100">
            <a:solidFill>
              <a:schemeClr val="tx1"/>
            </a:solidFill>
            <a:round/>
            <a:headEnd/>
            <a:tailEnd/>
          </a:ln>
        </p:spPr>
        <p:txBody>
          <a:bodyPr>
            <a:prstTxWarp prst="textNoShape">
              <a:avLst/>
            </a:prstTxWarp>
          </a:bodyPr>
          <a:lstStyle/>
          <a:p>
            <a:endParaRPr lang="en-US"/>
          </a:p>
        </p:txBody>
      </p:sp>
      <p:sp>
        <p:nvSpPr>
          <p:cNvPr id="43014" name="Text Box 6"/>
          <p:cNvSpPr txBox="1">
            <a:spLocks noChangeArrowheads="1"/>
          </p:cNvSpPr>
          <p:nvPr/>
        </p:nvSpPr>
        <p:spPr bwMode="invGray">
          <a:xfrm rot="-2230616">
            <a:off x="4310063" y="338455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folHlink"/>
              </a:solidFill>
            </a:endParaRPr>
          </a:p>
        </p:txBody>
      </p:sp>
      <p:sp>
        <p:nvSpPr>
          <p:cNvPr id="43015" name="Text Box 7"/>
          <p:cNvSpPr txBox="1">
            <a:spLocks noChangeArrowheads="1"/>
          </p:cNvSpPr>
          <p:nvPr/>
        </p:nvSpPr>
        <p:spPr bwMode="invGray">
          <a:xfrm rot="-982018">
            <a:off x="5726113" y="400685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tx2"/>
              </a:solidFill>
            </a:endParaRPr>
          </a:p>
        </p:txBody>
      </p:sp>
      <p:sp>
        <p:nvSpPr>
          <p:cNvPr id="43016" name="Freeform 8"/>
          <p:cNvSpPr>
            <a:spLocks/>
          </p:cNvSpPr>
          <p:nvPr/>
        </p:nvSpPr>
        <p:spPr bwMode="invGray">
          <a:xfrm>
            <a:off x="2311400" y="3073400"/>
            <a:ext cx="4787900" cy="2398713"/>
          </a:xfrm>
          <a:custGeom>
            <a:avLst/>
            <a:gdLst>
              <a:gd name="T0" fmla="*/ 0 w 3016"/>
              <a:gd name="T1" fmla="*/ 2147483647 h 1511"/>
              <a:gd name="T2" fmla="*/ 2147483647 w 3016"/>
              <a:gd name="T3" fmla="*/ 2147483647 h 1511"/>
              <a:gd name="T4" fmla="*/ 2147483647 w 3016"/>
              <a:gd name="T5" fmla="*/ 2147483647 h 1511"/>
              <a:gd name="T6" fmla="*/ 2147483647 w 3016"/>
              <a:gd name="T7" fmla="*/ 2147483647 h 1511"/>
              <a:gd name="T8" fmla="*/ 2147483647 w 3016"/>
              <a:gd name="T9" fmla="*/ 2147483647 h 1511"/>
              <a:gd name="T10" fmla="*/ 2147483647 w 3016"/>
              <a:gd name="T11" fmla="*/ 2147483647 h 1511"/>
              <a:gd name="T12" fmla="*/ 2147483647 w 3016"/>
              <a:gd name="T13" fmla="*/ 2147483647 h 1511"/>
              <a:gd name="T14" fmla="*/ 2147483647 w 3016"/>
              <a:gd name="T15" fmla="*/ 2147483647 h 1511"/>
              <a:gd name="T16" fmla="*/ 2147483647 w 3016"/>
              <a:gd name="T17" fmla="*/ 0 h 15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16"/>
              <a:gd name="T28" fmla="*/ 0 h 1511"/>
              <a:gd name="T29" fmla="*/ 3016 w 3016"/>
              <a:gd name="T30" fmla="*/ 1511 h 15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16" h="1511">
                <a:moveTo>
                  <a:pt x="0" y="1511"/>
                </a:moveTo>
                <a:cubicBezTo>
                  <a:pt x="233" y="1488"/>
                  <a:pt x="450" y="1436"/>
                  <a:pt x="658" y="1328"/>
                </a:cubicBezTo>
                <a:cubicBezTo>
                  <a:pt x="866" y="1220"/>
                  <a:pt x="1062" y="967"/>
                  <a:pt x="1248" y="864"/>
                </a:cubicBezTo>
                <a:cubicBezTo>
                  <a:pt x="1434" y="761"/>
                  <a:pt x="1648" y="766"/>
                  <a:pt x="1776" y="712"/>
                </a:cubicBezTo>
                <a:cubicBezTo>
                  <a:pt x="1904" y="658"/>
                  <a:pt x="1908" y="578"/>
                  <a:pt x="2015" y="539"/>
                </a:cubicBezTo>
                <a:cubicBezTo>
                  <a:pt x="2122" y="500"/>
                  <a:pt x="2312" y="533"/>
                  <a:pt x="2416" y="480"/>
                </a:cubicBezTo>
                <a:cubicBezTo>
                  <a:pt x="2520" y="427"/>
                  <a:pt x="2571" y="273"/>
                  <a:pt x="2638" y="220"/>
                </a:cubicBezTo>
                <a:cubicBezTo>
                  <a:pt x="2705" y="167"/>
                  <a:pt x="2756" y="199"/>
                  <a:pt x="2819" y="162"/>
                </a:cubicBezTo>
                <a:cubicBezTo>
                  <a:pt x="2882" y="125"/>
                  <a:pt x="2975" y="34"/>
                  <a:pt x="3016" y="0"/>
                </a:cubicBezTo>
              </a:path>
            </a:pathLst>
          </a:custGeom>
          <a:noFill/>
          <a:ln w="38100">
            <a:solidFill>
              <a:schemeClr val="tx2"/>
            </a:solidFill>
            <a:round/>
            <a:headEnd/>
            <a:tailEnd/>
          </a:ln>
        </p:spPr>
        <p:txBody>
          <a:bodyPr>
            <a:prstTxWarp prst="textNoShape">
              <a:avLst/>
            </a:prstTxWarp>
          </a:bodyPr>
          <a:lstStyle/>
          <a:p>
            <a:endParaRPr lang="en-US"/>
          </a:p>
        </p:txBody>
      </p:sp>
      <p:sp>
        <p:nvSpPr>
          <p:cNvPr id="43017" name="Text Box 9"/>
          <p:cNvSpPr txBox="1">
            <a:spLocks noChangeArrowheads="1"/>
          </p:cNvSpPr>
          <p:nvPr/>
        </p:nvSpPr>
        <p:spPr bwMode="invGray">
          <a:xfrm>
            <a:off x="1143000" y="609600"/>
            <a:ext cx="7070725" cy="1295400"/>
          </a:xfrm>
          <a:prstGeom prst="rect">
            <a:avLst/>
          </a:prstGeom>
          <a:noFill/>
          <a:ln w="9525">
            <a:noFill/>
            <a:miter lim="800000"/>
            <a:headEnd/>
            <a:tailEnd/>
          </a:ln>
        </p:spPr>
        <p:txBody>
          <a:bodyPr>
            <a:prstTxWarp prst="textNoShape">
              <a:avLst/>
            </a:prstTxWarp>
          </a:bodyPr>
          <a:lstStyle/>
          <a:p>
            <a:pPr algn="ctr">
              <a:lnSpc>
                <a:spcPct val="100000"/>
              </a:lnSpc>
              <a:spcBef>
                <a:spcPct val="0"/>
              </a:spcBef>
            </a:pPr>
            <a:r>
              <a:rPr lang="en-US" sz="3200">
                <a:solidFill>
                  <a:schemeClr val="tx2"/>
                </a:solidFill>
              </a:rPr>
              <a:t>f = </a:t>
            </a:r>
            <a:r>
              <a:rPr lang="el-GR" sz="3200">
                <a:solidFill>
                  <a:schemeClr val="tx2"/>
                </a:solidFill>
                <a:sym typeface="MT Symbol" charset="0"/>
              </a:rPr>
              <a:t>Θ</a:t>
            </a:r>
            <a:r>
              <a:rPr lang="en-US" sz="3200">
                <a:solidFill>
                  <a:schemeClr val="tx2"/>
                </a:solidFill>
              </a:rPr>
              <a:t>(n)</a:t>
            </a:r>
            <a:r>
              <a:rPr lang="en-US" sz="3200"/>
              <a:t> means that </a:t>
            </a:r>
            <a:r>
              <a:rPr lang="en-US" sz="3200">
                <a:solidFill>
                  <a:schemeClr val="tx2"/>
                </a:solidFill>
              </a:rPr>
              <a:t>f</a:t>
            </a:r>
            <a:r>
              <a:rPr lang="en-US" sz="3200"/>
              <a:t> can be sandwiched between two lines</a:t>
            </a:r>
            <a:br>
              <a:rPr lang="en-US" sz="3200"/>
            </a:br>
            <a:r>
              <a:rPr lang="en-US" sz="3200"/>
              <a:t>from some point on.</a:t>
            </a:r>
          </a:p>
          <a:p>
            <a:pPr algn="ctr">
              <a:lnSpc>
                <a:spcPct val="100000"/>
              </a:lnSpc>
              <a:spcBef>
                <a:spcPct val="0"/>
              </a:spcBef>
            </a:pPr>
            <a:endParaRPr lang="en-US" sz="3200"/>
          </a:p>
        </p:txBody>
      </p:sp>
      <p:sp>
        <p:nvSpPr>
          <p:cNvPr id="43018" name="Line 10"/>
          <p:cNvSpPr>
            <a:spLocks noChangeShapeType="1"/>
          </p:cNvSpPr>
          <p:nvPr/>
        </p:nvSpPr>
        <p:spPr bwMode="invGray">
          <a:xfrm flipV="1">
            <a:off x="2311400" y="2728913"/>
            <a:ext cx="4787900" cy="2738437"/>
          </a:xfrm>
          <a:prstGeom prst="line">
            <a:avLst/>
          </a:prstGeom>
          <a:noFill/>
          <a:ln w="38100">
            <a:solidFill>
              <a:schemeClr val="tx1"/>
            </a:solidFill>
            <a:round/>
            <a:headEnd/>
            <a:tailEnd/>
          </a:ln>
        </p:spPr>
        <p:txBody>
          <a:bodyPr>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invGray">
          <a:xfrm>
            <a:off x="422275" y="228600"/>
            <a:ext cx="8421688" cy="1143000"/>
          </a:xfrm>
        </p:spPr>
        <p:txBody>
          <a:bodyPr/>
          <a:lstStyle/>
          <a:p>
            <a:r>
              <a:rPr lang="en-US"/>
              <a:t>Notation to Discuss Growth Rates</a:t>
            </a:r>
          </a:p>
        </p:txBody>
      </p:sp>
      <p:sp>
        <p:nvSpPr>
          <p:cNvPr id="44035" name="Text Box 3"/>
          <p:cNvSpPr txBox="1">
            <a:spLocks noChangeArrowheads="1"/>
          </p:cNvSpPr>
          <p:nvPr/>
        </p:nvSpPr>
        <p:spPr bwMode="auto">
          <a:xfrm>
            <a:off x="520700" y="1290638"/>
            <a:ext cx="7567613"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For any two monotonic functions </a:t>
            </a:r>
            <a:r>
              <a:rPr lang="en-US">
                <a:solidFill>
                  <a:schemeClr val="tx2"/>
                </a:solidFill>
              </a:rPr>
              <a:t>f and g</a:t>
            </a:r>
            <a:r>
              <a:rPr lang="en-US"/>
              <a:t> from the positive integers to the positive integers, we say</a:t>
            </a:r>
          </a:p>
        </p:txBody>
      </p:sp>
      <p:sp>
        <p:nvSpPr>
          <p:cNvPr id="44036" name="Text Box 4"/>
          <p:cNvSpPr txBox="1">
            <a:spLocks noChangeArrowheads="1"/>
          </p:cNvSpPr>
          <p:nvPr/>
        </p:nvSpPr>
        <p:spPr bwMode="auto">
          <a:xfrm>
            <a:off x="2254250" y="2636838"/>
            <a:ext cx="4349750" cy="519112"/>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t>“</a:t>
            </a:r>
            <a:r>
              <a:rPr lang="en-US">
                <a:solidFill>
                  <a:schemeClr val="tx2"/>
                </a:solidFill>
              </a:rPr>
              <a:t>f = O(g)</a:t>
            </a:r>
            <a:r>
              <a:rPr lang="en-US"/>
              <a:t>” or “</a:t>
            </a:r>
            <a:r>
              <a:rPr lang="en-US">
                <a:solidFill>
                  <a:schemeClr val="tx2"/>
                </a:solidFill>
              </a:rPr>
              <a:t>f is O(g)</a:t>
            </a:r>
            <a:r>
              <a:rPr lang="en-US"/>
              <a:t>”</a:t>
            </a:r>
          </a:p>
        </p:txBody>
      </p:sp>
      <p:sp>
        <p:nvSpPr>
          <p:cNvPr id="1125381" name="Text Box 5"/>
          <p:cNvSpPr txBox="1">
            <a:spLocks noChangeArrowheads="1"/>
          </p:cNvSpPr>
          <p:nvPr/>
        </p:nvSpPr>
        <p:spPr bwMode="auto">
          <a:xfrm>
            <a:off x="520700" y="3309938"/>
            <a:ext cx="8380413"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If </a:t>
            </a:r>
            <a:r>
              <a:rPr lang="en-US">
                <a:solidFill>
                  <a:schemeClr val="tx2"/>
                </a:solidFill>
              </a:rPr>
              <a:t>some constant times g eventually dominates f</a:t>
            </a:r>
            <a:endParaRPr lang="en-US"/>
          </a:p>
        </p:txBody>
      </p:sp>
      <p:sp>
        <p:nvSpPr>
          <p:cNvPr id="1125382" name="Text Box 6"/>
          <p:cNvSpPr txBox="1">
            <a:spLocks noChangeArrowheads="1"/>
          </p:cNvSpPr>
          <p:nvPr/>
        </p:nvSpPr>
        <p:spPr bwMode="auto">
          <a:xfrm>
            <a:off x="228600" y="4425950"/>
            <a:ext cx="8839200" cy="954107"/>
          </a:xfrm>
          <a:prstGeom prst="rect">
            <a:avLst/>
          </a:prstGeom>
          <a:noFill/>
          <a:ln w="25400" cap="sq">
            <a:noFill/>
            <a:miter lim="800000"/>
            <a:headEnd/>
            <a:tailEnd/>
          </a:ln>
        </p:spPr>
        <p:txBody>
          <a:bodyPr wrap="square" lIns="274320" rIns="274320">
            <a:prstTxWarp prst="textNoShape">
              <a:avLst/>
            </a:prstTxWarp>
            <a:spAutoFit/>
          </a:bodyPr>
          <a:lstStyle/>
          <a:p>
            <a:pPr>
              <a:lnSpc>
                <a:spcPct val="100000"/>
              </a:lnSpc>
              <a:tabLst>
                <a:tab pos="858838" algn="l"/>
              </a:tabLst>
            </a:pPr>
            <a:r>
              <a:rPr lang="en-US" dirty="0"/>
              <a:t>[Formally: there exists a constant </a:t>
            </a:r>
            <a:r>
              <a:rPr lang="en-US" dirty="0" err="1">
                <a:solidFill>
                  <a:schemeClr val="tx2"/>
                </a:solidFill>
              </a:rPr>
              <a:t>c</a:t>
            </a:r>
            <a:r>
              <a:rPr lang="en-US" dirty="0"/>
              <a:t> such that for all sufficiently large </a:t>
            </a:r>
            <a:r>
              <a:rPr lang="en-US" dirty="0" err="1">
                <a:solidFill>
                  <a:schemeClr val="tx2"/>
                </a:solidFill>
              </a:rPr>
              <a:t>n</a:t>
            </a:r>
            <a:r>
              <a:rPr lang="en-US" dirty="0"/>
              <a:t>:  </a:t>
            </a:r>
            <a:r>
              <a:rPr lang="en-US" dirty="0" err="1">
                <a:solidFill>
                  <a:schemeClr val="tx2"/>
                </a:solidFill>
              </a:rPr>
              <a:t>f(n</a:t>
            </a:r>
            <a:r>
              <a:rPr lang="en-US" dirty="0">
                <a:solidFill>
                  <a:schemeClr val="tx2"/>
                </a:solidFill>
              </a:rPr>
              <a:t>) ≤ </a:t>
            </a:r>
            <a:r>
              <a:rPr lang="en-US" dirty="0" err="1">
                <a:solidFill>
                  <a:schemeClr val="tx2"/>
                </a:solidFill>
              </a:rPr>
              <a:t>c</a:t>
            </a:r>
            <a:r>
              <a:rPr lang="en-US" dirty="0">
                <a:solidFill>
                  <a:schemeClr val="tx2"/>
                </a:solidFill>
              </a:rPr>
              <a:t> </a:t>
            </a:r>
            <a:r>
              <a:rPr lang="en-US" dirty="0" err="1">
                <a:solidFill>
                  <a:schemeClr val="tx2"/>
                </a:solidFill>
              </a:rPr>
              <a:t>g(n</a:t>
            </a:r>
            <a:r>
              <a:rPr lang="en-US" dirty="0">
                <a:solidFill>
                  <a:schemeClr val="tx2"/>
                </a:solidFill>
              </a:rPr>
              <a:t>) </a:t>
            </a:r>
            <a:r>
              <a:rPr lang="en-US" dirty="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5381"/>
                                        </p:tgtEl>
                                        <p:attrNameLst>
                                          <p:attrName>style.visibility</p:attrName>
                                        </p:attrNameLst>
                                      </p:cBhvr>
                                      <p:to>
                                        <p:strVal val="visible"/>
                                      </p:to>
                                    </p:set>
                                    <p:animEffect transition="in" filter="fade">
                                      <p:cBhvr>
                                        <p:cTn id="7" dur="500"/>
                                        <p:tgtEl>
                                          <p:spTgt spid="112538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5382"/>
                                        </p:tgtEl>
                                        <p:attrNameLst>
                                          <p:attrName>style.visibility</p:attrName>
                                        </p:attrNameLst>
                                      </p:cBhvr>
                                      <p:to>
                                        <p:strVal val="visible"/>
                                      </p:to>
                                    </p:set>
                                    <p:animEffect transition="in" filter="fade">
                                      <p:cBhvr>
                                        <p:cTn id="12" dur="500"/>
                                        <p:tgtEl>
                                          <p:spTgt spid="11253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5381" grpId="0"/>
      <p:bldP spid="1125382" grpId="0"/>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2"/>
          <p:cNvSpPr>
            <a:spLocks noChangeArrowheads="1"/>
          </p:cNvSpPr>
          <p:nvPr/>
        </p:nvSpPr>
        <p:spPr bwMode="invGray">
          <a:xfrm>
            <a:off x="2322513" y="2773363"/>
            <a:ext cx="4800600" cy="2738437"/>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45059" name="Text Box 3"/>
          <p:cNvSpPr txBox="1">
            <a:spLocks noChangeArrowheads="1"/>
          </p:cNvSpPr>
          <p:nvPr/>
        </p:nvSpPr>
        <p:spPr bwMode="invGray">
          <a:xfrm>
            <a:off x="3152775" y="5407025"/>
            <a:ext cx="3063875" cy="457200"/>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numbers</a:t>
            </a:r>
          </a:p>
        </p:txBody>
      </p:sp>
      <p:sp>
        <p:nvSpPr>
          <p:cNvPr id="45060" name="Text Box 4"/>
          <p:cNvSpPr txBox="1">
            <a:spLocks noChangeArrowheads="1"/>
          </p:cNvSpPr>
          <p:nvPr/>
        </p:nvSpPr>
        <p:spPr bwMode="invGray">
          <a:xfrm>
            <a:off x="1865313" y="3359150"/>
            <a:ext cx="457200" cy="15525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45061" name="Text Box 6"/>
          <p:cNvSpPr txBox="1">
            <a:spLocks noChangeArrowheads="1"/>
          </p:cNvSpPr>
          <p:nvPr/>
        </p:nvSpPr>
        <p:spPr bwMode="invGray">
          <a:xfrm rot="-2230616">
            <a:off x="4321175" y="342900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folHlink"/>
              </a:solidFill>
            </a:endParaRPr>
          </a:p>
        </p:txBody>
      </p:sp>
      <p:sp>
        <p:nvSpPr>
          <p:cNvPr id="45062" name="Text Box 7"/>
          <p:cNvSpPr txBox="1">
            <a:spLocks noChangeArrowheads="1"/>
          </p:cNvSpPr>
          <p:nvPr/>
        </p:nvSpPr>
        <p:spPr bwMode="invGray">
          <a:xfrm rot="-982018">
            <a:off x="5737225" y="4051300"/>
            <a:ext cx="184150" cy="366713"/>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endParaRPr lang="en-US" sz="1800">
              <a:solidFill>
                <a:schemeClr val="tx2"/>
              </a:solidFill>
            </a:endParaRPr>
          </a:p>
        </p:txBody>
      </p:sp>
      <p:sp>
        <p:nvSpPr>
          <p:cNvPr id="45063" name="Freeform 8"/>
          <p:cNvSpPr>
            <a:spLocks/>
          </p:cNvSpPr>
          <p:nvPr/>
        </p:nvSpPr>
        <p:spPr bwMode="invGray">
          <a:xfrm>
            <a:off x="2322513" y="3740150"/>
            <a:ext cx="4800600" cy="1776413"/>
          </a:xfrm>
          <a:custGeom>
            <a:avLst/>
            <a:gdLst>
              <a:gd name="T0" fmla="*/ 0 w 3024"/>
              <a:gd name="T1" fmla="*/ 2147483647 h 1119"/>
              <a:gd name="T2" fmla="*/ 2147483647 w 3024"/>
              <a:gd name="T3" fmla="*/ 2147483647 h 1119"/>
              <a:gd name="T4" fmla="*/ 2147483647 w 3024"/>
              <a:gd name="T5" fmla="*/ 2147483647 h 1119"/>
              <a:gd name="T6" fmla="*/ 2147483647 w 3024"/>
              <a:gd name="T7" fmla="*/ 2147483647 h 1119"/>
              <a:gd name="T8" fmla="*/ 2147483647 w 3024"/>
              <a:gd name="T9" fmla="*/ 2147483647 h 1119"/>
              <a:gd name="T10" fmla="*/ 2147483647 w 3024"/>
              <a:gd name="T11" fmla="*/ 2147483647 h 1119"/>
              <a:gd name="T12" fmla="*/ 2147483647 w 3024"/>
              <a:gd name="T13" fmla="*/ 2147483647 h 1119"/>
              <a:gd name="T14" fmla="*/ 2147483647 w 3024"/>
              <a:gd name="T15" fmla="*/ 2147483647 h 1119"/>
              <a:gd name="T16" fmla="*/ 0 60000 65536"/>
              <a:gd name="T17" fmla="*/ 0 60000 65536"/>
              <a:gd name="T18" fmla="*/ 0 60000 65536"/>
              <a:gd name="T19" fmla="*/ 0 60000 65536"/>
              <a:gd name="T20" fmla="*/ 0 60000 65536"/>
              <a:gd name="T21" fmla="*/ 0 60000 65536"/>
              <a:gd name="T22" fmla="*/ 0 60000 65536"/>
              <a:gd name="T23" fmla="*/ 0 60000 65536"/>
              <a:gd name="T24" fmla="*/ 0 w 3024"/>
              <a:gd name="T25" fmla="*/ 0 h 1119"/>
              <a:gd name="T26" fmla="*/ 3024 w 3024"/>
              <a:gd name="T27" fmla="*/ 1119 h 11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24" h="1119">
                <a:moveTo>
                  <a:pt x="0" y="1119"/>
                </a:moveTo>
                <a:cubicBezTo>
                  <a:pt x="233" y="1100"/>
                  <a:pt x="466" y="1082"/>
                  <a:pt x="658" y="968"/>
                </a:cubicBezTo>
                <a:cubicBezTo>
                  <a:pt x="850" y="855"/>
                  <a:pt x="919" y="533"/>
                  <a:pt x="1151" y="441"/>
                </a:cubicBezTo>
                <a:cubicBezTo>
                  <a:pt x="1383" y="349"/>
                  <a:pt x="1834" y="463"/>
                  <a:pt x="2050" y="418"/>
                </a:cubicBezTo>
                <a:cubicBezTo>
                  <a:pt x="2266" y="373"/>
                  <a:pt x="2351" y="229"/>
                  <a:pt x="2449" y="169"/>
                </a:cubicBezTo>
                <a:cubicBezTo>
                  <a:pt x="2547" y="109"/>
                  <a:pt x="2576" y="84"/>
                  <a:pt x="2638" y="56"/>
                </a:cubicBezTo>
                <a:cubicBezTo>
                  <a:pt x="2700" y="29"/>
                  <a:pt x="2755" y="16"/>
                  <a:pt x="2819" y="8"/>
                </a:cubicBezTo>
                <a:cubicBezTo>
                  <a:pt x="2883" y="0"/>
                  <a:pt x="2990" y="8"/>
                  <a:pt x="3024" y="8"/>
                </a:cubicBezTo>
              </a:path>
            </a:pathLst>
          </a:custGeom>
          <a:noFill/>
          <a:ln w="38100">
            <a:solidFill>
              <a:schemeClr val="tx2"/>
            </a:solidFill>
            <a:round/>
            <a:headEnd/>
            <a:tailEnd/>
          </a:ln>
        </p:spPr>
        <p:txBody>
          <a:bodyPr>
            <a:prstTxWarp prst="textNoShape">
              <a:avLst/>
            </a:prstTxWarp>
          </a:bodyPr>
          <a:lstStyle/>
          <a:p>
            <a:endParaRPr lang="en-US"/>
          </a:p>
        </p:txBody>
      </p:sp>
      <p:sp>
        <p:nvSpPr>
          <p:cNvPr id="45064" name="Text Box 9"/>
          <p:cNvSpPr txBox="1">
            <a:spLocks noChangeArrowheads="1"/>
          </p:cNvSpPr>
          <p:nvPr/>
        </p:nvSpPr>
        <p:spPr bwMode="invGray">
          <a:xfrm>
            <a:off x="1143000" y="609600"/>
            <a:ext cx="7070725" cy="1676400"/>
          </a:xfrm>
          <a:prstGeom prst="rect">
            <a:avLst/>
          </a:prstGeom>
          <a:noFill/>
          <a:ln w="9525">
            <a:noFill/>
            <a:miter lim="800000"/>
            <a:headEnd/>
            <a:tailEnd/>
          </a:ln>
        </p:spPr>
        <p:txBody>
          <a:bodyPr>
            <a:prstTxWarp prst="textNoShape">
              <a:avLst/>
            </a:prstTxWarp>
          </a:bodyPr>
          <a:lstStyle/>
          <a:p>
            <a:pPr algn="ctr">
              <a:lnSpc>
                <a:spcPct val="100000"/>
              </a:lnSpc>
              <a:spcBef>
                <a:spcPct val="0"/>
              </a:spcBef>
            </a:pPr>
            <a:r>
              <a:rPr lang="en-US" sz="3200">
                <a:solidFill>
                  <a:schemeClr val="tx2"/>
                </a:solidFill>
              </a:rPr>
              <a:t>f = O(g)</a:t>
            </a:r>
            <a:r>
              <a:rPr lang="en-US" sz="3200"/>
              <a:t> means that there is some constant </a:t>
            </a:r>
            <a:r>
              <a:rPr lang="en-US" sz="3200">
                <a:solidFill>
                  <a:schemeClr val="tx2"/>
                </a:solidFill>
              </a:rPr>
              <a:t>c</a:t>
            </a:r>
            <a:r>
              <a:rPr lang="en-US" sz="3200"/>
              <a:t> such that </a:t>
            </a:r>
            <a:r>
              <a:rPr lang="en-US" sz="3200">
                <a:solidFill>
                  <a:schemeClr val="tx2"/>
                </a:solidFill>
              </a:rPr>
              <a:t>c g(n)</a:t>
            </a:r>
            <a:r>
              <a:rPr lang="en-US" sz="3200"/>
              <a:t> stays above </a:t>
            </a:r>
            <a:r>
              <a:rPr lang="en-US" sz="3200">
                <a:solidFill>
                  <a:schemeClr val="tx2"/>
                </a:solidFill>
              </a:rPr>
              <a:t>f(n)</a:t>
            </a:r>
            <a:r>
              <a:rPr lang="en-US" sz="3200"/>
              <a:t> from some point on.</a:t>
            </a:r>
          </a:p>
        </p:txBody>
      </p:sp>
      <p:sp>
        <p:nvSpPr>
          <p:cNvPr id="45065" name="Text Box 11"/>
          <p:cNvSpPr txBox="1">
            <a:spLocks noChangeArrowheads="1"/>
          </p:cNvSpPr>
          <p:nvPr/>
        </p:nvSpPr>
        <p:spPr bwMode="auto">
          <a:xfrm>
            <a:off x="3541713" y="4092575"/>
            <a:ext cx="668337"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solidFill>
                  <a:schemeClr val="tx2"/>
                </a:solidFill>
              </a:rPr>
              <a:t>f</a:t>
            </a:r>
          </a:p>
        </p:txBody>
      </p:sp>
      <p:sp>
        <p:nvSpPr>
          <p:cNvPr id="45066" name="Freeform 12"/>
          <p:cNvSpPr>
            <a:spLocks/>
          </p:cNvSpPr>
          <p:nvPr/>
        </p:nvSpPr>
        <p:spPr bwMode="auto">
          <a:xfrm rot="-541159">
            <a:off x="2185988" y="3689350"/>
            <a:ext cx="5060950" cy="1414463"/>
          </a:xfrm>
          <a:custGeom>
            <a:avLst/>
            <a:gdLst>
              <a:gd name="T0" fmla="*/ 0 w 3188"/>
              <a:gd name="T1" fmla="*/ 2147483647 h 891"/>
              <a:gd name="T2" fmla="*/ 2147483647 w 3188"/>
              <a:gd name="T3" fmla="*/ 2147483647 h 891"/>
              <a:gd name="T4" fmla="*/ 2147483647 w 3188"/>
              <a:gd name="T5" fmla="*/ 2147483647 h 891"/>
              <a:gd name="T6" fmla="*/ 2147483647 w 3188"/>
              <a:gd name="T7" fmla="*/ 2147483647 h 891"/>
              <a:gd name="T8" fmla="*/ 2147483647 w 3188"/>
              <a:gd name="T9" fmla="*/ 2147483647 h 891"/>
              <a:gd name="T10" fmla="*/ 2147483647 w 3188"/>
              <a:gd name="T11" fmla="*/ 2147483647 h 891"/>
              <a:gd name="T12" fmla="*/ 2147483647 w 3188"/>
              <a:gd name="T13" fmla="*/ 2147483647 h 891"/>
              <a:gd name="T14" fmla="*/ 2147483647 w 3188"/>
              <a:gd name="T15" fmla="*/ 2147483647 h 891"/>
              <a:gd name="T16" fmla="*/ 0 60000 65536"/>
              <a:gd name="T17" fmla="*/ 0 60000 65536"/>
              <a:gd name="T18" fmla="*/ 0 60000 65536"/>
              <a:gd name="T19" fmla="*/ 0 60000 65536"/>
              <a:gd name="T20" fmla="*/ 0 60000 65536"/>
              <a:gd name="T21" fmla="*/ 0 60000 65536"/>
              <a:gd name="T22" fmla="*/ 0 60000 65536"/>
              <a:gd name="T23" fmla="*/ 0 60000 65536"/>
              <a:gd name="T24" fmla="*/ 0 w 3188"/>
              <a:gd name="T25" fmla="*/ 0 h 891"/>
              <a:gd name="T26" fmla="*/ 3188 w 3188"/>
              <a:gd name="T27" fmla="*/ 891 h 8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188" h="891">
                <a:moveTo>
                  <a:pt x="0" y="891"/>
                </a:moveTo>
                <a:cubicBezTo>
                  <a:pt x="97" y="804"/>
                  <a:pt x="194" y="753"/>
                  <a:pt x="367" y="702"/>
                </a:cubicBezTo>
                <a:cubicBezTo>
                  <a:pt x="540" y="651"/>
                  <a:pt x="835" y="655"/>
                  <a:pt x="1039" y="587"/>
                </a:cubicBezTo>
                <a:cubicBezTo>
                  <a:pt x="1243" y="519"/>
                  <a:pt x="1406" y="364"/>
                  <a:pt x="1589" y="296"/>
                </a:cubicBezTo>
                <a:cubicBezTo>
                  <a:pt x="1772" y="228"/>
                  <a:pt x="1971" y="222"/>
                  <a:pt x="2139" y="181"/>
                </a:cubicBezTo>
                <a:cubicBezTo>
                  <a:pt x="2306" y="141"/>
                  <a:pt x="2460" y="82"/>
                  <a:pt x="2594" y="53"/>
                </a:cubicBezTo>
                <a:cubicBezTo>
                  <a:pt x="2727" y="24"/>
                  <a:pt x="2841" y="12"/>
                  <a:pt x="2940" y="6"/>
                </a:cubicBezTo>
                <a:cubicBezTo>
                  <a:pt x="3039" y="0"/>
                  <a:pt x="3137" y="13"/>
                  <a:pt x="3188" y="14"/>
                </a:cubicBezTo>
              </a:path>
            </a:pathLst>
          </a:custGeom>
          <a:noFill/>
          <a:ln w="38100" cap="sq">
            <a:solidFill>
              <a:schemeClr val="tx1"/>
            </a:solidFill>
            <a:round/>
            <a:headEnd/>
            <a:tailEnd/>
          </a:ln>
        </p:spPr>
        <p:txBody>
          <a:bodyPr lIns="274320" rIns="274320">
            <a:prstTxWarp prst="textNoShape">
              <a:avLst/>
            </a:prstTxWarp>
            <a:spAutoFit/>
          </a:bodyPr>
          <a:lstStyle/>
          <a:p>
            <a:endParaRPr lang="en-US"/>
          </a:p>
        </p:txBody>
      </p:sp>
      <p:sp>
        <p:nvSpPr>
          <p:cNvPr id="45067" name="Freeform 13"/>
          <p:cNvSpPr>
            <a:spLocks/>
          </p:cNvSpPr>
          <p:nvPr/>
        </p:nvSpPr>
        <p:spPr bwMode="auto">
          <a:xfrm>
            <a:off x="2316163" y="3903663"/>
            <a:ext cx="4764087" cy="1601787"/>
          </a:xfrm>
          <a:custGeom>
            <a:avLst/>
            <a:gdLst>
              <a:gd name="T0" fmla="*/ 0 w 3001"/>
              <a:gd name="T1" fmla="*/ 2147483647 h 1009"/>
              <a:gd name="T2" fmla="*/ 2147483647 w 3001"/>
              <a:gd name="T3" fmla="*/ 2147483647 h 1009"/>
              <a:gd name="T4" fmla="*/ 2147483647 w 3001"/>
              <a:gd name="T5" fmla="*/ 2147483647 h 1009"/>
              <a:gd name="T6" fmla="*/ 2147483647 w 3001"/>
              <a:gd name="T7" fmla="*/ 2147483647 h 1009"/>
              <a:gd name="T8" fmla="*/ 2147483647 w 3001"/>
              <a:gd name="T9" fmla="*/ 2147483647 h 1009"/>
              <a:gd name="T10" fmla="*/ 2147483647 w 3001"/>
              <a:gd name="T11" fmla="*/ 2147483647 h 1009"/>
              <a:gd name="T12" fmla="*/ 2147483647 w 3001"/>
              <a:gd name="T13" fmla="*/ 2147483647 h 1009"/>
              <a:gd name="T14" fmla="*/ 2147483647 w 3001"/>
              <a:gd name="T15" fmla="*/ 0 h 1009"/>
              <a:gd name="T16" fmla="*/ 0 60000 65536"/>
              <a:gd name="T17" fmla="*/ 0 60000 65536"/>
              <a:gd name="T18" fmla="*/ 0 60000 65536"/>
              <a:gd name="T19" fmla="*/ 0 60000 65536"/>
              <a:gd name="T20" fmla="*/ 0 60000 65536"/>
              <a:gd name="T21" fmla="*/ 0 60000 65536"/>
              <a:gd name="T22" fmla="*/ 0 60000 65536"/>
              <a:gd name="T23" fmla="*/ 0 60000 65536"/>
              <a:gd name="T24" fmla="*/ 0 w 3001"/>
              <a:gd name="T25" fmla="*/ 0 h 1009"/>
              <a:gd name="T26" fmla="*/ 3001 w 3001"/>
              <a:gd name="T27" fmla="*/ 1009 h 100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01" h="1009">
                <a:moveTo>
                  <a:pt x="0" y="1009"/>
                </a:moveTo>
                <a:cubicBezTo>
                  <a:pt x="94" y="918"/>
                  <a:pt x="189" y="864"/>
                  <a:pt x="360" y="807"/>
                </a:cubicBezTo>
                <a:cubicBezTo>
                  <a:pt x="531" y="750"/>
                  <a:pt x="826" y="743"/>
                  <a:pt x="1028" y="668"/>
                </a:cubicBezTo>
                <a:cubicBezTo>
                  <a:pt x="1229" y="593"/>
                  <a:pt x="1387" y="432"/>
                  <a:pt x="1567" y="358"/>
                </a:cubicBezTo>
                <a:cubicBezTo>
                  <a:pt x="1748" y="283"/>
                  <a:pt x="1946" y="270"/>
                  <a:pt x="2113" y="223"/>
                </a:cubicBezTo>
                <a:cubicBezTo>
                  <a:pt x="2278" y="177"/>
                  <a:pt x="2430" y="113"/>
                  <a:pt x="2563" y="79"/>
                </a:cubicBezTo>
                <a:cubicBezTo>
                  <a:pt x="2695" y="46"/>
                  <a:pt x="2834" y="33"/>
                  <a:pt x="2907" y="20"/>
                </a:cubicBezTo>
                <a:cubicBezTo>
                  <a:pt x="2980" y="7"/>
                  <a:pt x="2982" y="4"/>
                  <a:pt x="3001" y="0"/>
                </a:cubicBezTo>
              </a:path>
            </a:pathLst>
          </a:custGeom>
          <a:noFill/>
          <a:ln w="38100" cap="sq">
            <a:solidFill>
              <a:schemeClr val="tx1"/>
            </a:solidFill>
            <a:round/>
            <a:headEnd/>
            <a:tailEnd/>
          </a:ln>
        </p:spPr>
        <p:txBody>
          <a:bodyPr lIns="274320" rIns="274320">
            <a:prstTxWarp prst="textNoShape">
              <a:avLst/>
            </a:prstTxWarp>
            <a:spAutoFit/>
          </a:bodyPr>
          <a:lstStyle/>
          <a:p>
            <a:endParaRPr lang="en-US"/>
          </a:p>
        </p:txBody>
      </p:sp>
      <p:sp>
        <p:nvSpPr>
          <p:cNvPr id="45068" name="Text Box 14"/>
          <p:cNvSpPr txBox="1">
            <a:spLocks noChangeArrowheads="1"/>
          </p:cNvSpPr>
          <p:nvPr/>
        </p:nvSpPr>
        <p:spPr bwMode="auto">
          <a:xfrm>
            <a:off x="6543675" y="3883025"/>
            <a:ext cx="77152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g</a:t>
            </a:r>
          </a:p>
        </p:txBody>
      </p:sp>
      <p:sp>
        <p:nvSpPr>
          <p:cNvPr id="45069" name="Text Box 15"/>
          <p:cNvSpPr txBox="1">
            <a:spLocks noChangeArrowheads="1"/>
          </p:cNvSpPr>
          <p:nvPr/>
        </p:nvSpPr>
        <p:spPr bwMode="auto">
          <a:xfrm>
            <a:off x="6056313" y="2816225"/>
            <a:ext cx="1304925"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1.5g</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p:spPr>
        <p:txBody>
          <a:bodyPr/>
          <a:lstStyle/>
          <a:p>
            <a:r>
              <a:rPr lang="en-US"/>
              <a:t>Time complexity of </a:t>
            </a:r>
            <a:br>
              <a:rPr lang="en-US"/>
            </a:br>
            <a:r>
              <a:rPr lang="en-US"/>
              <a:t>grade school multiplication</a:t>
            </a:r>
          </a:p>
        </p:txBody>
      </p:sp>
      <p:sp>
        <p:nvSpPr>
          <p:cNvPr id="5123" name="Text Box 3"/>
          <p:cNvSpPr txBox="1">
            <a:spLocks noChangeArrowheads="1"/>
          </p:cNvSpPr>
          <p:nvPr/>
        </p:nvSpPr>
        <p:spPr bwMode="auto">
          <a:xfrm>
            <a:off x="4102100" y="1828800"/>
            <a:ext cx="4618038" cy="2246313"/>
          </a:xfrm>
          <a:prstGeom prst="rect">
            <a:avLst/>
          </a:prstGeom>
          <a:noFill/>
          <a:ln w="12700" cap="sq">
            <a:noFill/>
            <a:miter lim="800000"/>
            <a:headEnd type="none" w="sm" len="sm"/>
            <a:tailEnd type="none" w="sm" len="sm"/>
          </a:ln>
        </p:spPr>
        <p:txBody>
          <a:bodyPr lIns="274320" rIns="274320" anchor="ctr">
            <a:prstTxWarp prst="textNoShape">
              <a:avLst/>
            </a:prstTxWarp>
            <a:spAutoFit/>
          </a:bodyPr>
          <a:lstStyle/>
          <a:p>
            <a:pPr>
              <a:lnSpc>
                <a:spcPct val="100000"/>
              </a:lnSpc>
              <a:spcBef>
                <a:spcPct val="0"/>
              </a:spcBef>
            </a:pPr>
            <a:r>
              <a:rPr lang="en-US">
                <a:solidFill>
                  <a:srgbClr val="FFFF00"/>
                </a:solidFill>
              </a:rPr>
              <a:t>T(n) </a:t>
            </a:r>
            <a:r>
              <a:rPr lang="en-US"/>
              <a:t>= The amount of time grade school multiplication uses to multiply two </a:t>
            </a:r>
            <a:r>
              <a:rPr lang="en-US">
                <a:solidFill>
                  <a:srgbClr val="FFFF00"/>
                </a:solidFill>
              </a:rPr>
              <a:t>n</a:t>
            </a:r>
            <a:r>
              <a:rPr lang="en-US"/>
              <a:t>-bit numbers</a:t>
            </a:r>
          </a:p>
        </p:txBody>
      </p:sp>
      <p:sp>
        <p:nvSpPr>
          <p:cNvPr id="963604" name="AutoShape 20"/>
          <p:cNvSpPr>
            <a:spLocks noChangeArrowheads="1"/>
          </p:cNvSpPr>
          <p:nvPr/>
        </p:nvSpPr>
        <p:spPr bwMode="invGray">
          <a:xfrm>
            <a:off x="152400" y="4546600"/>
            <a:ext cx="7996238" cy="608013"/>
          </a:xfrm>
          <a:prstGeom prst="wedgeRoundRectCallout">
            <a:avLst>
              <a:gd name="adj1" fmla="val -47856"/>
              <a:gd name="adj2" fmla="val -48171"/>
              <a:gd name="adj3" fmla="val 16667"/>
            </a:avLst>
          </a:prstGeom>
          <a:solidFill>
            <a:schemeClr val="bg1"/>
          </a:solidFill>
          <a:ln w="9525">
            <a:noFill/>
            <a:miter lim="800000"/>
            <a:headEnd/>
            <a:tailEnd/>
          </a:ln>
        </p:spPr>
        <p:txBody>
          <a:bodyPr>
            <a:prstTxWarp prst="textNoShape">
              <a:avLst/>
            </a:prstTxWarp>
          </a:bodyPr>
          <a:lstStyle/>
          <a:p>
            <a:pPr algn="l">
              <a:lnSpc>
                <a:spcPct val="100000"/>
              </a:lnSpc>
              <a:spcBef>
                <a:spcPct val="0"/>
              </a:spcBef>
            </a:pPr>
            <a:r>
              <a:rPr lang="en-US" sz="3600" b="0"/>
              <a:t>T(n) is quadratic:</a:t>
            </a:r>
          </a:p>
        </p:txBody>
      </p:sp>
      <p:sp>
        <p:nvSpPr>
          <p:cNvPr id="963605" name="Text Box 21"/>
          <p:cNvSpPr txBox="1">
            <a:spLocks noChangeArrowheads="1"/>
          </p:cNvSpPr>
          <p:nvPr/>
        </p:nvSpPr>
        <p:spPr bwMode="auto">
          <a:xfrm>
            <a:off x="2998426" y="5397500"/>
            <a:ext cx="3015384" cy="600164"/>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dirty="0" err="1">
                <a:solidFill>
                  <a:schemeClr val="tx2"/>
                </a:solidFill>
              </a:rPr>
              <a:t>T(n</a:t>
            </a:r>
            <a:r>
              <a:rPr lang="en-US" sz="3600" dirty="0">
                <a:solidFill>
                  <a:schemeClr val="tx2"/>
                </a:solidFill>
              </a:rPr>
              <a:t>) =</a:t>
            </a:r>
            <a:r>
              <a:rPr lang="en-US" sz="3600" dirty="0" smtClean="0">
                <a:solidFill>
                  <a:schemeClr val="tx2"/>
                </a:solidFill>
              </a:rPr>
              <a:t> </a:t>
            </a:r>
            <a:r>
              <a:rPr lang="en-US" sz="3600" dirty="0" smtClean="0">
                <a:solidFill>
                  <a:schemeClr val="tx2"/>
                </a:solidFill>
                <a:latin typeface="Lucida Grande" charset="0"/>
              </a:rPr>
              <a:t>c</a:t>
            </a:r>
            <a:r>
              <a:rPr lang="en-US" sz="3600" baseline="-25000" dirty="0" smtClean="0">
                <a:solidFill>
                  <a:schemeClr val="tx2"/>
                </a:solidFill>
                <a:latin typeface="Lucida Grande" charset="0"/>
              </a:rPr>
              <a:t>2</a:t>
            </a:r>
            <a:r>
              <a:rPr lang="en-US" sz="3600" dirty="0" smtClean="0">
                <a:solidFill>
                  <a:schemeClr val="tx2"/>
                </a:solidFill>
              </a:rPr>
              <a:t>n</a:t>
            </a:r>
            <a:r>
              <a:rPr lang="en-US" sz="3600" baseline="30000" dirty="0" smtClean="0">
                <a:solidFill>
                  <a:schemeClr val="tx2"/>
                </a:solidFill>
              </a:rPr>
              <a:t>2</a:t>
            </a:r>
            <a:endParaRPr lang="en-US" sz="3600" dirty="0">
              <a:solidFill>
                <a:schemeClr val="tx2"/>
              </a:solidFill>
            </a:endParaRPr>
          </a:p>
        </p:txBody>
      </p:sp>
      <p:grpSp>
        <p:nvGrpSpPr>
          <p:cNvPr id="5126" name="Group 22"/>
          <p:cNvGrpSpPr>
            <a:grpSpLocks/>
          </p:cNvGrpSpPr>
          <p:nvPr/>
        </p:nvGrpSpPr>
        <p:grpSpPr bwMode="auto">
          <a:xfrm>
            <a:off x="152400" y="1576388"/>
            <a:ext cx="3886200" cy="2233612"/>
            <a:chOff x="480" y="832"/>
            <a:chExt cx="5088" cy="3383"/>
          </a:xfrm>
        </p:grpSpPr>
        <p:sp>
          <p:nvSpPr>
            <p:cNvPr id="5127" name="Line 23"/>
            <p:cNvSpPr>
              <a:spLocks noChangeShapeType="1"/>
            </p:cNvSpPr>
            <p:nvPr/>
          </p:nvSpPr>
          <p:spPr bwMode="invGray">
            <a:xfrm flipH="1">
              <a:off x="864" y="1536"/>
              <a:ext cx="4176" cy="0"/>
            </a:xfrm>
            <a:prstGeom prst="line">
              <a:avLst/>
            </a:prstGeom>
            <a:noFill/>
            <a:ln w="5715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128" name="Text Box 24"/>
            <p:cNvSpPr txBox="1">
              <a:spLocks noChangeArrowheads="1"/>
            </p:cNvSpPr>
            <p:nvPr/>
          </p:nvSpPr>
          <p:spPr bwMode="invGray">
            <a:xfrm>
              <a:off x="2305" y="832"/>
              <a:ext cx="719" cy="601"/>
            </a:xfrm>
            <a:prstGeom prst="rect">
              <a:avLst/>
            </a:prstGeom>
            <a:noFill/>
            <a:ln w="12700" cap="sq">
              <a:noFill/>
              <a:miter lim="800000"/>
              <a:headEnd type="none" w="sm" len="sm"/>
              <a:tailEnd type="none" w="sm" len="sm"/>
            </a:ln>
          </p:spPr>
          <p:txBody>
            <a:bodyPr lIns="274320" rIns="274320" anchor="ctr">
              <a:prstTxWarp prst="textNoShape">
                <a:avLst/>
              </a:prstTxWarp>
              <a:spAutoFit/>
            </a:bodyPr>
            <a:lstStyle/>
            <a:p>
              <a:pPr>
                <a:lnSpc>
                  <a:spcPct val="100000"/>
                </a:lnSpc>
                <a:spcBef>
                  <a:spcPct val="50000"/>
                </a:spcBef>
              </a:pPr>
              <a:r>
                <a:rPr lang="en-US" sz="2000"/>
                <a:t>X</a:t>
              </a:r>
            </a:p>
          </p:txBody>
        </p:sp>
        <p:sp>
          <p:nvSpPr>
            <p:cNvPr id="5129" name="Text Box 25"/>
            <p:cNvSpPr txBox="1">
              <a:spLocks noChangeArrowheads="1"/>
            </p:cNvSpPr>
            <p:nvPr/>
          </p:nvSpPr>
          <p:spPr bwMode="invGray">
            <a:xfrm>
              <a:off x="3024" y="1173"/>
              <a:ext cx="2051"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0" name="Text Box 26"/>
            <p:cNvSpPr txBox="1">
              <a:spLocks noChangeArrowheads="1"/>
            </p:cNvSpPr>
            <p:nvPr/>
          </p:nvSpPr>
          <p:spPr bwMode="invGray">
            <a:xfrm>
              <a:off x="2627" y="885"/>
              <a:ext cx="2461"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1" name="Text Box 27"/>
            <p:cNvSpPr txBox="1">
              <a:spLocks noChangeArrowheads="1"/>
            </p:cNvSpPr>
            <p:nvPr/>
          </p:nvSpPr>
          <p:spPr bwMode="invGray">
            <a:xfrm>
              <a:off x="2833" y="1633"/>
              <a:ext cx="2269"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2" name="Text Box 28"/>
            <p:cNvSpPr txBox="1">
              <a:spLocks noChangeArrowheads="1"/>
            </p:cNvSpPr>
            <p:nvPr/>
          </p:nvSpPr>
          <p:spPr bwMode="invGray">
            <a:xfrm>
              <a:off x="2627" y="1873"/>
              <a:ext cx="2270"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3" name="Text Box 29"/>
            <p:cNvSpPr txBox="1">
              <a:spLocks noChangeArrowheads="1"/>
            </p:cNvSpPr>
            <p:nvPr/>
          </p:nvSpPr>
          <p:spPr bwMode="invGray">
            <a:xfrm>
              <a:off x="2400" y="2114"/>
              <a:ext cx="2270" cy="509"/>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4" name="Text Box 30"/>
            <p:cNvSpPr txBox="1">
              <a:spLocks noChangeArrowheads="1"/>
            </p:cNvSpPr>
            <p:nvPr/>
          </p:nvSpPr>
          <p:spPr bwMode="invGray">
            <a:xfrm>
              <a:off x="2195" y="2354"/>
              <a:ext cx="2269"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5" name="Text Box 31"/>
            <p:cNvSpPr txBox="1">
              <a:spLocks noChangeArrowheads="1"/>
            </p:cNvSpPr>
            <p:nvPr/>
          </p:nvSpPr>
          <p:spPr bwMode="invGray">
            <a:xfrm>
              <a:off x="1968" y="2592"/>
              <a:ext cx="2270"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6" name="Text Box 32"/>
            <p:cNvSpPr txBox="1">
              <a:spLocks noChangeArrowheads="1"/>
            </p:cNvSpPr>
            <p:nvPr/>
          </p:nvSpPr>
          <p:spPr bwMode="invGray">
            <a:xfrm>
              <a:off x="1762" y="2833"/>
              <a:ext cx="2270" cy="509"/>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7" name="Text Box 33"/>
            <p:cNvSpPr txBox="1">
              <a:spLocks noChangeArrowheads="1"/>
            </p:cNvSpPr>
            <p:nvPr/>
          </p:nvSpPr>
          <p:spPr bwMode="invGray">
            <a:xfrm>
              <a:off x="1536" y="3073"/>
              <a:ext cx="2269" cy="510"/>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8" name="Text Box 34"/>
            <p:cNvSpPr txBox="1">
              <a:spLocks noChangeArrowheads="1"/>
            </p:cNvSpPr>
            <p:nvPr/>
          </p:nvSpPr>
          <p:spPr bwMode="invGray">
            <a:xfrm>
              <a:off x="1330" y="3314"/>
              <a:ext cx="2270" cy="509"/>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t>  * * * * * * * *</a:t>
              </a:r>
            </a:p>
          </p:txBody>
        </p:sp>
        <p:sp>
          <p:nvSpPr>
            <p:cNvPr id="5139" name="Line 35"/>
            <p:cNvSpPr>
              <a:spLocks noChangeShapeType="1"/>
            </p:cNvSpPr>
            <p:nvPr/>
          </p:nvSpPr>
          <p:spPr bwMode="invGray">
            <a:xfrm flipH="1">
              <a:off x="816" y="3648"/>
              <a:ext cx="4176" cy="0"/>
            </a:xfrm>
            <a:prstGeom prst="line">
              <a:avLst/>
            </a:prstGeom>
            <a:noFill/>
            <a:ln w="57150" cap="sq">
              <a:solidFill>
                <a:schemeClr val="tx1"/>
              </a:solidFill>
              <a:round/>
              <a:headEnd type="none" w="sm" len="sm"/>
              <a:tailEnd type="none" w="sm" len="sm"/>
            </a:ln>
          </p:spPr>
          <p:txBody>
            <a:bodyPr lIns="274320" rIns="274320" anchor="ctr">
              <a:prstTxWarp prst="textNoShape">
                <a:avLst/>
              </a:prstTxWarp>
              <a:spAutoFit/>
            </a:bodyPr>
            <a:lstStyle/>
            <a:p>
              <a:endParaRPr lang="en-US"/>
            </a:p>
          </p:txBody>
        </p:sp>
        <p:sp>
          <p:nvSpPr>
            <p:cNvPr id="5140" name="Text Box 36"/>
            <p:cNvSpPr txBox="1">
              <a:spLocks noChangeArrowheads="1"/>
            </p:cNvSpPr>
            <p:nvPr/>
          </p:nvSpPr>
          <p:spPr bwMode="invGray">
            <a:xfrm>
              <a:off x="480" y="3706"/>
              <a:ext cx="5088" cy="509"/>
            </a:xfrm>
            <a:prstGeom prst="rect">
              <a:avLst/>
            </a:prstGeom>
            <a:noFill/>
            <a:ln w="9525">
              <a:noFill/>
              <a:miter lim="800000"/>
              <a:headEnd/>
              <a:tailEnd/>
            </a:ln>
          </p:spPr>
          <p:txBody>
            <a:bodyPr>
              <a:prstTxWarp prst="textNoShape">
                <a:avLst/>
              </a:prstTxWarp>
              <a:spAutoFit/>
            </a:bodyPr>
            <a:lstStyle/>
            <a:p>
              <a:pPr>
                <a:lnSpc>
                  <a:spcPct val="100000"/>
                </a:lnSpc>
                <a:spcBef>
                  <a:spcPct val="0"/>
                </a:spcBef>
              </a:pPr>
              <a:r>
                <a:rPr lang="en-US" sz="1600">
                  <a:solidFill>
                    <a:schemeClr val="tx2"/>
                  </a:solidFill>
                </a:rPr>
                <a:t>  * * * * * * * * * * * * * * * *</a:t>
              </a:r>
            </a:p>
          </p:txBody>
        </p:sp>
        <p:grpSp>
          <p:nvGrpSpPr>
            <p:cNvPr id="5141" name="Group 37"/>
            <p:cNvGrpSpPr>
              <a:grpSpLocks/>
            </p:cNvGrpSpPr>
            <p:nvPr/>
          </p:nvGrpSpPr>
          <p:grpSpPr bwMode="auto">
            <a:xfrm>
              <a:off x="480" y="1776"/>
              <a:ext cx="720" cy="1776"/>
              <a:chOff x="528" y="1776"/>
              <a:chExt cx="720" cy="1776"/>
            </a:xfrm>
          </p:grpSpPr>
          <p:sp>
            <p:nvSpPr>
              <p:cNvPr id="5142" name="AutoShape 38"/>
              <p:cNvSpPr>
                <a:spLocks/>
              </p:cNvSpPr>
              <p:nvPr/>
            </p:nvSpPr>
            <p:spPr bwMode="invGray">
              <a:xfrm>
                <a:off x="1008" y="1776"/>
                <a:ext cx="240" cy="1776"/>
              </a:xfrm>
              <a:prstGeom prst="leftBrace">
                <a:avLst>
                  <a:gd name="adj1" fmla="val 61667"/>
                  <a:gd name="adj2" fmla="val 50000"/>
                </a:avLst>
              </a:prstGeom>
              <a:noFill/>
              <a:ln w="38100">
                <a:solidFill>
                  <a:schemeClr val="tx2"/>
                </a:solidFill>
                <a:round/>
                <a:headEnd/>
                <a:tailEnd/>
              </a:ln>
            </p:spPr>
            <p:txBody>
              <a:bodyPr wrap="none" anchor="ctr">
                <a:prstTxWarp prst="textNoShape">
                  <a:avLst/>
                </a:prstTxWarp>
              </a:bodyPr>
              <a:lstStyle/>
              <a:p>
                <a:endParaRPr lang="en-US"/>
              </a:p>
            </p:txBody>
          </p:sp>
          <p:sp>
            <p:nvSpPr>
              <p:cNvPr id="5143" name="Text Box 39"/>
              <p:cNvSpPr txBox="1">
                <a:spLocks noChangeArrowheads="1"/>
              </p:cNvSpPr>
              <p:nvPr/>
            </p:nvSpPr>
            <p:spPr bwMode="invGray">
              <a:xfrm>
                <a:off x="528" y="2741"/>
                <a:ext cx="472" cy="462"/>
              </a:xfrm>
              <a:prstGeom prst="rect">
                <a:avLst/>
              </a:prstGeom>
              <a:noFill/>
              <a:ln w="9525">
                <a:noFill/>
                <a:miter lim="800000"/>
                <a:headEnd/>
                <a:tailEnd/>
              </a:ln>
            </p:spPr>
            <p:txBody>
              <a:bodyPr wrap="none">
                <a:prstTxWarp prst="textNoShape">
                  <a:avLst/>
                </a:prstTxWarp>
                <a:spAutoFit/>
              </a:bodyPr>
              <a:lstStyle/>
              <a:p>
                <a:pPr>
                  <a:lnSpc>
                    <a:spcPct val="100000"/>
                  </a:lnSpc>
                  <a:spcBef>
                    <a:spcPct val="0"/>
                  </a:spcBef>
                </a:pPr>
                <a:r>
                  <a:rPr lang="en-US" sz="1400">
                    <a:solidFill>
                      <a:schemeClr val="tx2"/>
                    </a:solidFill>
                  </a:rPr>
                  <a:t>n</a:t>
                </a:r>
                <a:r>
                  <a:rPr lang="en-US" sz="1400" baseline="30000">
                    <a:solidFill>
                      <a:schemeClr val="tx2"/>
                    </a:solidFill>
                  </a:rPr>
                  <a:t>2</a:t>
                </a:r>
                <a:endParaRPr lang="en-US" sz="1400">
                  <a:solidFill>
                    <a:schemeClr val="tx2"/>
                  </a:solidFill>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63604"/>
                                        </p:tgtEl>
                                        <p:attrNameLst>
                                          <p:attrName>style.visibility</p:attrName>
                                        </p:attrNameLst>
                                      </p:cBhvr>
                                      <p:to>
                                        <p:strVal val="visible"/>
                                      </p:to>
                                    </p:set>
                                    <p:animEffect transition="in" filter="fade">
                                      <p:cBhvr>
                                        <p:cTn id="7" dur="500"/>
                                        <p:tgtEl>
                                          <p:spTgt spid="96360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63605"/>
                                        </p:tgtEl>
                                        <p:attrNameLst>
                                          <p:attrName>style.visibility</p:attrName>
                                        </p:attrNameLst>
                                      </p:cBhvr>
                                      <p:to>
                                        <p:strVal val="visible"/>
                                      </p:to>
                                    </p:set>
                                    <p:animEffect transition="in" filter="fade">
                                      <p:cBhvr>
                                        <p:cTn id="10" dur="500"/>
                                        <p:tgtEl>
                                          <p:spTgt spid="963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3604" grpId="0" animBg="1"/>
      <p:bldP spid="963605" grpId="0"/>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520700" y="1290638"/>
            <a:ext cx="7567613"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For any two monotonic functions </a:t>
            </a:r>
            <a:r>
              <a:rPr lang="en-US">
                <a:solidFill>
                  <a:schemeClr val="tx2"/>
                </a:solidFill>
              </a:rPr>
              <a:t>f and g </a:t>
            </a:r>
            <a:r>
              <a:rPr lang="en-US"/>
              <a:t>from the positive integers to the positive integers, we say</a:t>
            </a:r>
          </a:p>
        </p:txBody>
      </p:sp>
      <p:sp>
        <p:nvSpPr>
          <p:cNvPr id="46083" name="Text Box 3"/>
          <p:cNvSpPr txBox="1">
            <a:spLocks noChangeArrowheads="1"/>
          </p:cNvSpPr>
          <p:nvPr/>
        </p:nvSpPr>
        <p:spPr bwMode="auto">
          <a:xfrm>
            <a:off x="2254250" y="2649538"/>
            <a:ext cx="4318000" cy="476250"/>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t>“</a:t>
            </a:r>
            <a:r>
              <a:rPr lang="en-US">
                <a:solidFill>
                  <a:schemeClr val="tx2"/>
                </a:solidFill>
              </a:rPr>
              <a:t>f = </a:t>
            </a:r>
            <a:r>
              <a:rPr lang="el-GR">
                <a:solidFill>
                  <a:schemeClr val="tx2"/>
                </a:solidFill>
                <a:sym typeface="MT Symbol" charset="0"/>
              </a:rPr>
              <a:t>Ω</a:t>
            </a:r>
            <a:r>
              <a:rPr lang="en-US">
                <a:solidFill>
                  <a:schemeClr val="tx2"/>
                </a:solidFill>
              </a:rPr>
              <a:t>(g)</a:t>
            </a:r>
            <a:r>
              <a:rPr lang="en-US"/>
              <a:t>” or “</a:t>
            </a:r>
            <a:r>
              <a:rPr lang="en-US">
                <a:solidFill>
                  <a:schemeClr val="tx2"/>
                </a:solidFill>
              </a:rPr>
              <a:t>f is </a:t>
            </a:r>
            <a:r>
              <a:rPr lang="el-GR">
                <a:solidFill>
                  <a:schemeClr val="tx2"/>
                </a:solidFill>
                <a:sym typeface="MT Symbol" charset="0"/>
              </a:rPr>
              <a:t>Ω</a:t>
            </a:r>
            <a:r>
              <a:rPr lang="en-US">
                <a:solidFill>
                  <a:schemeClr val="tx2"/>
                </a:solidFill>
              </a:rPr>
              <a:t>(g)</a:t>
            </a:r>
            <a:r>
              <a:rPr lang="en-US"/>
              <a:t>”</a:t>
            </a:r>
          </a:p>
        </p:txBody>
      </p:sp>
      <p:sp>
        <p:nvSpPr>
          <p:cNvPr id="1127428" name="Text Box 4"/>
          <p:cNvSpPr txBox="1">
            <a:spLocks noChangeArrowheads="1"/>
          </p:cNvSpPr>
          <p:nvPr/>
        </p:nvSpPr>
        <p:spPr bwMode="auto">
          <a:xfrm>
            <a:off x="520700" y="3309938"/>
            <a:ext cx="7739063"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If </a:t>
            </a:r>
            <a:r>
              <a:rPr lang="en-US">
                <a:solidFill>
                  <a:schemeClr val="tx2"/>
                </a:solidFill>
              </a:rPr>
              <a:t>f eventually dominates some constant times g</a:t>
            </a:r>
          </a:p>
        </p:txBody>
      </p:sp>
      <p:sp>
        <p:nvSpPr>
          <p:cNvPr id="1127429" name="Text Box 5"/>
          <p:cNvSpPr txBox="1">
            <a:spLocks noChangeArrowheads="1"/>
          </p:cNvSpPr>
          <p:nvPr/>
        </p:nvSpPr>
        <p:spPr bwMode="auto">
          <a:xfrm>
            <a:off x="0" y="4610100"/>
            <a:ext cx="9144000" cy="875111"/>
          </a:xfrm>
          <a:prstGeom prst="rect">
            <a:avLst/>
          </a:prstGeom>
          <a:noFill/>
          <a:ln w="25400" cap="sq">
            <a:noFill/>
            <a:miter lim="800000"/>
            <a:headEnd/>
            <a:tailEnd/>
          </a:ln>
        </p:spPr>
        <p:txBody>
          <a:bodyPr wrap="square" lIns="274320" rIns="274320">
            <a:prstTxWarp prst="textNoShape">
              <a:avLst/>
            </a:prstTxWarp>
            <a:spAutoFit/>
          </a:bodyPr>
          <a:lstStyle/>
          <a:p>
            <a:pPr>
              <a:tabLst>
                <a:tab pos="858838" algn="l"/>
              </a:tabLst>
            </a:pPr>
            <a:r>
              <a:rPr lang="en-US" dirty="0"/>
              <a:t>[Formally: there exists a constant </a:t>
            </a:r>
            <a:r>
              <a:rPr lang="en-US" dirty="0" err="1">
                <a:solidFill>
                  <a:schemeClr val="tx2"/>
                </a:solidFill>
              </a:rPr>
              <a:t>c</a:t>
            </a:r>
            <a:r>
              <a:rPr lang="en-US" dirty="0">
                <a:solidFill>
                  <a:schemeClr val="tx2"/>
                </a:solidFill>
              </a:rPr>
              <a:t> </a:t>
            </a:r>
            <a:r>
              <a:rPr lang="en-US" dirty="0"/>
              <a:t>such that for all sufficiently large </a:t>
            </a:r>
            <a:r>
              <a:rPr lang="en-US" dirty="0" err="1">
                <a:solidFill>
                  <a:schemeClr val="tx2"/>
                </a:solidFill>
              </a:rPr>
              <a:t>n</a:t>
            </a:r>
            <a:r>
              <a:rPr lang="en-US" dirty="0"/>
              <a:t>:  </a:t>
            </a:r>
            <a:r>
              <a:rPr lang="en-US" dirty="0" err="1">
                <a:solidFill>
                  <a:schemeClr val="tx2"/>
                </a:solidFill>
              </a:rPr>
              <a:t>f(n</a:t>
            </a:r>
            <a:r>
              <a:rPr lang="en-US" dirty="0">
                <a:solidFill>
                  <a:schemeClr val="tx2"/>
                </a:solidFill>
              </a:rPr>
              <a:t>) ≥ </a:t>
            </a:r>
            <a:r>
              <a:rPr lang="en-US" dirty="0" err="1">
                <a:solidFill>
                  <a:schemeClr val="tx2"/>
                </a:solidFill>
              </a:rPr>
              <a:t>c</a:t>
            </a:r>
            <a:r>
              <a:rPr lang="en-US" dirty="0">
                <a:solidFill>
                  <a:schemeClr val="tx2"/>
                </a:solidFill>
              </a:rPr>
              <a:t> </a:t>
            </a:r>
            <a:r>
              <a:rPr lang="en-US" dirty="0" err="1">
                <a:solidFill>
                  <a:schemeClr val="tx2"/>
                </a:solidFill>
              </a:rPr>
              <a:t>g(n</a:t>
            </a:r>
            <a:r>
              <a:rPr lang="en-US" dirty="0">
                <a:solidFill>
                  <a:schemeClr val="tx2"/>
                </a:solidFill>
              </a:rPr>
              <a:t>)</a:t>
            </a:r>
            <a:r>
              <a:rPr lang="en-US" dirty="0"/>
              <a:t> ]</a:t>
            </a:r>
          </a:p>
        </p:txBody>
      </p:sp>
      <p:sp>
        <p:nvSpPr>
          <p:cNvPr id="46086" name="Rectangle 6"/>
          <p:cNvSpPr>
            <a:spLocks noGrp="1" noChangeArrowheads="1"/>
          </p:cNvSpPr>
          <p:nvPr>
            <p:ph type="title"/>
          </p:nvPr>
        </p:nvSpPr>
        <p:spPr bwMode="invGray">
          <a:noFill/>
        </p:spPr>
        <p:txBody>
          <a:bodyPr/>
          <a:lstStyle/>
          <a:p>
            <a:r>
              <a:rPr lang="en-US"/>
              <a:t>Other Useful Notation: </a:t>
            </a:r>
            <a:r>
              <a:rPr lang="el-GR"/>
              <a:t>Ω</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7428"/>
                                        </p:tgtEl>
                                        <p:attrNameLst>
                                          <p:attrName>style.visibility</p:attrName>
                                        </p:attrNameLst>
                                      </p:cBhvr>
                                      <p:to>
                                        <p:strVal val="visible"/>
                                      </p:to>
                                    </p:set>
                                    <p:animEffect transition="in" filter="fade">
                                      <p:cBhvr>
                                        <p:cTn id="7" dur="500"/>
                                        <p:tgtEl>
                                          <p:spTgt spid="11274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7429"/>
                                        </p:tgtEl>
                                        <p:attrNameLst>
                                          <p:attrName>style.visibility</p:attrName>
                                        </p:attrNameLst>
                                      </p:cBhvr>
                                      <p:to>
                                        <p:strVal val="visible"/>
                                      </p:to>
                                    </p:set>
                                    <p:animEffect transition="in" filter="fade">
                                      <p:cBhvr>
                                        <p:cTn id="12" dur="500"/>
                                        <p:tgtEl>
                                          <p:spTgt spid="11274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428" grpId="0"/>
      <p:bldP spid="1127429"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bwMode="invGray">
          <a:xfrm>
            <a:off x="1060450" y="884238"/>
            <a:ext cx="7437438" cy="1143000"/>
          </a:xfrm>
          <a:noFill/>
        </p:spPr>
        <p:txBody>
          <a:bodyPr/>
          <a:lstStyle/>
          <a:p>
            <a:r>
              <a:rPr lang="en-US"/>
              <a:t>Yet More Useful Notation: </a:t>
            </a:r>
            <a:r>
              <a:rPr lang="el-GR"/>
              <a:t>Θ</a:t>
            </a:r>
          </a:p>
        </p:txBody>
      </p:sp>
      <p:sp>
        <p:nvSpPr>
          <p:cNvPr id="47107" name="Text Box 3"/>
          <p:cNvSpPr txBox="1">
            <a:spLocks noChangeArrowheads="1"/>
          </p:cNvSpPr>
          <p:nvPr/>
        </p:nvSpPr>
        <p:spPr bwMode="auto">
          <a:xfrm>
            <a:off x="520700" y="1924050"/>
            <a:ext cx="7567613"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For any two monotonic functions </a:t>
            </a:r>
            <a:r>
              <a:rPr lang="en-US">
                <a:solidFill>
                  <a:schemeClr val="tx2"/>
                </a:solidFill>
              </a:rPr>
              <a:t>f and g</a:t>
            </a:r>
            <a:r>
              <a:rPr lang="en-US"/>
              <a:t> from the positive integers to the positive integers, we say</a:t>
            </a:r>
          </a:p>
        </p:txBody>
      </p:sp>
      <p:sp>
        <p:nvSpPr>
          <p:cNvPr id="47108" name="Text Box 4"/>
          <p:cNvSpPr txBox="1">
            <a:spLocks noChangeArrowheads="1"/>
          </p:cNvSpPr>
          <p:nvPr/>
        </p:nvSpPr>
        <p:spPr bwMode="auto">
          <a:xfrm>
            <a:off x="2241550" y="3206750"/>
            <a:ext cx="4340225" cy="519113"/>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solidFill>
                  <a:schemeClr val="tx2"/>
                </a:solidFill>
              </a:rPr>
              <a:t>“f = </a:t>
            </a:r>
            <a:r>
              <a:rPr lang="el-GR">
                <a:solidFill>
                  <a:schemeClr val="tx2"/>
                </a:solidFill>
                <a:sym typeface="MT Symbol" charset="0"/>
              </a:rPr>
              <a:t>Θ</a:t>
            </a:r>
            <a:r>
              <a:rPr lang="en-US">
                <a:solidFill>
                  <a:schemeClr val="tx2"/>
                </a:solidFill>
              </a:rPr>
              <a:t>(g)” or “f is </a:t>
            </a:r>
            <a:r>
              <a:rPr lang="el-GR">
                <a:solidFill>
                  <a:schemeClr val="tx2"/>
                </a:solidFill>
                <a:sym typeface="MT Symbol" charset="0"/>
              </a:rPr>
              <a:t>Θ</a:t>
            </a:r>
            <a:r>
              <a:rPr lang="en-US">
                <a:solidFill>
                  <a:schemeClr val="tx2"/>
                </a:solidFill>
              </a:rPr>
              <a:t>(g)”</a:t>
            </a:r>
            <a:endParaRPr lang="en-US"/>
          </a:p>
        </p:txBody>
      </p:sp>
      <p:sp>
        <p:nvSpPr>
          <p:cNvPr id="1129477" name="Text Box 5"/>
          <p:cNvSpPr txBox="1">
            <a:spLocks noChangeArrowheads="1"/>
          </p:cNvSpPr>
          <p:nvPr/>
        </p:nvSpPr>
        <p:spPr bwMode="auto">
          <a:xfrm>
            <a:off x="520700" y="3900488"/>
            <a:ext cx="4662488" cy="519112"/>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solidFill>
                  <a:schemeClr val="tx2"/>
                </a:solidFill>
              </a:rPr>
              <a:t>If: f = O(g)   and   f = </a:t>
            </a:r>
            <a:r>
              <a:rPr lang="el-GR">
                <a:solidFill>
                  <a:schemeClr val="tx2"/>
                </a:solidFill>
                <a:sym typeface="MT Symbol" charset="0"/>
              </a:rPr>
              <a:t>Ω</a:t>
            </a:r>
            <a:r>
              <a:rPr lang="en-US">
                <a:solidFill>
                  <a:schemeClr val="tx2"/>
                </a:solidFill>
                <a:sym typeface="MT Symbol" charset="0"/>
              </a:rPr>
              <a:t>(g)</a:t>
            </a:r>
            <a:endParaRPr lang="en-US"/>
          </a:p>
        </p:txBody>
      </p:sp>
      <p:sp>
        <p:nvSpPr>
          <p:cNvPr id="6" name="TextBox 5"/>
          <p:cNvSpPr txBox="1"/>
          <p:nvPr/>
        </p:nvSpPr>
        <p:spPr>
          <a:xfrm>
            <a:off x="1600200" y="5699943"/>
            <a:ext cx="6203867" cy="487313"/>
          </a:xfrm>
          <a:prstGeom prst="rect">
            <a:avLst/>
          </a:prstGeom>
          <a:noFill/>
        </p:spPr>
        <p:txBody>
          <a:bodyPr wrap="none" rtlCol="0">
            <a:spAutoFit/>
          </a:bodyPr>
          <a:lstStyle/>
          <a:p>
            <a:r>
              <a:rPr lang="en-US" dirty="0" smtClean="0"/>
              <a:t>&lt;/tangent on asymptotic notation&gt;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9477"/>
                                        </p:tgtEl>
                                        <p:attrNameLst>
                                          <p:attrName>style.visibility</p:attrName>
                                        </p:attrNameLst>
                                      </p:cBhvr>
                                      <p:to>
                                        <p:strVal val="visible"/>
                                      </p:to>
                                    </p:set>
                                    <p:animEffect transition="in" filter="fade">
                                      <p:cBhvr>
                                        <p:cTn id="7" dur="500"/>
                                        <p:tgtEl>
                                          <p:spTgt spid="11294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9477"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344488" y="1087438"/>
            <a:ext cx="8605837" cy="2419350"/>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a:solidFill>
                  <a:srgbClr val="FFFF00"/>
                </a:solidFill>
              </a:rPr>
              <a:t>Can we even break the quadratic time barrier?</a:t>
            </a:r>
          </a:p>
          <a:p>
            <a:pPr>
              <a:lnSpc>
                <a:spcPct val="100000"/>
              </a:lnSpc>
              <a:tabLst>
                <a:tab pos="858838" algn="l"/>
              </a:tabLst>
            </a:pPr>
            <a:endParaRPr lang="en-US"/>
          </a:p>
          <a:p>
            <a:pPr>
              <a:lnSpc>
                <a:spcPct val="100000"/>
              </a:lnSpc>
              <a:tabLst>
                <a:tab pos="858838" algn="l"/>
              </a:tabLst>
            </a:pPr>
            <a:r>
              <a:rPr lang="en-US"/>
              <a:t>In other words, can we do something very different than grade school multiplication?</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28600"/>
            <a:ext cx="8229600" cy="1143000"/>
          </a:xfrm>
        </p:spPr>
        <p:txBody>
          <a:bodyPr/>
          <a:lstStyle/>
          <a:p>
            <a:r>
              <a:rPr lang="en-US" sz="4000"/>
              <a:t>Divide And Conquer</a:t>
            </a:r>
          </a:p>
        </p:txBody>
      </p:sp>
      <p:sp>
        <p:nvSpPr>
          <p:cNvPr id="865284" name="Text Box 4"/>
          <p:cNvSpPr txBox="1">
            <a:spLocks noChangeArrowheads="1"/>
          </p:cNvSpPr>
          <p:nvPr/>
        </p:nvSpPr>
        <p:spPr bwMode="auto">
          <a:xfrm>
            <a:off x="246063" y="1450975"/>
            <a:ext cx="6345237"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An approach to faster algorithms:</a:t>
            </a:r>
          </a:p>
        </p:txBody>
      </p:sp>
      <p:sp>
        <p:nvSpPr>
          <p:cNvPr id="865285" name="Text Box 5"/>
          <p:cNvSpPr txBox="1">
            <a:spLocks noChangeArrowheads="1"/>
          </p:cNvSpPr>
          <p:nvPr/>
        </p:nvSpPr>
        <p:spPr bwMode="auto">
          <a:xfrm>
            <a:off x="796925" y="2151063"/>
            <a:ext cx="8058150"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DIVIDE</a:t>
            </a:r>
            <a:r>
              <a:rPr lang="en-US"/>
              <a:t> a problem into smaller subproblems</a:t>
            </a:r>
          </a:p>
        </p:txBody>
      </p:sp>
      <p:sp>
        <p:nvSpPr>
          <p:cNvPr id="865286" name="Text Box 6"/>
          <p:cNvSpPr txBox="1">
            <a:spLocks noChangeArrowheads="1"/>
          </p:cNvSpPr>
          <p:nvPr/>
        </p:nvSpPr>
        <p:spPr bwMode="auto">
          <a:xfrm>
            <a:off x="796925" y="2762250"/>
            <a:ext cx="5378450"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CONQUER</a:t>
            </a:r>
            <a:r>
              <a:rPr lang="en-US"/>
              <a:t> them recursively</a:t>
            </a:r>
          </a:p>
        </p:txBody>
      </p:sp>
      <p:sp>
        <p:nvSpPr>
          <p:cNvPr id="865288" name="Text Box 8"/>
          <p:cNvSpPr txBox="1">
            <a:spLocks noChangeArrowheads="1"/>
          </p:cNvSpPr>
          <p:nvPr/>
        </p:nvSpPr>
        <p:spPr bwMode="auto">
          <a:xfrm>
            <a:off x="796925" y="3373438"/>
            <a:ext cx="7673975" cy="946150"/>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a:solidFill>
                  <a:schemeClr val="tx2"/>
                </a:solidFill>
              </a:rPr>
              <a:t>GLUE</a:t>
            </a:r>
            <a:r>
              <a:rPr lang="en-US"/>
              <a:t> the answers together so as to obtain the answer to the larger problem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5284"/>
                                        </p:tgtEl>
                                        <p:attrNameLst>
                                          <p:attrName>style.visibility</p:attrName>
                                        </p:attrNameLst>
                                      </p:cBhvr>
                                      <p:to>
                                        <p:strVal val="visible"/>
                                      </p:to>
                                    </p:set>
                                    <p:animEffect transition="in" filter="fade">
                                      <p:cBhvr>
                                        <p:cTn id="7" dur="500"/>
                                        <p:tgtEl>
                                          <p:spTgt spid="8652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65285"/>
                                        </p:tgtEl>
                                        <p:attrNameLst>
                                          <p:attrName>style.visibility</p:attrName>
                                        </p:attrNameLst>
                                      </p:cBhvr>
                                      <p:to>
                                        <p:strVal val="visible"/>
                                      </p:to>
                                    </p:set>
                                    <p:animEffect transition="in" filter="fade">
                                      <p:cBhvr>
                                        <p:cTn id="12" dur="500"/>
                                        <p:tgtEl>
                                          <p:spTgt spid="86528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65286"/>
                                        </p:tgtEl>
                                        <p:attrNameLst>
                                          <p:attrName>style.visibility</p:attrName>
                                        </p:attrNameLst>
                                      </p:cBhvr>
                                      <p:to>
                                        <p:strVal val="visible"/>
                                      </p:to>
                                    </p:set>
                                    <p:animEffect transition="in" filter="fade">
                                      <p:cBhvr>
                                        <p:cTn id="17" dur="500"/>
                                        <p:tgtEl>
                                          <p:spTgt spid="86528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65288"/>
                                        </p:tgtEl>
                                        <p:attrNameLst>
                                          <p:attrName>style.visibility</p:attrName>
                                        </p:attrNameLst>
                                      </p:cBhvr>
                                      <p:to>
                                        <p:strVal val="visible"/>
                                      </p:to>
                                    </p:set>
                                    <p:animEffect transition="in" filter="fade">
                                      <p:cBhvr>
                                        <p:cTn id="22" dur="500"/>
                                        <p:tgtEl>
                                          <p:spTgt spid="8652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5284" grpId="0"/>
      <p:bldP spid="865285" grpId="0"/>
      <p:bldP spid="865286" grpId="0"/>
      <p:bldP spid="865288" grpId="0"/>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bwMode="invGray">
          <a:xfrm>
            <a:off x="685800" y="2071688"/>
            <a:ext cx="7772400" cy="1752600"/>
          </a:xfrm>
        </p:spPr>
        <p:txBody>
          <a:bodyPr/>
          <a:lstStyle/>
          <a:p>
            <a:pPr marL="0" indent="0">
              <a:buFontTx/>
              <a:buNone/>
            </a:pPr>
            <a:r>
              <a:rPr lang="en-US"/>
              <a:t>X = </a:t>
            </a:r>
          </a:p>
          <a:p>
            <a:pPr marL="0" indent="0">
              <a:buFontTx/>
              <a:buNone/>
            </a:pPr>
            <a:r>
              <a:rPr lang="en-US"/>
              <a:t>Y = </a:t>
            </a:r>
          </a:p>
          <a:p>
            <a:pPr marL="0" indent="0" algn="ctr">
              <a:buFontTx/>
              <a:buNone/>
            </a:pPr>
            <a:endParaRPr lang="en-US"/>
          </a:p>
        </p:txBody>
      </p:sp>
      <p:sp>
        <p:nvSpPr>
          <p:cNvPr id="14339" name="Rectangle 4"/>
          <p:cNvSpPr>
            <a:spLocks noChangeArrowheads="1"/>
          </p:cNvSpPr>
          <p:nvPr/>
        </p:nvSpPr>
        <p:spPr bwMode="invGray">
          <a:xfrm>
            <a:off x="2184400" y="2147888"/>
            <a:ext cx="2362200" cy="457200"/>
          </a:xfrm>
          <a:prstGeom prst="rect">
            <a:avLst/>
          </a:prstGeom>
          <a:solidFill>
            <a:srgbClr val="33CC33"/>
          </a:solidFill>
          <a:ln w="9525">
            <a:solidFill>
              <a:schemeClr val="folHlink"/>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a</a:t>
            </a:r>
          </a:p>
        </p:txBody>
      </p:sp>
      <p:sp>
        <p:nvSpPr>
          <p:cNvPr id="14340" name="Rectangle 5"/>
          <p:cNvSpPr>
            <a:spLocks noChangeArrowheads="1"/>
          </p:cNvSpPr>
          <p:nvPr/>
        </p:nvSpPr>
        <p:spPr bwMode="invGray">
          <a:xfrm>
            <a:off x="4622800" y="2147888"/>
            <a:ext cx="2362200" cy="457200"/>
          </a:xfrm>
          <a:prstGeom prst="rect">
            <a:avLst/>
          </a:prstGeom>
          <a:solidFill>
            <a:srgbClr val="33CC33"/>
          </a:solidFill>
          <a:ln w="9525">
            <a:solidFill>
              <a:schemeClr val="folHlink"/>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b</a:t>
            </a:r>
          </a:p>
        </p:txBody>
      </p:sp>
      <p:sp>
        <p:nvSpPr>
          <p:cNvPr id="14341" name="Rectangle 6"/>
          <p:cNvSpPr>
            <a:spLocks noChangeArrowheads="1"/>
          </p:cNvSpPr>
          <p:nvPr/>
        </p:nvSpPr>
        <p:spPr bwMode="invGray">
          <a:xfrm>
            <a:off x="2184400" y="2757488"/>
            <a:ext cx="2362200" cy="457200"/>
          </a:xfrm>
          <a:prstGeom prst="rect">
            <a:avLst/>
          </a:prstGeom>
          <a:solidFill>
            <a:srgbClr val="33CC33"/>
          </a:solidFill>
          <a:ln w="9525">
            <a:solidFill>
              <a:schemeClr val="folHlink"/>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c</a:t>
            </a:r>
          </a:p>
        </p:txBody>
      </p:sp>
      <p:sp>
        <p:nvSpPr>
          <p:cNvPr id="14342" name="Rectangle 7"/>
          <p:cNvSpPr>
            <a:spLocks noChangeArrowheads="1"/>
          </p:cNvSpPr>
          <p:nvPr/>
        </p:nvSpPr>
        <p:spPr bwMode="invGray">
          <a:xfrm>
            <a:off x="4622800" y="2757488"/>
            <a:ext cx="2362200" cy="457200"/>
          </a:xfrm>
          <a:prstGeom prst="rect">
            <a:avLst/>
          </a:prstGeom>
          <a:solidFill>
            <a:srgbClr val="33CC33"/>
          </a:solidFill>
          <a:ln w="9525">
            <a:solidFill>
              <a:schemeClr val="folHlink"/>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d</a:t>
            </a:r>
          </a:p>
        </p:txBody>
      </p:sp>
      <p:sp>
        <p:nvSpPr>
          <p:cNvPr id="990216" name="Line 8"/>
          <p:cNvSpPr>
            <a:spLocks noChangeShapeType="1"/>
          </p:cNvSpPr>
          <p:nvPr/>
        </p:nvSpPr>
        <p:spPr bwMode="auto">
          <a:xfrm>
            <a:off x="2184400" y="3430588"/>
            <a:ext cx="2359025"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990217" name="Line 9"/>
          <p:cNvSpPr>
            <a:spLocks noChangeShapeType="1"/>
          </p:cNvSpPr>
          <p:nvPr/>
        </p:nvSpPr>
        <p:spPr bwMode="auto">
          <a:xfrm>
            <a:off x="4648200" y="3429000"/>
            <a:ext cx="2359025"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990218" name="Rectangle 10"/>
          <p:cNvSpPr>
            <a:spLocks noChangeArrowheads="1"/>
          </p:cNvSpPr>
          <p:nvPr/>
        </p:nvSpPr>
        <p:spPr bwMode="auto">
          <a:xfrm>
            <a:off x="685800" y="4348163"/>
            <a:ext cx="3759200" cy="579437"/>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sz="3200"/>
              <a:t>X = </a:t>
            </a:r>
            <a:r>
              <a:rPr lang="en-US" sz="3200">
                <a:solidFill>
                  <a:schemeClr val="tx2"/>
                </a:solidFill>
              </a:rPr>
              <a:t>a</a:t>
            </a:r>
            <a:r>
              <a:rPr lang="en-US" sz="3200"/>
              <a:t> 2</a:t>
            </a:r>
            <a:r>
              <a:rPr lang="en-US" sz="3200" baseline="30000"/>
              <a:t>n/2</a:t>
            </a:r>
            <a:r>
              <a:rPr lang="en-US" sz="3200"/>
              <a:t> + </a:t>
            </a:r>
            <a:r>
              <a:rPr lang="en-US" sz="3200">
                <a:solidFill>
                  <a:schemeClr val="tx2"/>
                </a:solidFill>
              </a:rPr>
              <a:t>b</a:t>
            </a:r>
            <a:endParaRPr lang="en-US" sz="3200"/>
          </a:p>
        </p:txBody>
      </p:sp>
      <p:sp>
        <p:nvSpPr>
          <p:cNvPr id="990219" name="Text Box 11"/>
          <p:cNvSpPr txBox="1">
            <a:spLocks noChangeArrowheads="1"/>
          </p:cNvSpPr>
          <p:nvPr/>
        </p:nvSpPr>
        <p:spPr bwMode="auto">
          <a:xfrm>
            <a:off x="5043488" y="3422650"/>
            <a:ext cx="1444625" cy="3667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n/2 bits</a:t>
            </a:r>
          </a:p>
        </p:txBody>
      </p:sp>
      <p:sp>
        <p:nvSpPr>
          <p:cNvPr id="990220" name="Text Box 12"/>
          <p:cNvSpPr txBox="1">
            <a:spLocks noChangeArrowheads="1"/>
          </p:cNvSpPr>
          <p:nvPr/>
        </p:nvSpPr>
        <p:spPr bwMode="auto">
          <a:xfrm>
            <a:off x="2698750" y="3422650"/>
            <a:ext cx="1444625" cy="3667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n/2 bits</a:t>
            </a:r>
          </a:p>
        </p:txBody>
      </p:sp>
      <p:sp>
        <p:nvSpPr>
          <p:cNvPr id="990221" name="Line 13"/>
          <p:cNvSpPr>
            <a:spLocks noChangeShapeType="1"/>
          </p:cNvSpPr>
          <p:nvPr/>
        </p:nvSpPr>
        <p:spPr bwMode="auto">
          <a:xfrm>
            <a:off x="2184400" y="1995488"/>
            <a:ext cx="4800600"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990222" name="Text Box 14"/>
          <p:cNvSpPr txBox="1">
            <a:spLocks noChangeArrowheads="1"/>
          </p:cNvSpPr>
          <p:nvPr/>
        </p:nvSpPr>
        <p:spPr bwMode="auto">
          <a:xfrm>
            <a:off x="3957638" y="1608138"/>
            <a:ext cx="1222375" cy="3667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 bits</a:t>
            </a:r>
          </a:p>
        </p:txBody>
      </p:sp>
      <p:sp>
        <p:nvSpPr>
          <p:cNvPr id="990223" name="Rectangle 15"/>
          <p:cNvSpPr>
            <a:spLocks noChangeArrowheads="1"/>
          </p:cNvSpPr>
          <p:nvPr/>
        </p:nvSpPr>
        <p:spPr bwMode="auto">
          <a:xfrm>
            <a:off x="952500" y="5105400"/>
            <a:ext cx="6859588" cy="579438"/>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sz="3200"/>
              <a:t>X × Y = </a:t>
            </a:r>
            <a:r>
              <a:rPr lang="en-US" sz="3200">
                <a:solidFill>
                  <a:schemeClr val="tx2"/>
                </a:solidFill>
              </a:rPr>
              <a:t>ac</a:t>
            </a:r>
            <a:r>
              <a:rPr lang="en-US" sz="3200"/>
              <a:t> 2</a:t>
            </a:r>
            <a:r>
              <a:rPr lang="en-US" sz="3200" baseline="30000"/>
              <a:t>n</a:t>
            </a:r>
            <a:r>
              <a:rPr lang="en-US" sz="3200"/>
              <a:t> + (</a:t>
            </a:r>
            <a:r>
              <a:rPr lang="en-US" sz="3200">
                <a:solidFill>
                  <a:schemeClr val="tx2"/>
                </a:solidFill>
              </a:rPr>
              <a:t>ad + bc</a:t>
            </a:r>
            <a:r>
              <a:rPr lang="en-US" sz="3200"/>
              <a:t>) 2</a:t>
            </a:r>
            <a:r>
              <a:rPr lang="en-US" sz="3200" baseline="30000"/>
              <a:t>n/2</a:t>
            </a:r>
            <a:r>
              <a:rPr lang="en-US" sz="3200"/>
              <a:t> + </a:t>
            </a:r>
            <a:r>
              <a:rPr lang="en-US" sz="3200">
                <a:solidFill>
                  <a:schemeClr val="tx2"/>
                </a:solidFill>
              </a:rPr>
              <a:t>bd</a:t>
            </a:r>
            <a:r>
              <a:rPr lang="en-US" sz="3200"/>
              <a:t> </a:t>
            </a:r>
          </a:p>
        </p:txBody>
      </p:sp>
      <p:sp>
        <p:nvSpPr>
          <p:cNvPr id="990224" name="Rectangle 16"/>
          <p:cNvSpPr>
            <a:spLocks noChangeArrowheads="1"/>
          </p:cNvSpPr>
          <p:nvPr/>
        </p:nvSpPr>
        <p:spPr bwMode="auto">
          <a:xfrm>
            <a:off x="2184400" y="2133600"/>
            <a:ext cx="4800600" cy="457200"/>
          </a:xfrm>
          <a:prstGeom prst="rect">
            <a:avLst/>
          </a:prstGeom>
          <a:solidFill>
            <a:schemeClr val="tx2"/>
          </a:solidFill>
          <a:ln w="25400" cap="sq">
            <a:solidFill>
              <a:schemeClr val="tx1"/>
            </a:solidFill>
            <a:miter lim="800000"/>
            <a:headEnd type="none" w="lg" len="lg"/>
            <a:tailEnd type="none" w="lg" len="lg"/>
          </a:ln>
        </p:spPr>
        <p:txBody>
          <a:bodyPr wrap="none" lIns="274320" rIns="274320" anchor="ctr">
            <a:prstTxWarp prst="textNoShape">
              <a:avLst/>
            </a:prstTxWarp>
          </a:bodyPr>
          <a:lstStyle/>
          <a:p>
            <a:pPr>
              <a:tabLst>
                <a:tab pos="858838" algn="l"/>
              </a:tabLst>
            </a:pPr>
            <a:r>
              <a:rPr lang="en-US">
                <a:solidFill>
                  <a:schemeClr val="bg2"/>
                </a:solidFill>
              </a:rPr>
              <a:t>X</a:t>
            </a:r>
          </a:p>
        </p:txBody>
      </p:sp>
      <p:sp>
        <p:nvSpPr>
          <p:cNvPr id="990226" name="Rectangle 18"/>
          <p:cNvSpPr>
            <a:spLocks noChangeArrowheads="1"/>
          </p:cNvSpPr>
          <p:nvPr/>
        </p:nvSpPr>
        <p:spPr bwMode="auto">
          <a:xfrm>
            <a:off x="2184400" y="2743200"/>
            <a:ext cx="4800600" cy="457200"/>
          </a:xfrm>
          <a:prstGeom prst="rect">
            <a:avLst/>
          </a:prstGeom>
          <a:solidFill>
            <a:schemeClr val="tx2"/>
          </a:solidFill>
          <a:ln w="25400" cap="sq">
            <a:solidFill>
              <a:schemeClr val="tx1"/>
            </a:solidFill>
            <a:miter lim="800000"/>
            <a:headEnd type="none" w="lg" len="lg"/>
            <a:tailEnd type="none" w="lg" len="lg"/>
          </a:ln>
        </p:spPr>
        <p:txBody>
          <a:bodyPr wrap="none" lIns="274320" rIns="274320" anchor="ctr">
            <a:prstTxWarp prst="textNoShape">
              <a:avLst/>
            </a:prstTxWarp>
          </a:bodyPr>
          <a:lstStyle/>
          <a:p>
            <a:pPr>
              <a:tabLst>
                <a:tab pos="858838" algn="l"/>
              </a:tabLst>
            </a:pPr>
            <a:r>
              <a:rPr lang="en-US">
                <a:solidFill>
                  <a:schemeClr val="bg2"/>
                </a:solidFill>
              </a:rPr>
              <a:t>Y</a:t>
            </a:r>
          </a:p>
        </p:txBody>
      </p:sp>
      <p:sp>
        <p:nvSpPr>
          <p:cNvPr id="14353" name="Rectangle 20"/>
          <p:cNvSpPr>
            <a:spLocks noGrp="1" noChangeArrowheads="1"/>
          </p:cNvSpPr>
          <p:nvPr>
            <p:ph type="title"/>
          </p:nvPr>
        </p:nvSpPr>
        <p:spPr bwMode="invGray">
          <a:xfrm>
            <a:off x="228600" y="106363"/>
            <a:ext cx="8610600" cy="1143000"/>
          </a:xfrm>
          <a:noFill/>
        </p:spPr>
        <p:txBody>
          <a:bodyPr/>
          <a:lstStyle/>
          <a:p>
            <a:r>
              <a:rPr lang="en-US" sz="4000"/>
              <a:t>Multiplication of 2 n-bit numbers</a:t>
            </a:r>
          </a:p>
        </p:txBody>
      </p:sp>
      <p:sp>
        <p:nvSpPr>
          <p:cNvPr id="18" name="Rectangle 17"/>
          <p:cNvSpPr>
            <a:spLocks noChangeArrowheads="1"/>
          </p:cNvSpPr>
          <p:nvPr/>
        </p:nvSpPr>
        <p:spPr bwMode="auto">
          <a:xfrm>
            <a:off x="4546600" y="4386263"/>
            <a:ext cx="2786063" cy="585787"/>
          </a:xfrm>
          <a:prstGeom prst="rect">
            <a:avLst/>
          </a:prstGeom>
          <a:noFill/>
          <a:ln w="9525">
            <a:noFill/>
            <a:miter lim="800000"/>
            <a:headEnd/>
            <a:tailEnd/>
          </a:ln>
        </p:spPr>
        <p:txBody>
          <a:bodyPr wrap="none">
            <a:prstTxWarp prst="textNoShape">
              <a:avLst/>
            </a:prstTxWarp>
            <a:spAutoFit/>
          </a:bodyPr>
          <a:lstStyle/>
          <a:p>
            <a:pPr>
              <a:lnSpc>
                <a:spcPct val="100000"/>
              </a:lnSpc>
              <a:tabLst>
                <a:tab pos="858838" algn="l"/>
              </a:tabLst>
            </a:pPr>
            <a:r>
              <a:rPr lang="en-US" sz="3200"/>
              <a:t> Y = </a:t>
            </a:r>
            <a:r>
              <a:rPr lang="en-US" sz="3200">
                <a:solidFill>
                  <a:schemeClr val="tx2"/>
                </a:solidFill>
              </a:rPr>
              <a:t>c</a:t>
            </a:r>
            <a:r>
              <a:rPr lang="en-US" sz="3200"/>
              <a:t> 2</a:t>
            </a:r>
            <a:r>
              <a:rPr lang="en-US" sz="3200" baseline="30000"/>
              <a:t>n/2</a:t>
            </a:r>
            <a:r>
              <a:rPr lang="en-US" sz="3200"/>
              <a:t> + </a:t>
            </a:r>
            <a:r>
              <a:rPr lang="en-US" sz="3200">
                <a:solidFill>
                  <a:schemeClr val="tx2"/>
                </a:solidFill>
              </a:rPr>
              <a:t>d</a:t>
            </a:r>
            <a:r>
              <a:rPr lang="en-US" sz="320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990224"/>
                                        </p:tgtEl>
                                      </p:cBhvr>
                                    </p:animEffect>
                                    <p:set>
                                      <p:cBhvr>
                                        <p:cTn id="7" dur="1" fill="hold">
                                          <p:stCondLst>
                                            <p:cond delay="499"/>
                                          </p:stCondLst>
                                        </p:cTn>
                                        <p:tgtEl>
                                          <p:spTgt spid="990224"/>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par>
                                <p:cTn id="8" presetID="9" presetClass="exit" presetSubtype="0" fill="hold" grpId="0" nodeType="withEffect">
                                  <p:stCondLst>
                                    <p:cond delay="0"/>
                                  </p:stCondLst>
                                  <p:childTnLst>
                                    <p:animEffect transition="out" filter="dissolve">
                                      <p:cBhvr>
                                        <p:cTn id="9" dur="500"/>
                                        <p:tgtEl>
                                          <p:spTgt spid="990226"/>
                                        </p:tgtEl>
                                      </p:cBhvr>
                                    </p:animEffect>
                                    <p:set>
                                      <p:cBhvr>
                                        <p:cTn id="10" dur="1" fill="hold">
                                          <p:stCondLst>
                                            <p:cond delay="499"/>
                                          </p:stCondLst>
                                        </p:cTn>
                                        <p:tgtEl>
                                          <p:spTgt spid="990226"/>
                                        </p:tgtEl>
                                        <p:attrNameLst>
                                          <p:attrName>style.visibility</p:attrName>
                                        </p:attrNameLst>
                                      </p:cBhvr>
                                      <p:to>
                                        <p:strVal val="hidden"/>
                                      </p:to>
                                    </p:set>
                                  </p:childTnLst>
                                  <p:subTnLst>
                                    <p:audio>
                                      <p:cMediaNode>
                                        <p:cTn display="0" masterRel="sameClick">
                                          <p:stCondLst>
                                            <p:cond evt="begin" delay="0">
                                              <p:tn val="8"/>
                                            </p:cond>
                                          </p:stCondLst>
                                          <p:endCondLst>
                                            <p:cond evt="onStopAudio" delay="0">
                                              <p:tgtEl>
                                                <p:sldTgt/>
                                              </p:tgtEl>
                                            </p:cond>
                                          </p:endCondLst>
                                        </p:cTn>
                                        <p:tgtEl>
                                          <p:sndTgt r:embed="rId3" name="laser.wav"/>
                                        </p:tgtEl>
                                      </p:cMediaNode>
                                    </p:audio>
                                  </p:subTnLst>
                                </p:cTn>
                              </p:par>
                              <p:par>
                                <p:cTn id="11" presetID="9" presetClass="entr" presetSubtype="0" fill="hold" grpId="0" nodeType="withEffect">
                                  <p:stCondLst>
                                    <p:cond delay="0"/>
                                  </p:stCondLst>
                                  <p:childTnLst>
                                    <p:set>
                                      <p:cBhvr>
                                        <p:cTn id="12" dur="1" fill="hold">
                                          <p:stCondLst>
                                            <p:cond delay="0"/>
                                          </p:stCondLst>
                                        </p:cTn>
                                        <p:tgtEl>
                                          <p:spTgt spid="990220"/>
                                        </p:tgtEl>
                                        <p:attrNameLst>
                                          <p:attrName>style.visibility</p:attrName>
                                        </p:attrNameLst>
                                      </p:cBhvr>
                                      <p:to>
                                        <p:strVal val="visible"/>
                                      </p:to>
                                    </p:set>
                                    <p:animEffect transition="in" filter="dissolve">
                                      <p:cBhvr>
                                        <p:cTn id="13" dur="500"/>
                                        <p:tgtEl>
                                          <p:spTgt spid="99022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990219"/>
                                        </p:tgtEl>
                                        <p:attrNameLst>
                                          <p:attrName>style.visibility</p:attrName>
                                        </p:attrNameLst>
                                      </p:cBhvr>
                                      <p:to>
                                        <p:strVal val="visible"/>
                                      </p:to>
                                    </p:set>
                                    <p:animEffect transition="in" filter="dissolve">
                                      <p:cBhvr>
                                        <p:cTn id="16" dur="500"/>
                                        <p:tgtEl>
                                          <p:spTgt spid="990219"/>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990217"/>
                                        </p:tgtEl>
                                        <p:attrNameLst>
                                          <p:attrName>style.visibility</p:attrName>
                                        </p:attrNameLst>
                                      </p:cBhvr>
                                      <p:to>
                                        <p:strVal val="visible"/>
                                      </p:to>
                                    </p:set>
                                    <p:animEffect transition="in" filter="dissolve">
                                      <p:cBhvr>
                                        <p:cTn id="19" dur="500"/>
                                        <p:tgtEl>
                                          <p:spTgt spid="990217"/>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90216"/>
                                        </p:tgtEl>
                                        <p:attrNameLst>
                                          <p:attrName>style.visibility</p:attrName>
                                        </p:attrNameLst>
                                      </p:cBhvr>
                                      <p:to>
                                        <p:strVal val="visible"/>
                                      </p:to>
                                    </p:set>
                                    <p:animEffect transition="in" filter="dissolve">
                                      <p:cBhvr>
                                        <p:cTn id="22" dur="500"/>
                                        <p:tgtEl>
                                          <p:spTgt spid="990216"/>
                                        </p:tgtEl>
                                      </p:cBhvr>
                                    </p:animEffect>
                                  </p:childTnLst>
                                </p:cTn>
                              </p:par>
                              <p:par>
                                <p:cTn id="23" presetID="9" presetClass="exit" presetSubtype="0" fill="hold" grpId="0" nodeType="withEffect">
                                  <p:stCondLst>
                                    <p:cond delay="0"/>
                                  </p:stCondLst>
                                  <p:childTnLst>
                                    <p:animEffect transition="out" filter="dissolve">
                                      <p:cBhvr>
                                        <p:cTn id="24" dur="500"/>
                                        <p:tgtEl>
                                          <p:spTgt spid="990222"/>
                                        </p:tgtEl>
                                      </p:cBhvr>
                                    </p:animEffect>
                                    <p:set>
                                      <p:cBhvr>
                                        <p:cTn id="25" dur="1" fill="hold">
                                          <p:stCondLst>
                                            <p:cond delay="499"/>
                                          </p:stCondLst>
                                        </p:cTn>
                                        <p:tgtEl>
                                          <p:spTgt spid="990222"/>
                                        </p:tgtEl>
                                        <p:attrNameLst>
                                          <p:attrName>style.visibility</p:attrName>
                                        </p:attrNameLst>
                                      </p:cBhvr>
                                      <p:to>
                                        <p:strVal val="hidden"/>
                                      </p:to>
                                    </p:set>
                                  </p:childTnLst>
                                </p:cTn>
                              </p:par>
                              <p:par>
                                <p:cTn id="26" presetID="9" presetClass="exit" presetSubtype="0" fill="hold" grpId="0" nodeType="withEffect">
                                  <p:stCondLst>
                                    <p:cond delay="0"/>
                                  </p:stCondLst>
                                  <p:childTnLst>
                                    <p:animEffect transition="out" filter="dissolve">
                                      <p:cBhvr>
                                        <p:cTn id="27" dur="500"/>
                                        <p:tgtEl>
                                          <p:spTgt spid="990221"/>
                                        </p:tgtEl>
                                      </p:cBhvr>
                                    </p:animEffect>
                                    <p:set>
                                      <p:cBhvr>
                                        <p:cTn id="28" dur="1" fill="hold">
                                          <p:stCondLst>
                                            <p:cond delay="499"/>
                                          </p:stCondLst>
                                        </p:cTn>
                                        <p:tgtEl>
                                          <p:spTgt spid="990221"/>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990218"/>
                                        </p:tgtEl>
                                        <p:attrNameLst>
                                          <p:attrName>style.visibility</p:attrName>
                                        </p:attrNameLst>
                                      </p:cBhvr>
                                      <p:to>
                                        <p:strVal val="visible"/>
                                      </p:to>
                                    </p:set>
                                    <p:animEffect transition="in" filter="fade">
                                      <p:cBhvr>
                                        <p:cTn id="33" dur="500"/>
                                        <p:tgtEl>
                                          <p:spTgt spid="990218"/>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90223"/>
                                        </p:tgtEl>
                                        <p:attrNameLst>
                                          <p:attrName>style.visibility</p:attrName>
                                        </p:attrNameLst>
                                      </p:cBhvr>
                                      <p:to>
                                        <p:strVal val="visible"/>
                                      </p:to>
                                    </p:set>
                                    <p:animEffect transition="in" filter="fade">
                                      <p:cBhvr>
                                        <p:cTn id="42" dur="500"/>
                                        <p:tgtEl>
                                          <p:spTgt spid="990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0216" grpId="0" animBg="1"/>
      <p:bldP spid="990217" grpId="0" animBg="1"/>
      <p:bldP spid="990218" grpId="0"/>
      <p:bldP spid="990219" grpId="0"/>
      <p:bldP spid="990220" grpId="0"/>
      <p:bldP spid="990221" grpId="0" animBg="1"/>
      <p:bldP spid="990222" grpId="0"/>
      <p:bldP spid="990223" grpId="0"/>
      <p:bldP spid="990224" grpId="0" animBg="1"/>
      <p:bldP spid="990226" grpId="0" animBg="1"/>
      <p:bldP spid="18" grpId="0"/>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invGray">
          <a:xfrm>
            <a:off x="381000" y="106363"/>
            <a:ext cx="8382000" cy="1143000"/>
          </a:xfrm>
        </p:spPr>
        <p:txBody>
          <a:bodyPr/>
          <a:lstStyle/>
          <a:p>
            <a:r>
              <a:rPr lang="en-US" sz="4000"/>
              <a:t>Multiplication of 2 n-bit numbers</a:t>
            </a:r>
          </a:p>
        </p:txBody>
      </p:sp>
      <p:sp>
        <p:nvSpPr>
          <p:cNvPr id="15363" name="Rectangle 3"/>
          <p:cNvSpPr>
            <a:spLocks noGrp="1" noChangeArrowheads="1"/>
          </p:cNvSpPr>
          <p:nvPr>
            <p:ph type="body" idx="1"/>
          </p:nvPr>
        </p:nvSpPr>
        <p:spPr bwMode="invGray">
          <a:xfrm>
            <a:off x="685800" y="1447800"/>
            <a:ext cx="7772400" cy="1752600"/>
          </a:xfrm>
        </p:spPr>
        <p:txBody>
          <a:bodyPr/>
          <a:lstStyle/>
          <a:p>
            <a:pPr marL="0" indent="0">
              <a:buFontTx/>
              <a:buNone/>
            </a:pPr>
            <a:r>
              <a:rPr lang="en-US"/>
              <a:t>X = </a:t>
            </a:r>
          </a:p>
          <a:p>
            <a:pPr marL="0" indent="0">
              <a:buFontTx/>
              <a:buNone/>
            </a:pPr>
            <a:r>
              <a:rPr lang="en-US"/>
              <a:t>Y = </a:t>
            </a:r>
          </a:p>
          <a:p>
            <a:pPr marL="0" indent="0" algn="ctr">
              <a:buFontTx/>
              <a:buNone/>
            </a:pPr>
            <a:endParaRPr lang="en-US"/>
          </a:p>
        </p:txBody>
      </p:sp>
      <p:sp>
        <p:nvSpPr>
          <p:cNvPr id="15364" name="Rectangle 4"/>
          <p:cNvSpPr>
            <a:spLocks noChangeArrowheads="1"/>
          </p:cNvSpPr>
          <p:nvPr/>
        </p:nvSpPr>
        <p:spPr bwMode="invGray">
          <a:xfrm>
            <a:off x="2184400" y="1447800"/>
            <a:ext cx="2314575"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a</a:t>
            </a:r>
          </a:p>
        </p:txBody>
      </p:sp>
      <p:sp>
        <p:nvSpPr>
          <p:cNvPr id="15365" name="Rectangle 5"/>
          <p:cNvSpPr>
            <a:spLocks noChangeArrowheads="1"/>
          </p:cNvSpPr>
          <p:nvPr/>
        </p:nvSpPr>
        <p:spPr bwMode="invGray">
          <a:xfrm>
            <a:off x="4622800" y="1447800"/>
            <a:ext cx="2362200"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b</a:t>
            </a:r>
          </a:p>
        </p:txBody>
      </p:sp>
      <p:sp>
        <p:nvSpPr>
          <p:cNvPr id="15366" name="Rectangle 6"/>
          <p:cNvSpPr>
            <a:spLocks noChangeArrowheads="1"/>
          </p:cNvSpPr>
          <p:nvPr/>
        </p:nvSpPr>
        <p:spPr bwMode="invGray">
          <a:xfrm>
            <a:off x="2184400" y="2057400"/>
            <a:ext cx="2314575"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c</a:t>
            </a:r>
          </a:p>
        </p:txBody>
      </p:sp>
      <p:sp>
        <p:nvSpPr>
          <p:cNvPr id="15367" name="Rectangle 7"/>
          <p:cNvSpPr>
            <a:spLocks noChangeArrowheads="1"/>
          </p:cNvSpPr>
          <p:nvPr/>
        </p:nvSpPr>
        <p:spPr bwMode="invGray">
          <a:xfrm>
            <a:off x="4622800" y="2057400"/>
            <a:ext cx="2362200"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d</a:t>
            </a:r>
          </a:p>
        </p:txBody>
      </p:sp>
      <p:sp>
        <p:nvSpPr>
          <p:cNvPr id="15368" name="Line 8"/>
          <p:cNvSpPr>
            <a:spLocks noChangeShapeType="1"/>
          </p:cNvSpPr>
          <p:nvPr/>
        </p:nvSpPr>
        <p:spPr bwMode="auto">
          <a:xfrm>
            <a:off x="2184400" y="2730500"/>
            <a:ext cx="2239963"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15369" name="Line 9"/>
          <p:cNvSpPr>
            <a:spLocks noChangeShapeType="1"/>
          </p:cNvSpPr>
          <p:nvPr/>
        </p:nvSpPr>
        <p:spPr bwMode="auto">
          <a:xfrm>
            <a:off x="4648200" y="2728913"/>
            <a:ext cx="2359025"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15370" name="Text Box 14"/>
          <p:cNvSpPr txBox="1">
            <a:spLocks noChangeArrowheads="1"/>
          </p:cNvSpPr>
          <p:nvPr/>
        </p:nvSpPr>
        <p:spPr bwMode="auto">
          <a:xfrm>
            <a:off x="5043488" y="2722563"/>
            <a:ext cx="1444625" cy="3667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n/2 bits</a:t>
            </a:r>
          </a:p>
        </p:txBody>
      </p:sp>
      <p:sp>
        <p:nvSpPr>
          <p:cNvPr id="15371" name="Text Box 15"/>
          <p:cNvSpPr txBox="1">
            <a:spLocks noChangeArrowheads="1"/>
          </p:cNvSpPr>
          <p:nvPr/>
        </p:nvSpPr>
        <p:spPr bwMode="auto">
          <a:xfrm>
            <a:off x="2698750" y="2722563"/>
            <a:ext cx="1444625" cy="3667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n/2 bits</a:t>
            </a:r>
          </a:p>
        </p:txBody>
      </p:sp>
      <p:sp>
        <p:nvSpPr>
          <p:cNvPr id="15372" name="Rectangle 24"/>
          <p:cNvSpPr>
            <a:spLocks noChangeArrowheads="1"/>
          </p:cNvSpPr>
          <p:nvPr/>
        </p:nvSpPr>
        <p:spPr bwMode="auto">
          <a:xfrm>
            <a:off x="1071563" y="3195638"/>
            <a:ext cx="6859587" cy="579437"/>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sz="3200"/>
              <a:t>X × Y = </a:t>
            </a:r>
            <a:r>
              <a:rPr lang="en-US" sz="3200">
                <a:solidFill>
                  <a:schemeClr val="tx2"/>
                </a:solidFill>
              </a:rPr>
              <a:t>ac</a:t>
            </a:r>
            <a:r>
              <a:rPr lang="en-US" sz="3200"/>
              <a:t> 2</a:t>
            </a:r>
            <a:r>
              <a:rPr lang="en-US" sz="3200" baseline="30000"/>
              <a:t>n</a:t>
            </a:r>
            <a:r>
              <a:rPr lang="en-US" sz="3200"/>
              <a:t> + (</a:t>
            </a:r>
            <a:r>
              <a:rPr lang="en-US" sz="3200">
                <a:solidFill>
                  <a:schemeClr val="tx2"/>
                </a:solidFill>
              </a:rPr>
              <a:t>ad + bc</a:t>
            </a:r>
            <a:r>
              <a:rPr lang="en-US" sz="3200"/>
              <a:t>) 2</a:t>
            </a:r>
            <a:r>
              <a:rPr lang="en-US" sz="3200" baseline="30000"/>
              <a:t>n/2</a:t>
            </a:r>
            <a:r>
              <a:rPr lang="en-US" sz="3200"/>
              <a:t> + </a:t>
            </a:r>
            <a:r>
              <a:rPr lang="en-US" sz="3200">
                <a:solidFill>
                  <a:schemeClr val="tx2"/>
                </a:solidFill>
              </a:rPr>
              <a:t>bd</a:t>
            </a:r>
            <a:r>
              <a:rPr lang="en-US" sz="3200"/>
              <a:t> </a:t>
            </a:r>
          </a:p>
        </p:txBody>
      </p:sp>
      <p:sp>
        <p:nvSpPr>
          <p:cNvPr id="866331" name="Text Box 27"/>
          <p:cNvSpPr txBox="1">
            <a:spLocks noChangeArrowheads="1"/>
          </p:cNvSpPr>
          <p:nvPr/>
        </p:nvSpPr>
        <p:spPr bwMode="auto">
          <a:xfrm>
            <a:off x="644525" y="4116388"/>
            <a:ext cx="7848600" cy="2246312"/>
          </a:xfrm>
          <a:prstGeom prst="rect">
            <a:avLst/>
          </a:prstGeom>
          <a:solidFill>
            <a:schemeClr val="bg2"/>
          </a:solidFill>
          <a:ln w="38100">
            <a:solidFill>
              <a:schemeClr val="tx1"/>
            </a:solidFill>
            <a:miter lim="800000"/>
            <a:headEnd/>
            <a:tailEnd/>
          </a:ln>
        </p:spPr>
        <p:txBody>
          <a:bodyPr>
            <a:prstTxWarp prst="textNoShape">
              <a:avLst/>
            </a:prstTxWarp>
            <a:spAutoFit/>
          </a:bodyPr>
          <a:lstStyle/>
          <a:p>
            <a:pPr>
              <a:lnSpc>
                <a:spcPct val="100000"/>
              </a:lnSpc>
              <a:spcBef>
                <a:spcPct val="0"/>
              </a:spcBef>
            </a:pPr>
            <a:r>
              <a:rPr lang="en-US">
                <a:solidFill>
                  <a:schemeClr val="tx2"/>
                </a:solidFill>
              </a:rPr>
              <a:t>MULT(X,Y):</a:t>
            </a:r>
          </a:p>
          <a:p>
            <a:pPr>
              <a:lnSpc>
                <a:spcPct val="100000"/>
              </a:lnSpc>
              <a:spcBef>
                <a:spcPct val="0"/>
              </a:spcBef>
            </a:pPr>
            <a:r>
              <a:rPr lang="en-US"/>
              <a:t>	</a:t>
            </a:r>
          </a:p>
          <a:p>
            <a:pPr>
              <a:lnSpc>
                <a:spcPct val="100000"/>
              </a:lnSpc>
              <a:spcBef>
                <a:spcPct val="0"/>
              </a:spcBef>
            </a:pPr>
            <a:r>
              <a:rPr lang="en-US"/>
              <a:t> 	</a:t>
            </a:r>
          </a:p>
          <a:p>
            <a:pPr>
              <a:lnSpc>
                <a:spcPct val="100000"/>
              </a:lnSpc>
              <a:spcBef>
                <a:spcPct val="0"/>
              </a:spcBef>
            </a:pPr>
            <a:r>
              <a:rPr lang="en-US"/>
              <a:t> 		</a:t>
            </a:r>
            <a:endParaRPr lang="en-US" baseline="30000">
              <a:solidFill>
                <a:schemeClr val="tx2"/>
              </a:solidFill>
            </a:endParaRPr>
          </a:p>
          <a:p>
            <a:pPr>
              <a:lnSpc>
                <a:spcPct val="100000"/>
              </a:lnSpc>
              <a:spcBef>
                <a:spcPct val="0"/>
              </a:spcBef>
            </a:pPr>
            <a:endParaRPr lang="en-US"/>
          </a:p>
        </p:txBody>
      </p:sp>
      <p:sp>
        <p:nvSpPr>
          <p:cNvPr id="14" name="Rectangle 13"/>
          <p:cNvSpPr>
            <a:spLocks noChangeArrowheads="1"/>
          </p:cNvSpPr>
          <p:nvPr/>
        </p:nvSpPr>
        <p:spPr bwMode="auto">
          <a:xfrm>
            <a:off x="644525" y="4608513"/>
            <a:ext cx="7026275" cy="487313"/>
          </a:xfrm>
          <a:prstGeom prst="rect">
            <a:avLst/>
          </a:prstGeom>
          <a:noFill/>
          <a:ln w="9525">
            <a:noFill/>
            <a:miter lim="800000"/>
            <a:headEnd/>
            <a:tailEnd/>
          </a:ln>
        </p:spPr>
        <p:txBody>
          <a:bodyPr wrap="square">
            <a:prstTxWarp prst="textNoShape">
              <a:avLst/>
            </a:prstTxWarp>
            <a:spAutoFit/>
          </a:bodyPr>
          <a:lstStyle/>
          <a:p>
            <a:r>
              <a:rPr lang="en-US" dirty="0"/>
              <a:t>If |X| = |Y| = 1 then return XY</a:t>
            </a:r>
          </a:p>
        </p:txBody>
      </p:sp>
      <p:sp>
        <p:nvSpPr>
          <p:cNvPr id="15" name="Rectangle 14"/>
          <p:cNvSpPr>
            <a:spLocks noChangeArrowheads="1"/>
          </p:cNvSpPr>
          <p:nvPr/>
        </p:nvSpPr>
        <p:spPr bwMode="auto">
          <a:xfrm>
            <a:off x="914400" y="5014913"/>
            <a:ext cx="7478713" cy="487313"/>
          </a:xfrm>
          <a:prstGeom prst="rect">
            <a:avLst/>
          </a:prstGeom>
          <a:noFill/>
          <a:ln w="9525">
            <a:noFill/>
            <a:miter lim="800000"/>
            <a:headEnd/>
            <a:tailEnd/>
          </a:ln>
        </p:spPr>
        <p:txBody>
          <a:bodyPr wrap="square">
            <a:prstTxWarp prst="textNoShape">
              <a:avLst/>
            </a:prstTxWarp>
            <a:spAutoFit/>
          </a:bodyPr>
          <a:lstStyle/>
          <a:p>
            <a:r>
              <a:rPr lang="en-US" dirty="0"/>
              <a:t>else 	break X into </a:t>
            </a:r>
            <a:r>
              <a:rPr lang="en-US" dirty="0" err="1"/>
              <a:t>a;b</a:t>
            </a:r>
            <a:r>
              <a:rPr lang="en-US" dirty="0"/>
              <a:t> and Y into </a:t>
            </a:r>
            <a:r>
              <a:rPr lang="en-US" dirty="0" err="1"/>
              <a:t>c;d</a:t>
            </a:r>
            <a:endParaRPr lang="en-US" dirty="0"/>
          </a:p>
        </p:txBody>
      </p:sp>
      <p:sp>
        <p:nvSpPr>
          <p:cNvPr id="16" name="Rectangle 15"/>
          <p:cNvSpPr>
            <a:spLocks noChangeArrowheads="1"/>
          </p:cNvSpPr>
          <p:nvPr/>
        </p:nvSpPr>
        <p:spPr bwMode="auto">
          <a:xfrm>
            <a:off x="1524000" y="5426075"/>
            <a:ext cx="6616700" cy="868363"/>
          </a:xfrm>
          <a:prstGeom prst="rect">
            <a:avLst/>
          </a:prstGeom>
          <a:noFill/>
          <a:ln w="9525">
            <a:noFill/>
            <a:miter lim="800000"/>
            <a:headEnd/>
            <a:tailEnd/>
          </a:ln>
        </p:spPr>
        <p:txBody>
          <a:bodyPr>
            <a:prstTxWarp prst="textNoShape">
              <a:avLst/>
            </a:prstTxWarp>
            <a:spAutoFit/>
          </a:bodyPr>
          <a:lstStyle/>
          <a:p>
            <a:r>
              <a:rPr lang="en-US"/>
              <a:t>return </a:t>
            </a:r>
            <a:r>
              <a:rPr lang="en-US">
                <a:solidFill>
                  <a:schemeClr val="tx2"/>
                </a:solidFill>
              </a:rPr>
              <a:t>MULT(a,c)</a:t>
            </a:r>
            <a:r>
              <a:rPr lang="en-US"/>
              <a:t> 2</a:t>
            </a:r>
            <a:r>
              <a:rPr lang="en-US" baseline="30000"/>
              <a:t>n</a:t>
            </a:r>
            <a:r>
              <a:rPr lang="en-US"/>
              <a:t> + </a:t>
            </a:r>
            <a:r>
              <a:rPr lang="en-US">
                <a:solidFill>
                  <a:schemeClr val="tx2"/>
                </a:solidFill>
              </a:rPr>
              <a:t>(MULT(a,d) 		+ MULT(b,c))</a:t>
            </a:r>
            <a:r>
              <a:rPr lang="en-US"/>
              <a:t> 2</a:t>
            </a:r>
            <a:r>
              <a:rPr lang="en-US" baseline="30000"/>
              <a:t>n/2 </a:t>
            </a:r>
            <a:r>
              <a:rPr lang="en-US"/>
              <a:t>+ </a:t>
            </a:r>
            <a:r>
              <a:rPr lang="en-US">
                <a:solidFill>
                  <a:schemeClr val="tx2"/>
                </a:solidFill>
              </a:rPr>
              <a:t>MULT(b,d)</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6331"/>
                                        </p:tgtEl>
                                        <p:attrNameLst>
                                          <p:attrName>style.visibility</p:attrName>
                                        </p:attrNameLst>
                                      </p:cBhvr>
                                      <p:to>
                                        <p:strVal val="visible"/>
                                      </p:to>
                                    </p:set>
                                    <p:animEffect transition="in" filter="fade">
                                      <p:cBhvr>
                                        <p:cTn id="7" dur="500"/>
                                        <p:tgtEl>
                                          <p:spTgt spid="86633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6331" grpId="0" animBg="1"/>
      <p:bldP spid="14" grpId="0"/>
      <p:bldP spid="15" grpId="0"/>
      <p:bldP spid="16" grpId="0"/>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invGray">
          <a:xfrm>
            <a:off x="228600" y="228600"/>
            <a:ext cx="8686800" cy="1143000"/>
          </a:xfrm>
        </p:spPr>
        <p:txBody>
          <a:bodyPr/>
          <a:lstStyle/>
          <a:p>
            <a:r>
              <a:rPr lang="en-US" sz="4000"/>
              <a:t>Same thing for numbers in decimal</a:t>
            </a:r>
          </a:p>
        </p:txBody>
      </p:sp>
      <p:sp>
        <p:nvSpPr>
          <p:cNvPr id="16387" name="Rectangle 3"/>
          <p:cNvSpPr>
            <a:spLocks noGrp="1" noChangeArrowheads="1"/>
          </p:cNvSpPr>
          <p:nvPr>
            <p:ph type="body" idx="1"/>
          </p:nvPr>
        </p:nvSpPr>
        <p:spPr bwMode="invGray">
          <a:xfrm>
            <a:off x="685800" y="2071688"/>
            <a:ext cx="7772400" cy="1752600"/>
          </a:xfrm>
        </p:spPr>
        <p:txBody>
          <a:bodyPr/>
          <a:lstStyle/>
          <a:p>
            <a:pPr marL="0" indent="0">
              <a:buFontTx/>
              <a:buNone/>
            </a:pPr>
            <a:r>
              <a:rPr lang="en-US"/>
              <a:t>X = </a:t>
            </a:r>
          </a:p>
          <a:p>
            <a:pPr marL="0" indent="0">
              <a:buFontTx/>
              <a:buNone/>
            </a:pPr>
            <a:r>
              <a:rPr lang="en-US"/>
              <a:t>Y = </a:t>
            </a:r>
          </a:p>
          <a:p>
            <a:pPr marL="0" indent="0" algn="ctr">
              <a:buFontTx/>
              <a:buNone/>
            </a:pPr>
            <a:endParaRPr lang="en-US"/>
          </a:p>
        </p:txBody>
      </p:sp>
      <p:sp>
        <p:nvSpPr>
          <p:cNvPr id="16388" name="Rectangle 4"/>
          <p:cNvSpPr>
            <a:spLocks noChangeArrowheads="1"/>
          </p:cNvSpPr>
          <p:nvPr/>
        </p:nvSpPr>
        <p:spPr bwMode="invGray">
          <a:xfrm>
            <a:off x="2184400" y="2147888"/>
            <a:ext cx="2362200"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a</a:t>
            </a:r>
          </a:p>
        </p:txBody>
      </p:sp>
      <p:sp>
        <p:nvSpPr>
          <p:cNvPr id="16389" name="Rectangle 5"/>
          <p:cNvSpPr>
            <a:spLocks noChangeArrowheads="1"/>
          </p:cNvSpPr>
          <p:nvPr/>
        </p:nvSpPr>
        <p:spPr bwMode="invGray">
          <a:xfrm>
            <a:off x="4622800" y="2147888"/>
            <a:ext cx="2362200"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b</a:t>
            </a:r>
          </a:p>
        </p:txBody>
      </p:sp>
      <p:sp>
        <p:nvSpPr>
          <p:cNvPr id="16390" name="Rectangle 6"/>
          <p:cNvSpPr>
            <a:spLocks noChangeArrowheads="1"/>
          </p:cNvSpPr>
          <p:nvPr/>
        </p:nvSpPr>
        <p:spPr bwMode="invGray">
          <a:xfrm>
            <a:off x="2184400" y="2757488"/>
            <a:ext cx="2362200"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c</a:t>
            </a:r>
          </a:p>
        </p:txBody>
      </p:sp>
      <p:sp>
        <p:nvSpPr>
          <p:cNvPr id="16391" name="Rectangle 7"/>
          <p:cNvSpPr>
            <a:spLocks noChangeArrowheads="1"/>
          </p:cNvSpPr>
          <p:nvPr/>
        </p:nvSpPr>
        <p:spPr bwMode="invGray">
          <a:xfrm>
            <a:off x="4622800" y="2757488"/>
            <a:ext cx="2362200" cy="457200"/>
          </a:xfrm>
          <a:prstGeom prst="rect">
            <a:avLst/>
          </a:prstGeom>
          <a:solidFill>
            <a:schemeClr val="tx2"/>
          </a:solidFill>
          <a:ln w="28575">
            <a:solidFill>
              <a:schemeClr val="tx1"/>
            </a:solidFill>
            <a:miter lim="800000"/>
            <a:headEnd/>
            <a:tailEnd/>
          </a:ln>
        </p:spPr>
        <p:txBody>
          <a:bodyPr wrap="none" anchor="ctr">
            <a:prstTxWarp prst="textNoShape">
              <a:avLst/>
            </a:prstTxWarp>
          </a:bodyPr>
          <a:lstStyle/>
          <a:p>
            <a:pPr>
              <a:lnSpc>
                <a:spcPct val="100000"/>
              </a:lnSpc>
              <a:spcBef>
                <a:spcPct val="0"/>
              </a:spcBef>
            </a:pPr>
            <a:r>
              <a:rPr lang="en-US" sz="3200">
                <a:solidFill>
                  <a:schemeClr val="bg2"/>
                </a:solidFill>
              </a:rPr>
              <a:t>d</a:t>
            </a:r>
          </a:p>
        </p:txBody>
      </p:sp>
      <p:sp>
        <p:nvSpPr>
          <p:cNvPr id="16392" name="Line 8"/>
          <p:cNvSpPr>
            <a:spLocks noChangeShapeType="1"/>
          </p:cNvSpPr>
          <p:nvPr/>
        </p:nvSpPr>
        <p:spPr bwMode="auto">
          <a:xfrm>
            <a:off x="2184400" y="3430588"/>
            <a:ext cx="2359025"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16393" name="Line 9"/>
          <p:cNvSpPr>
            <a:spLocks noChangeShapeType="1"/>
          </p:cNvSpPr>
          <p:nvPr/>
        </p:nvSpPr>
        <p:spPr bwMode="auto">
          <a:xfrm>
            <a:off x="4648200" y="3429000"/>
            <a:ext cx="2359025"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989194" name="Rectangle 10"/>
          <p:cNvSpPr>
            <a:spLocks noChangeArrowheads="1"/>
          </p:cNvSpPr>
          <p:nvPr/>
        </p:nvSpPr>
        <p:spPr bwMode="auto">
          <a:xfrm>
            <a:off x="679450" y="4348163"/>
            <a:ext cx="7620000" cy="579437"/>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sz="3200"/>
              <a:t>X = </a:t>
            </a:r>
            <a:r>
              <a:rPr lang="en-US" sz="3200">
                <a:solidFill>
                  <a:schemeClr val="tx2"/>
                </a:solidFill>
              </a:rPr>
              <a:t>a</a:t>
            </a:r>
            <a:r>
              <a:rPr lang="en-US" sz="3200"/>
              <a:t> 10</a:t>
            </a:r>
            <a:r>
              <a:rPr lang="en-US" sz="3200" baseline="30000"/>
              <a:t>n/2</a:t>
            </a:r>
            <a:r>
              <a:rPr lang="en-US" sz="3200"/>
              <a:t> + </a:t>
            </a:r>
            <a:r>
              <a:rPr lang="en-US" sz="3200">
                <a:solidFill>
                  <a:schemeClr val="tx2"/>
                </a:solidFill>
              </a:rPr>
              <a:t>b</a:t>
            </a:r>
            <a:r>
              <a:rPr lang="en-US" sz="3200"/>
              <a:t>     Y = </a:t>
            </a:r>
            <a:r>
              <a:rPr lang="en-US" sz="3200">
                <a:solidFill>
                  <a:schemeClr val="tx2"/>
                </a:solidFill>
              </a:rPr>
              <a:t>c</a:t>
            </a:r>
            <a:r>
              <a:rPr lang="en-US" sz="3200"/>
              <a:t> 10</a:t>
            </a:r>
            <a:r>
              <a:rPr lang="en-US" sz="3200" baseline="30000"/>
              <a:t>n/2</a:t>
            </a:r>
            <a:r>
              <a:rPr lang="en-US" sz="3200"/>
              <a:t> + </a:t>
            </a:r>
            <a:r>
              <a:rPr lang="en-US" sz="3200">
                <a:solidFill>
                  <a:schemeClr val="tx2"/>
                </a:solidFill>
              </a:rPr>
              <a:t>d</a:t>
            </a:r>
            <a:r>
              <a:rPr lang="en-US" sz="3200"/>
              <a:t> </a:t>
            </a:r>
          </a:p>
        </p:txBody>
      </p:sp>
      <p:sp>
        <p:nvSpPr>
          <p:cNvPr id="16395" name="Text Box 11"/>
          <p:cNvSpPr txBox="1">
            <a:spLocks noChangeArrowheads="1"/>
          </p:cNvSpPr>
          <p:nvPr/>
        </p:nvSpPr>
        <p:spPr bwMode="auto">
          <a:xfrm>
            <a:off x="4932363" y="3422650"/>
            <a:ext cx="1671637" cy="3667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n/2 digits</a:t>
            </a:r>
          </a:p>
        </p:txBody>
      </p:sp>
      <p:sp>
        <p:nvSpPr>
          <p:cNvPr id="16396" name="Text Box 12"/>
          <p:cNvSpPr txBox="1">
            <a:spLocks noChangeArrowheads="1"/>
          </p:cNvSpPr>
          <p:nvPr/>
        </p:nvSpPr>
        <p:spPr bwMode="auto">
          <a:xfrm>
            <a:off x="2587625" y="3422650"/>
            <a:ext cx="1671638" cy="3667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n/2 digits</a:t>
            </a:r>
          </a:p>
        </p:txBody>
      </p:sp>
      <p:sp>
        <p:nvSpPr>
          <p:cNvPr id="16397" name="Line 13"/>
          <p:cNvSpPr>
            <a:spLocks noChangeShapeType="1"/>
          </p:cNvSpPr>
          <p:nvPr/>
        </p:nvSpPr>
        <p:spPr bwMode="auto">
          <a:xfrm>
            <a:off x="2184400" y="1995488"/>
            <a:ext cx="4800600" cy="0"/>
          </a:xfrm>
          <a:prstGeom prst="line">
            <a:avLst/>
          </a:prstGeom>
          <a:noFill/>
          <a:ln w="25400" cap="sq">
            <a:solidFill>
              <a:schemeClr val="tx1"/>
            </a:solidFill>
            <a:round/>
            <a:headEnd type="triangle" w="lg" len="lg"/>
            <a:tailEnd type="triangle" w="lg" len="lg"/>
          </a:ln>
        </p:spPr>
        <p:txBody>
          <a:bodyPr lIns="274320" rIns="274320" anchor="ctr">
            <a:prstTxWarp prst="textNoShape">
              <a:avLst/>
            </a:prstTxWarp>
          </a:bodyPr>
          <a:lstStyle/>
          <a:p>
            <a:endParaRPr lang="en-US"/>
          </a:p>
        </p:txBody>
      </p:sp>
      <p:sp>
        <p:nvSpPr>
          <p:cNvPr id="16398" name="Text Box 14"/>
          <p:cNvSpPr txBox="1">
            <a:spLocks noChangeArrowheads="1"/>
          </p:cNvSpPr>
          <p:nvPr/>
        </p:nvSpPr>
        <p:spPr bwMode="auto">
          <a:xfrm>
            <a:off x="3848100" y="1608138"/>
            <a:ext cx="1449388" cy="3667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000"/>
              <a:t>n digits</a:t>
            </a:r>
          </a:p>
        </p:txBody>
      </p:sp>
      <p:sp>
        <p:nvSpPr>
          <p:cNvPr id="989199" name="Rectangle 15"/>
          <p:cNvSpPr>
            <a:spLocks noChangeArrowheads="1"/>
          </p:cNvSpPr>
          <p:nvPr/>
        </p:nvSpPr>
        <p:spPr bwMode="auto">
          <a:xfrm>
            <a:off x="679450" y="5427663"/>
            <a:ext cx="7342188" cy="579437"/>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sz="3200"/>
              <a:t>X × Y = </a:t>
            </a:r>
            <a:r>
              <a:rPr lang="en-US" sz="3200">
                <a:solidFill>
                  <a:schemeClr val="tx2"/>
                </a:solidFill>
              </a:rPr>
              <a:t>ac</a:t>
            </a:r>
            <a:r>
              <a:rPr lang="en-US" sz="3200"/>
              <a:t> 10</a:t>
            </a:r>
            <a:r>
              <a:rPr lang="en-US" sz="3200" baseline="30000"/>
              <a:t>n</a:t>
            </a:r>
            <a:r>
              <a:rPr lang="en-US" sz="3200"/>
              <a:t> + (</a:t>
            </a:r>
            <a:r>
              <a:rPr lang="en-US" sz="3200">
                <a:solidFill>
                  <a:schemeClr val="tx2"/>
                </a:solidFill>
              </a:rPr>
              <a:t>ad + bc</a:t>
            </a:r>
            <a:r>
              <a:rPr lang="en-US" sz="3200"/>
              <a:t>) 10</a:t>
            </a:r>
            <a:r>
              <a:rPr lang="en-US" sz="3200" baseline="30000"/>
              <a:t>n/2</a:t>
            </a:r>
            <a:r>
              <a:rPr lang="en-US" sz="3200"/>
              <a:t> + </a:t>
            </a:r>
            <a:r>
              <a:rPr lang="en-US" sz="3200">
                <a:solidFill>
                  <a:schemeClr val="tx2"/>
                </a:solidFill>
              </a:rPr>
              <a:t>bd</a:t>
            </a:r>
            <a:r>
              <a:rPr lang="en-US" sz="320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89194"/>
                                        </p:tgtEl>
                                        <p:attrNameLst>
                                          <p:attrName>style.visibility</p:attrName>
                                        </p:attrNameLst>
                                      </p:cBhvr>
                                      <p:to>
                                        <p:strVal val="visible"/>
                                      </p:to>
                                    </p:set>
                                    <p:animEffect transition="in" filter="fade">
                                      <p:cBhvr>
                                        <p:cTn id="7" dur="500"/>
                                        <p:tgtEl>
                                          <p:spTgt spid="9891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89199"/>
                                        </p:tgtEl>
                                        <p:attrNameLst>
                                          <p:attrName>style.visibility</p:attrName>
                                        </p:attrNameLst>
                                      </p:cBhvr>
                                      <p:to>
                                        <p:strVal val="visible"/>
                                      </p:to>
                                    </p:set>
                                    <p:animEffect transition="in" filter="fade">
                                      <p:cBhvr>
                                        <p:cTn id="12" dur="500"/>
                                        <p:tgtEl>
                                          <p:spTgt spid="989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9194" grpId="0"/>
      <p:bldP spid="989199" grpId="0"/>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 name="Rectangle 25"/>
          <p:cNvSpPr/>
          <p:nvPr/>
        </p:nvSpPr>
        <p:spPr bwMode="auto">
          <a:xfrm>
            <a:off x="3644900" y="1295400"/>
            <a:ext cx="927100" cy="469900"/>
          </a:xfrm>
          <a:prstGeom prst="rect">
            <a:avLst/>
          </a:prstGeom>
          <a:solidFill>
            <a:schemeClr val="bg1">
              <a:lumMod val="75000"/>
            </a:schemeClr>
          </a:solidFill>
          <a:ln w="25400" cap="sq" cmpd="sng" algn="ctr">
            <a:solidFill>
              <a:schemeClr val="tx1"/>
            </a:solidFill>
            <a:prstDash val="solid"/>
            <a:round/>
            <a:headEnd type="triangle" w="lg" len="lg"/>
            <a:tailEnd type="triangle" w="lg" len="lg"/>
          </a:ln>
          <a:effectLst/>
        </p:spPr>
        <p:txBody>
          <a:bodyPr lIns="274320" rIns="274320" anchor="ctr"/>
          <a:lstStyle/>
          <a:p>
            <a:pPr>
              <a:tabLst>
                <a:tab pos="858838" algn="l"/>
              </a:tabLst>
              <a:defRPr/>
            </a:pPr>
            <a:endParaRPr lang="en-US">
              <a:latin typeface="Comic Sans MS" pitchFamily="66" charset="0"/>
            </a:endParaRPr>
          </a:p>
        </p:txBody>
      </p:sp>
      <p:sp>
        <p:nvSpPr>
          <p:cNvPr id="27" name="Rectangle 26"/>
          <p:cNvSpPr/>
          <p:nvPr/>
        </p:nvSpPr>
        <p:spPr bwMode="auto">
          <a:xfrm>
            <a:off x="5664200" y="1295400"/>
            <a:ext cx="1047750" cy="469900"/>
          </a:xfrm>
          <a:prstGeom prst="rect">
            <a:avLst/>
          </a:prstGeom>
          <a:solidFill>
            <a:schemeClr val="bg1">
              <a:lumMod val="75000"/>
            </a:schemeClr>
          </a:solidFill>
          <a:ln w="25400" cap="sq" cmpd="sng" algn="ctr">
            <a:solidFill>
              <a:schemeClr val="tx1"/>
            </a:solidFill>
            <a:prstDash val="solid"/>
            <a:round/>
            <a:headEnd type="triangle" w="lg" len="lg"/>
            <a:tailEnd type="triangle" w="lg" len="lg"/>
          </a:ln>
          <a:effectLst/>
        </p:spPr>
        <p:txBody>
          <a:bodyPr lIns="274320" rIns="274320" anchor="ctr"/>
          <a:lstStyle/>
          <a:p>
            <a:pPr>
              <a:tabLst>
                <a:tab pos="858838" algn="l"/>
              </a:tabLst>
              <a:defRPr/>
            </a:pPr>
            <a:endParaRPr lang="en-US">
              <a:latin typeface="Comic Sans MS" pitchFamily="66" charset="0"/>
            </a:endParaRPr>
          </a:p>
        </p:txBody>
      </p:sp>
      <p:sp>
        <p:nvSpPr>
          <p:cNvPr id="24" name="Rectangle 23"/>
          <p:cNvSpPr/>
          <p:nvPr/>
        </p:nvSpPr>
        <p:spPr bwMode="auto">
          <a:xfrm>
            <a:off x="2717800" y="1295400"/>
            <a:ext cx="927100" cy="469900"/>
          </a:xfrm>
          <a:prstGeom prst="rect">
            <a:avLst/>
          </a:prstGeom>
          <a:solidFill>
            <a:schemeClr val="bg1">
              <a:lumMod val="75000"/>
            </a:schemeClr>
          </a:solidFill>
          <a:ln w="25400" cap="sq" cmpd="sng" algn="ctr">
            <a:solidFill>
              <a:schemeClr val="tx1"/>
            </a:solidFill>
            <a:prstDash val="solid"/>
            <a:round/>
            <a:headEnd type="triangle" w="lg" len="lg"/>
            <a:tailEnd type="triangle" w="lg" len="lg"/>
          </a:ln>
          <a:effectLst/>
        </p:spPr>
        <p:txBody>
          <a:bodyPr lIns="274320" rIns="274320" anchor="ctr"/>
          <a:lstStyle/>
          <a:p>
            <a:pPr>
              <a:tabLst>
                <a:tab pos="858838" algn="l"/>
              </a:tabLst>
              <a:defRPr/>
            </a:pPr>
            <a:endParaRPr lang="en-US">
              <a:latin typeface="Comic Sans MS" pitchFamily="66" charset="0"/>
            </a:endParaRPr>
          </a:p>
        </p:txBody>
      </p:sp>
      <p:sp>
        <p:nvSpPr>
          <p:cNvPr id="25" name="Rectangle 24"/>
          <p:cNvSpPr/>
          <p:nvPr/>
        </p:nvSpPr>
        <p:spPr bwMode="auto">
          <a:xfrm>
            <a:off x="4953000" y="1295400"/>
            <a:ext cx="927100" cy="469900"/>
          </a:xfrm>
          <a:prstGeom prst="rect">
            <a:avLst/>
          </a:prstGeom>
          <a:solidFill>
            <a:schemeClr val="bg1">
              <a:lumMod val="75000"/>
            </a:schemeClr>
          </a:solidFill>
          <a:ln w="25400" cap="sq" cmpd="sng" algn="ctr">
            <a:solidFill>
              <a:schemeClr val="tx1"/>
            </a:solidFill>
            <a:prstDash val="solid"/>
            <a:round/>
            <a:headEnd type="triangle" w="lg" len="lg"/>
            <a:tailEnd type="triangle" w="lg" len="lg"/>
          </a:ln>
          <a:effectLst/>
        </p:spPr>
        <p:txBody>
          <a:bodyPr lIns="274320" rIns="274320" anchor="ctr"/>
          <a:lstStyle/>
          <a:p>
            <a:pPr>
              <a:tabLst>
                <a:tab pos="858838" algn="l"/>
              </a:tabLst>
              <a:defRPr/>
            </a:pPr>
            <a:endParaRPr lang="en-US">
              <a:latin typeface="Comic Sans MS" pitchFamily="66" charset="0"/>
            </a:endParaRPr>
          </a:p>
        </p:txBody>
      </p:sp>
      <p:grpSp>
        <p:nvGrpSpPr>
          <p:cNvPr id="2" name="Group 17"/>
          <p:cNvGrpSpPr>
            <a:grpSpLocks/>
          </p:cNvGrpSpPr>
          <p:nvPr/>
        </p:nvGrpSpPr>
        <p:grpSpPr bwMode="auto">
          <a:xfrm>
            <a:off x="0" y="5257800"/>
            <a:ext cx="9144000" cy="1600200"/>
            <a:chOff x="0" y="3168"/>
            <a:chExt cx="5760" cy="1152"/>
          </a:xfrm>
          <a:solidFill>
            <a:schemeClr val="tx1">
              <a:lumMod val="75000"/>
            </a:schemeClr>
          </a:solidFill>
        </p:grpSpPr>
        <p:sp>
          <p:nvSpPr>
            <p:cNvPr id="22547" name="Rectangle 15"/>
            <p:cNvSpPr>
              <a:spLocks noChangeArrowheads="1"/>
            </p:cNvSpPr>
            <p:nvPr/>
          </p:nvSpPr>
          <p:spPr bwMode="auto">
            <a:xfrm>
              <a:off x="0" y="3168"/>
              <a:ext cx="5760" cy="1152"/>
            </a:xfrm>
            <a:prstGeom prst="rect">
              <a:avLst/>
            </a:prstGeom>
            <a:grpFill/>
            <a:ln w="6350" algn="ctr">
              <a:noFill/>
              <a:prstDash val="sysDot"/>
              <a:miter lim="800000"/>
              <a:headEnd type="none" w="lg" len="lg"/>
              <a:tailEnd type="none" w="lg" len="lg"/>
            </a:ln>
          </p:spPr>
          <p:txBody>
            <a:bodyPr wrap="none" lIns="274320" rIns="274320" anchor="ctr"/>
            <a:lstStyle/>
            <a:p>
              <a:pPr>
                <a:tabLst>
                  <a:tab pos="858838" algn="l"/>
                </a:tabLst>
                <a:defRPr/>
              </a:pPr>
              <a:endParaRPr lang="en-US">
                <a:solidFill>
                  <a:schemeClr val="bg2"/>
                </a:solidFill>
                <a:latin typeface="Comic Sans MS" pitchFamily="66" charset="0"/>
              </a:endParaRPr>
            </a:p>
          </p:txBody>
        </p:sp>
        <p:sp>
          <p:nvSpPr>
            <p:cNvPr id="22548" name="Line 16"/>
            <p:cNvSpPr>
              <a:spLocks noChangeShapeType="1"/>
            </p:cNvSpPr>
            <p:nvPr/>
          </p:nvSpPr>
          <p:spPr bwMode="auto">
            <a:xfrm>
              <a:off x="0" y="3168"/>
              <a:ext cx="5760" cy="0"/>
            </a:xfrm>
            <a:prstGeom prst="line">
              <a:avLst/>
            </a:prstGeom>
            <a:grpFill/>
            <a:ln w="6350">
              <a:solidFill>
                <a:schemeClr val="tx1"/>
              </a:solidFill>
              <a:prstDash val="sysDot"/>
              <a:round/>
              <a:headEnd type="none" w="lg" len="lg"/>
              <a:tailEnd type="none" w="lg" len="lg"/>
            </a:ln>
          </p:spPr>
          <p:txBody>
            <a:bodyPr lIns="274320" rIns="274320" anchor="ctr"/>
            <a:lstStyle/>
            <a:p>
              <a:pPr>
                <a:defRPr/>
              </a:pPr>
              <a:endParaRPr lang="en-US">
                <a:latin typeface="Comic Sans MS" pitchFamily="66" charset="0"/>
              </a:endParaRPr>
            </a:p>
          </p:txBody>
        </p:sp>
      </p:grpSp>
      <p:sp>
        <p:nvSpPr>
          <p:cNvPr id="17415" name="Rectangle 2"/>
          <p:cNvSpPr>
            <a:spLocks noGrp="1" noChangeArrowheads="1"/>
          </p:cNvSpPr>
          <p:nvPr>
            <p:ph type="title"/>
          </p:nvPr>
        </p:nvSpPr>
        <p:spPr>
          <a:xfrm>
            <a:off x="487363" y="206375"/>
            <a:ext cx="8307387" cy="1143000"/>
          </a:xfrm>
        </p:spPr>
        <p:txBody>
          <a:bodyPr/>
          <a:lstStyle/>
          <a:p>
            <a:r>
              <a:rPr lang="en-US"/>
              <a:t>Multiplying (Divide &amp; Conquer style)</a:t>
            </a:r>
          </a:p>
        </p:txBody>
      </p:sp>
      <p:sp>
        <p:nvSpPr>
          <p:cNvPr id="17416" name="Rectangle 4"/>
          <p:cNvSpPr>
            <a:spLocks noChangeArrowheads="1"/>
          </p:cNvSpPr>
          <p:nvPr/>
        </p:nvSpPr>
        <p:spPr bwMode="invGray">
          <a:xfrm>
            <a:off x="1447800" y="5334000"/>
            <a:ext cx="6096000" cy="1447800"/>
          </a:xfrm>
          <a:prstGeom prst="rect">
            <a:avLst/>
          </a:prstGeom>
          <a:noFill/>
          <a:ln w="9525">
            <a:noFill/>
            <a:miter lim="800000"/>
            <a:headEnd/>
            <a:tailEnd/>
          </a:ln>
        </p:spPr>
        <p:txBody>
          <a:bodyPr>
            <a:prstTxWarp prst="textNoShape">
              <a:avLst/>
            </a:prstTxWarp>
          </a:bodyPr>
          <a:lstStyle/>
          <a:p>
            <a:pPr>
              <a:lnSpc>
                <a:spcPct val="100000"/>
              </a:lnSpc>
              <a:tabLst>
                <a:tab pos="858838" algn="l"/>
              </a:tabLst>
            </a:pPr>
            <a:r>
              <a:rPr lang="en-US" sz="2400">
                <a:solidFill>
                  <a:schemeClr val="bg2"/>
                </a:solidFill>
              </a:rPr>
              <a:t>X = </a:t>
            </a:r>
          </a:p>
          <a:p>
            <a:pPr>
              <a:lnSpc>
                <a:spcPct val="100000"/>
              </a:lnSpc>
              <a:tabLst>
                <a:tab pos="858838" algn="l"/>
              </a:tabLst>
            </a:pPr>
            <a:r>
              <a:rPr lang="en-US" sz="2400">
                <a:solidFill>
                  <a:schemeClr val="bg2"/>
                </a:solidFill>
              </a:rPr>
              <a:t>Y = </a:t>
            </a:r>
          </a:p>
          <a:p>
            <a:pPr>
              <a:lnSpc>
                <a:spcPct val="100000"/>
              </a:lnSpc>
              <a:tabLst>
                <a:tab pos="858838" algn="l"/>
              </a:tabLst>
            </a:pPr>
            <a:r>
              <a:rPr lang="en-US" sz="2400">
                <a:solidFill>
                  <a:schemeClr val="bg2"/>
                </a:solidFill>
              </a:rPr>
              <a:t>X × Y = ac 10</a:t>
            </a:r>
            <a:r>
              <a:rPr lang="en-US" sz="2400" baseline="30000">
                <a:solidFill>
                  <a:schemeClr val="bg2"/>
                </a:solidFill>
              </a:rPr>
              <a:t>n</a:t>
            </a:r>
            <a:r>
              <a:rPr lang="en-US" sz="2400">
                <a:solidFill>
                  <a:schemeClr val="bg2"/>
                </a:solidFill>
              </a:rPr>
              <a:t> + (ad + bc) 10</a:t>
            </a:r>
            <a:r>
              <a:rPr lang="en-US" sz="2400" baseline="30000">
                <a:solidFill>
                  <a:schemeClr val="bg2"/>
                </a:solidFill>
              </a:rPr>
              <a:t>n/2</a:t>
            </a:r>
            <a:r>
              <a:rPr lang="en-US" sz="2400">
                <a:solidFill>
                  <a:schemeClr val="bg2"/>
                </a:solidFill>
              </a:rPr>
              <a:t> + bd </a:t>
            </a:r>
          </a:p>
        </p:txBody>
      </p:sp>
      <p:grpSp>
        <p:nvGrpSpPr>
          <p:cNvPr id="17417" name="Group 5"/>
          <p:cNvGrpSpPr>
            <a:grpSpLocks/>
          </p:cNvGrpSpPr>
          <p:nvPr/>
        </p:nvGrpSpPr>
        <p:grpSpPr bwMode="auto">
          <a:xfrm>
            <a:off x="2946400" y="5421313"/>
            <a:ext cx="3765550" cy="750887"/>
            <a:chOff x="1376" y="1353"/>
            <a:chExt cx="3024" cy="672"/>
          </a:xfrm>
        </p:grpSpPr>
        <p:sp>
          <p:nvSpPr>
            <p:cNvPr id="17430" name="Rectangle 6"/>
            <p:cNvSpPr>
              <a:spLocks noChangeArrowheads="1"/>
            </p:cNvSpPr>
            <p:nvPr/>
          </p:nvSpPr>
          <p:spPr bwMode="invGray">
            <a:xfrm>
              <a:off x="1376"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a</a:t>
              </a:r>
            </a:p>
          </p:txBody>
        </p:sp>
        <p:sp>
          <p:nvSpPr>
            <p:cNvPr id="17431" name="Rectangle 7"/>
            <p:cNvSpPr>
              <a:spLocks noChangeArrowheads="1"/>
            </p:cNvSpPr>
            <p:nvPr/>
          </p:nvSpPr>
          <p:spPr bwMode="invGray">
            <a:xfrm>
              <a:off x="2912"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b</a:t>
              </a:r>
            </a:p>
          </p:txBody>
        </p:sp>
        <p:sp>
          <p:nvSpPr>
            <p:cNvPr id="17432" name="Rectangle 8"/>
            <p:cNvSpPr>
              <a:spLocks noChangeArrowheads="1"/>
            </p:cNvSpPr>
            <p:nvPr/>
          </p:nvSpPr>
          <p:spPr bwMode="invGray">
            <a:xfrm>
              <a:off x="1376"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c</a:t>
              </a:r>
            </a:p>
          </p:txBody>
        </p:sp>
        <p:sp>
          <p:nvSpPr>
            <p:cNvPr id="17433" name="Rectangle 9"/>
            <p:cNvSpPr>
              <a:spLocks noChangeArrowheads="1"/>
            </p:cNvSpPr>
            <p:nvPr/>
          </p:nvSpPr>
          <p:spPr bwMode="invGray">
            <a:xfrm>
              <a:off x="2912"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d</a:t>
              </a:r>
            </a:p>
          </p:txBody>
        </p:sp>
      </p:grpSp>
      <p:sp>
        <p:nvSpPr>
          <p:cNvPr id="944148" name="Rectangle 20"/>
          <p:cNvSpPr>
            <a:spLocks noChangeArrowheads="1"/>
          </p:cNvSpPr>
          <p:nvPr/>
        </p:nvSpPr>
        <p:spPr bwMode="auto">
          <a:xfrm>
            <a:off x="188913" y="1930400"/>
            <a:ext cx="2416175"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a:t>1234*2139</a:t>
            </a:r>
          </a:p>
        </p:txBody>
      </p:sp>
      <p:sp>
        <p:nvSpPr>
          <p:cNvPr id="944150" name="Text Box 22"/>
          <p:cNvSpPr txBox="1">
            <a:spLocks noChangeArrowheads="1"/>
          </p:cNvSpPr>
          <p:nvPr/>
        </p:nvSpPr>
        <p:spPr bwMode="auto">
          <a:xfrm>
            <a:off x="2370137" y="1242080"/>
            <a:ext cx="4733925" cy="523220"/>
          </a:xfrm>
          <a:prstGeom prst="rect">
            <a:avLst/>
          </a:prstGeom>
          <a:noFill/>
          <a:ln w="25400" cap="sq">
            <a:noFill/>
            <a:miter lim="800000"/>
            <a:headEnd type="none" w="lg" len="lg"/>
            <a:tailEnd type="none" w="lg" len="lg"/>
          </a:ln>
        </p:spPr>
        <p:txBody>
          <a:bodyPr wrap="square" lIns="274320" rIns="274320">
            <a:prstTxWarp prst="textNoShape">
              <a:avLst/>
            </a:prstTxWarp>
            <a:spAutoFit/>
          </a:bodyPr>
          <a:lstStyle/>
          <a:p>
            <a:pPr>
              <a:lnSpc>
                <a:spcPct val="100000"/>
              </a:lnSpc>
              <a:tabLst>
                <a:tab pos="858838" algn="l"/>
              </a:tabLst>
            </a:pPr>
            <a:r>
              <a:rPr lang="en-US" dirty="0"/>
              <a:t>12345678 * 21394276</a:t>
            </a:r>
          </a:p>
        </p:txBody>
      </p:sp>
      <p:sp>
        <p:nvSpPr>
          <p:cNvPr id="944151" name="Rectangle 23"/>
          <p:cNvSpPr>
            <a:spLocks noChangeArrowheads="1"/>
          </p:cNvSpPr>
          <p:nvPr/>
        </p:nvSpPr>
        <p:spPr bwMode="auto">
          <a:xfrm>
            <a:off x="188913" y="2568575"/>
            <a:ext cx="53498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a:t>12*21   12*39   34*21   34*39</a:t>
            </a:r>
          </a:p>
        </p:txBody>
      </p:sp>
      <p:sp>
        <p:nvSpPr>
          <p:cNvPr id="944152" name="Text Box 24"/>
          <p:cNvSpPr txBox="1">
            <a:spLocks noChangeArrowheads="1"/>
          </p:cNvSpPr>
          <p:nvPr/>
        </p:nvSpPr>
        <p:spPr bwMode="auto">
          <a:xfrm>
            <a:off x="212725" y="3203575"/>
            <a:ext cx="33940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1*2  1*1  2*2  2*1</a:t>
            </a:r>
          </a:p>
        </p:txBody>
      </p:sp>
      <p:sp>
        <p:nvSpPr>
          <p:cNvPr id="944153" name="Text Box 25"/>
          <p:cNvSpPr txBox="1">
            <a:spLocks noChangeArrowheads="1"/>
          </p:cNvSpPr>
          <p:nvPr/>
        </p:nvSpPr>
        <p:spPr bwMode="auto">
          <a:xfrm>
            <a:off x="411163" y="3821113"/>
            <a:ext cx="7604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2</a:t>
            </a:r>
          </a:p>
        </p:txBody>
      </p:sp>
      <p:sp>
        <p:nvSpPr>
          <p:cNvPr id="944154" name="Text Box 26"/>
          <p:cNvSpPr txBox="1">
            <a:spLocks noChangeArrowheads="1"/>
          </p:cNvSpPr>
          <p:nvPr/>
        </p:nvSpPr>
        <p:spPr bwMode="auto">
          <a:xfrm>
            <a:off x="1158875" y="3821113"/>
            <a:ext cx="760413"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1</a:t>
            </a:r>
          </a:p>
        </p:txBody>
      </p:sp>
      <p:sp>
        <p:nvSpPr>
          <p:cNvPr id="944155" name="Text Box 27"/>
          <p:cNvSpPr txBox="1">
            <a:spLocks noChangeArrowheads="1"/>
          </p:cNvSpPr>
          <p:nvPr/>
        </p:nvSpPr>
        <p:spPr bwMode="auto">
          <a:xfrm>
            <a:off x="1912938" y="3821113"/>
            <a:ext cx="7604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4</a:t>
            </a:r>
          </a:p>
        </p:txBody>
      </p:sp>
      <p:sp>
        <p:nvSpPr>
          <p:cNvPr id="944156" name="Text Box 28"/>
          <p:cNvSpPr txBox="1">
            <a:spLocks noChangeArrowheads="1"/>
          </p:cNvSpPr>
          <p:nvPr/>
        </p:nvSpPr>
        <p:spPr bwMode="auto">
          <a:xfrm>
            <a:off x="2679700" y="3821113"/>
            <a:ext cx="760413"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2</a:t>
            </a:r>
          </a:p>
        </p:txBody>
      </p:sp>
      <p:sp>
        <p:nvSpPr>
          <p:cNvPr id="944157" name="Text Box 29"/>
          <p:cNvSpPr txBox="1">
            <a:spLocks noChangeArrowheads="1"/>
          </p:cNvSpPr>
          <p:nvPr/>
        </p:nvSpPr>
        <p:spPr bwMode="auto">
          <a:xfrm>
            <a:off x="438150" y="4473575"/>
            <a:ext cx="8077200"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Hence: </a:t>
            </a:r>
            <a:r>
              <a:rPr lang="en-US">
                <a:solidFill>
                  <a:schemeClr val="tx2"/>
                </a:solidFill>
              </a:rPr>
              <a:t>12*21 =   2*10</a:t>
            </a:r>
            <a:r>
              <a:rPr lang="en-US" baseline="30000">
                <a:solidFill>
                  <a:schemeClr val="tx2"/>
                </a:solidFill>
              </a:rPr>
              <a:t>2</a:t>
            </a:r>
            <a:r>
              <a:rPr lang="en-US">
                <a:solidFill>
                  <a:schemeClr val="tx2"/>
                </a:solidFill>
              </a:rPr>
              <a:t> + (1 + 4)10</a:t>
            </a:r>
            <a:r>
              <a:rPr lang="en-US" baseline="30000">
                <a:solidFill>
                  <a:schemeClr val="tx2"/>
                </a:solidFill>
              </a:rPr>
              <a:t>1</a:t>
            </a:r>
            <a:r>
              <a:rPr lang="en-US">
                <a:solidFill>
                  <a:schemeClr val="tx2"/>
                </a:solidFill>
              </a:rPr>
              <a:t> +  2 = 252</a:t>
            </a:r>
          </a:p>
        </p:txBody>
      </p:sp>
      <p:sp>
        <p:nvSpPr>
          <p:cNvPr id="21" name="Rectangle 20"/>
          <p:cNvSpPr>
            <a:spLocks noChangeArrowheads="1"/>
          </p:cNvSpPr>
          <p:nvPr/>
        </p:nvSpPr>
        <p:spPr bwMode="auto">
          <a:xfrm>
            <a:off x="2428875" y="1930400"/>
            <a:ext cx="2417763"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1234*4276</a:t>
            </a:r>
          </a:p>
        </p:txBody>
      </p:sp>
      <p:sp>
        <p:nvSpPr>
          <p:cNvPr id="22" name="Rectangle 21"/>
          <p:cNvSpPr>
            <a:spLocks noChangeArrowheads="1"/>
          </p:cNvSpPr>
          <p:nvPr/>
        </p:nvSpPr>
        <p:spPr bwMode="auto">
          <a:xfrm>
            <a:off x="4572000" y="1930400"/>
            <a:ext cx="2416175"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a:t>5678*2139</a:t>
            </a:r>
          </a:p>
        </p:txBody>
      </p:sp>
      <p:sp>
        <p:nvSpPr>
          <p:cNvPr id="23" name="Rectangle 22"/>
          <p:cNvSpPr>
            <a:spLocks noChangeArrowheads="1"/>
          </p:cNvSpPr>
          <p:nvPr/>
        </p:nvSpPr>
        <p:spPr bwMode="auto">
          <a:xfrm>
            <a:off x="6727825" y="1930400"/>
            <a:ext cx="2416175"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a:t>5678*4276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44150"/>
                                        </p:tgtEl>
                                        <p:attrNameLst>
                                          <p:attrName>style.visibility</p:attrName>
                                        </p:attrNameLst>
                                      </p:cBhvr>
                                      <p:to>
                                        <p:strVal val="visible"/>
                                      </p:to>
                                    </p:set>
                                    <p:animEffect transition="in" filter="fade">
                                      <p:cBhvr>
                                        <p:cTn id="7" dur="500"/>
                                        <p:tgtEl>
                                          <p:spTgt spid="9441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44148"/>
                                        </p:tgtEl>
                                        <p:attrNameLst>
                                          <p:attrName>style.visibility</p:attrName>
                                        </p:attrNameLst>
                                      </p:cBhvr>
                                      <p:to>
                                        <p:strVal val="visible"/>
                                      </p:to>
                                    </p:set>
                                    <p:animEffect transition="in" filter="fade">
                                      <p:cBhvr>
                                        <p:cTn id="12" dur="500"/>
                                        <p:tgtEl>
                                          <p:spTgt spid="944148"/>
                                        </p:tgtEl>
                                      </p:cBhvr>
                                    </p:animEffec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par>
                                <p:cTn id="22" presetID="1" presetClass="exit" presetSubtype="0" fill="hold" grpId="1" nodeType="withEffect">
                                  <p:stCondLst>
                                    <p:cond delay="0"/>
                                  </p:stCondLst>
                                  <p:childTnLst>
                                    <p:set>
                                      <p:cBhvr>
                                        <p:cTn id="23" dur="1" fill="hold">
                                          <p:stCondLst>
                                            <p:cond delay="0"/>
                                          </p:stCondLst>
                                        </p:cTn>
                                        <p:tgtEl>
                                          <p:spTgt spid="24"/>
                                        </p:tgtEl>
                                        <p:attrNameLst>
                                          <p:attrName>style.visibility</p:attrName>
                                        </p:attrNameLst>
                                      </p:cBhvr>
                                      <p:to>
                                        <p:strVal val="hidden"/>
                                      </p:to>
                                    </p:set>
                                  </p:childTnLst>
                                </p:cTn>
                              </p:par>
                              <p:par>
                                <p:cTn id="24" presetID="1" presetClass="exit" presetSubtype="0" fill="hold" grpId="1" nodeType="withEffect">
                                  <p:stCondLst>
                                    <p:cond delay="0"/>
                                  </p:stCondLst>
                                  <p:childTnLst>
                                    <p:set>
                                      <p:cBhvr>
                                        <p:cTn id="25" dur="1" fill="hold">
                                          <p:stCondLst>
                                            <p:cond delay="0"/>
                                          </p:stCondLst>
                                        </p:cTn>
                                        <p:tgtEl>
                                          <p:spTgt spid="25"/>
                                        </p:tgtEl>
                                        <p:attrNameLst>
                                          <p:attrName>style.visibility</p:attrName>
                                        </p:attrNameLst>
                                      </p:cBhvr>
                                      <p:to>
                                        <p:strVal val="hidden"/>
                                      </p:to>
                                    </p:set>
                                  </p:childTnLst>
                                </p:cTn>
                              </p:par>
                              <p:par>
                                <p:cTn id="26" presetID="1" presetClass="entr" presetSubtype="0" fill="hold" nodeType="withEffect">
                                  <p:stCondLst>
                                    <p:cond delay="0"/>
                                  </p:stCondLst>
                                  <p:childTnLst>
                                    <p:set>
                                      <p:cBhvr>
                                        <p:cTn id="27" dur="1" fill="hold">
                                          <p:stCondLst>
                                            <p:cond delay="0"/>
                                          </p:stCondLst>
                                        </p:cTn>
                                        <p:tgtEl>
                                          <p:spTgt spid="27"/>
                                        </p:tgtEl>
                                        <p:attrNameLst>
                                          <p:attrName>style.visibility</p:attrName>
                                        </p:attrNameLst>
                                      </p:cBhvr>
                                      <p:to>
                                        <p:strVal val="visible"/>
                                      </p:to>
                                    </p:set>
                                  </p:childTnLst>
                                </p:cTn>
                              </p:par>
                              <p:par>
                                <p:cTn id="28" presetID="1" presetClass="entr" presetSubtype="0" fill="hold" grpId="2" nodeType="withEffect">
                                  <p:stCondLst>
                                    <p:cond delay="0"/>
                                  </p:stCondLst>
                                  <p:childTnLst>
                                    <p:set>
                                      <p:cBhvr>
                                        <p:cTn id="29" dur="1" fill="hold">
                                          <p:stCondLst>
                                            <p:cond delay="0"/>
                                          </p:stCondLst>
                                        </p:cTn>
                                        <p:tgtEl>
                                          <p:spTgt spid="2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1" presetClass="exit"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hidden"/>
                                      </p:to>
                                    </p:set>
                                  </p:childTnLst>
                                </p:cTn>
                              </p:par>
                              <p:par>
                                <p:cTn id="37" presetID="1" presetClass="exit" presetSubtype="0" fill="hold" grpId="3" nodeType="withEffect">
                                  <p:stCondLst>
                                    <p:cond delay="0"/>
                                  </p:stCondLst>
                                  <p:childTnLst>
                                    <p:set>
                                      <p:cBhvr>
                                        <p:cTn id="38" dur="1" fill="hold">
                                          <p:stCondLst>
                                            <p:cond delay="0"/>
                                          </p:stCondLst>
                                        </p:cTn>
                                        <p:tgtEl>
                                          <p:spTgt spid="24"/>
                                        </p:tgtEl>
                                        <p:attrNameLst>
                                          <p:attrName>style.visibility</p:attrName>
                                        </p:attrNameLst>
                                      </p:cBhvr>
                                      <p:to>
                                        <p:strVal val="hidden"/>
                                      </p:to>
                                    </p:set>
                                  </p:childTnLst>
                                </p:cTn>
                              </p:par>
                              <p:par>
                                <p:cTn id="39" presetID="1" presetClass="entr" presetSubtype="0"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grpId="2"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par>
                                <p:cTn id="48" presetID="1" presetClass="exit" presetSubtype="0" fill="hold" grpId="0" nodeType="withEffect">
                                  <p:stCondLst>
                                    <p:cond delay="0"/>
                                  </p:stCondLst>
                                  <p:childTnLst>
                                    <p:set>
                                      <p:cBhvr>
                                        <p:cTn id="49" dur="1" fill="hold">
                                          <p:stCondLst>
                                            <p:cond delay="0"/>
                                          </p:stCondLst>
                                        </p:cTn>
                                        <p:tgtEl>
                                          <p:spTgt spid="26"/>
                                        </p:tgtEl>
                                        <p:attrNameLst>
                                          <p:attrName>style.visibility</p:attrName>
                                        </p:attrNameLst>
                                      </p:cBhvr>
                                      <p:to>
                                        <p:strVal val="hidden"/>
                                      </p:to>
                                    </p:set>
                                  </p:childTnLst>
                                </p:cTn>
                              </p:par>
                              <p:par>
                                <p:cTn id="50" presetID="1" presetClass="exit" presetSubtype="0" fill="hold" grpId="3" nodeType="withEffect">
                                  <p:stCondLst>
                                    <p:cond delay="0"/>
                                  </p:stCondLst>
                                  <p:childTnLst>
                                    <p:set>
                                      <p:cBhvr>
                                        <p:cTn id="51" dur="1" fill="hold">
                                          <p:stCondLst>
                                            <p:cond delay="0"/>
                                          </p:stCondLst>
                                        </p:cTn>
                                        <p:tgtEl>
                                          <p:spTgt spid="25"/>
                                        </p:tgtEl>
                                        <p:attrNameLst>
                                          <p:attrName>style.visibility</p:attrName>
                                        </p:attrNameLst>
                                      </p:cBhvr>
                                      <p:to>
                                        <p:strVal val="hidden"/>
                                      </p:to>
                                    </p:set>
                                  </p:childTnLst>
                                </p:cTn>
                              </p:par>
                              <p:par>
                                <p:cTn id="52" presetID="1" presetClass="entr" presetSubtype="0" fill="hold" grpId="1" nodeType="withEffect">
                                  <p:stCondLst>
                                    <p:cond delay="0"/>
                                  </p:stCondLst>
                                  <p:childTnLst>
                                    <p:set>
                                      <p:cBhvr>
                                        <p:cTn id="53" dur="1" fill="hold">
                                          <p:stCondLst>
                                            <p:cond delay="0"/>
                                          </p:stCondLst>
                                        </p:cTn>
                                        <p:tgtEl>
                                          <p:spTgt spid="26"/>
                                        </p:tgtEl>
                                        <p:attrNameLst>
                                          <p:attrName>style.visibility</p:attrName>
                                        </p:attrNameLst>
                                      </p:cBhvr>
                                      <p:to>
                                        <p:strVal val="visible"/>
                                      </p:to>
                                    </p:set>
                                  </p:childTnLst>
                                </p:cTn>
                              </p:par>
                              <p:par>
                                <p:cTn id="54" presetID="1" presetClass="entr" presetSubtype="0" fill="hold" grpId="1" nodeType="withEffect">
                                  <p:stCondLst>
                                    <p:cond delay="0"/>
                                  </p:stCondLst>
                                  <p:childTnLst>
                                    <p:set>
                                      <p:cBhvr>
                                        <p:cTn id="55" dur="1" fill="hold">
                                          <p:stCondLst>
                                            <p:cond delay="0"/>
                                          </p:stCondLst>
                                        </p:cTn>
                                        <p:tgtEl>
                                          <p:spTgt spid="27"/>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grpId="2" nodeType="clickEffect">
                                  <p:stCondLst>
                                    <p:cond delay="0"/>
                                  </p:stCondLst>
                                  <p:childTnLst>
                                    <p:set>
                                      <p:cBhvr>
                                        <p:cTn id="59" dur="1" fill="hold">
                                          <p:stCondLst>
                                            <p:cond delay="0"/>
                                          </p:stCondLst>
                                        </p:cTn>
                                        <p:tgtEl>
                                          <p:spTgt spid="26"/>
                                        </p:tgtEl>
                                        <p:attrNameLst>
                                          <p:attrName>style.visibility</p:attrName>
                                        </p:attrNameLst>
                                      </p:cBhvr>
                                      <p:to>
                                        <p:strVal val="hidden"/>
                                      </p:to>
                                    </p:set>
                                  </p:childTnLst>
                                </p:cTn>
                              </p:par>
                              <p:par>
                                <p:cTn id="60" presetID="1" presetClass="exit" presetSubtype="0" fill="hold" grpId="2" nodeType="withEffect">
                                  <p:stCondLst>
                                    <p:cond delay="0"/>
                                  </p:stCondLst>
                                  <p:childTnLst>
                                    <p:set>
                                      <p:cBhvr>
                                        <p:cTn id="61" dur="1" fill="hold">
                                          <p:stCondLst>
                                            <p:cond delay="0"/>
                                          </p:stCondLst>
                                        </p:cTn>
                                        <p:tgtEl>
                                          <p:spTgt spid="27"/>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944151"/>
                                        </p:tgtEl>
                                        <p:attrNameLst>
                                          <p:attrName>style.visibility</p:attrName>
                                        </p:attrNameLst>
                                      </p:cBhvr>
                                      <p:to>
                                        <p:strVal val="visible"/>
                                      </p:to>
                                    </p:set>
                                    <p:animEffect transition="in" filter="fade">
                                      <p:cBhvr>
                                        <p:cTn id="66" dur="500"/>
                                        <p:tgtEl>
                                          <p:spTgt spid="94415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944152"/>
                                        </p:tgtEl>
                                        <p:attrNameLst>
                                          <p:attrName>style.visibility</p:attrName>
                                        </p:attrNameLst>
                                      </p:cBhvr>
                                      <p:to>
                                        <p:strVal val="visible"/>
                                      </p:to>
                                    </p:set>
                                    <p:animEffect transition="in" filter="fade">
                                      <p:cBhvr>
                                        <p:cTn id="71" dur="500"/>
                                        <p:tgtEl>
                                          <p:spTgt spid="944152"/>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944153"/>
                                        </p:tgtEl>
                                        <p:attrNameLst>
                                          <p:attrName>style.visibility</p:attrName>
                                        </p:attrNameLst>
                                      </p:cBhvr>
                                      <p:to>
                                        <p:strVal val="visible"/>
                                      </p:to>
                                    </p:set>
                                    <p:animEffect transition="in" filter="fade">
                                      <p:cBhvr>
                                        <p:cTn id="76" dur="500"/>
                                        <p:tgtEl>
                                          <p:spTgt spid="944153"/>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944154"/>
                                        </p:tgtEl>
                                        <p:attrNameLst>
                                          <p:attrName>style.visibility</p:attrName>
                                        </p:attrNameLst>
                                      </p:cBhvr>
                                      <p:to>
                                        <p:strVal val="visible"/>
                                      </p:to>
                                    </p:set>
                                    <p:animEffect transition="in" filter="fade">
                                      <p:cBhvr>
                                        <p:cTn id="79" dur="500"/>
                                        <p:tgtEl>
                                          <p:spTgt spid="944154"/>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944155"/>
                                        </p:tgtEl>
                                        <p:attrNameLst>
                                          <p:attrName>style.visibility</p:attrName>
                                        </p:attrNameLst>
                                      </p:cBhvr>
                                      <p:to>
                                        <p:strVal val="visible"/>
                                      </p:to>
                                    </p:set>
                                    <p:animEffect transition="in" filter="fade">
                                      <p:cBhvr>
                                        <p:cTn id="82" dur="500"/>
                                        <p:tgtEl>
                                          <p:spTgt spid="944155"/>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944156"/>
                                        </p:tgtEl>
                                        <p:attrNameLst>
                                          <p:attrName>style.visibility</p:attrName>
                                        </p:attrNameLst>
                                      </p:cBhvr>
                                      <p:to>
                                        <p:strVal val="visible"/>
                                      </p:to>
                                    </p:set>
                                    <p:animEffect transition="in" filter="fade">
                                      <p:cBhvr>
                                        <p:cTn id="85" dur="500"/>
                                        <p:tgtEl>
                                          <p:spTgt spid="944156"/>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944157"/>
                                        </p:tgtEl>
                                        <p:attrNameLst>
                                          <p:attrName>style.visibility</p:attrName>
                                        </p:attrNameLst>
                                      </p:cBhvr>
                                      <p:to>
                                        <p:strVal val="visible"/>
                                      </p:to>
                                    </p:set>
                                    <p:animEffect transition="in" filter="fade">
                                      <p:cBhvr>
                                        <p:cTn id="90" dur="500"/>
                                        <p:tgtEl>
                                          <p:spTgt spid="944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26" grpId="2" animBg="1"/>
      <p:bldP spid="27" grpId="0" animBg="1"/>
      <p:bldP spid="27" grpId="1" animBg="1"/>
      <p:bldP spid="27" grpId="2" animBg="1"/>
      <p:bldP spid="24" grpId="0" animBg="1"/>
      <p:bldP spid="24" grpId="1" animBg="1"/>
      <p:bldP spid="24" grpId="2" animBg="1"/>
      <p:bldP spid="24" grpId="3" animBg="1"/>
      <p:bldP spid="25" grpId="0" animBg="1"/>
      <p:bldP spid="25" grpId="1" animBg="1"/>
      <p:bldP spid="25" grpId="2" animBg="1"/>
      <p:bldP spid="25" grpId="3" animBg="1"/>
      <p:bldP spid="944148" grpId="0"/>
      <p:bldP spid="944150" grpId="0"/>
      <p:bldP spid="944151" grpId="0"/>
      <p:bldP spid="944152" grpId="0"/>
      <p:bldP spid="944153" grpId="0"/>
      <p:bldP spid="944154" grpId="0"/>
      <p:bldP spid="944155" grpId="0"/>
      <p:bldP spid="944156" grpId="0"/>
      <p:bldP spid="944157" grpId="0"/>
      <p:bldP spid="21" grpId="0"/>
      <p:bldP spid="22" grpId="0"/>
      <p:bldP spid="23" grpId="0"/>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257800"/>
            <a:ext cx="9144000" cy="1600200"/>
            <a:chOff x="0" y="3168"/>
            <a:chExt cx="5760" cy="1152"/>
          </a:xfrm>
          <a:solidFill>
            <a:schemeClr val="tx1">
              <a:lumMod val="75000"/>
            </a:schemeClr>
          </a:solidFill>
        </p:grpSpPr>
        <p:sp>
          <p:nvSpPr>
            <p:cNvPr id="23571" name="Rectangle 3"/>
            <p:cNvSpPr>
              <a:spLocks noChangeArrowheads="1"/>
            </p:cNvSpPr>
            <p:nvPr/>
          </p:nvSpPr>
          <p:spPr bwMode="auto">
            <a:xfrm>
              <a:off x="0" y="3168"/>
              <a:ext cx="5760" cy="1152"/>
            </a:xfrm>
            <a:prstGeom prst="rect">
              <a:avLst/>
            </a:prstGeom>
            <a:grpFill/>
            <a:ln w="6350" algn="ctr">
              <a:noFill/>
              <a:prstDash val="sysDot"/>
              <a:miter lim="800000"/>
              <a:headEnd type="none" w="lg" len="lg"/>
              <a:tailEnd type="none" w="lg" len="lg"/>
            </a:ln>
          </p:spPr>
          <p:txBody>
            <a:bodyPr wrap="none" lIns="274320" rIns="274320" anchor="ctr"/>
            <a:lstStyle/>
            <a:p>
              <a:pPr>
                <a:tabLst>
                  <a:tab pos="858838" algn="l"/>
                </a:tabLst>
                <a:defRPr/>
              </a:pPr>
              <a:endParaRPr lang="en-US">
                <a:solidFill>
                  <a:schemeClr val="bg2"/>
                </a:solidFill>
                <a:latin typeface="Comic Sans MS" pitchFamily="66" charset="0"/>
              </a:endParaRPr>
            </a:p>
          </p:txBody>
        </p:sp>
        <p:sp>
          <p:nvSpPr>
            <p:cNvPr id="23572" name="Line 4"/>
            <p:cNvSpPr>
              <a:spLocks noChangeShapeType="1"/>
            </p:cNvSpPr>
            <p:nvPr/>
          </p:nvSpPr>
          <p:spPr bwMode="auto">
            <a:xfrm>
              <a:off x="0" y="3168"/>
              <a:ext cx="5760" cy="0"/>
            </a:xfrm>
            <a:prstGeom prst="line">
              <a:avLst/>
            </a:prstGeom>
            <a:grpFill/>
            <a:ln w="6350">
              <a:solidFill>
                <a:schemeClr val="tx1"/>
              </a:solidFill>
              <a:prstDash val="sysDot"/>
              <a:round/>
              <a:headEnd type="none" w="lg" len="lg"/>
              <a:tailEnd type="none" w="lg" len="lg"/>
            </a:ln>
          </p:spPr>
          <p:txBody>
            <a:bodyPr lIns="274320" rIns="274320" anchor="ctr"/>
            <a:lstStyle/>
            <a:p>
              <a:pPr>
                <a:defRPr/>
              </a:pPr>
              <a:endParaRPr lang="en-US">
                <a:latin typeface="Comic Sans MS" pitchFamily="66" charset="0"/>
              </a:endParaRPr>
            </a:p>
          </p:txBody>
        </p:sp>
      </p:grpSp>
      <p:sp>
        <p:nvSpPr>
          <p:cNvPr id="18435" name="Rectangle 5"/>
          <p:cNvSpPr>
            <a:spLocks noGrp="1" noChangeArrowheads="1"/>
          </p:cNvSpPr>
          <p:nvPr>
            <p:ph type="title"/>
          </p:nvPr>
        </p:nvSpPr>
        <p:spPr>
          <a:xfrm>
            <a:off x="487363" y="206375"/>
            <a:ext cx="8307387" cy="1143000"/>
          </a:xfrm>
        </p:spPr>
        <p:txBody>
          <a:bodyPr/>
          <a:lstStyle/>
          <a:p>
            <a:r>
              <a:rPr lang="en-US"/>
              <a:t>Multiplying (Divide &amp; Conquer style)</a:t>
            </a:r>
          </a:p>
        </p:txBody>
      </p:sp>
      <p:sp>
        <p:nvSpPr>
          <p:cNvPr id="18436" name="Rectangle 6"/>
          <p:cNvSpPr>
            <a:spLocks noChangeArrowheads="1"/>
          </p:cNvSpPr>
          <p:nvPr/>
        </p:nvSpPr>
        <p:spPr bwMode="invGray">
          <a:xfrm>
            <a:off x="1447800" y="5334000"/>
            <a:ext cx="6096000" cy="1447800"/>
          </a:xfrm>
          <a:prstGeom prst="rect">
            <a:avLst/>
          </a:prstGeom>
          <a:noFill/>
          <a:ln w="9525">
            <a:noFill/>
            <a:miter lim="800000"/>
            <a:headEnd/>
            <a:tailEnd/>
          </a:ln>
        </p:spPr>
        <p:txBody>
          <a:bodyPr>
            <a:prstTxWarp prst="textNoShape">
              <a:avLst/>
            </a:prstTxWarp>
          </a:bodyPr>
          <a:lstStyle/>
          <a:p>
            <a:pPr>
              <a:lnSpc>
                <a:spcPct val="100000"/>
              </a:lnSpc>
              <a:tabLst>
                <a:tab pos="858838" algn="l"/>
              </a:tabLst>
            </a:pPr>
            <a:r>
              <a:rPr lang="en-US" sz="2400">
                <a:solidFill>
                  <a:schemeClr val="bg2"/>
                </a:solidFill>
              </a:rPr>
              <a:t>X = </a:t>
            </a:r>
          </a:p>
          <a:p>
            <a:pPr>
              <a:lnSpc>
                <a:spcPct val="100000"/>
              </a:lnSpc>
              <a:tabLst>
                <a:tab pos="858838" algn="l"/>
              </a:tabLst>
            </a:pPr>
            <a:r>
              <a:rPr lang="en-US" sz="2400">
                <a:solidFill>
                  <a:schemeClr val="bg2"/>
                </a:solidFill>
              </a:rPr>
              <a:t>Y = </a:t>
            </a:r>
          </a:p>
          <a:p>
            <a:pPr>
              <a:lnSpc>
                <a:spcPct val="100000"/>
              </a:lnSpc>
              <a:tabLst>
                <a:tab pos="858838" algn="l"/>
              </a:tabLst>
            </a:pPr>
            <a:r>
              <a:rPr lang="en-US" sz="2400">
                <a:solidFill>
                  <a:schemeClr val="bg2"/>
                </a:solidFill>
              </a:rPr>
              <a:t>X × Y = ac 10</a:t>
            </a:r>
            <a:r>
              <a:rPr lang="en-US" sz="2400" baseline="30000">
                <a:solidFill>
                  <a:schemeClr val="bg2"/>
                </a:solidFill>
              </a:rPr>
              <a:t>n</a:t>
            </a:r>
            <a:r>
              <a:rPr lang="en-US" sz="2400">
                <a:solidFill>
                  <a:schemeClr val="bg2"/>
                </a:solidFill>
              </a:rPr>
              <a:t> + (ad + bc) 10</a:t>
            </a:r>
            <a:r>
              <a:rPr lang="en-US" sz="2400" baseline="30000">
                <a:solidFill>
                  <a:schemeClr val="bg2"/>
                </a:solidFill>
              </a:rPr>
              <a:t>n/2</a:t>
            </a:r>
            <a:r>
              <a:rPr lang="en-US" sz="2400">
                <a:solidFill>
                  <a:schemeClr val="bg2"/>
                </a:solidFill>
              </a:rPr>
              <a:t> + bd </a:t>
            </a:r>
          </a:p>
        </p:txBody>
      </p:sp>
      <p:grpSp>
        <p:nvGrpSpPr>
          <p:cNvPr id="18437" name="Group 7"/>
          <p:cNvGrpSpPr>
            <a:grpSpLocks/>
          </p:cNvGrpSpPr>
          <p:nvPr/>
        </p:nvGrpSpPr>
        <p:grpSpPr bwMode="auto">
          <a:xfrm>
            <a:off x="2946400" y="5421313"/>
            <a:ext cx="3765550" cy="750887"/>
            <a:chOff x="1376" y="1353"/>
            <a:chExt cx="3024" cy="672"/>
          </a:xfrm>
        </p:grpSpPr>
        <p:sp>
          <p:nvSpPr>
            <p:cNvPr id="18447" name="Rectangle 8"/>
            <p:cNvSpPr>
              <a:spLocks noChangeArrowheads="1"/>
            </p:cNvSpPr>
            <p:nvPr/>
          </p:nvSpPr>
          <p:spPr bwMode="invGray">
            <a:xfrm>
              <a:off x="1376"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a</a:t>
              </a:r>
            </a:p>
          </p:txBody>
        </p:sp>
        <p:sp>
          <p:nvSpPr>
            <p:cNvPr id="18448" name="Rectangle 9"/>
            <p:cNvSpPr>
              <a:spLocks noChangeArrowheads="1"/>
            </p:cNvSpPr>
            <p:nvPr/>
          </p:nvSpPr>
          <p:spPr bwMode="invGray">
            <a:xfrm>
              <a:off x="2912"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b</a:t>
              </a:r>
            </a:p>
          </p:txBody>
        </p:sp>
        <p:sp>
          <p:nvSpPr>
            <p:cNvPr id="18449" name="Rectangle 10"/>
            <p:cNvSpPr>
              <a:spLocks noChangeArrowheads="1"/>
            </p:cNvSpPr>
            <p:nvPr/>
          </p:nvSpPr>
          <p:spPr bwMode="invGray">
            <a:xfrm>
              <a:off x="1376"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c</a:t>
              </a:r>
            </a:p>
          </p:txBody>
        </p:sp>
        <p:sp>
          <p:nvSpPr>
            <p:cNvPr id="18450" name="Rectangle 11"/>
            <p:cNvSpPr>
              <a:spLocks noChangeArrowheads="1"/>
            </p:cNvSpPr>
            <p:nvPr/>
          </p:nvSpPr>
          <p:spPr bwMode="invGray">
            <a:xfrm>
              <a:off x="2912"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d</a:t>
              </a:r>
            </a:p>
          </p:txBody>
        </p:sp>
      </p:grpSp>
      <p:sp>
        <p:nvSpPr>
          <p:cNvPr id="18438" name="Rectangle 12"/>
          <p:cNvSpPr>
            <a:spLocks noChangeArrowheads="1"/>
          </p:cNvSpPr>
          <p:nvPr/>
        </p:nvSpPr>
        <p:spPr bwMode="auto">
          <a:xfrm>
            <a:off x="409575" y="1933575"/>
            <a:ext cx="84613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1234*2139  1234*4276  5678*2139  5678*4276</a:t>
            </a:r>
          </a:p>
        </p:txBody>
      </p:sp>
      <p:sp>
        <p:nvSpPr>
          <p:cNvPr id="18439" name="Text Box 13"/>
          <p:cNvSpPr txBox="1">
            <a:spLocks noChangeArrowheads="1"/>
          </p:cNvSpPr>
          <p:nvPr/>
        </p:nvSpPr>
        <p:spPr bwMode="auto">
          <a:xfrm>
            <a:off x="2509838" y="1255713"/>
            <a:ext cx="4260850" cy="5191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12345678 * 21394276</a:t>
            </a:r>
          </a:p>
        </p:txBody>
      </p:sp>
      <p:sp>
        <p:nvSpPr>
          <p:cNvPr id="18440" name="Rectangle 14"/>
          <p:cNvSpPr>
            <a:spLocks noChangeArrowheads="1"/>
          </p:cNvSpPr>
          <p:nvPr/>
        </p:nvSpPr>
        <p:spPr bwMode="auto">
          <a:xfrm>
            <a:off x="188913" y="2565400"/>
            <a:ext cx="53498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12*21   12*39   34*21   34*39</a:t>
            </a:r>
          </a:p>
        </p:txBody>
      </p:sp>
      <p:sp>
        <p:nvSpPr>
          <p:cNvPr id="18441" name="Text Box 21"/>
          <p:cNvSpPr txBox="1">
            <a:spLocks noChangeArrowheads="1"/>
          </p:cNvSpPr>
          <p:nvPr/>
        </p:nvSpPr>
        <p:spPr bwMode="auto">
          <a:xfrm>
            <a:off x="0" y="2565400"/>
            <a:ext cx="1538288" cy="487313"/>
          </a:xfrm>
          <a:prstGeom prst="rect">
            <a:avLst/>
          </a:prstGeom>
          <a:solidFill>
            <a:schemeClr val="bg2"/>
          </a:solidFill>
          <a:ln w="25400" cap="sq">
            <a:noFill/>
            <a:miter lim="800000"/>
            <a:headEnd type="none" w="lg" len="lg"/>
            <a:tailEnd type="none" w="lg" len="lg"/>
          </a:ln>
        </p:spPr>
        <p:txBody>
          <a:bodyPr wrap="square" lIns="274320" rIns="274320">
            <a:prstTxWarp prst="textNoShape">
              <a:avLst/>
            </a:prstTxWarp>
            <a:spAutoFit/>
          </a:bodyPr>
          <a:lstStyle/>
          <a:p>
            <a:pPr>
              <a:tabLst>
                <a:tab pos="858838" algn="l"/>
              </a:tabLst>
            </a:pPr>
            <a:r>
              <a:rPr lang="en-US"/>
              <a:t>252</a:t>
            </a:r>
          </a:p>
        </p:txBody>
      </p:sp>
      <p:sp>
        <p:nvSpPr>
          <p:cNvPr id="1141782" name="Text Box 22"/>
          <p:cNvSpPr txBox="1">
            <a:spLocks noChangeArrowheads="1"/>
          </p:cNvSpPr>
          <p:nvPr/>
        </p:nvSpPr>
        <p:spPr bwMode="auto">
          <a:xfrm>
            <a:off x="1597025" y="2565400"/>
            <a:ext cx="1182688" cy="476250"/>
          </a:xfrm>
          <a:prstGeom prst="rect">
            <a:avLst/>
          </a:prstGeom>
          <a:solidFill>
            <a:schemeClr val="bg2"/>
          </a:solid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468</a:t>
            </a:r>
          </a:p>
        </p:txBody>
      </p:sp>
      <p:sp>
        <p:nvSpPr>
          <p:cNvPr id="1141783" name="Text Box 23"/>
          <p:cNvSpPr txBox="1">
            <a:spLocks noChangeArrowheads="1"/>
          </p:cNvSpPr>
          <p:nvPr/>
        </p:nvSpPr>
        <p:spPr bwMode="auto">
          <a:xfrm>
            <a:off x="2911475" y="2565400"/>
            <a:ext cx="1182688" cy="476250"/>
          </a:xfrm>
          <a:prstGeom prst="rect">
            <a:avLst/>
          </a:prstGeom>
          <a:solidFill>
            <a:schemeClr val="bg2"/>
          </a:solid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714</a:t>
            </a:r>
          </a:p>
        </p:txBody>
      </p:sp>
      <p:sp>
        <p:nvSpPr>
          <p:cNvPr id="1141784" name="Text Box 24"/>
          <p:cNvSpPr txBox="1">
            <a:spLocks noChangeArrowheads="1"/>
          </p:cNvSpPr>
          <p:nvPr/>
        </p:nvSpPr>
        <p:spPr bwMode="auto">
          <a:xfrm>
            <a:off x="4100513" y="2565400"/>
            <a:ext cx="1614487" cy="487313"/>
          </a:xfrm>
          <a:prstGeom prst="rect">
            <a:avLst/>
          </a:prstGeom>
          <a:solidFill>
            <a:schemeClr val="bg2"/>
          </a:solidFill>
          <a:ln w="25400" cap="sq">
            <a:noFill/>
            <a:miter lim="800000"/>
            <a:headEnd type="none" w="lg" len="lg"/>
            <a:tailEnd type="none" w="lg" len="lg"/>
          </a:ln>
        </p:spPr>
        <p:txBody>
          <a:bodyPr wrap="square" lIns="274320" rIns="274320">
            <a:prstTxWarp prst="textNoShape">
              <a:avLst/>
            </a:prstTxWarp>
            <a:spAutoFit/>
          </a:bodyPr>
          <a:lstStyle/>
          <a:p>
            <a:pPr>
              <a:tabLst>
                <a:tab pos="858838" algn="l"/>
              </a:tabLst>
            </a:pPr>
            <a:r>
              <a:rPr lang="en-US"/>
              <a:t>1326</a:t>
            </a:r>
          </a:p>
        </p:txBody>
      </p:sp>
      <p:sp>
        <p:nvSpPr>
          <p:cNvPr id="1141785" name="Rectangle 25"/>
          <p:cNvSpPr>
            <a:spLocks noChangeArrowheads="1"/>
          </p:cNvSpPr>
          <p:nvPr/>
        </p:nvSpPr>
        <p:spPr bwMode="auto">
          <a:xfrm>
            <a:off x="835025" y="2906713"/>
            <a:ext cx="5035550" cy="476250"/>
          </a:xfrm>
          <a:prstGeom prst="rect">
            <a:avLst/>
          </a:prstGeom>
          <a:noFill/>
          <a:ln w="12700" cap="sq">
            <a:noFill/>
            <a:miter lim="800000"/>
            <a:headEnd/>
            <a:tailEnd/>
          </a:ln>
        </p:spPr>
        <p:txBody>
          <a:bodyPr wrap="none" lIns="274320" rIns="274320">
            <a:prstTxWarp prst="textNoShape">
              <a:avLst/>
            </a:prstTxWarp>
            <a:spAutoFit/>
          </a:bodyPr>
          <a:lstStyle/>
          <a:p>
            <a:r>
              <a:rPr lang="en-US">
                <a:solidFill>
                  <a:schemeClr val="tx2"/>
                </a:solidFill>
              </a:rPr>
              <a:t>*10</a:t>
            </a:r>
            <a:r>
              <a:rPr lang="en-US" baseline="30000">
                <a:solidFill>
                  <a:schemeClr val="tx2"/>
                </a:solidFill>
              </a:rPr>
              <a:t>4</a:t>
            </a:r>
            <a:r>
              <a:rPr lang="en-US">
                <a:solidFill>
                  <a:schemeClr val="tx2"/>
                </a:solidFill>
              </a:rPr>
              <a:t>   +  *10</a:t>
            </a:r>
            <a:r>
              <a:rPr lang="en-US" baseline="30000">
                <a:solidFill>
                  <a:schemeClr val="tx2"/>
                </a:solidFill>
              </a:rPr>
              <a:t>2</a:t>
            </a:r>
            <a:r>
              <a:rPr lang="en-US">
                <a:solidFill>
                  <a:schemeClr val="tx2"/>
                </a:solidFill>
              </a:rPr>
              <a:t>  +  *10</a:t>
            </a:r>
            <a:r>
              <a:rPr lang="en-US" baseline="30000">
                <a:solidFill>
                  <a:schemeClr val="tx2"/>
                </a:solidFill>
              </a:rPr>
              <a:t>2</a:t>
            </a:r>
            <a:r>
              <a:rPr lang="en-US">
                <a:solidFill>
                  <a:schemeClr val="tx2"/>
                </a:solidFill>
              </a:rPr>
              <a:t>   +   *1</a:t>
            </a:r>
          </a:p>
        </p:txBody>
      </p:sp>
      <p:sp>
        <p:nvSpPr>
          <p:cNvPr id="1141786" name="Text Box 26"/>
          <p:cNvSpPr txBox="1">
            <a:spLocks noChangeArrowheads="1"/>
          </p:cNvSpPr>
          <p:nvPr/>
        </p:nvSpPr>
        <p:spPr bwMode="auto">
          <a:xfrm>
            <a:off x="5891213" y="2906713"/>
            <a:ext cx="2324100"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 2639526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41782"/>
                                        </p:tgtEl>
                                        <p:attrNameLst>
                                          <p:attrName>style.visibility</p:attrName>
                                        </p:attrNameLst>
                                      </p:cBhvr>
                                      <p:to>
                                        <p:strVal val="visible"/>
                                      </p:to>
                                    </p:set>
                                    <p:animEffect transition="in" filter="fade">
                                      <p:cBhvr>
                                        <p:cTn id="7" dur="500"/>
                                        <p:tgtEl>
                                          <p:spTgt spid="114178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41783"/>
                                        </p:tgtEl>
                                        <p:attrNameLst>
                                          <p:attrName>style.visibility</p:attrName>
                                        </p:attrNameLst>
                                      </p:cBhvr>
                                      <p:to>
                                        <p:strVal val="visible"/>
                                      </p:to>
                                    </p:set>
                                    <p:animEffect transition="in" filter="fade">
                                      <p:cBhvr>
                                        <p:cTn id="12" dur="500"/>
                                        <p:tgtEl>
                                          <p:spTgt spid="114178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41784"/>
                                        </p:tgtEl>
                                        <p:attrNameLst>
                                          <p:attrName>style.visibility</p:attrName>
                                        </p:attrNameLst>
                                      </p:cBhvr>
                                      <p:to>
                                        <p:strVal val="visible"/>
                                      </p:to>
                                    </p:set>
                                    <p:animEffect transition="in" filter="fade">
                                      <p:cBhvr>
                                        <p:cTn id="17" dur="500"/>
                                        <p:tgtEl>
                                          <p:spTgt spid="114178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41785"/>
                                        </p:tgtEl>
                                        <p:attrNameLst>
                                          <p:attrName>style.visibility</p:attrName>
                                        </p:attrNameLst>
                                      </p:cBhvr>
                                      <p:to>
                                        <p:strVal val="visible"/>
                                      </p:to>
                                    </p:set>
                                    <p:animEffect transition="in" filter="fade">
                                      <p:cBhvr>
                                        <p:cTn id="22" dur="500"/>
                                        <p:tgtEl>
                                          <p:spTgt spid="114178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41786"/>
                                        </p:tgtEl>
                                        <p:attrNameLst>
                                          <p:attrName>style.visibility</p:attrName>
                                        </p:attrNameLst>
                                      </p:cBhvr>
                                      <p:to>
                                        <p:strVal val="visible"/>
                                      </p:to>
                                    </p:set>
                                    <p:animEffect transition="in" filter="fade">
                                      <p:cBhvr>
                                        <p:cTn id="27" dur="500"/>
                                        <p:tgtEl>
                                          <p:spTgt spid="1141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1782" grpId="0" animBg="1"/>
      <p:bldP spid="1141783" grpId="0" animBg="1"/>
      <p:bldP spid="1141784" grpId="0" animBg="1"/>
      <p:bldP spid="1141785" grpId="0"/>
      <p:bldP spid="1141786" grpId="0"/>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257800"/>
            <a:ext cx="9144000" cy="1600200"/>
            <a:chOff x="0" y="3168"/>
            <a:chExt cx="5760" cy="1152"/>
          </a:xfrm>
          <a:solidFill>
            <a:schemeClr val="tx1">
              <a:lumMod val="75000"/>
            </a:schemeClr>
          </a:solidFill>
        </p:grpSpPr>
        <p:sp>
          <p:nvSpPr>
            <p:cNvPr id="24594" name="Rectangle 3"/>
            <p:cNvSpPr>
              <a:spLocks noChangeArrowheads="1"/>
            </p:cNvSpPr>
            <p:nvPr/>
          </p:nvSpPr>
          <p:spPr bwMode="auto">
            <a:xfrm>
              <a:off x="0" y="3168"/>
              <a:ext cx="5760" cy="1152"/>
            </a:xfrm>
            <a:prstGeom prst="rect">
              <a:avLst/>
            </a:prstGeom>
            <a:grpFill/>
            <a:ln w="6350" algn="ctr">
              <a:noFill/>
              <a:prstDash val="sysDot"/>
              <a:miter lim="800000"/>
              <a:headEnd type="none" w="lg" len="lg"/>
              <a:tailEnd type="none" w="lg" len="lg"/>
            </a:ln>
          </p:spPr>
          <p:txBody>
            <a:bodyPr wrap="none" lIns="274320" rIns="274320" anchor="ctr"/>
            <a:lstStyle/>
            <a:p>
              <a:pPr>
                <a:tabLst>
                  <a:tab pos="858838" algn="l"/>
                </a:tabLst>
                <a:defRPr/>
              </a:pPr>
              <a:endParaRPr lang="en-US">
                <a:solidFill>
                  <a:schemeClr val="bg2"/>
                </a:solidFill>
                <a:latin typeface="Comic Sans MS" pitchFamily="66" charset="0"/>
              </a:endParaRPr>
            </a:p>
          </p:txBody>
        </p:sp>
        <p:sp>
          <p:nvSpPr>
            <p:cNvPr id="24595" name="Line 4"/>
            <p:cNvSpPr>
              <a:spLocks noChangeShapeType="1"/>
            </p:cNvSpPr>
            <p:nvPr/>
          </p:nvSpPr>
          <p:spPr bwMode="auto">
            <a:xfrm>
              <a:off x="0" y="3168"/>
              <a:ext cx="5760" cy="0"/>
            </a:xfrm>
            <a:prstGeom prst="line">
              <a:avLst/>
            </a:prstGeom>
            <a:grpFill/>
            <a:ln w="6350">
              <a:solidFill>
                <a:schemeClr val="tx1"/>
              </a:solidFill>
              <a:prstDash val="sysDot"/>
              <a:round/>
              <a:headEnd type="none" w="lg" len="lg"/>
              <a:tailEnd type="none" w="lg" len="lg"/>
            </a:ln>
          </p:spPr>
          <p:txBody>
            <a:bodyPr lIns="274320" rIns="274320" anchor="ctr"/>
            <a:lstStyle/>
            <a:p>
              <a:pPr>
                <a:defRPr/>
              </a:pPr>
              <a:endParaRPr lang="en-US">
                <a:latin typeface="Comic Sans MS" pitchFamily="66" charset="0"/>
              </a:endParaRPr>
            </a:p>
          </p:txBody>
        </p:sp>
      </p:grpSp>
      <p:sp>
        <p:nvSpPr>
          <p:cNvPr id="19459" name="Rectangle 5"/>
          <p:cNvSpPr>
            <a:spLocks noGrp="1" noChangeArrowheads="1"/>
          </p:cNvSpPr>
          <p:nvPr>
            <p:ph type="title"/>
          </p:nvPr>
        </p:nvSpPr>
        <p:spPr>
          <a:xfrm>
            <a:off x="487363" y="206375"/>
            <a:ext cx="8307387" cy="1143000"/>
          </a:xfrm>
        </p:spPr>
        <p:txBody>
          <a:bodyPr/>
          <a:lstStyle/>
          <a:p>
            <a:r>
              <a:rPr lang="en-US"/>
              <a:t>Multiplying (Divide &amp; Conquer style)</a:t>
            </a:r>
          </a:p>
        </p:txBody>
      </p:sp>
      <p:sp>
        <p:nvSpPr>
          <p:cNvPr id="19460" name="Rectangle 6"/>
          <p:cNvSpPr>
            <a:spLocks noChangeArrowheads="1"/>
          </p:cNvSpPr>
          <p:nvPr/>
        </p:nvSpPr>
        <p:spPr bwMode="invGray">
          <a:xfrm>
            <a:off x="1447800" y="5334000"/>
            <a:ext cx="6096000" cy="1447800"/>
          </a:xfrm>
          <a:prstGeom prst="rect">
            <a:avLst/>
          </a:prstGeom>
          <a:noFill/>
          <a:ln w="9525">
            <a:noFill/>
            <a:miter lim="800000"/>
            <a:headEnd/>
            <a:tailEnd/>
          </a:ln>
        </p:spPr>
        <p:txBody>
          <a:bodyPr>
            <a:prstTxWarp prst="textNoShape">
              <a:avLst/>
            </a:prstTxWarp>
          </a:bodyPr>
          <a:lstStyle/>
          <a:p>
            <a:pPr>
              <a:lnSpc>
                <a:spcPct val="100000"/>
              </a:lnSpc>
              <a:tabLst>
                <a:tab pos="858838" algn="l"/>
              </a:tabLst>
            </a:pPr>
            <a:r>
              <a:rPr lang="en-US" sz="2400">
                <a:solidFill>
                  <a:schemeClr val="bg2"/>
                </a:solidFill>
              </a:rPr>
              <a:t>X = </a:t>
            </a:r>
          </a:p>
          <a:p>
            <a:pPr>
              <a:lnSpc>
                <a:spcPct val="100000"/>
              </a:lnSpc>
              <a:tabLst>
                <a:tab pos="858838" algn="l"/>
              </a:tabLst>
            </a:pPr>
            <a:r>
              <a:rPr lang="en-US" sz="2400">
                <a:solidFill>
                  <a:schemeClr val="bg2"/>
                </a:solidFill>
              </a:rPr>
              <a:t>Y = </a:t>
            </a:r>
          </a:p>
          <a:p>
            <a:pPr>
              <a:lnSpc>
                <a:spcPct val="100000"/>
              </a:lnSpc>
              <a:tabLst>
                <a:tab pos="858838" algn="l"/>
              </a:tabLst>
            </a:pPr>
            <a:r>
              <a:rPr lang="en-US" sz="2400">
                <a:solidFill>
                  <a:schemeClr val="bg2"/>
                </a:solidFill>
              </a:rPr>
              <a:t>X × Y = ac 10</a:t>
            </a:r>
            <a:r>
              <a:rPr lang="en-US" sz="2400" baseline="30000">
                <a:solidFill>
                  <a:schemeClr val="bg2"/>
                </a:solidFill>
              </a:rPr>
              <a:t>n</a:t>
            </a:r>
            <a:r>
              <a:rPr lang="en-US" sz="2400">
                <a:solidFill>
                  <a:schemeClr val="bg2"/>
                </a:solidFill>
              </a:rPr>
              <a:t> + (ad + bc) 10</a:t>
            </a:r>
            <a:r>
              <a:rPr lang="en-US" sz="2400" baseline="30000">
                <a:solidFill>
                  <a:schemeClr val="bg2"/>
                </a:solidFill>
              </a:rPr>
              <a:t>n/2</a:t>
            </a:r>
            <a:r>
              <a:rPr lang="en-US" sz="2400">
                <a:solidFill>
                  <a:schemeClr val="bg2"/>
                </a:solidFill>
              </a:rPr>
              <a:t> + bd </a:t>
            </a:r>
          </a:p>
        </p:txBody>
      </p:sp>
      <p:grpSp>
        <p:nvGrpSpPr>
          <p:cNvPr id="19461" name="Group 7"/>
          <p:cNvGrpSpPr>
            <a:grpSpLocks/>
          </p:cNvGrpSpPr>
          <p:nvPr/>
        </p:nvGrpSpPr>
        <p:grpSpPr bwMode="auto">
          <a:xfrm>
            <a:off x="2946400" y="5421313"/>
            <a:ext cx="3765550" cy="750887"/>
            <a:chOff x="1376" y="1353"/>
            <a:chExt cx="3024" cy="672"/>
          </a:xfrm>
        </p:grpSpPr>
        <p:sp>
          <p:nvSpPr>
            <p:cNvPr id="19470" name="Rectangle 8"/>
            <p:cNvSpPr>
              <a:spLocks noChangeArrowheads="1"/>
            </p:cNvSpPr>
            <p:nvPr/>
          </p:nvSpPr>
          <p:spPr bwMode="invGray">
            <a:xfrm>
              <a:off x="1376"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a</a:t>
              </a:r>
            </a:p>
          </p:txBody>
        </p:sp>
        <p:sp>
          <p:nvSpPr>
            <p:cNvPr id="19471" name="Rectangle 9"/>
            <p:cNvSpPr>
              <a:spLocks noChangeArrowheads="1"/>
            </p:cNvSpPr>
            <p:nvPr/>
          </p:nvSpPr>
          <p:spPr bwMode="invGray">
            <a:xfrm>
              <a:off x="2912"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b</a:t>
              </a:r>
            </a:p>
          </p:txBody>
        </p:sp>
        <p:sp>
          <p:nvSpPr>
            <p:cNvPr id="19472" name="Rectangle 10"/>
            <p:cNvSpPr>
              <a:spLocks noChangeArrowheads="1"/>
            </p:cNvSpPr>
            <p:nvPr/>
          </p:nvSpPr>
          <p:spPr bwMode="invGray">
            <a:xfrm>
              <a:off x="1376"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c</a:t>
              </a:r>
            </a:p>
          </p:txBody>
        </p:sp>
        <p:sp>
          <p:nvSpPr>
            <p:cNvPr id="19473" name="Rectangle 11"/>
            <p:cNvSpPr>
              <a:spLocks noChangeArrowheads="1"/>
            </p:cNvSpPr>
            <p:nvPr/>
          </p:nvSpPr>
          <p:spPr bwMode="invGray">
            <a:xfrm>
              <a:off x="2912"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d</a:t>
              </a:r>
            </a:p>
          </p:txBody>
        </p:sp>
      </p:grpSp>
      <p:sp>
        <p:nvSpPr>
          <p:cNvPr id="19462" name="Rectangle 12"/>
          <p:cNvSpPr>
            <a:spLocks noChangeArrowheads="1"/>
          </p:cNvSpPr>
          <p:nvPr/>
        </p:nvSpPr>
        <p:spPr bwMode="auto">
          <a:xfrm>
            <a:off x="409575" y="1933575"/>
            <a:ext cx="84613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1234*2139  1234*4276  5678*2139  5678*4276</a:t>
            </a:r>
          </a:p>
        </p:txBody>
      </p:sp>
      <p:sp>
        <p:nvSpPr>
          <p:cNvPr id="19463" name="Text Box 13"/>
          <p:cNvSpPr txBox="1">
            <a:spLocks noChangeArrowheads="1"/>
          </p:cNvSpPr>
          <p:nvPr/>
        </p:nvSpPr>
        <p:spPr bwMode="auto">
          <a:xfrm>
            <a:off x="2509838" y="1255713"/>
            <a:ext cx="4260850" cy="5191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12345678 * 21394276</a:t>
            </a:r>
          </a:p>
        </p:txBody>
      </p:sp>
      <p:sp>
        <p:nvSpPr>
          <p:cNvPr id="19464" name="Text Box 20"/>
          <p:cNvSpPr txBox="1">
            <a:spLocks noChangeArrowheads="1"/>
          </p:cNvSpPr>
          <p:nvPr/>
        </p:nvSpPr>
        <p:spPr bwMode="auto">
          <a:xfrm>
            <a:off x="304800" y="1933575"/>
            <a:ext cx="2282825" cy="487313"/>
          </a:xfrm>
          <a:prstGeom prst="rect">
            <a:avLst/>
          </a:prstGeom>
          <a:solidFill>
            <a:schemeClr val="bg2"/>
          </a:solidFill>
          <a:ln w="25400" cap="sq">
            <a:noFill/>
            <a:miter lim="800000"/>
            <a:headEnd type="none" w="lg" len="lg"/>
            <a:tailEnd type="none" w="lg" len="lg"/>
          </a:ln>
        </p:spPr>
        <p:txBody>
          <a:bodyPr wrap="square" lIns="274320" rIns="274320">
            <a:prstTxWarp prst="textNoShape">
              <a:avLst/>
            </a:prstTxWarp>
            <a:spAutoFit/>
          </a:bodyPr>
          <a:lstStyle/>
          <a:p>
            <a:pPr>
              <a:tabLst>
                <a:tab pos="858838" algn="l"/>
              </a:tabLst>
            </a:pPr>
            <a:r>
              <a:rPr lang="en-US">
                <a:solidFill>
                  <a:schemeClr val="tx2"/>
                </a:solidFill>
              </a:rPr>
              <a:t>2639526</a:t>
            </a:r>
          </a:p>
        </p:txBody>
      </p:sp>
      <p:sp>
        <p:nvSpPr>
          <p:cNvPr id="1143829" name="Rectangle 21"/>
          <p:cNvSpPr>
            <a:spLocks noChangeArrowheads="1"/>
          </p:cNvSpPr>
          <p:nvPr/>
        </p:nvSpPr>
        <p:spPr bwMode="auto">
          <a:xfrm>
            <a:off x="2547938" y="1933575"/>
            <a:ext cx="2027237" cy="476250"/>
          </a:xfrm>
          <a:prstGeom prst="rect">
            <a:avLst/>
          </a:prstGeom>
          <a:solidFill>
            <a:schemeClr val="bg2"/>
          </a:solid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5276584</a:t>
            </a:r>
          </a:p>
        </p:txBody>
      </p:sp>
      <p:sp>
        <p:nvSpPr>
          <p:cNvPr id="1143830" name="Rectangle 22"/>
          <p:cNvSpPr>
            <a:spLocks noChangeArrowheads="1"/>
          </p:cNvSpPr>
          <p:nvPr/>
        </p:nvSpPr>
        <p:spPr bwMode="auto">
          <a:xfrm>
            <a:off x="4533900" y="1933575"/>
            <a:ext cx="2238375" cy="476250"/>
          </a:xfrm>
          <a:prstGeom prst="rect">
            <a:avLst/>
          </a:prstGeom>
          <a:solidFill>
            <a:schemeClr val="bg2"/>
          </a:solid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12145242</a:t>
            </a:r>
          </a:p>
        </p:txBody>
      </p:sp>
      <p:sp>
        <p:nvSpPr>
          <p:cNvPr id="1143831" name="Rectangle 23"/>
          <p:cNvSpPr>
            <a:spLocks noChangeArrowheads="1"/>
          </p:cNvSpPr>
          <p:nvPr/>
        </p:nvSpPr>
        <p:spPr bwMode="auto">
          <a:xfrm>
            <a:off x="6731000" y="1933575"/>
            <a:ext cx="2238375" cy="476250"/>
          </a:xfrm>
          <a:prstGeom prst="rect">
            <a:avLst/>
          </a:prstGeom>
          <a:solidFill>
            <a:schemeClr val="bg2"/>
          </a:solid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24279128</a:t>
            </a:r>
          </a:p>
        </p:txBody>
      </p:sp>
      <p:sp>
        <p:nvSpPr>
          <p:cNvPr id="1143833" name="Rectangle 25"/>
          <p:cNvSpPr>
            <a:spLocks noChangeArrowheads="1"/>
          </p:cNvSpPr>
          <p:nvPr/>
        </p:nvSpPr>
        <p:spPr bwMode="auto">
          <a:xfrm>
            <a:off x="1963738" y="2343150"/>
            <a:ext cx="7169150" cy="476250"/>
          </a:xfrm>
          <a:prstGeom prst="rect">
            <a:avLst/>
          </a:prstGeom>
          <a:noFill/>
          <a:ln w="12700" cap="sq">
            <a:noFill/>
            <a:miter lim="800000"/>
            <a:headEnd/>
            <a:tailEnd/>
          </a:ln>
        </p:spPr>
        <p:txBody>
          <a:bodyPr wrap="none" lIns="274320" rIns="274320">
            <a:prstTxWarp prst="textNoShape">
              <a:avLst/>
            </a:prstTxWarp>
            <a:spAutoFit/>
          </a:bodyPr>
          <a:lstStyle/>
          <a:p>
            <a:r>
              <a:rPr lang="en-US"/>
              <a:t>*10</a:t>
            </a:r>
            <a:r>
              <a:rPr lang="en-US" baseline="30000"/>
              <a:t>8</a:t>
            </a:r>
            <a:r>
              <a:rPr lang="en-US"/>
              <a:t>     +      *10</a:t>
            </a:r>
            <a:r>
              <a:rPr lang="en-US" baseline="30000"/>
              <a:t>4</a:t>
            </a:r>
            <a:r>
              <a:rPr lang="en-US"/>
              <a:t>       +        *10</a:t>
            </a:r>
            <a:r>
              <a:rPr lang="en-US" baseline="30000"/>
              <a:t>4</a:t>
            </a:r>
            <a:r>
              <a:rPr lang="en-US"/>
              <a:t>       +      *1</a:t>
            </a:r>
          </a:p>
        </p:txBody>
      </p:sp>
      <p:sp>
        <p:nvSpPr>
          <p:cNvPr id="1143834" name="Text Box 26"/>
          <p:cNvSpPr txBox="1">
            <a:spLocks noChangeArrowheads="1"/>
          </p:cNvSpPr>
          <p:nvPr/>
        </p:nvSpPr>
        <p:spPr bwMode="auto">
          <a:xfrm>
            <a:off x="2152650" y="3255963"/>
            <a:ext cx="5002213" cy="585787"/>
          </a:xfrm>
          <a:prstGeom prst="rect">
            <a:avLst/>
          </a:prstGeom>
          <a:noFill/>
          <a:ln w="12700" cap="sq">
            <a:noFill/>
            <a:miter lim="800000"/>
            <a:headEnd/>
            <a:tailEnd/>
          </a:ln>
        </p:spPr>
        <p:txBody>
          <a:bodyPr wrap="none" lIns="274320" rIns="274320">
            <a:prstTxWarp prst="textNoShape">
              <a:avLst/>
            </a:prstTxWarp>
            <a:spAutoFit/>
          </a:bodyPr>
          <a:lstStyle/>
          <a:p>
            <a:r>
              <a:rPr lang="en-US" sz="3600">
                <a:solidFill>
                  <a:schemeClr val="tx2"/>
                </a:solidFill>
              </a:rPr>
              <a:t>= 264126842539128</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43829"/>
                                        </p:tgtEl>
                                        <p:attrNameLst>
                                          <p:attrName>style.visibility</p:attrName>
                                        </p:attrNameLst>
                                      </p:cBhvr>
                                      <p:to>
                                        <p:strVal val="visible"/>
                                      </p:to>
                                    </p:set>
                                    <p:animEffect transition="in" filter="fade">
                                      <p:cBhvr>
                                        <p:cTn id="7" dur="500"/>
                                        <p:tgtEl>
                                          <p:spTgt spid="11438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43830"/>
                                        </p:tgtEl>
                                        <p:attrNameLst>
                                          <p:attrName>style.visibility</p:attrName>
                                        </p:attrNameLst>
                                      </p:cBhvr>
                                      <p:to>
                                        <p:strVal val="visible"/>
                                      </p:to>
                                    </p:set>
                                    <p:animEffect transition="in" filter="fade">
                                      <p:cBhvr>
                                        <p:cTn id="12" dur="500"/>
                                        <p:tgtEl>
                                          <p:spTgt spid="11438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43831"/>
                                        </p:tgtEl>
                                        <p:attrNameLst>
                                          <p:attrName>style.visibility</p:attrName>
                                        </p:attrNameLst>
                                      </p:cBhvr>
                                      <p:to>
                                        <p:strVal val="visible"/>
                                      </p:to>
                                    </p:set>
                                    <p:animEffect transition="in" filter="fade">
                                      <p:cBhvr>
                                        <p:cTn id="17" dur="500"/>
                                        <p:tgtEl>
                                          <p:spTgt spid="11438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43833"/>
                                        </p:tgtEl>
                                        <p:attrNameLst>
                                          <p:attrName>style.visibility</p:attrName>
                                        </p:attrNameLst>
                                      </p:cBhvr>
                                      <p:to>
                                        <p:strVal val="visible"/>
                                      </p:to>
                                    </p:set>
                                    <p:animEffect transition="in" filter="fade">
                                      <p:cBhvr>
                                        <p:cTn id="22" dur="500"/>
                                        <p:tgtEl>
                                          <p:spTgt spid="11438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43834"/>
                                        </p:tgtEl>
                                        <p:attrNameLst>
                                          <p:attrName>style.visibility</p:attrName>
                                        </p:attrNameLst>
                                      </p:cBhvr>
                                      <p:to>
                                        <p:strVal val="visible"/>
                                      </p:to>
                                    </p:set>
                                    <p:animEffect transition="in" filter="fade">
                                      <p:cBhvr>
                                        <p:cTn id="27" dur="500"/>
                                        <p:tgtEl>
                                          <p:spTgt spid="1143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3829" grpId="0" animBg="1"/>
      <p:bldP spid="1143830" grpId="0" animBg="1"/>
      <p:bldP spid="1143831" grpId="0" animBg="1"/>
      <p:bldP spid="1143833" grpId="0"/>
      <p:bldP spid="1143834"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ChangeArrowheads="1"/>
          </p:cNvSpPr>
          <p:nvPr/>
        </p:nvSpPr>
        <p:spPr bwMode="invGray">
          <a:xfrm>
            <a:off x="2257425" y="1765300"/>
            <a:ext cx="4800600" cy="2738438"/>
          </a:xfrm>
          <a:prstGeom prst="rect">
            <a:avLst/>
          </a:prstGeom>
          <a:solidFill>
            <a:srgbClr val="000000"/>
          </a:solidFill>
          <a:ln w="9525">
            <a:noFill/>
            <a:miter lim="800000"/>
            <a:headEnd/>
            <a:tailEnd/>
          </a:ln>
        </p:spPr>
        <p:txBody>
          <a:bodyPr wrap="none" anchor="ctr">
            <a:prstTxWarp prst="textNoShape">
              <a:avLst/>
            </a:prstTxWarp>
          </a:bodyPr>
          <a:lstStyle/>
          <a:p>
            <a:pPr>
              <a:lnSpc>
                <a:spcPct val="100000"/>
              </a:lnSpc>
              <a:spcBef>
                <a:spcPct val="0"/>
              </a:spcBef>
            </a:pPr>
            <a:endParaRPr lang="en-US" sz="2400"/>
          </a:p>
        </p:txBody>
      </p:sp>
      <p:sp>
        <p:nvSpPr>
          <p:cNvPr id="6147" name="Text Box 3"/>
          <p:cNvSpPr txBox="1">
            <a:spLocks noChangeArrowheads="1"/>
          </p:cNvSpPr>
          <p:nvPr/>
        </p:nvSpPr>
        <p:spPr bwMode="invGray">
          <a:xfrm>
            <a:off x="2817813" y="4408488"/>
            <a:ext cx="3613150" cy="457200"/>
          </a:xfrm>
          <a:prstGeom prst="rect">
            <a:avLst/>
          </a:prstGeom>
          <a:noFill/>
          <a:ln w="9525">
            <a:noFill/>
            <a:miter lim="800000"/>
            <a:headEnd/>
            <a:tailEnd/>
          </a:ln>
        </p:spPr>
        <p:txBody>
          <a:bodyPr wrap="none">
            <a:prstTxWarp prst="textNoShape">
              <a:avLst/>
            </a:prstTxWarp>
            <a:spAutoFit/>
          </a:bodyPr>
          <a:lstStyle/>
          <a:p>
            <a:pPr>
              <a:lnSpc>
                <a:spcPct val="100000"/>
              </a:lnSpc>
              <a:spcBef>
                <a:spcPct val="0"/>
              </a:spcBef>
            </a:pPr>
            <a:r>
              <a:rPr lang="en-US" sz="2400"/>
              <a:t># of bits in the numbers</a:t>
            </a:r>
          </a:p>
        </p:txBody>
      </p:sp>
      <p:sp>
        <p:nvSpPr>
          <p:cNvPr id="6148" name="Text Box 4"/>
          <p:cNvSpPr txBox="1">
            <a:spLocks noChangeArrowheads="1"/>
          </p:cNvSpPr>
          <p:nvPr/>
        </p:nvSpPr>
        <p:spPr bwMode="invGray">
          <a:xfrm>
            <a:off x="1800225" y="2351088"/>
            <a:ext cx="457200" cy="1552575"/>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t</a:t>
            </a:r>
            <a:br>
              <a:rPr lang="en-US" sz="2400"/>
            </a:br>
            <a:r>
              <a:rPr lang="en-US" sz="2400"/>
              <a:t>ime</a:t>
            </a:r>
          </a:p>
        </p:txBody>
      </p:sp>
      <p:sp>
        <p:nvSpPr>
          <p:cNvPr id="6149" name="Line 5"/>
          <p:cNvSpPr>
            <a:spLocks noChangeShapeType="1"/>
          </p:cNvSpPr>
          <p:nvPr/>
        </p:nvSpPr>
        <p:spPr bwMode="invGray">
          <a:xfrm flipH="1">
            <a:off x="2257425" y="2351088"/>
            <a:ext cx="4800600" cy="2128837"/>
          </a:xfrm>
          <a:prstGeom prst="line">
            <a:avLst/>
          </a:prstGeom>
          <a:noFill/>
          <a:ln w="38100">
            <a:solidFill>
              <a:schemeClr val="tx1"/>
            </a:solidFill>
            <a:round/>
            <a:headEnd/>
            <a:tailEnd/>
          </a:ln>
        </p:spPr>
        <p:txBody>
          <a:bodyPr>
            <a:prstTxWarp prst="textNoShape">
              <a:avLst/>
            </a:prstTxWarp>
          </a:bodyPr>
          <a:lstStyle/>
          <a:p>
            <a:endParaRPr lang="en-US"/>
          </a:p>
        </p:txBody>
      </p:sp>
      <p:sp>
        <p:nvSpPr>
          <p:cNvPr id="6150" name="Text Box 6"/>
          <p:cNvSpPr txBox="1">
            <a:spLocks noChangeArrowheads="1"/>
          </p:cNvSpPr>
          <p:nvPr/>
        </p:nvSpPr>
        <p:spPr bwMode="invGray">
          <a:xfrm rot="-2230616">
            <a:off x="4260850" y="2425700"/>
            <a:ext cx="184150" cy="366713"/>
          </a:xfrm>
          <a:prstGeom prst="rect">
            <a:avLst/>
          </a:prstGeom>
          <a:noFill/>
          <a:ln w="9525">
            <a:noFill/>
            <a:miter lim="800000"/>
            <a:headEnd/>
            <a:tailEnd/>
          </a:ln>
        </p:spPr>
        <p:txBody>
          <a:bodyPr wrap="none">
            <a:prstTxWarp prst="textNoShape">
              <a:avLst/>
            </a:prstTxWarp>
            <a:spAutoFit/>
          </a:bodyPr>
          <a:lstStyle/>
          <a:p>
            <a:pPr>
              <a:lnSpc>
                <a:spcPct val="100000"/>
              </a:lnSpc>
              <a:spcBef>
                <a:spcPct val="0"/>
              </a:spcBef>
            </a:pPr>
            <a:endParaRPr lang="en-US" sz="1800">
              <a:solidFill>
                <a:schemeClr val="folHlink"/>
              </a:solidFill>
            </a:endParaRPr>
          </a:p>
        </p:txBody>
      </p:sp>
      <p:sp>
        <p:nvSpPr>
          <p:cNvPr id="6151" name="Text Box 7"/>
          <p:cNvSpPr txBox="1">
            <a:spLocks noChangeArrowheads="1"/>
          </p:cNvSpPr>
          <p:nvPr/>
        </p:nvSpPr>
        <p:spPr bwMode="invGray">
          <a:xfrm rot="-982018">
            <a:off x="5672138" y="3051175"/>
            <a:ext cx="184150" cy="366713"/>
          </a:xfrm>
          <a:prstGeom prst="rect">
            <a:avLst/>
          </a:prstGeom>
          <a:noFill/>
          <a:ln w="9525">
            <a:noFill/>
            <a:miter lim="800000"/>
            <a:headEnd/>
            <a:tailEnd/>
          </a:ln>
        </p:spPr>
        <p:txBody>
          <a:bodyPr wrap="none">
            <a:prstTxWarp prst="textNoShape">
              <a:avLst/>
            </a:prstTxWarp>
            <a:spAutoFit/>
          </a:bodyPr>
          <a:lstStyle/>
          <a:p>
            <a:pPr>
              <a:lnSpc>
                <a:spcPct val="100000"/>
              </a:lnSpc>
              <a:spcBef>
                <a:spcPct val="0"/>
              </a:spcBef>
            </a:pPr>
            <a:endParaRPr lang="en-US" sz="1800">
              <a:solidFill>
                <a:schemeClr val="tx2"/>
              </a:solidFill>
            </a:endParaRPr>
          </a:p>
        </p:txBody>
      </p:sp>
      <p:sp>
        <p:nvSpPr>
          <p:cNvPr id="6152" name="Freeform 8"/>
          <p:cNvSpPr>
            <a:spLocks/>
          </p:cNvSpPr>
          <p:nvPr/>
        </p:nvSpPr>
        <p:spPr bwMode="invGray">
          <a:xfrm>
            <a:off x="2268538" y="1781175"/>
            <a:ext cx="4495800" cy="2738438"/>
          </a:xfrm>
          <a:custGeom>
            <a:avLst/>
            <a:gdLst>
              <a:gd name="T0" fmla="*/ 0 w 2832"/>
              <a:gd name="T1" fmla="*/ 2147483647 h 1725"/>
              <a:gd name="T2" fmla="*/ 2147483647 w 2832"/>
              <a:gd name="T3" fmla="*/ 2147483647 h 1725"/>
              <a:gd name="T4" fmla="*/ 2147483647 w 2832"/>
              <a:gd name="T5" fmla="*/ 2147483647 h 1725"/>
              <a:gd name="T6" fmla="*/ 2147483647 w 2832"/>
              <a:gd name="T7" fmla="*/ 2147483647 h 1725"/>
              <a:gd name="T8" fmla="*/ 2147483647 w 2832"/>
              <a:gd name="T9" fmla="*/ 2147483647 h 1725"/>
              <a:gd name="T10" fmla="*/ 2147483647 w 2832"/>
              <a:gd name="T11" fmla="*/ 2147483647 h 1725"/>
              <a:gd name="T12" fmla="*/ 2147483647 w 2832"/>
              <a:gd name="T13" fmla="*/ 2147483647 h 1725"/>
              <a:gd name="T14" fmla="*/ 2147483647 w 2832"/>
              <a:gd name="T15" fmla="*/ 0 h 1725"/>
              <a:gd name="T16" fmla="*/ 0 60000 65536"/>
              <a:gd name="T17" fmla="*/ 0 60000 65536"/>
              <a:gd name="T18" fmla="*/ 0 60000 65536"/>
              <a:gd name="T19" fmla="*/ 0 60000 65536"/>
              <a:gd name="T20" fmla="*/ 0 60000 65536"/>
              <a:gd name="T21" fmla="*/ 0 60000 65536"/>
              <a:gd name="T22" fmla="*/ 0 60000 65536"/>
              <a:gd name="T23" fmla="*/ 0 60000 65536"/>
              <a:gd name="T24" fmla="*/ 0 w 2832"/>
              <a:gd name="T25" fmla="*/ 0 h 1725"/>
              <a:gd name="T26" fmla="*/ 2832 w 2832"/>
              <a:gd name="T27" fmla="*/ 1725 h 17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832" h="1725">
                <a:moveTo>
                  <a:pt x="0" y="1725"/>
                </a:moveTo>
                <a:lnTo>
                  <a:pt x="680" y="1576"/>
                </a:lnTo>
                <a:lnTo>
                  <a:pt x="1032" y="1496"/>
                </a:lnTo>
                <a:lnTo>
                  <a:pt x="1320" y="1392"/>
                </a:lnTo>
                <a:lnTo>
                  <a:pt x="1624" y="1232"/>
                </a:lnTo>
                <a:lnTo>
                  <a:pt x="1944" y="992"/>
                </a:lnTo>
                <a:lnTo>
                  <a:pt x="2320" y="600"/>
                </a:lnTo>
                <a:lnTo>
                  <a:pt x="2832" y="0"/>
                </a:lnTo>
              </a:path>
            </a:pathLst>
          </a:custGeom>
          <a:noFill/>
          <a:ln w="38100">
            <a:solidFill>
              <a:schemeClr val="tx2"/>
            </a:solidFill>
            <a:round/>
            <a:headEnd/>
            <a:tailEnd/>
          </a:ln>
        </p:spPr>
        <p:txBody>
          <a:bodyPr>
            <a:prstTxWarp prst="textNoShape">
              <a:avLst/>
            </a:prstTxWarp>
          </a:bodyPr>
          <a:lstStyle/>
          <a:p>
            <a:endParaRPr lang="en-US"/>
          </a:p>
        </p:txBody>
      </p:sp>
      <p:sp>
        <p:nvSpPr>
          <p:cNvPr id="6153" name="Text Box 9"/>
          <p:cNvSpPr txBox="1">
            <a:spLocks noChangeArrowheads="1"/>
          </p:cNvSpPr>
          <p:nvPr/>
        </p:nvSpPr>
        <p:spPr bwMode="auto">
          <a:xfrm>
            <a:off x="552450" y="441325"/>
            <a:ext cx="8080375" cy="946150"/>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t>Grade School Addition: Linear time</a:t>
            </a:r>
            <a:br>
              <a:rPr lang="en-US"/>
            </a:br>
            <a:r>
              <a:rPr lang="en-US"/>
              <a:t>Grade School Multiplication: Quadratic time</a:t>
            </a:r>
          </a:p>
        </p:txBody>
      </p:sp>
      <p:sp>
        <p:nvSpPr>
          <p:cNvPr id="6154" name="Text Box 10"/>
          <p:cNvSpPr txBox="1">
            <a:spLocks noChangeArrowheads="1"/>
          </p:cNvSpPr>
          <p:nvPr/>
        </p:nvSpPr>
        <p:spPr bwMode="auto">
          <a:xfrm>
            <a:off x="463550" y="5192713"/>
            <a:ext cx="8301038" cy="1244600"/>
          </a:xfrm>
          <a:prstGeom prst="rect">
            <a:avLst/>
          </a:prstGeom>
          <a:noFill/>
          <a:ln w="25400" cap="sq">
            <a:noFill/>
            <a:miter lim="800000"/>
            <a:headEnd/>
            <a:tailEnd/>
          </a:ln>
        </p:spPr>
        <p:txBody>
          <a:bodyPr lIns="274320" rIns="274320">
            <a:prstTxWarp prst="textNoShape">
              <a:avLst/>
            </a:prstTxWarp>
            <a:spAutoFit/>
          </a:bodyPr>
          <a:lstStyle/>
          <a:p>
            <a:pPr>
              <a:tabLst>
                <a:tab pos="858838" algn="l"/>
              </a:tabLst>
            </a:pPr>
            <a:r>
              <a:rPr lang="en-US"/>
              <a:t>No matter how dramatic the difference in the constants, the </a:t>
            </a:r>
            <a:r>
              <a:rPr lang="en-US">
                <a:solidFill>
                  <a:schemeClr val="tx2"/>
                </a:solidFill>
              </a:rPr>
              <a:t>quadratic curve</a:t>
            </a:r>
            <a:r>
              <a:rPr lang="en-US"/>
              <a:t> will eventually dominate the </a:t>
            </a:r>
            <a:r>
              <a:rPr lang="en-US">
                <a:solidFill>
                  <a:schemeClr val="tx2"/>
                </a:solidFill>
              </a:rPr>
              <a:t>linear curve</a:t>
            </a:r>
            <a:endParaRPr lang="en-US"/>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257800"/>
            <a:ext cx="9144000" cy="1600200"/>
            <a:chOff x="0" y="3168"/>
            <a:chExt cx="5760" cy="1152"/>
          </a:xfrm>
          <a:solidFill>
            <a:schemeClr val="tx1">
              <a:lumMod val="75000"/>
            </a:schemeClr>
          </a:solidFill>
        </p:grpSpPr>
        <p:sp>
          <p:nvSpPr>
            <p:cNvPr id="24594" name="Rectangle 3"/>
            <p:cNvSpPr>
              <a:spLocks noChangeArrowheads="1"/>
            </p:cNvSpPr>
            <p:nvPr/>
          </p:nvSpPr>
          <p:spPr bwMode="auto">
            <a:xfrm>
              <a:off x="0" y="3168"/>
              <a:ext cx="5760" cy="1152"/>
            </a:xfrm>
            <a:prstGeom prst="rect">
              <a:avLst/>
            </a:prstGeom>
            <a:grpFill/>
            <a:ln w="6350" algn="ctr">
              <a:noFill/>
              <a:prstDash val="sysDot"/>
              <a:miter lim="800000"/>
              <a:headEnd type="none" w="lg" len="lg"/>
              <a:tailEnd type="none" w="lg" len="lg"/>
            </a:ln>
          </p:spPr>
          <p:txBody>
            <a:bodyPr wrap="none" lIns="274320" rIns="274320" anchor="ctr"/>
            <a:lstStyle/>
            <a:p>
              <a:pPr>
                <a:tabLst>
                  <a:tab pos="858838" algn="l"/>
                </a:tabLst>
                <a:defRPr/>
              </a:pPr>
              <a:endParaRPr lang="en-US">
                <a:solidFill>
                  <a:schemeClr val="bg2"/>
                </a:solidFill>
                <a:latin typeface="Comic Sans MS" pitchFamily="66" charset="0"/>
              </a:endParaRPr>
            </a:p>
          </p:txBody>
        </p:sp>
        <p:sp>
          <p:nvSpPr>
            <p:cNvPr id="24595" name="Line 4"/>
            <p:cNvSpPr>
              <a:spLocks noChangeShapeType="1"/>
            </p:cNvSpPr>
            <p:nvPr/>
          </p:nvSpPr>
          <p:spPr bwMode="auto">
            <a:xfrm>
              <a:off x="0" y="3168"/>
              <a:ext cx="5760" cy="0"/>
            </a:xfrm>
            <a:prstGeom prst="line">
              <a:avLst/>
            </a:prstGeom>
            <a:grpFill/>
            <a:ln w="6350">
              <a:solidFill>
                <a:schemeClr val="tx1"/>
              </a:solidFill>
              <a:prstDash val="sysDot"/>
              <a:round/>
              <a:headEnd type="none" w="lg" len="lg"/>
              <a:tailEnd type="none" w="lg" len="lg"/>
            </a:ln>
          </p:spPr>
          <p:txBody>
            <a:bodyPr lIns="274320" rIns="274320" anchor="ctr"/>
            <a:lstStyle/>
            <a:p>
              <a:pPr>
                <a:defRPr/>
              </a:pPr>
              <a:endParaRPr lang="en-US">
                <a:latin typeface="Comic Sans MS" pitchFamily="66" charset="0"/>
              </a:endParaRPr>
            </a:p>
          </p:txBody>
        </p:sp>
      </p:grpSp>
      <p:sp>
        <p:nvSpPr>
          <p:cNvPr id="20483" name="Rectangle 5"/>
          <p:cNvSpPr>
            <a:spLocks noGrp="1" noChangeArrowheads="1"/>
          </p:cNvSpPr>
          <p:nvPr>
            <p:ph type="title"/>
          </p:nvPr>
        </p:nvSpPr>
        <p:spPr>
          <a:xfrm>
            <a:off x="487363" y="206375"/>
            <a:ext cx="8307387" cy="1143000"/>
          </a:xfrm>
        </p:spPr>
        <p:txBody>
          <a:bodyPr/>
          <a:lstStyle/>
          <a:p>
            <a:r>
              <a:rPr lang="en-US"/>
              <a:t>Multiplying (Divide &amp; Conquer style)</a:t>
            </a:r>
          </a:p>
        </p:txBody>
      </p:sp>
      <p:sp>
        <p:nvSpPr>
          <p:cNvPr id="20484" name="Rectangle 6"/>
          <p:cNvSpPr>
            <a:spLocks noChangeArrowheads="1"/>
          </p:cNvSpPr>
          <p:nvPr/>
        </p:nvSpPr>
        <p:spPr bwMode="invGray">
          <a:xfrm>
            <a:off x="1447800" y="5334000"/>
            <a:ext cx="6096000" cy="1447800"/>
          </a:xfrm>
          <a:prstGeom prst="rect">
            <a:avLst/>
          </a:prstGeom>
          <a:noFill/>
          <a:ln w="9525">
            <a:noFill/>
            <a:miter lim="800000"/>
            <a:headEnd/>
            <a:tailEnd/>
          </a:ln>
        </p:spPr>
        <p:txBody>
          <a:bodyPr>
            <a:prstTxWarp prst="textNoShape">
              <a:avLst/>
            </a:prstTxWarp>
          </a:bodyPr>
          <a:lstStyle/>
          <a:p>
            <a:pPr>
              <a:lnSpc>
                <a:spcPct val="100000"/>
              </a:lnSpc>
              <a:tabLst>
                <a:tab pos="858838" algn="l"/>
              </a:tabLst>
            </a:pPr>
            <a:r>
              <a:rPr lang="en-US" sz="2400">
                <a:solidFill>
                  <a:schemeClr val="bg2"/>
                </a:solidFill>
              </a:rPr>
              <a:t>X = </a:t>
            </a:r>
          </a:p>
          <a:p>
            <a:pPr>
              <a:lnSpc>
                <a:spcPct val="100000"/>
              </a:lnSpc>
              <a:tabLst>
                <a:tab pos="858838" algn="l"/>
              </a:tabLst>
            </a:pPr>
            <a:r>
              <a:rPr lang="en-US" sz="2400">
                <a:solidFill>
                  <a:schemeClr val="bg2"/>
                </a:solidFill>
              </a:rPr>
              <a:t>Y = </a:t>
            </a:r>
          </a:p>
          <a:p>
            <a:pPr>
              <a:lnSpc>
                <a:spcPct val="100000"/>
              </a:lnSpc>
              <a:tabLst>
                <a:tab pos="858838" algn="l"/>
              </a:tabLst>
            </a:pPr>
            <a:r>
              <a:rPr lang="en-US" sz="2400">
                <a:solidFill>
                  <a:schemeClr val="bg2"/>
                </a:solidFill>
              </a:rPr>
              <a:t>X × Y = ac 10</a:t>
            </a:r>
            <a:r>
              <a:rPr lang="en-US" sz="2400" baseline="30000">
                <a:solidFill>
                  <a:schemeClr val="bg2"/>
                </a:solidFill>
              </a:rPr>
              <a:t>n</a:t>
            </a:r>
            <a:r>
              <a:rPr lang="en-US" sz="2400">
                <a:solidFill>
                  <a:schemeClr val="bg2"/>
                </a:solidFill>
              </a:rPr>
              <a:t> + (ad + bc) 10</a:t>
            </a:r>
            <a:r>
              <a:rPr lang="en-US" sz="2400" baseline="30000">
                <a:solidFill>
                  <a:schemeClr val="bg2"/>
                </a:solidFill>
              </a:rPr>
              <a:t>n/2</a:t>
            </a:r>
            <a:r>
              <a:rPr lang="en-US" sz="2400">
                <a:solidFill>
                  <a:schemeClr val="bg2"/>
                </a:solidFill>
              </a:rPr>
              <a:t> + bd </a:t>
            </a:r>
          </a:p>
        </p:txBody>
      </p:sp>
      <p:grpSp>
        <p:nvGrpSpPr>
          <p:cNvPr id="20485" name="Group 7"/>
          <p:cNvGrpSpPr>
            <a:grpSpLocks/>
          </p:cNvGrpSpPr>
          <p:nvPr/>
        </p:nvGrpSpPr>
        <p:grpSpPr bwMode="auto">
          <a:xfrm>
            <a:off x="2946400" y="5421313"/>
            <a:ext cx="3765550" cy="750887"/>
            <a:chOff x="1376" y="1353"/>
            <a:chExt cx="3024" cy="672"/>
          </a:xfrm>
        </p:grpSpPr>
        <p:sp>
          <p:nvSpPr>
            <p:cNvPr id="20488" name="Rectangle 8"/>
            <p:cNvSpPr>
              <a:spLocks noChangeArrowheads="1"/>
            </p:cNvSpPr>
            <p:nvPr/>
          </p:nvSpPr>
          <p:spPr bwMode="invGray">
            <a:xfrm>
              <a:off x="1376"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a</a:t>
              </a:r>
            </a:p>
          </p:txBody>
        </p:sp>
        <p:sp>
          <p:nvSpPr>
            <p:cNvPr id="20489" name="Rectangle 9"/>
            <p:cNvSpPr>
              <a:spLocks noChangeArrowheads="1"/>
            </p:cNvSpPr>
            <p:nvPr/>
          </p:nvSpPr>
          <p:spPr bwMode="invGray">
            <a:xfrm>
              <a:off x="2912" y="1353"/>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b</a:t>
              </a:r>
            </a:p>
          </p:txBody>
        </p:sp>
        <p:sp>
          <p:nvSpPr>
            <p:cNvPr id="20490" name="Rectangle 10"/>
            <p:cNvSpPr>
              <a:spLocks noChangeArrowheads="1"/>
            </p:cNvSpPr>
            <p:nvPr/>
          </p:nvSpPr>
          <p:spPr bwMode="invGray">
            <a:xfrm>
              <a:off x="1376"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c</a:t>
              </a:r>
            </a:p>
          </p:txBody>
        </p:sp>
        <p:sp>
          <p:nvSpPr>
            <p:cNvPr id="20491" name="Rectangle 11"/>
            <p:cNvSpPr>
              <a:spLocks noChangeArrowheads="1"/>
            </p:cNvSpPr>
            <p:nvPr/>
          </p:nvSpPr>
          <p:spPr bwMode="invGray">
            <a:xfrm>
              <a:off x="2912" y="1737"/>
              <a:ext cx="1488" cy="288"/>
            </a:xfrm>
            <a:prstGeom prst="rect">
              <a:avLst/>
            </a:prstGeom>
            <a:solidFill>
              <a:schemeClr val="tx2"/>
            </a:solidFill>
            <a:ln w="9525">
              <a:noFill/>
              <a:miter lim="800000"/>
              <a:headEnd/>
              <a:tailEnd/>
            </a:ln>
          </p:spPr>
          <p:txBody>
            <a:bodyPr wrap="none" anchor="ctr">
              <a:prstTxWarp prst="textNoShape">
                <a:avLst/>
              </a:prstTxWarp>
            </a:bodyPr>
            <a:lstStyle/>
            <a:p>
              <a:pPr>
                <a:lnSpc>
                  <a:spcPct val="100000"/>
                </a:lnSpc>
                <a:spcBef>
                  <a:spcPct val="0"/>
                </a:spcBef>
              </a:pPr>
              <a:r>
                <a:rPr lang="en-US" sz="2400">
                  <a:solidFill>
                    <a:schemeClr val="bg2"/>
                  </a:solidFill>
                </a:rPr>
                <a:t>d</a:t>
              </a:r>
            </a:p>
          </p:txBody>
        </p:sp>
      </p:grpSp>
      <p:sp>
        <p:nvSpPr>
          <p:cNvPr id="20486" name="Text Box 13"/>
          <p:cNvSpPr txBox="1">
            <a:spLocks noChangeArrowheads="1"/>
          </p:cNvSpPr>
          <p:nvPr/>
        </p:nvSpPr>
        <p:spPr bwMode="auto">
          <a:xfrm>
            <a:off x="2509838" y="1255713"/>
            <a:ext cx="4260850" cy="519112"/>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12345678 * 21394276</a:t>
            </a:r>
          </a:p>
        </p:txBody>
      </p:sp>
      <p:sp>
        <p:nvSpPr>
          <p:cNvPr id="20487" name="Text Box 26"/>
          <p:cNvSpPr txBox="1">
            <a:spLocks noChangeArrowheads="1"/>
          </p:cNvSpPr>
          <p:nvPr/>
        </p:nvSpPr>
        <p:spPr bwMode="auto">
          <a:xfrm>
            <a:off x="2152650" y="3255963"/>
            <a:ext cx="5002213" cy="585787"/>
          </a:xfrm>
          <a:prstGeom prst="rect">
            <a:avLst/>
          </a:prstGeom>
          <a:noFill/>
          <a:ln w="12700" cap="sq">
            <a:noFill/>
            <a:miter lim="800000"/>
            <a:headEnd/>
            <a:tailEnd/>
          </a:ln>
        </p:spPr>
        <p:txBody>
          <a:bodyPr wrap="none" lIns="274320" rIns="274320">
            <a:prstTxWarp prst="textNoShape">
              <a:avLst/>
            </a:prstTxWarp>
            <a:spAutoFit/>
          </a:bodyPr>
          <a:lstStyle/>
          <a:p>
            <a:r>
              <a:rPr lang="en-US" sz="3600">
                <a:solidFill>
                  <a:schemeClr val="tx2"/>
                </a:solidFill>
              </a:rPr>
              <a:t>= 264126842539128</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AutoShape 9"/>
          <p:cNvSpPr>
            <a:spLocks noChangeArrowheads="1"/>
          </p:cNvSpPr>
          <p:nvPr/>
        </p:nvSpPr>
        <p:spPr bwMode="auto">
          <a:xfrm>
            <a:off x="2276475" y="1600200"/>
            <a:ext cx="4724400" cy="4572000"/>
          </a:xfrm>
          <a:prstGeom prst="triangle">
            <a:avLst>
              <a:gd name="adj" fmla="val 50000"/>
            </a:avLst>
          </a:prstGeom>
          <a:solidFill>
            <a:schemeClr val="bg2"/>
          </a:solidFill>
          <a:ln w="7620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1507" name="Rectangle 10"/>
          <p:cNvSpPr>
            <a:spLocks noGrp="1" noChangeArrowheads="1"/>
          </p:cNvSpPr>
          <p:nvPr>
            <p:ph type="title"/>
          </p:nvPr>
        </p:nvSpPr>
        <p:spPr>
          <a:xfrm>
            <a:off x="752475" y="457200"/>
            <a:ext cx="7772400" cy="609600"/>
          </a:xfrm>
        </p:spPr>
        <p:txBody>
          <a:bodyPr/>
          <a:lstStyle/>
          <a:p>
            <a:r>
              <a:rPr lang="en-US"/>
              <a:t>Divide, Conquer, and Glue</a:t>
            </a:r>
          </a:p>
        </p:txBody>
      </p:sp>
      <p:sp>
        <p:nvSpPr>
          <p:cNvPr id="21508" name="Rectangle 11"/>
          <p:cNvSpPr>
            <a:spLocks noGrp="1" noChangeArrowheads="1"/>
          </p:cNvSpPr>
          <p:nvPr>
            <p:ph type="body" idx="1"/>
          </p:nvPr>
        </p:nvSpPr>
        <p:spPr>
          <a:xfrm>
            <a:off x="3190875" y="4495800"/>
            <a:ext cx="2895600" cy="762000"/>
          </a:xfrm>
        </p:spPr>
        <p:txBody>
          <a:bodyPr/>
          <a:lstStyle/>
          <a:p>
            <a:pPr marL="0" indent="0" algn="ctr">
              <a:buFontTx/>
              <a:buNone/>
            </a:pPr>
            <a:r>
              <a:rPr lang="en-US"/>
              <a:t>MULT(X,Y)</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Text Box 19"/>
          <p:cNvSpPr txBox="1">
            <a:spLocks noChangeArrowheads="1"/>
          </p:cNvSpPr>
          <p:nvPr/>
        </p:nvSpPr>
        <p:spPr bwMode="auto">
          <a:xfrm>
            <a:off x="3200400" y="1670050"/>
            <a:ext cx="3387725" cy="1270000"/>
          </a:xfrm>
          <a:prstGeom prst="rect">
            <a:avLst/>
          </a:prstGeom>
          <a:solidFill>
            <a:schemeClr val="tx1"/>
          </a:solidFill>
          <a:ln w="25400" cap="sq">
            <a:solidFill>
              <a:schemeClr val="tx1"/>
            </a:solidFill>
            <a:miter lim="800000"/>
            <a:headEnd type="none" w="lg" len="lg"/>
            <a:tailEnd type="none" w="lg" len="lg"/>
          </a:ln>
        </p:spPr>
        <p:txBody>
          <a:bodyPr lIns="274320" rIns="274320">
            <a:prstTxWarp prst="textNoShape">
              <a:avLst/>
            </a:prstTxWarp>
            <a:spAutoFit/>
          </a:bodyPr>
          <a:lstStyle/>
          <a:p>
            <a:pPr>
              <a:spcBef>
                <a:spcPct val="50000"/>
              </a:spcBef>
              <a:tabLst>
                <a:tab pos="858838" algn="l"/>
              </a:tabLst>
            </a:pPr>
            <a:r>
              <a:rPr lang="en-US">
                <a:solidFill>
                  <a:schemeClr val="bg2"/>
                </a:solidFill>
              </a:rPr>
              <a:t>if |X| = |Y| = 1 </a:t>
            </a:r>
            <a:br>
              <a:rPr lang="en-US">
                <a:solidFill>
                  <a:schemeClr val="bg2"/>
                </a:solidFill>
              </a:rPr>
            </a:br>
            <a:r>
              <a:rPr lang="en-US">
                <a:solidFill>
                  <a:schemeClr val="bg2"/>
                </a:solidFill>
              </a:rPr>
              <a:t>then return XY, else…</a:t>
            </a:r>
          </a:p>
        </p:txBody>
      </p:sp>
      <p:sp>
        <p:nvSpPr>
          <p:cNvPr id="22531" name="Rectangle 21"/>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2532" name="Text Box 22"/>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Oval 1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3555" name="Rectangle 18"/>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3556" name="Text Box 20"/>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3557" name="AutoShape 21"/>
          <p:cNvCxnSpPr>
            <a:cxnSpLocks noChangeShapeType="1"/>
            <a:endCxn id="23564"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3558" name="AutoShape 22"/>
          <p:cNvCxnSpPr>
            <a:cxnSpLocks noChangeShapeType="1"/>
            <a:endCxn id="23561" idx="0"/>
          </p:cNvCxnSpPr>
          <p:nvPr/>
        </p:nvCxnSpPr>
        <p:spPr bwMode="auto">
          <a:xfrm flipH="1">
            <a:off x="1295400" y="3590925"/>
            <a:ext cx="3429000" cy="1555750"/>
          </a:xfrm>
          <a:prstGeom prst="straightConnector1">
            <a:avLst/>
          </a:prstGeom>
          <a:noFill/>
          <a:ln w="38100">
            <a:solidFill>
              <a:schemeClr val="tx1"/>
            </a:solidFill>
            <a:round/>
            <a:headEnd/>
            <a:tailEnd type="triangle" w="med" len="med"/>
          </a:ln>
        </p:spPr>
      </p:cxnSp>
      <p:cxnSp>
        <p:nvCxnSpPr>
          <p:cNvPr id="23559" name="AutoShape 23"/>
          <p:cNvCxnSpPr>
            <a:cxnSpLocks noChangeShapeType="1"/>
            <a:endCxn id="23562" idx="0"/>
          </p:cNvCxnSpPr>
          <p:nvPr/>
        </p:nvCxnSpPr>
        <p:spPr bwMode="auto">
          <a:xfrm flipH="1">
            <a:off x="3595688" y="3590925"/>
            <a:ext cx="1128712" cy="1555750"/>
          </a:xfrm>
          <a:prstGeom prst="straightConnector1">
            <a:avLst/>
          </a:prstGeom>
          <a:noFill/>
          <a:ln w="38100">
            <a:solidFill>
              <a:schemeClr val="tx1"/>
            </a:solidFill>
            <a:round/>
            <a:headEnd/>
            <a:tailEnd type="triangle" w="med" len="med"/>
          </a:ln>
        </p:spPr>
      </p:cxnSp>
      <p:cxnSp>
        <p:nvCxnSpPr>
          <p:cNvPr id="23560" name="AutoShape 24"/>
          <p:cNvCxnSpPr>
            <a:cxnSpLocks noChangeShapeType="1"/>
            <a:endCxn id="23563" idx="0"/>
          </p:cNvCxnSpPr>
          <p:nvPr/>
        </p:nvCxnSpPr>
        <p:spPr bwMode="auto">
          <a:xfrm>
            <a:off x="4724400" y="3590925"/>
            <a:ext cx="990600" cy="1546225"/>
          </a:xfrm>
          <a:prstGeom prst="straightConnector1">
            <a:avLst/>
          </a:prstGeom>
          <a:noFill/>
          <a:ln w="38100">
            <a:solidFill>
              <a:schemeClr val="tx1"/>
            </a:solidFill>
            <a:round/>
            <a:headEnd/>
            <a:tailEnd type="triangle" w="med" len="med"/>
          </a:ln>
        </p:spPr>
      </p:cxnSp>
      <p:sp>
        <p:nvSpPr>
          <p:cNvPr id="23561" name="AutoShape 25"/>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3562" name="AutoShape 26"/>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3563" name="AutoShape 27"/>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3564" name="AutoShape 28"/>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3565" name="Rectangle 29"/>
          <p:cNvSpPr>
            <a:spLocks noChangeArrowheads="1"/>
          </p:cNvSpPr>
          <p:nvPr/>
        </p:nvSpPr>
        <p:spPr bwMode="auto">
          <a:xfrm>
            <a:off x="844550" y="4214813"/>
            <a:ext cx="1470025"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sz="2400"/>
              <a:t>Mult(</a:t>
            </a:r>
            <a:r>
              <a:rPr lang="en-US">
                <a:solidFill>
                  <a:schemeClr val="tx2"/>
                </a:solidFill>
              </a:rPr>
              <a:t>a</a:t>
            </a:r>
            <a:r>
              <a:rPr lang="en-US"/>
              <a:t>,</a:t>
            </a:r>
            <a:r>
              <a:rPr lang="en-US">
                <a:solidFill>
                  <a:schemeClr val="tx2"/>
                </a:solidFill>
              </a:rPr>
              <a:t>c</a:t>
            </a:r>
            <a:r>
              <a:rPr lang="en-US" sz="2400"/>
              <a:t>)</a:t>
            </a:r>
          </a:p>
        </p:txBody>
      </p:sp>
      <p:sp>
        <p:nvSpPr>
          <p:cNvPr id="23566" name="Rectangle 30"/>
          <p:cNvSpPr>
            <a:spLocks noChangeArrowheads="1"/>
          </p:cNvSpPr>
          <p:nvPr/>
        </p:nvSpPr>
        <p:spPr bwMode="auto">
          <a:xfrm>
            <a:off x="2906713" y="4560888"/>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a</a:t>
            </a:r>
            <a:r>
              <a:rPr lang="en-US"/>
              <a:t>,</a:t>
            </a:r>
            <a:r>
              <a:rPr lang="en-US">
                <a:solidFill>
                  <a:schemeClr val="tx2"/>
                </a:solidFill>
              </a:rPr>
              <a:t>d</a:t>
            </a:r>
            <a:r>
              <a:rPr lang="en-US" sz="2400"/>
              <a:t>)</a:t>
            </a:r>
          </a:p>
        </p:txBody>
      </p:sp>
      <p:sp>
        <p:nvSpPr>
          <p:cNvPr id="23567" name="Rectangle 31"/>
          <p:cNvSpPr>
            <a:spLocks noChangeArrowheads="1"/>
          </p:cNvSpPr>
          <p:nvPr/>
        </p:nvSpPr>
        <p:spPr bwMode="auto">
          <a:xfrm>
            <a:off x="4776788" y="4552950"/>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c</a:t>
            </a:r>
            <a:r>
              <a:rPr lang="en-US" sz="2400"/>
              <a:t>)</a:t>
            </a:r>
          </a:p>
        </p:txBody>
      </p:sp>
      <p:sp>
        <p:nvSpPr>
          <p:cNvPr id="23568" name="Rectangle 32"/>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4579"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4580"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4581" name="AutoShape 5"/>
          <p:cNvCxnSpPr>
            <a:cxnSpLocks noChangeShapeType="1"/>
            <a:endCxn id="24588"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4582" name="AutoShape 6"/>
          <p:cNvCxnSpPr>
            <a:cxnSpLocks noChangeShapeType="1"/>
            <a:endCxn id="24585" idx="0"/>
          </p:cNvCxnSpPr>
          <p:nvPr/>
        </p:nvCxnSpPr>
        <p:spPr bwMode="auto">
          <a:xfrm flipH="1">
            <a:off x="1295400" y="3590925"/>
            <a:ext cx="3429000" cy="1555750"/>
          </a:xfrm>
          <a:prstGeom prst="straightConnector1">
            <a:avLst/>
          </a:prstGeom>
          <a:noFill/>
          <a:ln w="38100">
            <a:solidFill>
              <a:schemeClr val="tx1"/>
            </a:solidFill>
            <a:round/>
            <a:headEnd/>
            <a:tailEnd type="triangle" w="med" len="med"/>
          </a:ln>
        </p:spPr>
      </p:cxnSp>
      <p:cxnSp>
        <p:nvCxnSpPr>
          <p:cNvPr id="24583" name="AutoShape 7"/>
          <p:cNvCxnSpPr>
            <a:cxnSpLocks noChangeShapeType="1"/>
            <a:endCxn id="24586" idx="0"/>
          </p:cNvCxnSpPr>
          <p:nvPr/>
        </p:nvCxnSpPr>
        <p:spPr bwMode="auto">
          <a:xfrm flipH="1">
            <a:off x="3595688" y="3590925"/>
            <a:ext cx="1128712" cy="1555750"/>
          </a:xfrm>
          <a:prstGeom prst="straightConnector1">
            <a:avLst/>
          </a:prstGeom>
          <a:noFill/>
          <a:ln w="38100">
            <a:solidFill>
              <a:schemeClr val="tx1"/>
            </a:solidFill>
            <a:round/>
            <a:headEnd/>
            <a:tailEnd type="triangle" w="med" len="med"/>
          </a:ln>
        </p:spPr>
      </p:cxnSp>
      <p:cxnSp>
        <p:nvCxnSpPr>
          <p:cNvPr id="24584" name="AutoShape 8"/>
          <p:cNvCxnSpPr>
            <a:cxnSpLocks noChangeShapeType="1"/>
            <a:endCxn id="24587" idx="0"/>
          </p:cNvCxnSpPr>
          <p:nvPr/>
        </p:nvCxnSpPr>
        <p:spPr bwMode="auto">
          <a:xfrm>
            <a:off x="4724400" y="3590925"/>
            <a:ext cx="990600" cy="1546225"/>
          </a:xfrm>
          <a:prstGeom prst="straightConnector1">
            <a:avLst/>
          </a:prstGeom>
          <a:noFill/>
          <a:ln w="38100">
            <a:solidFill>
              <a:schemeClr val="tx1"/>
            </a:solidFill>
            <a:round/>
            <a:headEnd/>
            <a:tailEnd type="triangle" w="med" len="med"/>
          </a:ln>
        </p:spPr>
      </p:cxnSp>
      <p:sp>
        <p:nvSpPr>
          <p:cNvPr id="24585"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4586"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4587"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4588"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4589" name="Rectangle 13"/>
          <p:cNvSpPr>
            <a:spLocks noChangeArrowheads="1"/>
          </p:cNvSpPr>
          <p:nvPr/>
        </p:nvSpPr>
        <p:spPr bwMode="auto">
          <a:xfrm>
            <a:off x="588963" y="6213475"/>
            <a:ext cx="1393825" cy="420688"/>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sz="2400">
                <a:solidFill>
                  <a:schemeClr val="bg2"/>
                </a:solidFill>
              </a:rPr>
              <a:t>Mult(a,c)</a:t>
            </a:r>
          </a:p>
        </p:txBody>
      </p:sp>
      <p:sp>
        <p:nvSpPr>
          <p:cNvPr id="24590" name="Rectangle 14"/>
          <p:cNvSpPr>
            <a:spLocks noChangeArrowheads="1"/>
          </p:cNvSpPr>
          <p:nvPr/>
        </p:nvSpPr>
        <p:spPr bwMode="auto">
          <a:xfrm>
            <a:off x="2906713" y="4560888"/>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a</a:t>
            </a:r>
            <a:r>
              <a:rPr lang="en-US"/>
              <a:t>,</a:t>
            </a:r>
            <a:r>
              <a:rPr lang="en-US">
                <a:solidFill>
                  <a:schemeClr val="tx2"/>
                </a:solidFill>
              </a:rPr>
              <a:t>d</a:t>
            </a:r>
            <a:r>
              <a:rPr lang="en-US" sz="2400"/>
              <a:t>)</a:t>
            </a:r>
          </a:p>
        </p:txBody>
      </p:sp>
      <p:sp>
        <p:nvSpPr>
          <p:cNvPr id="24591" name="Rectangle 15"/>
          <p:cNvSpPr>
            <a:spLocks noChangeArrowheads="1"/>
          </p:cNvSpPr>
          <p:nvPr/>
        </p:nvSpPr>
        <p:spPr bwMode="auto">
          <a:xfrm>
            <a:off x="4776788" y="4552950"/>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c</a:t>
            </a:r>
            <a:r>
              <a:rPr lang="en-US" sz="2400"/>
              <a:t>)</a:t>
            </a:r>
          </a:p>
        </p:txBody>
      </p:sp>
      <p:sp>
        <p:nvSpPr>
          <p:cNvPr id="24592" name="Rectangle 16"/>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5603"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5604"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5605" name="AutoShape 5"/>
          <p:cNvCxnSpPr>
            <a:cxnSpLocks noChangeShapeType="1"/>
            <a:endCxn id="25612"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5606" name="AutoShape 6"/>
          <p:cNvCxnSpPr>
            <a:cxnSpLocks noChangeShapeType="1"/>
            <a:stCxn id="25609" idx="0"/>
            <a:endCxn id="25602"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25607" name="AutoShape 7"/>
          <p:cNvCxnSpPr>
            <a:cxnSpLocks noChangeShapeType="1"/>
            <a:endCxn id="25610" idx="0"/>
          </p:cNvCxnSpPr>
          <p:nvPr/>
        </p:nvCxnSpPr>
        <p:spPr bwMode="auto">
          <a:xfrm flipH="1">
            <a:off x="3595688" y="3590925"/>
            <a:ext cx="1128712" cy="1555750"/>
          </a:xfrm>
          <a:prstGeom prst="straightConnector1">
            <a:avLst/>
          </a:prstGeom>
          <a:noFill/>
          <a:ln w="38100">
            <a:solidFill>
              <a:schemeClr val="tx1"/>
            </a:solidFill>
            <a:round/>
            <a:headEnd/>
            <a:tailEnd type="triangle" w="med" len="med"/>
          </a:ln>
        </p:spPr>
      </p:cxnSp>
      <p:cxnSp>
        <p:nvCxnSpPr>
          <p:cNvPr id="25608" name="AutoShape 8"/>
          <p:cNvCxnSpPr>
            <a:cxnSpLocks noChangeShapeType="1"/>
            <a:endCxn id="25611" idx="0"/>
          </p:cNvCxnSpPr>
          <p:nvPr/>
        </p:nvCxnSpPr>
        <p:spPr bwMode="auto">
          <a:xfrm>
            <a:off x="4724400" y="3590925"/>
            <a:ext cx="990600" cy="1546225"/>
          </a:xfrm>
          <a:prstGeom prst="straightConnector1">
            <a:avLst/>
          </a:prstGeom>
          <a:noFill/>
          <a:ln w="38100">
            <a:solidFill>
              <a:schemeClr val="tx1"/>
            </a:solidFill>
            <a:round/>
            <a:headEnd/>
            <a:tailEnd type="triangle" w="med" len="med"/>
          </a:ln>
        </p:spPr>
      </p:cxnSp>
      <p:sp>
        <p:nvSpPr>
          <p:cNvPr id="25609"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5610"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5611"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5612"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5613"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25614" name="Rectangle 14"/>
          <p:cNvSpPr>
            <a:spLocks noChangeArrowheads="1"/>
          </p:cNvSpPr>
          <p:nvPr/>
        </p:nvSpPr>
        <p:spPr bwMode="auto">
          <a:xfrm>
            <a:off x="2906713" y="4560888"/>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a</a:t>
            </a:r>
            <a:r>
              <a:rPr lang="en-US"/>
              <a:t>,</a:t>
            </a:r>
            <a:r>
              <a:rPr lang="en-US">
                <a:solidFill>
                  <a:schemeClr val="tx2"/>
                </a:solidFill>
              </a:rPr>
              <a:t>d</a:t>
            </a:r>
            <a:r>
              <a:rPr lang="en-US" sz="2400"/>
              <a:t>)</a:t>
            </a:r>
          </a:p>
        </p:txBody>
      </p:sp>
      <p:sp>
        <p:nvSpPr>
          <p:cNvPr id="25615" name="Rectangle 15"/>
          <p:cNvSpPr>
            <a:spLocks noChangeArrowheads="1"/>
          </p:cNvSpPr>
          <p:nvPr/>
        </p:nvSpPr>
        <p:spPr bwMode="auto">
          <a:xfrm>
            <a:off x="4776788" y="4552950"/>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c</a:t>
            </a:r>
            <a:r>
              <a:rPr lang="en-US" sz="2400"/>
              <a:t>)</a:t>
            </a:r>
          </a:p>
        </p:txBody>
      </p:sp>
      <p:sp>
        <p:nvSpPr>
          <p:cNvPr id="25616" name="Rectangle 16"/>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6627"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6628"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6629" name="AutoShape 5"/>
          <p:cNvCxnSpPr>
            <a:cxnSpLocks noChangeShapeType="1"/>
            <a:endCxn id="26636"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6630" name="AutoShape 6"/>
          <p:cNvCxnSpPr>
            <a:cxnSpLocks noChangeShapeType="1"/>
            <a:stCxn id="26633" idx="0"/>
            <a:endCxn id="26626"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26631" name="AutoShape 7"/>
          <p:cNvCxnSpPr>
            <a:cxnSpLocks noChangeShapeType="1"/>
            <a:endCxn id="26634" idx="0"/>
          </p:cNvCxnSpPr>
          <p:nvPr/>
        </p:nvCxnSpPr>
        <p:spPr bwMode="auto">
          <a:xfrm flipH="1">
            <a:off x="3595688" y="3590925"/>
            <a:ext cx="1128712" cy="1555750"/>
          </a:xfrm>
          <a:prstGeom prst="straightConnector1">
            <a:avLst/>
          </a:prstGeom>
          <a:noFill/>
          <a:ln w="38100">
            <a:solidFill>
              <a:schemeClr val="tx1"/>
            </a:solidFill>
            <a:round/>
            <a:headEnd/>
            <a:tailEnd type="triangle" w="med" len="med"/>
          </a:ln>
        </p:spPr>
      </p:cxnSp>
      <p:cxnSp>
        <p:nvCxnSpPr>
          <p:cNvPr id="26632" name="AutoShape 8"/>
          <p:cNvCxnSpPr>
            <a:cxnSpLocks noChangeShapeType="1"/>
            <a:endCxn id="26635" idx="0"/>
          </p:cNvCxnSpPr>
          <p:nvPr/>
        </p:nvCxnSpPr>
        <p:spPr bwMode="auto">
          <a:xfrm>
            <a:off x="4724400" y="3590925"/>
            <a:ext cx="990600" cy="1546225"/>
          </a:xfrm>
          <a:prstGeom prst="straightConnector1">
            <a:avLst/>
          </a:prstGeom>
          <a:noFill/>
          <a:ln w="38100">
            <a:solidFill>
              <a:schemeClr val="tx1"/>
            </a:solidFill>
            <a:round/>
            <a:headEnd/>
            <a:tailEnd type="triangle" w="med" len="med"/>
          </a:ln>
        </p:spPr>
      </p:cxnSp>
      <p:sp>
        <p:nvSpPr>
          <p:cNvPr id="26633"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6634"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6635"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6636"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6637"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26638" name="Rectangle 14"/>
          <p:cNvSpPr>
            <a:spLocks noChangeArrowheads="1"/>
          </p:cNvSpPr>
          <p:nvPr/>
        </p:nvSpPr>
        <p:spPr bwMode="auto">
          <a:xfrm>
            <a:off x="2659063" y="6215063"/>
            <a:ext cx="1860550" cy="420687"/>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solidFill>
                  <a:schemeClr val="bg2"/>
                </a:solidFill>
              </a:rPr>
              <a:t>Mult(a,d)</a:t>
            </a:r>
          </a:p>
        </p:txBody>
      </p:sp>
      <p:sp>
        <p:nvSpPr>
          <p:cNvPr id="26639" name="Rectangle 15"/>
          <p:cNvSpPr>
            <a:spLocks noChangeArrowheads="1"/>
          </p:cNvSpPr>
          <p:nvPr/>
        </p:nvSpPr>
        <p:spPr bwMode="auto">
          <a:xfrm>
            <a:off x="4776788" y="4552950"/>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c</a:t>
            </a:r>
            <a:r>
              <a:rPr lang="en-US" sz="2400"/>
              <a:t>)</a:t>
            </a:r>
          </a:p>
        </p:txBody>
      </p:sp>
      <p:sp>
        <p:nvSpPr>
          <p:cNvPr id="26640" name="Rectangle 16"/>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7651"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7652"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7653" name="AutoShape 5"/>
          <p:cNvCxnSpPr>
            <a:cxnSpLocks noChangeShapeType="1"/>
            <a:endCxn id="27660"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7654" name="AutoShape 6"/>
          <p:cNvCxnSpPr>
            <a:cxnSpLocks noChangeShapeType="1"/>
            <a:stCxn id="27657" idx="0"/>
            <a:endCxn id="27650"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27655" name="AutoShape 7"/>
          <p:cNvCxnSpPr>
            <a:cxnSpLocks noChangeShapeType="1"/>
            <a:stCxn id="27658" idx="0"/>
            <a:endCxn id="27650" idx="4"/>
          </p:cNvCxnSpPr>
          <p:nvPr/>
        </p:nvCxnSpPr>
        <p:spPr bwMode="auto">
          <a:xfrm flipV="1">
            <a:off x="3595688" y="3590925"/>
            <a:ext cx="1128712" cy="1555750"/>
          </a:xfrm>
          <a:prstGeom prst="straightConnector1">
            <a:avLst/>
          </a:prstGeom>
          <a:noFill/>
          <a:ln w="38100">
            <a:solidFill>
              <a:schemeClr val="tx1"/>
            </a:solidFill>
            <a:round/>
            <a:headEnd/>
            <a:tailEnd type="triangle" w="med" len="med"/>
          </a:ln>
        </p:spPr>
      </p:cxnSp>
      <p:cxnSp>
        <p:nvCxnSpPr>
          <p:cNvPr id="27656" name="AutoShape 8"/>
          <p:cNvCxnSpPr>
            <a:cxnSpLocks noChangeShapeType="1"/>
            <a:endCxn id="27659" idx="0"/>
          </p:cNvCxnSpPr>
          <p:nvPr/>
        </p:nvCxnSpPr>
        <p:spPr bwMode="auto">
          <a:xfrm>
            <a:off x="4724400" y="3590925"/>
            <a:ext cx="990600" cy="1546225"/>
          </a:xfrm>
          <a:prstGeom prst="straightConnector1">
            <a:avLst/>
          </a:prstGeom>
          <a:noFill/>
          <a:ln w="38100">
            <a:solidFill>
              <a:schemeClr val="tx1"/>
            </a:solidFill>
            <a:round/>
            <a:headEnd/>
            <a:tailEnd type="triangle" w="med" len="med"/>
          </a:ln>
        </p:spPr>
      </p:cxnSp>
      <p:sp>
        <p:nvSpPr>
          <p:cNvPr id="27657"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7658"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7659"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7660"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7661"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27662" name="Rectangle 14"/>
          <p:cNvSpPr>
            <a:spLocks noChangeArrowheads="1"/>
          </p:cNvSpPr>
          <p:nvPr/>
        </p:nvSpPr>
        <p:spPr bwMode="auto">
          <a:xfrm>
            <a:off x="3111500" y="4383088"/>
            <a:ext cx="982663"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ad</a:t>
            </a:r>
          </a:p>
        </p:txBody>
      </p:sp>
      <p:sp>
        <p:nvSpPr>
          <p:cNvPr id="27663" name="Rectangle 15"/>
          <p:cNvSpPr>
            <a:spLocks noChangeArrowheads="1"/>
          </p:cNvSpPr>
          <p:nvPr/>
        </p:nvSpPr>
        <p:spPr bwMode="auto">
          <a:xfrm>
            <a:off x="4776788" y="4552950"/>
            <a:ext cx="1938337"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c</a:t>
            </a:r>
            <a:r>
              <a:rPr lang="en-US" sz="2400"/>
              <a:t>)</a:t>
            </a:r>
          </a:p>
        </p:txBody>
      </p:sp>
      <p:sp>
        <p:nvSpPr>
          <p:cNvPr id="27664" name="Rectangle 16"/>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8675"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8676"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8677" name="AutoShape 5"/>
          <p:cNvCxnSpPr>
            <a:cxnSpLocks noChangeShapeType="1"/>
            <a:endCxn id="28684"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8678" name="AutoShape 6"/>
          <p:cNvCxnSpPr>
            <a:cxnSpLocks noChangeShapeType="1"/>
            <a:stCxn id="28681" idx="0"/>
            <a:endCxn id="28674"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28679" name="AutoShape 7"/>
          <p:cNvCxnSpPr>
            <a:cxnSpLocks noChangeShapeType="1"/>
            <a:stCxn id="28682" idx="0"/>
            <a:endCxn id="28674" idx="4"/>
          </p:cNvCxnSpPr>
          <p:nvPr/>
        </p:nvCxnSpPr>
        <p:spPr bwMode="auto">
          <a:xfrm flipV="1">
            <a:off x="3595688" y="3590925"/>
            <a:ext cx="1128712" cy="1555750"/>
          </a:xfrm>
          <a:prstGeom prst="straightConnector1">
            <a:avLst/>
          </a:prstGeom>
          <a:noFill/>
          <a:ln w="38100">
            <a:solidFill>
              <a:schemeClr val="tx1"/>
            </a:solidFill>
            <a:round/>
            <a:headEnd/>
            <a:tailEnd type="triangle" w="med" len="med"/>
          </a:ln>
        </p:spPr>
      </p:cxnSp>
      <p:cxnSp>
        <p:nvCxnSpPr>
          <p:cNvPr id="28680" name="AutoShape 8"/>
          <p:cNvCxnSpPr>
            <a:cxnSpLocks noChangeShapeType="1"/>
            <a:endCxn id="28683" idx="0"/>
          </p:cNvCxnSpPr>
          <p:nvPr/>
        </p:nvCxnSpPr>
        <p:spPr bwMode="auto">
          <a:xfrm>
            <a:off x="4724400" y="3590925"/>
            <a:ext cx="990600" cy="1546225"/>
          </a:xfrm>
          <a:prstGeom prst="straightConnector1">
            <a:avLst/>
          </a:prstGeom>
          <a:noFill/>
          <a:ln w="38100">
            <a:solidFill>
              <a:schemeClr val="tx1"/>
            </a:solidFill>
            <a:round/>
            <a:headEnd/>
            <a:tailEnd type="triangle" w="med" len="med"/>
          </a:ln>
        </p:spPr>
      </p:cxnSp>
      <p:sp>
        <p:nvSpPr>
          <p:cNvPr id="28681"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8682"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8683"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8684"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8685"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28686" name="Rectangle 14"/>
          <p:cNvSpPr>
            <a:spLocks noChangeArrowheads="1"/>
          </p:cNvSpPr>
          <p:nvPr/>
        </p:nvSpPr>
        <p:spPr bwMode="auto">
          <a:xfrm>
            <a:off x="3111500" y="4383088"/>
            <a:ext cx="982663"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ad</a:t>
            </a:r>
          </a:p>
        </p:txBody>
      </p:sp>
      <p:sp>
        <p:nvSpPr>
          <p:cNvPr id="28687" name="Rectangle 15"/>
          <p:cNvSpPr>
            <a:spLocks noChangeArrowheads="1"/>
          </p:cNvSpPr>
          <p:nvPr/>
        </p:nvSpPr>
        <p:spPr bwMode="auto">
          <a:xfrm>
            <a:off x="4792663" y="6211888"/>
            <a:ext cx="1860550" cy="420687"/>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solidFill>
                  <a:schemeClr val="bg2"/>
                </a:solidFill>
              </a:rPr>
              <a:t>Mult(b,c)</a:t>
            </a:r>
          </a:p>
        </p:txBody>
      </p:sp>
      <p:sp>
        <p:nvSpPr>
          <p:cNvPr id="28688" name="Rectangle 16"/>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29699"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29700"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29701" name="AutoShape 5"/>
          <p:cNvCxnSpPr>
            <a:cxnSpLocks noChangeShapeType="1"/>
            <a:endCxn id="29708"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29702" name="AutoShape 6"/>
          <p:cNvCxnSpPr>
            <a:cxnSpLocks noChangeShapeType="1"/>
            <a:stCxn id="29705" idx="0"/>
            <a:endCxn id="29698"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29703" name="AutoShape 7"/>
          <p:cNvCxnSpPr>
            <a:cxnSpLocks noChangeShapeType="1"/>
            <a:stCxn id="29706" idx="0"/>
            <a:endCxn id="29698" idx="4"/>
          </p:cNvCxnSpPr>
          <p:nvPr/>
        </p:nvCxnSpPr>
        <p:spPr bwMode="auto">
          <a:xfrm flipV="1">
            <a:off x="3595688" y="3590925"/>
            <a:ext cx="1128712" cy="1555750"/>
          </a:xfrm>
          <a:prstGeom prst="straightConnector1">
            <a:avLst/>
          </a:prstGeom>
          <a:noFill/>
          <a:ln w="38100">
            <a:solidFill>
              <a:schemeClr val="tx1"/>
            </a:solidFill>
            <a:round/>
            <a:headEnd/>
            <a:tailEnd type="triangle" w="med" len="med"/>
          </a:ln>
        </p:spPr>
      </p:cxnSp>
      <p:cxnSp>
        <p:nvCxnSpPr>
          <p:cNvPr id="29704" name="AutoShape 8"/>
          <p:cNvCxnSpPr>
            <a:cxnSpLocks noChangeShapeType="1"/>
            <a:stCxn id="29707" idx="0"/>
            <a:endCxn id="29698" idx="4"/>
          </p:cNvCxnSpPr>
          <p:nvPr/>
        </p:nvCxnSpPr>
        <p:spPr bwMode="auto">
          <a:xfrm flipH="1" flipV="1">
            <a:off x="4724400" y="3590925"/>
            <a:ext cx="990600" cy="1546225"/>
          </a:xfrm>
          <a:prstGeom prst="straightConnector1">
            <a:avLst/>
          </a:prstGeom>
          <a:noFill/>
          <a:ln w="38100">
            <a:solidFill>
              <a:schemeClr val="tx1"/>
            </a:solidFill>
            <a:round/>
            <a:headEnd/>
            <a:tailEnd type="triangle" w="med" len="med"/>
          </a:ln>
        </p:spPr>
      </p:cxnSp>
      <p:sp>
        <p:nvSpPr>
          <p:cNvPr id="29705"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9706"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9707"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9708"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29709"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29710" name="Rectangle 14"/>
          <p:cNvSpPr>
            <a:spLocks noChangeArrowheads="1"/>
          </p:cNvSpPr>
          <p:nvPr/>
        </p:nvSpPr>
        <p:spPr bwMode="auto">
          <a:xfrm>
            <a:off x="3111500" y="4383088"/>
            <a:ext cx="982663"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ad</a:t>
            </a:r>
          </a:p>
        </p:txBody>
      </p:sp>
      <p:sp>
        <p:nvSpPr>
          <p:cNvPr id="29711" name="Rectangle 15"/>
          <p:cNvSpPr>
            <a:spLocks noChangeArrowheads="1"/>
          </p:cNvSpPr>
          <p:nvPr/>
        </p:nvSpPr>
        <p:spPr bwMode="auto">
          <a:xfrm>
            <a:off x="4532313" y="4497388"/>
            <a:ext cx="982662"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bc</a:t>
            </a:r>
          </a:p>
        </p:txBody>
      </p:sp>
      <p:sp>
        <p:nvSpPr>
          <p:cNvPr id="29712" name="Rectangle 16"/>
          <p:cNvSpPr>
            <a:spLocks noChangeArrowheads="1"/>
          </p:cNvSpPr>
          <p:nvPr/>
        </p:nvSpPr>
        <p:spPr bwMode="auto">
          <a:xfrm>
            <a:off x="6732588" y="4176713"/>
            <a:ext cx="19462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t>Mult(</a:t>
            </a:r>
            <a:r>
              <a:rPr lang="en-US">
                <a:solidFill>
                  <a:schemeClr val="tx2"/>
                </a:solidFill>
              </a:rPr>
              <a:t>b</a:t>
            </a:r>
            <a:r>
              <a:rPr lang="en-US"/>
              <a:t>,</a:t>
            </a:r>
            <a:r>
              <a:rPr lang="en-US">
                <a:solidFill>
                  <a:schemeClr val="tx2"/>
                </a:solidFill>
              </a:rPr>
              <a:t>d</a:t>
            </a:r>
            <a:r>
              <a:rPr lang="en-US" sz="2400"/>
              <a: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Text Box 5"/>
          <p:cNvSpPr txBox="1">
            <a:spLocks noChangeArrowheads="1"/>
          </p:cNvSpPr>
          <p:nvPr/>
        </p:nvSpPr>
        <p:spPr bwMode="auto">
          <a:xfrm>
            <a:off x="3365500" y="1852613"/>
            <a:ext cx="2535238" cy="585787"/>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dirty="0"/>
              <a:t>Our Goal</a:t>
            </a:r>
          </a:p>
        </p:txBody>
      </p:sp>
      <p:sp>
        <p:nvSpPr>
          <p:cNvPr id="27651" name="Text Box 6"/>
          <p:cNvSpPr txBox="1">
            <a:spLocks noChangeArrowheads="1"/>
          </p:cNvSpPr>
          <p:nvPr/>
        </p:nvSpPr>
        <p:spPr bwMode="auto">
          <a:xfrm>
            <a:off x="914400" y="2895600"/>
            <a:ext cx="7440613" cy="3046413"/>
          </a:xfrm>
          <a:prstGeom prst="rect">
            <a:avLst/>
          </a:prstGeom>
          <a:noFill/>
          <a:ln w="25400" cap="sq">
            <a:noFill/>
            <a:miter lim="800000"/>
            <a:headEnd/>
            <a:tailEnd/>
          </a:ln>
        </p:spPr>
        <p:txBody>
          <a:bodyPr lIns="274320" rIns="274320">
            <a:prstTxWarp prst="textNoShape">
              <a:avLst/>
            </a:prstTxWarp>
            <a:spAutoFit/>
          </a:bodyPr>
          <a:lstStyle/>
          <a:p>
            <a:pPr algn="ctr">
              <a:lnSpc>
                <a:spcPct val="100000"/>
              </a:lnSpc>
              <a:tabLst>
                <a:tab pos="858838" algn="l"/>
              </a:tabLst>
            </a:pPr>
            <a:r>
              <a:rPr lang="en-US" sz="3200" dirty="0"/>
              <a:t>We want to define “</a:t>
            </a:r>
            <a:r>
              <a:rPr lang="en-US" sz="3200" dirty="0">
                <a:solidFill>
                  <a:schemeClr val="tx2"/>
                </a:solidFill>
              </a:rPr>
              <a:t>time</a:t>
            </a:r>
            <a:r>
              <a:rPr lang="en-US" sz="3200" dirty="0"/>
              <a:t>” in a way that transcends implementation details and allows us to make assertions about grade school addition in a very general yet useful way.</a:t>
            </a:r>
          </a:p>
        </p:txBody>
      </p:sp>
      <p:sp>
        <p:nvSpPr>
          <p:cNvPr id="5" name="TextBox 4"/>
          <p:cNvSpPr txBox="1"/>
          <p:nvPr/>
        </p:nvSpPr>
        <p:spPr>
          <a:xfrm>
            <a:off x="1600200" y="518343"/>
            <a:ext cx="6203867" cy="487313"/>
          </a:xfrm>
          <a:prstGeom prst="rect">
            <a:avLst/>
          </a:prstGeom>
          <a:noFill/>
        </p:spPr>
        <p:txBody>
          <a:bodyPr wrap="none" rtlCol="0">
            <a:spAutoFit/>
          </a:bodyPr>
          <a:lstStyle/>
          <a:p>
            <a:r>
              <a:rPr lang="en-US" dirty="0" smtClean="0"/>
              <a:t>&lt;tangent on asymptotic notation&gt;</a:t>
            </a:r>
            <a:endParaRPr lang="en-US"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30723"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30724"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30725" name="AutoShape 5"/>
          <p:cNvCxnSpPr>
            <a:cxnSpLocks noChangeShapeType="1"/>
            <a:endCxn id="30732" idx="0"/>
          </p:cNvCxnSpPr>
          <p:nvPr/>
        </p:nvCxnSpPr>
        <p:spPr bwMode="auto">
          <a:xfrm>
            <a:off x="4724400" y="3590925"/>
            <a:ext cx="3429000" cy="1555750"/>
          </a:xfrm>
          <a:prstGeom prst="straightConnector1">
            <a:avLst/>
          </a:prstGeom>
          <a:noFill/>
          <a:ln w="38100">
            <a:solidFill>
              <a:schemeClr val="tx1"/>
            </a:solidFill>
            <a:round/>
            <a:headEnd/>
            <a:tailEnd type="triangle" w="med" len="med"/>
          </a:ln>
        </p:spPr>
      </p:cxnSp>
      <p:cxnSp>
        <p:nvCxnSpPr>
          <p:cNvPr id="30726" name="AutoShape 6"/>
          <p:cNvCxnSpPr>
            <a:cxnSpLocks noChangeShapeType="1"/>
            <a:stCxn id="30729" idx="0"/>
            <a:endCxn id="30722"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30727" name="AutoShape 7"/>
          <p:cNvCxnSpPr>
            <a:cxnSpLocks noChangeShapeType="1"/>
            <a:stCxn id="30730" idx="0"/>
            <a:endCxn id="30722" idx="4"/>
          </p:cNvCxnSpPr>
          <p:nvPr/>
        </p:nvCxnSpPr>
        <p:spPr bwMode="auto">
          <a:xfrm flipV="1">
            <a:off x="3595688" y="3590925"/>
            <a:ext cx="1128712" cy="1555750"/>
          </a:xfrm>
          <a:prstGeom prst="straightConnector1">
            <a:avLst/>
          </a:prstGeom>
          <a:noFill/>
          <a:ln w="38100">
            <a:solidFill>
              <a:schemeClr val="tx1"/>
            </a:solidFill>
            <a:round/>
            <a:headEnd/>
            <a:tailEnd type="triangle" w="med" len="med"/>
          </a:ln>
        </p:spPr>
      </p:cxnSp>
      <p:cxnSp>
        <p:nvCxnSpPr>
          <p:cNvPr id="30728" name="AutoShape 8"/>
          <p:cNvCxnSpPr>
            <a:cxnSpLocks noChangeShapeType="1"/>
            <a:stCxn id="30731" idx="0"/>
            <a:endCxn id="30722" idx="4"/>
          </p:cNvCxnSpPr>
          <p:nvPr/>
        </p:nvCxnSpPr>
        <p:spPr bwMode="auto">
          <a:xfrm flipH="1" flipV="1">
            <a:off x="4724400" y="3590925"/>
            <a:ext cx="990600" cy="1546225"/>
          </a:xfrm>
          <a:prstGeom prst="straightConnector1">
            <a:avLst/>
          </a:prstGeom>
          <a:noFill/>
          <a:ln w="38100">
            <a:solidFill>
              <a:schemeClr val="tx1"/>
            </a:solidFill>
            <a:round/>
            <a:headEnd/>
            <a:tailEnd type="triangle" w="med" len="med"/>
          </a:ln>
        </p:spPr>
      </p:cxnSp>
      <p:sp>
        <p:nvSpPr>
          <p:cNvPr id="30729"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0730"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0731"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0732"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0733"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30734" name="Rectangle 14"/>
          <p:cNvSpPr>
            <a:spLocks noChangeArrowheads="1"/>
          </p:cNvSpPr>
          <p:nvPr/>
        </p:nvSpPr>
        <p:spPr bwMode="auto">
          <a:xfrm>
            <a:off x="3111500" y="4383088"/>
            <a:ext cx="982663"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ad</a:t>
            </a:r>
          </a:p>
        </p:txBody>
      </p:sp>
      <p:sp>
        <p:nvSpPr>
          <p:cNvPr id="30735" name="Rectangle 15"/>
          <p:cNvSpPr>
            <a:spLocks noChangeArrowheads="1"/>
          </p:cNvSpPr>
          <p:nvPr/>
        </p:nvSpPr>
        <p:spPr bwMode="auto">
          <a:xfrm>
            <a:off x="4532313" y="4497388"/>
            <a:ext cx="982662"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bc</a:t>
            </a:r>
          </a:p>
        </p:txBody>
      </p:sp>
      <p:sp>
        <p:nvSpPr>
          <p:cNvPr id="30736" name="Rectangle 16"/>
          <p:cNvSpPr>
            <a:spLocks noChangeArrowheads="1"/>
          </p:cNvSpPr>
          <p:nvPr/>
        </p:nvSpPr>
        <p:spPr bwMode="auto">
          <a:xfrm>
            <a:off x="7212013" y="6226175"/>
            <a:ext cx="1870075" cy="420688"/>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sz="2400">
                <a:solidFill>
                  <a:schemeClr val="bg2"/>
                </a:solidFill>
              </a:rPr>
              <a:t>Mult(b,d)</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Oval 2"/>
          <p:cNvSpPr>
            <a:spLocks noChangeArrowheads="1"/>
          </p:cNvSpPr>
          <p:nvPr/>
        </p:nvSpPr>
        <p:spPr bwMode="auto">
          <a:xfrm>
            <a:off x="3429000" y="1524000"/>
            <a:ext cx="2590800" cy="2057400"/>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X=a;b   Y=c;d </a:t>
            </a:r>
          </a:p>
        </p:txBody>
      </p:sp>
      <p:sp>
        <p:nvSpPr>
          <p:cNvPr id="31747" name="Rectangle 3"/>
          <p:cNvSpPr>
            <a:spLocks noGrp="1" noChangeArrowheads="1"/>
          </p:cNvSpPr>
          <p:nvPr>
            <p:ph type="title"/>
          </p:nvPr>
        </p:nvSpPr>
        <p:spPr>
          <a:xfrm>
            <a:off x="752475" y="457200"/>
            <a:ext cx="7772400" cy="609600"/>
          </a:xfrm>
          <a:noFill/>
        </p:spPr>
        <p:txBody>
          <a:bodyPr/>
          <a:lstStyle/>
          <a:p>
            <a:r>
              <a:rPr lang="en-US"/>
              <a:t>Divide, Conquer, and Glue</a:t>
            </a:r>
          </a:p>
        </p:txBody>
      </p:sp>
      <p:sp>
        <p:nvSpPr>
          <p:cNvPr id="31748" name="Text Box 4"/>
          <p:cNvSpPr txBox="1">
            <a:spLocks noChangeArrowheads="1"/>
          </p:cNvSpPr>
          <p:nvPr/>
        </p:nvSpPr>
        <p:spPr bwMode="auto">
          <a:xfrm>
            <a:off x="401638" y="1670050"/>
            <a:ext cx="24622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MULT(X,Y):</a:t>
            </a:r>
          </a:p>
        </p:txBody>
      </p:sp>
      <p:cxnSp>
        <p:nvCxnSpPr>
          <p:cNvPr id="31749" name="AutoShape 5"/>
          <p:cNvCxnSpPr>
            <a:cxnSpLocks noChangeShapeType="1"/>
            <a:stCxn id="31756" idx="0"/>
            <a:endCxn id="31746" idx="4"/>
          </p:cNvCxnSpPr>
          <p:nvPr/>
        </p:nvCxnSpPr>
        <p:spPr bwMode="auto">
          <a:xfrm flipH="1" flipV="1">
            <a:off x="4724400" y="3590925"/>
            <a:ext cx="3429000" cy="1555750"/>
          </a:xfrm>
          <a:prstGeom prst="straightConnector1">
            <a:avLst/>
          </a:prstGeom>
          <a:noFill/>
          <a:ln w="38100">
            <a:solidFill>
              <a:schemeClr val="tx1"/>
            </a:solidFill>
            <a:round/>
            <a:headEnd/>
            <a:tailEnd type="triangle" w="med" len="med"/>
          </a:ln>
        </p:spPr>
      </p:cxnSp>
      <p:cxnSp>
        <p:nvCxnSpPr>
          <p:cNvPr id="31750" name="AutoShape 6"/>
          <p:cNvCxnSpPr>
            <a:cxnSpLocks noChangeShapeType="1"/>
            <a:stCxn id="31753" idx="0"/>
            <a:endCxn id="31746" idx="4"/>
          </p:cNvCxnSpPr>
          <p:nvPr/>
        </p:nvCxnSpPr>
        <p:spPr bwMode="auto">
          <a:xfrm flipV="1">
            <a:off x="1295400" y="3590925"/>
            <a:ext cx="3429000" cy="1555750"/>
          </a:xfrm>
          <a:prstGeom prst="straightConnector1">
            <a:avLst/>
          </a:prstGeom>
          <a:noFill/>
          <a:ln w="38100">
            <a:solidFill>
              <a:schemeClr val="tx1"/>
            </a:solidFill>
            <a:round/>
            <a:headEnd/>
            <a:tailEnd type="triangle" w="med" len="med"/>
          </a:ln>
        </p:spPr>
      </p:cxnSp>
      <p:cxnSp>
        <p:nvCxnSpPr>
          <p:cNvPr id="31751" name="AutoShape 7"/>
          <p:cNvCxnSpPr>
            <a:cxnSpLocks noChangeShapeType="1"/>
            <a:stCxn id="31754" idx="0"/>
            <a:endCxn id="31746" idx="4"/>
          </p:cNvCxnSpPr>
          <p:nvPr/>
        </p:nvCxnSpPr>
        <p:spPr bwMode="auto">
          <a:xfrm flipV="1">
            <a:off x="3595688" y="3590925"/>
            <a:ext cx="1128712" cy="1555750"/>
          </a:xfrm>
          <a:prstGeom prst="straightConnector1">
            <a:avLst/>
          </a:prstGeom>
          <a:noFill/>
          <a:ln w="38100">
            <a:solidFill>
              <a:schemeClr val="tx1"/>
            </a:solidFill>
            <a:round/>
            <a:headEnd/>
            <a:tailEnd type="triangle" w="med" len="med"/>
          </a:ln>
        </p:spPr>
      </p:cxnSp>
      <p:cxnSp>
        <p:nvCxnSpPr>
          <p:cNvPr id="31752" name="AutoShape 8"/>
          <p:cNvCxnSpPr>
            <a:cxnSpLocks noChangeShapeType="1"/>
            <a:stCxn id="31755" idx="0"/>
            <a:endCxn id="31746" idx="4"/>
          </p:cNvCxnSpPr>
          <p:nvPr/>
        </p:nvCxnSpPr>
        <p:spPr bwMode="auto">
          <a:xfrm flipH="1" flipV="1">
            <a:off x="4724400" y="3590925"/>
            <a:ext cx="990600" cy="1546225"/>
          </a:xfrm>
          <a:prstGeom prst="straightConnector1">
            <a:avLst/>
          </a:prstGeom>
          <a:noFill/>
          <a:ln w="38100">
            <a:solidFill>
              <a:schemeClr val="tx1"/>
            </a:solidFill>
            <a:round/>
            <a:headEnd/>
            <a:tailEnd type="triangle" w="med" len="med"/>
          </a:ln>
        </p:spPr>
      </p:cxnSp>
      <p:sp>
        <p:nvSpPr>
          <p:cNvPr id="31753" name="AutoShape 9"/>
          <p:cNvSpPr>
            <a:spLocks noChangeArrowheads="1"/>
          </p:cNvSpPr>
          <p:nvPr/>
        </p:nvSpPr>
        <p:spPr bwMode="auto">
          <a:xfrm>
            <a:off x="457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1754" name="AutoShape 10"/>
          <p:cNvSpPr>
            <a:spLocks noChangeArrowheads="1"/>
          </p:cNvSpPr>
          <p:nvPr/>
        </p:nvSpPr>
        <p:spPr bwMode="auto">
          <a:xfrm>
            <a:off x="2757488"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1755" name="AutoShape 11"/>
          <p:cNvSpPr>
            <a:spLocks noChangeArrowheads="1"/>
          </p:cNvSpPr>
          <p:nvPr/>
        </p:nvSpPr>
        <p:spPr bwMode="auto">
          <a:xfrm>
            <a:off x="4876800" y="5146675"/>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1756" name="AutoShape 12"/>
          <p:cNvSpPr>
            <a:spLocks noChangeArrowheads="1"/>
          </p:cNvSpPr>
          <p:nvPr/>
        </p:nvSpPr>
        <p:spPr bwMode="auto">
          <a:xfrm>
            <a:off x="7315200" y="5156200"/>
            <a:ext cx="1676400" cy="1473200"/>
          </a:xfrm>
          <a:prstGeom prst="triangle">
            <a:avLst>
              <a:gd name="adj" fmla="val 50000"/>
            </a:avLst>
          </a:prstGeom>
          <a:solidFill>
            <a:schemeClr val="tx1"/>
          </a:solidFill>
          <a:ln w="19050">
            <a:solidFill>
              <a:schemeClr val="tx1"/>
            </a:solidFill>
            <a:miter lim="800000"/>
            <a:headEnd/>
            <a:tailEnd/>
          </a:ln>
        </p:spPr>
        <p:txBody>
          <a:bodyPr wrap="none" anchor="ctr">
            <a:prstTxWarp prst="textNoShape">
              <a:avLst/>
            </a:prstTxWarp>
          </a:bodyPr>
          <a:lstStyle/>
          <a:p>
            <a:pPr>
              <a:lnSpc>
                <a:spcPct val="100000"/>
              </a:lnSpc>
              <a:spcBef>
                <a:spcPct val="0"/>
              </a:spcBef>
            </a:pPr>
            <a:endParaRPr lang="en-US"/>
          </a:p>
        </p:txBody>
      </p:sp>
      <p:sp>
        <p:nvSpPr>
          <p:cNvPr id="31757" name="Rectangle 13"/>
          <p:cNvSpPr>
            <a:spLocks noChangeArrowheads="1"/>
          </p:cNvSpPr>
          <p:nvPr/>
        </p:nvSpPr>
        <p:spPr bwMode="auto">
          <a:xfrm>
            <a:off x="2228850" y="4013200"/>
            <a:ext cx="514350" cy="476250"/>
          </a:xfrm>
          <a:prstGeom prst="rect">
            <a:avLst/>
          </a:prstGeom>
          <a:noFill/>
          <a:ln w="12700" cap="sq">
            <a:noFill/>
            <a:miter lim="800000"/>
            <a:headEnd/>
            <a:tailEnd/>
          </a:ln>
        </p:spPr>
        <p:txBody>
          <a:bodyPr wrap="none" lIns="45720" rIns="45720" anchor="ctr">
            <a:prstTxWarp prst="textNoShape">
              <a:avLst/>
            </a:prstTxWarp>
            <a:spAutoFit/>
          </a:bodyPr>
          <a:lstStyle/>
          <a:p>
            <a:pPr>
              <a:tabLst>
                <a:tab pos="858838" algn="l"/>
              </a:tabLst>
            </a:pPr>
            <a:r>
              <a:rPr lang="en-US">
                <a:solidFill>
                  <a:schemeClr val="tx2"/>
                </a:solidFill>
              </a:rPr>
              <a:t>ac</a:t>
            </a:r>
          </a:p>
        </p:txBody>
      </p:sp>
      <p:sp>
        <p:nvSpPr>
          <p:cNvPr id="31758" name="Rectangle 14"/>
          <p:cNvSpPr>
            <a:spLocks noChangeArrowheads="1"/>
          </p:cNvSpPr>
          <p:nvPr/>
        </p:nvSpPr>
        <p:spPr bwMode="auto">
          <a:xfrm>
            <a:off x="3111500" y="4383088"/>
            <a:ext cx="982663"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ad</a:t>
            </a:r>
          </a:p>
        </p:txBody>
      </p:sp>
      <p:sp>
        <p:nvSpPr>
          <p:cNvPr id="31759" name="Rectangle 15"/>
          <p:cNvSpPr>
            <a:spLocks noChangeArrowheads="1"/>
          </p:cNvSpPr>
          <p:nvPr/>
        </p:nvSpPr>
        <p:spPr bwMode="auto">
          <a:xfrm>
            <a:off x="4532313" y="4497388"/>
            <a:ext cx="982662"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bc</a:t>
            </a:r>
          </a:p>
        </p:txBody>
      </p:sp>
      <p:sp>
        <p:nvSpPr>
          <p:cNvPr id="31760" name="Rectangle 16"/>
          <p:cNvSpPr>
            <a:spLocks noChangeArrowheads="1"/>
          </p:cNvSpPr>
          <p:nvPr/>
        </p:nvSpPr>
        <p:spPr bwMode="auto">
          <a:xfrm>
            <a:off x="6289675" y="4605338"/>
            <a:ext cx="993775" cy="476250"/>
          </a:xfrm>
          <a:prstGeom prst="rect">
            <a:avLst/>
          </a:prstGeom>
          <a:noFill/>
          <a:ln w="12700" cap="sq">
            <a:noFill/>
            <a:miter lim="800000"/>
            <a:headEnd/>
            <a:tailEnd/>
          </a:ln>
        </p:spPr>
        <p:txBody>
          <a:bodyPr wrap="none" lIns="274320" rIns="274320" anchor="ctr">
            <a:prstTxWarp prst="textNoShape">
              <a:avLst/>
            </a:prstTxWarp>
            <a:spAutoFit/>
          </a:bodyPr>
          <a:lstStyle/>
          <a:p>
            <a:pPr>
              <a:tabLst>
                <a:tab pos="858838" algn="l"/>
              </a:tabLst>
            </a:pPr>
            <a:r>
              <a:rPr lang="en-US">
                <a:solidFill>
                  <a:schemeClr val="tx2"/>
                </a:solidFill>
              </a:rPr>
              <a:t>bd</a:t>
            </a:r>
          </a:p>
        </p:txBody>
      </p:sp>
      <p:sp>
        <p:nvSpPr>
          <p:cNvPr id="1160209" name="AutoShape 17"/>
          <p:cNvSpPr>
            <a:spLocks noChangeArrowheads="1"/>
          </p:cNvSpPr>
          <p:nvPr/>
        </p:nvSpPr>
        <p:spPr bwMode="auto">
          <a:xfrm>
            <a:off x="6021388" y="998538"/>
            <a:ext cx="3122612" cy="2222500"/>
          </a:xfrm>
          <a:prstGeom prst="cloudCallout">
            <a:avLst>
              <a:gd name="adj1" fmla="val -74912"/>
              <a:gd name="adj2" fmla="val -32287"/>
            </a:avLst>
          </a:prstGeom>
          <a:noFill/>
          <a:ln w="28575" cap="sq">
            <a:solidFill>
              <a:schemeClr val="tx1"/>
            </a:solidFill>
            <a:round/>
            <a:headEnd type="none" w="lg" len="lg"/>
            <a:tailEnd type="none" w="lg" len="lg"/>
          </a:ln>
        </p:spPr>
        <p:txBody>
          <a:bodyPr anchor="ctr">
            <a:prstTxWarp prst="textNoShape">
              <a:avLst/>
            </a:prstTxWarp>
          </a:bodyPr>
          <a:lstStyle/>
          <a:p>
            <a:pPr>
              <a:tabLst>
                <a:tab pos="858838" algn="l"/>
              </a:tabLst>
            </a:pPr>
            <a:r>
              <a:rPr lang="en-US" sz="2400"/>
              <a:t>XY = ac2</a:t>
            </a:r>
            <a:r>
              <a:rPr lang="en-US" sz="2400" baseline="30000"/>
              <a:t>n</a:t>
            </a:r>
            <a:r>
              <a:rPr lang="en-US" sz="2400"/>
              <a:t> </a:t>
            </a:r>
            <a:br>
              <a:rPr lang="en-US" sz="2400"/>
            </a:br>
            <a:r>
              <a:rPr lang="en-US" sz="2400"/>
              <a:t>+(ad+bc)2</a:t>
            </a:r>
            <a:r>
              <a:rPr lang="en-US" sz="2400" baseline="30000"/>
              <a:t>n/2</a:t>
            </a:r>
            <a:r>
              <a:rPr lang="en-US" sz="2400"/>
              <a:t> </a:t>
            </a:r>
            <a:br>
              <a:rPr lang="en-US" sz="2400"/>
            </a:br>
            <a:r>
              <a:rPr lang="en-US" sz="2400"/>
              <a:t>+ bd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60209"/>
                                        </p:tgtEl>
                                        <p:attrNameLst>
                                          <p:attrName>style.visibility</p:attrName>
                                        </p:attrNameLst>
                                      </p:cBhvr>
                                      <p:to>
                                        <p:strVal val="visible"/>
                                      </p:to>
                                    </p:set>
                                    <p:animEffect transition="in" filter="fade">
                                      <p:cBhvr>
                                        <p:cTn id="7" dur="500"/>
                                        <p:tgtEl>
                                          <p:spTgt spid="1160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0209" grpId="0" animBg="1"/>
    </p:bld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Time required by MULT</a:t>
            </a:r>
          </a:p>
        </p:txBody>
      </p:sp>
      <p:sp>
        <p:nvSpPr>
          <p:cNvPr id="32771" name="Text Box 5"/>
          <p:cNvSpPr txBox="1">
            <a:spLocks noChangeArrowheads="1"/>
          </p:cNvSpPr>
          <p:nvPr/>
        </p:nvSpPr>
        <p:spPr bwMode="auto">
          <a:xfrm>
            <a:off x="922338" y="1465263"/>
            <a:ext cx="7523162" cy="946150"/>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a:solidFill>
                  <a:schemeClr val="tx2"/>
                </a:solidFill>
              </a:rPr>
              <a:t>T(n)</a:t>
            </a:r>
            <a:r>
              <a:rPr lang="en-US"/>
              <a:t> = time taken by MULT on two n-bit numbers</a:t>
            </a:r>
          </a:p>
        </p:txBody>
      </p:sp>
      <p:sp>
        <p:nvSpPr>
          <p:cNvPr id="868359" name="Text Box 7"/>
          <p:cNvSpPr txBox="1">
            <a:spLocks noChangeArrowheads="1"/>
          </p:cNvSpPr>
          <p:nvPr/>
        </p:nvSpPr>
        <p:spPr bwMode="auto">
          <a:xfrm>
            <a:off x="922338" y="2613025"/>
            <a:ext cx="7053262" cy="14287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What is </a:t>
            </a:r>
            <a:r>
              <a:rPr lang="en-US">
                <a:solidFill>
                  <a:schemeClr val="tx2"/>
                </a:solidFill>
              </a:rPr>
              <a:t>T(n)</a:t>
            </a:r>
            <a:r>
              <a:rPr lang="en-US"/>
              <a:t>? What is its growth rate? </a:t>
            </a:r>
          </a:p>
          <a:p>
            <a:pPr>
              <a:tabLst>
                <a:tab pos="858838" algn="l"/>
              </a:tabLst>
            </a:pPr>
            <a:endParaRPr lang="en-US"/>
          </a:p>
          <a:p>
            <a:pPr>
              <a:tabLst>
                <a:tab pos="858838" algn="l"/>
              </a:tabLst>
            </a:pPr>
            <a:r>
              <a:rPr lang="en-US"/>
              <a:t>Big Question: Is it </a:t>
            </a:r>
            <a:r>
              <a:rPr lang="el-GR">
                <a:solidFill>
                  <a:schemeClr val="tx2"/>
                </a:solidFill>
                <a:sym typeface="MT Symbol" charset="0"/>
              </a:rPr>
              <a:t>Θ</a:t>
            </a:r>
            <a:r>
              <a:rPr lang="en-US">
                <a:solidFill>
                  <a:schemeClr val="tx2"/>
                </a:solidFill>
                <a:sym typeface="MT Symbol" charset="0"/>
              </a:rPr>
              <a:t>(n</a:t>
            </a:r>
            <a:r>
              <a:rPr lang="en-US" baseline="30000">
                <a:solidFill>
                  <a:schemeClr val="tx2"/>
                </a:solidFill>
                <a:sym typeface="MT Symbol" charset="0"/>
              </a:rPr>
              <a:t>2</a:t>
            </a:r>
            <a:r>
              <a:rPr lang="en-US">
                <a:solidFill>
                  <a:schemeClr val="tx2"/>
                </a:solidFill>
                <a:sym typeface="MT Symbol" charset="0"/>
              </a:rPr>
              <a:t>)</a:t>
            </a:r>
            <a:r>
              <a:rPr lang="en-US">
                <a:sym typeface="MT Symbol" charset="0"/>
              </a:rPr>
              <a:t>?</a:t>
            </a:r>
          </a:p>
        </p:txBody>
      </p:sp>
      <p:sp>
        <p:nvSpPr>
          <p:cNvPr id="868360" name="Rectangle 8"/>
          <p:cNvSpPr>
            <a:spLocks noChangeArrowheads="1"/>
          </p:cNvSpPr>
          <p:nvPr/>
        </p:nvSpPr>
        <p:spPr bwMode="auto">
          <a:xfrm>
            <a:off x="2297113" y="4275138"/>
            <a:ext cx="4271962"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T(n) = </a:t>
            </a:r>
            <a:r>
              <a:rPr lang="en-US">
                <a:solidFill>
                  <a:schemeClr val="tx2"/>
                </a:solidFill>
              </a:rPr>
              <a:t>4 T(n/2) + O(n)  </a:t>
            </a:r>
          </a:p>
        </p:txBody>
      </p:sp>
      <p:sp>
        <p:nvSpPr>
          <p:cNvPr id="868361" name="AutoShape 9"/>
          <p:cNvSpPr>
            <a:spLocks/>
          </p:cNvSpPr>
          <p:nvPr/>
        </p:nvSpPr>
        <p:spPr bwMode="auto">
          <a:xfrm>
            <a:off x="604838" y="5351463"/>
            <a:ext cx="2830512" cy="838200"/>
          </a:xfrm>
          <a:prstGeom prst="borderCallout1">
            <a:avLst>
              <a:gd name="adj1" fmla="val 13634"/>
              <a:gd name="adj2" fmla="val 102690"/>
              <a:gd name="adj3" fmla="val -74051"/>
              <a:gd name="adj4" fmla="val 118731"/>
            </a:avLst>
          </a:prstGeom>
          <a:solidFill>
            <a:schemeClr val="bg2"/>
          </a:solidFill>
          <a:ln w="38100" cap="sq">
            <a:solidFill>
              <a:schemeClr val="tx1"/>
            </a:solidFill>
            <a:miter lim="800000"/>
            <a:headEnd/>
            <a:tailEnd type="arrow" w="med" len="med"/>
          </a:ln>
        </p:spPr>
        <p:txBody>
          <a:bodyPr lIns="274320" rIns="274320" anchor="ctr">
            <a:prstTxWarp prst="textNoShape">
              <a:avLst/>
            </a:prstTxWarp>
          </a:bodyPr>
          <a:lstStyle/>
          <a:p>
            <a:pPr>
              <a:tabLst>
                <a:tab pos="858838" algn="l"/>
              </a:tabLst>
            </a:pPr>
            <a:r>
              <a:rPr lang="en-US"/>
              <a:t>conquering time </a:t>
            </a:r>
          </a:p>
        </p:txBody>
      </p:sp>
      <p:sp>
        <p:nvSpPr>
          <p:cNvPr id="868362" name="AutoShape 10"/>
          <p:cNvSpPr>
            <a:spLocks/>
          </p:cNvSpPr>
          <p:nvPr/>
        </p:nvSpPr>
        <p:spPr bwMode="auto">
          <a:xfrm>
            <a:off x="5992813" y="5495925"/>
            <a:ext cx="2449512" cy="838200"/>
          </a:xfrm>
          <a:prstGeom prst="borderCallout1">
            <a:avLst>
              <a:gd name="adj1" fmla="val 13634"/>
              <a:gd name="adj2" fmla="val -3111"/>
              <a:gd name="adj3" fmla="val -88449"/>
              <a:gd name="adj4" fmla="val -11407"/>
            </a:avLst>
          </a:prstGeom>
          <a:solidFill>
            <a:schemeClr val="bg2"/>
          </a:solidFill>
          <a:ln w="38100" cap="sq">
            <a:solidFill>
              <a:schemeClr val="tx1"/>
            </a:solidFill>
            <a:miter lim="800000"/>
            <a:headEnd/>
            <a:tailEnd type="arrow" w="med" len="med"/>
          </a:ln>
        </p:spPr>
        <p:txBody>
          <a:bodyPr lIns="274320" rIns="274320" anchor="ctr">
            <a:prstTxWarp prst="textNoShape">
              <a:avLst/>
            </a:prstTxWarp>
          </a:bodyPr>
          <a:lstStyle/>
          <a:p>
            <a:pPr>
              <a:tabLst>
                <a:tab pos="858838" algn="l"/>
              </a:tabLst>
            </a:pPr>
            <a:r>
              <a:rPr lang="en-US"/>
              <a:t>divide and glue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8359"/>
                                        </p:tgtEl>
                                        <p:attrNameLst>
                                          <p:attrName>style.visibility</p:attrName>
                                        </p:attrNameLst>
                                      </p:cBhvr>
                                      <p:to>
                                        <p:strVal val="visible"/>
                                      </p:to>
                                    </p:set>
                                    <p:animEffect transition="in" filter="fade">
                                      <p:cBhvr>
                                        <p:cTn id="7" dur="500"/>
                                        <p:tgtEl>
                                          <p:spTgt spid="86835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68360"/>
                                        </p:tgtEl>
                                        <p:attrNameLst>
                                          <p:attrName>style.visibility</p:attrName>
                                        </p:attrNameLst>
                                      </p:cBhvr>
                                      <p:to>
                                        <p:strVal val="visible"/>
                                      </p:to>
                                    </p:set>
                                    <p:animEffect transition="in" filter="fade">
                                      <p:cBhvr>
                                        <p:cTn id="12" dur="500"/>
                                        <p:tgtEl>
                                          <p:spTgt spid="86836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68361"/>
                                        </p:tgtEl>
                                        <p:attrNameLst>
                                          <p:attrName>style.visibility</p:attrName>
                                        </p:attrNameLst>
                                      </p:cBhvr>
                                      <p:to>
                                        <p:strVal val="visible"/>
                                      </p:to>
                                    </p:set>
                                    <p:animEffect transition="in" filter="fade">
                                      <p:cBhvr>
                                        <p:cTn id="17" dur="500"/>
                                        <p:tgtEl>
                                          <p:spTgt spid="86836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68362"/>
                                        </p:tgtEl>
                                        <p:attrNameLst>
                                          <p:attrName>style.visibility</p:attrName>
                                        </p:attrNameLst>
                                      </p:cBhvr>
                                      <p:to>
                                        <p:strVal val="visible"/>
                                      </p:to>
                                    </p:set>
                                    <p:animEffect transition="in" filter="fade">
                                      <p:cBhvr>
                                        <p:cTn id="22" dur="500"/>
                                        <p:tgtEl>
                                          <p:spTgt spid="868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8359" grpId="0"/>
      <p:bldP spid="868360" grpId="0"/>
      <p:bldP spid="868361" grpId="0" animBg="1"/>
      <p:bldP spid="868362" grpId="0" animBg="1"/>
    </p:bld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
            <a:ext cx="7772400" cy="1143000"/>
          </a:xfrm>
        </p:spPr>
        <p:txBody>
          <a:bodyPr/>
          <a:lstStyle/>
          <a:p>
            <a:r>
              <a:rPr lang="en-US"/>
              <a:t>Recurrence Relation</a:t>
            </a:r>
          </a:p>
        </p:txBody>
      </p:sp>
      <p:sp>
        <p:nvSpPr>
          <p:cNvPr id="33795" name="Text Box 7"/>
          <p:cNvSpPr txBox="1">
            <a:spLocks noChangeArrowheads="1"/>
          </p:cNvSpPr>
          <p:nvPr/>
        </p:nvSpPr>
        <p:spPr bwMode="auto">
          <a:xfrm>
            <a:off x="2081213" y="1454150"/>
            <a:ext cx="2036762"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T(1) = 1</a:t>
            </a:r>
          </a:p>
        </p:txBody>
      </p:sp>
      <p:sp>
        <p:nvSpPr>
          <p:cNvPr id="33796" name="Text Box 9"/>
          <p:cNvSpPr txBox="1">
            <a:spLocks noChangeArrowheads="1"/>
          </p:cNvSpPr>
          <p:nvPr/>
        </p:nvSpPr>
        <p:spPr bwMode="auto">
          <a:xfrm>
            <a:off x="2081213" y="2178050"/>
            <a:ext cx="4092575" cy="52387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T(n) = 4 T(n/2) + O(n)</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76200"/>
            <a:ext cx="7772400" cy="1143000"/>
          </a:xfrm>
        </p:spPr>
        <p:txBody>
          <a:bodyPr/>
          <a:lstStyle/>
          <a:p>
            <a:r>
              <a:rPr lang="en-US"/>
              <a:t>Simplified Recurrence Relation</a:t>
            </a:r>
          </a:p>
        </p:txBody>
      </p:sp>
      <p:sp>
        <p:nvSpPr>
          <p:cNvPr id="34819" name="Text Box 4"/>
          <p:cNvSpPr txBox="1">
            <a:spLocks noChangeArrowheads="1"/>
          </p:cNvSpPr>
          <p:nvPr/>
        </p:nvSpPr>
        <p:spPr bwMode="auto">
          <a:xfrm>
            <a:off x="2098675" y="1454150"/>
            <a:ext cx="1830388"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T(1) = 1</a:t>
            </a:r>
          </a:p>
        </p:txBody>
      </p:sp>
      <p:sp>
        <p:nvSpPr>
          <p:cNvPr id="34820" name="Text Box 5"/>
          <p:cNvSpPr txBox="1">
            <a:spLocks noChangeArrowheads="1"/>
          </p:cNvSpPr>
          <p:nvPr/>
        </p:nvSpPr>
        <p:spPr bwMode="auto">
          <a:xfrm>
            <a:off x="2098675" y="2178050"/>
            <a:ext cx="3521075" cy="5191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T(n) = 4 T(n/2) + n</a:t>
            </a:r>
          </a:p>
        </p:txBody>
      </p:sp>
      <p:sp>
        <p:nvSpPr>
          <p:cNvPr id="6" name="AutoShape 9"/>
          <p:cNvSpPr>
            <a:spLocks/>
          </p:cNvSpPr>
          <p:nvPr/>
        </p:nvSpPr>
        <p:spPr bwMode="auto">
          <a:xfrm>
            <a:off x="427038" y="3395663"/>
            <a:ext cx="2830512" cy="838200"/>
          </a:xfrm>
          <a:prstGeom prst="borderCallout1">
            <a:avLst>
              <a:gd name="adj1" fmla="val 13634"/>
              <a:gd name="adj2" fmla="val 102690"/>
              <a:gd name="adj3" fmla="val -74051"/>
              <a:gd name="adj4" fmla="val 118731"/>
            </a:avLst>
          </a:prstGeom>
          <a:solidFill>
            <a:schemeClr val="bg2"/>
          </a:solidFill>
          <a:ln w="38100" cap="sq">
            <a:solidFill>
              <a:schemeClr val="tx1"/>
            </a:solidFill>
            <a:miter lim="800000"/>
            <a:headEnd/>
            <a:tailEnd type="arrow" w="med" len="med"/>
          </a:ln>
        </p:spPr>
        <p:txBody>
          <a:bodyPr lIns="274320" rIns="274320" anchor="ctr">
            <a:prstTxWarp prst="textNoShape">
              <a:avLst/>
            </a:prstTxWarp>
          </a:bodyPr>
          <a:lstStyle/>
          <a:p>
            <a:pPr>
              <a:tabLst>
                <a:tab pos="858838" algn="l"/>
              </a:tabLst>
            </a:pPr>
            <a:r>
              <a:rPr lang="en-US"/>
              <a:t>conquering time </a:t>
            </a:r>
          </a:p>
        </p:txBody>
      </p:sp>
      <p:sp>
        <p:nvSpPr>
          <p:cNvPr id="7" name="AutoShape 10"/>
          <p:cNvSpPr>
            <a:spLocks/>
          </p:cNvSpPr>
          <p:nvPr/>
        </p:nvSpPr>
        <p:spPr bwMode="auto">
          <a:xfrm>
            <a:off x="5548313" y="3400425"/>
            <a:ext cx="2449512" cy="838200"/>
          </a:xfrm>
          <a:prstGeom prst="borderCallout1">
            <a:avLst>
              <a:gd name="adj1" fmla="val 13634"/>
              <a:gd name="adj2" fmla="val -3111"/>
              <a:gd name="adj3" fmla="val -88449"/>
              <a:gd name="adj4" fmla="val -11407"/>
            </a:avLst>
          </a:prstGeom>
          <a:solidFill>
            <a:schemeClr val="bg2"/>
          </a:solidFill>
          <a:ln w="38100" cap="sq">
            <a:solidFill>
              <a:schemeClr val="tx1"/>
            </a:solidFill>
            <a:miter lim="800000"/>
            <a:headEnd/>
            <a:tailEnd type="arrow" w="med" len="med"/>
          </a:ln>
        </p:spPr>
        <p:txBody>
          <a:bodyPr lIns="274320" rIns="274320" anchor="ctr">
            <a:prstTxWarp prst="textNoShape">
              <a:avLst/>
            </a:prstTxWarp>
          </a:bodyPr>
          <a:lstStyle/>
          <a:p>
            <a:pPr>
              <a:tabLst>
                <a:tab pos="858838" algn="l"/>
              </a:tabLst>
            </a:pPr>
            <a:r>
              <a:rPr lang="en-US"/>
              <a:t>divide and glue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Oval 14"/>
          <p:cNvSpPr>
            <a:spLocks noChangeArrowheads="1"/>
          </p:cNvSpPr>
          <p:nvPr/>
        </p:nvSpPr>
        <p:spPr bwMode="auto">
          <a:xfrm>
            <a:off x="41862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35843" name="AutoShape 15"/>
          <p:cNvCxnSpPr>
            <a:cxnSpLocks noChangeShapeType="1"/>
            <a:stCxn id="35842" idx="4"/>
            <a:endCxn id="35853" idx="0"/>
          </p:cNvCxnSpPr>
          <p:nvPr/>
        </p:nvCxnSpPr>
        <p:spPr bwMode="auto">
          <a:xfrm>
            <a:off x="4495800" y="1049338"/>
            <a:ext cx="3509963" cy="1382712"/>
          </a:xfrm>
          <a:prstGeom prst="straightConnector1">
            <a:avLst/>
          </a:prstGeom>
          <a:noFill/>
          <a:ln w="57150">
            <a:solidFill>
              <a:schemeClr val="tx1"/>
            </a:solidFill>
            <a:round/>
            <a:headEnd/>
            <a:tailEnd type="triangle" w="med" len="med"/>
          </a:ln>
        </p:spPr>
      </p:cxnSp>
      <p:cxnSp>
        <p:nvCxnSpPr>
          <p:cNvPr id="35844" name="AutoShape 16"/>
          <p:cNvCxnSpPr>
            <a:cxnSpLocks noChangeShapeType="1"/>
            <a:stCxn id="35842" idx="4"/>
            <a:endCxn id="35859" idx="0"/>
          </p:cNvCxnSpPr>
          <p:nvPr/>
        </p:nvCxnSpPr>
        <p:spPr bwMode="auto">
          <a:xfrm flipH="1">
            <a:off x="1155700" y="1049338"/>
            <a:ext cx="3340100" cy="1382712"/>
          </a:xfrm>
          <a:prstGeom prst="straightConnector1">
            <a:avLst/>
          </a:prstGeom>
          <a:noFill/>
          <a:ln w="57150">
            <a:solidFill>
              <a:schemeClr val="tx1"/>
            </a:solidFill>
            <a:round/>
            <a:headEnd/>
            <a:tailEnd type="triangle" w="med" len="med"/>
          </a:ln>
        </p:spPr>
      </p:cxnSp>
      <p:cxnSp>
        <p:nvCxnSpPr>
          <p:cNvPr id="35845" name="AutoShape 17"/>
          <p:cNvCxnSpPr>
            <a:cxnSpLocks noChangeShapeType="1"/>
            <a:stCxn id="35842" idx="4"/>
            <a:endCxn id="35857" idx="0"/>
          </p:cNvCxnSpPr>
          <p:nvPr/>
        </p:nvCxnSpPr>
        <p:spPr bwMode="auto">
          <a:xfrm flipH="1">
            <a:off x="3438525" y="1049338"/>
            <a:ext cx="1057275" cy="1382712"/>
          </a:xfrm>
          <a:prstGeom prst="straightConnector1">
            <a:avLst/>
          </a:prstGeom>
          <a:noFill/>
          <a:ln w="57150">
            <a:solidFill>
              <a:schemeClr val="tx1"/>
            </a:solidFill>
            <a:round/>
            <a:headEnd/>
            <a:tailEnd type="triangle" w="med" len="med"/>
          </a:ln>
        </p:spPr>
      </p:cxnSp>
      <p:cxnSp>
        <p:nvCxnSpPr>
          <p:cNvPr id="35846" name="AutoShape 18"/>
          <p:cNvCxnSpPr>
            <a:cxnSpLocks noChangeShapeType="1"/>
            <a:stCxn id="35842" idx="4"/>
            <a:endCxn id="35855" idx="0"/>
          </p:cNvCxnSpPr>
          <p:nvPr/>
        </p:nvCxnSpPr>
        <p:spPr bwMode="auto">
          <a:xfrm>
            <a:off x="4495800" y="1049338"/>
            <a:ext cx="1225550" cy="1382712"/>
          </a:xfrm>
          <a:prstGeom prst="straightConnector1">
            <a:avLst/>
          </a:prstGeom>
          <a:noFill/>
          <a:ln w="57150">
            <a:solidFill>
              <a:schemeClr val="tx1"/>
            </a:solidFill>
            <a:round/>
            <a:headEnd/>
            <a:tailEnd type="triangle" w="med" len="med"/>
          </a:ln>
        </p:spPr>
      </p:cxnSp>
      <p:sp>
        <p:nvSpPr>
          <p:cNvPr id="35847" name="Text Box 19"/>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35848" name="Group 20"/>
          <p:cNvGrpSpPr>
            <a:grpSpLocks/>
          </p:cNvGrpSpPr>
          <p:nvPr/>
        </p:nvGrpSpPr>
        <p:grpSpPr bwMode="auto">
          <a:xfrm>
            <a:off x="609600" y="403225"/>
            <a:ext cx="1263650" cy="1035050"/>
            <a:chOff x="432" y="1563"/>
            <a:chExt cx="796" cy="652"/>
          </a:xfrm>
        </p:grpSpPr>
        <p:sp>
          <p:nvSpPr>
            <p:cNvPr id="35861" name="AutoShape 21"/>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5862" name="Text Box 22"/>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grpSp>
        <p:nvGrpSpPr>
          <p:cNvPr id="35849" name="Group 23"/>
          <p:cNvGrpSpPr>
            <a:grpSpLocks/>
          </p:cNvGrpSpPr>
          <p:nvPr/>
        </p:nvGrpSpPr>
        <p:grpSpPr bwMode="auto">
          <a:xfrm>
            <a:off x="468313" y="2432050"/>
            <a:ext cx="1406525" cy="1047750"/>
            <a:chOff x="1487" y="2130"/>
            <a:chExt cx="886" cy="660"/>
          </a:xfrm>
        </p:grpSpPr>
        <p:sp>
          <p:nvSpPr>
            <p:cNvPr id="35859" name="AutoShape 24"/>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5860" name="Text Box 25"/>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35850" name="Group 26"/>
          <p:cNvGrpSpPr>
            <a:grpSpLocks/>
          </p:cNvGrpSpPr>
          <p:nvPr/>
        </p:nvGrpSpPr>
        <p:grpSpPr bwMode="auto">
          <a:xfrm>
            <a:off x="2751138" y="2432050"/>
            <a:ext cx="1406525" cy="1047750"/>
            <a:chOff x="1487" y="2130"/>
            <a:chExt cx="886" cy="660"/>
          </a:xfrm>
        </p:grpSpPr>
        <p:sp>
          <p:nvSpPr>
            <p:cNvPr id="35857" name="AutoShape 27"/>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5858" name="Text Box 28"/>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35851" name="Group 29"/>
          <p:cNvGrpSpPr>
            <a:grpSpLocks/>
          </p:cNvGrpSpPr>
          <p:nvPr/>
        </p:nvGrpSpPr>
        <p:grpSpPr bwMode="auto">
          <a:xfrm>
            <a:off x="5033963" y="2432050"/>
            <a:ext cx="1406525" cy="1047750"/>
            <a:chOff x="1487" y="2130"/>
            <a:chExt cx="886" cy="660"/>
          </a:xfrm>
        </p:grpSpPr>
        <p:sp>
          <p:nvSpPr>
            <p:cNvPr id="35855" name="AutoShape 30"/>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5856" name="Text Box 31"/>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35852" name="Group 32"/>
          <p:cNvGrpSpPr>
            <a:grpSpLocks/>
          </p:cNvGrpSpPr>
          <p:nvPr/>
        </p:nvGrpSpPr>
        <p:grpSpPr bwMode="auto">
          <a:xfrm>
            <a:off x="7318375" y="2432050"/>
            <a:ext cx="1406525" cy="1047750"/>
            <a:chOff x="1487" y="2130"/>
            <a:chExt cx="886" cy="660"/>
          </a:xfrm>
        </p:grpSpPr>
        <p:sp>
          <p:nvSpPr>
            <p:cNvPr id="35853" name="AutoShape 33"/>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5854" name="Text Box 34"/>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Oval 2"/>
          <p:cNvSpPr>
            <a:spLocks noChangeArrowheads="1"/>
          </p:cNvSpPr>
          <p:nvPr/>
        </p:nvSpPr>
        <p:spPr bwMode="auto">
          <a:xfrm>
            <a:off x="41862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36867" name="AutoShape 3"/>
          <p:cNvCxnSpPr>
            <a:cxnSpLocks noChangeShapeType="1"/>
            <a:stCxn id="36866" idx="4"/>
            <a:endCxn id="36893" idx="0"/>
          </p:cNvCxnSpPr>
          <p:nvPr/>
        </p:nvCxnSpPr>
        <p:spPr bwMode="auto">
          <a:xfrm>
            <a:off x="4495800" y="1049338"/>
            <a:ext cx="3509963" cy="1382712"/>
          </a:xfrm>
          <a:prstGeom prst="straightConnector1">
            <a:avLst/>
          </a:prstGeom>
          <a:noFill/>
          <a:ln w="57150">
            <a:solidFill>
              <a:schemeClr val="tx1"/>
            </a:solidFill>
            <a:round/>
            <a:headEnd/>
            <a:tailEnd type="triangle" w="med" len="med"/>
          </a:ln>
        </p:spPr>
      </p:cxnSp>
      <p:cxnSp>
        <p:nvCxnSpPr>
          <p:cNvPr id="36868" name="AutoShape 4"/>
          <p:cNvCxnSpPr>
            <a:cxnSpLocks noChangeShapeType="1"/>
            <a:stCxn id="36866" idx="4"/>
          </p:cNvCxnSpPr>
          <p:nvPr/>
        </p:nvCxnSpPr>
        <p:spPr bwMode="auto">
          <a:xfrm flipH="1">
            <a:off x="1155700" y="1049338"/>
            <a:ext cx="3340100" cy="1382712"/>
          </a:xfrm>
          <a:prstGeom prst="straightConnector1">
            <a:avLst/>
          </a:prstGeom>
          <a:noFill/>
          <a:ln w="57150">
            <a:solidFill>
              <a:schemeClr val="tx1"/>
            </a:solidFill>
            <a:round/>
            <a:headEnd/>
            <a:tailEnd type="triangle" w="med" len="med"/>
          </a:ln>
        </p:spPr>
      </p:cxnSp>
      <p:cxnSp>
        <p:nvCxnSpPr>
          <p:cNvPr id="36869" name="AutoShape 5"/>
          <p:cNvCxnSpPr>
            <a:cxnSpLocks noChangeShapeType="1"/>
            <a:stCxn id="36866" idx="4"/>
            <a:endCxn id="36897" idx="0"/>
          </p:cNvCxnSpPr>
          <p:nvPr/>
        </p:nvCxnSpPr>
        <p:spPr bwMode="auto">
          <a:xfrm flipH="1">
            <a:off x="3438525" y="1049338"/>
            <a:ext cx="1057275" cy="1382712"/>
          </a:xfrm>
          <a:prstGeom prst="straightConnector1">
            <a:avLst/>
          </a:prstGeom>
          <a:noFill/>
          <a:ln w="57150">
            <a:solidFill>
              <a:schemeClr val="tx1"/>
            </a:solidFill>
            <a:round/>
            <a:headEnd/>
            <a:tailEnd type="triangle" w="med" len="med"/>
          </a:ln>
        </p:spPr>
      </p:cxnSp>
      <p:cxnSp>
        <p:nvCxnSpPr>
          <p:cNvPr id="36870" name="AutoShape 6"/>
          <p:cNvCxnSpPr>
            <a:cxnSpLocks noChangeShapeType="1"/>
            <a:stCxn id="36866" idx="4"/>
            <a:endCxn id="36895" idx="0"/>
          </p:cNvCxnSpPr>
          <p:nvPr/>
        </p:nvCxnSpPr>
        <p:spPr bwMode="auto">
          <a:xfrm>
            <a:off x="4495800" y="1049338"/>
            <a:ext cx="1225550" cy="1382712"/>
          </a:xfrm>
          <a:prstGeom prst="straightConnector1">
            <a:avLst/>
          </a:prstGeom>
          <a:noFill/>
          <a:ln w="57150">
            <a:solidFill>
              <a:schemeClr val="tx1"/>
            </a:solidFill>
            <a:round/>
            <a:headEnd/>
            <a:tailEnd type="triangle" w="med" len="med"/>
          </a:ln>
        </p:spPr>
      </p:cxnSp>
      <p:sp>
        <p:nvSpPr>
          <p:cNvPr id="36871" name="Text Box 7"/>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36872" name="Group 8"/>
          <p:cNvGrpSpPr>
            <a:grpSpLocks/>
          </p:cNvGrpSpPr>
          <p:nvPr/>
        </p:nvGrpSpPr>
        <p:grpSpPr bwMode="auto">
          <a:xfrm>
            <a:off x="609600" y="403225"/>
            <a:ext cx="1263650" cy="1035050"/>
            <a:chOff x="432" y="1563"/>
            <a:chExt cx="796" cy="652"/>
          </a:xfrm>
        </p:grpSpPr>
        <p:sp>
          <p:nvSpPr>
            <p:cNvPr id="36899" name="AutoShape 9"/>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900" name="Text Box 10"/>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grpSp>
        <p:nvGrpSpPr>
          <p:cNvPr id="36873" name="Group 14"/>
          <p:cNvGrpSpPr>
            <a:grpSpLocks/>
          </p:cNvGrpSpPr>
          <p:nvPr/>
        </p:nvGrpSpPr>
        <p:grpSpPr bwMode="auto">
          <a:xfrm>
            <a:off x="2751138" y="2432050"/>
            <a:ext cx="1406525" cy="1047750"/>
            <a:chOff x="1487" y="2130"/>
            <a:chExt cx="886" cy="660"/>
          </a:xfrm>
        </p:grpSpPr>
        <p:sp>
          <p:nvSpPr>
            <p:cNvPr id="36897" name="AutoShape 15"/>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98" name="Text Box 16"/>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36874" name="Group 17"/>
          <p:cNvGrpSpPr>
            <a:grpSpLocks/>
          </p:cNvGrpSpPr>
          <p:nvPr/>
        </p:nvGrpSpPr>
        <p:grpSpPr bwMode="auto">
          <a:xfrm>
            <a:off x="5033963" y="2432050"/>
            <a:ext cx="1406525" cy="1047750"/>
            <a:chOff x="1487" y="2130"/>
            <a:chExt cx="886" cy="660"/>
          </a:xfrm>
        </p:grpSpPr>
        <p:sp>
          <p:nvSpPr>
            <p:cNvPr id="36895" name="AutoShape 18"/>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96" name="Text Box 19"/>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36875" name="Group 20"/>
          <p:cNvGrpSpPr>
            <a:grpSpLocks/>
          </p:cNvGrpSpPr>
          <p:nvPr/>
        </p:nvGrpSpPr>
        <p:grpSpPr bwMode="auto">
          <a:xfrm>
            <a:off x="7318375" y="2432050"/>
            <a:ext cx="1406525" cy="1047750"/>
            <a:chOff x="1487" y="2130"/>
            <a:chExt cx="886" cy="660"/>
          </a:xfrm>
        </p:grpSpPr>
        <p:sp>
          <p:nvSpPr>
            <p:cNvPr id="36893" name="AutoShape 21"/>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94" name="Text Box 22"/>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sp>
        <p:nvSpPr>
          <p:cNvPr id="36876" name="Oval 23"/>
          <p:cNvSpPr>
            <a:spLocks noChangeArrowheads="1"/>
          </p:cNvSpPr>
          <p:nvPr/>
        </p:nvSpPr>
        <p:spPr bwMode="auto">
          <a:xfrm>
            <a:off x="704850" y="2443163"/>
            <a:ext cx="617538"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36877" name="Group 37"/>
          <p:cNvGrpSpPr>
            <a:grpSpLocks/>
          </p:cNvGrpSpPr>
          <p:nvPr/>
        </p:nvGrpSpPr>
        <p:grpSpPr bwMode="auto">
          <a:xfrm>
            <a:off x="-25400" y="3395663"/>
            <a:ext cx="1001713" cy="557212"/>
            <a:chOff x="326" y="2166"/>
            <a:chExt cx="631" cy="351"/>
          </a:xfrm>
        </p:grpSpPr>
        <p:sp>
          <p:nvSpPr>
            <p:cNvPr id="36891" name="AutoShape 29"/>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92" name="Text Box 30"/>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6878" name="Group 38"/>
          <p:cNvGrpSpPr>
            <a:grpSpLocks/>
          </p:cNvGrpSpPr>
          <p:nvPr/>
        </p:nvGrpSpPr>
        <p:grpSpPr bwMode="auto">
          <a:xfrm>
            <a:off x="566738" y="3395663"/>
            <a:ext cx="1001712" cy="557212"/>
            <a:chOff x="326" y="2166"/>
            <a:chExt cx="631" cy="351"/>
          </a:xfrm>
        </p:grpSpPr>
        <p:sp>
          <p:nvSpPr>
            <p:cNvPr id="36889" name="AutoShape 39"/>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90" name="Text Box 40"/>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6879" name="Group 41"/>
          <p:cNvGrpSpPr>
            <a:grpSpLocks/>
          </p:cNvGrpSpPr>
          <p:nvPr/>
        </p:nvGrpSpPr>
        <p:grpSpPr bwMode="auto">
          <a:xfrm>
            <a:off x="1158875" y="3395663"/>
            <a:ext cx="1001713" cy="557212"/>
            <a:chOff x="326" y="2166"/>
            <a:chExt cx="631" cy="351"/>
          </a:xfrm>
        </p:grpSpPr>
        <p:sp>
          <p:nvSpPr>
            <p:cNvPr id="36887" name="AutoShape 42"/>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88" name="Text Box 43"/>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6880" name="Group 44"/>
          <p:cNvGrpSpPr>
            <a:grpSpLocks/>
          </p:cNvGrpSpPr>
          <p:nvPr/>
        </p:nvGrpSpPr>
        <p:grpSpPr bwMode="auto">
          <a:xfrm>
            <a:off x="1749425" y="3395663"/>
            <a:ext cx="1001713" cy="557212"/>
            <a:chOff x="326" y="2166"/>
            <a:chExt cx="631" cy="351"/>
          </a:xfrm>
        </p:grpSpPr>
        <p:sp>
          <p:nvSpPr>
            <p:cNvPr id="36885" name="AutoShape 45"/>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6886" name="Text Box 46"/>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36881" name="AutoShape 47"/>
          <p:cNvCxnSpPr>
            <a:cxnSpLocks noChangeShapeType="1"/>
            <a:stCxn id="36876" idx="4"/>
            <a:endCxn id="36892" idx="0"/>
          </p:cNvCxnSpPr>
          <p:nvPr/>
        </p:nvCxnSpPr>
        <p:spPr bwMode="auto">
          <a:xfrm flipH="1">
            <a:off x="476250" y="2887663"/>
            <a:ext cx="538163" cy="531812"/>
          </a:xfrm>
          <a:prstGeom prst="straightConnector1">
            <a:avLst/>
          </a:prstGeom>
          <a:noFill/>
          <a:ln w="57150">
            <a:solidFill>
              <a:schemeClr val="tx1"/>
            </a:solidFill>
            <a:round/>
            <a:headEnd/>
            <a:tailEnd type="triangle" w="med" len="med"/>
          </a:ln>
        </p:spPr>
      </p:cxnSp>
      <p:cxnSp>
        <p:nvCxnSpPr>
          <p:cNvPr id="36882" name="AutoShape 48"/>
          <p:cNvCxnSpPr>
            <a:cxnSpLocks noChangeShapeType="1"/>
            <a:stCxn id="36876" idx="4"/>
            <a:endCxn id="36890" idx="0"/>
          </p:cNvCxnSpPr>
          <p:nvPr/>
        </p:nvCxnSpPr>
        <p:spPr bwMode="auto">
          <a:xfrm>
            <a:off x="1014413" y="2887663"/>
            <a:ext cx="53975" cy="531812"/>
          </a:xfrm>
          <a:prstGeom prst="straightConnector1">
            <a:avLst/>
          </a:prstGeom>
          <a:noFill/>
          <a:ln w="57150">
            <a:solidFill>
              <a:schemeClr val="tx1"/>
            </a:solidFill>
            <a:round/>
            <a:headEnd/>
            <a:tailEnd type="triangle" w="med" len="med"/>
          </a:ln>
        </p:spPr>
      </p:cxnSp>
      <p:cxnSp>
        <p:nvCxnSpPr>
          <p:cNvPr id="36883" name="AutoShape 49"/>
          <p:cNvCxnSpPr>
            <a:cxnSpLocks noChangeShapeType="1"/>
            <a:stCxn id="36876" idx="4"/>
            <a:endCxn id="36888" idx="0"/>
          </p:cNvCxnSpPr>
          <p:nvPr/>
        </p:nvCxnSpPr>
        <p:spPr bwMode="auto">
          <a:xfrm>
            <a:off x="1014413" y="2887663"/>
            <a:ext cx="646112" cy="531812"/>
          </a:xfrm>
          <a:prstGeom prst="straightConnector1">
            <a:avLst/>
          </a:prstGeom>
          <a:noFill/>
          <a:ln w="57150">
            <a:solidFill>
              <a:schemeClr val="tx1"/>
            </a:solidFill>
            <a:round/>
            <a:headEnd/>
            <a:tailEnd type="triangle" w="med" len="med"/>
          </a:ln>
        </p:spPr>
      </p:cxnSp>
      <p:cxnSp>
        <p:nvCxnSpPr>
          <p:cNvPr id="36884" name="AutoShape 50"/>
          <p:cNvCxnSpPr>
            <a:cxnSpLocks noChangeShapeType="1"/>
            <a:stCxn id="36876" idx="4"/>
            <a:endCxn id="36886" idx="0"/>
          </p:cNvCxnSpPr>
          <p:nvPr/>
        </p:nvCxnSpPr>
        <p:spPr bwMode="auto">
          <a:xfrm>
            <a:off x="1014413" y="2887663"/>
            <a:ext cx="1236662" cy="531812"/>
          </a:xfrm>
          <a:prstGeom prst="straightConnector1">
            <a:avLst/>
          </a:prstGeom>
          <a:noFill/>
          <a:ln w="5715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Oval 2"/>
          <p:cNvSpPr>
            <a:spLocks noChangeArrowheads="1"/>
          </p:cNvSpPr>
          <p:nvPr/>
        </p:nvSpPr>
        <p:spPr bwMode="auto">
          <a:xfrm>
            <a:off x="41862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37891" name="AutoShape 3"/>
          <p:cNvCxnSpPr>
            <a:cxnSpLocks noChangeShapeType="1"/>
            <a:stCxn id="37890" idx="4"/>
            <a:endCxn id="37933" idx="0"/>
          </p:cNvCxnSpPr>
          <p:nvPr/>
        </p:nvCxnSpPr>
        <p:spPr bwMode="auto">
          <a:xfrm>
            <a:off x="4495800" y="1049338"/>
            <a:ext cx="3509963" cy="1382712"/>
          </a:xfrm>
          <a:prstGeom prst="straightConnector1">
            <a:avLst/>
          </a:prstGeom>
          <a:noFill/>
          <a:ln w="57150">
            <a:solidFill>
              <a:schemeClr val="tx1"/>
            </a:solidFill>
            <a:round/>
            <a:headEnd/>
            <a:tailEnd type="triangle" w="med" len="med"/>
          </a:ln>
        </p:spPr>
      </p:cxnSp>
      <p:cxnSp>
        <p:nvCxnSpPr>
          <p:cNvPr id="37892" name="AutoShape 4"/>
          <p:cNvCxnSpPr>
            <a:cxnSpLocks noChangeShapeType="1"/>
            <a:stCxn id="37890" idx="4"/>
          </p:cNvCxnSpPr>
          <p:nvPr/>
        </p:nvCxnSpPr>
        <p:spPr bwMode="auto">
          <a:xfrm flipH="1">
            <a:off x="1155700" y="1049338"/>
            <a:ext cx="3340100" cy="1382712"/>
          </a:xfrm>
          <a:prstGeom prst="straightConnector1">
            <a:avLst/>
          </a:prstGeom>
          <a:noFill/>
          <a:ln w="57150">
            <a:solidFill>
              <a:schemeClr val="tx1"/>
            </a:solidFill>
            <a:round/>
            <a:headEnd/>
            <a:tailEnd type="triangle" w="med" len="med"/>
          </a:ln>
        </p:spPr>
      </p:cxnSp>
      <p:cxnSp>
        <p:nvCxnSpPr>
          <p:cNvPr id="37893" name="AutoShape 5"/>
          <p:cNvCxnSpPr>
            <a:cxnSpLocks noChangeShapeType="1"/>
            <a:stCxn id="37890" idx="4"/>
            <a:endCxn id="37908" idx="0"/>
          </p:cNvCxnSpPr>
          <p:nvPr/>
        </p:nvCxnSpPr>
        <p:spPr bwMode="auto">
          <a:xfrm flipH="1">
            <a:off x="3600450" y="1049338"/>
            <a:ext cx="895350" cy="1384300"/>
          </a:xfrm>
          <a:prstGeom prst="straightConnector1">
            <a:avLst/>
          </a:prstGeom>
          <a:noFill/>
          <a:ln w="57150">
            <a:solidFill>
              <a:schemeClr val="tx1"/>
            </a:solidFill>
            <a:round/>
            <a:headEnd/>
            <a:tailEnd type="triangle" w="med" len="med"/>
          </a:ln>
        </p:spPr>
      </p:cxnSp>
      <p:cxnSp>
        <p:nvCxnSpPr>
          <p:cNvPr id="37894" name="AutoShape 6"/>
          <p:cNvCxnSpPr>
            <a:cxnSpLocks noChangeShapeType="1"/>
            <a:stCxn id="37890" idx="4"/>
            <a:endCxn id="37935" idx="0"/>
          </p:cNvCxnSpPr>
          <p:nvPr/>
        </p:nvCxnSpPr>
        <p:spPr bwMode="auto">
          <a:xfrm>
            <a:off x="4495800" y="1049338"/>
            <a:ext cx="1225550" cy="1382712"/>
          </a:xfrm>
          <a:prstGeom prst="straightConnector1">
            <a:avLst/>
          </a:prstGeom>
          <a:noFill/>
          <a:ln w="57150">
            <a:solidFill>
              <a:schemeClr val="tx1"/>
            </a:solidFill>
            <a:round/>
            <a:headEnd/>
            <a:tailEnd type="triangle" w="med" len="med"/>
          </a:ln>
        </p:spPr>
      </p:cxnSp>
      <p:sp>
        <p:nvSpPr>
          <p:cNvPr id="37895" name="Text Box 7"/>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37896" name="Group 8"/>
          <p:cNvGrpSpPr>
            <a:grpSpLocks/>
          </p:cNvGrpSpPr>
          <p:nvPr/>
        </p:nvGrpSpPr>
        <p:grpSpPr bwMode="auto">
          <a:xfrm>
            <a:off x="609600" y="403225"/>
            <a:ext cx="1263650" cy="1035050"/>
            <a:chOff x="432" y="1563"/>
            <a:chExt cx="796" cy="652"/>
          </a:xfrm>
        </p:grpSpPr>
        <p:sp>
          <p:nvSpPr>
            <p:cNvPr id="37937" name="AutoShape 9"/>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38" name="Text Box 10"/>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grpSp>
        <p:nvGrpSpPr>
          <p:cNvPr id="37897" name="Group 14"/>
          <p:cNvGrpSpPr>
            <a:grpSpLocks/>
          </p:cNvGrpSpPr>
          <p:nvPr/>
        </p:nvGrpSpPr>
        <p:grpSpPr bwMode="auto">
          <a:xfrm>
            <a:off x="5033963" y="2432050"/>
            <a:ext cx="1406525" cy="1047750"/>
            <a:chOff x="1487" y="2130"/>
            <a:chExt cx="886" cy="660"/>
          </a:xfrm>
        </p:grpSpPr>
        <p:sp>
          <p:nvSpPr>
            <p:cNvPr id="37935" name="AutoShape 15"/>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36" name="Text Box 16"/>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37898" name="Group 17"/>
          <p:cNvGrpSpPr>
            <a:grpSpLocks/>
          </p:cNvGrpSpPr>
          <p:nvPr/>
        </p:nvGrpSpPr>
        <p:grpSpPr bwMode="auto">
          <a:xfrm>
            <a:off x="7318375" y="2432050"/>
            <a:ext cx="1406525" cy="1047750"/>
            <a:chOff x="1487" y="2130"/>
            <a:chExt cx="886" cy="660"/>
          </a:xfrm>
        </p:grpSpPr>
        <p:sp>
          <p:nvSpPr>
            <p:cNvPr id="37933" name="AutoShape 18"/>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34" name="Text Box 19"/>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sp>
        <p:nvSpPr>
          <p:cNvPr id="37899" name="Oval 20"/>
          <p:cNvSpPr>
            <a:spLocks noChangeArrowheads="1"/>
          </p:cNvSpPr>
          <p:nvPr/>
        </p:nvSpPr>
        <p:spPr bwMode="auto">
          <a:xfrm>
            <a:off x="704850" y="2443163"/>
            <a:ext cx="617538"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37900" name="Group 21"/>
          <p:cNvGrpSpPr>
            <a:grpSpLocks/>
          </p:cNvGrpSpPr>
          <p:nvPr/>
        </p:nvGrpSpPr>
        <p:grpSpPr bwMode="auto">
          <a:xfrm>
            <a:off x="-25400" y="3395663"/>
            <a:ext cx="1001713" cy="557212"/>
            <a:chOff x="326" y="2166"/>
            <a:chExt cx="631" cy="351"/>
          </a:xfrm>
        </p:grpSpPr>
        <p:sp>
          <p:nvSpPr>
            <p:cNvPr id="37931" name="AutoShape 22"/>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32" name="Text Box 23"/>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7901" name="Group 24"/>
          <p:cNvGrpSpPr>
            <a:grpSpLocks/>
          </p:cNvGrpSpPr>
          <p:nvPr/>
        </p:nvGrpSpPr>
        <p:grpSpPr bwMode="auto">
          <a:xfrm>
            <a:off x="566738" y="3395663"/>
            <a:ext cx="1001712" cy="557212"/>
            <a:chOff x="326" y="2166"/>
            <a:chExt cx="631" cy="351"/>
          </a:xfrm>
        </p:grpSpPr>
        <p:sp>
          <p:nvSpPr>
            <p:cNvPr id="37929" name="AutoShape 25"/>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30" name="Text Box 26"/>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7902" name="Group 27"/>
          <p:cNvGrpSpPr>
            <a:grpSpLocks/>
          </p:cNvGrpSpPr>
          <p:nvPr/>
        </p:nvGrpSpPr>
        <p:grpSpPr bwMode="auto">
          <a:xfrm>
            <a:off x="1158875" y="3395663"/>
            <a:ext cx="1001713" cy="557212"/>
            <a:chOff x="326" y="2166"/>
            <a:chExt cx="631" cy="351"/>
          </a:xfrm>
        </p:grpSpPr>
        <p:sp>
          <p:nvSpPr>
            <p:cNvPr id="37927" name="AutoShape 28"/>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28" name="Text Box 29"/>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7903" name="Group 30"/>
          <p:cNvGrpSpPr>
            <a:grpSpLocks/>
          </p:cNvGrpSpPr>
          <p:nvPr/>
        </p:nvGrpSpPr>
        <p:grpSpPr bwMode="auto">
          <a:xfrm>
            <a:off x="1749425" y="3395663"/>
            <a:ext cx="1001713" cy="557212"/>
            <a:chOff x="326" y="2166"/>
            <a:chExt cx="631" cy="351"/>
          </a:xfrm>
        </p:grpSpPr>
        <p:sp>
          <p:nvSpPr>
            <p:cNvPr id="37925" name="AutoShape 3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26" name="Text Box 3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37904" name="AutoShape 33"/>
          <p:cNvCxnSpPr>
            <a:cxnSpLocks noChangeShapeType="1"/>
            <a:stCxn id="37899" idx="4"/>
            <a:endCxn id="37932" idx="0"/>
          </p:cNvCxnSpPr>
          <p:nvPr/>
        </p:nvCxnSpPr>
        <p:spPr bwMode="auto">
          <a:xfrm flipH="1">
            <a:off x="476250" y="2887663"/>
            <a:ext cx="538163" cy="531812"/>
          </a:xfrm>
          <a:prstGeom prst="straightConnector1">
            <a:avLst/>
          </a:prstGeom>
          <a:noFill/>
          <a:ln w="57150">
            <a:solidFill>
              <a:schemeClr val="tx1"/>
            </a:solidFill>
            <a:round/>
            <a:headEnd/>
            <a:tailEnd type="triangle" w="med" len="med"/>
          </a:ln>
        </p:spPr>
      </p:cxnSp>
      <p:cxnSp>
        <p:nvCxnSpPr>
          <p:cNvPr id="37905" name="AutoShape 34"/>
          <p:cNvCxnSpPr>
            <a:cxnSpLocks noChangeShapeType="1"/>
            <a:stCxn id="37899" idx="4"/>
            <a:endCxn id="37930" idx="0"/>
          </p:cNvCxnSpPr>
          <p:nvPr/>
        </p:nvCxnSpPr>
        <p:spPr bwMode="auto">
          <a:xfrm>
            <a:off x="1014413" y="2887663"/>
            <a:ext cx="53975" cy="531812"/>
          </a:xfrm>
          <a:prstGeom prst="straightConnector1">
            <a:avLst/>
          </a:prstGeom>
          <a:noFill/>
          <a:ln w="57150">
            <a:solidFill>
              <a:schemeClr val="tx1"/>
            </a:solidFill>
            <a:round/>
            <a:headEnd/>
            <a:tailEnd type="triangle" w="med" len="med"/>
          </a:ln>
        </p:spPr>
      </p:cxnSp>
      <p:cxnSp>
        <p:nvCxnSpPr>
          <p:cNvPr id="37906" name="AutoShape 35"/>
          <p:cNvCxnSpPr>
            <a:cxnSpLocks noChangeShapeType="1"/>
            <a:stCxn id="37899" idx="4"/>
            <a:endCxn id="37928" idx="0"/>
          </p:cNvCxnSpPr>
          <p:nvPr/>
        </p:nvCxnSpPr>
        <p:spPr bwMode="auto">
          <a:xfrm>
            <a:off x="1014413" y="2887663"/>
            <a:ext cx="646112" cy="531812"/>
          </a:xfrm>
          <a:prstGeom prst="straightConnector1">
            <a:avLst/>
          </a:prstGeom>
          <a:noFill/>
          <a:ln w="57150">
            <a:solidFill>
              <a:schemeClr val="tx1"/>
            </a:solidFill>
            <a:round/>
            <a:headEnd/>
            <a:tailEnd type="triangle" w="med" len="med"/>
          </a:ln>
        </p:spPr>
      </p:cxnSp>
      <p:cxnSp>
        <p:nvCxnSpPr>
          <p:cNvPr id="37907" name="AutoShape 36"/>
          <p:cNvCxnSpPr>
            <a:cxnSpLocks noChangeShapeType="1"/>
            <a:stCxn id="37899" idx="4"/>
            <a:endCxn id="37926" idx="0"/>
          </p:cNvCxnSpPr>
          <p:nvPr/>
        </p:nvCxnSpPr>
        <p:spPr bwMode="auto">
          <a:xfrm>
            <a:off x="1014413" y="2887663"/>
            <a:ext cx="1236662" cy="531812"/>
          </a:xfrm>
          <a:prstGeom prst="straightConnector1">
            <a:avLst/>
          </a:prstGeom>
          <a:noFill/>
          <a:ln w="57150">
            <a:solidFill>
              <a:schemeClr val="tx1"/>
            </a:solidFill>
            <a:round/>
            <a:headEnd/>
            <a:tailEnd type="triangle" w="med" len="med"/>
          </a:ln>
        </p:spPr>
      </p:cxnSp>
      <p:sp>
        <p:nvSpPr>
          <p:cNvPr id="37908" name="Oval 37"/>
          <p:cNvSpPr>
            <a:spLocks noChangeArrowheads="1"/>
          </p:cNvSpPr>
          <p:nvPr/>
        </p:nvSpPr>
        <p:spPr bwMode="auto">
          <a:xfrm>
            <a:off x="3290888" y="24431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37909" name="Group 38"/>
          <p:cNvGrpSpPr>
            <a:grpSpLocks/>
          </p:cNvGrpSpPr>
          <p:nvPr/>
        </p:nvGrpSpPr>
        <p:grpSpPr bwMode="auto">
          <a:xfrm>
            <a:off x="2560638" y="3395663"/>
            <a:ext cx="1001712" cy="557212"/>
            <a:chOff x="326" y="2166"/>
            <a:chExt cx="631" cy="351"/>
          </a:xfrm>
        </p:grpSpPr>
        <p:sp>
          <p:nvSpPr>
            <p:cNvPr id="37923" name="AutoShape 39"/>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24" name="Text Box 40"/>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7910" name="Group 41"/>
          <p:cNvGrpSpPr>
            <a:grpSpLocks/>
          </p:cNvGrpSpPr>
          <p:nvPr/>
        </p:nvGrpSpPr>
        <p:grpSpPr bwMode="auto">
          <a:xfrm>
            <a:off x="3152775" y="3395663"/>
            <a:ext cx="1001713" cy="557212"/>
            <a:chOff x="326" y="2166"/>
            <a:chExt cx="631" cy="351"/>
          </a:xfrm>
        </p:grpSpPr>
        <p:sp>
          <p:nvSpPr>
            <p:cNvPr id="37921" name="AutoShape 42"/>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22" name="Text Box 43"/>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37911" name="Group 44"/>
          <p:cNvGrpSpPr>
            <a:grpSpLocks/>
          </p:cNvGrpSpPr>
          <p:nvPr/>
        </p:nvGrpSpPr>
        <p:grpSpPr bwMode="auto">
          <a:xfrm>
            <a:off x="3744913" y="3395663"/>
            <a:ext cx="1001712" cy="557212"/>
            <a:chOff x="326" y="2166"/>
            <a:chExt cx="631" cy="351"/>
          </a:xfrm>
        </p:grpSpPr>
        <p:sp>
          <p:nvSpPr>
            <p:cNvPr id="37919" name="AutoShape 45"/>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20" name="Text Box 46"/>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r>
                <a:rPr lang="en-US" sz="1600">
                  <a:solidFill>
                    <a:schemeClr val="bg2"/>
                  </a:solidFill>
                </a:rPr>
                <a:t>)</a:t>
              </a:r>
            </a:p>
          </p:txBody>
        </p:sp>
      </p:grpSp>
      <p:grpSp>
        <p:nvGrpSpPr>
          <p:cNvPr id="37912" name="Group 47"/>
          <p:cNvGrpSpPr>
            <a:grpSpLocks/>
          </p:cNvGrpSpPr>
          <p:nvPr/>
        </p:nvGrpSpPr>
        <p:grpSpPr bwMode="auto">
          <a:xfrm>
            <a:off x="4335463" y="3395663"/>
            <a:ext cx="1001712" cy="557212"/>
            <a:chOff x="326" y="2166"/>
            <a:chExt cx="631" cy="351"/>
          </a:xfrm>
        </p:grpSpPr>
        <p:sp>
          <p:nvSpPr>
            <p:cNvPr id="37917" name="AutoShape 48"/>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37918" name="Text Box 49"/>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37913" name="AutoShape 50"/>
          <p:cNvCxnSpPr>
            <a:cxnSpLocks noChangeShapeType="1"/>
            <a:stCxn id="37908" idx="4"/>
            <a:endCxn id="37924" idx="0"/>
          </p:cNvCxnSpPr>
          <p:nvPr/>
        </p:nvCxnSpPr>
        <p:spPr bwMode="auto">
          <a:xfrm flipH="1">
            <a:off x="3062288" y="2887663"/>
            <a:ext cx="538162" cy="531812"/>
          </a:xfrm>
          <a:prstGeom prst="straightConnector1">
            <a:avLst/>
          </a:prstGeom>
          <a:noFill/>
          <a:ln w="57150">
            <a:solidFill>
              <a:schemeClr val="tx1"/>
            </a:solidFill>
            <a:round/>
            <a:headEnd/>
            <a:tailEnd type="triangle" w="med" len="med"/>
          </a:ln>
        </p:spPr>
      </p:cxnSp>
      <p:cxnSp>
        <p:nvCxnSpPr>
          <p:cNvPr id="37914" name="AutoShape 51"/>
          <p:cNvCxnSpPr>
            <a:cxnSpLocks noChangeShapeType="1"/>
            <a:stCxn id="37908" idx="4"/>
            <a:endCxn id="37922" idx="0"/>
          </p:cNvCxnSpPr>
          <p:nvPr/>
        </p:nvCxnSpPr>
        <p:spPr bwMode="auto">
          <a:xfrm>
            <a:off x="3600450" y="2887663"/>
            <a:ext cx="53975" cy="531812"/>
          </a:xfrm>
          <a:prstGeom prst="straightConnector1">
            <a:avLst/>
          </a:prstGeom>
          <a:noFill/>
          <a:ln w="57150">
            <a:solidFill>
              <a:schemeClr val="tx1"/>
            </a:solidFill>
            <a:round/>
            <a:headEnd/>
            <a:tailEnd type="triangle" w="med" len="med"/>
          </a:ln>
        </p:spPr>
      </p:cxnSp>
      <p:cxnSp>
        <p:nvCxnSpPr>
          <p:cNvPr id="37915" name="AutoShape 52"/>
          <p:cNvCxnSpPr>
            <a:cxnSpLocks noChangeShapeType="1"/>
            <a:stCxn id="37908" idx="4"/>
            <a:endCxn id="37920" idx="0"/>
          </p:cNvCxnSpPr>
          <p:nvPr/>
        </p:nvCxnSpPr>
        <p:spPr bwMode="auto">
          <a:xfrm>
            <a:off x="3600450" y="2887663"/>
            <a:ext cx="646113" cy="531812"/>
          </a:xfrm>
          <a:prstGeom prst="straightConnector1">
            <a:avLst/>
          </a:prstGeom>
          <a:noFill/>
          <a:ln w="57150">
            <a:solidFill>
              <a:schemeClr val="tx1"/>
            </a:solidFill>
            <a:round/>
            <a:headEnd/>
            <a:tailEnd type="triangle" w="med" len="med"/>
          </a:ln>
        </p:spPr>
      </p:cxnSp>
      <p:cxnSp>
        <p:nvCxnSpPr>
          <p:cNvPr id="37916" name="AutoShape 53"/>
          <p:cNvCxnSpPr>
            <a:cxnSpLocks noChangeShapeType="1"/>
            <a:stCxn id="37908" idx="4"/>
            <a:endCxn id="37918" idx="0"/>
          </p:cNvCxnSpPr>
          <p:nvPr/>
        </p:nvCxnSpPr>
        <p:spPr bwMode="auto">
          <a:xfrm>
            <a:off x="3600450" y="2887663"/>
            <a:ext cx="1236663" cy="531812"/>
          </a:xfrm>
          <a:prstGeom prst="straightConnector1">
            <a:avLst/>
          </a:prstGeom>
          <a:noFill/>
          <a:ln w="5715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1170527" name="Group 95"/>
          <p:cNvGraphicFramePr>
            <a:graphicFrameLocks noGrp="1"/>
          </p:cNvGraphicFramePr>
          <p:nvPr/>
        </p:nvGraphicFramePr>
        <p:xfrm>
          <a:off x="1552575" y="330200"/>
          <a:ext cx="7185025" cy="5491165"/>
        </p:xfrm>
        <a:graphic>
          <a:graphicData uri="http://schemas.openxmlformats.org/drawingml/2006/table">
            <a:tbl>
              <a:tblPr/>
              <a:tblGrid>
                <a:gridCol w="7185025"/>
              </a:tblGrid>
              <a:tr h="7334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smtClean="0">
                          <a:ln>
                            <a:noFill/>
                          </a:ln>
                          <a:solidFill>
                            <a:schemeClr val="tx1"/>
                          </a:solidFill>
                          <a:effectLst/>
                          <a:latin typeface="Arial Rounded MT Bold" pitchFamily="34" charset="0"/>
                        </a:rPr>
                        <a:t>n</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42938">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smtClean="0">
                          <a:ln>
                            <a:noFill/>
                          </a:ln>
                          <a:solidFill>
                            <a:schemeClr val="tx1"/>
                          </a:solidFill>
                          <a:effectLst/>
                          <a:latin typeface="Arial Rounded MT Bold" pitchFamily="34" charset="0"/>
                        </a:rPr>
                        <a:t>               n/2         +        n/2        +         n/2          +         n/2</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826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1200" b="1" i="0" u="none" strike="noStrike" cap="none" normalizeH="0" baseline="0" smtClean="0">
                        <a:ln>
                          <a:noFill/>
                        </a:ln>
                        <a:solidFill>
                          <a:schemeClr val="tx1"/>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smtClean="0">
                        <a:ln>
                          <a:noFill/>
                        </a:ln>
                        <a:solidFill>
                          <a:schemeClr val="tx1"/>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2800" b="0" i="0" u="none" strike="noStrike" cap="none" normalizeH="0" baseline="0" smtClean="0">
                        <a:ln>
                          <a:noFill/>
                        </a:ln>
                        <a:solidFill>
                          <a:schemeClr val="tx2"/>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smtClean="0">
                        <a:ln>
                          <a:noFill/>
                        </a:ln>
                        <a:solidFill>
                          <a:schemeClr val="tx1"/>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1" i="0" u="none" strike="noStrike" cap="none" normalizeH="0" baseline="0" smtClean="0">
                          <a:ln>
                            <a:noFill/>
                          </a:ln>
                          <a:solidFill>
                            <a:schemeClr val="tx1"/>
                          </a:solidFill>
                          <a:effectLst/>
                          <a:latin typeface="Arial Rounded MT Bold" pitchFamily="34" charset="0"/>
                        </a:rPr>
                        <a:t>. . . . . . . . . . . . . . . . . . . . . . . . . . </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699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1600" b="0" i="0" u="none" strike="noStrike" cap="none" normalizeH="0" baseline="0" smtClean="0">
                          <a:ln>
                            <a:noFill/>
                          </a:ln>
                          <a:solidFill>
                            <a:schemeClr val="tx1"/>
                          </a:solidFill>
                          <a:effectLst/>
                          <a:latin typeface="Arial Rounded MT Bold" pitchFamily="34" charset="0"/>
                        </a:rPr>
                        <a:t>1+1+1+1+1+1+1+1+1+1+1+1+1+1+1+1+1+1+1+1+1+1+1+1+1+1+1+1</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934" name="Text Box 45"/>
          <p:cNvSpPr txBox="1">
            <a:spLocks noChangeArrowheads="1"/>
          </p:cNvSpPr>
          <p:nvPr/>
        </p:nvSpPr>
        <p:spPr bwMode="auto">
          <a:xfrm>
            <a:off x="600075" y="442913"/>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0</a:t>
            </a:r>
          </a:p>
        </p:txBody>
      </p:sp>
      <p:sp>
        <p:nvSpPr>
          <p:cNvPr id="38935" name="Text Box 46"/>
          <p:cNvSpPr txBox="1">
            <a:spLocks noChangeArrowheads="1"/>
          </p:cNvSpPr>
          <p:nvPr/>
        </p:nvSpPr>
        <p:spPr bwMode="auto">
          <a:xfrm>
            <a:off x="600075" y="1120775"/>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1</a:t>
            </a:r>
          </a:p>
        </p:txBody>
      </p:sp>
      <p:sp>
        <p:nvSpPr>
          <p:cNvPr id="38936" name="Text Box 47"/>
          <p:cNvSpPr txBox="1">
            <a:spLocks noChangeArrowheads="1"/>
          </p:cNvSpPr>
          <p:nvPr/>
        </p:nvSpPr>
        <p:spPr bwMode="auto">
          <a:xfrm>
            <a:off x="600075" y="1824038"/>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2</a:t>
            </a:r>
          </a:p>
        </p:txBody>
      </p:sp>
      <p:sp>
        <p:nvSpPr>
          <p:cNvPr id="38937" name="Text Box 48"/>
          <p:cNvSpPr txBox="1">
            <a:spLocks noChangeArrowheads="1"/>
          </p:cNvSpPr>
          <p:nvPr/>
        </p:nvSpPr>
        <p:spPr bwMode="auto">
          <a:xfrm>
            <a:off x="600075" y="3255963"/>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i</a:t>
            </a:r>
          </a:p>
        </p:txBody>
      </p:sp>
      <p:sp>
        <p:nvSpPr>
          <p:cNvPr id="1170529" name="Text Box 97"/>
          <p:cNvSpPr txBox="1">
            <a:spLocks noChangeArrowheads="1"/>
          </p:cNvSpPr>
          <p:nvPr/>
        </p:nvSpPr>
        <p:spPr bwMode="auto">
          <a:xfrm>
            <a:off x="1843088" y="3175000"/>
            <a:ext cx="6613525" cy="5191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Level i is the sum of </a:t>
            </a:r>
            <a:r>
              <a:rPr lang="en-US">
                <a:solidFill>
                  <a:schemeClr val="tx2"/>
                </a:solidFill>
              </a:rPr>
              <a:t>4</a:t>
            </a:r>
            <a:r>
              <a:rPr lang="en-US" baseline="30000">
                <a:solidFill>
                  <a:schemeClr val="tx2"/>
                </a:solidFill>
              </a:rPr>
              <a:t>i</a:t>
            </a:r>
            <a:r>
              <a:rPr lang="en-US"/>
              <a:t> copies of </a:t>
            </a:r>
            <a:r>
              <a:rPr lang="en-US">
                <a:solidFill>
                  <a:schemeClr val="tx2"/>
                </a:solidFill>
              </a:rPr>
              <a:t>n/2</a:t>
            </a:r>
            <a:r>
              <a:rPr lang="en-US" baseline="30000">
                <a:solidFill>
                  <a:schemeClr val="tx2"/>
                </a:solidFill>
              </a:rPr>
              <a:t>i</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70529"/>
                                        </p:tgtEl>
                                        <p:attrNameLst>
                                          <p:attrName>style.visibility</p:attrName>
                                        </p:attrNameLst>
                                      </p:cBhvr>
                                      <p:to>
                                        <p:strVal val="visible"/>
                                      </p:to>
                                    </p:set>
                                    <p:animEffect transition="in" filter="fade">
                                      <p:cBhvr>
                                        <p:cTn id="7" dur="500"/>
                                        <p:tgtEl>
                                          <p:spTgt spid="1170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0529" grpId="0"/>
    </p:bld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1172482" name="Group 2"/>
          <p:cNvGraphicFramePr>
            <a:graphicFrameLocks noGrp="1"/>
          </p:cNvGraphicFramePr>
          <p:nvPr/>
        </p:nvGraphicFramePr>
        <p:xfrm>
          <a:off x="1552575" y="330200"/>
          <a:ext cx="7185025" cy="5491165"/>
        </p:xfrm>
        <a:graphic>
          <a:graphicData uri="http://schemas.openxmlformats.org/drawingml/2006/table">
            <a:tbl>
              <a:tblPr/>
              <a:tblGrid>
                <a:gridCol w="7185025"/>
              </a:tblGrid>
              <a:tr h="7334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a:ln>
                            <a:noFill/>
                          </a:ln>
                          <a:solidFill>
                            <a:schemeClr val="tx1"/>
                          </a:solidFill>
                          <a:effectLst/>
                          <a:latin typeface="Arial Rounded MT Bold" charset="0"/>
                        </a:rPr>
                        <a:t>n</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42938">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a:ln>
                            <a:noFill/>
                          </a:ln>
                          <a:solidFill>
                            <a:schemeClr val="tx1"/>
                          </a:solidFill>
                          <a:effectLst/>
                          <a:latin typeface="Arial Rounded MT Bold" charset="0"/>
                        </a:rPr>
                        <a:t>               n/2         +        n/2        +         n/2          +         n/2</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826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1200" b="1" i="0" u="none" strike="noStrike" cap="none" normalizeH="0" baseline="0">
                        <a:ln>
                          <a:noFill/>
                        </a:ln>
                        <a:solidFill>
                          <a:schemeClr val="tx1"/>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a:ln>
                          <a:noFill/>
                        </a:ln>
                        <a:solidFill>
                          <a:schemeClr val="tx1"/>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a:ln>
                            <a:noFill/>
                          </a:ln>
                          <a:solidFill>
                            <a:schemeClr val="tx1"/>
                          </a:solidFill>
                          <a:effectLst/>
                          <a:latin typeface="Arial Rounded MT Bold" charset="0"/>
                        </a:rPr>
                        <a:t>Level i is the sum of </a:t>
                      </a:r>
                      <a:r>
                        <a:rPr kumimoji="0" lang="en-US" sz="2800" b="0" i="0" u="none" strike="noStrike" cap="none" normalizeH="0" baseline="0">
                          <a:ln>
                            <a:noFill/>
                          </a:ln>
                          <a:solidFill>
                            <a:schemeClr val="tx2"/>
                          </a:solidFill>
                          <a:effectLst/>
                          <a:latin typeface="Arial Rounded MT Bold" charset="0"/>
                        </a:rPr>
                        <a:t>4</a:t>
                      </a:r>
                      <a:r>
                        <a:rPr kumimoji="0" lang="en-US" sz="2800" b="0" i="0" u="none" strike="noStrike" cap="none" normalizeH="0" baseline="30000">
                          <a:ln>
                            <a:noFill/>
                          </a:ln>
                          <a:solidFill>
                            <a:schemeClr val="tx2"/>
                          </a:solidFill>
                          <a:effectLst/>
                          <a:latin typeface="Arial Rounded MT Bold" charset="0"/>
                        </a:rPr>
                        <a:t>i</a:t>
                      </a:r>
                      <a:r>
                        <a:rPr kumimoji="0" lang="en-US" sz="2800" b="0" i="0" u="none" strike="noStrike" cap="none" normalizeH="0" baseline="0">
                          <a:ln>
                            <a:noFill/>
                          </a:ln>
                          <a:solidFill>
                            <a:schemeClr val="tx1"/>
                          </a:solidFill>
                          <a:effectLst/>
                          <a:latin typeface="Arial Rounded MT Bold" charset="0"/>
                        </a:rPr>
                        <a:t> copies of </a:t>
                      </a:r>
                      <a:r>
                        <a:rPr kumimoji="0" lang="en-US" sz="2800" b="0" i="0" u="none" strike="noStrike" cap="none" normalizeH="0" baseline="0">
                          <a:ln>
                            <a:noFill/>
                          </a:ln>
                          <a:solidFill>
                            <a:schemeClr val="tx2"/>
                          </a:solidFill>
                          <a:effectLst/>
                          <a:latin typeface="Arial Rounded MT Bold" charset="0"/>
                        </a:rPr>
                        <a:t>n/2</a:t>
                      </a:r>
                      <a:r>
                        <a:rPr kumimoji="0" lang="en-US" sz="2800" b="0" i="0" u="none" strike="noStrike" cap="none" normalizeH="0" baseline="30000">
                          <a:ln>
                            <a:noFill/>
                          </a:ln>
                          <a:solidFill>
                            <a:schemeClr val="tx2"/>
                          </a:solidFill>
                          <a:effectLst/>
                          <a:latin typeface="Arial Rounded MT Bold" charset="0"/>
                        </a:rPr>
                        <a:t>i</a:t>
                      </a:r>
                      <a:endParaRPr kumimoji="0" lang="en-US" sz="2800" b="0" i="0" u="none" strike="noStrike" cap="none" normalizeH="0" baseline="0">
                        <a:ln>
                          <a:noFill/>
                        </a:ln>
                        <a:solidFill>
                          <a:schemeClr val="tx2"/>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a:ln>
                          <a:noFill/>
                        </a:ln>
                        <a:solidFill>
                          <a:schemeClr val="tx1"/>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1" i="0" u="none" strike="noStrike" cap="none" normalizeH="0" baseline="0">
                          <a:ln>
                            <a:noFill/>
                          </a:ln>
                          <a:solidFill>
                            <a:schemeClr val="tx1"/>
                          </a:solidFill>
                          <a:effectLst/>
                          <a:latin typeface="Arial Rounded MT Bold" charset="0"/>
                        </a:rPr>
                        <a:t>. . . . . . . . . . . . . . . . . . . . . . . . . . </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699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1600" b="0" i="0" u="none" strike="noStrike" cap="none" normalizeH="0" baseline="0">
                          <a:ln>
                            <a:noFill/>
                          </a:ln>
                          <a:solidFill>
                            <a:schemeClr val="tx1"/>
                          </a:solidFill>
                          <a:effectLst/>
                          <a:latin typeface="Arial Rounded MT Bold" charset="0"/>
                        </a:rPr>
                        <a:t>1+1+1+1+1+1+1+1+1+1+1+1+1+1+1+1+1+1+1+1+1+1+1+1+1+1+1+1</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72508" name="Text Box 28"/>
          <p:cNvSpPr txBox="1">
            <a:spLocks noChangeArrowheads="1"/>
          </p:cNvSpPr>
          <p:nvPr/>
        </p:nvSpPr>
        <p:spPr bwMode="auto">
          <a:xfrm>
            <a:off x="292100" y="1123950"/>
            <a:ext cx="1066800" cy="457200"/>
          </a:xfrm>
          <a:prstGeom prst="rect">
            <a:avLst/>
          </a:prstGeom>
          <a:noFill/>
          <a:ln w="38100">
            <a:noFill/>
            <a:miter lim="800000"/>
            <a:headEnd/>
            <a:tailEnd/>
          </a:ln>
        </p:spPr>
        <p:txBody>
          <a:bodyPr>
            <a:prstTxWarp prst="textNoShape">
              <a:avLst/>
            </a:prstTxWarp>
            <a:spAutoFit/>
          </a:bodyPr>
          <a:lstStyle/>
          <a:p>
            <a:pPr>
              <a:lnSpc>
                <a:spcPct val="100000"/>
              </a:lnSpc>
              <a:spcBef>
                <a:spcPct val="50000"/>
              </a:spcBef>
            </a:pPr>
            <a:r>
              <a:rPr lang="en-US" sz="2400"/>
              <a:t>2n =</a:t>
            </a:r>
          </a:p>
        </p:txBody>
      </p:sp>
      <p:sp>
        <p:nvSpPr>
          <p:cNvPr id="1172509" name="Text Box 29"/>
          <p:cNvSpPr txBox="1">
            <a:spLocks noChangeArrowheads="1"/>
          </p:cNvSpPr>
          <p:nvPr/>
        </p:nvSpPr>
        <p:spPr bwMode="auto">
          <a:xfrm>
            <a:off x="292100" y="1744663"/>
            <a:ext cx="1066800" cy="457200"/>
          </a:xfrm>
          <a:prstGeom prst="rect">
            <a:avLst/>
          </a:prstGeom>
          <a:noFill/>
          <a:ln w="38100">
            <a:noFill/>
            <a:miter lim="800000"/>
            <a:headEnd/>
            <a:tailEnd/>
          </a:ln>
        </p:spPr>
        <p:txBody>
          <a:bodyPr>
            <a:prstTxWarp prst="textNoShape">
              <a:avLst/>
            </a:prstTxWarp>
            <a:spAutoFit/>
          </a:bodyPr>
          <a:lstStyle/>
          <a:p>
            <a:pPr>
              <a:lnSpc>
                <a:spcPct val="100000"/>
              </a:lnSpc>
              <a:spcBef>
                <a:spcPct val="50000"/>
              </a:spcBef>
            </a:pPr>
            <a:r>
              <a:rPr lang="en-US" sz="2400"/>
              <a:t>4n =</a:t>
            </a:r>
          </a:p>
        </p:txBody>
      </p:sp>
      <p:sp>
        <p:nvSpPr>
          <p:cNvPr id="1172510" name="Text Box 30"/>
          <p:cNvSpPr txBox="1">
            <a:spLocks noChangeArrowheads="1"/>
          </p:cNvSpPr>
          <p:nvPr/>
        </p:nvSpPr>
        <p:spPr bwMode="auto">
          <a:xfrm>
            <a:off x="292100" y="3168650"/>
            <a:ext cx="1066800" cy="457200"/>
          </a:xfrm>
          <a:prstGeom prst="rect">
            <a:avLst/>
          </a:prstGeom>
          <a:noFill/>
          <a:ln w="38100">
            <a:noFill/>
            <a:miter lim="800000"/>
            <a:headEnd/>
            <a:tailEnd/>
          </a:ln>
        </p:spPr>
        <p:txBody>
          <a:bodyPr>
            <a:prstTxWarp prst="textNoShape">
              <a:avLst/>
            </a:prstTxWarp>
            <a:spAutoFit/>
          </a:bodyPr>
          <a:lstStyle/>
          <a:p>
            <a:pPr>
              <a:lnSpc>
                <a:spcPct val="100000"/>
              </a:lnSpc>
              <a:spcBef>
                <a:spcPct val="50000"/>
              </a:spcBef>
            </a:pPr>
            <a:r>
              <a:rPr lang="en-US" sz="2400"/>
              <a:t>2</a:t>
            </a:r>
            <a:r>
              <a:rPr lang="en-US" sz="2400" baseline="30000"/>
              <a:t>i</a:t>
            </a:r>
            <a:r>
              <a:rPr lang="en-US" sz="2400"/>
              <a:t>n =</a:t>
            </a:r>
          </a:p>
        </p:txBody>
      </p:sp>
      <p:sp>
        <p:nvSpPr>
          <p:cNvPr id="1172511" name="Text Box 31"/>
          <p:cNvSpPr txBox="1">
            <a:spLocks noChangeArrowheads="1"/>
          </p:cNvSpPr>
          <p:nvPr/>
        </p:nvSpPr>
        <p:spPr bwMode="auto">
          <a:xfrm>
            <a:off x="292100" y="5205413"/>
            <a:ext cx="1066800" cy="457200"/>
          </a:xfrm>
          <a:prstGeom prst="rect">
            <a:avLst/>
          </a:prstGeom>
          <a:noFill/>
          <a:ln w="38100">
            <a:noFill/>
            <a:miter lim="800000"/>
            <a:headEnd/>
            <a:tailEnd/>
          </a:ln>
        </p:spPr>
        <p:txBody>
          <a:bodyPr>
            <a:prstTxWarp prst="textNoShape">
              <a:avLst/>
            </a:prstTxWarp>
            <a:spAutoFit/>
          </a:bodyPr>
          <a:lstStyle/>
          <a:p>
            <a:pPr>
              <a:lnSpc>
                <a:spcPct val="100000"/>
              </a:lnSpc>
              <a:spcBef>
                <a:spcPct val="50000"/>
              </a:spcBef>
            </a:pPr>
            <a:r>
              <a:rPr lang="en-US" sz="2400"/>
              <a:t>(n)n =</a:t>
            </a:r>
          </a:p>
        </p:txBody>
      </p:sp>
      <p:sp>
        <p:nvSpPr>
          <p:cNvPr id="1172512" name="Text Box 32"/>
          <p:cNvSpPr txBox="1">
            <a:spLocks noChangeArrowheads="1"/>
          </p:cNvSpPr>
          <p:nvPr/>
        </p:nvSpPr>
        <p:spPr bwMode="auto">
          <a:xfrm>
            <a:off x="292100" y="461963"/>
            <a:ext cx="1066800" cy="457200"/>
          </a:xfrm>
          <a:prstGeom prst="rect">
            <a:avLst/>
          </a:prstGeom>
          <a:noFill/>
          <a:ln w="38100">
            <a:noFill/>
            <a:miter lim="800000"/>
            <a:headEnd/>
            <a:tailEnd/>
          </a:ln>
        </p:spPr>
        <p:txBody>
          <a:bodyPr>
            <a:prstTxWarp prst="textNoShape">
              <a:avLst/>
            </a:prstTxWarp>
            <a:spAutoFit/>
          </a:bodyPr>
          <a:lstStyle/>
          <a:p>
            <a:pPr>
              <a:lnSpc>
                <a:spcPct val="100000"/>
              </a:lnSpc>
              <a:spcBef>
                <a:spcPct val="50000"/>
              </a:spcBef>
            </a:pPr>
            <a:r>
              <a:rPr lang="en-US" sz="2400"/>
              <a:t>1n =</a:t>
            </a:r>
          </a:p>
        </p:txBody>
      </p:sp>
      <p:sp>
        <p:nvSpPr>
          <p:cNvPr id="1172513" name="Text Box 33"/>
          <p:cNvSpPr txBox="1">
            <a:spLocks noChangeArrowheads="1"/>
          </p:cNvSpPr>
          <p:nvPr/>
        </p:nvSpPr>
        <p:spPr bwMode="auto">
          <a:xfrm>
            <a:off x="1208088" y="6051550"/>
            <a:ext cx="6330950" cy="519113"/>
          </a:xfrm>
          <a:prstGeom prst="rect">
            <a:avLst/>
          </a:prstGeom>
          <a:noFill/>
          <a:ln w="38100">
            <a:noFill/>
            <a:miter lim="800000"/>
            <a:headEnd/>
            <a:tailEnd/>
          </a:ln>
        </p:spPr>
        <p:txBody>
          <a:bodyPr wrap="none">
            <a:prstTxWarp prst="textNoShape">
              <a:avLst/>
            </a:prstTxWarp>
            <a:spAutoFit/>
          </a:bodyPr>
          <a:lstStyle/>
          <a:p>
            <a:pPr>
              <a:lnSpc>
                <a:spcPct val="100000"/>
              </a:lnSpc>
              <a:spcBef>
                <a:spcPct val="0"/>
              </a:spcBef>
            </a:pPr>
            <a:r>
              <a:rPr lang="en-US"/>
              <a:t>n(1+2+4+8+ . . . +n) = n(2n-1) = 2n</a:t>
            </a:r>
            <a:r>
              <a:rPr lang="en-US" baseline="30000"/>
              <a:t>2</a:t>
            </a:r>
            <a:r>
              <a:rPr lang="en-US"/>
              <a:t>-n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72512"/>
                                        </p:tgtEl>
                                        <p:attrNameLst>
                                          <p:attrName>style.visibility</p:attrName>
                                        </p:attrNameLst>
                                      </p:cBhvr>
                                      <p:to>
                                        <p:strVal val="visible"/>
                                      </p:to>
                                    </p:set>
                                    <p:animEffect transition="in" filter="fade">
                                      <p:cBhvr>
                                        <p:cTn id="7" dur="500"/>
                                        <p:tgtEl>
                                          <p:spTgt spid="11725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72508"/>
                                        </p:tgtEl>
                                        <p:attrNameLst>
                                          <p:attrName>style.visibility</p:attrName>
                                        </p:attrNameLst>
                                      </p:cBhvr>
                                      <p:to>
                                        <p:strVal val="visible"/>
                                      </p:to>
                                    </p:set>
                                    <p:animEffect transition="in" filter="fade">
                                      <p:cBhvr>
                                        <p:cTn id="12" dur="500"/>
                                        <p:tgtEl>
                                          <p:spTgt spid="117250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72509"/>
                                        </p:tgtEl>
                                        <p:attrNameLst>
                                          <p:attrName>style.visibility</p:attrName>
                                        </p:attrNameLst>
                                      </p:cBhvr>
                                      <p:to>
                                        <p:strVal val="visible"/>
                                      </p:to>
                                    </p:set>
                                    <p:animEffect transition="in" filter="fade">
                                      <p:cBhvr>
                                        <p:cTn id="17" dur="500"/>
                                        <p:tgtEl>
                                          <p:spTgt spid="117250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72510"/>
                                        </p:tgtEl>
                                        <p:attrNameLst>
                                          <p:attrName>style.visibility</p:attrName>
                                        </p:attrNameLst>
                                      </p:cBhvr>
                                      <p:to>
                                        <p:strVal val="visible"/>
                                      </p:to>
                                    </p:set>
                                    <p:animEffect transition="in" filter="fade">
                                      <p:cBhvr>
                                        <p:cTn id="22" dur="500"/>
                                        <p:tgtEl>
                                          <p:spTgt spid="11725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72511"/>
                                        </p:tgtEl>
                                        <p:attrNameLst>
                                          <p:attrName>style.visibility</p:attrName>
                                        </p:attrNameLst>
                                      </p:cBhvr>
                                      <p:to>
                                        <p:strVal val="visible"/>
                                      </p:to>
                                    </p:set>
                                    <p:animEffect transition="in" filter="fade">
                                      <p:cBhvr>
                                        <p:cTn id="27" dur="500"/>
                                        <p:tgtEl>
                                          <p:spTgt spid="11725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72513"/>
                                        </p:tgtEl>
                                        <p:attrNameLst>
                                          <p:attrName>style.visibility</p:attrName>
                                        </p:attrNameLst>
                                      </p:cBhvr>
                                      <p:to>
                                        <p:strVal val="visible"/>
                                      </p:to>
                                    </p:set>
                                    <p:animEffect transition="in" filter="fade">
                                      <p:cBhvr>
                                        <p:cTn id="32" dur="500"/>
                                        <p:tgtEl>
                                          <p:spTgt spid="1172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2508" grpId="0"/>
      <p:bldP spid="1172509" grpId="0"/>
      <p:bldP spid="1172510" grpId="0"/>
      <p:bldP spid="1172511" grpId="0"/>
      <p:bldP spid="1172512" grpId="0"/>
      <p:bldP spid="1172513"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bwMode="invGray">
          <a:xfrm>
            <a:off x="865188" y="1585913"/>
            <a:ext cx="7772400" cy="4114800"/>
          </a:xfrm>
        </p:spPr>
        <p:txBody>
          <a:bodyPr/>
          <a:lstStyle/>
          <a:p>
            <a:pPr marL="0" indent="0">
              <a:buFontTx/>
              <a:buNone/>
            </a:pPr>
            <a:r>
              <a:rPr lang="en-US" sz="3200"/>
              <a:t>A given algorithm </a:t>
            </a:r>
            <a:r>
              <a:rPr lang="en-US" sz="3200">
                <a:solidFill>
                  <a:schemeClr val="tx2"/>
                </a:solidFill>
              </a:rPr>
              <a:t>will</a:t>
            </a:r>
            <a:r>
              <a:rPr lang="en-US" sz="3200"/>
              <a:t> take different amounts of time on the same inputs depending on such factors as:</a:t>
            </a:r>
          </a:p>
          <a:p>
            <a:pPr lvl="4"/>
            <a:r>
              <a:rPr lang="en-US" sz="3200"/>
              <a:t>	Processor speed</a:t>
            </a:r>
          </a:p>
          <a:p>
            <a:pPr lvl="4"/>
            <a:r>
              <a:rPr lang="en-US" sz="3200"/>
              <a:t>	Instruction set</a:t>
            </a:r>
          </a:p>
          <a:p>
            <a:pPr lvl="4"/>
            <a:r>
              <a:rPr lang="en-US" sz="3200"/>
              <a:t>	Disk speed</a:t>
            </a:r>
          </a:p>
          <a:p>
            <a:pPr lvl="4"/>
            <a:r>
              <a:rPr lang="en-US" sz="3200"/>
              <a:t>	Brand of compiler</a:t>
            </a:r>
          </a:p>
        </p:txBody>
      </p:sp>
      <p:sp>
        <p:nvSpPr>
          <p:cNvPr id="28675" name="Text Box 4"/>
          <p:cNvSpPr txBox="1">
            <a:spLocks noChangeArrowheads="1"/>
          </p:cNvSpPr>
          <p:nvPr/>
        </p:nvSpPr>
        <p:spPr bwMode="auto">
          <a:xfrm>
            <a:off x="2492375" y="534988"/>
            <a:ext cx="3830638" cy="585787"/>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sz="3600"/>
              <a:t>Roadblock ???</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17500" y="1143000"/>
            <a:ext cx="8329613" cy="1143000"/>
          </a:xfrm>
          <a:noFill/>
        </p:spPr>
        <p:txBody>
          <a:bodyPr/>
          <a:lstStyle/>
          <a:p>
            <a:r>
              <a:rPr lang="en-US" sz="3200"/>
              <a:t>Divide and Conquer MULT: </a:t>
            </a:r>
            <a:r>
              <a:rPr lang="el-GR">
                <a:latin typeface="Lucida Grande" charset="0"/>
                <a:sym typeface="MT Symbol" charset="0"/>
              </a:rPr>
              <a:t>Θ</a:t>
            </a:r>
            <a:r>
              <a:rPr lang="en-US" sz="3200"/>
              <a:t>(n</a:t>
            </a:r>
            <a:r>
              <a:rPr lang="en-US" sz="3200" baseline="30000"/>
              <a:t>2</a:t>
            </a:r>
            <a:r>
              <a:rPr lang="en-US" sz="3200"/>
              <a:t>) time </a:t>
            </a:r>
            <a:br>
              <a:rPr lang="en-US" sz="3200"/>
            </a:br>
            <a:r>
              <a:rPr lang="en-US" sz="3200"/>
              <a:t>Grade School Multiplication: </a:t>
            </a:r>
            <a:r>
              <a:rPr lang="en-US">
                <a:latin typeface="Lucida Grande" charset="0"/>
                <a:sym typeface="MT Symbol" charset="0"/>
              </a:rPr>
              <a:t>Θ</a:t>
            </a:r>
            <a:r>
              <a:rPr lang="en-US" sz="3200"/>
              <a:t>(n</a:t>
            </a:r>
            <a:r>
              <a:rPr lang="en-US" sz="3200" baseline="30000"/>
              <a:t>2</a:t>
            </a:r>
            <a:r>
              <a:rPr lang="en-US" sz="3200"/>
              <a:t>) time</a:t>
            </a:r>
          </a:p>
        </p:txBody>
      </p:sp>
      <p:sp>
        <p:nvSpPr>
          <p:cNvPr id="3" name="TextBox 2"/>
          <p:cNvSpPr txBox="1">
            <a:spLocks noChangeArrowheads="1"/>
          </p:cNvSpPr>
          <p:nvPr/>
        </p:nvSpPr>
        <p:spPr bwMode="auto">
          <a:xfrm>
            <a:off x="3162300" y="3048000"/>
            <a:ext cx="2470150" cy="646113"/>
          </a:xfrm>
          <a:prstGeom prst="rect">
            <a:avLst/>
          </a:prstGeom>
          <a:noFill/>
          <a:ln w="9525">
            <a:noFill/>
            <a:miter lim="800000"/>
            <a:headEnd/>
            <a:tailEnd/>
          </a:ln>
        </p:spPr>
        <p:txBody>
          <a:bodyPr wrap="none">
            <a:prstTxWarp prst="textNoShape">
              <a:avLst/>
            </a:prstTxWarp>
            <a:spAutoFit/>
          </a:bodyPr>
          <a:lstStyle/>
          <a:p>
            <a:r>
              <a:rPr lang="en-US" sz="4000"/>
              <a:t>Bummer!</a:t>
            </a:r>
          </a:p>
        </p:txBody>
      </p:sp>
      <p:sp>
        <p:nvSpPr>
          <p:cNvPr id="4" name="Rectangle 33"/>
          <p:cNvSpPr>
            <a:spLocks noChangeArrowheads="1"/>
          </p:cNvSpPr>
          <p:nvPr/>
        </p:nvSpPr>
        <p:spPr bwMode="auto">
          <a:xfrm>
            <a:off x="509588" y="4787900"/>
            <a:ext cx="8137525" cy="946150"/>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a:t>MULT calls itself </a:t>
            </a:r>
            <a:r>
              <a:rPr lang="en-US">
                <a:solidFill>
                  <a:srgbClr val="FFFF00"/>
                </a:solidFill>
              </a:rPr>
              <a:t>4 </a:t>
            </a:r>
            <a:r>
              <a:rPr lang="en-US"/>
              <a:t>times. Can you see a way to reduce the number of calls?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152400"/>
            <a:ext cx="7772400" cy="1143000"/>
          </a:xfrm>
          <a:noFill/>
        </p:spPr>
        <p:txBody>
          <a:bodyPr/>
          <a:lstStyle/>
          <a:p>
            <a:r>
              <a:rPr lang="en-US" sz="4000"/>
              <a:t>Gauss’ Complex Puzzle</a:t>
            </a:r>
          </a:p>
        </p:txBody>
      </p:sp>
      <p:sp>
        <p:nvSpPr>
          <p:cNvPr id="821252" name="Rectangle 4"/>
          <p:cNvSpPr>
            <a:spLocks noChangeArrowheads="1"/>
          </p:cNvSpPr>
          <p:nvPr/>
        </p:nvSpPr>
        <p:spPr bwMode="auto">
          <a:xfrm>
            <a:off x="758825" y="5991225"/>
            <a:ext cx="6072188" cy="479425"/>
          </a:xfrm>
          <a:prstGeom prst="rect">
            <a:avLst/>
          </a:prstGeom>
          <a:noFill/>
          <a:ln w="6350">
            <a:noFill/>
            <a:prstDash val="sysDot"/>
            <a:miter lim="800000"/>
            <a:headEnd/>
            <a:tailEnd/>
          </a:ln>
        </p:spPr>
        <p:txBody>
          <a:bodyPr wrap="none" lIns="274320" rIns="274320">
            <a:prstTxWarp prst="textNoShape">
              <a:avLst/>
            </a:prstTxWarp>
            <a:spAutoFit/>
          </a:bodyPr>
          <a:lstStyle/>
          <a:p>
            <a:pPr>
              <a:tabLst>
                <a:tab pos="858838" algn="l"/>
              </a:tabLst>
            </a:pPr>
            <a:r>
              <a:rPr lang="en-US">
                <a:solidFill>
                  <a:schemeClr val="tx2"/>
                </a:solidFill>
              </a:rPr>
              <a:t>Can you do better than $4.03?</a:t>
            </a:r>
          </a:p>
        </p:txBody>
      </p:sp>
      <p:sp>
        <p:nvSpPr>
          <p:cNvPr id="41988" name="Text Box 5"/>
          <p:cNvSpPr txBox="1">
            <a:spLocks noChangeArrowheads="1"/>
          </p:cNvSpPr>
          <p:nvPr/>
        </p:nvSpPr>
        <p:spPr bwMode="auto">
          <a:xfrm>
            <a:off x="758825" y="1295400"/>
            <a:ext cx="6934200" cy="860425"/>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tabLst>
                <a:tab pos="858838" algn="l"/>
              </a:tabLst>
            </a:pPr>
            <a:r>
              <a:rPr lang="en-US"/>
              <a:t>Remember how to multiply two complex numbers a + bi and c + di?</a:t>
            </a:r>
          </a:p>
        </p:txBody>
      </p:sp>
      <p:sp>
        <p:nvSpPr>
          <p:cNvPr id="821254" name="Text Box 6"/>
          <p:cNvSpPr txBox="1">
            <a:spLocks noChangeArrowheads="1"/>
          </p:cNvSpPr>
          <p:nvPr/>
        </p:nvSpPr>
        <p:spPr bwMode="auto">
          <a:xfrm>
            <a:off x="758825" y="2319338"/>
            <a:ext cx="7000875" cy="4413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80000"/>
              </a:lnSpc>
              <a:tabLst>
                <a:tab pos="858838" algn="l"/>
              </a:tabLst>
            </a:pPr>
            <a:r>
              <a:rPr lang="en-US">
                <a:solidFill>
                  <a:schemeClr val="tx2"/>
                </a:solidFill>
              </a:rPr>
              <a:t>(a+bi)(c+di) = [ac – bd] + [ad + bc] i</a:t>
            </a:r>
            <a:endParaRPr lang="en-US"/>
          </a:p>
        </p:txBody>
      </p:sp>
      <p:sp>
        <p:nvSpPr>
          <p:cNvPr id="821255" name="Text Box 7"/>
          <p:cNvSpPr txBox="1">
            <a:spLocks noChangeArrowheads="1"/>
          </p:cNvSpPr>
          <p:nvPr/>
        </p:nvSpPr>
        <p:spPr bwMode="auto">
          <a:xfrm>
            <a:off x="758825" y="2916238"/>
            <a:ext cx="4192588" cy="9461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tx2"/>
                </a:solidFill>
              </a:rPr>
              <a:t>Input:</a:t>
            </a:r>
            <a:r>
              <a:rPr lang="en-US"/>
              <a:t> a,b,c,d       </a:t>
            </a:r>
          </a:p>
          <a:p>
            <a:pPr>
              <a:tabLst>
                <a:tab pos="858838" algn="l"/>
              </a:tabLst>
            </a:pPr>
            <a:r>
              <a:rPr lang="en-US">
                <a:solidFill>
                  <a:schemeClr val="tx2"/>
                </a:solidFill>
              </a:rPr>
              <a:t>Output:</a:t>
            </a:r>
            <a:r>
              <a:rPr lang="en-US"/>
              <a:t> ac-bd, ad+bc</a:t>
            </a:r>
          </a:p>
        </p:txBody>
      </p:sp>
      <p:sp>
        <p:nvSpPr>
          <p:cNvPr id="821256" name="Text Box 8"/>
          <p:cNvSpPr txBox="1">
            <a:spLocks noChangeArrowheads="1"/>
          </p:cNvSpPr>
          <p:nvPr/>
        </p:nvSpPr>
        <p:spPr bwMode="auto">
          <a:xfrm>
            <a:off x="758825" y="4025900"/>
            <a:ext cx="7880350" cy="1800225"/>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lnSpc>
                <a:spcPct val="100000"/>
              </a:lnSpc>
              <a:tabLst>
                <a:tab pos="858838" algn="l"/>
              </a:tabLst>
            </a:pPr>
            <a:r>
              <a:rPr lang="en-US"/>
              <a:t>If multiplying two real numbers costs $1 and adding them costs a penny, what is the cheapest way to obtain the output </a:t>
            </a:r>
            <a:br>
              <a:rPr lang="en-US"/>
            </a:br>
            <a:r>
              <a:rPr lang="en-US"/>
              <a:t>from the input?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1254"/>
                                        </p:tgtEl>
                                        <p:attrNameLst>
                                          <p:attrName>style.visibility</p:attrName>
                                        </p:attrNameLst>
                                      </p:cBhvr>
                                      <p:to>
                                        <p:strVal val="visible"/>
                                      </p:to>
                                    </p:set>
                                    <p:animEffect transition="in" filter="fade">
                                      <p:cBhvr>
                                        <p:cTn id="7" dur="500"/>
                                        <p:tgtEl>
                                          <p:spTgt spid="821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1255"/>
                                        </p:tgtEl>
                                        <p:attrNameLst>
                                          <p:attrName>style.visibility</p:attrName>
                                        </p:attrNameLst>
                                      </p:cBhvr>
                                      <p:to>
                                        <p:strVal val="visible"/>
                                      </p:to>
                                    </p:set>
                                    <p:animEffect transition="in" filter="fade">
                                      <p:cBhvr>
                                        <p:cTn id="12" dur="500"/>
                                        <p:tgtEl>
                                          <p:spTgt spid="82125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1256"/>
                                        </p:tgtEl>
                                        <p:attrNameLst>
                                          <p:attrName>style.visibility</p:attrName>
                                        </p:attrNameLst>
                                      </p:cBhvr>
                                      <p:to>
                                        <p:strVal val="visible"/>
                                      </p:to>
                                    </p:set>
                                    <p:animEffect transition="in" filter="fade">
                                      <p:cBhvr>
                                        <p:cTn id="17" dur="500"/>
                                        <p:tgtEl>
                                          <p:spTgt spid="82125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21252"/>
                                        </p:tgtEl>
                                        <p:attrNameLst>
                                          <p:attrName>style.visibility</p:attrName>
                                        </p:attrNameLst>
                                      </p:cBhvr>
                                      <p:to>
                                        <p:strVal val="visible"/>
                                      </p:to>
                                    </p:set>
                                    <p:animEffect transition="in" filter="fade">
                                      <p:cBhvr>
                                        <p:cTn id="22" dur="500"/>
                                        <p:tgtEl>
                                          <p:spTgt spid="821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252" grpId="0"/>
      <p:bldP spid="821254" grpId="0"/>
      <p:bldP spid="821255" grpId="0"/>
      <p:bldP spid="821256" grpId="0"/>
    </p:bld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92100" y="195263"/>
            <a:ext cx="8458200" cy="1143000"/>
          </a:xfrm>
        </p:spPr>
        <p:txBody>
          <a:bodyPr/>
          <a:lstStyle/>
          <a:p>
            <a:r>
              <a:rPr lang="en-US" sz="4000"/>
              <a:t>Gauss’ $3.05 Method</a:t>
            </a:r>
            <a:endParaRPr lang="en-US" sz="4000">
              <a:solidFill>
                <a:schemeClr val="accent2"/>
              </a:solidFill>
            </a:endParaRPr>
          </a:p>
        </p:txBody>
      </p:sp>
      <p:sp>
        <p:nvSpPr>
          <p:cNvPr id="43011" name="Rectangle 5"/>
          <p:cNvSpPr>
            <a:spLocks noChangeArrowheads="1"/>
          </p:cNvSpPr>
          <p:nvPr/>
        </p:nvSpPr>
        <p:spPr bwMode="auto">
          <a:xfrm>
            <a:off x="1243013" y="1506538"/>
            <a:ext cx="4751387" cy="946150"/>
          </a:xfrm>
          <a:prstGeom prst="rect">
            <a:avLst/>
          </a:prstGeom>
          <a:noFill/>
          <a:ln w="12700" cap="sq">
            <a:noFill/>
            <a:miter lim="800000"/>
            <a:headEnd/>
            <a:tailEnd/>
          </a:ln>
        </p:spPr>
        <p:txBody>
          <a:bodyPr lIns="274320" rIns="274320">
            <a:prstTxWarp prst="textNoShape">
              <a:avLst/>
            </a:prstTxWarp>
            <a:spAutoFit/>
          </a:bodyPr>
          <a:lstStyle/>
          <a:p>
            <a:pPr>
              <a:tabLst>
                <a:tab pos="858838" algn="l"/>
              </a:tabLst>
            </a:pPr>
            <a:r>
              <a:rPr lang="en-US">
                <a:solidFill>
                  <a:schemeClr val="tx2"/>
                </a:solidFill>
              </a:rPr>
              <a:t>Input:</a:t>
            </a:r>
            <a:r>
              <a:rPr lang="en-US"/>
              <a:t>	a,b,c,d       </a:t>
            </a:r>
          </a:p>
          <a:p>
            <a:pPr>
              <a:tabLst>
                <a:tab pos="858838" algn="l"/>
              </a:tabLst>
            </a:pPr>
            <a:r>
              <a:rPr lang="en-US">
                <a:solidFill>
                  <a:schemeClr val="tx2"/>
                </a:solidFill>
              </a:rPr>
              <a:t>Output:</a:t>
            </a:r>
            <a:r>
              <a:rPr lang="en-US"/>
              <a:t> 	ac-bd, ad+bc</a:t>
            </a:r>
          </a:p>
        </p:txBody>
      </p:sp>
      <p:sp>
        <p:nvSpPr>
          <p:cNvPr id="822281" name="Text Box 9"/>
          <p:cNvSpPr txBox="1">
            <a:spLocks noChangeArrowheads="1"/>
          </p:cNvSpPr>
          <p:nvPr/>
        </p:nvSpPr>
        <p:spPr bwMode="auto">
          <a:xfrm>
            <a:off x="2062163" y="2870200"/>
            <a:ext cx="21113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X</a:t>
            </a:r>
            <a:r>
              <a:rPr lang="en-US" baseline="-25000"/>
              <a:t>1</a:t>
            </a:r>
            <a:r>
              <a:rPr lang="en-US"/>
              <a:t> = </a:t>
            </a:r>
            <a:r>
              <a:rPr lang="en-US">
                <a:solidFill>
                  <a:schemeClr val="tx2"/>
                </a:solidFill>
              </a:rPr>
              <a:t>a</a:t>
            </a:r>
            <a:r>
              <a:rPr lang="en-US"/>
              <a:t> + </a:t>
            </a:r>
            <a:r>
              <a:rPr lang="en-US">
                <a:solidFill>
                  <a:schemeClr val="tx2"/>
                </a:solidFill>
              </a:rPr>
              <a:t>b</a:t>
            </a:r>
          </a:p>
        </p:txBody>
      </p:sp>
      <p:sp>
        <p:nvSpPr>
          <p:cNvPr id="822282" name="Text Box 10"/>
          <p:cNvSpPr txBox="1">
            <a:spLocks noChangeArrowheads="1"/>
          </p:cNvSpPr>
          <p:nvPr/>
        </p:nvSpPr>
        <p:spPr bwMode="auto">
          <a:xfrm>
            <a:off x="2062163" y="3355975"/>
            <a:ext cx="21113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X</a:t>
            </a:r>
            <a:r>
              <a:rPr lang="en-US" baseline="-25000"/>
              <a:t>2</a:t>
            </a:r>
            <a:r>
              <a:rPr lang="en-US"/>
              <a:t> = </a:t>
            </a:r>
            <a:r>
              <a:rPr lang="en-US">
                <a:solidFill>
                  <a:schemeClr val="tx2"/>
                </a:solidFill>
              </a:rPr>
              <a:t>c</a:t>
            </a:r>
            <a:r>
              <a:rPr lang="en-US"/>
              <a:t> + </a:t>
            </a:r>
            <a:r>
              <a:rPr lang="en-US">
                <a:solidFill>
                  <a:schemeClr val="tx2"/>
                </a:solidFill>
              </a:rPr>
              <a:t>d</a:t>
            </a:r>
          </a:p>
        </p:txBody>
      </p:sp>
      <p:sp>
        <p:nvSpPr>
          <p:cNvPr id="822283" name="Text Box 11"/>
          <p:cNvSpPr txBox="1">
            <a:spLocks noChangeArrowheads="1"/>
          </p:cNvSpPr>
          <p:nvPr/>
        </p:nvSpPr>
        <p:spPr bwMode="auto">
          <a:xfrm>
            <a:off x="1932902" y="3843387"/>
            <a:ext cx="6906298" cy="4873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a:t>X</a:t>
            </a:r>
            <a:r>
              <a:rPr lang="en-US" baseline="-25000" dirty="0"/>
              <a:t>3</a:t>
            </a:r>
            <a:r>
              <a:rPr lang="en-US" dirty="0"/>
              <a:t> = X</a:t>
            </a:r>
            <a:r>
              <a:rPr lang="en-US" baseline="-25000" dirty="0"/>
              <a:t>1 </a:t>
            </a:r>
            <a:r>
              <a:rPr lang="en-US" dirty="0"/>
              <a:t>X</a:t>
            </a:r>
            <a:r>
              <a:rPr lang="en-US" baseline="-25000" dirty="0"/>
              <a:t>2</a:t>
            </a:r>
            <a:r>
              <a:rPr lang="en-US" dirty="0"/>
              <a:t> </a:t>
            </a:r>
            <a:r>
              <a:rPr lang="en-US" dirty="0" smtClean="0"/>
              <a:t>	= </a:t>
            </a:r>
            <a:r>
              <a:rPr lang="en-US" dirty="0"/>
              <a:t>ac + ad + </a:t>
            </a:r>
            <a:r>
              <a:rPr lang="en-US" dirty="0" err="1"/>
              <a:t>bc</a:t>
            </a:r>
            <a:r>
              <a:rPr lang="en-US" dirty="0"/>
              <a:t> + </a:t>
            </a:r>
            <a:r>
              <a:rPr lang="en-US" dirty="0" err="1"/>
              <a:t>bd</a:t>
            </a:r>
            <a:endParaRPr lang="en-US" dirty="0"/>
          </a:p>
        </p:txBody>
      </p:sp>
      <p:sp>
        <p:nvSpPr>
          <p:cNvPr id="822284" name="Text Box 12"/>
          <p:cNvSpPr txBox="1">
            <a:spLocks noChangeArrowheads="1"/>
          </p:cNvSpPr>
          <p:nvPr/>
        </p:nvSpPr>
        <p:spPr bwMode="auto">
          <a:xfrm>
            <a:off x="2062163" y="4330700"/>
            <a:ext cx="168592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X</a:t>
            </a:r>
            <a:r>
              <a:rPr lang="en-US" baseline="-25000"/>
              <a:t>4 </a:t>
            </a:r>
            <a:r>
              <a:rPr lang="en-US"/>
              <a:t>= ac</a:t>
            </a:r>
          </a:p>
        </p:txBody>
      </p:sp>
      <p:sp>
        <p:nvSpPr>
          <p:cNvPr id="822285" name="Text Box 13"/>
          <p:cNvSpPr txBox="1">
            <a:spLocks noChangeArrowheads="1"/>
          </p:cNvSpPr>
          <p:nvPr/>
        </p:nvSpPr>
        <p:spPr bwMode="auto">
          <a:xfrm>
            <a:off x="2062163" y="4816475"/>
            <a:ext cx="173672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X</a:t>
            </a:r>
            <a:r>
              <a:rPr lang="en-US" baseline="-25000"/>
              <a:t>5</a:t>
            </a:r>
            <a:r>
              <a:rPr lang="en-US"/>
              <a:t> = bd</a:t>
            </a:r>
          </a:p>
        </p:txBody>
      </p:sp>
      <p:sp>
        <p:nvSpPr>
          <p:cNvPr id="822286" name="Text Box 14"/>
          <p:cNvSpPr txBox="1">
            <a:spLocks noChangeArrowheads="1"/>
          </p:cNvSpPr>
          <p:nvPr/>
        </p:nvSpPr>
        <p:spPr bwMode="auto">
          <a:xfrm>
            <a:off x="2062163" y="5303838"/>
            <a:ext cx="4752975"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X</a:t>
            </a:r>
            <a:r>
              <a:rPr lang="en-US" baseline="-25000"/>
              <a:t>6</a:t>
            </a:r>
            <a:r>
              <a:rPr lang="en-US"/>
              <a:t> = X</a:t>
            </a:r>
            <a:r>
              <a:rPr lang="en-US" baseline="-25000"/>
              <a:t>4 </a:t>
            </a:r>
            <a:r>
              <a:rPr lang="en-US"/>
              <a:t>– X</a:t>
            </a:r>
            <a:r>
              <a:rPr lang="en-US" baseline="-25000"/>
              <a:t>5 	</a:t>
            </a:r>
            <a:r>
              <a:rPr lang="en-US"/>
              <a:t>= </a:t>
            </a:r>
            <a:r>
              <a:rPr lang="en-US">
                <a:solidFill>
                  <a:schemeClr val="tx2"/>
                </a:solidFill>
              </a:rPr>
              <a:t>ac - bd</a:t>
            </a:r>
          </a:p>
        </p:txBody>
      </p:sp>
      <p:sp>
        <p:nvSpPr>
          <p:cNvPr id="822288" name="Text Box 16"/>
          <p:cNvSpPr txBox="1">
            <a:spLocks noChangeArrowheads="1"/>
          </p:cNvSpPr>
          <p:nvPr/>
        </p:nvSpPr>
        <p:spPr bwMode="auto">
          <a:xfrm>
            <a:off x="2062163" y="5788025"/>
            <a:ext cx="5619750" cy="47942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X</a:t>
            </a:r>
            <a:r>
              <a:rPr lang="en-US" baseline="-25000"/>
              <a:t>7</a:t>
            </a:r>
            <a:r>
              <a:rPr lang="en-US"/>
              <a:t> = X</a:t>
            </a:r>
            <a:r>
              <a:rPr lang="en-US" baseline="-25000"/>
              <a:t>3</a:t>
            </a:r>
            <a:r>
              <a:rPr lang="en-US"/>
              <a:t> – X</a:t>
            </a:r>
            <a:r>
              <a:rPr lang="en-US" baseline="-25000"/>
              <a:t>4</a:t>
            </a:r>
            <a:r>
              <a:rPr lang="en-US"/>
              <a:t> – X</a:t>
            </a:r>
            <a:r>
              <a:rPr lang="en-US" baseline="-25000"/>
              <a:t>5 	</a:t>
            </a:r>
            <a:r>
              <a:rPr lang="en-US"/>
              <a:t>= </a:t>
            </a:r>
            <a:r>
              <a:rPr lang="en-US">
                <a:solidFill>
                  <a:schemeClr val="tx2"/>
                </a:solidFill>
              </a:rPr>
              <a:t>bc + ad</a:t>
            </a:r>
          </a:p>
        </p:txBody>
      </p:sp>
      <p:sp>
        <p:nvSpPr>
          <p:cNvPr id="822289" name="Text Box 17"/>
          <p:cNvSpPr txBox="1">
            <a:spLocks noChangeArrowheads="1"/>
          </p:cNvSpPr>
          <p:nvPr/>
        </p:nvSpPr>
        <p:spPr bwMode="auto">
          <a:xfrm>
            <a:off x="1236640" y="2870200"/>
            <a:ext cx="773158" cy="4873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smtClean="0"/>
              <a:t>¢</a:t>
            </a:r>
            <a:endParaRPr lang="en-US" dirty="0"/>
          </a:p>
        </p:txBody>
      </p:sp>
      <p:sp>
        <p:nvSpPr>
          <p:cNvPr id="822290" name="Text Box 18"/>
          <p:cNvSpPr txBox="1">
            <a:spLocks noChangeArrowheads="1"/>
          </p:cNvSpPr>
          <p:nvPr/>
        </p:nvSpPr>
        <p:spPr bwMode="auto">
          <a:xfrm>
            <a:off x="1221737" y="3843338"/>
            <a:ext cx="802964" cy="4873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smtClean="0"/>
              <a:t>$</a:t>
            </a:r>
            <a:endParaRPr lang="en-US" dirty="0"/>
          </a:p>
        </p:txBody>
      </p:sp>
      <p:sp>
        <p:nvSpPr>
          <p:cNvPr id="822291" name="Text Box 19"/>
          <p:cNvSpPr txBox="1">
            <a:spLocks noChangeArrowheads="1"/>
          </p:cNvSpPr>
          <p:nvPr/>
        </p:nvSpPr>
        <p:spPr bwMode="auto">
          <a:xfrm>
            <a:off x="1243013" y="4330700"/>
            <a:ext cx="7604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a:t>
            </a:r>
          </a:p>
        </p:txBody>
      </p:sp>
      <p:sp>
        <p:nvSpPr>
          <p:cNvPr id="822292" name="Text Box 20"/>
          <p:cNvSpPr txBox="1">
            <a:spLocks noChangeArrowheads="1"/>
          </p:cNvSpPr>
          <p:nvPr/>
        </p:nvSpPr>
        <p:spPr bwMode="auto">
          <a:xfrm>
            <a:off x="1243013" y="4816475"/>
            <a:ext cx="760412" cy="47625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t>$</a:t>
            </a:r>
          </a:p>
        </p:txBody>
      </p:sp>
      <p:sp>
        <p:nvSpPr>
          <p:cNvPr id="822293" name="Text Box 21"/>
          <p:cNvSpPr txBox="1">
            <a:spLocks noChangeArrowheads="1"/>
          </p:cNvSpPr>
          <p:nvPr/>
        </p:nvSpPr>
        <p:spPr bwMode="auto">
          <a:xfrm>
            <a:off x="1236640" y="3355975"/>
            <a:ext cx="773158" cy="4873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smtClean="0"/>
              <a:t>¢</a:t>
            </a:r>
            <a:endParaRPr lang="en-US" dirty="0"/>
          </a:p>
        </p:txBody>
      </p:sp>
      <p:sp>
        <p:nvSpPr>
          <p:cNvPr id="822294" name="Text Box 22"/>
          <p:cNvSpPr txBox="1">
            <a:spLocks noChangeArrowheads="1"/>
          </p:cNvSpPr>
          <p:nvPr/>
        </p:nvSpPr>
        <p:spPr bwMode="auto">
          <a:xfrm>
            <a:off x="1236640" y="5303838"/>
            <a:ext cx="773158" cy="4873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smtClean="0"/>
              <a:t>¢</a:t>
            </a:r>
            <a:endParaRPr lang="en-US" dirty="0"/>
          </a:p>
        </p:txBody>
      </p:sp>
      <p:sp>
        <p:nvSpPr>
          <p:cNvPr id="822295" name="Text Box 23"/>
          <p:cNvSpPr txBox="1">
            <a:spLocks noChangeArrowheads="1"/>
          </p:cNvSpPr>
          <p:nvPr/>
        </p:nvSpPr>
        <p:spPr bwMode="auto">
          <a:xfrm>
            <a:off x="1232629" y="5791200"/>
            <a:ext cx="992319" cy="4873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dirty="0" smtClean="0"/>
              <a: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2281"/>
                                        </p:tgtEl>
                                        <p:attrNameLst>
                                          <p:attrName>style.visibility</p:attrName>
                                        </p:attrNameLst>
                                      </p:cBhvr>
                                      <p:to>
                                        <p:strVal val="visible"/>
                                      </p:to>
                                    </p:set>
                                    <p:animEffect transition="in" filter="fade">
                                      <p:cBhvr>
                                        <p:cTn id="7" dur="500"/>
                                        <p:tgtEl>
                                          <p:spTgt spid="82228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2289"/>
                                        </p:tgtEl>
                                        <p:attrNameLst>
                                          <p:attrName>style.visibility</p:attrName>
                                        </p:attrNameLst>
                                      </p:cBhvr>
                                      <p:to>
                                        <p:strVal val="visible"/>
                                      </p:to>
                                    </p:set>
                                    <p:animEffect transition="in" filter="fade">
                                      <p:cBhvr>
                                        <p:cTn id="12" dur="500"/>
                                        <p:tgtEl>
                                          <p:spTgt spid="82228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2282"/>
                                        </p:tgtEl>
                                        <p:attrNameLst>
                                          <p:attrName>style.visibility</p:attrName>
                                        </p:attrNameLst>
                                      </p:cBhvr>
                                      <p:to>
                                        <p:strVal val="visible"/>
                                      </p:to>
                                    </p:set>
                                    <p:animEffect transition="in" filter="fade">
                                      <p:cBhvr>
                                        <p:cTn id="17" dur="500"/>
                                        <p:tgtEl>
                                          <p:spTgt spid="82228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22293"/>
                                        </p:tgtEl>
                                        <p:attrNameLst>
                                          <p:attrName>style.visibility</p:attrName>
                                        </p:attrNameLst>
                                      </p:cBhvr>
                                      <p:to>
                                        <p:strVal val="visible"/>
                                      </p:to>
                                    </p:set>
                                    <p:animEffect transition="in" filter="fade">
                                      <p:cBhvr>
                                        <p:cTn id="22" dur="500"/>
                                        <p:tgtEl>
                                          <p:spTgt spid="82229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22283"/>
                                        </p:tgtEl>
                                        <p:attrNameLst>
                                          <p:attrName>style.visibility</p:attrName>
                                        </p:attrNameLst>
                                      </p:cBhvr>
                                      <p:to>
                                        <p:strVal val="visible"/>
                                      </p:to>
                                    </p:set>
                                    <p:animEffect transition="in" filter="fade">
                                      <p:cBhvr>
                                        <p:cTn id="27" dur="500"/>
                                        <p:tgtEl>
                                          <p:spTgt spid="82228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22290"/>
                                        </p:tgtEl>
                                        <p:attrNameLst>
                                          <p:attrName>style.visibility</p:attrName>
                                        </p:attrNameLst>
                                      </p:cBhvr>
                                      <p:to>
                                        <p:strVal val="visible"/>
                                      </p:to>
                                    </p:set>
                                    <p:animEffect transition="in" filter="fade">
                                      <p:cBhvr>
                                        <p:cTn id="32" dur="500"/>
                                        <p:tgtEl>
                                          <p:spTgt spid="82229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22284"/>
                                        </p:tgtEl>
                                        <p:attrNameLst>
                                          <p:attrName>style.visibility</p:attrName>
                                        </p:attrNameLst>
                                      </p:cBhvr>
                                      <p:to>
                                        <p:strVal val="visible"/>
                                      </p:to>
                                    </p:set>
                                    <p:animEffect transition="in" filter="fade">
                                      <p:cBhvr>
                                        <p:cTn id="37" dur="500"/>
                                        <p:tgtEl>
                                          <p:spTgt spid="82228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22291"/>
                                        </p:tgtEl>
                                        <p:attrNameLst>
                                          <p:attrName>style.visibility</p:attrName>
                                        </p:attrNameLst>
                                      </p:cBhvr>
                                      <p:to>
                                        <p:strVal val="visible"/>
                                      </p:to>
                                    </p:set>
                                    <p:animEffect transition="in" filter="fade">
                                      <p:cBhvr>
                                        <p:cTn id="42" dur="500"/>
                                        <p:tgtEl>
                                          <p:spTgt spid="82229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22285"/>
                                        </p:tgtEl>
                                        <p:attrNameLst>
                                          <p:attrName>style.visibility</p:attrName>
                                        </p:attrNameLst>
                                      </p:cBhvr>
                                      <p:to>
                                        <p:strVal val="visible"/>
                                      </p:to>
                                    </p:set>
                                    <p:animEffect transition="in" filter="fade">
                                      <p:cBhvr>
                                        <p:cTn id="47" dur="500"/>
                                        <p:tgtEl>
                                          <p:spTgt spid="82228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22292"/>
                                        </p:tgtEl>
                                        <p:attrNameLst>
                                          <p:attrName>style.visibility</p:attrName>
                                        </p:attrNameLst>
                                      </p:cBhvr>
                                      <p:to>
                                        <p:strVal val="visible"/>
                                      </p:to>
                                    </p:set>
                                    <p:animEffect transition="in" filter="fade">
                                      <p:cBhvr>
                                        <p:cTn id="52" dur="500"/>
                                        <p:tgtEl>
                                          <p:spTgt spid="82229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22286"/>
                                        </p:tgtEl>
                                        <p:attrNameLst>
                                          <p:attrName>style.visibility</p:attrName>
                                        </p:attrNameLst>
                                      </p:cBhvr>
                                      <p:to>
                                        <p:strVal val="visible"/>
                                      </p:to>
                                    </p:set>
                                    <p:animEffect transition="in" filter="fade">
                                      <p:cBhvr>
                                        <p:cTn id="57" dur="500"/>
                                        <p:tgtEl>
                                          <p:spTgt spid="82228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822294"/>
                                        </p:tgtEl>
                                        <p:attrNameLst>
                                          <p:attrName>style.visibility</p:attrName>
                                        </p:attrNameLst>
                                      </p:cBhvr>
                                      <p:to>
                                        <p:strVal val="visible"/>
                                      </p:to>
                                    </p:set>
                                    <p:animEffect transition="in" filter="fade">
                                      <p:cBhvr>
                                        <p:cTn id="62" dur="500"/>
                                        <p:tgtEl>
                                          <p:spTgt spid="82229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822288"/>
                                        </p:tgtEl>
                                        <p:attrNameLst>
                                          <p:attrName>style.visibility</p:attrName>
                                        </p:attrNameLst>
                                      </p:cBhvr>
                                      <p:to>
                                        <p:strVal val="visible"/>
                                      </p:to>
                                    </p:set>
                                    <p:animEffect transition="in" filter="fade">
                                      <p:cBhvr>
                                        <p:cTn id="67" dur="500"/>
                                        <p:tgtEl>
                                          <p:spTgt spid="82228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822295"/>
                                        </p:tgtEl>
                                        <p:attrNameLst>
                                          <p:attrName>style.visibility</p:attrName>
                                        </p:attrNameLst>
                                      </p:cBhvr>
                                      <p:to>
                                        <p:strVal val="visible"/>
                                      </p:to>
                                    </p:set>
                                    <p:animEffect transition="in" filter="fade">
                                      <p:cBhvr>
                                        <p:cTn id="72" dur="500"/>
                                        <p:tgtEl>
                                          <p:spTgt spid="822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2281" grpId="0"/>
      <p:bldP spid="822282" grpId="0"/>
      <p:bldP spid="822283" grpId="0"/>
      <p:bldP spid="822284" grpId="0"/>
      <p:bldP spid="822285" grpId="0"/>
      <p:bldP spid="822286" grpId="0"/>
      <p:bldP spid="822288" grpId="0"/>
      <p:bldP spid="822289" grpId="0"/>
      <p:bldP spid="822290" grpId="0"/>
      <p:bldP spid="822291" grpId="0"/>
      <p:bldP spid="822292" grpId="0"/>
      <p:bldP spid="822293" grpId="0"/>
      <p:bldP spid="822294" grpId="0"/>
      <p:bldP spid="822295" grpId="0"/>
    </p:bld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Text Box 17"/>
          <p:cNvSpPr txBox="1">
            <a:spLocks noChangeArrowheads="1"/>
          </p:cNvSpPr>
          <p:nvPr/>
        </p:nvSpPr>
        <p:spPr bwMode="auto">
          <a:xfrm>
            <a:off x="949325" y="2093913"/>
            <a:ext cx="7391400" cy="2432050"/>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tabLst>
                <a:tab pos="858838" algn="l"/>
              </a:tabLst>
            </a:pPr>
            <a:r>
              <a:rPr lang="en-US" sz="4000" b="0">
                <a:solidFill>
                  <a:schemeClr val="tx2"/>
                </a:solidFill>
              </a:rPr>
              <a:t>The Gauss optimization saves one multiplication out of four. </a:t>
            </a:r>
          </a:p>
          <a:p>
            <a:pPr>
              <a:tabLst>
                <a:tab pos="858838" algn="l"/>
              </a:tabLst>
            </a:pPr>
            <a:r>
              <a:rPr lang="en-US" sz="4000" b="0">
                <a:solidFill>
                  <a:schemeClr val="tx2"/>
                </a:solidFill>
              </a:rPr>
              <a:t>It requires 25% less work.</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8"/>
          <p:cNvSpPr>
            <a:spLocks noGrp="1" noChangeArrowheads="1"/>
          </p:cNvSpPr>
          <p:nvPr>
            <p:ph type="title"/>
          </p:nvPr>
        </p:nvSpPr>
        <p:spPr>
          <a:xfrm>
            <a:off x="685800" y="977900"/>
            <a:ext cx="7772400" cy="1143000"/>
          </a:xfrm>
        </p:spPr>
        <p:txBody>
          <a:bodyPr/>
          <a:lstStyle/>
          <a:p>
            <a:r>
              <a:rPr lang="en-US" sz="3200"/>
              <a:t>Karatsuba, Anatolii Alexeevich </a:t>
            </a:r>
            <a:br>
              <a:rPr lang="en-US" sz="3200"/>
            </a:br>
            <a:r>
              <a:rPr lang="en-US" sz="3200"/>
              <a:t>(1937-2008)  </a:t>
            </a:r>
          </a:p>
        </p:txBody>
      </p:sp>
      <p:sp>
        <p:nvSpPr>
          <p:cNvPr id="45059" name="Rectangle 9"/>
          <p:cNvSpPr>
            <a:spLocks noGrp="1" noChangeArrowheads="1"/>
          </p:cNvSpPr>
          <p:nvPr>
            <p:ph type="body" idx="1"/>
          </p:nvPr>
        </p:nvSpPr>
        <p:spPr>
          <a:xfrm>
            <a:off x="2971800" y="2311400"/>
            <a:ext cx="5715000" cy="2362200"/>
          </a:xfrm>
        </p:spPr>
        <p:txBody>
          <a:bodyPr/>
          <a:lstStyle/>
          <a:p>
            <a:pPr marL="0" indent="0">
              <a:buFontTx/>
              <a:buNone/>
            </a:pPr>
            <a:r>
              <a:rPr lang="en-US" dirty="0"/>
              <a:t>In 1962 </a:t>
            </a:r>
            <a:r>
              <a:rPr lang="en-US" dirty="0" err="1"/>
              <a:t>Karatsuba</a:t>
            </a:r>
            <a:r>
              <a:rPr lang="en-US" dirty="0"/>
              <a:t> had formulated the </a:t>
            </a:r>
            <a:r>
              <a:rPr lang="en-US" dirty="0" smtClean="0"/>
              <a:t>first </a:t>
            </a:r>
            <a:r>
              <a:rPr lang="en-US" dirty="0" err="1" smtClean="0"/>
              <a:t>mult</a:t>
            </a:r>
            <a:r>
              <a:rPr lang="en-US" dirty="0" smtClean="0"/>
              <a:t>. </a:t>
            </a:r>
            <a:r>
              <a:rPr lang="en-US" dirty="0"/>
              <a:t>algorithm to break the n</a:t>
            </a:r>
            <a:r>
              <a:rPr lang="en-US" baseline="30000" dirty="0"/>
              <a:t>2</a:t>
            </a:r>
            <a:r>
              <a:rPr lang="en-US" dirty="0"/>
              <a:t> barrier! </a:t>
            </a:r>
          </a:p>
        </p:txBody>
      </p:sp>
      <p:pic>
        <p:nvPicPr>
          <p:cNvPr id="45060" name="Picture 5" descr="Karatsuba"/>
          <p:cNvPicPr>
            <a:picLocks noGrp="1" noChangeAspect="1" noChangeArrowheads="1"/>
          </p:cNvPicPr>
          <p:nvPr>
            <p:ph idx="4294967295"/>
          </p:nvPr>
        </p:nvPicPr>
        <p:blipFill>
          <a:blip r:embed="rId3"/>
          <a:srcRect/>
          <a:stretch>
            <a:fillRect/>
          </a:stretch>
        </p:blipFill>
        <p:spPr>
          <a:xfrm>
            <a:off x="762000" y="2320925"/>
            <a:ext cx="2057400" cy="2200275"/>
          </a:xfrm>
          <a:noFill/>
        </p:spPr>
      </p:pic>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bwMode="invGray">
          <a:xfrm>
            <a:off x="685800" y="76200"/>
            <a:ext cx="7772400" cy="1143000"/>
          </a:xfrm>
        </p:spPr>
        <p:txBody>
          <a:bodyPr/>
          <a:lstStyle/>
          <a:p>
            <a:r>
              <a:rPr lang="en-US" sz="4000"/>
              <a:t>Gaussified MULT</a:t>
            </a:r>
            <a:br>
              <a:rPr lang="en-US" sz="4000"/>
            </a:br>
            <a:r>
              <a:rPr lang="en-US" sz="4000"/>
              <a:t>(Karatsuba 1962)</a:t>
            </a:r>
          </a:p>
        </p:txBody>
      </p:sp>
      <p:sp>
        <p:nvSpPr>
          <p:cNvPr id="885763" name="Rectangle 3"/>
          <p:cNvSpPr>
            <a:spLocks noGrp="1" noChangeArrowheads="1"/>
          </p:cNvSpPr>
          <p:nvPr>
            <p:ph type="body" idx="1"/>
          </p:nvPr>
        </p:nvSpPr>
        <p:spPr bwMode="invGray">
          <a:xfrm>
            <a:off x="622300" y="5029200"/>
            <a:ext cx="7872413" cy="714375"/>
          </a:xfrm>
          <a:solidFill>
            <a:schemeClr val="tx1"/>
          </a:solidFill>
          <a:ln>
            <a:solidFill>
              <a:schemeClr val="tx1"/>
            </a:solidFill>
          </a:ln>
        </p:spPr>
        <p:txBody>
          <a:bodyPr/>
          <a:lstStyle/>
          <a:p>
            <a:pPr marL="0" indent="0" algn="ctr">
              <a:lnSpc>
                <a:spcPct val="120000"/>
              </a:lnSpc>
              <a:buFontTx/>
              <a:buNone/>
            </a:pPr>
            <a:r>
              <a:rPr lang="en-US" sz="2800">
                <a:solidFill>
                  <a:schemeClr val="bg2"/>
                </a:solidFill>
              </a:rPr>
              <a:t>T(n) = 3 T(n/2) + n</a:t>
            </a:r>
          </a:p>
        </p:txBody>
      </p:sp>
      <p:sp>
        <p:nvSpPr>
          <p:cNvPr id="46084" name="Text Box 6"/>
          <p:cNvSpPr txBox="1">
            <a:spLocks noChangeArrowheads="1"/>
          </p:cNvSpPr>
          <p:nvPr/>
        </p:nvSpPr>
        <p:spPr bwMode="auto">
          <a:xfrm>
            <a:off x="644525" y="1320800"/>
            <a:ext cx="7848600" cy="3290888"/>
          </a:xfrm>
          <a:prstGeom prst="rect">
            <a:avLst/>
          </a:prstGeom>
          <a:solidFill>
            <a:schemeClr val="bg2"/>
          </a:solidFill>
          <a:ln w="38100">
            <a:solidFill>
              <a:schemeClr val="tx1"/>
            </a:solidFill>
            <a:miter lim="800000"/>
            <a:headEnd/>
            <a:tailEnd/>
          </a:ln>
        </p:spPr>
        <p:txBody>
          <a:bodyPr>
            <a:prstTxWarp prst="textNoShape">
              <a:avLst/>
            </a:prstTxWarp>
            <a:spAutoFit/>
          </a:bodyPr>
          <a:lstStyle/>
          <a:p>
            <a:pPr>
              <a:lnSpc>
                <a:spcPct val="100000"/>
              </a:lnSpc>
              <a:spcBef>
                <a:spcPct val="0"/>
              </a:spcBef>
            </a:pPr>
            <a:r>
              <a:rPr lang="en-US">
                <a:solidFill>
                  <a:schemeClr val="tx2"/>
                </a:solidFill>
              </a:rPr>
              <a:t>MULT(X,Y):</a:t>
            </a:r>
          </a:p>
          <a:p>
            <a:pPr>
              <a:lnSpc>
                <a:spcPct val="100000"/>
              </a:lnSpc>
              <a:spcBef>
                <a:spcPct val="0"/>
              </a:spcBef>
            </a:pPr>
            <a:r>
              <a:rPr lang="en-US"/>
              <a:t>	</a:t>
            </a:r>
          </a:p>
          <a:p>
            <a:pPr>
              <a:lnSpc>
                <a:spcPct val="100000"/>
              </a:lnSpc>
              <a:spcBef>
                <a:spcPct val="0"/>
              </a:spcBef>
            </a:pPr>
            <a:r>
              <a:rPr lang="en-US"/>
              <a:t> 	</a:t>
            </a:r>
          </a:p>
          <a:p>
            <a:r>
              <a:rPr lang="en-US"/>
              <a:t> 			</a:t>
            </a:r>
          </a:p>
          <a:p>
            <a:r>
              <a:rPr lang="en-US"/>
              <a:t>			</a:t>
            </a:r>
          </a:p>
          <a:p>
            <a:r>
              <a:rPr lang="en-US"/>
              <a:t>	</a:t>
            </a:r>
          </a:p>
          <a:p>
            <a:r>
              <a:rPr lang="en-US"/>
              <a:t>	</a:t>
            </a:r>
            <a:endParaRPr lang="en-US" baseline="30000">
              <a:solidFill>
                <a:schemeClr val="tx2"/>
              </a:solidFill>
            </a:endParaRPr>
          </a:p>
        </p:txBody>
      </p:sp>
      <p:sp>
        <p:nvSpPr>
          <p:cNvPr id="5" name="Rectangle 4"/>
          <p:cNvSpPr>
            <a:spLocks noChangeArrowheads="1"/>
          </p:cNvSpPr>
          <p:nvPr/>
        </p:nvSpPr>
        <p:spPr bwMode="auto">
          <a:xfrm>
            <a:off x="838200" y="1803400"/>
            <a:ext cx="6604000" cy="487313"/>
          </a:xfrm>
          <a:prstGeom prst="rect">
            <a:avLst/>
          </a:prstGeom>
          <a:noFill/>
          <a:ln w="9525">
            <a:noFill/>
            <a:miter lim="800000"/>
            <a:headEnd/>
            <a:tailEnd/>
          </a:ln>
        </p:spPr>
        <p:txBody>
          <a:bodyPr wrap="square">
            <a:prstTxWarp prst="textNoShape">
              <a:avLst/>
            </a:prstTxWarp>
            <a:spAutoFit/>
          </a:bodyPr>
          <a:lstStyle/>
          <a:p>
            <a:r>
              <a:rPr lang="en-US" dirty="0"/>
              <a:t>If |X| = |Y| = 1 then return XY</a:t>
            </a:r>
          </a:p>
        </p:txBody>
      </p:sp>
      <p:sp>
        <p:nvSpPr>
          <p:cNvPr id="6" name="Rectangle 5"/>
          <p:cNvSpPr>
            <a:spLocks noChangeArrowheads="1"/>
          </p:cNvSpPr>
          <p:nvPr/>
        </p:nvSpPr>
        <p:spPr bwMode="auto">
          <a:xfrm>
            <a:off x="990600" y="2246313"/>
            <a:ext cx="7467600" cy="487313"/>
          </a:xfrm>
          <a:prstGeom prst="rect">
            <a:avLst/>
          </a:prstGeom>
          <a:noFill/>
          <a:ln w="9525">
            <a:noFill/>
            <a:miter lim="800000"/>
            <a:headEnd/>
            <a:tailEnd/>
          </a:ln>
        </p:spPr>
        <p:txBody>
          <a:bodyPr wrap="square">
            <a:prstTxWarp prst="textNoShape">
              <a:avLst/>
            </a:prstTxWarp>
            <a:spAutoFit/>
          </a:bodyPr>
          <a:lstStyle/>
          <a:p>
            <a:r>
              <a:rPr lang="en-US" dirty="0"/>
              <a:t>else 	break X into </a:t>
            </a:r>
            <a:r>
              <a:rPr lang="en-US" dirty="0" err="1"/>
              <a:t>a;b</a:t>
            </a:r>
            <a:r>
              <a:rPr lang="en-US" dirty="0"/>
              <a:t> and Y into </a:t>
            </a:r>
            <a:r>
              <a:rPr lang="en-US" dirty="0" err="1"/>
              <a:t>c;d</a:t>
            </a:r>
            <a:endParaRPr lang="en-US" dirty="0"/>
          </a:p>
        </p:txBody>
      </p:sp>
      <p:sp>
        <p:nvSpPr>
          <p:cNvPr id="7" name="Rectangle 6"/>
          <p:cNvSpPr>
            <a:spLocks noChangeArrowheads="1"/>
          </p:cNvSpPr>
          <p:nvPr/>
        </p:nvSpPr>
        <p:spPr bwMode="auto">
          <a:xfrm>
            <a:off x="3095625" y="2668588"/>
            <a:ext cx="2749550" cy="479425"/>
          </a:xfrm>
          <a:prstGeom prst="rect">
            <a:avLst/>
          </a:prstGeom>
          <a:noFill/>
          <a:ln w="9525">
            <a:noFill/>
            <a:miter lim="800000"/>
            <a:headEnd/>
            <a:tailEnd/>
          </a:ln>
        </p:spPr>
        <p:txBody>
          <a:bodyPr wrap="none">
            <a:prstTxWarp prst="textNoShape">
              <a:avLst/>
            </a:prstTxWarp>
            <a:spAutoFit/>
          </a:bodyPr>
          <a:lstStyle/>
          <a:p>
            <a:r>
              <a:rPr lang="en-US"/>
              <a:t>e : = </a:t>
            </a:r>
            <a:r>
              <a:rPr lang="en-US">
                <a:solidFill>
                  <a:schemeClr val="tx2"/>
                </a:solidFill>
              </a:rPr>
              <a:t>MULT(a,c)</a:t>
            </a:r>
            <a:endParaRPr lang="en-US"/>
          </a:p>
        </p:txBody>
      </p:sp>
      <p:sp>
        <p:nvSpPr>
          <p:cNvPr id="8" name="Rectangle 7"/>
          <p:cNvSpPr>
            <a:spLocks noChangeArrowheads="1"/>
          </p:cNvSpPr>
          <p:nvPr/>
        </p:nvSpPr>
        <p:spPr bwMode="auto">
          <a:xfrm>
            <a:off x="3138488" y="3136900"/>
            <a:ext cx="2790825" cy="479425"/>
          </a:xfrm>
          <a:prstGeom prst="rect">
            <a:avLst/>
          </a:prstGeom>
          <a:noFill/>
          <a:ln w="9525">
            <a:noFill/>
            <a:miter lim="800000"/>
            <a:headEnd/>
            <a:tailEnd/>
          </a:ln>
        </p:spPr>
        <p:txBody>
          <a:bodyPr wrap="none">
            <a:prstTxWarp prst="textNoShape">
              <a:avLst/>
            </a:prstTxWarp>
            <a:spAutoFit/>
          </a:bodyPr>
          <a:lstStyle/>
          <a:p>
            <a:r>
              <a:rPr lang="en-US"/>
              <a:t>f  := </a:t>
            </a:r>
            <a:r>
              <a:rPr lang="en-US">
                <a:solidFill>
                  <a:schemeClr val="tx2"/>
                </a:solidFill>
              </a:rPr>
              <a:t>MULT(b,d)</a:t>
            </a:r>
            <a:r>
              <a:rPr lang="en-US"/>
              <a:t> </a:t>
            </a:r>
          </a:p>
        </p:txBody>
      </p:sp>
      <p:sp>
        <p:nvSpPr>
          <p:cNvPr id="9" name="Rectangle 8"/>
          <p:cNvSpPr>
            <a:spLocks noChangeArrowheads="1"/>
          </p:cNvSpPr>
          <p:nvPr/>
        </p:nvSpPr>
        <p:spPr bwMode="auto">
          <a:xfrm>
            <a:off x="1143000" y="4052888"/>
            <a:ext cx="7408863" cy="481012"/>
          </a:xfrm>
          <a:prstGeom prst="rect">
            <a:avLst/>
          </a:prstGeom>
          <a:noFill/>
          <a:ln w="9525">
            <a:noFill/>
            <a:miter lim="800000"/>
            <a:headEnd/>
            <a:tailEnd/>
          </a:ln>
        </p:spPr>
        <p:txBody>
          <a:bodyPr>
            <a:prstTxWarp prst="textNoShape">
              <a:avLst/>
            </a:prstTxWarp>
            <a:spAutoFit/>
          </a:bodyPr>
          <a:lstStyle/>
          <a:p>
            <a:r>
              <a:rPr lang="en-US">
                <a:solidFill>
                  <a:schemeClr val="tx2"/>
                </a:solidFill>
              </a:rPr>
              <a:t>e </a:t>
            </a:r>
            <a:r>
              <a:rPr lang="en-US"/>
              <a:t>2</a:t>
            </a:r>
            <a:r>
              <a:rPr lang="en-US" baseline="30000"/>
              <a:t>n</a:t>
            </a:r>
            <a:r>
              <a:rPr lang="en-US"/>
              <a:t> + </a:t>
            </a:r>
            <a:r>
              <a:rPr lang="en-US">
                <a:solidFill>
                  <a:schemeClr val="tx2"/>
                </a:solidFill>
              </a:rPr>
              <a:t>(MULT(a+b,c+d) – e –  f)</a:t>
            </a:r>
            <a:r>
              <a:rPr lang="en-US"/>
              <a:t> 2</a:t>
            </a:r>
            <a:r>
              <a:rPr lang="en-US" baseline="30000"/>
              <a:t>n/2</a:t>
            </a:r>
            <a:r>
              <a:rPr lang="en-US"/>
              <a:t> + f</a:t>
            </a:r>
            <a:endParaRPr lang="en-US" baseline="30000">
              <a:solidFill>
                <a:schemeClr val="tx2"/>
              </a:solidFill>
            </a:endParaRPr>
          </a:p>
        </p:txBody>
      </p:sp>
      <p:sp>
        <p:nvSpPr>
          <p:cNvPr id="10" name="Rectangle 9"/>
          <p:cNvSpPr>
            <a:spLocks noChangeArrowheads="1"/>
          </p:cNvSpPr>
          <p:nvPr/>
        </p:nvSpPr>
        <p:spPr bwMode="auto">
          <a:xfrm>
            <a:off x="1584325" y="3619500"/>
            <a:ext cx="1350963" cy="481013"/>
          </a:xfrm>
          <a:prstGeom prst="rect">
            <a:avLst/>
          </a:prstGeom>
          <a:noFill/>
          <a:ln w="9525">
            <a:noFill/>
            <a:miter lim="800000"/>
            <a:headEnd/>
            <a:tailEnd/>
          </a:ln>
        </p:spPr>
        <p:txBody>
          <a:bodyPr wrap="none">
            <a:prstTxWarp prst="textNoShape">
              <a:avLst/>
            </a:prstTxWarp>
            <a:spAutoFit/>
          </a:bodyPr>
          <a:lstStyle/>
          <a:p>
            <a:r>
              <a:rPr lang="en-US"/>
              <a:t>return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85763">
                                            <p:bg/>
                                          </p:spTgt>
                                        </p:tgtEl>
                                        <p:attrNameLst>
                                          <p:attrName>style.visibility</p:attrName>
                                        </p:attrNameLst>
                                      </p:cBhvr>
                                      <p:to>
                                        <p:strVal val="visible"/>
                                      </p:to>
                                    </p:set>
                                    <p:animEffect transition="in" filter="fade">
                                      <p:cBhvr>
                                        <p:cTn id="31" dur="500"/>
                                        <p:tgtEl>
                                          <p:spTgt spid="885763">
                                            <p:bg/>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85763">
                                            <p:txEl>
                                              <p:pRg st="0" end="0"/>
                                            </p:txEl>
                                          </p:spTgt>
                                        </p:tgtEl>
                                        <p:attrNameLst>
                                          <p:attrName>style.visibility</p:attrName>
                                        </p:attrNameLst>
                                      </p:cBhvr>
                                      <p:to>
                                        <p:strVal val="visible"/>
                                      </p:to>
                                    </p:set>
                                    <p:animEffect transition="in" filter="fade">
                                      <p:cBhvr>
                                        <p:cTn id="34" dur="500"/>
                                        <p:tgtEl>
                                          <p:spTgt spid="8857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5763" grpId="0" build="p" animBg="1"/>
      <p:bldP spid="5" grpId="0"/>
      <p:bldP spid="6" grpId="0"/>
      <p:bldP spid="7" grpId="0"/>
      <p:bldP spid="8" grpId="0"/>
      <p:bldP spid="9" grpId="0"/>
      <p:bldP spid="10" grpId="0"/>
    </p:bld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Oval 2"/>
          <p:cNvSpPr>
            <a:spLocks noChangeArrowheads="1"/>
          </p:cNvSpPr>
          <p:nvPr/>
        </p:nvSpPr>
        <p:spPr bwMode="auto">
          <a:xfrm>
            <a:off x="54181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47107" name="AutoShape 3"/>
          <p:cNvCxnSpPr>
            <a:cxnSpLocks noChangeShapeType="1"/>
            <a:stCxn id="47106" idx="4"/>
            <a:endCxn id="47115" idx="0"/>
          </p:cNvCxnSpPr>
          <p:nvPr/>
        </p:nvCxnSpPr>
        <p:spPr bwMode="auto">
          <a:xfrm>
            <a:off x="5727700" y="1049338"/>
            <a:ext cx="2278063" cy="1382712"/>
          </a:xfrm>
          <a:prstGeom prst="straightConnector1">
            <a:avLst/>
          </a:prstGeom>
          <a:noFill/>
          <a:ln w="57150">
            <a:solidFill>
              <a:schemeClr val="tx1"/>
            </a:solidFill>
            <a:round/>
            <a:headEnd/>
            <a:tailEnd type="triangle" w="med" len="med"/>
          </a:ln>
        </p:spPr>
      </p:cxnSp>
      <p:cxnSp>
        <p:nvCxnSpPr>
          <p:cNvPr id="47108" name="AutoShape 5"/>
          <p:cNvCxnSpPr>
            <a:cxnSpLocks noChangeShapeType="1"/>
            <a:stCxn id="47106" idx="4"/>
            <a:endCxn id="47119" idx="0"/>
          </p:cNvCxnSpPr>
          <p:nvPr/>
        </p:nvCxnSpPr>
        <p:spPr bwMode="auto">
          <a:xfrm flipH="1">
            <a:off x="3438525" y="1049338"/>
            <a:ext cx="2289175" cy="1382712"/>
          </a:xfrm>
          <a:prstGeom prst="straightConnector1">
            <a:avLst/>
          </a:prstGeom>
          <a:noFill/>
          <a:ln w="57150">
            <a:solidFill>
              <a:schemeClr val="tx1"/>
            </a:solidFill>
            <a:round/>
            <a:headEnd/>
            <a:tailEnd type="triangle" w="med" len="med"/>
          </a:ln>
        </p:spPr>
      </p:cxnSp>
      <p:cxnSp>
        <p:nvCxnSpPr>
          <p:cNvPr id="47109" name="AutoShape 6"/>
          <p:cNvCxnSpPr>
            <a:cxnSpLocks noChangeShapeType="1"/>
            <a:stCxn id="47106" idx="4"/>
            <a:endCxn id="47117" idx="0"/>
          </p:cNvCxnSpPr>
          <p:nvPr/>
        </p:nvCxnSpPr>
        <p:spPr bwMode="auto">
          <a:xfrm flipH="1">
            <a:off x="5721350" y="1049338"/>
            <a:ext cx="6350" cy="1382712"/>
          </a:xfrm>
          <a:prstGeom prst="straightConnector1">
            <a:avLst/>
          </a:prstGeom>
          <a:noFill/>
          <a:ln w="57150">
            <a:solidFill>
              <a:schemeClr val="tx1"/>
            </a:solidFill>
            <a:round/>
            <a:headEnd/>
            <a:tailEnd type="triangle" w="med" len="med"/>
          </a:ln>
        </p:spPr>
      </p:cxnSp>
      <p:sp>
        <p:nvSpPr>
          <p:cNvPr id="47110" name="Text Box 7"/>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47111" name="Group 8"/>
          <p:cNvGrpSpPr>
            <a:grpSpLocks/>
          </p:cNvGrpSpPr>
          <p:nvPr/>
        </p:nvGrpSpPr>
        <p:grpSpPr bwMode="auto">
          <a:xfrm>
            <a:off x="609600" y="403225"/>
            <a:ext cx="1263650" cy="1035050"/>
            <a:chOff x="432" y="1563"/>
            <a:chExt cx="796" cy="652"/>
          </a:xfrm>
        </p:grpSpPr>
        <p:sp>
          <p:nvSpPr>
            <p:cNvPr id="47121" name="AutoShape 9"/>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7122" name="Text Box 10"/>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grpSp>
        <p:nvGrpSpPr>
          <p:cNvPr id="47112" name="Group 14"/>
          <p:cNvGrpSpPr>
            <a:grpSpLocks/>
          </p:cNvGrpSpPr>
          <p:nvPr/>
        </p:nvGrpSpPr>
        <p:grpSpPr bwMode="auto">
          <a:xfrm>
            <a:off x="2751138" y="2432050"/>
            <a:ext cx="1406525" cy="1047750"/>
            <a:chOff x="1487" y="2130"/>
            <a:chExt cx="886" cy="660"/>
          </a:xfrm>
        </p:grpSpPr>
        <p:sp>
          <p:nvSpPr>
            <p:cNvPr id="47119" name="AutoShape 15"/>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7120" name="Text Box 16"/>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47113" name="Group 17"/>
          <p:cNvGrpSpPr>
            <a:grpSpLocks/>
          </p:cNvGrpSpPr>
          <p:nvPr/>
        </p:nvGrpSpPr>
        <p:grpSpPr bwMode="auto">
          <a:xfrm>
            <a:off x="5033963" y="2432050"/>
            <a:ext cx="1406525" cy="1047750"/>
            <a:chOff x="1487" y="2130"/>
            <a:chExt cx="886" cy="660"/>
          </a:xfrm>
        </p:grpSpPr>
        <p:sp>
          <p:nvSpPr>
            <p:cNvPr id="47117" name="AutoShape 18"/>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7118" name="Text Box 19"/>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47114" name="Group 20"/>
          <p:cNvGrpSpPr>
            <a:grpSpLocks/>
          </p:cNvGrpSpPr>
          <p:nvPr/>
        </p:nvGrpSpPr>
        <p:grpSpPr bwMode="auto">
          <a:xfrm>
            <a:off x="7318375" y="2432050"/>
            <a:ext cx="1406525" cy="1047750"/>
            <a:chOff x="1487" y="2130"/>
            <a:chExt cx="886" cy="660"/>
          </a:xfrm>
        </p:grpSpPr>
        <p:sp>
          <p:nvSpPr>
            <p:cNvPr id="47115" name="AutoShape 21"/>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7116" name="Text Box 22"/>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Oval 2"/>
          <p:cNvSpPr>
            <a:spLocks noChangeArrowheads="1"/>
          </p:cNvSpPr>
          <p:nvPr/>
        </p:nvSpPr>
        <p:spPr bwMode="auto">
          <a:xfrm>
            <a:off x="54181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48131" name="AutoShape 3"/>
          <p:cNvCxnSpPr>
            <a:cxnSpLocks noChangeShapeType="1"/>
            <a:stCxn id="48130" idx="4"/>
            <a:endCxn id="48151" idx="0"/>
          </p:cNvCxnSpPr>
          <p:nvPr/>
        </p:nvCxnSpPr>
        <p:spPr bwMode="auto">
          <a:xfrm>
            <a:off x="5727700" y="1049338"/>
            <a:ext cx="2278063" cy="1382712"/>
          </a:xfrm>
          <a:prstGeom prst="straightConnector1">
            <a:avLst/>
          </a:prstGeom>
          <a:noFill/>
          <a:ln w="57150">
            <a:solidFill>
              <a:schemeClr val="tx1"/>
            </a:solidFill>
            <a:round/>
            <a:headEnd/>
            <a:tailEnd type="triangle" w="med" len="med"/>
          </a:ln>
        </p:spPr>
      </p:cxnSp>
      <p:cxnSp>
        <p:nvCxnSpPr>
          <p:cNvPr id="48132" name="AutoShape 4"/>
          <p:cNvCxnSpPr>
            <a:cxnSpLocks noChangeShapeType="1"/>
            <a:stCxn id="48130" idx="4"/>
          </p:cNvCxnSpPr>
          <p:nvPr/>
        </p:nvCxnSpPr>
        <p:spPr bwMode="auto">
          <a:xfrm flipH="1">
            <a:off x="3438525" y="1049338"/>
            <a:ext cx="2289175" cy="1382712"/>
          </a:xfrm>
          <a:prstGeom prst="straightConnector1">
            <a:avLst/>
          </a:prstGeom>
          <a:noFill/>
          <a:ln w="57150">
            <a:solidFill>
              <a:schemeClr val="tx1"/>
            </a:solidFill>
            <a:round/>
            <a:headEnd/>
            <a:tailEnd type="triangle" w="med" len="med"/>
          </a:ln>
        </p:spPr>
      </p:cxnSp>
      <p:cxnSp>
        <p:nvCxnSpPr>
          <p:cNvPr id="48133" name="AutoShape 5"/>
          <p:cNvCxnSpPr>
            <a:cxnSpLocks noChangeShapeType="1"/>
            <a:stCxn id="48130" idx="4"/>
            <a:endCxn id="48153" idx="0"/>
          </p:cNvCxnSpPr>
          <p:nvPr/>
        </p:nvCxnSpPr>
        <p:spPr bwMode="auto">
          <a:xfrm flipH="1">
            <a:off x="5721350" y="1049338"/>
            <a:ext cx="6350" cy="1382712"/>
          </a:xfrm>
          <a:prstGeom prst="straightConnector1">
            <a:avLst/>
          </a:prstGeom>
          <a:noFill/>
          <a:ln w="57150">
            <a:solidFill>
              <a:schemeClr val="tx1"/>
            </a:solidFill>
            <a:round/>
            <a:headEnd/>
            <a:tailEnd type="triangle" w="med" len="med"/>
          </a:ln>
        </p:spPr>
      </p:cxnSp>
      <p:sp>
        <p:nvSpPr>
          <p:cNvPr id="48134" name="Text Box 6"/>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48135" name="Group 7"/>
          <p:cNvGrpSpPr>
            <a:grpSpLocks/>
          </p:cNvGrpSpPr>
          <p:nvPr/>
        </p:nvGrpSpPr>
        <p:grpSpPr bwMode="auto">
          <a:xfrm>
            <a:off x="609600" y="403225"/>
            <a:ext cx="1263650" cy="1035050"/>
            <a:chOff x="432" y="1563"/>
            <a:chExt cx="796" cy="652"/>
          </a:xfrm>
        </p:grpSpPr>
        <p:sp>
          <p:nvSpPr>
            <p:cNvPr id="48155" name="AutoShape 8"/>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8156" name="Text Box 9"/>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grpSp>
        <p:nvGrpSpPr>
          <p:cNvPr id="48136" name="Group 13"/>
          <p:cNvGrpSpPr>
            <a:grpSpLocks/>
          </p:cNvGrpSpPr>
          <p:nvPr/>
        </p:nvGrpSpPr>
        <p:grpSpPr bwMode="auto">
          <a:xfrm>
            <a:off x="5033963" y="2432050"/>
            <a:ext cx="1406525" cy="1047750"/>
            <a:chOff x="1487" y="2130"/>
            <a:chExt cx="886" cy="660"/>
          </a:xfrm>
        </p:grpSpPr>
        <p:sp>
          <p:nvSpPr>
            <p:cNvPr id="48153" name="AutoShape 14"/>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8154" name="Text Box 15"/>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grpSp>
        <p:nvGrpSpPr>
          <p:cNvPr id="48137" name="Group 16"/>
          <p:cNvGrpSpPr>
            <a:grpSpLocks/>
          </p:cNvGrpSpPr>
          <p:nvPr/>
        </p:nvGrpSpPr>
        <p:grpSpPr bwMode="auto">
          <a:xfrm>
            <a:off x="7318375" y="2432050"/>
            <a:ext cx="1406525" cy="1047750"/>
            <a:chOff x="1487" y="2130"/>
            <a:chExt cx="886" cy="660"/>
          </a:xfrm>
        </p:grpSpPr>
        <p:sp>
          <p:nvSpPr>
            <p:cNvPr id="48151" name="AutoShape 17"/>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8152" name="Text Box 18"/>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sp>
        <p:nvSpPr>
          <p:cNvPr id="48138" name="Oval 19"/>
          <p:cNvSpPr>
            <a:spLocks noChangeArrowheads="1"/>
          </p:cNvSpPr>
          <p:nvPr/>
        </p:nvSpPr>
        <p:spPr bwMode="auto">
          <a:xfrm>
            <a:off x="3021013" y="24812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48139" name="Group 20"/>
          <p:cNvGrpSpPr>
            <a:grpSpLocks/>
          </p:cNvGrpSpPr>
          <p:nvPr/>
        </p:nvGrpSpPr>
        <p:grpSpPr bwMode="auto">
          <a:xfrm>
            <a:off x="2290763" y="3433763"/>
            <a:ext cx="1001712" cy="557212"/>
            <a:chOff x="326" y="2166"/>
            <a:chExt cx="631" cy="351"/>
          </a:xfrm>
        </p:grpSpPr>
        <p:sp>
          <p:nvSpPr>
            <p:cNvPr id="48149" name="AutoShape 2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8150" name="Text Box 2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48140" name="Group 23"/>
          <p:cNvGrpSpPr>
            <a:grpSpLocks/>
          </p:cNvGrpSpPr>
          <p:nvPr/>
        </p:nvGrpSpPr>
        <p:grpSpPr bwMode="auto">
          <a:xfrm>
            <a:off x="2882900" y="3433763"/>
            <a:ext cx="1001713" cy="557212"/>
            <a:chOff x="326" y="2166"/>
            <a:chExt cx="631" cy="351"/>
          </a:xfrm>
        </p:grpSpPr>
        <p:sp>
          <p:nvSpPr>
            <p:cNvPr id="48147" name="AutoShape 24"/>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8148" name="Text Box 25"/>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48141" name="Group 26"/>
          <p:cNvGrpSpPr>
            <a:grpSpLocks/>
          </p:cNvGrpSpPr>
          <p:nvPr/>
        </p:nvGrpSpPr>
        <p:grpSpPr bwMode="auto">
          <a:xfrm>
            <a:off x="3475038" y="3433763"/>
            <a:ext cx="1001712" cy="557212"/>
            <a:chOff x="326" y="2166"/>
            <a:chExt cx="631" cy="351"/>
          </a:xfrm>
        </p:grpSpPr>
        <p:sp>
          <p:nvSpPr>
            <p:cNvPr id="48145" name="AutoShape 27"/>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8146" name="Text Box 28"/>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48142" name="AutoShape 29"/>
          <p:cNvCxnSpPr>
            <a:cxnSpLocks noChangeShapeType="1"/>
            <a:stCxn id="48138" idx="4"/>
            <a:endCxn id="48150" idx="0"/>
          </p:cNvCxnSpPr>
          <p:nvPr/>
        </p:nvCxnSpPr>
        <p:spPr bwMode="auto">
          <a:xfrm flipH="1">
            <a:off x="2792413" y="2925763"/>
            <a:ext cx="538162" cy="531812"/>
          </a:xfrm>
          <a:prstGeom prst="straightConnector1">
            <a:avLst/>
          </a:prstGeom>
          <a:noFill/>
          <a:ln w="57150">
            <a:solidFill>
              <a:schemeClr val="tx1"/>
            </a:solidFill>
            <a:round/>
            <a:headEnd/>
            <a:tailEnd type="triangle" w="med" len="med"/>
          </a:ln>
        </p:spPr>
      </p:cxnSp>
      <p:cxnSp>
        <p:nvCxnSpPr>
          <p:cNvPr id="48143" name="AutoShape 30"/>
          <p:cNvCxnSpPr>
            <a:cxnSpLocks noChangeShapeType="1"/>
            <a:stCxn id="48138" idx="4"/>
            <a:endCxn id="48148" idx="0"/>
          </p:cNvCxnSpPr>
          <p:nvPr/>
        </p:nvCxnSpPr>
        <p:spPr bwMode="auto">
          <a:xfrm>
            <a:off x="3330575" y="2925763"/>
            <a:ext cx="53975" cy="531812"/>
          </a:xfrm>
          <a:prstGeom prst="straightConnector1">
            <a:avLst/>
          </a:prstGeom>
          <a:noFill/>
          <a:ln w="57150">
            <a:solidFill>
              <a:schemeClr val="tx1"/>
            </a:solidFill>
            <a:round/>
            <a:headEnd/>
            <a:tailEnd type="triangle" w="med" len="med"/>
          </a:ln>
        </p:spPr>
      </p:cxnSp>
      <p:cxnSp>
        <p:nvCxnSpPr>
          <p:cNvPr id="48144" name="AutoShape 31"/>
          <p:cNvCxnSpPr>
            <a:cxnSpLocks noChangeShapeType="1"/>
            <a:stCxn id="48138" idx="4"/>
            <a:endCxn id="48146" idx="0"/>
          </p:cNvCxnSpPr>
          <p:nvPr/>
        </p:nvCxnSpPr>
        <p:spPr bwMode="auto">
          <a:xfrm>
            <a:off x="3330575" y="2925763"/>
            <a:ext cx="646113" cy="531812"/>
          </a:xfrm>
          <a:prstGeom prst="straightConnector1">
            <a:avLst/>
          </a:prstGeom>
          <a:noFill/>
          <a:ln w="5715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Oval 2"/>
          <p:cNvSpPr>
            <a:spLocks noChangeArrowheads="1"/>
          </p:cNvSpPr>
          <p:nvPr/>
        </p:nvSpPr>
        <p:spPr bwMode="auto">
          <a:xfrm>
            <a:off x="54181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49155" name="AutoShape 3"/>
          <p:cNvCxnSpPr>
            <a:cxnSpLocks noChangeShapeType="1"/>
            <a:stCxn id="49154" idx="4"/>
            <a:endCxn id="49187" idx="0"/>
          </p:cNvCxnSpPr>
          <p:nvPr/>
        </p:nvCxnSpPr>
        <p:spPr bwMode="auto">
          <a:xfrm>
            <a:off x="5727700" y="1049338"/>
            <a:ext cx="2278063" cy="1382712"/>
          </a:xfrm>
          <a:prstGeom prst="straightConnector1">
            <a:avLst/>
          </a:prstGeom>
          <a:noFill/>
          <a:ln w="57150">
            <a:solidFill>
              <a:schemeClr val="tx1"/>
            </a:solidFill>
            <a:round/>
            <a:headEnd/>
            <a:tailEnd type="triangle" w="med" len="med"/>
          </a:ln>
        </p:spPr>
      </p:cxnSp>
      <p:cxnSp>
        <p:nvCxnSpPr>
          <p:cNvPr id="49156" name="AutoShape 4"/>
          <p:cNvCxnSpPr>
            <a:cxnSpLocks noChangeShapeType="1"/>
            <a:stCxn id="49154" idx="4"/>
          </p:cNvCxnSpPr>
          <p:nvPr/>
        </p:nvCxnSpPr>
        <p:spPr bwMode="auto">
          <a:xfrm flipH="1">
            <a:off x="3438525" y="1049338"/>
            <a:ext cx="2289175" cy="1382712"/>
          </a:xfrm>
          <a:prstGeom prst="straightConnector1">
            <a:avLst/>
          </a:prstGeom>
          <a:noFill/>
          <a:ln w="57150">
            <a:solidFill>
              <a:schemeClr val="tx1"/>
            </a:solidFill>
            <a:round/>
            <a:headEnd/>
            <a:tailEnd type="triangle" w="med" len="med"/>
          </a:ln>
        </p:spPr>
      </p:cxnSp>
      <p:cxnSp>
        <p:nvCxnSpPr>
          <p:cNvPr id="49157" name="AutoShape 5"/>
          <p:cNvCxnSpPr>
            <a:cxnSpLocks noChangeShapeType="1"/>
            <a:stCxn id="49154" idx="4"/>
          </p:cNvCxnSpPr>
          <p:nvPr/>
        </p:nvCxnSpPr>
        <p:spPr bwMode="auto">
          <a:xfrm flipH="1">
            <a:off x="5721350" y="1049338"/>
            <a:ext cx="6350" cy="1382712"/>
          </a:xfrm>
          <a:prstGeom prst="straightConnector1">
            <a:avLst/>
          </a:prstGeom>
          <a:noFill/>
          <a:ln w="57150">
            <a:solidFill>
              <a:schemeClr val="tx1"/>
            </a:solidFill>
            <a:round/>
            <a:headEnd/>
            <a:tailEnd type="triangle" w="med" len="med"/>
          </a:ln>
        </p:spPr>
      </p:cxnSp>
      <p:sp>
        <p:nvSpPr>
          <p:cNvPr id="49158" name="Text Box 6"/>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49159" name="Group 7"/>
          <p:cNvGrpSpPr>
            <a:grpSpLocks/>
          </p:cNvGrpSpPr>
          <p:nvPr/>
        </p:nvGrpSpPr>
        <p:grpSpPr bwMode="auto">
          <a:xfrm>
            <a:off x="609600" y="403225"/>
            <a:ext cx="1263650" cy="1035050"/>
            <a:chOff x="432" y="1563"/>
            <a:chExt cx="796" cy="652"/>
          </a:xfrm>
        </p:grpSpPr>
        <p:sp>
          <p:nvSpPr>
            <p:cNvPr id="49189" name="AutoShape 8"/>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90" name="Text Box 9"/>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grpSp>
        <p:nvGrpSpPr>
          <p:cNvPr id="49160" name="Group 16"/>
          <p:cNvGrpSpPr>
            <a:grpSpLocks/>
          </p:cNvGrpSpPr>
          <p:nvPr/>
        </p:nvGrpSpPr>
        <p:grpSpPr bwMode="auto">
          <a:xfrm>
            <a:off x="7318375" y="2432050"/>
            <a:ext cx="1406525" cy="1047750"/>
            <a:chOff x="1487" y="2130"/>
            <a:chExt cx="886" cy="660"/>
          </a:xfrm>
        </p:grpSpPr>
        <p:sp>
          <p:nvSpPr>
            <p:cNvPr id="49187" name="AutoShape 17"/>
            <p:cNvSpPr>
              <a:spLocks noChangeArrowheads="1"/>
            </p:cNvSpPr>
            <p:nvPr/>
          </p:nvSpPr>
          <p:spPr bwMode="auto">
            <a:xfrm>
              <a:off x="1522" y="2130"/>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88" name="Text Box 18"/>
            <p:cNvSpPr txBox="1">
              <a:spLocks noChangeArrowheads="1"/>
            </p:cNvSpPr>
            <p:nvPr/>
          </p:nvSpPr>
          <p:spPr bwMode="auto">
            <a:xfrm>
              <a:off x="1487" y="2525"/>
              <a:ext cx="886" cy="265"/>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solidFill>
                    <a:schemeClr val="bg2"/>
                  </a:solidFill>
                </a:rPr>
                <a:t>T(n/2)</a:t>
              </a:r>
            </a:p>
          </p:txBody>
        </p:sp>
      </p:grpSp>
      <p:sp>
        <p:nvSpPr>
          <p:cNvPr id="49161" name="Oval 19"/>
          <p:cNvSpPr>
            <a:spLocks noChangeArrowheads="1"/>
          </p:cNvSpPr>
          <p:nvPr/>
        </p:nvSpPr>
        <p:spPr bwMode="auto">
          <a:xfrm>
            <a:off x="3021013" y="24812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49162" name="Group 20"/>
          <p:cNvGrpSpPr>
            <a:grpSpLocks/>
          </p:cNvGrpSpPr>
          <p:nvPr/>
        </p:nvGrpSpPr>
        <p:grpSpPr bwMode="auto">
          <a:xfrm>
            <a:off x="2290763" y="3433763"/>
            <a:ext cx="1001712" cy="557212"/>
            <a:chOff x="326" y="2166"/>
            <a:chExt cx="631" cy="351"/>
          </a:xfrm>
        </p:grpSpPr>
        <p:sp>
          <p:nvSpPr>
            <p:cNvPr id="49185" name="AutoShape 2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86" name="Text Box 2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49163" name="Group 23"/>
          <p:cNvGrpSpPr>
            <a:grpSpLocks/>
          </p:cNvGrpSpPr>
          <p:nvPr/>
        </p:nvGrpSpPr>
        <p:grpSpPr bwMode="auto">
          <a:xfrm>
            <a:off x="2882900" y="3433763"/>
            <a:ext cx="1001713" cy="557212"/>
            <a:chOff x="326" y="2166"/>
            <a:chExt cx="631" cy="351"/>
          </a:xfrm>
        </p:grpSpPr>
        <p:sp>
          <p:nvSpPr>
            <p:cNvPr id="49183" name="AutoShape 24"/>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84" name="Text Box 25"/>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49164" name="Group 26"/>
          <p:cNvGrpSpPr>
            <a:grpSpLocks/>
          </p:cNvGrpSpPr>
          <p:nvPr/>
        </p:nvGrpSpPr>
        <p:grpSpPr bwMode="auto">
          <a:xfrm>
            <a:off x="3475038" y="3433763"/>
            <a:ext cx="1001712" cy="557212"/>
            <a:chOff x="326" y="2166"/>
            <a:chExt cx="631" cy="351"/>
          </a:xfrm>
        </p:grpSpPr>
        <p:sp>
          <p:nvSpPr>
            <p:cNvPr id="49181" name="AutoShape 27"/>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82" name="Text Box 28"/>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49165" name="AutoShape 29"/>
          <p:cNvCxnSpPr>
            <a:cxnSpLocks noChangeShapeType="1"/>
            <a:stCxn id="49161" idx="4"/>
            <a:endCxn id="49186" idx="0"/>
          </p:cNvCxnSpPr>
          <p:nvPr/>
        </p:nvCxnSpPr>
        <p:spPr bwMode="auto">
          <a:xfrm flipH="1">
            <a:off x="2792413" y="2925763"/>
            <a:ext cx="538162" cy="531812"/>
          </a:xfrm>
          <a:prstGeom prst="straightConnector1">
            <a:avLst/>
          </a:prstGeom>
          <a:noFill/>
          <a:ln w="57150">
            <a:solidFill>
              <a:schemeClr val="tx1"/>
            </a:solidFill>
            <a:round/>
            <a:headEnd/>
            <a:tailEnd type="triangle" w="med" len="med"/>
          </a:ln>
        </p:spPr>
      </p:cxnSp>
      <p:cxnSp>
        <p:nvCxnSpPr>
          <p:cNvPr id="49166" name="AutoShape 30"/>
          <p:cNvCxnSpPr>
            <a:cxnSpLocks noChangeShapeType="1"/>
            <a:stCxn id="49161" idx="4"/>
            <a:endCxn id="49184" idx="0"/>
          </p:cNvCxnSpPr>
          <p:nvPr/>
        </p:nvCxnSpPr>
        <p:spPr bwMode="auto">
          <a:xfrm>
            <a:off x="3330575" y="2925763"/>
            <a:ext cx="53975" cy="531812"/>
          </a:xfrm>
          <a:prstGeom prst="straightConnector1">
            <a:avLst/>
          </a:prstGeom>
          <a:noFill/>
          <a:ln w="57150">
            <a:solidFill>
              <a:schemeClr val="tx1"/>
            </a:solidFill>
            <a:round/>
            <a:headEnd/>
            <a:tailEnd type="triangle" w="med" len="med"/>
          </a:ln>
        </p:spPr>
      </p:cxnSp>
      <p:cxnSp>
        <p:nvCxnSpPr>
          <p:cNvPr id="49167" name="AutoShape 31"/>
          <p:cNvCxnSpPr>
            <a:cxnSpLocks noChangeShapeType="1"/>
            <a:stCxn id="49161" idx="4"/>
            <a:endCxn id="49182" idx="0"/>
          </p:cNvCxnSpPr>
          <p:nvPr/>
        </p:nvCxnSpPr>
        <p:spPr bwMode="auto">
          <a:xfrm>
            <a:off x="3330575" y="2925763"/>
            <a:ext cx="646113" cy="531812"/>
          </a:xfrm>
          <a:prstGeom prst="straightConnector1">
            <a:avLst/>
          </a:prstGeom>
          <a:noFill/>
          <a:ln w="57150">
            <a:solidFill>
              <a:schemeClr val="tx1"/>
            </a:solidFill>
            <a:round/>
            <a:headEnd/>
            <a:tailEnd type="triangle" w="med" len="med"/>
          </a:ln>
        </p:spPr>
      </p:cxnSp>
      <p:sp>
        <p:nvSpPr>
          <p:cNvPr id="49168" name="Oval 19"/>
          <p:cNvSpPr>
            <a:spLocks noChangeArrowheads="1"/>
          </p:cNvSpPr>
          <p:nvPr/>
        </p:nvSpPr>
        <p:spPr bwMode="auto">
          <a:xfrm>
            <a:off x="5421313" y="24939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49169" name="Group 20"/>
          <p:cNvGrpSpPr>
            <a:grpSpLocks/>
          </p:cNvGrpSpPr>
          <p:nvPr/>
        </p:nvGrpSpPr>
        <p:grpSpPr bwMode="auto">
          <a:xfrm>
            <a:off x="4691063" y="3446463"/>
            <a:ext cx="1001712" cy="557212"/>
            <a:chOff x="326" y="2166"/>
            <a:chExt cx="631" cy="351"/>
          </a:xfrm>
        </p:grpSpPr>
        <p:sp>
          <p:nvSpPr>
            <p:cNvPr id="49179" name="AutoShape 2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80" name="Text Box 2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49170" name="Group 23"/>
          <p:cNvGrpSpPr>
            <a:grpSpLocks/>
          </p:cNvGrpSpPr>
          <p:nvPr/>
        </p:nvGrpSpPr>
        <p:grpSpPr bwMode="auto">
          <a:xfrm>
            <a:off x="5283200" y="3446463"/>
            <a:ext cx="1001713" cy="557212"/>
            <a:chOff x="326" y="2166"/>
            <a:chExt cx="631" cy="351"/>
          </a:xfrm>
        </p:grpSpPr>
        <p:sp>
          <p:nvSpPr>
            <p:cNvPr id="49177" name="AutoShape 24"/>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78" name="Text Box 25"/>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49171" name="Group 26"/>
          <p:cNvGrpSpPr>
            <a:grpSpLocks/>
          </p:cNvGrpSpPr>
          <p:nvPr/>
        </p:nvGrpSpPr>
        <p:grpSpPr bwMode="auto">
          <a:xfrm>
            <a:off x="5875338" y="3446463"/>
            <a:ext cx="1001712" cy="557212"/>
            <a:chOff x="326" y="2166"/>
            <a:chExt cx="631" cy="351"/>
          </a:xfrm>
        </p:grpSpPr>
        <p:sp>
          <p:nvSpPr>
            <p:cNvPr id="49175" name="AutoShape 27"/>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49176" name="Text Box 28"/>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49172" name="AutoShape 29"/>
          <p:cNvCxnSpPr>
            <a:cxnSpLocks noChangeShapeType="1"/>
            <a:stCxn id="49168" idx="4"/>
          </p:cNvCxnSpPr>
          <p:nvPr/>
        </p:nvCxnSpPr>
        <p:spPr bwMode="auto">
          <a:xfrm flipH="1">
            <a:off x="5192713" y="2938463"/>
            <a:ext cx="538162" cy="531812"/>
          </a:xfrm>
          <a:prstGeom prst="straightConnector1">
            <a:avLst/>
          </a:prstGeom>
          <a:noFill/>
          <a:ln w="57150">
            <a:solidFill>
              <a:schemeClr val="tx1"/>
            </a:solidFill>
            <a:round/>
            <a:headEnd/>
            <a:tailEnd type="triangle" w="med" len="med"/>
          </a:ln>
        </p:spPr>
      </p:cxnSp>
      <p:cxnSp>
        <p:nvCxnSpPr>
          <p:cNvPr id="49173" name="AutoShape 30"/>
          <p:cNvCxnSpPr>
            <a:cxnSpLocks noChangeShapeType="1"/>
            <a:stCxn id="49168" idx="4"/>
          </p:cNvCxnSpPr>
          <p:nvPr/>
        </p:nvCxnSpPr>
        <p:spPr bwMode="auto">
          <a:xfrm>
            <a:off x="5730875" y="2938463"/>
            <a:ext cx="53975" cy="531812"/>
          </a:xfrm>
          <a:prstGeom prst="straightConnector1">
            <a:avLst/>
          </a:prstGeom>
          <a:noFill/>
          <a:ln w="57150">
            <a:solidFill>
              <a:schemeClr val="tx1"/>
            </a:solidFill>
            <a:round/>
            <a:headEnd/>
            <a:tailEnd type="triangle" w="med" len="med"/>
          </a:ln>
        </p:spPr>
      </p:cxnSp>
      <p:cxnSp>
        <p:nvCxnSpPr>
          <p:cNvPr id="49174" name="AutoShape 31"/>
          <p:cNvCxnSpPr>
            <a:cxnSpLocks noChangeShapeType="1"/>
            <a:stCxn id="49168" idx="4"/>
          </p:cNvCxnSpPr>
          <p:nvPr/>
        </p:nvCxnSpPr>
        <p:spPr bwMode="auto">
          <a:xfrm>
            <a:off x="5730875" y="2938463"/>
            <a:ext cx="646113" cy="531812"/>
          </a:xfrm>
          <a:prstGeom prst="straightConnector1">
            <a:avLst/>
          </a:prstGeom>
          <a:noFill/>
          <a:ln w="5715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Oval 2"/>
          <p:cNvSpPr>
            <a:spLocks noChangeArrowheads="1"/>
          </p:cNvSpPr>
          <p:nvPr/>
        </p:nvSpPr>
        <p:spPr bwMode="auto">
          <a:xfrm>
            <a:off x="5418138" y="604838"/>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a:t>
            </a:r>
          </a:p>
        </p:txBody>
      </p:sp>
      <p:cxnSp>
        <p:nvCxnSpPr>
          <p:cNvPr id="50179" name="AutoShape 3"/>
          <p:cNvCxnSpPr>
            <a:cxnSpLocks noChangeShapeType="1"/>
            <a:stCxn id="50178" idx="4"/>
          </p:cNvCxnSpPr>
          <p:nvPr/>
        </p:nvCxnSpPr>
        <p:spPr bwMode="auto">
          <a:xfrm>
            <a:off x="5727700" y="1049338"/>
            <a:ext cx="2278063" cy="1382712"/>
          </a:xfrm>
          <a:prstGeom prst="straightConnector1">
            <a:avLst/>
          </a:prstGeom>
          <a:noFill/>
          <a:ln w="57150">
            <a:solidFill>
              <a:schemeClr val="tx1"/>
            </a:solidFill>
            <a:round/>
            <a:headEnd/>
            <a:tailEnd type="triangle" w="med" len="med"/>
          </a:ln>
        </p:spPr>
      </p:cxnSp>
      <p:cxnSp>
        <p:nvCxnSpPr>
          <p:cNvPr id="50180" name="AutoShape 4"/>
          <p:cNvCxnSpPr>
            <a:cxnSpLocks noChangeShapeType="1"/>
            <a:stCxn id="50178" idx="4"/>
          </p:cNvCxnSpPr>
          <p:nvPr/>
        </p:nvCxnSpPr>
        <p:spPr bwMode="auto">
          <a:xfrm flipH="1">
            <a:off x="3438525" y="1049338"/>
            <a:ext cx="2289175" cy="1382712"/>
          </a:xfrm>
          <a:prstGeom prst="straightConnector1">
            <a:avLst/>
          </a:prstGeom>
          <a:noFill/>
          <a:ln w="57150">
            <a:solidFill>
              <a:schemeClr val="tx1"/>
            </a:solidFill>
            <a:round/>
            <a:headEnd/>
            <a:tailEnd type="triangle" w="med" len="med"/>
          </a:ln>
        </p:spPr>
      </p:cxnSp>
      <p:cxnSp>
        <p:nvCxnSpPr>
          <p:cNvPr id="50181" name="AutoShape 5"/>
          <p:cNvCxnSpPr>
            <a:cxnSpLocks noChangeShapeType="1"/>
            <a:stCxn id="50178" idx="4"/>
          </p:cNvCxnSpPr>
          <p:nvPr/>
        </p:nvCxnSpPr>
        <p:spPr bwMode="auto">
          <a:xfrm flipH="1">
            <a:off x="5721350" y="1049338"/>
            <a:ext cx="6350" cy="1382712"/>
          </a:xfrm>
          <a:prstGeom prst="straightConnector1">
            <a:avLst/>
          </a:prstGeom>
          <a:noFill/>
          <a:ln w="57150">
            <a:solidFill>
              <a:schemeClr val="tx1"/>
            </a:solidFill>
            <a:round/>
            <a:headEnd/>
            <a:tailEnd type="triangle" w="med" len="med"/>
          </a:ln>
        </p:spPr>
      </p:cxnSp>
      <p:sp>
        <p:nvSpPr>
          <p:cNvPr id="50182" name="Text Box 6"/>
          <p:cNvSpPr txBox="1">
            <a:spLocks noChangeArrowheads="1"/>
          </p:cNvSpPr>
          <p:nvPr/>
        </p:nvSpPr>
        <p:spPr bwMode="auto">
          <a:xfrm>
            <a:off x="2376488" y="601663"/>
            <a:ext cx="825500" cy="519112"/>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a:t>=</a:t>
            </a:r>
          </a:p>
        </p:txBody>
      </p:sp>
      <p:grpSp>
        <p:nvGrpSpPr>
          <p:cNvPr id="50183" name="Group 7"/>
          <p:cNvGrpSpPr>
            <a:grpSpLocks/>
          </p:cNvGrpSpPr>
          <p:nvPr/>
        </p:nvGrpSpPr>
        <p:grpSpPr bwMode="auto">
          <a:xfrm>
            <a:off x="609600" y="403225"/>
            <a:ext cx="1263650" cy="1035050"/>
            <a:chOff x="432" y="1563"/>
            <a:chExt cx="796" cy="652"/>
          </a:xfrm>
        </p:grpSpPr>
        <p:sp>
          <p:nvSpPr>
            <p:cNvPr id="50223" name="AutoShape 8"/>
            <p:cNvSpPr>
              <a:spLocks noChangeArrowheads="1"/>
            </p:cNvSpPr>
            <p:nvPr/>
          </p:nvSpPr>
          <p:spPr bwMode="auto">
            <a:xfrm>
              <a:off x="432" y="1563"/>
              <a:ext cx="796" cy="652"/>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24" name="Text Box 9"/>
            <p:cNvSpPr txBox="1">
              <a:spLocks noChangeArrowheads="1"/>
            </p:cNvSpPr>
            <p:nvPr/>
          </p:nvSpPr>
          <p:spPr bwMode="auto">
            <a:xfrm>
              <a:off x="439" y="1901"/>
              <a:ext cx="779" cy="300"/>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a:solidFill>
                    <a:schemeClr val="bg2"/>
                  </a:solidFill>
                </a:rPr>
                <a:t>T(n)</a:t>
              </a:r>
            </a:p>
          </p:txBody>
        </p:sp>
      </p:grpSp>
      <p:sp>
        <p:nvSpPr>
          <p:cNvPr id="50184" name="Oval 19"/>
          <p:cNvSpPr>
            <a:spLocks noChangeArrowheads="1"/>
          </p:cNvSpPr>
          <p:nvPr/>
        </p:nvSpPr>
        <p:spPr bwMode="auto">
          <a:xfrm>
            <a:off x="3021013" y="24812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50185" name="Group 20"/>
          <p:cNvGrpSpPr>
            <a:grpSpLocks/>
          </p:cNvGrpSpPr>
          <p:nvPr/>
        </p:nvGrpSpPr>
        <p:grpSpPr bwMode="auto">
          <a:xfrm>
            <a:off x="2290763" y="3433763"/>
            <a:ext cx="1001712" cy="557212"/>
            <a:chOff x="326" y="2166"/>
            <a:chExt cx="631" cy="351"/>
          </a:xfrm>
        </p:grpSpPr>
        <p:sp>
          <p:nvSpPr>
            <p:cNvPr id="50221" name="AutoShape 2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22" name="Text Box 2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50186" name="Group 23"/>
          <p:cNvGrpSpPr>
            <a:grpSpLocks/>
          </p:cNvGrpSpPr>
          <p:nvPr/>
        </p:nvGrpSpPr>
        <p:grpSpPr bwMode="auto">
          <a:xfrm>
            <a:off x="2882900" y="3433763"/>
            <a:ext cx="1001713" cy="557212"/>
            <a:chOff x="326" y="2166"/>
            <a:chExt cx="631" cy="351"/>
          </a:xfrm>
        </p:grpSpPr>
        <p:sp>
          <p:nvSpPr>
            <p:cNvPr id="50219" name="AutoShape 24"/>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20" name="Text Box 25"/>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50187" name="Group 26"/>
          <p:cNvGrpSpPr>
            <a:grpSpLocks/>
          </p:cNvGrpSpPr>
          <p:nvPr/>
        </p:nvGrpSpPr>
        <p:grpSpPr bwMode="auto">
          <a:xfrm>
            <a:off x="3475038" y="3433763"/>
            <a:ext cx="1001712" cy="557212"/>
            <a:chOff x="326" y="2166"/>
            <a:chExt cx="631" cy="351"/>
          </a:xfrm>
        </p:grpSpPr>
        <p:sp>
          <p:nvSpPr>
            <p:cNvPr id="50217" name="AutoShape 27"/>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18" name="Text Box 28"/>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50188" name="AutoShape 29"/>
          <p:cNvCxnSpPr>
            <a:cxnSpLocks noChangeShapeType="1"/>
            <a:stCxn id="50184" idx="4"/>
            <a:endCxn id="50222" idx="0"/>
          </p:cNvCxnSpPr>
          <p:nvPr/>
        </p:nvCxnSpPr>
        <p:spPr bwMode="auto">
          <a:xfrm flipH="1">
            <a:off x="2792413" y="2925763"/>
            <a:ext cx="538162" cy="531812"/>
          </a:xfrm>
          <a:prstGeom prst="straightConnector1">
            <a:avLst/>
          </a:prstGeom>
          <a:noFill/>
          <a:ln w="57150">
            <a:solidFill>
              <a:schemeClr val="tx1"/>
            </a:solidFill>
            <a:round/>
            <a:headEnd/>
            <a:tailEnd type="triangle" w="med" len="med"/>
          </a:ln>
        </p:spPr>
      </p:cxnSp>
      <p:cxnSp>
        <p:nvCxnSpPr>
          <p:cNvPr id="50189" name="AutoShape 30"/>
          <p:cNvCxnSpPr>
            <a:cxnSpLocks noChangeShapeType="1"/>
            <a:stCxn id="50184" idx="4"/>
            <a:endCxn id="50220" idx="0"/>
          </p:cNvCxnSpPr>
          <p:nvPr/>
        </p:nvCxnSpPr>
        <p:spPr bwMode="auto">
          <a:xfrm>
            <a:off x="3330575" y="2925763"/>
            <a:ext cx="53975" cy="531812"/>
          </a:xfrm>
          <a:prstGeom prst="straightConnector1">
            <a:avLst/>
          </a:prstGeom>
          <a:noFill/>
          <a:ln w="57150">
            <a:solidFill>
              <a:schemeClr val="tx1"/>
            </a:solidFill>
            <a:round/>
            <a:headEnd/>
            <a:tailEnd type="triangle" w="med" len="med"/>
          </a:ln>
        </p:spPr>
      </p:cxnSp>
      <p:cxnSp>
        <p:nvCxnSpPr>
          <p:cNvPr id="50190" name="AutoShape 31"/>
          <p:cNvCxnSpPr>
            <a:cxnSpLocks noChangeShapeType="1"/>
            <a:stCxn id="50184" idx="4"/>
            <a:endCxn id="50218" idx="0"/>
          </p:cNvCxnSpPr>
          <p:nvPr/>
        </p:nvCxnSpPr>
        <p:spPr bwMode="auto">
          <a:xfrm>
            <a:off x="3330575" y="2925763"/>
            <a:ext cx="646113" cy="531812"/>
          </a:xfrm>
          <a:prstGeom prst="straightConnector1">
            <a:avLst/>
          </a:prstGeom>
          <a:noFill/>
          <a:ln w="57150">
            <a:solidFill>
              <a:schemeClr val="tx1"/>
            </a:solidFill>
            <a:round/>
            <a:headEnd/>
            <a:tailEnd type="triangle" w="med" len="med"/>
          </a:ln>
        </p:spPr>
      </p:cxnSp>
      <p:sp>
        <p:nvSpPr>
          <p:cNvPr id="50191" name="Oval 19"/>
          <p:cNvSpPr>
            <a:spLocks noChangeArrowheads="1"/>
          </p:cNvSpPr>
          <p:nvPr/>
        </p:nvSpPr>
        <p:spPr bwMode="auto">
          <a:xfrm>
            <a:off x="5421313" y="24939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50192" name="Group 20"/>
          <p:cNvGrpSpPr>
            <a:grpSpLocks/>
          </p:cNvGrpSpPr>
          <p:nvPr/>
        </p:nvGrpSpPr>
        <p:grpSpPr bwMode="auto">
          <a:xfrm>
            <a:off x="4691063" y="3446463"/>
            <a:ext cx="1001712" cy="557212"/>
            <a:chOff x="326" y="2166"/>
            <a:chExt cx="631" cy="351"/>
          </a:xfrm>
        </p:grpSpPr>
        <p:sp>
          <p:nvSpPr>
            <p:cNvPr id="50215" name="AutoShape 2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16" name="Text Box 2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50193" name="Group 23"/>
          <p:cNvGrpSpPr>
            <a:grpSpLocks/>
          </p:cNvGrpSpPr>
          <p:nvPr/>
        </p:nvGrpSpPr>
        <p:grpSpPr bwMode="auto">
          <a:xfrm>
            <a:off x="5283200" y="3446463"/>
            <a:ext cx="1001713" cy="557212"/>
            <a:chOff x="326" y="2166"/>
            <a:chExt cx="631" cy="351"/>
          </a:xfrm>
        </p:grpSpPr>
        <p:sp>
          <p:nvSpPr>
            <p:cNvPr id="50213" name="AutoShape 24"/>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14" name="Text Box 25"/>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50194" name="Group 26"/>
          <p:cNvGrpSpPr>
            <a:grpSpLocks/>
          </p:cNvGrpSpPr>
          <p:nvPr/>
        </p:nvGrpSpPr>
        <p:grpSpPr bwMode="auto">
          <a:xfrm>
            <a:off x="5875338" y="3446463"/>
            <a:ext cx="1001712" cy="557212"/>
            <a:chOff x="326" y="2166"/>
            <a:chExt cx="631" cy="351"/>
          </a:xfrm>
        </p:grpSpPr>
        <p:sp>
          <p:nvSpPr>
            <p:cNvPr id="50211" name="AutoShape 27"/>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12" name="Text Box 28"/>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50195" name="AutoShape 29"/>
          <p:cNvCxnSpPr>
            <a:cxnSpLocks noChangeShapeType="1"/>
            <a:stCxn id="50191" idx="4"/>
          </p:cNvCxnSpPr>
          <p:nvPr/>
        </p:nvCxnSpPr>
        <p:spPr bwMode="auto">
          <a:xfrm flipH="1">
            <a:off x="5192713" y="2938463"/>
            <a:ext cx="538162" cy="531812"/>
          </a:xfrm>
          <a:prstGeom prst="straightConnector1">
            <a:avLst/>
          </a:prstGeom>
          <a:noFill/>
          <a:ln w="57150">
            <a:solidFill>
              <a:schemeClr val="tx1"/>
            </a:solidFill>
            <a:round/>
            <a:headEnd/>
            <a:tailEnd type="triangle" w="med" len="med"/>
          </a:ln>
        </p:spPr>
      </p:cxnSp>
      <p:cxnSp>
        <p:nvCxnSpPr>
          <p:cNvPr id="50196" name="AutoShape 30"/>
          <p:cNvCxnSpPr>
            <a:cxnSpLocks noChangeShapeType="1"/>
            <a:stCxn id="50191" idx="4"/>
          </p:cNvCxnSpPr>
          <p:nvPr/>
        </p:nvCxnSpPr>
        <p:spPr bwMode="auto">
          <a:xfrm>
            <a:off x="5730875" y="2938463"/>
            <a:ext cx="53975" cy="531812"/>
          </a:xfrm>
          <a:prstGeom prst="straightConnector1">
            <a:avLst/>
          </a:prstGeom>
          <a:noFill/>
          <a:ln w="57150">
            <a:solidFill>
              <a:schemeClr val="tx1"/>
            </a:solidFill>
            <a:round/>
            <a:headEnd/>
            <a:tailEnd type="triangle" w="med" len="med"/>
          </a:ln>
        </p:spPr>
      </p:cxnSp>
      <p:cxnSp>
        <p:nvCxnSpPr>
          <p:cNvPr id="50197" name="AutoShape 31"/>
          <p:cNvCxnSpPr>
            <a:cxnSpLocks noChangeShapeType="1"/>
            <a:stCxn id="50191" idx="4"/>
          </p:cNvCxnSpPr>
          <p:nvPr/>
        </p:nvCxnSpPr>
        <p:spPr bwMode="auto">
          <a:xfrm>
            <a:off x="5730875" y="2938463"/>
            <a:ext cx="646113" cy="531812"/>
          </a:xfrm>
          <a:prstGeom prst="straightConnector1">
            <a:avLst/>
          </a:prstGeom>
          <a:noFill/>
          <a:ln w="57150">
            <a:solidFill>
              <a:schemeClr val="tx1"/>
            </a:solidFill>
            <a:round/>
            <a:headEnd/>
            <a:tailEnd type="triangle" w="med" len="med"/>
          </a:ln>
        </p:spPr>
      </p:cxnSp>
      <p:sp>
        <p:nvSpPr>
          <p:cNvPr id="50198" name="Oval 19"/>
          <p:cNvSpPr>
            <a:spLocks noChangeArrowheads="1"/>
          </p:cNvSpPr>
          <p:nvPr/>
        </p:nvSpPr>
        <p:spPr bwMode="auto">
          <a:xfrm>
            <a:off x="7662863" y="2506663"/>
            <a:ext cx="617537" cy="434975"/>
          </a:xfrm>
          <a:prstGeom prst="ellipse">
            <a:avLst/>
          </a:prstGeom>
          <a:solidFill>
            <a:schemeClr val="tx1"/>
          </a:solidFill>
          <a:ln w="19050">
            <a:solidFill>
              <a:schemeClr val="tx1"/>
            </a:solidFill>
            <a:round/>
            <a:headEnd/>
            <a:tailEnd/>
          </a:ln>
        </p:spPr>
        <p:txBody>
          <a:bodyPr wrap="none" anchor="ctr">
            <a:prstTxWarp prst="textNoShape">
              <a:avLst/>
            </a:prstTxWarp>
          </a:bodyPr>
          <a:lstStyle/>
          <a:p>
            <a:pPr>
              <a:lnSpc>
                <a:spcPct val="100000"/>
              </a:lnSpc>
              <a:spcBef>
                <a:spcPct val="0"/>
              </a:spcBef>
            </a:pPr>
            <a:r>
              <a:rPr lang="en-US">
                <a:solidFill>
                  <a:schemeClr val="bg2"/>
                </a:solidFill>
              </a:rPr>
              <a:t>n/2</a:t>
            </a:r>
          </a:p>
        </p:txBody>
      </p:sp>
      <p:grpSp>
        <p:nvGrpSpPr>
          <p:cNvPr id="50199" name="Group 20"/>
          <p:cNvGrpSpPr>
            <a:grpSpLocks/>
          </p:cNvGrpSpPr>
          <p:nvPr/>
        </p:nvGrpSpPr>
        <p:grpSpPr bwMode="auto">
          <a:xfrm>
            <a:off x="6932613" y="3459163"/>
            <a:ext cx="1001712" cy="557212"/>
            <a:chOff x="326" y="2166"/>
            <a:chExt cx="631" cy="351"/>
          </a:xfrm>
        </p:grpSpPr>
        <p:sp>
          <p:nvSpPr>
            <p:cNvPr id="50209" name="AutoShape 21"/>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10" name="Text Box 22"/>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50200" name="Group 23"/>
          <p:cNvGrpSpPr>
            <a:grpSpLocks/>
          </p:cNvGrpSpPr>
          <p:nvPr/>
        </p:nvGrpSpPr>
        <p:grpSpPr bwMode="auto">
          <a:xfrm>
            <a:off x="7524750" y="3459163"/>
            <a:ext cx="1001713" cy="557212"/>
            <a:chOff x="326" y="2166"/>
            <a:chExt cx="631" cy="351"/>
          </a:xfrm>
        </p:grpSpPr>
        <p:sp>
          <p:nvSpPr>
            <p:cNvPr id="50207" name="AutoShape 24"/>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08" name="Text Box 25"/>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grpSp>
        <p:nvGrpSpPr>
          <p:cNvPr id="50201" name="Group 26"/>
          <p:cNvGrpSpPr>
            <a:grpSpLocks/>
          </p:cNvGrpSpPr>
          <p:nvPr/>
        </p:nvGrpSpPr>
        <p:grpSpPr bwMode="auto">
          <a:xfrm>
            <a:off x="8116888" y="3459163"/>
            <a:ext cx="1001712" cy="557212"/>
            <a:chOff x="326" y="2166"/>
            <a:chExt cx="631" cy="351"/>
          </a:xfrm>
        </p:grpSpPr>
        <p:sp>
          <p:nvSpPr>
            <p:cNvPr id="50205" name="AutoShape 27"/>
            <p:cNvSpPr>
              <a:spLocks noChangeArrowheads="1"/>
            </p:cNvSpPr>
            <p:nvPr/>
          </p:nvSpPr>
          <p:spPr bwMode="auto">
            <a:xfrm>
              <a:off x="407" y="2166"/>
              <a:ext cx="463" cy="327"/>
            </a:xfrm>
            <a:prstGeom prst="triangle">
              <a:avLst>
                <a:gd name="adj" fmla="val 50000"/>
              </a:avLst>
            </a:prstGeom>
            <a:solidFill>
              <a:schemeClr val="tx1"/>
            </a:solidFill>
            <a:ln w="9525">
              <a:noFill/>
              <a:miter lim="800000"/>
              <a:headEnd/>
              <a:tailEnd/>
            </a:ln>
          </p:spPr>
          <p:txBody>
            <a:bodyPr wrap="none" anchor="ctr">
              <a:prstTxWarp prst="textNoShape">
                <a:avLst/>
              </a:prstTxWarp>
            </a:bodyPr>
            <a:lstStyle/>
            <a:p>
              <a:pPr>
                <a:lnSpc>
                  <a:spcPct val="100000"/>
                </a:lnSpc>
                <a:spcBef>
                  <a:spcPct val="0"/>
                </a:spcBef>
              </a:pPr>
              <a:endParaRPr lang="en-US">
                <a:solidFill>
                  <a:schemeClr val="bg2"/>
                </a:solidFill>
              </a:endParaRPr>
            </a:p>
          </p:txBody>
        </p:sp>
        <p:sp>
          <p:nvSpPr>
            <p:cNvPr id="50206" name="Text Box 28"/>
            <p:cNvSpPr txBox="1">
              <a:spLocks noChangeArrowheads="1"/>
            </p:cNvSpPr>
            <p:nvPr/>
          </p:nvSpPr>
          <p:spPr bwMode="auto">
            <a:xfrm>
              <a:off x="326" y="2181"/>
              <a:ext cx="631" cy="336"/>
            </a:xfrm>
            <a:prstGeom prst="rect">
              <a:avLst/>
            </a:prstGeom>
            <a:noFill/>
            <a:ln w="25400" cap="sq">
              <a:noFill/>
              <a:miter lim="800000"/>
              <a:headEnd type="none" w="lg" len="lg"/>
              <a:tailEnd type="none" w="lg" len="lg"/>
            </a:ln>
          </p:spPr>
          <p:txBody>
            <a:bodyPr lIns="274320" rIns="274320">
              <a:prstTxWarp prst="textNoShape">
                <a:avLst/>
              </a:prstTxWarp>
              <a:spAutoFit/>
            </a:bodyPr>
            <a:lstStyle/>
            <a:p>
              <a:pPr>
                <a:spcBef>
                  <a:spcPct val="0"/>
                </a:spcBef>
                <a:tabLst>
                  <a:tab pos="858838" algn="l"/>
                </a:tabLst>
              </a:pPr>
              <a:r>
                <a:rPr lang="en-US" sz="1600">
                  <a:solidFill>
                    <a:schemeClr val="bg2"/>
                  </a:solidFill>
                  <a:latin typeface="Arial" charset="0"/>
                  <a:ea typeface="Arial" charset="0"/>
                  <a:cs typeface="Arial" charset="0"/>
                </a:rPr>
                <a:t>T</a:t>
              </a:r>
            </a:p>
            <a:p>
              <a:pPr>
                <a:spcBef>
                  <a:spcPct val="0"/>
                </a:spcBef>
                <a:tabLst>
                  <a:tab pos="858838" algn="l"/>
                </a:tabLst>
              </a:pPr>
              <a:r>
                <a:rPr lang="en-US" sz="1600">
                  <a:solidFill>
                    <a:schemeClr val="bg2"/>
                  </a:solidFill>
                  <a:latin typeface="Arial" charset="0"/>
                  <a:ea typeface="Arial" charset="0"/>
                  <a:cs typeface="Arial" charset="0"/>
                </a:rPr>
                <a:t>(n/4)</a:t>
              </a:r>
            </a:p>
          </p:txBody>
        </p:sp>
      </p:grpSp>
      <p:cxnSp>
        <p:nvCxnSpPr>
          <p:cNvPr id="50202" name="AutoShape 29"/>
          <p:cNvCxnSpPr>
            <a:cxnSpLocks noChangeShapeType="1"/>
            <a:stCxn id="50198" idx="4"/>
          </p:cNvCxnSpPr>
          <p:nvPr/>
        </p:nvCxnSpPr>
        <p:spPr bwMode="auto">
          <a:xfrm flipH="1">
            <a:off x="7434263" y="2951163"/>
            <a:ext cx="538162" cy="531812"/>
          </a:xfrm>
          <a:prstGeom prst="straightConnector1">
            <a:avLst/>
          </a:prstGeom>
          <a:noFill/>
          <a:ln w="57150">
            <a:solidFill>
              <a:schemeClr val="tx1"/>
            </a:solidFill>
            <a:round/>
            <a:headEnd/>
            <a:tailEnd type="triangle" w="med" len="med"/>
          </a:ln>
        </p:spPr>
      </p:cxnSp>
      <p:cxnSp>
        <p:nvCxnSpPr>
          <p:cNvPr id="50203" name="AutoShape 30"/>
          <p:cNvCxnSpPr>
            <a:cxnSpLocks noChangeShapeType="1"/>
            <a:stCxn id="50198" idx="4"/>
          </p:cNvCxnSpPr>
          <p:nvPr/>
        </p:nvCxnSpPr>
        <p:spPr bwMode="auto">
          <a:xfrm>
            <a:off x="7972425" y="2951163"/>
            <a:ext cx="53975" cy="531812"/>
          </a:xfrm>
          <a:prstGeom prst="straightConnector1">
            <a:avLst/>
          </a:prstGeom>
          <a:noFill/>
          <a:ln w="57150">
            <a:solidFill>
              <a:schemeClr val="tx1"/>
            </a:solidFill>
            <a:round/>
            <a:headEnd/>
            <a:tailEnd type="triangle" w="med" len="med"/>
          </a:ln>
        </p:spPr>
      </p:cxnSp>
      <p:cxnSp>
        <p:nvCxnSpPr>
          <p:cNvPr id="50204" name="AutoShape 31"/>
          <p:cNvCxnSpPr>
            <a:cxnSpLocks noChangeShapeType="1"/>
            <a:stCxn id="50198" idx="4"/>
          </p:cNvCxnSpPr>
          <p:nvPr/>
        </p:nvCxnSpPr>
        <p:spPr bwMode="auto">
          <a:xfrm>
            <a:off x="7972425" y="2951163"/>
            <a:ext cx="646113" cy="531812"/>
          </a:xfrm>
          <a:prstGeom prst="straightConnector1">
            <a:avLst/>
          </a:prstGeom>
          <a:noFill/>
          <a:ln w="57150">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676275" y="603250"/>
            <a:ext cx="7835900" cy="1373188"/>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0"/>
              </a:spcBef>
              <a:tabLst>
                <a:tab pos="858838" algn="l"/>
              </a:tabLst>
            </a:pPr>
            <a:r>
              <a:rPr lang="en-US"/>
              <a:t>On any reasonable computer, adding 3 bits and writing down the two bit answer can be done in constant time</a:t>
            </a:r>
          </a:p>
        </p:txBody>
      </p:sp>
      <p:sp>
        <p:nvSpPr>
          <p:cNvPr id="1115141" name="Text Box 5"/>
          <p:cNvSpPr txBox="1">
            <a:spLocks noChangeArrowheads="1"/>
          </p:cNvSpPr>
          <p:nvPr/>
        </p:nvSpPr>
        <p:spPr bwMode="auto">
          <a:xfrm>
            <a:off x="676275" y="2306638"/>
            <a:ext cx="8164513" cy="1373187"/>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dirty="0"/>
              <a:t>Pick any particular computer </a:t>
            </a:r>
            <a:r>
              <a:rPr lang="en-US" dirty="0">
                <a:solidFill>
                  <a:schemeClr val="tx2"/>
                </a:solidFill>
              </a:rPr>
              <a:t>M</a:t>
            </a:r>
            <a:r>
              <a:rPr lang="en-US" dirty="0"/>
              <a:t> and define </a:t>
            </a:r>
            <a:br>
              <a:rPr lang="en-US" dirty="0"/>
            </a:br>
            <a:r>
              <a:rPr lang="en-US" dirty="0" err="1">
                <a:solidFill>
                  <a:schemeClr val="tx2"/>
                </a:solidFill>
              </a:rPr>
              <a:t>c</a:t>
            </a:r>
            <a:r>
              <a:rPr lang="en-US" dirty="0"/>
              <a:t> to be the time it takes to perform          on that computer. </a:t>
            </a:r>
          </a:p>
        </p:txBody>
      </p:sp>
      <p:grpSp>
        <p:nvGrpSpPr>
          <p:cNvPr id="2" name="Group 9"/>
          <p:cNvGrpSpPr>
            <a:grpSpLocks/>
          </p:cNvGrpSpPr>
          <p:nvPr/>
        </p:nvGrpSpPr>
        <p:grpSpPr bwMode="auto">
          <a:xfrm>
            <a:off x="7358857" y="2922588"/>
            <a:ext cx="534988" cy="757237"/>
            <a:chOff x="1488" y="2112"/>
            <a:chExt cx="337" cy="634"/>
          </a:xfrm>
        </p:grpSpPr>
        <p:sp>
          <p:nvSpPr>
            <p:cNvPr id="29703" name="Line 6"/>
            <p:cNvSpPr>
              <a:spLocks noChangeShapeType="1"/>
            </p:cNvSpPr>
            <p:nvPr/>
          </p:nvSpPr>
          <p:spPr bwMode="invGray">
            <a:xfrm flipH="1">
              <a:off x="1718" y="2620"/>
              <a:ext cx="0" cy="126"/>
            </a:xfrm>
            <a:prstGeom prst="line">
              <a:avLst/>
            </a:prstGeom>
            <a:noFill/>
            <a:ln w="76200" cap="sq">
              <a:solidFill>
                <a:schemeClr val="tx2"/>
              </a:solidFill>
              <a:round/>
              <a:headEnd type="none" w="sm" len="sm"/>
              <a:tailEnd type="triangle" w="sm" len="sm"/>
            </a:ln>
          </p:spPr>
          <p:txBody>
            <a:bodyPr lIns="274320" rIns="274320" anchor="ctr">
              <a:prstTxWarp prst="textNoShape">
                <a:avLst/>
              </a:prstTxWarp>
              <a:spAutoFit/>
            </a:bodyPr>
            <a:lstStyle/>
            <a:p>
              <a:endParaRPr lang="en-US"/>
            </a:p>
          </p:txBody>
        </p:sp>
        <p:sp>
          <p:nvSpPr>
            <p:cNvPr id="29704" name="Rectangle 7"/>
            <p:cNvSpPr>
              <a:spLocks noChangeArrowheads="1"/>
            </p:cNvSpPr>
            <p:nvPr/>
          </p:nvSpPr>
          <p:spPr bwMode="invGray">
            <a:xfrm flipH="1">
              <a:off x="1609" y="2112"/>
              <a:ext cx="216" cy="477"/>
            </a:xfrm>
            <a:prstGeom prst="rect">
              <a:avLst/>
            </a:prstGeom>
            <a:noFill/>
            <a:ln w="57150" cap="sq">
              <a:solidFill>
                <a:schemeClr val="tx2"/>
              </a:solidFill>
              <a:miter lim="800000"/>
              <a:headEnd type="none" w="sm" len="sm"/>
              <a:tailEnd type="none" w="sm" len="sm"/>
            </a:ln>
          </p:spPr>
          <p:txBody>
            <a:bodyPr lIns="274320" rIns="274320" anchor="ctr">
              <a:prstTxWarp prst="textNoShape">
                <a:avLst/>
              </a:prstTxWarp>
              <a:spAutoFit/>
            </a:bodyPr>
            <a:lstStyle/>
            <a:p>
              <a:endParaRPr lang="en-US"/>
            </a:p>
          </p:txBody>
        </p:sp>
        <p:sp>
          <p:nvSpPr>
            <p:cNvPr id="29705" name="Line 8"/>
            <p:cNvSpPr>
              <a:spLocks noChangeShapeType="1"/>
            </p:cNvSpPr>
            <p:nvPr/>
          </p:nvSpPr>
          <p:spPr bwMode="invGray">
            <a:xfrm flipH="1">
              <a:off x="1488" y="2158"/>
              <a:ext cx="73" cy="0"/>
            </a:xfrm>
            <a:prstGeom prst="line">
              <a:avLst/>
            </a:prstGeom>
            <a:noFill/>
            <a:ln w="76200" cap="sq">
              <a:solidFill>
                <a:schemeClr val="tx2"/>
              </a:solidFill>
              <a:round/>
              <a:headEnd type="none" w="sm" len="sm"/>
              <a:tailEnd type="triangle" w="sm" len="sm"/>
            </a:ln>
          </p:spPr>
          <p:txBody>
            <a:bodyPr lIns="274320" rIns="274320" anchor="ctr">
              <a:prstTxWarp prst="textNoShape">
                <a:avLst/>
              </a:prstTxWarp>
              <a:spAutoFit/>
            </a:bodyPr>
            <a:lstStyle/>
            <a:p>
              <a:endParaRPr lang="en-US"/>
            </a:p>
          </p:txBody>
        </p:sp>
      </p:grpSp>
      <p:sp>
        <p:nvSpPr>
          <p:cNvPr id="1115146" name="Text Box 10"/>
          <p:cNvSpPr txBox="1">
            <a:spLocks noChangeArrowheads="1"/>
          </p:cNvSpPr>
          <p:nvPr/>
        </p:nvSpPr>
        <p:spPr bwMode="auto">
          <a:xfrm>
            <a:off x="676275" y="3876675"/>
            <a:ext cx="7459663"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Total time to add two </a:t>
            </a:r>
            <a:r>
              <a:rPr lang="en-US">
                <a:solidFill>
                  <a:schemeClr val="tx2"/>
                </a:solidFill>
              </a:rPr>
              <a:t>n</a:t>
            </a:r>
            <a:r>
              <a:rPr lang="en-US"/>
              <a:t>-bit numbers using grade school addition: </a:t>
            </a:r>
          </a:p>
        </p:txBody>
      </p:sp>
      <p:sp>
        <p:nvSpPr>
          <p:cNvPr id="1115147" name="Text Box 11"/>
          <p:cNvSpPr txBox="1">
            <a:spLocks noChangeArrowheads="1"/>
          </p:cNvSpPr>
          <p:nvPr/>
        </p:nvSpPr>
        <p:spPr bwMode="auto">
          <a:xfrm>
            <a:off x="1398588" y="5233988"/>
            <a:ext cx="7358062" cy="479425"/>
          </a:xfrm>
          <a:prstGeom prst="rect">
            <a:avLst/>
          </a:prstGeom>
          <a:noFill/>
          <a:ln w="25400" cap="sq">
            <a:noFill/>
            <a:miter lim="800000"/>
            <a:headEnd/>
            <a:tailEnd/>
          </a:ln>
        </p:spPr>
        <p:txBody>
          <a:bodyPr wrap="none" lIns="274320" rIns="274320">
            <a:prstTxWarp prst="textNoShape">
              <a:avLst/>
            </a:prstTxWarp>
            <a:spAutoFit/>
          </a:bodyPr>
          <a:lstStyle/>
          <a:p>
            <a:pPr>
              <a:tabLst>
                <a:tab pos="858838" algn="l"/>
              </a:tabLst>
            </a:pPr>
            <a:r>
              <a:rPr lang="en-US">
                <a:solidFill>
                  <a:schemeClr val="tx2"/>
                </a:solidFill>
              </a:rPr>
              <a:t>cn</a:t>
            </a:r>
            <a:r>
              <a:rPr lang="en-US"/>
              <a:t> 		[i.e., </a:t>
            </a:r>
            <a:r>
              <a:rPr lang="en-US">
                <a:solidFill>
                  <a:schemeClr val="tx2"/>
                </a:solidFill>
              </a:rPr>
              <a:t>c</a:t>
            </a:r>
            <a:r>
              <a:rPr lang="en-US"/>
              <a:t> time for each of </a:t>
            </a:r>
            <a:r>
              <a:rPr lang="en-US">
                <a:solidFill>
                  <a:schemeClr val="tx2"/>
                </a:solidFill>
              </a:rPr>
              <a:t>n</a:t>
            </a:r>
            <a:r>
              <a:rPr lang="en-US"/>
              <a:t> columns]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15141"/>
                                        </p:tgtEl>
                                        <p:attrNameLst>
                                          <p:attrName>style.visibility</p:attrName>
                                        </p:attrNameLst>
                                      </p:cBhvr>
                                      <p:to>
                                        <p:strVal val="visible"/>
                                      </p:to>
                                    </p:set>
                                    <p:animEffect transition="in" filter="fade">
                                      <p:cBhvr>
                                        <p:cTn id="10" dur="500"/>
                                        <p:tgtEl>
                                          <p:spTgt spid="111514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15146"/>
                                        </p:tgtEl>
                                        <p:attrNameLst>
                                          <p:attrName>style.visibility</p:attrName>
                                        </p:attrNameLst>
                                      </p:cBhvr>
                                      <p:to>
                                        <p:strVal val="visible"/>
                                      </p:to>
                                    </p:set>
                                    <p:animEffect transition="in" filter="fade">
                                      <p:cBhvr>
                                        <p:cTn id="15" dur="500"/>
                                        <p:tgtEl>
                                          <p:spTgt spid="111514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15147"/>
                                        </p:tgtEl>
                                        <p:attrNameLst>
                                          <p:attrName>style.visibility</p:attrName>
                                        </p:attrNameLst>
                                      </p:cBhvr>
                                      <p:to>
                                        <p:strVal val="visible"/>
                                      </p:to>
                                    </p:set>
                                    <p:animEffect transition="in" filter="fade">
                                      <p:cBhvr>
                                        <p:cTn id="20" dur="500"/>
                                        <p:tgtEl>
                                          <p:spTgt spid="1115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5141" grpId="0"/>
      <p:bldP spid="1115146" grpId="0"/>
      <p:bldP spid="1115147" grpId="0"/>
    </p:bldLst>
  </p:timing>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1180674" name="Group 2"/>
          <p:cNvGraphicFramePr>
            <a:graphicFrameLocks noGrp="1"/>
          </p:cNvGraphicFramePr>
          <p:nvPr/>
        </p:nvGraphicFramePr>
        <p:xfrm>
          <a:off x="1552575" y="330200"/>
          <a:ext cx="7185025" cy="5491165"/>
        </p:xfrm>
        <a:graphic>
          <a:graphicData uri="http://schemas.openxmlformats.org/drawingml/2006/table">
            <a:tbl>
              <a:tblPr/>
              <a:tblGrid>
                <a:gridCol w="7185025"/>
              </a:tblGrid>
              <a:tr h="7334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smtClean="0">
                          <a:ln>
                            <a:noFill/>
                          </a:ln>
                          <a:solidFill>
                            <a:schemeClr val="tx1"/>
                          </a:solidFill>
                          <a:effectLst/>
                          <a:latin typeface="Arial Rounded MT Bold" pitchFamily="34" charset="0"/>
                        </a:rPr>
                        <a:t>n</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42938">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smtClean="0">
                          <a:ln>
                            <a:noFill/>
                          </a:ln>
                          <a:solidFill>
                            <a:schemeClr val="tx1"/>
                          </a:solidFill>
                          <a:effectLst/>
                          <a:latin typeface="Arial Rounded MT Bold" pitchFamily="34" charset="0"/>
                        </a:rPr>
                        <a:t>n/2         +        n/2        +         n/2</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826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1200" b="1" i="0" u="none" strike="noStrike" cap="none" normalizeH="0" baseline="0" smtClean="0">
                        <a:ln>
                          <a:noFill/>
                        </a:ln>
                        <a:solidFill>
                          <a:schemeClr val="tx1"/>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smtClean="0">
                        <a:ln>
                          <a:noFill/>
                        </a:ln>
                        <a:solidFill>
                          <a:schemeClr val="tx1"/>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2800" b="0" i="0" u="none" strike="noStrike" cap="none" normalizeH="0" baseline="0" smtClean="0">
                        <a:ln>
                          <a:noFill/>
                        </a:ln>
                        <a:solidFill>
                          <a:schemeClr val="tx2"/>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smtClean="0">
                        <a:ln>
                          <a:noFill/>
                        </a:ln>
                        <a:solidFill>
                          <a:schemeClr val="tx1"/>
                        </a:solidFill>
                        <a:effectLst/>
                        <a:latin typeface="Arial Rounded MT Bold" pitchFamily="34"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1" i="0" u="none" strike="noStrike" cap="none" normalizeH="0" baseline="0" smtClean="0">
                          <a:ln>
                            <a:noFill/>
                          </a:ln>
                          <a:solidFill>
                            <a:schemeClr val="tx1"/>
                          </a:solidFill>
                          <a:effectLst/>
                          <a:latin typeface="Arial Rounded MT Bold" pitchFamily="34" charset="0"/>
                        </a:rPr>
                        <a:t>. . . . . . . . . . . . . . . . . . . . . . . . . . </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699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1600" b="0" i="0" u="none" strike="noStrike" cap="none" normalizeH="0" baseline="0" smtClean="0">
                          <a:ln>
                            <a:noFill/>
                          </a:ln>
                          <a:solidFill>
                            <a:schemeClr val="tx1"/>
                          </a:solidFill>
                          <a:effectLst/>
                          <a:latin typeface="Arial Rounded MT Bold" pitchFamily="34" charset="0"/>
                        </a:rPr>
                        <a:t>1+1+1+1+1+1+1+1+1+1+1+1+1+1+1+1+1+1+1+1+1+1+1+1+1+1+1+1</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222" name="Text Box 22"/>
          <p:cNvSpPr txBox="1">
            <a:spLocks noChangeArrowheads="1"/>
          </p:cNvSpPr>
          <p:nvPr/>
        </p:nvSpPr>
        <p:spPr bwMode="auto">
          <a:xfrm>
            <a:off x="600075" y="442913"/>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0</a:t>
            </a:r>
          </a:p>
        </p:txBody>
      </p:sp>
      <p:sp>
        <p:nvSpPr>
          <p:cNvPr id="51223" name="Text Box 23"/>
          <p:cNvSpPr txBox="1">
            <a:spLocks noChangeArrowheads="1"/>
          </p:cNvSpPr>
          <p:nvPr/>
        </p:nvSpPr>
        <p:spPr bwMode="auto">
          <a:xfrm>
            <a:off x="600075" y="1120775"/>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1</a:t>
            </a:r>
          </a:p>
        </p:txBody>
      </p:sp>
      <p:sp>
        <p:nvSpPr>
          <p:cNvPr id="51224" name="Text Box 24"/>
          <p:cNvSpPr txBox="1">
            <a:spLocks noChangeArrowheads="1"/>
          </p:cNvSpPr>
          <p:nvPr/>
        </p:nvSpPr>
        <p:spPr bwMode="auto">
          <a:xfrm>
            <a:off x="600075" y="1824038"/>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2</a:t>
            </a:r>
          </a:p>
        </p:txBody>
      </p:sp>
      <p:sp>
        <p:nvSpPr>
          <p:cNvPr id="51225" name="Text Box 25"/>
          <p:cNvSpPr txBox="1">
            <a:spLocks noChangeArrowheads="1"/>
          </p:cNvSpPr>
          <p:nvPr/>
        </p:nvSpPr>
        <p:spPr bwMode="auto">
          <a:xfrm>
            <a:off x="600075" y="3255963"/>
            <a:ext cx="381000" cy="457200"/>
          </a:xfrm>
          <a:prstGeom prst="rect">
            <a:avLst/>
          </a:prstGeom>
          <a:noFill/>
          <a:ln w="9525">
            <a:noFill/>
            <a:miter lim="800000"/>
            <a:headEnd/>
            <a:tailEnd/>
          </a:ln>
        </p:spPr>
        <p:txBody>
          <a:bodyPr>
            <a:prstTxWarp prst="textNoShape">
              <a:avLst/>
            </a:prstTxWarp>
            <a:spAutoFit/>
          </a:bodyPr>
          <a:lstStyle/>
          <a:p>
            <a:pPr>
              <a:lnSpc>
                <a:spcPct val="100000"/>
              </a:lnSpc>
              <a:spcBef>
                <a:spcPct val="50000"/>
              </a:spcBef>
            </a:pPr>
            <a:r>
              <a:rPr lang="en-US" sz="2400"/>
              <a:t>i</a:t>
            </a:r>
          </a:p>
        </p:txBody>
      </p:sp>
      <p:sp>
        <p:nvSpPr>
          <p:cNvPr id="51226" name="Text Box 26"/>
          <p:cNvSpPr txBox="1">
            <a:spLocks noChangeArrowheads="1"/>
          </p:cNvSpPr>
          <p:nvPr/>
        </p:nvSpPr>
        <p:spPr bwMode="auto">
          <a:xfrm>
            <a:off x="26988" y="5280025"/>
            <a:ext cx="1527175" cy="420688"/>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tabLst>
                <a:tab pos="858838" algn="l"/>
              </a:tabLst>
            </a:pPr>
            <a:r>
              <a:rPr lang="en-US" sz="2400"/>
              <a:t>log</a:t>
            </a:r>
            <a:r>
              <a:rPr lang="en-US" sz="2400" baseline="-25000"/>
              <a:t>2</a:t>
            </a:r>
            <a:r>
              <a:rPr lang="en-US" sz="2400"/>
              <a:t>(n)</a:t>
            </a:r>
          </a:p>
        </p:txBody>
      </p:sp>
      <p:sp>
        <p:nvSpPr>
          <p:cNvPr id="1180699" name="Text Box 27"/>
          <p:cNvSpPr txBox="1">
            <a:spLocks noChangeArrowheads="1"/>
          </p:cNvSpPr>
          <p:nvPr/>
        </p:nvSpPr>
        <p:spPr bwMode="auto">
          <a:xfrm>
            <a:off x="1843088" y="3175000"/>
            <a:ext cx="6613525" cy="519113"/>
          </a:xfrm>
          <a:prstGeom prst="rect">
            <a:avLst/>
          </a:prstGeom>
          <a:noFill/>
          <a:ln w="25400" cap="sq">
            <a:noFill/>
            <a:miter lim="800000"/>
            <a:headEnd type="none" w="lg" len="lg"/>
            <a:tailEnd type="none" w="lg" len="lg"/>
          </a:ln>
        </p:spPr>
        <p:txBody>
          <a:bodyPr wrap="none" lIns="274320" rIns="274320">
            <a:prstTxWarp prst="textNoShape">
              <a:avLst/>
            </a:prstTxWarp>
            <a:spAutoFit/>
          </a:bodyPr>
          <a:lstStyle/>
          <a:p>
            <a:pPr>
              <a:lnSpc>
                <a:spcPct val="100000"/>
              </a:lnSpc>
              <a:tabLst>
                <a:tab pos="858838" algn="l"/>
              </a:tabLst>
            </a:pPr>
            <a:r>
              <a:rPr lang="en-US"/>
              <a:t>Level i is the sum of </a:t>
            </a:r>
            <a:r>
              <a:rPr lang="en-US">
                <a:solidFill>
                  <a:schemeClr val="tx2"/>
                </a:solidFill>
              </a:rPr>
              <a:t>3</a:t>
            </a:r>
            <a:r>
              <a:rPr lang="en-US" baseline="30000">
                <a:solidFill>
                  <a:schemeClr val="tx2"/>
                </a:solidFill>
              </a:rPr>
              <a:t>i</a:t>
            </a:r>
            <a:r>
              <a:rPr lang="en-US"/>
              <a:t> copies of </a:t>
            </a:r>
            <a:r>
              <a:rPr lang="en-US">
                <a:solidFill>
                  <a:schemeClr val="tx2"/>
                </a:solidFill>
              </a:rPr>
              <a:t>n/2</a:t>
            </a:r>
            <a:r>
              <a:rPr lang="en-US" baseline="30000">
                <a:solidFill>
                  <a:schemeClr val="tx2"/>
                </a:solidFill>
              </a:rPr>
              <a:t>i</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80699"/>
                                        </p:tgtEl>
                                        <p:attrNameLst>
                                          <p:attrName>style.visibility</p:attrName>
                                        </p:attrNameLst>
                                      </p:cBhvr>
                                      <p:to>
                                        <p:strVal val="visible"/>
                                      </p:to>
                                    </p:set>
                                    <p:animEffect transition="in" filter="fade">
                                      <p:cBhvr>
                                        <p:cTn id="7" dur="500"/>
                                        <p:tgtEl>
                                          <p:spTgt spid="1180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0699" grpId="0"/>
    </p:bldLst>
  </p:timing>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1182722" name="Group 2"/>
          <p:cNvGraphicFramePr>
            <a:graphicFrameLocks noGrp="1"/>
          </p:cNvGraphicFramePr>
          <p:nvPr/>
        </p:nvGraphicFramePr>
        <p:xfrm>
          <a:off x="1552575" y="330200"/>
          <a:ext cx="7185025" cy="5491165"/>
        </p:xfrm>
        <a:graphic>
          <a:graphicData uri="http://schemas.openxmlformats.org/drawingml/2006/table">
            <a:tbl>
              <a:tblPr/>
              <a:tblGrid>
                <a:gridCol w="7185025"/>
              </a:tblGrid>
              <a:tr h="7334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a:ln>
                            <a:noFill/>
                          </a:ln>
                          <a:solidFill>
                            <a:schemeClr val="tx1"/>
                          </a:solidFill>
                          <a:effectLst/>
                          <a:latin typeface="Arial Rounded MT Bold" charset="0"/>
                        </a:rPr>
                        <a:t>n</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42938">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a:ln>
                            <a:noFill/>
                          </a:ln>
                          <a:solidFill>
                            <a:schemeClr val="tx1"/>
                          </a:solidFill>
                          <a:effectLst/>
                          <a:latin typeface="Arial Rounded MT Bold" charset="0"/>
                        </a:rPr>
                        <a:t>n/2         +        n/2        +         n/2</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826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endParaRPr kumimoji="0" lang="en-US" sz="1200" b="1" i="0" u="none" strike="noStrike" cap="none" normalizeH="0" baseline="0">
                        <a:ln>
                          <a:noFill/>
                        </a:ln>
                        <a:solidFill>
                          <a:schemeClr val="tx1"/>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a:ln>
                          <a:noFill/>
                        </a:ln>
                        <a:solidFill>
                          <a:schemeClr val="tx1"/>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a:ln>
                            <a:noFill/>
                          </a:ln>
                          <a:solidFill>
                            <a:schemeClr val="tx1"/>
                          </a:solidFill>
                          <a:effectLst/>
                          <a:latin typeface="Arial Rounded MT Bold" charset="0"/>
                        </a:rPr>
                        <a:t>Level i is the sum of </a:t>
                      </a:r>
                      <a:r>
                        <a:rPr kumimoji="0" lang="en-US" sz="2800" b="0" i="0" u="none" strike="noStrike" cap="none" normalizeH="0" baseline="0">
                          <a:ln>
                            <a:noFill/>
                          </a:ln>
                          <a:solidFill>
                            <a:schemeClr val="tx2"/>
                          </a:solidFill>
                          <a:effectLst/>
                          <a:latin typeface="Arial Rounded MT Bold" charset="0"/>
                        </a:rPr>
                        <a:t>3</a:t>
                      </a:r>
                      <a:r>
                        <a:rPr kumimoji="0" lang="en-US" sz="2800" b="0" i="0" u="none" strike="noStrike" cap="none" normalizeH="0" baseline="30000">
                          <a:ln>
                            <a:noFill/>
                          </a:ln>
                          <a:solidFill>
                            <a:schemeClr val="tx2"/>
                          </a:solidFill>
                          <a:effectLst/>
                          <a:latin typeface="Arial Rounded MT Bold" charset="0"/>
                        </a:rPr>
                        <a:t>i</a:t>
                      </a:r>
                      <a:r>
                        <a:rPr kumimoji="0" lang="en-US" sz="2800" b="0" i="0" u="none" strike="noStrike" cap="none" normalizeH="0" baseline="0">
                          <a:ln>
                            <a:noFill/>
                          </a:ln>
                          <a:solidFill>
                            <a:schemeClr val="tx1"/>
                          </a:solidFill>
                          <a:effectLst/>
                          <a:latin typeface="Arial Rounded MT Bold" charset="0"/>
                        </a:rPr>
                        <a:t> copies of </a:t>
                      </a:r>
                      <a:r>
                        <a:rPr kumimoji="0" lang="en-US" sz="2800" b="0" i="0" u="none" strike="noStrike" cap="none" normalizeH="0" baseline="0">
                          <a:ln>
                            <a:noFill/>
                          </a:ln>
                          <a:solidFill>
                            <a:schemeClr val="tx2"/>
                          </a:solidFill>
                          <a:effectLst/>
                          <a:latin typeface="Arial Rounded MT Bold" charset="0"/>
                        </a:rPr>
                        <a:t>n/2</a:t>
                      </a:r>
                      <a:r>
                        <a:rPr kumimoji="0" lang="en-US" sz="2800" b="0" i="0" u="none" strike="noStrike" cap="none" normalizeH="0" baseline="30000">
                          <a:ln>
                            <a:noFill/>
                          </a:ln>
                          <a:solidFill>
                            <a:schemeClr val="tx2"/>
                          </a:solidFill>
                          <a:effectLst/>
                          <a:latin typeface="Arial Rounded MT Bold" charset="0"/>
                        </a:rPr>
                        <a:t>i</a:t>
                      </a:r>
                      <a:endParaRPr kumimoji="0" lang="en-US" sz="2800" b="0" i="0" u="none" strike="noStrike" cap="none" normalizeH="0" baseline="0">
                        <a:ln>
                          <a:noFill/>
                        </a:ln>
                        <a:solidFill>
                          <a:schemeClr val="tx2"/>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0" fontAlgn="base" latinLnBrk="0" hangingPunct="0">
                        <a:lnSpc>
                          <a:spcPct val="100000"/>
                        </a:lnSpc>
                        <a:spcBef>
                          <a:spcPct val="20000"/>
                        </a:spcBef>
                        <a:spcAft>
                          <a:spcPct val="0"/>
                        </a:spcAft>
                        <a:buClrTx/>
                        <a:buSzTx/>
                        <a:buFontTx/>
                        <a:buNone/>
                        <a:tabLst>
                          <a:tab pos="858838" algn="l"/>
                        </a:tabLst>
                      </a:pPr>
                      <a:endParaRPr kumimoji="0" lang="en-US" sz="2800" b="1" i="0" u="none" strike="noStrike" cap="none" normalizeH="0" baseline="0">
                        <a:ln>
                          <a:noFill/>
                        </a:ln>
                        <a:solidFill>
                          <a:schemeClr val="tx1"/>
                        </a:solidFill>
                        <a:effectLst/>
                        <a:latin typeface="Arial Rounded MT Bold" charset="0"/>
                      </a:endParaRP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1" i="0" u="none" strike="noStrike" cap="none" normalizeH="0" baseline="0">
                          <a:ln>
                            <a:noFill/>
                          </a:ln>
                          <a:solidFill>
                            <a:schemeClr val="tx1"/>
                          </a:solidFill>
                          <a:effectLst/>
                          <a:latin typeface="Arial Rounded MT Bold" charset="0"/>
                        </a:rPr>
                        <a:t>. . . . . . . . . . . . . . . . . . . . . . . . . . </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6699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1600" b="0" i="0" u="none" strike="noStrike" cap="none" normalizeH="0" baseline="0">
                          <a:ln>
                            <a:noFill/>
                          </a:ln>
                          <a:solidFill>
                            <a:schemeClr val="tx1"/>
                          </a:solidFill>
                          <a:effectLst/>
                          <a:latin typeface="Arial Rounded MT Bold" charset="0"/>
                        </a:rPr>
                        <a:t>1+1+1+1+1+1+1+1+1+1+1+1+1+1+1+1+1+1+1+1+1+1+1+1+1+1+1+1</a:t>
                      </a:r>
                    </a:p>
                  </a:txBody>
                  <a:tcPr anchor="ct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82752" name="Text Box 32"/>
          <p:cNvSpPr txBox="1">
            <a:spLocks noChangeArrowheads="1"/>
          </p:cNvSpPr>
          <p:nvPr/>
        </p:nvSpPr>
        <p:spPr bwMode="auto">
          <a:xfrm>
            <a:off x="-152400" y="1123950"/>
            <a:ext cx="1511300" cy="457200"/>
          </a:xfrm>
          <a:prstGeom prst="rect">
            <a:avLst/>
          </a:prstGeom>
          <a:noFill/>
          <a:ln w="38100">
            <a:noFill/>
            <a:miter lim="800000"/>
            <a:headEnd/>
            <a:tailEnd/>
          </a:ln>
        </p:spPr>
        <p:txBody>
          <a:bodyPr wrap="square">
            <a:prstTxWarp prst="textNoShape">
              <a:avLst/>
            </a:prstTxWarp>
            <a:spAutoFit/>
          </a:bodyPr>
          <a:lstStyle/>
          <a:p>
            <a:pPr algn="r">
              <a:lnSpc>
                <a:spcPct val="100000"/>
              </a:lnSpc>
              <a:spcBef>
                <a:spcPct val="50000"/>
              </a:spcBef>
            </a:pPr>
            <a:r>
              <a:rPr lang="en-US" sz="2400" dirty="0"/>
              <a:t>3/2n =</a:t>
            </a:r>
          </a:p>
        </p:txBody>
      </p:sp>
      <p:sp>
        <p:nvSpPr>
          <p:cNvPr id="1182753" name="Text Box 33"/>
          <p:cNvSpPr txBox="1">
            <a:spLocks noChangeArrowheads="1"/>
          </p:cNvSpPr>
          <p:nvPr/>
        </p:nvSpPr>
        <p:spPr bwMode="auto">
          <a:xfrm>
            <a:off x="0" y="1744663"/>
            <a:ext cx="1358900" cy="457200"/>
          </a:xfrm>
          <a:prstGeom prst="rect">
            <a:avLst/>
          </a:prstGeom>
          <a:noFill/>
          <a:ln w="38100">
            <a:noFill/>
            <a:miter lim="800000"/>
            <a:headEnd/>
            <a:tailEnd/>
          </a:ln>
        </p:spPr>
        <p:txBody>
          <a:bodyPr wrap="square">
            <a:prstTxWarp prst="textNoShape">
              <a:avLst/>
            </a:prstTxWarp>
            <a:spAutoFit/>
          </a:bodyPr>
          <a:lstStyle/>
          <a:p>
            <a:pPr algn="r">
              <a:lnSpc>
                <a:spcPct val="100000"/>
              </a:lnSpc>
              <a:spcBef>
                <a:spcPct val="50000"/>
              </a:spcBef>
            </a:pPr>
            <a:r>
              <a:rPr lang="en-US" sz="2400" dirty="0"/>
              <a:t>9/4n =</a:t>
            </a:r>
          </a:p>
        </p:txBody>
      </p:sp>
      <p:sp>
        <p:nvSpPr>
          <p:cNvPr id="1182754" name="Text Box 34"/>
          <p:cNvSpPr txBox="1">
            <a:spLocks noChangeArrowheads="1"/>
          </p:cNvSpPr>
          <p:nvPr/>
        </p:nvSpPr>
        <p:spPr bwMode="auto">
          <a:xfrm>
            <a:off x="-152400" y="3168650"/>
            <a:ext cx="1511300" cy="457200"/>
          </a:xfrm>
          <a:prstGeom prst="rect">
            <a:avLst/>
          </a:prstGeom>
          <a:noFill/>
          <a:ln w="38100">
            <a:noFill/>
            <a:miter lim="800000"/>
            <a:headEnd/>
            <a:tailEnd/>
          </a:ln>
        </p:spPr>
        <p:txBody>
          <a:bodyPr wrap="square">
            <a:prstTxWarp prst="textNoShape">
              <a:avLst/>
            </a:prstTxWarp>
            <a:spAutoFit/>
          </a:bodyPr>
          <a:lstStyle/>
          <a:p>
            <a:pPr algn="r">
              <a:lnSpc>
                <a:spcPct val="100000"/>
              </a:lnSpc>
              <a:spcBef>
                <a:spcPct val="50000"/>
              </a:spcBef>
            </a:pPr>
            <a:r>
              <a:rPr lang="en-US" sz="2400" dirty="0"/>
              <a:t>(3/2)</a:t>
            </a:r>
            <a:r>
              <a:rPr lang="en-US" sz="2400" baseline="30000" dirty="0"/>
              <a:t>i</a:t>
            </a:r>
            <a:r>
              <a:rPr lang="en-US" sz="2400" dirty="0"/>
              <a:t>n =</a:t>
            </a:r>
          </a:p>
        </p:txBody>
      </p:sp>
      <p:sp>
        <p:nvSpPr>
          <p:cNvPr id="1182755" name="Text Box 35"/>
          <p:cNvSpPr txBox="1">
            <a:spLocks noChangeArrowheads="1"/>
          </p:cNvSpPr>
          <p:nvPr/>
        </p:nvSpPr>
        <p:spPr bwMode="auto">
          <a:xfrm>
            <a:off x="-338138" y="5332413"/>
            <a:ext cx="1833563" cy="396875"/>
          </a:xfrm>
          <a:prstGeom prst="rect">
            <a:avLst/>
          </a:prstGeom>
          <a:noFill/>
          <a:ln w="38100">
            <a:noFill/>
            <a:miter lim="800000"/>
            <a:headEnd/>
            <a:tailEnd/>
          </a:ln>
        </p:spPr>
        <p:txBody>
          <a:bodyPr>
            <a:prstTxWarp prst="textNoShape">
              <a:avLst/>
            </a:prstTxWarp>
            <a:spAutoFit/>
          </a:bodyPr>
          <a:lstStyle/>
          <a:p>
            <a:pPr algn="r">
              <a:lnSpc>
                <a:spcPct val="100000"/>
              </a:lnSpc>
              <a:spcBef>
                <a:spcPct val="50000"/>
              </a:spcBef>
            </a:pPr>
            <a:r>
              <a:rPr lang="en-US" sz="2000"/>
              <a:t>(3/2)</a:t>
            </a:r>
            <a:r>
              <a:rPr lang="en-US" sz="2000" baseline="30000"/>
              <a:t>log n</a:t>
            </a:r>
            <a:r>
              <a:rPr lang="en-US" sz="2000"/>
              <a:t>n =</a:t>
            </a:r>
          </a:p>
        </p:txBody>
      </p:sp>
      <p:sp>
        <p:nvSpPr>
          <p:cNvPr id="1182756" name="Text Box 36"/>
          <p:cNvSpPr txBox="1">
            <a:spLocks noChangeArrowheads="1"/>
          </p:cNvSpPr>
          <p:nvPr/>
        </p:nvSpPr>
        <p:spPr bwMode="auto">
          <a:xfrm>
            <a:off x="292100" y="461963"/>
            <a:ext cx="1066800" cy="457200"/>
          </a:xfrm>
          <a:prstGeom prst="rect">
            <a:avLst/>
          </a:prstGeom>
          <a:noFill/>
          <a:ln w="38100">
            <a:noFill/>
            <a:miter lim="800000"/>
            <a:headEnd/>
            <a:tailEnd/>
          </a:ln>
        </p:spPr>
        <p:txBody>
          <a:bodyPr>
            <a:prstTxWarp prst="textNoShape">
              <a:avLst/>
            </a:prstTxWarp>
            <a:spAutoFit/>
          </a:bodyPr>
          <a:lstStyle/>
          <a:p>
            <a:pPr algn="r">
              <a:lnSpc>
                <a:spcPct val="100000"/>
              </a:lnSpc>
              <a:spcBef>
                <a:spcPct val="50000"/>
              </a:spcBef>
            </a:pPr>
            <a:r>
              <a:rPr lang="en-US" sz="2400"/>
              <a:t>1n =</a:t>
            </a:r>
          </a:p>
        </p:txBody>
      </p:sp>
      <p:sp>
        <p:nvSpPr>
          <p:cNvPr id="1182757" name="Text Box 37"/>
          <p:cNvSpPr txBox="1">
            <a:spLocks noChangeArrowheads="1"/>
          </p:cNvSpPr>
          <p:nvPr/>
        </p:nvSpPr>
        <p:spPr bwMode="invGray">
          <a:xfrm>
            <a:off x="398463" y="5997575"/>
            <a:ext cx="8747125" cy="523875"/>
          </a:xfrm>
          <a:prstGeom prst="rect">
            <a:avLst/>
          </a:prstGeom>
          <a:noFill/>
          <a:ln w="38100">
            <a:noFill/>
            <a:miter lim="800000"/>
            <a:headEnd/>
            <a:tailEnd/>
          </a:ln>
        </p:spPr>
        <p:txBody>
          <a:bodyPr wrap="none">
            <a:prstTxWarp prst="textNoShape">
              <a:avLst/>
            </a:prstTxWarp>
            <a:spAutoFit/>
          </a:bodyPr>
          <a:lstStyle/>
          <a:p>
            <a:pPr>
              <a:lnSpc>
                <a:spcPct val="100000"/>
              </a:lnSpc>
              <a:spcBef>
                <a:spcPct val="0"/>
              </a:spcBef>
            </a:pPr>
            <a:r>
              <a:rPr lang="en-US">
                <a:solidFill>
                  <a:schemeClr val="tx2"/>
                </a:solidFill>
              </a:rPr>
              <a:t>n(1+3/2+(3/2)</a:t>
            </a:r>
            <a:r>
              <a:rPr lang="en-US" baseline="30000">
                <a:solidFill>
                  <a:schemeClr val="tx2"/>
                </a:solidFill>
              </a:rPr>
              <a:t>2</a:t>
            </a:r>
            <a:r>
              <a:rPr lang="en-US">
                <a:solidFill>
                  <a:schemeClr val="tx2"/>
                </a:solidFill>
              </a:rPr>
              <a:t>+ . . . + (3/2)</a:t>
            </a:r>
            <a:r>
              <a:rPr lang="en-US" sz="3100" baseline="30000">
                <a:solidFill>
                  <a:schemeClr val="tx2"/>
                </a:solidFill>
              </a:rPr>
              <a:t>log</a:t>
            </a:r>
            <a:r>
              <a:rPr lang="en-US" sz="3000" baseline="15000">
                <a:solidFill>
                  <a:schemeClr val="tx2"/>
                </a:solidFill>
              </a:rPr>
              <a:t>2</a:t>
            </a:r>
            <a:r>
              <a:rPr lang="en-US" sz="3400" baseline="30000">
                <a:solidFill>
                  <a:schemeClr val="tx2"/>
                </a:solidFill>
              </a:rPr>
              <a:t> n</a:t>
            </a:r>
            <a:r>
              <a:rPr lang="en-US">
                <a:solidFill>
                  <a:schemeClr val="tx2"/>
                </a:solidFill>
              </a:rPr>
              <a:t>)= 3n</a:t>
            </a:r>
            <a:r>
              <a:rPr lang="en-US" sz="3100" baseline="30000">
                <a:solidFill>
                  <a:schemeClr val="tx2"/>
                </a:solidFill>
              </a:rPr>
              <a:t>1.58…</a:t>
            </a:r>
            <a:r>
              <a:rPr lang="en-US">
                <a:solidFill>
                  <a:schemeClr val="tx2"/>
                </a:solidFill>
              </a:rPr>
              <a:t> – 2n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82756"/>
                                        </p:tgtEl>
                                        <p:attrNameLst>
                                          <p:attrName>style.visibility</p:attrName>
                                        </p:attrNameLst>
                                      </p:cBhvr>
                                      <p:to>
                                        <p:strVal val="visible"/>
                                      </p:to>
                                    </p:set>
                                    <p:animEffect transition="in" filter="fade">
                                      <p:cBhvr>
                                        <p:cTn id="7" dur="500"/>
                                        <p:tgtEl>
                                          <p:spTgt spid="11827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82752"/>
                                        </p:tgtEl>
                                        <p:attrNameLst>
                                          <p:attrName>style.visibility</p:attrName>
                                        </p:attrNameLst>
                                      </p:cBhvr>
                                      <p:to>
                                        <p:strVal val="visible"/>
                                      </p:to>
                                    </p:set>
                                    <p:animEffect transition="in" filter="fade">
                                      <p:cBhvr>
                                        <p:cTn id="12" dur="500"/>
                                        <p:tgtEl>
                                          <p:spTgt spid="118275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82753"/>
                                        </p:tgtEl>
                                        <p:attrNameLst>
                                          <p:attrName>style.visibility</p:attrName>
                                        </p:attrNameLst>
                                      </p:cBhvr>
                                      <p:to>
                                        <p:strVal val="visible"/>
                                      </p:to>
                                    </p:set>
                                    <p:animEffect transition="in" filter="fade">
                                      <p:cBhvr>
                                        <p:cTn id="17" dur="500"/>
                                        <p:tgtEl>
                                          <p:spTgt spid="118275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82754"/>
                                        </p:tgtEl>
                                        <p:attrNameLst>
                                          <p:attrName>style.visibility</p:attrName>
                                        </p:attrNameLst>
                                      </p:cBhvr>
                                      <p:to>
                                        <p:strVal val="visible"/>
                                      </p:to>
                                    </p:set>
                                    <p:animEffect transition="in" filter="fade">
                                      <p:cBhvr>
                                        <p:cTn id="22" dur="500"/>
                                        <p:tgtEl>
                                          <p:spTgt spid="118275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82755"/>
                                        </p:tgtEl>
                                        <p:attrNameLst>
                                          <p:attrName>style.visibility</p:attrName>
                                        </p:attrNameLst>
                                      </p:cBhvr>
                                      <p:to>
                                        <p:strVal val="visible"/>
                                      </p:to>
                                    </p:set>
                                    <p:animEffect transition="in" filter="fade">
                                      <p:cBhvr>
                                        <p:cTn id="27" dur="500"/>
                                        <p:tgtEl>
                                          <p:spTgt spid="118275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82757"/>
                                        </p:tgtEl>
                                        <p:attrNameLst>
                                          <p:attrName>style.visibility</p:attrName>
                                        </p:attrNameLst>
                                      </p:cBhvr>
                                      <p:to>
                                        <p:strVal val="visible"/>
                                      </p:to>
                                    </p:set>
                                    <p:animEffect transition="in" filter="fade">
                                      <p:cBhvr>
                                        <p:cTn id="32" dur="500"/>
                                        <p:tgtEl>
                                          <p:spTgt spid="11827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2752" grpId="0"/>
      <p:bldP spid="1182753" grpId="0"/>
      <p:bldP spid="1182754" grpId="0"/>
      <p:bldP spid="1182755" grpId="0"/>
      <p:bldP spid="1182756" grpId="0"/>
      <p:bldP spid="1182757" grpId="0"/>
    </p:bldLst>
  </p:timing>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bwMode="invGray">
          <a:xfrm>
            <a:off x="584200" y="228600"/>
            <a:ext cx="7948613" cy="1143000"/>
          </a:xfrm>
        </p:spPr>
        <p:txBody>
          <a:bodyPr/>
          <a:lstStyle/>
          <a:p>
            <a:r>
              <a:rPr lang="en-US" sz="4000"/>
              <a:t>Dramatic Improvement for Large n</a:t>
            </a:r>
          </a:p>
        </p:txBody>
      </p:sp>
      <p:sp>
        <p:nvSpPr>
          <p:cNvPr id="53251" name="Rectangle 3"/>
          <p:cNvSpPr>
            <a:spLocks noGrp="1" noChangeArrowheads="1"/>
          </p:cNvSpPr>
          <p:nvPr>
            <p:ph type="body" idx="1"/>
          </p:nvPr>
        </p:nvSpPr>
        <p:spPr bwMode="invGray">
          <a:xfrm>
            <a:off x="914400" y="1828800"/>
            <a:ext cx="7772400" cy="3810000"/>
          </a:xfrm>
        </p:spPr>
        <p:txBody>
          <a:bodyPr/>
          <a:lstStyle/>
          <a:p>
            <a:pPr marL="0" indent="0">
              <a:buFontTx/>
              <a:buNone/>
            </a:pPr>
            <a:r>
              <a:rPr lang="en-US" sz="2800">
                <a:solidFill>
                  <a:schemeClr val="tx2"/>
                </a:solidFill>
              </a:rPr>
              <a:t>T(n) 	= 3n</a:t>
            </a:r>
            <a:r>
              <a:rPr lang="en-US" sz="3100" baseline="30000">
                <a:solidFill>
                  <a:schemeClr val="tx2"/>
                </a:solidFill>
              </a:rPr>
              <a:t>log</a:t>
            </a:r>
            <a:r>
              <a:rPr lang="en-US" sz="3000" baseline="15000">
                <a:solidFill>
                  <a:schemeClr val="tx2"/>
                </a:solidFill>
              </a:rPr>
              <a:t>2</a:t>
            </a:r>
            <a:r>
              <a:rPr lang="en-US" sz="3000" baseline="30000">
                <a:solidFill>
                  <a:schemeClr val="tx2"/>
                </a:solidFill>
              </a:rPr>
              <a:t> 3</a:t>
            </a:r>
            <a:r>
              <a:rPr lang="en-US" sz="2800">
                <a:solidFill>
                  <a:schemeClr val="tx2"/>
                </a:solidFill>
              </a:rPr>
              <a:t> – 2n 	</a:t>
            </a:r>
          </a:p>
          <a:p>
            <a:pPr marL="0" indent="0">
              <a:buFontTx/>
              <a:buNone/>
            </a:pPr>
            <a:r>
              <a:rPr lang="en-US" sz="2800">
                <a:solidFill>
                  <a:schemeClr val="tx2"/>
                </a:solidFill>
              </a:rPr>
              <a:t>	= </a:t>
            </a:r>
            <a:r>
              <a:rPr lang="el-GR" sz="2800">
                <a:solidFill>
                  <a:schemeClr val="tx2"/>
                </a:solidFill>
                <a:latin typeface="Lucida Grande" charset="0"/>
              </a:rPr>
              <a:t>Θ</a:t>
            </a:r>
            <a:r>
              <a:rPr lang="en-US" sz="2800">
                <a:solidFill>
                  <a:schemeClr val="tx2"/>
                </a:solidFill>
              </a:rPr>
              <a:t>(n</a:t>
            </a:r>
            <a:r>
              <a:rPr lang="en-US" sz="3100" baseline="30000">
                <a:solidFill>
                  <a:schemeClr val="tx2"/>
                </a:solidFill>
              </a:rPr>
              <a:t>log</a:t>
            </a:r>
            <a:r>
              <a:rPr lang="en-US" sz="3000" baseline="15000">
                <a:solidFill>
                  <a:schemeClr val="tx2"/>
                </a:solidFill>
              </a:rPr>
              <a:t>2</a:t>
            </a:r>
            <a:r>
              <a:rPr lang="en-US" sz="3000" baseline="30000">
                <a:solidFill>
                  <a:schemeClr val="tx2"/>
                </a:solidFill>
              </a:rPr>
              <a:t> 3</a:t>
            </a:r>
            <a:r>
              <a:rPr lang="en-US" sz="2800">
                <a:solidFill>
                  <a:schemeClr val="tx2"/>
                </a:solidFill>
              </a:rPr>
              <a:t>) 	</a:t>
            </a:r>
          </a:p>
          <a:p>
            <a:pPr marL="0" indent="0">
              <a:buFontTx/>
              <a:buNone/>
            </a:pPr>
            <a:r>
              <a:rPr lang="en-US" sz="2800">
                <a:solidFill>
                  <a:schemeClr val="tx2"/>
                </a:solidFill>
              </a:rPr>
              <a:t>	= </a:t>
            </a:r>
            <a:r>
              <a:rPr lang="el-GR" sz="2800">
                <a:solidFill>
                  <a:schemeClr val="tx2"/>
                </a:solidFill>
                <a:latin typeface="Lucida Grande" charset="0"/>
              </a:rPr>
              <a:t>Θ</a:t>
            </a:r>
            <a:r>
              <a:rPr lang="en-US" sz="2800">
                <a:solidFill>
                  <a:schemeClr val="tx2"/>
                </a:solidFill>
              </a:rPr>
              <a:t>(n</a:t>
            </a:r>
            <a:r>
              <a:rPr lang="en-US" sz="3100" baseline="30000">
                <a:solidFill>
                  <a:schemeClr val="tx2"/>
                </a:solidFill>
              </a:rPr>
              <a:t>1.58…</a:t>
            </a:r>
            <a:r>
              <a:rPr lang="en-US" sz="2800">
                <a:solidFill>
                  <a:schemeClr val="tx2"/>
                </a:solidFill>
              </a:rPr>
              <a:t>)</a:t>
            </a:r>
            <a:endParaRPr lang="el-GR" sz="2800">
              <a:solidFill>
                <a:schemeClr val="tx2"/>
              </a:solidFill>
            </a:endParaRPr>
          </a:p>
          <a:p>
            <a:pPr marL="0" indent="0">
              <a:buFontTx/>
              <a:buNone/>
            </a:pPr>
            <a:endParaRPr lang="en-US" sz="2800"/>
          </a:p>
          <a:p>
            <a:pPr marL="0" indent="0">
              <a:buFontTx/>
              <a:buNone/>
            </a:pPr>
            <a:r>
              <a:rPr lang="en-US" sz="2800"/>
              <a:t>A huge savings over </a:t>
            </a:r>
            <a:r>
              <a:rPr lang="en-US" sz="2800">
                <a:solidFill>
                  <a:schemeClr val="tx2"/>
                </a:solidFill>
                <a:latin typeface="Lucida Grande" charset="0"/>
                <a:sym typeface="Symbol" charset="2"/>
              </a:rPr>
              <a:t>Θ</a:t>
            </a:r>
            <a:r>
              <a:rPr lang="en-US" sz="2800">
                <a:solidFill>
                  <a:schemeClr val="tx2"/>
                </a:solidFill>
                <a:sym typeface="Symbol" charset="2"/>
              </a:rPr>
              <a:t>(n</a:t>
            </a:r>
            <a:r>
              <a:rPr lang="en-US" sz="2800" baseline="30000">
                <a:solidFill>
                  <a:schemeClr val="tx2"/>
                </a:solidFill>
                <a:sym typeface="Symbol" charset="2"/>
              </a:rPr>
              <a:t>2</a:t>
            </a:r>
            <a:r>
              <a:rPr lang="en-US" sz="2800">
                <a:solidFill>
                  <a:schemeClr val="tx2"/>
                </a:solidFill>
                <a:sym typeface="Symbol" charset="2"/>
              </a:rPr>
              <a:t>)</a:t>
            </a:r>
            <a:r>
              <a:rPr lang="en-US" sz="2800">
                <a:sym typeface="Symbol" charset="2"/>
              </a:rPr>
              <a:t> when </a:t>
            </a:r>
            <a:r>
              <a:rPr lang="en-US" sz="2800">
                <a:solidFill>
                  <a:schemeClr val="tx2"/>
                </a:solidFill>
                <a:sym typeface="Symbol" charset="2"/>
              </a:rPr>
              <a:t>n</a:t>
            </a:r>
            <a:r>
              <a:rPr lang="en-US" sz="2800">
                <a:sym typeface="Symbol" charset="2"/>
              </a:rPr>
              <a:t> gets large. </a:t>
            </a:r>
          </a:p>
        </p:txBody>
      </p:sp>
      <p:sp>
        <p:nvSpPr>
          <p:cNvPr id="53252" name="Text Box 4"/>
          <p:cNvSpPr txBox="1">
            <a:spLocks noChangeArrowheads="1"/>
          </p:cNvSpPr>
          <p:nvPr/>
        </p:nvSpPr>
        <p:spPr bwMode="invGray">
          <a:xfrm>
            <a:off x="838200" y="1371600"/>
            <a:ext cx="7620000" cy="457200"/>
          </a:xfrm>
          <a:prstGeom prst="rect">
            <a:avLst/>
          </a:prstGeom>
          <a:noFill/>
          <a:ln w="38100">
            <a:noFill/>
            <a:miter lim="800000"/>
            <a:headEnd/>
            <a:tailEnd/>
          </a:ln>
        </p:spPr>
        <p:txBody>
          <a:bodyPr>
            <a:prstTxWarp prst="textNoShape">
              <a:avLst/>
            </a:prstTxWarp>
            <a:spAutoFit/>
          </a:bodyPr>
          <a:lstStyle/>
          <a:p>
            <a:pPr>
              <a:lnSpc>
                <a:spcPct val="100000"/>
              </a:lnSpc>
              <a:spcBef>
                <a:spcPct val="50000"/>
              </a:spcBef>
            </a:pPr>
            <a:endParaRPr lang="en-US" sz="2400"/>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4274" name="Picture 4" descr="growth"/>
          <p:cNvPicPr>
            <a:picLocks noChangeAspect="1" noChangeArrowheads="1"/>
          </p:cNvPicPr>
          <p:nvPr/>
        </p:nvPicPr>
        <p:blipFill>
          <a:blip r:embed="rId3"/>
          <a:srcRect/>
          <a:stretch>
            <a:fillRect/>
          </a:stretch>
        </p:blipFill>
        <p:spPr bwMode="auto">
          <a:xfrm>
            <a:off x="996950" y="523875"/>
            <a:ext cx="7464425" cy="5786438"/>
          </a:xfrm>
          <a:prstGeom prst="rect">
            <a:avLst/>
          </a:prstGeom>
          <a:noFill/>
          <a:ln w="9525">
            <a:noFill/>
            <a:miter lim="800000"/>
            <a:headEnd/>
            <a:tailEnd/>
          </a:ln>
        </p:spPr>
      </p:pic>
      <p:sp>
        <p:nvSpPr>
          <p:cNvPr id="54275" name="Text Box 5"/>
          <p:cNvSpPr txBox="1">
            <a:spLocks noChangeArrowheads="1"/>
          </p:cNvSpPr>
          <p:nvPr/>
        </p:nvSpPr>
        <p:spPr bwMode="auto">
          <a:xfrm>
            <a:off x="5943600" y="4376738"/>
            <a:ext cx="1603375" cy="476250"/>
          </a:xfrm>
          <a:prstGeom prst="rect">
            <a:avLst/>
          </a:prstGeom>
          <a:noFill/>
          <a:ln w="25400" cap="sq">
            <a:noFill/>
            <a:miter lim="800000"/>
            <a:headEnd type="none" w="lg" len="lg"/>
            <a:tailEnd type="none" w="lg" len="lg"/>
          </a:ln>
        </p:spPr>
        <p:txBody>
          <a:bodyPr lIns="274320" rIns="274320" anchor="ctr">
            <a:prstTxWarp prst="textNoShape">
              <a:avLst/>
            </a:prstTxWarp>
            <a:spAutoFit/>
          </a:bodyPr>
          <a:lstStyle/>
          <a:p>
            <a:r>
              <a:rPr lang="en-US">
                <a:solidFill>
                  <a:schemeClr val="hlink"/>
                </a:solidFill>
              </a:rPr>
              <a:t>n </a:t>
            </a:r>
            <a:r>
              <a:rPr lang="en-US" baseline="30000">
                <a:solidFill>
                  <a:schemeClr val="hlink"/>
                </a:solidFill>
              </a:rPr>
              <a:t>1.584</a:t>
            </a:r>
            <a:endParaRPr lang="en-US">
              <a:solidFill>
                <a:schemeClr val="hlink"/>
              </a:solidFill>
            </a:endParaRPr>
          </a:p>
        </p:txBody>
      </p:sp>
      <p:sp>
        <p:nvSpPr>
          <p:cNvPr id="54276" name="Text Box 6"/>
          <p:cNvSpPr txBox="1">
            <a:spLocks noChangeArrowheads="1"/>
          </p:cNvSpPr>
          <p:nvPr/>
        </p:nvSpPr>
        <p:spPr bwMode="auto">
          <a:xfrm>
            <a:off x="5303838" y="3062288"/>
            <a:ext cx="906462" cy="476250"/>
          </a:xfrm>
          <a:prstGeom prst="rect">
            <a:avLst/>
          </a:prstGeom>
          <a:noFill/>
          <a:ln w="25400" cap="sq">
            <a:noFill/>
            <a:miter lim="800000"/>
            <a:headEnd type="none" w="lg" len="lg"/>
            <a:tailEnd type="none" w="lg" len="lg"/>
          </a:ln>
        </p:spPr>
        <p:txBody>
          <a:bodyPr wrap="none" lIns="274320" rIns="274320" anchor="ctr">
            <a:prstTxWarp prst="textNoShape">
              <a:avLst/>
            </a:prstTxWarp>
            <a:spAutoFit/>
          </a:bodyPr>
          <a:lstStyle/>
          <a:p>
            <a:r>
              <a:rPr lang="en-US">
                <a:solidFill>
                  <a:srgbClr val="FF3300"/>
                </a:solidFill>
              </a:rPr>
              <a:t>n</a:t>
            </a:r>
            <a:r>
              <a:rPr lang="en-US" baseline="30000">
                <a:solidFill>
                  <a:srgbClr val="FF3300"/>
                </a:solidFill>
              </a:rPr>
              <a:t>2</a:t>
            </a:r>
            <a:endParaRPr lang="en-US"/>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3"/>
          <p:cNvSpPr>
            <a:spLocks noChangeArrowheads="1"/>
          </p:cNvSpPr>
          <p:nvPr/>
        </p:nvSpPr>
        <p:spPr bwMode="auto">
          <a:xfrm>
            <a:off x="295275" y="1905000"/>
            <a:ext cx="8543925" cy="1643063"/>
          </a:xfrm>
          <a:prstGeom prst="rect">
            <a:avLst/>
          </a:prstGeom>
          <a:noFill/>
          <a:ln w="12700" cap="sq">
            <a:noFill/>
            <a:miter lim="800000"/>
            <a:headEnd/>
            <a:tailEnd/>
          </a:ln>
        </p:spPr>
        <p:txBody>
          <a:bodyPr lIns="274320" rIns="274320">
            <a:prstTxWarp prst="textNoShape">
              <a:avLst/>
            </a:prstTxWarp>
            <a:spAutoFit/>
          </a:bodyPr>
          <a:lstStyle/>
          <a:p>
            <a:r>
              <a:rPr lang="en-US"/>
              <a:t>The key idea of the algorithm is to divide a large integer into </a:t>
            </a:r>
            <a:r>
              <a:rPr lang="en-US">
                <a:solidFill>
                  <a:srgbClr val="FFFF00"/>
                </a:solidFill>
              </a:rPr>
              <a:t>3 parts </a:t>
            </a:r>
            <a:r>
              <a:rPr lang="en-US"/>
              <a:t>(rather than 2) of size approximately n/3 and then multiply those parts.</a:t>
            </a:r>
          </a:p>
        </p:txBody>
      </p:sp>
      <p:sp>
        <p:nvSpPr>
          <p:cNvPr id="55299" name="Rectangle 19"/>
          <p:cNvSpPr>
            <a:spLocks noGrp="1" noChangeArrowheads="1"/>
          </p:cNvSpPr>
          <p:nvPr>
            <p:ph type="title"/>
          </p:nvPr>
        </p:nvSpPr>
        <p:spPr>
          <a:xfrm>
            <a:off x="381000" y="228600"/>
            <a:ext cx="8458200" cy="1143000"/>
          </a:xfrm>
          <a:noFill/>
        </p:spPr>
        <p:txBody>
          <a:bodyPr/>
          <a:lstStyle/>
          <a:p>
            <a:r>
              <a:rPr lang="en-US" b="1"/>
              <a:t>3-Way Multiplication</a:t>
            </a:r>
            <a:endParaRPr lang="en-US"/>
          </a:p>
        </p:txBody>
      </p:sp>
      <p:sp>
        <p:nvSpPr>
          <p:cNvPr id="59396" name="Rectangle 3"/>
          <p:cNvSpPr>
            <a:spLocks noChangeArrowheads="1"/>
          </p:cNvSpPr>
          <p:nvPr/>
        </p:nvSpPr>
        <p:spPr bwMode="auto">
          <a:xfrm>
            <a:off x="381000" y="4572000"/>
            <a:ext cx="8543925" cy="479425"/>
          </a:xfrm>
          <a:prstGeom prst="rect">
            <a:avLst/>
          </a:prstGeom>
          <a:noFill/>
          <a:ln w="12700" cap="sq">
            <a:noFill/>
            <a:miter lim="800000"/>
            <a:headEnd/>
            <a:tailEnd/>
          </a:ln>
        </p:spPr>
        <p:txBody>
          <a:bodyPr lIns="274320" rIns="274320">
            <a:prstTxWarp prst="textNoShape">
              <a:avLst/>
            </a:prstTxWarp>
            <a:spAutoFit/>
          </a:bodyPr>
          <a:lstStyle/>
          <a:p>
            <a:r>
              <a:rPr lang="en-US"/>
              <a:t>154517766 = 154 ∗ 10</a:t>
            </a:r>
            <a:r>
              <a:rPr lang="en-US" baseline="30000"/>
              <a:t>6</a:t>
            </a:r>
            <a:r>
              <a:rPr lang="en-US"/>
              <a:t> + 517 ∗ 10</a:t>
            </a:r>
            <a:r>
              <a:rPr lang="en-US" baseline="30000"/>
              <a:t>3</a:t>
            </a:r>
            <a:r>
              <a:rPr lang="en-US"/>
              <a:t> + 766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6" grpId="0"/>
    </p:bldLst>
  </p:timing>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3"/>
          <p:cNvSpPr>
            <a:spLocks noChangeArrowheads="1"/>
          </p:cNvSpPr>
          <p:nvPr/>
        </p:nvSpPr>
        <p:spPr bwMode="auto">
          <a:xfrm>
            <a:off x="381000" y="1371600"/>
            <a:ext cx="8543925" cy="1428750"/>
          </a:xfrm>
          <a:prstGeom prst="rect">
            <a:avLst/>
          </a:prstGeom>
          <a:noFill/>
          <a:ln w="12700" cap="sq">
            <a:noFill/>
            <a:miter lim="800000"/>
            <a:headEnd/>
            <a:tailEnd/>
          </a:ln>
        </p:spPr>
        <p:txBody>
          <a:bodyPr lIns="274320" rIns="274320">
            <a:prstTxWarp prst="textNoShape">
              <a:avLst/>
            </a:prstTxWarp>
            <a:spAutoFit/>
          </a:bodyPr>
          <a:lstStyle/>
          <a:p>
            <a:pPr algn="l"/>
            <a:r>
              <a:rPr lang="en-US"/>
              <a:t>Let</a:t>
            </a:r>
          </a:p>
          <a:p>
            <a:r>
              <a:rPr lang="en-US"/>
              <a:t>X = x</a:t>
            </a:r>
            <a:r>
              <a:rPr lang="en-US" baseline="-25000"/>
              <a:t>2</a:t>
            </a:r>
            <a:r>
              <a:rPr lang="en-US"/>
              <a:t> 10</a:t>
            </a:r>
            <a:r>
              <a:rPr lang="en-US" baseline="30000"/>
              <a:t>2p</a:t>
            </a:r>
            <a:r>
              <a:rPr lang="en-US"/>
              <a:t> + x</a:t>
            </a:r>
            <a:r>
              <a:rPr lang="en-US" baseline="-25000"/>
              <a:t>1</a:t>
            </a:r>
            <a:r>
              <a:rPr lang="en-US"/>
              <a:t> 10</a:t>
            </a:r>
            <a:r>
              <a:rPr lang="en-US" baseline="30000"/>
              <a:t>p</a:t>
            </a:r>
            <a:r>
              <a:rPr lang="en-US"/>
              <a:t> + x</a:t>
            </a:r>
            <a:r>
              <a:rPr lang="en-US" baseline="-25000"/>
              <a:t>0</a:t>
            </a:r>
          </a:p>
          <a:p>
            <a:r>
              <a:rPr lang="en-US"/>
              <a:t>Y = y</a:t>
            </a:r>
            <a:r>
              <a:rPr lang="en-US" baseline="-25000"/>
              <a:t>2</a:t>
            </a:r>
            <a:r>
              <a:rPr lang="en-US"/>
              <a:t> 10</a:t>
            </a:r>
            <a:r>
              <a:rPr lang="en-US" baseline="30000"/>
              <a:t>2p</a:t>
            </a:r>
            <a:r>
              <a:rPr lang="en-US"/>
              <a:t> + y</a:t>
            </a:r>
            <a:r>
              <a:rPr lang="en-US" baseline="-25000"/>
              <a:t>1</a:t>
            </a:r>
            <a:r>
              <a:rPr lang="en-US"/>
              <a:t> 10</a:t>
            </a:r>
            <a:r>
              <a:rPr lang="en-US" baseline="30000"/>
              <a:t>p</a:t>
            </a:r>
            <a:r>
              <a:rPr lang="en-US"/>
              <a:t> + y</a:t>
            </a:r>
            <a:r>
              <a:rPr lang="en-US" baseline="-25000"/>
              <a:t>0</a:t>
            </a:r>
          </a:p>
        </p:txBody>
      </p:sp>
      <p:sp>
        <p:nvSpPr>
          <p:cNvPr id="56323" name="Rectangle 19"/>
          <p:cNvSpPr>
            <a:spLocks noGrp="1" noChangeArrowheads="1"/>
          </p:cNvSpPr>
          <p:nvPr>
            <p:ph type="title"/>
          </p:nvPr>
        </p:nvSpPr>
        <p:spPr>
          <a:xfrm>
            <a:off x="381000" y="228600"/>
            <a:ext cx="8458200" cy="1143000"/>
          </a:xfrm>
          <a:noFill/>
        </p:spPr>
        <p:txBody>
          <a:bodyPr/>
          <a:lstStyle/>
          <a:p>
            <a:r>
              <a:rPr lang="en-US" sz="4000" b="1"/>
              <a:t>3-Way Multiplication</a:t>
            </a:r>
            <a:endParaRPr lang="en-US" sz="4000"/>
          </a:p>
        </p:txBody>
      </p:sp>
      <p:sp>
        <p:nvSpPr>
          <p:cNvPr id="10" name="Rectangle 3"/>
          <p:cNvSpPr>
            <a:spLocks noChangeArrowheads="1"/>
          </p:cNvSpPr>
          <p:nvPr/>
        </p:nvSpPr>
        <p:spPr bwMode="auto">
          <a:xfrm>
            <a:off x="542925" y="3048000"/>
            <a:ext cx="8543925" cy="1428750"/>
          </a:xfrm>
          <a:prstGeom prst="rect">
            <a:avLst/>
          </a:prstGeom>
          <a:noFill/>
          <a:ln w="12700" cap="sq">
            <a:noFill/>
            <a:miter lim="800000"/>
            <a:headEnd/>
            <a:tailEnd/>
          </a:ln>
        </p:spPr>
        <p:txBody>
          <a:bodyPr lIns="274320" rIns="274320">
            <a:prstTxWarp prst="textNoShape">
              <a:avLst/>
            </a:prstTxWarp>
            <a:spAutoFit/>
          </a:bodyPr>
          <a:lstStyle/>
          <a:p>
            <a:pPr algn="l"/>
            <a:r>
              <a:rPr lang="en-US"/>
              <a:t>Then</a:t>
            </a:r>
          </a:p>
          <a:p>
            <a:r>
              <a:rPr lang="en-US"/>
              <a:t>X*Y=10</a:t>
            </a:r>
            <a:r>
              <a:rPr lang="en-US" baseline="30000"/>
              <a:t>4p </a:t>
            </a:r>
            <a:r>
              <a:rPr lang="en-US"/>
              <a:t>x</a:t>
            </a:r>
            <a:r>
              <a:rPr lang="en-US" baseline="-25000"/>
              <a:t>2</a:t>
            </a:r>
            <a:r>
              <a:rPr lang="en-US"/>
              <a:t>y</a:t>
            </a:r>
            <a:r>
              <a:rPr lang="en-US" baseline="-25000"/>
              <a:t>2</a:t>
            </a:r>
            <a:r>
              <a:rPr lang="en-US"/>
              <a:t>+10</a:t>
            </a:r>
            <a:r>
              <a:rPr lang="en-US" baseline="30000"/>
              <a:t>3p </a:t>
            </a:r>
            <a:r>
              <a:rPr lang="en-US"/>
              <a:t>(x</a:t>
            </a:r>
            <a:r>
              <a:rPr lang="en-US" baseline="-25000"/>
              <a:t>2</a:t>
            </a:r>
            <a:r>
              <a:rPr lang="en-US"/>
              <a:t>y</a:t>
            </a:r>
            <a:r>
              <a:rPr lang="en-US" baseline="-25000"/>
              <a:t>1</a:t>
            </a:r>
            <a:r>
              <a:rPr lang="en-US"/>
              <a:t>+x</a:t>
            </a:r>
            <a:r>
              <a:rPr lang="en-US" baseline="-25000"/>
              <a:t>1</a:t>
            </a:r>
            <a:r>
              <a:rPr lang="en-US"/>
              <a:t>y</a:t>
            </a:r>
            <a:r>
              <a:rPr lang="en-US" baseline="-25000"/>
              <a:t>2</a:t>
            </a:r>
            <a:r>
              <a:rPr lang="en-US"/>
              <a:t>)+</a:t>
            </a:r>
          </a:p>
          <a:p>
            <a:r>
              <a:rPr lang="en-US"/>
              <a:t>10</a:t>
            </a:r>
            <a:r>
              <a:rPr lang="en-US" baseline="30000"/>
              <a:t>2p </a:t>
            </a:r>
            <a:r>
              <a:rPr lang="en-US"/>
              <a:t>(x</a:t>
            </a:r>
            <a:r>
              <a:rPr lang="en-US" baseline="-25000"/>
              <a:t>2</a:t>
            </a:r>
            <a:r>
              <a:rPr lang="en-US"/>
              <a:t>y</a:t>
            </a:r>
            <a:r>
              <a:rPr lang="en-US" baseline="-25000"/>
              <a:t>0</a:t>
            </a:r>
            <a:r>
              <a:rPr lang="en-US"/>
              <a:t>+x</a:t>
            </a:r>
            <a:r>
              <a:rPr lang="en-US" baseline="-25000"/>
              <a:t>1</a:t>
            </a:r>
            <a:r>
              <a:rPr lang="en-US"/>
              <a:t>y</a:t>
            </a:r>
            <a:r>
              <a:rPr lang="en-US" baseline="-25000"/>
              <a:t>1</a:t>
            </a:r>
            <a:r>
              <a:rPr lang="en-US"/>
              <a:t>+x</a:t>
            </a:r>
            <a:r>
              <a:rPr lang="en-US" baseline="-25000"/>
              <a:t>0</a:t>
            </a:r>
            <a:r>
              <a:rPr lang="en-US"/>
              <a:t>y</a:t>
            </a:r>
            <a:r>
              <a:rPr lang="en-US" baseline="-25000"/>
              <a:t>2</a:t>
            </a:r>
            <a:r>
              <a:rPr lang="en-US"/>
              <a:t>)+10</a:t>
            </a:r>
            <a:r>
              <a:rPr lang="en-US" baseline="30000"/>
              <a:t>p </a:t>
            </a:r>
            <a:r>
              <a:rPr lang="en-US"/>
              <a:t>(x</a:t>
            </a:r>
            <a:r>
              <a:rPr lang="en-US" baseline="-25000"/>
              <a:t>1</a:t>
            </a:r>
            <a:r>
              <a:rPr lang="en-US"/>
              <a:t>y</a:t>
            </a:r>
            <a:r>
              <a:rPr lang="en-US" baseline="-25000"/>
              <a:t>0</a:t>
            </a:r>
            <a:r>
              <a:rPr lang="en-US"/>
              <a:t>+x</a:t>
            </a:r>
            <a:r>
              <a:rPr lang="en-US" baseline="-25000"/>
              <a:t>0</a:t>
            </a:r>
            <a:r>
              <a:rPr lang="en-US"/>
              <a:t>y</a:t>
            </a:r>
            <a:r>
              <a:rPr lang="en-US" baseline="-25000"/>
              <a:t>1</a:t>
            </a:r>
            <a:r>
              <a:rPr lang="en-US"/>
              <a:t>)+x</a:t>
            </a:r>
            <a:r>
              <a:rPr lang="en-US" baseline="-25000"/>
              <a:t>0</a:t>
            </a:r>
            <a:r>
              <a:rPr lang="en-US"/>
              <a:t>y</a:t>
            </a:r>
            <a:r>
              <a:rPr lang="en-US" baseline="-25000"/>
              <a:t>0</a:t>
            </a:r>
          </a:p>
        </p:txBody>
      </p:sp>
      <p:sp>
        <p:nvSpPr>
          <p:cNvPr id="5" name="Rectangle 23"/>
          <p:cNvSpPr>
            <a:spLocks noChangeArrowheads="1"/>
          </p:cNvSpPr>
          <p:nvPr/>
        </p:nvSpPr>
        <p:spPr bwMode="auto">
          <a:xfrm>
            <a:off x="542925" y="5114925"/>
            <a:ext cx="7472363" cy="569913"/>
          </a:xfrm>
          <a:prstGeom prst="rect">
            <a:avLst/>
          </a:prstGeom>
          <a:noFill/>
          <a:ln w="9525">
            <a:noFill/>
            <a:miter lim="800000"/>
            <a:headEnd/>
            <a:tailEnd/>
          </a:ln>
        </p:spPr>
        <p:txBody>
          <a:bodyPr>
            <a:prstTxWarp prst="textNoShape">
              <a:avLst/>
            </a:prstTxWarp>
            <a:spAutoFit/>
          </a:bodyPr>
          <a:lstStyle/>
          <a:p>
            <a:pPr>
              <a:lnSpc>
                <a:spcPct val="120000"/>
              </a:lnSpc>
            </a:pPr>
            <a:r>
              <a:rPr lang="en-US"/>
              <a:t>T(n) = 9 T(n/3) + </a:t>
            </a:r>
            <a:r>
              <a:rPr lang="en-US">
                <a:sym typeface="Symbol" charset="2"/>
              </a:rPr>
              <a:t>Θ</a:t>
            </a:r>
            <a:r>
              <a:rPr lang="en-US"/>
              <a:t>(n)</a:t>
            </a:r>
          </a:p>
        </p:txBody>
      </p:sp>
      <p:sp>
        <p:nvSpPr>
          <p:cNvPr id="6" name="Rectangle 24"/>
          <p:cNvSpPr>
            <a:spLocks noChangeArrowheads="1"/>
          </p:cNvSpPr>
          <p:nvPr/>
        </p:nvSpPr>
        <p:spPr bwMode="auto">
          <a:xfrm>
            <a:off x="542925" y="6019800"/>
            <a:ext cx="7472363" cy="568325"/>
          </a:xfrm>
          <a:prstGeom prst="rect">
            <a:avLst/>
          </a:prstGeom>
          <a:noFill/>
          <a:ln w="9525">
            <a:noFill/>
            <a:miter lim="800000"/>
            <a:headEnd/>
            <a:tailEnd/>
          </a:ln>
        </p:spPr>
        <p:txBody>
          <a:bodyPr>
            <a:prstTxWarp prst="textNoShape">
              <a:avLst/>
            </a:prstTxWarp>
            <a:spAutoFit/>
          </a:bodyPr>
          <a:lstStyle/>
          <a:p>
            <a:pPr>
              <a:lnSpc>
                <a:spcPct val="120000"/>
              </a:lnSpc>
            </a:pPr>
            <a:r>
              <a:rPr lang="en-US"/>
              <a:t>T(n) = </a:t>
            </a:r>
            <a:r>
              <a:rPr lang="en-US">
                <a:solidFill>
                  <a:schemeClr val="tx2"/>
                </a:solidFill>
                <a:sym typeface="Symbol" charset="2"/>
              </a:rPr>
              <a:t>Θ(n</a:t>
            </a:r>
            <a:r>
              <a:rPr lang="en-US" baseline="30000">
                <a:solidFill>
                  <a:schemeClr val="tx2"/>
                </a:solidFill>
                <a:sym typeface="Symbol" charset="2"/>
              </a:rPr>
              <a:t>2</a:t>
            </a:r>
            <a:r>
              <a:rPr lang="en-US">
                <a:solidFill>
                  <a:schemeClr val="tx2"/>
                </a:solidFill>
                <a:sym typeface="Symbol" charset="2"/>
              </a:rPr>
              <a:t>)</a:t>
            </a:r>
            <a:r>
              <a:rPr lang="en-US">
                <a:sym typeface="Symbol" charset="2"/>
              </a:rPr>
              <a:t>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10" grpId="0"/>
      <p:bldP spid="5" grpId="0"/>
      <p:bldP spid="6" grpId="0"/>
    </p:bldLst>
  </p:timing>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3"/>
          <p:cNvSpPr>
            <a:spLocks noChangeArrowheads="1"/>
          </p:cNvSpPr>
          <p:nvPr/>
        </p:nvSpPr>
        <p:spPr bwMode="auto">
          <a:xfrm>
            <a:off x="371475" y="1506538"/>
            <a:ext cx="8543925" cy="479425"/>
          </a:xfrm>
          <a:prstGeom prst="rect">
            <a:avLst/>
          </a:prstGeom>
          <a:noFill/>
          <a:ln w="12700" cap="sq">
            <a:noFill/>
            <a:miter lim="800000"/>
            <a:headEnd/>
            <a:tailEnd/>
          </a:ln>
        </p:spPr>
        <p:txBody>
          <a:bodyPr lIns="274320" rIns="274320">
            <a:prstTxWarp prst="textNoShape">
              <a:avLst/>
            </a:prstTxWarp>
            <a:spAutoFit/>
          </a:bodyPr>
          <a:lstStyle/>
          <a:p>
            <a:r>
              <a:rPr lang="en-US"/>
              <a:t>Consider the equation in general form p &gt; 3</a:t>
            </a:r>
          </a:p>
        </p:txBody>
      </p:sp>
      <p:sp>
        <p:nvSpPr>
          <p:cNvPr id="57347" name="Rectangle 19"/>
          <p:cNvSpPr>
            <a:spLocks noGrp="1" noChangeArrowheads="1"/>
          </p:cNvSpPr>
          <p:nvPr>
            <p:ph type="title"/>
          </p:nvPr>
        </p:nvSpPr>
        <p:spPr>
          <a:xfrm>
            <a:off x="381000" y="228600"/>
            <a:ext cx="8458200" cy="1143000"/>
          </a:xfrm>
          <a:noFill/>
        </p:spPr>
        <p:txBody>
          <a:bodyPr/>
          <a:lstStyle/>
          <a:p>
            <a:r>
              <a:rPr lang="en-US" b="1"/>
              <a:t>3-Way Multiplication</a:t>
            </a:r>
            <a:endParaRPr lang="en-US"/>
          </a:p>
        </p:txBody>
      </p:sp>
      <p:sp>
        <p:nvSpPr>
          <p:cNvPr id="57348" name="Rectangle 23"/>
          <p:cNvSpPr>
            <a:spLocks noChangeArrowheads="1"/>
          </p:cNvSpPr>
          <p:nvPr/>
        </p:nvSpPr>
        <p:spPr bwMode="auto">
          <a:xfrm>
            <a:off x="500063" y="2386013"/>
            <a:ext cx="7700962" cy="609600"/>
          </a:xfrm>
          <a:prstGeom prst="rect">
            <a:avLst/>
          </a:prstGeom>
          <a:noFill/>
          <a:ln w="9525">
            <a:noFill/>
            <a:miter lim="800000"/>
            <a:headEnd/>
            <a:tailEnd/>
          </a:ln>
        </p:spPr>
        <p:txBody>
          <a:bodyPr>
            <a:prstTxWarp prst="textNoShape">
              <a:avLst/>
            </a:prstTxWarp>
            <a:spAutoFit/>
          </a:bodyPr>
          <a:lstStyle/>
          <a:p>
            <a:pPr>
              <a:lnSpc>
                <a:spcPct val="120000"/>
              </a:lnSpc>
            </a:pPr>
            <a:r>
              <a:rPr lang="en-US"/>
              <a:t>T(n) = p T(n/3) + O(n)</a:t>
            </a:r>
          </a:p>
        </p:txBody>
      </p:sp>
      <p:sp>
        <p:nvSpPr>
          <p:cNvPr id="61446" name="Rectangle 3"/>
          <p:cNvSpPr>
            <a:spLocks noChangeArrowheads="1"/>
          </p:cNvSpPr>
          <p:nvPr/>
        </p:nvSpPr>
        <p:spPr bwMode="auto">
          <a:xfrm>
            <a:off x="381000" y="3316288"/>
            <a:ext cx="8543925" cy="479425"/>
          </a:xfrm>
          <a:prstGeom prst="rect">
            <a:avLst/>
          </a:prstGeom>
          <a:noFill/>
          <a:ln w="12700" cap="sq">
            <a:noFill/>
            <a:miter lim="800000"/>
            <a:headEnd/>
            <a:tailEnd/>
          </a:ln>
        </p:spPr>
        <p:txBody>
          <a:bodyPr lIns="274320" rIns="274320">
            <a:prstTxWarp prst="textNoShape">
              <a:avLst/>
            </a:prstTxWarp>
            <a:spAutoFit/>
          </a:bodyPr>
          <a:lstStyle/>
          <a:p>
            <a:r>
              <a:rPr lang="en-US"/>
              <a:t>Its solution is given by</a:t>
            </a:r>
          </a:p>
        </p:txBody>
      </p:sp>
      <p:sp>
        <p:nvSpPr>
          <p:cNvPr id="61447" name="Rectangle 7"/>
          <p:cNvSpPr>
            <a:spLocks noChangeArrowheads="1"/>
          </p:cNvSpPr>
          <p:nvPr/>
        </p:nvSpPr>
        <p:spPr bwMode="auto">
          <a:xfrm>
            <a:off x="666750" y="4095750"/>
            <a:ext cx="7700963" cy="595035"/>
          </a:xfrm>
          <a:prstGeom prst="rect">
            <a:avLst/>
          </a:prstGeom>
          <a:noFill/>
          <a:ln w="9525">
            <a:noFill/>
            <a:miter lim="800000"/>
            <a:headEnd/>
            <a:tailEnd/>
          </a:ln>
        </p:spPr>
        <p:txBody>
          <a:bodyPr>
            <a:prstTxWarp prst="textNoShape">
              <a:avLst/>
            </a:prstTxWarp>
            <a:spAutoFit/>
          </a:bodyPr>
          <a:lstStyle/>
          <a:p>
            <a:pPr>
              <a:lnSpc>
                <a:spcPct val="120000"/>
              </a:lnSpc>
            </a:pPr>
            <a:r>
              <a:rPr lang="en-US" dirty="0" err="1"/>
              <a:t>T(n</a:t>
            </a:r>
            <a:r>
              <a:rPr lang="en-US" dirty="0"/>
              <a:t>) = O(</a:t>
            </a:r>
            <a:r>
              <a:rPr lang="en-US" dirty="0" smtClean="0"/>
              <a:t>n</a:t>
            </a:r>
            <a:r>
              <a:rPr lang="en-US" baseline="30000" dirty="0" smtClean="0"/>
              <a:t>log</a:t>
            </a:r>
            <a:r>
              <a:rPr lang="en-US" baseline="-25000" dirty="0" smtClean="0"/>
              <a:t>3</a:t>
            </a:r>
            <a:r>
              <a:rPr lang="en-US" baseline="30000" dirty="0" smtClean="0"/>
              <a:t>p</a:t>
            </a:r>
            <a:r>
              <a:rPr lang="en-US" dirty="0"/>
              <a:t>)</a:t>
            </a:r>
          </a:p>
        </p:txBody>
      </p:sp>
      <p:sp>
        <p:nvSpPr>
          <p:cNvPr id="61448" name="Rectangle 3"/>
          <p:cNvSpPr>
            <a:spLocks noChangeArrowheads="1"/>
          </p:cNvSpPr>
          <p:nvPr/>
        </p:nvSpPr>
        <p:spPr bwMode="auto">
          <a:xfrm>
            <a:off x="600075" y="4983163"/>
            <a:ext cx="8543925" cy="479425"/>
          </a:xfrm>
          <a:prstGeom prst="rect">
            <a:avLst/>
          </a:prstGeom>
          <a:noFill/>
          <a:ln w="12700" cap="sq">
            <a:noFill/>
            <a:miter lim="800000"/>
            <a:headEnd/>
            <a:tailEnd/>
          </a:ln>
        </p:spPr>
        <p:txBody>
          <a:bodyPr lIns="274320" rIns="274320">
            <a:prstTxWarp prst="textNoShape">
              <a:avLst/>
            </a:prstTxWarp>
            <a:spAutoFit/>
          </a:bodyPr>
          <a:lstStyle/>
          <a:p>
            <a:r>
              <a:rPr lang="en-US"/>
              <a:t>Thus, this is faster if p = 5 or less </a:t>
            </a:r>
          </a:p>
        </p:txBody>
      </p:sp>
      <p:sp>
        <p:nvSpPr>
          <p:cNvPr id="61449" name="Rectangle 9"/>
          <p:cNvSpPr>
            <a:spLocks noChangeArrowheads="1"/>
          </p:cNvSpPr>
          <p:nvPr/>
        </p:nvSpPr>
        <p:spPr bwMode="auto">
          <a:xfrm>
            <a:off x="704850" y="6034088"/>
            <a:ext cx="7700963" cy="558800"/>
          </a:xfrm>
          <a:prstGeom prst="rect">
            <a:avLst/>
          </a:prstGeom>
          <a:noFill/>
          <a:ln w="9525">
            <a:noFill/>
            <a:miter lim="800000"/>
            <a:headEnd/>
            <a:tailEnd/>
          </a:ln>
        </p:spPr>
        <p:txBody>
          <a:bodyPr>
            <a:prstTxWarp prst="textNoShape">
              <a:avLst/>
            </a:prstTxWarp>
            <a:spAutoFit/>
          </a:bodyPr>
          <a:lstStyle/>
          <a:p>
            <a:pPr>
              <a:lnSpc>
                <a:spcPct val="120000"/>
              </a:lnSpc>
            </a:pPr>
            <a:r>
              <a:rPr lang="en-US"/>
              <a:t>T(n) = O(n </a:t>
            </a:r>
            <a:r>
              <a:rPr lang="en-US" baseline="30000"/>
              <a:t>log</a:t>
            </a:r>
            <a:r>
              <a:rPr lang="en-US" baseline="-25000"/>
              <a:t>3</a:t>
            </a:r>
            <a:r>
              <a:rPr lang="en-US" baseline="30000"/>
              <a:t>5</a:t>
            </a:r>
            <a:r>
              <a:rPr lang="en-US"/>
              <a:t>)=O(n </a:t>
            </a:r>
            <a:r>
              <a:rPr lang="en-US" baseline="30000"/>
              <a:t>1.46…</a:t>
            </a:r>
            <a:r>
              <a:rPr lang="en-US"/>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6" grpId="0"/>
      <p:bldP spid="61447" grpId="0"/>
      <p:bldP spid="61448" grpId="0"/>
      <p:bldP spid="61449" grpId="0"/>
    </p:bldLst>
  </p:timing>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3"/>
          <p:cNvSpPr>
            <a:spLocks noChangeArrowheads="1"/>
          </p:cNvSpPr>
          <p:nvPr/>
        </p:nvSpPr>
        <p:spPr bwMode="auto">
          <a:xfrm>
            <a:off x="0" y="2209800"/>
            <a:ext cx="9372600" cy="3324225"/>
          </a:xfrm>
          <a:prstGeom prst="rect">
            <a:avLst/>
          </a:prstGeom>
          <a:noFill/>
          <a:ln w="12700" cap="sq">
            <a:noFill/>
            <a:miter lim="800000"/>
            <a:headEnd/>
            <a:tailEnd/>
          </a:ln>
        </p:spPr>
        <p:txBody>
          <a:bodyPr lIns="274320" rIns="274320">
            <a:prstTxWarp prst="textNoShape">
              <a:avLst/>
            </a:prstTxWarp>
            <a:spAutoFit/>
          </a:bodyPr>
          <a:lstStyle/>
          <a:p>
            <a:pPr algn="l"/>
            <a:r>
              <a:rPr lang="en-US" dirty="0"/>
              <a:t>Here is the system of new variables: </a:t>
            </a:r>
          </a:p>
          <a:p>
            <a:pPr algn="l"/>
            <a:endParaRPr lang="en-US" dirty="0" smtClean="0"/>
          </a:p>
          <a:p>
            <a:pPr algn="l"/>
            <a:r>
              <a:rPr lang="en-US" dirty="0" smtClean="0"/>
              <a:t>    (x</a:t>
            </a:r>
            <a:r>
              <a:rPr lang="en-US" baseline="-25000" dirty="0" smtClean="0"/>
              <a:t>0</a:t>
            </a:r>
            <a:r>
              <a:rPr lang="en-US" dirty="0" smtClean="0"/>
              <a:t> y</a:t>
            </a:r>
            <a:r>
              <a:rPr lang="en-US" baseline="-25000" dirty="0" smtClean="0"/>
              <a:t>0</a:t>
            </a:r>
            <a:r>
              <a:rPr lang="en-US" dirty="0" smtClean="0"/>
              <a:t>)</a:t>
            </a:r>
            <a:r>
              <a:rPr lang="en-US" baseline="-25000" dirty="0" smtClean="0"/>
              <a:t>                 </a:t>
            </a:r>
            <a:r>
              <a:rPr lang="en-US" dirty="0" smtClean="0"/>
              <a:t>=</a:t>
            </a:r>
            <a:r>
              <a:rPr lang="en-US" dirty="0"/>
              <a:t>Z</a:t>
            </a:r>
            <a:r>
              <a:rPr lang="en-US" baseline="-25000" dirty="0"/>
              <a:t>0</a:t>
            </a:r>
          </a:p>
          <a:p>
            <a:pPr algn="l"/>
            <a:r>
              <a:rPr lang="pl-PL" dirty="0"/>
              <a:t>12 (x</a:t>
            </a:r>
            <a:r>
              <a:rPr lang="pl-PL" baseline="-25000" dirty="0"/>
              <a:t>1</a:t>
            </a:r>
            <a:r>
              <a:rPr lang="pl-PL" dirty="0"/>
              <a:t>y</a:t>
            </a:r>
            <a:r>
              <a:rPr lang="pl-PL" baseline="-25000" dirty="0"/>
              <a:t>0</a:t>
            </a:r>
            <a:r>
              <a:rPr lang="pl-PL" dirty="0"/>
              <a:t>+x</a:t>
            </a:r>
            <a:r>
              <a:rPr lang="pl-PL" baseline="-25000" dirty="0"/>
              <a:t>0</a:t>
            </a:r>
            <a:r>
              <a:rPr lang="pl-PL" dirty="0"/>
              <a:t>y</a:t>
            </a:r>
            <a:r>
              <a:rPr lang="pl-PL" baseline="-25000" dirty="0"/>
              <a:t>1</a:t>
            </a:r>
            <a:r>
              <a:rPr lang="pl-PL" dirty="0"/>
              <a:t>)</a:t>
            </a:r>
            <a:r>
              <a:rPr lang="en-US" dirty="0"/>
              <a:t>    </a:t>
            </a:r>
            <a:r>
              <a:rPr lang="en-US" dirty="0" smtClean="0"/>
              <a:t>   </a:t>
            </a:r>
            <a:r>
              <a:rPr lang="pl-PL" dirty="0" smtClean="0"/>
              <a:t>=</a:t>
            </a:r>
            <a:r>
              <a:rPr lang="pl-PL" dirty="0"/>
              <a:t>8 Z</a:t>
            </a:r>
            <a:r>
              <a:rPr lang="pl-PL" baseline="-25000" dirty="0"/>
              <a:t>1</a:t>
            </a:r>
            <a:r>
              <a:rPr lang="pl-PL" dirty="0"/>
              <a:t>-Z</a:t>
            </a:r>
            <a:r>
              <a:rPr lang="pl-PL" baseline="-25000" dirty="0"/>
              <a:t>2</a:t>
            </a:r>
            <a:r>
              <a:rPr lang="pl-PL" dirty="0"/>
              <a:t>-8 Z</a:t>
            </a:r>
            <a:r>
              <a:rPr lang="pl-PL" baseline="-25000" dirty="0"/>
              <a:t>3</a:t>
            </a:r>
            <a:r>
              <a:rPr lang="pl-PL" dirty="0"/>
              <a:t>+Z</a:t>
            </a:r>
            <a:r>
              <a:rPr lang="pl-PL" baseline="-25000" dirty="0"/>
              <a:t>4</a:t>
            </a:r>
            <a:endParaRPr lang="en-US" baseline="-25000" dirty="0"/>
          </a:p>
          <a:p>
            <a:pPr algn="l"/>
            <a:r>
              <a:rPr lang="pl-PL" dirty="0"/>
              <a:t>24 (x</a:t>
            </a:r>
            <a:r>
              <a:rPr lang="pl-PL" baseline="-25000" dirty="0"/>
              <a:t>2</a:t>
            </a:r>
            <a:r>
              <a:rPr lang="pl-PL" dirty="0"/>
              <a:t>y</a:t>
            </a:r>
            <a:r>
              <a:rPr lang="pl-PL" baseline="-25000" dirty="0"/>
              <a:t>0</a:t>
            </a:r>
            <a:r>
              <a:rPr lang="pl-PL" dirty="0"/>
              <a:t>+x</a:t>
            </a:r>
            <a:r>
              <a:rPr lang="pl-PL" baseline="-25000" dirty="0"/>
              <a:t>1</a:t>
            </a:r>
            <a:r>
              <a:rPr lang="pl-PL" dirty="0"/>
              <a:t>y</a:t>
            </a:r>
            <a:r>
              <a:rPr lang="pl-PL" baseline="-25000" dirty="0"/>
              <a:t>1</a:t>
            </a:r>
            <a:r>
              <a:rPr lang="pl-PL" dirty="0"/>
              <a:t>+x</a:t>
            </a:r>
            <a:r>
              <a:rPr lang="pl-PL" baseline="-25000" dirty="0"/>
              <a:t>0</a:t>
            </a:r>
            <a:r>
              <a:rPr lang="pl-PL" dirty="0"/>
              <a:t>y</a:t>
            </a:r>
            <a:r>
              <a:rPr lang="pl-PL" baseline="-25000" dirty="0"/>
              <a:t>2</a:t>
            </a:r>
            <a:r>
              <a:rPr lang="pl-PL" dirty="0" smtClean="0"/>
              <a:t>) =</a:t>
            </a:r>
            <a:r>
              <a:rPr lang="pl-PL" dirty="0"/>
              <a:t>-30 Z</a:t>
            </a:r>
            <a:r>
              <a:rPr lang="pl-PL" baseline="-25000" dirty="0"/>
              <a:t>0</a:t>
            </a:r>
            <a:r>
              <a:rPr lang="pl-PL" dirty="0"/>
              <a:t>+16 Z</a:t>
            </a:r>
            <a:r>
              <a:rPr lang="pl-PL" baseline="-25000" dirty="0"/>
              <a:t>1</a:t>
            </a:r>
            <a:r>
              <a:rPr lang="pl-PL" dirty="0"/>
              <a:t>-Z</a:t>
            </a:r>
            <a:r>
              <a:rPr lang="pl-PL" baseline="-25000" dirty="0"/>
              <a:t>2</a:t>
            </a:r>
            <a:r>
              <a:rPr lang="pl-PL" dirty="0"/>
              <a:t>+16 Z</a:t>
            </a:r>
            <a:r>
              <a:rPr lang="pl-PL" baseline="-25000" dirty="0"/>
              <a:t>3</a:t>
            </a:r>
            <a:r>
              <a:rPr lang="pl-PL" dirty="0"/>
              <a:t>-Z</a:t>
            </a:r>
            <a:r>
              <a:rPr lang="pl-PL" baseline="-25000" dirty="0"/>
              <a:t>4</a:t>
            </a:r>
            <a:endParaRPr lang="en-US" baseline="-25000" dirty="0"/>
          </a:p>
          <a:p>
            <a:pPr algn="l"/>
            <a:r>
              <a:rPr lang="pl-PL" dirty="0"/>
              <a:t>12 (x</a:t>
            </a:r>
            <a:r>
              <a:rPr lang="pl-PL" baseline="-25000" dirty="0"/>
              <a:t>2</a:t>
            </a:r>
            <a:r>
              <a:rPr lang="pl-PL" dirty="0"/>
              <a:t>y</a:t>
            </a:r>
            <a:r>
              <a:rPr lang="pl-PL" baseline="-25000" dirty="0"/>
              <a:t>1</a:t>
            </a:r>
            <a:r>
              <a:rPr lang="pl-PL" dirty="0"/>
              <a:t>+x</a:t>
            </a:r>
            <a:r>
              <a:rPr lang="pl-PL" baseline="-25000" dirty="0"/>
              <a:t>1</a:t>
            </a:r>
            <a:r>
              <a:rPr lang="pl-PL" dirty="0"/>
              <a:t>y</a:t>
            </a:r>
            <a:r>
              <a:rPr lang="pl-PL" baseline="-25000" dirty="0"/>
              <a:t>2</a:t>
            </a:r>
            <a:r>
              <a:rPr lang="pl-PL" dirty="0"/>
              <a:t>)</a:t>
            </a:r>
            <a:r>
              <a:rPr lang="en-US" dirty="0"/>
              <a:t>    </a:t>
            </a:r>
            <a:r>
              <a:rPr lang="en-US" dirty="0" smtClean="0"/>
              <a:t>   </a:t>
            </a:r>
            <a:r>
              <a:rPr lang="pl-PL" dirty="0" smtClean="0"/>
              <a:t>=</a:t>
            </a:r>
            <a:r>
              <a:rPr lang="pl-PL" dirty="0"/>
              <a:t>-2 Z</a:t>
            </a:r>
            <a:r>
              <a:rPr lang="pl-PL" baseline="-25000" dirty="0"/>
              <a:t>1</a:t>
            </a:r>
            <a:r>
              <a:rPr lang="pl-PL" dirty="0"/>
              <a:t>+Z</a:t>
            </a:r>
            <a:r>
              <a:rPr lang="pl-PL" baseline="-25000" dirty="0"/>
              <a:t>2</a:t>
            </a:r>
            <a:r>
              <a:rPr lang="pl-PL" dirty="0"/>
              <a:t>+2 Z</a:t>
            </a:r>
            <a:r>
              <a:rPr lang="pl-PL" baseline="-25000" dirty="0"/>
              <a:t>3</a:t>
            </a:r>
            <a:r>
              <a:rPr lang="pl-PL" dirty="0"/>
              <a:t>-Z</a:t>
            </a:r>
            <a:r>
              <a:rPr lang="pl-PL" baseline="-25000" dirty="0"/>
              <a:t>4</a:t>
            </a:r>
            <a:endParaRPr lang="en-US" dirty="0"/>
          </a:p>
          <a:p>
            <a:pPr algn="l"/>
            <a:r>
              <a:rPr lang="pl-PL" dirty="0"/>
              <a:t>24</a:t>
            </a:r>
            <a:r>
              <a:rPr lang="pl-PL" dirty="0" smtClean="0"/>
              <a:t> (x</a:t>
            </a:r>
            <a:r>
              <a:rPr lang="pl-PL" baseline="-25000" dirty="0" smtClean="0"/>
              <a:t>2</a:t>
            </a:r>
            <a:r>
              <a:rPr lang="pl-PL" dirty="0" smtClean="0"/>
              <a:t>y</a:t>
            </a:r>
            <a:r>
              <a:rPr lang="pl-PL" baseline="-25000" dirty="0" smtClean="0"/>
              <a:t>2</a:t>
            </a:r>
            <a:r>
              <a:rPr lang="en-US" dirty="0" smtClean="0"/>
              <a:t>)</a:t>
            </a:r>
            <a:r>
              <a:rPr lang="en-US" baseline="-25000" dirty="0" smtClean="0"/>
              <a:t>                   </a:t>
            </a:r>
            <a:r>
              <a:rPr lang="pl-PL" dirty="0" smtClean="0"/>
              <a:t>=</a:t>
            </a:r>
            <a:r>
              <a:rPr lang="pl-PL" dirty="0"/>
              <a:t>6 Z</a:t>
            </a:r>
            <a:r>
              <a:rPr lang="pl-PL" baseline="-25000" dirty="0"/>
              <a:t>0</a:t>
            </a:r>
            <a:r>
              <a:rPr lang="pl-PL" dirty="0"/>
              <a:t>-4 Z</a:t>
            </a:r>
            <a:r>
              <a:rPr lang="pl-PL" baseline="-25000" dirty="0"/>
              <a:t>1</a:t>
            </a:r>
            <a:r>
              <a:rPr lang="pl-PL" dirty="0"/>
              <a:t>+Z</a:t>
            </a:r>
            <a:r>
              <a:rPr lang="pl-PL" baseline="-25000" dirty="0"/>
              <a:t>2</a:t>
            </a:r>
            <a:r>
              <a:rPr lang="pl-PL" dirty="0"/>
              <a:t>-4 Z</a:t>
            </a:r>
            <a:r>
              <a:rPr lang="pl-PL" baseline="-25000" dirty="0"/>
              <a:t>3</a:t>
            </a:r>
            <a:r>
              <a:rPr lang="pl-PL" dirty="0"/>
              <a:t>+Z</a:t>
            </a:r>
            <a:r>
              <a:rPr lang="pl-PL" baseline="-25000" dirty="0"/>
              <a:t>4</a:t>
            </a:r>
            <a:endParaRPr lang="en-US" dirty="0"/>
          </a:p>
        </p:txBody>
      </p:sp>
      <p:sp>
        <p:nvSpPr>
          <p:cNvPr id="58371" name="Rectangle 19"/>
          <p:cNvSpPr>
            <a:spLocks noGrp="1" noChangeArrowheads="1"/>
          </p:cNvSpPr>
          <p:nvPr>
            <p:ph type="title"/>
          </p:nvPr>
        </p:nvSpPr>
        <p:spPr>
          <a:xfrm>
            <a:off x="381000" y="228600"/>
            <a:ext cx="8458200" cy="1143000"/>
          </a:xfrm>
          <a:noFill/>
        </p:spPr>
        <p:txBody>
          <a:bodyPr/>
          <a:lstStyle/>
          <a:p>
            <a:r>
              <a:rPr lang="en-US" sz="4000" dirty="0"/>
              <a:t>Is it possible to reduce the number of multiplications to 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Lst>
  </p:timing>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3"/>
          <p:cNvSpPr>
            <a:spLocks noChangeArrowheads="1"/>
          </p:cNvSpPr>
          <p:nvPr/>
        </p:nvSpPr>
        <p:spPr bwMode="auto">
          <a:xfrm>
            <a:off x="0" y="1143000"/>
            <a:ext cx="9372600" cy="3324225"/>
          </a:xfrm>
          <a:prstGeom prst="rect">
            <a:avLst/>
          </a:prstGeom>
          <a:noFill/>
          <a:ln w="12700" cap="sq">
            <a:noFill/>
            <a:miter lim="800000"/>
            <a:headEnd/>
            <a:tailEnd/>
          </a:ln>
        </p:spPr>
        <p:txBody>
          <a:bodyPr lIns="274320" rIns="274320">
            <a:prstTxWarp prst="textNoShape">
              <a:avLst/>
            </a:prstTxWarp>
            <a:spAutoFit/>
          </a:bodyPr>
          <a:lstStyle/>
          <a:p>
            <a:pPr algn="l"/>
            <a:r>
              <a:rPr lang="en-US" dirty="0" smtClean="0"/>
              <a:t>Here are the values of </a:t>
            </a:r>
            <a:r>
              <a:rPr lang="en-US" dirty="0" err="1" smtClean="0"/>
              <a:t>Z</a:t>
            </a:r>
            <a:r>
              <a:rPr lang="en-US" baseline="-25000" dirty="0" err="1" smtClean="0"/>
              <a:t>k</a:t>
            </a:r>
            <a:r>
              <a:rPr lang="en-US" baseline="-25000" dirty="0" smtClean="0"/>
              <a:t> </a:t>
            </a:r>
            <a:r>
              <a:rPr lang="en-US" dirty="0" smtClean="0"/>
              <a:t>which make this work:</a:t>
            </a:r>
            <a:endParaRPr lang="en-US" baseline="-25000" dirty="0" smtClean="0"/>
          </a:p>
          <a:p>
            <a:pPr algn="l"/>
            <a:endParaRPr lang="en-US" dirty="0"/>
          </a:p>
          <a:p>
            <a:pPr algn="l"/>
            <a:r>
              <a:rPr lang="en-US" dirty="0"/>
              <a:t>	Z</a:t>
            </a:r>
            <a:r>
              <a:rPr lang="en-US" baseline="-25000" dirty="0"/>
              <a:t>0 </a:t>
            </a:r>
            <a:r>
              <a:rPr lang="en-US" dirty="0"/>
              <a:t>= x</a:t>
            </a:r>
            <a:r>
              <a:rPr lang="en-US" baseline="-25000" dirty="0"/>
              <a:t>0</a:t>
            </a:r>
            <a:r>
              <a:rPr lang="en-US" dirty="0"/>
              <a:t> y</a:t>
            </a:r>
            <a:r>
              <a:rPr lang="en-US" baseline="-25000" dirty="0"/>
              <a:t>0</a:t>
            </a:r>
          </a:p>
          <a:p>
            <a:pPr algn="l"/>
            <a:r>
              <a:rPr lang="en-US" dirty="0"/>
              <a:t>	Z</a:t>
            </a:r>
            <a:r>
              <a:rPr lang="en-US" baseline="-25000" dirty="0"/>
              <a:t>1 </a:t>
            </a:r>
            <a:r>
              <a:rPr lang="en-US" dirty="0"/>
              <a:t>= (x</a:t>
            </a:r>
            <a:r>
              <a:rPr lang="en-US" baseline="-25000" dirty="0"/>
              <a:t>0</a:t>
            </a:r>
            <a:r>
              <a:rPr lang="en-US" dirty="0"/>
              <a:t>+x</a:t>
            </a:r>
            <a:r>
              <a:rPr lang="en-US" baseline="-25000" dirty="0"/>
              <a:t>1</a:t>
            </a:r>
            <a:r>
              <a:rPr lang="en-US" dirty="0"/>
              <a:t>+x</a:t>
            </a:r>
            <a:r>
              <a:rPr lang="en-US" baseline="-25000" dirty="0"/>
              <a:t>2</a:t>
            </a:r>
            <a:r>
              <a:rPr lang="en-US" dirty="0"/>
              <a:t>) (y</a:t>
            </a:r>
            <a:r>
              <a:rPr lang="en-US" baseline="-25000" dirty="0"/>
              <a:t>0</a:t>
            </a:r>
            <a:r>
              <a:rPr lang="en-US" dirty="0"/>
              <a:t>+y</a:t>
            </a:r>
            <a:r>
              <a:rPr lang="en-US" baseline="-25000" dirty="0"/>
              <a:t>1</a:t>
            </a:r>
            <a:r>
              <a:rPr lang="en-US" dirty="0"/>
              <a:t>+y</a:t>
            </a:r>
            <a:r>
              <a:rPr lang="en-US" baseline="-25000" dirty="0"/>
              <a:t>2</a:t>
            </a:r>
            <a:r>
              <a:rPr lang="en-US" dirty="0"/>
              <a:t>)</a:t>
            </a:r>
          </a:p>
          <a:p>
            <a:pPr algn="l"/>
            <a:r>
              <a:rPr lang="es-ES" dirty="0"/>
              <a:t>	Z</a:t>
            </a:r>
            <a:r>
              <a:rPr lang="es-ES" baseline="-25000" dirty="0"/>
              <a:t>2 </a:t>
            </a:r>
            <a:r>
              <a:rPr lang="es-ES" dirty="0"/>
              <a:t>= (x</a:t>
            </a:r>
            <a:r>
              <a:rPr lang="es-ES" baseline="-25000" dirty="0"/>
              <a:t>0</a:t>
            </a:r>
            <a:r>
              <a:rPr lang="es-ES" dirty="0"/>
              <a:t>+2 x</a:t>
            </a:r>
            <a:r>
              <a:rPr lang="es-ES" baseline="-25000" dirty="0"/>
              <a:t>1</a:t>
            </a:r>
            <a:r>
              <a:rPr lang="es-ES" dirty="0"/>
              <a:t>+4 x</a:t>
            </a:r>
            <a:r>
              <a:rPr lang="es-ES" baseline="-25000" dirty="0"/>
              <a:t>2</a:t>
            </a:r>
            <a:r>
              <a:rPr lang="es-ES" dirty="0"/>
              <a:t>) (y</a:t>
            </a:r>
            <a:r>
              <a:rPr lang="es-ES" baseline="-25000" dirty="0"/>
              <a:t>0</a:t>
            </a:r>
            <a:r>
              <a:rPr lang="es-ES" dirty="0"/>
              <a:t>+2 y</a:t>
            </a:r>
            <a:r>
              <a:rPr lang="es-ES" baseline="-25000" dirty="0"/>
              <a:t>1</a:t>
            </a:r>
            <a:r>
              <a:rPr lang="es-ES" dirty="0"/>
              <a:t>+4 y</a:t>
            </a:r>
            <a:r>
              <a:rPr lang="es-ES" baseline="-25000" dirty="0"/>
              <a:t>2</a:t>
            </a:r>
            <a:r>
              <a:rPr lang="es-ES" dirty="0"/>
              <a:t>)</a:t>
            </a:r>
          </a:p>
          <a:p>
            <a:pPr algn="l"/>
            <a:r>
              <a:rPr lang="en-US" dirty="0"/>
              <a:t>	Z</a:t>
            </a:r>
            <a:r>
              <a:rPr lang="en-US" baseline="-25000" dirty="0"/>
              <a:t>3 </a:t>
            </a:r>
            <a:r>
              <a:rPr lang="en-US" dirty="0"/>
              <a:t>= (x</a:t>
            </a:r>
            <a:r>
              <a:rPr lang="en-US" baseline="-25000" dirty="0"/>
              <a:t>0</a:t>
            </a:r>
            <a:r>
              <a:rPr lang="en-US" dirty="0"/>
              <a:t>-x</a:t>
            </a:r>
            <a:r>
              <a:rPr lang="en-US" baseline="-25000" dirty="0"/>
              <a:t>1</a:t>
            </a:r>
            <a:r>
              <a:rPr lang="en-US" dirty="0"/>
              <a:t>+x</a:t>
            </a:r>
            <a:r>
              <a:rPr lang="en-US" baseline="-25000" dirty="0"/>
              <a:t>2</a:t>
            </a:r>
            <a:r>
              <a:rPr lang="en-US" dirty="0"/>
              <a:t>) (y</a:t>
            </a:r>
            <a:r>
              <a:rPr lang="en-US" baseline="-25000" dirty="0"/>
              <a:t>0</a:t>
            </a:r>
            <a:r>
              <a:rPr lang="en-US" dirty="0"/>
              <a:t>-y</a:t>
            </a:r>
            <a:r>
              <a:rPr lang="en-US" baseline="-25000" dirty="0"/>
              <a:t>1</a:t>
            </a:r>
            <a:r>
              <a:rPr lang="en-US" dirty="0"/>
              <a:t>+y</a:t>
            </a:r>
            <a:r>
              <a:rPr lang="en-US" baseline="-25000" dirty="0"/>
              <a:t>2</a:t>
            </a:r>
            <a:r>
              <a:rPr lang="en-US" dirty="0"/>
              <a:t>)</a:t>
            </a:r>
          </a:p>
          <a:p>
            <a:pPr algn="l"/>
            <a:r>
              <a:rPr lang="es-ES" dirty="0"/>
              <a:t>	Z</a:t>
            </a:r>
            <a:r>
              <a:rPr lang="es-ES" baseline="-25000" dirty="0"/>
              <a:t>4 </a:t>
            </a:r>
            <a:r>
              <a:rPr lang="es-ES" dirty="0"/>
              <a:t>= (x</a:t>
            </a:r>
            <a:r>
              <a:rPr lang="es-ES" baseline="-25000" dirty="0"/>
              <a:t>0</a:t>
            </a:r>
            <a:r>
              <a:rPr lang="es-ES" dirty="0"/>
              <a:t>-2 x</a:t>
            </a:r>
            <a:r>
              <a:rPr lang="es-ES" baseline="-25000" dirty="0"/>
              <a:t>1</a:t>
            </a:r>
            <a:r>
              <a:rPr lang="es-ES" dirty="0"/>
              <a:t>+4 x</a:t>
            </a:r>
            <a:r>
              <a:rPr lang="es-ES" baseline="-25000" dirty="0"/>
              <a:t>2</a:t>
            </a:r>
            <a:r>
              <a:rPr lang="es-ES" dirty="0"/>
              <a:t>) (y</a:t>
            </a:r>
            <a:r>
              <a:rPr lang="es-ES" baseline="-25000" dirty="0"/>
              <a:t>0</a:t>
            </a:r>
            <a:r>
              <a:rPr lang="es-ES" dirty="0"/>
              <a:t>-2 y</a:t>
            </a:r>
            <a:r>
              <a:rPr lang="es-ES" baseline="-25000" dirty="0"/>
              <a:t>1</a:t>
            </a:r>
            <a:r>
              <a:rPr lang="es-ES" dirty="0"/>
              <a:t>+4 y</a:t>
            </a:r>
            <a:r>
              <a:rPr lang="es-ES" baseline="-25000" dirty="0"/>
              <a:t>2</a:t>
            </a:r>
            <a:r>
              <a:rPr lang="es-ES" dirty="0"/>
              <a:t>)</a:t>
            </a:r>
            <a:endParaRPr lang="en-US" dirty="0"/>
          </a:p>
        </p:txBody>
      </p:sp>
      <p:sp>
        <p:nvSpPr>
          <p:cNvPr id="59395" name="Rectangle 19"/>
          <p:cNvSpPr>
            <a:spLocks noGrp="1" noChangeArrowheads="1"/>
          </p:cNvSpPr>
          <p:nvPr>
            <p:ph type="title"/>
          </p:nvPr>
        </p:nvSpPr>
        <p:spPr>
          <a:xfrm>
            <a:off x="381000" y="0"/>
            <a:ext cx="8458200" cy="1143000"/>
          </a:xfrm>
          <a:noFill/>
        </p:spPr>
        <p:txBody>
          <a:bodyPr/>
          <a:lstStyle/>
          <a:p>
            <a:r>
              <a:rPr lang="en-US" sz="4000" dirty="0" smtClean="0"/>
              <a:t>5 Multiplications Suffice</a:t>
            </a:r>
            <a:endParaRPr lang="en-US" sz="4000" dirty="0"/>
          </a:p>
        </p:txBody>
      </p:sp>
      <p:sp>
        <p:nvSpPr>
          <p:cNvPr id="5" name="TextBox 4"/>
          <p:cNvSpPr txBox="1"/>
          <p:nvPr/>
        </p:nvSpPr>
        <p:spPr>
          <a:xfrm>
            <a:off x="381000" y="4722189"/>
            <a:ext cx="8536046" cy="1650708"/>
          </a:xfrm>
          <a:prstGeom prst="rect">
            <a:avLst/>
          </a:prstGeom>
          <a:noFill/>
        </p:spPr>
        <p:txBody>
          <a:bodyPr wrap="square" rtlCol="0">
            <a:spAutoFit/>
          </a:bodyPr>
          <a:lstStyle/>
          <a:p>
            <a:pPr algn="l"/>
            <a:r>
              <a:rPr lang="en-US" dirty="0" smtClean="0"/>
              <a:t>We leave checking this to the reader.  Note that multiplying and dividing by small constants (eg:2,4,12,24) are </a:t>
            </a:r>
            <a:r>
              <a:rPr lang="en-US" dirty="0" err="1" smtClean="0"/>
              <a:t>O(n</a:t>
            </a:r>
            <a:r>
              <a:rPr lang="en-US" dirty="0" smtClean="0"/>
              <a:t>) time and absorbed by the constant term in the recurrence.  </a:t>
            </a:r>
            <a:endParaRPr lang="en-US" dirty="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3"/>
          <p:cNvSpPr>
            <a:spLocks noChangeArrowheads="1"/>
          </p:cNvSpPr>
          <p:nvPr/>
        </p:nvSpPr>
        <p:spPr bwMode="auto">
          <a:xfrm>
            <a:off x="371475" y="1506538"/>
            <a:ext cx="8543925" cy="868362"/>
          </a:xfrm>
          <a:prstGeom prst="rect">
            <a:avLst/>
          </a:prstGeom>
          <a:noFill/>
          <a:ln w="12700" cap="sq">
            <a:noFill/>
            <a:miter lim="800000"/>
            <a:headEnd/>
            <a:tailEnd/>
          </a:ln>
        </p:spPr>
        <p:txBody>
          <a:bodyPr lIns="274320" rIns="274320">
            <a:prstTxWarp prst="textNoShape">
              <a:avLst/>
            </a:prstTxWarp>
            <a:spAutoFit/>
          </a:bodyPr>
          <a:lstStyle/>
          <a:p>
            <a:r>
              <a:rPr lang="en-US"/>
              <a:t>It is possible to develop a faster algorithm by increasing the number of splits.</a:t>
            </a:r>
          </a:p>
        </p:txBody>
      </p:sp>
      <p:sp>
        <p:nvSpPr>
          <p:cNvPr id="60419" name="Rectangle 19"/>
          <p:cNvSpPr>
            <a:spLocks noGrp="1" noChangeArrowheads="1"/>
          </p:cNvSpPr>
          <p:nvPr>
            <p:ph type="title"/>
          </p:nvPr>
        </p:nvSpPr>
        <p:spPr>
          <a:xfrm>
            <a:off x="381000" y="228600"/>
            <a:ext cx="8458200" cy="1143000"/>
          </a:xfrm>
          <a:noFill/>
        </p:spPr>
        <p:txBody>
          <a:bodyPr/>
          <a:lstStyle/>
          <a:p>
            <a:r>
              <a:rPr lang="en-US" b="1"/>
              <a:t>Further Generalizations</a:t>
            </a:r>
            <a:endParaRPr lang="en-US"/>
          </a:p>
        </p:txBody>
      </p:sp>
      <p:sp>
        <p:nvSpPr>
          <p:cNvPr id="62468" name="Rectangle 3"/>
          <p:cNvSpPr>
            <a:spLocks noChangeArrowheads="1"/>
          </p:cNvSpPr>
          <p:nvPr/>
        </p:nvSpPr>
        <p:spPr bwMode="auto">
          <a:xfrm>
            <a:off x="314325" y="2916238"/>
            <a:ext cx="8001000" cy="479425"/>
          </a:xfrm>
          <a:prstGeom prst="rect">
            <a:avLst/>
          </a:prstGeom>
          <a:noFill/>
          <a:ln w="12700" cap="sq">
            <a:noFill/>
            <a:miter lim="800000"/>
            <a:headEnd/>
            <a:tailEnd/>
          </a:ln>
        </p:spPr>
        <p:txBody>
          <a:bodyPr lIns="274320" rIns="274320">
            <a:prstTxWarp prst="textNoShape">
              <a:avLst/>
            </a:prstTxWarp>
            <a:spAutoFit/>
          </a:bodyPr>
          <a:lstStyle/>
          <a:p>
            <a:r>
              <a:rPr lang="en-US"/>
              <a:t>A 4-way splitting:</a:t>
            </a:r>
          </a:p>
        </p:txBody>
      </p:sp>
      <p:sp>
        <p:nvSpPr>
          <p:cNvPr id="62469" name="Rectangle 3"/>
          <p:cNvSpPr>
            <a:spLocks noChangeArrowheads="1"/>
          </p:cNvSpPr>
          <p:nvPr/>
        </p:nvSpPr>
        <p:spPr bwMode="auto">
          <a:xfrm>
            <a:off x="423863" y="4097338"/>
            <a:ext cx="8001000" cy="479425"/>
          </a:xfrm>
          <a:prstGeom prst="rect">
            <a:avLst/>
          </a:prstGeom>
          <a:noFill/>
          <a:ln w="12700" cap="sq">
            <a:noFill/>
            <a:miter lim="800000"/>
            <a:headEnd/>
            <a:tailEnd/>
          </a:ln>
        </p:spPr>
        <p:txBody>
          <a:bodyPr lIns="274320" rIns="274320">
            <a:prstTxWarp prst="textNoShape">
              <a:avLst/>
            </a:prstTxWarp>
            <a:spAutoFit/>
          </a:bodyPr>
          <a:lstStyle/>
          <a:p>
            <a:r>
              <a:rPr lang="en-US"/>
              <a:t>T(n) = 7 T(n/4) + O(n)  </a:t>
            </a:r>
          </a:p>
        </p:txBody>
      </p:sp>
      <p:sp>
        <p:nvSpPr>
          <p:cNvPr id="62470" name="Rectangle 3"/>
          <p:cNvSpPr>
            <a:spLocks noChangeArrowheads="1"/>
          </p:cNvSpPr>
          <p:nvPr/>
        </p:nvSpPr>
        <p:spPr bwMode="auto">
          <a:xfrm>
            <a:off x="633413" y="5664200"/>
            <a:ext cx="7453312" cy="479425"/>
          </a:xfrm>
          <a:prstGeom prst="rect">
            <a:avLst/>
          </a:prstGeom>
          <a:noFill/>
          <a:ln w="12700" cap="sq">
            <a:noFill/>
            <a:miter lim="800000"/>
            <a:headEnd/>
            <a:tailEnd/>
          </a:ln>
        </p:spPr>
        <p:txBody>
          <a:bodyPr lIns="274320" rIns="274320">
            <a:prstTxWarp prst="textNoShape">
              <a:avLst/>
            </a:prstTxWarp>
            <a:spAutoFit/>
          </a:bodyPr>
          <a:lstStyle/>
          <a:p>
            <a:r>
              <a:rPr lang="en-US"/>
              <a:t>T(n) = O(n </a:t>
            </a:r>
            <a:r>
              <a:rPr lang="en-US" baseline="30000"/>
              <a:t>1.403…</a:t>
            </a:r>
            <a:r>
              <a:rPr lang="en-US"/>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4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4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p:bldP spid="62469" grpId="0"/>
      <p:bldP spid="62470"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863600" y="969963"/>
            <a:ext cx="6718300"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0"/>
              </a:spcBef>
              <a:tabLst>
                <a:tab pos="858838" algn="l"/>
              </a:tabLst>
            </a:pPr>
            <a:r>
              <a:rPr lang="en-US"/>
              <a:t>On another computer </a:t>
            </a:r>
            <a:r>
              <a:rPr lang="en-US">
                <a:solidFill>
                  <a:schemeClr val="tx2"/>
                </a:solidFill>
              </a:rPr>
              <a:t>M’</a:t>
            </a:r>
            <a:r>
              <a:rPr lang="en-US"/>
              <a:t>, the time to perform        may be </a:t>
            </a:r>
            <a:r>
              <a:rPr lang="en-US">
                <a:solidFill>
                  <a:schemeClr val="tx2"/>
                </a:solidFill>
              </a:rPr>
              <a:t>c’.</a:t>
            </a:r>
            <a:endParaRPr lang="en-US"/>
          </a:p>
        </p:txBody>
      </p:sp>
      <p:grpSp>
        <p:nvGrpSpPr>
          <p:cNvPr id="2" name="Group 5"/>
          <p:cNvGrpSpPr>
            <a:grpSpLocks/>
          </p:cNvGrpSpPr>
          <p:nvPr/>
        </p:nvGrpSpPr>
        <p:grpSpPr bwMode="auto">
          <a:xfrm>
            <a:off x="3810000" y="1535113"/>
            <a:ext cx="495300" cy="611187"/>
            <a:chOff x="1512" y="1296"/>
            <a:chExt cx="312" cy="624"/>
          </a:xfrm>
        </p:grpSpPr>
        <p:sp>
          <p:nvSpPr>
            <p:cNvPr id="30726" name="Line 6"/>
            <p:cNvSpPr>
              <a:spLocks noChangeShapeType="1"/>
            </p:cNvSpPr>
            <p:nvPr/>
          </p:nvSpPr>
          <p:spPr bwMode="invGray">
            <a:xfrm flipH="1">
              <a:off x="1704" y="1794"/>
              <a:ext cx="0" cy="126"/>
            </a:xfrm>
            <a:prstGeom prst="line">
              <a:avLst/>
            </a:prstGeom>
            <a:noFill/>
            <a:ln w="76200" cap="sq">
              <a:solidFill>
                <a:schemeClr val="tx2"/>
              </a:solidFill>
              <a:round/>
              <a:headEnd type="none" w="sm" len="sm"/>
              <a:tailEnd type="triangle" w="sm" len="sm"/>
            </a:ln>
          </p:spPr>
          <p:txBody>
            <a:bodyPr lIns="274320" rIns="274320" anchor="ctr">
              <a:prstTxWarp prst="textNoShape">
                <a:avLst/>
              </a:prstTxWarp>
              <a:spAutoFit/>
            </a:bodyPr>
            <a:lstStyle/>
            <a:p>
              <a:endParaRPr lang="en-US"/>
            </a:p>
          </p:txBody>
        </p:sp>
        <p:sp>
          <p:nvSpPr>
            <p:cNvPr id="30727" name="Rectangle 7"/>
            <p:cNvSpPr>
              <a:spLocks noChangeArrowheads="1"/>
            </p:cNvSpPr>
            <p:nvPr/>
          </p:nvSpPr>
          <p:spPr bwMode="invGray">
            <a:xfrm flipH="1">
              <a:off x="1608" y="1296"/>
              <a:ext cx="216" cy="477"/>
            </a:xfrm>
            <a:prstGeom prst="rect">
              <a:avLst/>
            </a:prstGeom>
            <a:noFill/>
            <a:ln w="57150" cap="sq">
              <a:solidFill>
                <a:schemeClr val="tx2"/>
              </a:solidFill>
              <a:miter lim="800000"/>
              <a:headEnd type="none" w="sm" len="sm"/>
              <a:tailEnd type="none" w="sm" len="sm"/>
            </a:ln>
          </p:spPr>
          <p:txBody>
            <a:bodyPr lIns="274320" rIns="274320" anchor="ctr">
              <a:prstTxWarp prst="textNoShape">
                <a:avLst/>
              </a:prstTxWarp>
              <a:spAutoFit/>
            </a:bodyPr>
            <a:lstStyle/>
            <a:p>
              <a:endParaRPr lang="en-US"/>
            </a:p>
          </p:txBody>
        </p:sp>
        <p:sp>
          <p:nvSpPr>
            <p:cNvPr id="30728" name="Line 8"/>
            <p:cNvSpPr>
              <a:spLocks noChangeShapeType="1"/>
            </p:cNvSpPr>
            <p:nvPr/>
          </p:nvSpPr>
          <p:spPr bwMode="invGray">
            <a:xfrm flipH="1">
              <a:off x="1512" y="1394"/>
              <a:ext cx="73" cy="0"/>
            </a:xfrm>
            <a:prstGeom prst="line">
              <a:avLst/>
            </a:prstGeom>
            <a:noFill/>
            <a:ln w="76200" cap="sq">
              <a:solidFill>
                <a:schemeClr val="tx2"/>
              </a:solidFill>
              <a:round/>
              <a:headEnd type="none" w="sm" len="sm"/>
              <a:tailEnd type="triangle" w="sm" len="sm"/>
            </a:ln>
          </p:spPr>
          <p:txBody>
            <a:bodyPr lIns="274320" rIns="274320" anchor="ctr">
              <a:prstTxWarp prst="textNoShape">
                <a:avLst/>
              </a:prstTxWarp>
              <a:spAutoFit/>
            </a:bodyPr>
            <a:lstStyle/>
            <a:p>
              <a:endParaRPr lang="en-US"/>
            </a:p>
          </p:txBody>
        </p:sp>
      </p:grpSp>
      <p:sp>
        <p:nvSpPr>
          <p:cNvPr id="1116169" name="Text Box 9"/>
          <p:cNvSpPr txBox="1">
            <a:spLocks noChangeArrowheads="1"/>
          </p:cNvSpPr>
          <p:nvPr/>
        </p:nvSpPr>
        <p:spPr bwMode="auto">
          <a:xfrm>
            <a:off x="863600" y="2270125"/>
            <a:ext cx="6800850" cy="946150"/>
          </a:xfrm>
          <a:prstGeom prst="rect">
            <a:avLst/>
          </a:prstGeom>
          <a:noFill/>
          <a:ln w="25400" cap="sq">
            <a:noFill/>
            <a:miter lim="800000"/>
            <a:headEnd/>
            <a:tailEnd/>
          </a:ln>
        </p:spPr>
        <p:txBody>
          <a:bodyPr lIns="274320" rIns="274320">
            <a:prstTxWarp prst="textNoShape">
              <a:avLst/>
            </a:prstTxWarp>
            <a:spAutoFit/>
          </a:bodyPr>
          <a:lstStyle/>
          <a:p>
            <a:pPr>
              <a:lnSpc>
                <a:spcPct val="100000"/>
              </a:lnSpc>
              <a:tabLst>
                <a:tab pos="858838" algn="l"/>
              </a:tabLst>
            </a:pPr>
            <a:r>
              <a:rPr lang="en-US"/>
              <a:t>Total time to add two </a:t>
            </a:r>
            <a:r>
              <a:rPr lang="en-US">
                <a:solidFill>
                  <a:schemeClr val="tx2"/>
                </a:solidFill>
              </a:rPr>
              <a:t>n</a:t>
            </a:r>
            <a:r>
              <a:rPr lang="en-US"/>
              <a:t>-bit numbers using grade school addition: </a:t>
            </a:r>
          </a:p>
        </p:txBody>
      </p:sp>
      <p:sp>
        <p:nvSpPr>
          <p:cNvPr id="1116170" name="Text Box 10"/>
          <p:cNvSpPr txBox="1">
            <a:spLocks noChangeArrowheads="1"/>
          </p:cNvSpPr>
          <p:nvPr/>
        </p:nvSpPr>
        <p:spPr bwMode="auto">
          <a:xfrm>
            <a:off x="863600" y="3571875"/>
            <a:ext cx="7673975" cy="523875"/>
          </a:xfrm>
          <a:prstGeom prst="rect">
            <a:avLst/>
          </a:prstGeom>
          <a:noFill/>
          <a:ln w="25400" cap="sq">
            <a:noFill/>
            <a:miter lim="800000"/>
            <a:headEnd/>
            <a:tailEnd/>
          </a:ln>
        </p:spPr>
        <p:txBody>
          <a:bodyPr wrap="none" lIns="274320" rIns="274320">
            <a:prstTxWarp prst="textNoShape">
              <a:avLst/>
            </a:prstTxWarp>
            <a:spAutoFit/>
          </a:bodyPr>
          <a:lstStyle/>
          <a:p>
            <a:pPr>
              <a:lnSpc>
                <a:spcPct val="100000"/>
              </a:lnSpc>
              <a:tabLst>
                <a:tab pos="858838" algn="l"/>
              </a:tabLst>
            </a:pPr>
            <a:r>
              <a:rPr lang="en-US">
                <a:solidFill>
                  <a:schemeClr val="tx2"/>
                </a:solidFill>
              </a:rPr>
              <a:t>c’n</a:t>
            </a:r>
            <a:r>
              <a:rPr lang="en-US"/>
              <a:t> 			[</a:t>
            </a:r>
            <a:r>
              <a:rPr lang="en-US">
                <a:solidFill>
                  <a:schemeClr val="tx2"/>
                </a:solidFill>
              </a:rPr>
              <a:t>c’</a:t>
            </a:r>
            <a:r>
              <a:rPr lang="en-US"/>
              <a:t> time for each of </a:t>
            </a:r>
            <a:r>
              <a:rPr lang="en-US">
                <a:solidFill>
                  <a:schemeClr val="tx2"/>
                </a:solidFill>
              </a:rPr>
              <a:t>n</a:t>
            </a:r>
            <a:r>
              <a:rPr lang="en-US"/>
              <a:t> columns]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16169"/>
                                        </p:tgtEl>
                                        <p:attrNameLst>
                                          <p:attrName>style.visibility</p:attrName>
                                        </p:attrNameLst>
                                      </p:cBhvr>
                                      <p:to>
                                        <p:strVal val="visible"/>
                                      </p:to>
                                    </p:set>
                                    <p:animEffect transition="in" filter="fade">
                                      <p:cBhvr>
                                        <p:cTn id="7" dur="500"/>
                                        <p:tgtEl>
                                          <p:spTgt spid="111616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16170"/>
                                        </p:tgtEl>
                                        <p:attrNameLst>
                                          <p:attrName>style.visibility</p:attrName>
                                        </p:attrNameLst>
                                      </p:cBhvr>
                                      <p:to>
                                        <p:strVal val="visible"/>
                                      </p:to>
                                    </p:set>
                                    <p:animEffect transition="in" filter="fade">
                                      <p:cBhvr>
                                        <p:cTn id="12" dur="500"/>
                                        <p:tgtEl>
                                          <p:spTgt spid="1116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69" grpId="0"/>
      <p:bldP spid="1116170" grpId="0"/>
    </p:bldLst>
  </p:timing>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3"/>
          <p:cNvSpPr>
            <a:spLocks noChangeArrowheads="1"/>
          </p:cNvSpPr>
          <p:nvPr/>
        </p:nvSpPr>
        <p:spPr bwMode="auto">
          <a:xfrm>
            <a:off x="0" y="1143000"/>
            <a:ext cx="9144000" cy="1095685"/>
          </a:xfrm>
          <a:prstGeom prst="rect">
            <a:avLst/>
          </a:prstGeom>
          <a:noFill/>
          <a:ln w="12700" cap="sq">
            <a:noFill/>
            <a:miter lim="800000"/>
            <a:headEnd/>
            <a:tailEnd/>
          </a:ln>
        </p:spPr>
        <p:txBody>
          <a:bodyPr wrap="square" lIns="274320" rIns="274320">
            <a:prstTxWarp prst="textNoShape">
              <a:avLst/>
            </a:prstTxWarp>
            <a:spAutoFit/>
          </a:bodyPr>
          <a:lstStyle/>
          <a:p>
            <a:pPr algn="l"/>
            <a:r>
              <a:rPr lang="en-US" sz="2400" dirty="0" smtClean="0"/>
              <a:t>In similar fashion, the </a:t>
            </a:r>
            <a:r>
              <a:rPr lang="en-US" sz="2400" dirty="0" err="1">
                <a:solidFill>
                  <a:schemeClr val="tx2"/>
                </a:solidFill>
              </a:rPr>
              <a:t>k</a:t>
            </a:r>
            <a:r>
              <a:rPr lang="en-US" sz="2400" dirty="0"/>
              <a:t>-way split requires </a:t>
            </a:r>
            <a:r>
              <a:rPr lang="en-US" sz="2400" dirty="0" smtClean="0">
                <a:solidFill>
                  <a:schemeClr val="tx2"/>
                </a:solidFill>
              </a:rPr>
              <a:t>2k-1 </a:t>
            </a:r>
            <a:r>
              <a:rPr lang="en-US" sz="2400" dirty="0"/>
              <a:t>multiplications</a:t>
            </a:r>
            <a:r>
              <a:rPr lang="en-US" sz="2400" dirty="0" smtClean="0"/>
              <a:t>.  (We do not show that here.  </a:t>
            </a:r>
            <a:r>
              <a:rPr lang="en-US" sz="2400" dirty="0" smtClean="0"/>
              <a:t>See </a:t>
            </a:r>
            <a:r>
              <a:rPr lang="en-US" sz="2400" dirty="0" err="1" smtClean="0"/>
              <a:t>http://en.wikipedia.org/wiki/</a:t>
            </a:r>
            <a:r>
              <a:rPr lang="en-US" sz="2400" dirty="0" err="1" smtClean="0"/>
              <a:t>Toom</a:t>
            </a:r>
            <a:r>
              <a:rPr lang="en-US" sz="2400" dirty="0" err="1" smtClean="0"/>
              <a:t>-</a:t>
            </a:r>
            <a:r>
              <a:rPr lang="en-US" sz="2400" dirty="0" err="1" smtClean="0"/>
              <a:t>Cook_multiplication</a:t>
            </a:r>
            <a:r>
              <a:rPr lang="en-US" sz="2400" dirty="0" smtClean="0"/>
              <a:t>)</a:t>
            </a:r>
            <a:endParaRPr lang="en-US" sz="2400" dirty="0"/>
          </a:p>
        </p:txBody>
      </p:sp>
      <p:sp>
        <p:nvSpPr>
          <p:cNvPr id="61443" name="Rectangle 19"/>
          <p:cNvSpPr>
            <a:spLocks noGrp="1" noChangeArrowheads="1"/>
          </p:cNvSpPr>
          <p:nvPr>
            <p:ph type="title"/>
          </p:nvPr>
        </p:nvSpPr>
        <p:spPr>
          <a:xfrm>
            <a:off x="381000" y="0"/>
            <a:ext cx="8458200" cy="1143000"/>
          </a:xfrm>
          <a:noFill/>
        </p:spPr>
        <p:txBody>
          <a:bodyPr/>
          <a:lstStyle/>
          <a:p>
            <a:r>
              <a:rPr lang="en-US" b="1" dirty="0"/>
              <a:t>Further Generalizations</a:t>
            </a:r>
            <a:endParaRPr lang="en-US" dirty="0"/>
          </a:p>
        </p:txBody>
      </p:sp>
      <p:sp>
        <p:nvSpPr>
          <p:cNvPr id="63492" name="Rectangle 3"/>
          <p:cNvSpPr>
            <a:spLocks noChangeArrowheads="1"/>
          </p:cNvSpPr>
          <p:nvPr/>
        </p:nvSpPr>
        <p:spPr bwMode="auto">
          <a:xfrm>
            <a:off x="357188" y="2630488"/>
            <a:ext cx="8001000" cy="479425"/>
          </a:xfrm>
          <a:prstGeom prst="rect">
            <a:avLst/>
          </a:prstGeom>
          <a:noFill/>
          <a:ln w="12700" cap="sq">
            <a:noFill/>
            <a:miter lim="800000"/>
            <a:headEnd/>
            <a:tailEnd/>
          </a:ln>
        </p:spPr>
        <p:txBody>
          <a:bodyPr lIns="274320" rIns="274320">
            <a:prstTxWarp prst="textNoShape">
              <a:avLst/>
            </a:prstTxWarp>
            <a:spAutoFit/>
          </a:bodyPr>
          <a:lstStyle/>
          <a:p>
            <a:r>
              <a:rPr lang="en-US"/>
              <a:t>A </a:t>
            </a:r>
            <a:r>
              <a:rPr lang="en-US">
                <a:solidFill>
                  <a:srgbClr val="FFFF00"/>
                </a:solidFill>
              </a:rPr>
              <a:t>k-way</a:t>
            </a:r>
            <a:r>
              <a:rPr lang="en-US"/>
              <a:t> splitting:</a:t>
            </a:r>
          </a:p>
        </p:txBody>
      </p:sp>
      <p:sp>
        <p:nvSpPr>
          <p:cNvPr id="63493" name="Rectangle 3"/>
          <p:cNvSpPr>
            <a:spLocks noChangeArrowheads="1"/>
          </p:cNvSpPr>
          <p:nvPr/>
        </p:nvSpPr>
        <p:spPr bwMode="auto">
          <a:xfrm>
            <a:off x="395288" y="3468688"/>
            <a:ext cx="8001000" cy="479425"/>
          </a:xfrm>
          <a:prstGeom prst="rect">
            <a:avLst/>
          </a:prstGeom>
          <a:noFill/>
          <a:ln w="12700" cap="sq">
            <a:noFill/>
            <a:miter lim="800000"/>
            <a:headEnd/>
            <a:tailEnd/>
          </a:ln>
        </p:spPr>
        <p:txBody>
          <a:bodyPr lIns="274320" rIns="274320">
            <a:prstTxWarp prst="textNoShape">
              <a:avLst/>
            </a:prstTxWarp>
            <a:spAutoFit/>
          </a:bodyPr>
          <a:lstStyle/>
          <a:p>
            <a:r>
              <a:rPr lang="en-US"/>
              <a:t>T(n) = (2k-1) T(n/k) + O(n)  </a:t>
            </a:r>
          </a:p>
        </p:txBody>
      </p:sp>
      <p:sp>
        <p:nvSpPr>
          <p:cNvPr id="63494" name="Rectangle 3"/>
          <p:cNvSpPr>
            <a:spLocks noChangeArrowheads="1"/>
          </p:cNvSpPr>
          <p:nvPr/>
        </p:nvSpPr>
        <p:spPr bwMode="auto">
          <a:xfrm>
            <a:off x="633413" y="4406900"/>
            <a:ext cx="7453312" cy="479425"/>
          </a:xfrm>
          <a:prstGeom prst="rect">
            <a:avLst/>
          </a:prstGeom>
          <a:noFill/>
          <a:ln w="12700" cap="sq">
            <a:noFill/>
            <a:miter lim="800000"/>
            <a:headEnd/>
            <a:tailEnd/>
          </a:ln>
        </p:spPr>
        <p:txBody>
          <a:bodyPr lIns="274320" rIns="274320">
            <a:prstTxWarp prst="textNoShape">
              <a:avLst/>
            </a:prstTxWarp>
            <a:spAutoFit/>
          </a:bodyPr>
          <a:lstStyle/>
          <a:p>
            <a:r>
              <a:rPr lang="en-US" dirty="0" err="1"/>
              <a:t>T(n</a:t>
            </a:r>
            <a:r>
              <a:rPr lang="en-US" dirty="0"/>
              <a:t>) = </a:t>
            </a:r>
            <a:r>
              <a:rPr lang="en-US" dirty="0" err="1"/>
              <a:t>O(n</a:t>
            </a:r>
            <a:r>
              <a:rPr lang="en-US" dirty="0"/>
              <a:t> </a:t>
            </a:r>
            <a:r>
              <a:rPr lang="en-US" baseline="30000" dirty="0" err="1"/>
              <a:t>log</a:t>
            </a:r>
            <a:r>
              <a:rPr lang="en-US" baseline="-14000" dirty="0" err="1"/>
              <a:t>k</a:t>
            </a:r>
            <a:r>
              <a:rPr lang="en-US" baseline="-25000" dirty="0"/>
              <a:t> </a:t>
            </a:r>
            <a:r>
              <a:rPr lang="en-US" baseline="30000" dirty="0"/>
              <a:t>(2k-1) </a:t>
            </a:r>
            <a:r>
              <a:rPr lang="en-US" dirty="0"/>
              <a:t>)</a:t>
            </a:r>
          </a:p>
        </p:txBody>
      </p:sp>
      <p:sp>
        <p:nvSpPr>
          <p:cNvPr id="63495" name="Rectangle 3"/>
          <p:cNvSpPr>
            <a:spLocks noChangeArrowheads="1"/>
          </p:cNvSpPr>
          <p:nvPr/>
        </p:nvSpPr>
        <p:spPr bwMode="auto">
          <a:xfrm>
            <a:off x="585788" y="5187950"/>
            <a:ext cx="7453312" cy="479425"/>
          </a:xfrm>
          <a:prstGeom prst="rect">
            <a:avLst/>
          </a:prstGeom>
          <a:noFill/>
          <a:ln w="12700" cap="sq">
            <a:noFill/>
            <a:miter lim="800000"/>
            <a:headEnd/>
            <a:tailEnd/>
          </a:ln>
        </p:spPr>
        <p:txBody>
          <a:bodyPr lIns="274320" rIns="274320">
            <a:prstTxWarp prst="textNoShape">
              <a:avLst/>
            </a:prstTxWarp>
            <a:spAutoFit/>
          </a:bodyPr>
          <a:lstStyle/>
          <a:p>
            <a:r>
              <a:rPr lang="en-US"/>
              <a:t>n</a:t>
            </a:r>
            <a:r>
              <a:rPr lang="en-US" baseline="30000"/>
              <a:t>1.58</a:t>
            </a:r>
            <a:r>
              <a:rPr lang="en-US"/>
              <a:t>, n</a:t>
            </a:r>
            <a:r>
              <a:rPr lang="en-US" baseline="30000"/>
              <a:t>1.46</a:t>
            </a:r>
            <a:r>
              <a:rPr lang="en-US"/>
              <a:t>, n</a:t>
            </a:r>
            <a:r>
              <a:rPr lang="en-US" baseline="30000"/>
              <a:t>1.40</a:t>
            </a:r>
            <a:r>
              <a:rPr lang="en-US"/>
              <a:t>, n</a:t>
            </a:r>
            <a:r>
              <a:rPr lang="en-US" baseline="30000"/>
              <a:t>1.36</a:t>
            </a:r>
            <a:r>
              <a:rPr lang="en-US"/>
              <a:t>, n</a:t>
            </a:r>
            <a:r>
              <a:rPr lang="en-US" baseline="30000"/>
              <a:t>1.33</a:t>
            </a:r>
            <a:r>
              <a:rPr lang="en-US"/>
              <a:t>, …</a:t>
            </a:r>
            <a:endParaRPr lang="en-US" baseline="30000"/>
          </a:p>
        </p:txBody>
      </p:sp>
      <p:sp>
        <p:nvSpPr>
          <p:cNvPr id="63496" name="Rectangle 3"/>
          <p:cNvSpPr>
            <a:spLocks noChangeArrowheads="1"/>
          </p:cNvSpPr>
          <p:nvPr/>
        </p:nvSpPr>
        <p:spPr bwMode="auto">
          <a:xfrm>
            <a:off x="252413" y="6111875"/>
            <a:ext cx="8377237" cy="479425"/>
          </a:xfrm>
          <a:prstGeom prst="rect">
            <a:avLst/>
          </a:prstGeom>
          <a:noFill/>
          <a:ln w="12700" cap="sq">
            <a:noFill/>
            <a:miter lim="800000"/>
            <a:headEnd/>
            <a:tailEnd/>
          </a:ln>
        </p:spPr>
        <p:txBody>
          <a:bodyPr lIns="274320" rIns="274320">
            <a:prstTxWarp prst="textNoShape">
              <a:avLst/>
            </a:prstTxWarp>
            <a:spAutoFit/>
          </a:bodyPr>
          <a:lstStyle/>
          <a:p>
            <a:r>
              <a:rPr lang="en-US"/>
              <a:t>Note, we will never get a linear performance</a:t>
            </a:r>
            <a:endParaRPr lang="en-US" baseline="300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34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p:bldP spid="63493" grpId="0"/>
      <p:bldP spid="63494" grpId="0"/>
      <p:bldP spid="63495" grpId="0"/>
      <p:bldP spid="63496" grpId="0"/>
    </p:bldLst>
  </p:timing>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4000"/>
              <a:t>Multiplication Algorithms</a:t>
            </a:r>
          </a:p>
        </p:txBody>
      </p:sp>
      <p:graphicFrame>
        <p:nvGraphicFramePr>
          <p:cNvPr id="896003" name="Group 3"/>
          <p:cNvGraphicFramePr>
            <a:graphicFrameLocks noGrp="1"/>
          </p:cNvGraphicFramePr>
          <p:nvPr>
            <p:ph type="tbl" idx="1"/>
          </p:nvPr>
        </p:nvGraphicFramePr>
        <p:xfrm>
          <a:off x="228600" y="1219200"/>
          <a:ext cx="8534400" cy="5257800"/>
        </p:xfrm>
        <a:graphic>
          <a:graphicData uri="http://schemas.openxmlformats.org/drawingml/2006/table">
            <a:tbl>
              <a:tblPr/>
              <a:tblGrid>
                <a:gridCol w="4267200"/>
                <a:gridCol w="4267200"/>
              </a:tblGrid>
              <a:tr h="1143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a:ln>
                            <a:noFill/>
                          </a:ln>
                          <a:solidFill>
                            <a:schemeClr val="tx1"/>
                          </a:solidFill>
                          <a:effectLst/>
                          <a:latin typeface="Arial Rounded MT Bold" charset="0"/>
                        </a:rPr>
                        <a:t>Grade School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smtClean="0">
                          <a:ln>
                            <a:noFill/>
                          </a:ln>
                          <a:solidFill>
                            <a:schemeClr val="tx1"/>
                          </a:solidFill>
                          <a:effectLst/>
                          <a:latin typeface="Arial Rounded MT Bold" charset="0"/>
                        </a:rPr>
                        <a:t>O(n</a:t>
                      </a:r>
                      <a:r>
                        <a:rPr kumimoji="0" lang="en-US" sz="2800" b="0" i="0" u="none" strike="noStrike" cap="none" normalizeH="0" baseline="30000" dirty="0" smtClean="0">
                          <a:ln>
                            <a:noFill/>
                          </a:ln>
                          <a:solidFill>
                            <a:schemeClr val="tx1"/>
                          </a:solidFill>
                          <a:effectLst/>
                          <a:latin typeface="Arial Rounded MT Bold" charset="0"/>
                        </a:rPr>
                        <a:t>2</a:t>
                      </a:r>
                      <a:r>
                        <a:rPr kumimoji="0" lang="en-US" sz="2800" b="0" i="0" u="none" strike="noStrike" cap="none" normalizeH="0" baseline="0" dirty="0" smtClean="0">
                          <a:ln>
                            <a:noFill/>
                          </a:ln>
                          <a:solidFill>
                            <a:schemeClr val="tx1"/>
                          </a:solidFill>
                          <a:effectLst/>
                          <a:latin typeface="Arial Rounded MT Bold" charset="0"/>
                        </a:rPr>
                        <a:t>)</a:t>
                      </a:r>
                      <a:endParaRPr kumimoji="0" lang="en-US" sz="2800" b="0" i="0" u="none" strike="noStrike" cap="none" normalizeH="0" baseline="0" dirty="0">
                        <a:ln>
                          <a:noFill/>
                        </a:ln>
                        <a:solidFill>
                          <a:schemeClr val="tx1"/>
                        </a:solidFill>
                        <a:effectLst/>
                        <a:latin typeface="Arial Rounded MT Bold"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err="1">
                          <a:ln>
                            <a:noFill/>
                          </a:ln>
                          <a:solidFill>
                            <a:schemeClr val="tx1"/>
                          </a:solidFill>
                          <a:effectLst/>
                          <a:latin typeface="Arial Rounded MT Bold" charset="0"/>
                        </a:rPr>
                        <a:t>Karatsuba</a:t>
                      </a:r>
                      <a:endParaRPr kumimoji="0" lang="en-US" sz="2800" b="0" i="0" u="none" strike="noStrike" cap="none" normalizeH="0" baseline="0" dirty="0">
                        <a:ln>
                          <a:noFill/>
                        </a:ln>
                        <a:solidFill>
                          <a:schemeClr val="tx1"/>
                        </a:solidFill>
                        <a:effectLst/>
                        <a:latin typeface="Arial Rounded MT Bold"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smtClean="0">
                          <a:ln>
                            <a:noFill/>
                          </a:ln>
                          <a:solidFill>
                            <a:schemeClr val="tx1"/>
                          </a:solidFill>
                          <a:effectLst/>
                          <a:latin typeface="Arial Rounded MT Bold" charset="0"/>
                        </a:rPr>
                        <a:t>O(n</a:t>
                      </a:r>
                      <a:r>
                        <a:rPr kumimoji="0" lang="en-US" sz="2800" b="0" i="0" u="none" strike="noStrike" cap="none" normalizeH="0" baseline="30000" dirty="0" smtClean="0">
                          <a:ln>
                            <a:noFill/>
                          </a:ln>
                          <a:solidFill>
                            <a:schemeClr val="tx1"/>
                          </a:solidFill>
                          <a:effectLst/>
                          <a:latin typeface="Arial Rounded MT Bold" charset="0"/>
                        </a:rPr>
                        <a:t>1.58…</a:t>
                      </a:r>
                      <a:r>
                        <a:rPr kumimoji="0" lang="en-US" sz="2800" b="0" i="0" u="none" strike="noStrike" cap="none" normalizeH="0" baseline="0" dirty="0" smtClean="0">
                          <a:ln>
                            <a:noFill/>
                          </a:ln>
                          <a:solidFill>
                            <a:schemeClr val="tx1"/>
                          </a:solidFill>
                          <a:effectLst/>
                          <a:latin typeface="Arial Rounded MT Bold" charset="0"/>
                        </a:rPr>
                        <a:t>)</a:t>
                      </a:r>
                      <a:endParaRPr kumimoji="0" lang="en-US" sz="2800" b="0" i="0" u="none" strike="noStrike" cap="none" normalizeH="0" baseline="0" dirty="0">
                        <a:ln>
                          <a:noFill/>
                        </a:ln>
                        <a:solidFill>
                          <a:schemeClr val="tx1"/>
                        </a:solidFill>
                        <a:effectLst/>
                        <a:latin typeface="Arial Rounded MT Bold"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smtClean="0">
                          <a:ln>
                            <a:noFill/>
                          </a:ln>
                          <a:solidFill>
                            <a:schemeClr val="tx1"/>
                          </a:solidFill>
                          <a:effectLst/>
                          <a:latin typeface="Arial Rounded MT Bold" charset="0"/>
                        </a:rPr>
                        <a:t>3-way split</a:t>
                      </a:r>
                      <a:endParaRPr kumimoji="0" lang="en-US" sz="2800" b="0" i="0" u="none" strike="noStrike" cap="none" normalizeH="0" baseline="0" dirty="0">
                        <a:ln>
                          <a:noFill/>
                        </a:ln>
                        <a:solidFill>
                          <a:schemeClr val="tx1"/>
                        </a:solidFill>
                        <a:effectLst/>
                        <a:latin typeface="Arial Rounded MT Bold"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smtClean="0">
                          <a:ln>
                            <a:noFill/>
                          </a:ln>
                          <a:solidFill>
                            <a:schemeClr val="tx1"/>
                          </a:solidFill>
                          <a:effectLst/>
                          <a:latin typeface="Arial Rounded MT Bold" charset="0"/>
                        </a:rPr>
                        <a:t>O(n</a:t>
                      </a:r>
                      <a:r>
                        <a:rPr kumimoji="0" lang="en-US" sz="2800" b="0" i="0" u="none" strike="noStrike" cap="none" normalizeH="0" baseline="30000" dirty="0" smtClean="0">
                          <a:ln>
                            <a:noFill/>
                          </a:ln>
                          <a:solidFill>
                            <a:schemeClr val="tx1"/>
                          </a:solidFill>
                          <a:effectLst/>
                          <a:latin typeface="Arial Rounded MT Bold" charset="0"/>
                        </a:rPr>
                        <a:t>1.46…</a:t>
                      </a:r>
                      <a:r>
                        <a:rPr kumimoji="0" lang="en-US" sz="2800" b="0" i="0" u="none" strike="noStrike" cap="none" normalizeH="0" baseline="0" dirty="0" smtClean="0">
                          <a:ln>
                            <a:noFill/>
                          </a:ln>
                          <a:solidFill>
                            <a:schemeClr val="tx1"/>
                          </a:solidFill>
                          <a:effectLst/>
                          <a:latin typeface="Arial Rounded MT Bold" charset="0"/>
                        </a:rPr>
                        <a:t>)</a:t>
                      </a:r>
                      <a:endParaRPr kumimoji="0" lang="en-US" sz="2800" b="0" i="0" u="none" strike="noStrike" cap="none" normalizeH="0" baseline="0" dirty="0">
                        <a:ln>
                          <a:noFill/>
                        </a:ln>
                        <a:solidFill>
                          <a:schemeClr val="tx1"/>
                        </a:solidFill>
                        <a:effectLst/>
                        <a:latin typeface="Arial Rounded MT Bold"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800" b="0" i="0" u="none" strike="noStrike" cap="none" normalizeH="0" baseline="0" dirty="0" smtClean="0">
                          <a:ln>
                            <a:noFill/>
                          </a:ln>
                          <a:solidFill>
                            <a:schemeClr val="tx1"/>
                          </a:solidFill>
                          <a:effectLst/>
                          <a:latin typeface="Arial Rounded MT Bold" charset="0"/>
                        </a:rPr>
                        <a:t>K-way split</a:t>
                      </a:r>
                      <a:endParaRPr kumimoji="0" lang="en-US" sz="2800" b="0" i="0" u="none" strike="noStrike" cap="none" normalizeH="0" baseline="0" dirty="0">
                        <a:ln>
                          <a:noFill/>
                        </a:ln>
                        <a:solidFill>
                          <a:schemeClr val="tx1"/>
                        </a:solidFill>
                        <a:effectLst/>
                        <a:latin typeface="Arial Rounded MT Bold"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lang="en-US" sz="2800" b="1" dirty="0" err="1" smtClean="0"/>
                        <a:t>O(n</a:t>
                      </a:r>
                      <a:r>
                        <a:rPr lang="en-US" sz="2800" b="1" dirty="0" smtClean="0"/>
                        <a:t> </a:t>
                      </a:r>
                      <a:r>
                        <a:rPr lang="en-US" sz="2800" b="1" baseline="30000" dirty="0" err="1" smtClean="0"/>
                        <a:t>log</a:t>
                      </a:r>
                      <a:r>
                        <a:rPr lang="en-US" sz="2800" b="1" baseline="-14000" dirty="0" err="1" smtClean="0"/>
                        <a:t>k</a:t>
                      </a:r>
                      <a:r>
                        <a:rPr lang="en-US" sz="2800" b="1" baseline="-25000" dirty="0" smtClean="0"/>
                        <a:t> </a:t>
                      </a:r>
                      <a:r>
                        <a:rPr lang="en-US" sz="2800" b="1" baseline="30000" dirty="0" smtClean="0"/>
                        <a:t>(2k-1) </a:t>
                      </a:r>
                      <a:r>
                        <a:rPr lang="en-US" sz="2800" b="1" dirty="0" smtClean="0"/>
                        <a:t>)</a:t>
                      </a:r>
                      <a:endParaRPr kumimoji="0" lang="en-US" sz="2800" b="1" i="0" u="none" strike="noStrike" cap="none" normalizeH="0" baseline="0" dirty="0">
                        <a:ln>
                          <a:noFill/>
                        </a:ln>
                        <a:solidFill>
                          <a:schemeClr val="tx1"/>
                        </a:solidFill>
                        <a:effectLst/>
                        <a:latin typeface="Arial Rounded MT Bold"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defRPr/>
                      </a:pPr>
                      <a:r>
                        <a:rPr kumimoji="0" lang="en-US" sz="2800" b="0" i="0" u="none" strike="noStrike" cap="none" normalizeH="0" baseline="0" dirty="0" smtClean="0">
                          <a:ln>
                            <a:noFill/>
                          </a:ln>
                          <a:solidFill>
                            <a:schemeClr val="tx1"/>
                          </a:solidFill>
                          <a:effectLst/>
                          <a:latin typeface="Arial Rounded MT Bold" charset="0"/>
                        </a:rPr>
                        <a:t>Fast Fourier Transform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defRPr/>
                      </a:pPr>
                      <a:r>
                        <a:rPr kumimoji="0" lang="en-US" sz="2800" b="0" i="0" u="none" strike="noStrike" cap="none" normalizeH="0" baseline="0" dirty="0" err="1" smtClean="0">
                          <a:ln>
                            <a:noFill/>
                          </a:ln>
                          <a:solidFill>
                            <a:schemeClr val="tx1"/>
                          </a:solidFill>
                          <a:effectLst/>
                          <a:latin typeface="Arial Rounded MT Bold" charset="0"/>
                        </a:rPr>
                        <a:t>O(n</a:t>
                      </a:r>
                      <a:r>
                        <a:rPr kumimoji="0" lang="en-US" sz="2800" b="0" i="0" u="none" strike="noStrike" cap="none" normalizeH="0" baseline="0" dirty="0" smtClean="0">
                          <a:ln>
                            <a:noFill/>
                          </a:ln>
                          <a:solidFill>
                            <a:schemeClr val="tx1"/>
                          </a:solidFill>
                          <a:effectLst/>
                          <a:latin typeface="Arial Rounded MT Bold" charset="0"/>
                        </a:rPr>
                        <a:t> </a:t>
                      </a:r>
                      <a:r>
                        <a:rPr kumimoji="0" lang="en-US" sz="2800" b="0" i="0" u="none" strike="noStrike" cap="none" normalizeH="0" baseline="0" dirty="0" err="1" smtClean="0">
                          <a:ln>
                            <a:noFill/>
                          </a:ln>
                          <a:solidFill>
                            <a:schemeClr val="tx1"/>
                          </a:solidFill>
                          <a:effectLst/>
                          <a:latin typeface="Arial Rounded MT Bold" charset="0"/>
                        </a:rPr>
                        <a:t>logn</a:t>
                      </a:r>
                      <a:r>
                        <a:rPr kumimoji="0" lang="en-US" sz="2800" b="0" i="0" u="none" strike="noStrike" cap="none" normalizeH="0" baseline="0" dirty="0" smtClean="0">
                          <a:ln>
                            <a:noFill/>
                          </a:ln>
                          <a:solidFill>
                            <a:schemeClr val="tx1"/>
                          </a:solidFill>
                          <a:effectLst/>
                          <a:latin typeface="Arial Rounded MT Bold" charset="0"/>
                        </a:rPr>
                        <a:t> </a:t>
                      </a:r>
                      <a:r>
                        <a:rPr kumimoji="0" lang="en-US" sz="2800" b="0" i="0" u="none" strike="noStrike" cap="none" normalizeH="0" baseline="0" dirty="0" err="1" smtClean="0">
                          <a:ln>
                            <a:noFill/>
                          </a:ln>
                          <a:solidFill>
                            <a:schemeClr val="tx1"/>
                          </a:solidFill>
                          <a:effectLst/>
                          <a:latin typeface="Arial Rounded MT Bold" charset="0"/>
                        </a:rPr>
                        <a:t>loglogn</a:t>
                      </a:r>
                      <a:r>
                        <a:rPr kumimoji="0" lang="en-US" sz="2800" b="0" i="0" u="none" strike="noStrike" cap="none" normalizeH="0" baseline="0" dirty="0" smtClean="0">
                          <a:ln>
                            <a:noFill/>
                          </a:ln>
                          <a:solidFill>
                            <a:schemeClr val="tx1"/>
                          </a:solidFill>
                          <a:effectLst/>
                          <a:latin typeface="Arial Rounded MT Bold" charset="0"/>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65538" name="Picture 6" descr="growth3"/>
          <p:cNvPicPr>
            <a:picLocks noChangeAspect="1" noChangeArrowheads="1"/>
          </p:cNvPicPr>
          <p:nvPr/>
        </p:nvPicPr>
        <p:blipFill>
          <a:blip r:embed="rId3"/>
          <a:srcRect/>
          <a:stretch>
            <a:fillRect/>
          </a:stretch>
        </p:blipFill>
        <p:spPr bwMode="auto">
          <a:xfrm>
            <a:off x="457200" y="1800225"/>
            <a:ext cx="3962400" cy="3071813"/>
          </a:xfrm>
          <a:prstGeom prst="rect">
            <a:avLst/>
          </a:prstGeom>
          <a:noFill/>
          <a:ln w="9525">
            <a:noFill/>
            <a:miter lim="800000"/>
            <a:headEnd/>
            <a:tailEnd/>
          </a:ln>
        </p:spPr>
      </p:pic>
      <p:pic>
        <p:nvPicPr>
          <p:cNvPr id="65539" name="Picture 8" descr="growth2"/>
          <p:cNvPicPr>
            <a:picLocks noChangeAspect="1" noChangeArrowheads="1"/>
          </p:cNvPicPr>
          <p:nvPr/>
        </p:nvPicPr>
        <p:blipFill>
          <a:blip r:embed="rId4"/>
          <a:srcRect/>
          <a:stretch>
            <a:fillRect/>
          </a:stretch>
        </p:blipFill>
        <p:spPr bwMode="auto">
          <a:xfrm>
            <a:off x="4724400" y="1800225"/>
            <a:ext cx="3962400" cy="3073400"/>
          </a:xfrm>
          <a:prstGeom prst="rect">
            <a:avLst/>
          </a:prstGeom>
          <a:noFill/>
          <a:ln w="9525">
            <a:noFill/>
            <a:miter lim="800000"/>
            <a:headEnd/>
            <a:tailEnd/>
          </a:ln>
        </p:spPr>
      </p:pic>
      <p:sp>
        <p:nvSpPr>
          <p:cNvPr id="65540" name="Text Box 9"/>
          <p:cNvSpPr txBox="1">
            <a:spLocks noChangeArrowheads="1"/>
          </p:cNvSpPr>
          <p:nvPr/>
        </p:nvSpPr>
        <p:spPr bwMode="auto">
          <a:xfrm>
            <a:off x="2733675" y="2667000"/>
            <a:ext cx="801688" cy="366713"/>
          </a:xfrm>
          <a:prstGeom prst="rect">
            <a:avLst/>
          </a:prstGeom>
          <a:noFill/>
          <a:ln w="25400" cap="sq">
            <a:noFill/>
            <a:miter lim="800000"/>
            <a:headEnd type="none" w="lg" len="lg"/>
            <a:tailEnd type="none" w="lg" len="lg"/>
          </a:ln>
        </p:spPr>
        <p:txBody>
          <a:bodyPr wrap="none" lIns="274320" rIns="274320" anchor="ctr">
            <a:prstTxWarp prst="textNoShape">
              <a:avLst/>
            </a:prstTxWarp>
            <a:spAutoFit/>
          </a:bodyPr>
          <a:lstStyle/>
          <a:p>
            <a:r>
              <a:rPr lang="en-US" sz="2000">
                <a:solidFill>
                  <a:srgbClr val="FF3300"/>
                </a:solidFill>
              </a:rPr>
              <a:t>n</a:t>
            </a:r>
            <a:r>
              <a:rPr lang="en-US" sz="2000" baseline="30000">
                <a:solidFill>
                  <a:srgbClr val="FF3300"/>
                </a:solidFill>
              </a:rPr>
              <a:t>2</a:t>
            </a:r>
            <a:endParaRPr lang="en-US" sz="2000"/>
          </a:p>
        </p:txBody>
      </p:sp>
      <p:sp>
        <p:nvSpPr>
          <p:cNvPr id="65541" name="Text Box 10"/>
          <p:cNvSpPr txBox="1">
            <a:spLocks noChangeArrowheads="1"/>
          </p:cNvSpPr>
          <p:nvPr/>
        </p:nvSpPr>
        <p:spPr bwMode="auto">
          <a:xfrm>
            <a:off x="6508750" y="2679700"/>
            <a:ext cx="1690688" cy="366713"/>
          </a:xfrm>
          <a:prstGeom prst="rect">
            <a:avLst/>
          </a:prstGeom>
          <a:noFill/>
          <a:ln w="25400" cap="sq">
            <a:noFill/>
            <a:miter lim="800000"/>
            <a:headEnd type="none" w="lg" len="lg"/>
            <a:tailEnd type="none" w="lg" len="lg"/>
          </a:ln>
        </p:spPr>
        <p:txBody>
          <a:bodyPr lIns="274320" rIns="274320" anchor="ctr">
            <a:prstTxWarp prst="textNoShape">
              <a:avLst/>
            </a:prstTxWarp>
            <a:spAutoFit/>
          </a:bodyPr>
          <a:lstStyle/>
          <a:p>
            <a:r>
              <a:rPr lang="en-US" sz="2000">
                <a:solidFill>
                  <a:schemeClr val="hlink"/>
                </a:solidFill>
              </a:rPr>
              <a:t>n </a:t>
            </a:r>
            <a:r>
              <a:rPr lang="en-US" sz="2000" baseline="30000">
                <a:solidFill>
                  <a:schemeClr val="hlink"/>
                </a:solidFill>
              </a:rPr>
              <a:t>1.584</a:t>
            </a:r>
            <a:endParaRPr lang="en-US" sz="2000">
              <a:solidFill>
                <a:schemeClr val="hlink"/>
              </a:solidFill>
            </a:endParaRPr>
          </a:p>
        </p:txBody>
      </p:sp>
      <p:sp>
        <p:nvSpPr>
          <p:cNvPr id="65542" name="Text Box 11"/>
          <p:cNvSpPr txBox="1">
            <a:spLocks noChangeArrowheads="1"/>
          </p:cNvSpPr>
          <p:nvPr/>
        </p:nvSpPr>
        <p:spPr bwMode="auto">
          <a:xfrm>
            <a:off x="6959600" y="3521075"/>
            <a:ext cx="1909763" cy="271463"/>
          </a:xfrm>
          <a:prstGeom prst="rect">
            <a:avLst/>
          </a:prstGeom>
          <a:noFill/>
          <a:ln w="25400" cap="sq">
            <a:noFill/>
            <a:miter lim="800000"/>
            <a:headEnd type="none" w="lg" len="lg"/>
            <a:tailEnd type="none" w="lg" len="lg"/>
          </a:ln>
        </p:spPr>
        <p:txBody>
          <a:bodyPr wrap="none" lIns="274320" rIns="274320" anchor="ctr">
            <a:prstTxWarp prst="textNoShape">
              <a:avLst/>
            </a:prstTxWarp>
            <a:spAutoFit/>
          </a:bodyPr>
          <a:lstStyle/>
          <a:p>
            <a:r>
              <a:rPr lang="en-US" sz="1300">
                <a:solidFill>
                  <a:srgbClr val="008000"/>
                </a:solidFill>
              </a:rPr>
              <a:t>n log(n) loglog(n)</a:t>
            </a:r>
          </a:p>
        </p:txBody>
      </p:sp>
      <p:sp>
        <p:nvSpPr>
          <p:cNvPr id="65543" name="Text Box 12"/>
          <p:cNvSpPr txBox="1">
            <a:spLocks noChangeArrowheads="1"/>
          </p:cNvSpPr>
          <p:nvPr/>
        </p:nvSpPr>
        <p:spPr bwMode="auto">
          <a:xfrm>
            <a:off x="2968625" y="3797300"/>
            <a:ext cx="1450975" cy="366713"/>
          </a:xfrm>
          <a:prstGeom prst="rect">
            <a:avLst/>
          </a:prstGeom>
          <a:noFill/>
          <a:ln w="25400" cap="sq">
            <a:noFill/>
            <a:miter lim="800000"/>
            <a:headEnd type="none" w="lg" len="lg"/>
            <a:tailEnd type="none" w="lg" len="lg"/>
          </a:ln>
        </p:spPr>
        <p:txBody>
          <a:bodyPr lIns="274320" rIns="274320" anchor="ctr">
            <a:prstTxWarp prst="textNoShape">
              <a:avLst/>
            </a:prstTxWarp>
            <a:spAutoFit/>
          </a:bodyPr>
          <a:lstStyle/>
          <a:p>
            <a:r>
              <a:rPr lang="en-US" sz="2000">
                <a:solidFill>
                  <a:schemeClr val="hlink"/>
                </a:solidFill>
              </a:rPr>
              <a:t>n </a:t>
            </a:r>
            <a:r>
              <a:rPr lang="en-US" sz="2000" baseline="30000">
                <a:solidFill>
                  <a:schemeClr val="hlink"/>
                </a:solidFill>
              </a:rPr>
              <a:t>1.584</a:t>
            </a:r>
            <a:endParaRPr lang="en-US" sz="2000">
              <a:solidFill>
                <a:schemeClr val="hlink"/>
              </a:solidFill>
            </a:endParaRPr>
          </a:p>
        </p:txBody>
      </p:sp>
    </p:spTree>
  </p:cSld>
  <p:clrMapOvr>
    <a:masterClrMapping/>
  </p:clrMapOvr>
  <p:transition spd="med"/>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49263" y="4724400"/>
            <a:ext cx="2819400" cy="1143000"/>
          </a:xfrm>
        </p:spPr>
        <p:txBody>
          <a:bodyPr/>
          <a:lstStyle/>
          <a:p>
            <a:r>
              <a:rPr lang="en-US"/>
              <a:t>Study Bee</a:t>
            </a:r>
          </a:p>
        </p:txBody>
      </p:sp>
      <p:sp>
        <p:nvSpPr>
          <p:cNvPr id="69635" name="Rectangle 3"/>
          <p:cNvSpPr>
            <a:spLocks noGrp="1" noChangeArrowheads="1"/>
          </p:cNvSpPr>
          <p:nvPr>
            <p:ph type="body" idx="1"/>
          </p:nvPr>
        </p:nvSpPr>
        <p:spPr>
          <a:xfrm>
            <a:off x="3581400" y="1270000"/>
            <a:ext cx="5353050" cy="2265363"/>
          </a:xfrm>
        </p:spPr>
        <p:txBody>
          <a:bodyPr/>
          <a:lstStyle/>
          <a:p>
            <a:r>
              <a:rPr lang="en-US" sz="2800" dirty="0" smtClean="0"/>
              <a:t>Asymptotic notation</a:t>
            </a:r>
          </a:p>
          <a:p>
            <a:r>
              <a:rPr lang="en-US" sz="2800" dirty="0" smtClean="0"/>
              <a:t>Divide </a:t>
            </a:r>
            <a:r>
              <a:rPr lang="en-US" sz="2800" dirty="0"/>
              <a:t>and Conquer </a:t>
            </a:r>
          </a:p>
          <a:p>
            <a:r>
              <a:rPr lang="en-US" sz="2800" dirty="0" err="1"/>
              <a:t>Karatsuba</a:t>
            </a:r>
            <a:r>
              <a:rPr lang="en-US" sz="2800" dirty="0"/>
              <a:t> Multiplication </a:t>
            </a:r>
          </a:p>
          <a:p>
            <a:r>
              <a:rPr lang="en-US" sz="2800" dirty="0"/>
              <a:t>Solving Recurrences</a:t>
            </a:r>
          </a:p>
          <a:p>
            <a:pPr>
              <a:lnSpc>
                <a:spcPct val="90000"/>
              </a:lnSpc>
              <a:buFontTx/>
              <a:buNone/>
            </a:pPr>
            <a:r>
              <a:rPr lang="en-US" sz="2800" dirty="0"/>
              <a:t>	</a:t>
            </a:r>
          </a:p>
          <a:p>
            <a:pPr>
              <a:lnSpc>
                <a:spcPct val="90000"/>
              </a:lnSpc>
              <a:buFontTx/>
              <a:buNone/>
            </a:pPr>
            <a:r>
              <a:rPr lang="en-US" sz="2800" dirty="0"/>
              <a:t>	</a:t>
            </a:r>
          </a:p>
          <a:p>
            <a:pPr>
              <a:lnSpc>
                <a:spcPct val="90000"/>
              </a:lnSpc>
              <a:buFontTx/>
              <a:buNone/>
            </a:pPr>
            <a:endParaRPr lang="en-US" sz="2800" dirty="0"/>
          </a:p>
        </p:txBody>
      </p:sp>
      <p:grpSp>
        <p:nvGrpSpPr>
          <p:cNvPr id="66564" name="Group 4"/>
          <p:cNvGrpSpPr>
            <a:grpSpLocks/>
          </p:cNvGrpSpPr>
          <p:nvPr/>
        </p:nvGrpSpPr>
        <p:grpSpPr bwMode="auto">
          <a:xfrm>
            <a:off x="98425" y="136525"/>
            <a:ext cx="2740025" cy="4916488"/>
            <a:chOff x="672" y="864"/>
            <a:chExt cx="1726" cy="3097"/>
          </a:xfrm>
        </p:grpSpPr>
        <p:sp>
          <p:nvSpPr>
            <p:cNvPr id="66565" name="AutoShape 5"/>
            <p:cNvSpPr>
              <a:spLocks noChangeAspect="1" noChangeArrowheads="1" noTextEdit="1"/>
            </p:cNvSpPr>
            <p:nvPr/>
          </p:nvSpPr>
          <p:spPr bwMode="auto">
            <a:xfrm>
              <a:off x="672" y="864"/>
              <a:ext cx="1726" cy="3097"/>
            </a:xfrm>
            <a:prstGeom prst="rect">
              <a:avLst/>
            </a:prstGeom>
            <a:noFill/>
            <a:ln w="9525">
              <a:noFill/>
              <a:miter lim="800000"/>
              <a:headEnd/>
              <a:tailEnd/>
            </a:ln>
          </p:spPr>
          <p:txBody>
            <a:bodyPr>
              <a:prstTxWarp prst="textNoShape">
                <a:avLst/>
              </a:prstTxWarp>
            </a:bodyPr>
            <a:lstStyle/>
            <a:p>
              <a:endParaRPr lang="en-US"/>
            </a:p>
          </p:txBody>
        </p:sp>
        <p:sp>
          <p:nvSpPr>
            <p:cNvPr id="66566" name="Freeform 6"/>
            <p:cNvSpPr>
              <a:spLocks/>
            </p:cNvSpPr>
            <p:nvPr/>
          </p:nvSpPr>
          <p:spPr bwMode="auto">
            <a:xfrm>
              <a:off x="678" y="869"/>
              <a:ext cx="1713" cy="3085"/>
            </a:xfrm>
            <a:custGeom>
              <a:avLst/>
              <a:gdLst>
                <a:gd name="T0" fmla="*/ 1234 w 1713"/>
                <a:gd name="T1" fmla="*/ 316 h 3085"/>
                <a:gd name="T2" fmla="*/ 1270 w 1713"/>
                <a:gd name="T3" fmla="*/ 522 h 3085"/>
                <a:gd name="T4" fmla="*/ 1352 w 1713"/>
                <a:gd name="T5" fmla="*/ 731 h 3085"/>
                <a:gd name="T6" fmla="*/ 1249 w 1713"/>
                <a:gd name="T7" fmla="*/ 1091 h 3085"/>
                <a:gd name="T8" fmla="*/ 1402 w 1713"/>
                <a:gd name="T9" fmla="*/ 940 h 3085"/>
                <a:gd name="T10" fmla="*/ 1465 w 1713"/>
                <a:gd name="T11" fmla="*/ 781 h 3085"/>
                <a:gd name="T12" fmla="*/ 1540 w 1713"/>
                <a:gd name="T13" fmla="*/ 762 h 3085"/>
                <a:gd name="T14" fmla="*/ 1624 w 1713"/>
                <a:gd name="T15" fmla="*/ 763 h 3085"/>
                <a:gd name="T16" fmla="*/ 1582 w 1713"/>
                <a:gd name="T17" fmla="*/ 907 h 3085"/>
                <a:gd name="T18" fmla="*/ 1551 w 1713"/>
                <a:gd name="T19" fmla="*/ 999 h 3085"/>
                <a:gd name="T20" fmla="*/ 1322 w 1713"/>
                <a:gd name="T21" fmla="*/ 1181 h 3085"/>
                <a:gd name="T22" fmla="*/ 1255 w 1713"/>
                <a:gd name="T23" fmla="*/ 1391 h 3085"/>
                <a:gd name="T24" fmla="*/ 1223 w 1713"/>
                <a:gd name="T25" fmla="*/ 1444 h 3085"/>
                <a:gd name="T26" fmla="*/ 1171 w 1713"/>
                <a:gd name="T27" fmla="*/ 1544 h 3085"/>
                <a:gd name="T28" fmla="*/ 1312 w 1713"/>
                <a:gd name="T29" fmla="*/ 1646 h 3085"/>
                <a:gd name="T30" fmla="*/ 1429 w 1713"/>
                <a:gd name="T31" fmla="*/ 1738 h 3085"/>
                <a:gd name="T32" fmla="*/ 1447 w 1713"/>
                <a:gd name="T33" fmla="*/ 1901 h 3085"/>
                <a:gd name="T34" fmla="*/ 1374 w 1713"/>
                <a:gd name="T35" fmla="*/ 1993 h 3085"/>
                <a:gd name="T36" fmla="*/ 1273 w 1713"/>
                <a:gd name="T37" fmla="*/ 2113 h 3085"/>
                <a:gd name="T38" fmla="*/ 1248 w 1713"/>
                <a:gd name="T39" fmla="*/ 2331 h 3085"/>
                <a:gd name="T40" fmla="*/ 1411 w 1713"/>
                <a:gd name="T41" fmla="*/ 2594 h 3085"/>
                <a:gd name="T42" fmla="*/ 1522 w 1713"/>
                <a:gd name="T43" fmla="*/ 2622 h 3085"/>
                <a:gd name="T44" fmla="*/ 1682 w 1713"/>
                <a:gd name="T45" fmla="*/ 2737 h 3085"/>
                <a:gd name="T46" fmla="*/ 1665 w 1713"/>
                <a:gd name="T47" fmla="*/ 2867 h 3085"/>
                <a:gd name="T48" fmla="*/ 1499 w 1713"/>
                <a:gd name="T49" fmla="*/ 2919 h 3085"/>
                <a:gd name="T50" fmla="*/ 1348 w 1713"/>
                <a:gd name="T51" fmla="*/ 2815 h 3085"/>
                <a:gd name="T52" fmla="*/ 1277 w 1713"/>
                <a:gd name="T53" fmla="*/ 2733 h 3085"/>
                <a:gd name="T54" fmla="*/ 1261 w 1713"/>
                <a:gd name="T55" fmla="*/ 2543 h 3085"/>
                <a:gd name="T56" fmla="*/ 1068 w 1713"/>
                <a:gd name="T57" fmla="*/ 2188 h 3085"/>
                <a:gd name="T58" fmla="*/ 959 w 1713"/>
                <a:gd name="T59" fmla="*/ 2191 h 3085"/>
                <a:gd name="T60" fmla="*/ 1006 w 1713"/>
                <a:gd name="T61" fmla="*/ 2441 h 3085"/>
                <a:gd name="T62" fmla="*/ 1119 w 1713"/>
                <a:gd name="T63" fmla="*/ 2721 h 3085"/>
                <a:gd name="T64" fmla="*/ 1148 w 1713"/>
                <a:gd name="T65" fmla="*/ 2898 h 3085"/>
                <a:gd name="T66" fmla="*/ 1059 w 1713"/>
                <a:gd name="T67" fmla="*/ 3034 h 3085"/>
                <a:gd name="T68" fmla="*/ 939 w 1713"/>
                <a:gd name="T69" fmla="*/ 3061 h 3085"/>
                <a:gd name="T70" fmla="*/ 865 w 1713"/>
                <a:gd name="T71" fmla="*/ 2977 h 3085"/>
                <a:gd name="T72" fmla="*/ 910 w 1713"/>
                <a:gd name="T73" fmla="*/ 2766 h 3085"/>
                <a:gd name="T74" fmla="*/ 915 w 1713"/>
                <a:gd name="T75" fmla="*/ 2528 h 3085"/>
                <a:gd name="T76" fmla="*/ 772 w 1713"/>
                <a:gd name="T77" fmla="*/ 2199 h 3085"/>
                <a:gd name="T78" fmla="*/ 715 w 1713"/>
                <a:gd name="T79" fmla="*/ 2182 h 3085"/>
                <a:gd name="T80" fmla="*/ 588 w 1713"/>
                <a:gd name="T81" fmla="*/ 2082 h 3085"/>
                <a:gd name="T82" fmla="*/ 513 w 1713"/>
                <a:gd name="T83" fmla="*/ 2004 h 3085"/>
                <a:gd name="T84" fmla="*/ 470 w 1713"/>
                <a:gd name="T85" fmla="*/ 1896 h 3085"/>
                <a:gd name="T86" fmla="*/ 526 w 1713"/>
                <a:gd name="T87" fmla="*/ 1750 h 3085"/>
                <a:gd name="T88" fmla="*/ 748 w 1713"/>
                <a:gd name="T89" fmla="*/ 1652 h 3085"/>
                <a:gd name="T90" fmla="*/ 400 w 1713"/>
                <a:gd name="T91" fmla="*/ 1379 h 3085"/>
                <a:gd name="T92" fmla="*/ 307 w 1713"/>
                <a:gd name="T93" fmla="*/ 1440 h 3085"/>
                <a:gd name="T94" fmla="*/ 231 w 1713"/>
                <a:gd name="T95" fmla="*/ 1407 h 3085"/>
                <a:gd name="T96" fmla="*/ 164 w 1713"/>
                <a:gd name="T97" fmla="*/ 1305 h 3085"/>
                <a:gd name="T98" fmla="*/ 175 w 1713"/>
                <a:gd name="T99" fmla="*/ 1206 h 3085"/>
                <a:gd name="T100" fmla="*/ 78 w 1713"/>
                <a:gd name="T101" fmla="*/ 1027 h 3085"/>
                <a:gd name="T102" fmla="*/ 177 w 1713"/>
                <a:gd name="T103" fmla="*/ 757 h 3085"/>
                <a:gd name="T104" fmla="*/ 211 w 1713"/>
                <a:gd name="T105" fmla="*/ 530 h 3085"/>
                <a:gd name="T106" fmla="*/ 442 w 1713"/>
                <a:gd name="T107" fmla="*/ 451 h 3085"/>
                <a:gd name="T108" fmla="*/ 697 w 1713"/>
                <a:gd name="T109" fmla="*/ 467 h 3085"/>
                <a:gd name="T110" fmla="*/ 669 w 1713"/>
                <a:gd name="T111" fmla="*/ 116 h 3085"/>
                <a:gd name="T112" fmla="*/ 774 w 1713"/>
                <a:gd name="T113" fmla="*/ 57 h 3085"/>
                <a:gd name="T114" fmla="*/ 743 w 1713"/>
                <a:gd name="T115" fmla="*/ 397 h 3085"/>
                <a:gd name="T116" fmla="*/ 797 w 1713"/>
                <a:gd name="T117" fmla="*/ 497 h 3085"/>
                <a:gd name="T118" fmla="*/ 1003 w 1713"/>
                <a:gd name="T119" fmla="*/ 315 h 3085"/>
                <a:gd name="T120" fmla="*/ 1177 w 1713"/>
                <a:gd name="T121" fmla="*/ 387 h 3085"/>
                <a:gd name="T122" fmla="*/ 1235 w 1713"/>
                <a:gd name="T123" fmla="*/ 223 h 3085"/>
                <a:gd name="T124" fmla="*/ 1179 w 1713"/>
                <a:gd name="T125" fmla="*/ 63 h 308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13"/>
                <a:gd name="T190" fmla="*/ 0 h 3085"/>
                <a:gd name="T191" fmla="*/ 1713 w 1713"/>
                <a:gd name="T192" fmla="*/ 3085 h 308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13" h="3085">
                  <a:moveTo>
                    <a:pt x="1251" y="17"/>
                  </a:moveTo>
                  <a:lnTo>
                    <a:pt x="1251" y="26"/>
                  </a:lnTo>
                  <a:lnTo>
                    <a:pt x="1251" y="35"/>
                  </a:lnTo>
                  <a:lnTo>
                    <a:pt x="1251" y="45"/>
                  </a:lnTo>
                  <a:lnTo>
                    <a:pt x="1251" y="55"/>
                  </a:lnTo>
                  <a:lnTo>
                    <a:pt x="1253" y="65"/>
                  </a:lnTo>
                  <a:lnTo>
                    <a:pt x="1256" y="74"/>
                  </a:lnTo>
                  <a:lnTo>
                    <a:pt x="1260" y="78"/>
                  </a:lnTo>
                  <a:lnTo>
                    <a:pt x="1263" y="81"/>
                  </a:lnTo>
                  <a:lnTo>
                    <a:pt x="1267" y="86"/>
                  </a:lnTo>
                  <a:lnTo>
                    <a:pt x="1272" y="89"/>
                  </a:lnTo>
                  <a:lnTo>
                    <a:pt x="1274" y="96"/>
                  </a:lnTo>
                  <a:lnTo>
                    <a:pt x="1277" y="105"/>
                  </a:lnTo>
                  <a:lnTo>
                    <a:pt x="1280" y="112"/>
                  </a:lnTo>
                  <a:lnTo>
                    <a:pt x="1281" y="120"/>
                  </a:lnTo>
                  <a:lnTo>
                    <a:pt x="1282" y="129"/>
                  </a:lnTo>
                  <a:lnTo>
                    <a:pt x="1283" y="137"/>
                  </a:lnTo>
                  <a:lnTo>
                    <a:pt x="1284" y="147"/>
                  </a:lnTo>
                  <a:lnTo>
                    <a:pt x="1284" y="155"/>
                  </a:lnTo>
                  <a:lnTo>
                    <a:pt x="1284" y="169"/>
                  </a:lnTo>
                  <a:lnTo>
                    <a:pt x="1282" y="183"/>
                  </a:lnTo>
                  <a:lnTo>
                    <a:pt x="1280" y="196"/>
                  </a:lnTo>
                  <a:lnTo>
                    <a:pt x="1276" y="210"/>
                  </a:lnTo>
                  <a:lnTo>
                    <a:pt x="1272" y="224"/>
                  </a:lnTo>
                  <a:lnTo>
                    <a:pt x="1267" y="236"/>
                  </a:lnTo>
                  <a:lnTo>
                    <a:pt x="1261" y="249"/>
                  </a:lnTo>
                  <a:lnTo>
                    <a:pt x="1254" y="262"/>
                  </a:lnTo>
                  <a:lnTo>
                    <a:pt x="1249" y="271"/>
                  </a:lnTo>
                  <a:lnTo>
                    <a:pt x="1244" y="282"/>
                  </a:lnTo>
                  <a:lnTo>
                    <a:pt x="1241" y="293"/>
                  </a:lnTo>
                  <a:lnTo>
                    <a:pt x="1237" y="305"/>
                  </a:lnTo>
                  <a:lnTo>
                    <a:pt x="1234" y="316"/>
                  </a:lnTo>
                  <a:lnTo>
                    <a:pt x="1232" y="327"/>
                  </a:lnTo>
                  <a:lnTo>
                    <a:pt x="1231" y="337"/>
                  </a:lnTo>
                  <a:lnTo>
                    <a:pt x="1230" y="348"/>
                  </a:lnTo>
                  <a:lnTo>
                    <a:pt x="1230" y="358"/>
                  </a:lnTo>
                  <a:lnTo>
                    <a:pt x="1230" y="368"/>
                  </a:lnTo>
                  <a:lnTo>
                    <a:pt x="1229" y="377"/>
                  </a:lnTo>
                  <a:lnTo>
                    <a:pt x="1228" y="388"/>
                  </a:lnTo>
                  <a:lnTo>
                    <a:pt x="1226" y="397"/>
                  </a:lnTo>
                  <a:lnTo>
                    <a:pt x="1223" y="407"/>
                  </a:lnTo>
                  <a:lnTo>
                    <a:pt x="1218" y="415"/>
                  </a:lnTo>
                  <a:lnTo>
                    <a:pt x="1214" y="425"/>
                  </a:lnTo>
                  <a:lnTo>
                    <a:pt x="1221" y="426"/>
                  </a:lnTo>
                  <a:lnTo>
                    <a:pt x="1227" y="429"/>
                  </a:lnTo>
                  <a:lnTo>
                    <a:pt x="1232" y="432"/>
                  </a:lnTo>
                  <a:lnTo>
                    <a:pt x="1237" y="436"/>
                  </a:lnTo>
                  <a:lnTo>
                    <a:pt x="1242" y="441"/>
                  </a:lnTo>
                  <a:lnTo>
                    <a:pt x="1247" y="446"/>
                  </a:lnTo>
                  <a:lnTo>
                    <a:pt x="1250" y="452"/>
                  </a:lnTo>
                  <a:lnTo>
                    <a:pt x="1254" y="457"/>
                  </a:lnTo>
                  <a:lnTo>
                    <a:pt x="1254" y="464"/>
                  </a:lnTo>
                  <a:lnTo>
                    <a:pt x="1255" y="470"/>
                  </a:lnTo>
                  <a:lnTo>
                    <a:pt x="1256" y="475"/>
                  </a:lnTo>
                  <a:lnTo>
                    <a:pt x="1258" y="482"/>
                  </a:lnTo>
                  <a:lnTo>
                    <a:pt x="1261" y="488"/>
                  </a:lnTo>
                  <a:lnTo>
                    <a:pt x="1263" y="493"/>
                  </a:lnTo>
                  <a:lnTo>
                    <a:pt x="1266" y="500"/>
                  </a:lnTo>
                  <a:lnTo>
                    <a:pt x="1268" y="505"/>
                  </a:lnTo>
                  <a:lnTo>
                    <a:pt x="1268" y="508"/>
                  </a:lnTo>
                  <a:lnTo>
                    <a:pt x="1268" y="511"/>
                  </a:lnTo>
                  <a:lnTo>
                    <a:pt x="1268" y="514"/>
                  </a:lnTo>
                  <a:lnTo>
                    <a:pt x="1269" y="517"/>
                  </a:lnTo>
                  <a:lnTo>
                    <a:pt x="1270" y="522"/>
                  </a:lnTo>
                  <a:lnTo>
                    <a:pt x="1271" y="525"/>
                  </a:lnTo>
                  <a:lnTo>
                    <a:pt x="1272" y="528"/>
                  </a:lnTo>
                  <a:lnTo>
                    <a:pt x="1273" y="531"/>
                  </a:lnTo>
                  <a:lnTo>
                    <a:pt x="1273" y="541"/>
                  </a:lnTo>
                  <a:lnTo>
                    <a:pt x="1273" y="550"/>
                  </a:lnTo>
                  <a:lnTo>
                    <a:pt x="1273" y="559"/>
                  </a:lnTo>
                  <a:lnTo>
                    <a:pt x="1274" y="566"/>
                  </a:lnTo>
                  <a:lnTo>
                    <a:pt x="1274" y="574"/>
                  </a:lnTo>
                  <a:lnTo>
                    <a:pt x="1274" y="583"/>
                  </a:lnTo>
                  <a:lnTo>
                    <a:pt x="1273" y="591"/>
                  </a:lnTo>
                  <a:lnTo>
                    <a:pt x="1272" y="601"/>
                  </a:lnTo>
                  <a:lnTo>
                    <a:pt x="1271" y="601"/>
                  </a:lnTo>
                  <a:lnTo>
                    <a:pt x="1270" y="601"/>
                  </a:lnTo>
                  <a:lnTo>
                    <a:pt x="1269" y="601"/>
                  </a:lnTo>
                  <a:lnTo>
                    <a:pt x="1268" y="601"/>
                  </a:lnTo>
                  <a:lnTo>
                    <a:pt x="1267" y="601"/>
                  </a:lnTo>
                  <a:lnTo>
                    <a:pt x="1266" y="601"/>
                  </a:lnTo>
                  <a:lnTo>
                    <a:pt x="1265" y="602"/>
                  </a:lnTo>
                  <a:lnTo>
                    <a:pt x="1265" y="603"/>
                  </a:lnTo>
                  <a:lnTo>
                    <a:pt x="1274" y="613"/>
                  </a:lnTo>
                  <a:lnTo>
                    <a:pt x="1285" y="623"/>
                  </a:lnTo>
                  <a:lnTo>
                    <a:pt x="1295" y="633"/>
                  </a:lnTo>
                  <a:lnTo>
                    <a:pt x="1305" y="644"/>
                  </a:lnTo>
                  <a:lnTo>
                    <a:pt x="1314" y="654"/>
                  </a:lnTo>
                  <a:lnTo>
                    <a:pt x="1322" y="666"/>
                  </a:lnTo>
                  <a:lnTo>
                    <a:pt x="1325" y="671"/>
                  </a:lnTo>
                  <a:lnTo>
                    <a:pt x="1328" y="678"/>
                  </a:lnTo>
                  <a:lnTo>
                    <a:pt x="1331" y="685"/>
                  </a:lnTo>
                  <a:lnTo>
                    <a:pt x="1332" y="691"/>
                  </a:lnTo>
                  <a:lnTo>
                    <a:pt x="1341" y="704"/>
                  </a:lnTo>
                  <a:lnTo>
                    <a:pt x="1347" y="718"/>
                  </a:lnTo>
                  <a:lnTo>
                    <a:pt x="1352" y="731"/>
                  </a:lnTo>
                  <a:lnTo>
                    <a:pt x="1355" y="745"/>
                  </a:lnTo>
                  <a:lnTo>
                    <a:pt x="1359" y="760"/>
                  </a:lnTo>
                  <a:lnTo>
                    <a:pt x="1360" y="775"/>
                  </a:lnTo>
                  <a:lnTo>
                    <a:pt x="1362" y="790"/>
                  </a:lnTo>
                  <a:lnTo>
                    <a:pt x="1363" y="806"/>
                  </a:lnTo>
                  <a:lnTo>
                    <a:pt x="1362" y="822"/>
                  </a:lnTo>
                  <a:lnTo>
                    <a:pt x="1362" y="838"/>
                  </a:lnTo>
                  <a:lnTo>
                    <a:pt x="1361" y="854"/>
                  </a:lnTo>
                  <a:lnTo>
                    <a:pt x="1360" y="869"/>
                  </a:lnTo>
                  <a:lnTo>
                    <a:pt x="1358" y="885"/>
                  </a:lnTo>
                  <a:lnTo>
                    <a:pt x="1356" y="901"/>
                  </a:lnTo>
                  <a:lnTo>
                    <a:pt x="1354" y="917"/>
                  </a:lnTo>
                  <a:lnTo>
                    <a:pt x="1352" y="931"/>
                  </a:lnTo>
                  <a:lnTo>
                    <a:pt x="1350" y="938"/>
                  </a:lnTo>
                  <a:lnTo>
                    <a:pt x="1348" y="944"/>
                  </a:lnTo>
                  <a:lnTo>
                    <a:pt x="1346" y="951"/>
                  </a:lnTo>
                  <a:lnTo>
                    <a:pt x="1344" y="958"/>
                  </a:lnTo>
                  <a:lnTo>
                    <a:pt x="1342" y="965"/>
                  </a:lnTo>
                  <a:lnTo>
                    <a:pt x="1340" y="972"/>
                  </a:lnTo>
                  <a:lnTo>
                    <a:pt x="1336" y="979"/>
                  </a:lnTo>
                  <a:lnTo>
                    <a:pt x="1334" y="985"/>
                  </a:lnTo>
                  <a:lnTo>
                    <a:pt x="1325" y="999"/>
                  </a:lnTo>
                  <a:lnTo>
                    <a:pt x="1315" y="1013"/>
                  </a:lnTo>
                  <a:lnTo>
                    <a:pt x="1306" y="1026"/>
                  </a:lnTo>
                  <a:lnTo>
                    <a:pt x="1296" y="1040"/>
                  </a:lnTo>
                  <a:lnTo>
                    <a:pt x="1286" y="1053"/>
                  </a:lnTo>
                  <a:lnTo>
                    <a:pt x="1274" y="1065"/>
                  </a:lnTo>
                  <a:lnTo>
                    <a:pt x="1269" y="1071"/>
                  </a:lnTo>
                  <a:lnTo>
                    <a:pt x="1263" y="1076"/>
                  </a:lnTo>
                  <a:lnTo>
                    <a:pt x="1256" y="1080"/>
                  </a:lnTo>
                  <a:lnTo>
                    <a:pt x="1249" y="1084"/>
                  </a:lnTo>
                  <a:lnTo>
                    <a:pt x="1249" y="1091"/>
                  </a:lnTo>
                  <a:lnTo>
                    <a:pt x="1248" y="1096"/>
                  </a:lnTo>
                  <a:lnTo>
                    <a:pt x="1246" y="1101"/>
                  </a:lnTo>
                  <a:lnTo>
                    <a:pt x="1245" y="1107"/>
                  </a:lnTo>
                  <a:lnTo>
                    <a:pt x="1243" y="1113"/>
                  </a:lnTo>
                  <a:lnTo>
                    <a:pt x="1241" y="1118"/>
                  </a:lnTo>
                  <a:lnTo>
                    <a:pt x="1240" y="1124"/>
                  </a:lnTo>
                  <a:lnTo>
                    <a:pt x="1238" y="1131"/>
                  </a:lnTo>
                  <a:lnTo>
                    <a:pt x="1242" y="1134"/>
                  </a:lnTo>
                  <a:lnTo>
                    <a:pt x="1261" y="1124"/>
                  </a:lnTo>
                  <a:lnTo>
                    <a:pt x="1280" y="1116"/>
                  </a:lnTo>
                  <a:lnTo>
                    <a:pt x="1300" y="1107"/>
                  </a:lnTo>
                  <a:lnTo>
                    <a:pt x="1320" y="1098"/>
                  </a:lnTo>
                  <a:lnTo>
                    <a:pt x="1329" y="1093"/>
                  </a:lnTo>
                  <a:lnTo>
                    <a:pt x="1337" y="1087"/>
                  </a:lnTo>
                  <a:lnTo>
                    <a:pt x="1346" y="1081"/>
                  </a:lnTo>
                  <a:lnTo>
                    <a:pt x="1353" y="1074"/>
                  </a:lnTo>
                  <a:lnTo>
                    <a:pt x="1361" y="1066"/>
                  </a:lnTo>
                  <a:lnTo>
                    <a:pt x="1366" y="1058"/>
                  </a:lnTo>
                  <a:lnTo>
                    <a:pt x="1371" y="1048"/>
                  </a:lnTo>
                  <a:lnTo>
                    <a:pt x="1374" y="1038"/>
                  </a:lnTo>
                  <a:lnTo>
                    <a:pt x="1380" y="1028"/>
                  </a:lnTo>
                  <a:lnTo>
                    <a:pt x="1386" y="1020"/>
                  </a:lnTo>
                  <a:lnTo>
                    <a:pt x="1393" y="1012"/>
                  </a:lnTo>
                  <a:lnTo>
                    <a:pt x="1400" y="1003"/>
                  </a:lnTo>
                  <a:lnTo>
                    <a:pt x="1405" y="994"/>
                  </a:lnTo>
                  <a:lnTo>
                    <a:pt x="1408" y="984"/>
                  </a:lnTo>
                  <a:lnTo>
                    <a:pt x="1409" y="979"/>
                  </a:lnTo>
                  <a:lnTo>
                    <a:pt x="1409" y="974"/>
                  </a:lnTo>
                  <a:lnTo>
                    <a:pt x="1408" y="968"/>
                  </a:lnTo>
                  <a:lnTo>
                    <a:pt x="1406" y="963"/>
                  </a:lnTo>
                  <a:lnTo>
                    <a:pt x="1405" y="951"/>
                  </a:lnTo>
                  <a:lnTo>
                    <a:pt x="1402" y="940"/>
                  </a:lnTo>
                  <a:lnTo>
                    <a:pt x="1398" y="928"/>
                  </a:lnTo>
                  <a:lnTo>
                    <a:pt x="1393" y="916"/>
                  </a:lnTo>
                  <a:lnTo>
                    <a:pt x="1391" y="904"/>
                  </a:lnTo>
                  <a:lnTo>
                    <a:pt x="1390" y="892"/>
                  </a:lnTo>
                  <a:lnTo>
                    <a:pt x="1391" y="887"/>
                  </a:lnTo>
                  <a:lnTo>
                    <a:pt x="1392" y="881"/>
                  </a:lnTo>
                  <a:lnTo>
                    <a:pt x="1395" y="876"/>
                  </a:lnTo>
                  <a:lnTo>
                    <a:pt x="1399" y="870"/>
                  </a:lnTo>
                  <a:lnTo>
                    <a:pt x="1402" y="871"/>
                  </a:lnTo>
                  <a:lnTo>
                    <a:pt x="1405" y="874"/>
                  </a:lnTo>
                  <a:lnTo>
                    <a:pt x="1407" y="875"/>
                  </a:lnTo>
                  <a:lnTo>
                    <a:pt x="1410" y="877"/>
                  </a:lnTo>
                  <a:lnTo>
                    <a:pt x="1412" y="879"/>
                  </a:lnTo>
                  <a:lnTo>
                    <a:pt x="1414" y="881"/>
                  </a:lnTo>
                  <a:lnTo>
                    <a:pt x="1418" y="883"/>
                  </a:lnTo>
                  <a:lnTo>
                    <a:pt x="1420" y="885"/>
                  </a:lnTo>
                  <a:lnTo>
                    <a:pt x="1426" y="881"/>
                  </a:lnTo>
                  <a:lnTo>
                    <a:pt x="1430" y="876"/>
                  </a:lnTo>
                  <a:lnTo>
                    <a:pt x="1434" y="869"/>
                  </a:lnTo>
                  <a:lnTo>
                    <a:pt x="1438" y="863"/>
                  </a:lnTo>
                  <a:lnTo>
                    <a:pt x="1441" y="858"/>
                  </a:lnTo>
                  <a:lnTo>
                    <a:pt x="1445" y="851"/>
                  </a:lnTo>
                  <a:lnTo>
                    <a:pt x="1449" y="847"/>
                  </a:lnTo>
                  <a:lnTo>
                    <a:pt x="1454" y="843"/>
                  </a:lnTo>
                  <a:lnTo>
                    <a:pt x="1457" y="838"/>
                  </a:lnTo>
                  <a:lnTo>
                    <a:pt x="1459" y="834"/>
                  </a:lnTo>
                  <a:lnTo>
                    <a:pt x="1460" y="828"/>
                  </a:lnTo>
                  <a:lnTo>
                    <a:pt x="1461" y="823"/>
                  </a:lnTo>
                  <a:lnTo>
                    <a:pt x="1462" y="811"/>
                  </a:lnTo>
                  <a:lnTo>
                    <a:pt x="1462" y="801"/>
                  </a:lnTo>
                  <a:lnTo>
                    <a:pt x="1463" y="790"/>
                  </a:lnTo>
                  <a:lnTo>
                    <a:pt x="1465" y="781"/>
                  </a:lnTo>
                  <a:lnTo>
                    <a:pt x="1467" y="777"/>
                  </a:lnTo>
                  <a:lnTo>
                    <a:pt x="1470" y="772"/>
                  </a:lnTo>
                  <a:lnTo>
                    <a:pt x="1474" y="769"/>
                  </a:lnTo>
                  <a:lnTo>
                    <a:pt x="1479" y="766"/>
                  </a:lnTo>
                  <a:lnTo>
                    <a:pt x="1482" y="767"/>
                  </a:lnTo>
                  <a:lnTo>
                    <a:pt x="1485" y="768"/>
                  </a:lnTo>
                  <a:lnTo>
                    <a:pt x="1487" y="770"/>
                  </a:lnTo>
                  <a:lnTo>
                    <a:pt x="1489" y="772"/>
                  </a:lnTo>
                  <a:lnTo>
                    <a:pt x="1490" y="778"/>
                  </a:lnTo>
                  <a:lnTo>
                    <a:pt x="1491" y="784"/>
                  </a:lnTo>
                  <a:lnTo>
                    <a:pt x="1491" y="790"/>
                  </a:lnTo>
                  <a:lnTo>
                    <a:pt x="1491" y="797"/>
                  </a:lnTo>
                  <a:lnTo>
                    <a:pt x="1492" y="803"/>
                  </a:lnTo>
                  <a:lnTo>
                    <a:pt x="1495" y="808"/>
                  </a:lnTo>
                  <a:lnTo>
                    <a:pt x="1498" y="808"/>
                  </a:lnTo>
                  <a:lnTo>
                    <a:pt x="1502" y="808"/>
                  </a:lnTo>
                  <a:lnTo>
                    <a:pt x="1505" y="807"/>
                  </a:lnTo>
                  <a:lnTo>
                    <a:pt x="1508" y="804"/>
                  </a:lnTo>
                  <a:lnTo>
                    <a:pt x="1511" y="802"/>
                  </a:lnTo>
                  <a:lnTo>
                    <a:pt x="1515" y="799"/>
                  </a:lnTo>
                  <a:lnTo>
                    <a:pt x="1517" y="796"/>
                  </a:lnTo>
                  <a:lnTo>
                    <a:pt x="1519" y="792"/>
                  </a:lnTo>
                  <a:lnTo>
                    <a:pt x="1519" y="789"/>
                  </a:lnTo>
                  <a:lnTo>
                    <a:pt x="1520" y="787"/>
                  </a:lnTo>
                  <a:lnTo>
                    <a:pt x="1521" y="785"/>
                  </a:lnTo>
                  <a:lnTo>
                    <a:pt x="1523" y="784"/>
                  </a:lnTo>
                  <a:lnTo>
                    <a:pt x="1524" y="782"/>
                  </a:lnTo>
                  <a:lnTo>
                    <a:pt x="1525" y="780"/>
                  </a:lnTo>
                  <a:lnTo>
                    <a:pt x="1526" y="778"/>
                  </a:lnTo>
                  <a:lnTo>
                    <a:pt x="1526" y="775"/>
                  </a:lnTo>
                  <a:lnTo>
                    <a:pt x="1533" y="768"/>
                  </a:lnTo>
                  <a:lnTo>
                    <a:pt x="1540" y="762"/>
                  </a:lnTo>
                  <a:lnTo>
                    <a:pt x="1547" y="756"/>
                  </a:lnTo>
                  <a:lnTo>
                    <a:pt x="1554" y="749"/>
                  </a:lnTo>
                  <a:lnTo>
                    <a:pt x="1561" y="744"/>
                  </a:lnTo>
                  <a:lnTo>
                    <a:pt x="1568" y="740"/>
                  </a:lnTo>
                  <a:lnTo>
                    <a:pt x="1572" y="739"/>
                  </a:lnTo>
                  <a:lnTo>
                    <a:pt x="1578" y="738"/>
                  </a:lnTo>
                  <a:lnTo>
                    <a:pt x="1582" y="738"/>
                  </a:lnTo>
                  <a:lnTo>
                    <a:pt x="1587" y="738"/>
                  </a:lnTo>
                  <a:lnTo>
                    <a:pt x="1588" y="741"/>
                  </a:lnTo>
                  <a:lnTo>
                    <a:pt x="1588" y="743"/>
                  </a:lnTo>
                  <a:lnTo>
                    <a:pt x="1588" y="745"/>
                  </a:lnTo>
                  <a:lnTo>
                    <a:pt x="1588" y="747"/>
                  </a:lnTo>
                  <a:lnTo>
                    <a:pt x="1588" y="748"/>
                  </a:lnTo>
                  <a:lnTo>
                    <a:pt x="1588" y="750"/>
                  </a:lnTo>
                  <a:lnTo>
                    <a:pt x="1588" y="752"/>
                  </a:lnTo>
                  <a:lnTo>
                    <a:pt x="1588" y="755"/>
                  </a:lnTo>
                  <a:lnTo>
                    <a:pt x="1591" y="752"/>
                  </a:lnTo>
                  <a:lnTo>
                    <a:pt x="1595" y="751"/>
                  </a:lnTo>
                  <a:lnTo>
                    <a:pt x="1598" y="750"/>
                  </a:lnTo>
                  <a:lnTo>
                    <a:pt x="1600" y="750"/>
                  </a:lnTo>
                  <a:lnTo>
                    <a:pt x="1603" y="750"/>
                  </a:lnTo>
                  <a:lnTo>
                    <a:pt x="1606" y="750"/>
                  </a:lnTo>
                  <a:lnTo>
                    <a:pt x="1609" y="750"/>
                  </a:lnTo>
                  <a:lnTo>
                    <a:pt x="1613" y="750"/>
                  </a:lnTo>
                  <a:lnTo>
                    <a:pt x="1615" y="751"/>
                  </a:lnTo>
                  <a:lnTo>
                    <a:pt x="1617" y="753"/>
                  </a:lnTo>
                  <a:lnTo>
                    <a:pt x="1619" y="755"/>
                  </a:lnTo>
                  <a:lnTo>
                    <a:pt x="1620" y="756"/>
                  </a:lnTo>
                  <a:lnTo>
                    <a:pt x="1622" y="757"/>
                  </a:lnTo>
                  <a:lnTo>
                    <a:pt x="1623" y="758"/>
                  </a:lnTo>
                  <a:lnTo>
                    <a:pt x="1623" y="760"/>
                  </a:lnTo>
                  <a:lnTo>
                    <a:pt x="1624" y="763"/>
                  </a:lnTo>
                  <a:lnTo>
                    <a:pt x="1623" y="765"/>
                  </a:lnTo>
                  <a:lnTo>
                    <a:pt x="1622" y="768"/>
                  </a:lnTo>
                  <a:lnTo>
                    <a:pt x="1621" y="770"/>
                  </a:lnTo>
                  <a:lnTo>
                    <a:pt x="1620" y="773"/>
                  </a:lnTo>
                  <a:lnTo>
                    <a:pt x="1619" y="776"/>
                  </a:lnTo>
                  <a:lnTo>
                    <a:pt x="1617" y="778"/>
                  </a:lnTo>
                  <a:lnTo>
                    <a:pt x="1615" y="780"/>
                  </a:lnTo>
                  <a:lnTo>
                    <a:pt x="1613" y="782"/>
                  </a:lnTo>
                  <a:lnTo>
                    <a:pt x="1618" y="782"/>
                  </a:lnTo>
                  <a:lnTo>
                    <a:pt x="1622" y="782"/>
                  </a:lnTo>
                  <a:lnTo>
                    <a:pt x="1626" y="782"/>
                  </a:lnTo>
                  <a:lnTo>
                    <a:pt x="1630" y="783"/>
                  </a:lnTo>
                  <a:lnTo>
                    <a:pt x="1634" y="783"/>
                  </a:lnTo>
                  <a:lnTo>
                    <a:pt x="1638" y="784"/>
                  </a:lnTo>
                  <a:lnTo>
                    <a:pt x="1642" y="786"/>
                  </a:lnTo>
                  <a:lnTo>
                    <a:pt x="1646" y="789"/>
                  </a:lnTo>
                  <a:lnTo>
                    <a:pt x="1647" y="795"/>
                  </a:lnTo>
                  <a:lnTo>
                    <a:pt x="1647" y="800"/>
                  </a:lnTo>
                  <a:lnTo>
                    <a:pt x="1647" y="805"/>
                  </a:lnTo>
                  <a:lnTo>
                    <a:pt x="1645" y="810"/>
                  </a:lnTo>
                  <a:lnTo>
                    <a:pt x="1640" y="819"/>
                  </a:lnTo>
                  <a:lnTo>
                    <a:pt x="1633" y="827"/>
                  </a:lnTo>
                  <a:lnTo>
                    <a:pt x="1625" y="836"/>
                  </a:lnTo>
                  <a:lnTo>
                    <a:pt x="1619" y="844"/>
                  </a:lnTo>
                  <a:lnTo>
                    <a:pt x="1617" y="848"/>
                  </a:lnTo>
                  <a:lnTo>
                    <a:pt x="1616" y="854"/>
                  </a:lnTo>
                  <a:lnTo>
                    <a:pt x="1615" y="858"/>
                  </a:lnTo>
                  <a:lnTo>
                    <a:pt x="1615" y="864"/>
                  </a:lnTo>
                  <a:lnTo>
                    <a:pt x="1608" y="876"/>
                  </a:lnTo>
                  <a:lnTo>
                    <a:pt x="1601" y="887"/>
                  </a:lnTo>
                  <a:lnTo>
                    <a:pt x="1591" y="898"/>
                  </a:lnTo>
                  <a:lnTo>
                    <a:pt x="1582" y="907"/>
                  </a:lnTo>
                  <a:lnTo>
                    <a:pt x="1572" y="917"/>
                  </a:lnTo>
                  <a:lnTo>
                    <a:pt x="1562" y="926"/>
                  </a:lnTo>
                  <a:lnTo>
                    <a:pt x="1552" y="934"/>
                  </a:lnTo>
                  <a:lnTo>
                    <a:pt x="1543" y="942"/>
                  </a:lnTo>
                  <a:lnTo>
                    <a:pt x="1543" y="944"/>
                  </a:lnTo>
                  <a:lnTo>
                    <a:pt x="1542" y="946"/>
                  </a:lnTo>
                  <a:lnTo>
                    <a:pt x="1541" y="948"/>
                  </a:lnTo>
                  <a:lnTo>
                    <a:pt x="1541" y="949"/>
                  </a:lnTo>
                  <a:lnTo>
                    <a:pt x="1540" y="951"/>
                  </a:lnTo>
                  <a:lnTo>
                    <a:pt x="1540" y="954"/>
                  </a:lnTo>
                  <a:lnTo>
                    <a:pt x="1541" y="956"/>
                  </a:lnTo>
                  <a:lnTo>
                    <a:pt x="1542" y="958"/>
                  </a:lnTo>
                  <a:lnTo>
                    <a:pt x="1544" y="960"/>
                  </a:lnTo>
                  <a:lnTo>
                    <a:pt x="1546" y="961"/>
                  </a:lnTo>
                  <a:lnTo>
                    <a:pt x="1549" y="963"/>
                  </a:lnTo>
                  <a:lnTo>
                    <a:pt x="1551" y="965"/>
                  </a:lnTo>
                  <a:lnTo>
                    <a:pt x="1554" y="966"/>
                  </a:lnTo>
                  <a:lnTo>
                    <a:pt x="1557" y="968"/>
                  </a:lnTo>
                  <a:lnTo>
                    <a:pt x="1559" y="970"/>
                  </a:lnTo>
                  <a:lnTo>
                    <a:pt x="1561" y="974"/>
                  </a:lnTo>
                  <a:lnTo>
                    <a:pt x="1561" y="976"/>
                  </a:lnTo>
                  <a:lnTo>
                    <a:pt x="1561" y="977"/>
                  </a:lnTo>
                  <a:lnTo>
                    <a:pt x="1561" y="979"/>
                  </a:lnTo>
                  <a:lnTo>
                    <a:pt x="1561" y="981"/>
                  </a:lnTo>
                  <a:lnTo>
                    <a:pt x="1561" y="983"/>
                  </a:lnTo>
                  <a:lnTo>
                    <a:pt x="1561" y="984"/>
                  </a:lnTo>
                  <a:lnTo>
                    <a:pt x="1562" y="986"/>
                  </a:lnTo>
                  <a:lnTo>
                    <a:pt x="1563" y="987"/>
                  </a:lnTo>
                  <a:lnTo>
                    <a:pt x="1561" y="992"/>
                  </a:lnTo>
                  <a:lnTo>
                    <a:pt x="1558" y="995"/>
                  </a:lnTo>
                  <a:lnTo>
                    <a:pt x="1555" y="997"/>
                  </a:lnTo>
                  <a:lnTo>
                    <a:pt x="1551" y="999"/>
                  </a:lnTo>
                  <a:lnTo>
                    <a:pt x="1548" y="1001"/>
                  </a:lnTo>
                  <a:lnTo>
                    <a:pt x="1545" y="1002"/>
                  </a:lnTo>
                  <a:lnTo>
                    <a:pt x="1541" y="1003"/>
                  </a:lnTo>
                  <a:lnTo>
                    <a:pt x="1537" y="1005"/>
                  </a:lnTo>
                  <a:lnTo>
                    <a:pt x="1532" y="1006"/>
                  </a:lnTo>
                  <a:lnTo>
                    <a:pt x="1528" y="1007"/>
                  </a:lnTo>
                  <a:lnTo>
                    <a:pt x="1524" y="1007"/>
                  </a:lnTo>
                  <a:lnTo>
                    <a:pt x="1520" y="1006"/>
                  </a:lnTo>
                  <a:lnTo>
                    <a:pt x="1511" y="1002"/>
                  </a:lnTo>
                  <a:lnTo>
                    <a:pt x="1504" y="998"/>
                  </a:lnTo>
                  <a:lnTo>
                    <a:pt x="1497" y="995"/>
                  </a:lnTo>
                  <a:lnTo>
                    <a:pt x="1490" y="994"/>
                  </a:lnTo>
                  <a:lnTo>
                    <a:pt x="1487" y="995"/>
                  </a:lnTo>
                  <a:lnTo>
                    <a:pt x="1485" y="997"/>
                  </a:lnTo>
                  <a:lnTo>
                    <a:pt x="1483" y="1000"/>
                  </a:lnTo>
                  <a:lnTo>
                    <a:pt x="1481" y="1005"/>
                  </a:lnTo>
                  <a:lnTo>
                    <a:pt x="1470" y="1020"/>
                  </a:lnTo>
                  <a:lnTo>
                    <a:pt x="1461" y="1035"/>
                  </a:lnTo>
                  <a:lnTo>
                    <a:pt x="1452" y="1051"/>
                  </a:lnTo>
                  <a:lnTo>
                    <a:pt x="1444" y="1066"/>
                  </a:lnTo>
                  <a:lnTo>
                    <a:pt x="1435" y="1082"/>
                  </a:lnTo>
                  <a:lnTo>
                    <a:pt x="1425" y="1097"/>
                  </a:lnTo>
                  <a:lnTo>
                    <a:pt x="1420" y="1104"/>
                  </a:lnTo>
                  <a:lnTo>
                    <a:pt x="1414" y="1112"/>
                  </a:lnTo>
                  <a:lnTo>
                    <a:pt x="1408" y="1118"/>
                  </a:lnTo>
                  <a:lnTo>
                    <a:pt x="1401" y="1124"/>
                  </a:lnTo>
                  <a:lnTo>
                    <a:pt x="1391" y="1134"/>
                  </a:lnTo>
                  <a:lnTo>
                    <a:pt x="1382" y="1142"/>
                  </a:lnTo>
                  <a:lnTo>
                    <a:pt x="1372" y="1150"/>
                  </a:lnTo>
                  <a:lnTo>
                    <a:pt x="1363" y="1157"/>
                  </a:lnTo>
                  <a:lnTo>
                    <a:pt x="1343" y="1170"/>
                  </a:lnTo>
                  <a:lnTo>
                    <a:pt x="1322" y="1181"/>
                  </a:lnTo>
                  <a:lnTo>
                    <a:pt x="1301" y="1193"/>
                  </a:lnTo>
                  <a:lnTo>
                    <a:pt x="1280" y="1204"/>
                  </a:lnTo>
                  <a:lnTo>
                    <a:pt x="1258" y="1216"/>
                  </a:lnTo>
                  <a:lnTo>
                    <a:pt x="1238" y="1230"/>
                  </a:lnTo>
                  <a:lnTo>
                    <a:pt x="1222" y="1236"/>
                  </a:lnTo>
                  <a:lnTo>
                    <a:pt x="1225" y="1243"/>
                  </a:lnTo>
                  <a:lnTo>
                    <a:pt x="1228" y="1250"/>
                  </a:lnTo>
                  <a:lnTo>
                    <a:pt x="1231" y="1256"/>
                  </a:lnTo>
                  <a:lnTo>
                    <a:pt x="1234" y="1263"/>
                  </a:lnTo>
                  <a:lnTo>
                    <a:pt x="1236" y="1270"/>
                  </a:lnTo>
                  <a:lnTo>
                    <a:pt x="1237" y="1277"/>
                  </a:lnTo>
                  <a:lnTo>
                    <a:pt x="1237" y="1283"/>
                  </a:lnTo>
                  <a:lnTo>
                    <a:pt x="1235" y="1291"/>
                  </a:lnTo>
                  <a:lnTo>
                    <a:pt x="1232" y="1293"/>
                  </a:lnTo>
                  <a:lnTo>
                    <a:pt x="1231" y="1295"/>
                  </a:lnTo>
                  <a:lnTo>
                    <a:pt x="1230" y="1298"/>
                  </a:lnTo>
                  <a:lnTo>
                    <a:pt x="1230" y="1300"/>
                  </a:lnTo>
                  <a:lnTo>
                    <a:pt x="1231" y="1305"/>
                  </a:lnTo>
                  <a:lnTo>
                    <a:pt x="1234" y="1310"/>
                  </a:lnTo>
                  <a:lnTo>
                    <a:pt x="1238" y="1315"/>
                  </a:lnTo>
                  <a:lnTo>
                    <a:pt x="1243" y="1320"/>
                  </a:lnTo>
                  <a:lnTo>
                    <a:pt x="1246" y="1325"/>
                  </a:lnTo>
                  <a:lnTo>
                    <a:pt x="1247" y="1331"/>
                  </a:lnTo>
                  <a:lnTo>
                    <a:pt x="1248" y="1337"/>
                  </a:lnTo>
                  <a:lnTo>
                    <a:pt x="1250" y="1344"/>
                  </a:lnTo>
                  <a:lnTo>
                    <a:pt x="1251" y="1352"/>
                  </a:lnTo>
                  <a:lnTo>
                    <a:pt x="1253" y="1358"/>
                  </a:lnTo>
                  <a:lnTo>
                    <a:pt x="1255" y="1365"/>
                  </a:lnTo>
                  <a:lnTo>
                    <a:pt x="1257" y="1373"/>
                  </a:lnTo>
                  <a:lnTo>
                    <a:pt x="1258" y="1380"/>
                  </a:lnTo>
                  <a:lnTo>
                    <a:pt x="1260" y="1388"/>
                  </a:lnTo>
                  <a:lnTo>
                    <a:pt x="1255" y="1391"/>
                  </a:lnTo>
                  <a:lnTo>
                    <a:pt x="1252" y="1391"/>
                  </a:lnTo>
                  <a:lnTo>
                    <a:pt x="1249" y="1389"/>
                  </a:lnTo>
                  <a:lnTo>
                    <a:pt x="1247" y="1387"/>
                  </a:lnTo>
                  <a:lnTo>
                    <a:pt x="1244" y="1383"/>
                  </a:lnTo>
                  <a:lnTo>
                    <a:pt x="1242" y="1380"/>
                  </a:lnTo>
                  <a:lnTo>
                    <a:pt x="1238" y="1378"/>
                  </a:lnTo>
                  <a:lnTo>
                    <a:pt x="1233" y="1377"/>
                  </a:lnTo>
                  <a:lnTo>
                    <a:pt x="1232" y="1381"/>
                  </a:lnTo>
                  <a:lnTo>
                    <a:pt x="1233" y="1384"/>
                  </a:lnTo>
                  <a:lnTo>
                    <a:pt x="1234" y="1388"/>
                  </a:lnTo>
                  <a:lnTo>
                    <a:pt x="1235" y="1391"/>
                  </a:lnTo>
                  <a:lnTo>
                    <a:pt x="1237" y="1394"/>
                  </a:lnTo>
                  <a:lnTo>
                    <a:pt x="1240" y="1397"/>
                  </a:lnTo>
                  <a:lnTo>
                    <a:pt x="1242" y="1400"/>
                  </a:lnTo>
                  <a:lnTo>
                    <a:pt x="1242" y="1403"/>
                  </a:lnTo>
                  <a:lnTo>
                    <a:pt x="1243" y="1410"/>
                  </a:lnTo>
                  <a:lnTo>
                    <a:pt x="1245" y="1417"/>
                  </a:lnTo>
                  <a:lnTo>
                    <a:pt x="1246" y="1424"/>
                  </a:lnTo>
                  <a:lnTo>
                    <a:pt x="1248" y="1431"/>
                  </a:lnTo>
                  <a:lnTo>
                    <a:pt x="1249" y="1438"/>
                  </a:lnTo>
                  <a:lnTo>
                    <a:pt x="1249" y="1444"/>
                  </a:lnTo>
                  <a:lnTo>
                    <a:pt x="1248" y="1447"/>
                  </a:lnTo>
                  <a:lnTo>
                    <a:pt x="1247" y="1450"/>
                  </a:lnTo>
                  <a:lnTo>
                    <a:pt x="1246" y="1452"/>
                  </a:lnTo>
                  <a:lnTo>
                    <a:pt x="1244" y="1454"/>
                  </a:lnTo>
                  <a:lnTo>
                    <a:pt x="1241" y="1454"/>
                  </a:lnTo>
                  <a:lnTo>
                    <a:pt x="1237" y="1453"/>
                  </a:lnTo>
                  <a:lnTo>
                    <a:pt x="1234" y="1452"/>
                  </a:lnTo>
                  <a:lnTo>
                    <a:pt x="1231" y="1451"/>
                  </a:lnTo>
                  <a:lnTo>
                    <a:pt x="1228" y="1449"/>
                  </a:lnTo>
                  <a:lnTo>
                    <a:pt x="1226" y="1447"/>
                  </a:lnTo>
                  <a:lnTo>
                    <a:pt x="1223" y="1444"/>
                  </a:lnTo>
                  <a:lnTo>
                    <a:pt x="1219" y="1443"/>
                  </a:lnTo>
                  <a:lnTo>
                    <a:pt x="1216" y="1446"/>
                  </a:lnTo>
                  <a:lnTo>
                    <a:pt x="1215" y="1448"/>
                  </a:lnTo>
                  <a:lnTo>
                    <a:pt x="1215" y="1451"/>
                  </a:lnTo>
                  <a:lnTo>
                    <a:pt x="1215" y="1454"/>
                  </a:lnTo>
                  <a:lnTo>
                    <a:pt x="1215" y="1457"/>
                  </a:lnTo>
                  <a:lnTo>
                    <a:pt x="1216" y="1460"/>
                  </a:lnTo>
                  <a:lnTo>
                    <a:pt x="1215" y="1463"/>
                  </a:lnTo>
                  <a:lnTo>
                    <a:pt x="1214" y="1467"/>
                  </a:lnTo>
                  <a:lnTo>
                    <a:pt x="1212" y="1473"/>
                  </a:lnTo>
                  <a:lnTo>
                    <a:pt x="1210" y="1478"/>
                  </a:lnTo>
                  <a:lnTo>
                    <a:pt x="1208" y="1485"/>
                  </a:lnTo>
                  <a:lnTo>
                    <a:pt x="1205" y="1490"/>
                  </a:lnTo>
                  <a:lnTo>
                    <a:pt x="1202" y="1495"/>
                  </a:lnTo>
                  <a:lnTo>
                    <a:pt x="1198" y="1501"/>
                  </a:lnTo>
                  <a:lnTo>
                    <a:pt x="1194" y="1507"/>
                  </a:lnTo>
                  <a:lnTo>
                    <a:pt x="1190" y="1511"/>
                  </a:lnTo>
                  <a:lnTo>
                    <a:pt x="1189" y="1511"/>
                  </a:lnTo>
                  <a:lnTo>
                    <a:pt x="1189" y="1510"/>
                  </a:lnTo>
                  <a:lnTo>
                    <a:pt x="1188" y="1510"/>
                  </a:lnTo>
                  <a:lnTo>
                    <a:pt x="1187" y="1510"/>
                  </a:lnTo>
                  <a:lnTo>
                    <a:pt x="1186" y="1510"/>
                  </a:lnTo>
                  <a:lnTo>
                    <a:pt x="1185" y="1510"/>
                  </a:lnTo>
                  <a:lnTo>
                    <a:pt x="1182" y="1514"/>
                  </a:lnTo>
                  <a:lnTo>
                    <a:pt x="1178" y="1518"/>
                  </a:lnTo>
                  <a:lnTo>
                    <a:pt x="1177" y="1523"/>
                  </a:lnTo>
                  <a:lnTo>
                    <a:pt x="1176" y="1529"/>
                  </a:lnTo>
                  <a:lnTo>
                    <a:pt x="1174" y="1534"/>
                  </a:lnTo>
                  <a:lnTo>
                    <a:pt x="1173" y="1539"/>
                  </a:lnTo>
                  <a:lnTo>
                    <a:pt x="1171" y="1544"/>
                  </a:lnTo>
                  <a:lnTo>
                    <a:pt x="1167" y="1548"/>
                  </a:lnTo>
                  <a:lnTo>
                    <a:pt x="1165" y="1555"/>
                  </a:lnTo>
                  <a:lnTo>
                    <a:pt x="1163" y="1562"/>
                  </a:lnTo>
                  <a:lnTo>
                    <a:pt x="1158" y="1570"/>
                  </a:lnTo>
                  <a:lnTo>
                    <a:pt x="1155" y="1577"/>
                  </a:lnTo>
                  <a:lnTo>
                    <a:pt x="1152" y="1585"/>
                  </a:lnTo>
                  <a:lnTo>
                    <a:pt x="1150" y="1592"/>
                  </a:lnTo>
                  <a:lnTo>
                    <a:pt x="1149" y="1599"/>
                  </a:lnTo>
                  <a:lnTo>
                    <a:pt x="1150" y="1608"/>
                  </a:lnTo>
                  <a:lnTo>
                    <a:pt x="1155" y="1615"/>
                  </a:lnTo>
                  <a:lnTo>
                    <a:pt x="1160" y="1621"/>
                  </a:lnTo>
                  <a:lnTo>
                    <a:pt x="1167" y="1626"/>
                  </a:lnTo>
                  <a:lnTo>
                    <a:pt x="1173" y="1629"/>
                  </a:lnTo>
                  <a:lnTo>
                    <a:pt x="1180" y="1631"/>
                  </a:lnTo>
                  <a:lnTo>
                    <a:pt x="1188" y="1632"/>
                  </a:lnTo>
                  <a:lnTo>
                    <a:pt x="1195" y="1633"/>
                  </a:lnTo>
                  <a:lnTo>
                    <a:pt x="1203" y="1633"/>
                  </a:lnTo>
                  <a:lnTo>
                    <a:pt x="1218" y="1632"/>
                  </a:lnTo>
                  <a:lnTo>
                    <a:pt x="1234" y="1631"/>
                  </a:lnTo>
                  <a:lnTo>
                    <a:pt x="1242" y="1632"/>
                  </a:lnTo>
                  <a:lnTo>
                    <a:pt x="1250" y="1633"/>
                  </a:lnTo>
                  <a:lnTo>
                    <a:pt x="1257" y="1635"/>
                  </a:lnTo>
                  <a:lnTo>
                    <a:pt x="1265" y="1638"/>
                  </a:lnTo>
                  <a:lnTo>
                    <a:pt x="1268" y="1643"/>
                  </a:lnTo>
                  <a:lnTo>
                    <a:pt x="1270" y="1646"/>
                  </a:lnTo>
                  <a:lnTo>
                    <a:pt x="1273" y="1649"/>
                  </a:lnTo>
                  <a:lnTo>
                    <a:pt x="1277" y="1650"/>
                  </a:lnTo>
                  <a:lnTo>
                    <a:pt x="1285" y="1651"/>
                  </a:lnTo>
                  <a:lnTo>
                    <a:pt x="1292" y="1650"/>
                  </a:lnTo>
                  <a:lnTo>
                    <a:pt x="1301" y="1648"/>
                  </a:lnTo>
                  <a:lnTo>
                    <a:pt x="1308" y="1647"/>
                  </a:lnTo>
                  <a:lnTo>
                    <a:pt x="1312" y="1646"/>
                  </a:lnTo>
                  <a:lnTo>
                    <a:pt x="1315" y="1646"/>
                  </a:lnTo>
                  <a:lnTo>
                    <a:pt x="1319" y="1647"/>
                  </a:lnTo>
                  <a:lnTo>
                    <a:pt x="1323" y="1648"/>
                  </a:lnTo>
                  <a:lnTo>
                    <a:pt x="1331" y="1648"/>
                  </a:lnTo>
                  <a:lnTo>
                    <a:pt x="1341" y="1649"/>
                  </a:lnTo>
                  <a:lnTo>
                    <a:pt x="1350" y="1650"/>
                  </a:lnTo>
                  <a:lnTo>
                    <a:pt x="1359" y="1651"/>
                  </a:lnTo>
                  <a:lnTo>
                    <a:pt x="1368" y="1652"/>
                  </a:lnTo>
                  <a:lnTo>
                    <a:pt x="1376" y="1654"/>
                  </a:lnTo>
                  <a:lnTo>
                    <a:pt x="1385" y="1657"/>
                  </a:lnTo>
                  <a:lnTo>
                    <a:pt x="1393" y="1661"/>
                  </a:lnTo>
                  <a:lnTo>
                    <a:pt x="1392" y="1664"/>
                  </a:lnTo>
                  <a:lnTo>
                    <a:pt x="1390" y="1667"/>
                  </a:lnTo>
                  <a:lnTo>
                    <a:pt x="1389" y="1670"/>
                  </a:lnTo>
                  <a:lnTo>
                    <a:pt x="1387" y="1673"/>
                  </a:lnTo>
                  <a:lnTo>
                    <a:pt x="1385" y="1675"/>
                  </a:lnTo>
                  <a:lnTo>
                    <a:pt x="1383" y="1677"/>
                  </a:lnTo>
                  <a:lnTo>
                    <a:pt x="1380" y="1679"/>
                  </a:lnTo>
                  <a:lnTo>
                    <a:pt x="1376" y="1680"/>
                  </a:lnTo>
                  <a:lnTo>
                    <a:pt x="1385" y="1686"/>
                  </a:lnTo>
                  <a:lnTo>
                    <a:pt x="1394" y="1691"/>
                  </a:lnTo>
                  <a:lnTo>
                    <a:pt x="1403" y="1696"/>
                  </a:lnTo>
                  <a:lnTo>
                    <a:pt x="1412" y="1700"/>
                  </a:lnTo>
                  <a:lnTo>
                    <a:pt x="1421" y="1707"/>
                  </a:lnTo>
                  <a:lnTo>
                    <a:pt x="1429" y="1713"/>
                  </a:lnTo>
                  <a:lnTo>
                    <a:pt x="1432" y="1717"/>
                  </a:lnTo>
                  <a:lnTo>
                    <a:pt x="1435" y="1722"/>
                  </a:lnTo>
                  <a:lnTo>
                    <a:pt x="1439" y="1726"/>
                  </a:lnTo>
                  <a:lnTo>
                    <a:pt x="1441" y="1731"/>
                  </a:lnTo>
                  <a:lnTo>
                    <a:pt x="1438" y="1735"/>
                  </a:lnTo>
                  <a:lnTo>
                    <a:pt x="1433" y="1737"/>
                  </a:lnTo>
                  <a:lnTo>
                    <a:pt x="1429" y="1738"/>
                  </a:lnTo>
                  <a:lnTo>
                    <a:pt x="1425" y="1738"/>
                  </a:lnTo>
                  <a:lnTo>
                    <a:pt x="1421" y="1739"/>
                  </a:lnTo>
                  <a:lnTo>
                    <a:pt x="1417" y="1740"/>
                  </a:lnTo>
                  <a:lnTo>
                    <a:pt x="1413" y="1743"/>
                  </a:lnTo>
                  <a:lnTo>
                    <a:pt x="1411" y="1747"/>
                  </a:lnTo>
                  <a:lnTo>
                    <a:pt x="1420" y="1755"/>
                  </a:lnTo>
                  <a:lnTo>
                    <a:pt x="1428" y="1764"/>
                  </a:lnTo>
                  <a:lnTo>
                    <a:pt x="1435" y="1773"/>
                  </a:lnTo>
                  <a:lnTo>
                    <a:pt x="1441" y="1784"/>
                  </a:lnTo>
                  <a:lnTo>
                    <a:pt x="1446" y="1794"/>
                  </a:lnTo>
                  <a:lnTo>
                    <a:pt x="1451" y="1805"/>
                  </a:lnTo>
                  <a:lnTo>
                    <a:pt x="1454" y="1815"/>
                  </a:lnTo>
                  <a:lnTo>
                    <a:pt x="1458" y="1827"/>
                  </a:lnTo>
                  <a:lnTo>
                    <a:pt x="1456" y="1829"/>
                  </a:lnTo>
                  <a:lnTo>
                    <a:pt x="1452" y="1830"/>
                  </a:lnTo>
                  <a:lnTo>
                    <a:pt x="1450" y="1831"/>
                  </a:lnTo>
                  <a:lnTo>
                    <a:pt x="1447" y="1831"/>
                  </a:lnTo>
                  <a:lnTo>
                    <a:pt x="1443" y="1830"/>
                  </a:lnTo>
                  <a:lnTo>
                    <a:pt x="1438" y="1827"/>
                  </a:lnTo>
                  <a:lnTo>
                    <a:pt x="1432" y="1824"/>
                  </a:lnTo>
                  <a:lnTo>
                    <a:pt x="1427" y="1822"/>
                  </a:lnTo>
                  <a:lnTo>
                    <a:pt x="1424" y="1822"/>
                  </a:lnTo>
                  <a:lnTo>
                    <a:pt x="1422" y="1822"/>
                  </a:lnTo>
                  <a:lnTo>
                    <a:pt x="1419" y="1822"/>
                  </a:lnTo>
                  <a:lnTo>
                    <a:pt x="1417" y="1824"/>
                  </a:lnTo>
                  <a:lnTo>
                    <a:pt x="1423" y="1834"/>
                  </a:lnTo>
                  <a:lnTo>
                    <a:pt x="1430" y="1846"/>
                  </a:lnTo>
                  <a:lnTo>
                    <a:pt x="1437" y="1857"/>
                  </a:lnTo>
                  <a:lnTo>
                    <a:pt x="1441" y="1869"/>
                  </a:lnTo>
                  <a:lnTo>
                    <a:pt x="1445" y="1882"/>
                  </a:lnTo>
                  <a:lnTo>
                    <a:pt x="1447" y="1894"/>
                  </a:lnTo>
                  <a:lnTo>
                    <a:pt x="1447" y="1901"/>
                  </a:lnTo>
                  <a:lnTo>
                    <a:pt x="1447" y="1907"/>
                  </a:lnTo>
                  <a:lnTo>
                    <a:pt x="1446" y="1914"/>
                  </a:lnTo>
                  <a:lnTo>
                    <a:pt x="1444" y="1921"/>
                  </a:lnTo>
                  <a:lnTo>
                    <a:pt x="1441" y="1923"/>
                  </a:lnTo>
                  <a:lnTo>
                    <a:pt x="1438" y="1925"/>
                  </a:lnTo>
                  <a:lnTo>
                    <a:pt x="1434" y="1928"/>
                  </a:lnTo>
                  <a:lnTo>
                    <a:pt x="1431" y="1931"/>
                  </a:lnTo>
                  <a:lnTo>
                    <a:pt x="1428" y="1934"/>
                  </a:lnTo>
                  <a:lnTo>
                    <a:pt x="1425" y="1935"/>
                  </a:lnTo>
                  <a:lnTo>
                    <a:pt x="1421" y="1936"/>
                  </a:lnTo>
                  <a:lnTo>
                    <a:pt x="1417" y="1934"/>
                  </a:lnTo>
                  <a:lnTo>
                    <a:pt x="1417" y="1941"/>
                  </a:lnTo>
                  <a:lnTo>
                    <a:pt x="1418" y="1947"/>
                  </a:lnTo>
                  <a:lnTo>
                    <a:pt x="1419" y="1953"/>
                  </a:lnTo>
                  <a:lnTo>
                    <a:pt x="1420" y="1960"/>
                  </a:lnTo>
                  <a:lnTo>
                    <a:pt x="1421" y="1967"/>
                  </a:lnTo>
                  <a:lnTo>
                    <a:pt x="1422" y="1973"/>
                  </a:lnTo>
                  <a:lnTo>
                    <a:pt x="1422" y="1980"/>
                  </a:lnTo>
                  <a:lnTo>
                    <a:pt x="1420" y="1985"/>
                  </a:lnTo>
                  <a:lnTo>
                    <a:pt x="1417" y="1989"/>
                  </a:lnTo>
                  <a:lnTo>
                    <a:pt x="1414" y="1992"/>
                  </a:lnTo>
                  <a:lnTo>
                    <a:pt x="1411" y="1993"/>
                  </a:lnTo>
                  <a:lnTo>
                    <a:pt x="1408" y="1994"/>
                  </a:lnTo>
                  <a:lnTo>
                    <a:pt x="1402" y="1993"/>
                  </a:lnTo>
                  <a:lnTo>
                    <a:pt x="1397" y="1990"/>
                  </a:lnTo>
                  <a:lnTo>
                    <a:pt x="1390" y="1986"/>
                  </a:lnTo>
                  <a:lnTo>
                    <a:pt x="1385" y="1983"/>
                  </a:lnTo>
                  <a:lnTo>
                    <a:pt x="1382" y="1982"/>
                  </a:lnTo>
                  <a:lnTo>
                    <a:pt x="1379" y="1982"/>
                  </a:lnTo>
                  <a:lnTo>
                    <a:pt x="1375" y="1982"/>
                  </a:lnTo>
                  <a:lnTo>
                    <a:pt x="1372" y="1983"/>
                  </a:lnTo>
                  <a:lnTo>
                    <a:pt x="1374" y="1993"/>
                  </a:lnTo>
                  <a:lnTo>
                    <a:pt x="1376" y="2003"/>
                  </a:lnTo>
                  <a:lnTo>
                    <a:pt x="1379" y="2012"/>
                  </a:lnTo>
                  <a:lnTo>
                    <a:pt x="1381" y="2022"/>
                  </a:lnTo>
                  <a:lnTo>
                    <a:pt x="1383" y="2031"/>
                  </a:lnTo>
                  <a:lnTo>
                    <a:pt x="1383" y="2041"/>
                  </a:lnTo>
                  <a:lnTo>
                    <a:pt x="1383" y="2050"/>
                  </a:lnTo>
                  <a:lnTo>
                    <a:pt x="1382" y="2060"/>
                  </a:lnTo>
                  <a:lnTo>
                    <a:pt x="1376" y="2064"/>
                  </a:lnTo>
                  <a:lnTo>
                    <a:pt x="1371" y="2067"/>
                  </a:lnTo>
                  <a:lnTo>
                    <a:pt x="1366" y="2069"/>
                  </a:lnTo>
                  <a:lnTo>
                    <a:pt x="1360" y="2070"/>
                  </a:lnTo>
                  <a:lnTo>
                    <a:pt x="1353" y="2070"/>
                  </a:lnTo>
                  <a:lnTo>
                    <a:pt x="1348" y="2070"/>
                  </a:lnTo>
                  <a:lnTo>
                    <a:pt x="1342" y="2069"/>
                  </a:lnTo>
                  <a:lnTo>
                    <a:pt x="1336" y="2067"/>
                  </a:lnTo>
                  <a:lnTo>
                    <a:pt x="1334" y="2075"/>
                  </a:lnTo>
                  <a:lnTo>
                    <a:pt x="1334" y="2084"/>
                  </a:lnTo>
                  <a:lnTo>
                    <a:pt x="1334" y="2092"/>
                  </a:lnTo>
                  <a:lnTo>
                    <a:pt x="1334" y="2102"/>
                  </a:lnTo>
                  <a:lnTo>
                    <a:pt x="1334" y="2110"/>
                  </a:lnTo>
                  <a:lnTo>
                    <a:pt x="1332" y="2119"/>
                  </a:lnTo>
                  <a:lnTo>
                    <a:pt x="1330" y="2122"/>
                  </a:lnTo>
                  <a:lnTo>
                    <a:pt x="1328" y="2126"/>
                  </a:lnTo>
                  <a:lnTo>
                    <a:pt x="1325" y="2130"/>
                  </a:lnTo>
                  <a:lnTo>
                    <a:pt x="1321" y="2133"/>
                  </a:lnTo>
                  <a:lnTo>
                    <a:pt x="1312" y="2134"/>
                  </a:lnTo>
                  <a:lnTo>
                    <a:pt x="1305" y="2133"/>
                  </a:lnTo>
                  <a:lnTo>
                    <a:pt x="1297" y="2130"/>
                  </a:lnTo>
                  <a:lnTo>
                    <a:pt x="1291" y="2127"/>
                  </a:lnTo>
                  <a:lnTo>
                    <a:pt x="1285" y="2123"/>
                  </a:lnTo>
                  <a:lnTo>
                    <a:pt x="1278" y="2118"/>
                  </a:lnTo>
                  <a:lnTo>
                    <a:pt x="1273" y="2113"/>
                  </a:lnTo>
                  <a:lnTo>
                    <a:pt x="1267" y="2109"/>
                  </a:lnTo>
                  <a:lnTo>
                    <a:pt x="1265" y="2118"/>
                  </a:lnTo>
                  <a:lnTo>
                    <a:pt x="1264" y="2126"/>
                  </a:lnTo>
                  <a:lnTo>
                    <a:pt x="1263" y="2134"/>
                  </a:lnTo>
                  <a:lnTo>
                    <a:pt x="1262" y="2142"/>
                  </a:lnTo>
                  <a:lnTo>
                    <a:pt x="1261" y="2149"/>
                  </a:lnTo>
                  <a:lnTo>
                    <a:pt x="1257" y="2157"/>
                  </a:lnTo>
                  <a:lnTo>
                    <a:pt x="1255" y="2160"/>
                  </a:lnTo>
                  <a:lnTo>
                    <a:pt x="1253" y="2163"/>
                  </a:lnTo>
                  <a:lnTo>
                    <a:pt x="1250" y="2165"/>
                  </a:lnTo>
                  <a:lnTo>
                    <a:pt x="1246" y="2168"/>
                  </a:lnTo>
                  <a:lnTo>
                    <a:pt x="1241" y="2169"/>
                  </a:lnTo>
                  <a:lnTo>
                    <a:pt x="1236" y="2169"/>
                  </a:lnTo>
                  <a:lnTo>
                    <a:pt x="1233" y="2169"/>
                  </a:lnTo>
                  <a:lnTo>
                    <a:pt x="1229" y="2168"/>
                  </a:lnTo>
                  <a:lnTo>
                    <a:pt x="1223" y="2165"/>
                  </a:lnTo>
                  <a:lnTo>
                    <a:pt x="1217" y="2160"/>
                  </a:lnTo>
                  <a:lnTo>
                    <a:pt x="1212" y="2154"/>
                  </a:lnTo>
                  <a:lnTo>
                    <a:pt x="1207" y="2148"/>
                  </a:lnTo>
                  <a:lnTo>
                    <a:pt x="1202" y="2143"/>
                  </a:lnTo>
                  <a:lnTo>
                    <a:pt x="1195" y="2139"/>
                  </a:lnTo>
                  <a:lnTo>
                    <a:pt x="1190" y="2144"/>
                  </a:lnTo>
                  <a:lnTo>
                    <a:pt x="1190" y="2195"/>
                  </a:lnTo>
                  <a:lnTo>
                    <a:pt x="1195" y="2201"/>
                  </a:lnTo>
                  <a:lnTo>
                    <a:pt x="1193" y="2203"/>
                  </a:lnTo>
                  <a:lnTo>
                    <a:pt x="1197" y="2223"/>
                  </a:lnTo>
                  <a:lnTo>
                    <a:pt x="1203" y="2242"/>
                  </a:lnTo>
                  <a:lnTo>
                    <a:pt x="1209" y="2261"/>
                  </a:lnTo>
                  <a:lnTo>
                    <a:pt x="1217" y="2279"/>
                  </a:lnTo>
                  <a:lnTo>
                    <a:pt x="1227" y="2297"/>
                  </a:lnTo>
                  <a:lnTo>
                    <a:pt x="1236" y="2314"/>
                  </a:lnTo>
                  <a:lnTo>
                    <a:pt x="1248" y="2331"/>
                  </a:lnTo>
                  <a:lnTo>
                    <a:pt x="1258" y="2348"/>
                  </a:lnTo>
                  <a:lnTo>
                    <a:pt x="1282" y="2382"/>
                  </a:lnTo>
                  <a:lnTo>
                    <a:pt x="1304" y="2416"/>
                  </a:lnTo>
                  <a:lnTo>
                    <a:pt x="1313" y="2433"/>
                  </a:lnTo>
                  <a:lnTo>
                    <a:pt x="1323" y="2450"/>
                  </a:lnTo>
                  <a:lnTo>
                    <a:pt x="1331" y="2468"/>
                  </a:lnTo>
                  <a:lnTo>
                    <a:pt x="1337" y="2486"/>
                  </a:lnTo>
                  <a:lnTo>
                    <a:pt x="1341" y="2488"/>
                  </a:lnTo>
                  <a:lnTo>
                    <a:pt x="1343" y="2491"/>
                  </a:lnTo>
                  <a:lnTo>
                    <a:pt x="1344" y="2493"/>
                  </a:lnTo>
                  <a:lnTo>
                    <a:pt x="1344" y="2495"/>
                  </a:lnTo>
                  <a:lnTo>
                    <a:pt x="1345" y="2498"/>
                  </a:lnTo>
                  <a:lnTo>
                    <a:pt x="1345" y="2501"/>
                  </a:lnTo>
                  <a:lnTo>
                    <a:pt x="1347" y="2503"/>
                  </a:lnTo>
                  <a:lnTo>
                    <a:pt x="1348" y="2506"/>
                  </a:lnTo>
                  <a:lnTo>
                    <a:pt x="1352" y="2513"/>
                  </a:lnTo>
                  <a:lnTo>
                    <a:pt x="1356" y="2519"/>
                  </a:lnTo>
                  <a:lnTo>
                    <a:pt x="1362" y="2524"/>
                  </a:lnTo>
                  <a:lnTo>
                    <a:pt x="1367" y="2531"/>
                  </a:lnTo>
                  <a:lnTo>
                    <a:pt x="1371" y="2536"/>
                  </a:lnTo>
                  <a:lnTo>
                    <a:pt x="1376" y="2542"/>
                  </a:lnTo>
                  <a:lnTo>
                    <a:pt x="1380" y="2548"/>
                  </a:lnTo>
                  <a:lnTo>
                    <a:pt x="1382" y="2557"/>
                  </a:lnTo>
                  <a:lnTo>
                    <a:pt x="1385" y="2560"/>
                  </a:lnTo>
                  <a:lnTo>
                    <a:pt x="1388" y="2564"/>
                  </a:lnTo>
                  <a:lnTo>
                    <a:pt x="1392" y="2568"/>
                  </a:lnTo>
                  <a:lnTo>
                    <a:pt x="1395" y="2573"/>
                  </a:lnTo>
                  <a:lnTo>
                    <a:pt x="1400" y="2578"/>
                  </a:lnTo>
                  <a:lnTo>
                    <a:pt x="1404" y="2583"/>
                  </a:lnTo>
                  <a:lnTo>
                    <a:pt x="1407" y="2587"/>
                  </a:lnTo>
                  <a:lnTo>
                    <a:pt x="1409" y="2593"/>
                  </a:lnTo>
                  <a:lnTo>
                    <a:pt x="1411" y="2594"/>
                  </a:lnTo>
                  <a:lnTo>
                    <a:pt x="1413" y="2593"/>
                  </a:lnTo>
                  <a:lnTo>
                    <a:pt x="1415" y="2593"/>
                  </a:lnTo>
                  <a:lnTo>
                    <a:pt x="1418" y="2592"/>
                  </a:lnTo>
                  <a:lnTo>
                    <a:pt x="1420" y="2592"/>
                  </a:lnTo>
                  <a:lnTo>
                    <a:pt x="1422" y="2592"/>
                  </a:lnTo>
                  <a:lnTo>
                    <a:pt x="1424" y="2593"/>
                  </a:lnTo>
                  <a:lnTo>
                    <a:pt x="1425" y="2595"/>
                  </a:lnTo>
                  <a:lnTo>
                    <a:pt x="1438" y="2594"/>
                  </a:lnTo>
                  <a:lnTo>
                    <a:pt x="1450" y="2592"/>
                  </a:lnTo>
                  <a:lnTo>
                    <a:pt x="1463" y="2588"/>
                  </a:lnTo>
                  <a:lnTo>
                    <a:pt x="1476" y="2586"/>
                  </a:lnTo>
                  <a:lnTo>
                    <a:pt x="1488" y="2584"/>
                  </a:lnTo>
                  <a:lnTo>
                    <a:pt x="1502" y="2584"/>
                  </a:lnTo>
                  <a:lnTo>
                    <a:pt x="1508" y="2584"/>
                  </a:lnTo>
                  <a:lnTo>
                    <a:pt x="1515" y="2585"/>
                  </a:lnTo>
                  <a:lnTo>
                    <a:pt x="1521" y="2587"/>
                  </a:lnTo>
                  <a:lnTo>
                    <a:pt x="1527" y="2590"/>
                  </a:lnTo>
                  <a:lnTo>
                    <a:pt x="1530" y="2592"/>
                  </a:lnTo>
                  <a:lnTo>
                    <a:pt x="1532" y="2594"/>
                  </a:lnTo>
                  <a:lnTo>
                    <a:pt x="1533" y="2597"/>
                  </a:lnTo>
                  <a:lnTo>
                    <a:pt x="1532" y="2599"/>
                  </a:lnTo>
                  <a:lnTo>
                    <a:pt x="1531" y="2602"/>
                  </a:lnTo>
                  <a:lnTo>
                    <a:pt x="1530" y="2605"/>
                  </a:lnTo>
                  <a:lnTo>
                    <a:pt x="1529" y="2607"/>
                  </a:lnTo>
                  <a:lnTo>
                    <a:pt x="1527" y="2611"/>
                  </a:lnTo>
                  <a:lnTo>
                    <a:pt x="1526" y="2612"/>
                  </a:lnTo>
                  <a:lnTo>
                    <a:pt x="1525" y="2613"/>
                  </a:lnTo>
                  <a:lnTo>
                    <a:pt x="1524" y="2615"/>
                  </a:lnTo>
                  <a:lnTo>
                    <a:pt x="1523" y="2617"/>
                  </a:lnTo>
                  <a:lnTo>
                    <a:pt x="1523" y="2618"/>
                  </a:lnTo>
                  <a:lnTo>
                    <a:pt x="1522" y="2620"/>
                  </a:lnTo>
                  <a:lnTo>
                    <a:pt x="1522" y="2622"/>
                  </a:lnTo>
                  <a:lnTo>
                    <a:pt x="1523" y="2624"/>
                  </a:lnTo>
                  <a:lnTo>
                    <a:pt x="1535" y="2626"/>
                  </a:lnTo>
                  <a:lnTo>
                    <a:pt x="1546" y="2627"/>
                  </a:lnTo>
                  <a:lnTo>
                    <a:pt x="1557" y="2630"/>
                  </a:lnTo>
                  <a:lnTo>
                    <a:pt x="1568" y="2631"/>
                  </a:lnTo>
                  <a:lnTo>
                    <a:pt x="1579" y="2634"/>
                  </a:lnTo>
                  <a:lnTo>
                    <a:pt x="1588" y="2637"/>
                  </a:lnTo>
                  <a:lnTo>
                    <a:pt x="1599" y="2643"/>
                  </a:lnTo>
                  <a:lnTo>
                    <a:pt x="1608" y="2651"/>
                  </a:lnTo>
                  <a:lnTo>
                    <a:pt x="1611" y="2650"/>
                  </a:lnTo>
                  <a:lnTo>
                    <a:pt x="1615" y="2650"/>
                  </a:lnTo>
                  <a:lnTo>
                    <a:pt x="1618" y="2651"/>
                  </a:lnTo>
                  <a:lnTo>
                    <a:pt x="1621" y="2652"/>
                  </a:lnTo>
                  <a:lnTo>
                    <a:pt x="1626" y="2655"/>
                  </a:lnTo>
                  <a:lnTo>
                    <a:pt x="1631" y="2658"/>
                  </a:lnTo>
                  <a:lnTo>
                    <a:pt x="1637" y="2663"/>
                  </a:lnTo>
                  <a:lnTo>
                    <a:pt x="1643" y="2667"/>
                  </a:lnTo>
                  <a:lnTo>
                    <a:pt x="1648" y="2671"/>
                  </a:lnTo>
                  <a:lnTo>
                    <a:pt x="1655" y="2673"/>
                  </a:lnTo>
                  <a:lnTo>
                    <a:pt x="1659" y="2676"/>
                  </a:lnTo>
                  <a:lnTo>
                    <a:pt x="1662" y="2680"/>
                  </a:lnTo>
                  <a:lnTo>
                    <a:pt x="1665" y="2683"/>
                  </a:lnTo>
                  <a:lnTo>
                    <a:pt x="1666" y="2687"/>
                  </a:lnTo>
                  <a:lnTo>
                    <a:pt x="1667" y="2692"/>
                  </a:lnTo>
                  <a:lnTo>
                    <a:pt x="1668" y="2696"/>
                  </a:lnTo>
                  <a:lnTo>
                    <a:pt x="1668" y="2700"/>
                  </a:lnTo>
                  <a:lnTo>
                    <a:pt x="1667" y="2704"/>
                  </a:lnTo>
                  <a:lnTo>
                    <a:pt x="1657" y="2716"/>
                  </a:lnTo>
                  <a:lnTo>
                    <a:pt x="1662" y="2722"/>
                  </a:lnTo>
                  <a:lnTo>
                    <a:pt x="1668" y="2728"/>
                  </a:lnTo>
                  <a:lnTo>
                    <a:pt x="1675" y="2733"/>
                  </a:lnTo>
                  <a:lnTo>
                    <a:pt x="1682" y="2737"/>
                  </a:lnTo>
                  <a:lnTo>
                    <a:pt x="1688" y="2742"/>
                  </a:lnTo>
                  <a:lnTo>
                    <a:pt x="1695" y="2748"/>
                  </a:lnTo>
                  <a:lnTo>
                    <a:pt x="1700" y="2754"/>
                  </a:lnTo>
                  <a:lnTo>
                    <a:pt x="1703" y="2762"/>
                  </a:lnTo>
                  <a:lnTo>
                    <a:pt x="1702" y="2765"/>
                  </a:lnTo>
                  <a:lnTo>
                    <a:pt x="1700" y="2769"/>
                  </a:lnTo>
                  <a:lnTo>
                    <a:pt x="1698" y="2772"/>
                  </a:lnTo>
                  <a:lnTo>
                    <a:pt x="1695" y="2775"/>
                  </a:lnTo>
                  <a:lnTo>
                    <a:pt x="1693" y="2778"/>
                  </a:lnTo>
                  <a:lnTo>
                    <a:pt x="1690" y="2781"/>
                  </a:lnTo>
                  <a:lnTo>
                    <a:pt x="1690" y="2784"/>
                  </a:lnTo>
                  <a:lnTo>
                    <a:pt x="1692" y="2788"/>
                  </a:lnTo>
                  <a:lnTo>
                    <a:pt x="1695" y="2794"/>
                  </a:lnTo>
                  <a:lnTo>
                    <a:pt x="1699" y="2799"/>
                  </a:lnTo>
                  <a:lnTo>
                    <a:pt x="1703" y="2803"/>
                  </a:lnTo>
                  <a:lnTo>
                    <a:pt x="1707" y="2809"/>
                  </a:lnTo>
                  <a:lnTo>
                    <a:pt x="1711" y="2814"/>
                  </a:lnTo>
                  <a:lnTo>
                    <a:pt x="1712" y="2819"/>
                  </a:lnTo>
                  <a:lnTo>
                    <a:pt x="1713" y="2821"/>
                  </a:lnTo>
                  <a:lnTo>
                    <a:pt x="1712" y="2824"/>
                  </a:lnTo>
                  <a:lnTo>
                    <a:pt x="1711" y="2828"/>
                  </a:lnTo>
                  <a:lnTo>
                    <a:pt x="1709" y="2832"/>
                  </a:lnTo>
                  <a:lnTo>
                    <a:pt x="1703" y="2835"/>
                  </a:lnTo>
                  <a:lnTo>
                    <a:pt x="1696" y="2838"/>
                  </a:lnTo>
                  <a:lnTo>
                    <a:pt x="1688" y="2841"/>
                  </a:lnTo>
                  <a:lnTo>
                    <a:pt x="1681" y="2843"/>
                  </a:lnTo>
                  <a:lnTo>
                    <a:pt x="1675" y="2847"/>
                  </a:lnTo>
                  <a:lnTo>
                    <a:pt x="1669" y="2851"/>
                  </a:lnTo>
                  <a:lnTo>
                    <a:pt x="1667" y="2854"/>
                  </a:lnTo>
                  <a:lnTo>
                    <a:pt x="1666" y="2857"/>
                  </a:lnTo>
                  <a:lnTo>
                    <a:pt x="1665" y="2861"/>
                  </a:lnTo>
                  <a:lnTo>
                    <a:pt x="1665" y="2867"/>
                  </a:lnTo>
                  <a:lnTo>
                    <a:pt x="1661" y="2873"/>
                  </a:lnTo>
                  <a:lnTo>
                    <a:pt x="1656" y="2878"/>
                  </a:lnTo>
                  <a:lnTo>
                    <a:pt x="1650" y="2883"/>
                  </a:lnTo>
                  <a:lnTo>
                    <a:pt x="1644" y="2888"/>
                  </a:lnTo>
                  <a:lnTo>
                    <a:pt x="1638" y="2892"/>
                  </a:lnTo>
                  <a:lnTo>
                    <a:pt x="1631" y="2894"/>
                  </a:lnTo>
                  <a:lnTo>
                    <a:pt x="1624" y="2895"/>
                  </a:lnTo>
                  <a:lnTo>
                    <a:pt x="1617" y="2896"/>
                  </a:lnTo>
                  <a:lnTo>
                    <a:pt x="1614" y="2899"/>
                  </a:lnTo>
                  <a:lnTo>
                    <a:pt x="1609" y="2902"/>
                  </a:lnTo>
                  <a:lnTo>
                    <a:pt x="1606" y="2904"/>
                  </a:lnTo>
                  <a:lnTo>
                    <a:pt x="1602" y="2907"/>
                  </a:lnTo>
                  <a:lnTo>
                    <a:pt x="1594" y="2909"/>
                  </a:lnTo>
                  <a:lnTo>
                    <a:pt x="1585" y="2909"/>
                  </a:lnTo>
                  <a:lnTo>
                    <a:pt x="1576" y="2909"/>
                  </a:lnTo>
                  <a:lnTo>
                    <a:pt x="1566" y="2908"/>
                  </a:lnTo>
                  <a:lnTo>
                    <a:pt x="1557" y="2908"/>
                  </a:lnTo>
                  <a:lnTo>
                    <a:pt x="1547" y="2908"/>
                  </a:lnTo>
                  <a:lnTo>
                    <a:pt x="1545" y="2910"/>
                  </a:lnTo>
                  <a:lnTo>
                    <a:pt x="1543" y="2913"/>
                  </a:lnTo>
                  <a:lnTo>
                    <a:pt x="1543" y="2916"/>
                  </a:lnTo>
                  <a:lnTo>
                    <a:pt x="1543" y="2919"/>
                  </a:lnTo>
                  <a:lnTo>
                    <a:pt x="1543" y="2922"/>
                  </a:lnTo>
                  <a:lnTo>
                    <a:pt x="1542" y="2925"/>
                  </a:lnTo>
                  <a:lnTo>
                    <a:pt x="1539" y="2927"/>
                  </a:lnTo>
                  <a:lnTo>
                    <a:pt x="1535" y="2927"/>
                  </a:lnTo>
                  <a:lnTo>
                    <a:pt x="1529" y="2928"/>
                  </a:lnTo>
                  <a:lnTo>
                    <a:pt x="1525" y="2929"/>
                  </a:lnTo>
                  <a:lnTo>
                    <a:pt x="1520" y="2928"/>
                  </a:lnTo>
                  <a:lnTo>
                    <a:pt x="1516" y="2927"/>
                  </a:lnTo>
                  <a:lnTo>
                    <a:pt x="1507" y="2923"/>
                  </a:lnTo>
                  <a:lnTo>
                    <a:pt x="1499" y="2919"/>
                  </a:lnTo>
                  <a:lnTo>
                    <a:pt x="1490" y="2913"/>
                  </a:lnTo>
                  <a:lnTo>
                    <a:pt x="1482" y="2908"/>
                  </a:lnTo>
                  <a:lnTo>
                    <a:pt x="1473" y="2903"/>
                  </a:lnTo>
                  <a:lnTo>
                    <a:pt x="1465" y="2899"/>
                  </a:lnTo>
                  <a:lnTo>
                    <a:pt x="1454" y="2918"/>
                  </a:lnTo>
                  <a:lnTo>
                    <a:pt x="1449" y="2920"/>
                  </a:lnTo>
                  <a:lnTo>
                    <a:pt x="1444" y="2920"/>
                  </a:lnTo>
                  <a:lnTo>
                    <a:pt x="1440" y="2919"/>
                  </a:lnTo>
                  <a:lnTo>
                    <a:pt x="1437" y="2917"/>
                  </a:lnTo>
                  <a:lnTo>
                    <a:pt x="1430" y="2911"/>
                  </a:lnTo>
                  <a:lnTo>
                    <a:pt x="1425" y="2903"/>
                  </a:lnTo>
                  <a:lnTo>
                    <a:pt x="1420" y="2896"/>
                  </a:lnTo>
                  <a:lnTo>
                    <a:pt x="1414" y="2891"/>
                  </a:lnTo>
                  <a:lnTo>
                    <a:pt x="1412" y="2889"/>
                  </a:lnTo>
                  <a:lnTo>
                    <a:pt x="1408" y="2889"/>
                  </a:lnTo>
                  <a:lnTo>
                    <a:pt x="1405" y="2889"/>
                  </a:lnTo>
                  <a:lnTo>
                    <a:pt x="1401" y="2891"/>
                  </a:lnTo>
                  <a:lnTo>
                    <a:pt x="1395" y="2891"/>
                  </a:lnTo>
                  <a:lnTo>
                    <a:pt x="1391" y="2889"/>
                  </a:lnTo>
                  <a:lnTo>
                    <a:pt x="1388" y="2887"/>
                  </a:lnTo>
                  <a:lnTo>
                    <a:pt x="1385" y="2882"/>
                  </a:lnTo>
                  <a:lnTo>
                    <a:pt x="1383" y="2878"/>
                  </a:lnTo>
                  <a:lnTo>
                    <a:pt x="1380" y="2874"/>
                  </a:lnTo>
                  <a:lnTo>
                    <a:pt x="1378" y="2870"/>
                  </a:lnTo>
                  <a:lnTo>
                    <a:pt x="1374" y="2867"/>
                  </a:lnTo>
                  <a:lnTo>
                    <a:pt x="1371" y="2858"/>
                  </a:lnTo>
                  <a:lnTo>
                    <a:pt x="1368" y="2851"/>
                  </a:lnTo>
                  <a:lnTo>
                    <a:pt x="1365" y="2843"/>
                  </a:lnTo>
                  <a:lnTo>
                    <a:pt x="1362" y="2835"/>
                  </a:lnTo>
                  <a:lnTo>
                    <a:pt x="1359" y="2828"/>
                  </a:lnTo>
                  <a:lnTo>
                    <a:pt x="1354" y="2821"/>
                  </a:lnTo>
                  <a:lnTo>
                    <a:pt x="1348" y="2815"/>
                  </a:lnTo>
                  <a:lnTo>
                    <a:pt x="1342" y="2809"/>
                  </a:lnTo>
                  <a:lnTo>
                    <a:pt x="1339" y="2804"/>
                  </a:lnTo>
                  <a:lnTo>
                    <a:pt x="1336" y="2801"/>
                  </a:lnTo>
                  <a:lnTo>
                    <a:pt x="1335" y="2797"/>
                  </a:lnTo>
                  <a:lnTo>
                    <a:pt x="1334" y="2793"/>
                  </a:lnTo>
                  <a:lnTo>
                    <a:pt x="1333" y="2790"/>
                  </a:lnTo>
                  <a:lnTo>
                    <a:pt x="1332" y="2785"/>
                  </a:lnTo>
                  <a:lnTo>
                    <a:pt x="1330" y="2781"/>
                  </a:lnTo>
                  <a:lnTo>
                    <a:pt x="1328" y="2777"/>
                  </a:lnTo>
                  <a:lnTo>
                    <a:pt x="1325" y="2771"/>
                  </a:lnTo>
                  <a:lnTo>
                    <a:pt x="1323" y="2762"/>
                  </a:lnTo>
                  <a:lnTo>
                    <a:pt x="1322" y="2755"/>
                  </a:lnTo>
                  <a:lnTo>
                    <a:pt x="1321" y="2746"/>
                  </a:lnTo>
                  <a:lnTo>
                    <a:pt x="1321" y="2743"/>
                  </a:lnTo>
                  <a:lnTo>
                    <a:pt x="1319" y="2740"/>
                  </a:lnTo>
                  <a:lnTo>
                    <a:pt x="1317" y="2737"/>
                  </a:lnTo>
                  <a:lnTo>
                    <a:pt x="1315" y="2735"/>
                  </a:lnTo>
                  <a:lnTo>
                    <a:pt x="1312" y="2733"/>
                  </a:lnTo>
                  <a:lnTo>
                    <a:pt x="1308" y="2732"/>
                  </a:lnTo>
                  <a:lnTo>
                    <a:pt x="1304" y="2732"/>
                  </a:lnTo>
                  <a:lnTo>
                    <a:pt x="1297" y="2732"/>
                  </a:lnTo>
                  <a:lnTo>
                    <a:pt x="1296" y="2734"/>
                  </a:lnTo>
                  <a:lnTo>
                    <a:pt x="1294" y="2735"/>
                  </a:lnTo>
                  <a:lnTo>
                    <a:pt x="1292" y="2736"/>
                  </a:lnTo>
                  <a:lnTo>
                    <a:pt x="1289" y="2737"/>
                  </a:lnTo>
                  <a:lnTo>
                    <a:pt x="1287" y="2737"/>
                  </a:lnTo>
                  <a:lnTo>
                    <a:pt x="1285" y="2737"/>
                  </a:lnTo>
                  <a:lnTo>
                    <a:pt x="1283" y="2737"/>
                  </a:lnTo>
                  <a:lnTo>
                    <a:pt x="1281" y="2736"/>
                  </a:lnTo>
                  <a:lnTo>
                    <a:pt x="1280" y="2735"/>
                  </a:lnTo>
                  <a:lnTo>
                    <a:pt x="1278" y="2734"/>
                  </a:lnTo>
                  <a:lnTo>
                    <a:pt x="1277" y="2733"/>
                  </a:lnTo>
                  <a:lnTo>
                    <a:pt x="1277" y="2732"/>
                  </a:lnTo>
                  <a:lnTo>
                    <a:pt x="1277" y="2731"/>
                  </a:lnTo>
                  <a:lnTo>
                    <a:pt x="1277" y="2730"/>
                  </a:lnTo>
                  <a:lnTo>
                    <a:pt x="1276" y="2729"/>
                  </a:lnTo>
                  <a:lnTo>
                    <a:pt x="1277" y="2728"/>
                  </a:lnTo>
                  <a:lnTo>
                    <a:pt x="1282" y="2722"/>
                  </a:lnTo>
                  <a:lnTo>
                    <a:pt x="1284" y="2717"/>
                  </a:lnTo>
                  <a:lnTo>
                    <a:pt x="1286" y="2711"/>
                  </a:lnTo>
                  <a:lnTo>
                    <a:pt x="1288" y="2704"/>
                  </a:lnTo>
                  <a:lnTo>
                    <a:pt x="1289" y="2697"/>
                  </a:lnTo>
                  <a:lnTo>
                    <a:pt x="1290" y="2691"/>
                  </a:lnTo>
                  <a:lnTo>
                    <a:pt x="1292" y="2684"/>
                  </a:lnTo>
                  <a:lnTo>
                    <a:pt x="1294" y="2678"/>
                  </a:lnTo>
                  <a:lnTo>
                    <a:pt x="1321" y="2631"/>
                  </a:lnTo>
                  <a:lnTo>
                    <a:pt x="1320" y="2627"/>
                  </a:lnTo>
                  <a:lnTo>
                    <a:pt x="1316" y="2624"/>
                  </a:lnTo>
                  <a:lnTo>
                    <a:pt x="1314" y="2621"/>
                  </a:lnTo>
                  <a:lnTo>
                    <a:pt x="1311" y="2618"/>
                  </a:lnTo>
                  <a:lnTo>
                    <a:pt x="1308" y="2615"/>
                  </a:lnTo>
                  <a:lnTo>
                    <a:pt x="1306" y="2612"/>
                  </a:lnTo>
                  <a:lnTo>
                    <a:pt x="1305" y="2608"/>
                  </a:lnTo>
                  <a:lnTo>
                    <a:pt x="1305" y="2605"/>
                  </a:lnTo>
                  <a:lnTo>
                    <a:pt x="1300" y="2601"/>
                  </a:lnTo>
                  <a:lnTo>
                    <a:pt x="1295" y="2596"/>
                  </a:lnTo>
                  <a:lnTo>
                    <a:pt x="1291" y="2591"/>
                  </a:lnTo>
                  <a:lnTo>
                    <a:pt x="1288" y="2584"/>
                  </a:lnTo>
                  <a:lnTo>
                    <a:pt x="1285" y="2579"/>
                  </a:lnTo>
                  <a:lnTo>
                    <a:pt x="1282" y="2573"/>
                  </a:lnTo>
                  <a:lnTo>
                    <a:pt x="1278" y="2567"/>
                  </a:lnTo>
                  <a:lnTo>
                    <a:pt x="1275" y="2561"/>
                  </a:lnTo>
                  <a:lnTo>
                    <a:pt x="1267" y="2553"/>
                  </a:lnTo>
                  <a:lnTo>
                    <a:pt x="1261" y="2543"/>
                  </a:lnTo>
                  <a:lnTo>
                    <a:pt x="1254" y="2534"/>
                  </a:lnTo>
                  <a:lnTo>
                    <a:pt x="1248" y="2524"/>
                  </a:lnTo>
                  <a:lnTo>
                    <a:pt x="1237" y="2504"/>
                  </a:lnTo>
                  <a:lnTo>
                    <a:pt x="1227" y="2484"/>
                  </a:lnTo>
                  <a:lnTo>
                    <a:pt x="1217" y="2463"/>
                  </a:lnTo>
                  <a:lnTo>
                    <a:pt x="1208" y="2443"/>
                  </a:lnTo>
                  <a:lnTo>
                    <a:pt x="1197" y="2422"/>
                  </a:lnTo>
                  <a:lnTo>
                    <a:pt x="1185" y="2403"/>
                  </a:lnTo>
                  <a:lnTo>
                    <a:pt x="1180" y="2398"/>
                  </a:lnTo>
                  <a:lnTo>
                    <a:pt x="1178" y="2391"/>
                  </a:lnTo>
                  <a:lnTo>
                    <a:pt x="1177" y="2385"/>
                  </a:lnTo>
                  <a:lnTo>
                    <a:pt x="1177" y="2380"/>
                  </a:lnTo>
                  <a:lnTo>
                    <a:pt x="1176" y="2374"/>
                  </a:lnTo>
                  <a:lnTo>
                    <a:pt x="1174" y="2368"/>
                  </a:lnTo>
                  <a:lnTo>
                    <a:pt x="1173" y="2365"/>
                  </a:lnTo>
                  <a:lnTo>
                    <a:pt x="1171" y="2362"/>
                  </a:lnTo>
                  <a:lnTo>
                    <a:pt x="1169" y="2360"/>
                  </a:lnTo>
                  <a:lnTo>
                    <a:pt x="1166" y="2358"/>
                  </a:lnTo>
                  <a:lnTo>
                    <a:pt x="1167" y="2356"/>
                  </a:lnTo>
                  <a:lnTo>
                    <a:pt x="1154" y="2340"/>
                  </a:lnTo>
                  <a:lnTo>
                    <a:pt x="1143" y="2323"/>
                  </a:lnTo>
                  <a:lnTo>
                    <a:pt x="1133" y="2305"/>
                  </a:lnTo>
                  <a:lnTo>
                    <a:pt x="1124" y="2286"/>
                  </a:lnTo>
                  <a:lnTo>
                    <a:pt x="1114" y="2267"/>
                  </a:lnTo>
                  <a:lnTo>
                    <a:pt x="1106" y="2249"/>
                  </a:lnTo>
                  <a:lnTo>
                    <a:pt x="1097" y="2231"/>
                  </a:lnTo>
                  <a:lnTo>
                    <a:pt x="1088" y="2213"/>
                  </a:lnTo>
                  <a:lnTo>
                    <a:pt x="1081" y="2209"/>
                  </a:lnTo>
                  <a:lnTo>
                    <a:pt x="1077" y="2204"/>
                  </a:lnTo>
                  <a:lnTo>
                    <a:pt x="1074" y="2200"/>
                  </a:lnTo>
                  <a:lnTo>
                    <a:pt x="1071" y="2193"/>
                  </a:lnTo>
                  <a:lnTo>
                    <a:pt x="1068" y="2188"/>
                  </a:lnTo>
                  <a:lnTo>
                    <a:pt x="1064" y="2183"/>
                  </a:lnTo>
                  <a:lnTo>
                    <a:pt x="1060" y="2177"/>
                  </a:lnTo>
                  <a:lnTo>
                    <a:pt x="1056" y="2171"/>
                  </a:lnTo>
                  <a:lnTo>
                    <a:pt x="1047" y="2166"/>
                  </a:lnTo>
                  <a:lnTo>
                    <a:pt x="1042" y="2171"/>
                  </a:lnTo>
                  <a:lnTo>
                    <a:pt x="1038" y="2178"/>
                  </a:lnTo>
                  <a:lnTo>
                    <a:pt x="1036" y="2184"/>
                  </a:lnTo>
                  <a:lnTo>
                    <a:pt x="1035" y="2190"/>
                  </a:lnTo>
                  <a:lnTo>
                    <a:pt x="1033" y="2198"/>
                  </a:lnTo>
                  <a:lnTo>
                    <a:pt x="1032" y="2204"/>
                  </a:lnTo>
                  <a:lnTo>
                    <a:pt x="1031" y="2210"/>
                  </a:lnTo>
                  <a:lnTo>
                    <a:pt x="1028" y="2217"/>
                  </a:lnTo>
                  <a:lnTo>
                    <a:pt x="1026" y="2218"/>
                  </a:lnTo>
                  <a:lnTo>
                    <a:pt x="1022" y="2220"/>
                  </a:lnTo>
                  <a:lnTo>
                    <a:pt x="1019" y="2221"/>
                  </a:lnTo>
                  <a:lnTo>
                    <a:pt x="1017" y="2222"/>
                  </a:lnTo>
                  <a:lnTo>
                    <a:pt x="1014" y="2222"/>
                  </a:lnTo>
                  <a:lnTo>
                    <a:pt x="1011" y="2222"/>
                  </a:lnTo>
                  <a:lnTo>
                    <a:pt x="1008" y="2221"/>
                  </a:lnTo>
                  <a:lnTo>
                    <a:pt x="1006" y="2220"/>
                  </a:lnTo>
                  <a:lnTo>
                    <a:pt x="1000" y="2217"/>
                  </a:lnTo>
                  <a:lnTo>
                    <a:pt x="995" y="2212"/>
                  </a:lnTo>
                  <a:lnTo>
                    <a:pt x="991" y="2207"/>
                  </a:lnTo>
                  <a:lnTo>
                    <a:pt x="987" y="2201"/>
                  </a:lnTo>
                  <a:lnTo>
                    <a:pt x="982" y="2195"/>
                  </a:lnTo>
                  <a:lnTo>
                    <a:pt x="978" y="2188"/>
                  </a:lnTo>
                  <a:lnTo>
                    <a:pt x="975" y="2183"/>
                  </a:lnTo>
                  <a:lnTo>
                    <a:pt x="971" y="2177"/>
                  </a:lnTo>
                  <a:lnTo>
                    <a:pt x="967" y="2180"/>
                  </a:lnTo>
                  <a:lnTo>
                    <a:pt x="963" y="2183"/>
                  </a:lnTo>
                  <a:lnTo>
                    <a:pt x="961" y="2187"/>
                  </a:lnTo>
                  <a:lnTo>
                    <a:pt x="959" y="2191"/>
                  </a:lnTo>
                  <a:lnTo>
                    <a:pt x="957" y="2197"/>
                  </a:lnTo>
                  <a:lnTo>
                    <a:pt x="956" y="2201"/>
                  </a:lnTo>
                  <a:lnTo>
                    <a:pt x="954" y="2206"/>
                  </a:lnTo>
                  <a:lnTo>
                    <a:pt x="953" y="2210"/>
                  </a:lnTo>
                  <a:lnTo>
                    <a:pt x="949" y="2212"/>
                  </a:lnTo>
                  <a:lnTo>
                    <a:pt x="946" y="2217"/>
                  </a:lnTo>
                  <a:lnTo>
                    <a:pt x="943" y="2220"/>
                  </a:lnTo>
                  <a:lnTo>
                    <a:pt x="941" y="2223"/>
                  </a:lnTo>
                  <a:lnTo>
                    <a:pt x="938" y="2230"/>
                  </a:lnTo>
                  <a:lnTo>
                    <a:pt x="937" y="2238"/>
                  </a:lnTo>
                  <a:lnTo>
                    <a:pt x="937" y="2245"/>
                  </a:lnTo>
                  <a:lnTo>
                    <a:pt x="938" y="2252"/>
                  </a:lnTo>
                  <a:lnTo>
                    <a:pt x="939" y="2261"/>
                  </a:lnTo>
                  <a:lnTo>
                    <a:pt x="939" y="2269"/>
                  </a:lnTo>
                  <a:lnTo>
                    <a:pt x="946" y="2285"/>
                  </a:lnTo>
                  <a:lnTo>
                    <a:pt x="951" y="2302"/>
                  </a:lnTo>
                  <a:lnTo>
                    <a:pt x="955" y="2319"/>
                  </a:lnTo>
                  <a:lnTo>
                    <a:pt x="958" y="2335"/>
                  </a:lnTo>
                  <a:lnTo>
                    <a:pt x="962" y="2351"/>
                  </a:lnTo>
                  <a:lnTo>
                    <a:pt x="968" y="2368"/>
                  </a:lnTo>
                  <a:lnTo>
                    <a:pt x="971" y="2376"/>
                  </a:lnTo>
                  <a:lnTo>
                    <a:pt x="974" y="2384"/>
                  </a:lnTo>
                  <a:lnTo>
                    <a:pt x="979" y="2391"/>
                  </a:lnTo>
                  <a:lnTo>
                    <a:pt x="985" y="2400"/>
                  </a:lnTo>
                  <a:lnTo>
                    <a:pt x="987" y="2405"/>
                  </a:lnTo>
                  <a:lnTo>
                    <a:pt x="990" y="2410"/>
                  </a:lnTo>
                  <a:lnTo>
                    <a:pt x="993" y="2416"/>
                  </a:lnTo>
                  <a:lnTo>
                    <a:pt x="995" y="2421"/>
                  </a:lnTo>
                  <a:lnTo>
                    <a:pt x="998" y="2426"/>
                  </a:lnTo>
                  <a:lnTo>
                    <a:pt x="1001" y="2432"/>
                  </a:lnTo>
                  <a:lnTo>
                    <a:pt x="1003" y="2437"/>
                  </a:lnTo>
                  <a:lnTo>
                    <a:pt x="1006" y="2441"/>
                  </a:lnTo>
                  <a:lnTo>
                    <a:pt x="1012" y="2455"/>
                  </a:lnTo>
                  <a:lnTo>
                    <a:pt x="1017" y="2468"/>
                  </a:lnTo>
                  <a:lnTo>
                    <a:pt x="1022" y="2483"/>
                  </a:lnTo>
                  <a:lnTo>
                    <a:pt x="1028" y="2498"/>
                  </a:lnTo>
                  <a:lnTo>
                    <a:pt x="1033" y="2512"/>
                  </a:lnTo>
                  <a:lnTo>
                    <a:pt x="1038" y="2526"/>
                  </a:lnTo>
                  <a:lnTo>
                    <a:pt x="1045" y="2541"/>
                  </a:lnTo>
                  <a:lnTo>
                    <a:pt x="1051" y="2555"/>
                  </a:lnTo>
                  <a:lnTo>
                    <a:pt x="1051" y="2559"/>
                  </a:lnTo>
                  <a:lnTo>
                    <a:pt x="1052" y="2563"/>
                  </a:lnTo>
                  <a:lnTo>
                    <a:pt x="1052" y="2567"/>
                  </a:lnTo>
                  <a:lnTo>
                    <a:pt x="1053" y="2572"/>
                  </a:lnTo>
                  <a:lnTo>
                    <a:pt x="1054" y="2577"/>
                  </a:lnTo>
                  <a:lnTo>
                    <a:pt x="1056" y="2580"/>
                  </a:lnTo>
                  <a:lnTo>
                    <a:pt x="1058" y="2584"/>
                  </a:lnTo>
                  <a:lnTo>
                    <a:pt x="1061" y="2587"/>
                  </a:lnTo>
                  <a:lnTo>
                    <a:pt x="1064" y="2597"/>
                  </a:lnTo>
                  <a:lnTo>
                    <a:pt x="1067" y="2607"/>
                  </a:lnTo>
                  <a:lnTo>
                    <a:pt x="1069" y="2617"/>
                  </a:lnTo>
                  <a:lnTo>
                    <a:pt x="1071" y="2627"/>
                  </a:lnTo>
                  <a:lnTo>
                    <a:pt x="1072" y="2637"/>
                  </a:lnTo>
                  <a:lnTo>
                    <a:pt x="1074" y="2646"/>
                  </a:lnTo>
                  <a:lnTo>
                    <a:pt x="1077" y="2656"/>
                  </a:lnTo>
                  <a:lnTo>
                    <a:pt x="1080" y="2664"/>
                  </a:lnTo>
                  <a:lnTo>
                    <a:pt x="1079" y="2671"/>
                  </a:lnTo>
                  <a:lnTo>
                    <a:pt x="1080" y="2676"/>
                  </a:lnTo>
                  <a:lnTo>
                    <a:pt x="1082" y="2682"/>
                  </a:lnTo>
                  <a:lnTo>
                    <a:pt x="1085" y="2686"/>
                  </a:lnTo>
                  <a:lnTo>
                    <a:pt x="1092" y="2696"/>
                  </a:lnTo>
                  <a:lnTo>
                    <a:pt x="1101" y="2704"/>
                  </a:lnTo>
                  <a:lnTo>
                    <a:pt x="1111" y="2713"/>
                  </a:lnTo>
                  <a:lnTo>
                    <a:pt x="1119" y="2721"/>
                  </a:lnTo>
                  <a:lnTo>
                    <a:pt x="1124" y="2726"/>
                  </a:lnTo>
                  <a:lnTo>
                    <a:pt x="1127" y="2732"/>
                  </a:lnTo>
                  <a:lnTo>
                    <a:pt x="1129" y="2737"/>
                  </a:lnTo>
                  <a:lnTo>
                    <a:pt x="1131" y="2742"/>
                  </a:lnTo>
                  <a:lnTo>
                    <a:pt x="1133" y="2744"/>
                  </a:lnTo>
                  <a:lnTo>
                    <a:pt x="1134" y="2745"/>
                  </a:lnTo>
                  <a:lnTo>
                    <a:pt x="1134" y="2746"/>
                  </a:lnTo>
                  <a:lnTo>
                    <a:pt x="1134" y="2749"/>
                  </a:lnTo>
                  <a:lnTo>
                    <a:pt x="1134" y="2750"/>
                  </a:lnTo>
                  <a:lnTo>
                    <a:pt x="1134" y="2752"/>
                  </a:lnTo>
                  <a:lnTo>
                    <a:pt x="1135" y="2753"/>
                  </a:lnTo>
                  <a:lnTo>
                    <a:pt x="1136" y="2755"/>
                  </a:lnTo>
                  <a:lnTo>
                    <a:pt x="1138" y="2764"/>
                  </a:lnTo>
                  <a:lnTo>
                    <a:pt x="1144" y="2775"/>
                  </a:lnTo>
                  <a:lnTo>
                    <a:pt x="1150" y="2785"/>
                  </a:lnTo>
                  <a:lnTo>
                    <a:pt x="1156" y="2796"/>
                  </a:lnTo>
                  <a:lnTo>
                    <a:pt x="1158" y="2800"/>
                  </a:lnTo>
                  <a:lnTo>
                    <a:pt x="1159" y="2805"/>
                  </a:lnTo>
                  <a:lnTo>
                    <a:pt x="1160" y="2811"/>
                  </a:lnTo>
                  <a:lnTo>
                    <a:pt x="1159" y="2815"/>
                  </a:lnTo>
                  <a:lnTo>
                    <a:pt x="1158" y="2819"/>
                  </a:lnTo>
                  <a:lnTo>
                    <a:pt x="1155" y="2823"/>
                  </a:lnTo>
                  <a:lnTo>
                    <a:pt x="1151" y="2828"/>
                  </a:lnTo>
                  <a:lnTo>
                    <a:pt x="1145" y="2832"/>
                  </a:lnTo>
                  <a:lnTo>
                    <a:pt x="1145" y="2841"/>
                  </a:lnTo>
                  <a:lnTo>
                    <a:pt x="1147" y="2851"/>
                  </a:lnTo>
                  <a:lnTo>
                    <a:pt x="1149" y="2860"/>
                  </a:lnTo>
                  <a:lnTo>
                    <a:pt x="1151" y="2871"/>
                  </a:lnTo>
                  <a:lnTo>
                    <a:pt x="1152" y="2880"/>
                  </a:lnTo>
                  <a:lnTo>
                    <a:pt x="1151" y="2890"/>
                  </a:lnTo>
                  <a:lnTo>
                    <a:pt x="1150" y="2894"/>
                  </a:lnTo>
                  <a:lnTo>
                    <a:pt x="1148" y="2898"/>
                  </a:lnTo>
                  <a:lnTo>
                    <a:pt x="1145" y="2902"/>
                  </a:lnTo>
                  <a:lnTo>
                    <a:pt x="1142" y="2907"/>
                  </a:lnTo>
                  <a:lnTo>
                    <a:pt x="1142" y="2918"/>
                  </a:lnTo>
                  <a:lnTo>
                    <a:pt x="1140" y="2931"/>
                  </a:lnTo>
                  <a:lnTo>
                    <a:pt x="1138" y="2942"/>
                  </a:lnTo>
                  <a:lnTo>
                    <a:pt x="1136" y="2955"/>
                  </a:lnTo>
                  <a:lnTo>
                    <a:pt x="1133" y="2967"/>
                  </a:lnTo>
                  <a:lnTo>
                    <a:pt x="1130" y="2978"/>
                  </a:lnTo>
                  <a:lnTo>
                    <a:pt x="1126" y="2989"/>
                  </a:lnTo>
                  <a:lnTo>
                    <a:pt x="1120" y="2998"/>
                  </a:lnTo>
                  <a:lnTo>
                    <a:pt x="1118" y="3000"/>
                  </a:lnTo>
                  <a:lnTo>
                    <a:pt x="1117" y="3002"/>
                  </a:lnTo>
                  <a:lnTo>
                    <a:pt x="1115" y="3004"/>
                  </a:lnTo>
                  <a:lnTo>
                    <a:pt x="1113" y="3004"/>
                  </a:lnTo>
                  <a:lnTo>
                    <a:pt x="1108" y="3004"/>
                  </a:lnTo>
                  <a:lnTo>
                    <a:pt x="1104" y="3002"/>
                  </a:lnTo>
                  <a:lnTo>
                    <a:pt x="1098" y="3002"/>
                  </a:lnTo>
                  <a:lnTo>
                    <a:pt x="1095" y="3004"/>
                  </a:lnTo>
                  <a:lnTo>
                    <a:pt x="1093" y="3005"/>
                  </a:lnTo>
                  <a:lnTo>
                    <a:pt x="1092" y="3006"/>
                  </a:lnTo>
                  <a:lnTo>
                    <a:pt x="1091" y="3009"/>
                  </a:lnTo>
                  <a:lnTo>
                    <a:pt x="1091" y="3012"/>
                  </a:lnTo>
                  <a:lnTo>
                    <a:pt x="1090" y="3017"/>
                  </a:lnTo>
                  <a:lnTo>
                    <a:pt x="1089" y="3021"/>
                  </a:lnTo>
                  <a:lnTo>
                    <a:pt x="1087" y="3025"/>
                  </a:lnTo>
                  <a:lnTo>
                    <a:pt x="1084" y="3028"/>
                  </a:lnTo>
                  <a:lnTo>
                    <a:pt x="1081" y="3030"/>
                  </a:lnTo>
                  <a:lnTo>
                    <a:pt x="1077" y="3032"/>
                  </a:lnTo>
                  <a:lnTo>
                    <a:pt x="1074" y="3034"/>
                  </a:lnTo>
                  <a:lnTo>
                    <a:pt x="1070" y="3035"/>
                  </a:lnTo>
                  <a:lnTo>
                    <a:pt x="1065" y="3034"/>
                  </a:lnTo>
                  <a:lnTo>
                    <a:pt x="1059" y="3034"/>
                  </a:lnTo>
                  <a:lnTo>
                    <a:pt x="1055" y="3035"/>
                  </a:lnTo>
                  <a:lnTo>
                    <a:pt x="1051" y="3037"/>
                  </a:lnTo>
                  <a:lnTo>
                    <a:pt x="1042" y="3045"/>
                  </a:lnTo>
                  <a:lnTo>
                    <a:pt x="1036" y="3052"/>
                  </a:lnTo>
                  <a:lnTo>
                    <a:pt x="1032" y="3056"/>
                  </a:lnTo>
                  <a:lnTo>
                    <a:pt x="1029" y="3059"/>
                  </a:lnTo>
                  <a:lnTo>
                    <a:pt x="1025" y="3063"/>
                  </a:lnTo>
                  <a:lnTo>
                    <a:pt x="1020" y="3065"/>
                  </a:lnTo>
                  <a:lnTo>
                    <a:pt x="1016" y="3066"/>
                  </a:lnTo>
                  <a:lnTo>
                    <a:pt x="1011" y="3065"/>
                  </a:lnTo>
                  <a:lnTo>
                    <a:pt x="1006" y="3064"/>
                  </a:lnTo>
                  <a:lnTo>
                    <a:pt x="1000" y="3059"/>
                  </a:lnTo>
                  <a:lnTo>
                    <a:pt x="996" y="3064"/>
                  </a:lnTo>
                  <a:lnTo>
                    <a:pt x="993" y="3068"/>
                  </a:lnTo>
                  <a:lnTo>
                    <a:pt x="990" y="3073"/>
                  </a:lnTo>
                  <a:lnTo>
                    <a:pt x="986" y="3077"/>
                  </a:lnTo>
                  <a:lnTo>
                    <a:pt x="982" y="3081"/>
                  </a:lnTo>
                  <a:lnTo>
                    <a:pt x="978" y="3084"/>
                  </a:lnTo>
                  <a:lnTo>
                    <a:pt x="975" y="3085"/>
                  </a:lnTo>
                  <a:lnTo>
                    <a:pt x="973" y="3085"/>
                  </a:lnTo>
                  <a:lnTo>
                    <a:pt x="970" y="3084"/>
                  </a:lnTo>
                  <a:lnTo>
                    <a:pt x="967" y="3083"/>
                  </a:lnTo>
                  <a:lnTo>
                    <a:pt x="963" y="3079"/>
                  </a:lnTo>
                  <a:lnTo>
                    <a:pt x="961" y="3076"/>
                  </a:lnTo>
                  <a:lnTo>
                    <a:pt x="958" y="3074"/>
                  </a:lnTo>
                  <a:lnTo>
                    <a:pt x="956" y="3071"/>
                  </a:lnTo>
                  <a:lnTo>
                    <a:pt x="953" y="3068"/>
                  </a:lnTo>
                  <a:lnTo>
                    <a:pt x="951" y="3064"/>
                  </a:lnTo>
                  <a:lnTo>
                    <a:pt x="950" y="3060"/>
                  </a:lnTo>
                  <a:lnTo>
                    <a:pt x="948" y="3056"/>
                  </a:lnTo>
                  <a:lnTo>
                    <a:pt x="943" y="3058"/>
                  </a:lnTo>
                  <a:lnTo>
                    <a:pt x="939" y="3061"/>
                  </a:lnTo>
                  <a:lnTo>
                    <a:pt x="936" y="3065"/>
                  </a:lnTo>
                  <a:lnTo>
                    <a:pt x="932" y="3068"/>
                  </a:lnTo>
                  <a:lnTo>
                    <a:pt x="929" y="3071"/>
                  </a:lnTo>
                  <a:lnTo>
                    <a:pt x="924" y="3073"/>
                  </a:lnTo>
                  <a:lnTo>
                    <a:pt x="920" y="3075"/>
                  </a:lnTo>
                  <a:lnTo>
                    <a:pt x="915" y="3075"/>
                  </a:lnTo>
                  <a:lnTo>
                    <a:pt x="910" y="3066"/>
                  </a:lnTo>
                  <a:lnTo>
                    <a:pt x="905" y="3055"/>
                  </a:lnTo>
                  <a:lnTo>
                    <a:pt x="902" y="3045"/>
                  </a:lnTo>
                  <a:lnTo>
                    <a:pt x="899" y="3034"/>
                  </a:lnTo>
                  <a:lnTo>
                    <a:pt x="897" y="3024"/>
                  </a:lnTo>
                  <a:lnTo>
                    <a:pt x="897" y="3013"/>
                  </a:lnTo>
                  <a:lnTo>
                    <a:pt x="898" y="3002"/>
                  </a:lnTo>
                  <a:lnTo>
                    <a:pt x="900" y="2992"/>
                  </a:lnTo>
                  <a:lnTo>
                    <a:pt x="898" y="2992"/>
                  </a:lnTo>
                  <a:lnTo>
                    <a:pt x="896" y="2992"/>
                  </a:lnTo>
                  <a:lnTo>
                    <a:pt x="894" y="2993"/>
                  </a:lnTo>
                  <a:lnTo>
                    <a:pt x="891" y="2995"/>
                  </a:lnTo>
                  <a:lnTo>
                    <a:pt x="889" y="2996"/>
                  </a:lnTo>
                  <a:lnTo>
                    <a:pt x="887" y="2998"/>
                  </a:lnTo>
                  <a:lnTo>
                    <a:pt x="884" y="2999"/>
                  </a:lnTo>
                  <a:lnTo>
                    <a:pt x="881" y="3000"/>
                  </a:lnTo>
                  <a:lnTo>
                    <a:pt x="879" y="3001"/>
                  </a:lnTo>
                  <a:lnTo>
                    <a:pt x="877" y="3002"/>
                  </a:lnTo>
                  <a:lnTo>
                    <a:pt x="875" y="3001"/>
                  </a:lnTo>
                  <a:lnTo>
                    <a:pt x="873" y="3001"/>
                  </a:lnTo>
                  <a:lnTo>
                    <a:pt x="872" y="2999"/>
                  </a:lnTo>
                  <a:lnTo>
                    <a:pt x="871" y="2998"/>
                  </a:lnTo>
                  <a:lnTo>
                    <a:pt x="869" y="2997"/>
                  </a:lnTo>
                  <a:lnTo>
                    <a:pt x="868" y="2995"/>
                  </a:lnTo>
                  <a:lnTo>
                    <a:pt x="866" y="2986"/>
                  </a:lnTo>
                  <a:lnTo>
                    <a:pt x="865" y="2977"/>
                  </a:lnTo>
                  <a:lnTo>
                    <a:pt x="865" y="2968"/>
                  </a:lnTo>
                  <a:lnTo>
                    <a:pt x="866" y="2959"/>
                  </a:lnTo>
                  <a:lnTo>
                    <a:pt x="868" y="2950"/>
                  </a:lnTo>
                  <a:lnTo>
                    <a:pt x="869" y="2941"/>
                  </a:lnTo>
                  <a:lnTo>
                    <a:pt x="869" y="2932"/>
                  </a:lnTo>
                  <a:lnTo>
                    <a:pt x="870" y="2922"/>
                  </a:lnTo>
                  <a:lnTo>
                    <a:pt x="846" y="2920"/>
                  </a:lnTo>
                  <a:lnTo>
                    <a:pt x="845" y="2911"/>
                  </a:lnTo>
                  <a:lnTo>
                    <a:pt x="845" y="2900"/>
                  </a:lnTo>
                  <a:lnTo>
                    <a:pt x="848" y="2891"/>
                  </a:lnTo>
                  <a:lnTo>
                    <a:pt x="851" y="2880"/>
                  </a:lnTo>
                  <a:lnTo>
                    <a:pt x="854" y="2871"/>
                  </a:lnTo>
                  <a:lnTo>
                    <a:pt x="858" y="2860"/>
                  </a:lnTo>
                  <a:lnTo>
                    <a:pt x="863" y="2851"/>
                  </a:lnTo>
                  <a:lnTo>
                    <a:pt x="868" y="2841"/>
                  </a:lnTo>
                  <a:lnTo>
                    <a:pt x="865" y="2840"/>
                  </a:lnTo>
                  <a:lnTo>
                    <a:pt x="863" y="2839"/>
                  </a:lnTo>
                  <a:lnTo>
                    <a:pt x="862" y="2838"/>
                  </a:lnTo>
                  <a:lnTo>
                    <a:pt x="861" y="2836"/>
                  </a:lnTo>
                  <a:lnTo>
                    <a:pt x="860" y="2832"/>
                  </a:lnTo>
                  <a:lnTo>
                    <a:pt x="861" y="2828"/>
                  </a:lnTo>
                  <a:lnTo>
                    <a:pt x="863" y="2823"/>
                  </a:lnTo>
                  <a:lnTo>
                    <a:pt x="865" y="2819"/>
                  </a:lnTo>
                  <a:lnTo>
                    <a:pt x="868" y="2814"/>
                  </a:lnTo>
                  <a:lnTo>
                    <a:pt x="870" y="2811"/>
                  </a:lnTo>
                  <a:lnTo>
                    <a:pt x="872" y="2804"/>
                  </a:lnTo>
                  <a:lnTo>
                    <a:pt x="875" y="2799"/>
                  </a:lnTo>
                  <a:lnTo>
                    <a:pt x="879" y="2795"/>
                  </a:lnTo>
                  <a:lnTo>
                    <a:pt x="882" y="2790"/>
                  </a:lnTo>
                  <a:lnTo>
                    <a:pt x="892" y="2782"/>
                  </a:lnTo>
                  <a:lnTo>
                    <a:pt x="900" y="2774"/>
                  </a:lnTo>
                  <a:lnTo>
                    <a:pt x="910" y="2766"/>
                  </a:lnTo>
                  <a:lnTo>
                    <a:pt x="918" y="2758"/>
                  </a:lnTo>
                  <a:lnTo>
                    <a:pt x="922" y="2754"/>
                  </a:lnTo>
                  <a:lnTo>
                    <a:pt x="927" y="2749"/>
                  </a:lnTo>
                  <a:lnTo>
                    <a:pt x="930" y="2743"/>
                  </a:lnTo>
                  <a:lnTo>
                    <a:pt x="932" y="2737"/>
                  </a:lnTo>
                  <a:lnTo>
                    <a:pt x="938" y="2730"/>
                  </a:lnTo>
                  <a:lnTo>
                    <a:pt x="944" y="2722"/>
                  </a:lnTo>
                  <a:lnTo>
                    <a:pt x="951" y="2715"/>
                  </a:lnTo>
                  <a:lnTo>
                    <a:pt x="957" y="2708"/>
                  </a:lnTo>
                  <a:lnTo>
                    <a:pt x="962" y="2700"/>
                  </a:lnTo>
                  <a:lnTo>
                    <a:pt x="969" y="2693"/>
                  </a:lnTo>
                  <a:lnTo>
                    <a:pt x="976" y="2685"/>
                  </a:lnTo>
                  <a:lnTo>
                    <a:pt x="982" y="2678"/>
                  </a:lnTo>
                  <a:lnTo>
                    <a:pt x="988" y="2680"/>
                  </a:lnTo>
                  <a:lnTo>
                    <a:pt x="988" y="2673"/>
                  </a:lnTo>
                  <a:lnTo>
                    <a:pt x="987" y="2665"/>
                  </a:lnTo>
                  <a:lnTo>
                    <a:pt x="985" y="2658"/>
                  </a:lnTo>
                  <a:lnTo>
                    <a:pt x="982" y="2651"/>
                  </a:lnTo>
                  <a:lnTo>
                    <a:pt x="977" y="2637"/>
                  </a:lnTo>
                  <a:lnTo>
                    <a:pt x="970" y="2623"/>
                  </a:lnTo>
                  <a:lnTo>
                    <a:pt x="962" y="2610"/>
                  </a:lnTo>
                  <a:lnTo>
                    <a:pt x="954" y="2596"/>
                  </a:lnTo>
                  <a:lnTo>
                    <a:pt x="946" y="2582"/>
                  </a:lnTo>
                  <a:lnTo>
                    <a:pt x="937" y="2568"/>
                  </a:lnTo>
                  <a:lnTo>
                    <a:pt x="936" y="2563"/>
                  </a:lnTo>
                  <a:lnTo>
                    <a:pt x="934" y="2558"/>
                  </a:lnTo>
                  <a:lnTo>
                    <a:pt x="931" y="2553"/>
                  </a:lnTo>
                  <a:lnTo>
                    <a:pt x="928" y="2547"/>
                  </a:lnTo>
                  <a:lnTo>
                    <a:pt x="924" y="2543"/>
                  </a:lnTo>
                  <a:lnTo>
                    <a:pt x="921" y="2538"/>
                  </a:lnTo>
                  <a:lnTo>
                    <a:pt x="918" y="2534"/>
                  </a:lnTo>
                  <a:lnTo>
                    <a:pt x="915" y="2528"/>
                  </a:lnTo>
                  <a:lnTo>
                    <a:pt x="916" y="2525"/>
                  </a:lnTo>
                  <a:lnTo>
                    <a:pt x="915" y="2522"/>
                  </a:lnTo>
                  <a:lnTo>
                    <a:pt x="914" y="2520"/>
                  </a:lnTo>
                  <a:lnTo>
                    <a:pt x="913" y="2518"/>
                  </a:lnTo>
                  <a:lnTo>
                    <a:pt x="911" y="2516"/>
                  </a:lnTo>
                  <a:lnTo>
                    <a:pt x="909" y="2514"/>
                  </a:lnTo>
                  <a:lnTo>
                    <a:pt x="908" y="2512"/>
                  </a:lnTo>
                  <a:lnTo>
                    <a:pt x="905" y="2509"/>
                  </a:lnTo>
                  <a:lnTo>
                    <a:pt x="901" y="2498"/>
                  </a:lnTo>
                  <a:lnTo>
                    <a:pt x="897" y="2485"/>
                  </a:lnTo>
                  <a:lnTo>
                    <a:pt x="895" y="2474"/>
                  </a:lnTo>
                  <a:lnTo>
                    <a:pt x="893" y="2462"/>
                  </a:lnTo>
                  <a:lnTo>
                    <a:pt x="891" y="2449"/>
                  </a:lnTo>
                  <a:lnTo>
                    <a:pt x="890" y="2438"/>
                  </a:lnTo>
                  <a:lnTo>
                    <a:pt x="888" y="2425"/>
                  </a:lnTo>
                  <a:lnTo>
                    <a:pt x="885" y="2412"/>
                  </a:lnTo>
                  <a:lnTo>
                    <a:pt x="873" y="2391"/>
                  </a:lnTo>
                  <a:lnTo>
                    <a:pt x="860" y="2371"/>
                  </a:lnTo>
                  <a:lnTo>
                    <a:pt x="848" y="2350"/>
                  </a:lnTo>
                  <a:lnTo>
                    <a:pt x="835" y="2330"/>
                  </a:lnTo>
                  <a:lnTo>
                    <a:pt x="823" y="2310"/>
                  </a:lnTo>
                  <a:lnTo>
                    <a:pt x="811" y="2290"/>
                  </a:lnTo>
                  <a:lnTo>
                    <a:pt x="799" y="2270"/>
                  </a:lnTo>
                  <a:lnTo>
                    <a:pt x="787" y="2250"/>
                  </a:lnTo>
                  <a:lnTo>
                    <a:pt x="785" y="2244"/>
                  </a:lnTo>
                  <a:lnTo>
                    <a:pt x="782" y="2238"/>
                  </a:lnTo>
                  <a:lnTo>
                    <a:pt x="779" y="2231"/>
                  </a:lnTo>
                  <a:lnTo>
                    <a:pt x="777" y="2226"/>
                  </a:lnTo>
                  <a:lnTo>
                    <a:pt x="774" y="2220"/>
                  </a:lnTo>
                  <a:lnTo>
                    <a:pt x="773" y="2213"/>
                  </a:lnTo>
                  <a:lnTo>
                    <a:pt x="772" y="2206"/>
                  </a:lnTo>
                  <a:lnTo>
                    <a:pt x="772" y="2199"/>
                  </a:lnTo>
                  <a:lnTo>
                    <a:pt x="768" y="2193"/>
                  </a:lnTo>
                  <a:lnTo>
                    <a:pt x="764" y="2187"/>
                  </a:lnTo>
                  <a:lnTo>
                    <a:pt x="760" y="2182"/>
                  </a:lnTo>
                  <a:lnTo>
                    <a:pt x="756" y="2177"/>
                  </a:lnTo>
                  <a:lnTo>
                    <a:pt x="752" y="2171"/>
                  </a:lnTo>
                  <a:lnTo>
                    <a:pt x="748" y="2165"/>
                  </a:lnTo>
                  <a:lnTo>
                    <a:pt x="746" y="2160"/>
                  </a:lnTo>
                  <a:lnTo>
                    <a:pt x="744" y="2152"/>
                  </a:lnTo>
                  <a:lnTo>
                    <a:pt x="729" y="2134"/>
                  </a:lnTo>
                  <a:lnTo>
                    <a:pt x="726" y="2137"/>
                  </a:lnTo>
                  <a:lnTo>
                    <a:pt x="723" y="2140"/>
                  </a:lnTo>
                  <a:lnTo>
                    <a:pt x="721" y="2143"/>
                  </a:lnTo>
                  <a:lnTo>
                    <a:pt x="719" y="2146"/>
                  </a:lnTo>
                  <a:lnTo>
                    <a:pt x="717" y="2149"/>
                  </a:lnTo>
                  <a:lnTo>
                    <a:pt x="716" y="2152"/>
                  </a:lnTo>
                  <a:lnTo>
                    <a:pt x="715" y="2157"/>
                  </a:lnTo>
                  <a:lnTo>
                    <a:pt x="715" y="2159"/>
                  </a:lnTo>
                  <a:lnTo>
                    <a:pt x="713" y="2161"/>
                  </a:lnTo>
                  <a:lnTo>
                    <a:pt x="712" y="2163"/>
                  </a:lnTo>
                  <a:lnTo>
                    <a:pt x="711" y="2165"/>
                  </a:lnTo>
                  <a:lnTo>
                    <a:pt x="711" y="2167"/>
                  </a:lnTo>
                  <a:lnTo>
                    <a:pt x="711" y="2169"/>
                  </a:lnTo>
                  <a:lnTo>
                    <a:pt x="711" y="2171"/>
                  </a:lnTo>
                  <a:lnTo>
                    <a:pt x="712" y="2173"/>
                  </a:lnTo>
                  <a:lnTo>
                    <a:pt x="711" y="2174"/>
                  </a:lnTo>
                  <a:lnTo>
                    <a:pt x="712" y="2176"/>
                  </a:lnTo>
                  <a:lnTo>
                    <a:pt x="713" y="2177"/>
                  </a:lnTo>
                  <a:lnTo>
                    <a:pt x="713" y="2178"/>
                  </a:lnTo>
                  <a:lnTo>
                    <a:pt x="714" y="2179"/>
                  </a:lnTo>
                  <a:lnTo>
                    <a:pt x="715" y="2180"/>
                  </a:lnTo>
                  <a:lnTo>
                    <a:pt x="715" y="2181"/>
                  </a:lnTo>
                  <a:lnTo>
                    <a:pt x="715" y="2182"/>
                  </a:lnTo>
                  <a:lnTo>
                    <a:pt x="715" y="2184"/>
                  </a:lnTo>
                  <a:lnTo>
                    <a:pt x="707" y="2183"/>
                  </a:lnTo>
                  <a:lnTo>
                    <a:pt x="702" y="2182"/>
                  </a:lnTo>
                  <a:lnTo>
                    <a:pt x="696" y="2179"/>
                  </a:lnTo>
                  <a:lnTo>
                    <a:pt x="691" y="2174"/>
                  </a:lnTo>
                  <a:lnTo>
                    <a:pt x="685" y="2169"/>
                  </a:lnTo>
                  <a:lnTo>
                    <a:pt x="680" y="2165"/>
                  </a:lnTo>
                  <a:lnTo>
                    <a:pt x="675" y="2160"/>
                  </a:lnTo>
                  <a:lnTo>
                    <a:pt x="669" y="2156"/>
                  </a:lnTo>
                  <a:lnTo>
                    <a:pt x="666" y="2149"/>
                  </a:lnTo>
                  <a:lnTo>
                    <a:pt x="662" y="2143"/>
                  </a:lnTo>
                  <a:lnTo>
                    <a:pt x="657" y="2137"/>
                  </a:lnTo>
                  <a:lnTo>
                    <a:pt x="652" y="2130"/>
                  </a:lnTo>
                  <a:lnTo>
                    <a:pt x="647" y="2124"/>
                  </a:lnTo>
                  <a:lnTo>
                    <a:pt x="643" y="2118"/>
                  </a:lnTo>
                  <a:lnTo>
                    <a:pt x="640" y="2111"/>
                  </a:lnTo>
                  <a:lnTo>
                    <a:pt x="638" y="2104"/>
                  </a:lnTo>
                  <a:lnTo>
                    <a:pt x="636" y="2109"/>
                  </a:lnTo>
                  <a:lnTo>
                    <a:pt x="634" y="2113"/>
                  </a:lnTo>
                  <a:lnTo>
                    <a:pt x="633" y="2119"/>
                  </a:lnTo>
                  <a:lnTo>
                    <a:pt x="630" y="2124"/>
                  </a:lnTo>
                  <a:lnTo>
                    <a:pt x="629" y="2130"/>
                  </a:lnTo>
                  <a:lnTo>
                    <a:pt x="628" y="2136"/>
                  </a:lnTo>
                  <a:lnTo>
                    <a:pt x="628" y="2141"/>
                  </a:lnTo>
                  <a:lnTo>
                    <a:pt x="627" y="2147"/>
                  </a:lnTo>
                  <a:lnTo>
                    <a:pt x="617" y="2152"/>
                  </a:lnTo>
                  <a:lnTo>
                    <a:pt x="611" y="2141"/>
                  </a:lnTo>
                  <a:lnTo>
                    <a:pt x="606" y="2129"/>
                  </a:lnTo>
                  <a:lnTo>
                    <a:pt x="601" y="2118"/>
                  </a:lnTo>
                  <a:lnTo>
                    <a:pt x="597" y="2106"/>
                  </a:lnTo>
                  <a:lnTo>
                    <a:pt x="593" y="2093"/>
                  </a:lnTo>
                  <a:lnTo>
                    <a:pt x="588" y="2082"/>
                  </a:lnTo>
                  <a:lnTo>
                    <a:pt x="586" y="2069"/>
                  </a:lnTo>
                  <a:lnTo>
                    <a:pt x="585" y="2057"/>
                  </a:lnTo>
                  <a:lnTo>
                    <a:pt x="582" y="2059"/>
                  </a:lnTo>
                  <a:lnTo>
                    <a:pt x="580" y="2061"/>
                  </a:lnTo>
                  <a:lnTo>
                    <a:pt x="578" y="2064"/>
                  </a:lnTo>
                  <a:lnTo>
                    <a:pt x="576" y="2067"/>
                  </a:lnTo>
                  <a:lnTo>
                    <a:pt x="574" y="2073"/>
                  </a:lnTo>
                  <a:lnTo>
                    <a:pt x="571" y="2081"/>
                  </a:lnTo>
                  <a:lnTo>
                    <a:pt x="569" y="2088"/>
                  </a:lnTo>
                  <a:lnTo>
                    <a:pt x="566" y="2093"/>
                  </a:lnTo>
                  <a:lnTo>
                    <a:pt x="564" y="2097"/>
                  </a:lnTo>
                  <a:lnTo>
                    <a:pt x="561" y="2099"/>
                  </a:lnTo>
                  <a:lnTo>
                    <a:pt x="558" y="2101"/>
                  </a:lnTo>
                  <a:lnTo>
                    <a:pt x="555" y="2102"/>
                  </a:lnTo>
                  <a:lnTo>
                    <a:pt x="549" y="2087"/>
                  </a:lnTo>
                  <a:lnTo>
                    <a:pt x="545" y="2071"/>
                  </a:lnTo>
                  <a:lnTo>
                    <a:pt x="540" y="2055"/>
                  </a:lnTo>
                  <a:lnTo>
                    <a:pt x="537" y="2040"/>
                  </a:lnTo>
                  <a:lnTo>
                    <a:pt x="535" y="2024"/>
                  </a:lnTo>
                  <a:lnTo>
                    <a:pt x="534" y="2008"/>
                  </a:lnTo>
                  <a:lnTo>
                    <a:pt x="535" y="2001"/>
                  </a:lnTo>
                  <a:lnTo>
                    <a:pt x="537" y="1993"/>
                  </a:lnTo>
                  <a:lnTo>
                    <a:pt x="539" y="1986"/>
                  </a:lnTo>
                  <a:lnTo>
                    <a:pt x="542" y="1979"/>
                  </a:lnTo>
                  <a:lnTo>
                    <a:pt x="539" y="1979"/>
                  </a:lnTo>
                  <a:lnTo>
                    <a:pt x="536" y="1979"/>
                  </a:lnTo>
                  <a:lnTo>
                    <a:pt x="532" y="1981"/>
                  </a:lnTo>
                  <a:lnTo>
                    <a:pt x="530" y="1983"/>
                  </a:lnTo>
                  <a:lnTo>
                    <a:pt x="526" y="1988"/>
                  </a:lnTo>
                  <a:lnTo>
                    <a:pt x="522" y="1993"/>
                  </a:lnTo>
                  <a:lnTo>
                    <a:pt x="518" y="2000"/>
                  </a:lnTo>
                  <a:lnTo>
                    <a:pt x="513" y="2004"/>
                  </a:lnTo>
                  <a:lnTo>
                    <a:pt x="510" y="2006"/>
                  </a:lnTo>
                  <a:lnTo>
                    <a:pt x="508" y="2006"/>
                  </a:lnTo>
                  <a:lnTo>
                    <a:pt x="504" y="2007"/>
                  </a:lnTo>
                  <a:lnTo>
                    <a:pt x="500" y="2006"/>
                  </a:lnTo>
                  <a:lnTo>
                    <a:pt x="498" y="1996"/>
                  </a:lnTo>
                  <a:lnTo>
                    <a:pt x="497" y="1986"/>
                  </a:lnTo>
                  <a:lnTo>
                    <a:pt x="496" y="1975"/>
                  </a:lnTo>
                  <a:lnTo>
                    <a:pt x="496" y="1965"/>
                  </a:lnTo>
                  <a:lnTo>
                    <a:pt x="497" y="1954"/>
                  </a:lnTo>
                  <a:lnTo>
                    <a:pt x="498" y="1944"/>
                  </a:lnTo>
                  <a:lnTo>
                    <a:pt x="501" y="1933"/>
                  </a:lnTo>
                  <a:lnTo>
                    <a:pt x="504" y="1924"/>
                  </a:lnTo>
                  <a:lnTo>
                    <a:pt x="504" y="1922"/>
                  </a:lnTo>
                  <a:lnTo>
                    <a:pt x="505" y="1919"/>
                  </a:lnTo>
                  <a:lnTo>
                    <a:pt x="506" y="1915"/>
                  </a:lnTo>
                  <a:lnTo>
                    <a:pt x="507" y="1912"/>
                  </a:lnTo>
                  <a:lnTo>
                    <a:pt x="509" y="1909"/>
                  </a:lnTo>
                  <a:lnTo>
                    <a:pt x="509" y="1906"/>
                  </a:lnTo>
                  <a:lnTo>
                    <a:pt x="510" y="1903"/>
                  </a:lnTo>
                  <a:lnTo>
                    <a:pt x="509" y="1900"/>
                  </a:lnTo>
                  <a:lnTo>
                    <a:pt x="504" y="1903"/>
                  </a:lnTo>
                  <a:lnTo>
                    <a:pt x="500" y="1906"/>
                  </a:lnTo>
                  <a:lnTo>
                    <a:pt x="495" y="1910"/>
                  </a:lnTo>
                  <a:lnTo>
                    <a:pt x="490" y="1914"/>
                  </a:lnTo>
                  <a:lnTo>
                    <a:pt x="486" y="1917"/>
                  </a:lnTo>
                  <a:lnTo>
                    <a:pt x="481" y="1921"/>
                  </a:lnTo>
                  <a:lnTo>
                    <a:pt x="477" y="1923"/>
                  </a:lnTo>
                  <a:lnTo>
                    <a:pt x="470" y="1924"/>
                  </a:lnTo>
                  <a:lnTo>
                    <a:pt x="469" y="1916"/>
                  </a:lnTo>
                  <a:lnTo>
                    <a:pt x="468" y="1910"/>
                  </a:lnTo>
                  <a:lnTo>
                    <a:pt x="469" y="1903"/>
                  </a:lnTo>
                  <a:lnTo>
                    <a:pt x="470" y="1896"/>
                  </a:lnTo>
                  <a:lnTo>
                    <a:pt x="473" y="1884"/>
                  </a:lnTo>
                  <a:lnTo>
                    <a:pt x="480" y="1872"/>
                  </a:lnTo>
                  <a:lnTo>
                    <a:pt x="487" y="1861"/>
                  </a:lnTo>
                  <a:lnTo>
                    <a:pt x="495" y="1849"/>
                  </a:lnTo>
                  <a:lnTo>
                    <a:pt x="502" y="1837"/>
                  </a:lnTo>
                  <a:lnTo>
                    <a:pt x="509" y="1825"/>
                  </a:lnTo>
                  <a:lnTo>
                    <a:pt x="503" y="1825"/>
                  </a:lnTo>
                  <a:lnTo>
                    <a:pt x="498" y="1825"/>
                  </a:lnTo>
                  <a:lnTo>
                    <a:pt x="492" y="1827"/>
                  </a:lnTo>
                  <a:lnTo>
                    <a:pt x="487" y="1828"/>
                  </a:lnTo>
                  <a:lnTo>
                    <a:pt x="481" y="1830"/>
                  </a:lnTo>
                  <a:lnTo>
                    <a:pt x="476" y="1831"/>
                  </a:lnTo>
                  <a:lnTo>
                    <a:pt x="469" y="1831"/>
                  </a:lnTo>
                  <a:lnTo>
                    <a:pt x="464" y="1830"/>
                  </a:lnTo>
                  <a:lnTo>
                    <a:pt x="463" y="1824"/>
                  </a:lnTo>
                  <a:lnTo>
                    <a:pt x="464" y="1819"/>
                  </a:lnTo>
                  <a:lnTo>
                    <a:pt x="466" y="1815"/>
                  </a:lnTo>
                  <a:lnTo>
                    <a:pt x="469" y="1812"/>
                  </a:lnTo>
                  <a:lnTo>
                    <a:pt x="472" y="1809"/>
                  </a:lnTo>
                  <a:lnTo>
                    <a:pt x="476" y="1806"/>
                  </a:lnTo>
                  <a:lnTo>
                    <a:pt x="478" y="1802"/>
                  </a:lnTo>
                  <a:lnTo>
                    <a:pt x="480" y="1797"/>
                  </a:lnTo>
                  <a:lnTo>
                    <a:pt x="485" y="1790"/>
                  </a:lnTo>
                  <a:lnTo>
                    <a:pt x="491" y="1784"/>
                  </a:lnTo>
                  <a:lnTo>
                    <a:pt x="499" y="1778"/>
                  </a:lnTo>
                  <a:lnTo>
                    <a:pt x="506" y="1773"/>
                  </a:lnTo>
                  <a:lnTo>
                    <a:pt x="513" y="1769"/>
                  </a:lnTo>
                  <a:lnTo>
                    <a:pt x="521" y="1765"/>
                  </a:lnTo>
                  <a:lnTo>
                    <a:pt x="528" y="1759"/>
                  </a:lnTo>
                  <a:lnTo>
                    <a:pt x="535" y="1753"/>
                  </a:lnTo>
                  <a:lnTo>
                    <a:pt x="530" y="1752"/>
                  </a:lnTo>
                  <a:lnTo>
                    <a:pt x="526" y="1750"/>
                  </a:lnTo>
                  <a:lnTo>
                    <a:pt x="521" y="1749"/>
                  </a:lnTo>
                  <a:lnTo>
                    <a:pt x="516" y="1748"/>
                  </a:lnTo>
                  <a:lnTo>
                    <a:pt x="511" y="1747"/>
                  </a:lnTo>
                  <a:lnTo>
                    <a:pt x="507" y="1744"/>
                  </a:lnTo>
                  <a:lnTo>
                    <a:pt x="506" y="1743"/>
                  </a:lnTo>
                  <a:lnTo>
                    <a:pt x="506" y="1740"/>
                  </a:lnTo>
                  <a:lnTo>
                    <a:pt x="505" y="1737"/>
                  </a:lnTo>
                  <a:lnTo>
                    <a:pt x="506" y="1734"/>
                  </a:lnTo>
                  <a:lnTo>
                    <a:pt x="518" y="1729"/>
                  </a:lnTo>
                  <a:lnTo>
                    <a:pt x="530" y="1724"/>
                  </a:lnTo>
                  <a:lnTo>
                    <a:pt x="543" y="1718"/>
                  </a:lnTo>
                  <a:lnTo>
                    <a:pt x="556" y="1713"/>
                  </a:lnTo>
                  <a:lnTo>
                    <a:pt x="567" y="1708"/>
                  </a:lnTo>
                  <a:lnTo>
                    <a:pt x="580" y="1704"/>
                  </a:lnTo>
                  <a:lnTo>
                    <a:pt x="594" y="1699"/>
                  </a:lnTo>
                  <a:lnTo>
                    <a:pt x="606" y="1696"/>
                  </a:lnTo>
                  <a:lnTo>
                    <a:pt x="621" y="1688"/>
                  </a:lnTo>
                  <a:lnTo>
                    <a:pt x="635" y="1680"/>
                  </a:lnTo>
                  <a:lnTo>
                    <a:pt x="649" y="1673"/>
                  </a:lnTo>
                  <a:lnTo>
                    <a:pt x="664" y="1666"/>
                  </a:lnTo>
                  <a:lnTo>
                    <a:pt x="680" y="1659"/>
                  </a:lnTo>
                  <a:lnTo>
                    <a:pt x="695" y="1655"/>
                  </a:lnTo>
                  <a:lnTo>
                    <a:pt x="703" y="1653"/>
                  </a:lnTo>
                  <a:lnTo>
                    <a:pt x="711" y="1653"/>
                  </a:lnTo>
                  <a:lnTo>
                    <a:pt x="719" y="1652"/>
                  </a:lnTo>
                  <a:lnTo>
                    <a:pt x="726" y="1653"/>
                  </a:lnTo>
                  <a:lnTo>
                    <a:pt x="729" y="1651"/>
                  </a:lnTo>
                  <a:lnTo>
                    <a:pt x="733" y="1651"/>
                  </a:lnTo>
                  <a:lnTo>
                    <a:pt x="737" y="1651"/>
                  </a:lnTo>
                  <a:lnTo>
                    <a:pt x="740" y="1652"/>
                  </a:lnTo>
                  <a:lnTo>
                    <a:pt x="744" y="1653"/>
                  </a:lnTo>
                  <a:lnTo>
                    <a:pt x="748" y="1652"/>
                  </a:lnTo>
                  <a:lnTo>
                    <a:pt x="752" y="1651"/>
                  </a:lnTo>
                  <a:lnTo>
                    <a:pt x="755" y="1648"/>
                  </a:lnTo>
                  <a:lnTo>
                    <a:pt x="754" y="1644"/>
                  </a:lnTo>
                  <a:lnTo>
                    <a:pt x="754" y="1640"/>
                  </a:lnTo>
                  <a:lnTo>
                    <a:pt x="752" y="1637"/>
                  </a:lnTo>
                  <a:lnTo>
                    <a:pt x="751" y="1634"/>
                  </a:lnTo>
                  <a:lnTo>
                    <a:pt x="745" y="1630"/>
                  </a:lnTo>
                  <a:lnTo>
                    <a:pt x="740" y="1627"/>
                  </a:lnTo>
                  <a:lnTo>
                    <a:pt x="734" y="1624"/>
                  </a:lnTo>
                  <a:lnTo>
                    <a:pt x="728" y="1620"/>
                  </a:lnTo>
                  <a:lnTo>
                    <a:pt x="722" y="1617"/>
                  </a:lnTo>
                  <a:lnTo>
                    <a:pt x="718" y="1613"/>
                  </a:lnTo>
                  <a:lnTo>
                    <a:pt x="701" y="1607"/>
                  </a:lnTo>
                  <a:lnTo>
                    <a:pt x="685" y="1598"/>
                  </a:lnTo>
                  <a:lnTo>
                    <a:pt x="670" y="1590"/>
                  </a:lnTo>
                  <a:lnTo>
                    <a:pt x="656" y="1580"/>
                  </a:lnTo>
                  <a:lnTo>
                    <a:pt x="641" y="1571"/>
                  </a:lnTo>
                  <a:lnTo>
                    <a:pt x="627" y="1560"/>
                  </a:lnTo>
                  <a:lnTo>
                    <a:pt x="614" y="1549"/>
                  </a:lnTo>
                  <a:lnTo>
                    <a:pt x="600" y="1537"/>
                  </a:lnTo>
                  <a:lnTo>
                    <a:pt x="572" y="1513"/>
                  </a:lnTo>
                  <a:lnTo>
                    <a:pt x="545" y="1489"/>
                  </a:lnTo>
                  <a:lnTo>
                    <a:pt x="518" y="1466"/>
                  </a:lnTo>
                  <a:lnTo>
                    <a:pt x="488" y="1443"/>
                  </a:lnTo>
                  <a:lnTo>
                    <a:pt x="477" y="1435"/>
                  </a:lnTo>
                  <a:lnTo>
                    <a:pt x="465" y="1427"/>
                  </a:lnTo>
                  <a:lnTo>
                    <a:pt x="454" y="1418"/>
                  </a:lnTo>
                  <a:lnTo>
                    <a:pt x="444" y="1410"/>
                  </a:lnTo>
                  <a:lnTo>
                    <a:pt x="434" y="1401"/>
                  </a:lnTo>
                  <a:lnTo>
                    <a:pt x="423" y="1393"/>
                  </a:lnTo>
                  <a:lnTo>
                    <a:pt x="411" y="1385"/>
                  </a:lnTo>
                  <a:lnTo>
                    <a:pt x="400" y="1379"/>
                  </a:lnTo>
                  <a:lnTo>
                    <a:pt x="399" y="1375"/>
                  </a:lnTo>
                  <a:lnTo>
                    <a:pt x="397" y="1372"/>
                  </a:lnTo>
                  <a:lnTo>
                    <a:pt x="395" y="1370"/>
                  </a:lnTo>
                  <a:lnTo>
                    <a:pt x="393" y="1369"/>
                  </a:lnTo>
                  <a:lnTo>
                    <a:pt x="389" y="1368"/>
                  </a:lnTo>
                  <a:lnTo>
                    <a:pt x="385" y="1369"/>
                  </a:lnTo>
                  <a:lnTo>
                    <a:pt x="380" y="1371"/>
                  </a:lnTo>
                  <a:lnTo>
                    <a:pt x="375" y="1374"/>
                  </a:lnTo>
                  <a:lnTo>
                    <a:pt x="370" y="1376"/>
                  </a:lnTo>
                  <a:lnTo>
                    <a:pt x="366" y="1377"/>
                  </a:lnTo>
                  <a:lnTo>
                    <a:pt x="364" y="1383"/>
                  </a:lnTo>
                  <a:lnTo>
                    <a:pt x="364" y="1391"/>
                  </a:lnTo>
                  <a:lnTo>
                    <a:pt x="365" y="1398"/>
                  </a:lnTo>
                  <a:lnTo>
                    <a:pt x="365" y="1407"/>
                  </a:lnTo>
                  <a:lnTo>
                    <a:pt x="365" y="1413"/>
                  </a:lnTo>
                  <a:lnTo>
                    <a:pt x="363" y="1419"/>
                  </a:lnTo>
                  <a:lnTo>
                    <a:pt x="361" y="1421"/>
                  </a:lnTo>
                  <a:lnTo>
                    <a:pt x="359" y="1423"/>
                  </a:lnTo>
                  <a:lnTo>
                    <a:pt x="355" y="1426"/>
                  </a:lnTo>
                  <a:lnTo>
                    <a:pt x="350" y="1426"/>
                  </a:lnTo>
                  <a:lnTo>
                    <a:pt x="347" y="1424"/>
                  </a:lnTo>
                  <a:lnTo>
                    <a:pt x="343" y="1424"/>
                  </a:lnTo>
                  <a:lnTo>
                    <a:pt x="340" y="1426"/>
                  </a:lnTo>
                  <a:lnTo>
                    <a:pt x="338" y="1429"/>
                  </a:lnTo>
                  <a:lnTo>
                    <a:pt x="334" y="1432"/>
                  </a:lnTo>
                  <a:lnTo>
                    <a:pt x="332" y="1435"/>
                  </a:lnTo>
                  <a:lnTo>
                    <a:pt x="329" y="1438"/>
                  </a:lnTo>
                  <a:lnTo>
                    <a:pt x="326" y="1440"/>
                  </a:lnTo>
                  <a:lnTo>
                    <a:pt x="322" y="1440"/>
                  </a:lnTo>
                  <a:lnTo>
                    <a:pt x="316" y="1440"/>
                  </a:lnTo>
                  <a:lnTo>
                    <a:pt x="311" y="1440"/>
                  </a:lnTo>
                  <a:lnTo>
                    <a:pt x="307" y="1440"/>
                  </a:lnTo>
                  <a:lnTo>
                    <a:pt x="302" y="1439"/>
                  </a:lnTo>
                  <a:lnTo>
                    <a:pt x="297" y="1438"/>
                  </a:lnTo>
                  <a:lnTo>
                    <a:pt x="294" y="1435"/>
                  </a:lnTo>
                  <a:lnTo>
                    <a:pt x="291" y="1430"/>
                  </a:lnTo>
                  <a:lnTo>
                    <a:pt x="291" y="1426"/>
                  </a:lnTo>
                  <a:lnTo>
                    <a:pt x="292" y="1421"/>
                  </a:lnTo>
                  <a:lnTo>
                    <a:pt x="293" y="1417"/>
                  </a:lnTo>
                  <a:lnTo>
                    <a:pt x="294" y="1413"/>
                  </a:lnTo>
                  <a:lnTo>
                    <a:pt x="294" y="1409"/>
                  </a:lnTo>
                  <a:lnTo>
                    <a:pt x="294" y="1404"/>
                  </a:lnTo>
                  <a:lnTo>
                    <a:pt x="293" y="1400"/>
                  </a:lnTo>
                  <a:lnTo>
                    <a:pt x="291" y="1397"/>
                  </a:lnTo>
                  <a:lnTo>
                    <a:pt x="288" y="1397"/>
                  </a:lnTo>
                  <a:lnTo>
                    <a:pt x="285" y="1398"/>
                  </a:lnTo>
                  <a:lnTo>
                    <a:pt x="282" y="1398"/>
                  </a:lnTo>
                  <a:lnTo>
                    <a:pt x="277" y="1399"/>
                  </a:lnTo>
                  <a:lnTo>
                    <a:pt x="274" y="1399"/>
                  </a:lnTo>
                  <a:lnTo>
                    <a:pt x="271" y="1399"/>
                  </a:lnTo>
                  <a:lnTo>
                    <a:pt x="268" y="1398"/>
                  </a:lnTo>
                  <a:lnTo>
                    <a:pt x="265" y="1398"/>
                  </a:lnTo>
                  <a:lnTo>
                    <a:pt x="262" y="1397"/>
                  </a:lnTo>
                  <a:lnTo>
                    <a:pt x="260" y="1394"/>
                  </a:lnTo>
                  <a:lnTo>
                    <a:pt x="257" y="1392"/>
                  </a:lnTo>
                  <a:lnTo>
                    <a:pt x="255" y="1389"/>
                  </a:lnTo>
                  <a:lnTo>
                    <a:pt x="253" y="1387"/>
                  </a:lnTo>
                  <a:lnTo>
                    <a:pt x="251" y="1385"/>
                  </a:lnTo>
                  <a:lnTo>
                    <a:pt x="248" y="1387"/>
                  </a:lnTo>
                  <a:lnTo>
                    <a:pt x="245" y="1390"/>
                  </a:lnTo>
                  <a:lnTo>
                    <a:pt x="241" y="1393"/>
                  </a:lnTo>
                  <a:lnTo>
                    <a:pt x="237" y="1397"/>
                  </a:lnTo>
                  <a:lnTo>
                    <a:pt x="234" y="1402"/>
                  </a:lnTo>
                  <a:lnTo>
                    <a:pt x="231" y="1407"/>
                  </a:lnTo>
                  <a:lnTo>
                    <a:pt x="228" y="1410"/>
                  </a:lnTo>
                  <a:lnTo>
                    <a:pt x="224" y="1413"/>
                  </a:lnTo>
                  <a:lnTo>
                    <a:pt x="218" y="1414"/>
                  </a:lnTo>
                  <a:lnTo>
                    <a:pt x="213" y="1414"/>
                  </a:lnTo>
                  <a:lnTo>
                    <a:pt x="210" y="1412"/>
                  </a:lnTo>
                  <a:lnTo>
                    <a:pt x="207" y="1410"/>
                  </a:lnTo>
                  <a:lnTo>
                    <a:pt x="206" y="1407"/>
                  </a:lnTo>
                  <a:lnTo>
                    <a:pt x="205" y="1403"/>
                  </a:lnTo>
                  <a:lnTo>
                    <a:pt x="204" y="1400"/>
                  </a:lnTo>
                  <a:lnTo>
                    <a:pt x="204" y="1397"/>
                  </a:lnTo>
                  <a:lnTo>
                    <a:pt x="204" y="1393"/>
                  </a:lnTo>
                  <a:lnTo>
                    <a:pt x="205" y="1390"/>
                  </a:lnTo>
                  <a:lnTo>
                    <a:pt x="206" y="1387"/>
                  </a:lnTo>
                  <a:lnTo>
                    <a:pt x="207" y="1383"/>
                  </a:lnTo>
                  <a:lnTo>
                    <a:pt x="208" y="1380"/>
                  </a:lnTo>
                  <a:lnTo>
                    <a:pt x="209" y="1376"/>
                  </a:lnTo>
                  <a:lnTo>
                    <a:pt x="209" y="1373"/>
                  </a:lnTo>
                  <a:lnTo>
                    <a:pt x="210" y="1370"/>
                  </a:lnTo>
                  <a:lnTo>
                    <a:pt x="210" y="1365"/>
                  </a:lnTo>
                  <a:lnTo>
                    <a:pt x="209" y="1361"/>
                  </a:lnTo>
                  <a:lnTo>
                    <a:pt x="207" y="1360"/>
                  </a:lnTo>
                  <a:lnTo>
                    <a:pt x="205" y="1357"/>
                  </a:lnTo>
                  <a:lnTo>
                    <a:pt x="204" y="1354"/>
                  </a:lnTo>
                  <a:lnTo>
                    <a:pt x="203" y="1352"/>
                  </a:lnTo>
                  <a:lnTo>
                    <a:pt x="203" y="1349"/>
                  </a:lnTo>
                  <a:lnTo>
                    <a:pt x="201" y="1345"/>
                  </a:lnTo>
                  <a:lnTo>
                    <a:pt x="198" y="1344"/>
                  </a:lnTo>
                  <a:lnTo>
                    <a:pt x="195" y="1342"/>
                  </a:lnTo>
                  <a:lnTo>
                    <a:pt x="195" y="1339"/>
                  </a:lnTo>
                  <a:lnTo>
                    <a:pt x="186" y="1328"/>
                  </a:lnTo>
                  <a:lnTo>
                    <a:pt x="174" y="1317"/>
                  </a:lnTo>
                  <a:lnTo>
                    <a:pt x="164" y="1305"/>
                  </a:lnTo>
                  <a:lnTo>
                    <a:pt x="152" y="1294"/>
                  </a:lnTo>
                  <a:lnTo>
                    <a:pt x="140" y="1282"/>
                  </a:lnTo>
                  <a:lnTo>
                    <a:pt x="130" y="1272"/>
                  </a:lnTo>
                  <a:lnTo>
                    <a:pt x="119" y="1260"/>
                  </a:lnTo>
                  <a:lnTo>
                    <a:pt x="110" y="1249"/>
                  </a:lnTo>
                  <a:lnTo>
                    <a:pt x="111" y="1244"/>
                  </a:lnTo>
                  <a:lnTo>
                    <a:pt x="113" y="1241"/>
                  </a:lnTo>
                  <a:lnTo>
                    <a:pt x="117" y="1239"/>
                  </a:lnTo>
                  <a:lnTo>
                    <a:pt x="120" y="1237"/>
                  </a:lnTo>
                  <a:lnTo>
                    <a:pt x="125" y="1235"/>
                  </a:lnTo>
                  <a:lnTo>
                    <a:pt x="128" y="1233"/>
                  </a:lnTo>
                  <a:lnTo>
                    <a:pt x="130" y="1230"/>
                  </a:lnTo>
                  <a:lnTo>
                    <a:pt x="131" y="1224"/>
                  </a:lnTo>
                  <a:lnTo>
                    <a:pt x="133" y="1222"/>
                  </a:lnTo>
                  <a:lnTo>
                    <a:pt x="135" y="1220"/>
                  </a:lnTo>
                  <a:lnTo>
                    <a:pt x="137" y="1217"/>
                  </a:lnTo>
                  <a:lnTo>
                    <a:pt x="140" y="1215"/>
                  </a:lnTo>
                  <a:lnTo>
                    <a:pt x="144" y="1213"/>
                  </a:lnTo>
                  <a:lnTo>
                    <a:pt x="146" y="1212"/>
                  </a:lnTo>
                  <a:lnTo>
                    <a:pt x="149" y="1212"/>
                  </a:lnTo>
                  <a:lnTo>
                    <a:pt x="152" y="1212"/>
                  </a:lnTo>
                  <a:lnTo>
                    <a:pt x="155" y="1215"/>
                  </a:lnTo>
                  <a:lnTo>
                    <a:pt x="157" y="1216"/>
                  </a:lnTo>
                  <a:lnTo>
                    <a:pt x="160" y="1216"/>
                  </a:lnTo>
                  <a:lnTo>
                    <a:pt x="164" y="1215"/>
                  </a:lnTo>
                  <a:lnTo>
                    <a:pt x="166" y="1214"/>
                  </a:lnTo>
                  <a:lnTo>
                    <a:pt x="169" y="1212"/>
                  </a:lnTo>
                  <a:lnTo>
                    <a:pt x="171" y="1210"/>
                  </a:lnTo>
                  <a:lnTo>
                    <a:pt x="174" y="1209"/>
                  </a:lnTo>
                  <a:lnTo>
                    <a:pt x="174" y="1207"/>
                  </a:lnTo>
                  <a:lnTo>
                    <a:pt x="174" y="1206"/>
                  </a:lnTo>
                  <a:lnTo>
                    <a:pt x="175" y="1206"/>
                  </a:lnTo>
                  <a:lnTo>
                    <a:pt x="175" y="1205"/>
                  </a:lnTo>
                  <a:lnTo>
                    <a:pt x="176" y="1205"/>
                  </a:lnTo>
                  <a:lnTo>
                    <a:pt x="177" y="1204"/>
                  </a:lnTo>
                  <a:lnTo>
                    <a:pt x="178" y="1203"/>
                  </a:lnTo>
                  <a:lnTo>
                    <a:pt x="186" y="1202"/>
                  </a:lnTo>
                  <a:lnTo>
                    <a:pt x="193" y="1202"/>
                  </a:lnTo>
                  <a:lnTo>
                    <a:pt x="199" y="1204"/>
                  </a:lnTo>
                  <a:lnTo>
                    <a:pt x="206" y="1209"/>
                  </a:lnTo>
                  <a:lnTo>
                    <a:pt x="217" y="1218"/>
                  </a:lnTo>
                  <a:lnTo>
                    <a:pt x="228" y="1229"/>
                  </a:lnTo>
                  <a:lnTo>
                    <a:pt x="233" y="1235"/>
                  </a:lnTo>
                  <a:lnTo>
                    <a:pt x="238" y="1240"/>
                  </a:lnTo>
                  <a:lnTo>
                    <a:pt x="244" y="1244"/>
                  </a:lnTo>
                  <a:lnTo>
                    <a:pt x="250" y="1249"/>
                  </a:lnTo>
                  <a:lnTo>
                    <a:pt x="256" y="1251"/>
                  </a:lnTo>
                  <a:lnTo>
                    <a:pt x="263" y="1252"/>
                  </a:lnTo>
                  <a:lnTo>
                    <a:pt x="270" y="1252"/>
                  </a:lnTo>
                  <a:lnTo>
                    <a:pt x="279" y="1249"/>
                  </a:lnTo>
                  <a:lnTo>
                    <a:pt x="266" y="1231"/>
                  </a:lnTo>
                  <a:lnTo>
                    <a:pt x="251" y="1214"/>
                  </a:lnTo>
                  <a:lnTo>
                    <a:pt x="234" y="1197"/>
                  </a:lnTo>
                  <a:lnTo>
                    <a:pt x="217" y="1180"/>
                  </a:lnTo>
                  <a:lnTo>
                    <a:pt x="201" y="1163"/>
                  </a:lnTo>
                  <a:lnTo>
                    <a:pt x="184" y="1146"/>
                  </a:lnTo>
                  <a:lnTo>
                    <a:pt x="169" y="1130"/>
                  </a:lnTo>
                  <a:lnTo>
                    <a:pt x="155" y="1111"/>
                  </a:lnTo>
                  <a:lnTo>
                    <a:pt x="139" y="1095"/>
                  </a:lnTo>
                  <a:lnTo>
                    <a:pt x="125" y="1078"/>
                  </a:lnTo>
                  <a:lnTo>
                    <a:pt x="109" y="1061"/>
                  </a:lnTo>
                  <a:lnTo>
                    <a:pt x="93" y="1044"/>
                  </a:lnTo>
                  <a:lnTo>
                    <a:pt x="78" y="1027"/>
                  </a:lnTo>
                  <a:lnTo>
                    <a:pt x="64" y="1010"/>
                  </a:lnTo>
                  <a:lnTo>
                    <a:pt x="50" y="993"/>
                  </a:lnTo>
                  <a:lnTo>
                    <a:pt x="37" y="975"/>
                  </a:lnTo>
                  <a:lnTo>
                    <a:pt x="31" y="966"/>
                  </a:lnTo>
                  <a:lnTo>
                    <a:pt x="26" y="957"/>
                  </a:lnTo>
                  <a:lnTo>
                    <a:pt x="20" y="947"/>
                  </a:lnTo>
                  <a:lnTo>
                    <a:pt x="16" y="938"/>
                  </a:lnTo>
                  <a:lnTo>
                    <a:pt x="12" y="927"/>
                  </a:lnTo>
                  <a:lnTo>
                    <a:pt x="9" y="917"/>
                  </a:lnTo>
                  <a:lnTo>
                    <a:pt x="6" y="907"/>
                  </a:lnTo>
                  <a:lnTo>
                    <a:pt x="3" y="897"/>
                  </a:lnTo>
                  <a:lnTo>
                    <a:pt x="1" y="875"/>
                  </a:lnTo>
                  <a:lnTo>
                    <a:pt x="0" y="854"/>
                  </a:lnTo>
                  <a:lnTo>
                    <a:pt x="1" y="831"/>
                  </a:lnTo>
                  <a:lnTo>
                    <a:pt x="3" y="809"/>
                  </a:lnTo>
                  <a:lnTo>
                    <a:pt x="3" y="800"/>
                  </a:lnTo>
                  <a:lnTo>
                    <a:pt x="5" y="789"/>
                  </a:lnTo>
                  <a:lnTo>
                    <a:pt x="7" y="781"/>
                  </a:lnTo>
                  <a:lnTo>
                    <a:pt x="10" y="771"/>
                  </a:lnTo>
                  <a:lnTo>
                    <a:pt x="13" y="763"/>
                  </a:lnTo>
                  <a:lnTo>
                    <a:pt x="18" y="755"/>
                  </a:lnTo>
                  <a:lnTo>
                    <a:pt x="25" y="747"/>
                  </a:lnTo>
                  <a:lnTo>
                    <a:pt x="32" y="740"/>
                  </a:lnTo>
                  <a:lnTo>
                    <a:pt x="48" y="734"/>
                  </a:lnTo>
                  <a:lnTo>
                    <a:pt x="62" y="731"/>
                  </a:lnTo>
                  <a:lnTo>
                    <a:pt x="77" y="730"/>
                  </a:lnTo>
                  <a:lnTo>
                    <a:pt x="93" y="730"/>
                  </a:lnTo>
                  <a:lnTo>
                    <a:pt x="107" y="732"/>
                  </a:lnTo>
                  <a:lnTo>
                    <a:pt x="122" y="736"/>
                  </a:lnTo>
                  <a:lnTo>
                    <a:pt x="135" y="740"/>
                  </a:lnTo>
                  <a:lnTo>
                    <a:pt x="150" y="744"/>
                  </a:lnTo>
                  <a:lnTo>
                    <a:pt x="177" y="757"/>
                  </a:lnTo>
                  <a:lnTo>
                    <a:pt x="205" y="769"/>
                  </a:lnTo>
                  <a:lnTo>
                    <a:pt x="231" y="783"/>
                  </a:lnTo>
                  <a:lnTo>
                    <a:pt x="258" y="795"/>
                  </a:lnTo>
                  <a:lnTo>
                    <a:pt x="264" y="798"/>
                  </a:lnTo>
                  <a:lnTo>
                    <a:pt x="269" y="802"/>
                  </a:lnTo>
                  <a:lnTo>
                    <a:pt x="275" y="805"/>
                  </a:lnTo>
                  <a:lnTo>
                    <a:pt x="281" y="808"/>
                  </a:lnTo>
                  <a:lnTo>
                    <a:pt x="287" y="811"/>
                  </a:lnTo>
                  <a:lnTo>
                    <a:pt x="292" y="813"/>
                  </a:lnTo>
                  <a:lnTo>
                    <a:pt x="297" y="817"/>
                  </a:lnTo>
                  <a:lnTo>
                    <a:pt x="304" y="819"/>
                  </a:lnTo>
                  <a:lnTo>
                    <a:pt x="292" y="800"/>
                  </a:lnTo>
                  <a:lnTo>
                    <a:pt x="282" y="780"/>
                  </a:lnTo>
                  <a:lnTo>
                    <a:pt x="270" y="761"/>
                  </a:lnTo>
                  <a:lnTo>
                    <a:pt x="260" y="742"/>
                  </a:lnTo>
                  <a:lnTo>
                    <a:pt x="248" y="723"/>
                  </a:lnTo>
                  <a:lnTo>
                    <a:pt x="238" y="704"/>
                  </a:lnTo>
                  <a:lnTo>
                    <a:pt x="229" y="684"/>
                  </a:lnTo>
                  <a:lnTo>
                    <a:pt x="222" y="664"/>
                  </a:lnTo>
                  <a:lnTo>
                    <a:pt x="218" y="649"/>
                  </a:lnTo>
                  <a:lnTo>
                    <a:pt x="215" y="635"/>
                  </a:lnTo>
                  <a:lnTo>
                    <a:pt x="211" y="622"/>
                  </a:lnTo>
                  <a:lnTo>
                    <a:pt x="208" y="608"/>
                  </a:lnTo>
                  <a:lnTo>
                    <a:pt x="205" y="594"/>
                  </a:lnTo>
                  <a:lnTo>
                    <a:pt x="204" y="581"/>
                  </a:lnTo>
                  <a:lnTo>
                    <a:pt x="203" y="573"/>
                  </a:lnTo>
                  <a:lnTo>
                    <a:pt x="204" y="566"/>
                  </a:lnTo>
                  <a:lnTo>
                    <a:pt x="205" y="560"/>
                  </a:lnTo>
                  <a:lnTo>
                    <a:pt x="206" y="552"/>
                  </a:lnTo>
                  <a:lnTo>
                    <a:pt x="208" y="545"/>
                  </a:lnTo>
                  <a:lnTo>
                    <a:pt x="210" y="538"/>
                  </a:lnTo>
                  <a:lnTo>
                    <a:pt x="211" y="530"/>
                  </a:lnTo>
                  <a:lnTo>
                    <a:pt x="213" y="524"/>
                  </a:lnTo>
                  <a:lnTo>
                    <a:pt x="214" y="517"/>
                  </a:lnTo>
                  <a:lnTo>
                    <a:pt x="215" y="510"/>
                  </a:lnTo>
                  <a:lnTo>
                    <a:pt x="218" y="504"/>
                  </a:lnTo>
                  <a:lnTo>
                    <a:pt x="222" y="499"/>
                  </a:lnTo>
                  <a:lnTo>
                    <a:pt x="222" y="492"/>
                  </a:lnTo>
                  <a:lnTo>
                    <a:pt x="223" y="486"/>
                  </a:lnTo>
                  <a:lnTo>
                    <a:pt x="225" y="480"/>
                  </a:lnTo>
                  <a:lnTo>
                    <a:pt x="227" y="473"/>
                  </a:lnTo>
                  <a:lnTo>
                    <a:pt x="229" y="468"/>
                  </a:lnTo>
                  <a:lnTo>
                    <a:pt x="231" y="462"/>
                  </a:lnTo>
                  <a:lnTo>
                    <a:pt x="233" y="455"/>
                  </a:lnTo>
                  <a:lnTo>
                    <a:pt x="235" y="449"/>
                  </a:lnTo>
                  <a:lnTo>
                    <a:pt x="240" y="446"/>
                  </a:lnTo>
                  <a:lnTo>
                    <a:pt x="243" y="442"/>
                  </a:lnTo>
                  <a:lnTo>
                    <a:pt x="245" y="436"/>
                  </a:lnTo>
                  <a:lnTo>
                    <a:pt x="247" y="431"/>
                  </a:lnTo>
                  <a:lnTo>
                    <a:pt x="250" y="426"/>
                  </a:lnTo>
                  <a:lnTo>
                    <a:pt x="253" y="422"/>
                  </a:lnTo>
                  <a:lnTo>
                    <a:pt x="257" y="420"/>
                  </a:lnTo>
                  <a:lnTo>
                    <a:pt x="264" y="417"/>
                  </a:lnTo>
                  <a:lnTo>
                    <a:pt x="269" y="413"/>
                  </a:lnTo>
                  <a:lnTo>
                    <a:pt x="290" y="412"/>
                  </a:lnTo>
                  <a:lnTo>
                    <a:pt x="311" y="413"/>
                  </a:lnTo>
                  <a:lnTo>
                    <a:pt x="332" y="415"/>
                  </a:lnTo>
                  <a:lnTo>
                    <a:pt x="352" y="418"/>
                  </a:lnTo>
                  <a:lnTo>
                    <a:pt x="371" y="423"/>
                  </a:lnTo>
                  <a:lnTo>
                    <a:pt x="390" y="429"/>
                  </a:lnTo>
                  <a:lnTo>
                    <a:pt x="409" y="436"/>
                  </a:lnTo>
                  <a:lnTo>
                    <a:pt x="427" y="446"/>
                  </a:lnTo>
                  <a:lnTo>
                    <a:pt x="434" y="448"/>
                  </a:lnTo>
                  <a:lnTo>
                    <a:pt x="442" y="451"/>
                  </a:lnTo>
                  <a:lnTo>
                    <a:pt x="448" y="455"/>
                  </a:lnTo>
                  <a:lnTo>
                    <a:pt x="454" y="461"/>
                  </a:lnTo>
                  <a:lnTo>
                    <a:pt x="461" y="466"/>
                  </a:lnTo>
                  <a:lnTo>
                    <a:pt x="467" y="471"/>
                  </a:lnTo>
                  <a:lnTo>
                    <a:pt x="474" y="475"/>
                  </a:lnTo>
                  <a:lnTo>
                    <a:pt x="481" y="479"/>
                  </a:lnTo>
                  <a:lnTo>
                    <a:pt x="501" y="500"/>
                  </a:lnTo>
                  <a:lnTo>
                    <a:pt x="520" y="522"/>
                  </a:lnTo>
                  <a:lnTo>
                    <a:pt x="537" y="544"/>
                  </a:lnTo>
                  <a:lnTo>
                    <a:pt x="554" y="566"/>
                  </a:lnTo>
                  <a:lnTo>
                    <a:pt x="569" y="589"/>
                  </a:lnTo>
                  <a:lnTo>
                    <a:pt x="586" y="612"/>
                  </a:lnTo>
                  <a:lnTo>
                    <a:pt x="602" y="634"/>
                  </a:lnTo>
                  <a:lnTo>
                    <a:pt x="619" y="657"/>
                  </a:lnTo>
                  <a:lnTo>
                    <a:pt x="628" y="643"/>
                  </a:lnTo>
                  <a:lnTo>
                    <a:pt x="639" y="628"/>
                  </a:lnTo>
                  <a:lnTo>
                    <a:pt x="649" y="614"/>
                  </a:lnTo>
                  <a:lnTo>
                    <a:pt x="660" y="601"/>
                  </a:lnTo>
                  <a:lnTo>
                    <a:pt x="672" y="588"/>
                  </a:lnTo>
                  <a:lnTo>
                    <a:pt x="684" y="575"/>
                  </a:lnTo>
                  <a:lnTo>
                    <a:pt x="697" y="564"/>
                  </a:lnTo>
                  <a:lnTo>
                    <a:pt x="711" y="553"/>
                  </a:lnTo>
                  <a:lnTo>
                    <a:pt x="708" y="546"/>
                  </a:lnTo>
                  <a:lnTo>
                    <a:pt x="706" y="538"/>
                  </a:lnTo>
                  <a:lnTo>
                    <a:pt x="704" y="529"/>
                  </a:lnTo>
                  <a:lnTo>
                    <a:pt x="703" y="521"/>
                  </a:lnTo>
                  <a:lnTo>
                    <a:pt x="702" y="512"/>
                  </a:lnTo>
                  <a:lnTo>
                    <a:pt x="701" y="504"/>
                  </a:lnTo>
                  <a:lnTo>
                    <a:pt x="700" y="495"/>
                  </a:lnTo>
                  <a:lnTo>
                    <a:pt x="699" y="488"/>
                  </a:lnTo>
                  <a:lnTo>
                    <a:pt x="698" y="477"/>
                  </a:lnTo>
                  <a:lnTo>
                    <a:pt x="697" y="467"/>
                  </a:lnTo>
                  <a:lnTo>
                    <a:pt x="698" y="455"/>
                  </a:lnTo>
                  <a:lnTo>
                    <a:pt x="699" y="445"/>
                  </a:lnTo>
                  <a:lnTo>
                    <a:pt x="701" y="424"/>
                  </a:lnTo>
                  <a:lnTo>
                    <a:pt x="705" y="402"/>
                  </a:lnTo>
                  <a:lnTo>
                    <a:pt x="707" y="381"/>
                  </a:lnTo>
                  <a:lnTo>
                    <a:pt x="709" y="359"/>
                  </a:lnTo>
                  <a:lnTo>
                    <a:pt x="708" y="349"/>
                  </a:lnTo>
                  <a:lnTo>
                    <a:pt x="707" y="339"/>
                  </a:lnTo>
                  <a:lnTo>
                    <a:pt x="705" y="330"/>
                  </a:lnTo>
                  <a:lnTo>
                    <a:pt x="702" y="321"/>
                  </a:lnTo>
                  <a:lnTo>
                    <a:pt x="702" y="318"/>
                  </a:lnTo>
                  <a:lnTo>
                    <a:pt x="702" y="316"/>
                  </a:lnTo>
                  <a:lnTo>
                    <a:pt x="703" y="314"/>
                  </a:lnTo>
                  <a:lnTo>
                    <a:pt x="703" y="312"/>
                  </a:lnTo>
                  <a:lnTo>
                    <a:pt x="703" y="310"/>
                  </a:lnTo>
                  <a:lnTo>
                    <a:pt x="703" y="309"/>
                  </a:lnTo>
                  <a:lnTo>
                    <a:pt x="701" y="307"/>
                  </a:lnTo>
                  <a:lnTo>
                    <a:pt x="699" y="307"/>
                  </a:lnTo>
                  <a:lnTo>
                    <a:pt x="696" y="303"/>
                  </a:lnTo>
                  <a:lnTo>
                    <a:pt x="697" y="302"/>
                  </a:lnTo>
                  <a:lnTo>
                    <a:pt x="686" y="280"/>
                  </a:lnTo>
                  <a:lnTo>
                    <a:pt x="678" y="258"/>
                  </a:lnTo>
                  <a:lnTo>
                    <a:pt x="672" y="235"/>
                  </a:lnTo>
                  <a:lnTo>
                    <a:pt x="666" y="211"/>
                  </a:lnTo>
                  <a:lnTo>
                    <a:pt x="665" y="199"/>
                  </a:lnTo>
                  <a:lnTo>
                    <a:pt x="664" y="188"/>
                  </a:lnTo>
                  <a:lnTo>
                    <a:pt x="663" y="175"/>
                  </a:lnTo>
                  <a:lnTo>
                    <a:pt x="663" y="164"/>
                  </a:lnTo>
                  <a:lnTo>
                    <a:pt x="664" y="152"/>
                  </a:lnTo>
                  <a:lnTo>
                    <a:pt x="665" y="139"/>
                  </a:lnTo>
                  <a:lnTo>
                    <a:pt x="666" y="128"/>
                  </a:lnTo>
                  <a:lnTo>
                    <a:pt x="669" y="116"/>
                  </a:lnTo>
                  <a:lnTo>
                    <a:pt x="673" y="114"/>
                  </a:lnTo>
                  <a:lnTo>
                    <a:pt x="676" y="111"/>
                  </a:lnTo>
                  <a:lnTo>
                    <a:pt x="679" y="108"/>
                  </a:lnTo>
                  <a:lnTo>
                    <a:pt x="681" y="104"/>
                  </a:lnTo>
                  <a:lnTo>
                    <a:pt x="684" y="99"/>
                  </a:lnTo>
                  <a:lnTo>
                    <a:pt x="686" y="95"/>
                  </a:lnTo>
                  <a:lnTo>
                    <a:pt x="688" y="91"/>
                  </a:lnTo>
                  <a:lnTo>
                    <a:pt x="689" y="88"/>
                  </a:lnTo>
                  <a:lnTo>
                    <a:pt x="689" y="82"/>
                  </a:lnTo>
                  <a:lnTo>
                    <a:pt x="687" y="78"/>
                  </a:lnTo>
                  <a:lnTo>
                    <a:pt x="686" y="73"/>
                  </a:lnTo>
                  <a:lnTo>
                    <a:pt x="684" y="69"/>
                  </a:lnTo>
                  <a:lnTo>
                    <a:pt x="682" y="65"/>
                  </a:lnTo>
                  <a:lnTo>
                    <a:pt x="680" y="60"/>
                  </a:lnTo>
                  <a:lnTo>
                    <a:pt x="680" y="56"/>
                  </a:lnTo>
                  <a:lnTo>
                    <a:pt x="680" y="51"/>
                  </a:lnTo>
                  <a:lnTo>
                    <a:pt x="684" y="46"/>
                  </a:lnTo>
                  <a:lnTo>
                    <a:pt x="688" y="40"/>
                  </a:lnTo>
                  <a:lnTo>
                    <a:pt x="693" y="35"/>
                  </a:lnTo>
                  <a:lnTo>
                    <a:pt x="698" y="30"/>
                  </a:lnTo>
                  <a:lnTo>
                    <a:pt x="703" y="26"/>
                  </a:lnTo>
                  <a:lnTo>
                    <a:pt x="708" y="22"/>
                  </a:lnTo>
                  <a:lnTo>
                    <a:pt x="716" y="20"/>
                  </a:lnTo>
                  <a:lnTo>
                    <a:pt x="723" y="21"/>
                  </a:lnTo>
                  <a:lnTo>
                    <a:pt x="731" y="23"/>
                  </a:lnTo>
                  <a:lnTo>
                    <a:pt x="738" y="26"/>
                  </a:lnTo>
                  <a:lnTo>
                    <a:pt x="746" y="29"/>
                  </a:lnTo>
                  <a:lnTo>
                    <a:pt x="754" y="33"/>
                  </a:lnTo>
                  <a:lnTo>
                    <a:pt x="760" y="37"/>
                  </a:lnTo>
                  <a:lnTo>
                    <a:pt x="766" y="42"/>
                  </a:lnTo>
                  <a:lnTo>
                    <a:pt x="771" y="50"/>
                  </a:lnTo>
                  <a:lnTo>
                    <a:pt x="774" y="57"/>
                  </a:lnTo>
                  <a:lnTo>
                    <a:pt x="774" y="66"/>
                  </a:lnTo>
                  <a:lnTo>
                    <a:pt x="773" y="73"/>
                  </a:lnTo>
                  <a:lnTo>
                    <a:pt x="771" y="80"/>
                  </a:lnTo>
                  <a:lnTo>
                    <a:pt x="767" y="86"/>
                  </a:lnTo>
                  <a:lnTo>
                    <a:pt x="763" y="91"/>
                  </a:lnTo>
                  <a:lnTo>
                    <a:pt x="758" y="95"/>
                  </a:lnTo>
                  <a:lnTo>
                    <a:pt x="753" y="99"/>
                  </a:lnTo>
                  <a:lnTo>
                    <a:pt x="747" y="102"/>
                  </a:lnTo>
                  <a:lnTo>
                    <a:pt x="735" y="110"/>
                  </a:lnTo>
                  <a:lnTo>
                    <a:pt x="723" y="118"/>
                  </a:lnTo>
                  <a:lnTo>
                    <a:pt x="718" y="122"/>
                  </a:lnTo>
                  <a:lnTo>
                    <a:pt x="714" y="128"/>
                  </a:lnTo>
                  <a:lnTo>
                    <a:pt x="709" y="133"/>
                  </a:lnTo>
                  <a:lnTo>
                    <a:pt x="707" y="139"/>
                  </a:lnTo>
                  <a:lnTo>
                    <a:pt x="704" y="153"/>
                  </a:lnTo>
                  <a:lnTo>
                    <a:pt x="702" y="168"/>
                  </a:lnTo>
                  <a:lnTo>
                    <a:pt x="701" y="181"/>
                  </a:lnTo>
                  <a:lnTo>
                    <a:pt x="702" y="194"/>
                  </a:lnTo>
                  <a:lnTo>
                    <a:pt x="704" y="208"/>
                  </a:lnTo>
                  <a:lnTo>
                    <a:pt x="707" y="220"/>
                  </a:lnTo>
                  <a:lnTo>
                    <a:pt x="711" y="233"/>
                  </a:lnTo>
                  <a:lnTo>
                    <a:pt x="715" y="246"/>
                  </a:lnTo>
                  <a:lnTo>
                    <a:pt x="725" y="271"/>
                  </a:lnTo>
                  <a:lnTo>
                    <a:pt x="735" y="295"/>
                  </a:lnTo>
                  <a:lnTo>
                    <a:pt x="740" y="308"/>
                  </a:lnTo>
                  <a:lnTo>
                    <a:pt x="744" y="321"/>
                  </a:lnTo>
                  <a:lnTo>
                    <a:pt x="748" y="333"/>
                  </a:lnTo>
                  <a:lnTo>
                    <a:pt x="751" y="347"/>
                  </a:lnTo>
                  <a:lnTo>
                    <a:pt x="750" y="359"/>
                  </a:lnTo>
                  <a:lnTo>
                    <a:pt x="747" y="372"/>
                  </a:lnTo>
                  <a:lnTo>
                    <a:pt x="745" y="385"/>
                  </a:lnTo>
                  <a:lnTo>
                    <a:pt x="743" y="397"/>
                  </a:lnTo>
                  <a:lnTo>
                    <a:pt x="740" y="410"/>
                  </a:lnTo>
                  <a:lnTo>
                    <a:pt x="737" y="423"/>
                  </a:lnTo>
                  <a:lnTo>
                    <a:pt x="734" y="436"/>
                  </a:lnTo>
                  <a:lnTo>
                    <a:pt x="729" y="449"/>
                  </a:lnTo>
                  <a:lnTo>
                    <a:pt x="729" y="458"/>
                  </a:lnTo>
                  <a:lnTo>
                    <a:pt x="729" y="468"/>
                  </a:lnTo>
                  <a:lnTo>
                    <a:pt x="731" y="476"/>
                  </a:lnTo>
                  <a:lnTo>
                    <a:pt x="733" y="485"/>
                  </a:lnTo>
                  <a:lnTo>
                    <a:pt x="735" y="494"/>
                  </a:lnTo>
                  <a:lnTo>
                    <a:pt x="737" y="503"/>
                  </a:lnTo>
                  <a:lnTo>
                    <a:pt x="739" y="511"/>
                  </a:lnTo>
                  <a:lnTo>
                    <a:pt x="741" y="521"/>
                  </a:lnTo>
                  <a:lnTo>
                    <a:pt x="742" y="522"/>
                  </a:lnTo>
                  <a:lnTo>
                    <a:pt x="742" y="524"/>
                  </a:lnTo>
                  <a:lnTo>
                    <a:pt x="743" y="525"/>
                  </a:lnTo>
                  <a:lnTo>
                    <a:pt x="744" y="527"/>
                  </a:lnTo>
                  <a:lnTo>
                    <a:pt x="745" y="528"/>
                  </a:lnTo>
                  <a:lnTo>
                    <a:pt x="746" y="530"/>
                  </a:lnTo>
                  <a:lnTo>
                    <a:pt x="747" y="531"/>
                  </a:lnTo>
                  <a:lnTo>
                    <a:pt x="750" y="533"/>
                  </a:lnTo>
                  <a:lnTo>
                    <a:pt x="754" y="530"/>
                  </a:lnTo>
                  <a:lnTo>
                    <a:pt x="759" y="528"/>
                  </a:lnTo>
                  <a:lnTo>
                    <a:pt x="764" y="526"/>
                  </a:lnTo>
                  <a:lnTo>
                    <a:pt x="768" y="525"/>
                  </a:lnTo>
                  <a:lnTo>
                    <a:pt x="774" y="523"/>
                  </a:lnTo>
                  <a:lnTo>
                    <a:pt x="779" y="522"/>
                  </a:lnTo>
                  <a:lnTo>
                    <a:pt x="784" y="520"/>
                  </a:lnTo>
                  <a:lnTo>
                    <a:pt x="790" y="519"/>
                  </a:lnTo>
                  <a:lnTo>
                    <a:pt x="793" y="514"/>
                  </a:lnTo>
                  <a:lnTo>
                    <a:pt x="795" y="509"/>
                  </a:lnTo>
                  <a:lnTo>
                    <a:pt x="796" y="504"/>
                  </a:lnTo>
                  <a:lnTo>
                    <a:pt x="797" y="497"/>
                  </a:lnTo>
                  <a:lnTo>
                    <a:pt x="798" y="491"/>
                  </a:lnTo>
                  <a:lnTo>
                    <a:pt x="799" y="486"/>
                  </a:lnTo>
                  <a:lnTo>
                    <a:pt x="800" y="481"/>
                  </a:lnTo>
                  <a:lnTo>
                    <a:pt x="803" y="475"/>
                  </a:lnTo>
                  <a:lnTo>
                    <a:pt x="806" y="460"/>
                  </a:lnTo>
                  <a:lnTo>
                    <a:pt x="812" y="444"/>
                  </a:lnTo>
                  <a:lnTo>
                    <a:pt x="817" y="429"/>
                  </a:lnTo>
                  <a:lnTo>
                    <a:pt x="823" y="414"/>
                  </a:lnTo>
                  <a:lnTo>
                    <a:pt x="831" y="400"/>
                  </a:lnTo>
                  <a:lnTo>
                    <a:pt x="838" y="385"/>
                  </a:lnTo>
                  <a:lnTo>
                    <a:pt x="844" y="370"/>
                  </a:lnTo>
                  <a:lnTo>
                    <a:pt x="852" y="355"/>
                  </a:lnTo>
                  <a:lnTo>
                    <a:pt x="864" y="343"/>
                  </a:lnTo>
                  <a:lnTo>
                    <a:pt x="877" y="331"/>
                  </a:lnTo>
                  <a:lnTo>
                    <a:pt x="891" y="322"/>
                  </a:lnTo>
                  <a:lnTo>
                    <a:pt x="904" y="314"/>
                  </a:lnTo>
                  <a:lnTo>
                    <a:pt x="912" y="310"/>
                  </a:lnTo>
                  <a:lnTo>
                    <a:pt x="920" y="308"/>
                  </a:lnTo>
                  <a:lnTo>
                    <a:pt x="928" y="306"/>
                  </a:lnTo>
                  <a:lnTo>
                    <a:pt x="936" y="305"/>
                  </a:lnTo>
                  <a:lnTo>
                    <a:pt x="944" y="304"/>
                  </a:lnTo>
                  <a:lnTo>
                    <a:pt x="953" y="304"/>
                  </a:lnTo>
                  <a:lnTo>
                    <a:pt x="961" y="305"/>
                  </a:lnTo>
                  <a:lnTo>
                    <a:pt x="971" y="307"/>
                  </a:lnTo>
                  <a:lnTo>
                    <a:pt x="974" y="308"/>
                  </a:lnTo>
                  <a:lnTo>
                    <a:pt x="978" y="310"/>
                  </a:lnTo>
                  <a:lnTo>
                    <a:pt x="982" y="310"/>
                  </a:lnTo>
                  <a:lnTo>
                    <a:pt x="987" y="311"/>
                  </a:lnTo>
                  <a:lnTo>
                    <a:pt x="991" y="311"/>
                  </a:lnTo>
                  <a:lnTo>
                    <a:pt x="995" y="312"/>
                  </a:lnTo>
                  <a:lnTo>
                    <a:pt x="999" y="313"/>
                  </a:lnTo>
                  <a:lnTo>
                    <a:pt x="1003" y="315"/>
                  </a:lnTo>
                  <a:lnTo>
                    <a:pt x="1017" y="328"/>
                  </a:lnTo>
                  <a:lnTo>
                    <a:pt x="1030" y="342"/>
                  </a:lnTo>
                  <a:lnTo>
                    <a:pt x="1042" y="356"/>
                  </a:lnTo>
                  <a:lnTo>
                    <a:pt x="1052" y="372"/>
                  </a:lnTo>
                  <a:lnTo>
                    <a:pt x="1061" y="389"/>
                  </a:lnTo>
                  <a:lnTo>
                    <a:pt x="1069" y="407"/>
                  </a:lnTo>
                  <a:lnTo>
                    <a:pt x="1075" y="424"/>
                  </a:lnTo>
                  <a:lnTo>
                    <a:pt x="1080" y="442"/>
                  </a:lnTo>
                  <a:lnTo>
                    <a:pt x="1084" y="448"/>
                  </a:lnTo>
                  <a:lnTo>
                    <a:pt x="1088" y="443"/>
                  </a:lnTo>
                  <a:lnTo>
                    <a:pt x="1093" y="438"/>
                  </a:lnTo>
                  <a:lnTo>
                    <a:pt x="1098" y="436"/>
                  </a:lnTo>
                  <a:lnTo>
                    <a:pt x="1105" y="434"/>
                  </a:lnTo>
                  <a:lnTo>
                    <a:pt x="1110" y="432"/>
                  </a:lnTo>
                  <a:lnTo>
                    <a:pt x="1115" y="430"/>
                  </a:lnTo>
                  <a:lnTo>
                    <a:pt x="1120" y="427"/>
                  </a:lnTo>
                  <a:lnTo>
                    <a:pt x="1124" y="422"/>
                  </a:lnTo>
                  <a:lnTo>
                    <a:pt x="1127" y="420"/>
                  </a:lnTo>
                  <a:lnTo>
                    <a:pt x="1131" y="418"/>
                  </a:lnTo>
                  <a:lnTo>
                    <a:pt x="1135" y="417"/>
                  </a:lnTo>
                  <a:lnTo>
                    <a:pt x="1139" y="416"/>
                  </a:lnTo>
                  <a:lnTo>
                    <a:pt x="1149" y="416"/>
                  </a:lnTo>
                  <a:lnTo>
                    <a:pt x="1158" y="416"/>
                  </a:lnTo>
                  <a:lnTo>
                    <a:pt x="1163" y="415"/>
                  </a:lnTo>
                  <a:lnTo>
                    <a:pt x="1167" y="414"/>
                  </a:lnTo>
                  <a:lnTo>
                    <a:pt x="1170" y="412"/>
                  </a:lnTo>
                  <a:lnTo>
                    <a:pt x="1172" y="410"/>
                  </a:lnTo>
                  <a:lnTo>
                    <a:pt x="1174" y="407"/>
                  </a:lnTo>
                  <a:lnTo>
                    <a:pt x="1175" y="403"/>
                  </a:lnTo>
                  <a:lnTo>
                    <a:pt x="1175" y="396"/>
                  </a:lnTo>
                  <a:lnTo>
                    <a:pt x="1174" y="390"/>
                  </a:lnTo>
                  <a:lnTo>
                    <a:pt x="1177" y="387"/>
                  </a:lnTo>
                  <a:lnTo>
                    <a:pt x="1178" y="384"/>
                  </a:lnTo>
                  <a:lnTo>
                    <a:pt x="1179" y="379"/>
                  </a:lnTo>
                  <a:lnTo>
                    <a:pt x="1180" y="376"/>
                  </a:lnTo>
                  <a:lnTo>
                    <a:pt x="1180" y="371"/>
                  </a:lnTo>
                  <a:lnTo>
                    <a:pt x="1182" y="368"/>
                  </a:lnTo>
                  <a:lnTo>
                    <a:pt x="1184" y="364"/>
                  </a:lnTo>
                  <a:lnTo>
                    <a:pt x="1187" y="361"/>
                  </a:lnTo>
                  <a:lnTo>
                    <a:pt x="1190" y="352"/>
                  </a:lnTo>
                  <a:lnTo>
                    <a:pt x="1192" y="344"/>
                  </a:lnTo>
                  <a:lnTo>
                    <a:pt x="1194" y="334"/>
                  </a:lnTo>
                  <a:lnTo>
                    <a:pt x="1195" y="325"/>
                  </a:lnTo>
                  <a:lnTo>
                    <a:pt x="1197" y="315"/>
                  </a:lnTo>
                  <a:lnTo>
                    <a:pt x="1198" y="307"/>
                  </a:lnTo>
                  <a:lnTo>
                    <a:pt x="1201" y="298"/>
                  </a:lnTo>
                  <a:lnTo>
                    <a:pt x="1204" y="291"/>
                  </a:lnTo>
                  <a:lnTo>
                    <a:pt x="1207" y="288"/>
                  </a:lnTo>
                  <a:lnTo>
                    <a:pt x="1210" y="285"/>
                  </a:lnTo>
                  <a:lnTo>
                    <a:pt x="1211" y="282"/>
                  </a:lnTo>
                  <a:lnTo>
                    <a:pt x="1212" y="277"/>
                  </a:lnTo>
                  <a:lnTo>
                    <a:pt x="1213" y="274"/>
                  </a:lnTo>
                  <a:lnTo>
                    <a:pt x="1214" y="270"/>
                  </a:lnTo>
                  <a:lnTo>
                    <a:pt x="1215" y="266"/>
                  </a:lnTo>
                  <a:lnTo>
                    <a:pt x="1216" y="262"/>
                  </a:lnTo>
                  <a:lnTo>
                    <a:pt x="1217" y="256"/>
                  </a:lnTo>
                  <a:lnTo>
                    <a:pt x="1219" y="252"/>
                  </a:lnTo>
                  <a:lnTo>
                    <a:pt x="1222" y="249"/>
                  </a:lnTo>
                  <a:lnTo>
                    <a:pt x="1224" y="245"/>
                  </a:lnTo>
                  <a:lnTo>
                    <a:pt x="1227" y="240"/>
                  </a:lnTo>
                  <a:lnTo>
                    <a:pt x="1229" y="237"/>
                  </a:lnTo>
                  <a:lnTo>
                    <a:pt x="1231" y="233"/>
                  </a:lnTo>
                  <a:lnTo>
                    <a:pt x="1233" y="228"/>
                  </a:lnTo>
                  <a:lnTo>
                    <a:pt x="1235" y="223"/>
                  </a:lnTo>
                  <a:lnTo>
                    <a:pt x="1237" y="216"/>
                  </a:lnTo>
                  <a:lnTo>
                    <a:pt x="1240" y="210"/>
                  </a:lnTo>
                  <a:lnTo>
                    <a:pt x="1242" y="205"/>
                  </a:lnTo>
                  <a:lnTo>
                    <a:pt x="1243" y="198"/>
                  </a:lnTo>
                  <a:lnTo>
                    <a:pt x="1246" y="192"/>
                  </a:lnTo>
                  <a:lnTo>
                    <a:pt x="1248" y="187"/>
                  </a:lnTo>
                  <a:lnTo>
                    <a:pt x="1251" y="180"/>
                  </a:lnTo>
                  <a:lnTo>
                    <a:pt x="1250" y="170"/>
                  </a:lnTo>
                  <a:lnTo>
                    <a:pt x="1251" y="157"/>
                  </a:lnTo>
                  <a:lnTo>
                    <a:pt x="1251" y="145"/>
                  </a:lnTo>
                  <a:lnTo>
                    <a:pt x="1250" y="133"/>
                  </a:lnTo>
                  <a:lnTo>
                    <a:pt x="1249" y="121"/>
                  </a:lnTo>
                  <a:lnTo>
                    <a:pt x="1246" y="110"/>
                  </a:lnTo>
                  <a:lnTo>
                    <a:pt x="1243" y="105"/>
                  </a:lnTo>
                  <a:lnTo>
                    <a:pt x="1240" y="99"/>
                  </a:lnTo>
                  <a:lnTo>
                    <a:pt x="1236" y="95"/>
                  </a:lnTo>
                  <a:lnTo>
                    <a:pt x="1232" y="91"/>
                  </a:lnTo>
                  <a:lnTo>
                    <a:pt x="1229" y="94"/>
                  </a:lnTo>
                  <a:lnTo>
                    <a:pt x="1226" y="96"/>
                  </a:lnTo>
                  <a:lnTo>
                    <a:pt x="1223" y="99"/>
                  </a:lnTo>
                  <a:lnTo>
                    <a:pt x="1221" y="101"/>
                  </a:lnTo>
                  <a:lnTo>
                    <a:pt x="1217" y="102"/>
                  </a:lnTo>
                  <a:lnTo>
                    <a:pt x="1214" y="104"/>
                  </a:lnTo>
                  <a:lnTo>
                    <a:pt x="1210" y="104"/>
                  </a:lnTo>
                  <a:lnTo>
                    <a:pt x="1206" y="102"/>
                  </a:lnTo>
                  <a:lnTo>
                    <a:pt x="1199" y="98"/>
                  </a:lnTo>
                  <a:lnTo>
                    <a:pt x="1194" y="94"/>
                  </a:lnTo>
                  <a:lnTo>
                    <a:pt x="1190" y="89"/>
                  </a:lnTo>
                  <a:lnTo>
                    <a:pt x="1187" y="82"/>
                  </a:lnTo>
                  <a:lnTo>
                    <a:pt x="1184" y="76"/>
                  </a:lnTo>
                  <a:lnTo>
                    <a:pt x="1182" y="70"/>
                  </a:lnTo>
                  <a:lnTo>
                    <a:pt x="1179" y="63"/>
                  </a:lnTo>
                  <a:lnTo>
                    <a:pt x="1177" y="57"/>
                  </a:lnTo>
                  <a:lnTo>
                    <a:pt x="1179" y="50"/>
                  </a:lnTo>
                  <a:lnTo>
                    <a:pt x="1180" y="42"/>
                  </a:lnTo>
                  <a:lnTo>
                    <a:pt x="1184" y="34"/>
                  </a:lnTo>
                  <a:lnTo>
                    <a:pt x="1187" y="28"/>
                  </a:lnTo>
                  <a:lnTo>
                    <a:pt x="1191" y="20"/>
                  </a:lnTo>
                  <a:lnTo>
                    <a:pt x="1196" y="14"/>
                  </a:lnTo>
                  <a:lnTo>
                    <a:pt x="1202" y="9"/>
                  </a:lnTo>
                  <a:lnTo>
                    <a:pt x="1209" y="3"/>
                  </a:lnTo>
                  <a:lnTo>
                    <a:pt x="1215" y="1"/>
                  </a:lnTo>
                  <a:lnTo>
                    <a:pt x="1222" y="0"/>
                  </a:lnTo>
                  <a:lnTo>
                    <a:pt x="1227" y="0"/>
                  </a:lnTo>
                  <a:lnTo>
                    <a:pt x="1233" y="1"/>
                  </a:lnTo>
                  <a:lnTo>
                    <a:pt x="1238" y="4"/>
                  </a:lnTo>
                  <a:lnTo>
                    <a:pt x="1244" y="8"/>
                  </a:lnTo>
                  <a:lnTo>
                    <a:pt x="1248" y="12"/>
                  </a:lnTo>
                  <a:lnTo>
                    <a:pt x="1251" y="17"/>
                  </a:lnTo>
                  <a:close/>
                </a:path>
              </a:pathLst>
            </a:custGeom>
            <a:solidFill>
              <a:srgbClr val="000000"/>
            </a:solidFill>
            <a:ln w="9525">
              <a:noFill/>
              <a:round/>
              <a:headEnd/>
              <a:tailEnd/>
            </a:ln>
          </p:spPr>
          <p:txBody>
            <a:bodyPr>
              <a:prstTxWarp prst="textNoShape">
                <a:avLst/>
              </a:prstTxWarp>
            </a:bodyPr>
            <a:lstStyle/>
            <a:p>
              <a:endParaRPr lang="en-US"/>
            </a:p>
          </p:txBody>
        </p:sp>
        <p:sp>
          <p:nvSpPr>
            <p:cNvPr id="66567" name="Freeform 7"/>
            <p:cNvSpPr>
              <a:spLocks/>
            </p:cNvSpPr>
            <p:nvPr/>
          </p:nvSpPr>
          <p:spPr bwMode="auto">
            <a:xfrm>
              <a:off x="1814" y="880"/>
              <a:ext cx="136" cy="522"/>
            </a:xfrm>
            <a:custGeom>
              <a:avLst/>
              <a:gdLst>
                <a:gd name="T0" fmla="*/ 105 w 136"/>
                <a:gd name="T1" fmla="*/ 22 h 522"/>
                <a:gd name="T2" fmla="*/ 105 w 136"/>
                <a:gd name="T3" fmla="*/ 30 h 522"/>
                <a:gd name="T4" fmla="*/ 102 w 136"/>
                <a:gd name="T5" fmla="*/ 41 h 522"/>
                <a:gd name="T6" fmla="*/ 100 w 136"/>
                <a:gd name="T7" fmla="*/ 48 h 522"/>
                <a:gd name="T8" fmla="*/ 101 w 136"/>
                <a:gd name="T9" fmla="*/ 58 h 522"/>
                <a:gd name="T10" fmla="*/ 111 w 136"/>
                <a:gd name="T11" fmla="*/ 67 h 522"/>
                <a:gd name="T12" fmla="*/ 126 w 136"/>
                <a:gd name="T13" fmla="*/ 85 h 522"/>
                <a:gd name="T14" fmla="*/ 131 w 136"/>
                <a:gd name="T15" fmla="*/ 106 h 522"/>
                <a:gd name="T16" fmla="*/ 133 w 136"/>
                <a:gd name="T17" fmla="*/ 125 h 522"/>
                <a:gd name="T18" fmla="*/ 135 w 136"/>
                <a:gd name="T19" fmla="*/ 142 h 522"/>
                <a:gd name="T20" fmla="*/ 136 w 136"/>
                <a:gd name="T21" fmla="*/ 158 h 522"/>
                <a:gd name="T22" fmla="*/ 134 w 136"/>
                <a:gd name="T23" fmla="*/ 174 h 522"/>
                <a:gd name="T24" fmla="*/ 127 w 136"/>
                <a:gd name="T25" fmla="*/ 205 h 522"/>
                <a:gd name="T26" fmla="*/ 107 w 136"/>
                <a:gd name="T27" fmla="*/ 249 h 522"/>
                <a:gd name="T28" fmla="*/ 91 w 136"/>
                <a:gd name="T29" fmla="*/ 283 h 522"/>
                <a:gd name="T30" fmla="*/ 90 w 136"/>
                <a:gd name="T31" fmla="*/ 298 h 522"/>
                <a:gd name="T32" fmla="*/ 87 w 136"/>
                <a:gd name="T33" fmla="*/ 313 h 522"/>
                <a:gd name="T34" fmla="*/ 82 w 136"/>
                <a:gd name="T35" fmla="*/ 322 h 522"/>
                <a:gd name="T36" fmla="*/ 83 w 136"/>
                <a:gd name="T37" fmla="*/ 332 h 522"/>
                <a:gd name="T38" fmla="*/ 86 w 136"/>
                <a:gd name="T39" fmla="*/ 340 h 522"/>
                <a:gd name="T40" fmla="*/ 82 w 136"/>
                <a:gd name="T41" fmla="*/ 370 h 522"/>
                <a:gd name="T42" fmla="*/ 66 w 136"/>
                <a:gd name="T43" fmla="*/ 413 h 522"/>
                <a:gd name="T44" fmla="*/ 40 w 136"/>
                <a:gd name="T45" fmla="*/ 463 h 522"/>
                <a:gd name="T46" fmla="*/ 33 w 136"/>
                <a:gd name="T47" fmla="*/ 493 h 522"/>
                <a:gd name="T48" fmla="*/ 33 w 136"/>
                <a:gd name="T49" fmla="*/ 508 h 522"/>
                <a:gd name="T50" fmla="*/ 28 w 136"/>
                <a:gd name="T51" fmla="*/ 522 h 522"/>
                <a:gd name="T52" fmla="*/ 19 w 136"/>
                <a:gd name="T53" fmla="*/ 521 h 522"/>
                <a:gd name="T54" fmla="*/ 8 w 136"/>
                <a:gd name="T55" fmla="*/ 515 h 522"/>
                <a:gd name="T56" fmla="*/ 4 w 136"/>
                <a:gd name="T57" fmla="*/ 504 h 522"/>
                <a:gd name="T58" fmla="*/ 19 w 136"/>
                <a:gd name="T59" fmla="*/ 478 h 522"/>
                <a:gd name="T60" fmla="*/ 33 w 136"/>
                <a:gd name="T61" fmla="*/ 452 h 522"/>
                <a:gd name="T62" fmla="*/ 35 w 136"/>
                <a:gd name="T63" fmla="*/ 435 h 522"/>
                <a:gd name="T64" fmla="*/ 37 w 136"/>
                <a:gd name="T65" fmla="*/ 418 h 522"/>
                <a:gd name="T66" fmla="*/ 48 w 136"/>
                <a:gd name="T67" fmla="*/ 394 h 522"/>
                <a:gd name="T68" fmla="*/ 53 w 136"/>
                <a:gd name="T69" fmla="*/ 374 h 522"/>
                <a:gd name="T70" fmla="*/ 57 w 136"/>
                <a:gd name="T71" fmla="*/ 362 h 522"/>
                <a:gd name="T72" fmla="*/ 59 w 136"/>
                <a:gd name="T73" fmla="*/ 350 h 522"/>
                <a:gd name="T74" fmla="*/ 66 w 136"/>
                <a:gd name="T75" fmla="*/ 338 h 522"/>
                <a:gd name="T76" fmla="*/ 68 w 136"/>
                <a:gd name="T77" fmla="*/ 323 h 522"/>
                <a:gd name="T78" fmla="*/ 71 w 136"/>
                <a:gd name="T79" fmla="*/ 310 h 522"/>
                <a:gd name="T80" fmla="*/ 104 w 136"/>
                <a:gd name="T81" fmla="*/ 227 h 522"/>
                <a:gd name="T82" fmla="*/ 122 w 136"/>
                <a:gd name="T83" fmla="*/ 173 h 522"/>
                <a:gd name="T84" fmla="*/ 127 w 136"/>
                <a:gd name="T85" fmla="*/ 129 h 522"/>
                <a:gd name="T86" fmla="*/ 116 w 136"/>
                <a:gd name="T87" fmla="*/ 84 h 522"/>
                <a:gd name="T88" fmla="*/ 108 w 136"/>
                <a:gd name="T89" fmla="*/ 74 h 522"/>
                <a:gd name="T90" fmla="*/ 97 w 136"/>
                <a:gd name="T91" fmla="*/ 64 h 522"/>
                <a:gd name="T92" fmla="*/ 88 w 136"/>
                <a:gd name="T93" fmla="*/ 60 h 522"/>
                <a:gd name="T94" fmla="*/ 86 w 136"/>
                <a:gd name="T95" fmla="*/ 61 h 522"/>
                <a:gd name="T96" fmla="*/ 82 w 136"/>
                <a:gd name="T97" fmla="*/ 62 h 522"/>
                <a:gd name="T98" fmla="*/ 80 w 136"/>
                <a:gd name="T99" fmla="*/ 66 h 522"/>
                <a:gd name="T100" fmla="*/ 79 w 136"/>
                <a:gd name="T101" fmla="*/ 74 h 522"/>
                <a:gd name="T102" fmla="*/ 76 w 136"/>
                <a:gd name="T103" fmla="*/ 80 h 522"/>
                <a:gd name="T104" fmla="*/ 66 w 136"/>
                <a:gd name="T105" fmla="*/ 70 h 522"/>
                <a:gd name="T106" fmla="*/ 57 w 136"/>
                <a:gd name="T107" fmla="*/ 58 h 522"/>
                <a:gd name="T108" fmla="*/ 54 w 136"/>
                <a:gd name="T109" fmla="*/ 41 h 522"/>
                <a:gd name="T110" fmla="*/ 61 w 136"/>
                <a:gd name="T111" fmla="*/ 20 h 522"/>
                <a:gd name="T112" fmla="*/ 75 w 136"/>
                <a:gd name="T113" fmla="*/ 5 h 522"/>
                <a:gd name="T114" fmla="*/ 90 w 136"/>
                <a:gd name="T115" fmla="*/ 0 h 522"/>
                <a:gd name="T116" fmla="*/ 98 w 136"/>
                <a:gd name="T117" fmla="*/ 6 h 522"/>
                <a:gd name="T118" fmla="*/ 105 w 136"/>
                <a:gd name="T119" fmla="*/ 16 h 52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36"/>
                <a:gd name="T181" fmla="*/ 0 h 522"/>
                <a:gd name="T182" fmla="*/ 136 w 136"/>
                <a:gd name="T183" fmla="*/ 522 h 52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36" h="522">
                  <a:moveTo>
                    <a:pt x="105" y="16"/>
                  </a:moveTo>
                  <a:lnTo>
                    <a:pt x="105" y="19"/>
                  </a:lnTo>
                  <a:lnTo>
                    <a:pt x="105" y="22"/>
                  </a:lnTo>
                  <a:lnTo>
                    <a:pt x="105" y="24"/>
                  </a:lnTo>
                  <a:lnTo>
                    <a:pt x="105" y="27"/>
                  </a:lnTo>
                  <a:lnTo>
                    <a:pt x="105" y="30"/>
                  </a:lnTo>
                  <a:lnTo>
                    <a:pt x="105" y="35"/>
                  </a:lnTo>
                  <a:lnTo>
                    <a:pt x="104" y="38"/>
                  </a:lnTo>
                  <a:lnTo>
                    <a:pt x="102" y="41"/>
                  </a:lnTo>
                  <a:lnTo>
                    <a:pt x="101" y="43"/>
                  </a:lnTo>
                  <a:lnTo>
                    <a:pt x="100" y="46"/>
                  </a:lnTo>
                  <a:lnTo>
                    <a:pt x="100" y="48"/>
                  </a:lnTo>
                  <a:lnTo>
                    <a:pt x="100" y="51"/>
                  </a:lnTo>
                  <a:lnTo>
                    <a:pt x="100" y="55"/>
                  </a:lnTo>
                  <a:lnTo>
                    <a:pt x="101" y="58"/>
                  </a:lnTo>
                  <a:lnTo>
                    <a:pt x="102" y="60"/>
                  </a:lnTo>
                  <a:lnTo>
                    <a:pt x="105" y="62"/>
                  </a:lnTo>
                  <a:lnTo>
                    <a:pt x="111" y="67"/>
                  </a:lnTo>
                  <a:lnTo>
                    <a:pt x="117" y="72"/>
                  </a:lnTo>
                  <a:lnTo>
                    <a:pt x="121" y="78"/>
                  </a:lnTo>
                  <a:lnTo>
                    <a:pt x="126" y="85"/>
                  </a:lnTo>
                  <a:lnTo>
                    <a:pt x="128" y="91"/>
                  </a:lnTo>
                  <a:lnTo>
                    <a:pt x="130" y="99"/>
                  </a:lnTo>
                  <a:lnTo>
                    <a:pt x="131" y="106"/>
                  </a:lnTo>
                  <a:lnTo>
                    <a:pt x="131" y="115"/>
                  </a:lnTo>
                  <a:lnTo>
                    <a:pt x="132" y="120"/>
                  </a:lnTo>
                  <a:lnTo>
                    <a:pt x="133" y="125"/>
                  </a:lnTo>
                  <a:lnTo>
                    <a:pt x="134" y="130"/>
                  </a:lnTo>
                  <a:lnTo>
                    <a:pt x="135" y="136"/>
                  </a:lnTo>
                  <a:lnTo>
                    <a:pt x="135" y="142"/>
                  </a:lnTo>
                  <a:lnTo>
                    <a:pt x="136" y="147"/>
                  </a:lnTo>
                  <a:lnTo>
                    <a:pt x="136" y="153"/>
                  </a:lnTo>
                  <a:lnTo>
                    <a:pt x="136" y="158"/>
                  </a:lnTo>
                  <a:lnTo>
                    <a:pt x="134" y="158"/>
                  </a:lnTo>
                  <a:lnTo>
                    <a:pt x="134" y="166"/>
                  </a:lnTo>
                  <a:lnTo>
                    <a:pt x="134" y="174"/>
                  </a:lnTo>
                  <a:lnTo>
                    <a:pt x="133" y="182"/>
                  </a:lnTo>
                  <a:lnTo>
                    <a:pt x="132" y="189"/>
                  </a:lnTo>
                  <a:lnTo>
                    <a:pt x="127" y="205"/>
                  </a:lnTo>
                  <a:lnTo>
                    <a:pt x="121" y="220"/>
                  </a:lnTo>
                  <a:lnTo>
                    <a:pt x="114" y="235"/>
                  </a:lnTo>
                  <a:lnTo>
                    <a:pt x="107" y="249"/>
                  </a:lnTo>
                  <a:lnTo>
                    <a:pt x="98" y="264"/>
                  </a:lnTo>
                  <a:lnTo>
                    <a:pt x="90" y="278"/>
                  </a:lnTo>
                  <a:lnTo>
                    <a:pt x="91" y="283"/>
                  </a:lnTo>
                  <a:lnTo>
                    <a:pt x="91" y="287"/>
                  </a:lnTo>
                  <a:lnTo>
                    <a:pt x="91" y="293"/>
                  </a:lnTo>
                  <a:lnTo>
                    <a:pt x="90" y="298"/>
                  </a:lnTo>
                  <a:lnTo>
                    <a:pt x="89" y="303"/>
                  </a:lnTo>
                  <a:lnTo>
                    <a:pt x="88" y="307"/>
                  </a:lnTo>
                  <a:lnTo>
                    <a:pt x="87" y="313"/>
                  </a:lnTo>
                  <a:lnTo>
                    <a:pt x="86" y="316"/>
                  </a:lnTo>
                  <a:lnTo>
                    <a:pt x="83" y="319"/>
                  </a:lnTo>
                  <a:lnTo>
                    <a:pt x="82" y="322"/>
                  </a:lnTo>
                  <a:lnTo>
                    <a:pt x="82" y="325"/>
                  </a:lnTo>
                  <a:lnTo>
                    <a:pt x="82" y="328"/>
                  </a:lnTo>
                  <a:lnTo>
                    <a:pt x="83" y="332"/>
                  </a:lnTo>
                  <a:lnTo>
                    <a:pt x="83" y="335"/>
                  </a:lnTo>
                  <a:lnTo>
                    <a:pt x="85" y="338"/>
                  </a:lnTo>
                  <a:lnTo>
                    <a:pt x="86" y="340"/>
                  </a:lnTo>
                  <a:lnTo>
                    <a:pt x="85" y="351"/>
                  </a:lnTo>
                  <a:lnTo>
                    <a:pt x="83" y="360"/>
                  </a:lnTo>
                  <a:lnTo>
                    <a:pt x="82" y="370"/>
                  </a:lnTo>
                  <a:lnTo>
                    <a:pt x="79" y="379"/>
                  </a:lnTo>
                  <a:lnTo>
                    <a:pt x="73" y="396"/>
                  </a:lnTo>
                  <a:lnTo>
                    <a:pt x="66" y="413"/>
                  </a:lnTo>
                  <a:lnTo>
                    <a:pt x="57" y="429"/>
                  </a:lnTo>
                  <a:lnTo>
                    <a:pt x="49" y="445"/>
                  </a:lnTo>
                  <a:lnTo>
                    <a:pt x="40" y="463"/>
                  </a:lnTo>
                  <a:lnTo>
                    <a:pt x="35" y="482"/>
                  </a:lnTo>
                  <a:lnTo>
                    <a:pt x="33" y="488"/>
                  </a:lnTo>
                  <a:lnTo>
                    <a:pt x="33" y="493"/>
                  </a:lnTo>
                  <a:lnTo>
                    <a:pt x="33" y="498"/>
                  </a:lnTo>
                  <a:lnTo>
                    <a:pt x="33" y="502"/>
                  </a:lnTo>
                  <a:lnTo>
                    <a:pt x="33" y="508"/>
                  </a:lnTo>
                  <a:lnTo>
                    <a:pt x="33" y="512"/>
                  </a:lnTo>
                  <a:lnTo>
                    <a:pt x="31" y="517"/>
                  </a:lnTo>
                  <a:lnTo>
                    <a:pt x="28" y="522"/>
                  </a:lnTo>
                  <a:lnTo>
                    <a:pt x="26" y="522"/>
                  </a:lnTo>
                  <a:lnTo>
                    <a:pt x="22" y="522"/>
                  </a:lnTo>
                  <a:lnTo>
                    <a:pt x="19" y="521"/>
                  </a:lnTo>
                  <a:lnTo>
                    <a:pt x="16" y="519"/>
                  </a:lnTo>
                  <a:lnTo>
                    <a:pt x="12" y="517"/>
                  </a:lnTo>
                  <a:lnTo>
                    <a:pt x="8" y="515"/>
                  </a:lnTo>
                  <a:lnTo>
                    <a:pt x="3" y="514"/>
                  </a:lnTo>
                  <a:lnTo>
                    <a:pt x="0" y="513"/>
                  </a:lnTo>
                  <a:lnTo>
                    <a:pt x="4" y="504"/>
                  </a:lnTo>
                  <a:lnTo>
                    <a:pt x="9" y="495"/>
                  </a:lnTo>
                  <a:lnTo>
                    <a:pt x="14" y="486"/>
                  </a:lnTo>
                  <a:lnTo>
                    <a:pt x="19" y="478"/>
                  </a:lnTo>
                  <a:lnTo>
                    <a:pt x="24" y="470"/>
                  </a:lnTo>
                  <a:lnTo>
                    <a:pt x="29" y="461"/>
                  </a:lnTo>
                  <a:lnTo>
                    <a:pt x="33" y="452"/>
                  </a:lnTo>
                  <a:lnTo>
                    <a:pt x="37" y="443"/>
                  </a:lnTo>
                  <a:lnTo>
                    <a:pt x="35" y="439"/>
                  </a:lnTo>
                  <a:lnTo>
                    <a:pt x="35" y="435"/>
                  </a:lnTo>
                  <a:lnTo>
                    <a:pt x="35" y="431"/>
                  </a:lnTo>
                  <a:lnTo>
                    <a:pt x="35" y="426"/>
                  </a:lnTo>
                  <a:lnTo>
                    <a:pt x="37" y="418"/>
                  </a:lnTo>
                  <a:lnTo>
                    <a:pt x="40" y="411"/>
                  </a:lnTo>
                  <a:lnTo>
                    <a:pt x="44" y="402"/>
                  </a:lnTo>
                  <a:lnTo>
                    <a:pt x="48" y="394"/>
                  </a:lnTo>
                  <a:lnTo>
                    <a:pt x="51" y="386"/>
                  </a:lnTo>
                  <a:lnTo>
                    <a:pt x="52" y="378"/>
                  </a:lnTo>
                  <a:lnTo>
                    <a:pt x="53" y="374"/>
                  </a:lnTo>
                  <a:lnTo>
                    <a:pt x="55" y="370"/>
                  </a:lnTo>
                  <a:lnTo>
                    <a:pt x="56" y="365"/>
                  </a:lnTo>
                  <a:lnTo>
                    <a:pt x="57" y="362"/>
                  </a:lnTo>
                  <a:lnTo>
                    <a:pt x="59" y="358"/>
                  </a:lnTo>
                  <a:lnTo>
                    <a:pt x="59" y="354"/>
                  </a:lnTo>
                  <a:lnTo>
                    <a:pt x="59" y="350"/>
                  </a:lnTo>
                  <a:lnTo>
                    <a:pt x="59" y="345"/>
                  </a:lnTo>
                  <a:lnTo>
                    <a:pt x="62" y="342"/>
                  </a:lnTo>
                  <a:lnTo>
                    <a:pt x="66" y="338"/>
                  </a:lnTo>
                  <a:lnTo>
                    <a:pt x="67" y="334"/>
                  </a:lnTo>
                  <a:lnTo>
                    <a:pt x="68" y="328"/>
                  </a:lnTo>
                  <a:lnTo>
                    <a:pt x="68" y="323"/>
                  </a:lnTo>
                  <a:lnTo>
                    <a:pt x="69" y="319"/>
                  </a:lnTo>
                  <a:lnTo>
                    <a:pt x="70" y="314"/>
                  </a:lnTo>
                  <a:lnTo>
                    <a:pt x="71" y="310"/>
                  </a:lnTo>
                  <a:lnTo>
                    <a:pt x="80" y="282"/>
                  </a:lnTo>
                  <a:lnTo>
                    <a:pt x="92" y="255"/>
                  </a:lnTo>
                  <a:lnTo>
                    <a:pt x="104" y="227"/>
                  </a:lnTo>
                  <a:lnTo>
                    <a:pt x="114" y="200"/>
                  </a:lnTo>
                  <a:lnTo>
                    <a:pt x="118" y="186"/>
                  </a:lnTo>
                  <a:lnTo>
                    <a:pt x="122" y="173"/>
                  </a:lnTo>
                  <a:lnTo>
                    <a:pt x="125" y="159"/>
                  </a:lnTo>
                  <a:lnTo>
                    <a:pt x="127" y="144"/>
                  </a:lnTo>
                  <a:lnTo>
                    <a:pt x="127" y="129"/>
                  </a:lnTo>
                  <a:lnTo>
                    <a:pt x="125" y="115"/>
                  </a:lnTo>
                  <a:lnTo>
                    <a:pt x="121" y="100"/>
                  </a:lnTo>
                  <a:lnTo>
                    <a:pt x="116" y="84"/>
                  </a:lnTo>
                  <a:lnTo>
                    <a:pt x="113" y="81"/>
                  </a:lnTo>
                  <a:lnTo>
                    <a:pt x="111" y="77"/>
                  </a:lnTo>
                  <a:lnTo>
                    <a:pt x="108" y="74"/>
                  </a:lnTo>
                  <a:lnTo>
                    <a:pt x="105" y="69"/>
                  </a:lnTo>
                  <a:lnTo>
                    <a:pt x="101" y="66"/>
                  </a:lnTo>
                  <a:lnTo>
                    <a:pt x="97" y="64"/>
                  </a:lnTo>
                  <a:lnTo>
                    <a:pt x="93" y="62"/>
                  </a:lnTo>
                  <a:lnTo>
                    <a:pt x="89" y="60"/>
                  </a:lnTo>
                  <a:lnTo>
                    <a:pt x="88" y="60"/>
                  </a:lnTo>
                  <a:lnTo>
                    <a:pt x="87" y="61"/>
                  </a:lnTo>
                  <a:lnTo>
                    <a:pt x="86" y="61"/>
                  </a:lnTo>
                  <a:lnTo>
                    <a:pt x="85" y="62"/>
                  </a:lnTo>
                  <a:lnTo>
                    <a:pt x="83" y="62"/>
                  </a:lnTo>
                  <a:lnTo>
                    <a:pt x="82" y="62"/>
                  </a:lnTo>
                  <a:lnTo>
                    <a:pt x="81" y="62"/>
                  </a:lnTo>
                  <a:lnTo>
                    <a:pt x="81" y="64"/>
                  </a:lnTo>
                  <a:lnTo>
                    <a:pt x="80" y="66"/>
                  </a:lnTo>
                  <a:lnTo>
                    <a:pt x="80" y="68"/>
                  </a:lnTo>
                  <a:lnTo>
                    <a:pt x="79" y="71"/>
                  </a:lnTo>
                  <a:lnTo>
                    <a:pt x="79" y="74"/>
                  </a:lnTo>
                  <a:lnTo>
                    <a:pt x="78" y="76"/>
                  </a:lnTo>
                  <a:lnTo>
                    <a:pt x="77" y="78"/>
                  </a:lnTo>
                  <a:lnTo>
                    <a:pt x="76" y="80"/>
                  </a:lnTo>
                  <a:lnTo>
                    <a:pt x="73" y="77"/>
                  </a:lnTo>
                  <a:lnTo>
                    <a:pt x="70" y="74"/>
                  </a:lnTo>
                  <a:lnTo>
                    <a:pt x="66" y="70"/>
                  </a:lnTo>
                  <a:lnTo>
                    <a:pt x="62" y="66"/>
                  </a:lnTo>
                  <a:lnTo>
                    <a:pt x="59" y="63"/>
                  </a:lnTo>
                  <a:lnTo>
                    <a:pt x="57" y="58"/>
                  </a:lnTo>
                  <a:lnTo>
                    <a:pt x="55" y="54"/>
                  </a:lnTo>
                  <a:lnTo>
                    <a:pt x="54" y="48"/>
                  </a:lnTo>
                  <a:lnTo>
                    <a:pt x="54" y="41"/>
                  </a:lnTo>
                  <a:lnTo>
                    <a:pt x="56" y="34"/>
                  </a:lnTo>
                  <a:lnTo>
                    <a:pt x="58" y="27"/>
                  </a:lnTo>
                  <a:lnTo>
                    <a:pt x="61" y="20"/>
                  </a:lnTo>
                  <a:lnTo>
                    <a:pt x="66" y="15"/>
                  </a:lnTo>
                  <a:lnTo>
                    <a:pt x="70" y="9"/>
                  </a:lnTo>
                  <a:lnTo>
                    <a:pt x="75" y="5"/>
                  </a:lnTo>
                  <a:lnTo>
                    <a:pt x="81" y="1"/>
                  </a:lnTo>
                  <a:lnTo>
                    <a:pt x="87" y="0"/>
                  </a:lnTo>
                  <a:lnTo>
                    <a:pt x="90" y="0"/>
                  </a:lnTo>
                  <a:lnTo>
                    <a:pt x="93" y="2"/>
                  </a:lnTo>
                  <a:lnTo>
                    <a:pt x="96" y="4"/>
                  </a:lnTo>
                  <a:lnTo>
                    <a:pt x="98" y="6"/>
                  </a:lnTo>
                  <a:lnTo>
                    <a:pt x="100" y="9"/>
                  </a:lnTo>
                  <a:lnTo>
                    <a:pt x="102" y="12"/>
                  </a:lnTo>
                  <a:lnTo>
                    <a:pt x="105" y="16"/>
                  </a:lnTo>
                  <a:close/>
                </a:path>
              </a:pathLst>
            </a:custGeom>
            <a:solidFill>
              <a:srgbClr val="FFFF00"/>
            </a:solidFill>
            <a:ln w="9525">
              <a:noFill/>
              <a:round/>
              <a:headEnd/>
              <a:tailEnd/>
            </a:ln>
          </p:spPr>
          <p:txBody>
            <a:bodyPr>
              <a:prstTxWarp prst="textNoShape">
                <a:avLst/>
              </a:prstTxWarp>
            </a:bodyPr>
            <a:lstStyle/>
            <a:p>
              <a:endParaRPr lang="en-US"/>
            </a:p>
          </p:txBody>
        </p:sp>
        <p:sp>
          <p:nvSpPr>
            <p:cNvPr id="66568" name="Freeform 8"/>
            <p:cNvSpPr>
              <a:spLocks/>
            </p:cNvSpPr>
            <p:nvPr/>
          </p:nvSpPr>
          <p:spPr bwMode="auto">
            <a:xfrm>
              <a:off x="1353" y="902"/>
              <a:ext cx="87" cy="507"/>
            </a:xfrm>
            <a:custGeom>
              <a:avLst/>
              <a:gdLst>
                <a:gd name="T0" fmla="*/ 87 w 87"/>
                <a:gd name="T1" fmla="*/ 38 h 507"/>
                <a:gd name="T2" fmla="*/ 79 w 87"/>
                <a:gd name="T3" fmla="*/ 52 h 507"/>
                <a:gd name="T4" fmla="*/ 66 w 87"/>
                <a:gd name="T5" fmla="*/ 62 h 507"/>
                <a:gd name="T6" fmla="*/ 48 w 87"/>
                <a:gd name="T7" fmla="*/ 71 h 507"/>
                <a:gd name="T8" fmla="*/ 32 w 87"/>
                <a:gd name="T9" fmla="*/ 80 h 507"/>
                <a:gd name="T10" fmla="*/ 22 w 87"/>
                <a:gd name="T11" fmla="*/ 100 h 507"/>
                <a:gd name="T12" fmla="*/ 14 w 87"/>
                <a:gd name="T13" fmla="*/ 128 h 507"/>
                <a:gd name="T14" fmla="*/ 13 w 87"/>
                <a:gd name="T15" fmla="*/ 156 h 507"/>
                <a:gd name="T16" fmla="*/ 24 w 87"/>
                <a:gd name="T17" fmla="*/ 200 h 507"/>
                <a:gd name="T18" fmla="*/ 45 w 87"/>
                <a:gd name="T19" fmla="*/ 254 h 507"/>
                <a:gd name="T20" fmla="*/ 61 w 87"/>
                <a:gd name="T21" fmla="*/ 306 h 507"/>
                <a:gd name="T22" fmla="*/ 63 w 87"/>
                <a:gd name="T23" fmla="*/ 334 h 507"/>
                <a:gd name="T24" fmla="*/ 59 w 87"/>
                <a:gd name="T25" fmla="*/ 361 h 507"/>
                <a:gd name="T26" fmla="*/ 51 w 87"/>
                <a:gd name="T27" fmla="*/ 384 h 507"/>
                <a:gd name="T28" fmla="*/ 48 w 87"/>
                <a:gd name="T29" fmla="*/ 399 h 507"/>
                <a:gd name="T30" fmla="*/ 44 w 87"/>
                <a:gd name="T31" fmla="*/ 415 h 507"/>
                <a:gd name="T32" fmla="*/ 42 w 87"/>
                <a:gd name="T33" fmla="*/ 437 h 507"/>
                <a:gd name="T34" fmla="*/ 47 w 87"/>
                <a:gd name="T35" fmla="*/ 462 h 507"/>
                <a:gd name="T36" fmla="*/ 51 w 87"/>
                <a:gd name="T37" fmla="*/ 490 h 507"/>
                <a:gd name="T38" fmla="*/ 53 w 87"/>
                <a:gd name="T39" fmla="*/ 496 h 507"/>
                <a:gd name="T40" fmla="*/ 57 w 87"/>
                <a:gd name="T41" fmla="*/ 502 h 507"/>
                <a:gd name="T42" fmla="*/ 49 w 87"/>
                <a:gd name="T43" fmla="*/ 505 h 507"/>
                <a:gd name="T44" fmla="*/ 41 w 87"/>
                <a:gd name="T45" fmla="*/ 494 h 507"/>
                <a:gd name="T46" fmla="*/ 40 w 87"/>
                <a:gd name="T47" fmla="*/ 466 h 507"/>
                <a:gd name="T48" fmla="*/ 36 w 87"/>
                <a:gd name="T49" fmla="*/ 437 h 507"/>
                <a:gd name="T50" fmla="*/ 44 w 87"/>
                <a:gd name="T51" fmla="*/ 361 h 507"/>
                <a:gd name="T52" fmla="*/ 45 w 87"/>
                <a:gd name="T53" fmla="*/ 309 h 507"/>
                <a:gd name="T54" fmla="*/ 39 w 87"/>
                <a:gd name="T55" fmla="*/ 272 h 507"/>
                <a:gd name="T56" fmla="*/ 22 w 87"/>
                <a:gd name="T57" fmla="*/ 239 h 507"/>
                <a:gd name="T58" fmla="*/ 5 w 87"/>
                <a:gd name="T59" fmla="*/ 185 h 507"/>
                <a:gd name="T60" fmla="*/ 0 w 87"/>
                <a:gd name="T61" fmla="*/ 150 h 507"/>
                <a:gd name="T62" fmla="*/ 2 w 87"/>
                <a:gd name="T63" fmla="*/ 115 h 507"/>
                <a:gd name="T64" fmla="*/ 12 w 87"/>
                <a:gd name="T65" fmla="*/ 83 h 507"/>
                <a:gd name="T66" fmla="*/ 27 w 87"/>
                <a:gd name="T67" fmla="*/ 60 h 507"/>
                <a:gd name="T68" fmla="*/ 28 w 87"/>
                <a:gd name="T69" fmla="*/ 49 h 507"/>
                <a:gd name="T70" fmla="*/ 20 w 87"/>
                <a:gd name="T71" fmla="*/ 29 h 507"/>
                <a:gd name="T72" fmla="*/ 21 w 87"/>
                <a:gd name="T73" fmla="*/ 16 h 507"/>
                <a:gd name="T74" fmla="*/ 30 w 87"/>
                <a:gd name="T75" fmla="*/ 5 h 507"/>
                <a:gd name="T76" fmla="*/ 43 w 87"/>
                <a:gd name="T77" fmla="*/ 0 h 507"/>
                <a:gd name="T78" fmla="*/ 58 w 87"/>
                <a:gd name="T79" fmla="*/ 2 h 507"/>
                <a:gd name="T80" fmla="*/ 69 w 87"/>
                <a:gd name="T81" fmla="*/ 7 h 507"/>
                <a:gd name="T82" fmla="*/ 80 w 87"/>
                <a:gd name="T83" fmla="*/ 16 h 507"/>
                <a:gd name="T84" fmla="*/ 86 w 87"/>
                <a:gd name="T85" fmla="*/ 26 h 50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87"/>
                <a:gd name="T130" fmla="*/ 0 h 507"/>
                <a:gd name="T131" fmla="*/ 87 w 87"/>
                <a:gd name="T132" fmla="*/ 507 h 50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87" h="507">
                  <a:moveTo>
                    <a:pt x="86" y="26"/>
                  </a:moveTo>
                  <a:lnTo>
                    <a:pt x="87" y="33"/>
                  </a:lnTo>
                  <a:lnTo>
                    <a:pt x="87" y="38"/>
                  </a:lnTo>
                  <a:lnTo>
                    <a:pt x="85" y="43"/>
                  </a:lnTo>
                  <a:lnTo>
                    <a:pt x="82" y="47"/>
                  </a:lnTo>
                  <a:lnTo>
                    <a:pt x="79" y="52"/>
                  </a:lnTo>
                  <a:lnTo>
                    <a:pt x="75" y="55"/>
                  </a:lnTo>
                  <a:lnTo>
                    <a:pt x="70" y="59"/>
                  </a:lnTo>
                  <a:lnTo>
                    <a:pt x="66" y="62"/>
                  </a:lnTo>
                  <a:lnTo>
                    <a:pt x="60" y="65"/>
                  </a:lnTo>
                  <a:lnTo>
                    <a:pt x="54" y="68"/>
                  </a:lnTo>
                  <a:lnTo>
                    <a:pt x="48" y="71"/>
                  </a:lnTo>
                  <a:lnTo>
                    <a:pt x="43" y="73"/>
                  </a:lnTo>
                  <a:lnTo>
                    <a:pt x="38" y="76"/>
                  </a:lnTo>
                  <a:lnTo>
                    <a:pt x="32" y="80"/>
                  </a:lnTo>
                  <a:lnTo>
                    <a:pt x="28" y="84"/>
                  </a:lnTo>
                  <a:lnTo>
                    <a:pt x="26" y="91"/>
                  </a:lnTo>
                  <a:lnTo>
                    <a:pt x="22" y="100"/>
                  </a:lnTo>
                  <a:lnTo>
                    <a:pt x="18" y="109"/>
                  </a:lnTo>
                  <a:lnTo>
                    <a:pt x="16" y="119"/>
                  </a:lnTo>
                  <a:lnTo>
                    <a:pt x="14" y="128"/>
                  </a:lnTo>
                  <a:lnTo>
                    <a:pt x="13" y="138"/>
                  </a:lnTo>
                  <a:lnTo>
                    <a:pt x="13" y="146"/>
                  </a:lnTo>
                  <a:lnTo>
                    <a:pt x="13" y="156"/>
                  </a:lnTo>
                  <a:lnTo>
                    <a:pt x="14" y="164"/>
                  </a:lnTo>
                  <a:lnTo>
                    <a:pt x="19" y="182"/>
                  </a:lnTo>
                  <a:lnTo>
                    <a:pt x="24" y="200"/>
                  </a:lnTo>
                  <a:lnTo>
                    <a:pt x="30" y="218"/>
                  </a:lnTo>
                  <a:lnTo>
                    <a:pt x="38" y="236"/>
                  </a:lnTo>
                  <a:lnTo>
                    <a:pt x="45" y="254"/>
                  </a:lnTo>
                  <a:lnTo>
                    <a:pt x="51" y="271"/>
                  </a:lnTo>
                  <a:lnTo>
                    <a:pt x="57" y="289"/>
                  </a:lnTo>
                  <a:lnTo>
                    <a:pt x="61" y="306"/>
                  </a:lnTo>
                  <a:lnTo>
                    <a:pt x="62" y="316"/>
                  </a:lnTo>
                  <a:lnTo>
                    <a:pt x="63" y="324"/>
                  </a:lnTo>
                  <a:lnTo>
                    <a:pt x="63" y="334"/>
                  </a:lnTo>
                  <a:lnTo>
                    <a:pt x="62" y="342"/>
                  </a:lnTo>
                  <a:lnTo>
                    <a:pt x="61" y="352"/>
                  </a:lnTo>
                  <a:lnTo>
                    <a:pt x="59" y="361"/>
                  </a:lnTo>
                  <a:lnTo>
                    <a:pt x="56" y="371"/>
                  </a:lnTo>
                  <a:lnTo>
                    <a:pt x="51" y="380"/>
                  </a:lnTo>
                  <a:lnTo>
                    <a:pt x="51" y="384"/>
                  </a:lnTo>
                  <a:lnTo>
                    <a:pt x="50" y="390"/>
                  </a:lnTo>
                  <a:lnTo>
                    <a:pt x="49" y="395"/>
                  </a:lnTo>
                  <a:lnTo>
                    <a:pt x="48" y="399"/>
                  </a:lnTo>
                  <a:lnTo>
                    <a:pt x="46" y="404"/>
                  </a:lnTo>
                  <a:lnTo>
                    <a:pt x="45" y="410"/>
                  </a:lnTo>
                  <a:lnTo>
                    <a:pt x="44" y="415"/>
                  </a:lnTo>
                  <a:lnTo>
                    <a:pt x="45" y="420"/>
                  </a:lnTo>
                  <a:lnTo>
                    <a:pt x="43" y="429"/>
                  </a:lnTo>
                  <a:lnTo>
                    <a:pt x="42" y="437"/>
                  </a:lnTo>
                  <a:lnTo>
                    <a:pt x="43" y="446"/>
                  </a:lnTo>
                  <a:lnTo>
                    <a:pt x="45" y="454"/>
                  </a:lnTo>
                  <a:lnTo>
                    <a:pt x="47" y="462"/>
                  </a:lnTo>
                  <a:lnTo>
                    <a:pt x="49" y="472"/>
                  </a:lnTo>
                  <a:lnTo>
                    <a:pt x="51" y="480"/>
                  </a:lnTo>
                  <a:lnTo>
                    <a:pt x="51" y="490"/>
                  </a:lnTo>
                  <a:lnTo>
                    <a:pt x="51" y="492"/>
                  </a:lnTo>
                  <a:lnTo>
                    <a:pt x="52" y="494"/>
                  </a:lnTo>
                  <a:lnTo>
                    <a:pt x="53" y="496"/>
                  </a:lnTo>
                  <a:lnTo>
                    <a:pt x="56" y="498"/>
                  </a:lnTo>
                  <a:lnTo>
                    <a:pt x="57" y="500"/>
                  </a:lnTo>
                  <a:lnTo>
                    <a:pt x="57" y="502"/>
                  </a:lnTo>
                  <a:lnTo>
                    <a:pt x="57" y="505"/>
                  </a:lnTo>
                  <a:lnTo>
                    <a:pt x="53" y="507"/>
                  </a:lnTo>
                  <a:lnTo>
                    <a:pt x="49" y="505"/>
                  </a:lnTo>
                  <a:lnTo>
                    <a:pt x="45" y="501"/>
                  </a:lnTo>
                  <a:lnTo>
                    <a:pt x="43" y="498"/>
                  </a:lnTo>
                  <a:lnTo>
                    <a:pt x="41" y="494"/>
                  </a:lnTo>
                  <a:lnTo>
                    <a:pt x="39" y="486"/>
                  </a:lnTo>
                  <a:lnTo>
                    <a:pt x="39" y="476"/>
                  </a:lnTo>
                  <a:lnTo>
                    <a:pt x="40" y="466"/>
                  </a:lnTo>
                  <a:lnTo>
                    <a:pt x="40" y="456"/>
                  </a:lnTo>
                  <a:lnTo>
                    <a:pt x="39" y="447"/>
                  </a:lnTo>
                  <a:lnTo>
                    <a:pt x="36" y="437"/>
                  </a:lnTo>
                  <a:lnTo>
                    <a:pt x="38" y="413"/>
                  </a:lnTo>
                  <a:lnTo>
                    <a:pt x="41" y="388"/>
                  </a:lnTo>
                  <a:lnTo>
                    <a:pt x="44" y="361"/>
                  </a:lnTo>
                  <a:lnTo>
                    <a:pt x="45" y="335"/>
                  </a:lnTo>
                  <a:lnTo>
                    <a:pt x="46" y="321"/>
                  </a:lnTo>
                  <a:lnTo>
                    <a:pt x="45" y="309"/>
                  </a:lnTo>
                  <a:lnTo>
                    <a:pt x="44" y="296"/>
                  </a:lnTo>
                  <a:lnTo>
                    <a:pt x="42" y="283"/>
                  </a:lnTo>
                  <a:lnTo>
                    <a:pt x="39" y="272"/>
                  </a:lnTo>
                  <a:lnTo>
                    <a:pt x="34" y="260"/>
                  </a:lnTo>
                  <a:lnTo>
                    <a:pt x="29" y="249"/>
                  </a:lnTo>
                  <a:lnTo>
                    <a:pt x="22" y="239"/>
                  </a:lnTo>
                  <a:lnTo>
                    <a:pt x="14" y="218"/>
                  </a:lnTo>
                  <a:lnTo>
                    <a:pt x="8" y="196"/>
                  </a:lnTo>
                  <a:lnTo>
                    <a:pt x="5" y="185"/>
                  </a:lnTo>
                  <a:lnTo>
                    <a:pt x="3" y="174"/>
                  </a:lnTo>
                  <a:lnTo>
                    <a:pt x="1" y="161"/>
                  </a:lnTo>
                  <a:lnTo>
                    <a:pt x="0" y="150"/>
                  </a:lnTo>
                  <a:lnTo>
                    <a:pt x="0" y="138"/>
                  </a:lnTo>
                  <a:lnTo>
                    <a:pt x="0" y="126"/>
                  </a:lnTo>
                  <a:lnTo>
                    <a:pt x="2" y="115"/>
                  </a:lnTo>
                  <a:lnTo>
                    <a:pt x="4" y="104"/>
                  </a:lnTo>
                  <a:lnTo>
                    <a:pt x="7" y="94"/>
                  </a:lnTo>
                  <a:lnTo>
                    <a:pt x="12" y="83"/>
                  </a:lnTo>
                  <a:lnTo>
                    <a:pt x="19" y="74"/>
                  </a:lnTo>
                  <a:lnTo>
                    <a:pt x="26" y="64"/>
                  </a:lnTo>
                  <a:lnTo>
                    <a:pt x="27" y="60"/>
                  </a:lnTo>
                  <a:lnTo>
                    <a:pt x="28" y="57"/>
                  </a:lnTo>
                  <a:lnTo>
                    <a:pt x="28" y="53"/>
                  </a:lnTo>
                  <a:lnTo>
                    <a:pt x="28" y="49"/>
                  </a:lnTo>
                  <a:lnTo>
                    <a:pt x="25" y="42"/>
                  </a:lnTo>
                  <a:lnTo>
                    <a:pt x="22" y="36"/>
                  </a:lnTo>
                  <a:lnTo>
                    <a:pt x="20" y="29"/>
                  </a:lnTo>
                  <a:lnTo>
                    <a:pt x="19" y="22"/>
                  </a:lnTo>
                  <a:lnTo>
                    <a:pt x="19" y="19"/>
                  </a:lnTo>
                  <a:lnTo>
                    <a:pt x="21" y="16"/>
                  </a:lnTo>
                  <a:lnTo>
                    <a:pt x="23" y="13"/>
                  </a:lnTo>
                  <a:lnTo>
                    <a:pt x="27" y="8"/>
                  </a:lnTo>
                  <a:lnTo>
                    <a:pt x="30" y="5"/>
                  </a:lnTo>
                  <a:lnTo>
                    <a:pt x="34" y="3"/>
                  </a:lnTo>
                  <a:lnTo>
                    <a:pt x="39" y="1"/>
                  </a:lnTo>
                  <a:lnTo>
                    <a:pt x="43" y="0"/>
                  </a:lnTo>
                  <a:lnTo>
                    <a:pt x="48" y="0"/>
                  </a:lnTo>
                  <a:lnTo>
                    <a:pt x="53" y="0"/>
                  </a:lnTo>
                  <a:lnTo>
                    <a:pt x="58" y="2"/>
                  </a:lnTo>
                  <a:lnTo>
                    <a:pt x="62" y="3"/>
                  </a:lnTo>
                  <a:lnTo>
                    <a:pt x="66" y="5"/>
                  </a:lnTo>
                  <a:lnTo>
                    <a:pt x="69" y="7"/>
                  </a:lnTo>
                  <a:lnTo>
                    <a:pt x="73" y="9"/>
                  </a:lnTo>
                  <a:lnTo>
                    <a:pt x="77" y="13"/>
                  </a:lnTo>
                  <a:lnTo>
                    <a:pt x="80" y="16"/>
                  </a:lnTo>
                  <a:lnTo>
                    <a:pt x="82" y="19"/>
                  </a:lnTo>
                  <a:lnTo>
                    <a:pt x="85" y="22"/>
                  </a:lnTo>
                  <a:lnTo>
                    <a:pt x="86" y="26"/>
                  </a:lnTo>
                  <a:close/>
                </a:path>
              </a:pathLst>
            </a:custGeom>
            <a:solidFill>
              <a:srgbClr val="FFFF00"/>
            </a:solidFill>
            <a:ln w="9525">
              <a:noFill/>
              <a:round/>
              <a:headEnd/>
              <a:tailEnd/>
            </a:ln>
          </p:spPr>
          <p:txBody>
            <a:bodyPr>
              <a:prstTxWarp prst="textNoShape">
                <a:avLst/>
              </a:prstTxWarp>
            </a:bodyPr>
            <a:lstStyle/>
            <a:p>
              <a:endParaRPr lang="en-US"/>
            </a:p>
          </p:txBody>
        </p:sp>
        <p:sp>
          <p:nvSpPr>
            <p:cNvPr id="66569" name="Freeform 9"/>
            <p:cNvSpPr>
              <a:spLocks/>
            </p:cNvSpPr>
            <p:nvPr/>
          </p:nvSpPr>
          <p:spPr bwMode="auto">
            <a:xfrm>
              <a:off x="1626" y="1185"/>
              <a:ext cx="112" cy="101"/>
            </a:xfrm>
            <a:custGeom>
              <a:avLst/>
              <a:gdLst>
                <a:gd name="T0" fmla="*/ 112 w 112"/>
                <a:gd name="T1" fmla="*/ 101 h 101"/>
                <a:gd name="T2" fmla="*/ 109 w 112"/>
                <a:gd name="T3" fmla="*/ 95 h 101"/>
                <a:gd name="T4" fmla="*/ 103 w 112"/>
                <a:gd name="T5" fmla="*/ 86 h 101"/>
                <a:gd name="T6" fmla="*/ 97 w 112"/>
                <a:gd name="T7" fmla="*/ 76 h 101"/>
                <a:gd name="T8" fmla="*/ 89 w 112"/>
                <a:gd name="T9" fmla="*/ 68 h 101"/>
                <a:gd name="T10" fmla="*/ 82 w 112"/>
                <a:gd name="T11" fmla="*/ 58 h 101"/>
                <a:gd name="T12" fmla="*/ 74 w 112"/>
                <a:gd name="T13" fmla="*/ 51 h 101"/>
                <a:gd name="T14" fmla="*/ 66 w 112"/>
                <a:gd name="T15" fmla="*/ 42 h 101"/>
                <a:gd name="T16" fmla="*/ 58 w 112"/>
                <a:gd name="T17" fmla="*/ 35 h 101"/>
                <a:gd name="T18" fmla="*/ 48 w 112"/>
                <a:gd name="T19" fmla="*/ 29 h 101"/>
                <a:gd name="T20" fmla="*/ 40 w 112"/>
                <a:gd name="T21" fmla="*/ 22 h 101"/>
                <a:gd name="T22" fmla="*/ 30 w 112"/>
                <a:gd name="T23" fmla="*/ 16 h 101"/>
                <a:gd name="T24" fmla="*/ 20 w 112"/>
                <a:gd name="T25" fmla="*/ 10 h 101"/>
                <a:gd name="T26" fmla="*/ 10 w 112"/>
                <a:gd name="T27" fmla="*/ 6 h 101"/>
                <a:gd name="T28" fmla="*/ 0 w 112"/>
                <a:gd name="T29" fmla="*/ 0 h 101"/>
                <a:gd name="T30" fmla="*/ 3 w 112"/>
                <a:gd name="T31" fmla="*/ 0 h 101"/>
                <a:gd name="T32" fmla="*/ 6 w 112"/>
                <a:gd name="T33" fmla="*/ 0 h 101"/>
                <a:gd name="T34" fmla="*/ 8 w 112"/>
                <a:gd name="T35" fmla="*/ 1 h 101"/>
                <a:gd name="T36" fmla="*/ 11 w 112"/>
                <a:gd name="T37" fmla="*/ 1 h 101"/>
                <a:gd name="T38" fmla="*/ 13 w 112"/>
                <a:gd name="T39" fmla="*/ 1 h 101"/>
                <a:gd name="T40" fmla="*/ 16 w 112"/>
                <a:gd name="T41" fmla="*/ 1 h 101"/>
                <a:gd name="T42" fmla="*/ 20 w 112"/>
                <a:gd name="T43" fmla="*/ 2 h 101"/>
                <a:gd name="T44" fmla="*/ 23 w 112"/>
                <a:gd name="T45" fmla="*/ 2 h 101"/>
                <a:gd name="T46" fmla="*/ 30 w 112"/>
                <a:gd name="T47" fmla="*/ 5 h 101"/>
                <a:gd name="T48" fmla="*/ 38 w 112"/>
                <a:gd name="T49" fmla="*/ 8 h 101"/>
                <a:gd name="T50" fmla="*/ 45 w 112"/>
                <a:gd name="T51" fmla="*/ 11 h 101"/>
                <a:gd name="T52" fmla="*/ 52 w 112"/>
                <a:gd name="T53" fmla="*/ 15 h 101"/>
                <a:gd name="T54" fmla="*/ 60 w 112"/>
                <a:gd name="T55" fmla="*/ 19 h 101"/>
                <a:gd name="T56" fmla="*/ 66 w 112"/>
                <a:gd name="T57" fmla="*/ 25 h 101"/>
                <a:gd name="T58" fmla="*/ 71 w 112"/>
                <a:gd name="T59" fmla="*/ 31 h 101"/>
                <a:gd name="T60" fmla="*/ 77 w 112"/>
                <a:gd name="T61" fmla="*/ 37 h 101"/>
                <a:gd name="T62" fmla="*/ 83 w 112"/>
                <a:gd name="T63" fmla="*/ 43 h 101"/>
                <a:gd name="T64" fmla="*/ 88 w 112"/>
                <a:gd name="T65" fmla="*/ 51 h 101"/>
                <a:gd name="T66" fmla="*/ 93 w 112"/>
                <a:gd name="T67" fmla="*/ 58 h 101"/>
                <a:gd name="T68" fmla="*/ 98 w 112"/>
                <a:gd name="T69" fmla="*/ 66 h 101"/>
                <a:gd name="T70" fmla="*/ 102 w 112"/>
                <a:gd name="T71" fmla="*/ 75 h 101"/>
                <a:gd name="T72" fmla="*/ 106 w 112"/>
                <a:gd name="T73" fmla="*/ 84 h 101"/>
                <a:gd name="T74" fmla="*/ 109 w 112"/>
                <a:gd name="T75" fmla="*/ 92 h 101"/>
                <a:gd name="T76" fmla="*/ 112 w 112"/>
                <a:gd name="T77" fmla="*/ 101 h 10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12"/>
                <a:gd name="T118" fmla="*/ 0 h 101"/>
                <a:gd name="T119" fmla="*/ 112 w 112"/>
                <a:gd name="T120" fmla="*/ 101 h 10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12" h="101">
                  <a:moveTo>
                    <a:pt x="112" y="101"/>
                  </a:moveTo>
                  <a:lnTo>
                    <a:pt x="109" y="95"/>
                  </a:lnTo>
                  <a:lnTo>
                    <a:pt x="103" y="86"/>
                  </a:lnTo>
                  <a:lnTo>
                    <a:pt x="97" y="76"/>
                  </a:lnTo>
                  <a:lnTo>
                    <a:pt x="89" y="68"/>
                  </a:lnTo>
                  <a:lnTo>
                    <a:pt x="82" y="58"/>
                  </a:lnTo>
                  <a:lnTo>
                    <a:pt x="74" y="51"/>
                  </a:lnTo>
                  <a:lnTo>
                    <a:pt x="66" y="42"/>
                  </a:lnTo>
                  <a:lnTo>
                    <a:pt x="58" y="35"/>
                  </a:lnTo>
                  <a:lnTo>
                    <a:pt x="48" y="29"/>
                  </a:lnTo>
                  <a:lnTo>
                    <a:pt x="40" y="22"/>
                  </a:lnTo>
                  <a:lnTo>
                    <a:pt x="30" y="16"/>
                  </a:lnTo>
                  <a:lnTo>
                    <a:pt x="20" y="10"/>
                  </a:lnTo>
                  <a:lnTo>
                    <a:pt x="10" y="6"/>
                  </a:lnTo>
                  <a:lnTo>
                    <a:pt x="0" y="0"/>
                  </a:lnTo>
                  <a:lnTo>
                    <a:pt x="3" y="0"/>
                  </a:lnTo>
                  <a:lnTo>
                    <a:pt x="6" y="0"/>
                  </a:lnTo>
                  <a:lnTo>
                    <a:pt x="8" y="1"/>
                  </a:lnTo>
                  <a:lnTo>
                    <a:pt x="11" y="1"/>
                  </a:lnTo>
                  <a:lnTo>
                    <a:pt x="13" y="1"/>
                  </a:lnTo>
                  <a:lnTo>
                    <a:pt x="16" y="1"/>
                  </a:lnTo>
                  <a:lnTo>
                    <a:pt x="20" y="2"/>
                  </a:lnTo>
                  <a:lnTo>
                    <a:pt x="23" y="2"/>
                  </a:lnTo>
                  <a:lnTo>
                    <a:pt x="30" y="5"/>
                  </a:lnTo>
                  <a:lnTo>
                    <a:pt x="38" y="8"/>
                  </a:lnTo>
                  <a:lnTo>
                    <a:pt x="45" y="11"/>
                  </a:lnTo>
                  <a:lnTo>
                    <a:pt x="52" y="15"/>
                  </a:lnTo>
                  <a:lnTo>
                    <a:pt x="60" y="19"/>
                  </a:lnTo>
                  <a:lnTo>
                    <a:pt x="66" y="25"/>
                  </a:lnTo>
                  <a:lnTo>
                    <a:pt x="71" y="31"/>
                  </a:lnTo>
                  <a:lnTo>
                    <a:pt x="77" y="37"/>
                  </a:lnTo>
                  <a:lnTo>
                    <a:pt x="83" y="43"/>
                  </a:lnTo>
                  <a:lnTo>
                    <a:pt x="88" y="51"/>
                  </a:lnTo>
                  <a:lnTo>
                    <a:pt x="93" y="58"/>
                  </a:lnTo>
                  <a:lnTo>
                    <a:pt x="98" y="66"/>
                  </a:lnTo>
                  <a:lnTo>
                    <a:pt x="102" y="75"/>
                  </a:lnTo>
                  <a:lnTo>
                    <a:pt x="106" y="84"/>
                  </a:lnTo>
                  <a:lnTo>
                    <a:pt x="109" y="92"/>
                  </a:lnTo>
                  <a:lnTo>
                    <a:pt x="112" y="101"/>
                  </a:lnTo>
                  <a:close/>
                </a:path>
              </a:pathLst>
            </a:custGeom>
            <a:solidFill>
              <a:srgbClr val="20D6EA"/>
            </a:solidFill>
            <a:ln w="9525">
              <a:noFill/>
              <a:round/>
              <a:headEnd/>
              <a:tailEnd/>
            </a:ln>
          </p:spPr>
          <p:txBody>
            <a:bodyPr>
              <a:prstTxWarp prst="textNoShape">
                <a:avLst/>
              </a:prstTxWarp>
            </a:bodyPr>
            <a:lstStyle/>
            <a:p>
              <a:endParaRPr lang="en-US"/>
            </a:p>
          </p:txBody>
        </p:sp>
        <p:sp>
          <p:nvSpPr>
            <p:cNvPr id="66570" name="Freeform 10"/>
            <p:cNvSpPr>
              <a:spLocks/>
            </p:cNvSpPr>
            <p:nvPr/>
          </p:nvSpPr>
          <p:spPr bwMode="auto">
            <a:xfrm>
              <a:off x="1594" y="1185"/>
              <a:ext cx="159" cy="184"/>
            </a:xfrm>
            <a:custGeom>
              <a:avLst/>
              <a:gdLst>
                <a:gd name="T0" fmla="*/ 141 w 159"/>
                <a:gd name="T1" fmla="*/ 95 h 184"/>
                <a:gd name="T2" fmla="*/ 129 w 159"/>
                <a:gd name="T3" fmla="*/ 76 h 184"/>
                <a:gd name="T4" fmla="*/ 114 w 159"/>
                <a:gd name="T5" fmla="*/ 58 h 184"/>
                <a:gd name="T6" fmla="*/ 98 w 159"/>
                <a:gd name="T7" fmla="*/ 42 h 184"/>
                <a:gd name="T8" fmla="*/ 80 w 159"/>
                <a:gd name="T9" fmla="*/ 29 h 184"/>
                <a:gd name="T10" fmla="*/ 62 w 159"/>
                <a:gd name="T11" fmla="*/ 16 h 184"/>
                <a:gd name="T12" fmla="*/ 42 w 159"/>
                <a:gd name="T13" fmla="*/ 6 h 184"/>
                <a:gd name="T14" fmla="*/ 27 w 159"/>
                <a:gd name="T15" fmla="*/ 0 h 184"/>
                <a:gd name="T16" fmla="*/ 20 w 159"/>
                <a:gd name="T17" fmla="*/ 1 h 184"/>
                <a:gd name="T18" fmla="*/ 12 w 159"/>
                <a:gd name="T19" fmla="*/ 2 h 184"/>
                <a:gd name="T20" fmla="*/ 3 w 159"/>
                <a:gd name="T21" fmla="*/ 5 h 184"/>
                <a:gd name="T22" fmla="*/ 5 w 159"/>
                <a:gd name="T23" fmla="*/ 8 h 184"/>
                <a:gd name="T24" fmla="*/ 25 w 159"/>
                <a:gd name="T25" fmla="*/ 15 h 184"/>
                <a:gd name="T26" fmla="*/ 62 w 159"/>
                <a:gd name="T27" fmla="*/ 35 h 184"/>
                <a:gd name="T28" fmla="*/ 95 w 159"/>
                <a:gd name="T29" fmla="*/ 61 h 184"/>
                <a:gd name="T30" fmla="*/ 121 w 159"/>
                <a:gd name="T31" fmla="*/ 94 h 184"/>
                <a:gd name="T32" fmla="*/ 142 w 159"/>
                <a:gd name="T33" fmla="*/ 131 h 184"/>
                <a:gd name="T34" fmla="*/ 150 w 159"/>
                <a:gd name="T35" fmla="*/ 151 h 184"/>
                <a:gd name="T36" fmla="*/ 155 w 159"/>
                <a:gd name="T37" fmla="*/ 172 h 184"/>
                <a:gd name="T38" fmla="*/ 157 w 159"/>
                <a:gd name="T39" fmla="*/ 184 h 184"/>
                <a:gd name="T40" fmla="*/ 157 w 159"/>
                <a:gd name="T41" fmla="*/ 184 h 184"/>
                <a:gd name="T42" fmla="*/ 158 w 159"/>
                <a:gd name="T43" fmla="*/ 184 h 184"/>
                <a:gd name="T44" fmla="*/ 158 w 159"/>
                <a:gd name="T45" fmla="*/ 184 h 184"/>
                <a:gd name="T46" fmla="*/ 159 w 159"/>
                <a:gd name="T47" fmla="*/ 184 h 184"/>
                <a:gd name="T48" fmla="*/ 158 w 159"/>
                <a:gd name="T49" fmla="*/ 176 h 184"/>
                <a:gd name="T50" fmla="*/ 158 w 159"/>
                <a:gd name="T51" fmla="*/ 169 h 184"/>
                <a:gd name="T52" fmla="*/ 157 w 159"/>
                <a:gd name="T53" fmla="*/ 163 h 184"/>
                <a:gd name="T54" fmla="*/ 154 w 159"/>
                <a:gd name="T55" fmla="*/ 156 h 184"/>
                <a:gd name="T56" fmla="*/ 155 w 159"/>
                <a:gd name="T57" fmla="*/ 144 h 184"/>
                <a:gd name="T58" fmla="*/ 153 w 159"/>
                <a:gd name="T59" fmla="*/ 132 h 184"/>
                <a:gd name="T60" fmla="*/ 149 w 159"/>
                <a:gd name="T61" fmla="*/ 120 h 184"/>
                <a:gd name="T62" fmla="*/ 146 w 159"/>
                <a:gd name="T63" fmla="*/ 109 h 184"/>
                <a:gd name="T64" fmla="*/ 146 w 159"/>
                <a:gd name="T65" fmla="*/ 107 h 184"/>
                <a:gd name="T66" fmla="*/ 145 w 159"/>
                <a:gd name="T67" fmla="*/ 106 h 184"/>
                <a:gd name="T68" fmla="*/ 145 w 159"/>
                <a:gd name="T69" fmla="*/ 104 h 184"/>
                <a:gd name="T70" fmla="*/ 144 w 159"/>
                <a:gd name="T71" fmla="*/ 101 h 18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59"/>
                <a:gd name="T109" fmla="*/ 0 h 184"/>
                <a:gd name="T110" fmla="*/ 159 w 159"/>
                <a:gd name="T111" fmla="*/ 184 h 18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59" h="184">
                  <a:moveTo>
                    <a:pt x="144" y="101"/>
                  </a:moveTo>
                  <a:lnTo>
                    <a:pt x="141" y="95"/>
                  </a:lnTo>
                  <a:lnTo>
                    <a:pt x="135" y="86"/>
                  </a:lnTo>
                  <a:lnTo>
                    <a:pt x="129" y="76"/>
                  </a:lnTo>
                  <a:lnTo>
                    <a:pt x="121" y="68"/>
                  </a:lnTo>
                  <a:lnTo>
                    <a:pt x="114" y="58"/>
                  </a:lnTo>
                  <a:lnTo>
                    <a:pt x="106" y="51"/>
                  </a:lnTo>
                  <a:lnTo>
                    <a:pt x="98" y="42"/>
                  </a:lnTo>
                  <a:lnTo>
                    <a:pt x="90" y="35"/>
                  </a:lnTo>
                  <a:lnTo>
                    <a:pt x="80" y="29"/>
                  </a:lnTo>
                  <a:lnTo>
                    <a:pt x="72" y="22"/>
                  </a:lnTo>
                  <a:lnTo>
                    <a:pt x="62" y="16"/>
                  </a:lnTo>
                  <a:lnTo>
                    <a:pt x="52" y="10"/>
                  </a:lnTo>
                  <a:lnTo>
                    <a:pt x="42" y="6"/>
                  </a:lnTo>
                  <a:lnTo>
                    <a:pt x="32" y="0"/>
                  </a:lnTo>
                  <a:lnTo>
                    <a:pt x="27" y="0"/>
                  </a:lnTo>
                  <a:lnTo>
                    <a:pt x="23" y="1"/>
                  </a:lnTo>
                  <a:lnTo>
                    <a:pt x="20" y="1"/>
                  </a:lnTo>
                  <a:lnTo>
                    <a:pt x="16" y="2"/>
                  </a:lnTo>
                  <a:lnTo>
                    <a:pt x="12" y="2"/>
                  </a:lnTo>
                  <a:lnTo>
                    <a:pt x="7" y="3"/>
                  </a:lnTo>
                  <a:lnTo>
                    <a:pt x="3" y="5"/>
                  </a:lnTo>
                  <a:lnTo>
                    <a:pt x="0" y="6"/>
                  </a:lnTo>
                  <a:lnTo>
                    <a:pt x="5" y="8"/>
                  </a:lnTo>
                  <a:lnTo>
                    <a:pt x="16" y="11"/>
                  </a:lnTo>
                  <a:lnTo>
                    <a:pt x="25" y="15"/>
                  </a:lnTo>
                  <a:lnTo>
                    <a:pt x="44" y="23"/>
                  </a:lnTo>
                  <a:lnTo>
                    <a:pt x="62" y="35"/>
                  </a:lnTo>
                  <a:lnTo>
                    <a:pt x="79" y="48"/>
                  </a:lnTo>
                  <a:lnTo>
                    <a:pt x="95" y="61"/>
                  </a:lnTo>
                  <a:lnTo>
                    <a:pt x="110" y="77"/>
                  </a:lnTo>
                  <a:lnTo>
                    <a:pt x="121" y="94"/>
                  </a:lnTo>
                  <a:lnTo>
                    <a:pt x="133" y="112"/>
                  </a:lnTo>
                  <a:lnTo>
                    <a:pt x="142" y="131"/>
                  </a:lnTo>
                  <a:lnTo>
                    <a:pt x="145" y="141"/>
                  </a:lnTo>
                  <a:lnTo>
                    <a:pt x="150" y="151"/>
                  </a:lnTo>
                  <a:lnTo>
                    <a:pt x="152" y="161"/>
                  </a:lnTo>
                  <a:lnTo>
                    <a:pt x="155" y="172"/>
                  </a:lnTo>
                  <a:lnTo>
                    <a:pt x="157" y="183"/>
                  </a:lnTo>
                  <a:lnTo>
                    <a:pt x="157" y="184"/>
                  </a:lnTo>
                  <a:lnTo>
                    <a:pt x="158" y="184"/>
                  </a:lnTo>
                  <a:lnTo>
                    <a:pt x="159" y="184"/>
                  </a:lnTo>
                  <a:lnTo>
                    <a:pt x="158" y="180"/>
                  </a:lnTo>
                  <a:lnTo>
                    <a:pt x="158" y="176"/>
                  </a:lnTo>
                  <a:lnTo>
                    <a:pt x="158" y="173"/>
                  </a:lnTo>
                  <a:lnTo>
                    <a:pt x="158" y="169"/>
                  </a:lnTo>
                  <a:lnTo>
                    <a:pt x="157" y="166"/>
                  </a:lnTo>
                  <a:lnTo>
                    <a:pt x="157" y="163"/>
                  </a:lnTo>
                  <a:lnTo>
                    <a:pt x="156" y="159"/>
                  </a:lnTo>
                  <a:lnTo>
                    <a:pt x="154" y="156"/>
                  </a:lnTo>
                  <a:lnTo>
                    <a:pt x="155" y="150"/>
                  </a:lnTo>
                  <a:lnTo>
                    <a:pt x="155" y="144"/>
                  </a:lnTo>
                  <a:lnTo>
                    <a:pt x="154" y="137"/>
                  </a:lnTo>
                  <a:lnTo>
                    <a:pt x="153" y="132"/>
                  </a:lnTo>
                  <a:lnTo>
                    <a:pt x="151" y="126"/>
                  </a:lnTo>
                  <a:lnTo>
                    <a:pt x="149" y="120"/>
                  </a:lnTo>
                  <a:lnTo>
                    <a:pt x="148" y="115"/>
                  </a:lnTo>
                  <a:lnTo>
                    <a:pt x="146" y="109"/>
                  </a:lnTo>
                  <a:lnTo>
                    <a:pt x="146" y="108"/>
                  </a:lnTo>
                  <a:lnTo>
                    <a:pt x="146" y="107"/>
                  </a:lnTo>
                  <a:lnTo>
                    <a:pt x="145" y="106"/>
                  </a:lnTo>
                  <a:lnTo>
                    <a:pt x="145" y="105"/>
                  </a:lnTo>
                  <a:lnTo>
                    <a:pt x="145" y="104"/>
                  </a:lnTo>
                  <a:lnTo>
                    <a:pt x="144" y="102"/>
                  </a:lnTo>
                  <a:lnTo>
                    <a:pt x="144" y="101"/>
                  </a:lnTo>
                  <a:close/>
                </a:path>
              </a:pathLst>
            </a:custGeom>
            <a:solidFill>
              <a:srgbClr val="28D9E5"/>
            </a:solidFill>
            <a:ln w="9525">
              <a:noFill/>
              <a:round/>
              <a:headEnd/>
              <a:tailEnd/>
            </a:ln>
          </p:spPr>
          <p:txBody>
            <a:bodyPr>
              <a:prstTxWarp prst="textNoShape">
                <a:avLst/>
              </a:prstTxWarp>
            </a:bodyPr>
            <a:lstStyle/>
            <a:p>
              <a:endParaRPr lang="en-US"/>
            </a:p>
          </p:txBody>
        </p:sp>
        <p:sp>
          <p:nvSpPr>
            <p:cNvPr id="66571" name="Freeform 11"/>
            <p:cNvSpPr>
              <a:spLocks/>
            </p:cNvSpPr>
            <p:nvPr/>
          </p:nvSpPr>
          <p:spPr bwMode="auto">
            <a:xfrm>
              <a:off x="1572" y="1191"/>
              <a:ext cx="179" cy="178"/>
            </a:xfrm>
            <a:custGeom>
              <a:avLst/>
              <a:gdLst>
                <a:gd name="T0" fmla="*/ 179 w 179"/>
                <a:gd name="T1" fmla="*/ 178 h 178"/>
                <a:gd name="T2" fmla="*/ 179 w 179"/>
                <a:gd name="T3" fmla="*/ 177 h 178"/>
                <a:gd name="T4" fmla="*/ 177 w 179"/>
                <a:gd name="T5" fmla="*/ 166 h 178"/>
                <a:gd name="T6" fmla="*/ 174 w 179"/>
                <a:gd name="T7" fmla="*/ 155 h 178"/>
                <a:gd name="T8" fmla="*/ 172 w 179"/>
                <a:gd name="T9" fmla="*/ 145 h 178"/>
                <a:gd name="T10" fmla="*/ 167 w 179"/>
                <a:gd name="T11" fmla="*/ 135 h 178"/>
                <a:gd name="T12" fmla="*/ 164 w 179"/>
                <a:gd name="T13" fmla="*/ 125 h 178"/>
                <a:gd name="T14" fmla="*/ 155 w 179"/>
                <a:gd name="T15" fmla="*/ 106 h 178"/>
                <a:gd name="T16" fmla="*/ 143 w 179"/>
                <a:gd name="T17" fmla="*/ 88 h 178"/>
                <a:gd name="T18" fmla="*/ 132 w 179"/>
                <a:gd name="T19" fmla="*/ 71 h 178"/>
                <a:gd name="T20" fmla="*/ 117 w 179"/>
                <a:gd name="T21" fmla="*/ 55 h 178"/>
                <a:gd name="T22" fmla="*/ 101 w 179"/>
                <a:gd name="T23" fmla="*/ 42 h 178"/>
                <a:gd name="T24" fmla="*/ 84 w 179"/>
                <a:gd name="T25" fmla="*/ 29 h 178"/>
                <a:gd name="T26" fmla="*/ 66 w 179"/>
                <a:gd name="T27" fmla="*/ 17 h 178"/>
                <a:gd name="T28" fmla="*/ 47 w 179"/>
                <a:gd name="T29" fmla="*/ 9 h 178"/>
                <a:gd name="T30" fmla="*/ 38 w 179"/>
                <a:gd name="T31" fmla="*/ 5 h 178"/>
                <a:gd name="T32" fmla="*/ 27 w 179"/>
                <a:gd name="T33" fmla="*/ 2 h 178"/>
                <a:gd name="T34" fmla="*/ 22 w 179"/>
                <a:gd name="T35" fmla="*/ 0 h 178"/>
                <a:gd name="T36" fmla="*/ 19 w 179"/>
                <a:gd name="T37" fmla="*/ 1 h 178"/>
                <a:gd name="T38" fmla="*/ 16 w 179"/>
                <a:gd name="T39" fmla="*/ 2 h 178"/>
                <a:gd name="T40" fmla="*/ 14 w 179"/>
                <a:gd name="T41" fmla="*/ 3 h 178"/>
                <a:gd name="T42" fmla="*/ 10 w 179"/>
                <a:gd name="T43" fmla="*/ 5 h 178"/>
                <a:gd name="T44" fmla="*/ 7 w 179"/>
                <a:gd name="T45" fmla="*/ 6 h 178"/>
                <a:gd name="T46" fmla="*/ 5 w 179"/>
                <a:gd name="T47" fmla="*/ 8 h 178"/>
                <a:gd name="T48" fmla="*/ 2 w 179"/>
                <a:gd name="T49" fmla="*/ 9 h 178"/>
                <a:gd name="T50" fmla="*/ 0 w 179"/>
                <a:gd name="T51" fmla="*/ 11 h 178"/>
                <a:gd name="T52" fmla="*/ 3 w 179"/>
                <a:gd name="T53" fmla="*/ 11 h 178"/>
                <a:gd name="T54" fmla="*/ 23 w 179"/>
                <a:gd name="T55" fmla="*/ 16 h 178"/>
                <a:gd name="T56" fmla="*/ 41 w 179"/>
                <a:gd name="T57" fmla="*/ 23 h 178"/>
                <a:gd name="T58" fmla="*/ 59 w 179"/>
                <a:gd name="T59" fmla="*/ 32 h 178"/>
                <a:gd name="T60" fmla="*/ 76 w 179"/>
                <a:gd name="T61" fmla="*/ 42 h 178"/>
                <a:gd name="T62" fmla="*/ 92 w 179"/>
                <a:gd name="T63" fmla="*/ 53 h 178"/>
                <a:gd name="T64" fmla="*/ 106 w 179"/>
                <a:gd name="T65" fmla="*/ 67 h 178"/>
                <a:gd name="T66" fmla="*/ 119 w 179"/>
                <a:gd name="T67" fmla="*/ 81 h 178"/>
                <a:gd name="T68" fmla="*/ 131 w 179"/>
                <a:gd name="T69" fmla="*/ 96 h 178"/>
                <a:gd name="T70" fmla="*/ 141 w 179"/>
                <a:gd name="T71" fmla="*/ 113 h 178"/>
                <a:gd name="T72" fmla="*/ 150 w 179"/>
                <a:gd name="T73" fmla="*/ 131 h 178"/>
                <a:gd name="T74" fmla="*/ 156 w 179"/>
                <a:gd name="T75" fmla="*/ 150 h 178"/>
                <a:gd name="T76" fmla="*/ 161 w 179"/>
                <a:gd name="T77" fmla="*/ 169 h 178"/>
                <a:gd name="T78" fmla="*/ 162 w 179"/>
                <a:gd name="T79" fmla="*/ 177 h 178"/>
                <a:gd name="T80" fmla="*/ 164 w 179"/>
                <a:gd name="T81" fmla="*/ 177 h 178"/>
                <a:gd name="T82" fmla="*/ 166 w 179"/>
                <a:gd name="T83" fmla="*/ 177 h 178"/>
                <a:gd name="T84" fmla="*/ 168 w 179"/>
                <a:gd name="T85" fmla="*/ 177 h 178"/>
                <a:gd name="T86" fmla="*/ 171 w 179"/>
                <a:gd name="T87" fmla="*/ 177 h 178"/>
                <a:gd name="T88" fmla="*/ 173 w 179"/>
                <a:gd name="T89" fmla="*/ 178 h 178"/>
                <a:gd name="T90" fmla="*/ 175 w 179"/>
                <a:gd name="T91" fmla="*/ 178 h 178"/>
                <a:gd name="T92" fmla="*/ 177 w 179"/>
                <a:gd name="T93" fmla="*/ 178 h 178"/>
                <a:gd name="T94" fmla="*/ 179 w 179"/>
                <a:gd name="T95" fmla="*/ 178 h 17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79"/>
                <a:gd name="T145" fmla="*/ 0 h 178"/>
                <a:gd name="T146" fmla="*/ 179 w 179"/>
                <a:gd name="T147" fmla="*/ 178 h 17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79" h="178">
                  <a:moveTo>
                    <a:pt x="179" y="178"/>
                  </a:moveTo>
                  <a:lnTo>
                    <a:pt x="179" y="177"/>
                  </a:lnTo>
                  <a:lnTo>
                    <a:pt x="177" y="166"/>
                  </a:lnTo>
                  <a:lnTo>
                    <a:pt x="174" y="155"/>
                  </a:lnTo>
                  <a:lnTo>
                    <a:pt x="172" y="145"/>
                  </a:lnTo>
                  <a:lnTo>
                    <a:pt x="167" y="135"/>
                  </a:lnTo>
                  <a:lnTo>
                    <a:pt x="164" y="125"/>
                  </a:lnTo>
                  <a:lnTo>
                    <a:pt x="155" y="106"/>
                  </a:lnTo>
                  <a:lnTo>
                    <a:pt x="143" y="88"/>
                  </a:lnTo>
                  <a:lnTo>
                    <a:pt x="132" y="71"/>
                  </a:lnTo>
                  <a:lnTo>
                    <a:pt x="117" y="55"/>
                  </a:lnTo>
                  <a:lnTo>
                    <a:pt x="101" y="42"/>
                  </a:lnTo>
                  <a:lnTo>
                    <a:pt x="84" y="29"/>
                  </a:lnTo>
                  <a:lnTo>
                    <a:pt x="66" y="17"/>
                  </a:lnTo>
                  <a:lnTo>
                    <a:pt x="47" y="9"/>
                  </a:lnTo>
                  <a:lnTo>
                    <a:pt x="38" y="5"/>
                  </a:lnTo>
                  <a:lnTo>
                    <a:pt x="27" y="2"/>
                  </a:lnTo>
                  <a:lnTo>
                    <a:pt x="22" y="0"/>
                  </a:lnTo>
                  <a:lnTo>
                    <a:pt x="19" y="1"/>
                  </a:lnTo>
                  <a:lnTo>
                    <a:pt x="16" y="2"/>
                  </a:lnTo>
                  <a:lnTo>
                    <a:pt x="14" y="3"/>
                  </a:lnTo>
                  <a:lnTo>
                    <a:pt x="10" y="5"/>
                  </a:lnTo>
                  <a:lnTo>
                    <a:pt x="7" y="6"/>
                  </a:lnTo>
                  <a:lnTo>
                    <a:pt x="5" y="8"/>
                  </a:lnTo>
                  <a:lnTo>
                    <a:pt x="2" y="9"/>
                  </a:lnTo>
                  <a:lnTo>
                    <a:pt x="0" y="11"/>
                  </a:lnTo>
                  <a:lnTo>
                    <a:pt x="3" y="11"/>
                  </a:lnTo>
                  <a:lnTo>
                    <a:pt x="23" y="16"/>
                  </a:lnTo>
                  <a:lnTo>
                    <a:pt x="41" y="23"/>
                  </a:lnTo>
                  <a:lnTo>
                    <a:pt x="59" y="32"/>
                  </a:lnTo>
                  <a:lnTo>
                    <a:pt x="76" y="42"/>
                  </a:lnTo>
                  <a:lnTo>
                    <a:pt x="92" y="53"/>
                  </a:lnTo>
                  <a:lnTo>
                    <a:pt x="106" y="67"/>
                  </a:lnTo>
                  <a:lnTo>
                    <a:pt x="119" y="81"/>
                  </a:lnTo>
                  <a:lnTo>
                    <a:pt x="131" y="96"/>
                  </a:lnTo>
                  <a:lnTo>
                    <a:pt x="141" y="113"/>
                  </a:lnTo>
                  <a:lnTo>
                    <a:pt x="150" y="131"/>
                  </a:lnTo>
                  <a:lnTo>
                    <a:pt x="156" y="150"/>
                  </a:lnTo>
                  <a:lnTo>
                    <a:pt x="161" y="169"/>
                  </a:lnTo>
                  <a:lnTo>
                    <a:pt x="162" y="177"/>
                  </a:lnTo>
                  <a:lnTo>
                    <a:pt x="164" y="177"/>
                  </a:lnTo>
                  <a:lnTo>
                    <a:pt x="166" y="177"/>
                  </a:lnTo>
                  <a:lnTo>
                    <a:pt x="168" y="177"/>
                  </a:lnTo>
                  <a:lnTo>
                    <a:pt x="171" y="177"/>
                  </a:lnTo>
                  <a:lnTo>
                    <a:pt x="173" y="178"/>
                  </a:lnTo>
                  <a:lnTo>
                    <a:pt x="175" y="178"/>
                  </a:lnTo>
                  <a:lnTo>
                    <a:pt x="177" y="178"/>
                  </a:lnTo>
                  <a:lnTo>
                    <a:pt x="179" y="178"/>
                  </a:lnTo>
                  <a:close/>
                </a:path>
              </a:pathLst>
            </a:custGeom>
            <a:solidFill>
              <a:srgbClr val="30DCDF"/>
            </a:solidFill>
            <a:ln w="9525">
              <a:noFill/>
              <a:round/>
              <a:headEnd/>
              <a:tailEnd/>
            </a:ln>
          </p:spPr>
          <p:txBody>
            <a:bodyPr>
              <a:prstTxWarp prst="textNoShape">
                <a:avLst/>
              </a:prstTxWarp>
            </a:bodyPr>
            <a:lstStyle/>
            <a:p>
              <a:endParaRPr lang="en-US"/>
            </a:p>
          </p:txBody>
        </p:sp>
        <p:sp>
          <p:nvSpPr>
            <p:cNvPr id="66572" name="Freeform 12"/>
            <p:cNvSpPr>
              <a:spLocks/>
            </p:cNvSpPr>
            <p:nvPr/>
          </p:nvSpPr>
          <p:spPr bwMode="auto">
            <a:xfrm>
              <a:off x="1555" y="1202"/>
              <a:ext cx="179" cy="166"/>
            </a:xfrm>
            <a:custGeom>
              <a:avLst/>
              <a:gdLst>
                <a:gd name="T0" fmla="*/ 179 w 179"/>
                <a:gd name="T1" fmla="*/ 166 h 166"/>
                <a:gd name="T2" fmla="*/ 178 w 179"/>
                <a:gd name="T3" fmla="*/ 158 h 166"/>
                <a:gd name="T4" fmla="*/ 173 w 179"/>
                <a:gd name="T5" fmla="*/ 139 h 166"/>
                <a:gd name="T6" fmla="*/ 167 w 179"/>
                <a:gd name="T7" fmla="*/ 120 h 166"/>
                <a:gd name="T8" fmla="*/ 158 w 179"/>
                <a:gd name="T9" fmla="*/ 102 h 166"/>
                <a:gd name="T10" fmla="*/ 148 w 179"/>
                <a:gd name="T11" fmla="*/ 85 h 166"/>
                <a:gd name="T12" fmla="*/ 136 w 179"/>
                <a:gd name="T13" fmla="*/ 70 h 166"/>
                <a:gd name="T14" fmla="*/ 123 w 179"/>
                <a:gd name="T15" fmla="*/ 56 h 166"/>
                <a:gd name="T16" fmla="*/ 109 w 179"/>
                <a:gd name="T17" fmla="*/ 42 h 166"/>
                <a:gd name="T18" fmla="*/ 93 w 179"/>
                <a:gd name="T19" fmla="*/ 31 h 166"/>
                <a:gd name="T20" fmla="*/ 76 w 179"/>
                <a:gd name="T21" fmla="*/ 21 h 166"/>
                <a:gd name="T22" fmla="*/ 58 w 179"/>
                <a:gd name="T23" fmla="*/ 12 h 166"/>
                <a:gd name="T24" fmla="*/ 40 w 179"/>
                <a:gd name="T25" fmla="*/ 5 h 166"/>
                <a:gd name="T26" fmla="*/ 20 w 179"/>
                <a:gd name="T27" fmla="*/ 0 h 166"/>
                <a:gd name="T28" fmla="*/ 17 w 179"/>
                <a:gd name="T29" fmla="*/ 0 h 166"/>
                <a:gd name="T30" fmla="*/ 14 w 179"/>
                <a:gd name="T31" fmla="*/ 1 h 166"/>
                <a:gd name="T32" fmla="*/ 12 w 179"/>
                <a:gd name="T33" fmla="*/ 2 h 166"/>
                <a:gd name="T34" fmla="*/ 10 w 179"/>
                <a:gd name="T35" fmla="*/ 4 h 166"/>
                <a:gd name="T36" fmla="*/ 7 w 179"/>
                <a:gd name="T37" fmla="*/ 5 h 166"/>
                <a:gd name="T38" fmla="*/ 5 w 179"/>
                <a:gd name="T39" fmla="*/ 8 h 166"/>
                <a:gd name="T40" fmla="*/ 4 w 179"/>
                <a:gd name="T41" fmla="*/ 10 h 166"/>
                <a:gd name="T42" fmla="*/ 2 w 179"/>
                <a:gd name="T43" fmla="*/ 11 h 166"/>
                <a:gd name="T44" fmla="*/ 0 w 179"/>
                <a:gd name="T45" fmla="*/ 13 h 166"/>
                <a:gd name="T46" fmla="*/ 17 w 179"/>
                <a:gd name="T47" fmla="*/ 16 h 166"/>
                <a:gd name="T48" fmla="*/ 35 w 179"/>
                <a:gd name="T49" fmla="*/ 20 h 166"/>
                <a:gd name="T50" fmla="*/ 53 w 179"/>
                <a:gd name="T51" fmla="*/ 26 h 166"/>
                <a:gd name="T52" fmla="*/ 69 w 179"/>
                <a:gd name="T53" fmla="*/ 35 h 166"/>
                <a:gd name="T54" fmla="*/ 84 w 179"/>
                <a:gd name="T55" fmla="*/ 43 h 166"/>
                <a:gd name="T56" fmla="*/ 99 w 179"/>
                <a:gd name="T57" fmla="*/ 55 h 166"/>
                <a:gd name="T58" fmla="*/ 112 w 179"/>
                <a:gd name="T59" fmla="*/ 67 h 166"/>
                <a:gd name="T60" fmla="*/ 124 w 179"/>
                <a:gd name="T61" fmla="*/ 80 h 166"/>
                <a:gd name="T62" fmla="*/ 135 w 179"/>
                <a:gd name="T63" fmla="*/ 94 h 166"/>
                <a:gd name="T64" fmla="*/ 144 w 179"/>
                <a:gd name="T65" fmla="*/ 110 h 166"/>
                <a:gd name="T66" fmla="*/ 152 w 179"/>
                <a:gd name="T67" fmla="*/ 127 h 166"/>
                <a:gd name="T68" fmla="*/ 158 w 179"/>
                <a:gd name="T69" fmla="*/ 143 h 166"/>
                <a:gd name="T70" fmla="*/ 163 w 179"/>
                <a:gd name="T71" fmla="*/ 161 h 166"/>
                <a:gd name="T72" fmla="*/ 163 w 179"/>
                <a:gd name="T73" fmla="*/ 164 h 166"/>
                <a:gd name="T74" fmla="*/ 165 w 179"/>
                <a:gd name="T75" fmla="*/ 164 h 166"/>
                <a:gd name="T76" fmla="*/ 168 w 179"/>
                <a:gd name="T77" fmla="*/ 164 h 166"/>
                <a:gd name="T78" fmla="*/ 170 w 179"/>
                <a:gd name="T79" fmla="*/ 164 h 166"/>
                <a:gd name="T80" fmla="*/ 172 w 179"/>
                <a:gd name="T81" fmla="*/ 164 h 166"/>
                <a:gd name="T82" fmla="*/ 174 w 179"/>
                <a:gd name="T83" fmla="*/ 164 h 166"/>
                <a:gd name="T84" fmla="*/ 175 w 179"/>
                <a:gd name="T85" fmla="*/ 166 h 166"/>
                <a:gd name="T86" fmla="*/ 177 w 179"/>
                <a:gd name="T87" fmla="*/ 166 h 166"/>
                <a:gd name="T88" fmla="*/ 179 w 179"/>
                <a:gd name="T89" fmla="*/ 166 h 16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9"/>
                <a:gd name="T136" fmla="*/ 0 h 166"/>
                <a:gd name="T137" fmla="*/ 179 w 179"/>
                <a:gd name="T138" fmla="*/ 166 h 16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9" h="166">
                  <a:moveTo>
                    <a:pt x="179" y="166"/>
                  </a:moveTo>
                  <a:lnTo>
                    <a:pt x="178" y="158"/>
                  </a:lnTo>
                  <a:lnTo>
                    <a:pt x="173" y="139"/>
                  </a:lnTo>
                  <a:lnTo>
                    <a:pt x="167" y="120"/>
                  </a:lnTo>
                  <a:lnTo>
                    <a:pt x="158" y="102"/>
                  </a:lnTo>
                  <a:lnTo>
                    <a:pt x="148" y="85"/>
                  </a:lnTo>
                  <a:lnTo>
                    <a:pt x="136" y="70"/>
                  </a:lnTo>
                  <a:lnTo>
                    <a:pt x="123" y="56"/>
                  </a:lnTo>
                  <a:lnTo>
                    <a:pt x="109" y="42"/>
                  </a:lnTo>
                  <a:lnTo>
                    <a:pt x="93" y="31"/>
                  </a:lnTo>
                  <a:lnTo>
                    <a:pt x="76" y="21"/>
                  </a:lnTo>
                  <a:lnTo>
                    <a:pt x="58" y="12"/>
                  </a:lnTo>
                  <a:lnTo>
                    <a:pt x="40" y="5"/>
                  </a:lnTo>
                  <a:lnTo>
                    <a:pt x="20" y="0"/>
                  </a:lnTo>
                  <a:lnTo>
                    <a:pt x="17" y="0"/>
                  </a:lnTo>
                  <a:lnTo>
                    <a:pt x="14" y="1"/>
                  </a:lnTo>
                  <a:lnTo>
                    <a:pt x="12" y="2"/>
                  </a:lnTo>
                  <a:lnTo>
                    <a:pt x="10" y="4"/>
                  </a:lnTo>
                  <a:lnTo>
                    <a:pt x="7" y="5"/>
                  </a:lnTo>
                  <a:lnTo>
                    <a:pt x="5" y="8"/>
                  </a:lnTo>
                  <a:lnTo>
                    <a:pt x="4" y="10"/>
                  </a:lnTo>
                  <a:lnTo>
                    <a:pt x="2" y="11"/>
                  </a:lnTo>
                  <a:lnTo>
                    <a:pt x="0" y="13"/>
                  </a:lnTo>
                  <a:lnTo>
                    <a:pt x="17" y="16"/>
                  </a:lnTo>
                  <a:lnTo>
                    <a:pt x="35" y="20"/>
                  </a:lnTo>
                  <a:lnTo>
                    <a:pt x="53" y="26"/>
                  </a:lnTo>
                  <a:lnTo>
                    <a:pt x="69" y="35"/>
                  </a:lnTo>
                  <a:lnTo>
                    <a:pt x="84" y="43"/>
                  </a:lnTo>
                  <a:lnTo>
                    <a:pt x="99" y="55"/>
                  </a:lnTo>
                  <a:lnTo>
                    <a:pt x="112" y="67"/>
                  </a:lnTo>
                  <a:lnTo>
                    <a:pt x="124" y="80"/>
                  </a:lnTo>
                  <a:lnTo>
                    <a:pt x="135" y="94"/>
                  </a:lnTo>
                  <a:lnTo>
                    <a:pt x="144" y="110"/>
                  </a:lnTo>
                  <a:lnTo>
                    <a:pt x="152" y="127"/>
                  </a:lnTo>
                  <a:lnTo>
                    <a:pt x="158" y="143"/>
                  </a:lnTo>
                  <a:lnTo>
                    <a:pt x="163" y="161"/>
                  </a:lnTo>
                  <a:lnTo>
                    <a:pt x="163" y="164"/>
                  </a:lnTo>
                  <a:lnTo>
                    <a:pt x="165" y="164"/>
                  </a:lnTo>
                  <a:lnTo>
                    <a:pt x="168" y="164"/>
                  </a:lnTo>
                  <a:lnTo>
                    <a:pt x="170" y="164"/>
                  </a:lnTo>
                  <a:lnTo>
                    <a:pt x="172" y="164"/>
                  </a:lnTo>
                  <a:lnTo>
                    <a:pt x="174" y="164"/>
                  </a:lnTo>
                  <a:lnTo>
                    <a:pt x="175" y="166"/>
                  </a:lnTo>
                  <a:lnTo>
                    <a:pt x="177" y="166"/>
                  </a:lnTo>
                  <a:lnTo>
                    <a:pt x="179" y="166"/>
                  </a:lnTo>
                  <a:close/>
                </a:path>
              </a:pathLst>
            </a:custGeom>
            <a:solidFill>
              <a:srgbClr val="38DEDA"/>
            </a:solidFill>
            <a:ln w="9525">
              <a:noFill/>
              <a:round/>
              <a:headEnd/>
              <a:tailEnd/>
            </a:ln>
          </p:spPr>
          <p:txBody>
            <a:bodyPr>
              <a:prstTxWarp prst="textNoShape">
                <a:avLst/>
              </a:prstTxWarp>
            </a:bodyPr>
            <a:lstStyle/>
            <a:p>
              <a:endParaRPr lang="en-US"/>
            </a:p>
          </p:txBody>
        </p:sp>
        <p:sp>
          <p:nvSpPr>
            <p:cNvPr id="66573" name="Freeform 13"/>
            <p:cNvSpPr>
              <a:spLocks/>
            </p:cNvSpPr>
            <p:nvPr/>
          </p:nvSpPr>
          <p:spPr bwMode="auto">
            <a:xfrm>
              <a:off x="1541" y="1215"/>
              <a:ext cx="177" cy="151"/>
            </a:xfrm>
            <a:custGeom>
              <a:avLst/>
              <a:gdLst>
                <a:gd name="T0" fmla="*/ 177 w 177"/>
                <a:gd name="T1" fmla="*/ 151 h 151"/>
                <a:gd name="T2" fmla="*/ 177 w 177"/>
                <a:gd name="T3" fmla="*/ 148 h 151"/>
                <a:gd name="T4" fmla="*/ 172 w 177"/>
                <a:gd name="T5" fmla="*/ 130 h 151"/>
                <a:gd name="T6" fmla="*/ 166 w 177"/>
                <a:gd name="T7" fmla="*/ 114 h 151"/>
                <a:gd name="T8" fmla="*/ 158 w 177"/>
                <a:gd name="T9" fmla="*/ 97 h 151"/>
                <a:gd name="T10" fmla="*/ 149 w 177"/>
                <a:gd name="T11" fmla="*/ 81 h 151"/>
                <a:gd name="T12" fmla="*/ 138 w 177"/>
                <a:gd name="T13" fmla="*/ 67 h 151"/>
                <a:gd name="T14" fmla="*/ 126 w 177"/>
                <a:gd name="T15" fmla="*/ 54 h 151"/>
                <a:gd name="T16" fmla="*/ 113 w 177"/>
                <a:gd name="T17" fmla="*/ 42 h 151"/>
                <a:gd name="T18" fmla="*/ 98 w 177"/>
                <a:gd name="T19" fmla="*/ 30 h 151"/>
                <a:gd name="T20" fmla="*/ 83 w 177"/>
                <a:gd name="T21" fmla="*/ 22 h 151"/>
                <a:gd name="T22" fmla="*/ 67 w 177"/>
                <a:gd name="T23" fmla="*/ 13 h 151"/>
                <a:gd name="T24" fmla="*/ 49 w 177"/>
                <a:gd name="T25" fmla="*/ 7 h 151"/>
                <a:gd name="T26" fmla="*/ 31 w 177"/>
                <a:gd name="T27" fmla="*/ 3 h 151"/>
                <a:gd name="T28" fmla="*/ 14 w 177"/>
                <a:gd name="T29" fmla="*/ 0 h 151"/>
                <a:gd name="T30" fmla="*/ 12 w 177"/>
                <a:gd name="T31" fmla="*/ 2 h 151"/>
                <a:gd name="T32" fmla="*/ 11 w 177"/>
                <a:gd name="T33" fmla="*/ 3 h 151"/>
                <a:gd name="T34" fmla="*/ 9 w 177"/>
                <a:gd name="T35" fmla="*/ 5 h 151"/>
                <a:gd name="T36" fmla="*/ 7 w 177"/>
                <a:gd name="T37" fmla="*/ 7 h 151"/>
                <a:gd name="T38" fmla="*/ 6 w 177"/>
                <a:gd name="T39" fmla="*/ 9 h 151"/>
                <a:gd name="T40" fmla="*/ 3 w 177"/>
                <a:gd name="T41" fmla="*/ 10 h 151"/>
                <a:gd name="T42" fmla="*/ 2 w 177"/>
                <a:gd name="T43" fmla="*/ 12 h 151"/>
                <a:gd name="T44" fmla="*/ 0 w 177"/>
                <a:gd name="T45" fmla="*/ 15 h 151"/>
                <a:gd name="T46" fmla="*/ 11 w 177"/>
                <a:gd name="T47" fmla="*/ 16 h 151"/>
                <a:gd name="T48" fmla="*/ 28 w 177"/>
                <a:gd name="T49" fmla="*/ 18 h 151"/>
                <a:gd name="T50" fmla="*/ 45 w 177"/>
                <a:gd name="T51" fmla="*/ 22 h 151"/>
                <a:gd name="T52" fmla="*/ 60 w 177"/>
                <a:gd name="T53" fmla="*/ 28 h 151"/>
                <a:gd name="T54" fmla="*/ 75 w 177"/>
                <a:gd name="T55" fmla="*/ 36 h 151"/>
                <a:gd name="T56" fmla="*/ 90 w 177"/>
                <a:gd name="T57" fmla="*/ 44 h 151"/>
                <a:gd name="T58" fmla="*/ 103 w 177"/>
                <a:gd name="T59" fmla="*/ 54 h 151"/>
                <a:gd name="T60" fmla="*/ 115 w 177"/>
                <a:gd name="T61" fmla="*/ 65 h 151"/>
                <a:gd name="T62" fmla="*/ 126 w 177"/>
                <a:gd name="T63" fmla="*/ 77 h 151"/>
                <a:gd name="T64" fmla="*/ 136 w 177"/>
                <a:gd name="T65" fmla="*/ 90 h 151"/>
                <a:gd name="T66" fmla="*/ 145 w 177"/>
                <a:gd name="T67" fmla="*/ 104 h 151"/>
                <a:gd name="T68" fmla="*/ 152 w 177"/>
                <a:gd name="T69" fmla="*/ 119 h 151"/>
                <a:gd name="T70" fmla="*/ 157 w 177"/>
                <a:gd name="T71" fmla="*/ 135 h 151"/>
                <a:gd name="T72" fmla="*/ 162 w 177"/>
                <a:gd name="T73" fmla="*/ 150 h 151"/>
                <a:gd name="T74" fmla="*/ 164 w 177"/>
                <a:gd name="T75" fmla="*/ 150 h 151"/>
                <a:gd name="T76" fmla="*/ 166 w 177"/>
                <a:gd name="T77" fmla="*/ 150 h 151"/>
                <a:gd name="T78" fmla="*/ 168 w 177"/>
                <a:gd name="T79" fmla="*/ 150 h 151"/>
                <a:gd name="T80" fmla="*/ 169 w 177"/>
                <a:gd name="T81" fmla="*/ 150 h 151"/>
                <a:gd name="T82" fmla="*/ 171 w 177"/>
                <a:gd name="T83" fmla="*/ 150 h 151"/>
                <a:gd name="T84" fmla="*/ 173 w 177"/>
                <a:gd name="T85" fmla="*/ 150 h 151"/>
                <a:gd name="T86" fmla="*/ 175 w 177"/>
                <a:gd name="T87" fmla="*/ 151 h 151"/>
                <a:gd name="T88" fmla="*/ 177 w 177"/>
                <a:gd name="T89" fmla="*/ 151 h 15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7"/>
                <a:gd name="T136" fmla="*/ 0 h 151"/>
                <a:gd name="T137" fmla="*/ 177 w 177"/>
                <a:gd name="T138" fmla="*/ 151 h 15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7" h="151">
                  <a:moveTo>
                    <a:pt x="177" y="151"/>
                  </a:moveTo>
                  <a:lnTo>
                    <a:pt x="177" y="148"/>
                  </a:lnTo>
                  <a:lnTo>
                    <a:pt x="172" y="130"/>
                  </a:lnTo>
                  <a:lnTo>
                    <a:pt x="166" y="114"/>
                  </a:lnTo>
                  <a:lnTo>
                    <a:pt x="158" y="97"/>
                  </a:lnTo>
                  <a:lnTo>
                    <a:pt x="149" y="81"/>
                  </a:lnTo>
                  <a:lnTo>
                    <a:pt x="138" y="67"/>
                  </a:lnTo>
                  <a:lnTo>
                    <a:pt x="126" y="54"/>
                  </a:lnTo>
                  <a:lnTo>
                    <a:pt x="113" y="42"/>
                  </a:lnTo>
                  <a:lnTo>
                    <a:pt x="98" y="30"/>
                  </a:lnTo>
                  <a:lnTo>
                    <a:pt x="83" y="22"/>
                  </a:lnTo>
                  <a:lnTo>
                    <a:pt x="67" y="13"/>
                  </a:lnTo>
                  <a:lnTo>
                    <a:pt x="49" y="7"/>
                  </a:lnTo>
                  <a:lnTo>
                    <a:pt x="31" y="3"/>
                  </a:lnTo>
                  <a:lnTo>
                    <a:pt x="14" y="0"/>
                  </a:lnTo>
                  <a:lnTo>
                    <a:pt x="12" y="2"/>
                  </a:lnTo>
                  <a:lnTo>
                    <a:pt x="11" y="3"/>
                  </a:lnTo>
                  <a:lnTo>
                    <a:pt x="9" y="5"/>
                  </a:lnTo>
                  <a:lnTo>
                    <a:pt x="7" y="7"/>
                  </a:lnTo>
                  <a:lnTo>
                    <a:pt x="6" y="9"/>
                  </a:lnTo>
                  <a:lnTo>
                    <a:pt x="3" y="10"/>
                  </a:lnTo>
                  <a:lnTo>
                    <a:pt x="2" y="12"/>
                  </a:lnTo>
                  <a:lnTo>
                    <a:pt x="0" y="15"/>
                  </a:lnTo>
                  <a:lnTo>
                    <a:pt x="11" y="16"/>
                  </a:lnTo>
                  <a:lnTo>
                    <a:pt x="28" y="18"/>
                  </a:lnTo>
                  <a:lnTo>
                    <a:pt x="45" y="22"/>
                  </a:lnTo>
                  <a:lnTo>
                    <a:pt x="60" y="28"/>
                  </a:lnTo>
                  <a:lnTo>
                    <a:pt x="75" y="36"/>
                  </a:lnTo>
                  <a:lnTo>
                    <a:pt x="90" y="44"/>
                  </a:lnTo>
                  <a:lnTo>
                    <a:pt x="103" y="54"/>
                  </a:lnTo>
                  <a:lnTo>
                    <a:pt x="115" y="65"/>
                  </a:lnTo>
                  <a:lnTo>
                    <a:pt x="126" y="77"/>
                  </a:lnTo>
                  <a:lnTo>
                    <a:pt x="136" y="90"/>
                  </a:lnTo>
                  <a:lnTo>
                    <a:pt x="145" y="104"/>
                  </a:lnTo>
                  <a:lnTo>
                    <a:pt x="152" y="119"/>
                  </a:lnTo>
                  <a:lnTo>
                    <a:pt x="157" y="135"/>
                  </a:lnTo>
                  <a:lnTo>
                    <a:pt x="162" y="150"/>
                  </a:lnTo>
                  <a:lnTo>
                    <a:pt x="164" y="150"/>
                  </a:lnTo>
                  <a:lnTo>
                    <a:pt x="166" y="150"/>
                  </a:lnTo>
                  <a:lnTo>
                    <a:pt x="168" y="150"/>
                  </a:lnTo>
                  <a:lnTo>
                    <a:pt x="169" y="150"/>
                  </a:lnTo>
                  <a:lnTo>
                    <a:pt x="171" y="150"/>
                  </a:lnTo>
                  <a:lnTo>
                    <a:pt x="173" y="150"/>
                  </a:lnTo>
                  <a:lnTo>
                    <a:pt x="175" y="151"/>
                  </a:lnTo>
                  <a:lnTo>
                    <a:pt x="177" y="151"/>
                  </a:lnTo>
                  <a:close/>
                </a:path>
              </a:pathLst>
            </a:custGeom>
            <a:solidFill>
              <a:srgbClr val="40E1D5"/>
            </a:solidFill>
            <a:ln w="9525">
              <a:noFill/>
              <a:round/>
              <a:headEnd/>
              <a:tailEnd/>
            </a:ln>
          </p:spPr>
          <p:txBody>
            <a:bodyPr>
              <a:prstTxWarp prst="textNoShape">
                <a:avLst/>
              </a:prstTxWarp>
            </a:bodyPr>
            <a:lstStyle/>
            <a:p>
              <a:endParaRPr lang="en-US"/>
            </a:p>
          </p:txBody>
        </p:sp>
        <p:sp>
          <p:nvSpPr>
            <p:cNvPr id="66574" name="Freeform 14"/>
            <p:cNvSpPr>
              <a:spLocks/>
            </p:cNvSpPr>
            <p:nvPr/>
          </p:nvSpPr>
          <p:spPr bwMode="auto">
            <a:xfrm>
              <a:off x="1533" y="1230"/>
              <a:ext cx="170" cy="135"/>
            </a:xfrm>
            <a:custGeom>
              <a:avLst/>
              <a:gdLst>
                <a:gd name="T0" fmla="*/ 170 w 170"/>
                <a:gd name="T1" fmla="*/ 135 h 135"/>
                <a:gd name="T2" fmla="*/ 165 w 170"/>
                <a:gd name="T3" fmla="*/ 120 h 135"/>
                <a:gd name="T4" fmla="*/ 160 w 170"/>
                <a:gd name="T5" fmla="*/ 104 h 135"/>
                <a:gd name="T6" fmla="*/ 153 w 170"/>
                <a:gd name="T7" fmla="*/ 89 h 135"/>
                <a:gd name="T8" fmla="*/ 144 w 170"/>
                <a:gd name="T9" fmla="*/ 75 h 135"/>
                <a:gd name="T10" fmla="*/ 134 w 170"/>
                <a:gd name="T11" fmla="*/ 62 h 135"/>
                <a:gd name="T12" fmla="*/ 123 w 170"/>
                <a:gd name="T13" fmla="*/ 50 h 135"/>
                <a:gd name="T14" fmla="*/ 111 w 170"/>
                <a:gd name="T15" fmla="*/ 39 h 135"/>
                <a:gd name="T16" fmla="*/ 98 w 170"/>
                <a:gd name="T17" fmla="*/ 29 h 135"/>
                <a:gd name="T18" fmla="*/ 83 w 170"/>
                <a:gd name="T19" fmla="*/ 21 h 135"/>
                <a:gd name="T20" fmla="*/ 68 w 170"/>
                <a:gd name="T21" fmla="*/ 13 h 135"/>
                <a:gd name="T22" fmla="*/ 53 w 170"/>
                <a:gd name="T23" fmla="*/ 7 h 135"/>
                <a:gd name="T24" fmla="*/ 36 w 170"/>
                <a:gd name="T25" fmla="*/ 3 h 135"/>
                <a:gd name="T26" fmla="*/ 19 w 170"/>
                <a:gd name="T27" fmla="*/ 1 h 135"/>
                <a:gd name="T28" fmla="*/ 8 w 170"/>
                <a:gd name="T29" fmla="*/ 0 h 135"/>
                <a:gd name="T30" fmla="*/ 8 w 170"/>
                <a:gd name="T31" fmla="*/ 1 h 135"/>
                <a:gd name="T32" fmla="*/ 7 w 170"/>
                <a:gd name="T33" fmla="*/ 2 h 135"/>
                <a:gd name="T34" fmla="*/ 7 w 170"/>
                <a:gd name="T35" fmla="*/ 3 h 135"/>
                <a:gd name="T36" fmla="*/ 6 w 170"/>
                <a:gd name="T37" fmla="*/ 3 h 135"/>
                <a:gd name="T38" fmla="*/ 6 w 170"/>
                <a:gd name="T39" fmla="*/ 4 h 135"/>
                <a:gd name="T40" fmla="*/ 5 w 170"/>
                <a:gd name="T41" fmla="*/ 5 h 135"/>
                <a:gd name="T42" fmla="*/ 5 w 170"/>
                <a:gd name="T43" fmla="*/ 6 h 135"/>
                <a:gd name="T44" fmla="*/ 4 w 170"/>
                <a:gd name="T45" fmla="*/ 7 h 135"/>
                <a:gd name="T46" fmla="*/ 3 w 170"/>
                <a:gd name="T47" fmla="*/ 8 h 135"/>
                <a:gd name="T48" fmla="*/ 3 w 170"/>
                <a:gd name="T49" fmla="*/ 9 h 135"/>
                <a:gd name="T50" fmla="*/ 2 w 170"/>
                <a:gd name="T51" fmla="*/ 10 h 135"/>
                <a:gd name="T52" fmla="*/ 2 w 170"/>
                <a:gd name="T53" fmla="*/ 11 h 135"/>
                <a:gd name="T54" fmla="*/ 1 w 170"/>
                <a:gd name="T55" fmla="*/ 12 h 135"/>
                <a:gd name="T56" fmla="*/ 1 w 170"/>
                <a:gd name="T57" fmla="*/ 13 h 135"/>
                <a:gd name="T58" fmla="*/ 0 w 170"/>
                <a:gd name="T59" fmla="*/ 14 h 135"/>
                <a:gd name="T60" fmla="*/ 0 w 170"/>
                <a:gd name="T61" fmla="*/ 15 h 135"/>
                <a:gd name="T62" fmla="*/ 2 w 170"/>
                <a:gd name="T63" fmla="*/ 15 h 135"/>
                <a:gd name="T64" fmla="*/ 18 w 170"/>
                <a:gd name="T65" fmla="*/ 15 h 135"/>
                <a:gd name="T66" fmla="*/ 33 w 170"/>
                <a:gd name="T67" fmla="*/ 18 h 135"/>
                <a:gd name="T68" fmla="*/ 48 w 170"/>
                <a:gd name="T69" fmla="*/ 22 h 135"/>
                <a:gd name="T70" fmla="*/ 62 w 170"/>
                <a:gd name="T71" fmla="*/ 27 h 135"/>
                <a:gd name="T72" fmla="*/ 76 w 170"/>
                <a:gd name="T73" fmla="*/ 34 h 135"/>
                <a:gd name="T74" fmla="*/ 88 w 170"/>
                <a:gd name="T75" fmla="*/ 42 h 135"/>
                <a:gd name="T76" fmla="*/ 101 w 170"/>
                <a:gd name="T77" fmla="*/ 51 h 135"/>
                <a:gd name="T78" fmla="*/ 112 w 170"/>
                <a:gd name="T79" fmla="*/ 61 h 135"/>
                <a:gd name="T80" fmla="*/ 122 w 170"/>
                <a:gd name="T81" fmla="*/ 72 h 135"/>
                <a:gd name="T82" fmla="*/ 131 w 170"/>
                <a:gd name="T83" fmla="*/ 84 h 135"/>
                <a:gd name="T84" fmla="*/ 139 w 170"/>
                <a:gd name="T85" fmla="*/ 96 h 135"/>
                <a:gd name="T86" fmla="*/ 145 w 170"/>
                <a:gd name="T87" fmla="*/ 110 h 135"/>
                <a:gd name="T88" fmla="*/ 151 w 170"/>
                <a:gd name="T89" fmla="*/ 125 h 135"/>
                <a:gd name="T90" fmla="*/ 153 w 170"/>
                <a:gd name="T91" fmla="*/ 133 h 135"/>
                <a:gd name="T92" fmla="*/ 155 w 170"/>
                <a:gd name="T93" fmla="*/ 134 h 135"/>
                <a:gd name="T94" fmla="*/ 157 w 170"/>
                <a:gd name="T95" fmla="*/ 134 h 135"/>
                <a:gd name="T96" fmla="*/ 159 w 170"/>
                <a:gd name="T97" fmla="*/ 134 h 135"/>
                <a:gd name="T98" fmla="*/ 161 w 170"/>
                <a:gd name="T99" fmla="*/ 134 h 135"/>
                <a:gd name="T100" fmla="*/ 163 w 170"/>
                <a:gd name="T101" fmla="*/ 134 h 135"/>
                <a:gd name="T102" fmla="*/ 165 w 170"/>
                <a:gd name="T103" fmla="*/ 134 h 135"/>
                <a:gd name="T104" fmla="*/ 167 w 170"/>
                <a:gd name="T105" fmla="*/ 134 h 135"/>
                <a:gd name="T106" fmla="*/ 170 w 170"/>
                <a:gd name="T107" fmla="*/ 135 h 13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70"/>
                <a:gd name="T163" fmla="*/ 0 h 135"/>
                <a:gd name="T164" fmla="*/ 170 w 170"/>
                <a:gd name="T165" fmla="*/ 135 h 135"/>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70" h="135">
                  <a:moveTo>
                    <a:pt x="170" y="135"/>
                  </a:moveTo>
                  <a:lnTo>
                    <a:pt x="165" y="120"/>
                  </a:lnTo>
                  <a:lnTo>
                    <a:pt x="160" y="104"/>
                  </a:lnTo>
                  <a:lnTo>
                    <a:pt x="153" y="89"/>
                  </a:lnTo>
                  <a:lnTo>
                    <a:pt x="144" y="75"/>
                  </a:lnTo>
                  <a:lnTo>
                    <a:pt x="134" y="62"/>
                  </a:lnTo>
                  <a:lnTo>
                    <a:pt x="123" y="50"/>
                  </a:lnTo>
                  <a:lnTo>
                    <a:pt x="111" y="39"/>
                  </a:lnTo>
                  <a:lnTo>
                    <a:pt x="98" y="29"/>
                  </a:lnTo>
                  <a:lnTo>
                    <a:pt x="83" y="21"/>
                  </a:lnTo>
                  <a:lnTo>
                    <a:pt x="68" y="13"/>
                  </a:lnTo>
                  <a:lnTo>
                    <a:pt x="53" y="7"/>
                  </a:lnTo>
                  <a:lnTo>
                    <a:pt x="36" y="3"/>
                  </a:lnTo>
                  <a:lnTo>
                    <a:pt x="19" y="1"/>
                  </a:lnTo>
                  <a:lnTo>
                    <a:pt x="8" y="0"/>
                  </a:lnTo>
                  <a:lnTo>
                    <a:pt x="8" y="1"/>
                  </a:lnTo>
                  <a:lnTo>
                    <a:pt x="7" y="2"/>
                  </a:lnTo>
                  <a:lnTo>
                    <a:pt x="7" y="3"/>
                  </a:lnTo>
                  <a:lnTo>
                    <a:pt x="6" y="3"/>
                  </a:lnTo>
                  <a:lnTo>
                    <a:pt x="6" y="4"/>
                  </a:lnTo>
                  <a:lnTo>
                    <a:pt x="5" y="5"/>
                  </a:lnTo>
                  <a:lnTo>
                    <a:pt x="5" y="6"/>
                  </a:lnTo>
                  <a:lnTo>
                    <a:pt x="4" y="7"/>
                  </a:lnTo>
                  <a:lnTo>
                    <a:pt x="3" y="8"/>
                  </a:lnTo>
                  <a:lnTo>
                    <a:pt x="3" y="9"/>
                  </a:lnTo>
                  <a:lnTo>
                    <a:pt x="2" y="10"/>
                  </a:lnTo>
                  <a:lnTo>
                    <a:pt x="2" y="11"/>
                  </a:lnTo>
                  <a:lnTo>
                    <a:pt x="1" y="12"/>
                  </a:lnTo>
                  <a:lnTo>
                    <a:pt x="1" y="13"/>
                  </a:lnTo>
                  <a:lnTo>
                    <a:pt x="0" y="14"/>
                  </a:lnTo>
                  <a:lnTo>
                    <a:pt x="0" y="15"/>
                  </a:lnTo>
                  <a:lnTo>
                    <a:pt x="2" y="15"/>
                  </a:lnTo>
                  <a:lnTo>
                    <a:pt x="18" y="15"/>
                  </a:lnTo>
                  <a:lnTo>
                    <a:pt x="33" y="18"/>
                  </a:lnTo>
                  <a:lnTo>
                    <a:pt x="48" y="22"/>
                  </a:lnTo>
                  <a:lnTo>
                    <a:pt x="62" y="27"/>
                  </a:lnTo>
                  <a:lnTo>
                    <a:pt x="76" y="34"/>
                  </a:lnTo>
                  <a:lnTo>
                    <a:pt x="88" y="42"/>
                  </a:lnTo>
                  <a:lnTo>
                    <a:pt x="101" y="51"/>
                  </a:lnTo>
                  <a:lnTo>
                    <a:pt x="112" y="61"/>
                  </a:lnTo>
                  <a:lnTo>
                    <a:pt x="122" y="72"/>
                  </a:lnTo>
                  <a:lnTo>
                    <a:pt x="131" y="84"/>
                  </a:lnTo>
                  <a:lnTo>
                    <a:pt x="139" y="96"/>
                  </a:lnTo>
                  <a:lnTo>
                    <a:pt x="145" y="110"/>
                  </a:lnTo>
                  <a:lnTo>
                    <a:pt x="151" y="125"/>
                  </a:lnTo>
                  <a:lnTo>
                    <a:pt x="153" y="133"/>
                  </a:lnTo>
                  <a:lnTo>
                    <a:pt x="155" y="134"/>
                  </a:lnTo>
                  <a:lnTo>
                    <a:pt x="157" y="134"/>
                  </a:lnTo>
                  <a:lnTo>
                    <a:pt x="159" y="134"/>
                  </a:lnTo>
                  <a:lnTo>
                    <a:pt x="161" y="134"/>
                  </a:lnTo>
                  <a:lnTo>
                    <a:pt x="163" y="134"/>
                  </a:lnTo>
                  <a:lnTo>
                    <a:pt x="165" y="134"/>
                  </a:lnTo>
                  <a:lnTo>
                    <a:pt x="167" y="134"/>
                  </a:lnTo>
                  <a:lnTo>
                    <a:pt x="170" y="135"/>
                  </a:lnTo>
                  <a:close/>
                </a:path>
              </a:pathLst>
            </a:custGeom>
            <a:solidFill>
              <a:srgbClr val="48E4CF"/>
            </a:solidFill>
            <a:ln w="9525">
              <a:noFill/>
              <a:round/>
              <a:headEnd/>
              <a:tailEnd/>
            </a:ln>
          </p:spPr>
          <p:txBody>
            <a:bodyPr>
              <a:prstTxWarp prst="textNoShape">
                <a:avLst/>
              </a:prstTxWarp>
            </a:bodyPr>
            <a:lstStyle/>
            <a:p>
              <a:endParaRPr lang="en-US"/>
            </a:p>
          </p:txBody>
        </p:sp>
        <p:sp>
          <p:nvSpPr>
            <p:cNvPr id="66575" name="Freeform 15"/>
            <p:cNvSpPr>
              <a:spLocks/>
            </p:cNvSpPr>
            <p:nvPr/>
          </p:nvSpPr>
          <p:spPr bwMode="auto">
            <a:xfrm>
              <a:off x="1524" y="1245"/>
              <a:ext cx="162" cy="121"/>
            </a:xfrm>
            <a:custGeom>
              <a:avLst/>
              <a:gdLst>
                <a:gd name="T0" fmla="*/ 162 w 162"/>
                <a:gd name="T1" fmla="*/ 118 h 121"/>
                <a:gd name="T2" fmla="*/ 160 w 162"/>
                <a:gd name="T3" fmla="*/ 110 h 121"/>
                <a:gd name="T4" fmla="*/ 154 w 162"/>
                <a:gd name="T5" fmla="*/ 95 h 121"/>
                <a:gd name="T6" fmla="*/ 148 w 162"/>
                <a:gd name="T7" fmla="*/ 81 h 121"/>
                <a:gd name="T8" fmla="*/ 140 w 162"/>
                <a:gd name="T9" fmla="*/ 69 h 121"/>
                <a:gd name="T10" fmla="*/ 131 w 162"/>
                <a:gd name="T11" fmla="*/ 57 h 121"/>
                <a:gd name="T12" fmla="*/ 121 w 162"/>
                <a:gd name="T13" fmla="*/ 46 h 121"/>
                <a:gd name="T14" fmla="*/ 110 w 162"/>
                <a:gd name="T15" fmla="*/ 36 h 121"/>
                <a:gd name="T16" fmla="*/ 97 w 162"/>
                <a:gd name="T17" fmla="*/ 27 h 121"/>
                <a:gd name="T18" fmla="*/ 85 w 162"/>
                <a:gd name="T19" fmla="*/ 19 h 121"/>
                <a:gd name="T20" fmla="*/ 71 w 162"/>
                <a:gd name="T21" fmla="*/ 12 h 121"/>
                <a:gd name="T22" fmla="*/ 57 w 162"/>
                <a:gd name="T23" fmla="*/ 7 h 121"/>
                <a:gd name="T24" fmla="*/ 42 w 162"/>
                <a:gd name="T25" fmla="*/ 3 h 121"/>
                <a:gd name="T26" fmla="*/ 27 w 162"/>
                <a:gd name="T27" fmla="*/ 0 h 121"/>
                <a:gd name="T28" fmla="*/ 11 w 162"/>
                <a:gd name="T29" fmla="*/ 0 h 121"/>
                <a:gd name="T30" fmla="*/ 9 w 162"/>
                <a:gd name="T31" fmla="*/ 0 h 121"/>
                <a:gd name="T32" fmla="*/ 8 w 162"/>
                <a:gd name="T33" fmla="*/ 2 h 121"/>
                <a:gd name="T34" fmla="*/ 7 w 162"/>
                <a:gd name="T35" fmla="*/ 5 h 121"/>
                <a:gd name="T36" fmla="*/ 6 w 162"/>
                <a:gd name="T37" fmla="*/ 6 h 121"/>
                <a:gd name="T38" fmla="*/ 5 w 162"/>
                <a:gd name="T39" fmla="*/ 8 h 121"/>
                <a:gd name="T40" fmla="*/ 4 w 162"/>
                <a:gd name="T41" fmla="*/ 10 h 121"/>
                <a:gd name="T42" fmla="*/ 3 w 162"/>
                <a:gd name="T43" fmla="*/ 12 h 121"/>
                <a:gd name="T44" fmla="*/ 2 w 162"/>
                <a:gd name="T45" fmla="*/ 14 h 121"/>
                <a:gd name="T46" fmla="*/ 0 w 162"/>
                <a:gd name="T47" fmla="*/ 16 h 121"/>
                <a:gd name="T48" fmla="*/ 11 w 162"/>
                <a:gd name="T49" fmla="*/ 16 h 121"/>
                <a:gd name="T50" fmla="*/ 25 w 162"/>
                <a:gd name="T51" fmla="*/ 16 h 121"/>
                <a:gd name="T52" fmla="*/ 38 w 162"/>
                <a:gd name="T53" fmla="*/ 18 h 121"/>
                <a:gd name="T54" fmla="*/ 52 w 162"/>
                <a:gd name="T55" fmla="*/ 22 h 121"/>
                <a:gd name="T56" fmla="*/ 65 w 162"/>
                <a:gd name="T57" fmla="*/ 27 h 121"/>
                <a:gd name="T58" fmla="*/ 77 w 162"/>
                <a:gd name="T59" fmla="*/ 33 h 121"/>
                <a:gd name="T60" fmla="*/ 89 w 162"/>
                <a:gd name="T61" fmla="*/ 39 h 121"/>
                <a:gd name="T62" fmla="*/ 100 w 162"/>
                <a:gd name="T63" fmla="*/ 48 h 121"/>
                <a:gd name="T64" fmla="*/ 110 w 162"/>
                <a:gd name="T65" fmla="*/ 57 h 121"/>
                <a:gd name="T66" fmla="*/ 118 w 162"/>
                <a:gd name="T67" fmla="*/ 67 h 121"/>
                <a:gd name="T68" fmla="*/ 127 w 162"/>
                <a:gd name="T69" fmla="*/ 77 h 121"/>
                <a:gd name="T70" fmla="*/ 134 w 162"/>
                <a:gd name="T71" fmla="*/ 89 h 121"/>
                <a:gd name="T72" fmla="*/ 140 w 162"/>
                <a:gd name="T73" fmla="*/ 101 h 121"/>
                <a:gd name="T74" fmla="*/ 145 w 162"/>
                <a:gd name="T75" fmla="*/ 114 h 121"/>
                <a:gd name="T76" fmla="*/ 147 w 162"/>
                <a:gd name="T77" fmla="*/ 121 h 121"/>
                <a:gd name="T78" fmla="*/ 148 w 162"/>
                <a:gd name="T79" fmla="*/ 121 h 121"/>
                <a:gd name="T80" fmla="*/ 149 w 162"/>
                <a:gd name="T81" fmla="*/ 121 h 121"/>
                <a:gd name="T82" fmla="*/ 150 w 162"/>
                <a:gd name="T83" fmla="*/ 121 h 121"/>
                <a:gd name="T84" fmla="*/ 152 w 162"/>
                <a:gd name="T85" fmla="*/ 121 h 121"/>
                <a:gd name="T86" fmla="*/ 153 w 162"/>
                <a:gd name="T87" fmla="*/ 121 h 121"/>
                <a:gd name="T88" fmla="*/ 154 w 162"/>
                <a:gd name="T89" fmla="*/ 120 h 121"/>
                <a:gd name="T90" fmla="*/ 156 w 162"/>
                <a:gd name="T91" fmla="*/ 119 h 121"/>
                <a:gd name="T92" fmla="*/ 157 w 162"/>
                <a:gd name="T93" fmla="*/ 118 h 121"/>
                <a:gd name="T94" fmla="*/ 159 w 162"/>
                <a:gd name="T95" fmla="*/ 118 h 121"/>
                <a:gd name="T96" fmla="*/ 159 w 162"/>
                <a:gd name="T97" fmla="*/ 118 h 121"/>
                <a:gd name="T98" fmla="*/ 160 w 162"/>
                <a:gd name="T99" fmla="*/ 118 h 121"/>
                <a:gd name="T100" fmla="*/ 160 w 162"/>
                <a:gd name="T101" fmla="*/ 118 h 121"/>
                <a:gd name="T102" fmla="*/ 161 w 162"/>
                <a:gd name="T103" fmla="*/ 118 h 121"/>
                <a:gd name="T104" fmla="*/ 161 w 162"/>
                <a:gd name="T105" fmla="*/ 118 h 121"/>
                <a:gd name="T106" fmla="*/ 162 w 162"/>
                <a:gd name="T107" fmla="*/ 118 h 121"/>
                <a:gd name="T108" fmla="*/ 162 w 162"/>
                <a:gd name="T109" fmla="*/ 118 h 12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62"/>
                <a:gd name="T166" fmla="*/ 0 h 121"/>
                <a:gd name="T167" fmla="*/ 162 w 162"/>
                <a:gd name="T168" fmla="*/ 121 h 121"/>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62" h="121">
                  <a:moveTo>
                    <a:pt x="162" y="118"/>
                  </a:moveTo>
                  <a:lnTo>
                    <a:pt x="160" y="110"/>
                  </a:lnTo>
                  <a:lnTo>
                    <a:pt x="154" y="95"/>
                  </a:lnTo>
                  <a:lnTo>
                    <a:pt x="148" y="81"/>
                  </a:lnTo>
                  <a:lnTo>
                    <a:pt x="140" y="69"/>
                  </a:lnTo>
                  <a:lnTo>
                    <a:pt x="131" y="57"/>
                  </a:lnTo>
                  <a:lnTo>
                    <a:pt x="121" y="46"/>
                  </a:lnTo>
                  <a:lnTo>
                    <a:pt x="110" y="36"/>
                  </a:lnTo>
                  <a:lnTo>
                    <a:pt x="97" y="27"/>
                  </a:lnTo>
                  <a:lnTo>
                    <a:pt x="85" y="19"/>
                  </a:lnTo>
                  <a:lnTo>
                    <a:pt x="71" y="12"/>
                  </a:lnTo>
                  <a:lnTo>
                    <a:pt x="57" y="7"/>
                  </a:lnTo>
                  <a:lnTo>
                    <a:pt x="42" y="3"/>
                  </a:lnTo>
                  <a:lnTo>
                    <a:pt x="27" y="0"/>
                  </a:lnTo>
                  <a:lnTo>
                    <a:pt x="11" y="0"/>
                  </a:lnTo>
                  <a:lnTo>
                    <a:pt x="9" y="0"/>
                  </a:lnTo>
                  <a:lnTo>
                    <a:pt x="8" y="2"/>
                  </a:lnTo>
                  <a:lnTo>
                    <a:pt x="7" y="5"/>
                  </a:lnTo>
                  <a:lnTo>
                    <a:pt x="6" y="6"/>
                  </a:lnTo>
                  <a:lnTo>
                    <a:pt x="5" y="8"/>
                  </a:lnTo>
                  <a:lnTo>
                    <a:pt x="4" y="10"/>
                  </a:lnTo>
                  <a:lnTo>
                    <a:pt x="3" y="12"/>
                  </a:lnTo>
                  <a:lnTo>
                    <a:pt x="2" y="14"/>
                  </a:lnTo>
                  <a:lnTo>
                    <a:pt x="0" y="16"/>
                  </a:lnTo>
                  <a:lnTo>
                    <a:pt x="11" y="16"/>
                  </a:lnTo>
                  <a:lnTo>
                    <a:pt x="25" y="16"/>
                  </a:lnTo>
                  <a:lnTo>
                    <a:pt x="38" y="18"/>
                  </a:lnTo>
                  <a:lnTo>
                    <a:pt x="52" y="22"/>
                  </a:lnTo>
                  <a:lnTo>
                    <a:pt x="65" y="27"/>
                  </a:lnTo>
                  <a:lnTo>
                    <a:pt x="77" y="33"/>
                  </a:lnTo>
                  <a:lnTo>
                    <a:pt x="89" y="39"/>
                  </a:lnTo>
                  <a:lnTo>
                    <a:pt x="100" y="48"/>
                  </a:lnTo>
                  <a:lnTo>
                    <a:pt x="110" y="57"/>
                  </a:lnTo>
                  <a:lnTo>
                    <a:pt x="118" y="67"/>
                  </a:lnTo>
                  <a:lnTo>
                    <a:pt x="127" y="77"/>
                  </a:lnTo>
                  <a:lnTo>
                    <a:pt x="134" y="89"/>
                  </a:lnTo>
                  <a:lnTo>
                    <a:pt x="140" y="101"/>
                  </a:lnTo>
                  <a:lnTo>
                    <a:pt x="145" y="114"/>
                  </a:lnTo>
                  <a:lnTo>
                    <a:pt x="147" y="121"/>
                  </a:lnTo>
                  <a:lnTo>
                    <a:pt x="148" y="121"/>
                  </a:lnTo>
                  <a:lnTo>
                    <a:pt x="149" y="121"/>
                  </a:lnTo>
                  <a:lnTo>
                    <a:pt x="150" y="121"/>
                  </a:lnTo>
                  <a:lnTo>
                    <a:pt x="152" y="121"/>
                  </a:lnTo>
                  <a:lnTo>
                    <a:pt x="153" y="121"/>
                  </a:lnTo>
                  <a:lnTo>
                    <a:pt x="154" y="120"/>
                  </a:lnTo>
                  <a:lnTo>
                    <a:pt x="156" y="119"/>
                  </a:lnTo>
                  <a:lnTo>
                    <a:pt x="157" y="118"/>
                  </a:lnTo>
                  <a:lnTo>
                    <a:pt x="159" y="118"/>
                  </a:lnTo>
                  <a:lnTo>
                    <a:pt x="160" y="118"/>
                  </a:lnTo>
                  <a:lnTo>
                    <a:pt x="161" y="118"/>
                  </a:lnTo>
                  <a:lnTo>
                    <a:pt x="162" y="118"/>
                  </a:lnTo>
                  <a:close/>
                </a:path>
              </a:pathLst>
            </a:custGeom>
            <a:solidFill>
              <a:srgbClr val="50E6CA"/>
            </a:solidFill>
            <a:ln w="9525">
              <a:noFill/>
              <a:round/>
              <a:headEnd/>
              <a:tailEnd/>
            </a:ln>
          </p:spPr>
          <p:txBody>
            <a:bodyPr>
              <a:prstTxWarp prst="textNoShape">
                <a:avLst/>
              </a:prstTxWarp>
            </a:bodyPr>
            <a:lstStyle/>
            <a:p>
              <a:endParaRPr lang="en-US"/>
            </a:p>
          </p:txBody>
        </p:sp>
        <p:sp>
          <p:nvSpPr>
            <p:cNvPr id="66576" name="Freeform 16"/>
            <p:cNvSpPr>
              <a:spLocks/>
            </p:cNvSpPr>
            <p:nvPr/>
          </p:nvSpPr>
          <p:spPr bwMode="auto">
            <a:xfrm>
              <a:off x="1517" y="1261"/>
              <a:ext cx="154" cy="105"/>
            </a:xfrm>
            <a:custGeom>
              <a:avLst/>
              <a:gdLst>
                <a:gd name="T0" fmla="*/ 154 w 154"/>
                <a:gd name="T1" fmla="*/ 105 h 105"/>
                <a:gd name="T2" fmla="*/ 152 w 154"/>
                <a:gd name="T3" fmla="*/ 98 h 105"/>
                <a:gd name="T4" fmla="*/ 147 w 154"/>
                <a:gd name="T5" fmla="*/ 85 h 105"/>
                <a:gd name="T6" fmla="*/ 141 w 154"/>
                <a:gd name="T7" fmla="*/ 73 h 105"/>
                <a:gd name="T8" fmla="*/ 134 w 154"/>
                <a:gd name="T9" fmla="*/ 61 h 105"/>
                <a:gd name="T10" fmla="*/ 125 w 154"/>
                <a:gd name="T11" fmla="*/ 51 h 105"/>
                <a:gd name="T12" fmla="*/ 117 w 154"/>
                <a:gd name="T13" fmla="*/ 41 h 105"/>
                <a:gd name="T14" fmla="*/ 107 w 154"/>
                <a:gd name="T15" fmla="*/ 32 h 105"/>
                <a:gd name="T16" fmla="*/ 96 w 154"/>
                <a:gd name="T17" fmla="*/ 23 h 105"/>
                <a:gd name="T18" fmla="*/ 84 w 154"/>
                <a:gd name="T19" fmla="*/ 17 h 105"/>
                <a:gd name="T20" fmla="*/ 72 w 154"/>
                <a:gd name="T21" fmla="*/ 11 h 105"/>
                <a:gd name="T22" fmla="*/ 59 w 154"/>
                <a:gd name="T23" fmla="*/ 6 h 105"/>
                <a:gd name="T24" fmla="*/ 45 w 154"/>
                <a:gd name="T25" fmla="*/ 2 h 105"/>
                <a:gd name="T26" fmla="*/ 32 w 154"/>
                <a:gd name="T27" fmla="*/ 0 h 105"/>
                <a:gd name="T28" fmla="*/ 18 w 154"/>
                <a:gd name="T29" fmla="*/ 0 h 105"/>
                <a:gd name="T30" fmla="*/ 7 w 154"/>
                <a:gd name="T31" fmla="*/ 0 h 105"/>
                <a:gd name="T32" fmla="*/ 6 w 154"/>
                <a:gd name="T33" fmla="*/ 2 h 105"/>
                <a:gd name="T34" fmla="*/ 5 w 154"/>
                <a:gd name="T35" fmla="*/ 4 h 105"/>
                <a:gd name="T36" fmla="*/ 4 w 154"/>
                <a:gd name="T37" fmla="*/ 6 h 105"/>
                <a:gd name="T38" fmla="*/ 3 w 154"/>
                <a:gd name="T39" fmla="*/ 9 h 105"/>
                <a:gd name="T40" fmla="*/ 3 w 154"/>
                <a:gd name="T41" fmla="*/ 11 h 105"/>
                <a:gd name="T42" fmla="*/ 2 w 154"/>
                <a:gd name="T43" fmla="*/ 13 h 105"/>
                <a:gd name="T44" fmla="*/ 1 w 154"/>
                <a:gd name="T45" fmla="*/ 15 h 105"/>
                <a:gd name="T46" fmla="*/ 0 w 154"/>
                <a:gd name="T47" fmla="*/ 17 h 105"/>
                <a:gd name="T48" fmla="*/ 4 w 154"/>
                <a:gd name="T49" fmla="*/ 16 h 105"/>
                <a:gd name="T50" fmla="*/ 18 w 154"/>
                <a:gd name="T51" fmla="*/ 15 h 105"/>
                <a:gd name="T52" fmla="*/ 31 w 154"/>
                <a:gd name="T53" fmla="*/ 16 h 105"/>
                <a:gd name="T54" fmla="*/ 42 w 154"/>
                <a:gd name="T55" fmla="*/ 18 h 105"/>
                <a:gd name="T56" fmla="*/ 55 w 154"/>
                <a:gd name="T57" fmla="*/ 21 h 105"/>
                <a:gd name="T58" fmla="*/ 66 w 154"/>
                <a:gd name="T59" fmla="*/ 25 h 105"/>
                <a:gd name="T60" fmla="*/ 77 w 154"/>
                <a:gd name="T61" fmla="*/ 31 h 105"/>
                <a:gd name="T62" fmla="*/ 88 w 154"/>
                <a:gd name="T63" fmla="*/ 37 h 105"/>
                <a:gd name="T64" fmla="*/ 97 w 154"/>
                <a:gd name="T65" fmla="*/ 43 h 105"/>
                <a:gd name="T66" fmla="*/ 105 w 154"/>
                <a:gd name="T67" fmla="*/ 52 h 105"/>
                <a:gd name="T68" fmla="*/ 114 w 154"/>
                <a:gd name="T69" fmla="*/ 60 h 105"/>
                <a:gd name="T70" fmla="*/ 121 w 154"/>
                <a:gd name="T71" fmla="*/ 71 h 105"/>
                <a:gd name="T72" fmla="*/ 128 w 154"/>
                <a:gd name="T73" fmla="*/ 80 h 105"/>
                <a:gd name="T74" fmla="*/ 133 w 154"/>
                <a:gd name="T75" fmla="*/ 92 h 105"/>
                <a:gd name="T76" fmla="*/ 136 w 154"/>
                <a:gd name="T77" fmla="*/ 101 h 105"/>
                <a:gd name="T78" fmla="*/ 136 w 154"/>
                <a:gd name="T79" fmla="*/ 101 h 105"/>
                <a:gd name="T80" fmla="*/ 136 w 154"/>
                <a:gd name="T81" fmla="*/ 101 h 105"/>
                <a:gd name="T82" fmla="*/ 136 w 154"/>
                <a:gd name="T83" fmla="*/ 101 h 105"/>
                <a:gd name="T84" fmla="*/ 136 w 154"/>
                <a:gd name="T85" fmla="*/ 101 h 105"/>
                <a:gd name="T86" fmla="*/ 136 w 154"/>
                <a:gd name="T87" fmla="*/ 101 h 105"/>
                <a:gd name="T88" fmla="*/ 136 w 154"/>
                <a:gd name="T89" fmla="*/ 101 h 105"/>
                <a:gd name="T90" fmla="*/ 137 w 154"/>
                <a:gd name="T91" fmla="*/ 101 h 105"/>
                <a:gd name="T92" fmla="*/ 137 w 154"/>
                <a:gd name="T93" fmla="*/ 101 h 105"/>
                <a:gd name="T94" fmla="*/ 139 w 154"/>
                <a:gd name="T95" fmla="*/ 100 h 105"/>
                <a:gd name="T96" fmla="*/ 141 w 154"/>
                <a:gd name="T97" fmla="*/ 101 h 105"/>
                <a:gd name="T98" fmla="*/ 143 w 154"/>
                <a:gd name="T99" fmla="*/ 101 h 105"/>
                <a:gd name="T100" fmla="*/ 146 w 154"/>
                <a:gd name="T101" fmla="*/ 102 h 105"/>
                <a:gd name="T102" fmla="*/ 148 w 154"/>
                <a:gd name="T103" fmla="*/ 102 h 105"/>
                <a:gd name="T104" fmla="*/ 150 w 154"/>
                <a:gd name="T105" fmla="*/ 103 h 105"/>
                <a:gd name="T106" fmla="*/ 152 w 154"/>
                <a:gd name="T107" fmla="*/ 104 h 105"/>
                <a:gd name="T108" fmla="*/ 154 w 154"/>
                <a:gd name="T109" fmla="*/ 105 h 10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54"/>
                <a:gd name="T166" fmla="*/ 0 h 105"/>
                <a:gd name="T167" fmla="*/ 154 w 154"/>
                <a:gd name="T168" fmla="*/ 105 h 10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54" h="105">
                  <a:moveTo>
                    <a:pt x="154" y="105"/>
                  </a:moveTo>
                  <a:lnTo>
                    <a:pt x="152" y="98"/>
                  </a:lnTo>
                  <a:lnTo>
                    <a:pt x="147" y="85"/>
                  </a:lnTo>
                  <a:lnTo>
                    <a:pt x="141" y="73"/>
                  </a:lnTo>
                  <a:lnTo>
                    <a:pt x="134" y="61"/>
                  </a:lnTo>
                  <a:lnTo>
                    <a:pt x="125" y="51"/>
                  </a:lnTo>
                  <a:lnTo>
                    <a:pt x="117" y="41"/>
                  </a:lnTo>
                  <a:lnTo>
                    <a:pt x="107" y="32"/>
                  </a:lnTo>
                  <a:lnTo>
                    <a:pt x="96" y="23"/>
                  </a:lnTo>
                  <a:lnTo>
                    <a:pt x="84" y="17"/>
                  </a:lnTo>
                  <a:lnTo>
                    <a:pt x="72" y="11"/>
                  </a:lnTo>
                  <a:lnTo>
                    <a:pt x="59" y="6"/>
                  </a:lnTo>
                  <a:lnTo>
                    <a:pt x="45" y="2"/>
                  </a:lnTo>
                  <a:lnTo>
                    <a:pt x="32" y="0"/>
                  </a:lnTo>
                  <a:lnTo>
                    <a:pt x="18" y="0"/>
                  </a:lnTo>
                  <a:lnTo>
                    <a:pt x="7" y="0"/>
                  </a:lnTo>
                  <a:lnTo>
                    <a:pt x="6" y="2"/>
                  </a:lnTo>
                  <a:lnTo>
                    <a:pt x="5" y="4"/>
                  </a:lnTo>
                  <a:lnTo>
                    <a:pt x="4" y="6"/>
                  </a:lnTo>
                  <a:lnTo>
                    <a:pt x="3" y="9"/>
                  </a:lnTo>
                  <a:lnTo>
                    <a:pt x="3" y="11"/>
                  </a:lnTo>
                  <a:lnTo>
                    <a:pt x="2" y="13"/>
                  </a:lnTo>
                  <a:lnTo>
                    <a:pt x="1" y="15"/>
                  </a:lnTo>
                  <a:lnTo>
                    <a:pt x="0" y="17"/>
                  </a:lnTo>
                  <a:lnTo>
                    <a:pt x="4" y="16"/>
                  </a:lnTo>
                  <a:lnTo>
                    <a:pt x="18" y="15"/>
                  </a:lnTo>
                  <a:lnTo>
                    <a:pt x="31" y="16"/>
                  </a:lnTo>
                  <a:lnTo>
                    <a:pt x="42" y="18"/>
                  </a:lnTo>
                  <a:lnTo>
                    <a:pt x="55" y="21"/>
                  </a:lnTo>
                  <a:lnTo>
                    <a:pt x="66" y="25"/>
                  </a:lnTo>
                  <a:lnTo>
                    <a:pt x="77" y="31"/>
                  </a:lnTo>
                  <a:lnTo>
                    <a:pt x="88" y="37"/>
                  </a:lnTo>
                  <a:lnTo>
                    <a:pt x="97" y="43"/>
                  </a:lnTo>
                  <a:lnTo>
                    <a:pt x="105" y="52"/>
                  </a:lnTo>
                  <a:lnTo>
                    <a:pt x="114" y="60"/>
                  </a:lnTo>
                  <a:lnTo>
                    <a:pt x="121" y="71"/>
                  </a:lnTo>
                  <a:lnTo>
                    <a:pt x="128" y="80"/>
                  </a:lnTo>
                  <a:lnTo>
                    <a:pt x="133" y="92"/>
                  </a:lnTo>
                  <a:lnTo>
                    <a:pt x="136" y="101"/>
                  </a:lnTo>
                  <a:lnTo>
                    <a:pt x="137" y="101"/>
                  </a:lnTo>
                  <a:lnTo>
                    <a:pt x="139" y="100"/>
                  </a:lnTo>
                  <a:lnTo>
                    <a:pt x="141" y="101"/>
                  </a:lnTo>
                  <a:lnTo>
                    <a:pt x="143" y="101"/>
                  </a:lnTo>
                  <a:lnTo>
                    <a:pt x="146" y="102"/>
                  </a:lnTo>
                  <a:lnTo>
                    <a:pt x="148" y="102"/>
                  </a:lnTo>
                  <a:lnTo>
                    <a:pt x="150" y="103"/>
                  </a:lnTo>
                  <a:lnTo>
                    <a:pt x="152" y="104"/>
                  </a:lnTo>
                  <a:lnTo>
                    <a:pt x="154" y="105"/>
                  </a:lnTo>
                  <a:close/>
                </a:path>
              </a:pathLst>
            </a:custGeom>
            <a:solidFill>
              <a:srgbClr val="58E9C4"/>
            </a:solidFill>
            <a:ln w="9525">
              <a:noFill/>
              <a:round/>
              <a:headEnd/>
              <a:tailEnd/>
            </a:ln>
          </p:spPr>
          <p:txBody>
            <a:bodyPr>
              <a:prstTxWarp prst="textNoShape">
                <a:avLst/>
              </a:prstTxWarp>
            </a:bodyPr>
            <a:lstStyle/>
            <a:p>
              <a:endParaRPr lang="en-US"/>
            </a:p>
          </p:txBody>
        </p:sp>
        <p:sp>
          <p:nvSpPr>
            <p:cNvPr id="66577" name="Freeform 17"/>
            <p:cNvSpPr>
              <a:spLocks/>
            </p:cNvSpPr>
            <p:nvPr/>
          </p:nvSpPr>
          <p:spPr bwMode="auto">
            <a:xfrm>
              <a:off x="1511" y="1276"/>
              <a:ext cx="142" cy="86"/>
            </a:xfrm>
            <a:custGeom>
              <a:avLst/>
              <a:gdLst>
                <a:gd name="T0" fmla="*/ 142 w 142"/>
                <a:gd name="T1" fmla="*/ 86 h 86"/>
                <a:gd name="T2" fmla="*/ 139 w 142"/>
                <a:gd name="T3" fmla="*/ 77 h 86"/>
                <a:gd name="T4" fmla="*/ 134 w 142"/>
                <a:gd name="T5" fmla="*/ 65 h 86"/>
                <a:gd name="T6" fmla="*/ 127 w 142"/>
                <a:gd name="T7" fmla="*/ 56 h 86"/>
                <a:gd name="T8" fmla="*/ 120 w 142"/>
                <a:gd name="T9" fmla="*/ 45 h 86"/>
                <a:gd name="T10" fmla="*/ 111 w 142"/>
                <a:gd name="T11" fmla="*/ 37 h 86"/>
                <a:gd name="T12" fmla="*/ 103 w 142"/>
                <a:gd name="T13" fmla="*/ 28 h 86"/>
                <a:gd name="T14" fmla="*/ 94 w 142"/>
                <a:gd name="T15" fmla="*/ 22 h 86"/>
                <a:gd name="T16" fmla="*/ 83 w 142"/>
                <a:gd name="T17" fmla="*/ 16 h 86"/>
                <a:gd name="T18" fmla="*/ 72 w 142"/>
                <a:gd name="T19" fmla="*/ 10 h 86"/>
                <a:gd name="T20" fmla="*/ 61 w 142"/>
                <a:gd name="T21" fmla="*/ 6 h 86"/>
                <a:gd name="T22" fmla="*/ 48 w 142"/>
                <a:gd name="T23" fmla="*/ 3 h 86"/>
                <a:gd name="T24" fmla="*/ 37 w 142"/>
                <a:gd name="T25" fmla="*/ 1 h 86"/>
                <a:gd name="T26" fmla="*/ 24 w 142"/>
                <a:gd name="T27" fmla="*/ 0 h 86"/>
                <a:gd name="T28" fmla="*/ 10 w 142"/>
                <a:gd name="T29" fmla="*/ 1 h 86"/>
                <a:gd name="T30" fmla="*/ 6 w 142"/>
                <a:gd name="T31" fmla="*/ 2 h 86"/>
                <a:gd name="T32" fmla="*/ 5 w 142"/>
                <a:gd name="T33" fmla="*/ 3 h 86"/>
                <a:gd name="T34" fmla="*/ 5 w 142"/>
                <a:gd name="T35" fmla="*/ 5 h 86"/>
                <a:gd name="T36" fmla="*/ 4 w 142"/>
                <a:gd name="T37" fmla="*/ 6 h 86"/>
                <a:gd name="T38" fmla="*/ 4 w 142"/>
                <a:gd name="T39" fmla="*/ 8 h 86"/>
                <a:gd name="T40" fmla="*/ 3 w 142"/>
                <a:gd name="T41" fmla="*/ 9 h 86"/>
                <a:gd name="T42" fmla="*/ 3 w 142"/>
                <a:gd name="T43" fmla="*/ 11 h 86"/>
                <a:gd name="T44" fmla="*/ 2 w 142"/>
                <a:gd name="T45" fmla="*/ 13 h 86"/>
                <a:gd name="T46" fmla="*/ 2 w 142"/>
                <a:gd name="T47" fmla="*/ 15 h 86"/>
                <a:gd name="T48" fmla="*/ 2 w 142"/>
                <a:gd name="T49" fmla="*/ 15 h 86"/>
                <a:gd name="T50" fmla="*/ 1 w 142"/>
                <a:gd name="T51" fmla="*/ 16 h 86"/>
                <a:gd name="T52" fmla="*/ 1 w 142"/>
                <a:gd name="T53" fmla="*/ 16 h 86"/>
                <a:gd name="T54" fmla="*/ 1 w 142"/>
                <a:gd name="T55" fmla="*/ 17 h 86"/>
                <a:gd name="T56" fmla="*/ 0 w 142"/>
                <a:gd name="T57" fmla="*/ 17 h 86"/>
                <a:gd name="T58" fmla="*/ 0 w 142"/>
                <a:gd name="T59" fmla="*/ 18 h 86"/>
                <a:gd name="T60" fmla="*/ 0 w 142"/>
                <a:gd name="T61" fmla="*/ 18 h 86"/>
                <a:gd name="T62" fmla="*/ 0 w 142"/>
                <a:gd name="T63" fmla="*/ 19 h 86"/>
                <a:gd name="T64" fmla="*/ 2 w 142"/>
                <a:gd name="T65" fmla="*/ 18 h 86"/>
                <a:gd name="T66" fmla="*/ 12 w 142"/>
                <a:gd name="T67" fmla="*/ 17 h 86"/>
                <a:gd name="T68" fmla="*/ 24 w 142"/>
                <a:gd name="T69" fmla="*/ 16 h 86"/>
                <a:gd name="T70" fmla="*/ 35 w 142"/>
                <a:gd name="T71" fmla="*/ 17 h 86"/>
                <a:gd name="T72" fmla="*/ 45 w 142"/>
                <a:gd name="T73" fmla="*/ 18 h 86"/>
                <a:gd name="T74" fmla="*/ 56 w 142"/>
                <a:gd name="T75" fmla="*/ 21 h 86"/>
                <a:gd name="T76" fmla="*/ 66 w 142"/>
                <a:gd name="T77" fmla="*/ 24 h 86"/>
                <a:gd name="T78" fmla="*/ 76 w 142"/>
                <a:gd name="T79" fmla="*/ 29 h 86"/>
                <a:gd name="T80" fmla="*/ 84 w 142"/>
                <a:gd name="T81" fmla="*/ 35 h 86"/>
                <a:gd name="T82" fmla="*/ 92 w 142"/>
                <a:gd name="T83" fmla="*/ 41 h 86"/>
                <a:gd name="T84" fmla="*/ 101 w 142"/>
                <a:gd name="T85" fmla="*/ 48 h 86"/>
                <a:gd name="T86" fmla="*/ 108 w 142"/>
                <a:gd name="T87" fmla="*/ 56 h 86"/>
                <a:gd name="T88" fmla="*/ 114 w 142"/>
                <a:gd name="T89" fmla="*/ 64 h 86"/>
                <a:gd name="T90" fmla="*/ 120 w 142"/>
                <a:gd name="T91" fmla="*/ 73 h 86"/>
                <a:gd name="T92" fmla="*/ 124 w 142"/>
                <a:gd name="T93" fmla="*/ 82 h 86"/>
                <a:gd name="T94" fmla="*/ 125 w 142"/>
                <a:gd name="T95" fmla="*/ 86 h 86"/>
                <a:gd name="T96" fmla="*/ 127 w 142"/>
                <a:gd name="T97" fmla="*/ 86 h 86"/>
                <a:gd name="T98" fmla="*/ 129 w 142"/>
                <a:gd name="T99" fmla="*/ 86 h 86"/>
                <a:gd name="T100" fmla="*/ 131 w 142"/>
                <a:gd name="T101" fmla="*/ 86 h 86"/>
                <a:gd name="T102" fmla="*/ 134 w 142"/>
                <a:gd name="T103" fmla="*/ 86 h 86"/>
                <a:gd name="T104" fmla="*/ 136 w 142"/>
                <a:gd name="T105" fmla="*/ 86 h 86"/>
                <a:gd name="T106" fmla="*/ 138 w 142"/>
                <a:gd name="T107" fmla="*/ 86 h 86"/>
                <a:gd name="T108" fmla="*/ 140 w 142"/>
                <a:gd name="T109" fmla="*/ 86 h 86"/>
                <a:gd name="T110" fmla="*/ 142 w 142"/>
                <a:gd name="T111" fmla="*/ 86 h 8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42"/>
                <a:gd name="T169" fmla="*/ 0 h 86"/>
                <a:gd name="T170" fmla="*/ 142 w 142"/>
                <a:gd name="T171" fmla="*/ 86 h 8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42" h="86">
                  <a:moveTo>
                    <a:pt x="142" y="86"/>
                  </a:moveTo>
                  <a:lnTo>
                    <a:pt x="139" y="77"/>
                  </a:lnTo>
                  <a:lnTo>
                    <a:pt x="134" y="65"/>
                  </a:lnTo>
                  <a:lnTo>
                    <a:pt x="127" y="56"/>
                  </a:lnTo>
                  <a:lnTo>
                    <a:pt x="120" y="45"/>
                  </a:lnTo>
                  <a:lnTo>
                    <a:pt x="111" y="37"/>
                  </a:lnTo>
                  <a:lnTo>
                    <a:pt x="103" y="28"/>
                  </a:lnTo>
                  <a:lnTo>
                    <a:pt x="94" y="22"/>
                  </a:lnTo>
                  <a:lnTo>
                    <a:pt x="83" y="16"/>
                  </a:lnTo>
                  <a:lnTo>
                    <a:pt x="72" y="10"/>
                  </a:lnTo>
                  <a:lnTo>
                    <a:pt x="61" y="6"/>
                  </a:lnTo>
                  <a:lnTo>
                    <a:pt x="48" y="3"/>
                  </a:lnTo>
                  <a:lnTo>
                    <a:pt x="37" y="1"/>
                  </a:lnTo>
                  <a:lnTo>
                    <a:pt x="24" y="0"/>
                  </a:lnTo>
                  <a:lnTo>
                    <a:pt x="10" y="1"/>
                  </a:lnTo>
                  <a:lnTo>
                    <a:pt x="6" y="2"/>
                  </a:lnTo>
                  <a:lnTo>
                    <a:pt x="5" y="3"/>
                  </a:lnTo>
                  <a:lnTo>
                    <a:pt x="5" y="5"/>
                  </a:lnTo>
                  <a:lnTo>
                    <a:pt x="4" y="6"/>
                  </a:lnTo>
                  <a:lnTo>
                    <a:pt x="4" y="8"/>
                  </a:lnTo>
                  <a:lnTo>
                    <a:pt x="3" y="9"/>
                  </a:lnTo>
                  <a:lnTo>
                    <a:pt x="3" y="11"/>
                  </a:lnTo>
                  <a:lnTo>
                    <a:pt x="2" y="13"/>
                  </a:lnTo>
                  <a:lnTo>
                    <a:pt x="2" y="15"/>
                  </a:lnTo>
                  <a:lnTo>
                    <a:pt x="1" y="16"/>
                  </a:lnTo>
                  <a:lnTo>
                    <a:pt x="1" y="17"/>
                  </a:lnTo>
                  <a:lnTo>
                    <a:pt x="0" y="17"/>
                  </a:lnTo>
                  <a:lnTo>
                    <a:pt x="0" y="18"/>
                  </a:lnTo>
                  <a:lnTo>
                    <a:pt x="0" y="19"/>
                  </a:lnTo>
                  <a:lnTo>
                    <a:pt x="2" y="18"/>
                  </a:lnTo>
                  <a:lnTo>
                    <a:pt x="12" y="17"/>
                  </a:lnTo>
                  <a:lnTo>
                    <a:pt x="24" y="16"/>
                  </a:lnTo>
                  <a:lnTo>
                    <a:pt x="35" y="17"/>
                  </a:lnTo>
                  <a:lnTo>
                    <a:pt x="45" y="18"/>
                  </a:lnTo>
                  <a:lnTo>
                    <a:pt x="56" y="21"/>
                  </a:lnTo>
                  <a:lnTo>
                    <a:pt x="66" y="24"/>
                  </a:lnTo>
                  <a:lnTo>
                    <a:pt x="76" y="29"/>
                  </a:lnTo>
                  <a:lnTo>
                    <a:pt x="84" y="35"/>
                  </a:lnTo>
                  <a:lnTo>
                    <a:pt x="92" y="41"/>
                  </a:lnTo>
                  <a:lnTo>
                    <a:pt x="101" y="48"/>
                  </a:lnTo>
                  <a:lnTo>
                    <a:pt x="108" y="56"/>
                  </a:lnTo>
                  <a:lnTo>
                    <a:pt x="114" y="64"/>
                  </a:lnTo>
                  <a:lnTo>
                    <a:pt x="120" y="73"/>
                  </a:lnTo>
                  <a:lnTo>
                    <a:pt x="124" y="82"/>
                  </a:lnTo>
                  <a:lnTo>
                    <a:pt x="125" y="86"/>
                  </a:lnTo>
                  <a:lnTo>
                    <a:pt x="127" y="86"/>
                  </a:lnTo>
                  <a:lnTo>
                    <a:pt x="129" y="86"/>
                  </a:lnTo>
                  <a:lnTo>
                    <a:pt x="131" y="86"/>
                  </a:lnTo>
                  <a:lnTo>
                    <a:pt x="134" y="86"/>
                  </a:lnTo>
                  <a:lnTo>
                    <a:pt x="136" y="86"/>
                  </a:lnTo>
                  <a:lnTo>
                    <a:pt x="138" y="86"/>
                  </a:lnTo>
                  <a:lnTo>
                    <a:pt x="140" y="86"/>
                  </a:lnTo>
                  <a:lnTo>
                    <a:pt x="142" y="86"/>
                  </a:lnTo>
                  <a:close/>
                </a:path>
              </a:pathLst>
            </a:custGeom>
            <a:solidFill>
              <a:srgbClr val="60ECBF"/>
            </a:solidFill>
            <a:ln w="9525">
              <a:noFill/>
              <a:round/>
              <a:headEnd/>
              <a:tailEnd/>
            </a:ln>
          </p:spPr>
          <p:txBody>
            <a:bodyPr>
              <a:prstTxWarp prst="textNoShape">
                <a:avLst/>
              </a:prstTxWarp>
            </a:bodyPr>
            <a:lstStyle/>
            <a:p>
              <a:endParaRPr lang="en-US"/>
            </a:p>
          </p:txBody>
        </p:sp>
        <p:sp>
          <p:nvSpPr>
            <p:cNvPr id="66578" name="Freeform 18"/>
            <p:cNvSpPr>
              <a:spLocks/>
            </p:cNvSpPr>
            <p:nvPr/>
          </p:nvSpPr>
          <p:spPr bwMode="auto">
            <a:xfrm>
              <a:off x="1501" y="1292"/>
              <a:ext cx="135" cy="71"/>
            </a:xfrm>
            <a:custGeom>
              <a:avLst/>
              <a:gdLst>
                <a:gd name="T0" fmla="*/ 135 w 135"/>
                <a:gd name="T1" fmla="*/ 70 h 71"/>
                <a:gd name="T2" fmla="*/ 134 w 135"/>
                <a:gd name="T3" fmla="*/ 66 h 71"/>
                <a:gd name="T4" fmla="*/ 130 w 135"/>
                <a:gd name="T5" fmla="*/ 57 h 71"/>
                <a:gd name="T6" fmla="*/ 124 w 135"/>
                <a:gd name="T7" fmla="*/ 48 h 71"/>
                <a:gd name="T8" fmla="*/ 118 w 135"/>
                <a:gd name="T9" fmla="*/ 40 h 71"/>
                <a:gd name="T10" fmla="*/ 111 w 135"/>
                <a:gd name="T11" fmla="*/ 32 h 71"/>
                <a:gd name="T12" fmla="*/ 102 w 135"/>
                <a:gd name="T13" fmla="*/ 25 h 71"/>
                <a:gd name="T14" fmla="*/ 94 w 135"/>
                <a:gd name="T15" fmla="*/ 19 h 71"/>
                <a:gd name="T16" fmla="*/ 86 w 135"/>
                <a:gd name="T17" fmla="*/ 13 h 71"/>
                <a:gd name="T18" fmla="*/ 76 w 135"/>
                <a:gd name="T19" fmla="*/ 8 h 71"/>
                <a:gd name="T20" fmla="*/ 66 w 135"/>
                <a:gd name="T21" fmla="*/ 5 h 71"/>
                <a:gd name="T22" fmla="*/ 55 w 135"/>
                <a:gd name="T23" fmla="*/ 2 h 71"/>
                <a:gd name="T24" fmla="*/ 45 w 135"/>
                <a:gd name="T25" fmla="*/ 1 h 71"/>
                <a:gd name="T26" fmla="*/ 34 w 135"/>
                <a:gd name="T27" fmla="*/ 0 h 71"/>
                <a:gd name="T28" fmla="*/ 22 w 135"/>
                <a:gd name="T29" fmla="*/ 1 h 71"/>
                <a:gd name="T30" fmla="*/ 12 w 135"/>
                <a:gd name="T31" fmla="*/ 2 h 71"/>
                <a:gd name="T32" fmla="*/ 10 w 135"/>
                <a:gd name="T33" fmla="*/ 3 h 71"/>
                <a:gd name="T34" fmla="*/ 8 w 135"/>
                <a:gd name="T35" fmla="*/ 5 h 71"/>
                <a:gd name="T36" fmla="*/ 7 w 135"/>
                <a:gd name="T37" fmla="*/ 7 h 71"/>
                <a:gd name="T38" fmla="*/ 6 w 135"/>
                <a:gd name="T39" fmla="*/ 9 h 71"/>
                <a:gd name="T40" fmla="*/ 4 w 135"/>
                <a:gd name="T41" fmla="*/ 12 h 71"/>
                <a:gd name="T42" fmla="*/ 3 w 135"/>
                <a:gd name="T43" fmla="*/ 14 h 71"/>
                <a:gd name="T44" fmla="*/ 2 w 135"/>
                <a:gd name="T45" fmla="*/ 17 h 71"/>
                <a:gd name="T46" fmla="*/ 1 w 135"/>
                <a:gd name="T47" fmla="*/ 19 h 71"/>
                <a:gd name="T48" fmla="*/ 0 w 135"/>
                <a:gd name="T49" fmla="*/ 22 h 71"/>
                <a:gd name="T50" fmla="*/ 6 w 135"/>
                <a:gd name="T51" fmla="*/ 20 h 71"/>
                <a:gd name="T52" fmla="*/ 15 w 135"/>
                <a:gd name="T53" fmla="*/ 18 h 71"/>
                <a:gd name="T54" fmla="*/ 23 w 135"/>
                <a:gd name="T55" fmla="*/ 15 h 71"/>
                <a:gd name="T56" fmla="*/ 34 w 135"/>
                <a:gd name="T57" fmla="*/ 15 h 71"/>
                <a:gd name="T58" fmla="*/ 43 w 135"/>
                <a:gd name="T59" fmla="*/ 15 h 71"/>
                <a:gd name="T60" fmla="*/ 52 w 135"/>
                <a:gd name="T61" fmla="*/ 18 h 71"/>
                <a:gd name="T62" fmla="*/ 61 w 135"/>
                <a:gd name="T63" fmla="*/ 20 h 71"/>
                <a:gd name="T64" fmla="*/ 70 w 135"/>
                <a:gd name="T65" fmla="*/ 23 h 71"/>
                <a:gd name="T66" fmla="*/ 78 w 135"/>
                <a:gd name="T67" fmla="*/ 27 h 71"/>
                <a:gd name="T68" fmla="*/ 86 w 135"/>
                <a:gd name="T69" fmla="*/ 31 h 71"/>
                <a:gd name="T70" fmla="*/ 93 w 135"/>
                <a:gd name="T71" fmla="*/ 37 h 71"/>
                <a:gd name="T72" fmla="*/ 99 w 135"/>
                <a:gd name="T73" fmla="*/ 43 h 71"/>
                <a:gd name="T74" fmla="*/ 106 w 135"/>
                <a:gd name="T75" fmla="*/ 49 h 71"/>
                <a:gd name="T76" fmla="*/ 111 w 135"/>
                <a:gd name="T77" fmla="*/ 57 h 71"/>
                <a:gd name="T78" fmla="*/ 116 w 135"/>
                <a:gd name="T79" fmla="*/ 64 h 71"/>
                <a:gd name="T80" fmla="*/ 119 w 135"/>
                <a:gd name="T81" fmla="*/ 71 h 71"/>
                <a:gd name="T82" fmla="*/ 121 w 135"/>
                <a:gd name="T83" fmla="*/ 71 h 71"/>
                <a:gd name="T84" fmla="*/ 124 w 135"/>
                <a:gd name="T85" fmla="*/ 71 h 71"/>
                <a:gd name="T86" fmla="*/ 126 w 135"/>
                <a:gd name="T87" fmla="*/ 71 h 71"/>
                <a:gd name="T88" fmla="*/ 128 w 135"/>
                <a:gd name="T89" fmla="*/ 71 h 71"/>
                <a:gd name="T90" fmla="*/ 130 w 135"/>
                <a:gd name="T91" fmla="*/ 71 h 71"/>
                <a:gd name="T92" fmla="*/ 132 w 135"/>
                <a:gd name="T93" fmla="*/ 70 h 71"/>
                <a:gd name="T94" fmla="*/ 133 w 135"/>
                <a:gd name="T95" fmla="*/ 70 h 71"/>
                <a:gd name="T96" fmla="*/ 135 w 135"/>
                <a:gd name="T97" fmla="*/ 70 h 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35"/>
                <a:gd name="T148" fmla="*/ 0 h 71"/>
                <a:gd name="T149" fmla="*/ 135 w 135"/>
                <a:gd name="T150" fmla="*/ 71 h 7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35" h="71">
                  <a:moveTo>
                    <a:pt x="135" y="70"/>
                  </a:moveTo>
                  <a:lnTo>
                    <a:pt x="134" y="66"/>
                  </a:lnTo>
                  <a:lnTo>
                    <a:pt x="130" y="57"/>
                  </a:lnTo>
                  <a:lnTo>
                    <a:pt x="124" y="48"/>
                  </a:lnTo>
                  <a:lnTo>
                    <a:pt x="118" y="40"/>
                  </a:lnTo>
                  <a:lnTo>
                    <a:pt x="111" y="32"/>
                  </a:lnTo>
                  <a:lnTo>
                    <a:pt x="102" y="25"/>
                  </a:lnTo>
                  <a:lnTo>
                    <a:pt x="94" y="19"/>
                  </a:lnTo>
                  <a:lnTo>
                    <a:pt x="86" y="13"/>
                  </a:lnTo>
                  <a:lnTo>
                    <a:pt x="76" y="8"/>
                  </a:lnTo>
                  <a:lnTo>
                    <a:pt x="66" y="5"/>
                  </a:lnTo>
                  <a:lnTo>
                    <a:pt x="55" y="2"/>
                  </a:lnTo>
                  <a:lnTo>
                    <a:pt x="45" y="1"/>
                  </a:lnTo>
                  <a:lnTo>
                    <a:pt x="34" y="0"/>
                  </a:lnTo>
                  <a:lnTo>
                    <a:pt x="22" y="1"/>
                  </a:lnTo>
                  <a:lnTo>
                    <a:pt x="12" y="2"/>
                  </a:lnTo>
                  <a:lnTo>
                    <a:pt x="10" y="3"/>
                  </a:lnTo>
                  <a:lnTo>
                    <a:pt x="8" y="5"/>
                  </a:lnTo>
                  <a:lnTo>
                    <a:pt x="7" y="7"/>
                  </a:lnTo>
                  <a:lnTo>
                    <a:pt x="6" y="9"/>
                  </a:lnTo>
                  <a:lnTo>
                    <a:pt x="4" y="12"/>
                  </a:lnTo>
                  <a:lnTo>
                    <a:pt x="3" y="14"/>
                  </a:lnTo>
                  <a:lnTo>
                    <a:pt x="2" y="17"/>
                  </a:lnTo>
                  <a:lnTo>
                    <a:pt x="1" y="19"/>
                  </a:lnTo>
                  <a:lnTo>
                    <a:pt x="0" y="22"/>
                  </a:lnTo>
                  <a:lnTo>
                    <a:pt x="6" y="20"/>
                  </a:lnTo>
                  <a:lnTo>
                    <a:pt x="15" y="18"/>
                  </a:lnTo>
                  <a:lnTo>
                    <a:pt x="23" y="15"/>
                  </a:lnTo>
                  <a:lnTo>
                    <a:pt x="34" y="15"/>
                  </a:lnTo>
                  <a:lnTo>
                    <a:pt x="43" y="15"/>
                  </a:lnTo>
                  <a:lnTo>
                    <a:pt x="52" y="18"/>
                  </a:lnTo>
                  <a:lnTo>
                    <a:pt x="61" y="20"/>
                  </a:lnTo>
                  <a:lnTo>
                    <a:pt x="70" y="23"/>
                  </a:lnTo>
                  <a:lnTo>
                    <a:pt x="78" y="27"/>
                  </a:lnTo>
                  <a:lnTo>
                    <a:pt x="86" y="31"/>
                  </a:lnTo>
                  <a:lnTo>
                    <a:pt x="93" y="37"/>
                  </a:lnTo>
                  <a:lnTo>
                    <a:pt x="99" y="43"/>
                  </a:lnTo>
                  <a:lnTo>
                    <a:pt x="106" y="49"/>
                  </a:lnTo>
                  <a:lnTo>
                    <a:pt x="111" y="57"/>
                  </a:lnTo>
                  <a:lnTo>
                    <a:pt x="116" y="64"/>
                  </a:lnTo>
                  <a:lnTo>
                    <a:pt x="119" y="71"/>
                  </a:lnTo>
                  <a:lnTo>
                    <a:pt x="121" y="71"/>
                  </a:lnTo>
                  <a:lnTo>
                    <a:pt x="124" y="71"/>
                  </a:lnTo>
                  <a:lnTo>
                    <a:pt x="126" y="71"/>
                  </a:lnTo>
                  <a:lnTo>
                    <a:pt x="128" y="71"/>
                  </a:lnTo>
                  <a:lnTo>
                    <a:pt x="130" y="71"/>
                  </a:lnTo>
                  <a:lnTo>
                    <a:pt x="132" y="70"/>
                  </a:lnTo>
                  <a:lnTo>
                    <a:pt x="133" y="70"/>
                  </a:lnTo>
                  <a:lnTo>
                    <a:pt x="135" y="70"/>
                  </a:lnTo>
                  <a:close/>
                </a:path>
              </a:pathLst>
            </a:custGeom>
            <a:solidFill>
              <a:srgbClr val="68EEBA"/>
            </a:solidFill>
            <a:ln w="9525">
              <a:noFill/>
              <a:round/>
              <a:headEnd/>
              <a:tailEnd/>
            </a:ln>
          </p:spPr>
          <p:txBody>
            <a:bodyPr>
              <a:prstTxWarp prst="textNoShape">
                <a:avLst/>
              </a:prstTxWarp>
            </a:bodyPr>
            <a:lstStyle/>
            <a:p>
              <a:endParaRPr lang="en-US"/>
            </a:p>
          </p:txBody>
        </p:sp>
        <p:sp>
          <p:nvSpPr>
            <p:cNvPr id="66579" name="Freeform 19"/>
            <p:cNvSpPr>
              <a:spLocks/>
            </p:cNvSpPr>
            <p:nvPr/>
          </p:nvSpPr>
          <p:spPr bwMode="auto">
            <a:xfrm>
              <a:off x="1495" y="1307"/>
              <a:ext cx="125" cy="57"/>
            </a:xfrm>
            <a:custGeom>
              <a:avLst/>
              <a:gdLst>
                <a:gd name="T0" fmla="*/ 125 w 125"/>
                <a:gd name="T1" fmla="*/ 56 h 57"/>
                <a:gd name="T2" fmla="*/ 122 w 125"/>
                <a:gd name="T3" fmla="*/ 49 h 57"/>
                <a:gd name="T4" fmla="*/ 117 w 125"/>
                <a:gd name="T5" fmla="*/ 42 h 57"/>
                <a:gd name="T6" fmla="*/ 112 w 125"/>
                <a:gd name="T7" fmla="*/ 34 h 57"/>
                <a:gd name="T8" fmla="*/ 105 w 125"/>
                <a:gd name="T9" fmla="*/ 28 h 57"/>
                <a:gd name="T10" fmla="*/ 99 w 125"/>
                <a:gd name="T11" fmla="*/ 22 h 57"/>
                <a:gd name="T12" fmla="*/ 92 w 125"/>
                <a:gd name="T13" fmla="*/ 16 h 57"/>
                <a:gd name="T14" fmla="*/ 84 w 125"/>
                <a:gd name="T15" fmla="*/ 12 h 57"/>
                <a:gd name="T16" fmla="*/ 76 w 125"/>
                <a:gd name="T17" fmla="*/ 8 h 57"/>
                <a:gd name="T18" fmla="*/ 67 w 125"/>
                <a:gd name="T19" fmla="*/ 5 h 57"/>
                <a:gd name="T20" fmla="*/ 58 w 125"/>
                <a:gd name="T21" fmla="*/ 3 h 57"/>
                <a:gd name="T22" fmla="*/ 49 w 125"/>
                <a:gd name="T23" fmla="*/ 0 h 57"/>
                <a:gd name="T24" fmla="*/ 40 w 125"/>
                <a:gd name="T25" fmla="*/ 0 h 57"/>
                <a:gd name="T26" fmla="*/ 29 w 125"/>
                <a:gd name="T27" fmla="*/ 0 h 57"/>
                <a:gd name="T28" fmla="*/ 21 w 125"/>
                <a:gd name="T29" fmla="*/ 3 h 57"/>
                <a:gd name="T30" fmla="*/ 12 w 125"/>
                <a:gd name="T31" fmla="*/ 5 h 57"/>
                <a:gd name="T32" fmla="*/ 6 w 125"/>
                <a:gd name="T33" fmla="*/ 7 h 57"/>
                <a:gd name="T34" fmla="*/ 5 w 125"/>
                <a:gd name="T35" fmla="*/ 9 h 57"/>
                <a:gd name="T36" fmla="*/ 4 w 125"/>
                <a:gd name="T37" fmla="*/ 12 h 57"/>
                <a:gd name="T38" fmla="*/ 3 w 125"/>
                <a:gd name="T39" fmla="*/ 14 h 57"/>
                <a:gd name="T40" fmla="*/ 3 w 125"/>
                <a:gd name="T41" fmla="*/ 16 h 57"/>
                <a:gd name="T42" fmla="*/ 2 w 125"/>
                <a:gd name="T43" fmla="*/ 19 h 57"/>
                <a:gd name="T44" fmla="*/ 1 w 125"/>
                <a:gd name="T45" fmla="*/ 22 h 57"/>
                <a:gd name="T46" fmla="*/ 0 w 125"/>
                <a:gd name="T47" fmla="*/ 25 h 57"/>
                <a:gd name="T48" fmla="*/ 0 w 125"/>
                <a:gd name="T49" fmla="*/ 27 h 57"/>
                <a:gd name="T50" fmla="*/ 2 w 125"/>
                <a:gd name="T51" fmla="*/ 26 h 57"/>
                <a:gd name="T52" fmla="*/ 9 w 125"/>
                <a:gd name="T53" fmla="*/ 23 h 57"/>
                <a:gd name="T54" fmla="*/ 16 w 125"/>
                <a:gd name="T55" fmla="*/ 19 h 57"/>
                <a:gd name="T56" fmla="*/ 24 w 125"/>
                <a:gd name="T57" fmla="*/ 17 h 57"/>
                <a:gd name="T58" fmla="*/ 32 w 125"/>
                <a:gd name="T59" fmla="*/ 16 h 57"/>
                <a:gd name="T60" fmla="*/ 40 w 125"/>
                <a:gd name="T61" fmla="*/ 16 h 57"/>
                <a:gd name="T62" fmla="*/ 47 w 125"/>
                <a:gd name="T63" fmla="*/ 16 h 57"/>
                <a:gd name="T64" fmla="*/ 55 w 125"/>
                <a:gd name="T65" fmla="*/ 17 h 57"/>
                <a:gd name="T66" fmla="*/ 63 w 125"/>
                <a:gd name="T67" fmla="*/ 19 h 57"/>
                <a:gd name="T68" fmla="*/ 70 w 125"/>
                <a:gd name="T69" fmla="*/ 23 h 57"/>
                <a:gd name="T70" fmla="*/ 77 w 125"/>
                <a:gd name="T71" fmla="*/ 26 h 57"/>
                <a:gd name="T72" fmla="*/ 83 w 125"/>
                <a:gd name="T73" fmla="*/ 29 h 57"/>
                <a:gd name="T74" fmla="*/ 90 w 125"/>
                <a:gd name="T75" fmla="*/ 34 h 57"/>
                <a:gd name="T76" fmla="*/ 95 w 125"/>
                <a:gd name="T77" fmla="*/ 38 h 57"/>
                <a:gd name="T78" fmla="*/ 100 w 125"/>
                <a:gd name="T79" fmla="*/ 45 h 57"/>
                <a:gd name="T80" fmla="*/ 104 w 125"/>
                <a:gd name="T81" fmla="*/ 50 h 57"/>
                <a:gd name="T82" fmla="*/ 108 w 125"/>
                <a:gd name="T83" fmla="*/ 57 h 57"/>
                <a:gd name="T84" fmla="*/ 111 w 125"/>
                <a:gd name="T85" fmla="*/ 56 h 57"/>
                <a:gd name="T86" fmla="*/ 113 w 125"/>
                <a:gd name="T87" fmla="*/ 56 h 57"/>
                <a:gd name="T88" fmla="*/ 115 w 125"/>
                <a:gd name="T89" fmla="*/ 56 h 57"/>
                <a:gd name="T90" fmla="*/ 117 w 125"/>
                <a:gd name="T91" fmla="*/ 56 h 57"/>
                <a:gd name="T92" fmla="*/ 119 w 125"/>
                <a:gd name="T93" fmla="*/ 56 h 57"/>
                <a:gd name="T94" fmla="*/ 121 w 125"/>
                <a:gd name="T95" fmla="*/ 56 h 57"/>
                <a:gd name="T96" fmla="*/ 123 w 125"/>
                <a:gd name="T97" fmla="*/ 56 h 57"/>
                <a:gd name="T98" fmla="*/ 125 w 125"/>
                <a:gd name="T99" fmla="*/ 56 h 5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5"/>
                <a:gd name="T151" fmla="*/ 0 h 57"/>
                <a:gd name="T152" fmla="*/ 125 w 125"/>
                <a:gd name="T153" fmla="*/ 57 h 5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5" h="57">
                  <a:moveTo>
                    <a:pt x="125" y="56"/>
                  </a:moveTo>
                  <a:lnTo>
                    <a:pt x="122" y="49"/>
                  </a:lnTo>
                  <a:lnTo>
                    <a:pt x="117" y="42"/>
                  </a:lnTo>
                  <a:lnTo>
                    <a:pt x="112" y="34"/>
                  </a:lnTo>
                  <a:lnTo>
                    <a:pt x="105" y="28"/>
                  </a:lnTo>
                  <a:lnTo>
                    <a:pt x="99" y="22"/>
                  </a:lnTo>
                  <a:lnTo>
                    <a:pt x="92" y="16"/>
                  </a:lnTo>
                  <a:lnTo>
                    <a:pt x="84" y="12"/>
                  </a:lnTo>
                  <a:lnTo>
                    <a:pt x="76" y="8"/>
                  </a:lnTo>
                  <a:lnTo>
                    <a:pt x="67" y="5"/>
                  </a:lnTo>
                  <a:lnTo>
                    <a:pt x="58" y="3"/>
                  </a:lnTo>
                  <a:lnTo>
                    <a:pt x="49" y="0"/>
                  </a:lnTo>
                  <a:lnTo>
                    <a:pt x="40" y="0"/>
                  </a:lnTo>
                  <a:lnTo>
                    <a:pt x="29" y="0"/>
                  </a:lnTo>
                  <a:lnTo>
                    <a:pt x="21" y="3"/>
                  </a:lnTo>
                  <a:lnTo>
                    <a:pt x="12" y="5"/>
                  </a:lnTo>
                  <a:lnTo>
                    <a:pt x="6" y="7"/>
                  </a:lnTo>
                  <a:lnTo>
                    <a:pt x="5" y="9"/>
                  </a:lnTo>
                  <a:lnTo>
                    <a:pt x="4" y="12"/>
                  </a:lnTo>
                  <a:lnTo>
                    <a:pt x="3" y="14"/>
                  </a:lnTo>
                  <a:lnTo>
                    <a:pt x="3" y="16"/>
                  </a:lnTo>
                  <a:lnTo>
                    <a:pt x="2" y="19"/>
                  </a:lnTo>
                  <a:lnTo>
                    <a:pt x="1" y="22"/>
                  </a:lnTo>
                  <a:lnTo>
                    <a:pt x="0" y="25"/>
                  </a:lnTo>
                  <a:lnTo>
                    <a:pt x="0" y="27"/>
                  </a:lnTo>
                  <a:lnTo>
                    <a:pt x="2" y="26"/>
                  </a:lnTo>
                  <a:lnTo>
                    <a:pt x="9" y="23"/>
                  </a:lnTo>
                  <a:lnTo>
                    <a:pt x="16" y="19"/>
                  </a:lnTo>
                  <a:lnTo>
                    <a:pt x="24" y="17"/>
                  </a:lnTo>
                  <a:lnTo>
                    <a:pt x="32" y="16"/>
                  </a:lnTo>
                  <a:lnTo>
                    <a:pt x="40" y="16"/>
                  </a:lnTo>
                  <a:lnTo>
                    <a:pt x="47" y="16"/>
                  </a:lnTo>
                  <a:lnTo>
                    <a:pt x="55" y="17"/>
                  </a:lnTo>
                  <a:lnTo>
                    <a:pt x="63" y="19"/>
                  </a:lnTo>
                  <a:lnTo>
                    <a:pt x="70" y="23"/>
                  </a:lnTo>
                  <a:lnTo>
                    <a:pt x="77" y="26"/>
                  </a:lnTo>
                  <a:lnTo>
                    <a:pt x="83" y="29"/>
                  </a:lnTo>
                  <a:lnTo>
                    <a:pt x="90" y="34"/>
                  </a:lnTo>
                  <a:lnTo>
                    <a:pt x="95" y="38"/>
                  </a:lnTo>
                  <a:lnTo>
                    <a:pt x="100" y="45"/>
                  </a:lnTo>
                  <a:lnTo>
                    <a:pt x="104" y="50"/>
                  </a:lnTo>
                  <a:lnTo>
                    <a:pt x="108" y="57"/>
                  </a:lnTo>
                  <a:lnTo>
                    <a:pt x="111" y="56"/>
                  </a:lnTo>
                  <a:lnTo>
                    <a:pt x="113" y="56"/>
                  </a:lnTo>
                  <a:lnTo>
                    <a:pt x="115" y="56"/>
                  </a:lnTo>
                  <a:lnTo>
                    <a:pt x="117" y="56"/>
                  </a:lnTo>
                  <a:lnTo>
                    <a:pt x="119" y="56"/>
                  </a:lnTo>
                  <a:lnTo>
                    <a:pt x="121" y="56"/>
                  </a:lnTo>
                  <a:lnTo>
                    <a:pt x="123" y="56"/>
                  </a:lnTo>
                  <a:lnTo>
                    <a:pt x="125" y="56"/>
                  </a:lnTo>
                  <a:close/>
                </a:path>
              </a:pathLst>
            </a:custGeom>
            <a:solidFill>
              <a:srgbClr val="70F1B4"/>
            </a:solidFill>
            <a:ln w="9525">
              <a:noFill/>
              <a:round/>
              <a:headEnd/>
              <a:tailEnd/>
            </a:ln>
          </p:spPr>
          <p:txBody>
            <a:bodyPr>
              <a:prstTxWarp prst="textNoShape">
                <a:avLst/>
              </a:prstTxWarp>
            </a:bodyPr>
            <a:lstStyle/>
            <a:p>
              <a:endParaRPr lang="en-US"/>
            </a:p>
          </p:txBody>
        </p:sp>
        <p:sp>
          <p:nvSpPr>
            <p:cNvPr id="66580" name="Freeform 20"/>
            <p:cNvSpPr>
              <a:spLocks/>
            </p:cNvSpPr>
            <p:nvPr/>
          </p:nvSpPr>
          <p:spPr bwMode="auto">
            <a:xfrm>
              <a:off x="1489" y="1323"/>
              <a:ext cx="114" cy="42"/>
            </a:xfrm>
            <a:custGeom>
              <a:avLst/>
              <a:gdLst>
                <a:gd name="T0" fmla="*/ 114 w 114"/>
                <a:gd name="T1" fmla="*/ 41 h 42"/>
                <a:gd name="T2" fmla="*/ 110 w 114"/>
                <a:gd name="T3" fmla="*/ 34 h 42"/>
                <a:gd name="T4" fmla="*/ 106 w 114"/>
                <a:gd name="T5" fmla="*/ 29 h 42"/>
                <a:gd name="T6" fmla="*/ 101 w 114"/>
                <a:gd name="T7" fmla="*/ 22 h 42"/>
                <a:gd name="T8" fmla="*/ 96 w 114"/>
                <a:gd name="T9" fmla="*/ 18 h 42"/>
                <a:gd name="T10" fmla="*/ 89 w 114"/>
                <a:gd name="T11" fmla="*/ 13 h 42"/>
                <a:gd name="T12" fmla="*/ 83 w 114"/>
                <a:gd name="T13" fmla="*/ 10 h 42"/>
                <a:gd name="T14" fmla="*/ 76 w 114"/>
                <a:gd name="T15" fmla="*/ 7 h 42"/>
                <a:gd name="T16" fmla="*/ 69 w 114"/>
                <a:gd name="T17" fmla="*/ 3 h 42"/>
                <a:gd name="T18" fmla="*/ 61 w 114"/>
                <a:gd name="T19" fmla="*/ 1 h 42"/>
                <a:gd name="T20" fmla="*/ 53 w 114"/>
                <a:gd name="T21" fmla="*/ 0 h 42"/>
                <a:gd name="T22" fmla="*/ 46 w 114"/>
                <a:gd name="T23" fmla="*/ 0 h 42"/>
                <a:gd name="T24" fmla="*/ 38 w 114"/>
                <a:gd name="T25" fmla="*/ 0 h 42"/>
                <a:gd name="T26" fmla="*/ 30 w 114"/>
                <a:gd name="T27" fmla="*/ 1 h 42"/>
                <a:gd name="T28" fmla="*/ 22 w 114"/>
                <a:gd name="T29" fmla="*/ 3 h 42"/>
                <a:gd name="T30" fmla="*/ 15 w 114"/>
                <a:gd name="T31" fmla="*/ 7 h 42"/>
                <a:gd name="T32" fmla="*/ 8 w 114"/>
                <a:gd name="T33" fmla="*/ 10 h 42"/>
                <a:gd name="T34" fmla="*/ 6 w 114"/>
                <a:gd name="T35" fmla="*/ 11 h 42"/>
                <a:gd name="T36" fmla="*/ 5 w 114"/>
                <a:gd name="T37" fmla="*/ 14 h 42"/>
                <a:gd name="T38" fmla="*/ 4 w 114"/>
                <a:gd name="T39" fmla="*/ 17 h 42"/>
                <a:gd name="T40" fmla="*/ 3 w 114"/>
                <a:gd name="T41" fmla="*/ 20 h 42"/>
                <a:gd name="T42" fmla="*/ 3 w 114"/>
                <a:gd name="T43" fmla="*/ 23 h 42"/>
                <a:gd name="T44" fmla="*/ 2 w 114"/>
                <a:gd name="T45" fmla="*/ 27 h 42"/>
                <a:gd name="T46" fmla="*/ 1 w 114"/>
                <a:gd name="T47" fmla="*/ 30 h 42"/>
                <a:gd name="T48" fmla="*/ 1 w 114"/>
                <a:gd name="T49" fmla="*/ 33 h 42"/>
                <a:gd name="T50" fmla="*/ 0 w 114"/>
                <a:gd name="T51" fmla="*/ 36 h 42"/>
                <a:gd name="T52" fmla="*/ 2 w 114"/>
                <a:gd name="T53" fmla="*/ 34 h 42"/>
                <a:gd name="T54" fmla="*/ 6 w 114"/>
                <a:gd name="T55" fmla="*/ 30 h 42"/>
                <a:gd name="T56" fmla="*/ 10 w 114"/>
                <a:gd name="T57" fmla="*/ 27 h 42"/>
                <a:gd name="T58" fmla="*/ 15 w 114"/>
                <a:gd name="T59" fmla="*/ 23 h 42"/>
                <a:gd name="T60" fmla="*/ 21 w 114"/>
                <a:gd name="T61" fmla="*/ 20 h 42"/>
                <a:gd name="T62" fmla="*/ 27 w 114"/>
                <a:gd name="T63" fmla="*/ 18 h 42"/>
                <a:gd name="T64" fmla="*/ 33 w 114"/>
                <a:gd name="T65" fmla="*/ 17 h 42"/>
                <a:gd name="T66" fmla="*/ 39 w 114"/>
                <a:gd name="T67" fmla="*/ 16 h 42"/>
                <a:gd name="T68" fmla="*/ 46 w 114"/>
                <a:gd name="T69" fmla="*/ 16 h 42"/>
                <a:gd name="T70" fmla="*/ 52 w 114"/>
                <a:gd name="T71" fmla="*/ 16 h 42"/>
                <a:gd name="T72" fmla="*/ 58 w 114"/>
                <a:gd name="T73" fmla="*/ 17 h 42"/>
                <a:gd name="T74" fmla="*/ 64 w 114"/>
                <a:gd name="T75" fmla="*/ 18 h 42"/>
                <a:gd name="T76" fmla="*/ 70 w 114"/>
                <a:gd name="T77" fmla="*/ 20 h 42"/>
                <a:gd name="T78" fmla="*/ 76 w 114"/>
                <a:gd name="T79" fmla="*/ 23 h 42"/>
                <a:gd name="T80" fmla="*/ 81 w 114"/>
                <a:gd name="T81" fmla="*/ 27 h 42"/>
                <a:gd name="T82" fmla="*/ 85 w 114"/>
                <a:gd name="T83" fmla="*/ 30 h 42"/>
                <a:gd name="T84" fmla="*/ 89 w 114"/>
                <a:gd name="T85" fmla="*/ 34 h 42"/>
                <a:gd name="T86" fmla="*/ 93 w 114"/>
                <a:gd name="T87" fmla="*/ 38 h 42"/>
                <a:gd name="T88" fmla="*/ 97 w 114"/>
                <a:gd name="T89" fmla="*/ 42 h 42"/>
                <a:gd name="T90" fmla="*/ 99 w 114"/>
                <a:gd name="T91" fmla="*/ 41 h 42"/>
                <a:gd name="T92" fmla="*/ 101 w 114"/>
                <a:gd name="T93" fmla="*/ 41 h 42"/>
                <a:gd name="T94" fmla="*/ 103 w 114"/>
                <a:gd name="T95" fmla="*/ 41 h 42"/>
                <a:gd name="T96" fmla="*/ 105 w 114"/>
                <a:gd name="T97" fmla="*/ 41 h 42"/>
                <a:gd name="T98" fmla="*/ 107 w 114"/>
                <a:gd name="T99" fmla="*/ 41 h 42"/>
                <a:gd name="T100" fmla="*/ 109 w 114"/>
                <a:gd name="T101" fmla="*/ 41 h 42"/>
                <a:gd name="T102" fmla="*/ 112 w 114"/>
                <a:gd name="T103" fmla="*/ 41 h 42"/>
                <a:gd name="T104" fmla="*/ 114 w 114"/>
                <a:gd name="T105" fmla="*/ 41 h 4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4"/>
                <a:gd name="T160" fmla="*/ 0 h 42"/>
                <a:gd name="T161" fmla="*/ 114 w 114"/>
                <a:gd name="T162" fmla="*/ 42 h 4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4" h="42">
                  <a:moveTo>
                    <a:pt x="114" y="41"/>
                  </a:moveTo>
                  <a:lnTo>
                    <a:pt x="110" y="34"/>
                  </a:lnTo>
                  <a:lnTo>
                    <a:pt x="106" y="29"/>
                  </a:lnTo>
                  <a:lnTo>
                    <a:pt x="101" y="22"/>
                  </a:lnTo>
                  <a:lnTo>
                    <a:pt x="96" y="18"/>
                  </a:lnTo>
                  <a:lnTo>
                    <a:pt x="89" y="13"/>
                  </a:lnTo>
                  <a:lnTo>
                    <a:pt x="83" y="10"/>
                  </a:lnTo>
                  <a:lnTo>
                    <a:pt x="76" y="7"/>
                  </a:lnTo>
                  <a:lnTo>
                    <a:pt x="69" y="3"/>
                  </a:lnTo>
                  <a:lnTo>
                    <a:pt x="61" y="1"/>
                  </a:lnTo>
                  <a:lnTo>
                    <a:pt x="53" y="0"/>
                  </a:lnTo>
                  <a:lnTo>
                    <a:pt x="46" y="0"/>
                  </a:lnTo>
                  <a:lnTo>
                    <a:pt x="38" y="0"/>
                  </a:lnTo>
                  <a:lnTo>
                    <a:pt x="30" y="1"/>
                  </a:lnTo>
                  <a:lnTo>
                    <a:pt x="22" y="3"/>
                  </a:lnTo>
                  <a:lnTo>
                    <a:pt x="15" y="7"/>
                  </a:lnTo>
                  <a:lnTo>
                    <a:pt x="8" y="10"/>
                  </a:lnTo>
                  <a:lnTo>
                    <a:pt x="6" y="11"/>
                  </a:lnTo>
                  <a:lnTo>
                    <a:pt x="5" y="14"/>
                  </a:lnTo>
                  <a:lnTo>
                    <a:pt x="4" y="17"/>
                  </a:lnTo>
                  <a:lnTo>
                    <a:pt x="3" y="20"/>
                  </a:lnTo>
                  <a:lnTo>
                    <a:pt x="3" y="23"/>
                  </a:lnTo>
                  <a:lnTo>
                    <a:pt x="2" y="27"/>
                  </a:lnTo>
                  <a:lnTo>
                    <a:pt x="1" y="30"/>
                  </a:lnTo>
                  <a:lnTo>
                    <a:pt x="1" y="33"/>
                  </a:lnTo>
                  <a:lnTo>
                    <a:pt x="0" y="36"/>
                  </a:lnTo>
                  <a:lnTo>
                    <a:pt x="2" y="34"/>
                  </a:lnTo>
                  <a:lnTo>
                    <a:pt x="6" y="30"/>
                  </a:lnTo>
                  <a:lnTo>
                    <a:pt x="10" y="27"/>
                  </a:lnTo>
                  <a:lnTo>
                    <a:pt x="15" y="23"/>
                  </a:lnTo>
                  <a:lnTo>
                    <a:pt x="21" y="20"/>
                  </a:lnTo>
                  <a:lnTo>
                    <a:pt x="27" y="18"/>
                  </a:lnTo>
                  <a:lnTo>
                    <a:pt x="33" y="17"/>
                  </a:lnTo>
                  <a:lnTo>
                    <a:pt x="39" y="16"/>
                  </a:lnTo>
                  <a:lnTo>
                    <a:pt x="46" y="16"/>
                  </a:lnTo>
                  <a:lnTo>
                    <a:pt x="52" y="16"/>
                  </a:lnTo>
                  <a:lnTo>
                    <a:pt x="58" y="17"/>
                  </a:lnTo>
                  <a:lnTo>
                    <a:pt x="64" y="18"/>
                  </a:lnTo>
                  <a:lnTo>
                    <a:pt x="70" y="20"/>
                  </a:lnTo>
                  <a:lnTo>
                    <a:pt x="76" y="23"/>
                  </a:lnTo>
                  <a:lnTo>
                    <a:pt x="81" y="27"/>
                  </a:lnTo>
                  <a:lnTo>
                    <a:pt x="85" y="30"/>
                  </a:lnTo>
                  <a:lnTo>
                    <a:pt x="89" y="34"/>
                  </a:lnTo>
                  <a:lnTo>
                    <a:pt x="93" y="38"/>
                  </a:lnTo>
                  <a:lnTo>
                    <a:pt x="97" y="42"/>
                  </a:lnTo>
                  <a:lnTo>
                    <a:pt x="99" y="41"/>
                  </a:lnTo>
                  <a:lnTo>
                    <a:pt x="101" y="41"/>
                  </a:lnTo>
                  <a:lnTo>
                    <a:pt x="103" y="41"/>
                  </a:lnTo>
                  <a:lnTo>
                    <a:pt x="105" y="41"/>
                  </a:lnTo>
                  <a:lnTo>
                    <a:pt x="107" y="41"/>
                  </a:lnTo>
                  <a:lnTo>
                    <a:pt x="109" y="41"/>
                  </a:lnTo>
                  <a:lnTo>
                    <a:pt x="112" y="41"/>
                  </a:lnTo>
                  <a:lnTo>
                    <a:pt x="114" y="41"/>
                  </a:lnTo>
                  <a:close/>
                </a:path>
              </a:pathLst>
            </a:custGeom>
            <a:solidFill>
              <a:srgbClr val="78F4AF"/>
            </a:solidFill>
            <a:ln w="9525">
              <a:noFill/>
              <a:round/>
              <a:headEnd/>
              <a:tailEnd/>
            </a:ln>
          </p:spPr>
          <p:txBody>
            <a:bodyPr>
              <a:prstTxWarp prst="textNoShape">
                <a:avLst/>
              </a:prstTxWarp>
            </a:bodyPr>
            <a:lstStyle/>
            <a:p>
              <a:endParaRPr lang="en-US"/>
            </a:p>
          </p:txBody>
        </p:sp>
        <p:sp>
          <p:nvSpPr>
            <p:cNvPr id="66581" name="Freeform 21"/>
            <p:cNvSpPr>
              <a:spLocks/>
            </p:cNvSpPr>
            <p:nvPr/>
          </p:nvSpPr>
          <p:spPr bwMode="auto">
            <a:xfrm>
              <a:off x="1487" y="1339"/>
              <a:ext cx="99" cy="42"/>
            </a:xfrm>
            <a:custGeom>
              <a:avLst/>
              <a:gdLst>
                <a:gd name="T0" fmla="*/ 99 w 99"/>
                <a:gd name="T1" fmla="*/ 26 h 42"/>
                <a:gd name="T2" fmla="*/ 95 w 99"/>
                <a:gd name="T3" fmla="*/ 22 h 42"/>
                <a:gd name="T4" fmla="*/ 91 w 99"/>
                <a:gd name="T5" fmla="*/ 18 h 42"/>
                <a:gd name="T6" fmla="*/ 87 w 99"/>
                <a:gd name="T7" fmla="*/ 14 h 42"/>
                <a:gd name="T8" fmla="*/ 83 w 99"/>
                <a:gd name="T9" fmla="*/ 11 h 42"/>
                <a:gd name="T10" fmla="*/ 78 w 99"/>
                <a:gd name="T11" fmla="*/ 7 h 42"/>
                <a:gd name="T12" fmla="*/ 72 w 99"/>
                <a:gd name="T13" fmla="*/ 4 h 42"/>
                <a:gd name="T14" fmla="*/ 66 w 99"/>
                <a:gd name="T15" fmla="*/ 2 h 42"/>
                <a:gd name="T16" fmla="*/ 60 w 99"/>
                <a:gd name="T17" fmla="*/ 1 h 42"/>
                <a:gd name="T18" fmla="*/ 54 w 99"/>
                <a:gd name="T19" fmla="*/ 0 h 42"/>
                <a:gd name="T20" fmla="*/ 48 w 99"/>
                <a:gd name="T21" fmla="*/ 0 h 42"/>
                <a:gd name="T22" fmla="*/ 41 w 99"/>
                <a:gd name="T23" fmla="*/ 0 h 42"/>
                <a:gd name="T24" fmla="*/ 35 w 99"/>
                <a:gd name="T25" fmla="*/ 1 h 42"/>
                <a:gd name="T26" fmla="*/ 29 w 99"/>
                <a:gd name="T27" fmla="*/ 2 h 42"/>
                <a:gd name="T28" fmla="*/ 23 w 99"/>
                <a:gd name="T29" fmla="*/ 4 h 42"/>
                <a:gd name="T30" fmla="*/ 17 w 99"/>
                <a:gd name="T31" fmla="*/ 7 h 42"/>
                <a:gd name="T32" fmla="*/ 12 w 99"/>
                <a:gd name="T33" fmla="*/ 11 h 42"/>
                <a:gd name="T34" fmla="*/ 8 w 99"/>
                <a:gd name="T35" fmla="*/ 14 h 42"/>
                <a:gd name="T36" fmla="*/ 4 w 99"/>
                <a:gd name="T37" fmla="*/ 18 h 42"/>
                <a:gd name="T38" fmla="*/ 2 w 99"/>
                <a:gd name="T39" fmla="*/ 20 h 42"/>
                <a:gd name="T40" fmla="*/ 2 w 99"/>
                <a:gd name="T41" fmla="*/ 21 h 42"/>
                <a:gd name="T42" fmla="*/ 2 w 99"/>
                <a:gd name="T43" fmla="*/ 23 h 42"/>
                <a:gd name="T44" fmla="*/ 1 w 99"/>
                <a:gd name="T45" fmla="*/ 25 h 42"/>
                <a:gd name="T46" fmla="*/ 1 w 99"/>
                <a:gd name="T47" fmla="*/ 27 h 42"/>
                <a:gd name="T48" fmla="*/ 1 w 99"/>
                <a:gd name="T49" fmla="*/ 30 h 42"/>
                <a:gd name="T50" fmla="*/ 0 w 99"/>
                <a:gd name="T51" fmla="*/ 31 h 42"/>
                <a:gd name="T52" fmla="*/ 0 w 99"/>
                <a:gd name="T53" fmla="*/ 33 h 42"/>
                <a:gd name="T54" fmla="*/ 0 w 99"/>
                <a:gd name="T55" fmla="*/ 35 h 42"/>
                <a:gd name="T56" fmla="*/ 5 w 99"/>
                <a:gd name="T57" fmla="*/ 40 h 42"/>
                <a:gd name="T58" fmla="*/ 3 w 99"/>
                <a:gd name="T59" fmla="*/ 42 h 42"/>
                <a:gd name="T60" fmla="*/ 4 w 99"/>
                <a:gd name="T61" fmla="*/ 42 h 42"/>
                <a:gd name="T62" fmla="*/ 4 w 99"/>
                <a:gd name="T63" fmla="*/ 41 h 42"/>
                <a:gd name="T64" fmla="*/ 4 w 99"/>
                <a:gd name="T65" fmla="*/ 41 h 42"/>
                <a:gd name="T66" fmla="*/ 5 w 99"/>
                <a:gd name="T67" fmla="*/ 41 h 42"/>
                <a:gd name="T68" fmla="*/ 5 w 99"/>
                <a:gd name="T69" fmla="*/ 41 h 42"/>
                <a:gd name="T70" fmla="*/ 5 w 99"/>
                <a:gd name="T71" fmla="*/ 41 h 42"/>
                <a:gd name="T72" fmla="*/ 6 w 99"/>
                <a:gd name="T73" fmla="*/ 41 h 42"/>
                <a:gd name="T74" fmla="*/ 6 w 99"/>
                <a:gd name="T75" fmla="*/ 40 h 42"/>
                <a:gd name="T76" fmla="*/ 9 w 99"/>
                <a:gd name="T77" fmla="*/ 36 h 42"/>
                <a:gd name="T78" fmla="*/ 14 w 99"/>
                <a:gd name="T79" fmla="*/ 29 h 42"/>
                <a:gd name="T80" fmla="*/ 22 w 99"/>
                <a:gd name="T81" fmla="*/ 23 h 42"/>
                <a:gd name="T82" fmla="*/ 29 w 99"/>
                <a:gd name="T83" fmla="*/ 19 h 42"/>
                <a:gd name="T84" fmla="*/ 39 w 99"/>
                <a:gd name="T85" fmla="*/ 16 h 42"/>
                <a:gd name="T86" fmla="*/ 48 w 99"/>
                <a:gd name="T87" fmla="*/ 15 h 42"/>
                <a:gd name="T88" fmla="*/ 56 w 99"/>
                <a:gd name="T89" fmla="*/ 16 h 42"/>
                <a:gd name="T90" fmla="*/ 66 w 99"/>
                <a:gd name="T91" fmla="*/ 19 h 42"/>
                <a:gd name="T92" fmla="*/ 73 w 99"/>
                <a:gd name="T93" fmla="*/ 23 h 42"/>
                <a:gd name="T94" fmla="*/ 80 w 99"/>
                <a:gd name="T95" fmla="*/ 27 h 42"/>
                <a:gd name="T96" fmla="*/ 82 w 99"/>
                <a:gd name="T97" fmla="*/ 27 h 42"/>
                <a:gd name="T98" fmla="*/ 84 w 99"/>
                <a:gd name="T99" fmla="*/ 27 h 42"/>
                <a:gd name="T100" fmla="*/ 86 w 99"/>
                <a:gd name="T101" fmla="*/ 27 h 42"/>
                <a:gd name="T102" fmla="*/ 89 w 99"/>
                <a:gd name="T103" fmla="*/ 26 h 42"/>
                <a:gd name="T104" fmla="*/ 91 w 99"/>
                <a:gd name="T105" fmla="*/ 26 h 42"/>
                <a:gd name="T106" fmla="*/ 93 w 99"/>
                <a:gd name="T107" fmla="*/ 26 h 42"/>
                <a:gd name="T108" fmla="*/ 95 w 99"/>
                <a:gd name="T109" fmla="*/ 26 h 42"/>
                <a:gd name="T110" fmla="*/ 99 w 99"/>
                <a:gd name="T111" fmla="*/ 26 h 4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99"/>
                <a:gd name="T169" fmla="*/ 0 h 42"/>
                <a:gd name="T170" fmla="*/ 99 w 99"/>
                <a:gd name="T171" fmla="*/ 42 h 4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99" h="42">
                  <a:moveTo>
                    <a:pt x="99" y="26"/>
                  </a:moveTo>
                  <a:lnTo>
                    <a:pt x="95" y="22"/>
                  </a:lnTo>
                  <a:lnTo>
                    <a:pt x="91" y="18"/>
                  </a:lnTo>
                  <a:lnTo>
                    <a:pt x="87" y="14"/>
                  </a:lnTo>
                  <a:lnTo>
                    <a:pt x="83" y="11"/>
                  </a:lnTo>
                  <a:lnTo>
                    <a:pt x="78" y="7"/>
                  </a:lnTo>
                  <a:lnTo>
                    <a:pt x="72" y="4"/>
                  </a:lnTo>
                  <a:lnTo>
                    <a:pt x="66" y="2"/>
                  </a:lnTo>
                  <a:lnTo>
                    <a:pt x="60" y="1"/>
                  </a:lnTo>
                  <a:lnTo>
                    <a:pt x="54" y="0"/>
                  </a:lnTo>
                  <a:lnTo>
                    <a:pt x="48" y="0"/>
                  </a:lnTo>
                  <a:lnTo>
                    <a:pt x="41" y="0"/>
                  </a:lnTo>
                  <a:lnTo>
                    <a:pt x="35" y="1"/>
                  </a:lnTo>
                  <a:lnTo>
                    <a:pt x="29" y="2"/>
                  </a:lnTo>
                  <a:lnTo>
                    <a:pt x="23" y="4"/>
                  </a:lnTo>
                  <a:lnTo>
                    <a:pt x="17" y="7"/>
                  </a:lnTo>
                  <a:lnTo>
                    <a:pt x="12" y="11"/>
                  </a:lnTo>
                  <a:lnTo>
                    <a:pt x="8" y="14"/>
                  </a:lnTo>
                  <a:lnTo>
                    <a:pt x="4" y="18"/>
                  </a:lnTo>
                  <a:lnTo>
                    <a:pt x="2" y="20"/>
                  </a:lnTo>
                  <a:lnTo>
                    <a:pt x="2" y="21"/>
                  </a:lnTo>
                  <a:lnTo>
                    <a:pt x="2" y="23"/>
                  </a:lnTo>
                  <a:lnTo>
                    <a:pt x="1" y="25"/>
                  </a:lnTo>
                  <a:lnTo>
                    <a:pt x="1" y="27"/>
                  </a:lnTo>
                  <a:lnTo>
                    <a:pt x="1" y="30"/>
                  </a:lnTo>
                  <a:lnTo>
                    <a:pt x="0" y="31"/>
                  </a:lnTo>
                  <a:lnTo>
                    <a:pt x="0" y="33"/>
                  </a:lnTo>
                  <a:lnTo>
                    <a:pt x="0" y="35"/>
                  </a:lnTo>
                  <a:lnTo>
                    <a:pt x="5" y="40"/>
                  </a:lnTo>
                  <a:lnTo>
                    <a:pt x="3" y="42"/>
                  </a:lnTo>
                  <a:lnTo>
                    <a:pt x="4" y="42"/>
                  </a:lnTo>
                  <a:lnTo>
                    <a:pt x="4" y="41"/>
                  </a:lnTo>
                  <a:lnTo>
                    <a:pt x="5" y="41"/>
                  </a:lnTo>
                  <a:lnTo>
                    <a:pt x="6" y="41"/>
                  </a:lnTo>
                  <a:lnTo>
                    <a:pt x="6" y="40"/>
                  </a:lnTo>
                  <a:lnTo>
                    <a:pt x="9" y="36"/>
                  </a:lnTo>
                  <a:lnTo>
                    <a:pt x="14" y="29"/>
                  </a:lnTo>
                  <a:lnTo>
                    <a:pt x="22" y="23"/>
                  </a:lnTo>
                  <a:lnTo>
                    <a:pt x="29" y="19"/>
                  </a:lnTo>
                  <a:lnTo>
                    <a:pt x="39" y="16"/>
                  </a:lnTo>
                  <a:lnTo>
                    <a:pt x="48" y="15"/>
                  </a:lnTo>
                  <a:lnTo>
                    <a:pt x="56" y="16"/>
                  </a:lnTo>
                  <a:lnTo>
                    <a:pt x="66" y="19"/>
                  </a:lnTo>
                  <a:lnTo>
                    <a:pt x="73" y="23"/>
                  </a:lnTo>
                  <a:lnTo>
                    <a:pt x="80" y="27"/>
                  </a:lnTo>
                  <a:lnTo>
                    <a:pt x="82" y="27"/>
                  </a:lnTo>
                  <a:lnTo>
                    <a:pt x="84" y="27"/>
                  </a:lnTo>
                  <a:lnTo>
                    <a:pt x="86" y="27"/>
                  </a:lnTo>
                  <a:lnTo>
                    <a:pt x="89" y="26"/>
                  </a:lnTo>
                  <a:lnTo>
                    <a:pt x="91" y="26"/>
                  </a:lnTo>
                  <a:lnTo>
                    <a:pt x="93" y="26"/>
                  </a:lnTo>
                  <a:lnTo>
                    <a:pt x="95" y="26"/>
                  </a:lnTo>
                  <a:lnTo>
                    <a:pt x="99" y="26"/>
                  </a:lnTo>
                  <a:close/>
                </a:path>
              </a:pathLst>
            </a:custGeom>
            <a:solidFill>
              <a:srgbClr val="80F6AA"/>
            </a:solidFill>
            <a:ln w="9525">
              <a:noFill/>
              <a:round/>
              <a:headEnd/>
              <a:tailEnd/>
            </a:ln>
          </p:spPr>
          <p:txBody>
            <a:bodyPr>
              <a:prstTxWarp prst="textNoShape">
                <a:avLst/>
              </a:prstTxWarp>
            </a:bodyPr>
            <a:lstStyle/>
            <a:p>
              <a:endParaRPr lang="en-US"/>
            </a:p>
          </p:txBody>
        </p:sp>
        <p:sp>
          <p:nvSpPr>
            <p:cNvPr id="66582" name="Freeform 22"/>
            <p:cNvSpPr>
              <a:spLocks/>
            </p:cNvSpPr>
            <p:nvPr/>
          </p:nvSpPr>
          <p:spPr bwMode="auto">
            <a:xfrm>
              <a:off x="1493" y="1354"/>
              <a:ext cx="74" cy="25"/>
            </a:xfrm>
            <a:custGeom>
              <a:avLst/>
              <a:gdLst>
                <a:gd name="T0" fmla="*/ 74 w 74"/>
                <a:gd name="T1" fmla="*/ 12 h 25"/>
                <a:gd name="T2" fmla="*/ 67 w 74"/>
                <a:gd name="T3" fmla="*/ 8 h 25"/>
                <a:gd name="T4" fmla="*/ 60 w 74"/>
                <a:gd name="T5" fmla="*/ 4 h 25"/>
                <a:gd name="T6" fmla="*/ 50 w 74"/>
                <a:gd name="T7" fmla="*/ 1 h 25"/>
                <a:gd name="T8" fmla="*/ 42 w 74"/>
                <a:gd name="T9" fmla="*/ 0 h 25"/>
                <a:gd name="T10" fmla="*/ 33 w 74"/>
                <a:gd name="T11" fmla="*/ 1 h 25"/>
                <a:gd name="T12" fmla="*/ 23 w 74"/>
                <a:gd name="T13" fmla="*/ 4 h 25"/>
                <a:gd name="T14" fmla="*/ 16 w 74"/>
                <a:gd name="T15" fmla="*/ 8 h 25"/>
                <a:gd name="T16" fmla="*/ 8 w 74"/>
                <a:gd name="T17" fmla="*/ 14 h 25"/>
                <a:gd name="T18" fmla="*/ 3 w 74"/>
                <a:gd name="T19" fmla="*/ 21 h 25"/>
                <a:gd name="T20" fmla="*/ 0 w 74"/>
                <a:gd name="T21" fmla="*/ 25 h 25"/>
                <a:gd name="T22" fmla="*/ 3 w 74"/>
                <a:gd name="T23" fmla="*/ 25 h 25"/>
                <a:gd name="T24" fmla="*/ 6 w 74"/>
                <a:gd name="T25" fmla="*/ 24 h 25"/>
                <a:gd name="T26" fmla="*/ 8 w 74"/>
                <a:gd name="T27" fmla="*/ 23 h 25"/>
                <a:gd name="T28" fmla="*/ 11 w 74"/>
                <a:gd name="T29" fmla="*/ 23 h 25"/>
                <a:gd name="T30" fmla="*/ 15 w 74"/>
                <a:gd name="T31" fmla="*/ 22 h 25"/>
                <a:gd name="T32" fmla="*/ 18 w 74"/>
                <a:gd name="T33" fmla="*/ 22 h 25"/>
                <a:gd name="T34" fmla="*/ 21 w 74"/>
                <a:gd name="T35" fmla="*/ 22 h 25"/>
                <a:gd name="T36" fmla="*/ 24 w 74"/>
                <a:gd name="T37" fmla="*/ 21 h 25"/>
                <a:gd name="T38" fmla="*/ 24 w 74"/>
                <a:gd name="T39" fmla="*/ 21 h 25"/>
                <a:gd name="T40" fmla="*/ 29 w 74"/>
                <a:gd name="T41" fmla="*/ 19 h 25"/>
                <a:gd name="T42" fmla="*/ 36 w 74"/>
                <a:gd name="T43" fmla="*/ 17 h 25"/>
                <a:gd name="T44" fmla="*/ 42 w 74"/>
                <a:gd name="T45" fmla="*/ 16 h 25"/>
                <a:gd name="T46" fmla="*/ 47 w 74"/>
                <a:gd name="T47" fmla="*/ 17 h 25"/>
                <a:gd name="T48" fmla="*/ 48 w 74"/>
                <a:gd name="T49" fmla="*/ 17 h 25"/>
                <a:gd name="T50" fmla="*/ 51 w 74"/>
                <a:gd name="T51" fmla="*/ 16 h 25"/>
                <a:gd name="T52" fmla="*/ 55 w 74"/>
                <a:gd name="T53" fmla="*/ 16 h 25"/>
                <a:gd name="T54" fmla="*/ 58 w 74"/>
                <a:gd name="T55" fmla="*/ 15 h 25"/>
                <a:gd name="T56" fmla="*/ 61 w 74"/>
                <a:gd name="T57" fmla="*/ 15 h 25"/>
                <a:gd name="T58" fmla="*/ 64 w 74"/>
                <a:gd name="T59" fmla="*/ 14 h 25"/>
                <a:gd name="T60" fmla="*/ 67 w 74"/>
                <a:gd name="T61" fmla="*/ 14 h 25"/>
                <a:gd name="T62" fmla="*/ 70 w 74"/>
                <a:gd name="T63" fmla="*/ 14 h 25"/>
                <a:gd name="T64" fmla="*/ 74 w 74"/>
                <a:gd name="T65" fmla="*/ 12 h 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4"/>
                <a:gd name="T100" fmla="*/ 0 h 25"/>
                <a:gd name="T101" fmla="*/ 74 w 74"/>
                <a:gd name="T102" fmla="*/ 25 h 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4" h="25">
                  <a:moveTo>
                    <a:pt x="74" y="12"/>
                  </a:moveTo>
                  <a:lnTo>
                    <a:pt x="67" y="8"/>
                  </a:lnTo>
                  <a:lnTo>
                    <a:pt x="60" y="4"/>
                  </a:lnTo>
                  <a:lnTo>
                    <a:pt x="50" y="1"/>
                  </a:lnTo>
                  <a:lnTo>
                    <a:pt x="42" y="0"/>
                  </a:lnTo>
                  <a:lnTo>
                    <a:pt x="33" y="1"/>
                  </a:lnTo>
                  <a:lnTo>
                    <a:pt x="23" y="4"/>
                  </a:lnTo>
                  <a:lnTo>
                    <a:pt x="16" y="8"/>
                  </a:lnTo>
                  <a:lnTo>
                    <a:pt x="8" y="14"/>
                  </a:lnTo>
                  <a:lnTo>
                    <a:pt x="3" y="21"/>
                  </a:lnTo>
                  <a:lnTo>
                    <a:pt x="0" y="25"/>
                  </a:lnTo>
                  <a:lnTo>
                    <a:pt x="3" y="25"/>
                  </a:lnTo>
                  <a:lnTo>
                    <a:pt x="6" y="24"/>
                  </a:lnTo>
                  <a:lnTo>
                    <a:pt x="8" y="23"/>
                  </a:lnTo>
                  <a:lnTo>
                    <a:pt x="11" y="23"/>
                  </a:lnTo>
                  <a:lnTo>
                    <a:pt x="15" y="22"/>
                  </a:lnTo>
                  <a:lnTo>
                    <a:pt x="18" y="22"/>
                  </a:lnTo>
                  <a:lnTo>
                    <a:pt x="21" y="22"/>
                  </a:lnTo>
                  <a:lnTo>
                    <a:pt x="24" y="21"/>
                  </a:lnTo>
                  <a:lnTo>
                    <a:pt x="29" y="19"/>
                  </a:lnTo>
                  <a:lnTo>
                    <a:pt x="36" y="17"/>
                  </a:lnTo>
                  <a:lnTo>
                    <a:pt x="42" y="16"/>
                  </a:lnTo>
                  <a:lnTo>
                    <a:pt x="47" y="17"/>
                  </a:lnTo>
                  <a:lnTo>
                    <a:pt x="48" y="17"/>
                  </a:lnTo>
                  <a:lnTo>
                    <a:pt x="51" y="16"/>
                  </a:lnTo>
                  <a:lnTo>
                    <a:pt x="55" y="16"/>
                  </a:lnTo>
                  <a:lnTo>
                    <a:pt x="58" y="15"/>
                  </a:lnTo>
                  <a:lnTo>
                    <a:pt x="61" y="15"/>
                  </a:lnTo>
                  <a:lnTo>
                    <a:pt x="64" y="14"/>
                  </a:lnTo>
                  <a:lnTo>
                    <a:pt x="67" y="14"/>
                  </a:lnTo>
                  <a:lnTo>
                    <a:pt x="70" y="14"/>
                  </a:lnTo>
                  <a:lnTo>
                    <a:pt x="74" y="12"/>
                  </a:lnTo>
                  <a:close/>
                </a:path>
              </a:pathLst>
            </a:custGeom>
            <a:solidFill>
              <a:srgbClr val="88F9A4"/>
            </a:solidFill>
            <a:ln w="9525">
              <a:noFill/>
              <a:round/>
              <a:headEnd/>
              <a:tailEnd/>
            </a:ln>
          </p:spPr>
          <p:txBody>
            <a:bodyPr>
              <a:prstTxWarp prst="textNoShape">
                <a:avLst/>
              </a:prstTxWarp>
            </a:bodyPr>
            <a:lstStyle/>
            <a:p>
              <a:endParaRPr lang="en-US"/>
            </a:p>
          </p:txBody>
        </p:sp>
        <p:sp>
          <p:nvSpPr>
            <p:cNvPr id="66583" name="Freeform 23"/>
            <p:cNvSpPr>
              <a:spLocks/>
            </p:cNvSpPr>
            <p:nvPr/>
          </p:nvSpPr>
          <p:spPr bwMode="auto">
            <a:xfrm>
              <a:off x="1517" y="1370"/>
              <a:ext cx="24" cy="6"/>
            </a:xfrm>
            <a:custGeom>
              <a:avLst/>
              <a:gdLst>
                <a:gd name="T0" fmla="*/ 24 w 24"/>
                <a:gd name="T1" fmla="*/ 1 h 6"/>
                <a:gd name="T2" fmla="*/ 23 w 24"/>
                <a:gd name="T3" fmla="*/ 1 h 6"/>
                <a:gd name="T4" fmla="*/ 18 w 24"/>
                <a:gd name="T5" fmla="*/ 0 h 6"/>
                <a:gd name="T6" fmla="*/ 12 w 24"/>
                <a:gd name="T7" fmla="*/ 1 h 6"/>
                <a:gd name="T8" fmla="*/ 5 w 24"/>
                <a:gd name="T9" fmla="*/ 3 h 6"/>
                <a:gd name="T10" fmla="*/ 0 w 24"/>
                <a:gd name="T11" fmla="*/ 5 h 6"/>
                <a:gd name="T12" fmla="*/ 0 w 24"/>
                <a:gd name="T13" fmla="*/ 5 h 6"/>
                <a:gd name="T14" fmla="*/ 0 w 24"/>
                <a:gd name="T15" fmla="*/ 5 h 6"/>
                <a:gd name="T16" fmla="*/ 1 w 24"/>
                <a:gd name="T17" fmla="*/ 5 h 6"/>
                <a:gd name="T18" fmla="*/ 2 w 24"/>
                <a:gd name="T19" fmla="*/ 5 h 6"/>
                <a:gd name="T20" fmla="*/ 3 w 24"/>
                <a:gd name="T21" fmla="*/ 5 h 6"/>
                <a:gd name="T22" fmla="*/ 3 w 24"/>
                <a:gd name="T23" fmla="*/ 5 h 6"/>
                <a:gd name="T24" fmla="*/ 4 w 24"/>
                <a:gd name="T25" fmla="*/ 6 h 6"/>
                <a:gd name="T26" fmla="*/ 5 w 24"/>
                <a:gd name="T27" fmla="*/ 6 h 6"/>
                <a:gd name="T28" fmla="*/ 6 w 24"/>
                <a:gd name="T29" fmla="*/ 6 h 6"/>
                <a:gd name="T30" fmla="*/ 9 w 24"/>
                <a:gd name="T31" fmla="*/ 5 h 6"/>
                <a:gd name="T32" fmla="*/ 11 w 24"/>
                <a:gd name="T33" fmla="*/ 4 h 6"/>
                <a:gd name="T34" fmla="*/ 13 w 24"/>
                <a:gd name="T35" fmla="*/ 4 h 6"/>
                <a:gd name="T36" fmla="*/ 15 w 24"/>
                <a:gd name="T37" fmla="*/ 3 h 6"/>
                <a:gd name="T38" fmla="*/ 18 w 24"/>
                <a:gd name="T39" fmla="*/ 3 h 6"/>
                <a:gd name="T40" fmla="*/ 20 w 24"/>
                <a:gd name="T41" fmla="*/ 2 h 6"/>
                <a:gd name="T42" fmla="*/ 22 w 24"/>
                <a:gd name="T43" fmla="*/ 2 h 6"/>
                <a:gd name="T44" fmla="*/ 24 w 24"/>
                <a:gd name="T45" fmla="*/ 1 h 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4"/>
                <a:gd name="T70" fmla="*/ 0 h 6"/>
                <a:gd name="T71" fmla="*/ 24 w 24"/>
                <a:gd name="T72" fmla="*/ 6 h 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4" h="6">
                  <a:moveTo>
                    <a:pt x="24" y="1"/>
                  </a:moveTo>
                  <a:lnTo>
                    <a:pt x="23" y="1"/>
                  </a:lnTo>
                  <a:lnTo>
                    <a:pt x="18" y="0"/>
                  </a:lnTo>
                  <a:lnTo>
                    <a:pt x="12" y="1"/>
                  </a:lnTo>
                  <a:lnTo>
                    <a:pt x="5" y="3"/>
                  </a:lnTo>
                  <a:lnTo>
                    <a:pt x="0" y="5"/>
                  </a:lnTo>
                  <a:lnTo>
                    <a:pt x="1" y="5"/>
                  </a:lnTo>
                  <a:lnTo>
                    <a:pt x="2" y="5"/>
                  </a:lnTo>
                  <a:lnTo>
                    <a:pt x="3" y="5"/>
                  </a:lnTo>
                  <a:lnTo>
                    <a:pt x="4" y="6"/>
                  </a:lnTo>
                  <a:lnTo>
                    <a:pt x="5" y="6"/>
                  </a:lnTo>
                  <a:lnTo>
                    <a:pt x="6" y="6"/>
                  </a:lnTo>
                  <a:lnTo>
                    <a:pt x="9" y="5"/>
                  </a:lnTo>
                  <a:lnTo>
                    <a:pt x="11" y="4"/>
                  </a:lnTo>
                  <a:lnTo>
                    <a:pt x="13" y="4"/>
                  </a:lnTo>
                  <a:lnTo>
                    <a:pt x="15" y="3"/>
                  </a:lnTo>
                  <a:lnTo>
                    <a:pt x="18" y="3"/>
                  </a:lnTo>
                  <a:lnTo>
                    <a:pt x="20" y="2"/>
                  </a:lnTo>
                  <a:lnTo>
                    <a:pt x="22" y="2"/>
                  </a:lnTo>
                  <a:lnTo>
                    <a:pt x="24" y="1"/>
                  </a:lnTo>
                  <a:close/>
                </a:path>
              </a:pathLst>
            </a:custGeom>
            <a:solidFill>
              <a:srgbClr val="90FC9F"/>
            </a:solidFill>
            <a:ln w="9525">
              <a:noFill/>
              <a:round/>
              <a:headEnd/>
              <a:tailEnd/>
            </a:ln>
          </p:spPr>
          <p:txBody>
            <a:bodyPr>
              <a:prstTxWarp prst="textNoShape">
                <a:avLst/>
              </a:prstTxWarp>
            </a:bodyPr>
            <a:lstStyle/>
            <a:p>
              <a:endParaRPr lang="en-US"/>
            </a:p>
          </p:txBody>
        </p:sp>
        <p:sp>
          <p:nvSpPr>
            <p:cNvPr id="66584" name="Freeform 24"/>
            <p:cNvSpPr>
              <a:spLocks/>
            </p:cNvSpPr>
            <p:nvPr/>
          </p:nvSpPr>
          <p:spPr bwMode="auto">
            <a:xfrm>
              <a:off x="906" y="1291"/>
              <a:ext cx="110" cy="82"/>
            </a:xfrm>
            <a:custGeom>
              <a:avLst/>
              <a:gdLst>
                <a:gd name="T0" fmla="*/ 110 w 110"/>
                <a:gd name="T1" fmla="*/ 5 h 82"/>
                <a:gd name="T2" fmla="*/ 96 w 110"/>
                <a:gd name="T3" fmla="*/ 12 h 82"/>
                <a:gd name="T4" fmla="*/ 65 w 110"/>
                <a:gd name="T5" fmla="*/ 32 h 82"/>
                <a:gd name="T6" fmla="*/ 35 w 110"/>
                <a:gd name="T7" fmla="*/ 54 h 82"/>
                <a:gd name="T8" fmla="*/ 5 w 110"/>
                <a:gd name="T9" fmla="*/ 77 h 82"/>
                <a:gd name="T10" fmla="*/ 0 w 110"/>
                <a:gd name="T11" fmla="*/ 82 h 82"/>
                <a:gd name="T12" fmla="*/ 2 w 110"/>
                <a:gd name="T13" fmla="*/ 74 h 82"/>
                <a:gd name="T14" fmla="*/ 5 w 110"/>
                <a:gd name="T15" fmla="*/ 67 h 82"/>
                <a:gd name="T16" fmla="*/ 7 w 110"/>
                <a:gd name="T17" fmla="*/ 59 h 82"/>
                <a:gd name="T18" fmla="*/ 10 w 110"/>
                <a:gd name="T19" fmla="*/ 51 h 82"/>
                <a:gd name="T20" fmla="*/ 14 w 110"/>
                <a:gd name="T21" fmla="*/ 45 h 82"/>
                <a:gd name="T22" fmla="*/ 17 w 110"/>
                <a:gd name="T23" fmla="*/ 38 h 82"/>
                <a:gd name="T24" fmla="*/ 20 w 110"/>
                <a:gd name="T25" fmla="*/ 30 h 82"/>
                <a:gd name="T26" fmla="*/ 23 w 110"/>
                <a:gd name="T27" fmla="*/ 24 h 82"/>
                <a:gd name="T28" fmla="*/ 27 w 110"/>
                <a:gd name="T29" fmla="*/ 19 h 82"/>
                <a:gd name="T30" fmla="*/ 30 w 110"/>
                <a:gd name="T31" fmla="*/ 14 h 82"/>
                <a:gd name="T32" fmla="*/ 36 w 110"/>
                <a:gd name="T33" fmla="*/ 10 h 82"/>
                <a:gd name="T34" fmla="*/ 40 w 110"/>
                <a:gd name="T35" fmla="*/ 7 h 82"/>
                <a:gd name="T36" fmla="*/ 45 w 110"/>
                <a:gd name="T37" fmla="*/ 5 h 82"/>
                <a:gd name="T38" fmla="*/ 51 w 110"/>
                <a:gd name="T39" fmla="*/ 3 h 82"/>
                <a:gd name="T40" fmla="*/ 56 w 110"/>
                <a:gd name="T41" fmla="*/ 2 h 82"/>
                <a:gd name="T42" fmla="*/ 61 w 110"/>
                <a:gd name="T43" fmla="*/ 1 h 82"/>
                <a:gd name="T44" fmla="*/ 74 w 110"/>
                <a:gd name="T45" fmla="*/ 0 h 82"/>
                <a:gd name="T46" fmla="*/ 85 w 110"/>
                <a:gd name="T47" fmla="*/ 1 h 82"/>
                <a:gd name="T48" fmla="*/ 98 w 110"/>
                <a:gd name="T49" fmla="*/ 3 h 82"/>
                <a:gd name="T50" fmla="*/ 110 w 110"/>
                <a:gd name="T51" fmla="*/ 5 h 8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0"/>
                <a:gd name="T79" fmla="*/ 0 h 82"/>
                <a:gd name="T80" fmla="*/ 110 w 110"/>
                <a:gd name="T81" fmla="*/ 82 h 8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0" h="82">
                  <a:moveTo>
                    <a:pt x="110" y="5"/>
                  </a:moveTo>
                  <a:lnTo>
                    <a:pt x="96" y="12"/>
                  </a:lnTo>
                  <a:lnTo>
                    <a:pt x="65" y="32"/>
                  </a:lnTo>
                  <a:lnTo>
                    <a:pt x="35" y="54"/>
                  </a:lnTo>
                  <a:lnTo>
                    <a:pt x="5" y="77"/>
                  </a:lnTo>
                  <a:lnTo>
                    <a:pt x="0" y="82"/>
                  </a:lnTo>
                  <a:lnTo>
                    <a:pt x="2" y="74"/>
                  </a:lnTo>
                  <a:lnTo>
                    <a:pt x="5" y="67"/>
                  </a:lnTo>
                  <a:lnTo>
                    <a:pt x="7" y="59"/>
                  </a:lnTo>
                  <a:lnTo>
                    <a:pt x="10" y="51"/>
                  </a:lnTo>
                  <a:lnTo>
                    <a:pt x="14" y="45"/>
                  </a:lnTo>
                  <a:lnTo>
                    <a:pt x="17" y="38"/>
                  </a:lnTo>
                  <a:lnTo>
                    <a:pt x="20" y="30"/>
                  </a:lnTo>
                  <a:lnTo>
                    <a:pt x="23" y="24"/>
                  </a:lnTo>
                  <a:lnTo>
                    <a:pt x="27" y="19"/>
                  </a:lnTo>
                  <a:lnTo>
                    <a:pt x="30" y="14"/>
                  </a:lnTo>
                  <a:lnTo>
                    <a:pt x="36" y="10"/>
                  </a:lnTo>
                  <a:lnTo>
                    <a:pt x="40" y="7"/>
                  </a:lnTo>
                  <a:lnTo>
                    <a:pt x="45" y="5"/>
                  </a:lnTo>
                  <a:lnTo>
                    <a:pt x="51" y="3"/>
                  </a:lnTo>
                  <a:lnTo>
                    <a:pt x="56" y="2"/>
                  </a:lnTo>
                  <a:lnTo>
                    <a:pt x="61" y="1"/>
                  </a:lnTo>
                  <a:lnTo>
                    <a:pt x="74" y="0"/>
                  </a:lnTo>
                  <a:lnTo>
                    <a:pt x="85" y="1"/>
                  </a:lnTo>
                  <a:lnTo>
                    <a:pt x="98" y="3"/>
                  </a:lnTo>
                  <a:lnTo>
                    <a:pt x="110" y="5"/>
                  </a:lnTo>
                  <a:close/>
                </a:path>
              </a:pathLst>
            </a:custGeom>
            <a:solidFill>
              <a:srgbClr val="08CEFA"/>
            </a:solidFill>
            <a:ln w="9525">
              <a:noFill/>
              <a:round/>
              <a:headEnd/>
              <a:tailEnd/>
            </a:ln>
          </p:spPr>
          <p:txBody>
            <a:bodyPr>
              <a:prstTxWarp prst="textNoShape">
                <a:avLst/>
              </a:prstTxWarp>
            </a:bodyPr>
            <a:lstStyle/>
            <a:p>
              <a:endParaRPr lang="en-US"/>
            </a:p>
          </p:txBody>
        </p:sp>
        <p:sp>
          <p:nvSpPr>
            <p:cNvPr id="66585" name="Freeform 25"/>
            <p:cNvSpPr>
              <a:spLocks/>
            </p:cNvSpPr>
            <p:nvPr/>
          </p:nvSpPr>
          <p:spPr bwMode="auto">
            <a:xfrm>
              <a:off x="893" y="1296"/>
              <a:ext cx="180" cy="146"/>
            </a:xfrm>
            <a:custGeom>
              <a:avLst/>
              <a:gdLst>
                <a:gd name="T0" fmla="*/ 123 w 180"/>
                <a:gd name="T1" fmla="*/ 0 h 146"/>
                <a:gd name="T2" fmla="*/ 109 w 180"/>
                <a:gd name="T3" fmla="*/ 7 h 146"/>
                <a:gd name="T4" fmla="*/ 78 w 180"/>
                <a:gd name="T5" fmla="*/ 27 h 146"/>
                <a:gd name="T6" fmla="*/ 48 w 180"/>
                <a:gd name="T7" fmla="*/ 49 h 146"/>
                <a:gd name="T8" fmla="*/ 18 w 180"/>
                <a:gd name="T9" fmla="*/ 72 h 146"/>
                <a:gd name="T10" fmla="*/ 13 w 180"/>
                <a:gd name="T11" fmla="*/ 77 h 146"/>
                <a:gd name="T12" fmla="*/ 11 w 180"/>
                <a:gd name="T13" fmla="*/ 85 h 146"/>
                <a:gd name="T14" fmla="*/ 9 w 180"/>
                <a:gd name="T15" fmla="*/ 95 h 146"/>
                <a:gd name="T16" fmla="*/ 7 w 180"/>
                <a:gd name="T17" fmla="*/ 103 h 146"/>
                <a:gd name="T18" fmla="*/ 4 w 180"/>
                <a:gd name="T19" fmla="*/ 113 h 146"/>
                <a:gd name="T20" fmla="*/ 3 w 180"/>
                <a:gd name="T21" fmla="*/ 121 h 146"/>
                <a:gd name="T22" fmla="*/ 2 w 180"/>
                <a:gd name="T23" fmla="*/ 129 h 146"/>
                <a:gd name="T24" fmla="*/ 0 w 180"/>
                <a:gd name="T25" fmla="*/ 138 h 146"/>
                <a:gd name="T26" fmla="*/ 0 w 180"/>
                <a:gd name="T27" fmla="*/ 146 h 146"/>
                <a:gd name="T28" fmla="*/ 19 w 180"/>
                <a:gd name="T29" fmla="*/ 128 h 146"/>
                <a:gd name="T30" fmla="*/ 46 w 180"/>
                <a:gd name="T31" fmla="*/ 105 h 146"/>
                <a:gd name="T32" fmla="*/ 73 w 180"/>
                <a:gd name="T33" fmla="*/ 83 h 146"/>
                <a:gd name="T34" fmla="*/ 101 w 180"/>
                <a:gd name="T35" fmla="*/ 63 h 146"/>
                <a:gd name="T36" fmla="*/ 131 w 180"/>
                <a:gd name="T37" fmla="*/ 44 h 146"/>
                <a:gd name="T38" fmla="*/ 162 w 180"/>
                <a:gd name="T39" fmla="*/ 26 h 146"/>
                <a:gd name="T40" fmla="*/ 180 w 180"/>
                <a:gd name="T41" fmla="*/ 17 h 146"/>
                <a:gd name="T42" fmla="*/ 178 w 180"/>
                <a:gd name="T43" fmla="*/ 17 h 146"/>
                <a:gd name="T44" fmla="*/ 176 w 180"/>
                <a:gd name="T45" fmla="*/ 16 h 146"/>
                <a:gd name="T46" fmla="*/ 174 w 180"/>
                <a:gd name="T47" fmla="*/ 15 h 146"/>
                <a:gd name="T48" fmla="*/ 172 w 180"/>
                <a:gd name="T49" fmla="*/ 15 h 146"/>
                <a:gd name="T50" fmla="*/ 170 w 180"/>
                <a:gd name="T51" fmla="*/ 14 h 146"/>
                <a:gd name="T52" fmla="*/ 168 w 180"/>
                <a:gd name="T53" fmla="*/ 13 h 146"/>
                <a:gd name="T54" fmla="*/ 166 w 180"/>
                <a:gd name="T55" fmla="*/ 13 h 146"/>
                <a:gd name="T56" fmla="*/ 164 w 180"/>
                <a:gd name="T57" fmla="*/ 11 h 146"/>
                <a:gd name="T58" fmla="*/ 154 w 180"/>
                <a:gd name="T59" fmla="*/ 6 h 146"/>
                <a:gd name="T60" fmla="*/ 151 w 180"/>
                <a:gd name="T61" fmla="*/ 6 h 146"/>
                <a:gd name="T62" fmla="*/ 147 w 180"/>
                <a:gd name="T63" fmla="*/ 5 h 146"/>
                <a:gd name="T64" fmla="*/ 144 w 180"/>
                <a:gd name="T65" fmla="*/ 4 h 146"/>
                <a:gd name="T66" fmla="*/ 139 w 180"/>
                <a:gd name="T67" fmla="*/ 3 h 146"/>
                <a:gd name="T68" fmla="*/ 135 w 180"/>
                <a:gd name="T69" fmla="*/ 2 h 146"/>
                <a:gd name="T70" fmla="*/ 131 w 180"/>
                <a:gd name="T71" fmla="*/ 2 h 146"/>
                <a:gd name="T72" fmla="*/ 127 w 180"/>
                <a:gd name="T73" fmla="*/ 1 h 146"/>
                <a:gd name="T74" fmla="*/ 123 w 180"/>
                <a:gd name="T75" fmla="*/ 0 h 14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80"/>
                <a:gd name="T115" fmla="*/ 0 h 146"/>
                <a:gd name="T116" fmla="*/ 180 w 180"/>
                <a:gd name="T117" fmla="*/ 146 h 14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80" h="146">
                  <a:moveTo>
                    <a:pt x="123" y="0"/>
                  </a:moveTo>
                  <a:lnTo>
                    <a:pt x="109" y="7"/>
                  </a:lnTo>
                  <a:lnTo>
                    <a:pt x="78" y="27"/>
                  </a:lnTo>
                  <a:lnTo>
                    <a:pt x="48" y="49"/>
                  </a:lnTo>
                  <a:lnTo>
                    <a:pt x="18" y="72"/>
                  </a:lnTo>
                  <a:lnTo>
                    <a:pt x="13" y="77"/>
                  </a:lnTo>
                  <a:lnTo>
                    <a:pt x="11" y="85"/>
                  </a:lnTo>
                  <a:lnTo>
                    <a:pt x="9" y="95"/>
                  </a:lnTo>
                  <a:lnTo>
                    <a:pt x="7" y="103"/>
                  </a:lnTo>
                  <a:lnTo>
                    <a:pt x="4" y="113"/>
                  </a:lnTo>
                  <a:lnTo>
                    <a:pt x="3" y="121"/>
                  </a:lnTo>
                  <a:lnTo>
                    <a:pt x="2" y="129"/>
                  </a:lnTo>
                  <a:lnTo>
                    <a:pt x="0" y="138"/>
                  </a:lnTo>
                  <a:lnTo>
                    <a:pt x="0" y="146"/>
                  </a:lnTo>
                  <a:lnTo>
                    <a:pt x="19" y="128"/>
                  </a:lnTo>
                  <a:lnTo>
                    <a:pt x="46" y="105"/>
                  </a:lnTo>
                  <a:lnTo>
                    <a:pt x="73" y="83"/>
                  </a:lnTo>
                  <a:lnTo>
                    <a:pt x="101" y="63"/>
                  </a:lnTo>
                  <a:lnTo>
                    <a:pt x="131" y="44"/>
                  </a:lnTo>
                  <a:lnTo>
                    <a:pt x="162" y="26"/>
                  </a:lnTo>
                  <a:lnTo>
                    <a:pt x="180" y="17"/>
                  </a:lnTo>
                  <a:lnTo>
                    <a:pt x="178" y="17"/>
                  </a:lnTo>
                  <a:lnTo>
                    <a:pt x="176" y="16"/>
                  </a:lnTo>
                  <a:lnTo>
                    <a:pt x="174" y="15"/>
                  </a:lnTo>
                  <a:lnTo>
                    <a:pt x="172" y="15"/>
                  </a:lnTo>
                  <a:lnTo>
                    <a:pt x="170" y="14"/>
                  </a:lnTo>
                  <a:lnTo>
                    <a:pt x="168" y="13"/>
                  </a:lnTo>
                  <a:lnTo>
                    <a:pt x="166" y="13"/>
                  </a:lnTo>
                  <a:lnTo>
                    <a:pt x="164" y="11"/>
                  </a:lnTo>
                  <a:lnTo>
                    <a:pt x="154" y="6"/>
                  </a:lnTo>
                  <a:lnTo>
                    <a:pt x="151" y="6"/>
                  </a:lnTo>
                  <a:lnTo>
                    <a:pt x="147" y="5"/>
                  </a:lnTo>
                  <a:lnTo>
                    <a:pt x="144" y="4"/>
                  </a:lnTo>
                  <a:lnTo>
                    <a:pt x="139" y="3"/>
                  </a:lnTo>
                  <a:lnTo>
                    <a:pt x="135" y="2"/>
                  </a:lnTo>
                  <a:lnTo>
                    <a:pt x="131" y="2"/>
                  </a:lnTo>
                  <a:lnTo>
                    <a:pt x="127" y="1"/>
                  </a:lnTo>
                  <a:lnTo>
                    <a:pt x="123" y="0"/>
                  </a:lnTo>
                  <a:close/>
                </a:path>
              </a:pathLst>
            </a:custGeom>
            <a:solidFill>
              <a:srgbClr val="10D1F5"/>
            </a:solidFill>
            <a:ln w="9525">
              <a:noFill/>
              <a:round/>
              <a:headEnd/>
              <a:tailEnd/>
            </a:ln>
          </p:spPr>
          <p:txBody>
            <a:bodyPr>
              <a:prstTxWarp prst="textNoShape">
                <a:avLst/>
              </a:prstTxWarp>
            </a:bodyPr>
            <a:lstStyle/>
            <a:p>
              <a:endParaRPr lang="en-US"/>
            </a:p>
          </p:txBody>
        </p:sp>
        <p:sp>
          <p:nvSpPr>
            <p:cNvPr id="66586" name="Freeform 26"/>
            <p:cNvSpPr>
              <a:spLocks/>
            </p:cNvSpPr>
            <p:nvPr/>
          </p:nvSpPr>
          <p:spPr bwMode="auto">
            <a:xfrm>
              <a:off x="892" y="1313"/>
              <a:ext cx="231" cy="182"/>
            </a:xfrm>
            <a:custGeom>
              <a:avLst/>
              <a:gdLst>
                <a:gd name="T0" fmla="*/ 181 w 231"/>
                <a:gd name="T1" fmla="*/ 0 h 182"/>
                <a:gd name="T2" fmla="*/ 163 w 231"/>
                <a:gd name="T3" fmla="*/ 9 h 182"/>
                <a:gd name="T4" fmla="*/ 132 w 231"/>
                <a:gd name="T5" fmla="*/ 27 h 182"/>
                <a:gd name="T6" fmla="*/ 102 w 231"/>
                <a:gd name="T7" fmla="*/ 46 h 182"/>
                <a:gd name="T8" fmla="*/ 74 w 231"/>
                <a:gd name="T9" fmla="*/ 66 h 182"/>
                <a:gd name="T10" fmla="*/ 47 w 231"/>
                <a:gd name="T11" fmla="*/ 88 h 182"/>
                <a:gd name="T12" fmla="*/ 20 w 231"/>
                <a:gd name="T13" fmla="*/ 111 h 182"/>
                <a:gd name="T14" fmla="*/ 1 w 231"/>
                <a:gd name="T15" fmla="*/ 129 h 182"/>
                <a:gd name="T16" fmla="*/ 1 w 231"/>
                <a:gd name="T17" fmla="*/ 130 h 182"/>
                <a:gd name="T18" fmla="*/ 0 w 231"/>
                <a:gd name="T19" fmla="*/ 130 h 182"/>
                <a:gd name="T20" fmla="*/ 0 w 231"/>
                <a:gd name="T21" fmla="*/ 130 h 182"/>
                <a:gd name="T22" fmla="*/ 0 w 231"/>
                <a:gd name="T23" fmla="*/ 131 h 182"/>
                <a:gd name="T24" fmla="*/ 0 w 231"/>
                <a:gd name="T25" fmla="*/ 131 h 182"/>
                <a:gd name="T26" fmla="*/ 0 w 231"/>
                <a:gd name="T27" fmla="*/ 131 h 182"/>
                <a:gd name="T28" fmla="*/ 0 w 231"/>
                <a:gd name="T29" fmla="*/ 131 h 182"/>
                <a:gd name="T30" fmla="*/ 0 w 231"/>
                <a:gd name="T31" fmla="*/ 132 h 182"/>
                <a:gd name="T32" fmla="*/ 1 w 231"/>
                <a:gd name="T33" fmla="*/ 139 h 182"/>
                <a:gd name="T34" fmla="*/ 2 w 231"/>
                <a:gd name="T35" fmla="*/ 145 h 182"/>
                <a:gd name="T36" fmla="*/ 3 w 231"/>
                <a:gd name="T37" fmla="*/ 151 h 182"/>
                <a:gd name="T38" fmla="*/ 4 w 231"/>
                <a:gd name="T39" fmla="*/ 158 h 182"/>
                <a:gd name="T40" fmla="*/ 5 w 231"/>
                <a:gd name="T41" fmla="*/ 164 h 182"/>
                <a:gd name="T42" fmla="*/ 7 w 231"/>
                <a:gd name="T43" fmla="*/ 169 h 182"/>
                <a:gd name="T44" fmla="*/ 8 w 231"/>
                <a:gd name="T45" fmla="*/ 176 h 182"/>
                <a:gd name="T46" fmla="*/ 10 w 231"/>
                <a:gd name="T47" fmla="*/ 182 h 182"/>
                <a:gd name="T48" fmla="*/ 26 w 231"/>
                <a:gd name="T49" fmla="*/ 165 h 182"/>
                <a:gd name="T50" fmla="*/ 49 w 231"/>
                <a:gd name="T51" fmla="*/ 143 h 182"/>
                <a:gd name="T52" fmla="*/ 74 w 231"/>
                <a:gd name="T53" fmla="*/ 121 h 182"/>
                <a:gd name="T54" fmla="*/ 100 w 231"/>
                <a:gd name="T55" fmla="*/ 101 h 182"/>
                <a:gd name="T56" fmla="*/ 127 w 231"/>
                <a:gd name="T57" fmla="*/ 82 h 182"/>
                <a:gd name="T58" fmla="*/ 154 w 231"/>
                <a:gd name="T59" fmla="*/ 64 h 182"/>
                <a:gd name="T60" fmla="*/ 184 w 231"/>
                <a:gd name="T61" fmla="*/ 47 h 182"/>
                <a:gd name="T62" fmla="*/ 213 w 231"/>
                <a:gd name="T63" fmla="*/ 32 h 182"/>
                <a:gd name="T64" fmla="*/ 231 w 231"/>
                <a:gd name="T65" fmla="*/ 24 h 182"/>
                <a:gd name="T66" fmla="*/ 226 w 231"/>
                <a:gd name="T67" fmla="*/ 21 h 182"/>
                <a:gd name="T68" fmla="*/ 219 w 231"/>
                <a:gd name="T69" fmla="*/ 17 h 182"/>
                <a:gd name="T70" fmla="*/ 213 w 231"/>
                <a:gd name="T71" fmla="*/ 13 h 182"/>
                <a:gd name="T72" fmla="*/ 207 w 231"/>
                <a:gd name="T73" fmla="*/ 10 h 182"/>
                <a:gd name="T74" fmla="*/ 200 w 231"/>
                <a:gd name="T75" fmla="*/ 8 h 182"/>
                <a:gd name="T76" fmla="*/ 194 w 231"/>
                <a:gd name="T77" fmla="*/ 5 h 182"/>
                <a:gd name="T78" fmla="*/ 188 w 231"/>
                <a:gd name="T79" fmla="*/ 3 h 182"/>
                <a:gd name="T80" fmla="*/ 181 w 231"/>
                <a:gd name="T81" fmla="*/ 0 h 1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31"/>
                <a:gd name="T124" fmla="*/ 0 h 182"/>
                <a:gd name="T125" fmla="*/ 231 w 231"/>
                <a:gd name="T126" fmla="*/ 182 h 1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31" h="182">
                  <a:moveTo>
                    <a:pt x="181" y="0"/>
                  </a:moveTo>
                  <a:lnTo>
                    <a:pt x="163" y="9"/>
                  </a:lnTo>
                  <a:lnTo>
                    <a:pt x="132" y="27"/>
                  </a:lnTo>
                  <a:lnTo>
                    <a:pt x="102" y="46"/>
                  </a:lnTo>
                  <a:lnTo>
                    <a:pt x="74" y="66"/>
                  </a:lnTo>
                  <a:lnTo>
                    <a:pt x="47" y="88"/>
                  </a:lnTo>
                  <a:lnTo>
                    <a:pt x="20" y="111"/>
                  </a:lnTo>
                  <a:lnTo>
                    <a:pt x="1" y="129"/>
                  </a:lnTo>
                  <a:lnTo>
                    <a:pt x="1" y="130"/>
                  </a:lnTo>
                  <a:lnTo>
                    <a:pt x="0" y="130"/>
                  </a:lnTo>
                  <a:lnTo>
                    <a:pt x="0" y="131"/>
                  </a:lnTo>
                  <a:lnTo>
                    <a:pt x="0" y="132"/>
                  </a:lnTo>
                  <a:lnTo>
                    <a:pt x="1" y="139"/>
                  </a:lnTo>
                  <a:lnTo>
                    <a:pt x="2" y="145"/>
                  </a:lnTo>
                  <a:lnTo>
                    <a:pt x="3" y="151"/>
                  </a:lnTo>
                  <a:lnTo>
                    <a:pt x="4" y="158"/>
                  </a:lnTo>
                  <a:lnTo>
                    <a:pt x="5" y="164"/>
                  </a:lnTo>
                  <a:lnTo>
                    <a:pt x="7" y="169"/>
                  </a:lnTo>
                  <a:lnTo>
                    <a:pt x="8" y="176"/>
                  </a:lnTo>
                  <a:lnTo>
                    <a:pt x="10" y="182"/>
                  </a:lnTo>
                  <a:lnTo>
                    <a:pt x="26" y="165"/>
                  </a:lnTo>
                  <a:lnTo>
                    <a:pt x="49" y="143"/>
                  </a:lnTo>
                  <a:lnTo>
                    <a:pt x="74" y="121"/>
                  </a:lnTo>
                  <a:lnTo>
                    <a:pt x="100" y="101"/>
                  </a:lnTo>
                  <a:lnTo>
                    <a:pt x="127" y="82"/>
                  </a:lnTo>
                  <a:lnTo>
                    <a:pt x="154" y="64"/>
                  </a:lnTo>
                  <a:lnTo>
                    <a:pt x="184" y="47"/>
                  </a:lnTo>
                  <a:lnTo>
                    <a:pt x="213" y="32"/>
                  </a:lnTo>
                  <a:lnTo>
                    <a:pt x="231" y="24"/>
                  </a:lnTo>
                  <a:lnTo>
                    <a:pt x="226" y="21"/>
                  </a:lnTo>
                  <a:lnTo>
                    <a:pt x="219" y="17"/>
                  </a:lnTo>
                  <a:lnTo>
                    <a:pt x="213" y="13"/>
                  </a:lnTo>
                  <a:lnTo>
                    <a:pt x="207" y="10"/>
                  </a:lnTo>
                  <a:lnTo>
                    <a:pt x="200" y="8"/>
                  </a:lnTo>
                  <a:lnTo>
                    <a:pt x="194" y="5"/>
                  </a:lnTo>
                  <a:lnTo>
                    <a:pt x="188" y="3"/>
                  </a:lnTo>
                  <a:lnTo>
                    <a:pt x="181" y="0"/>
                  </a:lnTo>
                  <a:close/>
                </a:path>
              </a:pathLst>
            </a:custGeom>
            <a:solidFill>
              <a:srgbClr val="18D4EF"/>
            </a:solidFill>
            <a:ln w="9525">
              <a:noFill/>
              <a:round/>
              <a:headEnd/>
              <a:tailEnd/>
            </a:ln>
          </p:spPr>
          <p:txBody>
            <a:bodyPr>
              <a:prstTxWarp prst="textNoShape">
                <a:avLst/>
              </a:prstTxWarp>
            </a:bodyPr>
            <a:lstStyle/>
            <a:p>
              <a:endParaRPr lang="en-US"/>
            </a:p>
          </p:txBody>
        </p:sp>
        <p:sp>
          <p:nvSpPr>
            <p:cNvPr id="66587" name="Freeform 27"/>
            <p:cNvSpPr>
              <a:spLocks/>
            </p:cNvSpPr>
            <p:nvPr/>
          </p:nvSpPr>
          <p:spPr bwMode="auto">
            <a:xfrm>
              <a:off x="902" y="1337"/>
              <a:ext cx="260" cy="205"/>
            </a:xfrm>
            <a:custGeom>
              <a:avLst/>
              <a:gdLst>
                <a:gd name="T0" fmla="*/ 221 w 260"/>
                <a:gd name="T1" fmla="*/ 0 h 205"/>
                <a:gd name="T2" fmla="*/ 203 w 260"/>
                <a:gd name="T3" fmla="*/ 8 h 205"/>
                <a:gd name="T4" fmla="*/ 174 w 260"/>
                <a:gd name="T5" fmla="*/ 23 h 205"/>
                <a:gd name="T6" fmla="*/ 144 w 260"/>
                <a:gd name="T7" fmla="*/ 40 h 205"/>
                <a:gd name="T8" fmla="*/ 117 w 260"/>
                <a:gd name="T9" fmla="*/ 58 h 205"/>
                <a:gd name="T10" fmla="*/ 90 w 260"/>
                <a:gd name="T11" fmla="*/ 77 h 205"/>
                <a:gd name="T12" fmla="*/ 64 w 260"/>
                <a:gd name="T13" fmla="*/ 97 h 205"/>
                <a:gd name="T14" fmla="*/ 39 w 260"/>
                <a:gd name="T15" fmla="*/ 119 h 205"/>
                <a:gd name="T16" fmla="*/ 16 w 260"/>
                <a:gd name="T17" fmla="*/ 141 h 205"/>
                <a:gd name="T18" fmla="*/ 0 w 260"/>
                <a:gd name="T19" fmla="*/ 158 h 205"/>
                <a:gd name="T20" fmla="*/ 1 w 260"/>
                <a:gd name="T21" fmla="*/ 164 h 205"/>
                <a:gd name="T22" fmla="*/ 3 w 260"/>
                <a:gd name="T23" fmla="*/ 170 h 205"/>
                <a:gd name="T24" fmla="*/ 5 w 260"/>
                <a:gd name="T25" fmla="*/ 176 h 205"/>
                <a:gd name="T26" fmla="*/ 6 w 260"/>
                <a:gd name="T27" fmla="*/ 182 h 205"/>
                <a:gd name="T28" fmla="*/ 8 w 260"/>
                <a:gd name="T29" fmla="*/ 187 h 205"/>
                <a:gd name="T30" fmla="*/ 10 w 260"/>
                <a:gd name="T31" fmla="*/ 194 h 205"/>
                <a:gd name="T32" fmla="*/ 12 w 260"/>
                <a:gd name="T33" fmla="*/ 199 h 205"/>
                <a:gd name="T34" fmla="*/ 14 w 260"/>
                <a:gd name="T35" fmla="*/ 205 h 205"/>
                <a:gd name="T36" fmla="*/ 24 w 260"/>
                <a:gd name="T37" fmla="*/ 194 h 205"/>
                <a:gd name="T38" fmla="*/ 46 w 260"/>
                <a:gd name="T39" fmla="*/ 172 h 205"/>
                <a:gd name="T40" fmla="*/ 68 w 260"/>
                <a:gd name="T41" fmla="*/ 151 h 205"/>
                <a:gd name="T42" fmla="*/ 91 w 260"/>
                <a:gd name="T43" fmla="*/ 131 h 205"/>
                <a:gd name="T44" fmla="*/ 116 w 260"/>
                <a:gd name="T45" fmla="*/ 111 h 205"/>
                <a:gd name="T46" fmla="*/ 141 w 260"/>
                <a:gd name="T47" fmla="*/ 93 h 205"/>
                <a:gd name="T48" fmla="*/ 167 w 260"/>
                <a:gd name="T49" fmla="*/ 77 h 205"/>
                <a:gd name="T50" fmla="*/ 194 w 260"/>
                <a:gd name="T51" fmla="*/ 61 h 205"/>
                <a:gd name="T52" fmla="*/ 221 w 260"/>
                <a:gd name="T53" fmla="*/ 46 h 205"/>
                <a:gd name="T54" fmla="*/ 249 w 260"/>
                <a:gd name="T55" fmla="*/ 34 h 205"/>
                <a:gd name="T56" fmla="*/ 260 w 260"/>
                <a:gd name="T57" fmla="*/ 29 h 205"/>
                <a:gd name="T58" fmla="*/ 256 w 260"/>
                <a:gd name="T59" fmla="*/ 25 h 205"/>
                <a:gd name="T60" fmla="*/ 252 w 260"/>
                <a:gd name="T61" fmla="*/ 21 h 205"/>
                <a:gd name="T62" fmla="*/ 246 w 260"/>
                <a:gd name="T63" fmla="*/ 18 h 205"/>
                <a:gd name="T64" fmla="*/ 241 w 260"/>
                <a:gd name="T65" fmla="*/ 14 h 205"/>
                <a:gd name="T66" fmla="*/ 237 w 260"/>
                <a:gd name="T67" fmla="*/ 11 h 205"/>
                <a:gd name="T68" fmla="*/ 232 w 260"/>
                <a:gd name="T69" fmla="*/ 6 h 205"/>
                <a:gd name="T70" fmla="*/ 226 w 260"/>
                <a:gd name="T71" fmla="*/ 3 h 205"/>
                <a:gd name="T72" fmla="*/ 221 w 260"/>
                <a:gd name="T73" fmla="*/ 0 h 20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60"/>
                <a:gd name="T112" fmla="*/ 0 h 205"/>
                <a:gd name="T113" fmla="*/ 260 w 260"/>
                <a:gd name="T114" fmla="*/ 205 h 20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60" h="205">
                  <a:moveTo>
                    <a:pt x="221" y="0"/>
                  </a:moveTo>
                  <a:lnTo>
                    <a:pt x="203" y="8"/>
                  </a:lnTo>
                  <a:lnTo>
                    <a:pt x="174" y="23"/>
                  </a:lnTo>
                  <a:lnTo>
                    <a:pt x="144" y="40"/>
                  </a:lnTo>
                  <a:lnTo>
                    <a:pt x="117" y="58"/>
                  </a:lnTo>
                  <a:lnTo>
                    <a:pt x="90" y="77"/>
                  </a:lnTo>
                  <a:lnTo>
                    <a:pt x="64" y="97"/>
                  </a:lnTo>
                  <a:lnTo>
                    <a:pt x="39" y="119"/>
                  </a:lnTo>
                  <a:lnTo>
                    <a:pt x="16" y="141"/>
                  </a:lnTo>
                  <a:lnTo>
                    <a:pt x="0" y="158"/>
                  </a:lnTo>
                  <a:lnTo>
                    <a:pt x="1" y="164"/>
                  </a:lnTo>
                  <a:lnTo>
                    <a:pt x="3" y="170"/>
                  </a:lnTo>
                  <a:lnTo>
                    <a:pt x="5" y="176"/>
                  </a:lnTo>
                  <a:lnTo>
                    <a:pt x="6" y="182"/>
                  </a:lnTo>
                  <a:lnTo>
                    <a:pt x="8" y="187"/>
                  </a:lnTo>
                  <a:lnTo>
                    <a:pt x="10" y="194"/>
                  </a:lnTo>
                  <a:lnTo>
                    <a:pt x="12" y="199"/>
                  </a:lnTo>
                  <a:lnTo>
                    <a:pt x="14" y="205"/>
                  </a:lnTo>
                  <a:lnTo>
                    <a:pt x="24" y="194"/>
                  </a:lnTo>
                  <a:lnTo>
                    <a:pt x="46" y="172"/>
                  </a:lnTo>
                  <a:lnTo>
                    <a:pt x="68" y="151"/>
                  </a:lnTo>
                  <a:lnTo>
                    <a:pt x="91" y="131"/>
                  </a:lnTo>
                  <a:lnTo>
                    <a:pt x="116" y="111"/>
                  </a:lnTo>
                  <a:lnTo>
                    <a:pt x="141" y="93"/>
                  </a:lnTo>
                  <a:lnTo>
                    <a:pt x="167" y="77"/>
                  </a:lnTo>
                  <a:lnTo>
                    <a:pt x="194" y="61"/>
                  </a:lnTo>
                  <a:lnTo>
                    <a:pt x="221" y="46"/>
                  </a:lnTo>
                  <a:lnTo>
                    <a:pt x="249" y="34"/>
                  </a:lnTo>
                  <a:lnTo>
                    <a:pt x="260" y="29"/>
                  </a:lnTo>
                  <a:lnTo>
                    <a:pt x="256" y="25"/>
                  </a:lnTo>
                  <a:lnTo>
                    <a:pt x="252" y="21"/>
                  </a:lnTo>
                  <a:lnTo>
                    <a:pt x="246" y="18"/>
                  </a:lnTo>
                  <a:lnTo>
                    <a:pt x="241" y="14"/>
                  </a:lnTo>
                  <a:lnTo>
                    <a:pt x="237" y="11"/>
                  </a:lnTo>
                  <a:lnTo>
                    <a:pt x="232" y="6"/>
                  </a:lnTo>
                  <a:lnTo>
                    <a:pt x="226" y="3"/>
                  </a:lnTo>
                  <a:lnTo>
                    <a:pt x="221" y="0"/>
                  </a:lnTo>
                  <a:close/>
                </a:path>
              </a:pathLst>
            </a:custGeom>
            <a:solidFill>
              <a:srgbClr val="20D6EA"/>
            </a:solidFill>
            <a:ln w="9525">
              <a:noFill/>
              <a:round/>
              <a:headEnd/>
              <a:tailEnd/>
            </a:ln>
          </p:spPr>
          <p:txBody>
            <a:bodyPr>
              <a:prstTxWarp prst="textNoShape">
                <a:avLst/>
              </a:prstTxWarp>
            </a:bodyPr>
            <a:lstStyle/>
            <a:p>
              <a:endParaRPr lang="en-US"/>
            </a:p>
          </p:txBody>
        </p:sp>
        <p:sp>
          <p:nvSpPr>
            <p:cNvPr id="66588" name="Freeform 28"/>
            <p:cNvSpPr>
              <a:spLocks/>
            </p:cNvSpPr>
            <p:nvPr/>
          </p:nvSpPr>
          <p:spPr bwMode="auto">
            <a:xfrm>
              <a:off x="916" y="1366"/>
              <a:ext cx="277" cy="219"/>
            </a:xfrm>
            <a:custGeom>
              <a:avLst/>
              <a:gdLst>
                <a:gd name="T0" fmla="*/ 246 w 277"/>
                <a:gd name="T1" fmla="*/ 0 h 219"/>
                <a:gd name="T2" fmla="*/ 235 w 277"/>
                <a:gd name="T3" fmla="*/ 5 h 219"/>
                <a:gd name="T4" fmla="*/ 207 w 277"/>
                <a:gd name="T5" fmla="*/ 17 h 219"/>
                <a:gd name="T6" fmla="*/ 180 w 277"/>
                <a:gd name="T7" fmla="*/ 32 h 219"/>
                <a:gd name="T8" fmla="*/ 153 w 277"/>
                <a:gd name="T9" fmla="*/ 48 h 219"/>
                <a:gd name="T10" fmla="*/ 127 w 277"/>
                <a:gd name="T11" fmla="*/ 64 h 219"/>
                <a:gd name="T12" fmla="*/ 102 w 277"/>
                <a:gd name="T13" fmla="*/ 82 h 219"/>
                <a:gd name="T14" fmla="*/ 77 w 277"/>
                <a:gd name="T15" fmla="*/ 102 h 219"/>
                <a:gd name="T16" fmla="*/ 54 w 277"/>
                <a:gd name="T17" fmla="*/ 122 h 219"/>
                <a:gd name="T18" fmla="*/ 32 w 277"/>
                <a:gd name="T19" fmla="*/ 143 h 219"/>
                <a:gd name="T20" fmla="*/ 10 w 277"/>
                <a:gd name="T21" fmla="*/ 165 h 219"/>
                <a:gd name="T22" fmla="*/ 0 w 277"/>
                <a:gd name="T23" fmla="*/ 176 h 219"/>
                <a:gd name="T24" fmla="*/ 3 w 277"/>
                <a:gd name="T25" fmla="*/ 182 h 219"/>
                <a:gd name="T26" fmla="*/ 6 w 277"/>
                <a:gd name="T27" fmla="*/ 187 h 219"/>
                <a:gd name="T28" fmla="*/ 8 w 277"/>
                <a:gd name="T29" fmla="*/ 192 h 219"/>
                <a:gd name="T30" fmla="*/ 10 w 277"/>
                <a:gd name="T31" fmla="*/ 197 h 219"/>
                <a:gd name="T32" fmla="*/ 13 w 277"/>
                <a:gd name="T33" fmla="*/ 203 h 219"/>
                <a:gd name="T34" fmla="*/ 15 w 277"/>
                <a:gd name="T35" fmla="*/ 208 h 219"/>
                <a:gd name="T36" fmla="*/ 17 w 277"/>
                <a:gd name="T37" fmla="*/ 213 h 219"/>
                <a:gd name="T38" fmla="*/ 20 w 277"/>
                <a:gd name="T39" fmla="*/ 219 h 219"/>
                <a:gd name="T40" fmla="*/ 24 w 277"/>
                <a:gd name="T41" fmla="*/ 215 h 219"/>
                <a:gd name="T42" fmla="*/ 42 w 277"/>
                <a:gd name="T43" fmla="*/ 193 h 219"/>
                <a:gd name="T44" fmla="*/ 62 w 277"/>
                <a:gd name="T45" fmla="*/ 173 h 219"/>
                <a:gd name="T46" fmla="*/ 83 w 277"/>
                <a:gd name="T47" fmla="*/ 153 h 219"/>
                <a:gd name="T48" fmla="*/ 105 w 277"/>
                <a:gd name="T49" fmla="*/ 134 h 219"/>
                <a:gd name="T50" fmla="*/ 127 w 277"/>
                <a:gd name="T51" fmla="*/ 116 h 219"/>
                <a:gd name="T52" fmla="*/ 151 w 277"/>
                <a:gd name="T53" fmla="*/ 99 h 219"/>
                <a:gd name="T54" fmla="*/ 175 w 277"/>
                <a:gd name="T55" fmla="*/ 84 h 219"/>
                <a:gd name="T56" fmla="*/ 200 w 277"/>
                <a:gd name="T57" fmla="*/ 70 h 219"/>
                <a:gd name="T58" fmla="*/ 226 w 277"/>
                <a:gd name="T59" fmla="*/ 56 h 219"/>
                <a:gd name="T60" fmla="*/ 252 w 277"/>
                <a:gd name="T61" fmla="*/ 45 h 219"/>
                <a:gd name="T62" fmla="*/ 277 w 277"/>
                <a:gd name="T63" fmla="*/ 35 h 219"/>
                <a:gd name="T64" fmla="*/ 272 w 277"/>
                <a:gd name="T65" fmla="*/ 30 h 219"/>
                <a:gd name="T66" fmla="*/ 269 w 277"/>
                <a:gd name="T67" fmla="*/ 26 h 219"/>
                <a:gd name="T68" fmla="*/ 266 w 277"/>
                <a:gd name="T69" fmla="*/ 22 h 219"/>
                <a:gd name="T70" fmla="*/ 262 w 277"/>
                <a:gd name="T71" fmla="*/ 17 h 219"/>
                <a:gd name="T72" fmla="*/ 259 w 277"/>
                <a:gd name="T73" fmla="*/ 13 h 219"/>
                <a:gd name="T74" fmla="*/ 254 w 277"/>
                <a:gd name="T75" fmla="*/ 9 h 219"/>
                <a:gd name="T76" fmla="*/ 250 w 277"/>
                <a:gd name="T77" fmla="*/ 5 h 219"/>
                <a:gd name="T78" fmla="*/ 246 w 277"/>
                <a:gd name="T79" fmla="*/ 0 h 2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77"/>
                <a:gd name="T121" fmla="*/ 0 h 219"/>
                <a:gd name="T122" fmla="*/ 277 w 277"/>
                <a:gd name="T123" fmla="*/ 219 h 21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77" h="219">
                  <a:moveTo>
                    <a:pt x="246" y="0"/>
                  </a:moveTo>
                  <a:lnTo>
                    <a:pt x="235" y="5"/>
                  </a:lnTo>
                  <a:lnTo>
                    <a:pt x="207" y="17"/>
                  </a:lnTo>
                  <a:lnTo>
                    <a:pt x="180" y="32"/>
                  </a:lnTo>
                  <a:lnTo>
                    <a:pt x="153" y="48"/>
                  </a:lnTo>
                  <a:lnTo>
                    <a:pt x="127" y="64"/>
                  </a:lnTo>
                  <a:lnTo>
                    <a:pt x="102" y="82"/>
                  </a:lnTo>
                  <a:lnTo>
                    <a:pt x="77" y="102"/>
                  </a:lnTo>
                  <a:lnTo>
                    <a:pt x="54" y="122"/>
                  </a:lnTo>
                  <a:lnTo>
                    <a:pt x="32" y="143"/>
                  </a:lnTo>
                  <a:lnTo>
                    <a:pt x="10" y="165"/>
                  </a:lnTo>
                  <a:lnTo>
                    <a:pt x="0" y="176"/>
                  </a:lnTo>
                  <a:lnTo>
                    <a:pt x="3" y="182"/>
                  </a:lnTo>
                  <a:lnTo>
                    <a:pt x="6" y="187"/>
                  </a:lnTo>
                  <a:lnTo>
                    <a:pt x="8" y="192"/>
                  </a:lnTo>
                  <a:lnTo>
                    <a:pt x="10" y="197"/>
                  </a:lnTo>
                  <a:lnTo>
                    <a:pt x="13" y="203"/>
                  </a:lnTo>
                  <a:lnTo>
                    <a:pt x="15" y="208"/>
                  </a:lnTo>
                  <a:lnTo>
                    <a:pt x="17" y="213"/>
                  </a:lnTo>
                  <a:lnTo>
                    <a:pt x="20" y="219"/>
                  </a:lnTo>
                  <a:lnTo>
                    <a:pt x="24" y="215"/>
                  </a:lnTo>
                  <a:lnTo>
                    <a:pt x="42" y="193"/>
                  </a:lnTo>
                  <a:lnTo>
                    <a:pt x="62" y="173"/>
                  </a:lnTo>
                  <a:lnTo>
                    <a:pt x="83" y="153"/>
                  </a:lnTo>
                  <a:lnTo>
                    <a:pt x="105" y="134"/>
                  </a:lnTo>
                  <a:lnTo>
                    <a:pt x="127" y="116"/>
                  </a:lnTo>
                  <a:lnTo>
                    <a:pt x="151" y="99"/>
                  </a:lnTo>
                  <a:lnTo>
                    <a:pt x="175" y="84"/>
                  </a:lnTo>
                  <a:lnTo>
                    <a:pt x="200" y="70"/>
                  </a:lnTo>
                  <a:lnTo>
                    <a:pt x="226" y="56"/>
                  </a:lnTo>
                  <a:lnTo>
                    <a:pt x="252" y="45"/>
                  </a:lnTo>
                  <a:lnTo>
                    <a:pt x="277" y="35"/>
                  </a:lnTo>
                  <a:lnTo>
                    <a:pt x="272" y="30"/>
                  </a:lnTo>
                  <a:lnTo>
                    <a:pt x="269" y="26"/>
                  </a:lnTo>
                  <a:lnTo>
                    <a:pt x="266" y="22"/>
                  </a:lnTo>
                  <a:lnTo>
                    <a:pt x="262" y="17"/>
                  </a:lnTo>
                  <a:lnTo>
                    <a:pt x="259" y="13"/>
                  </a:lnTo>
                  <a:lnTo>
                    <a:pt x="254" y="9"/>
                  </a:lnTo>
                  <a:lnTo>
                    <a:pt x="250" y="5"/>
                  </a:lnTo>
                  <a:lnTo>
                    <a:pt x="246" y="0"/>
                  </a:lnTo>
                  <a:close/>
                </a:path>
              </a:pathLst>
            </a:custGeom>
            <a:solidFill>
              <a:srgbClr val="28D9E5"/>
            </a:solidFill>
            <a:ln w="9525">
              <a:noFill/>
              <a:round/>
              <a:headEnd/>
              <a:tailEnd/>
            </a:ln>
          </p:spPr>
          <p:txBody>
            <a:bodyPr>
              <a:prstTxWarp prst="textNoShape">
                <a:avLst/>
              </a:prstTxWarp>
            </a:bodyPr>
            <a:lstStyle/>
            <a:p>
              <a:endParaRPr lang="en-US"/>
            </a:p>
          </p:txBody>
        </p:sp>
        <p:sp>
          <p:nvSpPr>
            <p:cNvPr id="66589" name="Freeform 29"/>
            <p:cNvSpPr>
              <a:spLocks/>
            </p:cNvSpPr>
            <p:nvPr/>
          </p:nvSpPr>
          <p:spPr bwMode="auto">
            <a:xfrm>
              <a:off x="936" y="1401"/>
              <a:ext cx="283" cy="225"/>
            </a:xfrm>
            <a:custGeom>
              <a:avLst/>
              <a:gdLst>
                <a:gd name="T0" fmla="*/ 257 w 283"/>
                <a:gd name="T1" fmla="*/ 0 h 225"/>
                <a:gd name="T2" fmla="*/ 232 w 283"/>
                <a:gd name="T3" fmla="*/ 10 h 225"/>
                <a:gd name="T4" fmla="*/ 206 w 283"/>
                <a:gd name="T5" fmla="*/ 21 h 225"/>
                <a:gd name="T6" fmla="*/ 180 w 283"/>
                <a:gd name="T7" fmla="*/ 35 h 225"/>
                <a:gd name="T8" fmla="*/ 155 w 283"/>
                <a:gd name="T9" fmla="*/ 49 h 225"/>
                <a:gd name="T10" fmla="*/ 131 w 283"/>
                <a:gd name="T11" fmla="*/ 64 h 225"/>
                <a:gd name="T12" fmla="*/ 107 w 283"/>
                <a:gd name="T13" fmla="*/ 81 h 225"/>
                <a:gd name="T14" fmla="*/ 85 w 283"/>
                <a:gd name="T15" fmla="*/ 99 h 225"/>
                <a:gd name="T16" fmla="*/ 63 w 283"/>
                <a:gd name="T17" fmla="*/ 118 h 225"/>
                <a:gd name="T18" fmla="*/ 42 w 283"/>
                <a:gd name="T19" fmla="*/ 138 h 225"/>
                <a:gd name="T20" fmla="*/ 22 w 283"/>
                <a:gd name="T21" fmla="*/ 158 h 225"/>
                <a:gd name="T22" fmla="*/ 4 w 283"/>
                <a:gd name="T23" fmla="*/ 180 h 225"/>
                <a:gd name="T24" fmla="*/ 0 w 283"/>
                <a:gd name="T25" fmla="*/ 184 h 225"/>
                <a:gd name="T26" fmla="*/ 3 w 283"/>
                <a:gd name="T27" fmla="*/ 189 h 225"/>
                <a:gd name="T28" fmla="*/ 6 w 283"/>
                <a:gd name="T29" fmla="*/ 194 h 225"/>
                <a:gd name="T30" fmla="*/ 9 w 283"/>
                <a:gd name="T31" fmla="*/ 199 h 225"/>
                <a:gd name="T32" fmla="*/ 11 w 283"/>
                <a:gd name="T33" fmla="*/ 205 h 225"/>
                <a:gd name="T34" fmla="*/ 14 w 283"/>
                <a:gd name="T35" fmla="*/ 210 h 225"/>
                <a:gd name="T36" fmla="*/ 17 w 283"/>
                <a:gd name="T37" fmla="*/ 215 h 225"/>
                <a:gd name="T38" fmla="*/ 21 w 283"/>
                <a:gd name="T39" fmla="*/ 219 h 225"/>
                <a:gd name="T40" fmla="*/ 23 w 283"/>
                <a:gd name="T41" fmla="*/ 225 h 225"/>
                <a:gd name="T42" fmla="*/ 36 w 283"/>
                <a:gd name="T43" fmla="*/ 208 h 225"/>
                <a:gd name="T44" fmla="*/ 54 w 283"/>
                <a:gd name="T45" fmla="*/ 188 h 225"/>
                <a:gd name="T46" fmla="*/ 72 w 283"/>
                <a:gd name="T47" fmla="*/ 168 h 225"/>
                <a:gd name="T48" fmla="*/ 91 w 283"/>
                <a:gd name="T49" fmla="*/ 150 h 225"/>
                <a:gd name="T50" fmla="*/ 112 w 283"/>
                <a:gd name="T51" fmla="*/ 132 h 225"/>
                <a:gd name="T52" fmla="*/ 133 w 283"/>
                <a:gd name="T53" fmla="*/ 116 h 225"/>
                <a:gd name="T54" fmla="*/ 154 w 283"/>
                <a:gd name="T55" fmla="*/ 100 h 225"/>
                <a:gd name="T56" fmla="*/ 178 w 283"/>
                <a:gd name="T57" fmla="*/ 86 h 225"/>
                <a:gd name="T58" fmla="*/ 201 w 283"/>
                <a:gd name="T59" fmla="*/ 72 h 225"/>
                <a:gd name="T60" fmla="*/ 225 w 283"/>
                <a:gd name="T61" fmla="*/ 60 h 225"/>
                <a:gd name="T62" fmla="*/ 249 w 283"/>
                <a:gd name="T63" fmla="*/ 49 h 225"/>
                <a:gd name="T64" fmla="*/ 274 w 283"/>
                <a:gd name="T65" fmla="*/ 39 h 225"/>
                <a:gd name="T66" fmla="*/ 283 w 283"/>
                <a:gd name="T67" fmla="*/ 36 h 225"/>
                <a:gd name="T68" fmla="*/ 281 w 283"/>
                <a:gd name="T69" fmla="*/ 33 h 225"/>
                <a:gd name="T70" fmla="*/ 279 w 283"/>
                <a:gd name="T71" fmla="*/ 30 h 225"/>
                <a:gd name="T72" fmla="*/ 277 w 283"/>
                <a:gd name="T73" fmla="*/ 28 h 225"/>
                <a:gd name="T74" fmla="*/ 274 w 283"/>
                <a:gd name="T75" fmla="*/ 24 h 225"/>
                <a:gd name="T76" fmla="*/ 271 w 283"/>
                <a:gd name="T77" fmla="*/ 21 h 225"/>
                <a:gd name="T78" fmla="*/ 269 w 283"/>
                <a:gd name="T79" fmla="*/ 18 h 225"/>
                <a:gd name="T80" fmla="*/ 267 w 283"/>
                <a:gd name="T81" fmla="*/ 16 h 225"/>
                <a:gd name="T82" fmla="*/ 265 w 283"/>
                <a:gd name="T83" fmla="*/ 13 h 225"/>
                <a:gd name="T84" fmla="*/ 264 w 283"/>
                <a:gd name="T85" fmla="*/ 12 h 225"/>
                <a:gd name="T86" fmla="*/ 263 w 283"/>
                <a:gd name="T87" fmla="*/ 10 h 225"/>
                <a:gd name="T88" fmla="*/ 262 w 283"/>
                <a:gd name="T89" fmla="*/ 8 h 225"/>
                <a:gd name="T90" fmla="*/ 261 w 283"/>
                <a:gd name="T91" fmla="*/ 7 h 225"/>
                <a:gd name="T92" fmla="*/ 260 w 283"/>
                <a:gd name="T93" fmla="*/ 4 h 225"/>
                <a:gd name="T94" fmla="*/ 259 w 283"/>
                <a:gd name="T95" fmla="*/ 3 h 225"/>
                <a:gd name="T96" fmla="*/ 258 w 283"/>
                <a:gd name="T97" fmla="*/ 1 h 225"/>
                <a:gd name="T98" fmla="*/ 257 w 283"/>
                <a:gd name="T99" fmla="*/ 0 h 2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83"/>
                <a:gd name="T151" fmla="*/ 0 h 225"/>
                <a:gd name="T152" fmla="*/ 283 w 283"/>
                <a:gd name="T153" fmla="*/ 225 h 2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83" h="225">
                  <a:moveTo>
                    <a:pt x="257" y="0"/>
                  </a:moveTo>
                  <a:lnTo>
                    <a:pt x="232" y="10"/>
                  </a:lnTo>
                  <a:lnTo>
                    <a:pt x="206" y="21"/>
                  </a:lnTo>
                  <a:lnTo>
                    <a:pt x="180" y="35"/>
                  </a:lnTo>
                  <a:lnTo>
                    <a:pt x="155" y="49"/>
                  </a:lnTo>
                  <a:lnTo>
                    <a:pt x="131" y="64"/>
                  </a:lnTo>
                  <a:lnTo>
                    <a:pt x="107" y="81"/>
                  </a:lnTo>
                  <a:lnTo>
                    <a:pt x="85" y="99"/>
                  </a:lnTo>
                  <a:lnTo>
                    <a:pt x="63" y="118"/>
                  </a:lnTo>
                  <a:lnTo>
                    <a:pt x="42" y="138"/>
                  </a:lnTo>
                  <a:lnTo>
                    <a:pt x="22" y="158"/>
                  </a:lnTo>
                  <a:lnTo>
                    <a:pt x="4" y="180"/>
                  </a:lnTo>
                  <a:lnTo>
                    <a:pt x="0" y="184"/>
                  </a:lnTo>
                  <a:lnTo>
                    <a:pt x="3" y="189"/>
                  </a:lnTo>
                  <a:lnTo>
                    <a:pt x="6" y="194"/>
                  </a:lnTo>
                  <a:lnTo>
                    <a:pt x="9" y="199"/>
                  </a:lnTo>
                  <a:lnTo>
                    <a:pt x="11" y="205"/>
                  </a:lnTo>
                  <a:lnTo>
                    <a:pt x="14" y="210"/>
                  </a:lnTo>
                  <a:lnTo>
                    <a:pt x="17" y="215"/>
                  </a:lnTo>
                  <a:lnTo>
                    <a:pt x="21" y="219"/>
                  </a:lnTo>
                  <a:lnTo>
                    <a:pt x="23" y="225"/>
                  </a:lnTo>
                  <a:lnTo>
                    <a:pt x="36" y="208"/>
                  </a:lnTo>
                  <a:lnTo>
                    <a:pt x="54" y="188"/>
                  </a:lnTo>
                  <a:lnTo>
                    <a:pt x="72" y="168"/>
                  </a:lnTo>
                  <a:lnTo>
                    <a:pt x="91" y="150"/>
                  </a:lnTo>
                  <a:lnTo>
                    <a:pt x="112" y="132"/>
                  </a:lnTo>
                  <a:lnTo>
                    <a:pt x="133" y="116"/>
                  </a:lnTo>
                  <a:lnTo>
                    <a:pt x="154" y="100"/>
                  </a:lnTo>
                  <a:lnTo>
                    <a:pt x="178" y="86"/>
                  </a:lnTo>
                  <a:lnTo>
                    <a:pt x="201" y="72"/>
                  </a:lnTo>
                  <a:lnTo>
                    <a:pt x="225" y="60"/>
                  </a:lnTo>
                  <a:lnTo>
                    <a:pt x="249" y="49"/>
                  </a:lnTo>
                  <a:lnTo>
                    <a:pt x="274" y="39"/>
                  </a:lnTo>
                  <a:lnTo>
                    <a:pt x="283" y="36"/>
                  </a:lnTo>
                  <a:lnTo>
                    <a:pt x="281" y="33"/>
                  </a:lnTo>
                  <a:lnTo>
                    <a:pt x="279" y="30"/>
                  </a:lnTo>
                  <a:lnTo>
                    <a:pt x="277" y="28"/>
                  </a:lnTo>
                  <a:lnTo>
                    <a:pt x="274" y="24"/>
                  </a:lnTo>
                  <a:lnTo>
                    <a:pt x="271" y="21"/>
                  </a:lnTo>
                  <a:lnTo>
                    <a:pt x="269" y="18"/>
                  </a:lnTo>
                  <a:lnTo>
                    <a:pt x="267" y="16"/>
                  </a:lnTo>
                  <a:lnTo>
                    <a:pt x="265" y="13"/>
                  </a:lnTo>
                  <a:lnTo>
                    <a:pt x="264" y="12"/>
                  </a:lnTo>
                  <a:lnTo>
                    <a:pt x="263" y="10"/>
                  </a:lnTo>
                  <a:lnTo>
                    <a:pt x="262" y="8"/>
                  </a:lnTo>
                  <a:lnTo>
                    <a:pt x="261" y="7"/>
                  </a:lnTo>
                  <a:lnTo>
                    <a:pt x="260" y="4"/>
                  </a:lnTo>
                  <a:lnTo>
                    <a:pt x="259" y="3"/>
                  </a:lnTo>
                  <a:lnTo>
                    <a:pt x="258" y="1"/>
                  </a:lnTo>
                  <a:lnTo>
                    <a:pt x="257" y="0"/>
                  </a:lnTo>
                  <a:close/>
                </a:path>
              </a:pathLst>
            </a:custGeom>
            <a:solidFill>
              <a:srgbClr val="30DCDF"/>
            </a:solidFill>
            <a:ln w="9525">
              <a:noFill/>
              <a:round/>
              <a:headEnd/>
              <a:tailEnd/>
            </a:ln>
          </p:spPr>
          <p:txBody>
            <a:bodyPr>
              <a:prstTxWarp prst="textNoShape">
                <a:avLst/>
              </a:prstTxWarp>
            </a:bodyPr>
            <a:lstStyle/>
            <a:p>
              <a:endParaRPr lang="en-US"/>
            </a:p>
          </p:txBody>
        </p:sp>
        <p:sp>
          <p:nvSpPr>
            <p:cNvPr id="66590" name="Freeform 30"/>
            <p:cNvSpPr>
              <a:spLocks/>
            </p:cNvSpPr>
            <p:nvPr/>
          </p:nvSpPr>
          <p:spPr bwMode="auto">
            <a:xfrm>
              <a:off x="959" y="1437"/>
              <a:ext cx="287" cy="228"/>
            </a:xfrm>
            <a:custGeom>
              <a:avLst/>
              <a:gdLst>
                <a:gd name="T0" fmla="*/ 260 w 287"/>
                <a:gd name="T1" fmla="*/ 0 h 228"/>
                <a:gd name="T2" fmla="*/ 251 w 287"/>
                <a:gd name="T3" fmla="*/ 3 h 228"/>
                <a:gd name="T4" fmla="*/ 226 w 287"/>
                <a:gd name="T5" fmla="*/ 13 h 228"/>
                <a:gd name="T6" fmla="*/ 202 w 287"/>
                <a:gd name="T7" fmla="*/ 24 h 228"/>
                <a:gd name="T8" fmla="*/ 178 w 287"/>
                <a:gd name="T9" fmla="*/ 36 h 228"/>
                <a:gd name="T10" fmla="*/ 155 w 287"/>
                <a:gd name="T11" fmla="*/ 50 h 228"/>
                <a:gd name="T12" fmla="*/ 131 w 287"/>
                <a:gd name="T13" fmla="*/ 64 h 228"/>
                <a:gd name="T14" fmla="*/ 110 w 287"/>
                <a:gd name="T15" fmla="*/ 80 h 228"/>
                <a:gd name="T16" fmla="*/ 89 w 287"/>
                <a:gd name="T17" fmla="*/ 96 h 228"/>
                <a:gd name="T18" fmla="*/ 68 w 287"/>
                <a:gd name="T19" fmla="*/ 114 h 228"/>
                <a:gd name="T20" fmla="*/ 49 w 287"/>
                <a:gd name="T21" fmla="*/ 132 h 228"/>
                <a:gd name="T22" fmla="*/ 31 w 287"/>
                <a:gd name="T23" fmla="*/ 152 h 228"/>
                <a:gd name="T24" fmla="*/ 13 w 287"/>
                <a:gd name="T25" fmla="*/ 172 h 228"/>
                <a:gd name="T26" fmla="*/ 0 w 287"/>
                <a:gd name="T27" fmla="*/ 189 h 228"/>
                <a:gd name="T28" fmla="*/ 3 w 287"/>
                <a:gd name="T29" fmla="*/ 194 h 228"/>
                <a:gd name="T30" fmla="*/ 6 w 287"/>
                <a:gd name="T31" fmla="*/ 198 h 228"/>
                <a:gd name="T32" fmla="*/ 9 w 287"/>
                <a:gd name="T33" fmla="*/ 203 h 228"/>
                <a:gd name="T34" fmla="*/ 12 w 287"/>
                <a:gd name="T35" fmla="*/ 209 h 228"/>
                <a:gd name="T36" fmla="*/ 15 w 287"/>
                <a:gd name="T37" fmla="*/ 213 h 228"/>
                <a:gd name="T38" fmla="*/ 19 w 287"/>
                <a:gd name="T39" fmla="*/ 218 h 228"/>
                <a:gd name="T40" fmla="*/ 22 w 287"/>
                <a:gd name="T41" fmla="*/ 223 h 228"/>
                <a:gd name="T42" fmla="*/ 24 w 287"/>
                <a:gd name="T43" fmla="*/ 228 h 228"/>
                <a:gd name="T44" fmla="*/ 31 w 287"/>
                <a:gd name="T45" fmla="*/ 218 h 228"/>
                <a:gd name="T46" fmla="*/ 46 w 287"/>
                <a:gd name="T47" fmla="*/ 199 h 228"/>
                <a:gd name="T48" fmla="*/ 63 w 287"/>
                <a:gd name="T49" fmla="*/ 180 h 228"/>
                <a:gd name="T50" fmla="*/ 80 w 287"/>
                <a:gd name="T51" fmla="*/ 162 h 228"/>
                <a:gd name="T52" fmla="*/ 98 w 287"/>
                <a:gd name="T53" fmla="*/ 145 h 228"/>
                <a:gd name="T54" fmla="*/ 116 w 287"/>
                <a:gd name="T55" fmla="*/ 130 h 228"/>
                <a:gd name="T56" fmla="*/ 136 w 287"/>
                <a:gd name="T57" fmla="*/ 114 h 228"/>
                <a:gd name="T58" fmla="*/ 156 w 287"/>
                <a:gd name="T59" fmla="*/ 100 h 228"/>
                <a:gd name="T60" fmla="*/ 177 w 287"/>
                <a:gd name="T61" fmla="*/ 86 h 228"/>
                <a:gd name="T62" fmla="*/ 198 w 287"/>
                <a:gd name="T63" fmla="*/ 74 h 228"/>
                <a:gd name="T64" fmla="*/ 220 w 287"/>
                <a:gd name="T65" fmla="*/ 62 h 228"/>
                <a:gd name="T66" fmla="*/ 243 w 287"/>
                <a:gd name="T67" fmla="*/ 53 h 228"/>
                <a:gd name="T68" fmla="*/ 266 w 287"/>
                <a:gd name="T69" fmla="*/ 43 h 228"/>
                <a:gd name="T70" fmla="*/ 287 w 287"/>
                <a:gd name="T71" fmla="*/ 36 h 228"/>
                <a:gd name="T72" fmla="*/ 284 w 287"/>
                <a:gd name="T73" fmla="*/ 32 h 228"/>
                <a:gd name="T74" fmla="*/ 281 w 287"/>
                <a:gd name="T75" fmla="*/ 26 h 228"/>
                <a:gd name="T76" fmla="*/ 277 w 287"/>
                <a:gd name="T77" fmla="*/ 22 h 228"/>
                <a:gd name="T78" fmla="*/ 274 w 287"/>
                <a:gd name="T79" fmla="*/ 18 h 228"/>
                <a:gd name="T80" fmla="*/ 270 w 287"/>
                <a:gd name="T81" fmla="*/ 14 h 228"/>
                <a:gd name="T82" fmla="*/ 267 w 287"/>
                <a:gd name="T83" fmla="*/ 8 h 228"/>
                <a:gd name="T84" fmla="*/ 264 w 287"/>
                <a:gd name="T85" fmla="*/ 4 h 228"/>
                <a:gd name="T86" fmla="*/ 260 w 287"/>
                <a:gd name="T87" fmla="*/ 0 h 2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87"/>
                <a:gd name="T133" fmla="*/ 0 h 228"/>
                <a:gd name="T134" fmla="*/ 287 w 287"/>
                <a:gd name="T135" fmla="*/ 228 h 2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87" h="228">
                  <a:moveTo>
                    <a:pt x="260" y="0"/>
                  </a:moveTo>
                  <a:lnTo>
                    <a:pt x="251" y="3"/>
                  </a:lnTo>
                  <a:lnTo>
                    <a:pt x="226" y="13"/>
                  </a:lnTo>
                  <a:lnTo>
                    <a:pt x="202" y="24"/>
                  </a:lnTo>
                  <a:lnTo>
                    <a:pt x="178" y="36"/>
                  </a:lnTo>
                  <a:lnTo>
                    <a:pt x="155" y="50"/>
                  </a:lnTo>
                  <a:lnTo>
                    <a:pt x="131" y="64"/>
                  </a:lnTo>
                  <a:lnTo>
                    <a:pt x="110" y="80"/>
                  </a:lnTo>
                  <a:lnTo>
                    <a:pt x="89" y="96"/>
                  </a:lnTo>
                  <a:lnTo>
                    <a:pt x="68" y="114"/>
                  </a:lnTo>
                  <a:lnTo>
                    <a:pt x="49" y="132"/>
                  </a:lnTo>
                  <a:lnTo>
                    <a:pt x="31" y="152"/>
                  </a:lnTo>
                  <a:lnTo>
                    <a:pt x="13" y="172"/>
                  </a:lnTo>
                  <a:lnTo>
                    <a:pt x="0" y="189"/>
                  </a:lnTo>
                  <a:lnTo>
                    <a:pt x="3" y="194"/>
                  </a:lnTo>
                  <a:lnTo>
                    <a:pt x="6" y="198"/>
                  </a:lnTo>
                  <a:lnTo>
                    <a:pt x="9" y="203"/>
                  </a:lnTo>
                  <a:lnTo>
                    <a:pt x="12" y="209"/>
                  </a:lnTo>
                  <a:lnTo>
                    <a:pt x="15" y="213"/>
                  </a:lnTo>
                  <a:lnTo>
                    <a:pt x="19" y="218"/>
                  </a:lnTo>
                  <a:lnTo>
                    <a:pt x="22" y="223"/>
                  </a:lnTo>
                  <a:lnTo>
                    <a:pt x="24" y="228"/>
                  </a:lnTo>
                  <a:lnTo>
                    <a:pt x="31" y="218"/>
                  </a:lnTo>
                  <a:lnTo>
                    <a:pt x="46" y="199"/>
                  </a:lnTo>
                  <a:lnTo>
                    <a:pt x="63" y="180"/>
                  </a:lnTo>
                  <a:lnTo>
                    <a:pt x="80" y="162"/>
                  </a:lnTo>
                  <a:lnTo>
                    <a:pt x="98" y="145"/>
                  </a:lnTo>
                  <a:lnTo>
                    <a:pt x="116" y="130"/>
                  </a:lnTo>
                  <a:lnTo>
                    <a:pt x="136" y="114"/>
                  </a:lnTo>
                  <a:lnTo>
                    <a:pt x="156" y="100"/>
                  </a:lnTo>
                  <a:lnTo>
                    <a:pt x="177" y="86"/>
                  </a:lnTo>
                  <a:lnTo>
                    <a:pt x="198" y="74"/>
                  </a:lnTo>
                  <a:lnTo>
                    <a:pt x="220" y="62"/>
                  </a:lnTo>
                  <a:lnTo>
                    <a:pt x="243" y="53"/>
                  </a:lnTo>
                  <a:lnTo>
                    <a:pt x="266" y="43"/>
                  </a:lnTo>
                  <a:lnTo>
                    <a:pt x="287" y="36"/>
                  </a:lnTo>
                  <a:lnTo>
                    <a:pt x="284" y="32"/>
                  </a:lnTo>
                  <a:lnTo>
                    <a:pt x="281" y="26"/>
                  </a:lnTo>
                  <a:lnTo>
                    <a:pt x="277" y="22"/>
                  </a:lnTo>
                  <a:lnTo>
                    <a:pt x="274" y="18"/>
                  </a:lnTo>
                  <a:lnTo>
                    <a:pt x="270" y="14"/>
                  </a:lnTo>
                  <a:lnTo>
                    <a:pt x="267" y="8"/>
                  </a:lnTo>
                  <a:lnTo>
                    <a:pt x="264" y="4"/>
                  </a:lnTo>
                  <a:lnTo>
                    <a:pt x="260" y="0"/>
                  </a:lnTo>
                  <a:close/>
                </a:path>
              </a:pathLst>
            </a:custGeom>
            <a:solidFill>
              <a:srgbClr val="38DEDA"/>
            </a:solidFill>
            <a:ln w="9525">
              <a:noFill/>
              <a:round/>
              <a:headEnd/>
              <a:tailEnd/>
            </a:ln>
          </p:spPr>
          <p:txBody>
            <a:bodyPr>
              <a:prstTxWarp prst="textNoShape">
                <a:avLst/>
              </a:prstTxWarp>
            </a:bodyPr>
            <a:lstStyle/>
            <a:p>
              <a:endParaRPr lang="en-US"/>
            </a:p>
          </p:txBody>
        </p:sp>
        <p:sp>
          <p:nvSpPr>
            <p:cNvPr id="66591" name="Freeform 31"/>
            <p:cNvSpPr>
              <a:spLocks/>
            </p:cNvSpPr>
            <p:nvPr/>
          </p:nvSpPr>
          <p:spPr bwMode="auto">
            <a:xfrm>
              <a:off x="983" y="1473"/>
              <a:ext cx="286" cy="231"/>
            </a:xfrm>
            <a:custGeom>
              <a:avLst/>
              <a:gdLst>
                <a:gd name="T0" fmla="*/ 263 w 286"/>
                <a:gd name="T1" fmla="*/ 0 h 231"/>
                <a:gd name="T2" fmla="*/ 242 w 286"/>
                <a:gd name="T3" fmla="*/ 7 h 231"/>
                <a:gd name="T4" fmla="*/ 219 w 286"/>
                <a:gd name="T5" fmla="*/ 17 h 231"/>
                <a:gd name="T6" fmla="*/ 196 w 286"/>
                <a:gd name="T7" fmla="*/ 26 h 231"/>
                <a:gd name="T8" fmla="*/ 174 w 286"/>
                <a:gd name="T9" fmla="*/ 38 h 231"/>
                <a:gd name="T10" fmla="*/ 153 w 286"/>
                <a:gd name="T11" fmla="*/ 50 h 231"/>
                <a:gd name="T12" fmla="*/ 132 w 286"/>
                <a:gd name="T13" fmla="*/ 64 h 231"/>
                <a:gd name="T14" fmla="*/ 112 w 286"/>
                <a:gd name="T15" fmla="*/ 78 h 231"/>
                <a:gd name="T16" fmla="*/ 92 w 286"/>
                <a:gd name="T17" fmla="*/ 94 h 231"/>
                <a:gd name="T18" fmla="*/ 74 w 286"/>
                <a:gd name="T19" fmla="*/ 109 h 231"/>
                <a:gd name="T20" fmla="*/ 56 w 286"/>
                <a:gd name="T21" fmla="*/ 126 h 231"/>
                <a:gd name="T22" fmla="*/ 39 w 286"/>
                <a:gd name="T23" fmla="*/ 144 h 231"/>
                <a:gd name="T24" fmla="*/ 22 w 286"/>
                <a:gd name="T25" fmla="*/ 163 h 231"/>
                <a:gd name="T26" fmla="*/ 7 w 286"/>
                <a:gd name="T27" fmla="*/ 182 h 231"/>
                <a:gd name="T28" fmla="*/ 0 w 286"/>
                <a:gd name="T29" fmla="*/ 192 h 231"/>
                <a:gd name="T30" fmla="*/ 3 w 286"/>
                <a:gd name="T31" fmla="*/ 197 h 231"/>
                <a:gd name="T32" fmla="*/ 6 w 286"/>
                <a:gd name="T33" fmla="*/ 201 h 231"/>
                <a:gd name="T34" fmla="*/ 9 w 286"/>
                <a:gd name="T35" fmla="*/ 206 h 231"/>
                <a:gd name="T36" fmla="*/ 12 w 286"/>
                <a:gd name="T37" fmla="*/ 212 h 231"/>
                <a:gd name="T38" fmla="*/ 17 w 286"/>
                <a:gd name="T39" fmla="*/ 216 h 231"/>
                <a:gd name="T40" fmla="*/ 20 w 286"/>
                <a:gd name="T41" fmla="*/ 221 h 231"/>
                <a:gd name="T42" fmla="*/ 23 w 286"/>
                <a:gd name="T43" fmla="*/ 225 h 231"/>
                <a:gd name="T44" fmla="*/ 26 w 286"/>
                <a:gd name="T45" fmla="*/ 231 h 231"/>
                <a:gd name="T46" fmla="*/ 28 w 286"/>
                <a:gd name="T47" fmla="*/ 226 h 231"/>
                <a:gd name="T48" fmla="*/ 41 w 286"/>
                <a:gd name="T49" fmla="*/ 208 h 231"/>
                <a:gd name="T50" fmla="*/ 56 w 286"/>
                <a:gd name="T51" fmla="*/ 191 h 231"/>
                <a:gd name="T52" fmla="*/ 70 w 286"/>
                <a:gd name="T53" fmla="*/ 173 h 231"/>
                <a:gd name="T54" fmla="*/ 86 w 286"/>
                <a:gd name="T55" fmla="*/ 157 h 231"/>
                <a:gd name="T56" fmla="*/ 102 w 286"/>
                <a:gd name="T57" fmla="*/ 141 h 231"/>
                <a:gd name="T58" fmla="*/ 119 w 286"/>
                <a:gd name="T59" fmla="*/ 126 h 231"/>
                <a:gd name="T60" fmla="*/ 137 w 286"/>
                <a:gd name="T61" fmla="*/ 113 h 231"/>
                <a:gd name="T62" fmla="*/ 156 w 286"/>
                <a:gd name="T63" fmla="*/ 99 h 231"/>
                <a:gd name="T64" fmla="*/ 175 w 286"/>
                <a:gd name="T65" fmla="*/ 87 h 231"/>
                <a:gd name="T66" fmla="*/ 195 w 286"/>
                <a:gd name="T67" fmla="*/ 76 h 231"/>
                <a:gd name="T68" fmla="*/ 215 w 286"/>
                <a:gd name="T69" fmla="*/ 65 h 231"/>
                <a:gd name="T70" fmla="*/ 236 w 286"/>
                <a:gd name="T71" fmla="*/ 56 h 231"/>
                <a:gd name="T72" fmla="*/ 257 w 286"/>
                <a:gd name="T73" fmla="*/ 47 h 231"/>
                <a:gd name="T74" fmla="*/ 279 w 286"/>
                <a:gd name="T75" fmla="*/ 40 h 231"/>
                <a:gd name="T76" fmla="*/ 286 w 286"/>
                <a:gd name="T77" fmla="*/ 38 h 231"/>
                <a:gd name="T78" fmla="*/ 283 w 286"/>
                <a:gd name="T79" fmla="*/ 33 h 231"/>
                <a:gd name="T80" fmla="*/ 281 w 286"/>
                <a:gd name="T81" fmla="*/ 28 h 231"/>
                <a:gd name="T82" fmla="*/ 278 w 286"/>
                <a:gd name="T83" fmla="*/ 23 h 231"/>
                <a:gd name="T84" fmla="*/ 275 w 286"/>
                <a:gd name="T85" fmla="*/ 19 h 231"/>
                <a:gd name="T86" fmla="*/ 272 w 286"/>
                <a:gd name="T87" fmla="*/ 14 h 231"/>
                <a:gd name="T88" fmla="*/ 270 w 286"/>
                <a:gd name="T89" fmla="*/ 9 h 231"/>
                <a:gd name="T90" fmla="*/ 266 w 286"/>
                <a:gd name="T91" fmla="*/ 5 h 231"/>
                <a:gd name="T92" fmla="*/ 263 w 286"/>
                <a:gd name="T93" fmla="*/ 0 h 23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6"/>
                <a:gd name="T142" fmla="*/ 0 h 231"/>
                <a:gd name="T143" fmla="*/ 286 w 286"/>
                <a:gd name="T144" fmla="*/ 231 h 23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6" h="231">
                  <a:moveTo>
                    <a:pt x="263" y="0"/>
                  </a:moveTo>
                  <a:lnTo>
                    <a:pt x="242" y="7"/>
                  </a:lnTo>
                  <a:lnTo>
                    <a:pt x="219" y="17"/>
                  </a:lnTo>
                  <a:lnTo>
                    <a:pt x="196" y="26"/>
                  </a:lnTo>
                  <a:lnTo>
                    <a:pt x="174" y="38"/>
                  </a:lnTo>
                  <a:lnTo>
                    <a:pt x="153" y="50"/>
                  </a:lnTo>
                  <a:lnTo>
                    <a:pt x="132" y="64"/>
                  </a:lnTo>
                  <a:lnTo>
                    <a:pt x="112" y="78"/>
                  </a:lnTo>
                  <a:lnTo>
                    <a:pt x="92" y="94"/>
                  </a:lnTo>
                  <a:lnTo>
                    <a:pt x="74" y="109"/>
                  </a:lnTo>
                  <a:lnTo>
                    <a:pt x="56" y="126"/>
                  </a:lnTo>
                  <a:lnTo>
                    <a:pt x="39" y="144"/>
                  </a:lnTo>
                  <a:lnTo>
                    <a:pt x="22" y="163"/>
                  </a:lnTo>
                  <a:lnTo>
                    <a:pt x="7" y="182"/>
                  </a:lnTo>
                  <a:lnTo>
                    <a:pt x="0" y="192"/>
                  </a:lnTo>
                  <a:lnTo>
                    <a:pt x="3" y="197"/>
                  </a:lnTo>
                  <a:lnTo>
                    <a:pt x="6" y="201"/>
                  </a:lnTo>
                  <a:lnTo>
                    <a:pt x="9" y="206"/>
                  </a:lnTo>
                  <a:lnTo>
                    <a:pt x="12" y="212"/>
                  </a:lnTo>
                  <a:lnTo>
                    <a:pt x="17" y="216"/>
                  </a:lnTo>
                  <a:lnTo>
                    <a:pt x="20" y="221"/>
                  </a:lnTo>
                  <a:lnTo>
                    <a:pt x="23" y="225"/>
                  </a:lnTo>
                  <a:lnTo>
                    <a:pt x="26" y="231"/>
                  </a:lnTo>
                  <a:lnTo>
                    <a:pt x="28" y="226"/>
                  </a:lnTo>
                  <a:lnTo>
                    <a:pt x="41" y="208"/>
                  </a:lnTo>
                  <a:lnTo>
                    <a:pt x="56" y="191"/>
                  </a:lnTo>
                  <a:lnTo>
                    <a:pt x="70" y="173"/>
                  </a:lnTo>
                  <a:lnTo>
                    <a:pt x="86" y="157"/>
                  </a:lnTo>
                  <a:lnTo>
                    <a:pt x="102" y="141"/>
                  </a:lnTo>
                  <a:lnTo>
                    <a:pt x="119" y="126"/>
                  </a:lnTo>
                  <a:lnTo>
                    <a:pt x="137" y="113"/>
                  </a:lnTo>
                  <a:lnTo>
                    <a:pt x="156" y="99"/>
                  </a:lnTo>
                  <a:lnTo>
                    <a:pt x="175" y="87"/>
                  </a:lnTo>
                  <a:lnTo>
                    <a:pt x="195" y="76"/>
                  </a:lnTo>
                  <a:lnTo>
                    <a:pt x="215" y="65"/>
                  </a:lnTo>
                  <a:lnTo>
                    <a:pt x="236" y="56"/>
                  </a:lnTo>
                  <a:lnTo>
                    <a:pt x="257" y="47"/>
                  </a:lnTo>
                  <a:lnTo>
                    <a:pt x="279" y="40"/>
                  </a:lnTo>
                  <a:lnTo>
                    <a:pt x="286" y="38"/>
                  </a:lnTo>
                  <a:lnTo>
                    <a:pt x="283" y="33"/>
                  </a:lnTo>
                  <a:lnTo>
                    <a:pt x="281" y="28"/>
                  </a:lnTo>
                  <a:lnTo>
                    <a:pt x="278" y="23"/>
                  </a:lnTo>
                  <a:lnTo>
                    <a:pt x="275" y="19"/>
                  </a:lnTo>
                  <a:lnTo>
                    <a:pt x="272" y="14"/>
                  </a:lnTo>
                  <a:lnTo>
                    <a:pt x="270" y="9"/>
                  </a:lnTo>
                  <a:lnTo>
                    <a:pt x="266" y="5"/>
                  </a:lnTo>
                  <a:lnTo>
                    <a:pt x="263" y="0"/>
                  </a:lnTo>
                  <a:close/>
                </a:path>
              </a:pathLst>
            </a:custGeom>
            <a:solidFill>
              <a:srgbClr val="40E1D5"/>
            </a:solidFill>
            <a:ln w="9525">
              <a:noFill/>
              <a:round/>
              <a:headEnd/>
              <a:tailEnd/>
            </a:ln>
          </p:spPr>
          <p:txBody>
            <a:bodyPr>
              <a:prstTxWarp prst="textNoShape">
                <a:avLst/>
              </a:prstTxWarp>
            </a:bodyPr>
            <a:lstStyle/>
            <a:p>
              <a:endParaRPr lang="en-US"/>
            </a:p>
          </p:txBody>
        </p:sp>
        <p:sp>
          <p:nvSpPr>
            <p:cNvPr id="66592" name="Freeform 32"/>
            <p:cNvSpPr>
              <a:spLocks/>
            </p:cNvSpPr>
            <p:nvPr/>
          </p:nvSpPr>
          <p:spPr bwMode="auto">
            <a:xfrm>
              <a:off x="1009" y="1511"/>
              <a:ext cx="275" cy="234"/>
            </a:xfrm>
            <a:custGeom>
              <a:avLst/>
              <a:gdLst>
                <a:gd name="T0" fmla="*/ 253 w 275"/>
                <a:gd name="T1" fmla="*/ 2 h 234"/>
                <a:gd name="T2" fmla="*/ 210 w 275"/>
                <a:gd name="T3" fmla="*/ 18 h 234"/>
                <a:gd name="T4" fmla="*/ 169 w 275"/>
                <a:gd name="T5" fmla="*/ 38 h 234"/>
                <a:gd name="T6" fmla="*/ 130 w 275"/>
                <a:gd name="T7" fmla="*/ 61 h 234"/>
                <a:gd name="T8" fmla="*/ 93 w 275"/>
                <a:gd name="T9" fmla="*/ 88 h 234"/>
                <a:gd name="T10" fmla="*/ 60 w 275"/>
                <a:gd name="T11" fmla="*/ 119 h 234"/>
                <a:gd name="T12" fmla="*/ 30 w 275"/>
                <a:gd name="T13" fmla="*/ 153 h 234"/>
                <a:gd name="T14" fmla="*/ 2 w 275"/>
                <a:gd name="T15" fmla="*/ 188 h 234"/>
                <a:gd name="T16" fmla="*/ 0 w 275"/>
                <a:gd name="T17" fmla="*/ 194 h 234"/>
                <a:gd name="T18" fmla="*/ 2 w 275"/>
                <a:gd name="T19" fmla="*/ 196 h 234"/>
                <a:gd name="T20" fmla="*/ 3 w 275"/>
                <a:gd name="T21" fmla="*/ 198 h 234"/>
                <a:gd name="T22" fmla="*/ 4 w 275"/>
                <a:gd name="T23" fmla="*/ 200 h 234"/>
                <a:gd name="T24" fmla="*/ 8 w 275"/>
                <a:gd name="T25" fmla="*/ 205 h 234"/>
                <a:gd name="T26" fmla="*/ 13 w 275"/>
                <a:gd name="T27" fmla="*/ 214 h 234"/>
                <a:gd name="T28" fmla="*/ 17 w 275"/>
                <a:gd name="T29" fmla="*/ 222 h 234"/>
                <a:gd name="T30" fmla="*/ 22 w 275"/>
                <a:gd name="T31" fmla="*/ 229 h 234"/>
                <a:gd name="T32" fmla="*/ 27 w 275"/>
                <a:gd name="T33" fmla="*/ 229 h 234"/>
                <a:gd name="T34" fmla="*/ 50 w 275"/>
                <a:gd name="T35" fmla="*/ 196 h 234"/>
                <a:gd name="T36" fmla="*/ 76 w 275"/>
                <a:gd name="T37" fmla="*/ 164 h 234"/>
                <a:gd name="T38" fmla="*/ 105 w 275"/>
                <a:gd name="T39" fmla="*/ 135 h 234"/>
                <a:gd name="T40" fmla="*/ 136 w 275"/>
                <a:gd name="T41" fmla="*/ 108 h 234"/>
                <a:gd name="T42" fmla="*/ 171 w 275"/>
                <a:gd name="T43" fmla="*/ 85 h 234"/>
                <a:gd name="T44" fmla="*/ 207 w 275"/>
                <a:gd name="T45" fmla="*/ 66 h 234"/>
                <a:gd name="T46" fmla="*/ 246 w 275"/>
                <a:gd name="T47" fmla="*/ 49 h 234"/>
                <a:gd name="T48" fmla="*/ 269 w 275"/>
                <a:gd name="T49" fmla="*/ 42 h 234"/>
                <a:gd name="T50" fmla="*/ 270 w 275"/>
                <a:gd name="T51" fmla="*/ 40 h 234"/>
                <a:gd name="T52" fmla="*/ 272 w 275"/>
                <a:gd name="T53" fmla="*/ 37 h 234"/>
                <a:gd name="T54" fmla="*/ 273 w 275"/>
                <a:gd name="T55" fmla="*/ 35 h 234"/>
                <a:gd name="T56" fmla="*/ 275 w 275"/>
                <a:gd name="T57" fmla="*/ 31 h 234"/>
                <a:gd name="T58" fmla="*/ 272 w 275"/>
                <a:gd name="T59" fmla="*/ 24 h 234"/>
                <a:gd name="T60" fmla="*/ 269 w 275"/>
                <a:gd name="T61" fmla="*/ 16 h 234"/>
                <a:gd name="T62" fmla="*/ 265 w 275"/>
                <a:gd name="T63" fmla="*/ 8 h 234"/>
                <a:gd name="T64" fmla="*/ 260 w 275"/>
                <a:gd name="T65" fmla="*/ 0 h 23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5"/>
                <a:gd name="T100" fmla="*/ 0 h 234"/>
                <a:gd name="T101" fmla="*/ 275 w 275"/>
                <a:gd name="T102" fmla="*/ 234 h 23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5" h="234">
                  <a:moveTo>
                    <a:pt x="260" y="0"/>
                  </a:moveTo>
                  <a:lnTo>
                    <a:pt x="253" y="2"/>
                  </a:lnTo>
                  <a:lnTo>
                    <a:pt x="231" y="9"/>
                  </a:lnTo>
                  <a:lnTo>
                    <a:pt x="210" y="18"/>
                  </a:lnTo>
                  <a:lnTo>
                    <a:pt x="189" y="27"/>
                  </a:lnTo>
                  <a:lnTo>
                    <a:pt x="169" y="38"/>
                  </a:lnTo>
                  <a:lnTo>
                    <a:pt x="149" y="49"/>
                  </a:lnTo>
                  <a:lnTo>
                    <a:pt x="130" y="61"/>
                  </a:lnTo>
                  <a:lnTo>
                    <a:pt x="111" y="75"/>
                  </a:lnTo>
                  <a:lnTo>
                    <a:pt x="93" y="88"/>
                  </a:lnTo>
                  <a:lnTo>
                    <a:pt x="76" y="103"/>
                  </a:lnTo>
                  <a:lnTo>
                    <a:pt x="60" y="119"/>
                  </a:lnTo>
                  <a:lnTo>
                    <a:pt x="44" y="135"/>
                  </a:lnTo>
                  <a:lnTo>
                    <a:pt x="30" y="153"/>
                  </a:lnTo>
                  <a:lnTo>
                    <a:pt x="15" y="170"/>
                  </a:lnTo>
                  <a:lnTo>
                    <a:pt x="2" y="188"/>
                  </a:lnTo>
                  <a:lnTo>
                    <a:pt x="0" y="193"/>
                  </a:lnTo>
                  <a:lnTo>
                    <a:pt x="0" y="194"/>
                  </a:lnTo>
                  <a:lnTo>
                    <a:pt x="1" y="195"/>
                  </a:lnTo>
                  <a:lnTo>
                    <a:pt x="2" y="196"/>
                  </a:lnTo>
                  <a:lnTo>
                    <a:pt x="2" y="197"/>
                  </a:lnTo>
                  <a:lnTo>
                    <a:pt x="3" y="198"/>
                  </a:lnTo>
                  <a:lnTo>
                    <a:pt x="4" y="199"/>
                  </a:lnTo>
                  <a:lnTo>
                    <a:pt x="4" y="200"/>
                  </a:lnTo>
                  <a:lnTo>
                    <a:pt x="5" y="201"/>
                  </a:lnTo>
                  <a:lnTo>
                    <a:pt x="8" y="205"/>
                  </a:lnTo>
                  <a:lnTo>
                    <a:pt x="10" y="209"/>
                  </a:lnTo>
                  <a:lnTo>
                    <a:pt x="13" y="214"/>
                  </a:lnTo>
                  <a:lnTo>
                    <a:pt x="15" y="218"/>
                  </a:lnTo>
                  <a:lnTo>
                    <a:pt x="17" y="222"/>
                  </a:lnTo>
                  <a:lnTo>
                    <a:pt x="19" y="225"/>
                  </a:lnTo>
                  <a:lnTo>
                    <a:pt x="22" y="229"/>
                  </a:lnTo>
                  <a:lnTo>
                    <a:pt x="24" y="234"/>
                  </a:lnTo>
                  <a:lnTo>
                    <a:pt x="27" y="229"/>
                  </a:lnTo>
                  <a:lnTo>
                    <a:pt x="38" y="213"/>
                  </a:lnTo>
                  <a:lnTo>
                    <a:pt x="50" y="196"/>
                  </a:lnTo>
                  <a:lnTo>
                    <a:pt x="62" y="180"/>
                  </a:lnTo>
                  <a:lnTo>
                    <a:pt x="76" y="164"/>
                  </a:lnTo>
                  <a:lnTo>
                    <a:pt x="90" y="149"/>
                  </a:lnTo>
                  <a:lnTo>
                    <a:pt x="105" y="135"/>
                  </a:lnTo>
                  <a:lnTo>
                    <a:pt x="120" y="121"/>
                  </a:lnTo>
                  <a:lnTo>
                    <a:pt x="136" y="108"/>
                  </a:lnTo>
                  <a:lnTo>
                    <a:pt x="153" y="97"/>
                  </a:lnTo>
                  <a:lnTo>
                    <a:pt x="171" y="85"/>
                  </a:lnTo>
                  <a:lnTo>
                    <a:pt x="189" y="76"/>
                  </a:lnTo>
                  <a:lnTo>
                    <a:pt x="207" y="66"/>
                  </a:lnTo>
                  <a:lnTo>
                    <a:pt x="226" y="58"/>
                  </a:lnTo>
                  <a:lnTo>
                    <a:pt x="246" y="49"/>
                  </a:lnTo>
                  <a:lnTo>
                    <a:pt x="266" y="43"/>
                  </a:lnTo>
                  <a:lnTo>
                    <a:pt x="269" y="42"/>
                  </a:lnTo>
                  <a:lnTo>
                    <a:pt x="270" y="41"/>
                  </a:lnTo>
                  <a:lnTo>
                    <a:pt x="270" y="40"/>
                  </a:lnTo>
                  <a:lnTo>
                    <a:pt x="271" y="38"/>
                  </a:lnTo>
                  <a:lnTo>
                    <a:pt x="272" y="37"/>
                  </a:lnTo>
                  <a:lnTo>
                    <a:pt x="272" y="36"/>
                  </a:lnTo>
                  <a:lnTo>
                    <a:pt x="273" y="35"/>
                  </a:lnTo>
                  <a:lnTo>
                    <a:pt x="274" y="33"/>
                  </a:lnTo>
                  <a:lnTo>
                    <a:pt x="275" y="31"/>
                  </a:lnTo>
                  <a:lnTo>
                    <a:pt x="274" y="27"/>
                  </a:lnTo>
                  <a:lnTo>
                    <a:pt x="272" y="24"/>
                  </a:lnTo>
                  <a:lnTo>
                    <a:pt x="270" y="20"/>
                  </a:lnTo>
                  <a:lnTo>
                    <a:pt x="269" y="16"/>
                  </a:lnTo>
                  <a:lnTo>
                    <a:pt x="267" y="11"/>
                  </a:lnTo>
                  <a:lnTo>
                    <a:pt x="265" y="8"/>
                  </a:lnTo>
                  <a:lnTo>
                    <a:pt x="263" y="4"/>
                  </a:lnTo>
                  <a:lnTo>
                    <a:pt x="260" y="0"/>
                  </a:lnTo>
                  <a:close/>
                </a:path>
              </a:pathLst>
            </a:custGeom>
            <a:solidFill>
              <a:srgbClr val="48E4CF"/>
            </a:solidFill>
            <a:ln w="9525">
              <a:noFill/>
              <a:round/>
              <a:headEnd/>
              <a:tailEnd/>
            </a:ln>
          </p:spPr>
          <p:txBody>
            <a:bodyPr>
              <a:prstTxWarp prst="textNoShape">
                <a:avLst/>
              </a:prstTxWarp>
            </a:bodyPr>
            <a:lstStyle/>
            <a:p>
              <a:endParaRPr lang="en-US"/>
            </a:p>
          </p:txBody>
        </p:sp>
        <p:sp>
          <p:nvSpPr>
            <p:cNvPr id="66593" name="Freeform 33"/>
            <p:cNvSpPr>
              <a:spLocks/>
            </p:cNvSpPr>
            <p:nvPr/>
          </p:nvSpPr>
          <p:spPr bwMode="auto">
            <a:xfrm>
              <a:off x="1033" y="1553"/>
              <a:ext cx="245" cy="235"/>
            </a:xfrm>
            <a:custGeom>
              <a:avLst/>
              <a:gdLst>
                <a:gd name="T0" fmla="*/ 245 w 245"/>
                <a:gd name="T1" fmla="*/ 0 h 235"/>
                <a:gd name="T2" fmla="*/ 242 w 245"/>
                <a:gd name="T3" fmla="*/ 1 h 235"/>
                <a:gd name="T4" fmla="*/ 222 w 245"/>
                <a:gd name="T5" fmla="*/ 7 h 235"/>
                <a:gd name="T6" fmla="*/ 202 w 245"/>
                <a:gd name="T7" fmla="*/ 16 h 235"/>
                <a:gd name="T8" fmla="*/ 183 w 245"/>
                <a:gd name="T9" fmla="*/ 24 h 235"/>
                <a:gd name="T10" fmla="*/ 165 w 245"/>
                <a:gd name="T11" fmla="*/ 34 h 235"/>
                <a:gd name="T12" fmla="*/ 147 w 245"/>
                <a:gd name="T13" fmla="*/ 43 h 235"/>
                <a:gd name="T14" fmla="*/ 129 w 245"/>
                <a:gd name="T15" fmla="*/ 55 h 235"/>
                <a:gd name="T16" fmla="*/ 112 w 245"/>
                <a:gd name="T17" fmla="*/ 66 h 235"/>
                <a:gd name="T18" fmla="*/ 96 w 245"/>
                <a:gd name="T19" fmla="*/ 79 h 235"/>
                <a:gd name="T20" fmla="*/ 81 w 245"/>
                <a:gd name="T21" fmla="*/ 93 h 235"/>
                <a:gd name="T22" fmla="*/ 66 w 245"/>
                <a:gd name="T23" fmla="*/ 107 h 235"/>
                <a:gd name="T24" fmla="*/ 52 w 245"/>
                <a:gd name="T25" fmla="*/ 122 h 235"/>
                <a:gd name="T26" fmla="*/ 38 w 245"/>
                <a:gd name="T27" fmla="*/ 138 h 235"/>
                <a:gd name="T28" fmla="*/ 26 w 245"/>
                <a:gd name="T29" fmla="*/ 154 h 235"/>
                <a:gd name="T30" fmla="*/ 14 w 245"/>
                <a:gd name="T31" fmla="*/ 171 h 235"/>
                <a:gd name="T32" fmla="*/ 3 w 245"/>
                <a:gd name="T33" fmla="*/ 187 h 235"/>
                <a:gd name="T34" fmla="*/ 0 w 245"/>
                <a:gd name="T35" fmla="*/ 192 h 235"/>
                <a:gd name="T36" fmla="*/ 4 w 245"/>
                <a:gd name="T37" fmla="*/ 197 h 235"/>
                <a:gd name="T38" fmla="*/ 7 w 245"/>
                <a:gd name="T39" fmla="*/ 202 h 235"/>
                <a:gd name="T40" fmla="*/ 10 w 245"/>
                <a:gd name="T41" fmla="*/ 208 h 235"/>
                <a:gd name="T42" fmla="*/ 13 w 245"/>
                <a:gd name="T43" fmla="*/ 214 h 235"/>
                <a:gd name="T44" fmla="*/ 16 w 245"/>
                <a:gd name="T45" fmla="*/ 219 h 235"/>
                <a:gd name="T46" fmla="*/ 19 w 245"/>
                <a:gd name="T47" fmla="*/ 224 h 235"/>
                <a:gd name="T48" fmla="*/ 23 w 245"/>
                <a:gd name="T49" fmla="*/ 230 h 235"/>
                <a:gd name="T50" fmla="*/ 26 w 245"/>
                <a:gd name="T51" fmla="*/ 235 h 235"/>
                <a:gd name="T52" fmla="*/ 30 w 245"/>
                <a:gd name="T53" fmla="*/ 226 h 235"/>
                <a:gd name="T54" fmla="*/ 39 w 245"/>
                <a:gd name="T55" fmla="*/ 210 h 235"/>
                <a:gd name="T56" fmla="*/ 49 w 245"/>
                <a:gd name="T57" fmla="*/ 195 h 235"/>
                <a:gd name="T58" fmla="*/ 60 w 245"/>
                <a:gd name="T59" fmla="*/ 179 h 235"/>
                <a:gd name="T60" fmla="*/ 71 w 245"/>
                <a:gd name="T61" fmla="*/ 164 h 235"/>
                <a:gd name="T62" fmla="*/ 84 w 245"/>
                <a:gd name="T63" fmla="*/ 151 h 235"/>
                <a:gd name="T64" fmla="*/ 96 w 245"/>
                <a:gd name="T65" fmla="*/ 137 h 235"/>
                <a:gd name="T66" fmla="*/ 110 w 245"/>
                <a:gd name="T67" fmla="*/ 124 h 235"/>
                <a:gd name="T68" fmla="*/ 124 w 245"/>
                <a:gd name="T69" fmla="*/ 113 h 235"/>
                <a:gd name="T70" fmla="*/ 138 w 245"/>
                <a:gd name="T71" fmla="*/ 101 h 235"/>
                <a:gd name="T72" fmla="*/ 153 w 245"/>
                <a:gd name="T73" fmla="*/ 91 h 235"/>
                <a:gd name="T74" fmla="*/ 169 w 245"/>
                <a:gd name="T75" fmla="*/ 80 h 235"/>
                <a:gd name="T76" fmla="*/ 185 w 245"/>
                <a:gd name="T77" fmla="*/ 71 h 235"/>
                <a:gd name="T78" fmla="*/ 202 w 245"/>
                <a:gd name="T79" fmla="*/ 62 h 235"/>
                <a:gd name="T80" fmla="*/ 219 w 245"/>
                <a:gd name="T81" fmla="*/ 55 h 235"/>
                <a:gd name="T82" fmla="*/ 227 w 245"/>
                <a:gd name="T83" fmla="*/ 52 h 235"/>
                <a:gd name="T84" fmla="*/ 227 w 245"/>
                <a:gd name="T85" fmla="*/ 50 h 235"/>
                <a:gd name="T86" fmla="*/ 228 w 245"/>
                <a:gd name="T87" fmla="*/ 48 h 235"/>
                <a:gd name="T88" fmla="*/ 228 w 245"/>
                <a:gd name="T89" fmla="*/ 47 h 235"/>
                <a:gd name="T90" fmla="*/ 229 w 245"/>
                <a:gd name="T91" fmla="*/ 46 h 235"/>
                <a:gd name="T92" fmla="*/ 229 w 245"/>
                <a:gd name="T93" fmla="*/ 44 h 235"/>
                <a:gd name="T94" fmla="*/ 229 w 245"/>
                <a:gd name="T95" fmla="*/ 43 h 235"/>
                <a:gd name="T96" fmla="*/ 230 w 245"/>
                <a:gd name="T97" fmla="*/ 42 h 235"/>
                <a:gd name="T98" fmla="*/ 230 w 245"/>
                <a:gd name="T99" fmla="*/ 40 h 235"/>
                <a:gd name="T100" fmla="*/ 233 w 245"/>
                <a:gd name="T101" fmla="*/ 35 h 235"/>
                <a:gd name="T102" fmla="*/ 235 w 245"/>
                <a:gd name="T103" fmla="*/ 30 h 235"/>
                <a:gd name="T104" fmla="*/ 236 w 245"/>
                <a:gd name="T105" fmla="*/ 25 h 235"/>
                <a:gd name="T106" fmla="*/ 239 w 245"/>
                <a:gd name="T107" fmla="*/ 20 h 235"/>
                <a:gd name="T108" fmla="*/ 240 w 245"/>
                <a:gd name="T109" fmla="*/ 15 h 235"/>
                <a:gd name="T110" fmla="*/ 241 w 245"/>
                <a:gd name="T111" fmla="*/ 9 h 235"/>
                <a:gd name="T112" fmla="*/ 243 w 245"/>
                <a:gd name="T113" fmla="*/ 5 h 235"/>
                <a:gd name="T114" fmla="*/ 245 w 245"/>
                <a:gd name="T115" fmla="*/ 0 h 23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45"/>
                <a:gd name="T175" fmla="*/ 0 h 235"/>
                <a:gd name="T176" fmla="*/ 245 w 245"/>
                <a:gd name="T177" fmla="*/ 235 h 23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45" h="235">
                  <a:moveTo>
                    <a:pt x="245" y="0"/>
                  </a:moveTo>
                  <a:lnTo>
                    <a:pt x="242" y="1"/>
                  </a:lnTo>
                  <a:lnTo>
                    <a:pt x="222" y="7"/>
                  </a:lnTo>
                  <a:lnTo>
                    <a:pt x="202" y="16"/>
                  </a:lnTo>
                  <a:lnTo>
                    <a:pt x="183" y="24"/>
                  </a:lnTo>
                  <a:lnTo>
                    <a:pt x="165" y="34"/>
                  </a:lnTo>
                  <a:lnTo>
                    <a:pt x="147" y="43"/>
                  </a:lnTo>
                  <a:lnTo>
                    <a:pt x="129" y="55"/>
                  </a:lnTo>
                  <a:lnTo>
                    <a:pt x="112" y="66"/>
                  </a:lnTo>
                  <a:lnTo>
                    <a:pt x="96" y="79"/>
                  </a:lnTo>
                  <a:lnTo>
                    <a:pt x="81" y="93"/>
                  </a:lnTo>
                  <a:lnTo>
                    <a:pt x="66" y="107"/>
                  </a:lnTo>
                  <a:lnTo>
                    <a:pt x="52" y="122"/>
                  </a:lnTo>
                  <a:lnTo>
                    <a:pt x="38" y="138"/>
                  </a:lnTo>
                  <a:lnTo>
                    <a:pt x="26" y="154"/>
                  </a:lnTo>
                  <a:lnTo>
                    <a:pt x="14" y="171"/>
                  </a:lnTo>
                  <a:lnTo>
                    <a:pt x="3" y="187"/>
                  </a:lnTo>
                  <a:lnTo>
                    <a:pt x="0" y="192"/>
                  </a:lnTo>
                  <a:lnTo>
                    <a:pt x="4" y="197"/>
                  </a:lnTo>
                  <a:lnTo>
                    <a:pt x="7" y="202"/>
                  </a:lnTo>
                  <a:lnTo>
                    <a:pt x="10" y="208"/>
                  </a:lnTo>
                  <a:lnTo>
                    <a:pt x="13" y="214"/>
                  </a:lnTo>
                  <a:lnTo>
                    <a:pt x="16" y="219"/>
                  </a:lnTo>
                  <a:lnTo>
                    <a:pt x="19" y="224"/>
                  </a:lnTo>
                  <a:lnTo>
                    <a:pt x="23" y="230"/>
                  </a:lnTo>
                  <a:lnTo>
                    <a:pt x="26" y="235"/>
                  </a:lnTo>
                  <a:lnTo>
                    <a:pt x="30" y="226"/>
                  </a:lnTo>
                  <a:lnTo>
                    <a:pt x="39" y="210"/>
                  </a:lnTo>
                  <a:lnTo>
                    <a:pt x="49" y="195"/>
                  </a:lnTo>
                  <a:lnTo>
                    <a:pt x="60" y="179"/>
                  </a:lnTo>
                  <a:lnTo>
                    <a:pt x="71" y="164"/>
                  </a:lnTo>
                  <a:lnTo>
                    <a:pt x="84" y="151"/>
                  </a:lnTo>
                  <a:lnTo>
                    <a:pt x="96" y="137"/>
                  </a:lnTo>
                  <a:lnTo>
                    <a:pt x="110" y="124"/>
                  </a:lnTo>
                  <a:lnTo>
                    <a:pt x="124" y="113"/>
                  </a:lnTo>
                  <a:lnTo>
                    <a:pt x="138" y="101"/>
                  </a:lnTo>
                  <a:lnTo>
                    <a:pt x="153" y="91"/>
                  </a:lnTo>
                  <a:lnTo>
                    <a:pt x="169" y="80"/>
                  </a:lnTo>
                  <a:lnTo>
                    <a:pt x="185" y="71"/>
                  </a:lnTo>
                  <a:lnTo>
                    <a:pt x="202" y="62"/>
                  </a:lnTo>
                  <a:lnTo>
                    <a:pt x="219" y="55"/>
                  </a:lnTo>
                  <a:lnTo>
                    <a:pt x="227" y="52"/>
                  </a:lnTo>
                  <a:lnTo>
                    <a:pt x="227" y="50"/>
                  </a:lnTo>
                  <a:lnTo>
                    <a:pt x="228" y="48"/>
                  </a:lnTo>
                  <a:lnTo>
                    <a:pt x="228" y="47"/>
                  </a:lnTo>
                  <a:lnTo>
                    <a:pt x="229" y="46"/>
                  </a:lnTo>
                  <a:lnTo>
                    <a:pt x="229" y="44"/>
                  </a:lnTo>
                  <a:lnTo>
                    <a:pt x="229" y="43"/>
                  </a:lnTo>
                  <a:lnTo>
                    <a:pt x="230" y="42"/>
                  </a:lnTo>
                  <a:lnTo>
                    <a:pt x="230" y="40"/>
                  </a:lnTo>
                  <a:lnTo>
                    <a:pt x="233" y="35"/>
                  </a:lnTo>
                  <a:lnTo>
                    <a:pt x="235" y="30"/>
                  </a:lnTo>
                  <a:lnTo>
                    <a:pt x="236" y="25"/>
                  </a:lnTo>
                  <a:lnTo>
                    <a:pt x="239" y="20"/>
                  </a:lnTo>
                  <a:lnTo>
                    <a:pt x="240" y="15"/>
                  </a:lnTo>
                  <a:lnTo>
                    <a:pt x="241" y="9"/>
                  </a:lnTo>
                  <a:lnTo>
                    <a:pt x="243" y="5"/>
                  </a:lnTo>
                  <a:lnTo>
                    <a:pt x="245" y="0"/>
                  </a:lnTo>
                  <a:close/>
                </a:path>
              </a:pathLst>
            </a:custGeom>
            <a:solidFill>
              <a:srgbClr val="50E6CA"/>
            </a:solidFill>
            <a:ln w="9525">
              <a:noFill/>
              <a:round/>
              <a:headEnd/>
              <a:tailEnd/>
            </a:ln>
          </p:spPr>
          <p:txBody>
            <a:bodyPr>
              <a:prstTxWarp prst="textNoShape">
                <a:avLst/>
              </a:prstTxWarp>
            </a:bodyPr>
            <a:lstStyle/>
            <a:p>
              <a:endParaRPr lang="en-US"/>
            </a:p>
          </p:txBody>
        </p:sp>
        <p:sp>
          <p:nvSpPr>
            <p:cNvPr id="66594" name="Freeform 34"/>
            <p:cNvSpPr>
              <a:spLocks/>
            </p:cNvSpPr>
            <p:nvPr/>
          </p:nvSpPr>
          <p:spPr bwMode="auto">
            <a:xfrm>
              <a:off x="1059" y="1605"/>
              <a:ext cx="201" cy="226"/>
            </a:xfrm>
            <a:custGeom>
              <a:avLst/>
              <a:gdLst>
                <a:gd name="T0" fmla="*/ 201 w 201"/>
                <a:gd name="T1" fmla="*/ 0 h 226"/>
                <a:gd name="T2" fmla="*/ 193 w 201"/>
                <a:gd name="T3" fmla="*/ 3 h 226"/>
                <a:gd name="T4" fmla="*/ 176 w 201"/>
                <a:gd name="T5" fmla="*/ 10 h 226"/>
                <a:gd name="T6" fmla="*/ 159 w 201"/>
                <a:gd name="T7" fmla="*/ 19 h 226"/>
                <a:gd name="T8" fmla="*/ 143 w 201"/>
                <a:gd name="T9" fmla="*/ 28 h 226"/>
                <a:gd name="T10" fmla="*/ 127 w 201"/>
                <a:gd name="T11" fmla="*/ 39 h 226"/>
                <a:gd name="T12" fmla="*/ 112 w 201"/>
                <a:gd name="T13" fmla="*/ 49 h 226"/>
                <a:gd name="T14" fmla="*/ 98 w 201"/>
                <a:gd name="T15" fmla="*/ 61 h 226"/>
                <a:gd name="T16" fmla="*/ 84 w 201"/>
                <a:gd name="T17" fmla="*/ 72 h 226"/>
                <a:gd name="T18" fmla="*/ 70 w 201"/>
                <a:gd name="T19" fmla="*/ 85 h 226"/>
                <a:gd name="T20" fmla="*/ 58 w 201"/>
                <a:gd name="T21" fmla="*/ 99 h 226"/>
                <a:gd name="T22" fmla="*/ 45 w 201"/>
                <a:gd name="T23" fmla="*/ 112 h 226"/>
                <a:gd name="T24" fmla="*/ 34 w 201"/>
                <a:gd name="T25" fmla="*/ 127 h 226"/>
                <a:gd name="T26" fmla="*/ 23 w 201"/>
                <a:gd name="T27" fmla="*/ 143 h 226"/>
                <a:gd name="T28" fmla="*/ 13 w 201"/>
                <a:gd name="T29" fmla="*/ 158 h 226"/>
                <a:gd name="T30" fmla="*/ 4 w 201"/>
                <a:gd name="T31" fmla="*/ 174 h 226"/>
                <a:gd name="T32" fmla="*/ 0 w 201"/>
                <a:gd name="T33" fmla="*/ 183 h 226"/>
                <a:gd name="T34" fmla="*/ 3 w 201"/>
                <a:gd name="T35" fmla="*/ 188 h 226"/>
                <a:gd name="T36" fmla="*/ 6 w 201"/>
                <a:gd name="T37" fmla="*/ 193 h 226"/>
                <a:gd name="T38" fmla="*/ 9 w 201"/>
                <a:gd name="T39" fmla="*/ 199 h 226"/>
                <a:gd name="T40" fmla="*/ 13 w 201"/>
                <a:gd name="T41" fmla="*/ 205 h 226"/>
                <a:gd name="T42" fmla="*/ 17 w 201"/>
                <a:gd name="T43" fmla="*/ 210 h 226"/>
                <a:gd name="T44" fmla="*/ 20 w 201"/>
                <a:gd name="T45" fmla="*/ 215 h 226"/>
                <a:gd name="T46" fmla="*/ 23 w 201"/>
                <a:gd name="T47" fmla="*/ 221 h 226"/>
                <a:gd name="T48" fmla="*/ 26 w 201"/>
                <a:gd name="T49" fmla="*/ 226 h 226"/>
                <a:gd name="T50" fmla="*/ 27 w 201"/>
                <a:gd name="T51" fmla="*/ 225 h 226"/>
                <a:gd name="T52" fmla="*/ 34 w 201"/>
                <a:gd name="T53" fmla="*/ 209 h 226"/>
                <a:gd name="T54" fmla="*/ 42 w 201"/>
                <a:gd name="T55" fmla="*/ 194 h 226"/>
                <a:gd name="T56" fmla="*/ 50 w 201"/>
                <a:gd name="T57" fmla="*/ 180 h 226"/>
                <a:gd name="T58" fmla="*/ 59 w 201"/>
                <a:gd name="T59" fmla="*/ 166 h 226"/>
                <a:gd name="T60" fmla="*/ 68 w 201"/>
                <a:gd name="T61" fmla="*/ 153 h 226"/>
                <a:gd name="T62" fmla="*/ 79 w 201"/>
                <a:gd name="T63" fmla="*/ 140 h 226"/>
                <a:gd name="T64" fmla="*/ 89 w 201"/>
                <a:gd name="T65" fmla="*/ 127 h 226"/>
                <a:gd name="T66" fmla="*/ 101 w 201"/>
                <a:gd name="T67" fmla="*/ 115 h 226"/>
                <a:gd name="T68" fmla="*/ 112 w 201"/>
                <a:gd name="T69" fmla="*/ 104 h 226"/>
                <a:gd name="T70" fmla="*/ 125 w 201"/>
                <a:gd name="T71" fmla="*/ 93 h 226"/>
                <a:gd name="T72" fmla="*/ 138 w 201"/>
                <a:gd name="T73" fmla="*/ 84 h 226"/>
                <a:gd name="T74" fmla="*/ 151 w 201"/>
                <a:gd name="T75" fmla="*/ 73 h 226"/>
                <a:gd name="T76" fmla="*/ 165 w 201"/>
                <a:gd name="T77" fmla="*/ 65 h 226"/>
                <a:gd name="T78" fmla="*/ 180 w 201"/>
                <a:gd name="T79" fmla="*/ 56 h 226"/>
                <a:gd name="T80" fmla="*/ 195 w 201"/>
                <a:gd name="T81" fmla="*/ 49 h 226"/>
                <a:gd name="T82" fmla="*/ 195 w 201"/>
                <a:gd name="T83" fmla="*/ 49 h 226"/>
                <a:gd name="T84" fmla="*/ 195 w 201"/>
                <a:gd name="T85" fmla="*/ 43 h 226"/>
                <a:gd name="T86" fmla="*/ 195 w 201"/>
                <a:gd name="T87" fmla="*/ 36 h 226"/>
                <a:gd name="T88" fmla="*/ 196 w 201"/>
                <a:gd name="T89" fmla="*/ 30 h 226"/>
                <a:gd name="T90" fmla="*/ 196 w 201"/>
                <a:gd name="T91" fmla="*/ 24 h 226"/>
                <a:gd name="T92" fmla="*/ 197 w 201"/>
                <a:gd name="T93" fmla="*/ 17 h 226"/>
                <a:gd name="T94" fmla="*/ 198 w 201"/>
                <a:gd name="T95" fmla="*/ 12 h 226"/>
                <a:gd name="T96" fmla="*/ 199 w 201"/>
                <a:gd name="T97" fmla="*/ 6 h 226"/>
                <a:gd name="T98" fmla="*/ 201 w 201"/>
                <a:gd name="T99" fmla="*/ 0 h 22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01"/>
                <a:gd name="T151" fmla="*/ 0 h 226"/>
                <a:gd name="T152" fmla="*/ 201 w 201"/>
                <a:gd name="T153" fmla="*/ 226 h 22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01" h="226">
                  <a:moveTo>
                    <a:pt x="201" y="0"/>
                  </a:moveTo>
                  <a:lnTo>
                    <a:pt x="193" y="3"/>
                  </a:lnTo>
                  <a:lnTo>
                    <a:pt x="176" y="10"/>
                  </a:lnTo>
                  <a:lnTo>
                    <a:pt x="159" y="19"/>
                  </a:lnTo>
                  <a:lnTo>
                    <a:pt x="143" y="28"/>
                  </a:lnTo>
                  <a:lnTo>
                    <a:pt x="127" y="39"/>
                  </a:lnTo>
                  <a:lnTo>
                    <a:pt x="112" y="49"/>
                  </a:lnTo>
                  <a:lnTo>
                    <a:pt x="98" y="61"/>
                  </a:lnTo>
                  <a:lnTo>
                    <a:pt x="84" y="72"/>
                  </a:lnTo>
                  <a:lnTo>
                    <a:pt x="70" y="85"/>
                  </a:lnTo>
                  <a:lnTo>
                    <a:pt x="58" y="99"/>
                  </a:lnTo>
                  <a:lnTo>
                    <a:pt x="45" y="112"/>
                  </a:lnTo>
                  <a:lnTo>
                    <a:pt x="34" y="127"/>
                  </a:lnTo>
                  <a:lnTo>
                    <a:pt x="23" y="143"/>
                  </a:lnTo>
                  <a:lnTo>
                    <a:pt x="13" y="158"/>
                  </a:lnTo>
                  <a:lnTo>
                    <a:pt x="4" y="174"/>
                  </a:lnTo>
                  <a:lnTo>
                    <a:pt x="0" y="183"/>
                  </a:lnTo>
                  <a:lnTo>
                    <a:pt x="3" y="188"/>
                  </a:lnTo>
                  <a:lnTo>
                    <a:pt x="6" y="193"/>
                  </a:lnTo>
                  <a:lnTo>
                    <a:pt x="9" y="199"/>
                  </a:lnTo>
                  <a:lnTo>
                    <a:pt x="13" y="205"/>
                  </a:lnTo>
                  <a:lnTo>
                    <a:pt x="17" y="210"/>
                  </a:lnTo>
                  <a:lnTo>
                    <a:pt x="20" y="215"/>
                  </a:lnTo>
                  <a:lnTo>
                    <a:pt x="23" y="221"/>
                  </a:lnTo>
                  <a:lnTo>
                    <a:pt x="26" y="226"/>
                  </a:lnTo>
                  <a:lnTo>
                    <a:pt x="27" y="225"/>
                  </a:lnTo>
                  <a:lnTo>
                    <a:pt x="34" y="209"/>
                  </a:lnTo>
                  <a:lnTo>
                    <a:pt x="42" y="194"/>
                  </a:lnTo>
                  <a:lnTo>
                    <a:pt x="50" y="180"/>
                  </a:lnTo>
                  <a:lnTo>
                    <a:pt x="59" y="166"/>
                  </a:lnTo>
                  <a:lnTo>
                    <a:pt x="68" y="153"/>
                  </a:lnTo>
                  <a:lnTo>
                    <a:pt x="79" y="140"/>
                  </a:lnTo>
                  <a:lnTo>
                    <a:pt x="89" y="127"/>
                  </a:lnTo>
                  <a:lnTo>
                    <a:pt x="101" y="115"/>
                  </a:lnTo>
                  <a:lnTo>
                    <a:pt x="112" y="104"/>
                  </a:lnTo>
                  <a:lnTo>
                    <a:pt x="125" y="93"/>
                  </a:lnTo>
                  <a:lnTo>
                    <a:pt x="138" y="84"/>
                  </a:lnTo>
                  <a:lnTo>
                    <a:pt x="151" y="73"/>
                  </a:lnTo>
                  <a:lnTo>
                    <a:pt x="165" y="65"/>
                  </a:lnTo>
                  <a:lnTo>
                    <a:pt x="180" y="56"/>
                  </a:lnTo>
                  <a:lnTo>
                    <a:pt x="195" y="49"/>
                  </a:lnTo>
                  <a:lnTo>
                    <a:pt x="195" y="43"/>
                  </a:lnTo>
                  <a:lnTo>
                    <a:pt x="195" y="36"/>
                  </a:lnTo>
                  <a:lnTo>
                    <a:pt x="196" y="30"/>
                  </a:lnTo>
                  <a:lnTo>
                    <a:pt x="196" y="24"/>
                  </a:lnTo>
                  <a:lnTo>
                    <a:pt x="197" y="17"/>
                  </a:lnTo>
                  <a:lnTo>
                    <a:pt x="198" y="12"/>
                  </a:lnTo>
                  <a:lnTo>
                    <a:pt x="199" y="6"/>
                  </a:lnTo>
                  <a:lnTo>
                    <a:pt x="201" y="0"/>
                  </a:lnTo>
                  <a:close/>
                </a:path>
              </a:pathLst>
            </a:custGeom>
            <a:solidFill>
              <a:srgbClr val="58E9C4"/>
            </a:solidFill>
            <a:ln w="9525">
              <a:noFill/>
              <a:round/>
              <a:headEnd/>
              <a:tailEnd/>
            </a:ln>
          </p:spPr>
          <p:txBody>
            <a:bodyPr>
              <a:prstTxWarp prst="textNoShape">
                <a:avLst/>
              </a:prstTxWarp>
            </a:bodyPr>
            <a:lstStyle/>
            <a:p>
              <a:endParaRPr lang="en-US"/>
            </a:p>
          </p:txBody>
        </p:sp>
        <p:sp>
          <p:nvSpPr>
            <p:cNvPr id="66595" name="Freeform 35"/>
            <p:cNvSpPr>
              <a:spLocks/>
            </p:cNvSpPr>
            <p:nvPr/>
          </p:nvSpPr>
          <p:spPr bwMode="auto">
            <a:xfrm>
              <a:off x="1085" y="1654"/>
              <a:ext cx="169" cy="221"/>
            </a:xfrm>
            <a:custGeom>
              <a:avLst/>
              <a:gdLst>
                <a:gd name="T0" fmla="*/ 169 w 169"/>
                <a:gd name="T1" fmla="*/ 0 h 221"/>
                <a:gd name="T2" fmla="*/ 169 w 169"/>
                <a:gd name="T3" fmla="*/ 0 h 221"/>
                <a:gd name="T4" fmla="*/ 154 w 169"/>
                <a:gd name="T5" fmla="*/ 7 h 221"/>
                <a:gd name="T6" fmla="*/ 139 w 169"/>
                <a:gd name="T7" fmla="*/ 16 h 221"/>
                <a:gd name="T8" fmla="*/ 125 w 169"/>
                <a:gd name="T9" fmla="*/ 24 h 221"/>
                <a:gd name="T10" fmla="*/ 112 w 169"/>
                <a:gd name="T11" fmla="*/ 35 h 221"/>
                <a:gd name="T12" fmla="*/ 99 w 169"/>
                <a:gd name="T13" fmla="*/ 44 h 221"/>
                <a:gd name="T14" fmla="*/ 86 w 169"/>
                <a:gd name="T15" fmla="*/ 55 h 221"/>
                <a:gd name="T16" fmla="*/ 75 w 169"/>
                <a:gd name="T17" fmla="*/ 66 h 221"/>
                <a:gd name="T18" fmla="*/ 63 w 169"/>
                <a:gd name="T19" fmla="*/ 78 h 221"/>
                <a:gd name="T20" fmla="*/ 53 w 169"/>
                <a:gd name="T21" fmla="*/ 91 h 221"/>
                <a:gd name="T22" fmla="*/ 42 w 169"/>
                <a:gd name="T23" fmla="*/ 104 h 221"/>
                <a:gd name="T24" fmla="*/ 33 w 169"/>
                <a:gd name="T25" fmla="*/ 117 h 221"/>
                <a:gd name="T26" fmla="*/ 24 w 169"/>
                <a:gd name="T27" fmla="*/ 131 h 221"/>
                <a:gd name="T28" fmla="*/ 16 w 169"/>
                <a:gd name="T29" fmla="*/ 145 h 221"/>
                <a:gd name="T30" fmla="*/ 8 w 169"/>
                <a:gd name="T31" fmla="*/ 160 h 221"/>
                <a:gd name="T32" fmla="*/ 1 w 169"/>
                <a:gd name="T33" fmla="*/ 176 h 221"/>
                <a:gd name="T34" fmla="*/ 0 w 169"/>
                <a:gd name="T35" fmla="*/ 177 h 221"/>
                <a:gd name="T36" fmla="*/ 4 w 169"/>
                <a:gd name="T37" fmla="*/ 182 h 221"/>
                <a:gd name="T38" fmla="*/ 7 w 169"/>
                <a:gd name="T39" fmla="*/ 189 h 221"/>
                <a:gd name="T40" fmla="*/ 12 w 169"/>
                <a:gd name="T41" fmla="*/ 194 h 221"/>
                <a:gd name="T42" fmla="*/ 15 w 169"/>
                <a:gd name="T43" fmla="*/ 199 h 221"/>
                <a:gd name="T44" fmla="*/ 19 w 169"/>
                <a:gd name="T45" fmla="*/ 205 h 221"/>
                <a:gd name="T46" fmla="*/ 22 w 169"/>
                <a:gd name="T47" fmla="*/ 211 h 221"/>
                <a:gd name="T48" fmla="*/ 26 w 169"/>
                <a:gd name="T49" fmla="*/ 216 h 221"/>
                <a:gd name="T50" fmla="*/ 30 w 169"/>
                <a:gd name="T51" fmla="*/ 221 h 221"/>
                <a:gd name="T52" fmla="*/ 31 w 169"/>
                <a:gd name="T53" fmla="*/ 220 h 221"/>
                <a:gd name="T54" fmla="*/ 35 w 169"/>
                <a:gd name="T55" fmla="*/ 205 h 221"/>
                <a:gd name="T56" fmla="*/ 41 w 169"/>
                <a:gd name="T57" fmla="*/ 192 h 221"/>
                <a:gd name="T58" fmla="*/ 46 w 169"/>
                <a:gd name="T59" fmla="*/ 179 h 221"/>
                <a:gd name="T60" fmla="*/ 53 w 169"/>
                <a:gd name="T61" fmla="*/ 165 h 221"/>
                <a:gd name="T62" fmla="*/ 60 w 169"/>
                <a:gd name="T63" fmla="*/ 154 h 221"/>
                <a:gd name="T64" fmla="*/ 69 w 169"/>
                <a:gd name="T65" fmla="*/ 141 h 221"/>
                <a:gd name="T66" fmla="*/ 77 w 169"/>
                <a:gd name="T67" fmla="*/ 130 h 221"/>
                <a:gd name="T68" fmla="*/ 85 w 169"/>
                <a:gd name="T69" fmla="*/ 118 h 221"/>
                <a:gd name="T70" fmla="*/ 95 w 169"/>
                <a:gd name="T71" fmla="*/ 107 h 221"/>
                <a:gd name="T72" fmla="*/ 104 w 169"/>
                <a:gd name="T73" fmla="*/ 97 h 221"/>
                <a:gd name="T74" fmla="*/ 115 w 169"/>
                <a:gd name="T75" fmla="*/ 86 h 221"/>
                <a:gd name="T76" fmla="*/ 127 w 169"/>
                <a:gd name="T77" fmla="*/ 78 h 221"/>
                <a:gd name="T78" fmla="*/ 137 w 169"/>
                <a:gd name="T79" fmla="*/ 69 h 221"/>
                <a:gd name="T80" fmla="*/ 150 w 169"/>
                <a:gd name="T81" fmla="*/ 60 h 221"/>
                <a:gd name="T82" fmla="*/ 161 w 169"/>
                <a:gd name="T83" fmla="*/ 53 h 221"/>
                <a:gd name="T84" fmla="*/ 168 w 169"/>
                <a:gd name="T85" fmla="*/ 50 h 221"/>
                <a:gd name="T86" fmla="*/ 168 w 169"/>
                <a:gd name="T87" fmla="*/ 43 h 221"/>
                <a:gd name="T88" fmla="*/ 168 w 169"/>
                <a:gd name="T89" fmla="*/ 37 h 221"/>
                <a:gd name="T90" fmla="*/ 168 w 169"/>
                <a:gd name="T91" fmla="*/ 31 h 221"/>
                <a:gd name="T92" fmla="*/ 168 w 169"/>
                <a:gd name="T93" fmla="*/ 24 h 221"/>
                <a:gd name="T94" fmla="*/ 168 w 169"/>
                <a:gd name="T95" fmla="*/ 18 h 221"/>
                <a:gd name="T96" fmla="*/ 168 w 169"/>
                <a:gd name="T97" fmla="*/ 13 h 221"/>
                <a:gd name="T98" fmla="*/ 169 w 169"/>
                <a:gd name="T99" fmla="*/ 6 h 221"/>
                <a:gd name="T100" fmla="*/ 169 w 169"/>
                <a:gd name="T101" fmla="*/ 0 h 22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69"/>
                <a:gd name="T154" fmla="*/ 0 h 221"/>
                <a:gd name="T155" fmla="*/ 169 w 169"/>
                <a:gd name="T156" fmla="*/ 221 h 22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69" h="221">
                  <a:moveTo>
                    <a:pt x="169" y="0"/>
                  </a:moveTo>
                  <a:lnTo>
                    <a:pt x="169" y="0"/>
                  </a:lnTo>
                  <a:lnTo>
                    <a:pt x="154" y="7"/>
                  </a:lnTo>
                  <a:lnTo>
                    <a:pt x="139" y="16"/>
                  </a:lnTo>
                  <a:lnTo>
                    <a:pt x="125" y="24"/>
                  </a:lnTo>
                  <a:lnTo>
                    <a:pt x="112" y="35"/>
                  </a:lnTo>
                  <a:lnTo>
                    <a:pt x="99" y="44"/>
                  </a:lnTo>
                  <a:lnTo>
                    <a:pt x="86" y="55"/>
                  </a:lnTo>
                  <a:lnTo>
                    <a:pt x="75" y="66"/>
                  </a:lnTo>
                  <a:lnTo>
                    <a:pt x="63" y="78"/>
                  </a:lnTo>
                  <a:lnTo>
                    <a:pt x="53" y="91"/>
                  </a:lnTo>
                  <a:lnTo>
                    <a:pt x="42" y="104"/>
                  </a:lnTo>
                  <a:lnTo>
                    <a:pt x="33" y="117"/>
                  </a:lnTo>
                  <a:lnTo>
                    <a:pt x="24" y="131"/>
                  </a:lnTo>
                  <a:lnTo>
                    <a:pt x="16" y="145"/>
                  </a:lnTo>
                  <a:lnTo>
                    <a:pt x="8" y="160"/>
                  </a:lnTo>
                  <a:lnTo>
                    <a:pt x="1" y="176"/>
                  </a:lnTo>
                  <a:lnTo>
                    <a:pt x="0" y="177"/>
                  </a:lnTo>
                  <a:lnTo>
                    <a:pt x="4" y="182"/>
                  </a:lnTo>
                  <a:lnTo>
                    <a:pt x="7" y="189"/>
                  </a:lnTo>
                  <a:lnTo>
                    <a:pt x="12" y="194"/>
                  </a:lnTo>
                  <a:lnTo>
                    <a:pt x="15" y="199"/>
                  </a:lnTo>
                  <a:lnTo>
                    <a:pt x="19" y="205"/>
                  </a:lnTo>
                  <a:lnTo>
                    <a:pt x="22" y="211"/>
                  </a:lnTo>
                  <a:lnTo>
                    <a:pt x="26" y="216"/>
                  </a:lnTo>
                  <a:lnTo>
                    <a:pt x="30" y="221"/>
                  </a:lnTo>
                  <a:lnTo>
                    <a:pt x="31" y="220"/>
                  </a:lnTo>
                  <a:lnTo>
                    <a:pt x="35" y="205"/>
                  </a:lnTo>
                  <a:lnTo>
                    <a:pt x="41" y="192"/>
                  </a:lnTo>
                  <a:lnTo>
                    <a:pt x="46" y="179"/>
                  </a:lnTo>
                  <a:lnTo>
                    <a:pt x="53" y="165"/>
                  </a:lnTo>
                  <a:lnTo>
                    <a:pt x="60" y="154"/>
                  </a:lnTo>
                  <a:lnTo>
                    <a:pt x="69" y="141"/>
                  </a:lnTo>
                  <a:lnTo>
                    <a:pt x="77" y="130"/>
                  </a:lnTo>
                  <a:lnTo>
                    <a:pt x="85" y="118"/>
                  </a:lnTo>
                  <a:lnTo>
                    <a:pt x="95" y="107"/>
                  </a:lnTo>
                  <a:lnTo>
                    <a:pt x="104" y="97"/>
                  </a:lnTo>
                  <a:lnTo>
                    <a:pt x="115" y="86"/>
                  </a:lnTo>
                  <a:lnTo>
                    <a:pt x="127" y="78"/>
                  </a:lnTo>
                  <a:lnTo>
                    <a:pt x="137" y="69"/>
                  </a:lnTo>
                  <a:lnTo>
                    <a:pt x="150" y="60"/>
                  </a:lnTo>
                  <a:lnTo>
                    <a:pt x="161" y="53"/>
                  </a:lnTo>
                  <a:lnTo>
                    <a:pt x="168" y="50"/>
                  </a:lnTo>
                  <a:lnTo>
                    <a:pt x="168" y="43"/>
                  </a:lnTo>
                  <a:lnTo>
                    <a:pt x="168" y="37"/>
                  </a:lnTo>
                  <a:lnTo>
                    <a:pt x="168" y="31"/>
                  </a:lnTo>
                  <a:lnTo>
                    <a:pt x="168" y="24"/>
                  </a:lnTo>
                  <a:lnTo>
                    <a:pt x="168" y="18"/>
                  </a:lnTo>
                  <a:lnTo>
                    <a:pt x="168" y="13"/>
                  </a:lnTo>
                  <a:lnTo>
                    <a:pt x="169" y="6"/>
                  </a:lnTo>
                  <a:lnTo>
                    <a:pt x="169" y="0"/>
                  </a:lnTo>
                  <a:close/>
                </a:path>
              </a:pathLst>
            </a:custGeom>
            <a:solidFill>
              <a:srgbClr val="60ECBF"/>
            </a:solidFill>
            <a:ln w="9525">
              <a:noFill/>
              <a:round/>
              <a:headEnd/>
              <a:tailEnd/>
            </a:ln>
          </p:spPr>
          <p:txBody>
            <a:bodyPr>
              <a:prstTxWarp prst="textNoShape">
                <a:avLst/>
              </a:prstTxWarp>
            </a:bodyPr>
            <a:lstStyle/>
            <a:p>
              <a:endParaRPr lang="en-US"/>
            </a:p>
          </p:txBody>
        </p:sp>
        <p:sp>
          <p:nvSpPr>
            <p:cNvPr id="66596" name="Freeform 36"/>
            <p:cNvSpPr>
              <a:spLocks/>
            </p:cNvSpPr>
            <p:nvPr/>
          </p:nvSpPr>
          <p:spPr bwMode="auto">
            <a:xfrm>
              <a:off x="1115" y="1704"/>
              <a:ext cx="147" cy="218"/>
            </a:xfrm>
            <a:custGeom>
              <a:avLst/>
              <a:gdLst>
                <a:gd name="T0" fmla="*/ 138 w 147"/>
                <a:gd name="T1" fmla="*/ 0 h 218"/>
                <a:gd name="T2" fmla="*/ 131 w 147"/>
                <a:gd name="T3" fmla="*/ 3 h 218"/>
                <a:gd name="T4" fmla="*/ 120 w 147"/>
                <a:gd name="T5" fmla="*/ 10 h 218"/>
                <a:gd name="T6" fmla="*/ 107 w 147"/>
                <a:gd name="T7" fmla="*/ 19 h 218"/>
                <a:gd name="T8" fmla="*/ 97 w 147"/>
                <a:gd name="T9" fmla="*/ 28 h 218"/>
                <a:gd name="T10" fmla="*/ 85 w 147"/>
                <a:gd name="T11" fmla="*/ 36 h 218"/>
                <a:gd name="T12" fmla="*/ 74 w 147"/>
                <a:gd name="T13" fmla="*/ 47 h 218"/>
                <a:gd name="T14" fmla="*/ 65 w 147"/>
                <a:gd name="T15" fmla="*/ 57 h 218"/>
                <a:gd name="T16" fmla="*/ 55 w 147"/>
                <a:gd name="T17" fmla="*/ 68 h 218"/>
                <a:gd name="T18" fmla="*/ 47 w 147"/>
                <a:gd name="T19" fmla="*/ 80 h 218"/>
                <a:gd name="T20" fmla="*/ 39 w 147"/>
                <a:gd name="T21" fmla="*/ 91 h 218"/>
                <a:gd name="T22" fmla="*/ 30 w 147"/>
                <a:gd name="T23" fmla="*/ 104 h 218"/>
                <a:gd name="T24" fmla="*/ 23 w 147"/>
                <a:gd name="T25" fmla="*/ 115 h 218"/>
                <a:gd name="T26" fmla="*/ 16 w 147"/>
                <a:gd name="T27" fmla="*/ 129 h 218"/>
                <a:gd name="T28" fmla="*/ 11 w 147"/>
                <a:gd name="T29" fmla="*/ 142 h 218"/>
                <a:gd name="T30" fmla="*/ 5 w 147"/>
                <a:gd name="T31" fmla="*/ 155 h 218"/>
                <a:gd name="T32" fmla="*/ 1 w 147"/>
                <a:gd name="T33" fmla="*/ 170 h 218"/>
                <a:gd name="T34" fmla="*/ 0 w 147"/>
                <a:gd name="T35" fmla="*/ 171 h 218"/>
                <a:gd name="T36" fmla="*/ 4 w 147"/>
                <a:gd name="T37" fmla="*/ 178 h 218"/>
                <a:gd name="T38" fmla="*/ 8 w 147"/>
                <a:gd name="T39" fmla="*/ 183 h 218"/>
                <a:gd name="T40" fmla="*/ 12 w 147"/>
                <a:gd name="T41" fmla="*/ 189 h 218"/>
                <a:gd name="T42" fmla="*/ 16 w 147"/>
                <a:gd name="T43" fmla="*/ 194 h 218"/>
                <a:gd name="T44" fmla="*/ 21 w 147"/>
                <a:gd name="T45" fmla="*/ 201 h 218"/>
                <a:gd name="T46" fmla="*/ 25 w 147"/>
                <a:gd name="T47" fmla="*/ 206 h 218"/>
                <a:gd name="T48" fmla="*/ 29 w 147"/>
                <a:gd name="T49" fmla="*/ 211 h 218"/>
                <a:gd name="T50" fmla="*/ 33 w 147"/>
                <a:gd name="T51" fmla="*/ 218 h 218"/>
                <a:gd name="T52" fmla="*/ 35 w 147"/>
                <a:gd name="T53" fmla="*/ 207 h 218"/>
                <a:gd name="T54" fmla="*/ 37 w 147"/>
                <a:gd name="T55" fmla="*/ 194 h 218"/>
                <a:gd name="T56" fmla="*/ 42 w 147"/>
                <a:gd name="T57" fmla="*/ 183 h 218"/>
                <a:gd name="T58" fmla="*/ 46 w 147"/>
                <a:gd name="T59" fmla="*/ 170 h 218"/>
                <a:gd name="T60" fmla="*/ 50 w 147"/>
                <a:gd name="T61" fmla="*/ 159 h 218"/>
                <a:gd name="T62" fmla="*/ 55 w 147"/>
                <a:gd name="T63" fmla="*/ 147 h 218"/>
                <a:gd name="T64" fmla="*/ 61 w 147"/>
                <a:gd name="T65" fmla="*/ 137 h 218"/>
                <a:gd name="T66" fmla="*/ 67 w 147"/>
                <a:gd name="T67" fmla="*/ 126 h 218"/>
                <a:gd name="T68" fmla="*/ 73 w 147"/>
                <a:gd name="T69" fmla="*/ 115 h 218"/>
                <a:gd name="T70" fmla="*/ 81 w 147"/>
                <a:gd name="T71" fmla="*/ 105 h 218"/>
                <a:gd name="T72" fmla="*/ 88 w 147"/>
                <a:gd name="T73" fmla="*/ 95 h 218"/>
                <a:gd name="T74" fmla="*/ 97 w 147"/>
                <a:gd name="T75" fmla="*/ 86 h 218"/>
                <a:gd name="T76" fmla="*/ 105 w 147"/>
                <a:gd name="T77" fmla="*/ 78 h 218"/>
                <a:gd name="T78" fmla="*/ 114 w 147"/>
                <a:gd name="T79" fmla="*/ 69 h 218"/>
                <a:gd name="T80" fmla="*/ 124 w 147"/>
                <a:gd name="T81" fmla="*/ 61 h 218"/>
                <a:gd name="T82" fmla="*/ 133 w 147"/>
                <a:gd name="T83" fmla="*/ 53 h 218"/>
                <a:gd name="T84" fmla="*/ 143 w 147"/>
                <a:gd name="T85" fmla="*/ 46 h 218"/>
                <a:gd name="T86" fmla="*/ 147 w 147"/>
                <a:gd name="T87" fmla="*/ 44 h 218"/>
                <a:gd name="T88" fmla="*/ 146 w 147"/>
                <a:gd name="T89" fmla="*/ 39 h 218"/>
                <a:gd name="T90" fmla="*/ 145 w 147"/>
                <a:gd name="T91" fmla="*/ 34 h 218"/>
                <a:gd name="T92" fmla="*/ 144 w 147"/>
                <a:gd name="T93" fmla="*/ 30 h 218"/>
                <a:gd name="T94" fmla="*/ 143 w 147"/>
                <a:gd name="T95" fmla="*/ 25 h 218"/>
                <a:gd name="T96" fmla="*/ 141 w 147"/>
                <a:gd name="T97" fmla="*/ 21 h 218"/>
                <a:gd name="T98" fmla="*/ 140 w 147"/>
                <a:gd name="T99" fmla="*/ 16 h 218"/>
                <a:gd name="T100" fmla="*/ 138 w 147"/>
                <a:gd name="T101" fmla="*/ 12 h 218"/>
                <a:gd name="T102" fmla="*/ 137 w 147"/>
                <a:gd name="T103" fmla="*/ 8 h 218"/>
                <a:gd name="T104" fmla="*/ 137 w 147"/>
                <a:gd name="T105" fmla="*/ 7 h 218"/>
                <a:gd name="T106" fmla="*/ 137 w 147"/>
                <a:gd name="T107" fmla="*/ 6 h 218"/>
                <a:gd name="T108" fmla="*/ 137 w 147"/>
                <a:gd name="T109" fmla="*/ 5 h 218"/>
                <a:gd name="T110" fmla="*/ 137 w 147"/>
                <a:gd name="T111" fmla="*/ 4 h 218"/>
                <a:gd name="T112" fmla="*/ 137 w 147"/>
                <a:gd name="T113" fmla="*/ 3 h 218"/>
                <a:gd name="T114" fmla="*/ 137 w 147"/>
                <a:gd name="T115" fmla="*/ 2 h 218"/>
                <a:gd name="T116" fmla="*/ 137 w 147"/>
                <a:gd name="T117" fmla="*/ 1 h 218"/>
                <a:gd name="T118" fmla="*/ 138 w 147"/>
                <a:gd name="T119" fmla="*/ 0 h 21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7"/>
                <a:gd name="T181" fmla="*/ 0 h 218"/>
                <a:gd name="T182" fmla="*/ 147 w 147"/>
                <a:gd name="T183" fmla="*/ 218 h 21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7" h="218">
                  <a:moveTo>
                    <a:pt x="138" y="0"/>
                  </a:moveTo>
                  <a:lnTo>
                    <a:pt x="131" y="3"/>
                  </a:lnTo>
                  <a:lnTo>
                    <a:pt x="120" y="10"/>
                  </a:lnTo>
                  <a:lnTo>
                    <a:pt x="107" y="19"/>
                  </a:lnTo>
                  <a:lnTo>
                    <a:pt x="97" y="28"/>
                  </a:lnTo>
                  <a:lnTo>
                    <a:pt x="85" y="36"/>
                  </a:lnTo>
                  <a:lnTo>
                    <a:pt x="74" y="47"/>
                  </a:lnTo>
                  <a:lnTo>
                    <a:pt x="65" y="57"/>
                  </a:lnTo>
                  <a:lnTo>
                    <a:pt x="55" y="68"/>
                  </a:lnTo>
                  <a:lnTo>
                    <a:pt x="47" y="80"/>
                  </a:lnTo>
                  <a:lnTo>
                    <a:pt x="39" y="91"/>
                  </a:lnTo>
                  <a:lnTo>
                    <a:pt x="30" y="104"/>
                  </a:lnTo>
                  <a:lnTo>
                    <a:pt x="23" y="115"/>
                  </a:lnTo>
                  <a:lnTo>
                    <a:pt x="16" y="129"/>
                  </a:lnTo>
                  <a:lnTo>
                    <a:pt x="11" y="142"/>
                  </a:lnTo>
                  <a:lnTo>
                    <a:pt x="5" y="155"/>
                  </a:lnTo>
                  <a:lnTo>
                    <a:pt x="1" y="170"/>
                  </a:lnTo>
                  <a:lnTo>
                    <a:pt x="0" y="171"/>
                  </a:lnTo>
                  <a:lnTo>
                    <a:pt x="4" y="178"/>
                  </a:lnTo>
                  <a:lnTo>
                    <a:pt x="8" y="183"/>
                  </a:lnTo>
                  <a:lnTo>
                    <a:pt x="12" y="189"/>
                  </a:lnTo>
                  <a:lnTo>
                    <a:pt x="16" y="194"/>
                  </a:lnTo>
                  <a:lnTo>
                    <a:pt x="21" y="201"/>
                  </a:lnTo>
                  <a:lnTo>
                    <a:pt x="25" y="206"/>
                  </a:lnTo>
                  <a:lnTo>
                    <a:pt x="29" y="211"/>
                  </a:lnTo>
                  <a:lnTo>
                    <a:pt x="33" y="218"/>
                  </a:lnTo>
                  <a:lnTo>
                    <a:pt x="35" y="207"/>
                  </a:lnTo>
                  <a:lnTo>
                    <a:pt x="37" y="194"/>
                  </a:lnTo>
                  <a:lnTo>
                    <a:pt x="42" y="183"/>
                  </a:lnTo>
                  <a:lnTo>
                    <a:pt x="46" y="170"/>
                  </a:lnTo>
                  <a:lnTo>
                    <a:pt x="50" y="159"/>
                  </a:lnTo>
                  <a:lnTo>
                    <a:pt x="55" y="147"/>
                  </a:lnTo>
                  <a:lnTo>
                    <a:pt x="61" y="137"/>
                  </a:lnTo>
                  <a:lnTo>
                    <a:pt x="67" y="126"/>
                  </a:lnTo>
                  <a:lnTo>
                    <a:pt x="73" y="115"/>
                  </a:lnTo>
                  <a:lnTo>
                    <a:pt x="81" y="105"/>
                  </a:lnTo>
                  <a:lnTo>
                    <a:pt x="88" y="95"/>
                  </a:lnTo>
                  <a:lnTo>
                    <a:pt x="97" y="86"/>
                  </a:lnTo>
                  <a:lnTo>
                    <a:pt x="105" y="78"/>
                  </a:lnTo>
                  <a:lnTo>
                    <a:pt x="114" y="69"/>
                  </a:lnTo>
                  <a:lnTo>
                    <a:pt x="124" y="61"/>
                  </a:lnTo>
                  <a:lnTo>
                    <a:pt x="133" y="53"/>
                  </a:lnTo>
                  <a:lnTo>
                    <a:pt x="143" y="46"/>
                  </a:lnTo>
                  <a:lnTo>
                    <a:pt x="147" y="44"/>
                  </a:lnTo>
                  <a:lnTo>
                    <a:pt x="146" y="39"/>
                  </a:lnTo>
                  <a:lnTo>
                    <a:pt x="145" y="34"/>
                  </a:lnTo>
                  <a:lnTo>
                    <a:pt x="144" y="30"/>
                  </a:lnTo>
                  <a:lnTo>
                    <a:pt x="143" y="25"/>
                  </a:lnTo>
                  <a:lnTo>
                    <a:pt x="141" y="21"/>
                  </a:lnTo>
                  <a:lnTo>
                    <a:pt x="140" y="16"/>
                  </a:lnTo>
                  <a:lnTo>
                    <a:pt x="138" y="12"/>
                  </a:lnTo>
                  <a:lnTo>
                    <a:pt x="137" y="8"/>
                  </a:lnTo>
                  <a:lnTo>
                    <a:pt x="137" y="7"/>
                  </a:lnTo>
                  <a:lnTo>
                    <a:pt x="137" y="6"/>
                  </a:lnTo>
                  <a:lnTo>
                    <a:pt x="137" y="5"/>
                  </a:lnTo>
                  <a:lnTo>
                    <a:pt x="137" y="4"/>
                  </a:lnTo>
                  <a:lnTo>
                    <a:pt x="137" y="3"/>
                  </a:lnTo>
                  <a:lnTo>
                    <a:pt x="137" y="2"/>
                  </a:lnTo>
                  <a:lnTo>
                    <a:pt x="137" y="1"/>
                  </a:lnTo>
                  <a:lnTo>
                    <a:pt x="138" y="0"/>
                  </a:lnTo>
                  <a:close/>
                </a:path>
              </a:pathLst>
            </a:custGeom>
            <a:solidFill>
              <a:srgbClr val="68EEBA"/>
            </a:solidFill>
            <a:ln w="9525">
              <a:noFill/>
              <a:round/>
              <a:headEnd/>
              <a:tailEnd/>
            </a:ln>
          </p:spPr>
          <p:txBody>
            <a:bodyPr>
              <a:prstTxWarp prst="textNoShape">
                <a:avLst/>
              </a:prstTxWarp>
            </a:bodyPr>
            <a:lstStyle/>
            <a:p>
              <a:endParaRPr lang="en-US"/>
            </a:p>
          </p:txBody>
        </p:sp>
        <p:sp>
          <p:nvSpPr>
            <p:cNvPr id="66597" name="Freeform 37"/>
            <p:cNvSpPr>
              <a:spLocks/>
            </p:cNvSpPr>
            <p:nvPr/>
          </p:nvSpPr>
          <p:spPr bwMode="auto">
            <a:xfrm>
              <a:off x="1148" y="1748"/>
              <a:ext cx="126" cy="223"/>
            </a:xfrm>
            <a:custGeom>
              <a:avLst/>
              <a:gdLst>
                <a:gd name="T0" fmla="*/ 114 w 126"/>
                <a:gd name="T1" fmla="*/ 0 h 223"/>
                <a:gd name="T2" fmla="*/ 110 w 126"/>
                <a:gd name="T3" fmla="*/ 2 h 223"/>
                <a:gd name="T4" fmla="*/ 100 w 126"/>
                <a:gd name="T5" fmla="*/ 9 h 223"/>
                <a:gd name="T6" fmla="*/ 91 w 126"/>
                <a:gd name="T7" fmla="*/ 17 h 223"/>
                <a:gd name="T8" fmla="*/ 81 w 126"/>
                <a:gd name="T9" fmla="*/ 25 h 223"/>
                <a:gd name="T10" fmla="*/ 72 w 126"/>
                <a:gd name="T11" fmla="*/ 34 h 223"/>
                <a:gd name="T12" fmla="*/ 64 w 126"/>
                <a:gd name="T13" fmla="*/ 42 h 223"/>
                <a:gd name="T14" fmla="*/ 55 w 126"/>
                <a:gd name="T15" fmla="*/ 51 h 223"/>
                <a:gd name="T16" fmla="*/ 48 w 126"/>
                <a:gd name="T17" fmla="*/ 61 h 223"/>
                <a:gd name="T18" fmla="*/ 40 w 126"/>
                <a:gd name="T19" fmla="*/ 71 h 223"/>
                <a:gd name="T20" fmla="*/ 34 w 126"/>
                <a:gd name="T21" fmla="*/ 82 h 223"/>
                <a:gd name="T22" fmla="*/ 28 w 126"/>
                <a:gd name="T23" fmla="*/ 93 h 223"/>
                <a:gd name="T24" fmla="*/ 22 w 126"/>
                <a:gd name="T25" fmla="*/ 103 h 223"/>
                <a:gd name="T26" fmla="*/ 17 w 126"/>
                <a:gd name="T27" fmla="*/ 115 h 223"/>
                <a:gd name="T28" fmla="*/ 13 w 126"/>
                <a:gd name="T29" fmla="*/ 126 h 223"/>
                <a:gd name="T30" fmla="*/ 9 w 126"/>
                <a:gd name="T31" fmla="*/ 139 h 223"/>
                <a:gd name="T32" fmla="*/ 4 w 126"/>
                <a:gd name="T33" fmla="*/ 150 h 223"/>
                <a:gd name="T34" fmla="*/ 2 w 126"/>
                <a:gd name="T35" fmla="*/ 163 h 223"/>
                <a:gd name="T36" fmla="*/ 0 w 126"/>
                <a:gd name="T37" fmla="*/ 174 h 223"/>
                <a:gd name="T38" fmla="*/ 6 w 126"/>
                <a:gd name="T39" fmla="*/ 180 h 223"/>
                <a:gd name="T40" fmla="*/ 10 w 126"/>
                <a:gd name="T41" fmla="*/ 186 h 223"/>
                <a:gd name="T42" fmla="*/ 15 w 126"/>
                <a:gd name="T43" fmla="*/ 193 h 223"/>
                <a:gd name="T44" fmla="*/ 19 w 126"/>
                <a:gd name="T45" fmla="*/ 199 h 223"/>
                <a:gd name="T46" fmla="*/ 25 w 126"/>
                <a:gd name="T47" fmla="*/ 204 h 223"/>
                <a:gd name="T48" fmla="*/ 30 w 126"/>
                <a:gd name="T49" fmla="*/ 210 h 223"/>
                <a:gd name="T50" fmla="*/ 35 w 126"/>
                <a:gd name="T51" fmla="*/ 217 h 223"/>
                <a:gd name="T52" fmla="*/ 40 w 126"/>
                <a:gd name="T53" fmla="*/ 223 h 223"/>
                <a:gd name="T54" fmla="*/ 39 w 126"/>
                <a:gd name="T55" fmla="*/ 215 h 223"/>
                <a:gd name="T56" fmla="*/ 40 w 126"/>
                <a:gd name="T57" fmla="*/ 204 h 223"/>
                <a:gd name="T58" fmla="*/ 40 w 126"/>
                <a:gd name="T59" fmla="*/ 193 h 223"/>
                <a:gd name="T60" fmla="*/ 42 w 126"/>
                <a:gd name="T61" fmla="*/ 182 h 223"/>
                <a:gd name="T62" fmla="*/ 45 w 126"/>
                <a:gd name="T63" fmla="*/ 172 h 223"/>
                <a:gd name="T64" fmla="*/ 50 w 126"/>
                <a:gd name="T65" fmla="*/ 151 h 223"/>
                <a:gd name="T66" fmla="*/ 56 w 126"/>
                <a:gd name="T67" fmla="*/ 131 h 223"/>
                <a:gd name="T68" fmla="*/ 66 w 126"/>
                <a:gd name="T69" fmla="*/ 113 h 223"/>
                <a:gd name="T70" fmla="*/ 76 w 126"/>
                <a:gd name="T71" fmla="*/ 95 h 223"/>
                <a:gd name="T72" fmla="*/ 89 w 126"/>
                <a:gd name="T73" fmla="*/ 79 h 223"/>
                <a:gd name="T74" fmla="*/ 102 w 126"/>
                <a:gd name="T75" fmla="*/ 63 h 223"/>
                <a:gd name="T76" fmla="*/ 117 w 126"/>
                <a:gd name="T77" fmla="*/ 49 h 223"/>
                <a:gd name="T78" fmla="*/ 126 w 126"/>
                <a:gd name="T79" fmla="*/ 43 h 223"/>
                <a:gd name="T80" fmla="*/ 125 w 126"/>
                <a:gd name="T81" fmla="*/ 39 h 223"/>
                <a:gd name="T82" fmla="*/ 123 w 126"/>
                <a:gd name="T83" fmla="*/ 35 h 223"/>
                <a:gd name="T84" fmla="*/ 121 w 126"/>
                <a:gd name="T85" fmla="*/ 29 h 223"/>
                <a:gd name="T86" fmla="*/ 120 w 126"/>
                <a:gd name="T87" fmla="*/ 25 h 223"/>
                <a:gd name="T88" fmla="*/ 119 w 126"/>
                <a:gd name="T89" fmla="*/ 20 h 223"/>
                <a:gd name="T90" fmla="*/ 118 w 126"/>
                <a:gd name="T91" fmla="*/ 16 h 223"/>
                <a:gd name="T92" fmla="*/ 116 w 126"/>
                <a:gd name="T93" fmla="*/ 10 h 223"/>
                <a:gd name="T94" fmla="*/ 115 w 126"/>
                <a:gd name="T95" fmla="*/ 6 h 223"/>
                <a:gd name="T96" fmla="*/ 115 w 126"/>
                <a:gd name="T97" fmla="*/ 5 h 223"/>
                <a:gd name="T98" fmla="*/ 115 w 126"/>
                <a:gd name="T99" fmla="*/ 4 h 223"/>
                <a:gd name="T100" fmla="*/ 115 w 126"/>
                <a:gd name="T101" fmla="*/ 3 h 223"/>
                <a:gd name="T102" fmla="*/ 115 w 126"/>
                <a:gd name="T103" fmla="*/ 3 h 223"/>
                <a:gd name="T104" fmla="*/ 115 w 126"/>
                <a:gd name="T105" fmla="*/ 2 h 223"/>
                <a:gd name="T106" fmla="*/ 114 w 126"/>
                <a:gd name="T107" fmla="*/ 1 h 223"/>
                <a:gd name="T108" fmla="*/ 114 w 126"/>
                <a:gd name="T109" fmla="*/ 0 h 223"/>
                <a:gd name="T110" fmla="*/ 114 w 126"/>
                <a:gd name="T111" fmla="*/ 0 h 22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
                <a:gd name="T169" fmla="*/ 0 h 223"/>
                <a:gd name="T170" fmla="*/ 126 w 126"/>
                <a:gd name="T171" fmla="*/ 223 h 22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 h="223">
                  <a:moveTo>
                    <a:pt x="114" y="0"/>
                  </a:moveTo>
                  <a:lnTo>
                    <a:pt x="110" y="2"/>
                  </a:lnTo>
                  <a:lnTo>
                    <a:pt x="100" y="9"/>
                  </a:lnTo>
                  <a:lnTo>
                    <a:pt x="91" y="17"/>
                  </a:lnTo>
                  <a:lnTo>
                    <a:pt x="81" y="25"/>
                  </a:lnTo>
                  <a:lnTo>
                    <a:pt x="72" y="34"/>
                  </a:lnTo>
                  <a:lnTo>
                    <a:pt x="64" y="42"/>
                  </a:lnTo>
                  <a:lnTo>
                    <a:pt x="55" y="51"/>
                  </a:lnTo>
                  <a:lnTo>
                    <a:pt x="48" y="61"/>
                  </a:lnTo>
                  <a:lnTo>
                    <a:pt x="40" y="71"/>
                  </a:lnTo>
                  <a:lnTo>
                    <a:pt x="34" y="82"/>
                  </a:lnTo>
                  <a:lnTo>
                    <a:pt x="28" y="93"/>
                  </a:lnTo>
                  <a:lnTo>
                    <a:pt x="22" y="103"/>
                  </a:lnTo>
                  <a:lnTo>
                    <a:pt x="17" y="115"/>
                  </a:lnTo>
                  <a:lnTo>
                    <a:pt x="13" y="126"/>
                  </a:lnTo>
                  <a:lnTo>
                    <a:pt x="9" y="139"/>
                  </a:lnTo>
                  <a:lnTo>
                    <a:pt x="4" y="150"/>
                  </a:lnTo>
                  <a:lnTo>
                    <a:pt x="2" y="163"/>
                  </a:lnTo>
                  <a:lnTo>
                    <a:pt x="0" y="174"/>
                  </a:lnTo>
                  <a:lnTo>
                    <a:pt x="6" y="180"/>
                  </a:lnTo>
                  <a:lnTo>
                    <a:pt x="10" y="186"/>
                  </a:lnTo>
                  <a:lnTo>
                    <a:pt x="15" y="193"/>
                  </a:lnTo>
                  <a:lnTo>
                    <a:pt x="19" y="199"/>
                  </a:lnTo>
                  <a:lnTo>
                    <a:pt x="25" y="204"/>
                  </a:lnTo>
                  <a:lnTo>
                    <a:pt x="30" y="210"/>
                  </a:lnTo>
                  <a:lnTo>
                    <a:pt x="35" y="217"/>
                  </a:lnTo>
                  <a:lnTo>
                    <a:pt x="40" y="223"/>
                  </a:lnTo>
                  <a:lnTo>
                    <a:pt x="39" y="215"/>
                  </a:lnTo>
                  <a:lnTo>
                    <a:pt x="40" y="204"/>
                  </a:lnTo>
                  <a:lnTo>
                    <a:pt x="40" y="193"/>
                  </a:lnTo>
                  <a:lnTo>
                    <a:pt x="42" y="182"/>
                  </a:lnTo>
                  <a:lnTo>
                    <a:pt x="45" y="172"/>
                  </a:lnTo>
                  <a:lnTo>
                    <a:pt x="50" y="151"/>
                  </a:lnTo>
                  <a:lnTo>
                    <a:pt x="56" y="131"/>
                  </a:lnTo>
                  <a:lnTo>
                    <a:pt x="66" y="113"/>
                  </a:lnTo>
                  <a:lnTo>
                    <a:pt x="76" y="95"/>
                  </a:lnTo>
                  <a:lnTo>
                    <a:pt x="89" y="79"/>
                  </a:lnTo>
                  <a:lnTo>
                    <a:pt x="102" y="63"/>
                  </a:lnTo>
                  <a:lnTo>
                    <a:pt x="117" y="49"/>
                  </a:lnTo>
                  <a:lnTo>
                    <a:pt x="126" y="43"/>
                  </a:lnTo>
                  <a:lnTo>
                    <a:pt x="125" y="39"/>
                  </a:lnTo>
                  <a:lnTo>
                    <a:pt x="123" y="35"/>
                  </a:lnTo>
                  <a:lnTo>
                    <a:pt x="121" y="29"/>
                  </a:lnTo>
                  <a:lnTo>
                    <a:pt x="120" y="25"/>
                  </a:lnTo>
                  <a:lnTo>
                    <a:pt x="119" y="20"/>
                  </a:lnTo>
                  <a:lnTo>
                    <a:pt x="118" y="16"/>
                  </a:lnTo>
                  <a:lnTo>
                    <a:pt x="116" y="10"/>
                  </a:lnTo>
                  <a:lnTo>
                    <a:pt x="115" y="6"/>
                  </a:lnTo>
                  <a:lnTo>
                    <a:pt x="115" y="5"/>
                  </a:lnTo>
                  <a:lnTo>
                    <a:pt x="115" y="4"/>
                  </a:lnTo>
                  <a:lnTo>
                    <a:pt x="115" y="3"/>
                  </a:lnTo>
                  <a:lnTo>
                    <a:pt x="115" y="2"/>
                  </a:lnTo>
                  <a:lnTo>
                    <a:pt x="114" y="1"/>
                  </a:lnTo>
                  <a:lnTo>
                    <a:pt x="114" y="0"/>
                  </a:lnTo>
                  <a:close/>
                </a:path>
              </a:pathLst>
            </a:custGeom>
            <a:solidFill>
              <a:srgbClr val="70F1B4"/>
            </a:solidFill>
            <a:ln w="9525">
              <a:noFill/>
              <a:round/>
              <a:headEnd/>
              <a:tailEnd/>
            </a:ln>
          </p:spPr>
          <p:txBody>
            <a:bodyPr>
              <a:prstTxWarp prst="textNoShape">
                <a:avLst/>
              </a:prstTxWarp>
            </a:bodyPr>
            <a:lstStyle/>
            <a:p>
              <a:endParaRPr lang="en-US"/>
            </a:p>
          </p:txBody>
        </p:sp>
        <p:sp>
          <p:nvSpPr>
            <p:cNvPr id="66598" name="Freeform 38"/>
            <p:cNvSpPr>
              <a:spLocks noEditPoints="1"/>
            </p:cNvSpPr>
            <p:nvPr/>
          </p:nvSpPr>
          <p:spPr bwMode="auto">
            <a:xfrm>
              <a:off x="1187" y="1791"/>
              <a:ext cx="144" cy="333"/>
            </a:xfrm>
            <a:custGeom>
              <a:avLst/>
              <a:gdLst>
                <a:gd name="T0" fmla="*/ 78 w 144"/>
                <a:gd name="T1" fmla="*/ 6 h 333"/>
                <a:gd name="T2" fmla="*/ 50 w 144"/>
                <a:gd name="T3" fmla="*/ 36 h 333"/>
                <a:gd name="T4" fmla="*/ 27 w 144"/>
                <a:gd name="T5" fmla="*/ 70 h 333"/>
                <a:gd name="T6" fmla="*/ 11 w 144"/>
                <a:gd name="T7" fmla="*/ 108 h 333"/>
                <a:gd name="T8" fmla="*/ 3 w 144"/>
                <a:gd name="T9" fmla="*/ 139 h 333"/>
                <a:gd name="T10" fmla="*/ 1 w 144"/>
                <a:gd name="T11" fmla="*/ 161 h 333"/>
                <a:gd name="T12" fmla="*/ 1 w 144"/>
                <a:gd name="T13" fmla="*/ 180 h 333"/>
                <a:gd name="T14" fmla="*/ 2 w 144"/>
                <a:gd name="T15" fmla="*/ 182 h 333"/>
                <a:gd name="T16" fmla="*/ 3 w 144"/>
                <a:gd name="T17" fmla="*/ 183 h 333"/>
                <a:gd name="T18" fmla="*/ 6 w 144"/>
                <a:gd name="T19" fmla="*/ 185 h 333"/>
                <a:gd name="T20" fmla="*/ 7 w 144"/>
                <a:gd name="T21" fmla="*/ 187 h 333"/>
                <a:gd name="T22" fmla="*/ 22 w 144"/>
                <a:gd name="T23" fmla="*/ 205 h 333"/>
                <a:gd name="T24" fmla="*/ 37 w 144"/>
                <a:gd name="T25" fmla="*/ 224 h 333"/>
                <a:gd name="T26" fmla="*/ 53 w 144"/>
                <a:gd name="T27" fmla="*/ 243 h 333"/>
                <a:gd name="T28" fmla="*/ 70 w 144"/>
                <a:gd name="T29" fmla="*/ 263 h 333"/>
                <a:gd name="T30" fmla="*/ 57 w 144"/>
                <a:gd name="T31" fmla="*/ 238 h 333"/>
                <a:gd name="T32" fmla="*/ 47 w 144"/>
                <a:gd name="T33" fmla="*/ 206 h 333"/>
                <a:gd name="T34" fmla="*/ 43 w 144"/>
                <a:gd name="T35" fmla="*/ 172 h 333"/>
                <a:gd name="T36" fmla="*/ 47 w 144"/>
                <a:gd name="T37" fmla="*/ 137 h 333"/>
                <a:gd name="T38" fmla="*/ 57 w 144"/>
                <a:gd name="T39" fmla="*/ 105 h 333"/>
                <a:gd name="T40" fmla="*/ 73 w 144"/>
                <a:gd name="T41" fmla="*/ 76 h 333"/>
                <a:gd name="T42" fmla="*/ 94 w 144"/>
                <a:gd name="T43" fmla="*/ 51 h 333"/>
                <a:gd name="T44" fmla="*/ 102 w 144"/>
                <a:gd name="T45" fmla="*/ 36 h 333"/>
                <a:gd name="T46" fmla="*/ 97 w 144"/>
                <a:gd name="T47" fmla="*/ 25 h 333"/>
                <a:gd name="T48" fmla="*/ 93 w 144"/>
                <a:gd name="T49" fmla="*/ 16 h 333"/>
                <a:gd name="T50" fmla="*/ 89 w 144"/>
                <a:gd name="T51" fmla="*/ 5 h 333"/>
                <a:gd name="T52" fmla="*/ 139 w 144"/>
                <a:gd name="T53" fmla="*/ 325 h 333"/>
                <a:gd name="T54" fmla="*/ 135 w 144"/>
                <a:gd name="T55" fmla="*/ 333 h 333"/>
                <a:gd name="T56" fmla="*/ 136 w 144"/>
                <a:gd name="T57" fmla="*/ 332 h 333"/>
                <a:gd name="T58" fmla="*/ 137 w 144"/>
                <a:gd name="T59" fmla="*/ 330 h 333"/>
                <a:gd name="T60" fmla="*/ 138 w 144"/>
                <a:gd name="T61" fmla="*/ 328 h 333"/>
                <a:gd name="T62" fmla="*/ 139 w 144"/>
                <a:gd name="T63" fmla="*/ 325 h 33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4"/>
                <a:gd name="T97" fmla="*/ 0 h 333"/>
                <a:gd name="T98" fmla="*/ 144 w 144"/>
                <a:gd name="T99" fmla="*/ 333 h 33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4" h="333">
                  <a:moveTo>
                    <a:pt x="87" y="0"/>
                  </a:moveTo>
                  <a:lnTo>
                    <a:pt x="78" y="6"/>
                  </a:lnTo>
                  <a:lnTo>
                    <a:pt x="63" y="20"/>
                  </a:lnTo>
                  <a:lnTo>
                    <a:pt x="50" y="36"/>
                  </a:lnTo>
                  <a:lnTo>
                    <a:pt x="37" y="52"/>
                  </a:lnTo>
                  <a:lnTo>
                    <a:pt x="27" y="70"/>
                  </a:lnTo>
                  <a:lnTo>
                    <a:pt x="17" y="88"/>
                  </a:lnTo>
                  <a:lnTo>
                    <a:pt x="11" y="108"/>
                  </a:lnTo>
                  <a:lnTo>
                    <a:pt x="6" y="129"/>
                  </a:lnTo>
                  <a:lnTo>
                    <a:pt x="3" y="139"/>
                  </a:lnTo>
                  <a:lnTo>
                    <a:pt x="1" y="150"/>
                  </a:lnTo>
                  <a:lnTo>
                    <a:pt x="1" y="161"/>
                  </a:lnTo>
                  <a:lnTo>
                    <a:pt x="0" y="172"/>
                  </a:lnTo>
                  <a:lnTo>
                    <a:pt x="1" y="180"/>
                  </a:lnTo>
                  <a:lnTo>
                    <a:pt x="1" y="181"/>
                  </a:lnTo>
                  <a:lnTo>
                    <a:pt x="2" y="182"/>
                  </a:lnTo>
                  <a:lnTo>
                    <a:pt x="3" y="182"/>
                  </a:lnTo>
                  <a:lnTo>
                    <a:pt x="3" y="183"/>
                  </a:lnTo>
                  <a:lnTo>
                    <a:pt x="4" y="184"/>
                  </a:lnTo>
                  <a:lnTo>
                    <a:pt x="6" y="185"/>
                  </a:lnTo>
                  <a:lnTo>
                    <a:pt x="7" y="186"/>
                  </a:lnTo>
                  <a:lnTo>
                    <a:pt x="7" y="187"/>
                  </a:lnTo>
                  <a:lnTo>
                    <a:pt x="14" y="196"/>
                  </a:lnTo>
                  <a:lnTo>
                    <a:pt x="22" y="205"/>
                  </a:lnTo>
                  <a:lnTo>
                    <a:pt x="30" y="215"/>
                  </a:lnTo>
                  <a:lnTo>
                    <a:pt x="37" y="224"/>
                  </a:lnTo>
                  <a:lnTo>
                    <a:pt x="46" y="234"/>
                  </a:lnTo>
                  <a:lnTo>
                    <a:pt x="53" y="243"/>
                  </a:lnTo>
                  <a:lnTo>
                    <a:pt x="61" y="254"/>
                  </a:lnTo>
                  <a:lnTo>
                    <a:pt x="70" y="263"/>
                  </a:lnTo>
                  <a:lnTo>
                    <a:pt x="65" y="254"/>
                  </a:lnTo>
                  <a:lnTo>
                    <a:pt x="57" y="238"/>
                  </a:lnTo>
                  <a:lnTo>
                    <a:pt x="51" y="222"/>
                  </a:lnTo>
                  <a:lnTo>
                    <a:pt x="47" y="206"/>
                  </a:lnTo>
                  <a:lnTo>
                    <a:pt x="45" y="190"/>
                  </a:lnTo>
                  <a:lnTo>
                    <a:pt x="43" y="172"/>
                  </a:lnTo>
                  <a:lnTo>
                    <a:pt x="45" y="155"/>
                  </a:lnTo>
                  <a:lnTo>
                    <a:pt x="47" y="137"/>
                  </a:lnTo>
                  <a:lnTo>
                    <a:pt x="51" y="121"/>
                  </a:lnTo>
                  <a:lnTo>
                    <a:pt x="57" y="105"/>
                  </a:lnTo>
                  <a:lnTo>
                    <a:pt x="65" y="91"/>
                  </a:lnTo>
                  <a:lnTo>
                    <a:pt x="73" y="76"/>
                  </a:lnTo>
                  <a:lnTo>
                    <a:pt x="82" y="63"/>
                  </a:lnTo>
                  <a:lnTo>
                    <a:pt x="94" y="51"/>
                  </a:lnTo>
                  <a:lnTo>
                    <a:pt x="105" y="40"/>
                  </a:lnTo>
                  <a:lnTo>
                    <a:pt x="102" y="36"/>
                  </a:lnTo>
                  <a:lnTo>
                    <a:pt x="99" y="31"/>
                  </a:lnTo>
                  <a:lnTo>
                    <a:pt x="97" y="25"/>
                  </a:lnTo>
                  <a:lnTo>
                    <a:pt x="95" y="21"/>
                  </a:lnTo>
                  <a:lnTo>
                    <a:pt x="93" y="16"/>
                  </a:lnTo>
                  <a:lnTo>
                    <a:pt x="91" y="11"/>
                  </a:lnTo>
                  <a:lnTo>
                    <a:pt x="89" y="5"/>
                  </a:lnTo>
                  <a:lnTo>
                    <a:pt x="87" y="0"/>
                  </a:lnTo>
                  <a:close/>
                  <a:moveTo>
                    <a:pt x="139" y="325"/>
                  </a:moveTo>
                  <a:lnTo>
                    <a:pt x="144" y="328"/>
                  </a:lnTo>
                  <a:lnTo>
                    <a:pt x="135" y="333"/>
                  </a:lnTo>
                  <a:lnTo>
                    <a:pt x="136" y="333"/>
                  </a:lnTo>
                  <a:lnTo>
                    <a:pt x="136" y="332"/>
                  </a:lnTo>
                  <a:lnTo>
                    <a:pt x="137" y="331"/>
                  </a:lnTo>
                  <a:lnTo>
                    <a:pt x="137" y="330"/>
                  </a:lnTo>
                  <a:lnTo>
                    <a:pt x="138" y="329"/>
                  </a:lnTo>
                  <a:lnTo>
                    <a:pt x="138" y="328"/>
                  </a:lnTo>
                  <a:lnTo>
                    <a:pt x="139" y="327"/>
                  </a:lnTo>
                  <a:lnTo>
                    <a:pt x="139" y="325"/>
                  </a:lnTo>
                  <a:close/>
                </a:path>
              </a:pathLst>
            </a:custGeom>
            <a:solidFill>
              <a:srgbClr val="78F4AF"/>
            </a:solidFill>
            <a:ln w="9525">
              <a:noFill/>
              <a:round/>
              <a:headEnd/>
              <a:tailEnd/>
            </a:ln>
          </p:spPr>
          <p:txBody>
            <a:bodyPr>
              <a:prstTxWarp prst="textNoShape">
                <a:avLst/>
              </a:prstTxWarp>
            </a:bodyPr>
            <a:lstStyle/>
            <a:p>
              <a:endParaRPr lang="en-US"/>
            </a:p>
          </p:txBody>
        </p:sp>
        <p:sp>
          <p:nvSpPr>
            <p:cNvPr id="66599" name="Freeform 39"/>
            <p:cNvSpPr>
              <a:spLocks/>
            </p:cNvSpPr>
            <p:nvPr/>
          </p:nvSpPr>
          <p:spPr bwMode="auto">
            <a:xfrm>
              <a:off x="1230" y="1831"/>
              <a:ext cx="140" cy="288"/>
            </a:xfrm>
            <a:custGeom>
              <a:avLst/>
              <a:gdLst>
                <a:gd name="T0" fmla="*/ 51 w 140"/>
                <a:gd name="T1" fmla="*/ 11 h 288"/>
                <a:gd name="T2" fmla="*/ 30 w 140"/>
                <a:gd name="T3" fmla="*/ 36 h 288"/>
                <a:gd name="T4" fmla="*/ 14 w 140"/>
                <a:gd name="T5" fmla="*/ 65 h 288"/>
                <a:gd name="T6" fmla="*/ 4 w 140"/>
                <a:gd name="T7" fmla="*/ 97 h 288"/>
                <a:gd name="T8" fmla="*/ 0 w 140"/>
                <a:gd name="T9" fmla="*/ 132 h 288"/>
                <a:gd name="T10" fmla="*/ 4 w 140"/>
                <a:gd name="T11" fmla="*/ 166 h 288"/>
                <a:gd name="T12" fmla="*/ 14 w 140"/>
                <a:gd name="T13" fmla="*/ 198 h 288"/>
                <a:gd name="T14" fmla="*/ 27 w 140"/>
                <a:gd name="T15" fmla="*/ 223 h 288"/>
                <a:gd name="T16" fmla="*/ 44 w 140"/>
                <a:gd name="T17" fmla="*/ 240 h 288"/>
                <a:gd name="T18" fmla="*/ 61 w 140"/>
                <a:gd name="T19" fmla="*/ 257 h 288"/>
                <a:gd name="T20" fmla="*/ 78 w 140"/>
                <a:gd name="T21" fmla="*/ 272 h 288"/>
                <a:gd name="T22" fmla="*/ 98 w 140"/>
                <a:gd name="T23" fmla="*/ 284 h 288"/>
                <a:gd name="T24" fmla="*/ 97 w 140"/>
                <a:gd name="T25" fmla="*/ 284 h 288"/>
                <a:gd name="T26" fmla="*/ 97 w 140"/>
                <a:gd name="T27" fmla="*/ 285 h 288"/>
                <a:gd name="T28" fmla="*/ 97 w 140"/>
                <a:gd name="T29" fmla="*/ 285 h 288"/>
                <a:gd name="T30" fmla="*/ 96 w 140"/>
                <a:gd name="T31" fmla="*/ 285 h 288"/>
                <a:gd name="T32" fmla="*/ 140 w 140"/>
                <a:gd name="T33" fmla="*/ 259 h 288"/>
                <a:gd name="T34" fmla="*/ 133 w 140"/>
                <a:gd name="T35" fmla="*/ 255 h 288"/>
                <a:gd name="T36" fmla="*/ 111 w 140"/>
                <a:gd name="T37" fmla="*/ 244 h 288"/>
                <a:gd name="T38" fmla="*/ 90 w 140"/>
                <a:gd name="T39" fmla="*/ 231 h 288"/>
                <a:gd name="T40" fmla="*/ 73 w 140"/>
                <a:gd name="T41" fmla="*/ 214 h 288"/>
                <a:gd name="T42" fmla="*/ 58 w 140"/>
                <a:gd name="T43" fmla="*/ 193 h 288"/>
                <a:gd name="T44" fmla="*/ 49 w 140"/>
                <a:gd name="T45" fmla="*/ 170 h 288"/>
                <a:gd name="T46" fmla="*/ 44 w 140"/>
                <a:gd name="T47" fmla="*/ 145 h 288"/>
                <a:gd name="T48" fmla="*/ 44 w 140"/>
                <a:gd name="T49" fmla="*/ 119 h 288"/>
                <a:gd name="T50" fmla="*/ 49 w 140"/>
                <a:gd name="T51" fmla="*/ 94 h 288"/>
                <a:gd name="T52" fmla="*/ 58 w 140"/>
                <a:gd name="T53" fmla="*/ 71 h 288"/>
                <a:gd name="T54" fmla="*/ 73 w 140"/>
                <a:gd name="T55" fmla="*/ 51 h 288"/>
                <a:gd name="T56" fmla="*/ 87 w 140"/>
                <a:gd name="T57" fmla="*/ 36 h 288"/>
                <a:gd name="T58" fmla="*/ 84 w 140"/>
                <a:gd name="T59" fmla="*/ 32 h 288"/>
                <a:gd name="T60" fmla="*/ 81 w 140"/>
                <a:gd name="T61" fmla="*/ 27 h 288"/>
                <a:gd name="T62" fmla="*/ 76 w 140"/>
                <a:gd name="T63" fmla="*/ 23 h 288"/>
                <a:gd name="T64" fmla="*/ 73 w 140"/>
                <a:gd name="T65" fmla="*/ 18 h 288"/>
                <a:gd name="T66" fmla="*/ 70 w 140"/>
                <a:gd name="T67" fmla="*/ 14 h 288"/>
                <a:gd name="T68" fmla="*/ 68 w 140"/>
                <a:gd name="T69" fmla="*/ 10 h 288"/>
                <a:gd name="T70" fmla="*/ 65 w 140"/>
                <a:gd name="T71" fmla="*/ 5 h 288"/>
                <a:gd name="T72" fmla="*/ 62 w 140"/>
                <a:gd name="T73" fmla="*/ 0 h 28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0"/>
                <a:gd name="T112" fmla="*/ 0 h 288"/>
                <a:gd name="T113" fmla="*/ 140 w 140"/>
                <a:gd name="T114" fmla="*/ 288 h 28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0" h="288">
                  <a:moveTo>
                    <a:pt x="62" y="0"/>
                  </a:moveTo>
                  <a:lnTo>
                    <a:pt x="51" y="11"/>
                  </a:lnTo>
                  <a:lnTo>
                    <a:pt x="39" y="23"/>
                  </a:lnTo>
                  <a:lnTo>
                    <a:pt x="30" y="36"/>
                  </a:lnTo>
                  <a:lnTo>
                    <a:pt x="22" y="51"/>
                  </a:lnTo>
                  <a:lnTo>
                    <a:pt x="14" y="65"/>
                  </a:lnTo>
                  <a:lnTo>
                    <a:pt x="8" y="81"/>
                  </a:lnTo>
                  <a:lnTo>
                    <a:pt x="4" y="97"/>
                  </a:lnTo>
                  <a:lnTo>
                    <a:pt x="2" y="115"/>
                  </a:lnTo>
                  <a:lnTo>
                    <a:pt x="0" y="132"/>
                  </a:lnTo>
                  <a:lnTo>
                    <a:pt x="2" y="150"/>
                  </a:lnTo>
                  <a:lnTo>
                    <a:pt x="4" y="166"/>
                  </a:lnTo>
                  <a:lnTo>
                    <a:pt x="8" y="182"/>
                  </a:lnTo>
                  <a:lnTo>
                    <a:pt x="14" y="198"/>
                  </a:lnTo>
                  <a:lnTo>
                    <a:pt x="22" y="214"/>
                  </a:lnTo>
                  <a:lnTo>
                    <a:pt x="27" y="223"/>
                  </a:lnTo>
                  <a:lnTo>
                    <a:pt x="35" y="232"/>
                  </a:lnTo>
                  <a:lnTo>
                    <a:pt x="44" y="240"/>
                  </a:lnTo>
                  <a:lnTo>
                    <a:pt x="52" y="249"/>
                  </a:lnTo>
                  <a:lnTo>
                    <a:pt x="61" y="257"/>
                  </a:lnTo>
                  <a:lnTo>
                    <a:pt x="70" y="264"/>
                  </a:lnTo>
                  <a:lnTo>
                    <a:pt x="78" y="272"/>
                  </a:lnTo>
                  <a:lnTo>
                    <a:pt x="88" y="278"/>
                  </a:lnTo>
                  <a:lnTo>
                    <a:pt x="98" y="284"/>
                  </a:lnTo>
                  <a:lnTo>
                    <a:pt x="97" y="284"/>
                  </a:lnTo>
                  <a:lnTo>
                    <a:pt x="97" y="285"/>
                  </a:lnTo>
                  <a:lnTo>
                    <a:pt x="96" y="285"/>
                  </a:lnTo>
                  <a:lnTo>
                    <a:pt x="101" y="288"/>
                  </a:lnTo>
                  <a:lnTo>
                    <a:pt x="140" y="259"/>
                  </a:lnTo>
                  <a:lnTo>
                    <a:pt x="140" y="256"/>
                  </a:lnTo>
                  <a:lnTo>
                    <a:pt x="133" y="255"/>
                  </a:lnTo>
                  <a:lnTo>
                    <a:pt x="122" y="250"/>
                  </a:lnTo>
                  <a:lnTo>
                    <a:pt x="111" y="244"/>
                  </a:lnTo>
                  <a:lnTo>
                    <a:pt x="100" y="238"/>
                  </a:lnTo>
                  <a:lnTo>
                    <a:pt x="90" y="231"/>
                  </a:lnTo>
                  <a:lnTo>
                    <a:pt x="81" y="222"/>
                  </a:lnTo>
                  <a:lnTo>
                    <a:pt x="73" y="214"/>
                  </a:lnTo>
                  <a:lnTo>
                    <a:pt x="66" y="203"/>
                  </a:lnTo>
                  <a:lnTo>
                    <a:pt x="58" y="193"/>
                  </a:lnTo>
                  <a:lnTo>
                    <a:pt x="53" y="182"/>
                  </a:lnTo>
                  <a:lnTo>
                    <a:pt x="49" y="170"/>
                  </a:lnTo>
                  <a:lnTo>
                    <a:pt x="46" y="158"/>
                  </a:lnTo>
                  <a:lnTo>
                    <a:pt x="44" y="145"/>
                  </a:lnTo>
                  <a:lnTo>
                    <a:pt x="44" y="132"/>
                  </a:lnTo>
                  <a:lnTo>
                    <a:pt x="44" y="119"/>
                  </a:lnTo>
                  <a:lnTo>
                    <a:pt x="46" y="106"/>
                  </a:lnTo>
                  <a:lnTo>
                    <a:pt x="49" y="94"/>
                  </a:lnTo>
                  <a:lnTo>
                    <a:pt x="53" y="82"/>
                  </a:lnTo>
                  <a:lnTo>
                    <a:pt x="58" y="71"/>
                  </a:lnTo>
                  <a:lnTo>
                    <a:pt x="66" y="60"/>
                  </a:lnTo>
                  <a:lnTo>
                    <a:pt x="73" y="51"/>
                  </a:lnTo>
                  <a:lnTo>
                    <a:pt x="81" y="41"/>
                  </a:lnTo>
                  <a:lnTo>
                    <a:pt x="87" y="36"/>
                  </a:lnTo>
                  <a:lnTo>
                    <a:pt x="85" y="34"/>
                  </a:lnTo>
                  <a:lnTo>
                    <a:pt x="84" y="32"/>
                  </a:lnTo>
                  <a:lnTo>
                    <a:pt x="82" y="30"/>
                  </a:lnTo>
                  <a:lnTo>
                    <a:pt x="81" y="27"/>
                  </a:lnTo>
                  <a:lnTo>
                    <a:pt x="78" y="25"/>
                  </a:lnTo>
                  <a:lnTo>
                    <a:pt x="76" y="23"/>
                  </a:lnTo>
                  <a:lnTo>
                    <a:pt x="75" y="21"/>
                  </a:lnTo>
                  <a:lnTo>
                    <a:pt x="73" y="18"/>
                  </a:lnTo>
                  <a:lnTo>
                    <a:pt x="72" y="16"/>
                  </a:lnTo>
                  <a:lnTo>
                    <a:pt x="70" y="14"/>
                  </a:lnTo>
                  <a:lnTo>
                    <a:pt x="69" y="12"/>
                  </a:lnTo>
                  <a:lnTo>
                    <a:pt x="68" y="10"/>
                  </a:lnTo>
                  <a:lnTo>
                    <a:pt x="66" y="7"/>
                  </a:lnTo>
                  <a:lnTo>
                    <a:pt x="65" y="5"/>
                  </a:lnTo>
                  <a:lnTo>
                    <a:pt x="64" y="3"/>
                  </a:lnTo>
                  <a:lnTo>
                    <a:pt x="62" y="0"/>
                  </a:lnTo>
                  <a:close/>
                </a:path>
              </a:pathLst>
            </a:custGeom>
            <a:solidFill>
              <a:srgbClr val="80F6AA"/>
            </a:solidFill>
            <a:ln w="9525">
              <a:noFill/>
              <a:round/>
              <a:headEnd/>
              <a:tailEnd/>
            </a:ln>
          </p:spPr>
          <p:txBody>
            <a:bodyPr>
              <a:prstTxWarp prst="textNoShape">
                <a:avLst/>
              </a:prstTxWarp>
            </a:bodyPr>
            <a:lstStyle/>
            <a:p>
              <a:endParaRPr lang="en-US"/>
            </a:p>
          </p:txBody>
        </p:sp>
        <p:sp>
          <p:nvSpPr>
            <p:cNvPr id="66600" name="Freeform 40"/>
            <p:cNvSpPr>
              <a:spLocks noEditPoints="1"/>
            </p:cNvSpPr>
            <p:nvPr/>
          </p:nvSpPr>
          <p:spPr bwMode="auto">
            <a:xfrm>
              <a:off x="1274" y="1867"/>
              <a:ext cx="218" cy="220"/>
            </a:xfrm>
            <a:custGeom>
              <a:avLst/>
              <a:gdLst>
                <a:gd name="T0" fmla="*/ 37 w 218"/>
                <a:gd name="T1" fmla="*/ 5 h 220"/>
                <a:gd name="T2" fmla="*/ 22 w 218"/>
                <a:gd name="T3" fmla="*/ 24 h 220"/>
                <a:gd name="T4" fmla="*/ 9 w 218"/>
                <a:gd name="T5" fmla="*/ 46 h 220"/>
                <a:gd name="T6" fmla="*/ 2 w 218"/>
                <a:gd name="T7" fmla="*/ 70 h 220"/>
                <a:gd name="T8" fmla="*/ 0 w 218"/>
                <a:gd name="T9" fmla="*/ 96 h 220"/>
                <a:gd name="T10" fmla="*/ 2 w 218"/>
                <a:gd name="T11" fmla="*/ 122 h 220"/>
                <a:gd name="T12" fmla="*/ 9 w 218"/>
                <a:gd name="T13" fmla="*/ 146 h 220"/>
                <a:gd name="T14" fmla="*/ 22 w 218"/>
                <a:gd name="T15" fmla="*/ 167 h 220"/>
                <a:gd name="T16" fmla="*/ 37 w 218"/>
                <a:gd name="T17" fmla="*/ 186 h 220"/>
                <a:gd name="T18" fmla="*/ 56 w 218"/>
                <a:gd name="T19" fmla="*/ 202 h 220"/>
                <a:gd name="T20" fmla="*/ 78 w 218"/>
                <a:gd name="T21" fmla="*/ 214 h 220"/>
                <a:gd name="T22" fmla="*/ 96 w 218"/>
                <a:gd name="T23" fmla="*/ 220 h 220"/>
                <a:gd name="T24" fmla="*/ 96 w 218"/>
                <a:gd name="T25" fmla="*/ 203 h 220"/>
                <a:gd name="T26" fmla="*/ 103 w 218"/>
                <a:gd name="T27" fmla="*/ 195 h 220"/>
                <a:gd name="T28" fmla="*/ 112 w 218"/>
                <a:gd name="T29" fmla="*/ 188 h 220"/>
                <a:gd name="T30" fmla="*/ 122 w 218"/>
                <a:gd name="T31" fmla="*/ 184 h 220"/>
                <a:gd name="T32" fmla="*/ 119 w 218"/>
                <a:gd name="T33" fmla="*/ 181 h 220"/>
                <a:gd name="T34" fmla="*/ 102 w 218"/>
                <a:gd name="T35" fmla="*/ 178 h 220"/>
                <a:gd name="T36" fmla="*/ 87 w 218"/>
                <a:gd name="T37" fmla="*/ 172 h 220"/>
                <a:gd name="T38" fmla="*/ 73 w 218"/>
                <a:gd name="T39" fmla="*/ 162 h 220"/>
                <a:gd name="T40" fmla="*/ 62 w 218"/>
                <a:gd name="T41" fmla="*/ 150 h 220"/>
                <a:gd name="T42" fmla="*/ 52 w 218"/>
                <a:gd name="T43" fmla="*/ 137 h 220"/>
                <a:gd name="T44" fmla="*/ 46 w 218"/>
                <a:gd name="T45" fmla="*/ 121 h 220"/>
                <a:gd name="T46" fmla="*/ 43 w 218"/>
                <a:gd name="T47" fmla="*/ 104 h 220"/>
                <a:gd name="T48" fmla="*/ 43 w 218"/>
                <a:gd name="T49" fmla="*/ 87 h 220"/>
                <a:gd name="T50" fmla="*/ 46 w 218"/>
                <a:gd name="T51" fmla="*/ 70 h 220"/>
                <a:gd name="T52" fmla="*/ 52 w 218"/>
                <a:gd name="T53" fmla="*/ 55 h 220"/>
                <a:gd name="T54" fmla="*/ 62 w 218"/>
                <a:gd name="T55" fmla="*/ 41 h 220"/>
                <a:gd name="T56" fmla="*/ 72 w 218"/>
                <a:gd name="T57" fmla="*/ 30 h 220"/>
                <a:gd name="T58" fmla="*/ 65 w 218"/>
                <a:gd name="T59" fmla="*/ 23 h 220"/>
                <a:gd name="T60" fmla="*/ 58 w 218"/>
                <a:gd name="T61" fmla="*/ 16 h 220"/>
                <a:gd name="T62" fmla="*/ 50 w 218"/>
                <a:gd name="T63" fmla="*/ 7 h 220"/>
                <a:gd name="T64" fmla="*/ 43 w 218"/>
                <a:gd name="T65" fmla="*/ 0 h 220"/>
                <a:gd name="T66" fmla="*/ 207 w 218"/>
                <a:gd name="T67" fmla="*/ 129 h 220"/>
                <a:gd name="T68" fmla="*/ 211 w 218"/>
                <a:gd name="T69" fmla="*/ 115 h 220"/>
                <a:gd name="T70" fmla="*/ 214 w 218"/>
                <a:gd name="T71" fmla="*/ 116 h 220"/>
                <a:gd name="T72" fmla="*/ 215 w 218"/>
                <a:gd name="T73" fmla="*/ 117 h 220"/>
                <a:gd name="T74" fmla="*/ 217 w 218"/>
                <a:gd name="T75" fmla="*/ 118 h 220"/>
                <a:gd name="T76" fmla="*/ 218 w 218"/>
                <a:gd name="T77" fmla="*/ 118 h 220"/>
                <a:gd name="T78" fmla="*/ 215 w 218"/>
                <a:gd name="T79" fmla="*/ 122 h 220"/>
                <a:gd name="T80" fmla="*/ 213 w 218"/>
                <a:gd name="T81" fmla="*/ 125 h 220"/>
                <a:gd name="T82" fmla="*/ 209 w 218"/>
                <a:gd name="T83" fmla="*/ 128 h 220"/>
                <a:gd name="T84" fmla="*/ 206 w 218"/>
                <a:gd name="T85" fmla="*/ 132 h 22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18"/>
                <a:gd name="T130" fmla="*/ 0 h 220"/>
                <a:gd name="T131" fmla="*/ 218 w 218"/>
                <a:gd name="T132" fmla="*/ 220 h 22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18" h="220">
                  <a:moveTo>
                    <a:pt x="43" y="0"/>
                  </a:moveTo>
                  <a:lnTo>
                    <a:pt x="37" y="5"/>
                  </a:lnTo>
                  <a:lnTo>
                    <a:pt x="29" y="15"/>
                  </a:lnTo>
                  <a:lnTo>
                    <a:pt x="22" y="24"/>
                  </a:lnTo>
                  <a:lnTo>
                    <a:pt x="14" y="35"/>
                  </a:lnTo>
                  <a:lnTo>
                    <a:pt x="9" y="46"/>
                  </a:lnTo>
                  <a:lnTo>
                    <a:pt x="5" y="58"/>
                  </a:lnTo>
                  <a:lnTo>
                    <a:pt x="2" y="70"/>
                  </a:lnTo>
                  <a:lnTo>
                    <a:pt x="0" y="83"/>
                  </a:lnTo>
                  <a:lnTo>
                    <a:pt x="0" y="96"/>
                  </a:lnTo>
                  <a:lnTo>
                    <a:pt x="0" y="109"/>
                  </a:lnTo>
                  <a:lnTo>
                    <a:pt x="2" y="122"/>
                  </a:lnTo>
                  <a:lnTo>
                    <a:pt x="5" y="134"/>
                  </a:lnTo>
                  <a:lnTo>
                    <a:pt x="9" y="146"/>
                  </a:lnTo>
                  <a:lnTo>
                    <a:pt x="14" y="157"/>
                  </a:lnTo>
                  <a:lnTo>
                    <a:pt x="22" y="167"/>
                  </a:lnTo>
                  <a:lnTo>
                    <a:pt x="29" y="178"/>
                  </a:lnTo>
                  <a:lnTo>
                    <a:pt x="37" y="186"/>
                  </a:lnTo>
                  <a:lnTo>
                    <a:pt x="46" y="195"/>
                  </a:lnTo>
                  <a:lnTo>
                    <a:pt x="56" y="202"/>
                  </a:lnTo>
                  <a:lnTo>
                    <a:pt x="67" y="208"/>
                  </a:lnTo>
                  <a:lnTo>
                    <a:pt x="78" y="214"/>
                  </a:lnTo>
                  <a:lnTo>
                    <a:pt x="89" y="219"/>
                  </a:lnTo>
                  <a:lnTo>
                    <a:pt x="96" y="220"/>
                  </a:lnTo>
                  <a:lnTo>
                    <a:pt x="92" y="208"/>
                  </a:lnTo>
                  <a:lnTo>
                    <a:pt x="96" y="203"/>
                  </a:lnTo>
                  <a:lnTo>
                    <a:pt x="99" y="199"/>
                  </a:lnTo>
                  <a:lnTo>
                    <a:pt x="103" y="195"/>
                  </a:lnTo>
                  <a:lnTo>
                    <a:pt x="107" y="192"/>
                  </a:lnTo>
                  <a:lnTo>
                    <a:pt x="112" y="188"/>
                  </a:lnTo>
                  <a:lnTo>
                    <a:pt x="118" y="186"/>
                  </a:lnTo>
                  <a:lnTo>
                    <a:pt x="122" y="184"/>
                  </a:lnTo>
                  <a:lnTo>
                    <a:pt x="127" y="181"/>
                  </a:lnTo>
                  <a:lnTo>
                    <a:pt x="119" y="181"/>
                  </a:lnTo>
                  <a:lnTo>
                    <a:pt x="110" y="180"/>
                  </a:lnTo>
                  <a:lnTo>
                    <a:pt x="102" y="178"/>
                  </a:lnTo>
                  <a:lnTo>
                    <a:pt x="95" y="175"/>
                  </a:lnTo>
                  <a:lnTo>
                    <a:pt x="87" y="172"/>
                  </a:lnTo>
                  <a:lnTo>
                    <a:pt x="80" y="167"/>
                  </a:lnTo>
                  <a:lnTo>
                    <a:pt x="73" y="162"/>
                  </a:lnTo>
                  <a:lnTo>
                    <a:pt x="67" y="157"/>
                  </a:lnTo>
                  <a:lnTo>
                    <a:pt x="62" y="150"/>
                  </a:lnTo>
                  <a:lnTo>
                    <a:pt x="57" y="144"/>
                  </a:lnTo>
                  <a:lnTo>
                    <a:pt x="52" y="137"/>
                  </a:lnTo>
                  <a:lnTo>
                    <a:pt x="49" y="129"/>
                  </a:lnTo>
                  <a:lnTo>
                    <a:pt x="46" y="121"/>
                  </a:lnTo>
                  <a:lnTo>
                    <a:pt x="44" y="114"/>
                  </a:lnTo>
                  <a:lnTo>
                    <a:pt x="43" y="104"/>
                  </a:lnTo>
                  <a:lnTo>
                    <a:pt x="42" y="96"/>
                  </a:lnTo>
                  <a:lnTo>
                    <a:pt x="43" y="87"/>
                  </a:lnTo>
                  <a:lnTo>
                    <a:pt x="44" y="79"/>
                  </a:lnTo>
                  <a:lnTo>
                    <a:pt x="46" y="70"/>
                  </a:lnTo>
                  <a:lnTo>
                    <a:pt x="49" y="62"/>
                  </a:lnTo>
                  <a:lnTo>
                    <a:pt x="52" y="55"/>
                  </a:lnTo>
                  <a:lnTo>
                    <a:pt x="57" y="48"/>
                  </a:lnTo>
                  <a:lnTo>
                    <a:pt x="62" y="41"/>
                  </a:lnTo>
                  <a:lnTo>
                    <a:pt x="67" y="36"/>
                  </a:lnTo>
                  <a:lnTo>
                    <a:pt x="72" y="30"/>
                  </a:lnTo>
                  <a:lnTo>
                    <a:pt x="69" y="26"/>
                  </a:lnTo>
                  <a:lnTo>
                    <a:pt x="65" y="23"/>
                  </a:lnTo>
                  <a:lnTo>
                    <a:pt x="61" y="19"/>
                  </a:lnTo>
                  <a:lnTo>
                    <a:pt x="58" y="16"/>
                  </a:lnTo>
                  <a:lnTo>
                    <a:pt x="53" y="11"/>
                  </a:lnTo>
                  <a:lnTo>
                    <a:pt x="50" y="7"/>
                  </a:lnTo>
                  <a:lnTo>
                    <a:pt x="46" y="4"/>
                  </a:lnTo>
                  <a:lnTo>
                    <a:pt x="43" y="0"/>
                  </a:lnTo>
                  <a:close/>
                  <a:moveTo>
                    <a:pt x="206" y="132"/>
                  </a:moveTo>
                  <a:lnTo>
                    <a:pt x="207" y="129"/>
                  </a:lnTo>
                  <a:lnTo>
                    <a:pt x="209" y="121"/>
                  </a:lnTo>
                  <a:lnTo>
                    <a:pt x="211" y="115"/>
                  </a:lnTo>
                  <a:lnTo>
                    <a:pt x="213" y="115"/>
                  </a:lnTo>
                  <a:lnTo>
                    <a:pt x="214" y="116"/>
                  </a:lnTo>
                  <a:lnTo>
                    <a:pt x="215" y="117"/>
                  </a:lnTo>
                  <a:lnTo>
                    <a:pt x="216" y="117"/>
                  </a:lnTo>
                  <a:lnTo>
                    <a:pt x="217" y="118"/>
                  </a:lnTo>
                  <a:lnTo>
                    <a:pt x="218" y="118"/>
                  </a:lnTo>
                  <a:lnTo>
                    <a:pt x="217" y="120"/>
                  </a:lnTo>
                  <a:lnTo>
                    <a:pt x="215" y="122"/>
                  </a:lnTo>
                  <a:lnTo>
                    <a:pt x="214" y="124"/>
                  </a:lnTo>
                  <a:lnTo>
                    <a:pt x="213" y="125"/>
                  </a:lnTo>
                  <a:lnTo>
                    <a:pt x="210" y="127"/>
                  </a:lnTo>
                  <a:lnTo>
                    <a:pt x="209" y="128"/>
                  </a:lnTo>
                  <a:lnTo>
                    <a:pt x="207" y="129"/>
                  </a:lnTo>
                  <a:lnTo>
                    <a:pt x="206" y="132"/>
                  </a:lnTo>
                  <a:close/>
                </a:path>
              </a:pathLst>
            </a:custGeom>
            <a:solidFill>
              <a:srgbClr val="88F9A4"/>
            </a:solidFill>
            <a:ln w="9525">
              <a:noFill/>
              <a:round/>
              <a:headEnd/>
              <a:tailEnd/>
            </a:ln>
          </p:spPr>
          <p:txBody>
            <a:bodyPr>
              <a:prstTxWarp prst="textNoShape">
                <a:avLst/>
              </a:prstTxWarp>
            </a:bodyPr>
            <a:lstStyle/>
            <a:p>
              <a:endParaRPr lang="en-US"/>
            </a:p>
          </p:txBody>
        </p:sp>
        <p:sp>
          <p:nvSpPr>
            <p:cNvPr id="66601" name="Freeform 41"/>
            <p:cNvSpPr>
              <a:spLocks/>
            </p:cNvSpPr>
            <p:nvPr/>
          </p:nvSpPr>
          <p:spPr bwMode="auto">
            <a:xfrm>
              <a:off x="1316" y="1897"/>
              <a:ext cx="169" cy="151"/>
            </a:xfrm>
            <a:custGeom>
              <a:avLst/>
              <a:gdLst>
                <a:gd name="T0" fmla="*/ 25 w 169"/>
                <a:gd name="T1" fmla="*/ 6 h 151"/>
                <a:gd name="T2" fmla="*/ 15 w 169"/>
                <a:gd name="T3" fmla="*/ 18 h 151"/>
                <a:gd name="T4" fmla="*/ 7 w 169"/>
                <a:gd name="T5" fmla="*/ 32 h 151"/>
                <a:gd name="T6" fmla="*/ 2 w 169"/>
                <a:gd name="T7" fmla="*/ 49 h 151"/>
                <a:gd name="T8" fmla="*/ 0 w 169"/>
                <a:gd name="T9" fmla="*/ 66 h 151"/>
                <a:gd name="T10" fmla="*/ 2 w 169"/>
                <a:gd name="T11" fmla="*/ 84 h 151"/>
                <a:gd name="T12" fmla="*/ 7 w 169"/>
                <a:gd name="T13" fmla="*/ 99 h 151"/>
                <a:gd name="T14" fmla="*/ 15 w 169"/>
                <a:gd name="T15" fmla="*/ 114 h 151"/>
                <a:gd name="T16" fmla="*/ 25 w 169"/>
                <a:gd name="T17" fmla="*/ 127 h 151"/>
                <a:gd name="T18" fmla="*/ 38 w 169"/>
                <a:gd name="T19" fmla="*/ 137 h 151"/>
                <a:gd name="T20" fmla="*/ 53 w 169"/>
                <a:gd name="T21" fmla="*/ 145 h 151"/>
                <a:gd name="T22" fmla="*/ 68 w 169"/>
                <a:gd name="T23" fmla="*/ 150 h 151"/>
                <a:gd name="T24" fmla="*/ 85 w 169"/>
                <a:gd name="T25" fmla="*/ 151 h 151"/>
                <a:gd name="T26" fmla="*/ 87 w 169"/>
                <a:gd name="T27" fmla="*/ 150 h 151"/>
                <a:gd name="T28" fmla="*/ 88 w 169"/>
                <a:gd name="T29" fmla="*/ 150 h 151"/>
                <a:gd name="T30" fmla="*/ 90 w 169"/>
                <a:gd name="T31" fmla="*/ 149 h 151"/>
                <a:gd name="T32" fmla="*/ 91 w 169"/>
                <a:gd name="T33" fmla="*/ 148 h 151"/>
                <a:gd name="T34" fmla="*/ 82 w 169"/>
                <a:gd name="T35" fmla="*/ 125 h 151"/>
                <a:gd name="T36" fmla="*/ 90 w 169"/>
                <a:gd name="T37" fmla="*/ 118 h 151"/>
                <a:gd name="T38" fmla="*/ 106 w 169"/>
                <a:gd name="T39" fmla="*/ 113 h 151"/>
                <a:gd name="T40" fmla="*/ 130 w 169"/>
                <a:gd name="T41" fmla="*/ 110 h 151"/>
                <a:gd name="T42" fmla="*/ 148 w 169"/>
                <a:gd name="T43" fmla="*/ 108 h 151"/>
                <a:gd name="T44" fmla="*/ 159 w 169"/>
                <a:gd name="T45" fmla="*/ 104 h 151"/>
                <a:gd name="T46" fmla="*/ 165 w 169"/>
                <a:gd name="T47" fmla="*/ 99 h 151"/>
                <a:gd name="T48" fmla="*/ 169 w 169"/>
                <a:gd name="T49" fmla="*/ 85 h 151"/>
                <a:gd name="T50" fmla="*/ 160 w 169"/>
                <a:gd name="T51" fmla="*/ 81 h 151"/>
                <a:gd name="T52" fmla="*/ 149 w 169"/>
                <a:gd name="T53" fmla="*/ 78 h 151"/>
                <a:gd name="T54" fmla="*/ 140 w 169"/>
                <a:gd name="T55" fmla="*/ 77 h 151"/>
                <a:gd name="T56" fmla="*/ 130 w 169"/>
                <a:gd name="T57" fmla="*/ 76 h 151"/>
                <a:gd name="T58" fmla="*/ 126 w 169"/>
                <a:gd name="T59" fmla="*/ 74 h 151"/>
                <a:gd name="T60" fmla="*/ 122 w 169"/>
                <a:gd name="T61" fmla="*/ 71 h 151"/>
                <a:gd name="T62" fmla="*/ 119 w 169"/>
                <a:gd name="T63" fmla="*/ 68 h 151"/>
                <a:gd name="T64" fmla="*/ 115 w 169"/>
                <a:gd name="T65" fmla="*/ 68 h 151"/>
                <a:gd name="T66" fmla="*/ 94 w 169"/>
                <a:gd name="T67" fmla="*/ 51 h 151"/>
                <a:gd name="T68" fmla="*/ 73 w 169"/>
                <a:gd name="T69" fmla="*/ 34 h 151"/>
                <a:gd name="T70" fmla="*/ 51 w 169"/>
                <a:gd name="T71" fmla="*/ 17 h 151"/>
                <a:gd name="T72" fmla="*/ 30 w 169"/>
                <a:gd name="T73" fmla="*/ 0 h 1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9"/>
                <a:gd name="T112" fmla="*/ 0 h 151"/>
                <a:gd name="T113" fmla="*/ 169 w 169"/>
                <a:gd name="T114" fmla="*/ 151 h 1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9" h="151">
                  <a:moveTo>
                    <a:pt x="30" y="0"/>
                  </a:moveTo>
                  <a:lnTo>
                    <a:pt x="25" y="6"/>
                  </a:lnTo>
                  <a:lnTo>
                    <a:pt x="20" y="11"/>
                  </a:lnTo>
                  <a:lnTo>
                    <a:pt x="15" y="18"/>
                  </a:lnTo>
                  <a:lnTo>
                    <a:pt x="10" y="25"/>
                  </a:lnTo>
                  <a:lnTo>
                    <a:pt x="7" y="32"/>
                  </a:lnTo>
                  <a:lnTo>
                    <a:pt x="4" y="40"/>
                  </a:lnTo>
                  <a:lnTo>
                    <a:pt x="2" y="49"/>
                  </a:lnTo>
                  <a:lnTo>
                    <a:pt x="1" y="57"/>
                  </a:lnTo>
                  <a:lnTo>
                    <a:pt x="0" y="66"/>
                  </a:lnTo>
                  <a:lnTo>
                    <a:pt x="1" y="74"/>
                  </a:lnTo>
                  <a:lnTo>
                    <a:pt x="2" y="84"/>
                  </a:lnTo>
                  <a:lnTo>
                    <a:pt x="4" y="91"/>
                  </a:lnTo>
                  <a:lnTo>
                    <a:pt x="7" y="99"/>
                  </a:lnTo>
                  <a:lnTo>
                    <a:pt x="10" y="107"/>
                  </a:lnTo>
                  <a:lnTo>
                    <a:pt x="15" y="114"/>
                  </a:lnTo>
                  <a:lnTo>
                    <a:pt x="20" y="120"/>
                  </a:lnTo>
                  <a:lnTo>
                    <a:pt x="25" y="127"/>
                  </a:lnTo>
                  <a:lnTo>
                    <a:pt x="31" y="132"/>
                  </a:lnTo>
                  <a:lnTo>
                    <a:pt x="38" y="137"/>
                  </a:lnTo>
                  <a:lnTo>
                    <a:pt x="45" y="142"/>
                  </a:lnTo>
                  <a:lnTo>
                    <a:pt x="53" y="145"/>
                  </a:lnTo>
                  <a:lnTo>
                    <a:pt x="60" y="148"/>
                  </a:lnTo>
                  <a:lnTo>
                    <a:pt x="68" y="150"/>
                  </a:lnTo>
                  <a:lnTo>
                    <a:pt x="77" y="151"/>
                  </a:lnTo>
                  <a:lnTo>
                    <a:pt x="85" y="151"/>
                  </a:lnTo>
                  <a:lnTo>
                    <a:pt x="86" y="151"/>
                  </a:lnTo>
                  <a:lnTo>
                    <a:pt x="87" y="150"/>
                  </a:lnTo>
                  <a:lnTo>
                    <a:pt x="88" y="150"/>
                  </a:lnTo>
                  <a:lnTo>
                    <a:pt x="89" y="149"/>
                  </a:lnTo>
                  <a:lnTo>
                    <a:pt x="90" y="149"/>
                  </a:lnTo>
                  <a:lnTo>
                    <a:pt x="91" y="148"/>
                  </a:lnTo>
                  <a:lnTo>
                    <a:pt x="78" y="130"/>
                  </a:lnTo>
                  <a:lnTo>
                    <a:pt x="82" y="125"/>
                  </a:lnTo>
                  <a:lnTo>
                    <a:pt x="86" y="122"/>
                  </a:lnTo>
                  <a:lnTo>
                    <a:pt x="90" y="118"/>
                  </a:lnTo>
                  <a:lnTo>
                    <a:pt x="96" y="116"/>
                  </a:lnTo>
                  <a:lnTo>
                    <a:pt x="106" y="113"/>
                  </a:lnTo>
                  <a:lnTo>
                    <a:pt x="118" y="111"/>
                  </a:lnTo>
                  <a:lnTo>
                    <a:pt x="130" y="110"/>
                  </a:lnTo>
                  <a:lnTo>
                    <a:pt x="142" y="109"/>
                  </a:lnTo>
                  <a:lnTo>
                    <a:pt x="148" y="108"/>
                  </a:lnTo>
                  <a:lnTo>
                    <a:pt x="154" y="106"/>
                  </a:lnTo>
                  <a:lnTo>
                    <a:pt x="159" y="104"/>
                  </a:lnTo>
                  <a:lnTo>
                    <a:pt x="164" y="102"/>
                  </a:lnTo>
                  <a:lnTo>
                    <a:pt x="165" y="99"/>
                  </a:lnTo>
                  <a:lnTo>
                    <a:pt x="167" y="91"/>
                  </a:lnTo>
                  <a:lnTo>
                    <a:pt x="169" y="85"/>
                  </a:lnTo>
                  <a:lnTo>
                    <a:pt x="165" y="83"/>
                  </a:lnTo>
                  <a:lnTo>
                    <a:pt x="160" y="81"/>
                  </a:lnTo>
                  <a:lnTo>
                    <a:pt x="155" y="79"/>
                  </a:lnTo>
                  <a:lnTo>
                    <a:pt x="149" y="78"/>
                  </a:lnTo>
                  <a:lnTo>
                    <a:pt x="145" y="77"/>
                  </a:lnTo>
                  <a:lnTo>
                    <a:pt x="140" y="77"/>
                  </a:lnTo>
                  <a:lnTo>
                    <a:pt x="135" y="76"/>
                  </a:lnTo>
                  <a:lnTo>
                    <a:pt x="130" y="76"/>
                  </a:lnTo>
                  <a:lnTo>
                    <a:pt x="128" y="75"/>
                  </a:lnTo>
                  <a:lnTo>
                    <a:pt x="126" y="74"/>
                  </a:lnTo>
                  <a:lnTo>
                    <a:pt x="124" y="72"/>
                  </a:lnTo>
                  <a:lnTo>
                    <a:pt x="122" y="71"/>
                  </a:lnTo>
                  <a:lnTo>
                    <a:pt x="120" y="69"/>
                  </a:lnTo>
                  <a:lnTo>
                    <a:pt x="119" y="68"/>
                  </a:lnTo>
                  <a:lnTo>
                    <a:pt x="117" y="68"/>
                  </a:lnTo>
                  <a:lnTo>
                    <a:pt x="115" y="68"/>
                  </a:lnTo>
                  <a:lnTo>
                    <a:pt x="104" y="59"/>
                  </a:lnTo>
                  <a:lnTo>
                    <a:pt x="94" y="51"/>
                  </a:lnTo>
                  <a:lnTo>
                    <a:pt x="83" y="43"/>
                  </a:lnTo>
                  <a:lnTo>
                    <a:pt x="73" y="34"/>
                  </a:lnTo>
                  <a:lnTo>
                    <a:pt x="62" y="26"/>
                  </a:lnTo>
                  <a:lnTo>
                    <a:pt x="51" y="17"/>
                  </a:lnTo>
                  <a:lnTo>
                    <a:pt x="41" y="9"/>
                  </a:lnTo>
                  <a:lnTo>
                    <a:pt x="30" y="0"/>
                  </a:lnTo>
                  <a:close/>
                </a:path>
              </a:pathLst>
            </a:custGeom>
            <a:solidFill>
              <a:srgbClr val="90FC9F"/>
            </a:solidFill>
            <a:ln w="9525">
              <a:noFill/>
              <a:round/>
              <a:headEnd/>
              <a:tailEnd/>
            </a:ln>
          </p:spPr>
          <p:txBody>
            <a:bodyPr>
              <a:prstTxWarp prst="textNoShape">
                <a:avLst/>
              </a:prstTxWarp>
            </a:bodyPr>
            <a:lstStyle/>
            <a:p>
              <a:endParaRPr lang="en-US"/>
            </a:p>
          </p:txBody>
        </p:sp>
        <p:sp>
          <p:nvSpPr>
            <p:cNvPr id="66602" name="Freeform 42"/>
            <p:cNvSpPr>
              <a:spLocks/>
            </p:cNvSpPr>
            <p:nvPr/>
          </p:nvSpPr>
          <p:spPr bwMode="auto">
            <a:xfrm>
              <a:off x="1359" y="1926"/>
              <a:ext cx="84" cy="80"/>
            </a:xfrm>
            <a:custGeom>
              <a:avLst/>
              <a:gdLst>
                <a:gd name="T0" fmla="*/ 22 w 84"/>
                <a:gd name="T1" fmla="*/ 0 h 80"/>
                <a:gd name="T2" fmla="*/ 19 w 84"/>
                <a:gd name="T3" fmla="*/ 1 h 80"/>
                <a:gd name="T4" fmla="*/ 13 w 84"/>
                <a:gd name="T5" fmla="*/ 6 h 80"/>
                <a:gd name="T6" fmla="*/ 7 w 84"/>
                <a:gd name="T7" fmla="*/ 12 h 80"/>
                <a:gd name="T8" fmla="*/ 3 w 84"/>
                <a:gd name="T9" fmla="*/ 20 h 80"/>
                <a:gd name="T10" fmla="*/ 1 w 84"/>
                <a:gd name="T11" fmla="*/ 28 h 80"/>
                <a:gd name="T12" fmla="*/ 0 w 84"/>
                <a:gd name="T13" fmla="*/ 37 h 80"/>
                <a:gd name="T14" fmla="*/ 1 w 84"/>
                <a:gd name="T15" fmla="*/ 45 h 80"/>
                <a:gd name="T16" fmla="*/ 3 w 84"/>
                <a:gd name="T17" fmla="*/ 54 h 80"/>
                <a:gd name="T18" fmla="*/ 7 w 84"/>
                <a:gd name="T19" fmla="*/ 61 h 80"/>
                <a:gd name="T20" fmla="*/ 13 w 84"/>
                <a:gd name="T21" fmla="*/ 67 h 80"/>
                <a:gd name="T22" fmla="*/ 19 w 84"/>
                <a:gd name="T23" fmla="*/ 73 h 80"/>
                <a:gd name="T24" fmla="*/ 26 w 84"/>
                <a:gd name="T25" fmla="*/ 77 h 80"/>
                <a:gd name="T26" fmla="*/ 34 w 84"/>
                <a:gd name="T27" fmla="*/ 79 h 80"/>
                <a:gd name="T28" fmla="*/ 43 w 84"/>
                <a:gd name="T29" fmla="*/ 80 h 80"/>
                <a:gd name="T30" fmla="*/ 52 w 84"/>
                <a:gd name="T31" fmla="*/ 79 h 80"/>
                <a:gd name="T32" fmla="*/ 59 w 84"/>
                <a:gd name="T33" fmla="*/ 77 h 80"/>
                <a:gd name="T34" fmla="*/ 66 w 84"/>
                <a:gd name="T35" fmla="*/ 73 h 80"/>
                <a:gd name="T36" fmla="*/ 73 w 84"/>
                <a:gd name="T37" fmla="*/ 67 h 80"/>
                <a:gd name="T38" fmla="*/ 78 w 84"/>
                <a:gd name="T39" fmla="*/ 61 h 80"/>
                <a:gd name="T40" fmla="*/ 82 w 84"/>
                <a:gd name="T41" fmla="*/ 54 h 80"/>
                <a:gd name="T42" fmla="*/ 84 w 84"/>
                <a:gd name="T43" fmla="*/ 45 h 80"/>
                <a:gd name="T44" fmla="*/ 83 w 84"/>
                <a:gd name="T45" fmla="*/ 44 h 80"/>
                <a:gd name="T46" fmla="*/ 81 w 84"/>
                <a:gd name="T47" fmla="*/ 43 h 80"/>
                <a:gd name="T48" fmla="*/ 80 w 84"/>
                <a:gd name="T49" fmla="*/ 42 h 80"/>
                <a:gd name="T50" fmla="*/ 78 w 84"/>
                <a:gd name="T51" fmla="*/ 41 h 80"/>
                <a:gd name="T52" fmla="*/ 77 w 84"/>
                <a:gd name="T53" fmla="*/ 40 h 80"/>
                <a:gd name="T54" fmla="*/ 75 w 84"/>
                <a:gd name="T55" fmla="*/ 39 h 80"/>
                <a:gd name="T56" fmla="*/ 74 w 84"/>
                <a:gd name="T57" fmla="*/ 39 h 80"/>
                <a:gd name="T58" fmla="*/ 72 w 84"/>
                <a:gd name="T59" fmla="*/ 39 h 80"/>
                <a:gd name="T60" fmla="*/ 65 w 84"/>
                <a:gd name="T61" fmla="*/ 34 h 80"/>
                <a:gd name="T62" fmla="*/ 59 w 84"/>
                <a:gd name="T63" fmla="*/ 28 h 80"/>
                <a:gd name="T64" fmla="*/ 53 w 84"/>
                <a:gd name="T65" fmla="*/ 24 h 80"/>
                <a:gd name="T66" fmla="*/ 46 w 84"/>
                <a:gd name="T67" fmla="*/ 19 h 80"/>
                <a:gd name="T68" fmla="*/ 41 w 84"/>
                <a:gd name="T69" fmla="*/ 15 h 80"/>
                <a:gd name="T70" fmla="*/ 35 w 84"/>
                <a:gd name="T71" fmla="*/ 9 h 80"/>
                <a:gd name="T72" fmla="*/ 28 w 84"/>
                <a:gd name="T73" fmla="*/ 5 h 80"/>
                <a:gd name="T74" fmla="*/ 22 w 84"/>
                <a:gd name="T75" fmla="*/ 0 h 8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4"/>
                <a:gd name="T115" fmla="*/ 0 h 80"/>
                <a:gd name="T116" fmla="*/ 84 w 84"/>
                <a:gd name="T117" fmla="*/ 80 h 8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4" h="80">
                  <a:moveTo>
                    <a:pt x="22" y="0"/>
                  </a:moveTo>
                  <a:lnTo>
                    <a:pt x="19" y="1"/>
                  </a:lnTo>
                  <a:lnTo>
                    <a:pt x="13" y="6"/>
                  </a:lnTo>
                  <a:lnTo>
                    <a:pt x="7" y="12"/>
                  </a:lnTo>
                  <a:lnTo>
                    <a:pt x="3" y="20"/>
                  </a:lnTo>
                  <a:lnTo>
                    <a:pt x="1" y="28"/>
                  </a:lnTo>
                  <a:lnTo>
                    <a:pt x="0" y="37"/>
                  </a:lnTo>
                  <a:lnTo>
                    <a:pt x="1" y="45"/>
                  </a:lnTo>
                  <a:lnTo>
                    <a:pt x="3" y="54"/>
                  </a:lnTo>
                  <a:lnTo>
                    <a:pt x="7" y="61"/>
                  </a:lnTo>
                  <a:lnTo>
                    <a:pt x="13" y="67"/>
                  </a:lnTo>
                  <a:lnTo>
                    <a:pt x="19" y="73"/>
                  </a:lnTo>
                  <a:lnTo>
                    <a:pt x="26" y="77"/>
                  </a:lnTo>
                  <a:lnTo>
                    <a:pt x="34" y="79"/>
                  </a:lnTo>
                  <a:lnTo>
                    <a:pt x="43" y="80"/>
                  </a:lnTo>
                  <a:lnTo>
                    <a:pt x="52" y="79"/>
                  </a:lnTo>
                  <a:lnTo>
                    <a:pt x="59" y="77"/>
                  </a:lnTo>
                  <a:lnTo>
                    <a:pt x="66" y="73"/>
                  </a:lnTo>
                  <a:lnTo>
                    <a:pt x="73" y="67"/>
                  </a:lnTo>
                  <a:lnTo>
                    <a:pt x="78" y="61"/>
                  </a:lnTo>
                  <a:lnTo>
                    <a:pt x="82" y="54"/>
                  </a:lnTo>
                  <a:lnTo>
                    <a:pt x="84" y="45"/>
                  </a:lnTo>
                  <a:lnTo>
                    <a:pt x="83" y="44"/>
                  </a:lnTo>
                  <a:lnTo>
                    <a:pt x="81" y="43"/>
                  </a:lnTo>
                  <a:lnTo>
                    <a:pt x="80" y="42"/>
                  </a:lnTo>
                  <a:lnTo>
                    <a:pt x="78" y="41"/>
                  </a:lnTo>
                  <a:lnTo>
                    <a:pt x="77" y="40"/>
                  </a:lnTo>
                  <a:lnTo>
                    <a:pt x="75" y="39"/>
                  </a:lnTo>
                  <a:lnTo>
                    <a:pt x="74" y="39"/>
                  </a:lnTo>
                  <a:lnTo>
                    <a:pt x="72" y="39"/>
                  </a:lnTo>
                  <a:lnTo>
                    <a:pt x="65" y="34"/>
                  </a:lnTo>
                  <a:lnTo>
                    <a:pt x="59" y="28"/>
                  </a:lnTo>
                  <a:lnTo>
                    <a:pt x="53" y="24"/>
                  </a:lnTo>
                  <a:lnTo>
                    <a:pt x="46" y="19"/>
                  </a:lnTo>
                  <a:lnTo>
                    <a:pt x="41" y="15"/>
                  </a:lnTo>
                  <a:lnTo>
                    <a:pt x="35" y="9"/>
                  </a:lnTo>
                  <a:lnTo>
                    <a:pt x="28" y="5"/>
                  </a:lnTo>
                  <a:lnTo>
                    <a:pt x="22" y="0"/>
                  </a:lnTo>
                  <a:close/>
                </a:path>
              </a:pathLst>
            </a:custGeom>
            <a:solidFill>
              <a:srgbClr val="99FF99"/>
            </a:solidFill>
            <a:ln w="9525">
              <a:noFill/>
              <a:round/>
              <a:headEnd/>
              <a:tailEnd/>
            </a:ln>
          </p:spPr>
          <p:txBody>
            <a:bodyPr>
              <a:prstTxWarp prst="textNoShape">
                <a:avLst/>
              </a:prstTxWarp>
            </a:bodyPr>
            <a:lstStyle/>
            <a:p>
              <a:endParaRPr lang="en-US"/>
            </a:p>
          </p:txBody>
        </p:sp>
        <p:sp>
          <p:nvSpPr>
            <p:cNvPr id="66603" name="Freeform 43"/>
            <p:cNvSpPr>
              <a:spLocks/>
            </p:cNvSpPr>
            <p:nvPr/>
          </p:nvSpPr>
          <p:spPr bwMode="auto">
            <a:xfrm>
              <a:off x="1833" y="1297"/>
              <a:ext cx="9" cy="5"/>
            </a:xfrm>
            <a:custGeom>
              <a:avLst/>
              <a:gdLst>
                <a:gd name="T0" fmla="*/ 7 w 9"/>
                <a:gd name="T1" fmla="*/ 5 h 5"/>
                <a:gd name="T2" fmla="*/ 7 w 9"/>
                <a:gd name="T3" fmla="*/ 4 h 5"/>
                <a:gd name="T4" fmla="*/ 0 w 9"/>
                <a:gd name="T5" fmla="*/ 0 h 5"/>
                <a:gd name="T6" fmla="*/ 1 w 9"/>
                <a:gd name="T7" fmla="*/ 0 h 5"/>
                <a:gd name="T8" fmla="*/ 2 w 9"/>
                <a:gd name="T9" fmla="*/ 0 h 5"/>
                <a:gd name="T10" fmla="*/ 3 w 9"/>
                <a:gd name="T11" fmla="*/ 0 h 5"/>
                <a:gd name="T12" fmla="*/ 4 w 9"/>
                <a:gd name="T13" fmla="*/ 0 h 5"/>
                <a:gd name="T14" fmla="*/ 5 w 9"/>
                <a:gd name="T15" fmla="*/ 0 h 5"/>
                <a:gd name="T16" fmla="*/ 7 w 9"/>
                <a:gd name="T17" fmla="*/ 0 h 5"/>
                <a:gd name="T18" fmla="*/ 8 w 9"/>
                <a:gd name="T19" fmla="*/ 0 h 5"/>
                <a:gd name="T20" fmla="*/ 9 w 9"/>
                <a:gd name="T21" fmla="*/ 0 h 5"/>
                <a:gd name="T22" fmla="*/ 9 w 9"/>
                <a:gd name="T23" fmla="*/ 1 h 5"/>
                <a:gd name="T24" fmla="*/ 9 w 9"/>
                <a:gd name="T25" fmla="*/ 2 h 5"/>
                <a:gd name="T26" fmla="*/ 9 w 9"/>
                <a:gd name="T27" fmla="*/ 2 h 5"/>
                <a:gd name="T28" fmla="*/ 8 w 9"/>
                <a:gd name="T29" fmla="*/ 3 h 5"/>
                <a:gd name="T30" fmla="*/ 8 w 9"/>
                <a:gd name="T31" fmla="*/ 3 h 5"/>
                <a:gd name="T32" fmla="*/ 8 w 9"/>
                <a:gd name="T33" fmla="*/ 4 h 5"/>
                <a:gd name="T34" fmla="*/ 8 w 9"/>
                <a:gd name="T35" fmla="*/ 4 h 5"/>
                <a:gd name="T36" fmla="*/ 7 w 9"/>
                <a:gd name="T37" fmla="*/ 5 h 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
                <a:gd name="T58" fmla="*/ 0 h 5"/>
                <a:gd name="T59" fmla="*/ 9 w 9"/>
                <a:gd name="T60" fmla="*/ 5 h 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 h="5">
                  <a:moveTo>
                    <a:pt x="7" y="5"/>
                  </a:moveTo>
                  <a:lnTo>
                    <a:pt x="7" y="4"/>
                  </a:lnTo>
                  <a:lnTo>
                    <a:pt x="0" y="0"/>
                  </a:lnTo>
                  <a:lnTo>
                    <a:pt x="1" y="0"/>
                  </a:lnTo>
                  <a:lnTo>
                    <a:pt x="2" y="0"/>
                  </a:lnTo>
                  <a:lnTo>
                    <a:pt x="3" y="0"/>
                  </a:lnTo>
                  <a:lnTo>
                    <a:pt x="4" y="0"/>
                  </a:lnTo>
                  <a:lnTo>
                    <a:pt x="5" y="0"/>
                  </a:lnTo>
                  <a:lnTo>
                    <a:pt x="7" y="0"/>
                  </a:lnTo>
                  <a:lnTo>
                    <a:pt x="8" y="0"/>
                  </a:lnTo>
                  <a:lnTo>
                    <a:pt x="9" y="0"/>
                  </a:lnTo>
                  <a:lnTo>
                    <a:pt x="9" y="1"/>
                  </a:lnTo>
                  <a:lnTo>
                    <a:pt x="9" y="2"/>
                  </a:lnTo>
                  <a:lnTo>
                    <a:pt x="8" y="3"/>
                  </a:lnTo>
                  <a:lnTo>
                    <a:pt x="8" y="4"/>
                  </a:lnTo>
                  <a:lnTo>
                    <a:pt x="7" y="5"/>
                  </a:lnTo>
                  <a:close/>
                </a:path>
              </a:pathLst>
            </a:custGeom>
            <a:solidFill>
              <a:srgbClr val="00CCFF"/>
            </a:solidFill>
            <a:ln w="9525">
              <a:noFill/>
              <a:round/>
              <a:headEnd/>
              <a:tailEnd/>
            </a:ln>
          </p:spPr>
          <p:txBody>
            <a:bodyPr>
              <a:prstTxWarp prst="textNoShape">
                <a:avLst/>
              </a:prstTxWarp>
            </a:bodyPr>
            <a:lstStyle/>
            <a:p>
              <a:endParaRPr lang="en-US"/>
            </a:p>
          </p:txBody>
        </p:sp>
        <p:sp>
          <p:nvSpPr>
            <p:cNvPr id="66604" name="Freeform 44"/>
            <p:cNvSpPr>
              <a:spLocks/>
            </p:cNvSpPr>
            <p:nvPr/>
          </p:nvSpPr>
          <p:spPr bwMode="auto">
            <a:xfrm>
              <a:off x="1824" y="1297"/>
              <a:ext cx="16" cy="12"/>
            </a:xfrm>
            <a:custGeom>
              <a:avLst/>
              <a:gdLst>
                <a:gd name="T0" fmla="*/ 16 w 16"/>
                <a:gd name="T1" fmla="*/ 5 h 12"/>
                <a:gd name="T2" fmla="*/ 16 w 16"/>
                <a:gd name="T3" fmla="*/ 4 h 12"/>
                <a:gd name="T4" fmla="*/ 9 w 16"/>
                <a:gd name="T5" fmla="*/ 0 h 12"/>
                <a:gd name="T6" fmla="*/ 8 w 16"/>
                <a:gd name="T7" fmla="*/ 0 h 12"/>
                <a:gd name="T8" fmla="*/ 7 w 16"/>
                <a:gd name="T9" fmla="*/ 0 h 12"/>
                <a:gd name="T10" fmla="*/ 6 w 16"/>
                <a:gd name="T11" fmla="*/ 0 h 12"/>
                <a:gd name="T12" fmla="*/ 5 w 16"/>
                <a:gd name="T13" fmla="*/ 1 h 12"/>
                <a:gd name="T14" fmla="*/ 4 w 16"/>
                <a:gd name="T15" fmla="*/ 1 h 12"/>
                <a:gd name="T16" fmla="*/ 2 w 16"/>
                <a:gd name="T17" fmla="*/ 1 h 12"/>
                <a:gd name="T18" fmla="*/ 1 w 16"/>
                <a:gd name="T19" fmla="*/ 1 h 12"/>
                <a:gd name="T20" fmla="*/ 0 w 16"/>
                <a:gd name="T21" fmla="*/ 1 h 12"/>
                <a:gd name="T22" fmla="*/ 3 w 16"/>
                <a:gd name="T23" fmla="*/ 3 h 12"/>
                <a:gd name="T24" fmla="*/ 11 w 16"/>
                <a:gd name="T25" fmla="*/ 9 h 12"/>
                <a:gd name="T26" fmla="*/ 13 w 16"/>
                <a:gd name="T27" fmla="*/ 12 h 12"/>
                <a:gd name="T28" fmla="*/ 13 w 16"/>
                <a:gd name="T29" fmla="*/ 10 h 12"/>
                <a:gd name="T30" fmla="*/ 14 w 16"/>
                <a:gd name="T31" fmla="*/ 9 h 12"/>
                <a:gd name="T32" fmla="*/ 14 w 16"/>
                <a:gd name="T33" fmla="*/ 9 h 12"/>
                <a:gd name="T34" fmla="*/ 14 w 16"/>
                <a:gd name="T35" fmla="*/ 8 h 12"/>
                <a:gd name="T36" fmla="*/ 16 w 16"/>
                <a:gd name="T37" fmla="*/ 7 h 12"/>
                <a:gd name="T38" fmla="*/ 16 w 16"/>
                <a:gd name="T39" fmla="*/ 6 h 12"/>
                <a:gd name="T40" fmla="*/ 16 w 16"/>
                <a:gd name="T41" fmla="*/ 6 h 12"/>
                <a:gd name="T42" fmla="*/ 16 w 16"/>
                <a:gd name="T43" fmla="*/ 5 h 1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
                <a:gd name="T67" fmla="*/ 0 h 12"/>
                <a:gd name="T68" fmla="*/ 16 w 16"/>
                <a:gd name="T69" fmla="*/ 12 h 1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 h="12">
                  <a:moveTo>
                    <a:pt x="16" y="5"/>
                  </a:moveTo>
                  <a:lnTo>
                    <a:pt x="16" y="4"/>
                  </a:lnTo>
                  <a:lnTo>
                    <a:pt x="9" y="0"/>
                  </a:lnTo>
                  <a:lnTo>
                    <a:pt x="8" y="0"/>
                  </a:lnTo>
                  <a:lnTo>
                    <a:pt x="7" y="0"/>
                  </a:lnTo>
                  <a:lnTo>
                    <a:pt x="6" y="0"/>
                  </a:lnTo>
                  <a:lnTo>
                    <a:pt x="5" y="1"/>
                  </a:lnTo>
                  <a:lnTo>
                    <a:pt x="4" y="1"/>
                  </a:lnTo>
                  <a:lnTo>
                    <a:pt x="2" y="1"/>
                  </a:lnTo>
                  <a:lnTo>
                    <a:pt x="1" y="1"/>
                  </a:lnTo>
                  <a:lnTo>
                    <a:pt x="0" y="1"/>
                  </a:lnTo>
                  <a:lnTo>
                    <a:pt x="3" y="3"/>
                  </a:lnTo>
                  <a:lnTo>
                    <a:pt x="11" y="9"/>
                  </a:lnTo>
                  <a:lnTo>
                    <a:pt x="13" y="12"/>
                  </a:lnTo>
                  <a:lnTo>
                    <a:pt x="13" y="10"/>
                  </a:lnTo>
                  <a:lnTo>
                    <a:pt x="14" y="9"/>
                  </a:lnTo>
                  <a:lnTo>
                    <a:pt x="14" y="8"/>
                  </a:lnTo>
                  <a:lnTo>
                    <a:pt x="16" y="7"/>
                  </a:lnTo>
                  <a:lnTo>
                    <a:pt x="16" y="6"/>
                  </a:lnTo>
                  <a:lnTo>
                    <a:pt x="16" y="5"/>
                  </a:lnTo>
                  <a:close/>
                </a:path>
              </a:pathLst>
            </a:custGeom>
            <a:solidFill>
              <a:srgbClr val="08CEFF"/>
            </a:solidFill>
            <a:ln w="9525">
              <a:noFill/>
              <a:round/>
              <a:headEnd/>
              <a:tailEnd/>
            </a:ln>
          </p:spPr>
          <p:txBody>
            <a:bodyPr>
              <a:prstTxWarp prst="textNoShape">
                <a:avLst/>
              </a:prstTxWarp>
            </a:bodyPr>
            <a:lstStyle/>
            <a:p>
              <a:endParaRPr lang="en-US"/>
            </a:p>
          </p:txBody>
        </p:sp>
        <p:sp>
          <p:nvSpPr>
            <p:cNvPr id="66605" name="Freeform 45"/>
            <p:cNvSpPr>
              <a:spLocks/>
            </p:cNvSpPr>
            <p:nvPr/>
          </p:nvSpPr>
          <p:spPr bwMode="auto">
            <a:xfrm>
              <a:off x="1815" y="1298"/>
              <a:ext cx="22" cy="17"/>
            </a:xfrm>
            <a:custGeom>
              <a:avLst/>
              <a:gdLst>
                <a:gd name="T0" fmla="*/ 22 w 22"/>
                <a:gd name="T1" fmla="*/ 11 h 17"/>
                <a:gd name="T2" fmla="*/ 20 w 22"/>
                <a:gd name="T3" fmla="*/ 8 h 17"/>
                <a:gd name="T4" fmla="*/ 12 w 22"/>
                <a:gd name="T5" fmla="*/ 2 h 17"/>
                <a:gd name="T6" fmla="*/ 9 w 22"/>
                <a:gd name="T7" fmla="*/ 0 h 17"/>
                <a:gd name="T8" fmla="*/ 8 w 22"/>
                <a:gd name="T9" fmla="*/ 0 h 17"/>
                <a:gd name="T10" fmla="*/ 7 w 22"/>
                <a:gd name="T11" fmla="*/ 0 h 17"/>
                <a:gd name="T12" fmla="*/ 6 w 22"/>
                <a:gd name="T13" fmla="*/ 1 h 17"/>
                <a:gd name="T14" fmla="*/ 5 w 22"/>
                <a:gd name="T15" fmla="*/ 1 h 17"/>
                <a:gd name="T16" fmla="*/ 3 w 22"/>
                <a:gd name="T17" fmla="*/ 1 h 17"/>
                <a:gd name="T18" fmla="*/ 2 w 22"/>
                <a:gd name="T19" fmla="*/ 1 h 17"/>
                <a:gd name="T20" fmla="*/ 1 w 22"/>
                <a:gd name="T21" fmla="*/ 2 h 17"/>
                <a:gd name="T22" fmla="*/ 0 w 22"/>
                <a:gd name="T23" fmla="*/ 2 h 17"/>
                <a:gd name="T24" fmla="*/ 9 w 22"/>
                <a:gd name="T25" fmla="*/ 7 h 17"/>
                <a:gd name="T26" fmla="*/ 16 w 22"/>
                <a:gd name="T27" fmla="*/ 13 h 17"/>
                <a:gd name="T28" fmla="*/ 20 w 22"/>
                <a:gd name="T29" fmla="*/ 17 h 17"/>
                <a:gd name="T30" fmla="*/ 20 w 22"/>
                <a:gd name="T31" fmla="*/ 16 h 17"/>
                <a:gd name="T32" fmla="*/ 20 w 22"/>
                <a:gd name="T33" fmla="*/ 15 h 17"/>
                <a:gd name="T34" fmla="*/ 21 w 22"/>
                <a:gd name="T35" fmla="*/ 14 h 17"/>
                <a:gd name="T36" fmla="*/ 21 w 22"/>
                <a:gd name="T37" fmla="*/ 14 h 17"/>
                <a:gd name="T38" fmla="*/ 21 w 22"/>
                <a:gd name="T39" fmla="*/ 13 h 17"/>
                <a:gd name="T40" fmla="*/ 22 w 22"/>
                <a:gd name="T41" fmla="*/ 12 h 17"/>
                <a:gd name="T42" fmla="*/ 22 w 22"/>
                <a:gd name="T43" fmla="*/ 11 h 17"/>
                <a:gd name="T44" fmla="*/ 22 w 22"/>
                <a:gd name="T45" fmla="*/ 11 h 1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2"/>
                <a:gd name="T70" fmla="*/ 0 h 17"/>
                <a:gd name="T71" fmla="*/ 22 w 22"/>
                <a:gd name="T72" fmla="*/ 17 h 1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2" h="17">
                  <a:moveTo>
                    <a:pt x="22" y="11"/>
                  </a:moveTo>
                  <a:lnTo>
                    <a:pt x="20" y="8"/>
                  </a:lnTo>
                  <a:lnTo>
                    <a:pt x="12" y="2"/>
                  </a:lnTo>
                  <a:lnTo>
                    <a:pt x="9" y="0"/>
                  </a:lnTo>
                  <a:lnTo>
                    <a:pt x="8" y="0"/>
                  </a:lnTo>
                  <a:lnTo>
                    <a:pt x="7" y="0"/>
                  </a:lnTo>
                  <a:lnTo>
                    <a:pt x="6" y="1"/>
                  </a:lnTo>
                  <a:lnTo>
                    <a:pt x="5" y="1"/>
                  </a:lnTo>
                  <a:lnTo>
                    <a:pt x="3" y="1"/>
                  </a:lnTo>
                  <a:lnTo>
                    <a:pt x="2" y="1"/>
                  </a:lnTo>
                  <a:lnTo>
                    <a:pt x="1" y="2"/>
                  </a:lnTo>
                  <a:lnTo>
                    <a:pt x="0" y="2"/>
                  </a:lnTo>
                  <a:lnTo>
                    <a:pt x="9" y="7"/>
                  </a:lnTo>
                  <a:lnTo>
                    <a:pt x="16" y="13"/>
                  </a:lnTo>
                  <a:lnTo>
                    <a:pt x="20" y="17"/>
                  </a:lnTo>
                  <a:lnTo>
                    <a:pt x="20" y="16"/>
                  </a:lnTo>
                  <a:lnTo>
                    <a:pt x="20" y="15"/>
                  </a:lnTo>
                  <a:lnTo>
                    <a:pt x="21" y="14"/>
                  </a:lnTo>
                  <a:lnTo>
                    <a:pt x="21" y="13"/>
                  </a:lnTo>
                  <a:lnTo>
                    <a:pt x="22" y="12"/>
                  </a:lnTo>
                  <a:lnTo>
                    <a:pt x="22" y="11"/>
                  </a:lnTo>
                  <a:close/>
                </a:path>
              </a:pathLst>
            </a:custGeom>
            <a:solidFill>
              <a:srgbClr val="10D1FF"/>
            </a:solidFill>
            <a:ln w="9525">
              <a:noFill/>
              <a:round/>
              <a:headEnd/>
              <a:tailEnd/>
            </a:ln>
          </p:spPr>
          <p:txBody>
            <a:bodyPr>
              <a:prstTxWarp prst="textNoShape">
                <a:avLst/>
              </a:prstTxWarp>
            </a:bodyPr>
            <a:lstStyle/>
            <a:p>
              <a:endParaRPr lang="en-US"/>
            </a:p>
          </p:txBody>
        </p:sp>
        <p:sp>
          <p:nvSpPr>
            <p:cNvPr id="66606" name="Freeform 46"/>
            <p:cNvSpPr>
              <a:spLocks/>
            </p:cNvSpPr>
            <p:nvPr/>
          </p:nvSpPr>
          <p:spPr bwMode="auto">
            <a:xfrm>
              <a:off x="1807" y="1300"/>
              <a:ext cx="28" cy="20"/>
            </a:xfrm>
            <a:custGeom>
              <a:avLst/>
              <a:gdLst>
                <a:gd name="T0" fmla="*/ 28 w 28"/>
                <a:gd name="T1" fmla="*/ 15 h 20"/>
                <a:gd name="T2" fmla="*/ 24 w 28"/>
                <a:gd name="T3" fmla="*/ 11 h 20"/>
                <a:gd name="T4" fmla="*/ 17 w 28"/>
                <a:gd name="T5" fmla="*/ 5 h 20"/>
                <a:gd name="T6" fmla="*/ 8 w 28"/>
                <a:gd name="T7" fmla="*/ 0 h 20"/>
                <a:gd name="T8" fmla="*/ 7 w 28"/>
                <a:gd name="T9" fmla="*/ 0 h 20"/>
                <a:gd name="T10" fmla="*/ 6 w 28"/>
                <a:gd name="T11" fmla="*/ 0 h 20"/>
                <a:gd name="T12" fmla="*/ 5 w 28"/>
                <a:gd name="T13" fmla="*/ 1 h 20"/>
                <a:gd name="T14" fmla="*/ 4 w 28"/>
                <a:gd name="T15" fmla="*/ 1 h 20"/>
                <a:gd name="T16" fmla="*/ 3 w 28"/>
                <a:gd name="T17" fmla="*/ 1 h 20"/>
                <a:gd name="T18" fmla="*/ 2 w 28"/>
                <a:gd name="T19" fmla="*/ 2 h 20"/>
                <a:gd name="T20" fmla="*/ 1 w 28"/>
                <a:gd name="T21" fmla="*/ 2 h 20"/>
                <a:gd name="T22" fmla="*/ 0 w 28"/>
                <a:gd name="T23" fmla="*/ 3 h 20"/>
                <a:gd name="T24" fmla="*/ 5 w 28"/>
                <a:gd name="T25" fmla="*/ 5 h 20"/>
                <a:gd name="T26" fmla="*/ 13 w 28"/>
                <a:gd name="T27" fmla="*/ 10 h 20"/>
                <a:gd name="T28" fmla="*/ 21 w 28"/>
                <a:gd name="T29" fmla="*/ 16 h 20"/>
                <a:gd name="T30" fmla="*/ 26 w 28"/>
                <a:gd name="T31" fmla="*/ 20 h 20"/>
                <a:gd name="T32" fmla="*/ 26 w 28"/>
                <a:gd name="T33" fmla="*/ 20 h 20"/>
                <a:gd name="T34" fmla="*/ 26 w 28"/>
                <a:gd name="T35" fmla="*/ 19 h 20"/>
                <a:gd name="T36" fmla="*/ 26 w 28"/>
                <a:gd name="T37" fmla="*/ 18 h 20"/>
                <a:gd name="T38" fmla="*/ 27 w 28"/>
                <a:gd name="T39" fmla="*/ 17 h 20"/>
                <a:gd name="T40" fmla="*/ 27 w 28"/>
                <a:gd name="T41" fmla="*/ 17 h 20"/>
                <a:gd name="T42" fmla="*/ 27 w 28"/>
                <a:gd name="T43" fmla="*/ 16 h 20"/>
                <a:gd name="T44" fmla="*/ 28 w 28"/>
                <a:gd name="T45" fmla="*/ 15 h 20"/>
                <a:gd name="T46" fmla="*/ 28 w 28"/>
                <a:gd name="T47" fmla="*/ 15 h 2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8"/>
                <a:gd name="T73" fmla="*/ 0 h 20"/>
                <a:gd name="T74" fmla="*/ 28 w 28"/>
                <a:gd name="T75" fmla="*/ 20 h 2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8" h="20">
                  <a:moveTo>
                    <a:pt x="28" y="15"/>
                  </a:moveTo>
                  <a:lnTo>
                    <a:pt x="24" y="11"/>
                  </a:lnTo>
                  <a:lnTo>
                    <a:pt x="17" y="5"/>
                  </a:lnTo>
                  <a:lnTo>
                    <a:pt x="8" y="0"/>
                  </a:lnTo>
                  <a:lnTo>
                    <a:pt x="7" y="0"/>
                  </a:lnTo>
                  <a:lnTo>
                    <a:pt x="6" y="0"/>
                  </a:lnTo>
                  <a:lnTo>
                    <a:pt x="5" y="1"/>
                  </a:lnTo>
                  <a:lnTo>
                    <a:pt x="4" y="1"/>
                  </a:lnTo>
                  <a:lnTo>
                    <a:pt x="3" y="1"/>
                  </a:lnTo>
                  <a:lnTo>
                    <a:pt x="2" y="2"/>
                  </a:lnTo>
                  <a:lnTo>
                    <a:pt x="1" y="2"/>
                  </a:lnTo>
                  <a:lnTo>
                    <a:pt x="0" y="3"/>
                  </a:lnTo>
                  <a:lnTo>
                    <a:pt x="5" y="5"/>
                  </a:lnTo>
                  <a:lnTo>
                    <a:pt x="13" y="10"/>
                  </a:lnTo>
                  <a:lnTo>
                    <a:pt x="21" y="16"/>
                  </a:lnTo>
                  <a:lnTo>
                    <a:pt x="26" y="20"/>
                  </a:lnTo>
                  <a:lnTo>
                    <a:pt x="26" y="19"/>
                  </a:lnTo>
                  <a:lnTo>
                    <a:pt x="26" y="18"/>
                  </a:lnTo>
                  <a:lnTo>
                    <a:pt x="27" y="17"/>
                  </a:lnTo>
                  <a:lnTo>
                    <a:pt x="27" y="16"/>
                  </a:lnTo>
                  <a:lnTo>
                    <a:pt x="28" y="15"/>
                  </a:lnTo>
                  <a:close/>
                </a:path>
              </a:pathLst>
            </a:custGeom>
            <a:solidFill>
              <a:srgbClr val="18D4FF"/>
            </a:solidFill>
            <a:ln w="9525">
              <a:noFill/>
              <a:round/>
              <a:headEnd/>
              <a:tailEnd/>
            </a:ln>
          </p:spPr>
          <p:txBody>
            <a:bodyPr>
              <a:prstTxWarp prst="textNoShape">
                <a:avLst/>
              </a:prstTxWarp>
            </a:bodyPr>
            <a:lstStyle/>
            <a:p>
              <a:endParaRPr lang="en-US"/>
            </a:p>
          </p:txBody>
        </p:sp>
        <p:sp>
          <p:nvSpPr>
            <p:cNvPr id="66607" name="Freeform 47"/>
            <p:cNvSpPr>
              <a:spLocks/>
            </p:cNvSpPr>
            <p:nvPr/>
          </p:nvSpPr>
          <p:spPr bwMode="auto">
            <a:xfrm>
              <a:off x="1799" y="1303"/>
              <a:ext cx="34" cy="23"/>
            </a:xfrm>
            <a:custGeom>
              <a:avLst/>
              <a:gdLst>
                <a:gd name="T0" fmla="*/ 34 w 34"/>
                <a:gd name="T1" fmla="*/ 17 h 23"/>
                <a:gd name="T2" fmla="*/ 29 w 34"/>
                <a:gd name="T3" fmla="*/ 13 h 23"/>
                <a:gd name="T4" fmla="*/ 21 w 34"/>
                <a:gd name="T5" fmla="*/ 7 h 23"/>
                <a:gd name="T6" fmla="*/ 13 w 34"/>
                <a:gd name="T7" fmla="*/ 2 h 23"/>
                <a:gd name="T8" fmla="*/ 8 w 34"/>
                <a:gd name="T9" fmla="*/ 0 h 23"/>
                <a:gd name="T10" fmla="*/ 7 w 34"/>
                <a:gd name="T11" fmla="*/ 0 h 23"/>
                <a:gd name="T12" fmla="*/ 6 w 34"/>
                <a:gd name="T13" fmla="*/ 0 h 23"/>
                <a:gd name="T14" fmla="*/ 5 w 34"/>
                <a:gd name="T15" fmla="*/ 1 h 23"/>
                <a:gd name="T16" fmla="*/ 5 w 34"/>
                <a:gd name="T17" fmla="*/ 1 h 23"/>
                <a:gd name="T18" fmla="*/ 4 w 34"/>
                <a:gd name="T19" fmla="*/ 2 h 23"/>
                <a:gd name="T20" fmla="*/ 3 w 34"/>
                <a:gd name="T21" fmla="*/ 2 h 23"/>
                <a:gd name="T22" fmla="*/ 2 w 34"/>
                <a:gd name="T23" fmla="*/ 2 h 23"/>
                <a:gd name="T24" fmla="*/ 0 w 34"/>
                <a:gd name="T25" fmla="*/ 3 h 23"/>
                <a:gd name="T26" fmla="*/ 2 w 34"/>
                <a:gd name="T27" fmla="*/ 3 h 23"/>
                <a:gd name="T28" fmla="*/ 10 w 34"/>
                <a:gd name="T29" fmla="*/ 8 h 23"/>
                <a:gd name="T30" fmla="*/ 17 w 34"/>
                <a:gd name="T31" fmla="*/ 12 h 23"/>
                <a:gd name="T32" fmla="*/ 25 w 34"/>
                <a:gd name="T33" fmla="*/ 17 h 23"/>
                <a:gd name="T34" fmla="*/ 31 w 34"/>
                <a:gd name="T35" fmla="*/ 23 h 23"/>
                <a:gd name="T36" fmla="*/ 31 w 34"/>
                <a:gd name="T37" fmla="*/ 23 h 23"/>
                <a:gd name="T38" fmla="*/ 32 w 34"/>
                <a:gd name="T39" fmla="*/ 23 h 23"/>
                <a:gd name="T40" fmla="*/ 32 w 34"/>
                <a:gd name="T41" fmla="*/ 22 h 23"/>
                <a:gd name="T42" fmla="*/ 32 w 34"/>
                <a:gd name="T43" fmla="*/ 21 h 23"/>
                <a:gd name="T44" fmla="*/ 32 w 34"/>
                <a:gd name="T45" fmla="*/ 20 h 23"/>
                <a:gd name="T46" fmla="*/ 33 w 34"/>
                <a:gd name="T47" fmla="*/ 20 h 23"/>
                <a:gd name="T48" fmla="*/ 33 w 34"/>
                <a:gd name="T49" fmla="*/ 19 h 23"/>
                <a:gd name="T50" fmla="*/ 33 w 34"/>
                <a:gd name="T51" fmla="*/ 18 h 23"/>
                <a:gd name="T52" fmla="*/ 34 w 34"/>
                <a:gd name="T53" fmla="*/ 17 h 2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4"/>
                <a:gd name="T82" fmla="*/ 0 h 23"/>
                <a:gd name="T83" fmla="*/ 34 w 34"/>
                <a:gd name="T84" fmla="*/ 23 h 2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4" h="23">
                  <a:moveTo>
                    <a:pt x="34" y="17"/>
                  </a:moveTo>
                  <a:lnTo>
                    <a:pt x="29" y="13"/>
                  </a:lnTo>
                  <a:lnTo>
                    <a:pt x="21" y="7"/>
                  </a:lnTo>
                  <a:lnTo>
                    <a:pt x="13" y="2"/>
                  </a:lnTo>
                  <a:lnTo>
                    <a:pt x="8" y="0"/>
                  </a:lnTo>
                  <a:lnTo>
                    <a:pt x="7" y="0"/>
                  </a:lnTo>
                  <a:lnTo>
                    <a:pt x="6" y="0"/>
                  </a:lnTo>
                  <a:lnTo>
                    <a:pt x="5" y="1"/>
                  </a:lnTo>
                  <a:lnTo>
                    <a:pt x="4" y="2"/>
                  </a:lnTo>
                  <a:lnTo>
                    <a:pt x="3" y="2"/>
                  </a:lnTo>
                  <a:lnTo>
                    <a:pt x="2" y="2"/>
                  </a:lnTo>
                  <a:lnTo>
                    <a:pt x="0" y="3"/>
                  </a:lnTo>
                  <a:lnTo>
                    <a:pt x="2" y="3"/>
                  </a:lnTo>
                  <a:lnTo>
                    <a:pt x="10" y="8"/>
                  </a:lnTo>
                  <a:lnTo>
                    <a:pt x="17" y="12"/>
                  </a:lnTo>
                  <a:lnTo>
                    <a:pt x="25" y="17"/>
                  </a:lnTo>
                  <a:lnTo>
                    <a:pt x="31" y="23"/>
                  </a:lnTo>
                  <a:lnTo>
                    <a:pt x="32" y="23"/>
                  </a:lnTo>
                  <a:lnTo>
                    <a:pt x="32" y="22"/>
                  </a:lnTo>
                  <a:lnTo>
                    <a:pt x="32" y="21"/>
                  </a:lnTo>
                  <a:lnTo>
                    <a:pt x="32" y="20"/>
                  </a:lnTo>
                  <a:lnTo>
                    <a:pt x="33" y="20"/>
                  </a:lnTo>
                  <a:lnTo>
                    <a:pt x="33" y="19"/>
                  </a:lnTo>
                  <a:lnTo>
                    <a:pt x="33" y="18"/>
                  </a:lnTo>
                  <a:lnTo>
                    <a:pt x="34" y="17"/>
                  </a:lnTo>
                  <a:close/>
                </a:path>
              </a:pathLst>
            </a:custGeom>
            <a:solidFill>
              <a:srgbClr val="20D6FF"/>
            </a:solidFill>
            <a:ln w="9525">
              <a:noFill/>
              <a:round/>
              <a:headEnd/>
              <a:tailEnd/>
            </a:ln>
          </p:spPr>
          <p:txBody>
            <a:bodyPr>
              <a:prstTxWarp prst="textNoShape">
                <a:avLst/>
              </a:prstTxWarp>
            </a:bodyPr>
            <a:lstStyle/>
            <a:p>
              <a:endParaRPr lang="en-US"/>
            </a:p>
          </p:txBody>
        </p:sp>
        <p:sp>
          <p:nvSpPr>
            <p:cNvPr id="66608" name="Freeform 48"/>
            <p:cNvSpPr>
              <a:spLocks/>
            </p:cNvSpPr>
            <p:nvPr/>
          </p:nvSpPr>
          <p:spPr bwMode="auto">
            <a:xfrm>
              <a:off x="1793" y="1306"/>
              <a:ext cx="37" cy="27"/>
            </a:xfrm>
            <a:custGeom>
              <a:avLst/>
              <a:gdLst>
                <a:gd name="T0" fmla="*/ 37 w 37"/>
                <a:gd name="T1" fmla="*/ 20 h 27"/>
                <a:gd name="T2" fmla="*/ 37 w 37"/>
                <a:gd name="T3" fmla="*/ 20 h 27"/>
                <a:gd name="T4" fmla="*/ 31 w 37"/>
                <a:gd name="T5" fmla="*/ 14 h 27"/>
                <a:gd name="T6" fmla="*/ 23 w 37"/>
                <a:gd name="T7" fmla="*/ 9 h 27"/>
                <a:gd name="T8" fmla="*/ 16 w 37"/>
                <a:gd name="T9" fmla="*/ 5 h 27"/>
                <a:gd name="T10" fmla="*/ 8 w 37"/>
                <a:gd name="T11" fmla="*/ 0 h 27"/>
                <a:gd name="T12" fmla="*/ 6 w 37"/>
                <a:gd name="T13" fmla="*/ 0 h 27"/>
                <a:gd name="T14" fmla="*/ 5 w 37"/>
                <a:gd name="T15" fmla="*/ 0 h 27"/>
                <a:gd name="T16" fmla="*/ 4 w 37"/>
                <a:gd name="T17" fmla="*/ 1 h 27"/>
                <a:gd name="T18" fmla="*/ 4 w 37"/>
                <a:gd name="T19" fmla="*/ 1 h 27"/>
                <a:gd name="T20" fmla="*/ 3 w 37"/>
                <a:gd name="T21" fmla="*/ 3 h 27"/>
                <a:gd name="T22" fmla="*/ 2 w 37"/>
                <a:gd name="T23" fmla="*/ 3 h 27"/>
                <a:gd name="T24" fmla="*/ 1 w 37"/>
                <a:gd name="T25" fmla="*/ 4 h 27"/>
                <a:gd name="T26" fmla="*/ 0 w 37"/>
                <a:gd name="T27" fmla="*/ 4 h 27"/>
                <a:gd name="T28" fmla="*/ 0 w 37"/>
                <a:gd name="T29" fmla="*/ 5 h 27"/>
                <a:gd name="T30" fmla="*/ 5 w 37"/>
                <a:gd name="T31" fmla="*/ 7 h 27"/>
                <a:gd name="T32" fmla="*/ 13 w 37"/>
                <a:gd name="T33" fmla="*/ 10 h 27"/>
                <a:gd name="T34" fmla="*/ 20 w 37"/>
                <a:gd name="T35" fmla="*/ 14 h 27"/>
                <a:gd name="T36" fmla="*/ 27 w 37"/>
                <a:gd name="T37" fmla="*/ 19 h 27"/>
                <a:gd name="T38" fmla="*/ 33 w 37"/>
                <a:gd name="T39" fmla="*/ 25 h 27"/>
                <a:gd name="T40" fmla="*/ 35 w 37"/>
                <a:gd name="T41" fmla="*/ 27 h 27"/>
                <a:gd name="T42" fmla="*/ 35 w 37"/>
                <a:gd name="T43" fmla="*/ 27 h 27"/>
                <a:gd name="T44" fmla="*/ 36 w 37"/>
                <a:gd name="T45" fmla="*/ 26 h 27"/>
                <a:gd name="T46" fmla="*/ 36 w 37"/>
                <a:gd name="T47" fmla="*/ 25 h 27"/>
                <a:gd name="T48" fmla="*/ 36 w 37"/>
                <a:gd name="T49" fmla="*/ 24 h 27"/>
                <a:gd name="T50" fmla="*/ 36 w 37"/>
                <a:gd name="T51" fmla="*/ 24 h 27"/>
                <a:gd name="T52" fmla="*/ 37 w 37"/>
                <a:gd name="T53" fmla="*/ 23 h 27"/>
                <a:gd name="T54" fmla="*/ 37 w 37"/>
                <a:gd name="T55" fmla="*/ 21 h 27"/>
                <a:gd name="T56" fmla="*/ 37 w 37"/>
                <a:gd name="T57" fmla="*/ 20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7"/>
                <a:gd name="T88" fmla="*/ 0 h 27"/>
                <a:gd name="T89" fmla="*/ 37 w 37"/>
                <a:gd name="T90" fmla="*/ 27 h 2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7" h="27">
                  <a:moveTo>
                    <a:pt x="37" y="20"/>
                  </a:moveTo>
                  <a:lnTo>
                    <a:pt x="37" y="20"/>
                  </a:lnTo>
                  <a:lnTo>
                    <a:pt x="31" y="14"/>
                  </a:lnTo>
                  <a:lnTo>
                    <a:pt x="23" y="9"/>
                  </a:lnTo>
                  <a:lnTo>
                    <a:pt x="16" y="5"/>
                  </a:lnTo>
                  <a:lnTo>
                    <a:pt x="8" y="0"/>
                  </a:lnTo>
                  <a:lnTo>
                    <a:pt x="6" y="0"/>
                  </a:lnTo>
                  <a:lnTo>
                    <a:pt x="5" y="0"/>
                  </a:lnTo>
                  <a:lnTo>
                    <a:pt x="4" y="1"/>
                  </a:lnTo>
                  <a:lnTo>
                    <a:pt x="3" y="3"/>
                  </a:lnTo>
                  <a:lnTo>
                    <a:pt x="2" y="3"/>
                  </a:lnTo>
                  <a:lnTo>
                    <a:pt x="1" y="4"/>
                  </a:lnTo>
                  <a:lnTo>
                    <a:pt x="0" y="4"/>
                  </a:lnTo>
                  <a:lnTo>
                    <a:pt x="0" y="5"/>
                  </a:lnTo>
                  <a:lnTo>
                    <a:pt x="5" y="7"/>
                  </a:lnTo>
                  <a:lnTo>
                    <a:pt x="13" y="10"/>
                  </a:lnTo>
                  <a:lnTo>
                    <a:pt x="20" y="14"/>
                  </a:lnTo>
                  <a:lnTo>
                    <a:pt x="27" y="19"/>
                  </a:lnTo>
                  <a:lnTo>
                    <a:pt x="33" y="25"/>
                  </a:lnTo>
                  <a:lnTo>
                    <a:pt x="35" y="27"/>
                  </a:lnTo>
                  <a:lnTo>
                    <a:pt x="36" y="26"/>
                  </a:lnTo>
                  <a:lnTo>
                    <a:pt x="36" y="25"/>
                  </a:lnTo>
                  <a:lnTo>
                    <a:pt x="36" y="24"/>
                  </a:lnTo>
                  <a:lnTo>
                    <a:pt x="37" y="23"/>
                  </a:lnTo>
                  <a:lnTo>
                    <a:pt x="37" y="21"/>
                  </a:lnTo>
                  <a:lnTo>
                    <a:pt x="37" y="20"/>
                  </a:lnTo>
                  <a:close/>
                </a:path>
              </a:pathLst>
            </a:custGeom>
            <a:solidFill>
              <a:srgbClr val="28D9FF"/>
            </a:solidFill>
            <a:ln w="9525">
              <a:noFill/>
              <a:round/>
              <a:headEnd/>
              <a:tailEnd/>
            </a:ln>
          </p:spPr>
          <p:txBody>
            <a:bodyPr>
              <a:prstTxWarp prst="textNoShape">
                <a:avLst/>
              </a:prstTxWarp>
            </a:bodyPr>
            <a:lstStyle/>
            <a:p>
              <a:endParaRPr lang="en-US"/>
            </a:p>
          </p:txBody>
        </p:sp>
        <p:sp>
          <p:nvSpPr>
            <p:cNvPr id="66609" name="Freeform 49"/>
            <p:cNvSpPr>
              <a:spLocks/>
            </p:cNvSpPr>
            <p:nvPr/>
          </p:nvSpPr>
          <p:spPr bwMode="auto">
            <a:xfrm>
              <a:off x="1786" y="1311"/>
              <a:ext cx="42" cy="28"/>
            </a:xfrm>
            <a:custGeom>
              <a:avLst/>
              <a:gdLst>
                <a:gd name="T0" fmla="*/ 42 w 42"/>
                <a:gd name="T1" fmla="*/ 22 h 28"/>
                <a:gd name="T2" fmla="*/ 40 w 42"/>
                <a:gd name="T3" fmla="*/ 20 h 28"/>
                <a:gd name="T4" fmla="*/ 34 w 42"/>
                <a:gd name="T5" fmla="*/ 14 h 28"/>
                <a:gd name="T6" fmla="*/ 27 w 42"/>
                <a:gd name="T7" fmla="*/ 9 h 28"/>
                <a:gd name="T8" fmla="*/ 20 w 42"/>
                <a:gd name="T9" fmla="*/ 5 h 28"/>
                <a:gd name="T10" fmla="*/ 12 w 42"/>
                <a:gd name="T11" fmla="*/ 2 h 28"/>
                <a:gd name="T12" fmla="*/ 7 w 42"/>
                <a:gd name="T13" fmla="*/ 0 h 28"/>
                <a:gd name="T14" fmla="*/ 6 w 42"/>
                <a:gd name="T15" fmla="*/ 0 h 28"/>
                <a:gd name="T16" fmla="*/ 5 w 42"/>
                <a:gd name="T17" fmla="*/ 1 h 28"/>
                <a:gd name="T18" fmla="*/ 4 w 42"/>
                <a:gd name="T19" fmla="*/ 1 h 28"/>
                <a:gd name="T20" fmla="*/ 4 w 42"/>
                <a:gd name="T21" fmla="*/ 2 h 28"/>
                <a:gd name="T22" fmla="*/ 3 w 42"/>
                <a:gd name="T23" fmla="*/ 2 h 28"/>
                <a:gd name="T24" fmla="*/ 2 w 42"/>
                <a:gd name="T25" fmla="*/ 3 h 28"/>
                <a:gd name="T26" fmla="*/ 1 w 42"/>
                <a:gd name="T27" fmla="*/ 3 h 28"/>
                <a:gd name="T28" fmla="*/ 0 w 42"/>
                <a:gd name="T29" fmla="*/ 4 h 28"/>
                <a:gd name="T30" fmla="*/ 3 w 42"/>
                <a:gd name="T31" fmla="*/ 4 h 28"/>
                <a:gd name="T32" fmla="*/ 10 w 42"/>
                <a:gd name="T33" fmla="*/ 7 h 28"/>
                <a:gd name="T34" fmla="*/ 17 w 42"/>
                <a:gd name="T35" fmla="*/ 10 h 28"/>
                <a:gd name="T36" fmla="*/ 24 w 42"/>
                <a:gd name="T37" fmla="*/ 14 h 28"/>
                <a:gd name="T38" fmla="*/ 29 w 42"/>
                <a:gd name="T39" fmla="*/ 19 h 28"/>
                <a:gd name="T40" fmla="*/ 36 w 42"/>
                <a:gd name="T41" fmla="*/ 24 h 28"/>
                <a:gd name="T42" fmla="*/ 39 w 42"/>
                <a:gd name="T43" fmla="*/ 28 h 28"/>
                <a:gd name="T44" fmla="*/ 40 w 42"/>
                <a:gd name="T45" fmla="*/ 28 h 28"/>
                <a:gd name="T46" fmla="*/ 40 w 42"/>
                <a:gd name="T47" fmla="*/ 27 h 28"/>
                <a:gd name="T48" fmla="*/ 40 w 42"/>
                <a:gd name="T49" fmla="*/ 26 h 28"/>
                <a:gd name="T50" fmla="*/ 41 w 42"/>
                <a:gd name="T51" fmla="*/ 25 h 28"/>
                <a:gd name="T52" fmla="*/ 41 w 42"/>
                <a:gd name="T53" fmla="*/ 25 h 28"/>
                <a:gd name="T54" fmla="*/ 41 w 42"/>
                <a:gd name="T55" fmla="*/ 24 h 28"/>
                <a:gd name="T56" fmla="*/ 42 w 42"/>
                <a:gd name="T57" fmla="*/ 23 h 28"/>
                <a:gd name="T58" fmla="*/ 42 w 42"/>
                <a:gd name="T59" fmla="*/ 22 h 2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2"/>
                <a:gd name="T91" fmla="*/ 0 h 28"/>
                <a:gd name="T92" fmla="*/ 42 w 42"/>
                <a:gd name="T93" fmla="*/ 28 h 2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2" h="28">
                  <a:moveTo>
                    <a:pt x="42" y="22"/>
                  </a:moveTo>
                  <a:lnTo>
                    <a:pt x="40" y="20"/>
                  </a:lnTo>
                  <a:lnTo>
                    <a:pt x="34" y="14"/>
                  </a:lnTo>
                  <a:lnTo>
                    <a:pt x="27" y="9"/>
                  </a:lnTo>
                  <a:lnTo>
                    <a:pt x="20" y="5"/>
                  </a:lnTo>
                  <a:lnTo>
                    <a:pt x="12" y="2"/>
                  </a:lnTo>
                  <a:lnTo>
                    <a:pt x="7" y="0"/>
                  </a:lnTo>
                  <a:lnTo>
                    <a:pt x="6" y="0"/>
                  </a:lnTo>
                  <a:lnTo>
                    <a:pt x="5" y="1"/>
                  </a:lnTo>
                  <a:lnTo>
                    <a:pt x="4" y="1"/>
                  </a:lnTo>
                  <a:lnTo>
                    <a:pt x="4" y="2"/>
                  </a:lnTo>
                  <a:lnTo>
                    <a:pt x="3" y="2"/>
                  </a:lnTo>
                  <a:lnTo>
                    <a:pt x="2" y="3"/>
                  </a:lnTo>
                  <a:lnTo>
                    <a:pt x="1" y="3"/>
                  </a:lnTo>
                  <a:lnTo>
                    <a:pt x="0" y="4"/>
                  </a:lnTo>
                  <a:lnTo>
                    <a:pt x="3" y="4"/>
                  </a:lnTo>
                  <a:lnTo>
                    <a:pt x="10" y="7"/>
                  </a:lnTo>
                  <a:lnTo>
                    <a:pt x="17" y="10"/>
                  </a:lnTo>
                  <a:lnTo>
                    <a:pt x="24" y="14"/>
                  </a:lnTo>
                  <a:lnTo>
                    <a:pt x="29" y="19"/>
                  </a:lnTo>
                  <a:lnTo>
                    <a:pt x="36" y="24"/>
                  </a:lnTo>
                  <a:lnTo>
                    <a:pt x="39" y="28"/>
                  </a:lnTo>
                  <a:lnTo>
                    <a:pt x="40" y="28"/>
                  </a:lnTo>
                  <a:lnTo>
                    <a:pt x="40" y="27"/>
                  </a:lnTo>
                  <a:lnTo>
                    <a:pt x="40" y="26"/>
                  </a:lnTo>
                  <a:lnTo>
                    <a:pt x="41" y="25"/>
                  </a:lnTo>
                  <a:lnTo>
                    <a:pt x="41" y="24"/>
                  </a:lnTo>
                  <a:lnTo>
                    <a:pt x="42" y="23"/>
                  </a:lnTo>
                  <a:lnTo>
                    <a:pt x="42" y="22"/>
                  </a:lnTo>
                  <a:close/>
                </a:path>
              </a:pathLst>
            </a:custGeom>
            <a:solidFill>
              <a:srgbClr val="30DCFF"/>
            </a:solidFill>
            <a:ln w="9525">
              <a:noFill/>
              <a:round/>
              <a:headEnd/>
              <a:tailEnd/>
            </a:ln>
          </p:spPr>
          <p:txBody>
            <a:bodyPr>
              <a:prstTxWarp prst="textNoShape">
                <a:avLst/>
              </a:prstTxWarp>
            </a:bodyPr>
            <a:lstStyle/>
            <a:p>
              <a:endParaRPr lang="en-US"/>
            </a:p>
          </p:txBody>
        </p:sp>
        <p:sp>
          <p:nvSpPr>
            <p:cNvPr id="66610" name="Freeform 50"/>
            <p:cNvSpPr>
              <a:spLocks/>
            </p:cNvSpPr>
            <p:nvPr/>
          </p:nvSpPr>
          <p:spPr bwMode="auto">
            <a:xfrm>
              <a:off x="1781" y="1315"/>
              <a:ext cx="44" cy="30"/>
            </a:xfrm>
            <a:custGeom>
              <a:avLst/>
              <a:gdLst>
                <a:gd name="T0" fmla="*/ 44 w 44"/>
                <a:gd name="T1" fmla="*/ 24 h 30"/>
                <a:gd name="T2" fmla="*/ 41 w 44"/>
                <a:gd name="T3" fmla="*/ 20 h 30"/>
                <a:gd name="T4" fmla="*/ 34 w 44"/>
                <a:gd name="T5" fmla="*/ 15 h 30"/>
                <a:gd name="T6" fmla="*/ 29 w 44"/>
                <a:gd name="T7" fmla="*/ 10 h 30"/>
                <a:gd name="T8" fmla="*/ 22 w 44"/>
                <a:gd name="T9" fmla="*/ 6 h 30"/>
                <a:gd name="T10" fmla="*/ 15 w 44"/>
                <a:gd name="T11" fmla="*/ 3 h 30"/>
                <a:gd name="T12" fmla="*/ 8 w 44"/>
                <a:gd name="T13" fmla="*/ 0 h 30"/>
                <a:gd name="T14" fmla="*/ 5 w 44"/>
                <a:gd name="T15" fmla="*/ 0 h 30"/>
                <a:gd name="T16" fmla="*/ 5 w 44"/>
                <a:gd name="T17" fmla="*/ 0 h 30"/>
                <a:gd name="T18" fmla="*/ 4 w 44"/>
                <a:gd name="T19" fmla="*/ 1 h 30"/>
                <a:gd name="T20" fmla="*/ 3 w 44"/>
                <a:gd name="T21" fmla="*/ 2 h 30"/>
                <a:gd name="T22" fmla="*/ 3 w 44"/>
                <a:gd name="T23" fmla="*/ 2 h 30"/>
                <a:gd name="T24" fmla="*/ 2 w 44"/>
                <a:gd name="T25" fmla="*/ 3 h 30"/>
                <a:gd name="T26" fmla="*/ 1 w 44"/>
                <a:gd name="T27" fmla="*/ 3 h 30"/>
                <a:gd name="T28" fmla="*/ 0 w 44"/>
                <a:gd name="T29" fmla="*/ 4 h 30"/>
                <a:gd name="T30" fmla="*/ 0 w 44"/>
                <a:gd name="T31" fmla="*/ 4 h 30"/>
                <a:gd name="T32" fmla="*/ 6 w 44"/>
                <a:gd name="T33" fmla="*/ 6 h 30"/>
                <a:gd name="T34" fmla="*/ 12 w 44"/>
                <a:gd name="T35" fmla="*/ 8 h 30"/>
                <a:gd name="T36" fmla="*/ 20 w 44"/>
                <a:gd name="T37" fmla="*/ 11 h 30"/>
                <a:gd name="T38" fmla="*/ 25 w 44"/>
                <a:gd name="T39" fmla="*/ 16 h 30"/>
                <a:gd name="T40" fmla="*/ 31 w 44"/>
                <a:gd name="T41" fmla="*/ 20 h 30"/>
                <a:gd name="T42" fmla="*/ 36 w 44"/>
                <a:gd name="T43" fmla="*/ 25 h 30"/>
                <a:gd name="T44" fmla="*/ 41 w 44"/>
                <a:gd name="T45" fmla="*/ 30 h 30"/>
                <a:gd name="T46" fmla="*/ 42 w 44"/>
                <a:gd name="T47" fmla="*/ 30 h 30"/>
                <a:gd name="T48" fmla="*/ 42 w 44"/>
                <a:gd name="T49" fmla="*/ 29 h 30"/>
                <a:gd name="T50" fmla="*/ 42 w 44"/>
                <a:gd name="T51" fmla="*/ 29 h 30"/>
                <a:gd name="T52" fmla="*/ 43 w 44"/>
                <a:gd name="T53" fmla="*/ 28 h 30"/>
                <a:gd name="T54" fmla="*/ 43 w 44"/>
                <a:gd name="T55" fmla="*/ 27 h 30"/>
                <a:gd name="T56" fmla="*/ 43 w 44"/>
                <a:gd name="T57" fmla="*/ 26 h 30"/>
                <a:gd name="T58" fmla="*/ 44 w 44"/>
                <a:gd name="T59" fmla="*/ 26 h 30"/>
                <a:gd name="T60" fmla="*/ 44 w 44"/>
                <a:gd name="T61" fmla="*/ 25 h 30"/>
                <a:gd name="T62" fmla="*/ 44 w 44"/>
                <a:gd name="T63" fmla="*/ 24 h 3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4"/>
                <a:gd name="T97" fmla="*/ 0 h 30"/>
                <a:gd name="T98" fmla="*/ 44 w 44"/>
                <a:gd name="T99" fmla="*/ 30 h 3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4" h="30">
                  <a:moveTo>
                    <a:pt x="44" y="24"/>
                  </a:moveTo>
                  <a:lnTo>
                    <a:pt x="41" y="20"/>
                  </a:lnTo>
                  <a:lnTo>
                    <a:pt x="34" y="15"/>
                  </a:lnTo>
                  <a:lnTo>
                    <a:pt x="29" y="10"/>
                  </a:lnTo>
                  <a:lnTo>
                    <a:pt x="22" y="6"/>
                  </a:lnTo>
                  <a:lnTo>
                    <a:pt x="15" y="3"/>
                  </a:lnTo>
                  <a:lnTo>
                    <a:pt x="8" y="0"/>
                  </a:lnTo>
                  <a:lnTo>
                    <a:pt x="5" y="0"/>
                  </a:lnTo>
                  <a:lnTo>
                    <a:pt x="4" y="1"/>
                  </a:lnTo>
                  <a:lnTo>
                    <a:pt x="3" y="2"/>
                  </a:lnTo>
                  <a:lnTo>
                    <a:pt x="2" y="3"/>
                  </a:lnTo>
                  <a:lnTo>
                    <a:pt x="1" y="3"/>
                  </a:lnTo>
                  <a:lnTo>
                    <a:pt x="0" y="4"/>
                  </a:lnTo>
                  <a:lnTo>
                    <a:pt x="6" y="6"/>
                  </a:lnTo>
                  <a:lnTo>
                    <a:pt x="12" y="8"/>
                  </a:lnTo>
                  <a:lnTo>
                    <a:pt x="20" y="11"/>
                  </a:lnTo>
                  <a:lnTo>
                    <a:pt x="25" y="16"/>
                  </a:lnTo>
                  <a:lnTo>
                    <a:pt x="31" y="20"/>
                  </a:lnTo>
                  <a:lnTo>
                    <a:pt x="36" y="25"/>
                  </a:lnTo>
                  <a:lnTo>
                    <a:pt x="41" y="30"/>
                  </a:lnTo>
                  <a:lnTo>
                    <a:pt x="42" y="30"/>
                  </a:lnTo>
                  <a:lnTo>
                    <a:pt x="42" y="29"/>
                  </a:lnTo>
                  <a:lnTo>
                    <a:pt x="43" y="28"/>
                  </a:lnTo>
                  <a:lnTo>
                    <a:pt x="43" y="27"/>
                  </a:lnTo>
                  <a:lnTo>
                    <a:pt x="43" y="26"/>
                  </a:lnTo>
                  <a:lnTo>
                    <a:pt x="44" y="26"/>
                  </a:lnTo>
                  <a:lnTo>
                    <a:pt x="44" y="25"/>
                  </a:lnTo>
                  <a:lnTo>
                    <a:pt x="44" y="24"/>
                  </a:lnTo>
                  <a:close/>
                </a:path>
              </a:pathLst>
            </a:custGeom>
            <a:solidFill>
              <a:srgbClr val="38DEFF"/>
            </a:solidFill>
            <a:ln w="9525">
              <a:noFill/>
              <a:round/>
              <a:headEnd/>
              <a:tailEnd/>
            </a:ln>
          </p:spPr>
          <p:txBody>
            <a:bodyPr>
              <a:prstTxWarp prst="textNoShape">
                <a:avLst/>
              </a:prstTxWarp>
            </a:bodyPr>
            <a:lstStyle/>
            <a:p>
              <a:endParaRPr lang="en-US"/>
            </a:p>
          </p:txBody>
        </p:sp>
        <p:sp>
          <p:nvSpPr>
            <p:cNvPr id="66611" name="Freeform 51"/>
            <p:cNvSpPr>
              <a:spLocks/>
            </p:cNvSpPr>
            <p:nvPr/>
          </p:nvSpPr>
          <p:spPr bwMode="auto">
            <a:xfrm>
              <a:off x="1772" y="1319"/>
              <a:ext cx="51" cy="33"/>
            </a:xfrm>
            <a:custGeom>
              <a:avLst/>
              <a:gdLst>
                <a:gd name="T0" fmla="*/ 51 w 51"/>
                <a:gd name="T1" fmla="*/ 26 h 33"/>
                <a:gd name="T2" fmla="*/ 50 w 51"/>
                <a:gd name="T3" fmla="*/ 26 h 33"/>
                <a:gd name="T4" fmla="*/ 45 w 51"/>
                <a:gd name="T5" fmla="*/ 21 h 33"/>
                <a:gd name="T6" fmla="*/ 40 w 51"/>
                <a:gd name="T7" fmla="*/ 16 h 33"/>
                <a:gd name="T8" fmla="*/ 34 w 51"/>
                <a:gd name="T9" fmla="*/ 12 h 33"/>
                <a:gd name="T10" fmla="*/ 29 w 51"/>
                <a:gd name="T11" fmla="*/ 7 h 33"/>
                <a:gd name="T12" fmla="*/ 21 w 51"/>
                <a:gd name="T13" fmla="*/ 4 h 33"/>
                <a:gd name="T14" fmla="*/ 15 w 51"/>
                <a:gd name="T15" fmla="*/ 2 h 33"/>
                <a:gd name="T16" fmla="*/ 9 w 51"/>
                <a:gd name="T17" fmla="*/ 0 h 33"/>
                <a:gd name="T18" fmla="*/ 7 w 51"/>
                <a:gd name="T19" fmla="*/ 1 h 33"/>
                <a:gd name="T20" fmla="*/ 7 w 51"/>
                <a:gd name="T21" fmla="*/ 1 h 33"/>
                <a:gd name="T22" fmla="*/ 7 w 51"/>
                <a:gd name="T23" fmla="*/ 1 h 33"/>
                <a:gd name="T24" fmla="*/ 6 w 51"/>
                <a:gd name="T25" fmla="*/ 2 h 33"/>
                <a:gd name="T26" fmla="*/ 6 w 51"/>
                <a:gd name="T27" fmla="*/ 2 h 33"/>
                <a:gd name="T28" fmla="*/ 6 w 51"/>
                <a:gd name="T29" fmla="*/ 2 h 33"/>
                <a:gd name="T30" fmla="*/ 5 w 51"/>
                <a:gd name="T31" fmla="*/ 2 h 33"/>
                <a:gd name="T32" fmla="*/ 5 w 51"/>
                <a:gd name="T33" fmla="*/ 3 h 33"/>
                <a:gd name="T34" fmla="*/ 4 w 51"/>
                <a:gd name="T35" fmla="*/ 3 h 33"/>
                <a:gd name="T36" fmla="*/ 4 w 51"/>
                <a:gd name="T37" fmla="*/ 3 h 33"/>
                <a:gd name="T38" fmla="*/ 3 w 51"/>
                <a:gd name="T39" fmla="*/ 4 h 33"/>
                <a:gd name="T40" fmla="*/ 2 w 51"/>
                <a:gd name="T41" fmla="*/ 4 h 33"/>
                <a:gd name="T42" fmla="*/ 2 w 51"/>
                <a:gd name="T43" fmla="*/ 4 h 33"/>
                <a:gd name="T44" fmla="*/ 1 w 51"/>
                <a:gd name="T45" fmla="*/ 5 h 33"/>
                <a:gd name="T46" fmla="*/ 1 w 51"/>
                <a:gd name="T47" fmla="*/ 5 h 33"/>
                <a:gd name="T48" fmla="*/ 0 w 51"/>
                <a:gd name="T49" fmla="*/ 5 h 33"/>
                <a:gd name="T50" fmla="*/ 6 w 51"/>
                <a:gd name="T51" fmla="*/ 6 h 33"/>
                <a:gd name="T52" fmla="*/ 13 w 51"/>
                <a:gd name="T53" fmla="*/ 8 h 33"/>
                <a:gd name="T54" fmla="*/ 19 w 51"/>
                <a:gd name="T55" fmla="*/ 11 h 33"/>
                <a:gd name="T56" fmla="*/ 25 w 51"/>
                <a:gd name="T57" fmla="*/ 14 h 33"/>
                <a:gd name="T58" fmla="*/ 31 w 51"/>
                <a:gd name="T59" fmla="*/ 17 h 33"/>
                <a:gd name="T60" fmla="*/ 36 w 51"/>
                <a:gd name="T61" fmla="*/ 21 h 33"/>
                <a:gd name="T62" fmla="*/ 41 w 51"/>
                <a:gd name="T63" fmla="*/ 25 h 33"/>
                <a:gd name="T64" fmla="*/ 45 w 51"/>
                <a:gd name="T65" fmla="*/ 30 h 33"/>
                <a:gd name="T66" fmla="*/ 48 w 51"/>
                <a:gd name="T67" fmla="*/ 33 h 33"/>
                <a:gd name="T68" fmla="*/ 48 w 51"/>
                <a:gd name="T69" fmla="*/ 32 h 33"/>
                <a:gd name="T70" fmla="*/ 49 w 51"/>
                <a:gd name="T71" fmla="*/ 32 h 33"/>
                <a:gd name="T72" fmla="*/ 49 w 51"/>
                <a:gd name="T73" fmla="*/ 31 h 33"/>
                <a:gd name="T74" fmla="*/ 49 w 51"/>
                <a:gd name="T75" fmla="*/ 30 h 33"/>
                <a:gd name="T76" fmla="*/ 50 w 51"/>
                <a:gd name="T77" fmla="*/ 29 h 33"/>
                <a:gd name="T78" fmla="*/ 50 w 51"/>
                <a:gd name="T79" fmla="*/ 29 h 33"/>
                <a:gd name="T80" fmla="*/ 50 w 51"/>
                <a:gd name="T81" fmla="*/ 27 h 33"/>
                <a:gd name="T82" fmla="*/ 51 w 51"/>
                <a:gd name="T83" fmla="*/ 26 h 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1"/>
                <a:gd name="T127" fmla="*/ 0 h 33"/>
                <a:gd name="T128" fmla="*/ 51 w 51"/>
                <a:gd name="T129" fmla="*/ 33 h 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1" h="33">
                  <a:moveTo>
                    <a:pt x="51" y="26"/>
                  </a:moveTo>
                  <a:lnTo>
                    <a:pt x="50" y="26"/>
                  </a:lnTo>
                  <a:lnTo>
                    <a:pt x="45" y="21"/>
                  </a:lnTo>
                  <a:lnTo>
                    <a:pt x="40" y="16"/>
                  </a:lnTo>
                  <a:lnTo>
                    <a:pt x="34" y="12"/>
                  </a:lnTo>
                  <a:lnTo>
                    <a:pt x="29" y="7"/>
                  </a:lnTo>
                  <a:lnTo>
                    <a:pt x="21" y="4"/>
                  </a:lnTo>
                  <a:lnTo>
                    <a:pt x="15" y="2"/>
                  </a:lnTo>
                  <a:lnTo>
                    <a:pt x="9" y="0"/>
                  </a:lnTo>
                  <a:lnTo>
                    <a:pt x="7" y="1"/>
                  </a:lnTo>
                  <a:lnTo>
                    <a:pt x="6" y="2"/>
                  </a:lnTo>
                  <a:lnTo>
                    <a:pt x="5" y="2"/>
                  </a:lnTo>
                  <a:lnTo>
                    <a:pt x="5" y="3"/>
                  </a:lnTo>
                  <a:lnTo>
                    <a:pt x="4" y="3"/>
                  </a:lnTo>
                  <a:lnTo>
                    <a:pt x="3" y="4"/>
                  </a:lnTo>
                  <a:lnTo>
                    <a:pt x="2" y="4"/>
                  </a:lnTo>
                  <a:lnTo>
                    <a:pt x="1" y="5"/>
                  </a:lnTo>
                  <a:lnTo>
                    <a:pt x="0" y="5"/>
                  </a:lnTo>
                  <a:lnTo>
                    <a:pt x="6" y="6"/>
                  </a:lnTo>
                  <a:lnTo>
                    <a:pt x="13" y="8"/>
                  </a:lnTo>
                  <a:lnTo>
                    <a:pt x="19" y="11"/>
                  </a:lnTo>
                  <a:lnTo>
                    <a:pt x="25" y="14"/>
                  </a:lnTo>
                  <a:lnTo>
                    <a:pt x="31" y="17"/>
                  </a:lnTo>
                  <a:lnTo>
                    <a:pt x="36" y="21"/>
                  </a:lnTo>
                  <a:lnTo>
                    <a:pt x="41" y="25"/>
                  </a:lnTo>
                  <a:lnTo>
                    <a:pt x="45" y="30"/>
                  </a:lnTo>
                  <a:lnTo>
                    <a:pt x="48" y="33"/>
                  </a:lnTo>
                  <a:lnTo>
                    <a:pt x="48" y="32"/>
                  </a:lnTo>
                  <a:lnTo>
                    <a:pt x="49" y="32"/>
                  </a:lnTo>
                  <a:lnTo>
                    <a:pt x="49" y="31"/>
                  </a:lnTo>
                  <a:lnTo>
                    <a:pt x="49" y="30"/>
                  </a:lnTo>
                  <a:lnTo>
                    <a:pt x="50" y="29"/>
                  </a:lnTo>
                  <a:lnTo>
                    <a:pt x="50" y="27"/>
                  </a:lnTo>
                  <a:lnTo>
                    <a:pt x="51" y="26"/>
                  </a:lnTo>
                  <a:close/>
                </a:path>
              </a:pathLst>
            </a:custGeom>
            <a:solidFill>
              <a:srgbClr val="40E1FF"/>
            </a:solidFill>
            <a:ln w="9525">
              <a:noFill/>
              <a:round/>
              <a:headEnd/>
              <a:tailEnd/>
            </a:ln>
          </p:spPr>
          <p:txBody>
            <a:bodyPr>
              <a:prstTxWarp prst="textNoShape">
                <a:avLst/>
              </a:prstTxWarp>
            </a:bodyPr>
            <a:lstStyle/>
            <a:p>
              <a:endParaRPr lang="en-US"/>
            </a:p>
          </p:txBody>
        </p:sp>
        <p:sp>
          <p:nvSpPr>
            <p:cNvPr id="66612" name="Freeform 52"/>
            <p:cNvSpPr>
              <a:spLocks/>
            </p:cNvSpPr>
            <p:nvPr/>
          </p:nvSpPr>
          <p:spPr bwMode="auto">
            <a:xfrm>
              <a:off x="1767" y="1324"/>
              <a:ext cx="53" cy="34"/>
            </a:xfrm>
            <a:custGeom>
              <a:avLst/>
              <a:gdLst>
                <a:gd name="T0" fmla="*/ 53 w 53"/>
                <a:gd name="T1" fmla="*/ 28 h 34"/>
                <a:gd name="T2" fmla="*/ 50 w 53"/>
                <a:gd name="T3" fmla="*/ 25 h 34"/>
                <a:gd name="T4" fmla="*/ 46 w 53"/>
                <a:gd name="T5" fmla="*/ 20 h 34"/>
                <a:gd name="T6" fmla="*/ 41 w 53"/>
                <a:gd name="T7" fmla="*/ 16 h 34"/>
                <a:gd name="T8" fmla="*/ 36 w 53"/>
                <a:gd name="T9" fmla="*/ 12 h 34"/>
                <a:gd name="T10" fmla="*/ 30 w 53"/>
                <a:gd name="T11" fmla="*/ 9 h 34"/>
                <a:gd name="T12" fmla="*/ 24 w 53"/>
                <a:gd name="T13" fmla="*/ 6 h 34"/>
                <a:gd name="T14" fmla="*/ 18 w 53"/>
                <a:gd name="T15" fmla="*/ 3 h 34"/>
                <a:gd name="T16" fmla="*/ 11 w 53"/>
                <a:gd name="T17" fmla="*/ 1 h 34"/>
                <a:gd name="T18" fmla="*/ 5 w 53"/>
                <a:gd name="T19" fmla="*/ 0 h 34"/>
                <a:gd name="T20" fmla="*/ 4 w 53"/>
                <a:gd name="T21" fmla="*/ 1 h 34"/>
                <a:gd name="T22" fmla="*/ 3 w 53"/>
                <a:gd name="T23" fmla="*/ 1 h 34"/>
                <a:gd name="T24" fmla="*/ 3 w 53"/>
                <a:gd name="T25" fmla="*/ 2 h 34"/>
                <a:gd name="T26" fmla="*/ 2 w 53"/>
                <a:gd name="T27" fmla="*/ 3 h 34"/>
                <a:gd name="T28" fmla="*/ 1 w 53"/>
                <a:gd name="T29" fmla="*/ 5 h 34"/>
                <a:gd name="T30" fmla="*/ 1 w 53"/>
                <a:gd name="T31" fmla="*/ 5 h 34"/>
                <a:gd name="T32" fmla="*/ 0 w 53"/>
                <a:gd name="T33" fmla="*/ 6 h 34"/>
                <a:gd name="T34" fmla="*/ 0 w 53"/>
                <a:gd name="T35" fmla="*/ 7 h 34"/>
                <a:gd name="T36" fmla="*/ 4 w 53"/>
                <a:gd name="T37" fmla="*/ 7 h 34"/>
                <a:gd name="T38" fmla="*/ 10 w 53"/>
                <a:gd name="T39" fmla="*/ 8 h 34"/>
                <a:gd name="T40" fmla="*/ 16 w 53"/>
                <a:gd name="T41" fmla="*/ 9 h 34"/>
                <a:gd name="T42" fmla="*/ 22 w 53"/>
                <a:gd name="T43" fmla="*/ 11 h 34"/>
                <a:gd name="T44" fmla="*/ 27 w 53"/>
                <a:gd name="T45" fmla="*/ 14 h 34"/>
                <a:gd name="T46" fmla="*/ 32 w 53"/>
                <a:gd name="T47" fmla="*/ 17 h 34"/>
                <a:gd name="T48" fmla="*/ 37 w 53"/>
                <a:gd name="T49" fmla="*/ 20 h 34"/>
                <a:gd name="T50" fmla="*/ 41 w 53"/>
                <a:gd name="T51" fmla="*/ 25 h 34"/>
                <a:gd name="T52" fmla="*/ 45 w 53"/>
                <a:gd name="T53" fmla="*/ 29 h 34"/>
                <a:gd name="T54" fmla="*/ 49 w 53"/>
                <a:gd name="T55" fmla="*/ 33 h 34"/>
                <a:gd name="T56" fmla="*/ 49 w 53"/>
                <a:gd name="T57" fmla="*/ 34 h 34"/>
                <a:gd name="T58" fmla="*/ 49 w 53"/>
                <a:gd name="T59" fmla="*/ 33 h 34"/>
                <a:gd name="T60" fmla="*/ 50 w 53"/>
                <a:gd name="T61" fmla="*/ 32 h 34"/>
                <a:gd name="T62" fmla="*/ 50 w 53"/>
                <a:gd name="T63" fmla="*/ 32 h 34"/>
                <a:gd name="T64" fmla="*/ 50 w 53"/>
                <a:gd name="T65" fmla="*/ 31 h 34"/>
                <a:gd name="T66" fmla="*/ 51 w 53"/>
                <a:gd name="T67" fmla="*/ 30 h 34"/>
                <a:gd name="T68" fmla="*/ 51 w 53"/>
                <a:gd name="T69" fmla="*/ 29 h 34"/>
                <a:gd name="T70" fmla="*/ 51 w 53"/>
                <a:gd name="T71" fmla="*/ 29 h 34"/>
                <a:gd name="T72" fmla="*/ 53 w 53"/>
                <a:gd name="T73" fmla="*/ 28 h 3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3"/>
                <a:gd name="T112" fmla="*/ 0 h 34"/>
                <a:gd name="T113" fmla="*/ 53 w 53"/>
                <a:gd name="T114" fmla="*/ 34 h 3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3" h="34">
                  <a:moveTo>
                    <a:pt x="53" y="28"/>
                  </a:moveTo>
                  <a:lnTo>
                    <a:pt x="50" y="25"/>
                  </a:lnTo>
                  <a:lnTo>
                    <a:pt x="46" y="20"/>
                  </a:lnTo>
                  <a:lnTo>
                    <a:pt x="41" y="16"/>
                  </a:lnTo>
                  <a:lnTo>
                    <a:pt x="36" y="12"/>
                  </a:lnTo>
                  <a:lnTo>
                    <a:pt x="30" y="9"/>
                  </a:lnTo>
                  <a:lnTo>
                    <a:pt x="24" y="6"/>
                  </a:lnTo>
                  <a:lnTo>
                    <a:pt x="18" y="3"/>
                  </a:lnTo>
                  <a:lnTo>
                    <a:pt x="11" y="1"/>
                  </a:lnTo>
                  <a:lnTo>
                    <a:pt x="5" y="0"/>
                  </a:lnTo>
                  <a:lnTo>
                    <a:pt x="4" y="1"/>
                  </a:lnTo>
                  <a:lnTo>
                    <a:pt x="3" y="1"/>
                  </a:lnTo>
                  <a:lnTo>
                    <a:pt x="3" y="2"/>
                  </a:lnTo>
                  <a:lnTo>
                    <a:pt x="2" y="3"/>
                  </a:lnTo>
                  <a:lnTo>
                    <a:pt x="1" y="5"/>
                  </a:lnTo>
                  <a:lnTo>
                    <a:pt x="0" y="6"/>
                  </a:lnTo>
                  <a:lnTo>
                    <a:pt x="0" y="7"/>
                  </a:lnTo>
                  <a:lnTo>
                    <a:pt x="4" y="7"/>
                  </a:lnTo>
                  <a:lnTo>
                    <a:pt x="10" y="8"/>
                  </a:lnTo>
                  <a:lnTo>
                    <a:pt x="16" y="9"/>
                  </a:lnTo>
                  <a:lnTo>
                    <a:pt x="22" y="11"/>
                  </a:lnTo>
                  <a:lnTo>
                    <a:pt x="27" y="14"/>
                  </a:lnTo>
                  <a:lnTo>
                    <a:pt x="32" y="17"/>
                  </a:lnTo>
                  <a:lnTo>
                    <a:pt x="37" y="20"/>
                  </a:lnTo>
                  <a:lnTo>
                    <a:pt x="41" y="25"/>
                  </a:lnTo>
                  <a:lnTo>
                    <a:pt x="45" y="29"/>
                  </a:lnTo>
                  <a:lnTo>
                    <a:pt x="49" y="33"/>
                  </a:lnTo>
                  <a:lnTo>
                    <a:pt x="49" y="34"/>
                  </a:lnTo>
                  <a:lnTo>
                    <a:pt x="49" y="33"/>
                  </a:lnTo>
                  <a:lnTo>
                    <a:pt x="50" y="32"/>
                  </a:lnTo>
                  <a:lnTo>
                    <a:pt x="50" y="31"/>
                  </a:lnTo>
                  <a:lnTo>
                    <a:pt x="51" y="30"/>
                  </a:lnTo>
                  <a:lnTo>
                    <a:pt x="51" y="29"/>
                  </a:lnTo>
                  <a:lnTo>
                    <a:pt x="53" y="28"/>
                  </a:lnTo>
                  <a:close/>
                </a:path>
              </a:pathLst>
            </a:custGeom>
            <a:solidFill>
              <a:srgbClr val="48E4FF"/>
            </a:solidFill>
            <a:ln w="9525">
              <a:noFill/>
              <a:round/>
              <a:headEnd/>
              <a:tailEnd/>
            </a:ln>
          </p:spPr>
          <p:txBody>
            <a:bodyPr>
              <a:prstTxWarp prst="textNoShape">
                <a:avLst/>
              </a:prstTxWarp>
            </a:bodyPr>
            <a:lstStyle/>
            <a:p>
              <a:endParaRPr lang="en-US"/>
            </a:p>
          </p:txBody>
        </p:sp>
        <p:sp>
          <p:nvSpPr>
            <p:cNvPr id="66613" name="Freeform 53"/>
            <p:cNvSpPr>
              <a:spLocks/>
            </p:cNvSpPr>
            <p:nvPr/>
          </p:nvSpPr>
          <p:spPr bwMode="auto">
            <a:xfrm>
              <a:off x="1765" y="1331"/>
              <a:ext cx="51" cy="33"/>
            </a:xfrm>
            <a:custGeom>
              <a:avLst/>
              <a:gdLst>
                <a:gd name="T0" fmla="*/ 51 w 51"/>
                <a:gd name="T1" fmla="*/ 27 h 33"/>
                <a:gd name="T2" fmla="*/ 51 w 51"/>
                <a:gd name="T3" fmla="*/ 26 h 33"/>
                <a:gd name="T4" fmla="*/ 47 w 51"/>
                <a:gd name="T5" fmla="*/ 22 h 33"/>
                <a:gd name="T6" fmla="*/ 43 w 51"/>
                <a:gd name="T7" fmla="*/ 18 h 33"/>
                <a:gd name="T8" fmla="*/ 39 w 51"/>
                <a:gd name="T9" fmla="*/ 13 h 33"/>
                <a:gd name="T10" fmla="*/ 34 w 51"/>
                <a:gd name="T11" fmla="*/ 10 h 33"/>
                <a:gd name="T12" fmla="*/ 29 w 51"/>
                <a:gd name="T13" fmla="*/ 7 h 33"/>
                <a:gd name="T14" fmla="*/ 24 w 51"/>
                <a:gd name="T15" fmla="*/ 4 h 33"/>
                <a:gd name="T16" fmla="*/ 18 w 51"/>
                <a:gd name="T17" fmla="*/ 2 h 33"/>
                <a:gd name="T18" fmla="*/ 12 w 51"/>
                <a:gd name="T19" fmla="*/ 1 h 33"/>
                <a:gd name="T20" fmla="*/ 6 w 51"/>
                <a:gd name="T21" fmla="*/ 0 h 33"/>
                <a:gd name="T22" fmla="*/ 2 w 51"/>
                <a:gd name="T23" fmla="*/ 0 h 33"/>
                <a:gd name="T24" fmla="*/ 2 w 51"/>
                <a:gd name="T25" fmla="*/ 0 h 33"/>
                <a:gd name="T26" fmla="*/ 1 w 51"/>
                <a:gd name="T27" fmla="*/ 1 h 33"/>
                <a:gd name="T28" fmla="*/ 1 w 51"/>
                <a:gd name="T29" fmla="*/ 2 h 33"/>
                <a:gd name="T30" fmla="*/ 1 w 51"/>
                <a:gd name="T31" fmla="*/ 3 h 33"/>
                <a:gd name="T32" fmla="*/ 1 w 51"/>
                <a:gd name="T33" fmla="*/ 3 h 33"/>
                <a:gd name="T34" fmla="*/ 1 w 51"/>
                <a:gd name="T35" fmla="*/ 4 h 33"/>
                <a:gd name="T36" fmla="*/ 1 w 51"/>
                <a:gd name="T37" fmla="*/ 5 h 33"/>
                <a:gd name="T38" fmla="*/ 0 w 51"/>
                <a:gd name="T39" fmla="*/ 6 h 33"/>
                <a:gd name="T40" fmla="*/ 5 w 51"/>
                <a:gd name="T41" fmla="*/ 6 h 33"/>
                <a:gd name="T42" fmla="*/ 11 w 51"/>
                <a:gd name="T43" fmla="*/ 7 h 33"/>
                <a:gd name="T44" fmla="*/ 17 w 51"/>
                <a:gd name="T45" fmla="*/ 8 h 33"/>
                <a:gd name="T46" fmla="*/ 22 w 51"/>
                <a:gd name="T47" fmla="*/ 10 h 33"/>
                <a:gd name="T48" fmla="*/ 31 w 51"/>
                <a:gd name="T49" fmla="*/ 15 h 33"/>
                <a:gd name="T50" fmla="*/ 39 w 51"/>
                <a:gd name="T51" fmla="*/ 22 h 33"/>
                <a:gd name="T52" fmla="*/ 46 w 51"/>
                <a:gd name="T53" fmla="*/ 30 h 33"/>
                <a:gd name="T54" fmla="*/ 47 w 51"/>
                <a:gd name="T55" fmla="*/ 33 h 33"/>
                <a:gd name="T56" fmla="*/ 48 w 51"/>
                <a:gd name="T57" fmla="*/ 32 h 33"/>
                <a:gd name="T58" fmla="*/ 48 w 51"/>
                <a:gd name="T59" fmla="*/ 31 h 33"/>
                <a:gd name="T60" fmla="*/ 49 w 51"/>
                <a:gd name="T61" fmla="*/ 31 h 33"/>
                <a:gd name="T62" fmla="*/ 49 w 51"/>
                <a:gd name="T63" fmla="*/ 30 h 33"/>
                <a:gd name="T64" fmla="*/ 50 w 51"/>
                <a:gd name="T65" fmla="*/ 29 h 33"/>
                <a:gd name="T66" fmla="*/ 50 w 51"/>
                <a:gd name="T67" fmla="*/ 28 h 33"/>
                <a:gd name="T68" fmla="*/ 50 w 51"/>
                <a:gd name="T69" fmla="*/ 28 h 33"/>
                <a:gd name="T70" fmla="*/ 51 w 51"/>
                <a:gd name="T71" fmla="*/ 27 h 3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1"/>
                <a:gd name="T109" fmla="*/ 0 h 33"/>
                <a:gd name="T110" fmla="*/ 51 w 51"/>
                <a:gd name="T111" fmla="*/ 33 h 3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1" h="33">
                  <a:moveTo>
                    <a:pt x="51" y="27"/>
                  </a:moveTo>
                  <a:lnTo>
                    <a:pt x="51" y="26"/>
                  </a:lnTo>
                  <a:lnTo>
                    <a:pt x="47" y="22"/>
                  </a:lnTo>
                  <a:lnTo>
                    <a:pt x="43" y="18"/>
                  </a:lnTo>
                  <a:lnTo>
                    <a:pt x="39" y="13"/>
                  </a:lnTo>
                  <a:lnTo>
                    <a:pt x="34" y="10"/>
                  </a:lnTo>
                  <a:lnTo>
                    <a:pt x="29" y="7"/>
                  </a:lnTo>
                  <a:lnTo>
                    <a:pt x="24" y="4"/>
                  </a:lnTo>
                  <a:lnTo>
                    <a:pt x="18" y="2"/>
                  </a:lnTo>
                  <a:lnTo>
                    <a:pt x="12" y="1"/>
                  </a:lnTo>
                  <a:lnTo>
                    <a:pt x="6" y="0"/>
                  </a:lnTo>
                  <a:lnTo>
                    <a:pt x="2" y="0"/>
                  </a:lnTo>
                  <a:lnTo>
                    <a:pt x="1" y="1"/>
                  </a:lnTo>
                  <a:lnTo>
                    <a:pt x="1" y="2"/>
                  </a:lnTo>
                  <a:lnTo>
                    <a:pt x="1" y="3"/>
                  </a:lnTo>
                  <a:lnTo>
                    <a:pt x="1" y="4"/>
                  </a:lnTo>
                  <a:lnTo>
                    <a:pt x="1" y="5"/>
                  </a:lnTo>
                  <a:lnTo>
                    <a:pt x="0" y="6"/>
                  </a:lnTo>
                  <a:lnTo>
                    <a:pt x="5" y="6"/>
                  </a:lnTo>
                  <a:lnTo>
                    <a:pt x="11" y="7"/>
                  </a:lnTo>
                  <a:lnTo>
                    <a:pt x="17" y="8"/>
                  </a:lnTo>
                  <a:lnTo>
                    <a:pt x="22" y="10"/>
                  </a:lnTo>
                  <a:lnTo>
                    <a:pt x="31" y="15"/>
                  </a:lnTo>
                  <a:lnTo>
                    <a:pt x="39" y="22"/>
                  </a:lnTo>
                  <a:lnTo>
                    <a:pt x="46" y="30"/>
                  </a:lnTo>
                  <a:lnTo>
                    <a:pt x="47" y="33"/>
                  </a:lnTo>
                  <a:lnTo>
                    <a:pt x="48" y="32"/>
                  </a:lnTo>
                  <a:lnTo>
                    <a:pt x="48" y="31"/>
                  </a:lnTo>
                  <a:lnTo>
                    <a:pt x="49" y="31"/>
                  </a:lnTo>
                  <a:lnTo>
                    <a:pt x="49" y="30"/>
                  </a:lnTo>
                  <a:lnTo>
                    <a:pt x="50" y="29"/>
                  </a:lnTo>
                  <a:lnTo>
                    <a:pt x="50" y="28"/>
                  </a:lnTo>
                  <a:lnTo>
                    <a:pt x="51" y="27"/>
                  </a:lnTo>
                  <a:close/>
                </a:path>
              </a:pathLst>
            </a:custGeom>
            <a:solidFill>
              <a:srgbClr val="50E6FF"/>
            </a:solidFill>
            <a:ln w="9525">
              <a:noFill/>
              <a:round/>
              <a:headEnd/>
              <a:tailEnd/>
            </a:ln>
          </p:spPr>
          <p:txBody>
            <a:bodyPr>
              <a:prstTxWarp prst="textNoShape">
                <a:avLst/>
              </a:prstTxWarp>
            </a:bodyPr>
            <a:lstStyle/>
            <a:p>
              <a:endParaRPr lang="en-US"/>
            </a:p>
          </p:txBody>
        </p:sp>
        <p:sp>
          <p:nvSpPr>
            <p:cNvPr id="66614" name="Freeform 54"/>
            <p:cNvSpPr>
              <a:spLocks/>
            </p:cNvSpPr>
            <p:nvPr/>
          </p:nvSpPr>
          <p:spPr bwMode="auto">
            <a:xfrm>
              <a:off x="1765" y="1337"/>
              <a:ext cx="47" cy="33"/>
            </a:xfrm>
            <a:custGeom>
              <a:avLst/>
              <a:gdLst>
                <a:gd name="T0" fmla="*/ 47 w 47"/>
                <a:gd name="T1" fmla="*/ 27 h 33"/>
                <a:gd name="T2" fmla="*/ 46 w 47"/>
                <a:gd name="T3" fmla="*/ 24 h 33"/>
                <a:gd name="T4" fmla="*/ 39 w 47"/>
                <a:gd name="T5" fmla="*/ 16 h 33"/>
                <a:gd name="T6" fmla="*/ 31 w 47"/>
                <a:gd name="T7" fmla="*/ 9 h 33"/>
                <a:gd name="T8" fmla="*/ 22 w 47"/>
                <a:gd name="T9" fmla="*/ 4 h 33"/>
                <a:gd name="T10" fmla="*/ 17 w 47"/>
                <a:gd name="T11" fmla="*/ 2 h 33"/>
                <a:gd name="T12" fmla="*/ 11 w 47"/>
                <a:gd name="T13" fmla="*/ 1 h 33"/>
                <a:gd name="T14" fmla="*/ 5 w 47"/>
                <a:gd name="T15" fmla="*/ 0 h 33"/>
                <a:gd name="T16" fmla="*/ 0 w 47"/>
                <a:gd name="T17" fmla="*/ 0 h 33"/>
                <a:gd name="T18" fmla="*/ 0 w 47"/>
                <a:gd name="T19" fmla="*/ 0 h 33"/>
                <a:gd name="T20" fmla="*/ 0 w 47"/>
                <a:gd name="T21" fmla="*/ 1 h 33"/>
                <a:gd name="T22" fmla="*/ 1 w 47"/>
                <a:gd name="T23" fmla="*/ 2 h 33"/>
                <a:gd name="T24" fmla="*/ 1 w 47"/>
                <a:gd name="T25" fmla="*/ 2 h 33"/>
                <a:gd name="T26" fmla="*/ 1 w 47"/>
                <a:gd name="T27" fmla="*/ 3 h 33"/>
                <a:gd name="T28" fmla="*/ 1 w 47"/>
                <a:gd name="T29" fmla="*/ 4 h 33"/>
                <a:gd name="T30" fmla="*/ 1 w 47"/>
                <a:gd name="T31" fmla="*/ 5 h 33"/>
                <a:gd name="T32" fmla="*/ 1 w 47"/>
                <a:gd name="T33" fmla="*/ 5 h 33"/>
                <a:gd name="T34" fmla="*/ 9 w 47"/>
                <a:gd name="T35" fmla="*/ 6 h 33"/>
                <a:gd name="T36" fmla="*/ 19 w 47"/>
                <a:gd name="T37" fmla="*/ 9 h 33"/>
                <a:gd name="T38" fmla="*/ 27 w 47"/>
                <a:gd name="T39" fmla="*/ 14 h 33"/>
                <a:gd name="T40" fmla="*/ 34 w 47"/>
                <a:gd name="T41" fmla="*/ 20 h 33"/>
                <a:gd name="T42" fmla="*/ 41 w 47"/>
                <a:gd name="T43" fmla="*/ 27 h 33"/>
                <a:gd name="T44" fmla="*/ 44 w 47"/>
                <a:gd name="T45" fmla="*/ 33 h 33"/>
                <a:gd name="T46" fmla="*/ 44 w 47"/>
                <a:gd name="T47" fmla="*/ 33 h 33"/>
                <a:gd name="T48" fmla="*/ 45 w 47"/>
                <a:gd name="T49" fmla="*/ 32 h 33"/>
                <a:gd name="T50" fmla="*/ 45 w 47"/>
                <a:gd name="T51" fmla="*/ 31 h 33"/>
                <a:gd name="T52" fmla="*/ 46 w 47"/>
                <a:gd name="T53" fmla="*/ 31 h 33"/>
                <a:gd name="T54" fmla="*/ 46 w 47"/>
                <a:gd name="T55" fmla="*/ 29 h 33"/>
                <a:gd name="T56" fmla="*/ 46 w 47"/>
                <a:gd name="T57" fmla="*/ 28 h 33"/>
                <a:gd name="T58" fmla="*/ 47 w 47"/>
                <a:gd name="T59" fmla="*/ 27 h 33"/>
                <a:gd name="T60" fmla="*/ 47 w 47"/>
                <a:gd name="T61" fmla="*/ 27 h 3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7"/>
                <a:gd name="T94" fmla="*/ 0 h 33"/>
                <a:gd name="T95" fmla="*/ 47 w 47"/>
                <a:gd name="T96" fmla="*/ 33 h 3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7" h="33">
                  <a:moveTo>
                    <a:pt x="47" y="27"/>
                  </a:moveTo>
                  <a:lnTo>
                    <a:pt x="46" y="24"/>
                  </a:lnTo>
                  <a:lnTo>
                    <a:pt x="39" y="16"/>
                  </a:lnTo>
                  <a:lnTo>
                    <a:pt x="31" y="9"/>
                  </a:lnTo>
                  <a:lnTo>
                    <a:pt x="22" y="4"/>
                  </a:lnTo>
                  <a:lnTo>
                    <a:pt x="17" y="2"/>
                  </a:lnTo>
                  <a:lnTo>
                    <a:pt x="11" y="1"/>
                  </a:lnTo>
                  <a:lnTo>
                    <a:pt x="5" y="0"/>
                  </a:lnTo>
                  <a:lnTo>
                    <a:pt x="0" y="0"/>
                  </a:lnTo>
                  <a:lnTo>
                    <a:pt x="0" y="1"/>
                  </a:lnTo>
                  <a:lnTo>
                    <a:pt x="1" y="2"/>
                  </a:lnTo>
                  <a:lnTo>
                    <a:pt x="1" y="3"/>
                  </a:lnTo>
                  <a:lnTo>
                    <a:pt x="1" y="4"/>
                  </a:lnTo>
                  <a:lnTo>
                    <a:pt x="1" y="5"/>
                  </a:lnTo>
                  <a:lnTo>
                    <a:pt x="9" y="6"/>
                  </a:lnTo>
                  <a:lnTo>
                    <a:pt x="19" y="9"/>
                  </a:lnTo>
                  <a:lnTo>
                    <a:pt x="27" y="14"/>
                  </a:lnTo>
                  <a:lnTo>
                    <a:pt x="34" y="20"/>
                  </a:lnTo>
                  <a:lnTo>
                    <a:pt x="41" y="27"/>
                  </a:lnTo>
                  <a:lnTo>
                    <a:pt x="44" y="33"/>
                  </a:lnTo>
                  <a:lnTo>
                    <a:pt x="45" y="32"/>
                  </a:lnTo>
                  <a:lnTo>
                    <a:pt x="45" y="31"/>
                  </a:lnTo>
                  <a:lnTo>
                    <a:pt x="46" y="31"/>
                  </a:lnTo>
                  <a:lnTo>
                    <a:pt x="46" y="29"/>
                  </a:lnTo>
                  <a:lnTo>
                    <a:pt x="46" y="28"/>
                  </a:lnTo>
                  <a:lnTo>
                    <a:pt x="47" y="27"/>
                  </a:lnTo>
                  <a:close/>
                </a:path>
              </a:pathLst>
            </a:custGeom>
            <a:solidFill>
              <a:srgbClr val="58E9FF"/>
            </a:solidFill>
            <a:ln w="9525">
              <a:noFill/>
              <a:round/>
              <a:headEnd/>
              <a:tailEnd/>
            </a:ln>
          </p:spPr>
          <p:txBody>
            <a:bodyPr>
              <a:prstTxWarp prst="textNoShape">
                <a:avLst/>
              </a:prstTxWarp>
            </a:bodyPr>
            <a:lstStyle/>
            <a:p>
              <a:endParaRPr lang="en-US"/>
            </a:p>
          </p:txBody>
        </p:sp>
        <p:sp>
          <p:nvSpPr>
            <p:cNvPr id="66615" name="Freeform 55"/>
            <p:cNvSpPr>
              <a:spLocks/>
            </p:cNvSpPr>
            <p:nvPr/>
          </p:nvSpPr>
          <p:spPr bwMode="auto">
            <a:xfrm>
              <a:off x="1766" y="1342"/>
              <a:ext cx="43" cy="34"/>
            </a:xfrm>
            <a:custGeom>
              <a:avLst/>
              <a:gdLst>
                <a:gd name="T0" fmla="*/ 43 w 43"/>
                <a:gd name="T1" fmla="*/ 28 h 34"/>
                <a:gd name="T2" fmla="*/ 40 w 43"/>
                <a:gd name="T3" fmla="*/ 22 h 34"/>
                <a:gd name="T4" fmla="*/ 33 w 43"/>
                <a:gd name="T5" fmla="*/ 15 h 34"/>
                <a:gd name="T6" fmla="*/ 26 w 43"/>
                <a:gd name="T7" fmla="*/ 9 h 34"/>
                <a:gd name="T8" fmla="*/ 18 w 43"/>
                <a:gd name="T9" fmla="*/ 4 h 34"/>
                <a:gd name="T10" fmla="*/ 8 w 43"/>
                <a:gd name="T11" fmla="*/ 1 h 34"/>
                <a:gd name="T12" fmla="*/ 0 w 43"/>
                <a:gd name="T13" fmla="*/ 0 h 34"/>
                <a:gd name="T14" fmla="*/ 0 w 43"/>
                <a:gd name="T15" fmla="*/ 1 h 34"/>
                <a:gd name="T16" fmla="*/ 0 w 43"/>
                <a:gd name="T17" fmla="*/ 2 h 34"/>
                <a:gd name="T18" fmla="*/ 1 w 43"/>
                <a:gd name="T19" fmla="*/ 3 h 34"/>
                <a:gd name="T20" fmla="*/ 1 w 43"/>
                <a:gd name="T21" fmla="*/ 3 h 34"/>
                <a:gd name="T22" fmla="*/ 1 w 43"/>
                <a:gd name="T23" fmla="*/ 4 h 34"/>
                <a:gd name="T24" fmla="*/ 1 w 43"/>
                <a:gd name="T25" fmla="*/ 6 h 34"/>
                <a:gd name="T26" fmla="*/ 2 w 43"/>
                <a:gd name="T27" fmla="*/ 7 h 34"/>
                <a:gd name="T28" fmla="*/ 2 w 43"/>
                <a:gd name="T29" fmla="*/ 8 h 34"/>
                <a:gd name="T30" fmla="*/ 7 w 43"/>
                <a:gd name="T31" fmla="*/ 8 h 34"/>
                <a:gd name="T32" fmla="*/ 16 w 43"/>
                <a:gd name="T33" fmla="*/ 10 h 34"/>
                <a:gd name="T34" fmla="*/ 23 w 43"/>
                <a:gd name="T35" fmla="*/ 14 h 34"/>
                <a:gd name="T36" fmla="*/ 29 w 43"/>
                <a:gd name="T37" fmla="*/ 19 h 34"/>
                <a:gd name="T38" fmla="*/ 35 w 43"/>
                <a:gd name="T39" fmla="*/ 26 h 34"/>
                <a:gd name="T40" fmla="*/ 39 w 43"/>
                <a:gd name="T41" fmla="*/ 33 h 34"/>
                <a:gd name="T42" fmla="*/ 39 w 43"/>
                <a:gd name="T43" fmla="*/ 34 h 34"/>
                <a:gd name="T44" fmla="*/ 39 w 43"/>
                <a:gd name="T45" fmla="*/ 33 h 34"/>
                <a:gd name="T46" fmla="*/ 40 w 43"/>
                <a:gd name="T47" fmla="*/ 32 h 34"/>
                <a:gd name="T48" fmla="*/ 40 w 43"/>
                <a:gd name="T49" fmla="*/ 32 h 34"/>
                <a:gd name="T50" fmla="*/ 41 w 43"/>
                <a:gd name="T51" fmla="*/ 31 h 34"/>
                <a:gd name="T52" fmla="*/ 41 w 43"/>
                <a:gd name="T53" fmla="*/ 30 h 34"/>
                <a:gd name="T54" fmla="*/ 42 w 43"/>
                <a:gd name="T55" fmla="*/ 30 h 34"/>
                <a:gd name="T56" fmla="*/ 42 w 43"/>
                <a:gd name="T57" fmla="*/ 29 h 34"/>
                <a:gd name="T58" fmla="*/ 43 w 43"/>
                <a:gd name="T59" fmla="*/ 28 h 3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3"/>
                <a:gd name="T91" fmla="*/ 0 h 34"/>
                <a:gd name="T92" fmla="*/ 43 w 43"/>
                <a:gd name="T93" fmla="*/ 34 h 3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3" h="34">
                  <a:moveTo>
                    <a:pt x="43" y="28"/>
                  </a:moveTo>
                  <a:lnTo>
                    <a:pt x="40" y="22"/>
                  </a:lnTo>
                  <a:lnTo>
                    <a:pt x="33" y="15"/>
                  </a:lnTo>
                  <a:lnTo>
                    <a:pt x="26" y="9"/>
                  </a:lnTo>
                  <a:lnTo>
                    <a:pt x="18" y="4"/>
                  </a:lnTo>
                  <a:lnTo>
                    <a:pt x="8" y="1"/>
                  </a:lnTo>
                  <a:lnTo>
                    <a:pt x="0" y="0"/>
                  </a:lnTo>
                  <a:lnTo>
                    <a:pt x="0" y="1"/>
                  </a:lnTo>
                  <a:lnTo>
                    <a:pt x="0" y="2"/>
                  </a:lnTo>
                  <a:lnTo>
                    <a:pt x="1" y="3"/>
                  </a:lnTo>
                  <a:lnTo>
                    <a:pt x="1" y="4"/>
                  </a:lnTo>
                  <a:lnTo>
                    <a:pt x="1" y="6"/>
                  </a:lnTo>
                  <a:lnTo>
                    <a:pt x="2" y="7"/>
                  </a:lnTo>
                  <a:lnTo>
                    <a:pt x="2" y="8"/>
                  </a:lnTo>
                  <a:lnTo>
                    <a:pt x="7" y="8"/>
                  </a:lnTo>
                  <a:lnTo>
                    <a:pt x="16" y="10"/>
                  </a:lnTo>
                  <a:lnTo>
                    <a:pt x="23" y="14"/>
                  </a:lnTo>
                  <a:lnTo>
                    <a:pt x="29" y="19"/>
                  </a:lnTo>
                  <a:lnTo>
                    <a:pt x="35" y="26"/>
                  </a:lnTo>
                  <a:lnTo>
                    <a:pt x="39" y="33"/>
                  </a:lnTo>
                  <a:lnTo>
                    <a:pt x="39" y="34"/>
                  </a:lnTo>
                  <a:lnTo>
                    <a:pt x="39" y="33"/>
                  </a:lnTo>
                  <a:lnTo>
                    <a:pt x="40" y="32"/>
                  </a:lnTo>
                  <a:lnTo>
                    <a:pt x="41" y="31"/>
                  </a:lnTo>
                  <a:lnTo>
                    <a:pt x="41" y="30"/>
                  </a:lnTo>
                  <a:lnTo>
                    <a:pt x="42" y="30"/>
                  </a:lnTo>
                  <a:lnTo>
                    <a:pt x="42" y="29"/>
                  </a:lnTo>
                  <a:lnTo>
                    <a:pt x="43" y="28"/>
                  </a:lnTo>
                  <a:close/>
                </a:path>
              </a:pathLst>
            </a:custGeom>
            <a:solidFill>
              <a:srgbClr val="60ECFF"/>
            </a:solidFill>
            <a:ln w="9525">
              <a:noFill/>
              <a:round/>
              <a:headEnd/>
              <a:tailEnd/>
            </a:ln>
          </p:spPr>
          <p:txBody>
            <a:bodyPr>
              <a:prstTxWarp prst="textNoShape">
                <a:avLst/>
              </a:prstTxWarp>
            </a:bodyPr>
            <a:lstStyle/>
            <a:p>
              <a:endParaRPr lang="en-US"/>
            </a:p>
          </p:txBody>
        </p:sp>
        <p:sp>
          <p:nvSpPr>
            <p:cNvPr id="66616" name="Freeform 56"/>
            <p:cNvSpPr>
              <a:spLocks/>
            </p:cNvSpPr>
            <p:nvPr/>
          </p:nvSpPr>
          <p:spPr bwMode="auto">
            <a:xfrm>
              <a:off x="1768" y="1350"/>
              <a:ext cx="37" cy="32"/>
            </a:xfrm>
            <a:custGeom>
              <a:avLst/>
              <a:gdLst>
                <a:gd name="T0" fmla="*/ 37 w 37"/>
                <a:gd name="T1" fmla="*/ 26 h 32"/>
                <a:gd name="T2" fmla="*/ 37 w 37"/>
                <a:gd name="T3" fmla="*/ 25 h 32"/>
                <a:gd name="T4" fmla="*/ 33 w 37"/>
                <a:gd name="T5" fmla="*/ 18 h 32"/>
                <a:gd name="T6" fmla="*/ 27 w 37"/>
                <a:gd name="T7" fmla="*/ 11 h 32"/>
                <a:gd name="T8" fmla="*/ 21 w 37"/>
                <a:gd name="T9" fmla="*/ 6 h 32"/>
                <a:gd name="T10" fmla="*/ 14 w 37"/>
                <a:gd name="T11" fmla="*/ 2 h 32"/>
                <a:gd name="T12" fmla="*/ 5 w 37"/>
                <a:gd name="T13" fmla="*/ 0 h 32"/>
                <a:gd name="T14" fmla="*/ 0 w 37"/>
                <a:gd name="T15" fmla="*/ 0 h 32"/>
                <a:gd name="T16" fmla="*/ 0 w 37"/>
                <a:gd name="T17" fmla="*/ 0 h 32"/>
                <a:gd name="T18" fmla="*/ 0 w 37"/>
                <a:gd name="T19" fmla="*/ 1 h 32"/>
                <a:gd name="T20" fmla="*/ 1 w 37"/>
                <a:gd name="T21" fmla="*/ 2 h 32"/>
                <a:gd name="T22" fmla="*/ 1 w 37"/>
                <a:gd name="T23" fmla="*/ 3 h 32"/>
                <a:gd name="T24" fmla="*/ 1 w 37"/>
                <a:gd name="T25" fmla="*/ 3 h 32"/>
                <a:gd name="T26" fmla="*/ 1 w 37"/>
                <a:gd name="T27" fmla="*/ 4 h 32"/>
                <a:gd name="T28" fmla="*/ 2 w 37"/>
                <a:gd name="T29" fmla="*/ 5 h 32"/>
                <a:gd name="T30" fmla="*/ 2 w 37"/>
                <a:gd name="T31" fmla="*/ 6 h 32"/>
                <a:gd name="T32" fmla="*/ 4 w 37"/>
                <a:gd name="T33" fmla="*/ 6 h 32"/>
                <a:gd name="T34" fmla="*/ 11 w 37"/>
                <a:gd name="T35" fmla="*/ 8 h 32"/>
                <a:gd name="T36" fmla="*/ 18 w 37"/>
                <a:gd name="T37" fmla="*/ 11 h 32"/>
                <a:gd name="T38" fmla="*/ 23 w 37"/>
                <a:gd name="T39" fmla="*/ 15 h 32"/>
                <a:gd name="T40" fmla="*/ 27 w 37"/>
                <a:gd name="T41" fmla="*/ 22 h 32"/>
                <a:gd name="T42" fmla="*/ 30 w 37"/>
                <a:gd name="T43" fmla="*/ 28 h 32"/>
                <a:gd name="T44" fmla="*/ 33 w 37"/>
                <a:gd name="T45" fmla="*/ 32 h 32"/>
                <a:gd name="T46" fmla="*/ 33 w 37"/>
                <a:gd name="T47" fmla="*/ 31 h 32"/>
                <a:gd name="T48" fmla="*/ 34 w 37"/>
                <a:gd name="T49" fmla="*/ 30 h 32"/>
                <a:gd name="T50" fmla="*/ 34 w 37"/>
                <a:gd name="T51" fmla="*/ 29 h 32"/>
                <a:gd name="T52" fmla="*/ 35 w 37"/>
                <a:gd name="T53" fmla="*/ 29 h 32"/>
                <a:gd name="T54" fmla="*/ 35 w 37"/>
                <a:gd name="T55" fmla="*/ 28 h 32"/>
                <a:gd name="T56" fmla="*/ 36 w 37"/>
                <a:gd name="T57" fmla="*/ 27 h 32"/>
                <a:gd name="T58" fmla="*/ 36 w 37"/>
                <a:gd name="T59" fmla="*/ 27 h 32"/>
                <a:gd name="T60" fmla="*/ 37 w 37"/>
                <a:gd name="T61" fmla="*/ 26 h 3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7"/>
                <a:gd name="T94" fmla="*/ 0 h 32"/>
                <a:gd name="T95" fmla="*/ 37 w 37"/>
                <a:gd name="T96" fmla="*/ 32 h 3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7" h="32">
                  <a:moveTo>
                    <a:pt x="37" y="26"/>
                  </a:moveTo>
                  <a:lnTo>
                    <a:pt x="37" y="25"/>
                  </a:lnTo>
                  <a:lnTo>
                    <a:pt x="33" y="18"/>
                  </a:lnTo>
                  <a:lnTo>
                    <a:pt x="27" y="11"/>
                  </a:lnTo>
                  <a:lnTo>
                    <a:pt x="21" y="6"/>
                  </a:lnTo>
                  <a:lnTo>
                    <a:pt x="14" y="2"/>
                  </a:lnTo>
                  <a:lnTo>
                    <a:pt x="5" y="0"/>
                  </a:lnTo>
                  <a:lnTo>
                    <a:pt x="0" y="0"/>
                  </a:lnTo>
                  <a:lnTo>
                    <a:pt x="0" y="1"/>
                  </a:lnTo>
                  <a:lnTo>
                    <a:pt x="1" y="2"/>
                  </a:lnTo>
                  <a:lnTo>
                    <a:pt x="1" y="3"/>
                  </a:lnTo>
                  <a:lnTo>
                    <a:pt x="1" y="4"/>
                  </a:lnTo>
                  <a:lnTo>
                    <a:pt x="2" y="5"/>
                  </a:lnTo>
                  <a:lnTo>
                    <a:pt x="2" y="6"/>
                  </a:lnTo>
                  <a:lnTo>
                    <a:pt x="4" y="6"/>
                  </a:lnTo>
                  <a:lnTo>
                    <a:pt x="11" y="8"/>
                  </a:lnTo>
                  <a:lnTo>
                    <a:pt x="18" y="11"/>
                  </a:lnTo>
                  <a:lnTo>
                    <a:pt x="23" y="15"/>
                  </a:lnTo>
                  <a:lnTo>
                    <a:pt x="27" y="22"/>
                  </a:lnTo>
                  <a:lnTo>
                    <a:pt x="30" y="28"/>
                  </a:lnTo>
                  <a:lnTo>
                    <a:pt x="33" y="32"/>
                  </a:lnTo>
                  <a:lnTo>
                    <a:pt x="33" y="31"/>
                  </a:lnTo>
                  <a:lnTo>
                    <a:pt x="34" y="30"/>
                  </a:lnTo>
                  <a:lnTo>
                    <a:pt x="34" y="29"/>
                  </a:lnTo>
                  <a:lnTo>
                    <a:pt x="35" y="29"/>
                  </a:lnTo>
                  <a:lnTo>
                    <a:pt x="35" y="28"/>
                  </a:lnTo>
                  <a:lnTo>
                    <a:pt x="36" y="27"/>
                  </a:lnTo>
                  <a:lnTo>
                    <a:pt x="37" y="26"/>
                  </a:lnTo>
                  <a:close/>
                </a:path>
              </a:pathLst>
            </a:custGeom>
            <a:solidFill>
              <a:srgbClr val="68EEFF"/>
            </a:solidFill>
            <a:ln w="9525">
              <a:noFill/>
              <a:round/>
              <a:headEnd/>
              <a:tailEnd/>
            </a:ln>
          </p:spPr>
          <p:txBody>
            <a:bodyPr>
              <a:prstTxWarp prst="textNoShape">
                <a:avLst/>
              </a:prstTxWarp>
            </a:bodyPr>
            <a:lstStyle/>
            <a:p>
              <a:endParaRPr lang="en-US"/>
            </a:p>
          </p:txBody>
        </p:sp>
        <p:sp>
          <p:nvSpPr>
            <p:cNvPr id="66617" name="Freeform 57"/>
            <p:cNvSpPr>
              <a:spLocks/>
            </p:cNvSpPr>
            <p:nvPr/>
          </p:nvSpPr>
          <p:spPr bwMode="auto">
            <a:xfrm>
              <a:off x="1770" y="1356"/>
              <a:ext cx="31" cy="30"/>
            </a:xfrm>
            <a:custGeom>
              <a:avLst/>
              <a:gdLst>
                <a:gd name="T0" fmla="*/ 31 w 31"/>
                <a:gd name="T1" fmla="*/ 26 h 30"/>
                <a:gd name="T2" fmla="*/ 28 w 31"/>
                <a:gd name="T3" fmla="*/ 22 h 30"/>
                <a:gd name="T4" fmla="*/ 25 w 31"/>
                <a:gd name="T5" fmla="*/ 16 h 30"/>
                <a:gd name="T6" fmla="*/ 21 w 31"/>
                <a:gd name="T7" fmla="*/ 9 h 30"/>
                <a:gd name="T8" fmla="*/ 16 w 31"/>
                <a:gd name="T9" fmla="*/ 5 h 30"/>
                <a:gd name="T10" fmla="*/ 9 w 31"/>
                <a:gd name="T11" fmla="*/ 2 h 30"/>
                <a:gd name="T12" fmla="*/ 2 w 31"/>
                <a:gd name="T13" fmla="*/ 0 h 30"/>
                <a:gd name="T14" fmla="*/ 0 w 31"/>
                <a:gd name="T15" fmla="*/ 0 h 30"/>
                <a:gd name="T16" fmla="*/ 0 w 31"/>
                <a:gd name="T17" fmla="*/ 0 h 30"/>
                <a:gd name="T18" fmla="*/ 1 w 31"/>
                <a:gd name="T19" fmla="*/ 1 h 30"/>
                <a:gd name="T20" fmla="*/ 1 w 31"/>
                <a:gd name="T21" fmla="*/ 2 h 30"/>
                <a:gd name="T22" fmla="*/ 1 w 31"/>
                <a:gd name="T23" fmla="*/ 3 h 30"/>
                <a:gd name="T24" fmla="*/ 1 w 31"/>
                <a:gd name="T25" fmla="*/ 4 h 30"/>
                <a:gd name="T26" fmla="*/ 2 w 31"/>
                <a:gd name="T27" fmla="*/ 4 h 30"/>
                <a:gd name="T28" fmla="*/ 2 w 31"/>
                <a:gd name="T29" fmla="*/ 5 h 30"/>
                <a:gd name="T30" fmla="*/ 2 w 31"/>
                <a:gd name="T31" fmla="*/ 6 h 30"/>
                <a:gd name="T32" fmla="*/ 6 w 31"/>
                <a:gd name="T33" fmla="*/ 7 h 30"/>
                <a:gd name="T34" fmla="*/ 12 w 31"/>
                <a:gd name="T35" fmla="*/ 10 h 30"/>
                <a:gd name="T36" fmla="*/ 17 w 31"/>
                <a:gd name="T37" fmla="*/ 15 h 30"/>
                <a:gd name="T38" fmla="*/ 20 w 31"/>
                <a:gd name="T39" fmla="*/ 19 h 30"/>
                <a:gd name="T40" fmla="*/ 23 w 31"/>
                <a:gd name="T41" fmla="*/ 24 h 30"/>
                <a:gd name="T42" fmla="*/ 25 w 31"/>
                <a:gd name="T43" fmla="*/ 29 h 30"/>
                <a:gd name="T44" fmla="*/ 25 w 31"/>
                <a:gd name="T45" fmla="*/ 30 h 30"/>
                <a:gd name="T46" fmla="*/ 25 w 31"/>
                <a:gd name="T47" fmla="*/ 30 h 30"/>
                <a:gd name="T48" fmla="*/ 25 w 31"/>
                <a:gd name="T49" fmla="*/ 30 h 30"/>
                <a:gd name="T50" fmla="*/ 25 w 31"/>
                <a:gd name="T51" fmla="*/ 30 h 30"/>
                <a:gd name="T52" fmla="*/ 25 w 31"/>
                <a:gd name="T53" fmla="*/ 30 h 30"/>
                <a:gd name="T54" fmla="*/ 26 w 31"/>
                <a:gd name="T55" fmla="*/ 30 h 30"/>
                <a:gd name="T56" fmla="*/ 26 w 31"/>
                <a:gd name="T57" fmla="*/ 30 h 30"/>
                <a:gd name="T58" fmla="*/ 26 w 31"/>
                <a:gd name="T59" fmla="*/ 30 h 30"/>
                <a:gd name="T60" fmla="*/ 26 w 31"/>
                <a:gd name="T61" fmla="*/ 30 h 30"/>
                <a:gd name="T62" fmla="*/ 27 w 31"/>
                <a:gd name="T63" fmla="*/ 29 h 30"/>
                <a:gd name="T64" fmla="*/ 27 w 31"/>
                <a:gd name="T65" fmla="*/ 29 h 30"/>
                <a:gd name="T66" fmla="*/ 28 w 31"/>
                <a:gd name="T67" fmla="*/ 28 h 30"/>
                <a:gd name="T68" fmla="*/ 28 w 31"/>
                <a:gd name="T69" fmla="*/ 28 h 30"/>
                <a:gd name="T70" fmla="*/ 28 w 31"/>
                <a:gd name="T71" fmla="*/ 27 h 30"/>
                <a:gd name="T72" fmla="*/ 29 w 31"/>
                <a:gd name="T73" fmla="*/ 27 h 30"/>
                <a:gd name="T74" fmla="*/ 29 w 31"/>
                <a:gd name="T75" fmla="*/ 26 h 30"/>
                <a:gd name="T76" fmla="*/ 31 w 31"/>
                <a:gd name="T77" fmla="*/ 26 h 3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1"/>
                <a:gd name="T118" fmla="*/ 0 h 30"/>
                <a:gd name="T119" fmla="*/ 31 w 31"/>
                <a:gd name="T120" fmla="*/ 30 h 3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1" h="30">
                  <a:moveTo>
                    <a:pt x="31" y="26"/>
                  </a:moveTo>
                  <a:lnTo>
                    <a:pt x="28" y="22"/>
                  </a:lnTo>
                  <a:lnTo>
                    <a:pt x="25" y="16"/>
                  </a:lnTo>
                  <a:lnTo>
                    <a:pt x="21" y="9"/>
                  </a:lnTo>
                  <a:lnTo>
                    <a:pt x="16" y="5"/>
                  </a:lnTo>
                  <a:lnTo>
                    <a:pt x="9" y="2"/>
                  </a:lnTo>
                  <a:lnTo>
                    <a:pt x="2" y="0"/>
                  </a:lnTo>
                  <a:lnTo>
                    <a:pt x="0" y="0"/>
                  </a:lnTo>
                  <a:lnTo>
                    <a:pt x="1" y="1"/>
                  </a:lnTo>
                  <a:lnTo>
                    <a:pt x="1" y="2"/>
                  </a:lnTo>
                  <a:lnTo>
                    <a:pt x="1" y="3"/>
                  </a:lnTo>
                  <a:lnTo>
                    <a:pt x="1" y="4"/>
                  </a:lnTo>
                  <a:lnTo>
                    <a:pt x="2" y="4"/>
                  </a:lnTo>
                  <a:lnTo>
                    <a:pt x="2" y="5"/>
                  </a:lnTo>
                  <a:lnTo>
                    <a:pt x="2" y="6"/>
                  </a:lnTo>
                  <a:lnTo>
                    <a:pt x="6" y="7"/>
                  </a:lnTo>
                  <a:lnTo>
                    <a:pt x="12" y="10"/>
                  </a:lnTo>
                  <a:lnTo>
                    <a:pt x="17" y="15"/>
                  </a:lnTo>
                  <a:lnTo>
                    <a:pt x="20" y="19"/>
                  </a:lnTo>
                  <a:lnTo>
                    <a:pt x="23" y="24"/>
                  </a:lnTo>
                  <a:lnTo>
                    <a:pt x="25" y="29"/>
                  </a:lnTo>
                  <a:lnTo>
                    <a:pt x="25" y="30"/>
                  </a:lnTo>
                  <a:lnTo>
                    <a:pt x="26" y="30"/>
                  </a:lnTo>
                  <a:lnTo>
                    <a:pt x="27" y="29"/>
                  </a:lnTo>
                  <a:lnTo>
                    <a:pt x="28" y="28"/>
                  </a:lnTo>
                  <a:lnTo>
                    <a:pt x="28" y="27"/>
                  </a:lnTo>
                  <a:lnTo>
                    <a:pt x="29" y="27"/>
                  </a:lnTo>
                  <a:lnTo>
                    <a:pt x="29" y="26"/>
                  </a:lnTo>
                  <a:lnTo>
                    <a:pt x="31" y="26"/>
                  </a:lnTo>
                  <a:close/>
                </a:path>
              </a:pathLst>
            </a:custGeom>
            <a:solidFill>
              <a:srgbClr val="70F1FF"/>
            </a:solidFill>
            <a:ln w="9525">
              <a:noFill/>
              <a:round/>
              <a:headEnd/>
              <a:tailEnd/>
            </a:ln>
          </p:spPr>
          <p:txBody>
            <a:bodyPr>
              <a:prstTxWarp prst="textNoShape">
                <a:avLst/>
              </a:prstTxWarp>
            </a:bodyPr>
            <a:lstStyle/>
            <a:p>
              <a:endParaRPr lang="en-US"/>
            </a:p>
          </p:txBody>
        </p:sp>
        <p:sp>
          <p:nvSpPr>
            <p:cNvPr id="66618" name="Freeform 58"/>
            <p:cNvSpPr>
              <a:spLocks/>
            </p:cNvSpPr>
            <p:nvPr/>
          </p:nvSpPr>
          <p:spPr bwMode="auto">
            <a:xfrm>
              <a:off x="1772" y="1362"/>
              <a:ext cx="23" cy="24"/>
            </a:xfrm>
            <a:custGeom>
              <a:avLst/>
              <a:gdLst>
                <a:gd name="T0" fmla="*/ 23 w 23"/>
                <a:gd name="T1" fmla="*/ 24 h 24"/>
                <a:gd name="T2" fmla="*/ 23 w 23"/>
                <a:gd name="T3" fmla="*/ 23 h 24"/>
                <a:gd name="T4" fmla="*/ 21 w 23"/>
                <a:gd name="T5" fmla="*/ 18 h 24"/>
                <a:gd name="T6" fmla="*/ 18 w 23"/>
                <a:gd name="T7" fmla="*/ 13 h 24"/>
                <a:gd name="T8" fmla="*/ 15 w 23"/>
                <a:gd name="T9" fmla="*/ 9 h 24"/>
                <a:gd name="T10" fmla="*/ 10 w 23"/>
                <a:gd name="T11" fmla="*/ 4 h 24"/>
                <a:gd name="T12" fmla="*/ 4 w 23"/>
                <a:gd name="T13" fmla="*/ 1 h 24"/>
                <a:gd name="T14" fmla="*/ 0 w 23"/>
                <a:gd name="T15" fmla="*/ 0 h 24"/>
                <a:gd name="T16" fmla="*/ 0 w 23"/>
                <a:gd name="T17" fmla="*/ 1 h 24"/>
                <a:gd name="T18" fmla="*/ 1 w 23"/>
                <a:gd name="T19" fmla="*/ 2 h 24"/>
                <a:gd name="T20" fmla="*/ 1 w 23"/>
                <a:gd name="T21" fmla="*/ 2 h 24"/>
                <a:gd name="T22" fmla="*/ 1 w 23"/>
                <a:gd name="T23" fmla="*/ 3 h 24"/>
                <a:gd name="T24" fmla="*/ 1 w 23"/>
                <a:gd name="T25" fmla="*/ 4 h 24"/>
                <a:gd name="T26" fmla="*/ 1 w 23"/>
                <a:gd name="T27" fmla="*/ 6 h 24"/>
                <a:gd name="T28" fmla="*/ 1 w 23"/>
                <a:gd name="T29" fmla="*/ 7 h 24"/>
                <a:gd name="T30" fmla="*/ 2 w 23"/>
                <a:gd name="T31" fmla="*/ 8 h 24"/>
                <a:gd name="T32" fmla="*/ 2 w 23"/>
                <a:gd name="T33" fmla="*/ 8 h 24"/>
                <a:gd name="T34" fmla="*/ 6 w 23"/>
                <a:gd name="T35" fmla="*/ 10 h 24"/>
                <a:gd name="T36" fmla="*/ 11 w 23"/>
                <a:gd name="T37" fmla="*/ 13 h 24"/>
                <a:gd name="T38" fmla="*/ 13 w 23"/>
                <a:gd name="T39" fmla="*/ 16 h 24"/>
                <a:gd name="T40" fmla="*/ 16 w 23"/>
                <a:gd name="T41" fmla="*/ 20 h 24"/>
                <a:gd name="T42" fmla="*/ 16 w 23"/>
                <a:gd name="T43" fmla="*/ 22 h 24"/>
                <a:gd name="T44" fmla="*/ 17 w 23"/>
                <a:gd name="T45" fmla="*/ 23 h 24"/>
                <a:gd name="T46" fmla="*/ 18 w 23"/>
                <a:gd name="T47" fmla="*/ 23 h 24"/>
                <a:gd name="T48" fmla="*/ 19 w 23"/>
                <a:gd name="T49" fmla="*/ 23 h 24"/>
                <a:gd name="T50" fmla="*/ 19 w 23"/>
                <a:gd name="T51" fmla="*/ 23 h 24"/>
                <a:gd name="T52" fmla="*/ 20 w 23"/>
                <a:gd name="T53" fmla="*/ 23 h 24"/>
                <a:gd name="T54" fmla="*/ 21 w 23"/>
                <a:gd name="T55" fmla="*/ 24 h 24"/>
                <a:gd name="T56" fmla="*/ 22 w 23"/>
                <a:gd name="T57" fmla="*/ 24 h 24"/>
                <a:gd name="T58" fmla="*/ 23 w 23"/>
                <a:gd name="T59" fmla="*/ 24 h 2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3"/>
                <a:gd name="T91" fmla="*/ 0 h 24"/>
                <a:gd name="T92" fmla="*/ 23 w 23"/>
                <a:gd name="T93" fmla="*/ 24 h 2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3" h="24">
                  <a:moveTo>
                    <a:pt x="23" y="24"/>
                  </a:moveTo>
                  <a:lnTo>
                    <a:pt x="23" y="23"/>
                  </a:lnTo>
                  <a:lnTo>
                    <a:pt x="21" y="18"/>
                  </a:lnTo>
                  <a:lnTo>
                    <a:pt x="18" y="13"/>
                  </a:lnTo>
                  <a:lnTo>
                    <a:pt x="15" y="9"/>
                  </a:lnTo>
                  <a:lnTo>
                    <a:pt x="10" y="4"/>
                  </a:lnTo>
                  <a:lnTo>
                    <a:pt x="4" y="1"/>
                  </a:lnTo>
                  <a:lnTo>
                    <a:pt x="0" y="0"/>
                  </a:lnTo>
                  <a:lnTo>
                    <a:pt x="0" y="1"/>
                  </a:lnTo>
                  <a:lnTo>
                    <a:pt x="1" y="2"/>
                  </a:lnTo>
                  <a:lnTo>
                    <a:pt x="1" y="3"/>
                  </a:lnTo>
                  <a:lnTo>
                    <a:pt x="1" y="4"/>
                  </a:lnTo>
                  <a:lnTo>
                    <a:pt x="1" y="6"/>
                  </a:lnTo>
                  <a:lnTo>
                    <a:pt x="1" y="7"/>
                  </a:lnTo>
                  <a:lnTo>
                    <a:pt x="2" y="8"/>
                  </a:lnTo>
                  <a:lnTo>
                    <a:pt x="6" y="10"/>
                  </a:lnTo>
                  <a:lnTo>
                    <a:pt x="11" y="13"/>
                  </a:lnTo>
                  <a:lnTo>
                    <a:pt x="13" y="16"/>
                  </a:lnTo>
                  <a:lnTo>
                    <a:pt x="16" y="20"/>
                  </a:lnTo>
                  <a:lnTo>
                    <a:pt x="16" y="22"/>
                  </a:lnTo>
                  <a:lnTo>
                    <a:pt x="17" y="23"/>
                  </a:lnTo>
                  <a:lnTo>
                    <a:pt x="18" y="23"/>
                  </a:lnTo>
                  <a:lnTo>
                    <a:pt x="19" y="23"/>
                  </a:lnTo>
                  <a:lnTo>
                    <a:pt x="20" y="23"/>
                  </a:lnTo>
                  <a:lnTo>
                    <a:pt x="21" y="24"/>
                  </a:lnTo>
                  <a:lnTo>
                    <a:pt x="22" y="24"/>
                  </a:lnTo>
                  <a:lnTo>
                    <a:pt x="23" y="24"/>
                  </a:lnTo>
                  <a:close/>
                </a:path>
              </a:pathLst>
            </a:custGeom>
            <a:solidFill>
              <a:srgbClr val="78F4FF"/>
            </a:solidFill>
            <a:ln w="9525">
              <a:noFill/>
              <a:round/>
              <a:headEnd/>
              <a:tailEnd/>
            </a:ln>
          </p:spPr>
          <p:txBody>
            <a:bodyPr>
              <a:prstTxWarp prst="textNoShape">
                <a:avLst/>
              </a:prstTxWarp>
            </a:bodyPr>
            <a:lstStyle/>
            <a:p>
              <a:endParaRPr lang="en-US"/>
            </a:p>
          </p:txBody>
        </p:sp>
        <p:sp>
          <p:nvSpPr>
            <p:cNvPr id="66619" name="Freeform 59"/>
            <p:cNvSpPr>
              <a:spLocks/>
            </p:cNvSpPr>
            <p:nvPr/>
          </p:nvSpPr>
          <p:spPr bwMode="auto">
            <a:xfrm>
              <a:off x="1774" y="1370"/>
              <a:ext cx="14" cy="14"/>
            </a:xfrm>
            <a:custGeom>
              <a:avLst/>
              <a:gdLst>
                <a:gd name="T0" fmla="*/ 14 w 14"/>
                <a:gd name="T1" fmla="*/ 14 h 14"/>
                <a:gd name="T2" fmla="*/ 14 w 14"/>
                <a:gd name="T3" fmla="*/ 12 h 14"/>
                <a:gd name="T4" fmla="*/ 11 w 14"/>
                <a:gd name="T5" fmla="*/ 8 h 14"/>
                <a:gd name="T6" fmla="*/ 9 w 14"/>
                <a:gd name="T7" fmla="*/ 5 h 14"/>
                <a:gd name="T8" fmla="*/ 4 w 14"/>
                <a:gd name="T9" fmla="*/ 2 h 14"/>
                <a:gd name="T10" fmla="*/ 0 w 14"/>
                <a:gd name="T11" fmla="*/ 0 h 14"/>
                <a:gd name="T12" fmla="*/ 0 w 14"/>
                <a:gd name="T13" fmla="*/ 0 h 14"/>
                <a:gd name="T14" fmla="*/ 0 w 14"/>
                <a:gd name="T15" fmla="*/ 0 h 14"/>
                <a:gd name="T16" fmla="*/ 0 w 14"/>
                <a:gd name="T17" fmla="*/ 1 h 14"/>
                <a:gd name="T18" fmla="*/ 0 w 14"/>
                <a:gd name="T19" fmla="*/ 2 h 14"/>
                <a:gd name="T20" fmla="*/ 0 w 14"/>
                <a:gd name="T21" fmla="*/ 3 h 14"/>
                <a:gd name="T22" fmla="*/ 0 w 14"/>
                <a:gd name="T23" fmla="*/ 4 h 14"/>
                <a:gd name="T24" fmla="*/ 0 w 14"/>
                <a:gd name="T25" fmla="*/ 4 h 14"/>
                <a:gd name="T26" fmla="*/ 0 w 14"/>
                <a:gd name="T27" fmla="*/ 5 h 14"/>
                <a:gd name="T28" fmla="*/ 0 w 14"/>
                <a:gd name="T29" fmla="*/ 6 h 14"/>
                <a:gd name="T30" fmla="*/ 1 w 14"/>
                <a:gd name="T31" fmla="*/ 7 h 14"/>
                <a:gd name="T32" fmla="*/ 3 w 14"/>
                <a:gd name="T33" fmla="*/ 9 h 14"/>
                <a:gd name="T34" fmla="*/ 4 w 14"/>
                <a:gd name="T35" fmla="*/ 10 h 14"/>
                <a:gd name="T36" fmla="*/ 5 w 14"/>
                <a:gd name="T37" fmla="*/ 11 h 14"/>
                <a:gd name="T38" fmla="*/ 7 w 14"/>
                <a:gd name="T39" fmla="*/ 11 h 14"/>
                <a:gd name="T40" fmla="*/ 9 w 14"/>
                <a:gd name="T41" fmla="*/ 12 h 14"/>
                <a:gd name="T42" fmla="*/ 10 w 14"/>
                <a:gd name="T43" fmla="*/ 12 h 14"/>
                <a:gd name="T44" fmla="*/ 11 w 14"/>
                <a:gd name="T45" fmla="*/ 13 h 14"/>
                <a:gd name="T46" fmla="*/ 12 w 14"/>
                <a:gd name="T47" fmla="*/ 13 h 14"/>
                <a:gd name="T48" fmla="*/ 13 w 14"/>
                <a:gd name="T49" fmla="*/ 14 h 14"/>
                <a:gd name="T50" fmla="*/ 14 w 14"/>
                <a:gd name="T51" fmla="*/ 14 h 1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4"/>
                <a:gd name="T79" fmla="*/ 0 h 14"/>
                <a:gd name="T80" fmla="*/ 14 w 14"/>
                <a:gd name="T81" fmla="*/ 14 h 1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4" h="14">
                  <a:moveTo>
                    <a:pt x="14" y="14"/>
                  </a:moveTo>
                  <a:lnTo>
                    <a:pt x="14" y="12"/>
                  </a:lnTo>
                  <a:lnTo>
                    <a:pt x="11" y="8"/>
                  </a:lnTo>
                  <a:lnTo>
                    <a:pt x="9" y="5"/>
                  </a:lnTo>
                  <a:lnTo>
                    <a:pt x="4" y="2"/>
                  </a:lnTo>
                  <a:lnTo>
                    <a:pt x="0" y="0"/>
                  </a:lnTo>
                  <a:lnTo>
                    <a:pt x="0" y="1"/>
                  </a:lnTo>
                  <a:lnTo>
                    <a:pt x="0" y="2"/>
                  </a:lnTo>
                  <a:lnTo>
                    <a:pt x="0" y="3"/>
                  </a:lnTo>
                  <a:lnTo>
                    <a:pt x="0" y="4"/>
                  </a:lnTo>
                  <a:lnTo>
                    <a:pt x="0" y="5"/>
                  </a:lnTo>
                  <a:lnTo>
                    <a:pt x="0" y="6"/>
                  </a:lnTo>
                  <a:lnTo>
                    <a:pt x="1" y="7"/>
                  </a:lnTo>
                  <a:lnTo>
                    <a:pt x="3" y="9"/>
                  </a:lnTo>
                  <a:lnTo>
                    <a:pt x="4" y="10"/>
                  </a:lnTo>
                  <a:lnTo>
                    <a:pt x="5" y="11"/>
                  </a:lnTo>
                  <a:lnTo>
                    <a:pt x="7" y="11"/>
                  </a:lnTo>
                  <a:lnTo>
                    <a:pt x="9" y="12"/>
                  </a:lnTo>
                  <a:lnTo>
                    <a:pt x="10" y="12"/>
                  </a:lnTo>
                  <a:lnTo>
                    <a:pt x="11" y="13"/>
                  </a:lnTo>
                  <a:lnTo>
                    <a:pt x="12" y="13"/>
                  </a:lnTo>
                  <a:lnTo>
                    <a:pt x="13" y="14"/>
                  </a:lnTo>
                  <a:lnTo>
                    <a:pt x="14" y="14"/>
                  </a:lnTo>
                  <a:close/>
                </a:path>
              </a:pathLst>
            </a:custGeom>
            <a:solidFill>
              <a:srgbClr val="80F6FF"/>
            </a:solidFill>
            <a:ln w="9525">
              <a:noFill/>
              <a:round/>
              <a:headEnd/>
              <a:tailEnd/>
            </a:ln>
          </p:spPr>
          <p:txBody>
            <a:bodyPr>
              <a:prstTxWarp prst="textNoShape">
                <a:avLst/>
              </a:prstTxWarp>
            </a:bodyPr>
            <a:lstStyle/>
            <a:p>
              <a:endParaRPr lang="en-US"/>
            </a:p>
          </p:txBody>
        </p:sp>
        <p:sp>
          <p:nvSpPr>
            <p:cNvPr id="66620" name="Freeform 60"/>
            <p:cNvSpPr>
              <a:spLocks/>
            </p:cNvSpPr>
            <p:nvPr/>
          </p:nvSpPr>
          <p:spPr bwMode="auto">
            <a:xfrm>
              <a:off x="1773" y="1376"/>
              <a:ext cx="5" cy="4"/>
            </a:xfrm>
            <a:custGeom>
              <a:avLst/>
              <a:gdLst>
                <a:gd name="T0" fmla="*/ 5 w 5"/>
                <a:gd name="T1" fmla="*/ 4 h 4"/>
                <a:gd name="T2" fmla="*/ 4 w 5"/>
                <a:gd name="T3" fmla="*/ 3 h 4"/>
                <a:gd name="T4" fmla="*/ 2 w 5"/>
                <a:gd name="T5" fmla="*/ 1 h 4"/>
                <a:gd name="T6" fmla="*/ 1 w 5"/>
                <a:gd name="T7" fmla="*/ 0 h 4"/>
                <a:gd name="T8" fmla="*/ 1 w 5"/>
                <a:gd name="T9" fmla="*/ 0 h 4"/>
                <a:gd name="T10" fmla="*/ 1 w 5"/>
                <a:gd name="T11" fmla="*/ 0 h 4"/>
                <a:gd name="T12" fmla="*/ 1 w 5"/>
                <a:gd name="T13" fmla="*/ 1 h 4"/>
                <a:gd name="T14" fmla="*/ 1 w 5"/>
                <a:gd name="T15" fmla="*/ 1 h 4"/>
                <a:gd name="T16" fmla="*/ 1 w 5"/>
                <a:gd name="T17" fmla="*/ 1 h 4"/>
                <a:gd name="T18" fmla="*/ 1 w 5"/>
                <a:gd name="T19" fmla="*/ 1 h 4"/>
                <a:gd name="T20" fmla="*/ 1 w 5"/>
                <a:gd name="T21" fmla="*/ 1 h 4"/>
                <a:gd name="T22" fmla="*/ 0 w 5"/>
                <a:gd name="T23" fmla="*/ 1 h 4"/>
                <a:gd name="T24" fmla="*/ 1 w 5"/>
                <a:gd name="T25" fmla="*/ 2 h 4"/>
                <a:gd name="T26" fmla="*/ 2 w 5"/>
                <a:gd name="T27" fmla="*/ 2 h 4"/>
                <a:gd name="T28" fmla="*/ 2 w 5"/>
                <a:gd name="T29" fmla="*/ 2 h 4"/>
                <a:gd name="T30" fmla="*/ 3 w 5"/>
                <a:gd name="T31" fmla="*/ 3 h 4"/>
                <a:gd name="T32" fmla="*/ 3 w 5"/>
                <a:gd name="T33" fmla="*/ 3 h 4"/>
                <a:gd name="T34" fmla="*/ 4 w 5"/>
                <a:gd name="T35" fmla="*/ 3 h 4"/>
                <a:gd name="T36" fmla="*/ 5 w 5"/>
                <a:gd name="T37" fmla="*/ 4 h 4"/>
                <a:gd name="T38" fmla="*/ 5 w 5"/>
                <a:gd name="T39" fmla="*/ 4 h 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
                <a:gd name="T61" fmla="*/ 0 h 4"/>
                <a:gd name="T62" fmla="*/ 5 w 5"/>
                <a:gd name="T63" fmla="*/ 4 h 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 h="4">
                  <a:moveTo>
                    <a:pt x="5" y="4"/>
                  </a:moveTo>
                  <a:lnTo>
                    <a:pt x="4" y="3"/>
                  </a:lnTo>
                  <a:lnTo>
                    <a:pt x="2" y="1"/>
                  </a:lnTo>
                  <a:lnTo>
                    <a:pt x="1" y="0"/>
                  </a:lnTo>
                  <a:lnTo>
                    <a:pt x="1" y="1"/>
                  </a:lnTo>
                  <a:lnTo>
                    <a:pt x="0" y="1"/>
                  </a:lnTo>
                  <a:lnTo>
                    <a:pt x="1" y="2"/>
                  </a:lnTo>
                  <a:lnTo>
                    <a:pt x="2" y="2"/>
                  </a:lnTo>
                  <a:lnTo>
                    <a:pt x="3" y="3"/>
                  </a:lnTo>
                  <a:lnTo>
                    <a:pt x="4" y="3"/>
                  </a:lnTo>
                  <a:lnTo>
                    <a:pt x="5" y="4"/>
                  </a:lnTo>
                  <a:close/>
                </a:path>
              </a:pathLst>
            </a:custGeom>
            <a:solidFill>
              <a:srgbClr val="88F9FF"/>
            </a:solidFill>
            <a:ln w="9525">
              <a:noFill/>
              <a:round/>
              <a:headEnd/>
              <a:tailEnd/>
            </a:ln>
          </p:spPr>
          <p:txBody>
            <a:bodyPr>
              <a:prstTxWarp prst="textNoShape">
                <a:avLst/>
              </a:prstTxWarp>
            </a:bodyPr>
            <a:lstStyle/>
            <a:p>
              <a:endParaRPr lang="en-US"/>
            </a:p>
          </p:txBody>
        </p:sp>
        <p:sp>
          <p:nvSpPr>
            <p:cNvPr id="66621" name="Freeform 61"/>
            <p:cNvSpPr>
              <a:spLocks/>
            </p:cNvSpPr>
            <p:nvPr/>
          </p:nvSpPr>
          <p:spPr bwMode="auto">
            <a:xfrm>
              <a:off x="1887" y="1307"/>
              <a:ext cx="15" cy="5"/>
            </a:xfrm>
            <a:custGeom>
              <a:avLst/>
              <a:gdLst>
                <a:gd name="T0" fmla="*/ 15 w 15"/>
                <a:gd name="T1" fmla="*/ 5 h 5"/>
                <a:gd name="T2" fmla="*/ 5 w 15"/>
                <a:gd name="T3" fmla="*/ 4 h 5"/>
                <a:gd name="T4" fmla="*/ 0 w 15"/>
                <a:gd name="T5" fmla="*/ 3 h 5"/>
                <a:gd name="T6" fmla="*/ 0 w 15"/>
                <a:gd name="T7" fmla="*/ 3 h 5"/>
                <a:gd name="T8" fmla="*/ 1 w 15"/>
                <a:gd name="T9" fmla="*/ 3 h 5"/>
                <a:gd name="T10" fmla="*/ 1 w 15"/>
                <a:gd name="T11" fmla="*/ 3 h 5"/>
                <a:gd name="T12" fmla="*/ 1 w 15"/>
                <a:gd name="T13" fmla="*/ 2 h 5"/>
                <a:gd name="T14" fmla="*/ 1 w 15"/>
                <a:gd name="T15" fmla="*/ 2 h 5"/>
                <a:gd name="T16" fmla="*/ 1 w 15"/>
                <a:gd name="T17" fmla="*/ 2 h 5"/>
                <a:gd name="T18" fmla="*/ 1 w 15"/>
                <a:gd name="T19" fmla="*/ 0 h 5"/>
                <a:gd name="T20" fmla="*/ 2 w 15"/>
                <a:gd name="T21" fmla="*/ 0 h 5"/>
                <a:gd name="T22" fmla="*/ 3 w 15"/>
                <a:gd name="T23" fmla="*/ 0 h 5"/>
                <a:gd name="T24" fmla="*/ 5 w 15"/>
                <a:gd name="T25" fmla="*/ 2 h 5"/>
                <a:gd name="T26" fmla="*/ 7 w 15"/>
                <a:gd name="T27" fmla="*/ 2 h 5"/>
                <a:gd name="T28" fmla="*/ 8 w 15"/>
                <a:gd name="T29" fmla="*/ 3 h 5"/>
                <a:gd name="T30" fmla="*/ 10 w 15"/>
                <a:gd name="T31" fmla="*/ 3 h 5"/>
                <a:gd name="T32" fmla="*/ 12 w 15"/>
                <a:gd name="T33" fmla="*/ 4 h 5"/>
                <a:gd name="T34" fmla="*/ 14 w 15"/>
                <a:gd name="T35" fmla="*/ 4 h 5"/>
                <a:gd name="T36" fmla="*/ 15 w 15"/>
                <a:gd name="T37" fmla="*/ 5 h 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
                <a:gd name="T58" fmla="*/ 0 h 5"/>
                <a:gd name="T59" fmla="*/ 15 w 15"/>
                <a:gd name="T60" fmla="*/ 5 h 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 h="5">
                  <a:moveTo>
                    <a:pt x="15" y="5"/>
                  </a:moveTo>
                  <a:lnTo>
                    <a:pt x="5" y="4"/>
                  </a:lnTo>
                  <a:lnTo>
                    <a:pt x="0" y="3"/>
                  </a:lnTo>
                  <a:lnTo>
                    <a:pt x="1" y="3"/>
                  </a:lnTo>
                  <a:lnTo>
                    <a:pt x="1" y="2"/>
                  </a:lnTo>
                  <a:lnTo>
                    <a:pt x="1" y="0"/>
                  </a:lnTo>
                  <a:lnTo>
                    <a:pt x="2" y="0"/>
                  </a:lnTo>
                  <a:lnTo>
                    <a:pt x="3" y="0"/>
                  </a:lnTo>
                  <a:lnTo>
                    <a:pt x="5" y="2"/>
                  </a:lnTo>
                  <a:lnTo>
                    <a:pt x="7" y="2"/>
                  </a:lnTo>
                  <a:lnTo>
                    <a:pt x="8" y="3"/>
                  </a:lnTo>
                  <a:lnTo>
                    <a:pt x="10" y="3"/>
                  </a:lnTo>
                  <a:lnTo>
                    <a:pt x="12" y="4"/>
                  </a:lnTo>
                  <a:lnTo>
                    <a:pt x="14" y="4"/>
                  </a:lnTo>
                  <a:lnTo>
                    <a:pt x="15" y="5"/>
                  </a:lnTo>
                  <a:close/>
                </a:path>
              </a:pathLst>
            </a:custGeom>
            <a:solidFill>
              <a:srgbClr val="08CEFF"/>
            </a:solidFill>
            <a:ln w="9525">
              <a:noFill/>
              <a:round/>
              <a:headEnd/>
              <a:tailEnd/>
            </a:ln>
          </p:spPr>
          <p:txBody>
            <a:bodyPr>
              <a:prstTxWarp prst="textNoShape">
                <a:avLst/>
              </a:prstTxWarp>
            </a:bodyPr>
            <a:lstStyle/>
            <a:p>
              <a:endParaRPr lang="en-US"/>
            </a:p>
          </p:txBody>
        </p:sp>
        <p:sp>
          <p:nvSpPr>
            <p:cNvPr id="66622" name="Freeform 62"/>
            <p:cNvSpPr>
              <a:spLocks/>
            </p:cNvSpPr>
            <p:nvPr/>
          </p:nvSpPr>
          <p:spPr bwMode="auto">
            <a:xfrm>
              <a:off x="1882" y="1310"/>
              <a:ext cx="36" cy="14"/>
            </a:xfrm>
            <a:custGeom>
              <a:avLst/>
              <a:gdLst>
                <a:gd name="T0" fmla="*/ 20 w 36"/>
                <a:gd name="T1" fmla="*/ 2 h 14"/>
                <a:gd name="T2" fmla="*/ 10 w 36"/>
                <a:gd name="T3" fmla="*/ 1 h 14"/>
                <a:gd name="T4" fmla="*/ 5 w 36"/>
                <a:gd name="T5" fmla="*/ 0 h 14"/>
                <a:gd name="T6" fmla="*/ 4 w 36"/>
                <a:gd name="T7" fmla="*/ 1 h 14"/>
                <a:gd name="T8" fmla="*/ 4 w 36"/>
                <a:gd name="T9" fmla="*/ 2 h 14"/>
                <a:gd name="T10" fmla="*/ 3 w 36"/>
                <a:gd name="T11" fmla="*/ 3 h 14"/>
                <a:gd name="T12" fmla="*/ 2 w 36"/>
                <a:gd name="T13" fmla="*/ 4 h 14"/>
                <a:gd name="T14" fmla="*/ 2 w 36"/>
                <a:gd name="T15" fmla="*/ 5 h 14"/>
                <a:gd name="T16" fmla="*/ 1 w 36"/>
                <a:gd name="T17" fmla="*/ 6 h 14"/>
                <a:gd name="T18" fmla="*/ 0 w 36"/>
                <a:gd name="T19" fmla="*/ 8 h 14"/>
                <a:gd name="T20" fmla="*/ 0 w 36"/>
                <a:gd name="T21" fmla="*/ 9 h 14"/>
                <a:gd name="T22" fmla="*/ 9 w 36"/>
                <a:gd name="T23" fmla="*/ 9 h 14"/>
                <a:gd name="T24" fmla="*/ 25 w 36"/>
                <a:gd name="T25" fmla="*/ 11 h 14"/>
                <a:gd name="T26" fmla="*/ 36 w 36"/>
                <a:gd name="T27" fmla="*/ 14 h 14"/>
                <a:gd name="T28" fmla="*/ 33 w 36"/>
                <a:gd name="T29" fmla="*/ 12 h 14"/>
                <a:gd name="T30" fmla="*/ 32 w 36"/>
                <a:gd name="T31" fmla="*/ 10 h 14"/>
                <a:gd name="T32" fmla="*/ 30 w 36"/>
                <a:gd name="T33" fmla="*/ 9 h 14"/>
                <a:gd name="T34" fmla="*/ 28 w 36"/>
                <a:gd name="T35" fmla="*/ 7 h 14"/>
                <a:gd name="T36" fmla="*/ 26 w 36"/>
                <a:gd name="T37" fmla="*/ 6 h 14"/>
                <a:gd name="T38" fmla="*/ 24 w 36"/>
                <a:gd name="T39" fmla="*/ 4 h 14"/>
                <a:gd name="T40" fmla="*/ 22 w 36"/>
                <a:gd name="T41" fmla="*/ 3 h 14"/>
                <a:gd name="T42" fmla="*/ 20 w 36"/>
                <a:gd name="T43" fmla="*/ 2 h 1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6"/>
                <a:gd name="T67" fmla="*/ 0 h 14"/>
                <a:gd name="T68" fmla="*/ 36 w 36"/>
                <a:gd name="T69" fmla="*/ 14 h 1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6" h="14">
                  <a:moveTo>
                    <a:pt x="20" y="2"/>
                  </a:moveTo>
                  <a:lnTo>
                    <a:pt x="10" y="1"/>
                  </a:lnTo>
                  <a:lnTo>
                    <a:pt x="5" y="0"/>
                  </a:lnTo>
                  <a:lnTo>
                    <a:pt x="4" y="1"/>
                  </a:lnTo>
                  <a:lnTo>
                    <a:pt x="4" y="2"/>
                  </a:lnTo>
                  <a:lnTo>
                    <a:pt x="3" y="3"/>
                  </a:lnTo>
                  <a:lnTo>
                    <a:pt x="2" y="4"/>
                  </a:lnTo>
                  <a:lnTo>
                    <a:pt x="2" y="5"/>
                  </a:lnTo>
                  <a:lnTo>
                    <a:pt x="1" y="6"/>
                  </a:lnTo>
                  <a:lnTo>
                    <a:pt x="0" y="8"/>
                  </a:lnTo>
                  <a:lnTo>
                    <a:pt x="0" y="9"/>
                  </a:lnTo>
                  <a:lnTo>
                    <a:pt x="9" y="9"/>
                  </a:lnTo>
                  <a:lnTo>
                    <a:pt x="25" y="11"/>
                  </a:lnTo>
                  <a:lnTo>
                    <a:pt x="36" y="14"/>
                  </a:lnTo>
                  <a:lnTo>
                    <a:pt x="33" y="12"/>
                  </a:lnTo>
                  <a:lnTo>
                    <a:pt x="32" y="10"/>
                  </a:lnTo>
                  <a:lnTo>
                    <a:pt x="30" y="9"/>
                  </a:lnTo>
                  <a:lnTo>
                    <a:pt x="28" y="7"/>
                  </a:lnTo>
                  <a:lnTo>
                    <a:pt x="26" y="6"/>
                  </a:lnTo>
                  <a:lnTo>
                    <a:pt x="24" y="4"/>
                  </a:lnTo>
                  <a:lnTo>
                    <a:pt x="22" y="3"/>
                  </a:lnTo>
                  <a:lnTo>
                    <a:pt x="20" y="2"/>
                  </a:lnTo>
                  <a:close/>
                </a:path>
              </a:pathLst>
            </a:custGeom>
            <a:solidFill>
              <a:srgbClr val="10D1FF"/>
            </a:solidFill>
            <a:ln w="9525">
              <a:noFill/>
              <a:round/>
              <a:headEnd/>
              <a:tailEnd/>
            </a:ln>
          </p:spPr>
          <p:txBody>
            <a:bodyPr>
              <a:prstTxWarp prst="textNoShape">
                <a:avLst/>
              </a:prstTxWarp>
            </a:bodyPr>
            <a:lstStyle/>
            <a:p>
              <a:endParaRPr lang="en-US"/>
            </a:p>
          </p:txBody>
        </p:sp>
        <p:sp>
          <p:nvSpPr>
            <p:cNvPr id="66623" name="Freeform 63"/>
            <p:cNvSpPr>
              <a:spLocks/>
            </p:cNvSpPr>
            <p:nvPr/>
          </p:nvSpPr>
          <p:spPr bwMode="auto">
            <a:xfrm>
              <a:off x="1877" y="1319"/>
              <a:ext cx="44" cy="16"/>
            </a:xfrm>
            <a:custGeom>
              <a:avLst/>
              <a:gdLst>
                <a:gd name="T0" fmla="*/ 41 w 44"/>
                <a:gd name="T1" fmla="*/ 5 h 16"/>
                <a:gd name="T2" fmla="*/ 30 w 44"/>
                <a:gd name="T3" fmla="*/ 2 h 16"/>
                <a:gd name="T4" fmla="*/ 14 w 44"/>
                <a:gd name="T5" fmla="*/ 0 h 16"/>
                <a:gd name="T6" fmla="*/ 5 w 44"/>
                <a:gd name="T7" fmla="*/ 0 h 16"/>
                <a:gd name="T8" fmla="*/ 4 w 44"/>
                <a:gd name="T9" fmla="*/ 1 h 16"/>
                <a:gd name="T10" fmla="*/ 4 w 44"/>
                <a:gd name="T11" fmla="*/ 2 h 16"/>
                <a:gd name="T12" fmla="*/ 3 w 44"/>
                <a:gd name="T13" fmla="*/ 3 h 16"/>
                <a:gd name="T14" fmla="*/ 3 w 44"/>
                <a:gd name="T15" fmla="*/ 4 h 16"/>
                <a:gd name="T16" fmla="*/ 2 w 44"/>
                <a:gd name="T17" fmla="*/ 5 h 16"/>
                <a:gd name="T18" fmla="*/ 2 w 44"/>
                <a:gd name="T19" fmla="*/ 6 h 16"/>
                <a:gd name="T20" fmla="*/ 0 w 44"/>
                <a:gd name="T21" fmla="*/ 7 h 16"/>
                <a:gd name="T22" fmla="*/ 0 w 44"/>
                <a:gd name="T23" fmla="*/ 8 h 16"/>
                <a:gd name="T24" fmla="*/ 13 w 44"/>
                <a:gd name="T25" fmla="*/ 10 h 16"/>
                <a:gd name="T26" fmla="*/ 28 w 44"/>
                <a:gd name="T27" fmla="*/ 12 h 16"/>
                <a:gd name="T28" fmla="*/ 42 w 44"/>
                <a:gd name="T29" fmla="*/ 15 h 16"/>
                <a:gd name="T30" fmla="*/ 44 w 44"/>
                <a:gd name="T31" fmla="*/ 16 h 16"/>
                <a:gd name="T32" fmla="*/ 44 w 44"/>
                <a:gd name="T33" fmla="*/ 15 h 16"/>
                <a:gd name="T34" fmla="*/ 44 w 44"/>
                <a:gd name="T35" fmla="*/ 14 h 16"/>
                <a:gd name="T36" fmla="*/ 43 w 44"/>
                <a:gd name="T37" fmla="*/ 12 h 16"/>
                <a:gd name="T38" fmla="*/ 43 w 44"/>
                <a:gd name="T39" fmla="*/ 11 h 16"/>
                <a:gd name="T40" fmla="*/ 43 w 44"/>
                <a:gd name="T41" fmla="*/ 10 h 16"/>
                <a:gd name="T42" fmla="*/ 42 w 44"/>
                <a:gd name="T43" fmla="*/ 8 h 16"/>
                <a:gd name="T44" fmla="*/ 42 w 44"/>
                <a:gd name="T45" fmla="*/ 7 h 16"/>
                <a:gd name="T46" fmla="*/ 42 w 44"/>
                <a:gd name="T47" fmla="*/ 6 h 16"/>
                <a:gd name="T48" fmla="*/ 42 w 44"/>
                <a:gd name="T49" fmla="*/ 6 h 16"/>
                <a:gd name="T50" fmla="*/ 42 w 44"/>
                <a:gd name="T51" fmla="*/ 6 h 16"/>
                <a:gd name="T52" fmla="*/ 42 w 44"/>
                <a:gd name="T53" fmla="*/ 6 h 16"/>
                <a:gd name="T54" fmla="*/ 41 w 44"/>
                <a:gd name="T55" fmla="*/ 5 h 16"/>
                <a:gd name="T56" fmla="*/ 41 w 44"/>
                <a:gd name="T57" fmla="*/ 5 h 16"/>
                <a:gd name="T58" fmla="*/ 41 w 44"/>
                <a:gd name="T59" fmla="*/ 5 h 16"/>
                <a:gd name="T60" fmla="*/ 41 w 44"/>
                <a:gd name="T61" fmla="*/ 5 h 16"/>
                <a:gd name="T62" fmla="*/ 41 w 44"/>
                <a:gd name="T63" fmla="*/ 5 h 1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4"/>
                <a:gd name="T97" fmla="*/ 0 h 16"/>
                <a:gd name="T98" fmla="*/ 44 w 44"/>
                <a:gd name="T99" fmla="*/ 16 h 1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4" h="16">
                  <a:moveTo>
                    <a:pt x="41" y="5"/>
                  </a:moveTo>
                  <a:lnTo>
                    <a:pt x="30" y="2"/>
                  </a:lnTo>
                  <a:lnTo>
                    <a:pt x="14" y="0"/>
                  </a:lnTo>
                  <a:lnTo>
                    <a:pt x="5" y="0"/>
                  </a:lnTo>
                  <a:lnTo>
                    <a:pt x="4" y="1"/>
                  </a:lnTo>
                  <a:lnTo>
                    <a:pt x="4" y="2"/>
                  </a:lnTo>
                  <a:lnTo>
                    <a:pt x="3" y="3"/>
                  </a:lnTo>
                  <a:lnTo>
                    <a:pt x="3" y="4"/>
                  </a:lnTo>
                  <a:lnTo>
                    <a:pt x="2" y="5"/>
                  </a:lnTo>
                  <a:lnTo>
                    <a:pt x="2" y="6"/>
                  </a:lnTo>
                  <a:lnTo>
                    <a:pt x="0" y="7"/>
                  </a:lnTo>
                  <a:lnTo>
                    <a:pt x="0" y="8"/>
                  </a:lnTo>
                  <a:lnTo>
                    <a:pt x="13" y="10"/>
                  </a:lnTo>
                  <a:lnTo>
                    <a:pt x="28" y="12"/>
                  </a:lnTo>
                  <a:lnTo>
                    <a:pt x="42" y="15"/>
                  </a:lnTo>
                  <a:lnTo>
                    <a:pt x="44" y="16"/>
                  </a:lnTo>
                  <a:lnTo>
                    <a:pt x="44" y="15"/>
                  </a:lnTo>
                  <a:lnTo>
                    <a:pt x="44" y="14"/>
                  </a:lnTo>
                  <a:lnTo>
                    <a:pt x="43" y="12"/>
                  </a:lnTo>
                  <a:lnTo>
                    <a:pt x="43" y="11"/>
                  </a:lnTo>
                  <a:lnTo>
                    <a:pt x="43" y="10"/>
                  </a:lnTo>
                  <a:lnTo>
                    <a:pt x="42" y="8"/>
                  </a:lnTo>
                  <a:lnTo>
                    <a:pt x="42" y="7"/>
                  </a:lnTo>
                  <a:lnTo>
                    <a:pt x="42" y="6"/>
                  </a:lnTo>
                  <a:lnTo>
                    <a:pt x="41" y="5"/>
                  </a:lnTo>
                  <a:close/>
                </a:path>
              </a:pathLst>
            </a:custGeom>
            <a:solidFill>
              <a:srgbClr val="18D4FF"/>
            </a:solidFill>
            <a:ln w="9525">
              <a:noFill/>
              <a:round/>
              <a:headEnd/>
              <a:tailEnd/>
            </a:ln>
          </p:spPr>
          <p:txBody>
            <a:bodyPr>
              <a:prstTxWarp prst="textNoShape">
                <a:avLst/>
              </a:prstTxWarp>
            </a:bodyPr>
            <a:lstStyle/>
            <a:p>
              <a:endParaRPr lang="en-US"/>
            </a:p>
          </p:txBody>
        </p:sp>
        <p:sp>
          <p:nvSpPr>
            <p:cNvPr id="66624" name="Freeform 64"/>
            <p:cNvSpPr>
              <a:spLocks/>
            </p:cNvSpPr>
            <p:nvPr/>
          </p:nvSpPr>
          <p:spPr bwMode="auto">
            <a:xfrm>
              <a:off x="1873" y="1327"/>
              <a:ext cx="51" cy="18"/>
            </a:xfrm>
            <a:custGeom>
              <a:avLst/>
              <a:gdLst>
                <a:gd name="T0" fmla="*/ 48 w 51"/>
                <a:gd name="T1" fmla="*/ 8 h 18"/>
                <a:gd name="T2" fmla="*/ 46 w 51"/>
                <a:gd name="T3" fmla="*/ 7 h 18"/>
                <a:gd name="T4" fmla="*/ 32 w 51"/>
                <a:gd name="T5" fmla="*/ 4 h 18"/>
                <a:gd name="T6" fmla="*/ 17 w 51"/>
                <a:gd name="T7" fmla="*/ 2 h 18"/>
                <a:gd name="T8" fmla="*/ 4 w 51"/>
                <a:gd name="T9" fmla="*/ 0 h 18"/>
                <a:gd name="T10" fmla="*/ 3 w 51"/>
                <a:gd name="T11" fmla="*/ 2 h 18"/>
                <a:gd name="T12" fmla="*/ 3 w 51"/>
                <a:gd name="T13" fmla="*/ 3 h 18"/>
                <a:gd name="T14" fmla="*/ 2 w 51"/>
                <a:gd name="T15" fmla="*/ 4 h 18"/>
                <a:gd name="T16" fmla="*/ 2 w 51"/>
                <a:gd name="T17" fmla="*/ 5 h 18"/>
                <a:gd name="T18" fmla="*/ 1 w 51"/>
                <a:gd name="T19" fmla="*/ 6 h 18"/>
                <a:gd name="T20" fmla="*/ 1 w 51"/>
                <a:gd name="T21" fmla="*/ 7 h 18"/>
                <a:gd name="T22" fmla="*/ 0 w 51"/>
                <a:gd name="T23" fmla="*/ 8 h 18"/>
                <a:gd name="T24" fmla="*/ 0 w 51"/>
                <a:gd name="T25" fmla="*/ 10 h 18"/>
                <a:gd name="T26" fmla="*/ 2 w 51"/>
                <a:gd name="T27" fmla="*/ 9 h 18"/>
                <a:gd name="T28" fmla="*/ 16 w 51"/>
                <a:gd name="T29" fmla="*/ 10 h 18"/>
                <a:gd name="T30" fmla="*/ 30 w 51"/>
                <a:gd name="T31" fmla="*/ 12 h 18"/>
                <a:gd name="T32" fmla="*/ 43 w 51"/>
                <a:gd name="T33" fmla="*/ 15 h 18"/>
                <a:gd name="T34" fmla="*/ 51 w 51"/>
                <a:gd name="T35" fmla="*/ 18 h 18"/>
                <a:gd name="T36" fmla="*/ 51 w 51"/>
                <a:gd name="T37" fmla="*/ 17 h 18"/>
                <a:gd name="T38" fmla="*/ 50 w 51"/>
                <a:gd name="T39" fmla="*/ 15 h 18"/>
                <a:gd name="T40" fmla="*/ 50 w 51"/>
                <a:gd name="T41" fmla="*/ 14 h 18"/>
                <a:gd name="T42" fmla="*/ 50 w 51"/>
                <a:gd name="T43" fmla="*/ 13 h 18"/>
                <a:gd name="T44" fmla="*/ 49 w 51"/>
                <a:gd name="T45" fmla="*/ 12 h 18"/>
                <a:gd name="T46" fmla="*/ 49 w 51"/>
                <a:gd name="T47" fmla="*/ 10 h 18"/>
                <a:gd name="T48" fmla="*/ 48 w 51"/>
                <a:gd name="T49" fmla="*/ 9 h 18"/>
                <a:gd name="T50" fmla="*/ 48 w 51"/>
                <a:gd name="T51" fmla="*/ 8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1"/>
                <a:gd name="T79" fmla="*/ 0 h 18"/>
                <a:gd name="T80" fmla="*/ 51 w 51"/>
                <a:gd name="T81" fmla="*/ 18 h 1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1" h="18">
                  <a:moveTo>
                    <a:pt x="48" y="8"/>
                  </a:moveTo>
                  <a:lnTo>
                    <a:pt x="46" y="7"/>
                  </a:lnTo>
                  <a:lnTo>
                    <a:pt x="32" y="4"/>
                  </a:lnTo>
                  <a:lnTo>
                    <a:pt x="17" y="2"/>
                  </a:lnTo>
                  <a:lnTo>
                    <a:pt x="4" y="0"/>
                  </a:lnTo>
                  <a:lnTo>
                    <a:pt x="3" y="2"/>
                  </a:lnTo>
                  <a:lnTo>
                    <a:pt x="3" y="3"/>
                  </a:lnTo>
                  <a:lnTo>
                    <a:pt x="2" y="4"/>
                  </a:lnTo>
                  <a:lnTo>
                    <a:pt x="2" y="5"/>
                  </a:lnTo>
                  <a:lnTo>
                    <a:pt x="1" y="6"/>
                  </a:lnTo>
                  <a:lnTo>
                    <a:pt x="1" y="7"/>
                  </a:lnTo>
                  <a:lnTo>
                    <a:pt x="0" y="8"/>
                  </a:lnTo>
                  <a:lnTo>
                    <a:pt x="0" y="10"/>
                  </a:lnTo>
                  <a:lnTo>
                    <a:pt x="2" y="9"/>
                  </a:lnTo>
                  <a:lnTo>
                    <a:pt x="16" y="10"/>
                  </a:lnTo>
                  <a:lnTo>
                    <a:pt x="30" y="12"/>
                  </a:lnTo>
                  <a:lnTo>
                    <a:pt x="43" y="15"/>
                  </a:lnTo>
                  <a:lnTo>
                    <a:pt x="51" y="18"/>
                  </a:lnTo>
                  <a:lnTo>
                    <a:pt x="51" y="17"/>
                  </a:lnTo>
                  <a:lnTo>
                    <a:pt x="50" y="15"/>
                  </a:lnTo>
                  <a:lnTo>
                    <a:pt x="50" y="14"/>
                  </a:lnTo>
                  <a:lnTo>
                    <a:pt x="50" y="13"/>
                  </a:lnTo>
                  <a:lnTo>
                    <a:pt x="49" y="12"/>
                  </a:lnTo>
                  <a:lnTo>
                    <a:pt x="49" y="10"/>
                  </a:lnTo>
                  <a:lnTo>
                    <a:pt x="48" y="9"/>
                  </a:lnTo>
                  <a:lnTo>
                    <a:pt x="48" y="8"/>
                  </a:lnTo>
                  <a:close/>
                </a:path>
              </a:pathLst>
            </a:custGeom>
            <a:solidFill>
              <a:srgbClr val="20D6FF"/>
            </a:solidFill>
            <a:ln w="9525">
              <a:noFill/>
              <a:round/>
              <a:headEnd/>
              <a:tailEnd/>
            </a:ln>
          </p:spPr>
          <p:txBody>
            <a:bodyPr>
              <a:prstTxWarp prst="textNoShape">
                <a:avLst/>
              </a:prstTxWarp>
            </a:bodyPr>
            <a:lstStyle/>
            <a:p>
              <a:endParaRPr lang="en-US"/>
            </a:p>
          </p:txBody>
        </p:sp>
        <p:sp>
          <p:nvSpPr>
            <p:cNvPr id="66625" name="Freeform 65"/>
            <p:cNvSpPr>
              <a:spLocks/>
            </p:cNvSpPr>
            <p:nvPr/>
          </p:nvSpPr>
          <p:spPr bwMode="auto">
            <a:xfrm>
              <a:off x="1870" y="1336"/>
              <a:ext cx="57" cy="21"/>
            </a:xfrm>
            <a:custGeom>
              <a:avLst/>
              <a:gdLst>
                <a:gd name="T0" fmla="*/ 54 w 57"/>
                <a:gd name="T1" fmla="*/ 9 h 21"/>
                <a:gd name="T2" fmla="*/ 46 w 57"/>
                <a:gd name="T3" fmla="*/ 6 h 21"/>
                <a:gd name="T4" fmla="*/ 33 w 57"/>
                <a:gd name="T5" fmla="*/ 3 h 21"/>
                <a:gd name="T6" fmla="*/ 19 w 57"/>
                <a:gd name="T7" fmla="*/ 1 h 21"/>
                <a:gd name="T8" fmla="*/ 5 w 57"/>
                <a:gd name="T9" fmla="*/ 0 h 21"/>
                <a:gd name="T10" fmla="*/ 3 w 57"/>
                <a:gd name="T11" fmla="*/ 1 h 21"/>
                <a:gd name="T12" fmla="*/ 3 w 57"/>
                <a:gd name="T13" fmla="*/ 2 h 21"/>
                <a:gd name="T14" fmla="*/ 2 w 57"/>
                <a:gd name="T15" fmla="*/ 3 h 21"/>
                <a:gd name="T16" fmla="*/ 2 w 57"/>
                <a:gd name="T17" fmla="*/ 4 h 21"/>
                <a:gd name="T18" fmla="*/ 1 w 57"/>
                <a:gd name="T19" fmla="*/ 5 h 21"/>
                <a:gd name="T20" fmla="*/ 1 w 57"/>
                <a:gd name="T21" fmla="*/ 6 h 21"/>
                <a:gd name="T22" fmla="*/ 1 w 57"/>
                <a:gd name="T23" fmla="*/ 7 h 21"/>
                <a:gd name="T24" fmla="*/ 0 w 57"/>
                <a:gd name="T25" fmla="*/ 8 h 21"/>
                <a:gd name="T26" fmla="*/ 0 w 57"/>
                <a:gd name="T27" fmla="*/ 9 h 21"/>
                <a:gd name="T28" fmla="*/ 5 w 57"/>
                <a:gd name="T29" fmla="*/ 9 h 21"/>
                <a:gd name="T30" fmla="*/ 19 w 57"/>
                <a:gd name="T31" fmla="*/ 10 h 21"/>
                <a:gd name="T32" fmla="*/ 31 w 57"/>
                <a:gd name="T33" fmla="*/ 13 h 21"/>
                <a:gd name="T34" fmla="*/ 43 w 57"/>
                <a:gd name="T35" fmla="*/ 15 h 21"/>
                <a:gd name="T36" fmla="*/ 55 w 57"/>
                <a:gd name="T37" fmla="*/ 20 h 21"/>
                <a:gd name="T38" fmla="*/ 57 w 57"/>
                <a:gd name="T39" fmla="*/ 21 h 21"/>
                <a:gd name="T40" fmla="*/ 57 w 57"/>
                <a:gd name="T41" fmla="*/ 19 h 21"/>
                <a:gd name="T42" fmla="*/ 57 w 57"/>
                <a:gd name="T43" fmla="*/ 18 h 21"/>
                <a:gd name="T44" fmla="*/ 56 w 57"/>
                <a:gd name="T45" fmla="*/ 17 h 21"/>
                <a:gd name="T46" fmla="*/ 56 w 57"/>
                <a:gd name="T47" fmla="*/ 15 h 21"/>
                <a:gd name="T48" fmla="*/ 55 w 57"/>
                <a:gd name="T49" fmla="*/ 14 h 21"/>
                <a:gd name="T50" fmla="*/ 55 w 57"/>
                <a:gd name="T51" fmla="*/ 13 h 21"/>
                <a:gd name="T52" fmla="*/ 54 w 57"/>
                <a:gd name="T53" fmla="*/ 10 h 21"/>
                <a:gd name="T54" fmla="*/ 54 w 57"/>
                <a:gd name="T55" fmla="*/ 9 h 2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7"/>
                <a:gd name="T85" fmla="*/ 0 h 21"/>
                <a:gd name="T86" fmla="*/ 57 w 57"/>
                <a:gd name="T87" fmla="*/ 21 h 2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7" h="21">
                  <a:moveTo>
                    <a:pt x="54" y="9"/>
                  </a:moveTo>
                  <a:lnTo>
                    <a:pt x="46" y="6"/>
                  </a:lnTo>
                  <a:lnTo>
                    <a:pt x="33" y="3"/>
                  </a:lnTo>
                  <a:lnTo>
                    <a:pt x="19" y="1"/>
                  </a:lnTo>
                  <a:lnTo>
                    <a:pt x="5" y="0"/>
                  </a:lnTo>
                  <a:lnTo>
                    <a:pt x="3" y="1"/>
                  </a:lnTo>
                  <a:lnTo>
                    <a:pt x="3" y="2"/>
                  </a:lnTo>
                  <a:lnTo>
                    <a:pt x="2" y="3"/>
                  </a:lnTo>
                  <a:lnTo>
                    <a:pt x="2" y="4"/>
                  </a:lnTo>
                  <a:lnTo>
                    <a:pt x="1" y="5"/>
                  </a:lnTo>
                  <a:lnTo>
                    <a:pt x="1" y="6"/>
                  </a:lnTo>
                  <a:lnTo>
                    <a:pt x="1" y="7"/>
                  </a:lnTo>
                  <a:lnTo>
                    <a:pt x="0" y="8"/>
                  </a:lnTo>
                  <a:lnTo>
                    <a:pt x="0" y="9"/>
                  </a:lnTo>
                  <a:lnTo>
                    <a:pt x="5" y="9"/>
                  </a:lnTo>
                  <a:lnTo>
                    <a:pt x="19" y="10"/>
                  </a:lnTo>
                  <a:lnTo>
                    <a:pt x="31" y="13"/>
                  </a:lnTo>
                  <a:lnTo>
                    <a:pt x="43" y="15"/>
                  </a:lnTo>
                  <a:lnTo>
                    <a:pt x="55" y="20"/>
                  </a:lnTo>
                  <a:lnTo>
                    <a:pt x="57" y="21"/>
                  </a:lnTo>
                  <a:lnTo>
                    <a:pt x="57" y="19"/>
                  </a:lnTo>
                  <a:lnTo>
                    <a:pt x="57" y="18"/>
                  </a:lnTo>
                  <a:lnTo>
                    <a:pt x="56" y="17"/>
                  </a:lnTo>
                  <a:lnTo>
                    <a:pt x="56" y="15"/>
                  </a:lnTo>
                  <a:lnTo>
                    <a:pt x="55" y="14"/>
                  </a:lnTo>
                  <a:lnTo>
                    <a:pt x="55" y="13"/>
                  </a:lnTo>
                  <a:lnTo>
                    <a:pt x="54" y="10"/>
                  </a:lnTo>
                  <a:lnTo>
                    <a:pt x="54" y="9"/>
                  </a:lnTo>
                  <a:close/>
                </a:path>
              </a:pathLst>
            </a:custGeom>
            <a:solidFill>
              <a:srgbClr val="28D9FF"/>
            </a:solidFill>
            <a:ln w="9525">
              <a:noFill/>
              <a:round/>
              <a:headEnd/>
              <a:tailEnd/>
            </a:ln>
          </p:spPr>
          <p:txBody>
            <a:bodyPr>
              <a:prstTxWarp prst="textNoShape">
                <a:avLst/>
              </a:prstTxWarp>
            </a:bodyPr>
            <a:lstStyle/>
            <a:p>
              <a:endParaRPr lang="en-US"/>
            </a:p>
          </p:txBody>
        </p:sp>
        <p:sp>
          <p:nvSpPr>
            <p:cNvPr id="66626" name="Freeform 66"/>
            <p:cNvSpPr>
              <a:spLocks/>
            </p:cNvSpPr>
            <p:nvPr/>
          </p:nvSpPr>
          <p:spPr bwMode="auto">
            <a:xfrm>
              <a:off x="1868" y="1345"/>
              <a:ext cx="63" cy="24"/>
            </a:xfrm>
            <a:custGeom>
              <a:avLst/>
              <a:gdLst>
                <a:gd name="T0" fmla="*/ 59 w 63"/>
                <a:gd name="T1" fmla="*/ 12 h 24"/>
                <a:gd name="T2" fmla="*/ 57 w 63"/>
                <a:gd name="T3" fmla="*/ 11 h 24"/>
                <a:gd name="T4" fmla="*/ 45 w 63"/>
                <a:gd name="T5" fmla="*/ 6 h 24"/>
                <a:gd name="T6" fmla="*/ 33 w 63"/>
                <a:gd name="T7" fmla="*/ 4 h 24"/>
                <a:gd name="T8" fmla="*/ 21 w 63"/>
                <a:gd name="T9" fmla="*/ 1 h 24"/>
                <a:gd name="T10" fmla="*/ 7 w 63"/>
                <a:gd name="T11" fmla="*/ 0 h 24"/>
                <a:gd name="T12" fmla="*/ 2 w 63"/>
                <a:gd name="T13" fmla="*/ 0 h 24"/>
                <a:gd name="T14" fmla="*/ 2 w 63"/>
                <a:gd name="T15" fmla="*/ 1 h 24"/>
                <a:gd name="T16" fmla="*/ 1 w 63"/>
                <a:gd name="T17" fmla="*/ 3 h 24"/>
                <a:gd name="T18" fmla="*/ 1 w 63"/>
                <a:gd name="T19" fmla="*/ 5 h 24"/>
                <a:gd name="T20" fmla="*/ 1 w 63"/>
                <a:gd name="T21" fmla="*/ 6 h 24"/>
                <a:gd name="T22" fmla="*/ 1 w 63"/>
                <a:gd name="T23" fmla="*/ 7 h 24"/>
                <a:gd name="T24" fmla="*/ 0 w 63"/>
                <a:gd name="T25" fmla="*/ 8 h 24"/>
                <a:gd name="T26" fmla="*/ 0 w 63"/>
                <a:gd name="T27" fmla="*/ 9 h 24"/>
                <a:gd name="T28" fmla="*/ 0 w 63"/>
                <a:gd name="T29" fmla="*/ 10 h 24"/>
                <a:gd name="T30" fmla="*/ 7 w 63"/>
                <a:gd name="T31" fmla="*/ 10 h 24"/>
                <a:gd name="T32" fmla="*/ 20 w 63"/>
                <a:gd name="T33" fmla="*/ 10 h 24"/>
                <a:gd name="T34" fmla="*/ 32 w 63"/>
                <a:gd name="T35" fmla="*/ 12 h 24"/>
                <a:gd name="T36" fmla="*/ 42 w 63"/>
                <a:gd name="T37" fmla="*/ 15 h 24"/>
                <a:gd name="T38" fmla="*/ 54 w 63"/>
                <a:gd name="T39" fmla="*/ 18 h 24"/>
                <a:gd name="T40" fmla="*/ 63 w 63"/>
                <a:gd name="T41" fmla="*/ 24 h 24"/>
                <a:gd name="T42" fmla="*/ 62 w 63"/>
                <a:gd name="T43" fmla="*/ 21 h 24"/>
                <a:gd name="T44" fmla="*/ 62 w 63"/>
                <a:gd name="T45" fmla="*/ 20 h 24"/>
                <a:gd name="T46" fmla="*/ 61 w 63"/>
                <a:gd name="T47" fmla="*/ 19 h 24"/>
                <a:gd name="T48" fmla="*/ 61 w 63"/>
                <a:gd name="T49" fmla="*/ 17 h 24"/>
                <a:gd name="T50" fmla="*/ 61 w 63"/>
                <a:gd name="T51" fmla="*/ 16 h 24"/>
                <a:gd name="T52" fmla="*/ 60 w 63"/>
                <a:gd name="T53" fmla="*/ 14 h 24"/>
                <a:gd name="T54" fmla="*/ 60 w 63"/>
                <a:gd name="T55" fmla="*/ 13 h 24"/>
                <a:gd name="T56" fmla="*/ 59 w 63"/>
                <a:gd name="T57" fmla="*/ 12 h 2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3"/>
                <a:gd name="T88" fmla="*/ 0 h 24"/>
                <a:gd name="T89" fmla="*/ 63 w 63"/>
                <a:gd name="T90" fmla="*/ 24 h 2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3" h="24">
                  <a:moveTo>
                    <a:pt x="59" y="12"/>
                  </a:moveTo>
                  <a:lnTo>
                    <a:pt x="57" y="11"/>
                  </a:lnTo>
                  <a:lnTo>
                    <a:pt x="45" y="6"/>
                  </a:lnTo>
                  <a:lnTo>
                    <a:pt x="33" y="4"/>
                  </a:lnTo>
                  <a:lnTo>
                    <a:pt x="21" y="1"/>
                  </a:lnTo>
                  <a:lnTo>
                    <a:pt x="7" y="0"/>
                  </a:lnTo>
                  <a:lnTo>
                    <a:pt x="2" y="0"/>
                  </a:lnTo>
                  <a:lnTo>
                    <a:pt x="2" y="1"/>
                  </a:lnTo>
                  <a:lnTo>
                    <a:pt x="1" y="3"/>
                  </a:lnTo>
                  <a:lnTo>
                    <a:pt x="1" y="5"/>
                  </a:lnTo>
                  <a:lnTo>
                    <a:pt x="1" y="6"/>
                  </a:lnTo>
                  <a:lnTo>
                    <a:pt x="1" y="7"/>
                  </a:lnTo>
                  <a:lnTo>
                    <a:pt x="0" y="8"/>
                  </a:lnTo>
                  <a:lnTo>
                    <a:pt x="0" y="9"/>
                  </a:lnTo>
                  <a:lnTo>
                    <a:pt x="0" y="10"/>
                  </a:lnTo>
                  <a:lnTo>
                    <a:pt x="7" y="10"/>
                  </a:lnTo>
                  <a:lnTo>
                    <a:pt x="20" y="10"/>
                  </a:lnTo>
                  <a:lnTo>
                    <a:pt x="32" y="12"/>
                  </a:lnTo>
                  <a:lnTo>
                    <a:pt x="42" y="15"/>
                  </a:lnTo>
                  <a:lnTo>
                    <a:pt x="54" y="18"/>
                  </a:lnTo>
                  <a:lnTo>
                    <a:pt x="63" y="24"/>
                  </a:lnTo>
                  <a:lnTo>
                    <a:pt x="62" y="21"/>
                  </a:lnTo>
                  <a:lnTo>
                    <a:pt x="62" y="20"/>
                  </a:lnTo>
                  <a:lnTo>
                    <a:pt x="61" y="19"/>
                  </a:lnTo>
                  <a:lnTo>
                    <a:pt x="61" y="17"/>
                  </a:lnTo>
                  <a:lnTo>
                    <a:pt x="61" y="16"/>
                  </a:lnTo>
                  <a:lnTo>
                    <a:pt x="60" y="14"/>
                  </a:lnTo>
                  <a:lnTo>
                    <a:pt x="60" y="13"/>
                  </a:lnTo>
                  <a:lnTo>
                    <a:pt x="59" y="12"/>
                  </a:lnTo>
                  <a:close/>
                </a:path>
              </a:pathLst>
            </a:custGeom>
            <a:solidFill>
              <a:srgbClr val="30DCFF"/>
            </a:solidFill>
            <a:ln w="9525">
              <a:noFill/>
              <a:round/>
              <a:headEnd/>
              <a:tailEnd/>
            </a:ln>
          </p:spPr>
          <p:txBody>
            <a:bodyPr>
              <a:prstTxWarp prst="textNoShape">
                <a:avLst/>
              </a:prstTxWarp>
            </a:bodyPr>
            <a:lstStyle/>
            <a:p>
              <a:endParaRPr lang="en-US"/>
            </a:p>
          </p:txBody>
        </p:sp>
        <p:sp>
          <p:nvSpPr>
            <p:cNvPr id="66627" name="Freeform 67"/>
            <p:cNvSpPr>
              <a:spLocks/>
            </p:cNvSpPr>
            <p:nvPr/>
          </p:nvSpPr>
          <p:spPr bwMode="auto">
            <a:xfrm>
              <a:off x="1866" y="1355"/>
              <a:ext cx="68" cy="26"/>
            </a:xfrm>
            <a:custGeom>
              <a:avLst/>
              <a:gdLst>
                <a:gd name="T0" fmla="*/ 65 w 68"/>
                <a:gd name="T1" fmla="*/ 14 h 26"/>
                <a:gd name="T2" fmla="*/ 56 w 68"/>
                <a:gd name="T3" fmla="*/ 8 h 26"/>
                <a:gd name="T4" fmla="*/ 44 w 68"/>
                <a:gd name="T5" fmla="*/ 5 h 26"/>
                <a:gd name="T6" fmla="*/ 34 w 68"/>
                <a:gd name="T7" fmla="*/ 2 h 26"/>
                <a:gd name="T8" fmla="*/ 22 w 68"/>
                <a:gd name="T9" fmla="*/ 0 h 26"/>
                <a:gd name="T10" fmla="*/ 9 w 68"/>
                <a:gd name="T11" fmla="*/ 0 h 26"/>
                <a:gd name="T12" fmla="*/ 2 w 68"/>
                <a:gd name="T13" fmla="*/ 0 h 26"/>
                <a:gd name="T14" fmla="*/ 2 w 68"/>
                <a:gd name="T15" fmla="*/ 1 h 26"/>
                <a:gd name="T16" fmla="*/ 1 w 68"/>
                <a:gd name="T17" fmla="*/ 2 h 26"/>
                <a:gd name="T18" fmla="*/ 1 w 68"/>
                <a:gd name="T19" fmla="*/ 3 h 26"/>
                <a:gd name="T20" fmla="*/ 1 w 68"/>
                <a:gd name="T21" fmla="*/ 4 h 26"/>
                <a:gd name="T22" fmla="*/ 1 w 68"/>
                <a:gd name="T23" fmla="*/ 5 h 26"/>
                <a:gd name="T24" fmla="*/ 1 w 68"/>
                <a:gd name="T25" fmla="*/ 7 h 26"/>
                <a:gd name="T26" fmla="*/ 0 w 68"/>
                <a:gd name="T27" fmla="*/ 8 h 26"/>
                <a:gd name="T28" fmla="*/ 0 w 68"/>
                <a:gd name="T29" fmla="*/ 9 h 26"/>
                <a:gd name="T30" fmla="*/ 9 w 68"/>
                <a:gd name="T31" fmla="*/ 8 h 26"/>
                <a:gd name="T32" fmla="*/ 21 w 68"/>
                <a:gd name="T33" fmla="*/ 9 h 26"/>
                <a:gd name="T34" fmla="*/ 31 w 68"/>
                <a:gd name="T35" fmla="*/ 10 h 26"/>
                <a:gd name="T36" fmla="*/ 42 w 68"/>
                <a:gd name="T37" fmla="*/ 14 h 26"/>
                <a:gd name="T38" fmla="*/ 52 w 68"/>
                <a:gd name="T39" fmla="*/ 17 h 26"/>
                <a:gd name="T40" fmla="*/ 61 w 68"/>
                <a:gd name="T41" fmla="*/ 22 h 26"/>
                <a:gd name="T42" fmla="*/ 68 w 68"/>
                <a:gd name="T43" fmla="*/ 26 h 26"/>
                <a:gd name="T44" fmla="*/ 68 w 68"/>
                <a:gd name="T45" fmla="*/ 24 h 26"/>
                <a:gd name="T46" fmla="*/ 67 w 68"/>
                <a:gd name="T47" fmla="*/ 23 h 26"/>
                <a:gd name="T48" fmla="*/ 67 w 68"/>
                <a:gd name="T49" fmla="*/ 21 h 26"/>
                <a:gd name="T50" fmla="*/ 66 w 68"/>
                <a:gd name="T51" fmla="*/ 20 h 26"/>
                <a:gd name="T52" fmla="*/ 66 w 68"/>
                <a:gd name="T53" fmla="*/ 18 h 26"/>
                <a:gd name="T54" fmla="*/ 66 w 68"/>
                <a:gd name="T55" fmla="*/ 17 h 26"/>
                <a:gd name="T56" fmla="*/ 65 w 68"/>
                <a:gd name="T57" fmla="*/ 15 h 26"/>
                <a:gd name="T58" fmla="*/ 65 w 68"/>
                <a:gd name="T59" fmla="*/ 14 h 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8"/>
                <a:gd name="T91" fmla="*/ 0 h 26"/>
                <a:gd name="T92" fmla="*/ 68 w 68"/>
                <a:gd name="T93" fmla="*/ 26 h 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8" h="26">
                  <a:moveTo>
                    <a:pt x="65" y="14"/>
                  </a:moveTo>
                  <a:lnTo>
                    <a:pt x="56" y="8"/>
                  </a:lnTo>
                  <a:lnTo>
                    <a:pt x="44" y="5"/>
                  </a:lnTo>
                  <a:lnTo>
                    <a:pt x="34" y="2"/>
                  </a:lnTo>
                  <a:lnTo>
                    <a:pt x="22" y="0"/>
                  </a:lnTo>
                  <a:lnTo>
                    <a:pt x="9" y="0"/>
                  </a:lnTo>
                  <a:lnTo>
                    <a:pt x="2" y="0"/>
                  </a:lnTo>
                  <a:lnTo>
                    <a:pt x="2" y="1"/>
                  </a:lnTo>
                  <a:lnTo>
                    <a:pt x="1" y="2"/>
                  </a:lnTo>
                  <a:lnTo>
                    <a:pt x="1" y="3"/>
                  </a:lnTo>
                  <a:lnTo>
                    <a:pt x="1" y="4"/>
                  </a:lnTo>
                  <a:lnTo>
                    <a:pt x="1" y="5"/>
                  </a:lnTo>
                  <a:lnTo>
                    <a:pt x="1" y="7"/>
                  </a:lnTo>
                  <a:lnTo>
                    <a:pt x="0" y="8"/>
                  </a:lnTo>
                  <a:lnTo>
                    <a:pt x="0" y="9"/>
                  </a:lnTo>
                  <a:lnTo>
                    <a:pt x="9" y="8"/>
                  </a:lnTo>
                  <a:lnTo>
                    <a:pt x="21" y="9"/>
                  </a:lnTo>
                  <a:lnTo>
                    <a:pt x="31" y="10"/>
                  </a:lnTo>
                  <a:lnTo>
                    <a:pt x="42" y="14"/>
                  </a:lnTo>
                  <a:lnTo>
                    <a:pt x="52" y="17"/>
                  </a:lnTo>
                  <a:lnTo>
                    <a:pt x="61" y="22"/>
                  </a:lnTo>
                  <a:lnTo>
                    <a:pt x="68" y="26"/>
                  </a:lnTo>
                  <a:lnTo>
                    <a:pt x="68" y="24"/>
                  </a:lnTo>
                  <a:lnTo>
                    <a:pt x="67" y="23"/>
                  </a:lnTo>
                  <a:lnTo>
                    <a:pt x="67" y="21"/>
                  </a:lnTo>
                  <a:lnTo>
                    <a:pt x="66" y="20"/>
                  </a:lnTo>
                  <a:lnTo>
                    <a:pt x="66" y="18"/>
                  </a:lnTo>
                  <a:lnTo>
                    <a:pt x="66" y="17"/>
                  </a:lnTo>
                  <a:lnTo>
                    <a:pt x="65" y="15"/>
                  </a:lnTo>
                  <a:lnTo>
                    <a:pt x="65" y="14"/>
                  </a:lnTo>
                  <a:close/>
                </a:path>
              </a:pathLst>
            </a:custGeom>
            <a:solidFill>
              <a:srgbClr val="38DEFF"/>
            </a:solidFill>
            <a:ln w="9525">
              <a:noFill/>
              <a:round/>
              <a:headEnd/>
              <a:tailEnd/>
            </a:ln>
          </p:spPr>
          <p:txBody>
            <a:bodyPr>
              <a:prstTxWarp prst="textNoShape">
                <a:avLst/>
              </a:prstTxWarp>
            </a:bodyPr>
            <a:lstStyle/>
            <a:p>
              <a:endParaRPr lang="en-US"/>
            </a:p>
          </p:txBody>
        </p:sp>
        <p:sp>
          <p:nvSpPr>
            <p:cNvPr id="66628" name="Freeform 68"/>
            <p:cNvSpPr>
              <a:spLocks/>
            </p:cNvSpPr>
            <p:nvPr/>
          </p:nvSpPr>
          <p:spPr bwMode="auto">
            <a:xfrm>
              <a:off x="1865" y="1363"/>
              <a:ext cx="73" cy="31"/>
            </a:xfrm>
            <a:custGeom>
              <a:avLst/>
              <a:gdLst>
                <a:gd name="T0" fmla="*/ 69 w 73"/>
                <a:gd name="T1" fmla="*/ 18 h 31"/>
                <a:gd name="T2" fmla="*/ 62 w 73"/>
                <a:gd name="T3" fmla="*/ 14 h 31"/>
                <a:gd name="T4" fmla="*/ 53 w 73"/>
                <a:gd name="T5" fmla="*/ 9 h 31"/>
                <a:gd name="T6" fmla="*/ 43 w 73"/>
                <a:gd name="T7" fmla="*/ 6 h 31"/>
                <a:gd name="T8" fmla="*/ 32 w 73"/>
                <a:gd name="T9" fmla="*/ 2 h 31"/>
                <a:gd name="T10" fmla="*/ 22 w 73"/>
                <a:gd name="T11" fmla="*/ 1 h 31"/>
                <a:gd name="T12" fmla="*/ 10 w 73"/>
                <a:gd name="T13" fmla="*/ 0 h 31"/>
                <a:gd name="T14" fmla="*/ 1 w 73"/>
                <a:gd name="T15" fmla="*/ 1 h 31"/>
                <a:gd name="T16" fmla="*/ 1 w 73"/>
                <a:gd name="T17" fmla="*/ 2 h 31"/>
                <a:gd name="T18" fmla="*/ 1 w 73"/>
                <a:gd name="T19" fmla="*/ 3 h 31"/>
                <a:gd name="T20" fmla="*/ 1 w 73"/>
                <a:gd name="T21" fmla="*/ 5 h 31"/>
                <a:gd name="T22" fmla="*/ 1 w 73"/>
                <a:gd name="T23" fmla="*/ 6 h 31"/>
                <a:gd name="T24" fmla="*/ 0 w 73"/>
                <a:gd name="T25" fmla="*/ 7 h 31"/>
                <a:gd name="T26" fmla="*/ 0 w 73"/>
                <a:gd name="T27" fmla="*/ 8 h 31"/>
                <a:gd name="T28" fmla="*/ 0 w 73"/>
                <a:gd name="T29" fmla="*/ 9 h 31"/>
                <a:gd name="T30" fmla="*/ 0 w 73"/>
                <a:gd name="T31" fmla="*/ 10 h 31"/>
                <a:gd name="T32" fmla="*/ 1 w 73"/>
                <a:gd name="T33" fmla="*/ 10 h 31"/>
                <a:gd name="T34" fmla="*/ 10 w 73"/>
                <a:gd name="T35" fmla="*/ 10 h 31"/>
                <a:gd name="T36" fmla="*/ 21 w 73"/>
                <a:gd name="T37" fmla="*/ 10 h 31"/>
                <a:gd name="T38" fmla="*/ 30 w 73"/>
                <a:gd name="T39" fmla="*/ 12 h 31"/>
                <a:gd name="T40" fmla="*/ 40 w 73"/>
                <a:gd name="T41" fmla="*/ 14 h 31"/>
                <a:gd name="T42" fmla="*/ 49 w 73"/>
                <a:gd name="T43" fmla="*/ 17 h 31"/>
                <a:gd name="T44" fmla="*/ 58 w 73"/>
                <a:gd name="T45" fmla="*/ 21 h 31"/>
                <a:gd name="T46" fmla="*/ 66 w 73"/>
                <a:gd name="T47" fmla="*/ 27 h 31"/>
                <a:gd name="T48" fmla="*/ 73 w 73"/>
                <a:gd name="T49" fmla="*/ 31 h 31"/>
                <a:gd name="T50" fmla="*/ 73 w 73"/>
                <a:gd name="T51" fmla="*/ 30 h 31"/>
                <a:gd name="T52" fmla="*/ 71 w 73"/>
                <a:gd name="T53" fmla="*/ 28 h 31"/>
                <a:gd name="T54" fmla="*/ 71 w 73"/>
                <a:gd name="T55" fmla="*/ 27 h 31"/>
                <a:gd name="T56" fmla="*/ 71 w 73"/>
                <a:gd name="T57" fmla="*/ 25 h 31"/>
                <a:gd name="T58" fmla="*/ 70 w 73"/>
                <a:gd name="T59" fmla="*/ 22 h 31"/>
                <a:gd name="T60" fmla="*/ 70 w 73"/>
                <a:gd name="T61" fmla="*/ 21 h 31"/>
                <a:gd name="T62" fmla="*/ 69 w 73"/>
                <a:gd name="T63" fmla="*/ 19 h 31"/>
                <a:gd name="T64" fmla="*/ 69 w 73"/>
                <a:gd name="T65" fmla="*/ 18 h 3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3"/>
                <a:gd name="T100" fmla="*/ 0 h 31"/>
                <a:gd name="T101" fmla="*/ 73 w 73"/>
                <a:gd name="T102" fmla="*/ 31 h 3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3" h="31">
                  <a:moveTo>
                    <a:pt x="69" y="18"/>
                  </a:moveTo>
                  <a:lnTo>
                    <a:pt x="62" y="14"/>
                  </a:lnTo>
                  <a:lnTo>
                    <a:pt x="53" y="9"/>
                  </a:lnTo>
                  <a:lnTo>
                    <a:pt x="43" y="6"/>
                  </a:lnTo>
                  <a:lnTo>
                    <a:pt x="32" y="2"/>
                  </a:lnTo>
                  <a:lnTo>
                    <a:pt x="22" y="1"/>
                  </a:lnTo>
                  <a:lnTo>
                    <a:pt x="10" y="0"/>
                  </a:lnTo>
                  <a:lnTo>
                    <a:pt x="1" y="1"/>
                  </a:lnTo>
                  <a:lnTo>
                    <a:pt x="1" y="2"/>
                  </a:lnTo>
                  <a:lnTo>
                    <a:pt x="1" y="3"/>
                  </a:lnTo>
                  <a:lnTo>
                    <a:pt x="1" y="5"/>
                  </a:lnTo>
                  <a:lnTo>
                    <a:pt x="1" y="6"/>
                  </a:lnTo>
                  <a:lnTo>
                    <a:pt x="0" y="7"/>
                  </a:lnTo>
                  <a:lnTo>
                    <a:pt x="0" y="8"/>
                  </a:lnTo>
                  <a:lnTo>
                    <a:pt x="0" y="9"/>
                  </a:lnTo>
                  <a:lnTo>
                    <a:pt x="0" y="10"/>
                  </a:lnTo>
                  <a:lnTo>
                    <a:pt x="1" y="10"/>
                  </a:lnTo>
                  <a:lnTo>
                    <a:pt x="10" y="10"/>
                  </a:lnTo>
                  <a:lnTo>
                    <a:pt x="21" y="10"/>
                  </a:lnTo>
                  <a:lnTo>
                    <a:pt x="30" y="12"/>
                  </a:lnTo>
                  <a:lnTo>
                    <a:pt x="40" y="14"/>
                  </a:lnTo>
                  <a:lnTo>
                    <a:pt x="49" y="17"/>
                  </a:lnTo>
                  <a:lnTo>
                    <a:pt x="58" y="21"/>
                  </a:lnTo>
                  <a:lnTo>
                    <a:pt x="66" y="27"/>
                  </a:lnTo>
                  <a:lnTo>
                    <a:pt x="73" y="31"/>
                  </a:lnTo>
                  <a:lnTo>
                    <a:pt x="73" y="30"/>
                  </a:lnTo>
                  <a:lnTo>
                    <a:pt x="71" y="28"/>
                  </a:lnTo>
                  <a:lnTo>
                    <a:pt x="71" y="27"/>
                  </a:lnTo>
                  <a:lnTo>
                    <a:pt x="71" y="25"/>
                  </a:lnTo>
                  <a:lnTo>
                    <a:pt x="70" y="22"/>
                  </a:lnTo>
                  <a:lnTo>
                    <a:pt x="70" y="21"/>
                  </a:lnTo>
                  <a:lnTo>
                    <a:pt x="69" y="19"/>
                  </a:lnTo>
                  <a:lnTo>
                    <a:pt x="69" y="18"/>
                  </a:lnTo>
                  <a:close/>
                </a:path>
              </a:pathLst>
            </a:custGeom>
            <a:solidFill>
              <a:srgbClr val="40E1FF"/>
            </a:solidFill>
            <a:ln w="9525">
              <a:noFill/>
              <a:round/>
              <a:headEnd/>
              <a:tailEnd/>
            </a:ln>
          </p:spPr>
          <p:txBody>
            <a:bodyPr>
              <a:prstTxWarp prst="textNoShape">
                <a:avLst/>
              </a:prstTxWarp>
            </a:bodyPr>
            <a:lstStyle/>
            <a:p>
              <a:endParaRPr lang="en-US"/>
            </a:p>
          </p:txBody>
        </p:sp>
        <p:sp>
          <p:nvSpPr>
            <p:cNvPr id="66629" name="Freeform 69"/>
            <p:cNvSpPr>
              <a:spLocks/>
            </p:cNvSpPr>
            <p:nvPr/>
          </p:nvSpPr>
          <p:spPr bwMode="auto">
            <a:xfrm>
              <a:off x="1864" y="1373"/>
              <a:ext cx="76" cy="35"/>
            </a:xfrm>
            <a:custGeom>
              <a:avLst/>
              <a:gdLst>
                <a:gd name="T0" fmla="*/ 74 w 76"/>
                <a:gd name="T1" fmla="*/ 21 h 35"/>
                <a:gd name="T2" fmla="*/ 67 w 76"/>
                <a:gd name="T3" fmla="*/ 17 h 35"/>
                <a:gd name="T4" fmla="*/ 59 w 76"/>
                <a:gd name="T5" fmla="*/ 11 h 35"/>
                <a:gd name="T6" fmla="*/ 50 w 76"/>
                <a:gd name="T7" fmla="*/ 7 h 35"/>
                <a:gd name="T8" fmla="*/ 41 w 76"/>
                <a:gd name="T9" fmla="*/ 4 h 35"/>
                <a:gd name="T10" fmla="*/ 31 w 76"/>
                <a:gd name="T11" fmla="*/ 2 h 35"/>
                <a:gd name="T12" fmla="*/ 22 w 76"/>
                <a:gd name="T13" fmla="*/ 0 h 35"/>
                <a:gd name="T14" fmla="*/ 11 w 76"/>
                <a:gd name="T15" fmla="*/ 0 h 35"/>
                <a:gd name="T16" fmla="*/ 2 w 76"/>
                <a:gd name="T17" fmla="*/ 0 h 35"/>
                <a:gd name="T18" fmla="*/ 1 w 76"/>
                <a:gd name="T19" fmla="*/ 0 h 35"/>
                <a:gd name="T20" fmla="*/ 1 w 76"/>
                <a:gd name="T21" fmla="*/ 2 h 35"/>
                <a:gd name="T22" fmla="*/ 1 w 76"/>
                <a:gd name="T23" fmla="*/ 3 h 35"/>
                <a:gd name="T24" fmla="*/ 1 w 76"/>
                <a:gd name="T25" fmla="*/ 4 h 35"/>
                <a:gd name="T26" fmla="*/ 0 w 76"/>
                <a:gd name="T27" fmla="*/ 5 h 35"/>
                <a:gd name="T28" fmla="*/ 0 w 76"/>
                <a:gd name="T29" fmla="*/ 6 h 35"/>
                <a:gd name="T30" fmla="*/ 0 w 76"/>
                <a:gd name="T31" fmla="*/ 7 h 35"/>
                <a:gd name="T32" fmla="*/ 0 w 76"/>
                <a:gd name="T33" fmla="*/ 8 h 35"/>
                <a:gd name="T34" fmla="*/ 0 w 76"/>
                <a:gd name="T35" fmla="*/ 9 h 35"/>
                <a:gd name="T36" fmla="*/ 3 w 76"/>
                <a:gd name="T37" fmla="*/ 9 h 35"/>
                <a:gd name="T38" fmla="*/ 11 w 76"/>
                <a:gd name="T39" fmla="*/ 8 h 35"/>
                <a:gd name="T40" fmla="*/ 21 w 76"/>
                <a:gd name="T41" fmla="*/ 9 h 35"/>
                <a:gd name="T42" fmla="*/ 30 w 76"/>
                <a:gd name="T43" fmla="*/ 10 h 35"/>
                <a:gd name="T44" fmla="*/ 39 w 76"/>
                <a:gd name="T45" fmla="*/ 12 h 35"/>
                <a:gd name="T46" fmla="*/ 47 w 76"/>
                <a:gd name="T47" fmla="*/ 16 h 35"/>
                <a:gd name="T48" fmla="*/ 55 w 76"/>
                <a:gd name="T49" fmla="*/ 20 h 35"/>
                <a:gd name="T50" fmla="*/ 62 w 76"/>
                <a:gd name="T51" fmla="*/ 24 h 35"/>
                <a:gd name="T52" fmla="*/ 69 w 76"/>
                <a:gd name="T53" fmla="*/ 29 h 35"/>
                <a:gd name="T54" fmla="*/ 76 w 76"/>
                <a:gd name="T55" fmla="*/ 35 h 35"/>
                <a:gd name="T56" fmla="*/ 75 w 76"/>
                <a:gd name="T57" fmla="*/ 34 h 35"/>
                <a:gd name="T58" fmla="*/ 75 w 76"/>
                <a:gd name="T59" fmla="*/ 31 h 35"/>
                <a:gd name="T60" fmla="*/ 75 w 76"/>
                <a:gd name="T61" fmla="*/ 29 h 35"/>
                <a:gd name="T62" fmla="*/ 75 w 76"/>
                <a:gd name="T63" fmla="*/ 28 h 35"/>
                <a:gd name="T64" fmla="*/ 75 w 76"/>
                <a:gd name="T65" fmla="*/ 26 h 35"/>
                <a:gd name="T66" fmla="*/ 74 w 76"/>
                <a:gd name="T67" fmla="*/ 24 h 35"/>
                <a:gd name="T68" fmla="*/ 74 w 76"/>
                <a:gd name="T69" fmla="*/ 23 h 35"/>
                <a:gd name="T70" fmla="*/ 74 w 76"/>
                <a:gd name="T71" fmla="*/ 21 h 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6"/>
                <a:gd name="T109" fmla="*/ 0 h 35"/>
                <a:gd name="T110" fmla="*/ 76 w 76"/>
                <a:gd name="T111" fmla="*/ 35 h 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6" h="35">
                  <a:moveTo>
                    <a:pt x="74" y="21"/>
                  </a:moveTo>
                  <a:lnTo>
                    <a:pt x="67" y="17"/>
                  </a:lnTo>
                  <a:lnTo>
                    <a:pt x="59" y="11"/>
                  </a:lnTo>
                  <a:lnTo>
                    <a:pt x="50" y="7"/>
                  </a:lnTo>
                  <a:lnTo>
                    <a:pt x="41" y="4"/>
                  </a:lnTo>
                  <a:lnTo>
                    <a:pt x="31" y="2"/>
                  </a:lnTo>
                  <a:lnTo>
                    <a:pt x="22" y="0"/>
                  </a:lnTo>
                  <a:lnTo>
                    <a:pt x="11" y="0"/>
                  </a:lnTo>
                  <a:lnTo>
                    <a:pt x="2" y="0"/>
                  </a:lnTo>
                  <a:lnTo>
                    <a:pt x="1" y="0"/>
                  </a:lnTo>
                  <a:lnTo>
                    <a:pt x="1" y="2"/>
                  </a:lnTo>
                  <a:lnTo>
                    <a:pt x="1" y="3"/>
                  </a:lnTo>
                  <a:lnTo>
                    <a:pt x="1" y="4"/>
                  </a:lnTo>
                  <a:lnTo>
                    <a:pt x="0" y="5"/>
                  </a:lnTo>
                  <a:lnTo>
                    <a:pt x="0" y="6"/>
                  </a:lnTo>
                  <a:lnTo>
                    <a:pt x="0" y="7"/>
                  </a:lnTo>
                  <a:lnTo>
                    <a:pt x="0" y="8"/>
                  </a:lnTo>
                  <a:lnTo>
                    <a:pt x="0" y="9"/>
                  </a:lnTo>
                  <a:lnTo>
                    <a:pt x="3" y="9"/>
                  </a:lnTo>
                  <a:lnTo>
                    <a:pt x="11" y="8"/>
                  </a:lnTo>
                  <a:lnTo>
                    <a:pt x="21" y="9"/>
                  </a:lnTo>
                  <a:lnTo>
                    <a:pt x="30" y="10"/>
                  </a:lnTo>
                  <a:lnTo>
                    <a:pt x="39" y="12"/>
                  </a:lnTo>
                  <a:lnTo>
                    <a:pt x="47" y="16"/>
                  </a:lnTo>
                  <a:lnTo>
                    <a:pt x="55" y="20"/>
                  </a:lnTo>
                  <a:lnTo>
                    <a:pt x="62" y="24"/>
                  </a:lnTo>
                  <a:lnTo>
                    <a:pt x="69" y="29"/>
                  </a:lnTo>
                  <a:lnTo>
                    <a:pt x="76" y="35"/>
                  </a:lnTo>
                  <a:lnTo>
                    <a:pt x="75" y="34"/>
                  </a:lnTo>
                  <a:lnTo>
                    <a:pt x="75" y="31"/>
                  </a:lnTo>
                  <a:lnTo>
                    <a:pt x="75" y="29"/>
                  </a:lnTo>
                  <a:lnTo>
                    <a:pt x="75" y="28"/>
                  </a:lnTo>
                  <a:lnTo>
                    <a:pt x="75" y="26"/>
                  </a:lnTo>
                  <a:lnTo>
                    <a:pt x="74" y="24"/>
                  </a:lnTo>
                  <a:lnTo>
                    <a:pt x="74" y="23"/>
                  </a:lnTo>
                  <a:lnTo>
                    <a:pt x="74" y="21"/>
                  </a:lnTo>
                  <a:close/>
                </a:path>
              </a:pathLst>
            </a:custGeom>
            <a:solidFill>
              <a:srgbClr val="48E4FF"/>
            </a:solidFill>
            <a:ln w="9525">
              <a:noFill/>
              <a:round/>
              <a:headEnd/>
              <a:tailEnd/>
            </a:ln>
          </p:spPr>
          <p:txBody>
            <a:bodyPr>
              <a:prstTxWarp prst="textNoShape">
                <a:avLst/>
              </a:prstTxWarp>
            </a:bodyPr>
            <a:lstStyle/>
            <a:p>
              <a:endParaRPr lang="en-US"/>
            </a:p>
          </p:txBody>
        </p:sp>
        <p:sp>
          <p:nvSpPr>
            <p:cNvPr id="66630" name="Freeform 70"/>
            <p:cNvSpPr>
              <a:spLocks/>
            </p:cNvSpPr>
            <p:nvPr/>
          </p:nvSpPr>
          <p:spPr bwMode="auto">
            <a:xfrm>
              <a:off x="1864" y="1381"/>
              <a:ext cx="76" cy="40"/>
            </a:xfrm>
            <a:custGeom>
              <a:avLst/>
              <a:gdLst>
                <a:gd name="T0" fmla="*/ 76 w 76"/>
                <a:gd name="T1" fmla="*/ 27 h 40"/>
                <a:gd name="T2" fmla="*/ 69 w 76"/>
                <a:gd name="T3" fmla="*/ 21 h 40"/>
                <a:gd name="T4" fmla="*/ 62 w 76"/>
                <a:gd name="T5" fmla="*/ 16 h 40"/>
                <a:gd name="T6" fmla="*/ 55 w 76"/>
                <a:gd name="T7" fmla="*/ 12 h 40"/>
                <a:gd name="T8" fmla="*/ 47 w 76"/>
                <a:gd name="T9" fmla="*/ 8 h 40"/>
                <a:gd name="T10" fmla="*/ 39 w 76"/>
                <a:gd name="T11" fmla="*/ 4 h 40"/>
                <a:gd name="T12" fmla="*/ 30 w 76"/>
                <a:gd name="T13" fmla="*/ 2 h 40"/>
                <a:gd name="T14" fmla="*/ 21 w 76"/>
                <a:gd name="T15" fmla="*/ 1 h 40"/>
                <a:gd name="T16" fmla="*/ 11 w 76"/>
                <a:gd name="T17" fmla="*/ 0 h 40"/>
                <a:gd name="T18" fmla="*/ 3 w 76"/>
                <a:gd name="T19" fmla="*/ 1 h 40"/>
                <a:gd name="T20" fmla="*/ 0 w 76"/>
                <a:gd name="T21" fmla="*/ 1 h 40"/>
                <a:gd name="T22" fmla="*/ 0 w 76"/>
                <a:gd name="T23" fmla="*/ 2 h 40"/>
                <a:gd name="T24" fmla="*/ 0 w 76"/>
                <a:gd name="T25" fmla="*/ 3 h 40"/>
                <a:gd name="T26" fmla="*/ 0 w 76"/>
                <a:gd name="T27" fmla="*/ 4 h 40"/>
                <a:gd name="T28" fmla="*/ 0 w 76"/>
                <a:gd name="T29" fmla="*/ 7 h 40"/>
                <a:gd name="T30" fmla="*/ 0 w 76"/>
                <a:gd name="T31" fmla="*/ 8 h 40"/>
                <a:gd name="T32" fmla="*/ 0 w 76"/>
                <a:gd name="T33" fmla="*/ 9 h 40"/>
                <a:gd name="T34" fmla="*/ 0 w 76"/>
                <a:gd name="T35" fmla="*/ 10 h 40"/>
                <a:gd name="T36" fmla="*/ 0 w 76"/>
                <a:gd name="T37" fmla="*/ 11 h 40"/>
                <a:gd name="T38" fmla="*/ 3 w 76"/>
                <a:gd name="T39" fmla="*/ 10 h 40"/>
                <a:gd name="T40" fmla="*/ 11 w 76"/>
                <a:gd name="T41" fmla="*/ 10 h 40"/>
                <a:gd name="T42" fmla="*/ 20 w 76"/>
                <a:gd name="T43" fmla="*/ 10 h 40"/>
                <a:gd name="T44" fmla="*/ 28 w 76"/>
                <a:gd name="T45" fmla="*/ 12 h 40"/>
                <a:gd name="T46" fmla="*/ 36 w 76"/>
                <a:gd name="T47" fmla="*/ 13 h 40"/>
                <a:gd name="T48" fmla="*/ 43 w 76"/>
                <a:gd name="T49" fmla="*/ 16 h 40"/>
                <a:gd name="T50" fmla="*/ 50 w 76"/>
                <a:gd name="T51" fmla="*/ 19 h 40"/>
                <a:gd name="T52" fmla="*/ 57 w 76"/>
                <a:gd name="T53" fmla="*/ 23 h 40"/>
                <a:gd name="T54" fmla="*/ 63 w 76"/>
                <a:gd name="T55" fmla="*/ 29 h 40"/>
                <a:gd name="T56" fmla="*/ 69 w 76"/>
                <a:gd name="T57" fmla="*/ 34 h 40"/>
                <a:gd name="T58" fmla="*/ 75 w 76"/>
                <a:gd name="T59" fmla="*/ 39 h 40"/>
                <a:gd name="T60" fmla="*/ 76 w 76"/>
                <a:gd name="T61" fmla="*/ 40 h 40"/>
                <a:gd name="T62" fmla="*/ 76 w 76"/>
                <a:gd name="T63" fmla="*/ 39 h 40"/>
                <a:gd name="T64" fmla="*/ 76 w 76"/>
                <a:gd name="T65" fmla="*/ 37 h 40"/>
                <a:gd name="T66" fmla="*/ 76 w 76"/>
                <a:gd name="T67" fmla="*/ 35 h 40"/>
                <a:gd name="T68" fmla="*/ 76 w 76"/>
                <a:gd name="T69" fmla="*/ 34 h 40"/>
                <a:gd name="T70" fmla="*/ 76 w 76"/>
                <a:gd name="T71" fmla="*/ 32 h 40"/>
                <a:gd name="T72" fmla="*/ 76 w 76"/>
                <a:gd name="T73" fmla="*/ 30 h 40"/>
                <a:gd name="T74" fmla="*/ 76 w 76"/>
                <a:gd name="T75" fmla="*/ 29 h 40"/>
                <a:gd name="T76" fmla="*/ 76 w 76"/>
                <a:gd name="T77" fmla="*/ 27 h 4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6"/>
                <a:gd name="T118" fmla="*/ 0 h 40"/>
                <a:gd name="T119" fmla="*/ 76 w 76"/>
                <a:gd name="T120" fmla="*/ 40 h 4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6" h="40">
                  <a:moveTo>
                    <a:pt x="76" y="27"/>
                  </a:moveTo>
                  <a:lnTo>
                    <a:pt x="69" y="21"/>
                  </a:lnTo>
                  <a:lnTo>
                    <a:pt x="62" y="16"/>
                  </a:lnTo>
                  <a:lnTo>
                    <a:pt x="55" y="12"/>
                  </a:lnTo>
                  <a:lnTo>
                    <a:pt x="47" y="8"/>
                  </a:lnTo>
                  <a:lnTo>
                    <a:pt x="39" y="4"/>
                  </a:lnTo>
                  <a:lnTo>
                    <a:pt x="30" y="2"/>
                  </a:lnTo>
                  <a:lnTo>
                    <a:pt x="21" y="1"/>
                  </a:lnTo>
                  <a:lnTo>
                    <a:pt x="11" y="0"/>
                  </a:lnTo>
                  <a:lnTo>
                    <a:pt x="3" y="1"/>
                  </a:lnTo>
                  <a:lnTo>
                    <a:pt x="0" y="1"/>
                  </a:lnTo>
                  <a:lnTo>
                    <a:pt x="0" y="2"/>
                  </a:lnTo>
                  <a:lnTo>
                    <a:pt x="0" y="3"/>
                  </a:lnTo>
                  <a:lnTo>
                    <a:pt x="0" y="4"/>
                  </a:lnTo>
                  <a:lnTo>
                    <a:pt x="0" y="7"/>
                  </a:lnTo>
                  <a:lnTo>
                    <a:pt x="0" y="8"/>
                  </a:lnTo>
                  <a:lnTo>
                    <a:pt x="0" y="9"/>
                  </a:lnTo>
                  <a:lnTo>
                    <a:pt x="0" y="10"/>
                  </a:lnTo>
                  <a:lnTo>
                    <a:pt x="0" y="11"/>
                  </a:lnTo>
                  <a:lnTo>
                    <a:pt x="3" y="10"/>
                  </a:lnTo>
                  <a:lnTo>
                    <a:pt x="11" y="10"/>
                  </a:lnTo>
                  <a:lnTo>
                    <a:pt x="20" y="10"/>
                  </a:lnTo>
                  <a:lnTo>
                    <a:pt x="28" y="12"/>
                  </a:lnTo>
                  <a:lnTo>
                    <a:pt x="36" y="13"/>
                  </a:lnTo>
                  <a:lnTo>
                    <a:pt x="43" y="16"/>
                  </a:lnTo>
                  <a:lnTo>
                    <a:pt x="50" y="19"/>
                  </a:lnTo>
                  <a:lnTo>
                    <a:pt x="57" y="23"/>
                  </a:lnTo>
                  <a:lnTo>
                    <a:pt x="63" y="29"/>
                  </a:lnTo>
                  <a:lnTo>
                    <a:pt x="69" y="34"/>
                  </a:lnTo>
                  <a:lnTo>
                    <a:pt x="75" y="39"/>
                  </a:lnTo>
                  <a:lnTo>
                    <a:pt x="76" y="40"/>
                  </a:lnTo>
                  <a:lnTo>
                    <a:pt x="76" y="39"/>
                  </a:lnTo>
                  <a:lnTo>
                    <a:pt x="76" y="37"/>
                  </a:lnTo>
                  <a:lnTo>
                    <a:pt x="76" y="35"/>
                  </a:lnTo>
                  <a:lnTo>
                    <a:pt x="76" y="34"/>
                  </a:lnTo>
                  <a:lnTo>
                    <a:pt x="76" y="32"/>
                  </a:lnTo>
                  <a:lnTo>
                    <a:pt x="76" y="30"/>
                  </a:lnTo>
                  <a:lnTo>
                    <a:pt x="76" y="29"/>
                  </a:lnTo>
                  <a:lnTo>
                    <a:pt x="76" y="27"/>
                  </a:lnTo>
                  <a:close/>
                </a:path>
              </a:pathLst>
            </a:custGeom>
            <a:solidFill>
              <a:srgbClr val="50E6FF"/>
            </a:solidFill>
            <a:ln w="9525">
              <a:noFill/>
              <a:round/>
              <a:headEnd/>
              <a:tailEnd/>
            </a:ln>
          </p:spPr>
          <p:txBody>
            <a:bodyPr>
              <a:prstTxWarp prst="textNoShape">
                <a:avLst/>
              </a:prstTxWarp>
            </a:bodyPr>
            <a:lstStyle/>
            <a:p>
              <a:endParaRPr lang="en-US"/>
            </a:p>
          </p:txBody>
        </p:sp>
        <p:sp>
          <p:nvSpPr>
            <p:cNvPr id="66631" name="Freeform 71"/>
            <p:cNvSpPr>
              <a:spLocks/>
            </p:cNvSpPr>
            <p:nvPr/>
          </p:nvSpPr>
          <p:spPr bwMode="auto">
            <a:xfrm>
              <a:off x="1864" y="1391"/>
              <a:ext cx="76" cy="44"/>
            </a:xfrm>
            <a:custGeom>
              <a:avLst/>
              <a:gdLst>
                <a:gd name="T0" fmla="*/ 76 w 76"/>
                <a:gd name="T1" fmla="*/ 30 h 44"/>
                <a:gd name="T2" fmla="*/ 75 w 76"/>
                <a:gd name="T3" fmla="*/ 29 h 44"/>
                <a:gd name="T4" fmla="*/ 69 w 76"/>
                <a:gd name="T5" fmla="*/ 24 h 44"/>
                <a:gd name="T6" fmla="*/ 63 w 76"/>
                <a:gd name="T7" fmla="*/ 19 h 44"/>
                <a:gd name="T8" fmla="*/ 57 w 76"/>
                <a:gd name="T9" fmla="*/ 13 h 44"/>
                <a:gd name="T10" fmla="*/ 50 w 76"/>
                <a:gd name="T11" fmla="*/ 9 h 44"/>
                <a:gd name="T12" fmla="*/ 43 w 76"/>
                <a:gd name="T13" fmla="*/ 6 h 44"/>
                <a:gd name="T14" fmla="*/ 36 w 76"/>
                <a:gd name="T15" fmla="*/ 3 h 44"/>
                <a:gd name="T16" fmla="*/ 28 w 76"/>
                <a:gd name="T17" fmla="*/ 2 h 44"/>
                <a:gd name="T18" fmla="*/ 20 w 76"/>
                <a:gd name="T19" fmla="*/ 0 h 44"/>
                <a:gd name="T20" fmla="*/ 11 w 76"/>
                <a:gd name="T21" fmla="*/ 0 h 44"/>
                <a:gd name="T22" fmla="*/ 3 w 76"/>
                <a:gd name="T23" fmla="*/ 0 h 44"/>
                <a:gd name="T24" fmla="*/ 0 w 76"/>
                <a:gd name="T25" fmla="*/ 1 h 44"/>
                <a:gd name="T26" fmla="*/ 0 w 76"/>
                <a:gd name="T27" fmla="*/ 2 h 44"/>
                <a:gd name="T28" fmla="*/ 0 w 76"/>
                <a:gd name="T29" fmla="*/ 3 h 44"/>
                <a:gd name="T30" fmla="*/ 0 w 76"/>
                <a:gd name="T31" fmla="*/ 4 h 44"/>
                <a:gd name="T32" fmla="*/ 0 w 76"/>
                <a:gd name="T33" fmla="*/ 5 h 44"/>
                <a:gd name="T34" fmla="*/ 0 w 76"/>
                <a:gd name="T35" fmla="*/ 6 h 44"/>
                <a:gd name="T36" fmla="*/ 0 w 76"/>
                <a:gd name="T37" fmla="*/ 7 h 44"/>
                <a:gd name="T38" fmla="*/ 0 w 76"/>
                <a:gd name="T39" fmla="*/ 9 h 44"/>
                <a:gd name="T40" fmla="*/ 0 w 76"/>
                <a:gd name="T41" fmla="*/ 10 h 44"/>
                <a:gd name="T42" fmla="*/ 4 w 76"/>
                <a:gd name="T43" fmla="*/ 9 h 44"/>
                <a:gd name="T44" fmla="*/ 11 w 76"/>
                <a:gd name="T45" fmla="*/ 9 h 44"/>
                <a:gd name="T46" fmla="*/ 19 w 76"/>
                <a:gd name="T47" fmla="*/ 9 h 44"/>
                <a:gd name="T48" fmla="*/ 26 w 76"/>
                <a:gd name="T49" fmla="*/ 10 h 44"/>
                <a:gd name="T50" fmla="*/ 33 w 76"/>
                <a:gd name="T51" fmla="*/ 12 h 44"/>
                <a:gd name="T52" fmla="*/ 40 w 76"/>
                <a:gd name="T53" fmla="*/ 14 h 44"/>
                <a:gd name="T54" fmla="*/ 46 w 76"/>
                <a:gd name="T55" fmla="*/ 18 h 44"/>
                <a:gd name="T56" fmla="*/ 52 w 76"/>
                <a:gd name="T57" fmla="*/ 21 h 44"/>
                <a:gd name="T58" fmla="*/ 58 w 76"/>
                <a:gd name="T59" fmla="*/ 25 h 44"/>
                <a:gd name="T60" fmla="*/ 63 w 76"/>
                <a:gd name="T61" fmla="*/ 30 h 44"/>
                <a:gd name="T62" fmla="*/ 67 w 76"/>
                <a:gd name="T63" fmla="*/ 36 h 44"/>
                <a:gd name="T64" fmla="*/ 71 w 76"/>
                <a:gd name="T65" fmla="*/ 41 h 44"/>
                <a:gd name="T66" fmla="*/ 74 w 76"/>
                <a:gd name="T67" fmla="*/ 44 h 44"/>
                <a:gd name="T68" fmla="*/ 74 w 76"/>
                <a:gd name="T69" fmla="*/ 42 h 44"/>
                <a:gd name="T70" fmla="*/ 75 w 76"/>
                <a:gd name="T71" fmla="*/ 41 h 44"/>
                <a:gd name="T72" fmla="*/ 75 w 76"/>
                <a:gd name="T73" fmla="*/ 39 h 44"/>
                <a:gd name="T74" fmla="*/ 75 w 76"/>
                <a:gd name="T75" fmla="*/ 38 h 44"/>
                <a:gd name="T76" fmla="*/ 75 w 76"/>
                <a:gd name="T77" fmla="*/ 36 h 44"/>
                <a:gd name="T78" fmla="*/ 75 w 76"/>
                <a:gd name="T79" fmla="*/ 33 h 44"/>
                <a:gd name="T80" fmla="*/ 76 w 76"/>
                <a:gd name="T81" fmla="*/ 32 h 44"/>
                <a:gd name="T82" fmla="*/ 76 w 76"/>
                <a:gd name="T83" fmla="*/ 30 h 4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6"/>
                <a:gd name="T127" fmla="*/ 0 h 44"/>
                <a:gd name="T128" fmla="*/ 76 w 76"/>
                <a:gd name="T129" fmla="*/ 44 h 4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6" h="44">
                  <a:moveTo>
                    <a:pt x="76" y="30"/>
                  </a:moveTo>
                  <a:lnTo>
                    <a:pt x="75" y="29"/>
                  </a:lnTo>
                  <a:lnTo>
                    <a:pt x="69" y="24"/>
                  </a:lnTo>
                  <a:lnTo>
                    <a:pt x="63" y="19"/>
                  </a:lnTo>
                  <a:lnTo>
                    <a:pt x="57" y="13"/>
                  </a:lnTo>
                  <a:lnTo>
                    <a:pt x="50" y="9"/>
                  </a:lnTo>
                  <a:lnTo>
                    <a:pt x="43" y="6"/>
                  </a:lnTo>
                  <a:lnTo>
                    <a:pt x="36" y="3"/>
                  </a:lnTo>
                  <a:lnTo>
                    <a:pt x="28" y="2"/>
                  </a:lnTo>
                  <a:lnTo>
                    <a:pt x="20" y="0"/>
                  </a:lnTo>
                  <a:lnTo>
                    <a:pt x="11" y="0"/>
                  </a:lnTo>
                  <a:lnTo>
                    <a:pt x="3" y="0"/>
                  </a:lnTo>
                  <a:lnTo>
                    <a:pt x="0" y="1"/>
                  </a:lnTo>
                  <a:lnTo>
                    <a:pt x="0" y="2"/>
                  </a:lnTo>
                  <a:lnTo>
                    <a:pt x="0" y="3"/>
                  </a:lnTo>
                  <a:lnTo>
                    <a:pt x="0" y="4"/>
                  </a:lnTo>
                  <a:lnTo>
                    <a:pt x="0" y="5"/>
                  </a:lnTo>
                  <a:lnTo>
                    <a:pt x="0" y="6"/>
                  </a:lnTo>
                  <a:lnTo>
                    <a:pt x="0" y="7"/>
                  </a:lnTo>
                  <a:lnTo>
                    <a:pt x="0" y="9"/>
                  </a:lnTo>
                  <a:lnTo>
                    <a:pt x="0" y="10"/>
                  </a:lnTo>
                  <a:lnTo>
                    <a:pt x="4" y="9"/>
                  </a:lnTo>
                  <a:lnTo>
                    <a:pt x="11" y="9"/>
                  </a:lnTo>
                  <a:lnTo>
                    <a:pt x="19" y="9"/>
                  </a:lnTo>
                  <a:lnTo>
                    <a:pt x="26" y="10"/>
                  </a:lnTo>
                  <a:lnTo>
                    <a:pt x="33" y="12"/>
                  </a:lnTo>
                  <a:lnTo>
                    <a:pt x="40" y="14"/>
                  </a:lnTo>
                  <a:lnTo>
                    <a:pt x="46" y="18"/>
                  </a:lnTo>
                  <a:lnTo>
                    <a:pt x="52" y="21"/>
                  </a:lnTo>
                  <a:lnTo>
                    <a:pt x="58" y="25"/>
                  </a:lnTo>
                  <a:lnTo>
                    <a:pt x="63" y="30"/>
                  </a:lnTo>
                  <a:lnTo>
                    <a:pt x="67" y="36"/>
                  </a:lnTo>
                  <a:lnTo>
                    <a:pt x="71" y="41"/>
                  </a:lnTo>
                  <a:lnTo>
                    <a:pt x="74" y="44"/>
                  </a:lnTo>
                  <a:lnTo>
                    <a:pt x="74" y="42"/>
                  </a:lnTo>
                  <a:lnTo>
                    <a:pt x="75" y="41"/>
                  </a:lnTo>
                  <a:lnTo>
                    <a:pt x="75" y="39"/>
                  </a:lnTo>
                  <a:lnTo>
                    <a:pt x="75" y="38"/>
                  </a:lnTo>
                  <a:lnTo>
                    <a:pt x="75" y="36"/>
                  </a:lnTo>
                  <a:lnTo>
                    <a:pt x="75" y="33"/>
                  </a:lnTo>
                  <a:lnTo>
                    <a:pt x="76" y="32"/>
                  </a:lnTo>
                  <a:lnTo>
                    <a:pt x="76" y="30"/>
                  </a:lnTo>
                  <a:close/>
                </a:path>
              </a:pathLst>
            </a:custGeom>
            <a:solidFill>
              <a:srgbClr val="58E9FF"/>
            </a:solidFill>
            <a:ln w="9525">
              <a:noFill/>
              <a:round/>
              <a:headEnd/>
              <a:tailEnd/>
            </a:ln>
          </p:spPr>
          <p:txBody>
            <a:bodyPr>
              <a:prstTxWarp prst="textNoShape">
                <a:avLst/>
              </a:prstTxWarp>
            </a:bodyPr>
            <a:lstStyle/>
            <a:p>
              <a:endParaRPr lang="en-US"/>
            </a:p>
          </p:txBody>
        </p:sp>
        <p:sp>
          <p:nvSpPr>
            <p:cNvPr id="66632" name="Freeform 72"/>
            <p:cNvSpPr>
              <a:spLocks/>
            </p:cNvSpPr>
            <p:nvPr/>
          </p:nvSpPr>
          <p:spPr bwMode="auto">
            <a:xfrm>
              <a:off x="1864" y="1400"/>
              <a:ext cx="74" cy="48"/>
            </a:xfrm>
            <a:custGeom>
              <a:avLst/>
              <a:gdLst>
                <a:gd name="T0" fmla="*/ 74 w 74"/>
                <a:gd name="T1" fmla="*/ 35 h 48"/>
                <a:gd name="T2" fmla="*/ 71 w 74"/>
                <a:gd name="T3" fmla="*/ 32 h 48"/>
                <a:gd name="T4" fmla="*/ 67 w 74"/>
                <a:gd name="T5" fmla="*/ 27 h 48"/>
                <a:gd name="T6" fmla="*/ 63 w 74"/>
                <a:gd name="T7" fmla="*/ 21 h 48"/>
                <a:gd name="T8" fmla="*/ 58 w 74"/>
                <a:gd name="T9" fmla="*/ 16 h 48"/>
                <a:gd name="T10" fmla="*/ 52 w 74"/>
                <a:gd name="T11" fmla="*/ 12 h 48"/>
                <a:gd name="T12" fmla="*/ 46 w 74"/>
                <a:gd name="T13" fmla="*/ 9 h 48"/>
                <a:gd name="T14" fmla="*/ 40 w 74"/>
                <a:gd name="T15" fmla="*/ 5 h 48"/>
                <a:gd name="T16" fmla="*/ 33 w 74"/>
                <a:gd name="T17" fmla="*/ 3 h 48"/>
                <a:gd name="T18" fmla="*/ 26 w 74"/>
                <a:gd name="T19" fmla="*/ 1 h 48"/>
                <a:gd name="T20" fmla="*/ 19 w 74"/>
                <a:gd name="T21" fmla="*/ 0 h 48"/>
                <a:gd name="T22" fmla="*/ 11 w 74"/>
                <a:gd name="T23" fmla="*/ 0 h 48"/>
                <a:gd name="T24" fmla="*/ 4 w 74"/>
                <a:gd name="T25" fmla="*/ 0 h 48"/>
                <a:gd name="T26" fmla="*/ 0 w 74"/>
                <a:gd name="T27" fmla="*/ 1 h 48"/>
                <a:gd name="T28" fmla="*/ 0 w 74"/>
                <a:gd name="T29" fmla="*/ 2 h 48"/>
                <a:gd name="T30" fmla="*/ 0 w 74"/>
                <a:gd name="T31" fmla="*/ 3 h 48"/>
                <a:gd name="T32" fmla="*/ 0 w 74"/>
                <a:gd name="T33" fmla="*/ 4 h 48"/>
                <a:gd name="T34" fmla="*/ 0 w 74"/>
                <a:gd name="T35" fmla="*/ 5 h 48"/>
                <a:gd name="T36" fmla="*/ 0 w 74"/>
                <a:gd name="T37" fmla="*/ 7 h 48"/>
                <a:gd name="T38" fmla="*/ 0 w 74"/>
                <a:gd name="T39" fmla="*/ 8 h 48"/>
                <a:gd name="T40" fmla="*/ 0 w 74"/>
                <a:gd name="T41" fmla="*/ 9 h 48"/>
                <a:gd name="T42" fmla="*/ 0 w 74"/>
                <a:gd name="T43" fmla="*/ 10 h 48"/>
                <a:gd name="T44" fmla="*/ 5 w 74"/>
                <a:gd name="T45" fmla="*/ 9 h 48"/>
                <a:gd name="T46" fmla="*/ 11 w 74"/>
                <a:gd name="T47" fmla="*/ 9 h 48"/>
                <a:gd name="T48" fmla="*/ 18 w 74"/>
                <a:gd name="T49" fmla="*/ 9 h 48"/>
                <a:gd name="T50" fmla="*/ 24 w 74"/>
                <a:gd name="T51" fmla="*/ 10 h 48"/>
                <a:gd name="T52" fmla="*/ 30 w 74"/>
                <a:gd name="T53" fmla="*/ 12 h 48"/>
                <a:gd name="T54" fmla="*/ 37 w 74"/>
                <a:gd name="T55" fmla="*/ 14 h 48"/>
                <a:gd name="T56" fmla="*/ 42 w 74"/>
                <a:gd name="T57" fmla="*/ 16 h 48"/>
                <a:gd name="T58" fmla="*/ 47 w 74"/>
                <a:gd name="T59" fmla="*/ 19 h 48"/>
                <a:gd name="T60" fmla="*/ 51 w 74"/>
                <a:gd name="T61" fmla="*/ 23 h 48"/>
                <a:gd name="T62" fmla="*/ 57 w 74"/>
                <a:gd name="T63" fmla="*/ 28 h 48"/>
                <a:gd name="T64" fmla="*/ 61 w 74"/>
                <a:gd name="T65" fmla="*/ 32 h 48"/>
                <a:gd name="T66" fmla="*/ 64 w 74"/>
                <a:gd name="T67" fmla="*/ 37 h 48"/>
                <a:gd name="T68" fmla="*/ 67 w 74"/>
                <a:gd name="T69" fmla="*/ 42 h 48"/>
                <a:gd name="T70" fmla="*/ 70 w 74"/>
                <a:gd name="T71" fmla="*/ 48 h 48"/>
                <a:gd name="T72" fmla="*/ 70 w 74"/>
                <a:gd name="T73" fmla="*/ 48 h 48"/>
                <a:gd name="T74" fmla="*/ 70 w 74"/>
                <a:gd name="T75" fmla="*/ 47 h 48"/>
                <a:gd name="T76" fmla="*/ 71 w 74"/>
                <a:gd name="T77" fmla="*/ 44 h 48"/>
                <a:gd name="T78" fmla="*/ 71 w 74"/>
                <a:gd name="T79" fmla="*/ 42 h 48"/>
                <a:gd name="T80" fmla="*/ 72 w 74"/>
                <a:gd name="T81" fmla="*/ 41 h 48"/>
                <a:gd name="T82" fmla="*/ 72 w 74"/>
                <a:gd name="T83" fmla="*/ 39 h 48"/>
                <a:gd name="T84" fmla="*/ 72 w 74"/>
                <a:gd name="T85" fmla="*/ 38 h 48"/>
                <a:gd name="T86" fmla="*/ 74 w 74"/>
                <a:gd name="T87" fmla="*/ 36 h 48"/>
                <a:gd name="T88" fmla="*/ 74 w 74"/>
                <a:gd name="T89" fmla="*/ 35 h 4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4"/>
                <a:gd name="T136" fmla="*/ 0 h 48"/>
                <a:gd name="T137" fmla="*/ 74 w 74"/>
                <a:gd name="T138" fmla="*/ 48 h 4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4" h="48">
                  <a:moveTo>
                    <a:pt x="74" y="35"/>
                  </a:moveTo>
                  <a:lnTo>
                    <a:pt x="71" y="32"/>
                  </a:lnTo>
                  <a:lnTo>
                    <a:pt x="67" y="27"/>
                  </a:lnTo>
                  <a:lnTo>
                    <a:pt x="63" y="21"/>
                  </a:lnTo>
                  <a:lnTo>
                    <a:pt x="58" y="16"/>
                  </a:lnTo>
                  <a:lnTo>
                    <a:pt x="52" y="12"/>
                  </a:lnTo>
                  <a:lnTo>
                    <a:pt x="46" y="9"/>
                  </a:lnTo>
                  <a:lnTo>
                    <a:pt x="40" y="5"/>
                  </a:lnTo>
                  <a:lnTo>
                    <a:pt x="33" y="3"/>
                  </a:lnTo>
                  <a:lnTo>
                    <a:pt x="26" y="1"/>
                  </a:lnTo>
                  <a:lnTo>
                    <a:pt x="19" y="0"/>
                  </a:lnTo>
                  <a:lnTo>
                    <a:pt x="11" y="0"/>
                  </a:lnTo>
                  <a:lnTo>
                    <a:pt x="4" y="0"/>
                  </a:lnTo>
                  <a:lnTo>
                    <a:pt x="0" y="1"/>
                  </a:lnTo>
                  <a:lnTo>
                    <a:pt x="0" y="2"/>
                  </a:lnTo>
                  <a:lnTo>
                    <a:pt x="0" y="3"/>
                  </a:lnTo>
                  <a:lnTo>
                    <a:pt x="0" y="4"/>
                  </a:lnTo>
                  <a:lnTo>
                    <a:pt x="0" y="5"/>
                  </a:lnTo>
                  <a:lnTo>
                    <a:pt x="0" y="7"/>
                  </a:lnTo>
                  <a:lnTo>
                    <a:pt x="0" y="8"/>
                  </a:lnTo>
                  <a:lnTo>
                    <a:pt x="0" y="9"/>
                  </a:lnTo>
                  <a:lnTo>
                    <a:pt x="0" y="10"/>
                  </a:lnTo>
                  <a:lnTo>
                    <a:pt x="5" y="9"/>
                  </a:lnTo>
                  <a:lnTo>
                    <a:pt x="11" y="9"/>
                  </a:lnTo>
                  <a:lnTo>
                    <a:pt x="18" y="9"/>
                  </a:lnTo>
                  <a:lnTo>
                    <a:pt x="24" y="10"/>
                  </a:lnTo>
                  <a:lnTo>
                    <a:pt x="30" y="12"/>
                  </a:lnTo>
                  <a:lnTo>
                    <a:pt x="37" y="14"/>
                  </a:lnTo>
                  <a:lnTo>
                    <a:pt x="42" y="16"/>
                  </a:lnTo>
                  <a:lnTo>
                    <a:pt x="47" y="19"/>
                  </a:lnTo>
                  <a:lnTo>
                    <a:pt x="51" y="23"/>
                  </a:lnTo>
                  <a:lnTo>
                    <a:pt x="57" y="28"/>
                  </a:lnTo>
                  <a:lnTo>
                    <a:pt x="61" y="32"/>
                  </a:lnTo>
                  <a:lnTo>
                    <a:pt x="64" y="37"/>
                  </a:lnTo>
                  <a:lnTo>
                    <a:pt x="67" y="42"/>
                  </a:lnTo>
                  <a:lnTo>
                    <a:pt x="70" y="48"/>
                  </a:lnTo>
                  <a:lnTo>
                    <a:pt x="70" y="47"/>
                  </a:lnTo>
                  <a:lnTo>
                    <a:pt x="71" y="44"/>
                  </a:lnTo>
                  <a:lnTo>
                    <a:pt x="71" y="42"/>
                  </a:lnTo>
                  <a:lnTo>
                    <a:pt x="72" y="41"/>
                  </a:lnTo>
                  <a:lnTo>
                    <a:pt x="72" y="39"/>
                  </a:lnTo>
                  <a:lnTo>
                    <a:pt x="72" y="38"/>
                  </a:lnTo>
                  <a:lnTo>
                    <a:pt x="74" y="36"/>
                  </a:lnTo>
                  <a:lnTo>
                    <a:pt x="74" y="35"/>
                  </a:lnTo>
                  <a:close/>
                </a:path>
              </a:pathLst>
            </a:custGeom>
            <a:solidFill>
              <a:srgbClr val="60ECFF"/>
            </a:solidFill>
            <a:ln w="9525">
              <a:noFill/>
              <a:round/>
              <a:headEnd/>
              <a:tailEnd/>
            </a:ln>
          </p:spPr>
          <p:txBody>
            <a:bodyPr>
              <a:prstTxWarp prst="textNoShape">
                <a:avLst/>
              </a:prstTxWarp>
            </a:bodyPr>
            <a:lstStyle/>
            <a:p>
              <a:endParaRPr lang="en-US"/>
            </a:p>
          </p:txBody>
        </p:sp>
        <p:sp>
          <p:nvSpPr>
            <p:cNvPr id="66633" name="Freeform 73"/>
            <p:cNvSpPr>
              <a:spLocks/>
            </p:cNvSpPr>
            <p:nvPr/>
          </p:nvSpPr>
          <p:spPr bwMode="auto">
            <a:xfrm>
              <a:off x="1864" y="1409"/>
              <a:ext cx="72" cy="53"/>
            </a:xfrm>
            <a:custGeom>
              <a:avLst/>
              <a:gdLst>
                <a:gd name="T0" fmla="*/ 70 w 72"/>
                <a:gd name="T1" fmla="*/ 39 h 53"/>
                <a:gd name="T2" fmla="*/ 64 w 72"/>
                <a:gd name="T3" fmla="*/ 28 h 53"/>
                <a:gd name="T4" fmla="*/ 57 w 72"/>
                <a:gd name="T5" fmla="*/ 19 h 53"/>
                <a:gd name="T6" fmla="*/ 47 w 72"/>
                <a:gd name="T7" fmla="*/ 10 h 53"/>
                <a:gd name="T8" fmla="*/ 37 w 72"/>
                <a:gd name="T9" fmla="*/ 5 h 53"/>
                <a:gd name="T10" fmla="*/ 24 w 72"/>
                <a:gd name="T11" fmla="*/ 1 h 53"/>
                <a:gd name="T12" fmla="*/ 11 w 72"/>
                <a:gd name="T13" fmla="*/ 0 h 53"/>
                <a:gd name="T14" fmla="*/ 0 w 72"/>
                <a:gd name="T15" fmla="*/ 1 h 53"/>
                <a:gd name="T16" fmla="*/ 0 w 72"/>
                <a:gd name="T17" fmla="*/ 2 h 53"/>
                <a:gd name="T18" fmla="*/ 0 w 72"/>
                <a:gd name="T19" fmla="*/ 2 h 53"/>
                <a:gd name="T20" fmla="*/ 0 w 72"/>
                <a:gd name="T21" fmla="*/ 3 h 53"/>
                <a:gd name="T22" fmla="*/ 1 w 72"/>
                <a:gd name="T23" fmla="*/ 3 h 53"/>
                <a:gd name="T24" fmla="*/ 3 w 72"/>
                <a:gd name="T25" fmla="*/ 5 h 53"/>
                <a:gd name="T26" fmla="*/ 6 w 72"/>
                <a:gd name="T27" fmla="*/ 6 h 53"/>
                <a:gd name="T28" fmla="*/ 9 w 72"/>
                <a:gd name="T29" fmla="*/ 7 h 53"/>
                <a:gd name="T30" fmla="*/ 11 w 72"/>
                <a:gd name="T31" fmla="*/ 9 h 53"/>
                <a:gd name="T32" fmla="*/ 18 w 72"/>
                <a:gd name="T33" fmla="*/ 9 h 53"/>
                <a:gd name="T34" fmla="*/ 28 w 72"/>
                <a:gd name="T35" fmla="*/ 11 h 53"/>
                <a:gd name="T36" fmla="*/ 42 w 72"/>
                <a:gd name="T37" fmla="*/ 19 h 53"/>
                <a:gd name="T38" fmla="*/ 57 w 72"/>
                <a:gd name="T39" fmla="*/ 32 h 53"/>
                <a:gd name="T40" fmla="*/ 63 w 72"/>
                <a:gd name="T41" fmla="*/ 47 h 53"/>
                <a:gd name="T42" fmla="*/ 65 w 72"/>
                <a:gd name="T43" fmla="*/ 48 h 53"/>
                <a:gd name="T44" fmla="*/ 67 w 72"/>
                <a:gd name="T45" fmla="*/ 50 h 53"/>
                <a:gd name="T46" fmla="*/ 69 w 72"/>
                <a:gd name="T47" fmla="*/ 51 h 53"/>
                <a:gd name="T48" fmla="*/ 70 w 72"/>
                <a:gd name="T49" fmla="*/ 53 h 53"/>
                <a:gd name="T50" fmla="*/ 72 w 72"/>
                <a:gd name="T51" fmla="*/ 52 h 53"/>
                <a:gd name="T52" fmla="*/ 71 w 72"/>
                <a:gd name="T53" fmla="*/ 49 h 53"/>
                <a:gd name="T54" fmla="*/ 70 w 72"/>
                <a:gd name="T55" fmla="*/ 47 h 53"/>
                <a:gd name="T56" fmla="*/ 68 w 72"/>
                <a:gd name="T57" fmla="*/ 45 h 53"/>
                <a:gd name="T58" fmla="*/ 68 w 72"/>
                <a:gd name="T59" fmla="*/ 43 h 53"/>
                <a:gd name="T60" fmla="*/ 69 w 72"/>
                <a:gd name="T61" fmla="*/ 42 h 53"/>
                <a:gd name="T62" fmla="*/ 69 w 72"/>
                <a:gd name="T63" fmla="*/ 41 h 53"/>
                <a:gd name="T64" fmla="*/ 69 w 72"/>
                <a:gd name="T65" fmla="*/ 40 h 5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2"/>
                <a:gd name="T100" fmla="*/ 0 h 53"/>
                <a:gd name="T101" fmla="*/ 72 w 72"/>
                <a:gd name="T102" fmla="*/ 53 h 5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2" h="53">
                  <a:moveTo>
                    <a:pt x="70" y="39"/>
                  </a:moveTo>
                  <a:lnTo>
                    <a:pt x="70" y="39"/>
                  </a:lnTo>
                  <a:lnTo>
                    <a:pt x="67" y="33"/>
                  </a:lnTo>
                  <a:lnTo>
                    <a:pt x="64" y="28"/>
                  </a:lnTo>
                  <a:lnTo>
                    <a:pt x="61" y="23"/>
                  </a:lnTo>
                  <a:lnTo>
                    <a:pt x="57" y="19"/>
                  </a:lnTo>
                  <a:lnTo>
                    <a:pt x="51" y="14"/>
                  </a:lnTo>
                  <a:lnTo>
                    <a:pt x="47" y="10"/>
                  </a:lnTo>
                  <a:lnTo>
                    <a:pt x="42" y="7"/>
                  </a:lnTo>
                  <a:lnTo>
                    <a:pt x="37" y="5"/>
                  </a:lnTo>
                  <a:lnTo>
                    <a:pt x="30" y="3"/>
                  </a:lnTo>
                  <a:lnTo>
                    <a:pt x="24" y="1"/>
                  </a:lnTo>
                  <a:lnTo>
                    <a:pt x="18" y="0"/>
                  </a:lnTo>
                  <a:lnTo>
                    <a:pt x="11" y="0"/>
                  </a:lnTo>
                  <a:lnTo>
                    <a:pt x="5" y="0"/>
                  </a:lnTo>
                  <a:lnTo>
                    <a:pt x="0" y="1"/>
                  </a:lnTo>
                  <a:lnTo>
                    <a:pt x="0" y="2"/>
                  </a:lnTo>
                  <a:lnTo>
                    <a:pt x="0" y="3"/>
                  </a:lnTo>
                  <a:lnTo>
                    <a:pt x="1" y="3"/>
                  </a:lnTo>
                  <a:lnTo>
                    <a:pt x="2" y="4"/>
                  </a:lnTo>
                  <a:lnTo>
                    <a:pt x="3" y="5"/>
                  </a:lnTo>
                  <a:lnTo>
                    <a:pt x="5" y="5"/>
                  </a:lnTo>
                  <a:lnTo>
                    <a:pt x="6" y="6"/>
                  </a:lnTo>
                  <a:lnTo>
                    <a:pt x="7" y="7"/>
                  </a:lnTo>
                  <a:lnTo>
                    <a:pt x="9" y="7"/>
                  </a:lnTo>
                  <a:lnTo>
                    <a:pt x="10" y="8"/>
                  </a:lnTo>
                  <a:lnTo>
                    <a:pt x="11" y="9"/>
                  </a:lnTo>
                  <a:lnTo>
                    <a:pt x="18" y="9"/>
                  </a:lnTo>
                  <a:lnTo>
                    <a:pt x="23" y="10"/>
                  </a:lnTo>
                  <a:lnTo>
                    <a:pt x="28" y="11"/>
                  </a:lnTo>
                  <a:lnTo>
                    <a:pt x="32" y="13"/>
                  </a:lnTo>
                  <a:lnTo>
                    <a:pt x="42" y="19"/>
                  </a:lnTo>
                  <a:lnTo>
                    <a:pt x="50" y="25"/>
                  </a:lnTo>
                  <a:lnTo>
                    <a:pt x="57" y="32"/>
                  </a:lnTo>
                  <a:lnTo>
                    <a:pt x="62" y="42"/>
                  </a:lnTo>
                  <a:lnTo>
                    <a:pt x="63" y="47"/>
                  </a:lnTo>
                  <a:lnTo>
                    <a:pt x="64" y="48"/>
                  </a:lnTo>
                  <a:lnTo>
                    <a:pt x="65" y="48"/>
                  </a:lnTo>
                  <a:lnTo>
                    <a:pt x="66" y="49"/>
                  </a:lnTo>
                  <a:lnTo>
                    <a:pt x="67" y="50"/>
                  </a:lnTo>
                  <a:lnTo>
                    <a:pt x="68" y="51"/>
                  </a:lnTo>
                  <a:lnTo>
                    <a:pt x="69" y="51"/>
                  </a:lnTo>
                  <a:lnTo>
                    <a:pt x="70" y="52"/>
                  </a:lnTo>
                  <a:lnTo>
                    <a:pt x="70" y="53"/>
                  </a:lnTo>
                  <a:lnTo>
                    <a:pt x="71" y="53"/>
                  </a:lnTo>
                  <a:lnTo>
                    <a:pt x="72" y="52"/>
                  </a:lnTo>
                  <a:lnTo>
                    <a:pt x="72" y="50"/>
                  </a:lnTo>
                  <a:lnTo>
                    <a:pt x="71" y="49"/>
                  </a:lnTo>
                  <a:lnTo>
                    <a:pt x="70" y="48"/>
                  </a:lnTo>
                  <a:lnTo>
                    <a:pt x="70" y="47"/>
                  </a:lnTo>
                  <a:lnTo>
                    <a:pt x="69" y="46"/>
                  </a:lnTo>
                  <a:lnTo>
                    <a:pt x="68" y="45"/>
                  </a:lnTo>
                  <a:lnTo>
                    <a:pt x="68" y="44"/>
                  </a:lnTo>
                  <a:lnTo>
                    <a:pt x="68" y="43"/>
                  </a:lnTo>
                  <a:lnTo>
                    <a:pt x="68" y="42"/>
                  </a:lnTo>
                  <a:lnTo>
                    <a:pt x="69" y="42"/>
                  </a:lnTo>
                  <a:lnTo>
                    <a:pt x="69" y="41"/>
                  </a:lnTo>
                  <a:lnTo>
                    <a:pt x="69" y="40"/>
                  </a:lnTo>
                  <a:lnTo>
                    <a:pt x="70" y="39"/>
                  </a:lnTo>
                  <a:close/>
                </a:path>
              </a:pathLst>
            </a:custGeom>
            <a:solidFill>
              <a:srgbClr val="68EEFF"/>
            </a:solidFill>
            <a:ln w="9525">
              <a:noFill/>
              <a:round/>
              <a:headEnd/>
              <a:tailEnd/>
            </a:ln>
          </p:spPr>
          <p:txBody>
            <a:bodyPr>
              <a:prstTxWarp prst="textNoShape">
                <a:avLst/>
              </a:prstTxWarp>
            </a:bodyPr>
            <a:lstStyle/>
            <a:p>
              <a:endParaRPr lang="en-US"/>
            </a:p>
          </p:txBody>
        </p:sp>
        <p:sp>
          <p:nvSpPr>
            <p:cNvPr id="66634" name="Freeform 74"/>
            <p:cNvSpPr>
              <a:spLocks/>
            </p:cNvSpPr>
            <p:nvPr/>
          </p:nvSpPr>
          <p:spPr bwMode="auto">
            <a:xfrm>
              <a:off x="1875" y="1418"/>
              <a:ext cx="53" cy="39"/>
            </a:xfrm>
            <a:custGeom>
              <a:avLst/>
              <a:gdLst>
                <a:gd name="T0" fmla="*/ 53 w 53"/>
                <a:gd name="T1" fmla="*/ 39 h 39"/>
                <a:gd name="T2" fmla="*/ 52 w 53"/>
                <a:gd name="T3" fmla="*/ 38 h 39"/>
                <a:gd name="T4" fmla="*/ 51 w 53"/>
                <a:gd name="T5" fmla="*/ 33 h 39"/>
                <a:gd name="T6" fmla="*/ 46 w 53"/>
                <a:gd name="T7" fmla="*/ 23 h 39"/>
                <a:gd name="T8" fmla="*/ 39 w 53"/>
                <a:gd name="T9" fmla="*/ 16 h 39"/>
                <a:gd name="T10" fmla="*/ 31 w 53"/>
                <a:gd name="T11" fmla="*/ 10 h 39"/>
                <a:gd name="T12" fmla="*/ 21 w 53"/>
                <a:gd name="T13" fmla="*/ 4 h 39"/>
                <a:gd name="T14" fmla="*/ 17 w 53"/>
                <a:gd name="T15" fmla="*/ 2 h 39"/>
                <a:gd name="T16" fmla="*/ 12 w 53"/>
                <a:gd name="T17" fmla="*/ 1 h 39"/>
                <a:gd name="T18" fmla="*/ 7 w 53"/>
                <a:gd name="T19" fmla="*/ 0 h 39"/>
                <a:gd name="T20" fmla="*/ 0 w 53"/>
                <a:gd name="T21" fmla="*/ 0 h 39"/>
                <a:gd name="T22" fmla="*/ 0 w 53"/>
                <a:gd name="T23" fmla="*/ 0 h 39"/>
                <a:gd name="T24" fmla="*/ 4 w 53"/>
                <a:gd name="T25" fmla="*/ 1 h 39"/>
                <a:gd name="T26" fmla="*/ 7 w 53"/>
                <a:gd name="T27" fmla="*/ 3 h 39"/>
                <a:gd name="T28" fmla="*/ 9 w 53"/>
                <a:gd name="T29" fmla="*/ 5 h 39"/>
                <a:gd name="T30" fmla="*/ 12 w 53"/>
                <a:gd name="T31" fmla="*/ 7 h 39"/>
                <a:gd name="T32" fmla="*/ 15 w 53"/>
                <a:gd name="T33" fmla="*/ 9 h 39"/>
                <a:gd name="T34" fmla="*/ 17 w 53"/>
                <a:gd name="T35" fmla="*/ 11 h 39"/>
                <a:gd name="T36" fmla="*/ 20 w 53"/>
                <a:gd name="T37" fmla="*/ 13 h 39"/>
                <a:gd name="T38" fmla="*/ 22 w 53"/>
                <a:gd name="T39" fmla="*/ 15 h 39"/>
                <a:gd name="T40" fmla="*/ 26 w 53"/>
                <a:gd name="T41" fmla="*/ 17 h 39"/>
                <a:gd name="T42" fmla="*/ 33 w 53"/>
                <a:gd name="T43" fmla="*/ 22 h 39"/>
                <a:gd name="T44" fmla="*/ 34 w 53"/>
                <a:gd name="T45" fmla="*/ 23 h 39"/>
                <a:gd name="T46" fmla="*/ 36 w 53"/>
                <a:gd name="T47" fmla="*/ 25 h 39"/>
                <a:gd name="T48" fmla="*/ 38 w 53"/>
                <a:gd name="T49" fmla="*/ 27 h 39"/>
                <a:gd name="T50" fmla="*/ 40 w 53"/>
                <a:gd name="T51" fmla="*/ 30 h 39"/>
                <a:gd name="T52" fmla="*/ 44 w 53"/>
                <a:gd name="T53" fmla="*/ 32 h 39"/>
                <a:gd name="T54" fmla="*/ 46 w 53"/>
                <a:gd name="T55" fmla="*/ 33 h 39"/>
                <a:gd name="T56" fmla="*/ 48 w 53"/>
                <a:gd name="T57" fmla="*/ 35 h 39"/>
                <a:gd name="T58" fmla="*/ 50 w 53"/>
                <a:gd name="T59" fmla="*/ 37 h 39"/>
                <a:gd name="T60" fmla="*/ 53 w 53"/>
                <a:gd name="T61" fmla="*/ 39 h 3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3"/>
                <a:gd name="T94" fmla="*/ 0 h 39"/>
                <a:gd name="T95" fmla="*/ 53 w 53"/>
                <a:gd name="T96" fmla="*/ 39 h 3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 h="39">
                  <a:moveTo>
                    <a:pt x="53" y="39"/>
                  </a:moveTo>
                  <a:lnTo>
                    <a:pt x="52" y="38"/>
                  </a:lnTo>
                  <a:lnTo>
                    <a:pt x="51" y="33"/>
                  </a:lnTo>
                  <a:lnTo>
                    <a:pt x="46" y="23"/>
                  </a:lnTo>
                  <a:lnTo>
                    <a:pt x="39" y="16"/>
                  </a:lnTo>
                  <a:lnTo>
                    <a:pt x="31" y="10"/>
                  </a:lnTo>
                  <a:lnTo>
                    <a:pt x="21" y="4"/>
                  </a:lnTo>
                  <a:lnTo>
                    <a:pt x="17" y="2"/>
                  </a:lnTo>
                  <a:lnTo>
                    <a:pt x="12" y="1"/>
                  </a:lnTo>
                  <a:lnTo>
                    <a:pt x="7" y="0"/>
                  </a:lnTo>
                  <a:lnTo>
                    <a:pt x="0" y="0"/>
                  </a:lnTo>
                  <a:lnTo>
                    <a:pt x="4" y="1"/>
                  </a:lnTo>
                  <a:lnTo>
                    <a:pt x="7" y="3"/>
                  </a:lnTo>
                  <a:lnTo>
                    <a:pt x="9" y="5"/>
                  </a:lnTo>
                  <a:lnTo>
                    <a:pt x="12" y="7"/>
                  </a:lnTo>
                  <a:lnTo>
                    <a:pt x="15" y="9"/>
                  </a:lnTo>
                  <a:lnTo>
                    <a:pt x="17" y="11"/>
                  </a:lnTo>
                  <a:lnTo>
                    <a:pt x="20" y="13"/>
                  </a:lnTo>
                  <a:lnTo>
                    <a:pt x="22" y="15"/>
                  </a:lnTo>
                  <a:lnTo>
                    <a:pt x="26" y="17"/>
                  </a:lnTo>
                  <a:lnTo>
                    <a:pt x="33" y="22"/>
                  </a:lnTo>
                  <a:lnTo>
                    <a:pt x="34" y="23"/>
                  </a:lnTo>
                  <a:lnTo>
                    <a:pt x="36" y="25"/>
                  </a:lnTo>
                  <a:lnTo>
                    <a:pt x="38" y="27"/>
                  </a:lnTo>
                  <a:lnTo>
                    <a:pt x="40" y="30"/>
                  </a:lnTo>
                  <a:lnTo>
                    <a:pt x="44" y="32"/>
                  </a:lnTo>
                  <a:lnTo>
                    <a:pt x="46" y="33"/>
                  </a:lnTo>
                  <a:lnTo>
                    <a:pt x="48" y="35"/>
                  </a:lnTo>
                  <a:lnTo>
                    <a:pt x="50" y="37"/>
                  </a:lnTo>
                  <a:lnTo>
                    <a:pt x="53" y="39"/>
                  </a:lnTo>
                  <a:close/>
                </a:path>
              </a:pathLst>
            </a:custGeom>
            <a:solidFill>
              <a:srgbClr val="70F1FF"/>
            </a:solidFill>
            <a:ln w="9525">
              <a:noFill/>
              <a:round/>
              <a:headEnd/>
              <a:tailEnd/>
            </a:ln>
          </p:spPr>
          <p:txBody>
            <a:bodyPr>
              <a:prstTxWarp prst="textNoShape">
                <a:avLst/>
              </a:prstTxWarp>
            </a:bodyPr>
            <a:lstStyle/>
            <a:p>
              <a:endParaRPr lang="en-US"/>
            </a:p>
          </p:txBody>
        </p:sp>
        <p:sp>
          <p:nvSpPr>
            <p:cNvPr id="66635" name="Freeform 75"/>
            <p:cNvSpPr>
              <a:spLocks/>
            </p:cNvSpPr>
            <p:nvPr/>
          </p:nvSpPr>
          <p:spPr bwMode="auto">
            <a:xfrm>
              <a:off x="1897" y="1433"/>
              <a:ext cx="12" cy="8"/>
            </a:xfrm>
            <a:custGeom>
              <a:avLst/>
              <a:gdLst>
                <a:gd name="T0" fmla="*/ 12 w 12"/>
                <a:gd name="T1" fmla="*/ 8 h 8"/>
                <a:gd name="T2" fmla="*/ 11 w 12"/>
                <a:gd name="T3" fmla="*/ 7 h 8"/>
                <a:gd name="T4" fmla="*/ 4 w 12"/>
                <a:gd name="T5" fmla="*/ 2 h 8"/>
                <a:gd name="T6" fmla="*/ 0 w 12"/>
                <a:gd name="T7" fmla="*/ 0 h 8"/>
                <a:gd name="T8" fmla="*/ 3 w 12"/>
                <a:gd name="T9" fmla="*/ 1 h 8"/>
                <a:gd name="T10" fmla="*/ 4 w 12"/>
                <a:gd name="T11" fmla="*/ 2 h 8"/>
                <a:gd name="T12" fmla="*/ 5 w 12"/>
                <a:gd name="T13" fmla="*/ 3 h 8"/>
                <a:gd name="T14" fmla="*/ 7 w 12"/>
                <a:gd name="T15" fmla="*/ 4 h 8"/>
                <a:gd name="T16" fmla="*/ 8 w 12"/>
                <a:gd name="T17" fmla="*/ 5 h 8"/>
                <a:gd name="T18" fmla="*/ 9 w 12"/>
                <a:gd name="T19" fmla="*/ 6 h 8"/>
                <a:gd name="T20" fmla="*/ 11 w 12"/>
                <a:gd name="T21" fmla="*/ 7 h 8"/>
                <a:gd name="T22" fmla="*/ 12 w 12"/>
                <a:gd name="T23" fmla="*/ 8 h 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
                <a:gd name="T37" fmla="*/ 0 h 8"/>
                <a:gd name="T38" fmla="*/ 12 w 12"/>
                <a:gd name="T39" fmla="*/ 8 h 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 h="8">
                  <a:moveTo>
                    <a:pt x="12" y="8"/>
                  </a:moveTo>
                  <a:lnTo>
                    <a:pt x="11" y="7"/>
                  </a:lnTo>
                  <a:lnTo>
                    <a:pt x="4" y="2"/>
                  </a:lnTo>
                  <a:lnTo>
                    <a:pt x="0" y="0"/>
                  </a:lnTo>
                  <a:lnTo>
                    <a:pt x="3" y="1"/>
                  </a:lnTo>
                  <a:lnTo>
                    <a:pt x="4" y="2"/>
                  </a:lnTo>
                  <a:lnTo>
                    <a:pt x="5" y="3"/>
                  </a:lnTo>
                  <a:lnTo>
                    <a:pt x="7" y="4"/>
                  </a:lnTo>
                  <a:lnTo>
                    <a:pt x="8" y="5"/>
                  </a:lnTo>
                  <a:lnTo>
                    <a:pt x="9" y="6"/>
                  </a:lnTo>
                  <a:lnTo>
                    <a:pt x="11" y="7"/>
                  </a:lnTo>
                  <a:lnTo>
                    <a:pt x="12" y="8"/>
                  </a:lnTo>
                  <a:close/>
                </a:path>
              </a:pathLst>
            </a:custGeom>
            <a:solidFill>
              <a:srgbClr val="78F4FF"/>
            </a:solidFill>
            <a:ln w="9525">
              <a:noFill/>
              <a:round/>
              <a:headEnd/>
              <a:tailEnd/>
            </a:ln>
          </p:spPr>
          <p:txBody>
            <a:bodyPr>
              <a:prstTxWarp prst="textNoShape">
                <a:avLst/>
              </a:prstTxWarp>
            </a:bodyPr>
            <a:lstStyle/>
            <a:p>
              <a:endParaRPr lang="en-US"/>
            </a:p>
          </p:txBody>
        </p:sp>
        <p:sp>
          <p:nvSpPr>
            <p:cNvPr id="66636" name="Freeform 76"/>
            <p:cNvSpPr>
              <a:spLocks/>
            </p:cNvSpPr>
            <p:nvPr/>
          </p:nvSpPr>
          <p:spPr bwMode="auto">
            <a:xfrm>
              <a:off x="1508" y="1379"/>
              <a:ext cx="269" cy="200"/>
            </a:xfrm>
            <a:custGeom>
              <a:avLst/>
              <a:gdLst>
                <a:gd name="T0" fmla="*/ 104 w 269"/>
                <a:gd name="T1" fmla="*/ 51 h 200"/>
                <a:gd name="T2" fmla="*/ 110 w 269"/>
                <a:gd name="T3" fmla="*/ 81 h 200"/>
                <a:gd name="T4" fmla="*/ 130 w 269"/>
                <a:gd name="T5" fmla="*/ 93 h 200"/>
                <a:gd name="T6" fmla="*/ 164 w 269"/>
                <a:gd name="T7" fmla="*/ 99 h 200"/>
                <a:gd name="T8" fmla="*/ 195 w 269"/>
                <a:gd name="T9" fmla="*/ 100 h 200"/>
                <a:gd name="T10" fmla="*/ 212 w 269"/>
                <a:gd name="T11" fmla="*/ 108 h 200"/>
                <a:gd name="T12" fmla="*/ 231 w 269"/>
                <a:gd name="T13" fmla="*/ 120 h 200"/>
                <a:gd name="T14" fmla="*/ 257 w 269"/>
                <a:gd name="T15" fmla="*/ 142 h 200"/>
                <a:gd name="T16" fmla="*/ 254 w 269"/>
                <a:gd name="T17" fmla="*/ 159 h 200"/>
                <a:gd name="T18" fmla="*/ 226 w 269"/>
                <a:gd name="T19" fmla="*/ 139 h 200"/>
                <a:gd name="T20" fmla="*/ 201 w 269"/>
                <a:gd name="T21" fmla="*/ 115 h 200"/>
                <a:gd name="T22" fmla="*/ 192 w 269"/>
                <a:gd name="T23" fmla="*/ 118 h 200"/>
                <a:gd name="T24" fmla="*/ 189 w 269"/>
                <a:gd name="T25" fmla="*/ 125 h 200"/>
                <a:gd name="T26" fmla="*/ 211 w 269"/>
                <a:gd name="T27" fmla="*/ 156 h 200"/>
                <a:gd name="T28" fmla="*/ 219 w 269"/>
                <a:gd name="T29" fmla="*/ 192 h 200"/>
                <a:gd name="T30" fmla="*/ 209 w 269"/>
                <a:gd name="T31" fmla="*/ 190 h 200"/>
                <a:gd name="T32" fmla="*/ 198 w 269"/>
                <a:gd name="T33" fmla="*/ 171 h 200"/>
                <a:gd name="T34" fmla="*/ 178 w 269"/>
                <a:gd name="T35" fmla="*/ 150 h 200"/>
                <a:gd name="T36" fmla="*/ 160 w 269"/>
                <a:gd name="T37" fmla="*/ 122 h 200"/>
                <a:gd name="T38" fmla="*/ 146 w 269"/>
                <a:gd name="T39" fmla="*/ 109 h 200"/>
                <a:gd name="T40" fmla="*/ 142 w 269"/>
                <a:gd name="T41" fmla="*/ 102 h 200"/>
                <a:gd name="T42" fmla="*/ 137 w 269"/>
                <a:gd name="T43" fmla="*/ 101 h 200"/>
                <a:gd name="T44" fmla="*/ 132 w 269"/>
                <a:gd name="T45" fmla="*/ 103 h 200"/>
                <a:gd name="T46" fmla="*/ 137 w 269"/>
                <a:gd name="T47" fmla="*/ 124 h 200"/>
                <a:gd name="T48" fmla="*/ 146 w 269"/>
                <a:gd name="T49" fmla="*/ 164 h 200"/>
                <a:gd name="T50" fmla="*/ 141 w 269"/>
                <a:gd name="T51" fmla="*/ 190 h 200"/>
                <a:gd name="T52" fmla="*/ 136 w 269"/>
                <a:gd name="T53" fmla="*/ 198 h 200"/>
                <a:gd name="T54" fmla="*/ 124 w 269"/>
                <a:gd name="T55" fmla="*/ 188 h 200"/>
                <a:gd name="T56" fmla="*/ 119 w 269"/>
                <a:gd name="T57" fmla="*/ 159 h 200"/>
                <a:gd name="T58" fmla="*/ 111 w 269"/>
                <a:gd name="T59" fmla="*/ 137 h 200"/>
                <a:gd name="T60" fmla="*/ 107 w 269"/>
                <a:gd name="T61" fmla="*/ 122 h 200"/>
                <a:gd name="T62" fmla="*/ 103 w 269"/>
                <a:gd name="T63" fmla="*/ 112 h 200"/>
                <a:gd name="T64" fmla="*/ 95 w 269"/>
                <a:gd name="T65" fmla="*/ 110 h 200"/>
                <a:gd name="T66" fmla="*/ 88 w 269"/>
                <a:gd name="T67" fmla="*/ 121 h 200"/>
                <a:gd name="T68" fmla="*/ 90 w 269"/>
                <a:gd name="T69" fmla="*/ 150 h 200"/>
                <a:gd name="T70" fmla="*/ 81 w 269"/>
                <a:gd name="T71" fmla="*/ 174 h 200"/>
                <a:gd name="T72" fmla="*/ 65 w 269"/>
                <a:gd name="T73" fmla="*/ 193 h 200"/>
                <a:gd name="T74" fmla="*/ 52 w 269"/>
                <a:gd name="T75" fmla="*/ 196 h 200"/>
                <a:gd name="T76" fmla="*/ 54 w 269"/>
                <a:gd name="T77" fmla="*/ 183 h 200"/>
                <a:gd name="T78" fmla="*/ 61 w 269"/>
                <a:gd name="T79" fmla="*/ 162 h 200"/>
                <a:gd name="T80" fmla="*/ 67 w 269"/>
                <a:gd name="T81" fmla="*/ 130 h 200"/>
                <a:gd name="T82" fmla="*/ 67 w 269"/>
                <a:gd name="T83" fmla="*/ 114 h 200"/>
                <a:gd name="T84" fmla="*/ 64 w 269"/>
                <a:gd name="T85" fmla="*/ 112 h 200"/>
                <a:gd name="T86" fmla="*/ 47 w 269"/>
                <a:gd name="T87" fmla="*/ 129 h 200"/>
                <a:gd name="T88" fmla="*/ 21 w 269"/>
                <a:gd name="T89" fmla="*/ 167 h 200"/>
                <a:gd name="T90" fmla="*/ 0 w 269"/>
                <a:gd name="T91" fmla="*/ 176 h 200"/>
                <a:gd name="T92" fmla="*/ 4 w 269"/>
                <a:gd name="T93" fmla="*/ 152 h 200"/>
                <a:gd name="T94" fmla="*/ 16 w 269"/>
                <a:gd name="T95" fmla="*/ 129 h 200"/>
                <a:gd name="T96" fmla="*/ 57 w 269"/>
                <a:gd name="T97" fmla="*/ 104 h 200"/>
                <a:gd name="T98" fmla="*/ 85 w 269"/>
                <a:gd name="T99" fmla="*/ 69 h 200"/>
                <a:gd name="T100" fmla="*/ 90 w 269"/>
                <a:gd name="T101" fmla="*/ 61 h 200"/>
                <a:gd name="T102" fmla="*/ 91 w 269"/>
                <a:gd name="T103" fmla="*/ 51 h 200"/>
                <a:gd name="T104" fmla="*/ 88 w 269"/>
                <a:gd name="T105" fmla="*/ 25 h 200"/>
                <a:gd name="T106" fmla="*/ 83 w 269"/>
                <a:gd name="T107" fmla="*/ 0 h 200"/>
                <a:gd name="T108" fmla="*/ 90 w 269"/>
                <a:gd name="T109" fmla="*/ 0 h 200"/>
                <a:gd name="T110" fmla="*/ 97 w 269"/>
                <a:gd name="T111" fmla="*/ 0 h 200"/>
                <a:gd name="T112" fmla="*/ 101 w 269"/>
                <a:gd name="T113" fmla="*/ 11 h 200"/>
                <a:gd name="T114" fmla="*/ 101 w 269"/>
                <a:gd name="T115" fmla="*/ 23 h 20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9"/>
                <a:gd name="T175" fmla="*/ 0 h 200"/>
                <a:gd name="T176" fmla="*/ 269 w 269"/>
                <a:gd name="T177" fmla="*/ 200 h 20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9" h="200">
                  <a:moveTo>
                    <a:pt x="101" y="23"/>
                  </a:moveTo>
                  <a:lnTo>
                    <a:pt x="103" y="32"/>
                  </a:lnTo>
                  <a:lnTo>
                    <a:pt x="104" y="41"/>
                  </a:lnTo>
                  <a:lnTo>
                    <a:pt x="104" y="51"/>
                  </a:lnTo>
                  <a:lnTo>
                    <a:pt x="104" y="60"/>
                  </a:lnTo>
                  <a:lnTo>
                    <a:pt x="105" y="69"/>
                  </a:lnTo>
                  <a:lnTo>
                    <a:pt x="108" y="77"/>
                  </a:lnTo>
                  <a:lnTo>
                    <a:pt x="110" y="81"/>
                  </a:lnTo>
                  <a:lnTo>
                    <a:pt x="113" y="84"/>
                  </a:lnTo>
                  <a:lnTo>
                    <a:pt x="117" y="88"/>
                  </a:lnTo>
                  <a:lnTo>
                    <a:pt x="121" y="91"/>
                  </a:lnTo>
                  <a:lnTo>
                    <a:pt x="130" y="93"/>
                  </a:lnTo>
                  <a:lnTo>
                    <a:pt x="139" y="95"/>
                  </a:lnTo>
                  <a:lnTo>
                    <a:pt x="147" y="96"/>
                  </a:lnTo>
                  <a:lnTo>
                    <a:pt x="156" y="98"/>
                  </a:lnTo>
                  <a:lnTo>
                    <a:pt x="164" y="99"/>
                  </a:lnTo>
                  <a:lnTo>
                    <a:pt x="172" y="99"/>
                  </a:lnTo>
                  <a:lnTo>
                    <a:pt x="181" y="99"/>
                  </a:lnTo>
                  <a:lnTo>
                    <a:pt x="189" y="98"/>
                  </a:lnTo>
                  <a:lnTo>
                    <a:pt x="195" y="100"/>
                  </a:lnTo>
                  <a:lnTo>
                    <a:pt x="199" y="101"/>
                  </a:lnTo>
                  <a:lnTo>
                    <a:pt x="204" y="103"/>
                  </a:lnTo>
                  <a:lnTo>
                    <a:pt x="208" y="105"/>
                  </a:lnTo>
                  <a:lnTo>
                    <a:pt x="212" y="108"/>
                  </a:lnTo>
                  <a:lnTo>
                    <a:pt x="217" y="110"/>
                  </a:lnTo>
                  <a:lnTo>
                    <a:pt x="221" y="112"/>
                  </a:lnTo>
                  <a:lnTo>
                    <a:pt x="226" y="115"/>
                  </a:lnTo>
                  <a:lnTo>
                    <a:pt x="231" y="120"/>
                  </a:lnTo>
                  <a:lnTo>
                    <a:pt x="238" y="125"/>
                  </a:lnTo>
                  <a:lnTo>
                    <a:pt x="244" y="131"/>
                  </a:lnTo>
                  <a:lnTo>
                    <a:pt x="250" y="136"/>
                  </a:lnTo>
                  <a:lnTo>
                    <a:pt x="257" y="142"/>
                  </a:lnTo>
                  <a:lnTo>
                    <a:pt x="262" y="148"/>
                  </a:lnTo>
                  <a:lnTo>
                    <a:pt x="266" y="154"/>
                  </a:lnTo>
                  <a:lnTo>
                    <a:pt x="269" y="160"/>
                  </a:lnTo>
                  <a:lnTo>
                    <a:pt x="254" y="159"/>
                  </a:lnTo>
                  <a:lnTo>
                    <a:pt x="247" y="154"/>
                  </a:lnTo>
                  <a:lnTo>
                    <a:pt x="240" y="150"/>
                  </a:lnTo>
                  <a:lnTo>
                    <a:pt x="234" y="144"/>
                  </a:lnTo>
                  <a:lnTo>
                    <a:pt x="226" y="139"/>
                  </a:lnTo>
                  <a:lnTo>
                    <a:pt x="220" y="133"/>
                  </a:lnTo>
                  <a:lnTo>
                    <a:pt x="214" y="128"/>
                  </a:lnTo>
                  <a:lnTo>
                    <a:pt x="207" y="121"/>
                  </a:lnTo>
                  <a:lnTo>
                    <a:pt x="201" y="115"/>
                  </a:lnTo>
                  <a:lnTo>
                    <a:pt x="199" y="116"/>
                  </a:lnTo>
                  <a:lnTo>
                    <a:pt x="197" y="116"/>
                  </a:lnTo>
                  <a:lnTo>
                    <a:pt x="195" y="117"/>
                  </a:lnTo>
                  <a:lnTo>
                    <a:pt x="192" y="118"/>
                  </a:lnTo>
                  <a:lnTo>
                    <a:pt x="191" y="119"/>
                  </a:lnTo>
                  <a:lnTo>
                    <a:pt x="190" y="121"/>
                  </a:lnTo>
                  <a:lnTo>
                    <a:pt x="189" y="123"/>
                  </a:lnTo>
                  <a:lnTo>
                    <a:pt x="189" y="125"/>
                  </a:lnTo>
                  <a:lnTo>
                    <a:pt x="196" y="133"/>
                  </a:lnTo>
                  <a:lnTo>
                    <a:pt x="201" y="140"/>
                  </a:lnTo>
                  <a:lnTo>
                    <a:pt x="206" y="148"/>
                  </a:lnTo>
                  <a:lnTo>
                    <a:pt x="211" y="156"/>
                  </a:lnTo>
                  <a:lnTo>
                    <a:pt x="215" y="164"/>
                  </a:lnTo>
                  <a:lnTo>
                    <a:pt x="217" y="173"/>
                  </a:lnTo>
                  <a:lnTo>
                    <a:pt x="219" y="182"/>
                  </a:lnTo>
                  <a:lnTo>
                    <a:pt x="219" y="192"/>
                  </a:lnTo>
                  <a:lnTo>
                    <a:pt x="216" y="192"/>
                  </a:lnTo>
                  <a:lnTo>
                    <a:pt x="214" y="192"/>
                  </a:lnTo>
                  <a:lnTo>
                    <a:pt x="211" y="191"/>
                  </a:lnTo>
                  <a:lnTo>
                    <a:pt x="209" y="190"/>
                  </a:lnTo>
                  <a:lnTo>
                    <a:pt x="206" y="186"/>
                  </a:lnTo>
                  <a:lnTo>
                    <a:pt x="203" y="181"/>
                  </a:lnTo>
                  <a:lnTo>
                    <a:pt x="201" y="176"/>
                  </a:lnTo>
                  <a:lnTo>
                    <a:pt x="198" y="171"/>
                  </a:lnTo>
                  <a:lnTo>
                    <a:pt x="193" y="165"/>
                  </a:lnTo>
                  <a:lnTo>
                    <a:pt x="189" y="162"/>
                  </a:lnTo>
                  <a:lnTo>
                    <a:pt x="183" y="157"/>
                  </a:lnTo>
                  <a:lnTo>
                    <a:pt x="178" y="150"/>
                  </a:lnTo>
                  <a:lnTo>
                    <a:pt x="172" y="143"/>
                  </a:lnTo>
                  <a:lnTo>
                    <a:pt x="168" y="136"/>
                  </a:lnTo>
                  <a:lnTo>
                    <a:pt x="164" y="130"/>
                  </a:lnTo>
                  <a:lnTo>
                    <a:pt x="160" y="122"/>
                  </a:lnTo>
                  <a:lnTo>
                    <a:pt x="155" y="117"/>
                  </a:lnTo>
                  <a:lnTo>
                    <a:pt x="147" y="112"/>
                  </a:lnTo>
                  <a:lnTo>
                    <a:pt x="147" y="110"/>
                  </a:lnTo>
                  <a:lnTo>
                    <a:pt x="146" y="109"/>
                  </a:lnTo>
                  <a:lnTo>
                    <a:pt x="145" y="107"/>
                  </a:lnTo>
                  <a:lnTo>
                    <a:pt x="144" y="105"/>
                  </a:lnTo>
                  <a:lnTo>
                    <a:pt x="143" y="104"/>
                  </a:lnTo>
                  <a:lnTo>
                    <a:pt x="142" y="102"/>
                  </a:lnTo>
                  <a:lnTo>
                    <a:pt x="141" y="102"/>
                  </a:lnTo>
                  <a:lnTo>
                    <a:pt x="139" y="101"/>
                  </a:lnTo>
                  <a:lnTo>
                    <a:pt x="138" y="101"/>
                  </a:lnTo>
                  <a:lnTo>
                    <a:pt x="137" y="101"/>
                  </a:lnTo>
                  <a:lnTo>
                    <a:pt x="136" y="101"/>
                  </a:lnTo>
                  <a:lnTo>
                    <a:pt x="134" y="101"/>
                  </a:lnTo>
                  <a:lnTo>
                    <a:pt x="133" y="102"/>
                  </a:lnTo>
                  <a:lnTo>
                    <a:pt x="132" y="103"/>
                  </a:lnTo>
                  <a:lnTo>
                    <a:pt x="131" y="103"/>
                  </a:lnTo>
                  <a:lnTo>
                    <a:pt x="130" y="104"/>
                  </a:lnTo>
                  <a:lnTo>
                    <a:pt x="133" y="114"/>
                  </a:lnTo>
                  <a:lnTo>
                    <a:pt x="137" y="124"/>
                  </a:lnTo>
                  <a:lnTo>
                    <a:pt x="140" y="134"/>
                  </a:lnTo>
                  <a:lnTo>
                    <a:pt x="143" y="143"/>
                  </a:lnTo>
                  <a:lnTo>
                    <a:pt x="145" y="154"/>
                  </a:lnTo>
                  <a:lnTo>
                    <a:pt x="146" y="164"/>
                  </a:lnTo>
                  <a:lnTo>
                    <a:pt x="146" y="174"/>
                  </a:lnTo>
                  <a:lnTo>
                    <a:pt x="144" y="184"/>
                  </a:lnTo>
                  <a:lnTo>
                    <a:pt x="143" y="187"/>
                  </a:lnTo>
                  <a:lnTo>
                    <a:pt x="141" y="190"/>
                  </a:lnTo>
                  <a:lnTo>
                    <a:pt x="140" y="192"/>
                  </a:lnTo>
                  <a:lnTo>
                    <a:pt x="139" y="194"/>
                  </a:lnTo>
                  <a:lnTo>
                    <a:pt x="138" y="196"/>
                  </a:lnTo>
                  <a:lnTo>
                    <a:pt x="136" y="198"/>
                  </a:lnTo>
                  <a:lnTo>
                    <a:pt x="133" y="199"/>
                  </a:lnTo>
                  <a:lnTo>
                    <a:pt x="131" y="200"/>
                  </a:lnTo>
                  <a:lnTo>
                    <a:pt x="127" y="194"/>
                  </a:lnTo>
                  <a:lnTo>
                    <a:pt x="124" y="188"/>
                  </a:lnTo>
                  <a:lnTo>
                    <a:pt x="123" y="180"/>
                  </a:lnTo>
                  <a:lnTo>
                    <a:pt x="121" y="173"/>
                  </a:lnTo>
                  <a:lnTo>
                    <a:pt x="120" y="167"/>
                  </a:lnTo>
                  <a:lnTo>
                    <a:pt x="119" y="159"/>
                  </a:lnTo>
                  <a:lnTo>
                    <a:pt x="117" y="152"/>
                  </a:lnTo>
                  <a:lnTo>
                    <a:pt x="114" y="144"/>
                  </a:lnTo>
                  <a:lnTo>
                    <a:pt x="113" y="141"/>
                  </a:lnTo>
                  <a:lnTo>
                    <a:pt x="111" y="137"/>
                  </a:lnTo>
                  <a:lnTo>
                    <a:pt x="110" y="133"/>
                  </a:lnTo>
                  <a:lnTo>
                    <a:pt x="109" y="130"/>
                  </a:lnTo>
                  <a:lnTo>
                    <a:pt x="108" y="125"/>
                  </a:lnTo>
                  <a:lnTo>
                    <a:pt x="107" y="122"/>
                  </a:lnTo>
                  <a:lnTo>
                    <a:pt x="106" y="118"/>
                  </a:lnTo>
                  <a:lnTo>
                    <a:pt x="106" y="115"/>
                  </a:lnTo>
                  <a:lnTo>
                    <a:pt x="104" y="113"/>
                  </a:lnTo>
                  <a:lnTo>
                    <a:pt x="103" y="112"/>
                  </a:lnTo>
                  <a:lnTo>
                    <a:pt x="101" y="111"/>
                  </a:lnTo>
                  <a:lnTo>
                    <a:pt x="100" y="111"/>
                  </a:lnTo>
                  <a:lnTo>
                    <a:pt x="98" y="110"/>
                  </a:lnTo>
                  <a:lnTo>
                    <a:pt x="95" y="110"/>
                  </a:lnTo>
                  <a:lnTo>
                    <a:pt x="93" y="109"/>
                  </a:lnTo>
                  <a:lnTo>
                    <a:pt x="91" y="109"/>
                  </a:lnTo>
                  <a:lnTo>
                    <a:pt x="89" y="114"/>
                  </a:lnTo>
                  <a:lnTo>
                    <a:pt x="88" y="121"/>
                  </a:lnTo>
                  <a:lnTo>
                    <a:pt x="88" y="128"/>
                  </a:lnTo>
                  <a:lnTo>
                    <a:pt x="89" y="135"/>
                  </a:lnTo>
                  <a:lnTo>
                    <a:pt x="90" y="142"/>
                  </a:lnTo>
                  <a:lnTo>
                    <a:pt x="90" y="150"/>
                  </a:lnTo>
                  <a:lnTo>
                    <a:pt x="89" y="157"/>
                  </a:lnTo>
                  <a:lnTo>
                    <a:pt x="87" y="163"/>
                  </a:lnTo>
                  <a:lnTo>
                    <a:pt x="84" y="169"/>
                  </a:lnTo>
                  <a:lnTo>
                    <a:pt x="81" y="174"/>
                  </a:lnTo>
                  <a:lnTo>
                    <a:pt x="77" y="179"/>
                  </a:lnTo>
                  <a:lnTo>
                    <a:pt x="73" y="183"/>
                  </a:lnTo>
                  <a:lnTo>
                    <a:pt x="69" y="189"/>
                  </a:lnTo>
                  <a:lnTo>
                    <a:pt x="65" y="193"/>
                  </a:lnTo>
                  <a:lnTo>
                    <a:pt x="61" y="197"/>
                  </a:lnTo>
                  <a:lnTo>
                    <a:pt x="57" y="200"/>
                  </a:lnTo>
                  <a:lnTo>
                    <a:pt x="53" y="198"/>
                  </a:lnTo>
                  <a:lnTo>
                    <a:pt x="52" y="196"/>
                  </a:lnTo>
                  <a:lnTo>
                    <a:pt x="51" y="193"/>
                  </a:lnTo>
                  <a:lnTo>
                    <a:pt x="52" y="190"/>
                  </a:lnTo>
                  <a:lnTo>
                    <a:pt x="53" y="187"/>
                  </a:lnTo>
                  <a:lnTo>
                    <a:pt x="54" y="183"/>
                  </a:lnTo>
                  <a:lnTo>
                    <a:pt x="55" y="180"/>
                  </a:lnTo>
                  <a:lnTo>
                    <a:pt x="57" y="178"/>
                  </a:lnTo>
                  <a:lnTo>
                    <a:pt x="59" y="170"/>
                  </a:lnTo>
                  <a:lnTo>
                    <a:pt x="61" y="162"/>
                  </a:lnTo>
                  <a:lnTo>
                    <a:pt x="63" y="154"/>
                  </a:lnTo>
                  <a:lnTo>
                    <a:pt x="64" y="147"/>
                  </a:lnTo>
                  <a:lnTo>
                    <a:pt x="66" y="138"/>
                  </a:lnTo>
                  <a:lnTo>
                    <a:pt x="67" y="130"/>
                  </a:lnTo>
                  <a:lnTo>
                    <a:pt x="68" y="122"/>
                  </a:lnTo>
                  <a:lnTo>
                    <a:pt x="69" y="115"/>
                  </a:lnTo>
                  <a:lnTo>
                    <a:pt x="68" y="114"/>
                  </a:lnTo>
                  <a:lnTo>
                    <a:pt x="67" y="114"/>
                  </a:lnTo>
                  <a:lnTo>
                    <a:pt x="67" y="113"/>
                  </a:lnTo>
                  <a:lnTo>
                    <a:pt x="66" y="112"/>
                  </a:lnTo>
                  <a:lnTo>
                    <a:pt x="65" y="112"/>
                  </a:lnTo>
                  <a:lnTo>
                    <a:pt x="64" y="112"/>
                  </a:lnTo>
                  <a:lnTo>
                    <a:pt x="63" y="112"/>
                  </a:lnTo>
                  <a:lnTo>
                    <a:pt x="62" y="112"/>
                  </a:lnTo>
                  <a:lnTo>
                    <a:pt x="54" y="119"/>
                  </a:lnTo>
                  <a:lnTo>
                    <a:pt x="47" y="129"/>
                  </a:lnTo>
                  <a:lnTo>
                    <a:pt x="42" y="139"/>
                  </a:lnTo>
                  <a:lnTo>
                    <a:pt x="35" y="149"/>
                  </a:lnTo>
                  <a:lnTo>
                    <a:pt x="29" y="158"/>
                  </a:lnTo>
                  <a:lnTo>
                    <a:pt x="21" y="167"/>
                  </a:lnTo>
                  <a:lnTo>
                    <a:pt x="16" y="170"/>
                  </a:lnTo>
                  <a:lnTo>
                    <a:pt x="11" y="173"/>
                  </a:lnTo>
                  <a:lnTo>
                    <a:pt x="6" y="175"/>
                  </a:lnTo>
                  <a:lnTo>
                    <a:pt x="0" y="176"/>
                  </a:lnTo>
                  <a:lnTo>
                    <a:pt x="0" y="170"/>
                  </a:lnTo>
                  <a:lnTo>
                    <a:pt x="0" y="163"/>
                  </a:lnTo>
                  <a:lnTo>
                    <a:pt x="2" y="158"/>
                  </a:lnTo>
                  <a:lnTo>
                    <a:pt x="4" y="152"/>
                  </a:lnTo>
                  <a:lnTo>
                    <a:pt x="7" y="147"/>
                  </a:lnTo>
                  <a:lnTo>
                    <a:pt x="10" y="140"/>
                  </a:lnTo>
                  <a:lnTo>
                    <a:pt x="13" y="135"/>
                  </a:lnTo>
                  <a:lnTo>
                    <a:pt x="16" y="129"/>
                  </a:lnTo>
                  <a:lnTo>
                    <a:pt x="27" y="123"/>
                  </a:lnTo>
                  <a:lnTo>
                    <a:pt x="36" y="117"/>
                  </a:lnTo>
                  <a:lnTo>
                    <a:pt x="47" y="111"/>
                  </a:lnTo>
                  <a:lnTo>
                    <a:pt x="57" y="104"/>
                  </a:lnTo>
                  <a:lnTo>
                    <a:pt x="65" y="97"/>
                  </a:lnTo>
                  <a:lnTo>
                    <a:pt x="72" y="89"/>
                  </a:lnTo>
                  <a:lnTo>
                    <a:pt x="80" y="79"/>
                  </a:lnTo>
                  <a:lnTo>
                    <a:pt x="85" y="69"/>
                  </a:lnTo>
                  <a:lnTo>
                    <a:pt x="88" y="68"/>
                  </a:lnTo>
                  <a:lnTo>
                    <a:pt x="89" y="66"/>
                  </a:lnTo>
                  <a:lnTo>
                    <a:pt x="90" y="64"/>
                  </a:lnTo>
                  <a:lnTo>
                    <a:pt x="90" y="61"/>
                  </a:lnTo>
                  <a:lnTo>
                    <a:pt x="90" y="58"/>
                  </a:lnTo>
                  <a:lnTo>
                    <a:pt x="90" y="56"/>
                  </a:lnTo>
                  <a:lnTo>
                    <a:pt x="90" y="53"/>
                  </a:lnTo>
                  <a:lnTo>
                    <a:pt x="91" y="51"/>
                  </a:lnTo>
                  <a:lnTo>
                    <a:pt x="91" y="44"/>
                  </a:lnTo>
                  <a:lnTo>
                    <a:pt x="90" y="38"/>
                  </a:lnTo>
                  <a:lnTo>
                    <a:pt x="89" y="32"/>
                  </a:lnTo>
                  <a:lnTo>
                    <a:pt x="88" y="25"/>
                  </a:lnTo>
                  <a:lnTo>
                    <a:pt x="87" y="19"/>
                  </a:lnTo>
                  <a:lnTo>
                    <a:pt x="86" y="13"/>
                  </a:lnTo>
                  <a:lnTo>
                    <a:pt x="85" y="6"/>
                  </a:lnTo>
                  <a:lnTo>
                    <a:pt x="83" y="0"/>
                  </a:lnTo>
                  <a:lnTo>
                    <a:pt x="85" y="0"/>
                  </a:lnTo>
                  <a:lnTo>
                    <a:pt x="87" y="0"/>
                  </a:lnTo>
                  <a:lnTo>
                    <a:pt x="89" y="0"/>
                  </a:lnTo>
                  <a:lnTo>
                    <a:pt x="90" y="0"/>
                  </a:lnTo>
                  <a:lnTo>
                    <a:pt x="92" y="0"/>
                  </a:lnTo>
                  <a:lnTo>
                    <a:pt x="94" y="0"/>
                  </a:lnTo>
                  <a:lnTo>
                    <a:pt x="95" y="0"/>
                  </a:lnTo>
                  <a:lnTo>
                    <a:pt x="97" y="0"/>
                  </a:lnTo>
                  <a:lnTo>
                    <a:pt x="99" y="3"/>
                  </a:lnTo>
                  <a:lnTo>
                    <a:pt x="100" y="5"/>
                  </a:lnTo>
                  <a:lnTo>
                    <a:pt x="100" y="7"/>
                  </a:lnTo>
                  <a:lnTo>
                    <a:pt x="101" y="11"/>
                  </a:lnTo>
                  <a:lnTo>
                    <a:pt x="101" y="13"/>
                  </a:lnTo>
                  <a:lnTo>
                    <a:pt x="100" y="16"/>
                  </a:lnTo>
                  <a:lnTo>
                    <a:pt x="100" y="19"/>
                  </a:lnTo>
                  <a:lnTo>
                    <a:pt x="101" y="23"/>
                  </a:lnTo>
                  <a:close/>
                </a:path>
              </a:pathLst>
            </a:custGeom>
            <a:solidFill>
              <a:srgbClr val="FF6633"/>
            </a:solidFill>
            <a:ln w="9525">
              <a:noFill/>
              <a:round/>
              <a:headEnd/>
              <a:tailEnd/>
            </a:ln>
          </p:spPr>
          <p:txBody>
            <a:bodyPr>
              <a:prstTxWarp prst="textNoShape">
                <a:avLst/>
              </a:prstTxWarp>
            </a:bodyPr>
            <a:lstStyle/>
            <a:p>
              <a:endParaRPr lang="en-US"/>
            </a:p>
          </p:txBody>
        </p:sp>
        <p:sp>
          <p:nvSpPr>
            <p:cNvPr id="66637" name="Freeform 77"/>
            <p:cNvSpPr>
              <a:spLocks/>
            </p:cNvSpPr>
            <p:nvPr/>
          </p:nvSpPr>
          <p:spPr bwMode="auto">
            <a:xfrm>
              <a:off x="1624" y="1377"/>
              <a:ext cx="406" cy="554"/>
            </a:xfrm>
            <a:custGeom>
              <a:avLst/>
              <a:gdLst>
                <a:gd name="T0" fmla="*/ 226 w 406"/>
                <a:gd name="T1" fmla="*/ 44 h 554"/>
                <a:gd name="T2" fmla="*/ 288 w 406"/>
                <a:gd name="T3" fmla="*/ 82 h 554"/>
                <a:gd name="T4" fmla="*/ 341 w 406"/>
                <a:gd name="T5" fmla="*/ 135 h 554"/>
                <a:gd name="T6" fmla="*/ 382 w 406"/>
                <a:gd name="T7" fmla="*/ 197 h 554"/>
                <a:gd name="T8" fmla="*/ 400 w 406"/>
                <a:gd name="T9" fmla="*/ 248 h 554"/>
                <a:gd name="T10" fmla="*/ 403 w 406"/>
                <a:gd name="T11" fmla="*/ 295 h 554"/>
                <a:gd name="T12" fmla="*/ 404 w 406"/>
                <a:gd name="T13" fmla="*/ 312 h 554"/>
                <a:gd name="T14" fmla="*/ 405 w 406"/>
                <a:gd name="T15" fmla="*/ 320 h 554"/>
                <a:gd name="T16" fmla="*/ 396 w 406"/>
                <a:gd name="T17" fmla="*/ 405 h 554"/>
                <a:gd name="T18" fmla="*/ 377 w 406"/>
                <a:gd name="T19" fmla="*/ 469 h 554"/>
                <a:gd name="T20" fmla="*/ 349 w 406"/>
                <a:gd name="T21" fmla="*/ 514 h 554"/>
                <a:gd name="T22" fmla="*/ 321 w 406"/>
                <a:gd name="T23" fmla="*/ 533 h 554"/>
                <a:gd name="T24" fmla="*/ 337 w 406"/>
                <a:gd name="T25" fmla="*/ 462 h 554"/>
                <a:gd name="T26" fmla="*/ 345 w 406"/>
                <a:gd name="T27" fmla="*/ 367 h 554"/>
                <a:gd name="T28" fmla="*/ 338 w 406"/>
                <a:gd name="T29" fmla="*/ 317 h 554"/>
                <a:gd name="T30" fmla="*/ 298 w 406"/>
                <a:gd name="T31" fmla="*/ 228 h 554"/>
                <a:gd name="T32" fmla="*/ 249 w 406"/>
                <a:gd name="T33" fmla="*/ 170 h 554"/>
                <a:gd name="T34" fmla="*/ 207 w 406"/>
                <a:gd name="T35" fmla="*/ 138 h 554"/>
                <a:gd name="T36" fmla="*/ 162 w 406"/>
                <a:gd name="T37" fmla="*/ 113 h 554"/>
                <a:gd name="T38" fmla="*/ 112 w 406"/>
                <a:gd name="T39" fmla="*/ 94 h 554"/>
                <a:gd name="T40" fmla="*/ 75 w 406"/>
                <a:gd name="T41" fmla="*/ 87 h 554"/>
                <a:gd name="T42" fmla="*/ 50 w 406"/>
                <a:gd name="T43" fmla="*/ 85 h 554"/>
                <a:gd name="T44" fmla="*/ 36 w 406"/>
                <a:gd name="T45" fmla="*/ 82 h 554"/>
                <a:gd name="T46" fmla="*/ 36 w 406"/>
                <a:gd name="T47" fmla="*/ 78 h 554"/>
                <a:gd name="T48" fmla="*/ 37 w 406"/>
                <a:gd name="T49" fmla="*/ 76 h 554"/>
                <a:gd name="T50" fmla="*/ 45 w 406"/>
                <a:gd name="T51" fmla="*/ 75 h 554"/>
                <a:gd name="T52" fmla="*/ 44 w 406"/>
                <a:gd name="T53" fmla="*/ 68 h 554"/>
                <a:gd name="T54" fmla="*/ 37 w 406"/>
                <a:gd name="T55" fmla="*/ 66 h 554"/>
                <a:gd name="T56" fmla="*/ 28 w 406"/>
                <a:gd name="T57" fmla="*/ 63 h 554"/>
                <a:gd name="T58" fmla="*/ 14 w 406"/>
                <a:gd name="T59" fmla="*/ 63 h 554"/>
                <a:gd name="T60" fmla="*/ 23 w 406"/>
                <a:gd name="T61" fmla="*/ 54 h 554"/>
                <a:gd name="T62" fmla="*/ 51 w 406"/>
                <a:gd name="T63" fmla="*/ 51 h 554"/>
                <a:gd name="T64" fmla="*/ 70 w 406"/>
                <a:gd name="T65" fmla="*/ 50 h 554"/>
                <a:gd name="T66" fmla="*/ 69 w 406"/>
                <a:gd name="T67" fmla="*/ 44 h 554"/>
                <a:gd name="T68" fmla="*/ 9 w 406"/>
                <a:gd name="T69" fmla="*/ 39 h 554"/>
                <a:gd name="T70" fmla="*/ 42 w 406"/>
                <a:gd name="T71" fmla="*/ 32 h 554"/>
                <a:gd name="T72" fmla="*/ 65 w 406"/>
                <a:gd name="T73" fmla="*/ 27 h 554"/>
                <a:gd name="T74" fmla="*/ 68 w 406"/>
                <a:gd name="T75" fmla="*/ 25 h 554"/>
                <a:gd name="T76" fmla="*/ 66 w 406"/>
                <a:gd name="T77" fmla="*/ 20 h 554"/>
                <a:gd name="T78" fmla="*/ 56 w 406"/>
                <a:gd name="T79" fmla="*/ 20 h 554"/>
                <a:gd name="T80" fmla="*/ 0 w 406"/>
                <a:gd name="T81" fmla="*/ 26 h 554"/>
                <a:gd name="T82" fmla="*/ 1 w 406"/>
                <a:gd name="T83" fmla="*/ 22 h 554"/>
                <a:gd name="T84" fmla="*/ 4 w 406"/>
                <a:gd name="T85" fmla="*/ 18 h 554"/>
                <a:gd name="T86" fmla="*/ 37 w 406"/>
                <a:gd name="T87" fmla="*/ 16 h 554"/>
                <a:gd name="T88" fmla="*/ 68 w 406"/>
                <a:gd name="T89" fmla="*/ 13 h 554"/>
                <a:gd name="T90" fmla="*/ 57 w 406"/>
                <a:gd name="T91" fmla="*/ 11 h 554"/>
                <a:gd name="T92" fmla="*/ 50 w 406"/>
                <a:gd name="T93" fmla="*/ 4 h 554"/>
                <a:gd name="T94" fmla="*/ 51 w 406"/>
                <a:gd name="T95" fmla="*/ 0 h 554"/>
                <a:gd name="T96" fmla="*/ 89 w 406"/>
                <a:gd name="T97" fmla="*/ 1 h 554"/>
                <a:gd name="T98" fmla="*/ 128 w 406"/>
                <a:gd name="T99" fmla="*/ 9 h 554"/>
                <a:gd name="T100" fmla="*/ 165 w 406"/>
                <a:gd name="T101" fmla="*/ 23 h 55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06"/>
                <a:gd name="T154" fmla="*/ 0 h 554"/>
                <a:gd name="T155" fmla="*/ 406 w 406"/>
                <a:gd name="T156" fmla="*/ 554 h 55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06" h="554">
                  <a:moveTo>
                    <a:pt x="174" y="28"/>
                  </a:moveTo>
                  <a:lnTo>
                    <a:pt x="192" y="32"/>
                  </a:lnTo>
                  <a:lnTo>
                    <a:pt x="209" y="37"/>
                  </a:lnTo>
                  <a:lnTo>
                    <a:pt x="226" y="44"/>
                  </a:lnTo>
                  <a:lnTo>
                    <a:pt x="243" y="52"/>
                  </a:lnTo>
                  <a:lnTo>
                    <a:pt x="259" y="61"/>
                  </a:lnTo>
                  <a:lnTo>
                    <a:pt x="273" y="71"/>
                  </a:lnTo>
                  <a:lnTo>
                    <a:pt x="288" y="82"/>
                  </a:lnTo>
                  <a:lnTo>
                    <a:pt x="302" y="94"/>
                  </a:lnTo>
                  <a:lnTo>
                    <a:pt x="316" y="106"/>
                  </a:lnTo>
                  <a:lnTo>
                    <a:pt x="328" y="120"/>
                  </a:lnTo>
                  <a:lnTo>
                    <a:pt x="341" y="135"/>
                  </a:lnTo>
                  <a:lnTo>
                    <a:pt x="351" y="150"/>
                  </a:lnTo>
                  <a:lnTo>
                    <a:pt x="362" y="164"/>
                  </a:lnTo>
                  <a:lnTo>
                    <a:pt x="373" y="180"/>
                  </a:lnTo>
                  <a:lnTo>
                    <a:pt x="382" y="197"/>
                  </a:lnTo>
                  <a:lnTo>
                    <a:pt x="390" y="213"/>
                  </a:lnTo>
                  <a:lnTo>
                    <a:pt x="394" y="224"/>
                  </a:lnTo>
                  <a:lnTo>
                    <a:pt x="397" y="236"/>
                  </a:lnTo>
                  <a:lnTo>
                    <a:pt x="400" y="248"/>
                  </a:lnTo>
                  <a:lnTo>
                    <a:pt x="401" y="259"/>
                  </a:lnTo>
                  <a:lnTo>
                    <a:pt x="402" y="271"/>
                  </a:lnTo>
                  <a:lnTo>
                    <a:pt x="403" y="282"/>
                  </a:lnTo>
                  <a:lnTo>
                    <a:pt x="403" y="295"/>
                  </a:lnTo>
                  <a:lnTo>
                    <a:pt x="402" y="307"/>
                  </a:lnTo>
                  <a:lnTo>
                    <a:pt x="402" y="309"/>
                  </a:lnTo>
                  <a:lnTo>
                    <a:pt x="403" y="310"/>
                  </a:lnTo>
                  <a:lnTo>
                    <a:pt x="404" y="312"/>
                  </a:lnTo>
                  <a:lnTo>
                    <a:pt x="405" y="314"/>
                  </a:lnTo>
                  <a:lnTo>
                    <a:pt x="405" y="316"/>
                  </a:lnTo>
                  <a:lnTo>
                    <a:pt x="406" y="318"/>
                  </a:lnTo>
                  <a:lnTo>
                    <a:pt x="405" y="320"/>
                  </a:lnTo>
                  <a:lnTo>
                    <a:pt x="404" y="322"/>
                  </a:lnTo>
                  <a:lnTo>
                    <a:pt x="402" y="351"/>
                  </a:lnTo>
                  <a:lnTo>
                    <a:pt x="400" y="378"/>
                  </a:lnTo>
                  <a:lnTo>
                    <a:pt x="396" y="405"/>
                  </a:lnTo>
                  <a:lnTo>
                    <a:pt x="390" y="431"/>
                  </a:lnTo>
                  <a:lnTo>
                    <a:pt x="386" y="443"/>
                  </a:lnTo>
                  <a:lnTo>
                    <a:pt x="382" y="456"/>
                  </a:lnTo>
                  <a:lnTo>
                    <a:pt x="377" y="469"/>
                  </a:lnTo>
                  <a:lnTo>
                    <a:pt x="371" y="480"/>
                  </a:lnTo>
                  <a:lnTo>
                    <a:pt x="365" y="492"/>
                  </a:lnTo>
                  <a:lnTo>
                    <a:pt x="358" y="504"/>
                  </a:lnTo>
                  <a:lnTo>
                    <a:pt x="349" y="514"/>
                  </a:lnTo>
                  <a:lnTo>
                    <a:pt x="340" y="525"/>
                  </a:lnTo>
                  <a:lnTo>
                    <a:pt x="311" y="554"/>
                  </a:lnTo>
                  <a:lnTo>
                    <a:pt x="317" y="544"/>
                  </a:lnTo>
                  <a:lnTo>
                    <a:pt x="321" y="533"/>
                  </a:lnTo>
                  <a:lnTo>
                    <a:pt x="324" y="521"/>
                  </a:lnTo>
                  <a:lnTo>
                    <a:pt x="327" y="510"/>
                  </a:lnTo>
                  <a:lnTo>
                    <a:pt x="332" y="487"/>
                  </a:lnTo>
                  <a:lnTo>
                    <a:pt x="337" y="462"/>
                  </a:lnTo>
                  <a:lnTo>
                    <a:pt x="339" y="438"/>
                  </a:lnTo>
                  <a:lnTo>
                    <a:pt x="341" y="413"/>
                  </a:lnTo>
                  <a:lnTo>
                    <a:pt x="343" y="390"/>
                  </a:lnTo>
                  <a:lnTo>
                    <a:pt x="345" y="367"/>
                  </a:lnTo>
                  <a:lnTo>
                    <a:pt x="344" y="354"/>
                  </a:lnTo>
                  <a:lnTo>
                    <a:pt x="342" y="341"/>
                  </a:lnTo>
                  <a:lnTo>
                    <a:pt x="340" y="330"/>
                  </a:lnTo>
                  <a:lnTo>
                    <a:pt x="338" y="317"/>
                  </a:lnTo>
                  <a:lnTo>
                    <a:pt x="330" y="294"/>
                  </a:lnTo>
                  <a:lnTo>
                    <a:pt x="321" y="272"/>
                  </a:lnTo>
                  <a:lnTo>
                    <a:pt x="310" y="250"/>
                  </a:lnTo>
                  <a:lnTo>
                    <a:pt x="298" y="228"/>
                  </a:lnTo>
                  <a:lnTo>
                    <a:pt x="285" y="206"/>
                  </a:lnTo>
                  <a:lnTo>
                    <a:pt x="270" y="186"/>
                  </a:lnTo>
                  <a:lnTo>
                    <a:pt x="260" y="178"/>
                  </a:lnTo>
                  <a:lnTo>
                    <a:pt x="249" y="170"/>
                  </a:lnTo>
                  <a:lnTo>
                    <a:pt x="239" y="161"/>
                  </a:lnTo>
                  <a:lnTo>
                    <a:pt x="228" y="154"/>
                  </a:lnTo>
                  <a:lnTo>
                    <a:pt x="218" y="145"/>
                  </a:lnTo>
                  <a:lnTo>
                    <a:pt x="207" y="138"/>
                  </a:lnTo>
                  <a:lnTo>
                    <a:pt x="197" y="132"/>
                  </a:lnTo>
                  <a:lnTo>
                    <a:pt x="185" y="125"/>
                  </a:lnTo>
                  <a:lnTo>
                    <a:pt x="173" y="119"/>
                  </a:lnTo>
                  <a:lnTo>
                    <a:pt x="162" y="113"/>
                  </a:lnTo>
                  <a:lnTo>
                    <a:pt x="150" y="107"/>
                  </a:lnTo>
                  <a:lnTo>
                    <a:pt x="138" y="102"/>
                  </a:lnTo>
                  <a:lnTo>
                    <a:pt x="125" y="98"/>
                  </a:lnTo>
                  <a:lnTo>
                    <a:pt x="112" y="94"/>
                  </a:lnTo>
                  <a:lnTo>
                    <a:pt x="100" y="91"/>
                  </a:lnTo>
                  <a:lnTo>
                    <a:pt x="87" y="90"/>
                  </a:lnTo>
                  <a:lnTo>
                    <a:pt x="81" y="88"/>
                  </a:lnTo>
                  <a:lnTo>
                    <a:pt x="75" y="87"/>
                  </a:lnTo>
                  <a:lnTo>
                    <a:pt x="69" y="86"/>
                  </a:lnTo>
                  <a:lnTo>
                    <a:pt x="63" y="86"/>
                  </a:lnTo>
                  <a:lnTo>
                    <a:pt x="56" y="86"/>
                  </a:lnTo>
                  <a:lnTo>
                    <a:pt x="50" y="85"/>
                  </a:lnTo>
                  <a:lnTo>
                    <a:pt x="44" y="84"/>
                  </a:lnTo>
                  <a:lnTo>
                    <a:pt x="36" y="84"/>
                  </a:lnTo>
                  <a:lnTo>
                    <a:pt x="36" y="83"/>
                  </a:lnTo>
                  <a:lnTo>
                    <a:pt x="36" y="82"/>
                  </a:lnTo>
                  <a:lnTo>
                    <a:pt x="36" y="81"/>
                  </a:lnTo>
                  <a:lnTo>
                    <a:pt x="36" y="80"/>
                  </a:lnTo>
                  <a:lnTo>
                    <a:pt x="36" y="79"/>
                  </a:lnTo>
                  <a:lnTo>
                    <a:pt x="36" y="78"/>
                  </a:lnTo>
                  <a:lnTo>
                    <a:pt x="35" y="77"/>
                  </a:lnTo>
                  <a:lnTo>
                    <a:pt x="36" y="76"/>
                  </a:lnTo>
                  <a:lnTo>
                    <a:pt x="37" y="76"/>
                  </a:lnTo>
                  <a:lnTo>
                    <a:pt x="40" y="75"/>
                  </a:lnTo>
                  <a:lnTo>
                    <a:pt x="42" y="76"/>
                  </a:lnTo>
                  <a:lnTo>
                    <a:pt x="43" y="75"/>
                  </a:lnTo>
                  <a:lnTo>
                    <a:pt x="45" y="75"/>
                  </a:lnTo>
                  <a:lnTo>
                    <a:pt x="46" y="74"/>
                  </a:lnTo>
                  <a:lnTo>
                    <a:pt x="47" y="72"/>
                  </a:lnTo>
                  <a:lnTo>
                    <a:pt x="46" y="70"/>
                  </a:lnTo>
                  <a:lnTo>
                    <a:pt x="44" y="68"/>
                  </a:lnTo>
                  <a:lnTo>
                    <a:pt x="42" y="67"/>
                  </a:lnTo>
                  <a:lnTo>
                    <a:pt x="41" y="66"/>
                  </a:lnTo>
                  <a:lnTo>
                    <a:pt x="39" y="66"/>
                  </a:lnTo>
                  <a:lnTo>
                    <a:pt x="37" y="66"/>
                  </a:lnTo>
                  <a:lnTo>
                    <a:pt x="35" y="65"/>
                  </a:lnTo>
                  <a:lnTo>
                    <a:pt x="33" y="65"/>
                  </a:lnTo>
                  <a:lnTo>
                    <a:pt x="31" y="63"/>
                  </a:lnTo>
                  <a:lnTo>
                    <a:pt x="28" y="63"/>
                  </a:lnTo>
                  <a:lnTo>
                    <a:pt x="25" y="63"/>
                  </a:lnTo>
                  <a:lnTo>
                    <a:pt x="22" y="63"/>
                  </a:lnTo>
                  <a:lnTo>
                    <a:pt x="17" y="63"/>
                  </a:lnTo>
                  <a:lnTo>
                    <a:pt x="14" y="63"/>
                  </a:lnTo>
                  <a:lnTo>
                    <a:pt x="11" y="61"/>
                  </a:lnTo>
                  <a:lnTo>
                    <a:pt x="9" y="59"/>
                  </a:lnTo>
                  <a:lnTo>
                    <a:pt x="15" y="56"/>
                  </a:lnTo>
                  <a:lnTo>
                    <a:pt x="23" y="54"/>
                  </a:lnTo>
                  <a:lnTo>
                    <a:pt x="29" y="53"/>
                  </a:lnTo>
                  <a:lnTo>
                    <a:pt x="36" y="52"/>
                  </a:lnTo>
                  <a:lnTo>
                    <a:pt x="43" y="52"/>
                  </a:lnTo>
                  <a:lnTo>
                    <a:pt x="51" y="51"/>
                  </a:lnTo>
                  <a:lnTo>
                    <a:pt x="59" y="52"/>
                  </a:lnTo>
                  <a:lnTo>
                    <a:pt x="68" y="51"/>
                  </a:lnTo>
                  <a:lnTo>
                    <a:pt x="70" y="51"/>
                  </a:lnTo>
                  <a:lnTo>
                    <a:pt x="70" y="50"/>
                  </a:lnTo>
                  <a:lnTo>
                    <a:pt x="71" y="48"/>
                  </a:lnTo>
                  <a:lnTo>
                    <a:pt x="70" y="47"/>
                  </a:lnTo>
                  <a:lnTo>
                    <a:pt x="70" y="46"/>
                  </a:lnTo>
                  <a:lnTo>
                    <a:pt x="69" y="44"/>
                  </a:lnTo>
                  <a:lnTo>
                    <a:pt x="69" y="43"/>
                  </a:lnTo>
                  <a:lnTo>
                    <a:pt x="68" y="42"/>
                  </a:lnTo>
                  <a:lnTo>
                    <a:pt x="2" y="42"/>
                  </a:lnTo>
                  <a:lnTo>
                    <a:pt x="9" y="39"/>
                  </a:lnTo>
                  <a:lnTo>
                    <a:pt x="17" y="37"/>
                  </a:lnTo>
                  <a:lnTo>
                    <a:pt x="25" y="35"/>
                  </a:lnTo>
                  <a:lnTo>
                    <a:pt x="33" y="33"/>
                  </a:lnTo>
                  <a:lnTo>
                    <a:pt x="42" y="32"/>
                  </a:lnTo>
                  <a:lnTo>
                    <a:pt x="49" y="31"/>
                  </a:lnTo>
                  <a:lnTo>
                    <a:pt x="57" y="30"/>
                  </a:lnTo>
                  <a:lnTo>
                    <a:pt x="65" y="28"/>
                  </a:lnTo>
                  <a:lnTo>
                    <a:pt x="65" y="27"/>
                  </a:lnTo>
                  <a:lnTo>
                    <a:pt x="66" y="27"/>
                  </a:lnTo>
                  <a:lnTo>
                    <a:pt x="66" y="26"/>
                  </a:lnTo>
                  <a:lnTo>
                    <a:pt x="67" y="26"/>
                  </a:lnTo>
                  <a:lnTo>
                    <a:pt x="68" y="25"/>
                  </a:lnTo>
                  <a:lnTo>
                    <a:pt x="68" y="24"/>
                  </a:lnTo>
                  <a:lnTo>
                    <a:pt x="68" y="23"/>
                  </a:lnTo>
                  <a:lnTo>
                    <a:pt x="66" y="20"/>
                  </a:lnTo>
                  <a:lnTo>
                    <a:pt x="64" y="19"/>
                  </a:lnTo>
                  <a:lnTo>
                    <a:pt x="62" y="18"/>
                  </a:lnTo>
                  <a:lnTo>
                    <a:pt x="59" y="19"/>
                  </a:lnTo>
                  <a:lnTo>
                    <a:pt x="56" y="20"/>
                  </a:lnTo>
                  <a:lnTo>
                    <a:pt x="53" y="21"/>
                  </a:lnTo>
                  <a:lnTo>
                    <a:pt x="51" y="22"/>
                  </a:lnTo>
                  <a:lnTo>
                    <a:pt x="49" y="23"/>
                  </a:lnTo>
                  <a:lnTo>
                    <a:pt x="0" y="26"/>
                  </a:lnTo>
                  <a:lnTo>
                    <a:pt x="0" y="25"/>
                  </a:lnTo>
                  <a:lnTo>
                    <a:pt x="0" y="24"/>
                  </a:lnTo>
                  <a:lnTo>
                    <a:pt x="1" y="23"/>
                  </a:lnTo>
                  <a:lnTo>
                    <a:pt x="1" y="22"/>
                  </a:lnTo>
                  <a:lnTo>
                    <a:pt x="1" y="21"/>
                  </a:lnTo>
                  <a:lnTo>
                    <a:pt x="2" y="20"/>
                  </a:lnTo>
                  <a:lnTo>
                    <a:pt x="3" y="19"/>
                  </a:lnTo>
                  <a:lnTo>
                    <a:pt x="4" y="18"/>
                  </a:lnTo>
                  <a:lnTo>
                    <a:pt x="12" y="17"/>
                  </a:lnTo>
                  <a:lnTo>
                    <a:pt x="21" y="16"/>
                  </a:lnTo>
                  <a:lnTo>
                    <a:pt x="29" y="16"/>
                  </a:lnTo>
                  <a:lnTo>
                    <a:pt x="37" y="16"/>
                  </a:lnTo>
                  <a:lnTo>
                    <a:pt x="45" y="16"/>
                  </a:lnTo>
                  <a:lnTo>
                    <a:pt x="53" y="16"/>
                  </a:lnTo>
                  <a:lnTo>
                    <a:pt x="61" y="15"/>
                  </a:lnTo>
                  <a:lnTo>
                    <a:pt x="68" y="13"/>
                  </a:lnTo>
                  <a:lnTo>
                    <a:pt x="66" y="12"/>
                  </a:lnTo>
                  <a:lnTo>
                    <a:pt x="63" y="12"/>
                  </a:lnTo>
                  <a:lnTo>
                    <a:pt x="61" y="11"/>
                  </a:lnTo>
                  <a:lnTo>
                    <a:pt x="57" y="11"/>
                  </a:lnTo>
                  <a:lnTo>
                    <a:pt x="55" y="9"/>
                  </a:lnTo>
                  <a:lnTo>
                    <a:pt x="53" y="8"/>
                  </a:lnTo>
                  <a:lnTo>
                    <a:pt x="51" y="6"/>
                  </a:lnTo>
                  <a:lnTo>
                    <a:pt x="50" y="4"/>
                  </a:lnTo>
                  <a:lnTo>
                    <a:pt x="23" y="2"/>
                  </a:lnTo>
                  <a:lnTo>
                    <a:pt x="32" y="1"/>
                  </a:lnTo>
                  <a:lnTo>
                    <a:pt x="42" y="1"/>
                  </a:lnTo>
                  <a:lnTo>
                    <a:pt x="51" y="0"/>
                  </a:lnTo>
                  <a:lnTo>
                    <a:pt x="61" y="0"/>
                  </a:lnTo>
                  <a:lnTo>
                    <a:pt x="70" y="0"/>
                  </a:lnTo>
                  <a:lnTo>
                    <a:pt x="80" y="1"/>
                  </a:lnTo>
                  <a:lnTo>
                    <a:pt x="89" y="1"/>
                  </a:lnTo>
                  <a:lnTo>
                    <a:pt x="100" y="2"/>
                  </a:lnTo>
                  <a:lnTo>
                    <a:pt x="109" y="5"/>
                  </a:lnTo>
                  <a:lnTo>
                    <a:pt x="119" y="7"/>
                  </a:lnTo>
                  <a:lnTo>
                    <a:pt x="128" y="9"/>
                  </a:lnTo>
                  <a:lnTo>
                    <a:pt x="138" y="13"/>
                  </a:lnTo>
                  <a:lnTo>
                    <a:pt x="147" y="16"/>
                  </a:lnTo>
                  <a:lnTo>
                    <a:pt x="157" y="19"/>
                  </a:lnTo>
                  <a:lnTo>
                    <a:pt x="165" y="23"/>
                  </a:lnTo>
                  <a:lnTo>
                    <a:pt x="174" y="28"/>
                  </a:lnTo>
                  <a:close/>
                </a:path>
              </a:pathLst>
            </a:custGeom>
            <a:solidFill>
              <a:srgbClr val="CC6633"/>
            </a:solidFill>
            <a:ln w="9525">
              <a:noFill/>
              <a:round/>
              <a:headEnd/>
              <a:tailEnd/>
            </a:ln>
          </p:spPr>
          <p:txBody>
            <a:bodyPr>
              <a:prstTxWarp prst="textNoShape">
                <a:avLst/>
              </a:prstTxWarp>
            </a:bodyPr>
            <a:lstStyle/>
            <a:p>
              <a:endParaRPr lang="en-US"/>
            </a:p>
          </p:txBody>
        </p:sp>
        <p:sp>
          <p:nvSpPr>
            <p:cNvPr id="66638" name="Freeform 78"/>
            <p:cNvSpPr>
              <a:spLocks/>
            </p:cNvSpPr>
            <p:nvPr/>
          </p:nvSpPr>
          <p:spPr bwMode="auto">
            <a:xfrm>
              <a:off x="1266" y="1393"/>
              <a:ext cx="314" cy="527"/>
            </a:xfrm>
            <a:custGeom>
              <a:avLst/>
              <a:gdLst>
                <a:gd name="T0" fmla="*/ 249 w 314"/>
                <a:gd name="T1" fmla="*/ 4 h 527"/>
                <a:gd name="T2" fmla="*/ 236 w 314"/>
                <a:gd name="T3" fmla="*/ 12 h 527"/>
                <a:gd name="T4" fmla="*/ 256 w 314"/>
                <a:gd name="T5" fmla="*/ 11 h 527"/>
                <a:gd name="T6" fmla="*/ 287 w 314"/>
                <a:gd name="T7" fmla="*/ 3 h 527"/>
                <a:gd name="T8" fmla="*/ 281 w 314"/>
                <a:gd name="T9" fmla="*/ 10 h 527"/>
                <a:gd name="T10" fmla="*/ 258 w 314"/>
                <a:gd name="T11" fmla="*/ 24 h 527"/>
                <a:gd name="T12" fmla="*/ 266 w 314"/>
                <a:gd name="T13" fmla="*/ 28 h 527"/>
                <a:gd name="T14" fmla="*/ 290 w 314"/>
                <a:gd name="T15" fmla="*/ 17 h 527"/>
                <a:gd name="T16" fmla="*/ 303 w 314"/>
                <a:gd name="T17" fmla="*/ 16 h 527"/>
                <a:gd name="T18" fmla="*/ 261 w 314"/>
                <a:gd name="T19" fmla="*/ 41 h 527"/>
                <a:gd name="T20" fmla="*/ 237 w 314"/>
                <a:gd name="T21" fmla="*/ 66 h 527"/>
                <a:gd name="T22" fmla="*/ 254 w 314"/>
                <a:gd name="T23" fmla="*/ 56 h 527"/>
                <a:gd name="T24" fmla="*/ 273 w 314"/>
                <a:gd name="T25" fmla="*/ 45 h 527"/>
                <a:gd name="T26" fmla="*/ 296 w 314"/>
                <a:gd name="T27" fmla="*/ 34 h 527"/>
                <a:gd name="T28" fmla="*/ 305 w 314"/>
                <a:gd name="T29" fmla="*/ 35 h 527"/>
                <a:gd name="T30" fmla="*/ 267 w 314"/>
                <a:gd name="T31" fmla="*/ 64 h 527"/>
                <a:gd name="T32" fmla="*/ 238 w 314"/>
                <a:gd name="T33" fmla="*/ 86 h 527"/>
                <a:gd name="T34" fmla="*/ 238 w 314"/>
                <a:gd name="T35" fmla="*/ 89 h 527"/>
                <a:gd name="T36" fmla="*/ 248 w 314"/>
                <a:gd name="T37" fmla="*/ 86 h 527"/>
                <a:gd name="T38" fmla="*/ 283 w 314"/>
                <a:gd name="T39" fmla="*/ 65 h 527"/>
                <a:gd name="T40" fmla="*/ 311 w 314"/>
                <a:gd name="T41" fmla="*/ 49 h 527"/>
                <a:gd name="T42" fmla="*/ 301 w 314"/>
                <a:gd name="T43" fmla="*/ 69 h 527"/>
                <a:gd name="T44" fmla="*/ 265 w 314"/>
                <a:gd name="T45" fmla="*/ 95 h 527"/>
                <a:gd name="T46" fmla="*/ 238 w 314"/>
                <a:gd name="T47" fmla="*/ 108 h 527"/>
                <a:gd name="T48" fmla="*/ 228 w 314"/>
                <a:gd name="T49" fmla="*/ 120 h 527"/>
                <a:gd name="T50" fmla="*/ 186 w 314"/>
                <a:gd name="T51" fmla="*/ 158 h 527"/>
                <a:gd name="T52" fmla="*/ 124 w 314"/>
                <a:gd name="T53" fmla="*/ 231 h 527"/>
                <a:gd name="T54" fmla="*/ 85 w 314"/>
                <a:gd name="T55" fmla="*/ 287 h 527"/>
                <a:gd name="T56" fmla="*/ 71 w 314"/>
                <a:gd name="T57" fmla="*/ 323 h 527"/>
                <a:gd name="T58" fmla="*/ 66 w 314"/>
                <a:gd name="T59" fmla="*/ 362 h 527"/>
                <a:gd name="T60" fmla="*/ 72 w 314"/>
                <a:gd name="T61" fmla="*/ 400 h 527"/>
                <a:gd name="T62" fmla="*/ 82 w 314"/>
                <a:gd name="T63" fmla="*/ 427 h 527"/>
                <a:gd name="T64" fmla="*/ 90 w 314"/>
                <a:gd name="T65" fmla="*/ 446 h 527"/>
                <a:gd name="T66" fmla="*/ 100 w 314"/>
                <a:gd name="T67" fmla="*/ 473 h 527"/>
                <a:gd name="T68" fmla="*/ 121 w 314"/>
                <a:gd name="T69" fmla="*/ 509 h 527"/>
                <a:gd name="T70" fmla="*/ 112 w 314"/>
                <a:gd name="T71" fmla="*/ 509 h 527"/>
                <a:gd name="T72" fmla="*/ 73 w 314"/>
                <a:gd name="T73" fmla="*/ 476 h 527"/>
                <a:gd name="T74" fmla="*/ 52 w 314"/>
                <a:gd name="T75" fmla="*/ 451 h 527"/>
                <a:gd name="T76" fmla="*/ 45 w 314"/>
                <a:gd name="T77" fmla="*/ 434 h 527"/>
                <a:gd name="T78" fmla="*/ 29 w 314"/>
                <a:gd name="T79" fmla="*/ 405 h 527"/>
                <a:gd name="T80" fmla="*/ 11 w 314"/>
                <a:gd name="T81" fmla="*/ 358 h 527"/>
                <a:gd name="T82" fmla="*/ 1 w 314"/>
                <a:gd name="T83" fmla="*/ 310 h 527"/>
                <a:gd name="T84" fmla="*/ 1 w 314"/>
                <a:gd name="T85" fmla="*/ 260 h 527"/>
                <a:gd name="T86" fmla="*/ 14 w 314"/>
                <a:gd name="T87" fmla="*/ 202 h 527"/>
                <a:gd name="T88" fmla="*/ 46 w 314"/>
                <a:gd name="T89" fmla="*/ 131 h 527"/>
                <a:gd name="T90" fmla="*/ 92 w 314"/>
                <a:gd name="T91" fmla="*/ 69 h 527"/>
                <a:gd name="T92" fmla="*/ 154 w 314"/>
                <a:gd name="T93" fmla="*/ 24 h 527"/>
                <a:gd name="T94" fmla="*/ 208 w 314"/>
                <a:gd name="T95" fmla="*/ 6 h 527"/>
                <a:gd name="T96" fmla="*/ 242 w 314"/>
                <a:gd name="T97" fmla="*/ 3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4"/>
                <a:gd name="T148" fmla="*/ 0 h 527"/>
                <a:gd name="T149" fmla="*/ 314 w 314"/>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4" h="527">
                  <a:moveTo>
                    <a:pt x="258" y="0"/>
                  </a:moveTo>
                  <a:lnTo>
                    <a:pt x="255" y="2"/>
                  </a:lnTo>
                  <a:lnTo>
                    <a:pt x="252" y="3"/>
                  </a:lnTo>
                  <a:lnTo>
                    <a:pt x="249" y="4"/>
                  </a:lnTo>
                  <a:lnTo>
                    <a:pt x="246" y="6"/>
                  </a:lnTo>
                  <a:lnTo>
                    <a:pt x="243" y="8"/>
                  </a:lnTo>
                  <a:lnTo>
                    <a:pt x="239" y="10"/>
                  </a:lnTo>
                  <a:lnTo>
                    <a:pt x="236" y="12"/>
                  </a:lnTo>
                  <a:lnTo>
                    <a:pt x="234" y="16"/>
                  </a:lnTo>
                  <a:lnTo>
                    <a:pt x="242" y="15"/>
                  </a:lnTo>
                  <a:lnTo>
                    <a:pt x="249" y="14"/>
                  </a:lnTo>
                  <a:lnTo>
                    <a:pt x="256" y="11"/>
                  </a:lnTo>
                  <a:lnTo>
                    <a:pt x="264" y="10"/>
                  </a:lnTo>
                  <a:lnTo>
                    <a:pt x="271" y="8"/>
                  </a:lnTo>
                  <a:lnTo>
                    <a:pt x="280" y="5"/>
                  </a:lnTo>
                  <a:lnTo>
                    <a:pt x="287" y="3"/>
                  </a:lnTo>
                  <a:lnTo>
                    <a:pt x="293" y="0"/>
                  </a:lnTo>
                  <a:lnTo>
                    <a:pt x="290" y="3"/>
                  </a:lnTo>
                  <a:lnTo>
                    <a:pt x="286" y="6"/>
                  </a:lnTo>
                  <a:lnTo>
                    <a:pt x="281" y="10"/>
                  </a:lnTo>
                  <a:lnTo>
                    <a:pt x="274" y="14"/>
                  </a:lnTo>
                  <a:lnTo>
                    <a:pt x="269" y="17"/>
                  </a:lnTo>
                  <a:lnTo>
                    <a:pt x="264" y="20"/>
                  </a:lnTo>
                  <a:lnTo>
                    <a:pt x="258" y="24"/>
                  </a:lnTo>
                  <a:lnTo>
                    <a:pt x="253" y="28"/>
                  </a:lnTo>
                  <a:lnTo>
                    <a:pt x="257" y="28"/>
                  </a:lnTo>
                  <a:lnTo>
                    <a:pt x="262" y="29"/>
                  </a:lnTo>
                  <a:lnTo>
                    <a:pt x="266" y="28"/>
                  </a:lnTo>
                  <a:lnTo>
                    <a:pt x="269" y="28"/>
                  </a:lnTo>
                  <a:lnTo>
                    <a:pt x="276" y="25"/>
                  </a:lnTo>
                  <a:lnTo>
                    <a:pt x="284" y="21"/>
                  </a:lnTo>
                  <a:lnTo>
                    <a:pt x="290" y="17"/>
                  </a:lnTo>
                  <a:lnTo>
                    <a:pt x="297" y="14"/>
                  </a:lnTo>
                  <a:lnTo>
                    <a:pt x="305" y="10"/>
                  </a:lnTo>
                  <a:lnTo>
                    <a:pt x="312" y="9"/>
                  </a:lnTo>
                  <a:lnTo>
                    <a:pt x="303" y="16"/>
                  </a:lnTo>
                  <a:lnTo>
                    <a:pt x="292" y="22"/>
                  </a:lnTo>
                  <a:lnTo>
                    <a:pt x="282" y="28"/>
                  </a:lnTo>
                  <a:lnTo>
                    <a:pt x="271" y="35"/>
                  </a:lnTo>
                  <a:lnTo>
                    <a:pt x="261" y="41"/>
                  </a:lnTo>
                  <a:lnTo>
                    <a:pt x="250" y="49"/>
                  </a:lnTo>
                  <a:lnTo>
                    <a:pt x="241" y="57"/>
                  </a:lnTo>
                  <a:lnTo>
                    <a:pt x="232" y="66"/>
                  </a:lnTo>
                  <a:lnTo>
                    <a:pt x="237" y="66"/>
                  </a:lnTo>
                  <a:lnTo>
                    <a:pt x="242" y="65"/>
                  </a:lnTo>
                  <a:lnTo>
                    <a:pt x="246" y="62"/>
                  </a:lnTo>
                  <a:lnTo>
                    <a:pt x="250" y="59"/>
                  </a:lnTo>
                  <a:lnTo>
                    <a:pt x="254" y="56"/>
                  </a:lnTo>
                  <a:lnTo>
                    <a:pt x="258" y="52"/>
                  </a:lnTo>
                  <a:lnTo>
                    <a:pt x="263" y="49"/>
                  </a:lnTo>
                  <a:lnTo>
                    <a:pt x="268" y="47"/>
                  </a:lnTo>
                  <a:lnTo>
                    <a:pt x="273" y="45"/>
                  </a:lnTo>
                  <a:lnTo>
                    <a:pt x="280" y="42"/>
                  </a:lnTo>
                  <a:lnTo>
                    <a:pt x="285" y="40"/>
                  </a:lnTo>
                  <a:lnTo>
                    <a:pt x="290" y="37"/>
                  </a:lnTo>
                  <a:lnTo>
                    <a:pt x="296" y="34"/>
                  </a:lnTo>
                  <a:lnTo>
                    <a:pt x="302" y="31"/>
                  </a:lnTo>
                  <a:lnTo>
                    <a:pt x="308" y="29"/>
                  </a:lnTo>
                  <a:lnTo>
                    <a:pt x="314" y="28"/>
                  </a:lnTo>
                  <a:lnTo>
                    <a:pt x="305" y="35"/>
                  </a:lnTo>
                  <a:lnTo>
                    <a:pt x="295" y="42"/>
                  </a:lnTo>
                  <a:lnTo>
                    <a:pt x="286" y="49"/>
                  </a:lnTo>
                  <a:lnTo>
                    <a:pt x="276" y="57"/>
                  </a:lnTo>
                  <a:lnTo>
                    <a:pt x="267" y="64"/>
                  </a:lnTo>
                  <a:lnTo>
                    <a:pt x="257" y="71"/>
                  </a:lnTo>
                  <a:lnTo>
                    <a:pt x="248" y="79"/>
                  </a:lnTo>
                  <a:lnTo>
                    <a:pt x="238" y="85"/>
                  </a:lnTo>
                  <a:lnTo>
                    <a:pt x="238" y="86"/>
                  </a:lnTo>
                  <a:lnTo>
                    <a:pt x="238" y="87"/>
                  </a:lnTo>
                  <a:lnTo>
                    <a:pt x="238" y="88"/>
                  </a:lnTo>
                  <a:lnTo>
                    <a:pt x="238" y="89"/>
                  </a:lnTo>
                  <a:lnTo>
                    <a:pt x="238" y="90"/>
                  </a:lnTo>
                  <a:lnTo>
                    <a:pt x="239" y="90"/>
                  </a:lnTo>
                  <a:lnTo>
                    <a:pt x="248" y="86"/>
                  </a:lnTo>
                  <a:lnTo>
                    <a:pt x="257" y="81"/>
                  </a:lnTo>
                  <a:lnTo>
                    <a:pt x="266" y="76"/>
                  </a:lnTo>
                  <a:lnTo>
                    <a:pt x="274" y="70"/>
                  </a:lnTo>
                  <a:lnTo>
                    <a:pt x="283" y="65"/>
                  </a:lnTo>
                  <a:lnTo>
                    <a:pt x="291" y="59"/>
                  </a:lnTo>
                  <a:lnTo>
                    <a:pt x="300" y="54"/>
                  </a:lnTo>
                  <a:lnTo>
                    <a:pt x="308" y="49"/>
                  </a:lnTo>
                  <a:lnTo>
                    <a:pt x="311" y="49"/>
                  </a:lnTo>
                  <a:lnTo>
                    <a:pt x="309" y="55"/>
                  </a:lnTo>
                  <a:lnTo>
                    <a:pt x="306" y="60"/>
                  </a:lnTo>
                  <a:lnTo>
                    <a:pt x="304" y="65"/>
                  </a:lnTo>
                  <a:lnTo>
                    <a:pt x="301" y="69"/>
                  </a:lnTo>
                  <a:lnTo>
                    <a:pt x="292" y="77"/>
                  </a:lnTo>
                  <a:lnTo>
                    <a:pt x="284" y="84"/>
                  </a:lnTo>
                  <a:lnTo>
                    <a:pt x="275" y="89"/>
                  </a:lnTo>
                  <a:lnTo>
                    <a:pt x="265" y="95"/>
                  </a:lnTo>
                  <a:lnTo>
                    <a:pt x="255" y="101"/>
                  </a:lnTo>
                  <a:lnTo>
                    <a:pt x="245" y="106"/>
                  </a:lnTo>
                  <a:lnTo>
                    <a:pt x="242" y="106"/>
                  </a:lnTo>
                  <a:lnTo>
                    <a:pt x="238" y="108"/>
                  </a:lnTo>
                  <a:lnTo>
                    <a:pt x="235" y="110"/>
                  </a:lnTo>
                  <a:lnTo>
                    <a:pt x="233" y="114"/>
                  </a:lnTo>
                  <a:lnTo>
                    <a:pt x="230" y="117"/>
                  </a:lnTo>
                  <a:lnTo>
                    <a:pt x="228" y="120"/>
                  </a:lnTo>
                  <a:lnTo>
                    <a:pt x="226" y="123"/>
                  </a:lnTo>
                  <a:lnTo>
                    <a:pt x="224" y="125"/>
                  </a:lnTo>
                  <a:lnTo>
                    <a:pt x="204" y="141"/>
                  </a:lnTo>
                  <a:lnTo>
                    <a:pt x="186" y="158"/>
                  </a:lnTo>
                  <a:lnTo>
                    <a:pt x="169" y="176"/>
                  </a:lnTo>
                  <a:lnTo>
                    <a:pt x="153" y="194"/>
                  </a:lnTo>
                  <a:lnTo>
                    <a:pt x="138" y="212"/>
                  </a:lnTo>
                  <a:lnTo>
                    <a:pt x="124" y="231"/>
                  </a:lnTo>
                  <a:lnTo>
                    <a:pt x="109" y="251"/>
                  </a:lnTo>
                  <a:lnTo>
                    <a:pt x="95" y="271"/>
                  </a:lnTo>
                  <a:lnTo>
                    <a:pt x="90" y="279"/>
                  </a:lnTo>
                  <a:lnTo>
                    <a:pt x="85" y="287"/>
                  </a:lnTo>
                  <a:lnTo>
                    <a:pt x="80" y="296"/>
                  </a:lnTo>
                  <a:lnTo>
                    <a:pt x="77" y="305"/>
                  </a:lnTo>
                  <a:lnTo>
                    <a:pt x="73" y="315"/>
                  </a:lnTo>
                  <a:lnTo>
                    <a:pt x="71" y="323"/>
                  </a:lnTo>
                  <a:lnTo>
                    <a:pt x="69" y="333"/>
                  </a:lnTo>
                  <a:lnTo>
                    <a:pt x="67" y="343"/>
                  </a:lnTo>
                  <a:lnTo>
                    <a:pt x="66" y="353"/>
                  </a:lnTo>
                  <a:lnTo>
                    <a:pt x="66" y="362"/>
                  </a:lnTo>
                  <a:lnTo>
                    <a:pt x="67" y="372"/>
                  </a:lnTo>
                  <a:lnTo>
                    <a:pt x="68" y="381"/>
                  </a:lnTo>
                  <a:lnTo>
                    <a:pt x="70" y="391"/>
                  </a:lnTo>
                  <a:lnTo>
                    <a:pt x="72" y="400"/>
                  </a:lnTo>
                  <a:lnTo>
                    <a:pt x="75" y="409"/>
                  </a:lnTo>
                  <a:lnTo>
                    <a:pt x="79" y="418"/>
                  </a:lnTo>
                  <a:lnTo>
                    <a:pt x="81" y="422"/>
                  </a:lnTo>
                  <a:lnTo>
                    <a:pt x="82" y="427"/>
                  </a:lnTo>
                  <a:lnTo>
                    <a:pt x="85" y="433"/>
                  </a:lnTo>
                  <a:lnTo>
                    <a:pt x="86" y="438"/>
                  </a:lnTo>
                  <a:lnTo>
                    <a:pt x="88" y="442"/>
                  </a:lnTo>
                  <a:lnTo>
                    <a:pt x="90" y="446"/>
                  </a:lnTo>
                  <a:lnTo>
                    <a:pt x="92" y="451"/>
                  </a:lnTo>
                  <a:lnTo>
                    <a:pt x="95" y="455"/>
                  </a:lnTo>
                  <a:lnTo>
                    <a:pt x="97" y="464"/>
                  </a:lnTo>
                  <a:lnTo>
                    <a:pt x="100" y="473"/>
                  </a:lnTo>
                  <a:lnTo>
                    <a:pt x="106" y="482"/>
                  </a:lnTo>
                  <a:lnTo>
                    <a:pt x="111" y="491"/>
                  </a:lnTo>
                  <a:lnTo>
                    <a:pt x="116" y="499"/>
                  </a:lnTo>
                  <a:lnTo>
                    <a:pt x="121" y="509"/>
                  </a:lnTo>
                  <a:lnTo>
                    <a:pt x="127" y="517"/>
                  </a:lnTo>
                  <a:lnTo>
                    <a:pt x="132" y="527"/>
                  </a:lnTo>
                  <a:lnTo>
                    <a:pt x="121" y="517"/>
                  </a:lnTo>
                  <a:lnTo>
                    <a:pt x="112" y="509"/>
                  </a:lnTo>
                  <a:lnTo>
                    <a:pt x="101" y="500"/>
                  </a:lnTo>
                  <a:lnTo>
                    <a:pt x="92" y="492"/>
                  </a:lnTo>
                  <a:lnTo>
                    <a:pt x="82" y="484"/>
                  </a:lnTo>
                  <a:lnTo>
                    <a:pt x="73" y="476"/>
                  </a:lnTo>
                  <a:lnTo>
                    <a:pt x="65" y="468"/>
                  </a:lnTo>
                  <a:lnTo>
                    <a:pt x="55" y="458"/>
                  </a:lnTo>
                  <a:lnTo>
                    <a:pt x="54" y="454"/>
                  </a:lnTo>
                  <a:lnTo>
                    <a:pt x="52" y="451"/>
                  </a:lnTo>
                  <a:lnTo>
                    <a:pt x="51" y="446"/>
                  </a:lnTo>
                  <a:lnTo>
                    <a:pt x="49" y="442"/>
                  </a:lnTo>
                  <a:lnTo>
                    <a:pt x="47" y="438"/>
                  </a:lnTo>
                  <a:lnTo>
                    <a:pt x="45" y="434"/>
                  </a:lnTo>
                  <a:lnTo>
                    <a:pt x="42" y="431"/>
                  </a:lnTo>
                  <a:lnTo>
                    <a:pt x="41" y="426"/>
                  </a:lnTo>
                  <a:lnTo>
                    <a:pt x="35" y="416"/>
                  </a:lnTo>
                  <a:lnTo>
                    <a:pt x="29" y="405"/>
                  </a:lnTo>
                  <a:lnTo>
                    <a:pt x="23" y="394"/>
                  </a:lnTo>
                  <a:lnTo>
                    <a:pt x="19" y="382"/>
                  </a:lnTo>
                  <a:lnTo>
                    <a:pt x="15" y="371"/>
                  </a:lnTo>
                  <a:lnTo>
                    <a:pt x="11" y="358"/>
                  </a:lnTo>
                  <a:lnTo>
                    <a:pt x="8" y="346"/>
                  </a:lnTo>
                  <a:lnTo>
                    <a:pt x="5" y="334"/>
                  </a:lnTo>
                  <a:lnTo>
                    <a:pt x="2" y="321"/>
                  </a:lnTo>
                  <a:lnTo>
                    <a:pt x="1" y="310"/>
                  </a:lnTo>
                  <a:lnTo>
                    <a:pt x="0" y="297"/>
                  </a:lnTo>
                  <a:lnTo>
                    <a:pt x="0" y="284"/>
                  </a:lnTo>
                  <a:lnTo>
                    <a:pt x="0" y="273"/>
                  </a:lnTo>
                  <a:lnTo>
                    <a:pt x="1" y="260"/>
                  </a:lnTo>
                  <a:lnTo>
                    <a:pt x="2" y="248"/>
                  </a:lnTo>
                  <a:lnTo>
                    <a:pt x="5" y="237"/>
                  </a:lnTo>
                  <a:lnTo>
                    <a:pt x="9" y="219"/>
                  </a:lnTo>
                  <a:lnTo>
                    <a:pt x="14" y="202"/>
                  </a:lnTo>
                  <a:lnTo>
                    <a:pt x="21" y="184"/>
                  </a:lnTo>
                  <a:lnTo>
                    <a:pt x="29" y="166"/>
                  </a:lnTo>
                  <a:lnTo>
                    <a:pt x="36" y="148"/>
                  </a:lnTo>
                  <a:lnTo>
                    <a:pt x="46" y="131"/>
                  </a:lnTo>
                  <a:lnTo>
                    <a:pt x="56" y="115"/>
                  </a:lnTo>
                  <a:lnTo>
                    <a:pt x="67" y="99"/>
                  </a:lnTo>
                  <a:lnTo>
                    <a:pt x="79" y="83"/>
                  </a:lnTo>
                  <a:lnTo>
                    <a:pt x="92" y="69"/>
                  </a:lnTo>
                  <a:lnTo>
                    <a:pt x="106" y="56"/>
                  </a:lnTo>
                  <a:lnTo>
                    <a:pt x="120" y="44"/>
                  </a:lnTo>
                  <a:lnTo>
                    <a:pt x="137" y="34"/>
                  </a:lnTo>
                  <a:lnTo>
                    <a:pt x="154" y="24"/>
                  </a:lnTo>
                  <a:lnTo>
                    <a:pt x="172" y="17"/>
                  </a:lnTo>
                  <a:lnTo>
                    <a:pt x="191" y="10"/>
                  </a:lnTo>
                  <a:lnTo>
                    <a:pt x="199" y="8"/>
                  </a:lnTo>
                  <a:lnTo>
                    <a:pt x="208" y="6"/>
                  </a:lnTo>
                  <a:lnTo>
                    <a:pt x="216" y="5"/>
                  </a:lnTo>
                  <a:lnTo>
                    <a:pt x="225" y="4"/>
                  </a:lnTo>
                  <a:lnTo>
                    <a:pt x="233" y="4"/>
                  </a:lnTo>
                  <a:lnTo>
                    <a:pt x="242" y="3"/>
                  </a:lnTo>
                  <a:lnTo>
                    <a:pt x="250" y="2"/>
                  </a:lnTo>
                  <a:lnTo>
                    <a:pt x="258" y="0"/>
                  </a:lnTo>
                  <a:close/>
                </a:path>
              </a:pathLst>
            </a:custGeom>
            <a:solidFill>
              <a:srgbClr val="CC6633"/>
            </a:solidFill>
            <a:ln w="9525">
              <a:noFill/>
              <a:round/>
              <a:headEnd/>
              <a:tailEnd/>
            </a:ln>
          </p:spPr>
          <p:txBody>
            <a:bodyPr>
              <a:prstTxWarp prst="textNoShape">
                <a:avLst/>
              </a:prstTxWarp>
            </a:bodyPr>
            <a:lstStyle/>
            <a:p>
              <a:endParaRPr lang="en-US"/>
            </a:p>
          </p:txBody>
        </p:sp>
        <p:sp>
          <p:nvSpPr>
            <p:cNvPr id="66639" name="Freeform 79"/>
            <p:cNvSpPr>
              <a:spLocks/>
            </p:cNvSpPr>
            <p:nvPr/>
          </p:nvSpPr>
          <p:spPr bwMode="auto">
            <a:xfrm>
              <a:off x="1346" y="1491"/>
              <a:ext cx="607" cy="500"/>
            </a:xfrm>
            <a:custGeom>
              <a:avLst/>
              <a:gdLst>
                <a:gd name="T0" fmla="*/ 576 w 607"/>
                <a:gd name="T1" fmla="*/ 144 h 500"/>
                <a:gd name="T2" fmla="*/ 598 w 607"/>
                <a:gd name="T3" fmla="*/ 196 h 500"/>
                <a:gd name="T4" fmla="*/ 607 w 607"/>
                <a:gd name="T5" fmla="*/ 249 h 500"/>
                <a:gd name="T6" fmla="*/ 601 w 607"/>
                <a:gd name="T7" fmla="*/ 316 h 500"/>
                <a:gd name="T8" fmla="*/ 586 w 607"/>
                <a:gd name="T9" fmla="*/ 401 h 500"/>
                <a:gd name="T10" fmla="*/ 565 w 607"/>
                <a:gd name="T11" fmla="*/ 444 h 500"/>
                <a:gd name="T12" fmla="*/ 524 w 607"/>
                <a:gd name="T13" fmla="*/ 475 h 500"/>
                <a:gd name="T14" fmla="*/ 459 w 607"/>
                <a:gd name="T15" fmla="*/ 482 h 500"/>
                <a:gd name="T16" fmla="*/ 408 w 607"/>
                <a:gd name="T17" fmla="*/ 481 h 500"/>
                <a:gd name="T18" fmla="*/ 390 w 607"/>
                <a:gd name="T19" fmla="*/ 482 h 500"/>
                <a:gd name="T20" fmla="*/ 372 w 607"/>
                <a:gd name="T21" fmla="*/ 480 h 500"/>
                <a:gd name="T22" fmla="*/ 362 w 607"/>
                <a:gd name="T23" fmla="*/ 481 h 500"/>
                <a:gd name="T24" fmla="*/ 347 w 607"/>
                <a:gd name="T25" fmla="*/ 485 h 500"/>
                <a:gd name="T26" fmla="*/ 325 w 607"/>
                <a:gd name="T27" fmla="*/ 498 h 500"/>
                <a:gd name="T28" fmla="*/ 276 w 607"/>
                <a:gd name="T29" fmla="*/ 485 h 500"/>
                <a:gd name="T30" fmla="*/ 229 w 607"/>
                <a:gd name="T31" fmla="*/ 490 h 500"/>
                <a:gd name="T32" fmla="*/ 143 w 607"/>
                <a:gd name="T33" fmla="*/ 474 h 500"/>
                <a:gd name="T34" fmla="*/ 65 w 607"/>
                <a:gd name="T35" fmla="*/ 416 h 500"/>
                <a:gd name="T36" fmla="*/ 16 w 607"/>
                <a:gd name="T37" fmla="*/ 326 h 500"/>
                <a:gd name="T38" fmla="*/ 0 w 607"/>
                <a:gd name="T39" fmla="*/ 259 h 500"/>
                <a:gd name="T40" fmla="*/ 13 w 607"/>
                <a:gd name="T41" fmla="*/ 207 h 500"/>
                <a:gd name="T42" fmla="*/ 48 w 607"/>
                <a:gd name="T43" fmla="*/ 142 h 500"/>
                <a:gd name="T44" fmla="*/ 98 w 607"/>
                <a:gd name="T45" fmla="*/ 86 h 500"/>
                <a:gd name="T46" fmla="*/ 152 w 607"/>
                <a:gd name="T47" fmla="*/ 38 h 500"/>
                <a:gd name="T48" fmla="*/ 146 w 607"/>
                <a:gd name="T49" fmla="*/ 53 h 500"/>
                <a:gd name="T50" fmla="*/ 147 w 607"/>
                <a:gd name="T51" fmla="*/ 69 h 500"/>
                <a:gd name="T52" fmla="*/ 158 w 607"/>
                <a:gd name="T53" fmla="*/ 76 h 500"/>
                <a:gd name="T54" fmla="*/ 172 w 607"/>
                <a:gd name="T55" fmla="*/ 75 h 500"/>
                <a:gd name="T56" fmla="*/ 193 w 607"/>
                <a:gd name="T57" fmla="*/ 61 h 500"/>
                <a:gd name="T58" fmla="*/ 210 w 607"/>
                <a:gd name="T59" fmla="*/ 42 h 500"/>
                <a:gd name="T60" fmla="*/ 201 w 607"/>
                <a:gd name="T61" fmla="*/ 76 h 500"/>
                <a:gd name="T62" fmla="*/ 201 w 607"/>
                <a:gd name="T63" fmla="*/ 90 h 500"/>
                <a:gd name="T64" fmla="*/ 213 w 607"/>
                <a:gd name="T65" fmla="*/ 102 h 500"/>
                <a:gd name="T66" fmla="*/ 246 w 607"/>
                <a:gd name="T67" fmla="*/ 80 h 500"/>
                <a:gd name="T68" fmla="*/ 264 w 607"/>
                <a:gd name="T69" fmla="*/ 45 h 500"/>
                <a:gd name="T70" fmla="*/ 269 w 607"/>
                <a:gd name="T71" fmla="*/ 70 h 500"/>
                <a:gd name="T72" fmla="*/ 282 w 607"/>
                <a:gd name="T73" fmla="*/ 99 h 500"/>
                <a:gd name="T74" fmla="*/ 298 w 607"/>
                <a:gd name="T75" fmla="*/ 105 h 500"/>
                <a:gd name="T76" fmla="*/ 307 w 607"/>
                <a:gd name="T77" fmla="*/ 100 h 500"/>
                <a:gd name="T78" fmla="*/ 318 w 607"/>
                <a:gd name="T79" fmla="*/ 77 h 500"/>
                <a:gd name="T80" fmla="*/ 323 w 607"/>
                <a:gd name="T81" fmla="*/ 47 h 500"/>
                <a:gd name="T82" fmla="*/ 344 w 607"/>
                <a:gd name="T83" fmla="*/ 62 h 500"/>
                <a:gd name="T84" fmla="*/ 367 w 607"/>
                <a:gd name="T85" fmla="*/ 94 h 500"/>
                <a:gd name="T86" fmla="*/ 385 w 607"/>
                <a:gd name="T87" fmla="*/ 96 h 500"/>
                <a:gd name="T88" fmla="*/ 394 w 607"/>
                <a:gd name="T89" fmla="*/ 86 h 500"/>
                <a:gd name="T90" fmla="*/ 398 w 607"/>
                <a:gd name="T91" fmla="*/ 71 h 500"/>
                <a:gd name="T92" fmla="*/ 396 w 607"/>
                <a:gd name="T93" fmla="*/ 55 h 500"/>
                <a:gd name="T94" fmla="*/ 411 w 607"/>
                <a:gd name="T95" fmla="*/ 60 h 500"/>
                <a:gd name="T96" fmla="*/ 437 w 607"/>
                <a:gd name="T97" fmla="*/ 64 h 500"/>
                <a:gd name="T98" fmla="*/ 451 w 607"/>
                <a:gd name="T99" fmla="*/ 53 h 500"/>
                <a:gd name="T100" fmla="*/ 445 w 607"/>
                <a:gd name="T101" fmla="*/ 38 h 500"/>
                <a:gd name="T102" fmla="*/ 429 w 607"/>
                <a:gd name="T103" fmla="*/ 21 h 500"/>
                <a:gd name="T104" fmla="*/ 411 w 607"/>
                <a:gd name="T105" fmla="*/ 4 h 500"/>
                <a:gd name="T106" fmla="*/ 461 w 607"/>
                <a:gd name="T107" fmla="*/ 24 h 500"/>
                <a:gd name="T108" fmla="*/ 525 w 607"/>
                <a:gd name="T109" fmla="*/ 71 h 50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607"/>
                <a:gd name="T166" fmla="*/ 0 h 500"/>
                <a:gd name="T167" fmla="*/ 607 w 607"/>
                <a:gd name="T168" fmla="*/ 500 h 500"/>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607" h="500">
                  <a:moveTo>
                    <a:pt x="539" y="85"/>
                  </a:moveTo>
                  <a:lnTo>
                    <a:pt x="555" y="107"/>
                  </a:lnTo>
                  <a:lnTo>
                    <a:pt x="569" y="131"/>
                  </a:lnTo>
                  <a:lnTo>
                    <a:pt x="576" y="144"/>
                  </a:lnTo>
                  <a:lnTo>
                    <a:pt x="582" y="157"/>
                  </a:lnTo>
                  <a:lnTo>
                    <a:pt x="588" y="169"/>
                  </a:lnTo>
                  <a:lnTo>
                    <a:pt x="594" y="182"/>
                  </a:lnTo>
                  <a:lnTo>
                    <a:pt x="598" y="196"/>
                  </a:lnTo>
                  <a:lnTo>
                    <a:pt x="602" y="208"/>
                  </a:lnTo>
                  <a:lnTo>
                    <a:pt x="604" y="222"/>
                  </a:lnTo>
                  <a:lnTo>
                    <a:pt x="606" y="236"/>
                  </a:lnTo>
                  <a:lnTo>
                    <a:pt x="607" y="249"/>
                  </a:lnTo>
                  <a:lnTo>
                    <a:pt x="607" y="264"/>
                  </a:lnTo>
                  <a:lnTo>
                    <a:pt x="606" y="278"/>
                  </a:lnTo>
                  <a:lnTo>
                    <a:pt x="604" y="292"/>
                  </a:lnTo>
                  <a:lnTo>
                    <a:pt x="601" y="316"/>
                  </a:lnTo>
                  <a:lnTo>
                    <a:pt x="599" y="340"/>
                  </a:lnTo>
                  <a:lnTo>
                    <a:pt x="596" y="365"/>
                  </a:lnTo>
                  <a:lnTo>
                    <a:pt x="590" y="390"/>
                  </a:lnTo>
                  <a:lnTo>
                    <a:pt x="586" y="401"/>
                  </a:lnTo>
                  <a:lnTo>
                    <a:pt x="582" y="413"/>
                  </a:lnTo>
                  <a:lnTo>
                    <a:pt x="578" y="423"/>
                  </a:lnTo>
                  <a:lnTo>
                    <a:pt x="572" y="434"/>
                  </a:lnTo>
                  <a:lnTo>
                    <a:pt x="565" y="444"/>
                  </a:lnTo>
                  <a:lnTo>
                    <a:pt x="558" y="454"/>
                  </a:lnTo>
                  <a:lnTo>
                    <a:pt x="549" y="462"/>
                  </a:lnTo>
                  <a:lnTo>
                    <a:pt x="539" y="470"/>
                  </a:lnTo>
                  <a:lnTo>
                    <a:pt x="524" y="475"/>
                  </a:lnTo>
                  <a:lnTo>
                    <a:pt x="508" y="479"/>
                  </a:lnTo>
                  <a:lnTo>
                    <a:pt x="492" y="481"/>
                  </a:lnTo>
                  <a:lnTo>
                    <a:pt x="476" y="482"/>
                  </a:lnTo>
                  <a:lnTo>
                    <a:pt x="459" y="482"/>
                  </a:lnTo>
                  <a:lnTo>
                    <a:pt x="443" y="482"/>
                  </a:lnTo>
                  <a:lnTo>
                    <a:pt x="427" y="482"/>
                  </a:lnTo>
                  <a:lnTo>
                    <a:pt x="412" y="482"/>
                  </a:lnTo>
                  <a:lnTo>
                    <a:pt x="408" y="481"/>
                  </a:lnTo>
                  <a:lnTo>
                    <a:pt x="404" y="481"/>
                  </a:lnTo>
                  <a:lnTo>
                    <a:pt x="400" y="481"/>
                  </a:lnTo>
                  <a:lnTo>
                    <a:pt x="396" y="481"/>
                  </a:lnTo>
                  <a:lnTo>
                    <a:pt x="390" y="482"/>
                  </a:lnTo>
                  <a:lnTo>
                    <a:pt x="386" y="482"/>
                  </a:lnTo>
                  <a:lnTo>
                    <a:pt x="381" y="480"/>
                  </a:lnTo>
                  <a:lnTo>
                    <a:pt x="376" y="478"/>
                  </a:lnTo>
                  <a:lnTo>
                    <a:pt x="372" y="480"/>
                  </a:lnTo>
                  <a:lnTo>
                    <a:pt x="370" y="481"/>
                  </a:lnTo>
                  <a:lnTo>
                    <a:pt x="367" y="482"/>
                  </a:lnTo>
                  <a:lnTo>
                    <a:pt x="365" y="481"/>
                  </a:lnTo>
                  <a:lnTo>
                    <a:pt x="362" y="481"/>
                  </a:lnTo>
                  <a:lnTo>
                    <a:pt x="359" y="481"/>
                  </a:lnTo>
                  <a:lnTo>
                    <a:pt x="357" y="481"/>
                  </a:lnTo>
                  <a:lnTo>
                    <a:pt x="353" y="482"/>
                  </a:lnTo>
                  <a:lnTo>
                    <a:pt x="347" y="485"/>
                  </a:lnTo>
                  <a:lnTo>
                    <a:pt x="342" y="489"/>
                  </a:lnTo>
                  <a:lnTo>
                    <a:pt x="337" y="493"/>
                  </a:lnTo>
                  <a:lnTo>
                    <a:pt x="330" y="496"/>
                  </a:lnTo>
                  <a:lnTo>
                    <a:pt x="325" y="498"/>
                  </a:lnTo>
                  <a:lnTo>
                    <a:pt x="319" y="500"/>
                  </a:lnTo>
                  <a:lnTo>
                    <a:pt x="312" y="500"/>
                  </a:lnTo>
                  <a:lnTo>
                    <a:pt x="306" y="499"/>
                  </a:lnTo>
                  <a:lnTo>
                    <a:pt x="276" y="485"/>
                  </a:lnTo>
                  <a:lnTo>
                    <a:pt x="264" y="487"/>
                  </a:lnTo>
                  <a:lnTo>
                    <a:pt x="252" y="489"/>
                  </a:lnTo>
                  <a:lnTo>
                    <a:pt x="241" y="490"/>
                  </a:lnTo>
                  <a:lnTo>
                    <a:pt x="229" y="490"/>
                  </a:lnTo>
                  <a:lnTo>
                    <a:pt x="207" y="489"/>
                  </a:lnTo>
                  <a:lnTo>
                    <a:pt x="185" y="485"/>
                  </a:lnTo>
                  <a:lnTo>
                    <a:pt x="164" y="480"/>
                  </a:lnTo>
                  <a:lnTo>
                    <a:pt x="143" y="474"/>
                  </a:lnTo>
                  <a:lnTo>
                    <a:pt x="122" y="466"/>
                  </a:lnTo>
                  <a:lnTo>
                    <a:pt x="100" y="458"/>
                  </a:lnTo>
                  <a:lnTo>
                    <a:pt x="82" y="437"/>
                  </a:lnTo>
                  <a:lnTo>
                    <a:pt x="65" y="416"/>
                  </a:lnTo>
                  <a:lnTo>
                    <a:pt x="51" y="395"/>
                  </a:lnTo>
                  <a:lnTo>
                    <a:pt x="37" y="373"/>
                  </a:lnTo>
                  <a:lnTo>
                    <a:pt x="27" y="350"/>
                  </a:lnTo>
                  <a:lnTo>
                    <a:pt x="16" y="326"/>
                  </a:lnTo>
                  <a:lnTo>
                    <a:pt x="8" y="302"/>
                  </a:lnTo>
                  <a:lnTo>
                    <a:pt x="1" y="277"/>
                  </a:lnTo>
                  <a:lnTo>
                    <a:pt x="0" y="267"/>
                  </a:lnTo>
                  <a:lnTo>
                    <a:pt x="0" y="259"/>
                  </a:lnTo>
                  <a:lnTo>
                    <a:pt x="0" y="249"/>
                  </a:lnTo>
                  <a:lnTo>
                    <a:pt x="1" y="241"/>
                  </a:lnTo>
                  <a:lnTo>
                    <a:pt x="7" y="224"/>
                  </a:lnTo>
                  <a:lnTo>
                    <a:pt x="13" y="207"/>
                  </a:lnTo>
                  <a:lnTo>
                    <a:pt x="20" y="190"/>
                  </a:lnTo>
                  <a:lnTo>
                    <a:pt x="30" y="174"/>
                  </a:lnTo>
                  <a:lnTo>
                    <a:pt x="39" y="158"/>
                  </a:lnTo>
                  <a:lnTo>
                    <a:pt x="48" y="142"/>
                  </a:lnTo>
                  <a:lnTo>
                    <a:pt x="60" y="129"/>
                  </a:lnTo>
                  <a:lnTo>
                    <a:pt x="73" y="116"/>
                  </a:lnTo>
                  <a:lnTo>
                    <a:pt x="86" y="101"/>
                  </a:lnTo>
                  <a:lnTo>
                    <a:pt x="98" y="86"/>
                  </a:lnTo>
                  <a:lnTo>
                    <a:pt x="111" y="72"/>
                  </a:lnTo>
                  <a:lnTo>
                    <a:pt x="125" y="60"/>
                  </a:lnTo>
                  <a:lnTo>
                    <a:pt x="138" y="48"/>
                  </a:lnTo>
                  <a:lnTo>
                    <a:pt x="152" y="38"/>
                  </a:lnTo>
                  <a:lnTo>
                    <a:pt x="151" y="42"/>
                  </a:lnTo>
                  <a:lnTo>
                    <a:pt x="149" y="46"/>
                  </a:lnTo>
                  <a:lnTo>
                    <a:pt x="147" y="49"/>
                  </a:lnTo>
                  <a:lnTo>
                    <a:pt x="146" y="53"/>
                  </a:lnTo>
                  <a:lnTo>
                    <a:pt x="145" y="57"/>
                  </a:lnTo>
                  <a:lnTo>
                    <a:pt x="145" y="61"/>
                  </a:lnTo>
                  <a:lnTo>
                    <a:pt x="146" y="65"/>
                  </a:lnTo>
                  <a:lnTo>
                    <a:pt x="147" y="69"/>
                  </a:lnTo>
                  <a:lnTo>
                    <a:pt x="149" y="71"/>
                  </a:lnTo>
                  <a:lnTo>
                    <a:pt x="152" y="74"/>
                  </a:lnTo>
                  <a:lnTo>
                    <a:pt x="155" y="75"/>
                  </a:lnTo>
                  <a:lnTo>
                    <a:pt x="158" y="76"/>
                  </a:lnTo>
                  <a:lnTo>
                    <a:pt x="162" y="77"/>
                  </a:lnTo>
                  <a:lnTo>
                    <a:pt x="165" y="77"/>
                  </a:lnTo>
                  <a:lnTo>
                    <a:pt x="169" y="76"/>
                  </a:lnTo>
                  <a:lnTo>
                    <a:pt x="172" y="75"/>
                  </a:lnTo>
                  <a:lnTo>
                    <a:pt x="177" y="72"/>
                  </a:lnTo>
                  <a:lnTo>
                    <a:pt x="183" y="69"/>
                  </a:lnTo>
                  <a:lnTo>
                    <a:pt x="188" y="65"/>
                  </a:lnTo>
                  <a:lnTo>
                    <a:pt x="193" y="61"/>
                  </a:lnTo>
                  <a:lnTo>
                    <a:pt x="198" y="57"/>
                  </a:lnTo>
                  <a:lnTo>
                    <a:pt x="203" y="52"/>
                  </a:lnTo>
                  <a:lnTo>
                    <a:pt x="207" y="47"/>
                  </a:lnTo>
                  <a:lnTo>
                    <a:pt x="210" y="42"/>
                  </a:lnTo>
                  <a:lnTo>
                    <a:pt x="209" y="50"/>
                  </a:lnTo>
                  <a:lnTo>
                    <a:pt x="207" y="59"/>
                  </a:lnTo>
                  <a:lnTo>
                    <a:pt x="204" y="67"/>
                  </a:lnTo>
                  <a:lnTo>
                    <a:pt x="201" y="76"/>
                  </a:lnTo>
                  <a:lnTo>
                    <a:pt x="200" y="80"/>
                  </a:lnTo>
                  <a:lnTo>
                    <a:pt x="200" y="84"/>
                  </a:lnTo>
                  <a:lnTo>
                    <a:pt x="200" y="87"/>
                  </a:lnTo>
                  <a:lnTo>
                    <a:pt x="201" y="90"/>
                  </a:lnTo>
                  <a:lnTo>
                    <a:pt x="203" y="94"/>
                  </a:lnTo>
                  <a:lnTo>
                    <a:pt x="205" y="97"/>
                  </a:lnTo>
                  <a:lnTo>
                    <a:pt x="209" y="100"/>
                  </a:lnTo>
                  <a:lnTo>
                    <a:pt x="213" y="102"/>
                  </a:lnTo>
                  <a:lnTo>
                    <a:pt x="223" y="99"/>
                  </a:lnTo>
                  <a:lnTo>
                    <a:pt x="231" y="95"/>
                  </a:lnTo>
                  <a:lnTo>
                    <a:pt x="240" y="87"/>
                  </a:lnTo>
                  <a:lnTo>
                    <a:pt x="246" y="80"/>
                  </a:lnTo>
                  <a:lnTo>
                    <a:pt x="252" y="71"/>
                  </a:lnTo>
                  <a:lnTo>
                    <a:pt x="257" y="63"/>
                  </a:lnTo>
                  <a:lnTo>
                    <a:pt x="262" y="53"/>
                  </a:lnTo>
                  <a:lnTo>
                    <a:pt x="264" y="45"/>
                  </a:lnTo>
                  <a:lnTo>
                    <a:pt x="268" y="45"/>
                  </a:lnTo>
                  <a:lnTo>
                    <a:pt x="268" y="53"/>
                  </a:lnTo>
                  <a:lnTo>
                    <a:pt x="269" y="62"/>
                  </a:lnTo>
                  <a:lnTo>
                    <a:pt x="269" y="70"/>
                  </a:lnTo>
                  <a:lnTo>
                    <a:pt x="271" y="78"/>
                  </a:lnTo>
                  <a:lnTo>
                    <a:pt x="273" y="85"/>
                  </a:lnTo>
                  <a:lnTo>
                    <a:pt x="276" y="92"/>
                  </a:lnTo>
                  <a:lnTo>
                    <a:pt x="282" y="99"/>
                  </a:lnTo>
                  <a:lnTo>
                    <a:pt x="289" y="104"/>
                  </a:lnTo>
                  <a:lnTo>
                    <a:pt x="292" y="105"/>
                  </a:lnTo>
                  <a:lnTo>
                    <a:pt x="294" y="105"/>
                  </a:lnTo>
                  <a:lnTo>
                    <a:pt x="298" y="105"/>
                  </a:lnTo>
                  <a:lnTo>
                    <a:pt x="301" y="104"/>
                  </a:lnTo>
                  <a:lnTo>
                    <a:pt x="303" y="103"/>
                  </a:lnTo>
                  <a:lnTo>
                    <a:pt x="305" y="102"/>
                  </a:lnTo>
                  <a:lnTo>
                    <a:pt x="307" y="100"/>
                  </a:lnTo>
                  <a:lnTo>
                    <a:pt x="309" y="97"/>
                  </a:lnTo>
                  <a:lnTo>
                    <a:pt x="312" y="90"/>
                  </a:lnTo>
                  <a:lnTo>
                    <a:pt x="315" y="84"/>
                  </a:lnTo>
                  <a:lnTo>
                    <a:pt x="318" y="77"/>
                  </a:lnTo>
                  <a:lnTo>
                    <a:pt x="320" y="69"/>
                  </a:lnTo>
                  <a:lnTo>
                    <a:pt x="321" y="62"/>
                  </a:lnTo>
                  <a:lnTo>
                    <a:pt x="322" y="55"/>
                  </a:lnTo>
                  <a:lnTo>
                    <a:pt x="323" y="47"/>
                  </a:lnTo>
                  <a:lnTo>
                    <a:pt x="323" y="40"/>
                  </a:lnTo>
                  <a:lnTo>
                    <a:pt x="331" y="46"/>
                  </a:lnTo>
                  <a:lnTo>
                    <a:pt x="338" y="55"/>
                  </a:lnTo>
                  <a:lnTo>
                    <a:pt x="344" y="62"/>
                  </a:lnTo>
                  <a:lnTo>
                    <a:pt x="349" y="70"/>
                  </a:lnTo>
                  <a:lnTo>
                    <a:pt x="354" y="79"/>
                  </a:lnTo>
                  <a:lnTo>
                    <a:pt x="361" y="86"/>
                  </a:lnTo>
                  <a:lnTo>
                    <a:pt x="367" y="94"/>
                  </a:lnTo>
                  <a:lnTo>
                    <a:pt x="376" y="99"/>
                  </a:lnTo>
                  <a:lnTo>
                    <a:pt x="379" y="98"/>
                  </a:lnTo>
                  <a:lnTo>
                    <a:pt x="382" y="97"/>
                  </a:lnTo>
                  <a:lnTo>
                    <a:pt x="385" y="96"/>
                  </a:lnTo>
                  <a:lnTo>
                    <a:pt x="388" y="94"/>
                  </a:lnTo>
                  <a:lnTo>
                    <a:pt x="390" y="91"/>
                  </a:lnTo>
                  <a:lnTo>
                    <a:pt x="392" y="88"/>
                  </a:lnTo>
                  <a:lnTo>
                    <a:pt x="394" y="86"/>
                  </a:lnTo>
                  <a:lnTo>
                    <a:pt x="397" y="83"/>
                  </a:lnTo>
                  <a:lnTo>
                    <a:pt x="398" y="80"/>
                  </a:lnTo>
                  <a:lnTo>
                    <a:pt x="398" y="76"/>
                  </a:lnTo>
                  <a:lnTo>
                    <a:pt x="398" y="71"/>
                  </a:lnTo>
                  <a:lnTo>
                    <a:pt x="398" y="67"/>
                  </a:lnTo>
                  <a:lnTo>
                    <a:pt x="397" y="63"/>
                  </a:lnTo>
                  <a:lnTo>
                    <a:pt x="397" y="59"/>
                  </a:lnTo>
                  <a:lnTo>
                    <a:pt x="396" y="55"/>
                  </a:lnTo>
                  <a:lnTo>
                    <a:pt x="394" y="50"/>
                  </a:lnTo>
                  <a:lnTo>
                    <a:pt x="400" y="53"/>
                  </a:lnTo>
                  <a:lnTo>
                    <a:pt x="406" y="57"/>
                  </a:lnTo>
                  <a:lnTo>
                    <a:pt x="411" y="60"/>
                  </a:lnTo>
                  <a:lnTo>
                    <a:pt x="418" y="62"/>
                  </a:lnTo>
                  <a:lnTo>
                    <a:pt x="424" y="64"/>
                  </a:lnTo>
                  <a:lnTo>
                    <a:pt x="430" y="64"/>
                  </a:lnTo>
                  <a:lnTo>
                    <a:pt x="437" y="64"/>
                  </a:lnTo>
                  <a:lnTo>
                    <a:pt x="444" y="62"/>
                  </a:lnTo>
                  <a:lnTo>
                    <a:pt x="448" y="60"/>
                  </a:lnTo>
                  <a:lnTo>
                    <a:pt x="450" y="57"/>
                  </a:lnTo>
                  <a:lnTo>
                    <a:pt x="451" y="53"/>
                  </a:lnTo>
                  <a:lnTo>
                    <a:pt x="451" y="49"/>
                  </a:lnTo>
                  <a:lnTo>
                    <a:pt x="449" y="45"/>
                  </a:lnTo>
                  <a:lnTo>
                    <a:pt x="447" y="42"/>
                  </a:lnTo>
                  <a:lnTo>
                    <a:pt x="445" y="38"/>
                  </a:lnTo>
                  <a:lnTo>
                    <a:pt x="444" y="35"/>
                  </a:lnTo>
                  <a:lnTo>
                    <a:pt x="439" y="29"/>
                  </a:lnTo>
                  <a:lnTo>
                    <a:pt x="433" y="25"/>
                  </a:lnTo>
                  <a:lnTo>
                    <a:pt x="429" y="21"/>
                  </a:lnTo>
                  <a:lnTo>
                    <a:pt x="424" y="17"/>
                  </a:lnTo>
                  <a:lnTo>
                    <a:pt x="420" y="12"/>
                  </a:lnTo>
                  <a:lnTo>
                    <a:pt x="416" y="8"/>
                  </a:lnTo>
                  <a:lnTo>
                    <a:pt x="411" y="4"/>
                  </a:lnTo>
                  <a:lnTo>
                    <a:pt x="407" y="0"/>
                  </a:lnTo>
                  <a:lnTo>
                    <a:pt x="425" y="7"/>
                  </a:lnTo>
                  <a:lnTo>
                    <a:pt x="443" y="15"/>
                  </a:lnTo>
                  <a:lnTo>
                    <a:pt x="461" y="24"/>
                  </a:lnTo>
                  <a:lnTo>
                    <a:pt x="478" y="35"/>
                  </a:lnTo>
                  <a:lnTo>
                    <a:pt x="494" y="46"/>
                  </a:lnTo>
                  <a:lnTo>
                    <a:pt x="509" y="59"/>
                  </a:lnTo>
                  <a:lnTo>
                    <a:pt x="525" y="71"/>
                  </a:lnTo>
                  <a:lnTo>
                    <a:pt x="539" y="85"/>
                  </a:lnTo>
                  <a:close/>
                </a:path>
              </a:pathLst>
            </a:custGeom>
            <a:solidFill>
              <a:srgbClr val="FFCC00"/>
            </a:solidFill>
            <a:ln w="9525">
              <a:noFill/>
              <a:round/>
              <a:headEnd/>
              <a:tailEnd/>
            </a:ln>
          </p:spPr>
          <p:txBody>
            <a:bodyPr>
              <a:prstTxWarp prst="textNoShape">
                <a:avLst/>
              </a:prstTxWarp>
            </a:bodyPr>
            <a:lstStyle/>
            <a:p>
              <a:endParaRPr lang="en-US"/>
            </a:p>
          </p:txBody>
        </p:sp>
        <p:sp>
          <p:nvSpPr>
            <p:cNvPr id="66640" name="Freeform 80"/>
            <p:cNvSpPr>
              <a:spLocks/>
            </p:cNvSpPr>
            <p:nvPr/>
          </p:nvSpPr>
          <p:spPr bwMode="auto">
            <a:xfrm>
              <a:off x="1788" y="1574"/>
              <a:ext cx="58" cy="37"/>
            </a:xfrm>
            <a:custGeom>
              <a:avLst/>
              <a:gdLst>
                <a:gd name="T0" fmla="*/ 56 w 58"/>
                <a:gd name="T1" fmla="*/ 14 h 37"/>
                <a:gd name="T2" fmla="*/ 57 w 58"/>
                <a:gd name="T3" fmla="*/ 17 h 37"/>
                <a:gd name="T4" fmla="*/ 58 w 58"/>
                <a:gd name="T5" fmla="*/ 20 h 37"/>
                <a:gd name="T6" fmla="*/ 57 w 58"/>
                <a:gd name="T7" fmla="*/ 23 h 37"/>
                <a:gd name="T8" fmla="*/ 56 w 58"/>
                <a:gd name="T9" fmla="*/ 25 h 37"/>
                <a:gd name="T10" fmla="*/ 54 w 58"/>
                <a:gd name="T11" fmla="*/ 27 h 37"/>
                <a:gd name="T12" fmla="*/ 52 w 58"/>
                <a:gd name="T13" fmla="*/ 29 h 37"/>
                <a:gd name="T14" fmla="*/ 49 w 58"/>
                <a:gd name="T15" fmla="*/ 32 h 37"/>
                <a:gd name="T16" fmla="*/ 46 w 58"/>
                <a:gd name="T17" fmla="*/ 33 h 37"/>
                <a:gd name="T18" fmla="*/ 42 w 58"/>
                <a:gd name="T19" fmla="*/ 36 h 37"/>
                <a:gd name="T20" fmla="*/ 38 w 58"/>
                <a:gd name="T21" fmla="*/ 37 h 37"/>
                <a:gd name="T22" fmla="*/ 34 w 58"/>
                <a:gd name="T23" fmla="*/ 36 h 37"/>
                <a:gd name="T24" fmla="*/ 29 w 58"/>
                <a:gd name="T25" fmla="*/ 35 h 37"/>
                <a:gd name="T26" fmla="*/ 24 w 58"/>
                <a:gd name="T27" fmla="*/ 34 h 37"/>
                <a:gd name="T28" fmla="*/ 20 w 58"/>
                <a:gd name="T29" fmla="*/ 33 h 37"/>
                <a:gd name="T30" fmla="*/ 15 w 58"/>
                <a:gd name="T31" fmla="*/ 32 h 37"/>
                <a:gd name="T32" fmla="*/ 10 w 58"/>
                <a:gd name="T33" fmla="*/ 32 h 37"/>
                <a:gd name="T34" fmla="*/ 7 w 58"/>
                <a:gd name="T35" fmla="*/ 29 h 37"/>
                <a:gd name="T36" fmla="*/ 5 w 58"/>
                <a:gd name="T37" fmla="*/ 26 h 37"/>
                <a:gd name="T38" fmla="*/ 3 w 58"/>
                <a:gd name="T39" fmla="*/ 23 h 37"/>
                <a:gd name="T40" fmla="*/ 1 w 58"/>
                <a:gd name="T41" fmla="*/ 20 h 37"/>
                <a:gd name="T42" fmla="*/ 0 w 58"/>
                <a:gd name="T43" fmla="*/ 17 h 37"/>
                <a:gd name="T44" fmla="*/ 0 w 58"/>
                <a:gd name="T45" fmla="*/ 13 h 37"/>
                <a:gd name="T46" fmla="*/ 0 w 58"/>
                <a:gd name="T47" fmla="*/ 9 h 37"/>
                <a:gd name="T48" fmla="*/ 2 w 58"/>
                <a:gd name="T49" fmla="*/ 5 h 37"/>
                <a:gd name="T50" fmla="*/ 8 w 58"/>
                <a:gd name="T51" fmla="*/ 2 h 37"/>
                <a:gd name="T52" fmla="*/ 16 w 58"/>
                <a:gd name="T53" fmla="*/ 0 h 37"/>
                <a:gd name="T54" fmla="*/ 22 w 58"/>
                <a:gd name="T55" fmla="*/ 0 h 37"/>
                <a:gd name="T56" fmla="*/ 29 w 58"/>
                <a:gd name="T57" fmla="*/ 2 h 37"/>
                <a:gd name="T58" fmla="*/ 36 w 58"/>
                <a:gd name="T59" fmla="*/ 4 h 37"/>
                <a:gd name="T60" fmla="*/ 43 w 58"/>
                <a:gd name="T61" fmla="*/ 7 h 37"/>
                <a:gd name="T62" fmla="*/ 49 w 58"/>
                <a:gd name="T63" fmla="*/ 11 h 37"/>
                <a:gd name="T64" fmla="*/ 56 w 58"/>
                <a:gd name="T65" fmla="*/ 14 h 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8"/>
                <a:gd name="T100" fmla="*/ 0 h 37"/>
                <a:gd name="T101" fmla="*/ 58 w 58"/>
                <a:gd name="T102" fmla="*/ 37 h 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8" h="37">
                  <a:moveTo>
                    <a:pt x="56" y="14"/>
                  </a:moveTo>
                  <a:lnTo>
                    <a:pt x="57" y="17"/>
                  </a:lnTo>
                  <a:lnTo>
                    <a:pt x="58" y="20"/>
                  </a:lnTo>
                  <a:lnTo>
                    <a:pt x="57" y="23"/>
                  </a:lnTo>
                  <a:lnTo>
                    <a:pt x="56" y="25"/>
                  </a:lnTo>
                  <a:lnTo>
                    <a:pt x="54" y="27"/>
                  </a:lnTo>
                  <a:lnTo>
                    <a:pt x="52" y="29"/>
                  </a:lnTo>
                  <a:lnTo>
                    <a:pt x="49" y="32"/>
                  </a:lnTo>
                  <a:lnTo>
                    <a:pt x="46" y="33"/>
                  </a:lnTo>
                  <a:lnTo>
                    <a:pt x="42" y="36"/>
                  </a:lnTo>
                  <a:lnTo>
                    <a:pt x="38" y="37"/>
                  </a:lnTo>
                  <a:lnTo>
                    <a:pt x="34" y="36"/>
                  </a:lnTo>
                  <a:lnTo>
                    <a:pt x="29" y="35"/>
                  </a:lnTo>
                  <a:lnTo>
                    <a:pt x="24" y="34"/>
                  </a:lnTo>
                  <a:lnTo>
                    <a:pt x="20" y="33"/>
                  </a:lnTo>
                  <a:lnTo>
                    <a:pt x="15" y="32"/>
                  </a:lnTo>
                  <a:lnTo>
                    <a:pt x="10" y="32"/>
                  </a:lnTo>
                  <a:lnTo>
                    <a:pt x="7" y="29"/>
                  </a:lnTo>
                  <a:lnTo>
                    <a:pt x="5" y="26"/>
                  </a:lnTo>
                  <a:lnTo>
                    <a:pt x="3" y="23"/>
                  </a:lnTo>
                  <a:lnTo>
                    <a:pt x="1" y="20"/>
                  </a:lnTo>
                  <a:lnTo>
                    <a:pt x="0" y="17"/>
                  </a:lnTo>
                  <a:lnTo>
                    <a:pt x="0" y="13"/>
                  </a:lnTo>
                  <a:lnTo>
                    <a:pt x="0" y="9"/>
                  </a:lnTo>
                  <a:lnTo>
                    <a:pt x="2" y="5"/>
                  </a:lnTo>
                  <a:lnTo>
                    <a:pt x="8" y="2"/>
                  </a:lnTo>
                  <a:lnTo>
                    <a:pt x="16" y="0"/>
                  </a:lnTo>
                  <a:lnTo>
                    <a:pt x="22" y="0"/>
                  </a:lnTo>
                  <a:lnTo>
                    <a:pt x="29" y="2"/>
                  </a:lnTo>
                  <a:lnTo>
                    <a:pt x="36" y="4"/>
                  </a:lnTo>
                  <a:lnTo>
                    <a:pt x="43" y="7"/>
                  </a:lnTo>
                  <a:lnTo>
                    <a:pt x="49" y="11"/>
                  </a:lnTo>
                  <a:lnTo>
                    <a:pt x="56" y="14"/>
                  </a:lnTo>
                  <a:close/>
                </a:path>
              </a:pathLst>
            </a:custGeom>
            <a:solidFill>
              <a:srgbClr val="FF6633"/>
            </a:solidFill>
            <a:ln w="9525">
              <a:noFill/>
              <a:round/>
              <a:headEnd/>
              <a:tailEnd/>
            </a:ln>
          </p:spPr>
          <p:txBody>
            <a:bodyPr>
              <a:prstTxWarp prst="textNoShape">
                <a:avLst/>
              </a:prstTxWarp>
            </a:bodyPr>
            <a:lstStyle/>
            <a:p>
              <a:endParaRPr lang="en-US"/>
            </a:p>
          </p:txBody>
        </p:sp>
        <p:sp>
          <p:nvSpPr>
            <p:cNvPr id="66641" name="Freeform 81"/>
            <p:cNvSpPr>
              <a:spLocks/>
            </p:cNvSpPr>
            <p:nvPr/>
          </p:nvSpPr>
          <p:spPr bwMode="auto">
            <a:xfrm>
              <a:off x="1450" y="1587"/>
              <a:ext cx="46" cy="35"/>
            </a:xfrm>
            <a:custGeom>
              <a:avLst/>
              <a:gdLst>
                <a:gd name="T0" fmla="*/ 45 w 46"/>
                <a:gd name="T1" fmla="*/ 6 h 35"/>
                <a:gd name="T2" fmla="*/ 46 w 46"/>
                <a:gd name="T3" fmla="*/ 12 h 35"/>
                <a:gd name="T4" fmla="*/ 45 w 46"/>
                <a:gd name="T5" fmla="*/ 18 h 35"/>
                <a:gd name="T6" fmla="*/ 43 w 46"/>
                <a:gd name="T7" fmla="*/ 22 h 35"/>
                <a:gd name="T8" fmla="*/ 39 w 46"/>
                <a:gd name="T9" fmla="*/ 25 h 35"/>
                <a:gd name="T10" fmla="*/ 34 w 46"/>
                <a:gd name="T11" fmla="*/ 27 h 35"/>
                <a:gd name="T12" fmla="*/ 29 w 46"/>
                <a:gd name="T13" fmla="*/ 29 h 35"/>
                <a:gd name="T14" fmla="*/ 25 w 46"/>
                <a:gd name="T15" fmla="*/ 31 h 35"/>
                <a:gd name="T16" fmla="*/ 21 w 46"/>
                <a:gd name="T17" fmla="*/ 34 h 35"/>
                <a:gd name="T18" fmla="*/ 18 w 46"/>
                <a:gd name="T19" fmla="*/ 34 h 35"/>
                <a:gd name="T20" fmla="*/ 14 w 46"/>
                <a:gd name="T21" fmla="*/ 35 h 35"/>
                <a:gd name="T22" fmla="*/ 11 w 46"/>
                <a:gd name="T23" fmla="*/ 35 h 35"/>
                <a:gd name="T24" fmla="*/ 8 w 46"/>
                <a:gd name="T25" fmla="*/ 35 h 35"/>
                <a:gd name="T26" fmla="*/ 5 w 46"/>
                <a:gd name="T27" fmla="*/ 35 h 35"/>
                <a:gd name="T28" fmla="*/ 2 w 46"/>
                <a:gd name="T29" fmla="*/ 33 h 35"/>
                <a:gd name="T30" fmla="*/ 1 w 46"/>
                <a:gd name="T31" fmla="*/ 31 h 35"/>
                <a:gd name="T32" fmla="*/ 0 w 46"/>
                <a:gd name="T33" fmla="*/ 27 h 35"/>
                <a:gd name="T34" fmla="*/ 0 w 46"/>
                <a:gd name="T35" fmla="*/ 24 h 35"/>
                <a:gd name="T36" fmla="*/ 1 w 46"/>
                <a:gd name="T37" fmla="*/ 21 h 35"/>
                <a:gd name="T38" fmla="*/ 2 w 46"/>
                <a:gd name="T39" fmla="*/ 18 h 35"/>
                <a:gd name="T40" fmla="*/ 4 w 46"/>
                <a:gd name="T41" fmla="*/ 14 h 35"/>
                <a:gd name="T42" fmla="*/ 5 w 46"/>
                <a:gd name="T43" fmla="*/ 12 h 35"/>
                <a:gd name="T44" fmla="*/ 7 w 46"/>
                <a:gd name="T45" fmla="*/ 9 h 35"/>
                <a:gd name="T46" fmla="*/ 9 w 46"/>
                <a:gd name="T47" fmla="*/ 6 h 35"/>
                <a:gd name="T48" fmla="*/ 10 w 46"/>
                <a:gd name="T49" fmla="*/ 3 h 35"/>
                <a:gd name="T50" fmla="*/ 14 w 46"/>
                <a:gd name="T51" fmla="*/ 1 h 35"/>
                <a:gd name="T52" fmla="*/ 19 w 46"/>
                <a:gd name="T53" fmla="*/ 0 h 35"/>
                <a:gd name="T54" fmla="*/ 24 w 46"/>
                <a:gd name="T55" fmla="*/ 0 h 35"/>
                <a:gd name="T56" fmla="*/ 28 w 46"/>
                <a:gd name="T57" fmla="*/ 0 h 35"/>
                <a:gd name="T58" fmla="*/ 32 w 46"/>
                <a:gd name="T59" fmla="*/ 1 h 35"/>
                <a:gd name="T60" fmla="*/ 38 w 46"/>
                <a:gd name="T61" fmla="*/ 2 h 35"/>
                <a:gd name="T62" fmla="*/ 42 w 46"/>
                <a:gd name="T63" fmla="*/ 4 h 35"/>
                <a:gd name="T64" fmla="*/ 45 w 46"/>
                <a:gd name="T65" fmla="*/ 6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6"/>
                <a:gd name="T100" fmla="*/ 0 h 35"/>
                <a:gd name="T101" fmla="*/ 46 w 46"/>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6" h="35">
                  <a:moveTo>
                    <a:pt x="45" y="6"/>
                  </a:moveTo>
                  <a:lnTo>
                    <a:pt x="46" y="12"/>
                  </a:lnTo>
                  <a:lnTo>
                    <a:pt x="45" y="18"/>
                  </a:lnTo>
                  <a:lnTo>
                    <a:pt x="43" y="22"/>
                  </a:lnTo>
                  <a:lnTo>
                    <a:pt x="39" y="25"/>
                  </a:lnTo>
                  <a:lnTo>
                    <a:pt x="34" y="27"/>
                  </a:lnTo>
                  <a:lnTo>
                    <a:pt x="29" y="29"/>
                  </a:lnTo>
                  <a:lnTo>
                    <a:pt x="25" y="31"/>
                  </a:lnTo>
                  <a:lnTo>
                    <a:pt x="21" y="34"/>
                  </a:lnTo>
                  <a:lnTo>
                    <a:pt x="18" y="34"/>
                  </a:lnTo>
                  <a:lnTo>
                    <a:pt x="14" y="35"/>
                  </a:lnTo>
                  <a:lnTo>
                    <a:pt x="11" y="35"/>
                  </a:lnTo>
                  <a:lnTo>
                    <a:pt x="8" y="35"/>
                  </a:lnTo>
                  <a:lnTo>
                    <a:pt x="5" y="35"/>
                  </a:lnTo>
                  <a:lnTo>
                    <a:pt x="2" y="33"/>
                  </a:lnTo>
                  <a:lnTo>
                    <a:pt x="1" y="31"/>
                  </a:lnTo>
                  <a:lnTo>
                    <a:pt x="0" y="27"/>
                  </a:lnTo>
                  <a:lnTo>
                    <a:pt x="0" y="24"/>
                  </a:lnTo>
                  <a:lnTo>
                    <a:pt x="1" y="21"/>
                  </a:lnTo>
                  <a:lnTo>
                    <a:pt x="2" y="18"/>
                  </a:lnTo>
                  <a:lnTo>
                    <a:pt x="4" y="14"/>
                  </a:lnTo>
                  <a:lnTo>
                    <a:pt x="5" y="12"/>
                  </a:lnTo>
                  <a:lnTo>
                    <a:pt x="7" y="9"/>
                  </a:lnTo>
                  <a:lnTo>
                    <a:pt x="9" y="6"/>
                  </a:lnTo>
                  <a:lnTo>
                    <a:pt x="10" y="3"/>
                  </a:lnTo>
                  <a:lnTo>
                    <a:pt x="14" y="1"/>
                  </a:lnTo>
                  <a:lnTo>
                    <a:pt x="19" y="0"/>
                  </a:lnTo>
                  <a:lnTo>
                    <a:pt x="24" y="0"/>
                  </a:lnTo>
                  <a:lnTo>
                    <a:pt x="28" y="0"/>
                  </a:lnTo>
                  <a:lnTo>
                    <a:pt x="32" y="1"/>
                  </a:lnTo>
                  <a:lnTo>
                    <a:pt x="38" y="2"/>
                  </a:lnTo>
                  <a:lnTo>
                    <a:pt x="42" y="4"/>
                  </a:lnTo>
                  <a:lnTo>
                    <a:pt x="45" y="6"/>
                  </a:lnTo>
                  <a:close/>
                </a:path>
              </a:pathLst>
            </a:custGeom>
            <a:solidFill>
              <a:srgbClr val="FF6633"/>
            </a:solidFill>
            <a:ln w="9525">
              <a:noFill/>
              <a:round/>
              <a:headEnd/>
              <a:tailEnd/>
            </a:ln>
          </p:spPr>
          <p:txBody>
            <a:bodyPr>
              <a:prstTxWarp prst="textNoShape">
                <a:avLst/>
              </a:prstTxWarp>
            </a:bodyPr>
            <a:lstStyle/>
            <a:p>
              <a:endParaRPr lang="en-US"/>
            </a:p>
          </p:txBody>
        </p:sp>
        <p:sp>
          <p:nvSpPr>
            <p:cNvPr id="66642" name="Freeform 82"/>
            <p:cNvSpPr>
              <a:spLocks/>
            </p:cNvSpPr>
            <p:nvPr/>
          </p:nvSpPr>
          <p:spPr bwMode="auto">
            <a:xfrm>
              <a:off x="697" y="1615"/>
              <a:ext cx="29" cy="38"/>
            </a:xfrm>
            <a:custGeom>
              <a:avLst/>
              <a:gdLst>
                <a:gd name="T0" fmla="*/ 29 w 29"/>
                <a:gd name="T1" fmla="*/ 0 h 38"/>
                <a:gd name="T2" fmla="*/ 8 w 29"/>
                <a:gd name="T3" fmla="*/ 27 h 38"/>
                <a:gd name="T4" fmla="*/ 0 w 29"/>
                <a:gd name="T5" fmla="*/ 38 h 38"/>
                <a:gd name="T6" fmla="*/ 1 w 29"/>
                <a:gd name="T7" fmla="*/ 35 h 38"/>
                <a:gd name="T8" fmla="*/ 2 w 29"/>
                <a:gd name="T9" fmla="*/ 33 h 38"/>
                <a:gd name="T10" fmla="*/ 2 w 29"/>
                <a:gd name="T11" fmla="*/ 30 h 38"/>
                <a:gd name="T12" fmla="*/ 3 w 29"/>
                <a:gd name="T13" fmla="*/ 27 h 38"/>
                <a:gd name="T14" fmla="*/ 5 w 29"/>
                <a:gd name="T15" fmla="*/ 24 h 38"/>
                <a:gd name="T16" fmla="*/ 6 w 29"/>
                <a:gd name="T17" fmla="*/ 21 h 38"/>
                <a:gd name="T18" fmla="*/ 7 w 29"/>
                <a:gd name="T19" fmla="*/ 19 h 38"/>
                <a:gd name="T20" fmla="*/ 8 w 29"/>
                <a:gd name="T21" fmla="*/ 17 h 38"/>
                <a:gd name="T22" fmla="*/ 10 w 29"/>
                <a:gd name="T23" fmla="*/ 14 h 38"/>
                <a:gd name="T24" fmla="*/ 12 w 29"/>
                <a:gd name="T25" fmla="*/ 12 h 38"/>
                <a:gd name="T26" fmla="*/ 15 w 29"/>
                <a:gd name="T27" fmla="*/ 9 h 38"/>
                <a:gd name="T28" fmla="*/ 17 w 29"/>
                <a:gd name="T29" fmla="*/ 6 h 38"/>
                <a:gd name="T30" fmla="*/ 20 w 29"/>
                <a:gd name="T31" fmla="*/ 5 h 38"/>
                <a:gd name="T32" fmla="*/ 23 w 29"/>
                <a:gd name="T33" fmla="*/ 3 h 38"/>
                <a:gd name="T34" fmla="*/ 27 w 29"/>
                <a:gd name="T35" fmla="*/ 1 h 38"/>
                <a:gd name="T36" fmla="*/ 29 w 29"/>
                <a:gd name="T37" fmla="*/ 0 h 3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9"/>
                <a:gd name="T58" fmla="*/ 0 h 38"/>
                <a:gd name="T59" fmla="*/ 29 w 29"/>
                <a:gd name="T60" fmla="*/ 38 h 3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9" h="38">
                  <a:moveTo>
                    <a:pt x="29" y="0"/>
                  </a:moveTo>
                  <a:lnTo>
                    <a:pt x="8" y="27"/>
                  </a:lnTo>
                  <a:lnTo>
                    <a:pt x="0" y="38"/>
                  </a:lnTo>
                  <a:lnTo>
                    <a:pt x="1" y="35"/>
                  </a:lnTo>
                  <a:lnTo>
                    <a:pt x="2" y="33"/>
                  </a:lnTo>
                  <a:lnTo>
                    <a:pt x="2" y="30"/>
                  </a:lnTo>
                  <a:lnTo>
                    <a:pt x="3" y="27"/>
                  </a:lnTo>
                  <a:lnTo>
                    <a:pt x="5" y="24"/>
                  </a:lnTo>
                  <a:lnTo>
                    <a:pt x="6" y="21"/>
                  </a:lnTo>
                  <a:lnTo>
                    <a:pt x="7" y="19"/>
                  </a:lnTo>
                  <a:lnTo>
                    <a:pt x="8" y="17"/>
                  </a:lnTo>
                  <a:lnTo>
                    <a:pt x="10" y="14"/>
                  </a:lnTo>
                  <a:lnTo>
                    <a:pt x="12" y="12"/>
                  </a:lnTo>
                  <a:lnTo>
                    <a:pt x="15" y="9"/>
                  </a:lnTo>
                  <a:lnTo>
                    <a:pt x="17" y="6"/>
                  </a:lnTo>
                  <a:lnTo>
                    <a:pt x="20" y="5"/>
                  </a:lnTo>
                  <a:lnTo>
                    <a:pt x="23" y="3"/>
                  </a:lnTo>
                  <a:lnTo>
                    <a:pt x="27" y="1"/>
                  </a:lnTo>
                  <a:lnTo>
                    <a:pt x="29" y="0"/>
                  </a:lnTo>
                  <a:close/>
                </a:path>
              </a:pathLst>
            </a:custGeom>
            <a:solidFill>
              <a:srgbClr val="00CCFF"/>
            </a:solidFill>
            <a:ln w="9525">
              <a:noFill/>
              <a:round/>
              <a:headEnd/>
              <a:tailEnd/>
            </a:ln>
          </p:spPr>
          <p:txBody>
            <a:bodyPr>
              <a:prstTxWarp prst="textNoShape">
                <a:avLst/>
              </a:prstTxWarp>
            </a:bodyPr>
            <a:lstStyle/>
            <a:p>
              <a:endParaRPr lang="en-US"/>
            </a:p>
          </p:txBody>
        </p:sp>
        <p:sp>
          <p:nvSpPr>
            <p:cNvPr id="66643" name="Freeform 83"/>
            <p:cNvSpPr>
              <a:spLocks/>
            </p:cNvSpPr>
            <p:nvPr/>
          </p:nvSpPr>
          <p:spPr bwMode="auto">
            <a:xfrm>
              <a:off x="689" y="1610"/>
              <a:ext cx="99" cy="138"/>
            </a:xfrm>
            <a:custGeom>
              <a:avLst/>
              <a:gdLst>
                <a:gd name="T0" fmla="*/ 37 w 99"/>
                <a:gd name="T1" fmla="*/ 5 h 138"/>
                <a:gd name="T2" fmla="*/ 16 w 99"/>
                <a:gd name="T3" fmla="*/ 32 h 138"/>
                <a:gd name="T4" fmla="*/ 8 w 99"/>
                <a:gd name="T5" fmla="*/ 43 h 138"/>
                <a:gd name="T6" fmla="*/ 6 w 99"/>
                <a:gd name="T7" fmla="*/ 54 h 138"/>
                <a:gd name="T8" fmla="*/ 4 w 99"/>
                <a:gd name="T9" fmla="*/ 65 h 138"/>
                <a:gd name="T10" fmla="*/ 2 w 99"/>
                <a:gd name="T11" fmla="*/ 78 h 138"/>
                <a:gd name="T12" fmla="*/ 1 w 99"/>
                <a:gd name="T13" fmla="*/ 89 h 138"/>
                <a:gd name="T14" fmla="*/ 0 w 99"/>
                <a:gd name="T15" fmla="*/ 101 h 138"/>
                <a:gd name="T16" fmla="*/ 0 w 99"/>
                <a:gd name="T17" fmla="*/ 114 h 138"/>
                <a:gd name="T18" fmla="*/ 0 w 99"/>
                <a:gd name="T19" fmla="*/ 126 h 138"/>
                <a:gd name="T20" fmla="*/ 1 w 99"/>
                <a:gd name="T21" fmla="*/ 138 h 138"/>
                <a:gd name="T22" fmla="*/ 8 w 99"/>
                <a:gd name="T23" fmla="*/ 125 h 138"/>
                <a:gd name="T24" fmla="*/ 29 w 99"/>
                <a:gd name="T25" fmla="*/ 91 h 138"/>
                <a:gd name="T26" fmla="*/ 53 w 99"/>
                <a:gd name="T27" fmla="*/ 60 h 138"/>
                <a:gd name="T28" fmla="*/ 77 w 99"/>
                <a:gd name="T29" fmla="*/ 28 h 138"/>
                <a:gd name="T30" fmla="*/ 99 w 99"/>
                <a:gd name="T31" fmla="*/ 3 h 138"/>
                <a:gd name="T32" fmla="*/ 90 w 99"/>
                <a:gd name="T33" fmla="*/ 2 h 138"/>
                <a:gd name="T34" fmla="*/ 83 w 99"/>
                <a:gd name="T35" fmla="*/ 1 h 138"/>
                <a:gd name="T36" fmla="*/ 75 w 99"/>
                <a:gd name="T37" fmla="*/ 0 h 138"/>
                <a:gd name="T38" fmla="*/ 66 w 99"/>
                <a:gd name="T39" fmla="*/ 0 h 138"/>
                <a:gd name="T40" fmla="*/ 59 w 99"/>
                <a:gd name="T41" fmla="*/ 0 h 138"/>
                <a:gd name="T42" fmla="*/ 51 w 99"/>
                <a:gd name="T43" fmla="*/ 1 h 138"/>
                <a:gd name="T44" fmla="*/ 44 w 99"/>
                <a:gd name="T45" fmla="*/ 3 h 138"/>
                <a:gd name="T46" fmla="*/ 37 w 99"/>
                <a:gd name="T47" fmla="*/ 5 h 13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9"/>
                <a:gd name="T73" fmla="*/ 0 h 138"/>
                <a:gd name="T74" fmla="*/ 99 w 99"/>
                <a:gd name="T75" fmla="*/ 138 h 13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9" h="138">
                  <a:moveTo>
                    <a:pt x="37" y="5"/>
                  </a:moveTo>
                  <a:lnTo>
                    <a:pt x="16" y="32"/>
                  </a:lnTo>
                  <a:lnTo>
                    <a:pt x="8" y="43"/>
                  </a:lnTo>
                  <a:lnTo>
                    <a:pt x="6" y="54"/>
                  </a:lnTo>
                  <a:lnTo>
                    <a:pt x="4" y="65"/>
                  </a:lnTo>
                  <a:lnTo>
                    <a:pt x="2" y="78"/>
                  </a:lnTo>
                  <a:lnTo>
                    <a:pt x="1" y="89"/>
                  </a:lnTo>
                  <a:lnTo>
                    <a:pt x="0" y="101"/>
                  </a:lnTo>
                  <a:lnTo>
                    <a:pt x="0" y="114"/>
                  </a:lnTo>
                  <a:lnTo>
                    <a:pt x="0" y="126"/>
                  </a:lnTo>
                  <a:lnTo>
                    <a:pt x="1" y="138"/>
                  </a:lnTo>
                  <a:lnTo>
                    <a:pt x="8" y="125"/>
                  </a:lnTo>
                  <a:lnTo>
                    <a:pt x="29" y="91"/>
                  </a:lnTo>
                  <a:lnTo>
                    <a:pt x="53" y="60"/>
                  </a:lnTo>
                  <a:lnTo>
                    <a:pt x="77" y="28"/>
                  </a:lnTo>
                  <a:lnTo>
                    <a:pt x="99" y="3"/>
                  </a:lnTo>
                  <a:lnTo>
                    <a:pt x="90" y="2"/>
                  </a:lnTo>
                  <a:lnTo>
                    <a:pt x="83" y="1"/>
                  </a:lnTo>
                  <a:lnTo>
                    <a:pt x="75" y="0"/>
                  </a:lnTo>
                  <a:lnTo>
                    <a:pt x="66" y="0"/>
                  </a:lnTo>
                  <a:lnTo>
                    <a:pt x="59" y="0"/>
                  </a:lnTo>
                  <a:lnTo>
                    <a:pt x="51" y="1"/>
                  </a:lnTo>
                  <a:lnTo>
                    <a:pt x="44" y="3"/>
                  </a:lnTo>
                  <a:lnTo>
                    <a:pt x="37" y="5"/>
                  </a:lnTo>
                  <a:close/>
                </a:path>
              </a:pathLst>
            </a:custGeom>
            <a:solidFill>
              <a:srgbClr val="08CEFF"/>
            </a:solidFill>
            <a:ln w="9525">
              <a:noFill/>
              <a:round/>
              <a:headEnd/>
              <a:tailEnd/>
            </a:ln>
          </p:spPr>
          <p:txBody>
            <a:bodyPr>
              <a:prstTxWarp prst="textNoShape">
                <a:avLst/>
              </a:prstTxWarp>
            </a:bodyPr>
            <a:lstStyle/>
            <a:p>
              <a:endParaRPr lang="en-US"/>
            </a:p>
          </p:txBody>
        </p:sp>
        <p:sp>
          <p:nvSpPr>
            <p:cNvPr id="66644" name="Freeform 84"/>
            <p:cNvSpPr>
              <a:spLocks/>
            </p:cNvSpPr>
            <p:nvPr/>
          </p:nvSpPr>
          <p:spPr bwMode="auto">
            <a:xfrm>
              <a:off x="690" y="1613"/>
              <a:ext cx="147" cy="197"/>
            </a:xfrm>
            <a:custGeom>
              <a:avLst/>
              <a:gdLst>
                <a:gd name="T0" fmla="*/ 98 w 147"/>
                <a:gd name="T1" fmla="*/ 0 h 197"/>
                <a:gd name="T2" fmla="*/ 76 w 147"/>
                <a:gd name="T3" fmla="*/ 25 h 197"/>
                <a:gd name="T4" fmla="*/ 52 w 147"/>
                <a:gd name="T5" fmla="*/ 57 h 197"/>
                <a:gd name="T6" fmla="*/ 28 w 147"/>
                <a:gd name="T7" fmla="*/ 88 h 197"/>
                <a:gd name="T8" fmla="*/ 7 w 147"/>
                <a:gd name="T9" fmla="*/ 122 h 197"/>
                <a:gd name="T10" fmla="*/ 0 w 147"/>
                <a:gd name="T11" fmla="*/ 135 h 197"/>
                <a:gd name="T12" fmla="*/ 0 w 147"/>
                <a:gd name="T13" fmla="*/ 139 h 197"/>
                <a:gd name="T14" fmla="*/ 1 w 147"/>
                <a:gd name="T15" fmla="*/ 142 h 197"/>
                <a:gd name="T16" fmla="*/ 1 w 147"/>
                <a:gd name="T17" fmla="*/ 146 h 197"/>
                <a:gd name="T18" fmla="*/ 2 w 147"/>
                <a:gd name="T19" fmla="*/ 151 h 197"/>
                <a:gd name="T20" fmla="*/ 2 w 147"/>
                <a:gd name="T21" fmla="*/ 154 h 197"/>
                <a:gd name="T22" fmla="*/ 3 w 147"/>
                <a:gd name="T23" fmla="*/ 158 h 197"/>
                <a:gd name="T24" fmla="*/ 3 w 147"/>
                <a:gd name="T25" fmla="*/ 161 h 197"/>
                <a:gd name="T26" fmla="*/ 4 w 147"/>
                <a:gd name="T27" fmla="*/ 165 h 197"/>
                <a:gd name="T28" fmla="*/ 5 w 147"/>
                <a:gd name="T29" fmla="*/ 170 h 197"/>
                <a:gd name="T30" fmla="*/ 7 w 147"/>
                <a:gd name="T31" fmla="*/ 174 h 197"/>
                <a:gd name="T32" fmla="*/ 8 w 147"/>
                <a:gd name="T33" fmla="*/ 177 h 197"/>
                <a:gd name="T34" fmla="*/ 10 w 147"/>
                <a:gd name="T35" fmla="*/ 181 h 197"/>
                <a:gd name="T36" fmla="*/ 13 w 147"/>
                <a:gd name="T37" fmla="*/ 185 h 197"/>
                <a:gd name="T38" fmla="*/ 14 w 147"/>
                <a:gd name="T39" fmla="*/ 190 h 197"/>
                <a:gd name="T40" fmla="*/ 16 w 147"/>
                <a:gd name="T41" fmla="*/ 193 h 197"/>
                <a:gd name="T42" fmla="*/ 18 w 147"/>
                <a:gd name="T43" fmla="*/ 197 h 197"/>
                <a:gd name="T44" fmla="*/ 27 w 147"/>
                <a:gd name="T45" fmla="*/ 178 h 197"/>
                <a:gd name="T46" fmla="*/ 46 w 147"/>
                <a:gd name="T47" fmla="*/ 145 h 197"/>
                <a:gd name="T48" fmla="*/ 66 w 147"/>
                <a:gd name="T49" fmla="*/ 114 h 197"/>
                <a:gd name="T50" fmla="*/ 88 w 147"/>
                <a:gd name="T51" fmla="*/ 84 h 197"/>
                <a:gd name="T52" fmla="*/ 111 w 147"/>
                <a:gd name="T53" fmla="*/ 55 h 197"/>
                <a:gd name="T54" fmla="*/ 136 w 147"/>
                <a:gd name="T55" fmla="*/ 26 h 197"/>
                <a:gd name="T56" fmla="*/ 147 w 147"/>
                <a:gd name="T57" fmla="*/ 14 h 197"/>
                <a:gd name="T58" fmla="*/ 146 w 147"/>
                <a:gd name="T59" fmla="*/ 14 h 197"/>
                <a:gd name="T60" fmla="*/ 146 w 147"/>
                <a:gd name="T61" fmla="*/ 14 h 197"/>
                <a:gd name="T62" fmla="*/ 146 w 147"/>
                <a:gd name="T63" fmla="*/ 13 h 197"/>
                <a:gd name="T64" fmla="*/ 145 w 147"/>
                <a:gd name="T65" fmla="*/ 13 h 197"/>
                <a:gd name="T66" fmla="*/ 145 w 147"/>
                <a:gd name="T67" fmla="*/ 13 h 197"/>
                <a:gd name="T68" fmla="*/ 144 w 147"/>
                <a:gd name="T69" fmla="*/ 13 h 197"/>
                <a:gd name="T70" fmla="*/ 144 w 147"/>
                <a:gd name="T71" fmla="*/ 12 h 197"/>
                <a:gd name="T72" fmla="*/ 143 w 147"/>
                <a:gd name="T73" fmla="*/ 12 h 197"/>
                <a:gd name="T74" fmla="*/ 138 w 147"/>
                <a:gd name="T75" fmla="*/ 11 h 197"/>
                <a:gd name="T76" fmla="*/ 133 w 147"/>
                <a:gd name="T77" fmla="*/ 8 h 197"/>
                <a:gd name="T78" fmla="*/ 127 w 147"/>
                <a:gd name="T79" fmla="*/ 7 h 197"/>
                <a:gd name="T80" fmla="*/ 121 w 147"/>
                <a:gd name="T81" fmla="*/ 6 h 197"/>
                <a:gd name="T82" fmla="*/ 116 w 147"/>
                <a:gd name="T83" fmla="*/ 4 h 197"/>
                <a:gd name="T84" fmla="*/ 110 w 147"/>
                <a:gd name="T85" fmla="*/ 3 h 197"/>
                <a:gd name="T86" fmla="*/ 104 w 147"/>
                <a:gd name="T87" fmla="*/ 2 h 197"/>
                <a:gd name="T88" fmla="*/ 98 w 147"/>
                <a:gd name="T89" fmla="*/ 0 h 19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47"/>
                <a:gd name="T136" fmla="*/ 0 h 197"/>
                <a:gd name="T137" fmla="*/ 147 w 147"/>
                <a:gd name="T138" fmla="*/ 197 h 19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47" h="197">
                  <a:moveTo>
                    <a:pt x="98" y="0"/>
                  </a:moveTo>
                  <a:lnTo>
                    <a:pt x="76" y="25"/>
                  </a:lnTo>
                  <a:lnTo>
                    <a:pt x="52" y="57"/>
                  </a:lnTo>
                  <a:lnTo>
                    <a:pt x="28" y="88"/>
                  </a:lnTo>
                  <a:lnTo>
                    <a:pt x="7" y="122"/>
                  </a:lnTo>
                  <a:lnTo>
                    <a:pt x="0" y="135"/>
                  </a:lnTo>
                  <a:lnTo>
                    <a:pt x="0" y="139"/>
                  </a:lnTo>
                  <a:lnTo>
                    <a:pt x="1" y="142"/>
                  </a:lnTo>
                  <a:lnTo>
                    <a:pt x="1" y="146"/>
                  </a:lnTo>
                  <a:lnTo>
                    <a:pt x="2" y="151"/>
                  </a:lnTo>
                  <a:lnTo>
                    <a:pt x="2" y="154"/>
                  </a:lnTo>
                  <a:lnTo>
                    <a:pt x="3" y="158"/>
                  </a:lnTo>
                  <a:lnTo>
                    <a:pt x="3" y="161"/>
                  </a:lnTo>
                  <a:lnTo>
                    <a:pt x="4" y="165"/>
                  </a:lnTo>
                  <a:lnTo>
                    <a:pt x="5" y="170"/>
                  </a:lnTo>
                  <a:lnTo>
                    <a:pt x="7" y="174"/>
                  </a:lnTo>
                  <a:lnTo>
                    <a:pt x="8" y="177"/>
                  </a:lnTo>
                  <a:lnTo>
                    <a:pt x="10" y="181"/>
                  </a:lnTo>
                  <a:lnTo>
                    <a:pt x="13" y="185"/>
                  </a:lnTo>
                  <a:lnTo>
                    <a:pt x="14" y="190"/>
                  </a:lnTo>
                  <a:lnTo>
                    <a:pt x="16" y="193"/>
                  </a:lnTo>
                  <a:lnTo>
                    <a:pt x="18" y="197"/>
                  </a:lnTo>
                  <a:lnTo>
                    <a:pt x="27" y="178"/>
                  </a:lnTo>
                  <a:lnTo>
                    <a:pt x="46" y="145"/>
                  </a:lnTo>
                  <a:lnTo>
                    <a:pt x="66" y="114"/>
                  </a:lnTo>
                  <a:lnTo>
                    <a:pt x="88" y="84"/>
                  </a:lnTo>
                  <a:lnTo>
                    <a:pt x="111" y="55"/>
                  </a:lnTo>
                  <a:lnTo>
                    <a:pt x="136" y="26"/>
                  </a:lnTo>
                  <a:lnTo>
                    <a:pt x="147" y="14"/>
                  </a:lnTo>
                  <a:lnTo>
                    <a:pt x="146" y="14"/>
                  </a:lnTo>
                  <a:lnTo>
                    <a:pt x="146" y="13"/>
                  </a:lnTo>
                  <a:lnTo>
                    <a:pt x="145" y="13"/>
                  </a:lnTo>
                  <a:lnTo>
                    <a:pt x="144" y="13"/>
                  </a:lnTo>
                  <a:lnTo>
                    <a:pt x="144" y="12"/>
                  </a:lnTo>
                  <a:lnTo>
                    <a:pt x="143" y="12"/>
                  </a:lnTo>
                  <a:lnTo>
                    <a:pt x="138" y="11"/>
                  </a:lnTo>
                  <a:lnTo>
                    <a:pt x="133" y="8"/>
                  </a:lnTo>
                  <a:lnTo>
                    <a:pt x="127" y="7"/>
                  </a:lnTo>
                  <a:lnTo>
                    <a:pt x="121" y="6"/>
                  </a:lnTo>
                  <a:lnTo>
                    <a:pt x="116" y="4"/>
                  </a:lnTo>
                  <a:lnTo>
                    <a:pt x="110" y="3"/>
                  </a:lnTo>
                  <a:lnTo>
                    <a:pt x="104" y="2"/>
                  </a:lnTo>
                  <a:lnTo>
                    <a:pt x="98" y="0"/>
                  </a:lnTo>
                  <a:close/>
                </a:path>
              </a:pathLst>
            </a:custGeom>
            <a:solidFill>
              <a:srgbClr val="10D1FF"/>
            </a:solidFill>
            <a:ln w="9525">
              <a:noFill/>
              <a:round/>
              <a:headEnd/>
              <a:tailEnd/>
            </a:ln>
          </p:spPr>
          <p:txBody>
            <a:bodyPr>
              <a:prstTxWarp prst="textNoShape">
                <a:avLst/>
              </a:prstTxWarp>
            </a:bodyPr>
            <a:lstStyle/>
            <a:p>
              <a:endParaRPr lang="en-US"/>
            </a:p>
          </p:txBody>
        </p:sp>
        <p:sp>
          <p:nvSpPr>
            <p:cNvPr id="66645" name="Freeform 85"/>
            <p:cNvSpPr>
              <a:spLocks/>
            </p:cNvSpPr>
            <p:nvPr/>
          </p:nvSpPr>
          <p:spPr bwMode="auto">
            <a:xfrm>
              <a:off x="708" y="1627"/>
              <a:ext cx="173" cy="228"/>
            </a:xfrm>
            <a:custGeom>
              <a:avLst/>
              <a:gdLst>
                <a:gd name="T0" fmla="*/ 129 w 173"/>
                <a:gd name="T1" fmla="*/ 0 h 228"/>
                <a:gd name="T2" fmla="*/ 118 w 173"/>
                <a:gd name="T3" fmla="*/ 12 h 228"/>
                <a:gd name="T4" fmla="*/ 93 w 173"/>
                <a:gd name="T5" fmla="*/ 41 h 228"/>
                <a:gd name="T6" fmla="*/ 70 w 173"/>
                <a:gd name="T7" fmla="*/ 70 h 228"/>
                <a:gd name="T8" fmla="*/ 48 w 173"/>
                <a:gd name="T9" fmla="*/ 100 h 228"/>
                <a:gd name="T10" fmla="*/ 28 w 173"/>
                <a:gd name="T11" fmla="*/ 131 h 228"/>
                <a:gd name="T12" fmla="*/ 9 w 173"/>
                <a:gd name="T13" fmla="*/ 164 h 228"/>
                <a:gd name="T14" fmla="*/ 0 w 173"/>
                <a:gd name="T15" fmla="*/ 183 h 228"/>
                <a:gd name="T16" fmla="*/ 3 w 173"/>
                <a:gd name="T17" fmla="*/ 189 h 228"/>
                <a:gd name="T18" fmla="*/ 6 w 173"/>
                <a:gd name="T19" fmla="*/ 195 h 228"/>
                <a:gd name="T20" fmla="*/ 9 w 173"/>
                <a:gd name="T21" fmla="*/ 201 h 228"/>
                <a:gd name="T22" fmla="*/ 14 w 173"/>
                <a:gd name="T23" fmla="*/ 206 h 228"/>
                <a:gd name="T24" fmla="*/ 17 w 173"/>
                <a:gd name="T25" fmla="*/ 212 h 228"/>
                <a:gd name="T26" fmla="*/ 21 w 173"/>
                <a:gd name="T27" fmla="*/ 218 h 228"/>
                <a:gd name="T28" fmla="*/ 24 w 173"/>
                <a:gd name="T29" fmla="*/ 223 h 228"/>
                <a:gd name="T30" fmla="*/ 28 w 173"/>
                <a:gd name="T31" fmla="*/ 228 h 228"/>
                <a:gd name="T32" fmla="*/ 34 w 173"/>
                <a:gd name="T33" fmla="*/ 217 h 228"/>
                <a:gd name="T34" fmla="*/ 49 w 173"/>
                <a:gd name="T35" fmla="*/ 186 h 228"/>
                <a:gd name="T36" fmla="*/ 67 w 173"/>
                <a:gd name="T37" fmla="*/ 156 h 228"/>
                <a:gd name="T38" fmla="*/ 86 w 173"/>
                <a:gd name="T39" fmla="*/ 126 h 228"/>
                <a:gd name="T40" fmla="*/ 106 w 173"/>
                <a:gd name="T41" fmla="*/ 97 h 228"/>
                <a:gd name="T42" fmla="*/ 128 w 173"/>
                <a:gd name="T43" fmla="*/ 69 h 228"/>
                <a:gd name="T44" fmla="*/ 152 w 173"/>
                <a:gd name="T45" fmla="*/ 43 h 228"/>
                <a:gd name="T46" fmla="*/ 173 w 173"/>
                <a:gd name="T47" fmla="*/ 21 h 228"/>
                <a:gd name="T48" fmla="*/ 166 w 173"/>
                <a:gd name="T49" fmla="*/ 19 h 228"/>
                <a:gd name="T50" fmla="*/ 161 w 173"/>
                <a:gd name="T51" fmla="*/ 15 h 228"/>
                <a:gd name="T52" fmla="*/ 156 w 173"/>
                <a:gd name="T53" fmla="*/ 13 h 228"/>
                <a:gd name="T54" fmla="*/ 151 w 173"/>
                <a:gd name="T55" fmla="*/ 11 h 228"/>
                <a:gd name="T56" fmla="*/ 145 w 173"/>
                <a:gd name="T57" fmla="*/ 8 h 228"/>
                <a:gd name="T58" fmla="*/ 140 w 173"/>
                <a:gd name="T59" fmla="*/ 6 h 228"/>
                <a:gd name="T60" fmla="*/ 135 w 173"/>
                <a:gd name="T61" fmla="*/ 3 h 228"/>
                <a:gd name="T62" fmla="*/ 129 w 173"/>
                <a:gd name="T63" fmla="*/ 0 h 22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73"/>
                <a:gd name="T97" fmla="*/ 0 h 228"/>
                <a:gd name="T98" fmla="*/ 173 w 173"/>
                <a:gd name="T99" fmla="*/ 228 h 22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73" h="228">
                  <a:moveTo>
                    <a:pt x="129" y="0"/>
                  </a:moveTo>
                  <a:lnTo>
                    <a:pt x="118" y="12"/>
                  </a:lnTo>
                  <a:lnTo>
                    <a:pt x="93" y="41"/>
                  </a:lnTo>
                  <a:lnTo>
                    <a:pt x="70" y="70"/>
                  </a:lnTo>
                  <a:lnTo>
                    <a:pt x="48" y="100"/>
                  </a:lnTo>
                  <a:lnTo>
                    <a:pt x="28" y="131"/>
                  </a:lnTo>
                  <a:lnTo>
                    <a:pt x="9" y="164"/>
                  </a:lnTo>
                  <a:lnTo>
                    <a:pt x="0" y="183"/>
                  </a:lnTo>
                  <a:lnTo>
                    <a:pt x="3" y="189"/>
                  </a:lnTo>
                  <a:lnTo>
                    <a:pt x="6" y="195"/>
                  </a:lnTo>
                  <a:lnTo>
                    <a:pt x="9" y="201"/>
                  </a:lnTo>
                  <a:lnTo>
                    <a:pt x="14" y="206"/>
                  </a:lnTo>
                  <a:lnTo>
                    <a:pt x="17" y="212"/>
                  </a:lnTo>
                  <a:lnTo>
                    <a:pt x="21" y="218"/>
                  </a:lnTo>
                  <a:lnTo>
                    <a:pt x="24" y="223"/>
                  </a:lnTo>
                  <a:lnTo>
                    <a:pt x="28" y="228"/>
                  </a:lnTo>
                  <a:lnTo>
                    <a:pt x="34" y="217"/>
                  </a:lnTo>
                  <a:lnTo>
                    <a:pt x="49" y="186"/>
                  </a:lnTo>
                  <a:lnTo>
                    <a:pt x="67" y="156"/>
                  </a:lnTo>
                  <a:lnTo>
                    <a:pt x="86" y="126"/>
                  </a:lnTo>
                  <a:lnTo>
                    <a:pt x="106" y="97"/>
                  </a:lnTo>
                  <a:lnTo>
                    <a:pt x="128" y="69"/>
                  </a:lnTo>
                  <a:lnTo>
                    <a:pt x="152" y="43"/>
                  </a:lnTo>
                  <a:lnTo>
                    <a:pt x="173" y="21"/>
                  </a:lnTo>
                  <a:lnTo>
                    <a:pt x="166" y="19"/>
                  </a:lnTo>
                  <a:lnTo>
                    <a:pt x="161" y="15"/>
                  </a:lnTo>
                  <a:lnTo>
                    <a:pt x="156" y="13"/>
                  </a:lnTo>
                  <a:lnTo>
                    <a:pt x="151" y="11"/>
                  </a:lnTo>
                  <a:lnTo>
                    <a:pt x="145" y="8"/>
                  </a:lnTo>
                  <a:lnTo>
                    <a:pt x="140" y="6"/>
                  </a:lnTo>
                  <a:lnTo>
                    <a:pt x="135" y="3"/>
                  </a:lnTo>
                  <a:lnTo>
                    <a:pt x="129" y="0"/>
                  </a:lnTo>
                  <a:close/>
                </a:path>
              </a:pathLst>
            </a:custGeom>
            <a:solidFill>
              <a:srgbClr val="18D4FF"/>
            </a:solidFill>
            <a:ln w="9525">
              <a:noFill/>
              <a:round/>
              <a:headEnd/>
              <a:tailEnd/>
            </a:ln>
          </p:spPr>
          <p:txBody>
            <a:bodyPr>
              <a:prstTxWarp prst="textNoShape">
                <a:avLst/>
              </a:prstTxWarp>
            </a:bodyPr>
            <a:lstStyle/>
            <a:p>
              <a:endParaRPr lang="en-US"/>
            </a:p>
          </p:txBody>
        </p:sp>
        <p:sp>
          <p:nvSpPr>
            <p:cNvPr id="66646" name="Freeform 86"/>
            <p:cNvSpPr>
              <a:spLocks/>
            </p:cNvSpPr>
            <p:nvPr/>
          </p:nvSpPr>
          <p:spPr bwMode="auto">
            <a:xfrm>
              <a:off x="736" y="1648"/>
              <a:ext cx="189" cy="246"/>
            </a:xfrm>
            <a:custGeom>
              <a:avLst/>
              <a:gdLst>
                <a:gd name="T0" fmla="*/ 145 w 189"/>
                <a:gd name="T1" fmla="*/ 0 h 246"/>
                <a:gd name="T2" fmla="*/ 124 w 189"/>
                <a:gd name="T3" fmla="*/ 22 h 246"/>
                <a:gd name="T4" fmla="*/ 100 w 189"/>
                <a:gd name="T5" fmla="*/ 48 h 246"/>
                <a:gd name="T6" fmla="*/ 78 w 189"/>
                <a:gd name="T7" fmla="*/ 76 h 246"/>
                <a:gd name="T8" fmla="*/ 58 w 189"/>
                <a:gd name="T9" fmla="*/ 105 h 246"/>
                <a:gd name="T10" fmla="*/ 39 w 189"/>
                <a:gd name="T11" fmla="*/ 135 h 246"/>
                <a:gd name="T12" fmla="*/ 21 w 189"/>
                <a:gd name="T13" fmla="*/ 165 h 246"/>
                <a:gd name="T14" fmla="*/ 6 w 189"/>
                <a:gd name="T15" fmla="*/ 196 h 246"/>
                <a:gd name="T16" fmla="*/ 0 w 189"/>
                <a:gd name="T17" fmla="*/ 207 h 246"/>
                <a:gd name="T18" fmla="*/ 4 w 189"/>
                <a:gd name="T19" fmla="*/ 213 h 246"/>
                <a:gd name="T20" fmla="*/ 8 w 189"/>
                <a:gd name="T21" fmla="*/ 218 h 246"/>
                <a:gd name="T22" fmla="*/ 12 w 189"/>
                <a:gd name="T23" fmla="*/ 222 h 246"/>
                <a:gd name="T24" fmla="*/ 16 w 189"/>
                <a:gd name="T25" fmla="*/ 227 h 246"/>
                <a:gd name="T26" fmla="*/ 20 w 189"/>
                <a:gd name="T27" fmla="*/ 233 h 246"/>
                <a:gd name="T28" fmla="*/ 25 w 189"/>
                <a:gd name="T29" fmla="*/ 237 h 246"/>
                <a:gd name="T30" fmla="*/ 29 w 189"/>
                <a:gd name="T31" fmla="*/ 242 h 246"/>
                <a:gd name="T32" fmla="*/ 33 w 189"/>
                <a:gd name="T33" fmla="*/ 246 h 246"/>
                <a:gd name="T34" fmla="*/ 33 w 189"/>
                <a:gd name="T35" fmla="*/ 246 h 246"/>
                <a:gd name="T36" fmla="*/ 47 w 189"/>
                <a:gd name="T37" fmla="*/ 216 h 246"/>
                <a:gd name="T38" fmla="*/ 61 w 189"/>
                <a:gd name="T39" fmla="*/ 186 h 246"/>
                <a:gd name="T40" fmla="*/ 78 w 189"/>
                <a:gd name="T41" fmla="*/ 158 h 246"/>
                <a:gd name="T42" fmla="*/ 96 w 189"/>
                <a:gd name="T43" fmla="*/ 130 h 246"/>
                <a:gd name="T44" fmla="*/ 115 w 189"/>
                <a:gd name="T45" fmla="*/ 103 h 246"/>
                <a:gd name="T46" fmla="*/ 135 w 189"/>
                <a:gd name="T47" fmla="*/ 78 h 246"/>
                <a:gd name="T48" fmla="*/ 157 w 189"/>
                <a:gd name="T49" fmla="*/ 52 h 246"/>
                <a:gd name="T50" fmla="*/ 179 w 189"/>
                <a:gd name="T51" fmla="*/ 29 h 246"/>
                <a:gd name="T52" fmla="*/ 189 w 189"/>
                <a:gd name="T53" fmla="*/ 21 h 246"/>
                <a:gd name="T54" fmla="*/ 183 w 189"/>
                <a:gd name="T55" fmla="*/ 18 h 246"/>
                <a:gd name="T56" fmla="*/ 177 w 189"/>
                <a:gd name="T57" fmla="*/ 14 h 246"/>
                <a:gd name="T58" fmla="*/ 172 w 189"/>
                <a:gd name="T59" fmla="*/ 12 h 246"/>
                <a:gd name="T60" fmla="*/ 167 w 189"/>
                <a:gd name="T61" fmla="*/ 9 h 246"/>
                <a:gd name="T62" fmla="*/ 161 w 189"/>
                <a:gd name="T63" fmla="*/ 7 h 246"/>
                <a:gd name="T64" fmla="*/ 155 w 189"/>
                <a:gd name="T65" fmla="*/ 5 h 246"/>
                <a:gd name="T66" fmla="*/ 150 w 189"/>
                <a:gd name="T67" fmla="*/ 2 h 246"/>
                <a:gd name="T68" fmla="*/ 145 w 189"/>
                <a:gd name="T69" fmla="*/ 0 h 2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89"/>
                <a:gd name="T106" fmla="*/ 0 h 246"/>
                <a:gd name="T107" fmla="*/ 189 w 189"/>
                <a:gd name="T108" fmla="*/ 246 h 2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89" h="246">
                  <a:moveTo>
                    <a:pt x="145" y="0"/>
                  </a:moveTo>
                  <a:lnTo>
                    <a:pt x="124" y="22"/>
                  </a:lnTo>
                  <a:lnTo>
                    <a:pt x="100" y="48"/>
                  </a:lnTo>
                  <a:lnTo>
                    <a:pt x="78" y="76"/>
                  </a:lnTo>
                  <a:lnTo>
                    <a:pt x="58" y="105"/>
                  </a:lnTo>
                  <a:lnTo>
                    <a:pt x="39" y="135"/>
                  </a:lnTo>
                  <a:lnTo>
                    <a:pt x="21" y="165"/>
                  </a:lnTo>
                  <a:lnTo>
                    <a:pt x="6" y="196"/>
                  </a:lnTo>
                  <a:lnTo>
                    <a:pt x="0" y="207"/>
                  </a:lnTo>
                  <a:lnTo>
                    <a:pt x="4" y="213"/>
                  </a:lnTo>
                  <a:lnTo>
                    <a:pt x="8" y="218"/>
                  </a:lnTo>
                  <a:lnTo>
                    <a:pt x="12" y="222"/>
                  </a:lnTo>
                  <a:lnTo>
                    <a:pt x="16" y="227"/>
                  </a:lnTo>
                  <a:lnTo>
                    <a:pt x="20" y="233"/>
                  </a:lnTo>
                  <a:lnTo>
                    <a:pt x="25" y="237"/>
                  </a:lnTo>
                  <a:lnTo>
                    <a:pt x="29" y="242"/>
                  </a:lnTo>
                  <a:lnTo>
                    <a:pt x="33" y="246"/>
                  </a:lnTo>
                  <a:lnTo>
                    <a:pt x="47" y="216"/>
                  </a:lnTo>
                  <a:lnTo>
                    <a:pt x="61" y="186"/>
                  </a:lnTo>
                  <a:lnTo>
                    <a:pt x="78" y="158"/>
                  </a:lnTo>
                  <a:lnTo>
                    <a:pt x="96" y="130"/>
                  </a:lnTo>
                  <a:lnTo>
                    <a:pt x="115" y="103"/>
                  </a:lnTo>
                  <a:lnTo>
                    <a:pt x="135" y="78"/>
                  </a:lnTo>
                  <a:lnTo>
                    <a:pt x="157" y="52"/>
                  </a:lnTo>
                  <a:lnTo>
                    <a:pt x="179" y="29"/>
                  </a:lnTo>
                  <a:lnTo>
                    <a:pt x="189" y="21"/>
                  </a:lnTo>
                  <a:lnTo>
                    <a:pt x="183" y="18"/>
                  </a:lnTo>
                  <a:lnTo>
                    <a:pt x="177" y="14"/>
                  </a:lnTo>
                  <a:lnTo>
                    <a:pt x="172" y="12"/>
                  </a:lnTo>
                  <a:lnTo>
                    <a:pt x="167" y="9"/>
                  </a:lnTo>
                  <a:lnTo>
                    <a:pt x="161" y="7"/>
                  </a:lnTo>
                  <a:lnTo>
                    <a:pt x="155" y="5"/>
                  </a:lnTo>
                  <a:lnTo>
                    <a:pt x="150" y="2"/>
                  </a:lnTo>
                  <a:lnTo>
                    <a:pt x="145" y="0"/>
                  </a:lnTo>
                  <a:close/>
                </a:path>
              </a:pathLst>
            </a:custGeom>
            <a:solidFill>
              <a:srgbClr val="20D6FF"/>
            </a:solidFill>
            <a:ln w="9525">
              <a:noFill/>
              <a:round/>
              <a:headEnd/>
              <a:tailEnd/>
            </a:ln>
          </p:spPr>
          <p:txBody>
            <a:bodyPr>
              <a:prstTxWarp prst="textNoShape">
                <a:avLst/>
              </a:prstTxWarp>
            </a:bodyPr>
            <a:lstStyle/>
            <a:p>
              <a:endParaRPr lang="en-US"/>
            </a:p>
          </p:txBody>
        </p:sp>
        <p:sp>
          <p:nvSpPr>
            <p:cNvPr id="66647" name="Freeform 87"/>
            <p:cNvSpPr>
              <a:spLocks/>
            </p:cNvSpPr>
            <p:nvPr/>
          </p:nvSpPr>
          <p:spPr bwMode="auto">
            <a:xfrm>
              <a:off x="769" y="1669"/>
              <a:ext cx="196" cy="260"/>
            </a:xfrm>
            <a:custGeom>
              <a:avLst/>
              <a:gdLst>
                <a:gd name="T0" fmla="*/ 156 w 196"/>
                <a:gd name="T1" fmla="*/ 0 h 260"/>
                <a:gd name="T2" fmla="*/ 146 w 196"/>
                <a:gd name="T3" fmla="*/ 8 h 260"/>
                <a:gd name="T4" fmla="*/ 124 w 196"/>
                <a:gd name="T5" fmla="*/ 31 h 260"/>
                <a:gd name="T6" fmla="*/ 102 w 196"/>
                <a:gd name="T7" fmla="*/ 57 h 260"/>
                <a:gd name="T8" fmla="*/ 82 w 196"/>
                <a:gd name="T9" fmla="*/ 82 h 260"/>
                <a:gd name="T10" fmla="*/ 63 w 196"/>
                <a:gd name="T11" fmla="*/ 109 h 260"/>
                <a:gd name="T12" fmla="*/ 45 w 196"/>
                <a:gd name="T13" fmla="*/ 137 h 260"/>
                <a:gd name="T14" fmla="*/ 28 w 196"/>
                <a:gd name="T15" fmla="*/ 165 h 260"/>
                <a:gd name="T16" fmla="*/ 14 w 196"/>
                <a:gd name="T17" fmla="*/ 195 h 260"/>
                <a:gd name="T18" fmla="*/ 0 w 196"/>
                <a:gd name="T19" fmla="*/ 225 h 260"/>
                <a:gd name="T20" fmla="*/ 0 w 196"/>
                <a:gd name="T21" fmla="*/ 225 h 260"/>
                <a:gd name="T22" fmla="*/ 3 w 196"/>
                <a:gd name="T23" fmla="*/ 228 h 260"/>
                <a:gd name="T24" fmla="*/ 7 w 196"/>
                <a:gd name="T25" fmla="*/ 233 h 260"/>
                <a:gd name="T26" fmla="*/ 10 w 196"/>
                <a:gd name="T27" fmla="*/ 236 h 260"/>
                <a:gd name="T28" fmla="*/ 14 w 196"/>
                <a:gd name="T29" fmla="*/ 240 h 260"/>
                <a:gd name="T30" fmla="*/ 17 w 196"/>
                <a:gd name="T31" fmla="*/ 243 h 260"/>
                <a:gd name="T32" fmla="*/ 21 w 196"/>
                <a:gd name="T33" fmla="*/ 246 h 260"/>
                <a:gd name="T34" fmla="*/ 24 w 196"/>
                <a:gd name="T35" fmla="*/ 251 h 260"/>
                <a:gd name="T36" fmla="*/ 28 w 196"/>
                <a:gd name="T37" fmla="*/ 254 h 260"/>
                <a:gd name="T38" fmla="*/ 28 w 196"/>
                <a:gd name="T39" fmla="*/ 255 h 260"/>
                <a:gd name="T40" fmla="*/ 29 w 196"/>
                <a:gd name="T41" fmla="*/ 255 h 260"/>
                <a:gd name="T42" fmla="*/ 31 w 196"/>
                <a:gd name="T43" fmla="*/ 256 h 260"/>
                <a:gd name="T44" fmla="*/ 32 w 196"/>
                <a:gd name="T45" fmla="*/ 257 h 260"/>
                <a:gd name="T46" fmla="*/ 33 w 196"/>
                <a:gd name="T47" fmla="*/ 258 h 260"/>
                <a:gd name="T48" fmla="*/ 34 w 196"/>
                <a:gd name="T49" fmla="*/ 258 h 260"/>
                <a:gd name="T50" fmla="*/ 35 w 196"/>
                <a:gd name="T51" fmla="*/ 259 h 260"/>
                <a:gd name="T52" fmla="*/ 35 w 196"/>
                <a:gd name="T53" fmla="*/ 260 h 260"/>
                <a:gd name="T54" fmla="*/ 42 w 196"/>
                <a:gd name="T55" fmla="*/ 243 h 260"/>
                <a:gd name="T56" fmla="*/ 55 w 196"/>
                <a:gd name="T57" fmla="*/ 215 h 260"/>
                <a:gd name="T58" fmla="*/ 68 w 196"/>
                <a:gd name="T59" fmla="*/ 187 h 260"/>
                <a:gd name="T60" fmla="*/ 84 w 196"/>
                <a:gd name="T61" fmla="*/ 160 h 260"/>
                <a:gd name="T62" fmla="*/ 101 w 196"/>
                <a:gd name="T63" fmla="*/ 135 h 260"/>
                <a:gd name="T64" fmla="*/ 119 w 196"/>
                <a:gd name="T65" fmla="*/ 109 h 260"/>
                <a:gd name="T66" fmla="*/ 138 w 196"/>
                <a:gd name="T67" fmla="*/ 85 h 260"/>
                <a:gd name="T68" fmla="*/ 158 w 196"/>
                <a:gd name="T69" fmla="*/ 62 h 260"/>
                <a:gd name="T70" fmla="*/ 179 w 196"/>
                <a:gd name="T71" fmla="*/ 40 h 260"/>
                <a:gd name="T72" fmla="*/ 196 w 196"/>
                <a:gd name="T73" fmla="*/ 24 h 260"/>
                <a:gd name="T74" fmla="*/ 195 w 196"/>
                <a:gd name="T75" fmla="*/ 23 h 260"/>
                <a:gd name="T76" fmla="*/ 194 w 196"/>
                <a:gd name="T77" fmla="*/ 23 h 260"/>
                <a:gd name="T78" fmla="*/ 193 w 196"/>
                <a:gd name="T79" fmla="*/ 22 h 260"/>
                <a:gd name="T80" fmla="*/ 192 w 196"/>
                <a:gd name="T81" fmla="*/ 22 h 260"/>
                <a:gd name="T82" fmla="*/ 191 w 196"/>
                <a:gd name="T83" fmla="*/ 21 h 260"/>
                <a:gd name="T84" fmla="*/ 190 w 196"/>
                <a:gd name="T85" fmla="*/ 21 h 260"/>
                <a:gd name="T86" fmla="*/ 189 w 196"/>
                <a:gd name="T87" fmla="*/ 21 h 260"/>
                <a:gd name="T88" fmla="*/ 188 w 196"/>
                <a:gd name="T89" fmla="*/ 20 h 260"/>
                <a:gd name="T90" fmla="*/ 184 w 196"/>
                <a:gd name="T91" fmla="*/ 17 h 260"/>
                <a:gd name="T92" fmla="*/ 180 w 196"/>
                <a:gd name="T93" fmla="*/ 15 h 260"/>
                <a:gd name="T94" fmla="*/ 176 w 196"/>
                <a:gd name="T95" fmla="*/ 11 h 260"/>
                <a:gd name="T96" fmla="*/ 172 w 196"/>
                <a:gd name="T97" fmla="*/ 9 h 260"/>
                <a:gd name="T98" fmla="*/ 169 w 196"/>
                <a:gd name="T99" fmla="*/ 6 h 260"/>
                <a:gd name="T100" fmla="*/ 164 w 196"/>
                <a:gd name="T101" fmla="*/ 4 h 260"/>
                <a:gd name="T102" fmla="*/ 160 w 196"/>
                <a:gd name="T103" fmla="*/ 2 h 260"/>
                <a:gd name="T104" fmla="*/ 156 w 196"/>
                <a:gd name="T105" fmla="*/ 0 h 26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96"/>
                <a:gd name="T160" fmla="*/ 0 h 260"/>
                <a:gd name="T161" fmla="*/ 196 w 196"/>
                <a:gd name="T162" fmla="*/ 260 h 26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96" h="260">
                  <a:moveTo>
                    <a:pt x="156" y="0"/>
                  </a:moveTo>
                  <a:lnTo>
                    <a:pt x="146" y="8"/>
                  </a:lnTo>
                  <a:lnTo>
                    <a:pt x="124" y="31"/>
                  </a:lnTo>
                  <a:lnTo>
                    <a:pt x="102" y="57"/>
                  </a:lnTo>
                  <a:lnTo>
                    <a:pt x="82" y="82"/>
                  </a:lnTo>
                  <a:lnTo>
                    <a:pt x="63" y="109"/>
                  </a:lnTo>
                  <a:lnTo>
                    <a:pt x="45" y="137"/>
                  </a:lnTo>
                  <a:lnTo>
                    <a:pt x="28" y="165"/>
                  </a:lnTo>
                  <a:lnTo>
                    <a:pt x="14" y="195"/>
                  </a:lnTo>
                  <a:lnTo>
                    <a:pt x="0" y="225"/>
                  </a:lnTo>
                  <a:lnTo>
                    <a:pt x="3" y="228"/>
                  </a:lnTo>
                  <a:lnTo>
                    <a:pt x="7" y="233"/>
                  </a:lnTo>
                  <a:lnTo>
                    <a:pt x="10" y="236"/>
                  </a:lnTo>
                  <a:lnTo>
                    <a:pt x="14" y="240"/>
                  </a:lnTo>
                  <a:lnTo>
                    <a:pt x="17" y="243"/>
                  </a:lnTo>
                  <a:lnTo>
                    <a:pt x="21" y="246"/>
                  </a:lnTo>
                  <a:lnTo>
                    <a:pt x="24" y="251"/>
                  </a:lnTo>
                  <a:lnTo>
                    <a:pt x="28" y="254"/>
                  </a:lnTo>
                  <a:lnTo>
                    <a:pt x="28" y="255"/>
                  </a:lnTo>
                  <a:lnTo>
                    <a:pt x="29" y="255"/>
                  </a:lnTo>
                  <a:lnTo>
                    <a:pt x="31" y="256"/>
                  </a:lnTo>
                  <a:lnTo>
                    <a:pt x="32" y="257"/>
                  </a:lnTo>
                  <a:lnTo>
                    <a:pt x="33" y="258"/>
                  </a:lnTo>
                  <a:lnTo>
                    <a:pt x="34" y="258"/>
                  </a:lnTo>
                  <a:lnTo>
                    <a:pt x="35" y="259"/>
                  </a:lnTo>
                  <a:lnTo>
                    <a:pt x="35" y="260"/>
                  </a:lnTo>
                  <a:lnTo>
                    <a:pt x="42" y="243"/>
                  </a:lnTo>
                  <a:lnTo>
                    <a:pt x="55" y="215"/>
                  </a:lnTo>
                  <a:lnTo>
                    <a:pt x="68" y="187"/>
                  </a:lnTo>
                  <a:lnTo>
                    <a:pt x="84" y="160"/>
                  </a:lnTo>
                  <a:lnTo>
                    <a:pt x="101" y="135"/>
                  </a:lnTo>
                  <a:lnTo>
                    <a:pt x="119" y="109"/>
                  </a:lnTo>
                  <a:lnTo>
                    <a:pt x="138" y="85"/>
                  </a:lnTo>
                  <a:lnTo>
                    <a:pt x="158" y="62"/>
                  </a:lnTo>
                  <a:lnTo>
                    <a:pt x="179" y="40"/>
                  </a:lnTo>
                  <a:lnTo>
                    <a:pt x="196" y="24"/>
                  </a:lnTo>
                  <a:lnTo>
                    <a:pt x="195" y="23"/>
                  </a:lnTo>
                  <a:lnTo>
                    <a:pt x="194" y="23"/>
                  </a:lnTo>
                  <a:lnTo>
                    <a:pt x="193" y="22"/>
                  </a:lnTo>
                  <a:lnTo>
                    <a:pt x="192" y="22"/>
                  </a:lnTo>
                  <a:lnTo>
                    <a:pt x="191" y="21"/>
                  </a:lnTo>
                  <a:lnTo>
                    <a:pt x="190" y="21"/>
                  </a:lnTo>
                  <a:lnTo>
                    <a:pt x="189" y="21"/>
                  </a:lnTo>
                  <a:lnTo>
                    <a:pt x="188" y="20"/>
                  </a:lnTo>
                  <a:lnTo>
                    <a:pt x="184" y="17"/>
                  </a:lnTo>
                  <a:lnTo>
                    <a:pt x="180" y="15"/>
                  </a:lnTo>
                  <a:lnTo>
                    <a:pt x="176" y="11"/>
                  </a:lnTo>
                  <a:lnTo>
                    <a:pt x="172" y="9"/>
                  </a:lnTo>
                  <a:lnTo>
                    <a:pt x="169" y="6"/>
                  </a:lnTo>
                  <a:lnTo>
                    <a:pt x="164" y="4"/>
                  </a:lnTo>
                  <a:lnTo>
                    <a:pt x="160" y="2"/>
                  </a:lnTo>
                  <a:lnTo>
                    <a:pt x="156" y="0"/>
                  </a:lnTo>
                  <a:close/>
                </a:path>
              </a:pathLst>
            </a:custGeom>
            <a:solidFill>
              <a:srgbClr val="28D9FF"/>
            </a:solidFill>
            <a:ln w="9525">
              <a:noFill/>
              <a:round/>
              <a:headEnd/>
              <a:tailEnd/>
            </a:ln>
          </p:spPr>
          <p:txBody>
            <a:bodyPr>
              <a:prstTxWarp prst="textNoShape">
                <a:avLst/>
              </a:prstTxWarp>
            </a:bodyPr>
            <a:lstStyle/>
            <a:p>
              <a:endParaRPr lang="en-US"/>
            </a:p>
          </p:txBody>
        </p:sp>
        <p:sp>
          <p:nvSpPr>
            <p:cNvPr id="66648" name="Freeform 88"/>
            <p:cNvSpPr>
              <a:spLocks/>
            </p:cNvSpPr>
            <p:nvPr/>
          </p:nvSpPr>
          <p:spPr bwMode="auto">
            <a:xfrm>
              <a:off x="804" y="1693"/>
              <a:ext cx="197" cy="274"/>
            </a:xfrm>
            <a:custGeom>
              <a:avLst/>
              <a:gdLst>
                <a:gd name="T0" fmla="*/ 161 w 197"/>
                <a:gd name="T1" fmla="*/ 0 h 274"/>
                <a:gd name="T2" fmla="*/ 144 w 197"/>
                <a:gd name="T3" fmla="*/ 16 h 274"/>
                <a:gd name="T4" fmla="*/ 123 w 197"/>
                <a:gd name="T5" fmla="*/ 38 h 274"/>
                <a:gd name="T6" fmla="*/ 103 w 197"/>
                <a:gd name="T7" fmla="*/ 61 h 274"/>
                <a:gd name="T8" fmla="*/ 84 w 197"/>
                <a:gd name="T9" fmla="*/ 85 h 274"/>
                <a:gd name="T10" fmla="*/ 66 w 197"/>
                <a:gd name="T11" fmla="*/ 111 h 274"/>
                <a:gd name="T12" fmla="*/ 49 w 197"/>
                <a:gd name="T13" fmla="*/ 136 h 274"/>
                <a:gd name="T14" fmla="*/ 33 w 197"/>
                <a:gd name="T15" fmla="*/ 163 h 274"/>
                <a:gd name="T16" fmla="*/ 20 w 197"/>
                <a:gd name="T17" fmla="*/ 191 h 274"/>
                <a:gd name="T18" fmla="*/ 7 w 197"/>
                <a:gd name="T19" fmla="*/ 219 h 274"/>
                <a:gd name="T20" fmla="*/ 0 w 197"/>
                <a:gd name="T21" fmla="*/ 236 h 274"/>
                <a:gd name="T22" fmla="*/ 2 w 197"/>
                <a:gd name="T23" fmla="*/ 237 h 274"/>
                <a:gd name="T24" fmla="*/ 3 w 197"/>
                <a:gd name="T25" fmla="*/ 239 h 274"/>
                <a:gd name="T26" fmla="*/ 4 w 197"/>
                <a:gd name="T27" fmla="*/ 241 h 274"/>
                <a:gd name="T28" fmla="*/ 6 w 197"/>
                <a:gd name="T29" fmla="*/ 242 h 274"/>
                <a:gd name="T30" fmla="*/ 7 w 197"/>
                <a:gd name="T31" fmla="*/ 244 h 274"/>
                <a:gd name="T32" fmla="*/ 8 w 197"/>
                <a:gd name="T33" fmla="*/ 247 h 274"/>
                <a:gd name="T34" fmla="*/ 9 w 197"/>
                <a:gd name="T35" fmla="*/ 249 h 274"/>
                <a:gd name="T36" fmla="*/ 10 w 197"/>
                <a:gd name="T37" fmla="*/ 251 h 274"/>
                <a:gd name="T38" fmla="*/ 13 w 197"/>
                <a:gd name="T39" fmla="*/ 253 h 274"/>
                <a:gd name="T40" fmla="*/ 17 w 197"/>
                <a:gd name="T41" fmla="*/ 256 h 274"/>
                <a:gd name="T42" fmla="*/ 20 w 197"/>
                <a:gd name="T43" fmla="*/ 259 h 274"/>
                <a:gd name="T44" fmla="*/ 23 w 197"/>
                <a:gd name="T45" fmla="*/ 262 h 274"/>
                <a:gd name="T46" fmla="*/ 26 w 197"/>
                <a:gd name="T47" fmla="*/ 264 h 274"/>
                <a:gd name="T48" fmla="*/ 29 w 197"/>
                <a:gd name="T49" fmla="*/ 268 h 274"/>
                <a:gd name="T50" fmla="*/ 31 w 197"/>
                <a:gd name="T51" fmla="*/ 271 h 274"/>
                <a:gd name="T52" fmla="*/ 34 w 197"/>
                <a:gd name="T53" fmla="*/ 274 h 274"/>
                <a:gd name="T54" fmla="*/ 39 w 197"/>
                <a:gd name="T55" fmla="*/ 263 h 274"/>
                <a:gd name="T56" fmla="*/ 49 w 197"/>
                <a:gd name="T57" fmla="*/ 237 h 274"/>
                <a:gd name="T58" fmla="*/ 61 w 197"/>
                <a:gd name="T59" fmla="*/ 211 h 274"/>
                <a:gd name="T60" fmla="*/ 73 w 197"/>
                <a:gd name="T61" fmla="*/ 184 h 274"/>
                <a:gd name="T62" fmla="*/ 88 w 197"/>
                <a:gd name="T63" fmla="*/ 160 h 274"/>
                <a:gd name="T64" fmla="*/ 104 w 197"/>
                <a:gd name="T65" fmla="*/ 136 h 274"/>
                <a:gd name="T66" fmla="*/ 120 w 197"/>
                <a:gd name="T67" fmla="*/ 113 h 274"/>
                <a:gd name="T68" fmla="*/ 138 w 197"/>
                <a:gd name="T69" fmla="*/ 91 h 274"/>
                <a:gd name="T70" fmla="*/ 157 w 197"/>
                <a:gd name="T71" fmla="*/ 68 h 274"/>
                <a:gd name="T72" fmla="*/ 176 w 197"/>
                <a:gd name="T73" fmla="*/ 48 h 274"/>
                <a:gd name="T74" fmla="*/ 197 w 197"/>
                <a:gd name="T75" fmla="*/ 28 h 274"/>
                <a:gd name="T76" fmla="*/ 197 w 197"/>
                <a:gd name="T77" fmla="*/ 28 h 274"/>
                <a:gd name="T78" fmla="*/ 194 w 197"/>
                <a:gd name="T79" fmla="*/ 24 h 274"/>
                <a:gd name="T80" fmla="*/ 189 w 197"/>
                <a:gd name="T81" fmla="*/ 20 h 274"/>
                <a:gd name="T82" fmla="*/ 185 w 197"/>
                <a:gd name="T83" fmla="*/ 17 h 274"/>
                <a:gd name="T84" fmla="*/ 181 w 197"/>
                <a:gd name="T85" fmla="*/ 13 h 274"/>
                <a:gd name="T86" fmla="*/ 177 w 197"/>
                <a:gd name="T87" fmla="*/ 10 h 274"/>
                <a:gd name="T88" fmla="*/ 171 w 197"/>
                <a:gd name="T89" fmla="*/ 5 h 274"/>
                <a:gd name="T90" fmla="*/ 166 w 197"/>
                <a:gd name="T91" fmla="*/ 2 h 274"/>
                <a:gd name="T92" fmla="*/ 161 w 197"/>
                <a:gd name="T93" fmla="*/ 0 h 27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97"/>
                <a:gd name="T142" fmla="*/ 0 h 274"/>
                <a:gd name="T143" fmla="*/ 197 w 197"/>
                <a:gd name="T144" fmla="*/ 274 h 27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97" h="274">
                  <a:moveTo>
                    <a:pt x="161" y="0"/>
                  </a:moveTo>
                  <a:lnTo>
                    <a:pt x="144" y="16"/>
                  </a:lnTo>
                  <a:lnTo>
                    <a:pt x="123" y="38"/>
                  </a:lnTo>
                  <a:lnTo>
                    <a:pt x="103" y="61"/>
                  </a:lnTo>
                  <a:lnTo>
                    <a:pt x="84" y="85"/>
                  </a:lnTo>
                  <a:lnTo>
                    <a:pt x="66" y="111"/>
                  </a:lnTo>
                  <a:lnTo>
                    <a:pt x="49" y="136"/>
                  </a:lnTo>
                  <a:lnTo>
                    <a:pt x="33" y="163"/>
                  </a:lnTo>
                  <a:lnTo>
                    <a:pt x="20" y="191"/>
                  </a:lnTo>
                  <a:lnTo>
                    <a:pt x="7" y="219"/>
                  </a:lnTo>
                  <a:lnTo>
                    <a:pt x="0" y="236"/>
                  </a:lnTo>
                  <a:lnTo>
                    <a:pt x="2" y="237"/>
                  </a:lnTo>
                  <a:lnTo>
                    <a:pt x="3" y="239"/>
                  </a:lnTo>
                  <a:lnTo>
                    <a:pt x="4" y="241"/>
                  </a:lnTo>
                  <a:lnTo>
                    <a:pt x="6" y="242"/>
                  </a:lnTo>
                  <a:lnTo>
                    <a:pt x="7" y="244"/>
                  </a:lnTo>
                  <a:lnTo>
                    <a:pt x="8" y="247"/>
                  </a:lnTo>
                  <a:lnTo>
                    <a:pt x="9" y="249"/>
                  </a:lnTo>
                  <a:lnTo>
                    <a:pt x="10" y="251"/>
                  </a:lnTo>
                  <a:lnTo>
                    <a:pt x="13" y="253"/>
                  </a:lnTo>
                  <a:lnTo>
                    <a:pt x="17" y="256"/>
                  </a:lnTo>
                  <a:lnTo>
                    <a:pt x="20" y="259"/>
                  </a:lnTo>
                  <a:lnTo>
                    <a:pt x="23" y="262"/>
                  </a:lnTo>
                  <a:lnTo>
                    <a:pt x="26" y="264"/>
                  </a:lnTo>
                  <a:lnTo>
                    <a:pt x="29" y="268"/>
                  </a:lnTo>
                  <a:lnTo>
                    <a:pt x="31" y="271"/>
                  </a:lnTo>
                  <a:lnTo>
                    <a:pt x="34" y="274"/>
                  </a:lnTo>
                  <a:lnTo>
                    <a:pt x="39" y="263"/>
                  </a:lnTo>
                  <a:lnTo>
                    <a:pt x="49" y="237"/>
                  </a:lnTo>
                  <a:lnTo>
                    <a:pt x="61" y="211"/>
                  </a:lnTo>
                  <a:lnTo>
                    <a:pt x="73" y="184"/>
                  </a:lnTo>
                  <a:lnTo>
                    <a:pt x="88" y="160"/>
                  </a:lnTo>
                  <a:lnTo>
                    <a:pt x="104" y="136"/>
                  </a:lnTo>
                  <a:lnTo>
                    <a:pt x="120" y="113"/>
                  </a:lnTo>
                  <a:lnTo>
                    <a:pt x="138" y="91"/>
                  </a:lnTo>
                  <a:lnTo>
                    <a:pt x="157" y="68"/>
                  </a:lnTo>
                  <a:lnTo>
                    <a:pt x="176" y="48"/>
                  </a:lnTo>
                  <a:lnTo>
                    <a:pt x="197" y="28"/>
                  </a:lnTo>
                  <a:lnTo>
                    <a:pt x="194" y="24"/>
                  </a:lnTo>
                  <a:lnTo>
                    <a:pt x="189" y="20"/>
                  </a:lnTo>
                  <a:lnTo>
                    <a:pt x="185" y="17"/>
                  </a:lnTo>
                  <a:lnTo>
                    <a:pt x="181" y="13"/>
                  </a:lnTo>
                  <a:lnTo>
                    <a:pt x="177" y="10"/>
                  </a:lnTo>
                  <a:lnTo>
                    <a:pt x="171" y="5"/>
                  </a:lnTo>
                  <a:lnTo>
                    <a:pt x="166" y="2"/>
                  </a:lnTo>
                  <a:lnTo>
                    <a:pt x="161" y="0"/>
                  </a:lnTo>
                  <a:close/>
                </a:path>
              </a:pathLst>
            </a:custGeom>
            <a:solidFill>
              <a:srgbClr val="30DCFF"/>
            </a:solidFill>
            <a:ln w="9525">
              <a:noFill/>
              <a:round/>
              <a:headEnd/>
              <a:tailEnd/>
            </a:ln>
          </p:spPr>
          <p:txBody>
            <a:bodyPr>
              <a:prstTxWarp prst="textNoShape">
                <a:avLst/>
              </a:prstTxWarp>
            </a:bodyPr>
            <a:lstStyle/>
            <a:p>
              <a:endParaRPr lang="en-US"/>
            </a:p>
          </p:txBody>
        </p:sp>
        <p:sp>
          <p:nvSpPr>
            <p:cNvPr id="66649" name="Freeform 89"/>
            <p:cNvSpPr>
              <a:spLocks/>
            </p:cNvSpPr>
            <p:nvPr/>
          </p:nvSpPr>
          <p:spPr bwMode="auto">
            <a:xfrm>
              <a:off x="838" y="1721"/>
              <a:ext cx="188" cy="287"/>
            </a:xfrm>
            <a:custGeom>
              <a:avLst/>
              <a:gdLst>
                <a:gd name="T0" fmla="*/ 163 w 188"/>
                <a:gd name="T1" fmla="*/ 0 h 287"/>
                <a:gd name="T2" fmla="*/ 163 w 188"/>
                <a:gd name="T3" fmla="*/ 0 h 287"/>
                <a:gd name="T4" fmla="*/ 142 w 188"/>
                <a:gd name="T5" fmla="*/ 20 h 287"/>
                <a:gd name="T6" fmla="*/ 123 w 188"/>
                <a:gd name="T7" fmla="*/ 40 h 287"/>
                <a:gd name="T8" fmla="*/ 104 w 188"/>
                <a:gd name="T9" fmla="*/ 63 h 287"/>
                <a:gd name="T10" fmla="*/ 86 w 188"/>
                <a:gd name="T11" fmla="*/ 85 h 287"/>
                <a:gd name="T12" fmla="*/ 70 w 188"/>
                <a:gd name="T13" fmla="*/ 108 h 287"/>
                <a:gd name="T14" fmla="*/ 54 w 188"/>
                <a:gd name="T15" fmla="*/ 132 h 287"/>
                <a:gd name="T16" fmla="*/ 39 w 188"/>
                <a:gd name="T17" fmla="*/ 156 h 287"/>
                <a:gd name="T18" fmla="*/ 27 w 188"/>
                <a:gd name="T19" fmla="*/ 183 h 287"/>
                <a:gd name="T20" fmla="*/ 15 w 188"/>
                <a:gd name="T21" fmla="*/ 209 h 287"/>
                <a:gd name="T22" fmla="*/ 5 w 188"/>
                <a:gd name="T23" fmla="*/ 235 h 287"/>
                <a:gd name="T24" fmla="*/ 0 w 188"/>
                <a:gd name="T25" fmla="*/ 246 h 287"/>
                <a:gd name="T26" fmla="*/ 5 w 188"/>
                <a:gd name="T27" fmla="*/ 251 h 287"/>
                <a:gd name="T28" fmla="*/ 10 w 188"/>
                <a:gd name="T29" fmla="*/ 256 h 287"/>
                <a:gd name="T30" fmla="*/ 14 w 188"/>
                <a:gd name="T31" fmla="*/ 262 h 287"/>
                <a:gd name="T32" fmla="*/ 18 w 188"/>
                <a:gd name="T33" fmla="*/ 267 h 287"/>
                <a:gd name="T34" fmla="*/ 23 w 188"/>
                <a:gd name="T35" fmla="*/ 272 h 287"/>
                <a:gd name="T36" fmla="*/ 27 w 188"/>
                <a:gd name="T37" fmla="*/ 278 h 287"/>
                <a:gd name="T38" fmla="*/ 31 w 188"/>
                <a:gd name="T39" fmla="*/ 282 h 287"/>
                <a:gd name="T40" fmla="*/ 35 w 188"/>
                <a:gd name="T41" fmla="*/ 287 h 287"/>
                <a:gd name="T42" fmla="*/ 38 w 188"/>
                <a:gd name="T43" fmla="*/ 276 h 287"/>
                <a:gd name="T44" fmla="*/ 47 w 188"/>
                <a:gd name="T45" fmla="*/ 251 h 287"/>
                <a:gd name="T46" fmla="*/ 57 w 188"/>
                <a:gd name="T47" fmla="*/ 226 h 287"/>
                <a:gd name="T48" fmla="*/ 68 w 188"/>
                <a:gd name="T49" fmla="*/ 202 h 287"/>
                <a:gd name="T50" fmla="*/ 80 w 188"/>
                <a:gd name="T51" fmla="*/ 178 h 287"/>
                <a:gd name="T52" fmla="*/ 93 w 188"/>
                <a:gd name="T53" fmla="*/ 155 h 287"/>
                <a:gd name="T54" fmla="*/ 107 w 188"/>
                <a:gd name="T55" fmla="*/ 133 h 287"/>
                <a:gd name="T56" fmla="*/ 123 w 188"/>
                <a:gd name="T57" fmla="*/ 112 h 287"/>
                <a:gd name="T58" fmla="*/ 139 w 188"/>
                <a:gd name="T59" fmla="*/ 91 h 287"/>
                <a:gd name="T60" fmla="*/ 156 w 188"/>
                <a:gd name="T61" fmla="*/ 71 h 287"/>
                <a:gd name="T62" fmla="*/ 174 w 188"/>
                <a:gd name="T63" fmla="*/ 52 h 287"/>
                <a:gd name="T64" fmla="*/ 188 w 188"/>
                <a:gd name="T65" fmla="*/ 39 h 287"/>
                <a:gd name="T66" fmla="*/ 185 w 188"/>
                <a:gd name="T67" fmla="*/ 34 h 287"/>
                <a:gd name="T68" fmla="*/ 182 w 188"/>
                <a:gd name="T69" fmla="*/ 29 h 287"/>
                <a:gd name="T70" fmla="*/ 180 w 188"/>
                <a:gd name="T71" fmla="*/ 25 h 287"/>
                <a:gd name="T72" fmla="*/ 176 w 188"/>
                <a:gd name="T73" fmla="*/ 19 h 287"/>
                <a:gd name="T74" fmla="*/ 173 w 188"/>
                <a:gd name="T75" fmla="*/ 14 h 287"/>
                <a:gd name="T76" fmla="*/ 170 w 188"/>
                <a:gd name="T77" fmla="*/ 10 h 287"/>
                <a:gd name="T78" fmla="*/ 166 w 188"/>
                <a:gd name="T79" fmla="*/ 5 h 287"/>
                <a:gd name="T80" fmla="*/ 163 w 188"/>
                <a:gd name="T81" fmla="*/ 0 h 2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88"/>
                <a:gd name="T124" fmla="*/ 0 h 287"/>
                <a:gd name="T125" fmla="*/ 188 w 188"/>
                <a:gd name="T126" fmla="*/ 287 h 28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88" h="287">
                  <a:moveTo>
                    <a:pt x="163" y="0"/>
                  </a:moveTo>
                  <a:lnTo>
                    <a:pt x="163" y="0"/>
                  </a:lnTo>
                  <a:lnTo>
                    <a:pt x="142" y="20"/>
                  </a:lnTo>
                  <a:lnTo>
                    <a:pt x="123" y="40"/>
                  </a:lnTo>
                  <a:lnTo>
                    <a:pt x="104" y="63"/>
                  </a:lnTo>
                  <a:lnTo>
                    <a:pt x="86" y="85"/>
                  </a:lnTo>
                  <a:lnTo>
                    <a:pt x="70" y="108"/>
                  </a:lnTo>
                  <a:lnTo>
                    <a:pt x="54" y="132"/>
                  </a:lnTo>
                  <a:lnTo>
                    <a:pt x="39" y="156"/>
                  </a:lnTo>
                  <a:lnTo>
                    <a:pt x="27" y="183"/>
                  </a:lnTo>
                  <a:lnTo>
                    <a:pt x="15" y="209"/>
                  </a:lnTo>
                  <a:lnTo>
                    <a:pt x="5" y="235"/>
                  </a:lnTo>
                  <a:lnTo>
                    <a:pt x="0" y="246"/>
                  </a:lnTo>
                  <a:lnTo>
                    <a:pt x="5" y="251"/>
                  </a:lnTo>
                  <a:lnTo>
                    <a:pt x="10" y="256"/>
                  </a:lnTo>
                  <a:lnTo>
                    <a:pt x="14" y="262"/>
                  </a:lnTo>
                  <a:lnTo>
                    <a:pt x="18" y="267"/>
                  </a:lnTo>
                  <a:lnTo>
                    <a:pt x="23" y="272"/>
                  </a:lnTo>
                  <a:lnTo>
                    <a:pt x="27" y="278"/>
                  </a:lnTo>
                  <a:lnTo>
                    <a:pt x="31" y="282"/>
                  </a:lnTo>
                  <a:lnTo>
                    <a:pt x="35" y="287"/>
                  </a:lnTo>
                  <a:lnTo>
                    <a:pt x="38" y="276"/>
                  </a:lnTo>
                  <a:lnTo>
                    <a:pt x="47" y="251"/>
                  </a:lnTo>
                  <a:lnTo>
                    <a:pt x="57" y="226"/>
                  </a:lnTo>
                  <a:lnTo>
                    <a:pt x="68" y="202"/>
                  </a:lnTo>
                  <a:lnTo>
                    <a:pt x="80" y="178"/>
                  </a:lnTo>
                  <a:lnTo>
                    <a:pt x="93" y="155"/>
                  </a:lnTo>
                  <a:lnTo>
                    <a:pt x="107" y="133"/>
                  </a:lnTo>
                  <a:lnTo>
                    <a:pt x="123" y="112"/>
                  </a:lnTo>
                  <a:lnTo>
                    <a:pt x="139" y="91"/>
                  </a:lnTo>
                  <a:lnTo>
                    <a:pt x="156" y="71"/>
                  </a:lnTo>
                  <a:lnTo>
                    <a:pt x="174" y="52"/>
                  </a:lnTo>
                  <a:lnTo>
                    <a:pt x="188" y="39"/>
                  </a:lnTo>
                  <a:lnTo>
                    <a:pt x="185" y="34"/>
                  </a:lnTo>
                  <a:lnTo>
                    <a:pt x="182" y="29"/>
                  </a:lnTo>
                  <a:lnTo>
                    <a:pt x="180" y="25"/>
                  </a:lnTo>
                  <a:lnTo>
                    <a:pt x="176" y="19"/>
                  </a:lnTo>
                  <a:lnTo>
                    <a:pt x="173" y="14"/>
                  </a:lnTo>
                  <a:lnTo>
                    <a:pt x="170" y="10"/>
                  </a:lnTo>
                  <a:lnTo>
                    <a:pt x="166" y="5"/>
                  </a:lnTo>
                  <a:lnTo>
                    <a:pt x="163" y="0"/>
                  </a:lnTo>
                  <a:close/>
                </a:path>
              </a:pathLst>
            </a:custGeom>
            <a:solidFill>
              <a:srgbClr val="38DEFF"/>
            </a:solidFill>
            <a:ln w="9525">
              <a:noFill/>
              <a:round/>
              <a:headEnd/>
              <a:tailEnd/>
            </a:ln>
          </p:spPr>
          <p:txBody>
            <a:bodyPr>
              <a:prstTxWarp prst="textNoShape">
                <a:avLst/>
              </a:prstTxWarp>
            </a:bodyPr>
            <a:lstStyle/>
            <a:p>
              <a:endParaRPr lang="en-US"/>
            </a:p>
          </p:txBody>
        </p:sp>
        <p:sp>
          <p:nvSpPr>
            <p:cNvPr id="66650" name="Freeform 90"/>
            <p:cNvSpPr>
              <a:spLocks/>
            </p:cNvSpPr>
            <p:nvPr/>
          </p:nvSpPr>
          <p:spPr bwMode="auto">
            <a:xfrm>
              <a:off x="873" y="1760"/>
              <a:ext cx="176" cy="288"/>
            </a:xfrm>
            <a:custGeom>
              <a:avLst/>
              <a:gdLst>
                <a:gd name="T0" fmla="*/ 153 w 176"/>
                <a:gd name="T1" fmla="*/ 0 h 288"/>
                <a:gd name="T2" fmla="*/ 139 w 176"/>
                <a:gd name="T3" fmla="*/ 13 h 288"/>
                <a:gd name="T4" fmla="*/ 121 w 176"/>
                <a:gd name="T5" fmla="*/ 32 h 288"/>
                <a:gd name="T6" fmla="*/ 104 w 176"/>
                <a:gd name="T7" fmla="*/ 52 h 288"/>
                <a:gd name="T8" fmla="*/ 88 w 176"/>
                <a:gd name="T9" fmla="*/ 73 h 288"/>
                <a:gd name="T10" fmla="*/ 72 w 176"/>
                <a:gd name="T11" fmla="*/ 94 h 288"/>
                <a:gd name="T12" fmla="*/ 58 w 176"/>
                <a:gd name="T13" fmla="*/ 116 h 288"/>
                <a:gd name="T14" fmla="*/ 45 w 176"/>
                <a:gd name="T15" fmla="*/ 139 h 288"/>
                <a:gd name="T16" fmla="*/ 33 w 176"/>
                <a:gd name="T17" fmla="*/ 163 h 288"/>
                <a:gd name="T18" fmla="*/ 22 w 176"/>
                <a:gd name="T19" fmla="*/ 187 h 288"/>
                <a:gd name="T20" fmla="*/ 12 w 176"/>
                <a:gd name="T21" fmla="*/ 212 h 288"/>
                <a:gd name="T22" fmla="*/ 3 w 176"/>
                <a:gd name="T23" fmla="*/ 237 h 288"/>
                <a:gd name="T24" fmla="*/ 0 w 176"/>
                <a:gd name="T25" fmla="*/ 248 h 288"/>
                <a:gd name="T26" fmla="*/ 3 w 176"/>
                <a:gd name="T27" fmla="*/ 252 h 288"/>
                <a:gd name="T28" fmla="*/ 7 w 176"/>
                <a:gd name="T29" fmla="*/ 255 h 288"/>
                <a:gd name="T30" fmla="*/ 10 w 176"/>
                <a:gd name="T31" fmla="*/ 259 h 288"/>
                <a:gd name="T32" fmla="*/ 13 w 176"/>
                <a:gd name="T33" fmla="*/ 263 h 288"/>
                <a:gd name="T34" fmla="*/ 16 w 176"/>
                <a:gd name="T35" fmla="*/ 266 h 288"/>
                <a:gd name="T36" fmla="*/ 19 w 176"/>
                <a:gd name="T37" fmla="*/ 269 h 288"/>
                <a:gd name="T38" fmla="*/ 23 w 176"/>
                <a:gd name="T39" fmla="*/ 272 h 288"/>
                <a:gd name="T40" fmla="*/ 27 w 176"/>
                <a:gd name="T41" fmla="*/ 275 h 288"/>
                <a:gd name="T42" fmla="*/ 28 w 176"/>
                <a:gd name="T43" fmla="*/ 277 h 288"/>
                <a:gd name="T44" fmla="*/ 29 w 176"/>
                <a:gd name="T45" fmla="*/ 279 h 288"/>
                <a:gd name="T46" fmla="*/ 30 w 176"/>
                <a:gd name="T47" fmla="*/ 281 h 288"/>
                <a:gd name="T48" fmla="*/ 32 w 176"/>
                <a:gd name="T49" fmla="*/ 282 h 288"/>
                <a:gd name="T50" fmla="*/ 33 w 176"/>
                <a:gd name="T51" fmla="*/ 284 h 288"/>
                <a:gd name="T52" fmla="*/ 34 w 176"/>
                <a:gd name="T53" fmla="*/ 285 h 288"/>
                <a:gd name="T54" fmla="*/ 36 w 176"/>
                <a:gd name="T55" fmla="*/ 286 h 288"/>
                <a:gd name="T56" fmla="*/ 37 w 176"/>
                <a:gd name="T57" fmla="*/ 288 h 288"/>
                <a:gd name="T58" fmla="*/ 40 w 176"/>
                <a:gd name="T59" fmla="*/ 274 h 288"/>
                <a:gd name="T60" fmla="*/ 47 w 176"/>
                <a:gd name="T61" fmla="*/ 251 h 288"/>
                <a:gd name="T62" fmla="*/ 55 w 176"/>
                <a:gd name="T63" fmla="*/ 228 h 288"/>
                <a:gd name="T64" fmla="*/ 63 w 176"/>
                <a:gd name="T65" fmla="*/ 205 h 288"/>
                <a:gd name="T66" fmla="*/ 74 w 176"/>
                <a:gd name="T67" fmla="*/ 183 h 288"/>
                <a:gd name="T68" fmla="*/ 85 w 176"/>
                <a:gd name="T69" fmla="*/ 162 h 288"/>
                <a:gd name="T70" fmla="*/ 97 w 176"/>
                <a:gd name="T71" fmla="*/ 141 h 288"/>
                <a:gd name="T72" fmla="*/ 110 w 176"/>
                <a:gd name="T73" fmla="*/ 119 h 288"/>
                <a:gd name="T74" fmla="*/ 124 w 176"/>
                <a:gd name="T75" fmla="*/ 101 h 288"/>
                <a:gd name="T76" fmla="*/ 139 w 176"/>
                <a:gd name="T77" fmla="*/ 82 h 288"/>
                <a:gd name="T78" fmla="*/ 155 w 176"/>
                <a:gd name="T79" fmla="*/ 64 h 288"/>
                <a:gd name="T80" fmla="*/ 171 w 176"/>
                <a:gd name="T81" fmla="*/ 46 h 288"/>
                <a:gd name="T82" fmla="*/ 176 w 176"/>
                <a:gd name="T83" fmla="*/ 40 h 288"/>
                <a:gd name="T84" fmla="*/ 173 w 176"/>
                <a:gd name="T85" fmla="*/ 36 h 288"/>
                <a:gd name="T86" fmla="*/ 170 w 176"/>
                <a:gd name="T87" fmla="*/ 31 h 288"/>
                <a:gd name="T88" fmla="*/ 167 w 176"/>
                <a:gd name="T89" fmla="*/ 26 h 288"/>
                <a:gd name="T90" fmla="*/ 164 w 176"/>
                <a:gd name="T91" fmla="*/ 20 h 288"/>
                <a:gd name="T92" fmla="*/ 161 w 176"/>
                <a:gd name="T93" fmla="*/ 16 h 288"/>
                <a:gd name="T94" fmla="*/ 158 w 176"/>
                <a:gd name="T95" fmla="*/ 11 h 288"/>
                <a:gd name="T96" fmla="*/ 155 w 176"/>
                <a:gd name="T97" fmla="*/ 6 h 288"/>
                <a:gd name="T98" fmla="*/ 153 w 176"/>
                <a:gd name="T99" fmla="*/ 0 h 28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76"/>
                <a:gd name="T151" fmla="*/ 0 h 288"/>
                <a:gd name="T152" fmla="*/ 176 w 176"/>
                <a:gd name="T153" fmla="*/ 288 h 28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76" h="288">
                  <a:moveTo>
                    <a:pt x="153" y="0"/>
                  </a:moveTo>
                  <a:lnTo>
                    <a:pt x="139" y="13"/>
                  </a:lnTo>
                  <a:lnTo>
                    <a:pt x="121" y="32"/>
                  </a:lnTo>
                  <a:lnTo>
                    <a:pt x="104" y="52"/>
                  </a:lnTo>
                  <a:lnTo>
                    <a:pt x="88" y="73"/>
                  </a:lnTo>
                  <a:lnTo>
                    <a:pt x="72" y="94"/>
                  </a:lnTo>
                  <a:lnTo>
                    <a:pt x="58" y="116"/>
                  </a:lnTo>
                  <a:lnTo>
                    <a:pt x="45" y="139"/>
                  </a:lnTo>
                  <a:lnTo>
                    <a:pt x="33" y="163"/>
                  </a:lnTo>
                  <a:lnTo>
                    <a:pt x="22" y="187"/>
                  </a:lnTo>
                  <a:lnTo>
                    <a:pt x="12" y="212"/>
                  </a:lnTo>
                  <a:lnTo>
                    <a:pt x="3" y="237"/>
                  </a:lnTo>
                  <a:lnTo>
                    <a:pt x="0" y="248"/>
                  </a:lnTo>
                  <a:lnTo>
                    <a:pt x="3" y="252"/>
                  </a:lnTo>
                  <a:lnTo>
                    <a:pt x="7" y="255"/>
                  </a:lnTo>
                  <a:lnTo>
                    <a:pt x="10" y="259"/>
                  </a:lnTo>
                  <a:lnTo>
                    <a:pt x="13" y="263"/>
                  </a:lnTo>
                  <a:lnTo>
                    <a:pt x="16" y="266"/>
                  </a:lnTo>
                  <a:lnTo>
                    <a:pt x="19" y="269"/>
                  </a:lnTo>
                  <a:lnTo>
                    <a:pt x="23" y="272"/>
                  </a:lnTo>
                  <a:lnTo>
                    <a:pt x="27" y="275"/>
                  </a:lnTo>
                  <a:lnTo>
                    <a:pt x="28" y="277"/>
                  </a:lnTo>
                  <a:lnTo>
                    <a:pt x="29" y="279"/>
                  </a:lnTo>
                  <a:lnTo>
                    <a:pt x="30" y="281"/>
                  </a:lnTo>
                  <a:lnTo>
                    <a:pt x="32" y="282"/>
                  </a:lnTo>
                  <a:lnTo>
                    <a:pt x="33" y="284"/>
                  </a:lnTo>
                  <a:lnTo>
                    <a:pt x="34" y="285"/>
                  </a:lnTo>
                  <a:lnTo>
                    <a:pt x="36" y="286"/>
                  </a:lnTo>
                  <a:lnTo>
                    <a:pt x="37" y="288"/>
                  </a:lnTo>
                  <a:lnTo>
                    <a:pt x="40" y="274"/>
                  </a:lnTo>
                  <a:lnTo>
                    <a:pt x="47" y="251"/>
                  </a:lnTo>
                  <a:lnTo>
                    <a:pt x="55" y="228"/>
                  </a:lnTo>
                  <a:lnTo>
                    <a:pt x="63" y="205"/>
                  </a:lnTo>
                  <a:lnTo>
                    <a:pt x="74" y="183"/>
                  </a:lnTo>
                  <a:lnTo>
                    <a:pt x="85" y="162"/>
                  </a:lnTo>
                  <a:lnTo>
                    <a:pt x="97" y="141"/>
                  </a:lnTo>
                  <a:lnTo>
                    <a:pt x="110" y="119"/>
                  </a:lnTo>
                  <a:lnTo>
                    <a:pt x="124" y="101"/>
                  </a:lnTo>
                  <a:lnTo>
                    <a:pt x="139" y="82"/>
                  </a:lnTo>
                  <a:lnTo>
                    <a:pt x="155" y="64"/>
                  </a:lnTo>
                  <a:lnTo>
                    <a:pt x="171" y="46"/>
                  </a:lnTo>
                  <a:lnTo>
                    <a:pt x="176" y="40"/>
                  </a:lnTo>
                  <a:lnTo>
                    <a:pt x="173" y="36"/>
                  </a:lnTo>
                  <a:lnTo>
                    <a:pt x="170" y="31"/>
                  </a:lnTo>
                  <a:lnTo>
                    <a:pt x="167" y="26"/>
                  </a:lnTo>
                  <a:lnTo>
                    <a:pt x="164" y="20"/>
                  </a:lnTo>
                  <a:lnTo>
                    <a:pt x="161" y="16"/>
                  </a:lnTo>
                  <a:lnTo>
                    <a:pt x="158" y="11"/>
                  </a:lnTo>
                  <a:lnTo>
                    <a:pt x="155" y="6"/>
                  </a:lnTo>
                  <a:lnTo>
                    <a:pt x="153" y="0"/>
                  </a:lnTo>
                  <a:close/>
                </a:path>
              </a:pathLst>
            </a:custGeom>
            <a:solidFill>
              <a:srgbClr val="40E1FF"/>
            </a:solidFill>
            <a:ln w="9525">
              <a:noFill/>
              <a:round/>
              <a:headEnd/>
              <a:tailEnd/>
            </a:ln>
          </p:spPr>
          <p:txBody>
            <a:bodyPr>
              <a:prstTxWarp prst="textNoShape">
                <a:avLst/>
              </a:prstTxWarp>
            </a:bodyPr>
            <a:lstStyle/>
            <a:p>
              <a:endParaRPr lang="en-US"/>
            </a:p>
          </p:txBody>
        </p:sp>
        <p:sp>
          <p:nvSpPr>
            <p:cNvPr id="66651" name="Freeform 91"/>
            <p:cNvSpPr>
              <a:spLocks/>
            </p:cNvSpPr>
            <p:nvPr/>
          </p:nvSpPr>
          <p:spPr bwMode="auto">
            <a:xfrm>
              <a:off x="910" y="1800"/>
              <a:ext cx="167" cy="284"/>
            </a:xfrm>
            <a:custGeom>
              <a:avLst/>
              <a:gdLst>
                <a:gd name="T0" fmla="*/ 139 w 167"/>
                <a:gd name="T1" fmla="*/ 0 h 284"/>
                <a:gd name="T2" fmla="*/ 134 w 167"/>
                <a:gd name="T3" fmla="*/ 6 h 284"/>
                <a:gd name="T4" fmla="*/ 118 w 167"/>
                <a:gd name="T5" fmla="*/ 24 h 284"/>
                <a:gd name="T6" fmla="*/ 102 w 167"/>
                <a:gd name="T7" fmla="*/ 42 h 284"/>
                <a:gd name="T8" fmla="*/ 87 w 167"/>
                <a:gd name="T9" fmla="*/ 61 h 284"/>
                <a:gd name="T10" fmla="*/ 73 w 167"/>
                <a:gd name="T11" fmla="*/ 79 h 284"/>
                <a:gd name="T12" fmla="*/ 60 w 167"/>
                <a:gd name="T13" fmla="*/ 101 h 284"/>
                <a:gd name="T14" fmla="*/ 48 w 167"/>
                <a:gd name="T15" fmla="*/ 122 h 284"/>
                <a:gd name="T16" fmla="*/ 37 w 167"/>
                <a:gd name="T17" fmla="*/ 143 h 284"/>
                <a:gd name="T18" fmla="*/ 26 w 167"/>
                <a:gd name="T19" fmla="*/ 165 h 284"/>
                <a:gd name="T20" fmla="*/ 18 w 167"/>
                <a:gd name="T21" fmla="*/ 188 h 284"/>
                <a:gd name="T22" fmla="*/ 10 w 167"/>
                <a:gd name="T23" fmla="*/ 211 h 284"/>
                <a:gd name="T24" fmla="*/ 3 w 167"/>
                <a:gd name="T25" fmla="*/ 234 h 284"/>
                <a:gd name="T26" fmla="*/ 0 w 167"/>
                <a:gd name="T27" fmla="*/ 248 h 284"/>
                <a:gd name="T28" fmla="*/ 5 w 167"/>
                <a:gd name="T29" fmla="*/ 252 h 284"/>
                <a:gd name="T30" fmla="*/ 10 w 167"/>
                <a:gd name="T31" fmla="*/ 256 h 284"/>
                <a:gd name="T32" fmla="*/ 15 w 167"/>
                <a:gd name="T33" fmla="*/ 262 h 284"/>
                <a:gd name="T34" fmla="*/ 20 w 167"/>
                <a:gd name="T35" fmla="*/ 266 h 284"/>
                <a:gd name="T36" fmla="*/ 25 w 167"/>
                <a:gd name="T37" fmla="*/ 270 h 284"/>
                <a:gd name="T38" fmla="*/ 30 w 167"/>
                <a:gd name="T39" fmla="*/ 274 h 284"/>
                <a:gd name="T40" fmla="*/ 35 w 167"/>
                <a:gd name="T41" fmla="*/ 280 h 284"/>
                <a:gd name="T42" fmla="*/ 39 w 167"/>
                <a:gd name="T43" fmla="*/ 284 h 284"/>
                <a:gd name="T44" fmla="*/ 42 w 167"/>
                <a:gd name="T45" fmla="*/ 268 h 284"/>
                <a:gd name="T46" fmla="*/ 48 w 167"/>
                <a:gd name="T47" fmla="*/ 246 h 284"/>
                <a:gd name="T48" fmla="*/ 54 w 167"/>
                <a:gd name="T49" fmla="*/ 225 h 284"/>
                <a:gd name="T50" fmla="*/ 60 w 167"/>
                <a:gd name="T51" fmla="*/ 204 h 284"/>
                <a:gd name="T52" fmla="*/ 69 w 167"/>
                <a:gd name="T53" fmla="*/ 183 h 284"/>
                <a:gd name="T54" fmla="*/ 78 w 167"/>
                <a:gd name="T55" fmla="*/ 163 h 284"/>
                <a:gd name="T56" fmla="*/ 88 w 167"/>
                <a:gd name="T57" fmla="*/ 143 h 284"/>
                <a:gd name="T58" fmla="*/ 99 w 167"/>
                <a:gd name="T59" fmla="*/ 124 h 284"/>
                <a:gd name="T60" fmla="*/ 111 w 167"/>
                <a:gd name="T61" fmla="*/ 106 h 284"/>
                <a:gd name="T62" fmla="*/ 123 w 167"/>
                <a:gd name="T63" fmla="*/ 88 h 284"/>
                <a:gd name="T64" fmla="*/ 137 w 167"/>
                <a:gd name="T65" fmla="*/ 70 h 284"/>
                <a:gd name="T66" fmla="*/ 152 w 167"/>
                <a:gd name="T67" fmla="*/ 54 h 284"/>
                <a:gd name="T68" fmla="*/ 167 w 167"/>
                <a:gd name="T69" fmla="*/ 38 h 284"/>
                <a:gd name="T70" fmla="*/ 165 w 167"/>
                <a:gd name="T71" fmla="*/ 36 h 284"/>
                <a:gd name="T72" fmla="*/ 163 w 167"/>
                <a:gd name="T73" fmla="*/ 34 h 284"/>
                <a:gd name="T74" fmla="*/ 162 w 167"/>
                <a:gd name="T75" fmla="*/ 32 h 284"/>
                <a:gd name="T76" fmla="*/ 161 w 167"/>
                <a:gd name="T77" fmla="*/ 30 h 284"/>
                <a:gd name="T78" fmla="*/ 160 w 167"/>
                <a:gd name="T79" fmla="*/ 28 h 284"/>
                <a:gd name="T80" fmla="*/ 159 w 167"/>
                <a:gd name="T81" fmla="*/ 26 h 284"/>
                <a:gd name="T82" fmla="*/ 158 w 167"/>
                <a:gd name="T83" fmla="*/ 24 h 284"/>
                <a:gd name="T84" fmla="*/ 157 w 167"/>
                <a:gd name="T85" fmla="*/ 22 h 284"/>
                <a:gd name="T86" fmla="*/ 154 w 167"/>
                <a:gd name="T87" fmla="*/ 19 h 284"/>
                <a:gd name="T88" fmla="*/ 152 w 167"/>
                <a:gd name="T89" fmla="*/ 16 h 284"/>
                <a:gd name="T90" fmla="*/ 150 w 167"/>
                <a:gd name="T91" fmla="*/ 14 h 284"/>
                <a:gd name="T92" fmla="*/ 148 w 167"/>
                <a:gd name="T93" fmla="*/ 11 h 284"/>
                <a:gd name="T94" fmla="*/ 146 w 167"/>
                <a:gd name="T95" fmla="*/ 9 h 284"/>
                <a:gd name="T96" fmla="*/ 143 w 167"/>
                <a:gd name="T97" fmla="*/ 6 h 284"/>
                <a:gd name="T98" fmla="*/ 141 w 167"/>
                <a:gd name="T99" fmla="*/ 4 h 284"/>
                <a:gd name="T100" fmla="*/ 139 w 167"/>
                <a:gd name="T101" fmla="*/ 0 h 28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67"/>
                <a:gd name="T154" fmla="*/ 0 h 284"/>
                <a:gd name="T155" fmla="*/ 167 w 167"/>
                <a:gd name="T156" fmla="*/ 284 h 28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67" h="284">
                  <a:moveTo>
                    <a:pt x="139" y="0"/>
                  </a:moveTo>
                  <a:lnTo>
                    <a:pt x="134" y="6"/>
                  </a:lnTo>
                  <a:lnTo>
                    <a:pt x="118" y="24"/>
                  </a:lnTo>
                  <a:lnTo>
                    <a:pt x="102" y="42"/>
                  </a:lnTo>
                  <a:lnTo>
                    <a:pt x="87" y="61"/>
                  </a:lnTo>
                  <a:lnTo>
                    <a:pt x="73" y="79"/>
                  </a:lnTo>
                  <a:lnTo>
                    <a:pt x="60" y="101"/>
                  </a:lnTo>
                  <a:lnTo>
                    <a:pt x="48" y="122"/>
                  </a:lnTo>
                  <a:lnTo>
                    <a:pt x="37" y="143"/>
                  </a:lnTo>
                  <a:lnTo>
                    <a:pt x="26" y="165"/>
                  </a:lnTo>
                  <a:lnTo>
                    <a:pt x="18" y="188"/>
                  </a:lnTo>
                  <a:lnTo>
                    <a:pt x="10" y="211"/>
                  </a:lnTo>
                  <a:lnTo>
                    <a:pt x="3" y="234"/>
                  </a:lnTo>
                  <a:lnTo>
                    <a:pt x="0" y="248"/>
                  </a:lnTo>
                  <a:lnTo>
                    <a:pt x="5" y="252"/>
                  </a:lnTo>
                  <a:lnTo>
                    <a:pt x="10" y="256"/>
                  </a:lnTo>
                  <a:lnTo>
                    <a:pt x="15" y="262"/>
                  </a:lnTo>
                  <a:lnTo>
                    <a:pt x="20" y="266"/>
                  </a:lnTo>
                  <a:lnTo>
                    <a:pt x="25" y="270"/>
                  </a:lnTo>
                  <a:lnTo>
                    <a:pt x="30" y="274"/>
                  </a:lnTo>
                  <a:lnTo>
                    <a:pt x="35" y="280"/>
                  </a:lnTo>
                  <a:lnTo>
                    <a:pt x="39" y="284"/>
                  </a:lnTo>
                  <a:lnTo>
                    <a:pt x="42" y="268"/>
                  </a:lnTo>
                  <a:lnTo>
                    <a:pt x="48" y="246"/>
                  </a:lnTo>
                  <a:lnTo>
                    <a:pt x="54" y="225"/>
                  </a:lnTo>
                  <a:lnTo>
                    <a:pt x="60" y="204"/>
                  </a:lnTo>
                  <a:lnTo>
                    <a:pt x="69" y="183"/>
                  </a:lnTo>
                  <a:lnTo>
                    <a:pt x="78" y="163"/>
                  </a:lnTo>
                  <a:lnTo>
                    <a:pt x="88" y="143"/>
                  </a:lnTo>
                  <a:lnTo>
                    <a:pt x="99" y="124"/>
                  </a:lnTo>
                  <a:lnTo>
                    <a:pt x="111" y="106"/>
                  </a:lnTo>
                  <a:lnTo>
                    <a:pt x="123" y="88"/>
                  </a:lnTo>
                  <a:lnTo>
                    <a:pt x="137" y="70"/>
                  </a:lnTo>
                  <a:lnTo>
                    <a:pt x="152" y="54"/>
                  </a:lnTo>
                  <a:lnTo>
                    <a:pt x="167" y="38"/>
                  </a:lnTo>
                  <a:lnTo>
                    <a:pt x="165" y="36"/>
                  </a:lnTo>
                  <a:lnTo>
                    <a:pt x="163" y="34"/>
                  </a:lnTo>
                  <a:lnTo>
                    <a:pt x="162" y="32"/>
                  </a:lnTo>
                  <a:lnTo>
                    <a:pt x="161" y="30"/>
                  </a:lnTo>
                  <a:lnTo>
                    <a:pt x="160" y="28"/>
                  </a:lnTo>
                  <a:lnTo>
                    <a:pt x="159" y="26"/>
                  </a:lnTo>
                  <a:lnTo>
                    <a:pt x="158" y="24"/>
                  </a:lnTo>
                  <a:lnTo>
                    <a:pt x="157" y="22"/>
                  </a:lnTo>
                  <a:lnTo>
                    <a:pt x="154" y="19"/>
                  </a:lnTo>
                  <a:lnTo>
                    <a:pt x="152" y="16"/>
                  </a:lnTo>
                  <a:lnTo>
                    <a:pt x="150" y="14"/>
                  </a:lnTo>
                  <a:lnTo>
                    <a:pt x="148" y="11"/>
                  </a:lnTo>
                  <a:lnTo>
                    <a:pt x="146" y="9"/>
                  </a:lnTo>
                  <a:lnTo>
                    <a:pt x="143" y="6"/>
                  </a:lnTo>
                  <a:lnTo>
                    <a:pt x="141" y="4"/>
                  </a:lnTo>
                  <a:lnTo>
                    <a:pt x="139" y="0"/>
                  </a:lnTo>
                  <a:close/>
                </a:path>
              </a:pathLst>
            </a:custGeom>
            <a:solidFill>
              <a:srgbClr val="48E4FF"/>
            </a:solidFill>
            <a:ln w="9525">
              <a:noFill/>
              <a:round/>
              <a:headEnd/>
              <a:tailEnd/>
            </a:ln>
          </p:spPr>
          <p:txBody>
            <a:bodyPr>
              <a:prstTxWarp prst="textNoShape">
                <a:avLst/>
              </a:prstTxWarp>
            </a:bodyPr>
            <a:lstStyle/>
            <a:p>
              <a:endParaRPr lang="en-US"/>
            </a:p>
          </p:txBody>
        </p:sp>
        <p:sp>
          <p:nvSpPr>
            <p:cNvPr id="66652" name="Freeform 92"/>
            <p:cNvSpPr>
              <a:spLocks/>
            </p:cNvSpPr>
            <p:nvPr/>
          </p:nvSpPr>
          <p:spPr bwMode="auto">
            <a:xfrm>
              <a:off x="949" y="1838"/>
              <a:ext cx="152" cy="266"/>
            </a:xfrm>
            <a:custGeom>
              <a:avLst/>
              <a:gdLst>
                <a:gd name="T0" fmla="*/ 128 w 152"/>
                <a:gd name="T1" fmla="*/ 0 h 266"/>
                <a:gd name="T2" fmla="*/ 113 w 152"/>
                <a:gd name="T3" fmla="*/ 16 h 266"/>
                <a:gd name="T4" fmla="*/ 98 w 152"/>
                <a:gd name="T5" fmla="*/ 32 h 266"/>
                <a:gd name="T6" fmla="*/ 84 w 152"/>
                <a:gd name="T7" fmla="*/ 50 h 266"/>
                <a:gd name="T8" fmla="*/ 72 w 152"/>
                <a:gd name="T9" fmla="*/ 68 h 266"/>
                <a:gd name="T10" fmla="*/ 60 w 152"/>
                <a:gd name="T11" fmla="*/ 86 h 266"/>
                <a:gd name="T12" fmla="*/ 49 w 152"/>
                <a:gd name="T13" fmla="*/ 105 h 266"/>
                <a:gd name="T14" fmla="*/ 39 w 152"/>
                <a:gd name="T15" fmla="*/ 125 h 266"/>
                <a:gd name="T16" fmla="*/ 30 w 152"/>
                <a:gd name="T17" fmla="*/ 145 h 266"/>
                <a:gd name="T18" fmla="*/ 21 w 152"/>
                <a:gd name="T19" fmla="*/ 166 h 266"/>
                <a:gd name="T20" fmla="*/ 15 w 152"/>
                <a:gd name="T21" fmla="*/ 187 h 266"/>
                <a:gd name="T22" fmla="*/ 9 w 152"/>
                <a:gd name="T23" fmla="*/ 208 h 266"/>
                <a:gd name="T24" fmla="*/ 3 w 152"/>
                <a:gd name="T25" fmla="*/ 230 h 266"/>
                <a:gd name="T26" fmla="*/ 0 w 152"/>
                <a:gd name="T27" fmla="*/ 246 h 266"/>
                <a:gd name="T28" fmla="*/ 3 w 152"/>
                <a:gd name="T29" fmla="*/ 248 h 266"/>
                <a:gd name="T30" fmla="*/ 5 w 152"/>
                <a:gd name="T31" fmla="*/ 251 h 266"/>
                <a:gd name="T32" fmla="*/ 8 w 152"/>
                <a:gd name="T33" fmla="*/ 253 h 266"/>
                <a:gd name="T34" fmla="*/ 10 w 152"/>
                <a:gd name="T35" fmla="*/ 255 h 266"/>
                <a:gd name="T36" fmla="*/ 12 w 152"/>
                <a:gd name="T37" fmla="*/ 257 h 266"/>
                <a:gd name="T38" fmla="*/ 14 w 152"/>
                <a:gd name="T39" fmla="*/ 261 h 266"/>
                <a:gd name="T40" fmla="*/ 15 w 152"/>
                <a:gd name="T41" fmla="*/ 263 h 266"/>
                <a:gd name="T42" fmla="*/ 17 w 152"/>
                <a:gd name="T43" fmla="*/ 266 h 266"/>
                <a:gd name="T44" fmla="*/ 19 w 152"/>
                <a:gd name="T45" fmla="*/ 266 h 266"/>
                <a:gd name="T46" fmla="*/ 21 w 152"/>
                <a:gd name="T47" fmla="*/ 266 h 266"/>
                <a:gd name="T48" fmla="*/ 23 w 152"/>
                <a:gd name="T49" fmla="*/ 265 h 266"/>
                <a:gd name="T50" fmla="*/ 24 w 152"/>
                <a:gd name="T51" fmla="*/ 263 h 266"/>
                <a:gd name="T52" fmla="*/ 25 w 152"/>
                <a:gd name="T53" fmla="*/ 261 h 266"/>
                <a:gd name="T54" fmla="*/ 25 w 152"/>
                <a:gd name="T55" fmla="*/ 260 h 266"/>
                <a:gd name="T56" fmla="*/ 26 w 152"/>
                <a:gd name="T57" fmla="*/ 257 h 266"/>
                <a:gd name="T58" fmla="*/ 26 w 152"/>
                <a:gd name="T59" fmla="*/ 255 h 266"/>
                <a:gd name="T60" fmla="*/ 30 w 152"/>
                <a:gd name="T61" fmla="*/ 255 h 266"/>
                <a:gd name="T62" fmla="*/ 32 w 152"/>
                <a:gd name="T63" fmla="*/ 255 h 266"/>
                <a:gd name="T64" fmla="*/ 34 w 152"/>
                <a:gd name="T65" fmla="*/ 255 h 266"/>
                <a:gd name="T66" fmla="*/ 36 w 152"/>
                <a:gd name="T67" fmla="*/ 255 h 266"/>
                <a:gd name="T68" fmla="*/ 38 w 152"/>
                <a:gd name="T69" fmla="*/ 256 h 266"/>
                <a:gd name="T70" fmla="*/ 40 w 152"/>
                <a:gd name="T71" fmla="*/ 256 h 266"/>
                <a:gd name="T72" fmla="*/ 42 w 152"/>
                <a:gd name="T73" fmla="*/ 257 h 266"/>
                <a:gd name="T74" fmla="*/ 44 w 152"/>
                <a:gd name="T75" fmla="*/ 257 h 266"/>
                <a:gd name="T76" fmla="*/ 48 w 152"/>
                <a:gd name="T77" fmla="*/ 240 h 266"/>
                <a:gd name="T78" fmla="*/ 53 w 152"/>
                <a:gd name="T79" fmla="*/ 220 h 266"/>
                <a:gd name="T80" fmla="*/ 58 w 152"/>
                <a:gd name="T81" fmla="*/ 201 h 266"/>
                <a:gd name="T82" fmla="*/ 64 w 152"/>
                <a:gd name="T83" fmla="*/ 182 h 266"/>
                <a:gd name="T84" fmla="*/ 72 w 152"/>
                <a:gd name="T85" fmla="*/ 163 h 266"/>
                <a:gd name="T86" fmla="*/ 80 w 152"/>
                <a:gd name="T87" fmla="*/ 145 h 266"/>
                <a:gd name="T88" fmla="*/ 89 w 152"/>
                <a:gd name="T89" fmla="*/ 127 h 266"/>
                <a:gd name="T90" fmla="*/ 99 w 152"/>
                <a:gd name="T91" fmla="*/ 110 h 266"/>
                <a:gd name="T92" fmla="*/ 110 w 152"/>
                <a:gd name="T93" fmla="*/ 93 h 266"/>
                <a:gd name="T94" fmla="*/ 121 w 152"/>
                <a:gd name="T95" fmla="*/ 76 h 266"/>
                <a:gd name="T96" fmla="*/ 133 w 152"/>
                <a:gd name="T97" fmla="*/ 61 h 266"/>
                <a:gd name="T98" fmla="*/ 147 w 152"/>
                <a:gd name="T99" fmla="*/ 47 h 266"/>
                <a:gd name="T100" fmla="*/ 152 w 152"/>
                <a:gd name="T101" fmla="*/ 40 h 266"/>
                <a:gd name="T102" fmla="*/ 149 w 152"/>
                <a:gd name="T103" fmla="*/ 35 h 266"/>
                <a:gd name="T104" fmla="*/ 146 w 152"/>
                <a:gd name="T105" fmla="*/ 30 h 266"/>
                <a:gd name="T106" fmla="*/ 142 w 152"/>
                <a:gd name="T107" fmla="*/ 26 h 266"/>
                <a:gd name="T108" fmla="*/ 139 w 152"/>
                <a:gd name="T109" fmla="*/ 20 h 266"/>
                <a:gd name="T110" fmla="*/ 136 w 152"/>
                <a:gd name="T111" fmla="*/ 15 h 266"/>
                <a:gd name="T112" fmla="*/ 133 w 152"/>
                <a:gd name="T113" fmla="*/ 10 h 266"/>
                <a:gd name="T114" fmla="*/ 130 w 152"/>
                <a:gd name="T115" fmla="*/ 6 h 266"/>
                <a:gd name="T116" fmla="*/ 128 w 152"/>
                <a:gd name="T117" fmla="*/ 0 h 26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52"/>
                <a:gd name="T178" fmla="*/ 0 h 266"/>
                <a:gd name="T179" fmla="*/ 152 w 152"/>
                <a:gd name="T180" fmla="*/ 266 h 26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52" h="266">
                  <a:moveTo>
                    <a:pt x="128" y="0"/>
                  </a:moveTo>
                  <a:lnTo>
                    <a:pt x="113" y="16"/>
                  </a:lnTo>
                  <a:lnTo>
                    <a:pt x="98" y="32"/>
                  </a:lnTo>
                  <a:lnTo>
                    <a:pt x="84" y="50"/>
                  </a:lnTo>
                  <a:lnTo>
                    <a:pt x="72" y="68"/>
                  </a:lnTo>
                  <a:lnTo>
                    <a:pt x="60" y="86"/>
                  </a:lnTo>
                  <a:lnTo>
                    <a:pt x="49" y="105"/>
                  </a:lnTo>
                  <a:lnTo>
                    <a:pt x="39" y="125"/>
                  </a:lnTo>
                  <a:lnTo>
                    <a:pt x="30" y="145"/>
                  </a:lnTo>
                  <a:lnTo>
                    <a:pt x="21" y="166"/>
                  </a:lnTo>
                  <a:lnTo>
                    <a:pt x="15" y="187"/>
                  </a:lnTo>
                  <a:lnTo>
                    <a:pt x="9" y="208"/>
                  </a:lnTo>
                  <a:lnTo>
                    <a:pt x="3" y="230"/>
                  </a:lnTo>
                  <a:lnTo>
                    <a:pt x="0" y="246"/>
                  </a:lnTo>
                  <a:lnTo>
                    <a:pt x="3" y="248"/>
                  </a:lnTo>
                  <a:lnTo>
                    <a:pt x="5" y="251"/>
                  </a:lnTo>
                  <a:lnTo>
                    <a:pt x="8" y="253"/>
                  </a:lnTo>
                  <a:lnTo>
                    <a:pt x="10" y="255"/>
                  </a:lnTo>
                  <a:lnTo>
                    <a:pt x="12" y="257"/>
                  </a:lnTo>
                  <a:lnTo>
                    <a:pt x="14" y="261"/>
                  </a:lnTo>
                  <a:lnTo>
                    <a:pt x="15" y="263"/>
                  </a:lnTo>
                  <a:lnTo>
                    <a:pt x="17" y="266"/>
                  </a:lnTo>
                  <a:lnTo>
                    <a:pt x="19" y="266"/>
                  </a:lnTo>
                  <a:lnTo>
                    <a:pt x="21" y="266"/>
                  </a:lnTo>
                  <a:lnTo>
                    <a:pt x="23" y="265"/>
                  </a:lnTo>
                  <a:lnTo>
                    <a:pt x="24" y="263"/>
                  </a:lnTo>
                  <a:lnTo>
                    <a:pt x="25" y="261"/>
                  </a:lnTo>
                  <a:lnTo>
                    <a:pt x="25" y="260"/>
                  </a:lnTo>
                  <a:lnTo>
                    <a:pt x="26" y="257"/>
                  </a:lnTo>
                  <a:lnTo>
                    <a:pt x="26" y="255"/>
                  </a:lnTo>
                  <a:lnTo>
                    <a:pt x="30" y="255"/>
                  </a:lnTo>
                  <a:lnTo>
                    <a:pt x="32" y="255"/>
                  </a:lnTo>
                  <a:lnTo>
                    <a:pt x="34" y="255"/>
                  </a:lnTo>
                  <a:lnTo>
                    <a:pt x="36" y="255"/>
                  </a:lnTo>
                  <a:lnTo>
                    <a:pt x="38" y="256"/>
                  </a:lnTo>
                  <a:lnTo>
                    <a:pt x="40" y="256"/>
                  </a:lnTo>
                  <a:lnTo>
                    <a:pt x="42" y="257"/>
                  </a:lnTo>
                  <a:lnTo>
                    <a:pt x="44" y="257"/>
                  </a:lnTo>
                  <a:lnTo>
                    <a:pt x="48" y="240"/>
                  </a:lnTo>
                  <a:lnTo>
                    <a:pt x="53" y="220"/>
                  </a:lnTo>
                  <a:lnTo>
                    <a:pt x="58" y="201"/>
                  </a:lnTo>
                  <a:lnTo>
                    <a:pt x="64" y="182"/>
                  </a:lnTo>
                  <a:lnTo>
                    <a:pt x="72" y="163"/>
                  </a:lnTo>
                  <a:lnTo>
                    <a:pt x="80" y="145"/>
                  </a:lnTo>
                  <a:lnTo>
                    <a:pt x="89" y="127"/>
                  </a:lnTo>
                  <a:lnTo>
                    <a:pt x="99" y="110"/>
                  </a:lnTo>
                  <a:lnTo>
                    <a:pt x="110" y="93"/>
                  </a:lnTo>
                  <a:lnTo>
                    <a:pt x="121" y="76"/>
                  </a:lnTo>
                  <a:lnTo>
                    <a:pt x="133" y="61"/>
                  </a:lnTo>
                  <a:lnTo>
                    <a:pt x="147" y="47"/>
                  </a:lnTo>
                  <a:lnTo>
                    <a:pt x="152" y="40"/>
                  </a:lnTo>
                  <a:lnTo>
                    <a:pt x="149" y="35"/>
                  </a:lnTo>
                  <a:lnTo>
                    <a:pt x="146" y="30"/>
                  </a:lnTo>
                  <a:lnTo>
                    <a:pt x="142" y="26"/>
                  </a:lnTo>
                  <a:lnTo>
                    <a:pt x="139" y="20"/>
                  </a:lnTo>
                  <a:lnTo>
                    <a:pt x="136" y="15"/>
                  </a:lnTo>
                  <a:lnTo>
                    <a:pt x="133" y="10"/>
                  </a:lnTo>
                  <a:lnTo>
                    <a:pt x="130" y="6"/>
                  </a:lnTo>
                  <a:lnTo>
                    <a:pt x="128" y="0"/>
                  </a:lnTo>
                  <a:close/>
                </a:path>
              </a:pathLst>
            </a:custGeom>
            <a:solidFill>
              <a:srgbClr val="50E6FF"/>
            </a:solidFill>
            <a:ln w="9525">
              <a:noFill/>
              <a:round/>
              <a:headEnd/>
              <a:tailEnd/>
            </a:ln>
          </p:spPr>
          <p:txBody>
            <a:bodyPr>
              <a:prstTxWarp prst="textNoShape">
                <a:avLst/>
              </a:prstTxWarp>
            </a:bodyPr>
            <a:lstStyle/>
            <a:p>
              <a:endParaRPr lang="en-US"/>
            </a:p>
          </p:txBody>
        </p:sp>
        <p:sp>
          <p:nvSpPr>
            <p:cNvPr id="66653" name="Freeform 93"/>
            <p:cNvSpPr>
              <a:spLocks/>
            </p:cNvSpPr>
            <p:nvPr/>
          </p:nvSpPr>
          <p:spPr bwMode="auto">
            <a:xfrm>
              <a:off x="993" y="1878"/>
              <a:ext cx="135" cy="249"/>
            </a:xfrm>
            <a:custGeom>
              <a:avLst/>
              <a:gdLst>
                <a:gd name="T0" fmla="*/ 108 w 135"/>
                <a:gd name="T1" fmla="*/ 0 h 249"/>
                <a:gd name="T2" fmla="*/ 103 w 135"/>
                <a:gd name="T3" fmla="*/ 7 h 249"/>
                <a:gd name="T4" fmla="*/ 89 w 135"/>
                <a:gd name="T5" fmla="*/ 21 h 249"/>
                <a:gd name="T6" fmla="*/ 77 w 135"/>
                <a:gd name="T7" fmla="*/ 36 h 249"/>
                <a:gd name="T8" fmla="*/ 66 w 135"/>
                <a:gd name="T9" fmla="*/ 53 h 249"/>
                <a:gd name="T10" fmla="*/ 55 w 135"/>
                <a:gd name="T11" fmla="*/ 70 h 249"/>
                <a:gd name="T12" fmla="*/ 45 w 135"/>
                <a:gd name="T13" fmla="*/ 87 h 249"/>
                <a:gd name="T14" fmla="*/ 36 w 135"/>
                <a:gd name="T15" fmla="*/ 105 h 249"/>
                <a:gd name="T16" fmla="*/ 28 w 135"/>
                <a:gd name="T17" fmla="*/ 123 h 249"/>
                <a:gd name="T18" fmla="*/ 20 w 135"/>
                <a:gd name="T19" fmla="*/ 142 h 249"/>
                <a:gd name="T20" fmla="*/ 14 w 135"/>
                <a:gd name="T21" fmla="*/ 161 h 249"/>
                <a:gd name="T22" fmla="*/ 9 w 135"/>
                <a:gd name="T23" fmla="*/ 180 h 249"/>
                <a:gd name="T24" fmla="*/ 4 w 135"/>
                <a:gd name="T25" fmla="*/ 200 h 249"/>
                <a:gd name="T26" fmla="*/ 0 w 135"/>
                <a:gd name="T27" fmla="*/ 217 h 249"/>
                <a:gd name="T28" fmla="*/ 7 w 135"/>
                <a:gd name="T29" fmla="*/ 221 h 249"/>
                <a:gd name="T30" fmla="*/ 12 w 135"/>
                <a:gd name="T31" fmla="*/ 224 h 249"/>
                <a:gd name="T32" fmla="*/ 17 w 135"/>
                <a:gd name="T33" fmla="*/ 227 h 249"/>
                <a:gd name="T34" fmla="*/ 23 w 135"/>
                <a:gd name="T35" fmla="*/ 231 h 249"/>
                <a:gd name="T36" fmla="*/ 28 w 135"/>
                <a:gd name="T37" fmla="*/ 235 h 249"/>
                <a:gd name="T38" fmla="*/ 33 w 135"/>
                <a:gd name="T39" fmla="*/ 240 h 249"/>
                <a:gd name="T40" fmla="*/ 37 w 135"/>
                <a:gd name="T41" fmla="*/ 245 h 249"/>
                <a:gd name="T42" fmla="*/ 43 w 135"/>
                <a:gd name="T43" fmla="*/ 249 h 249"/>
                <a:gd name="T44" fmla="*/ 43 w 135"/>
                <a:gd name="T45" fmla="*/ 245 h 249"/>
                <a:gd name="T46" fmla="*/ 46 w 135"/>
                <a:gd name="T47" fmla="*/ 227 h 249"/>
                <a:gd name="T48" fmla="*/ 49 w 135"/>
                <a:gd name="T49" fmla="*/ 209 h 249"/>
                <a:gd name="T50" fmla="*/ 53 w 135"/>
                <a:gd name="T51" fmla="*/ 191 h 249"/>
                <a:gd name="T52" fmla="*/ 57 w 135"/>
                <a:gd name="T53" fmla="*/ 173 h 249"/>
                <a:gd name="T54" fmla="*/ 64 w 135"/>
                <a:gd name="T55" fmla="*/ 156 h 249"/>
                <a:gd name="T56" fmla="*/ 70 w 135"/>
                <a:gd name="T57" fmla="*/ 141 h 249"/>
                <a:gd name="T58" fmla="*/ 77 w 135"/>
                <a:gd name="T59" fmla="*/ 124 h 249"/>
                <a:gd name="T60" fmla="*/ 85 w 135"/>
                <a:gd name="T61" fmla="*/ 108 h 249"/>
                <a:gd name="T62" fmla="*/ 94 w 135"/>
                <a:gd name="T63" fmla="*/ 93 h 249"/>
                <a:gd name="T64" fmla="*/ 104 w 135"/>
                <a:gd name="T65" fmla="*/ 78 h 249"/>
                <a:gd name="T66" fmla="*/ 113 w 135"/>
                <a:gd name="T67" fmla="*/ 64 h 249"/>
                <a:gd name="T68" fmla="*/ 125 w 135"/>
                <a:gd name="T69" fmla="*/ 50 h 249"/>
                <a:gd name="T70" fmla="*/ 135 w 135"/>
                <a:gd name="T71" fmla="*/ 38 h 249"/>
                <a:gd name="T72" fmla="*/ 132 w 135"/>
                <a:gd name="T73" fmla="*/ 33 h 249"/>
                <a:gd name="T74" fmla="*/ 128 w 135"/>
                <a:gd name="T75" fmla="*/ 29 h 249"/>
                <a:gd name="T76" fmla="*/ 125 w 135"/>
                <a:gd name="T77" fmla="*/ 24 h 249"/>
                <a:gd name="T78" fmla="*/ 122 w 135"/>
                <a:gd name="T79" fmla="*/ 19 h 249"/>
                <a:gd name="T80" fmla="*/ 118 w 135"/>
                <a:gd name="T81" fmla="*/ 14 h 249"/>
                <a:gd name="T82" fmla="*/ 115 w 135"/>
                <a:gd name="T83" fmla="*/ 10 h 249"/>
                <a:gd name="T84" fmla="*/ 111 w 135"/>
                <a:gd name="T85" fmla="*/ 5 h 249"/>
                <a:gd name="T86" fmla="*/ 108 w 135"/>
                <a:gd name="T87" fmla="*/ 0 h 2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5"/>
                <a:gd name="T133" fmla="*/ 0 h 249"/>
                <a:gd name="T134" fmla="*/ 135 w 135"/>
                <a:gd name="T135" fmla="*/ 249 h 24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5" h="249">
                  <a:moveTo>
                    <a:pt x="108" y="0"/>
                  </a:moveTo>
                  <a:lnTo>
                    <a:pt x="103" y="7"/>
                  </a:lnTo>
                  <a:lnTo>
                    <a:pt x="89" y="21"/>
                  </a:lnTo>
                  <a:lnTo>
                    <a:pt x="77" y="36"/>
                  </a:lnTo>
                  <a:lnTo>
                    <a:pt x="66" y="53"/>
                  </a:lnTo>
                  <a:lnTo>
                    <a:pt x="55" y="70"/>
                  </a:lnTo>
                  <a:lnTo>
                    <a:pt x="45" y="87"/>
                  </a:lnTo>
                  <a:lnTo>
                    <a:pt x="36" y="105"/>
                  </a:lnTo>
                  <a:lnTo>
                    <a:pt x="28" y="123"/>
                  </a:lnTo>
                  <a:lnTo>
                    <a:pt x="20" y="142"/>
                  </a:lnTo>
                  <a:lnTo>
                    <a:pt x="14" y="161"/>
                  </a:lnTo>
                  <a:lnTo>
                    <a:pt x="9" y="180"/>
                  </a:lnTo>
                  <a:lnTo>
                    <a:pt x="4" y="200"/>
                  </a:lnTo>
                  <a:lnTo>
                    <a:pt x="0" y="217"/>
                  </a:lnTo>
                  <a:lnTo>
                    <a:pt x="7" y="221"/>
                  </a:lnTo>
                  <a:lnTo>
                    <a:pt x="12" y="224"/>
                  </a:lnTo>
                  <a:lnTo>
                    <a:pt x="17" y="227"/>
                  </a:lnTo>
                  <a:lnTo>
                    <a:pt x="23" y="231"/>
                  </a:lnTo>
                  <a:lnTo>
                    <a:pt x="28" y="235"/>
                  </a:lnTo>
                  <a:lnTo>
                    <a:pt x="33" y="240"/>
                  </a:lnTo>
                  <a:lnTo>
                    <a:pt x="37" y="245"/>
                  </a:lnTo>
                  <a:lnTo>
                    <a:pt x="43" y="249"/>
                  </a:lnTo>
                  <a:lnTo>
                    <a:pt x="43" y="245"/>
                  </a:lnTo>
                  <a:lnTo>
                    <a:pt x="46" y="227"/>
                  </a:lnTo>
                  <a:lnTo>
                    <a:pt x="49" y="209"/>
                  </a:lnTo>
                  <a:lnTo>
                    <a:pt x="53" y="191"/>
                  </a:lnTo>
                  <a:lnTo>
                    <a:pt x="57" y="173"/>
                  </a:lnTo>
                  <a:lnTo>
                    <a:pt x="64" y="156"/>
                  </a:lnTo>
                  <a:lnTo>
                    <a:pt x="70" y="141"/>
                  </a:lnTo>
                  <a:lnTo>
                    <a:pt x="77" y="124"/>
                  </a:lnTo>
                  <a:lnTo>
                    <a:pt x="85" y="108"/>
                  </a:lnTo>
                  <a:lnTo>
                    <a:pt x="94" y="93"/>
                  </a:lnTo>
                  <a:lnTo>
                    <a:pt x="104" y="78"/>
                  </a:lnTo>
                  <a:lnTo>
                    <a:pt x="113" y="64"/>
                  </a:lnTo>
                  <a:lnTo>
                    <a:pt x="125" y="50"/>
                  </a:lnTo>
                  <a:lnTo>
                    <a:pt x="135" y="38"/>
                  </a:lnTo>
                  <a:lnTo>
                    <a:pt x="132" y="33"/>
                  </a:lnTo>
                  <a:lnTo>
                    <a:pt x="128" y="29"/>
                  </a:lnTo>
                  <a:lnTo>
                    <a:pt x="125" y="24"/>
                  </a:lnTo>
                  <a:lnTo>
                    <a:pt x="122" y="19"/>
                  </a:lnTo>
                  <a:lnTo>
                    <a:pt x="118" y="14"/>
                  </a:lnTo>
                  <a:lnTo>
                    <a:pt x="115" y="10"/>
                  </a:lnTo>
                  <a:lnTo>
                    <a:pt x="111" y="5"/>
                  </a:lnTo>
                  <a:lnTo>
                    <a:pt x="108" y="0"/>
                  </a:lnTo>
                  <a:close/>
                </a:path>
              </a:pathLst>
            </a:custGeom>
            <a:solidFill>
              <a:srgbClr val="58E9FF"/>
            </a:solidFill>
            <a:ln w="9525">
              <a:noFill/>
              <a:round/>
              <a:headEnd/>
              <a:tailEnd/>
            </a:ln>
          </p:spPr>
          <p:txBody>
            <a:bodyPr>
              <a:prstTxWarp prst="textNoShape">
                <a:avLst/>
              </a:prstTxWarp>
            </a:bodyPr>
            <a:lstStyle/>
            <a:p>
              <a:endParaRPr lang="en-US"/>
            </a:p>
          </p:txBody>
        </p:sp>
        <p:sp>
          <p:nvSpPr>
            <p:cNvPr id="66654" name="Freeform 94"/>
            <p:cNvSpPr>
              <a:spLocks/>
            </p:cNvSpPr>
            <p:nvPr/>
          </p:nvSpPr>
          <p:spPr bwMode="auto">
            <a:xfrm>
              <a:off x="1036" y="1916"/>
              <a:ext cx="121" cy="248"/>
            </a:xfrm>
            <a:custGeom>
              <a:avLst/>
              <a:gdLst>
                <a:gd name="T0" fmla="*/ 92 w 121"/>
                <a:gd name="T1" fmla="*/ 0 h 248"/>
                <a:gd name="T2" fmla="*/ 82 w 121"/>
                <a:gd name="T3" fmla="*/ 12 h 248"/>
                <a:gd name="T4" fmla="*/ 70 w 121"/>
                <a:gd name="T5" fmla="*/ 26 h 248"/>
                <a:gd name="T6" fmla="*/ 61 w 121"/>
                <a:gd name="T7" fmla="*/ 40 h 248"/>
                <a:gd name="T8" fmla="*/ 51 w 121"/>
                <a:gd name="T9" fmla="*/ 55 h 248"/>
                <a:gd name="T10" fmla="*/ 42 w 121"/>
                <a:gd name="T11" fmla="*/ 70 h 248"/>
                <a:gd name="T12" fmla="*/ 34 w 121"/>
                <a:gd name="T13" fmla="*/ 86 h 248"/>
                <a:gd name="T14" fmla="*/ 27 w 121"/>
                <a:gd name="T15" fmla="*/ 103 h 248"/>
                <a:gd name="T16" fmla="*/ 21 w 121"/>
                <a:gd name="T17" fmla="*/ 118 h 248"/>
                <a:gd name="T18" fmla="*/ 14 w 121"/>
                <a:gd name="T19" fmla="*/ 135 h 248"/>
                <a:gd name="T20" fmla="*/ 10 w 121"/>
                <a:gd name="T21" fmla="*/ 153 h 248"/>
                <a:gd name="T22" fmla="*/ 6 w 121"/>
                <a:gd name="T23" fmla="*/ 171 h 248"/>
                <a:gd name="T24" fmla="*/ 3 w 121"/>
                <a:gd name="T25" fmla="*/ 189 h 248"/>
                <a:gd name="T26" fmla="*/ 0 w 121"/>
                <a:gd name="T27" fmla="*/ 207 h 248"/>
                <a:gd name="T28" fmla="*/ 0 w 121"/>
                <a:gd name="T29" fmla="*/ 211 h 248"/>
                <a:gd name="T30" fmla="*/ 1 w 121"/>
                <a:gd name="T31" fmla="*/ 212 h 248"/>
                <a:gd name="T32" fmla="*/ 1 w 121"/>
                <a:gd name="T33" fmla="*/ 212 h 248"/>
                <a:gd name="T34" fmla="*/ 2 w 121"/>
                <a:gd name="T35" fmla="*/ 213 h 248"/>
                <a:gd name="T36" fmla="*/ 3 w 121"/>
                <a:gd name="T37" fmla="*/ 213 h 248"/>
                <a:gd name="T38" fmla="*/ 3 w 121"/>
                <a:gd name="T39" fmla="*/ 214 h 248"/>
                <a:gd name="T40" fmla="*/ 4 w 121"/>
                <a:gd name="T41" fmla="*/ 214 h 248"/>
                <a:gd name="T42" fmla="*/ 4 w 121"/>
                <a:gd name="T43" fmla="*/ 215 h 248"/>
                <a:gd name="T44" fmla="*/ 5 w 121"/>
                <a:gd name="T45" fmla="*/ 215 h 248"/>
                <a:gd name="T46" fmla="*/ 8 w 121"/>
                <a:gd name="T47" fmla="*/ 219 h 248"/>
                <a:gd name="T48" fmla="*/ 10 w 121"/>
                <a:gd name="T49" fmla="*/ 225 h 248"/>
                <a:gd name="T50" fmla="*/ 12 w 121"/>
                <a:gd name="T51" fmla="*/ 229 h 248"/>
                <a:gd name="T52" fmla="*/ 14 w 121"/>
                <a:gd name="T53" fmla="*/ 234 h 248"/>
                <a:gd name="T54" fmla="*/ 17 w 121"/>
                <a:gd name="T55" fmla="*/ 238 h 248"/>
                <a:gd name="T56" fmla="*/ 21 w 121"/>
                <a:gd name="T57" fmla="*/ 242 h 248"/>
                <a:gd name="T58" fmla="*/ 25 w 121"/>
                <a:gd name="T59" fmla="*/ 244 h 248"/>
                <a:gd name="T60" fmla="*/ 31 w 121"/>
                <a:gd name="T61" fmla="*/ 245 h 248"/>
                <a:gd name="T62" fmla="*/ 32 w 121"/>
                <a:gd name="T63" fmla="*/ 246 h 248"/>
                <a:gd name="T64" fmla="*/ 34 w 121"/>
                <a:gd name="T65" fmla="*/ 246 h 248"/>
                <a:gd name="T66" fmla="*/ 35 w 121"/>
                <a:gd name="T67" fmla="*/ 246 h 248"/>
                <a:gd name="T68" fmla="*/ 37 w 121"/>
                <a:gd name="T69" fmla="*/ 246 h 248"/>
                <a:gd name="T70" fmla="*/ 39 w 121"/>
                <a:gd name="T71" fmla="*/ 247 h 248"/>
                <a:gd name="T72" fmla="*/ 41 w 121"/>
                <a:gd name="T73" fmla="*/ 247 h 248"/>
                <a:gd name="T74" fmla="*/ 42 w 121"/>
                <a:gd name="T75" fmla="*/ 247 h 248"/>
                <a:gd name="T76" fmla="*/ 44 w 121"/>
                <a:gd name="T77" fmla="*/ 248 h 248"/>
                <a:gd name="T78" fmla="*/ 44 w 121"/>
                <a:gd name="T79" fmla="*/ 244 h 248"/>
                <a:gd name="T80" fmla="*/ 44 w 121"/>
                <a:gd name="T81" fmla="*/ 228 h 248"/>
                <a:gd name="T82" fmla="*/ 46 w 121"/>
                <a:gd name="T83" fmla="*/ 211 h 248"/>
                <a:gd name="T84" fmla="*/ 47 w 121"/>
                <a:gd name="T85" fmla="*/ 195 h 248"/>
                <a:gd name="T86" fmla="*/ 50 w 121"/>
                <a:gd name="T87" fmla="*/ 179 h 248"/>
                <a:gd name="T88" fmla="*/ 53 w 121"/>
                <a:gd name="T89" fmla="*/ 165 h 248"/>
                <a:gd name="T90" fmla="*/ 59 w 121"/>
                <a:gd name="T91" fmla="*/ 149 h 248"/>
                <a:gd name="T92" fmla="*/ 63 w 121"/>
                <a:gd name="T93" fmla="*/ 134 h 248"/>
                <a:gd name="T94" fmla="*/ 69 w 121"/>
                <a:gd name="T95" fmla="*/ 120 h 248"/>
                <a:gd name="T96" fmla="*/ 75 w 121"/>
                <a:gd name="T97" fmla="*/ 106 h 248"/>
                <a:gd name="T98" fmla="*/ 82 w 121"/>
                <a:gd name="T99" fmla="*/ 92 h 248"/>
                <a:gd name="T100" fmla="*/ 90 w 121"/>
                <a:gd name="T101" fmla="*/ 78 h 248"/>
                <a:gd name="T102" fmla="*/ 99 w 121"/>
                <a:gd name="T103" fmla="*/ 66 h 248"/>
                <a:gd name="T104" fmla="*/ 107 w 121"/>
                <a:gd name="T105" fmla="*/ 53 h 248"/>
                <a:gd name="T106" fmla="*/ 116 w 121"/>
                <a:gd name="T107" fmla="*/ 41 h 248"/>
                <a:gd name="T108" fmla="*/ 121 w 121"/>
                <a:gd name="T109" fmla="*/ 37 h 248"/>
                <a:gd name="T110" fmla="*/ 116 w 121"/>
                <a:gd name="T111" fmla="*/ 32 h 248"/>
                <a:gd name="T112" fmla="*/ 113 w 121"/>
                <a:gd name="T113" fmla="*/ 28 h 248"/>
                <a:gd name="T114" fmla="*/ 109 w 121"/>
                <a:gd name="T115" fmla="*/ 24 h 248"/>
                <a:gd name="T116" fmla="*/ 106 w 121"/>
                <a:gd name="T117" fmla="*/ 18 h 248"/>
                <a:gd name="T118" fmla="*/ 103 w 121"/>
                <a:gd name="T119" fmla="*/ 14 h 248"/>
                <a:gd name="T120" fmla="*/ 99 w 121"/>
                <a:gd name="T121" fmla="*/ 9 h 248"/>
                <a:gd name="T122" fmla="*/ 95 w 121"/>
                <a:gd name="T123" fmla="*/ 5 h 248"/>
                <a:gd name="T124" fmla="*/ 92 w 121"/>
                <a:gd name="T125" fmla="*/ 0 h 2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1"/>
                <a:gd name="T190" fmla="*/ 0 h 248"/>
                <a:gd name="T191" fmla="*/ 121 w 121"/>
                <a:gd name="T192" fmla="*/ 248 h 2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1" h="248">
                  <a:moveTo>
                    <a:pt x="92" y="0"/>
                  </a:moveTo>
                  <a:lnTo>
                    <a:pt x="82" y="12"/>
                  </a:lnTo>
                  <a:lnTo>
                    <a:pt x="70" y="26"/>
                  </a:lnTo>
                  <a:lnTo>
                    <a:pt x="61" y="40"/>
                  </a:lnTo>
                  <a:lnTo>
                    <a:pt x="51" y="55"/>
                  </a:lnTo>
                  <a:lnTo>
                    <a:pt x="42" y="70"/>
                  </a:lnTo>
                  <a:lnTo>
                    <a:pt x="34" y="86"/>
                  </a:lnTo>
                  <a:lnTo>
                    <a:pt x="27" y="103"/>
                  </a:lnTo>
                  <a:lnTo>
                    <a:pt x="21" y="118"/>
                  </a:lnTo>
                  <a:lnTo>
                    <a:pt x="14" y="135"/>
                  </a:lnTo>
                  <a:lnTo>
                    <a:pt x="10" y="153"/>
                  </a:lnTo>
                  <a:lnTo>
                    <a:pt x="6" y="171"/>
                  </a:lnTo>
                  <a:lnTo>
                    <a:pt x="3" y="189"/>
                  </a:lnTo>
                  <a:lnTo>
                    <a:pt x="0" y="207"/>
                  </a:lnTo>
                  <a:lnTo>
                    <a:pt x="0" y="211"/>
                  </a:lnTo>
                  <a:lnTo>
                    <a:pt x="1" y="212"/>
                  </a:lnTo>
                  <a:lnTo>
                    <a:pt x="2" y="213"/>
                  </a:lnTo>
                  <a:lnTo>
                    <a:pt x="3" y="213"/>
                  </a:lnTo>
                  <a:lnTo>
                    <a:pt x="3" y="214"/>
                  </a:lnTo>
                  <a:lnTo>
                    <a:pt x="4" y="214"/>
                  </a:lnTo>
                  <a:lnTo>
                    <a:pt x="4" y="215"/>
                  </a:lnTo>
                  <a:lnTo>
                    <a:pt x="5" y="215"/>
                  </a:lnTo>
                  <a:lnTo>
                    <a:pt x="8" y="219"/>
                  </a:lnTo>
                  <a:lnTo>
                    <a:pt x="10" y="225"/>
                  </a:lnTo>
                  <a:lnTo>
                    <a:pt x="12" y="229"/>
                  </a:lnTo>
                  <a:lnTo>
                    <a:pt x="14" y="234"/>
                  </a:lnTo>
                  <a:lnTo>
                    <a:pt x="17" y="238"/>
                  </a:lnTo>
                  <a:lnTo>
                    <a:pt x="21" y="242"/>
                  </a:lnTo>
                  <a:lnTo>
                    <a:pt x="25" y="244"/>
                  </a:lnTo>
                  <a:lnTo>
                    <a:pt x="31" y="245"/>
                  </a:lnTo>
                  <a:lnTo>
                    <a:pt x="32" y="246"/>
                  </a:lnTo>
                  <a:lnTo>
                    <a:pt x="34" y="246"/>
                  </a:lnTo>
                  <a:lnTo>
                    <a:pt x="35" y="246"/>
                  </a:lnTo>
                  <a:lnTo>
                    <a:pt x="37" y="246"/>
                  </a:lnTo>
                  <a:lnTo>
                    <a:pt x="39" y="247"/>
                  </a:lnTo>
                  <a:lnTo>
                    <a:pt x="41" y="247"/>
                  </a:lnTo>
                  <a:lnTo>
                    <a:pt x="42" y="247"/>
                  </a:lnTo>
                  <a:lnTo>
                    <a:pt x="44" y="248"/>
                  </a:lnTo>
                  <a:lnTo>
                    <a:pt x="44" y="244"/>
                  </a:lnTo>
                  <a:lnTo>
                    <a:pt x="44" y="228"/>
                  </a:lnTo>
                  <a:lnTo>
                    <a:pt x="46" y="211"/>
                  </a:lnTo>
                  <a:lnTo>
                    <a:pt x="47" y="195"/>
                  </a:lnTo>
                  <a:lnTo>
                    <a:pt x="50" y="179"/>
                  </a:lnTo>
                  <a:lnTo>
                    <a:pt x="53" y="165"/>
                  </a:lnTo>
                  <a:lnTo>
                    <a:pt x="59" y="149"/>
                  </a:lnTo>
                  <a:lnTo>
                    <a:pt x="63" y="134"/>
                  </a:lnTo>
                  <a:lnTo>
                    <a:pt x="69" y="120"/>
                  </a:lnTo>
                  <a:lnTo>
                    <a:pt x="75" y="106"/>
                  </a:lnTo>
                  <a:lnTo>
                    <a:pt x="82" y="92"/>
                  </a:lnTo>
                  <a:lnTo>
                    <a:pt x="90" y="78"/>
                  </a:lnTo>
                  <a:lnTo>
                    <a:pt x="99" y="66"/>
                  </a:lnTo>
                  <a:lnTo>
                    <a:pt x="107" y="53"/>
                  </a:lnTo>
                  <a:lnTo>
                    <a:pt x="116" y="41"/>
                  </a:lnTo>
                  <a:lnTo>
                    <a:pt x="121" y="37"/>
                  </a:lnTo>
                  <a:lnTo>
                    <a:pt x="116" y="32"/>
                  </a:lnTo>
                  <a:lnTo>
                    <a:pt x="113" y="28"/>
                  </a:lnTo>
                  <a:lnTo>
                    <a:pt x="109" y="24"/>
                  </a:lnTo>
                  <a:lnTo>
                    <a:pt x="106" y="18"/>
                  </a:lnTo>
                  <a:lnTo>
                    <a:pt x="103" y="14"/>
                  </a:lnTo>
                  <a:lnTo>
                    <a:pt x="99" y="9"/>
                  </a:lnTo>
                  <a:lnTo>
                    <a:pt x="95" y="5"/>
                  </a:lnTo>
                  <a:lnTo>
                    <a:pt x="92" y="0"/>
                  </a:lnTo>
                  <a:close/>
                </a:path>
              </a:pathLst>
            </a:custGeom>
            <a:solidFill>
              <a:srgbClr val="60ECFF"/>
            </a:solidFill>
            <a:ln w="9525">
              <a:noFill/>
              <a:round/>
              <a:headEnd/>
              <a:tailEnd/>
            </a:ln>
          </p:spPr>
          <p:txBody>
            <a:bodyPr>
              <a:prstTxWarp prst="textNoShape">
                <a:avLst/>
              </a:prstTxWarp>
            </a:bodyPr>
            <a:lstStyle/>
            <a:p>
              <a:endParaRPr lang="en-US"/>
            </a:p>
          </p:txBody>
        </p:sp>
        <p:sp>
          <p:nvSpPr>
            <p:cNvPr id="66655" name="Freeform 95"/>
            <p:cNvSpPr>
              <a:spLocks/>
            </p:cNvSpPr>
            <p:nvPr/>
          </p:nvSpPr>
          <p:spPr bwMode="auto">
            <a:xfrm>
              <a:off x="1080" y="1953"/>
              <a:ext cx="105" cy="215"/>
            </a:xfrm>
            <a:custGeom>
              <a:avLst/>
              <a:gdLst>
                <a:gd name="T0" fmla="*/ 77 w 105"/>
                <a:gd name="T1" fmla="*/ 0 h 215"/>
                <a:gd name="T2" fmla="*/ 72 w 105"/>
                <a:gd name="T3" fmla="*/ 4 h 215"/>
                <a:gd name="T4" fmla="*/ 63 w 105"/>
                <a:gd name="T5" fmla="*/ 16 h 215"/>
                <a:gd name="T6" fmla="*/ 55 w 105"/>
                <a:gd name="T7" fmla="*/ 29 h 215"/>
                <a:gd name="T8" fmla="*/ 46 w 105"/>
                <a:gd name="T9" fmla="*/ 41 h 215"/>
                <a:gd name="T10" fmla="*/ 38 w 105"/>
                <a:gd name="T11" fmla="*/ 55 h 215"/>
                <a:gd name="T12" fmla="*/ 31 w 105"/>
                <a:gd name="T13" fmla="*/ 69 h 215"/>
                <a:gd name="T14" fmla="*/ 25 w 105"/>
                <a:gd name="T15" fmla="*/ 83 h 215"/>
                <a:gd name="T16" fmla="*/ 19 w 105"/>
                <a:gd name="T17" fmla="*/ 97 h 215"/>
                <a:gd name="T18" fmla="*/ 15 w 105"/>
                <a:gd name="T19" fmla="*/ 112 h 215"/>
                <a:gd name="T20" fmla="*/ 9 w 105"/>
                <a:gd name="T21" fmla="*/ 128 h 215"/>
                <a:gd name="T22" fmla="*/ 6 w 105"/>
                <a:gd name="T23" fmla="*/ 142 h 215"/>
                <a:gd name="T24" fmla="*/ 3 w 105"/>
                <a:gd name="T25" fmla="*/ 158 h 215"/>
                <a:gd name="T26" fmla="*/ 2 w 105"/>
                <a:gd name="T27" fmla="*/ 174 h 215"/>
                <a:gd name="T28" fmla="*/ 0 w 105"/>
                <a:gd name="T29" fmla="*/ 191 h 215"/>
                <a:gd name="T30" fmla="*/ 0 w 105"/>
                <a:gd name="T31" fmla="*/ 207 h 215"/>
                <a:gd name="T32" fmla="*/ 0 w 105"/>
                <a:gd name="T33" fmla="*/ 211 h 215"/>
                <a:gd name="T34" fmla="*/ 5 w 105"/>
                <a:gd name="T35" fmla="*/ 211 h 215"/>
                <a:gd name="T36" fmla="*/ 11 w 105"/>
                <a:gd name="T37" fmla="*/ 212 h 215"/>
                <a:gd name="T38" fmla="*/ 17 w 105"/>
                <a:gd name="T39" fmla="*/ 213 h 215"/>
                <a:gd name="T40" fmla="*/ 23 w 105"/>
                <a:gd name="T41" fmla="*/ 213 h 215"/>
                <a:gd name="T42" fmla="*/ 28 w 105"/>
                <a:gd name="T43" fmla="*/ 214 h 215"/>
                <a:gd name="T44" fmla="*/ 34 w 105"/>
                <a:gd name="T45" fmla="*/ 215 h 215"/>
                <a:gd name="T46" fmla="*/ 40 w 105"/>
                <a:gd name="T47" fmla="*/ 215 h 215"/>
                <a:gd name="T48" fmla="*/ 45 w 105"/>
                <a:gd name="T49" fmla="*/ 215 h 215"/>
                <a:gd name="T50" fmla="*/ 45 w 105"/>
                <a:gd name="T51" fmla="*/ 207 h 215"/>
                <a:gd name="T52" fmla="*/ 46 w 105"/>
                <a:gd name="T53" fmla="*/ 193 h 215"/>
                <a:gd name="T54" fmla="*/ 47 w 105"/>
                <a:gd name="T55" fmla="*/ 179 h 215"/>
                <a:gd name="T56" fmla="*/ 48 w 105"/>
                <a:gd name="T57" fmla="*/ 166 h 215"/>
                <a:gd name="T58" fmla="*/ 50 w 105"/>
                <a:gd name="T59" fmla="*/ 152 h 215"/>
                <a:gd name="T60" fmla="*/ 54 w 105"/>
                <a:gd name="T61" fmla="*/ 139 h 215"/>
                <a:gd name="T62" fmla="*/ 58 w 105"/>
                <a:gd name="T63" fmla="*/ 126 h 215"/>
                <a:gd name="T64" fmla="*/ 62 w 105"/>
                <a:gd name="T65" fmla="*/ 113 h 215"/>
                <a:gd name="T66" fmla="*/ 67 w 105"/>
                <a:gd name="T67" fmla="*/ 100 h 215"/>
                <a:gd name="T68" fmla="*/ 72 w 105"/>
                <a:gd name="T69" fmla="*/ 89 h 215"/>
                <a:gd name="T70" fmla="*/ 78 w 105"/>
                <a:gd name="T71" fmla="*/ 77 h 215"/>
                <a:gd name="T72" fmla="*/ 85 w 105"/>
                <a:gd name="T73" fmla="*/ 66 h 215"/>
                <a:gd name="T74" fmla="*/ 91 w 105"/>
                <a:gd name="T75" fmla="*/ 54 h 215"/>
                <a:gd name="T76" fmla="*/ 100 w 105"/>
                <a:gd name="T77" fmla="*/ 43 h 215"/>
                <a:gd name="T78" fmla="*/ 105 w 105"/>
                <a:gd name="T79" fmla="*/ 36 h 215"/>
                <a:gd name="T80" fmla="*/ 102 w 105"/>
                <a:gd name="T81" fmla="*/ 32 h 215"/>
                <a:gd name="T82" fmla="*/ 98 w 105"/>
                <a:gd name="T83" fmla="*/ 27 h 215"/>
                <a:gd name="T84" fmla="*/ 95 w 105"/>
                <a:gd name="T85" fmla="*/ 22 h 215"/>
                <a:gd name="T86" fmla="*/ 90 w 105"/>
                <a:gd name="T87" fmla="*/ 18 h 215"/>
                <a:gd name="T88" fmla="*/ 87 w 105"/>
                <a:gd name="T89" fmla="*/ 14 h 215"/>
                <a:gd name="T90" fmla="*/ 83 w 105"/>
                <a:gd name="T91" fmla="*/ 9 h 215"/>
                <a:gd name="T92" fmla="*/ 80 w 105"/>
                <a:gd name="T93" fmla="*/ 4 h 215"/>
                <a:gd name="T94" fmla="*/ 77 w 105"/>
                <a:gd name="T95" fmla="*/ 0 h 21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5"/>
                <a:gd name="T145" fmla="*/ 0 h 215"/>
                <a:gd name="T146" fmla="*/ 105 w 105"/>
                <a:gd name="T147" fmla="*/ 215 h 21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5" h="215">
                  <a:moveTo>
                    <a:pt x="77" y="0"/>
                  </a:moveTo>
                  <a:lnTo>
                    <a:pt x="72" y="4"/>
                  </a:lnTo>
                  <a:lnTo>
                    <a:pt x="63" y="16"/>
                  </a:lnTo>
                  <a:lnTo>
                    <a:pt x="55" y="29"/>
                  </a:lnTo>
                  <a:lnTo>
                    <a:pt x="46" y="41"/>
                  </a:lnTo>
                  <a:lnTo>
                    <a:pt x="38" y="55"/>
                  </a:lnTo>
                  <a:lnTo>
                    <a:pt x="31" y="69"/>
                  </a:lnTo>
                  <a:lnTo>
                    <a:pt x="25" y="83"/>
                  </a:lnTo>
                  <a:lnTo>
                    <a:pt x="19" y="97"/>
                  </a:lnTo>
                  <a:lnTo>
                    <a:pt x="15" y="112"/>
                  </a:lnTo>
                  <a:lnTo>
                    <a:pt x="9" y="128"/>
                  </a:lnTo>
                  <a:lnTo>
                    <a:pt x="6" y="142"/>
                  </a:lnTo>
                  <a:lnTo>
                    <a:pt x="3" y="158"/>
                  </a:lnTo>
                  <a:lnTo>
                    <a:pt x="2" y="174"/>
                  </a:lnTo>
                  <a:lnTo>
                    <a:pt x="0" y="191"/>
                  </a:lnTo>
                  <a:lnTo>
                    <a:pt x="0" y="207"/>
                  </a:lnTo>
                  <a:lnTo>
                    <a:pt x="0" y="211"/>
                  </a:lnTo>
                  <a:lnTo>
                    <a:pt x="5" y="211"/>
                  </a:lnTo>
                  <a:lnTo>
                    <a:pt x="11" y="212"/>
                  </a:lnTo>
                  <a:lnTo>
                    <a:pt x="17" y="213"/>
                  </a:lnTo>
                  <a:lnTo>
                    <a:pt x="23" y="213"/>
                  </a:lnTo>
                  <a:lnTo>
                    <a:pt x="28" y="214"/>
                  </a:lnTo>
                  <a:lnTo>
                    <a:pt x="34" y="215"/>
                  </a:lnTo>
                  <a:lnTo>
                    <a:pt x="40" y="215"/>
                  </a:lnTo>
                  <a:lnTo>
                    <a:pt x="45" y="215"/>
                  </a:lnTo>
                  <a:lnTo>
                    <a:pt x="45" y="207"/>
                  </a:lnTo>
                  <a:lnTo>
                    <a:pt x="46" y="193"/>
                  </a:lnTo>
                  <a:lnTo>
                    <a:pt x="47" y="179"/>
                  </a:lnTo>
                  <a:lnTo>
                    <a:pt x="48" y="166"/>
                  </a:lnTo>
                  <a:lnTo>
                    <a:pt x="50" y="152"/>
                  </a:lnTo>
                  <a:lnTo>
                    <a:pt x="54" y="139"/>
                  </a:lnTo>
                  <a:lnTo>
                    <a:pt x="58" y="126"/>
                  </a:lnTo>
                  <a:lnTo>
                    <a:pt x="62" y="113"/>
                  </a:lnTo>
                  <a:lnTo>
                    <a:pt x="67" y="100"/>
                  </a:lnTo>
                  <a:lnTo>
                    <a:pt x="72" y="89"/>
                  </a:lnTo>
                  <a:lnTo>
                    <a:pt x="78" y="77"/>
                  </a:lnTo>
                  <a:lnTo>
                    <a:pt x="85" y="66"/>
                  </a:lnTo>
                  <a:lnTo>
                    <a:pt x="91" y="54"/>
                  </a:lnTo>
                  <a:lnTo>
                    <a:pt x="100" y="43"/>
                  </a:lnTo>
                  <a:lnTo>
                    <a:pt x="105" y="36"/>
                  </a:lnTo>
                  <a:lnTo>
                    <a:pt x="102" y="32"/>
                  </a:lnTo>
                  <a:lnTo>
                    <a:pt x="98" y="27"/>
                  </a:lnTo>
                  <a:lnTo>
                    <a:pt x="95" y="22"/>
                  </a:lnTo>
                  <a:lnTo>
                    <a:pt x="90" y="18"/>
                  </a:lnTo>
                  <a:lnTo>
                    <a:pt x="87" y="14"/>
                  </a:lnTo>
                  <a:lnTo>
                    <a:pt x="83" y="9"/>
                  </a:lnTo>
                  <a:lnTo>
                    <a:pt x="80" y="4"/>
                  </a:lnTo>
                  <a:lnTo>
                    <a:pt x="77" y="0"/>
                  </a:lnTo>
                  <a:close/>
                </a:path>
              </a:pathLst>
            </a:custGeom>
            <a:solidFill>
              <a:srgbClr val="68EEFF"/>
            </a:solidFill>
            <a:ln w="9525">
              <a:noFill/>
              <a:round/>
              <a:headEnd/>
              <a:tailEnd/>
            </a:ln>
          </p:spPr>
          <p:txBody>
            <a:bodyPr>
              <a:prstTxWarp prst="textNoShape">
                <a:avLst/>
              </a:prstTxWarp>
            </a:bodyPr>
            <a:lstStyle/>
            <a:p>
              <a:endParaRPr lang="en-US"/>
            </a:p>
          </p:txBody>
        </p:sp>
        <p:sp>
          <p:nvSpPr>
            <p:cNvPr id="66656" name="Freeform 96"/>
            <p:cNvSpPr>
              <a:spLocks/>
            </p:cNvSpPr>
            <p:nvPr/>
          </p:nvSpPr>
          <p:spPr bwMode="auto">
            <a:xfrm>
              <a:off x="1125" y="1989"/>
              <a:ext cx="91" cy="181"/>
            </a:xfrm>
            <a:custGeom>
              <a:avLst/>
              <a:gdLst>
                <a:gd name="T0" fmla="*/ 60 w 91"/>
                <a:gd name="T1" fmla="*/ 0 h 181"/>
                <a:gd name="T2" fmla="*/ 55 w 91"/>
                <a:gd name="T3" fmla="*/ 7 h 181"/>
                <a:gd name="T4" fmla="*/ 46 w 91"/>
                <a:gd name="T5" fmla="*/ 18 h 181"/>
                <a:gd name="T6" fmla="*/ 40 w 91"/>
                <a:gd name="T7" fmla="*/ 30 h 181"/>
                <a:gd name="T8" fmla="*/ 33 w 91"/>
                <a:gd name="T9" fmla="*/ 41 h 181"/>
                <a:gd name="T10" fmla="*/ 27 w 91"/>
                <a:gd name="T11" fmla="*/ 53 h 181"/>
                <a:gd name="T12" fmla="*/ 22 w 91"/>
                <a:gd name="T13" fmla="*/ 64 h 181"/>
                <a:gd name="T14" fmla="*/ 17 w 91"/>
                <a:gd name="T15" fmla="*/ 77 h 181"/>
                <a:gd name="T16" fmla="*/ 13 w 91"/>
                <a:gd name="T17" fmla="*/ 90 h 181"/>
                <a:gd name="T18" fmla="*/ 9 w 91"/>
                <a:gd name="T19" fmla="*/ 103 h 181"/>
                <a:gd name="T20" fmla="*/ 5 w 91"/>
                <a:gd name="T21" fmla="*/ 116 h 181"/>
                <a:gd name="T22" fmla="*/ 3 w 91"/>
                <a:gd name="T23" fmla="*/ 130 h 181"/>
                <a:gd name="T24" fmla="*/ 2 w 91"/>
                <a:gd name="T25" fmla="*/ 143 h 181"/>
                <a:gd name="T26" fmla="*/ 1 w 91"/>
                <a:gd name="T27" fmla="*/ 157 h 181"/>
                <a:gd name="T28" fmla="*/ 0 w 91"/>
                <a:gd name="T29" fmla="*/ 171 h 181"/>
                <a:gd name="T30" fmla="*/ 0 w 91"/>
                <a:gd name="T31" fmla="*/ 179 h 181"/>
                <a:gd name="T32" fmla="*/ 6 w 91"/>
                <a:gd name="T33" fmla="*/ 180 h 181"/>
                <a:gd name="T34" fmla="*/ 12 w 91"/>
                <a:gd name="T35" fmla="*/ 180 h 181"/>
                <a:gd name="T36" fmla="*/ 18 w 91"/>
                <a:gd name="T37" fmla="*/ 180 h 181"/>
                <a:gd name="T38" fmla="*/ 23 w 91"/>
                <a:gd name="T39" fmla="*/ 180 h 181"/>
                <a:gd name="T40" fmla="*/ 30 w 91"/>
                <a:gd name="T41" fmla="*/ 180 h 181"/>
                <a:gd name="T42" fmla="*/ 35 w 91"/>
                <a:gd name="T43" fmla="*/ 181 h 181"/>
                <a:gd name="T44" fmla="*/ 40 w 91"/>
                <a:gd name="T45" fmla="*/ 181 h 181"/>
                <a:gd name="T46" fmla="*/ 46 w 91"/>
                <a:gd name="T47" fmla="*/ 181 h 181"/>
                <a:gd name="T48" fmla="*/ 45 w 91"/>
                <a:gd name="T49" fmla="*/ 171 h 181"/>
                <a:gd name="T50" fmla="*/ 46 w 91"/>
                <a:gd name="T51" fmla="*/ 159 h 181"/>
                <a:gd name="T52" fmla="*/ 48 w 91"/>
                <a:gd name="T53" fmla="*/ 148 h 181"/>
                <a:gd name="T54" fmla="*/ 49 w 91"/>
                <a:gd name="T55" fmla="*/ 136 h 181"/>
                <a:gd name="T56" fmla="*/ 51 w 91"/>
                <a:gd name="T57" fmla="*/ 125 h 181"/>
                <a:gd name="T58" fmla="*/ 53 w 91"/>
                <a:gd name="T59" fmla="*/ 114 h 181"/>
                <a:gd name="T60" fmla="*/ 56 w 91"/>
                <a:gd name="T61" fmla="*/ 103 h 181"/>
                <a:gd name="T62" fmla="*/ 60 w 91"/>
                <a:gd name="T63" fmla="*/ 93 h 181"/>
                <a:gd name="T64" fmla="*/ 63 w 91"/>
                <a:gd name="T65" fmla="*/ 82 h 181"/>
                <a:gd name="T66" fmla="*/ 69 w 91"/>
                <a:gd name="T67" fmla="*/ 73 h 181"/>
                <a:gd name="T68" fmla="*/ 74 w 91"/>
                <a:gd name="T69" fmla="*/ 62 h 181"/>
                <a:gd name="T70" fmla="*/ 79 w 91"/>
                <a:gd name="T71" fmla="*/ 53 h 181"/>
                <a:gd name="T72" fmla="*/ 84 w 91"/>
                <a:gd name="T73" fmla="*/ 43 h 181"/>
                <a:gd name="T74" fmla="*/ 91 w 91"/>
                <a:gd name="T75" fmla="*/ 36 h 181"/>
                <a:gd name="T76" fmla="*/ 87 w 91"/>
                <a:gd name="T77" fmla="*/ 32 h 181"/>
                <a:gd name="T78" fmla="*/ 82 w 91"/>
                <a:gd name="T79" fmla="*/ 27 h 181"/>
                <a:gd name="T80" fmla="*/ 79 w 91"/>
                <a:gd name="T81" fmla="*/ 23 h 181"/>
                <a:gd name="T82" fmla="*/ 75 w 91"/>
                <a:gd name="T83" fmla="*/ 18 h 181"/>
                <a:gd name="T84" fmla="*/ 72 w 91"/>
                <a:gd name="T85" fmla="*/ 14 h 181"/>
                <a:gd name="T86" fmla="*/ 68 w 91"/>
                <a:gd name="T87" fmla="*/ 10 h 181"/>
                <a:gd name="T88" fmla="*/ 64 w 91"/>
                <a:gd name="T89" fmla="*/ 4 h 181"/>
                <a:gd name="T90" fmla="*/ 60 w 91"/>
                <a:gd name="T91" fmla="*/ 0 h 18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91"/>
                <a:gd name="T139" fmla="*/ 0 h 181"/>
                <a:gd name="T140" fmla="*/ 91 w 91"/>
                <a:gd name="T141" fmla="*/ 181 h 18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91" h="181">
                  <a:moveTo>
                    <a:pt x="60" y="0"/>
                  </a:moveTo>
                  <a:lnTo>
                    <a:pt x="55" y="7"/>
                  </a:lnTo>
                  <a:lnTo>
                    <a:pt x="46" y="18"/>
                  </a:lnTo>
                  <a:lnTo>
                    <a:pt x="40" y="30"/>
                  </a:lnTo>
                  <a:lnTo>
                    <a:pt x="33" y="41"/>
                  </a:lnTo>
                  <a:lnTo>
                    <a:pt x="27" y="53"/>
                  </a:lnTo>
                  <a:lnTo>
                    <a:pt x="22" y="64"/>
                  </a:lnTo>
                  <a:lnTo>
                    <a:pt x="17" y="77"/>
                  </a:lnTo>
                  <a:lnTo>
                    <a:pt x="13" y="90"/>
                  </a:lnTo>
                  <a:lnTo>
                    <a:pt x="9" y="103"/>
                  </a:lnTo>
                  <a:lnTo>
                    <a:pt x="5" y="116"/>
                  </a:lnTo>
                  <a:lnTo>
                    <a:pt x="3" y="130"/>
                  </a:lnTo>
                  <a:lnTo>
                    <a:pt x="2" y="143"/>
                  </a:lnTo>
                  <a:lnTo>
                    <a:pt x="1" y="157"/>
                  </a:lnTo>
                  <a:lnTo>
                    <a:pt x="0" y="171"/>
                  </a:lnTo>
                  <a:lnTo>
                    <a:pt x="0" y="179"/>
                  </a:lnTo>
                  <a:lnTo>
                    <a:pt x="6" y="180"/>
                  </a:lnTo>
                  <a:lnTo>
                    <a:pt x="12" y="180"/>
                  </a:lnTo>
                  <a:lnTo>
                    <a:pt x="18" y="180"/>
                  </a:lnTo>
                  <a:lnTo>
                    <a:pt x="23" y="180"/>
                  </a:lnTo>
                  <a:lnTo>
                    <a:pt x="30" y="180"/>
                  </a:lnTo>
                  <a:lnTo>
                    <a:pt x="35" y="181"/>
                  </a:lnTo>
                  <a:lnTo>
                    <a:pt x="40" y="181"/>
                  </a:lnTo>
                  <a:lnTo>
                    <a:pt x="46" y="181"/>
                  </a:lnTo>
                  <a:lnTo>
                    <a:pt x="45" y="171"/>
                  </a:lnTo>
                  <a:lnTo>
                    <a:pt x="46" y="159"/>
                  </a:lnTo>
                  <a:lnTo>
                    <a:pt x="48" y="148"/>
                  </a:lnTo>
                  <a:lnTo>
                    <a:pt x="49" y="136"/>
                  </a:lnTo>
                  <a:lnTo>
                    <a:pt x="51" y="125"/>
                  </a:lnTo>
                  <a:lnTo>
                    <a:pt x="53" y="114"/>
                  </a:lnTo>
                  <a:lnTo>
                    <a:pt x="56" y="103"/>
                  </a:lnTo>
                  <a:lnTo>
                    <a:pt x="60" y="93"/>
                  </a:lnTo>
                  <a:lnTo>
                    <a:pt x="63" y="82"/>
                  </a:lnTo>
                  <a:lnTo>
                    <a:pt x="69" y="73"/>
                  </a:lnTo>
                  <a:lnTo>
                    <a:pt x="74" y="62"/>
                  </a:lnTo>
                  <a:lnTo>
                    <a:pt x="79" y="53"/>
                  </a:lnTo>
                  <a:lnTo>
                    <a:pt x="84" y="43"/>
                  </a:lnTo>
                  <a:lnTo>
                    <a:pt x="91" y="36"/>
                  </a:lnTo>
                  <a:lnTo>
                    <a:pt x="87" y="32"/>
                  </a:lnTo>
                  <a:lnTo>
                    <a:pt x="82" y="27"/>
                  </a:lnTo>
                  <a:lnTo>
                    <a:pt x="79" y="23"/>
                  </a:lnTo>
                  <a:lnTo>
                    <a:pt x="75" y="18"/>
                  </a:lnTo>
                  <a:lnTo>
                    <a:pt x="72" y="14"/>
                  </a:lnTo>
                  <a:lnTo>
                    <a:pt x="68" y="10"/>
                  </a:lnTo>
                  <a:lnTo>
                    <a:pt x="64" y="4"/>
                  </a:lnTo>
                  <a:lnTo>
                    <a:pt x="60" y="0"/>
                  </a:lnTo>
                  <a:close/>
                </a:path>
              </a:pathLst>
            </a:custGeom>
            <a:solidFill>
              <a:srgbClr val="70F1FF"/>
            </a:solidFill>
            <a:ln w="9525">
              <a:noFill/>
              <a:round/>
              <a:headEnd/>
              <a:tailEnd/>
            </a:ln>
          </p:spPr>
          <p:txBody>
            <a:bodyPr>
              <a:prstTxWarp prst="textNoShape">
                <a:avLst/>
              </a:prstTxWarp>
            </a:bodyPr>
            <a:lstStyle/>
            <a:p>
              <a:endParaRPr lang="en-US"/>
            </a:p>
          </p:txBody>
        </p:sp>
        <p:sp>
          <p:nvSpPr>
            <p:cNvPr id="66657" name="Freeform 97"/>
            <p:cNvSpPr>
              <a:spLocks/>
            </p:cNvSpPr>
            <p:nvPr/>
          </p:nvSpPr>
          <p:spPr bwMode="auto">
            <a:xfrm>
              <a:off x="1170" y="2025"/>
              <a:ext cx="75" cy="146"/>
            </a:xfrm>
            <a:custGeom>
              <a:avLst/>
              <a:gdLst>
                <a:gd name="T0" fmla="*/ 46 w 75"/>
                <a:gd name="T1" fmla="*/ 0 h 146"/>
                <a:gd name="T2" fmla="*/ 39 w 75"/>
                <a:gd name="T3" fmla="*/ 7 h 146"/>
                <a:gd name="T4" fmla="*/ 34 w 75"/>
                <a:gd name="T5" fmla="*/ 17 h 146"/>
                <a:gd name="T6" fmla="*/ 29 w 75"/>
                <a:gd name="T7" fmla="*/ 26 h 146"/>
                <a:gd name="T8" fmla="*/ 24 w 75"/>
                <a:gd name="T9" fmla="*/ 37 h 146"/>
                <a:gd name="T10" fmla="*/ 18 w 75"/>
                <a:gd name="T11" fmla="*/ 46 h 146"/>
                <a:gd name="T12" fmla="*/ 15 w 75"/>
                <a:gd name="T13" fmla="*/ 57 h 146"/>
                <a:gd name="T14" fmla="*/ 11 w 75"/>
                <a:gd name="T15" fmla="*/ 67 h 146"/>
                <a:gd name="T16" fmla="*/ 8 w 75"/>
                <a:gd name="T17" fmla="*/ 78 h 146"/>
                <a:gd name="T18" fmla="*/ 6 w 75"/>
                <a:gd name="T19" fmla="*/ 89 h 146"/>
                <a:gd name="T20" fmla="*/ 4 w 75"/>
                <a:gd name="T21" fmla="*/ 100 h 146"/>
                <a:gd name="T22" fmla="*/ 3 w 75"/>
                <a:gd name="T23" fmla="*/ 112 h 146"/>
                <a:gd name="T24" fmla="*/ 1 w 75"/>
                <a:gd name="T25" fmla="*/ 123 h 146"/>
                <a:gd name="T26" fmla="*/ 0 w 75"/>
                <a:gd name="T27" fmla="*/ 135 h 146"/>
                <a:gd name="T28" fmla="*/ 1 w 75"/>
                <a:gd name="T29" fmla="*/ 145 h 146"/>
                <a:gd name="T30" fmla="*/ 7 w 75"/>
                <a:gd name="T31" fmla="*/ 145 h 146"/>
                <a:gd name="T32" fmla="*/ 13 w 75"/>
                <a:gd name="T33" fmla="*/ 145 h 146"/>
                <a:gd name="T34" fmla="*/ 18 w 75"/>
                <a:gd name="T35" fmla="*/ 145 h 146"/>
                <a:gd name="T36" fmla="*/ 24 w 75"/>
                <a:gd name="T37" fmla="*/ 145 h 146"/>
                <a:gd name="T38" fmla="*/ 29 w 75"/>
                <a:gd name="T39" fmla="*/ 146 h 146"/>
                <a:gd name="T40" fmla="*/ 34 w 75"/>
                <a:gd name="T41" fmla="*/ 146 h 146"/>
                <a:gd name="T42" fmla="*/ 39 w 75"/>
                <a:gd name="T43" fmla="*/ 146 h 146"/>
                <a:gd name="T44" fmla="*/ 45 w 75"/>
                <a:gd name="T45" fmla="*/ 146 h 146"/>
                <a:gd name="T46" fmla="*/ 45 w 75"/>
                <a:gd name="T47" fmla="*/ 146 h 146"/>
                <a:gd name="T48" fmla="*/ 46 w 75"/>
                <a:gd name="T49" fmla="*/ 146 h 146"/>
                <a:gd name="T50" fmla="*/ 46 w 75"/>
                <a:gd name="T51" fmla="*/ 146 h 146"/>
                <a:gd name="T52" fmla="*/ 46 w 75"/>
                <a:gd name="T53" fmla="*/ 146 h 146"/>
                <a:gd name="T54" fmla="*/ 46 w 75"/>
                <a:gd name="T55" fmla="*/ 146 h 146"/>
                <a:gd name="T56" fmla="*/ 47 w 75"/>
                <a:gd name="T57" fmla="*/ 146 h 146"/>
                <a:gd name="T58" fmla="*/ 47 w 75"/>
                <a:gd name="T59" fmla="*/ 146 h 146"/>
                <a:gd name="T60" fmla="*/ 47 w 75"/>
                <a:gd name="T61" fmla="*/ 146 h 146"/>
                <a:gd name="T62" fmla="*/ 47 w 75"/>
                <a:gd name="T63" fmla="*/ 135 h 146"/>
                <a:gd name="T64" fmla="*/ 48 w 75"/>
                <a:gd name="T65" fmla="*/ 117 h 146"/>
                <a:gd name="T66" fmla="*/ 50 w 75"/>
                <a:gd name="T67" fmla="*/ 98 h 146"/>
                <a:gd name="T68" fmla="*/ 54 w 75"/>
                <a:gd name="T69" fmla="*/ 81 h 146"/>
                <a:gd name="T70" fmla="*/ 60 w 75"/>
                <a:gd name="T71" fmla="*/ 64 h 146"/>
                <a:gd name="T72" fmla="*/ 69 w 75"/>
                <a:gd name="T73" fmla="*/ 48 h 146"/>
                <a:gd name="T74" fmla="*/ 75 w 75"/>
                <a:gd name="T75" fmla="*/ 37 h 146"/>
                <a:gd name="T76" fmla="*/ 72 w 75"/>
                <a:gd name="T77" fmla="*/ 33 h 146"/>
                <a:gd name="T78" fmla="*/ 68 w 75"/>
                <a:gd name="T79" fmla="*/ 27 h 146"/>
                <a:gd name="T80" fmla="*/ 64 w 75"/>
                <a:gd name="T81" fmla="*/ 23 h 146"/>
                <a:gd name="T82" fmla="*/ 60 w 75"/>
                <a:gd name="T83" fmla="*/ 19 h 146"/>
                <a:gd name="T84" fmla="*/ 56 w 75"/>
                <a:gd name="T85" fmla="*/ 14 h 146"/>
                <a:gd name="T86" fmla="*/ 53 w 75"/>
                <a:gd name="T87" fmla="*/ 9 h 146"/>
                <a:gd name="T88" fmla="*/ 49 w 75"/>
                <a:gd name="T89" fmla="*/ 5 h 146"/>
                <a:gd name="T90" fmla="*/ 46 w 75"/>
                <a:gd name="T91" fmla="*/ 0 h 14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5"/>
                <a:gd name="T139" fmla="*/ 0 h 146"/>
                <a:gd name="T140" fmla="*/ 75 w 75"/>
                <a:gd name="T141" fmla="*/ 146 h 14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5" h="146">
                  <a:moveTo>
                    <a:pt x="46" y="0"/>
                  </a:moveTo>
                  <a:lnTo>
                    <a:pt x="39" y="7"/>
                  </a:lnTo>
                  <a:lnTo>
                    <a:pt x="34" y="17"/>
                  </a:lnTo>
                  <a:lnTo>
                    <a:pt x="29" y="26"/>
                  </a:lnTo>
                  <a:lnTo>
                    <a:pt x="24" y="37"/>
                  </a:lnTo>
                  <a:lnTo>
                    <a:pt x="18" y="46"/>
                  </a:lnTo>
                  <a:lnTo>
                    <a:pt x="15" y="57"/>
                  </a:lnTo>
                  <a:lnTo>
                    <a:pt x="11" y="67"/>
                  </a:lnTo>
                  <a:lnTo>
                    <a:pt x="8" y="78"/>
                  </a:lnTo>
                  <a:lnTo>
                    <a:pt x="6" y="89"/>
                  </a:lnTo>
                  <a:lnTo>
                    <a:pt x="4" y="100"/>
                  </a:lnTo>
                  <a:lnTo>
                    <a:pt x="3" y="112"/>
                  </a:lnTo>
                  <a:lnTo>
                    <a:pt x="1" y="123"/>
                  </a:lnTo>
                  <a:lnTo>
                    <a:pt x="0" y="135"/>
                  </a:lnTo>
                  <a:lnTo>
                    <a:pt x="1" y="145"/>
                  </a:lnTo>
                  <a:lnTo>
                    <a:pt x="7" y="145"/>
                  </a:lnTo>
                  <a:lnTo>
                    <a:pt x="13" y="145"/>
                  </a:lnTo>
                  <a:lnTo>
                    <a:pt x="18" y="145"/>
                  </a:lnTo>
                  <a:lnTo>
                    <a:pt x="24" y="145"/>
                  </a:lnTo>
                  <a:lnTo>
                    <a:pt x="29" y="146"/>
                  </a:lnTo>
                  <a:lnTo>
                    <a:pt x="34" y="146"/>
                  </a:lnTo>
                  <a:lnTo>
                    <a:pt x="39" y="146"/>
                  </a:lnTo>
                  <a:lnTo>
                    <a:pt x="45" y="146"/>
                  </a:lnTo>
                  <a:lnTo>
                    <a:pt x="46" y="146"/>
                  </a:lnTo>
                  <a:lnTo>
                    <a:pt x="47" y="146"/>
                  </a:lnTo>
                  <a:lnTo>
                    <a:pt x="47" y="135"/>
                  </a:lnTo>
                  <a:lnTo>
                    <a:pt x="48" y="117"/>
                  </a:lnTo>
                  <a:lnTo>
                    <a:pt x="50" y="98"/>
                  </a:lnTo>
                  <a:lnTo>
                    <a:pt x="54" y="81"/>
                  </a:lnTo>
                  <a:lnTo>
                    <a:pt x="60" y="64"/>
                  </a:lnTo>
                  <a:lnTo>
                    <a:pt x="69" y="48"/>
                  </a:lnTo>
                  <a:lnTo>
                    <a:pt x="75" y="37"/>
                  </a:lnTo>
                  <a:lnTo>
                    <a:pt x="72" y="33"/>
                  </a:lnTo>
                  <a:lnTo>
                    <a:pt x="68" y="27"/>
                  </a:lnTo>
                  <a:lnTo>
                    <a:pt x="64" y="23"/>
                  </a:lnTo>
                  <a:lnTo>
                    <a:pt x="60" y="19"/>
                  </a:lnTo>
                  <a:lnTo>
                    <a:pt x="56" y="14"/>
                  </a:lnTo>
                  <a:lnTo>
                    <a:pt x="53" y="9"/>
                  </a:lnTo>
                  <a:lnTo>
                    <a:pt x="49" y="5"/>
                  </a:lnTo>
                  <a:lnTo>
                    <a:pt x="46" y="0"/>
                  </a:lnTo>
                  <a:close/>
                </a:path>
              </a:pathLst>
            </a:custGeom>
            <a:solidFill>
              <a:srgbClr val="78F4FF"/>
            </a:solidFill>
            <a:ln w="9525">
              <a:noFill/>
              <a:round/>
              <a:headEnd/>
              <a:tailEnd/>
            </a:ln>
          </p:spPr>
          <p:txBody>
            <a:bodyPr>
              <a:prstTxWarp prst="textNoShape">
                <a:avLst/>
              </a:prstTxWarp>
            </a:bodyPr>
            <a:lstStyle/>
            <a:p>
              <a:endParaRPr lang="en-US"/>
            </a:p>
          </p:txBody>
        </p:sp>
        <p:sp>
          <p:nvSpPr>
            <p:cNvPr id="66658" name="Freeform 98"/>
            <p:cNvSpPr>
              <a:spLocks/>
            </p:cNvSpPr>
            <p:nvPr/>
          </p:nvSpPr>
          <p:spPr bwMode="auto">
            <a:xfrm>
              <a:off x="1217" y="2062"/>
              <a:ext cx="61" cy="109"/>
            </a:xfrm>
            <a:custGeom>
              <a:avLst/>
              <a:gdLst>
                <a:gd name="T0" fmla="*/ 28 w 61"/>
                <a:gd name="T1" fmla="*/ 0 h 109"/>
                <a:gd name="T2" fmla="*/ 22 w 61"/>
                <a:gd name="T3" fmla="*/ 11 h 109"/>
                <a:gd name="T4" fmla="*/ 13 w 61"/>
                <a:gd name="T5" fmla="*/ 27 h 109"/>
                <a:gd name="T6" fmla="*/ 7 w 61"/>
                <a:gd name="T7" fmla="*/ 44 h 109"/>
                <a:gd name="T8" fmla="*/ 3 w 61"/>
                <a:gd name="T9" fmla="*/ 61 h 109"/>
                <a:gd name="T10" fmla="*/ 1 w 61"/>
                <a:gd name="T11" fmla="*/ 80 h 109"/>
                <a:gd name="T12" fmla="*/ 0 w 61"/>
                <a:gd name="T13" fmla="*/ 98 h 109"/>
                <a:gd name="T14" fmla="*/ 0 w 61"/>
                <a:gd name="T15" fmla="*/ 109 h 109"/>
                <a:gd name="T16" fmla="*/ 6 w 61"/>
                <a:gd name="T17" fmla="*/ 108 h 109"/>
                <a:gd name="T18" fmla="*/ 11 w 61"/>
                <a:gd name="T19" fmla="*/ 107 h 109"/>
                <a:gd name="T20" fmla="*/ 18 w 61"/>
                <a:gd name="T21" fmla="*/ 105 h 109"/>
                <a:gd name="T22" fmla="*/ 23 w 61"/>
                <a:gd name="T23" fmla="*/ 104 h 109"/>
                <a:gd name="T24" fmla="*/ 28 w 61"/>
                <a:gd name="T25" fmla="*/ 102 h 109"/>
                <a:gd name="T26" fmla="*/ 35 w 61"/>
                <a:gd name="T27" fmla="*/ 101 h 109"/>
                <a:gd name="T28" fmla="*/ 40 w 61"/>
                <a:gd name="T29" fmla="*/ 99 h 109"/>
                <a:gd name="T30" fmla="*/ 45 w 61"/>
                <a:gd name="T31" fmla="*/ 97 h 109"/>
                <a:gd name="T32" fmla="*/ 46 w 61"/>
                <a:gd name="T33" fmla="*/ 84 h 109"/>
                <a:gd name="T34" fmla="*/ 48 w 61"/>
                <a:gd name="T35" fmla="*/ 70 h 109"/>
                <a:gd name="T36" fmla="*/ 51 w 61"/>
                <a:gd name="T37" fmla="*/ 58 h 109"/>
                <a:gd name="T38" fmla="*/ 56 w 61"/>
                <a:gd name="T39" fmla="*/ 45 h 109"/>
                <a:gd name="T40" fmla="*/ 61 w 61"/>
                <a:gd name="T41" fmla="*/ 33 h 109"/>
                <a:gd name="T42" fmla="*/ 59 w 61"/>
                <a:gd name="T43" fmla="*/ 31 h 109"/>
                <a:gd name="T44" fmla="*/ 56 w 61"/>
                <a:gd name="T45" fmla="*/ 28 h 109"/>
                <a:gd name="T46" fmla="*/ 54 w 61"/>
                <a:gd name="T47" fmla="*/ 26 h 109"/>
                <a:gd name="T48" fmla="*/ 50 w 61"/>
                <a:gd name="T49" fmla="*/ 23 h 109"/>
                <a:gd name="T50" fmla="*/ 48 w 61"/>
                <a:gd name="T51" fmla="*/ 21 h 109"/>
                <a:gd name="T52" fmla="*/ 45 w 61"/>
                <a:gd name="T53" fmla="*/ 19 h 109"/>
                <a:gd name="T54" fmla="*/ 43 w 61"/>
                <a:gd name="T55" fmla="*/ 16 h 109"/>
                <a:gd name="T56" fmla="*/ 40 w 61"/>
                <a:gd name="T57" fmla="*/ 13 h 109"/>
                <a:gd name="T58" fmla="*/ 39 w 61"/>
                <a:gd name="T59" fmla="*/ 12 h 109"/>
                <a:gd name="T60" fmla="*/ 37 w 61"/>
                <a:gd name="T61" fmla="*/ 10 h 109"/>
                <a:gd name="T62" fmla="*/ 36 w 61"/>
                <a:gd name="T63" fmla="*/ 8 h 109"/>
                <a:gd name="T64" fmla="*/ 35 w 61"/>
                <a:gd name="T65" fmla="*/ 7 h 109"/>
                <a:gd name="T66" fmla="*/ 32 w 61"/>
                <a:gd name="T67" fmla="*/ 5 h 109"/>
                <a:gd name="T68" fmla="*/ 31 w 61"/>
                <a:gd name="T69" fmla="*/ 3 h 109"/>
                <a:gd name="T70" fmla="*/ 29 w 61"/>
                <a:gd name="T71" fmla="*/ 2 h 109"/>
                <a:gd name="T72" fmla="*/ 28 w 61"/>
                <a:gd name="T73" fmla="*/ 0 h 10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1"/>
                <a:gd name="T112" fmla="*/ 0 h 109"/>
                <a:gd name="T113" fmla="*/ 61 w 61"/>
                <a:gd name="T114" fmla="*/ 109 h 10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1" h="109">
                  <a:moveTo>
                    <a:pt x="28" y="0"/>
                  </a:moveTo>
                  <a:lnTo>
                    <a:pt x="22" y="11"/>
                  </a:lnTo>
                  <a:lnTo>
                    <a:pt x="13" y="27"/>
                  </a:lnTo>
                  <a:lnTo>
                    <a:pt x="7" y="44"/>
                  </a:lnTo>
                  <a:lnTo>
                    <a:pt x="3" y="61"/>
                  </a:lnTo>
                  <a:lnTo>
                    <a:pt x="1" y="80"/>
                  </a:lnTo>
                  <a:lnTo>
                    <a:pt x="0" y="98"/>
                  </a:lnTo>
                  <a:lnTo>
                    <a:pt x="0" y="109"/>
                  </a:lnTo>
                  <a:lnTo>
                    <a:pt x="6" y="108"/>
                  </a:lnTo>
                  <a:lnTo>
                    <a:pt x="11" y="107"/>
                  </a:lnTo>
                  <a:lnTo>
                    <a:pt x="18" y="105"/>
                  </a:lnTo>
                  <a:lnTo>
                    <a:pt x="23" y="104"/>
                  </a:lnTo>
                  <a:lnTo>
                    <a:pt x="28" y="102"/>
                  </a:lnTo>
                  <a:lnTo>
                    <a:pt x="35" y="101"/>
                  </a:lnTo>
                  <a:lnTo>
                    <a:pt x="40" y="99"/>
                  </a:lnTo>
                  <a:lnTo>
                    <a:pt x="45" y="97"/>
                  </a:lnTo>
                  <a:lnTo>
                    <a:pt x="46" y="84"/>
                  </a:lnTo>
                  <a:lnTo>
                    <a:pt x="48" y="70"/>
                  </a:lnTo>
                  <a:lnTo>
                    <a:pt x="51" y="58"/>
                  </a:lnTo>
                  <a:lnTo>
                    <a:pt x="56" y="45"/>
                  </a:lnTo>
                  <a:lnTo>
                    <a:pt x="61" y="33"/>
                  </a:lnTo>
                  <a:lnTo>
                    <a:pt x="59" y="31"/>
                  </a:lnTo>
                  <a:lnTo>
                    <a:pt x="56" y="28"/>
                  </a:lnTo>
                  <a:lnTo>
                    <a:pt x="54" y="26"/>
                  </a:lnTo>
                  <a:lnTo>
                    <a:pt x="50" y="23"/>
                  </a:lnTo>
                  <a:lnTo>
                    <a:pt x="48" y="21"/>
                  </a:lnTo>
                  <a:lnTo>
                    <a:pt x="45" y="19"/>
                  </a:lnTo>
                  <a:lnTo>
                    <a:pt x="43" y="16"/>
                  </a:lnTo>
                  <a:lnTo>
                    <a:pt x="40" y="13"/>
                  </a:lnTo>
                  <a:lnTo>
                    <a:pt x="39" y="12"/>
                  </a:lnTo>
                  <a:lnTo>
                    <a:pt x="37" y="10"/>
                  </a:lnTo>
                  <a:lnTo>
                    <a:pt x="36" y="8"/>
                  </a:lnTo>
                  <a:lnTo>
                    <a:pt x="35" y="7"/>
                  </a:lnTo>
                  <a:lnTo>
                    <a:pt x="32" y="5"/>
                  </a:lnTo>
                  <a:lnTo>
                    <a:pt x="31" y="3"/>
                  </a:lnTo>
                  <a:lnTo>
                    <a:pt x="29" y="2"/>
                  </a:lnTo>
                  <a:lnTo>
                    <a:pt x="28" y="0"/>
                  </a:lnTo>
                  <a:close/>
                </a:path>
              </a:pathLst>
            </a:custGeom>
            <a:solidFill>
              <a:srgbClr val="80F6FF"/>
            </a:solidFill>
            <a:ln w="9525">
              <a:noFill/>
              <a:round/>
              <a:headEnd/>
              <a:tailEnd/>
            </a:ln>
          </p:spPr>
          <p:txBody>
            <a:bodyPr>
              <a:prstTxWarp prst="textNoShape">
                <a:avLst/>
              </a:prstTxWarp>
            </a:bodyPr>
            <a:lstStyle/>
            <a:p>
              <a:endParaRPr lang="en-US"/>
            </a:p>
          </p:txBody>
        </p:sp>
        <p:sp>
          <p:nvSpPr>
            <p:cNvPr id="66659" name="Freeform 99"/>
            <p:cNvSpPr>
              <a:spLocks/>
            </p:cNvSpPr>
            <p:nvPr/>
          </p:nvSpPr>
          <p:spPr bwMode="auto">
            <a:xfrm>
              <a:off x="1262" y="2095"/>
              <a:ext cx="43" cy="64"/>
            </a:xfrm>
            <a:custGeom>
              <a:avLst/>
              <a:gdLst>
                <a:gd name="T0" fmla="*/ 16 w 43"/>
                <a:gd name="T1" fmla="*/ 0 h 64"/>
                <a:gd name="T2" fmla="*/ 11 w 43"/>
                <a:gd name="T3" fmla="*/ 12 h 64"/>
                <a:gd name="T4" fmla="*/ 6 w 43"/>
                <a:gd name="T5" fmla="*/ 25 h 64"/>
                <a:gd name="T6" fmla="*/ 3 w 43"/>
                <a:gd name="T7" fmla="*/ 37 h 64"/>
                <a:gd name="T8" fmla="*/ 1 w 43"/>
                <a:gd name="T9" fmla="*/ 51 h 64"/>
                <a:gd name="T10" fmla="*/ 0 w 43"/>
                <a:gd name="T11" fmla="*/ 64 h 64"/>
                <a:gd name="T12" fmla="*/ 5 w 43"/>
                <a:gd name="T13" fmla="*/ 62 h 64"/>
                <a:gd name="T14" fmla="*/ 12 w 43"/>
                <a:gd name="T15" fmla="*/ 59 h 64"/>
                <a:gd name="T16" fmla="*/ 17 w 43"/>
                <a:gd name="T17" fmla="*/ 57 h 64"/>
                <a:gd name="T18" fmla="*/ 22 w 43"/>
                <a:gd name="T19" fmla="*/ 54 h 64"/>
                <a:gd name="T20" fmla="*/ 27 w 43"/>
                <a:gd name="T21" fmla="*/ 51 h 64"/>
                <a:gd name="T22" fmla="*/ 33 w 43"/>
                <a:gd name="T23" fmla="*/ 48 h 64"/>
                <a:gd name="T24" fmla="*/ 38 w 43"/>
                <a:gd name="T25" fmla="*/ 44 h 64"/>
                <a:gd name="T26" fmla="*/ 43 w 43"/>
                <a:gd name="T27" fmla="*/ 40 h 64"/>
                <a:gd name="T28" fmla="*/ 41 w 43"/>
                <a:gd name="T29" fmla="*/ 35 h 64"/>
                <a:gd name="T30" fmla="*/ 38 w 43"/>
                <a:gd name="T31" fmla="*/ 30 h 64"/>
                <a:gd name="T32" fmla="*/ 35 w 43"/>
                <a:gd name="T33" fmla="*/ 25 h 64"/>
                <a:gd name="T34" fmla="*/ 32 w 43"/>
                <a:gd name="T35" fmla="*/ 19 h 64"/>
                <a:gd name="T36" fmla="*/ 27 w 43"/>
                <a:gd name="T37" fmla="*/ 15 h 64"/>
                <a:gd name="T38" fmla="*/ 24 w 43"/>
                <a:gd name="T39" fmla="*/ 10 h 64"/>
                <a:gd name="T40" fmla="*/ 20 w 43"/>
                <a:gd name="T41" fmla="*/ 6 h 64"/>
                <a:gd name="T42" fmla="*/ 16 w 43"/>
                <a:gd name="T43" fmla="*/ 0 h 6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
                <a:gd name="T67" fmla="*/ 0 h 64"/>
                <a:gd name="T68" fmla="*/ 43 w 43"/>
                <a:gd name="T69" fmla="*/ 64 h 6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 h="64">
                  <a:moveTo>
                    <a:pt x="16" y="0"/>
                  </a:moveTo>
                  <a:lnTo>
                    <a:pt x="11" y="12"/>
                  </a:lnTo>
                  <a:lnTo>
                    <a:pt x="6" y="25"/>
                  </a:lnTo>
                  <a:lnTo>
                    <a:pt x="3" y="37"/>
                  </a:lnTo>
                  <a:lnTo>
                    <a:pt x="1" y="51"/>
                  </a:lnTo>
                  <a:lnTo>
                    <a:pt x="0" y="64"/>
                  </a:lnTo>
                  <a:lnTo>
                    <a:pt x="5" y="62"/>
                  </a:lnTo>
                  <a:lnTo>
                    <a:pt x="12" y="59"/>
                  </a:lnTo>
                  <a:lnTo>
                    <a:pt x="17" y="57"/>
                  </a:lnTo>
                  <a:lnTo>
                    <a:pt x="22" y="54"/>
                  </a:lnTo>
                  <a:lnTo>
                    <a:pt x="27" y="51"/>
                  </a:lnTo>
                  <a:lnTo>
                    <a:pt x="33" y="48"/>
                  </a:lnTo>
                  <a:lnTo>
                    <a:pt x="38" y="44"/>
                  </a:lnTo>
                  <a:lnTo>
                    <a:pt x="43" y="40"/>
                  </a:lnTo>
                  <a:lnTo>
                    <a:pt x="41" y="35"/>
                  </a:lnTo>
                  <a:lnTo>
                    <a:pt x="38" y="30"/>
                  </a:lnTo>
                  <a:lnTo>
                    <a:pt x="35" y="25"/>
                  </a:lnTo>
                  <a:lnTo>
                    <a:pt x="32" y="19"/>
                  </a:lnTo>
                  <a:lnTo>
                    <a:pt x="27" y="15"/>
                  </a:lnTo>
                  <a:lnTo>
                    <a:pt x="24" y="10"/>
                  </a:lnTo>
                  <a:lnTo>
                    <a:pt x="20" y="6"/>
                  </a:lnTo>
                  <a:lnTo>
                    <a:pt x="16" y="0"/>
                  </a:lnTo>
                  <a:close/>
                </a:path>
              </a:pathLst>
            </a:custGeom>
            <a:solidFill>
              <a:srgbClr val="88F9FF"/>
            </a:solidFill>
            <a:ln w="9525">
              <a:noFill/>
              <a:round/>
              <a:headEnd/>
              <a:tailEnd/>
            </a:ln>
          </p:spPr>
          <p:txBody>
            <a:bodyPr>
              <a:prstTxWarp prst="textNoShape">
                <a:avLst/>
              </a:prstTxWarp>
            </a:bodyPr>
            <a:lstStyle/>
            <a:p>
              <a:endParaRPr lang="en-US"/>
            </a:p>
          </p:txBody>
        </p:sp>
        <p:sp>
          <p:nvSpPr>
            <p:cNvPr id="66660" name="Freeform 100"/>
            <p:cNvSpPr>
              <a:spLocks/>
            </p:cNvSpPr>
            <p:nvPr/>
          </p:nvSpPr>
          <p:spPr bwMode="auto">
            <a:xfrm>
              <a:off x="2145" y="1619"/>
              <a:ext cx="169" cy="165"/>
            </a:xfrm>
            <a:custGeom>
              <a:avLst/>
              <a:gdLst>
                <a:gd name="T0" fmla="*/ 105 w 169"/>
                <a:gd name="T1" fmla="*/ 9 h 165"/>
                <a:gd name="T2" fmla="*/ 98 w 169"/>
                <a:gd name="T3" fmla="*/ 20 h 165"/>
                <a:gd name="T4" fmla="*/ 91 w 169"/>
                <a:gd name="T5" fmla="*/ 32 h 165"/>
                <a:gd name="T6" fmla="*/ 93 w 169"/>
                <a:gd name="T7" fmla="*/ 36 h 165"/>
                <a:gd name="T8" fmla="*/ 95 w 169"/>
                <a:gd name="T9" fmla="*/ 39 h 165"/>
                <a:gd name="T10" fmla="*/ 101 w 169"/>
                <a:gd name="T11" fmla="*/ 40 h 165"/>
                <a:gd name="T12" fmla="*/ 110 w 169"/>
                <a:gd name="T13" fmla="*/ 35 h 165"/>
                <a:gd name="T14" fmla="*/ 124 w 169"/>
                <a:gd name="T15" fmla="*/ 19 h 165"/>
                <a:gd name="T16" fmla="*/ 135 w 169"/>
                <a:gd name="T17" fmla="*/ 12 h 165"/>
                <a:gd name="T18" fmla="*/ 143 w 169"/>
                <a:gd name="T19" fmla="*/ 12 h 165"/>
                <a:gd name="T20" fmla="*/ 143 w 169"/>
                <a:gd name="T21" fmla="*/ 17 h 165"/>
                <a:gd name="T22" fmla="*/ 141 w 169"/>
                <a:gd name="T23" fmla="*/ 21 h 165"/>
                <a:gd name="T24" fmla="*/ 134 w 169"/>
                <a:gd name="T25" fmla="*/ 28 h 165"/>
                <a:gd name="T26" fmla="*/ 128 w 169"/>
                <a:gd name="T27" fmla="*/ 39 h 165"/>
                <a:gd name="T28" fmla="*/ 121 w 169"/>
                <a:gd name="T29" fmla="*/ 51 h 165"/>
                <a:gd name="T30" fmla="*/ 131 w 169"/>
                <a:gd name="T31" fmla="*/ 53 h 165"/>
                <a:gd name="T32" fmla="*/ 144 w 169"/>
                <a:gd name="T33" fmla="*/ 48 h 165"/>
                <a:gd name="T34" fmla="*/ 158 w 169"/>
                <a:gd name="T35" fmla="*/ 42 h 165"/>
                <a:gd name="T36" fmla="*/ 169 w 169"/>
                <a:gd name="T37" fmla="*/ 46 h 165"/>
                <a:gd name="T38" fmla="*/ 168 w 169"/>
                <a:gd name="T39" fmla="*/ 57 h 165"/>
                <a:gd name="T40" fmla="*/ 156 w 169"/>
                <a:gd name="T41" fmla="*/ 73 h 165"/>
                <a:gd name="T42" fmla="*/ 138 w 169"/>
                <a:gd name="T43" fmla="*/ 90 h 165"/>
                <a:gd name="T44" fmla="*/ 132 w 169"/>
                <a:gd name="T45" fmla="*/ 110 h 165"/>
                <a:gd name="T46" fmla="*/ 123 w 169"/>
                <a:gd name="T47" fmla="*/ 131 h 165"/>
                <a:gd name="T48" fmla="*/ 108 w 169"/>
                <a:gd name="T49" fmla="*/ 145 h 165"/>
                <a:gd name="T50" fmla="*/ 101 w 169"/>
                <a:gd name="T51" fmla="*/ 153 h 165"/>
                <a:gd name="T52" fmla="*/ 91 w 169"/>
                <a:gd name="T53" fmla="*/ 159 h 165"/>
                <a:gd name="T54" fmla="*/ 80 w 169"/>
                <a:gd name="T55" fmla="*/ 164 h 165"/>
                <a:gd name="T56" fmla="*/ 65 w 169"/>
                <a:gd name="T57" fmla="*/ 165 h 165"/>
                <a:gd name="T58" fmla="*/ 52 w 169"/>
                <a:gd name="T59" fmla="*/ 164 h 165"/>
                <a:gd name="T60" fmla="*/ 51 w 169"/>
                <a:gd name="T61" fmla="*/ 154 h 165"/>
                <a:gd name="T62" fmla="*/ 56 w 169"/>
                <a:gd name="T63" fmla="*/ 138 h 165"/>
                <a:gd name="T64" fmla="*/ 53 w 169"/>
                <a:gd name="T65" fmla="*/ 128 h 165"/>
                <a:gd name="T66" fmla="*/ 41 w 169"/>
                <a:gd name="T67" fmla="*/ 124 h 165"/>
                <a:gd name="T68" fmla="*/ 24 w 169"/>
                <a:gd name="T69" fmla="*/ 128 h 165"/>
                <a:gd name="T70" fmla="*/ 10 w 169"/>
                <a:gd name="T71" fmla="*/ 131 h 165"/>
                <a:gd name="T72" fmla="*/ 1 w 169"/>
                <a:gd name="T73" fmla="*/ 91 h 165"/>
                <a:gd name="T74" fmla="*/ 5 w 169"/>
                <a:gd name="T75" fmla="*/ 69 h 165"/>
                <a:gd name="T76" fmla="*/ 5 w 169"/>
                <a:gd name="T77" fmla="*/ 45 h 165"/>
                <a:gd name="T78" fmla="*/ 12 w 169"/>
                <a:gd name="T79" fmla="*/ 32 h 165"/>
                <a:gd name="T80" fmla="*/ 12 w 169"/>
                <a:gd name="T81" fmla="*/ 41 h 165"/>
                <a:gd name="T82" fmla="*/ 14 w 169"/>
                <a:gd name="T83" fmla="*/ 52 h 165"/>
                <a:gd name="T84" fmla="*/ 16 w 169"/>
                <a:gd name="T85" fmla="*/ 58 h 165"/>
                <a:gd name="T86" fmla="*/ 15 w 169"/>
                <a:gd name="T87" fmla="*/ 66 h 165"/>
                <a:gd name="T88" fmla="*/ 19 w 169"/>
                <a:gd name="T89" fmla="*/ 70 h 165"/>
                <a:gd name="T90" fmla="*/ 42 w 169"/>
                <a:gd name="T91" fmla="*/ 66 h 165"/>
                <a:gd name="T92" fmla="*/ 57 w 169"/>
                <a:gd name="T93" fmla="*/ 53 h 165"/>
                <a:gd name="T94" fmla="*/ 72 w 169"/>
                <a:gd name="T95" fmla="*/ 29 h 165"/>
                <a:gd name="T96" fmla="*/ 91 w 169"/>
                <a:gd name="T97" fmla="*/ 8 h 165"/>
                <a:gd name="T98" fmla="*/ 108 w 169"/>
                <a:gd name="T99" fmla="*/ 0 h 16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69"/>
                <a:gd name="T151" fmla="*/ 0 h 165"/>
                <a:gd name="T152" fmla="*/ 169 w 169"/>
                <a:gd name="T153" fmla="*/ 165 h 16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69" h="165">
                  <a:moveTo>
                    <a:pt x="108" y="0"/>
                  </a:moveTo>
                  <a:lnTo>
                    <a:pt x="107" y="5"/>
                  </a:lnTo>
                  <a:lnTo>
                    <a:pt x="105" y="9"/>
                  </a:lnTo>
                  <a:lnTo>
                    <a:pt x="103" y="13"/>
                  </a:lnTo>
                  <a:lnTo>
                    <a:pt x="100" y="17"/>
                  </a:lnTo>
                  <a:lnTo>
                    <a:pt x="98" y="20"/>
                  </a:lnTo>
                  <a:lnTo>
                    <a:pt x="96" y="25"/>
                  </a:lnTo>
                  <a:lnTo>
                    <a:pt x="93" y="28"/>
                  </a:lnTo>
                  <a:lnTo>
                    <a:pt x="91" y="32"/>
                  </a:lnTo>
                  <a:lnTo>
                    <a:pt x="91" y="33"/>
                  </a:lnTo>
                  <a:lnTo>
                    <a:pt x="92" y="34"/>
                  </a:lnTo>
                  <a:lnTo>
                    <a:pt x="93" y="36"/>
                  </a:lnTo>
                  <a:lnTo>
                    <a:pt x="93" y="37"/>
                  </a:lnTo>
                  <a:lnTo>
                    <a:pt x="94" y="38"/>
                  </a:lnTo>
                  <a:lnTo>
                    <a:pt x="95" y="39"/>
                  </a:lnTo>
                  <a:lnTo>
                    <a:pt x="96" y="40"/>
                  </a:lnTo>
                  <a:lnTo>
                    <a:pt x="97" y="40"/>
                  </a:lnTo>
                  <a:lnTo>
                    <a:pt x="101" y="40"/>
                  </a:lnTo>
                  <a:lnTo>
                    <a:pt x="104" y="39"/>
                  </a:lnTo>
                  <a:lnTo>
                    <a:pt x="107" y="37"/>
                  </a:lnTo>
                  <a:lnTo>
                    <a:pt x="110" y="35"/>
                  </a:lnTo>
                  <a:lnTo>
                    <a:pt x="115" y="30"/>
                  </a:lnTo>
                  <a:lnTo>
                    <a:pt x="119" y="25"/>
                  </a:lnTo>
                  <a:lnTo>
                    <a:pt x="124" y="19"/>
                  </a:lnTo>
                  <a:lnTo>
                    <a:pt x="130" y="14"/>
                  </a:lnTo>
                  <a:lnTo>
                    <a:pt x="132" y="13"/>
                  </a:lnTo>
                  <a:lnTo>
                    <a:pt x="135" y="12"/>
                  </a:lnTo>
                  <a:lnTo>
                    <a:pt x="139" y="11"/>
                  </a:lnTo>
                  <a:lnTo>
                    <a:pt x="142" y="11"/>
                  </a:lnTo>
                  <a:lnTo>
                    <a:pt x="143" y="12"/>
                  </a:lnTo>
                  <a:lnTo>
                    <a:pt x="144" y="14"/>
                  </a:lnTo>
                  <a:lnTo>
                    <a:pt x="143" y="15"/>
                  </a:lnTo>
                  <a:lnTo>
                    <a:pt x="143" y="17"/>
                  </a:lnTo>
                  <a:lnTo>
                    <a:pt x="142" y="18"/>
                  </a:lnTo>
                  <a:lnTo>
                    <a:pt x="141" y="19"/>
                  </a:lnTo>
                  <a:lnTo>
                    <a:pt x="141" y="21"/>
                  </a:lnTo>
                  <a:lnTo>
                    <a:pt x="141" y="23"/>
                  </a:lnTo>
                  <a:lnTo>
                    <a:pt x="137" y="26"/>
                  </a:lnTo>
                  <a:lnTo>
                    <a:pt x="134" y="28"/>
                  </a:lnTo>
                  <a:lnTo>
                    <a:pt x="132" y="31"/>
                  </a:lnTo>
                  <a:lnTo>
                    <a:pt x="130" y="35"/>
                  </a:lnTo>
                  <a:lnTo>
                    <a:pt x="128" y="39"/>
                  </a:lnTo>
                  <a:lnTo>
                    <a:pt x="125" y="43"/>
                  </a:lnTo>
                  <a:lnTo>
                    <a:pt x="123" y="48"/>
                  </a:lnTo>
                  <a:lnTo>
                    <a:pt x="121" y="51"/>
                  </a:lnTo>
                  <a:lnTo>
                    <a:pt x="124" y="53"/>
                  </a:lnTo>
                  <a:lnTo>
                    <a:pt x="128" y="53"/>
                  </a:lnTo>
                  <a:lnTo>
                    <a:pt x="131" y="53"/>
                  </a:lnTo>
                  <a:lnTo>
                    <a:pt x="133" y="53"/>
                  </a:lnTo>
                  <a:lnTo>
                    <a:pt x="138" y="51"/>
                  </a:lnTo>
                  <a:lnTo>
                    <a:pt x="144" y="48"/>
                  </a:lnTo>
                  <a:lnTo>
                    <a:pt x="150" y="45"/>
                  </a:lnTo>
                  <a:lnTo>
                    <a:pt x="156" y="42"/>
                  </a:lnTo>
                  <a:lnTo>
                    <a:pt x="158" y="42"/>
                  </a:lnTo>
                  <a:lnTo>
                    <a:pt x="162" y="42"/>
                  </a:lnTo>
                  <a:lnTo>
                    <a:pt x="166" y="43"/>
                  </a:lnTo>
                  <a:lnTo>
                    <a:pt x="169" y="46"/>
                  </a:lnTo>
                  <a:lnTo>
                    <a:pt x="169" y="50"/>
                  </a:lnTo>
                  <a:lnTo>
                    <a:pt x="169" y="54"/>
                  </a:lnTo>
                  <a:lnTo>
                    <a:pt x="168" y="57"/>
                  </a:lnTo>
                  <a:lnTo>
                    <a:pt x="166" y="61"/>
                  </a:lnTo>
                  <a:lnTo>
                    <a:pt x="161" y="68"/>
                  </a:lnTo>
                  <a:lnTo>
                    <a:pt x="156" y="73"/>
                  </a:lnTo>
                  <a:lnTo>
                    <a:pt x="150" y="78"/>
                  </a:lnTo>
                  <a:lnTo>
                    <a:pt x="144" y="84"/>
                  </a:lnTo>
                  <a:lnTo>
                    <a:pt x="138" y="90"/>
                  </a:lnTo>
                  <a:lnTo>
                    <a:pt x="134" y="96"/>
                  </a:lnTo>
                  <a:lnTo>
                    <a:pt x="134" y="104"/>
                  </a:lnTo>
                  <a:lnTo>
                    <a:pt x="132" y="110"/>
                  </a:lnTo>
                  <a:lnTo>
                    <a:pt x="130" y="117"/>
                  </a:lnTo>
                  <a:lnTo>
                    <a:pt x="127" y="125"/>
                  </a:lnTo>
                  <a:lnTo>
                    <a:pt x="123" y="131"/>
                  </a:lnTo>
                  <a:lnTo>
                    <a:pt x="118" y="136"/>
                  </a:lnTo>
                  <a:lnTo>
                    <a:pt x="114" y="141"/>
                  </a:lnTo>
                  <a:lnTo>
                    <a:pt x="108" y="145"/>
                  </a:lnTo>
                  <a:lnTo>
                    <a:pt x="107" y="148"/>
                  </a:lnTo>
                  <a:lnTo>
                    <a:pt x="104" y="151"/>
                  </a:lnTo>
                  <a:lnTo>
                    <a:pt x="101" y="153"/>
                  </a:lnTo>
                  <a:lnTo>
                    <a:pt x="98" y="155"/>
                  </a:lnTo>
                  <a:lnTo>
                    <a:pt x="95" y="157"/>
                  </a:lnTo>
                  <a:lnTo>
                    <a:pt x="91" y="159"/>
                  </a:lnTo>
                  <a:lnTo>
                    <a:pt x="88" y="161"/>
                  </a:lnTo>
                  <a:lnTo>
                    <a:pt x="85" y="164"/>
                  </a:lnTo>
                  <a:lnTo>
                    <a:pt x="80" y="164"/>
                  </a:lnTo>
                  <a:lnTo>
                    <a:pt x="75" y="165"/>
                  </a:lnTo>
                  <a:lnTo>
                    <a:pt x="71" y="165"/>
                  </a:lnTo>
                  <a:lnTo>
                    <a:pt x="65" y="165"/>
                  </a:lnTo>
                  <a:lnTo>
                    <a:pt x="61" y="165"/>
                  </a:lnTo>
                  <a:lnTo>
                    <a:pt x="56" y="164"/>
                  </a:lnTo>
                  <a:lnTo>
                    <a:pt x="52" y="164"/>
                  </a:lnTo>
                  <a:lnTo>
                    <a:pt x="49" y="163"/>
                  </a:lnTo>
                  <a:lnTo>
                    <a:pt x="49" y="158"/>
                  </a:lnTo>
                  <a:lnTo>
                    <a:pt x="51" y="154"/>
                  </a:lnTo>
                  <a:lnTo>
                    <a:pt x="53" y="149"/>
                  </a:lnTo>
                  <a:lnTo>
                    <a:pt x="55" y="144"/>
                  </a:lnTo>
                  <a:lnTo>
                    <a:pt x="56" y="138"/>
                  </a:lnTo>
                  <a:lnTo>
                    <a:pt x="55" y="133"/>
                  </a:lnTo>
                  <a:lnTo>
                    <a:pt x="54" y="130"/>
                  </a:lnTo>
                  <a:lnTo>
                    <a:pt x="53" y="128"/>
                  </a:lnTo>
                  <a:lnTo>
                    <a:pt x="50" y="126"/>
                  </a:lnTo>
                  <a:lnTo>
                    <a:pt x="46" y="125"/>
                  </a:lnTo>
                  <a:lnTo>
                    <a:pt x="41" y="124"/>
                  </a:lnTo>
                  <a:lnTo>
                    <a:pt x="36" y="125"/>
                  </a:lnTo>
                  <a:lnTo>
                    <a:pt x="30" y="127"/>
                  </a:lnTo>
                  <a:lnTo>
                    <a:pt x="24" y="128"/>
                  </a:lnTo>
                  <a:lnTo>
                    <a:pt x="20" y="130"/>
                  </a:lnTo>
                  <a:lnTo>
                    <a:pt x="15" y="131"/>
                  </a:lnTo>
                  <a:lnTo>
                    <a:pt x="10" y="131"/>
                  </a:lnTo>
                  <a:lnTo>
                    <a:pt x="5" y="130"/>
                  </a:lnTo>
                  <a:lnTo>
                    <a:pt x="0" y="91"/>
                  </a:lnTo>
                  <a:lnTo>
                    <a:pt x="1" y="91"/>
                  </a:lnTo>
                  <a:lnTo>
                    <a:pt x="4" y="85"/>
                  </a:lnTo>
                  <a:lnTo>
                    <a:pt x="5" y="77"/>
                  </a:lnTo>
                  <a:lnTo>
                    <a:pt x="5" y="69"/>
                  </a:lnTo>
                  <a:lnTo>
                    <a:pt x="5" y="61"/>
                  </a:lnTo>
                  <a:lnTo>
                    <a:pt x="5" y="53"/>
                  </a:lnTo>
                  <a:lnTo>
                    <a:pt x="5" y="45"/>
                  </a:lnTo>
                  <a:lnTo>
                    <a:pt x="7" y="37"/>
                  </a:lnTo>
                  <a:lnTo>
                    <a:pt x="11" y="30"/>
                  </a:lnTo>
                  <a:lnTo>
                    <a:pt x="12" y="32"/>
                  </a:lnTo>
                  <a:lnTo>
                    <a:pt x="12" y="34"/>
                  </a:lnTo>
                  <a:lnTo>
                    <a:pt x="12" y="37"/>
                  </a:lnTo>
                  <a:lnTo>
                    <a:pt x="12" y="41"/>
                  </a:lnTo>
                  <a:lnTo>
                    <a:pt x="12" y="45"/>
                  </a:lnTo>
                  <a:lnTo>
                    <a:pt x="13" y="49"/>
                  </a:lnTo>
                  <a:lnTo>
                    <a:pt x="14" y="52"/>
                  </a:lnTo>
                  <a:lnTo>
                    <a:pt x="15" y="54"/>
                  </a:lnTo>
                  <a:lnTo>
                    <a:pt x="16" y="56"/>
                  </a:lnTo>
                  <a:lnTo>
                    <a:pt x="16" y="58"/>
                  </a:lnTo>
                  <a:lnTo>
                    <a:pt x="15" y="61"/>
                  </a:lnTo>
                  <a:lnTo>
                    <a:pt x="15" y="63"/>
                  </a:lnTo>
                  <a:lnTo>
                    <a:pt x="15" y="66"/>
                  </a:lnTo>
                  <a:lnTo>
                    <a:pt x="16" y="67"/>
                  </a:lnTo>
                  <a:lnTo>
                    <a:pt x="17" y="69"/>
                  </a:lnTo>
                  <a:lnTo>
                    <a:pt x="19" y="70"/>
                  </a:lnTo>
                  <a:lnTo>
                    <a:pt x="28" y="70"/>
                  </a:lnTo>
                  <a:lnTo>
                    <a:pt x="35" y="69"/>
                  </a:lnTo>
                  <a:lnTo>
                    <a:pt x="42" y="66"/>
                  </a:lnTo>
                  <a:lnTo>
                    <a:pt x="48" y="62"/>
                  </a:lnTo>
                  <a:lnTo>
                    <a:pt x="52" y="58"/>
                  </a:lnTo>
                  <a:lnTo>
                    <a:pt x="57" y="53"/>
                  </a:lnTo>
                  <a:lnTo>
                    <a:pt x="60" y="47"/>
                  </a:lnTo>
                  <a:lnTo>
                    <a:pt x="64" y="41"/>
                  </a:lnTo>
                  <a:lnTo>
                    <a:pt x="72" y="29"/>
                  </a:lnTo>
                  <a:lnTo>
                    <a:pt x="79" y="17"/>
                  </a:lnTo>
                  <a:lnTo>
                    <a:pt x="84" y="12"/>
                  </a:lnTo>
                  <a:lnTo>
                    <a:pt x="91" y="8"/>
                  </a:lnTo>
                  <a:lnTo>
                    <a:pt x="97" y="3"/>
                  </a:lnTo>
                  <a:lnTo>
                    <a:pt x="104" y="0"/>
                  </a:lnTo>
                  <a:lnTo>
                    <a:pt x="108" y="0"/>
                  </a:lnTo>
                  <a:close/>
                </a:path>
              </a:pathLst>
            </a:custGeom>
            <a:solidFill>
              <a:srgbClr val="CC9933"/>
            </a:solidFill>
            <a:ln w="9525">
              <a:noFill/>
              <a:round/>
              <a:headEnd/>
              <a:tailEnd/>
            </a:ln>
          </p:spPr>
          <p:txBody>
            <a:bodyPr>
              <a:prstTxWarp prst="textNoShape">
                <a:avLst/>
              </a:prstTxWarp>
            </a:bodyPr>
            <a:lstStyle/>
            <a:p>
              <a:endParaRPr lang="en-US"/>
            </a:p>
          </p:txBody>
        </p:sp>
        <p:sp>
          <p:nvSpPr>
            <p:cNvPr id="66661" name="Freeform 101"/>
            <p:cNvSpPr>
              <a:spLocks/>
            </p:cNvSpPr>
            <p:nvPr/>
          </p:nvSpPr>
          <p:spPr bwMode="auto">
            <a:xfrm>
              <a:off x="1398" y="1637"/>
              <a:ext cx="195" cy="152"/>
            </a:xfrm>
            <a:custGeom>
              <a:avLst/>
              <a:gdLst>
                <a:gd name="T0" fmla="*/ 192 w 195"/>
                <a:gd name="T1" fmla="*/ 49 h 152"/>
                <a:gd name="T2" fmla="*/ 195 w 195"/>
                <a:gd name="T3" fmla="*/ 60 h 152"/>
                <a:gd name="T4" fmla="*/ 195 w 195"/>
                <a:gd name="T5" fmla="*/ 72 h 152"/>
                <a:gd name="T6" fmla="*/ 194 w 195"/>
                <a:gd name="T7" fmla="*/ 84 h 152"/>
                <a:gd name="T8" fmla="*/ 185 w 195"/>
                <a:gd name="T9" fmla="*/ 102 h 152"/>
                <a:gd name="T10" fmla="*/ 168 w 195"/>
                <a:gd name="T11" fmla="*/ 124 h 152"/>
                <a:gd name="T12" fmla="*/ 152 w 195"/>
                <a:gd name="T13" fmla="*/ 139 h 152"/>
                <a:gd name="T14" fmla="*/ 139 w 195"/>
                <a:gd name="T15" fmla="*/ 147 h 152"/>
                <a:gd name="T16" fmla="*/ 126 w 195"/>
                <a:gd name="T17" fmla="*/ 151 h 152"/>
                <a:gd name="T18" fmla="*/ 112 w 195"/>
                <a:gd name="T19" fmla="*/ 152 h 152"/>
                <a:gd name="T20" fmla="*/ 93 w 195"/>
                <a:gd name="T21" fmla="*/ 151 h 152"/>
                <a:gd name="T22" fmla="*/ 71 w 195"/>
                <a:gd name="T23" fmla="*/ 147 h 152"/>
                <a:gd name="T24" fmla="*/ 48 w 195"/>
                <a:gd name="T25" fmla="*/ 140 h 152"/>
                <a:gd name="T26" fmla="*/ 27 w 195"/>
                <a:gd name="T27" fmla="*/ 132 h 152"/>
                <a:gd name="T28" fmla="*/ 12 w 195"/>
                <a:gd name="T29" fmla="*/ 119 h 152"/>
                <a:gd name="T30" fmla="*/ 3 w 195"/>
                <a:gd name="T31" fmla="*/ 101 h 152"/>
                <a:gd name="T32" fmla="*/ 0 w 195"/>
                <a:gd name="T33" fmla="*/ 82 h 152"/>
                <a:gd name="T34" fmla="*/ 1 w 195"/>
                <a:gd name="T35" fmla="*/ 63 h 152"/>
                <a:gd name="T36" fmla="*/ 9 w 195"/>
                <a:gd name="T37" fmla="*/ 48 h 152"/>
                <a:gd name="T38" fmla="*/ 20 w 195"/>
                <a:gd name="T39" fmla="*/ 34 h 152"/>
                <a:gd name="T40" fmla="*/ 31 w 195"/>
                <a:gd name="T41" fmla="*/ 21 h 152"/>
                <a:gd name="T42" fmla="*/ 43 w 195"/>
                <a:gd name="T43" fmla="*/ 10 h 152"/>
                <a:gd name="T44" fmla="*/ 58 w 195"/>
                <a:gd name="T45" fmla="*/ 7 h 152"/>
                <a:gd name="T46" fmla="*/ 70 w 195"/>
                <a:gd name="T47" fmla="*/ 7 h 152"/>
                <a:gd name="T48" fmla="*/ 81 w 195"/>
                <a:gd name="T49" fmla="*/ 4 h 152"/>
                <a:gd name="T50" fmla="*/ 93 w 195"/>
                <a:gd name="T51" fmla="*/ 1 h 152"/>
                <a:gd name="T52" fmla="*/ 113 w 195"/>
                <a:gd name="T53" fmla="*/ 0 h 152"/>
                <a:gd name="T54" fmla="*/ 140 w 195"/>
                <a:gd name="T55" fmla="*/ 4 h 152"/>
                <a:gd name="T56" fmla="*/ 158 w 195"/>
                <a:gd name="T57" fmla="*/ 11 h 152"/>
                <a:gd name="T58" fmla="*/ 170 w 195"/>
                <a:gd name="T59" fmla="*/ 18 h 152"/>
                <a:gd name="T60" fmla="*/ 179 w 195"/>
                <a:gd name="T61" fmla="*/ 27 h 152"/>
                <a:gd name="T62" fmla="*/ 187 w 195"/>
                <a:gd name="T63" fmla="*/ 37 h 15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95"/>
                <a:gd name="T97" fmla="*/ 0 h 152"/>
                <a:gd name="T98" fmla="*/ 195 w 195"/>
                <a:gd name="T99" fmla="*/ 152 h 15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95" h="152">
                  <a:moveTo>
                    <a:pt x="190" y="43"/>
                  </a:moveTo>
                  <a:lnTo>
                    <a:pt x="192" y="49"/>
                  </a:lnTo>
                  <a:lnTo>
                    <a:pt x="194" y="55"/>
                  </a:lnTo>
                  <a:lnTo>
                    <a:pt x="195" y="60"/>
                  </a:lnTo>
                  <a:lnTo>
                    <a:pt x="195" y="67"/>
                  </a:lnTo>
                  <a:lnTo>
                    <a:pt x="195" y="72"/>
                  </a:lnTo>
                  <a:lnTo>
                    <a:pt x="195" y="78"/>
                  </a:lnTo>
                  <a:lnTo>
                    <a:pt x="194" y="84"/>
                  </a:lnTo>
                  <a:lnTo>
                    <a:pt x="193" y="91"/>
                  </a:lnTo>
                  <a:lnTo>
                    <a:pt x="185" y="102"/>
                  </a:lnTo>
                  <a:lnTo>
                    <a:pt x="177" y="114"/>
                  </a:lnTo>
                  <a:lnTo>
                    <a:pt x="168" y="124"/>
                  </a:lnTo>
                  <a:lnTo>
                    <a:pt x="157" y="135"/>
                  </a:lnTo>
                  <a:lnTo>
                    <a:pt x="152" y="139"/>
                  </a:lnTo>
                  <a:lnTo>
                    <a:pt x="145" y="143"/>
                  </a:lnTo>
                  <a:lnTo>
                    <a:pt x="139" y="147"/>
                  </a:lnTo>
                  <a:lnTo>
                    <a:pt x="133" y="149"/>
                  </a:lnTo>
                  <a:lnTo>
                    <a:pt x="126" y="151"/>
                  </a:lnTo>
                  <a:lnTo>
                    <a:pt x="119" y="152"/>
                  </a:lnTo>
                  <a:lnTo>
                    <a:pt x="112" y="152"/>
                  </a:lnTo>
                  <a:lnTo>
                    <a:pt x="104" y="152"/>
                  </a:lnTo>
                  <a:lnTo>
                    <a:pt x="93" y="151"/>
                  </a:lnTo>
                  <a:lnTo>
                    <a:pt x="81" y="150"/>
                  </a:lnTo>
                  <a:lnTo>
                    <a:pt x="71" y="147"/>
                  </a:lnTo>
                  <a:lnTo>
                    <a:pt x="59" y="143"/>
                  </a:lnTo>
                  <a:lnTo>
                    <a:pt x="48" y="140"/>
                  </a:lnTo>
                  <a:lnTo>
                    <a:pt x="38" y="136"/>
                  </a:lnTo>
                  <a:lnTo>
                    <a:pt x="27" y="132"/>
                  </a:lnTo>
                  <a:lnTo>
                    <a:pt x="17" y="127"/>
                  </a:lnTo>
                  <a:lnTo>
                    <a:pt x="12" y="119"/>
                  </a:lnTo>
                  <a:lnTo>
                    <a:pt x="6" y="110"/>
                  </a:lnTo>
                  <a:lnTo>
                    <a:pt x="3" y="101"/>
                  </a:lnTo>
                  <a:lnTo>
                    <a:pt x="1" y="92"/>
                  </a:lnTo>
                  <a:lnTo>
                    <a:pt x="0" y="82"/>
                  </a:lnTo>
                  <a:lnTo>
                    <a:pt x="0" y="73"/>
                  </a:lnTo>
                  <a:lnTo>
                    <a:pt x="1" y="63"/>
                  </a:lnTo>
                  <a:lnTo>
                    <a:pt x="3" y="54"/>
                  </a:lnTo>
                  <a:lnTo>
                    <a:pt x="9" y="48"/>
                  </a:lnTo>
                  <a:lnTo>
                    <a:pt x="15" y="41"/>
                  </a:lnTo>
                  <a:lnTo>
                    <a:pt x="20" y="34"/>
                  </a:lnTo>
                  <a:lnTo>
                    <a:pt x="25" y="28"/>
                  </a:lnTo>
                  <a:lnTo>
                    <a:pt x="31" y="21"/>
                  </a:lnTo>
                  <a:lnTo>
                    <a:pt x="37" y="15"/>
                  </a:lnTo>
                  <a:lnTo>
                    <a:pt x="43" y="10"/>
                  </a:lnTo>
                  <a:lnTo>
                    <a:pt x="52" y="5"/>
                  </a:lnTo>
                  <a:lnTo>
                    <a:pt x="58" y="7"/>
                  </a:lnTo>
                  <a:lnTo>
                    <a:pt x="63" y="8"/>
                  </a:lnTo>
                  <a:lnTo>
                    <a:pt x="70" y="7"/>
                  </a:lnTo>
                  <a:lnTo>
                    <a:pt x="75" y="5"/>
                  </a:lnTo>
                  <a:lnTo>
                    <a:pt x="81" y="4"/>
                  </a:lnTo>
                  <a:lnTo>
                    <a:pt x="87" y="2"/>
                  </a:lnTo>
                  <a:lnTo>
                    <a:pt x="93" y="1"/>
                  </a:lnTo>
                  <a:lnTo>
                    <a:pt x="99" y="0"/>
                  </a:lnTo>
                  <a:lnTo>
                    <a:pt x="113" y="0"/>
                  </a:lnTo>
                  <a:lnTo>
                    <a:pt x="126" y="1"/>
                  </a:lnTo>
                  <a:lnTo>
                    <a:pt x="140" y="4"/>
                  </a:lnTo>
                  <a:lnTo>
                    <a:pt x="153" y="9"/>
                  </a:lnTo>
                  <a:lnTo>
                    <a:pt x="158" y="11"/>
                  </a:lnTo>
                  <a:lnTo>
                    <a:pt x="164" y="14"/>
                  </a:lnTo>
                  <a:lnTo>
                    <a:pt x="170" y="18"/>
                  </a:lnTo>
                  <a:lnTo>
                    <a:pt x="175" y="21"/>
                  </a:lnTo>
                  <a:lnTo>
                    <a:pt x="179" y="27"/>
                  </a:lnTo>
                  <a:lnTo>
                    <a:pt x="183" y="32"/>
                  </a:lnTo>
                  <a:lnTo>
                    <a:pt x="187" y="37"/>
                  </a:lnTo>
                  <a:lnTo>
                    <a:pt x="190" y="43"/>
                  </a:lnTo>
                  <a:close/>
                </a:path>
              </a:pathLst>
            </a:custGeom>
            <a:solidFill>
              <a:srgbClr val="000000"/>
            </a:solidFill>
            <a:ln w="9525">
              <a:noFill/>
              <a:round/>
              <a:headEnd/>
              <a:tailEnd/>
            </a:ln>
          </p:spPr>
          <p:txBody>
            <a:bodyPr>
              <a:prstTxWarp prst="textNoShape">
                <a:avLst/>
              </a:prstTxWarp>
            </a:bodyPr>
            <a:lstStyle/>
            <a:p>
              <a:endParaRPr lang="en-US"/>
            </a:p>
          </p:txBody>
        </p:sp>
        <p:sp>
          <p:nvSpPr>
            <p:cNvPr id="66662" name="Freeform 102"/>
            <p:cNvSpPr>
              <a:spLocks/>
            </p:cNvSpPr>
            <p:nvPr/>
          </p:nvSpPr>
          <p:spPr bwMode="auto">
            <a:xfrm>
              <a:off x="1699" y="1638"/>
              <a:ext cx="204" cy="154"/>
            </a:xfrm>
            <a:custGeom>
              <a:avLst/>
              <a:gdLst>
                <a:gd name="T0" fmla="*/ 159 w 204"/>
                <a:gd name="T1" fmla="*/ 19 h 154"/>
                <a:gd name="T2" fmla="*/ 173 w 204"/>
                <a:gd name="T3" fmla="*/ 29 h 154"/>
                <a:gd name="T4" fmla="*/ 184 w 204"/>
                <a:gd name="T5" fmla="*/ 41 h 154"/>
                <a:gd name="T6" fmla="*/ 192 w 204"/>
                <a:gd name="T7" fmla="*/ 55 h 154"/>
                <a:gd name="T8" fmla="*/ 198 w 204"/>
                <a:gd name="T9" fmla="*/ 67 h 154"/>
                <a:gd name="T10" fmla="*/ 201 w 204"/>
                <a:gd name="T11" fmla="*/ 73 h 154"/>
                <a:gd name="T12" fmla="*/ 202 w 204"/>
                <a:gd name="T13" fmla="*/ 78 h 154"/>
                <a:gd name="T14" fmla="*/ 203 w 204"/>
                <a:gd name="T15" fmla="*/ 83 h 154"/>
                <a:gd name="T16" fmla="*/ 196 w 204"/>
                <a:gd name="T17" fmla="*/ 97 h 154"/>
                <a:gd name="T18" fmla="*/ 182 w 204"/>
                <a:gd name="T19" fmla="*/ 117 h 154"/>
                <a:gd name="T20" fmla="*/ 165 w 204"/>
                <a:gd name="T21" fmla="*/ 135 h 154"/>
                <a:gd name="T22" fmla="*/ 149 w 204"/>
                <a:gd name="T23" fmla="*/ 145 h 154"/>
                <a:gd name="T24" fmla="*/ 138 w 204"/>
                <a:gd name="T25" fmla="*/ 149 h 154"/>
                <a:gd name="T26" fmla="*/ 126 w 204"/>
                <a:gd name="T27" fmla="*/ 152 h 154"/>
                <a:gd name="T28" fmla="*/ 115 w 204"/>
                <a:gd name="T29" fmla="*/ 154 h 154"/>
                <a:gd name="T30" fmla="*/ 97 w 204"/>
                <a:gd name="T31" fmla="*/ 153 h 154"/>
                <a:gd name="T32" fmla="*/ 76 w 204"/>
                <a:gd name="T33" fmla="*/ 148 h 154"/>
                <a:gd name="T34" fmla="*/ 54 w 204"/>
                <a:gd name="T35" fmla="*/ 141 h 154"/>
                <a:gd name="T36" fmla="*/ 34 w 204"/>
                <a:gd name="T37" fmla="*/ 132 h 154"/>
                <a:gd name="T38" fmla="*/ 17 w 204"/>
                <a:gd name="T39" fmla="*/ 116 h 154"/>
                <a:gd name="T40" fmla="*/ 6 w 204"/>
                <a:gd name="T41" fmla="*/ 98 h 154"/>
                <a:gd name="T42" fmla="*/ 0 w 204"/>
                <a:gd name="T43" fmla="*/ 83 h 154"/>
                <a:gd name="T44" fmla="*/ 0 w 204"/>
                <a:gd name="T45" fmla="*/ 73 h 154"/>
                <a:gd name="T46" fmla="*/ 5 w 204"/>
                <a:gd name="T47" fmla="*/ 60 h 154"/>
                <a:gd name="T48" fmla="*/ 12 w 204"/>
                <a:gd name="T49" fmla="*/ 46 h 154"/>
                <a:gd name="T50" fmla="*/ 21 w 204"/>
                <a:gd name="T51" fmla="*/ 32 h 154"/>
                <a:gd name="T52" fmla="*/ 33 w 204"/>
                <a:gd name="T53" fmla="*/ 20 h 154"/>
                <a:gd name="T54" fmla="*/ 41 w 204"/>
                <a:gd name="T55" fmla="*/ 12 h 154"/>
                <a:gd name="T56" fmla="*/ 46 w 204"/>
                <a:gd name="T57" fmla="*/ 7 h 154"/>
                <a:gd name="T58" fmla="*/ 54 w 204"/>
                <a:gd name="T59" fmla="*/ 4 h 154"/>
                <a:gd name="T60" fmla="*/ 67 w 204"/>
                <a:gd name="T61" fmla="*/ 6 h 154"/>
                <a:gd name="T62" fmla="*/ 77 w 204"/>
                <a:gd name="T63" fmla="*/ 6 h 154"/>
                <a:gd name="T64" fmla="*/ 83 w 204"/>
                <a:gd name="T65" fmla="*/ 3 h 154"/>
                <a:gd name="T66" fmla="*/ 93 w 204"/>
                <a:gd name="T67" fmla="*/ 0 h 154"/>
                <a:gd name="T68" fmla="*/ 110 w 204"/>
                <a:gd name="T69" fmla="*/ 2 h 154"/>
                <a:gd name="T70" fmla="*/ 126 w 204"/>
                <a:gd name="T71" fmla="*/ 8 h 154"/>
                <a:gd name="T72" fmla="*/ 143 w 204"/>
                <a:gd name="T73" fmla="*/ 13 h 15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04"/>
                <a:gd name="T112" fmla="*/ 0 h 154"/>
                <a:gd name="T113" fmla="*/ 204 w 204"/>
                <a:gd name="T114" fmla="*/ 154 h 15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04" h="154">
                  <a:moveTo>
                    <a:pt x="152" y="14"/>
                  </a:moveTo>
                  <a:lnTo>
                    <a:pt x="159" y="19"/>
                  </a:lnTo>
                  <a:lnTo>
                    <a:pt x="167" y="23"/>
                  </a:lnTo>
                  <a:lnTo>
                    <a:pt x="173" y="29"/>
                  </a:lnTo>
                  <a:lnTo>
                    <a:pt x="178" y="35"/>
                  </a:lnTo>
                  <a:lnTo>
                    <a:pt x="184" y="41"/>
                  </a:lnTo>
                  <a:lnTo>
                    <a:pt x="188" y="48"/>
                  </a:lnTo>
                  <a:lnTo>
                    <a:pt x="192" y="55"/>
                  </a:lnTo>
                  <a:lnTo>
                    <a:pt x="196" y="63"/>
                  </a:lnTo>
                  <a:lnTo>
                    <a:pt x="198" y="67"/>
                  </a:lnTo>
                  <a:lnTo>
                    <a:pt x="200" y="70"/>
                  </a:lnTo>
                  <a:lnTo>
                    <a:pt x="201" y="73"/>
                  </a:lnTo>
                  <a:lnTo>
                    <a:pt x="201" y="75"/>
                  </a:lnTo>
                  <a:lnTo>
                    <a:pt x="202" y="78"/>
                  </a:lnTo>
                  <a:lnTo>
                    <a:pt x="203" y="80"/>
                  </a:lnTo>
                  <a:lnTo>
                    <a:pt x="203" y="83"/>
                  </a:lnTo>
                  <a:lnTo>
                    <a:pt x="204" y="88"/>
                  </a:lnTo>
                  <a:lnTo>
                    <a:pt x="196" y="97"/>
                  </a:lnTo>
                  <a:lnTo>
                    <a:pt x="189" y="108"/>
                  </a:lnTo>
                  <a:lnTo>
                    <a:pt x="182" y="117"/>
                  </a:lnTo>
                  <a:lnTo>
                    <a:pt x="173" y="127"/>
                  </a:lnTo>
                  <a:lnTo>
                    <a:pt x="165" y="135"/>
                  </a:lnTo>
                  <a:lnTo>
                    <a:pt x="154" y="141"/>
                  </a:lnTo>
                  <a:lnTo>
                    <a:pt x="149" y="145"/>
                  </a:lnTo>
                  <a:lnTo>
                    <a:pt x="144" y="147"/>
                  </a:lnTo>
                  <a:lnTo>
                    <a:pt x="138" y="149"/>
                  </a:lnTo>
                  <a:lnTo>
                    <a:pt x="132" y="151"/>
                  </a:lnTo>
                  <a:lnTo>
                    <a:pt x="126" y="152"/>
                  </a:lnTo>
                  <a:lnTo>
                    <a:pt x="121" y="154"/>
                  </a:lnTo>
                  <a:lnTo>
                    <a:pt x="115" y="154"/>
                  </a:lnTo>
                  <a:lnTo>
                    <a:pt x="109" y="154"/>
                  </a:lnTo>
                  <a:lnTo>
                    <a:pt x="97" y="153"/>
                  </a:lnTo>
                  <a:lnTo>
                    <a:pt x="87" y="151"/>
                  </a:lnTo>
                  <a:lnTo>
                    <a:pt x="76" y="148"/>
                  </a:lnTo>
                  <a:lnTo>
                    <a:pt x="65" y="145"/>
                  </a:lnTo>
                  <a:lnTo>
                    <a:pt x="54" y="141"/>
                  </a:lnTo>
                  <a:lnTo>
                    <a:pt x="44" y="138"/>
                  </a:lnTo>
                  <a:lnTo>
                    <a:pt x="34" y="132"/>
                  </a:lnTo>
                  <a:lnTo>
                    <a:pt x="26" y="125"/>
                  </a:lnTo>
                  <a:lnTo>
                    <a:pt x="17" y="116"/>
                  </a:lnTo>
                  <a:lnTo>
                    <a:pt x="11" y="108"/>
                  </a:lnTo>
                  <a:lnTo>
                    <a:pt x="6" y="98"/>
                  </a:lnTo>
                  <a:lnTo>
                    <a:pt x="1" y="89"/>
                  </a:lnTo>
                  <a:lnTo>
                    <a:pt x="0" y="83"/>
                  </a:lnTo>
                  <a:lnTo>
                    <a:pt x="0" y="78"/>
                  </a:lnTo>
                  <a:lnTo>
                    <a:pt x="0" y="73"/>
                  </a:lnTo>
                  <a:lnTo>
                    <a:pt x="1" y="67"/>
                  </a:lnTo>
                  <a:lnTo>
                    <a:pt x="5" y="60"/>
                  </a:lnTo>
                  <a:lnTo>
                    <a:pt x="8" y="53"/>
                  </a:lnTo>
                  <a:lnTo>
                    <a:pt x="12" y="46"/>
                  </a:lnTo>
                  <a:lnTo>
                    <a:pt x="16" y="38"/>
                  </a:lnTo>
                  <a:lnTo>
                    <a:pt x="21" y="32"/>
                  </a:lnTo>
                  <a:lnTo>
                    <a:pt x="27" y="26"/>
                  </a:lnTo>
                  <a:lnTo>
                    <a:pt x="33" y="20"/>
                  </a:lnTo>
                  <a:lnTo>
                    <a:pt x="40" y="16"/>
                  </a:lnTo>
                  <a:lnTo>
                    <a:pt x="41" y="12"/>
                  </a:lnTo>
                  <a:lnTo>
                    <a:pt x="44" y="9"/>
                  </a:lnTo>
                  <a:lnTo>
                    <a:pt x="46" y="7"/>
                  </a:lnTo>
                  <a:lnTo>
                    <a:pt x="48" y="6"/>
                  </a:lnTo>
                  <a:lnTo>
                    <a:pt x="54" y="4"/>
                  </a:lnTo>
                  <a:lnTo>
                    <a:pt x="60" y="4"/>
                  </a:lnTo>
                  <a:lnTo>
                    <a:pt x="67" y="6"/>
                  </a:lnTo>
                  <a:lnTo>
                    <a:pt x="74" y="7"/>
                  </a:lnTo>
                  <a:lnTo>
                    <a:pt x="77" y="6"/>
                  </a:lnTo>
                  <a:lnTo>
                    <a:pt x="80" y="4"/>
                  </a:lnTo>
                  <a:lnTo>
                    <a:pt x="83" y="3"/>
                  </a:lnTo>
                  <a:lnTo>
                    <a:pt x="86" y="0"/>
                  </a:lnTo>
                  <a:lnTo>
                    <a:pt x="93" y="0"/>
                  </a:lnTo>
                  <a:lnTo>
                    <a:pt x="102" y="0"/>
                  </a:lnTo>
                  <a:lnTo>
                    <a:pt x="110" y="2"/>
                  </a:lnTo>
                  <a:lnTo>
                    <a:pt x="117" y="6"/>
                  </a:lnTo>
                  <a:lnTo>
                    <a:pt x="126" y="8"/>
                  </a:lnTo>
                  <a:lnTo>
                    <a:pt x="134" y="11"/>
                  </a:lnTo>
                  <a:lnTo>
                    <a:pt x="143" y="13"/>
                  </a:lnTo>
                  <a:lnTo>
                    <a:pt x="152" y="14"/>
                  </a:lnTo>
                  <a:close/>
                </a:path>
              </a:pathLst>
            </a:custGeom>
            <a:solidFill>
              <a:srgbClr val="000000"/>
            </a:solidFill>
            <a:ln w="9525">
              <a:noFill/>
              <a:round/>
              <a:headEnd/>
              <a:tailEnd/>
            </a:ln>
          </p:spPr>
          <p:txBody>
            <a:bodyPr>
              <a:prstTxWarp prst="textNoShape">
                <a:avLst/>
              </a:prstTxWarp>
            </a:bodyPr>
            <a:lstStyle/>
            <a:p>
              <a:endParaRPr lang="en-US"/>
            </a:p>
          </p:txBody>
        </p:sp>
        <p:sp>
          <p:nvSpPr>
            <p:cNvPr id="66663" name="Freeform 103"/>
            <p:cNvSpPr>
              <a:spLocks/>
            </p:cNvSpPr>
            <p:nvPr/>
          </p:nvSpPr>
          <p:spPr bwMode="auto">
            <a:xfrm>
              <a:off x="1477" y="1652"/>
              <a:ext cx="101" cy="112"/>
            </a:xfrm>
            <a:custGeom>
              <a:avLst/>
              <a:gdLst>
                <a:gd name="T0" fmla="*/ 67 w 101"/>
                <a:gd name="T1" fmla="*/ 14 h 112"/>
                <a:gd name="T2" fmla="*/ 61 w 101"/>
                <a:gd name="T3" fmla="*/ 24 h 112"/>
                <a:gd name="T4" fmla="*/ 56 w 101"/>
                <a:gd name="T5" fmla="*/ 35 h 112"/>
                <a:gd name="T6" fmla="*/ 55 w 101"/>
                <a:gd name="T7" fmla="*/ 44 h 112"/>
                <a:gd name="T8" fmla="*/ 57 w 101"/>
                <a:gd name="T9" fmla="*/ 49 h 112"/>
                <a:gd name="T10" fmla="*/ 64 w 101"/>
                <a:gd name="T11" fmla="*/ 58 h 112"/>
                <a:gd name="T12" fmla="*/ 73 w 101"/>
                <a:gd name="T13" fmla="*/ 65 h 112"/>
                <a:gd name="T14" fmla="*/ 84 w 101"/>
                <a:gd name="T15" fmla="*/ 69 h 112"/>
                <a:gd name="T16" fmla="*/ 96 w 101"/>
                <a:gd name="T17" fmla="*/ 69 h 112"/>
                <a:gd name="T18" fmla="*/ 99 w 101"/>
                <a:gd name="T19" fmla="*/ 73 h 112"/>
                <a:gd name="T20" fmla="*/ 93 w 101"/>
                <a:gd name="T21" fmla="*/ 85 h 112"/>
                <a:gd name="T22" fmla="*/ 84 w 101"/>
                <a:gd name="T23" fmla="*/ 97 h 112"/>
                <a:gd name="T24" fmla="*/ 75 w 101"/>
                <a:gd name="T25" fmla="*/ 107 h 112"/>
                <a:gd name="T26" fmla="*/ 63 w 101"/>
                <a:gd name="T27" fmla="*/ 112 h 112"/>
                <a:gd name="T28" fmla="*/ 46 w 101"/>
                <a:gd name="T29" fmla="*/ 109 h 112"/>
                <a:gd name="T30" fmla="*/ 32 w 101"/>
                <a:gd name="T31" fmla="*/ 106 h 112"/>
                <a:gd name="T32" fmla="*/ 21 w 101"/>
                <a:gd name="T33" fmla="*/ 100 h 112"/>
                <a:gd name="T34" fmla="*/ 17 w 101"/>
                <a:gd name="T35" fmla="*/ 95 h 112"/>
                <a:gd name="T36" fmla="*/ 15 w 101"/>
                <a:gd name="T37" fmla="*/ 89 h 112"/>
                <a:gd name="T38" fmla="*/ 13 w 101"/>
                <a:gd name="T39" fmla="*/ 86 h 112"/>
                <a:gd name="T40" fmla="*/ 11 w 101"/>
                <a:gd name="T41" fmla="*/ 84 h 112"/>
                <a:gd name="T42" fmla="*/ 10 w 101"/>
                <a:gd name="T43" fmla="*/ 81 h 112"/>
                <a:gd name="T44" fmla="*/ 14 w 101"/>
                <a:gd name="T45" fmla="*/ 76 h 112"/>
                <a:gd name="T46" fmla="*/ 24 w 101"/>
                <a:gd name="T47" fmla="*/ 72 h 112"/>
                <a:gd name="T48" fmla="*/ 34 w 101"/>
                <a:gd name="T49" fmla="*/ 66 h 112"/>
                <a:gd name="T50" fmla="*/ 41 w 101"/>
                <a:gd name="T51" fmla="*/ 59 h 112"/>
                <a:gd name="T52" fmla="*/ 41 w 101"/>
                <a:gd name="T53" fmla="*/ 49 h 112"/>
                <a:gd name="T54" fmla="*/ 35 w 101"/>
                <a:gd name="T55" fmla="*/ 45 h 112"/>
                <a:gd name="T56" fmla="*/ 22 w 101"/>
                <a:gd name="T57" fmla="*/ 42 h 112"/>
                <a:gd name="T58" fmla="*/ 10 w 101"/>
                <a:gd name="T59" fmla="*/ 40 h 112"/>
                <a:gd name="T60" fmla="*/ 3 w 101"/>
                <a:gd name="T61" fmla="*/ 38 h 112"/>
                <a:gd name="T62" fmla="*/ 0 w 101"/>
                <a:gd name="T63" fmla="*/ 34 h 112"/>
                <a:gd name="T64" fmla="*/ 2 w 101"/>
                <a:gd name="T65" fmla="*/ 26 h 112"/>
                <a:gd name="T66" fmla="*/ 10 w 101"/>
                <a:gd name="T67" fmla="*/ 18 h 112"/>
                <a:gd name="T68" fmla="*/ 18 w 101"/>
                <a:gd name="T69" fmla="*/ 12 h 112"/>
                <a:gd name="T70" fmla="*/ 25 w 101"/>
                <a:gd name="T71" fmla="*/ 6 h 112"/>
                <a:gd name="T72" fmla="*/ 35 w 101"/>
                <a:gd name="T73" fmla="*/ 3 h 112"/>
                <a:gd name="T74" fmla="*/ 43 w 101"/>
                <a:gd name="T75" fmla="*/ 0 h 112"/>
                <a:gd name="T76" fmla="*/ 51 w 101"/>
                <a:gd name="T77" fmla="*/ 0 h 112"/>
                <a:gd name="T78" fmla="*/ 58 w 101"/>
                <a:gd name="T79" fmla="*/ 2 h 112"/>
                <a:gd name="T80" fmla="*/ 65 w 101"/>
                <a:gd name="T81" fmla="*/ 5 h 11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01"/>
                <a:gd name="T124" fmla="*/ 0 h 112"/>
                <a:gd name="T125" fmla="*/ 101 w 101"/>
                <a:gd name="T126" fmla="*/ 112 h 11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01" h="112">
                  <a:moveTo>
                    <a:pt x="69" y="7"/>
                  </a:moveTo>
                  <a:lnTo>
                    <a:pt x="67" y="14"/>
                  </a:lnTo>
                  <a:lnTo>
                    <a:pt x="65" y="19"/>
                  </a:lnTo>
                  <a:lnTo>
                    <a:pt x="61" y="24"/>
                  </a:lnTo>
                  <a:lnTo>
                    <a:pt x="58" y="29"/>
                  </a:lnTo>
                  <a:lnTo>
                    <a:pt x="56" y="35"/>
                  </a:lnTo>
                  <a:lnTo>
                    <a:pt x="55" y="41"/>
                  </a:lnTo>
                  <a:lnTo>
                    <a:pt x="55" y="44"/>
                  </a:lnTo>
                  <a:lnTo>
                    <a:pt x="56" y="47"/>
                  </a:lnTo>
                  <a:lnTo>
                    <a:pt x="57" y="49"/>
                  </a:lnTo>
                  <a:lnTo>
                    <a:pt x="60" y="53"/>
                  </a:lnTo>
                  <a:lnTo>
                    <a:pt x="64" y="58"/>
                  </a:lnTo>
                  <a:lnTo>
                    <a:pt x="69" y="62"/>
                  </a:lnTo>
                  <a:lnTo>
                    <a:pt x="73" y="65"/>
                  </a:lnTo>
                  <a:lnTo>
                    <a:pt x="78" y="68"/>
                  </a:lnTo>
                  <a:lnTo>
                    <a:pt x="84" y="69"/>
                  </a:lnTo>
                  <a:lnTo>
                    <a:pt x="90" y="71"/>
                  </a:lnTo>
                  <a:lnTo>
                    <a:pt x="96" y="69"/>
                  </a:lnTo>
                  <a:lnTo>
                    <a:pt x="101" y="66"/>
                  </a:lnTo>
                  <a:lnTo>
                    <a:pt x="99" y="73"/>
                  </a:lnTo>
                  <a:lnTo>
                    <a:pt x="96" y="79"/>
                  </a:lnTo>
                  <a:lnTo>
                    <a:pt x="93" y="85"/>
                  </a:lnTo>
                  <a:lnTo>
                    <a:pt x="89" y="92"/>
                  </a:lnTo>
                  <a:lnTo>
                    <a:pt x="84" y="97"/>
                  </a:lnTo>
                  <a:lnTo>
                    <a:pt x="79" y="102"/>
                  </a:lnTo>
                  <a:lnTo>
                    <a:pt x="75" y="107"/>
                  </a:lnTo>
                  <a:lnTo>
                    <a:pt x="71" y="112"/>
                  </a:lnTo>
                  <a:lnTo>
                    <a:pt x="63" y="112"/>
                  </a:lnTo>
                  <a:lnTo>
                    <a:pt x="55" y="111"/>
                  </a:lnTo>
                  <a:lnTo>
                    <a:pt x="46" y="109"/>
                  </a:lnTo>
                  <a:lnTo>
                    <a:pt x="39" y="108"/>
                  </a:lnTo>
                  <a:lnTo>
                    <a:pt x="32" y="106"/>
                  </a:lnTo>
                  <a:lnTo>
                    <a:pt x="24" y="102"/>
                  </a:lnTo>
                  <a:lnTo>
                    <a:pt x="21" y="100"/>
                  </a:lnTo>
                  <a:lnTo>
                    <a:pt x="19" y="98"/>
                  </a:lnTo>
                  <a:lnTo>
                    <a:pt x="17" y="95"/>
                  </a:lnTo>
                  <a:lnTo>
                    <a:pt x="15" y="92"/>
                  </a:lnTo>
                  <a:lnTo>
                    <a:pt x="15" y="89"/>
                  </a:lnTo>
                  <a:lnTo>
                    <a:pt x="14" y="88"/>
                  </a:lnTo>
                  <a:lnTo>
                    <a:pt x="13" y="86"/>
                  </a:lnTo>
                  <a:lnTo>
                    <a:pt x="12" y="85"/>
                  </a:lnTo>
                  <a:lnTo>
                    <a:pt x="11" y="84"/>
                  </a:lnTo>
                  <a:lnTo>
                    <a:pt x="10" y="82"/>
                  </a:lnTo>
                  <a:lnTo>
                    <a:pt x="10" y="81"/>
                  </a:lnTo>
                  <a:lnTo>
                    <a:pt x="10" y="79"/>
                  </a:lnTo>
                  <a:lnTo>
                    <a:pt x="14" y="76"/>
                  </a:lnTo>
                  <a:lnTo>
                    <a:pt x="19" y="74"/>
                  </a:lnTo>
                  <a:lnTo>
                    <a:pt x="24" y="72"/>
                  </a:lnTo>
                  <a:lnTo>
                    <a:pt x="30" y="68"/>
                  </a:lnTo>
                  <a:lnTo>
                    <a:pt x="34" y="66"/>
                  </a:lnTo>
                  <a:lnTo>
                    <a:pt x="38" y="63"/>
                  </a:lnTo>
                  <a:lnTo>
                    <a:pt x="41" y="59"/>
                  </a:lnTo>
                  <a:lnTo>
                    <a:pt x="42" y="53"/>
                  </a:lnTo>
                  <a:lnTo>
                    <a:pt x="41" y="49"/>
                  </a:lnTo>
                  <a:lnTo>
                    <a:pt x="38" y="47"/>
                  </a:lnTo>
                  <a:lnTo>
                    <a:pt x="35" y="45"/>
                  </a:lnTo>
                  <a:lnTo>
                    <a:pt x="31" y="44"/>
                  </a:lnTo>
                  <a:lnTo>
                    <a:pt x="22" y="42"/>
                  </a:lnTo>
                  <a:lnTo>
                    <a:pt x="13" y="41"/>
                  </a:lnTo>
                  <a:lnTo>
                    <a:pt x="10" y="40"/>
                  </a:lnTo>
                  <a:lnTo>
                    <a:pt x="5" y="39"/>
                  </a:lnTo>
                  <a:lnTo>
                    <a:pt x="3" y="38"/>
                  </a:lnTo>
                  <a:lnTo>
                    <a:pt x="1" y="36"/>
                  </a:lnTo>
                  <a:lnTo>
                    <a:pt x="0" y="34"/>
                  </a:lnTo>
                  <a:lnTo>
                    <a:pt x="1" y="30"/>
                  </a:lnTo>
                  <a:lnTo>
                    <a:pt x="2" y="26"/>
                  </a:lnTo>
                  <a:lnTo>
                    <a:pt x="6" y="21"/>
                  </a:lnTo>
                  <a:lnTo>
                    <a:pt x="10" y="18"/>
                  </a:lnTo>
                  <a:lnTo>
                    <a:pt x="14" y="15"/>
                  </a:lnTo>
                  <a:lnTo>
                    <a:pt x="18" y="12"/>
                  </a:lnTo>
                  <a:lnTo>
                    <a:pt x="21" y="8"/>
                  </a:lnTo>
                  <a:lnTo>
                    <a:pt x="25" y="6"/>
                  </a:lnTo>
                  <a:lnTo>
                    <a:pt x="31" y="4"/>
                  </a:lnTo>
                  <a:lnTo>
                    <a:pt x="35" y="3"/>
                  </a:lnTo>
                  <a:lnTo>
                    <a:pt x="41" y="2"/>
                  </a:lnTo>
                  <a:lnTo>
                    <a:pt x="43" y="0"/>
                  </a:lnTo>
                  <a:lnTo>
                    <a:pt x="46" y="0"/>
                  </a:lnTo>
                  <a:lnTo>
                    <a:pt x="51" y="0"/>
                  </a:lnTo>
                  <a:lnTo>
                    <a:pt x="54" y="0"/>
                  </a:lnTo>
                  <a:lnTo>
                    <a:pt x="58" y="2"/>
                  </a:lnTo>
                  <a:lnTo>
                    <a:pt x="61" y="3"/>
                  </a:lnTo>
                  <a:lnTo>
                    <a:pt x="65" y="5"/>
                  </a:lnTo>
                  <a:lnTo>
                    <a:pt x="69" y="7"/>
                  </a:lnTo>
                  <a:close/>
                </a:path>
              </a:pathLst>
            </a:custGeom>
            <a:solidFill>
              <a:srgbClr val="00CCFF"/>
            </a:solidFill>
            <a:ln w="9525">
              <a:noFill/>
              <a:round/>
              <a:headEnd/>
              <a:tailEnd/>
            </a:ln>
          </p:spPr>
          <p:txBody>
            <a:bodyPr>
              <a:prstTxWarp prst="textNoShape">
                <a:avLst/>
              </a:prstTxWarp>
            </a:bodyPr>
            <a:lstStyle/>
            <a:p>
              <a:endParaRPr lang="en-US"/>
            </a:p>
          </p:txBody>
        </p:sp>
        <p:sp>
          <p:nvSpPr>
            <p:cNvPr id="66664" name="Freeform 104"/>
            <p:cNvSpPr>
              <a:spLocks/>
            </p:cNvSpPr>
            <p:nvPr/>
          </p:nvSpPr>
          <p:spPr bwMode="auto">
            <a:xfrm>
              <a:off x="1713" y="1651"/>
              <a:ext cx="89" cy="119"/>
            </a:xfrm>
            <a:custGeom>
              <a:avLst/>
              <a:gdLst>
                <a:gd name="T0" fmla="*/ 73 w 89"/>
                <a:gd name="T1" fmla="*/ 6 h 119"/>
                <a:gd name="T2" fmla="*/ 65 w 89"/>
                <a:gd name="T3" fmla="*/ 17 h 119"/>
                <a:gd name="T4" fmla="*/ 60 w 89"/>
                <a:gd name="T5" fmla="*/ 29 h 119"/>
                <a:gd name="T6" fmla="*/ 59 w 89"/>
                <a:gd name="T7" fmla="*/ 43 h 119"/>
                <a:gd name="T8" fmla="*/ 63 w 89"/>
                <a:gd name="T9" fmla="*/ 53 h 119"/>
                <a:gd name="T10" fmla="*/ 70 w 89"/>
                <a:gd name="T11" fmla="*/ 57 h 119"/>
                <a:gd name="T12" fmla="*/ 78 w 89"/>
                <a:gd name="T13" fmla="*/ 60 h 119"/>
                <a:gd name="T14" fmla="*/ 85 w 89"/>
                <a:gd name="T15" fmla="*/ 63 h 119"/>
                <a:gd name="T16" fmla="*/ 84 w 89"/>
                <a:gd name="T17" fmla="*/ 69 h 119"/>
                <a:gd name="T18" fmla="*/ 75 w 89"/>
                <a:gd name="T19" fmla="*/ 74 h 119"/>
                <a:gd name="T20" fmla="*/ 65 w 89"/>
                <a:gd name="T21" fmla="*/ 79 h 119"/>
                <a:gd name="T22" fmla="*/ 58 w 89"/>
                <a:gd name="T23" fmla="*/ 86 h 119"/>
                <a:gd name="T24" fmla="*/ 57 w 89"/>
                <a:gd name="T25" fmla="*/ 94 h 119"/>
                <a:gd name="T26" fmla="*/ 57 w 89"/>
                <a:gd name="T27" fmla="*/ 101 h 119"/>
                <a:gd name="T28" fmla="*/ 57 w 89"/>
                <a:gd name="T29" fmla="*/ 109 h 119"/>
                <a:gd name="T30" fmla="*/ 59 w 89"/>
                <a:gd name="T31" fmla="*/ 116 h 119"/>
                <a:gd name="T32" fmla="*/ 58 w 89"/>
                <a:gd name="T33" fmla="*/ 119 h 119"/>
                <a:gd name="T34" fmla="*/ 51 w 89"/>
                <a:gd name="T35" fmla="*/ 119 h 119"/>
                <a:gd name="T36" fmla="*/ 40 w 89"/>
                <a:gd name="T37" fmla="*/ 116 h 119"/>
                <a:gd name="T38" fmla="*/ 26 w 89"/>
                <a:gd name="T39" fmla="*/ 106 h 119"/>
                <a:gd name="T40" fmla="*/ 14 w 89"/>
                <a:gd name="T41" fmla="*/ 95 h 119"/>
                <a:gd name="T42" fmla="*/ 4 w 89"/>
                <a:gd name="T43" fmla="*/ 82 h 119"/>
                <a:gd name="T44" fmla="*/ 1 w 89"/>
                <a:gd name="T45" fmla="*/ 68 h 119"/>
                <a:gd name="T46" fmla="*/ 1 w 89"/>
                <a:gd name="T47" fmla="*/ 54 h 119"/>
                <a:gd name="T48" fmla="*/ 6 w 89"/>
                <a:gd name="T49" fmla="*/ 40 h 119"/>
                <a:gd name="T50" fmla="*/ 15 w 89"/>
                <a:gd name="T51" fmla="*/ 27 h 119"/>
                <a:gd name="T52" fmla="*/ 25 w 89"/>
                <a:gd name="T53" fmla="*/ 18 h 119"/>
                <a:gd name="T54" fmla="*/ 37 w 89"/>
                <a:gd name="T55" fmla="*/ 9 h 119"/>
                <a:gd name="T56" fmla="*/ 51 w 89"/>
                <a:gd name="T57" fmla="*/ 4 h 119"/>
                <a:gd name="T58" fmla="*/ 60 w 89"/>
                <a:gd name="T59" fmla="*/ 3 h 119"/>
                <a:gd name="T60" fmla="*/ 65 w 89"/>
                <a:gd name="T61" fmla="*/ 1 h 119"/>
                <a:gd name="T62" fmla="*/ 71 w 89"/>
                <a:gd name="T63" fmla="*/ 0 h 119"/>
                <a:gd name="T64" fmla="*/ 76 w 89"/>
                <a:gd name="T65" fmla="*/ 0 h 1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9"/>
                <a:gd name="T100" fmla="*/ 0 h 119"/>
                <a:gd name="T101" fmla="*/ 89 w 89"/>
                <a:gd name="T102" fmla="*/ 119 h 11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9" h="119">
                  <a:moveTo>
                    <a:pt x="78" y="1"/>
                  </a:moveTo>
                  <a:lnTo>
                    <a:pt x="73" y="6"/>
                  </a:lnTo>
                  <a:lnTo>
                    <a:pt x="69" y="11"/>
                  </a:lnTo>
                  <a:lnTo>
                    <a:pt x="65" y="17"/>
                  </a:lnTo>
                  <a:lnTo>
                    <a:pt x="62" y="23"/>
                  </a:lnTo>
                  <a:lnTo>
                    <a:pt x="60" y="29"/>
                  </a:lnTo>
                  <a:lnTo>
                    <a:pt x="59" y="37"/>
                  </a:lnTo>
                  <a:lnTo>
                    <a:pt x="59" y="43"/>
                  </a:lnTo>
                  <a:lnTo>
                    <a:pt x="60" y="48"/>
                  </a:lnTo>
                  <a:lnTo>
                    <a:pt x="63" y="53"/>
                  </a:lnTo>
                  <a:lnTo>
                    <a:pt x="65" y="55"/>
                  </a:lnTo>
                  <a:lnTo>
                    <a:pt x="70" y="57"/>
                  </a:lnTo>
                  <a:lnTo>
                    <a:pt x="74" y="58"/>
                  </a:lnTo>
                  <a:lnTo>
                    <a:pt x="78" y="60"/>
                  </a:lnTo>
                  <a:lnTo>
                    <a:pt x="82" y="61"/>
                  </a:lnTo>
                  <a:lnTo>
                    <a:pt x="85" y="63"/>
                  </a:lnTo>
                  <a:lnTo>
                    <a:pt x="89" y="66"/>
                  </a:lnTo>
                  <a:lnTo>
                    <a:pt x="84" y="69"/>
                  </a:lnTo>
                  <a:lnTo>
                    <a:pt x="79" y="72"/>
                  </a:lnTo>
                  <a:lnTo>
                    <a:pt x="75" y="74"/>
                  </a:lnTo>
                  <a:lnTo>
                    <a:pt x="70" y="76"/>
                  </a:lnTo>
                  <a:lnTo>
                    <a:pt x="65" y="79"/>
                  </a:lnTo>
                  <a:lnTo>
                    <a:pt x="61" y="82"/>
                  </a:lnTo>
                  <a:lnTo>
                    <a:pt x="58" y="86"/>
                  </a:lnTo>
                  <a:lnTo>
                    <a:pt x="56" y="90"/>
                  </a:lnTo>
                  <a:lnTo>
                    <a:pt x="57" y="94"/>
                  </a:lnTo>
                  <a:lnTo>
                    <a:pt x="57" y="98"/>
                  </a:lnTo>
                  <a:lnTo>
                    <a:pt x="57" y="101"/>
                  </a:lnTo>
                  <a:lnTo>
                    <a:pt x="57" y="105"/>
                  </a:lnTo>
                  <a:lnTo>
                    <a:pt x="57" y="109"/>
                  </a:lnTo>
                  <a:lnTo>
                    <a:pt x="58" y="113"/>
                  </a:lnTo>
                  <a:lnTo>
                    <a:pt x="59" y="116"/>
                  </a:lnTo>
                  <a:lnTo>
                    <a:pt x="62" y="118"/>
                  </a:lnTo>
                  <a:lnTo>
                    <a:pt x="58" y="119"/>
                  </a:lnTo>
                  <a:lnTo>
                    <a:pt x="55" y="119"/>
                  </a:lnTo>
                  <a:lnTo>
                    <a:pt x="51" y="119"/>
                  </a:lnTo>
                  <a:lnTo>
                    <a:pt x="47" y="118"/>
                  </a:lnTo>
                  <a:lnTo>
                    <a:pt x="40" y="116"/>
                  </a:lnTo>
                  <a:lnTo>
                    <a:pt x="33" y="112"/>
                  </a:lnTo>
                  <a:lnTo>
                    <a:pt x="26" y="106"/>
                  </a:lnTo>
                  <a:lnTo>
                    <a:pt x="20" y="100"/>
                  </a:lnTo>
                  <a:lnTo>
                    <a:pt x="14" y="95"/>
                  </a:lnTo>
                  <a:lnTo>
                    <a:pt x="7" y="88"/>
                  </a:lnTo>
                  <a:lnTo>
                    <a:pt x="4" y="82"/>
                  </a:lnTo>
                  <a:lnTo>
                    <a:pt x="2" y="76"/>
                  </a:lnTo>
                  <a:lnTo>
                    <a:pt x="1" y="68"/>
                  </a:lnTo>
                  <a:lnTo>
                    <a:pt x="0" y="61"/>
                  </a:lnTo>
                  <a:lnTo>
                    <a:pt x="1" y="54"/>
                  </a:lnTo>
                  <a:lnTo>
                    <a:pt x="3" y="46"/>
                  </a:lnTo>
                  <a:lnTo>
                    <a:pt x="6" y="40"/>
                  </a:lnTo>
                  <a:lnTo>
                    <a:pt x="11" y="33"/>
                  </a:lnTo>
                  <a:lnTo>
                    <a:pt x="15" y="27"/>
                  </a:lnTo>
                  <a:lnTo>
                    <a:pt x="20" y="23"/>
                  </a:lnTo>
                  <a:lnTo>
                    <a:pt x="25" y="18"/>
                  </a:lnTo>
                  <a:lnTo>
                    <a:pt x="32" y="14"/>
                  </a:lnTo>
                  <a:lnTo>
                    <a:pt x="37" y="9"/>
                  </a:lnTo>
                  <a:lnTo>
                    <a:pt x="43" y="6"/>
                  </a:lnTo>
                  <a:lnTo>
                    <a:pt x="51" y="4"/>
                  </a:lnTo>
                  <a:lnTo>
                    <a:pt x="57" y="3"/>
                  </a:lnTo>
                  <a:lnTo>
                    <a:pt x="60" y="3"/>
                  </a:lnTo>
                  <a:lnTo>
                    <a:pt x="62" y="2"/>
                  </a:lnTo>
                  <a:lnTo>
                    <a:pt x="65" y="1"/>
                  </a:lnTo>
                  <a:lnTo>
                    <a:pt x="68" y="1"/>
                  </a:lnTo>
                  <a:lnTo>
                    <a:pt x="71" y="0"/>
                  </a:lnTo>
                  <a:lnTo>
                    <a:pt x="73" y="0"/>
                  </a:lnTo>
                  <a:lnTo>
                    <a:pt x="76" y="0"/>
                  </a:lnTo>
                  <a:lnTo>
                    <a:pt x="78" y="1"/>
                  </a:lnTo>
                  <a:close/>
                </a:path>
              </a:pathLst>
            </a:custGeom>
            <a:solidFill>
              <a:srgbClr val="66FFCC"/>
            </a:solidFill>
            <a:ln w="9525">
              <a:noFill/>
              <a:round/>
              <a:headEnd/>
              <a:tailEnd/>
            </a:ln>
          </p:spPr>
          <p:txBody>
            <a:bodyPr>
              <a:prstTxWarp prst="textNoShape">
                <a:avLst/>
              </a:prstTxWarp>
            </a:bodyPr>
            <a:lstStyle/>
            <a:p>
              <a:endParaRPr lang="en-US"/>
            </a:p>
          </p:txBody>
        </p:sp>
        <p:sp>
          <p:nvSpPr>
            <p:cNvPr id="66665" name="Freeform 105"/>
            <p:cNvSpPr>
              <a:spLocks/>
            </p:cNvSpPr>
            <p:nvPr/>
          </p:nvSpPr>
          <p:spPr bwMode="auto">
            <a:xfrm>
              <a:off x="1411" y="1652"/>
              <a:ext cx="94" cy="122"/>
            </a:xfrm>
            <a:custGeom>
              <a:avLst/>
              <a:gdLst>
                <a:gd name="T0" fmla="*/ 73 w 94"/>
                <a:gd name="T1" fmla="*/ 0 h 122"/>
                <a:gd name="T2" fmla="*/ 65 w 94"/>
                <a:gd name="T3" fmla="*/ 7 h 122"/>
                <a:gd name="T4" fmla="*/ 58 w 94"/>
                <a:gd name="T5" fmla="*/ 17 h 122"/>
                <a:gd name="T6" fmla="*/ 53 w 94"/>
                <a:gd name="T7" fmla="*/ 26 h 122"/>
                <a:gd name="T8" fmla="*/ 51 w 94"/>
                <a:gd name="T9" fmla="*/ 37 h 122"/>
                <a:gd name="T10" fmla="*/ 57 w 94"/>
                <a:gd name="T11" fmla="*/ 45 h 122"/>
                <a:gd name="T12" fmla="*/ 65 w 94"/>
                <a:gd name="T13" fmla="*/ 51 h 122"/>
                <a:gd name="T14" fmla="*/ 74 w 94"/>
                <a:gd name="T15" fmla="*/ 54 h 122"/>
                <a:gd name="T16" fmla="*/ 84 w 94"/>
                <a:gd name="T17" fmla="*/ 57 h 122"/>
                <a:gd name="T18" fmla="*/ 78 w 94"/>
                <a:gd name="T19" fmla="*/ 61 h 122"/>
                <a:gd name="T20" fmla="*/ 70 w 94"/>
                <a:gd name="T21" fmla="*/ 64 h 122"/>
                <a:gd name="T22" fmla="*/ 64 w 94"/>
                <a:gd name="T23" fmla="*/ 68 h 122"/>
                <a:gd name="T24" fmla="*/ 62 w 94"/>
                <a:gd name="T25" fmla="*/ 78 h 122"/>
                <a:gd name="T26" fmla="*/ 63 w 94"/>
                <a:gd name="T27" fmla="*/ 91 h 122"/>
                <a:gd name="T28" fmla="*/ 70 w 94"/>
                <a:gd name="T29" fmla="*/ 102 h 122"/>
                <a:gd name="T30" fmla="*/ 80 w 94"/>
                <a:gd name="T31" fmla="*/ 113 h 122"/>
                <a:gd name="T32" fmla="*/ 89 w 94"/>
                <a:gd name="T33" fmla="*/ 121 h 122"/>
                <a:gd name="T34" fmla="*/ 90 w 94"/>
                <a:gd name="T35" fmla="*/ 122 h 122"/>
                <a:gd name="T36" fmla="*/ 79 w 94"/>
                <a:gd name="T37" fmla="*/ 122 h 122"/>
                <a:gd name="T38" fmla="*/ 67 w 94"/>
                <a:gd name="T39" fmla="*/ 121 h 122"/>
                <a:gd name="T40" fmla="*/ 54 w 94"/>
                <a:gd name="T41" fmla="*/ 119 h 122"/>
                <a:gd name="T42" fmla="*/ 43 w 94"/>
                <a:gd name="T43" fmla="*/ 115 h 122"/>
                <a:gd name="T44" fmla="*/ 30 w 94"/>
                <a:gd name="T45" fmla="*/ 109 h 122"/>
                <a:gd name="T46" fmla="*/ 19 w 94"/>
                <a:gd name="T47" fmla="*/ 103 h 122"/>
                <a:gd name="T48" fmla="*/ 8 w 94"/>
                <a:gd name="T49" fmla="*/ 94 h 122"/>
                <a:gd name="T50" fmla="*/ 3 w 94"/>
                <a:gd name="T51" fmla="*/ 82 h 122"/>
                <a:gd name="T52" fmla="*/ 1 w 94"/>
                <a:gd name="T53" fmla="*/ 72 h 122"/>
                <a:gd name="T54" fmla="*/ 0 w 94"/>
                <a:gd name="T55" fmla="*/ 61 h 122"/>
                <a:gd name="T56" fmla="*/ 1 w 94"/>
                <a:gd name="T57" fmla="*/ 49 h 122"/>
                <a:gd name="T58" fmla="*/ 8 w 94"/>
                <a:gd name="T59" fmla="*/ 36 h 122"/>
                <a:gd name="T60" fmla="*/ 23 w 94"/>
                <a:gd name="T61" fmla="*/ 20 h 122"/>
                <a:gd name="T62" fmla="*/ 41 w 94"/>
                <a:gd name="T63" fmla="*/ 9 h 122"/>
                <a:gd name="T64" fmla="*/ 60 w 94"/>
                <a:gd name="T65" fmla="*/ 2 h 122"/>
                <a:gd name="T66" fmla="*/ 72 w 94"/>
                <a:gd name="T67" fmla="*/ 2 h 1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4"/>
                <a:gd name="T103" fmla="*/ 0 h 122"/>
                <a:gd name="T104" fmla="*/ 94 w 94"/>
                <a:gd name="T105" fmla="*/ 122 h 1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4" h="122">
                  <a:moveTo>
                    <a:pt x="72" y="2"/>
                  </a:moveTo>
                  <a:lnTo>
                    <a:pt x="73" y="0"/>
                  </a:lnTo>
                  <a:lnTo>
                    <a:pt x="69" y="4"/>
                  </a:lnTo>
                  <a:lnTo>
                    <a:pt x="65" y="7"/>
                  </a:lnTo>
                  <a:lnTo>
                    <a:pt x="61" y="12"/>
                  </a:lnTo>
                  <a:lnTo>
                    <a:pt x="58" y="17"/>
                  </a:lnTo>
                  <a:lnTo>
                    <a:pt x="56" y="21"/>
                  </a:lnTo>
                  <a:lnTo>
                    <a:pt x="53" y="26"/>
                  </a:lnTo>
                  <a:lnTo>
                    <a:pt x="51" y="32"/>
                  </a:lnTo>
                  <a:lnTo>
                    <a:pt x="51" y="37"/>
                  </a:lnTo>
                  <a:lnTo>
                    <a:pt x="53" y="42"/>
                  </a:lnTo>
                  <a:lnTo>
                    <a:pt x="57" y="45"/>
                  </a:lnTo>
                  <a:lnTo>
                    <a:pt x="61" y="48"/>
                  </a:lnTo>
                  <a:lnTo>
                    <a:pt x="65" y="51"/>
                  </a:lnTo>
                  <a:lnTo>
                    <a:pt x="70" y="53"/>
                  </a:lnTo>
                  <a:lnTo>
                    <a:pt x="74" y="54"/>
                  </a:lnTo>
                  <a:lnTo>
                    <a:pt x="80" y="55"/>
                  </a:lnTo>
                  <a:lnTo>
                    <a:pt x="84" y="57"/>
                  </a:lnTo>
                  <a:lnTo>
                    <a:pt x="82" y="59"/>
                  </a:lnTo>
                  <a:lnTo>
                    <a:pt x="78" y="61"/>
                  </a:lnTo>
                  <a:lnTo>
                    <a:pt x="74" y="62"/>
                  </a:lnTo>
                  <a:lnTo>
                    <a:pt x="70" y="64"/>
                  </a:lnTo>
                  <a:lnTo>
                    <a:pt x="66" y="66"/>
                  </a:lnTo>
                  <a:lnTo>
                    <a:pt x="64" y="68"/>
                  </a:lnTo>
                  <a:lnTo>
                    <a:pt x="62" y="73"/>
                  </a:lnTo>
                  <a:lnTo>
                    <a:pt x="62" y="78"/>
                  </a:lnTo>
                  <a:lnTo>
                    <a:pt x="62" y="84"/>
                  </a:lnTo>
                  <a:lnTo>
                    <a:pt x="63" y="91"/>
                  </a:lnTo>
                  <a:lnTo>
                    <a:pt x="66" y="97"/>
                  </a:lnTo>
                  <a:lnTo>
                    <a:pt x="70" y="102"/>
                  </a:lnTo>
                  <a:lnTo>
                    <a:pt x="74" y="107"/>
                  </a:lnTo>
                  <a:lnTo>
                    <a:pt x="80" y="113"/>
                  </a:lnTo>
                  <a:lnTo>
                    <a:pt x="85" y="117"/>
                  </a:lnTo>
                  <a:lnTo>
                    <a:pt x="89" y="121"/>
                  </a:lnTo>
                  <a:lnTo>
                    <a:pt x="94" y="121"/>
                  </a:lnTo>
                  <a:lnTo>
                    <a:pt x="90" y="122"/>
                  </a:lnTo>
                  <a:lnTo>
                    <a:pt x="85" y="122"/>
                  </a:lnTo>
                  <a:lnTo>
                    <a:pt x="79" y="122"/>
                  </a:lnTo>
                  <a:lnTo>
                    <a:pt x="73" y="122"/>
                  </a:lnTo>
                  <a:lnTo>
                    <a:pt x="67" y="121"/>
                  </a:lnTo>
                  <a:lnTo>
                    <a:pt x="61" y="120"/>
                  </a:lnTo>
                  <a:lnTo>
                    <a:pt x="54" y="119"/>
                  </a:lnTo>
                  <a:lnTo>
                    <a:pt x="49" y="117"/>
                  </a:lnTo>
                  <a:lnTo>
                    <a:pt x="43" y="115"/>
                  </a:lnTo>
                  <a:lnTo>
                    <a:pt x="37" y="112"/>
                  </a:lnTo>
                  <a:lnTo>
                    <a:pt x="30" y="109"/>
                  </a:lnTo>
                  <a:lnTo>
                    <a:pt x="25" y="106"/>
                  </a:lnTo>
                  <a:lnTo>
                    <a:pt x="19" y="103"/>
                  </a:lnTo>
                  <a:lnTo>
                    <a:pt x="13" y="99"/>
                  </a:lnTo>
                  <a:lnTo>
                    <a:pt x="8" y="94"/>
                  </a:lnTo>
                  <a:lnTo>
                    <a:pt x="4" y="87"/>
                  </a:lnTo>
                  <a:lnTo>
                    <a:pt x="3" y="82"/>
                  </a:lnTo>
                  <a:lnTo>
                    <a:pt x="1" y="77"/>
                  </a:lnTo>
                  <a:lnTo>
                    <a:pt x="1" y="72"/>
                  </a:lnTo>
                  <a:lnTo>
                    <a:pt x="0" y="66"/>
                  </a:lnTo>
                  <a:lnTo>
                    <a:pt x="0" y="61"/>
                  </a:lnTo>
                  <a:lnTo>
                    <a:pt x="0" y="56"/>
                  </a:lnTo>
                  <a:lnTo>
                    <a:pt x="1" y="49"/>
                  </a:lnTo>
                  <a:lnTo>
                    <a:pt x="2" y="44"/>
                  </a:lnTo>
                  <a:lnTo>
                    <a:pt x="8" y="36"/>
                  </a:lnTo>
                  <a:lnTo>
                    <a:pt x="15" y="27"/>
                  </a:lnTo>
                  <a:lnTo>
                    <a:pt x="23" y="20"/>
                  </a:lnTo>
                  <a:lnTo>
                    <a:pt x="31" y="14"/>
                  </a:lnTo>
                  <a:lnTo>
                    <a:pt x="41" y="9"/>
                  </a:lnTo>
                  <a:lnTo>
                    <a:pt x="50" y="5"/>
                  </a:lnTo>
                  <a:lnTo>
                    <a:pt x="60" y="2"/>
                  </a:lnTo>
                  <a:lnTo>
                    <a:pt x="70" y="0"/>
                  </a:lnTo>
                  <a:lnTo>
                    <a:pt x="72" y="2"/>
                  </a:lnTo>
                  <a:close/>
                </a:path>
              </a:pathLst>
            </a:custGeom>
            <a:solidFill>
              <a:srgbClr val="66FFCC"/>
            </a:solidFill>
            <a:ln w="9525">
              <a:noFill/>
              <a:round/>
              <a:headEnd/>
              <a:tailEnd/>
            </a:ln>
          </p:spPr>
          <p:txBody>
            <a:bodyPr>
              <a:prstTxWarp prst="textNoShape">
                <a:avLst/>
              </a:prstTxWarp>
            </a:bodyPr>
            <a:lstStyle/>
            <a:p>
              <a:endParaRPr lang="en-US"/>
            </a:p>
          </p:txBody>
        </p:sp>
        <p:sp>
          <p:nvSpPr>
            <p:cNvPr id="66666" name="Freeform 106"/>
            <p:cNvSpPr>
              <a:spLocks/>
            </p:cNvSpPr>
            <p:nvPr/>
          </p:nvSpPr>
          <p:spPr bwMode="auto">
            <a:xfrm>
              <a:off x="1783" y="1658"/>
              <a:ext cx="92" cy="117"/>
            </a:xfrm>
            <a:custGeom>
              <a:avLst/>
              <a:gdLst>
                <a:gd name="T0" fmla="*/ 67 w 92"/>
                <a:gd name="T1" fmla="*/ 18 h 117"/>
                <a:gd name="T2" fmla="*/ 59 w 92"/>
                <a:gd name="T3" fmla="*/ 29 h 117"/>
                <a:gd name="T4" fmla="*/ 52 w 92"/>
                <a:gd name="T5" fmla="*/ 40 h 117"/>
                <a:gd name="T6" fmla="*/ 51 w 92"/>
                <a:gd name="T7" fmla="*/ 52 h 117"/>
                <a:gd name="T8" fmla="*/ 57 w 92"/>
                <a:gd name="T9" fmla="*/ 65 h 117"/>
                <a:gd name="T10" fmla="*/ 65 w 92"/>
                <a:gd name="T11" fmla="*/ 74 h 117"/>
                <a:gd name="T12" fmla="*/ 75 w 92"/>
                <a:gd name="T13" fmla="*/ 79 h 117"/>
                <a:gd name="T14" fmla="*/ 87 w 92"/>
                <a:gd name="T15" fmla="*/ 82 h 117"/>
                <a:gd name="T16" fmla="*/ 88 w 92"/>
                <a:gd name="T17" fmla="*/ 90 h 117"/>
                <a:gd name="T18" fmla="*/ 79 w 92"/>
                <a:gd name="T19" fmla="*/ 100 h 117"/>
                <a:gd name="T20" fmla="*/ 66 w 92"/>
                <a:gd name="T21" fmla="*/ 110 h 117"/>
                <a:gd name="T22" fmla="*/ 52 w 92"/>
                <a:gd name="T23" fmla="*/ 115 h 117"/>
                <a:gd name="T24" fmla="*/ 41 w 92"/>
                <a:gd name="T25" fmla="*/ 117 h 117"/>
                <a:gd name="T26" fmla="*/ 32 w 92"/>
                <a:gd name="T27" fmla="*/ 116 h 117"/>
                <a:gd name="T28" fmla="*/ 24 w 92"/>
                <a:gd name="T29" fmla="*/ 114 h 117"/>
                <a:gd name="T30" fmla="*/ 15 w 92"/>
                <a:gd name="T31" fmla="*/ 110 h 117"/>
                <a:gd name="T32" fmla="*/ 9 w 92"/>
                <a:gd name="T33" fmla="*/ 106 h 117"/>
                <a:gd name="T34" fmla="*/ 5 w 92"/>
                <a:gd name="T35" fmla="*/ 101 h 117"/>
                <a:gd name="T36" fmla="*/ 2 w 92"/>
                <a:gd name="T37" fmla="*/ 96 h 117"/>
                <a:gd name="T38" fmla="*/ 0 w 92"/>
                <a:gd name="T39" fmla="*/ 90 h 117"/>
                <a:gd name="T40" fmla="*/ 8 w 92"/>
                <a:gd name="T41" fmla="*/ 79 h 117"/>
                <a:gd name="T42" fmla="*/ 14 w 92"/>
                <a:gd name="T43" fmla="*/ 80 h 117"/>
                <a:gd name="T44" fmla="*/ 22 w 92"/>
                <a:gd name="T45" fmla="*/ 75 h 117"/>
                <a:gd name="T46" fmla="*/ 29 w 92"/>
                <a:gd name="T47" fmla="*/ 70 h 117"/>
                <a:gd name="T48" fmla="*/ 35 w 92"/>
                <a:gd name="T49" fmla="*/ 62 h 117"/>
                <a:gd name="T50" fmla="*/ 38 w 92"/>
                <a:gd name="T51" fmla="*/ 55 h 117"/>
                <a:gd name="T52" fmla="*/ 33 w 92"/>
                <a:gd name="T53" fmla="*/ 50 h 117"/>
                <a:gd name="T54" fmla="*/ 28 w 92"/>
                <a:gd name="T55" fmla="*/ 46 h 117"/>
                <a:gd name="T56" fmla="*/ 22 w 92"/>
                <a:gd name="T57" fmla="*/ 42 h 117"/>
                <a:gd name="T58" fmla="*/ 16 w 92"/>
                <a:gd name="T59" fmla="*/ 40 h 117"/>
                <a:gd name="T60" fmla="*/ 12 w 92"/>
                <a:gd name="T61" fmla="*/ 40 h 117"/>
                <a:gd name="T62" fmla="*/ 8 w 92"/>
                <a:gd name="T63" fmla="*/ 39 h 117"/>
                <a:gd name="T64" fmla="*/ 4 w 92"/>
                <a:gd name="T65" fmla="*/ 37 h 117"/>
                <a:gd name="T66" fmla="*/ 4 w 92"/>
                <a:gd name="T67" fmla="*/ 30 h 117"/>
                <a:gd name="T68" fmla="*/ 8 w 92"/>
                <a:gd name="T69" fmla="*/ 18 h 117"/>
                <a:gd name="T70" fmla="*/ 14 w 92"/>
                <a:gd name="T71" fmla="*/ 9 h 117"/>
                <a:gd name="T72" fmla="*/ 23 w 92"/>
                <a:gd name="T73" fmla="*/ 1 h 117"/>
                <a:gd name="T74" fmla="*/ 34 w 92"/>
                <a:gd name="T75" fmla="*/ 0 h 117"/>
                <a:gd name="T76" fmla="*/ 45 w 92"/>
                <a:gd name="T77" fmla="*/ 2 h 117"/>
                <a:gd name="T78" fmla="*/ 55 w 92"/>
                <a:gd name="T79" fmla="*/ 4 h 117"/>
                <a:gd name="T80" fmla="*/ 66 w 92"/>
                <a:gd name="T81" fmla="*/ 10 h 11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2"/>
                <a:gd name="T124" fmla="*/ 0 h 117"/>
                <a:gd name="T125" fmla="*/ 92 w 92"/>
                <a:gd name="T126" fmla="*/ 117 h 11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2" h="117">
                  <a:moveTo>
                    <a:pt x="71" y="14"/>
                  </a:moveTo>
                  <a:lnTo>
                    <a:pt x="67" y="18"/>
                  </a:lnTo>
                  <a:lnTo>
                    <a:pt x="62" y="23"/>
                  </a:lnTo>
                  <a:lnTo>
                    <a:pt x="59" y="29"/>
                  </a:lnTo>
                  <a:lnTo>
                    <a:pt x="54" y="34"/>
                  </a:lnTo>
                  <a:lnTo>
                    <a:pt x="52" y="40"/>
                  </a:lnTo>
                  <a:lnTo>
                    <a:pt x="51" y="46"/>
                  </a:lnTo>
                  <a:lnTo>
                    <a:pt x="51" y="52"/>
                  </a:lnTo>
                  <a:lnTo>
                    <a:pt x="53" y="59"/>
                  </a:lnTo>
                  <a:lnTo>
                    <a:pt x="57" y="65"/>
                  </a:lnTo>
                  <a:lnTo>
                    <a:pt x="60" y="70"/>
                  </a:lnTo>
                  <a:lnTo>
                    <a:pt x="65" y="74"/>
                  </a:lnTo>
                  <a:lnTo>
                    <a:pt x="70" y="77"/>
                  </a:lnTo>
                  <a:lnTo>
                    <a:pt x="75" y="79"/>
                  </a:lnTo>
                  <a:lnTo>
                    <a:pt x="81" y="81"/>
                  </a:lnTo>
                  <a:lnTo>
                    <a:pt x="87" y="82"/>
                  </a:lnTo>
                  <a:lnTo>
                    <a:pt x="92" y="83"/>
                  </a:lnTo>
                  <a:lnTo>
                    <a:pt x="88" y="90"/>
                  </a:lnTo>
                  <a:lnTo>
                    <a:pt x="84" y="95"/>
                  </a:lnTo>
                  <a:lnTo>
                    <a:pt x="79" y="100"/>
                  </a:lnTo>
                  <a:lnTo>
                    <a:pt x="72" y="106"/>
                  </a:lnTo>
                  <a:lnTo>
                    <a:pt x="66" y="110"/>
                  </a:lnTo>
                  <a:lnTo>
                    <a:pt x="60" y="113"/>
                  </a:lnTo>
                  <a:lnTo>
                    <a:pt x="52" y="115"/>
                  </a:lnTo>
                  <a:lnTo>
                    <a:pt x="45" y="116"/>
                  </a:lnTo>
                  <a:lnTo>
                    <a:pt x="41" y="117"/>
                  </a:lnTo>
                  <a:lnTo>
                    <a:pt x="37" y="117"/>
                  </a:lnTo>
                  <a:lnTo>
                    <a:pt x="32" y="116"/>
                  </a:lnTo>
                  <a:lnTo>
                    <a:pt x="28" y="115"/>
                  </a:lnTo>
                  <a:lnTo>
                    <a:pt x="24" y="114"/>
                  </a:lnTo>
                  <a:lnTo>
                    <a:pt x="20" y="112"/>
                  </a:lnTo>
                  <a:lnTo>
                    <a:pt x="15" y="110"/>
                  </a:lnTo>
                  <a:lnTo>
                    <a:pt x="11" y="108"/>
                  </a:lnTo>
                  <a:lnTo>
                    <a:pt x="9" y="106"/>
                  </a:lnTo>
                  <a:lnTo>
                    <a:pt x="7" y="103"/>
                  </a:lnTo>
                  <a:lnTo>
                    <a:pt x="5" y="101"/>
                  </a:lnTo>
                  <a:lnTo>
                    <a:pt x="3" y="98"/>
                  </a:lnTo>
                  <a:lnTo>
                    <a:pt x="2" y="96"/>
                  </a:lnTo>
                  <a:lnTo>
                    <a:pt x="1" y="93"/>
                  </a:lnTo>
                  <a:lnTo>
                    <a:pt x="0" y="90"/>
                  </a:lnTo>
                  <a:lnTo>
                    <a:pt x="0" y="87"/>
                  </a:lnTo>
                  <a:lnTo>
                    <a:pt x="8" y="79"/>
                  </a:lnTo>
                  <a:lnTo>
                    <a:pt x="10" y="81"/>
                  </a:lnTo>
                  <a:lnTo>
                    <a:pt x="14" y="80"/>
                  </a:lnTo>
                  <a:lnTo>
                    <a:pt x="19" y="78"/>
                  </a:lnTo>
                  <a:lnTo>
                    <a:pt x="22" y="75"/>
                  </a:lnTo>
                  <a:lnTo>
                    <a:pt x="26" y="73"/>
                  </a:lnTo>
                  <a:lnTo>
                    <a:pt x="29" y="70"/>
                  </a:lnTo>
                  <a:lnTo>
                    <a:pt x="32" y="66"/>
                  </a:lnTo>
                  <a:lnTo>
                    <a:pt x="35" y="62"/>
                  </a:lnTo>
                  <a:lnTo>
                    <a:pt x="38" y="59"/>
                  </a:lnTo>
                  <a:lnTo>
                    <a:pt x="38" y="55"/>
                  </a:lnTo>
                  <a:lnTo>
                    <a:pt x="37" y="52"/>
                  </a:lnTo>
                  <a:lnTo>
                    <a:pt x="33" y="50"/>
                  </a:lnTo>
                  <a:lnTo>
                    <a:pt x="31" y="48"/>
                  </a:lnTo>
                  <a:lnTo>
                    <a:pt x="28" y="46"/>
                  </a:lnTo>
                  <a:lnTo>
                    <a:pt x="25" y="43"/>
                  </a:lnTo>
                  <a:lnTo>
                    <a:pt x="22" y="42"/>
                  </a:lnTo>
                  <a:lnTo>
                    <a:pt x="19" y="39"/>
                  </a:lnTo>
                  <a:lnTo>
                    <a:pt x="16" y="40"/>
                  </a:lnTo>
                  <a:lnTo>
                    <a:pt x="14" y="40"/>
                  </a:lnTo>
                  <a:lnTo>
                    <a:pt x="12" y="40"/>
                  </a:lnTo>
                  <a:lnTo>
                    <a:pt x="10" y="39"/>
                  </a:lnTo>
                  <a:lnTo>
                    <a:pt x="8" y="39"/>
                  </a:lnTo>
                  <a:lnTo>
                    <a:pt x="6" y="38"/>
                  </a:lnTo>
                  <a:lnTo>
                    <a:pt x="4" y="37"/>
                  </a:lnTo>
                  <a:lnTo>
                    <a:pt x="3" y="35"/>
                  </a:lnTo>
                  <a:lnTo>
                    <a:pt x="4" y="30"/>
                  </a:lnTo>
                  <a:lnTo>
                    <a:pt x="6" y="23"/>
                  </a:lnTo>
                  <a:lnTo>
                    <a:pt x="8" y="18"/>
                  </a:lnTo>
                  <a:lnTo>
                    <a:pt x="11" y="13"/>
                  </a:lnTo>
                  <a:lnTo>
                    <a:pt x="14" y="9"/>
                  </a:lnTo>
                  <a:lnTo>
                    <a:pt x="19" y="4"/>
                  </a:lnTo>
                  <a:lnTo>
                    <a:pt x="23" y="1"/>
                  </a:lnTo>
                  <a:lnTo>
                    <a:pt x="29" y="0"/>
                  </a:lnTo>
                  <a:lnTo>
                    <a:pt x="34" y="0"/>
                  </a:lnTo>
                  <a:lnTo>
                    <a:pt x="40" y="1"/>
                  </a:lnTo>
                  <a:lnTo>
                    <a:pt x="45" y="2"/>
                  </a:lnTo>
                  <a:lnTo>
                    <a:pt x="50" y="3"/>
                  </a:lnTo>
                  <a:lnTo>
                    <a:pt x="55" y="4"/>
                  </a:lnTo>
                  <a:lnTo>
                    <a:pt x="61" y="7"/>
                  </a:lnTo>
                  <a:lnTo>
                    <a:pt x="66" y="10"/>
                  </a:lnTo>
                  <a:lnTo>
                    <a:pt x="71" y="14"/>
                  </a:lnTo>
                  <a:close/>
                </a:path>
              </a:pathLst>
            </a:custGeom>
            <a:solidFill>
              <a:srgbClr val="00CCFF"/>
            </a:solidFill>
            <a:ln w="9525">
              <a:noFill/>
              <a:round/>
              <a:headEnd/>
              <a:tailEnd/>
            </a:ln>
          </p:spPr>
          <p:txBody>
            <a:bodyPr>
              <a:prstTxWarp prst="textNoShape">
                <a:avLst/>
              </a:prstTxWarp>
            </a:bodyPr>
            <a:lstStyle/>
            <a:p>
              <a:endParaRPr lang="en-US"/>
            </a:p>
          </p:txBody>
        </p:sp>
        <p:sp>
          <p:nvSpPr>
            <p:cNvPr id="66667" name="Freeform 107"/>
            <p:cNvSpPr>
              <a:spLocks/>
            </p:cNvSpPr>
            <p:nvPr/>
          </p:nvSpPr>
          <p:spPr bwMode="auto">
            <a:xfrm>
              <a:off x="1550" y="1670"/>
              <a:ext cx="32" cy="39"/>
            </a:xfrm>
            <a:custGeom>
              <a:avLst/>
              <a:gdLst>
                <a:gd name="T0" fmla="*/ 32 w 32"/>
                <a:gd name="T1" fmla="*/ 27 h 39"/>
                <a:gd name="T2" fmla="*/ 32 w 32"/>
                <a:gd name="T3" fmla="*/ 31 h 39"/>
                <a:gd name="T4" fmla="*/ 31 w 32"/>
                <a:gd name="T5" fmla="*/ 35 h 39"/>
                <a:gd name="T6" fmla="*/ 29 w 32"/>
                <a:gd name="T7" fmla="*/ 35 h 39"/>
                <a:gd name="T8" fmla="*/ 26 w 32"/>
                <a:gd name="T9" fmla="*/ 35 h 39"/>
                <a:gd name="T10" fmla="*/ 23 w 32"/>
                <a:gd name="T11" fmla="*/ 35 h 39"/>
                <a:gd name="T12" fmla="*/ 19 w 32"/>
                <a:gd name="T13" fmla="*/ 35 h 39"/>
                <a:gd name="T14" fmla="*/ 16 w 32"/>
                <a:gd name="T15" fmla="*/ 36 h 39"/>
                <a:gd name="T16" fmla="*/ 13 w 32"/>
                <a:gd name="T17" fmla="*/ 39 h 39"/>
                <a:gd name="T18" fmla="*/ 10 w 32"/>
                <a:gd name="T19" fmla="*/ 38 h 39"/>
                <a:gd name="T20" fmla="*/ 8 w 32"/>
                <a:gd name="T21" fmla="*/ 37 h 39"/>
                <a:gd name="T22" fmla="*/ 6 w 32"/>
                <a:gd name="T23" fmla="*/ 36 h 39"/>
                <a:gd name="T24" fmla="*/ 5 w 32"/>
                <a:gd name="T25" fmla="*/ 34 h 39"/>
                <a:gd name="T26" fmla="*/ 3 w 32"/>
                <a:gd name="T27" fmla="*/ 33 h 39"/>
                <a:gd name="T28" fmla="*/ 2 w 32"/>
                <a:gd name="T29" fmla="*/ 30 h 39"/>
                <a:gd name="T30" fmla="*/ 1 w 32"/>
                <a:gd name="T31" fmla="*/ 28 h 39"/>
                <a:gd name="T32" fmla="*/ 0 w 32"/>
                <a:gd name="T33" fmla="*/ 26 h 39"/>
                <a:gd name="T34" fmla="*/ 0 w 32"/>
                <a:gd name="T35" fmla="*/ 23 h 39"/>
                <a:gd name="T36" fmla="*/ 1 w 32"/>
                <a:gd name="T37" fmla="*/ 19 h 39"/>
                <a:gd name="T38" fmla="*/ 1 w 32"/>
                <a:gd name="T39" fmla="*/ 16 h 39"/>
                <a:gd name="T40" fmla="*/ 2 w 32"/>
                <a:gd name="T41" fmla="*/ 11 h 39"/>
                <a:gd name="T42" fmla="*/ 2 w 32"/>
                <a:gd name="T43" fmla="*/ 8 h 39"/>
                <a:gd name="T44" fmla="*/ 4 w 32"/>
                <a:gd name="T45" fmla="*/ 5 h 39"/>
                <a:gd name="T46" fmla="*/ 6 w 32"/>
                <a:gd name="T47" fmla="*/ 2 h 39"/>
                <a:gd name="T48" fmla="*/ 9 w 32"/>
                <a:gd name="T49" fmla="*/ 0 h 39"/>
                <a:gd name="T50" fmla="*/ 13 w 32"/>
                <a:gd name="T51" fmla="*/ 2 h 39"/>
                <a:gd name="T52" fmla="*/ 18 w 32"/>
                <a:gd name="T53" fmla="*/ 4 h 39"/>
                <a:gd name="T54" fmla="*/ 21 w 32"/>
                <a:gd name="T55" fmla="*/ 7 h 39"/>
                <a:gd name="T56" fmla="*/ 23 w 32"/>
                <a:gd name="T57" fmla="*/ 11 h 39"/>
                <a:gd name="T58" fmla="*/ 25 w 32"/>
                <a:gd name="T59" fmla="*/ 15 h 39"/>
                <a:gd name="T60" fmla="*/ 27 w 32"/>
                <a:gd name="T61" fmla="*/ 19 h 39"/>
                <a:gd name="T62" fmla="*/ 30 w 32"/>
                <a:gd name="T63" fmla="*/ 24 h 39"/>
                <a:gd name="T64" fmla="*/ 32 w 32"/>
                <a:gd name="T65" fmla="*/ 27 h 3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2"/>
                <a:gd name="T100" fmla="*/ 0 h 39"/>
                <a:gd name="T101" fmla="*/ 32 w 32"/>
                <a:gd name="T102" fmla="*/ 39 h 3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2" h="39">
                  <a:moveTo>
                    <a:pt x="32" y="27"/>
                  </a:moveTo>
                  <a:lnTo>
                    <a:pt x="32" y="31"/>
                  </a:lnTo>
                  <a:lnTo>
                    <a:pt x="31" y="35"/>
                  </a:lnTo>
                  <a:lnTo>
                    <a:pt x="29" y="35"/>
                  </a:lnTo>
                  <a:lnTo>
                    <a:pt x="26" y="35"/>
                  </a:lnTo>
                  <a:lnTo>
                    <a:pt x="23" y="35"/>
                  </a:lnTo>
                  <a:lnTo>
                    <a:pt x="19" y="35"/>
                  </a:lnTo>
                  <a:lnTo>
                    <a:pt x="16" y="36"/>
                  </a:lnTo>
                  <a:lnTo>
                    <a:pt x="13" y="39"/>
                  </a:lnTo>
                  <a:lnTo>
                    <a:pt x="10" y="38"/>
                  </a:lnTo>
                  <a:lnTo>
                    <a:pt x="8" y="37"/>
                  </a:lnTo>
                  <a:lnTo>
                    <a:pt x="6" y="36"/>
                  </a:lnTo>
                  <a:lnTo>
                    <a:pt x="5" y="34"/>
                  </a:lnTo>
                  <a:lnTo>
                    <a:pt x="3" y="33"/>
                  </a:lnTo>
                  <a:lnTo>
                    <a:pt x="2" y="30"/>
                  </a:lnTo>
                  <a:lnTo>
                    <a:pt x="1" y="28"/>
                  </a:lnTo>
                  <a:lnTo>
                    <a:pt x="0" y="26"/>
                  </a:lnTo>
                  <a:lnTo>
                    <a:pt x="0" y="23"/>
                  </a:lnTo>
                  <a:lnTo>
                    <a:pt x="1" y="19"/>
                  </a:lnTo>
                  <a:lnTo>
                    <a:pt x="1" y="16"/>
                  </a:lnTo>
                  <a:lnTo>
                    <a:pt x="2" y="11"/>
                  </a:lnTo>
                  <a:lnTo>
                    <a:pt x="2" y="8"/>
                  </a:lnTo>
                  <a:lnTo>
                    <a:pt x="4" y="5"/>
                  </a:lnTo>
                  <a:lnTo>
                    <a:pt x="6" y="2"/>
                  </a:lnTo>
                  <a:lnTo>
                    <a:pt x="9" y="0"/>
                  </a:lnTo>
                  <a:lnTo>
                    <a:pt x="13" y="2"/>
                  </a:lnTo>
                  <a:lnTo>
                    <a:pt x="18" y="4"/>
                  </a:lnTo>
                  <a:lnTo>
                    <a:pt x="21" y="7"/>
                  </a:lnTo>
                  <a:lnTo>
                    <a:pt x="23" y="11"/>
                  </a:lnTo>
                  <a:lnTo>
                    <a:pt x="25" y="15"/>
                  </a:lnTo>
                  <a:lnTo>
                    <a:pt x="27" y="19"/>
                  </a:lnTo>
                  <a:lnTo>
                    <a:pt x="30" y="24"/>
                  </a:lnTo>
                  <a:lnTo>
                    <a:pt x="32" y="27"/>
                  </a:lnTo>
                  <a:close/>
                </a:path>
              </a:pathLst>
            </a:custGeom>
            <a:solidFill>
              <a:srgbClr val="FFFF00"/>
            </a:solidFill>
            <a:ln w="9525">
              <a:noFill/>
              <a:round/>
              <a:headEnd/>
              <a:tailEnd/>
            </a:ln>
          </p:spPr>
          <p:txBody>
            <a:bodyPr>
              <a:prstTxWarp prst="textNoShape">
                <a:avLst/>
              </a:prstTxWarp>
            </a:bodyPr>
            <a:lstStyle/>
            <a:p>
              <a:endParaRPr lang="en-US"/>
            </a:p>
          </p:txBody>
        </p:sp>
        <p:sp>
          <p:nvSpPr>
            <p:cNvPr id="66668" name="Freeform 108"/>
            <p:cNvSpPr>
              <a:spLocks/>
            </p:cNvSpPr>
            <p:nvPr/>
          </p:nvSpPr>
          <p:spPr bwMode="auto">
            <a:xfrm>
              <a:off x="1850" y="1684"/>
              <a:ext cx="35" cy="44"/>
            </a:xfrm>
            <a:custGeom>
              <a:avLst/>
              <a:gdLst>
                <a:gd name="T0" fmla="*/ 35 w 35"/>
                <a:gd name="T1" fmla="*/ 40 h 44"/>
                <a:gd name="T2" fmla="*/ 32 w 35"/>
                <a:gd name="T3" fmla="*/ 41 h 44"/>
                <a:gd name="T4" fmla="*/ 29 w 35"/>
                <a:gd name="T5" fmla="*/ 41 h 44"/>
                <a:gd name="T6" fmla="*/ 25 w 35"/>
                <a:gd name="T7" fmla="*/ 42 h 44"/>
                <a:gd name="T8" fmla="*/ 22 w 35"/>
                <a:gd name="T9" fmla="*/ 43 h 44"/>
                <a:gd name="T10" fmla="*/ 19 w 35"/>
                <a:gd name="T11" fmla="*/ 44 h 44"/>
                <a:gd name="T12" fmla="*/ 17 w 35"/>
                <a:gd name="T13" fmla="*/ 43 h 44"/>
                <a:gd name="T14" fmla="*/ 14 w 35"/>
                <a:gd name="T15" fmla="*/ 43 h 44"/>
                <a:gd name="T16" fmla="*/ 11 w 35"/>
                <a:gd name="T17" fmla="*/ 40 h 44"/>
                <a:gd name="T18" fmla="*/ 10 w 35"/>
                <a:gd name="T19" fmla="*/ 37 h 44"/>
                <a:gd name="T20" fmla="*/ 7 w 35"/>
                <a:gd name="T21" fmla="*/ 35 h 44"/>
                <a:gd name="T22" fmla="*/ 5 w 35"/>
                <a:gd name="T23" fmla="*/ 32 h 44"/>
                <a:gd name="T24" fmla="*/ 3 w 35"/>
                <a:gd name="T25" fmla="*/ 29 h 44"/>
                <a:gd name="T26" fmla="*/ 1 w 35"/>
                <a:gd name="T27" fmla="*/ 26 h 44"/>
                <a:gd name="T28" fmla="*/ 0 w 35"/>
                <a:gd name="T29" fmla="*/ 23 h 44"/>
                <a:gd name="T30" fmla="*/ 0 w 35"/>
                <a:gd name="T31" fmla="*/ 20 h 44"/>
                <a:gd name="T32" fmla="*/ 1 w 35"/>
                <a:gd name="T33" fmla="*/ 15 h 44"/>
                <a:gd name="T34" fmla="*/ 2 w 35"/>
                <a:gd name="T35" fmla="*/ 13 h 44"/>
                <a:gd name="T36" fmla="*/ 4 w 35"/>
                <a:gd name="T37" fmla="*/ 11 h 44"/>
                <a:gd name="T38" fmla="*/ 5 w 35"/>
                <a:gd name="T39" fmla="*/ 9 h 44"/>
                <a:gd name="T40" fmla="*/ 7 w 35"/>
                <a:gd name="T41" fmla="*/ 6 h 44"/>
                <a:gd name="T42" fmla="*/ 8 w 35"/>
                <a:gd name="T43" fmla="*/ 4 h 44"/>
                <a:gd name="T44" fmla="*/ 11 w 35"/>
                <a:gd name="T45" fmla="*/ 2 h 44"/>
                <a:gd name="T46" fmla="*/ 14 w 35"/>
                <a:gd name="T47" fmla="*/ 1 h 44"/>
                <a:gd name="T48" fmla="*/ 16 w 35"/>
                <a:gd name="T49" fmla="*/ 0 h 44"/>
                <a:gd name="T50" fmla="*/ 20 w 35"/>
                <a:gd name="T51" fmla="*/ 4 h 44"/>
                <a:gd name="T52" fmla="*/ 24 w 35"/>
                <a:gd name="T53" fmla="*/ 8 h 44"/>
                <a:gd name="T54" fmla="*/ 27 w 35"/>
                <a:gd name="T55" fmla="*/ 12 h 44"/>
                <a:gd name="T56" fmla="*/ 31 w 35"/>
                <a:gd name="T57" fmla="*/ 17 h 44"/>
                <a:gd name="T58" fmla="*/ 33 w 35"/>
                <a:gd name="T59" fmla="*/ 23 h 44"/>
                <a:gd name="T60" fmla="*/ 35 w 35"/>
                <a:gd name="T61" fmla="*/ 29 h 44"/>
                <a:gd name="T62" fmla="*/ 35 w 35"/>
                <a:gd name="T63" fmla="*/ 34 h 44"/>
                <a:gd name="T64" fmla="*/ 35 w 35"/>
                <a:gd name="T65" fmla="*/ 40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44"/>
                <a:gd name="T101" fmla="*/ 35 w 35"/>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44">
                  <a:moveTo>
                    <a:pt x="35" y="40"/>
                  </a:moveTo>
                  <a:lnTo>
                    <a:pt x="32" y="41"/>
                  </a:lnTo>
                  <a:lnTo>
                    <a:pt x="29" y="41"/>
                  </a:lnTo>
                  <a:lnTo>
                    <a:pt x="25" y="42"/>
                  </a:lnTo>
                  <a:lnTo>
                    <a:pt x="22" y="43"/>
                  </a:lnTo>
                  <a:lnTo>
                    <a:pt x="19" y="44"/>
                  </a:lnTo>
                  <a:lnTo>
                    <a:pt x="17" y="43"/>
                  </a:lnTo>
                  <a:lnTo>
                    <a:pt x="14" y="43"/>
                  </a:lnTo>
                  <a:lnTo>
                    <a:pt x="11" y="40"/>
                  </a:lnTo>
                  <a:lnTo>
                    <a:pt x="10" y="37"/>
                  </a:lnTo>
                  <a:lnTo>
                    <a:pt x="7" y="35"/>
                  </a:lnTo>
                  <a:lnTo>
                    <a:pt x="5" y="32"/>
                  </a:lnTo>
                  <a:lnTo>
                    <a:pt x="3" y="29"/>
                  </a:lnTo>
                  <a:lnTo>
                    <a:pt x="1" y="26"/>
                  </a:lnTo>
                  <a:lnTo>
                    <a:pt x="0" y="23"/>
                  </a:lnTo>
                  <a:lnTo>
                    <a:pt x="0" y="20"/>
                  </a:lnTo>
                  <a:lnTo>
                    <a:pt x="1" y="15"/>
                  </a:lnTo>
                  <a:lnTo>
                    <a:pt x="2" y="13"/>
                  </a:lnTo>
                  <a:lnTo>
                    <a:pt x="4" y="11"/>
                  </a:lnTo>
                  <a:lnTo>
                    <a:pt x="5" y="9"/>
                  </a:lnTo>
                  <a:lnTo>
                    <a:pt x="7" y="6"/>
                  </a:lnTo>
                  <a:lnTo>
                    <a:pt x="8" y="4"/>
                  </a:lnTo>
                  <a:lnTo>
                    <a:pt x="11" y="2"/>
                  </a:lnTo>
                  <a:lnTo>
                    <a:pt x="14" y="1"/>
                  </a:lnTo>
                  <a:lnTo>
                    <a:pt x="16" y="0"/>
                  </a:lnTo>
                  <a:lnTo>
                    <a:pt x="20" y="4"/>
                  </a:lnTo>
                  <a:lnTo>
                    <a:pt x="24" y="8"/>
                  </a:lnTo>
                  <a:lnTo>
                    <a:pt x="27" y="12"/>
                  </a:lnTo>
                  <a:lnTo>
                    <a:pt x="31" y="17"/>
                  </a:lnTo>
                  <a:lnTo>
                    <a:pt x="33" y="23"/>
                  </a:lnTo>
                  <a:lnTo>
                    <a:pt x="35" y="29"/>
                  </a:lnTo>
                  <a:lnTo>
                    <a:pt x="35" y="34"/>
                  </a:lnTo>
                  <a:lnTo>
                    <a:pt x="35" y="40"/>
                  </a:lnTo>
                  <a:close/>
                </a:path>
              </a:pathLst>
            </a:custGeom>
            <a:solidFill>
              <a:srgbClr val="FFFF00"/>
            </a:solidFill>
            <a:ln w="9525">
              <a:noFill/>
              <a:round/>
              <a:headEnd/>
              <a:tailEnd/>
            </a:ln>
          </p:spPr>
          <p:txBody>
            <a:bodyPr>
              <a:prstTxWarp prst="textNoShape">
                <a:avLst/>
              </a:prstTxWarp>
            </a:bodyPr>
            <a:lstStyle/>
            <a:p>
              <a:endParaRPr lang="en-US"/>
            </a:p>
          </p:txBody>
        </p:sp>
        <p:sp>
          <p:nvSpPr>
            <p:cNvPr id="66669" name="Freeform 109"/>
            <p:cNvSpPr>
              <a:spLocks/>
            </p:cNvSpPr>
            <p:nvPr/>
          </p:nvSpPr>
          <p:spPr bwMode="auto">
            <a:xfrm>
              <a:off x="2080" y="1723"/>
              <a:ext cx="148" cy="138"/>
            </a:xfrm>
            <a:custGeom>
              <a:avLst/>
              <a:gdLst>
                <a:gd name="T0" fmla="*/ 75 w 148"/>
                <a:gd name="T1" fmla="*/ 42 h 138"/>
                <a:gd name="T2" fmla="*/ 83 w 148"/>
                <a:gd name="T3" fmla="*/ 38 h 138"/>
                <a:gd name="T4" fmla="*/ 93 w 148"/>
                <a:gd name="T5" fmla="*/ 34 h 138"/>
                <a:gd name="T6" fmla="*/ 101 w 148"/>
                <a:gd name="T7" fmla="*/ 32 h 138"/>
                <a:gd name="T8" fmla="*/ 107 w 148"/>
                <a:gd name="T9" fmla="*/ 37 h 138"/>
                <a:gd name="T10" fmla="*/ 103 w 148"/>
                <a:gd name="T11" fmla="*/ 49 h 138"/>
                <a:gd name="T12" fmla="*/ 100 w 148"/>
                <a:gd name="T13" fmla="*/ 61 h 138"/>
                <a:gd name="T14" fmla="*/ 103 w 148"/>
                <a:gd name="T15" fmla="*/ 68 h 138"/>
                <a:gd name="T16" fmla="*/ 108 w 148"/>
                <a:gd name="T17" fmla="*/ 72 h 138"/>
                <a:gd name="T18" fmla="*/ 138 w 148"/>
                <a:gd name="T19" fmla="*/ 74 h 138"/>
                <a:gd name="T20" fmla="*/ 134 w 148"/>
                <a:gd name="T21" fmla="*/ 82 h 138"/>
                <a:gd name="T22" fmla="*/ 128 w 148"/>
                <a:gd name="T23" fmla="*/ 90 h 138"/>
                <a:gd name="T24" fmla="*/ 125 w 148"/>
                <a:gd name="T25" fmla="*/ 100 h 138"/>
                <a:gd name="T26" fmla="*/ 129 w 148"/>
                <a:gd name="T27" fmla="*/ 109 h 138"/>
                <a:gd name="T28" fmla="*/ 135 w 148"/>
                <a:gd name="T29" fmla="*/ 113 h 138"/>
                <a:gd name="T30" fmla="*/ 141 w 148"/>
                <a:gd name="T31" fmla="*/ 118 h 138"/>
                <a:gd name="T32" fmla="*/ 146 w 148"/>
                <a:gd name="T33" fmla="*/ 123 h 138"/>
                <a:gd name="T34" fmla="*/ 148 w 148"/>
                <a:gd name="T35" fmla="*/ 130 h 138"/>
                <a:gd name="T36" fmla="*/ 142 w 148"/>
                <a:gd name="T37" fmla="*/ 136 h 138"/>
                <a:gd name="T38" fmla="*/ 134 w 148"/>
                <a:gd name="T39" fmla="*/ 138 h 138"/>
                <a:gd name="T40" fmla="*/ 125 w 148"/>
                <a:gd name="T41" fmla="*/ 138 h 138"/>
                <a:gd name="T42" fmla="*/ 117 w 148"/>
                <a:gd name="T43" fmla="*/ 136 h 138"/>
                <a:gd name="T44" fmla="*/ 103 w 148"/>
                <a:gd name="T45" fmla="*/ 131 h 138"/>
                <a:gd name="T46" fmla="*/ 88 w 148"/>
                <a:gd name="T47" fmla="*/ 128 h 138"/>
                <a:gd name="T48" fmla="*/ 74 w 148"/>
                <a:gd name="T49" fmla="*/ 129 h 138"/>
                <a:gd name="T50" fmla="*/ 58 w 148"/>
                <a:gd name="T51" fmla="*/ 133 h 138"/>
                <a:gd name="T52" fmla="*/ 52 w 148"/>
                <a:gd name="T53" fmla="*/ 130 h 138"/>
                <a:gd name="T54" fmla="*/ 48 w 148"/>
                <a:gd name="T55" fmla="*/ 124 h 138"/>
                <a:gd name="T56" fmla="*/ 42 w 148"/>
                <a:gd name="T57" fmla="*/ 120 h 138"/>
                <a:gd name="T58" fmla="*/ 27 w 148"/>
                <a:gd name="T59" fmla="*/ 113 h 138"/>
                <a:gd name="T60" fmla="*/ 16 w 148"/>
                <a:gd name="T61" fmla="*/ 106 h 138"/>
                <a:gd name="T62" fmla="*/ 12 w 148"/>
                <a:gd name="T63" fmla="*/ 100 h 138"/>
                <a:gd name="T64" fmla="*/ 12 w 148"/>
                <a:gd name="T65" fmla="*/ 90 h 138"/>
                <a:gd name="T66" fmla="*/ 7 w 148"/>
                <a:gd name="T67" fmla="*/ 76 h 138"/>
                <a:gd name="T68" fmla="*/ 3 w 148"/>
                <a:gd name="T69" fmla="*/ 63 h 138"/>
                <a:gd name="T70" fmla="*/ 0 w 148"/>
                <a:gd name="T71" fmla="*/ 48 h 138"/>
                <a:gd name="T72" fmla="*/ 1 w 148"/>
                <a:gd name="T73" fmla="*/ 32 h 138"/>
                <a:gd name="T74" fmla="*/ 6 w 148"/>
                <a:gd name="T75" fmla="*/ 37 h 138"/>
                <a:gd name="T76" fmla="*/ 15 w 148"/>
                <a:gd name="T77" fmla="*/ 42 h 138"/>
                <a:gd name="T78" fmla="*/ 23 w 148"/>
                <a:gd name="T79" fmla="*/ 42 h 138"/>
                <a:gd name="T80" fmla="*/ 30 w 148"/>
                <a:gd name="T81" fmla="*/ 35 h 138"/>
                <a:gd name="T82" fmla="*/ 35 w 148"/>
                <a:gd name="T83" fmla="*/ 31 h 138"/>
                <a:gd name="T84" fmla="*/ 37 w 148"/>
                <a:gd name="T85" fmla="*/ 26 h 138"/>
                <a:gd name="T86" fmla="*/ 39 w 148"/>
                <a:gd name="T87" fmla="*/ 21 h 138"/>
                <a:gd name="T88" fmla="*/ 40 w 148"/>
                <a:gd name="T89" fmla="*/ 16 h 138"/>
                <a:gd name="T90" fmla="*/ 57 w 148"/>
                <a:gd name="T91" fmla="*/ 5 h 138"/>
                <a:gd name="T92" fmla="*/ 58 w 148"/>
                <a:gd name="T93" fmla="*/ 17 h 138"/>
                <a:gd name="T94" fmla="*/ 59 w 148"/>
                <a:gd name="T95" fmla="*/ 30 h 138"/>
                <a:gd name="T96" fmla="*/ 65 w 148"/>
                <a:gd name="T97" fmla="*/ 40 h 13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8"/>
                <a:gd name="T148" fmla="*/ 0 h 138"/>
                <a:gd name="T149" fmla="*/ 148 w 148"/>
                <a:gd name="T150" fmla="*/ 138 h 13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8" h="138">
                  <a:moveTo>
                    <a:pt x="70" y="43"/>
                  </a:moveTo>
                  <a:lnTo>
                    <a:pt x="75" y="42"/>
                  </a:lnTo>
                  <a:lnTo>
                    <a:pt x="79" y="41"/>
                  </a:lnTo>
                  <a:lnTo>
                    <a:pt x="83" y="38"/>
                  </a:lnTo>
                  <a:lnTo>
                    <a:pt x="87" y="36"/>
                  </a:lnTo>
                  <a:lnTo>
                    <a:pt x="93" y="34"/>
                  </a:lnTo>
                  <a:lnTo>
                    <a:pt x="97" y="33"/>
                  </a:lnTo>
                  <a:lnTo>
                    <a:pt x="101" y="32"/>
                  </a:lnTo>
                  <a:lnTo>
                    <a:pt x="106" y="32"/>
                  </a:lnTo>
                  <a:lnTo>
                    <a:pt x="107" y="37"/>
                  </a:lnTo>
                  <a:lnTo>
                    <a:pt x="105" y="43"/>
                  </a:lnTo>
                  <a:lnTo>
                    <a:pt x="103" y="49"/>
                  </a:lnTo>
                  <a:lnTo>
                    <a:pt x="101" y="55"/>
                  </a:lnTo>
                  <a:lnTo>
                    <a:pt x="100" y="61"/>
                  </a:lnTo>
                  <a:lnTo>
                    <a:pt x="101" y="66"/>
                  </a:lnTo>
                  <a:lnTo>
                    <a:pt x="103" y="68"/>
                  </a:lnTo>
                  <a:lnTo>
                    <a:pt x="105" y="70"/>
                  </a:lnTo>
                  <a:lnTo>
                    <a:pt x="108" y="72"/>
                  </a:lnTo>
                  <a:lnTo>
                    <a:pt x="111" y="74"/>
                  </a:lnTo>
                  <a:lnTo>
                    <a:pt x="138" y="74"/>
                  </a:lnTo>
                  <a:lnTo>
                    <a:pt x="136" y="77"/>
                  </a:lnTo>
                  <a:lnTo>
                    <a:pt x="134" y="82"/>
                  </a:lnTo>
                  <a:lnTo>
                    <a:pt x="130" y="86"/>
                  </a:lnTo>
                  <a:lnTo>
                    <a:pt x="128" y="90"/>
                  </a:lnTo>
                  <a:lnTo>
                    <a:pt x="126" y="94"/>
                  </a:lnTo>
                  <a:lnTo>
                    <a:pt x="125" y="100"/>
                  </a:lnTo>
                  <a:lnTo>
                    <a:pt x="126" y="104"/>
                  </a:lnTo>
                  <a:lnTo>
                    <a:pt x="129" y="109"/>
                  </a:lnTo>
                  <a:lnTo>
                    <a:pt x="131" y="111"/>
                  </a:lnTo>
                  <a:lnTo>
                    <a:pt x="135" y="113"/>
                  </a:lnTo>
                  <a:lnTo>
                    <a:pt x="138" y="115"/>
                  </a:lnTo>
                  <a:lnTo>
                    <a:pt x="141" y="118"/>
                  </a:lnTo>
                  <a:lnTo>
                    <a:pt x="144" y="120"/>
                  </a:lnTo>
                  <a:lnTo>
                    <a:pt x="146" y="123"/>
                  </a:lnTo>
                  <a:lnTo>
                    <a:pt x="148" y="126"/>
                  </a:lnTo>
                  <a:lnTo>
                    <a:pt x="148" y="130"/>
                  </a:lnTo>
                  <a:lnTo>
                    <a:pt x="145" y="133"/>
                  </a:lnTo>
                  <a:lnTo>
                    <a:pt x="142" y="136"/>
                  </a:lnTo>
                  <a:lnTo>
                    <a:pt x="138" y="138"/>
                  </a:lnTo>
                  <a:lnTo>
                    <a:pt x="134" y="138"/>
                  </a:lnTo>
                  <a:lnTo>
                    <a:pt x="129" y="138"/>
                  </a:lnTo>
                  <a:lnTo>
                    <a:pt x="125" y="138"/>
                  </a:lnTo>
                  <a:lnTo>
                    <a:pt x="121" y="136"/>
                  </a:lnTo>
                  <a:lnTo>
                    <a:pt x="117" y="136"/>
                  </a:lnTo>
                  <a:lnTo>
                    <a:pt x="109" y="133"/>
                  </a:lnTo>
                  <a:lnTo>
                    <a:pt x="103" y="131"/>
                  </a:lnTo>
                  <a:lnTo>
                    <a:pt x="96" y="129"/>
                  </a:lnTo>
                  <a:lnTo>
                    <a:pt x="88" y="128"/>
                  </a:lnTo>
                  <a:lnTo>
                    <a:pt x="81" y="128"/>
                  </a:lnTo>
                  <a:lnTo>
                    <a:pt x="74" y="129"/>
                  </a:lnTo>
                  <a:lnTo>
                    <a:pt x="66" y="130"/>
                  </a:lnTo>
                  <a:lnTo>
                    <a:pt x="58" y="133"/>
                  </a:lnTo>
                  <a:lnTo>
                    <a:pt x="55" y="128"/>
                  </a:lnTo>
                  <a:lnTo>
                    <a:pt x="52" y="130"/>
                  </a:lnTo>
                  <a:lnTo>
                    <a:pt x="50" y="127"/>
                  </a:lnTo>
                  <a:lnTo>
                    <a:pt x="48" y="124"/>
                  </a:lnTo>
                  <a:lnTo>
                    <a:pt x="45" y="122"/>
                  </a:lnTo>
                  <a:lnTo>
                    <a:pt x="42" y="120"/>
                  </a:lnTo>
                  <a:lnTo>
                    <a:pt x="35" y="116"/>
                  </a:lnTo>
                  <a:lnTo>
                    <a:pt x="27" y="113"/>
                  </a:lnTo>
                  <a:lnTo>
                    <a:pt x="20" y="110"/>
                  </a:lnTo>
                  <a:lnTo>
                    <a:pt x="16" y="106"/>
                  </a:lnTo>
                  <a:lnTo>
                    <a:pt x="13" y="103"/>
                  </a:lnTo>
                  <a:lnTo>
                    <a:pt x="12" y="100"/>
                  </a:lnTo>
                  <a:lnTo>
                    <a:pt x="12" y="95"/>
                  </a:lnTo>
                  <a:lnTo>
                    <a:pt x="12" y="90"/>
                  </a:lnTo>
                  <a:lnTo>
                    <a:pt x="10" y="83"/>
                  </a:lnTo>
                  <a:lnTo>
                    <a:pt x="7" y="76"/>
                  </a:lnTo>
                  <a:lnTo>
                    <a:pt x="5" y="69"/>
                  </a:lnTo>
                  <a:lnTo>
                    <a:pt x="3" y="63"/>
                  </a:lnTo>
                  <a:lnTo>
                    <a:pt x="1" y="55"/>
                  </a:lnTo>
                  <a:lnTo>
                    <a:pt x="0" y="48"/>
                  </a:lnTo>
                  <a:lnTo>
                    <a:pt x="0" y="41"/>
                  </a:lnTo>
                  <a:lnTo>
                    <a:pt x="1" y="32"/>
                  </a:lnTo>
                  <a:lnTo>
                    <a:pt x="3" y="35"/>
                  </a:lnTo>
                  <a:lnTo>
                    <a:pt x="6" y="37"/>
                  </a:lnTo>
                  <a:lnTo>
                    <a:pt x="10" y="40"/>
                  </a:lnTo>
                  <a:lnTo>
                    <a:pt x="15" y="42"/>
                  </a:lnTo>
                  <a:lnTo>
                    <a:pt x="19" y="43"/>
                  </a:lnTo>
                  <a:lnTo>
                    <a:pt x="23" y="42"/>
                  </a:lnTo>
                  <a:lnTo>
                    <a:pt x="26" y="40"/>
                  </a:lnTo>
                  <a:lnTo>
                    <a:pt x="30" y="35"/>
                  </a:lnTo>
                  <a:lnTo>
                    <a:pt x="32" y="33"/>
                  </a:lnTo>
                  <a:lnTo>
                    <a:pt x="35" y="31"/>
                  </a:lnTo>
                  <a:lnTo>
                    <a:pt x="36" y="28"/>
                  </a:lnTo>
                  <a:lnTo>
                    <a:pt x="37" y="26"/>
                  </a:lnTo>
                  <a:lnTo>
                    <a:pt x="39" y="23"/>
                  </a:lnTo>
                  <a:lnTo>
                    <a:pt x="39" y="21"/>
                  </a:lnTo>
                  <a:lnTo>
                    <a:pt x="40" y="18"/>
                  </a:lnTo>
                  <a:lnTo>
                    <a:pt x="40" y="16"/>
                  </a:lnTo>
                  <a:lnTo>
                    <a:pt x="56" y="0"/>
                  </a:lnTo>
                  <a:lnTo>
                    <a:pt x="57" y="5"/>
                  </a:lnTo>
                  <a:lnTo>
                    <a:pt x="57" y="11"/>
                  </a:lnTo>
                  <a:lnTo>
                    <a:pt x="58" y="17"/>
                  </a:lnTo>
                  <a:lnTo>
                    <a:pt x="58" y="24"/>
                  </a:lnTo>
                  <a:lnTo>
                    <a:pt x="59" y="30"/>
                  </a:lnTo>
                  <a:lnTo>
                    <a:pt x="61" y="35"/>
                  </a:lnTo>
                  <a:lnTo>
                    <a:pt x="65" y="40"/>
                  </a:lnTo>
                  <a:lnTo>
                    <a:pt x="70" y="43"/>
                  </a:lnTo>
                  <a:close/>
                </a:path>
              </a:pathLst>
            </a:custGeom>
            <a:solidFill>
              <a:srgbClr val="CC6633"/>
            </a:solidFill>
            <a:ln w="9525">
              <a:noFill/>
              <a:round/>
              <a:headEnd/>
              <a:tailEnd/>
            </a:ln>
          </p:spPr>
          <p:txBody>
            <a:bodyPr>
              <a:prstTxWarp prst="textNoShape">
                <a:avLst/>
              </a:prstTxWarp>
            </a:bodyPr>
            <a:lstStyle/>
            <a:p>
              <a:endParaRPr lang="en-US"/>
            </a:p>
          </p:txBody>
        </p:sp>
        <p:sp>
          <p:nvSpPr>
            <p:cNvPr id="66670" name="Freeform 110"/>
            <p:cNvSpPr>
              <a:spLocks/>
            </p:cNvSpPr>
            <p:nvPr/>
          </p:nvSpPr>
          <p:spPr bwMode="auto">
            <a:xfrm>
              <a:off x="1614" y="1737"/>
              <a:ext cx="54" cy="26"/>
            </a:xfrm>
            <a:custGeom>
              <a:avLst/>
              <a:gdLst>
                <a:gd name="T0" fmla="*/ 52 w 54"/>
                <a:gd name="T1" fmla="*/ 13 h 26"/>
                <a:gd name="T2" fmla="*/ 52 w 54"/>
                <a:gd name="T3" fmla="*/ 13 h 26"/>
                <a:gd name="T4" fmla="*/ 52 w 54"/>
                <a:gd name="T5" fmla="*/ 14 h 26"/>
                <a:gd name="T6" fmla="*/ 53 w 54"/>
                <a:gd name="T7" fmla="*/ 15 h 26"/>
                <a:gd name="T8" fmla="*/ 53 w 54"/>
                <a:gd name="T9" fmla="*/ 16 h 26"/>
                <a:gd name="T10" fmla="*/ 54 w 54"/>
                <a:gd name="T11" fmla="*/ 17 h 26"/>
                <a:gd name="T12" fmla="*/ 54 w 54"/>
                <a:gd name="T13" fmla="*/ 19 h 26"/>
                <a:gd name="T14" fmla="*/ 54 w 54"/>
                <a:gd name="T15" fmla="*/ 20 h 26"/>
                <a:gd name="T16" fmla="*/ 54 w 54"/>
                <a:gd name="T17" fmla="*/ 21 h 26"/>
                <a:gd name="T18" fmla="*/ 51 w 54"/>
                <a:gd name="T19" fmla="*/ 23 h 26"/>
                <a:gd name="T20" fmla="*/ 49 w 54"/>
                <a:gd name="T21" fmla="*/ 24 h 26"/>
                <a:gd name="T22" fmla="*/ 45 w 54"/>
                <a:gd name="T23" fmla="*/ 26 h 26"/>
                <a:gd name="T24" fmla="*/ 42 w 54"/>
                <a:gd name="T25" fmla="*/ 24 h 26"/>
                <a:gd name="T26" fmla="*/ 36 w 54"/>
                <a:gd name="T27" fmla="*/ 22 h 26"/>
                <a:gd name="T28" fmla="*/ 30 w 54"/>
                <a:gd name="T29" fmla="*/ 19 h 26"/>
                <a:gd name="T30" fmla="*/ 23 w 54"/>
                <a:gd name="T31" fmla="*/ 17 h 26"/>
                <a:gd name="T32" fmla="*/ 17 w 54"/>
                <a:gd name="T33" fmla="*/ 16 h 26"/>
                <a:gd name="T34" fmla="*/ 14 w 54"/>
                <a:gd name="T35" fmla="*/ 17 h 26"/>
                <a:gd name="T36" fmla="*/ 11 w 54"/>
                <a:gd name="T37" fmla="*/ 18 h 26"/>
                <a:gd name="T38" fmla="*/ 7 w 54"/>
                <a:gd name="T39" fmla="*/ 21 h 26"/>
                <a:gd name="T40" fmla="*/ 5 w 54"/>
                <a:gd name="T41" fmla="*/ 26 h 26"/>
                <a:gd name="T42" fmla="*/ 0 w 54"/>
                <a:gd name="T43" fmla="*/ 26 h 26"/>
                <a:gd name="T44" fmla="*/ 0 w 54"/>
                <a:gd name="T45" fmla="*/ 21 h 26"/>
                <a:gd name="T46" fmla="*/ 0 w 54"/>
                <a:gd name="T47" fmla="*/ 18 h 26"/>
                <a:gd name="T48" fmla="*/ 1 w 54"/>
                <a:gd name="T49" fmla="*/ 14 h 26"/>
                <a:gd name="T50" fmla="*/ 2 w 54"/>
                <a:gd name="T51" fmla="*/ 11 h 26"/>
                <a:gd name="T52" fmla="*/ 4 w 54"/>
                <a:gd name="T53" fmla="*/ 8 h 26"/>
                <a:gd name="T54" fmla="*/ 6 w 54"/>
                <a:gd name="T55" fmla="*/ 4 h 26"/>
                <a:gd name="T56" fmla="*/ 11 w 54"/>
                <a:gd name="T57" fmla="*/ 3 h 26"/>
                <a:gd name="T58" fmla="*/ 15 w 54"/>
                <a:gd name="T59" fmla="*/ 2 h 26"/>
                <a:gd name="T60" fmla="*/ 20 w 54"/>
                <a:gd name="T61" fmla="*/ 1 h 26"/>
                <a:gd name="T62" fmla="*/ 25 w 54"/>
                <a:gd name="T63" fmla="*/ 0 h 26"/>
                <a:gd name="T64" fmla="*/ 31 w 54"/>
                <a:gd name="T65" fmla="*/ 1 h 26"/>
                <a:gd name="T66" fmla="*/ 36 w 54"/>
                <a:gd name="T67" fmla="*/ 2 h 26"/>
                <a:gd name="T68" fmla="*/ 40 w 54"/>
                <a:gd name="T69" fmla="*/ 3 h 26"/>
                <a:gd name="T70" fmla="*/ 44 w 54"/>
                <a:gd name="T71" fmla="*/ 7 h 26"/>
                <a:gd name="T72" fmla="*/ 49 w 54"/>
                <a:gd name="T73" fmla="*/ 10 h 26"/>
                <a:gd name="T74" fmla="*/ 52 w 54"/>
                <a:gd name="T75" fmla="*/ 13 h 2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4"/>
                <a:gd name="T115" fmla="*/ 0 h 26"/>
                <a:gd name="T116" fmla="*/ 54 w 54"/>
                <a:gd name="T117" fmla="*/ 26 h 2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4" h="26">
                  <a:moveTo>
                    <a:pt x="52" y="13"/>
                  </a:moveTo>
                  <a:lnTo>
                    <a:pt x="52" y="13"/>
                  </a:lnTo>
                  <a:lnTo>
                    <a:pt x="52" y="14"/>
                  </a:lnTo>
                  <a:lnTo>
                    <a:pt x="53" y="15"/>
                  </a:lnTo>
                  <a:lnTo>
                    <a:pt x="53" y="16"/>
                  </a:lnTo>
                  <a:lnTo>
                    <a:pt x="54" y="17"/>
                  </a:lnTo>
                  <a:lnTo>
                    <a:pt x="54" y="19"/>
                  </a:lnTo>
                  <a:lnTo>
                    <a:pt x="54" y="20"/>
                  </a:lnTo>
                  <a:lnTo>
                    <a:pt x="54" y="21"/>
                  </a:lnTo>
                  <a:lnTo>
                    <a:pt x="51" y="23"/>
                  </a:lnTo>
                  <a:lnTo>
                    <a:pt x="49" y="24"/>
                  </a:lnTo>
                  <a:lnTo>
                    <a:pt x="45" y="26"/>
                  </a:lnTo>
                  <a:lnTo>
                    <a:pt x="42" y="24"/>
                  </a:lnTo>
                  <a:lnTo>
                    <a:pt x="36" y="22"/>
                  </a:lnTo>
                  <a:lnTo>
                    <a:pt x="30" y="19"/>
                  </a:lnTo>
                  <a:lnTo>
                    <a:pt x="23" y="17"/>
                  </a:lnTo>
                  <a:lnTo>
                    <a:pt x="17" y="16"/>
                  </a:lnTo>
                  <a:lnTo>
                    <a:pt x="14" y="17"/>
                  </a:lnTo>
                  <a:lnTo>
                    <a:pt x="11" y="18"/>
                  </a:lnTo>
                  <a:lnTo>
                    <a:pt x="7" y="21"/>
                  </a:lnTo>
                  <a:lnTo>
                    <a:pt x="5" y="26"/>
                  </a:lnTo>
                  <a:lnTo>
                    <a:pt x="0" y="26"/>
                  </a:lnTo>
                  <a:lnTo>
                    <a:pt x="0" y="21"/>
                  </a:lnTo>
                  <a:lnTo>
                    <a:pt x="0" y="18"/>
                  </a:lnTo>
                  <a:lnTo>
                    <a:pt x="1" y="14"/>
                  </a:lnTo>
                  <a:lnTo>
                    <a:pt x="2" y="11"/>
                  </a:lnTo>
                  <a:lnTo>
                    <a:pt x="4" y="8"/>
                  </a:lnTo>
                  <a:lnTo>
                    <a:pt x="6" y="4"/>
                  </a:lnTo>
                  <a:lnTo>
                    <a:pt x="11" y="3"/>
                  </a:lnTo>
                  <a:lnTo>
                    <a:pt x="15" y="2"/>
                  </a:lnTo>
                  <a:lnTo>
                    <a:pt x="20" y="1"/>
                  </a:lnTo>
                  <a:lnTo>
                    <a:pt x="25" y="0"/>
                  </a:lnTo>
                  <a:lnTo>
                    <a:pt x="31" y="1"/>
                  </a:lnTo>
                  <a:lnTo>
                    <a:pt x="36" y="2"/>
                  </a:lnTo>
                  <a:lnTo>
                    <a:pt x="40" y="3"/>
                  </a:lnTo>
                  <a:lnTo>
                    <a:pt x="44" y="7"/>
                  </a:lnTo>
                  <a:lnTo>
                    <a:pt x="49" y="10"/>
                  </a:lnTo>
                  <a:lnTo>
                    <a:pt x="52" y="13"/>
                  </a:lnTo>
                  <a:close/>
                </a:path>
              </a:pathLst>
            </a:custGeom>
            <a:solidFill>
              <a:srgbClr val="FF6633"/>
            </a:solidFill>
            <a:ln w="9525">
              <a:noFill/>
              <a:round/>
              <a:headEnd/>
              <a:tailEnd/>
            </a:ln>
          </p:spPr>
          <p:txBody>
            <a:bodyPr>
              <a:prstTxWarp prst="textNoShape">
                <a:avLst/>
              </a:prstTxWarp>
            </a:bodyPr>
            <a:lstStyle/>
            <a:p>
              <a:endParaRPr lang="en-US"/>
            </a:p>
          </p:txBody>
        </p:sp>
        <p:sp>
          <p:nvSpPr>
            <p:cNvPr id="66671" name="Freeform 111"/>
            <p:cNvSpPr>
              <a:spLocks/>
            </p:cNvSpPr>
            <p:nvPr/>
          </p:nvSpPr>
          <p:spPr bwMode="auto">
            <a:xfrm>
              <a:off x="1444" y="1820"/>
              <a:ext cx="342" cy="91"/>
            </a:xfrm>
            <a:custGeom>
              <a:avLst/>
              <a:gdLst>
                <a:gd name="T0" fmla="*/ 44 w 342"/>
                <a:gd name="T1" fmla="*/ 12 h 91"/>
                <a:gd name="T2" fmla="*/ 46 w 342"/>
                <a:gd name="T3" fmla="*/ 25 h 91"/>
                <a:gd name="T4" fmla="*/ 49 w 342"/>
                <a:gd name="T5" fmla="*/ 38 h 91"/>
                <a:gd name="T6" fmla="*/ 63 w 342"/>
                <a:gd name="T7" fmla="*/ 46 h 91"/>
                <a:gd name="T8" fmla="*/ 86 w 342"/>
                <a:gd name="T9" fmla="*/ 46 h 91"/>
                <a:gd name="T10" fmla="*/ 115 w 342"/>
                <a:gd name="T11" fmla="*/ 39 h 91"/>
                <a:gd name="T12" fmla="*/ 134 w 342"/>
                <a:gd name="T13" fmla="*/ 38 h 91"/>
                <a:gd name="T14" fmla="*/ 146 w 342"/>
                <a:gd name="T15" fmla="*/ 39 h 91"/>
                <a:gd name="T16" fmla="*/ 159 w 342"/>
                <a:gd name="T17" fmla="*/ 42 h 91"/>
                <a:gd name="T18" fmla="*/ 192 w 342"/>
                <a:gd name="T19" fmla="*/ 59 h 91"/>
                <a:gd name="T20" fmla="*/ 227 w 342"/>
                <a:gd name="T21" fmla="*/ 73 h 91"/>
                <a:gd name="T22" fmla="*/ 257 w 342"/>
                <a:gd name="T23" fmla="*/ 75 h 91"/>
                <a:gd name="T24" fmla="*/ 272 w 342"/>
                <a:gd name="T25" fmla="*/ 72 h 91"/>
                <a:gd name="T26" fmla="*/ 287 w 342"/>
                <a:gd name="T27" fmla="*/ 67 h 91"/>
                <a:gd name="T28" fmla="*/ 298 w 342"/>
                <a:gd name="T29" fmla="*/ 62 h 91"/>
                <a:gd name="T30" fmla="*/ 307 w 342"/>
                <a:gd name="T31" fmla="*/ 57 h 91"/>
                <a:gd name="T32" fmla="*/ 310 w 342"/>
                <a:gd name="T33" fmla="*/ 48 h 91"/>
                <a:gd name="T34" fmla="*/ 312 w 342"/>
                <a:gd name="T35" fmla="*/ 48 h 91"/>
                <a:gd name="T36" fmla="*/ 313 w 342"/>
                <a:gd name="T37" fmla="*/ 48 h 91"/>
                <a:gd name="T38" fmla="*/ 313 w 342"/>
                <a:gd name="T39" fmla="*/ 44 h 91"/>
                <a:gd name="T40" fmla="*/ 309 w 342"/>
                <a:gd name="T41" fmla="*/ 37 h 91"/>
                <a:gd name="T42" fmla="*/ 295 w 342"/>
                <a:gd name="T43" fmla="*/ 28 h 91"/>
                <a:gd name="T44" fmla="*/ 296 w 342"/>
                <a:gd name="T45" fmla="*/ 23 h 91"/>
                <a:gd name="T46" fmla="*/ 310 w 342"/>
                <a:gd name="T47" fmla="*/ 19 h 91"/>
                <a:gd name="T48" fmla="*/ 325 w 342"/>
                <a:gd name="T49" fmla="*/ 30 h 91"/>
                <a:gd name="T50" fmla="*/ 335 w 342"/>
                <a:gd name="T51" fmla="*/ 46 h 91"/>
                <a:gd name="T52" fmla="*/ 338 w 342"/>
                <a:gd name="T53" fmla="*/ 51 h 91"/>
                <a:gd name="T54" fmla="*/ 337 w 342"/>
                <a:gd name="T55" fmla="*/ 53 h 91"/>
                <a:gd name="T56" fmla="*/ 337 w 342"/>
                <a:gd name="T57" fmla="*/ 55 h 91"/>
                <a:gd name="T58" fmla="*/ 340 w 342"/>
                <a:gd name="T59" fmla="*/ 65 h 91"/>
                <a:gd name="T60" fmla="*/ 332 w 342"/>
                <a:gd name="T61" fmla="*/ 69 h 91"/>
                <a:gd name="T62" fmla="*/ 323 w 342"/>
                <a:gd name="T63" fmla="*/ 68 h 91"/>
                <a:gd name="T64" fmla="*/ 302 w 342"/>
                <a:gd name="T65" fmla="*/ 83 h 91"/>
                <a:gd name="T66" fmla="*/ 278 w 342"/>
                <a:gd name="T67" fmla="*/ 90 h 91"/>
                <a:gd name="T68" fmla="*/ 245 w 342"/>
                <a:gd name="T69" fmla="*/ 91 h 91"/>
                <a:gd name="T70" fmla="*/ 194 w 342"/>
                <a:gd name="T71" fmla="*/ 82 h 91"/>
                <a:gd name="T72" fmla="*/ 181 w 342"/>
                <a:gd name="T73" fmla="*/ 67 h 91"/>
                <a:gd name="T74" fmla="*/ 165 w 342"/>
                <a:gd name="T75" fmla="*/ 59 h 91"/>
                <a:gd name="T76" fmla="*/ 143 w 342"/>
                <a:gd name="T77" fmla="*/ 57 h 91"/>
                <a:gd name="T78" fmla="*/ 107 w 342"/>
                <a:gd name="T79" fmla="*/ 63 h 91"/>
                <a:gd name="T80" fmla="*/ 71 w 342"/>
                <a:gd name="T81" fmla="*/ 66 h 91"/>
                <a:gd name="T82" fmla="*/ 50 w 342"/>
                <a:gd name="T83" fmla="*/ 61 h 91"/>
                <a:gd name="T84" fmla="*/ 35 w 342"/>
                <a:gd name="T85" fmla="*/ 51 h 91"/>
                <a:gd name="T86" fmla="*/ 24 w 342"/>
                <a:gd name="T87" fmla="*/ 33 h 91"/>
                <a:gd name="T88" fmla="*/ 24 w 342"/>
                <a:gd name="T89" fmla="*/ 28 h 91"/>
                <a:gd name="T90" fmla="*/ 23 w 342"/>
                <a:gd name="T91" fmla="*/ 24 h 91"/>
                <a:gd name="T92" fmla="*/ 19 w 342"/>
                <a:gd name="T93" fmla="*/ 22 h 91"/>
                <a:gd name="T94" fmla="*/ 13 w 342"/>
                <a:gd name="T95" fmla="*/ 26 h 91"/>
                <a:gd name="T96" fmla="*/ 7 w 342"/>
                <a:gd name="T97" fmla="*/ 27 h 91"/>
                <a:gd name="T98" fmla="*/ 1 w 342"/>
                <a:gd name="T99" fmla="*/ 25 h 91"/>
                <a:gd name="T100" fmla="*/ 0 w 342"/>
                <a:gd name="T101" fmla="*/ 18 h 91"/>
                <a:gd name="T102" fmla="*/ 2 w 342"/>
                <a:gd name="T103" fmla="*/ 14 h 91"/>
                <a:gd name="T104" fmla="*/ 17 w 342"/>
                <a:gd name="T105" fmla="*/ 6 h 91"/>
                <a:gd name="T106" fmla="*/ 34 w 342"/>
                <a:gd name="T107" fmla="*/ 0 h 9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42"/>
                <a:gd name="T163" fmla="*/ 0 h 91"/>
                <a:gd name="T164" fmla="*/ 342 w 342"/>
                <a:gd name="T165" fmla="*/ 91 h 91"/>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42" h="91">
                  <a:moveTo>
                    <a:pt x="45" y="3"/>
                  </a:moveTo>
                  <a:lnTo>
                    <a:pt x="44" y="8"/>
                  </a:lnTo>
                  <a:lnTo>
                    <a:pt x="44" y="12"/>
                  </a:lnTo>
                  <a:lnTo>
                    <a:pt x="44" y="16"/>
                  </a:lnTo>
                  <a:lnTo>
                    <a:pt x="45" y="21"/>
                  </a:lnTo>
                  <a:lnTo>
                    <a:pt x="46" y="25"/>
                  </a:lnTo>
                  <a:lnTo>
                    <a:pt x="47" y="30"/>
                  </a:lnTo>
                  <a:lnTo>
                    <a:pt x="48" y="34"/>
                  </a:lnTo>
                  <a:lnTo>
                    <a:pt x="49" y="38"/>
                  </a:lnTo>
                  <a:lnTo>
                    <a:pt x="53" y="42"/>
                  </a:lnTo>
                  <a:lnTo>
                    <a:pt x="58" y="44"/>
                  </a:lnTo>
                  <a:lnTo>
                    <a:pt x="63" y="46"/>
                  </a:lnTo>
                  <a:lnTo>
                    <a:pt x="67" y="47"/>
                  </a:lnTo>
                  <a:lnTo>
                    <a:pt x="76" y="47"/>
                  </a:lnTo>
                  <a:lnTo>
                    <a:pt x="86" y="46"/>
                  </a:lnTo>
                  <a:lnTo>
                    <a:pt x="96" y="43"/>
                  </a:lnTo>
                  <a:lnTo>
                    <a:pt x="106" y="41"/>
                  </a:lnTo>
                  <a:lnTo>
                    <a:pt x="115" y="39"/>
                  </a:lnTo>
                  <a:lnTo>
                    <a:pt x="125" y="39"/>
                  </a:lnTo>
                  <a:lnTo>
                    <a:pt x="129" y="38"/>
                  </a:lnTo>
                  <a:lnTo>
                    <a:pt x="134" y="38"/>
                  </a:lnTo>
                  <a:lnTo>
                    <a:pt x="137" y="38"/>
                  </a:lnTo>
                  <a:lnTo>
                    <a:pt x="142" y="38"/>
                  </a:lnTo>
                  <a:lnTo>
                    <a:pt x="146" y="39"/>
                  </a:lnTo>
                  <a:lnTo>
                    <a:pt x="150" y="41"/>
                  </a:lnTo>
                  <a:lnTo>
                    <a:pt x="154" y="42"/>
                  </a:lnTo>
                  <a:lnTo>
                    <a:pt x="159" y="42"/>
                  </a:lnTo>
                  <a:lnTo>
                    <a:pt x="170" y="47"/>
                  </a:lnTo>
                  <a:lnTo>
                    <a:pt x="182" y="53"/>
                  </a:lnTo>
                  <a:lnTo>
                    <a:pt x="192" y="59"/>
                  </a:lnTo>
                  <a:lnTo>
                    <a:pt x="204" y="65"/>
                  </a:lnTo>
                  <a:lnTo>
                    <a:pt x="215" y="70"/>
                  </a:lnTo>
                  <a:lnTo>
                    <a:pt x="227" y="73"/>
                  </a:lnTo>
                  <a:lnTo>
                    <a:pt x="240" y="75"/>
                  </a:lnTo>
                  <a:lnTo>
                    <a:pt x="253" y="76"/>
                  </a:lnTo>
                  <a:lnTo>
                    <a:pt x="257" y="75"/>
                  </a:lnTo>
                  <a:lnTo>
                    <a:pt x="263" y="74"/>
                  </a:lnTo>
                  <a:lnTo>
                    <a:pt x="268" y="73"/>
                  </a:lnTo>
                  <a:lnTo>
                    <a:pt x="272" y="72"/>
                  </a:lnTo>
                  <a:lnTo>
                    <a:pt x="278" y="71"/>
                  </a:lnTo>
                  <a:lnTo>
                    <a:pt x="283" y="70"/>
                  </a:lnTo>
                  <a:lnTo>
                    <a:pt x="287" y="67"/>
                  </a:lnTo>
                  <a:lnTo>
                    <a:pt x="291" y="64"/>
                  </a:lnTo>
                  <a:lnTo>
                    <a:pt x="294" y="63"/>
                  </a:lnTo>
                  <a:lnTo>
                    <a:pt x="298" y="62"/>
                  </a:lnTo>
                  <a:lnTo>
                    <a:pt x="301" y="61"/>
                  </a:lnTo>
                  <a:lnTo>
                    <a:pt x="304" y="59"/>
                  </a:lnTo>
                  <a:lnTo>
                    <a:pt x="307" y="57"/>
                  </a:lnTo>
                  <a:lnTo>
                    <a:pt x="309" y="55"/>
                  </a:lnTo>
                  <a:lnTo>
                    <a:pt x="310" y="52"/>
                  </a:lnTo>
                  <a:lnTo>
                    <a:pt x="310" y="48"/>
                  </a:lnTo>
                  <a:lnTo>
                    <a:pt x="311" y="49"/>
                  </a:lnTo>
                  <a:lnTo>
                    <a:pt x="312" y="49"/>
                  </a:lnTo>
                  <a:lnTo>
                    <a:pt x="312" y="48"/>
                  </a:lnTo>
                  <a:lnTo>
                    <a:pt x="313" y="48"/>
                  </a:lnTo>
                  <a:lnTo>
                    <a:pt x="313" y="47"/>
                  </a:lnTo>
                  <a:lnTo>
                    <a:pt x="314" y="47"/>
                  </a:lnTo>
                  <a:lnTo>
                    <a:pt x="313" y="44"/>
                  </a:lnTo>
                  <a:lnTo>
                    <a:pt x="312" y="42"/>
                  </a:lnTo>
                  <a:lnTo>
                    <a:pt x="311" y="39"/>
                  </a:lnTo>
                  <a:lnTo>
                    <a:pt x="309" y="37"/>
                  </a:lnTo>
                  <a:lnTo>
                    <a:pt x="304" y="34"/>
                  </a:lnTo>
                  <a:lnTo>
                    <a:pt x="300" y="31"/>
                  </a:lnTo>
                  <a:lnTo>
                    <a:pt x="295" y="28"/>
                  </a:lnTo>
                  <a:lnTo>
                    <a:pt x="294" y="26"/>
                  </a:lnTo>
                  <a:lnTo>
                    <a:pt x="295" y="24"/>
                  </a:lnTo>
                  <a:lnTo>
                    <a:pt x="296" y="23"/>
                  </a:lnTo>
                  <a:lnTo>
                    <a:pt x="300" y="21"/>
                  </a:lnTo>
                  <a:lnTo>
                    <a:pt x="304" y="19"/>
                  </a:lnTo>
                  <a:lnTo>
                    <a:pt x="310" y="19"/>
                  </a:lnTo>
                  <a:lnTo>
                    <a:pt x="315" y="22"/>
                  </a:lnTo>
                  <a:lnTo>
                    <a:pt x="321" y="25"/>
                  </a:lnTo>
                  <a:lnTo>
                    <a:pt x="325" y="30"/>
                  </a:lnTo>
                  <a:lnTo>
                    <a:pt x="329" y="34"/>
                  </a:lnTo>
                  <a:lnTo>
                    <a:pt x="332" y="41"/>
                  </a:lnTo>
                  <a:lnTo>
                    <a:pt x="335" y="46"/>
                  </a:lnTo>
                  <a:lnTo>
                    <a:pt x="339" y="50"/>
                  </a:lnTo>
                  <a:lnTo>
                    <a:pt x="338" y="51"/>
                  </a:lnTo>
                  <a:lnTo>
                    <a:pt x="338" y="52"/>
                  </a:lnTo>
                  <a:lnTo>
                    <a:pt x="337" y="52"/>
                  </a:lnTo>
                  <a:lnTo>
                    <a:pt x="337" y="53"/>
                  </a:lnTo>
                  <a:lnTo>
                    <a:pt x="337" y="54"/>
                  </a:lnTo>
                  <a:lnTo>
                    <a:pt x="337" y="55"/>
                  </a:lnTo>
                  <a:lnTo>
                    <a:pt x="342" y="59"/>
                  </a:lnTo>
                  <a:lnTo>
                    <a:pt x="341" y="62"/>
                  </a:lnTo>
                  <a:lnTo>
                    <a:pt x="340" y="65"/>
                  </a:lnTo>
                  <a:lnTo>
                    <a:pt x="338" y="67"/>
                  </a:lnTo>
                  <a:lnTo>
                    <a:pt x="335" y="68"/>
                  </a:lnTo>
                  <a:lnTo>
                    <a:pt x="332" y="69"/>
                  </a:lnTo>
                  <a:lnTo>
                    <a:pt x="329" y="70"/>
                  </a:lnTo>
                  <a:lnTo>
                    <a:pt x="326" y="69"/>
                  </a:lnTo>
                  <a:lnTo>
                    <a:pt x="323" y="68"/>
                  </a:lnTo>
                  <a:lnTo>
                    <a:pt x="316" y="73"/>
                  </a:lnTo>
                  <a:lnTo>
                    <a:pt x="309" y="78"/>
                  </a:lnTo>
                  <a:lnTo>
                    <a:pt x="302" y="83"/>
                  </a:lnTo>
                  <a:lnTo>
                    <a:pt x="294" y="86"/>
                  </a:lnTo>
                  <a:lnTo>
                    <a:pt x="286" y="88"/>
                  </a:lnTo>
                  <a:lnTo>
                    <a:pt x="278" y="90"/>
                  </a:lnTo>
                  <a:lnTo>
                    <a:pt x="270" y="91"/>
                  </a:lnTo>
                  <a:lnTo>
                    <a:pt x="262" y="91"/>
                  </a:lnTo>
                  <a:lnTo>
                    <a:pt x="245" y="91"/>
                  </a:lnTo>
                  <a:lnTo>
                    <a:pt x="227" y="89"/>
                  </a:lnTo>
                  <a:lnTo>
                    <a:pt x="210" y="86"/>
                  </a:lnTo>
                  <a:lnTo>
                    <a:pt x="194" y="82"/>
                  </a:lnTo>
                  <a:lnTo>
                    <a:pt x="190" y="76"/>
                  </a:lnTo>
                  <a:lnTo>
                    <a:pt x="185" y="71"/>
                  </a:lnTo>
                  <a:lnTo>
                    <a:pt x="181" y="67"/>
                  </a:lnTo>
                  <a:lnTo>
                    <a:pt x="175" y="64"/>
                  </a:lnTo>
                  <a:lnTo>
                    <a:pt x="170" y="62"/>
                  </a:lnTo>
                  <a:lnTo>
                    <a:pt x="165" y="59"/>
                  </a:lnTo>
                  <a:lnTo>
                    <a:pt x="159" y="58"/>
                  </a:lnTo>
                  <a:lnTo>
                    <a:pt x="154" y="57"/>
                  </a:lnTo>
                  <a:lnTo>
                    <a:pt x="143" y="57"/>
                  </a:lnTo>
                  <a:lnTo>
                    <a:pt x="130" y="58"/>
                  </a:lnTo>
                  <a:lnTo>
                    <a:pt x="118" y="59"/>
                  </a:lnTo>
                  <a:lnTo>
                    <a:pt x="107" y="63"/>
                  </a:lnTo>
                  <a:lnTo>
                    <a:pt x="94" y="64"/>
                  </a:lnTo>
                  <a:lnTo>
                    <a:pt x="83" y="66"/>
                  </a:lnTo>
                  <a:lnTo>
                    <a:pt x="71" y="66"/>
                  </a:lnTo>
                  <a:lnTo>
                    <a:pt x="60" y="65"/>
                  </a:lnTo>
                  <a:lnTo>
                    <a:pt x="55" y="63"/>
                  </a:lnTo>
                  <a:lnTo>
                    <a:pt x="50" y="61"/>
                  </a:lnTo>
                  <a:lnTo>
                    <a:pt x="45" y="58"/>
                  </a:lnTo>
                  <a:lnTo>
                    <a:pt x="40" y="55"/>
                  </a:lnTo>
                  <a:lnTo>
                    <a:pt x="35" y="51"/>
                  </a:lnTo>
                  <a:lnTo>
                    <a:pt x="31" y="46"/>
                  </a:lnTo>
                  <a:lnTo>
                    <a:pt x="27" y="39"/>
                  </a:lnTo>
                  <a:lnTo>
                    <a:pt x="24" y="33"/>
                  </a:lnTo>
                  <a:lnTo>
                    <a:pt x="24" y="31"/>
                  </a:lnTo>
                  <a:lnTo>
                    <a:pt x="24" y="30"/>
                  </a:lnTo>
                  <a:lnTo>
                    <a:pt x="24" y="28"/>
                  </a:lnTo>
                  <a:lnTo>
                    <a:pt x="24" y="27"/>
                  </a:lnTo>
                  <a:lnTo>
                    <a:pt x="24" y="25"/>
                  </a:lnTo>
                  <a:lnTo>
                    <a:pt x="23" y="24"/>
                  </a:lnTo>
                  <a:lnTo>
                    <a:pt x="23" y="22"/>
                  </a:lnTo>
                  <a:lnTo>
                    <a:pt x="21" y="21"/>
                  </a:lnTo>
                  <a:lnTo>
                    <a:pt x="19" y="22"/>
                  </a:lnTo>
                  <a:lnTo>
                    <a:pt x="17" y="24"/>
                  </a:lnTo>
                  <a:lnTo>
                    <a:pt x="15" y="25"/>
                  </a:lnTo>
                  <a:lnTo>
                    <a:pt x="13" y="26"/>
                  </a:lnTo>
                  <a:lnTo>
                    <a:pt x="11" y="26"/>
                  </a:lnTo>
                  <a:lnTo>
                    <a:pt x="9" y="27"/>
                  </a:lnTo>
                  <a:lnTo>
                    <a:pt x="7" y="27"/>
                  </a:lnTo>
                  <a:lnTo>
                    <a:pt x="4" y="28"/>
                  </a:lnTo>
                  <a:lnTo>
                    <a:pt x="2" y="26"/>
                  </a:lnTo>
                  <a:lnTo>
                    <a:pt x="1" y="25"/>
                  </a:lnTo>
                  <a:lnTo>
                    <a:pt x="1" y="23"/>
                  </a:lnTo>
                  <a:lnTo>
                    <a:pt x="0" y="21"/>
                  </a:lnTo>
                  <a:lnTo>
                    <a:pt x="0" y="18"/>
                  </a:lnTo>
                  <a:lnTo>
                    <a:pt x="0" y="17"/>
                  </a:lnTo>
                  <a:lnTo>
                    <a:pt x="1" y="15"/>
                  </a:lnTo>
                  <a:lnTo>
                    <a:pt x="2" y="14"/>
                  </a:lnTo>
                  <a:lnTo>
                    <a:pt x="8" y="11"/>
                  </a:lnTo>
                  <a:lnTo>
                    <a:pt x="12" y="9"/>
                  </a:lnTo>
                  <a:lnTo>
                    <a:pt x="17" y="6"/>
                  </a:lnTo>
                  <a:lnTo>
                    <a:pt x="23" y="4"/>
                  </a:lnTo>
                  <a:lnTo>
                    <a:pt x="28" y="2"/>
                  </a:lnTo>
                  <a:lnTo>
                    <a:pt x="34" y="0"/>
                  </a:lnTo>
                  <a:lnTo>
                    <a:pt x="39" y="2"/>
                  </a:lnTo>
                  <a:lnTo>
                    <a:pt x="45" y="3"/>
                  </a:lnTo>
                  <a:close/>
                </a:path>
              </a:pathLst>
            </a:custGeom>
            <a:solidFill>
              <a:srgbClr val="FF0000"/>
            </a:solidFill>
            <a:ln w="9525">
              <a:noFill/>
              <a:round/>
              <a:headEnd/>
              <a:tailEnd/>
            </a:ln>
          </p:spPr>
          <p:txBody>
            <a:bodyPr>
              <a:prstTxWarp prst="textNoShape">
                <a:avLst/>
              </a:prstTxWarp>
            </a:bodyPr>
            <a:lstStyle/>
            <a:p>
              <a:endParaRPr lang="en-US"/>
            </a:p>
          </p:txBody>
        </p:sp>
        <p:sp>
          <p:nvSpPr>
            <p:cNvPr id="66672" name="Freeform 112"/>
            <p:cNvSpPr>
              <a:spLocks/>
            </p:cNvSpPr>
            <p:nvPr/>
          </p:nvSpPr>
          <p:spPr bwMode="auto">
            <a:xfrm>
              <a:off x="1879" y="1853"/>
              <a:ext cx="275" cy="221"/>
            </a:xfrm>
            <a:custGeom>
              <a:avLst/>
              <a:gdLst>
                <a:gd name="T0" fmla="*/ 272 w 275"/>
                <a:gd name="T1" fmla="*/ 17 h 221"/>
                <a:gd name="T2" fmla="*/ 269 w 275"/>
                <a:gd name="T3" fmla="*/ 23 h 221"/>
                <a:gd name="T4" fmla="*/ 266 w 275"/>
                <a:gd name="T5" fmla="*/ 29 h 221"/>
                <a:gd name="T6" fmla="*/ 263 w 275"/>
                <a:gd name="T7" fmla="*/ 35 h 221"/>
                <a:gd name="T8" fmla="*/ 260 w 275"/>
                <a:gd name="T9" fmla="*/ 41 h 221"/>
                <a:gd name="T10" fmla="*/ 253 w 275"/>
                <a:gd name="T11" fmla="*/ 48 h 221"/>
                <a:gd name="T12" fmla="*/ 247 w 275"/>
                <a:gd name="T13" fmla="*/ 55 h 221"/>
                <a:gd name="T14" fmla="*/ 242 w 275"/>
                <a:gd name="T15" fmla="*/ 62 h 221"/>
                <a:gd name="T16" fmla="*/ 232 w 275"/>
                <a:gd name="T17" fmla="*/ 80 h 221"/>
                <a:gd name="T18" fmla="*/ 213 w 275"/>
                <a:gd name="T19" fmla="*/ 107 h 221"/>
                <a:gd name="T20" fmla="*/ 192 w 275"/>
                <a:gd name="T21" fmla="*/ 131 h 221"/>
                <a:gd name="T22" fmla="*/ 169 w 275"/>
                <a:gd name="T23" fmla="*/ 152 h 221"/>
                <a:gd name="T24" fmla="*/ 144 w 275"/>
                <a:gd name="T25" fmla="*/ 171 h 221"/>
                <a:gd name="T26" fmla="*/ 116 w 275"/>
                <a:gd name="T27" fmla="*/ 188 h 221"/>
                <a:gd name="T28" fmla="*/ 74 w 275"/>
                <a:gd name="T29" fmla="*/ 209 h 221"/>
                <a:gd name="T30" fmla="*/ 40 w 275"/>
                <a:gd name="T31" fmla="*/ 219 h 221"/>
                <a:gd name="T32" fmla="*/ 28 w 275"/>
                <a:gd name="T33" fmla="*/ 213 h 221"/>
                <a:gd name="T34" fmla="*/ 17 w 275"/>
                <a:gd name="T35" fmla="*/ 206 h 221"/>
                <a:gd name="T36" fmla="*/ 6 w 275"/>
                <a:gd name="T37" fmla="*/ 199 h 221"/>
                <a:gd name="T38" fmla="*/ 1 w 275"/>
                <a:gd name="T39" fmla="*/ 194 h 221"/>
                <a:gd name="T40" fmla="*/ 4 w 275"/>
                <a:gd name="T41" fmla="*/ 187 h 221"/>
                <a:gd name="T42" fmla="*/ 9 w 275"/>
                <a:gd name="T43" fmla="*/ 179 h 221"/>
                <a:gd name="T44" fmla="*/ 16 w 275"/>
                <a:gd name="T45" fmla="*/ 174 h 221"/>
                <a:gd name="T46" fmla="*/ 25 w 275"/>
                <a:gd name="T47" fmla="*/ 174 h 221"/>
                <a:gd name="T48" fmla="*/ 67 w 275"/>
                <a:gd name="T49" fmla="*/ 150 h 221"/>
                <a:gd name="T50" fmla="*/ 110 w 275"/>
                <a:gd name="T51" fmla="*/ 129 h 221"/>
                <a:gd name="T52" fmla="*/ 131 w 275"/>
                <a:gd name="T53" fmla="*/ 117 h 221"/>
                <a:gd name="T54" fmla="*/ 151 w 275"/>
                <a:gd name="T55" fmla="*/ 104 h 221"/>
                <a:gd name="T56" fmla="*/ 168 w 275"/>
                <a:gd name="T57" fmla="*/ 89 h 221"/>
                <a:gd name="T58" fmla="*/ 184 w 275"/>
                <a:gd name="T59" fmla="*/ 70 h 221"/>
                <a:gd name="T60" fmla="*/ 184 w 275"/>
                <a:gd name="T61" fmla="*/ 59 h 221"/>
                <a:gd name="T62" fmla="*/ 188 w 275"/>
                <a:gd name="T63" fmla="*/ 52 h 221"/>
                <a:gd name="T64" fmla="*/ 194 w 275"/>
                <a:gd name="T65" fmla="*/ 44 h 221"/>
                <a:gd name="T66" fmla="*/ 200 w 275"/>
                <a:gd name="T67" fmla="*/ 36 h 221"/>
                <a:gd name="T68" fmla="*/ 206 w 275"/>
                <a:gd name="T69" fmla="*/ 26 h 221"/>
                <a:gd name="T70" fmla="*/ 210 w 275"/>
                <a:gd name="T71" fmla="*/ 16 h 221"/>
                <a:gd name="T72" fmla="*/ 217 w 275"/>
                <a:gd name="T73" fmla="*/ 6 h 221"/>
                <a:gd name="T74" fmla="*/ 226 w 275"/>
                <a:gd name="T75" fmla="*/ 0 h 221"/>
                <a:gd name="T76" fmla="*/ 237 w 275"/>
                <a:gd name="T77" fmla="*/ 8 h 221"/>
                <a:gd name="T78" fmla="*/ 249 w 275"/>
                <a:gd name="T79" fmla="*/ 13 h 221"/>
                <a:gd name="T80" fmla="*/ 262 w 275"/>
                <a:gd name="T81" fmla="*/ 16 h 221"/>
                <a:gd name="T82" fmla="*/ 275 w 275"/>
                <a:gd name="T83" fmla="*/ 14 h 22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75"/>
                <a:gd name="T127" fmla="*/ 0 h 221"/>
                <a:gd name="T128" fmla="*/ 275 w 275"/>
                <a:gd name="T129" fmla="*/ 221 h 22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75" h="221">
                  <a:moveTo>
                    <a:pt x="275" y="14"/>
                  </a:moveTo>
                  <a:lnTo>
                    <a:pt x="272" y="17"/>
                  </a:lnTo>
                  <a:lnTo>
                    <a:pt x="271" y="20"/>
                  </a:lnTo>
                  <a:lnTo>
                    <a:pt x="269" y="23"/>
                  </a:lnTo>
                  <a:lnTo>
                    <a:pt x="267" y="25"/>
                  </a:lnTo>
                  <a:lnTo>
                    <a:pt x="266" y="29"/>
                  </a:lnTo>
                  <a:lnTo>
                    <a:pt x="264" y="32"/>
                  </a:lnTo>
                  <a:lnTo>
                    <a:pt x="263" y="35"/>
                  </a:lnTo>
                  <a:lnTo>
                    <a:pt x="262" y="38"/>
                  </a:lnTo>
                  <a:lnTo>
                    <a:pt x="260" y="41"/>
                  </a:lnTo>
                  <a:lnTo>
                    <a:pt x="257" y="44"/>
                  </a:lnTo>
                  <a:lnTo>
                    <a:pt x="253" y="48"/>
                  </a:lnTo>
                  <a:lnTo>
                    <a:pt x="250" y="51"/>
                  </a:lnTo>
                  <a:lnTo>
                    <a:pt x="247" y="55"/>
                  </a:lnTo>
                  <a:lnTo>
                    <a:pt x="245" y="58"/>
                  </a:lnTo>
                  <a:lnTo>
                    <a:pt x="242" y="62"/>
                  </a:lnTo>
                  <a:lnTo>
                    <a:pt x="240" y="67"/>
                  </a:lnTo>
                  <a:lnTo>
                    <a:pt x="232" y="80"/>
                  </a:lnTo>
                  <a:lnTo>
                    <a:pt x="223" y="94"/>
                  </a:lnTo>
                  <a:lnTo>
                    <a:pt x="213" y="107"/>
                  </a:lnTo>
                  <a:lnTo>
                    <a:pt x="204" y="119"/>
                  </a:lnTo>
                  <a:lnTo>
                    <a:pt x="192" y="131"/>
                  </a:lnTo>
                  <a:lnTo>
                    <a:pt x="181" y="141"/>
                  </a:lnTo>
                  <a:lnTo>
                    <a:pt x="169" y="152"/>
                  </a:lnTo>
                  <a:lnTo>
                    <a:pt x="157" y="161"/>
                  </a:lnTo>
                  <a:lnTo>
                    <a:pt x="144" y="171"/>
                  </a:lnTo>
                  <a:lnTo>
                    <a:pt x="130" y="179"/>
                  </a:lnTo>
                  <a:lnTo>
                    <a:pt x="116" y="188"/>
                  </a:lnTo>
                  <a:lnTo>
                    <a:pt x="103" y="195"/>
                  </a:lnTo>
                  <a:lnTo>
                    <a:pt x="74" y="209"/>
                  </a:lnTo>
                  <a:lnTo>
                    <a:pt x="46" y="221"/>
                  </a:lnTo>
                  <a:lnTo>
                    <a:pt x="40" y="219"/>
                  </a:lnTo>
                  <a:lnTo>
                    <a:pt x="34" y="216"/>
                  </a:lnTo>
                  <a:lnTo>
                    <a:pt x="28" y="213"/>
                  </a:lnTo>
                  <a:lnTo>
                    <a:pt x="23" y="209"/>
                  </a:lnTo>
                  <a:lnTo>
                    <a:pt x="17" y="206"/>
                  </a:lnTo>
                  <a:lnTo>
                    <a:pt x="12" y="202"/>
                  </a:lnTo>
                  <a:lnTo>
                    <a:pt x="6" y="199"/>
                  </a:lnTo>
                  <a:lnTo>
                    <a:pt x="0" y="198"/>
                  </a:lnTo>
                  <a:lnTo>
                    <a:pt x="1" y="194"/>
                  </a:lnTo>
                  <a:lnTo>
                    <a:pt x="2" y="190"/>
                  </a:lnTo>
                  <a:lnTo>
                    <a:pt x="4" y="187"/>
                  </a:lnTo>
                  <a:lnTo>
                    <a:pt x="6" y="182"/>
                  </a:lnTo>
                  <a:lnTo>
                    <a:pt x="9" y="179"/>
                  </a:lnTo>
                  <a:lnTo>
                    <a:pt x="13" y="177"/>
                  </a:lnTo>
                  <a:lnTo>
                    <a:pt x="16" y="174"/>
                  </a:lnTo>
                  <a:lnTo>
                    <a:pt x="21" y="172"/>
                  </a:lnTo>
                  <a:lnTo>
                    <a:pt x="25" y="174"/>
                  </a:lnTo>
                  <a:lnTo>
                    <a:pt x="46" y="161"/>
                  </a:lnTo>
                  <a:lnTo>
                    <a:pt x="67" y="150"/>
                  </a:lnTo>
                  <a:lnTo>
                    <a:pt x="89" y="139"/>
                  </a:lnTo>
                  <a:lnTo>
                    <a:pt x="110" y="129"/>
                  </a:lnTo>
                  <a:lnTo>
                    <a:pt x="121" y="123"/>
                  </a:lnTo>
                  <a:lnTo>
                    <a:pt x="131" y="117"/>
                  </a:lnTo>
                  <a:lnTo>
                    <a:pt x="142" y="111"/>
                  </a:lnTo>
                  <a:lnTo>
                    <a:pt x="151" y="104"/>
                  </a:lnTo>
                  <a:lnTo>
                    <a:pt x="160" y="97"/>
                  </a:lnTo>
                  <a:lnTo>
                    <a:pt x="168" y="89"/>
                  </a:lnTo>
                  <a:lnTo>
                    <a:pt x="177" y="79"/>
                  </a:lnTo>
                  <a:lnTo>
                    <a:pt x="184" y="70"/>
                  </a:lnTo>
                  <a:lnTo>
                    <a:pt x="183" y="64"/>
                  </a:lnTo>
                  <a:lnTo>
                    <a:pt x="184" y="59"/>
                  </a:lnTo>
                  <a:lnTo>
                    <a:pt x="185" y="55"/>
                  </a:lnTo>
                  <a:lnTo>
                    <a:pt x="188" y="52"/>
                  </a:lnTo>
                  <a:lnTo>
                    <a:pt x="191" y="48"/>
                  </a:lnTo>
                  <a:lnTo>
                    <a:pt x="194" y="44"/>
                  </a:lnTo>
                  <a:lnTo>
                    <a:pt x="198" y="40"/>
                  </a:lnTo>
                  <a:lnTo>
                    <a:pt x="200" y="36"/>
                  </a:lnTo>
                  <a:lnTo>
                    <a:pt x="203" y="32"/>
                  </a:lnTo>
                  <a:lnTo>
                    <a:pt x="206" y="26"/>
                  </a:lnTo>
                  <a:lnTo>
                    <a:pt x="208" y="21"/>
                  </a:lnTo>
                  <a:lnTo>
                    <a:pt x="210" y="16"/>
                  </a:lnTo>
                  <a:lnTo>
                    <a:pt x="213" y="11"/>
                  </a:lnTo>
                  <a:lnTo>
                    <a:pt x="217" y="6"/>
                  </a:lnTo>
                  <a:lnTo>
                    <a:pt x="221" y="2"/>
                  </a:lnTo>
                  <a:lnTo>
                    <a:pt x="226" y="0"/>
                  </a:lnTo>
                  <a:lnTo>
                    <a:pt x="231" y="3"/>
                  </a:lnTo>
                  <a:lnTo>
                    <a:pt x="237" y="8"/>
                  </a:lnTo>
                  <a:lnTo>
                    <a:pt x="243" y="11"/>
                  </a:lnTo>
                  <a:lnTo>
                    <a:pt x="249" y="13"/>
                  </a:lnTo>
                  <a:lnTo>
                    <a:pt x="256" y="15"/>
                  </a:lnTo>
                  <a:lnTo>
                    <a:pt x="262" y="16"/>
                  </a:lnTo>
                  <a:lnTo>
                    <a:pt x="268" y="16"/>
                  </a:lnTo>
                  <a:lnTo>
                    <a:pt x="275" y="14"/>
                  </a:lnTo>
                  <a:close/>
                </a:path>
              </a:pathLst>
            </a:custGeom>
            <a:solidFill>
              <a:srgbClr val="FFCC00"/>
            </a:solidFill>
            <a:ln w="9525">
              <a:noFill/>
              <a:round/>
              <a:headEnd/>
              <a:tailEnd/>
            </a:ln>
          </p:spPr>
          <p:txBody>
            <a:bodyPr>
              <a:prstTxWarp prst="textNoShape">
                <a:avLst/>
              </a:prstTxWarp>
            </a:bodyPr>
            <a:lstStyle/>
            <a:p>
              <a:endParaRPr lang="en-US"/>
            </a:p>
          </p:txBody>
        </p:sp>
        <p:sp>
          <p:nvSpPr>
            <p:cNvPr id="66673" name="Freeform 113"/>
            <p:cNvSpPr>
              <a:spLocks/>
            </p:cNvSpPr>
            <p:nvPr/>
          </p:nvSpPr>
          <p:spPr bwMode="auto">
            <a:xfrm>
              <a:off x="1830" y="1968"/>
              <a:ext cx="79" cy="46"/>
            </a:xfrm>
            <a:custGeom>
              <a:avLst/>
              <a:gdLst>
                <a:gd name="T0" fmla="*/ 71 w 79"/>
                <a:gd name="T1" fmla="*/ 35 h 46"/>
                <a:gd name="T2" fmla="*/ 66 w 79"/>
                <a:gd name="T3" fmla="*/ 34 h 46"/>
                <a:gd name="T4" fmla="*/ 64 w 79"/>
                <a:gd name="T5" fmla="*/ 36 h 46"/>
                <a:gd name="T6" fmla="*/ 64 w 79"/>
                <a:gd name="T7" fmla="*/ 38 h 46"/>
                <a:gd name="T8" fmla="*/ 64 w 79"/>
                <a:gd name="T9" fmla="*/ 41 h 46"/>
                <a:gd name="T10" fmla="*/ 65 w 79"/>
                <a:gd name="T11" fmla="*/ 43 h 46"/>
                <a:gd name="T12" fmla="*/ 64 w 79"/>
                <a:gd name="T13" fmla="*/ 45 h 46"/>
                <a:gd name="T14" fmla="*/ 62 w 79"/>
                <a:gd name="T15" fmla="*/ 46 h 46"/>
                <a:gd name="T16" fmla="*/ 57 w 79"/>
                <a:gd name="T17" fmla="*/ 45 h 46"/>
                <a:gd name="T18" fmla="*/ 51 w 79"/>
                <a:gd name="T19" fmla="*/ 39 h 46"/>
                <a:gd name="T20" fmla="*/ 43 w 79"/>
                <a:gd name="T21" fmla="*/ 34 h 46"/>
                <a:gd name="T22" fmla="*/ 36 w 79"/>
                <a:gd name="T23" fmla="*/ 29 h 46"/>
                <a:gd name="T24" fmla="*/ 28 w 79"/>
                <a:gd name="T25" fmla="*/ 26 h 46"/>
                <a:gd name="T26" fmla="*/ 21 w 79"/>
                <a:gd name="T27" fmla="*/ 23 h 46"/>
                <a:gd name="T28" fmla="*/ 14 w 79"/>
                <a:gd name="T29" fmla="*/ 21 h 46"/>
                <a:gd name="T30" fmla="*/ 6 w 79"/>
                <a:gd name="T31" fmla="*/ 20 h 46"/>
                <a:gd name="T32" fmla="*/ 0 w 79"/>
                <a:gd name="T33" fmla="*/ 19 h 46"/>
                <a:gd name="T34" fmla="*/ 11 w 79"/>
                <a:gd name="T35" fmla="*/ 19 h 46"/>
                <a:gd name="T36" fmla="*/ 21 w 79"/>
                <a:gd name="T37" fmla="*/ 18 h 46"/>
                <a:gd name="T38" fmla="*/ 31 w 79"/>
                <a:gd name="T39" fmla="*/ 16 h 46"/>
                <a:gd name="T40" fmla="*/ 40 w 79"/>
                <a:gd name="T41" fmla="*/ 13 h 46"/>
                <a:gd name="T42" fmla="*/ 50 w 79"/>
                <a:gd name="T43" fmla="*/ 9 h 46"/>
                <a:gd name="T44" fmla="*/ 59 w 79"/>
                <a:gd name="T45" fmla="*/ 6 h 46"/>
                <a:gd name="T46" fmla="*/ 69 w 79"/>
                <a:gd name="T47" fmla="*/ 3 h 46"/>
                <a:gd name="T48" fmla="*/ 78 w 79"/>
                <a:gd name="T49" fmla="*/ 0 h 46"/>
                <a:gd name="T50" fmla="*/ 79 w 79"/>
                <a:gd name="T51" fmla="*/ 3 h 46"/>
                <a:gd name="T52" fmla="*/ 79 w 79"/>
                <a:gd name="T53" fmla="*/ 7 h 46"/>
                <a:gd name="T54" fmla="*/ 79 w 79"/>
                <a:gd name="T55" fmla="*/ 13 h 46"/>
                <a:gd name="T56" fmla="*/ 78 w 79"/>
                <a:gd name="T57" fmla="*/ 17 h 46"/>
                <a:gd name="T58" fmla="*/ 77 w 79"/>
                <a:gd name="T59" fmla="*/ 22 h 46"/>
                <a:gd name="T60" fmla="*/ 75 w 79"/>
                <a:gd name="T61" fmla="*/ 26 h 46"/>
                <a:gd name="T62" fmla="*/ 73 w 79"/>
                <a:gd name="T63" fmla="*/ 31 h 46"/>
                <a:gd name="T64" fmla="*/ 71 w 79"/>
                <a:gd name="T65" fmla="*/ 35 h 4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9"/>
                <a:gd name="T100" fmla="*/ 0 h 46"/>
                <a:gd name="T101" fmla="*/ 79 w 79"/>
                <a:gd name="T102" fmla="*/ 46 h 4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9" h="46">
                  <a:moveTo>
                    <a:pt x="71" y="35"/>
                  </a:moveTo>
                  <a:lnTo>
                    <a:pt x="66" y="34"/>
                  </a:lnTo>
                  <a:lnTo>
                    <a:pt x="64" y="36"/>
                  </a:lnTo>
                  <a:lnTo>
                    <a:pt x="64" y="38"/>
                  </a:lnTo>
                  <a:lnTo>
                    <a:pt x="64" y="41"/>
                  </a:lnTo>
                  <a:lnTo>
                    <a:pt x="65" y="43"/>
                  </a:lnTo>
                  <a:lnTo>
                    <a:pt x="64" y="45"/>
                  </a:lnTo>
                  <a:lnTo>
                    <a:pt x="62" y="46"/>
                  </a:lnTo>
                  <a:lnTo>
                    <a:pt x="57" y="45"/>
                  </a:lnTo>
                  <a:lnTo>
                    <a:pt x="51" y="39"/>
                  </a:lnTo>
                  <a:lnTo>
                    <a:pt x="43" y="34"/>
                  </a:lnTo>
                  <a:lnTo>
                    <a:pt x="36" y="29"/>
                  </a:lnTo>
                  <a:lnTo>
                    <a:pt x="28" y="26"/>
                  </a:lnTo>
                  <a:lnTo>
                    <a:pt x="21" y="23"/>
                  </a:lnTo>
                  <a:lnTo>
                    <a:pt x="14" y="21"/>
                  </a:lnTo>
                  <a:lnTo>
                    <a:pt x="6" y="20"/>
                  </a:lnTo>
                  <a:lnTo>
                    <a:pt x="0" y="19"/>
                  </a:lnTo>
                  <a:lnTo>
                    <a:pt x="11" y="19"/>
                  </a:lnTo>
                  <a:lnTo>
                    <a:pt x="21" y="18"/>
                  </a:lnTo>
                  <a:lnTo>
                    <a:pt x="31" y="16"/>
                  </a:lnTo>
                  <a:lnTo>
                    <a:pt x="40" y="13"/>
                  </a:lnTo>
                  <a:lnTo>
                    <a:pt x="50" y="9"/>
                  </a:lnTo>
                  <a:lnTo>
                    <a:pt x="59" y="6"/>
                  </a:lnTo>
                  <a:lnTo>
                    <a:pt x="69" y="3"/>
                  </a:lnTo>
                  <a:lnTo>
                    <a:pt x="78" y="0"/>
                  </a:lnTo>
                  <a:lnTo>
                    <a:pt x="79" y="3"/>
                  </a:lnTo>
                  <a:lnTo>
                    <a:pt x="79" y="7"/>
                  </a:lnTo>
                  <a:lnTo>
                    <a:pt x="79" y="13"/>
                  </a:lnTo>
                  <a:lnTo>
                    <a:pt x="78" y="17"/>
                  </a:lnTo>
                  <a:lnTo>
                    <a:pt x="77" y="22"/>
                  </a:lnTo>
                  <a:lnTo>
                    <a:pt x="75" y="26"/>
                  </a:lnTo>
                  <a:lnTo>
                    <a:pt x="73" y="31"/>
                  </a:lnTo>
                  <a:lnTo>
                    <a:pt x="71" y="35"/>
                  </a:lnTo>
                  <a:close/>
                </a:path>
              </a:pathLst>
            </a:custGeom>
            <a:solidFill>
              <a:srgbClr val="00CCFF"/>
            </a:solidFill>
            <a:ln w="9525">
              <a:noFill/>
              <a:round/>
              <a:headEnd/>
              <a:tailEnd/>
            </a:ln>
          </p:spPr>
          <p:txBody>
            <a:bodyPr>
              <a:prstTxWarp prst="textNoShape">
                <a:avLst/>
              </a:prstTxWarp>
            </a:bodyPr>
            <a:lstStyle/>
            <a:p>
              <a:endParaRPr lang="en-US"/>
            </a:p>
          </p:txBody>
        </p:sp>
        <p:sp>
          <p:nvSpPr>
            <p:cNvPr id="66674" name="Freeform 114"/>
            <p:cNvSpPr>
              <a:spLocks/>
            </p:cNvSpPr>
            <p:nvPr/>
          </p:nvSpPr>
          <p:spPr bwMode="auto">
            <a:xfrm>
              <a:off x="1478" y="1985"/>
              <a:ext cx="334" cy="110"/>
            </a:xfrm>
            <a:custGeom>
              <a:avLst/>
              <a:gdLst>
                <a:gd name="T0" fmla="*/ 330 w 334"/>
                <a:gd name="T1" fmla="*/ 14 h 110"/>
                <a:gd name="T2" fmla="*/ 333 w 334"/>
                <a:gd name="T3" fmla="*/ 27 h 110"/>
                <a:gd name="T4" fmla="*/ 334 w 334"/>
                <a:gd name="T5" fmla="*/ 39 h 110"/>
                <a:gd name="T6" fmla="*/ 323 w 334"/>
                <a:gd name="T7" fmla="*/ 42 h 110"/>
                <a:gd name="T8" fmla="*/ 311 w 334"/>
                <a:gd name="T9" fmla="*/ 40 h 110"/>
                <a:gd name="T10" fmla="*/ 299 w 334"/>
                <a:gd name="T11" fmla="*/ 43 h 110"/>
                <a:gd name="T12" fmla="*/ 296 w 334"/>
                <a:gd name="T13" fmla="*/ 45 h 110"/>
                <a:gd name="T14" fmla="*/ 293 w 334"/>
                <a:gd name="T15" fmla="*/ 48 h 110"/>
                <a:gd name="T16" fmla="*/ 300 w 334"/>
                <a:gd name="T17" fmla="*/ 83 h 110"/>
                <a:gd name="T18" fmla="*/ 293 w 334"/>
                <a:gd name="T19" fmla="*/ 84 h 110"/>
                <a:gd name="T20" fmla="*/ 285 w 334"/>
                <a:gd name="T21" fmla="*/ 81 h 110"/>
                <a:gd name="T22" fmla="*/ 278 w 334"/>
                <a:gd name="T23" fmla="*/ 79 h 110"/>
                <a:gd name="T24" fmla="*/ 275 w 334"/>
                <a:gd name="T25" fmla="*/ 75 h 110"/>
                <a:gd name="T26" fmla="*/ 270 w 334"/>
                <a:gd name="T27" fmla="*/ 71 h 110"/>
                <a:gd name="T28" fmla="*/ 259 w 334"/>
                <a:gd name="T29" fmla="*/ 70 h 110"/>
                <a:gd name="T30" fmla="*/ 250 w 334"/>
                <a:gd name="T31" fmla="*/ 73 h 110"/>
                <a:gd name="T32" fmla="*/ 241 w 334"/>
                <a:gd name="T33" fmla="*/ 76 h 110"/>
                <a:gd name="T34" fmla="*/ 237 w 334"/>
                <a:gd name="T35" fmla="*/ 83 h 110"/>
                <a:gd name="T36" fmla="*/ 234 w 334"/>
                <a:gd name="T37" fmla="*/ 101 h 110"/>
                <a:gd name="T38" fmla="*/ 227 w 334"/>
                <a:gd name="T39" fmla="*/ 109 h 110"/>
                <a:gd name="T40" fmla="*/ 217 w 334"/>
                <a:gd name="T41" fmla="*/ 105 h 110"/>
                <a:gd name="T42" fmla="*/ 210 w 334"/>
                <a:gd name="T43" fmla="*/ 90 h 110"/>
                <a:gd name="T44" fmla="*/ 197 w 334"/>
                <a:gd name="T45" fmla="*/ 79 h 110"/>
                <a:gd name="T46" fmla="*/ 185 w 334"/>
                <a:gd name="T47" fmla="*/ 79 h 110"/>
                <a:gd name="T48" fmla="*/ 176 w 334"/>
                <a:gd name="T49" fmla="*/ 87 h 110"/>
                <a:gd name="T50" fmla="*/ 166 w 334"/>
                <a:gd name="T51" fmla="*/ 104 h 110"/>
                <a:gd name="T52" fmla="*/ 157 w 334"/>
                <a:gd name="T53" fmla="*/ 109 h 110"/>
                <a:gd name="T54" fmla="*/ 148 w 334"/>
                <a:gd name="T55" fmla="*/ 102 h 110"/>
                <a:gd name="T56" fmla="*/ 142 w 334"/>
                <a:gd name="T57" fmla="*/ 88 h 110"/>
                <a:gd name="T58" fmla="*/ 131 w 334"/>
                <a:gd name="T59" fmla="*/ 80 h 110"/>
                <a:gd name="T60" fmla="*/ 114 w 334"/>
                <a:gd name="T61" fmla="*/ 85 h 110"/>
                <a:gd name="T62" fmla="*/ 102 w 334"/>
                <a:gd name="T63" fmla="*/ 99 h 110"/>
                <a:gd name="T64" fmla="*/ 93 w 334"/>
                <a:gd name="T65" fmla="*/ 104 h 110"/>
                <a:gd name="T66" fmla="*/ 87 w 334"/>
                <a:gd name="T67" fmla="*/ 91 h 110"/>
                <a:gd name="T68" fmla="*/ 77 w 334"/>
                <a:gd name="T69" fmla="*/ 80 h 110"/>
                <a:gd name="T70" fmla="*/ 62 w 334"/>
                <a:gd name="T71" fmla="*/ 78 h 110"/>
                <a:gd name="T72" fmla="*/ 52 w 334"/>
                <a:gd name="T73" fmla="*/ 86 h 110"/>
                <a:gd name="T74" fmla="*/ 41 w 334"/>
                <a:gd name="T75" fmla="*/ 96 h 110"/>
                <a:gd name="T76" fmla="*/ 38 w 334"/>
                <a:gd name="T77" fmla="*/ 86 h 110"/>
                <a:gd name="T78" fmla="*/ 35 w 334"/>
                <a:gd name="T79" fmla="*/ 75 h 110"/>
                <a:gd name="T80" fmla="*/ 26 w 334"/>
                <a:gd name="T81" fmla="*/ 68 h 110"/>
                <a:gd name="T82" fmla="*/ 17 w 334"/>
                <a:gd name="T83" fmla="*/ 68 h 110"/>
                <a:gd name="T84" fmla="*/ 7 w 334"/>
                <a:gd name="T85" fmla="*/ 70 h 110"/>
                <a:gd name="T86" fmla="*/ 11 w 334"/>
                <a:gd name="T87" fmla="*/ 59 h 110"/>
                <a:gd name="T88" fmla="*/ 21 w 334"/>
                <a:gd name="T89" fmla="*/ 43 h 110"/>
                <a:gd name="T90" fmla="*/ 24 w 334"/>
                <a:gd name="T91" fmla="*/ 35 h 110"/>
                <a:gd name="T92" fmla="*/ 19 w 334"/>
                <a:gd name="T93" fmla="*/ 26 h 110"/>
                <a:gd name="T94" fmla="*/ 11 w 334"/>
                <a:gd name="T95" fmla="*/ 23 h 110"/>
                <a:gd name="T96" fmla="*/ 5 w 334"/>
                <a:gd name="T97" fmla="*/ 24 h 110"/>
                <a:gd name="T98" fmla="*/ 0 w 334"/>
                <a:gd name="T99" fmla="*/ 25 h 110"/>
                <a:gd name="T100" fmla="*/ 26 w 334"/>
                <a:gd name="T101" fmla="*/ 10 h 110"/>
                <a:gd name="T102" fmla="*/ 55 w 334"/>
                <a:gd name="T103" fmla="*/ 6 h 110"/>
                <a:gd name="T104" fmla="*/ 85 w 334"/>
                <a:gd name="T105" fmla="*/ 9 h 110"/>
                <a:gd name="T106" fmla="*/ 120 w 334"/>
                <a:gd name="T107" fmla="*/ 8 h 110"/>
                <a:gd name="T108" fmla="*/ 150 w 334"/>
                <a:gd name="T109" fmla="*/ 11 h 110"/>
                <a:gd name="T110" fmla="*/ 166 w 334"/>
                <a:gd name="T111" fmla="*/ 20 h 110"/>
                <a:gd name="T112" fmla="*/ 181 w 334"/>
                <a:gd name="T113" fmla="*/ 23 h 110"/>
                <a:gd name="T114" fmla="*/ 205 w 334"/>
                <a:gd name="T115" fmla="*/ 16 h 110"/>
                <a:gd name="T116" fmla="*/ 227 w 334"/>
                <a:gd name="T117" fmla="*/ 3 h 110"/>
                <a:gd name="T118" fmla="*/ 242 w 334"/>
                <a:gd name="T119" fmla="*/ 0 h 110"/>
                <a:gd name="T120" fmla="*/ 276 w 334"/>
                <a:gd name="T121" fmla="*/ 2 h 110"/>
                <a:gd name="T122" fmla="*/ 309 w 334"/>
                <a:gd name="T123" fmla="*/ 2 h 1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4"/>
                <a:gd name="T187" fmla="*/ 0 h 110"/>
                <a:gd name="T188" fmla="*/ 334 w 334"/>
                <a:gd name="T189" fmla="*/ 110 h 1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4" h="110">
                  <a:moveTo>
                    <a:pt x="329" y="4"/>
                  </a:moveTo>
                  <a:lnTo>
                    <a:pt x="330" y="8"/>
                  </a:lnTo>
                  <a:lnTo>
                    <a:pt x="330" y="14"/>
                  </a:lnTo>
                  <a:lnTo>
                    <a:pt x="331" y="18"/>
                  </a:lnTo>
                  <a:lnTo>
                    <a:pt x="332" y="23"/>
                  </a:lnTo>
                  <a:lnTo>
                    <a:pt x="333" y="27"/>
                  </a:lnTo>
                  <a:lnTo>
                    <a:pt x="334" y="31"/>
                  </a:lnTo>
                  <a:lnTo>
                    <a:pt x="334" y="35"/>
                  </a:lnTo>
                  <a:lnTo>
                    <a:pt x="334" y="39"/>
                  </a:lnTo>
                  <a:lnTo>
                    <a:pt x="330" y="41"/>
                  </a:lnTo>
                  <a:lnTo>
                    <a:pt x="327" y="42"/>
                  </a:lnTo>
                  <a:lnTo>
                    <a:pt x="323" y="42"/>
                  </a:lnTo>
                  <a:lnTo>
                    <a:pt x="318" y="41"/>
                  </a:lnTo>
                  <a:lnTo>
                    <a:pt x="315" y="41"/>
                  </a:lnTo>
                  <a:lnTo>
                    <a:pt x="311" y="40"/>
                  </a:lnTo>
                  <a:lnTo>
                    <a:pt x="306" y="40"/>
                  </a:lnTo>
                  <a:lnTo>
                    <a:pt x="301" y="42"/>
                  </a:lnTo>
                  <a:lnTo>
                    <a:pt x="299" y="43"/>
                  </a:lnTo>
                  <a:lnTo>
                    <a:pt x="298" y="43"/>
                  </a:lnTo>
                  <a:lnTo>
                    <a:pt x="297" y="44"/>
                  </a:lnTo>
                  <a:lnTo>
                    <a:pt x="296" y="45"/>
                  </a:lnTo>
                  <a:lnTo>
                    <a:pt x="295" y="46"/>
                  </a:lnTo>
                  <a:lnTo>
                    <a:pt x="294" y="47"/>
                  </a:lnTo>
                  <a:lnTo>
                    <a:pt x="293" y="48"/>
                  </a:lnTo>
                  <a:lnTo>
                    <a:pt x="292" y="49"/>
                  </a:lnTo>
                  <a:lnTo>
                    <a:pt x="303" y="80"/>
                  </a:lnTo>
                  <a:lnTo>
                    <a:pt x="300" y="83"/>
                  </a:lnTo>
                  <a:lnTo>
                    <a:pt x="298" y="84"/>
                  </a:lnTo>
                  <a:lnTo>
                    <a:pt x="296" y="85"/>
                  </a:lnTo>
                  <a:lnTo>
                    <a:pt x="293" y="84"/>
                  </a:lnTo>
                  <a:lnTo>
                    <a:pt x="290" y="83"/>
                  </a:lnTo>
                  <a:lnTo>
                    <a:pt x="288" y="82"/>
                  </a:lnTo>
                  <a:lnTo>
                    <a:pt x="285" y="81"/>
                  </a:lnTo>
                  <a:lnTo>
                    <a:pt x="281" y="80"/>
                  </a:lnTo>
                  <a:lnTo>
                    <a:pt x="280" y="80"/>
                  </a:lnTo>
                  <a:lnTo>
                    <a:pt x="278" y="79"/>
                  </a:lnTo>
                  <a:lnTo>
                    <a:pt x="277" y="78"/>
                  </a:lnTo>
                  <a:lnTo>
                    <a:pt x="276" y="77"/>
                  </a:lnTo>
                  <a:lnTo>
                    <a:pt x="275" y="75"/>
                  </a:lnTo>
                  <a:lnTo>
                    <a:pt x="273" y="74"/>
                  </a:lnTo>
                  <a:lnTo>
                    <a:pt x="272" y="73"/>
                  </a:lnTo>
                  <a:lnTo>
                    <a:pt x="270" y="71"/>
                  </a:lnTo>
                  <a:lnTo>
                    <a:pt x="267" y="70"/>
                  </a:lnTo>
                  <a:lnTo>
                    <a:pt x="262" y="69"/>
                  </a:lnTo>
                  <a:lnTo>
                    <a:pt x="259" y="70"/>
                  </a:lnTo>
                  <a:lnTo>
                    <a:pt x="256" y="70"/>
                  </a:lnTo>
                  <a:lnTo>
                    <a:pt x="253" y="71"/>
                  </a:lnTo>
                  <a:lnTo>
                    <a:pt x="250" y="73"/>
                  </a:lnTo>
                  <a:lnTo>
                    <a:pt x="247" y="74"/>
                  </a:lnTo>
                  <a:lnTo>
                    <a:pt x="244" y="74"/>
                  </a:lnTo>
                  <a:lnTo>
                    <a:pt x="241" y="76"/>
                  </a:lnTo>
                  <a:lnTo>
                    <a:pt x="239" y="78"/>
                  </a:lnTo>
                  <a:lnTo>
                    <a:pt x="238" y="80"/>
                  </a:lnTo>
                  <a:lnTo>
                    <a:pt x="237" y="83"/>
                  </a:lnTo>
                  <a:lnTo>
                    <a:pt x="236" y="89"/>
                  </a:lnTo>
                  <a:lnTo>
                    <a:pt x="235" y="96"/>
                  </a:lnTo>
                  <a:lnTo>
                    <a:pt x="234" y="101"/>
                  </a:lnTo>
                  <a:lnTo>
                    <a:pt x="231" y="106"/>
                  </a:lnTo>
                  <a:lnTo>
                    <a:pt x="229" y="107"/>
                  </a:lnTo>
                  <a:lnTo>
                    <a:pt x="227" y="109"/>
                  </a:lnTo>
                  <a:lnTo>
                    <a:pt x="223" y="109"/>
                  </a:lnTo>
                  <a:lnTo>
                    <a:pt x="219" y="110"/>
                  </a:lnTo>
                  <a:lnTo>
                    <a:pt x="217" y="105"/>
                  </a:lnTo>
                  <a:lnTo>
                    <a:pt x="215" y="101"/>
                  </a:lnTo>
                  <a:lnTo>
                    <a:pt x="213" y="96"/>
                  </a:lnTo>
                  <a:lnTo>
                    <a:pt x="210" y="90"/>
                  </a:lnTo>
                  <a:lnTo>
                    <a:pt x="206" y="86"/>
                  </a:lnTo>
                  <a:lnTo>
                    <a:pt x="201" y="82"/>
                  </a:lnTo>
                  <a:lnTo>
                    <a:pt x="197" y="79"/>
                  </a:lnTo>
                  <a:lnTo>
                    <a:pt x="191" y="77"/>
                  </a:lnTo>
                  <a:lnTo>
                    <a:pt x="188" y="78"/>
                  </a:lnTo>
                  <a:lnTo>
                    <a:pt x="185" y="79"/>
                  </a:lnTo>
                  <a:lnTo>
                    <a:pt x="182" y="80"/>
                  </a:lnTo>
                  <a:lnTo>
                    <a:pt x="180" y="82"/>
                  </a:lnTo>
                  <a:lnTo>
                    <a:pt x="176" y="87"/>
                  </a:lnTo>
                  <a:lnTo>
                    <a:pt x="173" y="93"/>
                  </a:lnTo>
                  <a:lnTo>
                    <a:pt x="170" y="98"/>
                  </a:lnTo>
                  <a:lnTo>
                    <a:pt x="166" y="104"/>
                  </a:lnTo>
                  <a:lnTo>
                    <a:pt x="163" y="106"/>
                  </a:lnTo>
                  <a:lnTo>
                    <a:pt x="160" y="107"/>
                  </a:lnTo>
                  <a:lnTo>
                    <a:pt x="157" y="109"/>
                  </a:lnTo>
                  <a:lnTo>
                    <a:pt x="153" y="110"/>
                  </a:lnTo>
                  <a:lnTo>
                    <a:pt x="150" y="106"/>
                  </a:lnTo>
                  <a:lnTo>
                    <a:pt x="148" y="102"/>
                  </a:lnTo>
                  <a:lnTo>
                    <a:pt x="147" y="97"/>
                  </a:lnTo>
                  <a:lnTo>
                    <a:pt x="144" y="93"/>
                  </a:lnTo>
                  <a:lnTo>
                    <a:pt x="142" y="88"/>
                  </a:lnTo>
                  <a:lnTo>
                    <a:pt x="140" y="84"/>
                  </a:lnTo>
                  <a:lnTo>
                    <a:pt x="136" y="82"/>
                  </a:lnTo>
                  <a:lnTo>
                    <a:pt x="131" y="80"/>
                  </a:lnTo>
                  <a:lnTo>
                    <a:pt x="123" y="80"/>
                  </a:lnTo>
                  <a:lnTo>
                    <a:pt x="118" y="82"/>
                  </a:lnTo>
                  <a:lnTo>
                    <a:pt x="114" y="85"/>
                  </a:lnTo>
                  <a:lnTo>
                    <a:pt x="110" y="88"/>
                  </a:lnTo>
                  <a:lnTo>
                    <a:pt x="105" y="94"/>
                  </a:lnTo>
                  <a:lnTo>
                    <a:pt x="102" y="99"/>
                  </a:lnTo>
                  <a:lnTo>
                    <a:pt x="99" y="103"/>
                  </a:lnTo>
                  <a:lnTo>
                    <a:pt x="96" y="108"/>
                  </a:lnTo>
                  <a:lnTo>
                    <a:pt x="93" y="104"/>
                  </a:lnTo>
                  <a:lnTo>
                    <a:pt x="91" y="100"/>
                  </a:lnTo>
                  <a:lnTo>
                    <a:pt x="89" y="96"/>
                  </a:lnTo>
                  <a:lnTo>
                    <a:pt x="87" y="91"/>
                  </a:lnTo>
                  <a:lnTo>
                    <a:pt x="84" y="87"/>
                  </a:lnTo>
                  <a:lnTo>
                    <a:pt x="81" y="83"/>
                  </a:lnTo>
                  <a:lnTo>
                    <a:pt x="77" y="80"/>
                  </a:lnTo>
                  <a:lnTo>
                    <a:pt x="73" y="77"/>
                  </a:lnTo>
                  <a:lnTo>
                    <a:pt x="68" y="77"/>
                  </a:lnTo>
                  <a:lnTo>
                    <a:pt x="62" y="78"/>
                  </a:lnTo>
                  <a:lnTo>
                    <a:pt x="58" y="80"/>
                  </a:lnTo>
                  <a:lnTo>
                    <a:pt x="55" y="82"/>
                  </a:lnTo>
                  <a:lnTo>
                    <a:pt x="52" y="86"/>
                  </a:lnTo>
                  <a:lnTo>
                    <a:pt x="49" y="89"/>
                  </a:lnTo>
                  <a:lnTo>
                    <a:pt x="45" y="93"/>
                  </a:lnTo>
                  <a:lnTo>
                    <a:pt x="41" y="96"/>
                  </a:lnTo>
                  <a:lnTo>
                    <a:pt x="40" y="94"/>
                  </a:lnTo>
                  <a:lnTo>
                    <a:pt x="39" y="89"/>
                  </a:lnTo>
                  <a:lnTo>
                    <a:pt x="38" y="86"/>
                  </a:lnTo>
                  <a:lnTo>
                    <a:pt x="37" y="82"/>
                  </a:lnTo>
                  <a:lnTo>
                    <a:pt x="37" y="78"/>
                  </a:lnTo>
                  <a:lnTo>
                    <a:pt x="35" y="75"/>
                  </a:lnTo>
                  <a:lnTo>
                    <a:pt x="33" y="71"/>
                  </a:lnTo>
                  <a:lnTo>
                    <a:pt x="30" y="69"/>
                  </a:lnTo>
                  <a:lnTo>
                    <a:pt x="26" y="68"/>
                  </a:lnTo>
                  <a:lnTo>
                    <a:pt x="23" y="68"/>
                  </a:lnTo>
                  <a:lnTo>
                    <a:pt x="20" y="68"/>
                  </a:lnTo>
                  <a:lnTo>
                    <a:pt x="17" y="68"/>
                  </a:lnTo>
                  <a:lnTo>
                    <a:pt x="14" y="68"/>
                  </a:lnTo>
                  <a:lnTo>
                    <a:pt x="11" y="69"/>
                  </a:lnTo>
                  <a:lnTo>
                    <a:pt x="7" y="70"/>
                  </a:lnTo>
                  <a:lnTo>
                    <a:pt x="5" y="71"/>
                  </a:lnTo>
                  <a:lnTo>
                    <a:pt x="6" y="65"/>
                  </a:lnTo>
                  <a:lnTo>
                    <a:pt x="11" y="59"/>
                  </a:lnTo>
                  <a:lnTo>
                    <a:pt x="15" y="52"/>
                  </a:lnTo>
                  <a:lnTo>
                    <a:pt x="20" y="46"/>
                  </a:lnTo>
                  <a:lnTo>
                    <a:pt x="21" y="43"/>
                  </a:lnTo>
                  <a:lnTo>
                    <a:pt x="23" y="41"/>
                  </a:lnTo>
                  <a:lnTo>
                    <a:pt x="24" y="38"/>
                  </a:lnTo>
                  <a:lnTo>
                    <a:pt x="24" y="35"/>
                  </a:lnTo>
                  <a:lnTo>
                    <a:pt x="23" y="31"/>
                  </a:lnTo>
                  <a:lnTo>
                    <a:pt x="22" y="28"/>
                  </a:lnTo>
                  <a:lnTo>
                    <a:pt x="19" y="26"/>
                  </a:lnTo>
                  <a:lnTo>
                    <a:pt x="15" y="23"/>
                  </a:lnTo>
                  <a:lnTo>
                    <a:pt x="13" y="23"/>
                  </a:lnTo>
                  <a:lnTo>
                    <a:pt x="11" y="23"/>
                  </a:lnTo>
                  <a:lnTo>
                    <a:pt x="10" y="23"/>
                  </a:lnTo>
                  <a:lnTo>
                    <a:pt x="7" y="24"/>
                  </a:lnTo>
                  <a:lnTo>
                    <a:pt x="5" y="24"/>
                  </a:lnTo>
                  <a:lnTo>
                    <a:pt x="4" y="25"/>
                  </a:lnTo>
                  <a:lnTo>
                    <a:pt x="2" y="25"/>
                  </a:lnTo>
                  <a:lnTo>
                    <a:pt x="0" y="25"/>
                  </a:lnTo>
                  <a:lnTo>
                    <a:pt x="9" y="19"/>
                  </a:lnTo>
                  <a:lnTo>
                    <a:pt x="17" y="14"/>
                  </a:lnTo>
                  <a:lnTo>
                    <a:pt x="26" y="10"/>
                  </a:lnTo>
                  <a:lnTo>
                    <a:pt x="36" y="8"/>
                  </a:lnTo>
                  <a:lnTo>
                    <a:pt x="45" y="7"/>
                  </a:lnTo>
                  <a:lnTo>
                    <a:pt x="55" y="6"/>
                  </a:lnTo>
                  <a:lnTo>
                    <a:pt x="64" y="7"/>
                  </a:lnTo>
                  <a:lnTo>
                    <a:pt x="75" y="8"/>
                  </a:lnTo>
                  <a:lnTo>
                    <a:pt x="85" y="9"/>
                  </a:lnTo>
                  <a:lnTo>
                    <a:pt x="97" y="9"/>
                  </a:lnTo>
                  <a:lnTo>
                    <a:pt x="109" y="8"/>
                  </a:lnTo>
                  <a:lnTo>
                    <a:pt x="120" y="8"/>
                  </a:lnTo>
                  <a:lnTo>
                    <a:pt x="133" y="8"/>
                  </a:lnTo>
                  <a:lnTo>
                    <a:pt x="143" y="9"/>
                  </a:lnTo>
                  <a:lnTo>
                    <a:pt x="150" y="11"/>
                  </a:lnTo>
                  <a:lnTo>
                    <a:pt x="155" y="14"/>
                  </a:lnTo>
                  <a:lnTo>
                    <a:pt x="160" y="16"/>
                  </a:lnTo>
                  <a:lnTo>
                    <a:pt x="166" y="20"/>
                  </a:lnTo>
                  <a:lnTo>
                    <a:pt x="171" y="22"/>
                  </a:lnTo>
                  <a:lnTo>
                    <a:pt x="176" y="23"/>
                  </a:lnTo>
                  <a:lnTo>
                    <a:pt x="181" y="23"/>
                  </a:lnTo>
                  <a:lnTo>
                    <a:pt x="186" y="23"/>
                  </a:lnTo>
                  <a:lnTo>
                    <a:pt x="195" y="20"/>
                  </a:lnTo>
                  <a:lnTo>
                    <a:pt x="205" y="16"/>
                  </a:lnTo>
                  <a:lnTo>
                    <a:pt x="213" y="10"/>
                  </a:lnTo>
                  <a:lnTo>
                    <a:pt x="222" y="5"/>
                  </a:lnTo>
                  <a:lnTo>
                    <a:pt x="227" y="3"/>
                  </a:lnTo>
                  <a:lnTo>
                    <a:pt x="232" y="2"/>
                  </a:lnTo>
                  <a:lnTo>
                    <a:pt x="237" y="1"/>
                  </a:lnTo>
                  <a:lnTo>
                    <a:pt x="242" y="0"/>
                  </a:lnTo>
                  <a:lnTo>
                    <a:pt x="253" y="2"/>
                  </a:lnTo>
                  <a:lnTo>
                    <a:pt x="265" y="2"/>
                  </a:lnTo>
                  <a:lnTo>
                    <a:pt x="276" y="2"/>
                  </a:lnTo>
                  <a:lnTo>
                    <a:pt x="287" y="2"/>
                  </a:lnTo>
                  <a:lnTo>
                    <a:pt x="298" y="2"/>
                  </a:lnTo>
                  <a:lnTo>
                    <a:pt x="309" y="2"/>
                  </a:lnTo>
                  <a:lnTo>
                    <a:pt x="319" y="3"/>
                  </a:lnTo>
                  <a:lnTo>
                    <a:pt x="329" y="4"/>
                  </a:lnTo>
                  <a:close/>
                </a:path>
              </a:pathLst>
            </a:custGeom>
            <a:solidFill>
              <a:srgbClr val="4C4C4C"/>
            </a:solidFill>
            <a:ln w="9525">
              <a:noFill/>
              <a:round/>
              <a:headEnd/>
              <a:tailEnd/>
            </a:ln>
          </p:spPr>
          <p:txBody>
            <a:bodyPr>
              <a:prstTxWarp prst="textNoShape">
                <a:avLst/>
              </a:prstTxWarp>
            </a:bodyPr>
            <a:lstStyle/>
            <a:p>
              <a:endParaRPr lang="en-US"/>
            </a:p>
          </p:txBody>
        </p:sp>
        <p:sp>
          <p:nvSpPr>
            <p:cNvPr id="66675" name="Freeform 115"/>
            <p:cNvSpPr>
              <a:spLocks/>
            </p:cNvSpPr>
            <p:nvPr/>
          </p:nvSpPr>
          <p:spPr bwMode="auto">
            <a:xfrm>
              <a:off x="1380" y="2005"/>
              <a:ext cx="533" cy="241"/>
            </a:xfrm>
            <a:custGeom>
              <a:avLst/>
              <a:gdLst>
                <a:gd name="T0" fmla="*/ 496 w 533"/>
                <a:gd name="T1" fmla="*/ 15 h 241"/>
                <a:gd name="T2" fmla="*/ 487 w 533"/>
                <a:gd name="T3" fmla="*/ 37 h 241"/>
                <a:gd name="T4" fmla="*/ 508 w 533"/>
                <a:gd name="T5" fmla="*/ 65 h 241"/>
                <a:gd name="T6" fmla="*/ 527 w 533"/>
                <a:gd name="T7" fmla="*/ 85 h 241"/>
                <a:gd name="T8" fmla="*/ 504 w 533"/>
                <a:gd name="T9" fmla="*/ 101 h 241"/>
                <a:gd name="T10" fmla="*/ 524 w 533"/>
                <a:gd name="T11" fmla="*/ 130 h 241"/>
                <a:gd name="T12" fmla="*/ 493 w 533"/>
                <a:gd name="T13" fmla="*/ 144 h 241"/>
                <a:gd name="T14" fmla="*/ 467 w 533"/>
                <a:gd name="T15" fmla="*/ 161 h 241"/>
                <a:gd name="T16" fmla="*/ 474 w 533"/>
                <a:gd name="T17" fmla="*/ 184 h 241"/>
                <a:gd name="T18" fmla="*/ 442 w 533"/>
                <a:gd name="T19" fmla="*/ 178 h 241"/>
                <a:gd name="T20" fmla="*/ 413 w 533"/>
                <a:gd name="T21" fmla="*/ 176 h 241"/>
                <a:gd name="T22" fmla="*/ 389 w 533"/>
                <a:gd name="T23" fmla="*/ 189 h 241"/>
                <a:gd name="T24" fmla="*/ 378 w 533"/>
                <a:gd name="T25" fmla="*/ 224 h 241"/>
                <a:gd name="T26" fmla="*/ 340 w 533"/>
                <a:gd name="T27" fmla="*/ 206 h 241"/>
                <a:gd name="T28" fmla="*/ 309 w 533"/>
                <a:gd name="T29" fmla="*/ 205 h 241"/>
                <a:gd name="T30" fmla="*/ 287 w 533"/>
                <a:gd name="T31" fmla="*/ 240 h 241"/>
                <a:gd name="T32" fmla="*/ 253 w 533"/>
                <a:gd name="T33" fmla="*/ 217 h 241"/>
                <a:gd name="T34" fmla="*/ 221 w 533"/>
                <a:gd name="T35" fmla="*/ 209 h 241"/>
                <a:gd name="T36" fmla="*/ 199 w 533"/>
                <a:gd name="T37" fmla="*/ 237 h 241"/>
                <a:gd name="T38" fmla="*/ 174 w 533"/>
                <a:gd name="T39" fmla="*/ 219 h 241"/>
                <a:gd name="T40" fmla="*/ 157 w 533"/>
                <a:gd name="T41" fmla="*/ 193 h 241"/>
                <a:gd name="T42" fmla="*/ 132 w 533"/>
                <a:gd name="T43" fmla="*/ 200 h 241"/>
                <a:gd name="T44" fmla="*/ 118 w 533"/>
                <a:gd name="T45" fmla="*/ 227 h 241"/>
                <a:gd name="T46" fmla="*/ 91 w 533"/>
                <a:gd name="T47" fmla="*/ 201 h 241"/>
                <a:gd name="T48" fmla="*/ 64 w 533"/>
                <a:gd name="T49" fmla="*/ 198 h 241"/>
                <a:gd name="T50" fmla="*/ 41 w 533"/>
                <a:gd name="T51" fmla="*/ 208 h 241"/>
                <a:gd name="T52" fmla="*/ 49 w 533"/>
                <a:gd name="T53" fmla="*/ 172 h 241"/>
                <a:gd name="T54" fmla="*/ 50 w 533"/>
                <a:gd name="T55" fmla="*/ 152 h 241"/>
                <a:gd name="T56" fmla="*/ 26 w 533"/>
                <a:gd name="T57" fmla="*/ 150 h 241"/>
                <a:gd name="T58" fmla="*/ 11 w 533"/>
                <a:gd name="T59" fmla="*/ 138 h 241"/>
                <a:gd name="T60" fmla="*/ 36 w 533"/>
                <a:gd name="T61" fmla="*/ 96 h 241"/>
                <a:gd name="T62" fmla="*/ 9 w 533"/>
                <a:gd name="T63" fmla="*/ 78 h 241"/>
                <a:gd name="T64" fmla="*/ 6 w 533"/>
                <a:gd name="T65" fmla="*/ 64 h 241"/>
                <a:gd name="T66" fmla="*/ 42 w 533"/>
                <a:gd name="T67" fmla="*/ 50 h 241"/>
                <a:gd name="T68" fmla="*/ 38 w 533"/>
                <a:gd name="T69" fmla="*/ 22 h 241"/>
                <a:gd name="T70" fmla="*/ 75 w 533"/>
                <a:gd name="T71" fmla="*/ 17 h 241"/>
                <a:gd name="T72" fmla="*/ 100 w 533"/>
                <a:gd name="T73" fmla="*/ 18 h 241"/>
                <a:gd name="T74" fmla="*/ 88 w 533"/>
                <a:gd name="T75" fmla="*/ 56 h 241"/>
                <a:gd name="T76" fmla="*/ 105 w 533"/>
                <a:gd name="T77" fmla="*/ 68 h 241"/>
                <a:gd name="T78" fmla="*/ 125 w 533"/>
                <a:gd name="T79" fmla="*/ 70 h 241"/>
                <a:gd name="T80" fmla="*/ 130 w 533"/>
                <a:gd name="T81" fmla="*/ 93 h 241"/>
                <a:gd name="T82" fmla="*/ 154 w 533"/>
                <a:gd name="T83" fmla="*/ 83 h 241"/>
                <a:gd name="T84" fmla="*/ 174 w 533"/>
                <a:gd name="T85" fmla="*/ 78 h 241"/>
                <a:gd name="T86" fmla="*/ 190 w 533"/>
                <a:gd name="T87" fmla="*/ 104 h 241"/>
                <a:gd name="T88" fmla="*/ 213 w 533"/>
                <a:gd name="T89" fmla="*/ 83 h 241"/>
                <a:gd name="T90" fmla="*/ 232 w 533"/>
                <a:gd name="T91" fmla="*/ 84 h 241"/>
                <a:gd name="T92" fmla="*/ 253 w 533"/>
                <a:gd name="T93" fmla="*/ 106 h 241"/>
                <a:gd name="T94" fmla="*/ 275 w 533"/>
                <a:gd name="T95" fmla="*/ 94 h 241"/>
                <a:gd name="T96" fmla="*/ 313 w 533"/>
                <a:gd name="T97" fmla="*/ 103 h 241"/>
                <a:gd name="T98" fmla="*/ 339 w 533"/>
                <a:gd name="T99" fmla="*/ 97 h 241"/>
                <a:gd name="T100" fmla="*/ 355 w 533"/>
                <a:gd name="T101" fmla="*/ 64 h 241"/>
                <a:gd name="T102" fmla="*/ 384 w 533"/>
                <a:gd name="T103" fmla="*/ 77 h 241"/>
                <a:gd name="T104" fmla="*/ 408 w 533"/>
                <a:gd name="T105" fmla="*/ 74 h 241"/>
                <a:gd name="T106" fmla="*/ 415 w 533"/>
                <a:gd name="T107" fmla="*/ 54 h 241"/>
                <a:gd name="T108" fmla="*/ 410 w 533"/>
                <a:gd name="T109" fmla="*/ 38 h 241"/>
                <a:gd name="T110" fmla="*/ 445 w 533"/>
                <a:gd name="T111" fmla="*/ 28 h 241"/>
                <a:gd name="T112" fmla="*/ 449 w 533"/>
                <a:gd name="T113" fmla="*/ 3 h 241"/>
                <a:gd name="T114" fmla="*/ 480 w 533"/>
                <a:gd name="T115" fmla="*/ 4 h 24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33"/>
                <a:gd name="T175" fmla="*/ 0 h 241"/>
                <a:gd name="T176" fmla="*/ 533 w 533"/>
                <a:gd name="T177" fmla="*/ 241 h 24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33" h="241">
                  <a:moveTo>
                    <a:pt x="490" y="14"/>
                  </a:moveTo>
                  <a:lnTo>
                    <a:pt x="491" y="14"/>
                  </a:lnTo>
                  <a:lnTo>
                    <a:pt x="492" y="14"/>
                  </a:lnTo>
                  <a:lnTo>
                    <a:pt x="493" y="14"/>
                  </a:lnTo>
                  <a:lnTo>
                    <a:pt x="494" y="14"/>
                  </a:lnTo>
                  <a:lnTo>
                    <a:pt x="495" y="15"/>
                  </a:lnTo>
                  <a:lnTo>
                    <a:pt x="496" y="15"/>
                  </a:lnTo>
                  <a:lnTo>
                    <a:pt x="497" y="16"/>
                  </a:lnTo>
                  <a:lnTo>
                    <a:pt x="499" y="17"/>
                  </a:lnTo>
                  <a:lnTo>
                    <a:pt x="496" y="21"/>
                  </a:lnTo>
                  <a:lnTo>
                    <a:pt x="494" y="25"/>
                  </a:lnTo>
                  <a:lnTo>
                    <a:pt x="492" y="28"/>
                  </a:lnTo>
                  <a:lnTo>
                    <a:pt x="490" y="32"/>
                  </a:lnTo>
                  <a:lnTo>
                    <a:pt x="487" y="37"/>
                  </a:lnTo>
                  <a:lnTo>
                    <a:pt x="485" y="40"/>
                  </a:lnTo>
                  <a:lnTo>
                    <a:pt x="484" y="45"/>
                  </a:lnTo>
                  <a:lnTo>
                    <a:pt x="483" y="49"/>
                  </a:lnTo>
                  <a:lnTo>
                    <a:pt x="489" y="54"/>
                  </a:lnTo>
                  <a:lnTo>
                    <a:pt x="495" y="58"/>
                  </a:lnTo>
                  <a:lnTo>
                    <a:pt x="502" y="61"/>
                  </a:lnTo>
                  <a:lnTo>
                    <a:pt x="508" y="65"/>
                  </a:lnTo>
                  <a:lnTo>
                    <a:pt x="513" y="68"/>
                  </a:lnTo>
                  <a:lnTo>
                    <a:pt x="520" y="71"/>
                  </a:lnTo>
                  <a:lnTo>
                    <a:pt x="526" y="75"/>
                  </a:lnTo>
                  <a:lnTo>
                    <a:pt x="533" y="78"/>
                  </a:lnTo>
                  <a:lnTo>
                    <a:pt x="531" y="81"/>
                  </a:lnTo>
                  <a:lnTo>
                    <a:pt x="530" y="83"/>
                  </a:lnTo>
                  <a:lnTo>
                    <a:pt x="527" y="85"/>
                  </a:lnTo>
                  <a:lnTo>
                    <a:pt x="525" y="86"/>
                  </a:lnTo>
                  <a:lnTo>
                    <a:pt x="519" y="88"/>
                  </a:lnTo>
                  <a:lnTo>
                    <a:pt x="513" y="90"/>
                  </a:lnTo>
                  <a:lnTo>
                    <a:pt x="508" y="93"/>
                  </a:lnTo>
                  <a:lnTo>
                    <a:pt x="505" y="97"/>
                  </a:lnTo>
                  <a:lnTo>
                    <a:pt x="504" y="99"/>
                  </a:lnTo>
                  <a:lnTo>
                    <a:pt x="504" y="101"/>
                  </a:lnTo>
                  <a:lnTo>
                    <a:pt x="505" y="105"/>
                  </a:lnTo>
                  <a:lnTo>
                    <a:pt x="507" y="109"/>
                  </a:lnTo>
                  <a:lnTo>
                    <a:pt x="510" y="114"/>
                  </a:lnTo>
                  <a:lnTo>
                    <a:pt x="514" y="118"/>
                  </a:lnTo>
                  <a:lnTo>
                    <a:pt x="517" y="122"/>
                  </a:lnTo>
                  <a:lnTo>
                    <a:pt x="521" y="126"/>
                  </a:lnTo>
                  <a:lnTo>
                    <a:pt x="524" y="130"/>
                  </a:lnTo>
                  <a:lnTo>
                    <a:pt x="525" y="136"/>
                  </a:lnTo>
                  <a:lnTo>
                    <a:pt x="526" y="141"/>
                  </a:lnTo>
                  <a:lnTo>
                    <a:pt x="524" y="147"/>
                  </a:lnTo>
                  <a:lnTo>
                    <a:pt x="516" y="148"/>
                  </a:lnTo>
                  <a:lnTo>
                    <a:pt x="509" y="147"/>
                  </a:lnTo>
                  <a:lnTo>
                    <a:pt x="502" y="145"/>
                  </a:lnTo>
                  <a:lnTo>
                    <a:pt x="493" y="144"/>
                  </a:lnTo>
                  <a:lnTo>
                    <a:pt x="486" y="143"/>
                  </a:lnTo>
                  <a:lnTo>
                    <a:pt x="480" y="145"/>
                  </a:lnTo>
                  <a:lnTo>
                    <a:pt x="475" y="147"/>
                  </a:lnTo>
                  <a:lnTo>
                    <a:pt x="472" y="149"/>
                  </a:lnTo>
                  <a:lnTo>
                    <a:pt x="470" y="154"/>
                  </a:lnTo>
                  <a:lnTo>
                    <a:pt x="467" y="158"/>
                  </a:lnTo>
                  <a:lnTo>
                    <a:pt x="467" y="161"/>
                  </a:lnTo>
                  <a:lnTo>
                    <a:pt x="468" y="164"/>
                  </a:lnTo>
                  <a:lnTo>
                    <a:pt x="469" y="167"/>
                  </a:lnTo>
                  <a:lnTo>
                    <a:pt x="470" y="170"/>
                  </a:lnTo>
                  <a:lnTo>
                    <a:pt x="471" y="174"/>
                  </a:lnTo>
                  <a:lnTo>
                    <a:pt x="473" y="177"/>
                  </a:lnTo>
                  <a:lnTo>
                    <a:pt x="473" y="181"/>
                  </a:lnTo>
                  <a:lnTo>
                    <a:pt x="474" y="184"/>
                  </a:lnTo>
                  <a:lnTo>
                    <a:pt x="469" y="184"/>
                  </a:lnTo>
                  <a:lnTo>
                    <a:pt x="465" y="184"/>
                  </a:lnTo>
                  <a:lnTo>
                    <a:pt x="460" y="183"/>
                  </a:lnTo>
                  <a:lnTo>
                    <a:pt x="455" y="182"/>
                  </a:lnTo>
                  <a:lnTo>
                    <a:pt x="450" y="181"/>
                  </a:lnTo>
                  <a:lnTo>
                    <a:pt x="446" y="179"/>
                  </a:lnTo>
                  <a:lnTo>
                    <a:pt x="442" y="178"/>
                  </a:lnTo>
                  <a:lnTo>
                    <a:pt x="437" y="176"/>
                  </a:lnTo>
                  <a:lnTo>
                    <a:pt x="434" y="178"/>
                  </a:lnTo>
                  <a:lnTo>
                    <a:pt x="432" y="179"/>
                  </a:lnTo>
                  <a:lnTo>
                    <a:pt x="429" y="180"/>
                  </a:lnTo>
                  <a:lnTo>
                    <a:pt x="426" y="180"/>
                  </a:lnTo>
                  <a:lnTo>
                    <a:pt x="419" y="178"/>
                  </a:lnTo>
                  <a:lnTo>
                    <a:pt x="413" y="176"/>
                  </a:lnTo>
                  <a:lnTo>
                    <a:pt x="407" y="174"/>
                  </a:lnTo>
                  <a:lnTo>
                    <a:pt x="402" y="174"/>
                  </a:lnTo>
                  <a:lnTo>
                    <a:pt x="398" y="175"/>
                  </a:lnTo>
                  <a:lnTo>
                    <a:pt x="396" y="178"/>
                  </a:lnTo>
                  <a:lnTo>
                    <a:pt x="394" y="181"/>
                  </a:lnTo>
                  <a:lnTo>
                    <a:pt x="392" y="185"/>
                  </a:lnTo>
                  <a:lnTo>
                    <a:pt x="389" y="189"/>
                  </a:lnTo>
                  <a:lnTo>
                    <a:pt x="388" y="195"/>
                  </a:lnTo>
                  <a:lnTo>
                    <a:pt x="387" y="200"/>
                  </a:lnTo>
                  <a:lnTo>
                    <a:pt x="386" y="205"/>
                  </a:lnTo>
                  <a:lnTo>
                    <a:pt x="385" y="211"/>
                  </a:lnTo>
                  <a:lnTo>
                    <a:pt x="384" y="216"/>
                  </a:lnTo>
                  <a:lnTo>
                    <a:pt x="382" y="220"/>
                  </a:lnTo>
                  <a:lnTo>
                    <a:pt x="378" y="224"/>
                  </a:lnTo>
                  <a:lnTo>
                    <a:pt x="372" y="226"/>
                  </a:lnTo>
                  <a:lnTo>
                    <a:pt x="368" y="226"/>
                  </a:lnTo>
                  <a:lnTo>
                    <a:pt x="364" y="226"/>
                  </a:lnTo>
                  <a:lnTo>
                    <a:pt x="359" y="224"/>
                  </a:lnTo>
                  <a:lnTo>
                    <a:pt x="353" y="220"/>
                  </a:lnTo>
                  <a:lnTo>
                    <a:pt x="347" y="214"/>
                  </a:lnTo>
                  <a:lnTo>
                    <a:pt x="340" y="206"/>
                  </a:lnTo>
                  <a:lnTo>
                    <a:pt x="334" y="202"/>
                  </a:lnTo>
                  <a:lnTo>
                    <a:pt x="330" y="200"/>
                  </a:lnTo>
                  <a:lnTo>
                    <a:pt x="326" y="199"/>
                  </a:lnTo>
                  <a:lnTo>
                    <a:pt x="320" y="200"/>
                  </a:lnTo>
                  <a:lnTo>
                    <a:pt x="315" y="201"/>
                  </a:lnTo>
                  <a:lnTo>
                    <a:pt x="312" y="203"/>
                  </a:lnTo>
                  <a:lnTo>
                    <a:pt x="309" y="205"/>
                  </a:lnTo>
                  <a:lnTo>
                    <a:pt x="307" y="208"/>
                  </a:lnTo>
                  <a:lnTo>
                    <a:pt x="305" y="212"/>
                  </a:lnTo>
                  <a:lnTo>
                    <a:pt x="300" y="219"/>
                  </a:lnTo>
                  <a:lnTo>
                    <a:pt x="297" y="226"/>
                  </a:lnTo>
                  <a:lnTo>
                    <a:pt x="294" y="234"/>
                  </a:lnTo>
                  <a:lnTo>
                    <a:pt x="290" y="238"/>
                  </a:lnTo>
                  <a:lnTo>
                    <a:pt x="287" y="240"/>
                  </a:lnTo>
                  <a:lnTo>
                    <a:pt x="284" y="241"/>
                  </a:lnTo>
                  <a:lnTo>
                    <a:pt x="280" y="241"/>
                  </a:lnTo>
                  <a:lnTo>
                    <a:pt x="275" y="240"/>
                  </a:lnTo>
                  <a:lnTo>
                    <a:pt x="269" y="236"/>
                  </a:lnTo>
                  <a:lnTo>
                    <a:pt x="264" y="229"/>
                  </a:lnTo>
                  <a:lnTo>
                    <a:pt x="258" y="223"/>
                  </a:lnTo>
                  <a:lnTo>
                    <a:pt x="253" y="217"/>
                  </a:lnTo>
                  <a:lnTo>
                    <a:pt x="248" y="212"/>
                  </a:lnTo>
                  <a:lnTo>
                    <a:pt x="241" y="207"/>
                  </a:lnTo>
                  <a:lnTo>
                    <a:pt x="238" y="206"/>
                  </a:lnTo>
                  <a:lnTo>
                    <a:pt x="234" y="206"/>
                  </a:lnTo>
                  <a:lnTo>
                    <a:pt x="230" y="207"/>
                  </a:lnTo>
                  <a:lnTo>
                    <a:pt x="225" y="208"/>
                  </a:lnTo>
                  <a:lnTo>
                    <a:pt x="221" y="209"/>
                  </a:lnTo>
                  <a:lnTo>
                    <a:pt x="219" y="212"/>
                  </a:lnTo>
                  <a:lnTo>
                    <a:pt x="216" y="214"/>
                  </a:lnTo>
                  <a:lnTo>
                    <a:pt x="214" y="216"/>
                  </a:lnTo>
                  <a:lnTo>
                    <a:pt x="211" y="222"/>
                  </a:lnTo>
                  <a:lnTo>
                    <a:pt x="207" y="228"/>
                  </a:lnTo>
                  <a:lnTo>
                    <a:pt x="203" y="234"/>
                  </a:lnTo>
                  <a:lnTo>
                    <a:pt x="199" y="237"/>
                  </a:lnTo>
                  <a:lnTo>
                    <a:pt x="196" y="238"/>
                  </a:lnTo>
                  <a:lnTo>
                    <a:pt x="193" y="238"/>
                  </a:lnTo>
                  <a:lnTo>
                    <a:pt x="189" y="237"/>
                  </a:lnTo>
                  <a:lnTo>
                    <a:pt x="185" y="235"/>
                  </a:lnTo>
                  <a:lnTo>
                    <a:pt x="179" y="229"/>
                  </a:lnTo>
                  <a:lnTo>
                    <a:pt x="176" y="224"/>
                  </a:lnTo>
                  <a:lnTo>
                    <a:pt x="174" y="219"/>
                  </a:lnTo>
                  <a:lnTo>
                    <a:pt x="172" y="214"/>
                  </a:lnTo>
                  <a:lnTo>
                    <a:pt x="171" y="207"/>
                  </a:lnTo>
                  <a:lnTo>
                    <a:pt x="168" y="202"/>
                  </a:lnTo>
                  <a:lnTo>
                    <a:pt x="166" y="199"/>
                  </a:lnTo>
                  <a:lnTo>
                    <a:pt x="163" y="197"/>
                  </a:lnTo>
                  <a:lnTo>
                    <a:pt x="160" y="195"/>
                  </a:lnTo>
                  <a:lnTo>
                    <a:pt x="157" y="193"/>
                  </a:lnTo>
                  <a:lnTo>
                    <a:pt x="153" y="193"/>
                  </a:lnTo>
                  <a:lnTo>
                    <a:pt x="149" y="193"/>
                  </a:lnTo>
                  <a:lnTo>
                    <a:pt x="146" y="193"/>
                  </a:lnTo>
                  <a:lnTo>
                    <a:pt x="141" y="194"/>
                  </a:lnTo>
                  <a:lnTo>
                    <a:pt x="138" y="196"/>
                  </a:lnTo>
                  <a:lnTo>
                    <a:pt x="135" y="198"/>
                  </a:lnTo>
                  <a:lnTo>
                    <a:pt x="132" y="200"/>
                  </a:lnTo>
                  <a:lnTo>
                    <a:pt x="130" y="203"/>
                  </a:lnTo>
                  <a:lnTo>
                    <a:pt x="128" y="207"/>
                  </a:lnTo>
                  <a:lnTo>
                    <a:pt x="127" y="212"/>
                  </a:lnTo>
                  <a:lnTo>
                    <a:pt x="125" y="216"/>
                  </a:lnTo>
                  <a:lnTo>
                    <a:pt x="123" y="220"/>
                  </a:lnTo>
                  <a:lnTo>
                    <a:pt x="121" y="224"/>
                  </a:lnTo>
                  <a:lnTo>
                    <a:pt x="118" y="227"/>
                  </a:lnTo>
                  <a:lnTo>
                    <a:pt x="115" y="229"/>
                  </a:lnTo>
                  <a:lnTo>
                    <a:pt x="110" y="231"/>
                  </a:lnTo>
                  <a:lnTo>
                    <a:pt x="104" y="225"/>
                  </a:lnTo>
                  <a:lnTo>
                    <a:pt x="100" y="219"/>
                  </a:lnTo>
                  <a:lnTo>
                    <a:pt x="96" y="211"/>
                  </a:lnTo>
                  <a:lnTo>
                    <a:pt x="93" y="204"/>
                  </a:lnTo>
                  <a:lnTo>
                    <a:pt x="91" y="201"/>
                  </a:lnTo>
                  <a:lnTo>
                    <a:pt x="88" y="198"/>
                  </a:lnTo>
                  <a:lnTo>
                    <a:pt x="85" y="196"/>
                  </a:lnTo>
                  <a:lnTo>
                    <a:pt x="82" y="195"/>
                  </a:lnTo>
                  <a:lnTo>
                    <a:pt x="78" y="194"/>
                  </a:lnTo>
                  <a:lnTo>
                    <a:pt x="75" y="195"/>
                  </a:lnTo>
                  <a:lnTo>
                    <a:pt x="70" y="196"/>
                  </a:lnTo>
                  <a:lnTo>
                    <a:pt x="64" y="198"/>
                  </a:lnTo>
                  <a:lnTo>
                    <a:pt x="62" y="200"/>
                  </a:lnTo>
                  <a:lnTo>
                    <a:pt x="59" y="202"/>
                  </a:lnTo>
                  <a:lnTo>
                    <a:pt x="55" y="204"/>
                  </a:lnTo>
                  <a:lnTo>
                    <a:pt x="52" y="206"/>
                  </a:lnTo>
                  <a:lnTo>
                    <a:pt x="49" y="208"/>
                  </a:lnTo>
                  <a:lnTo>
                    <a:pt x="44" y="208"/>
                  </a:lnTo>
                  <a:lnTo>
                    <a:pt x="41" y="208"/>
                  </a:lnTo>
                  <a:lnTo>
                    <a:pt x="39" y="206"/>
                  </a:lnTo>
                  <a:lnTo>
                    <a:pt x="40" y="201"/>
                  </a:lnTo>
                  <a:lnTo>
                    <a:pt x="41" y="195"/>
                  </a:lnTo>
                  <a:lnTo>
                    <a:pt x="42" y="188"/>
                  </a:lnTo>
                  <a:lnTo>
                    <a:pt x="44" y="183"/>
                  </a:lnTo>
                  <a:lnTo>
                    <a:pt x="46" y="177"/>
                  </a:lnTo>
                  <a:lnTo>
                    <a:pt x="49" y="172"/>
                  </a:lnTo>
                  <a:lnTo>
                    <a:pt x="52" y="166"/>
                  </a:lnTo>
                  <a:lnTo>
                    <a:pt x="56" y="161"/>
                  </a:lnTo>
                  <a:lnTo>
                    <a:pt x="56" y="159"/>
                  </a:lnTo>
                  <a:lnTo>
                    <a:pt x="55" y="156"/>
                  </a:lnTo>
                  <a:lnTo>
                    <a:pt x="54" y="155"/>
                  </a:lnTo>
                  <a:lnTo>
                    <a:pt x="52" y="153"/>
                  </a:lnTo>
                  <a:lnTo>
                    <a:pt x="50" y="152"/>
                  </a:lnTo>
                  <a:lnTo>
                    <a:pt x="48" y="150"/>
                  </a:lnTo>
                  <a:lnTo>
                    <a:pt x="45" y="149"/>
                  </a:lnTo>
                  <a:lnTo>
                    <a:pt x="43" y="147"/>
                  </a:lnTo>
                  <a:lnTo>
                    <a:pt x="39" y="147"/>
                  </a:lnTo>
                  <a:lnTo>
                    <a:pt x="35" y="148"/>
                  </a:lnTo>
                  <a:lnTo>
                    <a:pt x="31" y="149"/>
                  </a:lnTo>
                  <a:lnTo>
                    <a:pt x="26" y="150"/>
                  </a:lnTo>
                  <a:lnTo>
                    <a:pt x="22" y="153"/>
                  </a:lnTo>
                  <a:lnTo>
                    <a:pt x="18" y="154"/>
                  </a:lnTo>
                  <a:lnTo>
                    <a:pt x="14" y="155"/>
                  </a:lnTo>
                  <a:lnTo>
                    <a:pt x="9" y="155"/>
                  </a:lnTo>
                  <a:lnTo>
                    <a:pt x="9" y="148"/>
                  </a:lnTo>
                  <a:lnTo>
                    <a:pt x="9" y="143"/>
                  </a:lnTo>
                  <a:lnTo>
                    <a:pt x="11" y="138"/>
                  </a:lnTo>
                  <a:lnTo>
                    <a:pt x="14" y="133"/>
                  </a:lnTo>
                  <a:lnTo>
                    <a:pt x="20" y="123"/>
                  </a:lnTo>
                  <a:lnTo>
                    <a:pt x="29" y="114"/>
                  </a:lnTo>
                  <a:lnTo>
                    <a:pt x="32" y="108"/>
                  </a:lnTo>
                  <a:lnTo>
                    <a:pt x="34" y="104"/>
                  </a:lnTo>
                  <a:lnTo>
                    <a:pt x="36" y="100"/>
                  </a:lnTo>
                  <a:lnTo>
                    <a:pt x="36" y="96"/>
                  </a:lnTo>
                  <a:lnTo>
                    <a:pt x="34" y="91"/>
                  </a:lnTo>
                  <a:lnTo>
                    <a:pt x="31" y="87"/>
                  </a:lnTo>
                  <a:lnTo>
                    <a:pt x="25" y="83"/>
                  </a:lnTo>
                  <a:lnTo>
                    <a:pt x="18" y="80"/>
                  </a:lnTo>
                  <a:lnTo>
                    <a:pt x="15" y="79"/>
                  </a:lnTo>
                  <a:lnTo>
                    <a:pt x="12" y="79"/>
                  </a:lnTo>
                  <a:lnTo>
                    <a:pt x="9" y="78"/>
                  </a:lnTo>
                  <a:lnTo>
                    <a:pt x="5" y="78"/>
                  </a:lnTo>
                  <a:lnTo>
                    <a:pt x="3" y="77"/>
                  </a:lnTo>
                  <a:lnTo>
                    <a:pt x="1" y="75"/>
                  </a:lnTo>
                  <a:lnTo>
                    <a:pt x="0" y="73"/>
                  </a:lnTo>
                  <a:lnTo>
                    <a:pt x="0" y="70"/>
                  </a:lnTo>
                  <a:lnTo>
                    <a:pt x="2" y="67"/>
                  </a:lnTo>
                  <a:lnTo>
                    <a:pt x="6" y="64"/>
                  </a:lnTo>
                  <a:lnTo>
                    <a:pt x="10" y="62"/>
                  </a:lnTo>
                  <a:lnTo>
                    <a:pt x="14" y="61"/>
                  </a:lnTo>
                  <a:lnTo>
                    <a:pt x="22" y="58"/>
                  </a:lnTo>
                  <a:lnTo>
                    <a:pt x="32" y="56"/>
                  </a:lnTo>
                  <a:lnTo>
                    <a:pt x="36" y="54"/>
                  </a:lnTo>
                  <a:lnTo>
                    <a:pt x="39" y="53"/>
                  </a:lnTo>
                  <a:lnTo>
                    <a:pt x="42" y="50"/>
                  </a:lnTo>
                  <a:lnTo>
                    <a:pt x="44" y="47"/>
                  </a:lnTo>
                  <a:lnTo>
                    <a:pt x="45" y="45"/>
                  </a:lnTo>
                  <a:lnTo>
                    <a:pt x="45" y="41"/>
                  </a:lnTo>
                  <a:lnTo>
                    <a:pt x="44" y="37"/>
                  </a:lnTo>
                  <a:lnTo>
                    <a:pt x="42" y="30"/>
                  </a:lnTo>
                  <a:lnTo>
                    <a:pt x="33" y="24"/>
                  </a:lnTo>
                  <a:lnTo>
                    <a:pt x="38" y="22"/>
                  </a:lnTo>
                  <a:lnTo>
                    <a:pt x="43" y="20"/>
                  </a:lnTo>
                  <a:lnTo>
                    <a:pt x="48" y="18"/>
                  </a:lnTo>
                  <a:lnTo>
                    <a:pt x="53" y="17"/>
                  </a:lnTo>
                  <a:lnTo>
                    <a:pt x="58" y="16"/>
                  </a:lnTo>
                  <a:lnTo>
                    <a:pt x="63" y="15"/>
                  </a:lnTo>
                  <a:lnTo>
                    <a:pt x="69" y="16"/>
                  </a:lnTo>
                  <a:lnTo>
                    <a:pt x="75" y="17"/>
                  </a:lnTo>
                  <a:lnTo>
                    <a:pt x="78" y="19"/>
                  </a:lnTo>
                  <a:lnTo>
                    <a:pt x="82" y="20"/>
                  </a:lnTo>
                  <a:lnTo>
                    <a:pt x="85" y="20"/>
                  </a:lnTo>
                  <a:lnTo>
                    <a:pt x="90" y="20"/>
                  </a:lnTo>
                  <a:lnTo>
                    <a:pt x="93" y="19"/>
                  </a:lnTo>
                  <a:lnTo>
                    <a:pt x="97" y="18"/>
                  </a:lnTo>
                  <a:lnTo>
                    <a:pt x="100" y="18"/>
                  </a:lnTo>
                  <a:lnTo>
                    <a:pt x="104" y="19"/>
                  </a:lnTo>
                  <a:lnTo>
                    <a:pt x="102" y="25"/>
                  </a:lnTo>
                  <a:lnTo>
                    <a:pt x="99" y="31"/>
                  </a:lnTo>
                  <a:lnTo>
                    <a:pt x="96" y="37"/>
                  </a:lnTo>
                  <a:lnTo>
                    <a:pt x="92" y="43"/>
                  </a:lnTo>
                  <a:lnTo>
                    <a:pt x="90" y="49"/>
                  </a:lnTo>
                  <a:lnTo>
                    <a:pt x="88" y="56"/>
                  </a:lnTo>
                  <a:lnTo>
                    <a:pt x="88" y="63"/>
                  </a:lnTo>
                  <a:lnTo>
                    <a:pt x="89" y="69"/>
                  </a:lnTo>
                  <a:lnTo>
                    <a:pt x="92" y="70"/>
                  </a:lnTo>
                  <a:lnTo>
                    <a:pt x="94" y="71"/>
                  </a:lnTo>
                  <a:lnTo>
                    <a:pt x="97" y="71"/>
                  </a:lnTo>
                  <a:lnTo>
                    <a:pt x="100" y="70"/>
                  </a:lnTo>
                  <a:lnTo>
                    <a:pt x="105" y="68"/>
                  </a:lnTo>
                  <a:lnTo>
                    <a:pt x="110" y="65"/>
                  </a:lnTo>
                  <a:lnTo>
                    <a:pt x="115" y="63"/>
                  </a:lnTo>
                  <a:lnTo>
                    <a:pt x="119" y="62"/>
                  </a:lnTo>
                  <a:lnTo>
                    <a:pt x="121" y="63"/>
                  </a:lnTo>
                  <a:lnTo>
                    <a:pt x="122" y="64"/>
                  </a:lnTo>
                  <a:lnTo>
                    <a:pt x="124" y="67"/>
                  </a:lnTo>
                  <a:lnTo>
                    <a:pt x="125" y="70"/>
                  </a:lnTo>
                  <a:lnTo>
                    <a:pt x="124" y="74"/>
                  </a:lnTo>
                  <a:lnTo>
                    <a:pt x="123" y="77"/>
                  </a:lnTo>
                  <a:lnTo>
                    <a:pt x="124" y="80"/>
                  </a:lnTo>
                  <a:lnTo>
                    <a:pt x="125" y="83"/>
                  </a:lnTo>
                  <a:lnTo>
                    <a:pt x="127" y="86"/>
                  </a:lnTo>
                  <a:lnTo>
                    <a:pt x="128" y="89"/>
                  </a:lnTo>
                  <a:lnTo>
                    <a:pt x="130" y="93"/>
                  </a:lnTo>
                  <a:lnTo>
                    <a:pt x="131" y="95"/>
                  </a:lnTo>
                  <a:lnTo>
                    <a:pt x="135" y="96"/>
                  </a:lnTo>
                  <a:lnTo>
                    <a:pt x="138" y="96"/>
                  </a:lnTo>
                  <a:lnTo>
                    <a:pt x="141" y="95"/>
                  </a:lnTo>
                  <a:lnTo>
                    <a:pt x="144" y="94"/>
                  </a:lnTo>
                  <a:lnTo>
                    <a:pt x="150" y="88"/>
                  </a:lnTo>
                  <a:lnTo>
                    <a:pt x="154" y="83"/>
                  </a:lnTo>
                  <a:lnTo>
                    <a:pt x="157" y="78"/>
                  </a:lnTo>
                  <a:lnTo>
                    <a:pt x="161" y="74"/>
                  </a:lnTo>
                  <a:lnTo>
                    <a:pt x="163" y="73"/>
                  </a:lnTo>
                  <a:lnTo>
                    <a:pt x="167" y="71"/>
                  </a:lnTo>
                  <a:lnTo>
                    <a:pt x="170" y="73"/>
                  </a:lnTo>
                  <a:lnTo>
                    <a:pt x="173" y="74"/>
                  </a:lnTo>
                  <a:lnTo>
                    <a:pt x="174" y="78"/>
                  </a:lnTo>
                  <a:lnTo>
                    <a:pt x="175" y="82"/>
                  </a:lnTo>
                  <a:lnTo>
                    <a:pt x="177" y="86"/>
                  </a:lnTo>
                  <a:lnTo>
                    <a:pt x="178" y="90"/>
                  </a:lnTo>
                  <a:lnTo>
                    <a:pt x="180" y="95"/>
                  </a:lnTo>
                  <a:lnTo>
                    <a:pt x="183" y="98"/>
                  </a:lnTo>
                  <a:lnTo>
                    <a:pt x="187" y="101"/>
                  </a:lnTo>
                  <a:lnTo>
                    <a:pt x="190" y="104"/>
                  </a:lnTo>
                  <a:lnTo>
                    <a:pt x="194" y="104"/>
                  </a:lnTo>
                  <a:lnTo>
                    <a:pt x="197" y="103"/>
                  </a:lnTo>
                  <a:lnTo>
                    <a:pt x="200" y="102"/>
                  </a:lnTo>
                  <a:lnTo>
                    <a:pt x="203" y="100"/>
                  </a:lnTo>
                  <a:lnTo>
                    <a:pt x="207" y="95"/>
                  </a:lnTo>
                  <a:lnTo>
                    <a:pt x="210" y="88"/>
                  </a:lnTo>
                  <a:lnTo>
                    <a:pt x="213" y="83"/>
                  </a:lnTo>
                  <a:lnTo>
                    <a:pt x="217" y="78"/>
                  </a:lnTo>
                  <a:lnTo>
                    <a:pt x="219" y="77"/>
                  </a:lnTo>
                  <a:lnTo>
                    <a:pt x="221" y="76"/>
                  </a:lnTo>
                  <a:lnTo>
                    <a:pt x="225" y="76"/>
                  </a:lnTo>
                  <a:lnTo>
                    <a:pt x="229" y="76"/>
                  </a:lnTo>
                  <a:lnTo>
                    <a:pt x="231" y="80"/>
                  </a:lnTo>
                  <a:lnTo>
                    <a:pt x="232" y="84"/>
                  </a:lnTo>
                  <a:lnTo>
                    <a:pt x="234" y="88"/>
                  </a:lnTo>
                  <a:lnTo>
                    <a:pt x="236" y="93"/>
                  </a:lnTo>
                  <a:lnTo>
                    <a:pt x="238" y="97"/>
                  </a:lnTo>
                  <a:lnTo>
                    <a:pt x="241" y="100"/>
                  </a:lnTo>
                  <a:lnTo>
                    <a:pt x="245" y="103"/>
                  </a:lnTo>
                  <a:lnTo>
                    <a:pt x="249" y="105"/>
                  </a:lnTo>
                  <a:lnTo>
                    <a:pt x="253" y="106"/>
                  </a:lnTo>
                  <a:lnTo>
                    <a:pt x="257" y="105"/>
                  </a:lnTo>
                  <a:lnTo>
                    <a:pt x="260" y="104"/>
                  </a:lnTo>
                  <a:lnTo>
                    <a:pt x="264" y="102"/>
                  </a:lnTo>
                  <a:lnTo>
                    <a:pt x="267" y="100"/>
                  </a:lnTo>
                  <a:lnTo>
                    <a:pt x="270" y="98"/>
                  </a:lnTo>
                  <a:lnTo>
                    <a:pt x="273" y="96"/>
                  </a:lnTo>
                  <a:lnTo>
                    <a:pt x="275" y="94"/>
                  </a:lnTo>
                  <a:lnTo>
                    <a:pt x="286" y="73"/>
                  </a:lnTo>
                  <a:lnTo>
                    <a:pt x="291" y="77"/>
                  </a:lnTo>
                  <a:lnTo>
                    <a:pt x="295" y="82"/>
                  </a:lnTo>
                  <a:lnTo>
                    <a:pt x="299" y="88"/>
                  </a:lnTo>
                  <a:lnTo>
                    <a:pt x="304" y="95"/>
                  </a:lnTo>
                  <a:lnTo>
                    <a:pt x="308" y="100"/>
                  </a:lnTo>
                  <a:lnTo>
                    <a:pt x="313" y="103"/>
                  </a:lnTo>
                  <a:lnTo>
                    <a:pt x="316" y="104"/>
                  </a:lnTo>
                  <a:lnTo>
                    <a:pt x="319" y="104"/>
                  </a:lnTo>
                  <a:lnTo>
                    <a:pt x="324" y="104"/>
                  </a:lnTo>
                  <a:lnTo>
                    <a:pt x="328" y="102"/>
                  </a:lnTo>
                  <a:lnTo>
                    <a:pt x="333" y="101"/>
                  </a:lnTo>
                  <a:lnTo>
                    <a:pt x="336" y="100"/>
                  </a:lnTo>
                  <a:lnTo>
                    <a:pt x="339" y="97"/>
                  </a:lnTo>
                  <a:lnTo>
                    <a:pt x="343" y="93"/>
                  </a:lnTo>
                  <a:lnTo>
                    <a:pt x="346" y="84"/>
                  </a:lnTo>
                  <a:lnTo>
                    <a:pt x="349" y="76"/>
                  </a:lnTo>
                  <a:lnTo>
                    <a:pt x="350" y="71"/>
                  </a:lnTo>
                  <a:lnTo>
                    <a:pt x="351" y="68"/>
                  </a:lnTo>
                  <a:lnTo>
                    <a:pt x="353" y="66"/>
                  </a:lnTo>
                  <a:lnTo>
                    <a:pt x="355" y="64"/>
                  </a:lnTo>
                  <a:lnTo>
                    <a:pt x="358" y="64"/>
                  </a:lnTo>
                  <a:lnTo>
                    <a:pt x="363" y="65"/>
                  </a:lnTo>
                  <a:lnTo>
                    <a:pt x="367" y="68"/>
                  </a:lnTo>
                  <a:lnTo>
                    <a:pt x="373" y="73"/>
                  </a:lnTo>
                  <a:lnTo>
                    <a:pt x="376" y="74"/>
                  </a:lnTo>
                  <a:lnTo>
                    <a:pt x="380" y="75"/>
                  </a:lnTo>
                  <a:lnTo>
                    <a:pt x="384" y="77"/>
                  </a:lnTo>
                  <a:lnTo>
                    <a:pt x="388" y="78"/>
                  </a:lnTo>
                  <a:lnTo>
                    <a:pt x="391" y="79"/>
                  </a:lnTo>
                  <a:lnTo>
                    <a:pt x="395" y="80"/>
                  </a:lnTo>
                  <a:lnTo>
                    <a:pt x="398" y="80"/>
                  </a:lnTo>
                  <a:lnTo>
                    <a:pt x="403" y="78"/>
                  </a:lnTo>
                  <a:lnTo>
                    <a:pt x="406" y="76"/>
                  </a:lnTo>
                  <a:lnTo>
                    <a:pt x="408" y="74"/>
                  </a:lnTo>
                  <a:lnTo>
                    <a:pt x="411" y="71"/>
                  </a:lnTo>
                  <a:lnTo>
                    <a:pt x="412" y="68"/>
                  </a:lnTo>
                  <a:lnTo>
                    <a:pt x="414" y="65"/>
                  </a:lnTo>
                  <a:lnTo>
                    <a:pt x="415" y="62"/>
                  </a:lnTo>
                  <a:lnTo>
                    <a:pt x="416" y="59"/>
                  </a:lnTo>
                  <a:lnTo>
                    <a:pt x="416" y="55"/>
                  </a:lnTo>
                  <a:lnTo>
                    <a:pt x="415" y="54"/>
                  </a:lnTo>
                  <a:lnTo>
                    <a:pt x="413" y="51"/>
                  </a:lnTo>
                  <a:lnTo>
                    <a:pt x="413" y="49"/>
                  </a:lnTo>
                  <a:lnTo>
                    <a:pt x="412" y="46"/>
                  </a:lnTo>
                  <a:lnTo>
                    <a:pt x="411" y="44"/>
                  </a:lnTo>
                  <a:lnTo>
                    <a:pt x="411" y="42"/>
                  </a:lnTo>
                  <a:lnTo>
                    <a:pt x="410" y="40"/>
                  </a:lnTo>
                  <a:lnTo>
                    <a:pt x="410" y="38"/>
                  </a:lnTo>
                  <a:lnTo>
                    <a:pt x="415" y="39"/>
                  </a:lnTo>
                  <a:lnTo>
                    <a:pt x="421" y="40"/>
                  </a:lnTo>
                  <a:lnTo>
                    <a:pt x="426" y="39"/>
                  </a:lnTo>
                  <a:lnTo>
                    <a:pt x="431" y="38"/>
                  </a:lnTo>
                  <a:lnTo>
                    <a:pt x="436" y="35"/>
                  </a:lnTo>
                  <a:lnTo>
                    <a:pt x="441" y="31"/>
                  </a:lnTo>
                  <a:lnTo>
                    <a:pt x="445" y="28"/>
                  </a:lnTo>
                  <a:lnTo>
                    <a:pt x="450" y="25"/>
                  </a:lnTo>
                  <a:lnTo>
                    <a:pt x="450" y="21"/>
                  </a:lnTo>
                  <a:lnTo>
                    <a:pt x="449" y="17"/>
                  </a:lnTo>
                  <a:lnTo>
                    <a:pt x="448" y="14"/>
                  </a:lnTo>
                  <a:lnTo>
                    <a:pt x="448" y="9"/>
                  </a:lnTo>
                  <a:lnTo>
                    <a:pt x="448" y="6"/>
                  </a:lnTo>
                  <a:lnTo>
                    <a:pt x="449" y="3"/>
                  </a:lnTo>
                  <a:lnTo>
                    <a:pt x="452" y="1"/>
                  </a:lnTo>
                  <a:lnTo>
                    <a:pt x="456" y="0"/>
                  </a:lnTo>
                  <a:lnTo>
                    <a:pt x="462" y="0"/>
                  </a:lnTo>
                  <a:lnTo>
                    <a:pt x="466" y="1"/>
                  </a:lnTo>
                  <a:lnTo>
                    <a:pt x="471" y="1"/>
                  </a:lnTo>
                  <a:lnTo>
                    <a:pt x="475" y="2"/>
                  </a:lnTo>
                  <a:lnTo>
                    <a:pt x="480" y="4"/>
                  </a:lnTo>
                  <a:lnTo>
                    <a:pt x="484" y="6"/>
                  </a:lnTo>
                  <a:lnTo>
                    <a:pt x="487" y="9"/>
                  </a:lnTo>
                  <a:lnTo>
                    <a:pt x="490" y="14"/>
                  </a:lnTo>
                  <a:close/>
                </a:path>
              </a:pathLst>
            </a:custGeom>
            <a:solidFill>
              <a:srgbClr val="FFFF00"/>
            </a:solidFill>
            <a:ln w="9525">
              <a:noFill/>
              <a:round/>
              <a:headEnd/>
              <a:tailEnd/>
            </a:ln>
          </p:spPr>
          <p:txBody>
            <a:bodyPr>
              <a:prstTxWarp prst="textNoShape">
                <a:avLst/>
              </a:prstTxWarp>
            </a:bodyPr>
            <a:lstStyle/>
            <a:p>
              <a:endParaRPr lang="en-US"/>
            </a:p>
          </p:txBody>
        </p:sp>
        <p:sp>
          <p:nvSpPr>
            <p:cNvPr id="66676" name="Freeform 116"/>
            <p:cNvSpPr>
              <a:spLocks/>
            </p:cNvSpPr>
            <p:nvPr/>
          </p:nvSpPr>
          <p:spPr bwMode="auto">
            <a:xfrm>
              <a:off x="804" y="2081"/>
              <a:ext cx="144" cy="189"/>
            </a:xfrm>
            <a:custGeom>
              <a:avLst/>
              <a:gdLst>
                <a:gd name="T0" fmla="*/ 125 w 144"/>
                <a:gd name="T1" fmla="*/ 49 h 189"/>
                <a:gd name="T2" fmla="*/ 124 w 144"/>
                <a:gd name="T3" fmla="*/ 56 h 189"/>
                <a:gd name="T4" fmla="*/ 126 w 144"/>
                <a:gd name="T5" fmla="*/ 63 h 189"/>
                <a:gd name="T6" fmla="*/ 136 w 144"/>
                <a:gd name="T7" fmla="*/ 78 h 189"/>
                <a:gd name="T8" fmla="*/ 139 w 144"/>
                <a:gd name="T9" fmla="*/ 84 h 189"/>
                <a:gd name="T10" fmla="*/ 139 w 144"/>
                <a:gd name="T11" fmla="*/ 90 h 189"/>
                <a:gd name="T12" fmla="*/ 134 w 144"/>
                <a:gd name="T13" fmla="*/ 94 h 189"/>
                <a:gd name="T14" fmla="*/ 122 w 144"/>
                <a:gd name="T15" fmla="*/ 98 h 189"/>
                <a:gd name="T16" fmla="*/ 117 w 144"/>
                <a:gd name="T17" fmla="*/ 103 h 189"/>
                <a:gd name="T18" fmla="*/ 110 w 144"/>
                <a:gd name="T19" fmla="*/ 109 h 189"/>
                <a:gd name="T20" fmla="*/ 108 w 144"/>
                <a:gd name="T21" fmla="*/ 117 h 189"/>
                <a:gd name="T22" fmla="*/ 109 w 144"/>
                <a:gd name="T23" fmla="*/ 125 h 189"/>
                <a:gd name="T24" fmla="*/ 114 w 144"/>
                <a:gd name="T25" fmla="*/ 130 h 189"/>
                <a:gd name="T26" fmla="*/ 119 w 144"/>
                <a:gd name="T27" fmla="*/ 133 h 189"/>
                <a:gd name="T28" fmla="*/ 131 w 144"/>
                <a:gd name="T29" fmla="*/ 135 h 189"/>
                <a:gd name="T30" fmla="*/ 142 w 144"/>
                <a:gd name="T31" fmla="*/ 137 h 189"/>
                <a:gd name="T32" fmla="*/ 144 w 144"/>
                <a:gd name="T33" fmla="*/ 141 h 189"/>
                <a:gd name="T34" fmla="*/ 143 w 144"/>
                <a:gd name="T35" fmla="*/ 146 h 189"/>
                <a:gd name="T36" fmla="*/ 139 w 144"/>
                <a:gd name="T37" fmla="*/ 152 h 189"/>
                <a:gd name="T38" fmla="*/ 134 w 144"/>
                <a:gd name="T39" fmla="*/ 158 h 189"/>
                <a:gd name="T40" fmla="*/ 121 w 144"/>
                <a:gd name="T41" fmla="*/ 164 h 189"/>
                <a:gd name="T42" fmla="*/ 107 w 144"/>
                <a:gd name="T43" fmla="*/ 171 h 189"/>
                <a:gd name="T44" fmla="*/ 102 w 144"/>
                <a:gd name="T45" fmla="*/ 177 h 189"/>
                <a:gd name="T46" fmla="*/ 99 w 144"/>
                <a:gd name="T47" fmla="*/ 185 h 189"/>
                <a:gd name="T48" fmla="*/ 98 w 144"/>
                <a:gd name="T49" fmla="*/ 186 h 189"/>
                <a:gd name="T50" fmla="*/ 96 w 144"/>
                <a:gd name="T51" fmla="*/ 188 h 189"/>
                <a:gd name="T52" fmla="*/ 95 w 144"/>
                <a:gd name="T53" fmla="*/ 189 h 189"/>
                <a:gd name="T54" fmla="*/ 92 w 144"/>
                <a:gd name="T55" fmla="*/ 189 h 189"/>
                <a:gd name="T56" fmla="*/ 87 w 144"/>
                <a:gd name="T57" fmla="*/ 135 h 189"/>
                <a:gd name="T58" fmla="*/ 66 w 144"/>
                <a:gd name="T59" fmla="*/ 108 h 189"/>
                <a:gd name="T60" fmla="*/ 42 w 144"/>
                <a:gd name="T61" fmla="*/ 83 h 189"/>
                <a:gd name="T62" fmla="*/ 16 w 144"/>
                <a:gd name="T63" fmla="*/ 60 h 189"/>
                <a:gd name="T64" fmla="*/ 0 w 144"/>
                <a:gd name="T65" fmla="*/ 37 h 189"/>
                <a:gd name="T66" fmla="*/ 10 w 144"/>
                <a:gd name="T67" fmla="*/ 35 h 189"/>
                <a:gd name="T68" fmla="*/ 18 w 144"/>
                <a:gd name="T69" fmla="*/ 39 h 189"/>
                <a:gd name="T70" fmla="*/ 30 w 144"/>
                <a:gd name="T71" fmla="*/ 51 h 189"/>
                <a:gd name="T72" fmla="*/ 42 w 144"/>
                <a:gd name="T73" fmla="*/ 65 h 189"/>
                <a:gd name="T74" fmla="*/ 48 w 144"/>
                <a:gd name="T75" fmla="*/ 70 h 189"/>
                <a:gd name="T76" fmla="*/ 56 w 144"/>
                <a:gd name="T77" fmla="*/ 73 h 189"/>
                <a:gd name="T78" fmla="*/ 55 w 144"/>
                <a:gd name="T79" fmla="*/ 60 h 189"/>
                <a:gd name="T80" fmla="*/ 43 w 144"/>
                <a:gd name="T81" fmla="*/ 49 h 189"/>
                <a:gd name="T82" fmla="*/ 33 w 144"/>
                <a:gd name="T83" fmla="*/ 37 h 189"/>
                <a:gd name="T84" fmla="*/ 22 w 144"/>
                <a:gd name="T85" fmla="*/ 26 h 189"/>
                <a:gd name="T86" fmla="*/ 14 w 144"/>
                <a:gd name="T87" fmla="*/ 20 h 189"/>
                <a:gd name="T88" fmla="*/ 17 w 144"/>
                <a:gd name="T89" fmla="*/ 17 h 189"/>
                <a:gd name="T90" fmla="*/ 20 w 144"/>
                <a:gd name="T91" fmla="*/ 15 h 189"/>
                <a:gd name="T92" fmla="*/ 24 w 144"/>
                <a:gd name="T93" fmla="*/ 14 h 189"/>
                <a:gd name="T94" fmla="*/ 28 w 144"/>
                <a:gd name="T95" fmla="*/ 13 h 189"/>
                <a:gd name="T96" fmla="*/ 34 w 144"/>
                <a:gd name="T97" fmla="*/ 18 h 189"/>
                <a:gd name="T98" fmla="*/ 43 w 144"/>
                <a:gd name="T99" fmla="*/ 28 h 189"/>
                <a:gd name="T100" fmla="*/ 52 w 144"/>
                <a:gd name="T101" fmla="*/ 43 h 189"/>
                <a:gd name="T102" fmla="*/ 61 w 144"/>
                <a:gd name="T103" fmla="*/ 48 h 189"/>
                <a:gd name="T104" fmla="*/ 68 w 144"/>
                <a:gd name="T105" fmla="*/ 48 h 189"/>
                <a:gd name="T106" fmla="*/ 70 w 144"/>
                <a:gd name="T107" fmla="*/ 42 h 189"/>
                <a:gd name="T108" fmla="*/ 63 w 144"/>
                <a:gd name="T109" fmla="*/ 33 h 189"/>
                <a:gd name="T110" fmla="*/ 56 w 144"/>
                <a:gd name="T111" fmla="*/ 25 h 189"/>
                <a:gd name="T112" fmla="*/ 50 w 144"/>
                <a:gd name="T113" fmla="*/ 14 h 189"/>
                <a:gd name="T114" fmla="*/ 55 w 144"/>
                <a:gd name="T115" fmla="*/ 4 h 189"/>
                <a:gd name="T116" fmla="*/ 62 w 144"/>
                <a:gd name="T117" fmla="*/ 0 h 189"/>
                <a:gd name="T118" fmla="*/ 69 w 144"/>
                <a:gd name="T119" fmla="*/ 1 h 189"/>
                <a:gd name="T120" fmla="*/ 77 w 144"/>
                <a:gd name="T121" fmla="*/ 5 h 189"/>
                <a:gd name="T122" fmla="*/ 86 w 144"/>
                <a:gd name="T123" fmla="*/ 15 h 189"/>
                <a:gd name="T124" fmla="*/ 98 w 144"/>
                <a:gd name="T125" fmla="*/ 32 h 18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4"/>
                <a:gd name="T190" fmla="*/ 0 h 189"/>
                <a:gd name="T191" fmla="*/ 144 w 144"/>
                <a:gd name="T192" fmla="*/ 189 h 18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4" h="189">
                  <a:moveTo>
                    <a:pt x="104" y="39"/>
                  </a:moveTo>
                  <a:lnTo>
                    <a:pt x="125" y="49"/>
                  </a:lnTo>
                  <a:lnTo>
                    <a:pt x="124" y="52"/>
                  </a:lnTo>
                  <a:lnTo>
                    <a:pt x="124" y="56"/>
                  </a:lnTo>
                  <a:lnTo>
                    <a:pt x="124" y="60"/>
                  </a:lnTo>
                  <a:lnTo>
                    <a:pt x="126" y="63"/>
                  </a:lnTo>
                  <a:lnTo>
                    <a:pt x="130" y="70"/>
                  </a:lnTo>
                  <a:lnTo>
                    <a:pt x="136" y="78"/>
                  </a:lnTo>
                  <a:lnTo>
                    <a:pt x="138" y="81"/>
                  </a:lnTo>
                  <a:lnTo>
                    <a:pt x="139" y="84"/>
                  </a:lnTo>
                  <a:lnTo>
                    <a:pt x="139" y="87"/>
                  </a:lnTo>
                  <a:lnTo>
                    <a:pt x="139" y="90"/>
                  </a:lnTo>
                  <a:lnTo>
                    <a:pt x="137" y="92"/>
                  </a:lnTo>
                  <a:lnTo>
                    <a:pt x="134" y="94"/>
                  </a:lnTo>
                  <a:lnTo>
                    <a:pt x="128" y="97"/>
                  </a:lnTo>
                  <a:lnTo>
                    <a:pt x="122" y="98"/>
                  </a:lnTo>
                  <a:lnTo>
                    <a:pt x="119" y="100"/>
                  </a:lnTo>
                  <a:lnTo>
                    <a:pt x="117" y="103"/>
                  </a:lnTo>
                  <a:lnTo>
                    <a:pt x="114" y="106"/>
                  </a:lnTo>
                  <a:lnTo>
                    <a:pt x="110" y="109"/>
                  </a:lnTo>
                  <a:lnTo>
                    <a:pt x="109" y="113"/>
                  </a:lnTo>
                  <a:lnTo>
                    <a:pt x="108" y="117"/>
                  </a:lnTo>
                  <a:lnTo>
                    <a:pt x="108" y="121"/>
                  </a:lnTo>
                  <a:lnTo>
                    <a:pt x="109" y="125"/>
                  </a:lnTo>
                  <a:lnTo>
                    <a:pt x="111" y="128"/>
                  </a:lnTo>
                  <a:lnTo>
                    <a:pt x="114" y="130"/>
                  </a:lnTo>
                  <a:lnTo>
                    <a:pt x="116" y="132"/>
                  </a:lnTo>
                  <a:lnTo>
                    <a:pt x="119" y="133"/>
                  </a:lnTo>
                  <a:lnTo>
                    <a:pt x="125" y="135"/>
                  </a:lnTo>
                  <a:lnTo>
                    <a:pt x="131" y="135"/>
                  </a:lnTo>
                  <a:lnTo>
                    <a:pt x="137" y="136"/>
                  </a:lnTo>
                  <a:lnTo>
                    <a:pt x="142" y="137"/>
                  </a:lnTo>
                  <a:lnTo>
                    <a:pt x="143" y="139"/>
                  </a:lnTo>
                  <a:lnTo>
                    <a:pt x="144" y="141"/>
                  </a:lnTo>
                  <a:lnTo>
                    <a:pt x="144" y="143"/>
                  </a:lnTo>
                  <a:lnTo>
                    <a:pt x="143" y="146"/>
                  </a:lnTo>
                  <a:lnTo>
                    <a:pt x="141" y="150"/>
                  </a:lnTo>
                  <a:lnTo>
                    <a:pt x="139" y="152"/>
                  </a:lnTo>
                  <a:lnTo>
                    <a:pt x="137" y="156"/>
                  </a:lnTo>
                  <a:lnTo>
                    <a:pt x="134" y="158"/>
                  </a:lnTo>
                  <a:lnTo>
                    <a:pt x="127" y="161"/>
                  </a:lnTo>
                  <a:lnTo>
                    <a:pt x="121" y="164"/>
                  </a:lnTo>
                  <a:lnTo>
                    <a:pt x="114" y="167"/>
                  </a:lnTo>
                  <a:lnTo>
                    <a:pt x="107" y="171"/>
                  </a:lnTo>
                  <a:lnTo>
                    <a:pt x="104" y="175"/>
                  </a:lnTo>
                  <a:lnTo>
                    <a:pt x="102" y="177"/>
                  </a:lnTo>
                  <a:lnTo>
                    <a:pt x="100" y="181"/>
                  </a:lnTo>
                  <a:lnTo>
                    <a:pt x="99" y="185"/>
                  </a:lnTo>
                  <a:lnTo>
                    <a:pt x="98" y="185"/>
                  </a:lnTo>
                  <a:lnTo>
                    <a:pt x="98" y="186"/>
                  </a:lnTo>
                  <a:lnTo>
                    <a:pt x="97" y="187"/>
                  </a:lnTo>
                  <a:lnTo>
                    <a:pt x="96" y="188"/>
                  </a:lnTo>
                  <a:lnTo>
                    <a:pt x="95" y="188"/>
                  </a:lnTo>
                  <a:lnTo>
                    <a:pt x="95" y="189"/>
                  </a:lnTo>
                  <a:lnTo>
                    <a:pt x="93" y="189"/>
                  </a:lnTo>
                  <a:lnTo>
                    <a:pt x="92" y="189"/>
                  </a:lnTo>
                  <a:lnTo>
                    <a:pt x="96" y="149"/>
                  </a:lnTo>
                  <a:lnTo>
                    <a:pt x="87" y="135"/>
                  </a:lnTo>
                  <a:lnTo>
                    <a:pt x="78" y="121"/>
                  </a:lnTo>
                  <a:lnTo>
                    <a:pt x="66" y="108"/>
                  </a:lnTo>
                  <a:lnTo>
                    <a:pt x="55" y="96"/>
                  </a:lnTo>
                  <a:lnTo>
                    <a:pt x="42" y="83"/>
                  </a:lnTo>
                  <a:lnTo>
                    <a:pt x="28" y="71"/>
                  </a:lnTo>
                  <a:lnTo>
                    <a:pt x="16" y="60"/>
                  </a:lnTo>
                  <a:lnTo>
                    <a:pt x="3" y="47"/>
                  </a:lnTo>
                  <a:lnTo>
                    <a:pt x="0" y="37"/>
                  </a:lnTo>
                  <a:lnTo>
                    <a:pt x="5" y="35"/>
                  </a:lnTo>
                  <a:lnTo>
                    <a:pt x="10" y="35"/>
                  </a:lnTo>
                  <a:lnTo>
                    <a:pt x="14" y="37"/>
                  </a:lnTo>
                  <a:lnTo>
                    <a:pt x="18" y="39"/>
                  </a:lnTo>
                  <a:lnTo>
                    <a:pt x="25" y="44"/>
                  </a:lnTo>
                  <a:lnTo>
                    <a:pt x="30" y="51"/>
                  </a:lnTo>
                  <a:lnTo>
                    <a:pt x="36" y="59"/>
                  </a:lnTo>
                  <a:lnTo>
                    <a:pt x="42" y="65"/>
                  </a:lnTo>
                  <a:lnTo>
                    <a:pt x="45" y="68"/>
                  </a:lnTo>
                  <a:lnTo>
                    <a:pt x="48" y="70"/>
                  </a:lnTo>
                  <a:lnTo>
                    <a:pt x="51" y="72"/>
                  </a:lnTo>
                  <a:lnTo>
                    <a:pt x="56" y="73"/>
                  </a:lnTo>
                  <a:lnTo>
                    <a:pt x="61" y="64"/>
                  </a:lnTo>
                  <a:lnTo>
                    <a:pt x="55" y="60"/>
                  </a:lnTo>
                  <a:lnTo>
                    <a:pt x="48" y="54"/>
                  </a:lnTo>
                  <a:lnTo>
                    <a:pt x="43" y="49"/>
                  </a:lnTo>
                  <a:lnTo>
                    <a:pt x="39" y="43"/>
                  </a:lnTo>
                  <a:lnTo>
                    <a:pt x="33" y="37"/>
                  </a:lnTo>
                  <a:lnTo>
                    <a:pt x="28" y="31"/>
                  </a:lnTo>
                  <a:lnTo>
                    <a:pt x="22" y="26"/>
                  </a:lnTo>
                  <a:lnTo>
                    <a:pt x="16" y="23"/>
                  </a:lnTo>
                  <a:lnTo>
                    <a:pt x="14" y="20"/>
                  </a:lnTo>
                  <a:lnTo>
                    <a:pt x="14" y="18"/>
                  </a:lnTo>
                  <a:lnTo>
                    <a:pt x="17" y="17"/>
                  </a:lnTo>
                  <a:lnTo>
                    <a:pt x="18" y="15"/>
                  </a:lnTo>
                  <a:lnTo>
                    <a:pt x="20" y="15"/>
                  </a:lnTo>
                  <a:lnTo>
                    <a:pt x="22" y="15"/>
                  </a:lnTo>
                  <a:lnTo>
                    <a:pt x="24" y="14"/>
                  </a:lnTo>
                  <a:lnTo>
                    <a:pt x="24" y="12"/>
                  </a:lnTo>
                  <a:lnTo>
                    <a:pt x="28" y="13"/>
                  </a:lnTo>
                  <a:lnTo>
                    <a:pt x="31" y="15"/>
                  </a:lnTo>
                  <a:lnTo>
                    <a:pt x="34" y="18"/>
                  </a:lnTo>
                  <a:lnTo>
                    <a:pt x="38" y="21"/>
                  </a:lnTo>
                  <a:lnTo>
                    <a:pt x="43" y="28"/>
                  </a:lnTo>
                  <a:lnTo>
                    <a:pt x="47" y="35"/>
                  </a:lnTo>
                  <a:lnTo>
                    <a:pt x="52" y="43"/>
                  </a:lnTo>
                  <a:lnTo>
                    <a:pt x="58" y="47"/>
                  </a:lnTo>
                  <a:lnTo>
                    <a:pt x="61" y="48"/>
                  </a:lnTo>
                  <a:lnTo>
                    <a:pt x="64" y="49"/>
                  </a:lnTo>
                  <a:lnTo>
                    <a:pt x="68" y="48"/>
                  </a:lnTo>
                  <a:lnTo>
                    <a:pt x="72" y="47"/>
                  </a:lnTo>
                  <a:lnTo>
                    <a:pt x="70" y="42"/>
                  </a:lnTo>
                  <a:lnTo>
                    <a:pt x="66" y="38"/>
                  </a:lnTo>
                  <a:lnTo>
                    <a:pt x="63" y="33"/>
                  </a:lnTo>
                  <a:lnTo>
                    <a:pt x="59" y="29"/>
                  </a:lnTo>
                  <a:lnTo>
                    <a:pt x="56" y="25"/>
                  </a:lnTo>
                  <a:lnTo>
                    <a:pt x="52" y="20"/>
                  </a:lnTo>
                  <a:lnTo>
                    <a:pt x="50" y="14"/>
                  </a:lnTo>
                  <a:lnTo>
                    <a:pt x="50" y="9"/>
                  </a:lnTo>
                  <a:lnTo>
                    <a:pt x="55" y="4"/>
                  </a:lnTo>
                  <a:lnTo>
                    <a:pt x="59" y="2"/>
                  </a:lnTo>
                  <a:lnTo>
                    <a:pt x="62" y="0"/>
                  </a:lnTo>
                  <a:lnTo>
                    <a:pt x="66" y="0"/>
                  </a:lnTo>
                  <a:lnTo>
                    <a:pt x="69" y="1"/>
                  </a:lnTo>
                  <a:lnTo>
                    <a:pt x="72" y="3"/>
                  </a:lnTo>
                  <a:lnTo>
                    <a:pt x="77" y="5"/>
                  </a:lnTo>
                  <a:lnTo>
                    <a:pt x="80" y="8"/>
                  </a:lnTo>
                  <a:lnTo>
                    <a:pt x="86" y="15"/>
                  </a:lnTo>
                  <a:lnTo>
                    <a:pt x="92" y="24"/>
                  </a:lnTo>
                  <a:lnTo>
                    <a:pt x="98" y="32"/>
                  </a:lnTo>
                  <a:lnTo>
                    <a:pt x="104" y="39"/>
                  </a:lnTo>
                  <a:close/>
                </a:path>
              </a:pathLst>
            </a:custGeom>
            <a:solidFill>
              <a:srgbClr val="CC9933"/>
            </a:solidFill>
            <a:ln w="9525">
              <a:noFill/>
              <a:round/>
              <a:headEnd/>
              <a:tailEnd/>
            </a:ln>
          </p:spPr>
          <p:txBody>
            <a:bodyPr>
              <a:prstTxWarp prst="textNoShape">
                <a:avLst/>
              </a:prstTxWarp>
            </a:bodyPr>
            <a:lstStyle/>
            <a:p>
              <a:endParaRPr lang="en-US"/>
            </a:p>
          </p:txBody>
        </p:sp>
        <p:sp>
          <p:nvSpPr>
            <p:cNvPr id="66677" name="Freeform 117"/>
            <p:cNvSpPr>
              <a:spLocks/>
            </p:cNvSpPr>
            <p:nvPr/>
          </p:nvSpPr>
          <p:spPr bwMode="auto">
            <a:xfrm>
              <a:off x="1055" y="2095"/>
              <a:ext cx="348" cy="132"/>
            </a:xfrm>
            <a:custGeom>
              <a:avLst/>
              <a:gdLst>
                <a:gd name="T0" fmla="*/ 342 w 348"/>
                <a:gd name="T1" fmla="*/ 15 h 132"/>
                <a:gd name="T2" fmla="*/ 332 w 348"/>
                <a:gd name="T3" fmla="*/ 31 h 132"/>
                <a:gd name="T4" fmla="*/ 326 w 348"/>
                <a:gd name="T5" fmla="*/ 47 h 132"/>
                <a:gd name="T6" fmla="*/ 322 w 348"/>
                <a:gd name="T7" fmla="*/ 65 h 132"/>
                <a:gd name="T8" fmla="*/ 318 w 348"/>
                <a:gd name="T9" fmla="*/ 77 h 132"/>
                <a:gd name="T10" fmla="*/ 309 w 348"/>
                <a:gd name="T11" fmla="*/ 84 h 132"/>
                <a:gd name="T12" fmla="*/ 301 w 348"/>
                <a:gd name="T13" fmla="*/ 89 h 132"/>
                <a:gd name="T14" fmla="*/ 291 w 348"/>
                <a:gd name="T15" fmla="*/ 92 h 132"/>
                <a:gd name="T16" fmla="*/ 283 w 348"/>
                <a:gd name="T17" fmla="*/ 97 h 132"/>
                <a:gd name="T18" fmla="*/ 271 w 348"/>
                <a:gd name="T19" fmla="*/ 105 h 132"/>
                <a:gd name="T20" fmla="*/ 259 w 348"/>
                <a:gd name="T21" fmla="*/ 109 h 132"/>
                <a:gd name="T22" fmla="*/ 247 w 348"/>
                <a:gd name="T23" fmla="*/ 114 h 132"/>
                <a:gd name="T24" fmla="*/ 229 w 348"/>
                <a:gd name="T25" fmla="*/ 122 h 132"/>
                <a:gd name="T26" fmla="*/ 205 w 348"/>
                <a:gd name="T27" fmla="*/ 128 h 132"/>
                <a:gd name="T28" fmla="*/ 179 w 348"/>
                <a:gd name="T29" fmla="*/ 132 h 132"/>
                <a:gd name="T30" fmla="*/ 161 w 348"/>
                <a:gd name="T31" fmla="*/ 131 h 132"/>
                <a:gd name="T32" fmla="*/ 148 w 348"/>
                <a:gd name="T33" fmla="*/ 127 h 132"/>
                <a:gd name="T34" fmla="*/ 135 w 348"/>
                <a:gd name="T35" fmla="*/ 125 h 132"/>
                <a:gd name="T36" fmla="*/ 121 w 348"/>
                <a:gd name="T37" fmla="*/ 125 h 132"/>
                <a:gd name="T38" fmla="*/ 105 w 348"/>
                <a:gd name="T39" fmla="*/ 124 h 132"/>
                <a:gd name="T40" fmla="*/ 90 w 348"/>
                <a:gd name="T41" fmla="*/ 126 h 132"/>
                <a:gd name="T42" fmla="*/ 76 w 348"/>
                <a:gd name="T43" fmla="*/ 128 h 132"/>
                <a:gd name="T44" fmla="*/ 61 w 348"/>
                <a:gd name="T45" fmla="*/ 127 h 132"/>
                <a:gd name="T46" fmla="*/ 45 w 348"/>
                <a:gd name="T47" fmla="*/ 127 h 132"/>
                <a:gd name="T48" fmla="*/ 29 w 348"/>
                <a:gd name="T49" fmla="*/ 128 h 132"/>
                <a:gd name="T50" fmla="*/ 18 w 348"/>
                <a:gd name="T51" fmla="*/ 123 h 132"/>
                <a:gd name="T52" fmla="*/ 12 w 348"/>
                <a:gd name="T53" fmla="*/ 112 h 132"/>
                <a:gd name="T54" fmla="*/ 5 w 348"/>
                <a:gd name="T55" fmla="*/ 102 h 132"/>
                <a:gd name="T56" fmla="*/ 1 w 348"/>
                <a:gd name="T57" fmla="*/ 90 h 132"/>
                <a:gd name="T58" fmla="*/ 8 w 348"/>
                <a:gd name="T59" fmla="*/ 80 h 132"/>
                <a:gd name="T60" fmla="*/ 28 w 348"/>
                <a:gd name="T61" fmla="*/ 80 h 132"/>
                <a:gd name="T62" fmla="*/ 48 w 348"/>
                <a:gd name="T63" fmla="*/ 85 h 132"/>
                <a:gd name="T64" fmla="*/ 69 w 348"/>
                <a:gd name="T65" fmla="*/ 87 h 132"/>
                <a:gd name="T66" fmla="*/ 95 w 348"/>
                <a:gd name="T67" fmla="*/ 87 h 132"/>
                <a:gd name="T68" fmla="*/ 125 w 348"/>
                <a:gd name="T69" fmla="*/ 89 h 132"/>
                <a:gd name="T70" fmla="*/ 155 w 348"/>
                <a:gd name="T71" fmla="*/ 89 h 132"/>
                <a:gd name="T72" fmla="*/ 178 w 348"/>
                <a:gd name="T73" fmla="*/ 86 h 132"/>
                <a:gd name="T74" fmla="*/ 192 w 348"/>
                <a:gd name="T75" fmla="*/ 82 h 132"/>
                <a:gd name="T76" fmla="*/ 209 w 348"/>
                <a:gd name="T77" fmla="*/ 77 h 132"/>
                <a:gd name="T78" fmla="*/ 226 w 348"/>
                <a:gd name="T79" fmla="*/ 71 h 132"/>
                <a:gd name="T80" fmla="*/ 242 w 348"/>
                <a:gd name="T81" fmla="*/ 62 h 132"/>
                <a:gd name="T82" fmla="*/ 258 w 348"/>
                <a:gd name="T83" fmla="*/ 51 h 132"/>
                <a:gd name="T84" fmla="*/ 267 w 348"/>
                <a:gd name="T85" fmla="*/ 45 h 132"/>
                <a:gd name="T86" fmla="*/ 270 w 348"/>
                <a:gd name="T87" fmla="*/ 42 h 132"/>
                <a:gd name="T88" fmla="*/ 276 w 348"/>
                <a:gd name="T89" fmla="*/ 40 h 132"/>
                <a:gd name="T90" fmla="*/ 280 w 348"/>
                <a:gd name="T91" fmla="*/ 38 h 132"/>
                <a:gd name="T92" fmla="*/ 288 w 348"/>
                <a:gd name="T93" fmla="*/ 31 h 132"/>
                <a:gd name="T94" fmla="*/ 300 w 348"/>
                <a:gd name="T95" fmla="*/ 23 h 132"/>
                <a:gd name="T96" fmla="*/ 312 w 348"/>
                <a:gd name="T97" fmla="*/ 13 h 132"/>
                <a:gd name="T98" fmla="*/ 326 w 348"/>
                <a:gd name="T99" fmla="*/ 5 h 132"/>
                <a:gd name="T100" fmla="*/ 335 w 348"/>
                <a:gd name="T101" fmla="*/ 0 h 132"/>
                <a:gd name="T102" fmla="*/ 339 w 348"/>
                <a:gd name="T103" fmla="*/ 1 h 132"/>
                <a:gd name="T104" fmla="*/ 344 w 348"/>
                <a:gd name="T105" fmla="*/ 3 h 132"/>
                <a:gd name="T106" fmla="*/ 347 w 348"/>
                <a:gd name="T107" fmla="*/ 6 h 13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48"/>
                <a:gd name="T163" fmla="*/ 0 h 132"/>
                <a:gd name="T164" fmla="*/ 348 w 348"/>
                <a:gd name="T165" fmla="*/ 132 h 13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48" h="132">
                  <a:moveTo>
                    <a:pt x="348" y="9"/>
                  </a:moveTo>
                  <a:lnTo>
                    <a:pt x="342" y="15"/>
                  </a:lnTo>
                  <a:lnTo>
                    <a:pt x="337" y="23"/>
                  </a:lnTo>
                  <a:lnTo>
                    <a:pt x="332" y="31"/>
                  </a:lnTo>
                  <a:lnTo>
                    <a:pt x="329" y="38"/>
                  </a:lnTo>
                  <a:lnTo>
                    <a:pt x="326" y="47"/>
                  </a:lnTo>
                  <a:lnTo>
                    <a:pt x="324" y="55"/>
                  </a:lnTo>
                  <a:lnTo>
                    <a:pt x="322" y="65"/>
                  </a:lnTo>
                  <a:lnTo>
                    <a:pt x="322" y="74"/>
                  </a:lnTo>
                  <a:lnTo>
                    <a:pt x="318" y="77"/>
                  </a:lnTo>
                  <a:lnTo>
                    <a:pt x="314" y="79"/>
                  </a:lnTo>
                  <a:lnTo>
                    <a:pt x="309" y="84"/>
                  </a:lnTo>
                  <a:lnTo>
                    <a:pt x="305" y="87"/>
                  </a:lnTo>
                  <a:lnTo>
                    <a:pt x="301" y="89"/>
                  </a:lnTo>
                  <a:lnTo>
                    <a:pt x="297" y="91"/>
                  </a:lnTo>
                  <a:lnTo>
                    <a:pt x="291" y="92"/>
                  </a:lnTo>
                  <a:lnTo>
                    <a:pt x="287" y="92"/>
                  </a:lnTo>
                  <a:lnTo>
                    <a:pt x="283" y="97"/>
                  </a:lnTo>
                  <a:lnTo>
                    <a:pt x="278" y="102"/>
                  </a:lnTo>
                  <a:lnTo>
                    <a:pt x="271" y="105"/>
                  </a:lnTo>
                  <a:lnTo>
                    <a:pt x="265" y="107"/>
                  </a:lnTo>
                  <a:lnTo>
                    <a:pt x="259" y="109"/>
                  </a:lnTo>
                  <a:lnTo>
                    <a:pt x="253" y="112"/>
                  </a:lnTo>
                  <a:lnTo>
                    <a:pt x="247" y="114"/>
                  </a:lnTo>
                  <a:lnTo>
                    <a:pt x="242" y="118"/>
                  </a:lnTo>
                  <a:lnTo>
                    <a:pt x="229" y="122"/>
                  </a:lnTo>
                  <a:lnTo>
                    <a:pt x="218" y="125"/>
                  </a:lnTo>
                  <a:lnTo>
                    <a:pt x="205" y="128"/>
                  </a:lnTo>
                  <a:lnTo>
                    <a:pt x="192" y="131"/>
                  </a:lnTo>
                  <a:lnTo>
                    <a:pt x="179" y="132"/>
                  </a:lnTo>
                  <a:lnTo>
                    <a:pt x="167" y="132"/>
                  </a:lnTo>
                  <a:lnTo>
                    <a:pt x="161" y="131"/>
                  </a:lnTo>
                  <a:lnTo>
                    <a:pt x="154" y="129"/>
                  </a:lnTo>
                  <a:lnTo>
                    <a:pt x="148" y="127"/>
                  </a:lnTo>
                  <a:lnTo>
                    <a:pt x="143" y="124"/>
                  </a:lnTo>
                  <a:lnTo>
                    <a:pt x="135" y="125"/>
                  </a:lnTo>
                  <a:lnTo>
                    <a:pt x="128" y="126"/>
                  </a:lnTo>
                  <a:lnTo>
                    <a:pt x="121" y="125"/>
                  </a:lnTo>
                  <a:lnTo>
                    <a:pt x="113" y="125"/>
                  </a:lnTo>
                  <a:lnTo>
                    <a:pt x="105" y="124"/>
                  </a:lnTo>
                  <a:lnTo>
                    <a:pt x="97" y="124"/>
                  </a:lnTo>
                  <a:lnTo>
                    <a:pt x="90" y="126"/>
                  </a:lnTo>
                  <a:lnTo>
                    <a:pt x="83" y="129"/>
                  </a:lnTo>
                  <a:lnTo>
                    <a:pt x="76" y="128"/>
                  </a:lnTo>
                  <a:lnTo>
                    <a:pt x="69" y="127"/>
                  </a:lnTo>
                  <a:lnTo>
                    <a:pt x="61" y="127"/>
                  </a:lnTo>
                  <a:lnTo>
                    <a:pt x="52" y="127"/>
                  </a:lnTo>
                  <a:lnTo>
                    <a:pt x="45" y="127"/>
                  </a:lnTo>
                  <a:lnTo>
                    <a:pt x="36" y="127"/>
                  </a:lnTo>
                  <a:lnTo>
                    <a:pt x="29" y="128"/>
                  </a:lnTo>
                  <a:lnTo>
                    <a:pt x="23" y="129"/>
                  </a:lnTo>
                  <a:lnTo>
                    <a:pt x="18" y="123"/>
                  </a:lnTo>
                  <a:lnTo>
                    <a:pt x="15" y="117"/>
                  </a:lnTo>
                  <a:lnTo>
                    <a:pt x="12" y="112"/>
                  </a:lnTo>
                  <a:lnTo>
                    <a:pt x="8" y="107"/>
                  </a:lnTo>
                  <a:lnTo>
                    <a:pt x="5" y="102"/>
                  </a:lnTo>
                  <a:lnTo>
                    <a:pt x="3" y="96"/>
                  </a:lnTo>
                  <a:lnTo>
                    <a:pt x="1" y="90"/>
                  </a:lnTo>
                  <a:lnTo>
                    <a:pt x="0" y="84"/>
                  </a:lnTo>
                  <a:lnTo>
                    <a:pt x="8" y="80"/>
                  </a:lnTo>
                  <a:lnTo>
                    <a:pt x="17" y="80"/>
                  </a:lnTo>
                  <a:lnTo>
                    <a:pt x="28" y="80"/>
                  </a:lnTo>
                  <a:lnTo>
                    <a:pt x="37" y="83"/>
                  </a:lnTo>
                  <a:lnTo>
                    <a:pt x="48" y="85"/>
                  </a:lnTo>
                  <a:lnTo>
                    <a:pt x="59" y="86"/>
                  </a:lnTo>
                  <a:lnTo>
                    <a:pt x="69" y="87"/>
                  </a:lnTo>
                  <a:lnTo>
                    <a:pt x="80" y="87"/>
                  </a:lnTo>
                  <a:lnTo>
                    <a:pt x="95" y="87"/>
                  </a:lnTo>
                  <a:lnTo>
                    <a:pt x="110" y="88"/>
                  </a:lnTo>
                  <a:lnTo>
                    <a:pt x="125" y="89"/>
                  </a:lnTo>
                  <a:lnTo>
                    <a:pt x="140" y="90"/>
                  </a:lnTo>
                  <a:lnTo>
                    <a:pt x="155" y="89"/>
                  </a:lnTo>
                  <a:lnTo>
                    <a:pt x="170" y="88"/>
                  </a:lnTo>
                  <a:lnTo>
                    <a:pt x="178" y="86"/>
                  </a:lnTo>
                  <a:lnTo>
                    <a:pt x="185" y="84"/>
                  </a:lnTo>
                  <a:lnTo>
                    <a:pt x="192" y="82"/>
                  </a:lnTo>
                  <a:lnTo>
                    <a:pt x="200" y="78"/>
                  </a:lnTo>
                  <a:lnTo>
                    <a:pt x="209" y="77"/>
                  </a:lnTo>
                  <a:lnTo>
                    <a:pt x="218" y="74"/>
                  </a:lnTo>
                  <a:lnTo>
                    <a:pt x="226" y="71"/>
                  </a:lnTo>
                  <a:lnTo>
                    <a:pt x="234" y="66"/>
                  </a:lnTo>
                  <a:lnTo>
                    <a:pt x="242" y="62"/>
                  </a:lnTo>
                  <a:lnTo>
                    <a:pt x="250" y="56"/>
                  </a:lnTo>
                  <a:lnTo>
                    <a:pt x="258" y="51"/>
                  </a:lnTo>
                  <a:lnTo>
                    <a:pt x="266" y="47"/>
                  </a:lnTo>
                  <a:lnTo>
                    <a:pt x="267" y="45"/>
                  </a:lnTo>
                  <a:lnTo>
                    <a:pt x="268" y="43"/>
                  </a:lnTo>
                  <a:lnTo>
                    <a:pt x="270" y="42"/>
                  </a:lnTo>
                  <a:lnTo>
                    <a:pt x="272" y="40"/>
                  </a:lnTo>
                  <a:lnTo>
                    <a:pt x="276" y="40"/>
                  </a:lnTo>
                  <a:lnTo>
                    <a:pt x="278" y="39"/>
                  </a:lnTo>
                  <a:lnTo>
                    <a:pt x="280" y="38"/>
                  </a:lnTo>
                  <a:lnTo>
                    <a:pt x="282" y="36"/>
                  </a:lnTo>
                  <a:lnTo>
                    <a:pt x="288" y="31"/>
                  </a:lnTo>
                  <a:lnTo>
                    <a:pt x="293" y="27"/>
                  </a:lnTo>
                  <a:lnTo>
                    <a:pt x="300" y="23"/>
                  </a:lnTo>
                  <a:lnTo>
                    <a:pt x="306" y="17"/>
                  </a:lnTo>
                  <a:lnTo>
                    <a:pt x="312" y="13"/>
                  </a:lnTo>
                  <a:lnTo>
                    <a:pt x="320" y="9"/>
                  </a:lnTo>
                  <a:lnTo>
                    <a:pt x="326" y="5"/>
                  </a:lnTo>
                  <a:lnTo>
                    <a:pt x="332" y="0"/>
                  </a:lnTo>
                  <a:lnTo>
                    <a:pt x="335" y="0"/>
                  </a:lnTo>
                  <a:lnTo>
                    <a:pt x="337" y="0"/>
                  </a:lnTo>
                  <a:lnTo>
                    <a:pt x="339" y="1"/>
                  </a:lnTo>
                  <a:lnTo>
                    <a:pt x="342" y="1"/>
                  </a:lnTo>
                  <a:lnTo>
                    <a:pt x="344" y="3"/>
                  </a:lnTo>
                  <a:lnTo>
                    <a:pt x="345" y="5"/>
                  </a:lnTo>
                  <a:lnTo>
                    <a:pt x="347" y="6"/>
                  </a:lnTo>
                  <a:lnTo>
                    <a:pt x="348" y="9"/>
                  </a:lnTo>
                  <a:close/>
                </a:path>
              </a:pathLst>
            </a:custGeom>
            <a:solidFill>
              <a:srgbClr val="FFCC00"/>
            </a:solidFill>
            <a:ln w="9525">
              <a:noFill/>
              <a:round/>
              <a:headEnd/>
              <a:tailEnd/>
            </a:ln>
          </p:spPr>
          <p:txBody>
            <a:bodyPr>
              <a:prstTxWarp prst="textNoShape">
                <a:avLst/>
              </a:prstTxWarp>
            </a:bodyPr>
            <a:lstStyle/>
            <a:p>
              <a:endParaRPr lang="en-US"/>
            </a:p>
          </p:txBody>
        </p:sp>
        <p:sp>
          <p:nvSpPr>
            <p:cNvPr id="66678" name="Freeform 118"/>
            <p:cNvSpPr>
              <a:spLocks/>
            </p:cNvSpPr>
            <p:nvPr/>
          </p:nvSpPr>
          <p:spPr bwMode="auto">
            <a:xfrm>
              <a:off x="927" y="2107"/>
              <a:ext cx="133" cy="194"/>
            </a:xfrm>
            <a:custGeom>
              <a:avLst/>
              <a:gdLst>
                <a:gd name="T0" fmla="*/ 110 w 133"/>
                <a:gd name="T1" fmla="*/ 57 h 194"/>
                <a:gd name="T2" fmla="*/ 112 w 133"/>
                <a:gd name="T3" fmla="*/ 59 h 194"/>
                <a:gd name="T4" fmla="*/ 112 w 133"/>
                <a:gd name="T5" fmla="*/ 61 h 194"/>
                <a:gd name="T6" fmla="*/ 114 w 133"/>
                <a:gd name="T7" fmla="*/ 68 h 194"/>
                <a:gd name="T8" fmla="*/ 114 w 133"/>
                <a:gd name="T9" fmla="*/ 79 h 194"/>
                <a:gd name="T10" fmla="*/ 119 w 133"/>
                <a:gd name="T11" fmla="*/ 88 h 194"/>
                <a:gd name="T12" fmla="*/ 130 w 133"/>
                <a:gd name="T13" fmla="*/ 111 h 194"/>
                <a:gd name="T14" fmla="*/ 124 w 133"/>
                <a:gd name="T15" fmla="*/ 119 h 194"/>
                <a:gd name="T16" fmla="*/ 118 w 133"/>
                <a:gd name="T17" fmla="*/ 127 h 194"/>
                <a:gd name="T18" fmla="*/ 106 w 133"/>
                <a:gd name="T19" fmla="*/ 133 h 194"/>
                <a:gd name="T20" fmla="*/ 103 w 133"/>
                <a:gd name="T21" fmla="*/ 149 h 194"/>
                <a:gd name="T22" fmla="*/ 102 w 133"/>
                <a:gd name="T23" fmla="*/ 171 h 194"/>
                <a:gd name="T24" fmla="*/ 93 w 133"/>
                <a:gd name="T25" fmla="*/ 175 h 194"/>
                <a:gd name="T26" fmla="*/ 82 w 133"/>
                <a:gd name="T27" fmla="*/ 181 h 194"/>
                <a:gd name="T28" fmla="*/ 74 w 133"/>
                <a:gd name="T29" fmla="*/ 191 h 194"/>
                <a:gd name="T30" fmla="*/ 61 w 133"/>
                <a:gd name="T31" fmla="*/ 194 h 194"/>
                <a:gd name="T32" fmla="*/ 54 w 133"/>
                <a:gd name="T33" fmla="*/ 189 h 194"/>
                <a:gd name="T34" fmla="*/ 53 w 133"/>
                <a:gd name="T35" fmla="*/ 180 h 194"/>
                <a:gd name="T36" fmla="*/ 57 w 133"/>
                <a:gd name="T37" fmla="*/ 173 h 194"/>
                <a:gd name="T38" fmla="*/ 57 w 133"/>
                <a:gd name="T39" fmla="*/ 165 h 194"/>
                <a:gd name="T40" fmla="*/ 55 w 133"/>
                <a:gd name="T41" fmla="*/ 159 h 194"/>
                <a:gd name="T42" fmla="*/ 47 w 133"/>
                <a:gd name="T43" fmla="*/ 150 h 194"/>
                <a:gd name="T44" fmla="*/ 35 w 133"/>
                <a:gd name="T45" fmla="*/ 147 h 194"/>
                <a:gd name="T46" fmla="*/ 21 w 133"/>
                <a:gd name="T47" fmla="*/ 146 h 194"/>
                <a:gd name="T48" fmla="*/ 26 w 133"/>
                <a:gd name="T49" fmla="*/ 132 h 194"/>
                <a:gd name="T50" fmla="*/ 34 w 133"/>
                <a:gd name="T51" fmla="*/ 118 h 194"/>
                <a:gd name="T52" fmla="*/ 33 w 133"/>
                <a:gd name="T53" fmla="*/ 104 h 194"/>
                <a:gd name="T54" fmla="*/ 19 w 133"/>
                <a:gd name="T55" fmla="*/ 97 h 194"/>
                <a:gd name="T56" fmla="*/ 4 w 133"/>
                <a:gd name="T57" fmla="*/ 95 h 194"/>
                <a:gd name="T58" fmla="*/ 1 w 133"/>
                <a:gd name="T59" fmla="*/ 87 h 194"/>
                <a:gd name="T60" fmla="*/ 12 w 133"/>
                <a:gd name="T61" fmla="*/ 79 h 194"/>
                <a:gd name="T62" fmla="*/ 28 w 133"/>
                <a:gd name="T63" fmla="*/ 67 h 194"/>
                <a:gd name="T64" fmla="*/ 28 w 133"/>
                <a:gd name="T65" fmla="*/ 57 h 194"/>
                <a:gd name="T66" fmla="*/ 25 w 133"/>
                <a:gd name="T67" fmla="*/ 50 h 194"/>
                <a:gd name="T68" fmla="*/ 21 w 133"/>
                <a:gd name="T69" fmla="*/ 44 h 194"/>
                <a:gd name="T70" fmla="*/ 21 w 133"/>
                <a:gd name="T71" fmla="*/ 40 h 194"/>
                <a:gd name="T72" fmla="*/ 20 w 133"/>
                <a:gd name="T73" fmla="*/ 35 h 194"/>
                <a:gd name="T74" fmla="*/ 17 w 133"/>
                <a:gd name="T75" fmla="*/ 31 h 194"/>
                <a:gd name="T76" fmla="*/ 21 w 133"/>
                <a:gd name="T77" fmla="*/ 24 h 194"/>
                <a:gd name="T78" fmla="*/ 33 w 133"/>
                <a:gd name="T79" fmla="*/ 24 h 194"/>
                <a:gd name="T80" fmla="*/ 50 w 133"/>
                <a:gd name="T81" fmla="*/ 31 h 194"/>
                <a:gd name="T82" fmla="*/ 59 w 133"/>
                <a:gd name="T83" fmla="*/ 26 h 194"/>
                <a:gd name="T84" fmla="*/ 63 w 133"/>
                <a:gd name="T85" fmla="*/ 0 h 194"/>
                <a:gd name="T86" fmla="*/ 87 w 133"/>
                <a:gd name="T87" fmla="*/ 16 h 194"/>
                <a:gd name="T88" fmla="*/ 104 w 133"/>
                <a:gd name="T89" fmla="*/ 38 h 19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3"/>
                <a:gd name="T136" fmla="*/ 0 h 194"/>
                <a:gd name="T137" fmla="*/ 133 w 133"/>
                <a:gd name="T138" fmla="*/ 194 h 19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3" h="194">
                  <a:moveTo>
                    <a:pt x="109" y="56"/>
                  </a:moveTo>
                  <a:lnTo>
                    <a:pt x="109" y="57"/>
                  </a:lnTo>
                  <a:lnTo>
                    <a:pt x="110" y="57"/>
                  </a:lnTo>
                  <a:lnTo>
                    <a:pt x="111" y="58"/>
                  </a:lnTo>
                  <a:lnTo>
                    <a:pt x="112" y="59"/>
                  </a:lnTo>
                  <a:lnTo>
                    <a:pt x="112" y="60"/>
                  </a:lnTo>
                  <a:lnTo>
                    <a:pt x="112" y="61"/>
                  </a:lnTo>
                  <a:lnTo>
                    <a:pt x="110" y="62"/>
                  </a:lnTo>
                  <a:lnTo>
                    <a:pt x="113" y="65"/>
                  </a:lnTo>
                  <a:lnTo>
                    <a:pt x="114" y="68"/>
                  </a:lnTo>
                  <a:lnTo>
                    <a:pt x="114" y="72"/>
                  </a:lnTo>
                  <a:lnTo>
                    <a:pt x="114" y="76"/>
                  </a:lnTo>
                  <a:lnTo>
                    <a:pt x="114" y="79"/>
                  </a:lnTo>
                  <a:lnTo>
                    <a:pt x="114" y="82"/>
                  </a:lnTo>
                  <a:lnTo>
                    <a:pt x="116" y="85"/>
                  </a:lnTo>
                  <a:lnTo>
                    <a:pt x="119" y="88"/>
                  </a:lnTo>
                  <a:lnTo>
                    <a:pt x="117" y="91"/>
                  </a:lnTo>
                  <a:lnTo>
                    <a:pt x="133" y="110"/>
                  </a:lnTo>
                  <a:lnTo>
                    <a:pt x="130" y="111"/>
                  </a:lnTo>
                  <a:lnTo>
                    <a:pt x="126" y="113"/>
                  </a:lnTo>
                  <a:lnTo>
                    <a:pt x="125" y="116"/>
                  </a:lnTo>
                  <a:lnTo>
                    <a:pt x="124" y="119"/>
                  </a:lnTo>
                  <a:lnTo>
                    <a:pt x="123" y="123"/>
                  </a:lnTo>
                  <a:lnTo>
                    <a:pt x="121" y="125"/>
                  </a:lnTo>
                  <a:lnTo>
                    <a:pt x="118" y="127"/>
                  </a:lnTo>
                  <a:lnTo>
                    <a:pt x="114" y="127"/>
                  </a:lnTo>
                  <a:lnTo>
                    <a:pt x="110" y="130"/>
                  </a:lnTo>
                  <a:lnTo>
                    <a:pt x="106" y="133"/>
                  </a:lnTo>
                  <a:lnTo>
                    <a:pt x="105" y="136"/>
                  </a:lnTo>
                  <a:lnTo>
                    <a:pt x="104" y="140"/>
                  </a:lnTo>
                  <a:lnTo>
                    <a:pt x="103" y="149"/>
                  </a:lnTo>
                  <a:lnTo>
                    <a:pt x="103" y="157"/>
                  </a:lnTo>
                  <a:lnTo>
                    <a:pt x="103" y="165"/>
                  </a:lnTo>
                  <a:lnTo>
                    <a:pt x="102" y="171"/>
                  </a:lnTo>
                  <a:lnTo>
                    <a:pt x="100" y="173"/>
                  </a:lnTo>
                  <a:lnTo>
                    <a:pt x="97" y="175"/>
                  </a:lnTo>
                  <a:lnTo>
                    <a:pt x="93" y="175"/>
                  </a:lnTo>
                  <a:lnTo>
                    <a:pt x="87" y="174"/>
                  </a:lnTo>
                  <a:lnTo>
                    <a:pt x="84" y="177"/>
                  </a:lnTo>
                  <a:lnTo>
                    <a:pt x="82" y="181"/>
                  </a:lnTo>
                  <a:lnTo>
                    <a:pt x="80" y="184"/>
                  </a:lnTo>
                  <a:lnTo>
                    <a:pt x="77" y="188"/>
                  </a:lnTo>
                  <a:lnTo>
                    <a:pt x="74" y="191"/>
                  </a:lnTo>
                  <a:lnTo>
                    <a:pt x="71" y="193"/>
                  </a:lnTo>
                  <a:lnTo>
                    <a:pt x="66" y="194"/>
                  </a:lnTo>
                  <a:lnTo>
                    <a:pt x="61" y="194"/>
                  </a:lnTo>
                  <a:lnTo>
                    <a:pt x="58" y="193"/>
                  </a:lnTo>
                  <a:lnTo>
                    <a:pt x="56" y="192"/>
                  </a:lnTo>
                  <a:lnTo>
                    <a:pt x="54" y="189"/>
                  </a:lnTo>
                  <a:lnTo>
                    <a:pt x="53" y="186"/>
                  </a:lnTo>
                  <a:lnTo>
                    <a:pt x="53" y="183"/>
                  </a:lnTo>
                  <a:lnTo>
                    <a:pt x="53" y="180"/>
                  </a:lnTo>
                  <a:lnTo>
                    <a:pt x="54" y="177"/>
                  </a:lnTo>
                  <a:lnTo>
                    <a:pt x="55" y="174"/>
                  </a:lnTo>
                  <a:lnTo>
                    <a:pt x="57" y="173"/>
                  </a:lnTo>
                  <a:lnTo>
                    <a:pt x="58" y="171"/>
                  </a:lnTo>
                  <a:lnTo>
                    <a:pt x="58" y="169"/>
                  </a:lnTo>
                  <a:lnTo>
                    <a:pt x="57" y="165"/>
                  </a:lnTo>
                  <a:lnTo>
                    <a:pt x="57" y="163"/>
                  </a:lnTo>
                  <a:lnTo>
                    <a:pt x="56" y="161"/>
                  </a:lnTo>
                  <a:lnTo>
                    <a:pt x="55" y="159"/>
                  </a:lnTo>
                  <a:lnTo>
                    <a:pt x="55" y="157"/>
                  </a:lnTo>
                  <a:lnTo>
                    <a:pt x="51" y="153"/>
                  </a:lnTo>
                  <a:lnTo>
                    <a:pt x="47" y="150"/>
                  </a:lnTo>
                  <a:lnTo>
                    <a:pt x="43" y="149"/>
                  </a:lnTo>
                  <a:lnTo>
                    <a:pt x="39" y="147"/>
                  </a:lnTo>
                  <a:lnTo>
                    <a:pt x="35" y="147"/>
                  </a:lnTo>
                  <a:lnTo>
                    <a:pt x="30" y="149"/>
                  </a:lnTo>
                  <a:lnTo>
                    <a:pt x="25" y="147"/>
                  </a:lnTo>
                  <a:lnTo>
                    <a:pt x="21" y="146"/>
                  </a:lnTo>
                  <a:lnTo>
                    <a:pt x="22" y="141"/>
                  </a:lnTo>
                  <a:lnTo>
                    <a:pt x="24" y="137"/>
                  </a:lnTo>
                  <a:lnTo>
                    <a:pt x="26" y="132"/>
                  </a:lnTo>
                  <a:lnTo>
                    <a:pt x="28" y="127"/>
                  </a:lnTo>
                  <a:lnTo>
                    <a:pt x="32" y="123"/>
                  </a:lnTo>
                  <a:lnTo>
                    <a:pt x="34" y="118"/>
                  </a:lnTo>
                  <a:lnTo>
                    <a:pt x="35" y="114"/>
                  </a:lnTo>
                  <a:lnTo>
                    <a:pt x="35" y="109"/>
                  </a:lnTo>
                  <a:lnTo>
                    <a:pt x="33" y="104"/>
                  </a:lnTo>
                  <a:lnTo>
                    <a:pt x="28" y="101"/>
                  </a:lnTo>
                  <a:lnTo>
                    <a:pt x="24" y="99"/>
                  </a:lnTo>
                  <a:lnTo>
                    <a:pt x="19" y="97"/>
                  </a:lnTo>
                  <a:lnTo>
                    <a:pt x="14" y="96"/>
                  </a:lnTo>
                  <a:lnTo>
                    <a:pt x="9" y="96"/>
                  </a:lnTo>
                  <a:lnTo>
                    <a:pt x="4" y="95"/>
                  </a:lnTo>
                  <a:lnTo>
                    <a:pt x="0" y="95"/>
                  </a:lnTo>
                  <a:lnTo>
                    <a:pt x="0" y="91"/>
                  </a:lnTo>
                  <a:lnTo>
                    <a:pt x="1" y="87"/>
                  </a:lnTo>
                  <a:lnTo>
                    <a:pt x="3" y="85"/>
                  </a:lnTo>
                  <a:lnTo>
                    <a:pt x="5" y="83"/>
                  </a:lnTo>
                  <a:lnTo>
                    <a:pt x="12" y="79"/>
                  </a:lnTo>
                  <a:lnTo>
                    <a:pt x="18" y="76"/>
                  </a:lnTo>
                  <a:lnTo>
                    <a:pt x="24" y="72"/>
                  </a:lnTo>
                  <a:lnTo>
                    <a:pt x="28" y="67"/>
                  </a:lnTo>
                  <a:lnTo>
                    <a:pt x="30" y="64"/>
                  </a:lnTo>
                  <a:lnTo>
                    <a:pt x="30" y="61"/>
                  </a:lnTo>
                  <a:lnTo>
                    <a:pt x="28" y="57"/>
                  </a:lnTo>
                  <a:lnTo>
                    <a:pt x="26" y="53"/>
                  </a:lnTo>
                  <a:lnTo>
                    <a:pt x="26" y="51"/>
                  </a:lnTo>
                  <a:lnTo>
                    <a:pt x="25" y="50"/>
                  </a:lnTo>
                  <a:lnTo>
                    <a:pt x="24" y="47"/>
                  </a:lnTo>
                  <a:lnTo>
                    <a:pt x="23" y="46"/>
                  </a:lnTo>
                  <a:lnTo>
                    <a:pt x="21" y="44"/>
                  </a:lnTo>
                  <a:lnTo>
                    <a:pt x="21" y="43"/>
                  </a:lnTo>
                  <a:lnTo>
                    <a:pt x="20" y="41"/>
                  </a:lnTo>
                  <a:lnTo>
                    <a:pt x="21" y="40"/>
                  </a:lnTo>
                  <a:lnTo>
                    <a:pt x="21" y="38"/>
                  </a:lnTo>
                  <a:lnTo>
                    <a:pt x="20" y="37"/>
                  </a:lnTo>
                  <a:lnTo>
                    <a:pt x="20" y="35"/>
                  </a:lnTo>
                  <a:lnTo>
                    <a:pt x="19" y="34"/>
                  </a:lnTo>
                  <a:lnTo>
                    <a:pt x="18" y="32"/>
                  </a:lnTo>
                  <a:lnTo>
                    <a:pt x="17" y="31"/>
                  </a:lnTo>
                  <a:lnTo>
                    <a:pt x="17" y="28"/>
                  </a:lnTo>
                  <a:lnTo>
                    <a:pt x="18" y="26"/>
                  </a:lnTo>
                  <a:lnTo>
                    <a:pt x="21" y="24"/>
                  </a:lnTo>
                  <a:lnTo>
                    <a:pt x="25" y="24"/>
                  </a:lnTo>
                  <a:lnTo>
                    <a:pt x="28" y="24"/>
                  </a:lnTo>
                  <a:lnTo>
                    <a:pt x="33" y="24"/>
                  </a:lnTo>
                  <a:lnTo>
                    <a:pt x="39" y="26"/>
                  </a:lnTo>
                  <a:lnTo>
                    <a:pt x="44" y="30"/>
                  </a:lnTo>
                  <a:lnTo>
                    <a:pt x="50" y="31"/>
                  </a:lnTo>
                  <a:lnTo>
                    <a:pt x="55" y="30"/>
                  </a:lnTo>
                  <a:lnTo>
                    <a:pt x="57" y="28"/>
                  </a:lnTo>
                  <a:lnTo>
                    <a:pt x="59" y="26"/>
                  </a:lnTo>
                  <a:lnTo>
                    <a:pt x="61" y="22"/>
                  </a:lnTo>
                  <a:lnTo>
                    <a:pt x="63" y="17"/>
                  </a:lnTo>
                  <a:lnTo>
                    <a:pt x="63" y="0"/>
                  </a:lnTo>
                  <a:lnTo>
                    <a:pt x="72" y="5"/>
                  </a:lnTo>
                  <a:lnTo>
                    <a:pt x="79" y="11"/>
                  </a:lnTo>
                  <a:lnTo>
                    <a:pt x="87" y="16"/>
                  </a:lnTo>
                  <a:lnTo>
                    <a:pt x="94" y="23"/>
                  </a:lnTo>
                  <a:lnTo>
                    <a:pt x="100" y="31"/>
                  </a:lnTo>
                  <a:lnTo>
                    <a:pt x="104" y="38"/>
                  </a:lnTo>
                  <a:lnTo>
                    <a:pt x="107" y="46"/>
                  </a:lnTo>
                  <a:lnTo>
                    <a:pt x="109" y="56"/>
                  </a:lnTo>
                  <a:close/>
                </a:path>
              </a:pathLst>
            </a:custGeom>
            <a:solidFill>
              <a:srgbClr val="CC6633"/>
            </a:solidFill>
            <a:ln w="9525">
              <a:noFill/>
              <a:round/>
              <a:headEnd/>
              <a:tailEnd/>
            </a:ln>
          </p:spPr>
          <p:txBody>
            <a:bodyPr>
              <a:prstTxWarp prst="textNoShape">
                <a:avLst/>
              </a:prstTxWarp>
            </a:bodyPr>
            <a:lstStyle/>
            <a:p>
              <a:endParaRPr lang="en-US"/>
            </a:p>
          </p:txBody>
        </p:sp>
        <p:sp>
          <p:nvSpPr>
            <p:cNvPr id="66679" name="Freeform 119"/>
            <p:cNvSpPr>
              <a:spLocks/>
            </p:cNvSpPr>
            <p:nvPr/>
          </p:nvSpPr>
          <p:spPr bwMode="auto">
            <a:xfrm>
              <a:off x="1386" y="2160"/>
              <a:ext cx="538" cy="261"/>
            </a:xfrm>
            <a:custGeom>
              <a:avLst/>
              <a:gdLst>
                <a:gd name="T0" fmla="*/ 506 w 538"/>
                <a:gd name="T1" fmla="*/ 18 h 261"/>
                <a:gd name="T2" fmla="*/ 532 w 538"/>
                <a:gd name="T3" fmla="*/ 53 h 261"/>
                <a:gd name="T4" fmla="*/ 526 w 538"/>
                <a:gd name="T5" fmla="*/ 74 h 261"/>
                <a:gd name="T6" fmla="*/ 509 w 538"/>
                <a:gd name="T7" fmla="*/ 81 h 261"/>
                <a:gd name="T8" fmla="*/ 517 w 538"/>
                <a:gd name="T9" fmla="*/ 106 h 261"/>
                <a:gd name="T10" fmla="*/ 529 w 538"/>
                <a:gd name="T11" fmla="*/ 143 h 261"/>
                <a:gd name="T12" fmla="*/ 502 w 538"/>
                <a:gd name="T13" fmla="*/ 131 h 261"/>
                <a:gd name="T14" fmla="*/ 493 w 538"/>
                <a:gd name="T15" fmla="*/ 141 h 261"/>
                <a:gd name="T16" fmla="*/ 493 w 538"/>
                <a:gd name="T17" fmla="*/ 152 h 261"/>
                <a:gd name="T18" fmla="*/ 496 w 538"/>
                <a:gd name="T19" fmla="*/ 168 h 261"/>
                <a:gd name="T20" fmla="*/ 480 w 538"/>
                <a:gd name="T21" fmla="*/ 205 h 261"/>
                <a:gd name="T22" fmla="*/ 451 w 538"/>
                <a:gd name="T23" fmla="*/ 171 h 261"/>
                <a:gd name="T24" fmla="*/ 434 w 538"/>
                <a:gd name="T25" fmla="*/ 206 h 261"/>
                <a:gd name="T26" fmla="*/ 411 w 538"/>
                <a:gd name="T27" fmla="*/ 230 h 261"/>
                <a:gd name="T28" fmla="*/ 378 w 538"/>
                <a:gd name="T29" fmla="*/ 196 h 261"/>
                <a:gd name="T30" fmla="*/ 352 w 538"/>
                <a:gd name="T31" fmla="*/ 241 h 261"/>
                <a:gd name="T32" fmla="*/ 318 w 538"/>
                <a:gd name="T33" fmla="*/ 235 h 261"/>
                <a:gd name="T34" fmla="*/ 273 w 538"/>
                <a:gd name="T35" fmla="*/ 215 h 261"/>
                <a:gd name="T36" fmla="*/ 256 w 538"/>
                <a:gd name="T37" fmla="*/ 257 h 261"/>
                <a:gd name="T38" fmla="*/ 212 w 538"/>
                <a:gd name="T39" fmla="*/ 243 h 261"/>
                <a:gd name="T40" fmla="*/ 188 w 538"/>
                <a:gd name="T41" fmla="*/ 226 h 261"/>
                <a:gd name="T42" fmla="*/ 181 w 538"/>
                <a:gd name="T43" fmla="*/ 239 h 261"/>
                <a:gd name="T44" fmla="*/ 157 w 538"/>
                <a:gd name="T45" fmla="*/ 245 h 261"/>
                <a:gd name="T46" fmla="*/ 132 w 538"/>
                <a:gd name="T47" fmla="*/ 217 h 261"/>
                <a:gd name="T48" fmla="*/ 125 w 538"/>
                <a:gd name="T49" fmla="*/ 220 h 261"/>
                <a:gd name="T50" fmla="*/ 106 w 538"/>
                <a:gd name="T51" fmla="*/ 201 h 261"/>
                <a:gd name="T52" fmla="*/ 86 w 538"/>
                <a:gd name="T53" fmla="*/ 202 h 261"/>
                <a:gd name="T54" fmla="*/ 60 w 538"/>
                <a:gd name="T55" fmla="*/ 218 h 261"/>
                <a:gd name="T56" fmla="*/ 64 w 538"/>
                <a:gd name="T57" fmla="*/ 178 h 261"/>
                <a:gd name="T58" fmla="*/ 42 w 538"/>
                <a:gd name="T59" fmla="*/ 169 h 261"/>
                <a:gd name="T60" fmla="*/ 13 w 538"/>
                <a:gd name="T61" fmla="*/ 186 h 261"/>
                <a:gd name="T62" fmla="*/ 28 w 538"/>
                <a:gd name="T63" fmla="*/ 115 h 261"/>
                <a:gd name="T64" fmla="*/ 8 w 538"/>
                <a:gd name="T65" fmla="*/ 99 h 261"/>
                <a:gd name="T66" fmla="*/ 8 w 538"/>
                <a:gd name="T67" fmla="*/ 82 h 261"/>
                <a:gd name="T68" fmla="*/ 23 w 538"/>
                <a:gd name="T69" fmla="*/ 66 h 261"/>
                <a:gd name="T70" fmla="*/ 62 w 538"/>
                <a:gd name="T71" fmla="*/ 59 h 261"/>
                <a:gd name="T72" fmla="*/ 84 w 538"/>
                <a:gd name="T73" fmla="*/ 67 h 261"/>
                <a:gd name="T74" fmla="*/ 114 w 538"/>
                <a:gd name="T75" fmla="*/ 85 h 261"/>
                <a:gd name="T76" fmla="*/ 134 w 538"/>
                <a:gd name="T77" fmla="*/ 59 h 261"/>
                <a:gd name="T78" fmla="*/ 145 w 538"/>
                <a:gd name="T79" fmla="*/ 49 h 261"/>
                <a:gd name="T80" fmla="*/ 157 w 538"/>
                <a:gd name="T81" fmla="*/ 64 h 261"/>
                <a:gd name="T82" fmla="*/ 167 w 538"/>
                <a:gd name="T83" fmla="*/ 89 h 261"/>
                <a:gd name="T84" fmla="*/ 195 w 538"/>
                <a:gd name="T85" fmla="*/ 99 h 261"/>
                <a:gd name="T86" fmla="*/ 217 w 538"/>
                <a:gd name="T87" fmla="*/ 73 h 261"/>
                <a:gd name="T88" fmla="*/ 254 w 538"/>
                <a:gd name="T89" fmla="*/ 90 h 261"/>
                <a:gd name="T90" fmla="*/ 292 w 538"/>
                <a:gd name="T91" fmla="*/ 97 h 261"/>
                <a:gd name="T92" fmla="*/ 314 w 538"/>
                <a:gd name="T93" fmla="*/ 59 h 261"/>
                <a:gd name="T94" fmla="*/ 357 w 538"/>
                <a:gd name="T95" fmla="*/ 88 h 261"/>
                <a:gd name="T96" fmla="*/ 382 w 538"/>
                <a:gd name="T97" fmla="*/ 79 h 261"/>
                <a:gd name="T98" fmla="*/ 392 w 538"/>
                <a:gd name="T99" fmla="*/ 53 h 261"/>
                <a:gd name="T100" fmla="*/ 408 w 538"/>
                <a:gd name="T101" fmla="*/ 35 h 261"/>
                <a:gd name="T102" fmla="*/ 432 w 538"/>
                <a:gd name="T103" fmla="*/ 43 h 261"/>
                <a:gd name="T104" fmla="*/ 471 w 538"/>
                <a:gd name="T105" fmla="*/ 45 h 261"/>
                <a:gd name="T106" fmla="*/ 482 w 538"/>
                <a:gd name="T107" fmla="*/ 26 h 261"/>
                <a:gd name="T108" fmla="*/ 478 w 538"/>
                <a:gd name="T109" fmla="*/ 2 h 261"/>
                <a:gd name="T110" fmla="*/ 497 w 538"/>
                <a:gd name="T111" fmla="*/ 4 h 2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38"/>
                <a:gd name="T169" fmla="*/ 0 h 261"/>
                <a:gd name="T170" fmla="*/ 538 w 538"/>
                <a:gd name="T171" fmla="*/ 261 h 26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38" h="261">
                  <a:moveTo>
                    <a:pt x="499" y="11"/>
                  </a:moveTo>
                  <a:lnTo>
                    <a:pt x="500" y="12"/>
                  </a:lnTo>
                  <a:lnTo>
                    <a:pt x="502" y="13"/>
                  </a:lnTo>
                  <a:lnTo>
                    <a:pt x="503" y="14"/>
                  </a:lnTo>
                  <a:lnTo>
                    <a:pt x="504" y="15"/>
                  </a:lnTo>
                  <a:lnTo>
                    <a:pt x="505" y="17"/>
                  </a:lnTo>
                  <a:lnTo>
                    <a:pt x="506" y="18"/>
                  </a:lnTo>
                  <a:lnTo>
                    <a:pt x="508" y="18"/>
                  </a:lnTo>
                  <a:lnTo>
                    <a:pt x="509" y="17"/>
                  </a:lnTo>
                  <a:lnTo>
                    <a:pt x="516" y="24"/>
                  </a:lnTo>
                  <a:lnTo>
                    <a:pt x="521" y="30"/>
                  </a:lnTo>
                  <a:lnTo>
                    <a:pt x="525" y="38"/>
                  </a:lnTo>
                  <a:lnTo>
                    <a:pt x="528" y="45"/>
                  </a:lnTo>
                  <a:lnTo>
                    <a:pt x="532" y="53"/>
                  </a:lnTo>
                  <a:lnTo>
                    <a:pt x="534" y="61"/>
                  </a:lnTo>
                  <a:lnTo>
                    <a:pt x="536" y="69"/>
                  </a:lnTo>
                  <a:lnTo>
                    <a:pt x="538" y="78"/>
                  </a:lnTo>
                  <a:lnTo>
                    <a:pt x="535" y="76"/>
                  </a:lnTo>
                  <a:lnTo>
                    <a:pt x="533" y="74"/>
                  </a:lnTo>
                  <a:lnTo>
                    <a:pt x="529" y="74"/>
                  </a:lnTo>
                  <a:lnTo>
                    <a:pt x="526" y="74"/>
                  </a:lnTo>
                  <a:lnTo>
                    <a:pt x="524" y="74"/>
                  </a:lnTo>
                  <a:lnTo>
                    <a:pt x="521" y="76"/>
                  </a:lnTo>
                  <a:lnTo>
                    <a:pt x="518" y="76"/>
                  </a:lnTo>
                  <a:lnTo>
                    <a:pt x="515" y="76"/>
                  </a:lnTo>
                  <a:lnTo>
                    <a:pt x="513" y="78"/>
                  </a:lnTo>
                  <a:lnTo>
                    <a:pt x="510" y="79"/>
                  </a:lnTo>
                  <a:lnTo>
                    <a:pt x="509" y="81"/>
                  </a:lnTo>
                  <a:lnTo>
                    <a:pt x="508" y="82"/>
                  </a:lnTo>
                  <a:lnTo>
                    <a:pt x="508" y="86"/>
                  </a:lnTo>
                  <a:lnTo>
                    <a:pt x="509" y="89"/>
                  </a:lnTo>
                  <a:lnTo>
                    <a:pt x="513" y="93"/>
                  </a:lnTo>
                  <a:lnTo>
                    <a:pt x="515" y="98"/>
                  </a:lnTo>
                  <a:lnTo>
                    <a:pt x="517" y="102"/>
                  </a:lnTo>
                  <a:lnTo>
                    <a:pt x="517" y="106"/>
                  </a:lnTo>
                  <a:lnTo>
                    <a:pt x="521" y="110"/>
                  </a:lnTo>
                  <a:lnTo>
                    <a:pt x="524" y="115"/>
                  </a:lnTo>
                  <a:lnTo>
                    <a:pt x="526" y="120"/>
                  </a:lnTo>
                  <a:lnTo>
                    <a:pt x="527" y="126"/>
                  </a:lnTo>
                  <a:lnTo>
                    <a:pt x="528" y="131"/>
                  </a:lnTo>
                  <a:lnTo>
                    <a:pt x="529" y="138"/>
                  </a:lnTo>
                  <a:lnTo>
                    <a:pt x="529" y="143"/>
                  </a:lnTo>
                  <a:lnTo>
                    <a:pt x="530" y="149"/>
                  </a:lnTo>
                  <a:lnTo>
                    <a:pt x="525" y="148"/>
                  </a:lnTo>
                  <a:lnTo>
                    <a:pt x="520" y="145"/>
                  </a:lnTo>
                  <a:lnTo>
                    <a:pt x="515" y="141"/>
                  </a:lnTo>
                  <a:lnTo>
                    <a:pt x="510" y="137"/>
                  </a:lnTo>
                  <a:lnTo>
                    <a:pt x="506" y="133"/>
                  </a:lnTo>
                  <a:lnTo>
                    <a:pt x="502" y="131"/>
                  </a:lnTo>
                  <a:lnTo>
                    <a:pt x="500" y="131"/>
                  </a:lnTo>
                  <a:lnTo>
                    <a:pt x="498" y="131"/>
                  </a:lnTo>
                  <a:lnTo>
                    <a:pt x="495" y="132"/>
                  </a:lnTo>
                  <a:lnTo>
                    <a:pt x="493" y="135"/>
                  </a:lnTo>
                  <a:lnTo>
                    <a:pt x="493" y="137"/>
                  </a:lnTo>
                  <a:lnTo>
                    <a:pt x="493" y="139"/>
                  </a:lnTo>
                  <a:lnTo>
                    <a:pt x="493" y="141"/>
                  </a:lnTo>
                  <a:lnTo>
                    <a:pt x="493" y="142"/>
                  </a:lnTo>
                  <a:lnTo>
                    <a:pt x="494" y="144"/>
                  </a:lnTo>
                  <a:lnTo>
                    <a:pt x="495" y="146"/>
                  </a:lnTo>
                  <a:lnTo>
                    <a:pt x="496" y="147"/>
                  </a:lnTo>
                  <a:lnTo>
                    <a:pt x="496" y="149"/>
                  </a:lnTo>
                  <a:lnTo>
                    <a:pt x="494" y="150"/>
                  </a:lnTo>
                  <a:lnTo>
                    <a:pt x="493" y="152"/>
                  </a:lnTo>
                  <a:lnTo>
                    <a:pt x="493" y="153"/>
                  </a:lnTo>
                  <a:lnTo>
                    <a:pt x="494" y="156"/>
                  </a:lnTo>
                  <a:lnTo>
                    <a:pt x="494" y="158"/>
                  </a:lnTo>
                  <a:lnTo>
                    <a:pt x="495" y="160"/>
                  </a:lnTo>
                  <a:lnTo>
                    <a:pt x="496" y="162"/>
                  </a:lnTo>
                  <a:lnTo>
                    <a:pt x="496" y="163"/>
                  </a:lnTo>
                  <a:lnTo>
                    <a:pt x="496" y="168"/>
                  </a:lnTo>
                  <a:lnTo>
                    <a:pt x="495" y="173"/>
                  </a:lnTo>
                  <a:lnTo>
                    <a:pt x="494" y="179"/>
                  </a:lnTo>
                  <a:lnTo>
                    <a:pt x="491" y="184"/>
                  </a:lnTo>
                  <a:lnTo>
                    <a:pt x="489" y="189"/>
                  </a:lnTo>
                  <a:lnTo>
                    <a:pt x="486" y="195"/>
                  </a:lnTo>
                  <a:lnTo>
                    <a:pt x="483" y="200"/>
                  </a:lnTo>
                  <a:lnTo>
                    <a:pt x="480" y="205"/>
                  </a:lnTo>
                  <a:lnTo>
                    <a:pt x="476" y="200"/>
                  </a:lnTo>
                  <a:lnTo>
                    <a:pt x="471" y="195"/>
                  </a:lnTo>
                  <a:lnTo>
                    <a:pt x="468" y="189"/>
                  </a:lnTo>
                  <a:lnTo>
                    <a:pt x="465" y="184"/>
                  </a:lnTo>
                  <a:lnTo>
                    <a:pt x="461" y="179"/>
                  </a:lnTo>
                  <a:lnTo>
                    <a:pt x="457" y="175"/>
                  </a:lnTo>
                  <a:lnTo>
                    <a:pt x="451" y="171"/>
                  </a:lnTo>
                  <a:lnTo>
                    <a:pt x="444" y="170"/>
                  </a:lnTo>
                  <a:lnTo>
                    <a:pt x="441" y="173"/>
                  </a:lnTo>
                  <a:lnTo>
                    <a:pt x="439" y="178"/>
                  </a:lnTo>
                  <a:lnTo>
                    <a:pt x="437" y="182"/>
                  </a:lnTo>
                  <a:lnTo>
                    <a:pt x="436" y="187"/>
                  </a:lnTo>
                  <a:lnTo>
                    <a:pt x="435" y="197"/>
                  </a:lnTo>
                  <a:lnTo>
                    <a:pt x="434" y="206"/>
                  </a:lnTo>
                  <a:lnTo>
                    <a:pt x="432" y="216"/>
                  </a:lnTo>
                  <a:lnTo>
                    <a:pt x="429" y="224"/>
                  </a:lnTo>
                  <a:lnTo>
                    <a:pt x="427" y="228"/>
                  </a:lnTo>
                  <a:lnTo>
                    <a:pt x="424" y="231"/>
                  </a:lnTo>
                  <a:lnTo>
                    <a:pt x="421" y="235"/>
                  </a:lnTo>
                  <a:lnTo>
                    <a:pt x="416" y="237"/>
                  </a:lnTo>
                  <a:lnTo>
                    <a:pt x="411" y="230"/>
                  </a:lnTo>
                  <a:lnTo>
                    <a:pt x="406" y="225"/>
                  </a:lnTo>
                  <a:lnTo>
                    <a:pt x="402" y="219"/>
                  </a:lnTo>
                  <a:lnTo>
                    <a:pt x="399" y="212"/>
                  </a:lnTo>
                  <a:lnTo>
                    <a:pt x="395" y="207"/>
                  </a:lnTo>
                  <a:lnTo>
                    <a:pt x="389" y="203"/>
                  </a:lnTo>
                  <a:lnTo>
                    <a:pt x="384" y="199"/>
                  </a:lnTo>
                  <a:lnTo>
                    <a:pt x="378" y="196"/>
                  </a:lnTo>
                  <a:lnTo>
                    <a:pt x="372" y="203"/>
                  </a:lnTo>
                  <a:lnTo>
                    <a:pt x="368" y="212"/>
                  </a:lnTo>
                  <a:lnTo>
                    <a:pt x="364" y="221"/>
                  </a:lnTo>
                  <a:lnTo>
                    <a:pt x="360" y="229"/>
                  </a:lnTo>
                  <a:lnTo>
                    <a:pt x="358" y="234"/>
                  </a:lnTo>
                  <a:lnTo>
                    <a:pt x="356" y="238"/>
                  </a:lnTo>
                  <a:lnTo>
                    <a:pt x="352" y="241"/>
                  </a:lnTo>
                  <a:lnTo>
                    <a:pt x="349" y="243"/>
                  </a:lnTo>
                  <a:lnTo>
                    <a:pt x="345" y="245"/>
                  </a:lnTo>
                  <a:lnTo>
                    <a:pt x="341" y="246"/>
                  </a:lnTo>
                  <a:lnTo>
                    <a:pt x="336" y="247"/>
                  </a:lnTo>
                  <a:lnTo>
                    <a:pt x="330" y="246"/>
                  </a:lnTo>
                  <a:lnTo>
                    <a:pt x="324" y="241"/>
                  </a:lnTo>
                  <a:lnTo>
                    <a:pt x="318" y="235"/>
                  </a:lnTo>
                  <a:lnTo>
                    <a:pt x="311" y="228"/>
                  </a:lnTo>
                  <a:lnTo>
                    <a:pt x="305" y="222"/>
                  </a:lnTo>
                  <a:lnTo>
                    <a:pt x="299" y="217"/>
                  </a:lnTo>
                  <a:lnTo>
                    <a:pt x="292" y="211"/>
                  </a:lnTo>
                  <a:lnTo>
                    <a:pt x="285" y="209"/>
                  </a:lnTo>
                  <a:lnTo>
                    <a:pt x="277" y="208"/>
                  </a:lnTo>
                  <a:lnTo>
                    <a:pt x="273" y="215"/>
                  </a:lnTo>
                  <a:lnTo>
                    <a:pt x="270" y="222"/>
                  </a:lnTo>
                  <a:lnTo>
                    <a:pt x="269" y="230"/>
                  </a:lnTo>
                  <a:lnTo>
                    <a:pt x="267" y="238"/>
                  </a:lnTo>
                  <a:lnTo>
                    <a:pt x="265" y="245"/>
                  </a:lnTo>
                  <a:lnTo>
                    <a:pt x="262" y="251"/>
                  </a:lnTo>
                  <a:lnTo>
                    <a:pt x="259" y="255"/>
                  </a:lnTo>
                  <a:lnTo>
                    <a:pt x="256" y="257"/>
                  </a:lnTo>
                  <a:lnTo>
                    <a:pt x="252" y="259"/>
                  </a:lnTo>
                  <a:lnTo>
                    <a:pt x="249" y="261"/>
                  </a:lnTo>
                  <a:lnTo>
                    <a:pt x="240" y="260"/>
                  </a:lnTo>
                  <a:lnTo>
                    <a:pt x="232" y="258"/>
                  </a:lnTo>
                  <a:lnTo>
                    <a:pt x="225" y="254"/>
                  </a:lnTo>
                  <a:lnTo>
                    <a:pt x="219" y="248"/>
                  </a:lnTo>
                  <a:lnTo>
                    <a:pt x="212" y="243"/>
                  </a:lnTo>
                  <a:lnTo>
                    <a:pt x="206" y="237"/>
                  </a:lnTo>
                  <a:lnTo>
                    <a:pt x="200" y="231"/>
                  </a:lnTo>
                  <a:lnTo>
                    <a:pt x="194" y="226"/>
                  </a:lnTo>
                  <a:lnTo>
                    <a:pt x="193" y="225"/>
                  </a:lnTo>
                  <a:lnTo>
                    <a:pt x="191" y="225"/>
                  </a:lnTo>
                  <a:lnTo>
                    <a:pt x="189" y="226"/>
                  </a:lnTo>
                  <a:lnTo>
                    <a:pt x="188" y="226"/>
                  </a:lnTo>
                  <a:lnTo>
                    <a:pt x="187" y="227"/>
                  </a:lnTo>
                  <a:lnTo>
                    <a:pt x="186" y="228"/>
                  </a:lnTo>
                  <a:lnTo>
                    <a:pt x="185" y="229"/>
                  </a:lnTo>
                  <a:lnTo>
                    <a:pt x="184" y="231"/>
                  </a:lnTo>
                  <a:lnTo>
                    <a:pt x="183" y="234"/>
                  </a:lnTo>
                  <a:lnTo>
                    <a:pt x="182" y="237"/>
                  </a:lnTo>
                  <a:lnTo>
                    <a:pt x="181" y="239"/>
                  </a:lnTo>
                  <a:lnTo>
                    <a:pt x="179" y="242"/>
                  </a:lnTo>
                  <a:lnTo>
                    <a:pt x="176" y="244"/>
                  </a:lnTo>
                  <a:lnTo>
                    <a:pt x="173" y="246"/>
                  </a:lnTo>
                  <a:lnTo>
                    <a:pt x="171" y="248"/>
                  </a:lnTo>
                  <a:lnTo>
                    <a:pt x="168" y="250"/>
                  </a:lnTo>
                  <a:lnTo>
                    <a:pt x="163" y="248"/>
                  </a:lnTo>
                  <a:lnTo>
                    <a:pt x="157" y="245"/>
                  </a:lnTo>
                  <a:lnTo>
                    <a:pt x="153" y="240"/>
                  </a:lnTo>
                  <a:lnTo>
                    <a:pt x="150" y="235"/>
                  </a:lnTo>
                  <a:lnTo>
                    <a:pt x="147" y="229"/>
                  </a:lnTo>
                  <a:lnTo>
                    <a:pt x="144" y="224"/>
                  </a:lnTo>
                  <a:lnTo>
                    <a:pt x="140" y="220"/>
                  </a:lnTo>
                  <a:lnTo>
                    <a:pt x="133" y="217"/>
                  </a:lnTo>
                  <a:lnTo>
                    <a:pt x="132" y="217"/>
                  </a:lnTo>
                  <a:lnTo>
                    <a:pt x="131" y="217"/>
                  </a:lnTo>
                  <a:lnTo>
                    <a:pt x="130" y="217"/>
                  </a:lnTo>
                  <a:lnTo>
                    <a:pt x="129" y="218"/>
                  </a:lnTo>
                  <a:lnTo>
                    <a:pt x="128" y="218"/>
                  </a:lnTo>
                  <a:lnTo>
                    <a:pt x="127" y="219"/>
                  </a:lnTo>
                  <a:lnTo>
                    <a:pt x="126" y="219"/>
                  </a:lnTo>
                  <a:lnTo>
                    <a:pt x="125" y="220"/>
                  </a:lnTo>
                  <a:lnTo>
                    <a:pt x="125" y="222"/>
                  </a:lnTo>
                  <a:lnTo>
                    <a:pt x="119" y="221"/>
                  </a:lnTo>
                  <a:lnTo>
                    <a:pt x="116" y="218"/>
                  </a:lnTo>
                  <a:lnTo>
                    <a:pt x="113" y="214"/>
                  </a:lnTo>
                  <a:lnTo>
                    <a:pt x="111" y="209"/>
                  </a:lnTo>
                  <a:lnTo>
                    <a:pt x="109" y="205"/>
                  </a:lnTo>
                  <a:lnTo>
                    <a:pt x="106" y="201"/>
                  </a:lnTo>
                  <a:lnTo>
                    <a:pt x="104" y="200"/>
                  </a:lnTo>
                  <a:lnTo>
                    <a:pt x="101" y="199"/>
                  </a:lnTo>
                  <a:lnTo>
                    <a:pt x="98" y="198"/>
                  </a:lnTo>
                  <a:lnTo>
                    <a:pt x="95" y="198"/>
                  </a:lnTo>
                  <a:lnTo>
                    <a:pt x="92" y="199"/>
                  </a:lnTo>
                  <a:lnTo>
                    <a:pt x="89" y="200"/>
                  </a:lnTo>
                  <a:lnTo>
                    <a:pt x="86" y="202"/>
                  </a:lnTo>
                  <a:lnTo>
                    <a:pt x="84" y="204"/>
                  </a:lnTo>
                  <a:lnTo>
                    <a:pt x="82" y="206"/>
                  </a:lnTo>
                  <a:lnTo>
                    <a:pt x="79" y="208"/>
                  </a:lnTo>
                  <a:lnTo>
                    <a:pt x="77" y="210"/>
                  </a:lnTo>
                  <a:lnTo>
                    <a:pt x="74" y="211"/>
                  </a:lnTo>
                  <a:lnTo>
                    <a:pt x="64" y="222"/>
                  </a:lnTo>
                  <a:lnTo>
                    <a:pt x="60" y="218"/>
                  </a:lnTo>
                  <a:lnTo>
                    <a:pt x="58" y="214"/>
                  </a:lnTo>
                  <a:lnTo>
                    <a:pt x="57" y="209"/>
                  </a:lnTo>
                  <a:lnTo>
                    <a:pt x="57" y="204"/>
                  </a:lnTo>
                  <a:lnTo>
                    <a:pt x="59" y="195"/>
                  </a:lnTo>
                  <a:lnTo>
                    <a:pt x="63" y="186"/>
                  </a:lnTo>
                  <a:lnTo>
                    <a:pt x="64" y="182"/>
                  </a:lnTo>
                  <a:lnTo>
                    <a:pt x="64" y="178"/>
                  </a:lnTo>
                  <a:lnTo>
                    <a:pt x="64" y="175"/>
                  </a:lnTo>
                  <a:lnTo>
                    <a:pt x="63" y="171"/>
                  </a:lnTo>
                  <a:lnTo>
                    <a:pt x="60" y="169"/>
                  </a:lnTo>
                  <a:lnTo>
                    <a:pt x="57" y="167"/>
                  </a:lnTo>
                  <a:lnTo>
                    <a:pt x="52" y="167"/>
                  </a:lnTo>
                  <a:lnTo>
                    <a:pt x="45" y="166"/>
                  </a:lnTo>
                  <a:lnTo>
                    <a:pt x="42" y="169"/>
                  </a:lnTo>
                  <a:lnTo>
                    <a:pt x="37" y="171"/>
                  </a:lnTo>
                  <a:lnTo>
                    <a:pt x="33" y="173"/>
                  </a:lnTo>
                  <a:lnTo>
                    <a:pt x="29" y="176"/>
                  </a:lnTo>
                  <a:lnTo>
                    <a:pt x="25" y="178"/>
                  </a:lnTo>
                  <a:lnTo>
                    <a:pt x="21" y="180"/>
                  </a:lnTo>
                  <a:lnTo>
                    <a:pt x="17" y="183"/>
                  </a:lnTo>
                  <a:lnTo>
                    <a:pt x="13" y="186"/>
                  </a:lnTo>
                  <a:lnTo>
                    <a:pt x="12" y="176"/>
                  </a:lnTo>
                  <a:lnTo>
                    <a:pt x="12" y="165"/>
                  </a:lnTo>
                  <a:lnTo>
                    <a:pt x="14" y="155"/>
                  </a:lnTo>
                  <a:lnTo>
                    <a:pt x="17" y="144"/>
                  </a:lnTo>
                  <a:lnTo>
                    <a:pt x="20" y="135"/>
                  </a:lnTo>
                  <a:lnTo>
                    <a:pt x="25" y="124"/>
                  </a:lnTo>
                  <a:lnTo>
                    <a:pt x="28" y="115"/>
                  </a:lnTo>
                  <a:lnTo>
                    <a:pt x="31" y="104"/>
                  </a:lnTo>
                  <a:lnTo>
                    <a:pt x="27" y="101"/>
                  </a:lnTo>
                  <a:lnTo>
                    <a:pt x="24" y="99"/>
                  </a:lnTo>
                  <a:lnTo>
                    <a:pt x="19" y="99"/>
                  </a:lnTo>
                  <a:lnTo>
                    <a:pt x="16" y="99"/>
                  </a:lnTo>
                  <a:lnTo>
                    <a:pt x="12" y="99"/>
                  </a:lnTo>
                  <a:lnTo>
                    <a:pt x="8" y="99"/>
                  </a:lnTo>
                  <a:lnTo>
                    <a:pt x="5" y="98"/>
                  </a:lnTo>
                  <a:lnTo>
                    <a:pt x="1" y="97"/>
                  </a:lnTo>
                  <a:lnTo>
                    <a:pt x="0" y="93"/>
                  </a:lnTo>
                  <a:lnTo>
                    <a:pt x="1" y="90"/>
                  </a:lnTo>
                  <a:lnTo>
                    <a:pt x="4" y="87"/>
                  </a:lnTo>
                  <a:lnTo>
                    <a:pt x="6" y="84"/>
                  </a:lnTo>
                  <a:lnTo>
                    <a:pt x="8" y="82"/>
                  </a:lnTo>
                  <a:lnTo>
                    <a:pt x="10" y="79"/>
                  </a:lnTo>
                  <a:lnTo>
                    <a:pt x="11" y="76"/>
                  </a:lnTo>
                  <a:lnTo>
                    <a:pt x="12" y="72"/>
                  </a:lnTo>
                  <a:lnTo>
                    <a:pt x="14" y="70"/>
                  </a:lnTo>
                  <a:lnTo>
                    <a:pt x="16" y="68"/>
                  </a:lnTo>
                  <a:lnTo>
                    <a:pt x="19" y="67"/>
                  </a:lnTo>
                  <a:lnTo>
                    <a:pt x="23" y="66"/>
                  </a:lnTo>
                  <a:lnTo>
                    <a:pt x="30" y="66"/>
                  </a:lnTo>
                  <a:lnTo>
                    <a:pt x="38" y="66"/>
                  </a:lnTo>
                  <a:lnTo>
                    <a:pt x="46" y="66"/>
                  </a:lnTo>
                  <a:lnTo>
                    <a:pt x="53" y="65"/>
                  </a:lnTo>
                  <a:lnTo>
                    <a:pt x="56" y="63"/>
                  </a:lnTo>
                  <a:lnTo>
                    <a:pt x="59" y="61"/>
                  </a:lnTo>
                  <a:lnTo>
                    <a:pt x="62" y="59"/>
                  </a:lnTo>
                  <a:lnTo>
                    <a:pt x="64" y="56"/>
                  </a:lnTo>
                  <a:lnTo>
                    <a:pt x="68" y="54"/>
                  </a:lnTo>
                  <a:lnTo>
                    <a:pt x="71" y="54"/>
                  </a:lnTo>
                  <a:lnTo>
                    <a:pt x="74" y="54"/>
                  </a:lnTo>
                  <a:lnTo>
                    <a:pt x="76" y="57"/>
                  </a:lnTo>
                  <a:lnTo>
                    <a:pt x="81" y="61"/>
                  </a:lnTo>
                  <a:lnTo>
                    <a:pt x="84" y="67"/>
                  </a:lnTo>
                  <a:lnTo>
                    <a:pt x="87" y="73"/>
                  </a:lnTo>
                  <a:lnTo>
                    <a:pt x="90" y="80"/>
                  </a:lnTo>
                  <a:lnTo>
                    <a:pt x="93" y="86"/>
                  </a:lnTo>
                  <a:lnTo>
                    <a:pt x="98" y="90"/>
                  </a:lnTo>
                  <a:lnTo>
                    <a:pt x="104" y="89"/>
                  </a:lnTo>
                  <a:lnTo>
                    <a:pt x="110" y="88"/>
                  </a:lnTo>
                  <a:lnTo>
                    <a:pt x="114" y="85"/>
                  </a:lnTo>
                  <a:lnTo>
                    <a:pt x="119" y="82"/>
                  </a:lnTo>
                  <a:lnTo>
                    <a:pt x="124" y="78"/>
                  </a:lnTo>
                  <a:lnTo>
                    <a:pt x="128" y="72"/>
                  </a:lnTo>
                  <a:lnTo>
                    <a:pt x="131" y="67"/>
                  </a:lnTo>
                  <a:lnTo>
                    <a:pt x="133" y="62"/>
                  </a:lnTo>
                  <a:lnTo>
                    <a:pt x="134" y="60"/>
                  </a:lnTo>
                  <a:lnTo>
                    <a:pt x="134" y="59"/>
                  </a:lnTo>
                  <a:lnTo>
                    <a:pt x="135" y="57"/>
                  </a:lnTo>
                  <a:lnTo>
                    <a:pt x="135" y="56"/>
                  </a:lnTo>
                  <a:lnTo>
                    <a:pt x="136" y="54"/>
                  </a:lnTo>
                  <a:lnTo>
                    <a:pt x="137" y="52"/>
                  </a:lnTo>
                  <a:lnTo>
                    <a:pt x="138" y="51"/>
                  </a:lnTo>
                  <a:lnTo>
                    <a:pt x="141" y="49"/>
                  </a:lnTo>
                  <a:lnTo>
                    <a:pt x="145" y="49"/>
                  </a:lnTo>
                  <a:lnTo>
                    <a:pt x="148" y="49"/>
                  </a:lnTo>
                  <a:lnTo>
                    <a:pt x="150" y="50"/>
                  </a:lnTo>
                  <a:lnTo>
                    <a:pt x="153" y="52"/>
                  </a:lnTo>
                  <a:lnTo>
                    <a:pt x="154" y="56"/>
                  </a:lnTo>
                  <a:lnTo>
                    <a:pt x="156" y="58"/>
                  </a:lnTo>
                  <a:lnTo>
                    <a:pt x="157" y="61"/>
                  </a:lnTo>
                  <a:lnTo>
                    <a:pt x="157" y="64"/>
                  </a:lnTo>
                  <a:lnTo>
                    <a:pt x="157" y="68"/>
                  </a:lnTo>
                  <a:lnTo>
                    <a:pt x="157" y="72"/>
                  </a:lnTo>
                  <a:lnTo>
                    <a:pt x="158" y="77"/>
                  </a:lnTo>
                  <a:lnTo>
                    <a:pt x="160" y="80"/>
                  </a:lnTo>
                  <a:lnTo>
                    <a:pt x="162" y="83"/>
                  </a:lnTo>
                  <a:lnTo>
                    <a:pt x="165" y="86"/>
                  </a:lnTo>
                  <a:lnTo>
                    <a:pt x="167" y="89"/>
                  </a:lnTo>
                  <a:lnTo>
                    <a:pt x="170" y="91"/>
                  </a:lnTo>
                  <a:lnTo>
                    <a:pt x="174" y="93"/>
                  </a:lnTo>
                  <a:lnTo>
                    <a:pt x="177" y="96"/>
                  </a:lnTo>
                  <a:lnTo>
                    <a:pt x="182" y="98"/>
                  </a:lnTo>
                  <a:lnTo>
                    <a:pt x="187" y="99"/>
                  </a:lnTo>
                  <a:lnTo>
                    <a:pt x="191" y="99"/>
                  </a:lnTo>
                  <a:lnTo>
                    <a:pt x="195" y="99"/>
                  </a:lnTo>
                  <a:lnTo>
                    <a:pt x="200" y="98"/>
                  </a:lnTo>
                  <a:lnTo>
                    <a:pt x="204" y="94"/>
                  </a:lnTo>
                  <a:lnTo>
                    <a:pt x="207" y="91"/>
                  </a:lnTo>
                  <a:lnTo>
                    <a:pt x="210" y="86"/>
                  </a:lnTo>
                  <a:lnTo>
                    <a:pt x="212" y="82"/>
                  </a:lnTo>
                  <a:lnTo>
                    <a:pt x="215" y="78"/>
                  </a:lnTo>
                  <a:lnTo>
                    <a:pt x="217" y="73"/>
                  </a:lnTo>
                  <a:lnTo>
                    <a:pt x="222" y="70"/>
                  </a:lnTo>
                  <a:lnTo>
                    <a:pt x="226" y="67"/>
                  </a:lnTo>
                  <a:lnTo>
                    <a:pt x="231" y="66"/>
                  </a:lnTo>
                  <a:lnTo>
                    <a:pt x="236" y="71"/>
                  </a:lnTo>
                  <a:lnTo>
                    <a:pt x="242" y="78"/>
                  </a:lnTo>
                  <a:lnTo>
                    <a:pt x="248" y="84"/>
                  </a:lnTo>
                  <a:lnTo>
                    <a:pt x="254" y="90"/>
                  </a:lnTo>
                  <a:lnTo>
                    <a:pt x="262" y="96"/>
                  </a:lnTo>
                  <a:lnTo>
                    <a:pt x="270" y="100"/>
                  </a:lnTo>
                  <a:lnTo>
                    <a:pt x="273" y="101"/>
                  </a:lnTo>
                  <a:lnTo>
                    <a:pt x="278" y="101"/>
                  </a:lnTo>
                  <a:lnTo>
                    <a:pt x="282" y="101"/>
                  </a:lnTo>
                  <a:lnTo>
                    <a:pt x="287" y="101"/>
                  </a:lnTo>
                  <a:lnTo>
                    <a:pt x="292" y="97"/>
                  </a:lnTo>
                  <a:lnTo>
                    <a:pt x="297" y="91"/>
                  </a:lnTo>
                  <a:lnTo>
                    <a:pt x="299" y="85"/>
                  </a:lnTo>
                  <a:lnTo>
                    <a:pt x="301" y="79"/>
                  </a:lnTo>
                  <a:lnTo>
                    <a:pt x="303" y="73"/>
                  </a:lnTo>
                  <a:lnTo>
                    <a:pt x="306" y="67"/>
                  </a:lnTo>
                  <a:lnTo>
                    <a:pt x="309" y="62"/>
                  </a:lnTo>
                  <a:lnTo>
                    <a:pt x="314" y="59"/>
                  </a:lnTo>
                  <a:lnTo>
                    <a:pt x="322" y="62"/>
                  </a:lnTo>
                  <a:lnTo>
                    <a:pt x="329" y="66"/>
                  </a:lnTo>
                  <a:lnTo>
                    <a:pt x="334" y="72"/>
                  </a:lnTo>
                  <a:lnTo>
                    <a:pt x="341" y="78"/>
                  </a:lnTo>
                  <a:lnTo>
                    <a:pt x="347" y="83"/>
                  </a:lnTo>
                  <a:lnTo>
                    <a:pt x="353" y="87"/>
                  </a:lnTo>
                  <a:lnTo>
                    <a:pt x="357" y="88"/>
                  </a:lnTo>
                  <a:lnTo>
                    <a:pt x="361" y="88"/>
                  </a:lnTo>
                  <a:lnTo>
                    <a:pt x="364" y="88"/>
                  </a:lnTo>
                  <a:lnTo>
                    <a:pt x="368" y="86"/>
                  </a:lnTo>
                  <a:lnTo>
                    <a:pt x="372" y="84"/>
                  </a:lnTo>
                  <a:lnTo>
                    <a:pt x="376" y="83"/>
                  </a:lnTo>
                  <a:lnTo>
                    <a:pt x="379" y="81"/>
                  </a:lnTo>
                  <a:lnTo>
                    <a:pt x="382" y="79"/>
                  </a:lnTo>
                  <a:lnTo>
                    <a:pt x="385" y="76"/>
                  </a:lnTo>
                  <a:lnTo>
                    <a:pt x="388" y="72"/>
                  </a:lnTo>
                  <a:lnTo>
                    <a:pt x="390" y="69"/>
                  </a:lnTo>
                  <a:lnTo>
                    <a:pt x="391" y="66"/>
                  </a:lnTo>
                  <a:lnTo>
                    <a:pt x="391" y="61"/>
                  </a:lnTo>
                  <a:lnTo>
                    <a:pt x="392" y="58"/>
                  </a:lnTo>
                  <a:lnTo>
                    <a:pt x="392" y="53"/>
                  </a:lnTo>
                  <a:lnTo>
                    <a:pt x="392" y="50"/>
                  </a:lnTo>
                  <a:lnTo>
                    <a:pt x="392" y="46"/>
                  </a:lnTo>
                  <a:lnTo>
                    <a:pt x="393" y="43"/>
                  </a:lnTo>
                  <a:lnTo>
                    <a:pt x="396" y="40"/>
                  </a:lnTo>
                  <a:lnTo>
                    <a:pt x="399" y="35"/>
                  </a:lnTo>
                  <a:lnTo>
                    <a:pt x="403" y="34"/>
                  </a:lnTo>
                  <a:lnTo>
                    <a:pt x="408" y="35"/>
                  </a:lnTo>
                  <a:lnTo>
                    <a:pt x="412" y="38"/>
                  </a:lnTo>
                  <a:lnTo>
                    <a:pt x="417" y="40"/>
                  </a:lnTo>
                  <a:lnTo>
                    <a:pt x="421" y="42"/>
                  </a:lnTo>
                  <a:lnTo>
                    <a:pt x="426" y="44"/>
                  </a:lnTo>
                  <a:lnTo>
                    <a:pt x="428" y="44"/>
                  </a:lnTo>
                  <a:lnTo>
                    <a:pt x="430" y="44"/>
                  </a:lnTo>
                  <a:lnTo>
                    <a:pt x="432" y="43"/>
                  </a:lnTo>
                  <a:lnTo>
                    <a:pt x="435" y="42"/>
                  </a:lnTo>
                  <a:lnTo>
                    <a:pt x="441" y="41"/>
                  </a:lnTo>
                  <a:lnTo>
                    <a:pt x="446" y="42"/>
                  </a:lnTo>
                  <a:lnTo>
                    <a:pt x="454" y="44"/>
                  </a:lnTo>
                  <a:lnTo>
                    <a:pt x="460" y="46"/>
                  </a:lnTo>
                  <a:lnTo>
                    <a:pt x="466" y="46"/>
                  </a:lnTo>
                  <a:lnTo>
                    <a:pt x="471" y="45"/>
                  </a:lnTo>
                  <a:lnTo>
                    <a:pt x="475" y="44"/>
                  </a:lnTo>
                  <a:lnTo>
                    <a:pt x="477" y="42"/>
                  </a:lnTo>
                  <a:lnTo>
                    <a:pt x="479" y="39"/>
                  </a:lnTo>
                  <a:lnTo>
                    <a:pt x="480" y="34"/>
                  </a:lnTo>
                  <a:lnTo>
                    <a:pt x="481" y="31"/>
                  </a:lnTo>
                  <a:lnTo>
                    <a:pt x="482" y="28"/>
                  </a:lnTo>
                  <a:lnTo>
                    <a:pt x="482" y="26"/>
                  </a:lnTo>
                  <a:lnTo>
                    <a:pt x="481" y="23"/>
                  </a:lnTo>
                  <a:lnTo>
                    <a:pt x="479" y="19"/>
                  </a:lnTo>
                  <a:lnTo>
                    <a:pt x="477" y="13"/>
                  </a:lnTo>
                  <a:lnTo>
                    <a:pt x="476" y="9"/>
                  </a:lnTo>
                  <a:lnTo>
                    <a:pt x="475" y="5"/>
                  </a:lnTo>
                  <a:lnTo>
                    <a:pt x="476" y="4"/>
                  </a:lnTo>
                  <a:lnTo>
                    <a:pt x="478" y="2"/>
                  </a:lnTo>
                  <a:lnTo>
                    <a:pt x="480" y="1"/>
                  </a:lnTo>
                  <a:lnTo>
                    <a:pt x="484" y="0"/>
                  </a:lnTo>
                  <a:lnTo>
                    <a:pt x="486" y="0"/>
                  </a:lnTo>
                  <a:lnTo>
                    <a:pt x="489" y="1"/>
                  </a:lnTo>
                  <a:lnTo>
                    <a:pt x="493" y="2"/>
                  </a:lnTo>
                  <a:lnTo>
                    <a:pt x="495" y="2"/>
                  </a:lnTo>
                  <a:lnTo>
                    <a:pt x="497" y="4"/>
                  </a:lnTo>
                  <a:lnTo>
                    <a:pt x="499" y="5"/>
                  </a:lnTo>
                  <a:lnTo>
                    <a:pt x="500" y="8"/>
                  </a:lnTo>
                  <a:lnTo>
                    <a:pt x="499" y="11"/>
                  </a:lnTo>
                  <a:close/>
                </a:path>
              </a:pathLst>
            </a:custGeom>
            <a:solidFill>
              <a:srgbClr val="4C4C4C"/>
            </a:solidFill>
            <a:ln w="9525">
              <a:noFill/>
              <a:round/>
              <a:headEnd/>
              <a:tailEnd/>
            </a:ln>
          </p:spPr>
          <p:txBody>
            <a:bodyPr>
              <a:prstTxWarp prst="textNoShape">
                <a:avLst/>
              </a:prstTxWarp>
            </a:bodyPr>
            <a:lstStyle/>
            <a:p>
              <a:endParaRPr lang="en-US"/>
            </a:p>
          </p:txBody>
        </p:sp>
        <p:sp>
          <p:nvSpPr>
            <p:cNvPr id="66680" name="Freeform 120"/>
            <p:cNvSpPr>
              <a:spLocks/>
            </p:cNvSpPr>
            <p:nvPr/>
          </p:nvSpPr>
          <p:spPr bwMode="auto">
            <a:xfrm>
              <a:off x="1366" y="2169"/>
              <a:ext cx="46" cy="57"/>
            </a:xfrm>
            <a:custGeom>
              <a:avLst/>
              <a:gdLst>
                <a:gd name="T0" fmla="*/ 46 w 46"/>
                <a:gd name="T1" fmla="*/ 0 h 57"/>
                <a:gd name="T2" fmla="*/ 46 w 46"/>
                <a:gd name="T3" fmla="*/ 9 h 57"/>
                <a:gd name="T4" fmla="*/ 45 w 46"/>
                <a:gd name="T5" fmla="*/ 16 h 57"/>
                <a:gd name="T6" fmla="*/ 44 w 46"/>
                <a:gd name="T7" fmla="*/ 23 h 57"/>
                <a:gd name="T8" fmla="*/ 40 w 46"/>
                <a:gd name="T9" fmla="*/ 32 h 57"/>
                <a:gd name="T10" fmla="*/ 36 w 46"/>
                <a:gd name="T11" fmla="*/ 38 h 57"/>
                <a:gd name="T12" fmla="*/ 32 w 46"/>
                <a:gd name="T13" fmla="*/ 45 h 57"/>
                <a:gd name="T14" fmla="*/ 27 w 46"/>
                <a:gd name="T15" fmla="*/ 51 h 57"/>
                <a:gd name="T16" fmla="*/ 21 w 46"/>
                <a:gd name="T17" fmla="*/ 57 h 57"/>
                <a:gd name="T18" fmla="*/ 18 w 46"/>
                <a:gd name="T19" fmla="*/ 54 h 57"/>
                <a:gd name="T20" fmla="*/ 15 w 46"/>
                <a:gd name="T21" fmla="*/ 51 h 57"/>
                <a:gd name="T22" fmla="*/ 11 w 46"/>
                <a:gd name="T23" fmla="*/ 47 h 57"/>
                <a:gd name="T24" fmla="*/ 8 w 46"/>
                <a:gd name="T25" fmla="*/ 43 h 57"/>
                <a:gd name="T26" fmla="*/ 5 w 46"/>
                <a:gd name="T27" fmla="*/ 39 h 57"/>
                <a:gd name="T28" fmla="*/ 3 w 46"/>
                <a:gd name="T29" fmla="*/ 35 h 57"/>
                <a:gd name="T30" fmla="*/ 1 w 46"/>
                <a:gd name="T31" fmla="*/ 30 h 57"/>
                <a:gd name="T32" fmla="*/ 0 w 46"/>
                <a:gd name="T33" fmla="*/ 25 h 57"/>
                <a:gd name="T34" fmla="*/ 3 w 46"/>
                <a:gd name="T35" fmla="*/ 23 h 57"/>
                <a:gd name="T36" fmla="*/ 5 w 46"/>
                <a:gd name="T37" fmla="*/ 22 h 57"/>
                <a:gd name="T38" fmla="*/ 7 w 46"/>
                <a:gd name="T39" fmla="*/ 21 h 57"/>
                <a:gd name="T40" fmla="*/ 9 w 46"/>
                <a:gd name="T41" fmla="*/ 20 h 57"/>
                <a:gd name="T42" fmla="*/ 11 w 46"/>
                <a:gd name="T43" fmla="*/ 20 h 57"/>
                <a:gd name="T44" fmla="*/ 14 w 46"/>
                <a:gd name="T45" fmla="*/ 20 h 57"/>
                <a:gd name="T46" fmla="*/ 16 w 46"/>
                <a:gd name="T47" fmla="*/ 20 h 57"/>
                <a:gd name="T48" fmla="*/ 17 w 46"/>
                <a:gd name="T49" fmla="*/ 20 h 57"/>
                <a:gd name="T50" fmla="*/ 40 w 46"/>
                <a:gd name="T51" fmla="*/ 0 h 57"/>
                <a:gd name="T52" fmla="*/ 46 w 46"/>
                <a:gd name="T53" fmla="*/ 0 h 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6"/>
                <a:gd name="T82" fmla="*/ 0 h 57"/>
                <a:gd name="T83" fmla="*/ 46 w 46"/>
                <a:gd name="T84" fmla="*/ 57 h 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6" h="57">
                  <a:moveTo>
                    <a:pt x="46" y="0"/>
                  </a:moveTo>
                  <a:lnTo>
                    <a:pt x="46" y="9"/>
                  </a:lnTo>
                  <a:lnTo>
                    <a:pt x="45" y="16"/>
                  </a:lnTo>
                  <a:lnTo>
                    <a:pt x="44" y="23"/>
                  </a:lnTo>
                  <a:lnTo>
                    <a:pt x="40" y="32"/>
                  </a:lnTo>
                  <a:lnTo>
                    <a:pt x="36" y="38"/>
                  </a:lnTo>
                  <a:lnTo>
                    <a:pt x="32" y="45"/>
                  </a:lnTo>
                  <a:lnTo>
                    <a:pt x="27" y="51"/>
                  </a:lnTo>
                  <a:lnTo>
                    <a:pt x="21" y="57"/>
                  </a:lnTo>
                  <a:lnTo>
                    <a:pt x="18" y="54"/>
                  </a:lnTo>
                  <a:lnTo>
                    <a:pt x="15" y="51"/>
                  </a:lnTo>
                  <a:lnTo>
                    <a:pt x="11" y="47"/>
                  </a:lnTo>
                  <a:lnTo>
                    <a:pt x="8" y="43"/>
                  </a:lnTo>
                  <a:lnTo>
                    <a:pt x="5" y="39"/>
                  </a:lnTo>
                  <a:lnTo>
                    <a:pt x="3" y="35"/>
                  </a:lnTo>
                  <a:lnTo>
                    <a:pt x="1" y="30"/>
                  </a:lnTo>
                  <a:lnTo>
                    <a:pt x="0" y="25"/>
                  </a:lnTo>
                  <a:lnTo>
                    <a:pt x="3" y="23"/>
                  </a:lnTo>
                  <a:lnTo>
                    <a:pt x="5" y="22"/>
                  </a:lnTo>
                  <a:lnTo>
                    <a:pt x="7" y="21"/>
                  </a:lnTo>
                  <a:lnTo>
                    <a:pt x="9" y="20"/>
                  </a:lnTo>
                  <a:lnTo>
                    <a:pt x="11" y="20"/>
                  </a:lnTo>
                  <a:lnTo>
                    <a:pt x="14" y="20"/>
                  </a:lnTo>
                  <a:lnTo>
                    <a:pt x="16" y="20"/>
                  </a:lnTo>
                  <a:lnTo>
                    <a:pt x="17" y="20"/>
                  </a:lnTo>
                  <a:lnTo>
                    <a:pt x="40" y="0"/>
                  </a:lnTo>
                  <a:lnTo>
                    <a:pt x="46" y="0"/>
                  </a:lnTo>
                  <a:close/>
                </a:path>
              </a:pathLst>
            </a:custGeom>
            <a:solidFill>
              <a:srgbClr val="00CCFF"/>
            </a:solidFill>
            <a:ln w="9525">
              <a:noFill/>
              <a:round/>
              <a:headEnd/>
              <a:tailEnd/>
            </a:ln>
          </p:spPr>
          <p:txBody>
            <a:bodyPr>
              <a:prstTxWarp prst="textNoShape">
                <a:avLst/>
              </a:prstTxWarp>
            </a:bodyPr>
            <a:lstStyle/>
            <a:p>
              <a:endParaRPr lang="en-US"/>
            </a:p>
          </p:txBody>
        </p:sp>
        <p:sp>
          <p:nvSpPr>
            <p:cNvPr id="66681" name="Freeform 121"/>
            <p:cNvSpPr>
              <a:spLocks/>
            </p:cNvSpPr>
            <p:nvPr/>
          </p:nvSpPr>
          <p:spPr bwMode="auto">
            <a:xfrm>
              <a:off x="1089" y="2238"/>
              <a:ext cx="1" cy="1"/>
            </a:xfrm>
            <a:custGeom>
              <a:avLst/>
              <a:gdLst>
                <a:gd name="T0" fmla="*/ 1 w 1"/>
                <a:gd name="T1" fmla="*/ 0 h 1"/>
                <a:gd name="T2" fmla="*/ 1 w 1"/>
                <a:gd name="T3" fmla="*/ 1 h 1"/>
                <a:gd name="T4" fmla="*/ 1 w 1"/>
                <a:gd name="T5" fmla="*/ 1 h 1"/>
                <a:gd name="T6" fmla="*/ 1 w 1"/>
                <a:gd name="T7" fmla="*/ 1 h 1"/>
                <a:gd name="T8" fmla="*/ 1 w 1"/>
                <a:gd name="T9" fmla="*/ 1 h 1"/>
                <a:gd name="T10" fmla="*/ 1 w 1"/>
                <a:gd name="T11" fmla="*/ 1 h 1"/>
                <a:gd name="T12" fmla="*/ 0 w 1"/>
                <a:gd name="T13" fmla="*/ 0 h 1"/>
                <a:gd name="T14" fmla="*/ 0 w 1"/>
                <a:gd name="T15" fmla="*/ 0 h 1"/>
                <a:gd name="T16" fmla="*/ 0 w 1"/>
                <a:gd name="T17" fmla="*/ 0 h 1"/>
                <a:gd name="T18" fmla="*/ 0 w 1"/>
                <a:gd name="T19" fmla="*/ 0 h 1"/>
                <a:gd name="T20" fmla="*/ 0 w 1"/>
                <a:gd name="T21" fmla="*/ 0 h 1"/>
                <a:gd name="T22" fmla="*/ 1 w 1"/>
                <a:gd name="T23" fmla="*/ 0 h 1"/>
                <a:gd name="T24" fmla="*/ 1 w 1"/>
                <a:gd name="T25" fmla="*/ 0 h 1"/>
                <a:gd name="T26" fmla="*/ 1 w 1"/>
                <a:gd name="T27" fmla="*/ 0 h 1"/>
                <a:gd name="T28" fmla="*/ 1 w 1"/>
                <a:gd name="T29" fmla="*/ 0 h 1"/>
                <a:gd name="T30" fmla="*/ 1 w 1"/>
                <a:gd name="T31" fmla="*/ 0 h 1"/>
                <a:gd name="T32" fmla="*/ 1 w 1"/>
                <a:gd name="T33" fmla="*/ 0 h 1"/>
                <a:gd name="T34" fmla="*/ 1 w 1"/>
                <a:gd name="T35" fmla="*/ 0 h 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
                <a:gd name="T55" fmla="*/ 0 h 1"/>
                <a:gd name="T56" fmla="*/ 1 w 1"/>
                <a:gd name="T57" fmla="*/ 1 h 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 h="1">
                  <a:moveTo>
                    <a:pt x="1" y="0"/>
                  </a:moveTo>
                  <a:lnTo>
                    <a:pt x="1" y="1"/>
                  </a:lnTo>
                  <a:lnTo>
                    <a:pt x="0" y="0"/>
                  </a:lnTo>
                  <a:lnTo>
                    <a:pt x="1" y="0"/>
                  </a:lnTo>
                  <a:close/>
                </a:path>
              </a:pathLst>
            </a:custGeom>
            <a:solidFill>
              <a:srgbClr val="00CCFF"/>
            </a:solidFill>
            <a:ln w="9525">
              <a:noFill/>
              <a:round/>
              <a:headEnd/>
              <a:tailEnd/>
            </a:ln>
          </p:spPr>
          <p:txBody>
            <a:bodyPr>
              <a:prstTxWarp prst="textNoShape">
                <a:avLst/>
              </a:prstTxWarp>
            </a:bodyPr>
            <a:lstStyle/>
            <a:p>
              <a:endParaRPr lang="en-US"/>
            </a:p>
          </p:txBody>
        </p:sp>
        <p:sp>
          <p:nvSpPr>
            <p:cNvPr id="66682" name="Freeform 122"/>
            <p:cNvSpPr>
              <a:spLocks/>
            </p:cNvSpPr>
            <p:nvPr/>
          </p:nvSpPr>
          <p:spPr bwMode="auto">
            <a:xfrm>
              <a:off x="1090" y="2237"/>
              <a:ext cx="28" cy="15"/>
            </a:xfrm>
            <a:custGeom>
              <a:avLst/>
              <a:gdLst>
                <a:gd name="T0" fmla="*/ 0 w 28"/>
                <a:gd name="T1" fmla="*/ 1 h 15"/>
                <a:gd name="T2" fmla="*/ 0 w 28"/>
                <a:gd name="T3" fmla="*/ 2 h 15"/>
                <a:gd name="T4" fmla="*/ 2 w 28"/>
                <a:gd name="T5" fmla="*/ 3 h 15"/>
                <a:gd name="T6" fmla="*/ 5 w 28"/>
                <a:gd name="T7" fmla="*/ 5 h 15"/>
                <a:gd name="T8" fmla="*/ 7 w 28"/>
                <a:gd name="T9" fmla="*/ 7 h 15"/>
                <a:gd name="T10" fmla="*/ 9 w 28"/>
                <a:gd name="T11" fmla="*/ 8 h 15"/>
                <a:gd name="T12" fmla="*/ 11 w 28"/>
                <a:gd name="T13" fmla="*/ 10 h 15"/>
                <a:gd name="T14" fmla="*/ 13 w 28"/>
                <a:gd name="T15" fmla="*/ 12 h 15"/>
                <a:gd name="T16" fmla="*/ 15 w 28"/>
                <a:gd name="T17" fmla="*/ 13 h 15"/>
                <a:gd name="T18" fmla="*/ 17 w 28"/>
                <a:gd name="T19" fmla="*/ 15 h 15"/>
                <a:gd name="T20" fmla="*/ 21 w 28"/>
                <a:gd name="T21" fmla="*/ 8 h 15"/>
                <a:gd name="T22" fmla="*/ 28 w 28"/>
                <a:gd name="T23" fmla="*/ 0 h 15"/>
                <a:gd name="T24" fmla="*/ 25 w 28"/>
                <a:gd name="T25" fmla="*/ 0 h 15"/>
                <a:gd name="T26" fmla="*/ 21 w 28"/>
                <a:gd name="T27" fmla="*/ 0 h 15"/>
                <a:gd name="T28" fmla="*/ 17 w 28"/>
                <a:gd name="T29" fmla="*/ 1 h 15"/>
                <a:gd name="T30" fmla="*/ 14 w 28"/>
                <a:gd name="T31" fmla="*/ 1 h 15"/>
                <a:gd name="T32" fmla="*/ 11 w 28"/>
                <a:gd name="T33" fmla="*/ 1 h 15"/>
                <a:gd name="T34" fmla="*/ 8 w 28"/>
                <a:gd name="T35" fmla="*/ 1 h 15"/>
                <a:gd name="T36" fmla="*/ 5 w 28"/>
                <a:gd name="T37" fmla="*/ 1 h 15"/>
                <a:gd name="T38" fmla="*/ 0 w 28"/>
                <a:gd name="T39" fmla="*/ 1 h 1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8"/>
                <a:gd name="T61" fmla="*/ 0 h 15"/>
                <a:gd name="T62" fmla="*/ 28 w 28"/>
                <a:gd name="T63" fmla="*/ 15 h 1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8" h="15">
                  <a:moveTo>
                    <a:pt x="0" y="1"/>
                  </a:moveTo>
                  <a:lnTo>
                    <a:pt x="0" y="2"/>
                  </a:lnTo>
                  <a:lnTo>
                    <a:pt x="2" y="3"/>
                  </a:lnTo>
                  <a:lnTo>
                    <a:pt x="5" y="5"/>
                  </a:lnTo>
                  <a:lnTo>
                    <a:pt x="7" y="7"/>
                  </a:lnTo>
                  <a:lnTo>
                    <a:pt x="9" y="8"/>
                  </a:lnTo>
                  <a:lnTo>
                    <a:pt x="11" y="10"/>
                  </a:lnTo>
                  <a:lnTo>
                    <a:pt x="13" y="12"/>
                  </a:lnTo>
                  <a:lnTo>
                    <a:pt x="15" y="13"/>
                  </a:lnTo>
                  <a:lnTo>
                    <a:pt x="17" y="15"/>
                  </a:lnTo>
                  <a:lnTo>
                    <a:pt x="21" y="8"/>
                  </a:lnTo>
                  <a:lnTo>
                    <a:pt x="28" y="0"/>
                  </a:lnTo>
                  <a:lnTo>
                    <a:pt x="25" y="0"/>
                  </a:lnTo>
                  <a:lnTo>
                    <a:pt x="21" y="0"/>
                  </a:lnTo>
                  <a:lnTo>
                    <a:pt x="17" y="1"/>
                  </a:lnTo>
                  <a:lnTo>
                    <a:pt x="14" y="1"/>
                  </a:lnTo>
                  <a:lnTo>
                    <a:pt x="11" y="1"/>
                  </a:lnTo>
                  <a:lnTo>
                    <a:pt x="8" y="1"/>
                  </a:lnTo>
                  <a:lnTo>
                    <a:pt x="5" y="1"/>
                  </a:lnTo>
                  <a:lnTo>
                    <a:pt x="0" y="1"/>
                  </a:lnTo>
                  <a:close/>
                </a:path>
              </a:pathLst>
            </a:custGeom>
            <a:solidFill>
              <a:srgbClr val="08CEFF"/>
            </a:solidFill>
            <a:ln w="9525">
              <a:noFill/>
              <a:round/>
              <a:headEnd/>
              <a:tailEnd/>
            </a:ln>
          </p:spPr>
          <p:txBody>
            <a:bodyPr>
              <a:prstTxWarp prst="textNoShape">
                <a:avLst/>
              </a:prstTxWarp>
            </a:bodyPr>
            <a:lstStyle/>
            <a:p>
              <a:endParaRPr lang="en-US"/>
            </a:p>
          </p:txBody>
        </p:sp>
        <p:sp>
          <p:nvSpPr>
            <p:cNvPr id="66683" name="Freeform 123"/>
            <p:cNvSpPr>
              <a:spLocks/>
            </p:cNvSpPr>
            <p:nvPr/>
          </p:nvSpPr>
          <p:spPr bwMode="auto">
            <a:xfrm>
              <a:off x="1107" y="2234"/>
              <a:ext cx="39" cy="32"/>
            </a:xfrm>
            <a:custGeom>
              <a:avLst/>
              <a:gdLst>
                <a:gd name="T0" fmla="*/ 11 w 39"/>
                <a:gd name="T1" fmla="*/ 3 h 32"/>
                <a:gd name="T2" fmla="*/ 4 w 39"/>
                <a:gd name="T3" fmla="*/ 11 h 32"/>
                <a:gd name="T4" fmla="*/ 0 w 39"/>
                <a:gd name="T5" fmla="*/ 18 h 32"/>
                <a:gd name="T6" fmla="*/ 2 w 39"/>
                <a:gd name="T7" fmla="*/ 19 h 32"/>
                <a:gd name="T8" fmla="*/ 4 w 39"/>
                <a:gd name="T9" fmla="*/ 22 h 32"/>
                <a:gd name="T10" fmla="*/ 7 w 39"/>
                <a:gd name="T11" fmla="*/ 24 h 32"/>
                <a:gd name="T12" fmla="*/ 9 w 39"/>
                <a:gd name="T13" fmla="*/ 25 h 32"/>
                <a:gd name="T14" fmla="*/ 11 w 39"/>
                <a:gd name="T15" fmla="*/ 27 h 32"/>
                <a:gd name="T16" fmla="*/ 13 w 39"/>
                <a:gd name="T17" fmla="*/ 28 h 32"/>
                <a:gd name="T18" fmla="*/ 15 w 39"/>
                <a:gd name="T19" fmla="*/ 30 h 32"/>
                <a:gd name="T20" fmla="*/ 17 w 39"/>
                <a:gd name="T21" fmla="*/ 32 h 32"/>
                <a:gd name="T22" fmla="*/ 22 w 39"/>
                <a:gd name="T23" fmla="*/ 23 h 32"/>
                <a:gd name="T24" fmla="*/ 33 w 39"/>
                <a:gd name="T25" fmla="*/ 9 h 32"/>
                <a:gd name="T26" fmla="*/ 39 w 39"/>
                <a:gd name="T27" fmla="*/ 0 h 32"/>
                <a:gd name="T28" fmla="*/ 36 w 39"/>
                <a:gd name="T29" fmla="*/ 0 h 32"/>
                <a:gd name="T30" fmla="*/ 32 w 39"/>
                <a:gd name="T31" fmla="*/ 2 h 32"/>
                <a:gd name="T32" fmla="*/ 29 w 39"/>
                <a:gd name="T33" fmla="*/ 2 h 32"/>
                <a:gd name="T34" fmla="*/ 24 w 39"/>
                <a:gd name="T35" fmla="*/ 2 h 32"/>
                <a:gd name="T36" fmla="*/ 21 w 39"/>
                <a:gd name="T37" fmla="*/ 2 h 32"/>
                <a:gd name="T38" fmla="*/ 18 w 39"/>
                <a:gd name="T39" fmla="*/ 3 h 32"/>
                <a:gd name="T40" fmla="*/ 14 w 39"/>
                <a:gd name="T41" fmla="*/ 3 h 32"/>
                <a:gd name="T42" fmla="*/ 11 w 39"/>
                <a:gd name="T43" fmla="*/ 3 h 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9"/>
                <a:gd name="T67" fmla="*/ 0 h 32"/>
                <a:gd name="T68" fmla="*/ 39 w 39"/>
                <a:gd name="T69" fmla="*/ 32 h 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9" h="32">
                  <a:moveTo>
                    <a:pt x="11" y="3"/>
                  </a:moveTo>
                  <a:lnTo>
                    <a:pt x="4" y="11"/>
                  </a:lnTo>
                  <a:lnTo>
                    <a:pt x="0" y="18"/>
                  </a:lnTo>
                  <a:lnTo>
                    <a:pt x="2" y="19"/>
                  </a:lnTo>
                  <a:lnTo>
                    <a:pt x="4" y="22"/>
                  </a:lnTo>
                  <a:lnTo>
                    <a:pt x="7" y="24"/>
                  </a:lnTo>
                  <a:lnTo>
                    <a:pt x="9" y="25"/>
                  </a:lnTo>
                  <a:lnTo>
                    <a:pt x="11" y="27"/>
                  </a:lnTo>
                  <a:lnTo>
                    <a:pt x="13" y="28"/>
                  </a:lnTo>
                  <a:lnTo>
                    <a:pt x="15" y="30"/>
                  </a:lnTo>
                  <a:lnTo>
                    <a:pt x="17" y="32"/>
                  </a:lnTo>
                  <a:lnTo>
                    <a:pt x="22" y="23"/>
                  </a:lnTo>
                  <a:lnTo>
                    <a:pt x="33" y="9"/>
                  </a:lnTo>
                  <a:lnTo>
                    <a:pt x="39" y="0"/>
                  </a:lnTo>
                  <a:lnTo>
                    <a:pt x="36" y="0"/>
                  </a:lnTo>
                  <a:lnTo>
                    <a:pt x="32" y="2"/>
                  </a:lnTo>
                  <a:lnTo>
                    <a:pt x="29" y="2"/>
                  </a:lnTo>
                  <a:lnTo>
                    <a:pt x="24" y="2"/>
                  </a:lnTo>
                  <a:lnTo>
                    <a:pt x="21" y="2"/>
                  </a:lnTo>
                  <a:lnTo>
                    <a:pt x="18" y="3"/>
                  </a:lnTo>
                  <a:lnTo>
                    <a:pt x="14" y="3"/>
                  </a:lnTo>
                  <a:lnTo>
                    <a:pt x="11" y="3"/>
                  </a:lnTo>
                  <a:close/>
                </a:path>
              </a:pathLst>
            </a:custGeom>
            <a:solidFill>
              <a:srgbClr val="10D1FF"/>
            </a:solidFill>
            <a:ln w="9525">
              <a:noFill/>
              <a:round/>
              <a:headEnd/>
              <a:tailEnd/>
            </a:ln>
          </p:spPr>
          <p:txBody>
            <a:bodyPr>
              <a:prstTxWarp prst="textNoShape">
                <a:avLst/>
              </a:prstTxWarp>
            </a:bodyPr>
            <a:lstStyle/>
            <a:p>
              <a:endParaRPr lang="en-US"/>
            </a:p>
          </p:txBody>
        </p:sp>
        <p:sp>
          <p:nvSpPr>
            <p:cNvPr id="66684" name="Freeform 124"/>
            <p:cNvSpPr>
              <a:spLocks/>
            </p:cNvSpPr>
            <p:nvPr/>
          </p:nvSpPr>
          <p:spPr bwMode="auto">
            <a:xfrm>
              <a:off x="1124" y="2233"/>
              <a:ext cx="51" cy="46"/>
            </a:xfrm>
            <a:custGeom>
              <a:avLst/>
              <a:gdLst>
                <a:gd name="T0" fmla="*/ 22 w 51"/>
                <a:gd name="T1" fmla="*/ 1 h 46"/>
                <a:gd name="T2" fmla="*/ 16 w 51"/>
                <a:gd name="T3" fmla="*/ 10 h 46"/>
                <a:gd name="T4" fmla="*/ 5 w 51"/>
                <a:gd name="T5" fmla="*/ 24 h 46"/>
                <a:gd name="T6" fmla="*/ 0 w 51"/>
                <a:gd name="T7" fmla="*/ 33 h 46"/>
                <a:gd name="T8" fmla="*/ 2 w 51"/>
                <a:gd name="T9" fmla="*/ 34 h 46"/>
                <a:gd name="T10" fmla="*/ 4 w 51"/>
                <a:gd name="T11" fmla="*/ 36 h 46"/>
                <a:gd name="T12" fmla="*/ 6 w 51"/>
                <a:gd name="T13" fmla="*/ 37 h 46"/>
                <a:gd name="T14" fmla="*/ 8 w 51"/>
                <a:gd name="T15" fmla="*/ 39 h 46"/>
                <a:gd name="T16" fmla="*/ 11 w 51"/>
                <a:gd name="T17" fmla="*/ 42 h 46"/>
                <a:gd name="T18" fmla="*/ 13 w 51"/>
                <a:gd name="T19" fmla="*/ 43 h 46"/>
                <a:gd name="T20" fmla="*/ 15 w 51"/>
                <a:gd name="T21" fmla="*/ 45 h 46"/>
                <a:gd name="T22" fmla="*/ 17 w 51"/>
                <a:gd name="T23" fmla="*/ 46 h 46"/>
                <a:gd name="T24" fmla="*/ 23 w 51"/>
                <a:gd name="T25" fmla="*/ 36 h 46"/>
                <a:gd name="T26" fmla="*/ 33 w 51"/>
                <a:gd name="T27" fmla="*/ 23 h 46"/>
                <a:gd name="T28" fmla="*/ 43 w 51"/>
                <a:gd name="T29" fmla="*/ 10 h 46"/>
                <a:gd name="T30" fmla="*/ 51 w 51"/>
                <a:gd name="T31" fmla="*/ 1 h 46"/>
                <a:gd name="T32" fmla="*/ 47 w 51"/>
                <a:gd name="T33" fmla="*/ 0 h 46"/>
                <a:gd name="T34" fmla="*/ 43 w 51"/>
                <a:gd name="T35" fmla="*/ 1 h 46"/>
                <a:gd name="T36" fmla="*/ 40 w 51"/>
                <a:gd name="T37" fmla="*/ 1 h 46"/>
                <a:gd name="T38" fmla="*/ 37 w 51"/>
                <a:gd name="T39" fmla="*/ 1 h 46"/>
                <a:gd name="T40" fmla="*/ 33 w 51"/>
                <a:gd name="T41" fmla="*/ 1 h 46"/>
                <a:gd name="T42" fmla="*/ 30 w 51"/>
                <a:gd name="T43" fmla="*/ 1 h 46"/>
                <a:gd name="T44" fmla="*/ 25 w 51"/>
                <a:gd name="T45" fmla="*/ 1 h 46"/>
                <a:gd name="T46" fmla="*/ 22 w 51"/>
                <a:gd name="T47" fmla="*/ 1 h 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1"/>
                <a:gd name="T73" fmla="*/ 0 h 46"/>
                <a:gd name="T74" fmla="*/ 51 w 51"/>
                <a:gd name="T75" fmla="*/ 46 h 4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1" h="46">
                  <a:moveTo>
                    <a:pt x="22" y="1"/>
                  </a:moveTo>
                  <a:lnTo>
                    <a:pt x="16" y="10"/>
                  </a:lnTo>
                  <a:lnTo>
                    <a:pt x="5" y="24"/>
                  </a:lnTo>
                  <a:lnTo>
                    <a:pt x="0" y="33"/>
                  </a:lnTo>
                  <a:lnTo>
                    <a:pt x="2" y="34"/>
                  </a:lnTo>
                  <a:lnTo>
                    <a:pt x="4" y="36"/>
                  </a:lnTo>
                  <a:lnTo>
                    <a:pt x="6" y="37"/>
                  </a:lnTo>
                  <a:lnTo>
                    <a:pt x="8" y="39"/>
                  </a:lnTo>
                  <a:lnTo>
                    <a:pt x="11" y="42"/>
                  </a:lnTo>
                  <a:lnTo>
                    <a:pt x="13" y="43"/>
                  </a:lnTo>
                  <a:lnTo>
                    <a:pt x="15" y="45"/>
                  </a:lnTo>
                  <a:lnTo>
                    <a:pt x="17" y="46"/>
                  </a:lnTo>
                  <a:lnTo>
                    <a:pt x="23" y="36"/>
                  </a:lnTo>
                  <a:lnTo>
                    <a:pt x="33" y="23"/>
                  </a:lnTo>
                  <a:lnTo>
                    <a:pt x="43" y="10"/>
                  </a:lnTo>
                  <a:lnTo>
                    <a:pt x="51" y="1"/>
                  </a:lnTo>
                  <a:lnTo>
                    <a:pt x="47" y="0"/>
                  </a:lnTo>
                  <a:lnTo>
                    <a:pt x="43" y="1"/>
                  </a:lnTo>
                  <a:lnTo>
                    <a:pt x="40" y="1"/>
                  </a:lnTo>
                  <a:lnTo>
                    <a:pt x="37" y="1"/>
                  </a:lnTo>
                  <a:lnTo>
                    <a:pt x="33" y="1"/>
                  </a:lnTo>
                  <a:lnTo>
                    <a:pt x="30" y="1"/>
                  </a:lnTo>
                  <a:lnTo>
                    <a:pt x="25" y="1"/>
                  </a:lnTo>
                  <a:lnTo>
                    <a:pt x="22" y="1"/>
                  </a:lnTo>
                  <a:close/>
                </a:path>
              </a:pathLst>
            </a:custGeom>
            <a:solidFill>
              <a:srgbClr val="18D4FF"/>
            </a:solidFill>
            <a:ln w="9525">
              <a:noFill/>
              <a:round/>
              <a:headEnd/>
              <a:tailEnd/>
            </a:ln>
          </p:spPr>
          <p:txBody>
            <a:bodyPr>
              <a:prstTxWarp prst="textNoShape">
                <a:avLst/>
              </a:prstTxWarp>
            </a:bodyPr>
            <a:lstStyle/>
            <a:p>
              <a:endParaRPr lang="en-US"/>
            </a:p>
          </p:txBody>
        </p:sp>
        <p:sp>
          <p:nvSpPr>
            <p:cNvPr id="66685" name="Freeform 125"/>
            <p:cNvSpPr>
              <a:spLocks/>
            </p:cNvSpPr>
            <p:nvPr/>
          </p:nvSpPr>
          <p:spPr bwMode="auto">
            <a:xfrm>
              <a:off x="1141" y="2234"/>
              <a:ext cx="61" cy="58"/>
            </a:xfrm>
            <a:custGeom>
              <a:avLst/>
              <a:gdLst>
                <a:gd name="T0" fmla="*/ 34 w 61"/>
                <a:gd name="T1" fmla="*/ 0 h 58"/>
                <a:gd name="T2" fmla="*/ 26 w 61"/>
                <a:gd name="T3" fmla="*/ 9 h 58"/>
                <a:gd name="T4" fmla="*/ 16 w 61"/>
                <a:gd name="T5" fmla="*/ 22 h 58"/>
                <a:gd name="T6" fmla="*/ 6 w 61"/>
                <a:gd name="T7" fmla="*/ 35 h 58"/>
                <a:gd name="T8" fmla="*/ 0 w 61"/>
                <a:gd name="T9" fmla="*/ 45 h 58"/>
                <a:gd name="T10" fmla="*/ 2 w 61"/>
                <a:gd name="T11" fmla="*/ 47 h 58"/>
                <a:gd name="T12" fmla="*/ 4 w 61"/>
                <a:gd name="T13" fmla="*/ 49 h 58"/>
                <a:gd name="T14" fmla="*/ 6 w 61"/>
                <a:gd name="T15" fmla="*/ 50 h 58"/>
                <a:gd name="T16" fmla="*/ 8 w 61"/>
                <a:gd name="T17" fmla="*/ 52 h 58"/>
                <a:gd name="T18" fmla="*/ 10 w 61"/>
                <a:gd name="T19" fmla="*/ 53 h 58"/>
                <a:gd name="T20" fmla="*/ 13 w 61"/>
                <a:gd name="T21" fmla="*/ 55 h 58"/>
                <a:gd name="T22" fmla="*/ 15 w 61"/>
                <a:gd name="T23" fmla="*/ 56 h 58"/>
                <a:gd name="T24" fmla="*/ 17 w 61"/>
                <a:gd name="T25" fmla="*/ 58 h 58"/>
                <a:gd name="T26" fmla="*/ 24 w 61"/>
                <a:gd name="T27" fmla="*/ 47 h 58"/>
                <a:gd name="T28" fmla="*/ 34 w 61"/>
                <a:gd name="T29" fmla="*/ 34 h 58"/>
                <a:gd name="T30" fmla="*/ 43 w 61"/>
                <a:gd name="T31" fmla="*/ 23 h 58"/>
                <a:gd name="T32" fmla="*/ 53 w 61"/>
                <a:gd name="T33" fmla="*/ 11 h 58"/>
                <a:gd name="T34" fmla="*/ 61 w 61"/>
                <a:gd name="T35" fmla="*/ 2 h 58"/>
                <a:gd name="T36" fmla="*/ 58 w 61"/>
                <a:gd name="T37" fmla="*/ 2 h 58"/>
                <a:gd name="T38" fmla="*/ 55 w 61"/>
                <a:gd name="T39" fmla="*/ 2 h 58"/>
                <a:gd name="T40" fmla="*/ 52 w 61"/>
                <a:gd name="T41" fmla="*/ 0 h 58"/>
                <a:gd name="T42" fmla="*/ 47 w 61"/>
                <a:gd name="T43" fmla="*/ 0 h 58"/>
                <a:gd name="T44" fmla="*/ 44 w 61"/>
                <a:gd name="T45" fmla="*/ 0 h 58"/>
                <a:gd name="T46" fmla="*/ 41 w 61"/>
                <a:gd name="T47" fmla="*/ 0 h 58"/>
                <a:gd name="T48" fmla="*/ 37 w 61"/>
                <a:gd name="T49" fmla="*/ 0 h 58"/>
                <a:gd name="T50" fmla="*/ 34 w 61"/>
                <a:gd name="T51" fmla="*/ 0 h 5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1"/>
                <a:gd name="T79" fmla="*/ 0 h 58"/>
                <a:gd name="T80" fmla="*/ 61 w 61"/>
                <a:gd name="T81" fmla="*/ 58 h 5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1" h="58">
                  <a:moveTo>
                    <a:pt x="34" y="0"/>
                  </a:moveTo>
                  <a:lnTo>
                    <a:pt x="26" y="9"/>
                  </a:lnTo>
                  <a:lnTo>
                    <a:pt x="16" y="22"/>
                  </a:lnTo>
                  <a:lnTo>
                    <a:pt x="6" y="35"/>
                  </a:lnTo>
                  <a:lnTo>
                    <a:pt x="0" y="45"/>
                  </a:lnTo>
                  <a:lnTo>
                    <a:pt x="2" y="47"/>
                  </a:lnTo>
                  <a:lnTo>
                    <a:pt x="4" y="49"/>
                  </a:lnTo>
                  <a:lnTo>
                    <a:pt x="6" y="50"/>
                  </a:lnTo>
                  <a:lnTo>
                    <a:pt x="8" y="52"/>
                  </a:lnTo>
                  <a:lnTo>
                    <a:pt x="10" y="53"/>
                  </a:lnTo>
                  <a:lnTo>
                    <a:pt x="13" y="55"/>
                  </a:lnTo>
                  <a:lnTo>
                    <a:pt x="15" y="56"/>
                  </a:lnTo>
                  <a:lnTo>
                    <a:pt x="17" y="58"/>
                  </a:lnTo>
                  <a:lnTo>
                    <a:pt x="24" y="47"/>
                  </a:lnTo>
                  <a:lnTo>
                    <a:pt x="34" y="34"/>
                  </a:lnTo>
                  <a:lnTo>
                    <a:pt x="43" y="23"/>
                  </a:lnTo>
                  <a:lnTo>
                    <a:pt x="53" y="11"/>
                  </a:lnTo>
                  <a:lnTo>
                    <a:pt x="61" y="2"/>
                  </a:lnTo>
                  <a:lnTo>
                    <a:pt x="58" y="2"/>
                  </a:lnTo>
                  <a:lnTo>
                    <a:pt x="55" y="2"/>
                  </a:lnTo>
                  <a:lnTo>
                    <a:pt x="52" y="0"/>
                  </a:lnTo>
                  <a:lnTo>
                    <a:pt x="47" y="0"/>
                  </a:lnTo>
                  <a:lnTo>
                    <a:pt x="44" y="0"/>
                  </a:lnTo>
                  <a:lnTo>
                    <a:pt x="41" y="0"/>
                  </a:lnTo>
                  <a:lnTo>
                    <a:pt x="37" y="0"/>
                  </a:lnTo>
                  <a:lnTo>
                    <a:pt x="34" y="0"/>
                  </a:lnTo>
                  <a:close/>
                </a:path>
              </a:pathLst>
            </a:custGeom>
            <a:solidFill>
              <a:srgbClr val="20D6FF"/>
            </a:solidFill>
            <a:ln w="9525">
              <a:noFill/>
              <a:round/>
              <a:headEnd/>
              <a:tailEnd/>
            </a:ln>
          </p:spPr>
          <p:txBody>
            <a:bodyPr>
              <a:prstTxWarp prst="textNoShape">
                <a:avLst/>
              </a:prstTxWarp>
            </a:bodyPr>
            <a:lstStyle/>
            <a:p>
              <a:endParaRPr lang="en-US"/>
            </a:p>
          </p:txBody>
        </p:sp>
        <p:sp>
          <p:nvSpPr>
            <p:cNvPr id="66686" name="Freeform 126"/>
            <p:cNvSpPr>
              <a:spLocks/>
            </p:cNvSpPr>
            <p:nvPr/>
          </p:nvSpPr>
          <p:spPr bwMode="auto">
            <a:xfrm>
              <a:off x="1158" y="2236"/>
              <a:ext cx="69" cy="70"/>
            </a:xfrm>
            <a:custGeom>
              <a:avLst/>
              <a:gdLst>
                <a:gd name="T0" fmla="*/ 44 w 69"/>
                <a:gd name="T1" fmla="*/ 0 h 70"/>
                <a:gd name="T2" fmla="*/ 36 w 69"/>
                <a:gd name="T3" fmla="*/ 9 h 70"/>
                <a:gd name="T4" fmla="*/ 26 w 69"/>
                <a:gd name="T5" fmla="*/ 21 h 70"/>
                <a:gd name="T6" fmla="*/ 17 w 69"/>
                <a:gd name="T7" fmla="*/ 32 h 70"/>
                <a:gd name="T8" fmla="*/ 7 w 69"/>
                <a:gd name="T9" fmla="*/ 45 h 70"/>
                <a:gd name="T10" fmla="*/ 0 w 69"/>
                <a:gd name="T11" fmla="*/ 56 h 70"/>
                <a:gd name="T12" fmla="*/ 2 w 69"/>
                <a:gd name="T13" fmla="*/ 59 h 70"/>
                <a:gd name="T14" fmla="*/ 4 w 69"/>
                <a:gd name="T15" fmla="*/ 60 h 70"/>
                <a:gd name="T16" fmla="*/ 6 w 69"/>
                <a:gd name="T17" fmla="*/ 62 h 70"/>
                <a:gd name="T18" fmla="*/ 8 w 69"/>
                <a:gd name="T19" fmla="*/ 63 h 70"/>
                <a:gd name="T20" fmla="*/ 10 w 69"/>
                <a:gd name="T21" fmla="*/ 65 h 70"/>
                <a:gd name="T22" fmla="*/ 12 w 69"/>
                <a:gd name="T23" fmla="*/ 67 h 70"/>
                <a:gd name="T24" fmla="*/ 15 w 69"/>
                <a:gd name="T25" fmla="*/ 68 h 70"/>
                <a:gd name="T26" fmla="*/ 17 w 69"/>
                <a:gd name="T27" fmla="*/ 70 h 70"/>
                <a:gd name="T28" fmla="*/ 18 w 69"/>
                <a:gd name="T29" fmla="*/ 69 h 70"/>
                <a:gd name="T30" fmla="*/ 25 w 69"/>
                <a:gd name="T31" fmla="*/ 57 h 70"/>
                <a:gd name="T32" fmla="*/ 33 w 69"/>
                <a:gd name="T33" fmla="*/ 45 h 70"/>
                <a:gd name="T34" fmla="*/ 43 w 69"/>
                <a:gd name="T35" fmla="*/ 34 h 70"/>
                <a:gd name="T36" fmla="*/ 52 w 69"/>
                <a:gd name="T37" fmla="*/ 23 h 70"/>
                <a:gd name="T38" fmla="*/ 62 w 69"/>
                <a:gd name="T39" fmla="*/ 12 h 70"/>
                <a:gd name="T40" fmla="*/ 69 w 69"/>
                <a:gd name="T41" fmla="*/ 5 h 70"/>
                <a:gd name="T42" fmla="*/ 69 w 69"/>
                <a:gd name="T43" fmla="*/ 5 h 70"/>
                <a:gd name="T44" fmla="*/ 69 w 69"/>
                <a:gd name="T45" fmla="*/ 5 h 70"/>
                <a:gd name="T46" fmla="*/ 69 w 69"/>
                <a:gd name="T47" fmla="*/ 5 h 70"/>
                <a:gd name="T48" fmla="*/ 69 w 69"/>
                <a:gd name="T49" fmla="*/ 5 h 70"/>
                <a:gd name="T50" fmla="*/ 69 w 69"/>
                <a:gd name="T51" fmla="*/ 5 h 70"/>
                <a:gd name="T52" fmla="*/ 69 w 69"/>
                <a:gd name="T53" fmla="*/ 5 h 70"/>
                <a:gd name="T54" fmla="*/ 69 w 69"/>
                <a:gd name="T55" fmla="*/ 5 h 70"/>
                <a:gd name="T56" fmla="*/ 69 w 69"/>
                <a:gd name="T57" fmla="*/ 5 h 70"/>
                <a:gd name="T58" fmla="*/ 66 w 69"/>
                <a:gd name="T59" fmla="*/ 5 h 70"/>
                <a:gd name="T60" fmla="*/ 63 w 69"/>
                <a:gd name="T61" fmla="*/ 4 h 70"/>
                <a:gd name="T62" fmla="*/ 60 w 69"/>
                <a:gd name="T63" fmla="*/ 3 h 70"/>
                <a:gd name="T64" fmla="*/ 57 w 69"/>
                <a:gd name="T65" fmla="*/ 2 h 70"/>
                <a:gd name="T66" fmla="*/ 54 w 69"/>
                <a:gd name="T67" fmla="*/ 2 h 70"/>
                <a:gd name="T68" fmla="*/ 50 w 69"/>
                <a:gd name="T69" fmla="*/ 1 h 70"/>
                <a:gd name="T70" fmla="*/ 47 w 69"/>
                <a:gd name="T71" fmla="*/ 1 h 70"/>
                <a:gd name="T72" fmla="*/ 44 w 69"/>
                <a:gd name="T73" fmla="*/ 0 h 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9"/>
                <a:gd name="T112" fmla="*/ 0 h 70"/>
                <a:gd name="T113" fmla="*/ 69 w 69"/>
                <a:gd name="T114" fmla="*/ 70 h 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9" h="70">
                  <a:moveTo>
                    <a:pt x="44" y="0"/>
                  </a:moveTo>
                  <a:lnTo>
                    <a:pt x="36" y="9"/>
                  </a:lnTo>
                  <a:lnTo>
                    <a:pt x="26" y="21"/>
                  </a:lnTo>
                  <a:lnTo>
                    <a:pt x="17" y="32"/>
                  </a:lnTo>
                  <a:lnTo>
                    <a:pt x="7" y="45"/>
                  </a:lnTo>
                  <a:lnTo>
                    <a:pt x="0" y="56"/>
                  </a:lnTo>
                  <a:lnTo>
                    <a:pt x="2" y="59"/>
                  </a:lnTo>
                  <a:lnTo>
                    <a:pt x="4" y="60"/>
                  </a:lnTo>
                  <a:lnTo>
                    <a:pt x="6" y="62"/>
                  </a:lnTo>
                  <a:lnTo>
                    <a:pt x="8" y="63"/>
                  </a:lnTo>
                  <a:lnTo>
                    <a:pt x="10" y="65"/>
                  </a:lnTo>
                  <a:lnTo>
                    <a:pt x="12" y="67"/>
                  </a:lnTo>
                  <a:lnTo>
                    <a:pt x="15" y="68"/>
                  </a:lnTo>
                  <a:lnTo>
                    <a:pt x="17" y="70"/>
                  </a:lnTo>
                  <a:lnTo>
                    <a:pt x="18" y="69"/>
                  </a:lnTo>
                  <a:lnTo>
                    <a:pt x="25" y="57"/>
                  </a:lnTo>
                  <a:lnTo>
                    <a:pt x="33" y="45"/>
                  </a:lnTo>
                  <a:lnTo>
                    <a:pt x="43" y="34"/>
                  </a:lnTo>
                  <a:lnTo>
                    <a:pt x="52" y="23"/>
                  </a:lnTo>
                  <a:lnTo>
                    <a:pt x="62" y="12"/>
                  </a:lnTo>
                  <a:lnTo>
                    <a:pt x="69" y="5"/>
                  </a:lnTo>
                  <a:lnTo>
                    <a:pt x="66" y="5"/>
                  </a:lnTo>
                  <a:lnTo>
                    <a:pt x="63" y="4"/>
                  </a:lnTo>
                  <a:lnTo>
                    <a:pt x="60" y="3"/>
                  </a:lnTo>
                  <a:lnTo>
                    <a:pt x="57" y="2"/>
                  </a:lnTo>
                  <a:lnTo>
                    <a:pt x="54" y="2"/>
                  </a:lnTo>
                  <a:lnTo>
                    <a:pt x="50" y="1"/>
                  </a:lnTo>
                  <a:lnTo>
                    <a:pt x="47" y="1"/>
                  </a:lnTo>
                  <a:lnTo>
                    <a:pt x="44" y="0"/>
                  </a:lnTo>
                  <a:close/>
                </a:path>
              </a:pathLst>
            </a:custGeom>
            <a:solidFill>
              <a:srgbClr val="28D9FF"/>
            </a:solidFill>
            <a:ln w="9525">
              <a:noFill/>
              <a:round/>
              <a:headEnd/>
              <a:tailEnd/>
            </a:ln>
          </p:spPr>
          <p:txBody>
            <a:bodyPr>
              <a:prstTxWarp prst="textNoShape">
                <a:avLst/>
              </a:prstTxWarp>
            </a:bodyPr>
            <a:lstStyle/>
            <a:p>
              <a:endParaRPr lang="en-US"/>
            </a:p>
          </p:txBody>
        </p:sp>
        <p:sp>
          <p:nvSpPr>
            <p:cNvPr id="66687" name="Freeform 127"/>
            <p:cNvSpPr>
              <a:spLocks/>
            </p:cNvSpPr>
            <p:nvPr/>
          </p:nvSpPr>
          <p:spPr bwMode="auto">
            <a:xfrm>
              <a:off x="1175" y="2236"/>
              <a:ext cx="93" cy="84"/>
            </a:xfrm>
            <a:custGeom>
              <a:avLst/>
              <a:gdLst>
                <a:gd name="T0" fmla="*/ 52 w 93"/>
                <a:gd name="T1" fmla="*/ 5 h 84"/>
                <a:gd name="T2" fmla="*/ 45 w 93"/>
                <a:gd name="T3" fmla="*/ 12 h 84"/>
                <a:gd name="T4" fmla="*/ 35 w 93"/>
                <a:gd name="T5" fmla="*/ 23 h 84"/>
                <a:gd name="T6" fmla="*/ 26 w 93"/>
                <a:gd name="T7" fmla="*/ 34 h 84"/>
                <a:gd name="T8" fmla="*/ 16 w 93"/>
                <a:gd name="T9" fmla="*/ 45 h 84"/>
                <a:gd name="T10" fmla="*/ 8 w 93"/>
                <a:gd name="T11" fmla="*/ 57 h 84"/>
                <a:gd name="T12" fmla="*/ 1 w 93"/>
                <a:gd name="T13" fmla="*/ 69 h 84"/>
                <a:gd name="T14" fmla="*/ 0 w 93"/>
                <a:gd name="T15" fmla="*/ 70 h 84"/>
                <a:gd name="T16" fmla="*/ 2 w 93"/>
                <a:gd name="T17" fmla="*/ 71 h 84"/>
                <a:gd name="T18" fmla="*/ 5 w 93"/>
                <a:gd name="T19" fmla="*/ 73 h 84"/>
                <a:gd name="T20" fmla="*/ 7 w 93"/>
                <a:gd name="T21" fmla="*/ 75 h 84"/>
                <a:gd name="T22" fmla="*/ 9 w 93"/>
                <a:gd name="T23" fmla="*/ 76 h 84"/>
                <a:gd name="T24" fmla="*/ 11 w 93"/>
                <a:gd name="T25" fmla="*/ 79 h 84"/>
                <a:gd name="T26" fmla="*/ 13 w 93"/>
                <a:gd name="T27" fmla="*/ 80 h 84"/>
                <a:gd name="T28" fmla="*/ 15 w 93"/>
                <a:gd name="T29" fmla="*/ 82 h 84"/>
                <a:gd name="T30" fmla="*/ 18 w 93"/>
                <a:gd name="T31" fmla="*/ 84 h 84"/>
                <a:gd name="T32" fmla="*/ 19 w 93"/>
                <a:gd name="T33" fmla="*/ 81 h 84"/>
                <a:gd name="T34" fmla="*/ 26 w 93"/>
                <a:gd name="T35" fmla="*/ 69 h 84"/>
                <a:gd name="T36" fmla="*/ 34 w 93"/>
                <a:gd name="T37" fmla="*/ 59 h 84"/>
                <a:gd name="T38" fmla="*/ 42 w 93"/>
                <a:gd name="T39" fmla="*/ 48 h 84"/>
                <a:gd name="T40" fmla="*/ 51 w 93"/>
                <a:gd name="T41" fmla="*/ 37 h 84"/>
                <a:gd name="T42" fmla="*/ 61 w 93"/>
                <a:gd name="T43" fmla="*/ 28 h 84"/>
                <a:gd name="T44" fmla="*/ 70 w 93"/>
                <a:gd name="T45" fmla="*/ 18 h 84"/>
                <a:gd name="T46" fmla="*/ 80 w 93"/>
                <a:gd name="T47" fmla="*/ 10 h 84"/>
                <a:gd name="T48" fmla="*/ 90 w 93"/>
                <a:gd name="T49" fmla="*/ 2 h 84"/>
                <a:gd name="T50" fmla="*/ 93 w 93"/>
                <a:gd name="T51" fmla="*/ 0 h 84"/>
                <a:gd name="T52" fmla="*/ 88 w 93"/>
                <a:gd name="T53" fmla="*/ 1 h 84"/>
                <a:gd name="T54" fmla="*/ 83 w 93"/>
                <a:gd name="T55" fmla="*/ 2 h 84"/>
                <a:gd name="T56" fmla="*/ 79 w 93"/>
                <a:gd name="T57" fmla="*/ 3 h 84"/>
                <a:gd name="T58" fmla="*/ 73 w 93"/>
                <a:gd name="T59" fmla="*/ 4 h 84"/>
                <a:gd name="T60" fmla="*/ 68 w 93"/>
                <a:gd name="T61" fmla="*/ 4 h 84"/>
                <a:gd name="T62" fmla="*/ 63 w 93"/>
                <a:gd name="T63" fmla="*/ 5 h 84"/>
                <a:gd name="T64" fmla="*/ 58 w 93"/>
                <a:gd name="T65" fmla="*/ 5 h 84"/>
                <a:gd name="T66" fmla="*/ 52 w 93"/>
                <a:gd name="T67" fmla="*/ 5 h 8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3"/>
                <a:gd name="T103" fmla="*/ 0 h 84"/>
                <a:gd name="T104" fmla="*/ 93 w 93"/>
                <a:gd name="T105" fmla="*/ 84 h 8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3" h="84">
                  <a:moveTo>
                    <a:pt x="52" y="5"/>
                  </a:moveTo>
                  <a:lnTo>
                    <a:pt x="45" y="12"/>
                  </a:lnTo>
                  <a:lnTo>
                    <a:pt x="35" y="23"/>
                  </a:lnTo>
                  <a:lnTo>
                    <a:pt x="26" y="34"/>
                  </a:lnTo>
                  <a:lnTo>
                    <a:pt x="16" y="45"/>
                  </a:lnTo>
                  <a:lnTo>
                    <a:pt x="8" y="57"/>
                  </a:lnTo>
                  <a:lnTo>
                    <a:pt x="1" y="69"/>
                  </a:lnTo>
                  <a:lnTo>
                    <a:pt x="0" y="70"/>
                  </a:lnTo>
                  <a:lnTo>
                    <a:pt x="2" y="71"/>
                  </a:lnTo>
                  <a:lnTo>
                    <a:pt x="5" y="73"/>
                  </a:lnTo>
                  <a:lnTo>
                    <a:pt x="7" y="75"/>
                  </a:lnTo>
                  <a:lnTo>
                    <a:pt x="9" y="76"/>
                  </a:lnTo>
                  <a:lnTo>
                    <a:pt x="11" y="79"/>
                  </a:lnTo>
                  <a:lnTo>
                    <a:pt x="13" y="80"/>
                  </a:lnTo>
                  <a:lnTo>
                    <a:pt x="15" y="82"/>
                  </a:lnTo>
                  <a:lnTo>
                    <a:pt x="18" y="84"/>
                  </a:lnTo>
                  <a:lnTo>
                    <a:pt x="19" y="81"/>
                  </a:lnTo>
                  <a:lnTo>
                    <a:pt x="26" y="69"/>
                  </a:lnTo>
                  <a:lnTo>
                    <a:pt x="34" y="59"/>
                  </a:lnTo>
                  <a:lnTo>
                    <a:pt x="42" y="48"/>
                  </a:lnTo>
                  <a:lnTo>
                    <a:pt x="51" y="37"/>
                  </a:lnTo>
                  <a:lnTo>
                    <a:pt x="61" y="28"/>
                  </a:lnTo>
                  <a:lnTo>
                    <a:pt x="70" y="18"/>
                  </a:lnTo>
                  <a:lnTo>
                    <a:pt x="80" y="10"/>
                  </a:lnTo>
                  <a:lnTo>
                    <a:pt x="90" y="2"/>
                  </a:lnTo>
                  <a:lnTo>
                    <a:pt x="93" y="0"/>
                  </a:lnTo>
                  <a:lnTo>
                    <a:pt x="88" y="1"/>
                  </a:lnTo>
                  <a:lnTo>
                    <a:pt x="83" y="2"/>
                  </a:lnTo>
                  <a:lnTo>
                    <a:pt x="79" y="3"/>
                  </a:lnTo>
                  <a:lnTo>
                    <a:pt x="73" y="4"/>
                  </a:lnTo>
                  <a:lnTo>
                    <a:pt x="68" y="4"/>
                  </a:lnTo>
                  <a:lnTo>
                    <a:pt x="63" y="5"/>
                  </a:lnTo>
                  <a:lnTo>
                    <a:pt x="58" y="5"/>
                  </a:lnTo>
                  <a:lnTo>
                    <a:pt x="52" y="5"/>
                  </a:lnTo>
                  <a:close/>
                </a:path>
              </a:pathLst>
            </a:custGeom>
            <a:solidFill>
              <a:srgbClr val="30DCFF"/>
            </a:solidFill>
            <a:ln w="9525">
              <a:noFill/>
              <a:round/>
              <a:headEnd/>
              <a:tailEnd/>
            </a:ln>
          </p:spPr>
          <p:txBody>
            <a:bodyPr>
              <a:prstTxWarp prst="textNoShape">
                <a:avLst/>
              </a:prstTxWarp>
            </a:bodyPr>
            <a:lstStyle/>
            <a:p>
              <a:endParaRPr lang="en-US"/>
            </a:p>
          </p:txBody>
        </p:sp>
        <p:sp>
          <p:nvSpPr>
            <p:cNvPr id="66688" name="Freeform 128"/>
            <p:cNvSpPr>
              <a:spLocks/>
            </p:cNvSpPr>
            <p:nvPr/>
          </p:nvSpPr>
          <p:spPr bwMode="auto">
            <a:xfrm>
              <a:off x="1193" y="2204"/>
              <a:ext cx="164" cy="128"/>
            </a:xfrm>
            <a:custGeom>
              <a:avLst/>
              <a:gdLst>
                <a:gd name="T0" fmla="*/ 75 w 164"/>
                <a:gd name="T1" fmla="*/ 32 h 128"/>
                <a:gd name="T2" fmla="*/ 72 w 164"/>
                <a:gd name="T3" fmla="*/ 34 h 128"/>
                <a:gd name="T4" fmla="*/ 62 w 164"/>
                <a:gd name="T5" fmla="*/ 42 h 128"/>
                <a:gd name="T6" fmla="*/ 52 w 164"/>
                <a:gd name="T7" fmla="*/ 50 h 128"/>
                <a:gd name="T8" fmla="*/ 43 w 164"/>
                <a:gd name="T9" fmla="*/ 60 h 128"/>
                <a:gd name="T10" fmla="*/ 33 w 164"/>
                <a:gd name="T11" fmla="*/ 69 h 128"/>
                <a:gd name="T12" fmla="*/ 24 w 164"/>
                <a:gd name="T13" fmla="*/ 80 h 128"/>
                <a:gd name="T14" fmla="*/ 16 w 164"/>
                <a:gd name="T15" fmla="*/ 91 h 128"/>
                <a:gd name="T16" fmla="*/ 8 w 164"/>
                <a:gd name="T17" fmla="*/ 101 h 128"/>
                <a:gd name="T18" fmla="*/ 1 w 164"/>
                <a:gd name="T19" fmla="*/ 113 h 128"/>
                <a:gd name="T20" fmla="*/ 0 w 164"/>
                <a:gd name="T21" fmla="*/ 116 h 128"/>
                <a:gd name="T22" fmla="*/ 2 w 164"/>
                <a:gd name="T23" fmla="*/ 117 h 128"/>
                <a:gd name="T24" fmla="*/ 4 w 164"/>
                <a:gd name="T25" fmla="*/ 119 h 128"/>
                <a:gd name="T26" fmla="*/ 6 w 164"/>
                <a:gd name="T27" fmla="*/ 120 h 128"/>
                <a:gd name="T28" fmla="*/ 8 w 164"/>
                <a:gd name="T29" fmla="*/ 122 h 128"/>
                <a:gd name="T30" fmla="*/ 10 w 164"/>
                <a:gd name="T31" fmla="*/ 124 h 128"/>
                <a:gd name="T32" fmla="*/ 12 w 164"/>
                <a:gd name="T33" fmla="*/ 125 h 128"/>
                <a:gd name="T34" fmla="*/ 14 w 164"/>
                <a:gd name="T35" fmla="*/ 127 h 128"/>
                <a:gd name="T36" fmla="*/ 16 w 164"/>
                <a:gd name="T37" fmla="*/ 128 h 128"/>
                <a:gd name="T38" fmla="*/ 20 w 164"/>
                <a:gd name="T39" fmla="*/ 124 h 128"/>
                <a:gd name="T40" fmla="*/ 26 w 164"/>
                <a:gd name="T41" fmla="*/ 114 h 128"/>
                <a:gd name="T42" fmla="*/ 33 w 164"/>
                <a:gd name="T43" fmla="*/ 103 h 128"/>
                <a:gd name="T44" fmla="*/ 41 w 164"/>
                <a:gd name="T45" fmla="*/ 94 h 128"/>
                <a:gd name="T46" fmla="*/ 49 w 164"/>
                <a:gd name="T47" fmla="*/ 84 h 128"/>
                <a:gd name="T48" fmla="*/ 57 w 164"/>
                <a:gd name="T49" fmla="*/ 75 h 128"/>
                <a:gd name="T50" fmla="*/ 67 w 164"/>
                <a:gd name="T51" fmla="*/ 66 h 128"/>
                <a:gd name="T52" fmla="*/ 75 w 164"/>
                <a:gd name="T53" fmla="*/ 58 h 128"/>
                <a:gd name="T54" fmla="*/ 86 w 164"/>
                <a:gd name="T55" fmla="*/ 50 h 128"/>
                <a:gd name="T56" fmla="*/ 95 w 164"/>
                <a:gd name="T57" fmla="*/ 43 h 128"/>
                <a:gd name="T58" fmla="*/ 106 w 164"/>
                <a:gd name="T59" fmla="*/ 37 h 128"/>
                <a:gd name="T60" fmla="*/ 118 w 164"/>
                <a:gd name="T61" fmla="*/ 30 h 128"/>
                <a:gd name="T62" fmla="*/ 128 w 164"/>
                <a:gd name="T63" fmla="*/ 25 h 128"/>
                <a:gd name="T64" fmla="*/ 140 w 164"/>
                <a:gd name="T65" fmla="*/ 20 h 128"/>
                <a:gd name="T66" fmla="*/ 151 w 164"/>
                <a:gd name="T67" fmla="*/ 15 h 128"/>
                <a:gd name="T68" fmla="*/ 164 w 164"/>
                <a:gd name="T69" fmla="*/ 10 h 128"/>
                <a:gd name="T70" fmla="*/ 164 w 164"/>
                <a:gd name="T71" fmla="*/ 10 h 128"/>
                <a:gd name="T72" fmla="*/ 158 w 164"/>
                <a:gd name="T73" fmla="*/ 1 h 128"/>
                <a:gd name="T74" fmla="*/ 153 w 164"/>
                <a:gd name="T75" fmla="*/ 0 h 128"/>
                <a:gd name="T76" fmla="*/ 149 w 164"/>
                <a:gd name="T77" fmla="*/ 1 h 128"/>
                <a:gd name="T78" fmla="*/ 146 w 164"/>
                <a:gd name="T79" fmla="*/ 3 h 128"/>
                <a:gd name="T80" fmla="*/ 142 w 164"/>
                <a:gd name="T81" fmla="*/ 5 h 128"/>
                <a:gd name="T82" fmla="*/ 138 w 164"/>
                <a:gd name="T83" fmla="*/ 7 h 128"/>
                <a:gd name="T84" fmla="*/ 133 w 164"/>
                <a:gd name="T85" fmla="*/ 9 h 128"/>
                <a:gd name="T86" fmla="*/ 129 w 164"/>
                <a:gd name="T87" fmla="*/ 10 h 128"/>
                <a:gd name="T88" fmla="*/ 125 w 164"/>
                <a:gd name="T89" fmla="*/ 12 h 128"/>
                <a:gd name="T90" fmla="*/ 119 w 164"/>
                <a:gd name="T91" fmla="*/ 15 h 128"/>
                <a:gd name="T92" fmla="*/ 113 w 164"/>
                <a:gd name="T93" fmla="*/ 18 h 128"/>
                <a:gd name="T94" fmla="*/ 107 w 164"/>
                <a:gd name="T95" fmla="*/ 20 h 128"/>
                <a:gd name="T96" fmla="*/ 101 w 164"/>
                <a:gd name="T97" fmla="*/ 23 h 128"/>
                <a:gd name="T98" fmla="*/ 94 w 164"/>
                <a:gd name="T99" fmla="*/ 25 h 128"/>
                <a:gd name="T100" fmla="*/ 88 w 164"/>
                <a:gd name="T101" fmla="*/ 27 h 128"/>
                <a:gd name="T102" fmla="*/ 82 w 164"/>
                <a:gd name="T103" fmla="*/ 29 h 128"/>
                <a:gd name="T104" fmla="*/ 75 w 164"/>
                <a:gd name="T105" fmla="*/ 32 h 12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4"/>
                <a:gd name="T160" fmla="*/ 0 h 128"/>
                <a:gd name="T161" fmla="*/ 164 w 164"/>
                <a:gd name="T162" fmla="*/ 128 h 12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4" h="128">
                  <a:moveTo>
                    <a:pt x="75" y="32"/>
                  </a:moveTo>
                  <a:lnTo>
                    <a:pt x="72" y="34"/>
                  </a:lnTo>
                  <a:lnTo>
                    <a:pt x="62" y="42"/>
                  </a:lnTo>
                  <a:lnTo>
                    <a:pt x="52" y="50"/>
                  </a:lnTo>
                  <a:lnTo>
                    <a:pt x="43" y="60"/>
                  </a:lnTo>
                  <a:lnTo>
                    <a:pt x="33" y="69"/>
                  </a:lnTo>
                  <a:lnTo>
                    <a:pt x="24" y="80"/>
                  </a:lnTo>
                  <a:lnTo>
                    <a:pt x="16" y="91"/>
                  </a:lnTo>
                  <a:lnTo>
                    <a:pt x="8" y="101"/>
                  </a:lnTo>
                  <a:lnTo>
                    <a:pt x="1" y="113"/>
                  </a:lnTo>
                  <a:lnTo>
                    <a:pt x="0" y="116"/>
                  </a:lnTo>
                  <a:lnTo>
                    <a:pt x="2" y="117"/>
                  </a:lnTo>
                  <a:lnTo>
                    <a:pt x="4" y="119"/>
                  </a:lnTo>
                  <a:lnTo>
                    <a:pt x="6" y="120"/>
                  </a:lnTo>
                  <a:lnTo>
                    <a:pt x="8" y="122"/>
                  </a:lnTo>
                  <a:lnTo>
                    <a:pt x="10" y="124"/>
                  </a:lnTo>
                  <a:lnTo>
                    <a:pt x="12" y="125"/>
                  </a:lnTo>
                  <a:lnTo>
                    <a:pt x="14" y="127"/>
                  </a:lnTo>
                  <a:lnTo>
                    <a:pt x="16" y="128"/>
                  </a:lnTo>
                  <a:lnTo>
                    <a:pt x="20" y="124"/>
                  </a:lnTo>
                  <a:lnTo>
                    <a:pt x="26" y="114"/>
                  </a:lnTo>
                  <a:lnTo>
                    <a:pt x="33" y="103"/>
                  </a:lnTo>
                  <a:lnTo>
                    <a:pt x="41" y="94"/>
                  </a:lnTo>
                  <a:lnTo>
                    <a:pt x="49" y="84"/>
                  </a:lnTo>
                  <a:lnTo>
                    <a:pt x="57" y="75"/>
                  </a:lnTo>
                  <a:lnTo>
                    <a:pt x="67" y="66"/>
                  </a:lnTo>
                  <a:lnTo>
                    <a:pt x="75" y="58"/>
                  </a:lnTo>
                  <a:lnTo>
                    <a:pt x="86" y="50"/>
                  </a:lnTo>
                  <a:lnTo>
                    <a:pt x="95" y="43"/>
                  </a:lnTo>
                  <a:lnTo>
                    <a:pt x="106" y="37"/>
                  </a:lnTo>
                  <a:lnTo>
                    <a:pt x="118" y="30"/>
                  </a:lnTo>
                  <a:lnTo>
                    <a:pt x="128" y="25"/>
                  </a:lnTo>
                  <a:lnTo>
                    <a:pt x="140" y="20"/>
                  </a:lnTo>
                  <a:lnTo>
                    <a:pt x="151" y="15"/>
                  </a:lnTo>
                  <a:lnTo>
                    <a:pt x="164" y="10"/>
                  </a:lnTo>
                  <a:lnTo>
                    <a:pt x="158" y="1"/>
                  </a:lnTo>
                  <a:lnTo>
                    <a:pt x="153" y="0"/>
                  </a:lnTo>
                  <a:lnTo>
                    <a:pt x="149" y="1"/>
                  </a:lnTo>
                  <a:lnTo>
                    <a:pt x="146" y="3"/>
                  </a:lnTo>
                  <a:lnTo>
                    <a:pt x="142" y="5"/>
                  </a:lnTo>
                  <a:lnTo>
                    <a:pt x="138" y="7"/>
                  </a:lnTo>
                  <a:lnTo>
                    <a:pt x="133" y="9"/>
                  </a:lnTo>
                  <a:lnTo>
                    <a:pt x="129" y="10"/>
                  </a:lnTo>
                  <a:lnTo>
                    <a:pt x="125" y="12"/>
                  </a:lnTo>
                  <a:lnTo>
                    <a:pt x="119" y="15"/>
                  </a:lnTo>
                  <a:lnTo>
                    <a:pt x="113" y="18"/>
                  </a:lnTo>
                  <a:lnTo>
                    <a:pt x="107" y="20"/>
                  </a:lnTo>
                  <a:lnTo>
                    <a:pt x="101" y="23"/>
                  </a:lnTo>
                  <a:lnTo>
                    <a:pt x="94" y="25"/>
                  </a:lnTo>
                  <a:lnTo>
                    <a:pt x="88" y="27"/>
                  </a:lnTo>
                  <a:lnTo>
                    <a:pt x="82" y="29"/>
                  </a:lnTo>
                  <a:lnTo>
                    <a:pt x="75" y="32"/>
                  </a:lnTo>
                  <a:close/>
                </a:path>
              </a:pathLst>
            </a:custGeom>
            <a:solidFill>
              <a:srgbClr val="38DEFF"/>
            </a:solidFill>
            <a:ln w="9525">
              <a:noFill/>
              <a:round/>
              <a:headEnd/>
              <a:tailEnd/>
            </a:ln>
          </p:spPr>
          <p:txBody>
            <a:bodyPr>
              <a:prstTxWarp prst="textNoShape">
                <a:avLst/>
              </a:prstTxWarp>
            </a:bodyPr>
            <a:lstStyle/>
            <a:p>
              <a:endParaRPr lang="en-US"/>
            </a:p>
          </p:txBody>
        </p:sp>
        <p:sp>
          <p:nvSpPr>
            <p:cNvPr id="66689" name="Freeform 129"/>
            <p:cNvSpPr>
              <a:spLocks/>
            </p:cNvSpPr>
            <p:nvPr/>
          </p:nvSpPr>
          <p:spPr bwMode="auto">
            <a:xfrm>
              <a:off x="1209" y="2214"/>
              <a:ext cx="161" cy="132"/>
            </a:xfrm>
            <a:custGeom>
              <a:avLst/>
              <a:gdLst>
                <a:gd name="T0" fmla="*/ 148 w 161"/>
                <a:gd name="T1" fmla="*/ 0 h 132"/>
                <a:gd name="T2" fmla="*/ 148 w 161"/>
                <a:gd name="T3" fmla="*/ 0 h 132"/>
                <a:gd name="T4" fmla="*/ 135 w 161"/>
                <a:gd name="T5" fmla="*/ 5 h 132"/>
                <a:gd name="T6" fmla="*/ 124 w 161"/>
                <a:gd name="T7" fmla="*/ 10 h 132"/>
                <a:gd name="T8" fmla="*/ 112 w 161"/>
                <a:gd name="T9" fmla="*/ 15 h 132"/>
                <a:gd name="T10" fmla="*/ 102 w 161"/>
                <a:gd name="T11" fmla="*/ 20 h 132"/>
                <a:gd name="T12" fmla="*/ 90 w 161"/>
                <a:gd name="T13" fmla="*/ 27 h 132"/>
                <a:gd name="T14" fmla="*/ 79 w 161"/>
                <a:gd name="T15" fmla="*/ 33 h 132"/>
                <a:gd name="T16" fmla="*/ 70 w 161"/>
                <a:gd name="T17" fmla="*/ 40 h 132"/>
                <a:gd name="T18" fmla="*/ 59 w 161"/>
                <a:gd name="T19" fmla="*/ 48 h 132"/>
                <a:gd name="T20" fmla="*/ 51 w 161"/>
                <a:gd name="T21" fmla="*/ 56 h 132"/>
                <a:gd name="T22" fmla="*/ 41 w 161"/>
                <a:gd name="T23" fmla="*/ 65 h 132"/>
                <a:gd name="T24" fmla="*/ 33 w 161"/>
                <a:gd name="T25" fmla="*/ 74 h 132"/>
                <a:gd name="T26" fmla="*/ 25 w 161"/>
                <a:gd name="T27" fmla="*/ 84 h 132"/>
                <a:gd name="T28" fmla="*/ 17 w 161"/>
                <a:gd name="T29" fmla="*/ 93 h 132"/>
                <a:gd name="T30" fmla="*/ 10 w 161"/>
                <a:gd name="T31" fmla="*/ 104 h 132"/>
                <a:gd name="T32" fmla="*/ 4 w 161"/>
                <a:gd name="T33" fmla="*/ 114 h 132"/>
                <a:gd name="T34" fmla="*/ 0 w 161"/>
                <a:gd name="T35" fmla="*/ 118 h 132"/>
                <a:gd name="T36" fmla="*/ 3 w 161"/>
                <a:gd name="T37" fmla="*/ 121 h 132"/>
                <a:gd name="T38" fmla="*/ 5 w 161"/>
                <a:gd name="T39" fmla="*/ 123 h 132"/>
                <a:gd name="T40" fmla="*/ 7 w 161"/>
                <a:gd name="T41" fmla="*/ 124 h 132"/>
                <a:gd name="T42" fmla="*/ 9 w 161"/>
                <a:gd name="T43" fmla="*/ 126 h 132"/>
                <a:gd name="T44" fmla="*/ 11 w 161"/>
                <a:gd name="T45" fmla="*/ 127 h 132"/>
                <a:gd name="T46" fmla="*/ 13 w 161"/>
                <a:gd name="T47" fmla="*/ 129 h 132"/>
                <a:gd name="T48" fmla="*/ 15 w 161"/>
                <a:gd name="T49" fmla="*/ 131 h 132"/>
                <a:gd name="T50" fmla="*/ 17 w 161"/>
                <a:gd name="T51" fmla="*/ 132 h 132"/>
                <a:gd name="T52" fmla="*/ 21 w 161"/>
                <a:gd name="T53" fmla="*/ 125 h 132"/>
                <a:gd name="T54" fmla="*/ 28 w 161"/>
                <a:gd name="T55" fmla="*/ 115 h 132"/>
                <a:gd name="T56" fmla="*/ 34 w 161"/>
                <a:gd name="T57" fmla="*/ 106 h 132"/>
                <a:gd name="T58" fmla="*/ 41 w 161"/>
                <a:gd name="T59" fmla="*/ 97 h 132"/>
                <a:gd name="T60" fmla="*/ 49 w 161"/>
                <a:gd name="T61" fmla="*/ 89 h 132"/>
                <a:gd name="T62" fmla="*/ 56 w 161"/>
                <a:gd name="T63" fmla="*/ 81 h 132"/>
                <a:gd name="T64" fmla="*/ 65 w 161"/>
                <a:gd name="T65" fmla="*/ 72 h 132"/>
                <a:gd name="T66" fmla="*/ 73 w 161"/>
                <a:gd name="T67" fmla="*/ 65 h 132"/>
                <a:gd name="T68" fmla="*/ 83 w 161"/>
                <a:gd name="T69" fmla="*/ 58 h 132"/>
                <a:gd name="T70" fmla="*/ 92 w 161"/>
                <a:gd name="T71" fmla="*/ 51 h 132"/>
                <a:gd name="T72" fmla="*/ 102 w 161"/>
                <a:gd name="T73" fmla="*/ 45 h 132"/>
                <a:gd name="T74" fmla="*/ 111 w 161"/>
                <a:gd name="T75" fmla="*/ 39 h 132"/>
                <a:gd name="T76" fmla="*/ 122 w 161"/>
                <a:gd name="T77" fmla="*/ 34 h 132"/>
                <a:gd name="T78" fmla="*/ 132 w 161"/>
                <a:gd name="T79" fmla="*/ 30 h 132"/>
                <a:gd name="T80" fmla="*/ 143 w 161"/>
                <a:gd name="T81" fmla="*/ 25 h 132"/>
                <a:gd name="T82" fmla="*/ 154 w 161"/>
                <a:gd name="T83" fmla="*/ 22 h 132"/>
                <a:gd name="T84" fmla="*/ 161 w 161"/>
                <a:gd name="T85" fmla="*/ 19 h 132"/>
                <a:gd name="T86" fmla="*/ 148 w 161"/>
                <a:gd name="T87" fmla="*/ 0 h 13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1"/>
                <a:gd name="T133" fmla="*/ 0 h 132"/>
                <a:gd name="T134" fmla="*/ 161 w 161"/>
                <a:gd name="T135" fmla="*/ 132 h 13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1" h="132">
                  <a:moveTo>
                    <a:pt x="148" y="0"/>
                  </a:moveTo>
                  <a:lnTo>
                    <a:pt x="148" y="0"/>
                  </a:lnTo>
                  <a:lnTo>
                    <a:pt x="135" y="5"/>
                  </a:lnTo>
                  <a:lnTo>
                    <a:pt x="124" y="10"/>
                  </a:lnTo>
                  <a:lnTo>
                    <a:pt x="112" y="15"/>
                  </a:lnTo>
                  <a:lnTo>
                    <a:pt x="102" y="20"/>
                  </a:lnTo>
                  <a:lnTo>
                    <a:pt x="90" y="27"/>
                  </a:lnTo>
                  <a:lnTo>
                    <a:pt x="79" y="33"/>
                  </a:lnTo>
                  <a:lnTo>
                    <a:pt x="70" y="40"/>
                  </a:lnTo>
                  <a:lnTo>
                    <a:pt x="59" y="48"/>
                  </a:lnTo>
                  <a:lnTo>
                    <a:pt x="51" y="56"/>
                  </a:lnTo>
                  <a:lnTo>
                    <a:pt x="41" y="65"/>
                  </a:lnTo>
                  <a:lnTo>
                    <a:pt x="33" y="74"/>
                  </a:lnTo>
                  <a:lnTo>
                    <a:pt x="25" y="84"/>
                  </a:lnTo>
                  <a:lnTo>
                    <a:pt x="17" y="93"/>
                  </a:lnTo>
                  <a:lnTo>
                    <a:pt x="10" y="104"/>
                  </a:lnTo>
                  <a:lnTo>
                    <a:pt x="4" y="114"/>
                  </a:lnTo>
                  <a:lnTo>
                    <a:pt x="0" y="118"/>
                  </a:lnTo>
                  <a:lnTo>
                    <a:pt x="3" y="121"/>
                  </a:lnTo>
                  <a:lnTo>
                    <a:pt x="5" y="123"/>
                  </a:lnTo>
                  <a:lnTo>
                    <a:pt x="7" y="124"/>
                  </a:lnTo>
                  <a:lnTo>
                    <a:pt x="9" y="126"/>
                  </a:lnTo>
                  <a:lnTo>
                    <a:pt x="11" y="127"/>
                  </a:lnTo>
                  <a:lnTo>
                    <a:pt x="13" y="129"/>
                  </a:lnTo>
                  <a:lnTo>
                    <a:pt x="15" y="131"/>
                  </a:lnTo>
                  <a:lnTo>
                    <a:pt x="17" y="132"/>
                  </a:lnTo>
                  <a:lnTo>
                    <a:pt x="21" y="125"/>
                  </a:lnTo>
                  <a:lnTo>
                    <a:pt x="28" y="115"/>
                  </a:lnTo>
                  <a:lnTo>
                    <a:pt x="34" y="106"/>
                  </a:lnTo>
                  <a:lnTo>
                    <a:pt x="41" y="97"/>
                  </a:lnTo>
                  <a:lnTo>
                    <a:pt x="49" y="89"/>
                  </a:lnTo>
                  <a:lnTo>
                    <a:pt x="56" y="81"/>
                  </a:lnTo>
                  <a:lnTo>
                    <a:pt x="65" y="72"/>
                  </a:lnTo>
                  <a:lnTo>
                    <a:pt x="73" y="65"/>
                  </a:lnTo>
                  <a:lnTo>
                    <a:pt x="83" y="58"/>
                  </a:lnTo>
                  <a:lnTo>
                    <a:pt x="92" y="51"/>
                  </a:lnTo>
                  <a:lnTo>
                    <a:pt x="102" y="45"/>
                  </a:lnTo>
                  <a:lnTo>
                    <a:pt x="111" y="39"/>
                  </a:lnTo>
                  <a:lnTo>
                    <a:pt x="122" y="34"/>
                  </a:lnTo>
                  <a:lnTo>
                    <a:pt x="132" y="30"/>
                  </a:lnTo>
                  <a:lnTo>
                    <a:pt x="143" y="25"/>
                  </a:lnTo>
                  <a:lnTo>
                    <a:pt x="154" y="22"/>
                  </a:lnTo>
                  <a:lnTo>
                    <a:pt x="161" y="19"/>
                  </a:lnTo>
                  <a:lnTo>
                    <a:pt x="148" y="0"/>
                  </a:lnTo>
                  <a:close/>
                </a:path>
              </a:pathLst>
            </a:custGeom>
            <a:solidFill>
              <a:srgbClr val="40E1FF"/>
            </a:solidFill>
            <a:ln w="9525">
              <a:noFill/>
              <a:round/>
              <a:headEnd/>
              <a:tailEnd/>
            </a:ln>
          </p:spPr>
          <p:txBody>
            <a:bodyPr>
              <a:prstTxWarp prst="textNoShape">
                <a:avLst/>
              </a:prstTxWarp>
            </a:bodyPr>
            <a:lstStyle/>
            <a:p>
              <a:endParaRPr lang="en-US"/>
            </a:p>
          </p:txBody>
        </p:sp>
        <p:sp>
          <p:nvSpPr>
            <p:cNvPr id="66690" name="Freeform 130"/>
            <p:cNvSpPr>
              <a:spLocks/>
            </p:cNvSpPr>
            <p:nvPr/>
          </p:nvSpPr>
          <p:spPr bwMode="auto">
            <a:xfrm>
              <a:off x="1226" y="2233"/>
              <a:ext cx="151" cy="127"/>
            </a:xfrm>
            <a:custGeom>
              <a:avLst/>
              <a:gdLst>
                <a:gd name="T0" fmla="*/ 144 w 151"/>
                <a:gd name="T1" fmla="*/ 0 h 127"/>
                <a:gd name="T2" fmla="*/ 137 w 151"/>
                <a:gd name="T3" fmla="*/ 3 h 127"/>
                <a:gd name="T4" fmla="*/ 126 w 151"/>
                <a:gd name="T5" fmla="*/ 6 h 127"/>
                <a:gd name="T6" fmla="*/ 115 w 151"/>
                <a:gd name="T7" fmla="*/ 11 h 127"/>
                <a:gd name="T8" fmla="*/ 105 w 151"/>
                <a:gd name="T9" fmla="*/ 15 h 127"/>
                <a:gd name="T10" fmla="*/ 94 w 151"/>
                <a:gd name="T11" fmla="*/ 20 h 127"/>
                <a:gd name="T12" fmla="*/ 85 w 151"/>
                <a:gd name="T13" fmla="*/ 26 h 127"/>
                <a:gd name="T14" fmla="*/ 75 w 151"/>
                <a:gd name="T15" fmla="*/ 32 h 127"/>
                <a:gd name="T16" fmla="*/ 66 w 151"/>
                <a:gd name="T17" fmla="*/ 39 h 127"/>
                <a:gd name="T18" fmla="*/ 56 w 151"/>
                <a:gd name="T19" fmla="*/ 46 h 127"/>
                <a:gd name="T20" fmla="*/ 48 w 151"/>
                <a:gd name="T21" fmla="*/ 53 h 127"/>
                <a:gd name="T22" fmla="*/ 39 w 151"/>
                <a:gd name="T23" fmla="*/ 62 h 127"/>
                <a:gd name="T24" fmla="*/ 32 w 151"/>
                <a:gd name="T25" fmla="*/ 70 h 127"/>
                <a:gd name="T26" fmla="*/ 24 w 151"/>
                <a:gd name="T27" fmla="*/ 78 h 127"/>
                <a:gd name="T28" fmla="*/ 17 w 151"/>
                <a:gd name="T29" fmla="*/ 87 h 127"/>
                <a:gd name="T30" fmla="*/ 11 w 151"/>
                <a:gd name="T31" fmla="*/ 96 h 127"/>
                <a:gd name="T32" fmla="*/ 4 w 151"/>
                <a:gd name="T33" fmla="*/ 106 h 127"/>
                <a:gd name="T34" fmla="*/ 0 w 151"/>
                <a:gd name="T35" fmla="*/ 113 h 127"/>
                <a:gd name="T36" fmla="*/ 2 w 151"/>
                <a:gd name="T37" fmla="*/ 115 h 127"/>
                <a:gd name="T38" fmla="*/ 4 w 151"/>
                <a:gd name="T39" fmla="*/ 116 h 127"/>
                <a:gd name="T40" fmla="*/ 7 w 151"/>
                <a:gd name="T41" fmla="*/ 118 h 127"/>
                <a:gd name="T42" fmla="*/ 9 w 151"/>
                <a:gd name="T43" fmla="*/ 121 h 127"/>
                <a:gd name="T44" fmla="*/ 11 w 151"/>
                <a:gd name="T45" fmla="*/ 122 h 127"/>
                <a:gd name="T46" fmla="*/ 13 w 151"/>
                <a:gd name="T47" fmla="*/ 124 h 127"/>
                <a:gd name="T48" fmla="*/ 15 w 151"/>
                <a:gd name="T49" fmla="*/ 125 h 127"/>
                <a:gd name="T50" fmla="*/ 17 w 151"/>
                <a:gd name="T51" fmla="*/ 127 h 127"/>
                <a:gd name="T52" fmla="*/ 18 w 151"/>
                <a:gd name="T53" fmla="*/ 126 h 127"/>
                <a:gd name="T54" fmla="*/ 29 w 151"/>
                <a:gd name="T55" fmla="*/ 108 h 127"/>
                <a:gd name="T56" fmla="*/ 41 w 151"/>
                <a:gd name="T57" fmla="*/ 92 h 127"/>
                <a:gd name="T58" fmla="*/ 55 w 151"/>
                <a:gd name="T59" fmla="*/ 76 h 127"/>
                <a:gd name="T60" fmla="*/ 70 w 151"/>
                <a:gd name="T61" fmla="*/ 63 h 127"/>
                <a:gd name="T62" fmla="*/ 87 w 151"/>
                <a:gd name="T63" fmla="*/ 50 h 127"/>
                <a:gd name="T64" fmla="*/ 105 w 151"/>
                <a:gd name="T65" fmla="*/ 39 h 127"/>
                <a:gd name="T66" fmla="*/ 124 w 151"/>
                <a:gd name="T67" fmla="*/ 30 h 127"/>
                <a:gd name="T68" fmla="*/ 144 w 151"/>
                <a:gd name="T69" fmla="*/ 23 h 127"/>
                <a:gd name="T70" fmla="*/ 149 w 151"/>
                <a:gd name="T71" fmla="*/ 21 h 127"/>
                <a:gd name="T72" fmla="*/ 149 w 151"/>
                <a:gd name="T73" fmla="*/ 20 h 127"/>
                <a:gd name="T74" fmla="*/ 149 w 151"/>
                <a:gd name="T75" fmla="*/ 19 h 127"/>
                <a:gd name="T76" fmla="*/ 149 w 151"/>
                <a:gd name="T77" fmla="*/ 17 h 127"/>
                <a:gd name="T78" fmla="*/ 150 w 151"/>
                <a:gd name="T79" fmla="*/ 16 h 127"/>
                <a:gd name="T80" fmla="*/ 150 w 151"/>
                <a:gd name="T81" fmla="*/ 15 h 127"/>
                <a:gd name="T82" fmla="*/ 150 w 151"/>
                <a:gd name="T83" fmla="*/ 14 h 127"/>
                <a:gd name="T84" fmla="*/ 151 w 151"/>
                <a:gd name="T85" fmla="*/ 13 h 127"/>
                <a:gd name="T86" fmla="*/ 151 w 151"/>
                <a:gd name="T87" fmla="*/ 12 h 127"/>
                <a:gd name="T88" fmla="*/ 144 w 151"/>
                <a:gd name="T89" fmla="*/ 0 h 12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51"/>
                <a:gd name="T136" fmla="*/ 0 h 127"/>
                <a:gd name="T137" fmla="*/ 151 w 151"/>
                <a:gd name="T138" fmla="*/ 127 h 12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51" h="127">
                  <a:moveTo>
                    <a:pt x="144" y="0"/>
                  </a:moveTo>
                  <a:lnTo>
                    <a:pt x="137" y="3"/>
                  </a:lnTo>
                  <a:lnTo>
                    <a:pt x="126" y="6"/>
                  </a:lnTo>
                  <a:lnTo>
                    <a:pt x="115" y="11"/>
                  </a:lnTo>
                  <a:lnTo>
                    <a:pt x="105" y="15"/>
                  </a:lnTo>
                  <a:lnTo>
                    <a:pt x="94" y="20"/>
                  </a:lnTo>
                  <a:lnTo>
                    <a:pt x="85" y="26"/>
                  </a:lnTo>
                  <a:lnTo>
                    <a:pt x="75" y="32"/>
                  </a:lnTo>
                  <a:lnTo>
                    <a:pt x="66" y="39"/>
                  </a:lnTo>
                  <a:lnTo>
                    <a:pt x="56" y="46"/>
                  </a:lnTo>
                  <a:lnTo>
                    <a:pt x="48" y="53"/>
                  </a:lnTo>
                  <a:lnTo>
                    <a:pt x="39" y="62"/>
                  </a:lnTo>
                  <a:lnTo>
                    <a:pt x="32" y="70"/>
                  </a:lnTo>
                  <a:lnTo>
                    <a:pt x="24" y="78"/>
                  </a:lnTo>
                  <a:lnTo>
                    <a:pt x="17" y="87"/>
                  </a:lnTo>
                  <a:lnTo>
                    <a:pt x="11" y="96"/>
                  </a:lnTo>
                  <a:lnTo>
                    <a:pt x="4" y="106"/>
                  </a:lnTo>
                  <a:lnTo>
                    <a:pt x="0" y="113"/>
                  </a:lnTo>
                  <a:lnTo>
                    <a:pt x="2" y="115"/>
                  </a:lnTo>
                  <a:lnTo>
                    <a:pt x="4" y="116"/>
                  </a:lnTo>
                  <a:lnTo>
                    <a:pt x="7" y="118"/>
                  </a:lnTo>
                  <a:lnTo>
                    <a:pt x="9" y="121"/>
                  </a:lnTo>
                  <a:lnTo>
                    <a:pt x="11" y="122"/>
                  </a:lnTo>
                  <a:lnTo>
                    <a:pt x="13" y="124"/>
                  </a:lnTo>
                  <a:lnTo>
                    <a:pt x="15" y="125"/>
                  </a:lnTo>
                  <a:lnTo>
                    <a:pt x="17" y="127"/>
                  </a:lnTo>
                  <a:lnTo>
                    <a:pt x="18" y="126"/>
                  </a:lnTo>
                  <a:lnTo>
                    <a:pt x="29" y="108"/>
                  </a:lnTo>
                  <a:lnTo>
                    <a:pt x="41" y="92"/>
                  </a:lnTo>
                  <a:lnTo>
                    <a:pt x="55" y="76"/>
                  </a:lnTo>
                  <a:lnTo>
                    <a:pt x="70" y="63"/>
                  </a:lnTo>
                  <a:lnTo>
                    <a:pt x="87" y="50"/>
                  </a:lnTo>
                  <a:lnTo>
                    <a:pt x="105" y="39"/>
                  </a:lnTo>
                  <a:lnTo>
                    <a:pt x="124" y="30"/>
                  </a:lnTo>
                  <a:lnTo>
                    <a:pt x="144" y="23"/>
                  </a:lnTo>
                  <a:lnTo>
                    <a:pt x="149" y="21"/>
                  </a:lnTo>
                  <a:lnTo>
                    <a:pt x="149" y="20"/>
                  </a:lnTo>
                  <a:lnTo>
                    <a:pt x="149" y="19"/>
                  </a:lnTo>
                  <a:lnTo>
                    <a:pt x="149" y="17"/>
                  </a:lnTo>
                  <a:lnTo>
                    <a:pt x="150" y="16"/>
                  </a:lnTo>
                  <a:lnTo>
                    <a:pt x="150" y="15"/>
                  </a:lnTo>
                  <a:lnTo>
                    <a:pt x="150" y="14"/>
                  </a:lnTo>
                  <a:lnTo>
                    <a:pt x="151" y="13"/>
                  </a:lnTo>
                  <a:lnTo>
                    <a:pt x="151" y="12"/>
                  </a:lnTo>
                  <a:lnTo>
                    <a:pt x="144" y="0"/>
                  </a:lnTo>
                  <a:close/>
                </a:path>
              </a:pathLst>
            </a:custGeom>
            <a:solidFill>
              <a:srgbClr val="48E4FF"/>
            </a:solidFill>
            <a:ln w="9525">
              <a:noFill/>
              <a:round/>
              <a:headEnd/>
              <a:tailEnd/>
            </a:ln>
          </p:spPr>
          <p:txBody>
            <a:bodyPr>
              <a:prstTxWarp prst="textNoShape">
                <a:avLst/>
              </a:prstTxWarp>
            </a:bodyPr>
            <a:lstStyle/>
            <a:p>
              <a:endParaRPr lang="en-US"/>
            </a:p>
          </p:txBody>
        </p:sp>
        <p:sp>
          <p:nvSpPr>
            <p:cNvPr id="66691" name="Freeform 131"/>
            <p:cNvSpPr>
              <a:spLocks/>
            </p:cNvSpPr>
            <p:nvPr/>
          </p:nvSpPr>
          <p:spPr bwMode="auto">
            <a:xfrm>
              <a:off x="1243" y="2254"/>
              <a:ext cx="149" cy="120"/>
            </a:xfrm>
            <a:custGeom>
              <a:avLst/>
              <a:gdLst>
                <a:gd name="T0" fmla="*/ 132 w 149"/>
                <a:gd name="T1" fmla="*/ 0 h 120"/>
                <a:gd name="T2" fmla="*/ 127 w 149"/>
                <a:gd name="T3" fmla="*/ 2 h 120"/>
                <a:gd name="T4" fmla="*/ 107 w 149"/>
                <a:gd name="T5" fmla="*/ 9 h 120"/>
                <a:gd name="T6" fmla="*/ 88 w 149"/>
                <a:gd name="T7" fmla="*/ 18 h 120"/>
                <a:gd name="T8" fmla="*/ 70 w 149"/>
                <a:gd name="T9" fmla="*/ 29 h 120"/>
                <a:gd name="T10" fmla="*/ 53 w 149"/>
                <a:gd name="T11" fmla="*/ 42 h 120"/>
                <a:gd name="T12" fmla="*/ 38 w 149"/>
                <a:gd name="T13" fmla="*/ 55 h 120"/>
                <a:gd name="T14" fmla="*/ 24 w 149"/>
                <a:gd name="T15" fmla="*/ 71 h 120"/>
                <a:gd name="T16" fmla="*/ 12 w 149"/>
                <a:gd name="T17" fmla="*/ 87 h 120"/>
                <a:gd name="T18" fmla="*/ 1 w 149"/>
                <a:gd name="T19" fmla="*/ 105 h 120"/>
                <a:gd name="T20" fmla="*/ 0 w 149"/>
                <a:gd name="T21" fmla="*/ 106 h 120"/>
                <a:gd name="T22" fmla="*/ 2 w 149"/>
                <a:gd name="T23" fmla="*/ 108 h 120"/>
                <a:gd name="T24" fmla="*/ 4 w 149"/>
                <a:gd name="T25" fmla="*/ 109 h 120"/>
                <a:gd name="T26" fmla="*/ 7 w 149"/>
                <a:gd name="T27" fmla="*/ 111 h 120"/>
                <a:gd name="T28" fmla="*/ 10 w 149"/>
                <a:gd name="T29" fmla="*/ 113 h 120"/>
                <a:gd name="T30" fmla="*/ 12 w 149"/>
                <a:gd name="T31" fmla="*/ 114 h 120"/>
                <a:gd name="T32" fmla="*/ 14 w 149"/>
                <a:gd name="T33" fmla="*/ 116 h 120"/>
                <a:gd name="T34" fmla="*/ 16 w 149"/>
                <a:gd name="T35" fmla="*/ 118 h 120"/>
                <a:gd name="T36" fmla="*/ 18 w 149"/>
                <a:gd name="T37" fmla="*/ 120 h 120"/>
                <a:gd name="T38" fmla="*/ 20 w 149"/>
                <a:gd name="T39" fmla="*/ 115 h 120"/>
                <a:gd name="T40" fmla="*/ 30 w 149"/>
                <a:gd name="T41" fmla="*/ 100 h 120"/>
                <a:gd name="T42" fmla="*/ 41 w 149"/>
                <a:gd name="T43" fmla="*/ 85 h 120"/>
                <a:gd name="T44" fmla="*/ 53 w 149"/>
                <a:gd name="T45" fmla="*/ 71 h 120"/>
                <a:gd name="T46" fmla="*/ 67 w 149"/>
                <a:gd name="T47" fmla="*/ 58 h 120"/>
                <a:gd name="T48" fmla="*/ 82 w 149"/>
                <a:gd name="T49" fmla="*/ 47 h 120"/>
                <a:gd name="T50" fmla="*/ 98 w 149"/>
                <a:gd name="T51" fmla="*/ 37 h 120"/>
                <a:gd name="T52" fmla="*/ 115 w 149"/>
                <a:gd name="T53" fmla="*/ 29 h 120"/>
                <a:gd name="T54" fmla="*/ 133 w 149"/>
                <a:gd name="T55" fmla="*/ 23 h 120"/>
                <a:gd name="T56" fmla="*/ 149 w 149"/>
                <a:gd name="T57" fmla="*/ 18 h 120"/>
                <a:gd name="T58" fmla="*/ 139 w 149"/>
                <a:gd name="T59" fmla="*/ 18 h 120"/>
                <a:gd name="T60" fmla="*/ 137 w 149"/>
                <a:gd name="T61" fmla="*/ 17 h 120"/>
                <a:gd name="T62" fmla="*/ 135 w 149"/>
                <a:gd name="T63" fmla="*/ 15 h 120"/>
                <a:gd name="T64" fmla="*/ 134 w 149"/>
                <a:gd name="T65" fmla="*/ 13 h 120"/>
                <a:gd name="T66" fmla="*/ 133 w 149"/>
                <a:gd name="T67" fmla="*/ 11 h 120"/>
                <a:gd name="T68" fmla="*/ 132 w 149"/>
                <a:gd name="T69" fmla="*/ 8 h 120"/>
                <a:gd name="T70" fmla="*/ 132 w 149"/>
                <a:gd name="T71" fmla="*/ 6 h 120"/>
                <a:gd name="T72" fmla="*/ 132 w 149"/>
                <a:gd name="T73" fmla="*/ 4 h 120"/>
                <a:gd name="T74" fmla="*/ 132 w 149"/>
                <a:gd name="T75" fmla="*/ 0 h 12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9"/>
                <a:gd name="T115" fmla="*/ 0 h 120"/>
                <a:gd name="T116" fmla="*/ 149 w 149"/>
                <a:gd name="T117" fmla="*/ 120 h 12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9" h="120">
                  <a:moveTo>
                    <a:pt x="132" y="0"/>
                  </a:moveTo>
                  <a:lnTo>
                    <a:pt x="127" y="2"/>
                  </a:lnTo>
                  <a:lnTo>
                    <a:pt x="107" y="9"/>
                  </a:lnTo>
                  <a:lnTo>
                    <a:pt x="88" y="18"/>
                  </a:lnTo>
                  <a:lnTo>
                    <a:pt x="70" y="29"/>
                  </a:lnTo>
                  <a:lnTo>
                    <a:pt x="53" y="42"/>
                  </a:lnTo>
                  <a:lnTo>
                    <a:pt x="38" y="55"/>
                  </a:lnTo>
                  <a:lnTo>
                    <a:pt x="24" y="71"/>
                  </a:lnTo>
                  <a:lnTo>
                    <a:pt x="12" y="87"/>
                  </a:lnTo>
                  <a:lnTo>
                    <a:pt x="1" y="105"/>
                  </a:lnTo>
                  <a:lnTo>
                    <a:pt x="0" y="106"/>
                  </a:lnTo>
                  <a:lnTo>
                    <a:pt x="2" y="108"/>
                  </a:lnTo>
                  <a:lnTo>
                    <a:pt x="4" y="109"/>
                  </a:lnTo>
                  <a:lnTo>
                    <a:pt x="7" y="111"/>
                  </a:lnTo>
                  <a:lnTo>
                    <a:pt x="10" y="113"/>
                  </a:lnTo>
                  <a:lnTo>
                    <a:pt x="12" y="114"/>
                  </a:lnTo>
                  <a:lnTo>
                    <a:pt x="14" y="116"/>
                  </a:lnTo>
                  <a:lnTo>
                    <a:pt x="16" y="118"/>
                  </a:lnTo>
                  <a:lnTo>
                    <a:pt x="18" y="120"/>
                  </a:lnTo>
                  <a:lnTo>
                    <a:pt x="20" y="115"/>
                  </a:lnTo>
                  <a:lnTo>
                    <a:pt x="30" y="100"/>
                  </a:lnTo>
                  <a:lnTo>
                    <a:pt x="41" y="85"/>
                  </a:lnTo>
                  <a:lnTo>
                    <a:pt x="53" y="71"/>
                  </a:lnTo>
                  <a:lnTo>
                    <a:pt x="67" y="58"/>
                  </a:lnTo>
                  <a:lnTo>
                    <a:pt x="82" y="47"/>
                  </a:lnTo>
                  <a:lnTo>
                    <a:pt x="98" y="37"/>
                  </a:lnTo>
                  <a:lnTo>
                    <a:pt x="115" y="29"/>
                  </a:lnTo>
                  <a:lnTo>
                    <a:pt x="133" y="23"/>
                  </a:lnTo>
                  <a:lnTo>
                    <a:pt x="149" y="18"/>
                  </a:lnTo>
                  <a:lnTo>
                    <a:pt x="139" y="18"/>
                  </a:lnTo>
                  <a:lnTo>
                    <a:pt x="137" y="17"/>
                  </a:lnTo>
                  <a:lnTo>
                    <a:pt x="135" y="15"/>
                  </a:lnTo>
                  <a:lnTo>
                    <a:pt x="134" y="13"/>
                  </a:lnTo>
                  <a:lnTo>
                    <a:pt x="133" y="11"/>
                  </a:lnTo>
                  <a:lnTo>
                    <a:pt x="132" y="8"/>
                  </a:lnTo>
                  <a:lnTo>
                    <a:pt x="132" y="6"/>
                  </a:lnTo>
                  <a:lnTo>
                    <a:pt x="132" y="4"/>
                  </a:lnTo>
                  <a:lnTo>
                    <a:pt x="132" y="0"/>
                  </a:lnTo>
                  <a:close/>
                </a:path>
              </a:pathLst>
            </a:custGeom>
            <a:solidFill>
              <a:srgbClr val="50E6FF"/>
            </a:solidFill>
            <a:ln w="9525">
              <a:noFill/>
              <a:round/>
              <a:headEnd/>
              <a:tailEnd/>
            </a:ln>
          </p:spPr>
          <p:txBody>
            <a:bodyPr>
              <a:prstTxWarp prst="textNoShape">
                <a:avLst/>
              </a:prstTxWarp>
            </a:bodyPr>
            <a:lstStyle/>
            <a:p>
              <a:endParaRPr lang="en-US"/>
            </a:p>
          </p:txBody>
        </p:sp>
        <p:sp>
          <p:nvSpPr>
            <p:cNvPr id="66692" name="Freeform 132"/>
            <p:cNvSpPr>
              <a:spLocks/>
            </p:cNvSpPr>
            <p:nvPr/>
          </p:nvSpPr>
          <p:spPr bwMode="auto">
            <a:xfrm>
              <a:off x="1261" y="2272"/>
              <a:ext cx="140" cy="115"/>
            </a:xfrm>
            <a:custGeom>
              <a:avLst/>
              <a:gdLst>
                <a:gd name="T0" fmla="*/ 131 w 140"/>
                <a:gd name="T1" fmla="*/ 0 h 115"/>
                <a:gd name="T2" fmla="*/ 115 w 140"/>
                <a:gd name="T3" fmla="*/ 5 h 115"/>
                <a:gd name="T4" fmla="*/ 97 w 140"/>
                <a:gd name="T5" fmla="*/ 11 h 115"/>
                <a:gd name="T6" fmla="*/ 80 w 140"/>
                <a:gd name="T7" fmla="*/ 19 h 115"/>
                <a:gd name="T8" fmla="*/ 64 w 140"/>
                <a:gd name="T9" fmla="*/ 29 h 115"/>
                <a:gd name="T10" fmla="*/ 49 w 140"/>
                <a:gd name="T11" fmla="*/ 40 h 115"/>
                <a:gd name="T12" fmla="*/ 35 w 140"/>
                <a:gd name="T13" fmla="*/ 53 h 115"/>
                <a:gd name="T14" fmla="*/ 23 w 140"/>
                <a:gd name="T15" fmla="*/ 67 h 115"/>
                <a:gd name="T16" fmla="*/ 12 w 140"/>
                <a:gd name="T17" fmla="*/ 82 h 115"/>
                <a:gd name="T18" fmla="*/ 2 w 140"/>
                <a:gd name="T19" fmla="*/ 97 h 115"/>
                <a:gd name="T20" fmla="*/ 0 w 140"/>
                <a:gd name="T21" fmla="*/ 102 h 115"/>
                <a:gd name="T22" fmla="*/ 2 w 140"/>
                <a:gd name="T23" fmla="*/ 104 h 115"/>
                <a:gd name="T24" fmla="*/ 4 w 140"/>
                <a:gd name="T25" fmla="*/ 105 h 115"/>
                <a:gd name="T26" fmla="*/ 6 w 140"/>
                <a:gd name="T27" fmla="*/ 107 h 115"/>
                <a:gd name="T28" fmla="*/ 8 w 140"/>
                <a:gd name="T29" fmla="*/ 109 h 115"/>
                <a:gd name="T30" fmla="*/ 11 w 140"/>
                <a:gd name="T31" fmla="*/ 110 h 115"/>
                <a:gd name="T32" fmla="*/ 13 w 140"/>
                <a:gd name="T33" fmla="*/ 112 h 115"/>
                <a:gd name="T34" fmla="*/ 15 w 140"/>
                <a:gd name="T35" fmla="*/ 114 h 115"/>
                <a:gd name="T36" fmla="*/ 17 w 140"/>
                <a:gd name="T37" fmla="*/ 115 h 115"/>
                <a:gd name="T38" fmla="*/ 21 w 140"/>
                <a:gd name="T39" fmla="*/ 108 h 115"/>
                <a:gd name="T40" fmla="*/ 30 w 140"/>
                <a:gd name="T41" fmla="*/ 93 h 115"/>
                <a:gd name="T42" fmla="*/ 39 w 140"/>
                <a:gd name="T43" fmla="*/ 80 h 115"/>
                <a:gd name="T44" fmla="*/ 51 w 140"/>
                <a:gd name="T45" fmla="*/ 68 h 115"/>
                <a:gd name="T46" fmla="*/ 62 w 140"/>
                <a:gd name="T47" fmla="*/ 57 h 115"/>
                <a:gd name="T48" fmla="*/ 76 w 140"/>
                <a:gd name="T49" fmla="*/ 47 h 115"/>
                <a:gd name="T50" fmla="*/ 91 w 140"/>
                <a:gd name="T51" fmla="*/ 38 h 115"/>
                <a:gd name="T52" fmla="*/ 105 w 140"/>
                <a:gd name="T53" fmla="*/ 31 h 115"/>
                <a:gd name="T54" fmla="*/ 121 w 140"/>
                <a:gd name="T55" fmla="*/ 26 h 115"/>
                <a:gd name="T56" fmla="*/ 130 w 140"/>
                <a:gd name="T57" fmla="*/ 24 h 115"/>
                <a:gd name="T58" fmla="*/ 131 w 140"/>
                <a:gd name="T59" fmla="*/ 20 h 115"/>
                <a:gd name="T60" fmla="*/ 132 w 140"/>
                <a:gd name="T61" fmla="*/ 17 h 115"/>
                <a:gd name="T62" fmla="*/ 133 w 140"/>
                <a:gd name="T63" fmla="*/ 14 h 115"/>
                <a:gd name="T64" fmla="*/ 134 w 140"/>
                <a:gd name="T65" fmla="*/ 11 h 115"/>
                <a:gd name="T66" fmla="*/ 135 w 140"/>
                <a:gd name="T67" fmla="*/ 9 h 115"/>
                <a:gd name="T68" fmla="*/ 137 w 140"/>
                <a:gd name="T69" fmla="*/ 6 h 115"/>
                <a:gd name="T70" fmla="*/ 138 w 140"/>
                <a:gd name="T71" fmla="*/ 4 h 115"/>
                <a:gd name="T72" fmla="*/ 140 w 140"/>
                <a:gd name="T73" fmla="*/ 0 h 115"/>
                <a:gd name="T74" fmla="*/ 131 w 140"/>
                <a:gd name="T75" fmla="*/ 0 h 11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0"/>
                <a:gd name="T115" fmla="*/ 0 h 115"/>
                <a:gd name="T116" fmla="*/ 140 w 140"/>
                <a:gd name="T117" fmla="*/ 115 h 11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0" h="115">
                  <a:moveTo>
                    <a:pt x="131" y="0"/>
                  </a:moveTo>
                  <a:lnTo>
                    <a:pt x="115" y="5"/>
                  </a:lnTo>
                  <a:lnTo>
                    <a:pt x="97" y="11"/>
                  </a:lnTo>
                  <a:lnTo>
                    <a:pt x="80" y="19"/>
                  </a:lnTo>
                  <a:lnTo>
                    <a:pt x="64" y="29"/>
                  </a:lnTo>
                  <a:lnTo>
                    <a:pt x="49" y="40"/>
                  </a:lnTo>
                  <a:lnTo>
                    <a:pt x="35" y="53"/>
                  </a:lnTo>
                  <a:lnTo>
                    <a:pt x="23" y="67"/>
                  </a:lnTo>
                  <a:lnTo>
                    <a:pt x="12" y="82"/>
                  </a:lnTo>
                  <a:lnTo>
                    <a:pt x="2" y="97"/>
                  </a:lnTo>
                  <a:lnTo>
                    <a:pt x="0" y="102"/>
                  </a:lnTo>
                  <a:lnTo>
                    <a:pt x="2" y="104"/>
                  </a:lnTo>
                  <a:lnTo>
                    <a:pt x="4" y="105"/>
                  </a:lnTo>
                  <a:lnTo>
                    <a:pt x="6" y="107"/>
                  </a:lnTo>
                  <a:lnTo>
                    <a:pt x="8" y="109"/>
                  </a:lnTo>
                  <a:lnTo>
                    <a:pt x="11" y="110"/>
                  </a:lnTo>
                  <a:lnTo>
                    <a:pt x="13" y="112"/>
                  </a:lnTo>
                  <a:lnTo>
                    <a:pt x="15" y="114"/>
                  </a:lnTo>
                  <a:lnTo>
                    <a:pt x="17" y="115"/>
                  </a:lnTo>
                  <a:lnTo>
                    <a:pt x="21" y="108"/>
                  </a:lnTo>
                  <a:lnTo>
                    <a:pt x="30" y="93"/>
                  </a:lnTo>
                  <a:lnTo>
                    <a:pt x="39" y="80"/>
                  </a:lnTo>
                  <a:lnTo>
                    <a:pt x="51" y="68"/>
                  </a:lnTo>
                  <a:lnTo>
                    <a:pt x="62" y="57"/>
                  </a:lnTo>
                  <a:lnTo>
                    <a:pt x="76" y="47"/>
                  </a:lnTo>
                  <a:lnTo>
                    <a:pt x="91" y="38"/>
                  </a:lnTo>
                  <a:lnTo>
                    <a:pt x="105" y="31"/>
                  </a:lnTo>
                  <a:lnTo>
                    <a:pt x="121" y="26"/>
                  </a:lnTo>
                  <a:lnTo>
                    <a:pt x="130" y="24"/>
                  </a:lnTo>
                  <a:lnTo>
                    <a:pt x="131" y="20"/>
                  </a:lnTo>
                  <a:lnTo>
                    <a:pt x="132" y="17"/>
                  </a:lnTo>
                  <a:lnTo>
                    <a:pt x="133" y="14"/>
                  </a:lnTo>
                  <a:lnTo>
                    <a:pt x="134" y="11"/>
                  </a:lnTo>
                  <a:lnTo>
                    <a:pt x="135" y="9"/>
                  </a:lnTo>
                  <a:lnTo>
                    <a:pt x="137" y="6"/>
                  </a:lnTo>
                  <a:lnTo>
                    <a:pt x="138" y="4"/>
                  </a:lnTo>
                  <a:lnTo>
                    <a:pt x="140" y="0"/>
                  </a:lnTo>
                  <a:lnTo>
                    <a:pt x="131" y="0"/>
                  </a:lnTo>
                  <a:close/>
                </a:path>
              </a:pathLst>
            </a:custGeom>
            <a:solidFill>
              <a:srgbClr val="58E9FF"/>
            </a:solidFill>
            <a:ln w="9525">
              <a:noFill/>
              <a:round/>
              <a:headEnd/>
              <a:tailEnd/>
            </a:ln>
          </p:spPr>
          <p:txBody>
            <a:bodyPr>
              <a:prstTxWarp prst="textNoShape">
                <a:avLst/>
              </a:prstTxWarp>
            </a:bodyPr>
            <a:lstStyle/>
            <a:p>
              <a:endParaRPr lang="en-US"/>
            </a:p>
          </p:txBody>
        </p:sp>
        <p:sp>
          <p:nvSpPr>
            <p:cNvPr id="66693" name="Freeform 133"/>
            <p:cNvSpPr>
              <a:spLocks/>
            </p:cNvSpPr>
            <p:nvPr/>
          </p:nvSpPr>
          <p:spPr bwMode="auto">
            <a:xfrm>
              <a:off x="1278" y="2296"/>
              <a:ext cx="113" cy="106"/>
            </a:xfrm>
            <a:custGeom>
              <a:avLst/>
              <a:gdLst>
                <a:gd name="T0" fmla="*/ 113 w 113"/>
                <a:gd name="T1" fmla="*/ 0 h 106"/>
                <a:gd name="T2" fmla="*/ 104 w 113"/>
                <a:gd name="T3" fmla="*/ 2 h 106"/>
                <a:gd name="T4" fmla="*/ 88 w 113"/>
                <a:gd name="T5" fmla="*/ 7 h 106"/>
                <a:gd name="T6" fmla="*/ 74 w 113"/>
                <a:gd name="T7" fmla="*/ 14 h 106"/>
                <a:gd name="T8" fmla="*/ 59 w 113"/>
                <a:gd name="T9" fmla="*/ 23 h 106"/>
                <a:gd name="T10" fmla="*/ 45 w 113"/>
                <a:gd name="T11" fmla="*/ 33 h 106"/>
                <a:gd name="T12" fmla="*/ 34 w 113"/>
                <a:gd name="T13" fmla="*/ 44 h 106"/>
                <a:gd name="T14" fmla="*/ 22 w 113"/>
                <a:gd name="T15" fmla="*/ 56 h 106"/>
                <a:gd name="T16" fmla="*/ 13 w 113"/>
                <a:gd name="T17" fmla="*/ 69 h 106"/>
                <a:gd name="T18" fmla="*/ 4 w 113"/>
                <a:gd name="T19" fmla="*/ 84 h 106"/>
                <a:gd name="T20" fmla="*/ 0 w 113"/>
                <a:gd name="T21" fmla="*/ 91 h 106"/>
                <a:gd name="T22" fmla="*/ 2 w 113"/>
                <a:gd name="T23" fmla="*/ 93 h 106"/>
                <a:gd name="T24" fmla="*/ 4 w 113"/>
                <a:gd name="T25" fmla="*/ 95 h 106"/>
                <a:gd name="T26" fmla="*/ 6 w 113"/>
                <a:gd name="T27" fmla="*/ 96 h 106"/>
                <a:gd name="T28" fmla="*/ 8 w 113"/>
                <a:gd name="T29" fmla="*/ 99 h 106"/>
                <a:gd name="T30" fmla="*/ 10 w 113"/>
                <a:gd name="T31" fmla="*/ 101 h 106"/>
                <a:gd name="T32" fmla="*/ 13 w 113"/>
                <a:gd name="T33" fmla="*/ 102 h 106"/>
                <a:gd name="T34" fmla="*/ 15 w 113"/>
                <a:gd name="T35" fmla="*/ 104 h 106"/>
                <a:gd name="T36" fmla="*/ 17 w 113"/>
                <a:gd name="T37" fmla="*/ 106 h 106"/>
                <a:gd name="T38" fmla="*/ 23 w 113"/>
                <a:gd name="T39" fmla="*/ 94 h 106"/>
                <a:gd name="T40" fmla="*/ 30 w 113"/>
                <a:gd name="T41" fmla="*/ 82 h 106"/>
                <a:gd name="T42" fmla="*/ 39 w 113"/>
                <a:gd name="T43" fmla="*/ 70 h 106"/>
                <a:gd name="T44" fmla="*/ 48 w 113"/>
                <a:gd name="T45" fmla="*/ 60 h 106"/>
                <a:gd name="T46" fmla="*/ 60 w 113"/>
                <a:gd name="T47" fmla="*/ 49 h 106"/>
                <a:gd name="T48" fmla="*/ 72 w 113"/>
                <a:gd name="T49" fmla="*/ 41 h 106"/>
                <a:gd name="T50" fmla="*/ 83 w 113"/>
                <a:gd name="T51" fmla="*/ 33 h 106"/>
                <a:gd name="T52" fmla="*/ 97 w 113"/>
                <a:gd name="T53" fmla="*/ 27 h 106"/>
                <a:gd name="T54" fmla="*/ 108 w 113"/>
                <a:gd name="T55" fmla="*/ 23 h 106"/>
                <a:gd name="T56" fmla="*/ 108 w 113"/>
                <a:gd name="T57" fmla="*/ 20 h 106"/>
                <a:gd name="T58" fmla="*/ 108 w 113"/>
                <a:gd name="T59" fmla="*/ 16 h 106"/>
                <a:gd name="T60" fmla="*/ 109 w 113"/>
                <a:gd name="T61" fmla="*/ 13 h 106"/>
                <a:gd name="T62" fmla="*/ 109 w 113"/>
                <a:gd name="T63" fmla="*/ 11 h 106"/>
                <a:gd name="T64" fmla="*/ 111 w 113"/>
                <a:gd name="T65" fmla="*/ 8 h 106"/>
                <a:gd name="T66" fmla="*/ 111 w 113"/>
                <a:gd name="T67" fmla="*/ 5 h 106"/>
                <a:gd name="T68" fmla="*/ 112 w 113"/>
                <a:gd name="T69" fmla="*/ 2 h 106"/>
                <a:gd name="T70" fmla="*/ 113 w 113"/>
                <a:gd name="T71" fmla="*/ 0 h 10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3"/>
                <a:gd name="T109" fmla="*/ 0 h 106"/>
                <a:gd name="T110" fmla="*/ 113 w 113"/>
                <a:gd name="T111" fmla="*/ 106 h 10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3" h="106">
                  <a:moveTo>
                    <a:pt x="113" y="0"/>
                  </a:moveTo>
                  <a:lnTo>
                    <a:pt x="104" y="2"/>
                  </a:lnTo>
                  <a:lnTo>
                    <a:pt x="88" y="7"/>
                  </a:lnTo>
                  <a:lnTo>
                    <a:pt x="74" y="14"/>
                  </a:lnTo>
                  <a:lnTo>
                    <a:pt x="59" y="23"/>
                  </a:lnTo>
                  <a:lnTo>
                    <a:pt x="45" y="33"/>
                  </a:lnTo>
                  <a:lnTo>
                    <a:pt x="34" y="44"/>
                  </a:lnTo>
                  <a:lnTo>
                    <a:pt x="22" y="56"/>
                  </a:lnTo>
                  <a:lnTo>
                    <a:pt x="13" y="69"/>
                  </a:lnTo>
                  <a:lnTo>
                    <a:pt x="4" y="84"/>
                  </a:lnTo>
                  <a:lnTo>
                    <a:pt x="0" y="91"/>
                  </a:lnTo>
                  <a:lnTo>
                    <a:pt x="2" y="93"/>
                  </a:lnTo>
                  <a:lnTo>
                    <a:pt x="4" y="95"/>
                  </a:lnTo>
                  <a:lnTo>
                    <a:pt x="6" y="96"/>
                  </a:lnTo>
                  <a:lnTo>
                    <a:pt x="8" y="99"/>
                  </a:lnTo>
                  <a:lnTo>
                    <a:pt x="10" y="101"/>
                  </a:lnTo>
                  <a:lnTo>
                    <a:pt x="13" y="102"/>
                  </a:lnTo>
                  <a:lnTo>
                    <a:pt x="15" y="104"/>
                  </a:lnTo>
                  <a:lnTo>
                    <a:pt x="17" y="106"/>
                  </a:lnTo>
                  <a:lnTo>
                    <a:pt x="23" y="94"/>
                  </a:lnTo>
                  <a:lnTo>
                    <a:pt x="30" y="82"/>
                  </a:lnTo>
                  <a:lnTo>
                    <a:pt x="39" y="70"/>
                  </a:lnTo>
                  <a:lnTo>
                    <a:pt x="48" y="60"/>
                  </a:lnTo>
                  <a:lnTo>
                    <a:pt x="60" y="49"/>
                  </a:lnTo>
                  <a:lnTo>
                    <a:pt x="72" y="41"/>
                  </a:lnTo>
                  <a:lnTo>
                    <a:pt x="83" y="33"/>
                  </a:lnTo>
                  <a:lnTo>
                    <a:pt x="97" y="27"/>
                  </a:lnTo>
                  <a:lnTo>
                    <a:pt x="108" y="23"/>
                  </a:lnTo>
                  <a:lnTo>
                    <a:pt x="108" y="20"/>
                  </a:lnTo>
                  <a:lnTo>
                    <a:pt x="108" y="16"/>
                  </a:lnTo>
                  <a:lnTo>
                    <a:pt x="109" y="13"/>
                  </a:lnTo>
                  <a:lnTo>
                    <a:pt x="109" y="11"/>
                  </a:lnTo>
                  <a:lnTo>
                    <a:pt x="111" y="8"/>
                  </a:lnTo>
                  <a:lnTo>
                    <a:pt x="111" y="5"/>
                  </a:lnTo>
                  <a:lnTo>
                    <a:pt x="112" y="2"/>
                  </a:lnTo>
                  <a:lnTo>
                    <a:pt x="113" y="0"/>
                  </a:lnTo>
                  <a:close/>
                </a:path>
              </a:pathLst>
            </a:custGeom>
            <a:solidFill>
              <a:srgbClr val="60ECFF"/>
            </a:solidFill>
            <a:ln w="9525">
              <a:noFill/>
              <a:round/>
              <a:headEnd/>
              <a:tailEnd/>
            </a:ln>
          </p:spPr>
          <p:txBody>
            <a:bodyPr>
              <a:prstTxWarp prst="textNoShape">
                <a:avLst/>
              </a:prstTxWarp>
            </a:bodyPr>
            <a:lstStyle/>
            <a:p>
              <a:endParaRPr lang="en-US"/>
            </a:p>
          </p:txBody>
        </p:sp>
        <p:sp>
          <p:nvSpPr>
            <p:cNvPr id="66694" name="Freeform 134"/>
            <p:cNvSpPr>
              <a:spLocks/>
            </p:cNvSpPr>
            <p:nvPr/>
          </p:nvSpPr>
          <p:spPr bwMode="auto">
            <a:xfrm>
              <a:off x="1295" y="2319"/>
              <a:ext cx="91" cy="98"/>
            </a:xfrm>
            <a:custGeom>
              <a:avLst/>
              <a:gdLst>
                <a:gd name="T0" fmla="*/ 91 w 91"/>
                <a:gd name="T1" fmla="*/ 0 h 98"/>
                <a:gd name="T2" fmla="*/ 80 w 91"/>
                <a:gd name="T3" fmla="*/ 4 h 98"/>
                <a:gd name="T4" fmla="*/ 66 w 91"/>
                <a:gd name="T5" fmla="*/ 10 h 98"/>
                <a:gd name="T6" fmla="*/ 55 w 91"/>
                <a:gd name="T7" fmla="*/ 18 h 98"/>
                <a:gd name="T8" fmla="*/ 43 w 91"/>
                <a:gd name="T9" fmla="*/ 26 h 98"/>
                <a:gd name="T10" fmla="*/ 31 w 91"/>
                <a:gd name="T11" fmla="*/ 37 h 98"/>
                <a:gd name="T12" fmla="*/ 22 w 91"/>
                <a:gd name="T13" fmla="*/ 47 h 98"/>
                <a:gd name="T14" fmla="*/ 13 w 91"/>
                <a:gd name="T15" fmla="*/ 59 h 98"/>
                <a:gd name="T16" fmla="*/ 6 w 91"/>
                <a:gd name="T17" fmla="*/ 71 h 98"/>
                <a:gd name="T18" fmla="*/ 0 w 91"/>
                <a:gd name="T19" fmla="*/ 83 h 98"/>
                <a:gd name="T20" fmla="*/ 2 w 91"/>
                <a:gd name="T21" fmla="*/ 84 h 98"/>
                <a:gd name="T22" fmla="*/ 4 w 91"/>
                <a:gd name="T23" fmla="*/ 86 h 98"/>
                <a:gd name="T24" fmla="*/ 7 w 91"/>
                <a:gd name="T25" fmla="*/ 88 h 98"/>
                <a:gd name="T26" fmla="*/ 9 w 91"/>
                <a:gd name="T27" fmla="*/ 90 h 98"/>
                <a:gd name="T28" fmla="*/ 11 w 91"/>
                <a:gd name="T29" fmla="*/ 91 h 98"/>
                <a:gd name="T30" fmla="*/ 13 w 91"/>
                <a:gd name="T31" fmla="*/ 94 h 98"/>
                <a:gd name="T32" fmla="*/ 16 w 91"/>
                <a:gd name="T33" fmla="*/ 96 h 98"/>
                <a:gd name="T34" fmla="*/ 18 w 91"/>
                <a:gd name="T35" fmla="*/ 98 h 98"/>
                <a:gd name="T36" fmla="*/ 19 w 91"/>
                <a:gd name="T37" fmla="*/ 92 h 98"/>
                <a:gd name="T38" fmla="*/ 25 w 91"/>
                <a:gd name="T39" fmla="*/ 81 h 98"/>
                <a:gd name="T40" fmla="*/ 31 w 91"/>
                <a:gd name="T41" fmla="*/ 70 h 98"/>
                <a:gd name="T42" fmla="*/ 39 w 91"/>
                <a:gd name="T43" fmla="*/ 61 h 98"/>
                <a:gd name="T44" fmla="*/ 47 w 91"/>
                <a:gd name="T45" fmla="*/ 51 h 98"/>
                <a:gd name="T46" fmla="*/ 57 w 91"/>
                <a:gd name="T47" fmla="*/ 43 h 98"/>
                <a:gd name="T48" fmla="*/ 66 w 91"/>
                <a:gd name="T49" fmla="*/ 36 h 98"/>
                <a:gd name="T50" fmla="*/ 77 w 91"/>
                <a:gd name="T51" fmla="*/ 29 h 98"/>
                <a:gd name="T52" fmla="*/ 88 w 91"/>
                <a:gd name="T53" fmla="*/ 24 h 98"/>
                <a:gd name="T54" fmla="*/ 90 w 91"/>
                <a:gd name="T55" fmla="*/ 23 h 98"/>
                <a:gd name="T56" fmla="*/ 90 w 91"/>
                <a:gd name="T57" fmla="*/ 20 h 98"/>
                <a:gd name="T58" fmla="*/ 90 w 91"/>
                <a:gd name="T59" fmla="*/ 17 h 98"/>
                <a:gd name="T60" fmla="*/ 90 w 91"/>
                <a:gd name="T61" fmla="*/ 14 h 98"/>
                <a:gd name="T62" fmla="*/ 90 w 91"/>
                <a:gd name="T63" fmla="*/ 11 h 98"/>
                <a:gd name="T64" fmla="*/ 90 w 91"/>
                <a:gd name="T65" fmla="*/ 8 h 98"/>
                <a:gd name="T66" fmla="*/ 90 w 91"/>
                <a:gd name="T67" fmla="*/ 5 h 98"/>
                <a:gd name="T68" fmla="*/ 90 w 91"/>
                <a:gd name="T69" fmla="*/ 3 h 98"/>
                <a:gd name="T70" fmla="*/ 91 w 91"/>
                <a:gd name="T71" fmla="*/ 0 h 9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1"/>
                <a:gd name="T109" fmla="*/ 0 h 98"/>
                <a:gd name="T110" fmla="*/ 91 w 91"/>
                <a:gd name="T111" fmla="*/ 98 h 9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1" h="98">
                  <a:moveTo>
                    <a:pt x="91" y="0"/>
                  </a:moveTo>
                  <a:lnTo>
                    <a:pt x="80" y="4"/>
                  </a:lnTo>
                  <a:lnTo>
                    <a:pt x="66" y="10"/>
                  </a:lnTo>
                  <a:lnTo>
                    <a:pt x="55" y="18"/>
                  </a:lnTo>
                  <a:lnTo>
                    <a:pt x="43" y="26"/>
                  </a:lnTo>
                  <a:lnTo>
                    <a:pt x="31" y="37"/>
                  </a:lnTo>
                  <a:lnTo>
                    <a:pt x="22" y="47"/>
                  </a:lnTo>
                  <a:lnTo>
                    <a:pt x="13" y="59"/>
                  </a:lnTo>
                  <a:lnTo>
                    <a:pt x="6" y="71"/>
                  </a:lnTo>
                  <a:lnTo>
                    <a:pt x="0" y="83"/>
                  </a:lnTo>
                  <a:lnTo>
                    <a:pt x="2" y="84"/>
                  </a:lnTo>
                  <a:lnTo>
                    <a:pt x="4" y="86"/>
                  </a:lnTo>
                  <a:lnTo>
                    <a:pt x="7" y="88"/>
                  </a:lnTo>
                  <a:lnTo>
                    <a:pt x="9" y="90"/>
                  </a:lnTo>
                  <a:lnTo>
                    <a:pt x="11" y="91"/>
                  </a:lnTo>
                  <a:lnTo>
                    <a:pt x="13" y="94"/>
                  </a:lnTo>
                  <a:lnTo>
                    <a:pt x="16" y="96"/>
                  </a:lnTo>
                  <a:lnTo>
                    <a:pt x="18" y="98"/>
                  </a:lnTo>
                  <a:lnTo>
                    <a:pt x="19" y="92"/>
                  </a:lnTo>
                  <a:lnTo>
                    <a:pt x="25" y="81"/>
                  </a:lnTo>
                  <a:lnTo>
                    <a:pt x="31" y="70"/>
                  </a:lnTo>
                  <a:lnTo>
                    <a:pt x="39" y="61"/>
                  </a:lnTo>
                  <a:lnTo>
                    <a:pt x="47" y="51"/>
                  </a:lnTo>
                  <a:lnTo>
                    <a:pt x="57" y="43"/>
                  </a:lnTo>
                  <a:lnTo>
                    <a:pt x="66" y="36"/>
                  </a:lnTo>
                  <a:lnTo>
                    <a:pt x="77" y="29"/>
                  </a:lnTo>
                  <a:lnTo>
                    <a:pt x="88" y="24"/>
                  </a:lnTo>
                  <a:lnTo>
                    <a:pt x="90" y="23"/>
                  </a:lnTo>
                  <a:lnTo>
                    <a:pt x="90" y="20"/>
                  </a:lnTo>
                  <a:lnTo>
                    <a:pt x="90" y="17"/>
                  </a:lnTo>
                  <a:lnTo>
                    <a:pt x="90" y="14"/>
                  </a:lnTo>
                  <a:lnTo>
                    <a:pt x="90" y="11"/>
                  </a:lnTo>
                  <a:lnTo>
                    <a:pt x="90" y="8"/>
                  </a:lnTo>
                  <a:lnTo>
                    <a:pt x="90" y="5"/>
                  </a:lnTo>
                  <a:lnTo>
                    <a:pt x="90" y="3"/>
                  </a:lnTo>
                  <a:lnTo>
                    <a:pt x="91" y="0"/>
                  </a:lnTo>
                  <a:close/>
                </a:path>
              </a:pathLst>
            </a:custGeom>
            <a:solidFill>
              <a:srgbClr val="68EEFF"/>
            </a:solidFill>
            <a:ln w="9525">
              <a:noFill/>
              <a:round/>
              <a:headEnd/>
              <a:tailEnd/>
            </a:ln>
          </p:spPr>
          <p:txBody>
            <a:bodyPr>
              <a:prstTxWarp prst="textNoShape">
                <a:avLst/>
              </a:prstTxWarp>
            </a:bodyPr>
            <a:lstStyle/>
            <a:p>
              <a:endParaRPr lang="en-US"/>
            </a:p>
          </p:txBody>
        </p:sp>
        <p:sp>
          <p:nvSpPr>
            <p:cNvPr id="66695" name="Freeform 135"/>
            <p:cNvSpPr>
              <a:spLocks noEditPoints="1"/>
            </p:cNvSpPr>
            <p:nvPr/>
          </p:nvSpPr>
          <p:spPr bwMode="auto">
            <a:xfrm>
              <a:off x="1313" y="2342"/>
              <a:ext cx="120" cy="89"/>
            </a:xfrm>
            <a:custGeom>
              <a:avLst/>
              <a:gdLst>
                <a:gd name="T0" fmla="*/ 70 w 120"/>
                <a:gd name="T1" fmla="*/ 1 h 89"/>
                <a:gd name="T2" fmla="*/ 48 w 120"/>
                <a:gd name="T3" fmla="*/ 13 h 89"/>
                <a:gd name="T4" fmla="*/ 29 w 120"/>
                <a:gd name="T5" fmla="*/ 28 h 89"/>
                <a:gd name="T6" fmla="*/ 13 w 120"/>
                <a:gd name="T7" fmla="*/ 47 h 89"/>
                <a:gd name="T8" fmla="*/ 1 w 120"/>
                <a:gd name="T9" fmla="*/ 69 h 89"/>
                <a:gd name="T10" fmla="*/ 2 w 120"/>
                <a:gd name="T11" fmla="*/ 76 h 89"/>
                <a:gd name="T12" fmla="*/ 6 w 120"/>
                <a:gd name="T13" fmla="*/ 80 h 89"/>
                <a:gd name="T14" fmla="*/ 10 w 120"/>
                <a:gd name="T15" fmla="*/ 83 h 89"/>
                <a:gd name="T16" fmla="*/ 14 w 120"/>
                <a:gd name="T17" fmla="*/ 87 h 89"/>
                <a:gd name="T18" fmla="*/ 18 w 120"/>
                <a:gd name="T19" fmla="*/ 87 h 89"/>
                <a:gd name="T20" fmla="*/ 26 w 120"/>
                <a:gd name="T21" fmla="*/ 68 h 89"/>
                <a:gd name="T22" fmla="*/ 38 w 120"/>
                <a:gd name="T23" fmla="*/ 52 h 89"/>
                <a:gd name="T24" fmla="*/ 52 w 120"/>
                <a:gd name="T25" fmla="*/ 37 h 89"/>
                <a:gd name="T26" fmla="*/ 69 w 120"/>
                <a:gd name="T27" fmla="*/ 25 h 89"/>
                <a:gd name="T28" fmla="*/ 80 w 120"/>
                <a:gd name="T29" fmla="*/ 20 h 89"/>
                <a:gd name="T30" fmla="*/ 78 w 120"/>
                <a:gd name="T31" fmla="*/ 20 h 89"/>
                <a:gd name="T32" fmla="*/ 77 w 120"/>
                <a:gd name="T33" fmla="*/ 19 h 89"/>
                <a:gd name="T34" fmla="*/ 76 w 120"/>
                <a:gd name="T35" fmla="*/ 19 h 89"/>
                <a:gd name="T36" fmla="*/ 74 w 120"/>
                <a:gd name="T37" fmla="*/ 18 h 89"/>
                <a:gd name="T38" fmla="*/ 73 w 120"/>
                <a:gd name="T39" fmla="*/ 14 h 89"/>
                <a:gd name="T40" fmla="*/ 73 w 120"/>
                <a:gd name="T41" fmla="*/ 9 h 89"/>
                <a:gd name="T42" fmla="*/ 72 w 120"/>
                <a:gd name="T43" fmla="*/ 4 h 89"/>
                <a:gd name="T44" fmla="*/ 72 w 120"/>
                <a:gd name="T45" fmla="*/ 0 h 89"/>
                <a:gd name="T46" fmla="*/ 109 w 120"/>
                <a:gd name="T47" fmla="*/ 13 h 89"/>
                <a:gd name="T48" fmla="*/ 97 w 120"/>
                <a:gd name="T49" fmla="*/ 15 h 89"/>
                <a:gd name="T50" fmla="*/ 102 w 120"/>
                <a:gd name="T51" fmla="*/ 10 h 89"/>
                <a:gd name="T52" fmla="*/ 108 w 120"/>
                <a:gd name="T53" fmla="*/ 6 h 89"/>
                <a:gd name="T54" fmla="*/ 113 w 120"/>
                <a:gd name="T55" fmla="*/ 2 h 89"/>
                <a:gd name="T56" fmla="*/ 120 w 120"/>
                <a:gd name="T57" fmla="*/ 0 h 89"/>
                <a:gd name="T58" fmla="*/ 119 w 120"/>
                <a:gd name="T59" fmla="*/ 3 h 89"/>
                <a:gd name="T60" fmla="*/ 118 w 120"/>
                <a:gd name="T61" fmla="*/ 6 h 89"/>
                <a:gd name="T62" fmla="*/ 118 w 120"/>
                <a:gd name="T63" fmla="*/ 9 h 89"/>
                <a:gd name="T64" fmla="*/ 118 w 120"/>
                <a:gd name="T65" fmla="*/ 13 h 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0"/>
                <a:gd name="T100" fmla="*/ 0 h 89"/>
                <a:gd name="T101" fmla="*/ 120 w 120"/>
                <a:gd name="T102" fmla="*/ 89 h 8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0" h="89">
                  <a:moveTo>
                    <a:pt x="72" y="0"/>
                  </a:moveTo>
                  <a:lnTo>
                    <a:pt x="70" y="1"/>
                  </a:lnTo>
                  <a:lnTo>
                    <a:pt x="59" y="6"/>
                  </a:lnTo>
                  <a:lnTo>
                    <a:pt x="48" y="13"/>
                  </a:lnTo>
                  <a:lnTo>
                    <a:pt x="39" y="20"/>
                  </a:lnTo>
                  <a:lnTo>
                    <a:pt x="29" y="28"/>
                  </a:lnTo>
                  <a:lnTo>
                    <a:pt x="21" y="38"/>
                  </a:lnTo>
                  <a:lnTo>
                    <a:pt x="13" y="47"/>
                  </a:lnTo>
                  <a:lnTo>
                    <a:pt x="7" y="58"/>
                  </a:lnTo>
                  <a:lnTo>
                    <a:pt x="1" y="69"/>
                  </a:lnTo>
                  <a:lnTo>
                    <a:pt x="0" y="75"/>
                  </a:lnTo>
                  <a:lnTo>
                    <a:pt x="2" y="76"/>
                  </a:lnTo>
                  <a:lnTo>
                    <a:pt x="4" y="78"/>
                  </a:lnTo>
                  <a:lnTo>
                    <a:pt x="6" y="80"/>
                  </a:lnTo>
                  <a:lnTo>
                    <a:pt x="8" y="82"/>
                  </a:lnTo>
                  <a:lnTo>
                    <a:pt x="10" y="83"/>
                  </a:lnTo>
                  <a:lnTo>
                    <a:pt x="12" y="85"/>
                  </a:lnTo>
                  <a:lnTo>
                    <a:pt x="14" y="87"/>
                  </a:lnTo>
                  <a:lnTo>
                    <a:pt x="18" y="89"/>
                  </a:lnTo>
                  <a:lnTo>
                    <a:pt x="18" y="87"/>
                  </a:lnTo>
                  <a:lnTo>
                    <a:pt x="21" y="78"/>
                  </a:lnTo>
                  <a:lnTo>
                    <a:pt x="26" y="68"/>
                  </a:lnTo>
                  <a:lnTo>
                    <a:pt x="31" y="60"/>
                  </a:lnTo>
                  <a:lnTo>
                    <a:pt x="38" y="52"/>
                  </a:lnTo>
                  <a:lnTo>
                    <a:pt x="44" y="44"/>
                  </a:lnTo>
                  <a:lnTo>
                    <a:pt x="52" y="37"/>
                  </a:lnTo>
                  <a:lnTo>
                    <a:pt x="60" y="30"/>
                  </a:lnTo>
                  <a:lnTo>
                    <a:pt x="69" y="25"/>
                  </a:lnTo>
                  <a:lnTo>
                    <a:pt x="79" y="21"/>
                  </a:lnTo>
                  <a:lnTo>
                    <a:pt x="80" y="20"/>
                  </a:lnTo>
                  <a:lnTo>
                    <a:pt x="79" y="20"/>
                  </a:lnTo>
                  <a:lnTo>
                    <a:pt x="78" y="20"/>
                  </a:lnTo>
                  <a:lnTo>
                    <a:pt x="77" y="19"/>
                  </a:lnTo>
                  <a:lnTo>
                    <a:pt x="76" y="19"/>
                  </a:lnTo>
                  <a:lnTo>
                    <a:pt x="74" y="18"/>
                  </a:lnTo>
                  <a:lnTo>
                    <a:pt x="73" y="16"/>
                  </a:lnTo>
                  <a:lnTo>
                    <a:pt x="73" y="14"/>
                  </a:lnTo>
                  <a:lnTo>
                    <a:pt x="73" y="12"/>
                  </a:lnTo>
                  <a:lnTo>
                    <a:pt x="73" y="9"/>
                  </a:lnTo>
                  <a:lnTo>
                    <a:pt x="73" y="6"/>
                  </a:lnTo>
                  <a:lnTo>
                    <a:pt x="72" y="4"/>
                  </a:lnTo>
                  <a:lnTo>
                    <a:pt x="72" y="2"/>
                  </a:lnTo>
                  <a:lnTo>
                    <a:pt x="72" y="0"/>
                  </a:lnTo>
                  <a:close/>
                  <a:moveTo>
                    <a:pt x="118" y="13"/>
                  </a:moveTo>
                  <a:lnTo>
                    <a:pt x="109" y="13"/>
                  </a:lnTo>
                  <a:lnTo>
                    <a:pt x="99" y="15"/>
                  </a:lnTo>
                  <a:lnTo>
                    <a:pt x="97" y="15"/>
                  </a:lnTo>
                  <a:lnTo>
                    <a:pt x="100" y="13"/>
                  </a:lnTo>
                  <a:lnTo>
                    <a:pt x="102" y="10"/>
                  </a:lnTo>
                  <a:lnTo>
                    <a:pt x="105" y="8"/>
                  </a:lnTo>
                  <a:lnTo>
                    <a:pt x="108" y="6"/>
                  </a:lnTo>
                  <a:lnTo>
                    <a:pt x="110" y="4"/>
                  </a:lnTo>
                  <a:lnTo>
                    <a:pt x="113" y="2"/>
                  </a:lnTo>
                  <a:lnTo>
                    <a:pt x="117" y="1"/>
                  </a:lnTo>
                  <a:lnTo>
                    <a:pt x="120" y="0"/>
                  </a:lnTo>
                  <a:lnTo>
                    <a:pt x="119" y="2"/>
                  </a:lnTo>
                  <a:lnTo>
                    <a:pt x="119" y="3"/>
                  </a:lnTo>
                  <a:lnTo>
                    <a:pt x="119" y="4"/>
                  </a:lnTo>
                  <a:lnTo>
                    <a:pt x="118" y="6"/>
                  </a:lnTo>
                  <a:lnTo>
                    <a:pt x="118" y="7"/>
                  </a:lnTo>
                  <a:lnTo>
                    <a:pt x="118" y="9"/>
                  </a:lnTo>
                  <a:lnTo>
                    <a:pt x="118" y="10"/>
                  </a:lnTo>
                  <a:lnTo>
                    <a:pt x="118" y="13"/>
                  </a:lnTo>
                  <a:close/>
                </a:path>
              </a:pathLst>
            </a:custGeom>
            <a:solidFill>
              <a:srgbClr val="70F1FF"/>
            </a:solidFill>
            <a:ln w="9525">
              <a:noFill/>
              <a:round/>
              <a:headEnd/>
              <a:tailEnd/>
            </a:ln>
          </p:spPr>
          <p:txBody>
            <a:bodyPr>
              <a:prstTxWarp prst="textNoShape">
                <a:avLst/>
              </a:prstTxWarp>
            </a:bodyPr>
            <a:lstStyle/>
            <a:p>
              <a:endParaRPr lang="en-US"/>
            </a:p>
          </p:txBody>
        </p:sp>
        <p:sp>
          <p:nvSpPr>
            <p:cNvPr id="66696" name="Freeform 136"/>
            <p:cNvSpPr>
              <a:spLocks/>
            </p:cNvSpPr>
            <p:nvPr/>
          </p:nvSpPr>
          <p:spPr bwMode="auto">
            <a:xfrm>
              <a:off x="1331" y="2355"/>
              <a:ext cx="104" cy="89"/>
            </a:xfrm>
            <a:custGeom>
              <a:avLst/>
              <a:gdLst>
                <a:gd name="T0" fmla="*/ 91 w 104"/>
                <a:gd name="T1" fmla="*/ 0 h 89"/>
                <a:gd name="T2" fmla="*/ 79 w 104"/>
                <a:gd name="T3" fmla="*/ 2 h 89"/>
                <a:gd name="T4" fmla="*/ 74 w 104"/>
                <a:gd name="T5" fmla="*/ 5 h 89"/>
                <a:gd name="T6" fmla="*/ 70 w 104"/>
                <a:gd name="T7" fmla="*/ 7 h 89"/>
                <a:gd name="T8" fmla="*/ 66 w 104"/>
                <a:gd name="T9" fmla="*/ 8 h 89"/>
                <a:gd name="T10" fmla="*/ 62 w 104"/>
                <a:gd name="T11" fmla="*/ 7 h 89"/>
                <a:gd name="T12" fmla="*/ 51 w 104"/>
                <a:gd name="T13" fmla="*/ 12 h 89"/>
                <a:gd name="T14" fmla="*/ 34 w 104"/>
                <a:gd name="T15" fmla="*/ 24 h 89"/>
                <a:gd name="T16" fmla="*/ 20 w 104"/>
                <a:gd name="T17" fmla="*/ 39 h 89"/>
                <a:gd name="T18" fmla="*/ 8 w 104"/>
                <a:gd name="T19" fmla="*/ 55 h 89"/>
                <a:gd name="T20" fmla="*/ 0 w 104"/>
                <a:gd name="T21" fmla="*/ 74 h 89"/>
                <a:gd name="T22" fmla="*/ 1 w 104"/>
                <a:gd name="T23" fmla="*/ 78 h 89"/>
                <a:gd name="T24" fmla="*/ 3 w 104"/>
                <a:gd name="T25" fmla="*/ 80 h 89"/>
                <a:gd name="T26" fmla="*/ 6 w 104"/>
                <a:gd name="T27" fmla="*/ 82 h 89"/>
                <a:gd name="T28" fmla="*/ 8 w 104"/>
                <a:gd name="T29" fmla="*/ 84 h 89"/>
                <a:gd name="T30" fmla="*/ 10 w 104"/>
                <a:gd name="T31" fmla="*/ 85 h 89"/>
                <a:gd name="T32" fmla="*/ 12 w 104"/>
                <a:gd name="T33" fmla="*/ 87 h 89"/>
                <a:gd name="T34" fmla="*/ 14 w 104"/>
                <a:gd name="T35" fmla="*/ 88 h 89"/>
                <a:gd name="T36" fmla="*/ 16 w 104"/>
                <a:gd name="T37" fmla="*/ 89 h 89"/>
                <a:gd name="T38" fmla="*/ 20 w 104"/>
                <a:gd name="T39" fmla="*/ 81 h 89"/>
                <a:gd name="T40" fmla="*/ 27 w 104"/>
                <a:gd name="T41" fmla="*/ 66 h 89"/>
                <a:gd name="T42" fmla="*/ 35 w 104"/>
                <a:gd name="T43" fmla="*/ 52 h 89"/>
                <a:gd name="T44" fmla="*/ 48 w 104"/>
                <a:gd name="T45" fmla="*/ 41 h 89"/>
                <a:gd name="T46" fmla="*/ 62 w 104"/>
                <a:gd name="T47" fmla="*/ 31 h 89"/>
                <a:gd name="T48" fmla="*/ 76 w 104"/>
                <a:gd name="T49" fmla="*/ 25 h 89"/>
                <a:gd name="T50" fmla="*/ 93 w 104"/>
                <a:gd name="T51" fmla="*/ 21 h 89"/>
                <a:gd name="T52" fmla="*/ 104 w 104"/>
                <a:gd name="T53" fmla="*/ 21 h 89"/>
                <a:gd name="T54" fmla="*/ 103 w 104"/>
                <a:gd name="T55" fmla="*/ 19 h 89"/>
                <a:gd name="T56" fmla="*/ 103 w 104"/>
                <a:gd name="T57" fmla="*/ 15 h 89"/>
                <a:gd name="T58" fmla="*/ 103 w 104"/>
                <a:gd name="T59" fmla="*/ 12 h 89"/>
                <a:gd name="T60" fmla="*/ 103 w 104"/>
                <a:gd name="T61" fmla="*/ 10 h 89"/>
                <a:gd name="T62" fmla="*/ 102 w 104"/>
                <a:gd name="T63" fmla="*/ 7 h 89"/>
                <a:gd name="T64" fmla="*/ 101 w 104"/>
                <a:gd name="T65" fmla="*/ 5 h 89"/>
                <a:gd name="T66" fmla="*/ 100 w 104"/>
                <a:gd name="T67" fmla="*/ 2 h 89"/>
                <a:gd name="T68" fmla="*/ 100 w 104"/>
                <a:gd name="T69" fmla="*/ 0 h 8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4"/>
                <a:gd name="T106" fmla="*/ 0 h 89"/>
                <a:gd name="T107" fmla="*/ 104 w 104"/>
                <a:gd name="T108" fmla="*/ 89 h 8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4" h="89">
                  <a:moveTo>
                    <a:pt x="100" y="0"/>
                  </a:moveTo>
                  <a:lnTo>
                    <a:pt x="91" y="0"/>
                  </a:lnTo>
                  <a:lnTo>
                    <a:pt x="81" y="2"/>
                  </a:lnTo>
                  <a:lnTo>
                    <a:pt x="79" y="2"/>
                  </a:lnTo>
                  <a:lnTo>
                    <a:pt x="76" y="4"/>
                  </a:lnTo>
                  <a:lnTo>
                    <a:pt x="74" y="5"/>
                  </a:lnTo>
                  <a:lnTo>
                    <a:pt x="72" y="6"/>
                  </a:lnTo>
                  <a:lnTo>
                    <a:pt x="70" y="7"/>
                  </a:lnTo>
                  <a:lnTo>
                    <a:pt x="68" y="8"/>
                  </a:lnTo>
                  <a:lnTo>
                    <a:pt x="66" y="8"/>
                  </a:lnTo>
                  <a:lnTo>
                    <a:pt x="64" y="8"/>
                  </a:lnTo>
                  <a:lnTo>
                    <a:pt x="62" y="7"/>
                  </a:lnTo>
                  <a:lnTo>
                    <a:pt x="61" y="8"/>
                  </a:lnTo>
                  <a:lnTo>
                    <a:pt x="51" y="12"/>
                  </a:lnTo>
                  <a:lnTo>
                    <a:pt x="42" y="17"/>
                  </a:lnTo>
                  <a:lnTo>
                    <a:pt x="34" y="24"/>
                  </a:lnTo>
                  <a:lnTo>
                    <a:pt x="26" y="31"/>
                  </a:lnTo>
                  <a:lnTo>
                    <a:pt x="20" y="39"/>
                  </a:lnTo>
                  <a:lnTo>
                    <a:pt x="13" y="47"/>
                  </a:lnTo>
                  <a:lnTo>
                    <a:pt x="8" y="55"/>
                  </a:lnTo>
                  <a:lnTo>
                    <a:pt x="3" y="65"/>
                  </a:lnTo>
                  <a:lnTo>
                    <a:pt x="0" y="74"/>
                  </a:lnTo>
                  <a:lnTo>
                    <a:pt x="0" y="76"/>
                  </a:lnTo>
                  <a:lnTo>
                    <a:pt x="1" y="78"/>
                  </a:lnTo>
                  <a:lnTo>
                    <a:pt x="2" y="79"/>
                  </a:lnTo>
                  <a:lnTo>
                    <a:pt x="3" y="80"/>
                  </a:lnTo>
                  <a:lnTo>
                    <a:pt x="4" y="81"/>
                  </a:lnTo>
                  <a:lnTo>
                    <a:pt x="6" y="82"/>
                  </a:lnTo>
                  <a:lnTo>
                    <a:pt x="7" y="83"/>
                  </a:lnTo>
                  <a:lnTo>
                    <a:pt x="8" y="84"/>
                  </a:lnTo>
                  <a:lnTo>
                    <a:pt x="9" y="85"/>
                  </a:lnTo>
                  <a:lnTo>
                    <a:pt x="10" y="85"/>
                  </a:lnTo>
                  <a:lnTo>
                    <a:pt x="11" y="86"/>
                  </a:lnTo>
                  <a:lnTo>
                    <a:pt x="12" y="87"/>
                  </a:lnTo>
                  <a:lnTo>
                    <a:pt x="13" y="87"/>
                  </a:lnTo>
                  <a:lnTo>
                    <a:pt x="14" y="88"/>
                  </a:lnTo>
                  <a:lnTo>
                    <a:pt x="15" y="88"/>
                  </a:lnTo>
                  <a:lnTo>
                    <a:pt x="16" y="89"/>
                  </a:lnTo>
                  <a:lnTo>
                    <a:pt x="17" y="89"/>
                  </a:lnTo>
                  <a:lnTo>
                    <a:pt x="20" y="81"/>
                  </a:lnTo>
                  <a:lnTo>
                    <a:pt x="23" y="73"/>
                  </a:lnTo>
                  <a:lnTo>
                    <a:pt x="27" y="66"/>
                  </a:lnTo>
                  <a:lnTo>
                    <a:pt x="31" y="59"/>
                  </a:lnTo>
                  <a:lnTo>
                    <a:pt x="35" y="52"/>
                  </a:lnTo>
                  <a:lnTo>
                    <a:pt x="42" y="46"/>
                  </a:lnTo>
                  <a:lnTo>
                    <a:pt x="48" y="41"/>
                  </a:lnTo>
                  <a:lnTo>
                    <a:pt x="54" y="35"/>
                  </a:lnTo>
                  <a:lnTo>
                    <a:pt x="62" y="31"/>
                  </a:lnTo>
                  <a:lnTo>
                    <a:pt x="69" y="27"/>
                  </a:lnTo>
                  <a:lnTo>
                    <a:pt x="76" y="25"/>
                  </a:lnTo>
                  <a:lnTo>
                    <a:pt x="85" y="23"/>
                  </a:lnTo>
                  <a:lnTo>
                    <a:pt x="93" y="21"/>
                  </a:lnTo>
                  <a:lnTo>
                    <a:pt x="103" y="21"/>
                  </a:lnTo>
                  <a:lnTo>
                    <a:pt x="104" y="21"/>
                  </a:lnTo>
                  <a:lnTo>
                    <a:pt x="104" y="20"/>
                  </a:lnTo>
                  <a:lnTo>
                    <a:pt x="103" y="19"/>
                  </a:lnTo>
                  <a:lnTo>
                    <a:pt x="103" y="16"/>
                  </a:lnTo>
                  <a:lnTo>
                    <a:pt x="103" y="15"/>
                  </a:lnTo>
                  <a:lnTo>
                    <a:pt x="103" y="14"/>
                  </a:lnTo>
                  <a:lnTo>
                    <a:pt x="103" y="12"/>
                  </a:lnTo>
                  <a:lnTo>
                    <a:pt x="103" y="11"/>
                  </a:lnTo>
                  <a:lnTo>
                    <a:pt x="103" y="10"/>
                  </a:lnTo>
                  <a:lnTo>
                    <a:pt x="102" y="9"/>
                  </a:lnTo>
                  <a:lnTo>
                    <a:pt x="102" y="7"/>
                  </a:lnTo>
                  <a:lnTo>
                    <a:pt x="101" y="6"/>
                  </a:lnTo>
                  <a:lnTo>
                    <a:pt x="101" y="5"/>
                  </a:lnTo>
                  <a:lnTo>
                    <a:pt x="100" y="4"/>
                  </a:lnTo>
                  <a:lnTo>
                    <a:pt x="100" y="2"/>
                  </a:lnTo>
                  <a:lnTo>
                    <a:pt x="100" y="1"/>
                  </a:lnTo>
                  <a:lnTo>
                    <a:pt x="100" y="0"/>
                  </a:lnTo>
                  <a:close/>
                </a:path>
              </a:pathLst>
            </a:custGeom>
            <a:solidFill>
              <a:srgbClr val="78F4FF"/>
            </a:solidFill>
            <a:ln w="9525">
              <a:noFill/>
              <a:round/>
              <a:headEnd/>
              <a:tailEnd/>
            </a:ln>
          </p:spPr>
          <p:txBody>
            <a:bodyPr>
              <a:prstTxWarp prst="textNoShape">
                <a:avLst/>
              </a:prstTxWarp>
            </a:bodyPr>
            <a:lstStyle/>
            <a:p>
              <a:endParaRPr lang="en-US"/>
            </a:p>
          </p:txBody>
        </p:sp>
        <p:sp>
          <p:nvSpPr>
            <p:cNvPr id="66697" name="Freeform 137"/>
            <p:cNvSpPr>
              <a:spLocks/>
            </p:cNvSpPr>
            <p:nvPr/>
          </p:nvSpPr>
          <p:spPr bwMode="auto">
            <a:xfrm>
              <a:off x="1348" y="2376"/>
              <a:ext cx="95" cy="79"/>
            </a:xfrm>
            <a:custGeom>
              <a:avLst/>
              <a:gdLst>
                <a:gd name="T0" fmla="*/ 87 w 95"/>
                <a:gd name="T1" fmla="*/ 0 h 79"/>
                <a:gd name="T2" fmla="*/ 86 w 95"/>
                <a:gd name="T3" fmla="*/ 0 h 79"/>
                <a:gd name="T4" fmla="*/ 76 w 95"/>
                <a:gd name="T5" fmla="*/ 0 h 79"/>
                <a:gd name="T6" fmla="*/ 68 w 95"/>
                <a:gd name="T7" fmla="*/ 2 h 79"/>
                <a:gd name="T8" fmla="*/ 59 w 95"/>
                <a:gd name="T9" fmla="*/ 4 h 79"/>
                <a:gd name="T10" fmla="*/ 52 w 95"/>
                <a:gd name="T11" fmla="*/ 6 h 79"/>
                <a:gd name="T12" fmla="*/ 45 w 95"/>
                <a:gd name="T13" fmla="*/ 10 h 79"/>
                <a:gd name="T14" fmla="*/ 37 w 95"/>
                <a:gd name="T15" fmla="*/ 14 h 79"/>
                <a:gd name="T16" fmla="*/ 31 w 95"/>
                <a:gd name="T17" fmla="*/ 20 h 79"/>
                <a:gd name="T18" fmla="*/ 25 w 95"/>
                <a:gd name="T19" fmla="*/ 25 h 79"/>
                <a:gd name="T20" fmla="*/ 18 w 95"/>
                <a:gd name="T21" fmla="*/ 31 h 79"/>
                <a:gd name="T22" fmla="*/ 14 w 95"/>
                <a:gd name="T23" fmla="*/ 38 h 79"/>
                <a:gd name="T24" fmla="*/ 10 w 95"/>
                <a:gd name="T25" fmla="*/ 45 h 79"/>
                <a:gd name="T26" fmla="*/ 6 w 95"/>
                <a:gd name="T27" fmla="*/ 52 h 79"/>
                <a:gd name="T28" fmla="*/ 3 w 95"/>
                <a:gd name="T29" fmla="*/ 60 h 79"/>
                <a:gd name="T30" fmla="*/ 0 w 95"/>
                <a:gd name="T31" fmla="*/ 68 h 79"/>
                <a:gd name="T32" fmla="*/ 4 w 95"/>
                <a:gd name="T33" fmla="*/ 70 h 79"/>
                <a:gd name="T34" fmla="*/ 6 w 95"/>
                <a:gd name="T35" fmla="*/ 71 h 79"/>
                <a:gd name="T36" fmla="*/ 9 w 95"/>
                <a:gd name="T37" fmla="*/ 72 h 79"/>
                <a:gd name="T38" fmla="*/ 11 w 95"/>
                <a:gd name="T39" fmla="*/ 73 h 79"/>
                <a:gd name="T40" fmla="*/ 13 w 95"/>
                <a:gd name="T41" fmla="*/ 75 h 79"/>
                <a:gd name="T42" fmla="*/ 16 w 95"/>
                <a:gd name="T43" fmla="*/ 77 h 79"/>
                <a:gd name="T44" fmla="*/ 18 w 95"/>
                <a:gd name="T45" fmla="*/ 78 h 79"/>
                <a:gd name="T46" fmla="*/ 22 w 95"/>
                <a:gd name="T47" fmla="*/ 79 h 79"/>
                <a:gd name="T48" fmla="*/ 22 w 95"/>
                <a:gd name="T49" fmla="*/ 72 h 79"/>
                <a:gd name="T50" fmla="*/ 24 w 95"/>
                <a:gd name="T51" fmla="*/ 67 h 79"/>
                <a:gd name="T52" fmla="*/ 26 w 95"/>
                <a:gd name="T53" fmla="*/ 61 h 79"/>
                <a:gd name="T54" fmla="*/ 29 w 95"/>
                <a:gd name="T55" fmla="*/ 55 h 79"/>
                <a:gd name="T56" fmla="*/ 32 w 95"/>
                <a:gd name="T57" fmla="*/ 50 h 79"/>
                <a:gd name="T58" fmla="*/ 35 w 95"/>
                <a:gd name="T59" fmla="*/ 45 h 79"/>
                <a:gd name="T60" fmla="*/ 39 w 95"/>
                <a:gd name="T61" fmla="*/ 40 h 79"/>
                <a:gd name="T62" fmla="*/ 45 w 95"/>
                <a:gd name="T63" fmla="*/ 35 h 79"/>
                <a:gd name="T64" fmla="*/ 49 w 95"/>
                <a:gd name="T65" fmla="*/ 32 h 79"/>
                <a:gd name="T66" fmla="*/ 54 w 95"/>
                <a:gd name="T67" fmla="*/ 29 h 79"/>
                <a:gd name="T68" fmla="*/ 61 w 95"/>
                <a:gd name="T69" fmla="*/ 26 h 79"/>
                <a:gd name="T70" fmla="*/ 66 w 95"/>
                <a:gd name="T71" fmla="*/ 24 h 79"/>
                <a:gd name="T72" fmla="*/ 72 w 95"/>
                <a:gd name="T73" fmla="*/ 23 h 79"/>
                <a:gd name="T74" fmla="*/ 78 w 95"/>
                <a:gd name="T75" fmla="*/ 22 h 79"/>
                <a:gd name="T76" fmla="*/ 86 w 95"/>
                <a:gd name="T77" fmla="*/ 21 h 79"/>
                <a:gd name="T78" fmla="*/ 92 w 95"/>
                <a:gd name="T79" fmla="*/ 22 h 79"/>
                <a:gd name="T80" fmla="*/ 95 w 95"/>
                <a:gd name="T81" fmla="*/ 22 h 79"/>
                <a:gd name="T82" fmla="*/ 93 w 95"/>
                <a:gd name="T83" fmla="*/ 20 h 79"/>
                <a:gd name="T84" fmla="*/ 92 w 95"/>
                <a:gd name="T85" fmla="*/ 16 h 79"/>
                <a:gd name="T86" fmla="*/ 91 w 95"/>
                <a:gd name="T87" fmla="*/ 14 h 79"/>
                <a:gd name="T88" fmla="*/ 90 w 95"/>
                <a:gd name="T89" fmla="*/ 11 h 79"/>
                <a:gd name="T90" fmla="*/ 89 w 95"/>
                <a:gd name="T91" fmla="*/ 8 h 79"/>
                <a:gd name="T92" fmla="*/ 88 w 95"/>
                <a:gd name="T93" fmla="*/ 6 h 79"/>
                <a:gd name="T94" fmla="*/ 87 w 95"/>
                <a:gd name="T95" fmla="*/ 3 h 79"/>
                <a:gd name="T96" fmla="*/ 87 w 95"/>
                <a:gd name="T97" fmla="*/ 0 h 7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5"/>
                <a:gd name="T148" fmla="*/ 0 h 79"/>
                <a:gd name="T149" fmla="*/ 95 w 95"/>
                <a:gd name="T150" fmla="*/ 79 h 7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5" h="79">
                  <a:moveTo>
                    <a:pt x="87" y="0"/>
                  </a:moveTo>
                  <a:lnTo>
                    <a:pt x="86" y="0"/>
                  </a:lnTo>
                  <a:lnTo>
                    <a:pt x="76" y="0"/>
                  </a:lnTo>
                  <a:lnTo>
                    <a:pt x="68" y="2"/>
                  </a:lnTo>
                  <a:lnTo>
                    <a:pt x="59" y="4"/>
                  </a:lnTo>
                  <a:lnTo>
                    <a:pt x="52" y="6"/>
                  </a:lnTo>
                  <a:lnTo>
                    <a:pt x="45" y="10"/>
                  </a:lnTo>
                  <a:lnTo>
                    <a:pt x="37" y="14"/>
                  </a:lnTo>
                  <a:lnTo>
                    <a:pt x="31" y="20"/>
                  </a:lnTo>
                  <a:lnTo>
                    <a:pt x="25" y="25"/>
                  </a:lnTo>
                  <a:lnTo>
                    <a:pt x="18" y="31"/>
                  </a:lnTo>
                  <a:lnTo>
                    <a:pt x="14" y="38"/>
                  </a:lnTo>
                  <a:lnTo>
                    <a:pt x="10" y="45"/>
                  </a:lnTo>
                  <a:lnTo>
                    <a:pt x="6" y="52"/>
                  </a:lnTo>
                  <a:lnTo>
                    <a:pt x="3" y="60"/>
                  </a:lnTo>
                  <a:lnTo>
                    <a:pt x="0" y="68"/>
                  </a:lnTo>
                  <a:lnTo>
                    <a:pt x="4" y="70"/>
                  </a:lnTo>
                  <a:lnTo>
                    <a:pt x="6" y="71"/>
                  </a:lnTo>
                  <a:lnTo>
                    <a:pt x="9" y="72"/>
                  </a:lnTo>
                  <a:lnTo>
                    <a:pt x="11" y="73"/>
                  </a:lnTo>
                  <a:lnTo>
                    <a:pt x="13" y="75"/>
                  </a:lnTo>
                  <a:lnTo>
                    <a:pt x="16" y="77"/>
                  </a:lnTo>
                  <a:lnTo>
                    <a:pt x="18" y="78"/>
                  </a:lnTo>
                  <a:lnTo>
                    <a:pt x="22" y="79"/>
                  </a:lnTo>
                  <a:lnTo>
                    <a:pt x="22" y="72"/>
                  </a:lnTo>
                  <a:lnTo>
                    <a:pt x="24" y="67"/>
                  </a:lnTo>
                  <a:lnTo>
                    <a:pt x="26" y="61"/>
                  </a:lnTo>
                  <a:lnTo>
                    <a:pt x="29" y="55"/>
                  </a:lnTo>
                  <a:lnTo>
                    <a:pt x="32" y="50"/>
                  </a:lnTo>
                  <a:lnTo>
                    <a:pt x="35" y="45"/>
                  </a:lnTo>
                  <a:lnTo>
                    <a:pt x="39" y="40"/>
                  </a:lnTo>
                  <a:lnTo>
                    <a:pt x="45" y="35"/>
                  </a:lnTo>
                  <a:lnTo>
                    <a:pt x="49" y="32"/>
                  </a:lnTo>
                  <a:lnTo>
                    <a:pt x="54" y="29"/>
                  </a:lnTo>
                  <a:lnTo>
                    <a:pt x="61" y="26"/>
                  </a:lnTo>
                  <a:lnTo>
                    <a:pt x="66" y="24"/>
                  </a:lnTo>
                  <a:lnTo>
                    <a:pt x="72" y="23"/>
                  </a:lnTo>
                  <a:lnTo>
                    <a:pt x="78" y="22"/>
                  </a:lnTo>
                  <a:lnTo>
                    <a:pt x="86" y="21"/>
                  </a:lnTo>
                  <a:lnTo>
                    <a:pt x="92" y="22"/>
                  </a:lnTo>
                  <a:lnTo>
                    <a:pt x="95" y="22"/>
                  </a:lnTo>
                  <a:lnTo>
                    <a:pt x="93" y="20"/>
                  </a:lnTo>
                  <a:lnTo>
                    <a:pt x="92" y="16"/>
                  </a:lnTo>
                  <a:lnTo>
                    <a:pt x="91" y="14"/>
                  </a:lnTo>
                  <a:lnTo>
                    <a:pt x="90" y="11"/>
                  </a:lnTo>
                  <a:lnTo>
                    <a:pt x="89" y="8"/>
                  </a:lnTo>
                  <a:lnTo>
                    <a:pt x="88" y="6"/>
                  </a:lnTo>
                  <a:lnTo>
                    <a:pt x="87" y="3"/>
                  </a:lnTo>
                  <a:lnTo>
                    <a:pt x="87" y="0"/>
                  </a:lnTo>
                  <a:close/>
                </a:path>
              </a:pathLst>
            </a:custGeom>
            <a:solidFill>
              <a:srgbClr val="80F6FF"/>
            </a:solidFill>
            <a:ln w="9525">
              <a:noFill/>
              <a:round/>
              <a:headEnd/>
              <a:tailEnd/>
            </a:ln>
          </p:spPr>
          <p:txBody>
            <a:bodyPr>
              <a:prstTxWarp prst="textNoShape">
                <a:avLst/>
              </a:prstTxWarp>
            </a:bodyPr>
            <a:lstStyle/>
            <a:p>
              <a:endParaRPr lang="en-US"/>
            </a:p>
          </p:txBody>
        </p:sp>
        <p:sp>
          <p:nvSpPr>
            <p:cNvPr id="66698" name="Freeform 138"/>
            <p:cNvSpPr>
              <a:spLocks/>
            </p:cNvSpPr>
            <p:nvPr/>
          </p:nvSpPr>
          <p:spPr bwMode="auto">
            <a:xfrm>
              <a:off x="1370" y="2397"/>
              <a:ext cx="89" cy="70"/>
            </a:xfrm>
            <a:custGeom>
              <a:avLst/>
              <a:gdLst>
                <a:gd name="T0" fmla="*/ 73 w 89"/>
                <a:gd name="T1" fmla="*/ 1 h 70"/>
                <a:gd name="T2" fmla="*/ 70 w 89"/>
                <a:gd name="T3" fmla="*/ 1 h 70"/>
                <a:gd name="T4" fmla="*/ 64 w 89"/>
                <a:gd name="T5" fmla="*/ 0 h 70"/>
                <a:gd name="T6" fmla="*/ 56 w 89"/>
                <a:gd name="T7" fmla="*/ 1 h 70"/>
                <a:gd name="T8" fmla="*/ 50 w 89"/>
                <a:gd name="T9" fmla="*/ 2 h 70"/>
                <a:gd name="T10" fmla="*/ 44 w 89"/>
                <a:gd name="T11" fmla="*/ 3 h 70"/>
                <a:gd name="T12" fmla="*/ 39 w 89"/>
                <a:gd name="T13" fmla="*/ 5 h 70"/>
                <a:gd name="T14" fmla="*/ 32 w 89"/>
                <a:gd name="T15" fmla="*/ 8 h 70"/>
                <a:gd name="T16" fmla="*/ 27 w 89"/>
                <a:gd name="T17" fmla="*/ 11 h 70"/>
                <a:gd name="T18" fmla="*/ 23 w 89"/>
                <a:gd name="T19" fmla="*/ 14 h 70"/>
                <a:gd name="T20" fmla="*/ 17 w 89"/>
                <a:gd name="T21" fmla="*/ 19 h 70"/>
                <a:gd name="T22" fmla="*/ 13 w 89"/>
                <a:gd name="T23" fmla="*/ 24 h 70"/>
                <a:gd name="T24" fmla="*/ 10 w 89"/>
                <a:gd name="T25" fmla="*/ 29 h 70"/>
                <a:gd name="T26" fmla="*/ 7 w 89"/>
                <a:gd name="T27" fmla="*/ 34 h 70"/>
                <a:gd name="T28" fmla="*/ 4 w 89"/>
                <a:gd name="T29" fmla="*/ 40 h 70"/>
                <a:gd name="T30" fmla="*/ 2 w 89"/>
                <a:gd name="T31" fmla="*/ 46 h 70"/>
                <a:gd name="T32" fmla="*/ 0 w 89"/>
                <a:gd name="T33" fmla="*/ 51 h 70"/>
                <a:gd name="T34" fmla="*/ 0 w 89"/>
                <a:gd name="T35" fmla="*/ 58 h 70"/>
                <a:gd name="T36" fmla="*/ 2 w 89"/>
                <a:gd name="T37" fmla="*/ 60 h 70"/>
                <a:gd name="T38" fmla="*/ 5 w 89"/>
                <a:gd name="T39" fmla="*/ 61 h 70"/>
                <a:gd name="T40" fmla="*/ 7 w 89"/>
                <a:gd name="T41" fmla="*/ 63 h 70"/>
                <a:gd name="T42" fmla="*/ 10 w 89"/>
                <a:gd name="T43" fmla="*/ 64 h 70"/>
                <a:gd name="T44" fmla="*/ 12 w 89"/>
                <a:gd name="T45" fmla="*/ 65 h 70"/>
                <a:gd name="T46" fmla="*/ 15 w 89"/>
                <a:gd name="T47" fmla="*/ 67 h 70"/>
                <a:gd name="T48" fmla="*/ 19 w 89"/>
                <a:gd name="T49" fmla="*/ 68 h 70"/>
                <a:gd name="T50" fmla="*/ 21 w 89"/>
                <a:gd name="T51" fmla="*/ 70 h 70"/>
                <a:gd name="T52" fmla="*/ 21 w 89"/>
                <a:gd name="T53" fmla="*/ 65 h 70"/>
                <a:gd name="T54" fmla="*/ 21 w 89"/>
                <a:gd name="T55" fmla="*/ 57 h 70"/>
                <a:gd name="T56" fmla="*/ 24 w 89"/>
                <a:gd name="T57" fmla="*/ 48 h 70"/>
                <a:gd name="T58" fmla="*/ 28 w 89"/>
                <a:gd name="T59" fmla="*/ 41 h 70"/>
                <a:gd name="T60" fmla="*/ 33 w 89"/>
                <a:gd name="T61" fmla="*/ 34 h 70"/>
                <a:gd name="T62" fmla="*/ 40 w 89"/>
                <a:gd name="T63" fmla="*/ 29 h 70"/>
                <a:gd name="T64" fmla="*/ 47 w 89"/>
                <a:gd name="T65" fmla="*/ 25 h 70"/>
                <a:gd name="T66" fmla="*/ 54 w 89"/>
                <a:gd name="T67" fmla="*/ 23 h 70"/>
                <a:gd name="T68" fmla="*/ 64 w 89"/>
                <a:gd name="T69" fmla="*/ 22 h 70"/>
                <a:gd name="T70" fmla="*/ 72 w 89"/>
                <a:gd name="T71" fmla="*/ 23 h 70"/>
                <a:gd name="T72" fmla="*/ 80 w 89"/>
                <a:gd name="T73" fmla="*/ 25 h 70"/>
                <a:gd name="T74" fmla="*/ 87 w 89"/>
                <a:gd name="T75" fmla="*/ 29 h 70"/>
                <a:gd name="T76" fmla="*/ 89 w 89"/>
                <a:gd name="T77" fmla="*/ 30 h 70"/>
                <a:gd name="T78" fmla="*/ 87 w 89"/>
                <a:gd name="T79" fmla="*/ 26 h 70"/>
                <a:gd name="T80" fmla="*/ 85 w 89"/>
                <a:gd name="T81" fmla="*/ 23 h 70"/>
                <a:gd name="T82" fmla="*/ 84 w 89"/>
                <a:gd name="T83" fmla="*/ 19 h 70"/>
                <a:gd name="T84" fmla="*/ 82 w 89"/>
                <a:gd name="T85" fmla="*/ 16 h 70"/>
                <a:gd name="T86" fmla="*/ 80 w 89"/>
                <a:gd name="T87" fmla="*/ 12 h 70"/>
                <a:gd name="T88" fmla="*/ 78 w 89"/>
                <a:gd name="T89" fmla="*/ 8 h 70"/>
                <a:gd name="T90" fmla="*/ 75 w 89"/>
                <a:gd name="T91" fmla="*/ 5 h 70"/>
                <a:gd name="T92" fmla="*/ 73 w 89"/>
                <a:gd name="T93" fmla="*/ 1 h 7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89"/>
                <a:gd name="T142" fmla="*/ 0 h 70"/>
                <a:gd name="T143" fmla="*/ 89 w 89"/>
                <a:gd name="T144" fmla="*/ 70 h 7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9" h="70">
                  <a:moveTo>
                    <a:pt x="73" y="1"/>
                  </a:moveTo>
                  <a:lnTo>
                    <a:pt x="70" y="1"/>
                  </a:lnTo>
                  <a:lnTo>
                    <a:pt x="64" y="0"/>
                  </a:lnTo>
                  <a:lnTo>
                    <a:pt x="56" y="1"/>
                  </a:lnTo>
                  <a:lnTo>
                    <a:pt x="50" y="2"/>
                  </a:lnTo>
                  <a:lnTo>
                    <a:pt x="44" y="3"/>
                  </a:lnTo>
                  <a:lnTo>
                    <a:pt x="39" y="5"/>
                  </a:lnTo>
                  <a:lnTo>
                    <a:pt x="32" y="8"/>
                  </a:lnTo>
                  <a:lnTo>
                    <a:pt x="27" y="11"/>
                  </a:lnTo>
                  <a:lnTo>
                    <a:pt x="23" y="14"/>
                  </a:lnTo>
                  <a:lnTo>
                    <a:pt x="17" y="19"/>
                  </a:lnTo>
                  <a:lnTo>
                    <a:pt x="13" y="24"/>
                  </a:lnTo>
                  <a:lnTo>
                    <a:pt x="10" y="29"/>
                  </a:lnTo>
                  <a:lnTo>
                    <a:pt x="7" y="34"/>
                  </a:lnTo>
                  <a:lnTo>
                    <a:pt x="4" y="40"/>
                  </a:lnTo>
                  <a:lnTo>
                    <a:pt x="2" y="46"/>
                  </a:lnTo>
                  <a:lnTo>
                    <a:pt x="0" y="51"/>
                  </a:lnTo>
                  <a:lnTo>
                    <a:pt x="0" y="58"/>
                  </a:lnTo>
                  <a:lnTo>
                    <a:pt x="2" y="60"/>
                  </a:lnTo>
                  <a:lnTo>
                    <a:pt x="5" y="61"/>
                  </a:lnTo>
                  <a:lnTo>
                    <a:pt x="7" y="63"/>
                  </a:lnTo>
                  <a:lnTo>
                    <a:pt x="10" y="64"/>
                  </a:lnTo>
                  <a:lnTo>
                    <a:pt x="12" y="65"/>
                  </a:lnTo>
                  <a:lnTo>
                    <a:pt x="15" y="67"/>
                  </a:lnTo>
                  <a:lnTo>
                    <a:pt x="19" y="68"/>
                  </a:lnTo>
                  <a:lnTo>
                    <a:pt x="21" y="70"/>
                  </a:lnTo>
                  <a:lnTo>
                    <a:pt x="21" y="65"/>
                  </a:lnTo>
                  <a:lnTo>
                    <a:pt x="21" y="57"/>
                  </a:lnTo>
                  <a:lnTo>
                    <a:pt x="24" y="48"/>
                  </a:lnTo>
                  <a:lnTo>
                    <a:pt x="28" y="41"/>
                  </a:lnTo>
                  <a:lnTo>
                    <a:pt x="33" y="34"/>
                  </a:lnTo>
                  <a:lnTo>
                    <a:pt x="40" y="29"/>
                  </a:lnTo>
                  <a:lnTo>
                    <a:pt x="47" y="25"/>
                  </a:lnTo>
                  <a:lnTo>
                    <a:pt x="54" y="23"/>
                  </a:lnTo>
                  <a:lnTo>
                    <a:pt x="64" y="22"/>
                  </a:lnTo>
                  <a:lnTo>
                    <a:pt x="72" y="23"/>
                  </a:lnTo>
                  <a:lnTo>
                    <a:pt x="80" y="25"/>
                  </a:lnTo>
                  <a:lnTo>
                    <a:pt x="87" y="29"/>
                  </a:lnTo>
                  <a:lnTo>
                    <a:pt x="89" y="30"/>
                  </a:lnTo>
                  <a:lnTo>
                    <a:pt x="87" y="26"/>
                  </a:lnTo>
                  <a:lnTo>
                    <a:pt x="85" y="23"/>
                  </a:lnTo>
                  <a:lnTo>
                    <a:pt x="84" y="19"/>
                  </a:lnTo>
                  <a:lnTo>
                    <a:pt x="82" y="16"/>
                  </a:lnTo>
                  <a:lnTo>
                    <a:pt x="80" y="12"/>
                  </a:lnTo>
                  <a:lnTo>
                    <a:pt x="78" y="8"/>
                  </a:lnTo>
                  <a:lnTo>
                    <a:pt x="75" y="5"/>
                  </a:lnTo>
                  <a:lnTo>
                    <a:pt x="73" y="1"/>
                  </a:lnTo>
                  <a:close/>
                </a:path>
              </a:pathLst>
            </a:custGeom>
            <a:solidFill>
              <a:srgbClr val="88F9FF"/>
            </a:solidFill>
            <a:ln w="9525">
              <a:noFill/>
              <a:round/>
              <a:headEnd/>
              <a:tailEnd/>
            </a:ln>
          </p:spPr>
          <p:txBody>
            <a:bodyPr>
              <a:prstTxWarp prst="textNoShape">
                <a:avLst/>
              </a:prstTxWarp>
            </a:bodyPr>
            <a:lstStyle/>
            <a:p>
              <a:endParaRPr lang="en-US"/>
            </a:p>
          </p:txBody>
        </p:sp>
        <p:sp>
          <p:nvSpPr>
            <p:cNvPr id="66699" name="Freeform 139"/>
            <p:cNvSpPr>
              <a:spLocks/>
            </p:cNvSpPr>
            <p:nvPr/>
          </p:nvSpPr>
          <p:spPr bwMode="auto">
            <a:xfrm>
              <a:off x="1391" y="2419"/>
              <a:ext cx="71" cy="78"/>
            </a:xfrm>
            <a:custGeom>
              <a:avLst/>
              <a:gdLst>
                <a:gd name="T0" fmla="*/ 68 w 71"/>
                <a:gd name="T1" fmla="*/ 8 h 78"/>
                <a:gd name="T2" fmla="*/ 66 w 71"/>
                <a:gd name="T3" fmla="*/ 7 h 78"/>
                <a:gd name="T4" fmla="*/ 59 w 71"/>
                <a:gd name="T5" fmla="*/ 3 h 78"/>
                <a:gd name="T6" fmla="*/ 51 w 71"/>
                <a:gd name="T7" fmla="*/ 1 h 78"/>
                <a:gd name="T8" fmla="*/ 43 w 71"/>
                <a:gd name="T9" fmla="*/ 0 h 78"/>
                <a:gd name="T10" fmla="*/ 33 w 71"/>
                <a:gd name="T11" fmla="*/ 1 h 78"/>
                <a:gd name="T12" fmla="*/ 26 w 71"/>
                <a:gd name="T13" fmla="*/ 3 h 78"/>
                <a:gd name="T14" fmla="*/ 19 w 71"/>
                <a:gd name="T15" fmla="*/ 7 h 78"/>
                <a:gd name="T16" fmla="*/ 12 w 71"/>
                <a:gd name="T17" fmla="*/ 12 h 78"/>
                <a:gd name="T18" fmla="*/ 7 w 71"/>
                <a:gd name="T19" fmla="*/ 19 h 78"/>
                <a:gd name="T20" fmla="*/ 3 w 71"/>
                <a:gd name="T21" fmla="*/ 26 h 78"/>
                <a:gd name="T22" fmla="*/ 0 w 71"/>
                <a:gd name="T23" fmla="*/ 35 h 78"/>
                <a:gd name="T24" fmla="*/ 0 w 71"/>
                <a:gd name="T25" fmla="*/ 43 h 78"/>
                <a:gd name="T26" fmla="*/ 0 w 71"/>
                <a:gd name="T27" fmla="*/ 48 h 78"/>
                <a:gd name="T28" fmla="*/ 6 w 71"/>
                <a:gd name="T29" fmla="*/ 51 h 78"/>
                <a:gd name="T30" fmla="*/ 12 w 71"/>
                <a:gd name="T31" fmla="*/ 55 h 78"/>
                <a:gd name="T32" fmla="*/ 18 w 71"/>
                <a:gd name="T33" fmla="*/ 59 h 78"/>
                <a:gd name="T34" fmla="*/ 24 w 71"/>
                <a:gd name="T35" fmla="*/ 62 h 78"/>
                <a:gd name="T36" fmla="*/ 29 w 71"/>
                <a:gd name="T37" fmla="*/ 66 h 78"/>
                <a:gd name="T38" fmla="*/ 35 w 71"/>
                <a:gd name="T39" fmla="*/ 70 h 78"/>
                <a:gd name="T40" fmla="*/ 41 w 71"/>
                <a:gd name="T41" fmla="*/ 75 h 78"/>
                <a:gd name="T42" fmla="*/ 47 w 71"/>
                <a:gd name="T43" fmla="*/ 78 h 78"/>
                <a:gd name="T44" fmla="*/ 48 w 71"/>
                <a:gd name="T45" fmla="*/ 71 h 78"/>
                <a:gd name="T46" fmla="*/ 51 w 71"/>
                <a:gd name="T47" fmla="*/ 66 h 78"/>
                <a:gd name="T48" fmla="*/ 54 w 71"/>
                <a:gd name="T49" fmla="*/ 61 h 78"/>
                <a:gd name="T50" fmla="*/ 59 w 71"/>
                <a:gd name="T51" fmla="*/ 56 h 78"/>
                <a:gd name="T52" fmla="*/ 63 w 71"/>
                <a:gd name="T53" fmla="*/ 50 h 78"/>
                <a:gd name="T54" fmla="*/ 66 w 71"/>
                <a:gd name="T55" fmla="*/ 45 h 78"/>
                <a:gd name="T56" fmla="*/ 69 w 71"/>
                <a:gd name="T57" fmla="*/ 40 h 78"/>
                <a:gd name="T58" fmla="*/ 71 w 71"/>
                <a:gd name="T59" fmla="*/ 32 h 78"/>
                <a:gd name="T60" fmla="*/ 71 w 71"/>
                <a:gd name="T61" fmla="*/ 29 h 78"/>
                <a:gd name="T62" fmla="*/ 71 w 71"/>
                <a:gd name="T63" fmla="*/ 26 h 78"/>
                <a:gd name="T64" fmla="*/ 71 w 71"/>
                <a:gd name="T65" fmla="*/ 23 h 78"/>
                <a:gd name="T66" fmla="*/ 71 w 71"/>
                <a:gd name="T67" fmla="*/ 20 h 78"/>
                <a:gd name="T68" fmla="*/ 70 w 71"/>
                <a:gd name="T69" fmla="*/ 17 h 78"/>
                <a:gd name="T70" fmla="*/ 70 w 71"/>
                <a:gd name="T71" fmla="*/ 15 h 78"/>
                <a:gd name="T72" fmla="*/ 69 w 71"/>
                <a:gd name="T73" fmla="*/ 11 h 78"/>
                <a:gd name="T74" fmla="*/ 68 w 71"/>
                <a:gd name="T75" fmla="*/ 8 h 7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1"/>
                <a:gd name="T115" fmla="*/ 0 h 78"/>
                <a:gd name="T116" fmla="*/ 71 w 71"/>
                <a:gd name="T117" fmla="*/ 78 h 7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1" h="78">
                  <a:moveTo>
                    <a:pt x="68" y="8"/>
                  </a:moveTo>
                  <a:lnTo>
                    <a:pt x="66" y="7"/>
                  </a:lnTo>
                  <a:lnTo>
                    <a:pt x="59" y="3"/>
                  </a:lnTo>
                  <a:lnTo>
                    <a:pt x="51" y="1"/>
                  </a:lnTo>
                  <a:lnTo>
                    <a:pt x="43" y="0"/>
                  </a:lnTo>
                  <a:lnTo>
                    <a:pt x="33" y="1"/>
                  </a:lnTo>
                  <a:lnTo>
                    <a:pt x="26" y="3"/>
                  </a:lnTo>
                  <a:lnTo>
                    <a:pt x="19" y="7"/>
                  </a:lnTo>
                  <a:lnTo>
                    <a:pt x="12" y="12"/>
                  </a:lnTo>
                  <a:lnTo>
                    <a:pt x="7" y="19"/>
                  </a:lnTo>
                  <a:lnTo>
                    <a:pt x="3" y="26"/>
                  </a:lnTo>
                  <a:lnTo>
                    <a:pt x="0" y="35"/>
                  </a:lnTo>
                  <a:lnTo>
                    <a:pt x="0" y="43"/>
                  </a:lnTo>
                  <a:lnTo>
                    <a:pt x="0" y="48"/>
                  </a:lnTo>
                  <a:lnTo>
                    <a:pt x="6" y="51"/>
                  </a:lnTo>
                  <a:lnTo>
                    <a:pt x="12" y="55"/>
                  </a:lnTo>
                  <a:lnTo>
                    <a:pt x="18" y="59"/>
                  </a:lnTo>
                  <a:lnTo>
                    <a:pt x="24" y="62"/>
                  </a:lnTo>
                  <a:lnTo>
                    <a:pt x="29" y="66"/>
                  </a:lnTo>
                  <a:lnTo>
                    <a:pt x="35" y="70"/>
                  </a:lnTo>
                  <a:lnTo>
                    <a:pt x="41" y="75"/>
                  </a:lnTo>
                  <a:lnTo>
                    <a:pt x="47" y="78"/>
                  </a:lnTo>
                  <a:lnTo>
                    <a:pt x="48" y="71"/>
                  </a:lnTo>
                  <a:lnTo>
                    <a:pt x="51" y="66"/>
                  </a:lnTo>
                  <a:lnTo>
                    <a:pt x="54" y="61"/>
                  </a:lnTo>
                  <a:lnTo>
                    <a:pt x="59" y="56"/>
                  </a:lnTo>
                  <a:lnTo>
                    <a:pt x="63" y="50"/>
                  </a:lnTo>
                  <a:lnTo>
                    <a:pt x="66" y="45"/>
                  </a:lnTo>
                  <a:lnTo>
                    <a:pt x="69" y="40"/>
                  </a:lnTo>
                  <a:lnTo>
                    <a:pt x="71" y="32"/>
                  </a:lnTo>
                  <a:lnTo>
                    <a:pt x="71" y="29"/>
                  </a:lnTo>
                  <a:lnTo>
                    <a:pt x="71" y="26"/>
                  </a:lnTo>
                  <a:lnTo>
                    <a:pt x="71" y="23"/>
                  </a:lnTo>
                  <a:lnTo>
                    <a:pt x="71" y="20"/>
                  </a:lnTo>
                  <a:lnTo>
                    <a:pt x="70" y="17"/>
                  </a:lnTo>
                  <a:lnTo>
                    <a:pt x="70" y="15"/>
                  </a:lnTo>
                  <a:lnTo>
                    <a:pt x="69" y="11"/>
                  </a:lnTo>
                  <a:lnTo>
                    <a:pt x="68" y="8"/>
                  </a:lnTo>
                  <a:close/>
                </a:path>
              </a:pathLst>
            </a:custGeom>
            <a:solidFill>
              <a:srgbClr val="90FCFF"/>
            </a:solidFill>
            <a:ln w="9525">
              <a:noFill/>
              <a:round/>
              <a:headEnd/>
              <a:tailEnd/>
            </a:ln>
          </p:spPr>
          <p:txBody>
            <a:bodyPr>
              <a:prstTxWarp prst="textNoShape">
                <a:avLst/>
              </a:prstTxWarp>
            </a:bodyPr>
            <a:lstStyle/>
            <a:p>
              <a:endParaRPr lang="en-US"/>
            </a:p>
          </p:txBody>
        </p:sp>
        <p:sp>
          <p:nvSpPr>
            <p:cNvPr id="66700" name="Freeform 140"/>
            <p:cNvSpPr>
              <a:spLocks/>
            </p:cNvSpPr>
            <p:nvPr/>
          </p:nvSpPr>
          <p:spPr bwMode="auto">
            <a:xfrm>
              <a:off x="1412" y="2440"/>
              <a:ext cx="43" cy="43"/>
            </a:xfrm>
            <a:custGeom>
              <a:avLst/>
              <a:gdLst>
                <a:gd name="T0" fmla="*/ 43 w 43"/>
                <a:gd name="T1" fmla="*/ 22 h 43"/>
                <a:gd name="T2" fmla="*/ 43 w 43"/>
                <a:gd name="T3" fmla="*/ 18 h 43"/>
                <a:gd name="T4" fmla="*/ 41 w 43"/>
                <a:gd name="T5" fmla="*/ 14 h 43"/>
                <a:gd name="T6" fmla="*/ 40 w 43"/>
                <a:gd name="T7" fmla="*/ 9 h 43"/>
                <a:gd name="T8" fmla="*/ 37 w 43"/>
                <a:gd name="T9" fmla="*/ 6 h 43"/>
                <a:gd name="T10" fmla="*/ 33 w 43"/>
                <a:gd name="T11" fmla="*/ 4 h 43"/>
                <a:gd name="T12" fmla="*/ 30 w 43"/>
                <a:gd name="T13" fmla="*/ 2 h 43"/>
                <a:gd name="T14" fmla="*/ 26 w 43"/>
                <a:gd name="T15" fmla="*/ 1 h 43"/>
                <a:gd name="T16" fmla="*/ 22 w 43"/>
                <a:gd name="T17" fmla="*/ 0 h 43"/>
                <a:gd name="T18" fmla="*/ 17 w 43"/>
                <a:gd name="T19" fmla="*/ 1 h 43"/>
                <a:gd name="T20" fmla="*/ 13 w 43"/>
                <a:gd name="T21" fmla="*/ 2 h 43"/>
                <a:gd name="T22" fmla="*/ 9 w 43"/>
                <a:gd name="T23" fmla="*/ 4 h 43"/>
                <a:gd name="T24" fmla="*/ 6 w 43"/>
                <a:gd name="T25" fmla="*/ 6 h 43"/>
                <a:gd name="T26" fmla="*/ 4 w 43"/>
                <a:gd name="T27" fmla="*/ 9 h 43"/>
                <a:gd name="T28" fmla="*/ 2 w 43"/>
                <a:gd name="T29" fmla="*/ 14 h 43"/>
                <a:gd name="T30" fmla="*/ 1 w 43"/>
                <a:gd name="T31" fmla="*/ 18 h 43"/>
                <a:gd name="T32" fmla="*/ 0 w 43"/>
                <a:gd name="T33" fmla="*/ 22 h 43"/>
                <a:gd name="T34" fmla="*/ 1 w 43"/>
                <a:gd name="T35" fmla="*/ 26 h 43"/>
                <a:gd name="T36" fmla="*/ 2 w 43"/>
                <a:gd name="T37" fmla="*/ 30 h 43"/>
                <a:gd name="T38" fmla="*/ 4 w 43"/>
                <a:gd name="T39" fmla="*/ 34 h 43"/>
                <a:gd name="T40" fmla="*/ 6 w 43"/>
                <a:gd name="T41" fmla="*/ 37 h 43"/>
                <a:gd name="T42" fmla="*/ 9 w 43"/>
                <a:gd name="T43" fmla="*/ 40 h 43"/>
                <a:gd name="T44" fmla="*/ 13 w 43"/>
                <a:gd name="T45" fmla="*/ 42 h 43"/>
                <a:gd name="T46" fmla="*/ 17 w 43"/>
                <a:gd name="T47" fmla="*/ 43 h 43"/>
                <a:gd name="T48" fmla="*/ 22 w 43"/>
                <a:gd name="T49" fmla="*/ 43 h 43"/>
                <a:gd name="T50" fmla="*/ 26 w 43"/>
                <a:gd name="T51" fmla="*/ 43 h 43"/>
                <a:gd name="T52" fmla="*/ 30 w 43"/>
                <a:gd name="T53" fmla="*/ 42 h 43"/>
                <a:gd name="T54" fmla="*/ 33 w 43"/>
                <a:gd name="T55" fmla="*/ 40 h 43"/>
                <a:gd name="T56" fmla="*/ 34 w 43"/>
                <a:gd name="T57" fmla="*/ 39 h 43"/>
                <a:gd name="T58" fmla="*/ 36 w 43"/>
                <a:gd name="T59" fmla="*/ 38 h 43"/>
                <a:gd name="T60" fmla="*/ 36 w 43"/>
                <a:gd name="T61" fmla="*/ 37 h 43"/>
                <a:gd name="T62" fmla="*/ 37 w 43"/>
                <a:gd name="T63" fmla="*/ 36 h 43"/>
                <a:gd name="T64" fmla="*/ 38 w 43"/>
                <a:gd name="T65" fmla="*/ 35 h 43"/>
                <a:gd name="T66" fmla="*/ 39 w 43"/>
                <a:gd name="T67" fmla="*/ 34 h 43"/>
                <a:gd name="T68" fmla="*/ 40 w 43"/>
                <a:gd name="T69" fmla="*/ 33 h 43"/>
                <a:gd name="T70" fmla="*/ 41 w 43"/>
                <a:gd name="T71" fmla="*/ 31 h 43"/>
                <a:gd name="T72" fmla="*/ 41 w 43"/>
                <a:gd name="T73" fmla="*/ 30 h 43"/>
                <a:gd name="T74" fmla="*/ 43 w 43"/>
                <a:gd name="T75" fmla="*/ 26 h 43"/>
                <a:gd name="T76" fmla="*/ 43 w 43"/>
                <a:gd name="T77" fmla="*/ 22 h 4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3"/>
                <a:gd name="T118" fmla="*/ 0 h 43"/>
                <a:gd name="T119" fmla="*/ 43 w 43"/>
                <a:gd name="T120" fmla="*/ 43 h 4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3" h="43">
                  <a:moveTo>
                    <a:pt x="43" y="22"/>
                  </a:moveTo>
                  <a:lnTo>
                    <a:pt x="43" y="18"/>
                  </a:lnTo>
                  <a:lnTo>
                    <a:pt x="41" y="14"/>
                  </a:lnTo>
                  <a:lnTo>
                    <a:pt x="40" y="9"/>
                  </a:lnTo>
                  <a:lnTo>
                    <a:pt x="37" y="6"/>
                  </a:lnTo>
                  <a:lnTo>
                    <a:pt x="33" y="4"/>
                  </a:lnTo>
                  <a:lnTo>
                    <a:pt x="30" y="2"/>
                  </a:lnTo>
                  <a:lnTo>
                    <a:pt x="26" y="1"/>
                  </a:lnTo>
                  <a:lnTo>
                    <a:pt x="22" y="0"/>
                  </a:lnTo>
                  <a:lnTo>
                    <a:pt x="17" y="1"/>
                  </a:lnTo>
                  <a:lnTo>
                    <a:pt x="13" y="2"/>
                  </a:lnTo>
                  <a:lnTo>
                    <a:pt x="9" y="4"/>
                  </a:lnTo>
                  <a:lnTo>
                    <a:pt x="6" y="6"/>
                  </a:lnTo>
                  <a:lnTo>
                    <a:pt x="4" y="9"/>
                  </a:lnTo>
                  <a:lnTo>
                    <a:pt x="2" y="14"/>
                  </a:lnTo>
                  <a:lnTo>
                    <a:pt x="1" y="18"/>
                  </a:lnTo>
                  <a:lnTo>
                    <a:pt x="0" y="22"/>
                  </a:lnTo>
                  <a:lnTo>
                    <a:pt x="1" y="26"/>
                  </a:lnTo>
                  <a:lnTo>
                    <a:pt x="2" y="30"/>
                  </a:lnTo>
                  <a:lnTo>
                    <a:pt x="4" y="34"/>
                  </a:lnTo>
                  <a:lnTo>
                    <a:pt x="6" y="37"/>
                  </a:lnTo>
                  <a:lnTo>
                    <a:pt x="9" y="40"/>
                  </a:lnTo>
                  <a:lnTo>
                    <a:pt x="13" y="42"/>
                  </a:lnTo>
                  <a:lnTo>
                    <a:pt x="17" y="43"/>
                  </a:lnTo>
                  <a:lnTo>
                    <a:pt x="22" y="43"/>
                  </a:lnTo>
                  <a:lnTo>
                    <a:pt x="26" y="43"/>
                  </a:lnTo>
                  <a:lnTo>
                    <a:pt x="30" y="42"/>
                  </a:lnTo>
                  <a:lnTo>
                    <a:pt x="33" y="40"/>
                  </a:lnTo>
                  <a:lnTo>
                    <a:pt x="34" y="39"/>
                  </a:lnTo>
                  <a:lnTo>
                    <a:pt x="36" y="38"/>
                  </a:lnTo>
                  <a:lnTo>
                    <a:pt x="36" y="37"/>
                  </a:lnTo>
                  <a:lnTo>
                    <a:pt x="37" y="36"/>
                  </a:lnTo>
                  <a:lnTo>
                    <a:pt x="38" y="35"/>
                  </a:lnTo>
                  <a:lnTo>
                    <a:pt x="39" y="34"/>
                  </a:lnTo>
                  <a:lnTo>
                    <a:pt x="40" y="33"/>
                  </a:lnTo>
                  <a:lnTo>
                    <a:pt x="41" y="31"/>
                  </a:lnTo>
                  <a:lnTo>
                    <a:pt x="41" y="30"/>
                  </a:lnTo>
                  <a:lnTo>
                    <a:pt x="43" y="26"/>
                  </a:lnTo>
                  <a:lnTo>
                    <a:pt x="43" y="22"/>
                  </a:lnTo>
                  <a:close/>
                </a:path>
              </a:pathLst>
            </a:custGeom>
            <a:solidFill>
              <a:srgbClr val="99FFFF"/>
            </a:solidFill>
            <a:ln w="9525">
              <a:noFill/>
              <a:round/>
              <a:headEnd/>
              <a:tailEnd/>
            </a:ln>
          </p:spPr>
          <p:txBody>
            <a:bodyPr>
              <a:prstTxWarp prst="textNoShape">
                <a:avLst/>
              </a:prstTxWarp>
            </a:bodyPr>
            <a:lstStyle/>
            <a:p>
              <a:endParaRPr lang="en-US"/>
            </a:p>
          </p:txBody>
        </p:sp>
        <p:sp>
          <p:nvSpPr>
            <p:cNvPr id="66701" name="Freeform 141"/>
            <p:cNvSpPr>
              <a:spLocks/>
            </p:cNvSpPr>
            <p:nvPr/>
          </p:nvSpPr>
          <p:spPr bwMode="auto">
            <a:xfrm>
              <a:off x="1799" y="2349"/>
              <a:ext cx="47" cy="116"/>
            </a:xfrm>
            <a:custGeom>
              <a:avLst/>
              <a:gdLst>
                <a:gd name="T0" fmla="*/ 46 w 47"/>
                <a:gd name="T1" fmla="*/ 37 h 116"/>
                <a:gd name="T2" fmla="*/ 43 w 47"/>
                <a:gd name="T3" fmla="*/ 47 h 116"/>
                <a:gd name="T4" fmla="*/ 38 w 47"/>
                <a:gd name="T5" fmla="*/ 57 h 116"/>
                <a:gd name="T6" fmla="*/ 34 w 47"/>
                <a:gd name="T7" fmla="*/ 67 h 116"/>
                <a:gd name="T8" fmla="*/ 30 w 47"/>
                <a:gd name="T9" fmla="*/ 77 h 116"/>
                <a:gd name="T10" fmla="*/ 26 w 47"/>
                <a:gd name="T11" fmla="*/ 87 h 116"/>
                <a:gd name="T12" fmla="*/ 22 w 47"/>
                <a:gd name="T13" fmla="*/ 97 h 116"/>
                <a:gd name="T14" fmla="*/ 17 w 47"/>
                <a:gd name="T15" fmla="*/ 107 h 116"/>
                <a:gd name="T16" fmla="*/ 13 w 47"/>
                <a:gd name="T17" fmla="*/ 116 h 116"/>
                <a:gd name="T18" fmla="*/ 10 w 47"/>
                <a:gd name="T19" fmla="*/ 115 h 116"/>
                <a:gd name="T20" fmla="*/ 8 w 47"/>
                <a:gd name="T21" fmla="*/ 113 h 116"/>
                <a:gd name="T22" fmla="*/ 6 w 47"/>
                <a:gd name="T23" fmla="*/ 110 h 116"/>
                <a:gd name="T24" fmla="*/ 4 w 47"/>
                <a:gd name="T25" fmla="*/ 107 h 116"/>
                <a:gd name="T26" fmla="*/ 3 w 47"/>
                <a:gd name="T27" fmla="*/ 104 h 116"/>
                <a:gd name="T28" fmla="*/ 2 w 47"/>
                <a:gd name="T29" fmla="*/ 99 h 116"/>
                <a:gd name="T30" fmla="*/ 2 w 47"/>
                <a:gd name="T31" fmla="*/ 96 h 116"/>
                <a:gd name="T32" fmla="*/ 0 w 47"/>
                <a:gd name="T33" fmla="*/ 92 h 116"/>
                <a:gd name="T34" fmla="*/ 4 w 47"/>
                <a:gd name="T35" fmla="*/ 82 h 116"/>
                <a:gd name="T36" fmla="*/ 7 w 47"/>
                <a:gd name="T37" fmla="*/ 74 h 116"/>
                <a:gd name="T38" fmla="*/ 12 w 47"/>
                <a:gd name="T39" fmla="*/ 66 h 116"/>
                <a:gd name="T40" fmla="*/ 16 w 47"/>
                <a:gd name="T41" fmla="*/ 57 h 116"/>
                <a:gd name="T42" fmla="*/ 22 w 47"/>
                <a:gd name="T43" fmla="*/ 49 h 116"/>
                <a:gd name="T44" fmla="*/ 27 w 47"/>
                <a:gd name="T45" fmla="*/ 40 h 116"/>
                <a:gd name="T46" fmla="*/ 31 w 47"/>
                <a:gd name="T47" fmla="*/ 32 h 116"/>
                <a:gd name="T48" fmla="*/ 35 w 47"/>
                <a:gd name="T49" fmla="*/ 22 h 116"/>
                <a:gd name="T50" fmla="*/ 36 w 47"/>
                <a:gd name="T51" fmla="*/ 20 h 116"/>
                <a:gd name="T52" fmla="*/ 35 w 47"/>
                <a:gd name="T53" fmla="*/ 17 h 116"/>
                <a:gd name="T54" fmla="*/ 35 w 47"/>
                <a:gd name="T55" fmla="*/ 14 h 116"/>
                <a:gd name="T56" fmla="*/ 34 w 47"/>
                <a:gd name="T57" fmla="*/ 11 h 116"/>
                <a:gd name="T58" fmla="*/ 34 w 47"/>
                <a:gd name="T59" fmla="*/ 8 h 116"/>
                <a:gd name="T60" fmla="*/ 34 w 47"/>
                <a:gd name="T61" fmla="*/ 6 h 116"/>
                <a:gd name="T62" fmla="*/ 36 w 47"/>
                <a:gd name="T63" fmla="*/ 2 h 116"/>
                <a:gd name="T64" fmla="*/ 39 w 47"/>
                <a:gd name="T65" fmla="*/ 0 h 116"/>
                <a:gd name="T66" fmla="*/ 44 w 47"/>
                <a:gd name="T67" fmla="*/ 3 h 116"/>
                <a:gd name="T68" fmla="*/ 46 w 47"/>
                <a:gd name="T69" fmla="*/ 8 h 116"/>
                <a:gd name="T70" fmla="*/ 47 w 47"/>
                <a:gd name="T71" fmla="*/ 13 h 116"/>
                <a:gd name="T72" fmla="*/ 47 w 47"/>
                <a:gd name="T73" fmla="*/ 17 h 116"/>
                <a:gd name="T74" fmla="*/ 47 w 47"/>
                <a:gd name="T75" fmla="*/ 22 h 116"/>
                <a:gd name="T76" fmla="*/ 46 w 47"/>
                <a:gd name="T77" fmla="*/ 28 h 116"/>
                <a:gd name="T78" fmla="*/ 46 w 47"/>
                <a:gd name="T79" fmla="*/ 32 h 116"/>
                <a:gd name="T80" fmla="*/ 46 w 47"/>
                <a:gd name="T81" fmla="*/ 37 h 11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7"/>
                <a:gd name="T124" fmla="*/ 0 h 116"/>
                <a:gd name="T125" fmla="*/ 47 w 47"/>
                <a:gd name="T126" fmla="*/ 116 h 11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7" h="116">
                  <a:moveTo>
                    <a:pt x="46" y="37"/>
                  </a:moveTo>
                  <a:lnTo>
                    <a:pt x="43" y="47"/>
                  </a:lnTo>
                  <a:lnTo>
                    <a:pt x="38" y="57"/>
                  </a:lnTo>
                  <a:lnTo>
                    <a:pt x="34" y="67"/>
                  </a:lnTo>
                  <a:lnTo>
                    <a:pt x="30" y="77"/>
                  </a:lnTo>
                  <a:lnTo>
                    <a:pt x="26" y="87"/>
                  </a:lnTo>
                  <a:lnTo>
                    <a:pt x="22" y="97"/>
                  </a:lnTo>
                  <a:lnTo>
                    <a:pt x="17" y="107"/>
                  </a:lnTo>
                  <a:lnTo>
                    <a:pt x="13" y="116"/>
                  </a:lnTo>
                  <a:lnTo>
                    <a:pt x="10" y="115"/>
                  </a:lnTo>
                  <a:lnTo>
                    <a:pt x="8" y="113"/>
                  </a:lnTo>
                  <a:lnTo>
                    <a:pt x="6" y="110"/>
                  </a:lnTo>
                  <a:lnTo>
                    <a:pt x="4" y="107"/>
                  </a:lnTo>
                  <a:lnTo>
                    <a:pt x="3" y="104"/>
                  </a:lnTo>
                  <a:lnTo>
                    <a:pt x="2" y="99"/>
                  </a:lnTo>
                  <a:lnTo>
                    <a:pt x="2" y="96"/>
                  </a:lnTo>
                  <a:lnTo>
                    <a:pt x="0" y="92"/>
                  </a:lnTo>
                  <a:lnTo>
                    <a:pt x="4" y="82"/>
                  </a:lnTo>
                  <a:lnTo>
                    <a:pt x="7" y="74"/>
                  </a:lnTo>
                  <a:lnTo>
                    <a:pt x="12" y="66"/>
                  </a:lnTo>
                  <a:lnTo>
                    <a:pt x="16" y="57"/>
                  </a:lnTo>
                  <a:lnTo>
                    <a:pt x="22" y="49"/>
                  </a:lnTo>
                  <a:lnTo>
                    <a:pt x="27" y="40"/>
                  </a:lnTo>
                  <a:lnTo>
                    <a:pt x="31" y="32"/>
                  </a:lnTo>
                  <a:lnTo>
                    <a:pt x="35" y="22"/>
                  </a:lnTo>
                  <a:lnTo>
                    <a:pt x="36" y="20"/>
                  </a:lnTo>
                  <a:lnTo>
                    <a:pt x="35" y="17"/>
                  </a:lnTo>
                  <a:lnTo>
                    <a:pt x="35" y="14"/>
                  </a:lnTo>
                  <a:lnTo>
                    <a:pt x="34" y="11"/>
                  </a:lnTo>
                  <a:lnTo>
                    <a:pt x="34" y="8"/>
                  </a:lnTo>
                  <a:lnTo>
                    <a:pt x="34" y="6"/>
                  </a:lnTo>
                  <a:lnTo>
                    <a:pt x="36" y="2"/>
                  </a:lnTo>
                  <a:lnTo>
                    <a:pt x="39" y="0"/>
                  </a:lnTo>
                  <a:lnTo>
                    <a:pt x="44" y="3"/>
                  </a:lnTo>
                  <a:lnTo>
                    <a:pt x="46" y="8"/>
                  </a:lnTo>
                  <a:lnTo>
                    <a:pt x="47" y="13"/>
                  </a:lnTo>
                  <a:lnTo>
                    <a:pt x="47" y="17"/>
                  </a:lnTo>
                  <a:lnTo>
                    <a:pt x="47" y="22"/>
                  </a:lnTo>
                  <a:lnTo>
                    <a:pt x="46" y="28"/>
                  </a:lnTo>
                  <a:lnTo>
                    <a:pt x="46" y="32"/>
                  </a:lnTo>
                  <a:lnTo>
                    <a:pt x="46" y="37"/>
                  </a:lnTo>
                  <a:close/>
                </a:path>
              </a:pathLst>
            </a:custGeom>
            <a:solidFill>
              <a:srgbClr val="00CCFF"/>
            </a:solidFill>
            <a:ln w="9525">
              <a:noFill/>
              <a:round/>
              <a:headEnd/>
              <a:tailEnd/>
            </a:ln>
          </p:spPr>
          <p:txBody>
            <a:bodyPr>
              <a:prstTxWarp prst="textNoShape">
                <a:avLst/>
              </a:prstTxWarp>
            </a:bodyPr>
            <a:lstStyle/>
            <a:p>
              <a:endParaRPr lang="en-US"/>
            </a:p>
          </p:txBody>
        </p:sp>
        <p:sp>
          <p:nvSpPr>
            <p:cNvPr id="66702" name="Freeform 142"/>
            <p:cNvSpPr>
              <a:spLocks/>
            </p:cNvSpPr>
            <p:nvPr/>
          </p:nvSpPr>
          <p:spPr bwMode="auto">
            <a:xfrm>
              <a:off x="1450" y="2374"/>
              <a:ext cx="388" cy="189"/>
            </a:xfrm>
            <a:custGeom>
              <a:avLst/>
              <a:gdLst>
                <a:gd name="T0" fmla="*/ 45 w 388"/>
                <a:gd name="T1" fmla="*/ 20 h 189"/>
                <a:gd name="T2" fmla="*/ 50 w 388"/>
                <a:gd name="T3" fmla="*/ 25 h 189"/>
                <a:gd name="T4" fmla="*/ 55 w 388"/>
                <a:gd name="T5" fmla="*/ 31 h 189"/>
                <a:gd name="T6" fmla="*/ 62 w 388"/>
                <a:gd name="T7" fmla="*/ 29 h 189"/>
                <a:gd name="T8" fmla="*/ 66 w 388"/>
                <a:gd name="T9" fmla="*/ 24 h 189"/>
                <a:gd name="T10" fmla="*/ 74 w 388"/>
                <a:gd name="T11" fmla="*/ 28 h 189"/>
                <a:gd name="T12" fmla="*/ 82 w 388"/>
                <a:gd name="T13" fmla="*/ 40 h 189"/>
                <a:gd name="T14" fmla="*/ 92 w 388"/>
                <a:gd name="T15" fmla="*/ 48 h 189"/>
                <a:gd name="T16" fmla="*/ 107 w 388"/>
                <a:gd name="T17" fmla="*/ 49 h 189"/>
                <a:gd name="T18" fmla="*/ 120 w 388"/>
                <a:gd name="T19" fmla="*/ 41 h 189"/>
                <a:gd name="T20" fmla="*/ 130 w 388"/>
                <a:gd name="T21" fmla="*/ 29 h 189"/>
                <a:gd name="T22" fmla="*/ 149 w 388"/>
                <a:gd name="T23" fmla="*/ 46 h 189"/>
                <a:gd name="T24" fmla="*/ 171 w 388"/>
                <a:gd name="T25" fmla="*/ 60 h 189"/>
                <a:gd name="T26" fmla="*/ 184 w 388"/>
                <a:gd name="T27" fmla="*/ 60 h 189"/>
                <a:gd name="T28" fmla="*/ 201 w 388"/>
                <a:gd name="T29" fmla="*/ 49 h 189"/>
                <a:gd name="T30" fmla="*/ 214 w 388"/>
                <a:gd name="T31" fmla="*/ 31 h 189"/>
                <a:gd name="T32" fmla="*/ 223 w 388"/>
                <a:gd name="T33" fmla="*/ 10 h 189"/>
                <a:gd name="T34" fmla="*/ 240 w 388"/>
                <a:gd name="T35" fmla="*/ 26 h 189"/>
                <a:gd name="T36" fmla="*/ 257 w 388"/>
                <a:gd name="T37" fmla="*/ 42 h 189"/>
                <a:gd name="T38" fmla="*/ 278 w 388"/>
                <a:gd name="T39" fmla="*/ 46 h 189"/>
                <a:gd name="T40" fmla="*/ 300 w 388"/>
                <a:gd name="T41" fmla="*/ 32 h 189"/>
                <a:gd name="T42" fmla="*/ 316 w 388"/>
                <a:gd name="T43" fmla="*/ 11 h 189"/>
                <a:gd name="T44" fmla="*/ 328 w 388"/>
                <a:gd name="T45" fmla="*/ 11 h 189"/>
                <a:gd name="T46" fmla="*/ 337 w 388"/>
                <a:gd name="T47" fmla="*/ 28 h 189"/>
                <a:gd name="T48" fmla="*/ 343 w 388"/>
                <a:gd name="T49" fmla="*/ 47 h 189"/>
                <a:gd name="T50" fmla="*/ 336 w 388"/>
                <a:gd name="T51" fmla="*/ 60 h 189"/>
                <a:gd name="T52" fmla="*/ 335 w 388"/>
                <a:gd name="T53" fmla="*/ 76 h 189"/>
                <a:gd name="T54" fmla="*/ 341 w 388"/>
                <a:gd name="T55" fmla="*/ 94 h 189"/>
                <a:gd name="T56" fmla="*/ 363 w 388"/>
                <a:gd name="T57" fmla="*/ 111 h 189"/>
                <a:gd name="T58" fmla="*/ 383 w 388"/>
                <a:gd name="T59" fmla="*/ 128 h 189"/>
                <a:gd name="T60" fmla="*/ 383 w 388"/>
                <a:gd name="T61" fmla="*/ 142 h 189"/>
                <a:gd name="T62" fmla="*/ 371 w 388"/>
                <a:gd name="T63" fmla="*/ 149 h 189"/>
                <a:gd name="T64" fmla="*/ 357 w 388"/>
                <a:gd name="T65" fmla="*/ 151 h 189"/>
                <a:gd name="T66" fmla="*/ 341 w 388"/>
                <a:gd name="T67" fmla="*/ 158 h 189"/>
                <a:gd name="T68" fmla="*/ 325 w 388"/>
                <a:gd name="T69" fmla="*/ 165 h 189"/>
                <a:gd name="T70" fmla="*/ 312 w 388"/>
                <a:gd name="T71" fmla="*/ 167 h 189"/>
                <a:gd name="T72" fmla="*/ 301 w 388"/>
                <a:gd name="T73" fmla="*/ 171 h 189"/>
                <a:gd name="T74" fmla="*/ 290 w 388"/>
                <a:gd name="T75" fmla="*/ 173 h 189"/>
                <a:gd name="T76" fmla="*/ 253 w 388"/>
                <a:gd name="T77" fmla="*/ 186 h 189"/>
                <a:gd name="T78" fmla="*/ 202 w 388"/>
                <a:gd name="T79" fmla="*/ 188 h 189"/>
                <a:gd name="T80" fmla="*/ 150 w 388"/>
                <a:gd name="T81" fmla="*/ 180 h 189"/>
                <a:gd name="T82" fmla="*/ 50 w 388"/>
                <a:gd name="T83" fmla="*/ 149 h 189"/>
                <a:gd name="T84" fmla="*/ 13 w 388"/>
                <a:gd name="T85" fmla="*/ 142 h 189"/>
                <a:gd name="T86" fmla="*/ 7 w 388"/>
                <a:gd name="T87" fmla="*/ 143 h 189"/>
                <a:gd name="T88" fmla="*/ 0 w 388"/>
                <a:gd name="T89" fmla="*/ 143 h 189"/>
                <a:gd name="T90" fmla="*/ 6 w 388"/>
                <a:gd name="T91" fmla="*/ 122 h 189"/>
                <a:gd name="T92" fmla="*/ 20 w 388"/>
                <a:gd name="T93" fmla="*/ 102 h 189"/>
                <a:gd name="T94" fmla="*/ 26 w 388"/>
                <a:gd name="T95" fmla="*/ 86 h 189"/>
                <a:gd name="T96" fmla="*/ 26 w 388"/>
                <a:gd name="T97" fmla="*/ 80 h 189"/>
                <a:gd name="T98" fmla="*/ 28 w 388"/>
                <a:gd name="T99" fmla="*/ 74 h 189"/>
                <a:gd name="T100" fmla="*/ 26 w 388"/>
                <a:gd name="T101" fmla="*/ 60 h 189"/>
                <a:gd name="T102" fmla="*/ 20 w 388"/>
                <a:gd name="T103" fmla="*/ 40 h 189"/>
                <a:gd name="T104" fmla="*/ 10 w 388"/>
                <a:gd name="T105" fmla="*/ 23 h 189"/>
                <a:gd name="T106" fmla="*/ 18 w 388"/>
                <a:gd name="T107" fmla="*/ 12 h 189"/>
                <a:gd name="T108" fmla="*/ 27 w 388"/>
                <a:gd name="T109" fmla="*/ 3 h 189"/>
                <a:gd name="T110" fmla="*/ 45 w 388"/>
                <a:gd name="T111" fmla="*/ 13 h 1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88"/>
                <a:gd name="T169" fmla="*/ 0 h 189"/>
                <a:gd name="T170" fmla="*/ 388 w 388"/>
                <a:gd name="T171" fmla="*/ 189 h 1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88" h="189">
                  <a:moveTo>
                    <a:pt x="45" y="13"/>
                  </a:moveTo>
                  <a:lnTo>
                    <a:pt x="44" y="16"/>
                  </a:lnTo>
                  <a:lnTo>
                    <a:pt x="45" y="20"/>
                  </a:lnTo>
                  <a:lnTo>
                    <a:pt x="46" y="22"/>
                  </a:lnTo>
                  <a:lnTo>
                    <a:pt x="48" y="24"/>
                  </a:lnTo>
                  <a:lnTo>
                    <a:pt x="50" y="25"/>
                  </a:lnTo>
                  <a:lnTo>
                    <a:pt x="52" y="27"/>
                  </a:lnTo>
                  <a:lnTo>
                    <a:pt x="53" y="29"/>
                  </a:lnTo>
                  <a:lnTo>
                    <a:pt x="55" y="31"/>
                  </a:lnTo>
                  <a:lnTo>
                    <a:pt x="59" y="31"/>
                  </a:lnTo>
                  <a:lnTo>
                    <a:pt x="61" y="31"/>
                  </a:lnTo>
                  <a:lnTo>
                    <a:pt x="62" y="29"/>
                  </a:lnTo>
                  <a:lnTo>
                    <a:pt x="63" y="27"/>
                  </a:lnTo>
                  <a:lnTo>
                    <a:pt x="65" y="26"/>
                  </a:lnTo>
                  <a:lnTo>
                    <a:pt x="66" y="24"/>
                  </a:lnTo>
                  <a:lnTo>
                    <a:pt x="68" y="23"/>
                  </a:lnTo>
                  <a:lnTo>
                    <a:pt x="71" y="24"/>
                  </a:lnTo>
                  <a:lnTo>
                    <a:pt x="74" y="28"/>
                  </a:lnTo>
                  <a:lnTo>
                    <a:pt x="77" y="32"/>
                  </a:lnTo>
                  <a:lnTo>
                    <a:pt x="80" y="36"/>
                  </a:lnTo>
                  <a:lnTo>
                    <a:pt x="82" y="40"/>
                  </a:lnTo>
                  <a:lnTo>
                    <a:pt x="85" y="43"/>
                  </a:lnTo>
                  <a:lnTo>
                    <a:pt x="89" y="46"/>
                  </a:lnTo>
                  <a:lnTo>
                    <a:pt x="92" y="48"/>
                  </a:lnTo>
                  <a:lnTo>
                    <a:pt x="98" y="50"/>
                  </a:lnTo>
                  <a:lnTo>
                    <a:pt x="103" y="50"/>
                  </a:lnTo>
                  <a:lnTo>
                    <a:pt x="107" y="49"/>
                  </a:lnTo>
                  <a:lnTo>
                    <a:pt x="111" y="47"/>
                  </a:lnTo>
                  <a:lnTo>
                    <a:pt x="116" y="44"/>
                  </a:lnTo>
                  <a:lnTo>
                    <a:pt x="120" y="41"/>
                  </a:lnTo>
                  <a:lnTo>
                    <a:pt x="123" y="36"/>
                  </a:lnTo>
                  <a:lnTo>
                    <a:pt x="127" y="32"/>
                  </a:lnTo>
                  <a:lnTo>
                    <a:pt x="130" y="29"/>
                  </a:lnTo>
                  <a:lnTo>
                    <a:pt x="137" y="34"/>
                  </a:lnTo>
                  <a:lnTo>
                    <a:pt x="143" y="41"/>
                  </a:lnTo>
                  <a:lnTo>
                    <a:pt x="149" y="46"/>
                  </a:lnTo>
                  <a:lnTo>
                    <a:pt x="157" y="52"/>
                  </a:lnTo>
                  <a:lnTo>
                    <a:pt x="163" y="56"/>
                  </a:lnTo>
                  <a:lnTo>
                    <a:pt x="171" y="60"/>
                  </a:lnTo>
                  <a:lnTo>
                    <a:pt x="175" y="61"/>
                  </a:lnTo>
                  <a:lnTo>
                    <a:pt x="179" y="61"/>
                  </a:lnTo>
                  <a:lnTo>
                    <a:pt x="184" y="60"/>
                  </a:lnTo>
                  <a:lnTo>
                    <a:pt x="188" y="59"/>
                  </a:lnTo>
                  <a:lnTo>
                    <a:pt x="196" y="54"/>
                  </a:lnTo>
                  <a:lnTo>
                    <a:pt x="201" y="49"/>
                  </a:lnTo>
                  <a:lnTo>
                    <a:pt x="206" y="44"/>
                  </a:lnTo>
                  <a:lnTo>
                    <a:pt x="210" y="37"/>
                  </a:lnTo>
                  <a:lnTo>
                    <a:pt x="214" y="31"/>
                  </a:lnTo>
                  <a:lnTo>
                    <a:pt x="217" y="24"/>
                  </a:lnTo>
                  <a:lnTo>
                    <a:pt x="220" y="16"/>
                  </a:lnTo>
                  <a:lnTo>
                    <a:pt x="223" y="10"/>
                  </a:lnTo>
                  <a:lnTo>
                    <a:pt x="228" y="14"/>
                  </a:lnTo>
                  <a:lnTo>
                    <a:pt x="235" y="20"/>
                  </a:lnTo>
                  <a:lnTo>
                    <a:pt x="240" y="26"/>
                  </a:lnTo>
                  <a:lnTo>
                    <a:pt x="245" y="31"/>
                  </a:lnTo>
                  <a:lnTo>
                    <a:pt x="251" y="36"/>
                  </a:lnTo>
                  <a:lnTo>
                    <a:pt x="257" y="42"/>
                  </a:lnTo>
                  <a:lnTo>
                    <a:pt x="263" y="46"/>
                  </a:lnTo>
                  <a:lnTo>
                    <a:pt x="270" y="48"/>
                  </a:lnTo>
                  <a:lnTo>
                    <a:pt x="278" y="46"/>
                  </a:lnTo>
                  <a:lnTo>
                    <a:pt x="285" y="43"/>
                  </a:lnTo>
                  <a:lnTo>
                    <a:pt x="293" y="37"/>
                  </a:lnTo>
                  <a:lnTo>
                    <a:pt x="300" y="32"/>
                  </a:lnTo>
                  <a:lnTo>
                    <a:pt x="306" y="26"/>
                  </a:lnTo>
                  <a:lnTo>
                    <a:pt x="312" y="18"/>
                  </a:lnTo>
                  <a:lnTo>
                    <a:pt x="316" y="11"/>
                  </a:lnTo>
                  <a:lnTo>
                    <a:pt x="319" y="3"/>
                  </a:lnTo>
                  <a:lnTo>
                    <a:pt x="324" y="7"/>
                  </a:lnTo>
                  <a:lnTo>
                    <a:pt x="328" y="11"/>
                  </a:lnTo>
                  <a:lnTo>
                    <a:pt x="332" y="16"/>
                  </a:lnTo>
                  <a:lnTo>
                    <a:pt x="335" y="23"/>
                  </a:lnTo>
                  <a:lnTo>
                    <a:pt x="337" y="28"/>
                  </a:lnTo>
                  <a:lnTo>
                    <a:pt x="339" y="34"/>
                  </a:lnTo>
                  <a:lnTo>
                    <a:pt x="341" y="41"/>
                  </a:lnTo>
                  <a:lnTo>
                    <a:pt x="343" y="47"/>
                  </a:lnTo>
                  <a:lnTo>
                    <a:pt x="340" y="51"/>
                  </a:lnTo>
                  <a:lnTo>
                    <a:pt x="337" y="55"/>
                  </a:lnTo>
                  <a:lnTo>
                    <a:pt x="336" y="60"/>
                  </a:lnTo>
                  <a:lnTo>
                    <a:pt x="335" y="65"/>
                  </a:lnTo>
                  <a:lnTo>
                    <a:pt x="334" y="70"/>
                  </a:lnTo>
                  <a:lnTo>
                    <a:pt x="335" y="76"/>
                  </a:lnTo>
                  <a:lnTo>
                    <a:pt x="335" y="82"/>
                  </a:lnTo>
                  <a:lnTo>
                    <a:pt x="336" y="87"/>
                  </a:lnTo>
                  <a:lnTo>
                    <a:pt x="341" y="94"/>
                  </a:lnTo>
                  <a:lnTo>
                    <a:pt x="348" y="101"/>
                  </a:lnTo>
                  <a:lnTo>
                    <a:pt x="356" y="106"/>
                  </a:lnTo>
                  <a:lnTo>
                    <a:pt x="363" y="111"/>
                  </a:lnTo>
                  <a:lnTo>
                    <a:pt x="371" y="116"/>
                  </a:lnTo>
                  <a:lnTo>
                    <a:pt x="377" y="122"/>
                  </a:lnTo>
                  <a:lnTo>
                    <a:pt x="383" y="128"/>
                  </a:lnTo>
                  <a:lnTo>
                    <a:pt x="388" y="135"/>
                  </a:lnTo>
                  <a:lnTo>
                    <a:pt x="386" y="139"/>
                  </a:lnTo>
                  <a:lnTo>
                    <a:pt x="383" y="142"/>
                  </a:lnTo>
                  <a:lnTo>
                    <a:pt x="379" y="145"/>
                  </a:lnTo>
                  <a:lnTo>
                    <a:pt x="376" y="147"/>
                  </a:lnTo>
                  <a:lnTo>
                    <a:pt x="371" y="149"/>
                  </a:lnTo>
                  <a:lnTo>
                    <a:pt x="366" y="150"/>
                  </a:lnTo>
                  <a:lnTo>
                    <a:pt x="361" y="151"/>
                  </a:lnTo>
                  <a:lnTo>
                    <a:pt x="357" y="151"/>
                  </a:lnTo>
                  <a:lnTo>
                    <a:pt x="352" y="152"/>
                  </a:lnTo>
                  <a:lnTo>
                    <a:pt x="346" y="155"/>
                  </a:lnTo>
                  <a:lnTo>
                    <a:pt x="341" y="158"/>
                  </a:lnTo>
                  <a:lnTo>
                    <a:pt x="336" y="161"/>
                  </a:lnTo>
                  <a:lnTo>
                    <a:pt x="331" y="163"/>
                  </a:lnTo>
                  <a:lnTo>
                    <a:pt x="325" y="165"/>
                  </a:lnTo>
                  <a:lnTo>
                    <a:pt x="319" y="166"/>
                  </a:lnTo>
                  <a:lnTo>
                    <a:pt x="314" y="165"/>
                  </a:lnTo>
                  <a:lnTo>
                    <a:pt x="312" y="167"/>
                  </a:lnTo>
                  <a:lnTo>
                    <a:pt x="308" y="169"/>
                  </a:lnTo>
                  <a:lnTo>
                    <a:pt x="305" y="170"/>
                  </a:lnTo>
                  <a:lnTo>
                    <a:pt x="301" y="171"/>
                  </a:lnTo>
                  <a:lnTo>
                    <a:pt x="298" y="171"/>
                  </a:lnTo>
                  <a:lnTo>
                    <a:pt x="294" y="172"/>
                  </a:lnTo>
                  <a:lnTo>
                    <a:pt x="290" y="173"/>
                  </a:lnTo>
                  <a:lnTo>
                    <a:pt x="287" y="175"/>
                  </a:lnTo>
                  <a:lnTo>
                    <a:pt x="270" y="182"/>
                  </a:lnTo>
                  <a:lnTo>
                    <a:pt x="253" y="186"/>
                  </a:lnTo>
                  <a:lnTo>
                    <a:pt x="236" y="188"/>
                  </a:lnTo>
                  <a:lnTo>
                    <a:pt x="219" y="189"/>
                  </a:lnTo>
                  <a:lnTo>
                    <a:pt x="202" y="188"/>
                  </a:lnTo>
                  <a:lnTo>
                    <a:pt x="185" y="186"/>
                  </a:lnTo>
                  <a:lnTo>
                    <a:pt x="167" y="183"/>
                  </a:lnTo>
                  <a:lnTo>
                    <a:pt x="150" y="180"/>
                  </a:lnTo>
                  <a:lnTo>
                    <a:pt x="117" y="170"/>
                  </a:lnTo>
                  <a:lnTo>
                    <a:pt x="83" y="160"/>
                  </a:lnTo>
                  <a:lnTo>
                    <a:pt x="50" y="149"/>
                  </a:lnTo>
                  <a:lnTo>
                    <a:pt x="18" y="141"/>
                  </a:lnTo>
                  <a:lnTo>
                    <a:pt x="15" y="142"/>
                  </a:lnTo>
                  <a:lnTo>
                    <a:pt x="13" y="142"/>
                  </a:lnTo>
                  <a:lnTo>
                    <a:pt x="11" y="143"/>
                  </a:lnTo>
                  <a:lnTo>
                    <a:pt x="9" y="143"/>
                  </a:lnTo>
                  <a:lnTo>
                    <a:pt x="7" y="143"/>
                  </a:lnTo>
                  <a:lnTo>
                    <a:pt x="4" y="143"/>
                  </a:lnTo>
                  <a:lnTo>
                    <a:pt x="2" y="142"/>
                  </a:lnTo>
                  <a:lnTo>
                    <a:pt x="0" y="143"/>
                  </a:lnTo>
                  <a:lnTo>
                    <a:pt x="0" y="134"/>
                  </a:lnTo>
                  <a:lnTo>
                    <a:pt x="2" y="128"/>
                  </a:lnTo>
                  <a:lnTo>
                    <a:pt x="6" y="122"/>
                  </a:lnTo>
                  <a:lnTo>
                    <a:pt x="10" y="115"/>
                  </a:lnTo>
                  <a:lnTo>
                    <a:pt x="14" y="109"/>
                  </a:lnTo>
                  <a:lnTo>
                    <a:pt x="20" y="102"/>
                  </a:lnTo>
                  <a:lnTo>
                    <a:pt x="24" y="95"/>
                  </a:lnTo>
                  <a:lnTo>
                    <a:pt x="26" y="88"/>
                  </a:lnTo>
                  <a:lnTo>
                    <a:pt x="26" y="86"/>
                  </a:lnTo>
                  <a:lnTo>
                    <a:pt x="26" y="84"/>
                  </a:lnTo>
                  <a:lnTo>
                    <a:pt x="26" y="82"/>
                  </a:lnTo>
                  <a:lnTo>
                    <a:pt x="26" y="80"/>
                  </a:lnTo>
                  <a:lnTo>
                    <a:pt x="26" y="77"/>
                  </a:lnTo>
                  <a:lnTo>
                    <a:pt x="26" y="75"/>
                  </a:lnTo>
                  <a:lnTo>
                    <a:pt x="28" y="74"/>
                  </a:lnTo>
                  <a:lnTo>
                    <a:pt x="29" y="72"/>
                  </a:lnTo>
                  <a:lnTo>
                    <a:pt x="27" y="66"/>
                  </a:lnTo>
                  <a:lnTo>
                    <a:pt x="26" y="60"/>
                  </a:lnTo>
                  <a:lnTo>
                    <a:pt x="24" y="53"/>
                  </a:lnTo>
                  <a:lnTo>
                    <a:pt x="22" y="46"/>
                  </a:lnTo>
                  <a:lnTo>
                    <a:pt x="20" y="40"/>
                  </a:lnTo>
                  <a:lnTo>
                    <a:pt x="18" y="33"/>
                  </a:lnTo>
                  <a:lnTo>
                    <a:pt x="14" y="28"/>
                  </a:lnTo>
                  <a:lnTo>
                    <a:pt x="10" y="23"/>
                  </a:lnTo>
                  <a:lnTo>
                    <a:pt x="12" y="18"/>
                  </a:lnTo>
                  <a:lnTo>
                    <a:pt x="14" y="15"/>
                  </a:lnTo>
                  <a:lnTo>
                    <a:pt x="18" y="12"/>
                  </a:lnTo>
                  <a:lnTo>
                    <a:pt x="20" y="8"/>
                  </a:lnTo>
                  <a:lnTo>
                    <a:pt x="24" y="6"/>
                  </a:lnTo>
                  <a:lnTo>
                    <a:pt x="27" y="3"/>
                  </a:lnTo>
                  <a:lnTo>
                    <a:pt x="30" y="1"/>
                  </a:lnTo>
                  <a:lnTo>
                    <a:pt x="33" y="0"/>
                  </a:lnTo>
                  <a:lnTo>
                    <a:pt x="45" y="13"/>
                  </a:lnTo>
                  <a:close/>
                </a:path>
              </a:pathLst>
            </a:custGeom>
            <a:solidFill>
              <a:srgbClr val="990000"/>
            </a:solidFill>
            <a:ln w="9525">
              <a:noFill/>
              <a:round/>
              <a:headEnd/>
              <a:tailEnd/>
            </a:ln>
          </p:spPr>
          <p:txBody>
            <a:bodyPr>
              <a:prstTxWarp prst="textNoShape">
                <a:avLst/>
              </a:prstTxWarp>
            </a:bodyPr>
            <a:lstStyle/>
            <a:p>
              <a:endParaRPr lang="en-US"/>
            </a:p>
          </p:txBody>
        </p:sp>
        <p:sp>
          <p:nvSpPr>
            <p:cNvPr id="66703" name="Freeform 143"/>
            <p:cNvSpPr>
              <a:spLocks/>
            </p:cNvSpPr>
            <p:nvPr/>
          </p:nvSpPr>
          <p:spPr bwMode="auto">
            <a:xfrm>
              <a:off x="1294" y="2510"/>
              <a:ext cx="691" cy="309"/>
            </a:xfrm>
            <a:custGeom>
              <a:avLst/>
              <a:gdLst>
                <a:gd name="T0" fmla="*/ 634 w 691"/>
                <a:gd name="T1" fmla="*/ 30 h 309"/>
                <a:gd name="T2" fmla="*/ 652 w 691"/>
                <a:gd name="T3" fmla="*/ 57 h 309"/>
                <a:gd name="T4" fmla="*/ 685 w 691"/>
                <a:gd name="T5" fmla="*/ 87 h 309"/>
                <a:gd name="T6" fmla="*/ 646 w 691"/>
                <a:gd name="T7" fmla="*/ 86 h 309"/>
                <a:gd name="T8" fmla="*/ 646 w 691"/>
                <a:gd name="T9" fmla="*/ 108 h 309"/>
                <a:gd name="T10" fmla="*/ 670 w 691"/>
                <a:gd name="T11" fmla="*/ 135 h 309"/>
                <a:gd name="T12" fmla="*/ 678 w 691"/>
                <a:gd name="T13" fmla="*/ 155 h 309"/>
                <a:gd name="T14" fmla="*/ 646 w 691"/>
                <a:gd name="T15" fmla="*/ 147 h 309"/>
                <a:gd name="T16" fmla="*/ 622 w 691"/>
                <a:gd name="T17" fmla="*/ 153 h 309"/>
                <a:gd name="T18" fmla="*/ 639 w 691"/>
                <a:gd name="T19" fmla="*/ 200 h 309"/>
                <a:gd name="T20" fmla="*/ 639 w 691"/>
                <a:gd name="T21" fmla="*/ 215 h 309"/>
                <a:gd name="T22" fmla="*/ 614 w 691"/>
                <a:gd name="T23" fmla="*/ 204 h 309"/>
                <a:gd name="T24" fmla="*/ 572 w 691"/>
                <a:gd name="T25" fmla="*/ 195 h 309"/>
                <a:gd name="T26" fmla="*/ 583 w 691"/>
                <a:gd name="T27" fmla="*/ 233 h 309"/>
                <a:gd name="T28" fmla="*/ 560 w 691"/>
                <a:gd name="T29" fmla="*/ 226 h 309"/>
                <a:gd name="T30" fmla="*/ 529 w 691"/>
                <a:gd name="T31" fmla="*/ 212 h 309"/>
                <a:gd name="T32" fmla="*/ 527 w 691"/>
                <a:gd name="T33" fmla="*/ 259 h 309"/>
                <a:gd name="T34" fmla="*/ 496 w 691"/>
                <a:gd name="T35" fmla="*/ 252 h 309"/>
                <a:gd name="T36" fmla="*/ 469 w 691"/>
                <a:gd name="T37" fmla="*/ 242 h 309"/>
                <a:gd name="T38" fmla="*/ 468 w 691"/>
                <a:gd name="T39" fmla="*/ 276 h 309"/>
                <a:gd name="T40" fmla="*/ 463 w 691"/>
                <a:gd name="T41" fmla="*/ 292 h 309"/>
                <a:gd name="T42" fmla="*/ 438 w 691"/>
                <a:gd name="T43" fmla="*/ 275 h 309"/>
                <a:gd name="T44" fmla="*/ 411 w 691"/>
                <a:gd name="T45" fmla="*/ 265 h 309"/>
                <a:gd name="T46" fmla="*/ 409 w 691"/>
                <a:gd name="T47" fmla="*/ 302 h 309"/>
                <a:gd name="T48" fmla="*/ 403 w 691"/>
                <a:gd name="T49" fmla="*/ 308 h 309"/>
                <a:gd name="T50" fmla="*/ 382 w 691"/>
                <a:gd name="T51" fmla="*/ 302 h 309"/>
                <a:gd name="T52" fmla="*/ 358 w 691"/>
                <a:gd name="T53" fmla="*/ 270 h 309"/>
                <a:gd name="T54" fmla="*/ 334 w 691"/>
                <a:gd name="T55" fmla="*/ 283 h 309"/>
                <a:gd name="T56" fmla="*/ 320 w 691"/>
                <a:gd name="T57" fmla="*/ 304 h 309"/>
                <a:gd name="T58" fmla="*/ 288 w 691"/>
                <a:gd name="T59" fmla="*/ 261 h 309"/>
                <a:gd name="T60" fmla="*/ 263 w 691"/>
                <a:gd name="T61" fmla="*/ 254 h 309"/>
                <a:gd name="T62" fmla="*/ 246 w 691"/>
                <a:gd name="T63" fmla="*/ 293 h 309"/>
                <a:gd name="T64" fmla="*/ 218 w 691"/>
                <a:gd name="T65" fmla="*/ 275 h 309"/>
                <a:gd name="T66" fmla="*/ 199 w 691"/>
                <a:gd name="T67" fmla="*/ 224 h 309"/>
                <a:gd name="T68" fmla="*/ 180 w 691"/>
                <a:gd name="T69" fmla="*/ 248 h 309"/>
                <a:gd name="T70" fmla="*/ 144 w 691"/>
                <a:gd name="T71" fmla="*/ 236 h 309"/>
                <a:gd name="T72" fmla="*/ 136 w 691"/>
                <a:gd name="T73" fmla="*/ 191 h 309"/>
                <a:gd name="T74" fmla="*/ 125 w 691"/>
                <a:gd name="T75" fmla="*/ 191 h 309"/>
                <a:gd name="T76" fmla="*/ 100 w 691"/>
                <a:gd name="T77" fmla="*/ 224 h 309"/>
                <a:gd name="T78" fmla="*/ 88 w 691"/>
                <a:gd name="T79" fmla="*/ 228 h 309"/>
                <a:gd name="T80" fmla="*/ 86 w 691"/>
                <a:gd name="T81" fmla="*/ 150 h 309"/>
                <a:gd name="T82" fmla="*/ 72 w 691"/>
                <a:gd name="T83" fmla="*/ 152 h 309"/>
                <a:gd name="T84" fmla="*/ 42 w 691"/>
                <a:gd name="T85" fmla="*/ 148 h 309"/>
                <a:gd name="T86" fmla="*/ 67 w 691"/>
                <a:gd name="T87" fmla="*/ 108 h 309"/>
                <a:gd name="T88" fmla="*/ 53 w 691"/>
                <a:gd name="T89" fmla="*/ 106 h 309"/>
                <a:gd name="T90" fmla="*/ 12 w 691"/>
                <a:gd name="T91" fmla="*/ 126 h 309"/>
                <a:gd name="T92" fmla="*/ 19 w 691"/>
                <a:gd name="T93" fmla="*/ 103 h 309"/>
                <a:gd name="T94" fmla="*/ 49 w 691"/>
                <a:gd name="T95" fmla="*/ 67 h 309"/>
                <a:gd name="T96" fmla="*/ 36 w 691"/>
                <a:gd name="T97" fmla="*/ 61 h 309"/>
                <a:gd name="T98" fmla="*/ 8 w 691"/>
                <a:gd name="T99" fmla="*/ 58 h 309"/>
                <a:gd name="T100" fmla="*/ 70 w 691"/>
                <a:gd name="T101" fmla="*/ 27 h 309"/>
                <a:gd name="T102" fmla="*/ 152 w 691"/>
                <a:gd name="T103" fmla="*/ 20 h 309"/>
                <a:gd name="T104" fmla="*/ 205 w 691"/>
                <a:gd name="T105" fmla="*/ 27 h 309"/>
                <a:gd name="T106" fmla="*/ 245 w 691"/>
                <a:gd name="T107" fmla="*/ 42 h 309"/>
                <a:gd name="T108" fmla="*/ 340 w 691"/>
                <a:gd name="T109" fmla="*/ 68 h 309"/>
                <a:gd name="T110" fmla="*/ 426 w 691"/>
                <a:gd name="T111" fmla="*/ 58 h 309"/>
                <a:gd name="T112" fmla="*/ 554 w 691"/>
                <a:gd name="T113" fmla="*/ 17 h 309"/>
                <a:gd name="T114" fmla="*/ 564 w 691"/>
                <a:gd name="T115" fmla="*/ 3 h 309"/>
                <a:gd name="T116" fmla="*/ 627 w 691"/>
                <a:gd name="T117" fmla="*/ 3 h 3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91"/>
                <a:gd name="T178" fmla="*/ 0 h 309"/>
                <a:gd name="T179" fmla="*/ 691 w 691"/>
                <a:gd name="T180" fmla="*/ 309 h 3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91" h="309">
                  <a:moveTo>
                    <a:pt x="657" y="18"/>
                  </a:moveTo>
                  <a:lnTo>
                    <a:pt x="653" y="22"/>
                  </a:lnTo>
                  <a:lnTo>
                    <a:pt x="649" y="24"/>
                  </a:lnTo>
                  <a:lnTo>
                    <a:pt x="644" y="26"/>
                  </a:lnTo>
                  <a:lnTo>
                    <a:pt x="638" y="28"/>
                  </a:lnTo>
                  <a:lnTo>
                    <a:pt x="634" y="30"/>
                  </a:lnTo>
                  <a:lnTo>
                    <a:pt x="630" y="33"/>
                  </a:lnTo>
                  <a:lnTo>
                    <a:pt x="628" y="37"/>
                  </a:lnTo>
                  <a:lnTo>
                    <a:pt x="626" y="43"/>
                  </a:lnTo>
                  <a:lnTo>
                    <a:pt x="634" y="48"/>
                  </a:lnTo>
                  <a:lnTo>
                    <a:pt x="642" y="52"/>
                  </a:lnTo>
                  <a:lnTo>
                    <a:pt x="652" y="57"/>
                  </a:lnTo>
                  <a:lnTo>
                    <a:pt x="660" y="62"/>
                  </a:lnTo>
                  <a:lnTo>
                    <a:pt x="669" y="66"/>
                  </a:lnTo>
                  <a:lnTo>
                    <a:pt x="677" y="72"/>
                  </a:lnTo>
                  <a:lnTo>
                    <a:pt x="685" y="78"/>
                  </a:lnTo>
                  <a:lnTo>
                    <a:pt x="691" y="86"/>
                  </a:lnTo>
                  <a:lnTo>
                    <a:pt x="685" y="87"/>
                  </a:lnTo>
                  <a:lnTo>
                    <a:pt x="677" y="87"/>
                  </a:lnTo>
                  <a:lnTo>
                    <a:pt x="671" y="86"/>
                  </a:lnTo>
                  <a:lnTo>
                    <a:pt x="662" y="85"/>
                  </a:lnTo>
                  <a:lnTo>
                    <a:pt x="656" y="84"/>
                  </a:lnTo>
                  <a:lnTo>
                    <a:pt x="649" y="85"/>
                  </a:lnTo>
                  <a:lnTo>
                    <a:pt x="646" y="86"/>
                  </a:lnTo>
                  <a:lnTo>
                    <a:pt x="642" y="87"/>
                  </a:lnTo>
                  <a:lnTo>
                    <a:pt x="640" y="89"/>
                  </a:lnTo>
                  <a:lnTo>
                    <a:pt x="638" y="92"/>
                  </a:lnTo>
                  <a:lnTo>
                    <a:pt x="639" y="97"/>
                  </a:lnTo>
                  <a:lnTo>
                    <a:pt x="642" y="103"/>
                  </a:lnTo>
                  <a:lnTo>
                    <a:pt x="646" y="108"/>
                  </a:lnTo>
                  <a:lnTo>
                    <a:pt x="650" y="113"/>
                  </a:lnTo>
                  <a:lnTo>
                    <a:pt x="654" y="117"/>
                  </a:lnTo>
                  <a:lnTo>
                    <a:pt x="658" y="123"/>
                  </a:lnTo>
                  <a:lnTo>
                    <a:pt x="664" y="127"/>
                  </a:lnTo>
                  <a:lnTo>
                    <a:pt x="668" y="131"/>
                  </a:lnTo>
                  <a:lnTo>
                    <a:pt x="670" y="135"/>
                  </a:lnTo>
                  <a:lnTo>
                    <a:pt x="672" y="138"/>
                  </a:lnTo>
                  <a:lnTo>
                    <a:pt x="673" y="142"/>
                  </a:lnTo>
                  <a:lnTo>
                    <a:pt x="675" y="145"/>
                  </a:lnTo>
                  <a:lnTo>
                    <a:pt x="676" y="148"/>
                  </a:lnTo>
                  <a:lnTo>
                    <a:pt x="677" y="152"/>
                  </a:lnTo>
                  <a:lnTo>
                    <a:pt x="678" y="155"/>
                  </a:lnTo>
                  <a:lnTo>
                    <a:pt x="678" y="160"/>
                  </a:lnTo>
                  <a:lnTo>
                    <a:pt x="672" y="156"/>
                  </a:lnTo>
                  <a:lnTo>
                    <a:pt x="666" y="153"/>
                  </a:lnTo>
                  <a:lnTo>
                    <a:pt x="659" y="151"/>
                  </a:lnTo>
                  <a:lnTo>
                    <a:pt x="653" y="148"/>
                  </a:lnTo>
                  <a:lnTo>
                    <a:pt x="646" y="147"/>
                  </a:lnTo>
                  <a:lnTo>
                    <a:pt x="639" y="145"/>
                  </a:lnTo>
                  <a:lnTo>
                    <a:pt x="632" y="143"/>
                  </a:lnTo>
                  <a:lnTo>
                    <a:pt x="625" y="141"/>
                  </a:lnTo>
                  <a:lnTo>
                    <a:pt x="624" y="145"/>
                  </a:lnTo>
                  <a:lnTo>
                    <a:pt x="622" y="149"/>
                  </a:lnTo>
                  <a:lnTo>
                    <a:pt x="622" y="153"/>
                  </a:lnTo>
                  <a:lnTo>
                    <a:pt x="624" y="157"/>
                  </a:lnTo>
                  <a:lnTo>
                    <a:pt x="626" y="166"/>
                  </a:lnTo>
                  <a:lnTo>
                    <a:pt x="629" y="174"/>
                  </a:lnTo>
                  <a:lnTo>
                    <a:pt x="633" y="183"/>
                  </a:lnTo>
                  <a:lnTo>
                    <a:pt x="636" y="190"/>
                  </a:lnTo>
                  <a:lnTo>
                    <a:pt x="639" y="200"/>
                  </a:lnTo>
                  <a:lnTo>
                    <a:pt x="640" y="208"/>
                  </a:lnTo>
                  <a:lnTo>
                    <a:pt x="640" y="210"/>
                  </a:lnTo>
                  <a:lnTo>
                    <a:pt x="640" y="211"/>
                  </a:lnTo>
                  <a:lnTo>
                    <a:pt x="640" y="213"/>
                  </a:lnTo>
                  <a:lnTo>
                    <a:pt x="640" y="214"/>
                  </a:lnTo>
                  <a:lnTo>
                    <a:pt x="639" y="215"/>
                  </a:lnTo>
                  <a:lnTo>
                    <a:pt x="639" y="216"/>
                  </a:lnTo>
                  <a:lnTo>
                    <a:pt x="638" y="217"/>
                  </a:lnTo>
                  <a:lnTo>
                    <a:pt x="636" y="219"/>
                  </a:lnTo>
                  <a:lnTo>
                    <a:pt x="629" y="214"/>
                  </a:lnTo>
                  <a:lnTo>
                    <a:pt x="621" y="209"/>
                  </a:lnTo>
                  <a:lnTo>
                    <a:pt x="614" y="204"/>
                  </a:lnTo>
                  <a:lnTo>
                    <a:pt x="607" y="200"/>
                  </a:lnTo>
                  <a:lnTo>
                    <a:pt x="598" y="195"/>
                  </a:lnTo>
                  <a:lnTo>
                    <a:pt x="591" y="192"/>
                  </a:lnTo>
                  <a:lnTo>
                    <a:pt x="582" y="190"/>
                  </a:lnTo>
                  <a:lnTo>
                    <a:pt x="574" y="189"/>
                  </a:lnTo>
                  <a:lnTo>
                    <a:pt x="572" y="195"/>
                  </a:lnTo>
                  <a:lnTo>
                    <a:pt x="571" y="202"/>
                  </a:lnTo>
                  <a:lnTo>
                    <a:pt x="573" y="208"/>
                  </a:lnTo>
                  <a:lnTo>
                    <a:pt x="575" y="214"/>
                  </a:lnTo>
                  <a:lnTo>
                    <a:pt x="578" y="221"/>
                  </a:lnTo>
                  <a:lnTo>
                    <a:pt x="581" y="227"/>
                  </a:lnTo>
                  <a:lnTo>
                    <a:pt x="583" y="233"/>
                  </a:lnTo>
                  <a:lnTo>
                    <a:pt x="585" y="240"/>
                  </a:lnTo>
                  <a:lnTo>
                    <a:pt x="581" y="255"/>
                  </a:lnTo>
                  <a:lnTo>
                    <a:pt x="576" y="249"/>
                  </a:lnTo>
                  <a:lnTo>
                    <a:pt x="571" y="242"/>
                  </a:lnTo>
                  <a:lnTo>
                    <a:pt x="566" y="234"/>
                  </a:lnTo>
                  <a:lnTo>
                    <a:pt x="560" y="226"/>
                  </a:lnTo>
                  <a:lnTo>
                    <a:pt x="554" y="220"/>
                  </a:lnTo>
                  <a:lnTo>
                    <a:pt x="547" y="214"/>
                  </a:lnTo>
                  <a:lnTo>
                    <a:pt x="542" y="212"/>
                  </a:lnTo>
                  <a:lnTo>
                    <a:pt x="538" y="211"/>
                  </a:lnTo>
                  <a:lnTo>
                    <a:pt x="533" y="211"/>
                  </a:lnTo>
                  <a:lnTo>
                    <a:pt x="529" y="212"/>
                  </a:lnTo>
                  <a:lnTo>
                    <a:pt x="527" y="219"/>
                  </a:lnTo>
                  <a:lnTo>
                    <a:pt x="527" y="226"/>
                  </a:lnTo>
                  <a:lnTo>
                    <a:pt x="527" y="234"/>
                  </a:lnTo>
                  <a:lnTo>
                    <a:pt x="528" y="242"/>
                  </a:lnTo>
                  <a:lnTo>
                    <a:pt x="528" y="250"/>
                  </a:lnTo>
                  <a:lnTo>
                    <a:pt x="527" y="259"/>
                  </a:lnTo>
                  <a:lnTo>
                    <a:pt x="524" y="266"/>
                  </a:lnTo>
                  <a:lnTo>
                    <a:pt x="520" y="273"/>
                  </a:lnTo>
                  <a:lnTo>
                    <a:pt x="514" y="268"/>
                  </a:lnTo>
                  <a:lnTo>
                    <a:pt x="508" y="264"/>
                  </a:lnTo>
                  <a:lnTo>
                    <a:pt x="501" y="259"/>
                  </a:lnTo>
                  <a:lnTo>
                    <a:pt x="496" y="252"/>
                  </a:lnTo>
                  <a:lnTo>
                    <a:pt x="491" y="247"/>
                  </a:lnTo>
                  <a:lnTo>
                    <a:pt x="485" y="242"/>
                  </a:lnTo>
                  <a:lnTo>
                    <a:pt x="480" y="236"/>
                  </a:lnTo>
                  <a:lnTo>
                    <a:pt x="475" y="232"/>
                  </a:lnTo>
                  <a:lnTo>
                    <a:pt x="471" y="236"/>
                  </a:lnTo>
                  <a:lnTo>
                    <a:pt x="469" y="242"/>
                  </a:lnTo>
                  <a:lnTo>
                    <a:pt x="468" y="248"/>
                  </a:lnTo>
                  <a:lnTo>
                    <a:pt x="468" y="253"/>
                  </a:lnTo>
                  <a:lnTo>
                    <a:pt x="468" y="260"/>
                  </a:lnTo>
                  <a:lnTo>
                    <a:pt x="468" y="266"/>
                  </a:lnTo>
                  <a:lnTo>
                    <a:pt x="468" y="271"/>
                  </a:lnTo>
                  <a:lnTo>
                    <a:pt x="468" y="276"/>
                  </a:lnTo>
                  <a:lnTo>
                    <a:pt x="466" y="279"/>
                  </a:lnTo>
                  <a:lnTo>
                    <a:pt x="465" y="282"/>
                  </a:lnTo>
                  <a:lnTo>
                    <a:pt x="465" y="285"/>
                  </a:lnTo>
                  <a:lnTo>
                    <a:pt x="464" y="287"/>
                  </a:lnTo>
                  <a:lnTo>
                    <a:pt x="464" y="290"/>
                  </a:lnTo>
                  <a:lnTo>
                    <a:pt x="463" y="292"/>
                  </a:lnTo>
                  <a:lnTo>
                    <a:pt x="462" y="295"/>
                  </a:lnTo>
                  <a:lnTo>
                    <a:pt x="460" y="298"/>
                  </a:lnTo>
                  <a:lnTo>
                    <a:pt x="454" y="293"/>
                  </a:lnTo>
                  <a:lnTo>
                    <a:pt x="449" y="289"/>
                  </a:lnTo>
                  <a:lnTo>
                    <a:pt x="443" y="283"/>
                  </a:lnTo>
                  <a:lnTo>
                    <a:pt x="438" y="275"/>
                  </a:lnTo>
                  <a:lnTo>
                    <a:pt x="434" y="269"/>
                  </a:lnTo>
                  <a:lnTo>
                    <a:pt x="429" y="263"/>
                  </a:lnTo>
                  <a:lnTo>
                    <a:pt x="422" y="257"/>
                  </a:lnTo>
                  <a:lnTo>
                    <a:pt x="415" y="253"/>
                  </a:lnTo>
                  <a:lnTo>
                    <a:pt x="413" y="260"/>
                  </a:lnTo>
                  <a:lnTo>
                    <a:pt x="411" y="265"/>
                  </a:lnTo>
                  <a:lnTo>
                    <a:pt x="410" y="271"/>
                  </a:lnTo>
                  <a:lnTo>
                    <a:pt x="410" y="278"/>
                  </a:lnTo>
                  <a:lnTo>
                    <a:pt x="411" y="283"/>
                  </a:lnTo>
                  <a:lnTo>
                    <a:pt x="411" y="289"/>
                  </a:lnTo>
                  <a:lnTo>
                    <a:pt x="410" y="295"/>
                  </a:lnTo>
                  <a:lnTo>
                    <a:pt x="409" y="302"/>
                  </a:lnTo>
                  <a:lnTo>
                    <a:pt x="407" y="303"/>
                  </a:lnTo>
                  <a:lnTo>
                    <a:pt x="405" y="303"/>
                  </a:lnTo>
                  <a:lnTo>
                    <a:pt x="405" y="304"/>
                  </a:lnTo>
                  <a:lnTo>
                    <a:pt x="404" y="306"/>
                  </a:lnTo>
                  <a:lnTo>
                    <a:pt x="403" y="307"/>
                  </a:lnTo>
                  <a:lnTo>
                    <a:pt x="403" y="308"/>
                  </a:lnTo>
                  <a:lnTo>
                    <a:pt x="402" y="309"/>
                  </a:lnTo>
                  <a:lnTo>
                    <a:pt x="401" y="309"/>
                  </a:lnTo>
                  <a:lnTo>
                    <a:pt x="396" y="309"/>
                  </a:lnTo>
                  <a:lnTo>
                    <a:pt x="391" y="308"/>
                  </a:lnTo>
                  <a:lnTo>
                    <a:pt x="386" y="305"/>
                  </a:lnTo>
                  <a:lnTo>
                    <a:pt x="382" y="302"/>
                  </a:lnTo>
                  <a:lnTo>
                    <a:pt x="376" y="293"/>
                  </a:lnTo>
                  <a:lnTo>
                    <a:pt x="370" y="284"/>
                  </a:lnTo>
                  <a:lnTo>
                    <a:pt x="367" y="280"/>
                  </a:lnTo>
                  <a:lnTo>
                    <a:pt x="364" y="275"/>
                  </a:lnTo>
                  <a:lnTo>
                    <a:pt x="361" y="272"/>
                  </a:lnTo>
                  <a:lnTo>
                    <a:pt x="358" y="270"/>
                  </a:lnTo>
                  <a:lnTo>
                    <a:pt x="354" y="269"/>
                  </a:lnTo>
                  <a:lnTo>
                    <a:pt x="350" y="270"/>
                  </a:lnTo>
                  <a:lnTo>
                    <a:pt x="344" y="272"/>
                  </a:lnTo>
                  <a:lnTo>
                    <a:pt x="339" y="276"/>
                  </a:lnTo>
                  <a:lnTo>
                    <a:pt x="336" y="280"/>
                  </a:lnTo>
                  <a:lnTo>
                    <a:pt x="334" y="283"/>
                  </a:lnTo>
                  <a:lnTo>
                    <a:pt x="331" y="287"/>
                  </a:lnTo>
                  <a:lnTo>
                    <a:pt x="328" y="290"/>
                  </a:lnTo>
                  <a:lnTo>
                    <a:pt x="325" y="293"/>
                  </a:lnTo>
                  <a:lnTo>
                    <a:pt x="323" y="296"/>
                  </a:lnTo>
                  <a:lnTo>
                    <a:pt x="321" y="301"/>
                  </a:lnTo>
                  <a:lnTo>
                    <a:pt x="320" y="304"/>
                  </a:lnTo>
                  <a:lnTo>
                    <a:pt x="315" y="298"/>
                  </a:lnTo>
                  <a:lnTo>
                    <a:pt x="311" y="290"/>
                  </a:lnTo>
                  <a:lnTo>
                    <a:pt x="305" y="282"/>
                  </a:lnTo>
                  <a:lnTo>
                    <a:pt x="300" y="274"/>
                  </a:lnTo>
                  <a:lnTo>
                    <a:pt x="295" y="267"/>
                  </a:lnTo>
                  <a:lnTo>
                    <a:pt x="288" y="261"/>
                  </a:lnTo>
                  <a:lnTo>
                    <a:pt x="283" y="254"/>
                  </a:lnTo>
                  <a:lnTo>
                    <a:pt x="276" y="248"/>
                  </a:lnTo>
                  <a:lnTo>
                    <a:pt x="273" y="249"/>
                  </a:lnTo>
                  <a:lnTo>
                    <a:pt x="268" y="251"/>
                  </a:lnTo>
                  <a:lnTo>
                    <a:pt x="266" y="252"/>
                  </a:lnTo>
                  <a:lnTo>
                    <a:pt x="263" y="254"/>
                  </a:lnTo>
                  <a:lnTo>
                    <a:pt x="259" y="260"/>
                  </a:lnTo>
                  <a:lnTo>
                    <a:pt x="256" y="266"/>
                  </a:lnTo>
                  <a:lnTo>
                    <a:pt x="254" y="272"/>
                  </a:lnTo>
                  <a:lnTo>
                    <a:pt x="252" y="280"/>
                  </a:lnTo>
                  <a:lnTo>
                    <a:pt x="249" y="287"/>
                  </a:lnTo>
                  <a:lnTo>
                    <a:pt x="246" y="293"/>
                  </a:lnTo>
                  <a:lnTo>
                    <a:pt x="243" y="298"/>
                  </a:lnTo>
                  <a:lnTo>
                    <a:pt x="238" y="294"/>
                  </a:lnTo>
                  <a:lnTo>
                    <a:pt x="233" y="291"/>
                  </a:lnTo>
                  <a:lnTo>
                    <a:pt x="228" y="288"/>
                  </a:lnTo>
                  <a:lnTo>
                    <a:pt x="224" y="284"/>
                  </a:lnTo>
                  <a:lnTo>
                    <a:pt x="218" y="275"/>
                  </a:lnTo>
                  <a:lnTo>
                    <a:pt x="213" y="266"/>
                  </a:lnTo>
                  <a:lnTo>
                    <a:pt x="209" y="255"/>
                  </a:lnTo>
                  <a:lnTo>
                    <a:pt x="206" y="245"/>
                  </a:lnTo>
                  <a:lnTo>
                    <a:pt x="204" y="234"/>
                  </a:lnTo>
                  <a:lnTo>
                    <a:pt x="203" y="224"/>
                  </a:lnTo>
                  <a:lnTo>
                    <a:pt x="199" y="224"/>
                  </a:lnTo>
                  <a:lnTo>
                    <a:pt x="195" y="226"/>
                  </a:lnTo>
                  <a:lnTo>
                    <a:pt x="190" y="229"/>
                  </a:lnTo>
                  <a:lnTo>
                    <a:pt x="187" y="233"/>
                  </a:lnTo>
                  <a:lnTo>
                    <a:pt x="185" y="239"/>
                  </a:lnTo>
                  <a:lnTo>
                    <a:pt x="182" y="243"/>
                  </a:lnTo>
                  <a:lnTo>
                    <a:pt x="180" y="248"/>
                  </a:lnTo>
                  <a:lnTo>
                    <a:pt x="177" y="252"/>
                  </a:lnTo>
                  <a:lnTo>
                    <a:pt x="165" y="276"/>
                  </a:lnTo>
                  <a:lnTo>
                    <a:pt x="158" y="268"/>
                  </a:lnTo>
                  <a:lnTo>
                    <a:pt x="152" y="259"/>
                  </a:lnTo>
                  <a:lnTo>
                    <a:pt x="147" y="248"/>
                  </a:lnTo>
                  <a:lnTo>
                    <a:pt x="144" y="236"/>
                  </a:lnTo>
                  <a:lnTo>
                    <a:pt x="141" y="226"/>
                  </a:lnTo>
                  <a:lnTo>
                    <a:pt x="139" y="215"/>
                  </a:lnTo>
                  <a:lnTo>
                    <a:pt x="138" y="205"/>
                  </a:lnTo>
                  <a:lnTo>
                    <a:pt x="139" y="194"/>
                  </a:lnTo>
                  <a:lnTo>
                    <a:pt x="137" y="192"/>
                  </a:lnTo>
                  <a:lnTo>
                    <a:pt x="136" y="191"/>
                  </a:lnTo>
                  <a:lnTo>
                    <a:pt x="134" y="190"/>
                  </a:lnTo>
                  <a:lnTo>
                    <a:pt x="132" y="190"/>
                  </a:lnTo>
                  <a:lnTo>
                    <a:pt x="130" y="189"/>
                  </a:lnTo>
                  <a:lnTo>
                    <a:pt x="128" y="190"/>
                  </a:lnTo>
                  <a:lnTo>
                    <a:pt x="126" y="190"/>
                  </a:lnTo>
                  <a:lnTo>
                    <a:pt x="125" y="191"/>
                  </a:lnTo>
                  <a:lnTo>
                    <a:pt x="120" y="196"/>
                  </a:lnTo>
                  <a:lnTo>
                    <a:pt x="116" y="202"/>
                  </a:lnTo>
                  <a:lnTo>
                    <a:pt x="111" y="207"/>
                  </a:lnTo>
                  <a:lnTo>
                    <a:pt x="107" y="212"/>
                  </a:lnTo>
                  <a:lnTo>
                    <a:pt x="103" y="219"/>
                  </a:lnTo>
                  <a:lnTo>
                    <a:pt x="100" y="224"/>
                  </a:lnTo>
                  <a:lnTo>
                    <a:pt x="98" y="230"/>
                  </a:lnTo>
                  <a:lnTo>
                    <a:pt x="95" y="236"/>
                  </a:lnTo>
                  <a:lnTo>
                    <a:pt x="92" y="235"/>
                  </a:lnTo>
                  <a:lnTo>
                    <a:pt x="90" y="233"/>
                  </a:lnTo>
                  <a:lnTo>
                    <a:pt x="89" y="230"/>
                  </a:lnTo>
                  <a:lnTo>
                    <a:pt x="88" y="228"/>
                  </a:lnTo>
                  <a:lnTo>
                    <a:pt x="87" y="225"/>
                  </a:lnTo>
                  <a:lnTo>
                    <a:pt x="87" y="222"/>
                  </a:lnTo>
                  <a:lnTo>
                    <a:pt x="86" y="219"/>
                  </a:lnTo>
                  <a:lnTo>
                    <a:pt x="85" y="215"/>
                  </a:lnTo>
                  <a:lnTo>
                    <a:pt x="88" y="152"/>
                  </a:lnTo>
                  <a:lnTo>
                    <a:pt x="86" y="150"/>
                  </a:lnTo>
                  <a:lnTo>
                    <a:pt x="84" y="149"/>
                  </a:lnTo>
                  <a:lnTo>
                    <a:pt x="82" y="149"/>
                  </a:lnTo>
                  <a:lnTo>
                    <a:pt x="80" y="149"/>
                  </a:lnTo>
                  <a:lnTo>
                    <a:pt x="78" y="150"/>
                  </a:lnTo>
                  <a:lnTo>
                    <a:pt x="75" y="151"/>
                  </a:lnTo>
                  <a:lnTo>
                    <a:pt x="72" y="152"/>
                  </a:lnTo>
                  <a:lnTo>
                    <a:pt x="70" y="152"/>
                  </a:lnTo>
                  <a:lnTo>
                    <a:pt x="30" y="189"/>
                  </a:lnTo>
                  <a:lnTo>
                    <a:pt x="31" y="177"/>
                  </a:lnTo>
                  <a:lnTo>
                    <a:pt x="33" y="167"/>
                  </a:lnTo>
                  <a:lnTo>
                    <a:pt x="37" y="157"/>
                  </a:lnTo>
                  <a:lnTo>
                    <a:pt x="42" y="148"/>
                  </a:lnTo>
                  <a:lnTo>
                    <a:pt x="47" y="138"/>
                  </a:lnTo>
                  <a:lnTo>
                    <a:pt x="53" y="129"/>
                  </a:lnTo>
                  <a:lnTo>
                    <a:pt x="61" y="121"/>
                  </a:lnTo>
                  <a:lnTo>
                    <a:pt x="68" y="112"/>
                  </a:lnTo>
                  <a:lnTo>
                    <a:pt x="68" y="110"/>
                  </a:lnTo>
                  <a:lnTo>
                    <a:pt x="67" y="108"/>
                  </a:lnTo>
                  <a:lnTo>
                    <a:pt x="65" y="106"/>
                  </a:lnTo>
                  <a:lnTo>
                    <a:pt x="63" y="105"/>
                  </a:lnTo>
                  <a:lnTo>
                    <a:pt x="61" y="104"/>
                  </a:lnTo>
                  <a:lnTo>
                    <a:pt x="58" y="104"/>
                  </a:lnTo>
                  <a:lnTo>
                    <a:pt x="56" y="105"/>
                  </a:lnTo>
                  <a:lnTo>
                    <a:pt x="53" y="106"/>
                  </a:lnTo>
                  <a:lnTo>
                    <a:pt x="46" y="109"/>
                  </a:lnTo>
                  <a:lnTo>
                    <a:pt x="39" y="111"/>
                  </a:lnTo>
                  <a:lnTo>
                    <a:pt x="32" y="115"/>
                  </a:lnTo>
                  <a:lnTo>
                    <a:pt x="26" y="118"/>
                  </a:lnTo>
                  <a:lnTo>
                    <a:pt x="19" y="122"/>
                  </a:lnTo>
                  <a:lnTo>
                    <a:pt x="12" y="126"/>
                  </a:lnTo>
                  <a:lnTo>
                    <a:pt x="6" y="129"/>
                  </a:lnTo>
                  <a:lnTo>
                    <a:pt x="0" y="133"/>
                  </a:lnTo>
                  <a:lnTo>
                    <a:pt x="2" y="126"/>
                  </a:lnTo>
                  <a:lnTo>
                    <a:pt x="6" y="117"/>
                  </a:lnTo>
                  <a:lnTo>
                    <a:pt x="11" y="110"/>
                  </a:lnTo>
                  <a:lnTo>
                    <a:pt x="19" y="103"/>
                  </a:lnTo>
                  <a:lnTo>
                    <a:pt x="26" y="96"/>
                  </a:lnTo>
                  <a:lnTo>
                    <a:pt x="33" y="89"/>
                  </a:lnTo>
                  <a:lnTo>
                    <a:pt x="41" y="83"/>
                  </a:lnTo>
                  <a:lnTo>
                    <a:pt x="48" y="76"/>
                  </a:lnTo>
                  <a:lnTo>
                    <a:pt x="49" y="71"/>
                  </a:lnTo>
                  <a:lnTo>
                    <a:pt x="49" y="67"/>
                  </a:lnTo>
                  <a:lnTo>
                    <a:pt x="48" y="64"/>
                  </a:lnTo>
                  <a:lnTo>
                    <a:pt x="47" y="62"/>
                  </a:lnTo>
                  <a:lnTo>
                    <a:pt x="45" y="61"/>
                  </a:lnTo>
                  <a:lnTo>
                    <a:pt x="42" y="61"/>
                  </a:lnTo>
                  <a:lnTo>
                    <a:pt x="39" y="61"/>
                  </a:lnTo>
                  <a:lnTo>
                    <a:pt x="36" y="61"/>
                  </a:lnTo>
                  <a:lnTo>
                    <a:pt x="28" y="62"/>
                  </a:lnTo>
                  <a:lnTo>
                    <a:pt x="21" y="63"/>
                  </a:lnTo>
                  <a:lnTo>
                    <a:pt x="17" y="63"/>
                  </a:lnTo>
                  <a:lnTo>
                    <a:pt x="13" y="62"/>
                  </a:lnTo>
                  <a:lnTo>
                    <a:pt x="10" y="61"/>
                  </a:lnTo>
                  <a:lnTo>
                    <a:pt x="8" y="58"/>
                  </a:lnTo>
                  <a:lnTo>
                    <a:pt x="14" y="53"/>
                  </a:lnTo>
                  <a:lnTo>
                    <a:pt x="22" y="48"/>
                  </a:lnTo>
                  <a:lnTo>
                    <a:pt x="29" y="44"/>
                  </a:lnTo>
                  <a:lnTo>
                    <a:pt x="38" y="39"/>
                  </a:lnTo>
                  <a:lnTo>
                    <a:pt x="53" y="32"/>
                  </a:lnTo>
                  <a:lnTo>
                    <a:pt x="70" y="27"/>
                  </a:lnTo>
                  <a:lnTo>
                    <a:pt x="88" y="24"/>
                  </a:lnTo>
                  <a:lnTo>
                    <a:pt x="106" y="22"/>
                  </a:lnTo>
                  <a:lnTo>
                    <a:pt x="124" y="23"/>
                  </a:lnTo>
                  <a:lnTo>
                    <a:pt x="142" y="24"/>
                  </a:lnTo>
                  <a:lnTo>
                    <a:pt x="147" y="22"/>
                  </a:lnTo>
                  <a:lnTo>
                    <a:pt x="152" y="20"/>
                  </a:lnTo>
                  <a:lnTo>
                    <a:pt x="158" y="19"/>
                  </a:lnTo>
                  <a:lnTo>
                    <a:pt x="163" y="19"/>
                  </a:lnTo>
                  <a:lnTo>
                    <a:pt x="174" y="19"/>
                  </a:lnTo>
                  <a:lnTo>
                    <a:pt x="184" y="22"/>
                  </a:lnTo>
                  <a:lnTo>
                    <a:pt x="195" y="24"/>
                  </a:lnTo>
                  <a:lnTo>
                    <a:pt x="205" y="27"/>
                  </a:lnTo>
                  <a:lnTo>
                    <a:pt x="216" y="30"/>
                  </a:lnTo>
                  <a:lnTo>
                    <a:pt x="225" y="32"/>
                  </a:lnTo>
                  <a:lnTo>
                    <a:pt x="230" y="36"/>
                  </a:lnTo>
                  <a:lnTo>
                    <a:pt x="235" y="38"/>
                  </a:lnTo>
                  <a:lnTo>
                    <a:pt x="240" y="40"/>
                  </a:lnTo>
                  <a:lnTo>
                    <a:pt x="245" y="42"/>
                  </a:lnTo>
                  <a:lnTo>
                    <a:pt x="250" y="43"/>
                  </a:lnTo>
                  <a:lnTo>
                    <a:pt x="256" y="45"/>
                  </a:lnTo>
                  <a:lnTo>
                    <a:pt x="261" y="46"/>
                  </a:lnTo>
                  <a:lnTo>
                    <a:pt x="265" y="48"/>
                  </a:lnTo>
                  <a:lnTo>
                    <a:pt x="325" y="66"/>
                  </a:lnTo>
                  <a:lnTo>
                    <a:pt x="340" y="68"/>
                  </a:lnTo>
                  <a:lnTo>
                    <a:pt x="355" y="68"/>
                  </a:lnTo>
                  <a:lnTo>
                    <a:pt x="370" y="68"/>
                  </a:lnTo>
                  <a:lnTo>
                    <a:pt x="384" y="67"/>
                  </a:lnTo>
                  <a:lnTo>
                    <a:pt x="398" y="65"/>
                  </a:lnTo>
                  <a:lnTo>
                    <a:pt x="413" y="62"/>
                  </a:lnTo>
                  <a:lnTo>
                    <a:pt x="426" y="58"/>
                  </a:lnTo>
                  <a:lnTo>
                    <a:pt x="441" y="55"/>
                  </a:lnTo>
                  <a:lnTo>
                    <a:pt x="469" y="46"/>
                  </a:lnTo>
                  <a:lnTo>
                    <a:pt x="496" y="36"/>
                  </a:lnTo>
                  <a:lnTo>
                    <a:pt x="523" y="27"/>
                  </a:lnTo>
                  <a:lnTo>
                    <a:pt x="551" y="18"/>
                  </a:lnTo>
                  <a:lnTo>
                    <a:pt x="554" y="17"/>
                  </a:lnTo>
                  <a:lnTo>
                    <a:pt x="557" y="15"/>
                  </a:lnTo>
                  <a:lnTo>
                    <a:pt x="558" y="13"/>
                  </a:lnTo>
                  <a:lnTo>
                    <a:pt x="560" y="10"/>
                  </a:lnTo>
                  <a:lnTo>
                    <a:pt x="561" y="8"/>
                  </a:lnTo>
                  <a:lnTo>
                    <a:pt x="562" y="5"/>
                  </a:lnTo>
                  <a:lnTo>
                    <a:pt x="564" y="3"/>
                  </a:lnTo>
                  <a:lnTo>
                    <a:pt x="567" y="0"/>
                  </a:lnTo>
                  <a:lnTo>
                    <a:pt x="579" y="3"/>
                  </a:lnTo>
                  <a:lnTo>
                    <a:pt x="591" y="4"/>
                  </a:lnTo>
                  <a:lnTo>
                    <a:pt x="603" y="3"/>
                  </a:lnTo>
                  <a:lnTo>
                    <a:pt x="615" y="3"/>
                  </a:lnTo>
                  <a:lnTo>
                    <a:pt x="627" y="3"/>
                  </a:lnTo>
                  <a:lnTo>
                    <a:pt x="637" y="6"/>
                  </a:lnTo>
                  <a:lnTo>
                    <a:pt x="642" y="8"/>
                  </a:lnTo>
                  <a:lnTo>
                    <a:pt x="648" y="10"/>
                  </a:lnTo>
                  <a:lnTo>
                    <a:pt x="653" y="14"/>
                  </a:lnTo>
                  <a:lnTo>
                    <a:pt x="657" y="18"/>
                  </a:lnTo>
                  <a:close/>
                </a:path>
              </a:pathLst>
            </a:custGeom>
            <a:solidFill>
              <a:srgbClr val="FFFF00"/>
            </a:solidFill>
            <a:ln w="9525">
              <a:noFill/>
              <a:round/>
              <a:headEnd/>
              <a:tailEnd/>
            </a:ln>
          </p:spPr>
          <p:txBody>
            <a:bodyPr>
              <a:prstTxWarp prst="textNoShape">
                <a:avLst/>
              </a:prstTxWarp>
            </a:bodyPr>
            <a:lstStyle/>
            <a:p>
              <a:endParaRPr lang="en-US"/>
            </a:p>
          </p:txBody>
        </p:sp>
        <p:sp>
          <p:nvSpPr>
            <p:cNvPr id="66704" name="Freeform 144"/>
            <p:cNvSpPr>
              <a:spLocks/>
            </p:cNvSpPr>
            <p:nvPr/>
          </p:nvSpPr>
          <p:spPr bwMode="auto">
            <a:xfrm>
              <a:off x="1158" y="2527"/>
              <a:ext cx="964" cy="564"/>
            </a:xfrm>
            <a:custGeom>
              <a:avLst/>
              <a:gdLst>
                <a:gd name="T0" fmla="*/ 885 w 964"/>
                <a:gd name="T1" fmla="*/ 34 h 564"/>
                <a:gd name="T2" fmla="*/ 938 w 964"/>
                <a:gd name="T3" fmla="*/ 70 h 564"/>
                <a:gd name="T4" fmla="*/ 939 w 964"/>
                <a:gd name="T5" fmla="*/ 113 h 564"/>
                <a:gd name="T6" fmla="*/ 922 w 964"/>
                <a:gd name="T7" fmla="*/ 149 h 564"/>
                <a:gd name="T8" fmla="*/ 947 w 964"/>
                <a:gd name="T9" fmla="*/ 209 h 564"/>
                <a:gd name="T10" fmla="*/ 946 w 964"/>
                <a:gd name="T11" fmla="*/ 243 h 564"/>
                <a:gd name="T12" fmla="*/ 940 w 964"/>
                <a:gd name="T13" fmla="*/ 261 h 564"/>
                <a:gd name="T14" fmla="*/ 928 w 964"/>
                <a:gd name="T15" fmla="*/ 296 h 564"/>
                <a:gd name="T16" fmla="*/ 888 w 964"/>
                <a:gd name="T17" fmla="*/ 308 h 564"/>
                <a:gd name="T18" fmla="*/ 891 w 964"/>
                <a:gd name="T19" fmla="*/ 377 h 564"/>
                <a:gd name="T20" fmla="*/ 843 w 964"/>
                <a:gd name="T21" fmla="*/ 401 h 564"/>
                <a:gd name="T22" fmla="*/ 812 w 964"/>
                <a:gd name="T23" fmla="*/ 456 h 564"/>
                <a:gd name="T24" fmla="*/ 767 w 964"/>
                <a:gd name="T25" fmla="*/ 492 h 564"/>
                <a:gd name="T26" fmla="*/ 708 w 964"/>
                <a:gd name="T27" fmla="*/ 456 h 564"/>
                <a:gd name="T28" fmla="*/ 677 w 964"/>
                <a:gd name="T29" fmla="*/ 515 h 564"/>
                <a:gd name="T30" fmla="*/ 646 w 964"/>
                <a:gd name="T31" fmla="*/ 482 h 564"/>
                <a:gd name="T32" fmla="*/ 601 w 964"/>
                <a:gd name="T33" fmla="*/ 531 h 564"/>
                <a:gd name="T34" fmla="*/ 546 w 964"/>
                <a:gd name="T35" fmla="*/ 524 h 564"/>
                <a:gd name="T36" fmla="*/ 497 w 964"/>
                <a:gd name="T37" fmla="*/ 505 h 564"/>
                <a:gd name="T38" fmla="*/ 447 w 964"/>
                <a:gd name="T39" fmla="*/ 562 h 564"/>
                <a:gd name="T40" fmla="*/ 411 w 964"/>
                <a:gd name="T41" fmla="*/ 509 h 564"/>
                <a:gd name="T42" fmla="*/ 363 w 964"/>
                <a:gd name="T43" fmla="*/ 549 h 564"/>
                <a:gd name="T44" fmla="*/ 324 w 964"/>
                <a:gd name="T45" fmla="*/ 482 h 564"/>
                <a:gd name="T46" fmla="*/ 270 w 964"/>
                <a:gd name="T47" fmla="*/ 486 h 564"/>
                <a:gd name="T48" fmla="*/ 229 w 964"/>
                <a:gd name="T49" fmla="*/ 483 h 564"/>
                <a:gd name="T50" fmla="*/ 170 w 964"/>
                <a:gd name="T51" fmla="*/ 422 h 564"/>
                <a:gd name="T52" fmla="*/ 143 w 964"/>
                <a:gd name="T53" fmla="*/ 449 h 564"/>
                <a:gd name="T54" fmla="*/ 119 w 964"/>
                <a:gd name="T55" fmla="*/ 391 h 564"/>
                <a:gd name="T56" fmla="*/ 90 w 964"/>
                <a:gd name="T57" fmla="*/ 400 h 564"/>
                <a:gd name="T58" fmla="*/ 79 w 964"/>
                <a:gd name="T59" fmla="*/ 308 h 564"/>
                <a:gd name="T60" fmla="*/ 23 w 964"/>
                <a:gd name="T61" fmla="*/ 310 h 564"/>
                <a:gd name="T62" fmla="*/ 46 w 964"/>
                <a:gd name="T63" fmla="*/ 222 h 564"/>
                <a:gd name="T64" fmla="*/ 15 w 964"/>
                <a:gd name="T65" fmla="*/ 204 h 564"/>
                <a:gd name="T66" fmla="*/ 50 w 964"/>
                <a:gd name="T67" fmla="*/ 152 h 564"/>
                <a:gd name="T68" fmla="*/ 8 w 964"/>
                <a:gd name="T69" fmla="*/ 158 h 564"/>
                <a:gd name="T70" fmla="*/ 75 w 964"/>
                <a:gd name="T71" fmla="*/ 92 h 564"/>
                <a:gd name="T72" fmla="*/ 80 w 964"/>
                <a:gd name="T73" fmla="*/ 65 h 564"/>
                <a:gd name="T74" fmla="*/ 160 w 964"/>
                <a:gd name="T75" fmla="*/ 65 h 564"/>
                <a:gd name="T76" fmla="*/ 144 w 964"/>
                <a:gd name="T77" fmla="*/ 125 h 564"/>
                <a:gd name="T78" fmla="*/ 160 w 964"/>
                <a:gd name="T79" fmla="*/ 137 h 564"/>
                <a:gd name="T80" fmla="*/ 185 w 964"/>
                <a:gd name="T81" fmla="*/ 167 h 564"/>
                <a:gd name="T82" fmla="*/ 236 w 964"/>
                <a:gd name="T83" fmla="*/ 235 h 564"/>
                <a:gd name="T84" fmla="*/ 275 w 964"/>
                <a:gd name="T85" fmla="*/ 236 h 564"/>
                <a:gd name="T86" fmla="*/ 316 w 964"/>
                <a:gd name="T87" fmla="*/ 258 h 564"/>
                <a:gd name="T88" fmla="*/ 350 w 964"/>
                <a:gd name="T89" fmla="*/ 267 h 564"/>
                <a:gd name="T90" fmla="*/ 403 w 964"/>
                <a:gd name="T91" fmla="*/ 253 h 564"/>
                <a:gd name="T92" fmla="*/ 466 w 964"/>
                <a:gd name="T93" fmla="*/ 297 h 564"/>
                <a:gd name="T94" fmla="*/ 546 w 964"/>
                <a:gd name="T95" fmla="*/ 312 h 564"/>
                <a:gd name="T96" fmla="*/ 561 w 964"/>
                <a:gd name="T97" fmla="*/ 282 h 564"/>
                <a:gd name="T98" fmla="*/ 593 w 964"/>
                <a:gd name="T99" fmla="*/ 293 h 564"/>
                <a:gd name="T100" fmla="*/ 631 w 964"/>
                <a:gd name="T101" fmla="*/ 254 h 564"/>
                <a:gd name="T102" fmla="*/ 675 w 964"/>
                <a:gd name="T103" fmla="*/ 229 h 564"/>
                <a:gd name="T104" fmla="*/ 726 w 964"/>
                <a:gd name="T105" fmla="*/ 250 h 564"/>
                <a:gd name="T106" fmla="*/ 726 w 964"/>
                <a:gd name="T107" fmla="*/ 194 h 564"/>
                <a:gd name="T108" fmla="*/ 783 w 964"/>
                <a:gd name="T109" fmla="*/ 210 h 564"/>
                <a:gd name="T110" fmla="*/ 776 w 964"/>
                <a:gd name="T111" fmla="*/ 149 h 564"/>
                <a:gd name="T112" fmla="*/ 829 w 964"/>
                <a:gd name="T113" fmla="*/ 156 h 564"/>
                <a:gd name="T114" fmla="*/ 820 w 964"/>
                <a:gd name="T115" fmla="*/ 85 h 564"/>
                <a:gd name="T116" fmla="*/ 842 w 964"/>
                <a:gd name="T117" fmla="*/ 69 h 564"/>
                <a:gd name="T118" fmla="*/ 830 w 964"/>
                <a:gd name="T119" fmla="*/ 1 h 56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64"/>
                <a:gd name="T181" fmla="*/ 0 h 564"/>
                <a:gd name="T182" fmla="*/ 964 w 964"/>
                <a:gd name="T183" fmla="*/ 564 h 56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64" h="564">
                  <a:moveTo>
                    <a:pt x="896" y="7"/>
                  </a:moveTo>
                  <a:lnTo>
                    <a:pt x="893" y="10"/>
                  </a:lnTo>
                  <a:lnTo>
                    <a:pt x="889" y="12"/>
                  </a:lnTo>
                  <a:lnTo>
                    <a:pt x="885" y="14"/>
                  </a:lnTo>
                  <a:lnTo>
                    <a:pt x="881" y="16"/>
                  </a:lnTo>
                  <a:lnTo>
                    <a:pt x="876" y="18"/>
                  </a:lnTo>
                  <a:lnTo>
                    <a:pt x="874" y="20"/>
                  </a:lnTo>
                  <a:lnTo>
                    <a:pt x="872" y="25"/>
                  </a:lnTo>
                  <a:lnTo>
                    <a:pt x="873" y="29"/>
                  </a:lnTo>
                  <a:lnTo>
                    <a:pt x="876" y="31"/>
                  </a:lnTo>
                  <a:lnTo>
                    <a:pt x="879" y="32"/>
                  </a:lnTo>
                  <a:lnTo>
                    <a:pt x="882" y="33"/>
                  </a:lnTo>
                  <a:lnTo>
                    <a:pt x="885" y="34"/>
                  </a:lnTo>
                  <a:lnTo>
                    <a:pt x="887" y="35"/>
                  </a:lnTo>
                  <a:lnTo>
                    <a:pt x="890" y="35"/>
                  </a:lnTo>
                  <a:lnTo>
                    <a:pt x="893" y="36"/>
                  </a:lnTo>
                  <a:lnTo>
                    <a:pt x="896" y="36"/>
                  </a:lnTo>
                  <a:lnTo>
                    <a:pt x="902" y="40"/>
                  </a:lnTo>
                  <a:lnTo>
                    <a:pt x="908" y="44"/>
                  </a:lnTo>
                  <a:lnTo>
                    <a:pt x="915" y="47"/>
                  </a:lnTo>
                  <a:lnTo>
                    <a:pt x="922" y="50"/>
                  </a:lnTo>
                  <a:lnTo>
                    <a:pt x="928" y="53"/>
                  </a:lnTo>
                  <a:lnTo>
                    <a:pt x="934" y="57"/>
                  </a:lnTo>
                  <a:lnTo>
                    <a:pt x="939" y="61"/>
                  </a:lnTo>
                  <a:lnTo>
                    <a:pt x="943" y="68"/>
                  </a:lnTo>
                  <a:lnTo>
                    <a:pt x="938" y="70"/>
                  </a:lnTo>
                  <a:lnTo>
                    <a:pt x="931" y="71"/>
                  </a:lnTo>
                  <a:lnTo>
                    <a:pt x="926" y="71"/>
                  </a:lnTo>
                  <a:lnTo>
                    <a:pt x="920" y="71"/>
                  </a:lnTo>
                  <a:lnTo>
                    <a:pt x="914" y="70"/>
                  </a:lnTo>
                  <a:lnTo>
                    <a:pt x="909" y="71"/>
                  </a:lnTo>
                  <a:lnTo>
                    <a:pt x="907" y="72"/>
                  </a:lnTo>
                  <a:lnTo>
                    <a:pt x="905" y="73"/>
                  </a:lnTo>
                  <a:lnTo>
                    <a:pt x="903" y="74"/>
                  </a:lnTo>
                  <a:lnTo>
                    <a:pt x="902" y="76"/>
                  </a:lnTo>
                  <a:lnTo>
                    <a:pt x="910" y="87"/>
                  </a:lnTo>
                  <a:lnTo>
                    <a:pt x="920" y="95"/>
                  </a:lnTo>
                  <a:lnTo>
                    <a:pt x="929" y="105"/>
                  </a:lnTo>
                  <a:lnTo>
                    <a:pt x="939" y="113"/>
                  </a:lnTo>
                  <a:lnTo>
                    <a:pt x="947" y="123"/>
                  </a:lnTo>
                  <a:lnTo>
                    <a:pt x="955" y="132"/>
                  </a:lnTo>
                  <a:lnTo>
                    <a:pt x="959" y="137"/>
                  </a:lnTo>
                  <a:lnTo>
                    <a:pt x="961" y="144"/>
                  </a:lnTo>
                  <a:lnTo>
                    <a:pt x="963" y="150"/>
                  </a:lnTo>
                  <a:lnTo>
                    <a:pt x="964" y="156"/>
                  </a:lnTo>
                  <a:lnTo>
                    <a:pt x="959" y="155"/>
                  </a:lnTo>
                  <a:lnTo>
                    <a:pt x="953" y="154"/>
                  </a:lnTo>
                  <a:lnTo>
                    <a:pt x="947" y="152"/>
                  </a:lnTo>
                  <a:lnTo>
                    <a:pt x="941" y="151"/>
                  </a:lnTo>
                  <a:lnTo>
                    <a:pt x="934" y="150"/>
                  </a:lnTo>
                  <a:lnTo>
                    <a:pt x="928" y="149"/>
                  </a:lnTo>
                  <a:lnTo>
                    <a:pt x="922" y="149"/>
                  </a:lnTo>
                  <a:lnTo>
                    <a:pt x="915" y="150"/>
                  </a:lnTo>
                  <a:lnTo>
                    <a:pt x="915" y="153"/>
                  </a:lnTo>
                  <a:lnTo>
                    <a:pt x="915" y="156"/>
                  </a:lnTo>
                  <a:lnTo>
                    <a:pt x="917" y="159"/>
                  </a:lnTo>
                  <a:lnTo>
                    <a:pt x="919" y="163"/>
                  </a:lnTo>
                  <a:lnTo>
                    <a:pt x="922" y="169"/>
                  </a:lnTo>
                  <a:lnTo>
                    <a:pt x="927" y="174"/>
                  </a:lnTo>
                  <a:lnTo>
                    <a:pt x="932" y="179"/>
                  </a:lnTo>
                  <a:lnTo>
                    <a:pt x="937" y="186"/>
                  </a:lnTo>
                  <a:lnTo>
                    <a:pt x="941" y="192"/>
                  </a:lnTo>
                  <a:lnTo>
                    <a:pt x="943" y="198"/>
                  </a:lnTo>
                  <a:lnTo>
                    <a:pt x="945" y="204"/>
                  </a:lnTo>
                  <a:lnTo>
                    <a:pt x="947" y="209"/>
                  </a:lnTo>
                  <a:lnTo>
                    <a:pt x="950" y="215"/>
                  </a:lnTo>
                  <a:lnTo>
                    <a:pt x="952" y="220"/>
                  </a:lnTo>
                  <a:lnTo>
                    <a:pt x="954" y="226"/>
                  </a:lnTo>
                  <a:lnTo>
                    <a:pt x="957" y="231"/>
                  </a:lnTo>
                  <a:lnTo>
                    <a:pt x="958" y="237"/>
                  </a:lnTo>
                  <a:lnTo>
                    <a:pt x="958" y="244"/>
                  </a:lnTo>
                  <a:lnTo>
                    <a:pt x="955" y="245"/>
                  </a:lnTo>
                  <a:lnTo>
                    <a:pt x="953" y="244"/>
                  </a:lnTo>
                  <a:lnTo>
                    <a:pt x="952" y="244"/>
                  </a:lnTo>
                  <a:lnTo>
                    <a:pt x="950" y="243"/>
                  </a:lnTo>
                  <a:lnTo>
                    <a:pt x="949" y="242"/>
                  </a:lnTo>
                  <a:lnTo>
                    <a:pt x="948" y="242"/>
                  </a:lnTo>
                  <a:lnTo>
                    <a:pt x="946" y="243"/>
                  </a:lnTo>
                  <a:lnTo>
                    <a:pt x="945" y="246"/>
                  </a:lnTo>
                  <a:lnTo>
                    <a:pt x="946" y="247"/>
                  </a:lnTo>
                  <a:lnTo>
                    <a:pt x="947" y="249"/>
                  </a:lnTo>
                  <a:lnTo>
                    <a:pt x="947" y="251"/>
                  </a:lnTo>
                  <a:lnTo>
                    <a:pt x="946" y="253"/>
                  </a:lnTo>
                  <a:lnTo>
                    <a:pt x="945" y="255"/>
                  </a:lnTo>
                  <a:lnTo>
                    <a:pt x="944" y="257"/>
                  </a:lnTo>
                  <a:lnTo>
                    <a:pt x="944" y="259"/>
                  </a:lnTo>
                  <a:lnTo>
                    <a:pt x="943" y="261"/>
                  </a:lnTo>
                  <a:lnTo>
                    <a:pt x="942" y="262"/>
                  </a:lnTo>
                  <a:lnTo>
                    <a:pt x="941" y="262"/>
                  </a:lnTo>
                  <a:lnTo>
                    <a:pt x="941" y="261"/>
                  </a:lnTo>
                  <a:lnTo>
                    <a:pt x="940" y="261"/>
                  </a:lnTo>
                  <a:lnTo>
                    <a:pt x="939" y="259"/>
                  </a:lnTo>
                  <a:lnTo>
                    <a:pt x="938" y="259"/>
                  </a:lnTo>
                  <a:lnTo>
                    <a:pt x="938" y="258"/>
                  </a:lnTo>
                  <a:lnTo>
                    <a:pt x="937" y="257"/>
                  </a:lnTo>
                  <a:lnTo>
                    <a:pt x="931" y="261"/>
                  </a:lnTo>
                  <a:lnTo>
                    <a:pt x="928" y="264"/>
                  </a:lnTo>
                  <a:lnTo>
                    <a:pt x="925" y="267"/>
                  </a:lnTo>
                  <a:lnTo>
                    <a:pt x="924" y="271"/>
                  </a:lnTo>
                  <a:lnTo>
                    <a:pt x="924" y="274"/>
                  </a:lnTo>
                  <a:lnTo>
                    <a:pt x="924" y="278"/>
                  </a:lnTo>
                  <a:lnTo>
                    <a:pt x="925" y="283"/>
                  </a:lnTo>
                  <a:lnTo>
                    <a:pt x="926" y="287"/>
                  </a:lnTo>
                  <a:lnTo>
                    <a:pt x="928" y="296"/>
                  </a:lnTo>
                  <a:lnTo>
                    <a:pt x="931" y="306"/>
                  </a:lnTo>
                  <a:lnTo>
                    <a:pt x="931" y="310"/>
                  </a:lnTo>
                  <a:lnTo>
                    <a:pt x="931" y="314"/>
                  </a:lnTo>
                  <a:lnTo>
                    <a:pt x="931" y="320"/>
                  </a:lnTo>
                  <a:lnTo>
                    <a:pt x="929" y="324"/>
                  </a:lnTo>
                  <a:lnTo>
                    <a:pt x="924" y="323"/>
                  </a:lnTo>
                  <a:lnTo>
                    <a:pt x="919" y="321"/>
                  </a:lnTo>
                  <a:lnTo>
                    <a:pt x="914" y="317"/>
                  </a:lnTo>
                  <a:lnTo>
                    <a:pt x="909" y="315"/>
                  </a:lnTo>
                  <a:lnTo>
                    <a:pt x="904" y="312"/>
                  </a:lnTo>
                  <a:lnTo>
                    <a:pt x="899" y="310"/>
                  </a:lnTo>
                  <a:lnTo>
                    <a:pt x="893" y="309"/>
                  </a:lnTo>
                  <a:lnTo>
                    <a:pt x="888" y="308"/>
                  </a:lnTo>
                  <a:lnTo>
                    <a:pt x="884" y="311"/>
                  </a:lnTo>
                  <a:lnTo>
                    <a:pt x="881" y="315"/>
                  </a:lnTo>
                  <a:lnTo>
                    <a:pt x="881" y="320"/>
                  </a:lnTo>
                  <a:lnTo>
                    <a:pt x="881" y="324"/>
                  </a:lnTo>
                  <a:lnTo>
                    <a:pt x="882" y="329"/>
                  </a:lnTo>
                  <a:lnTo>
                    <a:pt x="883" y="333"/>
                  </a:lnTo>
                  <a:lnTo>
                    <a:pt x="884" y="338"/>
                  </a:lnTo>
                  <a:lnTo>
                    <a:pt x="884" y="343"/>
                  </a:lnTo>
                  <a:lnTo>
                    <a:pt x="887" y="349"/>
                  </a:lnTo>
                  <a:lnTo>
                    <a:pt x="888" y="355"/>
                  </a:lnTo>
                  <a:lnTo>
                    <a:pt x="890" y="363"/>
                  </a:lnTo>
                  <a:lnTo>
                    <a:pt x="891" y="370"/>
                  </a:lnTo>
                  <a:lnTo>
                    <a:pt x="891" y="377"/>
                  </a:lnTo>
                  <a:lnTo>
                    <a:pt x="891" y="385"/>
                  </a:lnTo>
                  <a:lnTo>
                    <a:pt x="890" y="392"/>
                  </a:lnTo>
                  <a:lnTo>
                    <a:pt x="889" y="399"/>
                  </a:lnTo>
                  <a:lnTo>
                    <a:pt x="884" y="400"/>
                  </a:lnTo>
                  <a:lnTo>
                    <a:pt x="879" y="400"/>
                  </a:lnTo>
                  <a:lnTo>
                    <a:pt x="872" y="399"/>
                  </a:lnTo>
                  <a:lnTo>
                    <a:pt x="866" y="396"/>
                  </a:lnTo>
                  <a:lnTo>
                    <a:pt x="860" y="395"/>
                  </a:lnTo>
                  <a:lnTo>
                    <a:pt x="854" y="395"/>
                  </a:lnTo>
                  <a:lnTo>
                    <a:pt x="851" y="395"/>
                  </a:lnTo>
                  <a:lnTo>
                    <a:pt x="848" y="396"/>
                  </a:lnTo>
                  <a:lnTo>
                    <a:pt x="845" y="397"/>
                  </a:lnTo>
                  <a:lnTo>
                    <a:pt x="843" y="401"/>
                  </a:lnTo>
                  <a:lnTo>
                    <a:pt x="844" y="408"/>
                  </a:lnTo>
                  <a:lnTo>
                    <a:pt x="844" y="415"/>
                  </a:lnTo>
                  <a:lnTo>
                    <a:pt x="844" y="424"/>
                  </a:lnTo>
                  <a:lnTo>
                    <a:pt x="844" y="433"/>
                  </a:lnTo>
                  <a:lnTo>
                    <a:pt x="843" y="442"/>
                  </a:lnTo>
                  <a:lnTo>
                    <a:pt x="842" y="449"/>
                  </a:lnTo>
                  <a:lnTo>
                    <a:pt x="841" y="456"/>
                  </a:lnTo>
                  <a:lnTo>
                    <a:pt x="839" y="463"/>
                  </a:lnTo>
                  <a:lnTo>
                    <a:pt x="833" y="464"/>
                  </a:lnTo>
                  <a:lnTo>
                    <a:pt x="829" y="464"/>
                  </a:lnTo>
                  <a:lnTo>
                    <a:pt x="825" y="463"/>
                  </a:lnTo>
                  <a:lnTo>
                    <a:pt x="821" y="462"/>
                  </a:lnTo>
                  <a:lnTo>
                    <a:pt x="812" y="456"/>
                  </a:lnTo>
                  <a:lnTo>
                    <a:pt x="806" y="451"/>
                  </a:lnTo>
                  <a:lnTo>
                    <a:pt x="800" y="444"/>
                  </a:lnTo>
                  <a:lnTo>
                    <a:pt x="792" y="437"/>
                  </a:lnTo>
                  <a:lnTo>
                    <a:pt x="786" y="432"/>
                  </a:lnTo>
                  <a:lnTo>
                    <a:pt x="777" y="428"/>
                  </a:lnTo>
                  <a:lnTo>
                    <a:pt x="772" y="433"/>
                  </a:lnTo>
                  <a:lnTo>
                    <a:pt x="772" y="442"/>
                  </a:lnTo>
                  <a:lnTo>
                    <a:pt x="772" y="451"/>
                  </a:lnTo>
                  <a:lnTo>
                    <a:pt x="772" y="460"/>
                  </a:lnTo>
                  <a:lnTo>
                    <a:pt x="772" y="468"/>
                  </a:lnTo>
                  <a:lnTo>
                    <a:pt x="771" y="476"/>
                  </a:lnTo>
                  <a:lnTo>
                    <a:pt x="769" y="485"/>
                  </a:lnTo>
                  <a:lnTo>
                    <a:pt x="767" y="492"/>
                  </a:lnTo>
                  <a:lnTo>
                    <a:pt x="762" y="500"/>
                  </a:lnTo>
                  <a:lnTo>
                    <a:pt x="754" y="498"/>
                  </a:lnTo>
                  <a:lnTo>
                    <a:pt x="748" y="493"/>
                  </a:lnTo>
                  <a:lnTo>
                    <a:pt x="742" y="488"/>
                  </a:lnTo>
                  <a:lnTo>
                    <a:pt x="735" y="482"/>
                  </a:lnTo>
                  <a:lnTo>
                    <a:pt x="729" y="474"/>
                  </a:lnTo>
                  <a:lnTo>
                    <a:pt x="725" y="467"/>
                  </a:lnTo>
                  <a:lnTo>
                    <a:pt x="719" y="461"/>
                  </a:lnTo>
                  <a:lnTo>
                    <a:pt x="715" y="454"/>
                  </a:lnTo>
                  <a:lnTo>
                    <a:pt x="713" y="453"/>
                  </a:lnTo>
                  <a:lnTo>
                    <a:pt x="711" y="454"/>
                  </a:lnTo>
                  <a:lnTo>
                    <a:pt x="709" y="454"/>
                  </a:lnTo>
                  <a:lnTo>
                    <a:pt x="708" y="456"/>
                  </a:lnTo>
                  <a:lnTo>
                    <a:pt x="707" y="457"/>
                  </a:lnTo>
                  <a:lnTo>
                    <a:pt x="706" y="460"/>
                  </a:lnTo>
                  <a:lnTo>
                    <a:pt x="705" y="462"/>
                  </a:lnTo>
                  <a:lnTo>
                    <a:pt x="705" y="463"/>
                  </a:lnTo>
                  <a:lnTo>
                    <a:pt x="703" y="470"/>
                  </a:lnTo>
                  <a:lnTo>
                    <a:pt x="700" y="479"/>
                  </a:lnTo>
                  <a:lnTo>
                    <a:pt x="699" y="486"/>
                  </a:lnTo>
                  <a:lnTo>
                    <a:pt x="697" y="493"/>
                  </a:lnTo>
                  <a:lnTo>
                    <a:pt x="695" y="501"/>
                  </a:lnTo>
                  <a:lnTo>
                    <a:pt x="692" y="508"/>
                  </a:lnTo>
                  <a:lnTo>
                    <a:pt x="688" y="513"/>
                  </a:lnTo>
                  <a:lnTo>
                    <a:pt x="682" y="519"/>
                  </a:lnTo>
                  <a:lnTo>
                    <a:pt x="677" y="515"/>
                  </a:lnTo>
                  <a:lnTo>
                    <a:pt x="674" y="512"/>
                  </a:lnTo>
                  <a:lnTo>
                    <a:pt x="670" y="509"/>
                  </a:lnTo>
                  <a:lnTo>
                    <a:pt x="667" y="505"/>
                  </a:lnTo>
                  <a:lnTo>
                    <a:pt x="664" y="501"/>
                  </a:lnTo>
                  <a:lnTo>
                    <a:pt x="660" y="496"/>
                  </a:lnTo>
                  <a:lnTo>
                    <a:pt x="657" y="493"/>
                  </a:lnTo>
                  <a:lnTo>
                    <a:pt x="654" y="489"/>
                  </a:lnTo>
                  <a:lnTo>
                    <a:pt x="653" y="487"/>
                  </a:lnTo>
                  <a:lnTo>
                    <a:pt x="652" y="486"/>
                  </a:lnTo>
                  <a:lnTo>
                    <a:pt x="651" y="484"/>
                  </a:lnTo>
                  <a:lnTo>
                    <a:pt x="649" y="483"/>
                  </a:lnTo>
                  <a:lnTo>
                    <a:pt x="648" y="483"/>
                  </a:lnTo>
                  <a:lnTo>
                    <a:pt x="646" y="482"/>
                  </a:lnTo>
                  <a:lnTo>
                    <a:pt x="644" y="481"/>
                  </a:lnTo>
                  <a:lnTo>
                    <a:pt x="641" y="481"/>
                  </a:lnTo>
                  <a:lnTo>
                    <a:pt x="636" y="487"/>
                  </a:lnTo>
                  <a:lnTo>
                    <a:pt x="632" y="495"/>
                  </a:lnTo>
                  <a:lnTo>
                    <a:pt x="629" y="503"/>
                  </a:lnTo>
                  <a:lnTo>
                    <a:pt x="626" y="511"/>
                  </a:lnTo>
                  <a:lnTo>
                    <a:pt x="623" y="520"/>
                  </a:lnTo>
                  <a:lnTo>
                    <a:pt x="618" y="527"/>
                  </a:lnTo>
                  <a:lnTo>
                    <a:pt x="615" y="530"/>
                  </a:lnTo>
                  <a:lnTo>
                    <a:pt x="613" y="533"/>
                  </a:lnTo>
                  <a:lnTo>
                    <a:pt x="609" y="535"/>
                  </a:lnTo>
                  <a:lnTo>
                    <a:pt x="606" y="538"/>
                  </a:lnTo>
                  <a:lnTo>
                    <a:pt x="601" y="531"/>
                  </a:lnTo>
                  <a:lnTo>
                    <a:pt x="597" y="524"/>
                  </a:lnTo>
                  <a:lnTo>
                    <a:pt x="592" y="516"/>
                  </a:lnTo>
                  <a:lnTo>
                    <a:pt x="588" y="510"/>
                  </a:lnTo>
                  <a:lnTo>
                    <a:pt x="582" y="504"/>
                  </a:lnTo>
                  <a:lnTo>
                    <a:pt x="576" y="500"/>
                  </a:lnTo>
                  <a:lnTo>
                    <a:pt x="573" y="498"/>
                  </a:lnTo>
                  <a:lnTo>
                    <a:pt x="570" y="496"/>
                  </a:lnTo>
                  <a:lnTo>
                    <a:pt x="566" y="496"/>
                  </a:lnTo>
                  <a:lnTo>
                    <a:pt x="562" y="496"/>
                  </a:lnTo>
                  <a:lnTo>
                    <a:pt x="556" y="503"/>
                  </a:lnTo>
                  <a:lnTo>
                    <a:pt x="552" y="509"/>
                  </a:lnTo>
                  <a:lnTo>
                    <a:pt x="549" y="516"/>
                  </a:lnTo>
                  <a:lnTo>
                    <a:pt x="546" y="524"/>
                  </a:lnTo>
                  <a:lnTo>
                    <a:pt x="543" y="531"/>
                  </a:lnTo>
                  <a:lnTo>
                    <a:pt x="541" y="540"/>
                  </a:lnTo>
                  <a:lnTo>
                    <a:pt x="538" y="547"/>
                  </a:lnTo>
                  <a:lnTo>
                    <a:pt x="534" y="553"/>
                  </a:lnTo>
                  <a:lnTo>
                    <a:pt x="529" y="551"/>
                  </a:lnTo>
                  <a:lnTo>
                    <a:pt x="525" y="549"/>
                  </a:lnTo>
                  <a:lnTo>
                    <a:pt x="521" y="546"/>
                  </a:lnTo>
                  <a:lnTo>
                    <a:pt x="518" y="542"/>
                  </a:lnTo>
                  <a:lnTo>
                    <a:pt x="514" y="533"/>
                  </a:lnTo>
                  <a:lnTo>
                    <a:pt x="510" y="524"/>
                  </a:lnTo>
                  <a:lnTo>
                    <a:pt x="506" y="514"/>
                  </a:lnTo>
                  <a:lnTo>
                    <a:pt x="500" y="508"/>
                  </a:lnTo>
                  <a:lnTo>
                    <a:pt x="497" y="505"/>
                  </a:lnTo>
                  <a:lnTo>
                    <a:pt x="493" y="504"/>
                  </a:lnTo>
                  <a:lnTo>
                    <a:pt x="488" y="503"/>
                  </a:lnTo>
                  <a:lnTo>
                    <a:pt x="481" y="503"/>
                  </a:lnTo>
                  <a:lnTo>
                    <a:pt x="477" y="510"/>
                  </a:lnTo>
                  <a:lnTo>
                    <a:pt x="473" y="519"/>
                  </a:lnTo>
                  <a:lnTo>
                    <a:pt x="470" y="527"/>
                  </a:lnTo>
                  <a:lnTo>
                    <a:pt x="467" y="535"/>
                  </a:lnTo>
                  <a:lnTo>
                    <a:pt x="463" y="544"/>
                  </a:lnTo>
                  <a:lnTo>
                    <a:pt x="459" y="551"/>
                  </a:lnTo>
                  <a:lnTo>
                    <a:pt x="457" y="554"/>
                  </a:lnTo>
                  <a:lnTo>
                    <a:pt x="454" y="558"/>
                  </a:lnTo>
                  <a:lnTo>
                    <a:pt x="451" y="560"/>
                  </a:lnTo>
                  <a:lnTo>
                    <a:pt x="447" y="562"/>
                  </a:lnTo>
                  <a:lnTo>
                    <a:pt x="442" y="560"/>
                  </a:lnTo>
                  <a:lnTo>
                    <a:pt x="439" y="555"/>
                  </a:lnTo>
                  <a:lnTo>
                    <a:pt x="437" y="552"/>
                  </a:lnTo>
                  <a:lnTo>
                    <a:pt x="435" y="548"/>
                  </a:lnTo>
                  <a:lnTo>
                    <a:pt x="432" y="539"/>
                  </a:lnTo>
                  <a:lnTo>
                    <a:pt x="430" y="529"/>
                  </a:lnTo>
                  <a:lnTo>
                    <a:pt x="429" y="525"/>
                  </a:lnTo>
                  <a:lnTo>
                    <a:pt x="428" y="521"/>
                  </a:lnTo>
                  <a:lnTo>
                    <a:pt x="425" y="518"/>
                  </a:lnTo>
                  <a:lnTo>
                    <a:pt x="423" y="514"/>
                  </a:lnTo>
                  <a:lnTo>
                    <a:pt x="420" y="511"/>
                  </a:lnTo>
                  <a:lnTo>
                    <a:pt x="416" y="510"/>
                  </a:lnTo>
                  <a:lnTo>
                    <a:pt x="411" y="509"/>
                  </a:lnTo>
                  <a:lnTo>
                    <a:pt x="405" y="508"/>
                  </a:lnTo>
                  <a:lnTo>
                    <a:pt x="399" y="515"/>
                  </a:lnTo>
                  <a:lnTo>
                    <a:pt x="395" y="522"/>
                  </a:lnTo>
                  <a:lnTo>
                    <a:pt x="392" y="530"/>
                  </a:lnTo>
                  <a:lnTo>
                    <a:pt x="389" y="538"/>
                  </a:lnTo>
                  <a:lnTo>
                    <a:pt x="385" y="545"/>
                  </a:lnTo>
                  <a:lnTo>
                    <a:pt x="381" y="552"/>
                  </a:lnTo>
                  <a:lnTo>
                    <a:pt x="376" y="559"/>
                  </a:lnTo>
                  <a:lnTo>
                    <a:pt x="369" y="564"/>
                  </a:lnTo>
                  <a:lnTo>
                    <a:pt x="365" y="560"/>
                  </a:lnTo>
                  <a:lnTo>
                    <a:pt x="363" y="557"/>
                  </a:lnTo>
                  <a:lnTo>
                    <a:pt x="363" y="552"/>
                  </a:lnTo>
                  <a:lnTo>
                    <a:pt x="363" y="549"/>
                  </a:lnTo>
                  <a:lnTo>
                    <a:pt x="364" y="545"/>
                  </a:lnTo>
                  <a:lnTo>
                    <a:pt x="365" y="541"/>
                  </a:lnTo>
                  <a:lnTo>
                    <a:pt x="364" y="537"/>
                  </a:lnTo>
                  <a:lnTo>
                    <a:pt x="363" y="531"/>
                  </a:lnTo>
                  <a:lnTo>
                    <a:pt x="361" y="524"/>
                  </a:lnTo>
                  <a:lnTo>
                    <a:pt x="358" y="516"/>
                  </a:lnTo>
                  <a:lnTo>
                    <a:pt x="355" y="509"/>
                  </a:lnTo>
                  <a:lnTo>
                    <a:pt x="352" y="503"/>
                  </a:lnTo>
                  <a:lnTo>
                    <a:pt x="347" y="496"/>
                  </a:lnTo>
                  <a:lnTo>
                    <a:pt x="342" y="491"/>
                  </a:lnTo>
                  <a:lnTo>
                    <a:pt x="337" y="486"/>
                  </a:lnTo>
                  <a:lnTo>
                    <a:pt x="332" y="481"/>
                  </a:lnTo>
                  <a:lnTo>
                    <a:pt x="324" y="482"/>
                  </a:lnTo>
                  <a:lnTo>
                    <a:pt x="319" y="486"/>
                  </a:lnTo>
                  <a:lnTo>
                    <a:pt x="313" y="490"/>
                  </a:lnTo>
                  <a:lnTo>
                    <a:pt x="309" y="496"/>
                  </a:lnTo>
                  <a:lnTo>
                    <a:pt x="304" y="503"/>
                  </a:lnTo>
                  <a:lnTo>
                    <a:pt x="300" y="510"/>
                  </a:lnTo>
                  <a:lnTo>
                    <a:pt x="297" y="518"/>
                  </a:lnTo>
                  <a:lnTo>
                    <a:pt x="294" y="524"/>
                  </a:lnTo>
                  <a:lnTo>
                    <a:pt x="287" y="520"/>
                  </a:lnTo>
                  <a:lnTo>
                    <a:pt x="282" y="513"/>
                  </a:lnTo>
                  <a:lnTo>
                    <a:pt x="279" y="507"/>
                  </a:lnTo>
                  <a:lnTo>
                    <a:pt x="275" y="500"/>
                  </a:lnTo>
                  <a:lnTo>
                    <a:pt x="272" y="493"/>
                  </a:lnTo>
                  <a:lnTo>
                    <a:pt x="270" y="486"/>
                  </a:lnTo>
                  <a:lnTo>
                    <a:pt x="265" y="479"/>
                  </a:lnTo>
                  <a:lnTo>
                    <a:pt x="262" y="471"/>
                  </a:lnTo>
                  <a:lnTo>
                    <a:pt x="260" y="468"/>
                  </a:lnTo>
                  <a:lnTo>
                    <a:pt x="257" y="466"/>
                  </a:lnTo>
                  <a:lnTo>
                    <a:pt x="254" y="465"/>
                  </a:lnTo>
                  <a:lnTo>
                    <a:pt x="252" y="464"/>
                  </a:lnTo>
                  <a:lnTo>
                    <a:pt x="248" y="465"/>
                  </a:lnTo>
                  <a:lnTo>
                    <a:pt x="245" y="466"/>
                  </a:lnTo>
                  <a:lnTo>
                    <a:pt x="242" y="468"/>
                  </a:lnTo>
                  <a:lnTo>
                    <a:pt x="240" y="470"/>
                  </a:lnTo>
                  <a:lnTo>
                    <a:pt x="237" y="474"/>
                  </a:lnTo>
                  <a:lnTo>
                    <a:pt x="234" y="479"/>
                  </a:lnTo>
                  <a:lnTo>
                    <a:pt x="229" y="483"/>
                  </a:lnTo>
                  <a:lnTo>
                    <a:pt x="226" y="487"/>
                  </a:lnTo>
                  <a:lnTo>
                    <a:pt x="223" y="491"/>
                  </a:lnTo>
                  <a:lnTo>
                    <a:pt x="220" y="495"/>
                  </a:lnTo>
                  <a:lnTo>
                    <a:pt x="218" y="500"/>
                  </a:lnTo>
                  <a:lnTo>
                    <a:pt x="216" y="505"/>
                  </a:lnTo>
                  <a:lnTo>
                    <a:pt x="205" y="498"/>
                  </a:lnTo>
                  <a:lnTo>
                    <a:pt x="196" y="488"/>
                  </a:lnTo>
                  <a:lnTo>
                    <a:pt x="188" y="479"/>
                  </a:lnTo>
                  <a:lnTo>
                    <a:pt x="182" y="468"/>
                  </a:lnTo>
                  <a:lnTo>
                    <a:pt x="178" y="457"/>
                  </a:lnTo>
                  <a:lnTo>
                    <a:pt x="174" y="446"/>
                  </a:lnTo>
                  <a:lnTo>
                    <a:pt x="172" y="433"/>
                  </a:lnTo>
                  <a:lnTo>
                    <a:pt x="170" y="422"/>
                  </a:lnTo>
                  <a:lnTo>
                    <a:pt x="168" y="421"/>
                  </a:lnTo>
                  <a:lnTo>
                    <a:pt x="167" y="421"/>
                  </a:lnTo>
                  <a:lnTo>
                    <a:pt x="165" y="420"/>
                  </a:lnTo>
                  <a:lnTo>
                    <a:pt x="164" y="419"/>
                  </a:lnTo>
                  <a:lnTo>
                    <a:pt x="162" y="417"/>
                  </a:lnTo>
                  <a:lnTo>
                    <a:pt x="161" y="417"/>
                  </a:lnTo>
                  <a:lnTo>
                    <a:pt x="159" y="419"/>
                  </a:lnTo>
                  <a:lnTo>
                    <a:pt x="158" y="420"/>
                  </a:lnTo>
                  <a:lnTo>
                    <a:pt x="155" y="425"/>
                  </a:lnTo>
                  <a:lnTo>
                    <a:pt x="152" y="431"/>
                  </a:lnTo>
                  <a:lnTo>
                    <a:pt x="148" y="436"/>
                  </a:lnTo>
                  <a:lnTo>
                    <a:pt x="145" y="443"/>
                  </a:lnTo>
                  <a:lnTo>
                    <a:pt x="143" y="449"/>
                  </a:lnTo>
                  <a:lnTo>
                    <a:pt x="141" y="455"/>
                  </a:lnTo>
                  <a:lnTo>
                    <a:pt x="139" y="462"/>
                  </a:lnTo>
                  <a:lnTo>
                    <a:pt x="137" y="468"/>
                  </a:lnTo>
                  <a:lnTo>
                    <a:pt x="131" y="462"/>
                  </a:lnTo>
                  <a:lnTo>
                    <a:pt x="127" y="454"/>
                  </a:lnTo>
                  <a:lnTo>
                    <a:pt x="124" y="447"/>
                  </a:lnTo>
                  <a:lnTo>
                    <a:pt x="122" y="439"/>
                  </a:lnTo>
                  <a:lnTo>
                    <a:pt x="120" y="429"/>
                  </a:lnTo>
                  <a:lnTo>
                    <a:pt x="119" y="421"/>
                  </a:lnTo>
                  <a:lnTo>
                    <a:pt x="118" y="412"/>
                  </a:lnTo>
                  <a:lnTo>
                    <a:pt x="118" y="404"/>
                  </a:lnTo>
                  <a:lnTo>
                    <a:pt x="118" y="397"/>
                  </a:lnTo>
                  <a:lnTo>
                    <a:pt x="119" y="391"/>
                  </a:lnTo>
                  <a:lnTo>
                    <a:pt x="120" y="386"/>
                  </a:lnTo>
                  <a:lnTo>
                    <a:pt x="122" y="380"/>
                  </a:lnTo>
                  <a:lnTo>
                    <a:pt x="123" y="373"/>
                  </a:lnTo>
                  <a:lnTo>
                    <a:pt x="123" y="369"/>
                  </a:lnTo>
                  <a:lnTo>
                    <a:pt x="122" y="366"/>
                  </a:lnTo>
                  <a:lnTo>
                    <a:pt x="121" y="364"/>
                  </a:lnTo>
                  <a:lnTo>
                    <a:pt x="119" y="362"/>
                  </a:lnTo>
                  <a:lnTo>
                    <a:pt x="116" y="361"/>
                  </a:lnTo>
                  <a:lnTo>
                    <a:pt x="110" y="368"/>
                  </a:lnTo>
                  <a:lnTo>
                    <a:pt x="106" y="375"/>
                  </a:lnTo>
                  <a:lnTo>
                    <a:pt x="101" y="384"/>
                  </a:lnTo>
                  <a:lnTo>
                    <a:pt x="96" y="391"/>
                  </a:lnTo>
                  <a:lnTo>
                    <a:pt x="90" y="400"/>
                  </a:lnTo>
                  <a:lnTo>
                    <a:pt x="85" y="407"/>
                  </a:lnTo>
                  <a:lnTo>
                    <a:pt x="81" y="415"/>
                  </a:lnTo>
                  <a:lnTo>
                    <a:pt x="78" y="425"/>
                  </a:lnTo>
                  <a:lnTo>
                    <a:pt x="71" y="411"/>
                  </a:lnTo>
                  <a:lnTo>
                    <a:pt x="67" y="396"/>
                  </a:lnTo>
                  <a:lnTo>
                    <a:pt x="65" y="382"/>
                  </a:lnTo>
                  <a:lnTo>
                    <a:pt x="64" y="366"/>
                  </a:lnTo>
                  <a:lnTo>
                    <a:pt x="65" y="350"/>
                  </a:lnTo>
                  <a:lnTo>
                    <a:pt x="67" y="335"/>
                  </a:lnTo>
                  <a:lnTo>
                    <a:pt x="69" y="328"/>
                  </a:lnTo>
                  <a:lnTo>
                    <a:pt x="72" y="321"/>
                  </a:lnTo>
                  <a:lnTo>
                    <a:pt x="76" y="314"/>
                  </a:lnTo>
                  <a:lnTo>
                    <a:pt x="79" y="308"/>
                  </a:lnTo>
                  <a:lnTo>
                    <a:pt x="76" y="294"/>
                  </a:lnTo>
                  <a:lnTo>
                    <a:pt x="69" y="297"/>
                  </a:lnTo>
                  <a:lnTo>
                    <a:pt x="63" y="302"/>
                  </a:lnTo>
                  <a:lnTo>
                    <a:pt x="57" y="307"/>
                  </a:lnTo>
                  <a:lnTo>
                    <a:pt x="50" y="312"/>
                  </a:lnTo>
                  <a:lnTo>
                    <a:pt x="45" y="318"/>
                  </a:lnTo>
                  <a:lnTo>
                    <a:pt x="39" y="325"/>
                  </a:lnTo>
                  <a:lnTo>
                    <a:pt x="33" y="330"/>
                  </a:lnTo>
                  <a:lnTo>
                    <a:pt x="27" y="336"/>
                  </a:lnTo>
                  <a:lnTo>
                    <a:pt x="25" y="330"/>
                  </a:lnTo>
                  <a:lnTo>
                    <a:pt x="24" y="324"/>
                  </a:lnTo>
                  <a:lnTo>
                    <a:pt x="23" y="316"/>
                  </a:lnTo>
                  <a:lnTo>
                    <a:pt x="23" y="310"/>
                  </a:lnTo>
                  <a:lnTo>
                    <a:pt x="24" y="296"/>
                  </a:lnTo>
                  <a:lnTo>
                    <a:pt x="27" y="283"/>
                  </a:lnTo>
                  <a:lnTo>
                    <a:pt x="32" y="269"/>
                  </a:lnTo>
                  <a:lnTo>
                    <a:pt x="38" y="256"/>
                  </a:lnTo>
                  <a:lnTo>
                    <a:pt x="45" y="244"/>
                  </a:lnTo>
                  <a:lnTo>
                    <a:pt x="51" y="231"/>
                  </a:lnTo>
                  <a:lnTo>
                    <a:pt x="51" y="230"/>
                  </a:lnTo>
                  <a:lnTo>
                    <a:pt x="51" y="228"/>
                  </a:lnTo>
                  <a:lnTo>
                    <a:pt x="50" y="227"/>
                  </a:lnTo>
                  <a:lnTo>
                    <a:pt x="49" y="225"/>
                  </a:lnTo>
                  <a:lnTo>
                    <a:pt x="48" y="224"/>
                  </a:lnTo>
                  <a:lnTo>
                    <a:pt x="47" y="223"/>
                  </a:lnTo>
                  <a:lnTo>
                    <a:pt x="46" y="222"/>
                  </a:lnTo>
                  <a:lnTo>
                    <a:pt x="45" y="220"/>
                  </a:lnTo>
                  <a:lnTo>
                    <a:pt x="39" y="224"/>
                  </a:lnTo>
                  <a:lnTo>
                    <a:pt x="33" y="227"/>
                  </a:lnTo>
                  <a:lnTo>
                    <a:pt x="28" y="230"/>
                  </a:lnTo>
                  <a:lnTo>
                    <a:pt x="23" y="233"/>
                  </a:lnTo>
                  <a:lnTo>
                    <a:pt x="17" y="236"/>
                  </a:lnTo>
                  <a:lnTo>
                    <a:pt x="11" y="240"/>
                  </a:lnTo>
                  <a:lnTo>
                    <a:pt x="6" y="244"/>
                  </a:lnTo>
                  <a:lnTo>
                    <a:pt x="1" y="247"/>
                  </a:lnTo>
                  <a:lnTo>
                    <a:pt x="2" y="236"/>
                  </a:lnTo>
                  <a:lnTo>
                    <a:pt x="5" y="225"/>
                  </a:lnTo>
                  <a:lnTo>
                    <a:pt x="9" y="214"/>
                  </a:lnTo>
                  <a:lnTo>
                    <a:pt x="15" y="204"/>
                  </a:lnTo>
                  <a:lnTo>
                    <a:pt x="22" y="194"/>
                  </a:lnTo>
                  <a:lnTo>
                    <a:pt x="29" y="185"/>
                  </a:lnTo>
                  <a:lnTo>
                    <a:pt x="38" y="175"/>
                  </a:lnTo>
                  <a:lnTo>
                    <a:pt x="46" y="167"/>
                  </a:lnTo>
                  <a:lnTo>
                    <a:pt x="46" y="165"/>
                  </a:lnTo>
                  <a:lnTo>
                    <a:pt x="47" y="164"/>
                  </a:lnTo>
                  <a:lnTo>
                    <a:pt x="47" y="163"/>
                  </a:lnTo>
                  <a:lnTo>
                    <a:pt x="48" y="160"/>
                  </a:lnTo>
                  <a:lnTo>
                    <a:pt x="49" y="159"/>
                  </a:lnTo>
                  <a:lnTo>
                    <a:pt x="50" y="157"/>
                  </a:lnTo>
                  <a:lnTo>
                    <a:pt x="50" y="156"/>
                  </a:lnTo>
                  <a:lnTo>
                    <a:pt x="51" y="154"/>
                  </a:lnTo>
                  <a:lnTo>
                    <a:pt x="50" y="152"/>
                  </a:lnTo>
                  <a:lnTo>
                    <a:pt x="48" y="151"/>
                  </a:lnTo>
                  <a:lnTo>
                    <a:pt x="46" y="150"/>
                  </a:lnTo>
                  <a:lnTo>
                    <a:pt x="44" y="150"/>
                  </a:lnTo>
                  <a:lnTo>
                    <a:pt x="41" y="150"/>
                  </a:lnTo>
                  <a:lnTo>
                    <a:pt x="39" y="151"/>
                  </a:lnTo>
                  <a:lnTo>
                    <a:pt x="37" y="151"/>
                  </a:lnTo>
                  <a:lnTo>
                    <a:pt x="33" y="151"/>
                  </a:lnTo>
                  <a:lnTo>
                    <a:pt x="30" y="152"/>
                  </a:lnTo>
                  <a:lnTo>
                    <a:pt x="26" y="154"/>
                  </a:lnTo>
                  <a:lnTo>
                    <a:pt x="22" y="155"/>
                  </a:lnTo>
                  <a:lnTo>
                    <a:pt x="18" y="156"/>
                  </a:lnTo>
                  <a:lnTo>
                    <a:pt x="13" y="157"/>
                  </a:lnTo>
                  <a:lnTo>
                    <a:pt x="8" y="158"/>
                  </a:lnTo>
                  <a:lnTo>
                    <a:pt x="4" y="159"/>
                  </a:lnTo>
                  <a:lnTo>
                    <a:pt x="0" y="160"/>
                  </a:lnTo>
                  <a:lnTo>
                    <a:pt x="2" y="154"/>
                  </a:lnTo>
                  <a:lnTo>
                    <a:pt x="5" y="149"/>
                  </a:lnTo>
                  <a:lnTo>
                    <a:pt x="9" y="144"/>
                  </a:lnTo>
                  <a:lnTo>
                    <a:pt x="12" y="139"/>
                  </a:lnTo>
                  <a:lnTo>
                    <a:pt x="22" y="131"/>
                  </a:lnTo>
                  <a:lnTo>
                    <a:pt x="32" y="124"/>
                  </a:lnTo>
                  <a:lnTo>
                    <a:pt x="43" y="116"/>
                  </a:lnTo>
                  <a:lnTo>
                    <a:pt x="54" y="110"/>
                  </a:lnTo>
                  <a:lnTo>
                    <a:pt x="64" y="104"/>
                  </a:lnTo>
                  <a:lnTo>
                    <a:pt x="75" y="95"/>
                  </a:lnTo>
                  <a:lnTo>
                    <a:pt x="75" y="92"/>
                  </a:lnTo>
                  <a:lnTo>
                    <a:pt x="74" y="89"/>
                  </a:lnTo>
                  <a:lnTo>
                    <a:pt x="72" y="87"/>
                  </a:lnTo>
                  <a:lnTo>
                    <a:pt x="70" y="86"/>
                  </a:lnTo>
                  <a:lnTo>
                    <a:pt x="66" y="84"/>
                  </a:lnTo>
                  <a:lnTo>
                    <a:pt x="61" y="84"/>
                  </a:lnTo>
                  <a:lnTo>
                    <a:pt x="56" y="84"/>
                  </a:lnTo>
                  <a:lnTo>
                    <a:pt x="49" y="84"/>
                  </a:lnTo>
                  <a:lnTo>
                    <a:pt x="44" y="82"/>
                  </a:lnTo>
                  <a:lnTo>
                    <a:pt x="40" y="81"/>
                  </a:lnTo>
                  <a:lnTo>
                    <a:pt x="48" y="76"/>
                  </a:lnTo>
                  <a:lnTo>
                    <a:pt x="59" y="72"/>
                  </a:lnTo>
                  <a:lnTo>
                    <a:pt x="69" y="68"/>
                  </a:lnTo>
                  <a:lnTo>
                    <a:pt x="80" y="65"/>
                  </a:lnTo>
                  <a:lnTo>
                    <a:pt x="90" y="61"/>
                  </a:lnTo>
                  <a:lnTo>
                    <a:pt x="101" y="58"/>
                  </a:lnTo>
                  <a:lnTo>
                    <a:pt x="113" y="55"/>
                  </a:lnTo>
                  <a:lnTo>
                    <a:pt x="123" y="52"/>
                  </a:lnTo>
                  <a:lnTo>
                    <a:pt x="128" y="54"/>
                  </a:lnTo>
                  <a:lnTo>
                    <a:pt x="135" y="55"/>
                  </a:lnTo>
                  <a:lnTo>
                    <a:pt x="140" y="56"/>
                  </a:lnTo>
                  <a:lnTo>
                    <a:pt x="145" y="56"/>
                  </a:lnTo>
                  <a:lnTo>
                    <a:pt x="152" y="55"/>
                  </a:lnTo>
                  <a:lnTo>
                    <a:pt x="157" y="55"/>
                  </a:lnTo>
                  <a:lnTo>
                    <a:pt x="162" y="55"/>
                  </a:lnTo>
                  <a:lnTo>
                    <a:pt x="168" y="55"/>
                  </a:lnTo>
                  <a:lnTo>
                    <a:pt x="160" y="65"/>
                  </a:lnTo>
                  <a:lnTo>
                    <a:pt x="153" y="72"/>
                  </a:lnTo>
                  <a:lnTo>
                    <a:pt x="145" y="80"/>
                  </a:lnTo>
                  <a:lnTo>
                    <a:pt x="139" y="89"/>
                  </a:lnTo>
                  <a:lnTo>
                    <a:pt x="131" y="97"/>
                  </a:lnTo>
                  <a:lnTo>
                    <a:pt x="126" y="106"/>
                  </a:lnTo>
                  <a:lnTo>
                    <a:pt x="121" y="115"/>
                  </a:lnTo>
                  <a:lnTo>
                    <a:pt x="116" y="126"/>
                  </a:lnTo>
                  <a:lnTo>
                    <a:pt x="120" y="129"/>
                  </a:lnTo>
                  <a:lnTo>
                    <a:pt x="124" y="131"/>
                  </a:lnTo>
                  <a:lnTo>
                    <a:pt x="129" y="131"/>
                  </a:lnTo>
                  <a:lnTo>
                    <a:pt x="135" y="130"/>
                  </a:lnTo>
                  <a:lnTo>
                    <a:pt x="139" y="128"/>
                  </a:lnTo>
                  <a:lnTo>
                    <a:pt x="144" y="125"/>
                  </a:lnTo>
                  <a:lnTo>
                    <a:pt x="148" y="123"/>
                  </a:lnTo>
                  <a:lnTo>
                    <a:pt x="153" y="120"/>
                  </a:lnTo>
                  <a:lnTo>
                    <a:pt x="156" y="117"/>
                  </a:lnTo>
                  <a:lnTo>
                    <a:pt x="159" y="115"/>
                  </a:lnTo>
                  <a:lnTo>
                    <a:pt x="162" y="113"/>
                  </a:lnTo>
                  <a:lnTo>
                    <a:pt x="165" y="111"/>
                  </a:lnTo>
                  <a:lnTo>
                    <a:pt x="168" y="110"/>
                  </a:lnTo>
                  <a:lnTo>
                    <a:pt x="172" y="109"/>
                  </a:lnTo>
                  <a:lnTo>
                    <a:pt x="176" y="107"/>
                  </a:lnTo>
                  <a:lnTo>
                    <a:pt x="179" y="106"/>
                  </a:lnTo>
                  <a:lnTo>
                    <a:pt x="172" y="116"/>
                  </a:lnTo>
                  <a:lnTo>
                    <a:pt x="165" y="127"/>
                  </a:lnTo>
                  <a:lnTo>
                    <a:pt x="160" y="137"/>
                  </a:lnTo>
                  <a:lnTo>
                    <a:pt x="157" y="149"/>
                  </a:lnTo>
                  <a:lnTo>
                    <a:pt x="155" y="161"/>
                  </a:lnTo>
                  <a:lnTo>
                    <a:pt x="155" y="173"/>
                  </a:lnTo>
                  <a:lnTo>
                    <a:pt x="157" y="185"/>
                  </a:lnTo>
                  <a:lnTo>
                    <a:pt x="160" y="196"/>
                  </a:lnTo>
                  <a:lnTo>
                    <a:pt x="165" y="195"/>
                  </a:lnTo>
                  <a:lnTo>
                    <a:pt x="169" y="192"/>
                  </a:lnTo>
                  <a:lnTo>
                    <a:pt x="173" y="189"/>
                  </a:lnTo>
                  <a:lnTo>
                    <a:pt x="176" y="185"/>
                  </a:lnTo>
                  <a:lnTo>
                    <a:pt x="178" y="180"/>
                  </a:lnTo>
                  <a:lnTo>
                    <a:pt x="180" y="176"/>
                  </a:lnTo>
                  <a:lnTo>
                    <a:pt x="183" y="171"/>
                  </a:lnTo>
                  <a:lnTo>
                    <a:pt x="185" y="167"/>
                  </a:lnTo>
                  <a:lnTo>
                    <a:pt x="208" y="150"/>
                  </a:lnTo>
                  <a:lnTo>
                    <a:pt x="209" y="160"/>
                  </a:lnTo>
                  <a:lnTo>
                    <a:pt x="209" y="172"/>
                  </a:lnTo>
                  <a:lnTo>
                    <a:pt x="211" y="184"/>
                  </a:lnTo>
                  <a:lnTo>
                    <a:pt x="211" y="195"/>
                  </a:lnTo>
                  <a:lnTo>
                    <a:pt x="213" y="207"/>
                  </a:lnTo>
                  <a:lnTo>
                    <a:pt x="216" y="218"/>
                  </a:lnTo>
                  <a:lnTo>
                    <a:pt x="218" y="224"/>
                  </a:lnTo>
                  <a:lnTo>
                    <a:pt x="221" y="229"/>
                  </a:lnTo>
                  <a:lnTo>
                    <a:pt x="224" y="234"/>
                  </a:lnTo>
                  <a:lnTo>
                    <a:pt x="229" y="238"/>
                  </a:lnTo>
                  <a:lnTo>
                    <a:pt x="233" y="237"/>
                  </a:lnTo>
                  <a:lnTo>
                    <a:pt x="236" y="235"/>
                  </a:lnTo>
                  <a:lnTo>
                    <a:pt x="239" y="234"/>
                  </a:lnTo>
                  <a:lnTo>
                    <a:pt x="241" y="231"/>
                  </a:lnTo>
                  <a:lnTo>
                    <a:pt x="244" y="226"/>
                  </a:lnTo>
                  <a:lnTo>
                    <a:pt x="246" y="219"/>
                  </a:lnTo>
                  <a:lnTo>
                    <a:pt x="247" y="213"/>
                  </a:lnTo>
                  <a:lnTo>
                    <a:pt x="249" y="206"/>
                  </a:lnTo>
                  <a:lnTo>
                    <a:pt x="253" y="200"/>
                  </a:lnTo>
                  <a:lnTo>
                    <a:pt x="257" y="195"/>
                  </a:lnTo>
                  <a:lnTo>
                    <a:pt x="261" y="191"/>
                  </a:lnTo>
                  <a:lnTo>
                    <a:pt x="263" y="203"/>
                  </a:lnTo>
                  <a:lnTo>
                    <a:pt x="266" y="214"/>
                  </a:lnTo>
                  <a:lnTo>
                    <a:pt x="270" y="226"/>
                  </a:lnTo>
                  <a:lnTo>
                    <a:pt x="275" y="236"/>
                  </a:lnTo>
                  <a:lnTo>
                    <a:pt x="279" y="247"/>
                  </a:lnTo>
                  <a:lnTo>
                    <a:pt x="285" y="257"/>
                  </a:lnTo>
                  <a:lnTo>
                    <a:pt x="293" y="267"/>
                  </a:lnTo>
                  <a:lnTo>
                    <a:pt x="301" y="276"/>
                  </a:lnTo>
                  <a:lnTo>
                    <a:pt x="304" y="276"/>
                  </a:lnTo>
                  <a:lnTo>
                    <a:pt x="306" y="276"/>
                  </a:lnTo>
                  <a:lnTo>
                    <a:pt x="309" y="274"/>
                  </a:lnTo>
                  <a:lnTo>
                    <a:pt x="310" y="272"/>
                  </a:lnTo>
                  <a:lnTo>
                    <a:pt x="311" y="270"/>
                  </a:lnTo>
                  <a:lnTo>
                    <a:pt x="312" y="267"/>
                  </a:lnTo>
                  <a:lnTo>
                    <a:pt x="313" y="265"/>
                  </a:lnTo>
                  <a:lnTo>
                    <a:pt x="315" y="263"/>
                  </a:lnTo>
                  <a:lnTo>
                    <a:pt x="316" y="258"/>
                  </a:lnTo>
                  <a:lnTo>
                    <a:pt x="318" y="253"/>
                  </a:lnTo>
                  <a:lnTo>
                    <a:pt x="320" y="249"/>
                  </a:lnTo>
                  <a:lnTo>
                    <a:pt x="322" y="245"/>
                  </a:lnTo>
                  <a:lnTo>
                    <a:pt x="324" y="239"/>
                  </a:lnTo>
                  <a:lnTo>
                    <a:pt x="326" y="235"/>
                  </a:lnTo>
                  <a:lnTo>
                    <a:pt x="329" y="231"/>
                  </a:lnTo>
                  <a:lnTo>
                    <a:pt x="332" y="228"/>
                  </a:lnTo>
                  <a:lnTo>
                    <a:pt x="332" y="234"/>
                  </a:lnTo>
                  <a:lnTo>
                    <a:pt x="333" y="239"/>
                  </a:lnTo>
                  <a:lnTo>
                    <a:pt x="335" y="245"/>
                  </a:lnTo>
                  <a:lnTo>
                    <a:pt x="337" y="249"/>
                  </a:lnTo>
                  <a:lnTo>
                    <a:pt x="342" y="258"/>
                  </a:lnTo>
                  <a:lnTo>
                    <a:pt x="350" y="267"/>
                  </a:lnTo>
                  <a:lnTo>
                    <a:pt x="357" y="274"/>
                  </a:lnTo>
                  <a:lnTo>
                    <a:pt x="365" y="282"/>
                  </a:lnTo>
                  <a:lnTo>
                    <a:pt x="373" y="290"/>
                  </a:lnTo>
                  <a:lnTo>
                    <a:pt x="379" y="299"/>
                  </a:lnTo>
                  <a:lnTo>
                    <a:pt x="383" y="297"/>
                  </a:lnTo>
                  <a:lnTo>
                    <a:pt x="386" y="295"/>
                  </a:lnTo>
                  <a:lnTo>
                    <a:pt x="389" y="292"/>
                  </a:lnTo>
                  <a:lnTo>
                    <a:pt x="391" y="289"/>
                  </a:lnTo>
                  <a:lnTo>
                    <a:pt x="395" y="283"/>
                  </a:lnTo>
                  <a:lnTo>
                    <a:pt x="397" y="275"/>
                  </a:lnTo>
                  <a:lnTo>
                    <a:pt x="398" y="268"/>
                  </a:lnTo>
                  <a:lnTo>
                    <a:pt x="400" y="261"/>
                  </a:lnTo>
                  <a:lnTo>
                    <a:pt x="403" y="253"/>
                  </a:lnTo>
                  <a:lnTo>
                    <a:pt x="407" y="247"/>
                  </a:lnTo>
                  <a:lnTo>
                    <a:pt x="412" y="249"/>
                  </a:lnTo>
                  <a:lnTo>
                    <a:pt x="415" y="252"/>
                  </a:lnTo>
                  <a:lnTo>
                    <a:pt x="419" y="255"/>
                  </a:lnTo>
                  <a:lnTo>
                    <a:pt x="422" y="258"/>
                  </a:lnTo>
                  <a:lnTo>
                    <a:pt x="428" y="266"/>
                  </a:lnTo>
                  <a:lnTo>
                    <a:pt x="433" y="274"/>
                  </a:lnTo>
                  <a:lnTo>
                    <a:pt x="437" y="284"/>
                  </a:lnTo>
                  <a:lnTo>
                    <a:pt x="442" y="292"/>
                  </a:lnTo>
                  <a:lnTo>
                    <a:pt x="449" y="299"/>
                  </a:lnTo>
                  <a:lnTo>
                    <a:pt x="457" y="306"/>
                  </a:lnTo>
                  <a:lnTo>
                    <a:pt x="462" y="302"/>
                  </a:lnTo>
                  <a:lnTo>
                    <a:pt x="466" y="297"/>
                  </a:lnTo>
                  <a:lnTo>
                    <a:pt x="469" y="292"/>
                  </a:lnTo>
                  <a:lnTo>
                    <a:pt x="472" y="286"/>
                  </a:lnTo>
                  <a:lnTo>
                    <a:pt x="475" y="281"/>
                  </a:lnTo>
                  <a:lnTo>
                    <a:pt x="478" y="275"/>
                  </a:lnTo>
                  <a:lnTo>
                    <a:pt x="481" y="271"/>
                  </a:lnTo>
                  <a:lnTo>
                    <a:pt x="487" y="268"/>
                  </a:lnTo>
                  <a:lnTo>
                    <a:pt x="529" y="311"/>
                  </a:lnTo>
                  <a:lnTo>
                    <a:pt x="531" y="312"/>
                  </a:lnTo>
                  <a:lnTo>
                    <a:pt x="534" y="313"/>
                  </a:lnTo>
                  <a:lnTo>
                    <a:pt x="537" y="313"/>
                  </a:lnTo>
                  <a:lnTo>
                    <a:pt x="540" y="313"/>
                  </a:lnTo>
                  <a:lnTo>
                    <a:pt x="542" y="313"/>
                  </a:lnTo>
                  <a:lnTo>
                    <a:pt x="546" y="312"/>
                  </a:lnTo>
                  <a:lnTo>
                    <a:pt x="548" y="310"/>
                  </a:lnTo>
                  <a:lnTo>
                    <a:pt x="550" y="308"/>
                  </a:lnTo>
                  <a:lnTo>
                    <a:pt x="549" y="305"/>
                  </a:lnTo>
                  <a:lnTo>
                    <a:pt x="550" y="302"/>
                  </a:lnTo>
                  <a:lnTo>
                    <a:pt x="551" y="299"/>
                  </a:lnTo>
                  <a:lnTo>
                    <a:pt x="554" y="297"/>
                  </a:lnTo>
                  <a:lnTo>
                    <a:pt x="556" y="296"/>
                  </a:lnTo>
                  <a:lnTo>
                    <a:pt x="558" y="294"/>
                  </a:lnTo>
                  <a:lnTo>
                    <a:pt x="559" y="292"/>
                  </a:lnTo>
                  <a:lnTo>
                    <a:pt x="558" y="289"/>
                  </a:lnTo>
                  <a:lnTo>
                    <a:pt x="561" y="287"/>
                  </a:lnTo>
                  <a:lnTo>
                    <a:pt x="562" y="285"/>
                  </a:lnTo>
                  <a:lnTo>
                    <a:pt x="561" y="282"/>
                  </a:lnTo>
                  <a:lnTo>
                    <a:pt x="561" y="279"/>
                  </a:lnTo>
                  <a:lnTo>
                    <a:pt x="560" y="276"/>
                  </a:lnTo>
                  <a:lnTo>
                    <a:pt x="560" y="274"/>
                  </a:lnTo>
                  <a:lnTo>
                    <a:pt x="561" y="272"/>
                  </a:lnTo>
                  <a:lnTo>
                    <a:pt x="564" y="270"/>
                  </a:lnTo>
                  <a:lnTo>
                    <a:pt x="567" y="272"/>
                  </a:lnTo>
                  <a:lnTo>
                    <a:pt x="570" y="276"/>
                  </a:lnTo>
                  <a:lnTo>
                    <a:pt x="574" y="281"/>
                  </a:lnTo>
                  <a:lnTo>
                    <a:pt x="578" y="285"/>
                  </a:lnTo>
                  <a:lnTo>
                    <a:pt x="582" y="289"/>
                  </a:lnTo>
                  <a:lnTo>
                    <a:pt x="587" y="292"/>
                  </a:lnTo>
                  <a:lnTo>
                    <a:pt x="590" y="292"/>
                  </a:lnTo>
                  <a:lnTo>
                    <a:pt x="593" y="293"/>
                  </a:lnTo>
                  <a:lnTo>
                    <a:pt x="596" y="293"/>
                  </a:lnTo>
                  <a:lnTo>
                    <a:pt x="600" y="292"/>
                  </a:lnTo>
                  <a:lnTo>
                    <a:pt x="607" y="288"/>
                  </a:lnTo>
                  <a:lnTo>
                    <a:pt x="611" y="283"/>
                  </a:lnTo>
                  <a:lnTo>
                    <a:pt x="613" y="276"/>
                  </a:lnTo>
                  <a:lnTo>
                    <a:pt x="615" y="270"/>
                  </a:lnTo>
                  <a:lnTo>
                    <a:pt x="616" y="264"/>
                  </a:lnTo>
                  <a:lnTo>
                    <a:pt x="616" y="256"/>
                  </a:lnTo>
                  <a:lnTo>
                    <a:pt x="617" y="249"/>
                  </a:lnTo>
                  <a:lnTo>
                    <a:pt x="619" y="242"/>
                  </a:lnTo>
                  <a:lnTo>
                    <a:pt x="623" y="246"/>
                  </a:lnTo>
                  <a:lnTo>
                    <a:pt x="627" y="251"/>
                  </a:lnTo>
                  <a:lnTo>
                    <a:pt x="631" y="254"/>
                  </a:lnTo>
                  <a:lnTo>
                    <a:pt x="635" y="258"/>
                  </a:lnTo>
                  <a:lnTo>
                    <a:pt x="639" y="262"/>
                  </a:lnTo>
                  <a:lnTo>
                    <a:pt x="644" y="265"/>
                  </a:lnTo>
                  <a:lnTo>
                    <a:pt x="649" y="268"/>
                  </a:lnTo>
                  <a:lnTo>
                    <a:pt x="654" y="270"/>
                  </a:lnTo>
                  <a:lnTo>
                    <a:pt x="659" y="268"/>
                  </a:lnTo>
                  <a:lnTo>
                    <a:pt x="664" y="267"/>
                  </a:lnTo>
                  <a:lnTo>
                    <a:pt x="667" y="264"/>
                  </a:lnTo>
                  <a:lnTo>
                    <a:pt x="669" y="262"/>
                  </a:lnTo>
                  <a:lnTo>
                    <a:pt x="672" y="254"/>
                  </a:lnTo>
                  <a:lnTo>
                    <a:pt x="674" y="247"/>
                  </a:lnTo>
                  <a:lnTo>
                    <a:pt x="675" y="238"/>
                  </a:lnTo>
                  <a:lnTo>
                    <a:pt x="675" y="229"/>
                  </a:lnTo>
                  <a:lnTo>
                    <a:pt x="676" y="220"/>
                  </a:lnTo>
                  <a:lnTo>
                    <a:pt x="678" y="212"/>
                  </a:lnTo>
                  <a:lnTo>
                    <a:pt x="684" y="217"/>
                  </a:lnTo>
                  <a:lnTo>
                    <a:pt x="689" y="224"/>
                  </a:lnTo>
                  <a:lnTo>
                    <a:pt x="692" y="231"/>
                  </a:lnTo>
                  <a:lnTo>
                    <a:pt x="696" y="237"/>
                  </a:lnTo>
                  <a:lnTo>
                    <a:pt x="700" y="245"/>
                  </a:lnTo>
                  <a:lnTo>
                    <a:pt x="706" y="250"/>
                  </a:lnTo>
                  <a:lnTo>
                    <a:pt x="709" y="251"/>
                  </a:lnTo>
                  <a:lnTo>
                    <a:pt x="712" y="253"/>
                  </a:lnTo>
                  <a:lnTo>
                    <a:pt x="716" y="254"/>
                  </a:lnTo>
                  <a:lnTo>
                    <a:pt x="721" y="254"/>
                  </a:lnTo>
                  <a:lnTo>
                    <a:pt x="726" y="250"/>
                  </a:lnTo>
                  <a:lnTo>
                    <a:pt x="729" y="245"/>
                  </a:lnTo>
                  <a:lnTo>
                    <a:pt x="730" y="239"/>
                  </a:lnTo>
                  <a:lnTo>
                    <a:pt x="731" y="234"/>
                  </a:lnTo>
                  <a:lnTo>
                    <a:pt x="731" y="228"/>
                  </a:lnTo>
                  <a:lnTo>
                    <a:pt x="730" y="223"/>
                  </a:lnTo>
                  <a:lnTo>
                    <a:pt x="730" y="216"/>
                  </a:lnTo>
                  <a:lnTo>
                    <a:pt x="731" y="211"/>
                  </a:lnTo>
                  <a:lnTo>
                    <a:pt x="729" y="208"/>
                  </a:lnTo>
                  <a:lnTo>
                    <a:pt x="728" y="206"/>
                  </a:lnTo>
                  <a:lnTo>
                    <a:pt x="727" y="203"/>
                  </a:lnTo>
                  <a:lnTo>
                    <a:pt x="726" y="200"/>
                  </a:lnTo>
                  <a:lnTo>
                    <a:pt x="726" y="197"/>
                  </a:lnTo>
                  <a:lnTo>
                    <a:pt x="726" y="194"/>
                  </a:lnTo>
                  <a:lnTo>
                    <a:pt x="725" y="191"/>
                  </a:lnTo>
                  <a:lnTo>
                    <a:pt x="726" y="188"/>
                  </a:lnTo>
                  <a:lnTo>
                    <a:pt x="732" y="190"/>
                  </a:lnTo>
                  <a:lnTo>
                    <a:pt x="738" y="194"/>
                  </a:lnTo>
                  <a:lnTo>
                    <a:pt x="745" y="199"/>
                  </a:lnTo>
                  <a:lnTo>
                    <a:pt x="750" y="206"/>
                  </a:lnTo>
                  <a:lnTo>
                    <a:pt x="756" y="211"/>
                  </a:lnTo>
                  <a:lnTo>
                    <a:pt x="763" y="214"/>
                  </a:lnTo>
                  <a:lnTo>
                    <a:pt x="766" y="215"/>
                  </a:lnTo>
                  <a:lnTo>
                    <a:pt x="770" y="216"/>
                  </a:lnTo>
                  <a:lnTo>
                    <a:pt x="774" y="215"/>
                  </a:lnTo>
                  <a:lnTo>
                    <a:pt x="777" y="214"/>
                  </a:lnTo>
                  <a:lnTo>
                    <a:pt x="783" y="210"/>
                  </a:lnTo>
                  <a:lnTo>
                    <a:pt x="785" y="207"/>
                  </a:lnTo>
                  <a:lnTo>
                    <a:pt x="787" y="203"/>
                  </a:lnTo>
                  <a:lnTo>
                    <a:pt x="788" y="198"/>
                  </a:lnTo>
                  <a:lnTo>
                    <a:pt x="788" y="194"/>
                  </a:lnTo>
                  <a:lnTo>
                    <a:pt x="788" y="189"/>
                  </a:lnTo>
                  <a:lnTo>
                    <a:pt x="787" y="184"/>
                  </a:lnTo>
                  <a:lnTo>
                    <a:pt x="787" y="179"/>
                  </a:lnTo>
                  <a:lnTo>
                    <a:pt x="784" y="174"/>
                  </a:lnTo>
                  <a:lnTo>
                    <a:pt x="783" y="169"/>
                  </a:lnTo>
                  <a:lnTo>
                    <a:pt x="781" y="164"/>
                  </a:lnTo>
                  <a:lnTo>
                    <a:pt x="780" y="159"/>
                  </a:lnTo>
                  <a:lnTo>
                    <a:pt x="778" y="154"/>
                  </a:lnTo>
                  <a:lnTo>
                    <a:pt x="776" y="149"/>
                  </a:lnTo>
                  <a:lnTo>
                    <a:pt x="775" y="145"/>
                  </a:lnTo>
                  <a:lnTo>
                    <a:pt x="772" y="139"/>
                  </a:lnTo>
                  <a:lnTo>
                    <a:pt x="772" y="137"/>
                  </a:lnTo>
                  <a:lnTo>
                    <a:pt x="777" y="140"/>
                  </a:lnTo>
                  <a:lnTo>
                    <a:pt x="784" y="144"/>
                  </a:lnTo>
                  <a:lnTo>
                    <a:pt x="789" y="146"/>
                  </a:lnTo>
                  <a:lnTo>
                    <a:pt x="795" y="149"/>
                  </a:lnTo>
                  <a:lnTo>
                    <a:pt x="801" y="152"/>
                  </a:lnTo>
                  <a:lnTo>
                    <a:pt x="806" y="155"/>
                  </a:lnTo>
                  <a:lnTo>
                    <a:pt x="811" y="159"/>
                  </a:lnTo>
                  <a:lnTo>
                    <a:pt x="816" y="164"/>
                  </a:lnTo>
                  <a:lnTo>
                    <a:pt x="828" y="161"/>
                  </a:lnTo>
                  <a:lnTo>
                    <a:pt x="829" y="156"/>
                  </a:lnTo>
                  <a:lnTo>
                    <a:pt x="829" y="150"/>
                  </a:lnTo>
                  <a:lnTo>
                    <a:pt x="829" y="145"/>
                  </a:lnTo>
                  <a:lnTo>
                    <a:pt x="828" y="138"/>
                  </a:lnTo>
                  <a:lnTo>
                    <a:pt x="825" y="128"/>
                  </a:lnTo>
                  <a:lnTo>
                    <a:pt x="821" y="117"/>
                  </a:lnTo>
                  <a:lnTo>
                    <a:pt x="814" y="108"/>
                  </a:lnTo>
                  <a:lnTo>
                    <a:pt x="808" y="98"/>
                  </a:lnTo>
                  <a:lnTo>
                    <a:pt x="801" y="90"/>
                  </a:lnTo>
                  <a:lnTo>
                    <a:pt x="793" y="81"/>
                  </a:lnTo>
                  <a:lnTo>
                    <a:pt x="801" y="80"/>
                  </a:lnTo>
                  <a:lnTo>
                    <a:pt x="807" y="81"/>
                  </a:lnTo>
                  <a:lnTo>
                    <a:pt x="813" y="82"/>
                  </a:lnTo>
                  <a:lnTo>
                    <a:pt x="820" y="85"/>
                  </a:lnTo>
                  <a:lnTo>
                    <a:pt x="826" y="86"/>
                  </a:lnTo>
                  <a:lnTo>
                    <a:pt x="833" y="88"/>
                  </a:lnTo>
                  <a:lnTo>
                    <a:pt x="840" y="89"/>
                  </a:lnTo>
                  <a:lnTo>
                    <a:pt x="846" y="89"/>
                  </a:lnTo>
                  <a:lnTo>
                    <a:pt x="847" y="88"/>
                  </a:lnTo>
                  <a:lnTo>
                    <a:pt x="848" y="86"/>
                  </a:lnTo>
                  <a:lnTo>
                    <a:pt x="849" y="85"/>
                  </a:lnTo>
                  <a:lnTo>
                    <a:pt x="850" y="82"/>
                  </a:lnTo>
                  <a:lnTo>
                    <a:pt x="851" y="81"/>
                  </a:lnTo>
                  <a:lnTo>
                    <a:pt x="851" y="79"/>
                  </a:lnTo>
                  <a:lnTo>
                    <a:pt x="850" y="78"/>
                  </a:lnTo>
                  <a:lnTo>
                    <a:pt x="849" y="76"/>
                  </a:lnTo>
                  <a:lnTo>
                    <a:pt x="842" y="69"/>
                  </a:lnTo>
                  <a:lnTo>
                    <a:pt x="834" y="60"/>
                  </a:lnTo>
                  <a:lnTo>
                    <a:pt x="827" y="53"/>
                  </a:lnTo>
                  <a:lnTo>
                    <a:pt x="820" y="46"/>
                  </a:lnTo>
                  <a:lnTo>
                    <a:pt x="812" y="38"/>
                  </a:lnTo>
                  <a:lnTo>
                    <a:pt x="804" y="33"/>
                  </a:lnTo>
                  <a:lnTo>
                    <a:pt x="794" y="27"/>
                  </a:lnTo>
                  <a:lnTo>
                    <a:pt x="785" y="22"/>
                  </a:lnTo>
                  <a:lnTo>
                    <a:pt x="790" y="18"/>
                  </a:lnTo>
                  <a:lnTo>
                    <a:pt x="795" y="14"/>
                  </a:lnTo>
                  <a:lnTo>
                    <a:pt x="801" y="11"/>
                  </a:lnTo>
                  <a:lnTo>
                    <a:pt x="806" y="8"/>
                  </a:lnTo>
                  <a:lnTo>
                    <a:pt x="817" y="3"/>
                  </a:lnTo>
                  <a:lnTo>
                    <a:pt x="830" y="1"/>
                  </a:lnTo>
                  <a:lnTo>
                    <a:pt x="843" y="0"/>
                  </a:lnTo>
                  <a:lnTo>
                    <a:pt x="855" y="0"/>
                  </a:lnTo>
                  <a:lnTo>
                    <a:pt x="869" y="1"/>
                  </a:lnTo>
                  <a:lnTo>
                    <a:pt x="883" y="3"/>
                  </a:lnTo>
                  <a:lnTo>
                    <a:pt x="884" y="5"/>
                  </a:lnTo>
                  <a:lnTo>
                    <a:pt x="886" y="5"/>
                  </a:lnTo>
                  <a:lnTo>
                    <a:pt x="887" y="6"/>
                  </a:lnTo>
                  <a:lnTo>
                    <a:pt x="889" y="6"/>
                  </a:lnTo>
                  <a:lnTo>
                    <a:pt x="891" y="6"/>
                  </a:lnTo>
                  <a:lnTo>
                    <a:pt x="893" y="6"/>
                  </a:lnTo>
                  <a:lnTo>
                    <a:pt x="894" y="7"/>
                  </a:lnTo>
                  <a:lnTo>
                    <a:pt x="896" y="7"/>
                  </a:lnTo>
                  <a:close/>
                </a:path>
              </a:pathLst>
            </a:custGeom>
            <a:solidFill>
              <a:srgbClr val="4C4C4C"/>
            </a:solidFill>
            <a:ln w="9525">
              <a:noFill/>
              <a:round/>
              <a:headEnd/>
              <a:tailEnd/>
            </a:ln>
          </p:spPr>
          <p:txBody>
            <a:bodyPr>
              <a:prstTxWarp prst="textNoShape">
                <a:avLst/>
              </a:prstTxWarp>
            </a:bodyPr>
            <a:lstStyle/>
            <a:p>
              <a:endParaRPr lang="en-US"/>
            </a:p>
          </p:txBody>
        </p:sp>
        <p:sp>
          <p:nvSpPr>
            <p:cNvPr id="66705" name="Freeform 145"/>
            <p:cNvSpPr>
              <a:spLocks/>
            </p:cNvSpPr>
            <p:nvPr/>
          </p:nvSpPr>
          <p:spPr bwMode="auto">
            <a:xfrm>
              <a:off x="1464" y="3021"/>
              <a:ext cx="296" cy="689"/>
            </a:xfrm>
            <a:custGeom>
              <a:avLst/>
              <a:gdLst>
                <a:gd name="T0" fmla="*/ 47 w 296"/>
                <a:gd name="T1" fmla="*/ 63 h 689"/>
                <a:gd name="T2" fmla="*/ 50 w 296"/>
                <a:gd name="T3" fmla="*/ 75 h 689"/>
                <a:gd name="T4" fmla="*/ 56 w 296"/>
                <a:gd name="T5" fmla="*/ 83 h 689"/>
                <a:gd name="T6" fmla="*/ 66 w 296"/>
                <a:gd name="T7" fmla="*/ 81 h 689"/>
                <a:gd name="T8" fmla="*/ 84 w 296"/>
                <a:gd name="T9" fmla="*/ 64 h 689"/>
                <a:gd name="T10" fmla="*/ 98 w 296"/>
                <a:gd name="T11" fmla="*/ 35 h 689"/>
                <a:gd name="T12" fmla="*/ 116 w 296"/>
                <a:gd name="T13" fmla="*/ 50 h 689"/>
                <a:gd name="T14" fmla="*/ 131 w 296"/>
                <a:gd name="T15" fmla="*/ 81 h 689"/>
                <a:gd name="T16" fmla="*/ 139 w 296"/>
                <a:gd name="T17" fmla="*/ 109 h 689"/>
                <a:gd name="T18" fmla="*/ 148 w 296"/>
                <a:gd name="T19" fmla="*/ 135 h 689"/>
                <a:gd name="T20" fmla="*/ 151 w 296"/>
                <a:gd name="T21" fmla="*/ 152 h 689"/>
                <a:gd name="T22" fmla="*/ 157 w 296"/>
                <a:gd name="T23" fmla="*/ 166 h 689"/>
                <a:gd name="T24" fmla="*/ 164 w 296"/>
                <a:gd name="T25" fmla="*/ 198 h 689"/>
                <a:gd name="T26" fmla="*/ 178 w 296"/>
                <a:gd name="T27" fmla="*/ 234 h 689"/>
                <a:gd name="T28" fmla="*/ 190 w 296"/>
                <a:gd name="T29" fmla="*/ 254 h 689"/>
                <a:gd name="T30" fmla="*/ 197 w 296"/>
                <a:gd name="T31" fmla="*/ 271 h 689"/>
                <a:gd name="T32" fmla="*/ 203 w 296"/>
                <a:gd name="T33" fmla="*/ 282 h 689"/>
                <a:gd name="T34" fmla="*/ 208 w 296"/>
                <a:gd name="T35" fmla="*/ 294 h 689"/>
                <a:gd name="T36" fmla="*/ 222 w 296"/>
                <a:gd name="T37" fmla="*/ 325 h 689"/>
                <a:gd name="T38" fmla="*/ 236 w 296"/>
                <a:gd name="T39" fmla="*/ 364 h 689"/>
                <a:gd name="T40" fmla="*/ 248 w 296"/>
                <a:gd name="T41" fmla="*/ 397 h 689"/>
                <a:gd name="T42" fmla="*/ 259 w 296"/>
                <a:gd name="T43" fmla="*/ 433 h 689"/>
                <a:gd name="T44" fmla="*/ 273 w 296"/>
                <a:gd name="T45" fmla="*/ 479 h 689"/>
                <a:gd name="T46" fmla="*/ 283 w 296"/>
                <a:gd name="T47" fmla="*/ 522 h 689"/>
                <a:gd name="T48" fmla="*/ 281 w 296"/>
                <a:gd name="T49" fmla="*/ 544 h 689"/>
                <a:gd name="T50" fmla="*/ 282 w 296"/>
                <a:gd name="T51" fmla="*/ 552 h 689"/>
                <a:gd name="T52" fmla="*/ 283 w 296"/>
                <a:gd name="T53" fmla="*/ 572 h 689"/>
                <a:gd name="T54" fmla="*/ 293 w 296"/>
                <a:gd name="T55" fmla="*/ 622 h 689"/>
                <a:gd name="T56" fmla="*/ 295 w 296"/>
                <a:gd name="T57" fmla="*/ 663 h 689"/>
                <a:gd name="T58" fmla="*/ 291 w 296"/>
                <a:gd name="T59" fmla="*/ 672 h 689"/>
                <a:gd name="T60" fmla="*/ 283 w 296"/>
                <a:gd name="T61" fmla="*/ 682 h 689"/>
                <a:gd name="T62" fmla="*/ 266 w 296"/>
                <a:gd name="T63" fmla="*/ 686 h 689"/>
                <a:gd name="T64" fmla="*/ 243 w 296"/>
                <a:gd name="T65" fmla="*/ 689 h 689"/>
                <a:gd name="T66" fmla="*/ 199 w 296"/>
                <a:gd name="T67" fmla="*/ 683 h 689"/>
                <a:gd name="T68" fmla="*/ 177 w 296"/>
                <a:gd name="T69" fmla="*/ 667 h 689"/>
                <a:gd name="T70" fmla="*/ 172 w 296"/>
                <a:gd name="T71" fmla="*/ 648 h 689"/>
                <a:gd name="T72" fmla="*/ 180 w 296"/>
                <a:gd name="T73" fmla="*/ 631 h 689"/>
                <a:gd name="T74" fmla="*/ 187 w 296"/>
                <a:gd name="T75" fmla="*/ 598 h 689"/>
                <a:gd name="T76" fmla="*/ 204 w 296"/>
                <a:gd name="T77" fmla="*/ 560 h 689"/>
                <a:gd name="T78" fmla="*/ 211 w 296"/>
                <a:gd name="T79" fmla="*/ 542 h 689"/>
                <a:gd name="T80" fmla="*/ 213 w 296"/>
                <a:gd name="T81" fmla="*/ 527 h 689"/>
                <a:gd name="T82" fmla="*/ 201 w 296"/>
                <a:gd name="T83" fmla="*/ 485 h 689"/>
                <a:gd name="T84" fmla="*/ 155 w 296"/>
                <a:gd name="T85" fmla="*/ 392 h 689"/>
                <a:gd name="T86" fmla="*/ 126 w 296"/>
                <a:gd name="T87" fmla="*/ 330 h 689"/>
                <a:gd name="T88" fmla="*/ 113 w 296"/>
                <a:gd name="T89" fmla="*/ 260 h 689"/>
                <a:gd name="T90" fmla="*/ 94 w 296"/>
                <a:gd name="T91" fmla="*/ 226 h 689"/>
                <a:gd name="T92" fmla="*/ 73 w 296"/>
                <a:gd name="T93" fmla="*/ 193 h 689"/>
                <a:gd name="T94" fmla="*/ 53 w 296"/>
                <a:gd name="T95" fmla="*/ 156 h 689"/>
                <a:gd name="T96" fmla="*/ 17 w 296"/>
                <a:gd name="T97" fmla="*/ 103 h 689"/>
                <a:gd name="T98" fmla="*/ 1 w 296"/>
                <a:gd name="T99" fmla="*/ 64 h 689"/>
                <a:gd name="T100" fmla="*/ 1 w 296"/>
                <a:gd name="T101" fmla="*/ 31 h 689"/>
                <a:gd name="T102" fmla="*/ 12 w 296"/>
                <a:gd name="T103" fmla="*/ 10 h 689"/>
                <a:gd name="T104" fmla="*/ 32 w 296"/>
                <a:gd name="T105" fmla="*/ 10 h 689"/>
                <a:gd name="T106" fmla="*/ 46 w 296"/>
                <a:gd name="T107" fmla="*/ 39 h 68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96"/>
                <a:gd name="T163" fmla="*/ 0 h 689"/>
                <a:gd name="T164" fmla="*/ 296 w 296"/>
                <a:gd name="T165" fmla="*/ 689 h 68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96" h="689">
                  <a:moveTo>
                    <a:pt x="50" y="54"/>
                  </a:moveTo>
                  <a:lnTo>
                    <a:pt x="48" y="57"/>
                  </a:lnTo>
                  <a:lnTo>
                    <a:pt x="47" y="60"/>
                  </a:lnTo>
                  <a:lnTo>
                    <a:pt x="47" y="63"/>
                  </a:lnTo>
                  <a:lnTo>
                    <a:pt x="48" y="66"/>
                  </a:lnTo>
                  <a:lnTo>
                    <a:pt x="48" y="69"/>
                  </a:lnTo>
                  <a:lnTo>
                    <a:pt x="49" y="72"/>
                  </a:lnTo>
                  <a:lnTo>
                    <a:pt x="50" y="75"/>
                  </a:lnTo>
                  <a:lnTo>
                    <a:pt x="50" y="78"/>
                  </a:lnTo>
                  <a:lnTo>
                    <a:pt x="52" y="80"/>
                  </a:lnTo>
                  <a:lnTo>
                    <a:pt x="54" y="81"/>
                  </a:lnTo>
                  <a:lnTo>
                    <a:pt x="56" y="83"/>
                  </a:lnTo>
                  <a:lnTo>
                    <a:pt x="58" y="83"/>
                  </a:lnTo>
                  <a:lnTo>
                    <a:pt x="60" y="83"/>
                  </a:lnTo>
                  <a:lnTo>
                    <a:pt x="64" y="81"/>
                  </a:lnTo>
                  <a:lnTo>
                    <a:pt x="66" y="81"/>
                  </a:lnTo>
                  <a:lnTo>
                    <a:pt x="68" y="80"/>
                  </a:lnTo>
                  <a:lnTo>
                    <a:pt x="74" y="75"/>
                  </a:lnTo>
                  <a:lnTo>
                    <a:pt x="79" y="70"/>
                  </a:lnTo>
                  <a:lnTo>
                    <a:pt x="84" y="64"/>
                  </a:lnTo>
                  <a:lnTo>
                    <a:pt x="88" y="56"/>
                  </a:lnTo>
                  <a:lnTo>
                    <a:pt x="91" y="50"/>
                  </a:lnTo>
                  <a:lnTo>
                    <a:pt x="95" y="43"/>
                  </a:lnTo>
                  <a:lnTo>
                    <a:pt x="98" y="35"/>
                  </a:lnTo>
                  <a:lnTo>
                    <a:pt x="103" y="28"/>
                  </a:lnTo>
                  <a:lnTo>
                    <a:pt x="108" y="34"/>
                  </a:lnTo>
                  <a:lnTo>
                    <a:pt x="112" y="41"/>
                  </a:lnTo>
                  <a:lnTo>
                    <a:pt x="116" y="50"/>
                  </a:lnTo>
                  <a:lnTo>
                    <a:pt x="119" y="57"/>
                  </a:lnTo>
                  <a:lnTo>
                    <a:pt x="123" y="66"/>
                  </a:lnTo>
                  <a:lnTo>
                    <a:pt x="126" y="74"/>
                  </a:lnTo>
                  <a:lnTo>
                    <a:pt x="131" y="81"/>
                  </a:lnTo>
                  <a:lnTo>
                    <a:pt x="137" y="88"/>
                  </a:lnTo>
                  <a:lnTo>
                    <a:pt x="137" y="95"/>
                  </a:lnTo>
                  <a:lnTo>
                    <a:pt x="138" y="103"/>
                  </a:lnTo>
                  <a:lnTo>
                    <a:pt x="139" y="109"/>
                  </a:lnTo>
                  <a:lnTo>
                    <a:pt x="142" y="116"/>
                  </a:lnTo>
                  <a:lnTo>
                    <a:pt x="144" y="123"/>
                  </a:lnTo>
                  <a:lnTo>
                    <a:pt x="146" y="129"/>
                  </a:lnTo>
                  <a:lnTo>
                    <a:pt x="148" y="135"/>
                  </a:lnTo>
                  <a:lnTo>
                    <a:pt x="151" y="142"/>
                  </a:lnTo>
                  <a:lnTo>
                    <a:pt x="150" y="145"/>
                  </a:lnTo>
                  <a:lnTo>
                    <a:pt x="151" y="148"/>
                  </a:lnTo>
                  <a:lnTo>
                    <a:pt x="151" y="152"/>
                  </a:lnTo>
                  <a:lnTo>
                    <a:pt x="153" y="155"/>
                  </a:lnTo>
                  <a:lnTo>
                    <a:pt x="154" y="158"/>
                  </a:lnTo>
                  <a:lnTo>
                    <a:pt x="156" y="163"/>
                  </a:lnTo>
                  <a:lnTo>
                    <a:pt x="157" y="166"/>
                  </a:lnTo>
                  <a:lnTo>
                    <a:pt x="158" y="169"/>
                  </a:lnTo>
                  <a:lnTo>
                    <a:pt x="161" y="179"/>
                  </a:lnTo>
                  <a:lnTo>
                    <a:pt x="162" y="189"/>
                  </a:lnTo>
                  <a:lnTo>
                    <a:pt x="164" y="198"/>
                  </a:lnTo>
                  <a:lnTo>
                    <a:pt x="167" y="208"/>
                  </a:lnTo>
                  <a:lnTo>
                    <a:pt x="170" y="217"/>
                  </a:lnTo>
                  <a:lnTo>
                    <a:pt x="174" y="226"/>
                  </a:lnTo>
                  <a:lnTo>
                    <a:pt x="178" y="234"/>
                  </a:lnTo>
                  <a:lnTo>
                    <a:pt x="185" y="243"/>
                  </a:lnTo>
                  <a:lnTo>
                    <a:pt x="186" y="246"/>
                  </a:lnTo>
                  <a:lnTo>
                    <a:pt x="188" y="250"/>
                  </a:lnTo>
                  <a:lnTo>
                    <a:pt x="190" y="254"/>
                  </a:lnTo>
                  <a:lnTo>
                    <a:pt x="192" y="257"/>
                  </a:lnTo>
                  <a:lnTo>
                    <a:pt x="194" y="262"/>
                  </a:lnTo>
                  <a:lnTo>
                    <a:pt x="196" y="266"/>
                  </a:lnTo>
                  <a:lnTo>
                    <a:pt x="197" y="271"/>
                  </a:lnTo>
                  <a:lnTo>
                    <a:pt x="199" y="275"/>
                  </a:lnTo>
                  <a:lnTo>
                    <a:pt x="201" y="276"/>
                  </a:lnTo>
                  <a:lnTo>
                    <a:pt x="202" y="280"/>
                  </a:lnTo>
                  <a:lnTo>
                    <a:pt x="203" y="282"/>
                  </a:lnTo>
                  <a:lnTo>
                    <a:pt x="204" y="286"/>
                  </a:lnTo>
                  <a:lnTo>
                    <a:pt x="205" y="289"/>
                  </a:lnTo>
                  <a:lnTo>
                    <a:pt x="206" y="292"/>
                  </a:lnTo>
                  <a:lnTo>
                    <a:pt x="208" y="294"/>
                  </a:lnTo>
                  <a:lnTo>
                    <a:pt x="210" y="296"/>
                  </a:lnTo>
                  <a:lnTo>
                    <a:pt x="214" y="306"/>
                  </a:lnTo>
                  <a:lnTo>
                    <a:pt x="217" y="315"/>
                  </a:lnTo>
                  <a:lnTo>
                    <a:pt x="222" y="325"/>
                  </a:lnTo>
                  <a:lnTo>
                    <a:pt x="225" y="334"/>
                  </a:lnTo>
                  <a:lnTo>
                    <a:pt x="229" y="344"/>
                  </a:lnTo>
                  <a:lnTo>
                    <a:pt x="232" y="353"/>
                  </a:lnTo>
                  <a:lnTo>
                    <a:pt x="236" y="364"/>
                  </a:lnTo>
                  <a:lnTo>
                    <a:pt x="241" y="373"/>
                  </a:lnTo>
                  <a:lnTo>
                    <a:pt x="243" y="381"/>
                  </a:lnTo>
                  <a:lnTo>
                    <a:pt x="245" y="389"/>
                  </a:lnTo>
                  <a:lnTo>
                    <a:pt x="248" y="397"/>
                  </a:lnTo>
                  <a:lnTo>
                    <a:pt x="251" y="406"/>
                  </a:lnTo>
                  <a:lnTo>
                    <a:pt x="254" y="414"/>
                  </a:lnTo>
                  <a:lnTo>
                    <a:pt x="258" y="424"/>
                  </a:lnTo>
                  <a:lnTo>
                    <a:pt x="259" y="433"/>
                  </a:lnTo>
                  <a:lnTo>
                    <a:pt x="260" y="443"/>
                  </a:lnTo>
                  <a:lnTo>
                    <a:pt x="264" y="454"/>
                  </a:lnTo>
                  <a:lnTo>
                    <a:pt x="268" y="466"/>
                  </a:lnTo>
                  <a:lnTo>
                    <a:pt x="273" y="479"/>
                  </a:lnTo>
                  <a:lnTo>
                    <a:pt x="278" y="490"/>
                  </a:lnTo>
                  <a:lnTo>
                    <a:pt x="282" y="503"/>
                  </a:lnTo>
                  <a:lnTo>
                    <a:pt x="283" y="515"/>
                  </a:lnTo>
                  <a:lnTo>
                    <a:pt x="283" y="522"/>
                  </a:lnTo>
                  <a:lnTo>
                    <a:pt x="282" y="528"/>
                  </a:lnTo>
                  <a:lnTo>
                    <a:pt x="281" y="535"/>
                  </a:lnTo>
                  <a:lnTo>
                    <a:pt x="279" y="542"/>
                  </a:lnTo>
                  <a:lnTo>
                    <a:pt x="281" y="544"/>
                  </a:lnTo>
                  <a:lnTo>
                    <a:pt x="282" y="546"/>
                  </a:lnTo>
                  <a:lnTo>
                    <a:pt x="282" y="548"/>
                  </a:lnTo>
                  <a:lnTo>
                    <a:pt x="282" y="550"/>
                  </a:lnTo>
                  <a:lnTo>
                    <a:pt x="282" y="552"/>
                  </a:lnTo>
                  <a:lnTo>
                    <a:pt x="282" y="554"/>
                  </a:lnTo>
                  <a:lnTo>
                    <a:pt x="282" y="557"/>
                  </a:lnTo>
                  <a:lnTo>
                    <a:pt x="282" y="560"/>
                  </a:lnTo>
                  <a:lnTo>
                    <a:pt x="283" y="572"/>
                  </a:lnTo>
                  <a:lnTo>
                    <a:pt x="286" y="585"/>
                  </a:lnTo>
                  <a:lnTo>
                    <a:pt x="288" y="597"/>
                  </a:lnTo>
                  <a:lnTo>
                    <a:pt x="291" y="609"/>
                  </a:lnTo>
                  <a:lnTo>
                    <a:pt x="293" y="622"/>
                  </a:lnTo>
                  <a:lnTo>
                    <a:pt x="295" y="633"/>
                  </a:lnTo>
                  <a:lnTo>
                    <a:pt x="296" y="647"/>
                  </a:lnTo>
                  <a:lnTo>
                    <a:pt x="295" y="661"/>
                  </a:lnTo>
                  <a:lnTo>
                    <a:pt x="295" y="663"/>
                  </a:lnTo>
                  <a:lnTo>
                    <a:pt x="294" y="665"/>
                  </a:lnTo>
                  <a:lnTo>
                    <a:pt x="293" y="668"/>
                  </a:lnTo>
                  <a:lnTo>
                    <a:pt x="292" y="670"/>
                  </a:lnTo>
                  <a:lnTo>
                    <a:pt x="291" y="672"/>
                  </a:lnTo>
                  <a:lnTo>
                    <a:pt x="290" y="676"/>
                  </a:lnTo>
                  <a:lnTo>
                    <a:pt x="288" y="678"/>
                  </a:lnTo>
                  <a:lnTo>
                    <a:pt x="287" y="680"/>
                  </a:lnTo>
                  <a:lnTo>
                    <a:pt x="283" y="682"/>
                  </a:lnTo>
                  <a:lnTo>
                    <a:pt x="279" y="684"/>
                  </a:lnTo>
                  <a:lnTo>
                    <a:pt x="274" y="685"/>
                  </a:lnTo>
                  <a:lnTo>
                    <a:pt x="270" y="686"/>
                  </a:lnTo>
                  <a:lnTo>
                    <a:pt x="266" y="686"/>
                  </a:lnTo>
                  <a:lnTo>
                    <a:pt x="262" y="687"/>
                  </a:lnTo>
                  <a:lnTo>
                    <a:pt x="258" y="688"/>
                  </a:lnTo>
                  <a:lnTo>
                    <a:pt x="254" y="689"/>
                  </a:lnTo>
                  <a:lnTo>
                    <a:pt x="243" y="689"/>
                  </a:lnTo>
                  <a:lnTo>
                    <a:pt x="231" y="689"/>
                  </a:lnTo>
                  <a:lnTo>
                    <a:pt x="220" y="687"/>
                  </a:lnTo>
                  <a:lnTo>
                    <a:pt x="209" y="686"/>
                  </a:lnTo>
                  <a:lnTo>
                    <a:pt x="199" y="683"/>
                  </a:lnTo>
                  <a:lnTo>
                    <a:pt x="189" y="678"/>
                  </a:lnTo>
                  <a:lnTo>
                    <a:pt x="185" y="675"/>
                  </a:lnTo>
                  <a:lnTo>
                    <a:pt x="181" y="671"/>
                  </a:lnTo>
                  <a:lnTo>
                    <a:pt x="177" y="667"/>
                  </a:lnTo>
                  <a:lnTo>
                    <a:pt x="174" y="662"/>
                  </a:lnTo>
                  <a:lnTo>
                    <a:pt x="172" y="658"/>
                  </a:lnTo>
                  <a:lnTo>
                    <a:pt x="172" y="652"/>
                  </a:lnTo>
                  <a:lnTo>
                    <a:pt x="172" y="648"/>
                  </a:lnTo>
                  <a:lnTo>
                    <a:pt x="173" y="643"/>
                  </a:lnTo>
                  <a:lnTo>
                    <a:pt x="175" y="639"/>
                  </a:lnTo>
                  <a:lnTo>
                    <a:pt x="177" y="635"/>
                  </a:lnTo>
                  <a:lnTo>
                    <a:pt x="180" y="631"/>
                  </a:lnTo>
                  <a:lnTo>
                    <a:pt x="181" y="627"/>
                  </a:lnTo>
                  <a:lnTo>
                    <a:pt x="183" y="617"/>
                  </a:lnTo>
                  <a:lnTo>
                    <a:pt x="185" y="607"/>
                  </a:lnTo>
                  <a:lnTo>
                    <a:pt x="187" y="598"/>
                  </a:lnTo>
                  <a:lnTo>
                    <a:pt x="191" y="588"/>
                  </a:lnTo>
                  <a:lnTo>
                    <a:pt x="194" y="579"/>
                  </a:lnTo>
                  <a:lnTo>
                    <a:pt x="199" y="569"/>
                  </a:lnTo>
                  <a:lnTo>
                    <a:pt x="204" y="560"/>
                  </a:lnTo>
                  <a:lnTo>
                    <a:pt x="209" y="550"/>
                  </a:lnTo>
                  <a:lnTo>
                    <a:pt x="207" y="549"/>
                  </a:lnTo>
                  <a:lnTo>
                    <a:pt x="209" y="545"/>
                  </a:lnTo>
                  <a:lnTo>
                    <a:pt x="211" y="542"/>
                  </a:lnTo>
                  <a:lnTo>
                    <a:pt x="213" y="538"/>
                  </a:lnTo>
                  <a:lnTo>
                    <a:pt x="214" y="534"/>
                  </a:lnTo>
                  <a:lnTo>
                    <a:pt x="214" y="530"/>
                  </a:lnTo>
                  <a:lnTo>
                    <a:pt x="213" y="527"/>
                  </a:lnTo>
                  <a:lnTo>
                    <a:pt x="212" y="523"/>
                  </a:lnTo>
                  <a:lnTo>
                    <a:pt x="209" y="519"/>
                  </a:lnTo>
                  <a:lnTo>
                    <a:pt x="205" y="502"/>
                  </a:lnTo>
                  <a:lnTo>
                    <a:pt x="201" y="485"/>
                  </a:lnTo>
                  <a:lnTo>
                    <a:pt x="194" y="468"/>
                  </a:lnTo>
                  <a:lnTo>
                    <a:pt x="188" y="452"/>
                  </a:lnTo>
                  <a:lnTo>
                    <a:pt x="172" y="422"/>
                  </a:lnTo>
                  <a:lnTo>
                    <a:pt x="155" y="392"/>
                  </a:lnTo>
                  <a:lnTo>
                    <a:pt x="147" y="376"/>
                  </a:lnTo>
                  <a:lnTo>
                    <a:pt x="139" y="362"/>
                  </a:lnTo>
                  <a:lnTo>
                    <a:pt x="132" y="346"/>
                  </a:lnTo>
                  <a:lnTo>
                    <a:pt x="126" y="330"/>
                  </a:lnTo>
                  <a:lnTo>
                    <a:pt x="121" y="313"/>
                  </a:lnTo>
                  <a:lnTo>
                    <a:pt x="116" y="296"/>
                  </a:lnTo>
                  <a:lnTo>
                    <a:pt x="114" y="278"/>
                  </a:lnTo>
                  <a:lnTo>
                    <a:pt x="113" y="260"/>
                  </a:lnTo>
                  <a:lnTo>
                    <a:pt x="109" y="251"/>
                  </a:lnTo>
                  <a:lnTo>
                    <a:pt x="105" y="243"/>
                  </a:lnTo>
                  <a:lnTo>
                    <a:pt x="99" y="234"/>
                  </a:lnTo>
                  <a:lnTo>
                    <a:pt x="94" y="226"/>
                  </a:lnTo>
                  <a:lnTo>
                    <a:pt x="88" y="218"/>
                  </a:lnTo>
                  <a:lnTo>
                    <a:pt x="83" y="210"/>
                  </a:lnTo>
                  <a:lnTo>
                    <a:pt x="77" y="202"/>
                  </a:lnTo>
                  <a:lnTo>
                    <a:pt x="73" y="193"/>
                  </a:lnTo>
                  <a:lnTo>
                    <a:pt x="69" y="184"/>
                  </a:lnTo>
                  <a:lnTo>
                    <a:pt x="65" y="175"/>
                  </a:lnTo>
                  <a:lnTo>
                    <a:pt x="58" y="166"/>
                  </a:lnTo>
                  <a:lnTo>
                    <a:pt x="53" y="156"/>
                  </a:lnTo>
                  <a:lnTo>
                    <a:pt x="40" y="138"/>
                  </a:lnTo>
                  <a:lnTo>
                    <a:pt x="29" y="120"/>
                  </a:lnTo>
                  <a:lnTo>
                    <a:pt x="23" y="112"/>
                  </a:lnTo>
                  <a:lnTo>
                    <a:pt x="17" y="103"/>
                  </a:lnTo>
                  <a:lnTo>
                    <a:pt x="12" y="93"/>
                  </a:lnTo>
                  <a:lnTo>
                    <a:pt x="8" y="84"/>
                  </a:lnTo>
                  <a:lnTo>
                    <a:pt x="5" y="74"/>
                  </a:lnTo>
                  <a:lnTo>
                    <a:pt x="1" y="64"/>
                  </a:lnTo>
                  <a:lnTo>
                    <a:pt x="0" y="53"/>
                  </a:lnTo>
                  <a:lnTo>
                    <a:pt x="0" y="43"/>
                  </a:lnTo>
                  <a:lnTo>
                    <a:pt x="0" y="36"/>
                  </a:lnTo>
                  <a:lnTo>
                    <a:pt x="1" y="31"/>
                  </a:lnTo>
                  <a:lnTo>
                    <a:pt x="3" y="26"/>
                  </a:lnTo>
                  <a:lnTo>
                    <a:pt x="6" y="20"/>
                  </a:lnTo>
                  <a:lnTo>
                    <a:pt x="9" y="15"/>
                  </a:lnTo>
                  <a:lnTo>
                    <a:pt x="12" y="10"/>
                  </a:lnTo>
                  <a:lnTo>
                    <a:pt x="15" y="5"/>
                  </a:lnTo>
                  <a:lnTo>
                    <a:pt x="19" y="0"/>
                  </a:lnTo>
                  <a:lnTo>
                    <a:pt x="26" y="5"/>
                  </a:lnTo>
                  <a:lnTo>
                    <a:pt x="32" y="10"/>
                  </a:lnTo>
                  <a:lnTo>
                    <a:pt x="36" y="17"/>
                  </a:lnTo>
                  <a:lnTo>
                    <a:pt x="40" y="24"/>
                  </a:lnTo>
                  <a:lnTo>
                    <a:pt x="43" y="31"/>
                  </a:lnTo>
                  <a:lnTo>
                    <a:pt x="46" y="39"/>
                  </a:lnTo>
                  <a:lnTo>
                    <a:pt x="48" y="47"/>
                  </a:lnTo>
                  <a:lnTo>
                    <a:pt x="50" y="54"/>
                  </a:lnTo>
                  <a:close/>
                </a:path>
              </a:pathLst>
            </a:custGeom>
            <a:solidFill>
              <a:srgbClr val="FFCC00"/>
            </a:solidFill>
            <a:ln w="9525">
              <a:noFill/>
              <a:round/>
              <a:headEnd/>
              <a:tailEnd/>
            </a:ln>
          </p:spPr>
          <p:txBody>
            <a:bodyPr>
              <a:prstTxWarp prst="textNoShape">
                <a:avLst/>
              </a:prstTxWarp>
            </a:bodyPr>
            <a:lstStyle/>
            <a:p>
              <a:endParaRPr lang="en-US"/>
            </a:p>
          </p:txBody>
        </p:sp>
        <p:sp>
          <p:nvSpPr>
            <p:cNvPr id="66706" name="Freeform 146"/>
            <p:cNvSpPr>
              <a:spLocks/>
            </p:cNvSpPr>
            <p:nvPr/>
          </p:nvSpPr>
          <p:spPr bwMode="auto">
            <a:xfrm>
              <a:off x="1779" y="3025"/>
              <a:ext cx="402" cy="599"/>
            </a:xfrm>
            <a:custGeom>
              <a:avLst/>
              <a:gdLst>
                <a:gd name="T0" fmla="*/ 79 w 402"/>
                <a:gd name="T1" fmla="*/ 45 h 599"/>
                <a:gd name="T2" fmla="*/ 87 w 402"/>
                <a:gd name="T3" fmla="*/ 75 h 599"/>
                <a:gd name="T4" fmla="*/ 95 w 402"/>
                <a:gd name="T5" fmla="*/ 107 h 599"/>
                <a:gd name="T6" fmla="*/ 108 w 402"/>
                <a:gd name="T7" fmla="*/ 138 h 599"/>
                <a:gd name="T8" fmla="*/ 129 w 402"/>
                <a:gd name="T9" fmla="*/ 169 h 599"/>
                <a:gd name="T10" fmla="*/ 153 w 402"/>
                <a:gd name="T11" fmla="*/ 206 h 599"/>
                <a:gd name="T12" fmla="*/ 175 w 402"/>
                <a:gd name="T13" fmla="*/ 243 h 599"/>
                <a:gd name="T14" fmla="*/ 198 w 402"/>
                <a:gd name="T15" fmla="*/ 280 h 599"/>
                <a:gd name="T16" fmla="*/ 211 w 402"/>
                <a:gd name="T17" fmla="*/ 304 h 599"/>
                <a:gd name="T18" fmla="*/ 219 w 402"/>
                <a:gd name="T19" fmla="*/ 318 h 599"/>
                <a:gd name="T20" fmla="*/ 226 w 402"/>
                <a:gd name="T21" fmla="*/ 331 h 599"/>
                <a:gd name="T22" fmla="*/ 232 w 402"/>
                <a:gd name="T23" fmla="*/ 346 h 599"/>
                <a:gd name="T24" fmla="*/ 244 w 402"/>
                <a:gd name="T25" fmla="*/ 367 h 599"/>
                <a:gd name="T26" fmla="*/ 262 w 402"/>
                <a:gd name="T27" fmla="*/ 393 h 599"/>
                <a:gd name="T28" fmla="*/ 281 w 402"/>
                <a:gd name="T29" fmla="*/ 421 h 599"/>
                <a:gd name="T30" fmla="*/ 299 w 402"/>
                <a:gd name="T31" fmla="*/ 448 h 599"/>
                <a:gd name="T32" fmla="*/ 313 w 402"/>
                <a:gd name="T33" fmla="*/ 469 h 599"/>
                <a:gd name="T34" fmla="*/ 329 w 402"/>
                <a:gd name="T35" fmla="*/ 480 h 599"/>
                <a:gd name="T36" fmla="*/ 357 w 402"/>
                <a:gd name="T37" fmla="*/ 491 h 599"/>
                <a:gd name="T38" fmla="*/ 384 w 402"/>
                <a:gd name="T39" fmla="*/ 501 h 599"/>
                <a:gd name="T40" fmla="*/ 397 w 402"/>
                <a:gd name="T41" fmla="*/ 510 h 599"/>
                <a:gd name="T42" fmla="*/ 401 w 402"/>
                <a:gd name="T43" fmla="*/ 520 h 599"/>
                <a:gd name="T44" fmla="*/ 402 w 402"/>
                <a:gd name="T45" fmla="*/ 527 h 599"/>
                <a:gd name="T46" fmla="*/ 398 w 402"/>
                <a:gd name="T47" fmla="*/ 543 h 599"/>
                <a:gd name="T48" fmla="*/ 386 w 402"/>
                <a:gd name="T49" fmla="*/ 563 h 599"/>
                <a:gd name="T50" fmla="*/ 373 w 402"/>
                <a:gd name="T51" fmla="*/ 579 h 599"/>
                <a:gd name="T52" fmla="*/ 359 w 402"/>
                <a:gd name="T53" fmla="*/ 590 h 599"/>
                <a:gd name="T54" fmla="*/ 342 w 402"/>
                <a:gd name="T55" fmla="*/ 598 h 599"/>
                <a:gd name="T56" fmla="*/ 321 w 402"/>
                <a:gd name="T57" fmla="*/ 592 h 599"/>
                <a:gd name="T58" fmla="*/ 299 w 402"/>
                <a:gd name="T59" fmla="*/ 578 h 599"/>
                <a:gd name="T60" fmla="*/ 278 w 402"/>
                <a:gd name="T61" fmla="*/ 564 h 599"/>
                <a:gd name="T62" fmla="*/ 264 w 402"/>
                <a:gd name="T63" fmla="*/ 550 h 599"/>
                <a:gd name="T64" fmla="*/ 258 w 402"/>
                <a:gd name="T65" fmla="*/ 539 h 599"/>
                <a:gd name="T66" fmla="*/ 251 w 402"/>
                <a:gd name="T67" fmla="*/ 529 h 599"/>
                <a:gd name="T68" fmla="*/ 249 w 402"/>
                <a:gd name="T69" fmla="*/ 522 h 599"/>
                <a:gd name="T70" fmla="*/ 247 w 402"/>
                <a:gd name="T71" fmla="*/ 514 h 599"/>
                <a:gd name="T72" fmla="*/ 246 w 402"/>
                <a:gd name="T73" fmla="*/ 505 h 599"/>
                <a:gd name="T74" fmla="*/ 242 w 402"/>
                <a:gd name="T75" fmla="*/ 494 h 599"/>
                <a:gd name="T76" fmla="*/ 235 w 402"/>
                <a:gd name="T77" fmla="*/ 476 h 599"/>
                <a:gd name="T78" fmla="*/ 228 w 402"/>
                <a:gd name="T79" fmla="*/ 460 h 599"/>
                <a:gd name="T80" fmla="*/ 219 w 402"/>
                <a:gd name="T81" fmla="*/ 447 h 599"/>
                <a:gd name="T82" fmla="*/ 202 w 402"/>
                <a:gd name="T83" fmla="*/ 423 h 599"/>
                <a:gd name="T84" fmla="*/ 179 w 402"/>
                <a:gd name="T85" fmla="*/ 387 h 599"/>
                <a:gd name="T86" fmla="*/ 153 w 402"/>
                <a:gd name="T87" fmla="*/ 351 h 599"/>
                <a:gd name="T88" fmla="*/ 131 w 402"/>
                <a:gd name="T89" fmla="*/ 314 h 599"/>
                <a:gd name="T90" fmla="*/ 121 w 402"/>
                <a:gd name="T91" fmla="*/ 288 h 599"/>
                <a:gd name="T92" fmla="*/ 115 w 402"/>
                <a:gd name="T93" fmla="*/ 276 h 599"/>
                <a:gd name="T94" fmla="*/ 109 w 402"/>
                <a:gd name="T95" fmla="*/ 264 h 599"/>
                <a:gd name="T96" fmla="*/ 103 w 402"/>
                <a:gd name="T97" fmla="*/ 251 h 599"/>
                <a:gd name="T98" fmla="*/ 89 w 402"/>
                <a:gd name="T99" fmla="*/ 222 h 599"/>
                <a:gd name="T100" fmla="*/ 62 w 402"/>
                <a:gd name="T101" fmla="*/ 175 h 599"/>
                <a:gd name="T102" fmla="*/ 34 w 402"/>
                <a:gd name="T103" fmla="*/ 129 h 599"/>
                <a:gd name="T104" fmla="*/ 10 w 402"/>
                <a:gd name="T105" fmla="*/ 81 h 599"/>
                <a:gd name="T106" fmla="*/ 3 w 402"/>
                <a:gd name="T107" fmla="*/ 48 h 599"/>
                <a:gd name="T108" fmla="*/ 8 w 402"/>
                <a:gd name="T109" fmla="*/ 34 h 599"/>
                <a:gd name="T110" fmla="*/ 15 w 402"/>
                <a:gd name="T111" fmla="*/ 22 h 599"/>
                <a:gd name="T112" fmla="*/ 20 w 402"/>
                <a:gd name="T113" fmla="*/ 8 h 599"/>
                <a:gd name="T114" fmla="*/ 28 w 402"/>
                <a:gd name="T115" fmla="*/ 5 h 599"/>
                <a:gd name="T116" fmla="*/ 39 w 402"/>
                <a:gd name="T117" fmla="*/ 18 h 599"/>
                <a:gd name="T118" fmla="*/ 51 w 402"/>
                <a:gd name="T119" fmla="*/ 30 h 599"/>
                <a:gd name="T120" fmla="*/ 63 w 402"/>
                <a:gd name="T121" fmla="*/ 33 h 599"/>
                <a:gd name="T122" fmla="*/ 70 w 402"/>
                <a:gd name="T123" fmla="*/ 32 h 59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02"/>
                <a:gd name="T187" fmla="*/ 0 h 599"/>
                <a:gd name="T188" fmla="*/ 402 w 402"/>
                <a:gd name="T189" fmla="*/ 599 h 59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02" h="599">
                  <a:moveTo>
                    <a:pt x="75" y="29"/>
                  </a:moveTo>
                  <a:lnTo>
                    <a:pt x="79" y="45"/>
                  </a:lnTo>
                  <a:lnTo>
                    <a:pt x="83" y="60"/>
                  </a:lnTo>
                  <a:lnTo>
                    <a:pt x="87" y="75"/>
                  </a:lnTo>
                  <a:lnTo>
                    <a:pt x="91" y="92"/>
                  </a:lnTo>
                  <a:lnTo>
                    <a:pt x="95" y="107"/>
                  </a:lnTo>
                  <a:lnTo>
                    <a:pt x="101" y="123"/>
                  </a:lnTo>
                  <a:lnTo>
                    <a:pt x="108" y="138"/>
                  </a:lnTo>
                  <a:lnTo>
                    <a:pt x="116" y="151"/>
                  </a:lnTo>
                  <a:lnTo>
                    <a:pt x="129" y="169"/>
                  </a:lnTo>
                  <a:lnTo>
                    <a:pt x="141" y="187"/>
                  </a:lnTo>
                  <a:lnTo>
                    <a:pt x="153" y="206"/>
                  </a:lnTo>
                  <a:lnTo>
                    <a:pt x="165" y="224"/>
                  </a:lnTo>
                  <a:lnTo>
                    <a:pt x="175" y="243"/>
                  </a:lnTo>
                  <a:lnTo>
                    <a:pt x="187" y="261"/>
                  </a:lnTo>
                  <a:lnTo>
                    <a:pt x="198" y="280"/>
                  </a:lnTo>
                  <a:lnTo>
                    <a:pt x="207" y="298"/>
                  </a:lnTo>
                  <a:lnTo>
                    <a:pt x="211" y="304"/>
                  </a:lnTo>
                  <a:lnTo>
                    <a:pt x="215" y="310"/>
                  </a:lnTo>
                  <a:lnTo>
                    <a:pt x="219" y="318"/>
                  </a:lnTo>
                  <a:lnTo>
                    <a:pt x="223" y="324"/>
                  </a:lnTo>
                  <a:lnTo>
                    <a:pt x="226" y="331"/>
                  </a:lnTo>
                  <a:lnTo>
                    <a:pt x="230" y="339"/>
                  </a:lnTo>
                  <a:lnTo>
                    <a:pt x="232" y="346"/>
                  </a:lnTo>
                  <a:lnTo>
                    <a:pt x="235" y="353"/>
                  </a:lnTo>
                  <a:lnTo>
                    <a:pt x="244" y="367"/>
                  </a:lnTo>
                  <a:lnTo>
                    <a:pt x="253" y="381"/>
                  </a:lnTo>
                  <a:lnTo>
                    <a:pt x="262" y="393"/>
                  </a:lnTo>
                  <a:lnTo>
                    <a:pt x="271" y="407"/>
                  </a:lnTo>
                  <a:lnTo>
                    <a:pt x="281" y="421"/>
                  </a:lnTo>
                  <a:lnTo>
                    <a:pt x="290" y="435"/>
                  </a:lnTo>
                  <a:lnTo>
                    <a:pt x="299" y="448"/>
                  </a:lnTo>
                  <a:lnTo>
                    <a:pt x="308" y="461"/>
                  </a:lnTo>
                  <a:lnTo>
                    <a:pt x="313" y="469"/>
                  </a:lnTo>
                  <a:lnTo>
                    <a:pt x="321" y="476"/>
                  </a:lnTo>
                  <a:lnTo>
                    <a:pt x="329" y="480"/>
                  </a:lnTo>
                  <a:lnTo>
                    <a:pt x="338" y="484"/>
                  </a:lnTo>
                  <a:lnTo>
                    <a:pt x="357" y="491"/>
                  </a:lnTo>
                  <a:lnTo>
                    <a:pt x="376" y="498"/>
                  </a:lnTo>
                  <a:lnTo>
                    <a:pt x="384" y="501"/>
                  </a:lnTo>
                  <a:lnTo>
                    <a:pt x="390" y="505"/>
                  </a:lnTo>
                  <a:lnTo>
                    <a:pt x="397" y="510"/>
                  </a:lnTo>
                  <a:lnTo>
                    <a:pt x="400" y="516"/>
                  </a:lnTo>
                  <a:lnTo>
                    <a:pt x="401" y="520"/>
                  </a:lnTo>
                  <a:lnTo>
                    <a:pt x="402" y="523"/>
                  </a:lnTo>
                  <a:lnTo>
                    <a:pt x="402" y="527"/>
                  </a:lnTo>
                  <a:lnTo>
                    <a:pt x="402" y="533"/>
                  </a:lnTo>
                  <a:lnTo>
                    <a:pt x="398" y="543"/>
                  </a:lnTo>
                  <a:lnTo>
                    <a:pt x="392" y="556"/>
                  </a:lnTo>
                  <a:lnTo>
                    <a:pt x="386" y="563"/>
                  </a:lnTo>
                  <a:lnTo>
                    <a:pt x="381" y="572"/>
                  </a:lnTo>
                  <a:lnTo>
                    <a:pt x="373" y="579"/>
                  </a:lnTo>
                  <a:lnTo>
                    <a:pt x="367" y="585"/>
                  </a:lnTo>
                  <a:lnTo>
                    <a:pt x="359" y="590"/>
                  </a:lnTo>
                  <a:lnTo>
                    <a:pt x="350" y="595"/>
                  </a:lnTo>
                  <a:lnTo>
                    <a:pt x="342" y="598"/>
                  </a:lnTo>
                  <a:lnTo>
                    <a:pt x="331" y="599"/>
                  </a:lnTo>
                  <a:lnTo>
                    <a:pt x="321" y="592"/>
                  </a:lnTo>
                  <a:lnTo>
                    <a:pt x="309" y="584"/>
                  </a:lnTo>
                  <a:lnTo>
                    <a:pt x="299" y="578"/>
                  </a:lnTo>
                  <a:lnTo>
                    <a:pt x="287" y="572"/>
                  </a:lnTo>
                  <a:lnTo>
                    <a:pt x="278" y="564"/>
                  </a:lnTo>
                  <a:lnTo>
                    <a:pt x="268" y="556"/>
                  </a:lnTo>
                  <a:lnTo>
                    <a:pt x="264" y="550"/>
                  </a:lnTo>
                  <a:lnTo>
                    <a:pt x="261" y="545"/>
                  </a:lnTo>
                  <a:lnTo>
                    <a:pt x="258" y="539"/>
                  </a:lnTo>
                  <a:lnTo>
                    <a:pt x="254" y="533"/>
                  </a:lnTo>
                  <a:lnTo>
                    <a:pt x="251" y="529"/>
                  </a:lnTo>
                  <a:lnTo>
                    <a:pt x="250" y="525"/>
                  </a:lnTo>
                  <a:lnTo>
                    <a:pt x="249" y="522"/>
                  </a:lnTo>
                  <a:lnTo>
                    <a:pt x="248" y="518"/>
                  </a:lnTo>
                  <a:lnTo>
                    <a:pt x="247" y="514"/>
                  </a:lnTo>
                  <a:lnTo>
                    <a:pt x="247" y="509"/>
                  </a:lnTo>
                  <a:lnTo>
                    <a:pt x="246" y="505"/>
                  </a:lnTo>
                  <a:lnTo>
                    <a:pt x="244" y="501"/>
                  </a:lnTo>
                  <a:lnTo>
                    <a:pt x="242" y="494"/>
                  </a:lnTo>
                  <a:lnTo>
                    <a:pt x="239" y="484"/>
                  </a:lnTo>
                  <a:lnTo>
                    <a:pt x="235" y="476"/>
                  </a:lnTo>
                  <a:lnTo>
                    <a:pt x="232" y="467"/>
                  </a:lnTo>
                  <a:lnTo>
                    <a:pt x="228" y="460"/>
                  </a:lnTo>
                  <a:lnTo>
                    <a:pt x="223" y="452"/>
                  </a:lnTo>
                  <a:lnTo>
                    <a:pt x="219" y="447"/>
                  </a:lnTo>
                  <a:lnTo>
                    <a:pt x="212" y="442"/>
                  </a:lnTo>
                  <a:lnTo>
                    <a:pt x="202" y="423"/>
                  </a:lnTo>
                  <a:lnTo>
                    <a:pt x="190" y="405"/>
                  </a:lnTo>
                  <a:lnTo>
                    <a:pt x="179" y="387"/>
                  </a:lnTo>
                  <a:lnTo>
                    <a:pt x="166" y="369"/>
                  </a:lnTo>
                  <a:lnTo>
                    <a:pt x="153" y="351"/>
                  </a:lnTo>
                  <a:lnTo>
                    <a:pt x="142" y="333"/>
                  </a:lnTo>
                  <a:lnTo>
                    <a:pt x="131" y="314"/>
                  </a:lnTo>
                  <a:lnTo>
                    <a:pt x="122" y="294"/>
                  </a:lnTo>
                  <a:lnTo>
                    <a:pt x="121" y="288"/>
                  </a:lnTo>
                  <a:lnTo>
                    <a:pt x="118" y="282"/>
                  </a:lnTo>
                  <a:lnTo>
                    <a:pt x="115" y="276"/>
                  </a:lnTo>
                  <a:lnTo>
                    <a:pt x="112" y="270"/>
                  </a:lnTo>
                  <a:lnTo>
                    <a:pt x="109" y="264"/>
                  </a:lnTo>
                  <a:lnTo>
                    <a:pt x="106" y="258"/>
                  </a:lnTo>
                  <a:lnTo>
                    <a:pt x="103" y="251"/>
                  </a:lnTo>
                  <a:lnTo>
                    <a:pt x="101" y="245"/>
                  </a:lnTo>
                  <a:lnTo>
                    <a:pt x="89" y="222"/>
                  </a:lnTo>
                  <a:lnTo>
                    <a:pt x="75" y="199"/>
                  </a:lnTo>
                  <a:lnTo>
                    <a:pt x="62" y="175"/>
                  </a:lnTo>
                  <a:lnTo>
                    <a:pt x="48" y="152"/>
                  </a:lnTo>
                  <a:lnTo>
                    <a:pt x="34" y="129"/>
                  </a:lnTo>
                  <a:lnTo>
                    <a:pt x="22" y="105"/>
                  </a:lnTo>
                  <a:lnTo>
                    <a:pt x="10" y="81"/>
                  </a:lnTo>
                  <a:lnTo>
                    <a:pt x="0" y="55"/>
                  </a:lnTo>
                  <a:lnTo>
                    <a:pt x="3" y="48"/>
                  </a:lnTo>
                  <a:lnTo>
                    <a:pt x="5" y="41"/>
                  </a:lnTo>
                  <a:lnTo>
                    <a:pt x="8" y="34"/>
                  </a:lnTo>
                  <a:lnTo>
                    <a:pt x="12" y="28"/>
                  </a:lnTo>
                  <a:lnTo>
                    <a:pt x="15" y="22"/>
                  </a:lnTo>
                  <a:lnTo>
                    <a:pt x="18" y="14"/>
                  </a:lnTo>
                  <a:lnTo>
                    <a:pt x="20" y="8"/>
                  </a:lnTo>
                  <a:lnTo>
                    <a:pt x="23" y="0"/>
                  </a:lnTo>
                  <a:lnTo>
                    <a:pt x="28" y="5"/>
                  </a:lnTo>
                  <a:lnTo>
                    <a:pt x="33" y="12"/>
                  </a:lnTo>
                  <a:lnTo>
                    <a:pt x="39" y="18"/>
                  </a:lnTo>
                  <a:lnTo>
                    <a:pt x="45" y="25"/>
                  </a:lnTo>
                  <a:lnTo>
                    <a:pt x="51" y="30"/>
                  </a:lnTo>
                  <a:lnTo>
                    <a:pt x="58" y="33"/>
                  </a:lnTo>
                  <a:lnTo>
                    <a:pt x="63" y="33"/>
                  </a:lnTo>
                  <a:lnTo>
                    <a:pt x="66" y="33"/>
                  </a:lnTo>
                  <a:lnTo>
                    <a:pt x="70" y="32"/>
                  </a:lnTo>
                  <a:lnTo>
                    <a:pt x="75" y="29"/>
                  </a:lnTo>
                  <a:close/>
                </a:path>
              </a:pathLst>
            </a:custGeom>
            <a:solidFill>
              <a:srgbClr val="FFCC00"/>
            </a:solidFill>
            <a:ln w="9525">
              <a:noFill/>
              <a:round/>
              <a:headEnd/>
              <a:tailEnd/>
            </a:ln>
          </p:spPr>
          <p:txBody>
            <a:bodyPr>
              <a:prstTxWarp prst="textNoShape">
                <a:avLst/>
              </a:prstTxWarp>
            </a:bodyPr>
            <a:lstStyle/>
            <a:p>
              <a:endParaRPr lang="en-US"/>
            </a:p>
          </p:txBody>
        </p:sp>
        <p:sp>
          <p:nvSpPr>
            <p:cNvPr id="66707" name="Freeform 147"/>
            <p:cNvSpPr>
              <a:spLocks/>
            </p:cNvSpPr>
            <p:nvPr/>
          </p:nvSpPr>
          <p:spPr bwMode="auto">
            <a:xfrm>
              <a:off x="1974" y="3466"/>
              <a:ext cx="332" cy="257"/>
            </a:xfrm>
            <a:custGeom>
              <a:avLst/>
              <a:gdLst>
                <a:gd name="T0" fmla="*/ 217 w 332"/>
                <a:gd name="T1" fmla="*/ 15 h 257"/>
                <a:gd name="T2" fmla="*/ 210 w 332"/>
                <a:gd name="T3" fmla="*/ 29 h 257"/>
                <a:gd name="T4" fmla="*/ 216 w 332"/>
                <a:gd name="T5" fmla="*/ 39 h 257"/>
                <a:gd name="T6" fmla="*/ 235 w 332"/>
                <a:gd name="T7" fmla="*/ 39 h 257"/>
                <a:gd name="T8" fmla="*/ 258 w 332"/>
                <a:gd name="T9" fmla="*/ 41 h 257"/>
                <a:gd name="T10" fmla="*/ 292 w 332"/>
                <a:gd name="T11" fmla="*/ 53 h 257"/>
                <a:gd name="T12" fmla="*/ 307 w 332"/>
                <a:gd name="T13" fmla="*/ 69 h 257"/>
                <a:gd name="T14" fmla="*/ 314 w 332"/>
                <a:gd name="T15" fmla="*/ 98 h 257"/>
                <a:gd name="T16" fmla="*/ 326 w 332"/>
                <a:gd name="T17" fmla="*/ 127 h 257"/>
                <a:gd name="T18" fmla="*/ 314 w 332"/>
                <a:gd name="T19" fmla="*/ 142 h 257"/>
                <a:gd name="T20" fmla="*/ 291 w 332"/>
                <a:gd name="T21" fmla="*/ 154 h 257"/>
                <a:gd name="T22" fmla="*/ 290 w 332"/>
                <a:gd name="T23" fmla="*/ 175 h 257"/>
                <a:gd name="T24" fmla="*/ 302 w 332"/>
                <a:gd name="T25" fmla="*/ 194 h 257"/>
                <a:gd name="T26" fmla="*/ 273 w 332"/>
                <a:gd name="T27" fmla="*/ 208 h 257"/>
                <a:gd name="T28" fmla="*/ 232 w 332"/>
                <a:gd name="T29" fmla="*/ 214 h 257"/>
                <a:gd name="T30" fmla="*/ 223 w 332"/>
                <a:gd name="T31" fmla="*/ 228 h 257"/>
                <a:gd name="T32" fmla="*/ 227 w 332"/>
                <a:gd name="T33" fmla="*/ 241 h 257"/>
                <a:gd name="T34" fmla="*/ 203 w 332"/>
                <a:gd name="T35" fmla="*/ 240 h 257"/>
                <a:gd name="T36" fmla="*/ 174 w 332"/>
                <a:gd name="T37" fmla="*/ 233 h 257"/>
                <a:gd name="T38" fmla="*/ 160 w 332"/>
                <a:gd name="T39" fmla="*/ 234 h 257"/>
                <a:gd name="T40" fmla="*/ 149 w 332"/>
                <a:gd name="T41" fmla="*/ 251 h 257"/>
                <a:gd name="T42" fmla="*/ 139 w 332"/>
                <a:gd name="T43" fmla="*/ 257 h 257"/>
                <a:gd name="T44" fmla="*/ 123 w 332"/>
                <a:gd name="T45" fmla="*/ 247 h 257"/>
                <a:gd name="T46" fmla="*/ 109 w 332"/>
                <a:gd name="T47" fmla="*/ 217 h 257"/>
                <a:gd name="T48" fmla="*/ 94 w 332"/>
                <a:gd name="T49" fmla="*/ 197 h 257"/>
                <a:gd name="T50" fmla="*/ 77 w 332"/>
                <a:gd name="T51" fmla="*/ 197 h 257"/>
                <a:gd name="T52" fmla="*/ 67 w 332"/>
                <a:gd name="T53" fmla="*/ 207 h 257"/>
                <a:gd name="T54" fmla="*/ 55 w 332"/>
                <a:gd name="T55" fmla="*/ 207 h 257"/>
                <a:gd name="T56" fmla="*/ 45 w 332"/>
                <a:gd name="T57" fmla="*/ 186 h 257"/>
                <a:gd name="T58" fmla="*/ 36 w 332"/>
                <a:gd name="T59" fmla="*/ 162 h 257"/>
                <a:gd name="T60" fmla="*/ 35 w 332"/>
                <a:gd name="T61" fmla="*/ 142 h 257"/>
                <a:gd name="T62" fmla="*/ 27 w 332"/>
                <a:gd name="T63" fmla="*/ 127 h 257"/>
                <a:gd name="T64" fmla="*/ 12 w 332"/>
                <a:gd name="T65" fmla="*/ 123 h 257"/>
                <a:gd name="T66" fmla="*/ 1 w 332"/>
                <a:gd name="T67" fmla="*/ 113 h 257"/>
                <a:gd name="T68" fmla="*/ 13 w 332"/>
                <a:gd name="T69" fmla="*/ 77 h 257"/>
                <a:gd name="T70" fmla="*/ 33 w 332"/>
                <a:gd name="T71" fmla="*/ 69 h 257"/>
                <a:gd name="T72" fmla="*/ 58 w 332"/>
                <a:gd name="T73" fmla="*/ 120 h 257"/>
                <a:gd name="T74" fmla="*/ 86 w 332"/>
                <a:gd name="T75" fmla="*/ 141 h 257"/>
                <a:gd name="T76" fmla="*/ 107 w 332"/>
                <a:gd name="T77" fmla="*/ 156 h 257"/>
                <a:gd name="T78" fmla="*/ 127 w 332"/>
                <a:gd name="T79" fmla="*/ 171 h 257"/>
                <a:gd name="T80" fmla="*/ 153 w 332"/>
                <a:gd name="T81" fmla="*/ 172 h 257"/>
                <a:gd name="T82" fmla="*/ 177 w 332"/>
                <a:gd name="T83" fmla="*/ 160 h 257"/>
                <a:gd name="T84" fmla="*/ 208 w 332"/>
                <a:gd name="T85" fmla="*/ 124 h 257"/>
                <a:gd name="T86" fmla="*/ 219 w 332"/>
                <a:gd name="T87" fmla="*/ 96 h 257"/>
                <a:gd name="T88" fmla="*/ 221 w 332"/>
                <a:gd name="T89" fmla="*/ 70 h 257"/>
                <a:gd name="T90" fmla="*/ 205 w 332"/>
                <a:gd name="T91" fmla="*/ 49 h 257"/>
                <a:gd name="T92" fmla="*/ 163 w 332"/>
                <a:gd name="T93" fmla="*/ 34 h 257"/>
                <a:gd name="T94" fmla="*/ 134 w 332"/>
                <a:gd name="T95" fmla="*/ 20 h 257"/>
                <a:gd name="T96" fmla="*/ 126 w 332"/>
                <a:gd name="T97" fmla="*/ 15 h 257"/>
                <a:gd name="T98" fmla="*/ 123 w 332"/>
                <a:gd name="T99" fmla="*/ 13 h 257"/>
                <a:gd name="T100" fmla="*/ 122 w 332"/>
                <a:gd name="T101" fmla="*/ 8 h 257"/>
                <a:gd name="T102" fmla="*/ 125 w 332"/>
                <a:gd name="T103" fmla="*/ 5 h 257"/>
                <a:gd name="T104" fmla="*/ 146 w 332"/>
                <a:gd name="T105" fmla="*/ 9 h 257"/>
                <a:gd name="T106" fmla="*/ 172 w 332"/>
                <a:gd name="T107" fmla="*/ 2 h 257"/>
                <a:gd name="T108" fmla="*/ 194 w 332"/>
                <a:gd name="T109" fmla="*/ 0 h 257"/>
                <a:gd name="T110" fmla="*/ 216 w 332"/>
                <a:gd name="T111" fmla="*/ 2 h 25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32"/>
                <a:gd name="T169" fmla="*/ 0 h 257"/>
                <a:gd name="T170" fmla="*/ 332 w 332"/>
                <a:gd name="T171" fmla="*/ 257 h 25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32" h="257">
                  <a:moveTo>
                    <a:pt x="222" y="5"/>
                  </a:moveTo>
                  <a:lnTo>
                    <a:pt x="221" y="7"/>
                  </a:lnTo>
                  <a:lnTo>
                    <a:pt x="220" y="10"/>
                  </a:lnTo>
                  <a:lnTo>
                    <a:pt x="217" y="15"/>
                  </a:lnTo>
                  <a:lnTo>
                    <a:pt x="215" y="18"/>
                  </a:lnTo>
                  <a:lnTo>
                    <a:pt x="213" y="22"/>
                  </a:lnTo>
                  <a:lnTo>
                    <a:pt x="211" y="25"/>
                  </a:lnTo>
                  <a:lnTo>
                    <a:pt x="210" y="29"/>
                  </a:lnTo>
                  <a:lnTo>
                    <a:pt x="211" y="34"/>
                  </a:lnTo>
                  <a:lnTo>
                    <a:pt x="212" y="37"/>
                  </a:lnTo>
                  <a:lnTo>
                    <a:pt x="214" y="38"/>
                  </a:lnTo>
                  <a:lnTo>
                    <a:pt x="216" y="39"/>
                  </a:lnTo>
                  <a:lnTo>
                    <a:pt x="220" y="40"/>
                  </a:lnTo>
                  <a:lnTo>
                    <a:pt x="224" y="40"/>
                  </a:lnTo>
                  <a:lnTo>
                    <a:pt x="229" y="40"/>
                  </a:lnTo>
                  <a:lnTo>
                    <a:pt x="235" y="39"/>
                  </a:lnTo>
                  <a:lnTo>
                    <a:pt x="240" y="38"/>
                  </a:lnTo>
                  <a:lnTo>
                    <a:pt x="245" y="38"/>
                  </a:lnTo>
                  <a:lnTo>
                    <a:pt x="249" y="40"/>
                  </a:lnTo>
                  <a:lnTo>
                    <a:pt x="258" y="41"/>
                  </a:lnTo>
                  <a:lnTo>
                    <a:pt x="267" y="43"/>
                  </a:lnTo>
                  <a:lnTo>
                    <a:pt x="275" y="45"/>
                  </a:lnTo>
                  <a:lnTo>
                    <a:pt x="285" y="48"/>
                  </a:lnTo>
                  <a:lnTo>
                    <a:pt x="292" y="53"/>
                  </a:lnTo>
                  <a:lnTo>
                    <a:pt x="300" y="58"/>
                  </a:lnTo>
                  <a:lnTo>
                    <a:pt x="302" y="61"/>
                  </a:lnTo>
                  <a:lnTo>
                    <a:pt x="305" y="65"/>
                  </a:lnTo>
                  <a:lnTo>
                    <a:pt x="307" y="69"/>
                  </a:lnTo>
                  <a:lnTo>
                    <a:pt x="308" y="74"/>
                  </a:lnTo>
                  <a:lnTo>
                    <a:pt x="310" y="82"/>
                  </a:lnTo>
                  <a:lnTo>
                    <a:pt x="312" y="89"/>
                  </a:lnTo>
                  <a:lnTo>
                    <a:pt x="314" y="98"/>
                  </a:lnTo>
                  <a:lnTo>
                    <a:pt x="315" y="106"/>
                  </a:lnTo>
                  <a:lnTo>
                    <a:pt x="318" y="114"/>
                  </a:lnTo>
                  <a:lnTo>
                    <a:pt x="321" y="121"/>
                  </a:lnTo>
                  <a:lnTo>
                    <a:pt x="326" y="127"/>
                  </a:lnTo>
                  <a:lnTo>
                    <a:pt x="332" y="134"/>
                  </a:lnTo>
                  <a:lnTo>
                    <a:pt x="327" y="137"/>
                  </a:lnTo>
                  <a:lnTo>
                    <a:pt x="321" y="139"/>
                  </a:lnTo>
                  <a:lnTo>
                    <a:pt x="314" y="142"/>
                  </a:lnTo>
                  <a:lnTo>
                    <a:pt x="308" y="144"/>
                  </a:lnTo>
                  <a:lnTo>
                    <a:pt x="303" y="147"/>
                  </a:lnTo>
                  <a:lnTo>
                    <a:pt x="296" y="151"/>
                  </a:lnTo>
                  <a:lnTo>
                    <a:pt x="291" y="154"/>
                  </a:lnTo>
                  <a:lnTo>
                    <a:pt x="286" y="158"/>
                  </a:lnTo>
                  <a:lnTo>
                    <a:pt x="286" y="164"/>
                  </a:lnTo>
                  <a:lnTo>
                    <a:pt x="287" y="169"/>
                  </a:lnTo>
                  <a:lnTo>
                    <a:pt x="290" y="175"/>
                  </a:lnTo>
                  <a:lnTo>
                    <a:pt x="293" y="179"/>
                  </a:lnTo>
                  <a:lnTo>
                    <a:pt x="296" y="184"/>
                  </a:lnTo>
                  <a:lnTo>
                    <a:pt x="300" y="188"/>
                  </a:lnTo>
                  <a:lnTo>
                    <a:pt x="302" y="194"/>
                  </a:lnTo>
                  <a:lnTo>
                    <a:pt x="303" y="200"/>
                  </a:lnTo>
                  <a:lnTo>
                    <a:pt x="294" y="204"/>
                  </a:lnTo>
                  <a:lnTo>
                    <a:pt x="284" y="207"/>
                  </a:lnTo>
                  <a:lnTo>
                    <a:pt x="273" y="208"/>
                  </a:lnTo>
                  <a:lnTo>
                    <a:pt x="263" y="210"/>
                  </a:lnTo>
                  <a:lnTo>
                    <a:pt x="252" y="211"/>
                  </a:lnTo>
                  <a:lnTo>
                    <a:pt x="242" y="212"/>
                  </a:lnTo>
                  <a:lnTo>
                    <a:pt x="232" y="214"/>
                  </a:lnTo>
                  <a:lnTo>
                    <a:pt x="223" y="217"/>
                  </a:lnTo>
                  <a:lnTo>
                    <a:pt x="222" y="221"/>
                  </a:lnTo>
                  <a:lnTo>
                    <a:pt x="222" y="224"/>
                  </a:lnTo>
                  <a:lnTo>
                    <a:pt x="223" y="228"/>
                  </a:lnTo>
                  <a:lnTo>
                    <a:pt x="225" y="232"/>
                  </a:lnTo>
                  <a:lnTo>
                    <a:pt x="226" y="235"/>
                  </a:lnTo>
                  <a:lnTo>
                    <a:pt x="227" y="238"/>
                  </a:lnTo>
                  <a:lnTo>
                    <a:pt x="227" y="241"/>
                  </a:lnTo>
                  <a:lnTo>
                    <a:pt x="225" y="244"/>
                  </a:lnTo>
                  <a:lnTo>
                    <a:pt x="217" y="243"/>
                  </a:lnTo>
                  <a:lnTo>
                    <a:pt x="210" y="242"/>
                  </a:lnTo>
                  <a:lnTo>
                    <a:pt x="203" y="240"/>
                  </a:lnTo>
                  <a:lnTo>
                    <a:pt x="195" y="239"/>
                  </a:lnTo>
                  <a:lnTo>
                    <a:pt x="189" y="237"/>
                  </a:lnTo>
                  <a:lnTo>
                    <a:pt x="182" y="235"/>
                  </a:lnTo>
                  <a:lnTo>
                    <a:pt x="174" y="233"/>
                  </a:lnTo>
                  <a:lnTo>
                    <a:pt x="167" y="231"/>
                  </a:lnTo>
                  <a:lnTo>
                    <a:pt x="165" y="232"/>
                  </a:lnTo>
                  <a:lnTo>
                    <a:pt x="162" y="233"/>
                  </a:lnTo>
                  <a:lnTo>
                    <a:pt x="160" y="234"/>
                  </a:lnTo>
                  <a:lnTo>
                    <a:pt x="158" y="236"/>
                  </a:lnTo>
                  <a:lnTo>
                    <a:pt x="155" y="240"/>
                  </a:lnTo>
                  <a:lnTo>
                    <a:pt x="152" y="245"/>
                  </a:lnTo>
                  <a:lnTo>
                    <a:pt x="149" y="251"/>
                  </a:lnTo>
                  <a:lnTo>
                    <a:pt x="146" y="254"/>
                  </a:lnTo>
                  <a:lnTo>
                    <a:pt x="144" y="256"/>
                  </a:lnTo>
                  <a:lnTo>
                    <a:pt x="142" y="257"/>
                  </a:lnTo>
                  <a:lnTo>
                    <a:pt x="139" y="257"/>
                  </a:lnTo>
                  <a:lnTo>
                    <a:pt x="136" y="257"/>
                  </a:lnTo>
                  <a:lnTo>
                    <a:pt x="131" y="255"/>
                  </a:lnTo>
                  <a:lnTo>
                    <a:pt x="127" y="252"/>
                  </a:lnTo>
                  <a:lnTo>
                    <a:pt x="123" y="247"/>
                  </a:lnTo>
                  <a:lnTo>
                    <a:pt x="121" y="244"/>
                  </a:lnTo>
                  <a:lnTo>
                    <a:pt x="115" y="236"/>
                  </a:lnTo>
                  <a:lnTo>
                    <a:pt x="112" y="226"/>
                  </a:lnTo>
                  <a:lnTo>
                    <a:pt x="109" y="217"/>
                  </a:lnTo>
                  <a:lnTo>
                    <a:pt x="104" y="208"/>
                  </a:lnTo>
                  <a:lnTo>
                    <a:pt x="102" y="204"/>
                  </a:lnTo>
                  <a:lnTo>
                    <a:pt x="97" y="201"/>
                  </a:lnTo>
                  <a:lnTo>
                    <a:pt x="94" y="197"/>
                  </a:lnTo>
                  <a:lnTo>
                    <a:pt x="89" y="195"/>
                  </a:lnTo>
                  <a:lnTo>
                    <a:pt x="85" y="195"/>
                  </a:lnTo>
                  <a:lnTo>
                    <a:pt x="82" y="195"/>
                  </a:lnTo>
                  <a:lnTo>
                    <a:pt x="77" y="197"/>
                  </a:lnTo>
                  <a:lnTo>
                    <a:pt x="74" y="199"/>
                  </a:lnTo>
                  <a:lnTo>
                    <a:pt x="71" y="202"/>
                  </a:lnTo>
                  <a:lnTo>
                    <a:pt x="69" y="204"/>
                  </a:lnTo>
                  <a:lnTo>
                    <a:pt x="67" y="207"/>
                  </a:lnTo>
                  <a:lnTo>
                    <a:pt x="65" y="211"/>
                  </a:lnTo>
                  <a:lnTo>
                    <a:pt x="62" y="210"/>
                  </a:lnTo>
                  <a:lnTo>
                    <a:pt x="58" y="208"/>
                  </a:lnTo>
                  <a:lnTo>
                    <a:pt x="55" y="207"/>
                  </a:lnTo>
                  <a:lnTo>
                    <a:pt x="53" y="205"/>
                  </a:lnTo>
                  <a:lnTo>
                    <a:pt x="50" y="200"/>
                  </a:lnTo>
                  <a:lnTo>
                    <a:pt x="47" y="194"/>
                  </a:lnTo>
                  <a:lnTo>
                    <a:pt x="45" y="186"/>
                  </a:lnTo>
                  <a:lnTo>
                    <a:pt x="41" y="180"/>
                  </a:lnTo>
                  <a:lnTo>
                    <a:pt x="39" y="173"/>
                  </a:lnTo>
                  <a:lnTo>
                    <a:pt x="36" y="166"/>
                  </a:lnTo>
                  <a:lnTo>
                    <a:pt x="36" y="162"/>
                  </a:lnTo>
                  <a:lnTo>
                    <a:pt x="36" y="157"/>
                  </a:lnTo>
                  <a:lnTo>
                    <a:pt x="36" y="152"/>
                  </a:lnTo>
                  <a:lnTo>
                    <a:pt x="36" y="147"/>
                  </a:lnTo>
                  <a:lnTo>
                    <a:pt x="35" y="142"/>
                  </a:lnTo>
                  <a:lnTo>
                    <a:pt x="34" y="138"/>
                  </a:lnTo>
                  <a:lnTo>
                    <a:pt x="32" y="134"/>
                  </a:lnTo>
                  <a:lnTo>
                    <a:pt x="30" y="131"/>
                  </a:lnTo>
                  <a:lnTo>
                    <a:pt x="27" y="127"/>
                  </a:lnTo>
                  <a:lnTo>
                    <a:pt x="23" y="125"/>
                  </a:lnTo>
                  <a:lnTo>
                    <a:pt x="19" y="124"/>
                  </a:lnTo>
                  <a:lnTo>
                    <a:pt x="16" y="123"/>
                  </a:lnTo>
                  <a:lnTo>
                    <a:pt x="12" y="123"/>
                  </a:lnTo>
                  <a:lnTo>
                    <a:pt x="9" y="123"/>
                  </a:lnTo>
                  <a:lnTo>
                    <a:pt x="5" y="122"/>
                  </a:lnTo>
                  <a:lnTo>
                    <a:pt x="0" y="121"/>
                  </a:lnTo>
                  <a:lnTo>
                    <a:pt x="1" y="113"/>
                  </a:lnTo>
                  <a:lnTo>
                    <a:pt x="4" y="103"/>
                  </a:lnTo>
                  <a:lnTo>
                    <a:pt x="6" y="94"/>
                  </a:lnTo>
                  <a:lnTo>
                    <a:pt x="9" y="85"/>
                  </a:lnTo>
                  <a:lnTo>
                    <a:pt x="13" y="77"/>
                  </a:lnTo>
                  <a:lnTo>
                    <a:pt x="18" y="68"/>
                  </a:lnTo>
                  <a:lnTo>
                    <a:pt x="25" y="61"/>
                  </a:lnTo>
                  <a:lnTo>
                    <a:pt x="32" y="55"/>
                  </a:lnTo>
                  <a:lnTo>
                    <a:pt x="33" y="69"/>
                  </a:lnTo>
                  <a:lnTo>
                    <a:pt x="37" y="83"/>
                  </a:lnTo>
                  <a:lnTo>
                    <a:pt x="43" y="96"/>
                  </a:lnTo>
                  <a:lnTo>
                    <a:pt x="50" y="108"/>
                  </a:lnTo>
                  <a:lnTo>
                    <a:pt x="58" y="120"/>
                  </a:lnTo>
                  <a:lnTo>
                    <a:pt x="69" y="129"/>
                  </a:lnTo>
                  <a:lnTo>
                    <a:pt x="74" y="134"/>
                  </a:lnTo>
                  <a:lnTo>
                    <a:pt x="80" y="138"/>
                  </a:lnTo>
                  <a:lnTo>
                    <a:pt x="86" y="141"/>
                  </a:lnTo>
                  <a:lnTo>
                    <a:pt x="92" y="144"/>
                  </a:lnTo>
                  <a:lnTo>
                    <a:pt x="97" y="148"/>
                  </a:lnTo>
                  <a:lnTo>
                    <a:pt x="102" y="153"/>
                  </a:lnTo>
                  <a:lnTo>
                    <a:pt x="107" y="156"/>
                  </a:lnTo>
                  <a:lnTo>
                    <a:pt x="112" y="160"/>
                  </a:lnTo>
                  <a:lnTo>
                    <a:pt x="116" y="163"/>
                  </a:lnTo>
                  <a:lnTo>
                    <a:pt x="122" y="166"/>
                  </a:lnTo>
                  <a:lnTo>
                    <a:pt x="127" y="171"/>
                  </a:lnTo>
                  <a:lnTo>
                    <a:pt x="132" y="174"/>
                  </a:lnTo>
                  <a:lnTo>
                    <a:pt x="139" y="174"/>
                  </a:lnTo>
                  <a:lnTo>
                    <a:pt x="147" y="174"/>
                  </a:lnTo>
                  <a:lnTo>
                    <a:pt x="153" y="172"/>
                  </a:lnTo>
                  <a:lnTo>
                    <a:pt x="160" y="169"/>
                  </a:lnTo>
                  <a:lnTo>
                    <a:pt x="166" y="167"/>
                  </a:lnTo>
                  <a:lnTo>
                    <a:pt x="171" y="164"/>
                  </a:lnTo>
                  <a:lnTo>
                    <a:pt x="177" y="160"/>
                  </a:lnTo>
                  <a:lnTo>
                    <a:pt x="183" y="156"/>
                  </a:lnTo>
                  <a:lnTo>
                    <a:pt x="192" y="146"/>
                  </a:lnTo>
                  <a:lnTo>
                    <a:pt x="201" y="135"/>
                  </a:lnTo>
                  <a:lnTo>
                    <a:pt x="208" y="124"/>
                  </a:lnTo>
                  <a:lnTo>
                    <a:pt x="214" y="113"/>
                  </a:lnTo>
                  <a:lnTo>
                    <a:pt x="215" y="107"/>
                  </a:lnTo>
                  <a:lnTo>
                    <a:pt x="216" y="101"/>
                  </a:lnTo>
                  <a:lnTo>
                    <a:pt x="219" y="96"/>
                  </a:lnTo>
                  <a:lnTo>
                    <a:pt x="220" y="89"/>
                  </a:lnTo>
                  <a:lnTo>
                    <a:pt x="221" y="83"/>
                  </a:lnTo>
                  <a:lnTo>
                    <a:pt x="222" y="77"/>
                  </a:lnTo>
                  <a:lnTo>
                    <a:pt x="221" y="70"/>
                  </a:lnTo>
                  <a:lnTo>
                    <a:pt x="220" y="64"/>
                  </a:lnTo>
                  <a:lnTo>
                    <a:pt x="215" y="59"/>
                  </a:lnTo>
                  <a:lnTo>
                    <a:pt x="210" y="54"/>
                  </a:lnTo>
                  <a:lnTo>
                    <a:pt x="205" y="49"/>
                  </a:lnTo>
                  <a:lnTo>
                    <a:pt x="200" y="46"/>
                  </a:lnTo>
                  <a:lnTo>
                    <a:pt x="188" y="42"/>
                  </a:lnTo>
                  <a:lnTo>
                    <a:pt x="175" y="38"/>
                  </a:lnTo>
                  <a:lnTo>
                    <a:pt x="163" y="34"/>
                  </a:lnTo>
                  <a:lnTo>
                    <a:pt x="150" y="29"/>
                  </a:lnTo>
                  <a:lnTo>
                    <a:pt x="145" y="27"/>
                  </a:lnTo>
                  <a:lnTo>
                    <a:pt x="139" y="23"/>
                  </a:lnTo>
                  <a:lnTo>
                    <a:pt x="134" y="20"/>
                  </a:lnTo>
                  <a:lnTo>
                    <a:pt x="129" y="15"/>
                  </a:lnTo>
                  <a:lnTo>
                    <a:pt x="128" y="16"/>
                  </a:lnTo>
                  <a:lnTo>
                    <a:pt x="127" y="16"/>
                  </a:lnTo>
                  <a:lnTo>
                    <a:pt x="126" y="15"/>
                  </a:lnTo>
                  <a:lnTo>
                    <a:pt x="125" y="15"/>
                  </a:lnTo>
                  <a:lnTo>
                    <a:pt x="125" y="14"/>
                  </a:lnTo>
                  <a:lnTo>
                    <a:pt x="124" y="13"/>
                  </a:lnTo>
                  <a:lnTo>
                    <a:pt x="123" y="13"/>
                  </a:lnTo>
                  <a:lnTo>
                    <a:pt x="122" y="11"/>
                  </a:lnTo>
                  <a:lnTo>
                    <a:pt x="122" y="10"/>
                  </a:lnTo>
                  <a:lnTo>
                    <a:pt x="122" y="9"/>
                  </a:lnTo>
                  <a:lnTo>
                    <a:pt x="122" y="8"/>
                  </a:lnTo>
                  <a:lnTo>
                    <a:pt x="123" y="7"/>
                  </a:lnTo>
                  <a:lnTo>
                    <a:pt x="124" y="7"/>
                  </a:lnTo>
                  <a:lnTo>
                    <a:pt x="124" y="6"/>
                  </a:lnTo>
                  <a:lnTo>
                    <a:pt x="125" y="5"/>
                  </a:lnTo>
                  <a:lnTo>
                    <a:pt x="126" y="5"/>
                  </a:lnTo>
                  <a:lnTo>
                    <a:pt x="132" y="8"/>
                  </a:lnTo>
                  <a:lnTo>
                    <a:pt x="138" y="9"/>
                  </a:lnTo>
                  <a:lnTo>
                    <a:pt x="146" y="9"/>
                  </a:lnTo>
                  <a:lnTo>
                    <a:pt x="152" y="8"/>
                  </a:lnTo>
                  <a:lnTo>
                    <a:pt x="160" y="7"/>
                  </a:lnTo>
                  <a:lnTo>
                    <a:pt x="166" y="5"/>
                  </a:lnTo>
                  <a:lnTo>
                    <a:pt x="172" y="2"/>
                  </a:lnTo>
                  <a:lnTo>
                    <a:pt x="177" y="0"/>
                  </a:lnTo>
                  <a:lnTo>
                    <a:pt x="184" y="0"/>
                  </a:lnTo>
                  <a:lnTo>
                    <a:pt x="189" y="0"/>
                  </a:lnTo>
                  <a:lnTo>
                    <a:pt x="194" y="0"/>
                  </a:lnTo>
                  <a:lnTo>
                    <a:pt x="201" y="0"/>
                  </a:lnTo>
                  <a:lnTo>
                    <a:pt x="206" y="0"/>
                  </a:lnTo>
                  <a:lnTo>
                    <a:pt x="211" y="1"/>
                  </a:lnTo>
                  <a:lnTo>
                    <a:pt x="216" y="2"/>
                  </a:lnTo>
                  <a:lnTo>
                    <a:pt x="222" y="5"/>
                  </a:lnTo>
                  <a:close/>
                </a:path>
              </a:pathLst>
            </a:custGeom>
            <a:solidFill>
              <a:srgbClr val="FFFF66"/>
            </a:solidFill>
            <a:ln w="9525">
              <a:noFill/>
              <a:round/>
              <a:headEnd/>
              <a:tailEnd/>
            </a:ln>
          </p:spPr>
          <p:txBody>
            <a:bodyPr>
              <a:prstTxWarp prst="textNoShape">
                <a:avLst/>
              </a:prstTxWarp>
            </a:bodyPr>
            <a:lstStyle/>
            <a:p>
              <a:endParaRPr lang="en-US"/>
            </a:p>
          </p:txBody>
        </p:sp>
        <p:sp>
          <p:nvSpPr>
            <p:cNvPr id="66708" name="Freeform 148"/>
            <p:cNvSpPr>
              <a:spLocks/>
            </p:cNvSpPr>
            <p:nvPr/>
          </p:nvSpPr>
          <p:spPr bwMode="auto">
            <a:xfrm>
              <a:off x="2046" y="3528"/>
              <a:ext cx="334" cy="260"/>
            </a:xfrm>
            <a:custGeom>
              <a:avLst/>
              <a:gdLst>
                <a:gd name="T0" fmla="*/ 284 w 334"/>
                <a:gd name="T1" fmla="*/ 25 h 260"/>
                <a:gd name="T2" fmla="*/ 290 w 334"/>
                <a:gd name="T3" fmla="*/ 38 h 260"/>
                <a:gd name="T4" fmla="*/ 280 w 334"/>
                <a:gd name="T5" fmla="*/ 46 h 260"/>
                <a:gd name="T6" fmla="*/ 276 w 334"/>
                <a:gd name="T7" fmla="*/ 57 h 260"/>
                <a:gd name="T8" fmla="*/ 294 w 334"/>
                <a:gd name="T9" fmla="*/ 77 h 260"/>
                <a:gd name="T10" fmla="*/ 319 w 334"/>
                <a:gd name="T11" fmla="*/ 97 h 260"/>
                <a:gd name="T12" fmla="*/ 316 w 334"/>
                <a:gd name="T13" fmla="*/ 113 h 260"/>
                <a:gd name="T14" fmla="*/ 309 w 334"/>
                <a:gd name="T15" fmla="*/ 123 h 260"/>
                <a:gd name="T16" fmla="*/ 319 w 334"/>
                <a:gd name="T17" fmla="*/ 141 h 260"/>
                <a:gd name="T18" fmla="*/ 333 w 334"/>
                <a:gd name="T19" fmla="*/ 158 h 260"/>
                <a:gd name="T20" fmla="*/ 327 w 334"/>
                <a:gd name="T21" fmla="*/ 171 h 260"/>
                <a:gd name="T22" fmla="*/ 304 w 334"/>
                <a:gd name="T23" fmla="*/ 178 h 260"/>
                <a:gd name="T24" fmla="*/ 291 w 334"/>
                <a:gd name="T25" fmla="*/ 188 h 260"/>
                <a:gd name="T26" fmla="*/ 286 w 334"/>
                <a:gd name="T27" fmla="*/ 202 h 260"/>
                <a:gd name="T28" fmla="*/ 278 w 334"/>
                <a:gd name="T29" fmla="*/ 215 h 260"/>
                <a:gd name="T30" fmla="*/ 253 w 334"/>
                <a:gd name="T31" fmla="*/ 221 h 260"/>
                <a:gd name="T32" fmla="*/ 231 w 334"/>
                <a:gd name="T33" fmla="*/ 228 h 260"/>
                <a:gd name="T34" fmla="*/ 220 w 334"/>
                <a:gd name="T35" fmla="*/ 238 h 260"/>
                <a:gd name="T36" fmla="*/ 195 w 334"/>
                <a:gd name="T37" fmla="*/ 238 h 260"/>
                <a:gd name="T38" fmla="*/ 172 w 334"/>
                <a:gd name="T39" fmla="*/ 239 h 260"/>
                <a:gd name="T40" fmla="*/ 163 w 334"/>
                <a:gd name="T41" fmla="*/ 253 h 260"/>
                <a:gd name="T42" fmla="*/ 145 w 334"/>
                <a:gd name="T43" fmla="*/ 258 h 260"/>
                <a:gd name="T44" fmla="*/ 112 w 334"/>
                <a:gd name="T45" fmla="*/ 234 h 260"/>
                <a:gd name="T46" fmla="*/ 92 w 334"/>
                <a:gd name="T47" fmla="*/ 231 h 260"/>
                <a:gd name="T48" fmla="*/ 75 w 334"/>
                <a:gd name="T49" fmla="*/ 248 h 260"/>
                <a:gd name="T50" fmla="*/ 67 w 334"/>
                <a:gd name="T51" fmla="*/ 243 h 260"/>
                <a:gd name="T52" fmla="*/ 60 w 334"/>
                <a:gd name="T53" fmla="*/ 234 h 260"/>
                <a:gd name="T54" fmla="*/ 49 w 334"/>
                <a:gd name="T55" fmla="*/ 219 h 260"/>
                <a:gd name="T56" fmla="*/ 37 w 334"/>
                <a:gd name="T57" fmla="*/ 209 h 260"/>
                <a:gd name="T58" fmla="*/ 32 w 334"/>
                <a:gd name="T59" fmla="*/ 210 h 260"/>
                <a:gd name="T60" fmla="*/ 29 w 334"/>
                <a:gd name="T61" fmla="*/ 219 h 260"/>
                <a:gd name="T62" fmla="*/ 18 w 334"/>
                <a:gd name="T63" fmla="*/ 209 h 260"/>
                <a:gd name="T64" fmla="*/ 6 w 334"/>
                <a:gd name="T65" fmla="*/ 176 h 260"/>
                <a:gd name="T66" fmla="*/ 3 w 334"/>
                <a:gd name="T67" fmla="*/ 156 h 260"/>
                <a:gd name="T68" fmla="*/ 11 w 334"/>
                <a:gd name="T69" fmla="*/ 148 h 260"/>
                <a:gd name="T70" fmla="*/ 21 w 334"/>
                <a:gd name="T71" fmla="*/ 154 h 260"/>
                <a:gd name="T72" fmla="*/ 29 w 334"/>
                <a:gd name="T73" fmla="*/ 166 h 260"/>
                <a:gd name="T74" fmla="*/ 37 w 334"/>
                <a:gd name="T75" fmla="*/ 185 h 260"/>
                <a:gd name="T76" fmla="*/ 55 w 334"/>
                <a:gd name="T77" fmla="*/ 201 h 260"/>
                <a:gd name="T78" fmla="*/ 75 w 334"/>
                <a:gd name="T79" fmla="*/ 208 h 260"/>
                <a:gd name="T80" fmla="*/ 91 w 334"/>
                <a:gd name="T81" fmla="*/ 192 h 260"/>
                <a:gd name="T82" fmla="*/ 117 w 334"/>
                <a:gd name="T83" fmla="*/ 188 h 260"/>
                <a:gd name="T84" fmla="*/ 147 w 334"/>
                <a:gd name="T85" fmla="*/ 197 h 260"/>
                <a:gd name="T86" fmla="*/ 163 w 334"/>
                <a:gd name="T87" fmla="*/ 192 h 260"/>
                <a:gd name="T88" fmla="*/ 170 w 334"/>
                <a:gd name="T89" fmla="*/ 178 h 260"/>
                <a:gd name="T90" fmla="*/ 170 w 334"/>
                <a:gd name="T91" fmla="*/ 168 h 260"/>
                <a:gd name="T92" fmla="*/ 190 w 334"/>
                <a:gd name="T93" fmla="*/ 161 h 260"/>
                <a:gd name="T94" fmla="*/ 232 w 334"/>
                <a:gd name="T95" fmla="*/ 152 h 260"/>
                <a:gd name="T96" fmla="*/ 249 w 334"/>
                <a:gd name="T97" fmla="*/ 139 h 260"/>
                <a:gd name="T98" fmla="*/ 241 w 334"/>
                <a:gd name="T99" fmla="*/ 120 h 260"/>
                <a:gd name="T100" fmla="*/ 230 w 334"/>
                <a:gd name="T101" fmla="*/ 103 h 260"/>
                <a:gd name="T102" fmla="*/ 269 w 334"/>
                <a:gd name="T103" fmla="*/ 61 h 260"/>
                <a:gd name="T104" fmla="*/ 257 w 334"/>
                <a:gd name="T105" fmla="*/ 34 h 260"/>
                <a:gd name="T106" fmla="*/ 248 w 334"/>
                <a:gd name="T107" fmla="*/ 17 h 260"/>
                <a:gd name="T108" fmla="*/ 243 w 334"/>
                <a:gd name="T109" fmla="*/ 3 h 260"/>
                <a:gd name="T110" fmla="*/ 256 w 334"/>
                <a:gd name="T111" fmla="*/ 6 h 260"/>
                <a:gd name="T112" fmla="*/ 270 w 334"/>
                <a:gd name="T113" fmla="*/ 17 h 26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34"/>
                <a:gd name="T172" fmla="*/ 0 h 260"/>
                <a:gd name="T173" fmla="*/ 334 w 334"/>
                <a:gd name="T174" fmla="*/ 260 h 26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34" h="260">
                  <a:moveTo>
                    <a:pt x="275" y="18"/>
                  </a:moveTo>
                  <a:lnTo>
                    <a:pt x="277" y="20"/>
                  </a:lnTo>
                  <a:lnTo>
                    <a:pt x="280" y="22"/>
                  </a:lnTo>
                  <a:lnTo>
                    <a:pt x="284" y="25"/>
                  </a:lnTo>
                  <a:lnTo>
                    <a:pt x="287" y="28"/>
                  </a:lnTo>
                  <a:lnTo>
                    <a:pt x="289" y="32"/>
                  </a:lnTo>
                  <a:lnTo>
                    <a:pt x="290" y="35"/>
                  </a:lnTo>
                  <a:lnTo>
                    <a:pt x="290" y="38"/>
                  </a:lnTo>
                  <a:lnTo>
                    <a:pt x="287" y="42"/>
                  </a:lnTo>
                  <a:lnTo>
                    <a:pt x="285" y="43"/>
                  </a:lnTo>
                  <a:lnTo>
                    <a:pt x="282" y="44"/>
                  </a:lnTo>
                  <a:lnTo>
                    <a:pt x="280" y="46"/>
                  </a:lnTo>
                  <a:lnTo>
                    <a:pt x="278" y="49"/>
                  </a:lnTo>
                  <a:lnTo>
                    <a:pt x="276" y="52"/>
                  </a:lnTo>
                  <a:lnTo>
                    <a:pt x="276" y="54"/>
                  </a:lnTo>
                  <a:lnTo>
                    <a:pt x="276" y="57"/>
                  </a:lnTo>
                  <a:lnTo>
                    <a:pt x="278" y="59"/>
                  </a:lnTo>
                  <a:lnTo>
                    <a:pt x="282" y="66"/>
                  </a:lnTo>
                  <a:lnTo>
                    <a:pt x="288" y="72"/>
                  </a:lnTo>
                  <a:lnTo>
                    <a:pt x="294" y="77"/>
                  </a:lnTo>
                  <a:lnTo>
                    <a:pt x="301" y="81"/>
                  </a:lnTo>
                  <a:lnTo>
                    <a:pt x="308" y="85"/>
                  </a:lnTo>
                  <a:lnTo>
                    <a:pt x="314" y="91"/>
                  </a:lnTo>
                  <a:lnTo>
                    <a:pt x="319" y="97"/>
                  </a:lnTo>
                  <a:lnTo>
                    <a:pt x="324" y="104"/>
                  </a:lnTo>
                  <a:lnTo>
                    <a:pt x="321" y="107"/>
                  </a:lnTo>
                  <a:lnTo>
                    <a:pt x="319" y="111"/>
                  </a:lnTo>
                  <a:lnTo>
                    <a:pt x="316" y="113"/>
                  </a:lnTo>
                  <a:lnTo>
                    <a:pt x="314" y="115"/>
                  </a:lnTo>
                  <a:lnTo>
                    <a:pt x="311" y="117"/>
                  </a:lnTo>
                  <a:lnTo>
                    <a:pt x="309" y="119"/>
                  </a:lnTo>
                  <a:lnTo>
                    <a:pt x="309" y="123"/>
                  </a:lnTo>
                  <a:lnTo>
                    <a:pt x="310" y="128"/>
                  </a:lnTo>
                  <a:lnTo>
                    <a:pt x="312" y="132"/>
                  </a:lnTo>
                  <a:lnTo>
                    <a:pt x="315" y="137"/>
                  </a:lnTo>
                  <a:lnTo>
                    <a:pt x="319" y="141"/>
                  </a:lnTo>
                  <a:lnTo>
                    <a:pt x="324" y="144"/>
                  </a:lnTo>
                  <a:lnTo>
                    <a:pt x="328" y="149"/>
                  </a:lnTo>
                  <a:lnTo>
                    <a:pt x="331" y="153"/>
                  </a:lnTo>
                  <a:lnTo>
                    <a:pt x="333" y="158"/>
                  </a:lnTo>
                  <a:lnTo>
                    <a:pt x="334" y="163"/>
                  </a:lnTo>
                  <a:lnTo>
                    <a:pt x="332" y="166"/>
                  </a:lnTo>
                  <a:lnTo>
                    <a:pt x="329" y="170"/>
                  </a:lnTo>
                  <a:lnTo>
                    <a:pt x="327" y="171"/>
                  </a:lnTo>
                  <a:lnTo>
                    <a:pt x="324" y="173"/>
                  </a:lnTo>
                  <a:lnTo>
                    <a:pt x="317" y="175"/>
                  </a:lnTo>
                  <a:lnTo>
                    <a:pt x="310" y="176"/>
                  </a:lnTo>
                  <a:lnTo>
                    <a:pt x="304" y="178"/>
                  </a:lnTo>
                  <a:lnTo>
                    <a:pt x="297" y="180"/>
                  </a:lnTo>
                  <a:lnTo>
                    <a:pt x="295" y="182"/>
                  </a:lnTo>
                  <a:lnTo>
                    <a:pt x="293" y="184"/>
                  </a:lnTo>
                  <a:lnTo>
                    <a:pt x="291" y="188"/>
                  </a:lnTo>
                  <a:lnTo>
                    <a:pt x="289" y="192"/>
                  </a:lnTo>
                  <a:lnTo>
                    <a:pt x="288" y="195"/>
                  </a:lnTo>
                  <a:lnTo>
                    <a:pt x="287" y="199"/>
                  </a:lnTo>
                  <a:lnTo>
                    <a:pt x="286" y="202"/>
                  </a:lnTo>
                  <a:lnTo>
                    <a:pt x="285" y="205"/>
                  </a:lnTo>
                  <a:lnTo>
                    <a:pt x="282" y="210"/>
                  </a:lnTo>
                  <a:lnTo>
                    <a:pt x="280" y="213"/>
                  </a:lnTo>
                  <a:lnTo>
                    <a:pt x="278" y="215"/>
                  </a:lnTo>
                  <a:lnTo>
                    <a:pt x="275" y="218"/>
                  </a:lnTo>
                  <a:lnTo>
                    <a:pt x="268" y="220"/>
                  </a:lnTo>
                  <a:lnTo>
                    <a:pt x="260" y="221"/>
                  </a:lnTo>
                  <a:lnTo>
                    <a:pt x="253" y="221"/>
                  </a:lnTo>
                  <a:lnTo>
                    <a:pt x="246" y="222"/>
                  </a:lnTo>
                  <a:lnTo>
                    <a:pt x="239" y="223"/>
                  </a:lnTo>
                  <a:lnTo>
                    <a:pt x="233" y="225"/>
                  </a:lnTo>
                  <a:lnTo>
                    <a:pt x="231" y="228"/>
                  </a:lnTo>
                  <a:lnTo>
                    <a:pt x="228" y="230"/>
                  </a:lnTo>
                  <a:lnTo>
                    <a:pt x="226" y="233"/>
                  </a:lnTo>
                  <a:lnTo>
                    <a:pt x="224" y="237"/>
                  </a:lnTo>
                  <a:lnTo>
                    <a:pt x="220" y="238"/>
                  </a:lnTo>
                  <a:lnTo>
                    <a:pt x="216" y="239"/>
                  </a:lnTo>
                  <a:lnTo>
                    <a:pt x="211" y="239"/>
                  </a:lnTo>
                  <a:lnTo>
                    <a:pt x="206" y="239"/>
                  </a:lnTo>
                  <a:lnTo>
                    <a:pt x="195" y="238"/>
                  </a:lnTo>
                  <a:lnTo>
                    <a:pt x="186" y="237"/>
                  </a:lnTo>
                  <a:lnTo>
                    <a:pt x="180" y="237"/>
                  </a:lnTo>
                  <a:lnTo>
                    <a:pt x="176" y="238"/>
                  </a:lnTo>
                  <a:lnTo>
                    <a:pt x="172" y="239"/>
                  </a:lnTo>
                  <a:lnTo>
                    <a:pt x="169" y="241"/>
                  </a:lnTo>
                  <a:lnTo>
                    <a:pt x="165" y="244"/>
                  </a:lnTo>
                  <a:lnTo>
                    <a:pt x="164" y="248"/>
                  </a:lnTo>
                  <a:lnTo>
                    <a:pt x="163" y="253"/>
                  </a:lnTo>
                  <a:lnTo>
                    <a:pt x="163" y="259"/>
                  </a:lnTo>
                  <a:lnTo>
                    <a:pt x="157" y="260"/>
                  </a:lnTo>
                  <a:lnTo>
                    <a:pt x="152" y="260"/>
                  </a:lnTo>
                  <a:lnTo>
                    <a:pt x="145" y="258"/>
                  </a:lnTo>
                  <a:lnTo>
                    <a:pt x="139" y="255"/>
                  </a:lnTo>
                  <a:lnTo>
                    <a:pt x="129" y="247"/>
                  </a:lnTo>
                  <a:lnTo>
                    <a:pt x="117" y="238"/>
                  </a:lnTo>
                  <a:lnTo>
                    <a:pt x="112" y="234"/>
                  </a:lnTo>
                  <a:lnTo>
                    <a:pt x="106" y="232"/>
                  </a:lnTo>
                  <a:lnTo>
                    <a:pt x="101" y="230"/>
                  </a:lnTo>
                  <a:lnTo>
                    <a:pt x="96" y="230"/>
                  </a:lnTo>
                  <a:lnTo>
                    <a:pt x="92" y="231"/>
                  </a:lnTo>
                  <a:lnTo>
                    <a:pt x="86" y="234"/>
                  </a:lnTo>
                  <a:lnTo>
                    <a:pt x="82" y="239"/>
                  </a:lnTo>
                  <a:lnTo>
                    <a:pt x="78" y="248"/>
                  </a:lnTo>
                  <a:lnTo>
                    <a:pt x="75" y="248"/>
                  </a:lnTo>
                  <a:lnTo>
                    <a:pt x="73" y="248"/>
                  </a:lnTo>
                  <a:lnTo>
                    <a:pt x="71" y="247"/>
                  </a:lnTo>
                  <a:lnTo>
                    <a:pt x="69" y="245"/>
                  </a:lnTo>
                  <a:lnTo>
                    <a:pt x="67" y="243"/>
                  </a:lnTo>
                  <a:lnTo>
                    <a:pt x="65" y="242"/>
                  </a:lnTo>
                  <a:lnTo>
                    <a:pt x="64" y="240"/>
                  </a:lnTo>
                  <a:lnTo>
                    <a:pt x="62" y="239"/>
                  </a:lnTo>
                  <a:lnTo>
                    <a:pt x="60" y="234"/>
                  </a:lnTo>
                  <a:lnTo>
                    <a:pt x="58" y="230"/>
                  </a:lnTo>
                  <a:lnTo>
                    <a:pt x="55" y="225"/>
                  </a:lnTo>
                  <a:lnTo>
                    <a:pt x="52" y="222"/>
                  </a:lnTo>
                  <a:lnTo>
                    <a:pt x="49" y="219"/>
                  </a:lnTo>
                  <a:lnTo>
                    <a:pt x="45" y="216"/>
                  </a:lnTo>
                  <a:lnTo>
                    <a:pt x="41" y="213"/>
                  </a:lnTo>
                  <a:lnTo>
                    <a:pt x="38" y="209"/>
                  </a:lnTo>
                  <a:lnTo>
                    <a:pt x="37" y="209"/>
                  </a:lnTo>
                  <a:lnTo>
                    <a:pt x="35" y="209"/>
                  </a:lnTo>
                  <a:lnTo>
                    <a:pt x="34" y="210"/>
                  </a:lnTo>
                  <a:lnTo>
                    <a:pt x="33" y="210"/>
                  </a:lnTo>
                  <a:lnTo>
                    <a:pt x="32" y="210"/>
                  </a:lnTo>
                  <a:lnTo>
                    <a:pt x="31" y="211"/>
                  </a:lnTo>
                  <a:lnTo>
                    <a:pt x="30" y="212"/>
                  </a:lnTo>
                  <a:lnTo>
                    <a:pt x="29" y="213"/>
                  </a:lnTo>
                  <a:lnTo>
                    <a:pt x="29" y="219"/>
                  </a:lnTo>
                  <a:lnTo>
                    <a:pt x="25" y="217"/>
                  </a:lnTo>
                  <a:lnTo>
                    <a:pt x="22" y="215"/>
                  </a:lnTo>
                  <a:lnTo>
                    <a:pt x="20" y="212"/>
                  </a:lnTo>
                  <a:lnTo>
                    <a:pt x="18" y="209"/>
                  </a:lnTo>
                  <a:lnTo>
                    <a:pt x="14" y="201"/>
                  </a:lnTo>
                  <a:lnTo>
                    <a:pt x="12" y="193"/>
                  </a:lnTo>
                  <a:lnTo>
                    <a:pt x="10" y="184"/>
                  </a:lnTo>
                  <a:lnTo>
                    <a:pt x="6" y="176"/>
                  </a:lnTo>
                  <a:lnTo>
                    <a:pt x="3" y="168"/>
                  </a:lnTo>
                  <a:lnTo>
                    <a:pt x="0" y="160"/>
                  </a:lnTo>
                  <a:lnTo>
                    <a:pt x="1" y="158"/>
                  </a:lnTo>
                  <a:lnTo>
                    <a:pt x="3" y="156"/>
                  </a:lnTo>
                  <a:lnTo>
                    <a:pt x="4" y="153"/>
                  </a:lnTo>
                  <a:lnTo>
                    <a:pt x="6" y="151"/>
                  </a:lnTo>
                  <a:lnTo>
                    <a:pt x="8" y="149"/>
                  </a:lnTo>
                  <a:lnTo>
                    <a:pt x="11" y="148"/>
                  </a:lnTo>
                  <a:lnTo>
                    <a:pt x="13" y="146"/>
                  </a:lnTo>
                  <a:lnTo>
                    <a:pt x="17" y="149"/>
                  </a:lnTo>
                  <a:lnTo>
                    <a:pt x="19" y="151"/>
                  </a:lnTo>
                  <a:lnTo>
                    <a:pt x="21" y="154"/>
                  </a:lnTo>
                  <a:lnTo>
                    <a:pt x="23" y="157"/>
                  </a:lnTo>
                  <a:lnTo>
                    <a:pt x="25" y="160"/>
                  </a:lnTo>
                  <a:lnTo>
                    <a:pt x="26" y="163"/>
                  </a:lnTo>
                  <a:lnTo>
                    <a:pt x="29" y="166"/>
                  </a:lnTo>
                  <a:lnTo>
                    <a:pt x="29" y="171"/>
                  </a:lnTo>
                  <a:lnTo>
                    <a:pt x="29" y="174"/>
                  </a:lnTo>
                  <a:lnTo>
                    <a:pt x="33" y="180"/>
                  </a:lnTo>
                  <a:lnTo>
                    <a:pt x="37" y="185"/>
                  </a:lnTo>
                  <a:lnTo>
                    <a:pt x="41" y="190"/>
                  </a:lnTo>
                  <a:lnTo>
                    <a:pt x="45" y="194"/>
                  </a:lnTo>
                  <a:lnTo>
                    <a:pt x="51" y="197"/>
                  </a:lnTo>
                  <a:lnTo>
                    <a:pt x="55" y="201"/>
                  </a:lnTo>
                  <a:lnTo>
                    <a:pt x="60" y="205"/>
                  </a:lnTo>
                  <a:lnTo>
                    <a:pt x="65" y="209"/>
                  </a:lnTo>
                  <a:lnTo>
                    <a:pt x="71" y="209"/>
                  </a:lnTo>
                  <a:lnTo>
                    <a:pt x="75" y="208"/>
                  </a:lnTo>
                  <a:lnTo>
                    <a:pt x="79" y="204"/>
                  </a:lnTo>
                  <a:lnTo>
                    <a:pt x="83" y="201"/>
                  </a:lnTo>
                  <a:lnTo>
                    <a:pt x="88" y="197"/>
                  </a:lnTo>
                  <a:lnTo>
                    <a:pt x="91" y="192"/>
                  </a:lnTo>
                  <a:lnTo>
                    <a:pt x="94" y="189"/>
                  </a:lnTo>
                  <a:lnTo>
                    <a:pt x="97" y="184"/>
                  </a:lnTo>
                  <a:lnTo>
                    <a:pt x="106" y="185"/>
                  </a:lnTo>
                  <a:lnTo>
                    <a:pt x="117" y="188"/>
                  </a:lnTo>
                  <a:lnTo>
                    <a:pt x="127" y="192"/>
                  </a:lnTo>
                  <a:lnTo>
                    <a:pt x="136" y="195"/>
                  </a:lnTo>
                  <a:lnTo>
                    <a:pt x="141" y="196"/>
                  </a:lnTo>
                  <a:lnTo>
                    <a:pt x="147" y="197"/>
                  </a:lnTo>
                  <a:lnTo>
                    <a:pt x="151" y="197"/>
                  </a:lnTo>
                  <a:lnTo>
                    <a:pt x="155" y="196"/>
                  </a:lnTo>
                  <a:lnTo>
                    <a:pt x="159" y="195"/>
                  </a:lnTo>
                  <a:lnTo>
                    <a:pt x="163" y="192"/>
                  </a:lnTo>
                  <a:lnTo>
                    <a:pt x="168" y="188"/>
                  </a:lnTo>
                  <a:lnTo>
                    <a:pt x="172" y="182"/>
                  </a:lnTo>
                  <a:lnTo>
                    <a:pt x="171" y="181"/>
                  </a:lnTo>
                  <a:lnTo>
                    <a:pt x="170" y="178"/>
                  </a:lnTo>
                  <a:lnTo>
                    <a:pt x="170" y="176"/>
                  </a:lnTo>
                  <a:lnTo>
                    <a:pt x="170" y="173"/>
                  </a:lnTo>
                  <a:lnTo>
                    <a:pt x="170" y="170"/>
                  </a:lnTo>
                  <a:lnTo>
                    <a:pt x="170" y="168"/>
                  </a:lnTo>
                  <a:lnTo>
                    <a:pt x="170" y="166"/>
                  </a:lnTo>
                  <a:lnTo>
                    <a:pt x="169" y="165"/>
                  </a:lnTo>
                  <a:lnTo>
                    <a:pt x="179" y="163"/>
                  </a:lnTo>
                  <a:lnTo>
                    <a:pt x="190" y="161"/>
                  </a:lnTo>
                  <a:lnTo>
                    <a:pt x="200" y="160"/>
                  </a:lnTo>
                  <a:lnTo>
                    <a:pt x="212" y="158"/>
                  </a:lnTo>
                  <a:lnTo>
                    <a:pt x="221" y="155"/>
                  </a:lnTo>
                  <a:lnTo>
                    <a:pt x="232" y="152"/>
                  </a:lnTo>
                  <a:lnTo>
                    <a:pt x="236" y="150"/>
                  </a:lnTo>
                  <a:lnTo>
                    <a:pt x="240" y="146"/>
                  </a:lnTo>
                  <a:lnTo>
                    <a:pt x="245" y="143"/>
                  </a:lnTo>
                  <a:lnTo>
                    <a:pt x="249" y="139"/>
                  </a:lnTo>
                  <a:lnTo>
                    <a:pt x="248" y="134"/>
                  </a:lnTo>
                  <a:lnTo>
                    <a:pt x="247" y="129"/>
                  </a:lnTo>
                  <a:lnTo>
                    <a:pt x="245" y="124"/>
                  </a:lnTo>
                  <a:lnTo>
                    <a:pt x="241" y="120"/>
                  </a:lnTo>
                  <a:lnTo>
                    <a:pt x="237" y="116"/>
                  </a:lnTo>
                  <a:lnTo>
                    <a:pt x="234" y="112"/>
                  </a:lnTo>
                  <a:lnTo>
                    <a:pt x="231" y="107"/>
                  </a:lnTo>
                  <a:lnTo>
                    <a:pt x="230" y="103"/>
                  </a:lnTo>
                  <a:lnTo>
                    <a:pt x="273" y="82"/>
                  </a:lnTo>
                  <a:lnTo>
                    <a:pt x="272" y="75"/>
                  </a:lnTo>
                  <a:lnTo>
                    <a:pt x="271" y="67"/>
                  </a:lnTo>
                  <a:lnTo>
                    <a:pt x="269" y="61"/>
                  </a:lnTo>
                  <a:lnTo>
                    <a:pt x="266" y="54"/>
                  </a:lnTo>
                  <a:lnTo>
                    <a:pt x="263" y="47"/>
                  </a:lnTo>
                  <a:lnTo>
                    <a:pt x="260" y="40"/>
                  </a:lnTo>
                  <a:lnTo>
                    <a:pt x="257" y="34"/>
                  </a:lnTo>
                  <a:lnTo>
                    <a:pt x="256" y="26"/>
                  </a:lnTo>
                  <a:lnTo>
                    <a:pt x="253" y="23"/>
                  </a:lnTo>
                  <a:lnTo>
                    <a:pt x="251" y="20"/>
                  </a:lnTo>
                  <a:lnTo>
                    <a:pt x="248" y="17"/>
                  </a:lnTo>
                  <a:lnTo>
                    <a:pt x="246" y="14"/>
                  </a:lnTo>
                  <a:lnTo>
                    <a:pt x="243" y="10"/>
                  </a:lnTo>
                  <a:lnTo>
                    <a:pt x="243" y="6"/>
                  </a:lnTo>
                  <a:lnTo>
                    <a:pt x="243" y="3"/>
                  </a:lnTo>
                  <a:lnTo>
                    <a:pt x="245" y="0"/>
                  </a:lnTo>
                  <a:lnTo>
                    <a:pt x="250" y="1"/>
                  </a:lnTo>
                  <a:lnTo>
                    <a:pt x="253" y="3"/>
                  </a:lnTo>
                  <a:lnTo>
                    <a:pt x="256" y="6"/>
                  </a:lnTo>
                  <a:lnTo>
                    <a:pt x="259" y="10"/>
                  </a:lnTo>
                  <a:lnTo>
                    <a:pt x="262" y="13"/>
                  </a:lnTo>
                  <a:lnTo>
                    <a:pt x="266" y="15"/>
                  </a:lnTo>
                  <a:lnTo>
                    <a:pt x="270" y="17"/>
                  </a:lnTo>
                  <a:lnTo>
                    <a:pt x="275" y="18"/>
                  </a:lnTo>
                  <a:close/>
                </a:path>
              </a:pathLst>
            </a:custGeom>
            <a:solidFill>
              <a:srgbClr val="4C4C4C"/>
            </a:solidFill>
            <a:ln w="9525">
              <a:noFill/>
              <a:round/>
              <a:headEnd/>
              <a:tailEnd/>
            </a:ln>
          </p:spPr>
          <p:txBody>
            <a:bodyPr>
              <a:prstTxWarp prst="textNoShape">
                <a:avLst/>
              </a:prstTxWarp>
            </a:bodyPr>
            <a:lstStyle/>
            <a:p>
              <a:endParaRPr lang="en-US"/>
            </a:p>
          </p:txBody>
        </p:sp>
        <p:sp>
          <p:nvSpPr>
            <p:cNvPr id="66709" name="Freeform 149"/>
            <p:cNvSpPr>
              <a:spLocks/>
            </p:cNvSpPr>
            <p:nvPr/>
          </p:nvSpPr>
          <p:spPr bwMode="auto">
            <a:xfrm>
              <a:off x="1586" y="3573"/>
              <a:ext cx="239" cy="282"/>
            </a:xfrm>
            <a:custGeom>
              <a:avLst/>
              <a:gdLst>
                <a:gd name="T0" fmla="*/ 46 w 239"/>
                <a:gd name="T1" fmla="*/ 56 h 282"/>
                <a:gd name="T2" fmla="*/ 34 w 239"/>
                <a:gd name="T3" fmla="*/ 88 h 282"/>
                <a:gd name="T4" fmla="*/ 33 w 239"/>
                <a:gd name="T5" fmla="*/ 110 h 282"/>
                <a:gd name="T6" fmla="*/ 45 w 239"/>
                <a:gd name="T7" fmla="*/ 127 h 282"/>
                <a:gd name="T8" fmla="*/ 67 w 239"/>
                <a:gd name="T9" fmla="*/ 140 h 282"/>
                <a:gd name="T10" fmla="*/ 92 w 239"/>
                <a:gd name="T11" fmla="*/ 148 h 282"/>
                <a:gd name="T12" fmla="*/ 137 w 239"/>
                <a:gd name="T13" fmla="*/ 149 h 282"/>
                <a:gd name="T14" fmla="*/ 179 w 239"/>
                <a:gd name="T15" fmla="*/ 133 h 282"/>
                <a:gd name="T16" fmla="*/ 188 w 239"/>
                <a:gd name="T17" fmla="*/ 108 h 282"/>
                <a:gd name="T18" fmla="*/ 187 w 239"/>
                <a:gd name="T19" fmla="*/ 79 h 282"/>
                <a:gd name="T20" fmla="*/ 182 w 239"/>
                <a:gd name="T21" fmla="*/ 52 h 282"/>
                <a:gd name="T22" fmla="*/ 179 w 239"/>
                <a:gd name="T23" fmla="*/ 27 h 282"/>
                <a:gd name="T24" fmla="*/ 176 w 239"/>
                <a:gd name="T25" fmla="*/ 0 h 282"/>
                <a:gd name="T26" fmla="*/ 195 w 239"/>
                <a:gd name="T27" fmla="*/ 16 h 282"/>
                <a:gd name="T28" fmla="*/ 216 w 239"/>
                <a:gd name="T29" fmla="*/ 48 h 282"/>
                <a:gd name="T30" fmla="*/ 232 w 239"/>
                <a:gd name="T31" fmla="*/ 92 h 282"/>
                <a:gd name="T32" fmla="*/ 234 w 239"/>
                <a:gd name="T33" fmla="*/ 110 h 282"/>
                <a:gd name="T34" fmla="*/ 227 w 239"/>
                <a:gd name="T35" fmla="*/ 113 h 282"/>
                <a:gd name="T36" fmla="*/ 221 w 239"/>
                <a:gd name="T37" fmla="*/ 118 h 282"/>
                <a:gd name="T38" fmla="*/ 227 w 239"/>
                <a:gd name="T39" fmla="*/ 146 h 282"/>
                <a:gd name="T40" fmla="*/ 234 w 239"/>
                <a:gd name="T41" fmla="*/ 173 h 282"/>
                <a:gd name="T42" fmla="*/ 228 w 239"/>
                <a:gd name="T43" fmla="*/ 185 h 282"/>
                <a:gd name="T44" fmla="*/ 217 w 239"/>
                <a:gd name="T45" fmla="*/ 187 h 282"/>
                <a:gd name="T46" fmla="*/ 206 w 239"/>
                <a:gd name="T47" fmla="*/ 187 h 282"/>
                <a:gd name="T48" fmla="*/ 195 w 239"/>
                <a:gd name="T49" fmla="*/ 190 h 282"/>
                <a:gd name="T50" fmla="*/ 193 w 239"/>
                <a:gd name="T51" fmla="*/ 212 h 282"/>
                <a:gd name="T52" fmla="*/ 192 w 239"/>
                <a:gd name="T53" fmla="*/ 233 h 282"/>
                <a:gd name="T54" fmla="*/ 184 w 239"/>
                <a:gd name="T55" fmla="*/ 247 h 282"/>
                <a:gd name="T56" fmla="*/ 170 w 239"/>
                <a:gd name="T57" fmla="*/ 245 h 282"/>
                <a:gd name="T58" fmla="*/ 159 w 239"/>
                <a:gd name="T59" fmla="*/ 246 h 282"/>
                <a:gd name="T60" fmla="*/ 154 w 239"/>
                <a:gd name="T61" fmla="*/ 253 h 282"/>
                <a:gd name="T62" fmla="*/ 151 w 239"/>
                <a:gd name="T63" fmla="*/ 268 h 282"/>
                <a:gd name="T64" fmla="*/ 142 w 239"/>
                <a:gd name="T65" fmla="*/ 278 h 282"/>
                <a:gd name="T66" fmla="*/ 124 w 239"/>
                <a:gd name="T67" fmla="*/ 279 h 282"/>
                <a:gd name="T68" fmla="*/ 106 w 239"/>
                <a:gd name="T69" fmla="*/ 282 h 282"/>
                <a:gd name="T70" fmla="*/ 90 w 239"/>
                <a:gd name="T71" fmla="*/ 278 h 282"/>
                <a:gd name="T72" fmla="*/ 77 w 239"/>
                <a:gd name="T73" fmla="*/ 276 h 282"/>
                <a:gd name="T74" fmla="*/ 70 w 239"/>
                <a:gd name="T75" fmla="*/ 269 h 282"/>
                <a:gd name="T76" fmla="*/ 64 w 239"/>
                <a:gd name="T77" fmla="*/ 259 h 282"/>
                <a:gd name="T78" fmla="*/ 63 w 239"/>
                <a:gd name="T79" fmla="*/ 252 h 282"/>
                <a:gd name="T80" fmla="*/ 60 w 239"/>
                <a:gd name="T81" fmla="*/ 245 h 282"/>
                <a:gd name="T82" fmla="*/ 52 w 239"/>
                <a:gd name="T83" fmla="*/ 242 h 282"/>
                <a:gd name="T84" fmla="*/ 44 w 239"/>
                <a:gd name="T85" fmla="*/ 244 h 282"/>
                <a:gd name="T86" fmla="*/ 28 w 239"/>
                <a:gd name="T87" fmla="*/ 254 h 282"/>
                <a:gd name="T88" fmla="*/ 20 w 239"/>
                <a:gd name="T89" fmla="*/ 253 h 282"/>
                <a:gd name="T90" fmla="*/ 17 w 239"/>
                <a:gd name="T91" fmla="*/ 235 h 282"/>
                <a:gd name="T92" fmla="*/ 24 w 239"/>
                <a:gd name="T93" fmla="*/ 205 h 282"/>
                <a:gd name="T94" fmla="*/ 32 w 239"/>
                <a:gd name="T95" fmla="*/ 174 h 282"/>
                <a:gd name="T96" fmla="*/ 26 w 239"/>
                <a:gd name="T97" fmla="*/ 163 h 282"/>
                <a:gd name="T98" fmla="*/ 12 w 239"/>
                <a:gd name="T99" fmla="*/ 164 h 282"/>
                <a:gd name="T100" fmla="*/ 0 w 239"/>
                <a:gd name="T101" fmla="*/ 166 h 282"/>
                <a:gd name="T102" fmla="*/ 1 w 239"/>
                <a:gd name="T103" fmla="*/ 148 h 282"/>
                <a:gd name="T104" fmla="*/ 12 w 239"/>
                <a:gd name="T105" fmla="*/ 120 h 282"/>
                <a:gd name="T106" fmla="*/ 24 w 239"/>
                <a:gd name="T107" fmla="*/ 93 h 282"/>
                <a:gd name="T108" fmla="*/ 24 w 239"/>
                <a:gd name="T109" fmla="*/ 75 h 282"/>
                <a:gd name="T110" fmla="*/ 19 w 239"/>
                <a:gd name="T111" fmla="*/ 72 h 282"/>
                <a:gd name="T112" fmla="*/ 16 w 239"/>
                <a:gd name="T113" fmla="*/ 67 h 282"/>
                <a:gd name="T114" fmla="*/ 24 w 239"/>
                <a:gd name="T115" fmla="*/ 54 h 282"/>
                <a:gd name="T116" fmla="*/ 41 w 239"/>
                <a:gd name="T117" fmla="*/ 32 h 282"/>
                <a:gd name="T118" fmla="*/ 59 w 239"/>
                <a:gd name="T119" fmla="*/ 9 h 282"/>
                <a:gd name="T120" fmla="*/ 66 w 239"/>
                <a:gd name="T121" fmla="*/ 9 h 282"/>
                <a:gd name="T122" fmla="*/ 59 w 239"/>
                <a:gd name="T123" fmla="*/ 22 h 282"/>
                <a:gd name="T124" fmla="*/ 53 w 239"/>
                <a:gd name="T125" fmla="*/ 35 h 28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39"/>
                <a:gd name="T190" fmla="*/ 0 h 282"/>
                <a:gd name="T191" fmla="*/ 239 w 239"/>
                <a:gd name="T192" fmla="*/ 282 h 282"/>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39" h="282">
                  <a:moveTo>
                    <a:pt x="53" y="35"/>
                  </a:moveTo>
                  <a:lnTo>
                    <a:pt x="50" y="46"/>
                  </a:lnTo>
                  <a:lnTo>
                    <a:pt x="46" y="56"/>
                  </a:lnTo>
                  <a:lnTo>
                    <a:pt x="42" y="67"/>
                  </a:lnTo>
                  <a:lnTo>
                    <a:pt x="38" y="77"/>
                  </a:lnTo>
                  <a:lnTo>
                    <a:pt x="34" y="88"/>
                  </a:lnTo>
                  <a:lnTo>
                    <a:pt x="32" y="98"/>
                  </a:lnTo>
                  <a:lnTo>
                    <a:pt x="32" y="104"/>
                  </a:lnTo>
                  <a:lnTo>
                    <a:pt x="33" y="110"/>
                  </a:lnTo>
                  <a:lnTo>
                    <a:pt x="35" y="115"/>
                  </a:lnTo>
                  <a:lnTo>
                    <a:pt x="38" y="120"/>
                  </a:lnTo>
                  <a:lnTo>
                    <a:pt x="45" y="127"/>
                  </a:lnTo>
                  <a:lnTo>
                    <a:pt x="51" y="132"/>
                  </a:lnTo>
                  <a:lnTo>
                    <a:pt x="59" y="137"/>
                  </a:lnTo>
                  <a:lnTo>
                    <a:pt x="67" y="140"/>
                  </a:lnTo>
                  <a:lnTo>
                    <a:pt x="75" y="144"/>
                  </a:lnTo>
                  <a:lnTo>
                    <a:pt x="84" y="147"/>
                  </a:lnTo>
                  <a:lnTo>
                    <a:pt x="92" y="148"/>
                  </a:lnTo>
                  <a:lnTo>
                    <a:pt x="101" y="150"/>
                  </a:lnTo>
                  <a:lnTo>
                    <a:pt x="119" y="150"/>
                  </a:lnTo>
                  <a:lnTo>
                    <a:pt x="137" y="149"/>
                  </a:lnTo>
                  <a:lnTo>
                    <a:pt x="154" y="146"/>
                  </a:lnTo>
                  <a:lnTo>
                    <a:pt x="172" y="142"/>
                  </a:lnTo>
                  <a:lnTo>
                    <a:pt x="179" y="133"/>
                  </a:lnTo>
                  <a:lnTo>
                    <a:pt x="184" y="125"/>
                  </a:lnTo>
                  <a:lnTo>
                    <a:pt x="186" y="116"/>
                  </a:lnTo>
                  <a:lnTo>
                    <a:pt x="188" y="108"/>
                  </a:lnTo>
                  <a:lnTo>
                    <a:pt x="188" y="99"/>
                  </a:lnTo>
                  <a:lnTo>
                    <a:pt x="187" y="90"/>
                  </a:lnTo>
                  <a:lnTo>
                    <a:pt x="187" y="79"/>
                  </a:lnTo>
                  <a:lnTo>
                    <a:pt x="187" y="69"/>
                  </a:lnTo>
                  <a:lnTo>
                    <a:pt x="184" y="60"/>
                  </a:lnTo>
                  <a:lnTo>
                    <a:pt x="182" y="52"/>
                  </a:lnTo>
                  <a:lnTo>
                    <a:pt x="181" y="44"/>
                  </a:lnTo>
                  <a:lnTo>
                    <a:pt x="180" y="35"/>
                  </a:lnTo>
                  <a:lnTo>
                    <a:pt x="179" y="27"/>
                  </a:lnTo>
                  <a:lnTo>
                    <a:pt x="178" y="18"/>
                  </a:lnTo>
                  <a:lnTo>
                    <a:pt x="177" y="10"/>
                  </a:lnTo>
                  <a:lnTo>
                    <a:pt x="176" y="0"/>
                  </a:lnTo>
                  <a:lnTo>
                    <a:pt x="182" y="5"/>
                  </a:lnTo>
                  <a:lnTo>
                    <a:pt x="188" y="10"/>
                  </a:lnTo>
                  <a:lnTo>
                    <a:pt x="195" y="16"/>
                  </a:lnTo>
                  <a:lnTo>
                    <a:pt x="199" y="21"/>
                  </a:lnTo>
                  <a:lnTo>
                    <a:pt x="208" y="34"/>
                  </a:lnTo>
                  <a:lnTo>
                    <a:pt x="216" y="48"/>
                  </a:lnTo>
                  <a:lnTo>
                    <a:pt x="222" y="62"/>
                  </a:lnTo>
                  <a:lnTo>
                    <a:pt x="227" y="77"/>
                  </a:lnTo>
                  <a:lnTo>
                    <a:pt x="232" y="92"/>
                  </a:lnTo>
                  <a:lnTo>
                    <a:pt x="239" y="107"/>
                  </a:lnTo>
                  <a:lnTo>
                    <a:pt x="237" y="109"/>
                  </a:lnTo>
                  <a:lnTo>
                    <a:pt x="234" y="110"/>
                  </a:lnTo>
                  <a:lnTo>
                    <a:pt x="231" y="111"/>
                  </a:lnTo>
                  <a:lnTo>
                    <a:pt x="229" y="112"/>
                  </a:lnTo>
                  <a:lnTo>
                    <a:pt x="227" y="113"/>
                  </a:lnTo>
                  <a:lnTo>
                    <a:pt x="225" y="114"/>
                  </a:lnTo>
                  <a:lnTo>
                    <a:pt x="223" y="116"/>
                  </a:lnTo>
                  <a:lnTo>
                    <a:pt x="221" y="118"/>
                  </a:lnTo>
                  <a:lnTo>
                    <a:pt x="221" y="128"/>
                  </a:lnTo>
                  <a:lnTo>
                    <a:pt x="224" y="136"/>
                  </a:lnTo>
                  <a:lnTo>
                    <a:pt x="227" y="146"/>
                  </a:lnTo>
                  <a:lnTo>
                    <a:pt x="230" y="155"/>
                  </a:lnTo>
                  <a:lnTo>
                    <a:pt x="232" y="165"/>
                  </a:lnTo>
                  <a:lnTo>
                    <a:pt x="234" y="173"/>
                  </a:lnTo>
                  <a:lnTo>
                    <a:pt x="232" y="177"/>
                  </a:lnTo>
                  <a:lnTo>
                    <a:pt x="230" y="182"/>
                  </a:lnTo>
                  <a:lnTo>
                    <a:pt x="228" y="185"/>
                  </a:lnTo>
                  <a:lnTo>
                    <a:pt x="224" y="189"/>
                  </a:lnTo>
                  <a:lnTo>
                    <a:pt x="220" y="188"/>
                  </a:lnTo>
                  <a:lnTo>
                    <a:pt x="217" y="187"/>
                  </a:lnTo>
                  <a:lnTo>
                    <a:pt x="212" y="187"/>
                  </a:lnTo>
                  <a:lnTo>
                    <a:pt x="209" y="187"/>
                  </a:lnTo>
                  <a:lnTo>
                    <a:pt x="206" y="187"/>
                  </a:lnTo>
                  <a:lnTo>
                    <a:pt x="202" y="187"/>
                  </a:lnTo>
                  <a:lnTo>
                    <a:pt x="199" y="189"/>
                  </a:lnTo>
                  <a:lnTo>
                    <a:pt x="195" y="190"/>
                  </a:lnTo>
                  <a:lnTo>
                    <a:pt x="193" y="197"/>
                  </a:lnTo>
                  <a:lnTo>
                    <a:pt x="193" y="205"/>
                  </a:lnTo>
                  <a:lnTo>
                    <a:pt x="193" y="212"/>
                  </a:lnTo>
                  <a:lnTo>
                    <a:pt x="193" y="219"/>
                  </a:lnTo>
                  <a:lnTo>
                    <a:pt x="192" y="227"/>
                  </a:lnTo>
                  <a:lnTo>
                    <a:pt x="192" y="233"/>
                  </a:lnTo>
                  <a:lnTo>
                    <a:pt x="190" y="239"/>
                  </a:lnTo>
                  <a:lnTo>
                    <a:pt x="187" y="246"/>
                  </a:lnTo>
                  <a:lnTo>
                    <a:pt x="184" y="247"/>
                  </a:lnTo>
                  <a:lnTo>
                    <a:pt x="180" y="247"/>
                  </a:lnTo>
                  <a:lnTo>
                    <a:pt x="176" y="246"/>
                  </a:lnTo>
                  <a:lnTo>
                    <a:pt x="170" y="245"/>
                  </a:lnTo>
                  <a:lnTo>
                    <a:pt x="165" y="244"/>
                  </a:lnTo>
                  <a:lnTo>
                    <a:pt x="161" y="245"/>
                  </a:lnTo>
                  <a:lnTo>
                    <a:pt x="159" y="246"/>
                  </a:lnTo>
                  <a:lnTo>
                    <a:pt x="158" y="248"/>
                  </a:lnTo>
                  <a:lnTo>
                    <a:pt x="156" y="250"/>
                  </a:lnTo>
                  <a:lnTo>
                    <a:pt x="154" y="253"/>
                  </a:lnTo>
                  <a:lnTo>
                    <a:pt x="153" y="258"/>
                  </a:lnTo>
                  <a:lnTo>
                    <a:pt x="152" y="264"/>
                  </a:lnTo>
                  <a:lnTo>
                    <a:pt x="151" y="268"/>
                  </a:lnTo>
                  <a:lnTo>
                    <a:pt x="149" y="273"/>
                  </a:lnTo>
                  <a:lnTo>
                    <a:pt x="146" y="276"/>
                  </a:lnTo>
                  <a:lnTo>
                    <a:pt x="142" y="278"/>
                  </a:lnTo>
                  <a:lnTo>
                    <a:pt x="137" y="279"/>
                  </a:lnTo>
                  <a:lnTo>
                    <a:pt x="130" y="279"/>
                  </a:lnTo>
                  <a:lnTo>
                    <a:pt x="124" y="279"/>
                  </a:lnTo>
                  <a:lnTo>
                    <a:pt x="118" y="281"/>
                  </a:lnTo>
                  <a:lnTo>
                    <a:pt x="112" y="281"/>
                  </a:lnTo>
                  <a:lnTo>
                    <a:pt x="106" y="282"/>
                  </a:lnTo>
                  <a:lnTo>
                    <a:pt x="101" y="282"/>
                  </a:lnTo>
                  <a:lnTo>
                    <a:pt x="95" y="281"/>
                  </a:lnTo>
                  <a:lnTo>
                    <a:pt x="90" y="278"/>
                  </a:lnTo>
                  <a:lnTo>
                    <a:pt x="85" y="275"/>
                  </a:lnTo>
                  <a:lnTo>
                    <a:pt x="81" y="276"/>
                  </a:lnTo>
                  <a:lnTo>
                    <a:pt x="77" y="276"/>
                  </a:lnTo>
                  <a:lnTo>
                    <a:pt x="73" y="275"/>
                  </a:lnTo>
                  <a:lnTo>
                    <a:pt x="71" y="272"/>
                  </a:lnTo>
                  <a:lnTo>
                    <a:pt x="70" y="269"/>
                  </a:lnTo>
                  <a:lnTo>
                    <a:pt x="68" y="266"/>
                  </a:lnTo>
                  <a:lnTo>
                    <a:pt x="66" y="263"/>
                  </a:lnTo>
                  <a:lnTo>
                    <a:pt x="64" y="259"/>
                  </a:lnTo>
                  <a:lnTo>
                    <a:pt x="64" y="257"/>
                  </a:lnTo>
                  <a:lnTo>
                    <a:pt x="63" y="254"/>
                  </a:lnTo>
                  <a:lnTo>
                    <a:pt x="63" y="252"/>
                  </a:lnTo>
                  <a:lnTo>
                    <a:pt x="62" y="250"/>
                  </a:lnTo>
                  <a:lnTo>
                    <a:pt x="61" y="247"/>
                  </a:lnTo>
                  <a:lnTo>
                    <a:pt x="60" y="245"/>
                  </a:lnTo>
                  <a:lnTo>
                    <a:pt x="58" y="244"/>
                  </a:lnTo>
                  <a:lnTo>
                    <a:pt x="55" y="243"/>
                  </a:lnTo>
                  <a:lnTo>
                    <a:pt x="52" y="242"/>
                  </a:lnTo>
                  <a:lnTo>
                    <a:pt x="50" y="242"/>
                  </a:lnTo>
                  <a:lnTo>
                    <a:pt x="47" y="242"/>
                  </a:lnTo>
                  <a:lnTo>
                    <a:pt x="44" y="244"/>
                  </a:lnTo>
                  <a:lnTo>
                    <a:pt x="39" y="247"/>
                  </a:lnTo>
                  <a:lnTo>
                    <a:pt x="32" y="251"/>
                  </a:lnTo>
                  <a:lnTo>
                    <a:pt x="28" y="254"/>
                  </a:lnTo>
                  <a:lnTo>
                    <a:pt x="23" y="255"/>
                  </a:lnTo>
                  <a:lnTo>
                    <a:pt x="21" y="254"/>
                  </a:lnTo>
                  <a:lnTo>
                    <a:pt x="20" y="253"/>
                  </a:lnTo>
                  <a:lnTo>
                    <a:pt x="19" y="250"/>
                  </a:lnTo>
                  <a:lnTo>
                    <a:pt x="17" y="246"/>
                  </a:lnTo>
                  <a:lnTo>
                    <a:pt x="17" y="235"/>
                  </a:lnTo>
                  <a:lnTo>
                    <a:pt x="20" y="225"/>
                  </a:lnTo>
                  <a:lnTo>
                    <a:pt x="22" y="214"/>
                  </a:lnTo>
                  <a:lnTo>
                    <a:pt x="24" y="205"/>
                  </a:lnTo>
                  <a:lnTo>
                    <a:pt x="27" y="194"/>
                  </a:lnTo>
                  <a:lnTo>
                    <a:pt x="30" y="185"/>
                  </a:lnTo>
                  <a:lnTo>
                    <a:pt x="32" y="174"/>
                  </a:lnTo>
                  <a:lnTo>
                    <a:pt x="34" y="164"/>
                  </a:lnTo>
                  <a:lnTo>
                    <a:pt x="30" y="163"/>
                  </a:lnTo>
                  <a:lnTo>
                    <a:pt x="26" y="163"/>
                  </a:lnTo>
                  <a:lnTo>
                    <a:pt x="21" y="163"/>
                  </a:lnTo>
                  <a:lnTo>
                    <a:pt x="16" y="163"/>
                  </a:lnTo>
                  <a:lnTo>
                    <a:pt x="12" y="164"/>
                  </a:lnTo>
                  <a:lnTo>
                    <a:pt x="8" y="165"/>
                  </a:lnTo>
                  <a:lnTo>
                    <a:pt x="4" y="166"/>
                  </a:lnTo>
                  <a:lnTo>
                    <a:pt x="0" y="166"/>
                  </a:lnTo>
                  <a:lnTo>
                    <a:pt x="0" y="159"/>
                  </a:lnTo>
                  <a:lnTo>
                    <a:pt x="0" y="153"/>
                  </a:lnTo>
                  <a:lnTo>
                    <a:pt x="1" y="148"/>
                  </a:lnTo>
                  <a:lnTo>
                    <a:pt x="2" y="143"/>
                  </a:lnTo>
                  <a:lnTo>
                    <a:pt x="6" y="131"/>
                  </a:lnTo>
                  <a:lnTo>
                    <a:pt x="12" y="120"/>
                  </a:lnTo>
                  <a:lnTo>
                    <a:pt x="17" y="110"/>
                  </a:lnTo>
                  <a:lnTo>
                    <a:pt x="22" y="99"/>
                  </a:lnTo>
                  <a:lnTo>
                    <a:pt x="24" y="93"/>
                  </a:lnTo>
                  <a:lnTo>
                    <a:pt x="25" y="88"/>
                  </a:lnTo>
                  <a:lnTo>
                    <a:pt x="25" y="81"/>
                  </a:lnTo>
                  <a:lnTo>
                    <a:pt x="24" y="75"/>
                  </a:lnTo>
                  <a:lnTo>
                    <a:pt x="23" y="74"/>
                  </a:lnTo>
                  <a:lnTo>
                    <a:pt x="21" y="73"/>
                  </a:lnTo>
                  <a:lnTo>
                    <a:pt x="19" y="72"/>
                  </a:lnTo>
                  <a:lnTo>
                    <a:pt x="17" y="70"/>
                  </a:lnTo>
                  <a:lnTo>
                    <a:pt x="17" y="69"/>
                  </a:lnTo>
                  <a:lnTo>
                    <a:pt x="16" y="67"/>
                  </a:lnTo>
                  <a:lnTo>
                    <a:pt x="17" y="65"/>
                  </a:lnTo>
                  <a:lnTo>
                    <a:pt x="19" y="64"/>
                  </a:lnTo>
                  <a:lnTo>
                    <a:pt x="24" y="54"/>
                  </a:lnTo>
                  <a:lnTo>
                    <a:pt x="29" y="47"/>
                  </a:lnTo>
                  <a:lnTo>
                    <a:pt x="34" y="39"/>
                  </a:lnTo>
                  <a:lnTo>
                    <a:pt x="41" y="32"/>
                  </a:lnTo>
                  <a:lnTo>
                    <a:pt x="46" y="25"/>
                  </a:lnTo>
                  <a:lnTo>
                    <a:pt x="52" y="16"/>
                  </a:lnTo>
                  <a:lnTo>
                    <a:pt x="59" y="9"/>
                  </a:lnTo>
                  <a:lnTo>
                    <a:pt x="66" y="0"/>
                  </a:lnTo>
                  <a:lnTo>
                    <a:pt x="66" y="5"/>
                  </a:lnTo>
                  <a:lnTo>
                    <a:pt x="66" y="9"/>
                  </a:lnTo>
                  <a:lnTo>
                    <a:pt x="64" y="13"/>
                  </a:lnTo>
                  <a:lnTo>
                    <a:pt x="62" y="18"/>
                  </a:lnTo>
                  <a:lnTo>
                    <a:pt x="59" y="22"/>
                  </a:lnTo>
                  <a:lnTo>
                    <a:pt x="56" y="27"/>
                  </a:lnTo>
                  <a:lnTo>
                    <a:pt x="54" y="31"/>
                  </a:lnTo>
                  <a:lnTo>
                    <a:pt x="53" y="35"/>
                  </a:lnTo>
                  <a:close/>
                </a:path>
              </a:pathLst>
            </a:custGeom>
            <a:solidFill>
              <a:srgbClr val="FFFF66"/>
            </a:solidFill>
            <a:ln w="9525">
              <a:noFill/>
              <a:round/>
              <a:headEnd/>
              <a:tailEnd/>
            </a:ln>
          </p:spPr>
          <p:txBody>
            <a:bodyPr>
              <a:prstTxWarp prst="textNoShape">
                <a:avLst/>
              </a:prstTxWarp>
            </a:bodyPr>
            <a:lstStyle/>
            <a:p>
              <a:endParaRPr lang="en-US"/>
            </a:p>
          </p:txBody>
        </p:sp>
        <p:sp>
          <p:nvSpPr>
            <p:cNvPr id="66710" name="Freeform 150"/>
            <p:cNvSpPr>
              <a:spLocks/>
            </p:cNvSpPr>
            <p:nvPr/>
          </p:nvSpPr>
          <p:spPr bwMode="auto">
            <a:xfrm>
              <a:off x="1534" y="3651"/>
              <a:ext cx="275" cy="292"/>
            </a:xfrm>
            <a:custGeom>
              <a:avLst/>
              <a:gdLst>
                <a:gd name="T0" fmla="*/ 51 w 275"/>
                <a:gd name="T1" fmla="*/ 38 h 292"/>
                <a:gd name="T2" fmla="*/ 40 w 275"/>
                <a:gd name="T3" fmla="*/ 82 h 292"/>
                <a:gd name="T4" fmla="*/ 46 w 275"/>
                <a:gd name="T5" fmla="*/ 101 h 292"/>
                <a:gd name="T6" fmla="*/ 58 w 275"/>
                <a:gd name="T7" fmla="*/ 101 h 292"/>
                <a:gd name="T8" fmla="*/ 66 w 275"/>
                <a:gd name="T9" fmla="*/ 111 h 292"/>
                <a:gd name="T10" fmla="*/ 59 w 275"/>
                <a:gd name="T11" fmla="*/ 141 h 292"/>
                <a:gd name="T12" fmla="*/ 57 w 275"/>
                <a:gd name="T13" fmla="*/ 166 h 292"/>
                <a:gd name="T14" fmla="*/ 60 w 275"/>
                <a:gd name="T15" fmla="*/ 185 h 292"/>
                <a:gd name="T16" fmla="*/ 75 w 275"/>
                <a:gd name="T17" fmla="*/ 191 h 292"/>
                <a:gd name="T18" fmla="*/ 92 w 275"/>
                <a:gd name="T19" fmla="*/ 184 h 292"/>
                <a:gd name="T20" fmla="*/ 104 w 275"/>
                <a:gd name="T21" fmla="*/ 191 h 292"/>
                <a:gd name="T22" fmla="*/ 123 w 275"/>
                <a:gd name="T23" fmla="*/ 214 h 292"/>
                <a:gd name="T24" fmla="*/ 149 w 275"/>
                <a:gd name="T25" fmla="*/ 215 h 292"/>
                <a:gd name="T26" fmla="*/ 172 w 275"/>
                <a:gd name="T27" fmla="*/ 215 h 292"/>
                <a:gd name="T28" fmla="*/ 192 w 275"/>
                <a:gd name="T29" fmla="*/ 210 h 292"/>
                <a:gd name="T30" fmla="*/ 208 w 275"/>
                <a:gd name="T31" fmla="*/ 209 h 292"/>
                <a:gd name="T32" fmla="*/ 215 w 275"/>
                <a:gd name="T33" fmla="*/ 197 h 292"/>
                <a:gd name="T34" fmla="*/ 220 w 275"/>
                <a:gd name="T35" fmla="*/ 187 h 292"/>
                <a:gd name="T36" fmla="*/ 229 w 275"/>
                <a:gd name="T37" fmla="*/ 181 h 292"/>
                <a:gd name="T38" fmla="*/ 244 w 275"/>
                <a:gd name="T39" fmla="*/ 183 h 292"/>
                <a:gd name="T40" fmla="*/ 256 w 275"/>
                <a:gd name="T41" fmla="*/ 165 h 292"/>
                <a:gd name="T42" fmla="*/ 259 w 275"/>
                <a:gd name="T43" fmla="*/ 135 h 292"/>
                <a:gd name="T44" fmla="*/ 267 w 275"/>
                <a:gd name="T45" fmla="*/ 122 h 292"/>
                <a:gd name="T46" fmla="*/ 273 w 275"/>
                <a:gd name="T47" fmla="*/ 128 h 292"/>
                <a:gd name="T48" fmla="*/ 274 w 275"/>
                <a:gd name="T49" fmla="*/ 152 h 292"/>
                <a:gd name="T50" fmla="*/ 263 w 275"/>
                <a:gd name="T51" fmla="*/ 190 h 292"/>
                <a:gd name="T52" fmla="*/ 251 w 275"/>
                <a:gd name="T53" fmla="*/ 208 h 292"/>
                <a:gd name="T54" fmla="*/ 239 w 275"/>
                <a:gd name="T55" fmla="*/ 209 h 292"/>
                <a:gd name="T56" fmla="*/ 228 w 275"/>
                <a:gd name="T57" fmla="*/ 220 h 292"/>
                <a:gd name="T58" fmla="*/ 217 w 275"/>
                <a:gd name="T59" fmla="*/ 237 h 292"/>
                <a:gd name="T60" fmla="*/ 202 w 275"/>
                <a:gd name="T61" fmla="*/ 242 h 292"/>
                <a:gd name="T62" fmla="*/ 192 w 275"/>
                <a:gd name="T63" fmla="*/ 240 h 292"/>
                <a:gd name="T64" fmla="*/ 181 w 275"/>
                <a:gd name="T65" fmla="*/ 252 h 292"/>
                <a:gd name="T66" fmla="*/ 166 w 275"/>
                <a:gd name="T67" fmla="*/ 267 h 292"/>
                <a:gd name="T68" fmla="*/ 150 w 275"/>
                <a:gd name="T69" fmla="*/ 265 h 292"/>
                <a:gd name="T70" fmla="*/ 139 w 275"/>
                <a:gd name="T71" fmla="*/ 267 h 292"/>
                <a:gd name="T72" fmla="*/ 127 w 275"/>
                <a:gd name="T73" fmla="*/ 284 h 292"/>
                <a:gd name="T74" fmla="*/ 111 w 275"/>
                <a:gd name="T75" fmla="*/ 290 h 292"/>
                <a:gd name="T76" fmla="*/ 104 w 275"/>
                <a:gd name="T77" fmla="*/ 272 h 292"/>
                <a:gd name="T78" fmla="*/ 95 w 275"/>
                <a:gd name="T79" fmla="*/ 259 h 292"/>
                <a:gd name="T80" fmla="*/ 62 w 275"/>
                <a:gd name="T81" fmla="*/ 273 h 292"/>
                <a:gd name="T82" fmla="*/ 52 w 275"/>
                <a:gd name="T83" fmla="*/ 235 h 292"/>
                <a:gd name="T84" fmla="*/ 57 w 275"/>
                <a:gd name="T85" fmla="*/ 201 h 292"/>
                <a:gd name="T86" fmla="*/ 48 w 275"/>
                <a:gd name="T87" fmla="*/ 196 h 292"/>
                <a:gd name="T88" fmla="*/ 39 w 275"/>
                <a:gd name="T89" fmla="*/ 200 h 292"/>
                <a:gd name="T90" fmla="*/ 29 w 275"/>
                <a:gd name="T91" fmla="*/ 205 h 292"/>
                <a:gd name="T92" fmla="*/ 19 w 275"/>
                <a:gd name="T93" fmla="*/ 201 h 292"/>
                <a:gd name="T94" fmla="*/ 18 w 275"/>
                <a:gd name="T95" fmla="*/ 175 h 292"/>
                <a:gd name="T96" fmla="*/ 22 w 275"/>
                <a:gd name="T97" fmla="*/ 154 h 292"/>
                <a:gd name="T98" fmla="*/ 26 w 275"/>
                <a:gd name="T99" fmla="*/ 140 h 292"/>
                <a:gd name="T100" fmla="*/ 24 w 275"/>
                <a:gd name="T101" fmla="*/ 127 h 292"/>
                <a:gd name="T102" fmla="*/ 10 w 275"/>
                <a:gd name="T103" fmla="*/ 126 h 292"/>
                <a:gd name="T104" fmla="*/ 1 w 275"/>
                <a:gd name="T105" fmla="*/ 117 h 292"/>
                <a:gd name="T106" fmla="*/ 14 w 275"/>
                <a:gd name="T107" fmla="*/ 77 h 292"/>
                <a:gd name="T108" fmla="*/ 27 w 275"/>
                <a:gd name="T109" fmla="*/ 50 h 292"/>
                <a:gd name="T110" fmla="*/ 22 w 275"/>
                <a:gd name="T111" fmla="*/ 47 h 292"/>
                <a:gd name="T112" fmla="*/ 20 w 275"/>
                <a:gd name="T113" fmla="*/ 39 h 292"/>
                <a:gd name="T114" fmla="*/ 36 w 275"/>
                <a:gd name="T115" fmla="*/ 15 h 292"/>
                <a:gd name="T116" fmla="*/ 67 w 275"/>
                <a:gd name="T117" fmla="*/ 8 h 29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75"/>
                <a:gd name="T178" fmla="*/ 0 h 292"/>
                <a:gd name="T179" fmla="*/ 275 w 275"/>
                <a:gd name="T180" fmla="*/ 292 h 29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75" h="292">
                  <a:moveTo>
                    <a:pt x="67" y="8"/>
                  </a:moveTo>
                  <a:lnTo>
                    <a:pt x="61" y="18"/>
                  </a:lnTo>
                  <a:lnTo>
                    <a:pt x="55" y="28"/>
                  </a:lnTo>
                  <a:lnTo>
                    <a:pt x="51" y="38"/>
                  </a:lnTo>
                  <a:lnTo>
                    <a:pt x="46" y="49"/>
                  </a:lnTo>
                  <a:lnTo>
                    <a:pt x="43" y="60"/>
                  </a:lnTo>
                  <a:lnTo>
                    <a:pt x="41" y="71"/>
                  </a:lnTo>
                  <a:lnTo>
                    <a:pt x="40" y="82"/>
                  </a:lnTo>
                  <a:lnTo>
                    <a:pt x="40" y="95"/>
                  </a:lnTo>
                  <a:lnTo>
                    <a:pt x="41" y="97"/>
                  </a:lnTo>
                  <a:lnTo>
                    <a:pt x="43" y="99"/>
                  </a:lnTo>
                  <a:lnTo>
                    <a:pt x="46" y="101"/>
                  </a:lnTo>
                  <a:lnTo>
                    <a:pt x="49" y="101"/>
                  </a:lnTo>
                  <a:lnTo>
                    <a:pt x="52" y="101"/>
                  </a:lnTo>
                  <a:lnTo>
                    <a:pt x="55" y="101"/>
                  </a:lnTo>
                  <a:lnTo>
                    <a:pt x="58" y="101"/>
                  </a:lnTo>
                  <a:lnTo>
                    <a:pt x="61" y="100"/>
                  </a:lnTo>
                  <a:lnTo>
                    <a:pt x="69" y="96"/>
                  </a:lnTo>
                  <a:lnTo>
                    <a:pt x="67" y="104"/>
                  </a:lnTo>
                  <a:lnTo>
                    <a:pt x="66" y="111"/>
                  </a:lnTo>
                  <a:lnTo>
                    <a:pt x="64" y="118"/>
                  </a:lnTo>
                  <a:lnTo>
                    <a:pt x="62" y="126"/>
                  </a:lnTo>
                  <a:lnTo>
                    <a:pt x="61" y="133"/>
                  </a:lnTo>
                  <a:lnTo>
                    <a:pt x="59" y="141"/>
                  </a:lnTo>
                  <a:lnTo>
                    <a:pt x="58" y="149"/>
                  </a:lnTo>
                  <a:lnTo>
                    <a:pt x="57" y="157"/>
                  </a:lnTo>
                  <a:lnTo>
                    <a:pt x="57" y="161"/>
                  </a:lnTo>
                  <a:lnTo>
                    <a:pt x="57" y="166"/>
                  </a:lnTo>
                  <a:lnTo>
                    <a:pt x="57" y="171"/>
                  </a:lnTo>
                  <a:lnTo>
                    <a:pt x="58" y="175"/>
                  </a:lnTo>
                  <a:lnTo>
                    <a:pt x="58" y="180"/>
                  </a:lnTo>
                  <a:lnTo>
                    <a:pt x="60" y="185"/>
                  </a:lnTo>
                  <a:lnTo>
                    <a:pt x="62" y="189"/>
                  </a:lnTo>
                  <a:lnTo>
                    <a:pt x="65" y="192"/>
                  </a:lnTo>
                  <a:lnTo>
                    <a:pt x="71" y="192"/>
                  </a:lnTo>
                  <a:lnTo>
                    <a:pt x="75" y="191"/>
                  </a:lnTo>
                  <a:lnTo>
                    <a:pt x="79" y="190"/>
                  </a:lnTo>
                  <a:lnTo>
                    <a:pt x="83" y="188"/>
                  </a:lnTo>
                  <a:lnTo>
                    <a:pt x="87" y="186"/>
                  </a:lnTo>
                  <a:lnTo>
                    <a:pt x="92" y="184"/>
                  </a:lnTo>
                  <a:lnTo>
                    <a:pt x="95" y="180"/>
                  </a:lnTo>
                  <a:lnTo>
                    <a:pt x="99" y="178"/>
                  </a:lnTo>
                  <a:lnTo>
                    <a:pt x="101" y="184"/>
                  </a:lnTo>
                  <a:lnTo>
                    <a:pt x="104" y="191"/>
                  </a:lnTo>
                  <a:lnTo>
                    <a:pt x="108" y="197"/>
                  </a:lnTo>
                  <a:lnTo>
                    <a:pt x="113" y="204"/>
                  </a:lnTo>
                  <a:lnTo>
                    <a:pt x="117" y="209"/>
                  </a:lnTo>
                  <a:lnTo>
                    <a:pt x="123" y="214"/>
                  </a:lnTo>
                  <a:lnTo>
                    <a:pt x="130" y="217"/>
                  </a:lnTo>
                  <a:lnTo>
                    <a:pt x="137" y="218"/>
                  </a:lnTo>
                  <a:lnTo>
                    <a:pt x="143" y="216"/>
                  </a:lnTo>
                  <a:lnTo>
                    <a:pt x="149" y="215"/>
                  </a:lnTo>
                  <a:lnTo>
                    <a:pt x="155" y="215"/>
                  </a:lnTo>
                  <a:lnTo>
                    <a:pt x="160" y="215"/>
                  </a:lnTo>
                  <a:lnTo>
                    <a:pt x="166" y="215"/>
                  </a:lnTo>
                  <a:lnTo>
                    <a:pt x="172" y="215"/>
                  </a:lnTo>
                  <a:lnTo>
                    <a:pt x="178" y="214"/>
                  </a:lnTo>
                  <a:lnTo>
                    <a:pt x="184" y="213"/>
                  </a:lnTo>
                  <a:lnTo>
                    <a:pt x="188" y="211"/>
                  </a:lnTo>
                  <a:lnTo>
                    <a:pt x="192" y="210"/>
                  </a:lnTo>
                  <a:lnTo>
                    <a:pt x="196" y="210"/>
                  </a:lnTo>
                  <a:lnTo>
                    <a:pt x="200" y="210"/>
                  </a:lnTo>
                  <a:lnTo>
                    <a:pt x="204" y="210"/>
                  </a:lnTo>
                  <a:lnTo>
                    <a:pt x="208" y="209"/>
                  </a:lnTo>
                  <a:lnTo>
                    <a:pt x="211" y="207"/>
                  </a:lnTo>
                  <a:lnTo>
                    <a:pt x="214" y="203"/>
                  </a:lnTo>
                  <a:lnTo>
                    <a:pt x="214" y="199"/>
                  </a:lnTo>
                  <a:lnTo>
                    <a:pt x="215" y="197"/>
                  </a:lnTo>
                  <a:lnTo>
                    <a:pt x="216" y="194"/>
                  </a:lnTo>
                  <a:lnTo>
                    <a:pt x="217" y="192"/>
                  </a:lnTo>
                  <a:lnTo>
                    <a:pt x="219" y="190"/>
                  </a:lnTo>
                  <a:lnTo>
                    <a:pt x="220" y="187"/>
                  </a:lnTo>
                  <a:lnTo>
                    <a:pt x="221" y="185"/>
                  </a:lnTo>
                  <a:lnTo>
                    <a:pt x="222" y="181"/>
                  </a:lnTo>
                  <a:lnTo>
                    <a:pt x="225" y="181"/>
                  </a:lnTo>
                  <a:lnTo>
                    <a:pt x="229" y="181"/>
                  </a:lnTo>
                  <a:lnTo>
                    <a:pt x="233" y="183"/>
                  </a:lnTo>
                  <a:lnTo>
                    <a:pt x="237" y="183"/>
                  </a:lnTo>
                  <a:lnTo>
                    <a:pt x="241" y="183"/>
                  </a:lnTo>
                  <a:lnTo>
                    <a:pt x="244" y="183"/>
                  </a:lnTo>
                  <a:lnTo>
                    <a:pt x="249" y="181"/>
                  </a:lnTo>
                  <a:lnTo>
                    <a:pt x="252" y="178"/>
                  </a:lnTo>
                  <a:lnTo>
                    <a:pt x="255" y="172"/>
                  </a:lnTo>
                  <a:lnTo>
                    <a:pt x="256" y="165"/>
                  </a:lnTo>
                  <a:lnTo>
                    <a:pt x="257" y="157"/>
                  </a:lnTo>
                  <a:lnTo>
                    <a:pt x="258" y="150"/>
                  </a:lnTo>
                  <a:lnTo>
                    <a:pt x="259" y="143"/>
                  </a:lnTo>
                  <a:lnTo>
                    <a:pt x="259" y="135"/>
                  </a:lnTo>
                  <a:lnTo>
                    <a:pt x="260" y="129"/>
                  </a:lnTo>
                  <a:lnTo>
                    <a:pt x="260" y="122"/>
                  </a:lnTo>
                  <a:lnTo>
                    <a:pt x="263" y="121"/>
                  </a:lnTo>
                  <a:lnTo>
                    <a:pt x="267" y="122"/>
                  </a:lnTo>
                  <a:lnTo>
                    <a:pt x="269" y="122"/>
                  </a:lnTo>
                  <a:lnTo>
                    <a:pt x="270" y="125"/>
                  </a:lnTo>
                  <a:lnTo>
                    <a:pt x="272" y="126"/>
                  </a:lnTo>
                  <a:lnTo>
                    <a:pt x="273" y="128"/>
                  </a:lnTo>
                  <a:lnTo>
                    <a:pt x="274" y="131"/>
                  </a:lnTo>
                  <a:lnTo>
                    <a:pt x="275" y="133"/>
                  </a:lnTo>
                  <a:lnTo>
                    <a:pt x="275" y="143"/>
                  </a:lnTo>
                  <a:lnTo>
                    <a:pt x="274" y="152"/>
                  </a:lnTo>
                  <a:lnTo>
                    <a:pt x="273" y="161"/>
                  </a:lnTo>
                  <a:lnTo>
                    <a:pt x="270" y="171"/>
                  </a:lnTo>
                  <a:lnTo>
                    <a:pt x="267" y="180"/>
                  </a:lnTo>
                  <a:lnTo>
                    <a:pt x="263" y="190"/>
                  </a:lnTo>
                  <a:lnTo>
                    <a:pt x="260" y="199"/>
                  </a:lnTo>
                  <a:lnTo>
                    <a:pt x="257" y="208"/>
                  </a:lnTo>
                  <a:lnTo>
                    <a:pt x="254" y="208"/>
                  </a:lnTo>
                  <a:lnTo>
                    <a:pt x="251" y="208"/>
                  </a:lnTo>
                  <a:lnTo>
                    <a:pt x="248" y="208"/>
                  </a:lnTo>
                  <a:lnTo>
                    <a:pt x="245" y="208"/>
                  </a:lnTo>
                  <a:lnTo>
                    <a:pt x="242" y="208"/>
                  </a:lnTo>
                  <a:lnTo>
                    <a:pt x="239" y="209"/>
                  </a:lnTo>
                  <a:lnTo>
                    <a:pt x="236" y="210"/>
                  </a:lnTo>
                  <a:lnTo>
                    <a:pt x="233" y="211"/>
                  </a:lnTo>
                  <a:lnTo>
                    <a:pt x="230" y="215"/>
                  </a:lnTo>
                  <a:lnTo>
                    <a:pt x="228" y="220"/>
                  </a:lnTo>
                  <a:lnTo>
                    <a:pt x="225" y="225"/>
                  </a:lnTo>
                  <a:lnTo>
                    <a:pt x="223" y="229"/>
                  </a:lnTo>
                  <a:lnTo>
                    <a:pt x="220" y="234"/>
                  </a:lnTo>
                  <a:lnTo>
                    <a:pt x="217" y="237"/>
                  </a:lnTo>
                  <a:lnTo>
                    <a:pt x="214" y="240"/>
                  </a:lnTo>
                  <a:lnTo>
                    <a:pt x="209" y="243"/>
                  </a:lnTo>
                  <a:lnTo>
                    <a:pt x="205" y="243"/>
                  </a:lnTo>
                  <a:lnTo>
                    <a:pt x="202" y="242"/>
                  </a:lnTo>
                  <a:lnTo>
                    <a:pt x="199" y="242"/>
                  </a:lnTo>
                  <a:lnTo>
                    <a:pt x="197" y="240"/>
                  </a:lnTo>
                  <a:lnTo>
                    <a:pt x="194" y="240"/>
                  </a:lnTo>
                  <a:lnTo>
                    <a:pt x="192" y="240"/>
                  </a:lnTo>
                  <a:lnTo>
                    <a:pt x="189" y="242"/>
                  </a:lnTo>
                  <a:lnTo>
                    <a:pt x="186" y="243"/>
                  </a:lnTo>
                  <a:lnTo>
                    <a:pt x="183" y="248"/>
                  </a:lnTo>
                  <a:lnTo>
                    <a:pt x="181" y="252"/>
                  </a:lnTo>
                  <a:lnTo>
                    <a:pt x="178" y="256"/>
                  </a:lnTo>
                  <a:lnTo>
                    <a:pt x="175" y="260"/>
                  </a:lnTo>
                  <a:lnTo>
                    <a:pt x="171" y="264"/>
                  </a:lnTo>
                  <a:lnTo>
                    <a:pt x="166" y="267"/>
                  </a:lnTo>
                  <a:lnTo>
                    <a:pt x="161" y="269"/>
                  </a:lnTo>
                  <a:lnTo>
                    <a:pt x="156" y="271"/>
                  </a:lnTo>
                  <a:lnTo>
                    <a:pt x="153" y="267"/>
                  </a:lnTo>
                  <a:lnTo>
                    <a:pt x="150" y="265"/>
                  </a:lnTo>
                  <a:lnTo>
                    <a:pt x="146" y="264"/>
                  </a:lnTo>
                  <a:lnTo>
                    <a:pt x="144" y="264"/>
                  </a:lnTo>
                  <a:lnTo>
                    <a:pt x="142" y="265"/>
                  </a:lnTo>
                  <a:lnTo>
                    <a:pt x="139" y="267"/>
                  </a:lnTo>
                  <a:lnTo>
                    <a:pt x="137" y="269"/>
                  </a:lnTo>
                  <a:lnTo>
                    <a:pt x="135" y="271"/>
                  </a:lnTo>
                  <a:lnTo>
                    <a:pt x="132" y="277"/>
                  </a:lnTo>
                  <a:lnTo>
                    <a:pt x="127" y="284"/>
                  </a:lnTo>
                  <a:lnTo>
                    <a:pt x="123" y="289"/>
                  </a:lnTo>
                  <a:lnTo>
                    <a:pt x="118" y="292"/>
                  </a:lnTo>
                  <a:lnTo>
                    <a:pt x="114" y="291"/>
                  </a:lnTo>
                  <a:lnTo>
                    <a:pt x="111" y="290"/>
                  </a:lnTo>
                  <a:lnTo>
                    <a:pt x="108" y="288"/>
                  </a:lnTo>
                  <a:lnTo>
                    <a:pt x="107" y="285"/>
                  </a:lnTo>
                  <a:lnTo>
                    <a:pt x="105" y="278"/>
                  </a:lnTo>
                  <a:lnTo>
                    <a:pt x="104" y="272"/>
                  </a:lnTo>
                  <a:lnTo>
                    <a:pt x="103" y="266"/>
                  </a:lnTo>
                  <a:lnTo>
                    <a:pt x="100" y="262"/>
                  </a:lnTo>
                  <a:lnTo>
                    <a:pt x="98" y="260"/>
                  </a:lnTo>
                  <a:lnTo>
                    <a:pt x="95" y="259"/>
                  </a:lnTo>
                  <a:lnTo>
                    <a:pt x="92" y="260"/>
                  </a:lnTo>
                  <a:lnTo>
                    <a:pt x="86" y="262"/>
                  </a:lnTo>
                  <a:lnTo>
                    <a:pt x="67" y="282"/>
                  </a:lnTo>
                  <a:lnTo>
                    <a:pt x="62" y="273"/>
                  </a:lnTo>
                  <a:lnTo>
                    <a:pt x="57" y="265"/>
                  </a:lnTo>
                  <a:lnTo>
                    <a:pt x="54" y="255"/>
                  </a:lnTo>
                  <a:lnTo>
                    <a:pt x="52" y="245"/>
                  </a:lnTo>
                  <a:lnTo>
                    <a:pt x="52" y="235"/>
                  </a:lnTo>
                  <a:lnTo>
                    <a:pt x="52" y="225"/>
                  </a:lnTo>
                  <a:lnTo>
                    <a:pt x="54" y="214"/>
                  </a:lnTo>
                  <a:lnTo>
                    <a:pt x="57" y="205"/>
                  </a:lnTo>
                  <a:lnTo>
                    <a:pt x="57" y="201"/>
                  </a:lnTo>
                  <a:lnTo>
                    <a:pt x="55" y="199"/>
                  </a:lnTo>
                  <a:lnTo>
                    <a:pt x="54" y="197"/>
                  </a:lnTo>
                  <a:lnTo>
                    <a:pt x="52" y="196"/>
                  </a:lnTo>
                  <a:lnTo>
                    <a:pt x="48" y="196"/>
                  </a:lnTo>
                  <a:lnTo>
                    <a:pt x="46" y="196"/>
                  </a:lnTo>
                  <a:lnTo>
                    <a:pt x="43" y="196"/>
                  </a:lnTo>
                  <a:lnTo>
                    <a:pt x="41" y="197"/>
                  </a:lnTo>
                  <a:lnTo>
                    <a:pt x="39" y="200"/>
                  </a:lnTo>
                  <a:lnTo>
                    <a:pt x="37" y="201"/>
                  </a:lnTo>
                  <a:lnTo>
                    <a:pt x="35" y="204"/>
                  </a:lnTo>
                  <a:lnTo>
                    <a:pt x="33" y="204"/>
                  </a:lnTo>
                  <a:lnTo>
                    <a:pt x="29" y="205"/>
                  </a:lnTo>
                  <a:lnTo>
                    <a:pt x="27" y="206"/>
                  </a:lnTo>
                  <a:lnTo>
                    <a:pt x="24" y="207"/>
                  </a:lnTo>
                  <a:lnTo>
                    <a:pt x="22" y="208"/>
                  </a:lnTo>
                  <a:lnTo>
                    <a:pt x="19" y="201"/>
                  </a:lnTo>
                  <a:lnTo>
                    <a:pt x="17" y="195"/>
                  </a:lnTo>
                  <a:lnTo>
                    <a:pt x="17" y="189"/>
                  </a:lnTo>
                  <a:lnTo>
                    <a:pt x="17" y="181"/>
                  </a:lnTo>
                  <a:lnTo>
                    <a:pt x="18" y="175"/>
                  </a:lnTo>
                  <a:lnTo>
                    <a:pt x="19" y="169"/>
                  </a:lnTo>
                  <a:lnTo>
                    <a:pt x="20" y="163"/>
                  </a:lnTo>
                  <a:lnTo>
                    <a:pt x="20" y="157"/>
                  </a:lnTo>
                  <a:lnTo>
                    <a:pt x="22" y="154"/>
                  </a:lnTo>
                  <a:lnTo>
                    <a:pt x="23" y="151"/>
                  </a:lnTo>
                  <a:lnTo>
                    <a:pt x="24" y="148"/>
                  </a:lnTo>
                  <a:lnTo>
                    <a:pt x="25" y="144"/>
                  </a:lnTo>
                  <a:lnTo>
                    <a:pt x="26" y="140"/>
                  </a:lnTo>
                  <a:lnTo>
                    <a:pt x="27" y="137"/>
                  </a:lnTo>
                  <a:lnTo>
                    <a:pt x="27" y="133"/>
                  </a:lnTo>
                  <a:lnTo>
                    <a:pt x="27" y="130"/>
                  </a:lnTo>
                  <a:lnTo>
                    <a:pt x="24" y="127"/>
                  </a:lnTo>
                  <a:lnTo>
                    <a:pt x="21" y="125"/>
                  </a:lnTo>
                  <a:lnTo>
                    <a:pt x="18" y="125"/>
                  </a:lnTo>
                  <a:lnTo>
                    <a:pt x="14" y="125"/>
                  </a:lnTo>
                  <a:lnTo>
                    <a:pt x="10" y="126"/>
                  </a:lnTo>
                  <a:lnTo>
                    <a:pt x="6" y="127"/>
                  </a:lnTo>
                  <a:lnTo>
                    <a:pt x="3" y="128"/>
                  </a:lnTo>
                  <a:lnTo>
                    <a:pt x="0" y="128"/>
                  </a:lnTo>
                  <a:lnTo>
                    <a:pt x="1" y="117"/>
                  </a:lnTo>
                  <a:lnTo>
                    <a:pt x="3" y="107"/>
                  </a:lnTo>
                  <a:lnTo>
                    <a:pt x="5" y="97"/>
                  </a:lnTo>
                  <a:lnTo>
                    <a:pt x="9" y="87"/>
                  </a:lnTo>
                  <a:lnTo>
                    <a:pt x="14" y="77"/>
                  </a:lnTo>
                  <a:lnTo>
                    <a:pt x="18" y="69"/>
                  </a:lnTo>
                  <a:lnTo>
                    <a:pt x="23" y="59"/>
                  </a:lnTo>
                  <a:lnTo>
                    <a:pt x="29" y="51"/>
                  </a:lnTo>
                  <a:lnTo>
                    <a:pt x="27" y="50"/>
                  </a:lnTo>
                  <a:lnTo>
                    <a:pt x="26" y="49"/>
                  </a:lnTo>
                  <a:lnTo>
                    <a:pt x="25" y="48"/>
                  </a:lnTo>
                  <a:lnTo>
                    <a:pt x="24" y="47"/>
                  </a:lnTo>
                  <a:lnTo>
                    <a:pt x="22" y="47"/>
                  </a:lnTo>
                  <a:lnTo>
                    <a:pt x="21" y="46"/>
                  </a:lnTo>
                  <a:lnTo>
                    <a:pt x="19" y="46"/>
                  </a:lnTo>
                  <a:lnTo>
                    <a:pt x="17" y="46"/>
                  </a:lnTo>
                  <a:lnTo>
                    <a:pt x="20" y="39"/>
                  </a:lnTo>
                  <a:lnTo>
                    <a:pt x="23" y="33"/>
                  </a:lnTo>
                  <a:lnTo>
                    <a:pt x="27" y="27"/>
                  </a:lnTo>
                  <a:lnTo>
                    <a:pt x="32" y="20"/>
                  </a:lnTo>
                  <a:lnTo>
                    <a:pt x="36" y="15"/>
                  </a:lnTo>
                  <a:lnTo>
                    <a:pt x="42" y="10"/>
                  </a:lnTo>
                  <a:lnTo>
                    <a:pt x="48" y="5"/>
                  </a:lnTo>
                  <a:lnTo>
                    <a:pt x="56" y="0"/>
                  </a:lnTo>
                  <a:lnTo>
                    <a:pt x="67" y="8"/>
                  </a:lnTo>
                  <a:close/>
                </a:path>
              </a:pathLst>
            </a:custGeom>
            <a:solidFill>
              <a:srgbClr val="4C4C4C"/>
            </a:solidFill>
            <a:ln w="9525">
              <a:noFill/>
              <a:round/>
              <a:headEnd/>
              <a:tailEnd/>
            </a:ln>
          </p:spPr>
          <p:txBody>
            <a:bodyPr>
              <a:prstTxWarp prst="textNoShape">
                <a:avLst/>
              </a:prstTxWarp>
            </a:bodyPr>
            <a:lstStyle/>
            <a:p>
              <a:endParaRPr lang="en-US"/>
            </a:p>
          </p:txBody>
        </p:sp>
        <p:sp>
          <p:nvSpPr>
            <p:cNvPr id="66711" name="Freeform 151"/>
            <p:cNvSpPr>
              <a:spLocks/>
            </p:cNvSpPr>
            <p:nvPr/>
          </p:nvSpPr>
          <p:spPr bwMode="auto">
            <a:xfrm>
              <a:off x="1406" y="1378"/>
              <a:ext cx="176" cy="176"/>
            </a:xfrm>
            <a:custGeom>
              <a:avLst/>
              <a:gdLst>
                <a:gd name="T0" fmla="*/ 151 w 176"/>
                <a:gd name="T1" fmla="*/ 4 h 176"/>
                <a:gd name="T2" fmla="*/ 133 w 176"/>
                <a:gd name="T3" fmla="*/ 1 h 176"/>
                <a:gd name="T4" fmla="*/ 113 w 176"/>
                <a:gd name="T5" fmla="*/ 0 h 176"/>
                <a:gd name="T6" fmla="*/ 96 w 176"/>
                <a:gd name="T7" fmla="*/ 2 h 176"/>
                <a:gd name="T8" fmla="*/ 91 w 176"/>
                <a:gd name="T9" fmla="*/ 6 h 176"/>
                <a:gd name="T10" fmla="*/ 72 w 176"/>
                <a:gd name="T11" fmla="*/ 7 h 176"/>
                <a:gd name="T12" fmla="*/ 55 w 176"/>
                <a:gd name="T13" fmla="*/ 11 h 176"/>
                <a:gd name="T14" fmla="*/ 38 w 176"/>
                <a:gd name="T15" fmla="*/ 16 h 176"/>
                <a:gd name="T16" fmla="*/ 23 w 176"/>
                <a:gd name="T17" fmla="*/ 22 h 176"/>
                <a:gd name="T18" fmla="*/ 23 w 176"/>
                <a:gd name="T19" fmla="*/ 25 h 176"/>
                <a:gd name="T20" fmla="*/ 32 w 176"/>
                <a:gd name="T21" fmla="*/ 25 h 176"/>
                <a:gd name="T22" fmla="*/ 43 w 176"/>
                <a:gd name="T23" fmla="*/ 26 h 176"/>
                <a:gd name="T24" fmla="*/ 53 w 176"/>
                <a:gd name="T25" fmla="*/ 27 h 176"/>
                <a:gd name="T26" fmla="*/ 63 w 176"/>
                <a:gd name="T27" fmla="*/ 29 h 176"/>
                <a:gd name="T28" fmla="*/ 59 w 176"/>
                <a:gd name="T29" fmla="*/ 37 h 176"/>
                <a:gd name="T30" fmla="*/ 53 w 176"/>
                <a:gd name="T31" fmla="*/ 43 h 176"/>
                <a:gd name="T32" fmla="*/ 31 w 176"/>
                <a:gd name="T33" fmla="*/ 53 h 176"/>
                <a:gd name="T34" fmla="*/ 10 w 176"/>
                <a:gd name="T35" fmla="*/ 63 h 176"/>
                <a:gd name="T36" fmla="*/ 3 w 176"/>
                <a:gd name="T37" fmla="*/ 71 h 176"/>
                <a:gd name="T38" fmla="*/ 0 w 176"/>
                <a:gd name="T39" fmla="*/ 80 h 176"/>
                <a:gd name="T40" fmla="*/ 16 w 176"/>
                <a:gd name="T41" fmla="*/ 78 h 176"/>
                <a:gd name="T42" fmla="*/ 33 w 176"/>
                <a:gd name="T43" fmla="*/ 72 h 176"/>
                <a:gd name="T44" fmla="*/ 49 w 176"/>
                <a:gd name="T45" fmla="*/ 66 h 176"/>
                <a:gd name="T46" fmla="*/ 66 w 176"/>
                <a:gd name="T47" fmla="*/ 64 h 176"/>
                <a:gd name="T48" fmla="*/ 63 w 176"/>
                <a:gd name="T49" fmla="*/ 74 h 176"/>
                <a:gd name="T50" fmla="*/ 55 w 176"/>
                <a:gd name="T51" fmla="*/ 81 h 176"/>
                <a:gd name="T52" fmla="*/ 34 w 176"/>
                <a:gd name="T53" fmla="*/ 93 h 176"/>
                <a:gd name="T54" fmla="*/ 13 w 176"/>
                <a:gd name="T55" fmla="*/ 105 h 176"/>
                <a:gd name="T56" fmla="*/ 6 w 176"/>
                <a:gd name="T57" fmla="*/ 115 h 176"/>
                <a:gd name="T58" fmla="*/ 4 w 176"/>
                <a:gd name="T59" fmla="*/ 128 h 176"/>
                <a:gd name="T60" fmla="*/ 24 w 176"/>
                <a:gd name="T61" fmla="*/ 123 h 176"/>
                <a:gd name="T62" fmla="*/ 45 w 176"/>
                <a:gd name="T63" fmla="*/ 115 h 176"/>
                <a:gd name="T64" fmla="*/ 67 w 176"/>
                <a:gd name="T65" fmla="*/ 109 h 176"/>
                <a:gd name="T66" fmla="*/ 78 w 176"/>
                <a:gd name="T67" fmla="*/ 108 h 176"/>
                <a:gd name="T68" fmla="*/ 91 w 176"/>
                <a:gd name="T69" fmla="*/ 110 h 176"/>
                <a:gd name="T70" fmla="*/ 88 w 176"/>
                <a:gd name="T71" fmla="*/ 119 h 176"/>
                <a:gd name="T72" fmla="*/ 82 w 176"/>
                <a:gd name="T73" fmla="*/ 126 h 176"/>
                <a:gd name="T74" fmla="*/ 62 w 176"/>
                <a:gd name="T75" fmla="*/ 138 h 176"/>
                <a:gd name="T76" fmla="*/ 42 w 176"/>
                <a:gd name="T77" fmla="*/ 151 h 176"/>
                <a:gd name="T78" fmla="*/ 35 w 176"/>
                <a:gd name="T79" fmla="*/ 158 h 176"/>
                <a:gd name="T80" fmla="*/ 33 w 176"/>
                <a:gd name="T81" fmla="*/ 168 h 176"/>
                <a:gd name="T82" fmla="*/ 47 w 176"/>
                <a:gd name="T83" fmla="*/ 171 h 176"/>
                <a:gd name="T84" fmla="*/ 64 w 176"/>
                <a:gd name="T85" fmla="*/ 162 h 176"/>
                <a:gd name="T86" fmla="*/ 81 w 176"/>
                <a:gd name="T87" fmla="*/ 156 h 176"/>
                <a:gd name="T88" fmla="*/ 97 w 176"/>
                <a:gd name="T89" fmla="*/ 146 h 176"/>
                <a:gd name="T90" fmla="*/ 115 w 176"/>
                <a:gd name="T91" fmla="*/ 130 h 176"/>
                <a:gd name="T92" fmla="*/ 142 w 176"/>
                <a:gd name="T93" fmla="*/ 108 h 176"/>
                <a:gd name="T94" fmla="*/ 161 w 176"/>
                <a:gd name="T95" fmla="*/ 90 h 176"/>
                <a:gd name="T96" fmla="*/ 169 w 176"/>
                <a:gd name="T97" fmla="*/ 76 h 176"/>
                <a:gd name="T98" fmla="*/ 175 w 176"/>
                <a:gd name="T99" fmla="*/ 61 h 176"/>
                <a:gd name="T100" fmla="*/ 176 w 176"/>
                <a:gd name="T101" fmla="*/ 43 h 176"/>
                <a:gd name="T102" fmla="*/ 175 w 176"/>
                <a:gd name="T103" fmla="*/ 33 h 176"/>
                <a:gd name="T104" fmla="*/ 174 w 176"/>
                <a:gd name="T105" fmla="*/ 27 h 176"/>
                <a:gd name="T106" fmla="*/ 171 w 176"/>
                <a:gd name="T107" fmla="*/ 21 h 176"/>
                <a:gd name="T108" fmla="*/ 168 w 176"/>
                <a:gd name="T109" fmla="*/ 17 h 176"/>
                <a:gd name="T110" fmla="*/ 166 w 176"/>
                <a:gd name="T111" fmla="*/ 16 h 176"/>
                <a:gd name="T112" fmla="*/ 165 w 176"/>
                <a:gd name="T113" fmla="*/ 15 h 176"/>
                <a:gd name="T114" fmla="*/ 163 w 176"/>
                <a:gd name="T115" fmla="*/ 13 h 176"/>
                <a:gd name="T116" fmla="*/ 161 w 176"/>
                <a:gd name="T117" fmla="*/ 13 h 176"/>
                <a:gd name="T118" fmla="*/ 159 w 176"/>
                <a:gd name="T119" fmla="*/ 11 h 17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76"/>
                <a:gd name="T181" fmla="*/ 0 h 176"/>
                <a:gd name="T182" fmla="*/ 176 w 176"/>
                <a:gd name="T183" fmla="*/ 176 h 17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76" h="176">
                  <a:moveTo>
                    <a:pt x="157" y="6"/>
                  </a:moveTo>
                  <a:lnTo>
                    <a:pt x="151" y="4"/>
                  </a:lnTo>
                  <a:lnTo>
                    <a:pt x="143" y="2"/>
                  </a:lnTo>
                  <a:lnTo>
                    <a:pt x="133" y="1"/>
                  </a:lnTo>
                  <a:lnTo>
                    <a:pt x="124" y="0"/>
                  </a:lnTo>
                  <a:lnTo>
                    <a:pt x="113" y="0"/>
                  </a:lnTo>
                  <a:lnTo>
                    <a:pt x="104" y="1"/>
                  </a:lnTo>
                  <a:lnTo>
                    <a:pt x="96" y="2"/>
                  </a:lnTo>
                  <a:lnTo>
                    <a:pt x="91" y="4"/>
                  </a:lnTo>
                  <a:lnTo>
                    <a:pt x="91" y="6"/>
                  </a:lnTo>
                  <a:lnTo>
                    <a:pt x="82" y="6"/>
                  </a:lnTo>
                  <a:lnTo>
                    <a:pt x="72" y="7"/>
                  </a:lnTo>
                  <a:lnTo>
                    <a:pt x="64" y="8"/>
                  </a:lnTo>
                  <a:lnTo>
                    <a:pt x="55" y="11"/>
                  </a:lnTo>
                  <a:lnTo>
                    <a:pt x="47" y="13"/>
                  </a:lnTo>
                  <a:lnTo>
                    <a:pt x="38" y="16"/>
                  </a:lnTo>
                  <a:lnTo>
                    <a:pt x="30" y="19"/>
                  </a:lnTo>
                  <a:lnTo>
                    <a:pt x="23" y="22"/>
                  </a:lnTo>
                  <a:lnTo>
                    <a:pt x="23" y="24"/>
                  </a:lnTo>
                  <a:lnTo>
                    <a:pt x="23" y="25"/>
                  </a:lnTo>
                  <a:lnTo>
                    <a:pt x="27" y="25"/>
                  </a:lnTo>
                  <a:lnTo>
                    <a:pt x="32" y="25"/>
                  </a:lnTo>
                  <a:lnTo>
                    <a:pt x="37" y="26"/>
                  </a:lnTo>
                  <a:lnTo>
                    <a:pt x="43" y="26"/>
                  </a:lnTo>
                  <a:lnTo>
                    <a:pt x="48" y="27"/>
                  </a:lnTo>
                  <a:lnTo>
                    <a:pt x="53" y="27"/>
                  </a:lnTo>
                  <a:lnTo>
                    <a:pt x="58" y="29"/>
                  </a:lnTo>
                  <a:lnTo>
                    <a:pt x="63" y="29"/>
                  </a:lnTo>
                  <a:lnTo>
                    <a:pt x="62" y="33"/>
                  </a:lnTo>
                  <a:lnTo>
                    <a:pt x="59" y="37"/>
                  </a:lnTo>
                  <a:lnTo>
                    <a:pt x="56" y="40"/>
                  </a:lnTo>
                  <a:lnTo>
                    <a:pt x="53" y="43"/>
                  </a:lnTo>
                  <a:lnTo>
                    <a:pt x="43" y="49"/>
                  </a:lnTo>
                  <a:lnTo>
                    <a:pt x="31" y="53"/>
                  </a:lnTo>
                  <a:lnTo>
                    <a:pt x="20" y="58"/>
                  </a:lnTo>
                  <a:lnTo>
                    <a:pt x="10" y="63"/>
                  </a:lnTo>
                  <a:lnTo>
                    <a:pt x="6" y="66"/>
                  </a:lnTo>
                  <a:lnTo>
                    <a:pt x="3" y="71"/>
                  </a:lnTo>
                  <a:lnTo>
                    <a:pt x="1" y="75"/>
                  </a:lnTo>
                  <a:lnTo>
                    <a:pt x="0" y="80"/>
                  </a:lnTo>
                  <a:lnTo>
                    <a:pt x="9" y="79"/>
                  </a:lnTo>
                  <a:lnTo>
                    <a:pt x="16" y="78"/>
                  </a:lnTo>
                  <a:lnTo>
                    <a:pt x="25" y="75"/>
                  </a:lnTo>
                  <a:lnTo>
                    <a:pt x="33" y="72"/>
                  </a:lnTo>
                  <a:lnTo>
                    <a:pt x="40" y="70"/>
                  </a:lnTo>
                  <a:lnTo>
                    <a:pt x="49" y="66"/>
                  </a:lnTo>
                  <a:lnTo>
                    <a:pt x="57" y="64"/>
                  </a:lnTo>
                  <a:lnTo>
                    <a:pt x="66" y="64"/>
                  </a:lnTo>
                  <a:lnTo>
                    <a:pt x="65" y="70"/>
                  </a:lnTo>
                  <a:lnTo>
                    <a:pt x="63" y="74"/>
                  </a:lnTo>
                  <a:lnTo>
                    <a:pt x="59" y="78"/>
                  </a:lnTo>
                  <a:lnTo>
                    <a:pt x="55" y="81"/>
                  </a:lnTo>
                  <a:lnTo>
                    <a:pt x="46" y="87"/>
                  </a:lnTo>
                  <a:lnTo>
                    <a:pt x="34" y="93"/>
                  </a:lnTo>
                  <a:lnTo>
                    <a:pt x="23" y="99"/>
                  </a:lnTo>
                  <a:lnTo>
                    <a:pt x="13" y="105"/>
                  </a:lnTo>
                  <a:lnTo>
                    <a:pt x="9" y="110"/>
                  </a:lnTo>
                  <a:lnTo>
                    <a:pt x="6" y="115"/>
                  </a:lnTo>
                  <a:lnTo>
                    <a:pt x="4" y="121"/>
                  </a:lnTo>
                  <a:lnTo>
                    <a:pt x="4" y="128"/>
                  </a:lnTo>
                  <a:lnTo>
                    <a:pt x="14" y="126"/>
                  </a:lnTo>
                  <a:lnTo>
                    <a:pt x="24" y="123"/>
                  </a:lnTo>
                  <a:lnTo>
                    <a:pt x="34" y="119"/>
                  </a:lnTo>
                  <a:lnTo>
                    <a:pt x="45" y="115"/>
                  </a:lnTo>
                  <a:lnTo>
                    <a:pt x="55" y="111"/>
                  </a:lnTo>
                  <a:lnTo>
                    <a:pt x="67" y="109"/>
                  </a:lnTo>
                  <a:lnTo>
                    <a:pt x="72" y="108"/>
                  </a:lnTo>
                  <a:lnTo>
                    <a:pt x="78" y="108"/>
                  </a:lnTo>
                  <a:lnTo>
                    <a:pt x="85" y="109"/>
                  </a:lnTo>
                  <a:lnTo>
                    <a:pt x="91" y="110"/>
                  </a:lnTo>
                  <a:lnTo>
                    <a:pt x="90" y="115"/>
                  </a:lnTo>
                  <a:lnTo>
                    <a:pt x="88" y="119"/>
                  </a:lnTo>
                  <a:lnTo>
                    <a:pt x="86" y="122"/>
                  </a:lnTo>
                  <a:lnTo>
                    <a:pt x="82" y="126"/>
                  </a:lnTo>
                  <a:lnTo>
                    <a:pt x="72" y="133"/>
                  </a:lnTo>
                  <a:lnTo>
                    <a:pt x="62" y="138"/>
                  </a:lnTo>
                  <a:lnTo>
                    <a:pt x="51" y="144"/>
                  </a:lnTo>
                  <a:lnTo>
                    <a:pt x="42" y="151"/>
                  </a:lnTo>
                  <a:lnTo>
                    <a:pt x="38" y="154"/>
                  </a:lnTo>
                  <a:lnTo>
                    <a:pt x="35" y="158"/>
                  </a:lnTo>
                  <a:lnTo>
                    <a:pt x="33" y="162"/>
                  </a:lnTo>
                  <a:lnTo>
                    <a:pt x="33" y="168"/>
                  </a:lnTo>
                  <a:lnTo>
                    <a:pt x="40" y="176"/>
                  </a:lnTo>
                  <a:lnTo>
                    <a:pt x="47" y="171"/>
                  </a:lnTo>
                  <a:lnTo>
                    <a:pt x="55" y="166"/>
                  </a:lnTo>
                  <a:lnTo>
                    <a:pt x="64" y="162"/>
                  </a:lnTo>
                  <a:lnTo>
                    <a:pt x="72" y="159"/>
                  </a:lnTo>
                  <a:lnTo>
                    <a:pt x="81" y="156"/>
                  </a:lnTo>
                  <a:lnTo>
                    <a:pt x="89" y="152"/>
                  </a:lnTo>
                  <a:lnTo>
                    <a:pt x="97" y="146"/>
                  </a:lnTo>
                  <a:lnTo>
                    <a:pt x="104" y="141"/>
                  </a:lnTo>
                  <a:lnTo>
                    <a:pt x="115" y="130"/>
                  </a:lnTo>
                  <a:lnTo>
                    <a:pt x="129" y="119"/>
                  </a:lnTo>
                  <a:lnTo>
                    <a:pt x="142" y="108"/>
                  </a:lnTo>
                  <a:lnTo>
                    <a:pt x="154" y="96"/>
                  </a:lnTo>
                  <a:lnTo>
                    <a:pt x="161" y="90"/>
                  </a:lnTo>
                  <a:lnTo>
                    <a:pt x="165" y="83"/>
                  </a:lnTo>
                  <a:lnTo>
                    <a:pt x="169" y="76"/>
                  </a:lnTo>
                  <a:lnTo>
                    <a:pt x="173" y="69"/>
                  </a:lnTo>
                  <a:lnTo>
                    <a:pt x="175" y="61"/>
                  </a:lnTo>
                  <a:lnTo>
                    <a:pt x="176" y="53"/>
                  </a:lnTo>
                  <a:lnTo>
                    <a:pt x="176" y="43"/>
                  </a:lnTo>
                  <a:lnTo>
                    <a:pt x="175" y="34"/>
                  </a:lnTo>
                  <a:lnTo>
                    <a:pt x="175" y="33"/>
                  </a:lnTo>
                  <a:lnTo>
                    <a:pt x="174" y="31"/>
                  </a:lnTo>
                  <a:lnTo>
                    <a:pt x="174" y="27"/>
                  </a:lnTo>
                  <a:lnTo>
                    <a:pt x="173" y="24"/>
                  </a:lnTo>
                  <a:lnTo>
                    <a:pt x="171" y="21"/>
                  </a:lnTo>
                  <a:lnTo>
                    <a:pt x="170" y="19"/>
                  </a:lnTo>
                  <a:lnTo>
                    <a:pt x="168" y="17"/>
                  </a:lnTo>
                  <a:lnTo>
                    <a:pt x="166" y="17"/>
                  </a:lnTo>
                  <a:lnTo>
                    <a:pt x="166" y="16"/>
                  </a:lnTo>
                  <a:lnTo>
                    <a:pt x="166" y="15"/>
                  </a:lnTo>
                  <a:lnTo>
                    <a:pt x="165" y="15"/>
                  </a:lnTo>
                  <a:lnTo>
                    <a:pt x="164" y="14"/>
                  </a:lnTo>
                  <a:lnTo>
                    <a:pt x="163" y="13"/>
                  </a:lnTo>
                  <a:lnTo>
                    <a:pt x="162" y="13"/>
                  </a:lnTo>
                  <a:lnTo>
                    <a:pt x="161" y="13"/>
                  </a:lnTo>
                  <a:lnTo>
                    <a:pt x="161" y="12"/>
                  </a:lnTo>
                  <a:lnTo>
                    <a:pt x="159" y="11"/>
                  </a:lnTo>
                  <a:lnTo>
                    <a:pt x="157" y="6"/>
                  </a:lnTo>
                  <a:close/>
                </a:path>
              </a:pathLst>
            </a:custGeom>
            <a:solidFill>
              <a:srgbClr val="DADADA"/>
            </a:solidFill>
            <a:ln w="9525">
              <a:noFill/>
              <a:round/>
              <a:headEnd/>
              <a:tailEnd/>
            </a:ln>
          </p:spPr>
          <p:txBody>
            <a:bodyPr>
              <a:prstTxWarp prst="textNoShape">
                <a:avLst/>
              </a:prstTxWarp>
            </a:bodyPr>
            <a:lstStyle/>
            <a:p>
              <a:endParaRPr lang="en-US"/>
            </a:p>
          </p:txBody>
        </p:sp>
        <p:sp>
          <p:nvSpPr>
            <p:cNvPr id="66712" name="Freeform 152"/>
            <p:cNvSpPr>
              <a:spLocks/>
            </p:cNvSpPr>
            <p:nvPr/>
          </p:nvSpPr>
          <p:spPr bwMode="auto">
            <a:xfrm>
              <a:off x="1406" y="1378"/>
              <a:ext cx="176" cy="176"/>
            </a:xfrm>
            <a:custGeom>
              <a:avLst/>
              <a:gdLst>
                <a:gd name="T0" fmla="*/ 32 w 176"/>
                <a:gd name="T1" fmla="*/ 19 h 176"/>
                <a:gd name="T2" fmla="*/ 47 w 176"/>
                <a:gd name="T3" fmla="*/ 14 h 176"/>
                <a:gd name="T4" fmla="*/ 62 w 176"/>
                <a:gd name="T5" fmla="*/ 10 h 176"/>
                <a:gd name="T6" fmla="*/ 62 w 176"/>
                <a:gd name="T7" fmla="*/ 10 h 176"/>
                <a:gd name="T8" fmla="*/ 62 w 176"/>
                <a:gd name="T9" fmla="*/ 10 h 176"/>
                <a:gd name="T10" fmla="*/ 66 w 176"/>
                <a:gd name="T11" fmla="*/ 8 h 176"/>
                <a:gd name="T12" fmla="*/ 76 w 176"/>
                <a:gd name="T13" fmla="*/ 6 h 176"/>
                <a:gd name="T14" fmla="*/ 87 w 176"/>
                <a:gd name="T15" fmla="*/ 6 h 176"/>
                <a:gd name="T16" fmla="*/ 96 w 176"/>
                <a:gd name="T17" fmla="*/ 2 h 176"/>
                <a:gd name="T18" fmla="*/ 124 w 176"/>
                <a:gd name="T19" fmla="*/ 0 h 176"/>
                <a:gd name="T20" fmla="*/ 151 w 176"/>
                <a:gd name="T21" fmla="*/ 4 h 176"/>
                <a:gd name="T22" fmla="*/ 161 w 176"/>
                <a:gd name="T23" fmla="*/ 12 h 176"/>
                <a:gd name="T24" fmla="*/ 163 w 176"/>
                <a:gd name="T25" fmla="*/ 13 h 176"/>
                <a:gd name="T26" fmla="*/ 166 w 176"/>
                <a:gd name="T27" fmla="*/ 15 h 176"/>
                <a:gd name="T28" fmla="*/ 168 w 176"/>
                <a:gd name="T29" fmla="*/ 17 h 176"/>
                <a:gd name="T30" fmla="*/ 173 w 176"/>
                <a:gd name="T31" fmla="*/ 24 h 176"/>
                <a:gd name="T32" fmla="*/ 175 w 176"/>
                <a:gd name="T33" fmla="*/ 33 h 176"/>
                <a:gd name="T34" fmla="*/ 176 w 176"/>
                <a:gd name="T35" fmla="*/ 53 h 176"/>
                <a:gd name="T36" fmla="*/ 169 w 176"/>
                <a:gd name="T37" fmla="*/ 76 h 176"/>
                <a:gd name="T38" fmla="*/ 154 w 176"/>
                <a:gd name="T39" fmla="*/ 96 h 176"/>
                <a:gd name="T40" fmla="*/ 115 w 176"/>
                <a:gd name="T41" fmla="*/ 130 h 176"/>
                <a:gd name="T42" fmla="*/ 89 w 176"/>
                <a:gd name="T43" fmla="*/ 152 h 176"/>
                <a:gd name="T44" fmla="*/ 64 w 176"/>
                <a:gd name="T45" fmla="*/ 162 h 176"/>
                <a:gd name="T46" fmla="*/ 40 w 176"/>
                <a:gd name="T47" fmla="*/ 176 h 176"/>
                <a:gd name="T48" fmla="*/ 35 w 176"/>
                <a:gd name="T49" fmla="*/ 158 h 176"/>
                <a:gd name="T50" fmla="*/ 51 w 176"/>
                <a:gd name="T51" fmla="*/ 144 h 176"/>
                <a:gd name="T52" fmla="*/ 82 w 176"/>
                <a:gd name="T53" fmla="*/ 126 h 176"/>
                <a:gd name="T54" fmla="*/ 90 w 176"/>
                <a:gd name="T55" fmla="*/ 115 h 176"/>
                <a:gd name="T56" fmla="*/ 78 w 176"/>
                <a:gd name="T57" fmla="*/ 108 h 176"/>
                <a:gd name="T58" fmla="*/ 55 w 176"/>
                <a:gd name="T59" fmla="*/ 111 h 176"/>
                <a:gd name="T60" fmla="*/ 24 w 176"/>
                <a:gd name="T61" fmla="*/ 123 h 176"/>
                <a:gd name="T62" fmla="*/ 4 w 176"/>
                <a:gd name="T63" fmla="*/ 121 h 176"/>
                <a:gd name="T64" fmla="*/ 13 w 176"/>
                <a:gd name="T65" fmla="*/ 105 h 176"/>
                <a:gd name="T66" fmla="*/ 46 w 176"/>
                <a:gd name="T67" fmla="*/ 87 h 176"/>
                <a:gd name="T68" fmla="*/ 63 w 176"/>
                <a:gd name="T69" fmla="*/ 74 h 176"/>
                <a:gd name="T70" fmla="*/ 57 w 176"/>
                <a:gd name="T71" fmla="*/ 64 h 176"/>
                <a:gd name="T72" fmla="*/ 33 w 176"/>
                <a:gd name="T73" fmla="*/ 72 h 176"/>
                <a:gd name="T74" fmla="*/ 9 w 176"/>
                <a:gd name="T75" fmla="*/ 79 h 176"/>
                <a:gd name="T76" fmla="*/ 3 w 176"/>
                <a:gd name="T77" fmla="*/ 71 h 176"/>
                <a:gd name="T78" fmla="*/ 20 w 176"/>
                <a:gd name="T79" fmla="*/ 58 h 176"/>
                <a:gd name="T80" fmla="*/ 53 w 176"/>
                <a:gd name="T81" fmla="*/ 43 h 176"/>
                <a:gd name="T82" fmla="*/ 62 w 176"/>
                <a:gd name="T83" fmla="*/ 33 h 176"/>
                <a:gd name="T84" fmla="*/ 53 w 176"/>
                <a:gd name="T85" fmla="*/ 27 h 176"/>
                <a:gd name="T86" fmla="*/ 37 w 176"/>
                <a:gd name="T87" fmla="*/ 26 h 176"/>
                <a:gd name="T88" fmla="*/ 23 w 176"/>
                <a:gd name="T89" fmla="*/ 25 h 17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6"/>
                <a:gd name="T136" fmla="*/ 0 h 176"/>
                <a:gd name="T137" fmla="*/ 176 w 176"/>
                <a:gd name="T138" fmla="*/ 176 h 17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6" h="176">
                  <a:moveTo>
                    <a:pt x="23" y="23"/>
                  </a:moveTo>
                  <a:lnTo>
                    <a:pt x="27" y="21"/>
                  </a:lnTo>
                  <a:lnTo>
                    <a:pt x="32" y="19"/>
                  </a:lnTo>
                  <a:lnTo>
                    <a:pt x="36" y="17"/>
                  </a:lnTo>
                  <a:lnTo>
                    <a:pt x="42" y="15"/>
                  </a:lnTo>
                  <a:lnTo>
                    <a:pt x="47" y="14"/>
                  </a:lnTo>
                  <a:lnTo>
                    <a:pt x="51" y="13"/>
                  </a:lnTo>
                  <a:lnTo>
                    <a:pt x="56" y="11"/>
                  </a:lnTo>
                  <a:lnTo>
                    <a:pt x="62" y="10"/>
                  </a:lnTo>
                  <a:lnTo>
                    <a:pt x="63" y="8"/>
                  </a:lnTo>
                  <a:lnTo>
                    <a:pt x="66" y="8"/>
                  </a:lnTo>
                  <a:lnTo>
                    <a:pt x="69" y="7"/>
                  </a:lnTo>
                  <a:lnTo>
                    <a:pt x="73" y="7"/>
                  </a:lnTo>
                  <a:lnTo>
                    <a:pt x="76" y="6"/>
                  </a:lnTo>
                  <a:lnTo>
                    <a:pt x="79" y="6"/>
                  </a:lnTo>
                  <a:lnTo>
                    <a:pt x="84" y="6"/>
                  </a:lnTo>
                  <a:lnTo>
                    <a:pt x="87" y="6"/>
                  </a:lnTo>
                  <a:lnTo>
                    <a:pt x="91" y="6"/>
                  </a:lnTo>
                  <a:lnTo>
                    <a:pt x="91" y="4"/>
                  </a:lnTo>
                  <a:lnTo>
                    <a:pt x="96" y="2"/>
                  </a:lnTo>
                  <a:lnTo>
                    <a:pt x="104" y="1"/>
                  </a:lnTo>
                  <a:lnTo>
                    <a:pt x="113" y="0"/>
                  </a:lnTo>
                  <a:lnTo>
                    <a:pt x="124" y="0"/>
                  </a:lnTo>
                  <a:lnTo>
                    <a:pt x="133" y="1"/>
                  </a:lnTo>
                  <a:lnTo>
                    <a:pt x="143" y="2"/>
                  </a:lnTo>
                  <a:lnTo>
                    <a:pt x="151" y="4"/>
                  </a:lnTo>
                  <a:lnTo>
                    <a:pt x="157" y="6"/>
                  </a:lnTo>
                  <a:lnTo>
                    <a:pt x="159" y="11"/>
                  </a:lnTo>
                  <a:lnTo>
                    <a:pt x="161" y="12"/>
                  </a:lnTo>
                  <a:lnTo>
                    <a:pt x="161" y="13"/>
                  </a:lnTo>
                  <a:lnTo>
                    <a:pt x="162" y="13"/>
                  </a:lnTo>
                  <a:lnTo>
                    <a:pt x="163" y="13"/>
                  </a:lnTo>
                  <a:lnTo>
                    <a:pt x="164" y="14"/>
                  </a:lnTo>
                  <a:lnTo>
                    <a:pt x="165" y="15"/>
                  </a:lnTo>
                  <a:lnTo>
                    <a:pt x="166" y="15"/>
                  </a:lnTo>
                  <a:lnTo>
                    <a:pt x="166" y="16"/>
                  </a:lnTo>
                  <a:lnTo>
                    <a:pt x="166" y="17"/>
                  </a:lnTo>
                  <a:lnTo>
                    <a:pt x="168" y="17"/>
                  </a:lnTo>
                  <a:lnTo>
                    <a:pt x="170" y="19"/>
                  </a:lnTo>
                  <a:lnTo>
                    <a:pt x="171" y="21"/>
                  </a:lnTo>
                  <a:lnTo>
                    <a:pt x="173" y="24"/>
                  </a:lnTo>
                  <a:lnTo>
                    <a:pt x="174" y="27"/>
                  </a:lnTo>
                  <a:lnTo>
                    <a:pt x="174" y="31"/>
                  </a:lnTo>
                  <a:lnTo>
                    <a:pt x="175" y="33"/>
                  </a:lnTo>
                  <a:lnTo>
                    <a:pt x="175" y="34"/>
                  </a:lnTo>
                  <a:lnTo>
                    <a:pt x="176" y="43"/>
                  </a:lnTo>
                  <a:lnTo>
                    <a:pt x="176" y="53"/>
                  </a:lnTo>
                  <a:lnTo>
                    <a:pt x="175" y="61"/>
                  </a:lnTo>
                  <a:lnTo>
                    <a:pt x="173" y="69"/>
                  </a:lnTo>
                  <a:lnTo>
                    <a:pt x="169" y="76"/>
                  </a:lnTo>
                  <a:lnTo>
                    <a:pt x="165" y="83"/>
                  </a:lnTo>
                  <a:lnTo>
                    <a:pt x="161" y="90"/>
                  </a:lnTo>
                  <a:lnTo>
                    <a:pt x="154" y="96"/>
                  </a:lnTo>
                  <a:lnTo>
                    <a:pt x="142" y="108"/>
                  </a:lnTo>
                  <a:lnTo>
                    <a:pt x="129" y="119"/>
                  </a:lnTo>
                  <a:lnTo>
                    <a:pt x="115" y="130"/>
                  </a:lnTo>
                  <a:lnTo>
                    <a:pt x="104" y="141"/>
                  </a:lnTo>
                  <a:lnTo>
                    <a:pt x="97" y="146"/>
                  </a:lnTo>
                  <a:lnTo>
                    <a:pt x="89" y="152"/>
                  </a:lnTo>
                  <a:lnTo>
                    <a:pt x="81" y="156"/>
                  </a:lnTo>
                  <a:lnTo>
                    <a:pt x="72" y="159"/>
                  </a:lnTo>
                  <a:lnTo>
                    <a:pt x="64" y="162"/>
                  </a:lnTo>
                  <a:lnTo>
                    <a:pt x="55" y="166"/>
                  </a:lnTo>
                  <a:lnTo>
                    <a:pt x="47" y="171"/>
                  </a:lnTo>
                  <a:lnTo>
                    <a:pt x="40" y="176"/>
                  </a:lnTo>
                  <a:lnTo>
                    <a:pt x="33" y="168"/>
                  </a:lnTo>
                  <a:lnTo>
                    <a:pt x="33" y="162"/>
                  </a:lnTo>
                  <a:lnTo>
                    <a:pt x="35" y="158"/>
                  </a:lnTo>
                  <a:lnTo>
                    <a:pt x="38" y="154"/>
                  </a:lnTo>
                  <a:lnTo>
                    <a:pt x="42" y="151"/>
                  </a:lnTo>
                  <a:lnTo>
                    <a:pt x="51" y="144"/>
                  </a:lnTo>
                  <a:lnTo>
                    <a:pt x="62" y="138"/>
                  </a:lnTo>
                  <a:lnTo>
                    <a:pt x="72" y="133"/>
                  </a:lnTo>
                  <a:lnTo>
                    <a:pt x="82" y="126"/>
                  </a:lnTo>
                  <a:lnTo>
                    <a:pt x="86" y="122"/>
                  </a:lnTo>
                  <a:lnTo>
                    <a:pt x="88" y="119"/>
                  </a:lnTo>
                  <a:lnTo>
                    <a:pt x="90" y="115"/>
                  </a:lnTo>
                  <a:lnTo>
                    <a:pt x="91" y="110"/>
                  </a:lnTo>
                  <a:lnTo>
                    <a:pt x="85" y="109"/>
                  </a:lnTo>
                  <a:lnTo>
                    <a:pt x="78" y="108"/>
                  </a:lnTo>
                  <a:lnTo>
                    <a:pt x="72" y="108"/>
                  </a:lnTo>
                  <a:lnTo>
                    <a:pt x="67" y="109"/>
                  </a:lnTo>
                  <a:lnTo>
                    <a:pt x="55" y="111"/>
                  </a:lnTo>
                  <a:lnTo>
                    <a:pt x="45" y="115"/>
                  </a:lnTo>
                  <a:lnTo>
                    <a:pt x="34" y="119"/>
                  </a:lnTo>
                  <a:lnTo>
                    <a:pt x="24" y="123"/>
                  </a:lnTo>
                  <a:lnTo>
                    <a:pt x="14" y="126"/>
                  </a:lnTo>
                  <a:lnTo>
                    <a:pt x="4" y="128"/>
                  </a:lnTo>
                  <a:lnTo>
                    <a:pt x="4" y="121"/>
                  </a:lnTo>
                  <a:lnTo>
                    <a:pt x="6" y="115"/>
                  </a:lnTo>
                  <a:lnTo>
                    <a:pt x="9" y="110"/>
                  </a:lnTo>
                  <a:lnTo>
                    <a:pt x="13" y="105"/>
                  </a:lnTo>
                  <a:lnTo>
                    <a:pt x="23" y="99"/>
                  </a:lnTo>
                  <a:lnTo>
                    <a:pt x="34" y="93"/>
                  </a:lnTo>
                  <a:lnTo>
                    <a:pt x="46" y="87"/>
                  </a:lnTo>
                  <a:lnTo>
                    <a:pt x="55" y="81"/>
                  </a:lnTo>
                  <a:lnTo>
                    <a:pt x="59" y="78"/>
                  </a:lnTo>
                  <a:lnTo>
                    <a:pt x="63" y="74"/>
                  </a:lnTo>
                  <a:lnTo>
                    <a:pt x="65" y="70"/>
                  </a:lnTo>
                  <a:lnTo>
                    <a:pt x="66" y="64"/>
                  </a:lnTo>
                  <a:lnTo>
                    <a:pt x="57" y="64"/>
                  </a:lnTo>
                  <a:lnTo>
                    <a:pt x="49" y="66"/>
                  </a:lnTo>
                  <a:lnTo>
                    <a:pt x="40" y="70"/>
                  </a:lnTo>
                  <a:lnTo>
                    <a:pt x="33" y="72"/>
                  </a:lnTo>
                  <a:lnTo>
                    <a:pt x="25" y="75"/>
                  </a:lnTo>
                  <a:lnTo>
                    <a:pt x="16" y="78"/>
                  </a:lnTo>
                  <a:lnTo>
                    <a:pt x="9" y="79"/>
                  </a:lnTo>
                  <a:lnTo>
                    <a:pt x="0" y="80"/>
                  </a:lnTo>
                  <a:lnTo>
                    <a:pt x="1" y="75"/>
                  </a:lnTo>
                  <a:lnTo>
                    <a:pt x="3" y="71"/>
                  </a:lnTo>
                  <a:lnTo>
                    <a:pt x="6" y="66"/>
                  </a:lnTo>
                  <a:lnTo>
                    <a:pt x="10" y="63"/>
                  </a:lnTo>
                  <a:lnTo>
                    <a:pt x="20" y="58"/>
                  </a:lnTo>
                  <a:lnTo>
                    <a:pt x="31" y="53"/>
                  </a:lnTo>
                  <a:lnTo>
                    <a:pt x="43" y="49"/>
                  </a:lnTo>
                  <a:lnTo>
                    <a:pt x="53" y="43"/>
                  </a:lnTo>
                  <a:lnTo>
                    <a:pt x="56" y="40"/>
                  </a:lnTo>
                  <a:lnTo>
                    <a:pt x="59" y="37"/>
                  </a:lnTo>
                  <a:lnTo>
                    <a:pt x="62" y="33"/>
                  </a:lnTo>
                  <a:lnTo>
                    <a:pt x="63" y="29"/>
                  </a:lnTo>
                  <a:lnTo>
                    <a:pt x="58" y="29"/>
                  </a:lnTo>
                  <a:lnTo>
                    <a:pt x="53" y="27"/>
                  </a:lnTo>
                  <a:lnTo>
                    <a:pt x="48" y="27"/>
                  </a:lnTo>
                  <a:lnTo>
                    <a:pt x="43" y="26"/>
                  </a:lnTo>
                  <a:lnTo>
                    <a:pt x="37" y="26"/>
                  </a:lnTo>
                  <a:lnTo>
                    <a:pt x="32" y="25"/>
                  </a:lnTo>
                  <a:lnTo>
                    <a:pt x="27" y="25"/>
                  </a:lnTo>
                  <a:lnTo>
                    <a:pt x="23" y="25"/>
                  </a:lnTo>
                  <a:lnTo>
                    <a:pt x="23" y="24"/>
                  </a:lnTo>
                  <a:lnTo>
                    <a:pt x="23" y="23"/>
                  </a:lnTo>
                  <a:close/>
                </a:path>
              </a:pathLst>
            </a:custGeom>
            <a:solidFill>
              <a:srgbClr val="000000"/>
            </a:solidFill>
            <a:ln w="9525">
              <a:noFill/>
              <a:round/>
              <a:headEnd/>
              <a:tailEnd/>
            </a:ln>
          </p:spPr>
          <p:txBody>
            <a:bodyPr>
              <a:prstTxWarp prst="textNoShape">
                <a:avLst/>
              </a:prstTxWarp>
            </a:bodyPr>
            <a:lstStyle/>
            <a:p>
              <a:endParaRPr lang="en-US"/>
            </a:p>
          </p:txBody>
        </p:sp>
        <p:sp>
          <p:nvSpPr>
            <p:cNvPr id="66713" name="Freeform 153"/>
            <p:cNvSpPr>
              <a:spLocks/>
            </p:cNvSpPr>
            <p:nvPr/>
          </p:nvSpPr>
          <p:spPr bwMode="auto">
            <a:xfrm>
              <a:off x="1406" y="1393"/>
              <a:ext cx="174" cy="161"/>
            </a:xfrm>
            <a:custGeom>
              <a:avLst/>
              <a:gdLst>
                <a:gd name="T0" fmla="*/ 109 w 174"/>
                <a:gd name="T1" fmla="*/ 4 h 161"/>
                <a:gd name="T2" fmla="*/ 96 w 174"/>
                <a:gd name="T3" fmla="*/ 12 h 161"/>
                <a:gd name="T4" fmla="*/ 116 w 174"/>
                <a:gd name="T5" fmla="*/ 11 h 161"/>
                <a:gd name="T6" fmla="*/ 147 w 174"/>
                <a:gd name="T7" fmla="*/ 3 h 161"/>
                <a:gd name="T8" fmla="*/ 141 w 174"/>
                <a:gd name="T9" fmla="*/ 10 h 161"/>
                <a:gd name="T10" fmla="*/ 118 w 174"/>
                <a:gd name="T11" fmla="*/ 24 h 161"/>
                <a:gd name="T12" fmla="*/ 126 w 174"/>
                <a:gd name="T13" fmla="*/ 28 h 161"/>
                <a:gd name="T14" fmla="*/ 150 w 174"/>
                <a:gd name="T15" fmla="*/ 17 h 161"/>
                <a:gd name="T16" fmla="*/ 163 w 174"/>
                <a:gd name="T17" fmla="*/ 16 h 161"/>
                <a:gd name="T18" fmla="*/ 121 w 174"/>
                <a:gd name="T19" fmla="*/ 41 h 161"/>
                <a:gd name="T20" fmla="*/ 97 w 174"/>
                <a:gd name="T21" fmla="*/ 66 h 161"/>
                <a:gd name="T22" fmla="*/ 114 w 174"/>
                <a:gd name="T23" fmla="*/ 56 h 161"/>
                <a:gd name="T24" fmla="*/ 133 w 174"/>
                <a:gd name="T25" fmla="*/ 45 h 161"/>
                <a:gd name="T26" fmla="*/ 156 w 174"/>
                <a:gd name="T27" fmla="*/ 34 h 161"/>
                <a:gd name="T28" fmla="*/ 165 w 174"/>
                <a:gd name="T29" fmla="*/ 35 h 161"/>
                <a:gd name="T30" fmla="*/ 127 w 174"/>
                <a:gd name="T31" fmla="*/ 64 h 161"/>
                <a:gd name="T32" fmla="*/ 98 w 174"/>
                <a:gd name="T33" fmla="*/ 86 h 161"/>
                <a:gd name="T34" fmla="*/ 98 w 174"/>
                <a:gd name="T35" fmla="*/ 89 h 161"/>
                <a:gd name="T36" fmla="*/ 108 w 174"/>
                <a:gd name="T37" fmla="*/ 86 h 161"/>
                <a:gd name="T38" fmla="*/ 143 w 174"/>
                <a:gd name="T39" fmla="*/ 65 h 161"/>
                <a:gd name="T40" fmla="*/ 171 w 174"/>
                <a:gd name="T41" fmla="*/ 49 h 161"/>
                <a:gd name="T42" fmla="*/ 161 w 174"/>
                <a:gd name="T43" fmla="*/ 69 h 161"/>
                <a:gd name="T44" fmla="*/ 125 w 174"/>
                <a:gd name="T45" fmla="*/ 95 h 161"/>
                <a:gd name="T46" fmla="*/ 98 w 174"/>
                <a:gd name="T47" fmla="*/ 108 h 161"/>
                <a:gd name="T48" fmla="*/ 88 w 174"/>
                <a:gd name="T49" fmla="*/ 120 h 161"/>
                <a:gd name="T50" fmla="*/ 75 w 174"/>
                <a:gd name="T51" fmla="*/ 133 h 161"/>
                <a:gd name="T52" fmla="*/ 58 w 174"/>
                <a:gd name="T53" fmla="*/ 146 h 161"/>
                <a:gd name="T54" fmla="*/ 48 w 174"/>
                <a:gd name="T55" fmla="*/ 156 h 161"/>
                <a:gd name="T56" fmla="*/ 43 w 174"/>
                <a:gd name="T57" fmla="*/ 160 h 161"/>
                <a:gd name="T58" fmla="*/ 33 w 174"/>
                <a:gd name="T59" fmla="*/ 147 h 161"/>
                <a:gd name="T60" fmla="*/ 51 w 174"/>
                <a:gd name="T61" fmla="*/ 129 h 161"/>
                <a:gd name="T62" fmla="*/ 86 w 174"/>
                <a:gd name="T63" fmla="*/ 107 h 161"/>
                <a:gd name="T64" fmla="*/ 85 w 174"/>
                <a:gd name="T65" fmla="*/ 94 h 161"/>
                <a:gd name="T66" fmla="*/ 55 w 174"/>
                <a:gd name="T67" fmla="*/ 96 h 161"/>
                <a:gd name="T68" fmla="*/ 14 w 174"/>
                <a:gd name="T69" fmla="*/ 111 h 161"/>
                <a:gd name="T70" fmla="*/ 9 w 174"/>
                <a:gd name="T71" fmla="*/ 95 h 161"/>
                <a:gd name="T72" fmla="*/ 46 w 174"/>
                <a:gd name="T73" fmla="*/ 72 h 161"/>
                <a:gd name="T74" fmla="*/ 65 w 174"/>
                <a:gd name="T75" fmla="*/ 55 h 161"/>
                <a:gd name="T76" fmla="*/ 40 w 174"/>
                <a:gd name="T77" fmla="*/ 55 h 161"/>
                <a:gd name="T78" fmla="*/ 9 w 174"/>
                <a:gd name="T79" fmla="*/ 64 h 161"/>
                <a:gd name="T80" fmla="*/ 6 w 174"/>
                <a:gd name="T81" fmla="*/ 51 h 161"/>
                <a:gd name="T82" fmla="*/ 43 w 174"/>
                <a:gd name="T83" fmla="*/ 34 h 161"/>
                <a:gd name="T84" fmla="*/ 62 w 174"/>
                <a:gd name="T85" fmla="*/ 18 h 161"/>
                <a:gd name="T86" fmla="*/ 56 w 174"/>
                <a:gd name="T87" fmla="*/ 14 h 161"/>
                <a:gd name="T88" fmla="*/ 48 w 174"/>
                <a:gd name="T89" fmla="*/ 12 h 161"/>
                <a:gd name="T90" fmla="*/ 47 w 174"/>
                <a:gd name="T91" fmla="*/ 11 h 161"/>
                <a:gd name="T92" fmla="*/ 50 w 174"/>
                <a:gd name="T93" fmla="*/ 11 h 161"/>
                <a:gd name="T94" fmla="*/ 76 w 174"/>
                <a:gd name="T95" fmla="*/ 5 h 161"/>
                <a:gd name="T96" fmla="*/ 110 w 174"/>
                <a:gd name="T97" fmla="*/ 2 h 16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74"/>
                <a:gd name="T148" fmla="*/ 0 h 161"/>
                <a:gd name="T149" fmla="*/ 174 w 174"/>
                <a:gd name="T150" fmla="*/ 161 h 16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74" h="161">
                  <a:moveTo>
                    <a:pt x="118" y="0"/>
                  </a:moveTo>
                  <a:lnTo>
                    <a:pt x="115" y="2"/>
                  </a:lnTo>
                  <a:lnTo>
                    <a:pt x="112" y="3"/>
                  </a:lnTo>
                  <a:lnTo>
                    <a:pt x="109" y="4"/>
                  </a:lnTo>
                  <a:lnTo>
                    <a:pt x="106" y="6"/>
                  </a:lnTo>
                  <a:lnTo>
                    <a:pt x="103" y="8"/>
                  </a:lnTo>
                  <a:lnTo>
                    <a:pt x="99" y="10"/>
                  </a:lnTo>
                  <a:lnTo>
                    <a:pt x="96" y="12"/>
                  </a:lnTo>
                  <a:lnTo>
                    <a:pt x="94" y="16"/>
                  </a:lnTo>
                  <a:lnTo>
                    <a:pt x="102" y="15"/>
                  </a:lnTo>
                  <a:lnTo>
                    <a:pt x="109" y="14"/>
                  </a:lnTo>
                  <a:lnTo>
                    <a:pt x="116" y="11"/>
                  </a:lnTo>
                  <a:lnTo>
                    <a:pt x="124" y="10"/>
                  </a:lnTo>
                  <a:lnTo>
                    <a:pt x="131" y="8"/>
                  </a:lnTo>
                  <a:lnTo>
                    <a:pt x="140" y="5"/>
                  </a:lnTo>
                  <a:lnTo>
                    <a:pt x="147" y="3"/>
                  </a:lnTo>
                  <a:lnTo>
                    <a:pt x="153" y="0"/>
                  </a:lnTo>
                  <a:lnTo>
                    <a:pt x="150" y="3"/>
                  </a:lnTo>
                  <a:lnTo>
                    <a:pt x="146" y="6"/>
                  </a:lnTo>
                  <a:lnTo>
                    <a:pt x="141" y="10"/>
                  </a:lnTo>
                  <a:lnTo>
                    <a:pt x="134" y="14"/>
                  </a:lnTo>
                  <a:lnTo>
                    <a:pt x="129" y="17"/>
                  </a:lnTo>
                  <a:lnTo>
                    <a:pt x="124" y="20"/>
                  </a:lnTo>
                  <a:lnTo>
                    <a:pt x="118" y="24"/>
                  </a:lnTo>
                  <a:lnTo>
                    <a:pt x="113" y="28"/>
                  </a:lnTo>
                  <a:lnTo>
                    <a:pt x="117" y="28"/>
                  </a:lnTo>
                  <a:lnTo>
                    <a:pt x="122" y="29"/>
                  </a:lnTo>
                  <a:lnTo>
                    <a:pt x="126" y="28"/>
                  </a:lnTo>
                  <a:lnTo>
                    <a:pt x="129" y="28"/>
                  </a:lnTo>
                  <a:lnTo>
                    <a:pt x="136" y="25"/>
                  </a:lnTo>
                  <a:lnTo>
                    <a:pt x="144" y="21"/>
                  </a:lnTo>
                  <a:lnTo>
                    <a:pt x="150" y="17"/>
                  </a:lnTo>
                  <a:lnTo>
                    <a:pt x="157" y="14"/>
                  </a:lnTo>
                  <a:lnTo>
                    <a:pt x="165" y="10"/>
                  </a:lnTo>
                  <a:lnTo>
                    <a:pt x="172" y="9"/>
                  </a:lnTo>
                  <a:lnTo>
                    <a:pt x="163" y="16"/>
                  </a:lnTo>
                  <a:lnTo>
                    <a:pt x="152" y="22"/>
                  </a:lnTo>
                  <a:lnTo>
                    <a:pt x="142" y="28"/>
                  </a:lnTo>
                  <a:lnTo>
                    <a:pt x="131" y="35"/>
                  </a:lnTo>
                  <a:lnTo>
                    <a:pt x="121" y="41"/>
                  </a:lnTo>
                  <a:lnTo>
                    <a:pt x="110" y="49"/>
                  </a:lnTo>
                  <a:lnTo>
                    <a:pt x="101" y="57"/>
                  </a:lnTo>
                  <a:lnTo>
                    <a:pt x="92" y="66"/>
                  </a:lnTo>
                  <a:lnTo>
                    <a:pt x="97" y="66"/>
                  </a:lnTo>
                  <a:lnTo>
                    <a:pt x="102" y="65"/>
                  </a:lnTo>
                  <a:lnTo>
                    <a:pt x="106" y="62"/>
                  </a:lnTo>
                  <a:lnTo>
                    <a:pt x="110" y="59"/>
                  </a:lnTo>
                  <a:lnTo>
                    <a:pt x="114" y="56"/>
                  </a:lnTo>
                  <a:lnTo>
                    <a:pt x="118" y="52"/>
                  </a:lnTo>
                  <a:lnTo>
                    <a:pt x="123" y="49"/>
                  </a:lnTo>
                  <a:lnTo>
                    <a:pt x="128" y="47"/>
                  </a:lnTo>
                  <a:lnTo>
                    <a:pt x="133" y="45"/>
                  </a:lnTo>
                  <a:lnTo>
                    <a:pt x="140" y="42"/>
                  </a:lnTo>
                  <a:lnTo>
                    <a:pt x="145" y="40"/>
                  </a:lnTo>
                  <a:lnTo>
                    <a:pt x="150" y="37"/>
                  </a:lnTo>
                  <a:lnTo>
                    <a:pt x="156" y="34"/>
                  </a:lnTo>
                  <a:lnTo>
                    <a:pt x="162" y="31"/>
                  </a:lnTo>
                  <a:lnTo>
                    <a:pt x="168" y="29"/>
                  </a:lnTo>
                  <a:lnTo>
                    <a:pt x="174" y="28"/>
                  </a:lnTo>
                  <a:lnTo>
                    <a:pt x="165" y="35"/>
                  </a:lnTo>
                  <a:lnTo>
                    <a:pt x="155" y="42"/>
                  </a:lnTo>
                  <a:lnTo>
                    <a:pt x="146" y="49"/>
                  </a:lnTo>
                  <a:lnTo>
                    <a:pt x="136" y="57"/>
                  </a:lnTo>
                  <a:lnTo>
                    <a:pt x="127" y="64"/>
                  </a:lnTo>
                  <a:lnTo>
                    <a:pt x="117" y="71"/>
                  </a:lnTo>
                  <a:lnTo>
                    <a:pt x="108" y="79"/>
                  </a:lnTo>
                  <a:lnTo>
                    <a:pt x="98" y="85"/>
                  </a:lnTo>
                  <a:lnTo>
                    <a:pt x="98" y="86"/>
                  </a:lnTo>
                  <a:lnTo>
                    <a:pt x="98" y="87"/>
                  </a:lnTo>
                  <a:lnTo>
                    <a:pt x="98" y="88"/>
                  </a:lnTo>
                  <a:lnTo>
                    <a:pt x="98" y="89"/>
                  </a:lnTo>
                  <a:lnTo>
                    <a:pt x="98" y="90"/>
                  </a:lnTo>
                  <a:lnTo>
                    <a:pt x="99" y="90"/>
                  </a:lnTo>
                  <a:lnTo>
                    <a:pt x="108" y="86"/>
                  </a:lnTo>
                  <a:lnTo>
                    <a:pt x="117" y="81"/>
                  </a:lnTo>
                  <a:lnTo>
                    <a:pt x="126" y="76"/>
                  </a:lnTo>
                  <a:lnTo>
                    <a:pt x="134" y="70"/>
                  </a:lnTo>
                  <a:lnTo>
                    <a:pt x="143" y="65"/>
                  </a:lnTo>
                  <a:lnTo>
                    <a:pt x="151" y="59"/>
                  </a:lnTo>
                  <a:lnTo>
                    <a:pt x="160" y="54"/>
                  </a:lnTo>
                  <a:lnTo>
                    <a:pt x="168" y="49"/>
                  </a:lnTo>
                  <a:lnTo>
                    <a:pt x="171" y="49"/>
                  </a:lnTo>
                  <a:lnTo>
                    <a:pt x="169" y="55"/>
                  </a:lnTo>
                  <a:lnTo>
                    <a:pt x="166" y="60"/>
                  </a:lnTo>
                  <a:lnTo>
                    <a:pt x="164" y="65"/>
                  </a:lnTo>
                  <a:lnTo>
                    <a:pt x="161" y="69"/>
                  </a:lnTo>
                  <a:lnTo>
                    <a:pt x="152" y="77"/>
                  </a:lnTo>
                  <a:lnTo>
                    <a:pt x="144" y="84"/>
                  </a:lnTo>
                  <a:lnTo>
                    <a:pt x="135" y="89"/>
                  </a:lnTo>
                  <a:lnTo>
                    <a:pt x="125" y="95"/>
                  </a:lnTo>
                  <a:lnTo>
                    <a:pt x="115" y="101"/>
                  </a:lnTo>
                  <a:lnTo>
                    <a:pt x="105" y="106"/>
                  </a:lnTo>
                  <a:lnTo>
                    <a:pt x="102" y="106"/>
                  </a:lnTo>
                  <a:lnTo>
                    <a:pt x="98" y="108"/>
                  </a:lnTo>
                  <a:lnTo>
                    <a:pt x="95" y="110"/>
                  </a:lnTo>
                  <a:lnTo>
                    <a:pt x="93" y="114"/>
                  </a:lnTo>
                  <a:lnTo>
                    <a:pt x="90" y="117"/>
                  </a:lnTo>
                  <a:lnTo>
                    <a:pt x="88" y="120"/>
                  </a:lnTo>
                  <a:lnTo>
                    <a:pt x="86" y="123"/>
                  </a:lnTo>
                  <a:lnTo>
                    <a:pt x="84" y="125"/>
                  </a:lnTo>
                  <a:lnTo>
                    <a:pt x="79" y="128"/>
                  </a:lnTo>
                  <a:lnTo>
                    <a:pt x="75" y="133"/>
                  </a:lnTo>
                  <a:lnTo>
                    <a:pt x="71" y="136"/>
                  </a:lnTo>
                  <a:lnTo>
                    <a:pt x="67" y="140"/>
                  </a:lnTo>
                  <a:lnTo>
                    <a:pt x="63" y="143"/>
                  </a:lnTo>
                  <a:lnTo>
                    <a:pt x="58" y="146"/>
                  </a:lnTo>
                  <a:lnTo>
                    <a:pt x="54" y="150"/>
                  </a:lnTo>
                  <a:lnTo>
                    <a:pt x="50" y="154"/>
                  </a:lnTo>
                  <a:lnTo>
                    <a:pt x="49" y="155"/>
                  </a:lnTo>
                  <a:lnTo>
                    <a:pt x="48" y="156"/>
                  </a:lnTo>
                  <a:lnTo>
                    <a:pt x="46" y="157"/>
                  </a:lnTo>
                  <a:lnTo>
                    <a:pt x="45" y="158"/>
                  </a:lnTo>
                  <a:lnTo>
                    <a:pt x="44" y="159"/>
                  </a:lnTo>
                  <a:lnTo>
                    <a:pt x="43" y="160"/>
                  </a:lnTo>
                  <a:lnTo>
                    <a:pt x="42" y="160"/>
                  </a:lnTo>
                  <a:lnTo>
                    <a:pt x="40" y="161"/>
                  </a:lnTo>
                  <a:lnTo>
                    <a:pt x="33" y="153"/>
                  </a:lnTo>
                  <a:lnTo>
                    <a:pt x="33" y="147"/>
                  </a:lnTo>
                  <a:lnTo>
                    <a:pt x="35" y="143"/>
                  </a:lnTo>
                  <a:lnTo>
                    <a:pt x="38" y="139"/>
                  </a:lnTo>
                  <a:lnTo>
                    <a:pt x="42" y="136"/>
                  </a:lnTo>
                  <a:lnTo>
                    <a:pt x="51" y="129"/>
                  </a:lnTo>
                  <a:lnTo>
                    <a:pt x="62" y="123"/>
                  </a:lnTo>
                  <a:lnTo>
                    <a:pt x="72" y="118"/>
                  </a:lnTo>
                  <a:lnTo>
                    <a:pt x="82" y="111"/>
                  </a:lnTo>
                  <a:lnTo>
                    <a:pt x="86" y="107"/>
                  </a:lnTo>
                  <a:lnTo>
                    <a:pt x="88" y="104"/>
                  </a:lnTo>
                  <a:lnTo>
                    <a:pt x="90" y="100"/>
                  </a:lnTo>
                  <a:lnTo>
                    <a:pt x="91" y="95"/>
                  </a:lnTo>
                  <a:lnTo>
                    <a:pt x="85" y="94"/>
                  </a:lnTo>
                  <a:lnTo>
                    <a:pt x="78" y="93"/>
                  </a:lnTo>
                  <a:lnTo>
                    <a:pt x="72" y="93"/>
                  </a:lnTo>
                  <a:lnTo>
                    <a:pt x="67" y="94"/>
                  </a:lnTo>
                  <a:lnTo>
                    <a:pt x="55" y="96"/>
                  </a:lnTo>
                  <a:lnTo>
                    <a:pt x="45" y="100"/>
                  </a:lnTo>
                  <a:lnTo>
                    <a:pt x="34" y="104"/>
                  </a:lnTo>
                  <a:lnTo>
                    <a:pt x="24" y="108"/>
                  </a:lnTo>
                  <a:lnTo>
                    <a:pt x="14" y="111"/>
                  </a:lnTo>
                  <a:lnTo>
                    <a:pt x="4" y="113"/>
                  </a:lnTo>
                  <a:lnTo>
                    <a:pt x="4" y="106"/>
                  </a:lnTo>
                  <a:lnTo>
                    <a:pt x="6" y="100"/>
                  </a:lnTo>
                  <a:lnTo>
                    <a:pt x="9" y="95"/>
                  </a:lnTo>
                  <a:lnTo>
                    <a:pt x="13" y="90"/>
                  </a:lnTo>
                  <a:lnTo>
                    <a:pt x="23" y="84"/>
                  </a:lnTo>
                  <a:lnTo>
                    <a:pt x="34" y="78"/>
                  </a:lnTo>
                  <a:lnTo>
                    <a:pt x="46" y="72"/>
                  </a:lnTo>
                  <a:lnTo>
                    <a:pt x="55" y="66"/>
                  </a:lnTo>
                  <a:lnTo>
                    <a:pt x="59" y="63"/>
                  </a:lnTo>
                  <a:lnTo>
                    <a:pt x="63" y="59"/>
                  </a:lnTo>
                  <a:lnTo>
                    <a:pt x="65" y="55"/>
                  </a:lnTo>
                  <a:lnTo>
                    <a:pt x="66" y="49"/>
                  </a:lnTo>
                  <a:lnTo>
                    <a:pt x="57" y="49"/>
                  </a:lnTo>
                  <a:lnTo>
                    <a:pt x="49" y="51"/>
                  </a:lnTo>
                  <a:lnTo>
                    <a:pt x="40" y="55"/>
                  </a:lnTo>
                  <a:lnTo>
                    <a:pt x="33" y="57"/>
                  </a:lnTo>
                  <a:lnTo>
                    <a:pt x="25" y="60"/>
                  </a:lnTo>
                  <a:lnTo>
                    <a:pt x="16" y="63"/>
                  </a:lnTo>
                  <a:lnTo>
                    <a:pt x="9" y="64"/>
                  </a:lnTo>
                  <a:lnTo>
                    <a:pt x="0" y="65"/>
                  </a:lnTo>
                  <a:lnTo>
                    <a:pt x="1" y="60"/>
                  </a:lnTo>
                  <a:lnTo>
                    <a:pt x="3" y="56"/>
                  </a:lnTo>
                  <a:lnTo>
                    <a:pt x="6" y="51"/>
                  </a:lnTo>
                  <a:lnTo>
                    <a:pt x="10" y="48"/>
                  </a:lnTo>
                  <a:lnTo>
                    <a:pt x="20" y="43"/>
                  </a:lnTo>
                  <a:lnTo>
                    <a:pt x="31" y="38"/>
                  </a:lnTo>
                  <a:lnTo>
                    <a:pt x="43" y="34"/>
                  </a:lnTo>
                  <a:lnTo>
                    <a:pt x="53" y="28"/>
                  </a:lnTo>
                  <a:lnTo>
                    <a:pt x="56" y="25"/>
                  </a:lnTo>
                  <a:lnTo>
                    <a:pt x="59" y="22"/>
                  </a:lnTo>
                  <a:lnTo>
                    <a:pt x="62" y="18"/>
                  </a:lnTo>
                  <a:lnTo>
                    <a:pt x="63" y="14"/>
                  </a:lnTo>
                  <a:lnTo>
                    <a:pt x="61" y="14"/>
                  </a:lnTo>
                  <a:lnTo>
                    <a:pt x="58" y="14"/>
                  </a:lnTo>
                  <a:lnTo>
                    <a:pt x="56" y="14"/>
                  </a:lnTo>
                  <a:lnTo>
                    <a:pt x="54" y="14"/>
                  </a:lnTo>
                  <a:lnTo>
                    <a:pt x="52" y="12"/>
                  </a:lnTo>
                  <a:lnTo>
                    <a:pt x="50" y="12"/>
                  </a:lnTo>
                  <a:lnTo>
                    <a:pt x="48" y="12"/>
                  </a:lnTo>
                  <a:lnTo>
                    <a:pt x="46" y="12"/>
                  </a:lnTo>
                  <a:lnTo>
                    <a:pt x="47" y="11"/>
                  </a:lnTo>
                  <a:lnTo>
                    <a:pt x="48" y="11"/>
                  </a:lnTo>
                  <a:lnTo>
                    <a:pt x="49" y="11"/>
                  </a:lnTo>
                  <a:lnTo>
                    <a:pt x="50" y="11"/>
                  </a:lnTo>
                  <a:lnTo>
                    <a:pt x="51" y="10"/>
                  </a:lnTo>
                  <a:lnTo>
                    <a:pt x="59" y="8"/>
                  </a:lnTo>
                  <a:lnTo>
                    <a:pt x="68" y="6"/>
                  </a:lnTo>
                  <a:lnTo>
                    <a:pt x="76" y="5"/>
                  </a:lnTo>
                  <a:lnTo>
                    <a:pt x="85" y="4"/>
                  </a:lnTo>
                  <a:lnTo>
                    <a:pt x="93" y="4"/>
                  </a:lnTo>
                  <a:lnTo>
                    <a:pt x="102" y="3"/>
                  </a:lnTo>
                  <a:lnTo>
                    <a:pt x="110" y="2"/>
                  </a:lnTo>
                  <a:lnTo>
                    <a:pt x="118" y="0"/>
                  </a:lnTo>
                  <a:close/>
                </a:path>
              </a:pathLst>
            </a:custGeom>
            <a:solidFill>
              <a:srgbClr val="A6400D"/>
            </a:solidFill>
            <a:ln w="9525">
              <a:noFill/>
              <a:round/>
              <a:headEnd/>
              <a:tailEnd/>
            </a:ln>
          </p:spPr>
          <p:txBody>
            <a:bodyPr>
              <a:prstTxWarp prst="textNoShape">
                <a:avLst/>
              </a:prstTxWarp>
            </a:bodyPr>
            <a:lstStyle/>
            <a:p>
              <a:endParaRPr lang="en-US"/>
            </a:p>
          </p:txBody>
        </p:sp>
        <p:sp>
          <p:nvSpPr>
            <p:cNvPr id="66714" name="Freeform 154"/>
            <p:cNvSpPr>
              <a:spLocks/>
            </p:cNvSpPr>
            <p:nvPr/>
          </p:nvSpPr>
          <p:spPr bwMode="auto">
            <a:xfrm>
              <a:off x="1614" y="1366"/>
              <a:ext cx="169" cy="104"/>
            </a:xfrm>
            <a:custGeom>
              <a:avLst/>
              <a:gdLst>
                <a:gd name="T0" fmla="*/ 74 w 169"/>
                <a:gd name="T1" fmla="*/ 2 h 104"/>
                <a:gd name="T2" fmla="*/ 89 w 169"/>
                <a:gd name="T3" fmla="*/ 2 h 104"/>
                <a:gd name="T4" fmla="*/ 102 w 169"/>
                <a:gd name="T5" fmla="*/ 5 h 104"/>
                <a:gd name="T6" fmla="*/ 115 w 169"/>
                <a:gd name="T7" fmla="*/ 9 h 104"/>
                <a:gd name="T8" fmla="*/ 119 w 169"/>
                <a:gd name="T9" fmla="*/ 14 h 104"/>
                <a:gd name="T10" fmla="*/ 113 w 169"/>
                <a:gd name="T11" fmla="*/ 18 h 104"/>
                <a:gd name="T12" fmla="*/ 106 w 169"/>
                <a:gd name="T13" fmla="*/ 22 h 104"/>
                <a:gd name="T14" fmla="*/ 100 w 169"/>
                <a:gd name="T15" fmla="*/ 25 h 104"/>
                <a:gd name="T16" fmla="*/ 98 w 169"/>
                <a:gd name="T17" fmla="*/ 28 h 104"/>
                <a:gd name="T18" fmla="*/ 98 w 169"/>
                <a:gd name="T19" fmla="*/ 31 h 104"/>
                <a:gd name="T20" fmla="*/ 100 w 169"/>
                <a:gd name="T21" fmla="*/ 33 h 104"/>
                <a:gd name="T22" fmla="*/ 101 w 169"/>
                <a:gd name="T23" fmla="*/ 35 h 104"/>
                <a:gd name="T24" fmla="*/ 109 w 169"/>
                <a:gd name="T25" fmla="*/ 36 h 104"/>
                <a:gd name="T26" fmla="*/ 126 w 169"/>
                <a:gd name="T27" fmla="*/ 37 h 104"/>
                <a:gd name="T28" fmla="*/ 145 w 169"/>
                <a:gd name="T29" fmla="*/ 41 h 104"/>
                <a:gd name="T30" fmla="*/ 162 w 169"/>
                <a:gd name="T31" fmla="*/ 46 h 104"/>
                <a:gd name="T32" fmla="*/ 168 w 169"/>
                <a:gd name="T33" fmla="*/ 53 h 104"/>
                <a:gd name="T34" fmla="*/ 164 w 169"/>
                <a:gd name="T35" fmla="*/ 55 h 104"/>
                <a:gd name="T36" fmla="*/ 154 w 169"/>
                <a:gd name="T37" fmla="*/ 57 h 104"/>
                <a:gd name="T38" fmla="*/ 135 w 169"/>
                <a:gd name="T39" fmla="*/ 59 h 104"/>
                <a:gd name="T40" fmla="*/ 119 w 169"/>
                <a:gd name="T41" fmla="*/ 62 h 104"/>
                <a:gd name="T42" fmla="*/ 114 w 169"/>
                <a:gd name="T43" fmla="*/ 66 h 104"/>
                <a:gd name="T44" fmla="*/ 118 w 169"/>
                <a:gd name="T45" fmla="*/ 68 h 104"/>
                <a:gd name="T46" fmla="*/ 132 w 169"/>
                <a:gd name="T47" fmla="*/ 70 h 104"/>
                <a:gd name="T48" fmla="*/ 149 w 169"/>
                <a:gd name="T49" fmla="*/ 73 h 104"/>
                <a:gd name="T50" fmla="*/ 157 w 169"/>
                <a:gd name="T51" fmla="*/ 78 h 104"/>
                <a:gd name="T52" fmla="*/ 161 w 169"/>
                <a:gd name="T53" fmla="*/ 83 h 104"/>
                <a:gd name="T54" fmla="*/ 103 w 169"/>
                <a:gd name="T55" fmla="*/ 88 h 104"/>
                <a:gd name="T56" fmla="*/ 105 w 169"/>
                <a:gd name="T57" fmla="*/ 92 h 104"/>
                <a:gd name="T58" fmla="*/ 110 w 169"/>
                <a:gd name="T59" fmla="*/ 96 h 104"/>
                <a:gd name="T60" fmla="*/ 115 w 169"/>
                <a:gd name="T61" fmla="*/ 99 h 104"/>
                <a:gd name="T62" fmla="*/ 120 w 169"/>
                <a:gd name="T63" fmla="*/ 102 h 104"/>
                <a:gd name="T64" fmla="*/ 120 w 169"/>
                <a:gd name="T65" fmla="*/ 104 h 104"/>
                <a:gd name="T66" fmla="*/ 103 w 169"/>
                <a:gd name="T67" fmla="*/ 104 h 104"/>
                <a:gd name="T68" fmla="*/ 85 w 169"/>
                <a:gd name="T69" fmla="*/ 104 h 104"/>
                <a:gd name="T70" fmla="*/ 67 w 169"/>
                <a:gd name="T71" fmla="*/ 102 h 104"/>
                <a:gd name="T72" fmla="*/ 52 w 169"/>
                <a:gd name="T73" fmla="*/ 98 h 104"/>
                <a:gd name="T74" fmla="*/ 45 w 169"/>
                <a:gd name="T75" fmla="*/ 96 h 104"/>
                <a:gd name="T76" fmla="*/ 38 w 169"/>
                <a:gd name="T77" fmla="*/ 93 h 104"/>
                <a:gd name="T78" fmla="*/ 31 w 169"/>
                <a:gd name="T79" fmla="*/ 90 h 104"/>
                <a:gd name="T80" fmla="*/ 23 w 169"/>
                <a:gd name="T81" fmla="*/ 89 h 104"/>
                <a:gd name="T82" fmla="*/ 16 w 169"/>
                <a:gd name="T83" fmla="*/ 78 h 104"/>
                <a:gd name="T84" fmla="*/ 12 w 169"/>
                <a:gd name="T85" fmla="*/ 67 h 104"/>
                <a:gd name="T86" fmla="*/ 10 w 169"/>
                <a:gd name="T87" fmla="*/ 54 h 104"/>
                <a:gd name="T88" fmla="*/ 7 w 169"/>
                <a:gd name="T89" fmla="*/ 42 h 104"/>
                <a:gd name="T90" fmla="*/ 4 w 169"/>
                <a:gd name="T91" fmla="*/ 35 h 104"/>
                <a:gd name="T92" fmla="*/ 1 w 169"/>
                <a:gd name="T93" fmla="*/ 27 h 104"/>
                <a:gd name="T94" fmla="*/ 0 w 169"/>
                <a:gd name="T95" fmla="*/ 17 h 104"/>
                <a:gd name="T96" fmla="*/ 2 w 169"/>
                <a:gd name="T97" fmla="*/ 13 h 104"/>
                <a:gd name="T98" fmla="*/ 5 w 169"/>
                <a:gd name="T99" fmla="*/ 11 h 104"/>
                <a:gd name="T100" fmla="*/ 15 w 169"/>
                <a:gd name="T101" fmla="*/ 9 h 104"/>
                <a:gd name="T102" fmla="*/ 25 w 169"/>
                <a:gd name="T103" fmla="*/ 8 h 104"/>
                <a:gd name="T104" fmla="*/ 36 w 169"/>
                <a:gd name="T105" fmla="*/ 6 h 104"/>
                <a:gd name="T106" fmla="*/ 42 w 169"/>
                <a:gd name="T107" fmla="*/ 4 h 10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69"/>
                <a:gd name="T163" fmla="*/ 0 h 104"/>
                <a:gd name="T164" fmla="*/ 169 w 169"/>
                <a:gd name="T165" fmla="*/ 104 h 10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69" h="104">
                  <a:moveTo>
                    <a:pt x="65" y="2"/>
                  </a:moveTo>
                  <a:lnTo>
                    <a:pt x="74" y="2"/>
                  </a:lnTo>
                  <a:lnTo>
                    <a:pt x="81" y="0"/>
                  </a:lnTo>
                  <a:lnTo>
                    <a:pt x="89" y="2"/>
                  </a:lnTo>
                  <a:lnTo>
                    <a:pt x="95" y="3"/>
                  </a:lnTo>
                  <a:lnTo>
                    <a:pt x="102" y="5"/>
                  </a:lnTo>
                  <a:lnTo>
                    <a:pt x="109" y="7"/>
                  </a:lnTo>
                  <a:lnTo>
                    <a:pt x="115" y="9"/>
                  </a:lnTo>
                  <a:lnTo>
                    <a:pt x="121" y="12"/>
                  </a:lnTo>
                  <a:lnTo>
                    <a:pt x="119" y="14"/>
                  </a:lnTo>
                  <a:lnTo>
                    <a:pt x="116" y="16"/>
                  </a:lnTo>
                  <a:lnTo>
                    <a:pt x="113" y="18"/>
                  </a:lnTo>
                  <a:lnTo>
                    <a:pt x="110" y="19"/>
                  </a:lnTo>
                  <a:lnTo>
                    <a:pt x="106" y="22"/>
                  </a:lnTo>
                  <a:lnTo>
                    <a:pt x="103" y="23"/>
                  </a:lnTo>
                  <a:lnTo>
                    <a:pt x="100" y="25"/>
                  </a:lnTo>
                  <a:lnTo>
                    <a:pt x="97" y="27"/>
                  </a:lnTo>
                  <a:lnTo>
                    <a:pt x="98" y="28"/>
                  </a:lnTo>
                  <a:lnTo>
                    <a:pt x="98" y="30"/>
                  </a:lnTo>
                  <a:lnTo>
                    <a:pt x="98" y="31"/>
                  </a:lnTo>
                  <a:lnTo>
                    <a:pt x="99" y="32"/>
                  </a:lnTo>
                  <a:lnTo>
                    <a:pt x="100" y="33"/>
                  </a:lnTo>
                  <a:lnTo>
                    <a:pt x="100" y="34"/>
                  </a:lnTo>
                  <a:lnTo>
                    <a:pt x="101" y="35"/>
                  </a:lnTo>
                  <a:lnTo>
                    <a:pt x="102" y="36"/>
                  </a:lnTo>
                  <a:lnTo>
                    <a:pt x="109" y="36"/>
                  </a:lnTo>
                  <a:lnTo>
                    <a:pt x="117" y="36"/>
                  </a:lnTo>
                  <a:lnTo>
                    <a:pt x="126" y="37"/>
                  </a:lnTo>
                  <a:lnTo>
                    <a:pt x="136" y="38"/>
                  </a:lnTo>
                  <a:lnTo>
                    <a:pt x="145" y="41"/>
                  </a:lnTo>
                  <a:lnTo>
                    <a:pt x="155" y="43"/>
                  </a:lnTo>
                  <a:lnTo>
                    <a:pt x="162" y="46"/>
                  </a:lnTo>
                  <a:lnTo>
                    <a:pt x="169" y="51"/>
                  </a:lnTo>
                  <a:lnTo>
                    <a:pt x="168" y="53"/>
                  </a:lnTo>
                  <a:lnTo>
                    <a:pt x="167" y="54"/>
                  </a:lnTo>
                  <a:lnTo>
                    <a:pt x="164" y="55"/>
                  </a:lnTo>
                  <a:lnTo>
                    <a:pt x="161" y="56"/>
                  </a:lnTo>
                  <a:lnTo>
                    <a:pt x="154" y="57"/>
                  </a:lnTo>
                  <a:lnTo>
                    <a:pt x="144" y="58"/>
                  </a:lnTo>
                  <a:lnTo>
                    <a:pt x="135" y="59"/>
                  </a:lnTo>
                  <a:lnTo>
                    <a:pt x="126" y="59"/>
                  </a:lnTo>
                  <a:lnTo>
                    <a:pt x="119" y="62"/>
                  </a:lnTo>
                  <a:lnTo>
                    <a:pt x="114" y="64"/>
                  </a:lnTo>
                  <a:lnTo>
                    <a:pt x="114" y="66"/>
                  </a:lnTo>
                  <a:lnTo>
                    <a:pt x="114" y="67"/>
                  </a:lnTo>
                  <a:lnTo>
                    <a:pt x="118" y="68"/>
                  </a:lnTo>
                  <a:lnTo>
                    <a:pt x="124" y="69"/>
                  </a:lnTo>
                  <a:lnTo>
                    <a:pt x="132" y="70"/>
                  </a:lnTo>
                  <a:lnTo>
                    <a:pt x="140" y="71"/>
                  </a:lnTo>
                  <a:lnTo>
                    <a:pt x="149" y="73"/>
                  </a:lnTo>
                  <a:lnTo>
                    <a:pt x="155" y="76"/>
                  </a:lnTo>
                  <a:lnTo>
                    <a:pt x="157" y="78"/>
                  </a:lnTo>
                  <a:lnTo>
                    <a:pt x="159" y="79"/>
                  </a:lnTo>
                  <a:lnTo>
                    <a:pt x="161" y="83"/>
                  </a:lnTo>
                  <a:lnTo>
                    <a:pt x="161" y="85"/>
                  </a:lnTo>
                  <a:lnTo>
                    <a:pt x="103" y="88"/>
                  </a:lnTo>
                  <a:lnTo>
                    <a:pt x="104" y="90"/>
                  </a:lnTo>
                  <a:lnTo>
                    <a:pt x="105" y="92"/>
                  </a:lnTo>
                  <a:lnTo>
                    <a:pt x="108" y="94"/>
                  </a:lnTo>
                  <a:lnTo>
                    <a:pt x="110" y="96"/>
                  </a:lnTo>
                  <a:lnTo>
                    <a:pt x="113" y="97"/>
                  </a:lnTo>
                  <a:lnTo>
                    <a:pt x="115" y="99"/>
                  </a:lnTo>
                  <a:lnTo>
                    <a:pt x="118" y="101"/>
                  </a:lnTo>
                  <a:lnTo>
                    <a:pt x="120" y="102"/>
                  </a:lnTo>
                  <a:lnTo>
                    <a:pt x="120" y="103"/>
                  </a:lnTo>
                  <a:lnTo>
                    <a:pt x="120" y="104"/>
                  </a:lnTo>
                  <a:lnTo>
                    <a:pt x="112" y="104"/>
                  </a:lnTo>
                  <a:lnTo>
                    <a:pt x="103" y="104"/>
                  </a:lnTo>
                  <a:lnTo>
                    <a:pt x="95" y="104"/>
                  </a:lnTo>
                  <a:lnTo>
                    <a:pt x="85" y="104"/>
                  </a:lnTo>
                  <a:lnTo>
                    <a:pt x="77" y="103"/>
                  </a:lnTo>
                  <a:lnTo>
                    <a:pt x="67" y="102"/>
                  </a:lnTo>
                  <a:lnTo>
                    <a:pt x="59" y="101"/>
                  </a:lnTo>
                  <a:lnTo>
                    <a:pt x="52" y="98"/>
                  </a:lnTo>
                  <a:lnTo>
                    <a:pt x="49" y="97"/>
                  </a:lnTo>
                  <a:lnTo>
                    <a:pt x="45" y="96"/>
                  </a:lnTo>
                  <a:lnTo>
                    <a:pt x="42" y="94"/>
                  </a:lnTo>
                  <a:lnTo>
                    <a:pt x="38" y="93"/>
                  </a:lnTo>
                  <a:lnTo>
                    <a:pt x="34" y="92"/>
                  </a:lnTo>
                  <a:lnTo>
                    <a:pt x="31" y="90"/>
                  </a:lnTo>
                  <a:lnTo>
                    <a:pt x="26" y="90"/>
                  </a:lnTo>
                  <a:lnTo>
                    <a:pt x="23" y="89"/>
                  </a:lnTo>
                  <a:lnTo>
                    <a:pt x="19" y="84"/>
                  </a:lnTo>
                  <a:lnTo>
                    <a:pt x="16" y="78"/>
                  </a:lnTo>
                  <a:lnTo>
                    <a:pt x="14" y="73"/>
                  </a:lnTo>
                  <a:lnTo>
                    <a:pt x="12" y="67"/>
                  </a:lnTo>
                  <a:lnTo>
                    <a:pt x="11" y="61"/>
                  </a:lnTo>
                  <a:lnTo>
                    <a:pt x="10" y="54"/>
                  </a:lnTo>
                  <a:lnTo>
                    <a:pt x="8" y="48"/>
                  </a:lnTo>
                  <a:lnTo>
                    <a:pt x="7" y="42"/>
                  </a:lnTo>
                  <a:lnTo>
                    <a:pt x="6" y="39"/>
                  </a:lnTo>
                  <a:lnTo>
                    <a:pt x="4" y="35"/>
                  </a:lnTo>
                  <a:lnTo>
                    <a:pt x="2" y="31"/>
                  </a:lnTo>
                  <a:lnTo>
                    <a:pt x="1" y="27"/>
                  </a:lnTo>
                  <a:lnTo>
                    <a:pt x="0" y="22"/>
                  </a:lnTo>
                  <a:lnTo>
                    <a:pt x="0" y="17"/>
                  </a:lnTo>
                  <a:lnTo>
                    <a:pt x="1" y="15"/>
                  </a:lnTo>
                  <a:lnTo>
                    <a:pt x="2" y="13"/>
                  </a:lnTo>
                  <a:lnTo>
                    <a:pt x="3" y="12"/>
                  </a:lnTo>
                  <a:lnTo>
                    <a:pt x="5" y="11"/>
                  </a:lnTo>
                  <a:lnTo>
                    <a:pt x="10" y="10"/>
                  </a:lnTo>
                  <a:lnTo>
                    <a:pt x="15" y="9"/>
                  </a:lnTo>
                  <a:lnTo>
                    <a:pt x="20" y="8"/>
                  </a:lnTo>
                  <a:lnTo>
                    <a:pt x="25" y="8"/>
                  </a:lnTo>
                  <a:lnTo>
                    <a:pt x="32" y="7"/>
                  </a:lnTo>
                  <a:lnTo>
                    <a:pt x="36" y="6"/>
                  </a:lnTo>
                  <a:lnTo>
                    <a:pt x="40" y="5"/>
                  </a:lnTo>
                  <a:lnTo>
                    <a:pt x="42" y="4"/>
                  </a:lnTo>
                  <a:lnTo>
                    <a:pt x="65" y="2"/>
                  </a:lnTo>
                  <a:close/>
                </a:path>
              </a:pathLst>
            </a:custGeom>
            <a:solidFill>
              <a:srgbClr val="DADADA"/>
            </a:solidFill>
            <a:ln w="9525">
              <a:noFill/>
              <a:round/>
              <a:headEnd/>
              <a:tailEnd/>
            </a:ln>
          </p:spPr>
          <p:txBody>
            <a:bodyPr>
              <a:prstTxWarp prst="textNoShape">
                <a:avLst/>
              </a:prstTxWarp>
            </a:bodyPr>
            <a:lstStyle/>
            <a:p>
              <a:endParaRPr lang="en-US"/>
            </a:p>
          </p:txBody>
        </p:sp>
        <p:sp>
          <p:nvSpPr>
            <p:cNvPr id="66715" name="Freeform 155"/>
            <p:cNvSpPr>
              <a:spLocks/>
            </p:cNvSpPr>
            <p:nvPr/>
          </p:nvSpPr>
          <p:spPr bwMode="auto">
            <a:xfrm>
              <a:off x="1614" y="1366"/>
              <a:ext cx="169" cy="104"/>
            </a:xfrm>
            <a:custGeom>
              <a:avLst/>
              <a:gdLst>
                <a:gd name="T0" fmla="*/ 74 w 169"/>
                <a:gd name="T1" fmla="*/ 2 h 104"/>
                <a:gd name="T2" fmla="*/ 89 w 169"/>
                <a:gd name="T3" fmla="*/ 2 h 104"/>
                <a:gd name="T4" fmla="*/ 102 w 169"/>
                <a:gd name="T5" fmla="*/ 5 h 104"/>
                <a:gd name="T6" fmla="*/ 115 w 169"/>
                <a:gd name="T7" fmla="*/ 9 h 104"/>
                <a:gd name="T8" fmla="*/ 119 w 169"/>
                <a:gd name="T9" fmla="*/ 14 h 104"/>
                <a:gd name="T10" fmla="*/ 113 w 169"/>
                <a:gd name="T11" fmla="*/ 18 h 104"/>
                <a:gd name="T12" fmla="*/ 106 w 169"/>
                <a:gd name="T13" fmla="*/ 22 h 104"/>
                <a:gd name="T14" fmla="*/ 100 w 169"/>
                <a:gd name="T15" fmla="*/ 25 h 104"/>
                <a:gd name="T16" fmla="*/ 98 w 169"/>
                <a:gd name="T17" fmla="*/ 28 h 104"/>
                <a:gd name="T18" fmla="*/ 98 w 169"/>
                <a:gd name="T19" fmla="*/ 31 h 104"/>
                <a:gd name="T20" fmla="*/ 100 w 169"/>
                <a:gd name="T21" fmla="*/ 33 h 104"/>
                <a:gd name="T22" fmla="*/ 101 w 169"/>
                <a:gd name="T23" fmla="*/ 35 h 104"/>
                <a:gd name="T24" fmla="*/ 109 w 169"/>
                <a:gd name="T25" fmla="*/ 36 h 104"/>
                <a:gd name="T26" fmla="*/ 126 w 169"/>
                <a:gd name="T27" fmla="*/ 37 h 104"/>
                <a:gd name="T28" fmla="*/ 145 w 169"/>
                <a:gd name="T29" fmla="*/ 41 h 104"/>
                <a:gd name="T30" fmla="*/ 162 w 169"/>
                <a:gd name="T31" fmla="*/ 46 h 104"/>
                <a:gd name="T32" fmla="*/ 168 w 169"/>
                <a:gd name="T33" fmla="*/ 53 h 104"/>
                <a:gd name="T34" fmla="*/ 164 w 169"/>
                <a:gd name="T35" fmla="*/ 55 h 104"/>
                <a:gd name="T36" fmla="*/ 154 w 169"/>
                <a:gd name="T37" fmla="*/ 57 h 104"/>
                <a:gd name="T38" fmla="*/ 135 w 169"/>
                <a:gd name="T39" fmla="*/ 59 h 104"/>
                <a:gd name="T40" fmla="*/ 119 w 169"/>
                <a:gd name="T41" fmla="*/ 62 h 104"/>
                <a:gd name="T42" fmla="*/ 114 w 169"/>
                <a:gd name="T43" fmla="*/ 66 h 104"/>
                <a:gd name="T44" fmla="*/ 118 w 169"/>
                <a:gd name="T45" fmla="*/ 68 h 104"/>
                <a:gd name="T46" fmla="*/ 132 w 169"/>
                <a:gd name="T47" fmla="*/ 70 h 104"/>
                <a:gd name="T48" fmla="*/ 149 w 169"/>
                <a:gd name="T49" fmla="*/ 73 h 104"/>
                <a:gd name="T50" fmla="*/ 157 w 169"/>
                <a:gd name="T51" fmla="*/ 78 h 104"/>
                <a:gd name="T52" fmla="*/ 161 w 169"/>
                <a:gd name="T53" fmla="*/ 83 h 104"/>
                <a:gd name="T54" fmla="*/ 103 w 169"/>
                <a:gd name="T55" fmla="*/ 88 h 104"/>
                <a:gd name="T56" fmla="*/ 105 w 169"/>
                <a:gd name="T57" fmla="*/ 92 h 104"/>
                <a:gd name="T58" fmla="*/ 110 w 169"/>
                <a:gd name="T59" fmla="*/ 96 h 104"/>
                <a:gd name="T60" fmla="*/ 115 w 169"/>
                <a:gd name="T61" fmla="*/ 99 h 104"/>
                <a:gd name="T62" fmla="*/ 120 w 169"/>
                <a:gd name="T63" fmla="*/ 102 h 104"/>
                <a:gd name="T64" fmla="*/ 120 w 169"/>
                <a:gd name="T65" fmla="*/ 104 h 104"/>
                <a:gd name="T66" fmla="*/ 103 w 169"/>
                <a:gd name="T67" fmla="*/ 104 h 104"/>
                <a:gd name="T68" fmla="*/ 85 w 169"/>
                <a:gd name="T69" fmla="*/ 104 h 104"/>
                <a:gd name="T70" fmla="*/ 67 w 169"/>
                <a:gd name="T71" fmla="*/ 102 h 104"/>
                <a:gd name="T72" fmla="*/ 52 w 169"/>
                <a:gd name="T73" fmla="*/ 98 h 104"/>
                <a:gd name="T74" fmla="*/ 45 w 169"/>
                <a:gd name="T75" fmla="*/ 96 h 104"/>
                <a:gd name="T76" fmla="*/ 38 w 169"/>
                <a:gd name="T77" fmla="*/ 93 h 104"/>
                <a:gd name="T78" fmla="*/ 31 w 169"/>
                <a:gd name="T79" fmla="*/ 90 h 104"/>
                <a:gd name="T80" fmla="*/ 23 w 169"/>
                <a:gd name="T81" fmla="*/ 89 h 104"/>
                <a:gd name="T82" fmla="*/ 16 w 169"/>
                <a:gd name="T83" fmla="*/ 78 h 104"/>
                <a:gd name="T84" fmla="*/ 12 w 169"/>
                <a:gd name="T85" fmla="*/ 67 h 104"/>
                <a:gd name="T86" fmla="*/ 10 w 169"/>
                <a:gd name="T87" fmla="*/ 54 h 104"/>
                <a:gd name="T88" fmla="*/ 7 w 169"/>
                <a:gd name="T89" fmla="*/ 42 h 104"/>
                <a:gd name="T90" fmla="*/ 4 w 169"/>
                <a:gd name="T91" fmla="*/ 35 h 104"/>
                <a:gd name="T92" fmla="*/ 1 w 169"/>
                <a:gd name="T93" fmla="*/ 27 h 104"/>
                <a:gd name="T94" fmla="*/ 0 w 169"/>
                <a:gd name="T95" fmla="*/ 17 h 104"/>
                <a:gd name="T96" fmla="*/ 2 w 169"/>
                <a:gd name="T97" fmla="*/ 13 h 104"/>
                <a:gd name="T98" fmla="*/ 5 w 169"/>
                <a:gd name="T99" fmla="*/ 11 h 104"/>
                <a:gd name="T100" fmla="*/ 15 w 169"/>
                <a:gd name="T101" fmla="*/ 9 h 104"/>
                <a:gd name="T102" fmla="*/ 25 w 169"/>
                <a:gd name="T103" fmla="*/ 8 h 104"/>
                <a:gd name="T104" fmla="*/ 36 w 169"/>
                <a:gd name="T105" fmla="*/ 6 h 104"/>
                <a:gd name="T106" fmla="*/ 42 w 169"/>
                <a:gd name="T107" fmla="*/ 4 h 10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69"/>
                <a:gd name="T163" fmla="*/ 0 h 104"/>
                <a:gd name="T164" fmla="*/ 169 w 169"/>
                <a:gd name="T165" fmla="*/ 104 h 10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69" h="104">
                  <a:moveTo>
                    <a:pt x="65" y="2"/>
                  </a:moveTo>
                  <a:lnTo>
                    <a:pt x="74" y="2"/>
                  </a:lnTo>
                  <a:lnTo>
                    <a:pt x="81" y="0"/>
                  </a:lnTo>
                  <a:lnTo>
                    <a:pt x="89" y="2"/>
                  </a:lnTo>
                  <a:lnTo>
                    <a:pt x="95" y="3"/>
                  </a:lnTo>
                  <a:lnTo>
                    <a:pt x="102" y="5"/>
                  </a:lnTo>
                  <a:lnTo>
                    <a:pt x="109" y="7"/>
                  </a:lnTo>
                  <a:lnTo>
                    <a:pt x="115" y="9"/>
                  </a:lnTo>
                  <a:lnTo>
                    <a:pt x="121" y="12"/>
                  </a:lnTo>
                  <a:lnTo>
                    <a:pt x="119" y="14"/>
                  </a:lnTo>
                  <a:lnTo>
                    <a:pt x="116" y="16"/>
                  </a:lnTo>
                  <a:lnTo>
                    <a:pt x="113" y="18"/>
                  </a:lnTo>
                  <a:lnTo>
                    <a:pt x="110" y="19"/>
                  </a:lnTo>
                  <a:lnTo>
                    <a:pt x="106" y="22"/>
                  </a:lnTo>
                  <a:lnTo>
                    <a:pt x="103" y="23"/>
                  </a:lnTo>
                  <a:lnTo>
                    <a:pt x="100" y="25"/>
                  </a:lnTo>
                  <a:lnTo>
                    <a:pt x="97" y="27"/>
                  </a:lnTo>
                  <a:lnTo>
                    <a:pt x="98" y="28"/>
                  </a:lnTo>
                  <a:lnTo>
                    <a:pt x="98" y="30"/>
                  </a:lnTo>
                  <a:lnTo>
                    <a:pt x="98" y="31"/>
                  </a:lnTo>
                  <a:lnTo>
                    <a:pt x="99" y="32"/>
                  </a:lnTo>
                  <a:lnTo>
                    <a:pt x="100" y="33"/>
                  </a:lnTo>
                  <a:lnTo>
                    <a:pt x="100" y="34"/>
                  </a:lnTo>
                  <a:lnTo>
                    <a:pt x="101" y="35"/>
                  </a:lnTo>
                  <a:lnTo>
                    <a:pt x="102" y="36"/>
                  </a:lnTo>
                  <a:lnTo>
                    <a:pt x="109" y="36"/>
                  </a:lnTo>
                  <a:lnTo>
                    <a:pt x="117" y="36"/>
                  </a:lnTo>
                  <a:lnTo>
                    <a:pt x="126" y="37"/>
                  </a:lnTo>
                  <a:lnTo>
                    <a:pt x="136" y="38"/>
                  </a:lnTo>
                  <a:lnTo>
                    <a:pt x="145" y="41"/>
                  </a:lnTo>
                  <a:lnTo>
                    <a:pt x="155" y="43"/>
                  </a:lnTo>
                  <a:lnTo>
                    <a:pt x="162" y="46"/>
                  </a:lnTo>
                  <a:lnTo>
                    <a:pt x="169" y="51"/>
                  </a:lnTo>
                  <a:lnTo>
                    <a:pt x="168" y="53"/>
                  </a:lnTo>
                  <a:lnTo>
                    <a:pt x="167" y="54"/>
                  </a:lnTo>
                  <a:lnTo>
                    <a:pt x="164" y="55"/>
                  </a:lnTo>
                  <a:lnTo>
                    <a:pt x="161" y="56"/>
                  </a:lnTo>
                  <a:lnTo>
                    <a:pt x="154" y="57"/>
                  </a:lnTo>
                  <a:lnTo>
                    <a:pt x="144" y="58"/>
                  </a:lnTo>
                  <a:lnTo>
                    <a:pt x="135" y="59"/>
                  </a:lnTo>
                  <a:lnTo>
                    <a:pt x="126" y="59"/>
                  </a:lnTo>
                  <a:lnTo>
                    <a:pt x="119" y="62"/>
                  </a:lnTo>
                  <a:lnTo>
                    <a:pt x="114" y="64"/>
                  </a:lnTo>
                  <a:lnTo>
                    <a:pt x="114" y="66"/>
                  </a:lnTo>
                  <a:lnTo>
                    <a:pt x="114" y="67"/>
                  </a:lnTo>
                  <a:lnTo>
                    <a:pt x="118" y="68"/>
                  </a:lnTo>
                  <a:lnTo>
                    <a:pt x="124" y="69"/>
                  </a:lnTo>
                  <a:lnTo>
                    <a:pt x="132" y="70"/>
                  </a:lnTo>
                  <a:lnTo>
                    <a:pt x="140" y="71"/>
                  </a:lnTo>
                  <a:lnTo>
                    <a:pt x="149" y="73"/>
                  </a:lnTo>
                  <a:lnTo>
                    <a:pt x="155" y="76"/>
                  </a:lnTo>
                  <a:lnTo>
                    <a:pt x="157" y="78"/>
                  </a:lnTo>
                  <a:lnTo>
                    <a:pt x="159" y="79"/>
                  </a:lnTo>
                  <a:lnTo>
                    <a:pt x="161" y="83"/>
                  </a:lnTo>
                  <a:lnTo>
                    <a:pt x="161" y="85"/>
                  </a:lnTo>
                  <a:lnTo>
                    <a:pt x="103" y="88"/>
                  </a:lnTo>
                  <a:lnTo>
                    <a:pt x="104" y="90"/>
                  </a:lnTo>
                  <a:lnTo>
                    <a:pt x="105" y="92"/>
                  </a:lnTo>
                  <a:lnTo>
                    <a:pt x="108" y="94"/>
                  </a:lnTo>
                  <a:lnTo>
                    <a:pt x="110" y="96"/>
                  </a:lnTo>
                  <a:lnTo>
                    <a:pt x="113" y="97"/>
                  </a:lnTo>
                  <a:lnTo>
                    <a:pt x="115" y="99"/>
                  </a:lnTo>
                  <a:lnTo>
                    <a:pt x="118" y="101"/>
                  </a:lnTo>
                  <a:lnTo>
                    <a:pt x="120" y="102"/>
                  </a:lnTo>
                  <a:lnTo>
                    <a:pt x="120" y="103"/>
                  </a:lnTo>
                  <a:lnTo>
                    <a:pt x="120" y="104"/>
                  </a:lnTo>
                  <a:lnTo>
                    <a:pt x="112" y="104"/>
                  </a:lnTo>
                  <a:lnTo>
                    <a:pt x="103" y="104"/>
                  </a:lnTo>
                  <a:lnTo>
                    <a:pt x="95" y="104"/>
                  </a:lnTo>
                  <a:lnTo>
                    <a:pt x="85" y="104"/>
                  </a:lnTo>
                  <a:lnTo>
                    <a:pt x="77" y="103"/>
                  </a:lnTo>
                  <a:lnTo>
                    <a:pt x="67" y="102"/>
                  </a:lnTo>
                  <a:lnTo>
                    <a:pt x="59" y="101"/>
                  </a:lnTo>
                  <a:lnTo>
                    <a:pt x="52" y="98"/>
                  </a:lnTo>
                  <a:lnTo>
                    <a:pt x="49" y="97"/>
                  </a:lnTo>
                  <a:lnTo>
                    <a:pt x="45" y="96"/>
                  </a:lnTo>
                  <a:lnTo>
                    <a:pt x="42" y="94"/>
                  </a:lnTo>
                  <a:lnTo>
                    <a:pt x="38" y="93"/>
                  </a:lnTo>
                  <a:lnTo>
                    <a:pt x="34" y="92"/>
                  </a:lnTo>
                  <a:lnTo>
                    <a:pt x="31" y="90"/>
                  </a:lnTo>
                  <a:lnTo>
                    <a:pt x="26" y="90"/>
                  </a:lnTo>
                  <a:lnTo>
                    <a:pt x="23" y="89"/>
                  </a:lnTo>
                  <a:lnTo>
                    <a:pt x="19" y="84"/>
                  </a:lnTo>
                  <a:lnTo>
                    <a:pt x="16" y="78"/>
                  </a:lnTo>
                  <a:lnTo>
                    <a:pt x="14" y="73"/>
                  </a:lnTo>
                  <a:lnTo>
                    <a:pt x="12" y="67"/>
                  </a:lnTo>
                  <a:lnTo>
                    <a:pt x="11" y="61"/>
                  </a:lnTo>
                  <a:lnTo>
                    <a:pt x="10" y="54"/>
                  </a:lnTo>
                  <a:lnTo>
                    <a:pt x="8" y="48"/>
                  </a:lnTo>
                  <a:lnTo>
                    <a:pt x="7" y="42"/>
                  </a:lnTo>
                  <a:lnTo>
                    <a:pt x="6" y="39"/>
                  </a:lnTo>
                  <a:lnTo>
                    <a:pt x="4" y="35"/>
                  </a:lnTo>
                  <a:lnTo>
                    <a:pt x="2" y="31"/>
                  </a:lnTo>
                  <a:lnTo>
                    <a:pt x="1" y="27"/>
                  </a:lnTo>
                  <a:lnTo>
                    <a:pt x="0" y="22"/>
                  </a:lnTo>
                  <a:lnTo>
                    <a:pt x="0" y="17"/>
                  </a:lnTo>
                  <a:lnTo>
                    <a:pt x="1" y="15"/>
                  </a:lnTo>
                  <a:lnTo>
                    <a:pt x="2" y="13"/>
                  </a:lnTo>
                  <a:lnTo>
                    <a:pt x="3" y="12"/>
                  </a:lnTo>
                  <a:lnTo>
                    <a:pt x="5" y="11"/>
                  </a:lnTo>
                  <a:lnTo>
                    <a:pt x="10" y="10"/>
                  </a:lnTo>
                  <a:lnTo>
                    <a:pt x="15" y="9"/>
                  </a:lnTo>
                  <a:lnTo>
                    <a:pt x="20" y="8"/>
                  </a:lnTo>
                  <a:lnTo>
                    <a:pt x="25" y="8"/>
                  </a:lnTo>
                  <a:lnTo>
                    <a:pt x="32" y="7"/>
                  </a:lnTo>
                  <a:lnTo>
                    <a:pt x="36" y="6"/>
                  </a:lnTo>
                  <a:lnTo>
                    <a:pt x="40" y="5"/>
                  </a:lnTo>
                  <a:lnTo>
                    <a:pt x="42" y="4"/>
                  </a:lnTo>
                  <a:lnTo>
                    <a:pt x="65" y="2"/>
                  </a:lnTo>
                  <a:close/>
                </a:path>
              </a:pathLst>
            </a:custGeom>
            <a:solidFill>
              <a:srgbClr val="000000"/>
            </a:solidFill>
            <a:ln w="9525">
              <a:noFill/>
              <a:round/>
              <a:headEnd/>
              <a:tailEnd/>
            </a:ln>
          </p:spPr>
          <p:txBody>
            <a:bodyPr>
              <a:prstTxWarp prst="textNoShape">
                <a:avLst/>
              </a:prstTxWarp>
            </a:bodyPr>
            <a:lstStyle/>
            <a:p>
              <a:endParaRPr lang="en-US"/>
            </a:p>
          </p:txBody>
        </p:sp>
        <p:sp>
          <p:nvSpPr>
            <p:cNvPr id="66716" name="Freeform 156"/>
            <p:cNvSpPr>
              <a:spLocks/>
            </p:cNvSpPr>
            <p:nvPr/>
          </p:nvSpPr>
          <p:spPr bwMode="auto">
            <a:xfrm>
              <a:off x="1624" y="1377"/>
              <a:ext cx="159" cy="93"/>
            </a:xfrm>
            <a:custGeom>
              <a:avLst/>
              <a:gdLst>
                <a:gd name="T0" fmla="*/ 101 w 159"/>
                <a:gd name="T1" fmla="*/ 92 h 93"/>
                <a:gd name="T2" fmla="*/ 90 w 159"/>
                <a:gd name="T3" fmla="*/ 90 h 93"/>
                <a:gd name="T4" fmla="*/ 69 w 159"/>
                <a:gd name="T5" fmla="*/ 86 h 93"/>
                <a:gd name="T6" fmla="*/ 44 w 159"/>
                <a:gd name="T7" fmla="*/ 84 h 93"/>
                <a:gd name="T8" fmla="*/ 36 w 159"/>
                <a:gd name="T9" fmla="*/ 81 h 93"/>
                <a:gd name="T10" fmla="*/ 36 w 159"/>
                <a:gd name="T11" fmla="*/ 78 h 93"/>
                <a:gd name="T12" fmla="*/ 40 w 159"/>
                <a:gd name="T13" fmla="*/ 75 h 93"/>
                <a:gd name="T14" fmla="*/ 46 w 159"/>
                <a:gd name="T15" fmla="*/ 74 h 93"/>
                <a:gd name="T16" fmla="*/ 42 w 159"/>
                <a:gd name="T17" fmla="*/ 67 h 93"/>
                <a:gd name="T18" fmla="*/ 35 w 159"/>
                <a:gd name="T19" fmla="*/ 65 h 93"/>
                <a:gd name="T20" fmla="*/ 25 w 159"/>
                <a:gd name="T21" fmla="*/ 63 h 93"/>
                <a:gd name="T22" fmla="*/ 11 w 159"/>
                <a:gd name="T23" fmla="*/ 61 h 93"/>
                <a:gd name="T24" fmla="*/ 29 w 159"/>
                <a:gd name="T25" fmla="*/ 53 h 93"/>
                <a:gd name="T26" fmla="*/ 59 w 159"/>
                <a:gd name="T27" fmla="*/ 52 h 93"/>
                <a:gd name="T28" fmla="*/ 71 w 159"/>
                <a:gd name="T29" fmla="*/ 48 h 93"/>
                <a:gd name="T30" fmla="*/ 69 w 159"/>
                <a:gd name="T31" fmla="*/ 43 h 93"/>
                <a:gd name="T32" fmla="*/ 17 w 159"/>
                <a:gd name="T33" fmla="*/ 37 h 93"/>
                <a:gd name="T34" fmla="*/ 49 w 159"/>
                <a:gd name="T35" fmla="*/ 31 h 93"/>
                <a:gd name="T36" fmla="*/ 66 w 159"/>
                <a:gd name="T37" fmla="*/ 27 h 93"/>
                <a:gd name="T38" fmla="*/ 68 w 159"/>
                <a:gd name="T39" fmla="*/ 24 h 93"/>
                <a:gd name="T40" fmla="*/ 64 w 159"/>
                <a:gd name="T41" fmla="*/ 19 h 93"/>
                <a:gd name="T42" fmla="*/ 53 w 159"/>
                <a:gd name="T43" fmla="*/ 21 h 93"/>
                <a:gd name="T44" fmla="*/ 0 w 159"/>
                <a:gd name="T45" fmla="*/ 25 h 93"/>
                <a:gd name="T46" fmla="*/ 1 w 159"/>
                <a:gd name="T47" fmla="*/ 21 h 93"/>
                <a:gd name="T48" fmla="*/ 12 w 159"/>
                <a:gd name="T49" fmla="*/ 17 h 93"/>
                <a:gd name="T50" fmla="*/ 45 w 159"/>
                <a:gd name="T51" fmla="*/ 16 h 93"/>
                <a:gd name="T52" fmla="*/ 66 w 159"/>
                <a:gd name="T53" fmla="*/ 12 h 93"/>
                <a:gd name="T54" fmla="*/ 55 w 159"/>
                <a:gd name="T55" fmla="*/ 9 h 93"/>
                <a:gd name="T56" fmla="*/ 23 w 159"/>
                <a:gd name="T57" fmla="*/ 2 h 93"/>
                <a:gd name="T58" fmla="*/ 61 w 159"/>
                <a:gd name="T59" fmla="*/ 0 h 93"/>
                <a:gd name="T60" fmla="*/ 100 w 159"/>
                <a:gd name="T61" fmla="*/ 2 h 93"/>
                <a:gd name="T62" fmla="*/ 103 w 159"/>
                <a:gd name="T63" fmla="*/ 3 h 93"/>
                <a:gd name="T64" fmla="*/ 107 w 159"/>
                <a:gd name="T65" fmla="*/ 4 h 93"/>
                <a:gd name="T66" fmla="*/ 96 w 159"/>
                <a:gd name="T67" fmla="*/ 9 h 93"/>
                <a:gd name="T68" fmla="*/ 87 w 159"/>
                <a:gd name="T69" fmla="*/ 16 h 93"/>
                <a:gd name="T70" fmla="*/ 89 w 159"/>
                <a:gd name="T71" fmla="*/ 21 h 93"/>
                <a:gd name="T72" fmla="*/ 92 w 159"/>
                <a:gd name="T73" fmla="*/ 25 h 93"/>
                <a:gd name="T74" fmla="*/ 126 w 159"/>
                <a:gd name="T75" fmla="*/ 27 h 93"/>
                <a:gd name="T76" fmla="*/ 159 w 159"/>
                <a:gd name="T77" fmla="*/ 40 h 93"/>
                <a:gd name="T78" fmla="*/ 151 w 159"/>
                <a:gd name="T79" fmla="*/ 45 h 93"/>
                <a:gd name="T80" fmla="*/ 116 w 159"/>
                <a:gd name="T81" fmla="*/ 48 h 93"/>
                <a:gd name="T82" fmla="*/ 104 w 159"/>
                <a:gd name="T83" fmla="*/ 56 h 93"/>
                <a:gd name="T84" fmla="*/ 130 w 159"/>
                <a:gd name="T85" fmla="*/ 60 h 93"/>
                <a:gd name="T86" fmla="*/ 149 w 159"/>
                <a:gd name="T87" fmla="*/ 68 h 93"/>
                <a:gd name="T88" fmla="*/ 94 w 159"/>
                <a:gd name="T89" fmla="*/ 79 h 93"/>
                <a:gd name="T90" fmla="*/ 103 w 159"/>
                <a:gd name="T91" fmla="*/ 86 h 93"/>
                <a:gd name="T92" fmla="*/ 110 w 159"/>
                <a:gd name="T93" fmla="*/ 92 h 93"/>
                <a:gd name="T94" fmla="*/ 109 w 159"/>
                <a:gd name="T95" fmla="*/ 93 h 93"/>
                <a:gd name="T96" fmla="*/ 109 w 159"/>
                <a:gd name="T97" fmla="*/ 93 h 9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59"/>
                <a:gd name="T148" fmla="*/ 0 h 93"/>
                <a:gd name="T149" fmla="*/ 159 w 159"/>
                <a:gd name="T150" fmla="*/ 93 h 9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59" h="93">
                  <a:moveTo>
                    <a:pt x="109" y="93"/>
                  </a:moveTo>
                  <a:lnTo>
                    <a:pt x="106" y="93"/>
                  </a:lnTo>
                  <a:lnTo>
                    <a:pt x="104" y="92"/>
                  </a:lnTo>
                  <a:lnTo>
                    <a:pt x="101" y="92"/>
                  </a:lnTo>
                  <a:lnTo>
                    <a:pt x="99" y="91"/>
                  </a:lnTo>
                  <a:lnTo>
                    <a:pt x="95" y="91"/>
                  </a:lnTo>
                  <a:lnTo>
                    <a:pt x="92" y="90"/>
                  </a:lnTo>
                  <a:lnTo>
                    <a:pt x="90" y="90"/>
                  </a:lnTo>
                  <a:lnTo>
                    <a:pt x="87" y="90"/>
                  </a:lnTo>
                  <a:lnTo>
                    <a:pt x="81" y="88"/>
                  </a:lnTo>
                  <a:lnTo>
                    <a:pt x="75" y="87"/>
                  </a:lnTo>
                  <a:lnTo>
                    <a:pt x="69" y="86"/>
                  </a:lnTo>
                  <a:lnTo>
                    <a:pt x="63" y="86"/>
                  </a:lnTo>
                  <a:lnTo>
                    <a:pt x="56" y="86"/>
                  </a:lnTo>
                  <a:lnTo>
                    <a:pt x="50" y="85"/>
                  </a:lnTo>
                  <a:lnTo>
                    <a:pt x="44" y="84"/>
                  </a:lnTo>
                  <a:lnTo>
                    <a:pt x="36" y="84"/>
                  </a:lnTo>
                  <a:lnTo>
                    <a:pt x="36" y="83"/>
                  </a:lnTo>
                  <a:lnTo>
                    <a:pt x="36" y="82"/>
                  </a:lnTo>
                  <a:lnTo>
                    <a:pt x="36" y="81"/>
                  </a:lnTo>
                  <a:lnTo>
                    <a:pt x="36" y="80"/>
                  </a:lnTo>
                  <a:lnTo>
                    <a:pt x="36" y="79"/>
                  </a:lnTo>
                  <a:lnTo>
                    <a:pt x="36" y="78"/>
                  </a:lnTo>
                  <a:lnTo>
                    <a:pt x="35" y="77"/>
                  </a:lnTo>
                  <a:lnTo>
                    <a:pt x="36" y="76"/>
                  </a:lnTo>
                  <a:lnTo>
                    <a:pt x="37" y="76"/>
                  </a:lnTo>
                  <a:lnTo>
                    <a:pt x="40" y="75"/>
                  </a:lnTo>
                  <a:lnTo>
                    <a:pt x="42" y="76"/>
                  </a:lnTo>
                  <a:lnTo>
                    <a:pt x="43" y="75"/>
                  </a:lnTo>
                  <a:lnTo>
                    <a:pt x="45" y="75"/>
                  </a:lnTo>
                  <a:lnTo>
                    <a:pt x="46" y="74"/>
                  </a:lnTo>
                  <a:lnTo>
                    <a:pt x="47" y="72"/>
                  </a:lnTo>
                  <a:lnTo>
                    <a:pt x="46" y="70"/>
                  </a:lnTo>
                  <a:lnTo>
                    <a:pt x="44" y="68"/>
                  </a:lnTo>
                  <a:lnTo>
                    <a:pt x="42" y="67"/>
                  </a:lnTo>
                  <a:lnTo>
                    <a:pt x="41" y="66"/>
                  </a:lnTo>
                  <a:lnTo>
                    <a:pt x="39" y="66"/>
                  </a:lnTo>
                  <a:lnTo>
                    <a:pt x="37" y="66"/>
                  </a:lnTo>
                  <a:lnTo>
                    <a:pt x="35" y="65"/>
                  </a:lnTo>
                  <a:lnTo>
                    <a:pt x="33" y="65"/>
                  </a:lnTo>
                  <a:lnTo>
                    <a:pt x="31" y="63"/>
                  </a:lnTo>
                  <a:lnTo>
                    <a:pt x="28" y="63"/>
                  </a:lnTo>
                  <a:lnTo>
                    <a:pt x="25" y="63"/>
                  </a:lnTo>
                  <a:lnTo>
                    <a:pt x="22" y="63"/>
                  </a:lnTo>
                  <a:lnTo>
                    <a:pt x="17" y="63"/>
                  </a:lnTo>
                  <a:lnTo>
                    <a:pt x="14" y="63"/>
                  </a:lnTo>
                  <a:lnTo>
                    <a:pt x="11" y="61"/>
                  </a:lnTo>
                  <a:lnTo>
                    <a:pt x="9" y="59"/>
                  </a:lnTo>
                  <a:lnTo>
                    <a:pt x="15" y="56"/>
                  </a:lnTo>
                  <a:lnTo>
                    <a:pt x="23" y="54"/>
                  </a:lnTo>
                  <a:lnTo>
                    <a:pt x="29" y="53"/>
                  </a:lnTo>
                  <a:lnTo>
                    <a:pt x="36" y="52"/>
                  </a:lnTo>
                  <a:lnTo>
                    <a:pt x="43" y="52"/>
                  </a:lnTo>
                  <a:lnTo>
                    <a:pt x="51" y="51"/>
                  </a:lnTo>
                  <a:lnTo>
                    <a:pt x="59" y="52"/>
                  </a:lnTo>
                  <a:lnTo>
                    <a:pt x="68" y="51"/>
                  </a:lnTo>
                  <a:lnTo>
                    <a:pt x="70" y="51"/>
                  </a:lnTo>
                  <a:lnTo>
                    <a:pt x="70" y="50"/>
                  </a:lnTo>
                  <a:lnTo>
                    <a:pt x="71" y="48"/>
                  </a:lnTo>
                  <a:lnTo>
                    <a:pt x="70" y="47"/>
                  </a:lnTo>
                  <a:lnTo>
                    <a:pt x="70" y="46"/>
                  </a:lnTo>
                  <a:lnTo>
                    <a:pt x="69" y="44"/>
                  </a:lnTo>
                  <a:lnTo>
                    <a:pt x="69" y="43"/>
                  </a:lnTo>
                  <a:lnTo>
                    <a:pt x="68" y="42"/>
                  </a:lnTo>
                  <a:lnTo>
                    <a:pt x="2" y="42"/>
                  </a:lnTo>
                  <a:lnTo>
                    <a:pt x="9" y="39"/>
                  </a:lnTo>
                  <a:lnTo>
                    <a:pt x="17" y="37"/>
                  </a:lnTo>
                  <a:lnTo>
                    <a:pt x="25" y="35"/>
                  </a:lnTo>
                  <a:lnTo>
                    <a:pt x="33" y="33"/>
                  </a:lnTo>
                  <a:lnTo>
                    <a:pt x="42" y="32"/>
                  </a:lnTo>
                  <a:lnTo>
                    <a:pt x="49" y="31"/>
                  </a:lnTo>
                  <a:lnTo>
                    <a:pt x="57" y="30"/>
                  </a:lnTo>
                  <a:lnTo>
                    <a:pt x="65" y="28"/>
                  </a:lnTo>
                  <a:lnTo>
                    <a:pt x="65" y="27"/>
                  </a:lnTo>
                  <a:lnTo>
                    <a:pt x="66" y="27"/>
                  </a:lnTo>
                  <a:lnTo>
                    <a:pt x="66" y="26"/>
                  </a:lnTo>
                  <a:lnTo>
                    <a:pt x="67" y="26"/>
                  </a:lnTo>
                  <a:lnTo>
                    <a:pt x="68" y="25"/>
                  </a:lnTo>
                  <a:lnTo>
                    <a:pt x="68" y="24"/>
                  </a:lnTo>
                  <a:lnTo>
                    <a:pt x="68" y="23"/>
                  </a:lnTo>
                  <a:lnTo>
                    <a:pt x="66" y="20"/>
                  </a:lnTo>
                  <a:lnTo>
                    <a:pt x="64" y="19"/>
                  </a:lnTo>
                  <a:lnTo>
                    <a:pt x="62" y="18"/>
                  </a:lnTo>
                  <a:lnTo>
                    <a:pt x="59" y="19"/>
                  </a:lnTo>
                  <a:lnTo>
                    <a:pt x="56" y="20"/>
                  </a:lnTo>
                  <a:lnTo>
                    <a:pt x="53" y="21"/>
                  </a:lnTo>
                  <a:lnTo>
                    <a:pt x="51" y="22"/>
                  </a:lnTo>
                  <a:lnTo>
                    <a:pt x="49" y="23"/>
                  </a:lnTo>
                  <a:lnTo>
                    <a:pt x="0" y="26"/>
                  </a:lnTo>
                  <a:lnTo>
                    <a:pt x="0" y="25"/>
                  </a:lnTo>
                  <a:lnTo>
                    <a:pt x="0" y="24"/>
                  </a:lnTo>
                  <a:lnTo>
                    <a:pt x="1" y="23"/>
                  </a:lnTo>
                  <a:lnTo>
                    <a:pt x="1" y="22"/>
                  </a:lnTo>
                  <a:lnTo>
                    <a:pt x="1" y="21"/>
                  </a:lnTo>
                  <a:lnTo>
                    <a:pt x="2" y="20"/>
                  </a:lnTo>
                  <a:lnTo>
                    <a:pt x="3" y="19"/>
                  </a:lnTo>
                  <a:lnTo>
                    <a:pt x="4" y="18"/>
                  </a:lnTo>
                  <a:lnTo>
                    <a:pt x="12" y="17"/>
                  </a:lnTo>
                  <a:lnTo>
                    <a:pt x="21" y="16"/>
                  </a:lnTo>
                  <a:lnTo>
                    <a:pt x="29" y="16"/>
                  </a:lnTo>
                  <a:lnTo>
                    <a:pt x="37" y="16"/>
                  </a:lnTo>
                  <a:lnTo>
                    <a:pt x="45" y="16"/>
                  </a:lnTo>
                  <a:lnTo>
                    <a:pt x="53" y="16"/>
                  </a:lnTo>
                  <a:lnTo>
                    <a:pt x="61" y="15"/>
                  </a:lnTo>
                  <a:lnTo>
                    <a:pt x="68" y="13"/>
                  </a:lnTo>
                  <a:lnTo>
                    <a:pt x="66" y="12"/>
                  </a:lnTo>
                  <a:lnTo>
                    <a:pt x="63" y="12"/>
                  </a:lnTo>
                  <a:lnTo>
                    <a:pt x="61" y="11"/>
                  </a:lnTo>
                  <a:lnTo>
                    <a:pt x="57" y="11"/>
                  </a:lnTo>
                  <a:lnTo>
                    <a:pt x="55" y="9"/>
                  </a:lnTo>
                  <a:lnTo>
                    <a:pt x="53" y="8"/>
                  </a:lnTo>
                  <a:lnTo>
                    <a:pt x="51" y="6"/>
                  </a:lnTo>
                  <a:lnTo>
                    <a:pt x="50" y="4"/>
                  </a:lnTo>
                  <a:lnTo>
                    <a:pt x="23" y="2"/>
                  </a:lnTo>
                  <a:lnTo>
                    <a:pt x="32" y="1"/>
                  </a:lnTo>
                  <a:lnTo>
                    <a:pt x="42" y="1"/>
                  </a:lnTo>
                  <a:lnTo>
                    <a:pt x="51" y="0"/>
                  </a:lnTo>
                  <a:lnTo>
                    <a:pt x="61" y="0"/>
                  </a:lnTo>
                  <a:lnTo>
                    <a:pt x="70" y="0"/>
                  </a:lnTo>
                  <a:lnTo>
                    <a:pt x="80" y="1"/>
                  </a:lnTo>
                  <a:lnTo>
                    <a:pt x="89" y="1"/>
                  </a:lnTo>
                  <a:lnTo>
                    <a:pt x="100" y="2"/>
                  </a:lnTo>
                  <a:lnTo>
                    <a:pt x="101" y="2"/>
                  </a:lnTo>
                  <a:lnTo>
                    <a:pt x="102" y="3"/>
                  </a:lnTo>
                  <a:lnTo>
                    <a:pt x="103" y="3"/>
                  </a:lnTo>
                  <a:lnTo>
                    <a:pt x="104" y="4"/>
                  </a:lnTo>
                  <a:lnTo>
                    <a:pt x="105" y="4"/>
                  </a:lnTo>
                  <a:lnTo>
                    <a:pt x="106" y="4"/>
                  </a:lnTo>
                  <a:lnTo>
                    <a:pt x="107" y="4"/>
                  </a:lnTo>
                  <a:lnTo>
                    <a:pt x="105" y="6"/>
                  </a:lnTo>
                  <a:lnTo>
                    <a:pt x="102" y="7"/>
                  </a:lnTo>
                  <a:lnTo>
                    <a:pt x="100" y="8"/>
                  </a:lnTo>
                  <a:lnTo>
                    <a:pt x="96" y="9"/>
                  </a:lnTo>
                  <a:lnTo>
                    <a:pt x="94" y="12"/>
                  </a:lnTo>
                  <a:lnTo>
                    <a:pt x="91" y="13"/>
                  </a:lnTo>
                  <a:lnTo>
                    <a:pt x="89" y="15"/>
                  </a:lnTo>
                  <a:lnTo>
                    <a:pt x="87" y="16"/>
                  </a:lnTo>
                  <a:lnTo>
                    <a:pt x="88" y="17"/>
                  </a:lnTo>
                  <a:lnTo>
                    <a:pt x="88" y="19"/>
                  </a:lnTo>
                  <a:lnTo>
                    <a:pt x="88" y="20"/>
                  </a:lnTo>
                  <a:lnTo>
                    <a:pt x="89" y="21"/>
                  </a:lnTo>
                  <a:lnTo>
                    <a:pt x="90" y="22"/>
                  </a:lnTo>
                  <a:lnTo>
                    <a:pt x="90" y="23"/>
                  </a:lnTo>
                  <a:lnTo>
                    <a:pt x="91" y="24"/>
                  </a:lnTo>
                  <a:lnTo>
                    <a:pt x="92" y="25"/>
                  </a:lnTo>
                  <a:lnTo>
                    <a:pt x="99" y="25"/>
                  </a:lnTo>
                  <a:lnTo>
                    <a:pt x="107" y="25"/>
                  </a:lnTo>
                  <a:lnTo>
                    <a:pt x="116" y="26"/>
                  </a:lnTo>
                  <a:lnTo>
                    <a:pt x="126" y="27"/>
                  </a:lnTo>
                  <a:lnTo>
                    <a:pt x="135" y="30"/>
                  </a:lnTo>
                  <a:lnTo>
                    <a:pt x="145" y="32"/>
                  </a:lnTo>
                  <a:lnTo>
                    <a:pt x="152" y="35"/>
                  </a:lnTo>
                  <a:lnTo>
                    <a:pt x="159" y="40"/>
                  </a:lnTo>
                  <a:lnTo>
                    <a:pt x="158" y="42"/>
                  </a:lnTo>
                  <a:lnTo>
                    <a:pt x="157" y="43"/>
                  </a:lnTo>
                  <a:lnTo>
                    <a:pt x="154" y="44"/>
                  </a:lnTo>
                  <a:lnTo>
                    <a:pt x="151" y="45"/>
                  </a:lnTo>
                  <a:lnTo>
                    <a:pt x="144" y="46"/>
                  </a:lnTo>
                  <a:lnTo>
                    <a:pt x="134" y="47"/>
                  </a:lnTo>
                  <a:lnTo>
                    <a:pt x="125" y="48"/>
                  </a:lnTo>
                  <a:lnTo>
                    <a:pt x="116" y="48"/>
                  </a:lnTo>
                  <a:lnTo>
                    <a:pt x="109" y="51"/>
                  </a:lnTo>
                  <a:lnTo>
                    <a:pt x="104" y="53"/>
                  </a:lnTo>
                  <a:lnTo>
                    <a:pt x="104" y="55"/>
                  </a:lnTo>
                  <a:lnTo>
                    <a:pt x="104" y="56"/>
                  </a:lnTo>
                  <a:lnTo>
                    <a:pt x="108" y="57"/>
                  </a:lnTo>
                  <a:lnTo>
                    <a:pt x="114" y="58"/>
                  </a:lnTo>
                  <a:lnTo>
                    <a:pt x="122" y="59"/>
                  </a:lnTo>
                  <a:lnTo>
                    <a:pt x="130" y="60"/>
                  </a:lnTo>
                  <a:lnTo>
                    <a:pt x="139" y="62"/>
                  </a:lnTo>
                  <a:lnTo>
                    <a:pt x="145" y="65"/>
                  </a:lnTo>
                  <a:lnTo>
                    <a:pt x="147" y="67"/>
                  </a:lnTo>
                  <a:lnTo>
                    <a:pt x="149" y="68"/>
                  </a:lnTo>
                  <a:lnTo>
                    <a:pt x="151" y="72"/>
                  </a:lnTo>
                  <a:lnTo>
                    <a:pt x="151" y="74"/>
                  </a:lnTo>
                  <a:lnTo>
                    <a:pt x="93" y="77"/>
                  </a:lnTo>
                  <a:lnTo>
                    <a:pt x="94" y="79"/>
                  </a:lnTo>
                  <a:lnTo>
                    <a:pt x="95" y="81"/>
                  </a:lnTo>
                  <a:lnTo>
                    <a:pt x="98" y="83"/>
                  </a:lnTo>
                  <a:lnTo>
                    <a:pt x="100" y="85"/>
                  </a:lnTo>
                  <a:lnTo>
                    <a:pt x="103" y="86"/>
                  </a:lnTo>
                  <a:lnTo>
                    <a:pt x="105" y="88"/>
                  </a:lnTo>
                  <a:lnTo>
                    <a:pt x="108" y="90"/>
                  </a:lnTo>
                  <a:lnTo>
                    <a:pt x="110" y="91"/>
                  </a:lnTo>
                  <a:lnTo>
                    <a:pt x="110" y="92"/>
                  </a:lnTo>
                  <a:lnTo>
                    <a:pt x="110" y="93"/>
                  </a:lnTo>
                  <a:lnTo>
                    <a:pt x="109" y="93"/>
                  </a:lnTo>
                  <a:close/>
                </a:path>
              </a:pathLst>
            </a:custGeom>
            <a:solidFill>
              <a:srgbClr val="A6400D"/>
            </a:solidFill>
            <a:ln w="9525">
              <a:noFill/>
              <a:round/>
              <a:headEnd/>
              <a:tailEnd/>
            </a:ln>
          </p:spPr>
          <p:txBody>
            <a:bodyPr>
              <a:prstTxWarp prst="textNoShape">
                <a:avLst/>
              </a:prstTxWarp>
            </a:bodyPr>
            <a:lstStyle/>
            <a:p>
              <a:endParaRPr lang="en-US"/>
            </a:p>
          </p:txBody>
        </p:sp>
        <p:sp>
          <p:nvSpPr>
            <p:cNvPr id="66717" name="Freeform 157"/>
            <p:cNvSpPr>
              <a:spLocks/>
            </p:cNvSpPr>
            <p:nvPr/>
          </p:nvSpPr>
          <p:spPr bwMode="auto">
            <a:xfrm>
              <a:off x="1421" y="1661"/>
              <a:ext cx="98" cy="44"/>
            </a:xfrm>
            <a:custGeom>
              <a:avLst/>
              <a:gdLst>
                <a:gd name="T0" fmla="*/ 98 w 98"/>
                <a:gd name="T1" fmla="*/ 0 h 44"/>
                <a:gd name="T2" fmla="*/ 88 w 98"/>
                <a:gd name="T3" fmla="*/ 0 h 44"/>
                <a:gd name="T4" fmla="*/ 73 w 98"/>
                <a:gd name="T5" fmla="*/ 1 h 44"/>
                <a:gd name="T6" fmla="*/ 57 w 98"/>
                <a:gd name="T7" fmla="*/ 4 h 44"/>
                <a:gd name="T8" fmla="*/ 40 w 98"/>
                <a:gd name="T9" fmla="*/ 8 h 44"/>
                <a:gd name="T10" fmla="*/ 33 w 98"/>
                <a:gd name="T11" fmla="*/ 10 h 44"/>
                <a:gd name="T12" fmla="*/ 25 w 98"/>
                <a:gd name="T13" fmla="*/ 13 h 44"/>
                <a:gd name="T14" fmla="*/ 18 w 98"/>
                <a:gd name="T15" fmla="*/ 16 h 44"/>
                <a:gd name="T16" fmla="*/ 12 w 98"/>
                <a:gd name="T17" fmla="*/ 20 h 44"/>
                <a:gd name="T18" fmla="*/ 8 w 98"/>
                <a:gd name="T19" fmla="*/ 26 h 44"/>
                <a:gd name="T20" fmla="*/ 3 w 98"/>
                <a:gd name="T21" fmla="*/ 31 h 44"/>
                <a:gd name="T22" fmla="*/ 1 w 98"/>
                <a:gd name="T23" fmla="*/ 36 h 44"/>
                <a:gd name="T24" fmla="*/ 0 w 98"/>
                <a:gd name="T25" fmla="*/ 44 h 44"/>
                <a:gd name="T26" fmla="*/ 10 w 98"/>
                <a:gd name="T27" fmla="*/ 42 h 44"/>
                <a:gd name="T28" fmla="*/ 20 w 98"/>
                <a:gd name="T29" fmla="*/ 38 h 44"/>
                <a:gd name="T30" fmla="*/ 31 w 98"/>
                <a:gd name="T31" fmla="*/ 34 h 44"/>
                <a:gd name="T32" fmla="*/ 41 w 98"/>
                <a:gd name="T33" fmla="*/ 29 h 44"/>
                <a:gd name="T34" fmla="*/ 52 w 98"/>
                <a:gd name="T35" fmla="*/ 25 h 44"/>
                <a:gd name="T36" fmla="*/ 61 w 98"/>
                <a:gd name="T37" fmla="*/ 21 h 44"/>
                <a:gd name="T38" fmla="*/ 67 w 98"/>
                <a:gd name="T39" fmla="*/ 20 h 44"/>
                <a:gd name="T40" fmla="*/ 72 w 98"/>
                <a:gd name="T41" fmla="*/ 20 h 44"/>
                <a:gd name="T42" fmla="*/ 77 w 98"/>
                <a:gd name="T43" fmla="*/ 20 h 44"/>
                <a:gd name="T44" fmla="*/ 81 w 98"/>
                <a:gd name="T45" fmla="*/ 23 h 44"/>
                <a:gd name="T46" fmla="*/ 84 w 98"/>
                <a:gd name="T47" fmla="*/ 23 h 44"/>
                <a:gd name="T48" fmla="*/ 86 w 98"/>
                <a:gd name="T49" fmla="*/ 23 h 44"/>
                <a:gd name="T50" fmla="*/ 87 w 98"/>
                <a:gd name="T51" fmla="*/ 24 h 44"/>
                <a:gd name="T52" fmla="*/ 88 w 98"/>
                <a:gd name="T53" fmla="*/ 25 h 44"/>
                <a:gd name="T54" fmla="*/ 89 w 98"/>
                <a:gd name="T55" fmla="*/ 26 h 44"/>
                <a:gd name="T56" fmla="*/ 90 w 98"/>
                <a:gd name="T57" fmla="*/ 27 h 44"/>
                <a:gd name="T58" fmla="*/ 91 w 98"/>
                <a:gd name="T59" fmla="*/ 28 h 44"/>
                <a:gd name="T60" fmla="*/ 92 w 98"/>
                <a:gd name="T61" fmla="*/ 28 h 44"/>
                <a:gd name="T62" fmla="*/ 93 w 98"/>
                <a:gd name="T63" fmla="*/ 28 h 44"/>
                <a:gd name="T64" fmla="*/ 98 w 98"/>
                <a:gd name="T65" fmla="*/ 0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8"/>
                <a:gd name="T100" fmla="*/ 0 h 44"/>
                <a:gd name="T101" fmla="*/ 98 w 98"/>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8" h="44">
                  <a:moveTo>
                    <a:pt x="98" y="0"/>
                  </a:moveTo>
                  <a:lnTo>
                    <a:pt x="88" y="0"/>
                  </a:lnTo>
                  <a:lnTo>
                    <a:pt x="73" y="1"/>
                  </a:lnTo>
                  <a:lnTo>
                    <a:pt x="57" y="4"/>
                  </a:lnTo>
                  <a:lnTo>
                    <a:pt x="40" y="8"/>
                  </a:lnTo>
                  <a:lnTo>
                    <a:pt x="33" y="10"/>
                  </a:lnTo>
                  <a:lnTo>
                    <a:pt x="25" y="13"/>
                  </a:lnTo>
                  <a:lnTo>
                    <a:pt x="18" y="16"/>
                  </a:lnTo>
                  <a:lnTo>
                    <a:pt x="12" y="20"/>
                  </a:lnTo>
                  <a:lnTo>
                    <a:pt x="8" y="26"/>
                  </a:lnTo>
                  <a:lnTo>
                    <a:pt x="3" y="31"/>
                  </a:lnTo>
                  <a:lnTo>
                    <a:pt x="1" y="36"/>
                  </a:lnTo>
                  <a:lnTo>
                    <a:pt x="0" y="44"/>
                  </a:lnTo>
                  <a:lnTo>
                    <a:pt x="10" y="42"/>
                  </a:lnTo>
                  <a:lnTo>
                    <a:pt x="20" y="38"/>
                  </a:lnTo>
                  <a:lnTo>
                    <a:pt x="31" y="34"/>
                  </a:lnTo>
                  <a:lnTo>
                    <a:pt x="41" y="29"/>
                  </a:lnTo>
                  <a:lnTo>
                    <a:pt x="52" y="25"/>
                  </a:lnTo>
                  <a:lnTo>
                    <a:pt x="61" y="21"/>
                  </a:lnTo>
                  <a:lnTo>
                    <a:pt x="67" y="20"/>
                  </a:lnTo>
                  <a:lnTo>
                    <a:pt x="72" y="20"/>
                  </a:lnTo>
                  <a:lnTo>
                    <a:pt x="77" y="20"/>
                  </a:lnTo>
                  <a:lnTo>
                    <a:pt x="81" y="23"/>
                  </a:lnTo>
                  <a:lnTo>
                    <a:pt x="84" y="23"/>
                  </a:lnTo>
                  <a:lnTo>
                    <a:pt x="86" y="23"/>
                  </a:lnTo>
                  <a:lnTo>
                    <a:pt x="87" y="24"/>
                  </a:lnTo>
                  <a:lnTo>
                    <a:pt x="88" y="25"/>
                  </a:lnTo>
                  <a:lnTo>
                    <a:pt x="89" y="26"/>
                  </a:lnTo>
                  <a:lnTo>
                    <a:pt x="90" y="27"/>
                  </a:lnTo>
                  <a:lnTo>
                    <a:pt x="91" y="28"/>
                  </a:lnTo>
                  <a:lnTo>
                    <a:pt x="92" y="28"/>
                  </a:lnTo>
                  <a:lnTo>
                    <a:pt x="93" y="28"/>
                  </a:lnTo>
                  <a:lnTo>
                    <a:pt x="98" y="0"/>
                  </a:lnTo>
                  <a:close/>
                </a:path>
              </a:pathLst>
            </a:custGeom>
            <a:solidFill>
              <a:srgbClr val="FFFFFF"/>
            </a:solidFill>
            <a:ln w="9525">
              <a:noFill/>
              <a:round/>
              <a:headEnd/>
              <a:tailEnd/>
            </a:ln>
          </p:spPr>
          <p:txBody>
            <a:bodyPr>
              <a:prstTxWarp prst="textNoShape">
                <a:avLst/>
              </a:prstTxWarp>
            </a:bodyPr>
            <a:lstStyle/>
            <a:p>
              <a:endParaRPr lang="en-US"/>
            </a:p>
          </p:txBody>
        </p:sp>
        <p:sp>
          <p:nvSpPr>
            <p:cNvPr id="66718" name="Freeform 158"/>
            <p:cNvSpPr>
              <a:spLocks/>
            </p:cNvSpPr>
            <p:nvPr/>
          </p:nvSpPr>
          <p:spPr bwMode="auto">
            <a:xfrm>
              <a:off x="1421" y="1661"/>
              <a:ext cx="98" cy="44"/>
            </a:xfrm>
            <a:custGeom>
              <a:avLst/>
              <a:gdLst>
                <a:gd name="T0" fmla="*/ 98 w 98"/>
                <a:gd name="T1" fmla="*/ 0 h 44"/>
                <a:gd name="T2" fmla="*/ 88 w 98"/>
                <a:gd name="T3" fmla="*/ 0 h 44"/>
                <a:gd name="T4" fmla="*/ 73 w 98"/>
                <a:gd name="T5" fmla="*/ 1 h 44"/>
                <a:gd name="T6" fmla="*/ 57 w 98"/>
                <a:gd name="T7" fmla="*/ 4 h 44"/>
                <a:gd name="T8" fmla="*/ 40 w 98"/>
                <a:gd name="T9" fmla="*/ 8 h 44"/>
                <a:gd name="T10" fmla="*/ 33 w 98"/>
                <a:gd name="T11" fmla="*/ 10 h 44"/>
                <a:gd name="T12" fmla="*/ 25 w 98"/>
                <a:gd name="T13" fmla="*/ 13 h 44"/>
                <a:gd name="T14" fmla="*/ 18 w 98"/>
                <a:gd name="T15" fmla="*/ 16 h 44"/>
                <a:gd name="T16" fmla="*/ 12 w 98"/>
                <a:gd name="T17" fmla="*/ 20 h 44"/>
                <a:gd name="T18" fmla="*/ 8 w 98"/>
                <a:gd name="T19" fmla="*/ 26 h 44"/>
                <a:gd name="T20" fmla="*/ 3 w 98"/>
                <a:gd name="T21" fmla="*/ 31 h 44"/>
                <a:gd name="T22" fmla="*/ 1 w 98"/>
                <a:gd name="T23" fmla="*/ 36 h 44"/>
                <a:gd name="T24" fmla="*/ 0 w 98"/>
                <a:gd name="T25" fmla="*/ 44 h 44"/>
                <a:gd name="T26" fmla="*/ 10 w 98"/>
                <a:gd name="T27" fmla="*/ 42 h 44"/>
                <a:gd name="T28" fmla="*/ 20 w 98"/>
                <a:gd name="T29" fmla="*/ 38 h 44"/>
                <a:gd name="T30" fmla="*/ 31 w 98"/>
                <a:gd name="T31" fmla="*/ 34 h 44"/>
                <a:gd name="T32" fmla="*/ 41 w 98"/>
                <a:gd name="T33" fmla="*/ 29 h 44"/>
                <a:gd name="T34" fmla="*/ 52 w 98"/>
                <a:gd name="T35" fmla="*/ 25 h 44"/>
                <a:gd name="T36" fmla="*/ 61 w 98"/>
                <a:gd name="T37" fmla="*/ 21 h 44"/>
                <a:gd name="T38" fmla="*/ 67 w 98"/>
                <a:gd name="T39" fmla="*/ 20 h 44"/>
                <a:gd name="T40" fmla="*/ 72 w 98"/>
                <a:gd name="T41" fmla="*/ 20 h 44"/>
                <a:gd name="T42" fmla="*/ 77 w 98"/>
                <a:gd name="T43" fmla="*/ 20 h 44"/>
                <a:gd name="T44" fmla="*/ 81 w 98"/>
                <a:gd name="T45" fmla="*/ 23 h 44"/>
                <a:gd name="T46" fmla="*/ 84 w 98"/>
                <a:gd name="T47" fmla="*/ 23 h 44"/>
                <a:gd name="T48" fmla="*/ 86 w 98"/>
                <a:gd name="T49" fmla="*/ 23 h 44"/>
                <a:gd name="T50" fmla="*/ 87 w 98"/>
                <a:gd name="T51" fmla="*/ 24 h 44"/>
                <a:gd name="T52" fmla="*/ 88 w 98"/>
                <a:gd name="T53" fmla="*/ 25 h 44"/>
                <a:gd name="T54" fmla="*/ 89 w 98"/>
                <a:gd name="T55" fmla="*/ 26 h 44"/>
                <a:gd name="T56" fmla="*/ 90 w 98"/>
                <a:gd name="T57" fmla="*/ 27 h 44"/>
                <a:gd name="T58" fmla="*/ 91 w 98"/>
                <a:gd name="T59" fmla="*/ 28 h 44"/>
                <a:gd name="T60" fmla="*/ 92 w 98"/>
                <a:gd name="T61" fmla="*/ 28 h 44"/>
                <a:gd name="T62" fmla="*/ 93 w 98"/>
                <a:gd name="T63" fmla="*/ 28 h 44"/>
                <a:gd name="T64" fmla="*/ 98 w 98"/>
                <a:gd name="T65" fmla="*/ 0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8"/>
                <a:gd name="T100" fmla="*/ 0 h 44"/>
                <a:gd name="T101" fmla="*/ 98 w 98"/>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8" h="44">
                  <a:moveTo>
                    <a:pt x="98" y="0"/>
                  </a:moveTo>
                  <a:lnTo>
                    <a:pt x="88" y="0"/>
                  </a:lnTo>
                  <a:lnTo>
                    <a:pt x="73" y="1"/>
                  </a:lnTo>
                  <a:lnTo>
                    <a:pt x="57" y="4"/>
                  </a:lnTo>
                  <a:lnTo>
                    <a:pt x="40" y="8"/>
                  </a:lnTo>
                  <a:lnTo>
                    <a:pt x="33" y="10"/>
                  </a:lnTo>
                  <a:lnTo>
                    <a:pt x="25" y="13"/>
                  </a:lnTo>
                  <a:lnTo>
                    <a:pt x="18" y="16"/>
                  </a:lnTo>
                  <a:lnTo>
                    <a:pt x="12" y="20"/>
                  </a:lnTo>
                  <a:lnTo>
                    <a:pt x="8" y="26"/>
                  </a:lnTo>
                  <a:lnTo>
                    <a:pt x="3" y="31"/>
                  </a:lnTo>
                  <a:lnTo>
                    <a:pt x="1" y="36"/>
                  </a:lnTo>
                  <a:lnTo>
                    <a:pt x="0" y="44"/>
                  </a:lnTo>
                  <a:lnTo>
                    <a:pt x="10" y="42"/>
                  </a:lnTo>
                  <a:lnTo>
                    <a:pt x="20" y="38"/>
                  </a:lnTo>
                  <a:lnTo>
                    <a:pt x="31" y="34"/>
                  </a:lnTo>
                  <a:lnTo>
                    <a:pt x="41" y="29"/>
                  </a:lnTo>
                  <a:lnTo>
                    <a:pt x="52" y="25"/>
                  </a:lnTo>
                  <a:lnTo>
                    <a:pt x="61" y="21"/>
                  </a:lnTo>
                  <a:lnTo>
                    <a:pt x="67" y="20"/>
                  </a:lnTo>
                  <a:lnTo>
                    <a:pt x="72" y="20"/>
                  </a:lnTo>
                  <a:lnTo>
                    <a:pt x="77" y="20"/>
                  </a:lnTo>
                  <a:lnTo>
                    <a:pt x="81" y="23"/>
                  </a:lnTo>
                  <a:lnTo>
                    <a:pt x="84" y="23"/>
                  </a:lnTo>
                  <a:lnTo>
                    <a:pt x="86" y="23"/>
                  </a:lnTo>
                  <a:lnTo>
                    <a:pt x="87" y="24"/>
                  </a:lnTo>
                  <a:lnTo>
                    <a:pt x="88" y="25"/>
                  </a:lnTo>
                  <a:lnTo>
                    <a:pt x="89" y="26"/>
                  </a:lnTo>
                  <a:lnTo>
                    <a:pt x="90" y="27"/>
                  </a:lnTo>
                  <a:lnTo>
                    <a:pt x="91" y="28"/>
                  </a:lnTo>
                  <a:lnTo>
                    <a:pt x="92" y="28"/>
                  </a:lnTo>
                  <a:lnTo>
                    <a:pt x="93" y="28"/>
                  </a:lnTo>
                  <a:lnTo>
                    <a:pt x="98" y="0"/>
                  </a:lnTo>
                  <a:close/>
                </a:path>
              </a:pathLst>
            </a:custGeom>
            <a:solidFill>
              <a:srgbClr val="7D7D7D"/>
            </a:solidFill>
            <a:ln w="9525">
              <a:noFill/>
              <a:round/>
              <a:headEnd/>
              <a:tailEnd/>
            </a:ln>
          </p:spPr>
          <p:txBody>
            <a:bodyPr>
              <a:prstTxWarp prst="textNoShape">
                <a:avLst/>
              </a:prstTxWarp>
            </a:bodyPr>
            <a:lstStyle/>
            <a:p>
              <a:endParaRPr lang="en-US"/>
            </a:p>
          </p:txBody>
        </p:sp>
        <p:sp>
          <p:nvSpPr>
            <p:cNvPr id="66719" name="Freeform 159"/>
            <p:cNvSpPr>
              <a:spLocks/>
            </p:cNvSpPr>
            <p:nvPr/>
          </p:nvSpPr>
          <p:spPr bwMode="auto">
            <a:xfrm>
              <a:off x="1421" y="1661"/>
              <a:ext cx="98" cy="44"/>
            </a:xfrm>
            <a:custGeom>
              <a:avLst/>
              <a:gdLst>
                <a:gd name="T0" fmla="*/ 98 w 98"/>
                <a:gd name="T1" fmla="*/ 0 h 44"/>
                <a:gd name="T2" fmla="*/ 88 w 98"/>
                <a:gd name="T3" fmla="*/ 0 h 44"/>
                <a:gd name="T4" fmla="*/ 73 w 98"/>
                <a:gd name="T5" fmla="*/ 1 h 44"/>
                <a:gd name="T6" fmla="*/ 57 w 98"/>
                <a:gd name="T7" fmla="*/ 4 h 44"/>
                <a:gd name="T8" fmla="*/ 40 w 98"/>
                <a:gd name="T9" fmla="*/ 8 h 44"/>
                <a:gd name="T10" fmla="*/ 33 w 98"/>
                <a:gd name="T11" fmla="*/ 10 h 44"/>
                <a:gd name="T12" fmla="*/ 25 w 98"/>
                <a:gd name="T13" fmla="*/ 13 h 44"/>
                <a:gd name="T14" fmla="*/ 18 w 98"/>
                <a:gd name="T15" fmla="*/ 16 h 44"/>
                <a:gd name="T16" fmla="*/ 12 w 98"/>
                <a:gd name="T17" fmla="*/ 20 h 44"/>
                <a:gd name="T18" fmla="*/ 8 w 98"/>
                <a:gd name="T19" fmla="*/ 26 h 44"/>
                <a:gd name="T20" fmla="*/ 3 w 98"/>
                <a:gd name="T21" fmla="*/ 31 h 44"/>
                <a:gd name="T22" fmla="*/ 1 w 98"/>
                <a:gd name="T23" fmla="*/ 36 h 44"/>
                <a:gd name="T24" fmla="*/ 0 w 98"/>
                <a:gd name="T25" fmla="*/ 44 h 44"/>
                <a:gd name="T26" fmla="*/ 10 w 98"/>
                <a:gd name="T27" fmla="*/ 42 h 44"/>
                <a:gd name="T28" fmla="*/ 20 w 98"/>
                <a:gd name="T29" fmla="*/ 38 h 44"/>
                <a:gd name="T30" fmla="*/ 31 w 98"/>
                <a:gd name="T31" fmla="*/ 34 h 44"/>
                <a:gd name="T32" fmla="*/ 41 w 98"/>
                <a:gd name="T33" fmla="*/ 29 h 44"/>
                <a:gd name="T34" fmla="*/ 52 w 98"/>
                <a:gd name="T35" fmla="*/ 25 h 44"/>
                <a:gd name="T36" fmla="*/ 61 w 98"/>
                <a:gd name="T37" fmla="*/ 21 h 44"/>
                <a:gd name="T38" fmla="*/ 67 w 98"/>
                <a:gd name="T39" fmla="*/ 20 h 44"/>
                <a:gd name="T40" fmla="*/ 72 w 98"/>
                <a:gd name="T41" fmla="*/ 20 h 44"/>
                <a:gd name="T42" fmla="*/ 77 w 98"/>
                <a:gd name="T43" fmla="*/ 20 h 44"/>
                <a:gd name="T44" fmla="*/ 81 w 98"/>
                <a:gd name="T45" fmla="*/ 23 h 44"/>
                <a:gd name="T46" fmla="*/ 84 w 98"/>
                <a:gd name="T47" fmla="*/ 23 h 44"/>
                <a:gd name="T48" fmla="*/ 86 w 98"/>
                <a:gd name="T49" fmla="*/ 23 h 44"/>
                <a:gd name="T50" fmla="*/ 87 w 98"/>
                <a:gd name="T51" fmla="*/ 24 h 44"/>
                <a:gd name="T52" fmla="*/ 88 w 98"/>
                <a:gd name="T53" fmla="*/ 25 h 44"/>
                <a:gd name="T54" fmla="*/ 89 w 98"/>
                <a:gd name="T55" fmla="*/ 26 h 44"/>
                <a:gd name="T56" fmla="*/ 90 w 98"/>
                <a:gd name="T57" fmla="*/ 27 h 44"/>
                <a:gd name="T58" fmla="*/ 91 w 98"/>
                <a:gd name="T59" fmla="*/ 28 h 44"/>
                <a:gd name="T60" fmla="*/ 92 w 98"/>
                <a:gd name="T61" fmla="*/ 28 h 44"/>
                <a:gd name="T62" fmla="*/ 93 w 98"/>
                <a:gd name="T63" fmla="*/ 28 h 44"/>
                <a:gd name="T64" fmla="*/ 98 w 98"/>
                <a:gd name="T65" fmla="*/ 0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8"/>
                <a:gd name="T100" fmla="*/ 0 h 44"/>
                <a:gd name="T101" fmla="*/ 98 w 98"/>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8" h="44">
                  <a:moveTo>
                    <a:pt x="98" y="0"/>
                  </a:moveTo>
                  <a:lnTo>
                    <a:pt x="88" y="0"/>
                  </a:lnTo>
                  <a:lnTo>
                    <a:pt x="73" y="1"/>
                  </a:lnTo>
                  <a:lnTo>
                    <a:pt x="57" y="4"/>
                  </a:lnTo>
                  <a:lnTo>
                    <a:pt x="40" y="8"/>
                  </a:lnTo>
                  <a:lnTo>
                    <a:pt x="33" y="10"/>
                  </a:lnTo>
                  <a:lnTo>
                    <a:pt x="25" y="13"/>
                  </a:lnTo>
                  <a:lnTo>
                    <a:pt x="18" y="16"/>
                  </a:lnTo>
                  <a:lnTo>
                    <a:pt x="12" y="20"/>
                  </a:lnTo>
                  <a:lnTo>
                    <a:pt x="8" y="26"/>
                  </a:lnTo>
                  <a:lnTo>
                    <a:pt x="3" y="31"/>
                  </a:lnTo>
                  <a:lnTo>
                    <a:pt x="1" y="36"/>
                  </a:lnTo>
                  <a:lnTo>
                    <a:pt x="0" y="44"/>
                  </a:lnTo>
                  <a:lnTo>
                    <a:pt x="10" y="42"/>
                  </a:lnTo>
                  <a:lnTo>
                    <a:pt x="20" y="38"/>
                  </a:lnTo>
                  <a:lnTo>
                    <a:pt x="31" y="34"/>
                  </a:lnTo>
                  <a:lnTo>
                    <a:pt x="41" y="29"/>
                  </a:lnTo>
                  <a:lnTo>
                    <a:pt x="52" y="25"/>
                  </a:lnTo>
                  <a:lnTo>
                    <a:pt x="61" y="21"/>
                  </a:lnTo>
                  <a:lnTo>
                    <a:pt x="67" y="20"/>
                  </a:lnTo>
                  <a:lnTo>
                    <a:pt x="72" y="20"/>
                  </a:lnTo>
                  <a:lnTo>
                    <a:pt x="77" y="20"/>
                  </a:lnTo>
                  <a:lnTo>
                    <a:pt x="81" y="23"/>
                  </a:lnTo>
                  <a:lnTo>
                    <a:pt x="84" y="23"/>
                  </a:lnTo>
                  <a:lnTo>
                    <a:pt x="86" y="23"/>
                  </a:lnTo>
                  <a:lnTo>
                    <a:pt x="87" y="24"/>
                  </a:lnTo>
                  <a:lnTo>
                    <a:pt x="88" y="25"/>
                  </a:lnTo>
                  <a:lnTo>
                    <a:pt x="89" y="26"/>
                  </a:lnTo>
                  <a:lnTo>
                    <a:pt x="90" y="27"/>
                  </a:lnTo>
                  <a:lnTo>
                    <a:pt x="91" y="28"/>
                  </a:lnTo>
                  <a:lnTo>
                    <a:pt x="92" y="28"/>
                  </a:lnTo>
                  <a:lnTo>
                    <a:pt x="93" y="28"/>
                  </a:lnTo>
                  <a:lnTo>
                    <a:pt x="98" y="0"/>
                  </a:lnTo>
                  <a:close/>
                </a:path>
              </a:pathLst>
            </a:custGeom>
            <a:solidFill>
              <a:srgbClr val="FFFF7D"/>
            </a:solidFill>
            <a:ln w="9525">
              <a:noFill/>
              <a:round/>
              <a:headEnd/>
              <a:tailEnd/>
            </a:ln>
          </p:spPr>
          <p:txBody>
            <a:bodyPr>
              <a:prstTxWarp prst="textNoShape">
                <a:avLst/>
              </a:prstTxWarp>
            </a:bodyPr>
            <a:lstStyle/>
            <a:p>
              <a:endParaRPr lang="en-US"/>
            </a:p>
          </p:txBody>
        </p:sp>
        <p:sp>
          <p:nvSpPr>
            <p:cNvPr id="66720" name="Freeform 160"/>
            <p:cNvSpPr>
              <a:spLocks/>
            </p:cNvSpPr>
            <p:nvPr/>
          </p:nvSpPr>
          <p:spPr bwMode="auto">
            <a:xfrm>
              <a:off x="1421" y="1661"/>
              <a:ext cx="98" cy="44"/>
            </a:xfrm>
            <a:custGeom>
              <a:avLst/>
              <a:gdLst>
                <a:gd name="T0" fmla="*/ 98 w 98"/>
                <a:gd name="T1" fmla="*/ 0 h 44"/>
                <a:gd name="T2" fmla="*/ 88 w 98"/>
                <a:gd name="T3" fmla="*/ 0 h 44"/>
                <a:gd name="T4" fmla="*/ 73 w 98"/>
                <a:gd name="T5" fmla="*/ 1 h 44"/>
                <a:gd name="T6" fmla="*/ 57 w 98"/>
                <a:gd name="T7" fmla="*/ 4 h 44"/>
                <a:gd name="T8" fmla="*/ 40 w 98"/>
                <a:gd name="T9" fmla="*/ 8 h 44"/>
                <a:gd name="T10" fmla="*/ 33 w 98"/>
                <a:gd name="T11" fmla="*/ 10 h 44"/>
                <a:gd name="T12" fmla="*/ 25 w 98"/>
                <a:gd name="T13" fmla="*/ 13 h 44"/>
                <a:gd name="T14" fmla="*/ 18 w 98"/>
                <a:gd name="T15" fmla="*/ 16 h 44"/>
                <a:gd name="T16" fmla="*/ 12 w 98"/>
                <a:gd name="T17" fmla="*/ 20 h 44"/>
                <a:gd name="T18" fmla="*/ 8 w 98"/>
                <a:gd name="T19" fmla="*/ 26 h 44"/>
                <a:gd name="T20" fmla="*/ 3 w 98"/>
                <a:gd name="T21" fmla="*/ 31 h 44"/>
                <a:gd name="T22" fmla="*/ 1 w 98"/>
                <a:gd name="T23" fmla="*/ 36 h 44"/>
                <a:gd name="T24" fmla="*/ 0 w 98"/>
                <a:gd name="T25" fmla="*/ 44 h 44"/>
                <a:gd name="T26" fmla="*/ 10 w 98"/>
                <a:gd name="T27" fmla="*/ 42 h 44"/>
                <a:gd name="T28" fmla="*/ 20 w 98"/>
                <a:gd name="T29" fmla="*/ 38 h 44"/>
                <a:gd name="T30" fmla="*/ 31 w 98"/>
                <a:gd name="T31" fmla="*/ 34 h 44"/>
                <a:gd name="T32" fmla="*/ 41 w 98"/>
                <a:gd name="T33" fmla="*/ 29 h 44"/>
                <a:gd name="T34" fmla="*/ 52 w 98"/>
                <a:gd name="T35" fmla="*/ 25 h 44"/>
                <a:gd name="T36" fmla="*/ 61 w 98"/>
                <a:gd name="T37" fmla="*/ 21 h 44"/>
                <a:gd name="T38" fmla="*/ 67 w 98"/>
                <a:gd name="T39" fmla="*/ 20 h 44"/>
                <a:gd name="T40" fmla="*/ 72 w 98"/>
                <a:gd name="T41" fmla="*/ 20 h 44"/>
                <a:gd name="T42" fmla="*/ 77 w 98"/>
                <a:gd name="T43" fmla="*/ 20 h 44"/>
                <a:gd name="T44" fmla="*/ 81 w 98"/>
                <a:gd name="T45" fmla="*/ 23 h 44"/>
                <a:gd name="T46" fmla="*/ 84 w 98"/>
                <a:gd name="T47" fmla="*/ 23 h 44"/>
                <a:gd name="T48" fmla="*/ 86 w 98"/>
                <a:gd name="T49" fmla="*/ 23 h 44"/>
                <a:gd name="T50" fmla="*/ 87 w 98"/>
                <a:gd name="T51" fmla="*/ 24 h 44"/>
                <a:gd name="T52" fmla="*/ 88 w 98"/>
                <a:gd name="T53" fmla="*/ 25 h 44"/>
                <a:gd name="T54" fmla="*/ 89 w 98"/>
                <a:gd name="T55" fmla="*/ 26 h 44"/>
                <a:gd name="T56" fmla="*/ 90 w 98"/>
                <a:gd name="T57" fmla="*/ 27 h 44"/>
                <a:gd name="T58" fmla="*/ 91 w 98"/>
                <a:gd name="T59" fmla="*/ 28 h 44"/>
                <a:gd name="T60" fmla="*/ 92 w 98"/>
                <a:gd name="T61" fmla="*/ 28 h 44"/>
                <a:gd name="T62" fmla="*/ 93 w 98"/>
                <a:gd name="T63" fmla="*/ 28 h 44"/>
                <a:gd name="T64" fmla="*/ 98 w 98"/>
                <a:gd name="T65" fmla="*/ 0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8"/>
                <a:gd name="T100" fmla="*/ 0 h 44"/>
                <a:gd name="T101" fmla="*/ 98 w 98"/>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8" h="44">
                  <a:moveTo>
                    <a:pt x="98" y="0"/>
                  </a:moveTo>
                  <a:lnTo>
                    <a:pt x="88" y="0"/>
                  </a:lnTo>
                  <a:lnTo>
                    <a:pt x="73" y="1"/>
                  </a:lnTo>
                  <a:lnTo>
                    <a:pt x="57" y="4"/>
                  </a:lnTo>
                  <a:lnTo>
                    <a:pt x="40" y="8"/>
                  </a:lnTo>
                  <a:lnTo>
                    <a:pt x="33" y="10"/>
                  </a:lnTo>
                  <a:lnTo>
                    <a:pt x="25" y="13"/>
                  </a:lnTo>
                  <a:lnTo>
                    <a:pt x="18" y="16"/>
                  </a:lnTo>
                  <a:lnTo>
                    <a:pt x="12" y="20"/>
                  </a:lnTo>
                  <a:lnTo>
                    <a:pt x="8" y="26"/>
                  </a:lnTo>
                  <a:lnTo>
                    <a:pt x="3" y="31"/>
                  </a:lnTo>
                  <a:lnTo>
                    <a:pt x="1" y="36"/>
                  </a:lnTo>
                  <a:lnTo>
                    <a:pt x="0" y="44"/>
                  </a:lnTo>
                  <a:lnTo>
                    <a:pt x="10" y="42"/>
                  </a:lnTo>
                  <a:lnTo>
                    <a:pt x="20" y="38"/>
                  </a:lnTo>
                  <a:lnTo>
                    <a:pt x="31" y="34"/>
                  </a:lnTo>
                  <a:lnTo>
                    <a:pt x="41" y="29"/>
                  </a:lnTo>
                  <a:lnTo>
                    <a:pt x="52" y="25"/>
                  </a:lnTo>
                  <a:lnTo>
                    <a:pt x="61" y="21"/>
                  </a:lnTo>
                  <a:lnTo>
                    <a:pt x="67" y="20"/>
                  </a:lnTo>
                  <a:lnTo>
                    <a:pt x="72" y="20"/>
                  </a:lnTo>
                  <a:lnTo>
                    <a:pt x="77" y="20"/>
                  </a:lnTo>
                  <a:lnTo>
                    <a:pt x="81" y="23"/>
                  </a:lnTo>
                  <a:lnTo>
                    <a:pt x="84" y="23"/>
                  </a:lnTo>
                  <a:lnTo>
                    <a:pt x="86" y="23"/>
                  </a:lnTo>
                  <a:lnTo>
                    <a:pt x="87" y="24"/>
                  </a:lnTo>
                  <a:lnTo>
                    <a:pt x="88" y="25"/>
                  </a:lnTo>
                  <a:lnTo>
                    <a:pt x="89" y="26"/>
                  </a:lnTo>
                  <a:lnTo>
                    <a:pt x="90" y="27"/>
                  </a:lnTo>
                  <a:lnTo>
                    <a:pt x="91" y="28"/>
                  </a:lnTo>
                  <a:lnTo>
                    <a:pt x="92" y="28"/>
                  </a:lnTo>
                  <a:lnTo>
                    <a:pt x="93" y="28"/>
                  </a:lnTo>
                  <a:lnTo>
                    <a:pt x="98" y="0"/>
                  </a:lnTo>
                  <a:close/>
                </a:path>
              </a:pathLst>
            </a:custGeom>
            <a:solidFill>
              <a:srgbClr val="7D7D7D"/>
            </a:solidFill>
            <a:ln w="9525">
              <a:noFill/>
              <a:round/>
              <a:headEnd/>
              <a:tailEnd/>
            </a:ln>
          </p:spPr>
          <p:txBody>
            <a:bodyPr>
              <a:prstTxWarp prst="textNoShape">
                <a:avLst/>
              </a:prstTxWarp>
            </a:bodyPr>
            <a:lstStyle/>
            <a:p>
              <a:endParaRPr lang="en-US"/>
            </a:p>
          </p:txBody>
        </p:sp>
        <p:sp>
          <p:nvSpPr>
            <p:cNvPr id="66721" name="Freeform 161"/>
            <p:cNvSpPr>
              <a:spLocks/>
            </p:cNvSpPr>
            <p:nvPr/>
          </p:nvSpPr>
          <p:spPr bwMode="auto">
            <a:xfrm>
              <a:off x="1477" y="1661"/>
              <a:ext cx="42" cy="28"/>
            </a:xfrm>
            <a:custGeom>
              <a:avLst/>
              <a:gdLst>
                <a:gd name="T0" fmla="*/ 0 w 42"/>
                <a:gd name="T1" fmla="*/ 23 h 28"/>
                <a:gd name="T2" fmla="*/ 1 w 42"/>
                <a:gd name="T3" fmla="*/ 21 h 28"/>
                <a:gd name="T4" fmla="*/ 1 w 42"/>
                <a:gd name="T5" fmla="*/ 20 h 28"/>
                <a:gd name="T6" fmla="*/ 1 w 42"/>
                <a:gd name="T7" fmla="*/ 19 h 28"/>
                <a:gd name="T8" fmla="*/ 2 w 42"/>
                <a:gd name="T9" fmla="*/ 18 h 28"/>
                <a:gd name="T10" fmla="*/ 3 w 42"/>
                <a:gd name="T11" fmla="*/ 17 h 28"/>
                <a:gd name="T12" fmla="*/ 4 w 42"/>
                <a:gd name="T13" fmla="*/ 15 h 28"/>
                <a:gd name="T14" fmla="*/ 5 w 42"/>
                <a:gd name="T15" fmla="*/ 14 h 28"/>
                <a:gd name="T16" fmla="*/ 6 w 42"/>
                <a:gd name="T17" fmla="*/ 12 h 28"/>
                <a:gd name="T18" fmla="*/ 7 w 42"/>
                <a:gd name="T19" fmla="*/ 11 h 28"/>
                <a:gd name="T20" fmla="*/ 10 w 42"/>
                <a:gd name="T21" fmla="*/ 10 h 28"/>
                <a:gd name="T22" fmla="*/ 11 w 42"/>
                <a:gd name="T23" fmla="*/ 8 h 28"/>
                <a:gd name="T24" fmla="*/ 13 w 42"/>
                <a:gd name="T25" fmla="*/ 7 h 28"/>
                <a:gd name="T26" fmla="*/ 15 w 42"/>
                <a:gd name="T27" fmla="*/ 6 h 28"/>
                <a:gd name="T28" fmla="*/ 16 w 42"/>
                <a:gd name="T29" fmla="*/ 4 h 28"/>
                <a:gd name="T30" fmla="*/ 18 w 42"/>
                <a:gd name="T31" fmla="*/ 3 h 28"/>
                <a:gd name="T32" fmla="*/ 19 w 42"/>
                <a:gd name="T33" fmla="*/ 1 h 28"/>
                <a:gd name="T34" fmla="*/ 23 w 42"/>
                <a:gd name="T35" fmla="*/ 1 h 28"/>
                <a:gd name="T36" fmla="*/ 26 w 42"/>
                <a:gd name="T37" fmla="*/ 0 h 28"/>
                <a:gd name="T38" fmla="*/ 30 w 42"/>
                <a:gd name="T39" fmla="*/ 0 h 28"/>
                <a:gd name="T40" fmla="*/ 32 w 42"/>
                <a:gd name="T41" fmla="*/ 0 h 28"/>
                <a:gd name="T42" fmla="*/ 35 w 42"/>
                <a:gd name="T43" fmla="*/ 0 h 28"/>
                <a:gd name="T44" fmla="*/ 38 w 42"/>
                <a:gd name="T45" fmla="*/ 0 h 28"/>
                <a:gd name="T46" fmla="*/ 40 w 42"/>
                <a:gd name="T47" fmla="*/ 0 h 28"/>
                <a:gd name="T48" fmla="*/ 42 w 42"/>
                <a:gd name="T49" fmla="*/ 0 h 28"/>
                <a:gd name="T50" fmla="*/ 37 w 42"/>
                <a:gd name="T51" fmla="*/ 28 h 28"/>
                <a:gd name="T52" fmla="*/ 36 w 42"/>
                <a:gd name="T53" fmla="*/ 28 h 28"/>
                <a:gd name="T54" fmla="*/ 35 w 42"/>
                <a:gd name="T55" fmla="*/ 28 h 28"/>
                <a:gd name="T56" fmla="*/ 34 w 42"/>
                <a:gd name="T57" fmla="*/ 27 h 28"/>
                <a:gd name="T58" fmla="*/ 33 w 42"/>
                <a:gd name="T59" fmla="*/ 26 h 28"/>
                <a:gd name="T60" fmla="*/ 32 w 42"/>
                <a:gd name="T61" fmla="*/ 25 h 28"/>
                <a:gd name="T62" fmla="*/ 31 w 42"/>
                <a:gd name="T63" fmla="*/ 24 h 28"/>
                <a:gd name="T64" fmla="*/ 30 w 42"/>
                <a:gd name="T65" fmla="*/ 23 h 28"/>
                <a:gd name="T66" fmla="*/ 28 w 42"/>
                <a:gd name="T67" fmla="*/ 23 h 28"/>
                <a:gd name="T68" fmla="*/ 25 w 42"/>
                <a:gd name="T69" fmla="*/ 23 h 28"/>
                <a:gd name="T70" fmla="*/ 22 w 42"/>
                <a:gd name="T71" fmla="*/ 21 h 28"/>
                <a:gd name="T72" fmla="*/ 19 w 42"/>
                <a:gd name="T73" fmla="*/ 20 h 28"/>
                <a:gd name="T74" fmla="*/ 17 w 42"/>
                <a:gd name="T75" fmla="*/ 20 h 28"/>
                <a:gd name="T76" fmla="*/ 14 w 42"/>
                <a:gd name="T77" fmla="*/ 20 h 28"/>
                <a:gd name="T78" fmla="*/ 11 w 42"/>
                <a:gd name="T79" fmla="*/ 20 h 28"/>
                <a:gd name="T80" fmla="*/ 6 w 42"/>
                <a:gd name="T81" fmla="*/ 21 h 28"/>
                <a:gd name="T82" fmla="*/ 3 w 42"/>
                <a:gd name="T83" fmla="*/ 21 h 28"/>
                <a:gd name="T84" fmla="*/ 0 w 42"/>
                <a:gd name="T85" fmla="*/ 23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2"/>
                <a:gd name="T130" fmla="*/ 0 h 28"/>
                <a:gd name="T131" fmla="*/ 42 w 42"/>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2" h="28">
                  <a:moveTo>
                    <a:pt x="0" y="23"/>
                  </a:moveTo>
                  <a:lnTo>
                    <a:pt x="1" y="21"/>
                  </a:lnTo>
                  <a:lnTo>
                    <a:pt x="1" y="20"/>
                  </a:lnTo>
                  <a:lnTo>
                    <a:pt x="1" y="19"/>
                  </a:lnTo>
                  <a:lnTo>
                    <a:pt x="2" y="18"/>
                  </a:lnTo>
                  <a:lnTo>
                    <a:pt x="3" y="17"/>
                  </a:lnTo>
                  <a:lnTo>
                    <a:pt x="4" y="15"/>
                  </a:lnTo>
                  <a:lnTo>
                    <a:pt x="5" y="14"/>
                  </a:lnTo>
                  <a:lnTo>
                    <a:pt x="6" y="12"/>
                  </a:lnTo>
                  <a:lnTo>
                    <a:pt x="7" y="11"/>
                  </a:lnTo>
                  <a:lnTo>
                    <a:pt x="10" y="10"/>
                  </a:lnTo>
                  <a:lnTo>
                    <a:pt x="11" y="8"/>
                  </a:lnTo>
                  <a:lnTo>
                    <a:pt x="13" y="7"/>
                  </a:lnTo>
                  <a:lnTo>
                    <a:pt x="15" y="6"/>
                  </a:lnTo>
                  <a:lnTo>
                    <a:pt x="16" y="4"/>
                  </a:lnTo>
                  <a:lnTo>
                    <a:pt x="18" y="3"/>
                  </a:lnTo>
                  <a:lnTo>
                    <a:pt x="19" y="1"/>
                  </a:lnTo>
                  <a:lnTo>
                    <a:pt x="23" y="1"/>
                  </a:lnTo>
                  <a:lnTo>
                    <a:pt x="26" y="0"/>
                  </a:lnTo>
                  <a:lnTo>
                    <a:pt x="30" y="0"/>
                  </a:lnTo>
                  <a:lnTo>
                    <a:pt x="32" y="0"/>
                  </a:lnTo>
                  <a:lnTo>
                    <a:pt x="35" y="0"/>
                  </a:lnTo>
                  <a:lnTo>
                    <a:pt x="38" y="0"/>
                  </a:lnTo>
                  <a:lnTo>
                    <a:pt x="40" y="0"/>
                  </a:lnTo>
                  <a:lnTo>
                    <a:pt x="42" y="0"/>
                  </a:lnTo>
                  <a:lnTo>
                    <a:pt x="37" y="28"/>
                  </a:lnTo>
                  <a:lnTo>
                    <a:pt x="36" y="28"/>
                  </a:lnTo>
                  <a:lnTo>
                    <a:pt x="35" y="28"/>
                  </a:lnTo>
                  <a:lnTo>
                    <a:pt x="34" y="27"/>
                  </a:lnTo>
                  <a:lnTo>
                    <a:pt x="33" y="26"/>
                  </a:lnTo>
                  <a:lnTo>
                    <a:pt x="32" y="25"/>
                  </a:lnTo>
                  <a:lnTo>
                    <a:pt x="31" y="24"/>
                  </a:lnTo>
                  <a:lnTo>
                    <a:pt x="30" y="23"/>
                  </a:lnTo>
                  <a:lnTo>
                    <a:pt x="28" y="23"/>
                  </a:lnTo>
                  <a:lnTo>
                    <a:pt x="25" y="23"/>
                  </a:lnTo>
                  <a:lnTo>
                    <a:pt x="22" y="21"/>
                  </a:lnTo>
                  <a:lnTo>
                    <a:pt x="19" y="20"/>
                  </a:lnTo>
                  <a:lnTo>
                    <a:pt x="17" y="20"/>
                  </a:lnTo>
                  <a:lnTo>
                    <a:pt x="14" y="20"/>
                  </a:lnTo>
                  <a:lnTo>
                    <a:pt x="11" y="20"/>
                  </a:lnTo>
                  <a:lnTo>
                    <a:pt x="6" y="21"/>
                  </a:lnTo>
                  <a:lnTo>
                    <a:pt x="3" y="21"/>
                  </a:lnTo>
                  <a:lnTo>
                    <a:pt x="0" y="23"/>
                  </a:lnTo>
                  <a:close/>
                </a:path>
              </a:pathLst>
            </a:custGeom>
            <a:solidFill>
              <a:srgbClr val="7DFFFF"/>
            </a:solidFill>
            <a:ln w="9525">
              <a:noFill/>
              <a:round/>
              <a:headEnd/>
              <a:tailEnd/>
            </a:ln>
          </p:spPr>
          <p:txBody>
            <a:bodyPr>
              <a:prstTxWarp prst="textNoShape">
                <a:avLst/>
              </a:prstTxWarp>
            </a:bodyPr>
            <a:lstStyle/>
            <a:p>
              <a:endParaRPr lang="en-US"/>
            </a:p>
          </p:txBody>
        </p:sp>
        <p:sp>
          <p:nvSpPr>
            <p:cNvPr id="66722" name="Freeform 162"/>
            <p:cNvSpPr>
              <a:spLocks/>
            </p:cNvSpPr>
            <p:nvPr/>
          </p:nvSpPr>
          <p:spPr bwMode="auto">
            <a:xfrm>
              <a:off x="1421" y="1667"/>
              <a:ext cx="49" cy="38"/>
            </a:xfrm>
            <a:custGeom>
              <a:avLst/>
              <a:gdLst>
                <a:gd name="T0" fmla="*/ 49 w 49"/>
                <a:gd name="T1" fmla="*/ 0 h 38"/>
                <a:gd name="T2" fmla="*/ 48 w 49"/>
                <a:gd name="T3" fmla="*/ 2 h 38"/>
                <a:gd name="T4" fmla="*/ 46 w 49"/>
                <a:gd name="T5" fmla="*/ 5 h 38"/>
                <a:gd name="T6" fmla="*/ 44 w 49"/>
                <a:gd name="T7" fmla="*/ 8 h 38"/>
                <a:gd name="T8" fmla="*/ 43 w 49"/>
                <a:gd name="T9" fmla="*/ 10 h 38"/>
                <a:gd name="T10" fmla="*/ 42 w 49"/>
                <a:gd name="T11" fmla="*/ 13 h 38"/>
                <a:gd name="T12" fmla="*/ 42 w 49"/>
                <a:gd name="T13" fmla="*/ 17 h 38"/>
                <a:gd name="T14" fmla="*/ 41 w 49"/>
                <a:gd name="T15" fmla="*/ 19 h 38"/>
                <a:gd name="T16" fmla="*/ 41 w 49"/>
                <a:gd name="T17" fmla="*/ 22 h 38"/>
                <a:gd name="T18" fmla="*/ 41 w 49"/>
                <a:gd name="T19" fmla="*/ 22 h 38"/>
                <a:gd name="T20" fmla="*/ 41 w 49"/>
                <a:gd name="T21" fmla="*/ 22 h 38"/>
                <a:gd name="T22" fmla="*/ 41 w 49"/>
                <a:gd name="T23" fmla="*/ 22 h 38"/>
                <a:gd name="T24" fmla="*/ 41 w 49"/>
                <a:gd name="T25" fmla="*/ 22 h 38"/>
                <a:gd name="T26" fmla="*/ 41 w 49"/>
                <a:gd name="T27" fmla="*/ 23 h 38"/>
                <a:gd name="T28" fmla="*/ 41 w 49"/>
                <a:gd name="T29" fmla="*/ 23 h 38"/>
                <a:gd name="T30" fmla="*/ 41 w 49"/>
                <a:gd name="T31" fmla="*/ 23 h 38"/>
                <a:gd name="T32" fmla="*/ 41 w 49"/>
                <a:gd name="T33" fmla="*/ 23 h 38"/>
                <a:gd name="T34" fmla="*/ 36 w 49"/>
                <a:gd name="T35" fmla="*/ 25 h 38"/>
                <a:gd name="T36" fmla="*/ 31 w 49"/>
                <a:gd name="T37" fmla="*/ 28 h 38"/>
                <a:gd name="T38" fmla="*/ 25 w 49"/>
                <a:gd name="T39" fmla="*/ 30 h 38"/>
                <a:gd name="T40" fmla="*/ 20 w 49"/>
                <a:gd name="T41" fmla="*/ 32 h 38"/>
                <a:gd name="T42" fmla="*/ 15 w 49"/>
                <a:gd name="T43" fmla="*/ 34 h 38"/>
                <a:gd name="T44" fmla="*/ 10 w 49"/>
                <a:gd name="T45" fmla="*/ 36 h 38"/>
                <a:gd name="T46" fmla="*/ 5 w 49"/>
                <a:gd name="T47" fmla="*/ 37 h 38"/>
                <a:gd name="T48" fmla="*/ 0 w 49"/>
                <a:gd name="T49" fmla="*/ 38 h 38"/>
                <a:gd name="T50" fmla="*/ 0 w 49"/>
                <a:gd name="T51" fmla="*/ 33 h 38"/>
                <a:gd name="T52" fmla="*/ 1 w 49"/>
                <a:gd name="T53" fmla="*/ 30 h 38"/>
                <a:gd name="T54" fmla="*/ 2 w 49"/>
                <a:gd name="T55" fmla="*/ 26 h 38"/>
                <a:gd name="T56" fmla="*/ 4 w 49"/>
                <a:gd name="T57" fmla="*/ 23 h 38"/>
                <a:gd name="T58" fmla="*/ 9 w 49"/>
                <a:gd name="T59" fmla="*/ 18 h 38"/>
                <a:gd name="T60" fmla="*/ 15 w 49"/>
                <a:gd name="T61" fmla="*/ 12 h 38"/>
                <a:gd name="T62" fmla="*/ 22 w 49"/>
                <a:gd name="T63" fmla="*/ 8 h 38"/>
                <a:gd name="T64" fmla="*/ 31 w 49"/>
                <a:gd name="T65" fmla="*/ 5 h 38"/>
                <a:gd name="T66" fmla="*/ 39 w 49"/>
                <a:gd name="T67" fmla="*/ 2 h 38"/>
                <a:gd name="T68" fmla="*/ 49 w 49"/>
                <a:gd name="T69" fmla="*/ 0 h 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9"/>
                <a:gd name="T106" fmla="*/ 0 h 38"/>
                <a:gd name="T107" fmla="*/ 49 w 49"/>
                <a:gd name="T108" fmla="*/ 38 h 3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9" h="38">
                  <a:moveTo>
                    <a:pt x="49" y="0"/>
                  </a:moveTo>
                  <a:lnTo>
                    <a:pt x="48" y="2"/>
                  </a:lnTo>
                  <a:lnTo>
                    <a:pt x="46" y="5"/>
                  </a:lnTo>
                  <a:lnTo>
                    <a:pt x="44" y="8"/>
                  </a:lnTo>
                  <a:lnTo>
                    <a:pt x="43" y="10"/>
                  </a:lnTo>
                  <a:lnTo>
                    <a:pt x="42" y="13"/>
                  </a:lnTo>
                  <a:lnTo>
                    <a:pt x="42" y="17"/>
                  </a:lnTo>
                  <a:lnTo>
                    <a:pt x="41" y="19"/>
                  </a:lnTo>
                  <a:lnTo>
                    <a:pt x="41" y="22"/>
                  </a:lnTo>
                  <a:lnTo>
                    <a:pt x="41" y="23"/>
                  </a:lnTo>
                  <a:lnTo>
                    <a:pt x="36" y="25"/>
                  </a:lnTo>
                  <a:lnTo>
                    <a:pt x="31" y="28"/>
                  </a:lnTo>
                  <a:lnTo>
                    <a:pt x="25" y="30"/>
                  </a:lnTo>
                  <a:lnTo>
                    <a:pt x="20" y="32"/>
                  </a:lnTo>
                  <a:lnTo>
                    <a:pt x="15" y="34"/>
                  </a:lnTo>
                  <a:lnTo>
                    <a:pt x="10" y="36"/>
                  </a:lnTo>
                  <a:lnTo>
                    <a:pt x="5" y="37"/>
                  </a:lnTo>
                  <a:lnTo>
                    <a:pt x="0" y="38"/>
                  </a:lnTo>
                  <a:lnTo>
                    <a:pt x="0" y="33"/>
                  </a:lnTo>
                  <a:lnTo>
                    <a:pt x="1" y="30"/>
                  </a:lnTo>
                  <a:lnTo>
                    <a:pt x="2" y="26"/>
                  </a:lnTo>
                  <a:lnTo>
                    <a:pt x="4" y="23"/>
                  </a:lnTo>
                  <a:lnTo>
                    <a:pt x="9" y="18"/>
                  </a:lnTo>
                  <a:lnTo>
                    <a:pt x="15" y="12"/>
                  </a:lnTo>
                  <a:lnTo>
                    <a:pt x="22" y="8"/>
                  </a:lnTo>
                  <a:lnTo>
                    <a:pt x="31" y="5"/>
                  </a:lnTo>
                  <a:lnTo>
                    <a:pt x="39" y="2"/>
                  </a:lnTo>
                  <a:lnTo>
                    <a:pt x="49" y="0"/>
                  </a:lnTo>
                  <a:close/>
                </a:path>
              </a:pathLst>
            </a:custGeom>
            <a:solidFill>
              <a:srgbClr val="E3FFFF"/>
            </a:solidFill>
            <a:ln w="9525">
              <a:noFill/>
              <a:round/>
              <a:headEnd/>
              <a:tailEnd/>
            </a:ln>
          </p:spPr>
          <p:txBody>
            <a:bodyPr>
              <a:prstTxWarp prst="textNoShape">
                <a:avLst/>
              </a:prstTxWarp>
            </a:bodyPr>
            <a:lstStyle/>
            <a:p>
              <a:endParaRPr lang="en-US"/>
            </a:p>
          </p:txBody>
        </p:sp>
        <p:sp>
          <p:nvSpPr>
            <p:cNvPr id="66723" name="Freeform 163"/>
            <p:cNvSpPr>
              <a:spLocks/>
            </p:cNvSpPr>
            <p:nvPr/>
          </p:nvSpPr>
          <p:spPr bwMode="auto">
            <a:xfrm>
              <a:off x="1719" y="1669"/>
              <a:ext cx="108" cy="36"/>
            </a:xfrm>
            <a:custGeom>
              <a:avLst/>
              <a:gdLst>
                <a:gd name="T0" fmla="*/ 108 w 108"/>
                <a:gd name="T1" fmla="*/ 5 h 36"/>
                <a:gd name="T2" fmla="*/ 98 w 108"/>
                <a:gd name="T3" fmla="*/ 3 h 36"/>
                <a:gd name="T4" fmla="*/ 89 w 108"/>
                <a:gd name="T5" fmla="*/ 2 h 36"/>
                <a:gd name="T6" fmla="*/ 79 w 108"/>
                <a:gd name="T7" fmla="*/ 1 h 36"/>
                <a:gd name="T8" fmla="*/ 69 w 108"/>
                <a:gd name="T9" fmla="*/ 0 h 36"/>
                <a:gd name="T10" fmla="*/ 59 w 108"/>
                <a:gd name="T11" fmla="*/ 1 h 36"/>
                <a:gd name="T12" fmla="*/ 49 w 108"/>
                <a:gd name="T13" fmla="*/ 2 h 36"/>
                <a:gd name="T14" fmla="*/ 39 w 108"/>
                <a:gd name="T15" fmla="*/ 4 h 36"/>
                <a:gd name="T16" fmla="*/ 31 w 108"/>
                <a:gd name="T17" fmla="*/ 7 h 36"/>
                <a:gd name="T18" fmla="*/ 27 w 108"/>
                <a:gd name="T19" fmla="*/ 9 h 36"/>
                <a:gd name="T20" fmla="*/ 23 w 108"/>
                <a:gd name="T21" fmla="*/ 12 h 36"/>
                <a:gd name="T22" fmla="*/ 19 w 108"/>
                <a:gd name="T23" fmla="*/ 16 h 36"/>
                <a:gd name="T24" fmla="*/ 15 w 108"/>
                <a:gd name="T25" fmla="*/ 20 h 36"/>
                <a:gd name="T26" fmla="*/ 12 w 108"/>
                <a:gd name="T27" fmla="*/ 23 h 36"/>
                <a:gd name="T28" fmla="*/ 8 w 108"/>
                <a:gd name="T29" fmla="*/ 26 h 36"/>
                <a:gd name="T30" fmla="*/ 5 w 108"/>
                <a:gd name="T31" fmla="*/ 29 h 36"/>
                <a:gd name="T32" fmla="*/ 0 w 108"/>
                <a:gd name="T33" fmla="*/ 32 h 36"/>
                <a:gd name="T34" fmla="*/ 0 w 108"/>
                <a:gd name="T35" fmla="*/ 34 h 36"/>
                <a:gd name="T36" fmla="*/ 0 w 108"/>
                <a:gd name="T37" fmla="*/ 36 h 36"/>
                <a:gd name="T38" fmla="*/ 10 w 108"/>
                <a:gd name="T39" fmla="*/ 35 h 36"/>
                <a:gd name="T40" fmla="*/ 20 w 108"/>
                <a:gd name="T41" fmla="*/ 31 h 36"/>
                <a:gd name="T42" fmla="*/ 31 w 108"/>
                <a:gd name="T43" fmla="*/ 28 h 36"/>
                <a:gd name="T44" fmla="*/ 43 w 108"/>
                <a:gd name="T45" fmla="*/ 24 h 36"/>
                <a:gd name="T46" fmla="*/ 54 w 108"/>
                <a:gd name="T47" fmla="*/ 21 h 36"/>
                <a:gd name="T48" fmla="*/ 66 w 108"/>
                <a:gd name="T49" fmla="*/ 19 h 36"/>
                <a:gd name="T50" fmla="*/ 71 w 108"/>
                <a:gd name="T51" fmla="*/ 19 h 36"/>
                <a:gd name="T52" fmla="*/ 76 w 108"/>
                <a:gd name="T53" fmla="*/ 19 h 36"/>
                <a:gd name="T54" fmla="*/ 82 w 108"/>
                <a:gd name="T55" fmla="*/ 19 h 36"/>
                <a:gd name="T56" fmla="*/ 87 w 108"/>
                <a:gd name="T57" fmla="*/ 20 h 36"/>
                <a:gd name="T58" fmla="*/ 89 w 108"/>
                <a:gd name="T59" fmla="*/ 21 h 36"/>
                <a:gd name="T60" fmla="*/ 91 w 108"/>
                <a:gd name="T61" fmla="*/ 22 h 36"/>
                <a:gd name="T62" fmla="*/ 93 w 108"/>
                <a:gd name="T63" fmla="*/ 23 h 36"/>
                <a:gd name="T64" fmla="*/ 95 w 108"/>
                <a:gd name="T65" fmla="*/ 24 h 36"/>
                <a:gd name="T66" fmla="*/ 98 w 108"/>
                <a:gd name="T67" fmla="*/ 25 h 36"/>
                <a:gd name="T68" fmla="*/ 101 w 108"/>
                <a:gd name="T69" fmla="*/ 25 h 36"/>
                <a:gd name="T70" fmla="*/ 103 w 108"/>
                <a:gd name="T71" fmla="*/ 26 h 36"/>
                <a:gd name="T72" fmla="*/ 105 w 108"/>
                <a:gd name="T73" fmla="*/ 26 h 36"/>
                <a:gd name="T74" fmla="*/ 108 w 108"/>
                <a:gd name="T75" fmla="*/ 5 h 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8"/>
                <a:gd name="T115" fmla="*/ 0 h 36"/>
                <a:gd name="T116" fmla="*/ 108 w 108"/>
                <a:gd name="T117" fmla="*/ 36 h 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8" h="36">
                  <a:moveTo>
                    <a:pt x="108" y="5"/>
                  </a:moveTo>
                  <a:lnTo>
                    <a:pt x="98" y="3"/>
                  </a:lnTo>
                  <a:lnTo>
                    <a:pt x="89" y="2"/>
                  </a:lnTo>
                  <a:lnTo>
                    <a:pt x="79" y="1"/>
                  </a:lnTo>
                  <a:lnTo>
                    <a:pt x="69" y="0"/>
                  </a:lnTo>
                  <a:lnTo>
                    <a:pt x="59" y="1"/>
                  </a:lnTo>
                  <a:lnTo>
                    <a:pt x="49" y="2"/>
                  </a:lnTo>
                  <a:lnTo>
                    <a:pt x="39" y="4"/>
                  </a:lnTo>
                  <a:lnTo>
                    <a:pt x="31" y="7"/>
                  </a:lnTo>
                  <a:lnTo>
                    <a:pt x="27" y="9"/>
                  </a:lnTo>
                  <a:lnTo>
                    <a:pt x="23" y="12"/>
                  </a:lnTo>
                  <a:lnTo>
                    <a:pt x="19" y="16"/>
                  </a:lnTo>
                  <a:lnTo>
                    <a:pt x="15" y="20"/>
                  </a:lnTo>
                  <a:lnTo>
                    <a:pt x="12" y="23"/>
                  </a:lnTo>
                  <a:lnTo>
                    <a:pt x="8" y="26"/>
                  </a:lnTo>
                  <a:lnTo>
                    <a:pt x="5" y="29"/>
                  </a:lnTo>
                  <a:lnTo>
                    <a:pt x="0" y="32"/>
                  </a:lnTo>
                  <a:lnTo>
                    <a:pt x="0" y="34"/>
                  </a:lnTo>
                  <a:lnTo>
                    <a:pt x="0" y="36"/>
                  </a:lnTo>
                  <a:lnTo>
                    <a:pt x="10" y="35"/>
                  </a:lnTo>
                  <a:lnTo>
                    <a:pt x="20" y="31"/>
                  </a:lnTo>
                  <a:lnTo>
                    <a:pt x="31" y="28"/>
                  </a:lnTo>
                  <a:lnTo>
                    <a:pt x="43" y="24"/>
                  </a:lnTo>
                  <a:lnTo>
                    <a:pt x="54" y="21"/>
                  </a:lnTo>
                  <a:lnTo>
                    <a:pt x="66" y="19"/>
                  </a:lnTo>
                  <a:lnTo>
                    <a:pt x="71" y="19"/>
                  </a:lnTo>
                  <a:lnTo>
                    <a:pt x="76" y="19"/>
                  </a:lnTo>
                  <a:lnTo>
                    <a:pt x="82" y="19"/>
                  </a:lnTo>
                  <a:lnTo>
                    <a:pt x="87" y="20"/>
                  </a:lnTo>
                  <a:lnTo>
                    <a:pt x="89" y="21"/>
                  </a:lnTo>
                  <a:lnTo>
                    <a:pt x="91" y="22"/>
                  </a:lnTo>
                  <a:lnTo>
                    <a:pt x="93" y="23"/>
                  </a:lnTo>
                  <a:lnTo>
                    <a:pt x="95" y="24"/>
                  </a:lnTo>
                  <a:lnTo>
                    <a:pt x="98" y="25"/>
                  </a:lnTo>
                  <a:lnTo>
                    <a:pt x="101" y="25"/>
                  </a:lnTo>
                  <a:lnTo>
                    <a:pt x="103" y="26"/>
                  </a:lnTo>
                  <a:lnTo>
                    <a:pt x="105" y="26"/>
                  </a:lnTo>
                  <a:lnTo>
                    <a:pt x="108" y="5"/>
                  </a:lnTo>
                  <a:close/>
                </a:path>
              </a:pathLst>
            </a:custGeom>
            <a:solidFill>
              <a:srgbClr val="FFFFFF"/>
            </a:solidFill>
            <a:ln w="9525">
              <a:noFill/>
              <a:round/>
              <a:headEnd/>
              <a:tailEnd/>
            </a:ln>
          </p:spPr>
          <p:txBody>
            <a:bodyPr>
              <a:prstTxWarp prst="textNoShape">
                <a:avLst/>
              </a:prstTxWarp>
            </a:bodyPr>
            <a:lstStyle/>
            <a:p>
              <a:endParaRPr lang="en-US"/>
            </a:p>
          </p:txBody>
        </p:sp>
        <p:sp>
          <p:nvSpPr>
            <p:cNvPr id="66724" name="Freeform 164"/>
            <p:cNvSpPr>
              <a:spLocks/>
            </p:cNvSpPr>
            <p:nvPr/>
          </p:nvSpPr>
          <p:spPr bwMode="auto">
            <a:xfrm>
              <a:off x="1719" y="1669"/>
              <a:ext cx="108" cy="36"/>
            </a:xfrm>
            <a:custGeom>
              <a:avLst/>
              <a:gdLst>
                <a:gd name="T0" fmla="*/ 108 w 108"/>
                <a:gd name="T1" fmla="*/ 5 h 36"/>
                <a:gd name="T2" fmla="*/ 98 w 108"/>
                <a:gd name="T3" fmla="*/ 3 h 36"/>
                <a:gd name="T4" fmla="*/ 89 w 108"/>
                <a:gd name="T5" fmla="*/ 2 h 36"/>
                <a:gd name="T6" fmla="*/ 79 w 108"/>
                <a:gd name="T7" fmla="*/ 1 h 36"/>
                <a:gd name="T8" fmla="*/ 69 w 108"/>
                <a:gd name="T9" fmla="*/ 0 h 36"/>
                <a:gd name="T10" fmla="*/ 59 w 108"/>
                <a:gd name="T11" fmla="*/ 1 h 36"/>
                <a:gd name="T12" fmla="*/ 49 w 108"/>
                <a:gd name="T13" fmla="*/ 2 h 36"/>
                <a:gd name="T14" fmla="*/ 39 w 108"/>
                <a:gd name="T15" fmla="*/ 4 h 36"/>
                <a:gd name="T16" fmla="*/ 31 w 108"/>
                <a:gd name="T17" fmla="*/ 7 h 36"/>
                <a:gd name="T18" fmla="*/ 27 w 108"/>
                <a:gd name="T19" fmla="*/ 9 h 36"/>
                <a:gd name="T20" fmla="*/ 23 w 108"/>
                <a:gd name="T21" fmla="*/ 12 h 36"/>
                <a:gd name="T22" fmla="*/ 19 w 108"/>
                <a:gd name="T23" fmla="*/ 16 h 36"/>
                <a:gd name="T24" fmla="*/ 15 w 108"/>
                <a:gd name="T25" fmla="*/ 20 h 36"/>
                <a:gd name="T26" fmla="*/ 12 w 108"/>
                <a:gd name="T27" fmla="*/ 23 h 36"/>
                <a:gd name="T28" fmla="*/ 8 w 108"/>
                <a:gd name="T29" fmla="*/ 26 h 36"/>
                <a:gd name="T30" fmla="*/ 5 w 108"/>
                <a:gd name="T31" fmla="*/ 29 h 36"/>
                <a:gd name="T32" fmla="*/ 0 w 108"/>
                <a:gd name="T33" fmla="*/ 32 h 36"/>
                <a:gd name="T34" fmla="*/ 0 w 108"/>
                <a:gd name="T35" fmla="*/ 34 h 36"/>
                <a:gd name="T36" fmla="*/ 0 w 108"/>
                <a:gd name="T37" fmla="*/ 36 h 36"/>
                <a:gd name="T38" fmla="*/ 10 w 108"/>
                <a:gd name="T39" fmla="*/ 35 h 36"/>
                <a:gd name="T40" fmla="*/ 20 w 108"/>
                <a:gd name="T41" fmla="*/ 31 h 36"/>
                <a:gd name="T42" fmla="*/ 31 w 108"/>
                <a:gd name="T43" fmla="*/ 28 h 36"/>
                <a:gd name="T44" fmla="*/ 43 w 108"/>
                <a:gd name="T45" fmla="*/ 24 h 36"/>
                <a:gd name="T46" fmla="*/ 54 w 108"/>
                <a:gd name="T47" fmla="*/ 21 h 36"/>
                <a:gd name="T48" fmla="*/ 66 w 108"/>
                <a:gd name="T49" fmla="*/ 19 h 36"/>
                <a:gd name="T50" fmla="*/ 71 w 108"/>
                <a:gd name="T51" fmla="*/ 19 h 36"/>
                <a:gd name="T52" fmla="*/ 76 w 108"/>
                <a:gd name="T53" fmla="*/ 19 h 36"/>
                <a:gd name="T54" fmla="*/ 82 w 108"/>
                <a:gd name="T55" fmla="*/ 19 h 36"/>
                <a:gd name="T56" fmla="*/ 87 w 108"/>
                <a:gd name="T57" fmla="*/ 20 h 36"/>
                <a:gd name="T58" fmla="*/ 89 w 108"/>
                <a:gd name="T59" fmla="*/ 21 h 36"/>
                <a:gd name="T60" fmla="*/ 91 w 108"/>
                <a:gd name="T61" fmla="*/ 22 h 36"/>
                <a:gd name="T62" fmla="*/ 93 w 108"/>
                <a:gd name="T63" fmla="*/ 23 h 36"/>
                <a:gd name="T64" fmla="*/ 95 w 108"/>
                <a:gd name="T65" fmla="*/ 24 h 36"/>
                <a:gd name="T66" fmla="*/ 98 w 108"/>
                <a:gd name="T67" fmla="*/ 25 h 36"/>
                <a:gd name="T68" fmla="*/ 101 w 108"/>
                <a:gd name="T69" fmla="*/ 25 h 36"/>
                <a:gd name="T70" fmla="*/ 103 w 108"/>
                <a:gd name="T71" fmla="*/ 26 h 36"/>
                <a:gd name="T72" fmla="*/ 105 w 108"/>
                <a:gd name="T73" fmla="*/ 26 h 36"/>
                <a:gd name="T74" fmla="*/ 108 w 108"/>
                <a:gd name="T75" fmla="*/ 5 h 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8"/>
                <a:gd name="T115" fmla="*/ 0 h 36"/>
                <a:gd name="T116" fmla="*/ 108 w 108"/>
                <a:gd name="T117" fmla="*/ 36 h 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8" h="36">
                  <a:moveTo>
                    <a:pt x="108" y="5"/>
                  </a:moveTo>
                  <a:lnTo>
                    <a:pt x="98" y="3"/>
                  </a:lnTo>
                  <a:lnTo>
                    <a:pt x="89" y="2"/>
                  </a:lnTo>
                  <a:lnTo>
                    <a:pt x="79" y="1"/>
                  </a:lnTo>
                  <a:lnTo>
                    <a:pt x="69" y="0"/>
                  </a:lnTo>
                  <a:lnTo>
                    <a:pt x="59" y="1"/>
                  </a:lnTo>
                  <a:lnTo>
                    <a:pt x="49" y="2"/>
                  </a:lnTo>
                  <a:lnTo>
                    <a:pt x="39" y="4"/>
                  </a:lnTo>
                  <a:lnTo>
                    <a:pt x="31" y="7"/>
                  </a:lnTo>
                  <a:lnTo>
                    <a:pt x="27" y="9"/>
                  </a:lnTo>
                  <a:lnTo>
                    <a:pt x="23" y="12"/>
                  </a:lnTo>
                  <a:lnTo>
                    <a:pt x="19" y="16"/>
                  </a:lnTo>
                  <a:lnTo>
                    <a:pt x="15" y="20"/>
                  </a:lnTo>
                  <a:lnTo>
                    <a:pt x="12" y="23"/>
                  </a:lnTo>
                  <a:lnTo>
                    <a:pt x="8" y="26"/>
                  </a:lnTo>
                  <a:lnTo>
                    <a:pt x="5" y="29"/>
                  </a:lnTo>
                  <a:lnTo>
                    <a:pt x="0" y="32"/>
                  </a:lnTo>
                  <a:lnTo>
                    <a:pt x="0" y="34"/>
                  </a:lnTo>
                  <a:lnTo>
                    <a:pt x="0" y="36"/>
                  </a:lnTo>
                  <a:lnTo>
                    <a:pt x="10" y="35"/>
                  </a:lnTo>
                  <a:lnTo>
                    <a:pt x="20" y="31"/>
                  </a:lnTo>
                  <a:lnTo>
                    <a:pt x="31" y="28"/>
                  </a:lnTo>
                  <a:lnTo>
                    <a:pt x="43" y="24"/>
                  </a:lnTo>
                  <a:lnTo>
                    <a:pt x="54" y="21"/>
                  </a:lnTo>
                  <a:lnTo>
                    <a:pt x="66" y="19"/>
                  </a:lnTo>
                  <a:lnTo>
                    <a:pt x="71" y="19"/>
                  </a:lnTo>
                  <a:lnTo>
                    <a:pt x="76" y="19"/>
                  </a:lnTo>
                  <a:lnTo>
                    <a:pt x="82" y="19"/>
                  </a:lnTo>
                  <a:lnTo>
                    <a:pt x="87" y="20"/>
                  </a:lnTo>
                  <a:lnTo>
                    <a:pt x="89" y="21"/>
                  </a:lnTo>
                  <a:lnTo>
                    <a:pt x="91" y="22"/>
                  </a:lnTo>
                  <a:lnTo>
                    <a:pt x="93" y="23"/>
                  </a:lnTo>
                  <a:lnTo>
                    <a:pt x="95" y="24"/>
                  </a:lnTo>
                  <a:lnTo>
                    <a:pt x="98" y="25"/>
                  </a:lnTo>
                  <a:lnTo>
                    <a:pt x="101" y="25"/>
                  </a:lnTo>
                  <a:lnTo>
                    <a:pt x="103" y="26"/>
                  </a:lnTo>
                  <a:lnTo>
                    <a:pt x="105" y="26"/>
                  </a:lnTo>
                  <a:lnTo>
                    <a:pt x="108" y="5"/>
                  </a:lnTo>
                  <a:close/>
                </a:path>
              </a:pathLst>
            </a:custGeom>
            <a:solidFill>
              <a:srgbClr val="7D7D7D"/>
            </a:solidFill>
            <a:ln w="9525">
              <a:noFill/>
              <a:round/>
              <a:headEnd/>
              <a:tailEnd/>
            </a:ln>
          </p:spPr>
          <p:txBody>
            <a:bodyPr>
              <a:prstTxWarp prst="textNoShape">
                <a:avLst/>
              </a:prstTxWarp>
            </a:bodyPr>
            <a:lstStyle/>
            <a:p>
              <a:endParaRPr lang="en-US"/>
            </a:p>
          </p:txBody>
        </p:sp>
        <p:sp>
          <p:nvSpPr>
            <p:cNvPr id="66725" name="Freeform 165"/>
            <p:cNvSpPr>
              <a:spLocks/>
            </p:cNvSpPr>
            <p:nvPr/>
          </p:nvSpPr>
          <p:spPr bwMode="auto">
            <a:xfrm>
              <a:off x="1719" y="1669"/>
              <a:ext cx="108" cy="36"/>
            </a:xfrm>
            <a:custGeom>
              <a:avLst/>
              <a:gdLst>
                <a:gd name="T0" fmla="*/ 108 w 108"/>
                <a:gd name="T1" fmla="*/ 5 h 36"/>
                <a:gd name="T2" fmla="*/ 98 w 108"/>
                <a:gd name="T3" fmla="*/ 3 h 36"/>
                <a:gd name="T4" fmla="*/ 89 w 108"/>
                <a:gd name="T5" fmla="*/ 2 h 36"/>
                <a:gd name="T6" fmla="*/ 79 w 108"/>
                <a:gd name="T7" fmla="*/ 1 h 36"/>
                <a:gd name="T8" fmla="*/ 69 w 108"/>
                <a:gd name="T9" fmla="*/ 0 h 36"/>
                <a:gd name="T10" fmla="*/ 59 w 108"/>
                <a:gd name="T11" fmla="*/ 1 h 36"/>
                <a:gd name="T12" fmla="*/ 49 w 108"/>
                <a:gd name="T13" fmla="*/ 2 h 36"/>
                <a:gd name="T14" fmla="*/ 39 w 108"/>
                <a:gd name="T15" fmla="*/ 4 h 36"/>
                <a:gd name="T16" fmla="*/ 31 w 108"/>
                <a:gd name="T17" fmla="*/ 7 h 36"/>
                <a:gd name="T18" fmla="*/ 27 w 108"/>
                <a:gd name="T19" fmla="*/ 9 h 36"/>
                <a:gd name="T20" fmla="*/ 23 w 108"/>
                <a:gd name="T21" fmla="*/ 12 h 36"/>
                <a:gd name="T22" fmla="*/ 19 w 108"/>
                <a:gd name="T23" fmla="*/ 16 h 36"/>
                <a:gd name="T24" fmla="*/ 15 w 108"/>
                <a:gd name="T25" fmla="*/ 20 h 36"/>
                <a:gd name="T26" fmla="*/ 12 w 108"/>
                <a:gd name="T27" fmla="*/ 23 h 36"/>
                <a:gd name="T28" fmla="*/ 8 w 108"/>
                <a:gd name="T29" fmla="*/ 26 h 36"/>
                <a:gd name="T30" fmla="*/ 5 w 108"/>
                <a:gd name="T31" fmla="*/ 29 h 36"/>
                <a:gd name="T32" fmla="*/ 0 w 108"/>
                <a:gd name="T33" fmla="*/ 32 h 36"/>
                <a:gd name="T34" fmla="*/ 0 w 108"/>
                <a:gd name="T35" fmla="*/ 34 h 36"/>
                <a:gd name="T36" fmla="*/ 0 w 108"/>
                <a:gd name="T37" fmla="*/ 36 h 36"/>
                <a:gd name="T38" fmla="*/ 10 w 108"/>
                <a:gd name="T39" fmla="*/ 35 h 36"/>
                <a:gd name="T40" fmla="*/ 20 w 108"/>
                <a:gd name="T41" fmla="*/ 31 h 36"/>
                <a:gd name="T42" fmla="*/ 31 w 108"/>
                <a:gd name="T43" fmla="*/ 28 h 36"/>
                <a:gd name="T44" fmla="*/ 43 w 108"/>
                <a:gd name="T45" fmla="*/ 24 h 36"/>
                <a:gd name="T46" fmla="*/ 54 w 108"/>
                <a:gd name="T47" fmla="*/ 21 h 36"/>
                <a:gd name="T48" fmla="*/ 66 w 108"/>
                <a:gd name="T49" fmla="*/ 19 h 36"/>
                <a:gd name="T50" fmla="*/ 71 w 108"/>
                <a:gd name="T51" fmla="*/ 19 h 36"/>
                <a:gd name="T52" fmla="*/ 76 w 108"/>
                <a:gd name="T53" fmla="*/ 19 h 36"/>
                <a:gd name="T54" fmla="*/ 82 w 108"/>
                <a:gd name="T55" fmla="*/ 19 h 36"/>
                <a:gd name="T56" fmla="*/ 87 w 108"/>
                <a:gd name="T57" fmla="*/ 20 h 36"/>
                <a:gd name="T58" fmla="*/ 89 w 108"/>
                <a:gd name="T59" fmla="*/ 21 h 36"/>
                <a:gd name="T60" fmla="*/ 91 w 108"/>
                <a:gd name="T61" fmla="*/ 22 h 36"/>
                <a:gd name="T62" fmla="*/ 93 w 108"/>
                <a:gd name="T63" fmla="*/ 23 h 36"/>
                <a:gd name="T64" fmla="*/ 95 w 108"/>
                <a:gd name="T65" fmla="*/ 24 h 36"/>
                <a:gd name="T66" fmla="*/ 98 w 108"/>
                <a:gd name="T67" fmla="*/ 25 h 36"/>
                <a:gd name="T68" fmla="*/ 101 w 108"/>
                <a:gd name="T69" fmla="*/ 25 h 36"/>
                <a:gd name="T70" fmla="*/ 103 w 108"/>
                <a:gd name="T71" fmla="*/ 26 h 36"/>
                <a:gd name="T72" fmla="*/ 105 w 108"/>
                <a:gd name="T73" fmla="*/ 26 h 36"/>
                <a:gd name="T74" fmla="*/ 108 w 108"/>
                <a:gd name="T75" fmla="*/ 5 h 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8"/>
                <a:gd name="T115" fmla="*/ 0 h 36"/>
                <a:gd name="T116" fmla="*/ 108 w 108"/>
                <a:gd name="T117" fmla="*/ 36 h 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8" h="36">
                  <a:moveTo>
                    <a:pt x="108" y="5"/>
                  </a:moveTo>
                  <a:lnTo>
                    <a:pt x="98" y="3"/>
                  </a:lnTo>
                  <a:lnTo>
                    <a:pt x="89" y="2"/>
                  </a:lnTo>
                  <a:lnTo>
                    <a:pt x="79" y="1"/>
                  </a:lnTo>
                  <a:lnTo>
                    <a:pt x="69" y="0"/>
                  </a:lnTo>
                  <a:lnTo>
                    <a:pt x="59" y="1"/>
                  </a:lnTo>
                  <a:lnTo>
                    <a:pt x="49" y="2"/>
                  </a:lnTo>
                  <a:lnTo>
                    <a:pt x="39" y="4"/>
                  </a:lnTo>
                  <a:lnTo>
                    <a:pt x="31" y="7"/>
                  </a:lnTo>
                  <a:lnTo>
                    <a:pt x="27" y="9"/>
                  </a:lnTo>
                  <a:lnTo>
                    <a:pt x="23" y="12"/>
                  </a:lnTo>
                  <a:lnTo>
                    <a:pt x="19" y="16"/>
                  </a:lnTo>
                  <a:lnTo>
                    <a:pt x="15" y="20"/>
                  </a:lnTo>
                  <a:lnTo>
                    <a:pt x="12" y="23"/>
                  </a:lnTo>
                  <a:lnTo>
                    <a:pt x="8" y="26"/>
                  </a:lnTo>
                  <a:lnTo>
                    <a:pt x="5" y="29"/>
                  </a:lnTo>
                  <a:lnTo>
                    <a:pt x="0" y="32"/>
                  </a:lnTo>
                  <a:lnTo>
                    <a:pt x="0" y="34"/>
                  </a:lnTo>
                  <a:lnTo>
                    <a:pt x="0" y="36"/>
                  </a:lnTo>
                  <a:lnTo>
                    <a:pt x="10" y="35"/>
                  </a:lnTo>
                  <a:lnTo>
                    <a:pt x="20" y="31"/>
                  </a:lnTo>
                  <a:lnTo>
                    <a:pt x="31" y="28"/>
                  </a:lnTo>
                  <a:lnTo>
                    <a:pt x="43" y="24"/>
                  </a:lnTo>
                  <a:lnTo>
                    <a:pt x="54" y="21"/>
                  </a:lnTo>
                  <a:lnTo>
                    <a:pt x="66" y="19"/>
                  </a:lnTo>
                  <a:lnTo>
                    <a:pt x="71" y="19"/>
                  </a:lnTo>
                  <a:lnTo>
                    <a:pt x="76" y="19"/>
                  </a:lnTo>
                  <a:lnTo>
                    <a:pt x="82" y="19"/>
                  </a:lnTo>
                  <a:lnTo>
                    <a:pt x="87" y="20"/>
                  </a:lnTo>
                  <a:lnTo>
                    <a:pt x="89" y="21"/>
                  </a:lnTo>
                  <a:lnTo>
                    <a:pt x="91" y="22"/>
                  </a:lnTo>
                  <a:lnTo>
                    <a:pt x="93" y="23"/>
                  </a:lnTo>
                  <a:lnTo>
                    <a:pt x="95" y="24"/>
                  </a:lnTo>
                  <a:lnTo>
                    <a:pt x="98" y="25"/>
                  </a:lnTo>
                  <a:lnTo>
                    <a:pt x="101" y="25"/>
                  </a:lnTo>
                  <a:lnTo>
                    <a:pt x="103" y="26"/>
                  </a:lnTo>
                  <a:lnTo>
                    <a:pt x="105" y="26"/>
                  </a:lnTo>
                  <a:lnTo>
                    <a:pt x="108" y="5"/>
                  </a:lnTo>
                  <a:close/>
                </a:path>
              </a:pathLst>
            </a:custGeom>
            <a:solidFill>
              <a:srgbClr val="FFFF7D"/>
            </a:solidFill>
            <a:ln w="9525">
              <a:noFill/>
              <a:round/>
              <a:headEnd/>
              <a:tailEnd/>
            </a:ln>
          </p:spPr>
          <p:txBody>
            <a:bodyPr>
              <a:prstTxWarp prst="textNoShape">
                <a:avLst/>
              </a:prstTxWarp>
            </a:bodyPr>
            <a:lstStyle/>
            <a:p>
              <a:endParaRPr lang="en-US"/>
            </a:p>
          </p:txBody>
        </p:sp>
        <p:sp>
          <p:nvSpPr>
            <p:cNvPr id="66726" name="Freeform 166"/>
            <p:cNvSpPr>
              <a:spLocks/>
            </p:cNvSpPr>
            <p:nvPr/>
          </p:nvSpPr>
          <p:spPr bwMode="auto">
            <a:xfrm>
              <a:off x="1719" y="1669"/>
              <a:ext cx="108" cy="36"/>
            </a:xfrm>
            <a:custGeom>
              <a:avLst/>
              <a:gdLst>
                <a:gd name="T0" fmla="*/ 108 w 108"/>
                <a:gd name="T1" fmla="*/ 5 h 36"/>
                <a:gd name="T2" fmla="*/ 98 w 108"/>
                <a:gd name="T3" fmla="*/ 3 h 36"/>
                <a:gd name="T4" fmla="*/ 89 w 108"/>
                <a:gd name="T5" fmla="*/ 2 h 36"/>
                <a:gd name="T6" fmla="*/ 79 w 108"/>
                <a:gd name="T7" fmla="*/ 1 h 36"/>
                <a:gd name="T8" fmla="*/ 69 w 108"/>
                <a:gd name="T9" fmla="*/ 0 h 36"/>
                <a:gd name="T10" fmla="*/ 59 w 108"/>
                <a:gd name="T11" fmla="*/ 1 h 36"/>
                <a:gd name="T12" fmla="*/ 49 w 108"/>
                <a:gd name="T13" fmla="*/ 2 h 36"/>
                <a:gd name="T14" fmla="*/ 39 w 108"/>
                <a:gd name="T15" fmla="*/ 4 h 36"/>
                <a:gd name="T16" fmla="*/ 31 w 108"/>
                <a:gd name="T17" fmla="*/ 7 h 36"/>
                <a:gd name="T18" fmla="*/ 27 w 108"/>
                <a:gd name="T19" fmla="*/ 9 h 36"/>
                <a:gd name="T20" fmla="*/ 23 w 108"/>
                <a:gd name="T21" fmla="*/ 12 h 36"/>
                <a:gd name="T22" fmla="*/ 19 w 108"/>
                <a:gd name="T23" fmla="*/ 16 h 36"/>
                <a:gd name="T24" fmla="*/ 15 w 108"/>
                <a:gd name="T25" fmla="*/ 20 h 36"/>
                <a:gd name="T26" fmla="*/ 12 w 108"/>
                <a:gd name="T27" fmla="*/ 23 h 36"/>
                <a:gd name="T28" fmla="*/ 8 w 108"/>
                <a:gd name="T29" fmla="*/ 26 h 36"/>
                <a:gd name="T30" fmla="*/ 5 w 108"/>
                <a:gd name="T31" fmla="*/ 29 h 36"/>
                <a:gd name="T32" fmla="*/ 0 w 108"/>
                <a:gd name="T33" fmla="*/ 32 h 36"/>
                <a:gd name="T34" fmla="*/ 0 w 108"/>
                <a:gd name="T35" fmla="*/ 34 h 36"/>
                <a:gd name="T36" fmla="*/ 0 w 108"/>
                <a:gd name="T37" fmla="*/ 36 h 36"/>
                <a:gd name="T38" fmla="*/ 10 w 108"/>
                <a:gd name="T39" fmla="*/ 35 h 36"/>
                <a:gd name="T40" fmla="*/ 20 w 108"/>
                <a:gd name="T41" fmla="*/ 31 h 36"/>
                <a:gd name="T42" fmla="*/ 31 w 108"/>
                <a:gd name="T43" fmla="*/ 28 h 36"/>
                <a:gd name="T44" fmla="*/ 43 w 108"/>
                <a:gd name="T45" fmla="*/ 24 h 36"/>
                <a:gd name="T46" fmla="*/ 54 w 108"/>
                <a:gd name="T47" fmla="*/ 21 h 36"/>
                <a:gd name="T48" fmla="*/ 66 w 108"/>
                <a:gd name="T49" fmla="*/ 19 h 36"/>
                <a:gd name="T50" fmla="*/ 71 w 108"/>
                <a:gd name="T51" fmla="*/ 19 h 36"/>
                <a:gd name="T52" fmla="*/ 76 w 108"/>
                <a:gd name="T53" fmla="*/ 19 h 36"/>
                <a:gd name="T54" fmla="*/ 82 w 108"/>
                <a:gd name="T55" fmla="*/ 19 h 36"/>
                <a:gd name="T56" fmla="*/ 87 w 108"/>
                <a:gd name="T57" fmla="*/ 20 h 36"/>
                <a:gd name="T58" fmla="*/ 89 w 108"/>
                <a:gd name="T59" fmla="*/ 21 h 36"/>
                <a:gd name="T60" fmla="*/ 91 w 108"/>
                <a:gd name="T61" fmla="*/ 22 h 36"/>
                <a:gd name="T62" fmla="*/ 93 w 108"/>
                <a:gd name="T63" fmla="*/ 23 h 36"/>
                <a:gd name="T64" fmla="*/ 95 w 108"/>
                <a:gd name="T65" fmla="*/ 24 h 36"/>
                <a:gd name="T66" fmla="*/ 98 w 108"/>
                <a:gd name="T67" fmla="*/ 25 h 36"/>
                <a:gd name="T68" fmla="*/ 101 w 108"/>
                <a:gd name="T69" fmla="*/ 25 h 36"/>
                <a:gd name="T70" fmla="*/ 103 w 108"/>
                <a:gd name="T71" fmla="*/ 26 h 36"/>
                <a:gd name="T72" fmla="*/ 105 w 108"/>
                <a:gd name="T73" fmla="*/ 26 h 36"/>
                <a:gd name="T74" fmla="*/ 108 w 108"/>
                <a:gd name="T75" fmla="*/ 5 h 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8"/>
                <a:gd name="T115" fmla="*/ 0 h 36"/>
                <a:gd name="T116" fmla="*/ 108 w 108"/>
                <a:gd name="T117" fmla="*/ 36 h 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8" h="36">
                  <a:moveTo>
                    <a:pt x="108" y="5"/>
                  </a:moveTo>
                  <a:lnTo>
                    <a:pt x="98" y="3"/>
                  </a:lnTo>
                  <a:lnTo>
                    <a:pt x="89" y="2"/>
                  </a:lnTo>
                  <a:lnTo>
                    <a:pt x="79" y="1"/>
                  </a:lnTo>
                  <a:lnTo>
                    <a:pt x="69" y="0"/>
                  </a:lnTo>
                  <a:lnTo>
                    <a:pt x="59" y="1"/>
                  </a:lnTo>
                  <a:lnTo>
                    <a:pt x="49" y="2"/>
                  </a:lnTo>
                  <a:lnTo>
                    <a:pt x="39" y="4"/>
                  </a:lnTo>
                  <a:lnTo>
                    <a:pt x="31" y="7"/>
                  </a:lnTo>
                  <a:lnTo>
                    <a:pt x="27" y="9"/>
                  </a:lnTo>
                  <a:lnTo>
                    <a:pt x="23" y="12"/>
                  </a:lnTo>
                  <a:lnTo>
                    <a:pt x="19" y="16"/>
                  </a:lnTo>
                  <a:lnTo>
                    <a:pt x="15" y="20"/>
                  </a:lnTo>
                  <a:lnTo>
                    <a:pt x="12" y="23"/>
                  </a:lnTo>
                  <a:lnTo>
                    <a:pt x="8" y="26"/>
                  </a:lnTo>
                  <a:lnTo>
                    <a:pt x="5" y="29"/>
                  </a:lnTo>
                  <a:lnTo>
                    <a:pt x="0" y="32"/>
                  </a:lnTo>
                  <a:lnTo>
                    <a:pt x="0" y="34"/>
                  </a:lnTo>
                  <a:lnTo>
                    <a:pt x="0" y="36"/>
                  </a:lnTo>
                  <a:lnTo>
                    <a:pt x="10" y="35"/>
                  </a:lnTo>
                  <a:lnTo>
                    <a:pt x="20" y="31"/>
                  </a:lnTo>
                  <a:lnTo>
                    <a:pt x="31" y="28"/>
                  </a:lnTo>
                  <a:lnTo>
                    <a:pt x="43" y="24"/>
                  </a:lnTo>
                  <a:lnTo>
                    <a:pt x="54" y="21"/>
                  </a:lnTo>
                  <a:lnTo>
                    <a:pt x="66" y="19"/>
                  </a:lnTo>
                  <a:lnTo>
                    <a:pt x="71" y="19"/>
                  </a:lnTo>
                  <a:lnTo>
                    <a:pt x="76" y="19"/>
                  </a:lnTo>
                  <a:lnTo>
                    <a:pt x="82" y="19"/>
                  </a:lnTo>
                  <a:lnTo>
                    <a:pt x="87" y="20"/>
                  </a:lnTo>
                  <a:lnTo>
                    <a:pt x="89" y="21"/>
                  </a:lnTo>
                  <a:lnTo>
                    <a:pt x="91" y="22"/>
                  </a:lnTo>
                  <a:lnTo>
                    <a:pt x="93" y="23"/>
                  </a:lnTo>
                  <a:lnTo>
                    <a:pt x="95" y="24"/>
                  </a:lnTo>
                  <a:lnTo>
                    <a:pt x="98" y="25"/>
                  </a:lnTo>
                  <a:lnTo>
                    <a:pt x="101" y="25"/>
                  </a:lnTo>
                  <a:lnTo>
                    <a:pt x="103" y="26"/>
                  </a:lnTo>
                  <a:lnTo>
                    <a:pt x="105" y="26"/>
                  </a:lnTo>
                  <a:lnTo>
                    <a:pt x="108" y="5"/>
                  </a:lnTo>
                  <a:close/>
                </a:path>
              </a:pathLst>
            </a:custGeom>
            <a:solidFill>
              <a:srgbClr val="7D7D7D"/>
            </a:solidFill>
            <a:ln w="9525">
              <a:noFill/>
              <a:round/>
              <a:headEnd/>
              <a:tailEnd/>
            </a:ln>
          </p:spPr>
          <p:txBody>
            <a:bodyPr>
              <a:prstTxWarp prst="textNoShape">
                <a:avLst/>
              </a:prstTxWarp>
            </a:bodyPr>
            <a:lstStyle/>
            <a:p>
              <a:endParaRPr lang="en-US"/>
            </a:p>
          </p:txBody>
        </p:sp>
        <p:sp>
          <p:nvSpPr>
            <p:cNvPr id="66727" name="Freeform 167"/>
            <p:cNvSpPr>
              <a:spLocks/>
            </p:cNvSpPr>
            <p:nvPr/>
          </p:nvSpPr>
          <p:spPr bwMode="auto">
            <a:xfrm>
              <a:off x="1719" y="1670"/>
              <a:ext cx="58" cy="35"/>
            </a:xfrm>
            <a:custGeom>
              <a:avLst/>
              <a:gdLst>
                <a:gd name="T0" fmla="*/ 58 w 58"/>
                <a:gd name="T1" fmla="*/ 0 h 35"/>
                <a:gd name="T2" fmla="*/ 57 w 58"/>
                <a:gd name="T3" fmla="*/ 2 h 35"/>
                <a:gd name="T4" fmla="*/ 56 w 58"/>
                <a:gd name="T5" fmla="*/ 4 h 35"/>
                <a:gd name="T6" fmla="*/ 55 w 58"/>
                <a:gd name="T7" fmla="*/ 7 h 35"/>
                <a:gd name="T8" fmla="*/ 55 w 58"/>
                <a:gd name="T9" fmla="*/ 9 h 35"/>
                <a:gd name="T10" fmla="*/ 54 w 58"/>
                <a:gd name="T11" fmla="*/ 12 h 35"/>
                <a:gd name="T12" fmla="*/ 54 w 58"/>
                <a:gd name="T13" fmla="*/ 15 h 35"/>
                <a:gd name="T14" fmla="*/ 53 w 58"/>
                <a:gd name="T15" fmla="*/ 18 h 35"/>
                <a:gd name="T16" fmla="*/ 53 w 58"/>
                <a:gd name="T17" fmla="*/ 20 h 35"/>
                <a:gd name="T18" fmla="*/ 47 w 58"/>
                <a:gd name="T19" fmla="*/ 22 h 35"/>
                <a:gd name="T20" fmla="*/ 39 w 58"/>
                <a:gd name="T21" fmla="*/ 24 h 35"/>
                <a:gd name="T22" fmla="*/ 32 w 58"/>
                <a:gd name="T23" fmla="*/ 26 h 35"/>
                <a:gd name="T24" fmla="*/ 26 w 58"/>
                <a:gd name="T25" fmla="*/ 29 h 35"/>
                <a:gd name="T26" fmla="*/ 18 w 58"/>
                <a:gd name="T27" fmla="*/ 31 h 35"/>
                <a:gd name="T28" fmla="*/ 12 w 58"/>
                <a:gd name="T29" fmla="*/ 33 h 35"/>
                <a:gd name="T30" fmla="*/ 6 w 58"/>
                <a:gd name="T31" fmla="*/ 34 h 35"/>
                <a:gd name="T32" fmla="*/ 0 w 58"/>
                <a:gd name="T33" fmla="*/ 35 h 35"/>
                <a:gd name="T34" fmla="*/ 0 w 58"/>
                <a:gd name="T35" fmla="*/ 33 h 35"/>
                <a:gd name="T36" fmla="*/ 0 w 58"/>
                <a:gd name="T37" fmla="*/ 31 h 35"/>
                <a:gd name="T38" fmla="*/ 5 w 58"/>
                <a:gd name="T39" fmla="*/ 28 h 35"/>
                <a:gd name="T40" fmla="*/ 8 w 58"/>
                <a:gd name="T41" fmla="*/ 25 h 35"/>
                <a:gd name="T42" fmla="*/ 12 w 58"/>
                <a:gd name="T43" fmla="*/ 22 h 35"/>
                <a:gd name="T44" fmla="*/ 15 w 58"/>
                <a:gd name="T45" fmla="*/ 19 h 35"/>
                <a:gd name="T46" fmla="*/ 19 w 58"/>
                <a:gd name="T47" fmla="*/ 15 h 35"/>
                <a:gd name="T48" fmla="*/ 23 w 58"/>
                <a:gd name="T49" fmla="*/ 11 h 35"/>
                <a:gd name="T50" fmla="*/ 27 w 58"/>
                <a:gd name="T51" fmla="*/ 8 h 35"/>
                <a:gd name="T52" fmla="*/ 31 w 58"/>
                <a:gd name="T53" fmla="*/ 6 h 35"/>
                <a:gd name="T54" fmla="*/ 34 w 58"/>
                <a:gd name="T55" fmla="*/ 4 h 35"/>
                <a:gd name="T56" fmla="*/ 37 w 58"/>
                <a:gd name="T57" fmla="*/ 3 h 35"/>
                <a:gd name="T58" fmla="*/ 40 w 58"/>
                <a:gd name="T59" fmla="*/ 2 h 35"/>
                <a:gd name="T60" fmla="*/ 45 w 58"/>
                <a:gd name="T61" fmla="*/ 2 h 35"/>
                <a:gd name="T62" fmla="*/ 48 w 58"/>
                <a:gd name="T63" fmla="*/ 1 h 35"/>
                <a:gd name="T64" fmla="*/ 51 w 58"/>
                <a:gd name="T65" fmla="*/ 0 h 35"/>
                <a:gd name="T66" fmla="*/ 55 w 58"/>
                <a:gd name="T67" fmla="*/ 0 h 35"/>
                <a:gd name="T68" fmla="*/ 58 w 58"/>
                <a:gd name="T69" fmla="*/ 0 h 3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8"/>
                <a:gd name="T106" fmla="*/ 0 h 35"/>
                <a:gd name="T107" fmla="*/ 58 w 58"/>
                <a:gd name="T108" fmla="*/ 35 h 3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8" h="35">
                  <a:moveTo>
                    <a:pt x="58" y="0"/>
                  </a:moveTo>
                  <a:lnTo>
                    <a:pt x="57" y="2"/>
                  </a:lnTo>
                  <a:lnTo>
                    <a:pt x="56" y="4"/>
                  </a:lnTo>
                  <a:lnTo>
                    <a:pt x="55" y="7"/>
                  </a:lnTo>
                  <a:lnTo>
                    <a:pt x="55" y="9"/>
                  </a:lnTo>
                  <a:lnTo>
                    <a:pt x="54" y="12"/>
                  </a:lnTo>
                  <a:lnTo>
                    <a:pt x="54" y="15"/>
                  </a:lnTo>
                  <a:lnTo>
                    <a:pt x="53" y="18"/>
                  </a:lnTo>
                  <a:lnTo>
                    <a:pt x="53" y="20"/>
                  </a:lnTo>
                  <a:lnTo>
                    <a:pt x="47" y="22"/>
                  </a:lnTo>
                  <a:lnTo>
                    <a:pt x="39" y="24"/>
                  </a:lnTo>
                  <a:lnTo>
                    <a:pt x="32" y="26"/>
                  </a:lnTo>
                  <a:lnTo>
                    <a:pt x="26" y="29"/>
                  </a:lnTo>
                  <a:lnTo>
                    <a:pt x="18" y="31"/>
                  </a:lnTo>
                  <a:lnTo>
                    <a:pt x="12" y="33"/>
                  </a:lnTo>
                  <a:lnTo>
                    <a:pt x="6" y="34"/>
                  </a:lnTo>
                  <a:lnTo>
                    <a:pt x="0" y="35"/>
                  </a:lnTo>
                  <a:lnTo>
                    <a:pt x="0" y="33"/>
                  </a:lnTo>
                  <a:lnTo>
                    <a:pt x="0" y="31"/>
                  </a:lnTo>
                  <a:lnTo>
                    <a:pt x="5" y="28"/>
                  </a:lnTo>
                  <a:lnTo>
                    <a:pt x="8" y="25"/>
                  </a:lnTo>
                  <a:lnTo>
                    <a:pt x="12" y="22"/>
                  </a:lnTo>
                  <a:lnTo>
                    <a:pt x="15" y="19"/>
                  </a:lnTo>
                  <a:lnTo>
                    <a:pt x="19" y="15"/>
                  </a:lnTo>
                  <a:lnTo>
                    <a:pt x="23" y="11"/>
                  </a:lnTo>
                  <a:lnTo>
                    <a:pt x="27" y="8"/>
                  </a:lnTo>
                  <a:lnTo>
                    <a:pt x="31" y="6"/>
                  </a:lnTo>
                  <a:lnTo>
                    <a:pt x="34" y="4"/>
                  </a:lnTo>
                  <a:lnTo>
                    <a:pt x="37" y="3"/>
                  </a:lnTo>
                  <a:lnTo>
                    <a:pt x="40" y="2"/>
                  </a:lnTo>
                  <a:lnTo>
                    <a:pt x="45" y="2"/>
                  </a:lnTo>
                  <a:lnTo>
                    <a:pt x="48" y="1"/>
                  </a:lnTo>
                  <a:lnTo>
                    <a:pt x="51" y="0"/>
                  </a:lnTo>
                  <a:lnTo>
                    <a:pt x="55" y="0"/>
                  </a:lnTo>
                  <a:lnTo>
                    <a:pt x="58" y="0"/>
                  </a:lnTo>
                  <a:close/>
                </a:path>
              </a:pathLst>
            </a:custGeom>
            <a:solidFill>
              <a:srgbClr val="E3FFFF"/>
            </a:solidFill>
            <a:ln w="9525">
              <a:noFill/>
              <a:round/>
              <a:headEnd/>
              <a:tailEnd/>
            </a:ln>
          </p:spPr>
          <p:txBody>
            <a:bodyPr>
              <a:prstTxWarp prst="textNoShape">
                <a:avLst/>
              </a:prstTxWarp>
            </a:bodyPr>
            <a:lstStyle/>
            <a:p>
              <a:endParaRPr lang="en-US"/>
            </a:p>
          </p:txBody>
        </p:sp>
        <p:sp>
          <p:nvSpPr>
            <p:cNvPr id="66728" name="Freeform 168"/>
            <p:cNvSpPr>
              <a:spLocks/>
            </p:cNvSpPr>
            <p:nvPr/>
          </p:nvSpPr>
          <p:spPr bwMode="auto">
            <a:xfrm>
              <a:off x="1787" y="1670"/>
              <a:ext cx="40" cy="25"/>
            </a:xfrm>
            <a:custGeom>
              <a:avLst/>
              <a:gdLst>
                <a:gd name="T0" fmla="*/ 0 w 40"/>
                <a:gd name="T1" fmla="*/ 18 h 25"/>
                <a:gd name="T2" fmla="*/ 1 w 40"/>
                <a:gd name="T3" fmla="*/ 16 h 25"/>
                <a:gd name="T4" fmla="*/ 2 w 40"/>
                <a:gd name="T5" fmla="*/ 12 h 25"/>
                <a:gd name="T6" fmla="*/ 2 w 40"/>
                <a:gd name="T7" fmla="*/ 10 h 25"/>
                <a:gd name="T8" fmla="*/ 3 w 40"/>
                <a:gd name="T9" fmla="*/ 8 h 25"/>
                <a:gd name="T10" fmla="*/ 4 w 40"/>
                <a:gd name="T11" fmla="*/ 6 h 25"/>
                <a:gd name="T12" fmla="*/ 5 w 40"/>
                <a:gd name="T13" fmla="*/ 4 h 25"/>
                <a:gd name="T14" fmla="*/ 6 w 40"/>
                <a:gd name="T15" fmla="*/ 1 h 25"/>
                <a:gd name="T16" fmla="*/ 7 w 40"/>
                <a:gd name="T17" fmla="*/ 0 h 25"/>
                <a:gd name="T18" fmla="*/ 11 w 40"/>
                <a:gd name="T19" fmla="*/ 0 h 25"/>
                <a:gd name="T20" fmla="*/ 16 w 40"/>
                <a:gd name="T21" fmla="*/ 0 h 25"/>
                <a:gd name="T22" fmla="*/ 20 w 40"/>
                <a:gd name="T23" fmla="*/ 1 h 25"/>
                <a:gd name="T24" fmla="*/ 24 w 40"/>
                <a:gd name="T25" fmla="*/ 1 h 25"/>
                <a:gd name="T26" fmla="*/ 28 w 40"/>
                <a:gd name="T27" fmla="*/ 2 h 25"/>
                <a:gd name="T28" fmla="*/ 33 w 40"/>
                <a:gd name="T29" fmla="*/ 3 h 25"/>
                <a:gd name="T30" fmla="*/ 37 w 40"/>
                <a:gd name="T31" fmla="*/ 4 h 25"/>
                <a:gd name="T32" fmla="*/ 40 w 40"/>
                <a:gd name="T33" fmla="*/ 4 h 25"/>
                <a:gd name="T34" fmla="*/ 37 w 40"/>
                <a:gd name="T35" fmla="*/ 25 h 25"/>
                <a:gd name="T36" fmla="*/ 35 w 40"/>
                <a:gd name="T37" fmla="*/ 25 h 25"/>
                <a:gd name="T38" fmla="*/ 33 w 40"/>
                <a:gd name="T39" fmla="*/ 24 h 25"/>
                <a:gd name="T40" fmla="*/ 30 w 40"/>
                <a:gd name="T41" fmla="*/ 24 h 25"/>
                <a:gd name="T42" fmla="*/ 27 w 40"/>
                <a:gd name="T43" fmla="*/ 23 h 25"/>
                <a:gd name="T44" fmla="*/ 25 w 40"/>
                <a:gd name="T45" fmla="*/ 22 h 25"/>
                <a:gd name="T46" fmla="*/ 23 w 40"/>
                <a:gd name="T47" fmla="*/ 21 h 25"/>
                <a:gd name="T48" fmla="*/ 21 w 40"/>
                <a:gd name="T49" fmla="*/ 20 h 25"/>
                <a:gd name="T50" fmla="*/ 19 w 40"/>
                <a:gd name="T51" fmla="*/ 19 h 25"/>
                <a:gd name="T52" fmla="*/ 17 w 40"/>
                <a:gd name="T53" fmla="*/ 19 h 25"/>
                <a:gd name="T54" fmla="*/ 15 w 40"/>
                <a:gd name="T55" fmla="*/ 18 h 25"/>
                <a:gd name="T56" fmla="*/ 12 w 40"/>
                <a:gd name="T57" fmla="*/ 18 h 25"/>
                <a:gd name="T58" fmla="*/ 9 w 40"/>
                <a:gd name="T59" fmla="*/ 18 h 25"/>
                <a:gd name="T60" fmla="*/ 7 w 40"/>
                <a:gd name="T61" fmla="*/ 18 h 25"/>
                <a:gd name="T62" fmla="*/ 5 w 40"/>
                <a:gd name="T63" fmla="*/ 18 h 25"/>
                <a:gd name="T64" fmla="*/ 3 w 40"/>
                <a:gd name="T65" fmla="*/ 18 h 25"/>
                <a:gd name="T66" fmla="*/ 0 w 40"/>
                <a:gd name="T67" fmla="*/ 18 h 2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0"/>
                <a:gd name="T103" fmla="*/ 0 h 25"/>
                <a:gd name="T104" fmla="*/ 40 w 40"/>
                <a:gd name="T105" fmla="*/ 25 h 2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0" h="25">
                  <a:moveTo>
                    <a:pt x="0" y="18"/>
                  </a:moveTo>
                  <a:lnTo>
                    <a:pt x="1" y="16"/>
                  </a:lnTo>
                  <a:lnTo>
                    <a:pt x="2" y="12"/>
                  </a:lnTo>
                  <a:lnTo>
                    <a:pt x="2" y="10"/>
                  </a:lnTo>
                  <a:lnTo>
                    <a:pt x="3" y="8"/>
                  </a:lnTo>
                  <a:lnTo>
                    <a:pt x="4" y="6"/>
                  </a:lnTo>
                  <a:lnTo>
                    <a:pt x="5" y="4"/>
                  </a:lnTo>
                  <a:lnTo>
                    <a:pt x="6" y="1"/>
                  </a:lnTo>
                  <a:lnTo>
                    <a:pt x="7" y="0"/>
                  </a:lnTo>
                  <a:lnTo>
                    <a:pt x="11" y="0"/>
                  </a:lnTo>
                  <a:lnTo>
                    <a:pt x="16" y="0"/>
                  </a:lnTo>
                  <a:lnTo>
                    <a:pt x="20" y="1"/>
                  </a:lnTo>
                  <a:lnTo>
                    <a:pt x="24" y="1"/>
                  </a:lnTo>
                  <a:lnTo>
                    <a:pt x="28" y="2"/>
                  </a:lnTo>
                  <a:lnTo>
                    <a:pt x="33" y="3"/>
                  </a:lnTo>
                  <a:lnTo>
                    <a:pt x="37" y="4"/>
                  </a:lnTo>
                  <a:lnTo>
                    <a:pt x="40" y="4"/>
                  </a:lnTo>
                  <a:lnTo>
                    <a:pt x="37" y="25"/>
                  </a:lnTo>
                  <a:lnTo>
                    <a:pt x="35" y="25"/>
                  </a:lnTo>
                  <a:lnTo>
                    <a:pt x="33" y="24"/>
                  </a:lnTo>
                  <a:lnTo>
                    <a:pt x="30" y="24"/>
                  </a:lnTo>
                  <a:lnTo>
                    <a:pt x="27" y="23"/>
                  </a:lnTo>
                  <a:lnTo>
                    <a:pt x="25" y="22"/>
                  </a:lnTo>
                  <a:lnTo>
                    <a:pt x="23" y="21"/>
                  </a:lnTo>
                  <a:lnTo>
                    <a:pt x="21" y="20"/>
                  </a:lnTo>
                  <a:lnTo>
                    <a:pt x="19" y="19"/>
                  </a:lnTo>
                  <a:lnTo>
                    <a:pt x="17" y="19"/>
                  </a:lnTo>
                  <a:lnTo>
                    <a:pt x="15" y="18"/>
                  </a:lnTo>
                  <a:lnTo>
                    <a:pt x="12" y="18"/>
                  </a:lnTo>
                  <a:lnTo>
                    <a:pt x="9" y="18"/>
                  </a:lnTo>
                  <a:lnTo>
                    <a:pt x="7" y="18"/>
                  </a:lnTo>
                  <a:lnTo>
                    <a:pt x="5" y="18"/>
                  </a:lnTo>
                  <a:lnTo>
                    <a:pt x="3" y="18"/>
                  </a:lnTo>
                  <a:lnTo>
                    <a:pt x="0" y="18"/>
                  </a:lnTo>
                  <a:close/>
                </a:path>
              </a:pathLst>
            </a:custGeom>
            <a:solidFill>
              <a:srgbClr val="7DFFFF"/>
            </a:solidFill>
            <a:ln w="9525">
              <a:noFill/>
              <a:round/>
              <a:headEnd/>
              <a:tailEnd/>
            </a:ln>
          </p:spPr>
          <p:txBody>
            <a:bodyPr>
              <a:prstTxWarp prst="textNoShape">
                <a:avLst/>
              </a:prstTxWarp>
            </a:bodyPr>
            <a:lstStyle/>
            <a:p>
              <a:endParaRPr lang="en-US"/>
            </a:p>
          </p:txBody>
        </p:sp>
        <p:sp>
          <p:nvSpPr>
            <p:cNvPr id="66729" name="Freeform 169"/>
            <p:cNvSpPr>
              <a:spLocks/>
            </p:cNvSpPr>
            <p:nvPr/>
          </p:nvSpPr>
          <p:spPr bwMode="auto">
            <a:xfrm>
              <a:off x="1402" y="1620"/>
              <a:ext cx="140" cy="84"/>
            </a:xfrm>
            <a:custGeom>
              <a:avLst/>
              <a:gdLst>
                <a:gd name="T0" fmla="*/ 0 w 140"/>
                <a:gd name="T1" fmla="*/ 78 h 84"/>
                <a:gd name="T2" fmla="*/ 0 w 140"/>
                <a:gd name="T3" fmla="*/ 69 h 84"/>
                <a:gd name="T4" fmla="*/ 1 w 140"/>
                <a:gd name="T5" fmla="*/ 58 h 84"/>
                <a:gd name="T6" fmla="*/ 1 w 140"/>
                <a:gd name="T7" fmla="*/ 50 h 84"/>
                <a:gd name="T8" fmla="*/ 5 w 140"/>
                <a:gd name="T9" fmla="*/ 41 h 84"/>
                <a:gd name="T10" fmla="*/ 12 w 140"/>
                <a:gd name="T11" fmla="*/ 35 h 84"/>
                <a:gd name="T12" fmla="*/ 19 w 140"/>
                <a:gd name="T13" fmla="*/ 28 h 84"/>
                <a:gd name="T14" fmla="*/ 26 w 140"/>
                <a:gd name="T15" fmla="*/ 21 h 84"/>
                <a:gd name="T16" fmla="*/ 32 w 140"/>
                <a:gd name="T17" fmla="*/ 17 h 84"/>
                <a:gd name="T18" fmla="*/ 40 w 140"/>
                <a:gd name="T19" fmla="*/ 12 h 84"/>
                <a:gd name="T20" fmla="*/ 51 w 140"/>
                <a:gd name="T21" fmla="*/ 7 h 84"/>
                <a:gd name="T22" fmla="*/ 59 w 140"/>
                <a:gd name="T23" fmla="*/ 2 h 84"/>
                <a:gd name="T24" fmla="*/ 76 w 140"/>
                <a:gd name="T25" fmla="*/ 0 h 84"/>
                <a:gd name="T26" fmla="*/ 99 w 140"/>
                <a:gd name="T27" fmla="*/ 1 h 84"/>
                <a:gd name="T28" fmla="*/ 116 w 140"/>
                <a:gd name="T29" fmla="*/ 6 h 84"/>
                <a:gd name="T30" fmla="*/ 128 w 140"/>
                <a:gd name="T31" fmla="*/ 10 h 84"/>
                <a:gd name="T32" fmla="*/ 132 w 140"/>
                <a:gd name="T33" fmla="*/ 13 h 84"/>
                <a:gd name="T34" fmla="*/ 133 w 140"/>
                <a:gd name="T35" fmla="*/ 14 h 84"/>
                <a:gd name="T36" fmla="*/ 134 w 140"/>
                <a:gd name="T37" fmla="*/ 14 h 84"/>
                <a:gd name="T38" fmla="*/ 134 w 140"/>
                <a:gd name="T39" fmla="*/ 14 h 84"/>
                <a:gd name="T40" fmla="*/ 135 w 140"/>
                <a:gd name="T41" fmla="*/ 16 h 84"/>
                <a:gd name="T42" fmla="*/ 137 w 140"/>
                <a:gd name="T43" fmla="*/ 17 h 84"/>
                <a:gd name="T44" fmla="*/ 138 w 140"/>
                <a:gd name="T45" fmla="*/ 19 h 84"/>
                <a:gd name="T46" fmla="*/ 140 w 140"/>
                <a:gd name="T47" fmla="*/ 21 h 84"/>
                <a:gd name="T48" fmla="*/ 140 w 140"/>
                <a:gd name="T49" fmla="*/ 25 h 84"/>
                <a:gd name="T50" fmla="*/ 127 w 140"/>
                <a:gd name="T51" fmla="*/ 29 h 84"/>
                <a:gd name="T52" fmla="*/ 109 w 140"/>
                <a:gd name="T53" fmla="*/ 29 h 84"/>
                <a:gd name="T54" fmla="*/ 91 w 140"/>
                <a:gd name="T55" fmla="*/ 28 h 84"/>
                <a:gd name="T56" fmla="*/ 75 w 140"/>
                <a:gd name="T57" fmla="*/ 29 h 84"/>
                <a:gd name="T58" fmla="*/ 56 w 140"/>
                <a:gd name="T59" fmla="*/ 35 h 84"/>
                <a:gd name="T60" fmla="*/ 37 w 140"/>
                <a:gd name="T61" fmla="*/ 44 h 84"/>
                <a:gd name="T62" fmla="*/ 20 w 140"/>
                <a:gd name="T63" fmla="*/ 55 h 84"/>
                <a:gd name="T64" fmla="*/ 5 w 140"/>
                <a:gd name="T65" fmla="*/ 69 h 84"/>
                <a:gd name="T66" fmla="*/ 4 w 140"/>
                <a:gd name="T67" fmla="*/ 73 h 84"/>
                <a:gd name="T68" fmla="*/ 2 w 140"/>
                <a:gd name="T69" fmla="*/ 78 h 84"/>
                <a:gd name="T70" fmla="*/ 1 w 140"/>
                <a:gd name="T71" fmla="*/ 83 h 84"/>
                <a:gd name="T72" fmla="*/ 0 w 140"/>
                <a:gd name="T73" fmla="*/ 83 h 8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0"/>
                <a:gd name="T112" fmla="*/ 0 h 84"/>
                <a:gd name="T113" fmla="*/ 140 w 140"/>
                <a:gd name="T114" fmla="*/ 84 h 8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0" h="84">
                  <a:moveTo>
                    <a:pt x="0" y="83"/>
                  </a:moveTo>
                  <a:lnTo>
                    <a:pt x="0" y="78"/>
                  </a:lnTo>
                  <a:lnTo>
                    <a:pt x="0" y="73"/>
                  </a:lnTo>
                  <a:lnTo>
                    <a:pt x="0" y="69"/>
                  </a:lnTo>
                  <a:lnTo>
                    <a:pt x="0" y="64"/>
                  </a:lnTo>
                  <a:lnTo>
                    <a:pt x="1" y="58"/>
                  </a:lnTo>
                  <a:lnTo>
                    <a:pt x="1" y="54"/>
                  </a:lnTo>
                  <a:lnTo>
                    <a:pt x="1" y="50"/>
                  </a:lnTo>
                  <a:lnTo>
                    <a:pt x="1" y="46"/>
                  </a:lnTo>
                  <a:lnTo>
                    <a:pt x="5" y="41"/>
                  </a:lnTo>
                  <a:lnTo>
                    <a:pt x="9" y="38"/>
                  </a:lnTo>
                  <a:lnTo>
                    <a:pt x="12" y="35"/>
                  </a:lnTo>
                  <a:lnTo>
                    <a:pt x="15" y="32"/>
                  </a:lnTo>
                  <a:lnTo>
                    <a:pt x="19" y="28"/>
                  </a:lnTo>
                  <a:lnTo>
                    <a:pt x="22" y="25"/>
                  </a:lnTo>
                  <a:lnTo>
                    <a:pt x="26" y="21"/>
                  </a:lnTo>
                  <a:lnTo>
                    <a:pt x="30" y="17"/>
                  </a:lnTo>
                  <a:lnTo>
                    <a:pt x="32" y="17"/>
                  </a:lnTo>
                  <a:lnTo>
                    <a:pt x="36" y="15"/>
                  </a:lnTo>
                  <a:lnTo>
                    <a:pt x="40" y="12"/>
                  </a:lnTo>
                  <a:lnTo>
                    <a:pt x="46" y="10"/>
                  </a:lnTo>
                  <a:lnTo>
                    <a:pt x="51" y="7"/>
                  </a:lnTo>
                  <a:lnTo>
                    <a:pt x="55" y="4"/>
                  </a:lnTo>
                  <a:lnTo>
                    <a:pt x="59" y="2"/>
                  </a:lnTo>
                  <a:lnTo>
                    <a:pt x="62" y="1"/>
                  </a:lnTo>
                  <a:lnTo>
                    <a:pt x="76" y="0"/>
                  </a:lnTo>
                  <a:lnTo>
                    <a:pt x="89" y="0"/>
                  </a:lnTo>
                  <a:lnTo>
                    <a:pt x="99" y="1"/>
                  </a:lnTo>
                  <a:lnTo>
                    <a:pt x="109" y="4"/>
                  </a:lnTo>
                  <a:lnTo>
                    <a:pt x="116" y="6"/>
                  </a:lnTo>
                  <a:lnTo>
                    <a:pt x="122" y="8"/>
                  </a:lnTo>
                  <a:lnTo>
                    <a:pt x="128" y="10"/>
                  </a:lnTo>
                  <a:lnTo>
                    <a:pt x="132" y="12"/>
                  </a:lnTo>
                  <a:lnTo>
                    <a:pt x="132" y="13"/>
                  </a:lnTo>
                  <a:lnTo>
                    <a:pt x="133" y="14"/>
                  </a:lnTo>
                  <a:lnTo>
                    <a:pt x="134" y="14"/>
                  </a:lnTo>
                  <a:lnTo>
                    <a:pt x="135" y="14"/>
                  </a:lnTo>
                  <a:lnTo>
                    <a:pt x="135" y="16"/>
                  </a:lnTo>
                  <a:lnTo>
                    <a:pt x="136" y="16"/>
                  </a:lnTo>
                  <a:lnTo>
                    <a:pt x="137" y="17"/>
                  </a:lnTo>
                  <a:lnTo>
                    <a:pt x="138" y="18"/>
                  </a:lnTo>
                  <a:lnTo>
                    <a:pt x="138" y="19"/>
                  </a:lnTo>
                  <a:lnTo>
                    <a:pt x="139" y="20"/>
                  </a:lnTo>
                  <a:lnTo>
                    <a:pt x="140" y="21"/>
                  </a:lnTo>
                  <a:lnTo>
                    <a:pt x="140" y="24"/>
                  </a:lnTo>
                  <a:lnTo>
                    <a:pt x="140" y="25"/>
                  </a:lnTo>
                  <a:lnTo>
                    <a:pt x="134" y="28"/>
                  </a:lnTo>
                  <a:lnTo>
                    <a:pt x="127" y="29"/>
                  </a:lnTo>
                  <a:lnTo>
                    <a:pt x="118" y="30"/>
                  </a:lnTo>
                  <a:lnTo>
                    <a:pt x="109" y="29"/>
                  </a:lnTo>
                  <a:lnTo>
                    <a:pt x="100" y="29"/>
                  </a:lnTo>
                  <a:lnTo>
                    <a:pt x="91" y="28"/>
                  </a:lnTo>
                  <a:lnTo>
                    <a:pt x="82" y="28"/>
                  </a:lnTo>
                  <a:lnTo>
                    <a:pt x="75" y="29"/>
                  </a:lnTo>
                  <a:lnTo>
                    <a:pt x="66" y="32"/>
                  </a:lnTo>
                  <a:lnTo>
                    <a:pt x="56" y="35"/>
                  </a:lnTo>
                  <a:lnTo>
                    <a:pt x="47" y="39"/>
                  </a:lnTo>
                  <a:lnTo>
                    <a:pt x="37" y="44"/>
                  </a:lnTo>
                  <a:lnTo>
                    <a:pt x="29" y="49"/>
                  </a:lnTo>
                  <a:lnTo>
                    <a:pt x="20" y="55"/>
                  </a:lnTo>
                  <a:lnTo>
                    <a:pt x="13" y="62"/>
                  </a:lnTo>
                  <a:lnTo>
                    <a:pt x="5" y="69"/>
                  </a:lnTo>
                  <a:lnTo>
                    <a:pt x="5" y="71"/>
                  </a:lnTo>
                  <a:lnTo>
                    <a:pt x="4" y="73"/>
                  </a:lnTo>
                  <a:lnTo>
                    <a:pt x="3" y="76"/>
                  </a:lnTo>
                  <a:lnTo>
                    <a:pt x="2" y="78"/>
                  </a:lnTo>
                  <a:lnTo>
                    <a:pt x="1" y="81"/>
                  </a:lnTo>
                  <a:lnTo>
                    <a:pt x="1" y="83"/>
                  </a:lnTo>
                  <a:lnTo>
                    <a:pt x="0" y="84"/>
                  </a:lnTo>
                  <a:lnTo>
                    <a:pt x="0" y="83"/>
                  </a:lnTo>
                  <a:close/>
                </a:path>
              </a:pathLst>
            </a:custGeom>
            <a:solidFill>
              <a:srgbClr val="DADADA"/>
            </a:solidFill>
            <a:ln w="9525">
              <a:noFill/>
              <a:round/>
              <a:headEnd/>
              <a:tailEnd/>
            </a:ln>
          </p:spPr>
          <p:txBody>
            <a:bodyPr>
              <a:prstTxWarp prst="textNoShape">
                <a:avLst/>
              </a:prstTxWarp>
            </a:bodyPr>
            <a:lstStyle/>
            <a:p>
              <a:endParaRPr lang="en-US"/>
            </a:p>
          </p:txBody>
        </p:sp>
        <p:sp>
          <p:nvSpPr>
            <p:cNvPr id="66730" name="Freeform 170"/>
            <p:cNvSpPr>
              <a:spLocks/>
            </p:cNvSpPr>
            <p:nvPr/>
          </p:nvSpPr>
          <p:spPr bwMode="auto">
            <a:xfrm>
              <a:off x="1402" y="1620"/>
              <a:ext cx="140" cy="84"/>
            </a:xfrm>
            <a:custGeom>
              <a:avLst/>
              <a:gdLst>
                <a:gd name="T0" fmla="*/ 0 w 140"/>
                <a:gd name="T1" fmla="*/ 78 h 84"/>
                <a:gd name="T2" fmla="*/ 0 w 140"/>
                <a:gd name="T3" fmla="*/ 69 h 84"/>
                <a:gd name="T4" fmla="*/ 1 w 140"/>
                <a:gd name="T5" fmla="*/ 58 h 84"/>
                <a:gd name="T6" fmla="*/ 1 w 140"/>
                <a:gd name="T7" fmla="*/ 50 h 84"/>
                <a:gd name="T8" fmla="*/ 5 w 140"/>
                <a:gd name="T9" fmla="*/ 41 h 84"/>
                <a:gd name="T10" fmla="*/ 12 w 140"/>
                <a:gd name="T11" fmla="*/ 35 h 84"/>
                <a:gd name="T12" fmla="*/ 19 w 140"/>
                <a:gd name="T13" fmla="*/ 28 h 84"/>
                <a:gd name="T14" fmla="*/ 26 w 140"/>
                <a:gd name="T15" fmla="*/ 21 h 84"/>
                <a:gd name="T16" fmla="*/ 32 w 140"/>
                <a:gd name="T17" fmla="*/ 17 h 84"/>
                <a:gd name="T18" fmla="*/ 40 w 140"/>
                <a:gd name="T19" fmla="*/ 12 h 84"/>
                <a:gd name="T20" fmla="*/ 51 w 140"/>
                <a:gd name="T21" fmla="*/ 7 h 84"/>
                <a:gd name="T22" fmla="*/ 59 w 140"/>
                <a:gd name="T23" fmla="*/ 2 h 84"/>
                <a:gd name="T24" fmla="*/ 76 w 140"/>
                <a:gd name="T25" fmla="*/ 0 h 84"/>
                <a:gd name="T26" fmla="*/ 99 w 140"/>
                <a:gd name="T27" fmla="*/ 1 h 84"/>
                <a:gd name="T28" fmla="*/ 116 w 140"/>
                <a:gd name="T29" fmla="*/ 6 h 84"/>
                <a:gd name="T30" fmla="*/ 128 w 140"/>
                <a:gd name="T31" fmla="*/ 10 h 84"/>
                <a:gd name="T32" fmla="*/ 132 w 140"/>
                <a:gd name="T33" fmla="*/ 13 h 84"/>
                <a:gd name="T34" fmla="*/ 133 w 140"/>
                <a:gd name="T35" fmla="*/ 14 h 84"/>
                <a:gd name="T36" fmla="*/ 134 w 140"/>
                <a:gd name="T37" fmla="*/ 14 h 84"/>
                <a:gd name="T38" fmla="*/ 134 w 140"/>
                <a:gd name="T39" fmla="*/ 14 h 84"/>
                <a:gd name="T40" fmla="*/ 135 w 140"/>
                <a:gd name="T41" fmla="*/ 16 h 84"/>
                <a:gd name="T42" fmla="*/ 137 w 140"/>
                <a:gd name="T43" fmla="*/ 17 h 84"/>
                <a:gd name="T44" fmla="*/ 138 w 140"/>
                <a:gd name="T45" fmla="*/ 19 h 84"/>
                <a:gd name="T46" fmla="*/ 140 w 140"/>
                <a:gd name="T47" fmla="*/ 21 h 84"/>
                <a:gd name="T48" fmla="*/ 140 w 140"/>
                <a:gd name="T49" fmla="*/ 25 h 84"/>
                <a:gd name="T50" fmla="*/ 127 w 140"/>
                <a:gd name="T51" fmla="*/ 29 h 84"/>
                <a:gd name="T52" fmla="*/ 109 w 140"/>
                <a:gd name="T53" fmla="*/ 29 h 84"/>
                <a:gd name="T54" fmla="*/ 91 w 140"/>
                <a:gd name="T55" fmla="*/ 28 h 84"/>
                <a:gd name="T56" fmla="*/ 75 w 140"/>
                <a:gd name="T57" fmla="*/ 29 h 84"/>
                <a:gd name="T58" fmla="*/ 56 w 140"/>
                <a:gd name="T59" fmla="*/ 35 h 84"/>
                <a:gd name="T60" fmla="*/ 37 w 140"/>
                <a:gd name="T61" fmla="*/ 44 h 84"/>
                <a:gd name="T62" fmla="*/ 20 w 140"/>
                <a:gd name="T63" fmla="*/ 55 h 84"/>
                <a:gd name="T64" fmla="*/ 5 w 140"/>
                <a:gd name="T65" fmla="*/ 69 h 84"/>
                <a:gd name="T66" fmla="*/ 4 w 140"/>
                <a:gd name="T67" fmla="*/ 73 h 84"/>
                <a:gd name="T68" fmla="*/ 2 w 140"/>
                <a:gd name="T69" fmla="*/ 78 h 84"/>
                <a:gd name="T70" fmla="*/ 1 w 140"/>
                <a:gd name="T71" fmla="*/ 83 h 84"/>
                <a:gd name="T72" fmla="*/ 0 w 140"/>
                <a:gd name="T73" fmla="*/ 83 h 8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0"/>
                <a:gd name="T112" fmla="*/ 0 h 84"/>
                <a:gd name="T113" fmla="*/ 140 w 140"/>
                <a:gd name="T114" fmla="*/ 84 h 8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0" h="84">
                  <a:moveTo>
                    <a:pt x="0" y="83"/>
                  </a:moveTo>
                  <a:lnTo>
                    <a:pt x="0" y="78"/>
                  </a:lnTo>
                  <a:lnTo>
                    <a:pt x="0" y="73"/>
                  </a:lnTo>
                  <a:lnTo>
                    <a:pt x="0" y="69"/>
                  </a:lnTo>
                  <a:lnTo>
                    <a:pt x="0" y="64"/>
                  </a:lnTo>
                  <a:lnTo>
                    <a:pt x="1" y="58"/>
                  </a:lnTo>
                  <a:lnTo>
                    <a:pt x="1" y="54"/>
                  </a:lnTo>
                  <a:lnTo>
                    <a:pt x="1" y="50"/>
                  </a:lnTo>
                  <a:lnTo>
                    <a:pt x="1" y="46"/>
                  </a:lnTo>
                  <a:lnTo>
                    <a:pt x="5" y="41"/>
                  </a:lnTo>
                  <a:lnTo>
                    <a:pt x="9" y="38"/>
                  </a:lnTo>
                  <a:lnTo>
                    <a:pt x="12" y="35"/>
                  </a:lnTo>
                  <a:lnTo>
                    <a:pt x="15" y="32"/>
                  </a:lnTo>
                  <a:lnTo>
                    <a:pt x="19" y="28"/>
                  </a:lnTo>
                  <a:lnTo>
                    <a:pt x="22" y="25"/>
                  </a:lnTo>
                  <a:lnTo>
                    <a:pt x="26" y="21"/>
                  </a:lnTo>
                  <a:lnTo>
                    <a:pt x="30" y="17"/>
                  </a:lnTo>
                  <a:lnTo>
                    <a:pt x="32" y="17"/>
                  </a:lnTo>
                  <a:lnTo>
                    <a:pt x="36" y="15"/>
                  </a:lnTo>
                  <a:lnTo>
                    <a:pt x="40" y="12"/>
                  </a:lnTo>
                  <a:lnTo>
                    <a:pt x="46" y="10"/>
                  </a:lnTo>
                  <a:lnTo>
                    <a:pt x="51" y="7"/>
                  </a:lnTo>
                  <a:lnTo>
                    <a:pt x="55" y="4"/>
                  </a:lnTo>
                  <a:lnTo>
                    <a:pt x="59" y="2"/>
                  </a:lnTo>
                  <a:lnTo>
                    <a:pt x="62" y="1"/>
                  </a:lnTo>
                  <a:lnTo>
                    <a:pt x="76" y="0"/>
                  </a:lnTo>
                  <a:lnTo>
                    <a:pt x="89" y="0"/>
                  </a:lnTo>
                  <a:lnTo>
                    <a:pt x="99" y="1"/>
                  </a:lnTo>
                  <a:lnTo>
                    <a:pt x="109" y="4"/>
                  </a:lnTo>
                  <a:lnTo>
                    <a:pt x="116" y="6"/>
                  </a:lnTo>
                  <a:lnTo>
                    <a:pt x="122" y="8"/>
                  </a:lnTo>
                  <a:lnTo>
                    <a:pt x="128" y="10"/>
                  </a:lnTo>
                  <a:lnTo>
                    <a:pt x="132" y="12"/>
                  </a:lnTo>
                  <a:lnTo>
                    <a:pt x="132" y="13"/>
                  </a:lnTo>
                  <a:lnTo>
                    <a:pt x="133" y="14"/>
                  </a:lnTo>
                  <a:lnTo>
                    <a:pt x="134" y="14"/>
                  </a:lnTo>
                  <a:lnTo>
                    <a:pt x="135" y="14"/>
                  </a:lnTo>
                  <a:lnTo>
                    <a:pt x="135" y="16"/>
                  </a:lnTo>
                  <a:lnTo>
                    <a:pt x="136" y="16"/>
                  </a:lnTo>
                  <a:lnTo>
                    <a:pt x="137" y="17"/>
                  </a:lnTo>
                  <a:lnTo>
                    <a:pt x="138" y="18"/>
                  </a:lnTo>
                  <a:lnTo>
                    <a:pt x="138" y="19"/>
                  </a:lnTo>
                  <a:lnTo>
                    <a:pt x="139" y="20"/>
                  </a:lnTo>
                  <a:lnTo>
                    <a:pt x="140" y="21"/>
                  </a:lnTo>
                  <a:lnTo>
                    <a:pt x="140" y="24"/>
                  </a:lnTo>
                  <a:lnTo>
                    <a:pt x="140" y="25"/>
                  </a:lnTo>
                  <a:lnTo>
                    <a:pt x="134" y="28"/>
                  </a:lnTo>
                  <a:lnTo>
                    <a:pt x="127" y="29"/>
                  </a:lnTo>
                  <a:lnTo>
                    <a:pt x="118" y="30"/>
                  </a:lnTo>
                  <a:lnTo>
                    <a:pt x="109" y="29"/>
                  </a:lnTo>
                  <a:lnTo>
                    <a:pt x="100" y="29"/>
                  </a:lnTo>
                  <a:lnTo>
                    <a:pt x="91" y="28"/>
                  </a:lnTo>
                  <a:lnTo>
                    <a:pt x="82" y="28"/>
                  </a:lnTo>
                  <a:lnTo>
                    <a:pt x="75" y="29"/>
                  </a:lnTo>
                  <a:lnTo>
                    <a:pt x="66" y="32"/>
                  </a:lnTo>
                  <a:lnTo>
                    <a:pt x="56" y="35"/>
                  </a:lnTo>
                  <a:lnTo>
                    <a:pt x="47" y="39"/>
                  </a:lnTo>
                  <a:lnTo>
                    <a:pt x="37" y="44"/>
                  </a:lnTo>
                  <a:lnTo>
                    <a:pt x="29" y="49"/>
                  </a:lnTo>
                  <a:lnTo>
                    <a:pt x="20" y="55"/>
                  </a:lnTo>
                  <a:lnTo>
                    <a:pt x="13" y="62"/>
                  </a:lnTo>
                  <a:lnTo>
                    <a:pt x="5" y="69"/>
                  </a:lnTo>
                  <a:lnTo>
                    <a:pt x="5" y="71"/>
                  </a:lnTo>
                  <a:lnTo>
                    <a:pt x="4" y="73"/>
                  </a:lnTo>
                  <a:lnTo>
                    <a:pt x="3" y="76"/>
                  </a:lnTo>
                  <a:lnTo>
                    <a:pt x="2" y="78"/>
                  </a:lnTo>
                  <a:lnTo>
                    <a:pt x="1" y="81"/>
                  </a:lnTo>
                  <a:lnTo>
                    <a:pt x="1" y="83"/>
                  </a:lnTo>
                  <a:lnTo>
                    <a:pt x="0" y="84"/>
                  </a:lnTo>
                  <a:lnTo>
                    <a:pt x="0" y="83"/>
                  </a:lnTo>
                  <a:close/>
                </a:path>
              </a:pathLst>
            </a:custGeom>
            <a:solidFill>
              <a:srgbClr val="000000"/>
            </a:solidFill>
            <a:ln w="9525">
              <a:noFill/>
              <a:round/>
              <a:headEnd/>
              <a:tailEnd/>
            </a:ln>
          </p:spPr>
          <p:txBody>
            <a:bodyPr>
              <a:prstTxWarp prst="textNoShape">
                <a:avLst/>
              </a:prstTxWarp>
            </a:bodyPr>
            <a:lstStyle/>
            <a:p>
              <a:endParaRPr lang="en-US"/>
            </a:p>
          </p:txBody>
        </p:sp>
        <p:sp>
          <p:nvSpPr>
            <p:cNvPr id="66731" name="Freeform 171"/>
            <p:cNvSpPr>
              <a:spLocks/>
            </p:cNvSpPr>
            <p:nvPr/>
          </p:nvSpPr>
          <p:spPr bwMode="auto">
            <a:xfrm>
              <a:off x="1402" y="1620"/>
              <a:ext cx="140" cy="84"/>
            </a:xfrm>
            <a:custGeom>
              <a:avLst/>
              <a:gdLst>
                <a:gd name="T0" fmla="*/ 0 w 140"/>
                <a:gd name="T1" fmla="*/ 78 h 84"/>
                <a:gd name="T2" fmla="*/ 0 w 140"/>
                <a:gd name="T3" fmla="*/ 69 h 84"/>
                <a:gd name="T4" fmla="*/ 1 w 140"/>
                <a:gd name="T5" fmla="*/ 58 h 84"/>
                <a:gd name="T6" fmla="*/ 1 w 140"/>
                <a:gd name="T7" fmla="*/ 50 h 84"/>
                <a:gd name="T8" fmla="*/ 5 w 140"/>
                <a:gd name="T9" fmla="*/ 41 h 84"/>
                <a:gd name="T10" fmla="*/ 12 w 140"/>
                <a:gd name="T11" fmla="*/ 35 h 84"/>
                <a:gd name="T12" fmla="*/ 19 w 140"/>
                <a:gd name="T13" fmla="*/ 28 h 84"/>
                <a:gd name="T14" fmla="*/ 26 w 140"/>
                <a:gd name="T15" fmla="*/ 21 h 84"/>
                <a:gd name="T16" fmla="*/ 32 w 140"/>
                <a:gd name="T17" fmla="*/ 17 h 84"/>
                <a:gd name="T18" fmla="*/ 40 w 140"/>
                <a:gd name="T19" fmla="*/ 12 h 84"/>
                <a:gd name="T20" fmla="*/ 51 w 140"/>
                <a:gd name="T21" fmla="*/ 7 h 84"/>
                <a:gd name="T22" fmla="*/ 59 w 140"/>
                <a:gd name="T23" fmla="*/ 2 h 84"/>
                <a:gd name="T24" fmla="*/ 76 w 140"/>
                <a:gd name="T25" fmla="*/ 0 h 84"/>
                <a:gd name="T26" fmla="*/ 99 w 140"/>
                <a:gd name="T27" fmla="*/ 1 h 84"/>
                <a:gd name="T28" fmla="*/ 116 w 140"/>
                <a:gd name="T29" fmla="*/ 6 h 84"/>
                <a:gd name="T30" fmla="*/ 128 w 140"/>
                <a:gd name="T31" fmla="*/ 10 h 84"/>
                <a:gd name="T32" fmla="*/ 132 w 140"/>
                <a:gd name="T33" fmla="*/ 13 h 84"/>
                <a:gd name="T34" fmla="*/ 133 w 140"/>
                <a:gd name="T35" fmla="*/ 14 h 84"/>
                <a:gd name="T36" fmla="*/ 134 w 140"/>
                <a:gd name="T37" fmla="*/ 14 h 84"/>
                <a:gd name="T38" fmla="*/ 134 w 140"/>
                <a:gd name="T39" fmla="*/ 14 h 84"/>
                <a:gd name="T40" fmla="*/ 135 w 140"/>
                <a:gd name="T41" fmla="*/ 16 h 84"/>
                <a:gd name="T42" fmla="*/ 137 w 140"/>
                <a:gd name="T43" fmla="*/ 17 h 84"/>
                <a:gd name="T44" fmla="*/ 138 w 140"/>
                <a:gd name="T45" fmla="*/ 19 h 84"/>
                <a:gd name="T46" fmla="*/ 140 w 140"/>
                <a:gd name="T47" fmla="*/ 21 h 84"/>
                <a:gd name="T48" fmla="*/ 140 w 140"/>
                <a:gd name="T49" fmla="*/ 25 h 84"/>
                <a:gd name="T50" fmla="*/ 127 w 140"/>
                <a:gd name="T51" fmla="*/ 29 h 84"/>
                <a:gd name="T52" fmla="*/ 109 w 140"/>
                <a:gd name="T53" fmla="*/ 29 h 84"/>
                <a:gd name="T54" fmla="*/ 91 w 140"/>
                <a:gd name="T55" fmla="*/ 28 h 84"/>
                <a:gd name="T56" fmla="*/ 75 w 140"/>
                <a:gd name="T57" fmla="*/ 29 h 84"/>
                <a:gd name="T58" fmla="*/ 56 w 140"/>
                <a:gd name="T59" fmla="*/ 35 h 84"/>
                <a:gd name="T60" fmla="*/ 37 w 140"/>
                <a:gd name="T61" fmla="*/ 44 h 84"/>
                <a:gd name="T62" fmla="*/ 20 w 140"/>
                <a:gd name="T63" fmla="*/ 55 h 84"/>
                <a:gd name="T64" fmla="*/ 5 w 140"/>
                <a:gd name="T65" fmla="*/ 69 h 84"/>
                <a:gd name="T66" fmla="*/ 4 w 140"/>
                <a:gd name="T67" fmla="*/ 73 h 84"/>
                <a:gd name="T68" fmla="*/ 2 w 140"/>
                <a:gd name="T69" fmla="*/ 78 h 84"/>
                <a:gd name="T70" fmla="*/ 1 w 140"/>
                <a:gd name="T71" fmla="*/ 83 h 84"/>
                <a:gd name="T72" fmla="*/ 0 w 140"/>
                <a:gd name="T73" fmla="*/ 83 h 8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0"/>
                <a:gd name="T112" fmla="*/ 0 h 84"/>
                <a:gd name="T113" fmla="*/ 140 w 140"/>
                <a:gd name="T114" fmla="*/ 84 h 8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0" h="84">
                  <a:moveTo>
                    <a:pt x="0" y="83"/>
                  </a:moveTo>
                  <a:lnTo>
                    <a:pt x="0" y="78"/>
                  </a:lnTo>
                  <a:lnTo>
                    <a:pt x="0" y="73"/>
                  </a:lnTo>
                  <a:lnTo>
                    <a:pt x="0" y="69"/>
                  </a:lnTo>
                  <a:lnTo>
                    <a:pt x="0" y="64"/>
                  </a:lnTo>
                  <a:lnTo>
                    <a:pt x="1" y="58"/>
                  </a:lnTo>
                  <a:lnTo>
                    <a:pt x="1" y="54"/>
                  </a:lnTo>
                  <a:lnTo>
                    <a:pt x="1" y="50"/>
                  </a:lnTo>
                  <a:lnTo>
                    <a:pt x="1" y="46"/>
                  </a:lnTo>
                  <a:lnTo>
                    <a:pt x="5" y="41"/>
                  </a:lnTo>
                  <a:lnTo>
                    <a:pt x="9" y="38"/>
                  </a:lnTo>
                  <a:lnTo>
                    <a:pt x="12" y="35"/>
                  </a:lnTo>
                  <a:lnTo>
                    <a:pt x="15" y="32"/>
                  </a:lnTo>
                  <a:lnTo>
                    <a:pt x="19" y="28"/>
                  </a:lnTo>
                  <a:lnTo>
                    <a:pt x="22" y="25"/>
                  </a:lnTo>
                  <a:lnTo>
                    <a:pt x="26" y="21"/>
                  </a:lnTo>
                  <a:lnTo>
                    <a:pt x="30" y="17"/>
                  </a:lnTo>
                  <a:lnTo>
                    <a:pt x="32" y="17"/>
                  </a:lnTo>
                  <a:lnTo>
                    <a:pt x="36" y="15"/>
                  </a:lnTo>
                  <a:lnTo>
                    <a:pt x="40" y="12"/>
                  </a:lnTo>
                  <a:lnTo>
                    <a:pt x="46" y="10"/>
                  </a:lnTo>
                  <a:lnTo>
                    <a:pt x="51" y="7"/>
                  </a:lnTo>
                  <a:lnTo>
                    <a:pt x="55" y="4"/>
                  </a:lnTo>
                  <a:lnTo>
                    <a:pt x="59" y="2"/>
                  </a:lnTo>
                  <a:lnTo>
                    <a:pt x="62" y="1"/>
                  </a:lnTo>
                  <a:lnTo>
                    <a:pt x="76" y="0"/>
                  </a:lnTo>
                  <a:lnTo>
                    <a:pt x="89" y="0"/>
                  </a:lnTo>
                  <a:lnTo>
                    <a:pt x="99" y="1"/>
                  </a:lnTo>
                  <a:lnTo>
                    <a:pt x="109" y="4"/>
                  </a:lnTo>
                  <a:lnTo>
                    <a:pt x="116" y="6"/>
                  </a:lnTo>
                  <a:lnTo>
                    <a:pt x="122" y="8"/>
                  </a:lnTo>
                  <a:lnTo>
                    <a:pt x="128" y="10"/>
                  </a:lnTo>
                  <a:lnTo>
                    <a:pt x="132" y="12"/>
                  </a:lnTo>
                  <a:lnTo>
                    <a:pt x="132" y="13"/>
                  </a:lnTo>
                  <a:lnTo>
                    <a:pt x="133" y="14"/>
                  </a:lnTo>
                  <a:lnTo>
                    <a:pt x="134" y="14"/>
                  </a:lnTo>
                  <a:lnTo>
                    <a:pt x="135" y="14"/>
                  </a:lnTo>
                  <a:lnTo>
                    <a:pt x="135" y="16"/>
                  </a:lnTo>
                  <a:lnTo>
                    <a:pt x="136" y="16"/>
                  </a:lnTo>
                  <a:lnTo>
                    <a:pt x="137" y="17"/>
                  </a:lnTo>
                  <a:lnTo>
                    <a:pt x="138" y="18"/>
                  </a:lnTo>
                  <a:lnTo>
                    <a:pt x="138" y="19"/>
                  </a:lnTo>
                  <a:lnTo>
                    <a:pt x="139" y="20"/>
                  </a:lnTo>
                  <a:lnTo>
                    <a:pt x="140" y="21"/>
                  </a:lnTo>
                  <a:lnTo>
                    <a:pt x="140" y="24"/>
                  </a:lnTo>
                  <a:lnTo>
                    <a:pt x="140" y="25"/>
                  </a:lnTo>
                  <a:lnTo>
                    <a:pt x="134" y="28"/>
                  </a:lnTo>
                  <a:lnTo>
                    <a:pt x="127" y="29"/>
                  </a:lnTo>
                  <a:lnTo>
                    <a:pt x="118" y="30"/>
                  </a:lnTo>
                  <a:lnTo>
                    <a:pt x="109" y="29"/>
                  </a:lnTo>
                  <a:lnTo>
                    <a:pt x="100" y="29"/>
                  </a:lnTo>
                  <a:lnTo>
                    <a:pt x="91" y="28"/>
                  </a:lnTo>
                  <a:lnTo>
                    <a:pt x="82" y="28"/>
                  </a:lnTo>
                  <a:lnTo>
                    <a:pt x="75" y="29"/>
                  </a:lnTo>
                  <a:lnTo>
                    <a:pt x="66" y="32"/>
                  </a:lnTo>
                  <a:lnTo>
                    <a:pt x="56" y="35"/>
                  </a:lnTo>
                  <a:lnTo>
                    <a:pt x="47" y="39"/>
                  </a:lnTo>
                  <a:lnTo>
                    <a:pt x="37" y="44"/>
                  </a:lnTo>
                  <a:lnTo>
                    <a:pt x="29" y="49"/>
                  </a:lnTo>
                  <a:lnTo>
                    <a:pt x="20" y="55"/>
                  </a:lnTo>
                  <a:lnTo>
                    <a:pt x="13" y="62"/>
                  </a:lnTo>
                  <a:lnTo>
                    <a:pt x="5" y="69"/>
                  </a:lnTo>
                  <a:lnTo>
                    <a:pt x="5" y="71"/>
                  </a:lnTo>
                  <a:lnTo>
                    <a:pt x="4" y="73"/>
                  </a:lnTo>
                  <a:lnTo>
                    <a:pt x="3" y="76"/>
                  </a:lnTo>
                  <a:lnTo>
                    <a:pt x="2" y="78"/>
                  </a:lnTo>
                  <a:lnTo>
                    <a:pt x="1" y="81"/>
                  </a:lnTo>
                  <a:lnTo>
                    <a:pt x="1" y="83"/>
                  </a:lnTo>
                  <a:lnTo>
                    <a:pt x="0" y="84"/>
                  </a:lnTo>
                  <a:lnTo>
                    <a:pt x="0" y="83"/>
                  </a:lnTo>
                  <a:close/>
                </a:path>
              </a:pathLst>
            </a:custGeom>
            <a:solidFill>
              <a:srgbClr val="D9A600"/>
            </a:solidFill>
            <a:ln w="9525">
              <a:noFill/>
              <a:round/>
              <a:headEnd/>
              <a:tailEnd/>
            </a:ln>
          </p:spPr>
          <p:txBody>
            <a:bodyPr>
              <a:prstTxWarp prst="textNoShape">
                <a:avLst/>
              </a:prstTxWarp>
            </a:bodyPr>
            <a:lstStyle/>
            <a:p>
              <a:endParaRPr lang="en-US"/>
            </a:p>
          </p:txBody>
        </p:sp>
        <p:sp>
          <p:nvSpPr>
            <p:cNvPr id="66732" name="Freeform 172"/>
            <p:cNvSpPr>
              <a:spLocks/>
            </p:cNvSpPr>
            <p:nvPr/>
          </p:nvSpPr>
          <p:spPr bwMode="auto">
            <a:xfrm>
              <a:off x="1459" y="1620"/>
              <a:ext cx="13" cy="2"/>
            </a:xfrm>
            <a:custGeom>
              <a:avLst/>
              <a:gdLst>
                <a:gd name="T0" fmla="*/ 13 w 13"/>
                <a:gd name="T1" fmla="*/ 0 h 2"/>
                <a:gd name="T2" fmla="*/ 13 w 13"/>
                <a:gd name="T3" fmla="*/ 0 h 2"/>
                <a:gd name="T4" fmla="*/ 13 w 13"/>
                <a:gd name="T5" fmla="*/ 0 h 2"/>
                <a:gd name="T6" fmla="*/ 13 w 13"/>
                <a:gd name="T7" fmla="*/ 0 h 2"/>
                <a:gd name="T8" fmla="*/ 13 w 13"/>
                <a:gd name="T9" fmla="*/ 0 h 2"/>
                <a:gd name="T10" fmla="*/ 12 w 13"/>
                <a:gd name="T11" fmla="*/ 1 h 2"/>
                <a:gd name="T12" fmla="*/ 12 w 13"/>
                <a:gd name="T13" fmla="*/ 1 h 2"/>
                <a:gd name="T14" fmla="*/ 12 w 13"/>
                <a:gd name="T15" fmla="*/ 1 h 2"/>
                <a:gd name="T16" fmla="*/ 12 w 13"/>
                <a:gd name="T17" fmla="*/ 1 h 2"/>
                <a:gd name="T18" fmla="*/ 11 w 13"/>
                <a:gd name="T19" fmla="*/ 1 h 2"/>
                <a:gd name="T20" fmla="*/ 10 w 13"/>
                <a:gd name="T21" fmla="*/ 1 h 2"/>
                <a:gd name="T22" fmla="*/ 8 w 13"/>
                <a:gd name="T23" fmla="*/ 2 h 2"/>
                <a:gd name="T24" fmla="*/ 6 w 13"/>
                <a:gd name="T25" fmla="*/ 2 h 2"/>
                <a:gd name="T26" fmla="*/ 5 w 13"/>
                <a:gd name="T27" fmla="*/ 2 h 2"/>
                <a:gd name="T28" fmla="*/ 3 w 13"/>
                <a:gd name="T29" fmla="*/ 2 h 2"/>
                <a:gd name="T30" fmla="*/ 2 w 13"/>
                <a:gd name="T31" fmla="*/ 2 h 2"/>
                <a:gd name="T32" fmla="*/ 0 w 13"/>
                <a:gd name="T33" fmla="*/ 2 h 2"/>
                <a:gd name="T34" fmla="*/ 1 w 13"/>
                <a:gd name="T35" fmla="*/ 2 h 2"/>
                <a:gd name="T36" fmla="*/ 2 w 13"/>
                <a:gd name="T37" fmla="*/ 2 h 2"/>
                <a:gd name="T38" fmla="*/ 2 w 13"/>
                <a:gd name="T39" fmla="*/ 2 h 2"/>
                <a:gd name="T40" fmla="*/ 3 w 13"/>
                <a:gd name="T41" fmla="*/ 1 h 2"/>
                <a:gd name="T42" fmla="*/ 3 w 13"/>
                <a:gd name="T43" fmla="*/ 1 h 2"/>
                <a:gd name="T44" fmla="*/ 4 w 13"/>
                <a:gd name="T45" fmla="*/ 1 h 2"/>
                <a:gd name="T46" fmla="*/ 4 w 13"/>
                <a:gd name="T47" fmla="*/ 1 h 2"/>
                <a:gd name="T48" fmla="*/ 5 w 13"/>
                <a:gd name="T49" fmla="*/ 1 h 2"/>
                <a:gd name="T50" fmla="*/ 6 w 13"/>
                <a:gd name="T51" fmla="*/ 1 h 2"/>
                <a:gd name="T52" fmla="*/ 8 w 13"/>
                <a:gd name="T53" fmla="*/ 1 h 2"/>
                <a:gd name="T54" fmla="*/ 8 w 13"/>
                <a:gd name="T55" fmla="*/ 0 h 2"/>
                <a:gd name="T56" fmla="*/ 9 w 13"/>
                <a:gd name="T57" fmla="*/ 0 h 2"/>
                <a:gd name="T58" fmla="*/ 10 w 13"/>
                <a:gd name="T59" fmla="*/ 0 h 2"/>
                <a:gd name="T60" fmla="*/ 11 w 13"/>
                <a:gd name="T61" fmla="*/ 0 h 2"/>
                <a:gd name="T62" fmla="*/ 12 w 13"/>
                <a:gd name="T63" fmla="*/ 0 h 2"/>
                <a:gd name="T64" fmla="*/ 13 w 13"/>
                <a:gd name="T65" fmla="*/ 0 h 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
                <a:gd name="T100" fmla="*/ 0 h 2"/>
                <a:gd name="T101" fmla="*/ 13 w 13"/>
                <a:gd name="T102" fmla="*/ 2 h 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 h="2">
                  <a:moveTo>
                    <a:pt x="13" y="0"/>
                  </a:moveTo>
                  <a:lnTo>
                    <a:pt x="13" y="0"/>
                  </a:lnTo>
                  <a:lnTo>
                    <a:pt x="12" y="1"/>
                  </a:lnTo>
                  <a:lnTo>
                    <a:pt x="11" y="1"/>
                  </a:lnTo>
                  <a:lnTo>
                    <a:pt x="10" y="1"/>
                  </a:lnTo>
                  <a:lnTo>
                    <a:pt x="8" y="2"/>
                  </a:lnTo>
                  <a:lnTo>
                    <a:pt x="6" y="2"/>
                  </a:lnTo>
                  <a:lnTo>
                    <a:pt x="5" y="2"/>
                  </a:lnTo>
                  <a:lnTo>
                    <a:pt x="3" y="2"/>
                  </a:lnTo>
                  <a:lnTo>
                    <a:pt x="2" y="2"/>
                  </a:lnTo>
                  <a:lnTo>
                    <a:pt x="0" y="2"/>
                  </a:lnTo>
                  <a:lnTo>
                    <a:pt x="1" y="2"/>
                  </a:lnTo>
                  <a:lnTo>
                    <a:pt x="2" y="2"/>
                  </a:lnTo>
                  <a:lnTo>
                    <a:pt x="3" y="1"/>
                  </a:lnTo>
                  <a:lnTo>
                    <a:pt x="4" y="1"/>
                  </a:lnTo>
                  <a:lnTo>
                    <a:pt x="5" y="1"/>
                  </a:lnTo>
                  <a:lnTo>
                    <a:pt x="6" y="1"/>
                  </a:lnTo>
                  <a:lnTo>
                    <a:pt x="8" y="1"/>
                  </a:lnTo>
                  <a:lnTo>
                    <a:pt x="8" y="0"/>
                  </a:lnTo>
                  <a:lnTo>
                    <a:pt x="9" y="0"/>
                  </a:lnTo>
                  <a:lnTo>
                    <a:pt x="10" y="0"/>
                  </a:lnTo>
                  <a:lnTo>
                    <a:pt x="11" y="0"/>
                  </a:lnTo>
                  <a:lnTo>
                    <a:pt x="12" y="0"/>
                  </a:lnTo>
                  <a:lnTo>
                    <a:pt x="13" y="0"/>
                  </a:lnTo>
                  <a:close/>
                </a:path>
              </a:pathLst>
            </a:custGeom>
            <a:solidFill>
              <a:srgbClr val="D9400D"/>
            </a:solidFill>
            <a:ln w="9525">
              <a:noFill/>
              <a:round/>
              <a:headEnd/>
              <a:tailEnd/>
            </a:ln>
          </p:spPr>
          <p:txBody>
            <a:bodyPr>
              <a:prstTxWarp prst="textNoShape">
                <a:avLst/>
              </a:prstTxWarp>
            </a:bodyPr>
            <a:lstStyle/>
            <a:p>
              <a:endParaRPr lang="en-US"/>
            </a:p>
          </p:txBody>
        </p:sp>
        <p:sp>
          <p:nvSpPr>
            <p:cNvPr id="66733" name="Freeform 173"/>
            <p:cNvSpPr>
              <a:spLocks/>
            </p:cNvSpPr>
            <p:nvPr/>
          </p:nvSpPr>
          <p:spPr bwMode="auto">
            <a:xfrm>
              <a:off x="1402" y="1637"/>
              <a:ext cx="140" cy="67"/>
            </a:xfrm>
            <a:custGeom>
              <a:avLst/>
              <a:gdLst>
                <a:gd name="T0" fmla="*/ 7 w 140"/>
                <a:gd name="T1" fmla="*/ 47 h 67"/>
                <a:gd name="T2" fmla="*/ 17 w 140"/>
                <a:gd name="T3" fmla="*/ 34 h 67"/>
                <a:gd name="T4" fmla="*/ 28 w 140"/>
                <a:gd name="T5" fmla="*/ 20 h 67"/>
                <a:gd name="T6" fmla="*/ 40 w 140"/>
                <a:gd name="T7" fmla="*/ 10 h 67"/>
                <a:gd name="T8" fmla="*/ 54 w 140"/>
                <a:gd name="T9" fmla="*/ 7 h 67"/>
                <a:gd name="T10" fmla="*/ 66 w 140"/>
                <a:gd name="T11" fmla="*/ 7 h 67"/>
                <a:gd name="T12" fmla="*/ 77 w 140"/>
                <a:gd name="T13" fmla="*/ 4 h 67"/>
                <a:gd name="T14" fmla="*/ 89 w 140"/>
                <a:gd name="T15" fmla="*/ 1 h 67"/>
                <a:gd name="T16" fmla="*/ 100 w 140"/>
                <a:gd name="T17" fmla="*/ 0 h 67"/>
                <a:gd name="T18" fmla="*/ 112 w 140"/>
                <a:gd name="T19" fmla="*/ 0 h 67"/>
                <a:gd name="T20" fmla="*/ 124 w 140"/>
                <a:gd name="T21" fmla="*/ 2 h 67"/>
                <a:gd name="T22" fmla="*/ 135 w 140"/>
                <a:gd name="T23" fmla="*/ 4 h 67"/>
                <a:gd name="T24" fmla="*/ 140 w 140"/>
                <a:gd name="T25" fmla="*/ 5 h 67"/>
                <a:gd name="T26" fmla="*/ 140 w 140"/>
                <a:gd name="T27" fmla="*/ 7 h 67"/>
                <a:gd name="T28" fmla="*/ 140 w 140"/>
                <a:gd name="T29" fmla="*/ 7 h 67"/>
                <a:gd name="T30" fmla="*/ 140 w 140"/>
                <a:gd name="T31" fmla="*/ 8 h 67"/>
                <a:gd name="T32" fmla="*/ 134 w 140"/>
                <a:gd name="T33" fmla="*/ 11 h 67"/>
                <a:gd name="T34" fmla="*/ 118 w 140"/>
                <a:gd name="T35" fmla="*/ 13 h 67"/>
                <a:gd name="T36" fmla="*/ 100 w 140"/>
                <a:gd name="T37" fmla="*/ 12 h 67"/>
                <a:gd name="T38" fmla="*/ 82 w 140"/>
                <a:gd name="T39" fmla="*/ 11 h 67"/>
                <a:gd name="T40" fmla="*/ 66 w 140"/>
                <a:gd name="T41" fmla="*/ 15 h 67"/>
                <a:gd name="T42" fmla="*/ 47 w 140"/>
                <a:gd name="T43" fmla="*/ 22 h 67"/>
                <a:gd name="T44" fmla="*/ 29 w 140"/>
                <a:gd name="T45" fmla="*/ 32 h 67"/>
                <a:gd name="T46" fmla="*/ 13 w 140"/>
                <a:gd name="T47" fmla="*/ 45 h 67"/>
                <a:gd name="T48" fmla="*/ 5 w 140"/>
                <a:gd name="T49" fmla="*/ 54 h 67"/>
                <a:gd name="T50" fmla="*/ 3 w 140"/>
                <a:gd name="T51" fmla="*/ 59 h 67"/>
                <a:gd name="T52" fmla="*/ 1 w 140"/>
                <a:gd name="T53" fmla="*/ 64 h 67"/>
                <a:gd name="T54" fmla="*/ 0 w 140"/>
                <a:gd name="T55" fmla="*/ 67 h 67"/>
                <a:gd name="T56" fmla="*/ 0 w 140"/>
                <a:gd name="T57" fmla="*/ 64 h 67"/>
                <a:gd name="T58" fmla="*/ 0 w 140"/>
                <a:gd name="T59" fmla="*/ 61 h 67"/>
                <a:gd name="T60" fmla="*/ 0 w 140"/>
                <a:gd name="T61" fmla="*/ 58 h 67"/>
                <a:gd name="T62" fmla="*/ 0 w 140"/>
                <a:gd name="T63" fmla="*/ 55 h 6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0"/>
                <a:gd name="T97" fmla="*/ 0 h 67"/>
                <a:gd name="T98" fmla="*/ 140 w 140"/>
                <a:gd name="T99" fmla="*/ 67 h 6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0" h="67">
                  <a:moveTo>
                    <a:pt x="0" y="53"/>
                  </a:moveTo>
                  <a:lnTo>
                    <a:pt x="7" y="47"/>
                  </a:lnTo>
                  <a:lnTo>
                    <a:pt x="12" y="40"/>
                  </a:lnTo>
                  <a:lnTo>
                    <a:pt x="17" y="34"/>
                  </a:lnTo>
                  <a:lnTo>
                    <a:pt x="22" y="27"/>
                  </a:lnTo>
                  <a:lnTo>
                    <a:pt x="28" y="20"/>
                  </a:lnTo>
                  <a:lnTo>
                    <a:pt x="33" y="15"/>
                  </a:lnTo>
                  <a:lnTo>
                    <a:pt x="40" y="10"/>
                  </a:lnTo>
                  <a:lnTo>
                    <a:pt x="48" y="5"/>
                  </a:lnTo>
                  <a:lnTo>
                    <a:pt x="54" y="7"/>
                  </a:lnTo>
                  <a:lnTo>
                    <a:pt x="59" y="8"/>
                  </a:lnTo>
                  <a:lnTo>
                    <a:pt x="66" y="7"/>
                  </a:lnTo>
                  <a:lnTo>
                    <a:pt x="71" y="5"/>
                  </a:lnTo>
                  <a:lnTo>
                    <a:pt x="77" y="4"/>
                  </a:lnTo>
                  <a:lnTo>
                    <a:pt x="83" y="2"/>
                  </a:lnTo>
                  <a:lnTo>
                    <a:pt x="89" y="1"/>
                  </a:lnTo>
                  <a:lnTo>
                    <a:pt x="95" y="0"/>
                  </a:lnTo>
                  <a:lnTo>
                    <a:pt x="100" y="0"/>
                  </a:lnTo>
                  <a:lnTo>
                    <a:pt x="107" y="0"/>
                  </a:lnTo>
                  <a:lnTo>
                    <a:pt x="112" y="0"/>
                  </a:lnTo>
                  <a:lnTo>
                    <a:pt x="118" y="1"/>
                  </a:lnTo>
                  <a:lnTo>
                    <a:pt x="124" y="2"/>
                  </a:lnTo>
                  <a:lnTo>
                    <a:pt x="129" y="3"/>
                  </a:lnTo>
                  <a:lnTo>
                    <a:pt x="135" y="4"/>
                  </a:lnTo>
                  <a:lnTo>
                    <a:pt x="140" y="5"/>
                  </a:lnTo>
                  <a:lnTo>
                    <a:pt x="140" y="7"/>
                  </a:lnTo>
                  <a:lnTo>
                    <a:pt x="140" y="8"/>
                  </a:lnTo>
                  <a:lnTo>
                    <a:pt x="134" y="11"/>
                  </a:lnTo>
                  <a:lnTo>
                    <a:pt x="127" y="12"/>
                  </a:lnTo>
                  <a:lnTo>
                    <a:pt x="118" y="13"/>
                  </a:lnTo>
                  <a:lnTo>
                    <a:pt x="109" y="12"/>
                  </a:lnTo>
                  <a:lnTo>
                    <a:pt x="100" y="12"/>
                  </a:lnTo>
                  <a:lnTo>
                    <a:pt x="91" y="11"/>
                  </a:lnTo>
                  <a:lnTo>
                    <a:pt x="82" y="11"/>
                  </a:lnTo>
                  <a:lnTo>
                    <a:pt x="75" y="12"/>
                  </a:lnTo>
                  <a:lnTo>
                    <a:pt x="66" y="15"/>
                  </a:lnTo>
                  <a:lnTo>
                    <a:pt x="56" y="18"/>
                  </a:lnTo>
                  <a:lnTo>
                    <a:pt x="47" y="22"/>
                  </a:lnTo>
                  <a:lnTo>
                    <a:pt x="37" y="27"/>
                  </a:lnTo>
                  <a:lnTo>
                    <a:pt x="29" y="32"/>
                  </a:lnTo>
                  <a:lnTo>
                    <a:pt x="20" y="38"/>
                  </a:lnTo>
                  <a:lnTo>
                    <a:pt x="13" y="45"/>
                  </a:lnTo>
                  <a:lnTo>
                    <a:pt x="5" y="52"/>
                  </a:lnTo>
                  <a:lnTo>
                    <a:pt x="5" y="54"/>
                  </a:lnTo>
                  <a:lnTo>
                    <a:pt x="4" y="56"/>
                  </a:lnTo>
                  <a:lnTo>
                    <a:pt x="3" y="59"/>
                  </a:lnTo>
                  <a:lnTo>
                    <a:pt x="2" y="61"/>
                  </a:lnTo>
                  <a:lnTo>
                    <a:pt x="1" y="64"/>
                  </a:lnTo>
                  <a:lnTo>
                    <a:pt x="1" y="66"/>
                  </a:lnTo>
                  <a:lnTo>
                    <a:pt x="0" y="67"/>
                  </a:lnTo>
                  <a:lnTo>
                    <a:pt x="0" y="66"/>
                  </a:lnTo>
                  <a:lnTo>
                    <a:pt x="0" y="64"/>
                  </a:lnTo>
                  <a:lnTo>
                    <a:pt x="0" y="62"/>
                  </a:lnTo>
                  <a:lnTo>
                    <a:pt x="0" y="61"/>
                  </a:lnTo>
                  <a:lnTo>
                    <a:pt x="0" y="59"/>
                  </a:lnTo>
                  <a:lnTo>
                    <a:pt x="0" y="58"/>
                  </a:lnTo>
                  <a:lnTo>
                    <a:pt x="0" y="56"/>
                  </a:lnTo>
                  <a:lnTo>
                    <a:pt x="0" y="55"/>
                  </a:lnTo>
                  <a:lnTo>
                    <a:pt x="0" y="53"/>
                  </a:lnTo>
                  <a:close/>
                </a:path>
              </a:pathLst>
            </a:custGeom>
            <a:solidFill>
              <a:srgbClr val="000000"/>
            </a:solidFill>
            <a:ln w="9525">
              <a:noFill/>
              <a:round/>
              <a:headEnd/>
              <a:tailEnd/>
            </a:ln>
          </p:spPr>
          <p:txBody>
            <a:bodyPr>
              <a:prstTxWarp prst="textNoShape">
                <a:avLst/>
              </a:prstTxWarp>
            </a:bodyPr>
            <a:lstStyle/>
            <a:p>
              <a:endParaRPr lang="en-US"/>
            </a:p>
          </p:txBody>
        </p:sp>
        <p:sp>
          <p:nvSpPr>
            <p:cNvPr id="66734" name="Freeform 174"/>
            <p:cNvSpPr>
              <a:spLocks/>
            </p:cNvSpPr>
            <p:nvPr/>
          </p:nvSpPr>
          <p:spPr bwMode="auto">
            <a:xfrm>
              <a:off x="1709" y="1618"/>
              <a:ext cx="179" cy="71"/>
            </a:xfrm>
            <a:custGeom>
              <a:avLst/>
              <a:gdLst>
                <a:gd name="T0" fmla="*/ 0 w 179"/>
                <a:gd name="T1" fmla="*/ 62 h 71"/>
                <a:gd name="T2" fmla="*/ 3 w 179"/>
                <a:gd name="T3" fmla="*/ 57 h 71"/>
                <a:gd name="T4" fmla="*/ 6 w 179"/>
                <a:gd name="T5" fmla="*/ 52 h 71"/>
                <a:gd name="T6" fmla="*/ 8 w 179"/>
                <a:gd name="T7" fmla="*/ 48 h 71"/>
                <a:gd name="T8" fmla="*/ 9 w 179"/>
                <a:gd name="T9" fmla="*/ 46 h 71"/>
                <a:gd name="T10" fmla="*/ 13 w 179"/>
                <a:gd name="T11" fmla="*/ 41 h 71"/>
                <a:gd name="T12" fmla="*/ 17 w 179"/>
                <a:gd name="T13" fmla="*/ 37 h 71"/>
                <a:gd name="T14" fmla="*/ 20 w 179"/>
                <a:gd name="T15" fmla="*/ 32 h 71"/>
                <a:gd name="T16" fmla="*/ 22 w 179"/>
                <a:gd name="T17" fmla="*/ 31 h 71"/>
                <a:gd name="T18" fmla="*/ 26 w 179"/>
                <a:gd name="T19" fmla="*/ 28 h 71"/>
                <a:gd name="T20" fmla="*/ 30 w 179"/>
                <a:gd name="T21" fmla="*/ 22 h 71"/>
                <a:gd name="T22" fmla="*/ 35 w 179"/>
                <a:gd name="T23" fmla="*/ 18 h 71"/>
                <a:gd name="T24" fmla="*/ 43 w 179"/>
                <a:gd name="T25" fmla="*/ 13 h 71"/>
                <a:gd name="T26" fmla="*/ 64 w 179"/>
                <a:gd name="T27" fmla="*/ 6 h 71"/>
                <a:gd name="T28" fmla="*/ 87 w 179"/>
                <a:gd name="T29" fmla="*/ 1 h 71"/>
                <a:gd name="T30" fmla="*/ 109 w 179"/>
                <a:gd name="T31" fmla="*/ 1 h 71"/>
                <a:gd name="T32" fmla="*/ 118 w 179"/>
                <a:gd name="T33" fmla="*/ 4 h 71"/>
                <a:gd name="T34" fmla="*/ 136 w 179"/>
                <a:gd name="T35" fmla="*/ 14 h 71"/>
                <a:gd name="T36" fmla="*/ 159 w 179"/>
                <a:gd name="T37" fmla="*/ 28 h 71"/>
                <a:gd name="T38" fmla="*/ 168 w 179"/>
                <a:gd name="T39" fmla="*/ 36 h 71"/>
                <a:gd name="T40" fmla="*/ 176 w 179"/>
                <a:gd name="T41" fmla="*/ 44 h 71"/>
                <a:gd name="T42" fmla="*/ 179 w 179"/>
                <a:gd name="T43" fmla="*/ 55 h 71"/>
                <a:gd name="T44" fmla="*/ 176 w 179"/>
                <a:gd name="T45" fmla="*/ 67 h 71"/>
                <a:gd name="T46" fmla="*/ 164 w 179"/>
                <a:gd name="T47" fmla="*/ 63 h 71"/>
                <a:gd name="T48" fmla="*/ 155 w 179"/>
                <a:gd name="T49" fmla="*/ 55 h 71"/>
                <a:gd name="T50" fmla="*/ 144 w 179"/>
                <a:gd name="T51" fmla="*/ 49 h 71"/>
                <a:gd name="T52" fmla="*/ 134 w 179"/>
                <a:gd name="T53" fmla="*/ 42 h 71"/>
                <a:gd name="T54" fmla="*/ 119 w 179"/>
                <a:gd name="T55" fmla="*/ 36 h 71"/>
                <a:gd name="T56" fmla="*/ 100 w 179"/>
                <a:gd name="T57" fmla="*/ 31 h 71"/>
                <a:gd name="T58" fmla="*/ 83 w 179"/>
                <a:gd name="T59" fmla="*/ 29 h 71"/>
                <a:gd name="T60" fmla="*/ 67 w 179"/>
                <a:gd name="T61" fmla="*/ 30 h 71"/>
                <a:gd name="T62" fmla="*/ 54 w 179"/>
                <a:gd name="T63" fmla="*/ 34 h 71"/>
                <a:gd name="T64" fmla="*/ 41 w 179"/>
                <a:gd name="T65" fmla="*/ 40 h 71"/>
                <a:gd name="T66" fmla="*/ 30 w 179"/>
                <a:gd name="T67" fmla="*/ 49 h 71"/>
                <a:gd name="T68" fmla="*/ 22 w 179"/>
                <a:gd name="T69" fmla="*/ 58 h 71"/>
                <a:gd name="T70" fmla="*/ 18 w 179"/>
                <a:gd name="T71" fmla="*/ 66 h 71"/>
                <a:gd name="T72" fmla="*/ 15 w 179"/>
                <a:gd name="T73" fmla="*/ 68 h 71"/>
                <a:gd name="T74" fmla="*/ 9 w 179"/>
                <a:gd name="T75" fmla="*/ 70 h 71"/>
                <a:gd name="T76" fmla="*/ 5 w 179"/>
                <a:gd name="T77" fmla="*/ 71 h 71"/>
                <a:gd name="T78" fmla="*/ 4 w 179"/>
                <a:gd name="T79" fmla="*/ 70 h 71"/>
                <a:gd name="T80" fmla="*/ 3 w 179"/>
                <a:gd name="T81" fmla="*/ 67 h 71"/>
                <a:gd name="T82" fmla="*/ 1 w 179"/>
                <a:gd name="T83" fmla="*/ 64 h 71"/>
                <a:gd name="T84" fmla="*/ 0 w 179"/>
                <a:gd name="T85" fmla="*/ 63 h 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9"/>
                <a:gd name="T130" fmla="*/ 0 h 71"/>
                <a:gd name="T131" fmla="*/ 179 w 179"/>
                <a:gd name="T132" fmla="*/ 71 h 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9" h="71">
                  <a:moveTo>
                    <a:pt x="0" y="63"/>
                  </a:moveTo>
                  <a:lnTo>
                    <a:pt x="0" y="62"/>
                  </a:lnTo>
                  <a:lnTo>
                    <a:pt x="2" y="59"/>
                  </a:lnTo>
                  <a:lnTo>
                    <a:pt x="3" y="57"/>
                  </a:lnTo>
                  <a:lnTo>
                    <a:pt x="4" y="54"/>
                  </a:lnTo>
                  <a:lnTo>
                    <a:pt x="6" y="52"/>
                  </a:lnTo>
                  <a:lnTo>
                    <a:pt x="7" y="50"/>
                  </a:lnTo>
                  <a:lnTo>
                    <a:pt x="8" y="48"/>
                  </a:lnTo>
                  <a:lnTo>
                    <a:pt x="8" y="47"/>
                  </a:lnTo>
                  <a:lnTo>
                    <a:pt x="9" y="46"/>
                  </a:lnTo>
                  <a:lnTo>
                    <a:pt x="10" y="44"/>
                  </a:lnTo>
                  <a:lnTo>
                    <a:pt x="13" y="41"/>
                  </a:lnTo>
                  <a:lnTo>
                    <a:pt x="15" y="39"/>
                  </a:lnTo>
                  <a:lnTo>
                    <a:pt x="17" y="37"/>
                  </a:lnTo>
                  <a:lnTo>
                    <a:pt x="19" y="34"/>
                  </a:lnTo>
                  <a:lnTo>
                    <a:pt x="20" y="32"/>
                  </a:lnTo>
                  <a:lnTo>
                    <a:pt x="20" y="31"/>
                  </a:lnTo>
                  <a:lnTo>
                    <a:pt x="22" y="31"/>
                  </a:lnTo>
                  <a:lnTo>
                    <a:pt x="24" y="30"/>
                  </a:lnTo>
                  <a:lnTo>
                    <a:pt x="26" y="28"/>
                  </a:lnTo>
                  <a:lnTo>
                    <a:pt x="28" y="26"/>
                  </a:lnTo>
                  <a:lnTo>
                    <a:pt x="30" y="22"/>
                  </a:lnTo>
                  <a:lnTo>
                    <a:pt x="33" y="20"/>
                  </a:lnTo>
                  <a:lnTo>
                    <a:pt x="35" y="18"/>
                  </a:lnTo>
                  <a:lnTo>
                    <a:pt x="37" y="16"/>
                  </a:lnTo>
                  <a:lnTo>
                    <a:pt x="43" y="13"/>
                  </a:lnTo>
                  <a:lnTo>
                    <a:pt x="53" y="10"/>
                  </a:lnTo>
                  <a:lnTo>
                    <a:pt x="64" y="6"/>
                  </a:lnTo>
                  <a:lnTo>
                    <a:pt x="76" y="3"/>
                  </a:lnTo>
                  <a:lnTo>
                    <a:pt x="87" y="1"/>
                  </a:lnTo>
                  <a:lnTo>
                    <a:pt x="99" y="0"/>
                  </a:lnTo>
                  <a:lnTo>
                    <a:pt x="109" y="1"/>
                  </a:lnTo>
                  <a:lnTo>
                    <a:pt x="118" y="3"/>
                  </a:lnTo>
                  <a:lnTo>
                    <a:pt x="118" y="4"/>
                  </a:lnTo>
                  <a:lnTo>
                    <a:pt x="126" y="9"/>
                  </a:lnTo>
                  <a:lnTo>
                    <a:pt x="136" y="14"/>
                  </a:lnTo>
                  <a:lnTo>
                    <a:pt x="147" y="20"/>
                  </a:lnTo>
                  <a:lnTo>
                    <a:pt x="159" y="28"/>
                  </a:lnTo>
                  <a:lnTo>
                    <a:pt x="164" y="32"/>
                  </a:lnTo>
                  <a:lnTo>
                    <a:pt x="168" y="36"/>
                  </a:lnTo>
                  <a:lnTo>
                    <a:pt x="173" y="40"/>
                  </a:lnTo>
                  <a:lnTo>
                    <a:pt x="176" y="44"/>
                  </a:lnTo>
                  <a:lnTo>
                    <a:pt x="178" y="50"/>
                  </a:lnTo>
                  <a:lnTo>
                    <a:pt x="179" y="55"/>
                  </a:lnTo>
                  <a:lnTo>
                    <a:pt x="178" y="61"/>
                  </a:lnTo>
                  <a:lnTo>
                    <a:pt x="176" y="67"/>
                  </a:lnTo>
                  <a:lnTo>
                    <a:pt x="168" y="67"/>
                  </a:lnTo>
                  <a:lnTo>
                    <a:pt x="164" y="63"/>
                  </a:lnTo>
                  <a:lnTo>
                    <a:pt x="160" y="59"/>
                  </a:lnTo>
                  <a:lnTo>
                    <a:pt x="155" y="55"/>
                  </a:lnTo>
                  <a:lnTo>
                    <a:pt x="149" y="52"/>
                  </a:lnTo>
                  <a:lnTo>
                    <a:pt x="144" y="49"/>
                  </a:lnTo>
                  <a:lnTo>
                    <a:pt x="139" y="46"/>
                  </a:lnTo>
                  <a:lnTo>
                    <a:pt x="134" y="42"/>
                  </a:lnTo>
                  <a:lnTo>
                    <a:pt x="128" y="40"/>
                  </a:lnTo>
                  <a:lnTo>
                    <a:pt x="119" y="36"/>
                  </a:lnTo>
                  <a:lnTo>
                    <a:pt x="109" y="33"/>
                  </a:lnTo>
                  <a:lnTo>
                    <a:pt x="100" y="31"/>
                  </a:lnTo>
                  <a:lnTo>
                    <a:pt x="92" y="30"/>
                  </a:lnTo>
                  <a:lnTo>
                    <a:pt x="83" y="29"/>
                  </a:lnTo>
                  <a:lnTo>
                    <a:pt x="76" y="29"/>
                  </a:lnTo>
                  <a:lnTo>
                    <a:pt x="67" y="30"/>
                  </a:lnTo>
                  <a:lnTo>
                    <a:pt x="60" y="32"/>
                  </a:lnTo>
                  <a:lnTo>
                    <a:pt x="54" y="34"/>
                  </a:lnTo>
                  <a:lnTo>
                    <a:pt x="47" y="37"/>
                  </a:lnTo>
                  <a:lnTo>
                    <a:pt x="41" y="40"/>
                  </a:lnTo>
                  <a:lnTo>
                    <a:pt x="36" y="44"/>
                  </a:lnTo>
                  <a:lnTo>
                    <a:pt x="30" y="49"/>
                  </a:lnTo>
                  <a:lnTo>
                    <a:pt x="26" y="53"/>
                  </a:lnTo>
                  <a:lnTo>
                    <a:pt x="22" y="58"/>
                  </a:lnTo>
                  <a:lnTo>
                    <a:pt x="19" y="63"/>
                  </a:lnTo>
                  <a:lnTo>
                    <a:pt x="18" y="66"/>
                  </a:lnTo>
                  <a:lnTo>
                    <a:pt x="17" y="67"/>
                  </a:lnTo>
                  <a:lnTo>
                    <a:pt x="15" y="68"/>
                  </a:lnTo>
                  <a:lnTo>
                    <a:pt x="11" y="69"/>
                  </a:lnTo>
                  <a:lnTo>
                    <a:pt x="9" y="70"/>
                  </a:lnTo>
                  <a:lnTo>
                    <a:pt x="7" y="71"/>
                  </a:lnTo>
                  <a:lnTo>
                    <a:pt x="5" y="71"/>
                  </a:lnTo>
                  <a:lnTo>
                    <a:pt x="4" y="71"/>
                  </a:lnTo>
                  <a:lnTo>
                    <a:pt x="4" y="70"/>
                  </a:lnTo>
                  <a:lnTo>
                    <a:pt x="3" y="68"/>
                  </a:lnTo>
                  <a:lnTo>
                    <a:pt x="3" y="67"/>
                  </a:lnTo>
                  <a:lnTo>
                    <a:pt x="2" y="66"/>
                  </a:lnTo>
                  <a:lnTo>
                    <a:pt x="1" y="64"/>
                  </a:lnTo>
                  <a:lnTo>
                    <a:pt x="0" y="63"/>
                  </a:lnTo>
                  <a:close/>
                </a:path>
              </a:pathLst>
            </a:custGeom>
            <a:solidFill>
              <a:srgbClr val="DADADA"/>
            </a:solidFill>
            <a:ln w="9525">
              <a:noFill/>
              <a:round/>
              <a:headEnd/>
              <a:tailEnd/>
            </a:ln>
          </p:spPr>
          <p:txBody>
            <a:bodyPr>
              <a:prstTxWarp prst="textNoShape">
                <a:avLst/>
              </a:prstTxWarp>
            </a:bodyPr>
            <a:lstStyle/>
            <a:p>
              <a:endParaRPr lang="en-US"/>
            </a:p>
          </p:txBody>
        </p:sp>
        <p:sp>
          <p:nvSpPr>
            <p:cNvPr id="66735" name="Freeform 175"/>
            <p:cNvSpPr>
              <a:spLocks/>
            </p:cNvSpPr>
            <p:nvPr/>
          </p:nvSpPr>
          <p:spPr bwMode="auto">
            <a:xfrm>
              <a:off x="1709" y="1618"/>
              <a:ext cx="179" cy="71"/>
            </a:xfrm>
            <a:custGeom>
              <a:avLst/>
              <a:gdLst>
                <a:gd name="T0" fmla="*/ 0 w 179"/>
                <a:gd name="T1" fmla="*/ 62 h 71"/>
                <a:gd name="T2" fmla="*/ 3 w 179"/>
                <a:gd name="T3" fmla="*/ 57 h 71"/>
                <a:gd name="T4" fmla="*/ 6 w 179"/>
                <a:gd name="T5" fmla="*/ 52 h 71"/>
                <a:gd name="T6" fmla="*/ 8 w 179"/>
                <a:gd name="T7" fmla="*/ 48 h 71"/>
                <a:gd name="T8" fmla="*/ 9 w 179"/>
                <a:gd name="T9" fmla="*/ 46 h 71"/>
                <a:gd name="T10" fmla="*/ 13 w 179"/>
                <a:gd name="T11" fmla="*/ 41 h 71"/>
                <a:gd name="T12" fmla="*/ 17 w 179"/>
                <a:gd name="T13" fmla="*/ 37 h 71"/>
                <a:gd name="T14" fmla="*/ 20 w 179"/>
                <a:gd name="T15" fmla="*/ 32 h 71"/>
                <a:gd name="T16" fmla="*/ 22 w 179"/>
                <a:gd name="T17" fmla="*/ 31 h 71"/>
                <a:gd name="T18" fmla="*/ 26 w 179"/>
                <a:gd name="T19" fmla="*/ 28 h 71"/>
                <a:gd name="T20" fmla="*/ 30 w 179"/>
                <a:gd name="T21" fmla="*/ 22 h 71"/>
                <a:gd name="T22" fmla="*/ 35 w 179"/>
                <a:gd name="T23" fmla="*/ 18 h 71"/>
                <a:gd name="T24" fmla="*/ 43 w 179"/>
                <a:gd name="T25" fmla="*/ 13 h 71"/>
                <a:gd name="T26" fmla="*/ 64 w 179"/>
                <a:gd name="T27" fmla="*/ 6 h 71"/>
                <a:gd name="T28" fmla="*/ 87 w 179"/>
                <a:gd name="T29" fmla="*/ 1 h 71"/>
                <a:gd name="T30" fmla="*/ 109 w 179"/>
                <a:gd name="T31" fmla="*/ 1 h 71"/>
                <a:gd name="T32" fmla="*/ 118 w 179"/>
                <a:gd name="T33" fmla="*/ 4 h 71"/>
                <a:gd name="T34" fmla="*/ 136 w 179"/>
                <a:gd name="T35" fmla="*/ 14 h 71"/>
                <a:gd name="T36" fmla="*/ 159 w 179"/>
                <a:gd name="T37" fmla="*/ 28 h 71"/>
                <a:gd name="T38" fmla="*/ 168 w 179"/>
                <a:gd name="T39" fmla="*/ 36 h 71"/>
                <a:gd name="T40" fmla="*/ 176 w 179"/>
                <a:gd name="T41" fmla="*/ 44 h 71"/>
                <a:gd name="T42" fmla="*/ 179 w 179"/>
                <a:gd name="T43" fmla="*/ 55 h 71"/>
                <a:gd name="T44" fmla="*/ 176 w 179"/>
                <a:gd name="T45" fmla="*/ 67 h 71"/>
                <a:gd name="T46" fmla="*/ 164 w 179"/>
                <a:gd name="T47" fmla="*/ 63 h 71"/>
                <a:gd name="T48" fmla="*/ 155 w 179"/>
                <a:gd name="T49" fmla="*/ 55 h 71"/>
                <a:gd name="T50" fmla="*/ 144 w 179"/>
                <a:gd name="T51" fmla="*/ 49 h 71"/>
                <a:gd name="T52" fmla="*/ 134 w 179"/>
                <a:gd name="T53" fmla="*/ 42 h 71"/>
                <a:gd name="T54" fmla="*/ 119 w 179"/>
                <a:gd name="T55" fmla="*/ 36 h 71"/>
                <a:gd name="T56" fmla="*/ 100 w 179"/>
                <a:gd name="T57" fmla="*/ 31 h 71"/>
                <a:gd name="T58" fmla="*/ 83 w 179"/>
                <a:gd name="T59" fmla="*/ 29 h 71"/>
                <a:gd name="T60" fmla="*/ 67 w 179"/>
                <a:gd name="T61" fmla="*/ 30 h 71"/>
                <a:gd name="T62" fmla="*/ 54 w 179"/>
                <a:gd name="T63" fmla="*/ 34 h 71"/>
                <a:gd name="T64" fmla="*/ 41 w 179"/>
                <a:gd name="T65" fmla="*/ 40 h 71"/>
                <a:gd name="T66" fmla="*/ 30 w 179"/>
                <a:gd name="T67" fmla="*/ 49 h 71"/>
                <a:gd name="T68" fmla="*/ 22 w 179"/>
                <a:gd name="T69" fmla="*/ 58 h 71"/>
                <a:gd name="T70" fmla="*/ 18 w 179"/>
                <a:gd name="T71" fmla="*/ 66 h 71"/>
                <a:gd name="T72" fmla="*/ 15 w 179"/>
                <a:gd name="T73" fmla="*/ 68 h 71"/>
                <a:gd name="T74" fmla="*/ 9 w 179"/>
                <a:gd name="T75" fmla="*/ 70 h 71"/>
                <a:gd name="T76" fmla="*/ 5 w 179"/>
                <a:gd name="T77" fmla="*/ 71 h 71"/>
                <a:gd name="T78" fmla="*/ 4 w 179"/>
                <a:gd name="T79" fmla="*/ 70 h 71"/>
                <a:gd name="T80" fmla="*/ 3 w 179"/>
                <a:gd name="T81" fmla="*/ 67 h 71"/>
                <a:gd name="T82" fmla="*/ 1 w 179"/>
                <a:gd name="T83" fmla="*/ 64 h 71"/>
                <a:gd name="T84" fmla="*/ 0 w 179"/>
                <a:gd name="T85" fmla="*/ 63 h 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9"/>
                <a:gd name="T130" fmla="*/ 0 h 71"/>
                <a:gd name="T131" fmla="*/ 179 w 179"/>
                <a:gd name="T132" fmla="*/ 71 h 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9" h="71">
                  <a:moveTo>
                    <a:pt x="0" y="63"/>
                  </a:moveTo>
                  <a:lnTo>
                    <a:pt x="0" y="62"/>
                  </a:lnTo>
                  <a:lnTo>
                    <a:pt x="2" y="59"/>
                  </a:lnTo>
                  <a:lnTo>
                    <a:pt x="3" y="57"/>
                  </a:lnTo>
                  <a:lnTo>
                    <a:pt x="4" y="54"/>
                  </a:lnTo>
                  <a:lnTo>
                    <a:pt x="6" y="52"/>
                  </a:lnTo>
                  <a:lnTo>
                    <a:pt x="7" y="50"/>
                  </a:lnTo>
                  <a:lnTo>
                    <a:pt x="8" y="48"/>
                  </a:lnTo>
                  <a:lnTo>
                    <a:pt x="8" y="47"/>
                  </a:lnTo>
                  <a:lnTo>
                    <a:pt x="9" y="46"/>
                  </a:lnTo>
                  <a:lnTo>
                    <a:pt x="10" y="44"/>
                  </a:lnTo>
                  <a:lnTo>
                    <a:pt x="13" y="41"/>
                  </a:lnTo>
                  <a:lnTo>
                    <a:pt x="15" y="39"/>
                  </a:lnTo>
                  <a:lnTo>
                    <a:pt x="17" y="37"/>
                  </a:lnTo>
                  <a:lnTo>
                    <a:pt x="19" y="34"/>
                  </a:lnTo>
                  <a:lnTo>
                    <a:pt x="20" y="32"/>
                  </a:lnTo>
                  <a:lnTo>
                    <a:pt x="20" y="31"/>
                  </a:lnTo>
                  <a:lnTo>
                    <a:pt x="22" y="31"/>
                  </a:lnTo>
                  <a:lnTo>
                    <a:pt x="24" y="30"/>
                  </a:lnTo>
                  <a:lnTo>
                    <a:pt x="26" y="28"/>
                  </a:lnTo>
                  <a:lnTo>
                    <a:pt x="28" y="26"/>
                  </a:lnTo>
                  <a:lnTo>
                    <a:pt x="30" y="22"/>
                  </a:lnTo>
                  <a:lnTo>
                    <a:pt x="33" y="20"/>
                  </a:lnTo>
                  <a:lnTo>
                    <a:pt x="35" y="18"/>
                  </a:lnTo>
                  <a:lnTo>
                    <a:pt x="37" y="16"/>
                  </a:lnTo>
                  <a:lnTo>
                    <a:pt x="43" y="13"/>
                  </a:lnTo>
                  <a:lnTo>
                    <a:pt x="53" y="10"/>
                  </a:lnTo>
                  <a:lnTo>
                    <a:pt x="64" y="6"/>
                  </a:lnTo>
                  <a:lnTo>
                    <a:pt x="76" y="3"/>
                  </a:lnTo>
                  <a:lnTo>
                    <a:pt x="87" y="1"/>
                  </a:lnTo>
                  <a:lnTo>
                    <a:pt x="99" y="0"/>
                  </a:lnTo>
                  <a:lnTo>
                    <a:pt x="109" y="1"/>
                  </a:lnTo>
                  <a:lnTo>
                    <a:pt x="118" y="3"/>
                  </a:lnTo>
                  <a:lnTo>
                    <a:pt x="118" y="4"/>
                  </a:lnTo>
                  <a:lnTo>
                    <a:pt x="126" y="9"/>
                  </a:lnTo>
                  <a:lnTo>
                    <a:pt x="136" y="14"/>
                  </a:lnTo>
                  <a:lnTo>
                    <a:pt x="147" y="20"/>
                  </a:lnTo>
                  <a:lnTo>
                    <a:pt x="159" y="28"/>
                  </a:lnTo>
                  <a:lnTo>
                    <a:pt x="164" y="32"/>
                  </a:lnTo>
                  <a:lnTo>
                    <a:pt x="168" y="36"/>
                  </a:lnTo>
                  <a:lnTo>
                    <a:pt x="173" y="40"/>
                  </a:lnTo>
                  <a:lnTo>
                    <a:pt x="176" y="44"/>
                  </a:lnTo>
                  <a:lnTo>
                    <a:pt x="178" y="50"/>
                  </a:lnTo>
                  <a:lnTo>
                    <a:pt x="179" y="55"/>
                  </a:lnTo>
                  <a:lnTo>
                    <a:pt x="178" y="61"/>
                  </a:lnTo>
                  <a:lnTo>
                    <a:pt x="176" y="67"/>
                  </a:lnTo>
                  <a:lnTo>
                    <a:pt x="168" y="67"/>
                  </a:lnTo>
                  <a:lnTo>
                    <a:pt x="164" y="63"/>
                  </a:lnTo>
                  <a:lnTo>
                    <a:pt x="160" y="59"/>
                  </a:lnTo>
                  <a:lnTo>
                    <a:pt x="155" y="55"/>
                  </a:lnTo>
                  <a:lnTo>
                    <a:pt x="149" y="52"/>
                  </a:lnTo>
                  <a:lnTo>
                    <a:pt x="144" y="49"/>
                  </a:lnTo>
                  <a:lnTo>
                    <a:pt x="139" y="46"/>
                  </a:lnTo>
                  <a:lnTo>
                    <a:pt x="134" y="42"/>
                  </a:lnTo>
                  <a:lnTo>
                    <a:pt x="128" y="40"/>
                  </a:lnTo>
                  <a:lnTo>
                    <a:pt x="119" y="36"/>
                  </a:lnTo>
                  <a:lnTo>
                    <a:pt x="109" y="33"/>
                  </a:lnTo>
                  <a:lnTo>
                    <a:pt x="100" y="31"/>
                  </a:lnTo>
                  <a:lnTo>
                    <a:pt x="92" y="30"/>
                  </a:lnTo>
                  <a:lnTo>
                    <a:pt x="83" y="29"/>
                  </a:lnTo>
                  <a:lnTo>
                    <a:pt x="76" y="29"/>
                  </a:lnTo>
                  <a:lnTo>
                    <a:pt x="67" y="30"/>
                  </a:lnTo>
                  <a:lnTo>
                    <a:pt x="60" y="32"/>
                  </a:lnTo>
                  <a:lnTo>
                    <a:pt x="54" y="34"/>
                  </a:lnTo>
                  <a:lnTo>
                    <a:pt x="47" y="37"/>
                  </a:lnTo>
                  <a:lnTo>
                    <a:pt x="41" y="40"/>
                  </a:lnTo>
                  <a:lnTo>
                    <a:pt x="36" y="44"/>
                  </a:lnTo>
                  <a:lnTo>
                    <a:pt x="30" y="49"/>
                  </a:lnTo>
                  <a:lnTo>
                    <a:pt x="26" y="53"/>
                  </a:lnTo>
                  <a:lnTo>
                    <a:pt x="22" y="58"/>
                  </a:lnTo>
                  <a:lnTo>
                    <a:pt x="19" y="63"/>
                  </a:lnTo>
                  <a:lnTo>
                    <a:pt x="18" y="66"/>
                  </a:lnTo>
                  <a:lnTo>
                    <a:pt x="17" y="67"/>
                  </a:lnTo>
                  <a:lnTo>
                    <a:pt x="15" y="68"/>
                  </a:lnTo>
                  <a:lnTo>
                    <a:pt x="11" y="69"/>
                  </a:lnTo>
                  <a:lnTo>
                    <a:pt x="9" y="70"/>
                  </a:lnTo>
                  <a:lnTo>
                    <a:pt x="7" y="71"/>
                  </a:lnTo>
                  <a:lnTo>
                    <a:pt x="5" y="71"/>
                  </a:lnTo>
                  <a:lnTo>
                    <a:pt x="4" y="71"/>
                  </a:lnTo>
                  <a:lnTo>
                    <a:pt x="4" y="70"/>
                  </a:lnTo>
                  <a:lnTo>
                    <a:pt x="3" y="68"/>
                  </a:lnTo>
                  <a:lnTo>
                    <a:pt x="3" y="67"/>
                  </a:lnTo>
                  <a:lnTo>
                    <a:pt x="2" y="66"/>
                  </a:lnTo>
                  <a:lnTo>
                    <a:pt x="1" y="64"/>
                  </a:lnTo>
                  <a:lnTo>
                    <a:pt x="0" y="63"/>
                  </a:lnTo>
                  <a:close/>
                </a:path>
              </a:pathLst>
            </a:custGeom>
            <a:solidFill>
              <a:srgbClr val="000000"/>
            </a:solidFill>
            <a:ln w="9525">
              <a:noFill/>
              <a:round/>
              <a:headEnd/>
              <a:tailEnd/>
            </a:ln>
          </p:spPr>
          <p:txBody>
            <a:bodyPr>
              <a:prstTxWarp prst="textNoShape">
                <a:avLst/>
              </a:prstTxWarp>
            </a:bodyPr>
            <a:lstStyle/>
            <a:p>
              <a:endParaRPr lang="en-US"/>
            </a:p>
          </p:txBody>
        </p:sp>
        <p:sp>
          <p:nvSpPr>
            <p:cNvPr id="66736" name="Freeform 176"/>
            <p:cNvSpPr>
              <a:spLocks/>
            </p:cNvSpPr>
            <p:nvPr/>
          </p:nvSpPr>
          <p:spPr bwMode="auto">
            <a:xfrm>
              <a:off x="1709" y="1618"/>
              <a:ext cx="179" cy="71"/>
            </a:xfrm>
            <a:custGeom>
              <a:avLst/>
              <a:gdLst>
                <a:gd name="T0" fmla="*/ 0 w 179"/>
                <a:gd name="T1" fmla="*/ 62 h 71"/>
                <a:gd name="T2" fmla="*/ 3 w 179"/>
                <a:gd name="T3" fmla="*/ 57 h 71"/>
                <a:gd name="T4" fmla="*/ 6 w 179"/>
                <a:gd name="T5" fmla="*/ 52 h 71"/>
                <a:gd name="T6" fmla="*/ 8 w 179"/>
                <a:gd name="T7" fmla="*/ 48 h 71"/>
                <a:gd name="T8" fmla="*/ 9 w 179"/>
                <a:gd name="T9" fmla="*/ 46 h 71"/>
                <a:gd name="T10" fmla="*/ 13 w 179"/>
                <a:gd name="T11" fmla="*/ 41 h 71"/>
                <a:gd name="T12" fmla="*/ 17 w 179"/>
                <a:gd name="T13" fmla="*/ 37 h 71"/>
                <a:gd name="T14" fmla="*/ 20 w 179"/>
                <a:gd name="T15" fmla="*/ 32 h 71"/>
                <a:gd name="T16" fmla="*/ 22 w 179"/>
                <a:gd name="T17" fmla="*/ 31 h 71"/>
                <a:gd name="T18" fmla="*/ 26 w 179"/>
                <a:gd name="T19" fmla="*/ 28 h 71"/>
                <a:gd name="T20" fmla="*/ 30 w 179"/>
                <a:gd name="T21" fmla="*/ 22 h 71"/>
                <a:gd name="T22" fmla="*/ 35 w 179"/>
                <a:gd name="T23" fmla="*/ 18 h 71"/>
                <a:gd name="T24" fmla="*/ 43 w 179"/>
                <a:gd name="T25" fmla="*/ 13 h 71"/>
                <a:gd name="T26" fmla="*/ 64 w 179"/>
                <a:gd name="T27" fmla="*/ 6 h 71"/>
                <a:gd name="T28" fmla="*/ 87 w 179"/>
                <a:gd name="T29" fmla="*/ 1 h 71"/>
                <a:gd name="T30" fmla="*/ 109 w 179"/>
                <a:gd name="T31" fmla="*/ 1 h 71"/>
                <a:gd name="T32" fmla="*/ 118 w 179"/>
                <a:gd name="T33" fmla="*/ 4 h 71"/>
                <a:gd name="T34" fmla="*/ 136 w 179"/>
                <a:gd name="T35" fmla="*/ 14 h 71"/>
                <a:gd name="T36" fmla="*/ 159 w 179"/>
                <a:gd name="T37" fmla="*/ 28 h 71"/>
                <a:gd name="T38" fmla="*/ 168 w 179"/>
                <a:gd name="T39" fmla="*/ 36 h 71"/>
                <a:gd name="T40" fmla="*/ 176 w 179"/>
                <a:gd name="T41" fmla="*/ 44 h 71"/>
                <a:gd name="T42" fmla="*/ 179 w 179"/>
                <a:gd name="T43" fmla="*/ 55 h 71"/>
                <a:gd name="T44" fmla="*/ 176 w 179"/>
                <a:gd name="T45" fmla="*/ 67 h 71"/>
                <a:gd name="T46" fmla="*/ 164 w 179"/>
                <a:gd name="T47" fmla="*/ 63 h 71"/>
                <a:gd name="T48" fmla="*/ 155 w 179"/>
                <a:gd name="T49" fmla="*/ 55 h 71"/>
                <a:gd name="T50" fmla="*/ 144 w 179"/>
                <a:gd name="T51" fmla="*/ 49 h 71"/>
                <a:gd name="T52" fmla="*/ 134 w 179"/>
                <a:gd name="T53" fmla="*/ 42 h 71"/>
                <a:gd name="T54" fmla="*/ 119 w 179"/>
                <a:gd name="T55" fmla="*/ 36 h 71"/>
                <a:gd name="T56" fmla="*/ 100 w 179"/>
                <a:gd name="T57" fmla="*/ 31 h 71"/>
                <a:gd name="T58" fmla="*/ 83 w 179"/>
                <a:gd name="T59" fmla="*/ 29 h 71"/>
                <a:gd name="T60" fmla="*/ 67 w 179"/>
                <a:gd name="T61" fmla="*/ 30 h 71"/>
                <a:gd name="T62" fmla="*/ 54 w 179"/>
                <a:gd name="T63" fmla="*/ 34 h 71"/>
                <a:gd name="T64" fmla="*/ 41 w 179"/>
                <a:gd name="T65" fmla="*/ 40 h 71"/>
                <a:gd name="T66" fmla="*/ 30 w 179"/>
                <a:gd name="T67" fmla="*/ 49 h 71"/>
                <a:gd name="T68" fmla="*/ 22 w 179"/>
                <a:gd name="T69" fmla="*/ 58 h 71"/>
                <a:gd name="T70" fmla="*/ 18 w 179"/>
                <a:gd name="T71" fmla="*/ 66 h 71"/>
                <a:gd name="T72" fmla="*/ 15 w 179"/>
                <a:gd name="T73" fmla="*/ 68 h 71"/>
                <a:gd name="T74" fmla="*/ 9 w 179"/>
                <a:gd name="T75" fmla="*/ 70 h 71"/>
                <a:gd name="T76" fmla="*/ 5 w 179"/>
                <a:gd name="T77" fmla="*/ 71 h 71"/>
                <a:gd name="T78" fmla="*/ 4 w 179"/>
                <a:gd name="T79" fmla="*/ 70 h 71"/>
                <a:gd name="T80" fmla="*/ 3 w 179"/>
                <a:gd name="T81" fmla="*/ 67 h 71"/>
                <a:gd name="T82" fmla="*/ 1 w 179"/>
                <a:gd name="T83" fmla="*/ 64 h 71"/>
                <a:gd name="T84" fmla="*/ 0 w 179"/>
                <a:gd name="T85" fmla="*/ 63 h 7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9"/>
                <a:gd name="T130" fmla="*/ 0 h 71"/>
                <a:gd name="T131" fmla="*/ 179 w 179"/>
                <a:gd name="T132" fmla="*/ 71 h 7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9" h="71">
                  <a:moveTo>
                    <a:pt x="0" y="63"/>
                  </a:moveTo>
                  <a:lnTo>
                    <a:pt x="0" y="62"/>
                  </a:lnTo>
                  <a:lnTo>
                    <a:pt x="2" y="59"/>
                  </a:lnTo>
                  <a:lnTo>
                    <a:pt x="3" y="57"/>
                  </a:lnTo>
                  <a:lnTo>
                    <a:pt x="4" y="54"/>
                  </a:lnTo>
                  <a:lnTo>
                    <a:pt x="6" y="52"/>
                  </a:lnTo>
                  <a:lnTo>
                    <a:pt x="7" y="50"/>
                  </a:lnTo>
                  <a:lnTo>
                    <a:pt x="8" y="48"/>
                  </a:lnTo>
                  <a:lnTo>
                    <a:pt x="8" y="47"/>
                  </a:lnTo>
                  <a:lnTo>
                    <a:pt x="9" y="46"/>
                  </a:lnTo>
                  <a:lnTo>
                    <a:pt x="10" y="44"/>
                  </a:lnTo>
                  <a:lnTo>
                    <a:pt x="13" y="41"/>
                  </a:lnTo>
                  <a:lnTo>
                    <a:pt x="15" y="39"/>
                  </a:lnTo>
                  <a:lnTo>
                    <a:pt x="17" y="37"/>
                  </a:lnTo>
                  <a:lnTo>
                    <a:pt x="19" y="34"/>
                  </a:lnTo>
                  <a:lnTo>
                    <a:pt x="20" y="32"/>
                  </a:lnTo>
                  <a:lnTo>
                    <a:pt x="20" y="31"/>
                  </a:lnTo>
                  <a:lnTo>
                    <a:pt x="22" y="31"/>
                  </a:lnTo>
                  <a:lnTo>
                    <a:pt x="24" y="30"/>
                  </a:lnTo>
                  <a:lnTo>
                    <a:pt x="26" y="28"/>
                  </a:lnTo>
                  <a:lnTo>
                    <a:pt x="28" y="26"/>
                  </a:lnTo>
                  <a:lnTo>
                    <a:pt x="30" y="22"/>
                  </a:lnTo>
                  <a:lnTo>
                    <a:pt x="33" y="20"/>
                  </a:lnTo>
                  <a:lnTo>
                    <a:pt x="35" y="18"/>
                  </a:lnTo>
                  <a:lnTo>
                    <a:pt x="37" y="16"/>
                  </a:lnTo>
                  <a:lnTo>
                    <a:pt x="43" y="13"/>
                  </a:lnTo>
                  <a:lnTo>
                    <a:pt x="53" y="10"/>
                  </a:lnTo>
                  <a:lnTo>
                    <a:pt x="64" y="6"/>
                  </a:lnTo>
                  <a:lnTo>
                    <a:pt x="76" y="3"/>
                  </a:lnTo>
                  <a:lnTo>
                    <a:pt x="87" y="1"/>
                  </a:lnTo>
                  <a:lnTo>
                    <a:pt x="99" y="0"/>
                  </a:lnTo>
                  <a:lnTo>
                    <a:pt x="109" y="1"/>
                  </a:lnTo>
                  <a:lnTo>
                    <a:pt x="118" y="3"/>
                  </a:lnTo>
                  <a:lnTo>
                    <a:pt x="118" y="4"/>
                  </a:lnTo>
                  <a:lnTo>
                    <a:pt x="126" y="9"/>
                  </a:lnTo>
                  <a:lnTo>
                    <a:pt x="136" y="14"/>
                  </a:lnTo>
                  <a:lnTo>
                    <a:pt x="147" y="20"/>
                  </a:lnTo>
                  <a:lnTo>
                    <a:pt x="159" y="28"/>
                  </a:lnTo>
                  <a:lnTo>
                    <a:pt x="164" y="32"/>
                  </a:lnTo>
                  <a:lnTo>
                    <a:pt x="168" y="36"/>
                  </a:lnTo>
                  <a:lnTo>
                    <a:pt x="173" y="40"/>
                  </a:lnTo>
                  <a:lnTo>
                    <a:pt x="176" y="44"/>
                  </a:lnTo>
                  <a:lnTo>
                    <a:pt x="178" y="50"/>
                  </a:lnTo>
                  <a:lnTo>
                    <a:pt x="179" y="55"/>
                  </a:lnTo>
                  <a:lnTo>
                    <a:pt x="178" y="61"/>
                  </a:lnTo>
                  <a:lnTo>
                    <a:pt x="176" y="67"/>
                  </a:lnTo>
                  <a:lnTo>
                    <a:pt x="168" y="67"/>
                  </a:lnTo>
                  <a:lnTo>
                    <a:pt x="164" y="63"/>
                  </a:lnTo>
                  <a:lnTo>
                    <a:pt x="160" y="59"/>
                  </a:lnTo>
                  <a:lnTo>
                    <a:pt x="155" y="55"/>
                  </a:lnTo>
                  <a:lnTo>
                    <a:pt x="149" y="52"/>
                  </a:lnTo>
                  <a:lnTo>
                    <a:pt x="144" y="49"/>
                  </a:lnTo>
                  <a:lnTo>
                    <a:pt x="139" y="46"/>
                  </a:lnTo>
                  <a:lnTo>
                    <a:pt x="134" y="42"/>
                  </a:lnTo>
                  <a:lnTo>
                    <a:pt x="128" y="40"/>
                  </a:lnTo>
                  <a:lnTo>
                    <a:pt x="119" y="36"/>
                  </a:lnTo>
                  <a:lnTo>
                    <a:pt x="109" y="33"/>
                  </a:lnTo>
                  <a:lnTo>
                    <a:pt x="100" y="31"/>
                  </a:lnTo>
                  <a:lnTo>
                    <a:pt x="92" y="30"/>
                  </a:lnTo>
                  <a:lnTo>
                    <a:pt x="83" y="29"/>
                  </a:lnTo>
                  <a:lnTo>
                    <a:pt x="76" y="29"/>
                  </a:lnTo>
                  <a:lnTo>
                    <a:pt x="67" y="30"/>
                  </a:lnTo>
                  <a:lnTo>
                    <a:pt x="60" y="32"/>
                  </a:lnTo>
                  <a:lnTo>
                    <a:pt x="54" y="34"/>
                  </a:lnTo>
                  <a:lnTo>
                    <a:pt x="47" y="37"/>
                  </a:lnTo>
                  <a:lnTo>
                    <a:pt x="41" y="40"/>
                  </a:lnTo>
                  <a:lnTo>
                    <a:pt x="36" y="44"/>
                  </a:lnTo>
                  <a:lnTo>
                    <a:pt x="30" y="49"/>
                  </a:lnTo>
                  <a:lnTo>
                    <a:pt x="26" y="53"/>
                  </a:lnTo>
                  <a:lnTo>
                    <a:pt x="22" y="58"/>
                  </a:lnTo>
                  <a:lnTo>
                    <a:pt x="19" y="63"/>
                  </a:lnTo>
                  <a:lnTo>
                    <a:pt x="18" y="66"/>
                  </a:lnTo>
                  <a:lnTo>
                    <a:pt x="17" y="67"/>
                  </a:lnTo>
                  <a:lnTo>
                    <a:pt x="15" y="68"/>
                  </a:lnTo>
                  <a:lnTo>
                    <a:pt x="11" y="69"/>
                  </a:lnTo>
                  <a:lnTo>
                    <a:pt x="9" y="70"/>
                  </a:lnTo>
                  <a:lnTo>
                    <a:pt x="7" y="71"/>
                  </a:lnTo>
                  <a:lnTo>
                    <a:pt x="5" y="71"/>
                  </a:lnTo>
                  <a:lnTo>
                    <a:pt x="4" y="71"/>
                  </a:lnTo>
                  <a:lnTo>
                    <a:pt x="4" y="70"/>
                  </a:lnTo>
                  <a:lnTo>
                    <a:pt x="3" y="68"/>
                  </a:lnTo>
                  <a:lnTo>
                    <a:pt x="3" y="67"/>
                  </a:lnTo>
                  <a:lnTo>
                    <a:pt x="2" y="66"/>
                  </a:lnTo>
                  <a:lnTo>
                    <a:pt x="1" y="64"/>
                  </a:lnTo>
                  <a:lnTo>
                    <a:pt x="0" y="63"/>
                  </a:lnTo>
                  <a:close/>
                </a:path>
              </a:pathLst>
            </a:custGeom>
            <a:solidFill>
              <a:srgbClr val="D9A600"/>
            </a:solidFill>
            <a:ln w="9525">
              <a:noFill/>
              <a:round/>
              <a:headEnd/>
              <a:tailEnd/>
            </a:ln>
          </p:spPr>
          <p:txBody>
            <a:bodyPr>
              <a:prstTxWarp prst="textNoShape">
                <a:avLst/>
              </a:prstTxWarp>
            </a:bodyPr>
            <a:lstStyle/>
            <a:p>
              <a:endParaRPr lang="en-US"/>
            </a:p>
          </p:txBody>
        </p:sp>
        <p:sp>
          <p:nvSpPr>
            <p:cNvPr id="66737" name="Freeform 177"/>
            <p:cNvSpPr>
              <a:spLocks/>
            </p:cNvSpPr>
            <p:nvPr/>
          </p:nvSpPr>
          <p:spPr bwMode="auto">
            <a:xfrm>
              <a:off x="1711" y="1638"/>
              <a:ext cx="175" cy="51"/>
            </a:xfrm>
            <a:custGeom>
              <a:avLst/>
              <a:gdLst>
                <a:gd name="T0" fmla="*/ 145 w 175"/>
                <a:gd name="T1" fmla="*/ 17 h 51"/>
                <a:gd name="T2" fmla="*/ 155 w 175"/>
                <a:gd name="T3" fmla="*/ 24 h 51"/>
                <a:gd name="T4" fmla="*/ 163 w 175"/>
                <a:gd name="T5" fmla="*/ 32 h 51"/>
                <a:gd name="T6" fmla="*/ 172 w 175"/>
                <a:gd name="T7" fmla="*/ 40 h 51"/>
                <a:gd name="T8" fmla="*/ 175 w 175"/>
                <a:gd name="T9" fmla="*/ 46 h 51"/>
                <a:gd name="T10" fmla="*/ 174 w 175"/>
                <a:gd name="T11" fmla="*/ 46 h 51"/>
                <a:gd name="T12" fmla="*/ 174 w 175"/>
                <a:gd name="T13" fmla="*/ 47 h 51"/>
                <a:gd name="T14" fmla="*/ 174 w 175"/>
                <a:gd name="T15" fmla="*/ 47 h 51"/>
                <a:gd name="T16" fmla="*/ 166 w 175"/>
                <a:gd name="T17" fmla="*/ 47 h 51"/>
                <a:gd name="T18" fmla="*/ 158 w 175"/>
                <a:gd name="T19" fmla="*/ 39 h 51"/>
                <a:gd name="T20" fmla="*/ 147 w 175"/>
                <a:gd name="T21" fmla="*/ 32 h 51"/>
                <a:gd name="T22" fmla="*/ 137 w 175"/>
                <a:gd name="T23" fmla="*/ 26 h 51"/>
                <a:gd name="T24" fmla="*/ 126 w 175"/>
                <a:gd name="T25" fmla="*/ 20 h 51"/>
                <a:gd name="T26" fmla="*/ 107 w 175"/>
                <a:gd name="T27" fmla="*/ 13 h 51"/>
                <a:gd name="T28" fmla="*/ 90 w 175"/>
                <a:gd name="T29" fmla="*/ 10 h 51"/>
                <a:gd name="T30" fmla="*/ 74 w 175"/>
                <a:gd name="T31" fmla="*/ 9 h 51"/>
                <a:gd name="T32" fmla="*/ 58 w 175"/>
                <a:gd name="T33" fmla="*/ 12 h 51"/>
                <a:gd name="T34" fmla="*/ 45 w 175"/>
                <a:gd name="T35" fmla="*/ 17 h 51"/>
                <a:gd name="T36" fmla="*/ 34 w 175"/>
                <a:gd name="T37" fmla="*/ 24 h 51"/>
                <a:gd name="T38" fmla="*/ 24 w 175"/>
                <a:gd name="T39" fmla="*/ 33 h 51"/>
                <a:gd name="T40" fmla="*/ 17 w 175"/>
                <a:gd name="T41" fmla="*/ 43 h 51"/>
                <a:gd name="T42" fmla="*/ 15 w 175"/>
                <a:gd name="T43" fmla="*/ 47 h 51"/>
                <a:gd name="T44" fmla="*/ 9 w 175"/>
                <a:gd name="T45" fmla="*/ 49 h 51"/>
                <a:gd name="T46" fmla="*/ 5 w 175"/>
                <a:gd name="T47" fmla="*/ 51 h 51"/>
                <a:gd name="T48" fmla="*/ 2 w 175"/>
                <a:gd name="T49" fmla="*/ 51 h 51"/>
                <a:gd name="T50" fmla="*/ 2 w 175"/>
                <a:gd name="T51" fmla="*/ 50 h 51"/>
                <a:gd name="T52" fmla="*/ 1 w 175"/>
                <a:gd name="T53" fmla="*/ 48 h 51"/>
                <a:gd name="T54" fmla="*/ 1 w 175"/>
                <a:gd name="T55" fmla="*/ 47 h 51"/>
                <a:gd name="T56" fmla="*/ 0 w 175"/>
                <a:gd name="T57" fmla="*/ 46 h 51"/>
                <a:gd name="T58" fmla="*/ 5 w 175"/>
                <a:gd name="T59" fmla="*/ 37 h 51"/>
                <a:gd name="T60" fmla="*/ 13 w 175"/>
                <a:gd name="T61" fmla="*/ 29 h 51"/>
                <a:gd name="T62" fmla="*/ 20 w 175"/>
                <a:gd name="T63" fmla="*/ 21 h 51"/>
                <a:gd name="T64" fmla="*/ 28 w 175"/>
                <a:gd name="T65" fmla="*/ 16 h 51"/>
                <a:gd name="T66" fmla="*/ 32 w 175"/>
                <a:gd name="T67" fmla="*/ 9 h 51"/>
                <a:gd name="T68" fmla="*/ 36 w 175"/>
                <a:gd name="T69" fmla="*/ 6 h 51"/>
                <a:gd name="T70" fmla="*/ 48 w 175"/>
                <a:gd name="T71" fmla="*/ 4 h 51"/>
                <a:gd name="T72" fmla="*/ 62 w 175"/>
                <a:gd name="T73" fmla="*/ 7 h 51"/>
                <a:gd name="T74" fmla="*/ 68 w 175"/>
                <a:gd name="T75" fmla="*/ 4 h 51"/>
                <a:gd name="T76" fmla="*/ 74 w 175"/>
                <a:gd name="T77" fmla="*/ 0 h 51"/>
                <a:gd name="T78" fmla="*/ 90 w 175"/>
                <a:gd name="T79" fmla="*/ 0 h 51"/>
                <a:gd name="T80" fmla="*/ 105 w 175"/>
                <a:gd name="T81" fmla="*/ 6 h 51"/>
                <a:gd name="T82" fmla="*/ 122 w 175"/>
                <a:gd name="T83" fmla="*/ 11 h 51"/>
                <a:gd name="T84" fmla="*/ 140 w 175"/>
                <a:gd name="T85" fmla="*/ 14 h 5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5"/>
                <a:gd name="T130" fmla="*/ 0 h 51"/>
                <a:gd name="T131" fmla="*/ 175 w 175"/>
                <a:gd name="T132" fmla="*/ 51 h 5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5" h="51">
                  <a:moveTo>
                    <a:pt x="140" y="14"/>
                  </a:moveTo>
                  <a:lnTo>
                    <a:pt x="145" y="17"/>
                  </a:lnTo>
                  <a:lnTo>
                    <a:pt x="151" y="20"/>
                  </a:lnTo>
                  <a:lnTo>
                    <a:pt x="155" y="24"/>
                  </a:lnTo>
                  <a:lnTo>
                    <a:pt x="160" y="28"/>
                  </a:lnTo>
                  <a:lnTo>
                    <a:pt x="163" y="32"/>
                  </a:lnTo>
                  <a:lnTo>
                    <a:pt x="168" y="36"/>
                  </a:lnTo>
                  <a:lnTo>
                    <a:pt x="172" y="40"/>
                  </a:lnTo>
                  <a:lnTo>
                    <a:pt x="175" y="46"/>
                  </a:lnTo>
                  <a:lnTo>
                    <a:pt x="174" y="46"/>
                  </a:lnTo>
                  <a:lnTo>
                    <a:pt x="174" y="47"/>
                  </a:lnTo>
                  <a:lnTo>
                    <a:pt x="166" y="47"/>
                  </a:lnTo>
                  <a:lnTo>
                    <a:pt x="162" y="43"/>
                  </a:lnTo>
                  <a:lnTo>
                    <a:pt x="158" y="39"/>
                  </a:lnTo>
                  <a:lnTo>
                    <a:pt x="153" y="35"/>
                  </a:lnTo>
                  <a:lnTo>
                    <a:pt x="147" y="32"/>
                  </a:lnTo>
                  <a:lnTo>
                    <a:pt x="142" y="29"/>
                  </a:lnTo>
                  <a:lnTo>
                    <a:pt x="137" y="26"/>
                  </a:lnTo>
                  <a:lnTo>
                    <a:pt x="132" y="22"/>
                  </a:lnTo>
                  <a:lnTo>
                    <a:pt x="126" y="20"/>
                  </a:lnTo>
                  <a:lnTo>
                    <a:pt x="117" y="16"/>
                  </a:lnTo>
                  <a:lnTo>
                    <a:pt x="107" y="13"/>
                  </a:lnTo>
                  <a:lnTo>
                    <a:pt x="98" y="11"/>
                  </a:lnTo>
                  <a:lnTo>
                    <a:pt x="90" y="10"/>
                  </a:lnTo>
                  <a:lnTo>
                    <a:pt x="81" y="9"/>
                  </a:lnTo>
                  <a:lnTo>
                    <a:pt x="74" y="9"/>
                  </a:lnTo>
                  <a:lnTo>
                    <a:pt x="65" y="10"/>
                  </a:lnTo>
                  <a:lnTo>
                    <a:pt x="58" y="12"/>
                  </a:lnTo>
                  <a:lnTo>
                    <a:pt x="52" y="14"/>
                  </a:lnTo>
                  <a:lnTo>
                    <a:pt x="45" y="17"/>
                  </a:lnTo>
                  <a:lnTo>
                    <a:pt x="39" y="20"/>
                  </a:lnTo>
                  <a:lnTo>
                    <a:pt x="34" y="24"/>
                  </a:lnTo>
                  <a:lnTo>
                    <a:pt x="28" y="29"/>
                  </a:lnTo>
                  <a:lnTo>
                    <a:pt x="24" y="33"/>
                  </a:lnTo>
                  <a:lnTo>
                    <a:pt x="20" y="38"/>
                  </a:lnTo>
                  <a:lnTo>
                    <a:pt x="17" y="43"/>
                  </a:lnTo>
                  <a:lnTo>
                    <a:pt x="16" y="46"/>
                  </a:lnTo>
                  <a:lnTo>
                    <a:pt x="15" y="47"/>
                  </a:lnTo>
                  <a:lnTo>
                    <a:pt x="13" y="48"/>
                  </a:lnTo>
                  <a:lnTo>
                    <a:pt x="9" y="49"/>
                  </a:lnTo>
                  <a:lnTo>
                    <a:pt x="7" y="50"/>
                  </a:lnTo>
                  <a:lnTo>
                    <a:pt x="5" y="51"/>
                  </a:lnTo>
                  <a:lnTo>
                    <a:pt x="3" y="51"/>
                  </a:lnTo>
                  <a:lnTo>
                    <a:pt x="2" y="51"/>
                  </a:lnTo>
                  <a:lnTo>
                    <a:pt x="2" y="50"/>
                  </a:lnTo>
                  <a:lnTo>
                    <a:pt x="2" y="49"/>
                  </a:lnTo>
                  <a:lnTo>
                    <a:pt x="1" y="48"/>
                  </a:lnTo>
                  <a:lnTo>
                    <a:pt x="1" y="47"/>
                  </a:lnTo>
                  <a:lnTo>
                    <a:pt x="0" y="47"/>
                  </a:lnTo>
                  <a:lnTo>
                    <a:pt x="0" y="46"/>
                  </a:lnTo>
                  <a:lnTo>
                    <a:pt x="3" y="41"/>
                  </a:lnTo>
                  <a:lnTo>
                    <a:pt x="5" y="37"/>
                  </a:lnTo>
                  <a:lnTo>
                    <a:pt x="8" y="33"/>
                  </a:lnTo>
                  <a:lnTo>
                    <a:pt x="13" y="29"/>
                  </a:lnTo>
                  <a:lnTo>
                    <a:pt x="16" y="26"/>
                  </a:lnTo>
                  <a:lnTo>
                    <a:pt x="20" y="21"/>
                  </a:lnTo>
                  <a:lnTo>
                    <a:pt x="23" y="19"/>
                  </a:lnTo>
                  <a:lnTo>
                    <a:pt x="28" y="16"/>
                  </a:lnTo>
                  <a:lnTo>
                    <a:pt x="29" y="12"/>
                  </a:lnTo>
                  <a:lnTo>
                    <a:pt x="32" y="9"/>
                  </a:lnTo>
                  <a:lnTo>
                    <a:pt x="34" y="7"/>
                  </a:lnTo>
                  <a:lnTo>
                    <a:pt x="36" y="6"/>
                  </a:lnTo>
                  <a:lnTo>
                    <a:pt x="42" y="4"/>
                  </a:lnTo>
                  <a:lnTo>
                    <a:pt x="48" y="4"/>
                  </a:lnTo>
                  <a:lnTo>
                    <a:pt x="55" y="6"/>
                  </a:lnTo>
                  <a:lnTo>
                    <a:pt x="62" y="7"/>
                  </a:lnTo>
                  <a:lnTo>
                    <a:pt x="65" y="6"/>
                  </a:lnTo>
                  <a:lnTo>
                    <a:pt x="68" y="4"/>
                  </a:lnTo>
                  <a:lnTo>
                    <a:pt x="71" y="3"/>
                  </a:lnTo>
                  <a:lnTo>
                    <a:pt x="74" y="0"/>
                  </a:lnTo>
                  <a:lnTo>
                    <a:pt x="81" y="0"/>
                  </a:lnTo>
                  <a:lnTo>
                    <a:pt x="90" y="0"/>
                  </a:lnTo>
                  <a:lnTo>
                    <a:pt x="98" y="2"/>
                  </a:lnTo>
                  <a:lnTo>
                    <a:pt x="105" y="6"/>
                  </a:lnTo>
                  <a:lnTo>
                    <a:pt x="114" y="8"/>
                  </a:lnTo>
                  <a:lnTo>
                    <a:pt x="122" y="11"/>
                  </a:lnTo>
                  <a:lnTo>
                    <a:pt x="131" y="13"/>
                  </a:lnTo>
                  <a:lnTo>
                    <a:pt x="140" y="14"/>
                  </a:lnTo>
                  <a:close/>
                </a:path>
              </a:pathLst>
            </a:custGeom>
            <a:solidFill>
              <a:srgbClr val="000000"/>
            </a:solidFill>
            <a:ln w="9525">
              <a:noFill/>
              <a:round/>
              <a:headEnd/>
              <a:tailEnd/>
            </a:ln>
          </p:spPr>
          <p:txBody>
            <a:bodyPr>
              <a:prstTxWarp prst="textNoShape">
                <a:avLst/>
              </a:prstTxWarp>
            </a:bodyPr>
            <a:lstStyle/>
            <a:p>
              <a:endParaRPr lang="en-US"/>
            </a:p>
          </p:txBody>
        </p:sp>
        <p:sp>
          <p:nvSpPr>
            <p:cNvPr id="66738" name="Freeform 178"/>
            <p:cNvSpPr>
              <a:spLocks/>
            </p:cNvSpPr>
            <p:nvPr/>
          </p:nvSpPr>
          <p:spPr bwMode="auto">
            <a:xfrm>
              <a:off x="1722" y="1674"/>
              <a:ext cx="10" cy="13"/>
            </a:xfrm>
            <a:custGeom>
              <a:avLst/>
              <a:gdLst>
                <a:gd name="T0" fmla="*/ 0 w 10"/>
                <a:gd name="T1" fmla="*/ 13 h 13"/>
                <a:gd name="T2" fmla="*/ 0 w 10"/>
                <a:gd name="T3" fmla="*/ 12 h 13"/>
                <a:gd name="T4" fmla="*/ 1 w 10"/>
                <a:gd name="T5" fmla="*/ 12 h 13"/>
                <a:gd name="T6" fmla="*/ 1 w 10"/>
                <a:gd name="T7" fmla="*/ 12 h 13"/>
                <a:gd name="T8" fmla="*/ 1 w 10"/>
                <a:gd name="T9" fmla="*/ 12 h 13"/>
                <a:gd name="T10" fmla="*/ 1 w 10"/>
                <a:gd name="T11" fmla="*/ 11 h 13"/>
                <a:gd name="T12" fmla="*/ 1 w 10"/>
                <a:gd name="T13" fmla="*/ 11 h 13"/>
                <a:gd name="T14" fmla="*/ 2 w 10"/>
                <a:gd name="T15" fmla="*/ 11 h 13"/>
                <a:gd name="T16" fmla="*/ 2 w 10"/>
                <a:gd name="T17" fmla="*/ 10 h 13"/>
                <a:gd name="T18" fmla="*/ 3 w 10"/>
                <a:gd name="T19" fmla="*/ 8 h 13"/>
                <a:gd name="T20" fmla="*/ 4 w 10"/>
                <a:gd name="T21" fmla="*/ 7 h 13"/>
                <a:gd name="T22" fmla="*/ 5 w 10"/>
                <a:gd name="T23" fmla="*/ 6 h 13"/>
                <a:gd name="T24" fmla="*/ 6 w 10"/>
                <a:gd name="T25" fmla="*/ 5 h 13"/>
                <a:gd name="T26" fmla="*/ 7 w 10"/>
                <a:gd name="T27" fmla="*/ 4 h 13"/>
                <a:gd name="T28" fmla="*/ 8 w 10"/>
                <a:gd name="T29" fmla="*/ 3 h 13"/>
                <a:gd name="T30" fmla="*/ 9 w 10"/>
                <a:gd name="T31" fmla="*/ 1 h 13"/>
                <a:gd name="T32" fmla="*/ 10 w 10"/>
                <a:gd name="T33" fmla="*/ 0 h 13"/>
                <a:gd name="T34" fmla="*/ 10 w 10"/>
                <a:gd name="T35" fmla="*/ 1 h 13"/>
                <a:gd name="T36" fmla="*/ 9 w 10"/>
                <a:gd name="T37" fmla="*/ 2 h 13"/>
                <a:gd name="T38" fmla="*/ 9 w 10"/>
                <a:gd name="T39" fmla="*/ 3 h 13"/>
                <a:gd name="T40" fmla="*/ 8 w 10"/>
                <a:gd name="T41" fmla="*/ 4 h 13"/>
                <a:gd name="T42" fmla="*/ 7 w 10"/>
                <a:gd name="T43" fmla="*/ 5 h 13"/>
                <a:gd name="T44" fmla="*/ 7 w 10"/>
                <a:gd name="T45" fmla="*/ 6 h 13"/>
                <a:gd name="T46" fmla="*/ 6 w 10"/>
                <a:gd name="T47" fmla="*/ 7 h 13"/>
                <a:gd name="T48" fmla="*/ 6 w 10"/>
                <a:gd name="T49" fmla="*/ 7 h 13"/>
                <a:gd name="T50" fmla="*/ 6 w 10"/>
                <a:gd name="T51" fmla="*/ 8 h 13"/>
                <a:gd name="T52" fmla="*/ 5 w 10"/>
                <a:gd name="T53" fmla="*/ 8 h 13"/>
                <a:gd name="T54" fmla="*/ 5 w 10"/>
                <a:gd name="T55" fmla="*/ 10 h 13"/>
                <a:gd name="T56" fmla="*/ 4 w 10"/>
                <a:gd name="T57" fmla="*/ 10 h 13"/>
                <a:gd name="T58" fmla="*/ 3 w 10"/>
                <a:gd name="T59" fmla="*/ 11 h 13"/>
                <a:gd name="T60" fmla="*/ 2 w 10"/>
                <a:gd name="T61" fmla="*/ 12 h 13"/>
                <a:gd name="T62" fmla="*/ 1 w 10"/>
                <a:gd name="T63" fmla="*/ 12 h 13"/>
                <a:gd name="T64" fmla="*/ 0 w 10"/>
                <a:gd name="T65" fmla="*/ 13 h 1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
                <a:gd name="T100" fmla="*/ 0 h 13"/>
                <a:gd name="T101" fmla="*/ 10 w 10"/>
                <a:gd name="T102" fmla="*/ 13 h 1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 h="13">
                  <a:moveTo>
                    <a:pt x="0" y="13"/>
                  </a:moveTo>
                  <a:lnTo>
                    <a:pt x="0" y="12"/>
                  </a:lnTo>
                  <a:lnTo>
                    <a:pt x="1" y="12"/>
                  </a:lnTo>
                  <a:lnTo>
                    <a:pt x="1" y="11"/>
                  </a:lnTo>
                  <a:lnTo>
                    <a:pt x="2" y="11"/>
                  </a:lnTo>
                  <a:lnTo>
                    <a:pt x="2" y="10"/>
                  </a:lnTo>
                  <a:lnTo>
                    <a:pt x="3" y="8"/>
                  </a:lnTo>
                  <a:lnTo>
                    <a:pt x="4" y="7"/>
                  </a:lnTo>
                  <a:lnTo>
                    <a:pt x="5" y="6"/>
                  </a:lnTo>
                  <a:lnTo>
                    <a:pt x="6" y="5"/>
                  </a:lnTo>
                  <a:lnTo>
                    <a:pt x="7" y="4"/>
                  </a:lnTo>
                  <a:lnTo>
                    <a:pt x="8" y="3"/>
                  </a:lnTo>
                  <a:lnTo>
                    <a:pt x="9" y="1"/>
                  </a:lnTo>
                  <a:lnTo>
                    <a:pt x="10" y="0"/>
                  </a:lnTo>
                  <a:lnTo>
                    <a:pt x="10" y="1"/>
                  </a:lnTo>
                  <a:lnTo>
                    <a:pt x="9" y="2"/>
                  </a:lnTo>
                  <a:lnTo>
                    <a:pt x="9" y="3"/>
                  </a:lnTo>
                  <a:lnTo>
                    <a:pt x="8" y="4"/>
                  </a:lnTo>
                  <a:lnTo>
                    <a:pt x="7" y="5"/>
                  </a:lnTo>
                  <a:lnTo>
                    <a:pt x="7" y="6"/>
                  </a:lnTo>
                  <a:lnTo>
                    <a:pt x="6" y="7"/>
                  </a:lnTo>
                  <a:lnTo>
                    <a:pt x="6" y="8"/>
                  </a:lnTo>
                  <a:lnTo>
                    <a:pt x="5" y="8"/>
                  </a:lnTo>
                  <a:lnTo>
                    <a:pt x="5" y="10"/>
                  </a:lnTo>
                  <a:lnTo>
                    <a:pt x="4" y="10"/>
                  </a:lnTo>
                  <a:lnTo>
                    <a:pt x="3" y="11"/>
                  </a:lnTo>
                  <a:lnTo>
                    <a:pt x="2" y="12"/>
                  </a:lnTo>
                  <a:lnTo>
                    <a:pt x="1" y="12"/>
                  </a:lnTo>
                  <a:lnTo>
                    <a:pt x="0" y="13"/>
                  </a:lnTo>
                  <a:close/>
                </a:path>
              </a:pathLst>
            </a:custGeom>
            <a:solidFill>
              <a:srgbClr val="40D9A6"/>
            </a:solidFill>
            <a:ln w="9525">
              <a:noFill/>
              <a:round/>
              <a:headEnd/>
              <a:tailEnd/>
            </a:ln>
          </p:spPr>
          <p:txBody>
            <a:bodyPr>
              <a:prstTxWarp prst="textNoShape">
                <a:avLst/>
              </a:prstTxWarp>
            </a:bodyPr>
            <a:lstStyle/>
            <a:p>
              <a:endParaRPr lang="en-US"/>
            </a:p>
          </p:txBody>
        </p:sp>
        <p:sp>
          <p:nvSpPr>
            <p:cNvPr id="66739" name="Freeform 179"/>
            <p:cNvSpPr>
              <a:spLocks/>
            </p:cNvSpPr>
            <p:nvPr/>
          </p:nvSpPr>
          <p:spPr bwMode="auto">
            <a:xfrm>
              <a:off x="1378" y="1771"/>
              <a:ext cx="59" cy="83"/>
            </a:xfrm>
            <a:custGeom>
              <a:avLst/>
              <a:gdLst>
                <a:gd name="T0" fmla="*/ 29 w 59"/>
                <a:gd name="T1" fmla="*/ 0 h 83"/>
                <a:gd name="T2" fmla="*/ 36 w 59"/>
                <a:gd name="T3" fmla="*/ 1 h 83"/>
                <a:gd name="T4" fmla="*/ 41 w 59"/>
                <a:gd name="T5" fmla="*/ 3 h 83"/>
                <a:gd name="T6" fmla="*/ 46 w 59"/>
                <a:gd name="T7" fmla="*/ 7 h 83"/>
                <a:gd name="T8" fmla="*/ 51 w 59"/>
                <a:gd name="T9" fmla="*/ 12 h 83"/>
                <a:gd name="T10" fmla="*/ 55 w 59"/>
                <a:gd name="T11" fmla="*/ 18 h 83"/>
                <a:gd name="T12" fmla="*/ 57 w 59"/>
                <a:gd name="T13" fmla="*/ 25 h 83"/>
                <a:gd name="T14" fmla="*/ 59 w 59"/>
                <a:gd name="T15" fmla="*/ 33 h 83"/>
                <a:gd name="T16" fmla="*/ 59 w 59"/>
                <a:gd name="T17" fmla="*/ 41 h 83"/>
                <a:gd name="T18" fmla="*/ 59 w 59"/>
                <a:gd name="T19" fmla="*/ 49 h 83"/>
                <a:gd name="T20" fmla="*/ 57 w 59"/>
                <a:gd name="T21" fmla="*/ 57 h 83"/>
                <a:gd name="T22" fmla="*/ 55 w 59"/>
                <a:gd name="T23" fmla="*/ 64 h 83"/>
                <a:gd name="T24" fmla="*/ 51 w 59"/>
                <a:gd name="T25" fmla="*/ 71 h 83"/>
                <a:gd name="T26" fmla="*/ 46 w 59"/>
                <a:gd name="T27" fmla="*/ 76 h 83"/>
                <a:gd name="T28" fmla="*/ 41 w 59"/>
                <a:gd name="T29" fmla="*/ 79 h 83"/>
                <a:gd name="T30" fmla="*/ 36 w 59"/>
                <a:gd name="T31" fmla="*/ 82 h 83"/>
                <a:gd name="T32" fmla="*/ 29 w 59"/>
                <a:gd name="T33" fmla="*/ 83 h 83"/>
                <a:gd name="T34" fmla="*/ 24 w 59"/>
                <a:gd name="T35" fmla="*/ 82 h 83"/>
                <a:gd name="T36" fmla="*/ 18 w 59"/>
                <a:gd name="T37" fmla="*/ 79 h 83"/>
                <a:gd name="T38" fmla="*/ 14 w 59"/>
                <a:gd name="T39" fmla="*/ 76 h 83"/>
                <a:gd name="T40" fmla="*/ 8 w 59"/>
                <a:gd name="T41" fmla="*/ 71 h 83"/>
                <a:gd name="T42" fmla="*/ 5 w 59"/>
                <a:gd name="T43" fmla="*/ 64 h 83"/>
                <a:gd name="T44" fmla="*/ 2 w 59"/>
                <a:gd name="T45" fmla="*/ 57 h 83"/>
                <a:gd name="T46" fmla="*/ 1 w 59"/>
                <a:gd name="T47" fmla="*/ 49 h 83"/>
                <a:gd name="T48" fmla="*/ 0 w 59"/>
                <a:gd name="T49" fmla="*/ 41 h 83"/>
                <a:gd name="T50" fmla="*/ 1 w 59"/>
                <a:gd name="T51" fmla="*/ 33 h 83"/>
                <a:gd name="T52" fmla="*/ 2 w 59"/>
                <a:gd name="T53" fmla="*/ 25 h 83"/>
                <a:gd name="T54" fmla="*/ 5 w 59"/>
                <a:gd name="T55" fmla="*/ 18 h 83"/>
                <a:gd name="T56" fmla="*/ 8 w 59"/>
                <a:gd name="T57" fmla="*/ 12 h 83"/>
                <a:gd name="T58" fmla="*/ 14 w 59"/>
                <a:gd name="T59" fmla="*/ 7 h 83"/>
                <a:gd name="T60" fmla="*/ 18 w 59"/>
                <a:gd name="T61" fmla="*/ 3 h 83"/>
                <a:gd name="T62" fmla="*/ 24 w 59"/>
                <a:gd name="T63" fmla="*/ 1 h 83"/>
                <a:gd name="T64" fmla="*/ 29 w 59"/>
                <a:gd name="T65" fmla="*/ 0 h 8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9"/>
                <a:gd name="T100" fmla="*/ 0 h 83"/>
                <a:gd name="T101" fmla="*/ 59 w 59"/>
                <a:gd name="T102" fmla="*/ 83 h 8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9" h="83">
                  <a:moveTo>
                    <a:pt x="29" y="0"/>
                  </a:moveTo>
                  <a:lnTo>
                    <a:pt x="36" y="1"/>
                  </a:lnTo>
                  <a:lnTo>
                    <a:pt x="41" y="3"/>
                  </a:lnTo>
                  <a:lnTo>
                    <a:pt x="46" y="7"/>
                  </a:lnTo>
                  <a:lnTo>
                    <a:pt x="51" y="12"/>
                  </a:lnTo>
                  <a:lnTo>
                    <a:pt x="55" y="18"/>
                  </a:lnTo>
                  <a:lnTo>
                    <a:pt x="57" y="25"/>
                  </a:lnTo>
                  <a:lnTo>
                    <a:pt x="59" y="33"/>
                  </a:lnTo>
                  <a:lnTo>
                    <a:pt x="59" y="41"/>
                  </a:lnTo>
                  <a:lnTo>
                    <a:pt x="59" y="49"/>
                  </a:lnTo>
                  <a:lnTo>
                    <a:pt x="57" y="57"/>
                  </a:lnTo>
                  <a:lnTo>
                    <a:pt x="55" y="64"/>
                  </a:lnTo>
                  <a:lnTo>
                    <a:pt x="51" y="71"/>
                  </a:lnTo>
                  <a:lnTo>
                    <a:pt x="46" y="76"/>
                  </a:lnTo>
                  <a:lnTo>
                    <a:pt x="41" y="79"/>
                  </a:lnTo>
                  <a:lnTo>
                    <a:pt x="36" y="82"/>
                  </a:lnTo>
                  <a:lnTo>
                    <a:pt x="29" y="83"/>
                  </a:lnTo>
                  <a:lnTo>
                    <a:pt x="24" y="82"/>
                  </a:lnTo>
                  <a:lnTo>
                    <a:pt x="18" y="79"/>
                  </a:lnTo>
                  <a:lnTo>
                    <a:pt x="14" y="76"/>
                  </a:lnTo>
                  <a:lnTo>
                    <a:pt x="8" y="71"/>
                  </a:lnTo>
                  <a:lnTo>
                    <a:pt x="5" y="64"/>
                  </a:lnTo>
                  <a:lnTo>
                    <a:pt x="2" y="57"/>
                  </a:lnTo>
                  <a:lnTo>
                    <a:pt x="1" y="49"/>
                  </a:lnTo>
                  <a:lnTo>
                    <a:pt x="0" y="41"/>
                  </a:lnTo>
                  <a:lnTo>
                    <a:pt x="1" y="33"/>
                  </a:lnTo>
                  <a:lnTo>
                    <a:pt x="2" y="25"/>
                  </a:lnTo>
                  <a:lnTo>
                    <a:pt x="5" y="18"/>
                  </a:lnTo>
                  <a:lnTo>
                    <a:pt x="8" y="12"/>
                  </a:lnTo>
                  <a:lnTo>
                    <a:pt x="14" y="7"/>
                  </a:lnTo>
                  <a:lnTo>
                    <a:pt x="18" y="3"/>
                  </a:lnTo>
                  <a:lnTo>
                    <a:pt x="24" y="1"/>
                  </a:lnTo>
                  <a:lnTo>
                    <a:pt x="29" y="0"/>
                  </a:lnTo>
                  <a:close/>
                </a:path>
              </a:pathLst>
            </a:custGeom>
            <a:solidFill>
              <a:srgbClr val="FF6600"/>
            </a:solidFill>
            <a:ln w="9525">
              <a:noFill/>
              <a:round/>
              <a:headEnd/>
              <a:tailEnd/>
            </a:ln>
          </p:spPr>
          <p:txBody>
            <a:bodyPr>
              <a:prstTxWarp prst="textNoShape">
                <a:avLst/>
              </a:prstTxWarp>
            </a:bodyPr>
            <a:lstStyle/>
            <a:p>
              <a:endParaRPr lang="en-US"/>
            </a:p>
          </p:txBody>
        </p:sp>
        <p:sp>
          <p:nvSpPr>
            <p:cNvPr id="66740" name="Freeform 180"/>
            <p:cNvSpPr>
              <a:spLocks/>
            </p:cNvSpPr>
            <p:nvPr/>
          </p:nvSpPr>
          <p:spPr bwMode="auto">
            <a:xfrm>
              <a:off x="1808" y="1794"/>
              <a:ext cx="65" cy="83"/>
            </a:xfrm>
            <a:custGeom>
              <a:avLst/>
              <a:gdLst>
                <a:gd name="T0" fmla="*/ 33 w 65"/>
                <a:gd name="T1" fmla="*/ 0 h 83"/>
                <a:gd name="T2" fmla="*/ 39 w 65"/>
                <a:gd name="T3" fmla="*/ 1 h 83"/>
                <a:gd name="T4" fmla="*/ 45 w 65"/>
                <a:gd name="T5" fmla="*/ 3 h 83"/>
                <a:gd name="T6" fmla="*/ 50 w 65"/>
                <a:gd name="T7" fmla="*/ 8 h 83"/>
                <a:gd name="T8" fmla="*/ 56 w 65"/>
                <a:gd name="T9" fmla="*/ 13 h 83"/>
                <a:gd name="T10" fmla="*/ 59 w 65"/>
                <a:gd name="T11" fmla="*/ 19 h 83"/>
                <a:gd name="T12" fmla="*/ 62 w 65"/>
                <a:gd name="T13" fmla="*/ 25 h 83"/>
                <a:gd name="T14" fmla="*/ 64 w 65"/>
                <a:gd name="T15" fmla="*/ 34 h 83"/>
                <a:gd name="T16" fmla="*/ 65 w 65"/>
                <a:gd name="T17" fmla="*/ 42 h 83"/>
                <a:gd name="T18" fmla="*/ 64 w 65"/>
                <a:gd name="T19" fmla="*/ 51 h 83"/>
                <a:gd name="T20" fmla="*/ 62 w 65"/>
                <a:gd name="T21" fmla="*/ 58 h 83"/>
                <a:gd name="T22" fmla="*/ 59 w 65"/>
                <a:gd name="T23" fmla="*/ 65 h 83"/>
                <a:gd name="T24" fmla="*/ 56 w 65"/>
                <a:gd name="T25" fmla="*/ 71 h 83"/>
                <a:gd name="T26" fmla="*/ 50 w 65"/>
                <a:gd name="T27" fmla="*/ 76 h 83"/>
                <a:gd name="T28" fmla="*/ 45 w 65"/>
                <a:gd name="T29" fmla="*/ 80 h 83"/>
                <a:gd name="T30" fmla="*/ 39 w 65"/>
                <a:gd name="T31" fmla="*/ 82 h 83"/>
                <a:gd name="T32" fmla="*/ 33 w 65"/>
                <a:gd name="T33" fmla="*/ 83 h 83"/>
                <a:gd name="T34" fmla="*/ 26 w 65"/>
                <a:gd name="T35" fmla="*/ 82 h 83"/>
                <a:gd name="T36" fmla="*/ 20 w 65"/>
                <a:gd name="T37" fmla="*/ 80 h 83"/>
                <a:gd name="T38" fmla="*/ 15 w 65"/>
                <a:gd name="T39" fmla="*/ 76 h 83"/>
                <a:gd name="T40" fmla="*/ 9 w 65"/>
                <a:gd name="T41" fmla="*/ 71 h 83"/>
                <a:gd name="T42" fmla="*/ 5 w 65"/>
                <a:gd name="T43" fmla="*/ 65 h 83"/>
                <a:gd name="T44" fmla="*/ 2 w 65"/>
                <a:gd name="T45" fmla="*/ 58 h 83"/>
                <a:gd name="T46" fmla="*/ 0 w 65"/>
                <a:gd name="T47" fmla="*/ 51 h 83"/>
                <a:gd name="T48" fmla="*/ 0 w 65"/>
                <a:gd name="T49" fmla="*/ 42 h 83"/>
                <a:gd name="T50" fmla="*/ 0 w 65"/>
                <a:gd name="T51" fmla="*/ 34 h 83"/>
                <a:gd name="T52" fmla="*/ 2 w 65"/>
                <a:gd name="T53" fmla="*/ 25 h 83"/>
                <a:gd name="T54" fmla="*/ 5 w 65"/>
                <a:gd name="T55" fmla="*/ 19 h 83"/>
                <a:gd name="T56" fmla="*/ 9 w 65"/>
                <a:gd name="T57" fmla="*/ 13 h 83"/>
                <a:gd name="T58" fmla="*/ 15 w 65"/>
                <a:gd name="T59" fmla="*/ 8 h 83"/>
                <a:gd name="T60" fmla="*/ 20 w 65"/>
                <a:gd name="T61" fmla="*/ 3 h 83"/>
                <a:gd name="T62" fmla="*/ 26 w 65"/>
                <a:gd name="T63" fmla="*/ 1 h 83"/>
                <a:gd name="T64" fmla="*/ 33 w 65"/>
                <a:gd name="T65" fmla="*/ 0 h 8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5"/>
                <a:gd name="T100" fmla="*/ 0 h 83"/>
                <a:gd name="T101" fmla="*/ 65 w 65"/>
                <a:gd name="T102" fmla="*/ 83 h 8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5" h="83">
                  <a:moveTo>
                    <a:pt x="33" y="0"/>
                  </a:moveTo>
                  <a:lnTo>
                    <a:pt x="39" y="1"/>
                  </a:lnTo>
                  <a:lnTo>
                    <a:pt x="45" y="3"/>
                  </a:lnTo>
                  <a:lnTo>
                    <a:pt x="50" y="8"/>
                  </a:lnTo>
                  <a:lnTo>
                    <a:pt x="56" y="13"/>
                  </a:lnTo>
                  <a:lnTo>
                    <a:pt x="59" y="19"/>
                  </a:lnTo>
                  <a:lnTo>
                    <a:pt x="62" y="25"/>
                  </a:lnTo>
                  <a:lnTo>
                    <a:pt x="64" y="34"/>
                  </a:lnTo>
                  <a:lnTo>
                    <a:pt x="65" y="42"/>
                  </a:lnTo>
                  <a:lnTo>
                    <a:pt x="64" y="51"/>
                  </a:lnTo>
                  <a:lnTo>
                    <a:pt x="62" y="58"/>
                  </a:lnTo>
                  <a:lnTo>
                    <a:pt x="59" y="65"/>
                  </a:lnTo>
                  <a:lnTo>
                    <a:pt x="56" y="71"/>
                  </a:lnTo>
                  <a:lnTo>
                    <a:pt x="50" y="76"/>
                  </a:lnTo>
                  <a:lnTo>
                    <a:pt x="45" y="80"/>
                  </a:lnTo>
                  <a:lnTo>
                    <a:pt x="39" y="82"/>
                  </a:lnTo>
                  <a:lnTo>
                    <a:pt x="33" y="83"/>
                  </a:lnTo>
                  <a:lnTo>
                    <a:pt x="26" y="82"/>
                  </a:lnTo>
                  <a:lnTo>
                    <a:pt x="20" y="80"/>
                  </a:lnTo>
                  <a:lnTo>
                    <a:pt x="15" y="76"/>
                  </a:lnTo>
                  <a:lnTo>
                    <a:pt x="9" y="71"/>
                  </a:lnTo>
                  <a:lnTo>
                    <a:pt x="5" y="65"/>
                  </a:lnTo>
                  <a:lnTo>
                    <a:pt x="2" y="58"/>
                  </a:lnTo>
                  <a:lnTo>
                    <a:pt x="0" y="51"/>
                  </a:lnTo>
                  <a:lnTo>
                    <a:pt x="0" y="42"/>
                  </a:lnTo>
                  <a:lnTo>
                    <a:pt x="0" y="34"/>
                  </a:lnTo>
                  <a:lnTo>
                    <a:pt x="2" y="25"/>
                  </a:lnTo>
                  <a:lnTo>
                    <a:pt x="5" y="19"/>
                  </a:lnTo>
                  <a:lnTo>
                    <a:pt x="9" y="13"/>
                  </a:lnTo>
                  <a:lnTo>
                    <a:pt x="15" y="8"/>
                  </a:lnTo>
                  <a:lnTo>
                    <a:pt x="20" y="3"/>
                  </a:lnTo>
                  <a:lnTo>
                    <a:pt x="26" y="1"/>
                  </a:lnTo>
                  <a:lnTo>
                    <a:pt x="33" y="0"/>
                  </a:lnTo>
                  <a:close/>
                </a:path>
              </a:pathLst>
            </a:custGeom>
            <a:solidFill>
              <a:srgbClr val="FF6600"/>
            </a:solidFill>
            <a:ln w="9525">
              <a:noFill/>
              <a:round/>
              <a:headEnd/>
              <a:tailEnd/>
            </a:ln>
          </p:spPr>
          <p:txBody>
            <a:bodyPr>
              <a:prstTxWarp prst="textNoShape">
                <a:avLst/>
              </a:prstTxWarp>
            </a:bodyPr>
            <a:lstStyle/>
            <a:p>
              <a:endParaRPr lang="en-US"/>
            </a:p>
          </p:txBody>
        </p:sp>
      </p:gr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17188" name="Text Box 4"/>
          <p:cNvSpPr txBox="1">
            <a:spLocks noChangeArrowheads="1"/>
          </p:cNvSpPr>
          <p:nvPr/>
        </p:nvSpPr>
        <p:spPr bwMode="auto">
          <a:xfrm>
            <a:off x="876300" y="4176713"/>
            <a:ext cx="7459663" cy="2227262"/>
          </a:xfrm>
          <a:prstGeom prst="rect">
            <a:avLst/>
          </a:prstGeom>
          <a:noFill/>
          <a:ln w="25400" cap="sq">
            <a:noFill/>
            <a:miter lim="800000"/>
            <a:headEnd/>
            <a:tailEnd/>
          </a:ln>
        </p:spPr>
        <p:txBody>
          <a:bodyPr lIns="274320" rIns="274320">
            <a:prstTxWarp prst="textNoShape">
              <a:avLst/>
            </a:prstTxWarp>
            <a:spAutoFit/>
          </a:bodyPr>
          <a:lstStyle/>
          <a:p>
            <a:pPr>
              <a:lnSpc>
                <a:spcPct val="100000"/>
              </a:lnSpc>
              <a:spcBef>
                <a:spcPct val="0"/>
              </a:spcBef>
              <a:tabLst>
                <a:tab pos="858838" algn="l"/>
              </a:tabLst>
            </a:pPr>
            <a:r>
              <a:rPr lang="en-US"/>
              <a:t>The fact that we get a line is</a:t>
            </a:r>
            <a:r>
              <a:rPr lang="en-US">
                <a:solidFill>
                  <a:schemeClr val="tx2"/>
                </a:solidFill>
              </a:rPr>
              <a:t> invariant</a:t>
            </a:r>
            <a:r>
              <a:rPr lang="en-US">
                <a:solidFill>
                  <a:srgbClr val="00FFCC"/>
                </a:solidFill>
              </a:rPr>
              <a:t> </a:t>
            </a:r>
            <a:r>
              <a:rPr lang="en-US"/>
              <a:t>under changes of implementations. Different machines result in different slopes, but the </a:t>
            </a:r>
            <a:r>
              <a:rPr lang="en-US">
                <a:solidFill>
                  <a:schemeClr val="tx2"/>
                </a:solidFill>
              </a:rPr>
              <a:t>time taken grows </a:t>
            </a:r>
            <a:br>
              <a:rPr lang="en-US">
                <a:solidFill>
                  <a:schemeClr val="tx2"/>
                </a:solidFill>
              </a:rPr>
            </a:br>
            <a:r>
              <a:rPr lang="en-US">
                <a:solidFill>
                  <a:schemeClr val="tx2"/>
                </a:solidFill>
              </a:rPr>
              <a:t>linearly as input size increases</a:t>
            </a:r>
            <a:r>
              <a:rPr lang="en-US"/>
              <a:t>. </a:t>
            </a:r>
          </a:p>
        </p:txBody>
      </p:sp>
      <p:grpSp>
        <p:nvGrpSpPr>
          <p:cNvPr id="2" name="Group 5"/>
          <p:cNvGrpSpPr>
            <a:grpSpLocks/>
          </p:cNvGrpSpPr>
          <p:nvPr/>
        </p:nvGrpSpPr>
        <p:grpSpPr bwMode="auto">
          <a:xfrm>
            <a:off x="1855788" y="646113"/>
            <a:ext cx="5257800" cy="3124200"/>
            <a:chOff x="432" y="432"/>
            <a:chExt cx="3312" cy="1968"/>
          </a:xfrm>
        </p:grpSpPr>
        <p:sp>
          <p:nvSpPr>
            <p:cNvPr id="1032" name="Rectangle 6"/>
            <p:cNvSpPr>
              <a:spLocks noChangeArrowheads="1"/>
            </p:cNvSpPr>
            <p:nvPr/>
          </p:nvSpPr>
          <p:spPr bwMode="invGray">
            <a:xfrm>
              <a:off x="720" y="432"/>
              <a:ext cx="3024" cy="1725"/>
            </a:xfrm>
            <a:prstGeom prst="rect">
              <a:avLst/>
            </a:prstGeom>
            <a:solidFill>
              <a:srgbClr val="000000"/>
            </a:solidFill>
            <a:ln w="9525">
              <a:noFill/>
              <a:miter lim="800000"/>
              <a:headEnd/>
              <a:tailEnd/>
            </a:ln>
          </p:spPr>
          <p:txBody>
            <a:bodyPr wrap="none" anchor="ctr">
              <a:prstTxWarp prst="textNoShape">
                <a:avLst/>
              </a:prstTxWarp>
            </a:bodyPr>
            <a:lstStyle/>
            <a:p>
              <a:pPr algn="ctr">
                <a:lnSpc>
                  <a:spcPct val="100000"/>
                </a:lnSpc>
                <a:spcBef>
                  <a:spcPct val="0"/>
                </a:spcBef>
              </a:pPr>
              <a:endParaRPr lang="en-US" sz="2400"/>
            </a:p>
          </p:txBody>
        </p:sp>
        <p:sp>
          <p:nvSpPr>
            <p:cNvPr id="1033" name="Text Box 7"/>
            <p:cNvSpPr txBox="1">
              <a:spLocks noChangeArrowheads="1"/>
            </p:cNvSpPr>
            <p:nvPr/>
          </p:nvSpPr>
          <p:spPr bwMode="invGray">
            <a:xfrm>
              <a:off x="1073" y="2112"/>
              <a:ext cx="2276" cy="288"/>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2400"/>
                <a:t># of bits in the numbers</a:t>
              </a:r>
            </a:p>
          </p:txBody>
        </p:sp>
        <p:sp>
          <p:nvSpPr>
            <p:cNvPr id="1034" name="Text Box 8"/>
            <p:cNvSpPr txBox="1">
              <a:spLocks noChangeArrowheads="1"/>
            </p:cNvSpPr>
            <p:nvPr/>
          </p:nvSpPr>
          <p:spPr bwMode="invGray">
            <a:xfrm>
              <a:off x="432" y="816"/>
              <a:ext cx="288" cy="978"/>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pPr>
              <a:r>
                <a:rPr lang="en-US" sz="2400"/>
                <a:t>t</a:t>
              </a:r>
              <a:br>
                <a:rPr lang="en-US" sz="2400"/>
              </a:br>
              <a:r>
                <a:rPr lang="en-US" sz="2400"/>
                <a:t>ime</a:t>
              </a:r>
            </a:p>
          </p:txBody>
        </p:sp>
        <p:sp>
          <p:nvSpPr>
            <p:cNvPr id="1035" name="Line 9"/>
            <p:cNvSpPr>
              <a:spLocks noChangeShapeType="1"/>
            </p:cNvSpPr>
            <p:nvPr/>
          </p:nvSpPr>
          <p:spPr bwMode="invGray">
            <a:xfrm flipV="1">
              <a:off x="720" y="1296"/>
              <a:ext cx="3024" cy="861"/>
            </a:xfrm>
            <a:prstGeom prst="line">
              <a:avLst/>
            </a:prstGeom>
            <a:noFill/>
            <a:ln w="38100">
              <a:solidFill>
                <a:schemeClr val="tx2"/>
              </a:solidFill>
              <a:round/>
              <a:headEnd/>
              <a:tailEnd/>
            </a:ln>
          </p:spPr>
          <p:txBody>
            <a:bodyPr>
              <a:prstTxWarp prst="textNoShape">
                <a:avLst/>
              </a:prstTxWarp>
            </a:bodyPr>
            <a:lstStyle/>
            <a:p>
              <a:endParaRPr lang="en-US"/>
            </a:p>
          </p:txBody>
        </p:sp>
        <p:sp>
          <p:nvSpPr>
            <p:cNvPr id="1036" name="Line 10"/>
            <p:cNvSpPr>
              <a:spLocks noChangeShapeType="1"/>
            </p:cNvSpPr>
            <p:nvPr/>
          </p:nvSpPr>
          <p:spPr bwMode="invGray">
            <a:xfrm flipH="1">
              <a:off x="720" y="432"/>
              <a:ext cx="2400" cy="1725"/>
            </a:xfrm>
            <a:prstGeom prst="line">
              <a:avLst/>
            </a:prstGeom>
            <a:noFill/>
            <a:ln w="38100">
              <a:solidFill>
                <a:schemeClr val="tx1"/>
              </a:solidFill>
              <a:round/>
              <a:headEnd/>
              <a:tailEnd/>
            </a:ln>
          </p:spPr>
          <p:txBody>
            <a:bodyPr>
              <a:prstTxWarp prst="textNoShape">
                <a:avLst/>
              </a:prstTxWarp>
            </a:bodyPr>
            <a:lstStyle/>
            <a:p>
              <a:endParaRPr lang="en-US"/>
            </a:p>
          </p:txBody>
        </p:sp>
        <p:sp>
          <p:nvSpPr>
            <p:cNvPr id="1037" name="Text Box 11"/>
            <p:cNvSpPr txBox="1">
              <a:spLocks noChangeArrowheads="1"/>
            </p:cNvSpPr>
            <p:nvPr/>
          </p:nvSpPr>
          <p:spPr bwMode="invGray">
            <a:xfrm rot="-2230616">
              <a:off x="1482" y="863"/>
              <a:ext cx="1117" cy="231"/>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1800"/>
                <a:t>Machine M: cn</a:t>
              </a:r>
            </a:p>
          </p:txBody>
        </p:sp>
        <p:sp>
          <p:nvSpPr>
            <p:cNvPr id="1038" name="Text Box 12"/>
            <p:cNvSpPr txBox="1">
              <a:spLocks noChangeArrowheads="1"/>
            </p:cNvSpPr>
            <p:nvPr/>
          </p:nvSpPr>
          <p:spPr bwMode="invGray">
            <a:xfrm rot="-982018">
              <a:off x="2325" y="1257"/>
              <a:ext cx="1207" cy="231"/>
            </a:xfrm>
            <a:prstGeom prst="rect">
              <a:avLst/>
            </a:prstGeom>
            <a:noFill/>
            <a:ln w="9525">
              <a:noFill/>
              <a:miter lim="800000"/>
              <a:headEnd/>
              <a:tailEnd/>
            </a:ln>
          </p:spPr>
          <p:txBody>
            <a:bodyPr wrap="none">
              <a:prstTxWarp prst="textNoShape">
                <a:avLst/>
              </a:prstTxWarp>
              <a:spAutoFit/>
            </a:bodyPr>
            <a:lstStyle/>
            <a:p>
              <a:pPr algn="ctr">
                <a:lnSpc>
                  <a:spcPct val="100000"/>
                </a:lnSpc>
                <a:spcBef>
                  <a:spcPct val="0"/>
                </a:spcBef>
              </a:pPr>
              <a:r>
                <a:rPr lang="en-US" sz="1800">
                  <a:solidFill>
                    <a:schemeClr val="tx2"/>
                  </a:solidFill>
                </a:rPr>
                <a:t>Machine M’: c’n</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17188"/>
                                        </p:tgtEl>
                                        <p:attrNameLst>
                                          <p:attrName>style.visibility</p:attrName>
                                        </p:attrNameLst>
                                      </p:cBhvr>
                                      <p:to>
                                        <p:strVal val="visible"/>
                                      </p:to>
                                    </p:set>
                                    <p:animEffect transition="in" filter="fade">
                                      <p:cBhvr>
                                        <p:cTn id="7" dur="500"/>
                                        <p:tgtEl>
                                          <p:spTgt spid="1117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7188" grpId="0"/>
    </p:bldLst>
  </p:timing>
</p:sld>
</file>

<file path=ppt/theme/theme1.xml><?xml version="1.0" encoding="utf-8"?>
<a:theme xmlns:a="http://schemas.openxmlformats.org/drawingml/2006/main" name="Default Design">
  <a:themeElements>
    <a:clrScheme name="Default Design 4">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490B09"/>
      </a:hlink>
      <a:folHlink>
        <a:srgbClr val="CCFFCC"/>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sq" cmpd="sng" algn="ctr">
          <a:solidFill>
            <a:srgbClr val="00FFCC"/>
          </a:solidFill>
          <a:prstDash val="solid"/>
          <a:round/>
          <a:headEnd type="none" w="med" len="med"/>
          <a:tailEnd type="none" w="med" len="med"/>
        </a:ln>
        <a:effectLst/>
      </a:spPr>
      <a:bodyPr vert="horz" wrap="square" lIns="274320" tIns="45720" rIns="274320" bIns="45720" numCol="1" anchor="ctr" anchorCtr="0" compatLnSpc="1">
        <a:prstTxWarp prst="textNoShape">
          <a:avLst/>
        </a:prstTxWarp>
      </a:bodyPr>
      <a:lstStyle>
        <a:defPPr marL="0" marR="0" indent="0" algn="ctr" defTabSz="914400" rtl="0" eaLnBrk="0" fontAlgn="base" latinLnBrk="0" hangingPunct="0">
          <a:lnSpc>
            <a:spcPct val="90000"/>
          </a:lnSpc>
          <a:spcBef>
            <a:spcPct val="20000"/>
          </a:spcBef>
          <a:spcAft>
            <a:spcPct val="0"/>
          </a:spcAft>
          <a:buClrTx/>
          <a:buSzTx/>
          <a:buFontTx/>
          <a:buNone/>
          <a:tabLst>
            <a:tab pos="858838" algn="l"/>
          </a:tabLst>
          <a:defRPr kumimoji="0" lang="en-US" sz="2800" b="1"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noFill/>
        <a:ln w="12700" cap="sq" cmpd="sng" algn="ctr">
          <a:solidFill>
            <a:srgbClr val="00FFCC"/>
          </a:solidFill>
          <a:prstDash val="solid"/>
          <a:round/>
          <a:headEnd type="none" w="med" len="med"/>
          <a:tailEnd type="none" w="med" len="med"/>
        </a:ln>
        <a:effectLst/>
      </a:spPr>
      <a:bodyPr vert="horz" wrap="square" lIns="274320" tIns="45720" rIns="274320" bIns="45720" numCol="1" anchor="ctr" anchorCtr="0" compatLnSpc="1">
        <a:prstTxWarp prst="textNoShape">
          <a:avLst/>
        </a:prstTxWarp>
      </a:bodyPr>
      <a:lstStyle>
        <a:defPPr marL="0" marR="0" indent="0" algn="ctr" defTabSz="914400" rtl="0" eaLnBrk="0" fontAlgn="base" latinLnBrk="0" hangingPunct="0">
          <a:lnSpc>
            <a:spcPct val="90000"/>
          </a:lnSpc>
          <a:spcBef>
            <a:spcPct val="20000"/>
          </a:spcBef>
          <a:spcAft>
            <a:spcPct val="0"/>
          </a:spcAft>
          <a:buClrTx/>
          <a:buSzTx/>
          <a:buFontTx/>
          <a:buNone/>
          <a:tabLst>
            <a:tab pos="858838" algn="l"/>
          </a:tabLst>
          <a:defRPr kumimoji="0" lang="en-US" sz="2800" b="1"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FFFFFF"/>
        </a:lt2>
        <a:accent1>
          <a:srgbClr val="DDDDDD"/>
        </a:accent1>
        <a:accent2>
          <a:srgbClr val="4D4D4D"/>
        </a:accent2>
        <a:accent3>
          <a:srgbClr val="FFFFFF"/>
        </a:accent3>
        <a:accent4>
          <a:srgbClr val="000000"/>
        </a:accent4>
        <a:accent5>
          <a:srgbClr val="EBEBEB"/>
        </a:accent5>
        <a:accent6>
          <a:srgbClr val="454545"/>
        </a:accent6>
        <a:hlink>
          <a:srgbClr val="333333"/>
        </a:hlink>
        <a:folHlink>
          <a:srgbClr val="080808"/>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61CF79"/>
        </a:hlink>
        <a:folHlink>
          <a:srgbClr val="CCFFCC"/>
        </a:folHlink>
      </a:clrScheme>
      <a:clrMap bg1="dk2" tx1="lt1" bg2="dk1" tx2="lt2" accent1="accent1" accent2="accent2" accent3="accent3" accent4="accent4" accent5="accent5" accent6="accent6" hlink="hlink" folHlink="folHlink"/>
    </a:extraClrScheme>
    <a:extraClrScheme>
      <a:clrScheme name="Default Design 4">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490B09"/>
        </a:hlink>
        <a:folHlink>
          <a:srgbClr val="CC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27540</TotalTime>
  <Words>4889</Words>
  <Application>Microsoft Macintosh PowerPoint</Application>
  <PresentationFormat>On-screen Show (4:3)</PresentationFormat>
  <Paragraphs>716</Paragraphs>
  <Slides>83</Slides>
  <Notes>75</Notes>
  <HiddenSlides>0</HiddenSlides>
  <MMClips>0</MMClips>
  <ScaleCrop>false</ScaleCrop>
  <HeadingPairs>
    <vt:vector size="4" baseType="variant">
      <vt:variant>
        <vt:lpstr>Design Template</vt:lpstr>
      </vt:variant>
      <vt:variant>
        <vt:i4>1</vt:i4>
      </vt:variant>
      <vt:variant>
        <vt:lpstr>Slide Titles</vt:lpstr>
      </vt:variant>
      <vt:variant>
        <vt:i4>83</vt:i4>
      </vt:variant>
    </vt:vector>
  </HeadingPairs>
  <TitlesOfParts>
    <vt:vector size="84" baseType="lpstr">
      <vt:lpstr>Default Design</vt:lpstr>
      <vt:lpstr>Grade School Revisited: How To Multiply Two Numbers</vt:lpstr>
      <vt:lpstr>Slide 2</vt:lpstr>
      <vt:lpstr>Time complexity of  grade school multiplication</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Grade School Multiplication: Quadratic time</vt:lpstr>
      <vt:lpstr>Worst Case Time</vt:lpstr>
      <vt:lpstr>Slide 18</vt:lpstr>
      <vt:lpstr>Slide 19</vt:lpstr>
      <vt:lpstr>Factoring The Number N  By Trial Division</vt:lpstr>
      <vt:lpstr>Slide 21</vt:lpstr>
      <vt:lpstr>Notation to Discuss Growth Rates</vt:lpstr>
      <vt:lpstr>Slide 23</vt:lpstr>
      <vt:lpstr>Other Useful Notation: Ω</vt:lpstr>
      <vt:lpstr>Slide 25</vt:lpstr>
      <vt:lpstr>Yet More Useful Notation: Θ</vt:lpstr>
      <vt:lpstr>Slide 27</vt:lpstr>
      <vt:lpstr>Notation to Discuss Growth Rates</vt:lpstr>
      <vt:lpstr>Slide 29</vt:lpstr>
      <vt:lpstr>Other Useful Notation: Ω</vt:lpstr>
      <vt:lpstr>Yet More Useful Notation: Θ</vt:lpstr>
      <vt:lpstr>Slide 32</vt:lpstr>
      <vt:lpstr>Divide And Conquer</vt:lpstr>
      <vt:lpstr>Multiplication of 2 n-bit numbers</vt:lpstr>
      <vt:lpstr>Multiplication of 2 n-bit numbers</vt:lpstr>
      <vt:lpstr>Same thing for numbers in decimal</vt:lpstr>
      <vt:lpstr>Multiplying (Divide &amp; Conquer style)</vt:lpstr>
      <vt:lpstr>Multiplying (Divide &amp; Conquer style)</vt:lpstr>
      <vt:lpstr>Multiplying (Divide &amp; Conquer style)</vt:lpstr>
      <vt:lpstr>Multiplying (Divide &amp; Conquer style)</vt:lpstr>
      <vt:lpstr>Divide, Conquer, and Glue</vt:lpstr>
      <vt:lpstr>Divide, Conquer, and Glue</vt:lpstr>
      <vt:lpstr>Divide, Conquer, and Glue</vt:lpstr>
      <vt:lpstr>Divide, Conquer, and Glue</vt:lpstr>
      <vt:lpstr>Divide, Conquer, and Glue</vt:lpstr>
      <vt:lpstr>Divide, Conquer, and Glue</vt:lpstr>
      <vt:lpstr>Divide, Conquer, and Glue</vt:lpstr>
      <vt:lpstr>Divide, Conquer, and Glue</vt:lpstr>
      <vt:lpstr>Divide, Conquer, and Glue</vt:lpstr>
      <vt:lpstr>Divide, Conquer, and Glue</vt:lpstr>
      <vt:lpstr>Divide, Conquer, and Glue</vt:lpstr>
      <vt:lpstr>Time required by MULT</vt:lpstr>
      <vt:lpstr>Recurrence Relation</vt:lpstr>
      <vt:lpstr>Simplified Recurrence Relation</vt:lpstr>
      <vt:lpstr>Slide 55</vt:lpstr>
      <vt:lpstr>Slide 56</vt:lpstr>
      <vt:lpstr>Slide 57</vt:lpstr>
      <vt:lpstr>Slide 58</vt:lpstr>
      <vt:lpstr>Slide 59</vt:lpstr>
      <vt:lpstr>Divide and Conquer MULT: Θ(n2) time  Grade School Multiplication: Θ(n2) time</vt:lpstr>
      <vt:lpstr>Gauss’ Complex Puzzle</vt:lpstr>
      <vt:lpstr>Gauss’ $3.05 Method</vt:lpstr>
      <vt:lpstr>Slide 63</vt:lpstr>
      <vt:lpstr>Karatsuba, Anatolii Alexeevich  (1937-2008)  </vt:lpstr>
      <vt:lpstr>Gaussified MULT (Karatsuba 1962)</vt:lpstr>
      <vt:lpstr>Slide 66</vt:lpstr>
      <vt:lpstr>Slide 67</vt:lpstr>
      <vt:lpstr>Slide 68</vt:lpstr>
      <vt:lpstr>Slide 69</vt:lpstr>
      <vt:lpstr>Slide 70</vt:lpstr>
      <vt:lpstr>Slide 71</vt:lpstr>
      <vt:lpstr>Dramatic Improvement for Large n</vt:lpstr>
      <vt:lpstr>Slide 73</vt:lpstr>
      <vt:lpstr>3-Way Multiplication</vt:lpstr>
      <vt:lpstr>3-Way Multiplication</vt:lpstr>
      <vt:lpstr>3-Way Multiplication</vt:lpstr>
      <vt:lpstr>Is it possible to reduce the number of multiplications to 5?</vt:lpstr>
      <vt:lpstr>5 Multiplications Suffice</vt:lpstr>
      <vt:lpstr>Further Generalizations</vt:lpstr>
      <vt:lpstr>Further Generalizations</vt:lpstr>
      <vt:lpstr>Multiplication Algorithms</vt:lpstr>
      <vt:lpstr>Slide 82</vt:lpstr>
      <vt:lpstr>Study Bee</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dc:title>
  <dc:creator>Victor Adamchik</dc:creator>
  <dc:description/>
  <cp:lastModifiedBy>Danny Sleator</cp:lastModifiedBy>
  <cp:revision>798</cp:revision>
  <cp:lastPrinted>1998-01-22T22:42:46Z</cp:lastPrinted>
  <dcterms:created xsi:type="dcterms:W3CDTF">2010-11-04T17:18:28Z</dcterms:created>
  <dcterms:modified xsi:type="dcterms:W3CDTF">2010-11-04T20:33:11Z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rudich@cs.cmu.edu</vt:lpwstr>
  </property>
  <property fmtid="{D5CDD505-2E9C-101B-9397-08002B2CF9AE}" pid="8" name="HomePage">
    <vt:lpwstr>http://www.cs.cmu.edu/~rudich</vt:lpwstr>
  </property>
  <property fmtid="{D5CDD505-2E9C-101B-9397-08002B2CF9AE}" pid="9" name="Other">
    <vt:lpwstr>The lecture was generated using Powerpoint 97. The original lecture contains sound and animation that is not represented here. Some distortions of the original slides are due to bugs in the Powerpoint to HTML translator.</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6684672</vt:i4>
  </property>
  <property fmtid="{D5CDD505-2E9C-101B-9397-08002B2CF9AE}" pid="14" name="TextColor">
    <vt:i4>16777215</vt:i4>
  </property>
  <property fmtid="{D5CDD505-2E9C-101B-9397-08002B2CF9AE}" pid="15" name="LinkColor">
    <vt:i4>65535</vt:i4>
  </property>
  <property fmtid="{D5CDD505-2E9C-101B-9397-08002B2CF9AE}" pid="16" name="VisitedColor">
    <vt:i4>6737151</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C:\Rudich\HTML</vt:lpwstr>
  </property>
</Properties>
</file>