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media/audio1.bin" ContentType="audio/unknown"/>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docProps/custom.xml" ContentType="application/vnd.openxmlformats-officedocument.custom-properties+xml"/>
  <Override PartName="/ppt/notesSlides/notesSlide39.xml" ContentType="application/vnd.openxmlformats-officedocument.presentationml.notesSlide+xml"/>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8" r:id="rId1"/>
  </p:sldMasterIdLst>
  <p:notesMasterIdLst>
    <p:notesMasterId r:id="rId56"/>
  </p:notesMasterIdLst>
  <p:handoutMasterIdLst>
    <p:handoutMasterId r:id="rId57"/>
  </p:handoutMasterIdLst>
  <p:sldIdLst>
    <p:sldId id="256" r:id="rId2"/>
    <p:sldId id="922" r:id="rId3"/>
    <p:sldId id="955" r:id="rId4"/>
    <p:sldId id="956" r:id="rId5"/>
    <p:sldId id="925" r:id="rId6"/>
    <p:sldId id="926" r:id="rId7"/>
    <p:sldId id="927" r:id="rId8"/>
    <p:sldId id="928" r:id="rId9"/>
    <p:sldId id="929" r:id="rId10"/>
    <p:sldId id="930" r:id="rId11"/>
    <p:sldId id="968" r:id="rId12"/>
    <p:sldId id="980" r:id="rId13"/>
    <p:sldId id="960" r:id="rId14"/>
    <p:sldId id="933" r:id="rId15"/>
    <p:sldId id="965" r:id="rId16"/>
    <p:sldId id="966" r:id="rId17"/>
    <p:sldId id="967" r:id="rId18"/>
    <p:sldId id="975" r:id="rId19"/>
    <p:sldId id="976" r:id="rId20"/>
    <p:sldId id="934" r:id="rId21"/>
    <p:sldId id="935" r:id="rId22"/>
    <p:sldId id="936" r:id="rId23"/>
    <p:sldId id="937" r:id="rId24"/>
    <p:sldId id="938" r:id="rId25"/>
    <p:sldId id="981" r:id="rId26"/>
    <p:sldId id="941" r:id="rId27"/>
    <p:sldId id="977" r:id="rId28"/>
    <p:sldId id="963" r:id="rId29"/>
    <p:sldId id="942" r:id="rId30"/>
    <p:sldId id="983" r:id="rId31"/>
    <p:sldId id="943" r:id="rId32"/>
    <p:sldId id="944" r:id="rId33"/>
    <p:sldId id="945" r:id="rId34"/>
    <p:sldId id="946" r:id="rId35"/>
    <p:sldId id="947" r:id="rId36"/>
    <p:sldId id="948" r:id="rId37"/>
    <p:sldId id="949" r:id="rId38"/>
    <p:sldId id="950" r:id="rId39"/>
    <p:sldId id="951" r:id="rId40"/>
    <p:sldId id="961" r:id="rId41"/>
    <p:sldId id="952" r:id="rId42"/>
    <p:sldId id="979" r:id="rId43"/>
    <p:sldId id="954" r:id="rId44"/>
    <p:sldId id="969" r:id="rId45"/>
    <p:sldId id="970" r:id="rId46"/>
    <p:sldId id="971" r:id="rId47"/>
    <p:sldId id="982" r:id="rId48"/>
    <p:sldId id="972" r:id="rId49"/>
    <p:sldId id="984" r:id="rId50"/>
    <p:sldId id="973" r:id="rId51"/>
    <p:sldId id="985" r:id="rId52"/>
    <p:sldId id="974" r:id="rId53"/>
    <p:sldId id="978" r:id="rId54"/>
    <p:sldId id="920" r:id="rId55"/>
  </p:sldIdLst>
  <p:sldSz cx="9144000" cy="6858000" type="screen4x3"/>
  <p:notesSz cx="7302500" cy="9588500"/>
  <p:defaultTextStyle>
    <a:defPPr>
      <a:defRPr lang="en-US"/>
    </a:defPPr>
    <a:lvl1pPr algn="ctr" rtl="0" eaLnBrk="0" fontAlgn="base" hangingPunct="0">
      <a:lnSpc>
        <a:spcPct val="90000"/>
      </a:lnSpc>
      <a:spcBef>
        <a:spcPct val="20000"/>
      </a:spcBef>
      <a:spcAft>
        <a:spcPct val="0"/>
      </a:spcAft>
      <a:defRPr sz="2800" b="1" kern="1200">
        <a:solidFill>
          <a:schemeClr val="tx1"/>
        </a:solidFill>
        <a:latin typeface="Comic Sans MS" charset="0"/>
        <a:ea typeface="+mn-ea"/>
        <a:cs typeface="+mn-cs"/>
      </a:defRPr>
    </a:lvl1pPr>
    <a:lvl2pPr marL="457200" algn="ctr" rtl="0" eaLnBrk="0" fontAlgn="base" hangingPunct="0">
      <a:lnSpc>
        <a:spcPct val="90000"/>
      </a:lnSpc>
      <a:spcBef>
        <a:spcPct val="20000"/>
      </a:spcBef>
      <a:spcAft>
        <a:spcPct val="0"/>
      </a:spcAft>
      <a:defRPr sz="2800" b="1" kern="1200">
        <a:solidFill>
          <a:schemeClr val="tx1"/>
        </a:solidFill>
        <a:latin typeface="Comic Sans MS" charset="0"/>
        <a:ea typeface="+mn-ea"/>
        <a:cs typeface="+mn-cs"/>
      </a:defRPr>
    </a:lvl2pPr>
    <a:lvl3pPr marL="914400" algn="ctr" rtl="0" eaLnBrk="0" fontAlgn="base" hangingPunct="0">
      <a:lnSpc>
        <a:spcPct val="90000"/>
      </a:lnSpc>
      <a:spcBef>
        <a:spcPct val="20000"/>
      </a:spcBef>
      <a:spcAft>
        <a:spcPct val="0"/>
      </a:spcAft>
      <a:defRPr sz="2800" b="1" kern="1200">
        <a:solidFill>
          <a:schemeClr val="tx1"/>
        </a:solidFill>
        <a:latin typeface="Comic Sans MS" charset="0"/>
        <a:ea typeface="+mn-ea"/>
        <a:cs typeface="+mn-cs"/>
      </a:defRPr>
    </a:lvl3pPr>
    <a:lvl4pPr marL="1371600" algn="ctr" rtl="0" eaLnBrk="0" fontAlgn="base" hangingPunct="0">
      <a:lnSpc>
        <a:spcPct val="90000"/>
      </a:lnSpc>
      <a:spcBef>
        <a:spcPct val="20000"/>
      </a:spcBef>
      <a:spcAft>
        <a:spcPct val="0"/>
      </a:spcAft>
      <a:defRPr sz="2800" b="1" kern="1200">
        <a:solidFill>
          <a:schemeClr val="tx1"/>
        </a:solidFill>
        <a:latin typeface="Comic Sans MS" charset="0"/>
        <a:ea typeface="+mn-ea"/>
        <a:cs typeface="+mn-cs"/>
      </a:defRPr>
    </a:lvl4pPr>
    <a:lvl5pPr marL="1828800" algn="ctr" rtl="0" eaLnBrk="0" fontAlgn="base" hangingPunct="0">
      <a:lnSpc>
        <a:spcPct val="90000"/>
      </a:lnSpc>
      <a:spcBef>
        <a:spcPct val="20000"/>
      </a:spcBef>
      <a:spcAft>
        <a:spcPct val="0"/>
      </a:spcAft>
      <a:defRPr sz="2800" b="1" kern="1200">
        <a:solidFill>
          <a:schemeClr val="tx1"/>
        </a:solidFill>
        <a:latin typeface="Comic Sans MS" charset="0"/>
        <a:ea typeface="+mn-ea"/>
        <a:cs typeface="+mn-cs"/>
      </a:defRPr>
    </a:lvl5pPr>
    <a:lvl6pPr marL="2286000" algn="l" defTabSz="457200" rtl="0" eaLnBrk="1" latinLnBrk="0" hangingPunct="1">
      <a:defRPr sz="2800" b="1" kern="1200">
        <a:solidFill>
          <a:schemeClr val="tx1"/>
        </a:solidFill>
        <a:latin typeface="Comic Sans MS" charset="0"/>
        <a:ea typeface="+mn-ea"/>
        <a:cs typeface="+mn-cs"/>
      </a:defRPr>
    </a:lvl6pPr>
    <a:lvl7pPr marL="2743200" algn="l" defTabSz="457200" rtl="0" eaLnBrk="1" latinLnBrk="0" hangingPunct="1">
      <a:defRPr sz="2800" b="1" kern="1200">
        <a:solidFill>
          <a:schemeClr val="tx1"/>
        </a:solidFill>
        <a:latin typeface="Comic Sans MS" charset="0"/>
        <a:ea typeface="+mn-ea"/>
        <a:cs typeface="+mn-cs"/>
      </a:defRPr>
    </a:lvl7pPr>
    <a:lvl8pPr marL="3200400" algn="l" defTabSz="457200" rtl="0" eaLnBrk="1" latinLnBrk="0" hangingPunct="1">
      <a:defRPr sz="2800" b="1" kern="1200">
        <a:solidFill>
          <a:schemeClr val="tx1"/>
        </a:solidFill>
        <a:latin typeface="Comic Sans MS" charset="0"/>
        <a:ea typeface="+mn-ea"/>
        <a:cs typeface="+mn-cs"/>
      </a:defRPr>
    </a:lvl8pPr>
    <a:lvl9pPr marL="3657600" algn="l" defTabSz="457200" rtl="0" eaLnBrk="1" latinLnBrk="0" hangingPunct="1">
      <a:defRPr sz="2800" b="1"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loop="1" showNarration="1" useTimings="0">
    <p:present/>
    <p:sldAll/>
    <p:penClr>
      <a:schemeClr val="tx2"/>
    </p:penClr>
  </p:showPr>
  <p:clrMru>
    <a:srgbClr val="00FFCC"/>
    <a:srgbClr val="FFFF66"/>
    <a:srgbClr val="FFFF99"/>
    <a:srgbClr val="66FF33"/>
    <a:srgbClr val="FF00FF"/>
    <a:srgbClr val="CC0099"/>
    <a:srgbClr val="969696"/>
    <a:srgbClr val="FD33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9382" autoAdjust="0"/>
    <p:restoredTop sz="94660" autoAdjust="0"/>
  </p:normalViewPr>
  <p:slideViewPr>
    <p:cSldViewPr snapToObjects="1">
      <p:cViewPr>
        <p:scale>
          <a:sx n="150" d="100"/>
          <a:sy n="150" d="100"/>
        </p:scale>
        <p:origin x="-88" y="-88"/>
      </p:cViewPr>
      <p:guideLst>
        <p:guide orient="horz" pos="4176"/>
        <p:guide pos="3072"/>
      </p:guideLst>
    </p:cSldViewPr>
  </p:slideViewPr>
  <p:notesTextViewPr>
    <p:cViewPr>
      <p:scale>
        <a:sx n="100" d="100"/>
        <a:sy n="100" d="100"/>
      </p:scale>
      <p:origin x="0" y="0"/>
    </p:cViewPr>
  </p:notesTextViewPr>
  <p:sorterViewPr>
    <p:cViewPr>
      <p:scale>
        <a:sx n="66" d="100"/>
        <a:sy n="66" d="100"/>
      </p:scale>
      <p:origin x="0" y="834"/>
    </p:cViewPr>
  </p:sorterViewPr>
  <p:notesViewPr>
    <p:cSldViewPr snapToObjects="1">
      <p:cViewPr varScale="1">
        <p:scale>
          <a:sx n="47" d="100"/>
          <a:sy n="47" d="100"/>
        </p:scale>
        <p:origin x="-1536" y="-114"/>
      </p:cViewPr>
      <p:guideLst>
        <p:guide orient="horz" pos="3020"/>
        <p:guide pos="23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2075"/>
            <a:ext cx="3163888" cy="293688"/>
          </a:xfrm>
          <a:prstGeom prst="rect">
            <a:avLst/>
          </a:prstGeom>
          <a:noFill/>
          <a:ln w="38100">
            <a:noFill/>
            <a:miter lim="800000"/>
            <a:headEnd/>
            <a:tailEnd/>
          </a:ln>
          <a:effectLst/>
        </p:spPr>
        <p:txBody>
          <a:bodyPr vert="horz" wrap="square" lIns="289523" tIns="48253" rIns="289523" bIns="48253" numCol="1" anchor="ctr" anchorCtr="0" compatLnSpc="1">
            <a:prstTxWarp prst="textNoShape">
              <a:avLst/>
            </a:prstTxWarp>
            <a:spAutoFit/>
          </a:bodyPr>
          <a:lstStyle>
            <a:lvl1pPr algn="l" defTabSz="965200">
              <a:lnSpc>
                <a:spcPct val="100000"/>
              </a:lnSpc>
              <a:spcBef>
                <a:spcPct val="0"/>
              </a:spcBef>
              <a:defRPr sz="1300" b="0">
                <a:latin typeface="Arial Rounded MT Bold" pitchFamily="34" charset="0"/>
              </a:defRPr>
            </a:lvl1pPr>
          </a:lstStyle>
          <a:p>
            <a:pPr>
              <a:defRPr/>
            </a:pPr>
            <a:endParaRPr lang="en-US"/>
          </a:p>
        </p:txBody>
      </p:sp>
      <p:sp>
        <p:nvSpPr>
          <p:cNvPr id="96259" name="Rectangle 3"/>
          <p:cNvSpPr>
            <a:spLocks noGrp="1" noChangeArrowheads="1"/>
          </p:cNvSpPr>
          <p:nvPr>
            <p:ph type="dt" sz="quarter" idx="1"/>
          </p:nvPr>
        </p:nvSpPr>
        <p:spPr bwMode="auto">
          <a:xfrm>
            <a:off x="4138613" y="92075"/>
            <a:ext cx="3163887" cy="293688"/>
          </a:xfrm>
          <a:prstGeom prst="rect">
            <a:avLst/>
          </a:prstGeom>
          <a:noFill/>
          <a:ln w="38100">
            <a:noFill/>
            <a:miter lim="800000"/>
            <a:headEnd/>
            <a:tailEnd/>
          </a:ln>
          <a:effectLst/>
        </p:spPr>
        <p:txBody>
          <a:bodyPr vert="horz" wrap="square" lIns="289523" tIns="48253" rIns="289523" bIns="48253" numCol="1" anchor="ctr" anchorCtr="0" compatLnSpc="1">
            <a:prstTxWarp prst="textNoShape">
              <a:avLst/>
            </a:prstTxWarp>
            <a:spAutoFit/>
          </a:bodyPr>
          <a:lstStyle>
            <a:lvl1pPr algn="r" defTabSz="965200">
              <a:lnSpc>
                <a:spcPct val="100000"/>
              </a:lnSpc>
              <a:spcBef>
                <a:spcPct val="0"/>
              </a:spcBef>
              <a:defRPr sz="1300" b="0">
                <a:latin typeface="Arial Rounded MT Bold" pitchFamily="34" charset="0"/>
              </a:defRPr>
            </a:lvl1pPr>
          </a:lstStyle>
          <a:p>
            <a:pPr>
              <a:defRPr/>
            </a:pPr>
            <a:endParaRPr lang="en-US"/>
          </a:p>
        </p:txBody>
      </p:sp>
      <p:sp>
        <p:nvSpPr>
          <p:cNvPr id="96260" name="Rectangle 4"/>
          <p:cNvSpPr>
            <a:spLocks noGrp="1" noChangeArrowheads="1"/>
          </p:cNvSpPr>
          <p:nvPr>
            <p:ph type="ftr" sz="quarter" idx="2"/>
          </p:nvPr>
        </p:nvSpPr>
        <p:spPr bwMode="auto">
          <a:xfrm>
            <a:off x="0" y="9294813"/>
            <a:ext cx="3163888" cy="293687"/>
          </a:xfrm>
          <a:prstGeom prst="rect">
            <a:avLst/>
          </a:prstGeom>
          <a:noFill/>
          <a:ln w="38100">
            <a:noFill/>
            <a:miter lim="800000"/>
            <a:headEnd/>
            <a:tailEnd/>
          </a:ln>
          <a:effectLst/>
        </p:spPr>
        <p:txBody>
          <a:bodyPr vert="horz" wrap="square" lIns="289523" tIns="48253" rIns="289523" bIns="48253" numCol="1" anchor="b" anchorCtr="0" compatLnSpc="1">
            <a:prstTxWarp prst="textNoShape">
              <a:avLst/>
            </a:prstTxWarp>
            <a:spAutoFit/>
          </a:bodyPr>
          <a:lstStyle>
            <a:lvl1pPr algn="l" defTabSz="965200">
              <a:lnSpc>
                <a:spcPct val="100000"/>
              </a:lnSpc>
              <a:spcBef>
                <a:spcPct val="0"/>
              </a:spcBef>
              <a:defRPr sz="1300" b="0">
                <a:latin typeface="Arial Rounded MT Bold" pitchFamily="34" charset="0"/>
              </a:defRPr>
            </a:lvl1pPr>
          </a:lstStyle>
          <a:p>
            <a:pPr>
              <a:defRPr/>
            </a:pPr>
            <a:endParaRPr lang="en-US"/>
          </a:p>
        </p:txBody>
      </p:sp>
      <p:sp>
        <p:nvSpPr>
          <p:cNvPr id="96261" name="Rectangle 5"/>
          <p:cNvSpPr>
            <a:spLocks noGrp="1" noChangeArrowheads="1"/>
          </p:cNvSpPr>
          <p:nvPr>
            <p:ph type="sldNum" sz="quarter" idx="3"/>
          </p:nvPr>
        </p:nvSpPr>
        <p:spPr bwMode="auto">
          <a:xfrm>
            <a:off x="4138613" y="9294813"/>
            <a:ext cx="3163887" cy="293687"/>
          </a:xfrm>
          <a:prstGeom prst="rect">
            <a:avLst/>
          </a:prstGeom>
          <a:noFill/>
          <a:ln w="38100">
            <a:noFill/>
            <a:miter lim="800000"/>
            <a:headEnd/>
            <a:tailEnd/>
          </a:ln>
          <a:effectLst/>
        </p:spPr>
        <p:txBody>
          <a:bodyPr vert="horz" wrap="square" lIns="289523" tIns="48253" rIns="289523" bIns="48253" numCol="1" anchor="b" anchorCtr="0" compatLnSpc="1">
            <a:prstTxWarp prst="textNoShape">
              <a:avLst/>
            </a:prstTxWarp>
            <a:spAutoFit/>
          </a:bodyPr>
          <a:lstStyle>
            <a:lvl1pPr algn="r" defTabSz="965200">
              <a:lnSpc>
                <a:spcPct val="100000"/>
              </a:lnSpc>
              <a:spcBef>
                <a:spcPct val="0"/>
              </a:spcBef>
              <a:defRPr sz="1300" b="0">
                <a:latin typeface="Arial Rounded MT Bold" charset="0"/>
              </a:defRPr>
            </a:lvl1pPr>
          </a:lstStyle>
          <a:p>
            <a:fld id="{44B546E9-610C-114F-84BC-DAB43D17FD8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08" tIns="48253" rIns="96508" bIns="48253" numCol="1" anchor="t" anchorCtr="0" compatLnSpc="1">
            <a:prstTxWarp prst="textNoShape">
              <a:avLst/>
            </a:prstTxWarp>
          </a:bodyPr>
          <a:lstStyle>
            <a:lvl1pPr algn="l" defTabSz="965200">
              <a:lnSpc>
                <a:spcPct val="100000"/>
              </a:lnSpc>
              <a:spcBef>
                <a:spcPct val="0"/>
              </a:spcBef>
              <a:defRPr sz="1300">
                <a:latin typeface="Arial Rounded MT Bold" pitchFamily="34" charset="0"/>
              </a:defRPr>
            </a:lvl1pPr>
          </a:lstStyle>
          <a:p>
            <a:pPr>
              <a:defRPr/>
            </a:pPr>
            <a:endParaRPr lang="en-US"/>
          </a:p>
        </p:txBody>
      </p:sp>
      <p:sp>
        <p:nvSpPr>
          <p:cNvPr id="61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6508" tIns="48253" rIns="96508" bIns="48253" numCol="1" anchor="t" anchorCtr="0" compatLnSpc="1">
            <a:prstTxWarp prst="textNoShape">
              <a:avLst/>
            </a:prstTxWarp>
          </a:bodyPr>
          <a:lstStyle>
            <a:lvl1pPr algn="r" defTabSz="965200">
              <a:lnSpc>
                <a:spcPct val="100000"/>
              </a:lnSpc>
              <a:spcBef>
                <a:spcPct val="0"/>
              </a:spcBef>
              <a:defRPr sz="1300">
                <a:latin typeface="Arial Rounded MT Bold" pitchFamily="34" charset="0"/>
              </a:defRPr>
            </a:lvl1pPr>
          </a:lstStyle>
          <a:p>
            <a:pPr>
              <a:defRPr/>
            </a:pPr>
            <a:endParaRPr lang="en-US"/>
          </a:p>
        </p:txBody>
      </p:sp>
      <p:sp>
        <p:nvSpPr>
          <p:cNvPr id="63492" name="Rectangle 4"/>
          <p:cNvSpPr>
            <a:spLocks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6508" tIns="48253" rIns="96508" bIns="482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6508" tIns="48253" rIns="96508" bIns="48253" numCol="1" anchor="b" anchorCtr="0" compatLnSpc="1">
            <a:prstTxWarp prst="textNoShape">
              <a:avLst/>
            </a:prstTxWarp>
          </a:bodyPr>
          <a:lstStyle>
            <a:lvl1pPr algn="l" defTabSz="965200">
              <a:lnSpc>
                <a:spcPct val="100000"/>
              </a:lnSpc>
              <a:spcBef>
                <a:spcPct val="0"/>
              </a:spcBef>
              <a:defRPr sz="1300">
                <a:latin typeface="Arial Rounded MT Bold"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6508" tIns="48253" rIns="96508" bIns="48253" numCol="1" anchor="b" anchorCtr="0" compatLnSpc="1">
            <a:prstTxWarp prst="textNoShape">
              <a:avLst/>
            </a:prstTxWarp>
          </a:bodyPr>
          <a:lstStyle>
            <a:lvl1pPr algn="r" defTabSz="965200">
              <a:lnSpc>
                <a:spcPct val="100000"/>
              </a:lnSpc>
              <a:spcBef>
                <a:spcPct val="0"/>
              </a:spcBef>
              <a:defRPr sz="1300">
                <a:latin typeface="Arial Rounded MT Bold" charset="0"/>
              </a:defRPr>
            </a:lvl1pPr>
          </a:lstStyle>
          <a:p>
            <a:fld id="{2E61960B-07D2-504E-97A3-6C39F06705A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2AF66E1-AC7B-524E-BD81-AE570B7EB4B4}" type="slidenum">
              <a:rPr lang="en-US"/>
              <a:pPr/>
              <a:t>1</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2E27262A-793E-4641-B8A5-A98207CEF98B}" type="datetime1">
              <a:rPr lang="en-US"/>
              <a:pPr/>
              <a:t>10/28/10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9EF68A9-AC7A-4D47-8C11-15A0A10C8E79}" type="datetime1">
              <a:rPr lang="en-US"/>
              <a:pPr/>
              <a:t>10/28/10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2F23BAC-B6A0-4949-89B2-3BBECBBCFF2F}" type="datetime1">
              <a:rPr lang="en-US"/>
              <a:pPr/>
              <a:t>10/28/10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FD01518-4378-DB4E-92FB-4E85D011E47A}" type="datetime1">
              <a:rPr lang="en-US"/>
              <a:pPr/>
              <a:t>10/28/10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BD2A16A-922C-0D47-A5D6-46C756D6338B}" type="datetime1">
              <a:rPr lang="en-US"/>
              <a:pPr/>
              <a:t>10/28/10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093CA28-2E5F-9947-85E1-8DAFE8513D60}" type="datetime1">
              <a:rPr lang="en-US"/>
              <a:pPr/>
              <a:t>10/28/10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folHlink"/>
                </a:solidFill>
                <a:latin typeface="Times New Roman" charset="0"/>
              </a:defRPr>
            </a:lvl1pPr>
          </a:lstStyle>
          <a:p>
            <a:fld id="{2F411D7C-1A8A-6246-B62B-CD635BFACAA5}" type="datetime1">
              <a:rPr lang="en-US"/>
              <a:pPr/>
              <a:t>10/28/10</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folHlink"/>
                </a:solidFill>
                <a:latin typeface="Arial" charset="0"/>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mic Sans MS" pitchFamily="66" charset="0"/>
        </a:defRPr>
      </a:lvl2pPr>
      <a:lvl3pPr algn="ctr" rtl="0" eaLnBrk="0" fontAlgn="base" hangingPunct="0">
        <a:spcBef>
          <a:spcPct val="0"/>
        </a:spcBef>
        <a:spcAft>
          <a:spcPct val="0"/>
        </a:spcAft>
        <a:defRPr sz="3600">
          <a:solidFill>
            <a:schemeClr val="tx2"/>
          </a:solidFill>
          <a:latin typeface="Comic Sans MS" pitchFamily="66" charset="0"/>
        </a:defRPr>
      </a:lvl3pPr>
      <a:lvl4pPr algn="ctr" rtl="0" eaLnBrk="0" fontAlgn="base" hangingPunct="0">
        <a:spcBef>
          <a:spcPct val="0"/>
        </a:spcBef>
        <a:spcAft>
          <a:spcPct val="0"/>
        </a:spcAft>
        <a:defRPr sz="3600">
          <a:solidFill>
            <a:schemeClr val="tx2"/>
          </a:solidFill>
          <a:latin typeface="Comic Sans MS" pitchFamily="66" charset="0"/>
        </a:defRPr>
      </a:lvl4pPr>
      <a:lvl5pPr algn="ctr" rtl="0" eaLnBrk="0" fontAlgn="base" hangingPunct="0">
        <a:spcBef>
          <a:spcPct val="0"/>
        </a:spcBef>
        <a:spcAft>
          <a:spcPct val="0"/>
        </a:spcAft>
        <a:defRPr sz="3600">
          <a:solidFill>
            <a:schemeClr val="tx2"/>
          </a:solidFill>
          <a:latin typeface="Comic Sans MS" pitchFamily="66" charset="0"/>
        </a:defRPr>
      </a:lvl5pPr>
      <a:lvl6pPr marL="457200" algn="ctr" rtl="0" eaLnBrk="0" fontAlgn="base" hangingPunct="0">
        <a:spcBef>
          <a:spcPct val="0"/>
        </a:spcBef>
        <a:spcAft>
          <a:spcPct val="0"/>
        </a:spcAft>
        <a:defRPr sz="3600">
          <a:solidFill>
            <a:schemeClr val="tx2"/>
          </a:solidFill>
          <a:latin typeface="Comic Sans MS" pitchFamily="66" charset="0"/>
        </a:defRPr>
      </a:lvl6pPr>
      <a:lvl7pPr marL="914400" algn="ctr" rtl="0" eaLnBrk="0" fontAlgn="base" hangingPunct="0">
        <a:spcBef>
          <a:spcPct val="0"/>
        </a:spcBef>
        <a:spcAft>
          <a:spcPct val="0"/>
        </a:spcAft>
        <a:defRPr sz="3600">
          <a:solidFill>
            <a:schemeClr val="tx2"/>
          </a:solidFill>
          <a:latin typeface="Comic Sans MS" pitchFamily="66" charset="0"/>
        </a:defRPr>
      </a:lvl7pPr>
      <a:lvl8pPr marL="1371600" algn="ctr" rtl="0" eaLnBrk="0" fontAlgn="base" hangingPunct="0">
        <a:spcBef>
          <a:spcPct val="0"/>
        </a:spcBef>
        <a:spcAft>
          <a:spcPct val="0"/>
        </a:spcAft>
        <a:defRPr sz="3600">
          <a:solidFill>
            <a:schemeClr val="tx2"/>
          </a:solidFill>
          <a:latin typeface="Comic Sans MS" pitchFamily="66" charset="0"/>
        </a:defRPr>
      </a:lvl8pPr>
      <a:lvl9pPr marL="1828800" algn="ctr" rtl="0" eaLnBrk="0" fontAlgn="base" hangingPunct="0">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tabLst>
          <a:tab pos="858838" algn="l"/>
        </a:tabLst>
        <a:defRPr sz="3200">
          <a:solidFill>
            <a:schemeClr val="tx1"/>
          </a:solidFill>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charset="0"/>
          <a:ea typeface="ＭＳ Ｐゴシック" charset="-128"/>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charset="0"/>
          <a:ea typeface="ＭＳ Ｐゴシック" charset="-128"/>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charset="0"/>
          <a:ea typeface="ＭＳ Ｐゴシック" charset="-128"/>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charset="0"/>
          <a:ea typeface="ＭＳ Ｐゴシック" charset="-128"/>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audio" Target="../media/audio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ChangeArrowheads="1"/>
          </p:cNvSpPr>
          <p:nvPr>
            <p:ph type="ctrTitle"/>
          </p:nvPr>
        </p:nvSpPr>
        <p:spPr>
          <a:xfrm>
            <a:off x="930275" y="1543050"/>
            <a:ext cx="7261225" cy="2033588"/>
          </a:xfrm>
        </p:spPr>
        <p:txBody>
          <a:bodyPr/>
          <a:lstStyle/>
          <a:p>
            <a:r>
              <a:rPr lang="en-US"/>
              <a:t>Finite Automata</a:t>
            </a:r>
          </a:p>
        </p:txBody>
      </p:sp>
      <p:graphicFrame>
        <p:nvGraphicFramePr>
          <p:cNvPr id="2573" name="Group 525"/>
          <p:cNvGraphicFramePr>
            <a:graphicFrameLocks noGrp="1"/>
          </p:cNvGraphicFramePr>
          <p:nvPr/>
        </p:nvGraphicFramePr>
        <p:xfrm>
          <a:off x="127000" y="76200"/>
          <a:ext cx="8864600" cy="1579880"/>
        </p:xfrm>
        <a:graphic>
          <a:graphicData uri="http://schemas.openxmlformats.org/drawingml/2006/table">
            <a:tbl>
              <a:tblPr/>
              <a:tblGrid>
                <a:gridCol w="2616200"/>
                <a:gridCol w="2667000"/>
                <a:gridCol w="3581400"/>
              </a:tblGrid>
              <a:tr h="0">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000" b="0" i="0" u="none" strike="noStrike" cap="none" normalizeH="0" baseline="0" dirty="0" smtClean="0">
                          <a:ln>
                            <a:noFill/>
                          </a:ln>
                          <a:solidFill>
                            <a:schemeClr val="tx1"/>
                          </a:solidFill>
                          <a:effectLst/>
                          <a:latin typeface="Comic Sans MS" pitchFamily="66" charset="0"/>
                        </a:rPr>
                        <a:t>Great Theoretical Ideas In Computer Science</a:t>
                      </a:r>
                    </a:p>
                  </a:txBody>
                  <a:tcPr horzOverflow="overflow">
                    <a:lnL cap="flat">
                      <a:noFill/>
                    </a:lnL>
                    <a:lnR cap="flat">
                      <a:noFill/>
                    </a:lnR>
                    <a:lnT cap="fla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000" b="0" i="0" u="none" strike="noStrike" cap="none" normalizeH="0" baseline="0" dirty="0" err="1" smtClean="0">
                          <a:ln>
                            <a:noFill/>
                          </a:ln>
                          <a:solidFill>
                            <a:schemeClr val="tx1"/>
                          </a:solidFill>
                          <a:effectLst/>
                          <a:latin typeface="Comic Sans MS" pitchFamily="66" charset="0"/>
                        </a:rPr>
                        <a:t>Anupam</a:t>
                      </a:r>
                      <a:r>
                        <a:rPr kumimoji="0" lang="en-US" sz="2000" b="0" i="0" u="none" strike="noStrike" cap="none" normalizeH="0" baseline="0" dirty="0" smtClean="0">
                          <a:ln>
                            <a:noFill/>
                          </a:ln>
                          <a:solidFill>
                            <a:schemeClr val="tx1"/>
                          </a:solidFill>
                          <a:effectLst/>
                          <a:latin typeface="Comic Sans MS" pitchFamily="66" charset="0"/>
                        </a:rPr>
                        <a:t> Gupta</a:t>
                      </a:r>
                    </a:p>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000" b="0" i="0" u="none" strike="noStrike" cap="none" normalizeH="0" baseline="0" dirty="0" smtClean="0">
                          <a:ln>
                            <a:noFill/>
                          </a:ln>
                          <a:solidFill>
                            <a:schemeClr val="tx1"/>
                          </a:solidFill>
                          <a:effectLst/>
                          <a:latin typeface="Comic Sans MS" pitchFamily="66" charset="0"/>
                        </a:rPr>
                        <a:t>Danny Sleator</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endParaRPr kumimoji="0" lang="en-US" sz="2000" b="0" i="0" u="none" strike="noStrike" cap="none" normalizeH="0" baseline="0" dirty="0" smtClean="0">
                        <a:ln>
                          <a:noFill/>
                        </a:ln>
                        <a:solidFill>
                          <a:schemeClr val="tx1"/>
                        </a:solidFill>
                        <a:effectLst/>
                        <a:latin typeface="Comic Sans MS" pitchFamily="66"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tab pos="858838" algn="l"/>
                        </a:tabLst>
                      </a:pPr>
                      <a:r>
                        <a:rPr kumimoji="0" lang="en-US" sz="2000" b="0" i="0" u="none" strike="noStrike" cap="none" normalizeH="0" baseline="0" dirty="0" smtClean="0">
                          <a:ln>
                            <a:noFill/>
                          </a:ln>
                          <a:solidFill>
                            <a:schemeClr val="tx1"/>
                          </a:solidFill>
                          <a:effectLst/>
                          <a:latin typeface="Comic Sans MS" pitchFamily="66" charset="0"/>
                        </a:rPr>
                        <a:t>CS 15-251      </a:t>
                      </a:r>
                      <a:r>
                        <a:rPr kumimoji="0" lang="en-US" sz="2000" b="0" i="0" u="none" strike="noStrike" cap="none" normalizeH="0" baseline="0" dirty="0" smtClean="0">
                          <a:ln>
                            <a:noFill/>
                          </a:ln>
                          <a:solidFill>
                            <a:schemeClr val="tx1"/>
                          </a:solidFill>
                          <a:effectLst/>
                          <a:latin typeface="Comic Sans MS" pitchFamily="66" charset="0"/>
                        </a:rPr>
                        <a:t> Fall </a:t>
                      </a:r>
                      <a:r>
                        <a:rPr kumimoji="0" lang="en-US" sz="2000" b="0" i="0" u="none" strike="noStrike" cap="none" normalizeH="0" baseline="0" dirty="0" smtClean="0">
                          <a:ln>
                            <a:noFill/>
                          </a:ln>
                          <a:solidFill>
                            <a:schemeClr val="tx1"/>
                          </a:solidFill>
                          <a:effectLst/>
                          <a:latin typeface="Comic Sans MS" pitchFamily="66" charset="0"/>
                        </a:rPr>
                        <a:t>2010</a:t>
                      </a:r>
                    </a:p>
                  </a:txBody>
                  <a:tcPr horzOverflow="overflow">
                    <a:lnL>
                      <a:noFill/>
                    </a:lnL>
                    <a:lnR cap="flat">
                      <a:noFill/>
                    </a:lnR>
                    <a:lnT>
                      <a:noFill/>
                    </a:lnT>
                    <a:lnB>
                      <a:noFill/>
                    </a:lnB>
                    <a:lnTlToBr>
                      <a:noFill/>
                    </a:lnTlToBr>
                    <a:lnBlToTr>
                      <a:noFill/>
                    </a:lnBlToTr>
                    <a:solidFill>
                      <a:schemeClr val="bg1"/>
                    </a:solidFill>
                  </a:tcPr>
                </a:tc>
              </a:tr>
              <a:tr h="27305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000" b="0" i="0" u="none" strike="noStrike" cap="none" normalizeH="0" baseline="0" dirty="0" smtClean="0">
                          <a:ln>
                            <a:noFill/>
                          </a:ln>
                          <a:solidFill>
                            <a:schemeClr val="tx1"/>
                          </a:solidFill>
                          <a:effectLst/>
                          <a:latin typeface="Comic Sans MS" pitchFamily="66" charset="0"/>
                        </a:rPr>
                        <a:t>Lecture 20</a:t>
                      </a:r>
                    </a:p>
                  </a:txBody>
                  <a:tcPr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000" b="0" i="0" u="none" strike="noStrike" cap="none" normalizeH="0" baseline="0" dirty="0" smtClean="0">
                          <a:ln>
                            <a:noFill/>
                          </a:ln>
                          <a:solidFill>
                            <a:schemeClr val="tx1"/>
                          </a:solidFill>
                          <a:effectLst/>
                          <a:latin typeface="Comic Sans MS" pitchFamily="66" charset="0"/>
                        </a:rPr>
                        <a:t>Oct 28, 2010</a:t>
                      </a:r>
                      <a:endParaRPr kumimoji="0" lang="en-US" sz="2000" b="0" i="0" u="none" strike="noStrike" cap="none" normalizeH="0" baseline="0" dirty="0" smtClean="0">
                        <a:ln>
                          <a:noFill/>
                        </a:ln>
                        <a:solidFill>
                          <a:schemeClr val="tx1"/>
                        </a:solidFill>
                        <a:effectLst/>
                        <a:latin typeface="Comic Sans MS" pitchFamily="66" charset="0"/>
                      </a:endParaRPr>
                    </a:p>
                  </a:txBody>
                  <a:tcPr horzOverflow="overflow">
                    <a:lnL>
                      <a:noFill/>
                    </a:lnL>
                    <a:lnR>
                      <a:noFill/>
                    </a:lnR>
                    <a:lnT>
                      <a:noFill/>
                    </a:lnT>
                    <a:lnB cap="flat">
                      <a:noFill/>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tab pos="858838" algn="l"/>
                        </a:tabLst>
                      </a:pPr>
                      <a:r>
                        <a:rPr kumimoji="0" lang="en-US" sz="2000" b="0" i="0" u="none" strike="noStrike" cap="none" normalizeH="0" baseline="0" dirty="0" smtClean="0">
                          <a:ln>
                            <a:noFill/>
                          </a:ln>
                          <a:solidFill>
                            <a:schemeClr val="tx1"/>
                          </a:solidFill>
                          <a:effectLst/>
                          <a:latin typeface="Comic Sans MS" pitchFamily="66" charset="0"/>
                        </a:rPr>
                        <a:t>Carnegie Mellon University</a:t>
                      </a:r>
                    </a:p>
                  </a:txBody>
                  <a:tcPr horzOverflow="overflow">
                    <a:lnL>
                      <a:noFill/>
                    </a:lnL>
                    <a:lnR cap="flat">
                      <a:noFill/>
                    </a:lnR>
                    <a:lnT>
                      <a:noFill/>
                    </a:lnT>
                    <a:lnB cap="flat">
                      <a:noFill/>
                    </a:lnB>
                    <a:lnTlToBr>
                      <a:noFill/>
                    </a:lnTlToBr>
                    <a:lnBlToTr>
                      <a:noFill/>
                    </a:lnBlToTr>
                    <a:solidFill>
                      <a:schemeClr val="bg1"/>
                    </a:solidFill>
                  </a:tcPr>
                </a:tc>
              </a:tr>
            </a:tbl>
          </a:graphicData>
        </a:graphic>
      </p:graphicFrame>
      <p:sp>
        <p:nvSpPr>
          <p:cNvPr id="8203" name="AutoShape 238">
            <a:hlinkClick r:id="" action="ppaction://noaction" highlightClick="1">
              <a:snd r:embed="rId3" name="BigBenLong.WAV"/>
            </a:hlinkClick>
          </p:cNvPr>
          <p:cNvSpPr>
            <a:spLocks noChangeArrowheads="1"/>
          </p:cNvSpPr>
          <p:nvPr/>
        </p:nvSpPr>
        <p:spPr bwMode="auto">
          <a:xfrm>
            <a:off x="0" y="0"/>
            <a:ext cx="304800" cy="381000"/>
          </a:xfrm>
          <a:prstGeom prst="actionButtonSound">
            <a:avLst/>
          </a:prstGeom>
          <a:solidFill>
            <a:schemeClr val="tx2"/>
          </a:solidFill>
          <a:ln w="12700" cap="sq">
            <a:noFill/>
            <a:miter lim="800000"/>
            <a:headEnd type="none" w="sm" len="sm"/>
            <a:tailEnd type="none" w="sm" len="sm"/>
          </a:ln>
        </p:spPr>
        <p:txBody>
          <a:bodyPr lIns="274320" rIns="274320" anchor="ctr">
            <a:prstTxWarp prst="textNoShape">
              <a:avLst/>
            </a:prstTxWarp>
            <a:spAutoFit/>
          </a:bodyPr>
          <a:lstStyle/>
          <a:p>
            <a:endParaRPr lang="en-US"/>
          </a:p>
        </p:txBody>
      </p:sp>
      <p:grpSp>
        <p:nvGrpSpPr>
          <p:cNvPr id="8204" name="Group 20"/>
          <p:cNvGrpSpPr>
            <a:grpSpLocks/>
          </p:cNvGrpSpPr>
          <p:nvPr/>
        </p:nvGrpSpPr>
        <p:grpSpPr bwMode="auto">
          <a:xfrm>
            <a:off x="2568575" y="4021138"/>
            <a:ext cx="3068638" cy="1868487"/>
            <a:chOff x="1189" y="2446"/>
            <a:chExt cx="2633" cy="1434"/>
          </a:xfrm>
        </p:grpSpPr>
        <p:sp>
          <p:nvSpPr>
            <p:cNvPr id="8205" name="Oval 21"/>
            <p:cNvSpPr>
              <a:spLocks noChangeArrowheads="1"/>
            </p:cNvSpPr>
            <p:nvPr/>
          </p:nvSpPr>
          <p:spPr bwMode="auto">
            <a:xfrm>
              <a:off x="1189" y="3000"/>
              <a:ext cx="410" cy="369"/>
            </a:xfrm>
            <a:prstGeom prst="ellipse">
              <a:avLst/>
            </a:prstGeom>
            <a:solidFill>
              <a:srgbClr val="00FFCC"/>
            </a:solid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8206" name="Oval 22"/>
            <p:cNvSpPr>
              <a:spLocks noChangeArrowheads="1"/>
            </p:cNvSpPr>
            <p:nvPr/>
          </p:nvSpPr>
          <p:spPr bwMode="auto">
            <a:xfrm>
              <a:off x="2112" y="3492"/>
              <a:ext cx="410" cy="370"/>
            </a:xfrm>
            <a:prstGeom prst="ellipse">
              <a:avLst/>
            </a:prstGeom>
            <a:solidFill>
              <a:srgbClr val="00FFCC"/>
            </a:solid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8207" name="Oval 23"/>
            <p:cNvSpPr>
              <a:spLocks noChangeArrowheads="1"/>
            </p:cNvSpPr>
            <p:nvPr/>
          </p:nvSpPr>
          <p:spPr bwMode="auto">
            <a:xfrm>
              <a:off x="3411" y="3492"/>
              <a:ext cx="411" cy="370"/>
            </a:xfrm>
            <a:prstGeom prst="ellipse">
              <a:avLst/>
            </a:prstGeom>
            <a:solidFill>
              <a:srgbClr val="00FFCC"/>
            </a:solid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cxnSp>
          <p:nvCxnSpPr>
            <p:cNvPr id="8208" name="AutoShape 24"/>
            <p:cNvCxnSpPr>
              <a:cxnSpLocks noChangeShapeType="1"/>
              <a:stCxn id="8205" idx="5"/>
              <a:endCxn id="8206" idx="1"/>
            </p:cNvCxnSpPr>
            <p:nvPr/>
          </p:nvCxnSpPr>
          <p:spPr bwMode="auto">
            <a:xfrm>
              <a:off x="1539" y="3333"/>
              <a:ext cx="633" cy="195"/>
            </a:xfrm>
            <a:prstGeom prst="straightConnector1">
              <a:avLst/>
            </a:prstGeom>
            <a:noFill/>
            <a:ln w="57150" cap="sq">
              <a:solidFill>
                <a:schemeClr val="tx1"/>
              </a:solidFill>
              <a:round/>
              <a:headEnd/>
              <a:tailEnd type="triangle" w="med" len="med"/>
            </a:ln>
          </p:spPr>
        </p:cxnSp>
        <p:cxnSp>
          <p:nvCxnSpPr>
            <p:cNvPr id="8209" name="AutoShape 25"/>
            <p:cNvCxnSpPr>
              <a:cxnSpLocks noChangeShapeType="1"/>
              <a:stCxn id="8206" idx="7"/>
              <a:endCxn id="8207" idx="1"/>
            </p:cNvCxnSpPr>
            <p:nvPr/>
          </p:nvCxnSpPr>
          <p:spPr bwMode="auto">
            <a:xfrm rot="5400000" flipV="1">
              <a:off x="2966" y="3024"/>
              <a:ext cx="1" cy="1009"/>
            </a:xfrm>
            <a:prstGeom prst="curvedConnector3">
              <a:avLst>
                <a:gd name="adj1" fmla="val -18000009"/>
              </a:avLst>
            </a:prstGeom>
            <a:noFill/>
            <a:ln w="57150" cap="sq">
              <a:solidFill>
                <a:schemeClr val="tx1"/>
              </a:solidFill>
              <a:round/>
              <a:headEnd type="none" w="sm" len="sm"/>
              <a:tailEnd type="triangle" w="med" len="med"/>
            </a:ln>
          </p:spPr>
        </p:cxnSp>
        <p:cxnSp>
          <p:nvCxnSpPr>
            <p:cNvPr id="8210" name="AutoShape 26"/>
            <p:cNvCxnSpPr>
              <a:cxnSpLocks noChangeShapeType="1"/>
              <a:stCxn id="8207" idx="3"/>
              <a:endCxn id="8206" idx="5"/>
            </p:cNvCxnSpPr>
            <p:nvPr/>
          </p:nvCxnSpPr>
          <p:spPr bwMode="auto">
            <a:xfrm rot="5400000">
              <a:off x="2966" y="3322"/>
              <a:ext cx="1" cy="1009"/>
            </a:xfrm>
            <a:prstGeom prst="curvedConnector3">
              <a:avLst>
                <a:gd name="adj1" fmla="val 18000009"/>
              </a:avLst>
            </a:prstGeom>
            <a:noFill/>
            <a:ln w="57150" cap="sq">
              <a:solidFill>
                <a:schemeClr val="tx1"/>
              </a:solidFill>
              <a:round/>
              <a:headEnd type="none" w="sm" len="sm"/>
              <a:tailEnd type="triangle" w="med" len="med"/>
            </a:ln>
          </p:spPr>
        </p:cxnSp>
        <p:cxnSp>
          <p:nvCxnSpPr>
            <p:cNvPr id="8211" name="AutoShape 27"/>
            <p:cNvCxnSpPr>
              <a:cxnSpLocks noChangeShapeType="1"/>
              <a:stCxn id="8207" idx="5"/>
              <a:endCxn id="8207" idx="7"/>
            </p:cNvCxnSpPr>
            <p:nvPr/>
          </p:nvCxnSpPr>
          <p:spPr bwMode="auto">
            <a:xfrm rot="5400000" flipH="1" flipV="1">
              <a:off x="3614" y="3676"/>
              <a:ext cx="298" cy="1"/>
            </a:xfrm>
            <a:prstGeom prst="curvedConnector5">
              <a:avLst>
                <a:gd name="adj1" fmla="val -60403"/>
                <a:gd name="adj2" fmla="val 57700014"/>
                <a:gd name="adj3" fmla="val 160403"/>
              </a:avLst>
            </a:prstGeom>
            <a:noFill/>
            <a:ln w="57150" cap="sq">
              <a:solidFill>
                <a:schemeClr val="tx1"/>
              </a:solidFill>
              <a:round/>
              <a:headEnd type="none" w="sm" len="sm"/>
              <a:tailEnd type="triangle" w="med" len="med"/>
            </a:ln>
          </p:spPr>
        </p:cxnSp>
        <p:cxnSp>
          <p:nvCxnSpPr>
            <p:cNvPr id="8212" name="AutoShape 28"/>
            <p:cNvCxnSpPr>
              <a:cxnSpLocks noChangeShapeType="1"/>
              <a:stCxn id="8206" idx="2"/>
              <a:endCxn id="8206" idx="4"/>
            </p:cNvCxnSpPr>
            <p:nvPr/>
          </p:nvCxnSpPr>
          <p:spPr bwMode="auto">
            <a:xfrm rot="10800000" flipH="1" flipV="1">
              <a:off x="2094" y="3677"/>
              <a:ext cx="223" cy="203"/>
            </a:xfrm>
            <a:prstGeom prst="curvedConnector4">
              <a:avLst>
                <a:gd name="adj1" fmla="val -56500"/>
                <a:gd name="adj2" fmla="val 162069"/>
              </a:avLst>
            </a:prstGeom>
            <a:noFill/>
            <a:ln w="57150" cap="sq">
              <a:solidFill>
                <a:schemeClr val="tx1"/>
              </a:solidFill>
              <a:round/>
              <a:headEnd type="none" w="sm" len="sm"/>
              <a:tailEnd type="triangle" w="med" len="med"/>
            </a:ln>
          </p:spPr>
        </p:cxnSp>
        <p:sp>
          <p:nvSpPr>
            <p:cNvPr id="8213" name="Oval 29"/>
            <p:cNvSpPr>
              <a:spLocks noChangeArrowheads="1"/>
            </p:cNvSpPr>
            <p:nvPr/>
          </p:nvSpPr>
          <p:spPr bwMode="auto">
            <a:xfrm>
              <a:off x="2112" y="2446"/>
              <a:ext cx="410" cy="369"/>
            </a:xfrm>
            <a:prstGeom prst="ellipse">
              <a:avLst/>
            </a:prstGeom>
            <a:solidFill>
              <a:srgbClr val="00FFCC"/>
            </a:solid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8214" name="Oval 30"/>
            <p:cNvSpPr>
              <a:spLocks noChangeArrowheads="1"/>
            </p:cNvSpPr>
            <p:nvPr/>
          </p:nvSpPr>
          <p:spPr bwMode="auto">
            <a:xfrm>
              <a:off x="3411" y="2446"/>
              <a:ext cx="411" cy="369"/>
            </a:xfrm>
            <a:prstGeom prst="ellipse">
              <a:avLst/>
            </a:prstGeom>
            <a:solidFill>
              <a:srgbClr val="00FFCC"/>
            </a:solid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cxnSp>
          <p:nvCxnSpPr>
            <p:cNvPr id="8215" name="AutoShape 31"/>
            <p:cNvCxnSpPr>
              <a:cxnSpLocks noChangeShapeType="1"/>
              <a:stCxn id="8205" idx="7"/>
              <a:endCxn id="8213" idx="3"/>
            </p:cNvCxnSpPr>
            <p:nvPr/>
          </p:nvCxnSpPr>
          <p:spPr bwMode="auto">
            <a:xfrm flipV="1">
              <a:off x="1539" y="2779"/>
              <a:ext cx="633" cy="257"/>
            </a:xfrm>
            <a:prstGeom prst="straightConnector1">
              <a:avLst/>
            </a:prstGeom>
            <a:noFill/>
            <a:ln w="57150" cap="sq">
              <a:solidFill>
                <a:schemeClr val="tx1"/>
              </a:solidFill>
              <a:round/>
              <a:headEnd/>
              <a:tailEnd type="triangle" w="med" len="med"/>
            </a:ln>
          </p:spPr>
        </p:cxnSp>
        <p:cxnSp>
          <p:nvCxnSpPr>
            <p:cNvPr id="8216" name="AutoShape 32"/>
            <p:cNvCxnSpPr>
              <a:cxnSpLocks noChangeShapeType="1"/>
              <a:stCxn id="8213" idx="7"/>
              <a:endCxn id="8214" idx="1"/>
            </p:cNvCxnSpPr>
            <p:nvPr/>
          </p:nvCxnSpPr>
          <p:spPr bwMode="auto">
            <a:xfrm rot="5400000" flipV="1">
              <a:off x="2966" y="1978"/>
              <a:ext cx="1" cy="1009"/>
            </a:xfrm>
            <a:prstGeom prst="curvedConnector3">
              <a:avLst>
                <a:gd name="adj1" fmla="val -18000009"/>
              </a:avLst>
            </a:prstGeom>
            <a:noFill/>
            <a:ln w="57150" cap="sq">
              <a:solidFill>
                <a:schemeClr val="tx1"/>
              </a:solidFill>
              <a:round/>
              <a:headEnd type="none" w="sm" len="sm"/>
              <a:tailEnd type="triangle" w="med" len="med"/>
            </a:ln>
          </p:spPr>
        </p:cxnSp>
        <p:cxnSp>
          <p:nvCxnSpPr>
            <p:cNvPr id="8217" name="AutoShape 33"/>
            <p:cNvCxnSpPr>
              <a:cxnSpLocks noChangeShapeType="1"/>
              <a:stCxn id="8214" idx="3"/>
              <a:endCxn id="8213" idx="5"/>
            </p:cNvCxnSpPr>
            <p:nvPr/>
          </p:nvCxnSpPr>
          <p:spPr bwMode="auto">
            <a:xfrm rot="5400000">
              <a:off x="2966" y="2275"/>
              <a:ext cx="1" cy="1009"/>
            </a:xfrm>
            <a:prstGeom prst="curvedConnector3">
              <a:avLst>
                <a:gd name="adj1" fmla="val 17900009"/>
              </a:avLst>
            </a:prstGeom>
            <a:noFill/>
            <a:ln w="57150" cap="sq">
              <a:solidFill>
                <a:schemeClr val="tx1"/>
              </a:solidFill>
              <a:round/>
              <a:headEnd type="none" w="sm" len="sm"/>
              <a:tailEnd type="triangle" w="med" len="med"/>
            </a:ln>
          </p:spPr>
        </p:cxnSp>
        <p:cxnSp>
          <p:nvCxnSpPr>
            <p:cNvPr id="8218" name="AutoShape 34"/>
            <p:cNvCxnSpPr>
              <a:cxnSpLocks noChangeShapeType="1"/>
              <a:stCxn id="8214" idx="5"/>
              <a:endCxn id="8214" idx="7"/>
            </p:cNvCxnSpPr>
            <p:nvPr/>
          </p:nvCxnSpPr>
          <p:spPr bwMode="auto">
            <a:xfrm rot="5400000" flipH="1" flipV="1">
              <a:off x="3614" y="2630"/>
              <a:ext cx="297" cy="1"/>
            </a:xfrm>
            <a:prstGeom prst="curvedConnector5">
              <a:avLst>
                <a:gd name="adj1" fmla="val -60269"/>
                <a:gd name="adj2" fmla="val 56100014"/>
                <a:gd name="adj3" fmla="val 160606"/>
              </a:avLst>
            </a:prstGeom>
            <a:noFill/>
            <a:ln w="57150" cap="sq">
              <a:solidFill>
                <a:schemeClr val="tx1"/>
              </a:solidFill>
              <a:round/>
              <a:headEnd type="none" w="sm" len="sm"/>
              <a:tailEnd type="triangle" w="med" len="med"/>
            </a:ln>
          </p:spPr>
        </p:cxnSp>
        <p:cxnSp>
          <p:nvCxnSpPr>
            <p:cNvPr id="8219" name="AutoShape 35"/>
            <p:cNvCxnSpPr>
              <a:cxnSpLocks noChangeShapeType="1"/>
              <a:stCxn id="8213" idx="2"/>
            </p:cNvCxnSpPr>
            <p:nvPr/>
          </p:nvCxnSpPr>
          <p:spPr bwMode="auto">
            <a:xfrm rot="10800000" flipH="1">
              <a:off x="2094" y="2448"/>
              <a:ext cx="175" cy="183"/>
            </a:xfrm>
            <a:prstGeom prst="curvedConnector4">
              <a:avLst>
                <a:gd name="adj1" fmla="val -114634"/>
                <a:gd name="adj2" fmla="val 183505"/>
              </a:avLst>
            </a:prstGeom>
            <a:noFill/>
            <a:ln w="57150" cap="sq">
              <a:solidFill>
                <a:schemeClr val="tx1"/>
              </a:solidFill>
              <a:round/>
              <a:headEnd type="none" w="sm" len="sm"/>
              <a:tailEnd type="triangle" w="med" len="med"/>
            </a:ln>
          </p:spPr>
        </p:cxn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3997325" y="214313"/>
            <a:ext cx="2855913" cy="425450"/>
          </a:xfrm>
          <a:prstGeom prst="rect">
            <a:avLst/>
          </a:prstGeom>
          <a:noFill/>
          <a:ln w="9525">
            <a:noFill/>
            <a:miter lim="800000"/>
            <a:headEnd/>
            <a:tailEnd/>
          </a:ln>
        </p:spPr>
        <p:txBody>
          <a:bodyPr>
            <a:prstTxWarp prst="textNoShape">
              <a:avLst/>
            </a:prstTxWarp>
            <a:spAutoFit/>
          </a:bodyPr>
          <a:lstStyle/>
          <a:p>
            <a:pPr eaLnBrk="1" hangingPunct="1"/>
            <a:r>
              <a:rPr lang="en-US" sz="2400">
                <a:solidFill>
                  <a:srgbClr val="FFFF00"/>
                </a:solidFill>
                <a:latin typeface="Arial" charset="0"/>
              </a:rPr>
              <a:t>Q</a:t>
            </a:r>
            <a:r>
              <a:rPr lang="en-US" sz="2400">
                <a:solidFill>
                  <a:schemeClr val="bg1"/>
                </a:solidFill>
                <a:latin typeface="Arial" charset="0"/>
              </a:rPr>
              <a:t>  </a:t>
            </a:r>
            <a:r>
              <a:rPr lang="en-US" sz="2400">
                <a:latin typeface="Arial" charset="0"/>
              </a:rPr>
              <a:t>= {q</a:t>
            </a:r>
            <a:r>
              <a:rPr lang="en-US" sz="2400" baseline="-25000">
                <a:latin typeface="Arial" charset="0"/>
              </a:rPr>
              <a:t>0</a:t>
            </a:r>
            <a:r>
              <a:rPr lang="en-US" sz="2400">
                <a:latin typeface="Arial" charset="0"/>
              </a:rPr>
              <a:t>, q</a:t>
            </a:r>
            <a:r>
              <a:rPr lang="en-US" sz="2400" baseline="-25000">
                <a:latin typeface="Arial" charset="0"/>
              </a:rPr>
              <a:t>1</a:t>
            </a:r>
            <a:r>
              <a:rPr lang="en-US" sz="2400">
                <a:latin typeface="Arial" charset="0"/>
              </a:rPr>
              <a:t>, q</a:t>
            </a:r>
            <a:r>
              <a:rPr lang="en-US" sz="2400" baseline="-25000">
                <a:latin typeface="Arial" charset="0"/>
              </a:rPr>
              <a:t>2</a:t>
            </a:r>
            <a:r>
              <a:rPr lang="en-US" sz="2400">
                <a:latin typeface="Arial" charset="0"/>
              </a:rPr>
              <a:t>, q</a:t>
            </a:r>
            <a:r>
              <a:rPr lang="en-US" sz="2400" baseline="-25000">
                <a:latin typeface="Arial" charset="0"/>
              </a:rPr>
              <a:t>3</a:t>
            </a:r>
            <a:r>
              <a:rPr lang="en-US" sz="2400">
                <a:latin typeface="Arial" charset="0"/>
              </a:rPr>
              <a:t>}</a:t>
            </a:r>
          </a:p>
        </p:txBody>
      </p:sp>
      <p:sp>
        <p:nvSpPr>
          <p:cNvPr id="139267" name="Text Box 3"/>
          <p:cNvSpPr txBox="1">
            <a:spLocks noChangeArrowheads="1"/>
          </p:cNvSpPr>
          <p:nvPr/>
        </p:nvSpPr>
        <p:spPr bwMode="auto">
          <a:xfrm>
            <a:off x="3871913" y="809625"/>
            <a:ext cx="1887537" cy="425450"/>
          </a:xfrm>
          <a:prstGeom prst="rect">
            <a:avLst/>
          </a:prstGeom>
          <a:noFill/>
          <a:ln w="9525">
            <a:noFill/>
            <a:miter lim="800000"/>
            <a:headEnd/>
            <a:tailEnd/>
          </a:ln>
        </p:spPr>
        <p:txBody>
          <a:bodyPr>
            <a:prstTxWarp prst="textNoShape">
              <a:avLst/>
            </a:prstTxWarp>
            <a:spAutoFit/>
          </a:bodyPr>
          <a:lstStyle/>
          <a:p>
            <a:pPr eaLnBrk="1" hangingPunct="1"/>
            <a:r>
              <a:rPr lang="el-GR" sz="2400">
                <a:solidFill>
                  <a:srgbClr val="FFFF00"/>
                </a:solidFill>
                <a:latin typeface="Arial" charset="0"/>
              </a:rPr>
              <a:t>Σ</a:t>
            </a:r>
            <a:r>
              <a:rPr lang="en-US" sz="2400">
                <a:solidFill>
                  <a:schemeClr val="bg1"/>
                </a:solidFill>
                <a:latin typeface="Arial" charset="0"/>
              </a:rPr>
              <a:t> </a:t>
            </a:r>
            <a:r>
              <a:rPr lang="en-US" sz="2400">
                <a:latin typeface="Arial" charset="0"/>
              </a:rPr>
              <a:t>= {0,1}</a:t>
            </a:r>
          </a:p>
        </p:txBody>
      </p:sp>
      <p:sp>
        <p:nvSpPr>
          <p:cNvPr id="139268" name="Text Box 4"/>
          <p:cNvSpPr txBox="1">
            <a:spLocks noChangeArrowheads="1"/>
          </p:cNvSpPr>
          <p:nvPr/>
        </p:nvSpPr>
        <p:spPr bwMode="auto">
          <a:xfrm>
            <a:off x="3186113" y="2719388"/>
            <a:ext cx="5146675" cy="423862"/>
          </a:xfrm>
          <a:prstGeom prst="rect">
            <a:avLst/>
          </a:prstGeom>
          <a:noFill/>
          <a:ln w="9525">
            <a:noFill/>
            <a:miter lim="800000"/>
            <a:headEnd/>
            <a:tailEnd/>
          </a:ln>
        </p:spPr>
        <p:txBody>
          <a:bodyPr>
            <a:prstTxWarp prst="textNoShape">
              <a:avLst/>
            </a:prstTxWarp>
            <a:spAutoFit/>
          </a:bodyPr>
          <a:lstStyle/>
          <a:p>
            <a:pPr eaLnBrk="1" hangingPunct="1">
              <a:buFont typeface="Symbol" charset="2"/>
              <a:buNone/>
            </a:pPr>
            <a:r>
              <a:rPr lang="en-US" sz="2400">
                <a:solidFill>
                  <a:srgbClr val="FFFF00"/>
                </a:solidFill>
                <a:latin typeface="Arial" charset="0"/>
                <a:ea typeface="Arial" charset="0"/>
                <a:cs typeface="Arial" charset="0"/>
                <a:sym typeface="Symbol" charset="2"/>
              </a:rPr>
              <a:t></a:t>
            </a:r>
            <a:r>
              <a:rPr lang="en-US" sz="2400">
                <a:solidFill>
                  <a:srgbClr val="FFFF00"/>
                </a:solidFill>
                <a:latin typeface="Arial" charset="0"/>
                <a:ea typeface="Arial" charset="0"/>
                <a:cs typeface="Arial" charset="0"/>
              </a:rPr>
              <a:t> : Q </a:t>
            </a:r>
            <a:r>
              <a:rPr lang="en-US" sz="2400">
                <a:solidFill>
                  <a:srgbClr val="FFFF00"/>
                </a:solidFill>
                <a:latin typeface="Arial" charset="0"/>
                <a:ea typeface="Arial" charset="0"/>
                <a:cs typeface="Arial" charset="0"/>
                <a:sym typeface="Symbol" charset="2"/>
              </a:rPr>
              <a:t></a:t>
            </a:r>
            <a:r>
              <a:rPr lang="en-US" sz="2400">
                <a:solidFill>
                  <a:srgbClr val="FFFF00"/>
                </a:solidFill>
                <a:latin typeface="Arial" charset="0"/>
                <a:ea typeface="Arial" charset="0"/>
                <a:cs typeface="Arial" charset="0"/>
              </a:rPr>
              <a:t> </a:t>
            </a:r>
            <a:r>
              <a:rPr lang="el-GR" sz="2400">
                <a:solidFill>
                  <a:srgbClr val="FFFF00"/>
                </a:solidFill>
                <a:latin typeface="Arial" charset="0"/>
              </a:rPr>
              <a:t>Σ</a:t>
            </a:r>
            <a:r>
              <a:rPr lang="en-US" sz="2400">
                <a:solidFill>
                  <a:srgbClr val="FFFF00"/>
                </a:solidFill>
                <a:latin typeface="Arial" charset="0"/>
              </a:rPr>
              <a:t> </a:t>
            </a:r>
            <a:r>
              <a:rPr lang="en-US" sz="2400">
                <a:solidFill>
                  <a:srgbClr val="FFFF00"/>
                </a:solidFill>
                <a:latin typeface="Arial" charset="0"/>
                <a:ea typeface="Arial" charset="0"/>
                <a:cs typeface="Arial" charset="0"/>
              </a:rPr>
              <a:t>→ Q</a:t>
            </a:r>
            <a:r>
              <a:rPr lang="en-US" sz="2400">
                <a:solidFill>
                  <a:schemeClr val="bg1"/>
                </a:solidFill>
                <a:latin typeface="Arial" charset="0"/>
                <a:ea typeface="Arial" charset="0"/>
                <a:cs typeface="Arial" charset="0"/>
              </a:rPr>
              <a:t> </a:t>
            </a:r>
            <a:r>
              <a:rPr lang="en-US" sz="2400">
                <a:latin typeface="Arial" charset="0"/>
                <a:ea typeface="Arial" charset="0"/>
                <a:cs typeface="Arial" charset="0"/>
              </a:rPr>
              <a:t>transition function</a:t>
            </a:r>
            <a:endParaRPr lang="en-US" sz="4000">
              <a:solidFill>
                <a:srgbClr val="FF5050"/>
              </a:solidFill>
              <a:latin typeface="Arial" charset="0"/>
              <a:ea typeface="Arial" charset="0"/>
              <a:cs typeface="Arial" charset="0"/>
            </a:endParaRPr>
          </a:p>
        </p:txBody>
      </p:sp>
      <p:sp>
        <p:nvSpPr>
          <p:cNvPr id="139269" name="Text Box 5"/>
          <p:cNvSpPr txBox="1">
            <a:spLocks noChangeArrowheads="1"/>
          </p:cNvSpPr>
          <p:nvPr/>
        </p:nvSpPr>
        <p:spPr bwMode="auto">
          <a:xfrm>
            <a:off x="3709988" y="1371600"/>
            <a:ext cx="3527425" cy="425450"/>
          </a:xfrm>
          <a:prstGeom prst="rect">
            <a:avLst/>
          </a:prstGeom>
          <a:noFill/>
          <a:ln w="9525">
            <a:noFill/>
            <a:miter lim="800000"/>
            <a:headEnd/>
            <a:tailEnd/>
          </a:ln>
        </p:spPr>
        <p:txBody>
          <a:bodyPr>
            <a:prstTxWarp prst="textNoShape">
              <a:avLst/>
            </a:prstTxWarp>
            <a:spAutoFit/>
          </a:bodyPr>
          <a:lstStyle/>
          <a:p>
            <a:pPr eaLnBrk="1" hangingPunct="1"/>
            <a:r>
              <a:rPr lang="en-US" sz="2400">
                <a:solidFill>
                  <a:srgbClr val="FFFF00"/>
                </a:solidFill>
                <a:latin typeface="Arial" charset="0"/>
              </a:rPr>
              <a:t>q</a:t>
            </a:r>
            <a:r>
              <a:rPr lang="en-US" sz="2400" baseline="-25000">
                <a:solidFill>
                  <a:srgbClr val="FFFF00"/>
                </a:solidFill>
                <a:latin typeface="Arial" charset="0"/>
              </a:rPr>
              <a:t>0</a:t>
            </a:r>
            <a:r>
              <a:rPr lang="en-US" sz="2400">
                <a:solidFill>
                  <a:srgbClr val="FFFF00"/>
                </a:solidFill>
                <a:latin typeface="Arial" charset="0"/>
              </a:rPr>
              <a:t> </a:t>
            </a:r>
            <a:r>
              <a:rPr lang="en-US" sz="2400">
                <a:solidFill>
                  <a:srgbClr val="FFFF00"/>
                </a:solidFill>
                <a:latin typeface="Arial" charset="0"/>
                <a:sym typeface="Symbol" charset="2"/>
              </a:rPr>
              <a:t> Q</a:t>
            </a:r>
            <a:r>
              <a:rPr lang="en-US" sz="2400">
                <a:solidFill>
                  <a:schemeClr val="bg1"/>
                </a:solidFill>
                <a:latin typeface="Arial" charset="0"/>
                <a:sym typeface="Symbol" charset="2"/>
              </a:rPr>
              <a:t> </a:t>
            </a:r>
            <a:r>
              <a:rPr lang="en-US" sz="2400">
                <a:latin typeface="Arial" charset="0"/>
                <a:sym typeface="Symbol" charset="2"/>
              </a:rPr>
              <a:t>is start state</a:t>
            </a:r>
          </a:p>
        </p:txBody>
      </p:sp>
      <p:sp>
        <p:nvSpPr>
          <p:cNvPr id="139270" name="Text Box 6"/>
          <p:cNvSpPr txBox="1">
            <a:spLocks noChangeArrowheads="1"/>
          </p:cNvSpPr>
          <p:nvPr/>
        </p:nvSpPr>
        <p:spPr bwMode="auto">
          <a:xfrm>
            <a:off x="3703638" y="2009775"/>
            <a:ext cx="4486275" cy="425450"/>
          </a:xfrm>
          <a:prstGeom prst="rect">
            <a:avLst/>
          </a:prstGeom>
          <a:noFill/>
          <a:ln w="9525">
            <a:noFill/>
            <a:miter lim="800000"/>
            <a:headEnd/>
            <a:tailEnd/>
          </a:ln>
        </p:spPr>
        <p:txBody>
          <a:bodyPr wrap="none">
            <a:prstTxWarp prst="textNoShape">
              <a:avLst/>
            </a:prstTxWarp>
            <a:spAutoFit/>
          </a:bodyPr>
          <a:lstStyle/>
          <a:p>
            <a:pPr eaLnBrk="1" hangingPunct="1"/>
            <a:r>
              <a:rPr lang="en-US" sz="2400">
                <a:solidFill>
                  <a:srgbClr val="FFFF00"/>
                </a:solidFill>
                <a:latin typeface="Arial" charset="0"/>
              </a:rPr>
              <a:t>F  = </a:t>
            </a:r>
            <a:r>
              <a:rPr lang="en-US" sz="2400">
                <a:latin typeface="Arial" charset="0"/>
              </a:rPr>
              <a:t>{q</a:t>
            </a:r>
            <a:r>
              <a:rPr lang="en-US" sz="2400" baseline="-25000">
                <a:latin typeface="Arial" charset="0"/>
              </a:rPr>
              <a:t>1</a:t>
            </a:r>
            <a:r>
              <a:rPr lang="en-US" sz="2400">
                <a:latin typeface="Arial" charset="0"/>
              </a:rPr>
              <a:t>, q</a:t>
            </a:r>
            <a:r>
              <a:rPr lang="en-US" sz="2400" baseline="-25000">
                <a:latin typeface="Arial" charset="0"/>
              </a:rPr>
              <a:t>2</a:t>
            </a:r>
            <a:r>
              <a:rPr lang="en-US" sz="2400">
                <a:latin typeface="Arial" charset="0"/>
              </a:rPr>
              <a:t>} </a:t>
            </a:r>
            <a:r>
              <a:rPr lang="en-US" sz="2400">
                <a:latin typeface="Arial" charset="0"/>
                <a:sym typeface="Symbol" charset="2"/>
              </a:rPr>
              <a:t> </a:t>
            </a:r>
            <a:r>
              <a:rPr lang="en-US" sz="2400">
                <a:solidFill>
                  <a:srgbClr val="FFFF00"/>
                </a:solidFill>
                <a:latin typeface="Arial" charset="0"/>
                <a:sym typeface="Symbol" charset="2"/>
              </a:rPr>
              <a:t>Q</a:t>
            </a:r>
            <a:r>
              <a:rPr lang="en-US" sz="2400">
                <a:solidFill>
                  <a:schemeClr val="bg1"/>
                </a:solidFill>
                <a:latin typeface="Arial" charset="0"/>
                <a:sym typeface="Symbol" charset="2"/>
              </a:rPr>
              <a:t> </a:t>
            </a:r>
            <a:r>
              <a:rPr lang="en-US" sz="2400">
                <a:latin typeface="Arial" charset="0"/>
                <a:sym typeface="Symbol" charset="2"/>
              </a:rPr>
              <a:t>accept states</a:t>
            </a:r>
          </a:p>
        </p:txBody>
      </p:sp>
      <p:sp>
        <p:nvSpPr>
          <p:cNvPr id="139271" name="Text Box 7"/>
          <p:cNvSpPr txBox="1">
            <a:spLocks noChangeArrowheads="1"/>
          </p:cNvSpPr>
          <p:nvPr/>
        </p:nvSpPr>
        <p:spPr bwMode="auto">
          <a:xfrm>
            <a:off x="177800" y="192088"/>
            <a:ext cx="3763963" cy="425450"/>
          </a:xfrm>
          <a:prstGeom prst="rect">
            <a:avLst/>
          </a:prstGeom>
          <a:noFill/>
          <a:ln w="9525">
            <a:noFill/>
            <a:miter lim="800000"/>
            <a:headEnd/>
            <a:tailEnd/>
          </a:ln>
        </p:spPr>
        <p:txBody>
          <a:bodyPr>
            <a:prstTxWarp prst="textNoShape">
              <a:avLst/>
            </a:prstTxWarp>
            <a:spAutoFit/>
          </a:bodyPr>
          <a:lstStyle/>
          <a:p>
            <a:pPr eaLnBrk="1" hangingPunct="1"/>
            <a:r>
              <a:rPr lang="en-US" sz="2400">
                <a:solidFill>
                  <a:srgbClr val="FFFF00"/>
                </a:solidFill>
                <a:latin typeface="Arial" charset="0"/>
              </a:rPr>
              <a:t>M = (Q, </a:t>
            </a:r>
            <a:r>
              <a:rPr lang="el-GR" sz="2400">
                <a:solidFill>
                  <a:srgbClr val="FFFF00"/>
                </a:solidFill>
                <a:latin typeface="Arial" charset="0"/>
                <a:ea typeface="Arial" charset="0"/>
                <a:cs typeface="Arial" charset="0"/>
              </a:rPr>
              <a:t>Σ</a:t>
            </a:r>
            <a:r>
              <a:rPr lang="en-US" sz="2400">
                <a:solidFill>
                  <a:srgbClr val="FFFF00"/>
                </a:solidFill>
                <a:latin typeface="Arial" charset="0"/>
                <a:ea typeface="Arial" charset="0"/>
                <a:cs typeface="Arial" charset="0"/>
              </a:rPr>
              <a:t>, </a:t>
            </a:r>
            <a:r>
              <a:rPr lang="en-US" sz="2400">
                <a:solidFill>
                  <a:srgbClr val="FFFF00"/>
                </a:solidFill>
                <a:latin typeface="Arial" charset="0"/>
                <a:ea typeface="Arial" charset="0"/>
                <a:cs typeface="Arial" charset="0"/>
                <a:sym typeface="Symbol" charset="2"/>
              </a:rPr>
              <a:t>, q</a:t>
            </a:r>
            <a:r>
              <a:rPr lang="en-US" sz="2400" baseline="-25000">
                <a:solidFill>
                  <a:srgbClr val="FFFF00"/>
                </a:solidFill>
                <a:latin typeface="Arial" charset="0"/>
                <a:ea typeface="Arial" charset="0"/>
                <a:cs typeface="Arial" charset="0"/>
                <a:sym typeface="Symbol" charset="2"/>
              </a:rPr>
              <a:t>0</a:t>
            </a:r>
            <a:r>
              <a:rPr lang="en-US" sz="2400">
                <a:solidFill>
                  <a:srgbClr val="FFFF00"/>
                </a:solidFill>
                <a:latin typeface="Arial" charset="0"/>
                <a:ea typeface="Arial" charset="0"/>
                <a:cs typeface="Arial" charset="0"/>
                <a:sym typeface="Symbol" charset="2"/>
              </a:rPr>
              <a:t>, F)</a:t>
            </a:r>
            <a:r>
              <a:rPr lang="en-US" sz="2400">
                <a:solidFill>
                  <a:schemeClr val="bg1"/>
                </a:solidFill>
                <a:latin typeface="Arial" charset="0"/>
                <a:ea typeface="Arial" charset="0"/>
                <a:cs typeface="Arial" charset="0"/>
                <a:sym typeface="Symbol" charset="2"/>
              </a:rPr>
              <a:t>  </a:t>
            </a:r>
            <a:r>
              <a:rPr lang="en-US" sz="2400">
                <a:latin typeface="Arial" charset="0"/>
                <a:ea typeface="Arial" charset="0"/>
                <a:cs typeface="Arial" charset="0"/>
                <a:sym typeface="Symbol" charset="2"/>
              </a:rPr>
              <a:t>where</a:t>
            </a:r>
          </a:p>
        </p:txBody>
      </p:sp>
      <p:graphicFrame>
        <p:nvGraphicFramePr>
          <p:cNvPr id="139272" name="Group 8"/>
          <p:cNvGraphicFramePr>
            <a:graphicFrameLocks noGrp="1"/>
          </p:cNvGraphicFramePr>
          <p:nvPr/>
        </p:nvGraphicFramePr>
        <p:xfrm>
          <a:off x="5619750" y="3552825"/>
          <a:ext cx="3033713" cy="2309813"/>
        </p:xfrm>
        <a:graphic>
          <a:graphicData uri="http://schemas.openxmlformats.org/drawingml/2006/table">
            <a:tbl>
              <a:tblPr/>
              <a:tblGrid>
                <a:gridCol w="954088"/>
                <a:gridCol w="1035050"/>
                <a:gridCol w="1044575"/>
              </a:tblGrid>
              <a:tr h="442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sym typeface="Symbol" charset="2"/>
                        </a:rPr>
                        <a: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a:t>
                      </a:r>
                    </a:p>
                  </a:txBody>
                  <a:tcPr horzOverflow="overflow">
                    <a:lnL>
                      <a:noFill/>
                    </a:lnL>
                    <a:lnR>
                      <a:noFill/>
                    </a:lnR>
                    <a:lnT>
                      <a:noFill/>
                    </a:lnT>
                    <a:lnB>
                      <a:noFill/>
                    </a:lnB>
                    <a:lnTlToBr>
                      <a:noFill/>
                    </a:lnTlToBr>
                    <a:lnBlToTr>
                      <a:noFill/>
                    </a:lnBlToTr>
                    <a:solidFill>
                      <a:schemeClr val="bg1"/>
                    </a:solidFill>
                  </a:tcPr>
                </a:tc>
              </a:tr>
              <a:tr h="460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1</a:t>
                      </a:r>
                    </a:p>
                  </a:txBody>
                  <a:tcPr horzOverflow="overflow">
                    <a:lnL>
                      <a:noFill/>
                    </a:lnL>
                    <a:lnR>
                      <a:noFill/>
                    </a:lnR>
                    <a:lnT>
                      <a:noFill/>
                    </a:lnT>
                    <a:lnB>
                      <a:noFill/>
                    </a:lnB>
                    <a:lnTlToBr>
                      <a:noFill/>
                    </a:lnTlToBr>
                    <a:lnBlToTr>
                      <a:noFill/>
                    </a:lnBlToTr>
                    <a:solidFill>
                      <a:schemeClr val="bg1"/>
                    </a:solidFill>
                  </a:tcPr>
                </a:tc>
              </a:tr>
              <a:tr h="442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solidFill>
                      <a:schemeClr val="bg1"/>
                    </a:solidFill>
                  </a:tcPr>
                </a:tc>
              </a:tr>
              <a:tr h="442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solidFill>
                      <a:schemeClr val="bg1"/>
                    </a:solidFill>
                  </a:tcPr>
                </a:tc>
              </a:tr>
              <a:tr h="4778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q</a:t>
                      </a:r>
                      <a:r>
                        <a:rPr kumimoji="0" lang="en-US" sz="2400" b="1" i="0" u="none" strike="noStrike" cap="none" normalizeH="0" baseline="-2500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solidFill>
                      <a:schemeClr val="bg1"/>
                    </a:solidFill>
                  </a:tcPr>
                </a:tc>
              </a:tr>
            </a:tbl>
          </a:graphicData>
        </a:graphic>
      </p:graphicFrame>
      <p:sp>
        <p:nvSpPr>
          <p:cNvPr id="139304" name="Line 40"/>
          <p:cNvSpPr>
            <a:spLocks noChangeShapeType="1"/>
          </p:cNvSpPr>
          <p:nvPr/>
        </p:nvSpPr>
        <p:spPr bwMode="auto">
          <a:xfrm flipH="1">
            <a:off x="6294438" y="3543300"/>
            <a:ext cx="7937" cy="2339975"/>
          </a:xfrm>
          <a:prstGeom prst="line">
            <a:avLst/>
          </a:prstGeom>
          <a:noFill/>
          <a:ln w="38100">
            <a:solidFill>
              <a:schemeClr val="tx1"/>
            </a:solidFill>
            <a:round/>
            <a:headEnd/>
            <a:tailEnd/>
          </a:ln>
        </p:spPr>
        <p:txBody>
          <a:bodyPr>
            <a:prstTxWarp prst="textNoShape">
              <a:avLst/>
            </a:prstTxWarp>
            <a:spAutoFit/>
          </a:bodyPr>
          <a:lstStyle/>
          <a:p>
            <a:endParaRPr lang="en-US"/>
          </a:p>
        </p:txBody>
      </p:sp>
      <p:sp>
        <p:nvSpPr>
          <p:cNvPr id="139305" name="Line 41"/>
          <p:cNvSpPr>
            <a:spLocks noChangeShapeType="1"/>
          </p:cNvSpPr>
          <p:nvPr/>
        </p:nvSpPr>
        <p:spPr bwMode="auto">
          <a:xfrm flipV="1">
            <a:off x="5562600" y="4005263"/>
            <a:ext cx="3149600" cy="1587"/>
          </a:xfrm>
          <a:prstGeom prst="line">
            <a:avLst/>
          </a:prstGeom>
          <a:noFill/>
          <a:ln w="38100">
            <a:solidFill>
              <a:schemeClr val="tx1"/>
            </a:solidFill>
            <a:round/>
            <a:headEnd/>
            <a:tailEnd/>
          </a:ln>
        </p:spPr>
        <p:txBody>
          <a:bodyPr>
            <a:prstTxWarp prst="textNoShape">
              <a:avLst/>
            </a:prstTxWarp>
            <a:spAutoFit/>
          </a:bodyPr>
          <a:lstStyle/>
          <a:p>
            <a:endParaRPr lang="en-US"/>
          </a:p>
        </p:txBody>
      </p:sp>
      <p:grpSp>
        <p:nvGrpSpPr>
          <p:cNvPr id="17434" name="Group 43"/>
          <p:cNvGrpSpPr>
            <a:grpSpLocks/>
          </p:cNvGrpSpPr>
          <p:nvPr/>
        </p:nvGrpSpPr>
        <p:grpSpPr bwMode="auto">
          <a:xfrm>
            <a:off x="419100" y="3529013"/>
            <a:ext cx="4140200" cy="2819400"/>
            <a:chOff x="224" y="1967"/>
            <a:chExt cx="2608" cy="1776"/>
          </a:xfrm>
        </p:grpSpPr>
        <p:sp>
          <p:nvSpPr>
            <p:cNvPr id="17442" name="Text Box 44"/>
            <p:cNvSpPr txBox="1">
              <a:spLocks noChangeArrowheads="1"/>
            </p:cNvSpPr>
            <p:nvPr/>
          </p:nvSpPr>
          <p:spPr bwMode="auto">
            <a:xfrm>
              <a:off x="2397" y="2688"/>
              <a:ext cx="315" cy="233"/>
            </a:xfrm>
            <a:prstGeom prst="rect">
              <a:avLst/>
            </a:prstGeom>
            <a:noFill/>
            <a:ln w="9525">
              <a:noFill/>
              <a:miter lim="800000"/>
              <a:headEnd/>
              <a:tailEnd/>
            </a:ln>
          </p:spPr>
          <p:txBody>
            <a:bodyPr>
              <a:prstTxWarp prst="textNoShape">
                <a:avLst/>
              </a:prstTxWarp>
              <a:spAutoFit/>
            </a:bodyPr>
            <a:lstStyle/>
            <a:p>
              <a:pPr eaLnBrk="1" hangingPunct="1"/>
              <a:r>
                <a:rPr lang="en-US" sz="2000">
                  <a:latin typeface="Arial" charset="0"/>
                </a:rPr>
                <a:t>q</a:t>
              </a:r>
              <a:r>
                <a:rPr lang="en-US" sz="2000" baseline="-25000">
                  <a:latin typeface="Arial" charset="0"/>
                </a:rPr>
                <a:t>2</a:t>
              </a:r>
              <a:r>
                <a:rPr lang="en-US" sz="2000">
                  <a:latin typeface="Arial" charset="0"/>
                </a:rPr>
                <a:t> </a:t>
              </a:r>
            </a:p>
          </p:txBody>
        </p:sp>
        <p:sp>
          <p:nvSpPr>
            <p:cNvPr id="17443" name="Oval 45"/>
            <p:cNvSpPr>
              <a:spLocks noChangeArrowheads="1"/>
            </p:cNvSpPr>
            <p:nvPr/>
          </p:nvSpPr>
          <p:spPr bwMode="auto">
            <a:xfrm>
              <a:off x="547" y="2611"/>
              <a:ext cx="397" cy="425"/>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17444" name="Line 46"/>
            <p:cNvSpPr>
              <a:spLocks noChangeShapeType="1"/>
            </p:cNvSpPr>
            <p:nvPr/>
          </p:nvSpPr>
          <p:spPr bwMode="auto">
            <a:xfrm>
              <a:off x="224" y="2811"/>
              <a:ext cx="277" cy="0"/>
            </a:xfrm>
            <a:prstGeom prst="line">
              <a:avLst/>
            </a:prstGeom>
            <a:noFill/>
            <a:ln w="76200">
              <a:solidFill>
                <a:schemeClr val="tx1"/>
              </a:solidFill>
              <a:round/>
              <a:headEnd/>
              <a:tailEnd type="triangle" w="med" len="med"/>
            </a:ln>
          </p:spPr>
          <p:txBody>
            <a:bodyPr wrap="none">
              <a:prstTxWarp prst="textNoShape">
                <a:avLst/>
              </a:prstTxWarp>
              <a:spAutoFit/>
            </a:bodyPr>
            <a:lstStyle/>
            <a:p>
              <a:endParaRPr lang="en-US"/>
            </a:p>
          </p:txBody>
        </p:sp>
        <p:sp>
          <p:nvSpPr>
            <p:cNvPr id="17445" name="Line 48"/>
            <p:cNvSpPr>
              <a:spLocks noChangeShapeType="1"/>
            </p:cNvSpPr>
            <p:nvPr/>
          </p:nvSpPr>
          <p:spPr bwMode="auto">
            <a:xfrm flipH="1">
              <a:off x="1841" y="3001"/>
              <a:ext cx="402" cy="355"/>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17446" name="Oval 51"/>
            <p:cNvSpPr>
              <a:spLocks noChangeArrowheads="1"/>
            </p:cNvSpPr>
            <p:nvPr/>
          </p:nvSpPr>
          <p:spPr bwMode="auto">
            <a:xfrm>
              <a:off x="2364" y="2621"/>
              <a:ext cx="397" cy="425"/>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17447" name="Oval 52"/>
            <p:cNvSpPr>
              <a:spLocks noChangeArrowheads="1"/>
            </p:cNvSpPr>
            <p:nvPr/>
          </p:nvSpPr>
          <p:spPr bwMode="auto">
            <a:xfrm>
              <a:off x="1418" y="3318"/>
              <a:ext cx="397" cy="425"/>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7448" name="Line 53"/>
            <p:cNvSpPr>
              <a:spLocks noChangeShapeType="1"/>
            </p:cNvSpPr>
            <p:nvPr/>
          </p:nvSpPr>
          <p:spPr bwMode="auto">
            <a:xfrm flipH="1">
              <a:off x="1936" y="3092"/>
              <a:ext cx="402" cy="353"/>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7449" name="Text Box 54"/>
            <p:cNvSpPr txBox="1">
              <a:spLocks noChangeArrowheads="1"/>
            </p:cNvSpPr>
            <p:nvPr/>
          </p:nvSpPr>
          <p:spPr bwMode="auto">
            <a:xfrm>
              <a:off x="643" y="2048"/>
              <a:ext cx="206" cy="233"/>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Arial" charset="0"/>
                </a:rPr>
                <a:t>0</a:t>
              </a:r>
            </a:p>
          </p:txBody>
        </p:sp>
        <p:sp>
          <p:nvSpPr>
            <p:cNvPr id="17450" name="Text Box 55"/>
            <p:cNvSpPr txBox="1">
              <a:spLocks noChangeArrowheads="1"/>
            </p:cNvSpPr>
            <p:nvPr/>
          </p:nvSpPr>
          <p:spPr bwMode="auto">
            <a:xfrm>
              <a:off x="2031" y="2164"/>
              <a:ext cx="340" cy="233"/>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Arial" charset="0"/>
                </a:rPr>
                <a:t>0,1</a:t>
              </a:r>
            </a:p>
          </p:txBody>
        </p:sp>
        <p:sp>
          <p:nvSpPr>
            <p:cNvPr id="17451" name="Text Box 56"/>
            <p:cNvSpPr txBox="1">
              <a:spLocks noChangeArrowheads="1"/>
            </p:cNvSpPr>
            <p:nvPr/>
          </p:nvSpPr>
          <p:spPr bwMode="auto">
            <a:xfrm>
              <a:off x="1891" y="2937"/>
              <a:ext cx="206" cy="233"/>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Arial" charset="0"/>
                </a:rPr>
                <a:t>0</a:t>
              </a:r>
            </a:p>
          </p:txBody>
        </p:sp>
        <p:sp>
          <p:nvSpPr>
            <p:cNvPr id="17452" name="Text Box 57"/>
            <p:cNvSpPr txBox="1">
              <a:spLocks noChangeArrowheads="1"/>
            </p:cNvSpPr>
            <p:nvPr/>
          </p:nvSpPr>
          <p:spPr bwMode="auto">
            <a:xfrm>
              <a:off x="1132" y="2983"/>
              <a:ext cx="206" cy="233"/>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Arial" charset="0"/>
                </a:rPr>
                <a:t>0</a:t>
              </a:r>
            </a:p>
          </p:txBody>
        </p:sp>
        <p:sp>
          <p:nvSpPr>
            <p:cNvPr id="17453" name="Text Box 58"/>
            <p:cNvSpPr txBox="1">
              <a:spLocks noChangeArrowheads="1"/>
            </p:cNvSpPr>
            <p:nvPr/>
          </p:nvSpPr>
          <p:spPr bwMode="auto">
            <a:xfrm>
              <a:off x="1064" y="2499"/>
              <a:ext cx="206" cy="233"/>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Arial" charset="0"/>
                </a:rPr>
                <a:t>1</a:t>
              </a:r>
            </a:p>
          </p:txBody>
        </p:sp>
        <p:sp>
          <p:nvSpPr>
            <p:cNvPr id="17454" name="Text Box 59"/>
            <p:cNvSpPr txBox="1">
              <a:spLocks noChangeArrowheads="1"/>
            </p:cNvSpPr>
            <p:nvPr/>
          </p:nvSpPr>
          <p:spPr bwMode="auto">
            <a:xfrm>
              <a:off x="2091" y="3302"/>
              <a:ext cx="206" cy="233"/>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Arial" charset="0"/>
                </a:rPr>
                <a:t>1</a:t>
              </a:r>
            </a:p>
          </p:txBody>
        </p:sp>
        <p:sp>
          <p:nvSpPr>
            <p:cNvPr id="17455" name="Text Box 60"/>
            <p:cNvSpPr txBox="1">
              <a:spLocks noChangeArrowheads="1"/>
            </p:cNvSpPr>
            <p:nvPr/>
          </p:nvSpPr>
          <p:spPr bwMode="auto">
            <a:xfrm>
              <a:off x="2466" y="1967"/>
              <a:ext cx="206" cy="233"/>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Arial" charset="0"/>
                </a:rPr>
                <a:t>1</a:t>
              </a:r>
            </a:p>
          </p:txBody>
        </p:sp>
        <p:sp>
          <p:nvSpPr>
            <p:cNvPr id="17456" name="Oval 61"/>
            <p:cNvSpPr>
              <a:spLocks noChangeArrowheads="1"/>
            </p:cNvSpPr>
            <p:nvPr/>
          </p:nvSpPr>
          <p:spPr bwMode="auto">
            <a:xfrm>
              <a:off x="2293" y="2542"/>
              <a:ext cx="539" cy="425"/>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17457" name="Line 63"/>
            <p:cNvSpPr>
              <a:spLocks noChangeShapeType="1"/>
            </p:cNvSpPr>
            <p:nvPr/>
          </p:nvSpPr>
          <p:spPr bwMode="auto">
            <a:xfrm flipH="1">
              <a:off x="929" y="2263"/>
              <a:ext cx="403" cy="353"/>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7458" name="Line 64"/>
            <p:cNvSpPr>
              <a:spLocks noChangeShapeType="1"/>
            </p:cNvSpPr>
            <p:nvPr/>
          </p:nvSpPr>
          <p:spPr bwMode="auto">
            <a:xfrm>
              <a:off x="929" y="3012"/>
              <a:ext cx="403" cy="354"/>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7459" name="Line 65"/>
            <p:cNvSpPr>
              <a:spLocks noChangeShapeType="1"/>
            </p:cNvSpPr>
            <p:nvPr/>
          </p:nvSpPr>
          <p:spPr bwMode="auto">
            <a:xfrm>
              <a:off x="1915" y="2263"/>
              <a:ext cx="403" cy="353"/>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17460" name="Text Box 66"/>
            <p:cNvSpPr txBox="1">
              <a:spLocks noChangeArrowheads="1"/>
            </p:cNvSpPr>
            <p:nvPr/>
          </p:nvSpPr>
          <p:spPr bwMode="auto">
            <a:xfrm>
              <a:off x="606" y="2684"/>
              <a:ext cx="275" cy="233"/>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Arial" charset="0"/>
                </a:rPr>
                <a:t>q</a:t>
              </a:r>
              <a:r>
                <a:rPr lang="en-US" sz="2000" baseline="-25000">
                  <a:latin typeface="Arial" charset="0"/>
                </a:rPr>
                <a:t>0</a:t>
              </a:r>
            </a:p>
          </p:txBody>
        </p:sp>
        <p:sp>
          <p:nvSpPr>
            <p:cNvPr id="17461" name="Text Box 67"/>
            <p:cNvSpPr txBox="1">
              <a:spLocks noChangeArrowheads="1"/>
            </p:cNvSpPr>
            <p:nvPr/>
          </p:nvSpPr>
          <p:spPr bwMode="auto">
            <a:xfrm>
              <a:off x="1489" y="1967"/>
              <a:ext cx="275" cy="233"/>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Arial" charset="0"/>
                </a:rPr>
                <a:t>q</a:t>
              </a:r>
              <a:r>
                <a:rPr lang="en-US" sz="2000" baseline="-25000">
                  <a:latin typeface="Arial" charset="0"/>
                </a:rPr>
                <a:t>1</a:t>
              </a:r>
            </a:p>
          </p:txBody>
        </p:sp>
        <p:sp>
          <p:nvSpPr>
            <p:cNvPr id="17462" name="Rectangle 68"/>
            <p:cNvSpPr>
              <a:spLocks noChangeArrowheads="1"/>
            </p:cNvSpPr>
            <p:nvPr/>
          </p:nvSpPr>
          <p:spPr bwMode="auto">
            <a:xfrm>
              <a:off x="1477" y="3397"/>
              <a:ext cx="331" cy="233"/>
            </a:xfrm>
            <a:prstGeom prst="rect">
              <a:avLst/>
            </a:prstGeom>
            <a:noFill/>
            <a:ln w="9525">
              <a:noFill/>
              <a:miter lim="800000"/>
              <a:headEnd/>
              <a:tailEnd/>
            </a:ln>
          </p:spPr>
          <p:txBody>
            <a:bodyPr>
              <a:prstTxWarp prst="textNoShape">
                <a:avLst/>
              </a:prstTxWarp>
              <a:spAutoFit/>
            </a:bodyPr>
            <a:lstStyle/>
            <a:p>
              <a:pPr eaLnBrk="1" hangingPunct="1"/>
              <a:r>
                <a:rPr lang="en-US" sz="2000">
                  <a:latin typeface="Arial" charset="0"/>
                </a:rPr>
                <a:t>q</a:t>
              </a:r>
              <a:r>
                <a:rPr lang="en-US" sz="2000" baseline="-25000">
                  <a:latin typeface="Arial" charset="0"/>
                </a:rPr>
                <a:t>3</a:t>
              </a:r>
            </a:p>
          </p:txBody>
        </p:sp>
        <p:sp>
          <p:nvSpPr>
            <p:cNvPr id="17463" name="Text Box 69"/>
            <p:cNvSpPr txBox="1">
              <a:spLocks noChangeArrowheads="1"/>
            </p:cNvSpPr>
            <p:nvPr/>
          </p:nvSpPr>
          <p:spPr bwMode="auto">
            <a:xfrm>
              <a:off x="1354" y="2652"/>
              <a:ext cx="563" cy="37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3600">
                  <a:solidFill>
                    <a:srgbClr val="FFFF00"/>
                  </a:solidFill>
                  <a:latin typeface="Arial" charset="0"/>
                </a:rPr>
                <a:t>M</a:t>
              </a:r>
            </a:p>
          </p:txBody>
        </p:sp>
      </p:grpSp>
      <p:sp>
        <p:nvSpPr>
          <p:cNvPr id="17435" name="Oval 7"/>
          <p:cNvSpPr>
            <a:spLocks noChangeAspect="1" noChangeArrowheads="1"/>
          </p:cNvSpPr>
          <p:nvPr/>
        </p:nvSpPr>
        <p:spPr bwMode="auto">
          <a:xfrm>
            <a:off x="2236788" y="3330575"/>
            <a:ext cx="812800" cy="803275"/>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7436" name="Oval 19"/>
          <p:cNvSpPr>
            <a:spLocks noChangeAspect="1" noChangeArrowheads="1"/>
          </p:cNvSpPr>
          <p:nvPr/>
        </p:nvSpPr>
        <p:spPr bwMode="auto">
          <a:xfrm>
            <a:off x="2058988" y="3152775"/>
            <a:ext cx="1100137" cy="111125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7437" name="Oval 7"/>
          <p:cNvSpPr>
            <a:spLocks noChangeAspect="1" noChangeArrowheads="1"/>
          </p:cNvSpPr>
          <p:nvPr/>
        </p:nvSpPr>
        <p:spPr bwMode="auto">
          <a:xfrm>
            <a:off x="3759200" y="4441825"/>
            <a:ext cx="812800" cy="801688"/>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7438" name="Oval 19"/>
          <p:cNvSpPr>
            <a:spLocks noChangeAspect="1" noChangeArrowheads="1"/>
          </p:cNvSpPr>
          <p:nvPr/>
        </p:nvSpPr>
        <p:spPr bwMode="auto">
          <a:xfrm>
            <a:off x="3581400" y="4264025"/>
            <a:ext cx="1101725" cy="111125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7439" name="Oval 52"/>
          <p:cNvSpPr>
            <a:spLocks noChangeArrowheads="1"/>
          </p:cNvSpPr>
          <p:nvPr/>
        </p:nvSpPr>
        <p:spPr bwMode="auto">
          <a:xfrm>
            <a:off x="931863" y="4532313"/>
            <a:ext cx="630237" cy="674687"/>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7440" name="AutoShape 4"/>
          <p:cNvSpPr>
            <a:spLocks noChangeArrowheads="1"/>
          </p:cNvSpPr>
          <p:nvPr/>
        </p:nvSpPr>
        <p:spPr bwMode="auto">
          <a:xfrm>
            <a:off x="766763" y="3941763"/>
            <a:ext cx="636587" cy="6746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solidFill>
            <a:schemeClr val="tx1"/>
          </a:solidFill>
          <a:ln w="9525">
            <a:solidFill>
              <a:schemeClr val="tx1"/>
            </a:solidFill>
            <a:miter lim="800000"/>
            <a:headEnd/>
            <a:tailEnd/>
          </a:ln>
        </p:spPr>
        <p:txBody>
          <a:bodyPr anchor="ctr">
            <a:prstTxWarp prst="textNoShape">
              <a:avLst/>
            </a:prstTxWarp>
            <a:spAutoFit/>
          </a:bodyPr>
          <a:lstStyle/>
          <a:p>
            <a:endParaRPr lang="en-US"/>
          </a:p>
        </p:txBody>
      </p:sp>
      <p:sp>
        <p:nvSpPr>
          <p:cNvPr id="17441" name="AutoShape 4"/>
          <p:cNvSpPr>
            <a:spLocks noChangeArrowheads="1"/>
          </p:cNvSpPr>
          <p:nvPr/>
        </p:nvSpPr>
        <p:spPr bwMode="auto">
          <a:xfrm>
            <a:off x="3775075" y="3795713"/>
            <a:ext cx="636588" cy="6746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solidFill>
            <a:schemeClr val="tx1"/>
          </a:solidFill>
          <a:ln w="9525">
            <a:solidFill>
              <a:schemeClr val="tx1"/>
            </a:solidFill>
            <a:miter lim="800000"/>
            <a:headEnd/>
            <a:tailEnd/>
          </a:ln>
        </p:spPr>
        <p:txBody>
          <a:bodyPr anchor="ctr">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71"/>
                                        </p:tgtEl>
                                        <p:attrNameLst>
                                          <p:attrName>style.visibility</p:attrName>
                                        </p:attrNameLst>
                                      </p:cBhvr>
                                      <p:to>
                                        <p:strVal val="visible"/>
                                      </p:to>
                                    </p:set>
                                    <p:animEffect transition="in" filter="fade">
                                      <p:cBhvr>
                                        <p:cTn id="7" dur="500"/>
                                        <p:tgtEl>
                                          <p:spTgt spid="139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66"/>
                                        </p:tgtEl>
                                        <p:attrNameLst>
                                          <p:attrName>style.visibility</p:attrName>
                                        </p:attrNameLst>
                                      </p:cBhvr>
                                      <p:to>
                                        <p:strVal val="visible"/>
                                      </p:to>
                                    </p:set>
                                    <p:animEffect transition="in" filter="fade">
                                      <p:cBhvr>
                                        <p:cTn id="12" dur="500"/>
                                        <p:tgtEl>
                                          <p:spTgt spid="139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9267"/>
                                        </p:tgtEl>
                                        <p:attrNameLst>
                                          <p:attrName>style.visibility</p:attrName>
                                        </p:attrNameLst>
                                      </p:cBhvr>
                                      <p:to>
                                        <p:strVal val="visible"/>
                                      </p:to>
                                    </p:set>
                                    <p:animEffect transition="in" filter="fade">
                                      <p:cBhvr>
                                        <p:cTn id="17" dur="500"/>
                                        <p:tgtEl>
                                          <p:spTgt spid="139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9269"/>
                                        </p:tgtEl>
                                        <p:attrNameLst>
                                          <p:attrName>style.visibility</p:attrName>
                                        </p:attrNameLst>
                                      </p:cBhvr>
                                      <p:to>
                                        <p:strVal val="visible"/>
                                      </p:to>
                                    </p:set>
                                    <p:animEffect transition="in" filter="fade">
                                      <p:cBhvr>
                                        <p:cTn id="22" dur="500"/>
                                        <p:tgtEl>
                                          <p:spTgt spid="1392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9270"/>
                                        </p:tgtEl>
                                        <p:attrNameLst>
                                          <p:attrName>style.visibility</p:attrName>
                                        </p:attrNameLst>
                                      </p:cBhvr>
                                      <p:to>
                                        <p:strVal val="visible"/>
                                      </p:to>
                                    </p:set>
                                    <p:animEffect transition="in" filter="fade">
                                      <p:cBhvr>
                                        <p:cTn id="27" dur="500"/>
                                        <p:tgtEl>
                                          <p:spTgt spid="1392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9268"/>
                                        </p:tgtEl>
                                        <p:attrNameLst>
                                          <p:attrName>style.visibility</p:attrName>
                                        </p:attrNameLst>
                                      </p:cBhvr>
                                      <p:to>
                                        <p:strVal val="visible"/>
                                      </p:to>
                                    </p:set>
                                    <p:animEffect transition="in" filter="fade">
                                      <p:cBhvr>
                                        <p:cTn id="32" dur="500"/>
                                        <p:tgtEl>
                                          <p:spTgt spid="13926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92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30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p:bldP spid="139268" grpId="0"/>
      <p:bldP spid="139269" grpId="0"/>
      <p:bldP spid="139270" grpId="0"/>
      <p:bldP spid="139271" grpId="0"/>
      <p:bldP spid="139304" grpId="0" animBg="1"/>
      <p:bldP spid="13930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7"/>
          <p:cNvSpPr txBox="1">
            <a:spLocks noChangeArrowheads="1"/>
          </p:cNvSpPr>
          <p:nvPr/>
        </p:nvSpPr>
        <p:spPr bwMode="auto">
          <a:xfrm>
            <a:off x="641350" y="1198563"/>
            <a:ext cx="8016875" cy="2308225"/>
          </a:xfrm>
          <a:prstGeom prst="rect">
            <a:avLst/>
          </a:prstGeom>
          <a:noFill/>
          <a:ln w="9525">
            <a:noFill/>
            <a:miter lim="800000"/>
            <a:headEnd/>
            <a:tailEnd/>
          </a:ln>
        </p:spPr>
        <p:txBody>
          <a:bodyPr>
            <a:prstTxWarp prst="textNoShape">
              <a:avLst/>
            </a:prstTxWarp>
            <a:spAutoFit/>
          </a:bodyPr>
          <a:lstStyle/>
          <a:p>
            <a:pPr eaLnBrk="1" hangingPunct="1"/>
            <a:r>
              <a:rPr lang="en-US" sz="3200"/>
              <a:t>The finite-state automata are </a:t>
            </a:r>
            <a:r>
              <a:rPr lang="en-US" sz="3200">
                <a:solidFill>
                  <a:srgbClr val="FFFF00"/>
                </a:solidFill>
              </a:rPr>
              <a:t>deterministic</a:t>
            </a:r>
            <a:r>
              <a:rPr lang="en-US" sz="3200"/>
              <a:t>, if for each pair </a:t>
            </a:r>
            <a:r>
              <a:rPr lang="en-US" sz="3200">
                <a:solidFill>
                  <a:srgbClr val="FFFF00"/>
                </a:solidFill>
                <a:latin typeface="Arial" charset="0"/>
                <a:ea typeface="Arial" charset="0"/>
                <a:cs typeface="Arial" charset="0"/>
              </a:rPr>
              <a:t>Q </a:t>
            </a:r>
            <a:r>
              <a:rPr lang="en-US" sz="3200">
                <a:solidFill>
                  <a:srgbClr val="FFFF00"/>
                </a:solidFill>
                <a:latin typeface="Arial" charset="0"/>
                <a:ea typeface="Arial" charset="0"/>
                <a:cs typeface="Arial" charset="0"/>
                <a:sym typeface="Symbol" charset="2"/>
              </a:rPr>
              <a:t></a:t>
            </a:r>
            <a:r>
              <a:rPr lang="en-US" sz="3200">
                <a:solidFill>
                  <a:srgbClr val="FFFF00"/>
                </a:solidFill>
                <a:latin typeface="Arial" charset="0"/>
                <a:ea typeface="Arial" charset="0"/>
                <a:cs typeface="Arial" charset="0"/>
              </a:rPr>
              <a:t> </a:t>
            </a:r>
            <a:r>
              <a:rPr lang="el-GR" sz="3200">
                <a:solidFill>
                  <a:srgbClr val="FFFF00"/>
                </a:solidFill>
                <a:latin typeface="Arial" charset="0"/>
              </a:rPr>
              <a:t>Σ</a:t>
            </a:r>
            <a:r>
              <a:rPr lang="en-US" sz="3200">
                <a:solidFill>
                  <a:srgbClr val="FFFF00"/>
                </a:solidFill>
                <a:latin typeface="Arial" charset="0"/>
              </a:rPr>
              <a:t> </a:t>
            </a:r>
            <a:r>
              <a:rPr lang="en-US" sz="3200"/>
              <a:t>of state and input value there is a unique next state given by the transition function.</a:t>
            </a:r>
          </a:p>
        </p:txBody>
      </p:sp>
      <p:sp>
        <p:nvSpPr>
          <p:cNvPr id="19459" name="Text Box 27"/>
          <p:cNvSpPr txBox="1">
            <a:spLocks noChangeArrowheads="1"/>
          </p:cNvSpPr>
          <p:nvPr/>
        </p:nvSpPr>
        <p:spPr bwMode="auto">
          <a:xfrm>
            <a:off x="685800" y="3657600"/>
            <a:ext cx="8016875" cy="1865313"/>
          </a:xfrm>
          <a:prstGeom prst="rect">
            <a:avLst/>
          </a:prstGeom>
          <a:noFill/>
          <a:ln w="9525">
            <a:noFill/>
            <a:miter lim="800000"/>
            <a:headEnd/>
            <a:tailEnd/>
          </a:ln>
        </p:spPr>
        <p:txBody>
          <a:bodyPr>
            <a:prstTxWarp prst="textNoShape">
              <a:avLst/>
            </a:prstTxWarp>
            <a:spAutoFit/>
          </a:bodyPr>
          <a:lstStyle/>
          <a:p>
            <a:pPr eaLnBrk="1" hangingPunct="1"/>
            <a:r>
              <a:rPr lang="en-US" sz="3200"/>
              <a:t>There is another type machine in which there may be several possible next states. Such machines called </a:t>
            </a:r>
            <a:r>
              <a:rPr lang="en-US" sz="3200">
                <a:solidFill>
                  <a:srgbClr val="FFFF00"/>
                </a:solidFill>
              </a:rPr>
              <a:t>nondeterministic</a:t>
            </a:r>
            <a:r>
              <a:rPr lang="en-US" sz="320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693738" y="1222375"/>
            <a:ext cx="2463800" cy="5087938"/>
            <a:chOff x="752" y="176"/>
            <a:chExt cx="2155" cy="4149"/>
          </a:xfrm>
        </p:grpSpPr>
        <p:grpSp>
          <p:nvGrpSpPr>
            <p:cNvPr id="19480" name="Group 3"/>
            <p:cNvGrpSpPr>
              <a:grpSpLocks/>
            </p:cNvGrpSpPr>
            <p:nvPr/>
          </p:nvGrpSpPr>
          <p:grpSpPr bwMode="auto">
            <a:xfrm>
              <a:off x="752" y="745"/>
              <a:ext cx="2155" cy="3580"/>
              <a:chOff x="752" y="745"/>
              <a:chExt cx="2155" cy="3580"/>
            </a:xfrm>
          </p:grpSpPr>
          <p:sp>
            <p:nvSpPr>
              <p:cNvPr id="19490" name="Freeform 4"/>
              <p:cNvSpPr>
                <a:spLocks/>
              </p:cNvSpPr>
              <p:nvPr/>
            </p:nvSpPr>
            <p:spPr bwMode="auto">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w="9525">
                <a:noFill/>
                <a:round/>
                <a:headEnd/>
                <a:tailEnd/>
              </a:ln>
            </p:spPr>
            <p:txBody>
              <a:bodyPr>
                <a:prstTxWarp prst="textNoShape">
                  <a:avLst/>
                </a:prstTxWarp>
              </a:bodyPr>
              <a:lstStyle/>
              <a:p>
                <a:endParaRPr lang="en-US"/>
              </a:p>
            </p:txBody>
          </p:sp>
          <p:sp>
            <p:nvSpPr>
              <p:cNvPr id="19491" name="Freeform 5"/>
              <p:cNvSpPr>
                <a:spLocks/>
              </p:cNvSpPr>
              <p:nvPr/>
            </p:nvSpPr>
            <p:spPr bwMode="auto">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w="9525">
                <a:noFill/>
                <a:round/>
                <a:headEnd/>
                <a:tailEnd/>
              </a:ln>
            </p:spPr>
            <p:txBody>
              <a:bodyPr>
                <a:prstTxWarp prst="textNoShape">
                  <a:avLst/>
                </a:prstTxWarp>
              </a:bodyPr>
              <a:lstStyle/>
              <a:p>
                <a:endParaRPr lang="en-US"/>
              </a:p>
            </p:txBody>
          </p:sp>
          <p:sp>
            <p:nvSpPr>
              <p:cNvPr id="19492" name="Freeform 6"/>
              <p:cNvSpPr>
                <a:spLocks/>
              </p:cNvSpPr>
              <p:nvPr/>
            </p:nvSpPr>
            <p:spPr bwMode="auto">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w="9525">
                <a:noFill/>
                <a:round/>
                <a:headEnd/>
                <a:tailEnd/>
              </a:ln>
            </p:spPr>
            <p:txBody>
              <a:bodyPr>
                <a:prstTxWarp prst="textNoShape">
                  <a:avLst/>
                </a:prstTxWarp>
              </a:bodyPr>
              <a:lstStyle/>
              <a:p>
                <a:endParaRPr lang="en-US"/>
              </a:p>
            </p:txBody>
          </p:sp>
          <p:sp>
            <p:nvSpPr>
              <p:cNvPr id="19493" name="Freeform 7"/>
              <p:cNvSpPr>
                <a:spLocks/>
              </p:cNvSpPr>
              <p:nvPr/>
            </p:nvSpPr>
            <p:spPr bwMode="auto">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w="9525">
                <a:noFill/>
                <a:round/>
                <a:headEnd/>
                <a:tailEnd/>
              </a:ln>
            </p:spPr>
            <p:txBody>
              <a:bodyPr>
                <a:prstTxWarp prst="textNoShape">
                  <a:avLst/>
                </a:prstTxWarp>
              </a:bodyPr>
              <a:lstStyle/>
              <a:p>
                <a:endParaRPr lang="en-US"/>
              </a:p>
            </p:txBody>
          </p:sp>
          <p:sp>
            <p:nvSpPr>
              <p:cNvPr id="19494" name="Freeform 8"/>
              <p:cNvSpPr>
                <a:spLocks/>
              </p:cNvSpPr>
              <p:nvPr/>
            </p:nvSpPr>
            <p:spPr bwMode="auto">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w="9525">
                <a:noFill/>
                <a:round/>
                <a:headEnd/>
                <a:tailEnd/>
              </a:ln>
            </p:spPr>
            <p:txBody>
              <a:bodyPr>
                <a:prstTxWarp prst="textNoShape">
                  <a:avLst/>
                </a:prstTxWarp>
              </a:bodyPr>
              <a:lstStyle/>
              <a:p>
                <a:endParaRPr lang="en-US"/>
              </a:p>
            </p:txBody>
          </p:sp>
          <p:sp>
            <p:nvSpPr>
              <p:cNvPr id="19495" name="Freeform 9"/>
              <p:cNvSpPr>
                <a:spLocks/>
              </p:cNvSpPr>
              <p:nvPr/>
            </p:nvSpPr>
            <p:spPr bwMode="auto">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w="9525">
                <a:noFill/>
                <a:round/>
                <a:headEnd/>
                <a:tailEnd/>
              </a:ln>
            </p:spPr>
            <p:txBody>
              <a:bodyPr>
                <a:prstTxWarp prst="textNoShape">
                  <a:avLst/>
                </a:prstTxWarp>
              </a:bodyPr>
              <a:lstStyle/>
              <a:p>
                <a:endParaRPr lang="en-US"/>
              </a:p>
            </p:txBody>
          </p:sp>
        </p:grpSp>
        <p:grpSp>
          <p:nvGrpSpPr>
            <p:cNvPr id="19481" name="Group 10"/>
            <p:cNvGrpSpPr>
              <a:grpSpLocks/>
            </p:cNvGrpSpPr>
            <p:nvPr/>
          </p:nvGrpSpPr>
          <p:grpSpPr bwMode="auto">
            <a:xfrm>
              <a:off x="1252" y="1766"/>
              <a:ext cx="788" cy="1198"/>
              <a:chOff x="1252" y="1766"/>
              <a:chExt cx="788" cy="1198"/>
            </a:xfrm>
          </p:grpSpPr>
          <p:sp>
            <p:nvSpPr>
              <p:cNvPr id="19487" name="Freeform 11"/>
              <p:cNvSpPr>
                <a:spLocks/>
              </p:cNvSpPr>
              <p:nvPr/>
            </p:nvSpPr>
            <p:spPr bwMode="auto">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w="9525">
                <a:noFill/>
                <a:round/>
                <a:headEnd/>
                <a:tailEnd/>
              </a:ln>
            </p:spPr>
            <p:txBody>
              <a:bodyPr>
                <a:prstTxWarp prst="textNoShape">
                  <a:avLst/>
                </a:prstTxWarp>
              </a:bodyPr>
              <a:lstStyle/>
              <a:p>
                <a:endParaRPr lang="en-US"/>
              </a:p>
            </p:txBody>
          </p:sp>
          <p:sp>
            <p:nvSpPr>
              <p:cNvPr id="19488" name="Freeform 12"/>
              <p:cNvSpPr>
                <a:spLocks/>
              </p:cNvSpPr>
              <p:nvPr/>
            </p:nvSpPr>
            <p:spPr bwMode="auto">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w="9525">
                <a:noFill/>
                <a:round/>
                <a:headEnd/>
                <a:tailEnd/>
              </a:ln>
            </p:spPr>
            <p:txBody>
              <a:bodyPr>
                <a:prstTxWarp prst="textNoShape">
                  <a:avLst/>
                </a:prstTxWarp>
              </a:bodyPr>
              <a:lstStyle/>
              <a:p>
                <a:endParaRPr lang="en-US"/>
              </a:p>
            </p:txBody>
          </p:sp>
          <p:sp>
            <p:nvSpPr>
              <p:cNvPr id="19489" name="Freeform 13"/>
              <p:cNvSpPr>
                <a:spLocks/>
              </p:cNvSpPr>
              <p:nvPr/>
            </p:nvSpPr>
            <p:spPr bwMode="auto">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w="9525">
                <a:noFill/>
                <a:round/>
                <a:headEnd/>
                <a:tailEnd/>
              </a:ln>
            </p:spPr>
            <p:txBody>
              <a:bodyPr>
                <a:prstTxWarp prst="textNoShape">
                  <a:avLst/>
                </a:prstTxWarp>
              </a:bodyPr>
              <a:lstStyle/>
              <a:p>
                <a:endParaRPr lang="en-US"/>
              </a:p>
            </p:txBody>
          </p:sp>
        </p:grpSp>
        <p:grpSp>
          <p:nvGrpSpPr>
            <p:cNvPr id="19482" name="Group 14"/>
            <p:cNvGrpSpPr>
              <a:grpSpLocks/>
            </p:cNvGrpSpPr>
            <p:nvPr/>
          </p:nvGrpSpPr>
          <p:grpSpPr bwMode="auto">
            <a:xfrm flipH="1">
              <a:off x="819" y="176"/>
              <a:ext cx="797" cy="944"/>
              <a:chOff x="4060" y="5"/>
              <a:chExt cx="797" cy="944"/>
            </a:xfrm>
          </p:grpSpPr>
          <p:sp>
            <p:nvSpPr>
              <p:cNvPr id="19483" name="Freeform 15"/>
              <p:cNvSpPr>
                <a:spLocks/>
              </p:cNvSpPr>
              <p:nvPr/>
            </p:nvSpPr>
            <p:spPr bwMode="auto">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w="9525">
                <a:noFill/>
                <a:round/>
                <a:headEnd/>
                <a:tailEnd/>
              </a:ln>
            </p:spPr>
            <p:txBody>
              <a:bodyPr>
                <a:prstTxWarp prst="textNoShape">
                  <a:avLst/>
                </a:prstTxWarp>
              </a:bodyPr>
              <a:lstStyle/>
              <a:p>
                <a:endParaRPr lang="en-US"/>
              </a:p>
            </p:txBody>
          </p:sp>
          <p:sp>
            <p:nvSpPr>
              <p:cNvPr id="19484" name="Freeform 16"/>
              <p:cNvSpPr>
                <a:spLocks/>
              </p:cNvSpPr>
              <p:nvPr/>
            </p:nvSpPr>
            <p:spPr bwMode="auto">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w="9525">
                <a:noFill/>
                <a:round/>
                <a:headEnd/>
                <a:tailEnd/>
              </a:ln>
            </p:spPr>
            <p:txBody>
              <a:bodyPr>
                <a:prstTxWarp prst="textNoShape">
                  <a:avLst/>
                </a:prstTxWarp>
              </a:bodyPr>
              <a:lstStyle/>
              <a:p>
                <a:endParaRPr lang="en-US"/>
              </a:p>
            </p:txBody>
          </p:sp>
          <p:sp>
            <p:nvSpPr>
              <p:cNvPr id="19485" name="Freeform 17"/>
              <p:cNvSpPr>
                <a:spLocks/>
              </p:cNvSpPr>
              <p:nvPr/>
            </p:nvSpPr>
            <p:spPr bwMode="auto">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w="9525">
                <a:noFill/>
                <a:round/>
                <a:headEnd/>
                <a:tailEnd/>
              </a:ln>
            </p:spPr>
            <p:txBody>
              <a:bodyPr>
                <a:prstTxWarp prst="textNoShape">
                  <a:avLst/>
                </a:prstTxWarp>
              </a:bodyPr>
              <a:lstStyle/>
              <a:p>
                <a:endParaRPr lang="en-US"/>
              </a:p>
            </p:txBody>
          </p:sp>
          <p:sp>
            <p:nvSpPr>
              <p:cNvPr id="19486" name="Freeform 18"/>
              <p:cNvSpPr>
                <a:spLocks/>
              </p:cNvSpPr>
              <p:nvPr/>
            </p:nvSpPr>
            <p:spPr bwMode="auto">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w="9525">
                <a:noFill/>
                <a:round/>
                <a:headEnd/>
                <a:tailEnd/>
              </a:ln>
            </p:spPr>
            <p:txBody>
              <a:bodyPr>
                <a:prstTxWarp prst="textNoShape">
                  <a:avLst/>
                </a:prstTxWarp>
              </a:bodyPr>
              <a:lstStyle/>
              <a:p>
                <a:endParaRPr lang="en-US"/>
              </a:p>
            </p:txBody>
          </p:sp>
        </p:grpSp>
      </p:grpSp>
      <p:sp>
        <p:nvSpPr>
          <p:cNvPr id="19459" name="AutoShape 19"/>
          <p:cNvSpPr>
            <a:spLocks noChangeArrowheads="1"/>
          </p:cNvSpPr>
          <p:nvPr/>
        </p:nvSpPr>
        <p:spPr bwMode="auto">
          <a:xfrm>
            <a:off x="2336800" y="1222375"/>
            <a:ext cx="6807200" cy="2279650"/>
          </a:xfrm>
          <a:prstGeom prst="wedgeRectCallout">
            <a:avLst>
              <a:gd name="adj1" fmla="val -56370"/>
              <a:gd name="adj2" fmla="val 39356"/>
            </a:avLst>
          </a:prstGeom>
          <a:noFill/>
          <a:ln w="57150" cap="sq">
            <a:solidFill>
              <a:schemeClr val="accent2"/>
            </a:solidFill>
            <a:miter lim="800000"/>
            <a:headEnd/>
            <a:tailEnd/>
          </a:ln>
        </p:spPr>
        <p:txBody>
          <a:bodyPr lIns="274320" rIns="274320" anchor="ctr">
            <a:prstTxWarp prst="textNoShape">
              <a:avLst/>
            </a:prstTxWarp>
          </a:bodyPr>
          <a:lstStyle/>
          <a:p>
            <a:pPr eaLnBrk="1" hangingPunct="1"/>
            <a:r>
              <a:rPr lang="en-US" sz="3200"/>
              <a:t>Build an automaton that accepts all and only those strings that contain </a:t>
            </a:r>
            <a:r>
              <a:rPr lang="en-US" sz="3200">
                <a:solidFill>
                  <a:srgbClr val="FFFF00"/>
                </a:solidFill>
              </a:rPr>
              <a:t>001</a:t>
            </a:r>
          </a:p>
        </p:txBody>
      </p:sp>
      <p:sp>
        <p:nvSpPr>
          <p:cNvPr id="19460" name="Oval 3"/>
          <p:cNvSpPr>
            <a:spLocks noChangeAspect="1" noChangeArrowheads="1"/>
          </p:cNvSpPr>
          <p:nvPr/>
        </p:nvSpPr>
        <p:spPr bwMode="auto">
          <a:xfrm>
            <a:off x="3941763" y="5360988"/>
            <a:ext cx="579437" cy="576262"/>
          </a:xfrm>
          <a:prstGeom prst="ellipse">
            <a:avLst/>
          </a:prstGeom>
          <a:solidFill>
            <a:schemeClr val="folHlink"/>
          </a:solidFill>
          <a:ln w="9525">
            <a:solidFill>
              <a:schemeClr val="folHlink"/>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19461" name="Oval 4"/>
          <p:cNvSpPr>
            <a:spLocks noChangeAspect="1" noChangeArrowheads="1"/>
          </p:cNvSpPr>
          <p:nvPr/>
        </p:nvSpPr>
        <p:spPr bwMode="auto">
          <a:xfrm>
            <a:off x="5221288" y="5360988"/>
            <a:ext cx="579437" cy="576262"/>
          </a:xfrm>
          <a:prstGeom prst="ellipse">
            <a:avLst/>
          </a:prstGeom>
          <a:solidFill>
            <a:schemeClr val="folHlink"/>
          </a:solidFill>
          <a:ln w="9525">
            <a:solidFill>
              <a:srgbClr val="00FFCC"/>
            </a:solidFill>
            <a:round/>
            <a:headEnd/>
            <a:tailEnd/>
          </a:ln>
        </p:spPr>
        <p:txBody>
          <a:bodyPr wrap="none" anchor="ctr">
            <a:prstTxWarp prst="textNoShape">
              <a:avLst/>
            </a:prstTxWarp>
          </a:bodyPr>
          <a:lstStyle/>
          <a:p>
            <a:pPr>
              <a:lnSpc>
                <a:spcPct val="100000"/>
              </a:lnSpc>
              <a:spcBef>
                <a:spcPct val="0"/>
              </a:spcBef>
            </a:pPr>
            <a:r>
              <a:rPr lang="en-US" sz="1600">
                <a:solidFill>
                  <a:srgbClr val="FF0000"/>
                </a:solidFill>
              </a:rPr>
              <a:t>{0}</a:t>
            </a:r>
          </a:p>
        </p:txBody>
      </p:sp>
      <p:cxnSp>
        <p:nvCxnSpPr>
          <p:cNvPr id="19462" name="AutoShape 5"/>
          <p:cNvCxnSpPr>
            <a:cxnSpLocks noChangeShapeType="1"/>
            <a:stCxn id="19460" idx="6"/>
            <a:endCxn id="19461" idx="2"/>
          </p:cNvCxnSpPr>
          <p:nvPr/>
        </p:nvCxnSpPr>
        <p:spPr bwMode="auto">
          <a:xfrm>
            <a:off x="4521200" y="5649913"/>
            <a:ext cx="700088" cy="0"/>
          </a:xfrm>
          <a:prstGeom prst="straightConnector1">
            <a:avLst/>
          </a:prstGeom>
          <a:noFill/>
          <a:ln w="57150">
            <a:solidFill>
              <a:schemeClr val="tx2"/>
            </a:solidFill>
            <a:round/>
            <a:headEnd/>
            <a:tailEnd type="triangle" w="med" len="med"/>
          </a:ln>
        </p:spPr>
      </p:cxnSp>
      <p:sp>
        <p:nvSpPr>
          <p:cNvPr id="19463" name="Text Box 6"/>
          <p:cNvSpPr txBox="1">
            <a:spLocks noChangeArrowheads="1"/>
          </p:cNvSpPr>
          <p:nvPr/>
        </p:nvSpPr>
        <p:spPr bwMode="auto">
          <a:xfrm>
            <a:off x="4637088" y="518160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19464" name="Freeform 7"/>
          <p:cNvSpPr>
            <a:spLocks/>
          </p:cNvSpPr>
          <p:nvPr/>
        </p:nvSpPr>
        <p:spPr bwMode="auto">
          <a:xfrm rot="10632568" flipH="1">
            <a:off x="3952875" y="4899025"/>
            <a:ext cx="568325" cy="482600"/>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19465" name="Text Box 8"/>
          <p:cNvSpPr txBox="1">
            <a:spLocks noChangeArrowheads="1"/>
          </p:cNvSpPr>
          <p:nvPr/>
        </p:nvSpPr>
        <p:spPr bwMode="auto">
          <a:xfrm>
            <a:off x="4071938" y="4498975"/>
            <a:ext cx="37465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1</a:t>
            </a:r>
          </a:p>
        </p:txBody>
      </p:sp>
      <p:cxnSp>
        <p:nvCxnSpPr>
          <p:cNvPr id="19466" name="AutoShape 9"/>
          <p:cNvCxnSpPr>
            <a:cxnSpLocks noChangeShapeType="1"/>
          </p:cNvCxnSpPr>
          <p:nvPr/>
        </p:nvCxnSpPr>
        <p:spPr bwMode="auto">
          <a:xfrm>
            <a:off x="5800725" y="5641975"/>
            <a:ext cx="700088" cy="0"/>
          </a:xfrm>
          <a:prstGeom prst="straightConnector1">
            <a:avLst/>
          </a:prstGeom>
          <a:noFill/>
          <a:ln w="57150">
            <a:solidFill>
              <a:schemeClr val="tx2"/>
            </a:solidFill>
            <a:round/>
            <a:headEnd/>
            <a:tailEnd type="triangle" w="med" len="med"/>
          </a:ln>
        </p:spPr>
      </p:cxnSp>
      <p:sp>
        <p:nvSpPr>
          <p:cNvPr id="19467" name="Oval 10"/>
          <p:cNvSpPr>
            <a:spLocks noChangeAspect="1" noChangeArrowheads="1"/>
          </p:cNvSpPr>
          <p:nvPr/>
        </p:nvSpPr>
        <p:spPr bwMode="auto">
          <a:xfrm>
            <a:off x="6500813" y="5360988"/>
            <a:ext cx="579437" cy="576262"/>
          </a:xfrm>
          <a:prstGeom prst="ellipse">
            <a:avLst/>
          </a:prstGeom>
          <a:solidFill>
            <a:schemeClr val="folHlink"/>
          </a:solidFill>
          <a:ln w="9525">
            <a:solidFill>
              <a:srgbClr val="00FFCC"/>
            </a:solidFill>
            <a:round/>
            <a:headEnd/>
            <a:tailEnd/>
          </a:ln>
        </p:spPr>
        <p:txBody>
          <a:bodyPr wrap="none" anchor="ctr">
            <a:prstTxWarp prst="textNoShape">
              <a:avLst/>
            </a:prstTxWarp>
          </a:bodyPr>
          <a:lstStyle/>
          <a:p>
            <a:pPr>
              <a:lnSpc>
                <a:spcPct val="100000"/>
              </a:lnSpc>
              <a:spcBef>
                <a:spcPct val="0"/>
              </a:spcBef>
            </a:pPr>
            <a:r>
              <a:rPr lang="en-US" sz="1600">
                <a:solidFill>
                  <a:srgbClr val="FF0000"/>
                </a:solidFill>
              </a:rPr>
              <a:t>{00}</a:t>
            </a:r>
          </a:p>
        </p:txBody>
      </p:sp>
      <p:sp>
        <p:nvSpPr>
          <p:cNvPr id="19468" name="Text Box 11"/>
          <p:cNvSpPr txBox="1">
            <a:spLocks noChangeArrowheads="1"/>
          </p:cNvSpPr>
          <p:nvPr/>
        </p:nvSpPr>
        <p:spPr bwMode="auto">
          <a:xfrm>
            <a:off x="5800725" y="5245100"/>
            <a:ext cx="700088"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cxnSp>
        <p:nvCxnSpPr>
          <p:cNvPr id="19469" name="AutoShape 12"/>
          <p:cNvCxnSpPr>
            <a:cxnSpLocks noChangeShapeType="1"/>
          </p:cNvCxnSpPr>
          <p:nvPr/>
        </p:nvCxnSpPr>
        <p:spPr bwMode="auto">
          <a:xfrm rot="5400000">
            <a:off x="4833144" y="5598319"/>
            <a:ext cx="1588" cy="774700"/>
          </a:xfrm>
          <a:prstGeom prst="curvedConnector3">
            <a:avLst>
              <a:gd name="adj1" fmla="val 9899995"/>
            </a:avLst>
          </a:prstGeom>
          <a:noFill/>
          <a:ln w="57150">
            <a:solidFill>
              <a:schemeClr val="tx2"/>
            </a:solidFill>
            <a:round/>
            <a:headEnd/>
            <a:tailEnd type="triangle" w="med" len="med"/>
          </a:ln>
        </p:spPr>
      </p:cxnSp>
      <p:sp>
        <p:nvSpPr>
          <p:cNvPr id="19470" name="Text Box 13"/>
          <p:cNvSpPr txBox="1">
            <a:spLocks noChangeArrowheads="1"/>
          </p:cNvSpPr>
          <p:nvPr/>
        </p:nvSpPr>
        <p:spPr bwMode="auto">
          <a:xfrm>
            <a:off x="4745038" y="6119813"/>
            <a:ext cx="37465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1</a:t>
            </a:r>
          </a:p>
        </p:txBody>
      </p:sp>
      <p:cxnSp>
        <p:nvCxnSpPr>
          <p:cNvPr id="19471" name="AutoShape 30"/>
          <p:cNvCxnSpPr>
            <a:cxnSpLocks noChangeShapeType="1"/>
          </p:cNvCxnSpPr>
          <p:nvPr/>
        </p:nvCxnSpPr>
        <p:spPr bwMode="auto">
          <a:xfrm>
            <a:off x="7080250" y="5670550"/>
            <a:ext cx="700088" cy="0"/>
          </a:xfrm>
          <a:prstGeom prst="straightConnector1">
            <a:avLst/>
          </a:prstGeom>
          <a:noFill/>
          <a:ln w="57150">
            <a:solidFill>
              <a:schemeClr val="tx2"/>
            </a:solidFill>
            <a:round/>
            <a:headEnd/>
            <a:tailEnd type="triangle" w="med" len="med"/>
          </a:ln>
        </p:spPr>
      </p:cxnSp>
      <p:sp>
        <p:nvSpPr>
          <p:cNvPr id="19472" name="Oval 31"/>
          <p:cNvSpPr>
            <a:spLocks noChangeAspect="1" noChangeArrowheads="1"/>
          </p:cNvSpPr>
          <p:nvPr/>
        </p:nvSpPr>
        <p:spPr bwMode="auto">
          <a:xfrm>
            <a:off x="7780338" y="5381625"/>
            <a:ext cx="579437" cy="576263"/>
          </a:xfrm>
          <a:prstGeom prst="ellipse">
            <a:avLst/>
          </a:prstGeom>
          <a:solidFill>
            <a:schemeClr val="folHlink"/>
          </a:solidFill>
          <a:ln w="44450">
            <a:solidFill>
              <a:srgbClr val="FF0000"/>
            </a:solidFill>
            <a:round/>
            <a:headEnd/>
            <a:tailEnd/>
          </a:ln>
        </p:spPr>
        <p:txBody>
          <a:bodyPr wrap="none" anchor="ctr">
            <a:prstTxWarp prst="textNoShape">
              <a:avLst/>
            </a:prstTxWarp>
          </a:bodyPr>
          <a:lstStyle/>
          <a:p>
            <a:pPr>
              <a:lnSpc>
                <a:spcPct val="100000"/>
              </a:lnSpc>
              <a:spcBef>
                <a:spcPct val="0"/>
              </a:spcBef>
            </a:pPr>
            <a:r>
              <a:rPr lang="en-US" sz="1600">
                <a:solidFill>
                  <a:srgbClr val="FF0000"/>
                </a:solidFill>
              </a:rPr>
              <a:t>{001}</a:t>
            </a:r>
          </a:p>
        </p:txBody>
      </p:sp>
      <p:sp>
        <p:nvSpPr>
          <p:cNvPr id="19473" name="Text Box 32"/>
          <p:cNvSpPr txBox="1">
            <a:spLocks noChangeArrowheads="1"/>
          </p:cNvSpPr>
          <p:nvPr/>
        </p:nvSpPr>
        <p:spPr bwMode="auto">
          <a:xfrm>
            <a:off x="7188200" y="5273675"/>
            <a:ext cx="37465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1</a:t>
            </a:r>
          </a:p>
        </p:txBody>
      </p:sp>
      <p:cxnSp>
        <p:nvCxnSpPr>
          <p:cNvPr id="19474" name="AutoShape 5"/>
          <p:cNvCxnSpPr>
            <a:cxnSpLocks noChangeShapeType="1"/>
          </p:cNvCxnSpPr>
          <p:nvPr/>
        </p:nvCxnSpPr>
        <p:spPr bwMode="auto">
          <a:xfrm>
            <a:off x="3241675" y="5670550"/>
            <a:ext cx="700088" cy="0"/>
          </a:xfrm>
          <a:prstGeom prst="straightConnector1">
            <a:avLst/>
          </a:prstGeom>
          <a:noFill/>
          <a:ln w="57150">
            <a:solidFill>
              <a:schemeClr val="tx2"/>
            </a:solidFill>
            <a:round/>
            <a:headEnd/>
            <a:tailEnd type="triangle" w="med" len="med"/>
          </a:ln>
        </p:spPr>
      </p:cxnSp>
      <p:sp>
        <p:nvSpPr>
          <p:cNvPr id="19475" name="Freeform 7"/>
          <p:cNvSpPr>
            <a:spLocks/>
          </p:cNvSpPr>
          <p:nvPr/>
        </p:nvSpPr>
        <p:spPr bwMode="auto">
          <a:xfrm rot="10632568" flipH="1">
            <a:off x="6499225" y="4913313"/>
            <a:ext cx="568325" cy="536575"/>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19476" name="Freeform 7"/>
          <p:cNvSpPr>
            <a:spLocks/>
          </p:cNvSpPr>
          <p:nvPr/>
        </p:nvSpPr>
        <p:spPr bwMode="auto">
          <a:xfrm rot="10632568" flipH="1">
            <a:off x="7778750" y="4846638"/>
            <a:ext cx="568325" cy="534987"/>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19477" name="Text Box 8"/>
          <p:cNvSpPr txBox="1">
            <a:spLocks noChangeArrowheads="1"/>
          </p:cNvSpPr>
          <p:nvPr/>
        </p:nvSpPr>
        <p:spPr bwMode="auto">
          <a:xfrm>
            <a:off x="6705600" y="4430713"/>
            <a:ext cx="37465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0</a:t>
            </a:r>
          </a:p>
        </p:txBody>
      </p:sp>
      <p:sp>
        <p:nvSpPr>
          <p:cNvPr id="19478" name="Text Box 34"/>
          <p:cNvSpPr txBox="1">
            <a:spLocks noChangeArrowheads="1"/>
          </p:cNvSpPr>
          <p:nvPr/>
        </p:nvSpPr>
        <p:spPr bwMode="auto">
          <a:xfrm>
            <a:off x="7562850" y="4368800"/>
            <a:ext cx="1089025"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0,1</a:t>
            </a:r>
          </a:p>
        </p:txBody>
      </p:sp>
      <p:sp>
        <p:nvSpPr>
          <p:cNvPr id="19479" name="TextBox 38"/>
          <p:cNvSpPr txBox="1">
            <a:spLocks noChangeArrowheads="1"/>
          </p:cNvSpPr>
          <p:nvPr/>
        </p:nvSpPr>
        <p:spPr bwMode="auto">
          <a:xfrm>
            <a:off x="3941763" y="381000"/>
            <a:ext cx="3824287" cy="534988"/>
          </a:xfrm>
          <a:prstGeom prst="rect">
            <a:avLst/>
          </a:prstGeom>
          <a:noFill/>
          <a:ln w="9525">
            <a:noFill/>
            <a:miter lim="800000"/>
            <a:headEnd/>
            <a:tailEnd/>
          </a:ln>
        </p:spPr>
        <p:txBody>
          <a:bodyPr>
            <a:prstTxWarp prst="textNoShape">
              <a:avLst/>
            </a:prstTxWarp>
            <a:spAutoFit/>
          </a:bodyPr>
          <a:lstStyle/>
          <a:p>
            <a:r>
              <a:rPr lang="en-US" sz="3200">
                <a:solidFill>
                  <a:srgbClr val="FFFF00"/>
                </a:solidFill>
              </a:rPr>
              <a:t>EXAMPLE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693738" y="1222375"/>
            <a:ext cx="2463800" cy="5087938"/>
            <a:chOff x="752" y="176"/>
            <a:chExt cx="2155" cy="4149"/>
          </a:xfrm>
        </p:grpSpPr>
        <p:grpSp>
          <p:nvGrpSpPr>
            <p:cNvPr id="20500" name="Group 3"/>
            <p:cNvGrpSpPr>
              <a:grpSpLocks/>
            </p:cNvGrpSpPr>
            <p:nvPr/>
          </p:nvGrpSpPr>
          <p:grpSpPr bwMode="auto">
            <a:xfrm>
              <a:off x="752" y="745"/>
              <a:ext cx="2155" cy="3580"/>
              <a:chOff x="752" y="745"/>
              <a:chExt cx="2155" cy="3580"/>
            </a:xfrm>
          </p:grpSpPr>
          <p:sp>
            <p:nvSpPr>
              <p:cNvPr id="20510" name="Freeform 4"/>
              <p:cNvSpPr>
                <a:spLocks/>
              </p:cNvSpPr>
              <p:nvPr/>
            </p:nvSpPr>
            <p:spPr bwMode="auto">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w="9525">
                <a:noFill/>
                <a:round/>
                <a:headEnd/>
                <a:tailEnd/>
              </a:ln>
            </p:spPr>
            <p:txBody>
              <a:bodyPr>
                <a:prstTxWarp prst="textNoShape">
                  <a:avLst/>
                </a:prstTxWarp>
              </a:bodyPr>
              <a:lstStyle/>
              <a:p>
                <a:endParaRPr lang="en-US"/>
              </a:p>
            </p:txBody>
          </p:sp>
          <p:sp>
            <p:nvSpPr>
              <p:cNvPr id="20511" name="Freeform 5"/>
              <p:cNvSpPr>
                <a:spLocks/>
              </p:cNvSpPr>
              <p:nvPr/>
            </p:nvSpPr>
            <p:spPr bwMode="auto">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w="9525">
                <a:noFill/>
                <a:round/>
                <a:headEnd/>
                <a:tailEnd/>
              </a:ln>
            </p:spPr>
            <p:txBody>
              <a:bodyPr>
                <a:prstTxWarp prst="textNoShape">
                  <a:avLst/>
                </a:prstTxWarp>
              </a:bodyPr>
              <a:lstStyle/>
              <a:p>
                <a:endParaRPr lang="en-US"/>
              </a:p>
            </p:txBody>
          </p:sp>
          <p:sp>
            <p:nvSpPr>
              <p:cNvPr id="20512" name="Freeform 6"/>
              <p:cNvSpPr>
                <a:spLocks/>
              </p:cNvSpPr>
              <p:nvPr/>
            </p:nvSpPr>
            <p:spPr bwMode="auto">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w="9525">
                <a:noFill/>
                <a:round/>
                <a:headEnd/>
                <a:tailEnd/>
              </a:ln>
            </p:spPr>
            <p:txBody>
              <a:bodyPr>
                <a:prstTxWarp prst="textNoShape">
                  <a:avLst/>
                </a:prstTxWarp>
              </a:bodyPr>
              <a:lstStyle/>
              <a:p>
                <a:endParaRPr lang="en-US"/>
              </a:p>
            </p:txBody>
          </p:sp>
          <p:sp>
            <p:nvSpPr>
              <p:cNvPr id="20513" name="Freeform 7"/>
              <p:cNvSpPr>
                <a:spLocks/>
              </p:cNvSpPr>
              <p:nvPr/>
            </p:nvSpPr>
            <p:spPr bwMode="auto">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w="9525">
                <a:noFill/>
                <a:round/>
                <a:headEnd/>
                <a:tailEnd/>
              </a:ln>
            </p:spPr>
            <p:txBody>
              <a:bodyPr>
                <a:prstTxWarp prst="textNoShape">
                  <a:avLst/>
                </a:prstTxWarp>
              </a:bodyPr>
              <a:lstStyle/>
              <a:p>
                <a:endParaRPr lang="en-US"/>
              </a:p>
            </p:txBody>
          </p:sp>
          <p:sp>
            <p:nvSpPr>
              <p:cNvPr id="20514" name="Freeform 8"/>
              <p:cNvSpPr>
                <a:spLocks/>
              </p:cNvSpPr>
              <p:nvPr/>
            </p:nvSpPr>
            <p:spPr bwMode="auto">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w="9525">
                <a:noFill/>
                <a:round/>
                <a:headEnd/>
                <a:tailEnd/>
              </a:ln>
            </p:spPr>
            <p:txBody>
              <a:bodyPr>
                <a:prstTxWarp prst="textNoShape">
                  <a:avLst/>
                </a:prstTxWarp>
              </a:bodyPr>
              <a:lstStyle/>
              <a:p>
                <a:endParaRPr lang="en-US"/>
              </a:p>
            </p:txBody>
          </p:sp>
          <p:sp>
            <p:nvSpPr>
              <p:cNvPr id="20515" name="Freeform 9"/>
              <p:cNvSpPr>
                <a:spLocks/>
              </p:cNvSpPr>
              <p:nvPr/>
            </p:nvSpPr>
            <p:spPr bwMode="auto">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w="9525">
                <a:noFill/>
                <a:round/>
                <a:headEnd/>
                <a:tailEnd/>
              </a:ln>
            </p:spPr>
            <p:txBody>
              <a:bodyPr>
                <a:prstTxWarp prst="textNoShape">
                  <a:avLst/>
                </a:prstTxWarp>
              </a:bodyPr>
              <a:lstStyle/>
              <a:p>
                <a:endParaRPr lang="en-US"/>
              </a:p>
            </p:txBody>
          </p:sp>
        </p:grpSp>
        <p:grpSp>
          <p:nvGrpSpPr>
            <p:cNvPr id="20501" name="Group 10"/>
            <p:cNvGrpSpPr>
              <a:grpSpLocks/>
            </p:cNvGrpSpPr>
            <p:nvPr/>
          </p:nvGrpSpPr>
          <p:grpSpPr bwMode="auto">
            <a:xfrm>
              <a:off x="1252" y="1766"/>
              <a:ext cx="788" cy="1198"/>
              <a:chOff x="1252" y="1766"/>
              <a:chExt cx="788" cy="1198"/>
            </a:xfrm>
          </p:grpSpPr>
          <p:sp>
            <p:nvSpPr>
              <p:cNvPr id="20507" name="Freeform 11"/>
              <p:cNvSpPr>
                <a:spLocks/>
              </p:cNvSpPr>
              <p:nvPr/>
            </p:nvSpPr>
            <p:spPr bwMode="auto">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w="9525">
                <a:noFill/>
                <a:round/>
                <a:headEnd/>
                <a:tailEnd/>
              </a:ln>
            </p:spPr>
            <p:txBody>
              <a:bodyPr>
                <a:prstTxWarp prst="textNoShape">
                  <a:avLst/>
                </a:prstTxWarp>
              </a:bodyPr>
              <a:lstStyle/>
              <a:p>
                <a:endParaRPr lang="en-US"/>
              </a:p>
            </p:txBody>
          </p:sp>
          <p:sp>
            <p:nvSpPr>
              <p:cNvPr id="20508" name="Freeform 12"/>
              <p:cNvSpPr>
                <a:spLocks/>
              </p:cNvSpPr>
              <p:nvPr/>
            </p:nvSpPr>
            <p:spPr bwMode="auto">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w="9525">
                <a:noFill/>
                <a:round/>
                <a:headEnd/>
                <a:tailEnd/>
              </a:ln>
            </p:spPr>
            <p:txBody>
              <a:bodyPr>
                <a:prstTxWarp prst="textNoShape">
                  <a:avLst/>
                </a:prstTxWarp>
              </a:bodyPr>
              <a:lstStyle/>
              <a:p>
                <a:endParaRPr lang="en-US"/>
              </a:p>
            </p:txBody>
          </p:sp>
          <p:sp>
            <p:nvSpPr>
              <p:cNvPr id="20509" name="Freeform 13"/>
              <p:cNvSpPr>
                <a:spLocks/>
              </p:cNvSpPr>
              <p:nvPr/>
            </p:nvSpPr>
            <p:spPr bwMode="auto">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w="9525">
                <a:noFill/>
                <a:round/>
                <a:headEnd/>
                <a:tailEnd/>
              </a:ln>
            </p:spPr>
            <p:txBody>
              <a:bodyPr>
                <a:prstTxWarp prst="textNoShape">
                  <a:avLst/>
                </a:prstTxWarp>
              </a:bodyPr>
              <a:lstStyle/>
              <a:p>
                <a:endParaRPr lang="en-US"/>
              </a:p>
            </p:txBody>
          </p:sp>
        </p:grpSp>
        <p:grpSp>
          <p:nvGrpSpPr>
            <p:cNvPr id="20502" name="Group 14"/>
            <p:cNvGrpSpPr>
              <a:grpSpLocks/>
            </p:cNvGrpSpPr>
            <p:nvPr/>
          </p:nvGrpSpPr>
          <p:grpSpPr bwMode="auto">
            <a:xfrm flipH="1">
              <a:off x="819" y="176"/>
              <a:ext cx="797" cy="944"/>
              <a:chOff x="4060" y="5"/>
              <a:chExt cx="797" cy="944"/>
            </a:xfrm>
          </p:grpSpPr>
          <p:sp>
            <p:nvSpPr>
              <p:cNvPr id="20503" name="Freeform 15"/>
              <p:cNvSpPr>
                <a:spLocks/>
              </p:cNvSpPr>
              <p:nvPr/>
            </p:nvSpPr>
            <p:spPr bwMode="auto">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w="9525">
                <a:noFill/>
                <a:round/>
                <a:headEnd/>
                <a:tailEnd/>
              </a:ln>
            </p:spPr>
            <p:txBody>
              <a:bodyPr>
                <a:prstTxWarp prst="textNoShape">
                  <a:avLst/>
                </a:prstTxWarp>
              </a:bodyPr>
              <a:lstStyle/>
              <a:p>
                <a:endParaRPr lang="en-US"/>
              </a:p>
            </p:txBody>
          </p:sp>
          <p:sp>
            <p:nvSpPr>
              <p:cNvPr id="20504" name="Freeform 16"/>
              <p:cNvSpPr>
                <a:spLocks/>
              </p:cNvSpPr>
              <p:nvPr/>
            </p:nvSpPr>
            <p:spPr bwMode="auto">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w="9525">
                <a:noFill/>
                <a:round/>
                <a:headEnd/>
                <a:tailEnd/>
              </a:ln>
            </p:spPr>
            <p:txBody>
              <a:bodyPr>
                <a:prstTxWarp prst="textNoShape">
                  <a:avLst/>
                </a:prstTxWarp>
              </a:bodyPr>
              <a:lstStyle/>
              <a:p>
                <a:endParaRPr lang="en-US"/>
              </a:p>
            </p:txBody>
          </p:sp>
          <p:sp>
            <p:nvSpPr>
              <p:cNvPr id="20505" name="Freeform 17"/>
              <p:cNvSpPr>
                <a:spLocks/>
              </p:cNvSpPr>
              <p:nvPr/>
            </p:nvSpPr>
            <p:spPr bwMode="auto">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w="9525">
                <a:noFill/>
                <a:round/>
                <a:headEnd/>
                <a:tailEnd/>
              </a:ln>
            </p:spPr>
            <p:txBody>
              <a:bodyPr>
                <a:prstTxWarp prst="textNoShape">
                  <a:avLst/>
                </a:prstTxWarp>
              </a:bodyPr>
              <a:lstStyle/>
              <a:p>
                <a:endParaRPr lang="en-US"/>
              </a:p>
            </p:txBody>
          </p:sp>
          <p:sp>
            <p:nvSpPr>
              <p:cNvPr id="20506" name="Freeform 18"/>
              <p:cNvSpPr>
                <a:spLocks/>
              </p:cNvSpPr>
              <p:nvPr/>
            </p:nvSpPr>
            <p:spPr bwMode="auto">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w="9525">
                <a:noFill/>
                <a:round/>
                <a:headEnd/>
                <a:tailEnd/>
              </a:ln>
            </p:spPr>
            <p:txBody>
              <a:bodyPr>
                <a:prstTxWarp prst="textNoShape">
                  <a:avLst/>
                </a:prstTxWarp>
              </a:bodyPr>
              <a:lstStyle/>
              <a:p>
                <a:endParaRPr lang="en-US"/>
              </a:p>
            </p:txBody>
          </p:sp>
        </p:grpSp>
      </p:grpSp>
      <p:sp>
        <p:nvSpPr>
          <p:cNvPr id="20483" name="AutoShape 19"/>
          <p:cNvSpPr>
            <a:spLocks noChangeArrowheads="1"/>
          </p:cNvSpPr>
          <p:nvPr/>
        </p:nvSpPr>
        <p:spPr bwMode="auto">
          <a:xfrm>
            <a:off x="2336800" y="503238"/>
            <a:ext cx="6807200" cy="2998787"/>
          </a:xfrm>
          <a:prstGeom prst="wedgeRectCallout">
            <a:avLst>
              <a:gd name="adj1" fmla="val -56370"/>
              <a:gd name="adj2" fmla="val 39356"/>
            </a:avLst>
          </a:prstGeom>
          <a:noFill/>
          <a:ln w="57150" cap="sq">
            <a:solidFill>
              <a:schemeClr val="accent2"/>
            </a:solidFill>
            <a:miter lim="800000"/>
            <a:headEnd/>
            <a:tailEnd/>
          </a:ln>
        </p:spPr>
        <p:txBody>
          <a:bodyPr lIns="274320" rIns="274320" anchor="ctr">
            <a:prstTxWarp prst="textNoShape">
              <a:avLst/>
            </a:prstTxWarp>
          </a:bodyPr>
          <a:lstStyle/>
          <a:p>
            <a:pPr eaLnBrk="1" hangingPunct="1"/>
            <a:r>
              <a:rPr lang="en-US" sz="3200"/>
              <a:t>Build an automaton that accepts all binary numbers that are divisible by 3,</a:t>
            </a:r>
          </a:p>
          <a:p>
            <a:pPr eaLnBrk="1" hangingPunct="1"/>
            <a:r>
              <a:rPr lang="en-US" sz="3200"/>
              <a:t>i.e, L = 0, 11, 110, 1001, 1100, 1111, 10010, 10101…</a:t>
            </a:r>
          </a:p>
        </p:txBody>
      </p:sp>
      <p:sp>
        <p:nvSpPr>
          <p:cNvPr id="22532" name="Oval 3"/>
          <p:cNvSpPr>
            <a:spLocks noChangeAspect="1" noChangeArrowheads="1"/>
          </p:cNvSpPr>
          <p:nvPr/>
        </p:nvSpPr>
        <p:spPr bwMode="auto">
          <a:xfrm>
            <a:off x="4770438" y="5230813"/>
            <a:ext cx="579437" cy="576262"/>
          </a:xfrm>
          <a:prstGeom prst="ellipse">
            <a:avLst/>
          </a:prstGeom>
          <a:solidFill>
            <a:schemeClr val="folHlink"/>
          </a:solidFill>
          <a:ln w="6667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22533" name="Oval 4"/>
          <p:cNvSpPr>
            <a:spLocks noChangeAspect="1" noChangeArrowheads="1"/>
          </p:cNvSpPr>
          <p:nvPr/>
        </p:nvSpPr>
        <p:spPr bwMode="auto">
          <a:xfrm>
            <a:off x="6049963" y="5230813"/>
            <a:ext cx="579437" cy="576262"/>
          </a:xfrm>
          <a:prstGeom prst="ellipse">
            <a:avLst/>
          </a:prstGeom>
          <a:solidFill>
            <a:schemeClr val="folHlink"/>
          </a:solidFill>
          <a:ln w="9525">
            <a:solidFill>
              <a:srgbClr val="00FFCC"/>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22534" name="AutoShape 5"/>
          <p:cNvCxnSpPr>
            <a:cxnSpLocks noChangeShapeType="1"/>
            <a:stCxn id="22532" idx="6"/>
            <a:endCxn id="22533" idx="2"/>
          </p:cNvCxnSpPr>
          <p:nvPr/>
        </p:nvCxnSpPr>
        <p:spPr bwMode="auto">
          <a:xfrm>
            <a:off x="5349875" y="5519738"/>
            <a:ext cx="700088" cy="0"/>
          </a:xfrm>
          <a:prstGeom prst="straightConnector1">
            <a:avLst/>
          </a:prstGeom>
          <a:noFill/>
          <a:ln w="57150">
            <a:solidFill>
              <a:schemeClr val="tx2"/>
            </a:solidFill>
            <a:round/>
            <a:headEnd/>
            <a:tailEnd type="triangle" w="med" len="med"/>
          </a:ln>
        </p:spPr>
      </p:cxnSp>
      <p:sp>
        <p:nvSpPr>
          <p:cNvPr id="22535" name="Text Box 6"/>
          <p:cNvSpPr txBox="1">
            <a:spLocks noChangeArrowheads="1"/>
          </p:cNvSpPr>
          <p:nvPr/>
        </p:nvSpPr>
        <p:spPr bwMode="auto">
          <a:xfrm>
            <a:off x="5465763" y="505142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sp>
        <p:nvSpPr>
          <p:cNvPr id="22536" name="Freeform 7"/>
          <p:cNvSpPr>
            <a:spLocks/>
          </p:cNvSpPr>
          <p:nvPr/>
        </p:nvSpPr>
        <p:spPr bwMode="auto">
          <a:xfrm rot="10632568" flipH="1">
            <a:off x="4779963" y="4768850"/>
            <a:ext cx="568325" cy="482600"/>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22537" name="Text Box 8"/>
          <p:cNvSpPr txBox="1">
            <a:spLocks noChangeArrowheads="1"/>
          </p:cNvSpPr>
          <p:nvPr/>
        </p:nvSpPr>
        <p:spPr bwMode="auto">
          <a:xfrm>
            <a:off x="4900613" y="4368800"/>
            <a:ext cx="37465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0</a:t>
            </a:r>
          </a:p>
        </p:txBody>
      </p:sp>
      <p:cxnSp>
        <p:nvCxnSpPr>
          <p:cNvPr id="22538" name="AutoShape 9"/>
          <p:cNvCxnSpPr>
            <a:cxnSpLocks noChangeShapeType="1"/>
          </p:cNvCxnSpPr>
          <p:nvPr/>
        </p:nvCxnSpPr>
        <p:spPr bwMode="auto">
          <a:xfrm>
            <a:off x="6629400" y="5511800"/>
            <a:ext cx="700088" cy="0"/>
          </a:xfrm>
          <a:prstGeom prst="straightConnector1">
            <a:avLst/>
          </a:prstGeom>
          <a:noFill/>
          <a:ln w="57150">
            <a:solidFill>
              <a:schemeClr val="tx2"/>
            </a:solidFill>
            <a:round/>
            <a:headEnd/>
            <a:tailEnd type="triangle" w="med" len="med"/>
          </a:ln>
        </p:spPr>
      </p:cxnSp>
      <p:sp>
        <p:nvSpPr>
          <p:cNvPr id="22539" name="Oval 10"/>
          <p:cNvSpPr>
            <a:spLocks noChangeAspect="1" noChangeArrowheads="1"/>
          </p:cNvSpPr>
          <p:nvPr/>
        </p:nvSpPr>
        <p:spPr bwMode="auto">
          <a:xfrm>
            <a:off x="7329488" y="5230813"/>
            <a:ext cx="579437" cy="576262"/>
          </a:xfrm>
          <a:prstGeom prst="ellipse">
            <a:avLst/>
          </a:prstGeom>
          <a:solidFill>
            <a:schemeClr val="folHlink"/>
          </a:solidFill>
          <a:ln w="9525">
            <a:solidFill>
              <a:srgbClr val="00FFCC"/>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22540" name="Text Box 11"/>
          <p:cNvSpPr txBox="1">
            <a:spLocks noChangeArrowheads="1"/>
          </p:cNvSpPr>
          <p:nvPr/>
        </p:nvSpPr>
        <p:spPr bwMode="auto">
          <a:xfrm>
            <a:off x="6629400" y="5114925"/>
            <a:ext cx="700088"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cxnSp>
        <p:nvCxnSpPr>
          <p:cNvPr id="22541" name="AutoShape 12"/>
          <p:cNvCxnSpPr>
            <a:cxnSpLocks noChangeShapeType="1"/>
          </p:cNvCxnSpPr>
          <p:nvPr/>
        </p:nvCxnSpPr>
        <p:spPr bwMode="auto">
          <a:xfrm rot="5400000">
            <a:off x="5661819" y="5468144"/>
            <a:ext cx="1588" cy="774700"/>
          </a:xfrm>
          <a:prstGeom prst="curvedConnector3">
            <a:avLst>
              <a:gd name="adj1" fmla="val 9899995"/>
            </a:avLst>
          </a:prstGeom>
          <a:noFill/>
          <a:ln w="57150">
            <a:solidFill>
              <a:schemeClr val="tx2"/>
            </a:solidFill>
            <a:round/>
            <a:headEnd/>
            <a:tailEnd type="triangle" w="med" len="med"/>
          </a:ln>
        </p:spPr>
      </p:cxnSp>
      <p:sp>
        <p:nvSpPr>
          <p:cNvPr id="22542" name="Text Box 13"/>
          <p:cNvSpPr txBox="1">
            <a:spLocks noChangeArrowheads="1"/>
          </p:cNvSpPr>
          <p:nvPr/>
        </p:nvSpPr>
        <p:spPr bwMode="auto">
          <a:xfrm>
            <a:off x="5573713" y="5989638"/>
            <a:ext cx="37465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1</a:t>
            </a:r>
          </a:p>
        </p:txBody>
      </p:sp>
      <p:cxnSp>
        <p:nvCxnSpPr>
          <p:cNvPr id="22543" name="AutoShape 5"/>
          <p:cNvCxnSpPr>
            <a:cxnSpLocks noChangeShapeType="1"/>
          </p:cNvCxnSpPr>
          <p:nvPr/>
        </p:nvCxnSpPr>
        <p:spPr bwMode="auto">
          <a:xfrm>
            <a:off x="4070350" y="5540375"/>
            <a:ext cx="700088" cy="0"/>
          </a:xfrm>
          <a:prstGeom prst="straightConnector1">
            <a:avLst/>
          </a:prstGeom>
          <a:noFill/>
          <a:ln w="57150">
            <a:solidFill>
              <a:schemeClr val="tx2"/>
            </a:solidFill>
            <a:round/>
            <a:headEnd/>
            <a:tailEnd type="triangle" w="med" len="med"/>
          </a:ln>
        </p:spPr>
      </p:cxnSp>
      <p:sp>
        <p:nvSpPr>
          <p:cNvPr id="22544" name="Freeform 7"/>
          <p:cNvSpPr>
            <a:spLocks/>
          </p:cNvSpPr>
          <p:nvPr/>
        </p:nvSpPr>
        <p:spPr bwMode="auto">
          <a:xfrm rot="10632568" flipH="1">
            <a:off x="7326313" y="4783138"/>
            <a:ext cx="569912" cy="536575"/>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22545" name="Text Box 8"/>
          <p:cNvSpPr txBox="1">
            <a:spLocks noChangeArrowheads="1"/>
          </p:cNvSpPr>
          <p:nvPr/>
        </p:nvSpPr>
        <p:spPr bwMode="auto">
          <a:xfrm>
            <a:off x="7534275" y="4300538"/>
            <a:ext cx="37465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1</a:t>
            </a:r>
          </a:p>
        </p:txBody>
      </p:sp>
      <p:cxnSp>
        <p:nvCxnSpPr>
          <p:cNvPr id="22546" name="AutoShape 12"/>
          <p:cNvCxnSpPr>
            <a:cxnSpLocks noChangeShapeType="1"/>
          </p:cNvCxnSpPr>
          <p:nvPr/>
        </p:nvCxnSpPr>
        <p:spPr bwMode="auto">
          <a:xfrm rot="5400000">
            <a:off x="6925469" y="5469732"/>
            <a:ext cx="1587" cy="774700"/>
          </a:xfrm>
          <a:prstGeom prst="curvedConnector3">
            <a:avLst>
              <a:gd name="adj1" fmla="val 9899995"/>
            </a:avLst>
          </a:prstGeom>
          <a:noFill/>
          <a:ln w="57150">
            <a:solidFill>
              <a:schemeClr val="tx2"/>
            </a:solidFill>
            <a:round/>
            <a:headEnd/>
            <a:tailEnd type="triangle" w="med" len="med"/>
          </a:ln>
        </p:spPr>
      </p:cxnSp>
      <p:sp>
        <p:nvSpPr>
          <p:cNvPr id="22547" name="Text Box 11"/>
          <p:cNvSpPr txBox="1">
            <a:spLocks noChangeArrowheads="1"/>
          </p:cNvSpPr>
          <p:nvPr/>
        </p:nvSpPr>
        <p:spPr bwMode="auto">
          <a:xfrm>
            <a:off x="6613525" y="5989638"/>
            <a:ext cx="700088"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5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5" grpId="0"/>
      <p:bldP spid="22536" grpId="0" animBg="1"/>
      <p:bldP spid="22537" grpId="0"/>
      <p:bldP spid="22539" grpId="0" animBg="1"/>
      <p:bldP spid="22540" grpId="0"/>
      <p:bldP spid="22542" grpId="0"/>
      <p:bldP spid="22544" grpId="0" animBg="1"/>
      <p:bldP spid="22545" grpId="0"/>
      <p:bldP spid="2254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04825" y="1873250"/>
            <a:ext cx="7680325" cy="1420813"/>
          </a:xfrm>
          <a:prstGeom prst="rect">
            <a:avLst/>
          </a:prstGeom>
          <a:noFill/>
          <a:ln w="9525">
            <a:noFill/>
            <a:miter lim="800000"/>
            <a:headEnd/>
            <a:tailEnd/>
          </a:ln>
        </p:spPr>
        <p:txBody>
          <a:bodyPr>
            <a:prstTxWarp prst="textNoShape">
              <a:avLst/>
            </a:prstTxWarp>
            <a:spAutoFit/>
          </a:bodyPr>
          <a:lstStyle/>
          <a:p>
            <a:pPr eaLnBrk="1" hangingPunct="1"/>
            <a:r>
              <a:rPr lang="en-US" sz="3200" dirty="0"/>
              <a:t>A language is </a:t>
            </a:r>
            <a:r>
              <a:rPr lang="en-US" sz="3200" dirty="0">
                <a:solidFill>
                  <a:schemeClr val="tx2"/>
                </a:solidFill>
              </a:rPr>
              <a:t>regular</a:t>
            </a:r>
            <a:r>
              <a:rPr lang="en-US" sz="3200" dirty="0"/>
              <a:t> if it is recognized by a deterministic finite automaton</a:t>
            </a:r>
          </a:p>
        </p:txBody>
      </p:sp>
      <p:sp>
        <p:nvSpPr>
          <p:cNvPr id="453635" name="Text Box 3"/>
          <p:cNvSpPr txBox="1">
            <a:spLocks noChangeArrowheads="1"/>
          </p:cNvSpPr>
          <p:nvPr/>
        </p:nvSpPr>
        <p:spPr bwMode="auto">
          <a:xfrm>
            <a:off x="504825" y="3886200"/>
            <a:ext cx="6453188" cy="479425"/>
          </a:xfrm>
          <a:prstGeom prst="rect">
            <a:avLst/>
          </a:prstGeom>
          <a:noFill/>
          <a:ln w="9525">
            <a:noFill/>
            <a:miter lim="800000"/>
            <a:headEnd/>
            <a:tailEnd/>
          </a:ln>
        </p:spPr>
        <p:txBody>
          <a:bodyPr wrap="none">
            <a:prstTxWarp prst="textNoShape">
              <a:avLst/>
            </a:prstTxWarp>
            <a:spAutoFit/>
          </a:bodyPr>
          <a:lstStyle/>
          <a:p>
            <a:pPr eaLnBrk="1" hangingPunct="1"/>
            <a:r>
              <a:rPr lang="en-US"/>
              <a:t>L</a:t>
            </a:r>
            <a:r>
              <a:rPr lang="en-US">
                <a:solidFill>
                  <a:schemeClr val="bg1"/>
                </a:solidFill>
              </a:rPr>
              <a:t> </a:t>
            </a:r>
            <a:r>
              <a:rPr lang="en-US"/>
              <a:t>= { </a:t>
            </a:r>
            <a:r>
              <a:rPr lang="en-US">
                <a:solidFill>
                  <a:srgbClr val="FFFF00"/>
                </a:solidFill>
              </a:rPr>
              <a:t>w</a:t>
            </a:r>
            <a:r>
              <a:rPr lang="en-US"/>
              <a:t> | </a:t>
            </a:r>
            <a:r>
              <a:rPr lang="en-US">
                <a:solidFill>
                  <a:srgbClr val="FFFF00"/>
                </a:solidFill>
              </a:rPr>
              <a:t>w</a:t>
            </a:r>
            <a:r>
              <a:rPr lang="en-US"/>
              <a:t> contains 001} is regular</a:t>
            </a:r>
          </a:p>
        </p:txBody>
      </p:sp>
      <p:sp>
        <p:nvSpPr>
          <p:cNvPr id="453636" name="Text Box 4"/>
          <p:cNvSpPr txBox="1">
            <a:spLocks noChangeArrowheads="1"/>
          </p:cNvSpPr>
          <p:nvPr/>
        </p:nvSpPr>
        <p:spPr bwMode="auto">
          <a:xfrm>
            <a:off x="405059" y="4648200"/>
            <a:ext cx="8738941" cy="487313"/>
          </a:xfrm>
          <a:prstGeom prst="rect">
            <a:avLst/>
          </a:prstGeom>
          <a:noFill/>
          <a:ln w="9525">
            <a:noFill/>
            <a:miter lim="800000"/>
            <a:headEnd/>
            <a:tailEnd/>
          </a:ln>
        </p:spPr>
        <p:txBody>
          <a:bodyPr wrap="none">
            <a:prstTxWarp prst="textNoShape">
              <a:avLst/>
            </a:prstTxWarp>
            <a:spAutoFit/>
          </a:bodyPr>
          <a:lstStyle/>
          <a:p>
            <a:pPr eaLnBrk="1" hangingPunct="1"/>
            <a:r>
              <a:rPr lang="en-US" dirty="0"/>
              <a:t>L = { </a:t>
            </a:r>
            <a:r>
              <a:rPr lang="en-US" dirty="0" err="1">
                <a:solidFill>
                  <a:srgbClr val="FFFF00"/>
                </a:solidFill>
              </a:rPr>
              <a:t>w</a:t>
            </a:r>
            <a:r>
              <a:rPr lang="en-US" dirty="0"/>
              <a:t> | </a:t>
            </a:r>
            <a:r>
              <a:rPr lang="en-US" dirty="0" err="1">
                <a:solidFill>
                  <a:srgbClr val="FFFF00"/>
                </a:solidFill>
              </a:rPr>
              <a:t>w</a:t>
            </a:r>
            <a:r>
              <a:rPr lang="en-US" dirty="0"/>
              <a:t> has an even number of</a:t>
            </a:r>
            <a:r>
              <a:rPr lang="en-US" dirty="0" smtClean="0"/>
              <a:t> </a:t>
            </a:r>
            <a:r>
              <a:rPr lang="en-US" dirty="0"/>
              <a:t>0</a:t>
            </a:r>
            <a:r>
              <a:rPr lang="en-US" dirty="0" smtClean="0"/>
              <a:t>s</a:t>
            </a:r>
            <a:r>
              <a:rPr lang="en-US" dirty="0"/>
              <a:t>} is regular</a:t>
            </a:r>
          </a:p>
        </p:txBody>
      </p:sp>
      <p:sp>
        <p:nvSpPr>
          <p:cNvPr id="6" name="Text Box 8"/>
          <p:cNvSpPr txBox="1">
            <a:spLocks noChangeArrowheads="1"/>
          </p:cNvSpPr>
          <p:nvPr/>
        </p:nvSpPr>
        <p:spPr bwMode="auto">
          <a:xfrm>
            <a:off x="47625" y="598488"/>
            <a:ext cx="9215438" cy="534987"/>
          </a:xfrm>
          <a:prstGeom prst="rect">
            <a:avLst/>
          </a:prstGeom>
          <a:noFill/>
          <a:ln w="9525">
            <a:noFill/>
            <a:miter lim="800000"/>
            <a:headEnd/>
            <a:tailEnd/>
          </a:ln>
        </p:spPr>
        <p:txBody>
          <a:bodyPr wrap="none">
            <a:prstTxWarp prst="textNoShape">
              <a:avLst/>
            </a:prstTxWarp>
            <a:spAutoFit/>
          </a:bodyPr>
          <a:lstStyle/>
          <a:p>
            <a:pPr eaLnBrk="1" hangingPunct="1"/>
            <a:r>
              <a:rPr lang="en-US" sz="3200"/>
              <a:t>A </a:t>
            </a:r>
            <a:r>
              <a:rPr lang="en-US" sz="3200">
                <a:solidFill>
                  <a:srgbClr val="FFFF00"/>
                </a:solidFill>
              </a:rPr>
              <a:t>language</a:t>
            </a:r>
            <a:r>
              <a:rPr lang="en-US" sz="3200"/>
              <a:t> over </a:t>
            </a:r>
            <a:r>
              <a:rPr lang="el-GR" sz="3200">
                <a:latin typeface="Lucida Grande" charset="0"/>
              </a:rPr>
              <a:t>Σ</a:t>
            </a:r>
            <a:r>
              <a:rPr lang="en-US" sz="3200"/>
              <a:t> is a set of strings over </a:t>
            </a:r>
            <a:r>
              <a:rPr lang="el-GR" sz="3200">
                <a:latin typeface="Lucida Grande" charset="0"/>
              </a:rPr>
              <a:t>Σ</a:t>
            </a:r>
            <a:r>
              <a:rPr lang="en-US" sz="320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53635"/>
                                        </p:tgtEl>
                                        <p:attrNameLst>
                                          <p:attrName>style.visibility</p:attrName>
                                        </p:attrNameLst>
                                      </p:cBhvr>
                                      <p:to>
                                        <p:strVal val="visible"/>
                                      </p:to>
                                    </p:set>
                                    <p:animEffect transition="in" filter="fade">
                                      <p:cBhvr>
                                        <p:cTn id="11" dur="500"/>
                                        <p:tgtEl>
                                          <p:spTgt spid="4536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53636"/>
                                        </p:tgtEl>
                                        <p:attrNameLst>
                                          <p:attrName>style.visibility</p:attrName>
                                        </p:attrNameLst>
                                      </p:cBhvr>
                                      <p:to>
                                        <p:strVal val="visible"/>
                                      </p:to>
                                    </p:set>
                                    <p:animEffect transition="in" filter="fade">
                                      <p:cBhvr>
                                        <p:cTn id="16" dur="500"/>
                                        <p:tgtEl>
                                          <p:spTgt spid="453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453635" grpId="0"/>
      <p:bldP spid="45363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693738" y="1222375"/>
            <a:ext cx="2463800" cy="5087938"/>
            <a:chOff x="752" y="176"/>
            <a:chExt cx="2155" cy="4149"/>
          </a:xfrm>
        </p:grpSpPr>
        <p:grpSp>
          <p:nvGrpSpPr>
            <p:cNvPr id="22542" name="Group 3"/>
            <p:cNvGrpSpPr>
              <a:grpSpLocks/>
            </p:cNvGrpSpPr>
            <p:nvPr/>
          </p:nvGrpSpPr>
          <p:grpSpPr bwMode="auto">
            <a:xfrm>
              <a:off x="752" y="745"/>
              <a:ext cx="2155" cy="3580"/>
              <a:chOff x="752" y="745"/>
              <a:chExt cx="2155" cy="3580"/>
            </a:xfrm>
          </p:grpSpPr>
          <p:sp>
            <p:nvSpPr>
              <p:cNvPr id="22552" name="Freeform 4"/>
              <p:cNvSpPr>
                <a:spLocks/>
              </p:cNvSpPr>
              <p:nvPr/>
            </p:nvSpPr>
            <p:spPr bwMode="auto">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w="9525">
                <a:noFill/>
                <a:round/>
                <a:headEnd/>
                <a:tailEnd/>
              </a:ln>
            </p:spPr>
            <p:txBody>
              <a:bodyPr>
                <a:prstTxWarp prst="textNoShape">
                  <a:avLst/>
                </a:prstTxWarp>
              </a:bodyPr>
              <a:lstStyle/>
              <a:p>
                <a:endParaRPr lang="en-US"/>
              </a:p>
            </p:txBody>
          </p:sp>
          <p:sp>
            <p:nvSpPr>
              <p:cNvPr id="22553" name="Freeform 5"/>
              <p:cNvSpPr>
                <a:spLocks/>
              </p:cNvSpPr>
              <p:nvPr/>
            </p:nvSpPr>
            <p:spPr bwMode="auto">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w="9525">
                <a:noFill/>
                <a:round/>
                <a:headEnd/>
                <a:tailEnd/>
              </a:ln>
            </p:spPr>
            <p:txBody>
              <a:bodyPr>
                <a:prstTxWarp prst="textNoShape">
                  <a:avLst/>
                </a:prstTxWarp>
              </a:bodyPr>
              <a:lstStyle/>
              <a:p>
                <a:endParaRPr lang="en-US"/>
              </a:p>
            </p:txBody>
          </p:sp>
          <p:sp>
            <p:nvSpPr>
              <p:cNvPr id="22554" name="Freeform 6"/>
              <p:cNvSpPr>
                <a:spLocks/>
              </p:cNvSpPr>
              <p:nvPr/>
            </p:nvSpPr>
            <p:spPr bwMode="auto">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w="9525">
                <a:noFill/>
                <a:round/>
                <a:headEnd/>
                <a:tailEnd/>
              </a:ln>
            </p:spPr>
            <p:txBody>
              <a:bodyPr>
                <a:prstTxWarp prst="textNoShape">
                  <a:avLst/>
                </a:prstTxWarp>
              </a:bodyPr>
              <a:lstStyle/>
              <a:p>
                <a:endParaRPr lang="en-US"/>
              </a:p>
            </p:txBody>
          </p:sp>
          <p:sp>
            <p:nvSpPr>
              <p:cNvPr id="22555" name="Freeform 7"/>
              <p:cNvSpPr>
                <a:spLocks/>
              </p:cNvSpPr>
              <p:nvPr/>
            </p:nvSpPr>
            <p:spPr bwMode="auto">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w="9525">
                <a:noFill/>
                <a:round/>
                <a:headEnd/>
                <a:tailEnd/>
              </a:ln>
            </p:spPr>
            <p:txBody>
              <a:bodyPr>
                <a:prstTxWarp prst="textNoShape">
                  <a:avLst/>
                </a:prstTxWarp>
              </a:bodyPr>
              <a:lstStyle/>
              <a:p>
                <a:endParaRPr lang="en-US"/>
              </a:p>
            </p:txBody>
          </p:sp>
          <p:sp>
            <p:nvSpPr>
              <p:cNvPr id="22556" name="Freeform 8"/>
              <p:cNvSpPr>
                <a:spLocks/>
              </p:cNvSpPr>
              <p:nvPr/>
            </p:nvSpPr>
            <p:spPr bwMode="auto">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w="9525">
                <a:noFill/>
                <a:round/>
                <a:headEnd/>
                <a:tailEnd/>
              </a:ln>
            </p:spPr>
            <p:txBody>
              <a:bodyPr>
                <a:prstTxWarp prst="textNoShape">
                  <a:avLst/>
                </a:prstTxWarp>
              </a:bodyPr>
              <a:lstStyle/>
              <a:p>
                <a:endParaRPr lang="en-US"/>
              </a:p>
            </p:txBody>
          </p:sp>
          <p:sp>
            <p:nvSpPr>
              <p:cNvPr id="22557" name="Freeform 9"/>
              <p:cNvSpPr>
                <a:spLocks/>
              </p:cNvSpPr>
              <p:nvPr/>
            </p:nvSpPr>
            <p:spPr bwMode="auto">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w="9525">
                <a:noFill/>
                <a:round/>
                <a:headEnd/>
                <a:tailEnd/>
              </a:ln>
            </p:spPr>
            <p:txBody>
              <a:bodyPr>
                <a:prstTxWarp prst="textNoShape">
                  <a:avLst/>
                </a:prstTxWarp>
              </a:bodyPr>
              <a:lstStyle/>
              <a:p>
                <a:endParaRPr lang="en-US"/>
              </a:p>
            </p:txBody>
          </p:sp>
        </p:grpSp>
        <p:grpSp>
          <p:nvGrpSpPr>
            <p:cNvPr id="22543" name="Group 10"/>
            <p:cNvGrpSpPr>
              <a:grpSpLocks/>
            </p:cNvGrpSpPr>
            <p:nvPr/>
          </p:nvGrpSpPr>
          <p:grpSpPr bwMode="auto">
            <a:xfrm>
              <a:off x="1252" y="1766"/>
              <a:ext cx="788" cy="1198"/>
              <a:chOff x="1252" y="1766"/>
              <a:chExt cx="788" cy="1198"/>
            </a:xfrm>
          </p:grpSpPr>
          <p:sp>
            <p:nvSpPr>
              <p:cNvPr id="22549" name="Freeform 11"/>
              <p:cNvSpPr>
                <a:spLocks/>
              </p:cNvSpPr>
              <p:nvPr/>
            </p:nvSpPr>
            <p:spPr bwMode="auto">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w="9525">
                <a:noFill/>
                <a:round/>
                <a:headEnd/>
                <a:tailEnd/>
              </a:ln>
            </p:spPr>
            <p:txBody>
              <a:bodyPr>
                <a:prstTxWarp prst="textNoShape">
                  <a:avLst/>
                </a:prstTxWarp>
              </a:bodyPr>
              <a:lstStyle/>
              <a:p>
                <a:endParaRPr lang="en-US"/>
              </a:p>
            </p:txBody>
          </p:sp>
          <p:sp>
            <p:nvSpPr>
              <p:cNvPr id="22550" name="Freeform 12"/>
              <p:cNvSpPr>
                <a:spLocks/>
              </p:cNvSpPr>
              <p:nvPr/>
            </p:nvSpPr>
            <p:spPr bwMode="auto">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w="9525">
                <a:noFill/>
                <a:round/>
                <a:headEnd/>
                <a:tailEnd/>
              </a:ln>
            </p:spPr>
            <p:txBody>
              <a:bodyPr>
                <a:prstTxWarp prst="textNoShape">
                  <a:avLst/>
                </a:prstTxWarp>
              </a:bodyPr>
              <a:lstStyle/>
              <a:p>
                <a:endParaRPr lang="en-US"/>
              </a:p>
            </p:txBody>
          </p:sp>
          <p:sp>
            <p:nvSpPr>
              <p:cNvPr id="22551" name="Freeform 13"/>
              <p:cNvSpPr>
                <a:spLocks/>
              </p:cNvSpPr>
              <p:nvPr/>
            </p:nvSpPr>
            <p:spPr bwMode="auto">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w="9525">
                <a:noFill/>
                <a:round/>
                <a:headEnd/>
                <a:tailEnd/>
              </a:ln>
            </p:spPr>
            <p:txBody>
              <a:bodyPr>
                <a:prstTxWarp prst="textNoShape">
                  <a:avLst/>
                </a:prstTxWarp>
              </a:bodyPr>
              <a:lstStyle/>
              <a:p>
                <a:endParaRPr lang="en-US"/>
              </a:p>
            </p:txBody>
          </p:sp>
        </p:grpSp>
        <p:grpSp>
          <p:nvGrpSpPr>
            <p:cNvPr id="22544" name="Group 14"/>
            <p:cNvGrpSpPr>
              <a:grpSpLocks/>
            </p:cNvGrpSpPr>
            <p:nvPr/>
          </p:nvGrpSpPr>
          <p:grpSpPr bwMode="auto">
            <a:xfrm flipH="1">
              <a:off x="819" y="176"/>
              <a:ext cx="797" cy="944"/>
              <a:chOff x="4060" y="5"/>
              <a:chExt cx="797" cy="944"/>
            </a:xfrm>
          </p:grpSpPr>
          <p:sp>
            <p:nvSpPr>
              <p:cNvPr id="22545" name="Freeform 15"/>
              <p:cNvSpPr>
                <a:spLocks/>
              </p:cNvSpPr>
              <p:nvPr/>
            </p:nvSpPr>
            <p:spPr bwMode="auto">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w="9525">
                <a:noFill/>
                <a:round/>
                <a:headEnd/>
                <a:tailEnd/>
              </a:ln>
            </p:spPr>
            <p:txBody>
              <a:bodyPr>
                <a:prstTxWarp prst="textNoShape">
                  <a:avLst/>
                </a:prstTxWarp>
              </a:bodyPr>
              <a:lstStyle/>
              <a:p>
                <a:endParaRPr lang="en-US"/>
              </a:p>
            </p:txBody>
          </p:sp>
          <p:sp>
            <p:nvSpPr>
              <p:cNvPr id="22546" name="Freeform 16"/>
              <p:cNvSpPr>
                <a:spLocks/>
              </p:cNvSpPr>
              <p:nvPr/>
            </p:nvSpPr>
            <p:spPr bwMode="auto">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w="9525">
                <a:noFill/>
                <a:round/>
                <a:headEnd/>
                <a:tailEnd/>
              </a:ln>
            </p:spPr>
            <p:txBody>
              <a:bodyPr>
                <a:prstTxWarp prst="textNoShape">
                  <a:avLst/>
                </a:prstTxWarp>
              </a:bodyPr>
              <a:lstStyle/>
              <a:p>
                <a:endParaRPr lang="en-US"/>
              </a:p>
            </p:txBody>
          </p:sp>
          <p:sp>
            <p:nvSpPr>
              <p:cNvPr id="22547" name="Freeform 17"/>
              <p:cNvSpPr>
                <a:spLocks/>
              </p:cNvSpPr>
              <p:nvPr/>
            </p:nvSpPr>
            <p:spPr bwMode="auto">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w="9525">
                <a:noFill/>
                <a:round/>
                <a:headEnd/>
                <a:tailEnd/>
              </a:ln>
            </p:spPr>
            <p:txBody>
              <a:bodyPr>
                <a:prstTxWarp prst="textNoShape">
                  <a:avLst/>
                </a:prstTxWarp>
              </a:bodyPr>
              <a:lstStyle/>
              <a:p>
                <a:endParaRPr lang="en-US"/>
              </a:p>
            </p:txBody>
          </p:sp>
          <p:sp>
            <p:nvSpPr>
              <p:cNvPr id="22548" name="Freeform 18"/>
              <p:cNvSpPr>
                <a:spLocks/>
              </p:cNvSpPr>
              <p:nvPr/>
            </p:nvSpPr>
            <p:spPr bwMode="auto">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w="9525">
                <a:noFill/>
                <a:round/>
                <a:headEnd/>
                <a:tailEnd/>
              </a:ln>
            </p:spPr>
            <p:txBody>
              <a:bodyPr>
                <a:prstTxWarp prst="textNoShape">
                  <a:avLst/>
                </a:prstTxWarp>
              </a:bodyPr>
              <a:lstStyle/>
              <a:p>
                <a:endParaRPr lang="en-US"/>
              </a:p>
            </p:txBody>
          </p:sp>
        </p:grpSp>
      </p:grpSp>
      <p:sp>
        <p:nvSpPr>
          <p:cNvPr id="22531" name="AutoShape 19"/>
          <p:cNvSpPr>
            <a:spLocks noChangeArrowheads="1"/>
          </p:cNvSpPr>
          <p:nvPr/>
        </p:nvSpPr>
        <p:spPr bwMode="auto">
          <a:xfrm>
            <a:off x="2336800" y="503238"/>
            <a:ext cx="6350000" cy="2087562"/>
          </a:xfrm>
          <a:prstGeom prst="wedgeRectCallout">
            <a:avLst>
              <a:gd name="adj1" fmla="val -56370"/>
              <a:gd name="adj2" fmla="val 39356"/>
            </a:avLst>
          </a:prstGeom>
          <a:noFill/>
          <a:ln w="57150" cap="sq">
            <a:solidFill>
              <a:schemeClr val="accent2"/>
            </a:solidFill>
            <a:miter lim="800000"/>
            <a:headEnd/>
            <a:tailEnd/>
          </a:ln>
        </p:spPr>
        <p:txBody>
          <a:bodyPr lIns="274320" rIns="274320" anchor="ctr">
            <a:prstTxWarp prst="textNoShape">
              <a:avLst/>
            </a:prstTxWarp>
          </a:bodyPr>
          <a:lstStyle/>
          <a:p>
            <a:pPr eaLnBrk="1" hangingPunct="1"/>
            <a:r>
              <a:rPr lang="en-US" sz="3200"/>
              <a:t>Determine the language recognized by</a:t>
            </a:r>
          </a:p>
        </p:txBody>
      </p:sp>
      <p:sp>
        <p:nvSpPr>
          <p:cNvPr id="22532" name="Oval 3"/>
          <p:cNvSpPr>
            <a:spLocks noChangeAspect="1" noChangeArrowheads="1"/>
          </p:cNvSpPr>
          <p:nvPr/>
        </p:nvSpPr>
        <p:spPr bwMode="auto">
          <a:xfrm>
            <a:off x="4692650" y="4548188"/>
            <a:ext cx="579438" cy="576262"/>
          </a:xfrm>
          <a:prstGeom prst="ellipse">
            <a:avLst/>
          </a:prstGeom>
          <a:solidFill>
            <a:schemeClr val="folHlink"/>
          </a:solidFill>
          <a:ln w="6667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22533" name="Oval 4"/>
          <p:cNvSpPr>
            <a:spLocks noChangeAspect="1" noChangeArrowheads="1"/>
          </p:cNvSpPr>
          <p:nvPr/>
        </p:nvSpPr>
        <p:spPr bwMode="auto">
          <a:xfrm>
            <a:off x="5972175" y="4548188"/>
            <a:ext cx="579438" cy="576262"/>
          </a:xfrm>
          <a:prstGeom prst="ellipse">
            <a:avLst/>
          </a:prstGeom>
          <a:solidFill>
            <a:schemeClr val="folHlink"/>
          </a:solidFill>
          <a:ln w="9525">
            <a:solidFill>
              <a:srgbClr val="00FFCC"/>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22534" name="AutoShape 5"/>
          <p:cNvCxnSpPr>
            <a:cxnSpLocks noChangeShapeType="1"/>
            <a:stCxn id="22532" idx="6"/>
            <a:endCxn id="22533" idx="2"/>
          </p:cNvCxnSpPr>
          <p:nvPr/>
        </p:nvCxnSpPr>
        <p:spPr bwMode="auto">
          <a:xfrm>
            <a:off x="5272088" y="4837113"/>
            <a:ext cx="700087" cy="0"/>
          </a:xfrm>
          <a:prstGeom prst="straightConnector1">
            <a:avLst/>
          </a:prstGeom>
          <a:noFill/>
          <a:ln w="57150">
            <a:solidFill>
              <a:schemeClr val="tx2"/>
            </a:solidFill>
            <a:round/>
            <a:headEnd/>
            <a:tailEnd type="triangle" w="med" len="med"/>
          </a:ln>
        </p:spPr>
      </p:cxnSp>
      <p:sp>
        <p:nvSpPr>
          <p:cNvPr id="22535" name="Text Box 6"/>
          <p:cNvSpPr txBox="1">
            <a:spLocks noChangeArrowheads="1"/>
          </p:cNvSpPr>
          <p:nvPr/>
        </p:nvSpPr>
        <p:spPr bwMode="auto">
          <a:xfrm>
            <a:off x="5387975" y="436880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22536" name="Freeform 7"/>
          <p:cNvSpPr>
            <a:spLocks/>
          </p:cNvSpPr>
          <p:nvPr/>
        </p:nvSpPr>
        <p:spPr bwMode="auto">
          <a:xfrm rot="10632568" flipH="1">
            <a:off x="4702175" y="4086225"/>
            <a:ext cx="569913" cy="482600"/>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22537" name="Text Box 8"/>
          <p:cNvSpPr txBox="1">
            <a:spLocks noChangeArrowheads="1"/>
          </p:cNvSpPr>
          <p:nvPr/>
        </p:nvSpPr>
        <p:spPr bwMode="auto">
          <a:xfrm>
            <a:off x="4822825" y="3686175"/>
            <a:ext cx="37465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1</a:t>
            </a:r>
          </a:p>
        </p:txBody>
      </p:sp>
      <p:cxnSp>
        <p:nvCxnSpPr>
          <p:cNvPr id="22538" name="AutoShape 5"/>
          <p:cNvCxnSpPr>
            <a:cxnSpLocks noChangeShapeType="1"/>
          </p:cNvCxnSpPr>
          <p:nvPr/>
        </p:nvCxnSpPr>
        <p:spPr bwMode="auto">
          <a:xfrm>
            <a:off x="3992563" y="4857750"/>
            <a:ext cx="700087" cy="0"/>
          </a:xfrm>
          <a:prstGeom prst="straightConnector1">
            <a:avLst/>
          </a:prstGeom>
          <a:noFill/>
          <a:ln w="57150">
            <a:solidFill>
              <a:schemeClr val="tx2"/>
            </a:solidFill>
            <a:round/>
            <a:headEnd/>
            <a:tailEnd type="triangle" w="med" len="med"/>
          </a:ln>
        </p:spPr>
      </p:cxnSp>
      <p:sp>
        <p:nvSpPr>
          <p:cNvPr id="22539" name="Freeform 7"/>
          <p:cNvSpPr>
            <a:spLocks/>
          </p:cNvSpPr>
          <p:nvPr/>
        </p:nvSpPr>
        <p:spPr bwMode="auto">
          <a:xfrm rot="10632568" flipH="1">
            <a:off x="5969000" y="4100513"/>
            <a:ext cx="569913" cy="536575"/>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22540" name="Text Box 8"/>
          <p:cNvSpPr txBox="1">
            <a:spLocks noChangeArrowheads="1"/>
          </p:cNvSpPr>
          <p:nvPr/>
        </p:nvSpPr>
        <p:spPr bwMode="auto">
          <a:xfrm>
            <a:off x="6176963" y="3671888"/>
            <a:ext cx="681037" cy="401637"/>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0,1</a:t>
            </a:r>
          </a:p>
        </p:txBody>
      </p:sp>
      <p:sp>
        <p:nvSpPr>
          <p:cNvPr id="45" name="Text Box 3"/>
          <p:cNvSpPr txBox="1">
            <a:spLocks noChangeArrowheads="1"/>
          </p:cNvSpPr>
          <p:nvPr/>
        </p:nvSpPr>
        <p:spPr bwMode="auto">
          <a:xfrm>
            <a:off x="2690813" y="5972175"/>
            <a:ext cx="6453187" cy="479425"/>
          </a:xfrm>
          <a:prstGeom prst="rect">
            <a:avLst/>
          </a:prstGeom>
          <a:noFill/>
          <a:ln w="9525">
            <a:noFill/>
            <a:miter lim="800000"/>
            <a:headEnd/>
            <a:tailEnd/>
          </a:ln>
        </p:spPr>
        <p:txBody>
          <a:bodyPr>
            <a:prstTxWarp prst="textNoShape">
              <a:avLst/>
            </a:prstTxWarp>
            <a:spAutoFit/>
          </a:bodyPr>
          <a:lstStyle/>
          <a:p>
            <a:pPr eaLnBrk="1" hangingPunct="1"/>
            <a:r>
              <a:rPr lang="en-US"/>
              <a:t>L(M)={1</a:t>
            </a:r>
            <a:r>
              <a:rPr lang="en-US" baseline="30000"/>
              <a:t>n</a:t>
            </a:r>
            <a:r>
              <a:rPr lang="en-US"/>
              <a:t> | n = 0, 1,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693738" y="1222375"/>
            <a:ext cx="2463800" cy="5087938"/>
            <a:chOff x="752" y="176"/>
            <a:chExt cx="2155" cy="4149"/>
          </a:xfrm>
        </p:grpSpPr>
        <p:grpSp>
          <p:nvGrpSpPr>
            <p:cNvPr id="23574" name="Group 3"/>
            <p:cNvGrpSpPr>
              <a:grpSpLocks/>
            </p:cNvGrpSpPr>
            <p:nvPr/>
          </p:nvGrpSpPr>
          <p:grpSpPr bwMode="auto">
            <a:xfrm>
              <a:off x="752" y="745"/>
              <a:ext cx="2155" cy="3580"/>
              <a:chOff x="752" y="745"/>
              <a:chExt cx="2155" cy="3580"/>
            </a:xfrm>
          </p:grpSpPr>
          <p:sp>
            <p:nvSpPr>
              <p:cNvPr id="23584" name="Freeform 4"/>
              <p:cNvSpPr>
                <a:spLocks/>
              </p:cNvSpPr>
              <p:nvPr/>
            </p:nvSpPr>
            <p:spPr bwMode="auto">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w="9525">
                <a:noFill/>
                <a:round/>
                <a:headEnd/>
                <a:tailEnd/>
              </a:ln>
            </p:spPr>
            <p:txBody>
              <a:bodyPr>
                <a:prstTxWarp prst="textNoShape">
                  <a:avLst/>
                </a:prstTxWarp>
              </a:bodyPr>
              <a:lstStyle/>
              <a:p>
                <a:endParaRPr lang="en-US"/>
              </a:p>
            </p:txBody>
          </p:sp>
          <p:sp>
            <p:nvSpPr>
              <p:cNvPr id="23585" name="Freeform 5"/>
              <p:cNvSpPr>
                <a:spLocks/>
              </p:cNvSpPr>
              <p:nvPr/>
            </p:nvSpPr>
            <p:spPr bwMode="auto">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w="9525">
                <a:noFill/>
                <a:round/>
                <a:headEnd/>
                <a:tailEnd/>
              </a:ln>
            </p:spPr>
            <p:txBody>
              <a:bodyPr>
                <a:prstTxWarp prst="textNoShape">
                  <a:avLst/>
                </a:prstTxWarp>
              </a:bodyPr>
              <a:lstStyle/>
              <a:p>
                <a:endParaRPr lang="en-US"/>
              </a:p>
            </p:txBody>
          </p:sp>
          <p:sp>
            <p:nvSpPr>
              <p:cNvPr id="23586" name="Freeform 6"/>
              <p:cNvSpPr>
                <a:spLocks/>
              </p:cNvSpPr>
              <p:nvPr/>
            </p:nvSpPr>
            <p:spPr bwMode="auto">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w="9525">
                <a:noFill/>
                <a:round/>
                <a:headEnd/>
                <a:tailEnd/>
              </a:ln>
            </p:spPr>
            <p:txBody>
              <a:bodyPr>
                <a:prstTxWarp prst="textNoShape">
                  <a:avLst/>
                </a:prstTxWarp>
              </a:bodyPr>
              <a:lstStyle/>
              <a:p>
                <a:endParaRPr lang="en-US"/>
              </a:p>
            </p:txBody>
          </p:sp>
          <p:sp>
            <p:nvSpPr>
              <p:cNvPr id="23587" name="Freeform 7"/>
              <p:cNvSpPr>
                <a:spLocks/>
              </p:cNvSpPr>
              <p:nvPr/>
            </p:nvSpPr>
            <p:spPr bwMode="auto">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w="9525">
                <a:noFill/>
                <a:round/>
                <a:headEnd/>
                <a:tailEnd/>
              </a:ln>
            </p:spPr>
            <p:txBody>
              <a:bodyPr>
                <a:prstTxWarp prst="textNoShape">
                  <a:avLst/>
                </a:prstTxWarp>
              </a:bodyPr>
              <a:lstStyle/>
              <a:p>
                <a:endParaRPr lang="en-US"/>
              </a:p>
            </p:txBody>
          </p:sp>
          <p:sp>
            <p:nvSpPr>
              <p:cNvPr id="23588" name="Freeform 8"/>
              <p:cNvSpPr>
                <a:spLocks/>
              </p:cNvSpPr>
              <p:nvPr/>
            </p:nvSpPr>
            <p:spPr bwMode="auto">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w="9525">
                <a:noFill/>
                <a:round/>
                <a:headEnd/>
                <a:tailEnd/>
              </a:ln>
            </p:spPr>
            <p:txBody>
              <a:bodyPr>
                <a:prstTxWarp prst="textNoShape">
                  <a:avLst/>
                </a:prstTxWarp>
              </a:bodyPr>
              <a:lstStyle/>
              <a:p>
                <a:endParaRPr lang="en-US"/>
              </a:p>
            </p:txBody>
          </p:sp>
          <p:sp>
            <p:nvSpPr>
              <p:cNvPr id="23589" name="Freeform 9"/>
              <p:cNvSpPr>
                <a:spLocks/>
              </p:cNvSpPr>
              <p:nvPr/>
            </p:nvSpPr>
            <p:spPr bwMode="auto">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w="9525">
                <a:noFill/>
                <a:round/>
                <a:headEnd/>
                <a:tailEnd/>
              </a:ln>
            </p:spPr>
            <p:txBody>
              <a:bodyPr>
                <a:prstTxWarp prst="textNoShape">
                  <a:avLst/>
                </a:prstTxWarp>
              </a:bodyPr>
              <a:lstStyle/>
              <a:p>
                <a:endParaRPr lang="en-US"/>
              </a:p>
            </p:txBody>
          </p:sp>
        </p:grpSp>
        <p:grpSp>
          <p:nvGrpSpPr>
            <p:cNvPr id="23575" name="Group 10"/>
            <p:cNvGrpSpPr>
              <a:grpSpLocks/>
            </p:cNvGrpSpPr>
            <p:nvPr/>
          </p:nvGrpSpPr>
          <p:grpSpPr bwMode="auto">
            <a:xfrm>
              <a:off x="1252" y="1766"/>
              <a:ext cx="788" cy="1198"/>
              <a:chOff x="1252" y="1766"/>
              <a:chExt cx="788" cy="1198"/>
            </a:xfrm>
          </p:grpSpPr>
          <p:sp>
            <p:nvSpPr>
              <p:cNvPr id="23581" name="Freeform 11"/>
              <p:cNvSpPr>
                <a:spLocks/>
              </p:cNvSpPr>
              <p:nvPr/>
            </p:nvSpPr>
            <p:spPr bwMode="auto">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w="9525">
                <a:noFill/>
                <a:round/>
                <a:headEnd/>
                <a:tailEnd/>
              </a:ln>
            </p:spPr>
            <p:txBody>
              <a:bodyPr>
                <a:prstTxWarp prst="textNoShape">
                  <a:avLst/>
                </a:prstTxWarp>
              </a:bodyPr>
              <a:lstStyle/>
              <a:p>
                <a:endParaRPr lang="en-US"/>
              </a:p>
            </p:txBody>
          </p:sp>
          <p:sp>
            <p:nvSpPr>
              <p:cNvPr id="23582" name="Freeform 12"/>
              <p:cNvSpPr>
                <a:spLocks/>
              </p:cNvSpPr>
              <p:nvPr/>
            </p:nvSpPr>
            <p:spPr bwMode="auto">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w="9525">
                <a:noFill/>
                <a:round/>
                <a:headEnd/>
                <a:tailEnd/>
              </a:ln>
            </p:spPr>
            <p:txBody>
              <a:bodyPr>
                <a:prstTxWarp prst="textNoShape">
                  <a:avLst/>
                </a:prstTxWarp>
              </a:bodyPr>
              <a:lstStyle/>
              <a:p>
                <a:endParaRPr lang="en-US"/>
              </a:p>
            </p:txBody>
          </p:sp>
          <p:sp>
            <p:nvSpPr>
              <p:cNvPr id="23583" name="Freeform 13"/>
              <p:cNvSpPr>
                <a:spLocks/>
              </p:cNvSpPr>
              <p:nvPr/>
            </p:nvSpPr>
            <p:spPr bwMode="auto">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w="9525">
                <a:noFill/>
                <a:round/>
                <a:headEnd/>
                <a:tailEnd/>
              </a:ln>
            </p:spPr>
            <p:txBody>
              <a:bodyPr>
                <a:prstTxWarp prst="textNoShape">
                  <a:avLst/>
                </a:prstTxWarp>
              </a:bodyPr>
              <a:lstStyle/>
              <a:p>
                <a:endParaRPr lang="en-US"/>
              </a:p>
            </p:txBody>
          </p:sp>
        </p:grpSp>
        <p:grpSp>
          <p:nvGrpSpPr>
            <p:cNvPr id="23576" name="Group 14"/>
            <p:cNvGrpSpPr>
              <a:grpSpLocks/>
            </p:cNvGrpSpPr>
            <p:nvPr/>
          </p:nvGrpSpPr>
          <p:grpSpPr bwMode="auto">
            <a:xfrm flipH="1">
              <a:off x="819" y="176"/>
              <a:ext cx="797" cy="944"/>
              <a:chOff x="4060" y="5"/>
              <a:chExt cx="797" cy="944"/>
            </a:xfrm>
          </p:grpSpPr>
          <p:sp>
            <p:nvSpPr>
              <p:cNvPr id="23577" name="Freeform 15"/>
              <p:cNvSpPr>
                <a:spLocks/>
              </p:cNvSpPr>
              <p:nvPr/>
            </p:nvSpPr>
            <p:spPr bwMode="auto">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w="9525">
                <a:noFill/>
                <a:round/>
                <a:headEnd/>
                <a:tailEnd/>
              </a:ln>
            </p:spPr>
            <p:txBody>
              <a:bodyPr>
                <a:prstTxWarp prst="textNoShape">
                  <a:avLst/>
                </a:prstTxWarp>
              </a:bodyPr>
              <a:lstStyle/>
              <a:p>
                <a:endParaRPr lang="en-US"/>
              </a:p>
            </p:txBody>
          </p:sp>
          <p:sp>
            <p:nvSpPr>
              <p:cNvPr id="23578" name="Freeform 16"/>
              <p:cNvSpPr>
                <a:spLocks/>
              </p:cNvSpPr>
              <p:nvPr/>
            </p:nvSpPr>
            <p:spPr bwMode="auto">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w="9525">
                <a:noFill/>
                <a:round/>
                <a:headEnd/>
                <a:tailEnd/>
              </a:ln>
            </p:spPr>
            <p:txBody>
              <a:bodyPr>
                <a:prstTxWarp prst="textNoShape">
                  <a:avLst/>
                </a:prstTxWarp>
              </a:bodyPr>
              <a:lstStyle/>
              <a:p>
                <a:endParaRPr lang="en-US"/>
              </a:p>
            </p:txBody>
          </p:sp>
          <p:sp>
            <p:nvSpPr>
              <p:cNvPr id="23579" name="Freeform 17"/>
              <p:cNvSpPr>
                <a:spLocks/>
              </p:cNvSpPr>
              <p:nvPr/>
            </p:nvSpPr>
            <p:spPr bwMode="auto">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w="9525">
                <a:noFill/>
                <a:round/>
                <a:headEnd/>
                <a:tailEnd/>
              </a:ln>
            </p:spPr>
            <p:txBody>
              <a:bodyPr>
                <a:prstTxWarp prst="textNoShape">
                  <a:avLst/>
                </a:prstTxWarp>
              </a:bodyPr>
              <a:lstStyle/>
              <a:p>
                <a:endParaRPr lang="en-US"/>
              </a:p>
            </p:txBody>
          </p:sp>
          <p:sp>
            <p:nvSpPr>
              <p:cNvPr id="23580" name="Freeform 18"/>
              <p:cNvSpPr>
                <a:spLocks/>
              </p:cNvSpPr>
              <p:nvPr/>
            </p:nvSpPr>
            <p:spPr bwMode="auto">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w="9525">
                <a:noFill/>
                <a:round/>
                <a:headEnd/>
                <a:tailEnd/>
              </a:ln>
            </p:spPr>
            <p:txBody>
              <a:bodyPr>
                <a:prstTxWarp prst="textNoShape">
                  <a:avLst/>
                </a:prstTxWarp>
              </a:bodyPr>
              <a:lstStyle/>
              <a:p>
                <a:endParaRPr lang="en-US"/>
              </a:p>
            </p:txBody>
          </p:sp>
        </p:grpSp>
      </p:grpSp>
      <p:sp>
        <p:nvSpPr>
          <p:cNvPr id="23555" name="AutoShape 19"/>
          <p:cNvSpPr>
            <a:spLocks noChangeArrowheads="1"/>
          </p:cNvSpPr>
          <p:nvPr/>
        </p:nvSpPr>
        <p:spPr bwMode="auto">
          <a:xfrm>
            <a:off x="2336800" y="503238"/>
            <a:ext cx="6350000" cy="2087562"/>
          </a:xfrm>
          <a:prstGeom prst="wedgeRectCallout">
            <a:avLst>
              <a:gd name="adj1" fmla="val -56370"/>
              <a:gd name="adj2" fmla="val 39356"/>
            </a:avLst>
          </a:prstGeom>
          <a:noFill/>
          <a:ln w="57150" cap="sq">
            <a:solidFill>
              <a:schemeClr val="accent2"/>
            </a:solidFill>
            <a:miter lim="800000"/>
            <a:headEnd/>
            <a:tailEnd/>
          </a:ln>
        </p:spPr>
        <p:txBody>
          <a:bodyPr lIns="274320" rIns="274320" anchor="ctr">
            <a:prstTxWarp prst="textNoShape">
              <a:avLst/>
            </a:prstTxWarp>
          </a:bodyPr>
          <a:lstStyle/>
          <a:p>
            <a:pPr eaLnBrk="1" hangingPunct="1"/>
            <a:r>
              <a:rPr lang="en-US" sz="3200"/>
              <a:t>Determine the language recognized by</a:t>
            </a:r>
          </a:p>
        </p:txBody>
      </p:sp>
      <p:sp>
        <p:nvSpPr>
          <p:cNvPr id="45" name="Text Box 3"/>
          <p:cNvSpPr txBox="1">
            <a:spLocks noChangeArrowheads="1"/>
          </p:cNvSpPr>
          <p:nvPr/>
        </p:nvSpPr>
        <p:spPr bwMode="auto">
          <a:xfrm>
            <a:off x="2690813" y="5972175"/>
            <a:ext cx="6453187" cy="479425"/>
          </a:xfrm>
          <a:prstGeom prst="rect">
            <a:avLst/>
          </a:prstGeom>
          <a:noFill/>
          <a:ln w="9525">
            <a:noFill/>
            <a:miter lim="800000"/>
            <a:headEnd/>
            <a:tailEnd/>
          </a:ln>
        </p:spPr>
        <p:txBody>
          <a:bodyPr>
            <a:prstTxWarp prst="textNoShape">
              <a:avLst/>
            </a:prstTxWarp>
            <a:spAutoFit/>
          </a:bodyPr>
          <a:lstStyle/>
          <a:p>
            <a:pPr eaLnBrk="1" hangingPunct="1"/>
            <a:r>
              <a:rPr lang="en-US"/>
              <a:t>L(M)={1, 01}</a:t>
            </a:r>
          </a:p>
        </p:txBody>
      </p:sp>
      <p:sp>
        <p:nvSpPr>
          <p:cNvPr id="23557" name="Oval 3"/>
          <p:cNvSpPr>
            <a:spLocks noChangeAspect="1" noChangeArrowheads="1"/>
          </p:cNvSpPr>
          <p:nvPr/>
        </p:nvSpPr>
        <p:spPr bwMode="auto">
          <a:xfrm>
            <a:off x="3492500" y="4132263"/>
            <a:ext cx="579438" cy="576262"/>
          </a:xfrm>
          <a:prstGeom prst="ellipse">
            <a:avLst/>
          </a:prstGeom>
          <a:solidFill>
            <a:schemeClr val="folHlink"/>
          </a:solidFill>
          <a:ln w="6667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23558" name="Oval 4"/>
          <p:cNvSpPr>
            <a:spLocks noChangeAspect="1" noChangeArrowheads="1"/>
          </p:cNvSpPr>
          <p:nvPr/>
        </p:nvSpPr>
        <p:spPr bwMode="auto">
          <a:xfrm>
            <a:off x="4772025" y="4132263"/>
            <a:ext cx="579438" cy="576262"/>
          </a:xfrm>
          <a:prstGeom prst="ellipse">
            <a:avLst/>
          </a:prstGeom>
          <a:solidFill>
            <a:schemeClr val="folHlink"/>
          </a:solidFill>
          <a:ln w="9525">
            <a:solidFill>
              <a:srgbClr val="00FFCC"/>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23559" name="AutoShape 5"/>
          <p:cNvCxnSpPr>
            <a:cxnSpLocks noChangeShapeType="1"/>
            <a:stCxn id="23557" idx="6"/>
            <a:endCxn id="23558" idx="2"/>
          </p:cNvCxnSpPr>
          <p:nvPr/>
        </p:nvCxnSpPr>
        <p:spPr bwMode="auto">
          <a:xfrm>
            <a:off x="4071938" y="4421188"/>
            <a:ext cx="700087" cy="0"/>
          </a:xfrm>
          <a:prstGeom prst="straightConnector1">
            <a:avLst/>
          </a:prstGeom>
          <a:noFill/>
          <a:ln w="57150">
            <a:solidFill>
              <a:schemeClr val="tx2"/>
            </a:solidFill>
            <a:round/>
            <a:headEnd/>
            <a:tailEnd type="triangle" w="med" len="med"/>
          </a:ln>
        </p:spPr>
      </p:cxnSp>
      <p:sp>
        <p:nvSpPr>
          <p:cNvPr id="23560" name="Text Box 6"/>
          <p:cNvSpPr txBox="1">
            <a:spLocks noChangeArrowheads="1"/>
          </p:cNvSpPr>
          <p:nvPr/>
        </p:nvSpPr>
        <p:spPr bwMode="auto">
          <a:xfrm>
            <a:off x="3895725" y="396716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cxnSp>
        <p:nvCxnSpPr>
          <p:cNvPr id="23561" name="AutoShape 9"/>
          <p:cNvCxnSpPr>
            <a:cxnSpLocks noChangeShapeType="1"/>
          </p:cNvCxnSpPr>
          <p:nvPr/>
        </p:nvCxnSpPr>
        <p:spPr bwMode="auto">
          <a:xfrm>
            <a:off x="6764338" y="4421188"/>
            <a:ext cx="700087" cy="0"/>
          </a:xfrm>
          <a:prstGeom prst="straightConnector1">
            <a:avLst/>
          </a:prstGeom>
          <a:noFill/>
          <a:ln w="57150">
            <a:solidFill>
              <a:schemeClr val="tx2"/>
            </a:solidFill>
            <a:round/>
            <a:headEnd/>
            <a:tailEnd type="triangle" w="med" len="med"/>
          </a:ln>
        </p:spPr>
      </p:cxnSp>
      <p:sp>
        <p:nvSpPr>
          <p:cNvPr id="23562" name="Oval 10"/>
          <p:cNvSpPr>
            <a:spLocks noChangeAspect="1" noChangeArrowheads="1"/>
          </p:cNvSpPr>
          <p:nvPr/>
        </p:nvSpPr>
        <p:spPr bwMode="auto">
          <a:xfrm>
            <a:off x="7464425" y="4062413"/>
            <a:ext cx="579438" cy="576262"/>
          </a:xfrm>
          <a:prstGeom prst="ellipse">
            <a:avLst/>
          </a:prstGeom>
          <a:solidFill>
            <a:schemeClr val="folHlink"/>
          </a:solidFill>
          <a:ln w="9525">
            <a:solidFill>
              <a:srgbClr val="00FFCC"/>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23563" name="Text Box 11"/>
          <p:cNvSpPr txBox="1">
            <a:spLocks noChangeArrowheads="1"/>
          </p:cNvSpPr>
          <p:nvPr/>
        </p:nvSpPr>
        <p:spPr bwMode="auto">
          <a:xfrm>
            <a:off x="6675438" y="3929063"/>
            <a:ext cx="1077912" cy="401637"/>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0,1</a:t>
            </a:r>
          </a:p>
        </p:txBody>
      </p:sp>
      <p:cxnSp>
        <p:nvCxnSpPr>
          <p:cNvPr id="23564" name="AutoShape 5"/>
          <p:cNvCxnSpPr>
            <a:cxnSpLocks noChangeShapeType="1"/>
          </p:cNvCxnSpPr>
          <p:nvPr/>
        </p:nvCxnSpPr>
        <p:spPr bwMode="auto">
          <a:xfrm>
            <a:off x="2792413" y="4441825"/>
            <a:ext cx="700087" cy="0"/>
          </a:xfrm>
          <a:prstGeom prst="straightConnector1">
            <a:avLst/>
          </a:prstGeom>
          <a:noFill/>
          <a:ln w="57150">
            <a:solidFill>
              <a:schemeClr val="tx2"/>
            </a:solidFill>
            <a:round/>
            <a:headEnd/>
            <a:tailEnd type="triangle" w="med" len="med"/>
          </a:ln>
        </p:spPr>
      </p:cxnSp>
      <p:sp>
        <p:nvSpPr>
          <p:cNvPr id="23565" name="Freeform 7"/>
          <p:cNvSpPr>
            <a:spLocks/>
          </p:cNvSpPr>
          <p:nvPr/>
        </p:nvSpPr>
        <p:spPr bwMode="auto">
          <a:xfrm rot="10632568" flipH="1">
            <a:off x="7551738" y="3617913"/>
            <a:ext cx="569912" cy="534987"/>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23566" name="Text Box 8"/>
          <p:cNvSpPr txBox="1">
            <a:spLocks noChangeArrowheads="1"/>
          </p:cNvSpPr>
          <p:nvPr/>
        </p:nvSpPr>
        <p:spPr bwMode="auto">
          <a:xfrm>
            <a:off x="7947025" y="3203575"/>
            <a:ext cx="739775"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0,1</a:t>
            </a:r>
          </a:p>
        </p:txBody>
      </p:sp>
      <p:sp>
        <p:nvSpPr>
          <p:cNvPr id="23567" name="Oval 3"/>
          <p:cNvSpPr>
            <a:spLocks noChangeAspect="1" noChangeArrowheads="1"/>
          </p:cNvSpPr>
          <p:nvPr/>
        </p:nvSpPr>
        <p:spPr bwMode="auto">
          <a:xfrm>
            <a:off x="6096000" y="4129088"/>
            <a:ext cx="579438" cy="576262"/>
          </a:xfrm>
          <a:prstGeom prst="ellipse">
            <a:avLst/>
          </a:prstGeom>
          <a:solidFill>
            <a:schemeClr val="folHlink"/>
          </a:solidFill>
          <a:ln w="6667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23568" name="AutoShape 5"/>
          <p:cNvCxnSpPr>
            <a:cxnSpLocks noChangeShapeType="1"/>
          </p:cNvCxnSpPr>
          <p:nvPr/>
        </p:nvCxnSpPr>
        <p:spPr bwMode="auto">
          <a:xfrm>
            <a:off x="5395913" y="4438650"/>
            <a:ext cx="700087" cy="0"/>
          </a:xfrm>
          <a:prstGeom prst="straightConnector1">
            <a:avLst/>
          </a:prstGeom>
          <a:noFill/>
          <a:ln w="57150">
            <a:solidFill>
              <a:schemeClr val="tx2"/>
            </a:solidFill>
            <a:round/>
            <a:headEnd/>
            <a:tailEnd type="triangle" w="med" len="med"/>
          </a:ln>
        </p:spPr>
      </p:cxnSp>
      <p:sp>
        <p:nvSpPr>
          <p:cNvPr id="23569" name="Text Box 6"/>
          <p:cNvSpPr txBox="1">
            <a:spLocks noChangeArrowheads="1"/>
          </p:cNvSpPr>
          <p:nvPr/>
        </p:nvSpPr>
        <p:spPr bwMode="auto">
          <a:xfrm>
            <a:off x="5351463" y="395287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cxnSp>
        <p:nvCxnSpPr>
          <p:cNvPr id="23570" name="AutoShape 49"/>
          <p:cNvCxnSpPr>
            <a:cxnSpLocks noChangeShapeType="1"/>
            <a:stCxn id="23557" idx="4"/>
            <a:endCxn id="23567" idx="4"/>
          </p:cNvCxnSpPr>
          <p:nvPr/>
        </p:nvCxnSpPr>
        <p:spPr bwMode="auto">
          <a:xfrm rot="5400000" flipH="1" flipV="1">
            <a:off x="5082381" y="3405982"/>
            <a:ext cx="3175" cy="2601912"/>
          </a:xfrm>
          <a:prstGeom prst="curvedConnector3">
            <a:avLst>
              <a:gd name="adj1" fmla="val -15352194"/>
            </a:avLst>
          </a:prstGeom>
          <a:noFill/>
          <a:ln w="57150">
            <a:solidFill>
              <a:schemeClr val="tx2"/>
            </a:solidFill>
            <a:round/>
            <a:headEnd/>
            <a:tailEnd type="triangle" w="med" len="med"/>
          </a:ln>
        </p:spPr>
      </p:cxnSp>
      <p:sp>
        <p:nvSpPr>
          <p:cNvPr id="23571" name="Text Box 6"/>
          <p:cNvSpPr txBox="1">
            <a:spLocks noChangeArrowheads="1"/>
          </p:cNvSpPr>
          <p:nvPr/>
        </p:nvSpPr>
        <p:spPr bwMode="auto">
          <a:xfrm>
            <a:off x="4340225" y="4724400"/>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cxnSp>
        <p:nvCxnSpPr>
          <p:cNvPr id="23572" name="AutoShape 49"/>
          <p:cNvCxnSpPr>
            <a:cxnSpLocks noChangeShapeType="1"/>
            <a:stCxn id="23558" idx="0"/>
            <a:endCxn id="23562" idx="1"/>
          </p:cNvCxnSpPr>
          <p:nvPr/>
        </p:nvCxnSpPr>
        <p:spPr bwMode="auto">
          <a:xfrm rot="16200000" flipH="1">
            <a:off x="6299200" y="2895601"/>
            <a:ext cx="14287" cy="2487612"/>
          </a:xfrm>
          <a:prstGeom prst="curvedConnector3">
            <a:avLst>
              <a:gd name="adj1" fmla="val -4231005"/>
            </a:avLst>
          </a:prstGeom>
          <a:noFill/>
          <a:ln w="57150">
            <a:solidFill>
              <a:schemeClr val="tx2"/>
            </a:solidFill>
            <a:round/>
            <a:headEnd/>
            <a:tailEnd type="triangle" w="med" len="med"/>
          </a:ln>
        </p:spPr>
      </p:cxnSp>
      <p:sp>
        <p:nvSpPr>
          <p:cNvPr id="23573" name="Text Box 6"/>
          <p:cNvSpPr txBox="1">
            <a:spLocks noChangeArrowheads="1"/>
          </p:cNvSpPr>
          <p:nvPr/>
        </p:nvSpPr>
        <p:spPr bwMode="auto">
          <a:xfrm>
            <a:off x="5935663" y="310832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693738" y="1222375"/>
            <a:ext cx="2463800" cy="5087938"/>
            <a:chOff x="752" y="176"/>
            <a:chExt cx="2155" cy="4149"/>
          </a:xfrm>
        </p:grpSpPr>
        <p:grpSp>
          <p:nvGrpSpPr>
            <p:cNvPr id="24598" name="Group 3"/>
            <p:cNvGrpSpPr>
              <a:grpSpLocks/>
            </p:cNvGrpSpPr>
            <p:nvPr/>
          </p:nvGrpSpPr>
          <p:grpSpPr bwMode="auto">
            <a:xfrm>
              <a:off x="752" y="745"/>
              <a:ext cx="2155" cy="3580"/>
              <a:chOff x="752" y="745"/>
              <a:chExt cx="2155" cy="3580"/>
            </a:xfrm>
          </p:grpSpPr>
          <p:sp>
            <p:nvSpPr>
              <p:cNvPr id="24608" name="Freeform 4"/>
              <p:cNvSpPr>
                <a:spLocks/>
              </p:cNvSpPr>
              <p:nvPr/>
            </p:nvSpPr>
            <p:spPr bwMode="auto">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w="9525">
                <a:noFill/>
                <a:round/>
                <a:headEnd/>
                <a:tailEnd/>
              </a:ln>
            </p:spPr>
            <p:txBody>
              <a:bodyPr>
                <a:prstTxWarp prst="textNoShape">
                  <a:avLst/>
                </a:prstTxWarp>
              </a:bodyPr>
              <a:lstStyle/>
              <a:p>
                <a:endParaRPr lang="en-US"/>
              </a:p>
            </p:txBody>
          </p:sp>
          <p:sp>
            <p:nvSpPr>
              <p:cNvPr id="24609" name="Freeform 5"/>
              <p:cNvSpPr>
                <a:spLocks/>
              </p:cNvSpPr>
              <p:nvPr/>
            </p:nvSpPr>
            <p:spPr bwMode="auto">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w="9525">
                <a:noFill/>
                <a:round/>
                <a:headEnd/>
                <a:tailEnd/>
              </a:ln>
            </p:spPr>
            <p:txBody>
              <a:bodyPr>
                <a:prstTxWarp prst="textNoShape">
                  <a:avLst/>
                </a:prstTxWarp>
              </a:bodyPr>
              <a:lstStyle/>
              <a:p>
                <a:endParaRPr lang="en-US"/>
              </a:p>
            </p:txBody>
          </p:sp>
          <p:sp>
            <p:nvSpPr>
              <p:cNvPr id="24610" name="Freeform 6"/>
              <p:cNvSpPr>
                <a:spLocks/>
              </p:cNvSpPr>
              <p:nvPr/>
            </p:nvSpPr>
            <p:spPr bwMode="auto">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w="9525">
                <a:noFill/>
                <a:round/>
                <a:headEnd/>
                <a:tailEnd/>
              </a:ln>
            </p:spPr>
            <p:txBody>
              <a:bodyPr>
                <a:prstTxWarp prst="textNoShape">
                  <a:avLst/>
                </a:prstTxWarp>
              </a:bodyPr>
              <a:lstStyle/>
              <a:p>
                <a:endParaRPr lang="en-US"/>
              </a:p>
            </p:txBody>
          </p:sp>
          <p:sp>
            <p:nvSpPr>
              <p:cNvPr id="24611" name="Freeform 7"/>
              <p:cNvSpPr>
                <a:spLocks/>
              </p:cNvSpPr>
              <p:nvPr/>
            </p:nvSpPr>
            <p:spPr bwMode="auto">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w="9525">
                <a:noFill/>
                <a:round/>
                <a:headEnd/>
                <a:tailEnd/>
              </a:ln>
            </p:spPr>
            <p:txBody>
              <a:bodyPr>
                <a:prstTxWarp prst="textNoShape">
                  <a:avLst/>
                </a:prstTxWarp>
              </a:bodyPr>
              <a:lstStyle/>
              <a:p>
                <a:endParaRPr lang="en-US"/>
              </a:p>
            </p:txBody>
          </p:sp>
          <p:sp>
            <p:nvSpPr>
              <p:cNvPr id="24612" name="Freeform 8"/>
              <p:cNvSpPr>
                <a:spLocks/>
              </p:cNvSpPr>
              <p:nvPr/>
            </p:nvSpPr>
            <p:spPr bwMode="auto">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w="9525">
                <a:noFill/>
                <a:round/>
                <a:headEnd/>
                <a:tailEnd/>
              </a:ln>
            </p:spPr>
            <p:txBody>
              <a:bodyPr>
                <a:prstTxWarp prst="textNoShape">
                  <a:avLst/>
                </a:prstTxWarp>
              </a:bodyPr>
              <a:lstStyle/>
              <a:p>
                <a:endParaRPr lang="en-US"/>
              </a:p>
            </p:txBody>
          </p:sp>
          <p:sp>
            <p:nvSpPr>
              <p:cNvPr id="24613" name="Freeform 9"/>
              <p:cNvSpPr>
                <a:spLocks/>
              </p:cNvSpPr>
              <p:nvPr/>
            </p:nvSpPr>
            <p:spPr bwMode="auto">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w="9525">
                <a:noFill/>
                <a:round/>
                <a:headEnd/>
                <a:tailEnd/>
              </a:ln>
            </p:spPr>
            <p:txBody>
              <a:bodyPr>
                <a:prstTxWarp prst="textNoShape">
                  <a:avLst/>
                </a:prstTxWarp>
              </a:bodyPr>
              <a:lstStyle/>
              <a:p>
                <a:endParaRPr lang="en-US"/>
              </a:p>
            </p:txBody>
          </p:sp>
        </p:grpSp>
        <p:grpSp>
          <p:nvGrpSpPr>
            <p:cNvPr id="24599" name="Group 10"/>
            <p:cNvGrpSpPr>
              <a:grpSpLocks/>
            </p:cNvGrpSpPr>
            <p:nvPr/>
          </p:nvGrpSpPr>
          <p:grpSpPr bwMode="auto">
            <a:xfrm>
              <a:off x="1252" y="1766"/>
              <a:ext cx="788" cy="1198"/>
              <a:chOff x="1252" y="1766"/>
              <a:chExt cx="788" cy="1198"/>
            </a:xfrm>
          </p:grpSpPr>
          <p:sp>
            <p:nvSpPr>
              <p:cNvPr id="24605" name="Freeform 11"/>
              <p:cNvSpPr>
                <a:spLocks/>
              </p:cNvSpPr>
              <p:nvPr/>
            </p:nvSpPr>
            <p:spPr bwMode="auto">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w="9525">
                <a:noFill/>
                <a:round/>
                <a:headEnd/>
                <a:tailEnd/>
              </a:ln>
            </p:spPr>
            <p:txBody>
              <a:bodyPr>
                <a:prstTxWarp prst="textNoShape">
                  <a:avLst/>
                </a:prstTxWarp>
              </a:bodyPr>
              <a:lstStyle/>
              <a:p>
                <a:endParaRPr lang="en-US"/>
              </a:p>
            </p:txBody>
          </p:sp>
          <p:sp>
            <p:nvSpPr>
              <p:cNvPr id="24606" name="Freeform 12"/>
              <p:cNvSpPr>
                <a:spLocks/>
              </p:cNvSpPr>
              <p:nvPr/>
            </p:nvSpPr>
            <p:spPr bwMode="auto">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w="9525">
                <a:noFill/>
                <a:round/>
                <a:headEnd/>
                <a:tailEnd/>
              </a:ln>
            </p:spPr>
            <p:txBody>
              <a:bodyPr>
                <a:prstTxWarp prst="textNoShape">
                  <a:avLst/>
                </a:prstTxWarp>
              </a:bodyPr>
              <a:lstStyle/>
              <a:p>
                <a:endParaRPr lang="en-US"/>
              </a:p>
            </p:txBody>
          </p:sp>
          <p:sp>
            <p:nvSpPr>
              <p:cNvPr id="24607" name="Freeform 13"/>
              <p:cNvSpPr>
                <a:spLocks/>
              </p:cNvSpPr>
              <p:nvPr/>
            </p:nvSpPr>
            <p:spPr bwMode="auto">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w="9525">
                <a:noFill/>
                <a:round/>
                <a:headEnd/>
                <a:tailEnd/>
              </a:ln>
            </p:spPr>
            <p:txBody>
              <a:bodyPr>
                <a:prstTxWarp prst="textNoShape">
                  <a:avLst/>
                </a:prstTxWarp>
              </a:bodyPr>
              <a:lstStyle/>
              <a:p>
                <a:endParaRPr lang="en-US"/>
              </a:p>
            </p:txBody>
          </p:sp>
        </p:grpSp>
        <p:grpSp>
          <p:nvGrpSpPr>
            <p:cNvPr id="24600" name="Group 14"/>
            <p:cNvGrpSpPr>
              <a:grpSpLocks/>
            </p:cNvGrpSpPr>
            <p:nvPr/>
          </p:nvGrpSpPr>
          <p:grpSpPr bwMode="auto">
            <a:xfrm flipH="1">
              <a:off x="819" y="176"/>
              <a:ext cx="797" cy="944"/>
              <a:chOff x="4060" y="5"/>
              <a:chExt cx="797" cy="944"/>
            </a:xfrm>
          </p:grpSpPr>
          <p:sp>
            <p:nvSpPr>
              <p:cNvPr id="24601" name="Freeform 15"/>
              <p:cNvSpPr>
                <a:spLocks/>
              </p:cNvSpPr>
              <p:nvPr/>
            </p:nvSpPr>
            <p:spPr bwMode="auto">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w="9525">
                <a:noFill/>
                <a:round/>
                <a:headEnd/>
                <a:tailEnd/>
              </a:ln>
            </p:spPr>
            <p:txBody>
              <a:bodyPr>
                <a:prstTxWarp prst="textNoShape">
                  <a:avLst/>
                </a:prstTxWarp>
              </a:bodyPr>
              <a:lstStyle/>
              <a:p>
                <a:endParaRPr lang="en-US"/>
              </a:p>
            </p:txBody>
          </p:sp>
          <p:sp>
            <p:nvSpPr>
              <p:cNvPr id="24602" name="Freeform 16"/>
              <p:cNvSpPr>
                <a:spLocks/>
              </p:cNvSpPr>
              <p:nvPr/>
            </p:nvSpPr>
            <p:spPr bwMode="auto">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w="9525">
                <a:noFill/>
                <a:round/>
                <a:headEnd/>
                <a:tailEnd/>
              </a:ln>
            </p:spPr>
            <p:txBody>
              <a:bodyPr>
                <a:prstTxWarp prst="textNoShape">
                  <a:avLst/>
                </a:prstTxWarp>
              </a:bodyPr>
              <a:lstStyle/>
              <a:p>
                <a:endParaRPr lang="en-US"/>
              </a:p>
            </p:txBody>
          </p:sp>
          <p:sp>
            <p:nvSpPr>
              <p:cNvPr id="24603" name="Freeform 17"/>
              <p:cNvSpPr>
                <a:spLocks/>
              </p:cNvSpPr>
              <p:nvPr/>
            </p:nvSpPr>
            <p:spPr bwMode="auto">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w="9525">
                <a:noFill/>
                <a:round/>
                <a:headEnd/>
                <a:tailEnd/>
              </a:ln>
            </p:spPr>
            <p:txBody>
              <a:bodyPr>
                <a:prstTxWarp prst="textNoShape">
                  <a:avLst/>
                </a:prstTxWarp>
              </a:bodyPr>
              <a:lstStyle/>
              <a:p>
                <a:endParaRPr lang="en-US"/>
              </a:p>
            </p:txBody>
          </p:sp>
          <p:sp>
            <p:nvSpPr>
              <p:cNvPr id="24604" name="Freeform 18"/>
              <p:cNvSpPr>
                <a:spLocks/>
              </p:cNvSpPr>
              <p:nvPr/>
            </p:nvSpPr>
            <p:spPr bwMode="auto">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w="9525">
                <a:noFill/>
                <a:round/>
                <a:headEnd/>
                <a:tailEnd/>
              </a:ln>
            </p:spPr>
            <p:txBody>
              <a:bodyPr>
                <a:prstTxWarp prst="textNoShape">
                  <a:avLst/>
                </a:prstTxWarp>
              </a:bodyPr>
              <a:lstStyle/>
              <a:p>
                <a:endParaRPr lang="en-US"/>
              </a:p>
            </p:txBody>
          </p:sp>
        </p:grpSp>
      </p:grpSp>
      <p:sp>
        <p:nvSpPr>
          <p:cNvPr id="24579" name="AutoShape 19"/>
          <p:cNvSpPr>
            <a:spLocks noChangeArrowheads="1"/>
          </p:cNvSpPr>
          <p:nvPr/>
        </p:nvSpPr>
        <p:spPr bwMode="auto">
          <a:xfrm>
            <a:off x="2336800" y="503238"/>
            <a:ext cx="6350000" cy="2087562"/>
          </a:xfrm>
          <a:prstGeom prst="wedgeRectCallout">
            <a:avLst>
              <a:gd name="adj1" fmla="val -56370"/>
              <a:gd name="adj2" fmla="val 39356"/>
            </a:avLst>
          </a:prstGeom>
          <a:noFill/>
          <a:ln w="57150" cap="sq">
            <a:solidFill>
              <a:schemeClr val="accent2"/>
            </a:solidFill>
            <a:miter lim="800000"/>
            <a:headEnd/>
            <a:tailEnd/>
          </a:ln>
        </p:spPr>
        <p:txBody>
          <a:bodyPr lIns="274320" rIns="274320" anchor="ctr">
            <a:prstTxWarp prst="textNoShape">
              <a:avLst/>
            </a:prstTxWarp>
          </a:bodyPr>
          <a:lstStyle/>
          <a:p>
            <a:pPr eaLnBrk="1" hangingPunct="1"/>
            <a:r>
              <a:rPr lang="en-US" sz="3200"/>
              <a:t>Determine the language recognized by</a:t>
            </a:r>
          </a:p>
        </p:txBody>
      </p:sp>
      <p:sp>
        <p:nvSpPr>
          <p:cNvPr id="45" name="Text Box 3"/>
          <p:cNvSpPr txBox="1">
            <a:spLocks noChangeArrowheads="1"/>
          </p:cNvSpPr>
          <p:nvPr/>
        </p:nvSpPr>
        <p:spPr bwMode="auto">
          <a:xfrm>
            <a:off x="2690813" y="5832475"/>
            <a:ext cx="6453187" cy="955675"/>
          </a:xfrm>
          <a:prstGeom prst="rect">
            <a:avLst/>
          </a:prstGeom>
          <a:noFill/>
          <a:ln w="9525">
            <a:noFill/>
            <a:miter lim="800000"/>
            <a:headEnd/>
            <a:tailEnd/>
          </a:ln>
        </p:spPr>
        <p:txBody>
          <a:bodyPr>
            <a:prstTxWarp prst="textNoShape">
              <a:avLst/>
            </a:prstTxWarp>
            <a:spAutoFit/>
          </a:bodyPr>
          <a:lstStyle/>
          <a:p>
            <a:pPr eaLnBrk="1" hangingPunct="1"/>
            <a:r>
              <a:rPr lang="en-US"/>
              <a:t>L(M)={0</a:t>
            </a:r>
            <a:r>
              <a:rPr lang="en-US" baseline="30000"/>
              <a:t>n</a:t>
            </a:r>
            <a:r>
              <a:rPr lang="en-US"/>
              <a:t>, 0</a:t>
            </a:r>
            <a:r>
              <a:rPr lang="en-US" baseline="30000"/>
              <a:t>n</a:t>
            </a:r>
            <a:r>
              <a:rPr lang="en-US"/>
              <a:t>10</a:t>
            </a:r>
            <a:r>
              <a:rPr lang="en-US">
                <a:solidFill>
                  <a:srgbClr val="FFFF00"/>
                </a:solidFill>
              </a:rPr>
              <a:t>x</a:t>
            </a:r>
            <a:r>
              <a:rPr lang="en-US"/>
              <a:t> | n=0,1,2…, </a:t>
            </a:r>
          </a:p>
          <a:p>
            <a:pPr eaLnBrk="1" hangingPunct="1"/>
            <a:r>
              <a:rPr lang="en-US"/>
              <a:t>and </a:t>
            </a:r>
            <a:r>
              <a:rPr lang="en-US">
                <a:solidFill>
                  <a:srgbClr val="FFFF00"/>
                </a:solidFill>
              </a:rPr>
              <a:t>x</a:t>
            </a:r>
            <a:r>
              <a:rPr lang="en-US"/>
              <a:t> is any string}</a:t>
            </a:r>
          </a:p>
        </p:txBody>
      </p:sp>
      <p:sp>
        <p:nvSpPr>
          <p:cNvPr id="24581" name="Oval 3"/>
          <p:cNvSpPr>
            <a:spLocks noChangeAspect="1" noChangeArrowheads="1"/>
          </p:cNvSpPr>
          <p:nvPr/>
        </p:nvSpPr>
        <p:spPr bwMode="auto">
          <a:xfrm>
            <a:off x="3492500" y="4132263"/>
            <a:ext cx="579438" cy="576262"/>
          </a:xfrm>
          <a:prstGeom prst="ellipse">
            <a:avLst/>
          </a:prstGeom>
          <a:solidFill>
            <a:schemeClr val="folHlink"/>
          </a:solidFill>
          <a:ln w="6667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24582" name="Oval 4"/>
          <p:cNvSpPr>
            <a:spLocks noChangeAspect="1" noChangeArrowheads="1"/>
          </p:cNvSpPr>
          <p:nvPr/>
        </p:nvSpPr>
        <p:spPr bwMode="auto">
          <a:xfrm>
            <a:off x="4772025" y="4132263"/>
            <a:ext cx="579438" cy="576262"/>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24583" name="AutoShape 5"/>
          <p:cNvCxnSpPr>
            <a:cxnSpLocks noChangeShapeType="1"/>
            <a:stCxn id="24581" idx="6"/>
            <a:endCxn id="24582" idx="2"/>
          </p:cNvCxnSpPr>
          <p:nvPr/>
        </p:nvCxnSpPr>
        <p:spPr bwMode="auto">
          <a:xfrm>
            <a:off x="4071938" y="4421188"/>
            <a:ext cx="700087" cy="0"/>
          </a:xfrm>
          <a:prstGeom prst="straightConnector1">
            <a:avLst/>
          </a:prstGeom>
          <a:noFill/>
          <a:ln w="57150">
            <a:solidFill>
              <a:schemeClr val="tx2"/>
            </a:solidFill>
            <a:round/>
            <a:headEnd/>
            <a:tailEnd type="triangle" w="med" len="med"/>
          </a:ln>
        </p:spPr>
      </p:cxnSp>
      <p:sp>
        <p:nvSpPr>
          <p:cNvPr id="24584" name="Text Box 6"/>
          <p:cNvSpPr txBox="1">
            <a:spLocks noChangeArrowheads="1"/>
          </p:cNvSpPr>
          <p:nvPr/>
        </p:nvSpPr>
        <p:spPr bwMode="auto">
          <a:xfrm>
            <a:off x="4187825" y="396716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sp>
        <p:nvSpPr>
          <p:cNvPr id="24585" name="Oval 10"/>
          <p:cNvSpPr>
            <a:spLocks noChangeAspect="1" noChangeArrowheads="1"/>
          </p:cNvSpPr>
          <p:nvPr/>
        </p:nvSpPr>
        <p:spPr bwMode="auto">
          <a:xfrm>
            <a:off x="7462838" y="3316288"/>
            <a:ext cx="579437" cy="576262"/>
          </a:xfrm>
          <a:prstGeom prst="ellipse">
            <a:avLst/>
          </a:prstGeom>
          <a:solidFill>
            <a:schemeClr val="folHlink"/>
          </a:solidFill>
          <a:ln w="7302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24586" name="Text Box 11"/>
          <p:cNvSpPr txBox="1">
            <a:spLocks noChangeArrowheads="1"/>
          </p:cNvSpPr>
          <p:nvPr/>
        </p:nvSpPr>
        <p:spPr bwMode="auto">
          <a:xfrm>
            <a:off x="7546975" y="4367213"/>
            <a:ext cx="1077913"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0,1</a:t>
            </a:r>
          </a:p>
        </p:txBody>
      </p:sp>
      <p:cxnSp>
        <p:nvCxnSpPr>
          <p:cNvPr id="24587" name="AutoShape 5"/>
          <p:cNvCxnSpPr>
            <a:cxnSpLocks noChangeShapeType="1"/>
          </p:cNvCxnSpPr>
          <p:nvPr/>
        </p:nvCxnSpPr>
        <p:spPr bwMode="auto">
          <a:xfrm>
            <a:off x="2792413" y="4441825"/>
            <a:ext cx="700087" cy="0"/>
          </a:xfrm>
          <a:prstGeom prst="straightConnector1">
            <a:avLst/>
          </a:prstGeom>
          <a:noFill/>
          <a:ln w="57150">
            <a:solidFill>
              <a:schemeClr val="tx2"/>
            </a:solidFill>
            <a:round/>
            <a:headEnd/>
            <a:tailEnd type="triangle" w="med" len="med"/>
          </a:ln>
        </p:spPr>
      </p:cxnSp>
      <p:sp>
        <p:nvSpPr>
          <p:cNvPr id="24588" name="Freeform 7"/>
          <p:cNvSpPr>
            <a:spLocks/>
          </p:cNvSpPr>
          <p:nvPr/>
        </p:nvSpPr>
        <p:spPr bwMode="auto">
          <a:xfrm rot="20886965" flipH="1">
            <a:off x="6108700" y="4691063"/>
            <a:ext cx="568325" cy="536575"/>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24589" name="Text Box 8"/>
          <p:cNvSpPr txBox="1">
            <a:spLocks noChangeArrowheads="1"/>
          </p:cNvSpPr>
          <p:nvPr/>
        </p:nvSpPr>
        <p:spPr bwMode="auto">
          <a:xfrm>
            <a:off x="6519863" y="5080000"/>
            <a:ext cx="741362"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0,1</a:t>
            </a:r>
          </a:p>
        </p:txBody>
      </p:sp>
      <p:sp>
        <p:nvSpPr>
          <p:cNvPr id="24590" name="Oval 3"/>
          <p:cNvSpPr>
            <a:spLocks noChangeAspect="1" noChangeArrowheads="1"/>
          </p:cNvSpPr>
          <p:nvPr/>
        </p:nvSpPr>
        <p:spPr bwMode="auto">
          <a:xfrm>
            <a:off x="6096000" y="4129088"/>
            <a:ext cx="579438" cy="576262"/>
          </a:xfrm>
          <a:prstGeom prst="ellipse">
            <a:avLst/>
          </a:prstGeom>
          <a:solidFill>
            <a:schemeClr val="folHlink"/>
          </a:solidFill>
          <a:ln w="6667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24591" name="AutoShape 5"/>
          <p:cNvCxnSpPr>
            <a:cxnSpLocks noChangeShapeType="1"/>
          </p:cNvCxnSpPr>
          <p:nvPr/>
        </p:nvCxnSpPr>
        <p:spPr bwMode="auto">
          <a:xfrm>
            <a:off x="5395913" y="4438650"/>
            <a:ext cx="700087" cy="0"/>
          </a:xfrm>
          <a:prstGeom prst="straightConnector1">
            <a:avLst/>
          </a:prstGeom>
          <a:noFill/>
          <a:ln w="57150">
            <a:solidFill>
              <a:schemeClr val="tx2"/>
            </a:solidFill>
            <a:round/>
            <a:headEnd/>
            <a:tailEnd type="triangle" w="med" len="med"/>
          </a:ln>
        </p:spPr>
      </p:cxnSp>
      <p:sp>
        <p:nvSpPr>
          <p:cNvPr id="24592" name="Text Box 6"/>
          <p:cNvSpPr txBox="1">
            <a:spLocks noChangeArrowheads="1"/>
          </p:cNvSpPr>
          <p:nvPr/>
        </p:nvSpPr>
        <p:spPr bwMode="auto">
          <a:xfrm>
            <a:off x="5351463" y="395287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cxnSp>
        <p:nvCxnSpPr>
          <p:cNvPr id="24593" name="AutoShape 49"/>
          <p:cNvCxnSpPr>
            <a:cxnSpLocks noChangeShapeType="1"/>
            <a:stCxn id="24582" idx="0"/>
            <a:endCxn id="24585" idx="1"/>
          </p:cNvCxnSpPr>
          <p:nvPr/>
        </p:nvCxnSpPr>
        <p:spPr bwMode="auto">
          <a:xfrm rot="5400000" flipH="1" flipV="1">
            <a:off x="5938838" y="2524125"/>
            <a:ext cx="731838" cy="2484437"/>
          </a:xfrm>
          <a:prstGeom prst="curvedConnector3">
            <a:avLst>
              <a:gd name="adj1" fmla="val 142704"/>
            </a:avLst>
          </a:prstGeom>
          <a:noFill/>
          <a:ln w="57150">
            <a:solidFill>
              <a:schemeClr val="tx2"/>
            </a:solidFill>
            <a:round/>
            <a:headEnd/>
            <a:tailEnd type="triangle" w="med" len="med"/>
          </a:ln>
        </p:spPr>
      </p:cxnSp>
      <p:sp>
        <p:nvSpPr>
          <p:cNvPr id="24594" name="Text Box 6"/>
          <p:cNvSpPr txBox="1">
            <a:spLocks noChangeArrowheads="1"/>
          </p:cNvSpPr>
          <p:nvPr/>
        </p:nvSpPr>
        <p:spPr bwMode="auto">
          <a:xfrm>
            <a:off x="5935663" y="310832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24595" name="Freeform 7"/>
          <p:cNvSpPr>
            <a:spLocks/>
          </p:cNvSpPr>
          <p:nvPr/>
        </p:nvSpPr>
        <p:spPr bwMode="auto">
          <a:xfrm rot="10632568" flipH="1">
            <a:off x="3490913" y="3660775"/>
            <a:ext cx="568325" cy="536575"/>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24596" name="Text Box 6"/>
          <p:cNvSpPr txBox="1">
            <a:spLocks noChangeArrowheads="1"/>
          </p:cNvSpPr>
          <p:nvPr/>
        </p:nvSpPr>
        <p:spPr bwMode="auto">
          <a:xfrm>
            <a:off x="3603625" y="320357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24597" name="Freeform 7"/>
          <p:cNvSpPr>
            <a:spLocks/>
          </p:cNvSpPr>
          <p:nvPr/>
        </p:nvSpPr>
        <p:spPr bwMode="auto">
          <a:xfrm rot="20886965" flipH="1">
            <a:off x="7596188" y="3833813"/>
            <a:ext cx="569912" cy="534987"/>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8600" y="646113"/>
            <a:ext cx="8686800" cy="646112"/>
          </a:xfrm>
          <a:prstGeom prst="rect">
            <a:avLst/>
          </a:prstGeom>
          <a:noFill/>
          <a:ln w="9525">
            <a:noFill/>
            <a:miter lim="800000"/>
            <a:headEnd/>
            <a:tailEnd/>
          </a:ln>
        </p:spPr>
        <p:txBody>
          <a:bodyPr>
            <a:prstTxWarp prst="textNoShape">
              <a:avLst/>
            </a:prstTxWarp>
            <a:spAutoFit/>
          </a:bodyPr>
          <a:lstStyle/>
          <a:p>
            <a:pPr eaLnBrk="1" hangingPunct="1"/>
            <a:r>
              <a:rPr lang="en-US" sz="4000" b="0">
                <a:solidFill>
                  <a:schemeClr val="tx2"/>
                </a:solidFill>
              </a:rPr>
              <a:t>DFA Membership problem</a:t>
            </a:r>
          </a:p>
        </p:txBody>
      </p:sp>
      <p:sp>
        <p:nvSpPr>
          <p:cNvPr id="454659" name="Text Box 3"/>
          <p:cNvSpPr txBox="1">
            <a:spLocks noChangeArrowheads="1"/>
          </p:cNvSpPr>
          <p:nvPr/>
        </p:nvSpPr>
        <p:spPr bwMode="auto">
          <a:xfrm>
            <a:off x="1146175" y="1647825"/>
            <a:ext cx="6994525" cy="954088"/>
          </a:xfrm>
          <a:prstGeom prst="rect">
            <a:avLst/>
          </a:prstGeom>
          <a:noFill/>
          <a:ln w="9525">
            <a:noFill/>
            <a:miter lim="800000"/>
            <a:headEnd/>
            <a:tailEnd/>
          </a:ln>
        </p:spPr>
        <p:txBody>
          <a:bodyPr>
            <a:prstTxWarp prst="textNoShape">
              <a:avLst/>
            </a:prstTxWarp>
            <a:spAutoFit/>
          </a:bodyPr>
          <a:lstStyle/>
          <a:p>
            <a:r>
              <a:rPr lang="en-US"/>
              <a:t>Determine whether some</a:t>
            </a:r>
          </a:p>
          <a:p>
            <a:r>
              <a:rPr lang="en-US"/>
              <a:t>word belongs to the language.</a:t>
            </a:r>
            <a:endParaRPr lang="en-US">
              <a:sym typeface="Symbol" charset="2"/>
            </a:endParaRPr>
          </a:p>
        </p:txBody>
      </p:sp>
      <p:sp>
        <p:nvSpPr>
          <p:cNvPr id="454660" name="Text Box 4"/>
          <p:cNvSpPr txBox="1">
            <a:spLocks noChangeArrowheads="1"/>
          </p:cNvSpPr>
          <p:nvPr/>
        </p:nvSpPr>
        <p:spPr bwMode="auto">
          <a:xfrm>
            <a:off x="1146175" y="2971800"/>
            <a:ext cx="6653213" cy="868363"/>
          </a:xfrm>
          <a:prstGeom prst="rect">
            <a:avLst/>
          </a:prstGeom>
          <a:noFill/>
          <a:ln w="9525">
            <a:noFill/>
            <a:miter lim="800000"/>
            <a:headEnd/>
            <a:tailEnd/>
          </a:ln>
        </p:spPr>
        <p:txBody>
          <a:bodyPr>
            <a:prstTxWarp prst="textNoShape">
              <a:avLst/>
            </a:prstTxWarp>
            <a:spAutoFit/>
          </a:bodyPr>
          <a:lstStyle/>
          <a:p>
            <a:pPr eaLnBrk="1" hangingPunct="1"/>
            <a:r>
              <a:rPr lang="en-US">
                <a:solidFill>
                  <a:srgbClr val="FFFF00"/>
                </a:solidFill>
              </a:rPr>
              <a:t>Theorem:</a:t>
            </a:r>
            <a:r>
              <a:rPr lang="en-US">
                <a:solidFill>
                  <a:schemeClr val="bg1"/>
                </a:solidFill>
              </a:rPr>
              <a:t> </a:t>
            </a:r>
            <a:r>
              <a:rPr lang="en-US"/>
              <a:t>The DFA Membership Problem is solvable in linear time.</a:t>
            </a:r>
          </a:p>
        </p:txBody>
      </p:sp>
      <p:sp>
        <p:nvSpPr>
          <p:cNvPr id="5" name="Text Box 4"/>
          <p:cNvSpPr txBox="1">
            <a:spLocks noChangeArrowheads="1"/>
          </p:cNvSpPr>
          <p:nvPr/>
        </p:nvSpPr>
        <p:spPr bwMode="auto">
          <a:xfrm>
            <a:off x="381000" y="4267200"/>
            <a:ext cx="8153400" cy="2289175"/>
          </a:xfrm>
          <a:prstGeom prst="rect">
            <a:avLst/>
          </a:prstGeom>
          <a:noFill/>
          <a:ln w="9525">
            <a:noFill/>
            <a:miter lim="800000"/>
            <a:headEnd/>
            <a:tailEnd/>
          </a:ln>
        </p:spPr>
        <p:txBody>
          <a:bodyPr>
            <a:prstTxWarp prst="textNoShape">
              <a:avLst/>
            </a:prstTxWarp>
            <a:spAutoFit/>
          </a:bodyPr>
          <a:lstStyle/>
          <a:p>
            <a:pPr algn="l"/>
            <a:r>
              <a:rPr lang="en-US" dirty="0"/>
              <a:t>Let </a:t>
            </a:r>
            <a:r>
              <a:rPr lang="en-US" dirty="0">
                <a:solidFill>
                  <a:srgbClr val="FFFF00"/>
                </a:solidFill>
                <a:latin typeface="Arial" charset="0"/>
              </a:rPr>
              <a:t>M = (Q, </a:t>
            </a:r>
            <a:r>
              <a:rPr lang="el-GR" dirty="0">
                <a:solidFill>
                  <a:srgbClr val="FFFF00"/>
                </a:solidFill>
                <a:latin typeface="Arial" charset="0"/>
                <a:ea typeface="Arial" charset="0"/>
                <a:cs typeface="Arial" charset="0"/>
              </a:rPr>
              <a:t>Σ</a:t>
            </a:r>
            <a:r>
              <a:rPr lang="en-US" dirty="0">
                <a:solidFill>
                  <a:srgbClr val="FFFF00"/>
                </a:solidFill>
                <a:latin typeface="Arial" charset="0"/>
                <a:ea typeface="Arial" charset="0"/>
                <a:cs typeface="Arial" charset="0"/>
              </a:rPr>
              <a:t>, </a:t>
            </a:r>
            <a:r>
              <a:rPr lang="en-US" dirty="0" err="1">
                <a:solidFill>
                  <a:srgbClr val="FFFF00"/>
                </a:solidFill>
                <a:latin typeface="Arial" charset="0"/>
                <a:ea typeface="Arial" charset="0"/>
                <a:cs typeface="Arial" charset="0"/>
                <a:sym typeface="Symbol" charset="2"/>
              </a:rPr>
              <a:t></a:t>
            </a:r>
            <a:r>
              <a:rPr lang="en-US" dirty="0">
                <a:solidFill>
                  <a:srgbClr val="FFFF00"/>
                </a:solidFill>
                <a:latin typeface="Arial" charset="0"/>
                <a:ea typeface="Arial" charset="0"/>
                <a:cs typeface="Arial" charset="0"/>
                <a:sym typeface="Symbol" charset="2"/>
              </a:rPr>
              <a:t>, q</a:t>
            </a:r>
            <a:r>
              <a:rPr lang="en-US" baseline="-25000" dirty="0">
                <a:solidFill>
                  <a:srgbClr val="FFFF00"/>
                </a:solidFill>
                <a:latin typeface="Arial" charset="0"/>
                <a:ea typeface="Arial" charset="0"/>
                <a:cs typeface="Arial" charset="0"/>
                <a:sym typeface="Symbol" charset="2"/>
              </a:rPr>
              <a:t>0</a:t>
            </a:r>
            <a:r>
              <a:rPr lang="en-US" dirty="0">
                <a:solidFill>
                  <a:srgbClr val="FFFF00"/>
                </a:solidFill>
                <a:latin typeface="Arial" charset="0"/>
                <a:ea typeface="Arial" charset="0"/>
                <a:cs typeface="Arial" charset="0"/>
                <a:sym typeface="Symbol" charset="2"/>
              </a:rPr>
              <a:t>, F)</a:t>
            </a:r>
            <a:r>
              <a:rPr lang="en-US" dirty="0">
                <a:solidFill>
                  <a:schemeClr val="bg1"/>
                </a:solidFill>
                <a:latin typeface="Arial" charset="0"/>
                <a:ea typeface="Arial" charset="0"/>
                <a:cs typeface="Arial" charset="0"/>
                <a:sym typeface="Symbol" charset="2"/>
              </a:rPr>
              <a:t> </a:t>
            </a:r>
            <a:r>
              <a:rPr lang="en-US" dirty="0"/>
              <a:t>and </a:t>
            </a:r>
            <a:r>
              <a:rPr lang="en-US" dirty="0" err="1">
                <a:solidFill>
                  <a:srgbClr val="FFFF00"/>
                </a:solidFill>
              </a:rPr>
              <a:t>w</a:t>
            </a:r>
            <a:r>
              <a:rPr lang="en-US" dirty="0">
                <a:solidFill>
                  <a:srgbClr val="FFFF00"/>
                </a:solidFill>
              </a:rPr>
              <a:t> = w</a:t>
            </a:r>
            <a:r>
              <a:rPr lang="en-US" baseline="-25000" dirty="0">
                <a:solidFill>
                  <a:srgbClr val="FFFF00"/>
                </a:solidFill>
              </a:rPr>
              <a:t>1</a:t>
            </a:r>
            <a:r>
              <a:rPr lang="en-US" dirty="0">
                <a:solidFill>
                  <a:srgbClr val="FFFF00"/>
                </a:solidFill>
              </a:rPr>
              <a:t>...w</a:t>
            </a:r>
            <a:r>
              <a:rPr lang="en-US" baseline="-25000" dirty="0">
                <a:solidFill>
                  <a:srgbClr val="FFFF00"/>
                </a:solidFill>
              </a:rPr>
              <a:t>m</a:t>
            </a:r>
            <a:r>
              <a:rPr lang="en-US" dirty="0"/>
              <a:t>. Algorithm for DFA M:</a:t>
            </a:r>
          </a:p>
          <a:p>
            <a:pPr algn="l"/>
            <a:r>
              <a:rPr lang="en-US" dirty="0"/>
              <a:t>	</a:t>
            </a:r>
            <a:r>
              <a:rPr lang="en-US" dirty="0" err="1"/>
              <a:t>p</a:t>
            </a:r>
            <a:r>
              <a:rPr lang="en-US" dirty="0"/>
              <a:t> := q</a:t>
            </a:r>
            <a:r>
              <a:rPr lang="en-US" baseline="-25000" dirty="0"/>
              <a:t>0</a:t>
            </a:r>
            <a:r>
              <a:rPr lang="en-US" dirty="0"/>
              <a:t>;</a:t>
            </a:r>
          </a:p>
          <a:p>
            <a:pPr algn="l"/>
            <a:r>
              <a:rPr lang="en-US" dirty="0"/>
              <a:t>	</a:t>
            </a:r>
            <a:r>
              <a:rPr lang="pl-PL" dirty="0"/>
              <a:t>for i := 1 to m do p := </a:t>
            </a:r>
            <a:r>
              <a:rPr lang="en-US" dirty="0" err="1">
                <a:latin typeface="Arial" charset="0"/>
                <a:ea typeface="Arial" charset="0"/>
                <a:cs typeface="Arial" charset="0"/>
                <a:sym typeface="Symbol" charset="2"/>
              </a:rPr>
              <a:t></a:t>
            </a:r>
            <a:r>
              <a:rPr lang="pl-PL" dirty="0"/>
              <a:t>(p,w</a:t>
            </a:r>
            <a:r>
              <a:rPr lang="pl-PL" baseline="-25000" dirty="0"/>
              <a:t>i</a:t>
            </a:r>
            <a:r>
              <a:rPr lang="pl-PL" dirty="0"/>
              <a:t>);</a:t>
            </a:r>
          </a:p>
          <a:p>
            <a:pPr algn="l"/>
            <a:r>
              <a:rPr lang="en-US" dirty="0"/>
              <a:t>	if </a:t>
            </a:r>
            <a:r>
              <a:rPr lang="en-US" dirty="0" err="1" smtClean="0"/>
              <a:t>p</a:t>
            </a:r>
            <a:r>
              <a:rPr lang="en-US" dirty="0" err="1">
                <a:sym typeface="Mathematica1" pitchFamily="2" charset="2"/>
              </a:rPr>
              <a:t>∈</a:t>
            </a:r>
            <a:r>
              <a:rPr lang="en-US" dirty="0" err="1" smtClean="0"/>
              <a:t>F</a:t>
            </a:r>
            <a:r>
              <a:rPr lang="en-US" dirty="0" smtClean="0"/>
              <a:t> </a:t>
            </a:r>
            <a:r>
              <a:rPr lang="en-US" dirty="0"/>
              <a:t>then return Yes else return No.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4659"/>
                                        </p:tgtEl>
                                        <p:attrNameLst>
                                          <p:attrName>style.visibility</p:attrName>
                                        </p:attrNameLst>
                                      </p:cBhvr>
                                      <p:to>
                                        <p:strVal val="visible"/>
                                      </p:to>
                                    </p:set>
                                    <p:animEffect transition="in" filter="fade">
                                      <p:cBhvr>
                                        <p:cTn id="7" dur="500"/>
                                        <p:tgtEl>
                                          <p:spTgt spid="4546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4660"/>
                                        </p:tgtEl>
                                        <p:attrNameLst>
                                          <p:attrName>style.visibility</p:attrName>
                                        </p:attrNameLst>
                                      </p:cBhvr>
                                      <p:to>
                                        <p:strVal val="visible"/>
                                      </p:to>
                                    </p:set>
                                    <p:animEffect transition="in" filter="fade">
                                      <p:cBhvr>
                                        <p:cTn id="12" dur="500"/>
                                        <p:tgtEl>
                                          <p:spTgt spid="4546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p:bldP spid="454660" grpId="0"/>
      <p:bldP spid="5"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646113"/>
            <a:ext cx="8686800" cy="646112"/>
          </a:xfrm>
          <a:prstGeom prst="rect">
            <a:avLst/>
          </a:prstGeom>
          <a:noFill/>
          <a:ln w="9525">
            <a:noFill/>
            <a:miter lim="800000"/>
            <a:headEnd/>
            <a:tailEnd/>
          </a:ln>
        </p:spPr>
        <p:txBody>
          <a:bodyPr>
            <a:prstTxWarp prst="textNoShape">
              <a:avLst/>
            </a:prstTxWarp>
            <a:spAutoFit/>
          </a:bodyPr>
          <a:lstStyle/>
          <a:p>
            <a:pPr eaLnBrk="1" hangingPunct="1"/>
            <a:r>
              <a:rPr lang="en-US" sz="4000" b="0">
                <a:solidFill>
                  <a:schemeClr val="tx2"/>
                </a:solidFill>
              </a:rPr>
              <a:t>Equivalence of two DFAs</a:t>
            </a:r>
          </a:p>
        </p:txBody>
      </p:sp>
      <p:sp>
        <p:nvSpPr>
          <p:cNvPr id="454659" name="Text Box 3"/>
          <p:cNvSpPr txBox="1">
            <a:spLocks noChangeArrowheads="1"/>
          </p:cNvSpPr>
          <p:nvPr/>
        </p:nvSpPr>
        <p:spPr bwMode="auto">
          <a:xfrm>
            <a:off x="1219200" y="4648200"/>
            <a:ext cx="6994525" cy="1643063"/>
          </a:xfrm>
          <a:prstGeom prst="rect">
            <a:avLst/>
          </a:prstGeom>
          <a:noFill/>
          <a:ln w="9525">
            <a:noFill/>
            <a:miter lim="800000"/>
            <a:headEnd/>
            <a:tailEnd/>
          </a:ln>
        </p:spPr>
        <p:txBody>
          <a:bodyPr>
            <a:prstTxWarp prst="textNoShape">
              <a:avLst/>
            </a:prstTxWarp>
            <a:spAutoFit/>
          </a:bodyPr>
          <a:lstStyle/>
          <a:p>
            <a:r>
              <a:rPr lang="en-US"/>
              <a:t>Given a few equivalent machines, we are naturally interested in the </a:t>
            </a:r>
            <a:r>
              <a:rPr lang="en-US">
                <a:solidFill>
                  <a:srgbClr val="FFFF00"/>
                </a:solidFill>
              </a:rPr>
              <a:t>smallest</a:t>
            </a:r>
            <a:r>
              <a:rPr lang="en-US"/>
              <a:t> one with the least number of states.</a:t>
            </a:r>
            <a:endParaRPr lang="en-US">
              <a:sym typeface="Symbol" charset="2"/>
            </a:endParaRPr>
          </a:p>
        </p:txBody>
      </p:sp>
      <p:sp>
        <p:nvSpPr>
          <p:cNvPr id="454660" name="Text Box 4"/>
          <p:cNvSpPr txBox="1">
            <a:spLocks noChangeArrowheads="1"/>
          </p:cNvSpPr>
          <p:nvPr/>
        </p:nvSpPr>
        <p:spPr bwMode="auto">
          <a:xfrm>
            <a:off x="228600" y="2133600"/>
            <a:ext cx="8458200" cy="1341438"/>
          </a:xfrm>
          <a:prstGeom prst="rect">
            <a:avLst/>
          </a:prstGeom>
          <a:noFill/>
          <a:ln w="9525">
            <a:noFill/>
            <a:miter lim="800000"/>
            <a:headEnd/>
            <a:tailEnd/>
          </a:ln>
        </p:spPr>
        <p:txBody>
          <a:bodyPr>
            <a:prstTxWarp prst="textNoShape">
              <a:avLst/>
            </a:prstTxWarp>
            <a:spAutoFit/>
          </a:bodyPr>
          <a:lstStyle/>
          <a:p>
            <a:r>
              <a:rPr lang="en-US">
                <a:solidFill>
                  <a:srgbClr val="FFFF00"/>
                </a:solidFill>
              </a:rPr>
              <a:t>Definition:</a:t>
            </a:r>
            <a:r>
              <a:rPr lang="en-US">
                <a:solidFill>
                  <a:schemeClr val="bg1"/>
                </a:solidFill>
              </a:rPr>
              <a:t> </a:t>
            </a:r>
            <a:r>
              <a:rPr lang="en-US"/>
              <a:t>Two DFAs M</a:t>
            </a:r>
            <a:r>
              <a:rPr lang="en-US" baseline="-25000"/>
              <a:t>1</a:t>
            </a:r>
            <a:r>
              <a:rPr lang="en-US"/>
              <a:t> and M</a:t>
            </a:r>
            <a:r>
              <a:rPr lang="en-US" baseline="-25000"/>
              <a:t>2</a:t>
            </a:r>
            <a:r>
              <a:rPr lang="en-US"/>
              <a:t> over the same alphabet are equivalent if they</a:t>
            </a:r>
          </a:p>
          <a:p>
            <a:r>
              <a:rPr lang="en-US"/>
              <a:t>accept the same language: L(M</a:t>
            </a:r>
            <a:r>
              <a:rPr lang="en-US" baseline="-25000"/>
              <a:t>1</a:t>
            </a:r>
            <a:r>
              <a:rPr lang="en-US"/>
              <a:t>) = L(M</a:t>
            </a:r>
            <a:r>
              <a:rPr lang="en-US" baseline="-25000"/>
              <a:t>2</a:t>
            </a:r>
            <a:r>
              <a:rPr lang="en-US"/>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4660"/>
                                        </p:tgtEl>
                                        <p:attrNameLst>
                                          <p:attrName>style.visibility</p:attrName>
                                        </p:attrNameLst>
                                      </p:cBhvr>
                                      <p:to>
                                        <p:strVal val="visible"/>
                                      </p:to>
                                    </p:set>
                                    <p:animEffect transition="in" filter="fade">
                                      <p:cBhvr>
                                        <p:cTn id="7" dur="500"/>
                                        <p:tgtEl>
                                          <p:spTgt spid="4546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4659"/>
                                        </p:tgtEl>
                                        <p:attrNameLst>
                                          <p:attrName>style.visibility</p:attrName>
                                        </p:attrNameLst>
                                      </p:cBhvr>
                                      <p:to>
                                        <p:strVal val="visible"/>
                                      </p:to>
                                    </p:set>
                                    <p:animEffect transition="in" filter="fade">
                                      <p:cBhvr>
                                        <p:cTn id="12" dur="500"/>
                                        <p:tgtEl>
                                          <p:spTgt spid="454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p:bldP spid="454660"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Time1"/>
          <p:cNvPicPr>
            <a:picLocks noChangeAspect="1" noChangeArrowheads="1"/>
          </p:cNvPicPr>
          <p:nvPr/>
        </p:nvPicPr>
        <p:blipFill>
          <a:blip r:embed="rId3"/>
          <a:srcRect/>
          <a:stretch>
            <a:fillRect/>
          </a:stretch>
        </p:blipFill>
        <p:spPr bwMode="auto">
          <a:xfrm>
            <a:off x="304800" y="533400"/>
            <a:ext cx="1905000" cy="5695950"/>
          </a:xfrm>
          <a:prstGeom prst="rect">
            <a:avLst/>
          </a:prstGeom>
          <a:noFill/>
          <a:ln w="9525">
            <a:noFill/>
            <a:miter lim="800000"/>
            <a:headEnd/>
            <a:tailEnd/>
          </a:ln>
        </p:spPr>
      </p:pic>
      <p:sp>
        <p:nvSpPr>
          <p:cNvPr id="9219" name="Text Box 4"/>
          <p:cNvSpPr txBox="1">
            <a:spLocks noChangeArrowheads="1"/>
          </p:cNvSpPr>
          <p:nvPr/>
        </p:nvSpPr>
        <p:spPr bwMode="auto">
          <a:xfrm>
            <a:off x="2743200" y="2209800"/>
            <a:ext cx="6096000" cy="1587500"/>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600" b="0"/>
              <a:t>A machine so simple that you can understand it in less than one minute</a:t>
            </a:r>
          </a:p>
        </p:txBody>
      </p:sp>
      <p:sp>
        <p:nvSpPr>
          <p:cNvPr id="4" name="Text Box 4"/>
          <p:cNvSpPr txBox="1">
            <a:spLocks noChangeArrowheads="1"/>
          </p:cNvSpPr>
          <p:nvPr/>
        </p:nvSpPr>
        <p:spPr bwMode="auto">
          <a:xfrm>
            <a:off x="2895600" y="4232275"/>
            <a:ext cx="6096000" cy="590550"/>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600" b="0"/>
              <a:t>Wishful thinking…</a:t>
            </a:r>
          </a:p>
        </p:txBody>
      </p:sp>
      <p:sp>
        <p:nvSpPr>
          <p:cNvPr id="5" name="Rectangle 2"/>
          <p:cNvSpPr txBox="1">
            <a:spLocks noChangeArrowheads="1"/>
          </p:cNvSpPr>
          <p:nvPr/>
        </p:nvSpPr>
        <p:spPr>
          <a:xfrm>
            <a:off x="1882775" y="533400"/>
            <a:ext cx="7261225" cy="762000"/>
          </a:xfrm>
          <a:prstGeom prst="rect">
            <a:avLst/>
          </a:prstGeom>
        </p:spPr>
        <p:txBody>
          <a:bodyPr/>
          <a:lstStyle/>
          <a:p>
            <a:pPr>
              <a:lnSpc>
                <a:spcPct val="100000"/>
              </a:lnSpc>
              <a:spcBef>
                <a:spcPct val="0"/>
              </a:spcBef>
              <a:defRPr/>
            </a:pPr>
            <a:r>
              <a:rPr lang="en-US" sz="3600" b="0" kern="0" dirty="0">
                <a:solidFill>
                  <a:schemeClr val="tx2"/>
                </a:solidFill>
                <a:latin typeface="+mj-lt"/>
                <a:ea typeface="+mj-ea"/>
                <a:cs typeface="+mj-cs"/>
              </a:rPr>
              <a:t>Deterministic Finite Automata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51075" y="646113"/>
            <a:ext cx="3881438" cy="646112"/>
          </a:xfrm>
          <a:prstGeom prst="rect">
            <a:avLst/>
          </a:prstGeom>
          <a:noFill/>
          <a:ln w="9525">
            <a:noFill/>
            <a:miter lim="800000"/>
            <a:headEnd/>
            <a:tailEnd/>
          </a:ln>
        </p:spPr>
        <p:txBody>
          <a:bodyPr wrap="none">
            <a:prstTxWarp prst="textNoShape">
              <a:avLst/>
            </a:prstTxWarp>
            <a:spAutoFit/>
          </a:bodyPr>
          <a:lstStyle/>
          <a:p>
            <a:pPr eaLnBrk="1" hangingPunct="1"/>
            <a:r>
              <a:rPr lang="en-US" sz="4000" b="0">
                <a:solidFill>
                  <a:schemeClr val="tx2"/>
                </a:solidFill>
              </a:rPr>
              <a:t>Union Theorem</a:t>
            </a:r>
          </a:p>
        </p:txBody>
      </p:sp>
      <p:sp>
        <p:nvSpPr>
          <p:cNvPr id="454659" name="Text Box 3"/>
          <p:cNvSpPr txBox="1">
            <a:spLocks noChangeArrowheads="1"/>
          </p:cNvSpPr>
          <p:nvPr/>
        </p:nvSpPr>
        <p:spPr bwMode="auto">
          <a:xfrm>
            <a:off x="1146175" y="1647825"/>
            <a:ext cx="6994525" cy="1428750"/>
          </a:xfrm>
          <a:prstGeom prst="rect">
            <a:avLst/>
          </a:prstGeom>
          <a:noFill/>
          <a:ln w="9525">
            <a:noFill/>
            <a:miter lim="800000"/>
            <a:headEnd/>
            <a:tailEnd/>
          </a:ln>
        </p:spPr>
        <p:txBody>
          <a:bodyPr>
            <a:prstTxWarp prst="textNoShape">
              <a:avLst/>
            </a:prstTxWarp>
            <a:spAutoFit/>
          </a:bodyPr>
          <a:lstStyle/>
          <a:p>
            <a:pPr eaLnBrk="1" hangingPunct="1">
              <a:spcAft>
                <a:spcPct val="20000"/>
              </a:spcAft>
            </a:pPr>
            <a:r>
              <a:rPr lang="en-US"/>
              <a:t>Given two languages, L</a:t>
            </a:r>
            <a:r>
              <a:rPr lang="en-US" baseline="-25000"/>
              <a:t>1</a:t>
            </a:r>
            <a:r>
              <a:rPr lang="en-US"/>
              <a:t> and L</a:t>
            </a:r>
            <a:r>
              <a:rPr lang="en-US" baseline="-25000"/>
              <a:t>2</a:t>
            </a:r>
            <a:r>
              <a:rPr lang="en-US"/>
              <a:t>, define the union of L</a:t>
            </a:r>
            <a:r>
              <a:rPr lang="en-US" baseline="-25000"/>
              <a:t>1</a:t>
            </a:r>
            <a:r>
              <a:rPr lang="en-US"/>
              <a:t> and L</a:t>
            </a:r>
            <a:r>
              <a:rPr lang="en-US" baseline="-25000"/>
              <a:t>2</a:t>
            </a:r>
            <a:r>
              <a:rPr lang="en-US"/>
              <a:t> as </a:t>
            </a:r>
          </a:p>
          <a:p>
            <a:pPr eaLnBrk="1" hangingPunct="1">
              <a:spcAft>
                <a:spcPct val="20000"/>
              </a:spcAft>
            </a:pPr>
            <a:r>
              <a:rPr lang="en-US"/>
              <a:t>L</a:t>
            </a:r>
            <a:r>
              <a:rPr lang="en-US" baseline="-25000"/>
              <a:t>1</a:t>
            </a:r>
            <a:r>
              <a:rPr lang="en-US"/>
              <a:t> </a:t>
            </a:r>
            <a:r>
              <a:rPr lang="en-US">
                <a:sym typeface="Symbol" charset="2"/>
              </a:rPr>
              <a:t> L</a:t>
            </a:r>
            <a:r>
              <a:rPr lang="en-US" baseline="-25000">
                <a:sym typeface="Symbol" charset="2"/>
              </a:rPr>
              <a:t>2</a:t>
            </a:r>
            <a:r>
              <a:rPr lang="en-US">
                <a:sym typeface="Symbol" charset="2"/>
              </a:rPr>
              <a:t> = { w | w  L</a:t>
            </a:r>
            <a:r>
              <a:rPr lang="en-US" baseline="-25000">
                <a:sym typeface="Symbol" charset="2"/>
              </a:rPr>
              <a:t>1</a:t>
            </a:r>
            <a:r>
              <a:rPr lang="en-US">
                <a:sym typeface="Symbol" charset="2"/>
              </a:rPr>
              <a:t> or w  L</a:t>
            </a:r>
            <a:r>
              <a:rPr lang="en-US" baseline="-25000">
                <a:sym typeface="Symbol" charset="2"/>
              </a:rPr>
              <a:t>2</a:t>
            </a:r>
            <a:r>
              <a:rPr lang="en-US">
                <a:sym typeface="Symbol" charset="2"/>
              </a:rPr>
              <a:t> } </a:t>
            </a:r>
          </a:p>
        </p:txBody>
      </p:sp>
      <p:sp>
        <p:nvSpPr>
          <p:cNvPr id="454660" name="Text Box 4"/>
          <p:cNvSpPr txBox="1">
            <a:spLocks noChangeArrowheads="1"/>
          </p:cNvSpPr>
          <p:nvPr/>
        </p:nvSpPr>
        <p:spPr bwMode="auto">
          <a:xfrm>
            <a:off x="1146175" y="3875088"/>
            <a:ext cx="6653213" cy="868362"/>
          </a:xfrm>
          <a:prstGeom prst="rect">
            <a:avLst/>
          </a:prstGeom>
          <a:noFill/>
          <a:ln w="9525">
            <a:noFill/>
            <a:miter lim="800000"/>
            <a:headEnd/>
            <a:tailEnd/>
          </a:ln>
        </p:spPr>
        <p:txBody>
          <a:bodyPr>
            <a:prstTxWarp prst="textNoShape">
              <a:avLst/>
            </a:prstTxWarp>
            <a:spAutoFit/>
          </a:bodyPr>
          <a:lstStyle/>
          <a:p>
            <a:pPr eaLnBrk="1" hangingPunct="1"/>
            <a:r>
              <a:rPr lang="en-US">
                <a:solidFill>
                  <a:srgbClr val="FFFF00"/>
                </a:solidFill>
              </a:rPr>
              <a:t>Theorem:</a:t>
            </a:r>
            <a:r>
              <a:rPr lang="en-US">
                <a:solidFill>
                  <a:schemeClr val="bg1"/>
                </a:solidFill>
              </a:rPr>
              <a:t> </a:t>
            </a:r>
            <a:r>
              <a:rPr lang="en-US"/>
              <a:t>The union of two regular languages is also a regular language.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4659"/>
                                        </p:tgtEl>
                                        <p:attrNameLst>
                                          <p:attrName>style.visibility</p:attrName>
                                        </p:attrNameLst>
                                      </p:cBhvr>
                                      <p:to>
                                        <p:strVal val="visible"/>
                                      </p:to>
                                    </p:set>
                                    <p:animEffect transition="in" filter="fade">
                                      <p:cBhvr>
                                        <p:cTn id="7" dur="500"/>
                                        <p:tgtEl>
                                          <p:spTgt spid="4546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4660"/>
                                        </p:tgtEl>
                                        <p:attrNameLst>
                                          <p:attrName>style.visibility</p:attrName>
                                        </p:attrNameLst>
                                      </p:cBhvr>
                                      <p:to>
                                        <p:strVal val="visible"/>
                                      </p:to>
                                    </p:set>
                                    <p:animEffect transition="in" filter="fade">
                                      <p:cBhvr>
                                        <p:cTn id="12" dur="500"/>
                                        <p:tgtEl>
                                          <p:spTgt spid="454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p:bldP spid="454660"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266700"/>
            <a:ext cx="8004175" cy="979488"/>
          </a:xfrm>
          <a:prstGeom prst="rect">
            <a:avLst/>
          </a:prstGeom>
          <a:noFill/>
          <a:ln w="9525">
            <a:noFill/>
            <a:miter lim="800000"/>
            <a:headEnd/>
            <a:tailEnd/>
          </a:ln>
        </p:spPr>
        <p:txBody>
          <a:bodyPr>
            <a:prstTxWarp prst="textNoShape">
              <a:avLst/>
            </a:prstTxWarp>
            <a:spAutoFit/>
          </a:bodyPr>
          <a:lstStyle/>
          <a:p>
            <a:pPr eaLnBrk="1" hangingPunct="1"/>
            <a:r>
              <a:rPr lang="en-US" sz="3200">
                <a:solidFill>
                  <a:srgbClr val="FFFF00"/>
                </a:solidFill>
              </a:rPr>
              <a:t>Theorem:</a:t>
            </a:r>
            <a:r>
              <a:rPr lang="en-US" sz="3200">
                <a:solidFill>
                  <a:schemeClr val="bg1"/>
                </a:solidFill>
              </a:rPr>
              <a:t> </a:t>
            </a:r>
            <a:r>
              <a:rPr lang="en-US" sz="3200"/>
              <a:t>The union of two regular languages is also a regular language</a:t>
            </a:r>
          </a:p>
        </p:txBody>
      </p:sp>
      <p:sp>
        <p:nvSpPr>
          <p:cNvPr id="455683" name="Text Box 3"/>
          <p:cNvSpPr txBox="1">
            <a:spLocks noChangeArrowheads="1"/>
          </p:cNvSpPr>
          <p:nvPr/>
        </p:nvSpPr>
        <p:spPr bwMode="auto">
          <a:xfrm>
            <a:off x="228600" y="1689100"/>
            <a:ext cx="8743950" cy="2160588"/>
          </a:xfrm>
          <a:prstGeom prst="rect">
            <a:avLst/>
          </a:prstGeom>
          <a:noFill/>
          <a:ln w="9525">
            <a:noFill/>
            <a:miter lim="800000"/>
            <a:headEnd/>
            <a:tailEnd/>
          </a:ln>
        </p:spPr>
        <p:txBody>
          <a:bodyPr>
            <a:prstTxWarp prst="textNoShape">
              <a:avLst/>
            </a:prstTxWarp>
            <a:spAutoFit/>
          </a:bodyPr>
          <a:lstStyle/>
          <a:p>
            <a:pPr algn="l" eaLnBrk="1" hangingPunct="1">
              <a:spcAft>
                <a:spcPct val="20000"/>
              </a:spcAft>
            </a:pPr>
            <a:r>
              <a:rPr lang="en-US" b="0" dirty="0"/>
              <a:t>Proof (Sketch): Let </a:t>
            </a:r>
          </a:p>
          <a:p>
            <a:pPr eaLnBrk="1" hangingPunct="1">
              <a:spcAft>
                <a:spcPct val="20000"/>
              </a:spcAft>
            </a:pPr>
            <a:r>
              <a:rPr lang="en-US" b="0" dirty="0"/>
              <a:t>M</a:t>
            </a:r>
            <a:r>
              <a:rPr lang="en-US" b="0" baseline="-25000" dirty="0"/>
              <a:t>1 </a:t>
            </a:r>
            <a:r>
              <a:rPr lang="en-US" b="0" dirty="0"/>
              <a:t>= (Q</a:t>
            </a:r>
            <a:r>
              <a:rPr lang="en-US" b="0" baseline="-25000" dirty="0"/>
              <a:t>1</a:t>
            </a:r>
            <a:r>
              <a:rPr lang="en-US" b="0" dirty="0"/>
              <a:t>, </a:t>
            </a:r>
            <a:r>
              <a:rPr lang="el-GR" b="0" dirty="0">
                <a:latin typeface="Lucida Grande" charset="0"/>
              </a:rPr>
              <a:t>Σ</a:t>
            </a:r>
            <a:r>
              <a:rPr lang="en-US" b="0" dirty="0"/>
              <a:t>, </a:t>
            </a:r>
            <a:r>
              <a:rPr lang="en-US" b="0" dirty="0">
                <a:sym typeface="Symbol" charset="2"/>
              </a:rPr>
              <a:t></a:t>
            </a:r>
            <a:r>
              <a:rPr lang="en-US" b="0" baseline="-25000" dirty="0">
                <a:sym typeface="Symbol" charset="2"/>
              </a:rPr>
              <a:t>1</a:t>
            </a:r>
            <a:r>
              <a:rPr lang="en-US" b="0" dirty="0">
                <a:sym typeface="Symbol" charset="2"/>
              </a:rPr>
              <a:t>, q</a:t>
            </a:r>
            <a:r>
              <a:rPr lang="en-US" b="0" baseline="-25000" dirty="0">
                <a:sym typeface="Symbol" charset="2"/>
              </a:rPr>
              <a:t>0</a:t>
            </a:r>
            <a:r>
              <a:rPr lang="en-US" b="0" dirty="0">
                <a:sym typeface="Symbol" charset="2"/>
              </a:rPr>
              <a:t>, F</a:t>
            </a:r>
            <a:r>
              <a:rPr lang="en-US" b="0" baseline="-25000" dirty="0">
                <a:sym typeface="Symbol" charset="2"/>
              </a:rPr>
              <a:t>1</a:t>
            </a:r>
            <a:r>
              <a:rPr lang="en-US" b="0" dirty="0">
                <a:sym typeface="Symbol" charset="2"/>
              </a:rPr>
              <a:t>)  be finite automaton for L</a:t>
            </a:r>
            <a:r>
              <a:rPr lang="en-US" b="0" baseline="-25000" dirty="0">
                <a:sym typeface="Symbol" charset="2"/>
              </a:rPr>
              <a:t>1</a:t>
            </a:r>
          </a:p>
          <a:p>
            <a:pPr eaLnBrk="1" hangingPunct="1">
              <a:spcAft>
                <a:spcPct val="20000"/>
              </a:spcAft>
            </a:pPr>
            <a:r>
              <a:rPr lang="en-US" b="0" dirty="0">
                <a:sym typeface="Symbol" charset="2"/>
              </a:rPr>
              <a:t> and </a:t>
            </a:r>
          </a:p>
          <a:p>
            <a:pPr eaLnBrk="1" hangingPunct="1">
              <a:spcAft>
                <a:spcPct val="20000"/>
              </a:spcAft>
            </a:pPr>
            <a:r>
              <a:rPr lang="en-US" b="0" dirty="0"/>
              <a:t>M</a:t>
            </a:r>
            <a:r>
              <a:rPr lang="en-US" b="0" baseline="-25000" dirty="0"/>
              <a:t>2</a:t>
            </a:r>
            <a:r>
              <a:rPr lang="en-US" b="0" dirty="0"/>
              <a:t> = (Q</a:t>
            </a:r>
            <a:r>
              <a:rPr lang="en-US" b="0" baseline="-25000" dirty="0"/>
              <a:t>2</a:t>
            </a:r>
            <a:r>
              <a:rPr lang="en-US" b="0" dirty="0"/>
              <a:t>, </a:t>
            </a:r>
            <a:r>
              <a:rPr lang="el-GR" b="0" dirty="0">
                <a:latin typeface="Lucida Grande" charset="0"/>
              </a:rPr>
              <a:t>Σ</a:t>
            </a:r>
            <a:r>
              <a:rPr lang="en-US" b="0" dirty="0"/>
              <a:t>, </a:t>
            </a:r>
            <a:r>
              <a:rPr lang="en-US" b="0" dirty="0">
                <a:sym typeface="Symbol" charset="2"/>
              </a:rPr>
              <a:t></a:t>
            </a:r>
            <a:r>
              <a:rPr lang="en-US" b="0" baseline="-25000" dirty="0">
                <a:sym typeface="Symbol" charset="2"/>
              </a:rPr>
              <a:t>2</a:t>
            </a:r>
            <a:r>
              <a:rPr lang="en-US" b="0" dirty="0">
                <a:sym typeface="Symbol" charset="2"/>
              </a:rPr>
              <a:t>, q</a:t>
            </a:r>
            <a:r>
              <a:rPr lang="en-US" b="0" baseline="-25000" dirty="0">
                <a:sym typeface="Symbol" charset="2"/>
              </a:rPr>
              <a:t>0</a:t>
            </a:r>
            <a:r>
              <a:rPr lang="en-US" b="0" dirty="0">
                <a:sym typeface="Symbol" charset="2"/>
              </a:rPr>
              <a:t>, F</a:t>
            </a:r>
            <a:r>
              <a:rPr lang="en-US" b="0" baseline="-25000" dirty="0">
                <a:sym typeface="Symbol" charset="2"/>
              </a:rPr>
              <a:t>2</a:t>
            </a:r>
            <a:r>
              <a:rPr lang="en-US" b="0" dirty="0">
                <a:sym typeface="Symbol" charset="2"/>
              </a:rPr>
              <a:t>) be finite automaton for L</a:t>
            </a:r>
            <a:r>
              <a:rPr lang="en-US" b="0" baseline="-25000" dirty="0">
                <a:sym typeface="Symbol" charset="2"/>
              </a:rPr>
              <a:t>2</a:t>
            </a:r>
          </a:p>
        </p:txBody>
      </p:sp>
      <p:sp>
        <p:nvSpPr>
          <p:cNvPr id="455684" name="Text Box 4"/>
          <p:cNvSpPr txBox="1">
            <a:spLocks noChangeArrowheads="1"/>
          </p:cNvSpPr>
          <p:nvPr/>
        </p:nvSpPr>
        <p:spPr bwMode="auto">
          <a:xfrm>
            <a:off x="457200" y="4387850"/>
            <a:ext cx="8004175" cy="954088"/>
          </a:xfrm>
          <a:prstGeom prst="rect">
            <a:avLst/>
          </a:prstGeom>
          <a:noFill/>
          <a:ln w="9525">
            <a:noFill/>
            <a:miter lim="800000"/>
            <a:headEnd/>
            <a:tailEnd/>
          </a:ln>
        </p:spPr>
        <p:txBody>
          <a:bodyPr>
            <a:prstTxWarp prst="textNoShape">
              <a:avLst/>
            </a:prstTxWarp>
            <a:spAutoFit/>
          </a:bodyPr>
          <a:lstStyle/>
          <a:p>
            <a:pPr eaLnBrk="1" hangingPunct="1"/>
            <a:r>
              <a:rPr lang="en-US" b="0"/>
              <a:t>We want to construct a finite automaton </a:t>
            </a:r>
          </a:p>
          <a:p>
            <a:pPr eaLnBrk="1" hangingPunct="1"/>
            <a:r>
              <a:rPr lang="en-US" b="0">
                <a:solidFill>
                  <a:srgbClr val="FFFF00"/>
                </a:solidFill>
              </a:rPr>
              <a:t>M = (Q, </a:t>
            </a:r>
            <a:r>
              <a:rPr lang="el-GR" b="0">
                <a:solidFill>
                  <a:srgbClr val="FFFF00"/>
                </a:solidFill>
                <a:latin typeface="Lucida Grande" charset="0"/>
              </a:rPr>
              <a:t>Σ</a:t>
            </a:r>
            <a:r>
              <a:rPr lang="en-US" b="0">
                <a:solidFill>
                  <a:srgbClr val="FFFF00"/>
                </a:solidFill>
              </a:rPr>
              <a:t>, </a:t>
            </a:r>
            <a:r>
              <a:rPr lang="en-US" b="0">
                <a:solidFill>
                  <a:srgbClr val="FFFF00"/>
                </a:solidFill>
                <a:sym typeface="Symbol" charset="2"/>
              </a:rPr>
              <a:t>, q</a:t>
            </a:r>
            <a:r>
              <a:rPr lang="en-US" b="0" baseline="-25000">
                <a:solidFill>
                  <a:srgbClr val="FFFF00"/>
                </a:solidFill>
                <a:sym typeface="Symbol" charset="2"/>
              </a:rPr>
              <a:t>0</a:t>
            </a:r>
            <a:r>
              <a:rPr lang="en-US" b="0">
                <a:solidFill>
                  <a:srgbClr val="FFFF00"/>
                </a:solidFill>
                <a:sym typeface="Symbol" charset="2"/>
              </a:rPr>
              <a:t>, F)</a:t>
            </a:r>
            <a:r>
              <a:rPr lang="en-US" b="0">
                <a:solidFill>
                  <a:schemeClr val="bg1"/>
                </a:solidFill>
                <a:sym typeface="Symbol" charset="2"/>
              </a:rPr>
              <a:t> </a:t>
            </a:r>
            <a:r>
              <a:rPr lang="en-US" b="0">
                <a:sym typeface="Symbol" charset="2"/>
              </a:rPr>
              <a:t>that recognizes L = </a:t>
            </a:r>
            <a:r>
              <a:rPr lang="en-US" b="0"/>
              <a:t>L</a:t>
            </a:r>
            <a:r>
              <a:rPr lang="en-US" b="0" baseline="-25000"/>
              <a:t>1</a:t>
            </a:r>
            <a:r>
              <a:rPr lang="en-US" b="0"/>
              <a:t> </a:t>
            </a:r>
            <a:r>
              <a:rPr lang="en-US" b="0">
                <a:sym typeface="Symbol" charset="2"/>
              </a:rPr>
              <a:t> L</a:t>
            </a:r>
            <a:r>
              <a:rPr lang="en-US" b="0" baseline="-25000">
                <a:sym typeface="Symbol" charset="2"/>
              </a:rPr>
              <a:t>2</a:t>
            </a:r>
            <a:r>
              <a:rPr lang="en-US" b="0">
                <a:sym typeface="Symbol" charset="2"/>
              </a:rPr>
              <a:t> </a:t>
            </a:r>
          </a:p>
        </p:txBody>
      </p:sp>
      <p:sp>
        <p:nvSpPr>
          <p:cNvPr id="28677" name="Text Box 5"/>
          <p:cNvSpPr txBox="1">
            <a:spLocks noChangeArrowheads="1"/>
          </p:cNvSpPr>
          <p:nvPr/>
        </p:nvSpPr>
        <p:spPr bwMode="auto">
          <a:xfrm>
            <a:off x="3128963" y="2133600"/>
            <a:ext cx="300037" cy="369887"/>
          </a:xfrm>
          <a:prstGeom prst="rect">
            <a:avLst/>
          </a:prstGeom>
          <a:noFill/>
          <a:ln w="9525">
            <a:noFill/>
            <a:miter lim="800000"/>
            <a:headEnd/>
            <a:tailEnd/>
          </a:ln>
        </p:spPr>
        <p:txBody>
          <a:bodyPr wrap="none">
            <a:prstTxWarp prst="textNoShape">
              <a:avLst/>
            </a:prstTxWarp>
            <a:spAutoFit/>
          </a:bodyPr>
          <a:lstStyle/>
          <a:p>
            <a:pPr eaLnBrk="1" hangingPunct="1"/>
            <a:r>
              <a:rPr lang="en-US" sz="2000" b="0" dirty="0"/>
              <a:t>1</a:t>
            </a:r>
          </a:p>
        </p:txBody>
      </p:sp>
      <p:sp>
        <p:nvSpPr>
          <p:cNvPr id="28678" name="Text Box 6"/>
          <p:cNvSpPr txBox="1">
            <a:spLocks noChangeArrowheads="1"/>
          </p:cNvSpPr>
          <p:nvPr/>
        </p:nvSpPr>
        <p:spPr bwMode="auto">
          <a:xfrm>
            <a:off x="3232150" y="3276600"/>
            <a:ext cx="342900" cy="369887"/>
          </a:xfrm>
          <a:prstGeom prst="rect">
            <a:avLst/>
          </a:prstGeom>
          <a:noFill/>
          <a:ln w="9525">
            <a:noFill/>
            <a:miter lim="800000"/>
            <a:headEnd/>
            <a:tailEnd/>
          </a:ln>
        </p:spPr>
        <p:txBody>
          <a:bodyPr wrap="none">
            <a:prstTxWarp prst="textNoShape">
              <a:avLst/>
            </a:prstTxWarp>
            <a:spAutoFit/>
          </a:bodyPr>
          <a:lstStyle/>
          <a:p>
            <a:pPr eaLnBrk="1" hangingPunct="1"/>
            <a:r>
              <a:rPr lang="en-US" sz="2000" b="0" dirty="0"/>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6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5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p:bldP spid="455684" grpId="0"/>
      <p:bldP spid="28677" grpId="0"/>
      <p:bldP spid="2867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 y="271869"/>
            <a:ext cx="8876669" cy="543739"/>
          </a:xfrm>
          <a:prstGeom prst="rect">
            <a:avLst/>
          </a:prstGeom>
          <a:noFill/>
          <a:ln w="9525">
            <a:noFill/>
            <a:miter lim="800000"/>
            <a:headEnd/>
            <a:tailEnd/>
          </a:ln>
        </p:spPr>
        <p:txBody>
          <a:bodyPr wrap="square">
            <a:prstTxWarp prst="textNoShape">
              <a:avLst/>
            </a:prstTxWarp>
            <a:spAutoFit/>
          </a:bodyPr>
          <a:lstStyle/>
          <a:p>
            <a:pPr eaLnBrk="1" hangingPunct="1"/>
            <a:r>
              <a:rPr lang="en-US" sz="3200" b="0" dirty="0">
                <a:solidFill>
                  <a:srgbClr val="FFFF00"/>
                </a:solidFill>
              </a:rPr>
              <a:t>Idea:</a:t>
            </a:r>
            <a:r>
              <a:rPr lang="en-US" sz="3200" b="0" dirty="0">
                <a:solidFill>
                  <a:schemeClr val="bg1"/>
                </a:solidFill>
              </a:rPr>
              <a:t> </a:t>
            </a:r>
            <a:r>
              <a:rPr lang="en-US" sz="3200" b="0" dirty="0"/>
              <a:t>Run both M</a:t>
            </a:r>
            <a:r>
              <a:rPr lang="en-US" sz="3200" b="0" baseline="-25000" dirty="0"/>
              <a:t>1</a:t>
            </a:r>
            <a:r>
              <a:rPr lang="en-US" sz="3200" b="0" dirty="0"/>
              <a:t> and M</a:t>
            </a:r>
            <a:r>
              <a:rPr lang="en-US" sz="3200" b="0" baseline="-25000" dirty="0"/>
              <a:t>2</a:t>
            </a:r>
            <a:r>
              <a:rPr lang="en-US" sz="3200" b="0" dirty="0"/>
              <a:t> at the </a:t>
            </a:r>
            <a:r>
              <a:rPr lang="en-US" sz="3200" b="0" dirty="0" smtClean="0"/>
              <a:t>same time</a:t>
            </a:r>
            <a:endParaRPr lang="en-US" dirty="0">
              <a:solidFill>
                <a:schemeClr val="bg1"/>
              </a:solidFill>
            </a:endParaRPr>
          </a:p>
        </p:txBody>
      </p:sp>
      <p:grpSp>
        <p:nvGrpSpPr>
          <p:cNvPr id="2" name="Group 3"/>
          <p:cNvGrpSpPr>
            <a:grpSpLocks/>
          </p:cNvGrpSpPr>
          <p:nvPr/>
        </p:nvGrpSpPr>
        <p:grpSpPr bwMode="auto">
          <a:xfrm>
            <a:off x="26173" y="1155700"/>
            <a:ext cx="8864600" cy="1630363"/>
            <a:chOff x="186" y="758"/>
            <a:chExt cx="5584" cy="1027"/>
          </a:xfrm>
        </p:grpSpPr>
        <p:sp>
          <p:nvSpPr>
            <p:cNvPr id="29700" name="Text Box 4"/>
            <p:cNvSpPr txBox="1">
              <a:spLocks noChangeArrowheads="1"/>
            </p:cNvSpPr>
            <p:nvPr/>
          </p:nvSpPr>
          <p:spPr bwMode="auto">
            <a:xfrm>
              <a:off x="186" y="762"/>
              <a:ext cx="314" cy="302"/>
            </a:xfrm>
            <a:prstGeom prst="rect">
              <a:avLst/>
            </a:prstGeom>
            <a:noFill/>
            <a:ln w="9525">
              <a:noFill/>
              <a:miter lim="800000"/>
              <a:headEnd/>
              <a:tailEnd/>
            </a:ln>
          </p:spPr>
          <p:txBody>
            <a:bodyPr wrap="none">
              <a:prstTxWarp prst="textNoShape">
                <a:avLst/>
              </a:prstTxWarp>
              <a:spAutoFit/>
            </a:bodyPr>
            <a:lstStyle/>
            <a:p>
              <a:pPr eaLnBrk="1" hangingPunct="1"/>
              <a:r>
                <a:rPr lang="en-US"/>
                <a:t>Q</a:t>
              </a:r>
            </a:p>
          </p:txBody>
        </p:sp>
        <p:sp>
          <p:nvSpPr>
            <p:cNvPr id="29701" name="Text Box 5"/>
            <p:cNvSpPr txBox="1">
              <a:spLocks noChangeArrowheads="1"/>
            </p:cNvSpPr>
            <p:nvPr/>
          </p:nvSpPr>
          <p:spPr bwMode="auto">
            <a:xfrm>
              <a:off x="688" y="758"/>
              <a:ext cx="5082" cy="307"/>
            </a:xfrm>
            <a:prstGeom prst="rect">
              <a:avLst/>
            </a:prstGeom>
            <a:noFill/>
            <a:ln w="9525">
              <a:noFill/>
              <a:miter lim="800000"/>
              <a:headEnd/>
              <a:tailEnd/>
            </a:ln>
          </p:spPr>
          <p:txBody>
            <a:bodyPr wrap="none">
              <a:prstTxWarp prst="textNoShape">
                <a:avLst/>
              </a:prstTxWarp>
              <a:spAutoFit/>
            </a:bodyPr>
            <a:lstStyle/>
            <a:p>
              <a:pPr eaLnBrk="1" hangingPunct="1"/>
              <a:r>
                <a:rPr lang="en-US" b="0" dirty="0"/>
                <a:t>= pairs of states, one from M</a:t>
              </a:r>
              <a:r>
                <a:rPr lang="en-US" b="0" baseline="-25000" dirty="0"/>
                <a:t>1</a:t>
              </a:r>
              <a:r>
                <a:rPr lang="en-US" b="0" dirty="0"/>
                <a:t> and one from M</a:t>
              </a:r>
              <a:r>
                <a:rPr lang="en-US" b="0" baseline="-25000" dirty="0"/>
                <a:t>2</a:t>
              </a:r>
              <a:endParaRPr lang="en-US" b="0" dirty="0">
                <a:sym typeface="Symbol" charset="2"/>
              </a:endParaRPr>
            </a:p>
          </p:txBody>
        </p:sp>
        <p:sp>
          <p:nvSpPr>
            <p:cNvPr id="29702" name="Text Box 6"/>
            <p:cNvSpPr txBox="1">
              <a:spLocks noChangeArrowheads="1"/>
            </p:cNvSpPr>
            <p:nvPr/>
          </p:nvSpPr>
          <p:spPr bwMode="auto">
            <a:xfrm>
              <a:off x="724" y="1118"/>
              <a:ext cx="3574" cy="307"/>
            </a:xfrm>
            <a:prstGeom prst="rect">
              <a:avLst/>
            </a:prstGeom>
            <a:noFill/>
            <a:ln w="9525">
              <a:noFill/>
              <a:miter lim="800000"/>
              <a:headEnd/>
              <a:tailEnd/>
            </a:ln>
          </p:spPr>
          <p:txBody>
            <a:bodyPr wrap="none">
              <a:prstTxWarp prst="textNoShape">
                <a:avLst/>
              </a:prstTxWarp>
              <a:spAutoFit/>
            </a:bodyPr>
            <a:lstStyle/>
            <a:p>
              <a:pPr eaLnBrk="1" hangingPunct="1"/>
              <a:r>
                <a:rPr lang="en-US" b="0" dirty="0"/>
                <a:t>=</a:t>
              </a:r>
              <a:r>
                <a:rPr lang="en-US" b="0" dirty="0">
                  <a:solidFill>
                    <a:schemeClr val="bg1"/>
                  </a:solidFill>
                </a:rPr>
                <a:t> </a:t>
              </a:r>
              <a:r>
                <a:rPr lang="en-US" b="0" dirty="0"/>
                <a:t>{ (q</a:t>
              </a:r>
              <a:r>
                <a:rPr lang="en-US" b="0" baseline="-25000" dirty="0"/>
                <a:t>1</a:t>
              </a:r>
              <a:r>
                <a:rPr lang="en-US" b="0" dirty="0"/>
                <a:t>, q</a:t>
              </a:r>
              <a:r>
                <a:rPr lang="en-US" b="0" baseline="-25000" dirty="0"/>
                <a:t>2</a:t>
              </a:r>
              <a:r>
                <a:rPr lang="en-US" b="0" dirty="0"/>
                <a:t>) | q</a:t>
              </a:r>
              <a:r>
                <a:rPr lang="en-US" b="0" baseline="-25000" dirty="0"/>
                <a:t>1</a:t>
              </a:r>
              <a:r>
                <a:rPr lang="en-US" b="0" dirty="0"/>
                <a:t> </a:t>
              </a:r>
              <a:r>
                <a:rPr lang="en-US" b="0" dirty="0" err="1">
                  <a:sym typeface="Symbol" charset="2"/>
                </a:rPr>
                <a:t></a:t>
              </a:r>
              <a:r>
                <a:rPr lang="en-US" b="0" dirty="0">
                  <a:sym typeface="Symbol" charset="2"/>
                </a:rPr>
                <a:t> Q</a:t>
              </a:r>
              <a:r>
                <a:rPr lang="en-US" b="0" baseline="-25000" dirty="0">
                  <a:sym typeface="Symbol" charset="2"/>
                </a:rPr>
                <a:t>1</a:t>
              </a:r>
              <a:r>
                <a:rPr lang="en-US" b="0" dirty="0">
                  <a:sym typeface="Symbol" charset="2"/>
                </a:rPr>
                <a:t> and q</a:t>
              </a:r>
              <a:r>
                <a:rPr lang="en-US" b="0" baseline="-25000" dirty="0">
                  <a:sym typeface="Symbol" charset="2"/>
                </a:rPr>
                <a:t>2</a:t>
              </a:r>
              <a:r>
                <a:rPr lang="en-US" b="0" dirty="0">
                  <a:sym typeface="Symbol" charset="2"/>
                </a:rPr>
                <a:t> </a:t>
              </a:r>
              <a:r>
                <a:rPr lang="en-US" b="0" dirty="0" err="1">
                  <a:sym typeface="Symbol" charset="2"/>
                </a:rPr>
                <a:t></a:t>
              </a:r>
              <a:r>
                <a:rPr lang="en-US" b="0" dirty="0">
                  <a:sym typeface="Symbol" charset="2"/>
                </a:rPr>
                <a:t> Q</a:t>
              </a:r>
              <a:r>
                <a:rPr lang="en-US" b="0" baseline="-25000" dirty="0">
                  <a:sym typeface="Symbol" charset="2"/>
                </a:rPr>
                <a:t>2</a:t>
              </a:r>
              <a:r>
                <a:rPr lang="en-US" b="0" dirty="0">
                  <a:sym typeface="Symbol" charset="2"/>
                </a:rPr>
                <a:t> }</a:t>
              </a:r>
              <a:endParaRPr lang="en-US" b="0" dirty="0"/>
            </a:p>
          </p:txBody>
        </p:sp>
        <p:sp>
          <p:nvSpPr>
            <p:cNvPr id="29703" name="Text Box 7"/>
            <p:cNvSpPr txBox="1">
              <a:spLocks noChangeArrowheads="1"/>
            </p:cNvSpPr>
            <p:nvPr/>
          </p:nvSpPr>
          <p:spPr bwMode="auto">
            <a:xfrm>
              <a:off x="466" y="1478"/>
              <a:ext cx="1385" cy="307"/>
            </a:xfrm>
            <a:prstGeom prst="rect">
              <a:avLst/>
            </a:prstGeom>
            <a:noFill/>
            <a:ln w="9525">
              <a:noFill/>
              <a:miter lim="800000"/>
              <a:headEnd/>
              <a:tailEnd/>
            </a:ln>
          </p:spPr>
          <p:txBody>
            <a:bodyPr wrap="none">
              <a:prstTxWarp prst="textNoShape">
                <a:avLst/>
              </a:prstTxWarp>
              <a:spAutoFit/>
            </a:bodyPr>
            <a:lstStyle/>
            <a:p>
              <a:pPr eaLnBrk="1" hangingPunct="1"/>
              <a:r>
                <a:rPr lang="en-US" b="0" dirty="0" smtClean="0"/>
                <a:t>    = </a:t>
              </a:r>
              <a:r>
                <a:rPr lang="en-US" b="0" dirty="0"/>
                <a:t>Q</a:t>
              </a:r>
              <a:r>
                <a:rPr lang="en-US" b="0" baseline="-25000" dirty="0"/>
                <a:t>1</a:t>
              </a:r>
              <a:r>
                <a:rPr lang="en-US" b="0" dirty="0"/>
                <a:t> </a:t>
              </a:r>
              <a:r>
                <a:rPr lang="en-US" b="0" dirty="0" err="1">
                  <a:sym typeface="Symbol" charset="2"/>
                </a:rPr>
                <a:t></a:t>
              </a:r>
              <a:r>
                <a:rPr lang="en-US" b="0" dirty="0">
                  <a:sym typeface="Symbol" charset="2"/>
                </a:rPr>
                <a:t> Q</a:t>
              </a:r>
              <a:r>
                <a:rPr lang="en-US" b="0" baseline="-25000" dirty="0">
                  <a:sym typeface="Symbol" charset="2"/>
                </a:rPr>
                <a:t>2</a:t>
              </a:r>
            </a:p>
          </p:txBody>
        </p:sp>
      </p:grpSp>
      <p:sp>
        <p:nvSpPr>
          <p:cNvPr id="8" name="Text Box 5"/>
          <p:cNvSpPr txBox="1">
            <a:spLocks noChangeArrowheads="1"/>
          </p:cNvSpPr>
          <p:nvPr/>
        </p:nvSpPr>
        <p:spPr bwMode="auto">
          <a:xfrm>
            <a:off x="38626" y="4008487"/>
            <a:ext cx="5472045" cy="487313"/>
          </a:xfrm>
          <a:prstGeom prst="rect">
            <a:avLst/>
          </a:prstGeom>
          <a:noFill/>
          <a:ln w="9525">
            <a:noFill/>
            <a:miter lim="800000"/>
            <a:headEnd/>
            <a:tailEnd/>
          </a:ln>
        </p:spPr>
        <p:txBody>
          <a:bodyPr wrap="none">
            <a:prstTxWarp prst="textNoShape">
              <a:avLst/>
            </a:prstTxWarp>
            <a:spAutoFit/>
          </a:bodyPr>
          <a:lstStyle/>
          <a:p>
            <a:pPr eaLnBrk="1" hangingPunct="1"/>
            <a:r>
              <a:rPr lang="en-US" dirty="0" smtClean="0"/>
              <a:t> </a:t>
            </a:r>
            <a:r>
              <a:rPr lang="en-US" b="0" dirty="0" err="1" smtClean="0">
                <a:sym typeface="Symbol" charset="2"/>
              </a:rPr>
              <a:t></a:t>
            </a:r>
            <a:r>
              <a:rPr lang="en-US" b="0" baseline="-25000" dirty="0" smtClean="0">
                <a:sym typeface="Symbol" charset="2"/>
              </a:rPr>
              <a:t> </a:t>
            </a:r>
            <a:r>
              <a:rPr lang="en-US" b="0" dirty="0" smtClean="0">
                <a:sym typeface="Symbol" charset="2"/>
              </a:rPr>
              <a:t>((q</a:t>
            </a:r>
            <a:r>
              <a:rPr lang="en-US" b="0" baseline="-25000" dirty="0" smtClean="0">
                <a:sym typeface="Symbol" charset="2"/>
              </a:rPr>
              <a:t>1</a:t>
            </a:r>
            <a:r>
              <a:rPr lang="en-US" b="0" dirty="0" smtClean="0">
                <a:sym typeface="Symbol" charset="2"/>
              </a:rPr>
              <a:t>,q</a:t>
            </a:r>
            <a:r>
              <a:rPr lang="en-US" b="0" baseline="-25000" dirty="0" smtClean="0">
                <a:sym typeface="Symbol" charset="2"/>
              </a:rPr>
              <a:t>2</a:t>
            </a:r>
            <a:r>
              <a:rPr lang="en-US" b="0" dirty="0" smtClean="0">
                <a:sym typeface="Symbol" charset="2"/>
              </a:rPr>
              <a:t>),</a:t>
            </a:r>
            <a:r>
              <a:rPr lang="en-US" b="0" dirty="0" smtClean="0">
                <a:latin typeface="Lucida Grande"/>
                <a:ea typeface="Lucida Grande"/>
                <a:cs typeface="Lucida Grande"/>
                <a:sym typeface="Symbol" charset="2"/>
              </a:rPr>
              <a:t>σ</a:t>
            </a:r>
            <a:r>
              <a:rPr lang="en-US" b="0" dirty="0" smtClean="0">
                <a:sym typeface="Symbol" charset="2"/>
              </a:rPr>
              <a:t>) = (</a:t>
            </a:r>
            <a:r>
              <a:rPr lang="en-US" b="0" dirty="0" smtClean="0">
                <a:sym typeface="Symbol" charset="2"/>
              </a:rPr>
              <a:t></a:t>
            </a:r>
            <a:r>
              <a:rPr lang="en-US" b="0" baseline="-25000" dirty="0" smtClean="0">
                <a:sym typeface="Symbol" charset="2"/>
              </a:rPr>
              <a:t>1</a:t>
            </a:r>
            <a:r>
              <a:rPr lang="en-US" b="0" dirty="0" smtClean="0">
                <a:sym typeface="Symbol" charset="2"/>
              </a:rPr>
              <a:t>(q</a:t>
            </a:r>
            <a:r>
              <a:rPr lang="en-US" b="0" baseline="-25000" dirty="0" smtClean="0">
                <a:sym typeface="Symbol" charset="2"/>
              </a:rPr>
              <a:t>1</a:t>
            </a:r>
            <a:r>
              <a:rPr lang="en-US" b="0" dirty="0" smtClean="0">
                <a:sym typeface="Symbol" charset="2"/>
              </a:rPr>
              <a:t>,</a:t>
            </a:r>
            <a:r>
              <a:rPr lang="en-US" b="0" dirty="0" smtClean="0">
                <a:latin typeface="Lucida Grande"/>
                <a:ea typeface="Lucida Grande"/>
                <a:cs typeface="Lucida Grande"/>
                <a:sym typeface="Symbol" charset="2"/>
              </a:rPr>
              <a:t>σ),</a:t>
            </a:r>
            <a:r>
              <a:rPr lang="en-US" b="0" dirty="0" smtClean="0">
                <a:sym typeface="Symbol" charset="2"/>
              </a:rPr>
              <a:t> </a:t>
            </a:r>
            <a:r>
              <a:rPr lang="en-US" b="0" baseline="-25000" dirty="0">
                <a:sym typeface="Symbol" charset="2"/>
              </a:rPr>
              <a:t>2</a:t>
            </a:r>
            <a:r>
              <a:rPr lang="en-US" b="0" dirty="0" smtClean="0">
                <a:sym typeface="Symbol" charset="2"/>
              </a:rPr>
              <a:t>(q</a:t>
            </a:r>
            <a:r>
              <a:rPr lang="en-US" b="0" baseline="-25000" dirty="0">
                <a:sym typeface="Symbol" charset="2"/>
              </a:rPr>
              <a:t>2</a:t>
            </a:r>
            <a:r>
              <a:rPr lang="en-US" b="0" dirty="0" smtClean="0">
                <a:sym typeface="Symbol" charset="2"/>
              </a:rPr>
              <a:t>,</a:t>
            </a:r>
            <a:r>
              <a:rPr lang="en-US" b="0" dirty="0" smtClean="0">
                <a:latin typeface="Lucida Grande"/>
                <a:ea typeface="Lucida Grande"/>
                <a:cs typeface="Lucida Grande"/>
                <a:sym typeface="Symbol" charset="2"/>
              </a:rPr>
              <a:t>σ))</a:t>
            </a:r>
            <a:endParaRPr lang="en-US" dirty="0">
              <a:sym typeface="Symbol" charset="2"/>
            </a:endParaRPr>
          </a:p>
        </p:txBody>
      </p:sp>
      <p:grpSp>
        <p:nvGrpSpPr>
          <p:cNvPr id="11" name="Group 10"/>
          <p:cNvGrpSpPr/>
          <p:nvPr/>
        </p:nvGrpSpPr>
        <p:grpSpPr>
          <a:xfrm>
            <a:off x="64799" y="3033861"/>
            <a:ext cx="2099077" cy="517426"/>
            <a:chOff x="1838886" y="3551287"/>
            <a:chExt cx="2099077" cy="517426"/>
          </a:xfrm>
        </p:grpSpPr>
        <p:sp>
          <p:nvSpPr>
            <p:cNvPr id="9" name="Text Box 5"/>
            <p:cNvSpPr txBox="1">
              <a:spLocks noChangeArrowheads="1"/>
            </p:cNvSpPr>
            <p:nvPr/>
          </p:nvSpPr>
          <p:spPr bwMode="auto">
            <a:xfrm>
              <a:off x="1838886" y="3581400"/>
              <a:ext cx="2099077" cy="487313"/>
            </a:xfrm>
            <a:prstGeom prst="rect">
              <a:avLst/>
            </a:prstGeom>
            <a:noFill/>
            <a:ln w="9525">
              <a:noFill/>
              <a:miter lim="800000"/>
              <a:headEnd/>
              <a:tailEnd/>
            </a:ln>
          </p:spPr>
          <p:txBody>
            <a:bodyPr wrap="none">
              <a:prstTxWarp prst="textNoShape">
                <a:avLst/>
              </a:prstTxWarp>
              <a:spAutoFit/>
            </a:bodyPr>
            <a:lstStyle/>
            <a:p>
              <a:pPr eaLnBrk="1" hangingPunct="1"/>
              <a:r>
                <a:rPr lang="en-US" dirty="0" smtClean="0"/>
                <a:t> </a:t>
              </a:r>
              <a:r>
                <a:rPr lang="en-US" b="0" dirty="0" smtClean="0">
                  <a:sym typeface="Symbol" charset="2"/>
                </a:rPr>
                <a:t>q</a:t>
              </a:r>
              <a:r>
                <a:rPr lang="en-US" b="0" baseline="-25000" dirty="0" smtClean="0">
                  <a:sym typeface="Symbol" charset="2"/>
                </a:rPr>
                <a:t>0</a:t>
              </a:r>
              <a:r>
                <a:rPr lang="en-US" b="0" dirty="0" smtClean="0">
                  <a:sym typeface="Symbol" charset="2"/>
                </a:rPr>
                <a:t> = (q</a:t>
              </a:r>
              <a:r>
                <a:rPr lang="en-US" b="0" baseline="-25000" dirty="0" smtClean="0">
                  <a:sym typeface="Symbol" charset="2"/>
                </a:rPr>
                <a:t>0</a:t>
              </a:r>
              <a:r>
                <a:rPr lang="en-US" b="0" dirty="0" smtClean="0">
                  <a:sym typeface="Symbol" charset="2"/>
                </a:rPr>
                <a:t>,q</a:t>
              </a:r>
              <a:r>
                <a:rPr lang="en-US" b="0" baseline="-25000" dirty="0">
                  <a:sym typeface="Symbol" charset="2"/>
                </a:rPr>
                <a:t>0</a:t>
              </a:r>
              <a:r>
                <a:rPr lang="en-US" b="0" dirty="0" smtClean="0">
                  <a:sym typeface="Symbol" charset="2"/>
                </a:rPr>
                <a:t>)</a:t>
              </a:r>
              <a:endParaRPr lang="en-US" dirty="0">
                <a:sym typeface="Symbol" charset="2"/>
              </a:endParaRPr>
            </a:p>
          </p:txBody>
        </p:sp>
        <p:sp>
          <p:nvSpPr>
            <p:cNvPr id="10" name="Text Box 5"/>
            <p:cNvSpPr txBox="1">
              <a:spLocks noChangeArrowheads="1"/>
            </p:cNvSpPr>
            <p:nvPr/>
          </p:nvSpPr>
          <p:spPr bwMode="auto">
            <a:xfrm>
              <a:off x="2895600" y="3551287"/>
              <a:ext cx="916136" cy="487313"/>
            </a:xfrm>
            <a:prstGeom prst="rect">
              <a:avLst/>
            </a:prstGeom>
            <a:noFill/>
            <a:ln w="9525">
              <a:noFill/>
              <a:miter lim="800000"/>
              <a:headEnd/>
              <a:tailEnd/>
            </a:ln>
          </p:spPr>
          <p:txBody>
            <a:bodyPr wrap="none">
              <a:prstTxWarp prst="textNoShape">
                <a:avLst/>
              </a:prstTxWarp>
              <a:spAutoFit/>
            </a:bodyPr>
            <a:lstStyle/>
            <a:p>
              <a:pPr eaLnBrk="1" hangingPunct="1"/>
              <a:r>
                <a:rPr lang="en-US" dirty="0" smtClean="0"/>
                <a:t> </a:t>
              </a:r>
              <a:r>
                <a:rPr lang="en-US" b="0" baseline="30000" dirty="0" smtClean="0">
                  <a:sym typeface="Symbol" charset="2"/>
                </a:rPr>
                <a:t>1</a:t>
              </a:r>
              <a:r>
                <a:rPr lang="en-US" b="0" dirty="0" smtClean="0">
                  <a:sym typeface="Symbol" charset="2"/>
                </a:rPr>
                <a:t>   </a:t>
              </a:r>
              <a:r>
                <a:rPr lang="en-US" b="0" baseline="30000" dirty="0" smtClean="0">
                  <a:sym typeface="Symbol" charset="2"/>
                </a:rPr>
                <a:t>2</a:t>
              </a:r>
              <a:endParaRPr lang="en-US" dirty="0">
                <a:sym typeface="Symbol" charset="2"/>
              </a:endParaRPr>
            </a:p>
          </p:txBody>
        </p:sp>
      </p:grpSp>
      <p:sp>
        <p:nvSpPr>
          <p:cNvPr id="12" name="Text Box 5"/>
          <p:cNvSpPr txBox="1">
            <a:spLocks noChangeArrowheads="1"/>
          </p:cNvSpPr>
          <p:nvPr/>
        </p:nvSpPr>
        <p:spPr bwMode="auto">
          <a:xfrm>
            <a:off x="7003" y="5090343"/>
            <a:ext cx="4061295" cy="487313"/>
          </a:xfrm>
          <a:prstGeom prst="rect">
            <a:avLst/>
          </a:prstGeom>
          <a:noFill/>
          <a:ln w="9525">
            <a:noFill/>
            <a:miter lim="800000"/>
            <a:headEnd/>
            <a:tailEnd/>
          </a:ln>
        </p:spPr>
        <p:txBody>
          <a:bodyPr wrap="none">
            <a:prstTxWarp prst="textNoShape">
              <a:avLst/>
            </a:prstTxWarp>
            <a:spAutoFit/>
          </a:bodyPr>
          <a:lstStyle/>
          <a:p>
            <a:pPr eaLnBrk="1" hangingPunct="1"/>
            <a:r>
              <a:rPr lang="en-US" dirty="0" smtClean="0"/>
              <a:t> </a:t>
            </a:r>
            <a:r>
              <a:rPr lang="en-US" b="0" dirty="0" smtClean="0">
                <a:sym typeface="Symbol" charset="2"/>
              </a:rPr>
              <a:t>F = (F</a:t>
            </a:r>
            <a:r>
              <a:rPr lang="en-US" b="0" baseline="-25000" dirty="0" smtClean="0">
                <a:sym typeface="Symbol" charset="2"/>
              </a:rPr>
              <a:t>1</a:t>
            </a:r>
            <a:r>
              <a:rPr lang="en-US" dirty="0" smtClean="0">
                <a:sym typeface="Symbol" charset="2"/>
              </a:rPr>
              <a:t></a:t>
            </a:r>
            <a:r>
              <a:rPr lang="en-US" b="0" dirty="0" smtClean="0">
                <a:sym typeface="Symbol" charset="2"/>
              </a:rPr>
              <a:t>Q</a:t>
            </a:r>
            <a:r>
              <a:rPr lang="en-US" b="0" baseline="-25000" dirty="0">
                <a:sym typeface="Symbol" charset="2"/>
              </a:rPr>
              <a:t>2</a:t>
            </a:r>
            <a:r>
              <a:rPr lang="en-US" b="0" dirty="0" smtClean="0">
                <a:sym typeface="Symbol" charset="2"/>
              </a:rPr>
              <a:t>) ∪ </a:t>
            </a:r>
            <a:r>
              <a:rPr lang="en-US" b="0" dirty="0" smtClean="0">
                <a:sym typeface="Symbol" charset="2"/>
              </a:rPr>
              <a:t>(Q</a:t>
            </a:r>
            <a:r>
              <a:rPr lang="en-US" b="0" baseline="-25000" dirty="0">
                <a:sym typeface="Symbol" charset="2"/>
              </a:rPr>
              <a:t>1</a:t>
            </a:r>
            <a:r>
              <a:rPr lang="en-US" dirty="0" smtClean="0">
                <a:sym typeface="Symbol" charset="2"/>
              </a:rPr>
              <a:t></a:t>
            </a:r>
            <a:r>
              <a:rPr lang="en-US" b="0" dirty="0">
                <a:sym typeface="Symbol" charset="2"/>
              </a:rPr>
              <a:t>F</a:t>
            </a:r>
            <a:r>
              <a:rPr lang="en-US" b="0" baseline="-25000" dirty="0" smtClean="0">
                <a:sym typeface="Symbol" charset="2"/>
              </a:rPr>
              <a:t>2</a:t>
            </a:r>
            <a:r>
              <a:rPr lang="en-US" b="0" dirty="0" smtClean="0">
                <a:sym typeface="Symbol" charset="2"/>
              </a:rPr>
              <a:t>) </a:t>
            </a:r>
            <a:r>
              <a:rPr lang="en-US" b="0" dirty="0" smtClean="0">
                <a:sym typeface="Symbol" charset="2"/>
              </a:rPr>
              <a:t>  </a:t>
            </a:r>
            <a:endParaRPr lang="en-US" dirty="0">
              <a:sym typeface="Symbol" charset="2"/>
            </a:endParaRPr>
          </a:p>
        </p:txBody>
      </p:sp>
      <p:sp>
        <p:nvSpPr>
          <p:cNvPr id="13" name="TextBox 12"/>
          <p:cNvSpPr txBox="1"/>
          <p:nvPr/>
        </p:nvSpPr>
        <p:spPr>
          <a:xfrm>
            <a:off x="524648" y="5982889"/>
            <a:ext cx="8224088" cy="875111"/>
          </a:xfrm>
          <a:prstGeom prst="rect">
            <a:avLst/>
          </a:prstGeom>
          <a:noFill/>
        </p:spPr>
        <p:txBody>
          <a:bodyPr wrap="square" rtlCol="0">
            <a:spAutoFit/>
          </a:bodyPr>
          <a:lstStyle/>
          <a:p>
            <a:pPr algn="l"/>
            <a:r>
              <a:rPr lang="en-US" b="0" dirty="0" smtClean="0"/>
              <a:t>Easy to see that this simulates both machines and accepts the union.  QED </a:t>
            </a:r>
            <a:endParaRPr lang="en-US"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92113" y="266700"/>
            <a:ext cx="8054975" cy="868363"/>
          </a:xfrm>
          <a:prstGeom prst="rect">
            <a:avLst/>
          </a:prstGeom>
          <a:noFill/>
          <a:ln w="9525">
            <a:noFill/>
            <a:miter lim="800000"/>
            <a:headEnd/>
            <a:tailEnd/>
          </a:ln>
        </p:spPr>
        <p:txBody>
          <a:bodyPr>
            <a:prstTxWarp prst="textNoShape">
              <a:avLst/>
            </a:prstTxWarp>
            <a:spAutoFit/>
          </a:bodyPr>
          <a:lstStyle/>
          <a:p>
            <a:pPr eaLnBrk="1" hangingPunct="1"/>
            <a:r>
              <a:rPr lang="en-US">
                <a:solidFill>
                  <a:srgbClr val="FFFF00"/>
                </a:solidFill>
              </a:rPr>
              <a:t>Theorem:</a:t>
            </a:r>
            <a:r>
              <a:rPr lang="en-US">
                <a:solidFill>
                  <a:schemeClr val="bg1"/>
                </a:solidFill>
              </a:rPr>
              <a:t> </a:t>
            </a:r>
            <a:r>
              <a:rPr lang="en-US"/>
              <a:t>The union of two regular languages is also a regular language</a:t>
            </a:r>
          </a:p>
        </p:txBody>
      </p:sp>
      <p:sp>
        <p:nvSpPr>
          <p:cNvPr id="30723" name="Oval 2"/>
          <p:cNvSpPr>
            <a:spLocks noChangeArrowheads="1"/>
          </p:cNvSpPr>
          <p:nvPr/>
        </p:nvSpPr>
        <p:spPr bwMode="auto">
          <a:xfrm>
            <a:off x="1758950" y="3175000"/>
            <a:ext cx="1003300" cy="990600"/>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30724" name="Oval 4"/>
          <p:cNvSpPr>
            <a:spLocks noChangeArrowheads="1"/>
          </p:cNvSpPr>
          <p:nvPr/>
        </p:nvSpPr>
        <p:spPr bwMode="auto">
          <a:xfrm>
            <a:off x="4540250" y="3175000"/>
            <a:ext cx="1003300" cy="990600"/>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30725" name="Text Box 10"/>
          <p:cNvSpPr txBox="1">
            <a:spLocks noChangeArrowheads="1"/>
          </p:cNvSpPr>
          <p:nvPr/>
        </p:nvSpPr>
        <p:spPr bwMode="auto">
          <a:xfrm>
            <a:off x="2057400" y="1639888"/>
            <a:ext cx="395288" cy="519112"/>
          </a:xfrm>
          <a:prstGeom prst="rect">
            <a:avLst/>
          </a:prstGeom>
          <a:noFill/>
          <a:ln w="9525">
            <a:noFill/>
            <a:miter lim="800000"/>
            <a:headEnd/>
            <a:tailEnd/>
          </a:ln>
        </p:spPr>
        <p:txBody>
          <a:bodyPr wrap="none">
            <a:prstTxWarp prst="textNoShape">
              <a:avLst/>
            </a:prstTxWarp>
            <a:spAutoFit/>
          </a:bodyPr>
          <a:lstStyle/>
          <a:p>
            <a:pPr eaLnBrk="1" hangingPunct="1"/>
            <a:r>
              <a:rPr lang="en-US">
                <a:solidFill>
                  <a:schemeClr val="bg1"/>
                </a:solidFill>
              </a:rPr>
              <a:t>0</a:t>
            </a:r>
          </a:p>
        </p:txBody>
      </p:sp>
      <p:sp>
        <p:nvSpPr>
          <p:cNvPr id="30726" name="Text Box 12"/>
          <p:cNvSpPr txBox="1">
            <a:spLocks noChangeArrowheads="1"/>
          </p:cNvSpPr>
          <p:nvPr/>
        </p:nvSpPr>
        <p:spPr bwMode="auto">
          <a:xfrm>
            <a:off x="5543550" y="1679575"/>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30727" name="Line 2"/>
          <p:cNvSpPr>
            <a:spLocks noChangeShapeType="1"/>
          </p:cNvSpPr>
          <p:nvPr/>
        </p:nvSpPr>
        <p:spPr bwMode="auto">
          <a:xfrm>
            <a:off x="392113" y="2897188"/>
            <a:ext cx="698500" cy="0"/>
          </a:xfrm>
          <a:prstGeom prst="line">
            <a:avLst/>
          </a:prstGeom>
          <a:noFill/>
          <a:ln w="76200">
            <a:solidFill>
              <a:schemeClr val="tx1"/>
            </a:solidFill>
            <a:round/>
            <a:headEnd/>
            <a:tailEnd type="triangle" w="med" len="med"/>
          </a:ln>
        </p:spPr>
        <p:txBody>
          <a:bodyPr wrap="none">
            <a:prstTxWarp prst="textNoShape">
              <a:avLst/>
            </a:prstTxWarp>
            <a:spAutoFit/>
          </a:bodyPr>
          <a:lstStyle/>
          <a:p>
            <a:endParaRPr lang="en-US"/>
          </a:p>
        </p:txBody>
      </p:sp>
      <p:sp>
        <p:nvSpPr>
          <p:cNvPr id="30728" name="Text Box 7"/>
          <p:cNvSpPr txBox="1">
            <a:spLocks noChangeArrowheads="1"/>
          </p:cNvSpPr>
          <p:nvPr/>
        </p:nvSpPr>
        <p:spPr bwMode="auto">
          <a:xfrm>
            <a:off x="1765300" y="2681288"/>
            <a:ext cx="598488" cy="479425"/>
          </a:xfrm>
          <a:prstGeom prst="rect">
            <a:avLst/>
          </a:prstGeom>
          <a:noFill/>
          <a:ln w="9525">
            <a:noFill/>
            <a:miter lim="800000"/>
            <a:headEnd/>
            <a:tailEnd/>
          </a:ln>
        </p:spPr>
        <p:txBody>
          <a:bodyPr>
            <a:prstTxWarp prst="textNoShape">
              <a:avLst/>
            </a:prstTxWarp>
            <a:spAutoFit/>
          </a:bodyPr>
          <a:lstStyle/>
          <a:p>
            <a:pPr eaLnBrk="1" hangingPunct="1"/>
            <a:r>
              <a:rPr lang="en-US"/>
              <a:t>q</a:t>
            </a:r>
            <a:r>
              <a:rPr lang="en-US" baseline="-25000"/>
              <a:t>0</a:t>
            </a:r>
          </a:p>
        </p:txBody>
      </p:sp>
      <p:sp>
        <p:nvSpPr>
          <p:cNvPr id="30729" name="Oval 7"/>
          <p:cNvSpPr>
            <a:spLocks noChangeArrowheads="1"/>
          </p:cNvSpPr>
          <p:nvPr/>
        </p:nvSpPr>
        <p:spPr bwMode="auto">
          <a:xfrm>
            <a:off x="1517650" y="2401888"/>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0730" name="Oval 19"/>
          <p:cNvSpPr>
            <a:spLocks noChangeArrowheads="1"/>
          </p:cNvSpPr>
          <p:nvPr/>
        </p:nvSpPr>
        <p:spPr bwMode="auto">
          <a:xfrm>
            <a:off x="1339850" y="2224088"/>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0731" name="Text Box 12"/>
          <p:cNvSpPr txBox="1">
            <a:spLocks noChangeArrowheads="1"/>
          </p:cNvSpPr>
          <p:nvPr/>
        </p:nvSpPr>
        <p:spPr bwMode="auto">
          <a:xfrm>
            <a:off x="2452688" y="1639888"/>
            <a:ext cx="404812"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30732" name="Text Box 7"/>
          <p:cNvSpPr txBox="1">
            <a:spLocks noChangeArrowheads="1"/>
          </p:cNvSpPr>
          <p:nvPr/>
        </p:nvSpPr>
        <p:spPr bwMode="auto">
          <a:xfrm>
            <a:off x="4730750" y="2768600"/>
            <a:ext cx="600075" cy="479425"/>
          </a:xfrm>
          <a:prstGeom prst="rect">
            <a:avLst/>
          </a:prstGeom>
          <a:noFill/>
          <a:ln w="9525">
            <a:noFill/>
            <a:miter lim="800000"/>
            <a:headEnd/>
            <a:tailEnd/>
          </a:ln>
        </p:spPr>
        <p:txBody>
          <a:bodyPr>
            <a:prstTxWarp prst="textNoShape">
              <a:avLst/>
            </a:prstTxWarp>
            <a:spAutoFit/>
          </a:bodyPr>
          <a:lstStyle/>
          <a:p>
            <a:pPr eaLnBrk="1" hangingPunct="1"/>
            <a:r>
              <a:rPr lang="en-US"/>
              <a:t>q</a:t>
            </a:r>
            <a:r>
              <a:rPr lang="en-US" baseline="-25000"/>
              <a:t>1</a:t>
            </a:r>
          </a:p>
        </p:txBody>
      </p:sp>
      <p:sp>
        <p:nvSpPr>
          <p:cNvPr id="30733" name="Oval 2"/>
          <p:cNvSpPr>
            <a:spLocks noChangeArrowheads="1"/>
          </p:cNvSpPr>
          <p:nvPr/>
        </p:nvSpPr>
        <p:spPr bwMode="auto">
          <a:xfrm>
            <a:off x="4540250" y="24892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0734" name="AutoShape 4"/>
          <p:cNvSpPr>
            <a:spLocks noChangeArrowheads="1"/>
          </p:cNvSpPr>
          <p:nvPr/>
        </p:nvSpPr>
        <p:spPr bwMode="auto">
          <a:xfrm>
            <a:off x="1371600" y="1347788"/>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noFill/>
          <a:ln w="19050">
            <a:solidFill>
              <a:schemeClr val="tx1"/>
            </a:solidFill>
            <a:miter lim="800000"/>
            <a:headEnd/>
            <a:tailEnd/>
          </a:ln>
        </p:spPr>
        <p:txBody>
          <a:bodyPr wrap="none" anchor="ctr">
            <a:prstTxWarp prst="textNoShape">
              <a:avLst/>
            </a:prstTxWarp>
            <a:spAutoFit/>
          </a:bodyPr>
          <a:lstStyle/>
          <a:p>
            <a:endParaRPr lang="en-US"/>
          </a:p>
        </p:txBody>
      </p:sp>
      <p:sp>
        <p:nvSpPr>
          <p:cNvPr id="30735" name="Text Box 15"/>
          <p:cNvSpPr txBox="1">
            <a:spLocks noChangeArrowheads="1"/>
          </p:cNvSpPr>
          <p:nvPr/>
        </p:nvSpPr>
        <p:spPr bwMode="auto">
          <a:xfrm>
            <a:off x="3643313" y="2224088"/>
            <a:ext cx="403225" cy="481012"/>
          </a:xfrm>
          <a:prstGeom prst="rect">
            <a:avLst/>
          </a:prstGeom>
          <a:noFill/>
          <a:ln w="9525">
            <a:noFill/>
            <a:miter lim="800000"/>
            <a:headEnd/>
            <a:tailEnd/>
          </a:ln>
        </p:spPr>
        <p:txBody>
          <a:bodyPr>
            <a:prstTxWarp prst="textNoShape">
              <a:avLst/>
            </a:prstTxWarp>
            <a:spAutoFit/>
          </a:bodyPr>
          <a:lstStyle/>
          <a:p>
            <a:pPr eaLnBrk="1" hangingPunct="1"/>
            <a:r>
              <a:rPr lang="en-US"/>
              <a:t>1</a:t>
            </a:r>
          </a:p>
        </p:txBody>
      </p:sp>
      <p:sp>
        <p:nvSpPr>
          <p:cNvPr id="30736" name="Text Box 15"/>
          <p:cNvSpPr txBox="1">
            <a:spLocks noChangeArrowheads="1"/>
          </p:cNvSpPr>
          <p:nvPr/>
        </p:nvSpPr>
        <p:spPr bwMode="auto">
          <a:xfrm>
            <a:off x="3479800" y="3344863"/>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30737" name="AutoShape 4"/>
          <p:cNvSpPr>
            <a:spLocks noChangeArrowheads="1"/>
          </p:cNvSpPr>
          <p:nvPr/>
        </p:nvSpPr>
        <p:spPr bwMode="auto">
          <a:xfrm>
            <a:off x="4543425" y="1500188"/>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noFill/>
          <a:ln w="19050">
            <a:solidFill>
              <a:schemeClr val="tx1"/>
            </a:solidFill>
            <a:miter lim="800000"/>
            <a:headEnd/>
            <a:tailEnd/>
          </a:ln>
        </p:spPr>
        <p:txBody>
          <a:bodyPr wrap="none" anchor="ctr">
            <a:prstTxWarp prst="textNoShape">
              <a:avLst/>
            </a:prstTxWarp>
            <a:spAutoFit/>
          </a:bodyPr>
          <a:lstStyle/>
          <a:p>
            <a:endParaRPr lang="en-US"/>
          </a:p>
        </p:txBody>
      </p:sp>
      <p:sp>
        <p:nvSpPr>
          <p:cNvPr id="30738" name="Oval 4"/>
          <p:cNvSpPr>
            <a:spLocks noChangeArrowheads="1"/>
          </p:cNvSpPr>
          <p:nvPr/>
        </p:nvSpPr>
        <p:spPr bwMode="auto">
          <a:xfrm>
            <a:off x="6556375" y="5688013"/>
            <a:ext cx="1003300" cy="990600"/>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30739" name="Text Box 10"/>
          <p:cNvSpPr txBox="1">
            <a:spLocks noChangeArrowheads="1"/>
          </p:cNvSpPr>
          <p:nvPr/>
        </p:nvSpPr>
        <p:spPr bwMode="auto">
          <a:xfrm>
            <a:off x="4073525" y="4152900"/>
            <a:ext cx="395288" cy="519113"/>
          </a:xfrm>
          <a:prstGeom prst="rect">
            <a:avLst/>
          </a:prstGeom>
          <a:noFill/>
          <a:ln w="9525">
            <a:noFill/>
            <a:miter lim="800000"/>
            <a:headEnd/>
            <a:tailEnd/>
          </a:ln>
        </p:spPr>
        <p:txBody>
          <a:bodyPr wrap="none">
            <a:prstTxWarp prst="textNoShape">
              <a:avLst/>
            </a:prstTxWarp>
            <a:spAutoFit/>
          </a:bodyPr>
          <a:lstStyle/>
          <a:p>
            <a:pPr eaLnBrk="1" hangingPunct="1"/>
            <a:r>
              <a:rPr lang="en-US">
                <a:solidFill>
                  <a:schemeClr val="bg1"/>
                </a:solidFill>
              </a:rPr>
              <a:t>0</a:t>
            </a:r>
          </a:p>
        </p:txBody>
      </p:sp>
      <p:sp>
        <p:nvSpPr>
          <p:cNvPr id="30740" name="Text Box 12"/>
          <p:cNvSpPr txBox="1">
            <a:spLocks noChangeArrowheads="1"/>
          </p:cNvSpPr>
          <p:nvPr/>
        </p:nvSpPr>
        <p:spPr bwMode="auto">
          <a:xfrm>
            <a:off x="7559675" y="4191000"/>
            <a:ext cx="404813" cy="481013"/>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30741" name="Line 2"/>
          <p:cNvSpPr>
            <a:spLocks noChangeShapeType="1"/>
          </p:cNvSpPr>
          <p:nvPr/>
        </p:nvSpPr>
        <p:spPr bwMode="auto">
          <a:xfrm>
            <a:off x="2565400" y="5673725"/>
            <a:ext cx="698500" cy="0"/>
          </a:xfrm>
          <a:prstGeom prst="line">
            <a:avLst/>
          </a:prstGeom>
          <a:noFill/>
          <a:ln w="76200">
            <a:solidFill>
              <a:schemeClr val="tx1"/>
            </a:solidFill>
            <a:round/>
            <a:headEnd/>
            <a:tailEnd type="triangle" w="med" len="med"/>
          </a:ln>
        </p:spPr>
        <p:txBody>
          <a:bodyPr wrap="none">
            <a:prstTxWarp prst="textNoShape">
              <a:avLst/>
            </a:prstTxWarp>
            <a:spAutoFit/>
          </a:bodyPr>
          <a:lstStyle/>
          <a:p>
            <a:endParaRPr lang="en-US"/>
          </a:p>
        </p:txBody>
      </p:sp>
      <p:sp>
        <p:nvSpPr>
          <p:cNvPr id="30742" name="Text Box 7"/>
          <p:cNvSpPr txBox="1">
            <a:spLocks noChangeArrowheads="1"/>
          </p:cNvSpPr>
          <p:nvPr/>
        </p:nvSpPr>
        <p:spPr bwMode="auto">
          <a:xfrm>
            <a:off x="3781425" y="5194300"/>
            <a:ext cx="600075" cy="479425"/>
          </a:xfrm>
          <a:prstGeom prst="rect">
            <a:avLst/>
          </a:prstGeom>
          <a:noFill/>
          <a:ln w="9525">
            <a:noFill/>
            <a:miter lim="800000"/>
            <a:headEnd/>
            <a:tailEnd/>
          </a:ln>
        </p:spPr>
        <p:txBody>
          <a:bodyPr>
            <a:prstTxWarp prst="textNoShape">
              <a:avLst/>
            </a:prstTxWarp>
            <a:spAutoFit/>
          </a:bodyPr>
          <a:lstStyle/>
          <a:p>
            <a:pPr eaLnBrk="1" hangingPunct="1"/>
            <a:r>
              <a:rPr lang="en-US"/>
              <a:t>p</a:t>
            </a:r>
            <a:r>
              <a:rPr lang="en-US" baseline="-25000"/>
              <a:t>0</a:t>
            </a:r>
          </a:p>
        </p:txBody>
      </p:sp>
      <p:sp>
        <p:nvSpPr>
          <p:cNvPr id="30743" name="Oval 7"/>
          <p:cNvSpPr>
            <a:spLocks noChangeArrowheads="1"/>
          </p:cNvSpPr>
          <p:nvPr/>
        </p:nvSpPr>
        <p:spPr bwMode="auto">
          <a:xfrm>
            <a:off x="6569075" y="50927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0744" name="Oval 19"/>
          <p:cNvSpPr>
            <a:spLocks noChangeArrowheads="1"/>
          </p:cNvSpPr>
          <p:nvPr/>
        </p:nvSpPr>
        <p:spPr bwMode="auto">
          <a:xfrm>
            <a:off x="6391275" y="4914900"/>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0745" name="Text Box 12"/>
          <p:cNvSpPr txBox="1">
            <a:spLocks noChangeArrowheads="1"/>
          </p:cNvSpPr>
          <p:nvPr/>
        </p:nvSpPr>
        <p:spPr bwMode="auto">
          <a:xfrm>
            <a:off x="4468813" y="4152900"/>
            <a:ext cx="404812"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30746" name="Text Box 7"/>
          <p:cNvSpPr txBox="1">
            <a:spLocks noChangeArrowheads="1"/>
          </p:cNvSpPr>
          <p:nvPr/>
        </p:nvSpPr>
        <p:spPr bwMode="auto">
          <a:xfrm>
            <a:off x="6746875" y="5281613"/>
            <a:ext cx="600075" cy="479425"/>
          </a:xfrm>
          <a:prstGeom prst="rect">
            <a:avLst/>
          </a:prstGeom>
          <a:noFill/>
          <a:ln w="9525">
            <a:noFill/>
            <a:miter lim="800000"/>
            <a:headEnd/>
            <a:tailEnd/>
          </a:ln>
        </p:spPr>
        <p:txBody>
          <a:bodyPr>
            <a:prstTxWarp prst="textNoShape">
              <a:avLst/>
            </a:prstTxWarp>
            <a:spAutoFit/>
          </a:bodyPr>
          <a:lstStyle/>
          <a:p>
            <a:pPr eaLnBrk="1" hangingPunct="1"/>
            <a:r>
              <a:rPr lang="en-US"/>
              <a:t>p</a:t>
            </a:r>
            <a:r>
              <a:rPr lang="en-US" baseline="-25000"/>
              <a:t>1</a:t>
            </a:r>
          </a:p>
        </p:txBody>
      </p:sp>
      <p:sp>
        <p:nvSpPr>
          <p:cNvPr id="30747" name="Oval 2"/>
          <p:cNvSpPr>
            <a:spLocks noChangeArrowheads="1"/>
          </p:cNvSpPr>
          <p:nvPr/>
        </p:nvSpPr>
        <p:spPr bwMode="auto">
          <a:xfrm>
            <a:off x="3571875" y="50673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0748" name="AutoShape 4"/>
          <p:cNvSpPr>
            <a:spLocks noChangeArrowheads="1"/>
          </p:cNvSpPr>
          <p:nvPr/>
        </p:nvSpPr>
        <p:spPr bwMode="auto">
          <a:xfrm>
            <a:off x="3652838" y="4013200"/>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noFill/>
          <a:ln w="19050">
            <a:solidFill>
              <a:schemeClr val="tx1"/>
            </a:solidFill>
            <a:miter lim="800000"/>
            <a:headEnd/>
            <a:tailEnd/>
          </a:ln>
        </p:spPr>
        <p:txBody>
          <a:bodyPr wrap="none" anchor="ctr">
            <a:prstTxWarp prst="textNoShape">
              <a:avLst/>
            </a:prstTxWarp>
            <a:spAutoFit/>
          </a:bodyPr>
          <a:lstStyle/>
          <a:p>
            <a:endParaRPr lang="en-US"/>
          </a:p>
        </p:txBody>
      </p:sp>
      <p:sp>
        <p:nvSpPr>
          <p:cNvPr id="30749" name="Text Box 15"/>
          <p:cNvSpPr txBox="1">
            <a:spLocks noChangeArrowheads="1"/>
          </p:cNvSpPr>
          <p:nvPr/>
        </p:nvSpPr>
        <p:spPr bwMode="auto">
          <a:xfrm>
            <a:off x="5659438" y="4737100"/>
            <a:ext cx="404812" cy="479425"/>
          </a:xfrm>
          <a:prstGeom prst="rect">
            <a:avLst/>
          </a:prstGeom>
          <a:noFill/>
          <a:ln w="9525">
            <a:noFill/>
            <a:miter lim="800000"/>
            <a:headEnd/>
            <a:tailEnd/>
          </a:ln>
        </p:spPr>
        <p:txBody>
          <a:bodyPr>
            <a:prstTxWarp prst="textNoShape">
              <a:avLst/>
            </a:prstTxWarp>
            <a:spAutoFit/>
          </a:bodyPr>
          <a:lstStyle/>
          <a:p>
            <a:pPr eaLnBrk="1" hangingPunct="1"/>
            <a:r>
              <a:rPr lang="en-US"/>
              <a:t>0</a:t>
            </a:r>
          </a:p>
        </p:txBody>
      </p:sp>
      <p:sp>
        <p:nvSpPr>
          <p:cNvPr id="30750" name="Text Box 15"/>
          <p:cNvSpPr txBox="1">
            <a:spLocks noChangeArrowheads="1"/>
          </p:cNvSpPr>
          <p:nvPr/>
        </p:nvSpPr>
        <p:spPr bwMode="auto">
          <a:xfrm>
            <a:off x="5495925" y="5856288"/>
            <a:ext cx="404813" cy="481012"/>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30751" name="AutoShape 4"/>
          <p:cNvSpPr>
            <a:spLocks noChangeArrowheads="1"/>
          </p:cNvSpPr>
          <p:nvPr/>
        </p:nvSpPr>
        <p:spPr bwMode="auto">
          <a:xfrm>
            <a:off x="6559550" y="4013200"/>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noFill/>
          <a:ln w="19050">
            <a:solidFill>
              <a:schemeClr val="tx1"/>
            </a:solidFill>
            <a:miter lim="800000"/>
            <a:headEnd/>
            <a:tailEnd/>
          </a:ln>
        </p:spPr>
        <p:txBody>
          <a:bodyPr wrap="none" anchor="ctr">
            <a:prstTxWarp prst="textNoShape">
              <a:avLst/>
            </a:prstTxWarp>
            <a:spAutoFit/>
          </a:bodyPr>
          <a:lstStyle/>
          <a:p>
            <a:endParaRPr lang="en-US"/>
          </a:p>
        </p:txBody>
      </p:sp>
      <p:sp>
        <p:nvSpPr>
          <p:cNvPr id="30752" name="Line 7"/>
          <p:cNvSpPr>
            <a:spLocks noChangeShapeType="1"/>
          </p:cNvSpPr>
          <p:nvPr/>
        </p:nvSpPr>
        <p:spPr bwMode="auto">
          <a:xfrm flipH="1">
            <a:off x="3036888" y="2768600"/>
            <a:ext cx="1257300" cy="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30753" name="Line 8"/>
          <p:cNvSpPr>
            <a:spLocks noChangeShapeType="1"/>
          </p:cNvSpPr>
          <p:nvPr/>
        </p:nvSpPr>
        <p:spPr bwMode="auto">
          <a:xfrm flipH="1">
            <a:off x="3062288" y="3160713"/>
            <a:ext cx="1257300" cy="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30754" name="Line 7"/>
          <p:cNvSpPr>
            <a:spLocks noChangeShapeType="1"/>
          </p:cNvSpPr>
          <p:nvPr/>
        </p:nvSpPr>
        <p:spPr bwMode="auto">
          <a:xfrm flipH="1">
            <a:off x="5030788" y="5305425"/>
            <a:ext cx="1257300" cy="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30755" name="Line 8"/>
          <p:cNvSpPr>
            <a:spLocks noChangeShapeType="1"/>
          </p:cNvSpPr>
          <p:nvPr/>
        </p:nvSpPr>
        <p:spPr bwMode="auto">
          <a:xfrm flipH="1">
            <a:off x="5056188" y="5697538"/>
            <a:ext cx="1257300" cy="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30"/>
          <p:cNvSpPr txBox="1">
            <a:spLocks noChangeArrowheads="1"/>
          </p:cNvSpPr>
          <p:nvPr/>
        </p:nvSpPr>
        <p:spPr bwMode="auto">
          <a:xfrm>
            <a:off x="428625" y="344488"/>
            <a:ext cx="8572500" cy="701675"/>
          </a:xfrm>
          <a:prstGeom prst="rect">
            <a:avLst/>
          </a:prstGeom>
          <a:noFill/>
          <a:ln w="57150" cap="sq">
            <a:noFill/>
            <a:miter lim="800000"/>
            <a:headEnd/>
            <a:tailEnd/>
          </a:ln>
        </p:spPr>
        <p:txBody>
          <a:bodyPr lIns="274320" rIns="274320">
            <a:prstTxWarp prst="textNoShape">
              <a:avLst/>
            </a:prstTxWarp>
            <a:spAutoFit/>
          </a:bodyPr>
          <a:lstStyle/>
          <a:p>
            <a:r>
              <a:rPr lang="en-US" sz="4400" b="0">
                <a:solidFill>
                  <a:schemeClr val="tx2"/>
                </a:solidFill>
              </a:rPr>
              <a:t>Automaton for Union</a:t>
            </a:r>
          </a:p>
        </p:txBody>
      </p:sp>
      <p:sp>
        <p:nvSpPr>
          <p:cNvPr id="31747" name="Oval 2"/>
          <p:cNvSpPr>
            <a:spLocks noChangeArrowheads="1"/>
          </p:cNvSpPr>
          <p:nvPr/>
        </p:nvSpPr>
        <p:spPr bwMode="auto">
          <a:xfrm>
            <a:off x="2476500" y="3111500"/>
            <a:ext cx="1003300" cy="990600"/>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31748" name="Oval 4"/>
          <p:cNvSpPr>
            <a:spLocks noChangeArrowheads="1"/>
          </p:cNvSpPr>
          <p:nvPr/>
        </p:nvSpPr>
        <p:spPr bwMode="auto">
          <a:xfrm>
            <a:off x="5257800" y="3111500"/>
            <a:ext cx="1003300" cy="990600"/>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31749" name="Text Box 10"/>
          <p:cNvSpPr txBox="1">
            <a:spLocks noChangeArrowheads="1"/>
          </p:cNvSpPr>
          <p:nvPr/>
        </p:nvSpPr>
        <p:spPr bwMode="auto">
          <a:xfrm>
            <a:off x="2774950" y="1576388"/>
            <a:ext cx="395288" cy="519112"/>
          </a:xfrm>
          <a:prstGeom prst="rect">
            <a:avLst/>
          </a:prstGeom>
          <a:noFill/>
          <a:ln w="9525">
            <a:noFill/>
            <a:miter lim="800000"/>
            <a:headEnd/>
            <a:tailEnd/>
          </a:ln>
        </p:spPr>
        <p:txBody>
          <a:bodyPr wrap="none">
            <a:prstTxWarp prst="textNoShape">
              <a:avLst/>
            </a:prstTxWarp>
            <a:spAutoFit/>
          </a:bodyPr>
          <a:lstStyle/>
          <a:p>
            <a:pPr eaLnBrk="1" hangingPunct="1"/>
            <a:r>
              <a:rPr lang="en-US">
                <a:solidFill>
                  <a:schemeClr val="bg1"/>
                </a:solidFill>
              </a:rPr>
              <a:t>0</a:t>
            </a:r>
          </a:p>
        </p:txBody>
      </p:sp>
      <p:sp>
        <p:nvSpPr>
          <p:cNvPr id="31750" name="Line 2"/>
          <p:cNvSpPr>
            <a:spLocks noChangeShapeType="1"/>
          </p:cNvSpPr>
          <p:nvPr/>
        </p:nvSpPr>
        <p:spPr bwMode="auto">
          <a:xfrm>
            <a:off x="1109663" y="2833688"/>
            <a:ext cx="698500" cy="0"/>
          </a:xfrm>
          <a:prstGeom prst="line">
            <a:avLst/>
          </a:prstGeom>
          <a:noFill/>
          <a:ln w="76200">
            <a:solidFill>
              <a:schemeClr val="tx1"/>
            </a:solidFill>
            <a:round/>
            <a:headEnd/>
            <a:tailEnd type="triangle" w="med" len="med"/>
          </a:ln>
        </p:spPr>
        <p:txBody>
          <a:bodyPr wrap="none">
            <a:prstTxWarp prst="textNoShape">
              <a:avLst/>
            </a:prstTxWarp>
            <a:spAutoFit/>
          </a:bodyPr>
          <a:lstStyle/>
          <a:p>
            <a:endParaRPr lang="en-US"/>
          </a:p>
        </p:txBody>
      </p:sp>
      <p:sp>
        <p:nvSpPr>
          <p:cNvPr id="31751" name="Text Box 7"/>
          <p:cNvSpPr txBox="1">
            <a:spLocks noChangeArrowheads="1"/>
          </p:cNvSpPr>
          <p:nvPr/>
        </p:nvSpPr>
        <p:spPr bwMode="auto">
          <a:xfrm>
            <a:off x="2274888" y="2617788"/>
            <a:ext cx="1003300" cy="423862"/>
          </a:xfrm>
          <a:prstGeom prst="rect">
            <a:avLst/>
          </a:prstGeom>
          <a:noFill/>
          <a:ln w="9525">
            <a:noFill/>
            <a:miter lim="800000"/>
            <a:headEnd/>
            <a:tailEnd/>
          </a:ln>
        </p:spPr>
        <p:txBody>
          <a:bodyPr>
            <a:prstTxWarp prst="textNoShape">
              <a:avLst/>
            </a:prstTxWarp>
            <a:spAutoFit/>
          </a:bodyPr>
          <a:lstStyle/>
          <a:p>
            <a:pPr eaLnBrk="1" hangingPunct="1"/>
            <a:r>
              <a:rPr lang="en-US" sz="2400"/>
              <a:t>p</a:t>
            </a:r>
            <a:r>
              <a:rPr lang="en-US" sz="2400" baseline="-25000"/>
              <a:t>0 </a:t>
            </a:r>
            <a:r>
              <a:rPr lang="en-US" sz="2400"/>
              <a:t>q</a:t>
            </a:r>
            <a:r>
              <a:rPr lang="en-US" sz="2400" baseline="-25000"/>
              <a:t>0</a:t>
            </a:r>
          </a:p>
        </p:txBody>
      </p:sp>
      <p:sp>
        <p:nvSpPr>
          <p:cNvPr id="31752" name="Oval 7"/>
          <p:cNvSpPr>
            <a:spLocks noChangeArrowheads="1"/>
          </p:cNvSpPr>
          <p:nvPr/>
        </p:nvSpPr>
        <p:spPr bwMode="auto">
          <a:xfrm>
            <a:off x="2235200" y="2338388"/>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1753" name="Oval 19"/>
          <p:cNvSpPr>
            <a:spLocks noChangeArrowheads="1"/>
          </p:cNvSpPr>
          <p:nvPr/>
        </p:nvSpPr>
        <p:spPr bwMode="auto">
          <a:xfrm>
            <a:off x="2057400" y="2160588"/>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1754" name="Oval 2"/>
          <p:cNvSpPr>
            <a:spLocks noChangeArrowheads="1"/>
          </p:cNvSpPr>
          <p:nvPr/>
        </p:nvSpPr>
        <p:spPr bwMode="auto">
          <a:xfrm>
            <a:off x="5257800" y="24257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1755" name="Text Box 15"/>
          <p:cNvSpPr txBox="1">
            <a:spLocks noChangeArrowheads="1"/>
          </p:cNvSpPr>
          <p:nvPr/>
        </p:nvSpPr>
        <p:spPr bwMode="auto">
          <a:xfrm>
            <a:off x="4360863" y="2160588"/>
            <a:ext cx="403225" cy="479425"/>
          </a:xfrm>
          <a:prstGeom prst="rect">
            <a:avLst/>
          </a:prstGeom>
          <a:noFill/>
          <a:ln w="9525">
            <a:noFill/>
            <a:miter lim="800000"/>
            <a:headEnd/>
            <a:tailEnd/>
          </a:ln>
        </p:spPr>
        <p:txBody>
          <a:bodyPr>
            <a:prstTxWarp prst="textNoShape">
              <a:avLst/>
            </a:prstTxWarp>
            <a:spAutoFit/>
          </a:bodyPr>
          <a:lstStyle/>
          <a:p>
            <a:pPr eaLnBrk="1" hangingPunct="1"/>
            <a:r>
              <a:rPr lang="en-US"/>
              <a:t>1</a:t>
            </a:r>
          </a:p>
        </p:txBody>
      </p:sp>
      <p:sp>
        <p:nvSpPr>
          <p:cNvPr id="31756" name="Text Box 15"/>
          <p:cNvSpPr txBox="1">
            <a:spLocks noChangeArrowheads="1"/>
          </p:cNvSpPr>
          <p:nvPr/>
        </p:nvSpPr>
        <p:spPr bwMode="auto">
          <a:xfrm>
            <a:off x="4197350" y="3279775"/>
            <a:ext cx="404813" cy="481013"/>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31757" name="Line 7"/>
          <p:cNvSpPr>
            <a:spLocks noChangeShapeType="1"/>
          </p:cNvSpPr>
          <p:nvPr/>
        </p:nvSpPr>
        <p:spPr bwMode="auto">
          <a:xfrm flipH="1">
            <a:off x="3754438" y="2705100"/>
            <a:ext cx="1257300" cy="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31758" name="Line 8"/>
          <p:cNvSpPr>
            <a:spLocks noChangeShapeType="1"/>
          </p:cNvSpPr>
          <p:nvPr/>
        </p:nvSpPr>
        <p:spPr bwMode="auto">
          <a:xfrm flipH="1">
            <a:off x="3779838" y="3097213"/>
            <a:ext cx="1257300" cy="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31759" name="Text Box 10"/>
          <p:cNvSpPr txBox="1">
            <a:spLocks noChangeArrowheads="1"/>
          </p:cNvSpPr>
          <p:nvPr/>
        </p:nvSpPr>
        <p:spPr bwMode="auto">
          <a:xfrm>
            <a:off x="2814638" y="4089400"/>
            <a:ext cx="395287" cy="519113"/>
          </a:xfrm>
          <a:prstGeom prst="rect">
            <a:avLst/>
          </a:prstGeom>
          <a:noFill/>
          <a:ln w="9525">
            <a:noFill/>
            <a:miter lim="800000"/>
            <a:headEnd/>
            <a:tailEnd/>
          </a:ln>
        </p:spPr>
        <p:txBody>
          <a:bodyPr wrap="none">
            <a:prstTxWarp prst="textNoShape">
              <a:avLst/>
            </a:prstTxWarp>
            <a:spAutoFit/>
          </a:bodyPr>
          <a:lstStyle/>
          <a:p>
            <a:pPr eaLnBrk="1" hangingPunct="1"/>
            <a:r>
              <a:rPr lang="en-US">
                <a:solidFill>
                  <a:schemeClr val="bg1"/>
                </a:solidFill>
              </a:rPr>
              <a:t>0</a:t>
            </a:r>
          </a:p>
        </p:txBody>
      </p:sp>
      <p:sp>
        <p:nvSpPr>
          <p:cNvPr id="31760" name="Text Box 12"/>
          <p:cNvSpPr txBox="1">
            <a:spLocks noChangeArrowheads="1"/>
          </p:cNvSpPr>
          <p:nvPr/>
        </p:nvSpPr>
        <p:spPr bwMode="auto">
          <a:xfrm>
            <a:off x="6059488" y="4102100"/>
            <a:ext cx="403225"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31761" name="Oval 7"/>
          <p:cNvSpPr>
            <a:spLocks noChangeArrowheads="1"/>
          </p:cNvSpPr>
          <p:nvPr/>
        </p:nvSpPr>
        <p:spPr bwMode="auto">
          <a:xfrm>
            <a:off x="2274888" y="48514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1762" name="Oval 19"/>
          <p:cNvSpPr>
            <a:spLocks noChangeArrowheads="1"/>
          </p:cNvSpPr>
          <p:nvPr/>
        </p:nvSpPr>
        <p:spPr bwMode="auto">
          <a:xfrm>
            <a:off x="2097088" y="4673600"/>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1763" name="Text Box 12"/>
          <p:cNvSpPr txBox="1">
            <a:spLocks noChangeArrowheads="1"/>
          </p:cNvSpPr>
          <p:nvPr/>
        </p:nvSpPr>
        <p:spPr bwMode="auto">
          <a:xfrm>
            <a:off x="3209925" y="4089400"/>
            <a:ext cx="403225" cy="481013"/>
          </a:xfrm>
          <a:prstGeom prst="rect">
            <a:avLst/>
          </a:prstGeom>
          <a:noFill/>
          <a:ln w="9525">
            <a:noFill/>
            <a:miter lim="800000"/>
            <a:headEnd/>
            <a:tailEnd/>
          </a:ln>
        </p:spPr>
        <p:txBody>
          <a:bodyPr>
            <a:prstTxWarp prst="textNoShape">
              <a:avLst/>
            </a:prstTxWarp>
            <a:spAutoFit/>
          </a:bodyPr>
          <a:lstStyle/>
          <a:p>
            <a:pPr eaLnBrk="1" hangingPunct="1"/>
            <a:r>
              <a:rPr lang="en-US"/>
              <a:t>0</a:t>
            </a:r>
          </a:p>
        </p:txBody>
      </p:sp>
      <p:sp>
        <p:nvSpPr>
          <p:cNvPr id="31764" name="Text Box 15"/>
          <p:cNvSpPr txBox="1">
            <a:spLocks noChangeArrowheads="1"/>
          </p:cNvSpPr>
          <p:nvPr/>
        </p:nvSpPr>
        <p:spPr bwMode="auto">
          <a:xfrm>
            <a:off x="4398963" y="4673600"/>
            <a:ext cx="404812" cy="481013"/>
          </a:xfrm>
          <a:prstGeom prst="rect">
            <a:avLst/>
          </a:prstGeom>
          <a:noFill/>
          <a:ln w="9525">
            <a:noFill/>
            <a:miter lim="800000"/>
            <a:headEnd/>
            <a:tailEnd/>
          </a:ln>
        </p:spPr>
        <p:txBody>
          <a:bodyPr>
            <a:prstTxWarp prst="textNoShape">
              <a:avLst/>
            </a:prstTxWarp>
            <a:spAutoFit/>
          </a:bodyPr>
          <a:lstStyle/>
          <a:p>
            <a:pPr eaLnBrk="1" hangingPunct="1"/>
            <a:r>
              <a:rPr lang="en-US"/>
              <a:t>1</a:t>
            </a:r>
          </a:p>
        </p:txBody>
      </p:sp>
      <p:sp>
        <p:nvSpPr>
          <p:cNvPr id="31765" name="Text Box 15"/>
          <p:cNvSpPr txBox="1">
            <a:spLocks noChangeArrowheads="1"/>
          </p:cNvSpPr>
          <p:nvPr/>
        </p:nvSpPr>
        <p:spPr bwMode="auto">
          <a:xfrm>
            <a:off x="4237038" y="5794375"/>
            <a:ext cx="404812"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31766" name="Line 7"/>
          <p:cNvSpPr>
            <a:spLocks noChangeShapeType="1"/>
          </p:cNvSpPr>
          <p:nvPr/>
        </p:nvSpPr>
        <p:spPr bwMode="auto">
          <a:xfrm flipH="1">
            <a:off x="3770313" y="5241925"/>
            <a:ext cx="1257300" cy="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31767" name="Line 8"/>
          <p:cNvSpPr>
            <a:spLocks noChangeShapeType="1"/>
          </p:cNvSpPr>
          <p:nvPr/>
        </p:nvSpPr>
        <p:spPr bwMode="auto">
          <a:xfrm flipH="1">
            <a:off x="3795713" y="5635625"/>
            <a:ext cx="1257300" cy="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31768" name="Text Box 7"/>
          <p:cNvSpPr txBox="1">
            <a:spLocks noChangeArrowheads="1"/>
          </p:cNvSpPr>
          <p:nvPr/>
        </p:nvSpPr>
        <p:spPr bwMode="auto">
          <a:xfrm>
            <a:off x="5299075" y="2705100"/>
            <a:ext cx="1003300" cy="423863"/>
          </a:xfrm>
          <a:prstGeom prst="rect">
            <a:avLst/>
          </a:prstGeom>
          <a:noFill/>
          <a:ln w="9525">
            <a:noFill/>
            <a:miter lim="800000"/>
            <a:headEnd/>
            <a:tailEnd/>
          </a:ln>
        </p:spPr>
        <p:txBody>
          <a:bodyPr>
            <a:prstTxWarp prst="textNoShape">
              <a:avLst/>
            </a:prstTxWarp>
            <a:spAutoFit/>
          </a:bodyPr>
          <a:lstStyle/>
          <a:p>
            <a:pPr eaLnBrk="1" hangingPunct="1"/>
            <a:r>
              <a:rPr lang="en-US" sz="2400"/>
              <a:t>p</a:t>
            </a:r>
            <a:r>
              <a:rPr lang="en-US" sz="2400" baseline="-25000"/>
              <a:t>0 </a:t>
            </a:r>
            <a:r>
              <a:rPr lang="en-US" sz="2400"/>
              <a:t>q</a:t>
            </a:r>
            <a:r>
              <a:rPr lang="en-US" sz="2400" baseline="-25000"/>
              <a:t>1</a:t>
            </a:r>
          </a:p>
        </p:txBody>
      </p:sp>
      <p:sp>
        <p:nvSpPr>
          <p:cNvPr id="31769" name="Text Box 7"/>
          <p:cNvSpPr txBox="1">
            <a:spLocks noChangeArrowheads="1"/>
          </p:cNvSpPr>
          <p:nvPr/>
        </p:nvSpPr>
        <p:spPr bwMode="auto">
          <a:xfrm>
            <a:off x="2274888" y="5135563"/>
            <a:ext cx="1003300" cy="423862"/>
          </a:xfrm>
          <a:prstGeom prst="rect">
            <a:avLst/>
          </a:prstGeom>
          <a:noFill/>
          <a:ln w="9525">
            <a:noFill/>
            <a:miter lim="800000"/>
            <a:headEnd/>
            <a:tailEnd/>
          </a:ln>
        </p:spPr>
        <p:txBody>
          <a:bodyPr>
            <a:prstTxWarp prst="textNoShape">
              <a:avLst/>
            </a:prstTxWarp>
            <a:spAutoFit/>
          </a:bodyPr>
          <a:lstStyle/>
          <a:p>
            <a:pPr eaLnBrk="1" hangingPunct="1"/>
            <a:r>
              <a:rPr lang="en-US" sz="2400"/>
              <a:t>p</a:t>
            </a:r>
            <a:r>
              <a:rPr lang="en-US" sz="2400" baseline="-25000"/>
              <a:t>1 </a:t>
            </a:r>
            <a:r>
              <a:rPr lang="en-US" sz="2400"/>
              <a:t>q</a:t>
            </a:r>
            <a:r>
              <a:rPr lang="en-US" sz="2400" baseline="-25000"/>
              <a:t>0</a:t>
            </a:r>
          </a:p>
        </p:txBody>
      </p:sp>
      <p:sp>
        <p:nvSpPr>
          <p:cNvPr id="31770" name="Text Box 7"/>
          <p:cNvSpPr txBox="1">
            <a:spLocks noChangeArrowheads="1"/>
          </p:cNvSpPr>
          <p:nvPr/>
        </p:nvSpPr>
        <p:spPr bwMode="auto">
          <a:xfrm>
            <a:off x="5299075" y="5241925"/>
            <a:ext cx="1003300" cy="425450"/>
          </a:xfrm>
          <a:prstGeom prst="rect">
            <a:avLst/>
          </a:prstGeom>
          <a:noFill/>
          <a:ln w="9525">
            <a:noFill/>
            <a:miter lim="800000"/>
            <a:headEnd/>
            <a:tailEnd/>
          </a:ln>
        </p:spPr>
        <p:txBody>
          <a:bodyPr>
            <a:prstTxWarp prst="textNoShape">
              <a:avLst/>
            </a:prstTxWarp>
            <a:spAutoFit/>
          </a:bodyPr>
          <a:lstStyle/>
          <a:p>
            <a:pPr eaLnBrk="1" hangingPunct="1"/>
            <a:r>
              <a:rPr lang="en-US" sz="2400"/>
              <a:t>p</a:t>
            </a:r>
            <a:r>
              <a:rPr lang="en-US" sz="2400" baseline="-25000"/>
              <a:t>1 </a:t>
            </a:r>
            <a:r>
              <a:rPr lang="en-US" sz="2400"/>
              <a:t>q</a:t>
            </a:r>
            <a:r>
              <a:rPr lang="en-US" sz="2400" baseline="-25000"/>
              <a:t>1</a:t>
            </a:r>
          </a:p>
        </p:txBody>
      </p:sp>
      <p:sp>
        <p:nvSpPr>
          <p:cNvPr id="31771" name="Line 18"/>
          <p:cNvSpPr>
            <a:spLocks noChangeShapeType="1"/>
          </p:cNvSpPr>
          <p:nvPr/>
        </p:nvSpPr>
        <p:spPr bwMode="auto">
          <a:xfrm>
            <a:off x="2876550" y="3736975"/>
            <a:ext cx="0" cy="77470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31772" name="Line 23"/>
          <p:cNvSpPr>
            <a:spLocks noChangeShapeType="1"/>
          </p:cNvSpPr>
          <p:nvPr/>
        </p:nvSpPr>
        <p:spPr bwMode="auto">
          <a:xfrm>
            <a:off x="2635250" y="3724275"/>
            <a:ext cx="0" cy="77470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31773" name="Line 18"/>
          <p:cNvSpPr>
            <a:spLocks noChangeShapeType="1"/>
          </p:cNvSpPr>
          <p:nvPr/>
        </p:nvSpPr>
        <p:spPr bwMode="auto">
          <a:xfrm>
            <a:off x="5867400" y="3760788"/>
            <a:ext cx="0" cy="77470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31774" name="Line 23"/>
          <p:cNvSpPr>
            <a:spLocks noChangeShapeType="1"/>
          </p:cNvSpPr>
          <p:nvPr/>
        </p:nvSpPr>
        <p:spPr bwMode="auto">
          <a:xfrm>
            <a:off x="5626100" y="3748088"/>
            <a:ext cx="0" cy="77470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31775" name="Text Box 12"/>
          <p:cNvSpPr txBox="1">
            <a:spLocks noChangeArrowheads="1"/>
          </p:cNvSpPr>
          <p:nvPr/>
        </p:nvSpPr>
        <p:spPr bwMode="auto">
          <a:xfrm>
            <a:off x="2033588" y="4002088"/>
            <a:ext cx="403225" cy="481012"/>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31776" name="Text Box 12"/>
          <p:cNvSpPr txBox="1">
            <a:spLocks noChangeArrowheads="1"/>
          </p:cNvSpPr>
          <p:nvPr/>
        </p:nvSpPr>
        <p:spPr bwMode="auto">
          <a:xfrm>
            <a:off x="5037138" y="4089400"/>
            <a:ext cx="404812" cy="481013"/>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31777" name="Oval 7"/>
          <p:cNvSpPr>
            <a:spLocks noChangeArrowheads="1"/>
          </p:cNvSpPr>
          <p:nvPr/>
        </p:nvSpPr>
        <p:spPr bwMode="auto">
          <a:xfrm>
            <a:off x="5365750" y="50038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31778" name="Oval 19"/>
          <p:cNvSpPr>
            <a:spLocks noChangeArrowheads="1"/>
          </p:cNvSpPr>
          <p:nvPr/>
        </p:nvSpPr>
        <p:spPr bwMode="auto">
          <a:xfrm>
            <a:off x="5187950" y="4826000"/>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86480" y="177800"/>
            <a:ext cx="6423453" cy="713016"/>
          </a:xfrm>
          <a:prstGeom prst="rect">
            <a:avLst/>
          </a:prstGeom>
          <a:noFill/>
          <a:ln w="9525">
            <a:noFill/>
            <a:miter lim="800000"/>
            <a:headEnd/>
            <a:tailEnd/>
          </a:ln>
        </p:spPr>
        <p:txBody>
          <a:bodyPr wrap="none">
            <a:prstTxWarp prst="textNoShape">
              <a:avLst/>
            </a:prstTxWarp>
            <a:spAutoFit/>
          </a:bodyPr>
          <a:lstStyle/>
          <a:p>
            <a:pPr eaLnBrk="1" hangingPunct="1"/>
            <a:r>
              <a:rPr lang="en-US" sz="4400" b="0">
                <a:solidFill>
                  <a:schemeClr val="tx2"/>
                </a:solidFill>
              </a:rPr>
              <a:t>The Regular Operations</a:t>
            </a:r>
          </a:p>
        </p:txBody>
      </p:sp>
      <p:sp>
        <p:nvSpPr>
          <p:cNvPr id="484355" name="Text Box 3"/>
          <p:cNvSpPr txBox="1">
            <a:spLocks noChangeArrowheads="1"/>
          </p:cNvSpPr>
          <p:nvPr/>
        </p:nvSpPr>
        <p:spPr bwMode="auto">
          <a:xfrm>
            <a:off x="765500" y="1165225"/>
            <a:ext cx="6301725" cy="487313"/>
          </a:xfrm>
          <a:prstGeom prst="rect">
            <a:avLst/>
          </a:prstGeom>
          <a:noFill/>
          <a:ln w="9525">
            <a:noFill/>
            <a:miter lim="800000"/>
            <a:headEnd/>
            <a:tailEnd/>
          </a:ln>
        </p:spPr>
        <p:txBody>
          <a:bodyPr wrap="none">
            <a:prstTxWarp prst="textNoShape">
              <a:avLst/>
            </a:prstTxWarp>
            <a:spAutoFit/>
          </a:bodyPr>
          <a:lstStyle/>
          <a:p>
            <a:pPr eaLnBrk="1" hangingPunct="1"/>
            <a:r>
              <a:rPr lang="en-US" b="0"/>
              <a:t>Union: A </a:t>
            </a:r>
            <a:r>
              <a:rPr lang="en-US" b="0">
                <a:sym typeface="Symbol" charset="2"/>
              </a:rPr>
              <a:t> B = { w | w  A or w  B } </a:t>
            </a:r>
          </a:p>
        </p:txBody>
      </p:sp>
      <p:sp>
        <p:nvSpPr>
          <p:cNvPr id="484356" name="Text Box 4"/>
          <p:cNvSpPr txBox="1">
            <a:spLocks noChangeArrowheads="1"/>
          </p:cNvSpPr>
          <p:nvPr/>
        </p:nvSpPr>
        <p:spPr bwMode="auto">
          <a:xfrm>
            <a:off x="730835" y="1958975"/>
            <a:ext cx="7725192" cy="487313"/>
          </a:xfrm>
          <a:prstGeom prst="rect">
            <a:avLst/>
          </a:prstGeom>
          <a:noFill/>
          <a:ln w="9525">
            <a:noFill/>
            <a:miter lim="800000"/>
            <a:headEnd/>
            <a:tailEnd/>
          </a:ln>
        </p:spPr>
        <p:txBody>
          <a:bodyPr wrap="none">
            <a:prstTxWarp prst="textNoShape">
              <a:avLst/>
            </a:prstTxWarp>
            <a:spAutoFit/>
          </a:bodyPr>
          <a:lstStyle/>
          <a:p>
            <a:pPr eaLnBrk="1" hangingPunct="1"/>
            <a:r>
              <a:rPr lang="en-US" b="0"/>
              <a:t>Intersection: A </a:t>
            </a:r>
            <a:r>
              <a:rPr lang="en-US" b="0">
                <a:sym typeface="Symbol" charset="2"/>
              </a:rPr>
              <a:t> B = { w | w  A and w  B } </a:t>
            </a:r>
          </a:p>
        </p:txBody>
      </p:sp>
      <p:sp>
        <p:nvSpPr>
          <p:cNvPr id="484357" name="Text Box 5"/>
          <p:cNvSpPr txBox="1">
            <a:spLocks noChangeArrowheads="1"/>
          </p:cNvSpPr>
          <p:nvPr/>
        </p:nvSpPr>
        <p:spPr bwMode="auto">
          <a:xfrm>
            <a:off x="663577" y="2819400"/>
            <a:ext cx="4891083" cy="487313"/>
          </a:xfrm>
          <a:prstGeom prst="rect">
            <a:avLst/>
          </a:prstGeom>
          <a:noFill/>
          <a:ln w="9525">
            <a:noFill/>
            <a:miter lim="800000"/>
            <a:headEnd/>
            <a:tailEnd/>
          </a:ln>
        </p:spPr>
        <p:txBody>
          <a:bodyPr wrap="none">
            <a:prstTxWarp prst="textNoShape">
              <a:avLst/>
            </a:prstTxWarp>
            <a:spAutoFit/>
          </a:bodyPr>
          <a:lstStyle/>
          <a:p>
            <a:pPr eaLnBrk="1" hangingPunct="1"/>
            <a:r>
              <a:rPr lang="en-US" b="0"/>
              <a:t>Negation: </a:t>
            </a:r>
            <a:r>
              <a:rPr lang="en-US" b="0">
                <a:sym typeface="Symbol" charset="2"/>
              </a:rPr>
              <a:t></a:t>
            </a:r>
            <a:r>
              <a:rPr lang="en-US" b="0"/>
              <a:t>A</a:t>
            </a:r>
            <a:r>
              <a:rPr lang="en-US" b="0">
                <a:sym typeface="Symbol" charset="2"/>
              </a:rPr>
              <a:t> = { w | w  A } </a:t>
            </a:r>
          </a:p>
        </p:txBody>
      </p:sp>
      <p:sp>
        <p:nvSpPr>
          <p:cNvPr id="484358" name="Text Box 6"/>
          <p:cNvSpPr txBox="1">
            <a:spLocks noChangeArrowheads="1"/>
          </p:cNvSpPr>
          <p:nvPr/>
        </p:nvSpPr>
        <p:spPr bwMode="auto">
          <a:xfrm>
            <a:off x="708785" y="3657600"/>
            <a:ext cx="6211957" cy="487313"/>
          </a:xfrm>
          <a:prstGeom prst="rect">
            <a:avLst/>
          </a:prstGeom>
          <a:noFill/>
          <a:ln w="9525">
            <a:noFill/>
            <a:miter lim="800000"/>
            <a:headEnd/>
            <a:tailEnd/>
          </a:ln>
        </p:spPr>
        <p:txBody>
          <a:bodyPr wrap="none">
            <a:prstTxWarp prst="textNoShape">
              <a:avLst/>
            </a:prstTxWarp>
            <a:spAutoFit/>
          </a:bodyPr>
          <a:lstStyle/>
          <a:p>
            <a:pPr eaLnBrk="1" hangingPunct="1"/>
            <a:r>
              <a:rPr lang="en-US" b="0" dirty="0"/>
              <a:t>Reverse: A</a:t>
            </a:r>
            <a:r>
              <a:rPr lang="en-US" b="0" baseline="30000" dirty="0"/>
              <a:t>R</a:t>
            </a:r>
            <a:r>
              <a:rPr lang="en-US" b="0" dirty="0"/>
              <a:t> = {</a:t>
            </a:r>
            <a:r>
              <a:rPr lang="en-US" b="0" dirty="0" smtClean="0"/>
              <a:t> </a:t>
            </a:r>
            <a:r>
              <a:rPr lang="en-US" b="0" dirty="0" smtClean="0">
                <a:latin typeface="Lucida Grande"/>
                <a:ea typeface="Lucida Grande"/>
                <a:cs typeface="Lucida Grande"/>
              </a:rPr>
              <a:t>σ</a:t>
            </a:r>
            <a:r>
              <a:rPr lang="en-US" b="0" baseline="-25000" dirty="0" smtClean="0"/>
              <a:t>1 </a:t>
            </a:r>
            <a:r>
              <a:rPr lang="en-US" b="0" dirty="0" smtClean="0"/>
              <a:t>…</a:t>
            </a:r>
            <a:r>
              <a:rPr lang="en-US" b="0" dirty="0" err="1" smtClean="0">
                <a:latin typeface="Lucida Grande"/>
                <a:ea typeface="Lucida Grande"/>
                <a:cs typeface="Lucida Grande"/>
              </a:rPr>
              <a:t>σ</a:t>
            </a:r>
            <a:r>
              <a:rPr lang="en-US" b="0" baseline="-25000" dirty="0" err="1" smtClean="0"/>
              <a:t>k</a:t>
            </a:r>
            <a:r>
              <a:rPr lang="en-US" b="0" dirty="0" smtClean="0"/>
              <a:t> </a:t>
            </a:r>
            <a:r>
              <a:rPr lang="en-US" b="0" dirty="0"/>
              <a:t>|</a:t>
            </a:r>
            <a:r>
              <a:rPr lang="en-US" b="0" dirty="0" smtClean="0"/>
              <a:t> </a:t>
            </a:r>
            <a:r>
              <a:rPr lang="en-US" b="0" dirty="0" err="1" smtClean="0">
                <a:latin typeface="Lucida Grande"/>
                <a:ea typeface="Lucida Grande"/>
                <a:cs typeface="Lucida Grande"/>
              </a:rPr>
              <a:t>σ</a:t>
            </a:r>
            <a:r>
              <a:rPr lang="en-US" b="0" baseline="-25000" dirty="0" err="1" smtClean="0"/>
              <a:t>k</a:t>
            </a:r>
            <a:r>
              <a:rPr lang="en-US" b="0" baseline="-25000" dirty="0" smtClean="0"/>
              <a:t> </a:t>
            </a:r>
            <a:r>
              <a:rPr lang="en-US" b="0" dirty="0" smtClean="0"/>
              <a:t>…</a:t>
            </a:r>
            <a:r>
              <a:rPr lang="en-US" b="0" dirty="0" smtClean="0">
                <a:latin typeface="Lucida Grande"/>
                <a:ea typeface="Lucida Grande"/>
                <a:cs typeface="Lucida Grande"/>
              </a:rPr>
              <a:t>σ</a:t>
            </a:r>
            <a:r>
              <a:rPr lang="en-US" b="0" baseline="-25000" dirty="0" smtClean="0"/>
              <a:t>1</a:t>
            </a:r>
            <a:r>
              <a:rPr lang="en-US" b="0" dirty="0" smtClean="0"/>
              <a:t> </a:t>
            </a:r>
            <a:r>
              <a:rPr lang="en-US" b="0" dirty="0" err="1">
                <a:sym typeface="Symbol" charset="2"/>
              </a:rPr>
              <a:t></a:t>
            </a:r>
            <a:r>
              <a:rPr lang="en-US" b="0" dirty="0"/>
              <a:t> A }</a:t>
            </a:r>
          </a:p>
        </p:txBody>
      </p:sp>
      <p:sp>
        <p:nvSpPr>
          <p:cNvPr id="484359" name="Text Box 7"/>
          <p:cNvSpPr txBox="1">
            <a:spLocks noChangeArrowheads="1"/>
          </p:cNvSpPr>
          <p:nvPr/>
        </p:nvSpPr>
        <p:spPr bwMode="auto">
          <a:xfrm>
            <a:off x="800065" y="4344988"/>
            <a:ext cx="7853432" cy="487313"/>
          </a:xfrm>
          <a:prstGeom prst="rect">
            <a:avLst/>
          </a:prstGeom>
          <a:noFill/>
          <a:ln w="9525">
            <a:noFill/>
            <a:miter lim="800000"/>
            <a:headEnd/>
            <a:tailEnd/>
          </a:ln>
        </p:spPr>
        <p:txBody>
          <a:bodyPr wrap="none">
            <a:prstTxWarp prst="textNoShape">
              <a:avLst/>
            </a:prstTxWarp>
            <a:spAutoFit/>
          </a:bodyPr>
          <a:lstStyle/>
          <a:p>
            <a:pPr eaLnBrk="1" hangingPunct="1"/>
            <a:r>
              <a:rPr lang="en-US" b="0"/>
              <a:t>Concatenation: A </a:t>
            </a:r>
            <a:r>
              <a:rPr lang="en-US" b="0">
                <a:sym typeface="Symbol" charset="2"/>
              </a:rPr>
              <a:t> B = { vw | v  A and w  B }</a:t>
            </a:r>
          </a:p>
        </p:txBody>
      </p:sp>
      <p:sp>
        <p:nvSpPr>
          <p:cNvPr id="484360" name="Text Box 8"/>
          <p:cNvSpPr txBox="1">
            <a:spLocks noChangeArrowheads="1"/>
          </p:cNvSpPr>
          <p:nvPr/>
        </p:nvSpPr>
        <p:spPr bwMode="auto">
          <a:xfrm>
            <a:off x="793505" y="5140325"/>
            <a:ext cx="7404591" cy="487313"/>
          </a:xfrm>
          <a:prstGeom prst="rect">
            <a:avLst/>
          </a:prstGeom>
          <a:noFill/>
          <a:ln w="9525">
            <a:noFill/>
            <a:miter lim="800000"/>
            <a:headEnd/>
            <a:tailEnd/>
          </a:ln>
        </p:spPr>
        <p:txBody>
          <a:bodyPr wrap="none">
            <a:prstTxWarp prst="textNoShape">
              <a:avLst/>
            </a:prstTxWarp>
            <a:spAutoFit/>
          </a:bodyPr>
          <a:lstStyle/>
          <a:p>
            <a:pPr eaLnBrk="1" hangingPunct="1"/>
            <a:r>
              <a:rPr lang="en-US" b="0"/>
              <a:t>Star: A* = { w</a:t>
            </a:r>
            <a:r>
              <a:rPr lang="en-US" b="0" baseline="-25000"/>
              <a:t>1 </a:t>
            </a:r>
            <a:r>
              <a:rPr lang="en-US" b="0"/>
              <a:t>…w</a:t>
            </a:r>
            <a:r>
              <a:rPr lang="en-US" b="0" baseline="-25000"/>
              <a:t>k</a:t>
            </a:r>
            <a:r>
              <a:rPr lang="en-US" b="0"/>
              <a:t> | k </a:t>
            </a:r>
            <a:r>
              <a:rPr lang="en-US" b="0">
                <a:ea typeface="Arial" charset="0"/>
                <a:cs typeface="Arial" charset="0"/>
              </a:rPr>
              <a:t>≥ 0 and each </a:t>
            </a:r>
            <a:r>
              <a:rPr lang="en-US" b="0"/>
              <a:t>w</a:t>
            </a:r>
            <a:r>
              <a:rPr lang="en-US" b="0" baseline="-25000"/>
              <a:t>i</a:t>
            </a:r>
            <a:r>
              <a:rPr lang="en-US" b="0"/>
              <a:t> </a:t>
            </a:r>
            <a:r>
              <a:rPr lang="en-US" b="0">
                <a:sym typeface="Symbol" charset="2"/>
              </a:rPr>
              <a:t></a:t>
            </a:r>
            <a:r>
              <a:rPr lang="en-US" b="0"/>
              <a:t> 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4355"/>
                                        </p:tgtEl>
                                        <p:attrNameLst>
                                          <p:attrName>style.visibility</p:attrName>
                                        </p:attrNameLst>
                                      </p:cBhvr>
                                      <p:to>
                                        <p:strVal val="visible"/>
                                      </p:to>
                                    </p:set>
                                    <p:animEffect transition="in" filter="fade">
                                      <p:cBhvr>
                                        <p:cTn id="7" dur="500"/>
                                        <p:tgtEl>
                                          <p:spTgt spid="484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4356"/>
                                        </p:tgtEl>
                                        <p:attrNameLst>
                                          <p:attrName>style.visibility</p:attrName>
                                        </p:attrNameLst>
                                      </p:cBhvr>
                                      <p:to>
                                        <p:strVal val="visible"/>
                                      </p:to>
                                    </p:set>
                                    <p:animEffect transition="in" filter="fade">
                                      <p:cBhvr>
                                        <p:cTn id="12" dur="500"/>
                                        <p:tgtEl>
                                          <p:spTgt spid="4843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4357"/>
                                        </p:tgtEl>
                                        <p:attrNameLst>
                                          <p:attrName>style.visibility</p:attrName>
                                        </p:attrNameLst>
                                      </p:cBhvr>
                                      <p:to>
                                        <p:strVal val="visible"/>
                                      </p:to>
                                    </p:set>
                                    <p:animEffect transition="in" filter="fade">
                                      <p:cBhvr>
                                        <p:cTn id="17" dur="500"/>
                                        <p:tgtEl>
                                          <p:spTgt spid="4843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4358"/>
                                        </p:tgtEl>
                                        <p:attrNameLst>
                                          <p:attrName>style.visibility</p:attrName>
                                        </p:attrNameLst>
                                      </p:cBhvr>
                                      <p:to>
                                        <p:strVal val="visible"/>
                                      </p:to>
                                    </p:set>
                                    <p:animEffect transition="in" filter="fade">
                                      <p:cBhvr>
                                        <p:cTn id="22" dur="500"/>
                                        <p:tgtEl>
                                          <p:spTgt spid="4843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4359"/>
                                        </p:tgtEl>
                                        <p:attrNameLst>
                                          <p:attrName>style.visibility</p:attrName>
                                        </p:attrNameLst>
                                      </p:cBhvr>
                                      <p:to>
                                        <p:strVal val="visible"/>
                                      </p:to>
                                    </p:set>
                                    <p:animEffect transition="in" filter="fade">
                                      <p:cBhvr>
                                        <p:cTn id="27" dur="500"/>
                                        <p:tgtEl>
                                          <p:spTgt spid="4843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4360"/>
                                        </p:tgtEl>
                                        <p:attrNameLst>
                                          <p:attrName>style.visibility</p:attrName>
                                        </p:attrNameLst>
                                      </p:cBhvr>
                                      <p:to>
                                        <p:strVal val="visible"/>
                                      </p:to>
                                    </p:set>
                                    <p:animEffect transition="in" filter="fade">
                                      <p:cBhvr>
                                        <p:cTn id="32" dur="500"/>
                                        <p:tgtEl>
                                          <p:spTgt spid="484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p:bldP spid="484356" grpId="0"/>
      <p:bldP spid="484357" grpId="0"/>
      <p:bldP spid="484358" grpId="0"/>
      <p:bldP spid="484359" grpId="0"/>
      <p:bldP spid="484360"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177800"/>
            <a:ext cx="8237538" cy="713016"/>
          </a:xfrm>
          <a:prstGeom prst="rect">
            <a:avLst/>
          </a:prstGeom>
          <a:noFill/>
          <a:ln w="9525">
            <a:noFill/>
            <a:miter lim="800000"/>
            <a:headEnd/>
            <a:tailEnd/>
          </a:ln>
        </p:spPr>
        <p:txBody>
          <a:bodyPr>
            <a:prstTxWarp prst="textNoShape">
              <a:avLst/>
            </a:prstTxWarp>
            <a:spAutoFit/>
          </a:bodyPr>
          <a:lstStyle/>
          <a:p>
            <a:pPr eaLnBrk="1" hangingPunct="1"/>
            <a:r>
              <a:rPr lang="en-US" sz="4400" b="0">
                <a:solidFill>
                  <a:srgbClr val="FFFF00"/>
                </a:solidFill>
              </a:rPr>
              <a:t>Reverse</a:t>
            </a:r>
          </a:p>
        </p:txBody>
      </p:sp>
      <p:sp>
        <p:nvSpPr>
          <p:cNvPr id="484360" name="Text Box 8"/>
          <p:cNvSpPr txBox="1">
            <a:spLocks noChangeArrowheads="1"/>
          </p:cNvSpPr>
          <p:nvPr/>
        </p:nvSpPr>
        <p:spPr bwMode="auto">
          <a:xfrm>
            <a:off x="804888" y="2743200"/>
            <a:ext cx="7802511" cy="961289"/>
          </a:xfrm>
          <a:prstGeom prst="rect">
            <a:avLst/>
          </a:prstGeom>
          <a:noFill/>
          <a:ln w="9525">
            <a:noFill/>
            <a:miter lim="800000"/>
            <a:headEnd/>
            <a:tailEnd/>
          </a:ln>
        </p:spPr>
        <p:txBody>
          <a:bodyPr wrap="none">
            <a:prstTxWarp prst="textNoShape">
              <a:avLst/>
            </a:prstTxWarp>
            <a:spAutoFit/>
          </a:bodyPr>
          <a:lstStyle/>
          <a:p>
            <a:pPr eaLnBrk="1" hangingPunct="1"/>
            <a:r>
              <a:rPr lang="en-US" b="0"/>
              <a:t>How to construct a DFA for the reversal of a </a:t>
            </a:r>
          </a:p>
          <a:p>
            <a:pPr eaLnBrk="1" hangingPunct="1"/>
            <a:r>
              <a:rPr lang="en-US" b="0"/>
              <a:t>language?</a:t>
            </a:r>
          </a:p>
        </p:txBody>
      </p:sp>
      <p:sp>
        <p:nvSpPr>
          <p:cNvPr id="33797" name="Rectangle 9"/>
          <p:cNvSpPr>
            <a:spLocks noChangeArrowheads="1"/>
          </p:cNvSpPr>
          <p:nvPr/>
        </p:nvSpPr>
        <p:spPr bwMode="auto">
          <a:xfrm>
            <a:off x="228600" y="4419600"/>
            <a:ext cx="8704263" cy="1428750"/>
          </a:xfrm>
          <a:prstGeom prst="rect">
            <a:avLst/>
          </a:prstGeom>
          <a:noFill/>
          <a:ln w="9525">
            <a:noFill/>
            <a:miter lim="800000"/>
            <a:headEnd/>
            <a:tailEnd/>
          </a:ln>
        </p:spPr>
        <p:txBody>
          <a:bodyPr>
            <a:prstTxWarp prst="textNoShape">
              <a:avLst/>
            </a:prstTxWarp>
            <a:spAutoFit/>
          </a:bodyPr>
          <a:lstStyle/>
          <a:p>
            <a:pPr eaLnBrk="1" hangingPunct="1"/>
            <a:r>
              <a:rPr lang="en-US" b="0" dirty="0"/>
              <a:t>The direction in which we read a string should </a:t>
            </a:r>
          </a:p>
          <a:p>
            <a:pPr eaLnBrk="1" hangingPunct="1"/>
            <a:r>
              <a:rPr lang="en-US" b="0" dirty="0"/>
              <a:t>be irrelevant. If we flip transitions around we </a:t>
            </a:r>
          </a:p>
          <a:p>
            <a:pPr eaLnBrk="1" hangingPunct="1"/>
            <a:r>
              <a:rPr lang="en-US" b="0" dirty="0"/>
              <a:t>might not get a DFA.</a:t>
            </a:r>
          </a:p>
        </p:txBody>
      </p:sp>
      <p:sp>
        <p:nvSpPr>
          <p:cNvPr id="6" name="Text Box 6"/>
          <p:cNvSpPr txBox="1">
            <a:spLocks noChangeArrowheads="1"/>
          </p:cNvSpPr>
          <p:nvPr/>
        </p:nvSpPr>
        <p:spPr bwMode="auto">
          <a:xfrm>
            <a:off x="1417823" y="1189087"/>
            <a:ext cx="6211957" cy="487313"/>
          </a:xfrm>
          <a:prstGeom prst="rect">
            <a:avLst/>
          </a:prstGeom>
          <a:noFill/>
          <a:ln w="9525">
            <a:noFill/>
            <a:miter lim="800000"/>
            <a:headEnd/>
            <a:tailEnd/>
          </a:ln>
        </p:spPr>
        <p:txBody>
          <a:bodyPr wrap="none">
            <a:prstTxWarp prst="textNoShape">
              <a:avLst/>
            </a:prstTxWarp>
            <a:spAutoFit/>
          </a:bodyPr>
          <a:lstStyle/>
          <a:p>
            <a:pPr eaLnBrk="1" hangingPunct="1"/>
            <a:r>
              <a:rPr lang="en-US" b="0" dirty="0"/>
              <a:t>Reverse: A</a:t>
            </a:r>
            <a:r>
              <a:rPr lang="en-US" b="0" baseline="30000" dirty="0"/>
              <a:t>R</a:t>
            </a:r>
            <a:r>
              <a:rPr lang="en-US" b="0" dirty="0"/>
              <a:t> = {</a:t>
            </a:r>
            <a:r>
              <a:rPr lang="en-US" b="0" dirty="0" smtClean="0"/>
              <a:t> </a:t>
            </a:r>
            <a:r>
              <a:rPr lang="en-US" b="0" dirty="0" smtClean="0">
                <a:latin typeface="Lucida Grande"/>
                <a:ea typeface="Lucida Grande"/>
                <a:cs typeface="Lucida Grande"/>
              </a:rPr>
              <a:t>σ</a:t>
            </a:r>
            <a:r>
              <a:rPr lang="en-US" b="0" baseline="-25000" dirty="0" smtClean="0"/>
              <a:t>1 </a:t>
            </a:r>
            <a:r>
              <a:rPr lang="en-US" b="0" dirty="0" smtClean="0"/>
              <a:t>…</a:t>
            </a:r>
            <a:r>
              <a:rPr lang="en-US" b="0" dirty="0" err="1" smtClean="0">
                <a:latin typeface="Lucida Grande"/>
                <a:ea typeface="Lucida Grande"/>
                <a:cs typeface="Lucida Grande"/>
              </a:rPr>
              <a:t>σ</a:t>
            </a:r>
            <a:r>
              <a:rPr lang="en-US" b="0" baseline="-25000" dirty="0" err="1" smtClean="0"/>
              <a:t>k</a:t>
            </a:r>
            <a:r>
              <a:rPr lang="en-US" b="0" dirty="0" smtClean="0"/>
              <a:t> </a:t>
            </a:r>
            <a:r>
              <a:rPr lang="en-US" b="0" dirty="0"/>
              <a:t>|</a:t>
            </a:r>
            <a:r>
              <a:rPr lang="en-US" b="0" dirty="0" smtClean="0"/>
              <a:t> </a:t>
            </a:r>
            <a:r>
              <a:rPr lang="en-US" b="0" dirty="0" err="1" smtClean="0">
                <a:latin typeface="Lucida Grande"/>
                <a:ea typeface="Lucida Grande"/>
                <a:cs typeface="Lucida Grande"/>
              </a:rPr>
              <a:t>σ</a:t>
            </a:r>
            <a:r>
              <a:rPr lang="en-US" b="0" baseline="-25000" dirty="0" err="1" smtClean="0"/>
              <a:t>k</a:t>
            </a:r>
            <a:r>
              <a:rPr lang="en-US" b="0" baseline="-25000" dirty="0" smtClean="0"/>
              <a:t> </a:t>
            </a:r>
            <a:r>
              <a:rPr lang="en-US" b="0" dirty="0" smtClean="0"/>
              <a:t>…</a:t>
            </a:r>
            <a:r>
              <a:rPr lang="en-US" b="0" dirty="0" smtClean="0">
                <a:latin typeface="Lucida Grande"/>
                <a:ea typeface="Lucida Grande"/>
                <a:cs typeface="Lucida Grande"/>
              </a:rPr>
              <a:t>σ</a:t>
            </a:r>
            <a:r>
              <a:rPr lang="en-US" b="0" baseline="-25000" dirty="0" smtClean="0"/>
              <a:t>1</a:t>
            </a:r>
            <a:r>
              <a:rPr lang="en-US" b="0" dirty="0" smtClean="0"/>
              <a:t> </a:t>
            </a:r>
            <a:r>
              <a:rPr lang="en-US" b="0" dirty="0" err="1">
                <a:sym typeface="Symbol" charset="2"/>
              </a:rPr>
              <a:t></a:t>
            </a:r>
            <a:r>
              <a:rPr lang="en-US" b="0" dirty="0"/>
              <a:t> 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4360"/>
                                        </p:tgtEl>
                                        <p:attrNameLst>
                                          <p:attrName>style.visibility</p:attrName>
                                        </p:attrNameLst>
                                      </p:cBhvr>
                                      <p:to>
                                        <p:strVal val="visible"/>
                                      </p:to>
                                    </p:set>
                                    <p:animEffect transition="in" filter="fade">
                                      <p:cBhvr>
                                        <p:cTn id="7" dur="500"/>
                                        <p:tgtEl>
                                          <p:spTgt spid="484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60" grpId="0"/>
      <p:bldP spid="6"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81000" y="177800"/>
            <a:ext cx="8237538" cy="713016"/>
          </a:xfrm>
          <a:prstGeom prst="rect">
            <a:avLst/>
          </a:prstGeom>
          <a:noFill/>
          <a:ln w="9525">
            <a:noFill/>
            <a:miter lim="800000"/>
            <a:headEnd/>
            <a:tailEnd/>
          </a:ln>
        </p:spPr>
        <p:txBody>
          <a:bodyPr>
            <a:prstTxWarp prst="textNoShape">
              <a:avLst/>
            </a:prstTxWarp>
            <a:spAutoFit/>
          </a:bodyPr>
          <a:lstStyle/>
          <a:p>
            <a:pPr eaLnBrk="1" hangingPunct="1"/>
            <a:r>
              <a:rPr lang="en-US" sz="4400" b="0">
                <a:solidFill>
                  <a:schemeClr val="tx2"/>
                </a:solidFill>
              </a:rPr>
              <a:t>The Kleene closure: A*</a:t>
            </a:r>
          </a:p>
        </p:txBody>
      </p:sp>
      <p:sp>
        <p:nvSpPr>
          <p:cNvPr id="484359" name="Text Box 7"/>
          <p:cNvSpPr txBox="1">
            <a:spLocks noChangeArrowheads="1"/>
          </p:cNvSpPr>
          <p:nvPr/>
        </p:nvSpPr>
        <p:spPr bwMode="auto">
          <a:xfrm>
            <a:off x="632305" y="2133600"/>
            <a:ext cx="7136439" cy="1909240"/>
          </a:xfrm>
          <a:prstGeom prst="rect">
            <a:avLst/>
          </a:prstGeom>
          <a:noFill/>
          <a:ln w="9525">
            <a:noFill/>
            <a:miter lim="800000"/>
            <a:headEnd/>
            <a:tailEnd/>
          </a:ln>
        </p:spPr>
        <p:txBody>
          <a:bodyPr wrap="none">
            <a:prstTxWarp prst="textNoShape">
              <a:avLst/>
            </a:prstTxWarp>
            <a:spAutoFit/>
          </a:bodyPr>
          <a:lstStyle/>
          <a:p>
            <a:pPr eaLnBrk="1" hangingPunct="1"/>
            <a:r>
              <a:rPr lang="en-US" b="0" dirty="0"/>
              <a:t>From the definition of the concatenation, </a:t>
            </a:r>
          </a:p>
          <a:p>
            <a:pPr eaLnBrk="1" hangingPunct="1"/>
            <a:r>
              <a:rPr lang="en-US" b="0" dirty="0"/>
              <a:t>we </a:t>
            </a:r>
            <a:r>
              <a:rPr lang="en-US" b="0" dirty="0" smtClean="0"/>
              <a:t>define </a:t>
            </a:r>
            <a:r>
              <a:rPr lang="en-US" b="0" dirty="0"/>
              <a:t>A</a:t>
            </a:r>
            <a:r>
              <a:rPr lang="en-US" b="0" baseline="30000" dirty="0"/>
              <a:t>n</a:t>
            </a:r>
            <a:r>
              <a:rPr lang="en-US" b="0" dirty="0"/>
              <a:t>, </a:t>
            </a:r>
            <a:r>
              <a:rPr lang="en-US" b="0" dirty="0" err="1"/>
              <a:t>n</a:t>
            </a:r>
            <a:r>
              <a:rPr lang="en-US" b="0" dirty="0"/>
              <a:t> =0, 1, 2, … recursively</a:t>
            </a:r>
          </a:p>
          <a:p>
            <a:pPr eaLnBrk="1" hangingPunct="1"/>
            <a:r>
              <a:rPr lang="en-US" b="0" dirty="0">
                <a:sym typeface="Symbol" charset="2"/>
              </a:rPr>
              <a:t>A</a:t>
            </a:r>
            <a:r>
              <a:rPr lang="en-US" b="0" baseline="30000" dirty="0">
                <a:sym typeface="Symbol" charset="2"/>
              </a:rPr>
              <a:t>0</a:t>
            </a:r>
            <a:r>
              <a:rPr lang="en-US" b="0" dirty="0">
                <a:sym typeface="Symbol" charset="2"/>
              </a:rPr>
              <a:t> = {</a:t>
            </a:r>
            <a:r>
              <a:rPr lang="el-GR" b="0" dirty="0">
                <a:latin typeface="Lucida Grande" charset="0"/>
                <a:ea typeface="Arial" charset="0"/>
                <a:cs typeface="Arial" charset="0"/>
              </a:rPr>
              <a:t>ε</a:t>
            </a:r>
            <a:r>
              <a:rPr lang="en-US" b="0" dirty="0">
                <a:sym typeface="Symbol" charset="2"/>
              </a:rPr>
              <a:t>}</a:t>
            </a:r>
          </a:p>
          <a:p>
            <a:pPr eaLnBrk="1" hangingPunct="1"/>
            <a:r>
              <a:rPr lang="en-US" b="0" dirty="0">
                <a:sym typeface="Symbol" charset="2"/>
              </a:rPr>
              <a:t>A</a:t>
            </a:r>
            <a:r>
              <a:rPr lang="en-US" b="0" baseline="30000" dirty="0">
                <a:sym typeface="Symbol" charset="2"/>
              </a:rPr>
              <a:t>n+1</a:t>
            </a:r>
            <a:r>
              <a:rPr lang="en-US" b="0" dirty="0">
                <a:sym typeface="Symbol" charset="2"/>
              </a:rPr>
              <a:t> = A</a:t>
            </a:r>
            <a:r>
              <a:rPr lang="en-US" b="0" baseline="30000" dirty="0">
                <a:sym typeface="Symbol" charset="2"/>
              </a:rPr>
              <a:t>n</a:t>
            </a:r>
            <a:r>
              <a:rPr lang="en-US" b="0" dirty="0">
                <a:sym typeface="Symbol" charset="2"/>
              </a:rPr>
              <a:t> A</a:t>
            </a:r>
          </a:p>
        </p:txBody>
      </p:sp>
      <p:sp>
        <p:nvSpPr>
          <p:cNvPr id="484360" name="Text Box 8"/>
          <p:cNvSpPr txBox="1">
            <a:spLocks noChangeArrowheads="1"/>
          </p:cNvSpPr>
          <p:nvPr/>
        </p:nvSpPr>
        <p:spPr bwMode="auto">
          <a:xfrm>
            <a:off x="837868" y="1143000"/>
            <a:ext cx="7750840" cy="487313"/>
          </a:xfrm>
          <a:prstGeom prst="rect">
            <a:avLst/>
          </a:prstGeom>
          <a:noFill/>
          <a:ln w="9525">
            <a:noFill/>
            <a:miter lim="800000"/>
            <a:headEnd/>
            <a:tailEnd/>
          </a:ln>
        </p:spPr>
        <p:txBody>
          <a:bodyPr wrap="none">
            <a:prstTxWarp prst="textNoShape">
              <a:avLst/>
            </a:prstTxWarp>
            <a:spAutoFit/>
          </a:bodyPr>
          <a:lstStyle/>
          <a:p>
            <a:pPr eaLnBrk="1" hangingPunct="1"/>
            <a:r>
              <a:rPr lang="en-US" b="0" dirty="0"/>
              <a:t>Star: A* = {</a:t>
            </a:r>
            <a:r>
              <a:rPr lang="en-US" b="0" dirty="0" smtClean="0"/>
              <a:t> </a:t>
            </a:r>
            <a:r>
              <a:rPr lang="en-US" b="0" dirty="0" smtClean="0">
                <a:latin typeface="Lucida Grande"/>
                <a:ea typeface="Lucida Grande"/>
                <a:cs typeface="Lucida Grande"/>
              </a:rPr>
              <a:t>w</a:t>
            </a:r>
            <a:r>
              <a:rPr lang="en-US" b="0" baseline="-25000" dirty="0" smtClean="0"/>
              <a:t>1 </a:t>
            </a:r>
            <a:r>
              <a:rPr lang="en-US" b="0" dirty="0" smtClean="0"/>
              <a:t>…</a:t>
            </a:r>
            <a:r>
              <a:rPr lang="en-US" b="0" dirty="0" smtClean="0">
                <a:latin typeface="Lucida Grande"/>
                <a:ea typeface="Lucida Grande"/>
                <a:cs typeface="Lucida Grande"/>
              </a:rPr>
              <a:t>w</a:t>
            </a:r>
            <a:r>
              <a:rPr lang="en-US" b="0" baseline="-25000" dirty="0" smtClean="0"/>
              <a:t>k</a:t>
            </a:r>
            <a:r>
              <a:rPr lang="en-US" b="0" dirty="0" smtClean="0"/>
              <a:t> </a:t>
            </a:r>
            <a:r>
              <a:rPr lang="en-US" b="0" dirty="0"/>
              <a:t>| </a:t>
            </a:r>
            <a:r>
              <a:rPr lang="en-US" b="0" dirty="0" err="1"/>
              <a:t>k</a:t>
            </a:r>
            <a:r>
              <a:rPr lang="en-US" b="0" dirty="0"/>
              <a:t> </a:t>
            </a:r>
            <a:r>
              <a:rPr lang="en-US" b="0" dirty="0">
                <a:ea typeface="Arial" charset="0"/>
                <a:cs typeface="Arial" charset="0"/>
              </a:rPr>
              <a:t>≥ 0 </a:t>
            </a:r>
            <a:r>
              <a:rPr lang="en-US" b="0" dirty="0" smtClean="0">
                <a:ea typeface="Arial" charset="0"/>
                <a:cs typeface="Arial" charset="0"/>
              </a:rPr>
              <a:t>and </a:t>
            </a:r>
            <a:r>
              <a:rPr lang="en-US" b="0" dirty="0">
                <a:ea typeface="Arial" charset="0"/>
                <a:cs typeface="Arial" charset="0"/>
              </a:rPr>
              <a:t>each</a:t>
            </a:r>
            <a:r>
              <a:rPr lang="en-US" b="0" dirty="0" smtClean="0">
                <a:ea typeface="Arial" charset="0"/>
                <a:cs typeface="Arial" charset="0"/>
              </a:rPr>
              <a:t> </a:t>
            </a:r>
            <a:r>
              <a:rPr lang="en-US" b="0" dirty="0" err="1" smtClean="0">
                <a:latin typeface="Lucida Grande"/>
                <a:ea typeface="Lucida Grande"/>
                <a:cs typeface="Lucida Grande"/>
              </a:rPr>
              <a:t>w</a:t>
            </a:r>
            <a:r>
              <a:rPr lang="en-US" b="0" baseline="-25000" dirty="0" err="1" smtClean="0"/>
              <a:t>i</a:t>
            </a:r>
            <a:r>
              <a:rPr lang="en-US" b="0" dirty="0" smtClean="0"/>
              <a:t> </a:t>
            </a:r>
            <a:r>
              <a:rPr lang="en-US" b="0" dirty="0" err="1">
                <a:sym typeface="Symbol" charset="2"/>
              </a:rPr>
              <a:t></a:t>
            </a:r>
            <a:r>
              <a:rPr lang="en-US" b="0" dirty="0"/>
              <a:t> A }</a:t>
            </a:r>
          </a:p>
        </p:txBody>
      </p:sp>
      <p:sp>
        <p:nvSpPr>
          <p:cNvPr id="9" name="Text Box 7"/>
          <p:cNvSpPr txBox="1">
            <a:spLocks noChangeArrowheads="1"/>
          </p:cNvSpPr>
          <p:nvPr/>
        </p:nvSpPr>
        <p:spPr bwMode="auto">
          <a:xfrm>
            <a:off x="968370" y="4340225"/>
            <a:ext cx="6800860" cy="961289"/>
          </a:xfrm>
          <a:prstGeom prst="rect">
            <a:avLst/>
          </a:prstGeom>
          <a:noFill/>
          <a:ln w="9525">
            <a:noFill/>
            <a:miter lim="800000"/>
            <a:headEnd/>
            <a:tailEnd/>
          </a:ln>
        </p:spPr>
        <p:txBody>
          <a:bodyPr wrap="none">
            <a:prstTxWarp prst="textNoShape">
              <a:avLst/>
            </a:prstTxWarp>
            <a:spAutoFit/>
          </a:bodyPr>
          <a:lstStyle/>
          <a:p>
            <a:pPr eaLnBrk="1" hangingPunct="1"/>
            <a:r>
              <a:rPr lang="en-US" b="0" dirty="0"/>
              <a:t>A* is a set consisting of concatenations </a:t>
            </a:r>
          </a:p>
          <a:p>
            <a:pPr eaLnBrk="1" hangingPunct="1"/>
            <a:r>
              <a:rPr lang="en-US" b="0" dirty="0"/>
              <a:t>of</a:t>
            </a:r>
            <a:r>
              <a:rPr lang="en-US" b="0" dirty="0" smtClean="0"/>
              <a:t> any number of </a:t>
            </a:r>
            <a:r>
              <a:rPr lang="en-US" b="0" dirty="0"/>
              <a:t>strings from A.</a:t>
            </a:r>
          </a:p>
        </p:txBody>
      </p:sp>
      <p:grpSp>
        <p:nvGrpSpPr>
          <p:cNvPr id="11" name="Group 10"/>
          <p:cNvGrpSpPr/>
          <p:nvPr/>
        </p:nvGrpSpPr>
        <p:grpSpPr>
          <a:xfrm>
            <a:off x="3048000" y="5388793"/>
            <a:ext cx="2127897" cy="1473510"/>
            <a:chOff x="5867400" y="5388793"/>
            <a:chExt cx="2127897" cy="1473510"/>
          </a:xfrm>
        </p:grpSpPr>
        <p:sp>
          <p:nvSpPr>
            <p:cNvPr id="7" name="TextBox 6"/>
            <p:cNvSpPr txBox="1"/>
            <p:nvPr/>
          </p:nvSpPr>
          <p:spPr>
            <a:xfrm>
              <a:off x="5867400" y="5592760"/>
              <a:ext cx="2127897" cy="854080"/>
            </a:xfrm>
            <a:prstGeom prst="rect">
              <a:avLst/>
            </a:prstGeom>
            <a:noFill/>
          </p:spPr>
          <p:txBody>
            <a:bodyPr wrap="none" rtlCol="0">
              <a:spAutoFit/>
            </a:bodyPr>
            <a:lstStyle/>
            <a:p>
              <a:r>
                <a:rPr lang="en-US" b="0" dirty="0" smtClean="0"/>
                <a:t>A</a:t>
              </a:r>
              <a:r>
                <a:rPr lang="en-US" b="0" baseline="30000" dirty="0" smtClean="0"/>
                <a:t>* </a:t>
              </a:r>
              <a:r>
                <a:rPr lang="en-US" b="0" dirty="0" smtClean="0"/>
                <a:t>= </a:t>
              </a:r>
              <a:r>
                <a:rPr lang="en-US" sz="5400" b="0" dirty="0" smtClean="0"/>
                <a:t>∪</a:t>
              </a:r>
              <a:r>
                <a:rPr lang="en-US" b="0" dirty="0" smtClean="0"/>
                <a:t> </a:t>
              </a:r>
              <a:r>
                <a:rPr lang="en-US" b="0" dirty="0" err="1" smtClean="0"/>
                <a:t>A</a:t>
              </a:r>
              <a:r>
                <a:rPr lang="en-US" b="0" baseline="30000" dirty="0" err="1" smtClean="0"/>
                <a:t>k</a:t>
              </a:r>
              <a:endParaRPr lang="en-US" dirty="0"/>
            </a:p>
          </p:txBody>
        </p:sp>
        <p:sp>
          <p:nvSpPr>
            <p:cNvPr id="8" name="TextBox 7"/>
            <p:cNvSpPr txBox="1"/>
            <p:nvPr/>
          </p:nvSpPr>
          <p:spPr>
            <a:xfrm>
              <a:off x="6637749" y="6172200"/>
              <a:ext cx="848910" cy="690103"/>
            </a:xfrm>
            <a:prstGeom prst="rect">
              <a:avLst/>
            </a:prstGeom>
            <a:noFill/>
          </p:spPr>
          <p:txBody>
            <a:bodyPr wrap="none" rtlCol="0">
              <a:spAutoFit/>
            </a:bodyPr>
            <a:lstStyle/>
            <a:p>
              <a:r>
                <a:rPr lang="en-US" sz="2000" b="0" dirty="0" smtClean="0"/>
                <a:t>1≤k&lt;</a:t>
              </a:r>
              <a:r>
                <a:rPr lang="en-US" sz="2000" b="0" dirty="0" smtClean="0"/>
                <a:t>∞</a:t>
              </a:r>
            </a:p>
            <a:p>
              <a:endParaRPr lang="en-US" b="0" baseline="-25000" dirty="0"/>
            </a:p>
          </p:txBody>
        </p:sp>
        <p:sp>
          <p:nvSpPr>
            <p:cNvPr id="10" name="TextBox 9"/>
            <p:cNvSpPr txBox="1"/>
            <p:nvPr/>
          </p:nvSpPr>
          <p:spPr>
            <a:xfrm>
              <a:off x="6980277" y="5388793"/>
              <a:ext cx="184666" cy="487313"/>
            </a:xfrm>
            <a:prstGeom prst="rect">
              <a:avLst/>
            </a:prstGeom>
            <a:noFill/>
          </p:spPr>
          <p:txBody>
            <a:bodyPr wrap="none" rtlCol="0">
              <a:spAutoFit/>
            </a:bodyPr>
            <a:lstStyle/>
            <a:p>
              <a:endParaRPr lang="en-US" b="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4360"/>
                                        </p:tgtEl>
                                        <p:attrNameLst>
                                          <p:attrName>style.visibility</p:attrName>
                                        </p:attrNameLst>
                                      </p:cBhvr>
                                      <p:to>
                                        <p:strVal val="visible"/>
                                      </p:to>
                                    </p:set>
                                    <p:animEffect transition="in" filter="fade">
                                      <p:cBhvr>
                                        <p:cTn id="7" dur="500"/>
                                        <p:tgtEl>
                                          <p:spTgt spid="484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4359"/>
                                        </p:tgtEl>
                                        <p:attrNameLst>
                                          <p:attrName>style.visibility</p:attrName>
                                        </p:attrNameLst>
                                      </p:cBhvr>
                                      <p:to>
                                        <p:strVal val="visible"/>
                                      </p:to>
                                    </p:set>
                                    <p:animEffect transition="in" filter="fade">
                                      <p:cBhvr>
                                        <p:cTn id="12" dur="500"/>
                                        <p:tgtEl>
                                          <p:spTgt spid="4843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9" grpId="0"/>
      <p:bldP spid="484360" grpId="0"/>
      <p:bldP spid="9"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1000" y="177800"/>
            <a:ext cx="8237538" cy="713016"/>
          </a:xfrm>
          <a:prstGeom prst="rect">
            <a:avLst/>
          </a:prstGeom>
          <a:noFill/>
          <a:ln w="9525">
            <a:noFill/>
            <a:miter lim="800000"/>
            <a:headEnd/>
            <a:tailEnd/>
          </a:ln>
        </p:spPr>
        <p:txBody>
          <a:bodyPr>
            <a:prstTxWarp prst="textNoShape">
              <a:avLst/>
            </a:prstTxWarp>
            <a:spAutoFit/>
          </a:bodyPr>
          <a:lstStyle/>
          <a:p>
            <a:pPr eaLnBrk="1" hangingPunct="1"/>
            <a:r>
              <a:rPr lang="en-US" sz="4400" b="0">
                <a:solidFill>
                  <a:schemeClr val="tx2"/>
                </a:solidFill>
              </a:rPr>
              <a:t>The Kleene closure: A*</a:t>
            </a:r>
          </a:p>
        </p:txBody>
      </p:sp>
      <p:sp>
        <p:nvSpPr>
          <p:cNvPr id="484360" name="Text Box 8"/>
          <p:cNvSpPr txBox="1">
            <a:spLocks noChangeArrowheads="1"/>
          </p:cNvSpPr>
          <p:nvPr/>
        </p:nvSpPr>
        <p:spPr bwMode="auto">
          <a:xfrm>
            <a:off x="721495" y="1143000"/>
            <a:ext cx="4024359" cy="487313"/>
          </a:xfrm>
          <a:prstGeom prst="rect">
            <a:avLst/>
          </a:prstGeom>
          <a:noFill/>
          <a:ln w="9525">
            <a:noFill/>
            <a:miter lim="800000"/>
            <a:headEnd/>
            <a:tailEnd/>
          </a:ln>
        </p:spPr>
        <p:txBody>
          <a:bodyPr wrap="none">
            <a:prstTxWarp prst="textNoShape">
              <a:avLst/>
            </a:prstTxWarp>
            <a:spAutoFit/>
          </a:bodyPr>
          <a:lstStyle/>
          <a:p>
            <a:pPr eaLnBrk="1" hangingPunct="1"/>
            <a:r>
              <a:rPr lang="en-US" b="0"/>
              <a:t>What is A* of A={0,1}?</a:t>
            </a:r>
          </a:p>
        </p:txBody>
      </p:sp>
      <p:sp>
        <p:nvSpPr>
          <p:cNvPr id="7" name="Text Box 8"/>
          <p:cNvSpPr txBox="1">
            <a:spLocks noChangeArrowheads="1"/>
          </p:cNvSpPr>
          <p:nvPr/>
        </p:nvSpPr>
        <p:spPr bwMode="auto">
          <a:xfrm>
            <a:off x="3720055" y="2133600"/>
            <a:ext cx="3073903" cy="487313"/>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tx2"/>
                </a:solidFill>
              </a:rPr>
              <a:t>All binary strings</a:t>
            </a:r>
          </a:p>
        </p:txBody>
      </p:sp>
      <p:sp>
        <p:nvSpPr>
          <p:cNvPr id="8" name="Text Box 8"/>
          <p:cNvSpPr txBox="1">
            <a:spLocks noChangeArrowheads="1"/>
          </p:cNvSpPr>
          <p:nvPr/>
        </p:nvSpPr>
        <p:spPr bwMode="auto">
          <a:xfrm>
            <a:off x="952355" y="3581400"/>
            <a:ext cx="3867440" cy="487313"/>
          </a:xfrm>
          <a:prstGeom prst="rect">
            <a:avLst/>
          </a:prstGeom>
          <a:noFill/>
          <a:ln w="9525">
            <a:noFill/>
            <a:miter lim="800000"/>
            <a:headEnd/>
            <a:tailEnd/>
          </a:ln>
        </p:spPr>
        <p:txBody>
          <a:bodyPr wrap="none">
            <a:prstTxWarp prst="textNoShape">
              <a:avLst/>
            </a:prstTxWarp>
            <a:spAutoFit/>
          </a:bodyPr>
          <a:lstStyle/>
          <a:p>
            <a:pPr eaLnBrk="1" hangingPunct="1"/>
            <a:r>
              <a:rPr lang="en-US" b="0"/>
              <a:t>What is A* of A={11}?</a:t>
            </a:r>
          </a:p>
        </p:txBody>
      </p:sp>
      <p:sp>
        <p:nvSpPr>
          <p:cNvPr id="10" name="Text Box 8"/>
          <p:cNvSpPr txBox="1">
            <a:spLocks noChangeArrowheads="1"/>
          </p:cNvSpPr>
          <p:nvPr/>
        </p:nvSpPr>
        <p:spPr bwMode="auto">
          <a:xfrm>
            <a:off x="4025599" y="4876800"/>
            <a:ext cx="4894865" cy="961289"/>
          </a:xfrm>
          <a:prstGeom prst="rect">
            <a:avLst/>
          </a:prstGeom>
          <a:noFill/>
          <a:ln w="9525">
            <a:noFill/>
            <a:miter lim="800000"/>
            <a:headEnd/>
            <a:tailEnd/>
          </a:ln>
        </p:spPr>
        <p:txBody>
          <a:bodyPr wrap="none">
            <a:prstTxWarp prst="textNoShape">
              <a:avLst/>
            </a:prstTxWarp>
            <a:spAutoFit/>
          </a:bodyPr>
          <a:lstStyle/>
          <a:p>
            <a:pPr eaLnBrk="1" hangingPunct="1"/>
            <a:r>
              <a:rPr lang="en-US" b="0">
                <a:solidFill>
                  <a:schemeClr val="tx2"/>
                </a:solidFill>
              </a:rPr>
              <a:t>All binary strings of an even </a:t>
            </a:r>
          </a:p>
          <a:p>
            <a:pPr eaLnBrk="1" hangingPunct="1"/>
            <a:r>
              <a:rPr lang="en-US" b="0">
                <a:solidFill>
                  <a:schemeClr val="tx2"/>
                </a:solidFill>
              </a:rPr>
              <a:t>number of 1s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4360"/>
                                        </p:tgtEl>
                                        <p:attrNameLst>
                                          <p:attrName>style.visibility</p:attrName>
                                        </p:attrNameLst>
                                      </p:cBhvr>
                                      <p:to>
                                        <p:strVal val="visible"/>
                                      </p:to>
                                    </p:set>
                                    <p:animEffect transition="in" filter="fade">
                                      <p:cBhvr>
                                        <p:cTn id="7" dur="500"/>
                                        <p:tgtEl>
                                          <p:spTgt spid="484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60" grpId="0"/>
      <p:bldP spid="7" grpId="0"/>
      <p:bldP spid="8" grpId="0"/>
      <p:bldP spid="10"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457200" y="169863"/>
            <a:ext cx="8277225" cy="2085975"/>
          </a:xfrm>
          <a:prstGeom prst="rect">
            <a:avLst/>
          </a:prstGeom>
          <a:noFill/>
          <a:ln w="57150" cap="sq">
            <a:noFill/>
            <a:miter lim="800000"/>
            <a:headEnd/>
            <a:tailEnd/>
          </a:ln>
        </p:spPr>
        <p:txBody>
          <a:bodyPr lIns="274320" rIns="274320">
            <a:prstTxWarp prst="textNoShape">
              <a:avLst/>
            </a:prstTxWarp>
            <a:spAutoFit/>
          </a:bodyPr>
          <a:lstStyle/>
          <a:p>
            <a:r>
              <a:rPr lang="en-US" sz="4800" b="0">
                <a:solidFill>
                  <a:schemeClr val="tx2"/>
                </a:solidFill>
              </a:rPr>
              <a:t>Regular Languages Are Closed Under The Regular Operations</a:t>
            </a:r>
          </a:p>
        </p:txBody>
      </p:sp>
      <p:sp>
        <p:nvSpPr>
          <p:cNvPr id="35843" name="Text Box 5"/>
          <p:cNvSpPr txBox="1">
            <a:spLocks noChangeArrowheads="1"/>
          </p:cNvSpPr>
          <p:nvPr/>
        </p:nvSpPr>
        <p:spPr bwMode="auto">
          <a:xfrm>
            <a:off x="812800" y="3086100"/>
            <a:ext cx="7797800" cy="875111"/>
          </a:xfrm>
          <a:prstGeom prst="rect">
            <a:avLst/>
          </a:prstGeom>
          <a:noFill/>
          <a:ln w="57150" cap="sq">
            <a:noFill/>
            <a:miter lim="800000"/>
            <a:headEnd/>
            <a:tailEnd/>
          </a:ln>
        </p:spPr>
        <p:txBody>
          <a:bodyPr wrap="square" lIns="274320" rIns="274320">
            <a:prstTxWarp prst="textNoShape">
              <a:avLst/>
            </a:prstTxWarp>
            <a:spAutoFit/>
          </a:bodyPr>
          <a:lstStyle/>
          <a:p>
            <a:r>
              <a:rPr lang="en-US" b="0" dirty="0"/>
              <a:t>We have seen</a:t>
            </a:r>
            <a:r>
              <a:rPr lang="en-US" b="0" dirty="0" smtClean="0"/>
              <a:t> the </a:t>
            </a:r>
            <a:r>
              <a:rPr lang="en-US" b="0" dirty="0"/>
              <a:t>proof for Union.</a:t>
            </a:r>
            <a:r>
              <a:rPr lang="en-US" b="0" dirty="0" smtClean="0"/>
              <a:t> You will prove some of these on your homework.</a:t>
            </a:r>
            <a:endParaRPr lang="en-US" b="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2933700" y="21844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0243" name="Line 3"/>
          <p:cNvSpPr>
            <a:spLocks noChangeShapeType="1"/>
          </p:cNvSpPr>
          <p:nvPr/>
        </p:nvSpPr>
        <p:spPr bwMode="auto">
          <a:xfrm>
            <a:off x="2120900" y="2667000"/>
            <a:ext cx="698500" cy="0"/>
          </a:xfrm>
          <a:prstGeom prst="line">
            <a:avLst/>
          </a:prstGeom>
          <a:noFill/>
          <a:ln w="76200">
            <a:solidFill>
              <a:schemeClr val="tx2"/>
            </a:solidFill>
            <a:round/>
            <a:headEnd/>
            <a:tailEnd type="triangle" w="med" len="med"/>
          </a:ln>
        </p:spPr>
        <p:txBody>
          <a:bodyPr wrap="none">
            <a:prstTxWarp prst="textNoShape">
              <a:avLst/>
            </a:prstTxWarp>
            <a:spAutoFit/>
          </a:bodyPr>
          <a:lstStyle/>
          <a:p>
            <a:endParaRPr lang="en-US"/>
          </a:p>
        </p:txBody>
      </p:sp>
      <p:sp>
        <p:nvSpPr>
          <p:cNvPr id="10244" name="AutoShape 4"/>
          <p:cNvSpPr>
            <a:spLocks noChangeArrowheads="1"/>
          </p:cNvSpPr>
          <p:nvPr/>
        </p:nvSpPr>
        <p:spPr bwMode="auto">
          <a:xfrm>
            <a:off x="2895600" y="1371600"/>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solidFill>
            <a:schemeClr val="tx1"/>
          </a:solidFill>
          <a:ln w="9525">
            <a:solidFill>
              <a:schemeClr val="tx1"/>
            </a:solidFill>
            <a:miter lim="800000"/>
            <a:headEnd/>
            <a:tailEnd/>
          </a:ln>
        </p:spPr>
        <p:txBody>
          <a:bodyPr wrap="none" anchor="ctr">
            <a:prstTxWarp prst="textNoShape">
              <a:avLst/>
            </a:prstTxWarp>
            <a:spAutoFit/>
          </a:bodyPr>
          <a:lstStyle/>
          <a:p>
            <a:endParaRPr lang="en-US"/>
          </a:p>
        </p:txBody>
      </p:sp>
      <p:sp>
        <p:nvSpPr>
          <p:cNvPr id="10245" name="Line 5"/>
          <p:cNvSpPr>
            <a:spLocks noChangeShapeType="1"/>
          </p:cNvSpPr>
          <p:nvPr/>
        </p:nvSpPr>
        <p:spPr bwMode="auto">
          <a:xfrm flipH="1">
            <a:off x="6197600" y="3124200"/>
            <a:ext cx="1016000" cy="85090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10246" name="AutoShape 6"/>
          <p:cNvSpPr>
            <a:spLocks noChangeArrowheads="1"/>
          </p:cNvSpPr>
          <p:nvPr/>
        </p:nvSpPr>
        <p:spPr bwMode="auto">
          <a:xfrm>
            <a:off x="7556500" y="1193800"/>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solidFill>
            <a:schemeClr val="tx1"/>
          </a:solidFill>
          <a:ln w="9525">
            <a:solidFill>
              <a:schemeClr val="bg1"/>
            </a:solidFill>
            <a:miter lim="800000"/>
            <a:headEnd/>
            <a:tailEnd/>
          </a:ln>
        </p:spPr>
        <p:txBody>
          <a:bodyPr wrap="none" anchor="ctr">
            <a:prstTxWarp prst="textNoShape">
              <a:avLst/>
            </a:prstTxWarp>
            <a:spAutoFit/>
          </a:bodyPr>
          <a:lstStyle/>
          <a:p>
            <a:endParaRPr lang="en-US"/>
          </a:p>
        </p:txBody>
      </p:sp>
      <p:sp>
        <p:nvSpPr>
          <p:cNvPr id="10247" name="Oval 7"/>
          <p:cNvSpPr>
            <a:spLocks noChangeArrowheads="1"/>
          </p:cNvSpPr>
          <p:nvPr/>
        </p:nvSpPr>
        <p:spPr bwMode="auto">
          <a:xfrm>
            <a:off x="5130800" y="4318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0248" name="Oval 8"/>
          <p:cNvSpPr>
            <a:spLocks noChangeArrowheads="1"/>
          </p:cNvSpPr>
          <p:nvPr/>
        </p:nvSpPr>
        <p:spPr bwMode="auto">
          <a:xfrm>
            <a:off x="7518400" y="22098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0249" name="Oval 9"/>
          <p:cNvSpPr>
            <a:spLocks noChangeArrowheads="1"/>
          </p:cNvSpPr>
          <p:nvPr/>
        </p:nvSpPr>
        <p:spPr bwMode="auto">
          <a:xfrm>
            <a:off x="5130800" y="38862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0250" name="Line 10"/>
          <p:cNvSpPr>
            <a:spLocks noChangeShapeType="1"/>
          </p:cNvSpPr>
          <p:nvPr/>
        </p:nvSpPr>
        <p:spPr bwMode="auto">
          <a:xfrm flipH="1">
            <a:off x="6438900" y="3340100"/>
            <a:ext cx="1016000" cy="85090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0251" name="Text Box 11"/>
          <p:cNvSpPr txBox="1">
            <a:spLocks noChangeArrowheads="1"/>
          </p:cNvSpPr>
          <p:nvPr/>
        </p:nvSpPr>
        <p:spPr bwMode="auto">
          <a:xfrm>
            <a:off x="3079750" y="827088"/>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10252" name="Text Box 12"/>
          <p:cNvSpPr txBox="1">
            <a:spLocks noChangeArrowheads="1"/>
          </p:cNvSpPr>
          <p:nvPr/>
        </p:nvSpPr>
        <p:spPr bwMode="auto">
          <a:xfrm>
            <a:off x="6742113" y="1128713"/>
            <a:ext cx="779462" cy="479425"/>
          </a:xfrm>
          <a:prstGeom prst="rect">
            <a:avLst/>
          </a:prstGeom>
          <a:noFill/>
          <a:ln w="9525">
            <a:noFill/>
            <a:miter lim="800000"/>
            <a:headEnd/>
            <a:tailEnd/>
          </a:ln>
        </p:spPr>
        <p:txBody>
          <a:bodyPr wrap="none">
            <a:prstTxWarp prst="textNoShape">
              <a:avLst/>
            </a:prstTxWarp>
            <a:spAutoFit/>
          </a:bodyPr>
          <a:lstStyle/>
          <a:p>
            <a:pPr eaLnBrk="1" hangingPunct="1"/>
            <a:r>
              <a:rPr lang="en-US"/>
              <a:t>0,1</a:t>
            </a:r>
          </a:p>
        </p:txBody>
      </p:sp>
      <p:sp>
        <p:nvSpPr>
          <p:cNvPr id="10253" name="Text Box 13"/>
          <p:cNvSpPr txBox="1">
            <a:spLocks noChangeArrowheads="1"/>
          </p:cNvSpPr>
          <p:nvPr/>
        </p:nvSpPr>
        <p:spPr bwMode="auto">
          <a:xfrm>
            <a:off x="6381750" y="2957513"/>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10254" name="Text Box 14"/>
          <p:cNvSpPr txBox="1">
            <a:spLocks noChangeArrowheads="1"/>
          </p:cNvSpPr>
          <p:nvPr/>
        </p:nvSpPr>
        <p:spPr bwMode="auto">
          <a:xfrm>
            <a:off x="4497388" y="3081338"/>
            <a:ext cx="403225"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10255" name="Text Box 15"/>
          <p:cNvSpPr txBox="1">
            <a:spLocks noChangeArrowheads="1"/>
          </p:cNvSpPr>
          <p:nvPr/>
        </p:nvSpPr>
        <p:spPr bwMode="auto">
          <a:xfrm>
            <a:off x="4298950" y="1763713"/>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10256" name="Text Box 16"/>
          <p:cNvSpPr txBox="1">
            <a:spLocks noChangeArrowheads="1"/>
          </p:cNvSpPr>
          <p:nvPr/>
        </p:nvSpPr>
        <p:spPr bwMode="auto">
          <a:xfrm>
            <a:off x="6889750" y="3694113"/>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10257" name="Text Box 17"/>
          <p:cNvSpPr txBox="1">
            <a:spLocks noChangeArrowheads="1"/>
          </p:cNvSpPr>
          <p:nvPr/>
        </p:nvSpPr>
        <p:spPr bwMode="auto">
          <a:xfrm>
            <a:off x="7715250" y="646113"/>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10258" name="Oval 18"/>
          <p:cNvSpPr>
            <a:spLocks noChangeArrowheads="1"/>
          </p:cNvSpPr>
          <p:nvPr/>
        </p:nvSpPr>
        <p:spPr bwMode="auto">
          <a:xfrm>
            <a:off x="7340600" y="2019300"/>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0259" name="Oval 19"/>
          <p:cNvSpPr>
            <a:spLocks noChangeArrowheads="1"/>
          </p:cNvSpPr>
          <p:nvPr/>
        </p:nvSpPr>
        <p:spPr bwMode="auto">
          <a:xfrm>
            <a:off x="4953000" y="254000"/>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0260" name="Line 20"/>
          <p:cNvSpPr>
            <a:spLocks noChangeShapeType="1"/>
          </p:cNvSpPr>
          <p:nvPr/>
        </p:nvSpPr>
        <p:spPr bwMode="auto">
          <a:xfrm flipH="1">
            <a:off x="3898900" y="1346200"/>
            <a:ext cx="1016000" cy="85090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0261" name="Line 21"/>
          <p:cNvSpPr>
            <a:spLocks noChangeShapeType="1"/>
          </p:cNvSpPr>
          <p:nvPr/>
        </p:nvSpPr>
        <p:spPr bwMode="auto">
          <a:xfrm>
            <a:off x="3898900" y="3149600"/>
            <a:ext cx="1016000" cy="85090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0262" name="Line 22"/>
          <p:cNvSpPr>
            <a:spLocks noChangeShapeType="1"/>
          </p:cNvSpPr>
          <p:nvPr/>
        </p:nvSpPr>
        <p:spPr bwMode="auto">
          <a:xfrm>
            <a:off x="6388100" y="1346200"/>
            <a:ext cx="1016000" cy="85090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124951" name="Text Box 23"/>
          <p:cNvSpPr txBox="1">
            <a:spLocks noChangeArrowheads="1"/>
          </p:cNvSpPr>
          <p:nvPr/>
        </p:nvSpPr>
        <p:spPr bwMode="auto">
          <a:xfrm>
            <a:off x="898525" y="2411413"/>
            <a:ext cx="1028700"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0111</a:t>
            </a:r>
          </a:p>
        </p:txBody>
      </p:sp>
      <p:sp>
        <p:nvSpPr>
          <p:cNvPr id="124952" name="Text Box 24"/>
          <p:cNvSpPr txBox="1">
            <a:spLocks noChangeArrowheads="1"/>
          </p:cNvSpPr>
          <p:nvPr/>
        </p:nvSpPr>
        <p:spPr bwMode="auto">
          <a:xfrm>
            <a:off x="3035300" y="2411413"/>
            <a:ext cx="817563"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111</a:t>
            </a:r>
          </a:p>
        </p:txBody>
      </p:sp>
      <p:sp>
        <p:nvSpPr>
          <p:cNvPr id="124953" name="Text Box 25"/>
          <p:cNvSpPr txBox="1">
            <a:spLocks noChangeArrowheads="1"/>
          </p:cNvSpPr>
          <p:nvPr/>
        </p:nvSpPr>
        <p:spPr bwMode="auto">
          <a:xfrm>
            <a:off x="5324475" y="633413"/>
            <a:ext cx="606425"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11</a:t>
            </a:r>
          </a:p>
        </p:txBody>
      </p:sp>
      <p:sp>
        <p:nvSpPr>
          <p:cNvPr id="124954" name="Text Box 26"/>
          <p:cNvSpPr txBox="1">
            <a:spLocks noChangeArrowheads="1"/>
          </p:cNvSpPr>
          <p:nvPr/>
        </p:nvSpPr>
        <p:spPr bwMode="auto">
          <a:xfrm>
            <a:off x="7816850" y="2474913"/>
            <a:ext cx="395288"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1</a:t>
            </a:r>
          </a:p>
        </p:txBody>
      </p:sp>
      <p:sp>
        <p:nvSpPr>
          <p:cNvPr id="124955" name="Text Box 27"/>
          <p:cNvSpPr txBox="1">
            <a:spLocks noChangeArrowheads="1"/>
          </p:cNvSpPr>
          <p:nvPr/>
        </p:nvSpPr>
        <p:spPr bwMode="auto">
          <a:xfrm>
            <a:off x="7877175" y="2487613"/>
            <a:ext cx="273050"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 </a:t>
            </a:r>
          </a:p>
        </p:txBody>
      </p:sp>
      <p:sp>
        <p:nvSpPr>
          <p:cNvPr id="124956" name="Text Box 28"/>
          <p:cNvSpPr txBox="1">
            <a:spLocks noChangeArrowheads="1"/>
          </p:cNvSpPr>
          <p:nvPr/>
        </p:nvSpPr>
        <p:spPr bwMode="auto">
          <a:xfrm>
            <a:off x="777875" y="5083175"/>
            <a:ext cx="7642225" cy="868363"/>
          </a:xfrm>
          <a:prstGeom prst="rect">
            <a:avLst/>
          </a:prstGeom>
          <a:noFill/>
          <a:ln w="9525">
            <a:noFill/>
            <a:miter lim="800000"/>
            <a:headEnd/>
            <a:tailEnd/>
          </a:ln>
        </p:spPr>
        <p:txBody>
          <a:bodyPr>
            <a:prstTxWarp prst="textNoShape">
              <a:avLst/>
            </a:prstTxWarp>
            <a:spAutoFit/>
          </a:bodyPr>
          <a:lstStyle/>
          <a:p>
            <a:pPr eaLnBrk="1" hangingPunct="1"/>
            <a:r>
              <a:rPr lang="en-US"/>
              <a:t>The machine </a:t>
            </a:r>
            <a:r>
              <a:rPr lang="en-US">
                <a:solidFill>
                  <a:schemeClr val="tx2"/>
                </a:solidFill>
              </a:rPr>
              <a:t>accepts</a:t>
            </a:r>
            <a:r>
              <a:rPr lang="en-US"/>
              <a:t> a string if the process ends in a double circle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51"/>
                                        </p:tgtEl>
                                        <p:attrNameLst>
                                          <p:attrName>style.visibility</p:attrName>
                                        </p:attrNameLst>
                                      </p:cBhvr>
                                      <p:to>
                                        <p:strVal val="visible"/>
                                      </p:to>
                                    </p:set>
                                    <p:animEffect transition="in" filter="fade">
                                      <p:cBhvr>
                                        <p:cTn id="7" dur="500"/>
                                        <p:tgtEl>
                                          <p:spTgt spid="124951"/>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 0 L 0.22223 0 " pathEditMode="relative" rAng="0" ptsTypes="AA">
                                      <p:cBhvr>
                                        <p:cTn id="11" dur="1000" fill="hold"/>
                                        <p:tgtEl>
                                          <p:spTgt spid="124951"/>
                                        </p:tgtEl>
                                        <p:attrNameLst>
                                          <p:attrName>ppt_x</p:attrName>
                                          <p:attrName>ppt_y</p:attrName>
                                        </p:attrNameLst>
                                      </p:cBhvr>
                                      <p:rCtr x="0" y="0"/>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3" nodeType="clickEffect">
                                  <p:stCondLst>
                                    <p:cond delay="0"/>
                                  </p:stCondLst>
                                  <p:childTnLst>
                                    <p:animMotion origin="layout" path="M 0.22223 0.00186 C 0.21164 -0.00532 0.20261 -0.01504 0.19445 -0.02592 C 0.19289 -0.028 0.19184 -0.03101 0.19028 -0.03333 C 0.18768 -0.03726 0.18195 -0.04444 0.18195 -0.04421 C 0.17969 -0.05671 0.17309 -0.06527 0.17084 -0.07777 C 0.17101 -0.08842 0.16129 -0.14629 0.18195 -0.15555 C 0.18872 -0.16458 0.19358 -0.17361 0.20278 -0.17777 C 0.21372 -0.17638 0.22171 -0.17638 0.23056 -0.16851 C 0.23698 -0.15578 0.23646 -0.13958 0.24167 -0.12592 C 0.24046 -0.05671 0.24671 -0.07199 0.23612 -0.03888 C 0.23299 -0.02916 0.23108 -0.01898 0.22778 -0.00925 C 0.22188 0.00834 0.22223 0.01065 0.22223 0.00186 Z " pathEditMode="relative" rAng="0" ptsTypes="ffffffffffff">
                                      <p:cBhvr>
                                        <p:cTn id="15" dur="2000" fill="hold"/>
                                        <p:tgtEl>
                                          <p:spTgt spid="124951"/>
                                        </p:tgtEl>
                                        <p:attrNameLst>
                                          <p:attrName>ppt_x</p:attrName>
                                          <p:attrName>ppt_y</p:attrName>
                                        </p:attrNameLst>
                                      </p:cBhvr>
                                      <p:rCtr x="-18" y="-85"/>
                                    </p:animMotion>
                                  </p:childTnLst>
                                </p:cTn>
                              </p:par>
                            </p:childTnLst>
                          </p:cTn>
                        </p:par>
                        <p:par>
                          <p:cTn id="16" fill="hold">
                            <p:stCondLst>
                              <p:cond delay="2000"/>
                            </p:stCondLst>
                            <p:childTnLst>
                              <p:par>
                                <p:cTn id="17" presetID="1" presetClass="exit" presetSubtype="0" fill="hold" grpId="2" nodeType="afterEffect">
                                  <p:stCondLst>
                                    <p:cond delay="0"/>
                                  </p:stCondLst>
                                  <p:childTnLst>
                                    <p:set>
                                      <p:cBhvr>
                                        <p:cTn id="18" dur="1" fill="hold">
                                          <p:stCondLst>
                                            <p:cond delay="0"/>
                                          </p:stCondLst>
                                        </p:cTn>
                                        <p:tgtEl>
                                          <p:spTgt spid="12495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49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0 0 L 0.2375 -0.26296 " pathEditMode="relative" ptsTypes="AA">
                                      <p:cBhvr>
                                        <p:cTn id="24" dur="1000" fill="hold"/>
                                        <p:tgtEl>
                                          <p:spTgt spid="124952"/>
                                        </p:tgtEl>
                                        <p:attrNameLst>
                                          <p:attrName>ppt_x</p:attrName>
                                          <p:attrName>ppt_y</p:attrName>
                                        </p:attrNameLst>
                                      </p:cBhvr>
                                    </p:animMotion>
                                  </p:childTnLst>
                                </p:cTn>
                              </p:par>
                            </p:childTnLst>
                          </p:cTn>
                        </p:par>
                        <p:par>
                          <p:cTn id="25" fill="hold">
                            <p:stCondLst>
                              <p:cond delay="1000"/>
                            </p:stCondLst>
                            <p:childTnLst>
                              <p:par>
                                <p:cTn id="26" presetID="1" presetClass="exit" presetSubtype="0" fill="hold" grpId="2" nodeType="afterEffect">
                                  <p:stCondLst>
                                    <p:cond delay="0"/>
                                  </p:stCondLst>
                                  <p:childTnLst>
                                    <p:set>
                                      <p:cBhvr>
                                        <p:cTn id="27" dur="1" fill="hold">
                                          <p:stCondLst>
                                            <p:cond delay="0"/>
                                          </p:stCondLst>
                                        </p:cTn>
                                        <p:tgtEl>
                                          <p:spTgt spid="124952"/>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2495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1" nodeType="clickEffect">
                                  <p:stCondLst>
                                    <p:cond delay="0"/>
                                  </p:stCondLst>
                                  <p:childTnLst>
                                    <p:animMotion origin="layout" path="M 0 0 L 0.25833 0.27037 " pathEditMode="relative" ptsTypes="AA">
                                      <p:cBhvr>
                                        <p:cTn id="33" dur="1000" fill="hold"/>
                                        <p:tgtEl>
                                          <p:spTgt spid="124953"/>
                                        </p:tgtEl>
                                        <p:attrNameLst>
                                          <p:attrName>ppt_x</p:attrName>
                                          <p:attrName>ppt_y</p:attrName>
                                        </p:attrNameLst>
                                      </p:cBhvr>
                                    </p:animMotion>
                                  </p:childTnLst>
                                </p:cTn>
                              </p:par>
                            </p:childTnLst>
                          </p:cTn>
                        </p:par>
                        <p:par>
                          <p:cTn id="34" fill="hold">
                            <p:stCondLst>
                              <p:cond delay="1000"/>
                            </p:stCondLst>
                            <p:childTnLst>
                              <p:par>
                                <p:cTn id="35" presetID="1" presetClass="exit" presetSubtype="0" fill="hold" grpId="2" nodeType="afterEffect">
                                  <p:stCondLst>
                                    <p:cond delay="0"/>
                                  </p:stCondLst>
                                  <p:childTnLst>
                                    <p:set>
                                      <p:cBhvr>
                                        <p:cTn id="36" dur="1" fill="hold">
                                          <p:stCondLst>
                                            <p:cond delay="0"/>
                                          </p:stCondLst>
                                        </p:cTn>
                                        <p:tgtEl>
                                          <p:spTgt spid="12495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49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0 0 C -0.01267 -0.0169 -0.02049 -0.03912 -0.03195 -0.05741 C -0.03576 -0.06343 -0.03594 -0.06829 -0.04028 -0.07407 C -0.04115 -0.07778 -0.04219 -0.08148 -0.04306 -0.08519 C -0.04358 -0.08704 -0.04445 -0.09074 -0.04445 -0.09074 C -0.04392 -0.11736 -0.04427 -0.14398 -0.04306 -0.17037 C -0.04271 -0.17755 -0.03767 -0.18333 -0.03333 -0.18519 C -0.02587 -0.2 -0.0125 -0.20694 0 -0.21111 C 0.00746 -0.21042 0.01476 -0.21019 0.02222 -0.20926 C 0.02361 -0.20903 0.02535 -0.2088 0.02639 -0.20741 C 0.02864 -0.2044 0.02882 -0.19977 0.03055 -0.1963 C 0.0375 -0.1588 0.03715 -0.11181 0.02361 -0.07593 C 0.02118 -0.05972 0.01788 -0.03194 0.00694 -0.02222 C 0.00642 -0.01968 0.00642 -0.01713 0.00555 -0.01482 C -0.00052 0.00139 0 -0.00926 0 0 Z " pathEditMode="relative" ptsTypes="fffffffffffffff">
                                      <p:cBhvr>
                                        <p:cTn id="42" dur="2000" fill="hold"/>
                                        <p:tgtEl>
                                          <p:spTgt spid="124954"/>
                                        </p:tgtEl>
                                        <p:attrNameLst>
                                          <p:attrName>ppt_x</p:attrName>
                                          <p:attrName>ppt_y</p:attrName>
                                        </p:attrNameLst>
                                      </p:cBhvr>
                                    </p:animMotion>
                                  </p:childTnLst>
                                </p:cTn>
                              </p:par>
                            </p:childTnLst>
                          </p:cTn>
                        </p:par>
                        <p:par>
                          <p:cTn id="43" fill="hold">
                            <p:stCondLst>
                              <p:cond delay="2000"/>
                            </p:stCondLst>
                            <p:childTnLst>
                              <p:par>
                                <p:cTn id="44" presetID="1" presetClass="exit" presetSubtype="0" fill="hold" grpId="2" nodeType="afterEffect">
                                  <p:stCondLst>
                                    <p:cond delay="0"/>
                                  </p:stCondLst>
                                  <p:childTnLst>
                                    <p:set>
                                      <p:cBhvr>
                                        <p:cTn id="45" dur="1" fill="hold">
                                          <p:stCondLst>
                                            <p:cond delay="0"/>
                                          </p:stCondLst>
                                        </p:cTn>
                                        <p:tgtEl>
                                          <p:spTgt spid="124954"/>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1249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4956"/>
                                        </p:tgtEl>
                                        <p:attrNameLst>
                                          <p:attrName>style.visibility</p:attrName>
                                        </p:attrNameLst>
                                      </p:cBhvr>
                                      <p:to>
                                        <p:strVal val="visible"/>
                                      </p:to>
                                    </p:set>
                                    <p:animEffect transition="in" filter="fade">
                                      <p:cBhvr>
                                        <p:cTn id="52" dur="500"/>
                                        <p:tgtEl>
                                          <p:spTgt spid="124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1" grpId="0" animBg="1"/>
      <p:bldP spid="124951" grpId="1" animBg="1"/>
      <p:bldP spid="124951" grpId="2" animBg="1"/>
      <p:bldP spid="124951" grpId="3" animBg="1"/>
      <p:bldP spid="124952" grpId="0" animBg="1"/>
      <p:bldP spid="124952" grpId="1" animBg="1"/>
      <p:bldP spid="124952" grpId="2" animBg="1"/>
      <p:bldP spid="124953" grpId="0" animBg="1"/>
      <p:bldP spid="124953" grpId="1" animBg="1"/>
      <p:bldP spid="124953" grpId="2" animBg="1"/>
      <p:bldP spid="124954" grpId="0" animBg="1"/>
      <p:bldP spid="124954" grpId="1" animBg="1"/>
      <p:bldP spid="124954" grpId="2" animBg="1"/>
      <p:bldP spid="124955" grpId="0" animBg="1"/>
      <p:bldP spid="124956"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381000" y="509588"/>
            <a:ext cx="8458200" cy="543739"/>
          </a:xfrm>
          <a:prstGeom prst="rect">
            <a:avLst/>
          </a:prstGeom>
          <a:noFill/>
          <a:ln w="9525">
            <a:noFill/>
            <a:miter lim="800000"/>
            <a:headEnd/>
            <a:tailEnd/>
          </a:ln>
        </p:spPr>
        <p:txBody>
          <a:bodyPr>
            <a:prstTxWarp prst="textNoShape">
              <a:avLst/>
            </a:prstTxWarp>
            <a:spAutoFit/>
          </a:bodyPr>
          <a:lstStyle/>
          <a:p>
            <a:pPr eaLnBrk="1" hangingPunct="1"/>
            <a:r>
              <a:rPr lang="en-US" sz="3200" b="0">
                <a:solidFill>
                  <a:schemeClr val="tx2"/>
                </a:solidFill>
              </a:rPr>
              <a:t>Theorem</a:t>
            </a:r>
            <a:r>
              <a:rPr lang="en-US" sz="3200" b="0"/>
              <a:t>: Any finite language is regular</a:t>
            </a:r>
          </a:p>
        </p:txBody>
      </p:sp>
      <p:sp>
        <p:nvSpPr>
          <p:cNvPr id="513029" name="Text Box 5"/>
          <p:cNvSpPr txBox="1">
            <a:spLocks noChangeArrowheads="1"/>
          </p:cNvSpPr>
          <p:nvPr/>
        </p:nvSpPr>
        <p:spPr bwMode="auto">
          <a:xfrm>
            <a:off x="381000" y="1676400"/>
            <a:ext cx="8458200" cy="868363"/>
          </a:xfrm>
          <a:prstGeom prst="rect">
            <a:avLst/>
          </a:prstGeom>
          <a:noFill/>
          <a:ln w="9525">
            <a:noFill/>
            <a:miter lim="800000"/>
            <a:headEnd/>
            <a:tailEnd/>
          </a:ln>
        </p:spPr>
        <p:txBody>
          <a:bodyPr>
            <a:prstTxWarp prst="textNoShape">
              <a:avLst/>
            </a:prstTxWarp>
            <a:spAutoFit/>
          </a:bodyPr>
          <a:lstStyle/>
          <a:p>
            <a:pPr eaLnBrk="1" hangingPunct="1"/>
            <a:r>
              <a:rPr lang="en-US" b="0">
                <a:solidFill>
                  <a:srgbClr val="FFFF00"/>
                </a:solidFill>
              </a:rPr>
              <a:t>Claim 1: </a:t>
            </a:r>
            <a:r>
              <a:rPr lang="en-US" b="0"/>
              <a:t>Let w be a string over an alphabet. Then {w} is a regular language. </a:t>
            </a:r>
          </a:p>
        </p:txBody>
      </p:sp>
      <p:sp>
        <p:nvSpPr>
          <p:cNvPr id="4" name="Text Box 5"/>
          <p:cNvSpPr txBox="1">
            <a:spLocks noChangeArrowheads="1"/>
          </p:cNvSpPr>
          <p:nvPr/>
        </p:nvSpPr>
        <p:spPr bwMode="auto">
          <a:xfrm>
            <a:off x="381000" y="2808288"/>
            <a:ext cx="8458200" cy="487313"/>
          </a:xfrm>
          <a:prstGeom prst="rect">
            <a:avLst/>
          </a:prstGeom>
          <a:noFill/>
          <a:ln w="9525">
            <a:noFill/>
            <a:miter lim="800000"/>
            <a:headEnd/>
            <a:tailEnd/>
          </a:ln>
        </p:spPr>
        <p:txBody>
          <a:bodyPr>
            <a:prstTxWarp prst="textNoShape">
              <a:avLst/>
            </a:prstTxWarp>
            <a:spAutoFit/>
          </a:bodyPr>
          <a:lstStyle/>
          <a:p>
            <a:pPr eaLnBrk="1" hangingPunct="1"/>
            <a:r>
              <a:rPr lang="en-US" b="0" dirty="0">
                <a:solidFill>
                  <a:srgbClr val="FFFF00"/>
                </a:solidFill>
              </a:rPr>
              <a:t>Proof:</a:t>
            </a:r>
            <a:r>
              <a:rPr lang="en-US" b="0" dirty="0" smtClean="0">
                <a:solidFill>
                  <a:srgbClr val="FFFF00"/>
                </a:solidFill>
              </a:rPr>
              <a:t> </a:t>
            </a:r>
            <a:r>
              <a:rPr lang="en-US" b="0" dirty="0" smtClean="0"/>
              <a:t>Construct the automaton that accepts {</a:t>
            </a:r>
            <a:r>
              <a:rPr lang="en-US" b="0" dirty="0" err="1" smtClean="0"/>
              <a:t>w</a:t>
            </a:r>
            <a:r>
              <a:rPr lang="en-US" b="0" dirty="0" smtClean="0"/>
              <a:t>}.</a:t>
            </a:r>
            <a:endParaRPr lang="en-US" b="0" dirty="0"/>
          </a:p>
        </p:txBody>
      </p:sp>
      <p:sp>
        <p:nvSpPr>
          <p:cNvPr id="5" name="Text Box 5"/>
          <p:cNvSpPr txBox="1">
            <a:spLocks noChangeArrowheads="1"/>
          </p:cNvSpPr>
          <p:nvPr/>
        </p:nvSpPr>
        <p:spPr bwMode="auto">
          <a:xfrm>
            <a:off x="152400" y="4495800"/>
            <a:ext cx="8991600" cy="487313"/>
          </a:xfrm>
          <a:prstGeom prst="rect">
            <a:avLst/>
          </a:prstGeom>
          <a:noFill/>
          <a:ln w="9525">
            <a:noFill/>
            <a:miter lim="800000"/>
            <a:headEnd/>
            <a:tailEnd/>
          </a:ln>
        </p:spPr>
        <p:txBody>
          <a:bodyPr wrap="square">
            <a:prstTxWarp prst="textNoShape">
              <a:avLst/>
            </a:prstTxWarp>
            <a:spAutoFit/>
          </a:bodyPr>
          <a:lstStyle/>
          <a:p>
            <a:pPr eaLnBrk="1" hangingPunct="1"/>
            <a:r>
              <a:rPr lang="en-US" b="0" dirty="0">
                <a:solidFill>
                  <a:srgbClr val="FFFF00"/>
                </a:solidFill>
              </a:rPr>
              <a:t>Claim 2: </a:t>
            </a:r>
            <a:r>
              <a:rPr lang="en-US" b="0" dirty="0"/>
              <a:t>A language consisting of </a:t>
            </a:r>
            <a:r>
              <a:rPr lang="en-US" b="0" dirty="0" err="1"/>
              <a:t>n</a:t>
            </a:r>
            <a:r>
              <a:rPr lang="en-US" b="0" dirty="0"/>
              <a:t> strings is regular </a:t>
            </a:r>
          </a:p>
        </p:txBody>
      </p:sp>
      <p:sp>
        <p:nvSpPr>
          <p:cNvPr id="6" name="Text Box 5"/>
          <p:cNvSpPr txBox="1">
            <a:spLocks noChangeArrowheads="1"/>
          </p:cNvSpPr>
          <p:nvPr/>
        </p:nvSpPr>
        <p:spPr bwMode="auto">
          <a:xfrm>
            <a:off x="152400" y="5638800"/>
            <a:ext cx="8458200" cy="868363"/>
          </a:xfrm>
          <a:prstGeom prst="rect">
            <a:avLst/>
          </a:prstGeom>
          <a:noFill/>
          <a:ln w="9525">
            <a:noFill/>
            <a:miter lim="800000"/>
            <a:headEnd/>
            <a:tailEnd/>
          </a:ln>
        </p:spPr>
        <p:txBody>
          <a:bodyPr>
            <a:prstTxWarp prst="textNoShape">
              <a:avLst/>
            </a:prstTxWarp>
            <a:spAutoFit/>
          </a:bodyPr>
          <a:lstStyle/>
          <a:p>
            <a:pPr eaLnBrk="1" hangingPunct="1"/>
            <a:r>
              <a:rPr lang="en-US" b="0" dirty="0">
                <a:solidFill>
                  <a:srgbClr val="FFFF00"/>
                </a:solidFill>
              </a:rPr>
              <a:t>Proof: </a:t>
            </a:r>
            <a:r>
              <a:rPr lang="en-US" b="0" dirty="0"/>
              <a:t>By induction on the number of strings. If {a} then </a:t>
            </a:r>
            <a:r>
              <a:rPr lang="en-US" b="0" dirty="0" err="1" smtClean="0"/>
              <a:t>L</a:t>
            </a:r>
            <a:r>
              <a:rPr lang="en-US" b="0" dirty="0" err="1" smtClean="0">
                <a:sym typeface="Mathematica3" pitchFamily="2" charset="2"/>
              </a:rPr>
              <a:t>∪</a:t>
            </a:r>
            <a:r>
              <a:rPr lang="en-US" b="0" dirty="0" err="1" smtClean="0"/>
              <a:t>{</a:t>
            </a:r>
            <a:r>
              <a:rPr lang="en-US" b="0" dirty="0" err="1"/>
              <a:t>a</a:t>
            </a:r>
            <a:r>
              <a:rPr lang="en-US" b="0" dirty="0"/>
              <a:t>} is regular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fade">
                                      <p:cBhvr>
                                        <p:cTn id="7" dur="500"/>
                                        <p:tgtEl>
                                          <p:spTgt spid="513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p:bldP spid="4" grpId="0"/>
      <p:bldP spid="5" grpId="0"/>
      <p:bldP spid="6"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6421" name="Text Box 5"/>
          <p:cNvSpPr txBox="1">
            <a:spLocks noChangeArrowheads="1"/>
          </p:cNvSpPr>
          <p:nvPr/>
        </p:nvSpPr>
        <p:spPr bwMode="invGray">
          <a:xfrm>
            <a:off x="337612" y="1651000"/>
            <a:ext cx="8276690" cy="487313"/>
          </a:xfrm>
          <a:prstGeom prst="rect">
            <a:avLst/>
          </a:prstGeom>
          <a:noFill/>
          <a:ln w="57150" cap="sq">
            <a:noFill/>
            <a:miter lim="800000"/>
            <a:headEnd type="none" w="sm" len="sm"/>
            <a:tailEnd type="none" w="sm" len="sm"/>
          </a:ln>
        </p:spPr>
        <p:txBody>
          <a:bodyPr wrap="none" lIns="274320" rIns="274320">
            <a:prstTxWarp prst="textNoShape">
              <a:avLst/>
            </a:prstTxWarp>
            <a:spAutoFit/>
          </a:bodyPr>
          <a:lstStyle/>
          <a:p>
            <a:r>
              <a:rPr lang="en-US" b="0">
                <a:solidFill>
                  <a:schemeClr val="tx2"/>
                </a:solidFill>
              </a:rPr>
              <a:t>Input: </a:t>
            </a:r>
            <a:r>
              <a:rPr lang="en-US" b="0"/>
              <a:t>Text </a:t>
            </a:r>
            <a:r>
              <a:rPr lang="en-US" b="0">
                <a:solidFill>
                  <a:schemeClr val="tx2"/>
                </a:solidFill>
              </a:rPr>
              <a:t>T</a:t>
            </a:r>
            <a:r>
              <a:rPr lang="en-US" b="0"/>
              <a:t> of length </a:t>
            </a:r>
            <a:r>
              <a:rPr lang="en-US" b="0">
                <a:solidFill>
                  <a:schemeClr val="tx2"/>
                </a:solidFill>
              </a:rPr>
              <a:t>t, </a:t>
            </a:r>
            <a:r>
              <a:rPr lang="en-US" b="0"/>
              <a:t>string </a:t>
            </a:r>
            <a:r>
              <a:rPr lang="en-US" b="0">
                <a:solidFill>
                  <a:schemeClr val="tx2"/>
                </a:solidFill>
              </a:rPr>
              <a:t>S</a:t>
            </a:r>
            <a:r>
              <a:rPr lang="en-US" b="0"/>
              <a:t> of length </a:t>
            </a:r>
            <a:r>
              <a:rPr lang="en-US" b="0">
                <a:solidFill>
                  <a:schemeClr val="tx2"/>
                </a:solidFill>
              </a:rPr>
              <a:t>n</a:t>
            </a:r>
          </a:p>
        </p:txBody>
      </p:sp>
      <p:sp>
        <p:nvSpPr>
          <p:cNvPr id="37891" name="Text Box 15"/>
          <p:cNvSpPr txBox="1">
            <a:spLocks noChangeArrowheads="1"/>
          </p:cNvSpPr>
          <p:nvPr/>
        </p:nvSpPr>
        <p:spPr bwMode="auto">
          <a:xfrm>
            <a:off x="228600" y="481013"/>
            <a:ext cx="8763000" cy="713016"/>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sz="4400" b="0">
                <a:solidFill>
                  <a:schemeClr val="tx2"/>
                </a:solidFill>
              </a:rPr>
              <a:t>Pattern Matching</a:t>
            </a:r>
          </a:p>
        </p:txBody>
      </p:sp>
      <p:sp>
        <p:nvSpPr>
          <p:cNvPr id="316432" name="Text Box 16"/>
          <p:cNvSpPr txBox="1">
            <a:spLocks noChangeArrowheads="1"/>
          </p:cNvSpPr>
          <p:nvPr/>
        </p:nvSpPr>
        <p:spPr bwMode="auto">
          <a:xfrm>
            <a:off x="301661" y="2254250"/>
            <a:ext cx="8083478" cy="487313"/>
          </a:xfrm>
          <a:prstGeom prst="rect">
            <a:avLst/>
          </a:prstGeom>
          <a:noFill/>
          <a:ln w="57150" cap="sq">
            <a:noFill/>
            <a:miter lim="800000"/>
            <a:headEnd type="none" w="sm" len="sm"/>
            <a:tailEnd type="none" w="sm" len="sm"/>
          </a:ln>
        </p:spPr>
        <p:txBody>
          <a:bodyPr wrap="none" lIns="274320" rIns="274320">
            <a:prstTxWarp prst="textNoShape">
              <a:avLst/>
            </a:prstTxWarp>
            <a:spAutoFit/>
          </a:bodyPr>
          <a:lstStyle/>
          <a:p>
            <a:r>
              <a:rPr lang="en-US" b="0">
                <a:solidFill>
                  <a:schemeClr val="tx2"/>
                </a:solidFill>
              </a:rPr>
              <a:t>Problem:</a:t>
            </a:r>
            <a:r>
              <a:rPr lang="en-US" b="0"/>
              <a:t> Does string </a:t>
            </a:r>
            <a:r>
              <a:rPr lang="en-US" b="0">
                <a:solidFill>
                  <a:schemeClr val="tx2"/>
                </a:solidFill>
              </a:rPr>
              <a:t>S</a:t>
            </a:r>
            <a:r>
              <a:rPr lang="en-US" b="0"/>
              <a:t> appear inside text </a:t>
            </a:r>
            <a:r>
              <a:rPr lang="en-US" b="0">
                <a:solidFill>
                  <a:schemeClr val="tx2"/>
                </a:solidFill>
              </a:rPr>
              <a:t>T</a:t>
            </a:r>
            <a:r>
              <a:rPr lang="en-US" b="0"/>
              <a:t>?</a:t>
            </a:r>
          </a:p>
        </p:txBody>
      </p:sp>
      <p:sp>
        <p:nvSpPr>
          <p:cNvPr id="316433" name="Text Box 17"/>
          <p:cNvSpPr txBox="1">
            <a:spLocks noChangeArrowheads="1"/>
          </p:cNvSpPr>
          <p:nvPr/>
        </p:nvSpPr>
        <p:spPr bwMode="auto">
          <a:xfrm>
            <a:off x="1833738" y="3629025"/>
            <a:ext cx="4925662" cy="600164"/>
          </a:xfrm>
          <a:prstGeom prst="rect">
            <a:avLst/>
          </a:prstGeom>
          <a:noFill/>
          <a:ln w="57150" cap="sq">
            <a:noFill/>
            <a:miter lim="800000"/>
            <a:headEnd type="none" w="sm" len="sm"/>
            <a:tailEnd type="none" w="sm" len="sm"/>
          </a:ln>
        </p:spPr>
        <p:txBody>
          <a:bodyPr wrap="none" lIns="274320" rIns="274320">
            <a:prstTxWarp prst="textNoShape">
              <a:avLst/>
            </a:prstTxWarp>
            <a:spAutoFit/>
          </a:bodyPr>
          <a:lstStyle/>
          <a:p>
            <a:r>
              <a:rPr lang="en-US" sz="3600" b="0"/>
              <a:t>a</a:t>
            </a:r>
            <a:r>
              <a:rPr lang="en-US" sz="3600" b="0" baseline="-25000"/>
              <a:t>1</a:t>
            </a:r>
            <a:r>
              <a:rPr lang="en-US" sz="3600" b="0"/>
              <a:t>, a</a:t>
            </a:r>
            <a:r>
              <a:rPr lang="en-US" sz="3600" b="0" baseline="-25000"/>
              <a:t>2</a:t>
            </a:r>
            <a:r>
              <a:rPr lang="en-US" sz="3600" b="0"/>
              <a:t>, a</a:t>
            </a:r>
            <a:r>
              <a:rPr lang="en-US" sz="3600" b="0" baseline="-25000"/>
              <a:t>3</a:t>
            </a:r>
            <a:r>
              <a:rPr lang="en-US" sz="3600" b="0"/>
              <a:t>, a</a:t>
            </a:r>
            <a:r>
              <a:rPr lang="en-US" sz="3600" b="0" baseline="-25000"/>
              <a:t>4</a:t>
            </a:r>
            <a:r>
              <a:rPr lang="en-US" sz="3600" b="0"/>
              <a:t>, a</a:t>
            </a:r>
            <a:r>
              <a:rPr lang="en-US" sz="3600" b="0" baseline="-25000"/>
              <a:t>5</a:t>
            </a:r>
            <a:r>
              <a:rPr lang="en-US" sz="3600" b="0"/>
              <a:t>, …, a</a:t>
            </a:r>
            <a:r>
              <a:rPr lang="en-US" sz="3600" b="0" baseline="-25000"/>
              <a:t>t</a:t>
            </a:r>
          </a:p>
        </p:txBody>
      </p:sp>
      <p:sp>
        <p:nvSpPr>
          <p:cNvPr id="316434" name="Rectangle 18"/>
          <p:cNvSpPr>
            <a:spLocks noChangeArrowheads="1"/>
          </p:cNvSpPr>
          <p:nvPr/>
        </p:nvSpPr>
        <p:spPr bwMode="auto">
          <a:xfrm>
            <a:off x="1843088" y="3736206"/>
            <a:ext cx="2243137" cy="487313"/>
          </a:xfrm>
          <a:prstGeom prst="rect">
            <a:avLst/>
          </a:prstGeom>
          <a:noFill/>
          <a:ln w="57150" cap="sq">
            <a:solidFill>
              <a:schemeClr val="tx2"/>
            </a:solidFill>
            <a:miter lim="800000"/>
            <a:headEnd type="none" w="sm" len="sm"/>
            <a:tailEnd type="none" w="sm" len="sm"/>
          </a:ln>
        </p:spPr>
        <p:txBody>
          <a:bodyPr lIns="274320" rIns="274320" anchor="ctr">
            <a:prstTxWarp prst="textNoShape">
              <a:avLst/>
            </a:prstTxWarp>
            <a:spAutoFit/>
          </a:bodyPr>
          <a:lstStyle/>
          <a:p>
            <a:endParaRPr lang="en-US" b="0"/>
          </a:p>
        </p:txBody>
      </p:sp>
      <p:sp>
        <p:nvSpPr>
          <p:cNvPr id="316435" name="Text Box 19"/>
          <p:cNvSpPr txBox="1">
            <a:spLocks noChangeArrowheads="1"/>
          </p:cNvSpPr>
          <p:nvPr/>
        </p:nvSpPr>
        <p:spPr bwMode="auto">
          <a:xfrm>
            <a:off x="309457" y="2857500"/>
            <a:ext cx="2962485" cy="487313"/>
          </a:xfrm>
          <a:prstGeom prst="rect">
            <a:avLst/>
          </a:prstGeom>
          <a:noFill/>
          <a:ln w="57150" cap="sq">
            <a:noFill/>
            <a:miter lim="800000"/>
            <a:headEnd type="none" w="sm" len="sm"/>
            <a:tailEnd type="none" w="sm" len="sm"/>
          </a:ln>
        </p:spPr>
        <p:txBody>
          <a:bodyPr wrap="none" lIns="274320" rIns="274320">
            <a:prstTxWarp prst="textNoShape">
              <a:avLst/>
            </a:prstTxWarp>
            <a:spAutoFit/>
          </a:bodyPr>
          <a:lstStyle/>
          <a:p>
            <a:r>
              <a:rPr lang="en-US" b="0"/>
              <a:t>Naïve method: </a:t>
            </a:r>
          </a:p>
        </p:txBody>
      </p:sp>
      <p:sp>
        <p:nvSpPr>
          <p:cNvPr id="316436" name="Text Box 20"/>
          <p:cNvSpPr txBox="1">
            <a:spLocks noChangeArrowheads="1"/>
          </p:cNvSpPr>
          <p:nvPr/>
        </p:nvSpPr>
        <p:spPr bwMode="auto">
          <a:xfrm>
            <a:off x="529837" y="4799013"/>
            <a:ext cx="1410477" cy="487313"/>
          </a:xfrm>
          <a:prstGeom prst="rect">
            <a:avLst/>
          </a:prstGeom>
          <a:noFill/>
          <a:ln w="57150" cap="sq">
            <a:noFill/>
            <a:miter lim="800000"/>
            <a:headEnd type="none" w="sm" len="sm"/>
            <a:tailEnd type="none" w="sm" len="sm"/>
          </a:ln>
        </p:spPr>
        <p:txBody>
          <a:bodyPr wrap="none" lIns="274320" rIns="274320">
            <a:prstTxWarp prst="textNoShape">
              <a:avLst/>
            </a:prstTxWarp>
            <a:spAutoFit/>
          </a:bodyPr>
          <a:lstStyle/>
          <a:p>
            <a:r>
              <a:rPr lang="en-US" b="0"/>
              <a:t>Cost:</a:t>
            </a:r>
          </a:p>
        </p:txBody>
      </p:sp>
      <p:sp>
        <p:nvSpPr>
          <p:cNvPr id="316437" name="Text Box 21"/>
          <p:cNvSpPr txBox="1">
            <a:spLocks noChangeArrowheads="1"/>
          </p:cNvSpPr>
          <p:nvPr/>
        </p:nvSpPr>
        <p:spPr bwMode="auto">
          <a:xfrm>
            <a:off x="1628457" y="4799013"/>
            <a:ext cx="4437698" cy="487313"/>
          </a:xfrm>
          <a:prstGeom prst="rect">
            <a:avLst/>
          </a:prstGeom>
          <a:noFill/>
          <a:ln w="57150" cap="sq">
            <a:noFill/>
            <a:miter lim="800000"/>
            <a:headEnd type="none" w="sm" len="sm"/>
            <a:tailEnd type="none" w="sm" len="sm"/>
          </a:ln>
        </p:spPr>
        <p:txBody>
          <a:bodyPr wrap="none" lIns="274320" rIns="274320">
            <a:prstTxWarp prst="textNoShape">
              <a:avLst/>
            </a:prstTxWarp>
            <a:spAutoFit/>
          </a:bodyPr>
          <a:lstStyle/>
          <a:p>
            <a:r>
              <a:rPr lang="en-US" b="0"/>
              <a:t>Roughly </a:t>
            </a:r>
            <a:r>
              <a:rPr lang="en-US" b="0">
                <a:solidFill>
                  <a:schemeClr val="tx2"/>
                </a:solidFill>
              </a:rPr>
              <a:t>nt</a:t>
            </a:r>
            <a:r>
              <a:rPr lang="en-US" b="0"/>
              <a:t> comparisons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6421"/>
                                        </p:tgtEl>
                                        <p:attrNameLst>
                                          <p:attrName>style.visibility</p:attrName>
                                        </p:attrNameLst>
                                      </p:cBhvr>
                                      <p:to>
                                        <p:strVal val="visible"/>
                                      </p:to>
                                    </p:set>
                                    <p:animEffect transition="in" filter="fade">
                                      <p:cBhvr>
                                        <p:cTn id="7" dur="500"/>
                                        <p:tgtEl>
                                          <p:spTgt spid="3164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6432"/>
                                        </p:tgtEl>
                                        <p:attrNameLst>
                                          <p:attrName>style.visibility</p:attrName>
                                        </p:attrNameLst>
                                      </p:cBhvr>
                                      <p:to>
                                        <p:strVal val="visible"/>
                                      </p:to>
                                    </p:set>
                                    <p:animEffect transition="in" filter="fade">
                                      <p:cBhvr>
                                        <p:cTn id="12" dur="500"/>
                                        <p:tgtEl>
                                          <p:spTgt spid="3164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6435"/>
                                        </p:tgtEl>
                                        <p:attrNameLst>
                                          <p:attrName>style.visibility</p:attrName>
                                        </p:attrNameLst>
                                      </p:cBhvr>
                                      <p:to>
                                        <p:strVal val="visible"/>
                                      </p:to>
                                    </p:set>
                                    <p:animEffect transition="in" filter="fade">
                                      <p:cBhvr>
                                        <p:cTn id="17" dur="500"/>
                                        <p:tgtEl>
                                          <p:spTgt spid="3164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6433"/>
                                        </p:tgtEl>
                                        <p:attrNameLst>
                                          <p:attrName>style.visibility</p:attrName>
                                        </p:attrNameLst>
                                      </p:cBhvr>
                                      <p:to>
                                        <p:strVal val="visible"/>
                                      </p:to>
                                    </p:set>
                                    <p:animEffect transition="in" filter="fade">
                                      <p:cBhvr>
                                        <p:cTn id="22" dur="500"/>
                                        <p:tgtEl>
                                          <p:spTgt spid="3164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6434"/>
                                        </p:tgtEl>
                                        <p:attrNameLst>
                                          <p:attrName>style.visibility</p:attrName>
                                        </p:attrNameLst>
                                      </p:cBhvr>
                                      <p:to>
                                        <p:strVal val="visible"/>
                                      </p:to>
                                    </p:set>
                                    <p:animEffect transition="in" filter="fade">
                                      <p:cBhvr>
                                        <p:cTn id="27" dur="500"/>
                                        <p:tgtEl>
                                          <p:spTgt spid="316434"/>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1.66667E-6 3.75578E-6 L 0.07691 3.75578E-6 " pathEditMode="relative" rAng="0" ptsTypes="AA">
                                      <p:cBhvr>
                                        <p:cTn id="31" dur="1000" fill="hold"/>
                                        <p:tgtEl>
                                          <p:spTgt spid="316434"/>
                                        </p:tgtEl>
                                        <p:attrNameLst>
                                          <p:attrName>ppt_x</p:attrName>
                                          <p:attrName>ppt_y</p:attrName>
                                        </p:attrNameLst>
                                      </p:cBhvr>
                                      <p:rCtr x="38" y="0"/>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2" nodeType="clickEffect">
                                  <p:stCondLst>
                                    <p:cond delay="0"/>
                                  </p:stCondLst>
                                  <p:childTnLst>
                                    <p:animMotion origin="layout" path="M 0.07691 3.75578E-6 L 0.16146 3.75578E-6 " pathEditMode="relative" rAng="0" ptsTypes="AA">
                                      <p:cBhvr>
                                        <p:cTn id="35" dur="1000" fill="hold"/>
                                        <p:tgtEl>
                                          <p:spTgt spid="316434"/>
                                        </p:tgtEl>
                                        <p:attrNameLst>
                                          <p:attrName>ppt_x</p:attrName>
                                          <p:attrName>ppt_y</p:attrName>
                                        </p:attrNameLst>
                                      </p:cBhvr>
                                      <p:rCtr x="42" y="0"/>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6436"/>
                                        </p:tgtEl>
                                        <p:attrNameLst>
                                          <p:attrName>style.visibility</p:attrName>
                                        </p:attrNameLst>
                                      </p:cBhvr>
                                      <p:to>
                                        <p:strVal val="visible"/>
                                      </p:to>
                                    </p:set>
                                    <p:animEffect transition="in" filter="fade">
                                      <p:cBhvr>
                                        <p:cTn id="40" dur="500"/>
                                        <p:tgtEl>
                                          <p:spTgt spid="3164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6437"/>
                                        </p:tgtEl>
                                        <p:attrNameLst>
                                          <p:attrName>style.visibility</p:attrName>
                                        </p:attrNameLst>
                                      </p:cBhvr>
                                      <p:to>
                                        <p:strVal val="visible"/>
                                      </p:to>
                                    </p:set>
                                    <p:animEffect transition="in" filter="fade">
                                      <p:cBhvr>
                                        <p:cTn id="45" dur="500"/>
                                        <p:tgtEl>
                                          <p:spTgt spid="31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1" grpId="0"/>
      <p:bldP spid="316432" grpId="0"/>
      <p:bldP spid="316433" grpId="0"/>
      <p:bldP spid="316434" grpId="0" animBg="1"/>
      <p:bldP spid="316434" grpId="1" animBg="1"/>
      <p:bldP spid="316434" grpId="2" animBg="1"/>
      <p:bldP spid="316435" grpId="0"/>
      <p:bldP spid="316436" grpId="0"/>
      <p:bldP spid="316437"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 Box 7"/>
          <p:cNvSpPr txBox="1">
            <a:spLocks noChangeArrowheads="1"/>
          </p:cNvSpPr>
          <p:nvPr/>
        </p:nvSpPr>
        <p:spPr bwMode="auto">
          <a:xfrm>
            <a:off x="1580038" y="508000"/>
            <a:ext cx="5425123" cy="713016"/>
          </a:xfrm>
          <a:prstGeom prst="rect">
            <a:avLst/>
          </a:prstGeom>
          <a:noFill/>
          <a:ln w="57150" cap="sq">
            <a:noFill/>
            <a:miter lim="800000"/>
            <a:headEnd type="none" w="sm" len="sm"/>
            <a:tailEnd type="none" w="sm" len="sm"/>
          </a:ln>
        </p:spPr>
        <p:txBody>
          <a:bodyPr wrap="none" lIns="274320" rIns="274320">
            <a:prstTxWarp prst="textNoShape">
              <a:avLst/>
            </a:prstTxWarp>
            <a:spAutoFit/>
          </a:bodyPr>
          <a:lstStyle/>
          <a:p>
            <a:r>
              <a:rPr lang="en-US" sz="4400" b="0">
                <a:solidFill>
                  <a:schemeClr val="tx2"/>
                </a:solidFill>
              </a:rPr>
              <a:t>Automata Solution</a:t>
            </a:r>
          </a:p>
        </p:txBody>
      </p:sp>
      <p:sp>
        <p:nvSpPr>
          <p:cNvPr id="317448" name="Text Box 8"/>
          <p:cNvSpPr txBox="1">
            <a:spLocks noChangeArrowheads="1"/>
          </p:cNvSpPr>
          <p:nvPr/>
        </p:nvSpPr>
        <p:spPr bwMode="auto">
          <a:xfrm>
            <a:off x="381000" y="1622425"/>
            <a:ext cx="7766050" cy="875111"/>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b="0"/>
              <a:t>Build a machine M that accepts any string with S as a consecutive substring</a:t>
            </a:r>
          </a:p>
        </p:txBody>
      </p:sp>
      <p:sp>
        <p:nvSpPr>
          <p:cNvPr id="317449" name="Text Box 9"/>
          <p:cNvSpPr txBox="1">
            <a:spLocks noChangeArrowheads="1"/>
          </p:cNvSpPr>
          <p:nvPr/>
        </p:nvSpPr>
        <p:spPr bwMode="auto">
          <a:xfrm>
            <a:off x="891167" y="2854325"/>
            <a:ext cx="3800905" cy="451406"/>
          </a:xfrm>
          <a:prstGeom prst="rect">
            <a:avLst/>
          </a:prstGeom>
          <a:noFill/>
          <a:ln w="57150" cap="sq">
            <a:noFill/>
            <a:miter lim="800000"/>
            <a:headEnd/>
            <a:tailEnd/>
          </a:ln>
        </p:spPr>
        <p:txBody>
          <a:bodyPr wrap="none" lIns="274320" rIns="274320">
            <a:prstTxWarp prst="textNoShape">
              <a:avLst/>
            </a:prstTxWarp>
            <a:spAutoFit/>
          </a:bodyPr>
          <a:lstStyle/>
          <a:p>
            <a:pPr>
              <a:lnSpc>
                <a:spcPct val="80000"/>
              </a:lnSpc>
            </a:pPr>
            <a:r>
              <a:rPr lang="en-US" b="0"/>
              <a:t>Feed the text to M</a:t>
            </a:r>
          </a:p>
        </p:txBody>
      </p:sp>
      <p:sp>
        <p:nvSpPr>
          <p:cNvPr id="317450" name="Text Box 10"/>
          <p:cNvSpPr txBox="1">
            <a:spLocks noChangeArrowheads="1"/>
          </p:cNvSpPr>
          <p:nvPr/>
        </p:nvSpPr>
        <p:spPr bwMode="auto">
          <a:xfrm>
            <a:off x="748912" y="3670300"/>
            <a:ext cx="1410477" cy="451406"/>
          </a:xfrm>
          <a:prstGeom prst="rect">
            <a:avLst/>
          </a:prstGeom>
          <a:noFill/>
          <a:ln w="57150" cap="sq">
            <a:noFill/>
            <a:miter lim="800000"/>
            <a:headEnd/>
            <a:tailEnd/>
          </a:ln>
        </p:spPr>
        <p:txBody>
          <a:bodyPr wrap="none" lIns="274320" rIns="274320">
            <a:prstTxWarp prst="textNoShape">
              <a:avLst/>
            </a:prstTxWarp>
            <a:spAutoFit/>
          </a:bodyPr>
          <a:lstStyle/>
          <a:p>
            <a:pPr>
              <a:lnSpc>
                <a:spcPct val="80000"/>
              </a:lnSpc>
            </a:pPr>
            <a:r>
              <a:rPr lang="en-US" b="0"/>
              <a:t>Cost:</a:t>
            </a:r>
          </a:p>
        </p:txBody>
      </p:sp>
      <p:sp>
        <p:nvSpPr>
          <p:cNvPr id="317451" name="Text Box 11"/>
          <p:cNvSpPr txBox="1">
            <a:spLocks noChangeArrowheads="1"/>
          </p:cNvSpPr>
          <p:nvPr/>
        </p:nvSpPr>
        <p:spPr bwMode="auto">
          <a:xfrm>
            <a:off x="725488" y="4341813"/>
            <a:ext cx="7805737" cy="875111"/>
          </a:xfrm>
          <a:prstGeom prst="rect">
            <a:avLst/>
          </a:prstGeom>
          <a:noFill/>
          <a:ln w="57150" cap="sq">
            <a:noFill/>
            <a:miter lim="800000"/>
            <a:headEnd/>
            <a:tailEnd/>
          </a:ln>
        </p:spPr>
        <p:txBody>
          <a:bodyPr lIns="274320" rIns="274320">
            <a:prstTxWarp prst="textNoShape">
              <a:avLst/>
            </a:prstTxWarp>
            <a:spAutoFit/>
          </a:bodyPr>
          <a:lstStyle/>
          <a:p>
            <a:r>
              <a:rPr lang="en-US" b="0" dirty="0"/>
              <a:t>As luck would have it, the Knuth, Morris, Pratt algorithm builds M quickly</a:t>
            </a:r>
          </a:p>
        </p:txBody>
      </p:sp>
      <p:sp>
        <p:nvSpPr>
          <p:cNvPr id="317452" name="Text Box 12"/>
          <p:cNvSpPr txBox="1">
            <a:spLocks noChangeArrowheads="1"/>
          </p:cNvSpPr>
          <p:nvPr/>
        </p:nvSpPr>
        <p:spPr bwMode="auto">
          <a:xfrm>
            <a:off x="1848821" y="3670300"/>
            <a:ext cx="5797195" cy="451406"/>
          </a:xfrm>
          <a:prstGeom prst="rect">
            <a:avLst/>
          </a:prstGeom>
          <a:noFill/>
          <a:ln w="57150" cap="sq">
            <a:noFill/>
            <a:miter lim="800000"/>
            <a:headEnd/>
            <a:tailEnd/>
          </a:ln>
        </p:spPr>
        <p:txBody>
          <a:bodyPr wrap="none" lIns="274320" rIns="274320">
            <a:prstTxWarp prst="textNoShape">
              <a:avLst/>
            </a:prstTxWarp>
            <a:spAutoFit/>
          </a:bodyPr>
          <a:lstStyle/>
          <a:p>
            <a:pPr>
              <a:lnSpc>
                <a:spcPct val="80000"/>
              </a:lnSpc>
            </a:pPr>
            <a:r>
              <a:rPr lang="en-US" b="0"/>
              <a:t>t comparisons + time to build 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48"/>
                                        </p:tgtEl>
                                        <p:attrNameLst>
                                          <p:attrName>style.visibility</p:attrName>
                                        </p:attrNameLst>
                                      </p:cBhvr>
                                      <p:to>
                                        <p:strVal val="visible"/>
                                      </p:to>
                                    </p:set>
                                    <p:animEffect transition="in" filter="fade">
                                      <p:cBhvr>
                                        <p:cTn id="7" dur="500"/>
                                        <p:tgtEl>
                                          <p:spTgt spid="3174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49"/>
                                        </p:tgtEl>
                                        <p:attrNameLst>
                                          <p:attrName>style.visibility</p:attrName>
                                        </p:attrNameLst>
                                      </p:cBhvr>
                                      <p:to>
                                        <p:strVal val="visible"/>
                                      </p:to>
                                    </p:set>
                                    <p:animEffect transition="in" filter="fade">
                                      <p:cBhvr>
                                        <p:cTn id="12" dur="500"/>
                                        <p:tgtEl>
                                          <p:spTgt spid="3174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50"/>
                                        </p:tgtEl>
                                        <p:attrNameLst>
                                          <p:attrName>style.visibility</p:attrName>
                                        </p:attrNameLst>
                                      </p:cBhvr>
                                      <p:to>
                                        <p:strVal val="visible"/>
                                      </p:to>
                                    </p:set>
                                    <p:animEffect transition="in" filter="fade">
                                      <p:cBhvr>
                                        <p:cTn id="17" dur="500"/>
                                        <p:tgtEl>
                                          <p:spTgt spid="3174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52"/>
                                        </p:tgtEl>
                                        <p:attrNameLst>
                                          <p:attrName>style.visibility</p:attrName>
                                        </p:attrNameLst>
                                      </p:cBhvr>
                                      <p:to>
                                        <p:strVal val="visible"/>
                                      </p:to>
                                    </p:set>
                                    <p:animEffect transition="in" filter="fade">
                                      <p:cBhvr>
                                        <p:cTn id="22" dur="500"/>
                                        <p:tgtEl>
                                          <p:spTgt spid="3174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51"/>
                                        </p:tgtEl>
                                        <p:attrNameLst>
                                          <p:attrName>style.visibility</p:attrName>
                                        </p:attrNameLst>
                                      </p:cBhvr>
                                      <p:to>
                                        <p:strVal val="visible"/>
                                      </p:to>
                                    </p:set>
                                    <p:animEffect transition="in" filter="fade">
                                      <p:cBhvr>
                                        <p:cTn id="27" dur="500"/>
                                        <p:tgtEl>
                                          <p:spTgt spid="317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8" grpId="0"/>
      <p:bldP spid="317449" grpId="0"/>
      <p:bldP spid="317450" grpId="0"/>
      <p:bldP spid="317451" grpId="0"/>
      <p:bldP spid="317452"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1572226" y="1601788"/>
            <a:ext cx="5732849" cy="4993675"/>
          </a:xfrm>
          <a:prstGeom prst="rect">
            <a:avLst/>
          </a:prstGeom>
          <a:noFill/>
          <a:ln w="57150" cap="sq">
            <a:noFill/>
            <a:miter lim="800000"/>
            <a:headEnd type="none" w="sm" len="sm"/>
            <a:tailEnd type="none" w="sm" len="sm"/>
          </a:ln>
        </p:spPr>
        <p:txBody>
          <a:bodyPr wrap="none" lIns="274320" rIns="274320">
            <a:prstTxWarp prst="textNoShape">
              <a:avLst/>
            </a:prstTxWarp>
            <a:spAutoFit/>
          </a:bodyPr>
          <a:lstStyle/>
          <a:p>
            <a:pPr>
              <a:lnSpc>
                <a:spcPct val="85000"/>
              </a:lnSpc>
            </a:pPr>
            <a:r>
              <a:rPr lang="en-US" dirty="0" smtClean="0"/>
              <a:t>Regular Expressions</a:t>
            </a:r>
          </a:p>
          <a:p>
            <a:pPr>
              <a:lnSpc>
                <a:spcPct val="85000"/>
              </a:lnSpc>
            </a:pPr>
            <a:endParaRPr lang="en-US" dirty="0" smtClean="0"/>
          </a:p>
          <a:p>
            <a:pPr>
              <a:lnSpc>
                <a:spcPct val="85000"/>
              </a:lnSpc>
            </a:pPr>
            <a:r>
              <a:rPr lang="en-US" dirty="0"/>
              <a:t>Coke Machines</a:t>
            </a:r>
          </a:p>
          <a:p>
            <a:pPr>
              <a:lnSpc>
                <a:spcPct val="85000"/>
              </a:lnSpc>
              <a:buFontTx/>
              <a:buChar char="•"/>
            </a:pPr>
            <a:endParaRPr lang="en-US" dirty="0"/>
          </a:p>
          <a:p>
            <a:pPr>
              <a:lnSpc>
                <a:spcPct val="85000"/>
              </a:lnSpc>
            </a:pPr>
            <a:r>
              <a:rPr lang="en-US" dirty="0"/>
              <a:t>Thermostats (fridge)</a:t>
            </a:r>
          </a:p>
          <a:p>
            <a:pPr>
              <a:lnSpc>
                <a:spcPct val="85000"/>
              </a:lnSpc>
              <a:buFontTx/>
              <a:buChar char="•"/>
            </a:pPr>
            <a:endParaRPr lang="en-US" dirty="0"/>
          </a:p>
          <a:p>
            <a:pPr>
              <a:lnSpc>
                <a:spcPct val="85000"/>
              </a:lnSpc>
            </a:pPr>
            <a:r>
              <a:rPr lang="en-US" dirty="0"/>
              <a:t>Elevators</a:t>
            </a:r>
          </a:p>
          <a:p>
            <a:pPr>
              <a:lnSpc>
                <a:spcPct val="85000"/>
              </a:lnSpc>
              <a:buFontTx/>
              <a:buChar char="•"/>
            </a:pPr>
            <a:endParaRPr lang="en-US" dirty="0"/>
          </a:p>
          <a:p>
            <a:pPr>
              <a:lnSpc>
                <a:spcPct val="85000"/>
              </a:lnSpc>
            </a:pPr>
            <a:r>
              <a:rPr lang="en-US" dirty="0"/>
              <a:t>Train Track Switches</a:t>
            </a:r>
          </a:p>
          <a:p>
            <a:pPr>
              <a:lnSpc>
                <a:spcPct val="85000"/>
              </a:lnSpc>
              <a:buFontTx/>
              <a:buChar char="•"/>
            </a:pPr>
            <a:endParaRPr lang="en-US" dirty="0"/>
          </a:p>
          <a:p>
            <a:pPr>
              <a:lnSpc>
                <a:spcPct val="85000"/>
              </a:lnSpc>
            </a:pPr>
            <a:r>
              <a:rPr lang="en-US" dirty="0"/>
              <a:t>Lexical Analyzers for Parsers</a:t>
            </a:r>
          </a:p>
        </p:txBody>
      </p:sp>
      <p:sp>
        <p:nvSpPr>
          <p:cNvPr id="39939" name="Text Box 5"/>
          <p:cNvSpPr txBox="1">
            <a:spLocks noChangeArrowheads="1"/>
          </p:cNvSpPr>
          <p:nvPr/>
        </p:nvSpPr>
        <p:spPr bwMode="auto">
          <a:xfrm>
            <a:off x="1077913" y="438150"/>
            <a:ext cx="6602412" cy="701675"/>
          </a:xfrm>
          <a:prstGeom prst="rect">
            <a:avLst/>
          </a:prstGeom>
          <a:noFill/>
          <a:ln w="57150" cap="sq">
            <a:noFill/>
            <a:miter lim="800000"/>
            <a:headEnd type="none" w="sm" len="sm"/>
            <a:tailEnd type="none" w="sm" len="sm"/>
          </a:ln>
        </p:spPr>
        <p:txBody>
          <a:bodyPr wrap="none" lIns="274320" rIns="274320">
            <a:prstTxWarp prst="textNoShape">
              <a:avLst/>
            </a:prstTxWarp>
            <a:spAutoFit/>
          </a:bodyPr>
          <a:lstStyle/>
          <a:p>
            <a:r>
              <a:rPr lang="en-US" sz="4400" b="0">
                <a:solidFill>
                  <a:schemeClr val="tx2"/>
                </a:solidFill>
              </a:rPr>
              <a:t>Real-life Uses of DFAs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AutoShape 2"/>
          <p:cNvSpPr>
            <a:spLocks noChangeArrowheads="1"/>
          </p:cNvSpPr>
          <p:nvPr/>
        </p:nvSpPr>
        <p:spPr bwMode="invGray">
          <a:xfrm>
            <a:off x="3175000" y="327025"/>
            <a:ext cx="5184775" cy="2433638"/>
          </a:xfrm>
          <a:prstGeom prst="wedgeRoundRectCallout">
            <a:avLst>
              <a:gd name="adj1" fmla="val -69199"/>
              <a:gd name="adj2" fmla="val 90181"/>
              <a:gd name="adj3" fmla="val 16667"/>
            </a:avLst>
          </a:prstGeom>
          <a:noFill/>
          <a:ln w="76200" cap="sq">
            <a:solidFill>
              <a:schemeClr val="tx1"/>
            </a:solidFill>
            <a:miter lim="800000"/>
            <a:headEnd type="none" w="sm" len="sm"/>
            <a:tailEnd type="none" w="sm" len="sm"/>
          </a:ln>
        </p:spPr>
        <p:txBody>
          <a:bodyPr lIns="274320" rIns="274320" anchor="ctr">
            <a:prstTxWarp prst="textNoShape">
              <a:avLst/>
            </a:prstTxWarp>
          </a:bodyPr>
          <a:lstStyle/>
          <a:p>
            <a:r>
              <a:rPr lang="en-US" sz="3600" b="0"/>
              <a:t>Are </a:t>
            </a:r>
            <a:r>
              <a:rPr lang="en-US" sz="3600">
                <a:solidFill>
                  <a:srgbClr val="FFFF00"/>
                </a:solidFill>
              </a:rPr>
              <a:t>all</a:t>
            </a:r>
            <a:r>
              <a:rPr lang="en-US" sz="3600" b="0"/>
              <a:t> languages regular?</a:t>
            </a:r>
            <a:endParaRPr lang="en-US" b="0"/>
          </a:p>
        </p:txBody>
      </p:sp>
      <p:grpSp>
        <p:nvGrpSpPr>
          <p:cNvPr id="40963" name="Group 3"/>
          <p:cNvGrpSpPr>
            <a:grpSpLocks/>
          </p:cNvGrpSpPr>
          <p:nvPr/>
        </p:nvGrpSpPr>
        <p:grpSpPr bwMode="auto">
          <a:xfrm flipH="1">
            <a:off x="623888" y="2886075"/>
            <a:ext cx="1785937" cy="3657600"/>
            <a:chOff x="2308" y="1513"/>
            <a:chExt cx="1162" cy="2570"/>
          </a:xfrm>
        </p:grpSpPr>
        <p:grpSp>
          <p:nvGrpSpPr>
            <p:cNvPr id="40964" name="Group 4"/>
            <p:cNvGrpSpPr>
              <a:grpSpLocks/>
            </p:cNvGrpSpPr>
            <p:nvPr/>
          </p:nvGrpSpPr>
          <p:grpSpPr bwMode="auto">
            <a:xfrm>
              <a:off x="2308" y="1740"/>
              <a:ext cx="957" cy="2343"/>
              <a:chOff x="2308" y="1740"/>
              <a:chExt cx="957" cy="2343"/>
            </a:xfrm>
          </p:grpSpPr>
          <p:sp>
            <p:nvSpPr>
              <p:cNvPr id="40972" name="Freeform 5"/>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prstTxWarp prst="textNoShape">
                  <a:avLst/>
                </a:prstTxWarp>
              </a:bodyPr>
              <a:lstStyle/>
              <a:p>
                <a:endParaRPr lang="en-US"/>
              </a:p>
            </p:txBody>
          </p:sp>
          <p:sp>
            <p:nvSpPr>
              <p:cNvPr id="40973" name="Freeform 6"/>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prstTxWarp prst="textNoShape">
                  <a:avLst/>
                </a:prstTxWarp>
              </a:bodyPr>
              <a:lstStyle/>
              <a:p>
                <a:endParaRPr lang="en-US"/>
              </a:p>
            </p:txBody>
          </p:sp>
          <p:sp>
            <p:nvSpPr>
              <p:cNvPr id="40974" name="Freeform 7"/>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prstTxWarp prst="textNoShape">
                  <a:avLst/>
                </a:prstTxWarp>
              </a:bodyPr>
              <a:lstStyle/>
              <a:p>
                <a:endParaRPr lang="en-US"/>
              </a:p>
            </p:txBody>
          </p:sp>
          <p:sp>
            <p:nvSpPr>
              <p:cNvPr id="40975" name="Freeform 8"/>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prstTxWarp prst="textNoShape">
                  <a:avLst/>
                </a:prstTxWarp>
              </a:bodyPr>
              <a:lstStyle/>
              <a:p>
                <a:endParaRPr lang="en-US"/>
              </a:p>
            </p:txBody>
          </p:sp>
          <p:sp>
            <p:nvSpPr>
              <p:cNvPr id="40976" name="Freeform 9"/>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0977" name="Freeform 10"/>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40965" name="Freeform 11"/>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prstTxWarp prst="textNoShape">
                <a:avLst/>
              </a:prstTxWarp>
            </a:bodyPr>
            <a:lstStyle/>
            <a:p>
              <a:endParaRPr lang="en-US"/>
            </a:p>
          </p:txBody>
        </p:sp>
        <p:sp>
          <p:nvSpPr>
            <p:cNvPr id="40966" name="Freeform 12"/>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prstTxWarp prst="textNoShape">
                <a:avLst/>
              </a:prstTxWarp>
            </a:bodyPr>
            <a:lstStyle/>
            <a:p>
              <a:endParaRPr lang="en-US"/>
            </a:p>
          </p:txBody>
        </p:sp>
        <p:sp>
          <p:nvSpPr>
            <p:cNvPr id="40967" name="Oval 13"/>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0968" name="Oval 14"/>
            <p:cNvSpPr>
              <a:spLocks noChangeArrowheads="1"/>
            </p:cNvSpPr>
            <p:nvPr/>
          </p:nvSpPr>
          <p:spPr bwMode="auto">
            <a:xfrm rot="-4286940">
              <a:off x="281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40969" name="Oval 15"/>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0970" name="Oval 16"/>
            <p:cNvSpPr>
              <a:spLocks noChangeArrowheads="1"/>
            </p:cNvSpPr>
            <p:nvPr/>
          </p:nvSpPr>
          <p:spPr bwMode="auto">
            <a:xfrm rot="-4286940">
              <a:off x="276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40971" name="Oval 17"/>
            <p:cNvSpPr>
              <a:spLocks noChangeArrowheads="1"/>
            </p:cNvSpPr>
            <p:nvPr/>
          </p:nvSpPr>
          <p:spPr bwMode="auto">
            <a:xfrm>
              <a:off x="2687" y="2089"/>
              <a:ext cx="198" cy="85"/>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endParaRPr lang="en-US" sz="2400"/>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638" name="Text Box 6"/>
          <p:cNvSpPr txBox="1">
            <a:spLocks noChangeArrowheads="1"/>
          </p:cNvSpPr>
          <p:nvPr/>
        </p:nvSpPr>
        <p:spPr bwMode="auto">
          <a:xfrm>
            <a:off x="674688" y="2181225"/>
            <a:ext cx="7246937" cy="946150"/>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a:t>i.e., a bunch of </a:t>
            </a:r>
            <a:r>
              <a:rPr lang="en-US">
                <a:solidFill>
                  <a:schemeClr val="tx2"/>
                </a:solidFill>
              </a:rPr>
              <a:t>a</a:t>
            </a:r>
            <a:r>
              <a:rPr lang="en-US"/>
              <a:t>’s followed by an equal number of </a:t>
            </a:r>
            <a:r>
              <a:rPr lang="en-US">
                <a:solidFill>
                  <a:schemeClr val="tx2"/>
                </a:solidFill>
              </a:rPr>
              <a:t>b</a:t>
            </a:r>
            <a:r>
              <a:rPr lang="en-US"/>
              <a:t>’s</a:t>
            </a:r>
          </a:p>
        </p:txBody>
      </p:sp>
      <p:sp>
        <p:nvSpPr>
          <p:cNvPr id="41987" name="Text Box 8"/>
          <p:cNvSpPr txBox="1">
            <a:spLocks noChangeArrowheads="1"/>
          </p:cNvSpPr>
          <p:nvPr/>
        </p:nvSpPr>
        <p:spPr bwMode="auto">
          <a:xfrm>
            <a:off x="674688" y="762000"/>
            <a:ext cx="7408862" cy="519113"/>
          </a:xfrm>
          <a:prstGeom prst="rect">
            <a:avLst/>
          </a:prstGeom>
          <a:noFill/>
          <a:ln w="57150" cap="sq">
            <a:noFill/>
            <a:miter lim="800000"/>
            <a:headEnd/>
            <a:tailEnd/>
          </a:ln>
        </p:spPr>
        <p:txBody>
          <a:bodyPr wrap="none" lIns="274320" rIns="274320">
            <a:prstTxWarp prst="textNoShape">
              <a:avLst/>
            </a:prstTxWarp>
            <a:spAutoFit/>
          </a:bodyPr>
          <a:lstStyle/>
          <a:p>
            <a:r>
              <a:rPr lang="en-US"/>
              <a:t>Consider the language L = { a</a:t>
            </a:r>
            <a:r>
              <a:rPr lang="en-US" baseline="30000"/>
              <a:t>n</a:t>
            </a:r>
            <a:r>
              <a:rPr lang="en-US"/>
              <a:t>b</a:t>
            </a:r>
            <a:r>
              <a:rPr lang="en-US" baseline="30000"/>
              <a:t>n</a:t>
            </a:r>
            <a:r>
              <a:rPr lang="en-US"/>
              <a:t> | n &gt; 0 }</a:t>
            </a:r>
          </a:p>
        </p:txBody>
      </p:sp>
      <p:sp>
        <p:nvSpPr>
          <p:cNvPr id="325641" name="Text Box 9"/>
          <p:cNvSpPr txBox="1">
            <a:spLocks noChangeArrowheads="1"/>
          </p:cNvSpPr>
          <p:nvPr/>
        </p:nvSpPr>
        <p:spPr bwMode="auto">
          <a:xfrm>
            <a:off x="674688" y="3303588"/>
            <a:ext cx="7810500" cy="519112"/>
          </a:xfrm>
          <a:prstGeom prst="rect">
            <a:avLst/>
          </a:prstGeom>
          <a:noFill/>
          <a:ln w="57150" cap="sq">
            <a:noFill/>
            <a:miter lim="800000"/>
            <a:headEnd/>
            <a:tailEnd/>
          </a:ln>
        </p:spPr>
        <p:txBody>
          <a:bodyPr wrap="none" lIns="274320" rIns="274320">
            <a:prstTxWarp prst="textNoShape">
              <a:avLst/>
            </a:prstTxWarp>
            <a:spAutoFit/>
          </a:bodyPr>
          <a:lstStyle/>
          <a:p>
            <a:r>
              <a:rPr lang="en-US"/>
              <a:t>No finite automaton accepts this language</a:t>
            </a:r>
          </a:p>
        </p:txBody>
      </p:sp>
      <p:sp>
        <p:nvSpPr>
          <p:cNvPr id="325642" name="Text Box 10"/>
          <p:cNvSpPr txBox="1">
            <a:spLocks noChangeArrowheads="1"/>
          </p:cNvSpPr>
          <p:nvPr/>
        </p:nvSpPr>
        <p:spPr bwMode="auto">
          <a:xfrm>
            <a:off x="674688" y="3998913"/>
            <a:ext cx="3957637" cy="519112"/>
          </a:xfrm>
          <a:prstGeom prst="rect">
            <a:avLst/>
          </a:prstGeom>
          <a:noFill/>
          <a:ln w="57150" cap="sq">
            <a:noFill/>
            <a:miter lim="800000"/>
            <a:headEnd/>
            <a:tailEnd/>
          </a:ln>
        </p:spPr>
        <p:txBody>
          <a:bodyPr wrap="none" lIns="274320" rIns="274320">
            <a:prstTxWarp prst="textNoShape">
              <a:avLst/>
            </a:prstTxWarp>
            <a:spAutoFit/>
          </a:bodyPr>
          <a:lstStyle/>
          <a:p>
            <a:r>
              <a:rPr lang="en-US"/>
              <a:t>Can you prove this?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5638"/>
                                        </p:tgtEl>
                                        <p:attrNameLst>
                                          <p:attrName>style.visibility</p:attrName>
                                        </p:attrNameLst>
                                      </p:cBhvr>
                                      <p:to>
                                        <p:strVal val="visible"/>
                                      </p:to>
                                    </p:set>
                                    <p:animEffect transition="in" filter="fade">
                                      <p:cBhvr>
                                        <p:cTn id="7" dur="500"/>
                                        <p:tgtEl>
                                          <p:spTgt spid="3256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5641"/>
                                        </p:tgtEl>
                                        <p:attrNameLst>
                                          <p:attrName>style.visibility</p:attrName>
                                        </p:attrNameLst>
                                      </p:cBhvr>
                                      <p:to>
                                        <p:strVal val="visible"/>
                                      </p:to>
                                    </p:set>
                                    <p:animEffect transition="in" filter="fade">
                                      <p:cBhvr>
                                        <p:cTn id="12" dur="500"/>
                                        <p:tgtEl>
                                          <p:spTgt spid="3256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5642"/>
                                        </p:tgtEl>
                                        <p:attrNameLst>
                                          <p:attrName>style.visibility</p:attrName>
                                        </p:attrNameLst>
                                      </p:cBhvr>
                                      <p:to>
                                        <p:strVal val="visible"/>
                                      </p:to>
                                    </p:set>
                                    <p:animEffect transition="in" filter="fade">
                                      <p:cBhvr>
                                        <p:cTn id="17" dur="500"/>
                                        <p:tgtEl>
                                          <p:spTgt spid="325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8" grpId="0"/>
      <p:bldP spid="325641" grpId="0"/>
      <p:bldP spid="325642"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AutoShape 2"/>
          <p:cNvSpPr>
            <a:spLocks noChangeArrowheads="1"/>
          </p:cNvSpPr>
          <p:nvPr/>
        </p:nvSpPr>
        <p:spPr bwMode="invGray">
          <a:xfrm>
            <a:off x="3175000" y="327025"/>
            <a:ext cx="5184775" cy="4635500"/>
          </a:xfrm>
          <a:prstGeom prst="wedgeRoundRectCallout">
            <a:avLst>
              <a:gd name="adj1" fmla="val -69199"/>
              <a:gd name="adj2" fmla="val 23597"/>
              <a:gd name="adj3" fmla="val 16667"/>
            </a:avLst>
          </a:prstGeom>
          <a:noFill/>
          <a:ln w="76200" cap="sq">
            <a:solidFill>
              <a:schemeClr val="tx1"/>
            </a:solidFill>
            <a:miter lim="800000"/>
            <a:headEnd type="none" w="sm" len="sm"/>
            <a:tailEnd type="none" w="sm" len="sm"/>
          </a:ln>
        </p:spPr>
        <p:txBody>
          <a:bodyPr lIns="274320" rIns="274320" anchor="ctr">
            <a:prstTxWarp prst="textNoShape">
              <a:avLst/>
            </a:prstTxWarp>
          </a:bodyPr>
          <a:lstStyle/>
          <a:p>
            <a:r>
              <a:rPr lang="en-US" sz="3600" b="0">
                <a:solidFill>
                  <a:schemeClr val="tx2"/>
                </a:solidFill>
              </a:rPr>
              <a:t>a</a:t>
            </a:r>
            <a:r>
              <a:rPr lang="en-US" sz="3600" b="0" baseline="30000">
                <a:solidFill>
                  <a:schemeClr val="tx2"/>
                </a:solidFill>
              </a:rPr>
              <a:t>n</a:t>
            </a:r>
            <a:r>
              <a:rPr lang="en-US" sz="3600" b="0">
                <a:solidFill>
                  <a:schemeClr val="tx2"/>
                </a:solidFill>
              </a:rPr>
              <a:t>b</a:t>
            </a:r>
            <a:r>
              <a:rPr lang="en-US" sz="3600" b="0" baseline="30000">
                <a:solidFill>
                  <a:schemeClr val="tx2"/>
                </a:solidFill>
              </a:rPr>
              <a:t>n</a:t>
            </a:r>
            <a:r>
              <a:rPr lang="en-US" sz="3600" b="0"/>
              <a:t> is not regular.  No machine has enough states to keep track of the number of </a:t>
            </a:r>
            <a:r>
              <a:rPr lang="en-US" sz="3600" b="0">
                <a:solidFill>
                  <a:schemeClr val="tx2"/>
                </a:solidFill>
              </a:rPr>
              <a:t>a</a:t>
            </a:r>
            <a:r>
              <a:rPr lang="en-US" sz="3600" b="0"/>
              <a:t>’s it might encounter</a:t>
            </a:r>
            <a:endParaRPr lang="en-US" b="0"/>
          </a:p>
        </p:txBody>
      </p:sp>
      <p:grpSp>
        <p:nvGrpSpPr>
          <p:cNvPr id="43011" name="Group 3"/>
          <p:cNvGrpSpPr>
            <a:grpSpLocks/>
          </p:cNvGrpSpPr>
          <p:nvPr/>
        </p:nvGrpSpPr>
        <p:grpSpPr bwMode="auto">
          <a:xfrm flipH="1">
            <a:off x="623888" y="2886075"/>
            <a:ext cx="1785937" cy="3657600"/>
            <a:chOff x="2308" y="1513"/>
            <a:chExt cx="1162" cy="2570"/>
          </a:xfrm>
        </p:grpSpPr>
        <p:grpSp>
          <p:nvGrpSpPr>
            <p:cNvPr id="43012" name="Group 4"/>
            <p:cNvGrpSpPr>
              <a:grpSpLocks/>
            </p:cNvGrpSpPr>
            <p:nvPr/>
          </p:nvGrpSpPr>
          <p:grpSpPr bwMode="auto">
            <a:xfrm>
              <a:off x="2308" y="1740"/>
              <a:ext cx="957" cy="2343"/>
              <a:chOff x="2308" y="1740"/>
              <a:chExt cx="957" cy="2343"/>
            </a:xfrm>
          </p:grpSpPr>
          <p:sp>
            <p:nvSpPr>
              <p:cNvPr id="43020" name="Freeform 5"/>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prstTxWarp prst="textNoShape">
                  <a:avLst/>
                </a:prstTxWarp>
              </a:bodyPr>
              <a:lstStyle/>
              <a:p>
                <a:endParaRPr lang="en-US"/>
              </a:p>
            </p:txBody>
          </p:sp>
          <p:sp>
            <p:nvSpPr>
              <p:cNvPr id="43021" name="Freeform 6"/>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prstTxWarp prst="textNoShape">
                  <a:avLst/>
                </a:prstTxWarp>
              </a:bodyPr>
              <a:lstStyle/>
              <a:p>
                <a:endParaRPr lang="en-US"/>
              </a:p>
            </p:txBody>
          </p:sp>
          <p:sp>
            <p:nvSpPr>
              <p:cNvPr id="43022" name="Freeform 7"/>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prstTxWarp prst="textNoShape">
                  <a:avLst/>
                </a:prstTxWarp>
              </a:bodyPr>
              <a:lstStyle/>
              <a:p>
                <a:endParaRPr lang="en-US"/>
              </a:p>
            </p:txBody>
          </p:sp>
          <p:sp>
            <p:nvSpPr>
              <p:cNvPr id="43023" name="Freeform 8"/>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prstTxWarp prst="textNoShape">
                  <a:avLst/>
                </a:prstTxWarp>
              </a:bodyPr>
              <a:lstStyle/>
              <a:p>
                <a:endParaRPr lang="en-US"/>
              </a:p>
            </p:txBody>
          </p:sp>
          <p:sp>
            <p:nvSpPr>
              <p:cNvPr id="43024" name="Freeform 9"/>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3025" name="Freeform 10"/>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43013" name="Freeform 11"/>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prstTxWarp prst="textNoShape">
                <a:avLst/>
              </a:prstTxWarp>
            </a:bodyPr>
            <a:lstStyle/>
            <a:p>
              <a:endParaRPr lang="en-US"/>
            </a:p>
          </p:txBody>
        </p:sp>
        <p:sp>
          <p:nvSpPr>
            <p:cNvPr id="43014" name="Freeform 12"/>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prstTxWarp prst="textNoShape">
                <a:avLst/>
              </a:prstTxWarp>
            </a:bodyPr>
            <a:lstStyle/>
            <a:p>
              <a:endParaRPr lang="en-US"/>
            </a:p>
          </p:txBody>
        </p:sp>
        <p:sp>
          <p:nvSpPr>
            <p:cNvPr id="43015" name="Oval 13"/>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3016" name="Oval 14"/>
            <p:cNvSpPr>
              <a:spLocks noChangeArrowheads="1"/>
            </p:cNvSpPr>
            <p:nvPr/>
          </p:nvSpPr>
          <p:spPr bwMode="auto">
            <a:xfrm rot="-4286940">
              <a:off x="281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43017" name="Oval 15"/>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3018" name="Oval 16"/>
            <p:cNvSpPr>
              <a:spLocks noChangeArrowheads="1"/>
            </p:cNvSpPr>
            <p:nvPr/>
          </p:nvSpPr>
          <p:spPr bwMode="auto">
            <a:xfrm rot="-4286940">
              <a:off x="276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43019" name="Oval 17"/>
            <p:cNvSpPr>
              <a:spLocks noChangeArrowheads="1"/>
            </p:cNvSpPr>
            <p:nvPr/>
          </p:nvSpPr>
          <p:spPr bwMode="auto">
            <a:xfrm>
              <a:off x="2687" y="2089"/>
              <a:ext cx="198" cy="85"/>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endParaRPr lang="en-US" sz="2400"/>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AutoShape 2"/>
          <p:cNvSpPr>
            <a:spLocks noChangeArrowheads="1"/>
          </p:cNvSpPr>
          <p:nvPr/>
        </p:nvSpPr>
        <p:spPr bwMode="invGray">
          <a:xfrm>
            <a:off x="781050" y="584200"/>
            <a:ext cx="6153150" cy="3890963"/>
          </a:xfrm>
          <a:prstGeom prst="wedgeRoundRectCallout">
            <a:avLst>
              <a:gd name="adj1" fmla="val 60241"/>
              <a:gd name="adj2" fmla="val 23074"/>
              <a:gd name="adj3" fmla="val 16667"/>
            </a:avLst>
          </a:prstGeom>
          <a:noFill/>
          <a:ln w="76200" cap="sq">
            <a:solidFill>
              <a:schemeClr val="tx1"/>
            </a:solidFill>
            <a:miter lim="800000"/>
            <a:headEnd type="none" w="sm" len="sm"/>
            <a:tailEnd type="none" w="sm" len="sm"/>
          </a:ln>
        </p:spPr>
        <p:txBody>
          <a:bodyPr lIns="274320" rIns="274320" anchor="ctr">
            <a:prstTxWarp prst="textNoShape">
              <a:avLst/>
            </a:prstTxWarp>
          </a:bodyPr>
          <a:lstStyle/>
          <a:p>
            <a:r>
              <a:rPr lang="en-US" sz="3600" b="0"/>
              <a:t>That is a fairly weak argument </a:t>
            </a:r>
          </a:p>
          <a:p>
            <a:endParaRPr lang="en-US" sz="3600" b="0"/>
          </a:p>
          <a:p>
            <a:r>
              <a:rPr lang="en-US" sz="3600" b="0"/>
              <a:t>Consider the following example…</a:t>
            </a:r>
          </a:p>
        </p:txBody>
      </p:sp>
      <p:grpSp>
        <p:nvGrpSpPr>
          <p:cNvPr id="44035" name="Group 3"/>
          <p:cNvGrpSpPr>
            <a:grpSpLocks/>
          </p:cNvGrpSpPr>
          <p:nvPr/>
        </p:nvGrpSpPr>
        <p:grpSpPr bwMode="auto">
          <a:xfrm flipH="1">
            <a:off x="7340600" y="2859088"/>
            <a:ext cx="1660525" cy="3743325"/>
            <a:chOff x="864" y="465"/>
            <a:chExt cx="1046" cy="2358"/>
          </a:xfrm>
        </p:grpSpPr>
        <p:grpSp>
          <p:nvGrpSpPr>
            <p:cNvPr id="44036" name="Group 4"/>
            <p:cNvGrpSpPr>
              <a:grpSpLocks/>
            </p:cNvGrpSpPr>
            <p:nvPr/>
          </p:nvGrpSpPr>
          <p:grpSpPr bwMode="auto">
            <a:xfrm>
              <a:off x="864" y="465"/>
              <a:ext cx="1008" cy="2319"/>
              <a:chOff x="587" y="528"/>
              <a:chExt cx="1008" cy="2319"/>
            </a:xfrm>
          </p:grpSpPr>
          <p:grpSp>
            <p:nvGrpSpPr>
              <p:cNvPr id="44039" name="Group 5"/>
              <p:cNvGrpSpPr>
                <a:grpSpLocks/>
              </p:cNvGrpSpPr>
              <p:nvPr/>
            </p:nvGrpSpPr>
            <p:grpSpPr bwMode="auto">
              <a:xfrm>
                <a:off x="587" y="528"/>
                <a:ext cx="1008" cy="2319"/>
                <a:chOff x="587" y="528"/>
                <a:chExt cx="1008" cy="2319"/>
              </a:xfrm>
            </p:grpSpPr>
            <p:grpSp>
              <p:nvGrpSpPr>
                <p:cNvPr id="44041" name="Group 6"/>
                <p:cNvGrpSpPr>
                  <a:grpSpLocks/>
                </p:cNvGrpSpPr>
                <p:nvPr/>
              </p:nvGrpSpPr>
              <p:grpSpPr bwMode="auto">
                <a:xfrm>
                  <a:off x="587" y="528"/>
                  <a:ext cx="1008" cy="2319"/>
                  <a:chOff x="1151" y="1104"/>
                  <a:chExt cx="686" cy="1741"/>
                </a:xfrm>
              </p:grpSpPr>
              <p:sp>
                <p:nvSpPr>
                  <p:cNvPr id="44048" name="Freeform 7"/>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prstTxWarp prst="textNoShape">
                      <a:avLst/>
                    </a:prstTxWarp>
                  </a:bodyPr>
                  <a:lstStyle/>
                  <a:p>
                    <a:endParaRPr lang="en-US"/>
                  </a:p>
                </p:txBody>
              </p:sp>
              <p:sp>
                <p:nvSpPr>
                  <p:cNvPr id="44049" name="Freeform 8"/>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prstTxWarp prst="textNoShape">
                      <a:avLst/>
                    </a:prstTxWarp>
                  </a:bodyPr>
                  <a:lstStyle/>
                  <a:p>
                    <a:endParaRPr lang="en-US"/>
                  </a:p>
                </p:txBody>
              </p:sp>
              <p:sp>
                <p:nvSpPr>
                  <p:cNvPr id="44050" name="Freeform 9"/>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prstTxWarp prst="textNoShape">
                      <a:avLst/>
                    </a:prstTxWarp>
                  </a:bodyPr>
                  <a:lstStyle/>
                  <a:p>
                    <a:endParaRPr lang="en-US"/>
                  </a:p>
                </p:txBody>
              </p:sp>
              <p:sp>
                <p:nvSpPr>
                  <p:cNvPr id="44051" name="Freeform 10"/>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prstTxWarp prst="textNoShape">
                      <a:avLst/>
                    </a:prstTxWarp>
                  </a:bodyPr>
                  <a:lstStyle/>
                  <a:p>
                    <a:endParaRPr lang="en-US"/>
                  </a:p>
                </p:txBody>
              </p:sp>
              <p:sp>
                <p:nvSpPr>
                  <p:cNvPr id="44052" name="Freeform 11"/>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prstTxWarp prst="textNoShape">
                      <a:avLst/>
                    </a:prstTxWarp>
                  </a:bodyPr>
                  <a:lstStyle/>
                  <a:p>
                    <a:endParaRPr lang="en-US"/>
                  </a:p>
                </p:txBody>
              </p:sp>
              <p:sp>
                <p:nvSpPr>
                  <p:cNvPr id="44053" name="Freeform 12"/>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prstTxWarp prst="textNoShape">
                      <a:avLst/>
                    </a:prstTxWarp>
                  </a:bodyPr>
                  <a:lstStyle/>
                  <a:p>
                    <a:endParaRPr lang="en-US"/>
                  </a:p>
                </p:txBody>
              </p:sp>
              <p:grpSp>
                <p:nvGrpSpPr>
                  <p:cNvPr id="44054" name="Group 13"/>
                  <p:cNvGrpSpPr>
                    <a:grpSpLocks/>
                  </p:cNvGrpSpPr>
                  <p:nvPr/>
                </p:nvGrpSpPr>
                <p:grpSpPr bwMode="auto">
                  <a:xfrm flipH="1">
                    <a:off x="1212" y="1104"/>
                    <a:ext cx="277" cy="235"/>
                    <a:chOff x="1590" y="1104"/>
                    <a:chExt cx="277" cy="235"/>
                  </a:xfrm>
                </p:grpSpPr>
                <p:sp>
                  <p:nvSpPr>
                    <p:cNvPr id="44055" name="Freeform 14"/>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prstTxWarp prst="textNoShape">
                        <a:avLst/>
                      </a:prstTxWarp>
                    </a:bodyPr>
                    <a:lstStyle/>
                    <a:p>
                      <a:endParaRPr lang="en-US"/>
                    </a:p>
                  </p:txBody>
                </p:sp>
                <p:sp>
                  <p:nvSpPr>
                    <p:cNvPr id="44056" name="Freeform 15"/>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prstTxWarp prst="textNoShape">
                        <a:avLst/>
                      </a:prstTxWarp>
                    </a:bodyPr>
                    <a:lstStyle/>
                    <a:p>
                      <a:endParaRPr lang="en-US"/>
                    </a:p>
                  </p:txBody>
                </p:sp>
                <p:sp>
                  <p:nvSpPr>
                    <p:cNvPr id="44057" name="Freeform 16"/>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prstTxWarp prst="textNoShape">
                        <a:avLst/>
                      </a:prstTxWarp>
                    </a:bodyPr>
                    <a:lstStyle/>
                    <a:p>
                      <a:endParaRPr lang="en-US"/>
                    </a:p>
                  </p:txBody>
                </p:sp>
                <p:sp>
                  <p:nvSpPr>
                    <p:cNvPr id="44058" name="Freeform 17"/>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prstTxWarp prst="textNoShape">
                        <a:avLst/>
                      </a:prstTxWarp>
                    </a:bodyPr>
                    <a:lstStyle/>
                    <a:p>
                      <a:endParaRPr lang="en-US"/>
                    </a:p>
                  </p:txBody>
                </p:sp>
              </p:grpSp>
            </p:grpSp>
            <p:grpSp>
              <p:nvGrpSpPr>
                <p:cNvPr id="44042" name="Group 18"/>
                <p:cNvGrpSpPr>
                  <a:grpSpLocks/>
                </p:cNvGrpSpPr>
                <p:nvPr/>
              </p:nvGrpSpPr>
              <p:grpSpPr bwMode="auto">
                <a:xfrm rot="4286940" flipH="1">
                  <a:off x="1038" y="766"/>
                  <a:ext cx="141" cy="50"/>
                  <a:chOff x="4032" y="2817"/>
                  <a:chExt cx="417" cy="635"/>
                </a:xfrm>
              </p:grpSpPr>
              <p:sp>
                <p:nvSpPr>
                  <p:cNvPr id="44046" name="Oval 19"/>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4047" name="Oval 20"/>
                  <p:cNvSpPr>
                    <a:spLocks noChangeArrowheads="1"/>
                  </p:cNvSpPr>
                  <p:nvPr/>
                </p:nvSpPr>
                <p:spPr bwMode="auto">
                  <a:xfrm>
                    <a:off x="4080" y="2928"/>
                    <a:ext cx="240" cy="240"/>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grpSp>
            <p:grpSp>
              <p:nvGrpSpPr>
                <p:cNvPr id="44043" name="Group 21"/>
                <p:cNvGrpSpPr>
                  <a:grpSpLocks/>
                </p:cNvGrpSpPr>
                <p:nvPr/>
              </p:nvGrpSpPr>
              <p:grpSpPr bwMode="auto">
                <a:xfrm rot="4286940" flipH="1">
                  <a:off x="962" y="766"/>
                  <a:ext cx="141" cy="50"/>
                  <a:chOff x="4032" y="2817"/>
                  <a:chExt cx="417" cy="635"/>
                </a:xfrm>
              </p:grpSpPr>
              <p:sp>
                <p:nvSpPr>
                  <p:cNvPr id="44044" name="Oval 22"/>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4045" name="Oval 23"/>
                  <p:cNvSpPr>
                    <a:spLocks noChangeArrowheads="1"/>
                  </p:cNvSpPr>
                  <p:nvPr/>
                </p:nvSpPr>
                <p:spPr bwMode="auto">
                  <a:xfrm>
                    <a:off x="4080" y="2928"/>
                    <a:ext cx="240" cy="240"/>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grpSp>
          </p:grpSp>
          <p:sp>
            <p:nvSpPr>
              <p:cNvPr id="44040"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endParaRPr lang="en-US" sz="2400"/>
              </a:p>
            </p:txBody>
          </p:sp>
        </p:grpSp>
        <p:sp>
          <p:nvSpPr>
            <p:cNvPr id="44037" name="Freeform 25"/>
            <p:cNvSpPr>
              <a:spLocks noChangeAspect="1"/>
            </p:cNvSpPr>
            <p:nvPr/>
          </p:nvSpPr>
          <p:spPr bwMode="auto">
            <a:xfrm>
              <a:off x="1153" y="2448"/>
              <a:ext cx="446" cy="375"/>
            </a:xfrm>
            <a:custGeom>
              <a:avLst/>
              <a:gdLst>
                <a:gd name="T0" fmla="*/ 194 w 446"/>
                <a:gd name="T1" fmla="*/ 93 h 375"/>
                <a:gd name="T2" fmla="*/ 183 w 446"/>
                <a:gd name="T3" fmla="*/ 57 h 375"/>
                <a:gd name="T4" fmla="*/ 164 w 446"/>
                <a:gd name="T5" fmla="*/ 22 h 375"/>
                <a:gd name="T6" fmla="*/ 131 w 446"/>
                <a:gd name="T7" fmla="*/ 0 h 375"/>
                <a:gd name="T8" fmla="*/ 93 w 446"/>
                <a:gd name="T9" fmla="*/ 0 h 375"/>
                <a:gd name="T10" fmla="*/ 54 w 446"/>
                <a:gd name="T11" fmla="*/ 13 h 375"/>
                <a:gd name="T12" fmla="*/ 2 w 446"/>
                <a:gd name="T13" fmla="*/ 57 h 375"/>
                <a:gd name="T14" fmla="*/ 0 w 446"/>
                <a:gd name="T15" fmla="*/ 79 h 375"/>
                <a:gd name="T16" fmla="*/ 16 w 446"/>
                <a:gd name="T17" fmla="*/ 115 h 375"/>
                <a:gd name="T18" fmla="*/ 68 w 446"/>
                <a:gd name="T19" fmla="*/ 159 h 375"/>
                <a:gd name="T20" fmla="*/ 68 w 446"/>
                <a:gd name="T21" fmla="*/ 177 h 375"/>
                <a:gd name="T22" fmla="*/ 46 w 446"/>
                <a:gd name="T23" fmla="*/ 203 h 375"/>
                <a:gd name="T24" fmla="*/ 49 w 446"/>
                <a:gd name="T25" fmla="*/ 225 h 375"/>
                <a:gd name="T26" fmla="*/ 63 w 446"/>
                <a:gd name="T27" fmla="*/ 234 h 375"/>
                <a:gd name="T28" fmla="*/ 80 w 446"/>
                <a:gd name="T29" fmla="*/ 243 h 375"/>
                <a:gd name="T30" fmla="*/ 80 w 446"/>
                <a:gd name="T31" fmla="*/ 265 h 375"/>
                <a:gd name="T32" fmla="*/ 52 w 446"/>
                <a:gd name="T33" fmla="*/ 305 h 375"/>
                <a:gd name="T34" fmla="*/ 54 w 446"/>
                <a:gd name="T35" fmla="*/ 322 h 375"/>
                <a:gd name="T36" fmla="*/ 82 w 446"/>
                <a:gd name="T37" fmla="*/ 344 h 375"/>
                <a:gd name="T38" fmla="*/ 123 w 446"/>
                <a:gd name="T39" fmla="*/ 327 h 375"/>
                <a:gd name="T40" fmla="*/ 142 w 446"/>
                <a:gd name="T41" fmla="*/ 331 h 375"/>
                <a:gd name="T42" fmla="*/ 189 w 446"/>
                <a:gd name="T43" fmla="*/ 340 h 375"/>
                <a:gd name="T44" fmla="*/ 232 w 446"/>
                <a:gd name="T45" fmla="*/ 366 h 375"/>
                <a:gd name="T46" fmla="*/ 259 w 446"/>
                <a:gd name="T47" fmla="*/ 375 h 375"/>
                <a:gd name="T48" fmla="*/ 355 w 446"/>
                <a:gd name="T49" fmla="*/ 356 h 375"/>
                <a:gd name="T50" fmla="*/ 446 w 446"/>
                <a:gd name="T51" fmla="*/ 273 h 375"/>
                <a:gd name="T52" fmla="*/ 408 w 446"/>
                <a:gd name="T53" fmla="*/ 349 h 375"/>
                <a:gd name="T54" fmla="*/ 325 w 446"/>
                <a:gd name="T55" fmla="*/ 364 h 375"/>
                <a:gd name="T56" fmla="*/ 431 w 446"/>
                <a:gd name="T57" fmla="*/ 303 h 375"/>
                <a:gd name="T58" fmla="*/ 393 w 446"/>
                <a:gd name="T59" fmla="*/ 273 h 375"/>
                <a:gd name="T60" fmla="*/ 281 w 446"/>
                <a:gd name="T61" fmla="*/ 260 h 375"/>
                <a:gd name="T62" fmla="*/ 197 w 446"/>
                <a:gd name="T63" fmla="*/ 247 h 375"/>
                <a:gd name="T64" fmla="*/ 153 w 446"/>
                <a:gd name="T65" fmla="*/ 238 h 375"/>
                <a:gd name="T66" fmla="*/ 161 w 446"/>
                <a:gd name="T67" fmla="*/ 221 h 375"/>
                <a:gd name="T68" fmla="*/ 186 w 446"/>
                <a:gd name="T69" fmla="*/ 199 h 375"/>
                <a:gd name="T70" fmla="*/ 180 w 446"/>
                <a:gd name="T71" fmla="*/ 172 h 375"/>
                <a:gd name="T72" fmla="*/ 156 w 446"/>
                <a:gd name="T73" fmla="*/ 146 h 375"/>
                <a:gd name="T74" fmla="*/ 156 w 446"/>
                <a:gd name="T75" fmla="*/ 124 h 375"/>
                <a:gd name="T76" fmla="*/ 169 w 446"/>
                <a:gd name="T77" fmla="*/ 75 h 375"/>
                <a:gd name="T78" fmla="*/ 147 w 446"/>
                <a:gd name="T79" fmla="*/ 16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prstTxWarp prst="textNoShape">
                <a:avLst/>
              </a:prstTxWarp>
            </a:bodyPr>
            <a:lstStyle/>
            <a:p>
              <a:endParaRPr lang="en-US"/>
            </a:p>
          </p:txBody>
        </p:sp>
        <p:sp>
          <p:nvSpPr>
            <p:cNvPr id="44038" name="Freeform 26"/>
            <p:cNvSpPr>
              <a:spLocks/>
            </p:cNvSpPr>
            <p:nvPr/>
          </p:nvSpPr>
          <p:spPr bwMode="auto">
            <a:xfrm>
              <a:off x="1440" y="2304"/>
              <a:ext cx="470" cy="320"/>
            </a:xfrm>
            <a:custGeom>
              <a:avLst/>
              <a:gdLst>
                <a:gd name="T0" fmla="*/ 88 w 470"/>
                <a:gd name="T1" fmla="*/ 0 h 320"/>
                <a:gd name="T2" fmla="*/ 48 w 470"/>
                <a:gd name="T3" fmla="*/ 9 h 320"/>
                <a:gd name="T4" fmla="*/ 13 w 470"/>
                <a:gd name="T5" fmla="*/ 77 h 320"/>
                <a:gd name="T6" fmla="*/ 0 w 470"/>
                <a:gd name="T7" fmla="*/ 133 h 320"/>
                <a:gd name="T8" fmla="*/ 8 w 470"/>
                <a:gd name="T9" fmla="*/ 133 h 320"/>
                <a:gd name="T10" fmla="*/ 19 w 470"/>
                <a:gd name="T11" fmla="*/ 124 h 320"/>
                <a:gd name="T12" fmla="*/ 31 w 470"/>
                <a:gd name="T13" fmla="*/ 133 h 320"/>
                <a:gd name="T14" fmla="*/ 25 w 470"/>
                <a:gd name="T15" fmla="*/ 152 h 320"/>
                <a:gd name="T16" fmla="*/ 17 w 470"/>
                <a:gd name="T17" fmla="*/ 181 h 320"/>
                <a:gd name="T18" fmla="*/ 23 w 470"/>
                <a:gd name="T19" fmla="*/ 206 h 320"/>
                <a:gd name="T20" fmla="*/ 35 w 470"/>
                <a:gd name="T21" fmla="*/ 200 h 320"/>
                <a:gd name="T22" fmla="*/ 40 w 470"/>
                <a:gd name="T23" fmla="*/ 220 h 320"/>
                <a:gd name="T24" fmla="*/ 35 w 470"/>
                <a:gd name="T25" fmla="*/ 253 h 320"/>
                <a:gd name="T26" fmla="*/ 40 w 470"/>
                <a:gd name="T27" fmla="*/ 301 h 320"/>
                <a:gd name="T28" fmla="*/ 48 w 470"/>
                <a:gd name="T29" fmla="*/ 320 h 320"/>
                <a:gd name="T30" fmla="*/ 65 w 470"/>
                <a:gd name="T31" fmla="*/ 320 h 320"/>
                <a:gd name="T32" fmla="*/ 88 w 470"/>
                <a:gd name="T33" fmla="*/ 306 h 320"/>
                <a:gd name="T34" fmla="*/ 103 w 470"/>
                <a:gd name="T35" fmla="*/ 301 h 320"/>
                <a:gd name="T36" fmla="*/ 111 w 470"/>
                <a:gd name="T37" fmla="*/ 291 h 320"/>
                <a:gd name="T38" fmla="*/ 132 w 470"/>
                <a:gd name="T39" fmla="*/ 282 h 320"/>
                <a:gd name="T40" fmla="*/ 178 w 470"/>
                <a:gd name="T41" fmla="*/ 291 h 320"/>
                <a:gd name="T42" fmla="*/ 195 w 470"/>
                <a:gd name="T43" fmla="*/ 301 h 320"/>
                <a:gd name="T44" fmla="*/ 204 w 470"/>
                <a:gd name="T45" fmla="*/ 277 h 320"/>
                <a:gd name="T46" fmla="*/ 394 w 470"/>
                <a:gd name="T47" fmla="*/ 264 h 320"/>
                <a:gd name="T48" fmla="*/ 470 w 470"/>
                <a:gd name="T49" fmla="*/ 219 h 320"/>
                <a:gd name="T50" fmla="*/ 341 w 470"/>
                <a:gd name="T51" fmla="*/ 205 h 320"/>
                <a:gd name="T52" fmla="*/ 265 w 470"/>
                <a:gd name="T53" fmla="*/ 205 h 320"/>
                <a:gd name="T54" fmla="*/ 197 w 470"/>
                <a:gd name="T55" fmla="*/ 205 h 320"/>
                <a:gd name="T56" fmla="*/ 181 w 470"/>
                <a:gd name="T57" fmla="*/ 177 h 320"/>
                <a:gd name="T58" fmla="*/ 135 w 470"/>
                <a:gd name="T59" fmla="*/ 177 h 320"/>
                <a:gd name="T60" fmla="*/ 120 w 470"/>
                <a:gd name="T61" fmla="*/ 172 h 320"/>
                <a:gd name="T62" fmla="*/ 101 w 470"/>
                <a:gd name="T63" fmla="*/ 162 h 320"/>
                <a:gd name="T64" fmla="*/ 94 w 470"/>
                <a:gd name="T65" fmla="*/ 143 h 320"/>
                <a:gd name="T66" fmla="*/ 97 w 470"/>
                <a:gd name="T67" fmla="*/ 124 h 320"/>
                <a:gd name="T68" fmla="*/ 93 w 470"/>
                <a:gd name="T69" fmla="*/ 106 h 320"/>
                <a:gd name="T70" fmla="*/ 84 w 470"/>
                <a:gd name="T71" fmla="*/ 91 h 320"/>
                <a:gd name="T72" fmla="*/ 90 w 470"/>
                <a:gd name="T73" fmla="*/ 67 h 320"/>
                <a:gd name="T74" fmla="*/ 107 w 470"/>
                <a:gd name="T75" fmla="*/ 52 h 320"/>
                <a:gd name="T76" fmla="*/ 105 w 470"/>
                <a:gd name="T77" fmla="*/ 29 h 320"/>
                <a:gd name="T78" fmla="*/ 88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69913" y="484188"/>
            <a:ext cx="7715250" cy="1373187"/>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a:solidFill>
                  <a:schemeClr val="tx2"/>
                </a:solidFill>
              </a:rPr>
              <a:t>L =</a:t>
            </a:r>
            <a:r>
              <a:rPr lang="en-US"/>
              <a:t> strings where the # of occurrences of the pattern </a:t>
            </a:r>
            <a:r>
              <a:rPr lang="en-US">
                <a:solidFill>
                  <a:schemeClr val="tx2"/>
                </a:solidFill>
              </a:rPr>
              <a:t>ab</a:t>
            </a:r>
            <a:r>
              <a:rPr lang="en-US"/>
              <a:t> is equal to the number of occurrences of the pattern </a:t>
            </a:r>
            <a:r>
              <a:rPr lang="en-US">
                <a:solidFill>
                  <a:schemeClr val="tx2"/>
                </a:solidFill>
              </a:rPr>
              <a:t>ba</a:t>
            </a:r>
          </a:p>
        </p:txBody>
      </p:sp>
      <p:sp>
        <p:nvSpPr>
          <p:cNvPr id="175107" name="AutoShape 3"/>
          <p:cNvSpPr>
            <a:spLocks noChangeArrowheads="1"/>
          </p:cNvSpPr>
          <p:nvPr/>
        </p:nvSpPr>
        <p:spPr bwMode="invGray">
          <a:xfrm>
            <a:off x="917575" y="2278063"/>
            <a:ext cx="7140575" cy="2147887"/>
          </a:xfrm>
          <a:prstGeom prst="wedgeRoundRectCallout">
            <a:avLst>
              <a:gd name="adj1" fmla="val 47245"/>
              <a:gd name="adj2" fmla="val 73579"/>
              <a:gd name="adj3" fmla="val 16667"/>
            </a:avLst>
          </a:prstGeom>
          <a:noFill/>
          <a:ln w="76200" cap="sq">
            <a:solidFill>
              <a:schemeClr val="tx1"/>
            </a:solidFill>
            <a:miter lim="800000"/>
            <a:headEnd type="none" w="sm" len="sm"/>
            <a:tailEnd type="none" w="sm" len="sm"/>
          </a:ln>
        </p:spPr>
        <p:txBody>
          <a:bodyPr lIns="274320" rIns="274320" anchor="ctr">
            <a:prstTxWarp prst="textNoShape">
              <a:avLst/>
            </a:prstTxWarp>
          </a:bodyPr>
          <a:lstStyle/>
          <a:p>
            <a:r>
              <a:rPr lang="en-US"/>
              <a:t>Can’t be regular.  No machine has enough states to keep track of the number of occurrences of </a:t>
            </a:r>
            <a:r>
              <a:rPr lang="en-US">
                <a:solidFill>
                  <a:schemeClr val="tx2"/>
                </a:solidFill>
              </a:rPr>
              <a:t>ab</a:t>
            </a:r>
            <a:endParaRPr lang="en-US"/>
          </a:p>
        </p:txBody>
      </p:sp>
      <p:grpSp>
        <p:nvGrpSpPr>
          <p:cNvPr id="2" name="Group 14"/>
          <p:cNvGrpSpPr>
            <a:grpSpLocks/>
          </p:cNvGrpSpPr>
          <p:nvPr/>
        </p:nvGrpSpPr>
        <p:grpSpPr bwMode="auto">
          <a:xfrm>
            <a:off x="7832725" y="4505325"/>
            <a:ext cx="1036638" cy="2122488"/>
            <a:chOff x="2308" y="1513"/>
            <a:chExt cx="1162" cy="2570"/>
          </a:xfrm>
        </p:grpSpPr>
        <p:grpSp>
          <p:nvGrpSpPr>
            <p:cNvPr id="45061" name="Group 15"/>
            <p:cNvGrpSpPr>
              <a:grpSpLocks/>
            </p:cNvGrpSpPr>
            <p:nvPr/>
          </p:nvGrpSpPr>
          <p:grpSpPr bwMode="auto">
            <a:xfrm>
              <a:off x="2308" y="1740"/>
              <a:ext cx="957" cy="2343"/>
              <a:chOff x="2308" y="1740"/>
              <a:chExt cx="957" cy="2343"/>
            </a:xfrm>
          </p:grpSpPr>
          <p:sp>
            <p:nvSpPr>
              <p:cNvPr id="45069" name="Freeform 16"/>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prstTxWarp prst="textNoShape">
                  <a:avLst/>
                </a:prstTxWarp>
              </a:bodyPr>
              <a:lstStyle/>
              <a:p>
                <a:endParaRPr lang="en-US"/>
              </a:p>
            </p:txBody>
          </p:sp>
          <p:sp>
            <p:nvSpPr>
              <p:cNvPr id="45070" name="Freeform 17"/>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prstTxWarp prst="textNoShape">
                  <a:avLst/>
                </a:prstTxWarp>
              </a:bodyPr>
              <a:lstStyle/>
              <a:p>
                <a:endParaRPr lang="en-US"/>
              </a:p>
            </p:txBody>
          </p:sp>
          <p:sp>
            <p:nvSpPr>
              <p:cNvPr id="45071" name="Freeform 18"/>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prstTxWarp prst="textNoShape">
                  <a:avLst/>
                </a:prstTxWarp>
              </a:bodyPr>
              <a:lstStyle/>
              <a:p>
                <a:endParaRPr lang="en-US"/>
              </a:p>
            </p:txBody>
          </p:sp>
          <p:sp>
            <p:nvSpPr>
              <p:cNvPr id="45072" name="Freeform 19"/>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prstTxWarp prst="textNoShape">
                  <a:avLst/>
                </a:prstTxWarp>
              </a:bodyPr>
              <a:lstStyle/>
              <a:p>
                <a:endParaRPr lang="en-US"/>
              </a:p>
            </p:txBody>
          </p:sp>
          <p:sp>
            <p:nvSpPr>
              <p:cNvPr id="45073" name="Freeform 20"/>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5074" name="Freeform 21"/>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45062" name="Freeform 22"/>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prstTxWarp prst="textNoShape">
                <a:avLst/>
              </a:prstTxWarp>
            </a:bodyPr>
            <a:lstStyle/>
            <a:p>
              <a:endParaRPr lang="en-US"/>
            </a:p>
          </p:txBody>
        </p:sp>
        <p:sp>
          <p:nvSpPr>
            <p:cNvPr id="45063" name="Freeform 23"/>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prstTxWarp prst="textNoShape">
                <a:avLst/>
              </a:prstTxWarp>
            </a:bodyPr>
            <a:lstStyle/>
            <a:p>
              <a:endParaRPr lang="en-US"/>
            </a:p>
          </p:txBody>
        </p:sp>
        <p:sp>
          <p:nvSpPr>
            <p:cNvPr id="45064" name="Oval 24"/>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5065" name="Oval 25"/>
            <p:cNvSpPr>
              <a:spLocks noChangeArrowheads="1"/>
            </p:cNvSpPr>
            <p:nvPr/>
          </p:nvSpPr>
          <p:spPr bwMode="auto">
            <a:xfrm rot="-4286940">
              <a:off x="281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45066" name="Oval 26"/>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5067" name="Oval 27"/>
            <p:cNvSpPr>
              <a:spLocks noChangeArrowheads="1"/>
            </p:cNvSpPr>
            <p:nvPr/>
          </p:nvSpPr>
          <p:spPr bwMode="auto">
            <a:xfrm rot="-4286940">
              <a:off x="276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45068" name="Oval 28"/>
            <p:cNvSpPr>
              <a:spLocks noChangeArrowheads="1"/>
            </p:cNvSpPr>
            <p:nvPr/>
          </p:nvSpPr>
          <p:spPr bwMode="auto">
            <a:xfrm>
              <a:off x="2687" y="2089"/>
              <a:ext cx="198" cy="85"/>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endParaRPr lang="en-US" sz="24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7"/>
                                        </p:tgtEl>
                                        <p:attrNameLst>
                                          <p:attrName>style.visibility</p:attrName>
                                        </p:attrNameLst>
                                      </p:cBhvr>
                                      <p:to>
                                        <p:strVal val="visible"/>
                                      </p:to>
                                    </p:set>
                                    <p:animEffect transition="in" filter="fade">
                                      <p:cBhvr>
                                        <p:cTn id="7" dur="500"/>
                                        <p:tgtEl>
                                          <p:spTgt spid="17510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20700" y="4673600"/>
            <a:ext cx="8213725" cy="979488"/>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sz="3200"/>
              <a:t>M accepts only the strings with an equal number of </a:t>
            </a:r>
            <a:r>
              <a:rPr lang="en-US" sz="3200">
                <a:solidFill>
                  <a:schemeClr val="tx2"/>
                </a:solidFill>
              </a:rPr>
              <a:t>ab</a:t>
            </a:r>
            <a:r>
              <a:rPr lang="en-US" sz="3200"/>
              <a:t>’s and </a:t>
            </a:r>
            <a:r>
              <a:rPr lang="en-US" sz="3200">
                <a:solidFill>
                  <a:schemeClr val="tx2"/>
                </a:solidFill>
              </a:rPr>
              <a:t>ba</a:t>
            </a:r>
            <a:r>
              <a:rPr lang="en-US" sz="3200"/>
              <a:t>’s!</a:t>
            </a:r>
          </a:p>
        </p:txBody>
      </p:sp>
      <p:grpSp>
        <p:nvGrpSpPr>
          <p:cNvPr id="46083" name="Group 3"/>
          <p:cNvGrpSpPr>
            <a:grpSpLocks/>
          </p:cNvGrpSpPr>
          <p:nvPr/>
        </p:nvGrpSpPr>
        <p:grpSpPr bwMode="auto">
          <a:xfrm>
            <a:off x="1951038" y="600075"/>
            <a:ext cx="5281612" cy="3590925"/>
            <a:chOff x="1139" y="225"/>
            <a:chExt cx="3327" cy="2262"/>
          </a:xfrm>
        </p:grpSpPr>
        <p:sp>
          <p:nvSpPr>
            <p:cNvPr id="46085" name="Oval 4"/>
            <p:cNvSpPr>
              <a:spLocks noChangeArrowheads="1"/>
            </p:cNvSpPr>
            <p:nvPr/>
          </p:nvSpPr>
          <p:spPr bwMode="auto">
            <a:xfrm>
              <a:off x="1139" y="1231"/>
              <a:ext cx="397" cy="326"/>
            </a:xfrm>
            <a:prstGeom prst="ellipse">
              <a:avLst/>
            </a:prstGeom>
            <a:no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6086" name="Oval 5"/>
            <p:cNvSpPr>
              <a:spLocks noChangeArrowheads="1"/>
            </p:cNvSpPr>
            <p:nvPr/>
          </p:nvSpPr>
          <p:spPr bwMode="auto">
            <a:xfrm>
              <a:off x="2032" y="1666"/>
              <a:ext cx="397" cy="327"/>
            </a:xfrm>
            <a:prstGeom prst="ellipse">
              <a:avLst/>
            </a:prstGeom>
            <a:no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6087" name="Oval 6"/>
            <p:cNvSpPr>
              <a:spLocks noChangeArrowheads="1"/>
            </p:cNvSpPr>
            <p:nvPr/>
          </p:nvSpPr>
          <p:spPr bwMode="auto">
            <a:xfrm>
              <a:off x="3290" y="1666"/>
              <a:ext cx="397" cy="327"/>
            </a:xfrm>
            <a:prstGeom prst="ellipse">
              <a:avLst/>
            </a:prstGeom>
            <a:no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cxnSp>
          <p:nvCxnSpPr>
            <p:cNvPr id="46088" name="AutoShape 7"/>
            <p:cNvCxnSpPr>
              <a:cxnSpLocks noChangeShapeType="1"/>
              <a:stCxn id="46085" idx="5"/>
              <a:endCxn id="46086" idx="1"/>
            </p:cNvCxnSpPr>
            <p:nvPr/>
          </p:nvCxnSpPr>
          <p:spPr bwMode="auto">
            <a:xfrm>
              <a:off x="1478" y="1527"/>
              <a:ext cx="612" cy="169"/>
            </a:xfrm>
            <a:prstGeom prst="straightConnector1">
              <a:avLst/>
            </a:prstGeom>
            <a:noFill/>
            <a:ln w="57150" cap="sq">
              <a:solidFill>
                <a:schemeClr val="tx1"/>
              </a:solidFill>
              <a:round/>
              <a:headEnd/>
              <a:tailEnd type="triangle" w="med" len="med"/>
            </a:ln>
          </p:spPr>
        </p:cxnSp>
        <p:cxnSp>
          <p:nvCxnSpPr>
            <p:cNvPr id="46089" name="AutoShape 8"/>
            <p:cNvCxnSpPr>
              <a:cxnSpLocks noChangeShapeType="1"/>
              <a:stCxn id="46086" idx="7"/>
              <a:endCxn id="46087" idx="1"/>
            </p:cNvCxnSpPr>
            <p:nvPr/>
          </p:nvCxnSpPr>
          <p:spPr bwMode="auto">
            <a:xfrm rot="5400000" flipV="1">
              <a:off x="2859" y="1208"/>
              <a:ext cx="1" cy="977"/>
            </a:xfrm>
            <a:prstGeom prst="curvedConnector3">
              <a:avLst>
                <a:gd name="adj1" fmla="val -17400009"/>
              </a:avLst>
            </a:prstGeom>
            <a:noFill/>
            <a:ln w="57150" cap="sq">
              <a:solidFill>
                <a:schemeClr val="tx1"/>
              </a:solidFill>
              <a:round/>
              <a:headEnd type="none" w="sm" len="sm"/>
              <a:tailEnd type="triangle" w="med" len="med"/>
            </a:ln>
          </p:spPr>
        </p:cxnSp>
        <p:cxnSp>
          <p:nvCxnSpPr>
            <p:cNvPr id="46090" name="AutoShape 9"/>
            <p:cNvCxnSpPr>
              <a:cxnSpLocks noChangeShapeType="1"/>
              <a:stCxn id="46087" idx="3"/>
              <a:endCxn id="46086" idx="5"/>
            </p:cNvCxnSpPr>
            <p:nvPr/>
          </p:nvCxnSpPr>
          <p:spPr bwMode="auto">
            <a:xfrm rot="5400000">
              <a:off x="2859" y="1475"/>
              <a:ext cx="1" cy="977"/>
            </a:xfrm>
            <a:prstGeom prst="curvedConnector3">
              <a:avLst>
                <a:gd name="adj1" fmla="val 17300009"/>
              </a:avLst>
            </a:prstGeom>
            <a:noFill/>
            <a:ln w="57150" cap="sq">
              <a:solidFill>
                <a:schemeClr val="tx1"/>
              </a:solidFill>
              <a:round/>
              <a:headEnd type="none" w="sm" len="sm"/>
              <a:tailEnd type="triangle" w="med" len="med"/>
            </a:ln>
          </p:spPr>
        </p:cxnSp>
        <p:cxnSp>
          <p:nvCxnSpPr>
            <p:cNvPr id="46091" name="AutoShape 10"/>
            <p:cNvCxnSpPr>
              <a:cxnSpLocks noChangeShapeType="1"/>
              <a:stCxn id="46087" idx="5"/>
              <a:endCxn id="46087" idx="7"/>
            </p:cNvCxnSpPr>
            <p:nvPr/>
          </p:nvCxnSpPr>
          <p:spPr bwMode="auto">
            <a:xfrm rot="5400000" flipH="1" flipV="1">
              <a:off x="3496" y="1829"/>
              <a:ext cx="267" cy="1"/>
            </a:xfrm>
            <a:prstGeom prst="curvedConnector5">
              <a:avLst>
                <a:gd name="adj1" fmla="val -64796"/>
                <a:gd name="adj2" fmla="val 54600014"/>
                <a:gd name="adj3" fmla="val 165167"/>
              </a:avLst>
            </a:prstGeom>
            <a:noFill/>
            <a:ln w="57150" cap="sq">
              <a:solidFill>
                <a:schemeClr val="tx1"/>
              </a:solidFill>
              <a:round/>
              <a:headEnd type="none" w="sm" len="sm"/>
              <a:tailEnd type="triangle" w="med" len="med"/>
            </a:ln>
          </p:spPr>
        </p:cxnSp>
        <p:cxnSp>
          <p:nvCxnSpPr>
            <p:cNvPr id="46092" name="AutoShape 11"/>
            <p:cNvCxnSpPr>
              <a:cxnSpLocks noChangeShapeType="1"/>
              <a:stCxn id="46086" idx="2"/>
              <a:endCxn id="46086" idx="4"/>
            </p:cNvCxnSpPr>
            <p:nvPr/>
          </p:nvCxnSpPr>
          <p:spPr bwMode="auto">
            <a:xfrm rot="10800000" flipH="1" flipV="1">
              <a:off x="2014" y="1830"/>
              <a:ext cx="217" cy="181"/>
            </a:xfrm>
            <a:prstGeom prst="curvedConnector4">
              <a:avLst>
                <a:gd name="adj1" fmla="val -58065"/>
                <a:gd name="adj2" fmla="val 169060"/>
              </a:avLst>
            </a:prstGeom>
            <a:noFill/>
            <a:ln w="57150" cap="sq">
              <a:solidFill>
                <a:schemeClr val="tx1"/>
              </a:solidFill>
              <a:round/>
              <a:headEnd type="none" w="sm" len="sm"/>
              <a:tailEnd type="triangle" w="med" len="med"/>
            </a:ln>
          </p:spPr>
        </p:cxnSp>
        <p:sp>
          <p:nvSpPr>
            <p:cNvPr id="46093" name="Text Box 12"/>
            <p:cNvSpPr txBox="1">
              <a:spLocks noChangeArrowheads="1"/>
            </p:cNvSpPr>
            <p:nvPr/>
          </p:nvSpPr>
          <p:spPr bwMode="auto">
            <a:xfrm>
              <a:off x="1523" y="1893"/>
              <a:ext cx="364"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b</a:t>
              </a:r>
            </a:p>
          </p:txBody>
        </p:sp>
        <p:sp>
          <p:nvSpPr>
            <p:cNvPr id="46094" name="Text Box 13"/>
            <p:cNvSpPr txBox="1">
              <a:spLocks noChangeArrowheads="1"/>
            </p:cNvSpPr>
            <p:nvPr/>
          </p:nvSpPr>
          <p:spPr bwMode="auto">
            <a:xfrm>
              <a:off x="1352" y="1480"/>
              <a:ext cx="363"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b</a:t>
              </a:r>
            </a:p>
          </p:txBody>
        </p:sp>
        <p:sp>
          <p:nvSpPr>
            <p:cNvPr id="46095" name="Text Box 14"/>
            <p:cNvSpPr txBox="1">
              <a:spLocks noChangeArrowheads="1"/>
            </p:cNvSpPr>
            <p:nvPr/>
          </p:nvSpPr>
          <p:spPr bwMode="auto">
            <a:xfrm>
              <a:off x="4103" y="1628"/>
              <a:ext cx="362"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a</a:t>
              </a:r>
            </a:p>
          </p:txBody>
        </p:sp>
        <p:sp>
          <p:nvSpPr>
            <p:cNvPr id="46096" name="Text Box 15"/>
            <p:cNvSpPr txBox="1">
              <a:spLocks noChangeArrowheads="1"/>
            </p:cNvSpPr>
            <p:nvPr/>
          </p:nvSpPr>
          <p:spPr bwMode="auto">
            <a:xfrm>
              <a:off x="2627" y="2122"/>
              <a:ext cx="363"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b</a:t>
              </a:r>
            </a:p>
          </p:txBody>
        </p:sp>
        <p:sp>
          <p:nvSpPr>
            <p:cNvPr id="46097" name="Text Box 16"/>
            <p:cNvSpPr txBox="1">
              <a:spLocks noChangeArrowheads="1"/>
            </p:cNvSpPr>
            <p:nvPr/>
          </p:nvSpPr>
          <p:spPr bwMode="auto">
            <a:xfrm>
              <a:off x="2627" y="1461"/>
              <a:ext cx="363"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a</a:t>
              </a:r>
            </a:p>
          </p:txBody>
        </p:sp>
        <p:sp>
          <p:nvSpPr>
            <p:cNvPr id="46098" name="Oval 17"/>
            <p:cNvSpPr>
              <a:spLocks noChangeArrowheads="1"/>
            </p:cNvSpPr>
            <p:nvPr/>
          </p:nvSpPr>
          <p:spPr bwMode="auto">
            <a:xfrm>
              <a:off x="2032" y="741"/>
              <a:ext cx="397" cy="326"/>
            </a:xfrm>
            <a:prstGeom prst="ellipse">
              <a:avLst/>
            </a:prstGeom>
            <a:no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6099" name="Oval 18"/>
            <p:cNvSpPr>
              <a:spLocks noChangeArrowheads="1"/>
            </p:cNvSpPr>
            <p:nvPr/>
          </p:nvSpPr>
          <p:spPr bwMode="auto">
            <a:xfrm>
              <a:off x="3290" y="741"/>
              <a:ext cx="397" cy="326"/>
            </a:xfrm>
            <a:prstGeom prst="ellipse">
              <a:avLst/>
            </a:prstGeom>
            <a:noFill/>
            <a:ln w="5715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cxnSp>
          <p:nvCxnSpPr>
            <p:cNvPr id="46100" name="AutoShape 19"/>
            <p:cNvCxnSpPr>
              <a:cxnSpLocks noChangeShapeType="1"/>
              <a:stCxn id="46085" idx="7"/>
              <a:endCxn id="46098" idx="3"/>
            </p:cNvCxnSpPr>
            <p:nvPr/>
          </p:nvCxnSpPr>
          <p:spPr bwMode="auto">
            <a:xfrm flipV="1">
              <a:off x="1478" y="1037"/>
              <a:ext cx="612" cy="224"/>
            </a:xfrm>
            <a:prstGeom prst="straightConnector1">
              <a:avLst/>
            </a:prstGeom>
            <a:noFill/>
            <a:ln w="57150" cap="sq">
              <a:solidFill>
                <a:schemeClr val="tx1"/>
              </a:solidFill>
              <a:round/>
              <a:headEnd/>
              <a:tailEnd type="triangle" w="med" len="med"/>
            </a:ln>
          </p:spPr>
        </p:cxnSp>
        <p:cxnSp>
          <p:nvCxnSpPr>
            <p:cNvPr id="46101" name="AutoShape 20"/>
            <p:cNvCxnSpPr>
              <a:cxnSpLocks noChangeShapeType="1"/>
              <a:stCxn id="46098" idx="7"/>
              <a:endCxn id="46099" idx="1"/>
            </p:cNvCxnSpPr>
            <p:nvPr/>
          </p:nvCxnSpPr>
          <p:spPr bwMode="auto">
            <a:xfrm rot="5400000" flipV="1">
              <a:off x="2859" y="283"/>
              <a:ext cx="1" cy="977"/>
            </a:xfrm>
            <a:prstGeom prst="curvedConnector3">
              <a:avLst>
                <a:gd name="adj1" fmla="val -17400009"/>
              </a:avLst>
            </a:prstGeom>
            <a:noFill/>
            <a:ln w="57150" cap="sq">
              <a:solidFill>
                <a:schemeClr val="tx1"/>
              </a:solidFill>
              <a:round/>
              <a:headEnd type="none" w="sm" len="sm"/>
              <a:tailEnd type="triangle" w="med" len="med"/>
            </a:ln>
          </p:spPr>
        </p:cxnSp>
        <p:cxnSp>
          <p:nvCxnSpPr>
            <p:cNvPr id="46102" name="AutoShape 21"/>
            <p:cNvCxnSpPr>
              <a:cxnSpLocks noChangeShapeType="1"/>
              <a:stCxn id="46099" idx="3"/>
              <a:endCxn id="46098" idx="5"/>
            </p:cNvCxnSpPr>
            <p:nvPr/>
          </p:nvCxnSpPr>
          <p:spPr bwMode="auto">
            <a:xfrm rot="5400000">
              <a:off x="2859" y="549"/>
              <a:ext cx="1" cy="977"/>
            </a:xfrm>
            <a:prstGeom prst="curvedConnector3">
              <a:avLst>
                <a:gd name="adj1" fmla="val 17400009"/>
              </a:avLst>
            </a:prstGeom>
            <a:noFill/>
            <a:ln w="57150" cap="sq">
              <a:solidFill>
                <a:schemeClr val="tx1"/>
              </a:solidFill>
              <a:round/>
              <a:headEnd type="none" w="sm" len="sm"/>
              <a:tailEnd type="triangle" w="med" len="med"/>
            </a:ln>
          </p:spPr>
        </p:cxnSp>
        <p:cxnSp>
          <p:nvCxnSpPr>
            <p:cNvPr id="46103" name="AutoShape 22"/>
            <p:cNvCxnSpPr>
              <a:cxnSpLocks noChangeShapeType="1"/>
              <a:stCxn id="46099" idx="5"/>
              <a:endCxn id="46099" idx="7"/>
            </p:cNvCxnSpPr>
            <p:nvPr/>
          </p:nvCxnSpPr>
          <p:spPr bwMode="auto">
            <a:xfrm rot="5400000" flipH="1" flipV="1">
              <a:off x="3497" y="903"/>
              <a:ext cx="266" cy="1"/>
            </a:xfrm>
            <a:prstGeom prst="curvedConnector5">
              <a:avLst>
                <a:gd name="adj1" fmla="val -65412"/>
                <a:gd name="adj2" fmla="val 52700014"/>
                <a:gd name="adj3" fmla="val 165412"/>
              </a:avLst>
            </a:prstGeom>
            <a:noFill/>
            <a:ln w="57150" cap="sq">
              <a:solidFill>
                <a:schemeClr val="tx1"/>
              </a:solidFill>
              <a:round/>
              <a:headEnd type="none" w="sm" len="sm"/>
              <a:tailEnd type="triangle" w="med" len="med"/>
            </a:ln>
          </p:spPr>
        </p:cxnSp>
        <p:cxnSp>
          <p:nvCxnSpPr>
            <p:cNvPr id="46104" name="AutoShape 23"/>
            <p:cNvCxnSpPr>
              <a:cxnSpLocks noChangeShapeType="1"/>
              <a:stCxn id="46098" idx="2"/>
            </p:cNvCxnSpPr>
            <p:nvPr/>
          </p:nvCxnSpPr>
          <p:spPr bwMode="auto">
            <a:xfrm rot="10800000" flipH="1">
              <a:off x="2014" y="742"/>
              <a:ext cx="170" cy="162"/>
            </a:xfrm>
            <a:prstGeom prst="curvedConnector4">
              <a:avLst>
                <a:gd name="adj1" fmla="val -114634"/>
                <a:gd name="adj2" fmla="val 183505"/>
              </a:avLst>
            </a:prstGeom>
            <a:noFill/>
            <a:ln w="57150" cap="sq">
              <a:solidFill>
                <a:schemeClr val="tx1"/>
              </a:solidFill>
              <a:round/>
              <a:headEnd type="none" w="sm" len="sm"/>
              <a:tailEnd type="triangle" w="med" len="med"/>
            </a:ln>
          </p:spPr>
        </p:cxnSp>
        <p:sp>
          <p:nvSpPr>
            <p:cNvPr id="46105" name="Text Box 24"/>
            <p:cNvSpPr txBox="1">
              <a:spLocks noChangeArrowheads="1"/>
            </p:cNvSpPr>
            <p:nvPr/>
          </p:nvSpPr>
          <p:spPr bwMode="auto">
            <a:xfrm>
              <a:off x="1331" y="885"/>
              <a:ext cx="361"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a</a:t>
              </a:r>
            </a:p>
          </p:txBody>
        </p:sp>
        <p:sp>
          <p:nvSpPr>
            <p:cNvPr id="46106" name="Text Box 25"/>
            <p:cNvSpPr txBox="1">
              <a:spLocks noChangeArrowheads="1"/>
            </p:cNvSpPr>
            <p:nvPr/>
          </p:nvSpPr>
          <p:spPr bwMode="auto">
            <a:xfrm>
              <a:off x="1536" y="366"/>
              <a:ext cx="364"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a</a:t>
              </a:r>
            </a:p>
          </p:txBody>
        </p:sp>
        <p:sp>
          <p:nvSpPr>
            <p:cNvPr id="46107" name="Text Box 26"/>
            <p:cNvSpPr txBox="1">
              <a:spLocks noChangeArrowheads="1"/>
            </p:cNvSpPr>
            <p:nvPr/>
          </p:nvSpPr>
          <p:spPr bwMode="auto">
            <a:xfrm>
              <a:off x="4104" y="739"/>
              <a:ext cx="362"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b</a:t>
              </a:r>
            </a:p>
          </p:txBody>
        </p:sp>
        <p:sp>
          <p:nvSpPr>
            <p:cNvPr id="46108" name="Text Box 27"/>
            <p:cNvSpPr txBox="1">
              <a:spLocks noChangeArrowheads="1"/>
            </p:cNvSpPr>
            <p:nvPr/>
          </p:nvSpPr>
          <p:spPr bwMode="auto">
            <a:xfrm>
              <a:off x="2627" y="885"/>
              <a:ext cx="363"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a</a:t>
              </a:r>
            </a:p>
          </p:txBody>
        </p:sp>
        <p:sp>
          <p:nvSpPr>
            <p:cNvPr id="46109" name="Text Box 28"/>
            <p:cNvSpPr txBox="1">
              <a:spLocks noChangeArrowheads="1"/>
            </p:cNvSpPr>
            <p:nvPr/>
          </p:nvSpPr>
          <p:spPr bwMode="auto">
            <a:xfrm>
              <a:off x="2627" y="225"/>
              <a:ext cx="363" cy="365"/>
            </a:xfrm>
            <a:prstGeom prst="rect">
              <a:avLst/>
            </a:prstGeom>
            <a:noFill/>
            <a:ln w="57150" cap="sq">
              <a:noFill/>
              <a:miter lim="800000"/>
              <a:headEnd type="none" w="sm" len="sm"/>
              <a:tailEnd type="none" w="sm" len="sm"/>
            </a:ln>
          </p:spPr>
          <p:txBody>
            <a:bodyPr lIns="274320" rIns="274320" anchor="ctr">
              <a:prstTxWarp prst="textNoShape">
                <a:avLst/>
              </a:prstTxWarp>
              <a:spAutoFit/>
            </a:bodyPr>
            <a:lstStyle/>
            <a:p>
              <a:r>
                <a:rPr lang="en-US" sz="3200"/>
                <a:t>b</a:t>
              </a:r>
            </a:p>
          </p:txBody>
        </p:sp>
        <p:sp>
          <p:nvSpPr>
            <p:cNvPr id="46110" name="Oval 29"/>
            <p:cNvSpPr>
              <a:spLocks noChangeArrowheads="1"/>
            </p:cNvSpPr>
            <p:nvPr/>
          </p:nvSpPr>
          <p:spPr bwMode="auto">
            <a:xfrm>
              <a:off x="1205" y="1282"/>
              <a:ext cx="266" cy="213"/>
            </a:xfrm>
            <a:prstGeom prst="ellipse">
              <a:avLst/>
            </a:prstGeom>
            <a:noFill/>
            <a:ln w="57150" cap="sq">
              <a:solidFill>
                <a:schemeClr val="tx1"/>
              </a:solidFill>
              <a:round/>
              <a:headEnd/>
              <a:tailEnd/>
            </a:ln>
          </p:spPr>
          <p:txBody>
            <a:bodyPr lIns="274320" rIns="274320" anchor="ctr">
              <a:prstTxWarp prst="textNoShape">
                <a:avLst/>
              </a:prstTxWarp>
              <a:spAutoFit/>
            </a:bodyPr>
            <a:lstStyle/>
            <a:p>
              <a:endParaRPr lang="en-US"/>
            </a:p>
          </p:txBody>
        </p:sp>
        <p:sp>
          <p:nvSpPr>
            <p:cNvPr id="46111" name="Oval 30"/>
            <p:cNvSpPr>
              <a:spLocks noChangeArrowheads="1"/>
            </p:cNvSpPr>
            <p:nvPr/>
          </p:nvSpPr>
          <p:spPr bwMode="auto">
            <a:xfrm>
              <a:off x="2107" y="793"/>
              <a:ext cx="256" cy="212"/>
            </a:xfrm>
            <a:prstGeom prst="ellipse">
              <a:avLst/>
            </a:prstGeom>
            <a:noFill/>
            <a:ln w="57150" cap="sq">
              <a:solidFill>
                <a:schemeClr val="tx1"/>
              </a:solidFill>
              <a:round/>
              <a:headEnd/>
              <a:tailEnd/>
            </a:ln>
          </p:spPr>
          <p:txBody>
            <a:bodyPr lIns="274320" rIns="274320" anchor="ctr">
              <a:prstTxWarp prst="textNoShape">
                <a:avLst/>
              </a:prstTxWarp>
              <a:spAutoFit/>
            </a:bodyPr>
            <a:lstStyle/>
            <a:p>
              <a:endParaRPr lang="en-US"/>
            </a:p>
          </p:txBody>
        </p:sp>
        <p:sp>
          <p:nvSpPr>
            <p:cNvPr id="46112" name="Oval 31"/>
            <p:cNvSpPr>
              <a:spLocks noChangeArrowheads="1"/>
            </p:cNvSpPr>
            <p:nvPr/>
          </p:nvSpPr>
          <p:spPr bwMode="auto">
            <a:xfrm>
              <a:off x="2107" y="1723"/>
              <a:ext cx="248" cy="213"/>
            </a:xfrm>
            <a:prstGeom prst="ellipse">
              <a:avLst/>
            </a:prstGeom>
            <a:noFill/>
            <a:ln w="57150" cap="sq">
              <a:solidFill>
                <a:schemeClr val="tx1"/>
              </a:solidFill>
              <a:round/>
              <a:headEnd/>
              <a:tailEnd/>
            </a:ln>
          </p:spPr>
          <p:txBody>
            <a:bodyPr lIns="274320" rIns="274320" anchor="ctr">
              <a:prstTxWarp prst="textNoShape">
                <a:avLst/>
              </a:prstTxWarp>
              <a:spAutoFit/>
            </a:bodyPr>
            <a:lstStyle/>
            <a:p>
              <a:endParaRPr lang="en-US"/>
            </a:p>
          </p:txBody>
        </p:sp>
      </p:grpSp>
      <p:sp>
        <p:nvSpPr>
          <p:cNvPr id="46084" name="Line 32"/>
          <p:cNvSpPr>
            <a:spLocks noChangeShapeType="1"/>
          </p:cNvSpPr>
          <p:nvPr/>
        </p:nvSpPr>
        <p:spPr bwMode="auto">
          <a:xfrm>
            <a:off x="1366838" y="2459038"/>
            <a:ext cx="477837" cy="0"/>
          </a:xfrm>
          <a:prstGeom prst="line">
            <a:avLst/>
          </a:prstGeom>
          <a:noFill/>
          <a:ln w="57150" cap="sq">
            <a:solidFill>
              <a:schemeClr val="tx1"/>
            </a:solidFill>
            <a:round/>
            <a:headEnd/>
            <a:tailEnd type="triangle" w="med" len="med"/>
          </a:ln>
        </p:spPr>
        <p:txBody>
          <a:bodyPr lIns="274320" rIns="274320">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Oval 2"/>
          <p:cNvSpPr>
            <a:spLocks noChangeArrowheads="1"/>
          </p:cNvSpPr>
          <p:nvPr/>
        </p:nvSpPr>
        <p:spPr bwMode="auto">
          <a:xfrm>
            <a:off x="2933700" y="21844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1267" name="Line 3"/>
          <p:cNvSpPr>
            <a:spLocks noChangeShapeType="1"/>
          </p:cNvSpPr>
          <p:nvPr/>
        </p:nvSpPr>
        <p:spPr bwMode="auto">
          <a:xfrm>
            <a:off x="2120900" y="2667000"/>
            <a:ext cx="698500" cy="0"/>
          </a:xfrm>
          <a:prstGeom prst="line">
            <a:avLst/>
          </a:prstGeom>
          <a:noFill/>
          <a:ln w="76200">
            <a:solidFill>
              <a:schemeClr val="tx2"/>
            </a:solidFill>
            <a:round/>
            <a:headEnd/>
            <a:tailEnd type="triangle" w="med" len="med"/>
          </a:ln>
        </p:spPr>
        <p:txBody>
          <a:bodyPr wrap="none">
            <a:prstTxWarp prst="textNoShape">
              <a:avLst/>
            </a:prstTxWarp>
            <a:spAutoFit/>
          </a:bodyPr>
          <a:lstStyle/>
          <a:p>
            <a:endParaRPr lang="en-US"/>
          </a:p>
        </p:txBody>
      </p:sp>
      <p:sp>
        <p:nvSpPr>
          <p:cNvPr id="11268" name="AutoShape 4"/>
          <p:cNvSpPr>
            <a:spLocks noChangeArrowheads="1"/>
          </p:cNvSpPr>
          <p:nvPr/>
        </p:nvSpPr>
        <p:spPr bwMode="auto">
          <a:xfrm>
            <a:off x="2895600" y="1371600"/>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solidFill>
            <a:schemeClr val="tx1"/>
          </a:solidFill>
          <a:ln w="9525">
            <a:solidFill>
              <a:schemeClr val="tx1"/>
            </a:solidFill>
            <a:miter lim="800000"/>
            <a:headEnd/>
            <a:tailEnd/>
          </a:ln>
        </p:spPr>
        <p:txBody>
          <a:bodyPr wrap="none" anchor="ctr">
            <a:prstTxWarp prst="textNoShape">
              <a:avLst/>
            </a:prstTxWarp>
            <a:spAutoFit/>
          </a:bodyPr>
          <a:lstStyle/>
          <a:p>
            <a:endParaRPr lang="en-US"/>
          </a:p>
        </p:txBody>
      </p:sp>
      <p:sp>
        <p:nvSpPr>
          <p:cNvPr id="11269" name="Line 5"/>
          <p:cNvSpPr>
            <a:spLocks noChangeShapeType="1"/>
          </p:cNvSpPr>
          <p:nvPr/>
        </p:nvSpPr>
        <p:spPr bwMode="auto">
          <a:xfrm flipH="1">
            <a:off x="6197600" y="3124200"/>
            <a:ext cx="1016000" cy="85090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11270" name="AutoShape 6"/>
          <p:cNvSpPr>
            <a:spLocks noChangeArrowheads="1"/>
          </p:cNvSpPr>
          <p:nvPr/>
        </p:nvSpPr>
        <p:spPr bwMode="auto">
          <a:xfrm>
            <a:off x="7556500" y="1193800"/>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solidFill>
            <a:schemeClr val="tx1"/>
          </a:solidFill>
          <a:ln w="9525">
            <a:solidFill>
              <a:schemeClr val="bg1"/>
            </a:solidFill>
            <a:miter lim="800000"/>
            <a:headEnd/>
            <a:tailEnd/>
          </a:ln>
        </p:spPr>
        <p:txBody>
          <a:bodyPr wrap="none" anchor="ctr">
            <a:prstTxWarp prst="textNoShape">
              <a:avLst/>
            </a:prstTxWarp>
            <a:spAutoFit/>
          </a:bodyPr>
          <a:lstStyle/>
          <a:p>
            <a:endParaRPr lang="en-US"/>
          </a:p>
        </p:txBody>
      </p:sp>
      <p:sp>
        <p:nvSpPr>
          <p:cNvPr id="11271" name="Oval 7"/>
          <p:cNvSpPr>
            <a:spLocks noChangeArrowheads="1"/>
          </p:cNvSpPr>
          <p:nvPr/>
        </p:nvSpPr>
        <p:spPr bwMode="auto">
          <a:xfrm>
            <a:off x="5130800" y="4318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1272" name="Oval 8"/>
          <p:cNvSpPr>
            <a:spLocks noChangeArrowheads="1"/>
          </p:cNvSpPr>
          <p:nvPr/>
        </p:nvSpPr>
        <p:spPr bwMode="auto">
          <a:xfrm>
            <a:off x="7518400" y="22098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1273" name="Oval 9"/>
          <p:cNvSpPr>
            <a:spLocks noChangeArrowheads="1"/>
          </p:cNvSpPr>
          <p:nvPr/>
        </p:nvSpPr>
        <p:spPr bwMode="auto">
          <a:xfrm>
            <a:off x="5130800" y="3886200"/>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1274" name="Line 10"/>
          <p:cNvSpPr>
            <a:spLocks noChangeShapeType="1"/>
          </p:cNvSpPr>
          <p:nvPr/>
        </p:nvSpPr>
        <p:spPr bwMode="auto">
          <a:xfrm flipH="1">
            <a:off x="6438900" y="3340100"/>
            <a:ext cx="1016000" cy="85090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1275" name="Text Box 11"/>
          <p:cNvSpPr txBox="1">
            <a:spLocks noChangeArrowheads="1"/>
          </p:cNvSpPr>
          <p:nvPr/>
        </p:nvSpPr>
        <p:spPr bwMode="auto">
          <a:xfrm>
            <a:off x="3079750" y="827088"/>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11276" name="Text Box 12"/>
          <p:cNvSpPr txBox="1">
            <a:spLocks noChangeArrowheads="1"/>
          </p:cNvSpPr>
          <p:nvPr/>
        </p:nvSpPr>
        <p:spPr bwMode="auto">
          <a:xfrm>
            <a:off x="6742113" y="1128713"/>
            <a:ext cx="779462" cy="479425"/>
          </a:xfrm>
          <a:prstGeom prst="rect">
            <a:avLst/>
          </a:prstGeom>
          <a:noFill/>
          <a:ln w="9525">
            <a:noFill/>
            <a:miter lim="800000"/>
            <a:headEnd/>
            <a:tailEnd/>
          </a:ln>
        </p:spPr>
        <p:txBody>
          <a:bodyPr wrap="none">
            <a:prstTxWarp prst="textNoShape">
              <a:avLst/>
            </a:prstTxWarp>
            <a:spAutoFit/>
          </a:bodyPr>
          <a:lstStyle/>
          <a:p>
            <a:pPr eaLnBrk="1" hangingPunct="1"/>
            <a:r>
              <a:rPr lang="en-US"/>
              <a:t>0,1</a:t>
            </a:r>
          </a:p>
        </p:txBody>
      </p:sp>
      <p:sp>
        <p:nvSpPr>
          <p:cNvPr id="11277" name="Text Box 13"/>
          <p:cNvSpPr txBox="1">
            <a:spLocks noChangeArrowheads="1"/>
          </p:cNvSpPr>
          <p:nvPr/>
        </p:nvSpPr>
        <p:spPr bwMode="auto">
          <a:xfrm>
            <a:off x="6381750" y="2957513"/>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11278" name="Text Box 14"/>
          <p:cNvSpPr txBox="1">
            <a:spLocks noChangeArrowheads="1"/>
          </p:cNvSpPr>
          <p:nvPr/>
        </p:nvSpPr>
        <p:spPr bwMode="auto">
          <a:xfrm>
            <a:off x="4497388" y="3081338"/>
            <a:ext cx="403225"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11279" name="Text Box 15"/>
          <p:cNvSpPr txBox="1">
            <a:spLocks noChangeArrowheads="1"/>
          </p:cNvSpPr>
          <p:nvPr/>
        </p:nvSpPr>
        <p:spPr bwMode="auto">
          <a:xfrm>
            <a:off x="4298950" y="1763713"/>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11280" name="Text Box 16"/>
          <p:cNvSpPr txBox="1">
            <a:spLocks noChangeArrowheads="1"/>
          </p:cNvSpPr>
          <p:nvPr/>
        </p:nvSpPr>
        <p:spPr bwMode="auto">
          <a:xfrm>
            <a:off x="6889750" y="3694113"/>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11281" name="Text Box 17"/>
          <p:cNvSpPr txBox="1">
            <a:spLocks noChangeArrowheads="1"/>
          </p:cNvSpPr>
          <p:nvPr/>
        </p:nvSpPr>
        <p:spPr bwMode="auto">
          <a:xfrm>
            <a:off x="8294688" y="1066800"/>
            <a:ext cx="404812"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11282" name="Oval 18"/>
          <p:cNvSpPr>
            <a:spLocks noChangeArrowheads="1"/>
          </p:cNvSpPr>
          <p:nvPr/>
        </p:nvSpPr>
        <p:spPr bwMode="auto">
          <a:xfrm>
            <a:off x="7340600" y="2019300"/>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1283" name="Oval 19"/>
          <p:cNvSpPr>
            <a:spLocks noChangeArrowheads="1"/>
          </p:cNvSpPr>
          <p:nvPr/>
        </p:nvSpPr>
        <p:spPr bwMode="auto">
          <a:xfrm>
            <a:off x="4953000" y="254000"/>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1284" name="Line 20"/>
          <p:cNvSpPr>
            <a:spLocks noChangeShapeType="1"/>
          </p:cNvSpPr>
          <p:nvPr/>
        </p:nvSpPr>
        <p:spPr bwMode="auto">
          <a:xfrm flipH="1">
            <a:off x="3898900" y="1346200"/>
            <a:ext cx="1016000" cy="85090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1285" name="Line 21"/>
          <p:cNvSpPr>
            <a:spLocks noChangeShapeType="1"/>
          </p:cNvSpPr>
          <p:nvPr/>
        </p:nvSpPr>
        <p:spPr bwMode="auto">
          <a:xfrm>
            <a:off x="3898900" y="3149600"/>
            <a:ext cx="1016000" cy="85090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1286" name="Line 22"/>
          <p:cNvSpPr>
            <a:spLocks noChangeShapeType="1"/>
          </p:cNvSpPr>
          <p:nvPr/>
        </p:nvSpPr>
        <p:spPr bwMode="auto">
          <a:xfrm>
            <a:off x="6388100" y="1346200"/>
            <a:ext cx="1016000" cy="85090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124951" name="Text Box 23"/>
          <p:cNvSpPr txBox="1">
            <a:spLocks noChangeArrowheads="1"/>
          </p:cNvSpPr>
          <p:nvPr/>
        </p:nvSpPr>
        <p:spPr bwMode="auto">
          <a:xfrm>
            <a:off x="898525" y="2411413"/>
            <a:ext cx="1028700"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0111</a:t>
            </a:r>
          </a:p>
        </p:txBody>
      </p:sp>
      <p:sp>
        <p:nvSpPr>
          <p:cNvPr id="124952" name="Text Box 24"/>
          <p:cNvSpPr txBox="1">
            <a:spLocks noChangeArrowheads="1"/>
          </p:cNvSpPr>
          <p:nvPr/>
        </p:nvSpPr>
        <p:spPr bwMode="auto">
          <a:xfrm>
            <a:off x="3035300" y="2411413"/>
            <a:ext cx="817563"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111</a:t>
            </a:r>
          </a:p>
        </p:txBody>
      </p:sp>
      <p:sp>
        <p:nvSpPr>
          <p:cNvPr id="124953" name="Text Box 25"/>
          <p:cNvSpPr txBox="1">
            <a:spLocks noChangeArrowheads="1"/>
          </p:cNvSpPr>
          <p:nvPr/>
        </p:nvSpPr>
        <p:spPr bwMode="auto">
          <a:xfrm>
            <a:off x="5324475" y="633413"/>
            <a:ext cx="606425"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11</a:t>
            </a:r>
          </a:p>
        </p:txBody>
      </p:sp>
      <p:sp>
        <p:nvSpPr>
          <p:cNvPr id="124954" name="Text Box 26"/>
          <p:cNvSpPr txBox="1">
            <a:spLocks noChangeArrowheads="1"/>
          </p:cNvSpPr>
          <p:nvPr/>
        </p:nvSpPr>
        <p:spPr bwMode="auto">
          <a:xfrm>
            <a:off x="7816850" y="2474913"/>
            <a:ext cx="395288"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1</a:t>
            </a:r>
          </a:p>
        </p:txBody>
      </p:sp>
      <p:sp>
        <p:nvSpPr>
          <p:cNvPr id="124955" name="Text Box 27"/>
          <p:cNvSpPr txBox="1">
            <a:spLocks noChangeArrowheads="1"/>
          </p:cNvSpPr>
          <p:nvPr/>
        </p:nvSpPr>
        <p:spPr bwMode="auto">
          <a:xfrm>
            <a:off x="7877175" y="2487613"/>
            <a:ext cx="273050" cy="519112"/>
          </a:xfrm>
          <a:prstGeom prst="rect">
            <a:avLst/>
          </a:prstGeom>
          <a:solidFill>
            <a:srgbClr val="6666FF"/>
          </a:solidFill>
          <a:ln w="9525">
            <a:noFill/>
            <a:miter lim="800000"/>
            <a:headEnd/>
            <a:tailEnd/>
          </a:ln>
        </p:spPr>
        <p:txBody>
          <a:bodyPr wrap="none">
            <a:prstTxWarp prst="textNoShape">
              <a:avLst/>
            </a:prstTxWarp>
            <a:spAutoFit/>
          </a:bodyPr>
          <a:lstStyle/>
          <a:p>
            <a:pPr eaLnBrk="1" hangingPunct="1"/>
            <a:r>
              <a:rPr lang="en-US">
                <a:solidFill>
                  <a:srgbClr val="FFFF00"/>
                </a:solidFill>
              </a:rPr>
              <a:t> </a:t>
            </a:r>
          </a:p>
        </p:txBody>
      </p:sp>
      <p:sp>
        <p:nvSpPr>
          <p:cNvPr id="124956" name="Text Box 28"/>
          <p:cNvSpPr txBox="1">
            <a:spLocks noChangeArrowheads="1"/>
          </p:cNvSpPr>
          <p:nvPr/>
        </p:nvSpPr>
        <p:spPr bwMode="auto">
          <a:xfrm>
            <a:off x="84138" y="5083175"/>
            <a:ext cx="6354762" cy="868363"/>
          </a:xfrm>
          <a:prstGeom prst="rect">
            <a:avLst/>
          </a:prstGeom>
          <a:noFill/>
          <a:ln w="9525">
            <a:noFill/>
            <a:miter lim="800000"/>
            <a:headEnd/>
            <a:tailEnd/>
          </a:ln>
        </p:spPr>
        <p:txBody>
          <a:bodyPr>
            <a:prstTxWarp prst="textNoShape">
              <a:avLst/>
            </a:prstTxWarp>
            <a:spAutoFit/>
          </a:bodyPr>
          <a:lstStyle/>
          <a:p>
            <a:pPr eaLnBrk="1" hangingPunct="1"/>
            <a:r>
              <a:rPr lang="en-US"/>
              <a:t>The machine </a:t>
            </a:r>
            <a:r>
              <a:rPr lang="en-US">
                <a:solidFill>
                  <a:schemeClr val="tx2"/>
                </a:solidFill>
              </a:rPr>
              <a:t>accepts</a:t>
            </a:r>
            <a:r>
              <a:rPr lang="en-US"/>
              <a:t> a string if the process ends in a double circle</a:t>
            </a:r>
          </a:p>
        </p:txBody>
      </p:sp>
      <p:sp>
        <p:nvSpPr>
          <p:cNvPr id="11293" name="Text Box 28"/>
          <p:cNvSpPr txBox="1">
            <a:spLocks noChangeArrowheads="1"/>
          </p:cNvSpPr>
          <p:nvPr/>
        </p:nvSpPr>
        <p:spPr bwMode="auto">
          <a:xfrm>
            <a:off x="6991350" y="4652963"/>
            <a:ext cx="1771650" cy="479425"/>
          </a:xfrm>
          <a:prstGeom prst="rect">
            <a:avLst/>
          </a:prstGeom>
          <a:noFill/>
          <a:ln w="9525">
            <a:noFill/>
            <a:miter lim="800000"/>
            <a:headEnd/>
            <a:tailEnd/>
          </a:ln>
        </p:spPr>
        <p:txBody>
          <a:bodyPr>
            <a:prstTxWarp prst="textNoShape">
              <a:avLst/>
            </a:prstTxWarp>
            <a:spAutoFit/>
          </a:bodyPr>
          <a:lstStyle/>
          <a:p>
            <a:pPr eaLnBrk="1" hangingPunct="1"/>
            <a:r>
              <a:rPr lang="en-US">
                <a:solidFill>
                  <a:srgbClr val="FFFF00"/>
                </a:solidFill>
              </a:rPr>
              <a:t>states</a:t>
            </a:r>
          </a:p>
        </p:txBody>
      </p:sp>
      <p:sp>
        <p:nvSpPr>
          <p:cNvPr id="11294" name="Line 29"/>
          <p:cNvSpPr>
            <a:spLocks noChangeShapeType="1"/>
          </p:cNvSpPr>
          <p:nvPr/>
        </p:nvSpPr>
        <p:spPr bwMode="auto">
          <a:xfrm flipV="1">
            <a:off x="2614613" y="3646488"/>
            <a:ext cx="1684337" cy="147637"/>
          </a:xfrm>
          <a:prstGeom prst="line">
            <a:avLst/>
          </a:prstGeom>
          <a:noFill/>
          <a:ln w="38100">
            <a:solidFill>
              <a:srgbClr val="FFFF00"/>
            </a:solidFill>
            <a:round/>
            <a:headEnd/>
            <a:tailEnd type="arrow" w="med" len="med"/>
          </a:ln>
        </p:spPr>
        <p:txBody>
          <a:bodyPr>
            <a:prstTxWarp prst="textNoShape">
              <a:avLst/>
            </a:prstTxWarp>
            <a:spAutoFit/>
          </a:bodyPr>
          <a:lstStyle/>
          <a:p>
            <a:endParaRPr lang="en-US"/>
          </a:p>
        </p:txBody>
      </p:sp>
      <p:sp>
        <p:nvSpPr>
          <p:cNvPr id="11295" name="Text Box 38"/>
          <p:cNvSpPr txBox="1">
            <a:spLocks noChangeArrowheads="1"/>
          </p:cNvSpPr>
          <p:nvPr/>
        </p:nvSpPr>
        <p:spPr bwMode="auto">
          <a:xfrm>
            <a:off x="84138" y="503238"/>
            <a:ext cx="3400425" cy="479425"/>
          </a:xfrm>
          <a:prstGeom prst="rect">
            <a:avLst/>
          </a:prstGeom>
          <a:noFill/>
          <a:ln w="9525">
            <a:noFill/>
            <a:miter lim="800000"/>
            <a:headEnd/>
            <a:tailEnd/>
          </a:ln>
        </p:spPr>
        <p:txBody>
          <a:bodyPr>
            <a:prstTxWarp prst="textNoShape">
              <a:avLst/>
            </a:prstTxWarp>
            <a:spAutoFit/>
          </a:bodyPr>
          <a:lstStyle/>
          <a:p>
            <a:pPr eaLnBrk="1" hangingPunct="1"/>
            <a:r>
              <a:rPr lang="en-US">
                <a:solidFill>
                  <a:srgbClr val="FFFF00"/>
                </a:solidFill>
              </a:rPr>
              <a:t>start state (q</a:t>
            </a:r>
            <a:r>
              <a:rPr lang="en-US" baseline="-25000">
                <a:solidFill>
                  <a:srgbClr val="FFFF00"/>
                </a:solidFill>
              </a:rPr>
              <a:t>0</a:t>
            </a:r>
            <a:r>
              <a:rPr lang="en-US">
                <a:solidFill>
                  <a:srgbClr val="FFFF00"/>
                </a:solidFill>
              </a:rPr>
              <a:t>)</a:t>
            </a:r>
          </a:p>
        </p:txBody>
      </p:sp>
      <p:sp>
        <p:nvSpPr>
          <p:cNvPr id="11296" name="Line 39"/>
          <p:cNvSpPr>
            <a:spLocks noChangeShapeType="1"/>
          </p:cNvSpPr>
          <p:nvPr/>
        </p:nvSpPr>
        <p:spPr bwMode="auto">
          <a:xfrm>
            <a:off x="1447800" y="1125538"/>
            <a:ext cx="1485900" cy="1285875"/>
          </a:xfrm>
          <a:prstGeom prst="line">
            <a:avLst/>
          </a:prstGeom>
          <a:noFill/>
          <a:ln w="38100">
            <a:solidFill>
              <a:srgbClr val="FFFF00"/>
            </a:solidFill>
            <a:round/>
            <a:headEnd/>
            <a:tailEnd type="arrow" w="med" len="med"/>
          </a:ln>
        </p:spPr>
        <p:txBody>
          <a:bodyPr>
            <a:prstTxWarp prst="textNoShape">
              <a:avLst/>
            </a:prstTxWarp>
            <a:spAutoFit/>
          </a:bodyPr>
          <a:lstStyle/>
          <a:p>
            <a:endParaRPr lang="en-US"/>
          </a:p>
        </p:txBody>
      </p:sp>
      <p:sp>
        <p:nvSpPr>
          <p:cNvPr id="11297" name="Text Box 41"/>
          <p:cNvSpPr txBox="1">
            <a:spLocks noChangeArrowheads="1"/>
          </p:cNvSpPr>
          <p:nvPr/>
        </p:nvSpPr>
        <p:spPr bwMode="auto">
          <a:xfrm>
            <a:off x="6134100" y="114300"/>
            <a:ext cx="3081338" cy="868363"/>
          </a:xfrm>
          <a:prstGeom prst="rect">
            <a:avLst/>
          </a:prstGeom>
          <a:noFill/>
          <a:ln w="9525">
            <a:noFill/>
            <a:miter lim="800000"/>
            <a:headEnd/>
            <a:tailEnd/>
          </a:ln>
        </p:spPr>
        <p:txBody>
          <a:bodyPr>
            <a:prstTxWarp prst="textNoShape">
              <a:avLst/>
            </a:prstTxWarp>
            <a:spAutoFit/>
          </a:bodyPr>
          <a:lstStyle/>
          <a:p>
            <a:pPr eaLnBrk="1" hangingPunct="1"/>
            <a:r>
              <a:rPr lang="en-US">
                <a:solidFill>
                  <a:srgbClr val="FFFF00"/>
                </a:solidFill>
              </a:rPr>
              <a:t>accept states (F)</a:t>
            </a:r>
          </a:p>
        </p:txBody>
      </p:sp>
      <p:sp>
        <p:nvSpPr>
          <p:cNvPr id="11298" name="Line 42"/>
          <p:cNvSpPr>
            <a:spLocks noChangeShapeType="1"/>
          </p:cNvSpPr>
          <p:nvPr/>
        </p:nvSpPr>
        <p:spPr bwMode="auto">
          <a:xfrm flipH="1">
            <a:off x="7877175" y="649288"/>
            <a:ext cx="246063" cy="1370012"/>
          </a:xfrm>
          <a:prstGeom prst="line">
            <a:avLst/>
          </a:prstGeom>
          <a:noFill/>
          <a:ln w="38100">
            <a:solidFill>
              <a:srgbClr val="FFFF00"/>
            </a:solidFill>
            <a:round/>
            <a:headEnd/>
            <a:tailEnd type="arrow" w="med" len="med"/>
          </a:ln>
        </p:spPr>
        <p:txBody>
          <a:bodyPr>
            <a:prstTxWarp prst="textNoShape">
              <a:avLst/>
            </a:prstTxWarp>
            <a:spAutoFit/>
          </a:bodyPr>
          <a:lstStyle/>
          <a:p>
            <a:endParaRPr lang="en-US"/>
          </a:p>
        </p:txBody>
      </p:sp>
      <p:sp>
        <p:nvSpPr>
          <p:cNvPr id="11299" name="Line 43"/>
          <p:cNvSpPr>
            <a:spLocks noChangeShapeType="1"/>
          </p:cNvSpPr>
          <p:nvPr/>
        </p:nvSpPr>
        <p:spPr bwMode="auto">
          <a:xfrm flipH="1">
            <a:off x="6381750" y="649288"/>
            <a:ext cx="831850" cy="333375"/>
          </a:xfrm>
          <a:prstGeom prst="line">
            <a:avLst/>
          </a:prstGeom>
          <a:noFill/>
          <a:ln w="38100">
            <a:solidFill>
              <a:srgbClr val="FFFF00"/>
            </a:solidFill>
            <a:round/>
            <a:headEnd/>
            <a:tailEnd type="arrow" w="med" len="med"/>
          </a:ln>
        </p:spPr>
        <p:txBody>
          <a:bodyPr>
            <a:prstTxWarp prst="textNoShape">
              <a:avLst/>
            </a:prstTxWarp>
            <a:spAutoFit/>
          </a:bodyPr>
          <a:lstStyle/>
          <a:p>
            <a:endParaRPr lang="en-US"/>
          </a:p>
        </p:txBody>
      </p:sp>
      <p:sp>
        <p:nvSpPr>
          <p:cNvPr id="11300" name="Text Box 28"/>
          <p:cNvSpPr txBox="1">
            <a:spLocks noChangeArrowheads="1"/>
          </p:cNvSpPr>
          <p:nvPr/>
        </p:nvSpPr>
        <p:spPr bwMode="auto">
          <a:xfrm>
            <a:off x="84138" y="3646488"/>
            <a:ext cx="2465387" cy="479425"/>
          </a:xfrm>
          <a:prstGeom prst="rect">
            <a:avLst/>
          </a:prstGeom>
          <a:noFill/>
          <a:ln w="9525">
            <a:noFill/>
            <a:miter lim="800000"/>
            <a:headEnd/>
            <a:tailEnd/>
          </a:ln>
        </p:spPr>
        <p:txBody>
          <a:bodyPr>
            <a:prstTxWarp prst="textNoShape">
              <a:avLst/>
            </a:prstTxWarp>
            <a:spAutoFit/>
          </a:bodyPr>
          <a:lstStyle/>
          <a:p>
            <a:pPr eaLnBrk="1" hangingPunct="1"/>
            <a:r>
              <a:rPr lang="en-US">
                <a:solidFill>
                  <a:srgbClr val="FFFF00"/>
                </a:solidFill>
              </a:rPr>
              <a:t>transitions</a:t>
            </a:r>
          </a:p>
        </p:txBody>
      </p:sp>
      <p:sp>
        <p:nvSpPr>
          <p:cNvPr id="11301" name="Line 29"/>
          <p:cNvSpPr>
            <a:spLocks noChangeShapeType="1"/>
          </p:cNvSpPr>
          <p:nvPr/>
        </p:nvSpPr>
        <p:spPr bwMode="auto">
          <a:xfrm flipH="1" flipV="1">
            <a:off x="6134100" y="4603750"/>
            <a:ext cx="1079500" cy="273050"/>
          </a:xfrm>
          <a:prstGeom prst="line">
            <a:avLst/>
          </a:prstGeom>
          <a:noFill/>
          <a:ln w="38100">
            <a:solidFill>
              <a:srgbClr val="FFFF00"/>
            </a:solidFill>
            <a:round/>
            <a:headEnd/>
            <a:tailEnd type="arrow" w="med" len="med"/>
          </a:ln>
        </p:spPr>
        <p:txBody>
          <a:bodyPr>
            <a:prstTxWarp prst="textNoShape">
              <a:avLst/>
            </a:prstTxWarp>
            <a:spAutoFit/>
          </a:bodyPr>
          <a:lstStyle/>
          <a:p>
            <a:endParaRPr lang="en-US"/>
          </a:p>
        </p:txBody>
      </p:sp>
      <p:sp>
        <p:nvSpPr>
          <p:cNvPr id="11302" name="Line 29"/>
          <p:cNvSpPr>
            <a:spLocks noChangeShapeType="1"/>
          </p:cNvSpPr>
          <p:nvPr/>
        </p:nvSpPr>
        <p:spPr bwMode="auto">
          <a:xfrm flipV="1">
            <a:off x="7673975" y="3348038"/>
            <a:ext cx="406400" cy="1304925"/>
          </a:xfrm>
          <a:prstGeom prst="line">
            <a:avLst/>
          </a:prstGeom>
          <a:noFill/>
          <a:ln w="38100">
            <a:solidFill>
              <a:srgbClr val="FFFF00"/>
            </a:solidFill>
            <a:round/>
            <a:headEnd/>
            <a:tailEnd type="arrow" w="med" len="med"/>
          </a:ln>
        </p:spPr>
        <p:txBody>
          <a:bodyPr>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51"/>
                                        </p:tgtEl>
                                        <p:attrNameLst>
                                          <p:attrName>style.visibility</p:attrName>
                                        </p:attrNameLst>
                                      </p:cBhvr>
                                      <p:to>
                                        <p:strVal val="visible"/>
                                      </p:to>
                                    </p:set>
                                    <p:animEffect transition="in" filter="fade">
                                      <p:cBhvr>
                                        <p:cTn id="7" dur="500"/>
                                        <p:tgtEl>
                                          <p:spTgt spid="124951"/>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 0 L 0.22223 0 " pathEditMode="relative" rAng="0" ptsTypes="AA">
                                      <p:cBhvr>
                                        <p:cTn id="11" dur="1000" fill="hold"/>
                                        <p:tgtEl>
                                          <p:spTgt spid="124951"/>
                                        </p:tgtEl>
                                        <p:attrNameLst>
                                          <p:attrName>ppt_x</p:attrName>
                                          <p:attrName>ppt_y</p:attrName>
                                        </p:attrNameLst>
                                      </p:cBhvr>
                                      <p:rCtr x="0" y="0"/>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3" nodeType="clickEffect">
                                  <p:stCondLst>
                                    <p:cond delay="0"/>
                                  </p:stCondLst>
                                  <p:childTnLst>
                                    <p:animMotion origin="layout" path="M 0.22223 0.00186 C 0.21164 -0.00532 0.20261 -0.01504 0.19445 -0.02592 C 0.19289 -0.028 0.19184 -0.03101 0.19028 -0.03333 C 0.18768 -0.03726 0.18195 -0.04444 0.18195 -0.04421 C 0.17969 -0.05671 0.17309 -0.06527 0.17084 -0.07777 C 0.17101 -0.08842 0.16129 -0.14629 0.18195 -0.15555 C 0.18872 -0.16458 0.19358 -0.17361 0.20278 -0.17777 C 0.21372 -0.17638 0.22171 -0.17638 0.23056 -0.16851 C 0.23698 -0.15578 0.23646 -0.13958 0.24167 -0.12592 C 0.24046 -0.05671 0.24671 -0.07199 0.23612 -0.03888 C 0.23299 -0.02916 0.23108 -0.01898 0.22778 -0.00925 C 0.22188 0.00834 0.22223 0.01065 0.22223 0.00186 Z " pathEditMode="relative" rAng="0" ptsTypes="ffffffffffff">
                                      <p:cBhvr>
                                        <p:cTn id="15" dur="2000" fill="hold"/>
                                        <p:tgtEl>
                                          <p:spTgt spid="124951"/>
                                        </p:tgtEl>
                                        <p:attrNameLst>
                                          <p:attrName>ppt_x</p:attrName>
                                          <p:attrName>ppt_y</p:attrName>
                                        </p:attrNameLst>
                                      </p:cBhvr>
                                      <p:rCtr x="-18" y="-85"/>
                                    </p:animMotion>
                                  </p:childTnLst>
                                </p:cTn>
                              </p:par>
                            </p:childTnLst>
                          </p:cTn>
                        </p:par>
                        <p:par>
                          <p:cTn id="16" fill="hold">
                            <p:stCondLst>
                              <p:cond delay="2000"/>
                            </p:stCondLst>
                            <p:childTnLst>
                              <p:par>
                                <p:cTn id="17" presetID="1" presetClass="exit" presetSubtype="0" fill="hold" grpId="2" nodeType="afterEffect">
                                  <p:stCondLst>
                                    <p:cond delay="0"/>
                                  </p:stCondLst>
                                  <p:childTnLst>
                                    <p:set>
                                      <p:cBhvr>
                                        <p:cTn id="18" dur="1" fill="hold">
                                          <p:stCondLst>
                                            <p:cond delay="0"/>
                                          </p:stCondLst>
                                        </p:cTn>
                                        <p:tgtEl>
                                          <p:spTgt spid="12495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49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0 0 L 0.2375 -0.26296 " pathEditMode="relative" ptsTypes="AA">
                                      <p:cBhvr>
                                        <p:cTn id="24" dur="1000" fill="hold"/>
                                        <p:tgtEl>
                                          <p:spTgt spid="124952"/>
                                        </p:tgtEl>
                                        <p:attrNameLst>
                                          <p:attrName>ppt_x</p:attrName>
                                          <p:attrName>ppt_y</p:attrName>
                                        </p:attrNameLst>
                                      </p:cBhvr>
                                    </p:animMotion>
                                  </p:childTnLst>
                                </p:cTn>
                              </p:par>
                            </p:childTnLst>
                          </p:cTn>
                        </p:par>
                        <p:par>
                          <p:cTn id="25" fill="hold">
                            <p:stCondLst>
                              <p:cond delay="1000"/>
                            </p:stCondLst>
                            <p:childTnLst>
                              <p:par>
                                <p:cTn id="26" presetID="1" presetClass="exit" presetSubtype="0" fill="hold" grpId="2" nodeType="afterEffect">
                                  <p:stCondLst>
                                    <p:cond delay="0"/>
                                  </p:stCondLst>
                                  <p:childTnLst>
                                    <p:set>
                                      <p:cBhvr>
                                        <p:cTn id="27" dur="1" fill="hold">
                                          <p:stCondLst>
                                            <p:cond delay="0"/>
                                          </p:stCondLst>
                                        </p:cTn>
                                        <p:tgtEl>
                                          <p:spTgt spid="124952"/>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2495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1" nodeType="clickEffect">
                                  <p:stCondLst>
                                    <p:cond delay="0"/>
                                  </p:stCondLst>
                                  <p:childTnLst>
                                    <p:animMotion origin="layout" path="M 0 0 L 0.25833 0.27037 " pathEditMode="relative" ptsTypes="AA">
                                      <p:cBhvr>
                                        <p:cTn id="33" dur="1000" fill="hold"/>
                                        <p:tgtEl>
                                          <p:spTgt spid="124953"/>
                                        </p:tgtEl>
                                        <p:attrNameLst>
                                          <p:attrName>ppt_x</p:attrName>
                                          <p:attrName>ppt_y</p:attrName>
                                        </p:attrNameLst>
                                      </p:cBhvr>
                                    </p:animMotion>
                                  </p:childTnLst>
                                </p:cTn>
                              </p:par>
                            </p:childTnLst>
                          </p:cTn>
                        </p:par>
                        <p:par>
                          <p:cTn id="34" fill="hold">
                            <p:stCondLst>
                              <p:cond delay="1000"/>
                            </p:stCondLst>
                            <p:childTnLst>
                              <p:par>
                                <p:cTn id="35" presetID="1" presetClass="exit" presetSubtype="0" fill="hold" grpId="2" nodeType="afterEffect">
                                  <p:stCondLst>
                                    <p:cond delay="0"/>
                                  </p:stCondLst>
                                  <p:childTnLst>
                                    <p:set>
                                      <p:cBhvr>
                                        <p:cTn id="36" dur="1" fill="hold">
                                          <p:stCondLst>
                                            <p:cond delay="0"/>
                                          </p:stCondLst>
                                        </p:cTn>
                                        <p:tgtEl>
                                          <p:spTgt spid="12495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49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0 0 C -0.01267 -0.0169 -0.02049 -0.03912 -0.03195 -0.05741 C -0.03576 -0.06343 -0.03594 -0.06829 -0.04028 -0.07407 C -0.04115 -0.07778 -0.04219 -0.08148 -0.04306 -0.08519 C -0.04358 -0.08704 -0.04445 -0.09074 -0.04445 -0.09074 C -0.04392 -0.11736 -0.04427 -0.14398 -0.04306 -0.17037 C -0.04271 -0.17755 -0.03767 -0.18333 -0.03333 -0.18519 C -0.02587 -0.2 -0.0125 -0.20694 0 -0.21111 C 0.00746 -0.21042 0.01476 -0.21019 0.02222 -0.20926 C 0.02361 -0.20903 0.02535 -0.2088 0.02639 -0.20741 C 0.02864 -0.2044 0.02882 -0.19977 0.03055 -0.1963 C 0.0375 -0.1588 0.03715 -0.11181 0.02361 -0.07593 C 0.02118 -0.05972 0.01788 -0.03194 0.00694 -0.02222 C 0.00642 -0.01968 0.00642 -0.01713 0.00555 -0.01482 C -0.00052 0.00139 0 -0.00926 0 0 Z " pathEditMode="relative" ptsTypes="fffffffffffffff">
                                      <p:cBhvr>
                                        <p:cTn id="42" dur="2000" fill="hold"/>
                                        <p:tgtEl>
                                          <p:spTgt spid="124954"/>
                                        </p:tgtEl>
                                        <p:attrNameLst>
                                          <p:attrName>ppt_x</p:attrName>
                                          <p:attrName>ppt_y</p:attrName>
                                        </p:attrNameLst>
                                      </p:cBhvr>
                                    </p:animMotion>
                                  </p:childTnLst>
                                </p:cTn>
                              </p:par>
                            </p:childTnLst>
                          </p:cTn>
                        </p:par>
                        <p:par>
                          <p:cTn id="43" fill="hold">
                            <p:stCondLst>
                              <p:cond delay="2000"/>
                            </p:stCondLst>
                            <p:childTnLst>
                              <p:par>
                                <p:cTn id="44" presetID="1" presetClass="exit" presetSubtype="0" fill="hold" grpId="2" nodeType="afterEffect">
                                  <p:stCondLst>
                                    <p:cond delay="0"/>
                                  </p:stCondLst>
                                  <p:childTnLst>
                                    <p:set>
                                      <p:cBhvr>
                                        <p:cTn id="45" dur="1" fill="hold">
                                          <p:stCondLst>
                                            <p:cond delay="0"/>
                                          </p:stCondLst>
                                        </p:cTn>
                                        <p:tgtEl>
                                          <p:spTgt spid="124954"/>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1249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4956"/>
                                        </p:tgtEl>
                                        <p:attrNameLst>
                                          <p:attrName>style.visibility</p:attrName>
                                        </p:attrNameLst>
                                      </p:cBhvr>
                                      <p:to>
                                        <p:strVal val="visible"/>
                                      </p:to>
                                    </p:set>
                                    <p:animEffect transition="in" filter="fade">
                                      <p:cBhvr>
                                        <p:cTn id="52" dur="500"/>
                                        <p:tgtEl>
                                          <p:spTgt spid="124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1" grpId="0" animBg="1"/>
      <p:bldP spid="124951" grpId="1" animBg="1"/>
      <p:bldP spid="124951" grpId="2" animBg="1"/>
      <p:bldP spid="124951" grpId="3" animBg="1"/>
      <p:bldP spid="124952" grpId="0" animBg="1"/>
      <p:bldP spid="124952" grpId="1" animBg="1"/>
      <p:bldP spid="124952" grpId="2" animBg="1"/>
      <p:bldP spid="124953" grpId="0" animBg="1"/>
      <p:bldP spid="124953" grpId="1" animBg="1"/>
      <p:bldP spid="124953" grpId="2" animBg="1"/>
      <p:bldP spid="124954" grpId="0" animBg="1"/>
      <p:bldP spid="124954" grpId="1" animBg="1"/>
      <p:bldP spid="124954" grpId="2" animBg="1"/>
      <p:bldP spid="124955" grpId="0" animBg="1"/>
      <p:bldP spid="124956"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01638" y="484188"/>
            <a:ext cx="7715250" cy="1373187"/>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a:solidFill>
                  <a:schemeClr val="tx2"/>
                </a:solidFill>
              </a:rPr>
              <a:t>L =</a:t>
            </a:r>
            <a:r>
              <a:rPr lang="en-US"/>
              <a:t> strings where the # of occurrences of the pattern </a:t>
            </a:r>
            <a:r>
              <a:rPr lang="en-US">
                <a:solidFill>
                  <a:schemeClr val="tx2"/>
                </a:solidFill>
              </a:rPr>
              <a:t>ab</a:t>
            </a:r>
            <a:r>
              <a:rPr lang="en-US"/>
              <a:t> is equal to the number of occurrences of the pattern </a:t>
            </a:r>
            <a:r>
              <a:rPr lang="en-US">
                <a:solidFill>
                  <a:schemeClr val="tx2"/>
                </a:solidFill>
              </a:rPr>
              <a:t>ba</a:t>
            </a:r>
          </a:p>
        </p:txBody>
      </p:sp>
      <p:sp>
        <p:nvSpPr>
          <p:cNvPr id="47107" name="AutoShape 3"/>
          <p:cNvSpPr>
            <a:spLocks noChangeArrowheads="1"/>
          </p:cNvSpPr>
          <p:nvPr/>
        </p:nvSpPr>
        <p:spPr bwMode="invGray">
          <a:xfrm>
            <a:off x="917575" y="2278063"/>
            <a:ext cx="7140575" cy="2147887"/>
          </a:xfrm>
          <a:prstGeom prst="wedgeRoundRectCallout">
            <a:avLst>
              <a:gd name="adj1" fmla="val 47245"/>
              <a:gd name="adj2" fmla="val 73579"/>
              <a:gd name="adj3" fmla="val 16667"/>
            </a:avLst>
          </a:prstGeom>
          <a:noFill/>
          <a:ln w="76200" cap="sq">
            <a:solidFill>
              <a:schemeClr val="tx1"/>
            </a:solidFill>
            <a:miter lim="800000"/>
            <a:headEnd type="none" w="sm" len="sm"/>
            <a:tailEnd type="none" w="sm" len="sm"/>
          </a:ln>
        </p:spPr>
        <p:txBody>
          <a:bodyPr lIns="274320" rIns="274320" anchor="ctr">
            <a:prstTxWarp prst="textNoShape">
              <a:avLst/>
            </a:prstTxWarp>
          </a:bodyPr>
          <a:lstStyle/>
          <a:p>
            <a:r>
              <a:rPr lang="en-US"/>
              <a:t>Can’t be regular.  No machine has enough states to keep track of the number of occurrences of </a:t>
            </a:r>
            <a:r>
              <a:rPr lang="en-US">
                <a:solidFill>
                  <a:schemeClr val="tx2"/>
                </a:solidFill>
              </a:rPr>
              <a:t>ab</a:t>
            </a:r>
            <a:endParaRPr lang="en-US"/>
          </a:p>
        </p:txBody>
      </p:sp>
      <p:grpSp>
        <p:nvGrpSpPr>
          <p:cNvPr id="47108" name="Group 14"/>
          <p:cNvGrpSpPr>
            <a:grpSpLocks/>
          </p:cNvGrpSpPr>
          <p:nvPr/>
        </p:nvGrpSpPr>
        <p:grpSpPr bwMode="auto">
          <a:xfrm>
            <a:off x="7832725" y="4505325"/>
            <a:ext cx="1036638" cy="2122488"/>
            <a:chOff x="2308" y="1513"/>
            <a:chExt cx="1162" cy="2570"/>
          </a:xfrm>
        </p:grpSpPr>
        <p:grpSp>
          <p:nvGrpSpPr>
            <p:cNvPr id="47111" name="Group 15"/>
            <p:cNvGrpSpPr>
              <a:grpSpLocks/>
            </p:cNvGrpSpPr>
            <p:nvPr/>
          </p:nvGrpSpPr>
          <p:grpSpPr bwMode="auto">
            <a:xfrm>
              <a:off x="2308" y="1740"/>
              <a:ext cx="957" cy="2343"/>
              <a:chOff x="2308" y="1740"/>
              <a:chExt cx="957" cy="2343"/>
            </a:xfrm>
          </p:grpSpPr>
          <p:sp>
            <p:nvSpPr>
              <p:cNvPr id="47119" name="Freeform 16"/>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prstTxWarp prst="textNoShape">
                  <a:avLst/>
                </a:prstTxWarp>
              </a:bodyPr>
              <a:lstStyle/>
              <a:p>
                <a:endParaRPr lang="en-US"/>
              </a:p>
            </p:txBody>
          </p:sp>
          <p:sp>
            <p:nvSpPr>
              <p:cNvPr id="47120" name="Freeform 17"/>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prstTxWarp prst="textNoShape">
                  <a:avLst/>
                </a:prstTxWarp>
              </a:bodyPr>
              <a:lstStyle/>
              <a:p>
                <a:endParaRPr lang="en-US"/>
              </a:p>
            </p:txBody>
          </p:sp>
          <p:sp>
            <p:nvSpPr>
              <p:cNvPr id="47121" name="Freeform 18"/>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prstTxWarp prst="textNoShape">
                  <a:avLst/>
                </a:prstTxWarp>
              </a:bodyPr>
              <a:lstStyle/>
              <a:p>
                <a:endParaRPr lang="en-US"/>
              </a:p>
            </p:txBody>
          </p:sp>
          <p:sp>
            <p:nvSpPr>
              <p:cNvPr id="47122" name="Freeform 19"/>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prstTxWarp prst="textNoShape">
                  <a:avLst/>
                </a:prstTxWarp>
              </a:bodyPr>
              <a:lstStyle/>
              <a:p>
                <a:endParaRPr lang="en-US"/>
              </a:p>
            </p:txBody>
          </p:sp>
          <p:sp>
            <p:nvSpPr>
              <p:cNvPr id="47123" name="Freeform 20"/>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7124" name="Freeform 21"/>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47112" name="Freeform 22"/>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prstTxWarp prst="textNoShape">
                <a:avLst/>
              </a:prstTxWarp>
            </a:bodyPr>
            <a:lstStyle/>
            <a:p>
              <a:endParaRPr lang="en-US"/>
            </a:p>
          </p:txBody>
        </p:sp>
        <p:sp>
          <p:nvSpPr>
            <p:cNvPr id="47113" name="Freeform 23"/>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prstTxWarp prst="textNoShape">
                <a:avLst/>
              </a:prstTxWarp>
            </a:bodyPr>
            <a:lstStyle/>
            <a:p>
              <a:endParaRPr lang="en-US"/>
            </a:p>
          </p:txBody>
        </p:sp>
        <p:sp>
          <p:nvSpPr>
            <p:cNvPr id="47114" name="Oval 24"/>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7115" name="Oval 25"/>
            <p:cNvSpPr>
              <a:spLocks noChangeArrowheads="1"/>
            </p:cNvSpPr>
            <p:nvPr/>
          </p:nvSpPr>
          <p:spPr bwMode="auto">
            <a:xfrm rot="-4286940">
              <a:off x="281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47116" name="Oval 26"/>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7117" name="Oval 27"/>
            <p:cNvSpPr>
              <a:spLocks noChangeArrowheads="1"/>
            </p:cNvSpPr>
            <p:nvPr/>
          </p:nvSpPr>
          <p:spPr bwMode="auto">
            <a:xfrm rot="-4286940">
              <a:off x="276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47118" name="Oval 28"/>
            <p:cNvSpPr>
              <a:spLocks noChangeArrowheads="1"/>
            </p:cNvSpPr>
            <p:nvPr/>
          </p:nvSpPr>
          <p:spPr bwMode="auto">
            <a:xfrm>
              <a:off x="2687" y="2089"/>
              <a:ext cx="198" cy="85"/>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endParaRPr lang="en-US" sz="2400"/>
            </a:p>
          </p:txBody>
        </p:sp>
      </p:grpSp>
      <p:cxnSp>
        <p:nvCxnSpPr>
          <p:cNvPr id="47109" name="Straight Connector 19"/>
          <p:cNvCxnSpPr>
            <a:cxnSpLocks noChangeShapeType="1"/>
          </p:cNvCxnSpPr>
          <p:nvPr/>
        </p:nvCxnSpPr>
        <p:spPr bwMode="auto">
          <a:xfrm>
            <a:off x="1981200" y="2057400"/>
            <a:ext cx="4038600" cy="3089275"/>
          </a:xfrm>
          <a:prstGeom prst="line">
            <a:avLst/>
          </a:prstGeom>
          <a:noFill/>
          <a:ln w="47625" cap="sq">
            <a:solidFill>
              <a:schemeClr val="tx2"/>
            </a:solidFill>
            <a:round/>
            <a:headEnd/>
            <a:tailEnd/>
          </a:ln>
        </p:spPr>
      </p:cxnSp>
      <p:cxnSp>
        <p:nvCxnSpPr>
          <p:cNvPr id="47110" name="Straight Connector 21"/>
          <p:cNvCxnSpPr>
            <a:cxnSpLocks noChangeShapeType="1"/>
          </p:cNvCxnSpPr>
          <p:nvPr/>
        </p:nvCxnSpPr>
        <p:spPr bwMode="auto">
          <a:xfrm rot="5400000">
            <a:off x="2336006" y="2540794"/>
            <a:ext cx="3405188" cy="2438400"/>
          </a:xfrm>
          <a:prstGeom prst="line">
            <a:avLst/>
          </a:prstGeom>
          <a:noFill/>
          <a:ln w="47625" cap="sq">
            <a:solidFill>
              <a:schemeClr val="tx2"/>
            </a:solidFill>
            <a:round/>
            <a:headEnd/>
            <a:tailEnd/>
          </a:ln>
        </p:spPr>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AutoShape 2"/>
          <p:cNvSpPr>
            <a:spLocks noChangeArrowheads="1"/>
          </p:cNvSpPr>
          <p:nvPr/>
        </p:nvSpPr>
        <p:spPr bwMode="invGray">
          <a:xfrm>
            <a:off x="566738" y="498475"/>
            <a:ext cx="6267450" cy="3073400"/>
          </a:xfrm>
          <a:prstGeom prst="wedgeRoundRectCallout">
            <a:avLst>
              <a:gd name="adj1" fmla="val 60056"/>
              <a:gd name="adj2" fmla="val 42509"/>
              <a:gd name="adj3" fmla="val 16667"/>
            </a:avLst>
          </a:prstGeom>
          <a:noFill/>
          <a:ln w="76200" cap="sq">
            <a:solidFill>
              <a:schemeClr val="tx1"/>
            </a:solidFill>
            <a:miter lim="800000"/>
            <a:headEnd type="none" w="sm" len="sm"/>
            <a:tailEnd type="none" w="sm" len="sm"/>
          </a:ln>
        </p:spPr>
        <p:txBody>
          <a:bodyPr lIns="274320" rIns="274320" anchor="ctr">
            <a:prstTxWarp prst="textNoShape">
              <a:avLst/>
            </a:prstTxWarp>
          </a:bodyPr>
          <a:lstStyle/>
          <a:p>
            <a:r>
              <a:rPr lang="en-US" sz="3600" b="0"/>
              <a:t>Let me show you a professional strength proof that a</a:t>
            </a:r>
            <a:r>
              <a:rPr lang="en-US" sz="3600" b="0" baseline="30000"/>
              <a:t>n</a:t>
            </a:r>
            <a:r>
              <a:rPr lang="en-US" sz="3600" b="0"/>
              <a:t>b</a:t>
            </a:r>
            <a:r>
              <a:rPr lang="en-US" sz="3600" b="0" baseline="30000"/>
              <a:t>n</a:t>
            </a:r>
            <a:r>
              <a:rPr lang="en-US" sz="3600" b="0"/>
              <a:t> is not regular…</a:t>
            </a:r>
          </a:p>
        </p:txBody>
      </p:sp>
      <p:grpSp>
        <p:nvGrpSpPr>
          <p:cNvPr id="48131" name="Group 3"/>
          <p:cNvGrpSpPr>
            <a:grpSpLocks/>
          </p:cNvGrpSpPr>
          <p:nvPr/>
        </p:nvGrpSpPr>
        <p:grpSpPr bwMode="auto">
          <a:xfrm flipH="1">
            <a:off x="7240588" y="2773363"/>
            <a:ext cx="1660525" cy="3743325"/>
            <a:chOff x="864" y="465"/>
            <a:chExt cx="1046" cy="2358"/>
          </a:xfrm>
        </p:grpSpPr>
        <p:grpSp>
          <p:nvGrpSpPr>
            <p:cNvPr id="48132" name="Group 4"/>
            <p:cNvGrpSpPr>
              <a:grpSpLocks/>
            </p:cNvGrpSpPr>
            <p:nvPr/>
          </p:nvGrpSpPr>
          <p:grpSpPr bwMode="auto">
            <a:xfrm>
              <a:off x="864" y="465"/>
              <a:ext cx="1008" cy="2319"/>
              <a:chOff x="587" y="528"/>
              <a:chExt cx="1008" cy="2319"/>
            </a:xfrm>
          </p:grpSpPr>
          <p:grpSp>
            <p:nvGrpSpPr>
              <p:cNvPr id="48135" name="Group 5"/>
              <p:cNvGrpSpPr>
                <a:grpSpLocks/>
              </p:cNvGrpSpPr>
              <p:nvPr/>
            </p:nvGrpSpPr>
            <p:grpSpPr bwMode="auto">
              <a:xfrm>
                <a:off x="587" y="528"/>
                <a:ext cx="1008" cy="2319"/>
                <a:chOff x="587" y="528"/>
                <a:chExt cx="1008" cy="2319"/>
              </a:xfrm>
            </p:grpSpPr>
            <p:grpSp>
              <p:nvGrpSpPr>
                <p:cNvPr id="48137" name="Group 6"/>
                <p:cNvGrpSpPr>
                  <a:grpSpLocks/>
                </p:cNvGrpSpPr>
                <p:nvPr/>
              </p:nvGrpSpPr>
              <p:grpSpPr bwMode="auto">
                <a:xfrm>
                  <a:off x="587" y="528"/>
                  <a:ext cx="1008" cy="2319"/>
                  <a:chOff x="1151" y="1104"/>
                  <a:chExt cx="686" cy="1741"/>
                </a:xfrm>
              </p:grpSpPr>
              <p:sp>
                <p:nvSpPr>
                  <p:cNvPr id="48144" name="Freeform 7"/>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prstTxWarp prst="textNoShape">
                      <a:avLst/>
                    </a:prstTxWarp>
                  </a:bodyPr>
                  <a:lstStyle/>
                  <a:p>
                    <a:endParaRPr lang="en-US"/>
                  </a:p>
                </p:txBody>
              </p:sp>
              <p:sp>
                <p:nvSpPr>
                  <p:cNvPr id="48145" name="Freeform 8"/>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prstTxWarp prst="textNoShape">
                      <a:avLst/>
                    </a:prstTxWarp>
                  </a:bodyPr>
                  <a:lstStyle/>
                  <a:p>
                    <a:endParaRPr lang="en-US"/>
                  </a:p>
                </p:txBody>
              </p:sp>
              <p:sp>
                <p:nvSpPr>
                  <p:cNvPr id="48146" name="Freeform 9"/>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prstTxWarp prst="textNoShape">
                      <a:avLst/>
                    </a:prstTxWarp>
                  </a:bodyPr>
                  <a:lstStyle/>
                  <a:p>
                    <a:endParaRPr lang="en-US"/>
                  </a:p>
                </p:txBody>
              </p:sp>
              <p:sp>
                <p:nvSpPr>
                  <p:cNvPr id="48147" name="Freeform 10"/>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prstTxWarp prst="textNoShape">
                      <a:avLst/>
                    </a:prstTxWarp>
                  </a:bodyPr>
                  <a:lstStyle/>
                  <a:p>
                    <a:endParaRPr lang="en-US"/>
                  </a:p>
                </p:txBody>
              </p:sp>
              <p:sp>
                <p:nvSpPr>
                  <p:cNvPr id="48148" name="Freeform 11"/>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prstTxWarp prst="textNoShape">
                      <a:avLst/>
                    </a:prstTxWarp>
                  </a:bodyPr>
                  <a:lstStyle/>
                  <a:p>
                    <a:endParaRPr lang="en-US"/>
                  </a:p>
                </p:txBody>
              </p:sp>
              <p:sp>
                <p:nvSpPr>
                  <p:cNvPr id="48149" name="Freeform 12"/>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prstTxWarp prst="textNoShape">
                      <a:avLst/>
                    </a:prstTxWarp>
                  </a:bodyPr>
                  <a:lstStyle/>
                  <a:p>
                    <a:endParaRPr lang="en-US"/>
                  </a:p>
                </p:txBody>
              </p:sp>
              <p:grpSp>
                <p:nvGrpSpPr>
                  <p:cNvPr id="48150" name="Group 13"/>
                  <p:cNvGrpSpPr>
                    <a:grpSpLocks/>
                  </p:cNvGrpSpPr>
                  <p:nvPr/>
                </p:nvGrpSpPr>
                <p:grpSpPr bwMode="auto">
                  <a:xfrm flipH="1">
                    <a:off x="1212" y="1104"/>
                    <a:ext cx="277" cy="235"/>
                    <a:chOff x="1590" y="1104"/>
                    <a:chExt cx="277" cy="235"/>
                  </a:xfrm>
                </p:grpSpPr>
                <p:sp>
                  <p:nvSpPr>
                    <p:cNvPr id="48151" name="Freeform 14"/>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prstTxWarp prst="textNoShape">
                        <a:avLst/>
                      </a:prstTxWarp>
                    </a:bodyPr>
                    <a:lstStyle/>
                    <a:p>
                      <a:endParaRPr lang="en-US"/>
                    </a:p>
                  </p:txBody>
                </p:sp>
                <p:sp>
                  <p:nvSpPr>
                    <p:cNvPr id="48152" name="Freeform 15"/>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prstTxWarp prst="textNoShape">
                        <a:avLst/>
                      </a:prstTxWarp>
                    </a:bodyPr>
                    <a:lstStyle/>
                    <a:p>
                      <a:endParaRPr lang="en-US"/>
                    </a:p>
                  </p:txBody>
                </p:sp>
                <p:sp>
                  <p:nvSpPr>
                    <p:cNvPr id="48153" name="Freeform 16"/>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prstTxWarp prst="textNoShape">
                        <a:avLst/>
                      </a:prstTxWarp>
                    </a:bodyPr>
                    <a:lstStyle/>
                    <a:p>
                      <a:endParaRPr lang="en-US"/>
                    </a:p>
                  </p:txBody>
                </p:sp>
                <p:sp>
                  <p:nvSpPr>
                    <p:cNvPr id="48154" name="Freeform 17"/>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prstTxWarp prst="textNoShape">
                        <a:avLst/>
                      </a:prstTxWarp>
                    </a:bodyPr>
                    <a:lstStyle/>
                    <a:p>
                      <a:endParaRPr lang="en-US"/>
                    </a:p>
                  </p:txBody>
                </p:sp>
              </p:grpSp>
            </p:grpSp>
            <p:grpSp>
              <p:nvGrpSpPr>
                <p:cNvPr id="48138" name="Group 18"/>
                <p:cNvGrpSpPr>
                  <a:grpSpLocks/>
                </p:cNvGrpSpPr>
                <p:nvPr/>
              </p:nvGrpSpPr>
              <p:grpSpPr bwMode="auto">
                <a:xfrm rot="4286940" flipH="1">
                  <a:off x="1038" y="766"/>
                  <a:ext cx="141" cy="50"/>
                  <a:chOff x="4032" y="2817"/>
                  <a:chExt cx="417" cy="635"/>
                </a:xfrm>
              </p:grpSpPr>
              <p:sp>
                <p:nvSpPr>
                  <p:cNvPr id="48142" name="Oval 19"/>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8143" name="Oval 20"/>
                  <p:cNvSpPr>
                    <a:spLocks noChangeArrowheads="1"/>
                  </p:cNvSpPr>
                  <p:nvPr/>
                </p:nvSpPr>
                <p:spPr bwMode="auto">
                  <a:xfrm>
                    <a:off x="4080" y="2928"/>
                    <a:ext cx="240" cy="240"/>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grpSp>
            <p:grpSp>
              <p:nvGrpSpPr>
                <p:cNvPr id="48139" name="Group 21"/>
                <p:cNvGrpSpPr>
                  <a:grpSpLocks/>
                </p:cNvGrpSpPr>
                <p:nvPr/>
              </p:nvGrpSpPr>
              <p:grpSpPr bwMode="auto">
                <a:xfrm rot="4286940" flipH="1">
                  <a:off x="962" y="766"/>
                  <a:ext cx="141" cy="50"/>
                  <a:chOff x="4032" y="2817"/>
                  <a:chExt cx="417" cy="635"/>
                </a:xfrm>
              </p:grpSpPr>
              <p:sp>
                <p:nvSpPr>
                  <p:cNvPr id="48140" name="Oval 22"/>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48141" name="Oval 23"/>
                  <p:cNvSpPr>
                    <a:spLocks noChangeArrowheads="1"/>
                  </p:cNvSpPr>
                  <p:nvPr/>
                </p:nvSpPr>
                <p:spPr bwMode="auto">
                  <a:xfrm>
                    <a:off x="4080" y="2928"/>
                    <a:ext cx="240" cy="240"/>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grpSp>
          </p:grpSp>
          <p:sp>
            <p:nvSpPr>
              <p:cNvPr id="48136"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endParaRPr lang="en-US" sz="2400"/>
              </a:p>
            </p:txBody>
          </p:sp>
        </p:grpSp>
        <p:sp>
          <p:nvSpPr>
            <p:cNvPr id="48133" name="Freeform 25"/>
            <p:cNvSpPr>
              <a:spLocks noChangeAspect="1"/>
            </p:cNvSpPr>
            <p:nvPr/>
          </p:nvSpPr>
          <p:spPr bwMode="auto">
            <a:xfrm>
              <a:off x="1153" y="2448"/>
              <a:ext cx="446" cy="375"/>
            </a:xfrm>
            <a:custGeom>
              <a:avLst/>
              <a:gdLst>
                <a:gd name="T0" fmla="*/ 194 w 446"/>
                <a:gd name="T1" fmla="*/ 93 h 375"/>
                <a:gd name="T2" fmla="*/ 183 w 446"/>
                <a:gd name="T3" fmla="*/ 57 h 375"/>
                <a:gd name="T4" fmla="*/ 164 w 446"/>
                <a:gd name="T5" fmla="*/ 22 h 375"/>
                <a:gd name="T6" fmla="*/ 131 w 446"/>
                <a:gd name="T7" fmla="*/ 0 h 375"/>
                <a:gd name="T8" fmla="*/ 93 w 446"/>
                <a:gd name="T9" fmla="*/ 0 h 375"/>
                <a:gd name="T10" fmla="*/ 54 w 446"/>
                <a:gd name="T11" fmla="*/ 13 h 375"/>
                <a:gd name="T12" fmla="*/ 2 w 446"/>
                <a:gd name="T13" fmla="*/ 57 h 375"/>
                <a:gd name="T14" fmla="*/ 0 w 446"/>
                <a:gd name="T15" fmla="*/ 79 h 375"/>
                <a:gd name="T16" fmla="*/ 16 w 446"/>
                <a:gd name="T17" fmla="*/ 115 h 375"/>
                <a:gd name="T18" fmla="*/ 68 w 446"/>
                <a:gd name="T19" fmla="*/ 159 h 375"/>
                <a:gd name="T20" fmla="*/ 68 w 446"/>
                <a:gd name="T21" fmla="*/ 177 h 375"/>
                <a:gd name="T22" fmla="*/ 46 w 446"/>
                <a:gd name="T23" fmla="*/ 203 h 375"/>
                <a:gd name="T24" fmla="*/ 49 w 446"/>
                <a:gd name="T25" fmla="*/ 225 h 375"/>
                <a:gd name="T26" fmla="*/ 63 w 446"/>
                <a:gd name="T27" fmla="*/ 234 h 375"/>
                <a:gd name="T28" fmla="*/ 80 w 446"/>
                <a:gd name="T29" fmla="*/ 243 h 375"/>
                <a:gd name="T30" fmla="*/ 80 w 446"/>
                <a:gd name="T31" fmla="*/ 265 h 375"/>
                <a:gd name="T32" fmla="*/ 52 w 446"/>
                <a:gd name="T33" fmla="*/ 305 h 375"/>
                <a:gd name="T34" fmla="*/ 54 w 446"/>
                <a:gd name="T35" fmla="*/ 322 h 375"/>
                <a:gd name="T36" fmla="*/ 82 w 446"/>
                <a:gd name="T37" fmla="*/ 344 h 375"/>
                <a:gd name="T38" fmla="*/ 123 w 446"/>
                <a:gd name="T39" fmla="*/ 327 h 375"/>
                <a:gd name="T40" fmla="*/ 142 w 446"/>
                <a:gd name="T41" fmla="*/ 331 h 375"/>
                <a:gd name="T42" fmla="*/ 189 w 446"/>
                <a:gd name="T43" fmla="*/ 340 h 375"/>
                <a:gd name="T44" fmla="*/ 232 w 446"/>
                <a:gd name="T45" fmla="*/ 366 h 375"/>
                <a:gd name="T46" fmla="*/ 259 w 446"/>
                <a:gd name="T47" fmla="*/ 375 h 375"/>
                <a:gd name="T48" fmla="*/ 355 w 446"/>
                <a:gd name="T49" fmla="*/ 356 h 375"/>
                <a:gd name="T50" fmla="*/ 446 w 446"/>
                <a:gd name="T51" fmla="*/ 273 h 375"/>
                <a:gd name="T52" fmla="*/ 408 w 446"/>
                <a:gd name="T53" fmla="*/ 349 h 375"/>
                <a:gd name="T54" fmla="*/ 325 w 446"/>
                <a:gd name="T55" fmla="*/ 364 h 375"/>
                <a:gd name="T56" fmla="*/ 431 w 446"/>
                <a:gd name="T57" fmla="*/ 303 h 375"/>
                <a:gd name="T58" fmla="*/ 393 w 446"/>
                <a:gd name="T59" fmla="*/ 273 h 375"/>
                <a:gd name="T60" fmla="*/ 281 w 446"/>
                <a:gd name="T61" fmla="*/ 260 h 375"/>
                <a:gd name="T62" fmla="*/ 197 w 446"/>
                <a:gd name="T63" fmla="*/ 247 h 375"/>
                <a:gd name="T64" fmla="*/ 153 w 446"/>
                <a:gd name="T65" fmla="*/ 238 h 375"/>
                <a:gd name="T66" fmla="*/ 161 w 446"/>
                <a:gd name="T67" fmla="*/ 221 h 375"/>
                <a:gd name="T68" fmla="*/ 186 w 446"/>
                <a:gd name="T69" fmla="*/ 199 h 375"/>
                <a:gd name="T70" fmla="*/ 180 w 446"/>
                <a:gd name="T71" fmla="*/ 172 h 375"/>
                <a:gd name="T72" fmla="*/ 156 w 446"/>
                <a:gd name="T73" fmla="*/ 146 h 375"/>
                <a:gd name="T74" fmla="*/ 156 w 446"/>
                <a:gd name="T75" fmla="*/ 124 h 375"/>
                <a:gd name="T76" fmla="*/ 169 w 446"/>
                <a:gd name="T77" fmla="*/ 75 h 375"/>
                <a:gd name="T78" fmla="*/ 147 w 446"/>
                <a:gd name="T79" fmla="*/ 16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prstTxWarp prst="textNoShape">
                <a:avLst/>
              </a:prstTxWarp>
            </a:bodyPr>
            <a:lstStyle/>
            <a:p>
              <a:endParaRPr lang="en-US"/>
            </a:p>
          </p:txBody>
        </p:sp>
        <p:sp>
          <p:nvSpPr>
            <p:cNvPr id="48134" name="Freeform 26"/>
            <p:cNvSpPr>
              <a:spLocks/>
            </p:cNvSpPr>
            <p:nvPr/>
          </p:nvSpPr>
          <p:spPr bwMode="auto">
            <a:xfrm>
              <a:off x="1440" y="2304"/>
              <a:ext cx="470" cy="320"/>
            </a:xfrm>
            <a:custGeom>
              <a:avLst/>
              <a:gdLst>
                <a:gd name="T0" fmla="*/ 88 w 470"/>
                <a:gd name="T1" fmla="*/ 0 h 320"/>
                <a:gd name="T2" fmla="*/ 48 w 470"/>
                <a:gd name="T3" fmla="*/ 9 h 320"/>
                <a:gd name="T4" fmla="*/ 13 w 470"/>
                <a:gd name="T5" fmla="*/ 77 h 320"/>
                <a:gd name="T6" fmla="*/ 0 w 470"/>
                <a:gd name="T7" fmla="*/ 133 h 320"/>
                <a:gd name="T8" fmla="*/ 8 w 470"/>
                <a:gd name="T9" fmla="*/ 133 h 320"/>
                <a:gd name="T10" fmla="*/ 19 w 470"/>
                <a:gd name="T11" fmla="*/ 124 h 320"/>
                <a:gd name="T12" fmla="*/ 31 w 470"/>
                <a:gd name="T13" fmla="*/ 133 h 320"/>
                <a:gd name="T14" fmla="*/ 25 w 470"/>
                <a:gd name="T15" fmla="*/ 152 h 320"/>
                <a:gd name="T16" fmla="*/ 17 w 470"/>
                <a:gd name="T17" fmla="*/ 181 h 320"/>
                <a:gd name="T18" fmla="*/ 23 w 470"/>
                <a:gd name="T19" fmla="*/ 206 h 320"/>
                <a:gd name="T20" fmla="*/ 35 w 470"/>
                <a:gd name="T21" fmla="*/ 200 h 320"/>
                <a:gd name="T22" fmla="*/ 40 w 470"/>
                <a:gd name="T23" fmla="*/ 220 h 320"/>
                <a:gd name="T24" fmla="*/ 35 w 470"/>
                <a:gd name="T25" fmla="*/ 253 h 320"/>
                <a:gd name="T26" fmla="*/ 40 w 470"/>
                <a:gd name="T27" fmla="*/ 301 h 320"/>
                <a:gd name="T28" fmla="*/ 48 w 470"/>
                <a:gd name="T29" fmla="*/ 320 h 320"/>
                <a:gd name="T30" fmla="*/ 65 w 470"/>
                <a:gd name="T31" fmla="*/ 320 h 320"/>
                <a:gd name="T32" fmla="*/ 88 w 470"/>
                <a:gd name="T33" fmla="*/ 306 h 320"/>
                <a:gd name="T34" fmla="*/ 103 w 470"/>
                <a:gd name="T35" fmla="*/ 301 h 320"/>
                <a:gd name="T36" fmla="*/ 111 w 470"/>
                <a:gd name="T37" fmla="*/ 291 h 320"/>
                <a:gd name="T38" fmla="*/ 132 w 470"/>
                <a:gd name="T39" fmla="*/ 282 h 320"/>
                <a:gd name="T40" fmla="*/ 178 w 470"/>
                <a:gd name="T41" fmla="*/ 291 h 320"/>
                <a:gd name="T42" fmla="*/ 195 w 470"/>
                <a:gd name="T43" fmla="*/ 301 h 320"/>
                <a:gd name="T44" fmla="*/ 204 w 470"/>
                <a:gd name="T45" fmla="*/ 277 h 320"/>
                <a:gd name="T46" fmla="*/ 394 w 470"/>
                <a:gd name="T47" fmla="*/ 264 h 320"/>
                <a:gd name="T48" fmla="*/ 470 w 470"/>
                <a:gd name="T49" fmla="*/ 219 h 320"/>
                <a:gd name="T50" fmla="*/ 341 w 470"/>
                <a:gd name="T51" fmla="*/ 205 h 320"/>
                <a:gd name="T52" fmla="*/ 265 w 470"/>
                <a:gd name="T53" fmla="*/ 205 h 320"/>
                <a:gd name="T54" fmla="*/ 197 w 470"/>
                <a:gd name="T55" fmla="*/ 205 h 320"/>
                <a:gd name="T56" fmla="*/ 181 w 470"/>
                <a:gd name="T57" fmla="*/ 177 h 320"/>
                <a:gd name="T58" fmla="*/ 135 w 470"/>
                <a:gd name="T59" fmla="*/ 177 h 320"/>
                <a:gd name="T60" fmla="*/ 120 w 470"/>
                <a:gd name="T61" fmla="*/ 172 h 320"/>
                <a:gd name="T62" fmla="*/ 101 w 470"/>
                <a:gd name="T63" fmla="*/ 162 h 320"/>
                <a:gd name="T64" fmla="*/ 94 w 470"/>
                <a:gd name="T65" fmla="*/ 143 h 320"/>
                <a:gd name="T66" fmla="*/ 97 w 470"/>
                <a:gd name="T67" fmla="*/ 124 h 320"/>
                <a:gd name="T68" fmla="*/ 93 w 470"/>
                <a:gd name="T69" fmla="*/ 106 h 320"/>
                <a:gd name="T70" fmla="*/ 84 w 470"/>
                <a:gd name="T71" fmla="*/ 91 h 320"/>
                <a:gd name="T72" fmla="*/ 90 w 470"/>
                <a:gd name="T73" fmla="*/ 67 h 320"/>
                <a:gd name="T74" fmla="*/ 107 w 470"/>
                <a:gd name="T75" fmla="*/ 52 h 320"/>
                <a:gd name="T76" fmla="*/ 105 w 470"/>
                <a:gd name="T77" fmla="*/ 29 h 320"/>
                <a:gd name="T78" fmla="*/ 88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3200">
                <a:solidFill>
                  <a:srgbClr val="FFFF00"/>
                </a:solidFill>
              </a:rPr>
              <a:t>How to prove a language is not regular…</a:t>
            </a:r>
          </a:p>
        </p:txBody>
      </p:sp>
      <p:sp>
        <p:nvSpPr>
          <p:cNvPr id="49155" name="TextBox 2"/>
          <p:cNvSpPr txBox="1">
            <a:spLocks noChangeArrowheads="1"/>
          </p:cNvSpPr>
          <p:nvPr/>
        </p:nvSpPr>
        <p:spPr bwMode="auto">
          <a:xfrm>
            <a:off x="381000" y="1773238"/>
            <a:ext cx="8374063" cy="954087"/>
          </a:xfrm>
          <a:prstGeom prst="rect">
            <a:avLst/>
          </a:prstGeom>
          <a:noFill/>
          <a:ln w="9525">
            <a:noFill/>
            <a:miter lim="800000"/>
            <a:headEnd/>
            <a:tailEnd/>
          </a:ln>
        </p:spPr>
        <p:txBody>
          <a:bodyPr>
            <a:prstTxWarp prst="textNoShape">
              <a:avLst/>
            </a:prstTxWarp>
            <a:spAutoFit/>
          </a:bodyPr>
          <a:lstStyle/>
          <a:p>
            <a:r>
              <a:rPr lang="en-US"/>
              <a:t>Assume it is regular, hence is accepted by</a:t>
            </a:r>
          </a:p>
          <a:p>
            <a:r>
              <a:rPr lang="en-US"/>
              <a:t>a DFA </a:t>
            </a:r>
            <a:r>
              <a:rPr lang="en-US">
                <a:solidFill>
                  <a:srgbClr val="FFFF00"/>
                </a:solidFill>
              </a:rPr>
              <a:t>M</a:t>
            </a:r>
            <a:r>
              <a:rPr lang="en-US"/>
              <a:t> with n states.</a:t>
            </a:r>
          </a:p>
        </p:txBody>
      </p:sp>
      <p:sp>
        <p:nvSpPr>
          <p:cNvPr id="4" name="TextBox 3"/>
          <p:cNvSpPr txBox="1">
            <a:spLocks noChangeArrowheads="1"/>
          </p:cNvSpPr>
          <p:nvPr/>
        </p:nvSpPr>
        <p:spPr bwMode="auto">
          <a:xfrm>
            <a:off x="381000" y="3198813"/>
            <a:ext cx="8610600" cy="1255712"/>
          </a:xfrm>
          <a:prstGeom prst="rect">
            <a:avLst/>
          </a:prstGeom>
          <a:noFill/>
          <a:ln w="9525">
            <a:noFill/>
            <a:miter lim="800000"/>
            <a:headEnd/>
            <a:tailEnd/>
          </a:ln>
        </p:spPr>
        <p:txBody>
          <a:bodyPr>
            <a:prstTxWarp prst="textNoShape">
              <a:avLst/>
            </a:prstTxWarp>
            <a:spAutoFit/>
          </a:bodyPr>
          <a:lstStyle/>
          <a:p>
            <a:r>
              <a:rPr lang="en-US"/>
              <a:t>Show that there are two strings </a:t>
            </a:r>
            <a:r>
              <a:rPr lang="en-US">
                <a:solidFill>
                  <a:schemeClr val="tx2"/>
                </a:solidFill>
              </a:rPr>
              <a:t>s</a:t>
            </a:r>
            <a:r>
              <a:rPr lang="en-US" baseline="-25000">
                <a:solidFill>
                  <a:schemeClr val="tx2"/>
                </a:solidFill>
              </a:rPr>
              <a:t>1</a:t>
            </a:r>
            <a:r>
              <a:rPr lang="en-US"/>
              <a:t> and </a:t>
            </a:r>
            <a:r>
              <a:rPr lang="en-US">
                <a:solidFill>
                  <a:schemeClr val="tx2"/>
                </a:solidFill>
              </a:rPr>
              <a:t>s</a:t>
            </a:r>
            <a:r>
              <a:rPr lang="en-US" baseline="-25000">
                <a:solidFill>
                  <a:schemeClr val="tx2"/>
                </a:solidFill>
              </a:rPr>
              <a:t>2</a:t>
            </a:r>
            <a:r>
              <a:rPr lang="en-US"/>
              <a:t> which both reach some state in M (usually by pigeonhole principle)</a:t>
            </a:r>
          </a:p>
        </p:txBody>
      </p:sp>
      <p:sp>
        <p:nvSpPr>
          <p:cNvPr id="5" name="TextBox 4"/>
          <p:cNvSpPr txBox="1">
            <a:spLocks noChangeArrowheads="1"/>
          </p:cNvSpPr>
          <p:nvPr/>
        </p:nvSpPr>
        <p:spPr bwMode="auto">
          <a:xfrm>
            <a:off x="381000" y="4724400"/>
            <a:ext cx="8374063" cy="1255713"/>
          </a:xfrm>
          <a:prstGeom prst="rect">
            <a:avLst/>
          </a:prstGeom>
          <a:noFill/>
          <a:ln w="9525">
            <a:noFill/>
            <a:miter lim="800000"/>
            <a:headEnd/>
            <a:tailEnd/>
          </a:ln>
        </p:spPr>
        <p:txBody>
          <a:bodyPr>
            <a:prstTxWarp prst="textNoShape">
              <a:avLst/>
            </a:prstTxWarp>
            <a:spAutoFit/>
          </a:bodyPr>
          <a:lstStyle/>
          <a:p>
            <a:r>
              <a:rPr lang="en-US"/>
              <a:t>Then show there is some string </a:t>
            </a:r>
            <a:r>
              <a:rPr lang="en-US">
                <a:solidFill>
                  <a:schemeClr val="tx2"/>
                </a:solidFill>
              </a:rPr>
              <a:t>t</a:t>
            </a:r>
            <a:r>
              <a:rPr lang="en-US"/>
              <a:t> such that </a:t>
            </a:r>
            <a:br>
              <a:rPr lang="en-US"/>
            </a:br>
            <a:r>
              <a:rPr lang="en-US"/>
              <a:t>string </a:t>
            </a:r>
            <a:r>
              <a:rPr lang="en-US">
                <a:solidFill>
                  <a:schemeClr val="tx2"/>
                </a:solidFill>
              </a:rPr>
              <a:t>s</a:t>
            </a:r>
            <a:r>
              <a:rPr lang="en-US" baseline="-25000">
                <a:solidFill>
                  <a:schemeClr val="tx2"/>
                </a:solidFill>
              </a:rPr>
              <a:t>1</a:t>
            </a:r>
            <a:r>
              <a:rPr lang="en-US">
                <a:solidFill>
                  <a:schemeClr val="tx2"/>
                </a:solidFill>
              </a:rPr>
              <a:t>t</a:t>
            </a:r>
            <a:r>
              <a:rPr lang="en-US"/>
              <a:t> is in the language, but </a:t>
            </a:r>
            <a:r>
              <a:rPr lang="en-US">
                <a:solidFill>
                  <a:schemeClr val="tx2"/>
                </a:solidFill>
              </a:rPr>
              <a:t>s</a:t>
            </a:r>
            <a:r>
              <a:rPr lang="en-US" baseline="-25000">
                <a:solidFill>
                  <a:schemeClr val="tx2"/>
                </a:solidFill>
              </a:rPr>
              <a:t>2</a:t>
            </a:r>
            <a:r>
              <a:rPr lang="en-US">
                <a:solidFill>
                  <a:schemeClr val="tx2"/>
                </a:solidFill>
              </a:rPr>
              <a:t>t</a:t>
            </a:r>
            <a:r>
              <a:rPr lang="en-US"/>
              <a:t> is not. </a:t>
            </a:r>
            <a:br>
              <a:rPr lang="en-US"/>
            </a:br>
            <a:r>
              <a:rPr lang="en-US"/>
              <a:t>However, M accepts either both or neither.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227013" y="465138"/>
            <a:ext cx="8078787" cy="479425"/>
          </a:xfrm>
          <a:prstGeom prst="rect">
            <a:avLst/>
          </a:prstGeom>
          <a:noFill/>
          <a:ln w="57150" cap="sq">
            <a:noFill/>
            <a:miter lim="800000"/>
            <a:headEnd/>
            <a:tailEnd/>
          </a:ln>
        </p:spPr>
        <p:txBody>
          <a:bodyPr wrap="none" lIns="274320" rIns="274320">
            <a:prstTxWarp prst="textNoShape">
              <a:avLst/>
            </a:prstTxWarp>
            <a:spAutoFit/>
          </a:bodyPr>
          <a:lstStyle/>
          <a:p>
            <a:r>
              <a:rPr lang="en-US">
                <a:solidFill>
                  <a:schemeClr val="tx2"/>
                </a:solidFill>
              </a:rPr>
              <a:t>Theorem:  L= {a</a:t>
            </a:r>
            <a:r>
              <a:rPr lang="en-US" baseline="30000">
                <a:solidFill>
                  <a:schemeClr val="tx2"/>
                </a:solidFill>
              </a:rPr>
              <a:t>n</a:t>
            </a:r>
            <a:r>
              <a:rPr lang="en-US">
                <a:solidFill>
                  <a:schemeClr val="tx2"/>
                </a:solidFill>
              </a:rPr>
              <a:t>b</a:t>
            </a:r>
            <a:r>
              <a:rPr lang="en-US" baseline="30000">
                <a:solidFill>
                  <a:schemeClr val="tx2"/>
                </a:solidFill>
              </a:rPr>
              <a:t>n</a:t>
            </a:r>
            <a:r>
              <a:rPr lang="en-US">
                <a:solidFill>
                  <a:schemeClr val="tx2"/>
                </a:solidFill>
              </a:rPr>
              <a:t> | n &gt; 0 } is not regular</a:t>
            </a:r>
          </a:p>
        </p:txBody>
      </p:sp>
      <p:sp>
        <p:nvSpPr>
          <p:cNvPr id="423942" name="Text Box 6"/>
          <p:cNvSpPr txBox="1">
            <a:spLocks noChangeArrowheads="1"/>
          </p:cNvSpPr>
          <p:nvPr/>
        </p:nvSpPr>
        <p:spPr bwMode="auto">
          <a:xfrm>
            <a:off x="541338" y="1082675"/>
            <a:ext cx="4760912" cy="519113"/>
          </a:xfrm>
          <a:prstGeom prst="rect">
            <a:avLst/>
          </a:prstGeom>
          <a:noFill/>
          <a:ln w="57150" cap="sq">
            <a:noFill/>
            <a:miter lim="800000"/>
            <a:headEnd/>
            <a:tailEnd/>
          </a:ln>
        </p:spPr>
        <p:txBody>
          <a:bodyPr wrap="none" lIns="274320" rIns="274320">
            <a:prstTxWarp prst="textNoShape">
              <a:avLst/>
            </a:prstTxWarp>
            <a:spAutoFit/>
          </a:bodyPr>
          <a:lstStyle/>
          <a:p>
            <a:r>
              <a:rPr lang="en-US"/>
              <a:t>Proof (by contradiction):</a:t>
            </a:r>
          </a:p>
        </p:txBody>
      </p:sp>
      <p:sp>
        <p:nvSpPr>
          <p:cNvPr id="423944" name="Text Box 8"/>
          <p:cNvSpPr txBox="1">
            <a:spLocks noChangeArrowheads="1"/>
          </p:cNvSpPr>
          <p:nvPr/>
        </p:nvSpPr>
        <p:spPr bwMode="auto">
          <a:xfrm>
            <a:off x="307975" y="1701800"/>
            <a:ext cx="8836025" cy="479425"/>
          </a:xfrm>
          <a:prstGeom prst="rect">
            <a:avLst/>
          </a:prstGeom>
          <a:noFill/>
          <a:ln w="57150" cap="sq">
            <a:noFill/>
            <a:miter lim="800000"/>
            <a:headEnd/>
            <a:tailEnd/>
          </a:ln>
        </p:spPr>
        <p:txBody>
          <a:bodyPr lIns="274320" rIns="274320">
            <a:prstTxWarp prst="textNoShape">
              <a:avLst/>
            </a:prstTxWarp>
            <a:spAutoFit/>
          </a:bodyPr>
          <a:lstStyle/>
          <a:p>
            <a:pPr algn="l"/>
            <a:r>
              <a:rPr lang="en-US"/>
              <a:t>Assume that L is regular, </a:t>
            </a:r>
            <a:r>
              <a:rPr lang="en-US">
                <a:solidFill>
                  <a:srgbClr val="FFFF00"/>
                </a:solidFill>
              </a:rPr>
              <a:t>M=(Q,</a:t>
            </a:r>
            <a:r>
              <a:rPr lang="en-US">
                <a:solidFill>
                  <a:srgbClr val="FFFF00"/>
                </a:solidFill>
                <a:latin typeface="Lucida Grande" charset="0"/>
                <a:ea typeface="Arial" charset="0"/>
                <a:cs typeface="Arial" charset="0"/>
              </a:rPr>
              <a:t>{a,b}</a:t>
            </a:r>
            <a:r>
              <a:rPr lang="en-US">
                <a:solidFill>
                  <a:srgbClr val="FFFF00"/>
                </a:solidFill>
                <a:ea typeface="Arial" charset="0"/>
                <a:cs typeface="Arial" charset="0"/>
              </a:rPr>
              <a:t>,</a:t>
            </a:r>
            <a:r>
              <a:rPr lang="en-US">
                <a:solidFill>
                  <a:srgbClr val="FFFF00"/>
                </a:solidFill>
                <a:ea typeface="Arial" charset="0"/>
                <a:cs typeface="Arial" charset="0"/>
                <a:sym typeface="Symbol" charset="2"/>
              </a:rPr>
              <a:t>,q</a:t>
            </a:r>
            <a:r>
              <a:rPr lang="en-US" baseline="-25000">
                <a:solidFill>
                  <a:srgbClr val="FFFF00"/>
                </a:solidFill>
                <a:ea typeface="Arial" charset="0"/>
                <a:cs typeface="Arial" charset="0"/>
                <a:sym typeface="Symbol" charset="2"/>
              </a:rPr>
              <a:t>0</a:t>
            </a:r>
            <a:r>
              <a:rPr lang="en-US">
                <a:solidFill>
                  <a:srgbClr val="FFFF00"/>
                </a:solidFill>
                <a:ea typeface="Arial" charset="0"/>
                <a:cs typeface="Arial" charset="0"/>
                <a:sym typeface="Symbol" charset="2"/>
              </a:rPr>
              <a:t>,F)</a:t>
            </a:r>
            <a:r>
              <a:rPr lang="en-US"/>
              <a:t> </a:t>
            </a:r>
          </a:p>
        </p:txBody>
      </p:sp>
      <p:sp>
        <p:nvSpPr>
          <p:cNvPr id="423946" name="Text Box 10"/>
          <p:cNvSpPr txBox="1">
            <a:spLocks noChangeArrowheads="1"/>
          </p:cNvSpPr>
          <p:nvPr/>
        </p:nvSpPr>
        <p:spPr bwMode="auto">
          <a:xfrm>
            <a:off x="496888" y="2405063"/>
            <a:ext cx="7913687" cy="481012"/>
          </a:xfrm>
          <a:prstGeom prst="rect">
            <a:avLst/>
          </a:prstGeom>
          <a:noFill/>
          <a:ln w="57150" cap="sq">
            <a:noFill/>
            <a:miter lim="800000"/>
            <a:headEnd/>
            <a:tailEnd/>
          </a:ln>
        </p:spPr>
        <p:txBody>
          <a:bodyPr lIns="274320" rIns="274320">
            <a:prstTxWarp prst="textNoShape">
              <a:avLst/>
            </a:prstTxWarp>
            <a:spAutoFit/>
          </a:bodyPr>
          <a:lstStyle/>
          <a:p>
            <a:pPr algn="l"/>
            <a:r>
              <a:rPr lang="en-US">
                <a:sym typeface="Symbol" charset="2"/>
              </a:rPr>
              <a:t>Consider </a:t>
            </a:r>
            <a:r>
              <a:rPr lang="en-US">
                <a:solidFill>
                  <a:srgbClr val="FFFF00"/>
                </a:solidFill>
                <a:ea typeface="Arial" charset="0"/>
                <a:cs typeface="Arial" charset="0"/>
                <a:sym typeface="Symbol" charset="2"/>
              </a:rPr>
              <a:t>(q</a:t>
            </a:r>
            <a:r>
              <a:rPr lang="en-US" baseline="-25000">
                <a:solidFill>
                  <a:srgbClr val="FFFF00"/>
                </a:solidFill>
                <a:ea typeface="Arial" charset="0"/>
                <a:cs typeface="Arial" charset="0"/>
                <a:sym typeface="Symbol" charset="2"/>
              </a:rPr>
              <a:t>0</a:t>
            </a:r>
            <a:r>
              <a:rPr lang="en-US">
                <a:solidFill>
                  <a:schemeClr val="tx2"/>
                </a:solidFill>
                <a:ea typeface="Arial" charset="0"/>
                <a:cs typeface="Arial" charset="0"/>
                <a:sym typeface="Symbol" charset="2"/>
              </a:rPr>
              <a:t>,</a:t>
            </a:r>
            <a:r>
              <a:rPr lang="en-US">
                <a:solidFill>
                  <a:schemeClr val="tx2"/>
                </a:solidFill>
                <a:sym typeface="Symbol" charset="2"/>
              </a:rPr>
              <a:t> a</a:t>
            </a:r>
            <a:r>
              <a:rPr lang="en-US" baseline="30000">
                <a:solidFill>
                  <a:schemeClr val="tx2"/>
                </a:solidFill>
                <a:sym typeface="Symbol" charset="2"/>
              </a:rPr>
              <a:t>i</a:t>
            </a:r>
            <a:r>
              <a:rPr lang="en-US">
                <a:solidFill>
                  <a:schemeClr val="tx2"/>
                </a:solidFill>
                <a:sym typeface="Symbol" charset="2"/>
              </a:rPr>
              <a:t>) </a:t>
            </a:r>
            <a:r>
              <a:rPr lang="en-US">
                <a:sym typeface="Symbol" charset="2"/>
              </a:rPr>
              <a:t>for i = 1,2,3, …</a:t>
            </a:r>
            <a:endParaRPr lang="en-US">
              <a:solidFill>
                <a:schemeClr val="tx2"/>
              </a:solidFill>
            </a:endParaRPr>
          </a:p>
        </p:txBody>
      </p:sp>
      <p:sp>
        <p:nvSpPr>
          <p:cNvPr id="423947" name="Text Box 11"/>
          <p:cNvSpPr txBox="1">
            <a:spLocks noChangeArrowheads="1"/>
          </p:cNvSpPr>
          <p:nvPr/>
        </p:nvSpPr>
        <p:spPr bwMode="auto">
          <a:xfrm>
            <a:off x="307975" y="3071813"/>
            <a:ext cx="7693025" cy="866775"/>
          </a:xfrm>
          <a:prstGeom prst="rect">
            <a:avLst/>
          </a:prstGeom>
          <a:noFill/>
          <a:ln w="57150" cap="sq">
            <a:noFill/>
            <a:miter lim="800000"/>
            <a:headEnd/>
            <a:tailEnd/>
          </a:ln>
        </p:spPr>
        <p:txBody>
          <a:bodyPr lIns="274320" rIns="274320">
            <a:prstTxWarp prst="textNoShape">
              <a:avLst/>
            </a:prstTxWarp>
            <a:spAutoFit/>
          </a:bodyPr>
          <a:lstStyle/>
          <a:p>
            <a:r>
              <a:rPr lang="en-US"/>
              <a:t>There are infinitely many </a:t>
            </a:r>
            <a:r>
              <a:rPr lang="en-US">
                <a:solidFill>
                  <a:srgbClr val="FFFF00"/>
                </a:solidFill>
              </a:rPr>
              <a:t>i</a:t>
            </a:r>
            <a:r>
              <a:rPr lang="en-US"/>
              <a:t>’s but a finite number of states.</a:t>
            </a:r>
          </a:p>
        </p:txBody>
      </p:sp>
      <p:sp>
        <p:nvSpPr>
          <p:cNvPr id="423950" name="Text Box 14"/>
          <p:cNvSpPr txBox="1">
            <a:spLocks noChangeArrowheads="1"/>
          </p:cNvSpPr>
          <p:nvPr/>
        </p:nvSpPr>
        <p:spPr bwMode="auto">
          <a:xfrm>
            <a:off x="563563" y="4070350"/>
            <a:ext cx="7343775" cy="481013"/>
          </a:xfrm>
          <a:prstGeom prst="rect">
            <a:avLst/>
          </a:prstGeom>
          <a:noFill/>
          <a:ln w="57150" cap="sq">
            <a:noFill/>
            <a:miter lim="800000"/>
            <a:headEnd/>
            <a:tailEnd/>
          </a:ln>
        </p:spPr>
        <p:txBody>
          <a:bodyPr wrap="none" lIns="274320" rIns="274320">
            <a:prstTxWarp prst="textNoShape">
              <a:avLst/>
            </a:prstTxWarp>
            <a:spAutoFit/>
          </a:bodyPr>
          <a:lstStyle/>
          <a:p>
            <a:pPr>
              <a:buFont typeface="Symbol" charset="2"/>
              <a:buNone/>
            </a:pPr>
            <a:r>
              <a:rPr lang="en-US">
                <a:solidFill>
                  <a:srgbClr val="FFFF00"/>
                </a:solidFill>
                <a:ea typeface="Arial" charset="0"/>
                <a:cs typeface="Arial" charset="0"/>
                <a:sym typeface="Symbol" charset="2"/>
              </a:rPr>
              <a:t>(q</a:t>
            </a:r>
            <a:r>
              <a:rPr lang="en-US" baseline="-25000">
                <a:solidFill>
                  <a:srgbClr val="FFFF00"/>
                </a:solidFill>
                <a:ea typeface="Arial" charset="0"/>
                <a:cs typeface="Arial" charset="0"/>
                <a:sym typeface="Symbol" charset="2"/>
              </a:rPr>
              <a:t>0</a:t>
            </a:r>
            <a:r>
              <a:rPr lang="en-US">
                <a:solidFill>
                  <a:schemeClr val="tx2"/>
                </a:solidFill>
                <a:ea typeface="Arial" charset="0"/>
                <a:cs typeface="Arial" charset="0"/>
                <a:sym typeface="Symbol" charset="2"/>
              </a:rPr>
              <a:t>,</a:t>
            </a:r>
            <a:r>
              <a:rPr lang="en-US">
                <a:solidFill>
                  <a:schemeClr val="tx2"/>
                </a:solidFill>
                <a:sym typeface="Symbol" charset="2"/>
              </a:rPr>
              <a:t> a</a:t>
            </a:r>
            <a:r>
              <a:rPr lang="en-US" baseline="30000">
                <a:solidFill>
                  <a:schemeClr val="tx2"/>
                </a:solidFill>
                <a:sym typeface="Symbol" charset="2"/>
              </a:rPr>
              <a:t>n</a:t>
            </a:r>
            <a:r>
              <a:rPr lang="en-US">
                <a:solidFill>
                  <a:schemeClr val="tx2"/>
                </a:solidFill>
                <a:sym typeface="Symbol" charset="2"/>
              </a:rPr>
              <a:t>)=q </a:t>
            </a:r>
            <a:r>
              <a:rPr lang="en-US">
                <a:sym typeface="Symbol" charset="2"/>
              </a:rPr>
              <a:t>and</a:t>
            </a:r>
            <a:r>
              <a:rPr lang="en-US">
                <a:solidFill>
                  <a:schemeClr val="tx2"/>
                </a:solidFill>
                <a:sym typeface="Symbol" charset="2"/>
              </a:rPr>
              <a:t> </a:t>
            </a:r>
            <a:r>
              <a:rPr lang="en-US">
                <a:solidFill>
                  <a:srgbClr val="FFFF00"/>
                </a:solidFill>
                <a:ea typeface="Arial" charset="0"/>
                <a:cs typeface="Arial" charset="0"/>
                <a:sym typeface="Symbol" charset="2"/>
              </a:rPr>
              <a:t>(q</a:t>
            </a:r>
            <a:r>
              <a:rPr lang="en-US" baseline="-25000">
                <a:solidFill>
                  <a:srgbClr val="FFFF00"/>
                </a:solidFill>
                <a:ea typeface="Arial" charset="0"/>
                <a:cs typeface="Arial" charset="0"/>
                <a:sym typeface="Symbol" charset="2"/>
              </a:rPr>
              <a:t>0</a:t>
            </a:r>
            <a:r>
              <a:rPr lang="en-US">
                <a:solidFill>
                  <a:schemeClr val="tx2"/>
                </a:solidFill>
                <a:ea typeface="Arial" charset="0"/>
                <a:cs typeface="Arial" charset="0"/>
                <a:sym typeface="Symbol" charset="2"/>
              </a:rPr>
              <a:t>,</a:t>
            </a:r>
            <a:r>
              <a:rPr lang="en-US">
                <a:solidFill>
                  <a:schemeClr val="tx2"/>
                </a:solidFill>
                <a:sym typeface="Symbol" charset="2"/>
              </a:rPr>
              <a:t> a</a:t>
            </a:r>
            <a:r>
              <a:rPr lang="en-US" baseline="30000">
                <a:solidFill>
                  <a:schemeClr val="tx2"/>
                </a:solidFill>
                <a:sym typeface="Symbol" charset="2"/>
              </a:rPr>
              <a:t>m</a:t>
            </a:r>
            <a:r>
              <a:rPr lang="en-US">
                <a:solidFill>
                  <a:schemeClr val="tx2"/>
                </a:solidFill>
                <a:sym typeface="Symbol" charset="2"/>
              </a:rPr>
              <a:t>) =q, </a:t>
            </a:r>
            <a:r>
              <a:rPr lang="en-US">
                <a:sym typeface="Symbol" charset="2"/>
              </a:rPr>
              <a:t>and n  m</a:t>
            </a:r>
            <a:endParaRPr lang="en-US"/>
          </a:p>
        </p:txBody>
      </p:sp>
      <p:sp>
        <p:nvSpPr>
          <p:cNvPr id="423951" name="Text Box 15"/>
          <p:cNvSpPr txBox="1">
            <a:spLocks noChangeArrowheads="1"/>
          </p:cNvSpPr>
          <p:nvPr/>
        </p:nvSpPr>
        <p:spPr bwMode="auto">
          <a:xfrm>
            <a:off x="541338" y="4929188"/>
            <a:ext cx="6350000" cy="481012"/>
          </a:xfrm>
          <a:prstGeom prst="rect">
            <a:avLst/>
          </a:prstGeom>
          <a:noFill/>
          <a:ln w="57150" cap="sq">
            <a:noFill/>
            <a:miter lim="800000"/>
            <a:headEnd/>
            <a:tailEnd/>
          </a:ln>
        </p:spPr>
        <p:txBody>
          <a:bodyPr wrap="none" lIns="274320" rIns="274320">
            <a:prstTxWarp prst="textNoShape">
              <a:avLst/>
            </a:prstTxWarp>
            <a:spAutoFit/>
          </a:bodyPr>
          <a:lstStyle/>
          <a:p>
            <a:r>
              <a:rPr lang="en-US">
                <a:sym typeface="Symbol" charset="2"/>
              </a:rPr>
              <a:t>Since M accepts a</a:t>
            </a:r>
            <a:r>
              <a:rPr lang="en-US" baseline="30000">
                <a:sym typeface="Symbol" charset="2"/>
              </a:rPr>
              <a:t>n</a:t>
            </a:r>
            <a:r>
              <a:rPr lang="en-US">
                <a:sym typeface="Symbol" charset="2"/>
              </a:rPr>
              <a:t>b</a:t>
            </a:r>
            <a:r>
              <a:rPr lang="en-US" baseline="30000">
                <a:sym typeface="Symbol" charset="2"/>
              </a:rPr>
              <a:t>n </a:t>
            </a:r>
            <a:r>
              <a:rPr lang="en-US">
                <a:solidFill>
                  <a:srgbClr val="FFFF00"/>
                </a:solidFill>
                <a:ea typeface="Arial" charset="0"/>
                <a:cs typeface="Arial" charset="0"/>
                <a:sym typeface="Symbol" charset="2"/>
              </a:rPr>
              <a:t>(q</a:t>
            </a:r>
            <a:r>
              <a:rPr lang="en-US">
                <a:solidFill>
                  <a:schemeClr val="tx2"/>
                </a:solidFill>
                <a:ea typeface="Arial" charset="0"/>
                <a:cs typeface="Arial" charset="0"/>
                <a:sym typeface="Symbol" charset="2"/>
              </a:rPr>
              <a:t>,</a:t>
            </a:r>
            <a:r>
              <a:rPr lang="en-US">
                <a:solidFill>
                  <a:schemeClr val="tx2"/>
                </a:solidFill>
                <a:sym typeface="Symbol" charset="2"/>
              </a:rPr>
              <a:t> b</a:t>
            </a:r>
            <a:r>
              <a:rPr lang="en-US" baseline="30000">
                <a:solidFill>
                  <a:schemeClr val="tx2"/>
                </a:solidFill>
                <a:sym typeface="Symbol" charset="2"/>
              </a:rPr>
              <a:t>n</a:t>
            </a:r>
            <a:r>
              <a:rPr lang="en-US">
                <a:solidFill>
                  <a:schemeClr val="tx2"/>
                </a:solidFill>
                <a:sym typeface="Symbol" charset="2"/>
              </a:rPr>
              <a:t>)=q</a:t>
            </a:r>
            <a:r>
              <a:rPr lang="en-US" baseline="-25000">
                <a:solidFill>
                  <a:schemeClr val="tx2"/>
                </a:solidFill>
                <a:sym typeface="Symbol" charset="2"/>
              </a:rPr>
              <a:t>f</a:t>
            </a:r>
            <a:r>
              <a:rPr lang="en-US">
                <a:solidFill>
                  <a:schemeClr val="tx2"/>
                </a:solidFill>
                <a:sym typeface="Symbol" charset="2"/>
              </a:rPr>
              <a:t> </a:t>
            </a:r>
            <a:endParaRPr lang="en-US">
              <a:sym typeface="Symbol" charset="2"/>
            </a:endParaRPr>
          </a:p>
        </p:txBody>
      </p:sp>
      <p:sp>
        <p:nvSpPr>
          <p:cNvPr id="10" name="Text Box 15"/>
          <p:cNvSpPr txBox="1">
            <a:spLocks noChangeArrowheads="1"/>
          </p:cNvSpPr>
          <p:nvPr/>
        </p:nvSpPr>
        <p:spPr bwMode="auto">
          <a:xfrm>
            <a:off x="717550" y="5562600"/>
            <a:ext cx="7472363" cy="479425"/>
          </a:xfrm>
          <a:prstGeom prst="rect">
            <a:avLst/>
          </a:prstGeom>
          <a:noFill/>
          <a:ln w="57150" cap="sq">
            <a:noFill/>
            <a:miter lim="800000"/>
            <a:headEnd/>
            <a:tailEnd/>
          </a:ln>
        </p:spPr>
        <p:txBody>
          <a:bodyPr wrap="none" lIns="274320" rIns="274320">
            <a:prstTxWarp prst="textNoShape">
              <a:avLst/>
            </a:prstTxWarp>
            <a:spAutoFit/>
          </a:bodyPr>
          <a:lstStyle/>
          <a:p>
            <a:r>
              <a:rPr lang="en-US">
                <a:solidFill>
                  <a:srgbClr val="FFFF00"/>
                </a:solidFill>
                <a:ea typeface="Arial" charset="0"/>
                <a:cs typeface="Arial" charset="0"/>
                <a:sym typeface="Symbol" charset="2"/>
              </a:rPr>
              <a:t>(q</a:t>
            </a:r>
            <a:r>
              <a:rPr lang="en-US" baseline="-25000">
                <a:solidFill>
                  <a:srgbClr val="FFFF00"/>
                </a:solidFill>
                <a:ea typeface="Arial" charset="0"/>
                <a:cs typeface="Arial" charset="0"/>
                <a:sym typeface="Symbol" charset="2"/>
              </a:rPr>
              <a:t>0</a:t>
            </a:r>
            <a:r>
              <a:rPr lang="en-US">
                <a:solidFill>
                  <a:schemeClr val="tx2"/>
                </a:solidFill>
                <a:ea typeface="Arial" charset="0"/>
                <a:cs typeface="Arial" charset="0"/>
                <a:sym typeface="Symbol" charset="2"/>
              </a:rPr>
              <a:t>,</a:t>
            </a:r>
            <a:r>
              <a:rPr lang="en-US">
                <a:solidFill>
                  <a:schemeClr val="tx2"/>
                </a:solidFill>
                <a:sym typeface="Symbol" charset="2"/>
              </a:rPr>
              <a:t> a</a:t>
            </a:r>
            <a:r>
              <a:rPr lang="en-US" baseline="30000">
                <a:solidFill>
                  <a:schemeClr val="tx2"/>
                </a:solidFill>
                <a:sym typeface="Symbol" charset="2"/>
              </a:rPr>
              <a:t>m</a:t>
            </a:r>
            <a:r>
              <a:rPr lang="en-US">
                <a:solidFill>
                  <a:schemeClr val="tx2"/>
                </a:solidFill>
                <a:sym typeface="Symbol" charset="2"/>
              </a:rPr>
              <a:t>b</a:t>
            </a:r>
            <a:r>
              <a:rPr lang="en-US" baseline="30000">
                <a:solidFill>
                  <a:schemeClr val="tx2"/>
                </a:solidFill>
                <a:sym typeface="Symbol" charset="2"/>
              </a:rPr>
              <a:t>n</a:t>
            </a:r>
            <a:r>
              <a:rPr lang="en-US">
                <a:solidFill>
                  <a:schemeClr val="tx2"/>
                </a:solidFill>
                <a:sym typeface="Symbol" charset="2"/>
              </a:rPr>
              <a:t>)=</a:t>
            </a:r>
            <a:r>
              <a:rPr lang="en-US">
                <a:solidFill>
                  <a:srgbClr val="FFFF00"/>
                </a:solidFill>
                <a:ea typeface="Arial" charset="0"/>
                <a:cs typeface="Arial" charset="0"/>
                <a:sym typeface="Symbol" charset="2"/>
              </a:rPr>
              <a:t>( (q</a:t>
            </a:r>
            <a:r>
              <a:rPr lang="en-US" baseline="-25000">
                <a:solidFill>
                  <a:srgbClr val="FFFF00"/>
                </a:solidFill>
                <a:ea typeface="Arial" charset="0"/>
                <a:cs typeface="Arial" charset="0"/>
                <a:sym typeface="Symbol" charset="2"/>
              </a:rPr>
              <a:t>0</a:t>
            </a:r>
            <a:r>
              <a:rPr lang="en-US">
                <a:solidFill>
                  <a:schemeClr val="tx2"/>
                </a:solidFill>
                <a:ea typeface="Arial" charset="0"/>
                <a:cs typeface="Arial" charset="0"/>
                <a:sym typeface="Symbol" charset="2"/>
              </a:rPr>
              <a:t>,</a:t>
            </a:r>
            <a:r>
              <a:rPr lang="en-US">
                <a:solidFill>
                  <a:schemeClr val="tx2"/>
                </a:solidFill>
                <a:sym typeface="Symbol" charset="2"/>
              </a:rPr>
              <a:t> a</a:t>
            </a:r>
            <a:r>
              <a:rPr lang="en-US" baseline="30000">
                <a:solidFill>
                  <a:schemeClr val="tx2"/>
                </a:solidFill>
                <a:sym typeface="Symbol" charset="2"/>
              </a:rPr>
              <a:t>m</a:t>
            </a:r>
            <a:r>
              <a:rPr lang="en-US">
                <a:solidFill>
                  <a:schemeClr val="tx2"/>
                </a:solidFill>
                <a:sym typeface="Symbol" charset="2"/>
              </a:rPr>
              <a:t>),b</a:t>
            </a:r>
            <a:r>
              <a:rPr lang="en-US" baseline="30000">
                <a:solidFill>
                  <a:schemeClr val="tx2"/>
                </a:solidFill>
                <a:sym typeface="Symbol" charset="2"/>
              </a:rPr>
              <a:t>n</a:t>
            </a:r>
            <a:r>
              <a:rPr lang="en-US">
                <a:solidFill>
                  <a:schemeClr val="tx2"/>
                </a:solidFill>
                <a:sym typeface="Symbol" charset="2"/>
              </a:rPr>
              <a:t>)=</a:t>
            </a:r>
            <a:r>
              <a:rPr lang="en-US">
                <a:solidFill>
                  <a:srgbClr val="FFFF00"/>
                </a:solidFill>
                <a:ea typeface="Arial" charset="0"/>
                <a:cs typeface="Arial" charset="0"/>
                <a:sym typeface="Symbol" charset="2"/>
              </a:rPr>
              <a:t>(q</a:t>
            </a:r>
            <a:r>
              <a:rPr lang="en-US">
                <a:solidFill>
                  <a:schemeClr val="tx2"/>
                </a:solidFill>
                <a:ea typeface="Arial" charset="0"/>
                <a:cs typeface="Arial" charset="0"/>
                <a:sym typeface="Symbol" charset="2"/>
              </a:rPr>
              <a:t>,</a:t>
            </a:r>
            <a:r>
              <a:rPr lang="en-US">
                <a:solidFill>
                  <a:schemeClr val="tx2"/>
                </a:solidFill>
                <a:sym typeface="Symbol" charset="2"/>
              </a:rPr>
              <a:t> b</a:t>
            </a:r>
            <a:r>
              <a:rPr lang="en-US" baseline="30000">
                <a:solidFill>
                  <a:schemeClr val="tx2"/>
                </a:solidFill>
                <a:sym typeface="Symbol" charset="2"/>
              </a:rPr>
              <a:t>n</a:t>
            </a:r>
            <a:r>
              <a:rPr lang="en-US">
                <a:solidFill>
                  <a:schemeClr val="tx2"/>
                </a:solidFill>
                <a:sym typeface="Symbol" charset="2"/>
              </a:rPr>
              <a:t>)= q</a:t>
            </a:r>
            <a:r>
              <a:rPr lang="en-US" baseline="-25000">
                <a:solidFill>
                  <a:schemeClr val="tx2"/>
                </a:solidFill>
                <a:sym typeface="Symbol" charset="2"/>
              </a:rPr>
              <a:t>f</a:t>
            </a:r>
            <a:r>
              <a:rPr lang="en-US">
                <a:solidFill>
                  <a:schemeClr val="tx2"/>
                </a:solidFill>
                <a:sym typeface="Symbol" charset="2"/>
              </a:rPr>
              <a:t> </a:t>
            </a:r>
            <a:endParaRPr lang="en-US">
              <a:sym typeface="Symbol" charset="2"/>
            </a:endParaRPr>
          </a:p>
        </p:txBody>
      </p:sp>
      <p:sp>
        <p:nvSpPr>
          <p:cNvPr id="11" name="Text Box 15"/>
          <p:cNvSpPr txBox="1">
            <a:spLocks noChangeArrowheads="1"/>
          </p:cNvSpPr>
          <p:nvPr/>
        </p:nvSpPr>
        <p:spPr bwMode="auto">
          <a:xfrm>
            <a:off x="147638" y="6378575"/>
            <a:ext cx="8158162" cy="479425"/>
          </a:xfrm>
          <a:prstGeom prst="rect">
            <a:avLst/>
          </a:prstGeom>
          <a:noFill/>
          <a:ln w="57150" cap="sq">
            <a:noFill/>
            <a:miter lim="800000"/>
            <a:headEnd/>
            <a:tailEnd/>
          </a:ln>
        </p:spPr>
        <p:txBody>
          <a:bodyPr wrap="none" lIns="274320" rIns="274320">
            <a:prstTxWarp prst="textNoShape">
              <a:avLst/>
            </a:prstTxWarp>
            <a:spAutoFit/>
          </a:bodyPr>
          <a:lstStyle/>
          <a:p>
            <a:r>
              <a:rPr lang="en-US">
                <a:sym typeface="Symbol" charset="2"/>
              </a:rPr>
              <a:t>It follows that M accepts a</a:t>
            </a:r>
            <a:r>
              <a:rPr lang="en-US" baseline="30000">
                <a:sym typeface="Symbol" charset="2"/>
              </a:rPr>
              <a:t>m</a:t>
            </a:r>
            <a:r>
              <a:rPr lang="en-US">
                <a:sym typeface="Symbol" charset="2"/>
              </a:rPr>
              <a:t>b</a:t>
            </a:r>
            <a:r>
              <a:rPr lang="en-US" baseline="30000">
                <a:sym typeface="Symbol" charset="2"/>
              </a:rPr>
              <a:t>n</a:t>
            </a:r>
            <a:r>
              <a:rPr lang="en-US">
                <a:sym typeface="Symbol" charset="2"/>
              </a:rPr>
              <a:t>, and n  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3942"/>
                                        </p:tgtEl>
                                        <p:attrNameLst>
                                          <p:attrName>style.visibility</p:attrName>
                                        </p:attrNameLst>
                                      </p:cBhvr>
                                      <p:to>
                                        <p:strVal val="visible"/>
                                      </p:to>
                                    </p:set>
                                    <p:animEffect transition="in" filter="fade">
                                      <p:cBhvr>
                                        <p:cTn id="7" dur="500"/>
                                        <p:tgtEl>
                                          <p:spTgt spid="4239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3944"/>
                                        </p:tgtEl>
                                        <p:attrNameLst>
                                          <p:attrName>style.visibility</p:attrName>
                                        </p:attrNameLst>
                                      </p:cBhvr>
                                      <p:to>
                                        <p:strVal val="visible"/>
                                      </p:to>
                                    </p:set>
                                    <p:animEffect transition="in" filter="fade">
                                      <p:cBhvr>
                                        <p:cTn id="12" dur="500"/>
                                        <p:tgtEl>
                                          <p:spTgt spid="4239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3946"/>
                                        </p:tgtEl>
                                        <p:attrNameLst>
                                          <p:attrName>style.visibility</p:attrName>
                                        </p:attrNameLst>
                                      </p:cBhvr>
                                      <p:to>
                                        <p:strVal val="visible"/>
                                      </p:to>
                                    </p:set>
                                    <p:animEffect transition="in" filter="fade">
                                      <p:cBhvr>
                                        <p:cTn id="17" dur="500"/>
                                        <p:tgtEl>
                                          <p:spTgt spid="4239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3947"/>
                                        </p:tgtEl>
                                        <p:attrNameLst>
                                          <p:attrName>style.visibility</p:attrName>
                                        </p:attrNameLst>
                                      </p:cBhvr>
                                      <p:to>
                                        <p:strVal val="visible"/>
                                      </p:to>
                                    </p:set>
                                    <p:animEffect transition="in" filter="fade">
                                      <p:cBhvr>
                                        <p:cTn id="22" dur="500"/>
                                        <p:tgtEl>
                                          <p:spTgt spid="4239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3950"/>
                                        </p:tgtEl>
                                        <p:attrNameLst>
                                          <p:attrName>style.visibility</p:attrName>
                                        </p:attrNameLst>
                                      </p:cBhvr>
                                      <p:to>
                                        <p:strVal val="visible"/>
                                      </p:to>
                                    </p:set>
                                    <p:animEffect transition="in" filter="fade">
                                      <p:cBhvr>
                                        <p:cTn id="27" dur="500"/>
                                        <p:tgtEl>
                                          <p:spTgt spid="4239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3951"/>
                                        </p:tgtEl>
                                        <p:attrNameLst>
                                          <p:attrName>style.visibility</p:attrName>
                                        </p:attrNameLst>
                                      </p:cBhvr>
                                      <p:to>
                                        <p:strVal val="visible"/>
                                      </p:to>
                                    </p:set>
                                    <p:animEffect transition="in" filter="fade">
                                      <p:cBhvr>
                                        <p:cTn id="32" dur="500"/>
                                        <p:tgtEl>
                                          <p:spTgt spid="4239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2" grpId="0"/>
      <p:bldP spid="423944" grpId="0"/>
      <p:bldP spid="423946" grpId="0"/>
      <p:bldP spid="423947" grpId="0"/>
      <p:bldP spid="423950" grpId="0"/>
      <p:bldP spid="423951" grpId="0"/>
      <p:bldP spid="10" grpId="0"/>
      <p:bldP spid="11"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 Box 27"/>
          <p:cNvSpPr txBox="1">
            <a:spLocks noChangeArrowheads="1"/>
          </p:cNvSpPr>
          <p:nvPr/>
        </p:nvSpPr>
        <p:spPr bwMode="auto">
          <a:xfrm>
            <a:off x="641350" y="1198563"/>
            <a:ext cx="8016875" cy="1865312"/>
          </a:xfrm>
          <a:prstGeom prst="rect">
            <a:avLst/>
          </a:prstGeom>
          <a:noFill/>
          <a:ln w="9525">
            <a:noFill/>
            <a:miter lim="800000"/>
            <a:headEnd/>
            <a:tailEnd/>
          </a:ln>
        </p:spPr>
        <p:txBody>
          <a:bodyPr>
            <a:prstTxWarp prst="textNoShape">
              <a:avLst/>
            </a:prstTxWarp>
            <a:spAutoFit/>
          </a:bodyPr>
          <a:lstStyle/>
          <a:p>
            <a:pPr eaLnBrk="1" hangingPunct="1"/>
            <a:r>
              <a:rPr lang="en-US" sz="3200"/>
              <a:t>The finite-state automata are </a:t>
            </a:r>
            <a:r>
              <a:rPr lang="en-US" sz="3200">
                <a:solidFill>
                  <a:srgbClr val="FFFF00"/>
                </a:solidFill>
              </a:rPr>
              <a:t>deterministic</a:t>
            </a:r>
            <a:r>
              <a:rPr lang="en-US" sz="3200"/>
              <a:t>, if for each pair of state and input value there is a unique next state given by the transition function.</a:t>
            </a:r>
          </a:p>
        </p:txBody>
      </p:sp>
      <p:sp>
        <p:nvSpPr>
          <p:cNvPr id="52227" name="Text Box 27"/>
          <p:cNvSpPr txBox="1">
            <a:spLocks noChangeArrowheads="1"/>
          </p:cNvSpPr>
          <p:nvPr/>
        </p:nvSpPr>
        <p:spPr bwMode="auto">
          <a:xfrm>
            <a:off x="685800" y="3657600"/>
            <a:ext cx="8016875" cy="1865313"/>
          </a:xfrm>
          <a:prstGeom prst="rect">
            <a:avLst/>
          </a:prstGeom>
          <a:noFill/>
          <a:ln w="9525">
            <a:noFill/>
            <a:miter lim="800000"/>
            <a:headEnd/>
            <a:tailEnd/>
          </a:ln>
        </p:spPr>
        <p:txBody>
          <a:bodyPr>
            <a:prstTxWarp prst="textNoShape">
              <a:avLst/>
            </a:prstTxWarp>
            <a:spAutoFit/>
          </a:bodyPr>
          <a:lstStyle/>
          <a:p>
            <a:pPr eaLnBrk="1" hangingPunct="1"/>
            <a:r>
              <a:rPr lang="en-US" sz="3200"/>
              <a:t>There is another type machine in which there may be several possible next states. Such machines called </a:t>
            </a:r>
            <a:r>
              <a:rPr lang="en-US" sz="3200">
                <a:solidFill>
                  <a:srgbClr val="FFFF00"/>
                </a:solidFill>
              </a:rPr>
              <a:t>nondeterministic</a:t>
            </a:r>
            <a:r>
              <a:rPr lang="en-US" sz="3200"/>
              <a: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 Box 27"/>
          <p:cNvSpPr txBox="1">
            <a:spLocks noChangeArrowheads="1"/>
          </p:cNvSpPr>
          <p:nvPr/>
        </p:nvSpPr>
        <p:spPr bwMode="auto">
          <a:xfrm>
            <a:off x="228600" y="1828800"/>
            <a:ext cx="8397875" cy="2406650"/>
          </a:xfrm>
          <a:prstGeom prst="rect">
            <a:avLst/>
          </a:prstGeom>
          <a:noFill/>
          <a:ln w="9525">
            <a:noFill/>
            <a:miter lim="800000"/>
            <a:headEnd/>
            <a:tailEnd/>
          </a:ln>
        </p:spPr>
        <p:txBody>
          <a:bodyPr wrap="square">
            <a:prstTxWarp prst="textNoShape">
              <a:avLst/>
            </a:prstTxWarp>
            <a:spAutoFit/>
          </a:bodyPr>
          <a:lstStyle/>
          <a:p>
            <a:pPr eaLnBrk="1" hangingPunct="1"/>
            <a:r>
              <a:rPr lang="en-US" sz="3200" b="0" dirty="0"/>
              <a:t>A NFA is defined using the same notations </a:t>
            </a:r>
            <a:r>
              <a:rPr lang="en-US" sz="3200" b="0" dirty="0">
                <a:solidFill>
                  <a:srgbClr val="FFFF00"/>
                </a:solidFill>
              </a:rPr>
              <a:t>M</a:t>
            </a:r>
            <a:r>
              <a:rPr lang="en-US" sz="3200" b="0" dirty="0"/>
              <a:t> </a:t>
            </a:r>
            <a:r>
              <a:rPr lang="en-US" sz="3200" b="0" dirty="0">
                <a:solidFill>
                  <a:srgbClr val="FFFF00"/>
                </a:solidFill>
              </a:rPr>
              <a:t>= (Q, </a:t>
            </a:r>
            <a:r>
              <a:rPr lang="el-GR" sz="3200" b="0" dirty="0">
                <a:solidFill>
                  <a:srgbClr val="FFFF00"/>
                </a:solidFill>
                <a:latin typeface="Lucida Grande" charset="0"/>
                <a:ea typeface="Arial" charset="0"/>
                <a:cs typeface="Arial" charset="0"/>
              </a:rPr>
              <a:t>Σ</a:t>
            </a:r>
            <a:r>
              <a:rPr lang="en-US" sz="3200" b="0" dirty="0">
                <a:solidFill>
                  <a:srgbClr val="FFFF00"/>
                </a:solidFill>
                <a:ea typeface="Arial" charset="0"/>
                <a:cs typeface="Arial" charset="0"/>
              </a:rPr>
              <a:t>, </a:t>
            </a:r>
            <a:r>
              <a:rPr lang="en-US" sz="3200" b="0" dirty="0" err="1">
                <a:solidFill>
                  <a:srgbClr val="FFFF00"/>
                </a:solidFill>
                <a:ea typeface="Arial" charset="0"/>
                <a:cs typeface="Arial" charset="0"/>
                <a:sym typeface="Symbol" charset="2"/>
              </a:rPr>
              <a:t></a:t>
            </a:r>
            <a:r>
              <a:rPr lang="en-US" sz="3200" b="0" dirty="0">
                <a:solidFill>
                  <a:srgbClr val="FFFF00"/>
                </a:solidFill>
                <a:ea typeface="Arial" charset="0"/>
                <a:cs typeface="Arial" charset="0"/>
                <a:sym typeface="Symbol" charset="2"/>
              </a:rPr>
              <a:t>, q</a:t>
            </a:r>
            <a:r>
              <a:rPr lang="en-US" sz="3200" b="0" baseline="-25000" dirty="0">
                <a:solidFill>
                  <a:srgbClr val="FFFF00"/>
                </a:solidFill>
                <a:ea typeface="Arial" charset="0"/>
                <a:cs typeface="Arial" charset="0"/>
                <a:sym typeface="Symbol" charset="2"/>
              </a:rPr>
              <a:t>0</a:t>
            </a:r>
            <a:r>
              <a:rPr lang="en-US" sz="3200" b="0" dirty="0">
                <a:solidFill>
                  <a:srgbClr val="FFFF00"/>
                </a:solidFill>
                <a:ea typeface="Arial" charset="0"/>
                <a:cs typeface="Arial" charset="0"/>
                <a:sym typeface="Symbol" charset="2"/>
              </a:rPr>
              <a:t>, F)</a:t>
            </a:r>
            <a:endParaRPr lang="en-US" sz="3200" b="0" dirty="0"/>
          </a:p>
          <a:p>
            <a:pPr eaLnBrk="1" hangingPunct="1"/>
            <a:r>
              <a:rPr lang="en-US" sz="3200" b="0" dirty="0"/>
              <a:t>as DFA except the transition function </a:t>
            </a:r>
            <a:r>
              <a:rPr lang="en-US" sz="3200" b="0" dirty="0" err="1">
                <a:solidFill>
                  <a:srgbClr val="FFFF00"/>
                </a:solidFill>
                <a:ea typeface="Arial" charset="0"/>
                <a:cs typeface="Arial" charset="0"/>
                <a:sym typeface="Symbol" charset="2"/>
              </a:rPr>
              <a:t></a:t>
            </a:r>
            <a:r>
              <a:rPr lang="en-US" sz="3200" b="0" dirty="0"/>
              <a:t> assigns a </a:t>
            </a:r>
            <a:r>
              <a:rPr lang="en-US" sz="3200" b="0" dirty="0">
                <a:solidFill>
                  <a:srgbClr val="FFCC66"/>
                </a:solidFill>
              </a:rPr>
              <a:t>set</a:t>
            </a:r>
            <a:r>
              <a:rPr lang="en-US" sz="3200" b="0" dirty="0"/>
              <a:t> of states to each pair </a:t>
            </a:r>
            <a:r>
              <a:rPr lang="en-US" sz="3200" b="0" dirty="0">
                <a:solidFill>
                  <a:srgbClr val="FFFF00"/>
                </a:solidFill>
                <a:latin typeface="Arial" charset="0"/>
                <a:ea typeface="Arial" charset="0"/>
                <a:cs typeface="Arial" charset="0"/>
              </a:rPr>
              <a:t>Q </a:t>
            </a:r>
            <a:r>
              <a:rPr lang="en-US" sz="3200" b="0" dirty="0" err="1">
                <a:solidFill>
                  <a:srgbClr val="FFFF00"/>
                </a:solidFill>
                <a:latin typeface="Arial" charset="0"/>
                <a:ea typeface="Arial" charset="0"/>
                <a:cs typeface="Arial" charset="0"/>
                <a:sym typeface="Symbol" charset="2"/>
              </a:rPr>
              <a:t></a:t>
            </a:r>
            <a:r>
              <a:rPr lang="en-US" sz="3200" b="0" dirty="0">
                <a:solidFill>
                  <a:srgbClr val="FFFF00"/>
                </a:solidFill>
                <a:latin typeface="Arial" charset="0"/>
                <a:ea typeface="Arial" charset="0"/>
                <a:cs typeface="Arial" charset="0"/>
              </a:rPr>
              <a:t> </a:t>
            </a:r>
            <a:r>
              <a:rPr lang="el-GR" sz="3200" b="0" dirty="0">
                <a:solidFill>
                  <a:srgbClr val="FFFF00"/>
                </a:solidFill>
                <a:latin typeface="Arial" charset="0"/>
              </a:rPr>
              <a:t>Σ</a:t>
            </a:r>
            <a:r>
              <a:rPr lang="en-US" sz="3200" b="0" dirty="0">
                <a:solidFill>
                  <a:srgbClr val="FFFF00"/>
                </a:solidFill>
                <a:latin typeface="Arial" charset="0"/>
              </a:rPr>
              <a:t>  </a:t>
            </a:r>
            <a:r>
              <a:rPr lang="en-US" sz="3200" b="0" dirty="0"/>
              <a:t>of state and input.</a:t>
            </a:r>
          </a:p>
        </p:txBody>
      </p:sp>
      <p:sp>
        <p:nvSpPr>
          <p:cNvPr id="53251" name="Text Box 5"/>
          <p:cNvSpPr txBox="1">
            <a:spLocks noChangeArrowheads="1"/>
          </p:cNvSpPr>
          <p:nvPr/>
        </p:nvSpPr>
        <p:spPr bwMode="auto">
          <a:xfrm>
            <a:off x="228600" y="304800"/>
            <a:ext cx="8610600" cy="1311275"/>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sz="4400" b="0">
                <a:solidFill>
                  <a:srgbClr val="FFFF00"/>
                </a:solidFill>
              </a:rPr>
              <a:t>Nondeterministic finite automaton (NFA)</a:t>
            </a:r>
            <a:endParaRPr lang="en-US" sz="4400" b="0">
              <a:solidFill>
                <a:schemeClr val="tx2"/>
              </a:solidFill>
            </a:endParaRPr>
          </a:p>
        </p:txBody>
      </p:sp>
      <p:sp>
        <p:nvSpPr>
          <p:cNvPr id="53252" name="Text Box 27"/>
          <p:cNvSpPr txBox="1">
            <a:spLocks noChangeArrowheads="1"/>
          </p:cNvSpPr>
          <p:nvPr/>
        </p:nvSpPr>
        <p:spPr bwMode="auto">
          <a:xfrm>
            <a:off x="0" y="4648200"/>
            <a:ext cx="9067800" cy="986937"/>
          </a:xfrm>
          <a:prstGeom prst="rect">
            <a:avLst/>
          </a:prstGeom>
          <a:noFill/>
          <a:ln w="9525">
            <a:noFill/>
            <a:miter lim="800000"/>
            <a:headEnd/>
            <a:tailEnd/>
          </a:ln>
        </p:spPr>
        <p:txBody>
          <a:bodyPr wrap="square">
            <a:prstTxWarp prst="textNoShape">
              <a:avLst/>
            </a:prstTxWarp>
            <a:spAutoFit/>
          </a:bodyPr>
          <a:lstStyle/>
          <a:p>
            <a:pPr eaLnBrk="1" hangingPunct="1"/>
            <a:r>
              <a:rPr lang="en-US" sz="3200" b="0" dirty="0" smtClean="0"/>
              <a:t>A string is accepted </a:t>
            </a:r>
            <a:r>
              <a:rPr lang="en-US" sz="3200" b="0" dirty="0" err="1" smtClean="0"/>
              <a:t>iff</a:t>
            </a:r>
            <a:r>
              <a:rPr lang="en-US" sz="3200" b="0" dirty="0" smtClean="0"/>
              <a:t> there exists some set of choices that leads to an accepting state</a:t>
            </a:r>
            <a:endParaRPr lang="en-US" sz="3200" b="0" dirty="0"/>
          </a:p>
        </p:txBody>
      </p:sp>
      <p:sp>
        <p:nvSpPr>
          <p:cNvPr id="7" name="Text Box 27"/>
          <p:cNvSpPr txBox="1">
            <a:spLocks noChangeArrowheads="1"/>
          </p:cNvSpPr>
          <p:nvPr/>
        </p:nvSpPr>
        <p:spPr bwMode="auto">
          <a:xfrm>
            <a:off x="76200" y="6150381"/>
            <a:ext cx="8991600" cy="543739"/>
          </a:xfrm>
          <a:prstGeom prst="rect">
            <a:avLst/>
          </a:prstGeom>
          <a:noFill/>
          <a:ln w="9525">
            <a:noFill/>
            <a:miter lim="800000"/>
            <a:headEnd/>
            <a:tailEnd/>
          </a:ln>
        </p:spPr>
        <p:txBody>
          <a:bodyPr wrap="square">
            <a:prstTxWarp prst="textNoShape">
              <a:avLst/>
            </a:prstTxWarp>
            <a:spAutoFit/>
          </a:bodyPr>
          <a:lstStyle/>
          <a:p>
            <a:pPr eaLnBrk="1" hangingPunct="1"/>
            <a:r>
              <a:rPr lang="en-US" sz="3200" b="0" dirty="0"/>
              <a:t>Note, every DFA is automatically also a NFA.</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228600" y="304800"/>
            <a:ext cx="8610600" cy="1311275"/>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sz="4400" b="0">
                <a:solidFill>
                  <a:srgbClr val="FFFF00"/>
                </a:solidFill>
              </a:rPr>
              <a:t>Nondeterministic finite automaton</a:t>
            </a:r>
            <a:endParaRPr lang="en-US" sz="4400" b="0">
              <a:solidFill>
                <a:schemeClr val="tx2"/>
              </a:solidFill>
            </a:endParaRPr>
          </a:p>
        </p:txBody>
      </p:sp>
      <p:sp>
        <p:nvSpPr>
          <p:cNvPr id="54275" name="Oval 3"/>
          <p:cNvSpPr>
            <a:spLocks noChangeAspect="1" noChangeArrowheads="1"/>
          </p:cNvSpPr>
          <p:nvPr/>
        </p:nvSpPr>
        <p:spPr bwMode="auto">
          <a:xfrm>
            <a:off x="2486025" y="2998788"/>
            <a:ext cx="579438" cy="576262"/>
          </a:xfrm>
          <a:prstGeom prst="ellipse">
            <a:avLst/>
          </a:prstGeom>
          <a:solidFill>
            <a:schemeClr val="folHlink"/>
          </a:solidFill>
          <a:ln w="6667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54276" name="Oval 4"/>
          <p:cNvSpPr>
            <a:spLocks noChangeAspect="1" noChangeArrowheads="1"/>
          </p:cNvSpPr>
          <p:nvPr/>
        </p:nvSpPr>
        <p:spPr bwMode="auto">
          <a:xfrm>
            <a:off x="3765550" y="1781175"/>
            <a:ext cx="579438" cy="576263"/>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4277" name="AutoShape 5"/>
          <p:cNvCxnSpPr>
            <a:cxnSpLocks noChangeShapeType="1"/>
            <a:stCxn id="54275" idx="7"/>
            <a:endCxn id="54276" idx="3"/>
          </p:cNvCxnSpPr>
          <p:nvPr/>
        </p:nvCxnSpPr>
        <p:spPr bwMode="auto">
          <a:xfrm rot="5400000" flipH="1" flipV="1">
            <a:off x="3011487" y="2243138"/>
            <a:ext cx="809625" cy="869950"/>
          </a:xfrm>
          <a:prstGeom prst="straightConnector1">
            <a:avLst/>
          </a:prstGeom>
          <a:noFill/>
          <a:ln w="57150">
            <a:solidFill>
              <a:schemeClr val="tx2"/>
            </a:solidFill>
            <a:round/>
            <a:headEnd/>
            <a:tailEnd type="triangle" w="med" len="med"/>
          </a:ln>
        </p:spPr>
      </p:cxnSp>
      <p:sp>
        <p:nvSpPr>
          <p:cNvPr id="54278" name="Text Box 6"/>
          <p:cNvSpPr txBox="1">
            <a:spLocks noChangeArrowheads="1"/>
          </p:cNvSpPr>
          <p:nvPr/>
        </p:nvSpPr>
        <p:spPr bwMode="auto">
          <a:xfrm>
            <a:off x="2867025" y="2357438"/>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a</a:t>
            </a:r>
          </a:p>
        </p:txBody>
      </p:sp>
      <p:cxnSp>
        <p:nvCxnSpPr>
          <p:cNvPr id="54279" name="AutoShape 5"/>
          <p:cNvCxnSpPr>
            <a:cxnSpLocks noChangeShapeType="1"/>
          </p:cNvCxnSpPr>
          <p:nvPr/>
        </p:nvCxnSpPr>
        <p:spPr bwMode="auto">
          <a:xfrm>
            <a:off x="1785938" y="3308350"/>
            <a:ext cx="700087" cy="0"/>
          </a:xfrm>
          <a:prstGeom prst="straightConnector1">
            <a:avLst/>
          </a:prstGeom>
          <a:noFill/>
          <a:ln w="57150">
            <a:solidFill>
              <a:schemeClr val="tx2"/>
            </a:solidFill>
            <a:round/>
            <a:headEnd/>
            <a:tailEnd type="triangle" w="med" len="med"/>
          </a:ln>
        </p:spPr>
      </p:cxnSp>
      <p:cxnSp>
        <p:nvCxnSpPr>
          <p:cNvPr id="54280" name="AutoShape 5"/>
          <p:cNvCxnSpPr>
            <a:cxnSpLocks noChangeShapeType="1"/>
            <a:stCxn id="54275" idx="5"/>
            <a:endCxn id="54282" idx="2"/>
          </p:cNvCxnSpPr>
          <p:nvPr/>
        </p:nvCxnSpPr>
        <p:spPr bwMode="auto">
          <a:xfrm rot="16200000" flipH="1">
            <a:off x="2875757" y="3596481"/>
            <a:ext cx="995362" cy="784225"/>
          </a:xfrm>
          <a:prstGeom prst="straightConnector1">
            <a:avLst/>
          </a:prstGeom>
          <a:noFill/>
          <a:ln w="57150">
            <a:solidFill>
              <a:schemeClr val="tx2"/>
            </a:solidFill>
            <a:round/>
            <a:headEnd/>
            <a:tailEnd type="triangle" w="med" len="med"/>
          </a:ln>
        </p:spPr>
      </p:cxnSp>
      <p:sp>
        <p:nvSpPr>
          <p:cNvPr id="54281" name="Text Box 6"/>
          <p:cNvSpPr txBox="1">
            <a:spLocks noChangeArrowheads="1"/>
          </p:cNvSpPr>
          <p:nvPr/>
        </p:nvSpPr>
        <p:spPr bwMode="auto">
          <a:xfrm>
            <a:off x="2778125" y="396081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a</a:t>
            </a:r>
          </a:p>
        </p:txBody>
      </p:sp>
      <p:sp>
        <p:nvSpPr>
          <p:cNvPr id="54282" name="Oval 4"/>
          <p:cNvSpPr>
            <a:spLocks noChangeAspect="1" noChangeArrowheads="1"/>
          </p:cNvSpPr>
          <p:nvPr/>
        </p:nvSpPr>
        <p:spPr bwMode="auto">
          <a:xfrm>
            <a:off x="3765550" y="4197350"/>
            <a:ext cx="579438" cy="576263"/>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4283" name="AutoShape 5"/>
          <p:cNvCxnSpPr>
            <a:cxnSpLocks noChangeShapeType="1"/>
          </p:cNvCxnSpPr>
          <p:nvPr/>
        </p:nvCxnSpPr>
        <p:spPr bwMode="auto">
          <a:xfrm>
            <a:off x="3159125" y="3308350"/>
            <a:ext cx="1382713" cy="19050"/>
          </a:xfrm>
          <a:prstGeom prst="straightConnector1">
            <a:avLst/>
          </a:prstGeom>
          <a:noFill/>
          <a:ln w="57150">
            <a:solidFill>
              <a:schemeClr val="tx2"/>
            </a:solidFill>
            <a:round/>
            <a:headEnd/>
            <a:tailEnd type="triangle" w="med" len="med"/>
          </a:ln>
        </p:spPr>
      </p:cxnSp>
      <p:sp>
        <p:nvSpPr>
          <p:cNvPr id="54284" name="Text Box 6"/>
          <p:cNvSpPr txBox="1">
            <a:spLocks noChangeArrowheads="1"/>
          </p:cNvSpPr>
          <p:nvPr/>
        </p:nvSpPr>
        <p:spPr bwMode="auto">
          <a:xfrm>
            <a:off x="2486025" y="308927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q</a:t>
            </a:r>
            <a:r>
              <a:rPr kumimoji="1" lang="en-US" sz="2000" baseline="-25000">
                <a:solidFill>
                  <a:schemeClr val="bg2"/>
                </a:solidFill>
              </a:rPr>
              <a:t>k</a:t>
            </a:r>
          </a:p>
        </p:txBody>
      </p:sp>
      <p:sp>
        <p:nvSpPr>
          <p:cNvPr id="54285" name="Oval 4"/>
          <p:cNvSpPr>
            <a:spLocks noChangeAspect="1" noChangeArrowheads="1"/>
          </p:cNvSpPr>
          <p:nvPr/>
        </p:nvSpPr>
        <p:spPr bwMode="auto">
          <a:xfrm>
            <a:off x="4541838" y="3040063"/>
            <a:ext cx="579437" cy="574675"/>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54286" name="Text Box 6"/>
          <p:cNvSpPr txBox="1">
            <a:spLocks noChangeArrowheads="1"/>
          </p:cNvSpPr>
          <p:nvPr/>
        </p:nvSpPr>
        <p:spPr bwMode="auto">
          <a:xfrm>
            <a:off x="3603625" y="288925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a</a:t>
            </a:r>
          </a:p>
        </p:txBody>
      </p:sp>
      <p:sp>
        <p:nvSpPr>
          <p:cNvPr id="54287" name="TextBox 32"/>
          <p:cNvSpPr txBox="1">
            <a:spLocks noChangeArrowheads="1"/>
          </p:cNvSpPr>
          <p:nvPr/>
        </p:nvSpPr>
        <p:spPr bwMode="auto">
          <a:xfrm>
            <a:off x="609600" y="5181600"/>
            <a:ext cx="7543800" cy="868363"/>
          </a:xfrm>
          <a:prstGeom prst="rect">
            <a:avLst/>
          </a:prstGeom>
          <a:noFill/>
          <a:ln w="9525">
            <a:noFill/>
            <a:miter lim="800000"/>
            <a:headEnd/>
            <a:tailEnd/>
          </a:ln>
        </p:spPr>
        <p:txBody>
          <a:bodyPr>
            <a:prstTxWarp prst="textNoShape">
              <a:avLst/>
            </a:prstTxWarp>
            <a:spAutoFit/>
          </a:bodyPr>
          <a:lstStyle/>
          <a:p>
            <a:r>
              <a:rPr lang="en-US"/>
              <a:t>Allows transitions from q</a:t>
            </a:r>
            <a:r>
              <a:rPr lang="en-US" baseline="-25000"/>
              <a:t>k</a:t>
            </a:r>
            <a:r>
              <a:rPr lang="en-US"/>
              <a:t> on the same symbol to many states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0" y="304800"/>
            <a:ext cx="8839200" cy="590550"/>
          </a:xfrm>
          <a:prstGeom prst="rect">
            <a:avLst/>
          </a:prstGeom>
          <a:noFill/>
          <a:ln w="57150" cap="sq">
            <a:noFill/>
            <a:miter lim="800000"/>
            <a:headEnd type="none" w="sm" len="sm"/>
            <a:tailEnd type="none" w="sm" len="sm"/>
          </a:ln>
        </p:spPr>
        <p:txBody>
          <a:bodyPr lIns="274320" rIns="274320">
            <a:prstTxWarp prst="textNoShape">
              <a:avLst/>
            </a:prstTxWarp>
            <a:spAutoFit/>
          </a:bodyPr>
          <a:lstStyle/>
          <a:p>
            <a:pPr algn="l"/>
            <a:r>
              <a:rPr lang="en-US" sz="3600" b="0">
                <a:solidFill>
                  <a:srgbClr val="FFFF00"/>
                </a:solidFill>
              </a:rPr>
              <a:t>NFA for {0</a:t>
            </a:r>
            <a:r>
              <a:rPr lang="en-US" sz="3600" b="0" baseline="30000">
                <a:solidFill>
                  <a:srgbClr val="FFFF00"/>
                </a:solidFill>
              </a:rPr>
              <a:t>k</a:t>
            </a:r>
            <a:r>
              <a:rPr lang="en-US" sz="3600" b="0">
                <a:solidFill>
                  <a:srgbClr val="FFFF00"/>
                </a:solidFill>
              </a:rPr>
              <a:t> | k is a multiple of 2 or 3}</a:t>
            </a:r>
            <a:endParaRPr lang="en-US" sz="3600" b="0">
              <a:solidFill>
                <a:schemeClr val="tx2"/>
              </a:solidFill>
            </a:endParaRPr>
          </a:p>
        </p:txBody>
      </p:sp>
      <p:sp>
        <p:nvSpPr>
          <p:cNvPr id="55299" name="Oval 3"/>
          <p:cNvSpPr>
            <a:spLocks noChangeAspect="1" noChangeArrowheads="1"/>
          </p:cNvSpPr>
          <p:nvPr/>
        </p:nvSpPr>
        <p:spPr bwMode="auto">
          <a:xfrm>
            <a:off x="2486025" y="2998788"/>
            <a:ext cx="579438" cy="576262"/>
          </a:xfrm>
          <a:prstGeom prst="ellipse">
            <a:avLst/>
          </a:prstGeom>
          <a:solidFill>
            <a:schemeClr val="folHlink"/>
          </a:solidFill>
          <a:ln w="6667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55300" name="Oval 4"/>
          <p:cNvSpPr>
            <a:spLocks noChangeAspect="1" noChangeArrowheads="1"/>
          </p:cNvSpPr>
          <p:nvPr/>
        </p:nvSpPr>
        <p:spPr bwMode="auto">
          <a:xfrm>
            <a:off x="5437981" y="1697037"/>
            <a:ext cx="579438" cy="576263"/>
          </a:xfrm>
          <a:prstGeom prst="ellipse">
            <a:avLst/>
          </a:prstGeom>
          <a:solidFill>
            <a:schemeClr val="folHlink"/>
          </a:solidFill>
          <a:ln w="82550">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5301" name="AutoShape 5"/>
          <p:cNvCxnSpPr>
            <a:cxnSpLocks noChangeShapeType="1"/>
            <a:endCxn id="55307" idx="3"/>
          </p:cNvCxnSpPr>
          <p:nvPr/>
        </p:nvCxnSpPr>
        <p:spPr bwMode="auto">
          <a:xfrm rot="5400000" flipH="1" flipV="1">
            <a:off x="2707586" y="2343585"/>
            <a:ext cx="810134" cy="669057"/>
          </a:xfrm>
          <a:prstGeom prst="straightConnector1">
            <a:avLst/>
          </a:prstGeom>
          <a:noFill/>
          <a:ln w="57150">
            <a:solidFill>
              <a:schemeClr val="tx2"/>
            </a:solidFill>
            <a:round/>
            <a:headEnd/>
            <a:tailEnd type="triangle" w="med" len="med"/>
          </a:ln>
        </p:spPr>
      </p:cxnSp>
      <p:sp>
        <p:nvSpPr>
          <p:cNvPr id="55302" name="Text Box 6"/>
          <p:cNvSpPr txBox="1">
            <a:spLocks noChangeArrowheads="1"/>
          </p:cNvSpPr>
          <p:nvPr/>
        </p:nvSpPr>
        <p:spPr bwMode="auto">
          <a:xfrm>
            <a:off x="2667000" y="2357438"/>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dirty="0" smtClean="0"/>
              <a:t> </a:t>
            </a:r>
            <a:r>
              <a:rPr lang="en-US" sz="2000" dirty="0">
                <a:latin typeface="Lucida Grande" charset="0"/>
                <a:ea typeface="Arial" charset="0"/>
                <a:cs typeface="Arial" charset="0"/>
              </a:rPr>
              <a:t>0</a:t>
            </a:r>
            <a:endParaRPr kumimoji="1" lang="en-US" sz="2000" dirty="0"/>
          </a:p>
        </p:txBody>
      </p:sp>
      <p:cxnSp>
        <p:nvCxnSpPr>
          <p:cNvPr id="55303" name="AutoShape 5"/>
          <p:cNvCxnSpPr>
            <a:cxnSpLocks noChangeShapeType="1"/>
          </p:cNvCxnSpPr>
          <p:nvPr/>
        </p:nvCxnSpPr>
        <p:spPr bwMode="auto">
          <a:xfrm>
            <a:off x="1785938" y="3308350"/>
            <a:ext cx="700087" cy="0"/>
          </a:xfrm>
          <a:prstGeom prst="straightConnector1">
            <a:avLst/>
          </a:prstGeom>
          <a:noFill/>
          <a:ln w="57150">
            <a:solidFill>
              <a:schemeClr val="tx2"/>
            </a:solidFill>
            <a:round/>
            <a:headEnd/>
            <a:tailEnd type="triangle" w="med" len="med"/>
          </a:ln>
        </p:spPr>
      </p:cxnSp>
      <p:cxnSp>
        <p:nvCxnSpPr>
          <p:cNvPr id="55304" name="AutoShape 5"/>
          <p:cNvCxnSpPr>
            <a:cxnSpLocks noChangeShapeType="1"/>
            <a:stCxn id="55299" idx="5"/>
            <a:endCxn id="55312" idx="1"/>
          </p:cNvCxnSpPr>
          <p:nvPr/>
        </p:nvCxnSpPr>
        <p:spPr bwMode="auto">
          <a:xfrm rot="16200000" flipH="1">
            <a:off x="2792952" y="3678312"/>
            <a:ext cx="954596" cy="579288"/>
          </a:xfrm>
          <a:prstGeom prst="straightConnector1">
            <a:avLst/>
          </a:prstGeom>
          <a:noFill/>
          <a:ln w="57150">
            <a:solidFill>
              <a:schemeClr val="tx2"/>
            </a:solidFill>
            <a:round/>
            <a:headEnd/>
            <a:tailEnd type="triangle" w="med" len="med"/>
          </a:ln>
        </p:spPr>
      </p:cxnSp>
      <p:sp>
        <p:nvSpPr>
          <p:cNvPr id="55305" name="Text Box 6"/>
          <p:cNvSpPr txBox="1">
            <a:spLocks noChangeArrowheads="1"/>
          </p:cNvSpPr>
          <p:nvPr/>
        </p:nvSpPr>
        <p:spPr bwMode="auto">
          <a:xfrm>
            <a:off x="2862982" y="396081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dirty="0" smtClean="0"/>
              <a:t> </a:t>
            </a:r>
            <a:r>
              <a:rPr lang="en-US" sz="2000" dirty="0">
                <a:latin typeface="Lucida Grande" charset="0"/>
                <a:ea typeface="Arial" charset="0"/>
                <a:cs typeface="Arial" charset="0"/>
              </a:rPr>
              <a:t>0</a:t>
            </a:r>
            <a:endParaRPr kumimoji="1" lang="en-US" sz="2000" dirty="0"/>
          </a:p>
        </p:txBody>
      </p:sp>
      <p:sp>
        <p:nvSpPr>
          <p:cNvPr id="55307" name="Oval 4"/>
          <p:cNvSpPr>
            <a:spLocks noChangeAspect="1" noChangeArrowheads="1"/>
          </p:cNvSpPr>
          <p:nvPr/>
        </p:nvSpPr>
        <p:spPr bwMode="auto">
          <a:xfrm>
            <a:off x="3362325" y="1781176"/>
            <a:ext cx="579438" cy="576262"/>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55308" name="Text Box 6"/>
          <p:cNvSpPr txBox="1">
            <a:spLocks noChangeArrowheads="1"/>
          </p:cNvSpPr>
          <p:nvPr/>
        </p:nvSpPr>
        <p:spPr bwMode="auto">
          <a:xfrm>
            <a:off x="4851400" y="207327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cxnSp>
        <p:nvCxnSpPr>
          <p:cNvPr id="55309" name="Shape 16"/>
          <p:cNvCxnSpPr>
            <a:cxnSpLocks noChangeShapeType="1"/>
            <a:stCxn id="55300" idx="0"/>
            <a:endCxn id="55307" idx="0"/>
          </p:cNvCxnSpPr>
          <p:nvPr/>
        </p:nvCxnSpPr>
        <p:spPr bwMode="auto">
          <a:xfrm rot="16200000" flipH="1" flipV="1">
            <a:off x="4647802" y="701278"/>
            <a:ext cx="84139" cy="2075656"/>
          </a:xfrm>
          <a:prstGeom prst="curvedConnector3">
            <a:avLst>
              <a:gd name="adj1" fmla="val -271693"/>
            </a:avLst>
          </a:prstGeom>
          <a:noFill/>
          <a:ln w="57150" cap="sq">
            <a:solidFill>
              <a:schemeClr val="tx2"/>
            </a:solidFill>
            <a:round/>
            <a:headEnd/>
            <a:tailEnd type="triangle" w="med" len="med"/>
          </a:ln>
        </p:spPr>
      </p:cxnSp>
      <p:cxnSp>
        <p:nvCxnSpPr>
          <p:cNvPr id="55310" name="Curved Connector 19"/>
          <p:cNvCxnSpPr>
            <a:cxnSpLocks noChangeShapeType="1"/>
            <a:stCxn id="55307" idx="4"/>
            <a:endCxn id="55300" idx="4"/>
          </p:cNvCxnSpPr>
          <p:nvPr/>
        </p:nvCxnSpPr>
        <p:spPr bwMode="auto">
          <a:xfrm rot="5400000" flipH="1" flipV="1">
            <a:off x="4647803" y="1277541"/>
            <a:ext cx="84138" cy="2075656"/>
          </a:xfrm>
          <a:prstGeom prst="curvedConnector3">
            <a:avLst>
              <a:gd name="adj1" fmla="val -271696"/>
            </a:avLst>
          </a:prstGeom>
          <a:noFill/>
          <a:ln w="57150" cap="sq">
            <a:solidFill>
              <a:schemeClr val="tx2"/>
            </a:solidFill>
            <a:round/>
            <a:headEnd/>
            <a:tailEnd type="triangle" w="med" len="med"/>
          </a:ln>
        </p:spPr>
      </p:cxnSp>
      <p:sp>
        <p:nvSpPr>
          <p:cNvPr id="55311" name="Text Box 6"/>
          <p:cNvSpPr txBox="1">
            <a:spLocks noChangeArrowheads="1"/>
          </p:cNvSpPr>
          <p:nvPr/>
        </p:nvSpPr>
        <p:spPr bwMode="auto">
          <a:xfrm>
            <a:off x="5143500" y="106680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5312" name="Oval 4"/>
          <p:cNvSpPr>
            <a:spLocks noChangeAspect="1" noChangeArrowheads="1"/>
          </p:cNvSpPr>
          <p:nvPr/>
        </p:nvSpPr>
        <p:spPr bwMode="auto">
          <a:xfrm>
            <a:off x="3475037" y="4360862"/>
            <a:ext cx="579437" cy="576263"/>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5316" name="Shape 34"/>
          <p:cNvCxnSpPr>
            <a:cxnSpLocks noChangeShapeType="1"/>
            <a:endCxn id="55312" idx="5"/>
          </p:cNvCxnSpPr>
          <p:nvPr/>
        </p:nvCxnSpPr>
        <p:spPr bwMode="auto">
          <a:xfrm rot="5400000" flipH="1">
            <a:off x="4663190" y="4159160"/>
            <a:ext cx="660655" cy="2047802"/>
          </a:xfrm>
          <a:prstGeom prst="curvedConnector3">
            <a:avLst>
              <a:gd name="adj1" fmla="val -34602"/>
            </a:avLst>
          </a:prstGeom>
          <a:noFill/>
          <a:ln w="57150" cap="sq">
            <a:solidFill>
              <a:schemeClr val="tx2"/>
            </a:solidFill>
            <a:round/>
            <a:headEnd/>
            <a:tailEnd type="triangle" w="med" len="med"/>
          </a:ln>
        </p:spPr>
      </p:cxnSp>
      <p:sp>
        <p:nvSpPr>
          <p:cNvPr id="55317" name="Text Box 6"/>
          <p:cNvSpPr txBox="1">
            <a:spLocks noChangeArrowheads="1"/>
          </p:cNvSpPr>
          <p:nvPr/>
        </p:nvSpPr>
        <p:spPr bwMode="auto">
          <a:xfrm>
            <a:off x="4267200" y="3398837"/>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dirty="0"/>
              <a:t> 0</a:t>
            </a:r>
          </a:p>
        </p:txBody>
      </p:sp>
      <p:sp>
        <p:nvSpPr>
          <p:cNvPr id="55318" name="Text Box 6"/>
          <p:cNvSpPr txBox="1">
            <a:spLocks noChangeArrowheads="1"/>
          </p:cNvSpPr>
          <p:nvPr/>
        </p:nvSpPr>
        <p:spPr bwMode="auto">
          <a:xfrm>
            <a:off x="6222281" y="404520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dirty="0"/>
              <a:t> 0</a:t>
            </a:r>
          </a:p>
        </p:txBody>
      </p:sp>
      <p:sp>
        <p:nvSpPr>
          <p:cNvPr id="55319" name="Text Box 6"/>
          <p:cNvSpPr txBox="1">
            <a:spLocks noChangeArrowheads="1"/>
          </p:cNvSpPr>
          <p:nvPr/>
        </p:nvSpPr>
        <p:spPr bwMode="auto">
          <a:xfrm>
            <a:off x="4851400" y="522446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27" name="Oval 4"/>
          <p:cNvSpPr>
            <a:spLocks noChangeAspect="1" noChangeArrowheads="1"/>
          </p:cNvSpPr>
          <p:nvPr/>
        </p:nvSpPr>
        <p:spPr bwMode="auto">
          <a:xfrm>
            <a:off x="2486025" y="3020218"/>
            <a:ext cx="579438" cy="576263"/>
          </a:xfrm>
          <a:prstGeom prst="ellipse">
            <a:avLst/>
          </a:prstGeom>
          <a:solidFill>
            <a:schemeClr val="folHlink"/>
          </a:solidFill>
          <a:ln w="82550">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60" name="Oval 4"/>
          <p:cNvSpPr>
            <a:spLocks noChangeAspect="1" noChangeArrowheads="1"/>
          </p:cNvSpPr>
          <p:nvPr/>
        </p:nvSpPr>
        <p:spPr bwMode="auto">
          <a:xfrm>
            <a:off x="5877719" y="4937126"/>
            <a:ext cx="579438" cy="576263"/>
          </a:xfrm>
          <a:prstGeom prst="ellipse">
            <a:avLst/>
          </a:prstGeom>
          <a:solidFill>
            <a:schemeClr val="folHlink"/>
          </a:solidFill>
          <a:ln w="82550">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61" name="Oval 4"/>
          <p:cNvSpPr>
            <a:spLocks noChangeAspect="1" noChangeArrowheads="1"/>
          </p:cNvSpPr>
          <p:nvPr/>
        </p:nvSpPr>
        <p:spPr bwMode="auto">
          <a:xfrm>
            <a:off x="5435600" y="3308350"/>
            <a:ext cx="579438" cy="576263"/>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5315" name="Curved Connector 30"/>
          <p:cNvCxnSpPr>
            <a:cxnSpLocks noChangeShapeType="1"/>
          </p:cNvCxnSpPr>
          <p:nvPr/>
        </p:nvCxnSpPr>
        <p:spPr bwMode="auto">
          <a:xfrm>
            <a:off x="6015038" y="3686969"/>
            <a:ext cx="207243" cy="1334548"/>
          </a:xfrm>
          <a:prstGeom prst="curvedConnector2">
            <a:avLst/>
          </a:prstGeom>
          <a:noFill/>
          <a:ln w="57150" cap="sq">
            <a:solidFill>
              <a:schemeClr val="tx2"/>
            </a:solidFill>
            <a:round/>
            <a:headEnd/>
            <a:tailEnd type="triangle" w="med" len="med"/>
          </a:ln>
        </p:spPr>
      </p:cxnSp>
      <p:cxnSp>
        <p:nvCxnSpPr>
          <p:cNvPr id="55314" name="Shape 24"/>
          <p:cNvCxnSpPr>
            <a:cxnSpLocks noChangeShapeType="1"/>
            <a:stCxn id="55312" idx="7"/>
          </p:cNvCxnSpPr>
          <p:nvPr/>
        </p:nvCxnSpPr>
        <p:spPr bwMode="auto">
          <a:xfrm rot="5400000" flipH="1" flipV="1">
            <a:off x="4264025" y="3188822"/>
            <a:ext cx="962025" cy="1550840"/>
          </a:xfrm>
          <a:prstGeom prst="curvedConnector3">
            <a:avLst>
              <a:gd name="adj1" fmla="val 132535"/>
            </a:avLst>
          </a:prstGeom>
          <a:noFill/>
          <a:ln w="57150" cap="sq">
            <a:solidFill>
              <a:schemeClr val="tx2"/>
            </a:solidFill>
            <a:round/>
            <a:headEnd/>
            <a:tailEnd type="triangle" w="med" len="med"/>
          </a:ln>
        </p:spPr>
      </p:cxn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228600" y="304800"/>
            <a:ext cx="8610600" cy="979488"/>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sz="3200" b="0"/>
              <a:t>What does it mean that for a NFA to recognize a string </a:t>
            </a:r>
            <a:r>
              <a:rPr lang="en-US" sz="3200" b="0">
                <a:solidFill>
                  <a:srgbClr val="FFFF00"/>
                </a:solidFill>
              </a:rPr>
              <a:t>x = x</a:t>
            </a:r>
            <a:r>
              <a:rPr lang="en-US" sz="3200" b="0" baseline="-25000">
                <a:solidFill>
                  <a:srgbClr val="FFFF00"/>
                </a:solidFill>
              </a:rPr>
              <a:t>1</a:t>
            </a:r>
            <a:r>
              <a:rPr lang="en-US" sz="3200" b="0">
                <a:solidFill>
                  <a:srgbClr val="FFFF00"/>
                </a:solidFill>
              </a:rPr>
              <a:t>x</a:t>
            </a:r>
            <a:r>
              <a:rPr lang="en-US" sz="3200" b="0" baseline="-25000">
                <a:solidFill>
                  <a:srgbClr val="FFFF00"/>
                </a:solidFill>
              </a:rPr>
              <a:t>2</a:t>
            </a:r>
            <a:r>
              <a:rPr lang="en-US" sz="3200" b="0">
                <a:solidFill>
                  <a:srgbClr val="FFFF00"/>
                </a:solidFill>
              </a:rPr>
              <a:t>…x</a:t>
            </a:r>
            <a:r>
              <a:rPr lang="en-US" sz="3200" b="0" baseline="-25000">
                <a:solidFill>
                  <a:srgbClr val="FFFF00"/>
                </a:solidFill>
              </a:rPr>
              <a:t>k</a:t>
            </a:r>
            <a:r>
              <a:rPr lang="en-US" sz="3200" b="0"/>
              <a:t>?</a:t>
            </a:r>
          </a:p>
        </p:txBody>
      </p:sp>
      <p:sp>
        <p:nvSpPr>
          <p:cNvPr id="56323" name="Oval 3"/>
          <p:cNvSpPr>
            <a:spLocks noChangeAspect="1" noChangeArrowheads="1"/>
          </p:cNvSpPr>
          <p:nvPr/>
        </p:nvSpPr>
        <p:spPr bwMode="auto">
          <a:xfrm>
            <a:off x="1758950" y="2963863"/>
            <a:ext cx="579438" cy="576262"/>
          </a:xfrm>
          <a:prstGeom prst="ellipse">
            <a:avLst/>
          </a:prstGeom>
          <a:solidFill>
            <a:schemeClr val="folHlink"/>
          </a:solidFill>
          <a:ln w="6667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56324" name="Oval 4"/>
          <p:cNvSpPr>
            <a:spLocks noChangeAspect="1" noChangeArrowheads="1"/>
          </p:cNvSpPr>
          <p:nvPr/>
        </p:nvSpPr>
        <p:spPr bwMode="auto">
          <a:xfrm>
            <a:off x="3038475" y="1744663"/>
            <a:ext cx="579438" cy="576262"/>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6325" name="AutoShape 5"/>
          <p:cNvCxnSpPr>
            <a:cxnSpLocks noChangeShapeType="1"/>
            <a:stCxn id="56323" idx="7"/>
            <a:endCxn id="56324" idx="3"/>
          </p:cNvCxnSpPr>
          <p:nvPr/>
        </p:nvCxnSpPr>
        <p:spPr bwMode="auto">
          <a:xfrm rot="5400000" flipH="1" flipV="1">
            <a:off x="2283619" y="2207419"/>
            <a:ext cx="811212" cy="869950"/>
          </a:xfrm>
          <a:prstGeom prst="straightConnector1">
            <a:avLst/>
          </a:prstGeom>
          <a:noFill/>
          <a:ln w="57150">
            <a:solidFill>
              <a:schemeClr val="tx2"/>
            </a:solidFill>
            <a:round/>
            <a:headEnd/>
            <a:tailEnd type="triangle" w="med" len="med"/>
          </a:ln>
        </p:spPr>
      </p:cxnSp>
      <p:sp>
        <p:nvSpPr>
          <p:cNvPr id="56326" name="Text Box 6"/>
          <p:cNvSpPr txBox="1">
            <a:spLocks noChangeArrowheads="1"/>
          </p:cNvSpPr>
          <p:nvPr/>
        </p:nvSpPr>
        <p:spPr bwMode="auto">
          <a:xfrm>
            <a:off x="2162175" y="232092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cxnSp>
        <p:nvCxnSpPr>
          <p:cNvPr id="56327" name="AutoShape 5"/>
          <p:cNvCxnSpPr>
            <a:cxnSpLocks noChangeShapeType="1"/>
          </p:cNvCxnSpPr>
          <p:nvPr/>
        </p:nvCxnSpPr>
        <p:spPr bwMode="auto">
          <a:xfrm>
            <a:off x="1058863" y="3273425"/>
            <a:ext cx="700087" cy="0"/>
          </a:xfrm>
          <a:prstGeom prst="straightConnector1">
            <a:avLst/>
          </a:prstGeom>
          <a:noFill/>
          <a:ln w="57150">
            <a:solidFill>
              <a:schemeClr val="tx2"/>
            </a:solidFill>
            <a:round/>
            <a:headEnd/>
            <a:tailEnd type="triangle" w="med" len="med"/>
          </a:ln>
        </p:spPr>
      </p:cxnSp>
      <p:sp>
        <p:nvSpPr>
          <p:cNvPr id="56328" name="Oval 3"/>
          <p:cNvSpPr>
            <a:spLocks noChangeAspect="1" noChangeArrowheads="1"/>
          </p:cNvSpPr>
          <p:nvPr/>
        </p:nvSpPr>
        <p:spPr bwMode="auto">
          <a:xfrm>
            <a:off x="5000625" y="1763713"/>
            <a:ext cx="579438" cy="576262"/>
          </a:xfrm>
          <a:prstGeom prst="ellipse">
            <a:avLst/>
          </a:prstGeom>
          <a:solidFill>
            <a:schemeClr val="folHlink"/>
          </a:solidFill>
          <a:ln w="6667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6329" name="AutoShape 5"/>
          <p:cNvCxnSpPr>
            <a:cxnSpLocks noChangeShapeType="1"/>
            <a:stCxn id="56323" idx="5"/>
            <a:endCxn id="56333" idx="2"/>
          </p:cNvCxnSpPr>
          <p:nvPr/>
        </p:nvCxnSpPr>
        <p:spPr bwMode="auto">
          <a:xfrm rot="16200000" flipH="1">
            <a:off x="2148681" y="3559969"/>
            <a:ext cx="995363" cy="784225"/>
          </a:xfrm>
          <a:prstGeom prst="straightConnector1">
            <a:avLst/>
          </a:prstGeom>
          <a:noFill/>
          <a:ln w="57150">
            <a:solidFill>
              <a:schemeClr val="tx2"/>
            </a:solidFill>
            <a:round/>
            <a:headEnd/>
            <a:tailEnd type="triangle" w="med" len="med"/>
          </a:ln>
        </p:spPr>
      </p:cxnSp>
      <p:sp>
        <p:nvSpPr>
          <p:cNvPr id="56330" name="Text Box 6"/>
          <p:cNvSpPr txBox="1">
            <a:spLocks noChangeArrowheads="1"/>
          </p:cNvSpPr>
          <p:nvPr/>
        </p:nvSpPr>
        <p:spPr bwMode="auto">
          <a:xfrm>
            <a:off x="2162175" y="3924300"/>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6331" name="Freeform 7"/>
          <p:cNvSpPr>
            <a:spLocks/>
          </p:cNvSpPr>
          <p:nvPr/>
        </p:nvSpPr>
        <p:spPr bwMode="auto">
          <a:xfrm rot="8983865" flipH="1">
            <a:off x="1497013" y="2447925"/>
            <a:ext cx="568325" cy="534988"/>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56332" name="Text Box 6"/>
          <p:cNvSpPr txBox="1">
            <a:spLocks noChangeArrowheads="1"/>
          </p:cNvSpPr>
          <p:nvPr/>
        </p:nvSpPr>
        <p:spPr bwMode="auto">
          <a:xfrm>
            <a:off x="1401763" y="2033588"/>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6333" name="Oval 4"/>
          <p:cNvSpPr>
            <a:spLocks noChangeAspect="1" noChangeArrowheads="1"/>
          </p:cNvSpPr>
          <p:nvPr/>
        </p:nvSpPr>
        <p:spPr bwMode="auto">
          <a:xfrm>
            <a:off x="3038475" y="4162425"/>
            <a:ext cx="579438" cy="576263"/>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6334" name="AutoShape 5"/>
          <p:cNvCxnSpPr>
            <a:cxnSpLocks noChangeShapeType="1"/>
            <a:stCxn id="56324" idx="6"/>
            <a:endCxn id="56328" idx="2"/>
          </p:cNvCxnSpPr>
          <p:nvPr/>
        </p:nvCxnSpPr>
        <p:spPr bwMode="auto">
          <a:xfrm>
            <a:off x="3617913" y="2033588"/>
            <a:ext cx="1382712" cy="19050"/>
          </a:xfrm>
          <a:prstGeom prst="straightConnector1">
            <a:avLst/>
          </a:prstGeom>
          <a:noFill/>
          <a:ln w="57150">
            <a:solidFill>
              <a:schemeClr val="tx2"/>
            </a:solidFill>
            <a:round/>
            <a:headEnd/>
            <a:tailEnd type="triangle" w="med" len="med"/>
          </a:ln>
        </p:spPr>
      </p:cxnSp>
      <p:sp>
        <p:nvSpPr>
          <p:cNvPr id="56335" name="Oval 3"/>
          <p:cNvSpPr>
            <a:spLocks noChangeAspect="1" noChangeArrowheads="1"/>
          </p:cNvSpPr>
          <p:nvPr/>
        </p:nvSpPr>
        <p:spPr bwMode="auto">
          <a:xfrm>
            <a:off x="5000625" y="4164013"/>
            <a:ext cx="579438" cy="576262"/>
          </a:xfrm>
          <a:prstGeom prst="ellipse">
            <a:avLst/>
          </a:prstGeom>
          <a:solidFill>
            <a:schemeClr val="folHlink"/>
          </a:solidFill>
          <a:ln w="6667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6336" name="AutoShape 5"/>
          <p:cNvCxnSpPr>
            <a:cxnSpLocks noChangeShapeType="1"/>
            <a:stCxn id="56333" idx="6"/>
            <a:endCxn id="56335" idx="2"/>
          </p:cNvCxnSpPr>
          <p:nvPr/>
        </p:nvCxnSpPr>
        <p:spPr bwMode="auto">
          <a:xfrm>
            <a:off x="3617913" y="4449763"/>
            <a:ext cx="1382712" cy="1587"/>
          </a:xfrm>
          <a:prstGeom prst="straightConnector1">
            <a:avLst/>
          </a:prstGeom>
          <a:noFill/>
          <a:ln w="57150">
            <a:solidFill>
              <a:schemeClr val="tx2"/>
            </a:solidFill>
            <a:round/>
            <a:headEnd/>
            <a:tailEnd type="triangle" w="med" len="med"/>
          </a:ln>
        </p:spPr>
      </p:cxnSp>
      <p:cxnSp>
        <p:nvCxnSpPr>
          <p:cNvPr id="56337" name="AutoShape 5"/>
          <p:cNvCxnSpPr>
            <a:cxnSpLocks noChangeShapeType="1"/>
            <a:stCxn id="56324" idx="5"/>
            <a:endCxn id="56335" idx="1"/>
          </p:cNvCxnSpPr>
          <p:nvPr/>
        </p:nvCxnSpPr>
        <p:spPr bwMode="auto">
          <a:xfrm rot="16200000" flipH="1">
            <a:off x="3304382" y="2466181"/>
            <a:ext cx="2011362" cy="1552575"/>
          </a:xfrm>
          <a:prstGeom prst="straightConnector1">
            <a:avLst/>
          </a:prstGeom>
          <a:noFill/>
          <a:ln w="57150">
            <a:solidFill>
              <a:schemeClr val="tx2"/>
            </a:solidFill>
            <a:round/>
            <a:headEnd/>
            <a:tailEnd type="triangle" w="med" len="med"/>
          </a:ln>
        </p:spPr>
      </p:cxnSp>
      <p:cxnSp>
        <p:nvCxnSpPr>
          <p:cNvPr id="56338" name="AutoShape 5"/>
          <p:cNvCxnSpPr>
            <a:cxnSpLocks noChangeShapeType="1"/>
            <a:stCxn id="56335" idx="0"/>
            <a:endCxn id="56328" idx="4"/>
          </p:cNvCxnSpPr>
          <p:nvPr/>
        </p:nvCxnSpPr>
        <p:spPr bwMode="auto">
          <a:xfrm rot="5400000" flipH="1" flipV="1">
            <a:off x="4379119" y="3251994"/>
            <a:ext cx="1822450" cy="1588"/>
          </a:xfrm>
          <a:prstGeom prst="straightConnector1">
            <a:avLst/>
          </a:prstGeom>
          <a:noFill/>
          <a:ln w="57150">
            <a:solidFill>
              <a:schemeClr val="tx2"/>
            </a:solidFill>
            <a:round/>
            <a:headEnd/>
            <a:tailEnd type="triangle" w="med" len="med"/>
          </a:ln>
        </p:spPr>
      </p:cxnSp>
      <p:sp>
        <p:nvSpPr>
          <p:cNvPr id="56339" name="Freeform 7"/>
          <p:cNvSpPr>
            <a:spLocks/>
          </p:cNvSpPr>
          <p:nvPr/>
        </p:nvSpPr>
        <p:spPr bwMode="auto">
          <a:xfrm rot="8983865" flipH="1">
            <a:off x="4914900" y="1390650"/>
            <a:ext cx="569913" cy="534988"/>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56340" name="Text Box 6"/>
          <p:cNvSpPr txBox="1">
            <a:spLocks noChangeArrowheads="1"/>
          </p:cNvSpPr>
          <p:nvPr/>
        </p:nvSpPr>
        <p:spPr bwMode="auto">
          <a:xfrm>
            <a:off x="5656263" y="1435100"/>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6341" name="Text Box 6"/>
          <p:cNvSpPr txBox="1">
            <a:spLocks noChangeArrowheads="1"/>
          </p:cNvSpPr>
          <p:nvPr/>
        </p:nvSpPr>
        <p:spPr bwMode="auto">
          <a:xfrm>
            <a:off x="3900488" y="1651000"/>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6342" name="Text Box 6"/>
          <p:cNvSpPr txBox="1">
            <a:spLocks noChangeArrowheads="1"/>
          </p:cNvSpPr>
          <p:nvPr/>
        </p:nvSpPr>
        <p:spPr bwMode="auto">
          <a:xfrm>
            <a:off x="5378450" y="3048000"/>
            <a:ext cx="884238"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0,1</a:t>
            </a:r>
          </a:p>
        </p:txBody>
      </p:sp>
      <p:sp>
        <p:nvSpPr>
          <p:cNvPr id="56343" name="Text Box 6"/>
          <p:cNvSpPr txBox="1">
            <a:spLocks noChangeArrowheads="1"/>
          </p:cNvSpPr>
          <p:nvPr/>
        </p:nvSpPr>
        <p:spPr bwMode="auto">
          <a:xfrm>
            <a:off x="4192588" y="2762250"/>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sp>
        <p:nvSpPr>
          <p:cNvPr id="56344" name="Text Box 6"/>
          <p:cNvSpPr txBox="1">
            <a:spLocks noChangeArrowheads="1"/>
          </p:cNvSpPr>
          <p:nvPr/>
        </p:nvSpPr>
        <p:spPr bwMode="auto">
          <a:xfrm>
            <a:off x="3900488" y="3963988"/>
            <a:ext cx="584200" cy="401637"/>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sp>
        <p:nvSpPr>
          <p:cNvPr id="56345" name="Text Box 6"/>
          <p:cNvSpPr txBox="1">
            <a:spLocks noChangeArrowheads="1"/>
          </p:cNvSpPr>
          <p:nvPr/>
        </p:nvSpPr>
        <p:spPr bwMode="auto">
          <a:xfrm>
            <a:off x="3038475" y="1784350"/>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1</a:t>
            </a:r>
          </a:p>
        </p:txBody>
      </p:sp>
      <p:sp>
        <p:nvSpPr>
          <p:cNvPr id="56346" name="Text Box 6"/>
          <p:cNvSpPr txBox="1">
            <a:spLocks noChangeArrowheads="1"/>
          </p:cNvSpPr>
          <p:nvPr/>
        </p:nvSpPr>
        <p:spPr bwMode="auto">
          <a:xfrm>
            <a:off x="3033713" y="425132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2</a:t>
            </a:r>
          </a:p>
        </p:txBody>
      </p:sp>
      <p:sp>
        <p:nvSpPr>
          <p:cNvPr id="56347" name="Text Box 6"/>
          <p:cNvSpPr txBox="1">
            <a:spLocks noChangeArrowheads="1"/>
          </p:cNvSpPr>
          <p:nvPr/>
        </p:nvSpPr>
        <p:spPr bwMode="auto">
          <a:xfrm>
            <a:off x="4995863" y="183356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3</a:t>
            </a:r>
          </a:p>
        </p:txBody>
      </p:sp>
      <p:sp>
        <p:nvSpPr>
          <p:cNvPr id="56348" name="Text Box 6"/>
          <p:cNvSpPr txBox="1">
            <a:spLocks noChangeArrowheads="1"/>
          </p:cNvSpPr>
          <p:nvPr/>
        </p:nvSpPr>
        <p:spPr bwMode="auto">
          <a:xfrm>
            <a:off x="4995863" y="424815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4</a:t>
            </a:r>
          </a:p>
        </p:txBody>
      </p:sp>
      <p:sp>
        <p:nvSpPr>
          <p:cNvPr id="56349" name="Text Box 6"/>
          <p:cNvSpPr txBox="1">
            <a:spLocks noChangeArrowheads="1"/>
          </p:cNvSpPr>
          <p:nvPr/>
        </p:nvSpPr>
        <p:spPr bwMode="auto">
          <a:xfrm>
            <a:off x="1758950" y="305435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0</a:t>
            </a:r>
          </a:p>
        </p:txBody>
      </p:sp>
      <p:sp>
        <p:nvSpPr>
          <p:cNvPr id="57374" name="Text Box 27"/>
          <p:cNvSpPr txBox="1">
            <a:spLocks noChangeArrowheads="1"/>
          </p:cNvSpPr>
          <p:nvPr/>
        </p:nvSpPr>
        <p:spPr bwMode="auto">
          <a:xfrm>
            <a:off x="282575" y="5029200"/>
            <a:ext cx="8556625" cy="1422400"/>
          </a:xfrm>
          <a:prstGeom prst="rect">
            <a:avLst/>
          </a:prstGeom>
          <a:noFill/>
          <a:ln w="9525">
            <a:noFill/>
            <a:miter lim="800000"/>
            <a:headEnd/>
            <a:tailEnd/>
          </a:ln>
        </p:spPr>
        <p:txBody>
          <a:bodyPr>
            <a:prstTxWarp prst="textNoShape">
              <a:avLst/>
            </a:prstTxWarp>
            <a:spAutoFit/>
          </a:bodyPr>
          <a:lstStyle/>
          <a:p>
            <a:pPr algn="l" eaLnBrk="1" hangingPunct="1"/>
            <a:r>
              <a:rPr lang="en-US" sz="3200" b="0"/>
              <a:t>Since each input symbol x</a:t>
            </a:r>
            <a:r>
              <a:rPr lang="en-US" sz="3200" b="0" baseline="-25000"/>
              <a:t>j</a:t>
            </a:r>
            <a:r>
              <a:rPr lang="en-US" sz="3200" b="0"/>
              <a:t> (for j&gt;1) takes the previous state to a set of states, we shall use a </a:t>
            </a:r>
            <a:r>
              <a:rPr lang="en-US" sz="3200" b="0">
                <a:solidFill>
                  <a:srgbClr val="FFFF00"/>
                </a:solidFill>
              </a:rPr>
              <a:t>union</a:t>
            </a:r>
            <a:r>
              <a:rPr lang="en-US" sz="3200" b="0"/>
              <a:t> of these states.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4"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282575" y="303213"/>
            <a:ext cx="8610600" cy="979487"/>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sz="3200" b="0"/>
              <a:t>What does it mean that for a NFA to recognize a string?</a:t>
            </a:r>
          </a:p>
        </p:txBody>
      </p:sp>
      <p:sp>
        <p:nvSpPr>
          <p:cNvPr id="57374" name="Text Box 27"/>
          <p:cNvSpPr txBox="1">
            <a:spLocks noChangeArrowheads="1"/>
          </p:cNvSpPr>
          <p:nvPr/>
        </p:nvSpPr>
        <p:spPr bwMode="auto">
          <a:xfrm>
            <a:off x="336550" y="1828800"/>
            <a:ext cx="8556625" cy="479425"/>
          </a:xfrm>
          <a:prstGeom prst="rect">
            <a:avLst/>
          </a:prstGeom>
          <a:noFill/>
          <a:ln w="9525">
            <a:noFill/>
            <a:miter lim="800000"/>
            <a:headEnd/>
            <a:tailEnd/>
          </a:ln>
        </p:spPr>
        <p:txBody>
          <a:bodyPr>
            <a:prstTxWarp prst="textNoShape">
              <a:avLst/>
            </a:prstTxWarp>
            <a:spAutoFit/>
          </a:bodyPr>
          <a:lstStyle/>
          <a:p>
            <a:pPr algn="l" eaLnBrk="1" hangingPunct="1"/>
            <a:r>
              <a:rPr lang="en-US" b="0"/>
              <a:t> Here we are going formally define this.</a:t>
            </a:r>
          </a:p>
        </p:txBody>
      </p:sp>
      <p:sp>
        <p:nvSpPr>
          <p:cNvPr id="31" name="Text Box 27"/>
          <p:cNvSpPr txBox="1">
            <a:spLocks noChangeArrowheads="1"/>
          </p:cNvSpPr>
          <p:nvPr/>
        </p:nvSpPr>
        <p:spPr bwMode="auto">
          <a:xfrm>
            <a:off x="336550" y="2895600"/>
            <a:ext cx="8556625" cy="1311275"/>
          </a:xfrm>
          <a:prstGeom prst="rect">
            <a:avLst/>
          </a:prstGeom>
          <a:noFill/>
          <a:ln w="9525">
            <a:noFill/>
            <a:miter lim="800000"/>
            <a:headEnd/>
            <a:tailEnd/>
          </a:ln>
        </p:spPr>
        <p:txBody>
          <a:bodyPr>
            <a:prstTxWarp prst="textNoShape">
              <a:avLst/>
            </a:prstTxWarp>
            <a:spAutoFit/>
          </a:bodyPr>
          <a:lstStyle/>
          <a:p>
            <a:pPr algn="l" eaLnBrk="1" hangingPunct="1"/>
            <a:r>
              <a:rPr lang="en-US" sz="3200" b="0"/>
              <a:t> </a:t>
            </a:r>
            <a:r>
              <a:rPr lang="en-US" b="0"/>
              <a:t>For a state q and string w, </a:t>
            </a:r>
            <a:r>
              <a:rPr lang="en-US">
                <a:ea typeface="Arial" charset="0"/>
                <a:cs typeface="Arial" charset="0"/>
                <a:sym typeface="Symbol" charset="2"/>
              </a:rPr>
              <a:t></a:t>
            </a:r>
            <a:r>
              <a:rPr lang="en-US" b="0" baseline="30000"/>
              <a:t>*</a:t>
            </a:r>
            <a:r>
              <a:rPr lang="en-US" b="0"/>
              <a:t>(q, w)  is the set of states that the NFA can reach when it reads the string w starting at the state q. </a:t>
            </a:r>
          </a:p>
        </p:txBody>
      </p:sp>
      <p:sp>
        <p:nvSpPr>
          <p:cNvPr id="32" name="Text Box 27"/>
          <p:cNvSpPr txBox="1">
            <a:spLocks noChangeArrowheads="1"/>
          </p:cNvSpPr>
          <p:nvPr/>
        </p:nvSpPr>
        <p:spPr bwMode="auto">
          <a:xfrm>
            <a:off x="282575" y="4359275"/>
            <a:ext cx="8556625" cy="1009650"/>
          </a:xfrm>
          <a:prstGeom prst="rect">
            <a:avLst/>
          </a:prstGeom>
          <a:noFill/>
          <a:ln w="9525" algn="ctr">
            <a:noFill/>
            <a:miter lim="800000"/>
            <a:headEnd/>
            <a:tailEnd/>
          </a:ln>
        </p:spPr>
        <p:txBody>
          <a:bodyPr>
            <a:prstTxWarp prst="textNoShape">
              <a:avLst/>
            </a:prstTxWarp>
            <a:spAutoFit/>
          </a:bodyPr>
          <a:lstStyle/>
          <a:p>
            <a:pPr algn="l" eaLnBrk="1" hangingPunct="1"/>
            <a:r>
              <a:rPr lang="en-US" sz="3200" b="0" dirty="0"/>
              <a:t> </a:t>
            </a:r>
            <a:r>
              <a:rPr lang="en-US" b="0" dirty="0"/>
              <a:t>Thus for NFA= (Q, </a:t>
            </a:r>
            <a:r>
              <a:rPr lang="el-GR" b="0" dirty="0">
                <a:latin typeface="Lucida Grande" charset="0"/>
                <a:ea typeface="Arial" charset="0"/>
                <a:cs typeface="Arial" charset="0"/>
              </a:rPr>
              <a:t>Σ</a:t>
            </a:r>
            <a:r>
              <a:rPr lang="en-US" b="0" dirty="0">
                <a:ea typeface="Arial" charset="0"/>
                <a:cs typeface="Arial" charset="0"/>
              </a:rPr>
              <a:t>, </a:t>
            </a:r>
            <a:r>
              <a:rPr lang="en-US" b="0" dirty="0" err="1">
                <a:ea typeface="Arial" charset="0"/>
                <a:cs typeface="Arial" charset="0"/>
                <a:sym typeface="Symbol" charset="2"/>
              </a:rPr>
              <a:t></a:t>
            </a:r>
            <a:r>
              <a:rPr lang="en-US" b="0" dirty="0">
                <a:ea typeface="Arial" charset="0"/>
                <a:cs typeface="Arial" charset="0"/>
                <a:sym typeface="Symbol" charset="2"/>
              </a:rPr>
              <a:t>, q</a:t>
            </a:r>
            <a:r>
              <a:rPr lang="en-US" b="0" baseline="-25000" dirty="0">
                <a:ea typeface="Arial" charset="0"/>
                <a:cs typeface="Arial" charset="0"/>
                <a:sym typeface="Symbol" charset="2"/>
              </a:rPr>
              <a:t>0</a:t>
            </a:r>
            <a:r>
              <a:rPr lang="en-US" b="0" dirty="0">
                <a:ea typeface="Arial" charset="0"/>
                <a:cs typeface="Arial" charset="0"/>
                <a:sym typeface="Symbol" charset="2"/>
              </a:rPr>
              <a:t>, F), the function</a:t>
            </a:r>
          </a:p>
          <a:p>
            <a:pPr eaLnBrk="1" hangingPunct="1"/>
            <a:r>
              <a:rPr lang="en-US" dirty="0" err="1">
                <a:solidFill>
                  <a:srgbClr val="FFFF00"/>
                </a:solidFill>
                <a:ea typeface="Arial" charset="0"/>
                <a:cs typeface="Arial" charset="0"/>
                <a:sym typeface="Symbol" charset="2"/>
              </a:rPr>
              <a:t></a:t>
            </a:r>
            <a:r>
              <a:rPr lang="en-US" b="0" baseline="30000" dirty="0">
                <a:solidFill>
                  <a:srgbClr val="FFFF00"/>
                </a:solidFill>
              </a:rPr>
              <a:t>*</a:t>
            </a:r>
            <a:r>
              <a:rPr lang="en-US" b="0" dirty="0">
                <a:solidFill>
                  <a:srgbClr val="FFFF00"/>
                </a:solidFill>
              </a:rPr>
              <a:t>: Q </a:t>
            </a:r>
            <a:r>
              <a:rPr lang="en-US" b="0" dirty="0" err="1">
                <a:solidFill>
                  <a:srgbClr val="FFFF00"/>
                </a:solidFill>
              </a:rPr>
              <a:t>x</a:t>
            </a:r>
            <a:r>
              <a:rPr lang="en-US" b="0" dirty="0">
                <a:solidFill>
                  <a:srgbClr val="FFFF00"/>
                </a:solidFill>
              </a:rPr>
              <a:t> </a:t>
            </a:r>
            <a:r>
              <a:rPr lang="el-GR" b="0" dirty="0">
                <a:solidFill>
                  <a:srgbClr val="FFFF00"/>
                </a:solidFill>
                <a:ea typeface="Arial" charset="0"/>
                <a:cs typeface="Arial" charset="0"/>
              </a:rPr>
              <a:t>Σ</a:t>
            </a:r>
            <a:r>
              <a:rPr lang="en-US" b="0" dirty="0">
                <a:solidFill>
                  <a:srgbClr val="FFFF00"/>
                </a:solidFill>
                <a:ea typeface="Arial" charset="0"/>
                <a:cs typeface="Arial" charset="0"/>
              </a:rPr>
              <a:t>* -&gt; 2</a:t>
            </a:r>
            <a:r>
              <a:rPr lang="en-US" b="0" baseline="30000" dirty="0">
                <a:solidFill>
                  <a:srgbClr val="FFFF00"/>
                </a:solidFill>
                <a:ea typeface="Arial" charset="0"/>
                <a:cs typeface="Arial" charset="0"/>
              </a:rPr>
              <a:t>Q</a:t>
            </a:r>
            <a:endParaRPr lang="en-US" b="0" baseline="30000" dirty="0">
              <a:solidFill>
                <a:srgbClr val="FFFF00"/>
              </a:solidFill>
              <a:ea typeface="Arial" charset="0"/>
              <a:cs typeface="Arial" charset="0"/>
              <a:sym typeface="Symbol" charset="2"/>
            </a:endParaRPr>
          </a:p>
        </p:txBody>
      </p:sp>
      <p:sp>
        <p:nvSpPr>
          <p:cNvPr id="33" name="Text Box 27"/>
          <p:cNvSpPr txBox="1">
            <a:spLocks noChangeArrowheads="1"/>
          </p:cNvSpPr>
          <p:nvPr/>
        </p:nvSpPr>
        <p:spPr bwMode="auto">
          <a:xfrm>
            <a:off x="336550" y="5521325"/>
            <a:ext cx="8556625" cy="543739"/>
          </a:xfrm>
          <a:prstGeom prst="rect">
            <a:avLst/>
          </a:prstGeom>
          <a:noFill/>
          <a:ln w="9525">
            <a:noFill/>
            <a:miter lim="800000"/>
            <a:headEnd/>
            <a:tailEnd/>
          </a:ln>
        </p:spPr>
        <p:txBody>
          <a:bodyPr>
            <a:prstTxWarp prst="textNoShape">
              <a:avLst/>
            </a:prstTxWarp>
            <a:spAutoFit/>
          </a:bodyPr>
          <a:lstStyle/>
          <a:p>
            <a:pPr algn="l" eaLnBrk="1" hangingPunct="1"/>
            <a:r>
              <a:rPr lang="en-US" b="0" dirty="0">
                <a:ea typeface="Arial" charset="0"/>
                <a:cs typeface="Arial" charset="0"/>
                <a:sym typeface="Symbol" charset="2"/>
              </a:rPr>
              <a:t>is defined by	</a:t>
            </a:r>
            <a:r>
              <a:rPr lang="en-US" b="0" dirty="0" err="1">
                <a:solidFill>
                  <a:schemeClr val="tx2"/>
                </a:solidFill>
                <a:ea typeface="Arial" charset="0"/>
                <a:cs typeface="Arial" charset="0"/>
                <a:sym typeface="Symbol" charset="2"/>
              </a:rPr>
              <a:t></a:t>
            </a:r>
            <a:r>
              <a:rPr lang="en-US" b="0" baseline="30000" dirty="0">
                <a:solidFill>
                  <a:schemeClr val="tx2"/>
                </a:solidFill>
              </a:rPr>
              <a:t>*</a:t>
            </a:r>
            <a:r>
              <a:rPr lang="en-US" b="0" dirty="0">
                <a:solidFill>
                  <a:schemeClr val="tx2"/>
                </a:solidFill>
              </a:rPr>
              <a:t>(</a:t>
            </a:r>
            <a:r>
              <a:rPr lang="en-US" b="0" dirty="0" err="1">
                <a:solidFill>
                  <a:schemeClr val="tx2"/>
                </a:solidFill>
              </a:rPr>
              <a:t>q</a:t>
            </a:r>
            <a:r>
              <a:rPr lang="en-US" b="0" dirty="0">
                <a:solidFill>
                  <a:schemeClr val="tx2"/>
                </a:solidFill>
              </a:rPr>
              <a:t>, </a:t>
            </a:r>
            <a:r>
              <a:rPr lang="en-US" b="0" dirty="0" err="1">
                <a:solidFill>
                  <a:schemeClr val="tx2"/>
                </a:solidFill>
              </a:rPr>
              <a:t>y</a:t>
            </a:r>
            <a:r>
              <a:rPr lang="en-US" b="0" dirty="0">
                <a:solidFill>
                  <a:schemeClr val="tx2"/>
                </a:solidFill>
              </a:rPr>
              <a:t> </a:t>
            </a:r>
            <a:r>
              <a:rPr lang="en-US" b="0" dirty="0" err="1">
                <a:solidFill>
                  <a:schemeClr val="tx2"/>
                </a:solidFill>
              </a:rPr>
              <a:t>x</a:t>
            </a:r>
            <a:r>
              <a:rPr lang="en-US" b="0" baseline="-25000" dirty="0" err="1">
                <a:solidFill>
                  <a:schemeClr val="tx2"/>
                </a:solidFill>
              </a:rPr>
              <a:t>k</a:t>
            </a:r>
            <a:r>
              <a:rPr lang="en-US" b="0" dirty="0">
                <a:solidFill>
                  <a:schemeClr val="tx2"/>
                </a:solidFill>
              </a:rPr>
              <a:t>) =</a:t>
            </a:r>
            <a:r>
              <a:rPr lang="en-US" b="0" dirty="0" smtClean="0">
                <a:solidFill>
                  <a:schemeClr val="tx2"/>
                </a:solidFill>
              </a:rPr>
              <a:t> </a:t>
            </a:r>
            <a:r>
              <a:rPr lang="en-US" sz="3200" b="0" dirty="0" smtClean="0">
                <a:solidFill>
                  <a:schemeClr val="tx2"/>
                </a:solidFill>
                <a:sym typeface="Mathematica3" pitchFamily="2" charset="2"/>
              </a:rPr>
              <a:t>∪</a:t>
            </a:r>
            <a:r>
              <a:rPr lang="en-US" b="0" baseline="-25000" dirty="0" err="1" smtClean="0">
                <a:solidFill>
                  <a:schemeClr val="tx2"/>
                </a:solidFill>
                <a:sym typeface="Mathematica3" pitchFamily="2" charset="2"/>
              </a:rPr>
              <a:t>p</a:t>
            </a:r>
            <a:r>
              <a:rPr lang="en-US" b="0" baseline="-25000" dirty="0" err="1" smtClean="0">
                <a:solidFill>
                  <a:schemeClr val="tx2"/>
                </a:solidFill>
                <a:sym typeface="Mathematica1" pitchFamily="2" charset="2"/>
              </a:rPr>
              <a:t>∈</a:t>
            </a:r>
            <a:r>
              <a:rPr lang="en-US" baseline="-25000" dirty="0" err="1" smtClean="0">
                <a:solidFill>
                  <a:schemeClr val="tx2"/>
                </a:solidFill>
                <a:ea typeface="Arial" charset="0"/>
                <a:cs typeface="Arial" charset="0"/>
                <a:sym typeface="Symbol" charset="2"/>
              </a:rPr>
              <a:t></a:t>
            </a:r>
            <a:r>
              <a:rPr lang="en-US" b="0" baseline="-25000" dirty="0">
                <a:solidFill>
                  <a:schemeClr val="tx2"/>
                </a:solidFill>
              </a:rPr>
              <a:t>*</a:t>
            </a:r>
            <a:r>
              <a:rPr lang="en-US" b="0" baseline="-25000" dirty="0">
                <a:solidFill>
                  <a:schemeClr val="tx2"/>
                </a:solidFill>
                <a:sym typeface="Mathematica1" pitchFamily="2" charset="2"/>
              </a:rPr>
              <a:t>(</a:t>
            </a:r>
            <a:r>
              <a:rPr lang="en-US" b="0" baseline="-25000" dirty="0" err="1">
                <a:solidFill>
                  <a:schemeClr val="tx2"/>
                </a:solidFill>
                <a:sym typeface="Mathematica1" pitchFamily="2" charset="2"/>
              </a:rPr>
              <a:t>q,y</a:t>
            </a:r>
            <a:r>
              <a:rPr lang="en-US" b="0" baseline="-25000" dirty="0">
                <a:solidFill>
                  <a:schemeClr val="tx2"/>
                </a:solidFill>
                <a:sym typeface="Mathematica1" pitchFamily="2" charset="2"/>
              </a:rPr>
              <a:t>)</a:t>
            </a:r>
            <a:r>
              <a:rPr lang="en-US" b="0" dirty="0">
                <a:solidFill>
                  <a:schemeClr val="tx2"/>
                </a:solidFill>
                <a:ea typeface="Arial" charset="0"/>
                <a:cs typeface="Arial" charset="0"/>
                <a:sym typeface="Symbol" charset="2"/>
              </a:rPr>
              <a:t> </a:t>
            </a:r>
            <a:r>
              <a:rPr lang="en-US" b="0" dirty="0" err="1">
                <a:solidFill>
                  <a:schemeClr val="tx2"/>
                </a:solidFill>
                <a:ea typeface="Arial" charset="0"/>
                <a:cs typeface="Arial" charset="0"/>
                <a:sym typeface="Symbol" charset="2"/>
              </a:rPr>
              <a:t>(p,x</a:t>
            </a:r>
            <a:r>
              <a:rPr lang="en-US" b="0" baseline="-25000" dirty="0" err="1">
                <a:solidFill>
                  <a:schemeClr val="tx2"/>
                </a:solidFill>
                <a:ea typeface="Arial" charset="0"/>
                <a:cs typeface="Arial" charset="0"/>
                <a:sym typeface="Symbol" charset="2"/>
              </a:rPr>
              <a:t>k</a:t>
            </a:r>
            <a:r>
              <a:rPr lang="en-US" b="0" dirty="0">
                <a:solidFill>
                  <a:schemeClr val="tx2"/>
                </a:solidFill>
                <a:ea typeface="Arial" charset="0"/>
                <a:cs typeface="Arial" charset="0"/>
                <a:sym typeface="Symbol" charset="2"/>
              </a:rPr>
              <a:t>)</a:t>
            </a:r>
            <a:r>
              <a:rPr lang="en-US" b="0" dirty="0">
                <a:solidFill>
                  <a:schemeClr val="tx2"/>
                </a:solidFill>
                <a:sym typeface="Mathematica3" pitchFamily="2" charset="2"/>
              </a:rPr>
              <a:t> </a:t>
            </a:r>
            <a:endParaRPr lang="en-US" b="0" baseline="30000" dirty="0">
              <a:solidFill>
                <a:schemeClr val="tx2"/>
              </a:solidFill>
              <a:ea typeface="Arial" charset="0"/>
              <a:cs typeface="Arial" charset="0"/>
              <a:sym typeface="Symbol"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4" grpId="0"/>
      <p:bldP spid="31" grpId="0"/>
      <p:bldP spid="32" grpId="0"/>
      <p:bldP spid="33"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4025" y="139700"/>
            <a:ext cx="8464550" cy="1311275"/>
          </a:xfrm>
          <a:prstGeom prst="rect">
            <a:avLst/>
          </a:prstGeom>
          <a:noFill/>
          <a:ln w="9525">
            <a:noFill/>
            <a:miter lim="800000"/>
            <a:headEnd/>
            <a:tailEnd/>
          </a:ln>
        </p:spPr>
        <p:txBody>
          <a:bodyPr>
            <a:prstTxWarp prst="textNoShape">
              <a:avLst/>
            </a:prstTxWarp>
            <a:spAutoFit/>
          </a:bodyPr>
          <a:lstStyle/>
          <a:p>
            <a:pPr eaLnBrk="1" hangingPunct="1"/>
            <a:r>
              <a:rPr lang="en-US" sz="4400" b="0">
                <a:solidFill>
                  <a:schemeClr val="tx2"/>
                </a:solidFill>
              </a:rPr>
              <a:t>Anatomy of a Deterministic Finite Automaton</a:t>
            </a:r>
          </a:p>
        </p:txBody>
      </p:sp>
      <p:sp>
        <p:nvSpPr>
          <p:cNvPr id="127006" name="Text Box 30"/>
          <p:cNvSpPr txBox="1">
            <a:spLocks noChangeArrowheads="1"/>
          </p:cNvSpPr>
          <p:nvPr/>
        </p:nvSpPr>
        <p:spPr bwMode="auto">
          <a:xfrm>
            <a:off x="454025" y="3124200"/>
            <a:ext cx="8256588" cy="1255713"/>
          </a:xfrm>
          <a:prstGeom prst="rect">
            <a:avLst/>
          </a:prstGeom>
          <a:noFill/>
          <a:ln w="57150" cap="sq">
            <a:noFill/>
            <a:miter lim="800000"/>
            <a:headEnd/>
            <a:tailEnd/>
          </a:ln>
        </p:spPr>
        <p:txBody>
          <a:bodyPr lIns="274320" rIns="274320">
            <a:prstTxWarp prst="textNoShape">
              <a:avLst/>
            </a:prstTxWarp>
            <a:spAutoFit/>
          </a:bodyPr>
          <a:lstStyle/>
          <a:p>
            <a:r>
              <a:rPr lang="en-US"/>
              <a:t>The </a:t>
            </a:r>
            <a:r>
              <a:rPr lang="en-US">
                <a:solidFill>
                  <a:srgbClr val="FFFF00"/>
                </a:solidFill>
              </a:rPr>
              <a:t>alphabet</a:t>
            </a:r>
            <a:r>
              <a:rPr lang="en-US"/>
              <a:t> of a finite automaton is the set where the symbols come from, for example {0,1}</a:t>
            </a:r>
          </a:p>
        </p:txBody>
      </p:sp>
      <p:sp>
        <p:nvSpPr>
          <p:cNvPr id="127007" name="Text Box 31"/>
          <p:cNvSpPr txBox="1">
            <a:spLocks noChangeArrowheads="1"/>
          </p:cNvSpPr>
          <p:nvPr/>
        </p:nvSpPr>
        <p:spPr bwMode="auto">
          <a:xfrm>
            <a:off x="365125" y="4767263"/>
            <a:ext cx="8250238" cy="866775"/>
          </a:xfrm>
          <a:prstGeom prst="rect">
            <a:avLst/>
          </a:prstGeom>
          <a:noFill/>
          <a:ln w="57150" cap="sq">
            <a:noFill/>
            <a:miter lim="800000"/>
            <a:headEnd/>
            <a:tailEnd/>
          </a:ln>
        </p:spPr>
        <p:txBody>
          <a:bodyPr lIns="274320" rIns="274320">
            <a:prstTxWarp prst="textNoShape">
              <a:avLst/>
            </a:prstTxWarp>
            <a:spAutoFit/>
          </a:bodyPr>
          <a:lstStyle/>
          <a:p>
            <a:r>
              <a:rPr lang="en-US"/>
              <a:t>The </a:t>
            </a:r>
            <a:r>
              <a:rPr lang="en-US">
                <a:solidFill>
                  <a:srgbClr val="FFFF00"/>
                </a:solidFill>
              </a:rPr>
              <a:t>language</a:t>
            </a:r>
            <a:r>
              <a:rPr lang="en-US"/>
              <a:t> of a finite automaton is the set of strings that it accepts</a:t>
            </a:r>
          </a:p>
        </p:txBody>
      </p:sp>
      <p:sp>
        <p:nvSpPr>
          <p:cNvPr id="33" name="Text Box 30"/>
          <p:cNvSpPr txBox="1">
            <a:spLocks noChangeArrowheads="1"/>
          </p:cNvSpPr>
          <p:nvPr/>
        </p:nvSpPr>
        <p:spPr bwMode="auto">
          <a:xfrm>
            <a:off x="454025" y="1905000"/>
            <a:ext cx="8256588" cy="479425"/>
          </a:xfrm>
          <a:prstGeom prst="rect">
            <a:avLst/>
          </a:prstGeom>
          <a:noFill/>
          <a:ln w="57150" cap="sq">
            <a:noFill/>
            <a:miter lim="800000"/>
            <a:headEnd/>
            <a:tailEnd/>
          </a:ln>
        </p:spPr>
        <p:txBody>
          <a:bodyPr lIns="274320" rIns="274320">
            <a:prstTxWarp prst="textNoShape">
              <a:avLst/>
            </a:prstTxWarp>
            <a:spAutoFit/>
          </a:bodyPr>
          <a:lstStyle/>
          <a:p>
            <a:r>
              <a:rPr lang="en-US"/>
              <a:t>The singular of automata is automaton.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7006"/>
                                        </p:tgtEl>
                                        <p:attrNameLst>
                                          <p:attrName>style.visibility</p:attrName>
                                        </p:attrNameLst>
                                      </p:cBhvr>
                                      <p:to>
                                        <p:strVal val="visible"/>
                                      </p:to>
                                    </p:set>
                                    <p:animEffect transition="in" filter="fade">
                                      <p:cBhvr>
                                        <p:cTn id="12" dur="500"/>
                                        <p:tgtEl>
                                          <p:spTgt spid="1270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7007"/>
                                        </p:tgtEl>
                                        <p:attrNameLst>
                                          <p:attrName>style.visibility</p:attrName>
                                        </p:attrNameLst>
                                      </p:cBhvr>
                                      <p:to>
                                        <p:strVal val="visible"/>
                                      </p:to>
                                    </p:set>
                                    <p:animEffect transition="in" filter="fade">
                                      <p:cBhvr>
                                        <p:cTn id="17" dur="500"/>
                                        <p:tgtEl>
                                          <p:spTgt spid="127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06" grpId="0"/>
      <p:bldP spid="127007" grpId="0"/>
      <p:bldP spid="33"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304800"/>
            <a:ext cx="8610600" cy="1089025"/>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sz="3600" b="0"/>
              <a:t>Find the language recognized by this NFA</a:t>
            </a:r>
          </a:p>
        </p:txBody>
      </p:sp>
      <p:sp>
        <p:nvSpPr>
          <p:cNvPr id="58371" name="Oval 3"/>
          <p:cNvSpPr>
            <a:spLocks noChangeAspect="1" noChangeArrowheads="1"/>
          </p:cNvSpPr>
          <p:nvPr/>
        </p:nvSpPr>
        <p:spPr bwMode="auto">
          <a:xfrm>
            <a:off x="2051050" y="3073400"/>
            <a:ext cx="579438" cy="576263"/>
          </a:xfrm>
          <a:prstGeom prst="ellipse">
            <a:avLst/>
          </a:prstGeom>
          <a:solidFill>
            <a:schemeClr val="folHlink"/>
          </a:solidFill>
          <a:ln w="6667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58372" name="Oval 4"/>
          <p:cNvSpPr>
            <a:spLocks noChangeAspect="1" noChangeArrowheads="1"/>
          </p:cNvSpPr>
          <p:nvPr/>
        </p:nvSpPr>
        <p:spPr bwMode="auto">
          <a:xfrm>
            <a:off x="3330575" y="1855788"/>
            <a:ext cx="579438" cy="576262"/>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8373" name="AutoShape 5"/>
          <p:cNvCxnSpPr>
            <a:cxnSpLocks noChangeShapeType="1"/>
            <a:stCxn id="58371" idx="7"/>
            <a:endCxn id="58372" idx="3"/>
          </p:cNvCxnSpPr>
          <p:nvPr/>
        </p:nvCxnSpPr>
        <p:spPr bwMode="auto">
          <a:xfrm rot="5400000" flipH="1" flipV="1">
            <a:off x="2576512" y="2317751"/>
            <a:ext cx="809625" cy="869950"/>
          </a:xfrm>
          <a:prstGeom prst="straightConnector1">
            <a:avLst/>
          </a:prstGeom>
          <a:noFill/>
          <a:ln w="57150">
            <a:solidFill>
              <a:schemeClr val="tx2"/>
            </a:solidFill>
            <a:round/>
            <a:headEnd/>
            <a:tailEnd type="triangle" w="med" len="med"/>
          </a:ln>
        </p:spPr>
      </p:cxnSp>
      <p:sp>
        <p:nvSpPr>
          <p:cNvPr id="58374" name="Text Box 6"/>
          <p:cNvSpPr txBox="1">
            <a:spLocks noChangeArrowheads="1"/>
          </p:cNvSpPr>
          <p:nvPr/>
        </p:nvSpPr>
        <p:spPr bwMode="auto">
          <a:xfrm>
            <a:off x="2454275" y="243205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cxnSp>
        <p:nvCxnSpPr>
          <p:cNvPr id="58375" name="AutoShape 5"/>
          <p:cNvCxnSpPr>
            <a:cxnSpLocks noChangeShapeType="1"/>
          </p:cNvCxnSpPr>
          <p:nvPr/>
        </p:nvCxnSpPr>
        <p:spPr bwMode="auto">
          <a:xfrm>
            <a:off x="1350963" y="3382963"/>
            <a:ext cx="700087" cy="0"/>
          </a:xfrm>
          <a:prstGeom prst="straightConnector1">
            <a:avLst/>
          </a:prstGeom>
          <a:noFill/>
          <a:ln w="57150">
            <a:solidFill>
              <a:schemeClr val="tx2"/>
            </a:solidFill>
            <a:round/>
            <a:headEnd/>
            <a:tailEnd type="triangle" w="med" len="med"/>
          </a:ln>
        </p:spPr>
      </p:cxnSp>
      <p:sp>
        <p:nvSpPr>
          <p:cNvPr id="58376" name="Oval 3"/>
          <p:cNvSpPr>
            <a:spLocks noChangeAspect="1" noChangeArrowheads="1"/>
          </p:cNvSpPr>
          <p:nvPr/>
        </p:nvSpPr>
        <p:spPr bwMode="auto">
          <a:xfrm>
            <a:off x="5292725" y="1874838"/>
            <a:ext cx="579438" cy="576262"/>
          </a:xfrm>
          <a:prstGeom prst="ellipse">
            <a:avLst/>
          </a:prstGeom>
          <a:solidFill>
            <a:schemeClr val="folHlink"/>
          </a:solidFill>
          <a:ln w="6667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8377" name="AutoShape 5"/>
          <p:cNvCxnSpPr>
            <a:cxnSpLocks noChangeShapeType="1"/>
            <a:stCxn id="58371" idx="5"/>
            <a:endCxn id="58381" idx="2"/>
          </p:cNvCxnSpPr>
          <p:nvPr/>
        </p:nvCxnSpPr>
        <p:spPr bwMode="auto">
          <a:xfrm rot="16200000" flipH="1">
            <a:off x="2440781" y="3671094"/>
            <a:ext cx="995363" cy="784225"/>
          </a:xfrm>
          <a:prstGeom prst="straightConnector1">
            <a:avLst/>
          </a:prstGeom>
          <a:noFill/>
          <a:ln w="57150">
            <a:solidFill>
              <a:schemeClr val="tx2"/>
            </a:solidFill>
            <a:round/>
            <a:headEnd/>
            <a:tailEnd type="triangle" w="med" len="med"/>
          </a:ln>
        </p:spPr>
      </p:cxnSp>
      <p:sp>
        <p:nvSpPr>
          <p:cNvPr id="58378" name="Text Box 6"/>
          <p:cNvSpPr txBox="1">
            <a:spLocks noChangeArrowheads="1"/>
          </p:cNvSpPr>
          <p:nvPr/>
        </p:nvSpPr>
        <p:spPr bwMode="auto">
          <a:xfrm>
            <a:off x="2454275" y="403542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8379" name="Freeform 7"/>
          <p:cNvSpPr>
            <a:spLocks/>
          </p:cNvSpPr>
          <p:nvPr/>
        </p:nvSpPr>
        <p:spPr bwMode="auto">
          <a:xfrm rot="8983865" flipH="1">
            <a:off x="1789113" y="2557463"/>
            <a:ext cx="568325" cy="536575"/>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58380" name="Text Box 6"/>
          <p:cNvSpPr txBox="1">
            <a:spLocks noChangeArrowheads="1"/>
          </p:cNvSpPr>
          <p:nvPr/>
        </p:nvSpPr>
        <p:spPr bwMode="auto">
          <a:xfrm>
            <a:off x="1693863" y="214471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8381" name="Oval 4"/>
          <p:cNvSpPr>
            <a:spLocks noChangeAspect="1" noChangeArrowheads="1"/>
          </p:cNvSpPr>
          <p:nvPr/>
        </p:nvSpPr>
        <p:spPr bwMode="auto">
          <a:xfrm>
            <a:off x="3330575" y="4273550"/>
            <a:ext cx="579438" cy="576263"/>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8382" name="AutoShape 5"/>
          <p:cNvCxnSpPr>
            <a:cxnSpLocks noChangeShapeType="1"/>
            <a:stCxn id="58372" idx="6"/>
            <a:endCxn id="58376" idx="2"/>
          </p:cNvCxnSpPr>
          <p:nvPr/>
        </p:nvCxnSpPr>
        <p:spPr bwMode="auto">
          <a:xfrm>
            <a:off x="3910013" y="2144713"/>
            <a:ext cx="1382712" cy="19050"/>
          </a:xfrm>
          <a:prstGeom prst="straightConnector1">
            <a:avLst/>
          </a:prstGeom>
          <a:noFill/>
          <a:ln w="57150">
            <a:solidFill>
              <a:schemeClr val="tx2"/>
            </a:solidFill>
            <a:round/>
            <a:headEnd/>
            <a:tailEnd type="triangle" w="med" len="med"/>
          </a:ln>
        </p:spPr>
      </p:cxnSp>
      <p:sp>
        <p:nvSpPr>
          <p:cNvPr id="58383" name="Oval 3"/>
          <p:cNvSpPr>
            <a:spLocks noChangeAspect="1" noChangeArrowheads="1"/>
          </p:cNvSpPr>
          <p:nvPr/>
        </p:nvSpPr>
        <p:spPr bwMode="auto">
          <a:xfrm>
            <a:off x="5292725" y="4275138"/>
            <a:ext cx="579438" cy="576262"/>
          </a:xfrm>
          <a:prstGeom prst="ellipse">
            <a:avLst/>
          </a:prstGeom>
          <a:solidFill>
            <a:schemeClr val="folHlink"/>
          </a:solidFill>
          <a:ln w="6667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8384" name="AutoShape 5"/>
          <p:cNvCxnSpPr>
            <a:cxnSpLocks noChangeShapeType="1"/>
            <a:stCxn id="58381" idx="6"/>
            <a:endCxn id="58383" idx="2"/>
          </p:cNvCxnSpPr>
          <p:nvPr/>
        </p:nvCxnSpPr>
        <p:spPr bwMode="auto">
          <a:xfrm>
            <a:off x="3910013" y="4560888"/>
            <a:ext cx="1382712" cy="1587"/>
          </a:xfrm>
          <a:prstGeom prst="straightConnector1">
            <a:avLst/>
          </a:prstGeom>
          <a:noFill/>
          <a:ln w="57150">
            <a:solidFill>
              <a:schemeClr val="tx2"/>
            </a:solidFill>
            <a:round/>
            <a:headEnd/>
            <a:tailEnd type="triangle" w="med" len="med"/>
          </a:ln>
        </p:spPr>
      </p:cxnSp>
      <p:cxnSp>
        <p:nvCxnSpPr>
          <p:cNvPr id="58385" name="AutoShape 5"/>
          <p:cNvCxnSpPr>
            <a:cxnSpLocks noChangeShapeType="1"/>
            <a:stCxn id="58372" idx="5"/>
            <a:endCxn id="58383" idx="1"/>
          </p:cNvCxnSpPr>
          <p:nvPr/>
        </p:nvCxnSpPr>
        <p:spPr bwMode="auto">
          <a:xfrm rot="16200000" flipH="1">
            <a:off x="3596482" y="2577306"/>
            <a:ext cx="2011362" cy="1552575"/>
          </a:xfrm>
          <a:prstGeom prst="straightConnector1">
            <a:avLst/>
          </a:prstGeom>
          <a:noFill/>
          <a:ln w="57150">
            <a:solidFill>
              <a:schemeClr val="tx2"/>
            </a:solidFill>
            <a:round/>
            <a:headEnd/>
            <a:tailEnd type="triangle" w="med" len="med"/>
          </a:ln>
        </p:spPr>
      </p:cxnSp>
      <p:cxnSp>
        <p:nvCxnSpPr>
          <p:cNvPr id="58386" name="AutoShape 5"/>
          <p:cNvCxnSpPr>
            <a:cxnSpLocks noChangeShapeType="1"/>
            <a:stCxn id="58383" idx="0"/>
            <a:endCxn id="58376" idx="4"/>
          </p:cNvCxnSpPr>
          <p:nvPr/>
        </p:nvCxnSpPr>
        <p:spPr bwMode="auto">
          <a:xfrm rot="5400000" flipH="1" flipV="1">
            <a:off x="4671219" y="3363119"/>
            <a:ext cx="1822450" cy="1588"/>
          </a:xfrm>
          <a:prstGeom prst="straightConnector1">
            <a:avLst/>
          </a:prstGeom>
          <a:noFill/>
          <a:ln w="57150">
            <a:solidFill>
              <a:schemeClr val="tx2"/>
            </a:solidFill>
            <a:round/>
            <a:headEnd/>
            <a:tailEnd type="triangle" w="med" len="med"/>
          </a:ln>
        </p:spPr>
      </p:cxnSp>
      <p:sp>
        <p:nvSpPr>
          <p:cNvPr id="58387" name="Freeform 7"/>
          <p:cNvSpPr>
            <a:spLocks/>
          </p:cNvSpPr>
          <p:nvPr/>
        </p:nvSpPr>
        <p:spPr bwMode="auto">
          <a:xfrm rot="8983865" flipH="1">
            <a:off x="5207000" y="1501775"/>
            <a:ext cx="569913" cy="534988"/>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58388" name="Text Box 6"/>
          <p:cNvSpPr txBox="1">
            <a:spLocks noChangeArrowheads="1"/>
          </p:cNvSpPr>
          <p:nvPr/>
        </p:nvSpPr>
        <p:spPr bwMode="auto">
          <a:xfrm>
            <a:off x="5670550" y="165100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8389" name="Text Box 6"/>
          <p:cNvSpPr txBox="1">
            <a:spLocks noChangeArrowheads="1"/>
          </p:cNvSpPr>
          <p:nvPr/>
        </p:nvSpPr>
        <p:spPr bwMode="auto">
          <a:xfrm>
            <a:off x="4192588" y="176212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8390" name="Text Box 6"/>
          <p:cNvSpPr txBox="1">
            <a:spLocks noChangeArrowheads="1"/>
          </p:cNvSpPr>
          <p:nvPr/>
        </p:nvSpPr>
        <p:spPr bwMode="auto">
          <a:xfrm>
            <a:off x="5670550" y="3157538"/>
            <a:ext cx="884238" cy="401637"/>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0,1</a:t>
            </a:r>
          </a:p>
        </p:txBody>
      </p:sp>
      <p:sp>
        <p:nvSpPr>
          <p:cNvPr id="58391" name="Text Box 6"/>
          <p:cNvSpPr txBox="1">
            <a:spLocks noChangeArrowheads="1"/>
          </p:cNvSpPr>
          <p:nvPr/>
        </p:nvSpPr>
        <p:spPr bwMode="auto">
          <a:xfrm>
            <a:off x="4484688" y="287337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sp>
        <p:nvSpPr>
          <p:cNvPr id="58392" name="Text Box 6"/>
          <p:cNvSpPr txBox="1">
            <a:spLocks noChangeArrowheads="1"/>
          </p:cNvSpPr>
          <p:nvPr/>
        </p:nvSpPr>
        <p:spPr bwMode="auto">
          <a:xfrm>
            <a:off x="4192588" y="407511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sp>
        <p:nvSpPr>
          <p:cNvPr id="58393" name="Text Box 6"/>
          <p:cNvSpPr txBox="1">
            <a:spLocks noChangeArrowheads="1"/>
          </p:cNvSpPr>
          <p:nvPr/>
        </p:nvSpPr>
        <p:spPr bwMode="auto">
          <a:xfrm>
            <a:off x="3330575" y="1895475"/>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1</a:t>
            </a:r>
          </a:p>
        </p:txBody>
      </p:sp>
      <p:sp>
        <p:nvSpPr>
          <p:cNvPr id="58394" name="Text Box 6"/>
          <p:cNvSpPr txBox="1">
            <a:spLocks noChangeArrowheads="1"/>
          </p:cNvSpPr>
          <p:nvPr/>
        </p:nvSpPr>
        <p:spPr bwMode="auto">
          <a:xfrm>
            <a:off x="3325813" y="436245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2</a:t>
            </a:r>
          </a:p>
        </p:txBody>
      </p:sp>
      <p:sp>
        <p:nvSpPr>
          <p:cNvPr id="58395" name="Text Box 6"/>
          <p:cNvSpPr txBox="1">
            <a:spLocks noChangeArrowheads="1"/>
          </p:cNvSpPr>
          <p:nvPr/>
        </p:nvSpPr>
        <p:spPr bwMode="auto">
          <a:xfrm>
            <a:off x="5287963" y="1943100"/>
            <a:ext cx="584200" cy="401638"/>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3</a:t>
            </a:r>
          </a:p>
        </p:txBody>
      </p:sp>
      <p:sp>
        <p:nvSpPr>
          <p:cNvPr id="58396" name="Text Box 6"/>
          <p:cNvSpPr txBox="1">
            <a:spLocks noChangeArrowheads="1"/>
          </p:cNvSpPr>
          <p:nvPr/>
        </p:nvSpPr>
        <p:spPr bwMode="auto">
          <a:xfrm>
            <a:off x="5287963" y="435927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4</a:t>
            </a:r>
          </a:p>
        </p:txBody>
      </p:sp>
      <p:sp>
        <p:nvSpPr>
          <p:cNvPr id="58397" name="Text Box 6"/>
          <p:cNvSpPr txBox="1">
            <a:spLocks noChangeArrowheads="1"/>
          </p:cNvSpPr>
          <p:nvPr/>
        </p:nvSpPr>
        <p:spPr bwMode="auto">
          <a:xfrm>
            <a:off x="2051050" y="316547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0</a:t>
            </a:r>
          </a:p>
        </p:txBody>
      </p:sp>
      <p:sp>
        <p:nvSpPr>
          <p:cNvPr id="58398" name="Text Box 27"/>
          <p:cNvSpPr txBox="1">
            <a:spLocks noChangeArrowheads="1"/>
          </p:cNvSpPr>
          <p:nvPr/>
        </p:nvSpPr>
        <p:spPr bwMode="auto">
          <a:xfrm>
            <a:off x="206375" y="5449888"/>
            <a:ext cx="8556625" cy="534987"/>
          </a:xfrm>
          <a:prstGeom prst="rect">
            <a:avLst/>
          </a:prstGeom>
          <a:noFill/>
          <a:ln w="9525">
            <a:noFill/>
            <a:miter lim="800000"/>
            <a:headEnd/>
            <a:tailEnd/>
          </a:ln>
        </p:spPr>
        <p:txBody>
          <a:bodyPr>
            <a:prstTxWarp prst="textNoShape">
              <a:avLst/>
            </a:prstTxWarp>
            <a:spAutoFit/>
          </a:bodyPr>
          <a:lstStyle/>
          <a:p>
            <a:pPr eaLnBrk="1" hangingPunct="1"/>
            <a:r>
              <a:rPr lang="en-US" sz="3200" b="0"/>
              <a:t>L = {0</a:t>
            </a:r>
            <a:r>
              <a:rPr lang="en-US" sz="3200" b="0" baseline="30000"/>
              <a:t>n</a:t>
            </a:r>
            <a:r>
              <a:rPr lang="en-US" sz="3200" b="0"/>
              <a:t>, 0</a:t>
            </a:r>
            <a:r>
              <a:rPr lang="en-US" sz="3200" b="0" baseline="30000"/>
              <a:t>n</a:t>
            </a:r>
            <a:r>
              <a:rPr lang="en-US" sz="3200" b="0"/>
              <a:t>01, 0</a:t>
            </a:r>
            <a:r>
              <a:rPr lang="en-US" sz="3200" b="0" baseline="30000"/>
              <a:t>n</a:t>
            </a:r>
            <a:r>
              <a:rPr lang="en-US" sz="3200" b="0"/>
              <a:t>11 | n = 0, 1,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8"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228600" y="304800"/>
            <a:ext cx="8610600" cy="1089025"/>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sz="3600" b="0"/>
              <a:t>Find the language recognized by this NFA</a:t>
            </a:r>
          </a:p>
        </p:txBody>
      </p:sp>
      <p:sp>
        <p:nvSpPr>
          <p:cNvPr id="59395" name="Oval 3"/>
          <p:cNvSpPr>
            <a:spLocks noChangeAspect="1" noChangeArrowheads="1"/>
          </p:cNvSpPr>
          <p:nvPr/>
        </p:nvSpPr>
        <p:spPr bwMode="auto">
          <a:xfrm>
            <a:off x="2051050" y="3073400"/>
            <a:ext cx="579438" cy="576263"/>
          </a:xfrm>
          <a:prstGeom prst="ellipse">
            <a:avLst/>
          </a:prstGeom>
          <a:solidFill>
            <a:schemeClr val="folHlink"/>
          </a:solidFill>
          <a:ln w="6667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sp>
        <p:nvSpPr>
          <p:cNvPr id="59396" name="Oval 4"/>
          <p:cNvSpPr>
            <a:spLocks noChangeAspect="1" noChangeArrowheads="1"/>
          </p:cNvSpPr>
          <p:nvPr/>
        </p:nvSpPr>
        <p:spPr bwMode="auto">
          <a:xfrm>
            <a:off x="3330575" y="1855788"/>
            <a:ext cx="579438" cy="576262"/>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9397" name="AutoShape 5"/>
          <p:cNvCxnSpPr>
            <a:cxnSpLocks noChangeShapeType="1"/>
            <a:stCxn id="59395" idx="7"/>
            <a:endCxn id="59396" idx="3"/>
          </p:cNvCxnSpPr>
          <p:nvPr/>
        </p:nvCxnSpPr>
        <p:spPr bwMode="auto">
          <a:xfrm rot="5400000" flipH="1" flipV="1">
            <a:off x="2576512" y="2317751"/>
            <a:ext cx="809625" cy="869950"/>
          </a:xfrm>
          <a:prstGeom prst="straightConnector1">
            <a:avLst/>
          </a:prstGeom>
          <a:noFill/>
          <a:ln w="57150">
            <a:solidFill>
              <a:schemeClr val="tx2"/>
            </a:solidFill>
            <a:round/>
            <a:headEnd/>
            <a:tailEnd type="triangle" w="med" len="med"/>
          </a:ln>
        </p:spPr>
      </p:cxnSp>
      <p:sp>
        <p:nvSpPr>
          <p:cNvPr id="59398" name="Text Box 6"/>
          <p:cNvSpPr txBox="1">
            <a:spLocks noChangeArrowheads="1"/>
          </p:cNvSpPr>
          <p:nvPr/>
        </p:nvSpPr>
        <p:spPr bwMode="auto">
          <a:xfrm>
            <a:off x="2454275" y="2432050"/>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cxnSp>
        <p:nvCxnSpPr>
          <p:cNvPr id="59399" name="AutoShape 5"/>
          <p:cNvCxnSpPr>
            <a:cxnSpLocks noChangeShapeType="1"/>
          </p:cNvCxnSpPr>
          <p:nvPr/>
        </p:nvCxnSpPr>
        <p:spPr bwMode="auto">
          <a:xfrm>
            <a:off x="1350963" y="3382963"/>
            <a:ext cx="700087" cy="0"/>
          </a:xfrm>
          <a:prstGeom prst="straightConnector1">
            <a:avLst/>
          </a:prstGeom>
          <a:noFill/>
          <a:ln w="57150">
            <a:solidFill>
              <a:schemeClr val="tx2"/>
            </a:solidFill>
            <a:round/>
            <a:headEnd/>
            <a:tailEnd type="triangle" w="med" len="med"/>
          </a:ln>
        </p:spPr>
      </p:cxnSp>
      <p:cxnSp>
        <p:nvCxnSpPr>
          <p:cNvPr id="59400" name="AutoShape 5"/>
          <p:cNvCxnSpPr>
            <a:cxnSpLocks noChangeShapeType="1"/>
            <a:stCxn id="59395" idx="5"/>
            <a:endCxn id="59404" idx="2"/>
          </p:cNvCxnSpPr>
          <p:nvPr/>
        </p:nvCxnSpPr>
        <p:spPr bwMode="auto">
          <a:xfrm rot="16200000" flipH="1">
            <a:off x="2440781" y="3671094"/>
            <a:ext cx="995363" cy="784225"/>
          </a:xfrm>
          <a:prstGeom prst="straightConnector1">
            <a:avLst/>
          </a:prstGeom>
          <a:noFill/>
          <a:ln w="57150">
            <a:solidFill>
              <a:schemeClr val="tx2"/>
            </a:solidFill>
            <a:round/>
            <a:headEnd/>
            <a:tailEnd type="triangle" w="med" len="med"/>
          </a:ln>
        </p:spPr>
      </p:cxnSp>
      <p:sp>
        <p:nvSpPr>
          <p:cNvPr id="59401" name="Text Box 6"/>
          <p:cNvSpPr txBox="1">
            <a:spLocks noChangeArrowheads="1"/>
          </p:cNvSpPr>
          <p:nvPr/>
        </p:nvSpPr>
        <p:spPr bwMode="auto">
          <a:xfrm>
            <a:off x="2454275" y="403542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9402" name="Freeform 7"/>
          <p:cNvSpPr>
            <a:spLocks/>
          </p:cNvSpPr>
          <p:nvPr/>
        </p:nvSpPr>
        <p:spPr bwMode="auto">
          <a:xfrm rot="8983865" flipH="1">
            <a:off x="1789113" y="2557463"/>
            <a:ext cx="568325" cy="536575"/>
          </a:xfrm>
          <a:custGeom>
            <a:avLst/>
            <a:gdLst>
              <a:gd name="T0" fmla="*/ 2147483647 w 303"/>
              <a:gd name="T1" fmla="*/ 2147483647 h 319"/>
              <a:gd name="T2" fmla="*/ 2147483647 w 303"/>
              <a:gd name="T3" fmla="*/ 2147483647 h 319"/>
              <a:gd name="T4" fmla="*/ 2147483647 w 303"/>
              <a:gd name="T5" fmla="*/ 2147483647 h 319"/>
              <a:gd name="T6" fmla="*/ 2147483647 w 303"/>
              <a:gd name="T7" fmla="*/ 2147483647 h 319"/>
              <a:gd name="T8" fmla="*/ 2147483647 w 303"/>
              <a:gd name="T9" fmla="*/ 0 h 319"/>
              <a:gd name="T10" fmla="*/ 0 60000 65536"/>
              <a:gd name="T11" fmla="*/ 0 60000 65536"/>
              <a:gd name="T12" fmla="*/ 0 60000 65536"/>
              <a:gd name="T13" fmla="*/ 0 60000 65536"/>
              <a:gd name="T14" fmla="*/ 0 60000 65536"/>
              <a:gd name="T15" fmla="*/ 0 w 303"/>
              <a:gd name="T16" fmla="*/ 0 h 319"/>
              <a:gd name="T17" fmla="*/ 303 w 303"/>
              <a:gd name="T18" fmla="*/ 319 h 319"/>
            </a:gdLst>
            <a:ahLst/>
            <a:cxnLst>
              <a:cxn ang="T10">
                <a:pos x="T0" y="T1"/>
              </a:cxn>
              <a:cxn ang="T11">
                <a:pos x="T2" y="T3"/>
              </a:cxn>
              <a:cxn ang="T12">
                <a:pos x="T4" y="T5"/>
              </a:cxn>
              <a:cxn ang="T13">
                <a:pos x="T6" y="T7"/>
              </a:cxn>
              <a:cxn ang="T14">
                <a:pos x="T8" y="T9"/>
              </a:cxn>
            </a:cxnLst>
            <a:rect l="T15" t="T16" r="T17" b="T18"/>
            <a:pathLst>
              <a:path w="303" h="319">
                <a:moveTo>
                  <a:pt x="44" y="69"/>
                </a:moveTo>
                <a:cubicBezTo>
                  <a:pt x="40" y="96"/>
                  <a:pt x="0" y="189"/>
                  <a:pt x="22" y="230"/>
                </a:cubicBezTo>
                <a:cubicBezTo>
                  <a:pt x="44" y="271"/>
                  <a:pt x="130" y="319"/>
                  <a:pt x="176" y="315"/>
                </a:cubicBezTo>
                <a:cubicBezTo>
                  <a:pt x="222" y="311"/>
                  <a:pt x="289" y="256"/>
                  <a:pt x="296" y="204"/>
                </a:cubicBezTo>
                <a:cubicBezTo>
                  <a:pt x="303" y="152"/>
                  <a:pt x="233" y="42"/>
                  <a:pt x="217" y="0"/>
                </a:cubicBezTo>
              </a:path>
            </a:pathLst>
          </a:custGeom>
          <a:noFill/>
          <a:ln w="57150">
            <a:solidFill>
              <a:schemeClr val="tx2"/>
            </a:solidFill>
            <a:round/>
            <a:headEnd/>
            <a:tailEnd type="triangle" w="med" len="med"/>
          </a:ln>
        </p:spPr>
        <p:txBody>
          <a:bodyPr wrap="none" anchor="ctr">
            <a:prstTxWarp prst="textNoShape">
              <a:avLst/>
            </a:prstTxWarp>
          </a:bodyPr>
          <a:lstStyle/>
          <a:p>
            <a:endParaRPr lang="en-US"/>
          </a:p>
        </p:txBody>
      </p:sp>
      <p:sp>
        <p:nvSpPr>
          <p:cNvPr id="59403" name="Text Box 6"/>
          <p:cNvSpPr txBox="1">
            <a:spLocks noChangeArrowheads="1"/>
          </p:cNvSpPr>
          <p:nvPr/>
        </p:nvSpPr>
        <p:spPr bwMode="auto">
          <a:xfrm>
            <a:off x="1693863" y="214471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sp>
        <p:nvSpPr>
          <p:cNvPr id="59404" name="Oval 4"/>
          <p:cNvSpPr>
            <a:spLocks noChangeAspect="1" noChangeArrowheads="1"/>
          </p:cNvSpPr>
          <p:nvPr/>
        </p:nvSpPr>
        <p:spPr bwMode="auto">
          <a:xfrm>
            <a:off x="3330575" y="4273550"/>
            <a:ext cx="579438" cy="576263"/>
          </a:xfrm>
          <a:prstGeom prst="ellipse">
            <a:avLst/>
          </a:prstGeom>
          <a:solidFill>
            <a:schemeClr val="folHlink"/>
          </a:solidFill>
          <a:ln w="9525">
            <a:no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9405" name="AutoShape 5"/>
          <p:cNvCxnSpPr>
            <a:cxnSpLocks noChangeShapeType="1"/>
            <a:stCxn id="59413" idx="3"/>
            <a:endCxn id="59406" idx="2"/>
          </p:cNvCxnSpPr>
          <p:nvPr/>
        </p:nvCxnSpPr>
        <p:spPr bwMode="auto">
          <a:xfrm>
            <a:off x="2635250" y="3365500"/>
            <a:ext cx="2947988" cy="87313"/>
          </a:xfrm>
          <a:prstGeom prst="straightConnector1">
            <a:avLst/>
          </a:prstGeom>
          <a:noFill/>
          <a:ln w="57150">
            <a:solidFill>
              <a:schemeClr val="tx2"/>
            </a:solidFill>
            <a:round/>
            <a:headEnd/>
            <a:tailEnd type="triangle" w="med" len="med"/>
          </a:ln>
        </p:spPr>
      </p:cxnSp>
      <p:sp>
        <p:nvSpPr>
          <p:cNvPr id="59406" name="Oval 3"/>
          <p:cNvSpPr>
            <a:spLocks noChangeAspect="1" noChangeArrowheads="1"/>
          </p:cNvSpPr>
          <p:nvPr/>
        </p:nvSpPr>
        <p:spPr bwMode="auto">
          <a:xfrm>
            <a:off x="5583238" y="3165475"/>
            <a:ext cx="579437" cy="576263"/>
          </a:xfrm>
          <a:prstGeom prst="ellipse">
            <a:avLst/>
          </a:prstGeom>
          <a:solidFill>
            <a:schemeClr val="folHlink"/>
          </a:solidFill>
          <a:ln w="66675">
            <a:solidFill>
              <a:srgbClr val="FF0000"/>
            </a:solidFill>
            <a:round/>
            <a:headEnd/>
            <a:tailEnd/>
          </a:ln>
        </p:spPr>
        <p:txBody>
          <a:bodyPr wrap="none" anchor="ctr">
            <a:prstTxWarp prst="textNoShape">
              <a:avLst/>
            </a:prstTxWarp>
          </a:bodyPr>
          <a:lstStyle/>
          <a:p>
            <a:pPr>
              <a:lnSpc>
                <a:spcPct val="100000"/>
              </a:lnSpc>
              <a:spcBef>
                <a:spcPct val="0"/>
              </a:spcBef>
            </a:pPr>
            <a:endParaRPr lang="en-US" sz="1600">
              <a:solidFill>
                <a:srgbClr val="FF0000"/>
              </a:solidFill>
            </a:endParaRPr>
          </a:p>
        </p:txBody>
      </p:sp>
      <p:cxnSp>
        <p:nvCxnSpPr>
          <p:cNvPr id="59407" name="AutoShape 5"/>
          <p:cNvCxnSpPr>
            <a:cxnSpLocks noChangeShapeType="1"/>
            <a:stCxn id="59404" idx="6"/>
            <a:endCxn id="59406" idx="3"/>
          </p:cNvCxnSpPr>
          <p:nvPr/>
        </p:nvCxnSpPr>
        <p:spPr bwMode="auto">
          <a:xfrm flipV="1">
            <a:off x="3910013" y="3657600"/>
            <a:ext cx="1757362" cy="904875"/>
          </a:xfrm>
          <a:prstGeom prst="straightConnector1">
            <a:avLst/>
          </a:prstGeom>
          <a:noFill/>
          <a:ln w="57150">
            <a:solidFill>
              <a:schemeClr val="tx2"/>
            </a:solidFill>
            <a:round/>
            <a:headEnd/>
            <a:tailEnd type="triangle" w="med" len="med"/>
          </a:ln>
        </p:spPr>
      </p:cxnSp>
      <p:cxnSp>
        <p:nvCxnSpPr>
          <p:cNvPr id="59408" name="AutoShape 5"/>
          <p:cNvCxnSpPr>
            <a:cxnSpLocks noChangeShapeType="1"/>
            <a:stCxn id="59396" idx="5"/>
            <a:endCxn id="59406" idx="1"/>
          </p:cNvCxnSpPr>
          <p:nvPr/>
        </p:nvCxnSpPr>
        <p:spPr bwMode="auto">
          <a:xfrm rot="16200000" flipH="1">
            <a:off x="4295775" y="1878013"/>
            <a:ext cx="901700" cy="1841500"/>
          </a:xfrm>
          <a:prstGeom prst="straightConnector1">
            <a:avLst/>
          </a:prstGeom>
          <a:noFill/>
          <a:ln w="57150">
            <a:solidFill>
              <a:schemeClr val="tx2"/>
            </a:solidFill>
            <a:round/>
            <a:headEnd/>
            <a:tailEnd type="triangle" w="med" len="med"/>
          </a:ln>
        </p:spPr>
      </p:cxnSp>
      <p:cxnSp>
        <p:nvCxnSpPr>
          <p:cNvPr id="59409" name="AutoShape 5"/>
          <p:cNvCxnSpPr>
            <a:cxnSpLocks noChangeShapeType="1"/>
            <a:stCxn id="59406" idx="0"/>
            <a:endCxn id="59396" idx="7"/>
          </p:cNvCxnSpPr>
          <p:nvPr/>
        </p:nvCxnSpPr>
        <p:spPr bwMode="auto">
          <a:xfrm rot="16200000" flipV="1">
            <a:off x="4236244" y="1529556"/>
            <a:ext cx="1225550" cy="2046288"/>
          </a:xfrm>
          <a:prstGeom prst="curvedConnector3">
            <a:avLst>
              <a:gd name="adj1" fmla="val 98810"/>
            </a:avLst>
          </a:prstGeom>
          <a:noFill/>
          <a:ln w="57150">
            <a:solidFill>
              <a:schemeClr val="tx2"/>
            </a:solidFill>
            <a:round/>
            <a:headEnd/>
            <a:tailEnd type="triangle" w="med" len="med"/>
          </a:ln>
        </p:spPr>
      </p:cxnSp>
      <p:sp>
        <p:nvSpPr>
          <p:cNvPr id="59410" name="Text Box 6"/>
          <p:cNvSpPr txBox="1">
            <a:spLocks noChangeArrowheads="1"/>
          </p:cNvSpPr>
          <p:nvPr/>
        </p:nvSpPr>
        <p:spPr bwMode="auto">
          <a:xfrm>
            <a:off x="3292475" y="2957513"/>
            <a:ext cx="533400" cy="401637"/>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1</a:t>
            </a:r>
          </a:p>
        </p:txBody>
      </p:sp>
      <p:sp>
        <p:nvSpPr>
          <p:cNvPr id="59411" name="Text Box 6"/>
          <p:cNvSpPr txBox="1">
            <a:spLocks noChangeArrowheads="1"/>
          </p:cNvSpPr>
          <p:nvPr/>
        </p:nvSpPr>
        <p:spPr bwMode="auto">
          <a:xfrm>
            <a:off x="4484688" y="287337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
        <p:nvSpPr>
          <p:cNvPr id="59412" name="Text Box 6"/>
          <p:cNvSpPr txBox="1">
            <a:spLocks noChangeArrowheads="1"/>
          </p:cNvSpPr>
          <p:nvPr/>
        </p:nvSpPr>
        <p:spPr bwMode="auto">
          <a:xfrm>
            <a:off x="4484688" y="4160838"/>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1</a:t>
            </a:r>
          </a:p>
        </p:txBody>
      </p:sp>
      <p:sp>
        <p:nvSpPr>
          <p:cNvPr id="59413" name="Text Box 6"/>
          <p:cNvSpPr txBox="1">
            <a:spLocks noChangeArrowheads="1"/>
          </p:cNvSpPr>
          <p:nvPr/>
        </p:nvSpPr>
        <p:spPr bwMode="auto">
          <a:xfrm>
            <a:off x="2051050" y="3165475"/>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solidFill>
                  <a:schemeClr val="bg2"/>
                </a:solidFill>
              </a:rPr>
              <a:t> s</a:t>
            </a:r>
            <a:r>
              <a:rPr kumimoji="1" lang="en-US" sz="2000" baseline="-25000">
                <a:solidFill>
                  <a:schemeClr val="bg2"/>
                </a:solidFill>
              </a:rPr>
              <a:t>0</a:t>
            </a:r>
          </a:p>
        </p:txBody>
      </p:sp>
      <p:sp>
        <p:nvSpPr>
          <p:cNvPr id="58398" name="Text Box 27"/>
          <p:cNvSpPr txBox="1">
            <a:spLocks noChangeArrowheads="1"/>
          </p:cNvSpPr>
          <p:nvPr/>
        </p:nvSpPr>
        <p:spPr bwMode="auto">
          <a:xfrm>
            <a:off x="206375" y="5449888"/>
            <a:ext cx="8556625" cy="534987"/>
          </a:xfrm>
          <a:prstGeom prst="rect">
            <a:avLst/>
          </a:prstGeom>
          <a:noFill/>
          <a:ln w="9525">
            <a:noFill/>
            <a:miter lim="800000"/>
            <a:headEnd/>
            <a:tailEnd/>
          </a:ln>
        </p:spPr>
        <p:txBody>
          <a:bodyPr>
            <a:prstTxWarp prst="textNoShape">
              <a:avLst/>
            </a:prstTxWarp>
            <a:spAutoFit/>
          </a:bodyPr>
          <a:lstStyle/>
          <a:p>
            <a:pPr eaLnBrk="1" hangingPunct="1"/>
            <a:r>
              <a:rPr lang="en-US" sz="3200" b="0"/>
              <a:t>L = 1</a:t>
            </a:r>
            <a:r>
              <a:rPr lang="en-US" sz="3200" b="0" baseline="30000"/>
              <a:t>* </a:t>
            </a:r>
            <a:r>
              <a:rPr lang="en-US" sz="3200" b="0"/>
              <a:t>(01, 1, 10) (00)*</a:t>
            </a:r>
          </a:p>
        </p:txBody>
      </p:sp>
      <p:sp>
        <p:nvSpPr>
          <p:cNvPr id="59415" name="Text Box 6"/>
          <p:cNvSpPr txBox="1">
            <a:spLocks noChangeArrowheads="1"/>
          </p:cNvSpPr>
          <p:nvPr/>
        </p:nvSpPr>
        <p:spPr bwMode="auto">
          <a:xfrm>
            <a:off x="5083175" y="1655763"/>
            <a:ext cx="584200" cy="400050"/>
          </a:xfrm>
          <a:prstGeom prst="rect">
            <a:avLst/>
          </a:prstGeom>
          <a:noFill/>
          <a:ln w="15875">
            <a:noFill/>
            <a:miter lim="800000"/>
            <a:headEnd/>
            <a:tailEnd/>
          </a:ln>
        </p:spPr>
        <p:txBody>
          <a:bodyPr lIns="92075" tIns="46038" rIns="92075" bIns="46038">
            <a:prstTxWarp prst="textNoShape">
              <a:avLst/>
            </a:prstTxWarp>
            <a:spAutoFit/>
          </a:bodyPr>
          <a:lstStyle/>
          <a:p>
            <a:pPr algn="l">
              <a:lnSpc>
                <a:spcPct val="100000"/>
              </a:lnSpc>
              <a:spcBef>
                <a:spcPct val="50000"/>
              </a:spcBef>
            </a:pPr>
            <a:r>
              <a:rPr kumimoji="1" lang="en-US" sz="2000"/>
              <a:t> 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8"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9" name="Text Box 27"/>
          <p:cNvSpPr txBox="1">
            <a:spLocks noChangeArrowheads="1"/>
          </p:cNvSpPr>
          <p:nvPr/>
        </p:nvSpPr>
        <p:spPr bwMode="auto">
          <a:xfrm>
            <a:off x="282575" y="304800"/>
            <a:ext cx="8861425" cy="986937"/>
          </a:xfrm>
          <a:prstGeom prst="rect">
            <a:avLst/>
          </a:prstGeom>
          <a:noFill/>
          <a:ln w="9525">
            <a:noFill/>
            <a:miter lim="800000"/>
            <a:headEnd/>
            <a:tailEnd/>
          </a:ln>
        </p:spPr>
        <p:txBody>
          <a:bodyPr>
            <a:prstTxWarp prst="textNoShape">
              <a:avLst/>
            </a:prstTxWarp>
            <a:spAutoFit/>
          </a:bodyPr>
          <a:lstStyle/>
          <a:p>
            <a:pPr algn="l" eaLnBrk="1" hangingPunct="1"/>
            <a:r>
              <a:rPr lang="en-US" sz="3200" b="0" dirty="0" smtClean="0">
                <a:solidFill>
                  <a:srgbClr val="FFFF00"/>
                </a:solidFill>
              </a:rPr>
              <a:t>Theorem</a:t>
            </a:r>
            <a:r>
              <a:rPr lang="en-US" sz="3200" b="0" dirty="0" smtClean="0"/>
              <a:t>:  The languages accepted by an NFA are regular.</a:t>
            </a:r>
            <a:endParaRPr lang="en-US" sz="3200" b="0" dirty="0"/>
          </a:p>
        </p:txBody>
      </p:sp>
      <p:sp>
        <p:nvSpPr>
          <p:cNvPr id="59396" name="Text Box 27"/>
          <p:cNvSpPr txBox="1">
            <a:spLocks noChangeArrowheads="1"/>
          </p:cNvSpPr>
          <p:nvPr/>
        </p:nvSpPr>
        <p:spPr bwMode="auto">
          <a:xfrm>
            <a:off x="282575" y="1828800"/>
            <a:ext cx="8861425" cy="1085425"/>
          </a:xfrm>
          <a:prstGeom prst="rect">
            <a:avLst/>
          </a:prstGeom>
          <a:noFill/>
          <a:ln w="9525">
            <a:noFill/>
            <a:miter lim="800000"/>
            <a:headEnd/>
            <a:tailEnd/>
          </a:ln>
        </p:spPr>
        <p:txBody>
          <a:bodyPr>
            <a:prstTxWarp prst="textNoShape">
              <a:avLst/>
            </a:prstTxWarp>
            <a:spAutoFit/>
          </a:bodyPr>
          <a:lstStyle/>
          <a:p>
            <a:pPr algn="l" eaLnBrk="1" hangingPunct="1"/>
            <a:r>
              <a:rPr lang="en-US" sz="3200" b="0" dirty="0">
                <a:solidFill>
                  <a:srgbClr val="FFFF00"/>
                </a:solidFill>
              </a:rPr>
              <a:t>In other </a:t>
            </a:r>
            <a:r>
              <a:rPr lang="en-US" sz="3200" b="0" dirty="0" smtClean="0">
                <a:solidFill>
                  <a:srgbClr val="FFFF00"/>
                </a:solidFill>
              </a:rPr>
              <a:t>words:</a:t>
            </a:r>
            <a:endParaRPr lang="en-US" sz="3200" b="0" dirty="0" smtClean="0"/>
          </a:p>
          <a:p>
            <a:pPr algn="l"/>
            <a:r>
              <a:rPr lang="en-US" sz="3200" b="0" dirty="0" smtClean="0"/>
              <a:t>For any NFA there is an equivalent DFA.</a:t>
            </a:r>
            <a:endParaRPr lang="en-US" sz="3200" b="0" dirty="0"/>
          </a:p>
        </p:txBody>
      </p:sp>
      <p:sp>
        <p:nvSpPr>
          <p:cNvPr id="7" name="TextBox 6"/>
          <p:cNvSpPr txBox="1"/>
          <p:nvPr/>
        </p:nvSpPr>
        <p:spPr>
          <a:xfrm>
            <a:off x="533400" y="4191000"/>
            <a:ext cx="7915165" cy="1262910"/>
          </a:xfrm>
          <a:prstGeom prst="rect">
            <a:avLst/>
          </a:prstGeom>
          <a:noFill/>
        </p:spPr>
        <p:txBody>
          <a:bodyPr wrap="square" rtlCol="0">
            <a:spAutoFit/>
          </a:bodyPr>
          <a:lstStyle/>
          <a:p>
            <a:pPr algn="l"/>
            <a:r>
              <a:rPr lang="en-US" b="0" dirty="0" smtClean="0"/>
              <a:t>This theorem may prove useful on the homework.  You should prove it if you want to use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228600" y="304800"/>
            <a:ext cx="8610600" cy="701675"/>
          </a:xfrm>
          <a:prstGeom prst="rect">
            <a:avLst/>
          </a:prstGeom>
          <a:noFill/>
          <a:ln w="57150" cap="sq">
            <a:noFill/>
            <a:miter lim="800000"/>
            <a:headEnd type="none" w="sm" len="sm"/>
            <a:tailEnd type="none" w="sm" len="sm"/>
          </a:ln>
        </p:spPr>
        <p:txBody>
          <a:bodyPr lIns="274320" rIns="274320">
            <a:prstTxWarp prst="textNoShape">
              <a:avLst/>
            </a:prstTxWarp>
            <a:spAutoFit/>
          </a:bodyPr>
          <a:lstStyle/>
          <a:p>
            <a:r>
              <a:rPr lang="en-US" sz="4400" b="0">
                <a:solidFill>
                  <a:srgbClr val="FFFF00"/>
                </a:solidFill>
              </a:rPr>
              <a:t>NFA vs. DFA</a:t>
            </a:r>
            <a:endParaRPr lang="en-US" sz="4400" b="0">
              <a:solidFill>
                <a:schemeClr val="tx2"/>
              </a:solidFill>
            </a:endParaRPr>
          </a:p>
        </p:txBody>
      </p:sp>
      <p:sp>
        <p:nvSpPr>
          <p:cNvPr id="61443" name="Text Box 27"/>
          <p:cNvSpPr txBox="1">
            <a:spLocks noChangeArrowheads="1"/>
          </p:cNvSpPr>
          <p:nvPr/>
        </p:nvSpPr>
        <p:spPr bwMode="auto">
          <a:xfrm>
            <a:off x="228600" y="1600200"/>
            <a:ext cx="8861425" cy="1435265"/>
          </a:xfrm>
          <a:prstGeom prst="rect">
            <a:avLst/>
          </a:prstGeom>
          <a:noFill/>
          <a:ln w="9525">
            <a:noFill/>
            <a:miter lim="800000"/>
            <a:headEnd/>
            <a:tailEnd/>
          </a:ln>
        </p:spPr>
        <p:txBody>
          <a:bodyPr>
            <a:prstTxWarp prst="textNoShape">
              <a:avLst/>
            </a:prstTxWarp>
            <a:spAutoFit/>
          </a:bodyPr>
          <a:lstStyle/>
          <a:p>
            <a:pPr algn="l" eaLnBrk="1" hangingPunct="1"/>
            <a:r>
              <a:rPr lang="en-US" b="0" dirty="0" smtClean="0">
                <a:solidFill>
                  <a:schemeClr val="tx2"/>
                </a:solidFill>
              </a:rPr>
              <a:t>NFA</a:t>
            </a:r>
            <a:endParaRPr lang="en-US" b="0" dirty="0" smtClean="0"/>
          </a:p>
          <a:p>
            <a:pPr algn="l" eaLnBrk="1" hangingPunct="1"/>
            <a:r>
              <a:rPr lang="en-US" b="0" dirty="0" smtClean="0"/>
              <a:t>Richer notation to represent a language.</a:t>
            </a:r>
            <a:endParaRPr lang="en-US" b="0" dirty="0"/>
          </a:p>
          <a:p>
            <a:pPr algn="l" eaLnBrk="1" hangingPunct="1"/>
            <a:r>
              <a:rPr lang="en-US" b="0" dirty="0"/>
              <a:t>Sometimes exponentially smaller</a:t>
            </a:r>
            <a:r>
              <a:rPr lang="en-US" b="0" dirty="0" smtClean="0"/>
              <a:t>.</a:t>
            </a:r>
            <a:endParaRPr lang="en-US" b="0" dirty="0"/>
          </a:p>
        </p:txBody>
      </p:sp>
      <p:sp>
        <p:nvSpPr>
          <p:cNvPr id="61444" name="Text Box 27"/>
          <p:cNvSpPr txBox="1">
            <a:spLocks noChangeArrowheads="1"/>
          </p:cNvSpPr>
          <p:nvPr/>
        </p:nvSpPr>
        <p:spPr bwMode="auto">
          <a:xfrm>
            <a:off x="282575" y="3781425"/>
            <a:ext cx="8861425" cy="1435265"/>
          </a:xfrm>
          <a:prstGeom prst="rect">
            <a:avLst/>
          </a:prstGeom>
          <a:noFill/>
          <a:ln w="9525">
            <a:noFill/>
            <a:miter lim="800000"/>
            <a:headEnd/>
            <a:tailEnd/>
          </a:ln>
        </p:spPr>
        <p:txBody>
          <a:bodyPr>
            <a:prstTxWarp prst="textNoShape">
              <a:avLst/>
            </a:prstTxWarp>
            <a:spAutoFit/>
          </a:bodyPr>
          <a:lstStyle/>
          <a:p>
            <a:pPr algn="l" eaLnBrk="1" hangingPunct="1"/>
            <a:r>
              <a:rPr lang="en-US" b="0" dirty="0" smtClean="0">
                <a:solidFill>
                  <a:schemeClr val="tx2"/>
                </a:solidFill>
              </a:rPr>
              <a:t>DFA</a:t>
            </a:r>
          </a:p>
          <a:p>
            <a:pPr algn="l" eaLnBrk="1" hangingPunct="1"/>
            <a:r>
              <a:rPr lang="en-US" b="0" dirty="0" smtClean="0"/>
              <a:t>Implementable in low level hardware.</a:t>
            </a:r>
          </a:p>
          <a:p>
            <a:pPr algn="l" eaLnBrk="1" hangingPunct="1"/>
            <a:r>
              <a:rPr lang="en-US" b="0" dirty="0" smtClean="0"/>
              <a:t>Very fast to simulate.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49263" y="4724400"/>
            <a:ext cx="2819400" cy="1143000"/>
          </a:xfrm>
        </p:spPr>
        <p:txBody>
          <a:bodyPr/>
          <a:lstStyle/>
          <a:p>
            <a:r>
              <a:rPr lang="en-US"/>
              <a:t>Study Bee</a:t>
            </a:r>
          </a:p>
        </p:txBody>
      </p:sp>
      <p:sp>
        <p:nvSpPr>
          <p:cNvPr id="69635" name="Rectangle 3"/>
          <p:cNvSpPr>
            <a:spLocks noGrp="1" noChangeArrowheads="1"/>
          </p:cNvSpPr>
          <p:nvPr>
            <p:ph type="body" idx="1"/>
          </p:nvPr>
        </p:nvSpPr>
        <p:spPr>
          <a:xfrm>
            <a:off x="3505200" y="568324"/>
            <a:ext cx="5429250" cy="6289675"/>
          </a:xfrm>
        </p:spPr>
        <p:txBody>
          <a:bodyPr/>
          <a:lstStyle/>
          <a:p>
            <a:pPr>
              <a:buNone/>
            </a:pPr>
            <a:r>
              <a:rPr lang="en-US" sz="3600" dirty="0" err="1" smtClean="0"/>
              <a:t>DFAs</a:t>
            </a:r>
            <a:endParaRPr lang="en-US" sz="3600" dirty="0" smtClean="0"/>
          </a:p>
          <a:p>
            <a:pPr>
              <a:buNone/>
            </a:pPr>
            <a:r>
              <a:rPr lang="en-US" sz="3600" dirty="0" smtClean="0"/>
              <a:t>Regular Languages</a:t>
            </a:r>
          </a:p>
          <a:p>
            <a:pPr>
              <a:buNone/>
            </a:pPr>
            <a:r>
              <a:rPr lang="en-US" sz="3600" dirty="0" smtClean="0"/>
              <a:t>Regular operators</a:t>
            </a:r>
          </a:p>
          <a:p>
            <a:pPr>
              <a:buNone/>
            </a:pPr>
            <a:r>
              <a:rPr lang="en-US" sz="3600" dirty="0" err="1" smtClean="0"/>
              <a:t>a</a:t>
            </a:r>
            <a:r>
              <a:rPr lang="en-US" sz="3600" baseline="30000" dirty="0" err="1" smtClean="0"/>
              <a:t>n</a:t>
            </a:r>
            <a:r>
              <a:rPr lang="en-US" sz="3600" dirty="0" err="1" smtClean="0"/>
              <a:t>b</a:t>
            </a:r>
            <a:r>
              <a:rPr lang="en-US" sz="3600" baseline="30000" dirty="0" err="1" smtClean="0"/>
              <a:t>n</a:t>
            </a:r>
            <a:r>
              <a:rPr lang="en-US" sz="3600" dirty="0" smtClean="0"/>
              <a:t> is not regular</a:t>
            </a:r>
          </a:p>
          <a:p>
            <a:pPr>
              <a:buNone/>
            </a:pPr>
            <a:r>
              <a:rPr lang="en-US" sz="3600" dirty="0" err="1" smtClean="0"/>
              <a:t>NFAs</a:t>
            </a:r>
            <a:endParaRPr lang="en-US" sz="3600" dirty="0" smtClean="0"/>
          </a:p>
          <a:p>
            <a:pPr>
              <a:buNone/>
            </a:pPr>
            <a:r>
              <a:rPr lang="en-US" sz="3600" dirty="0" err="1" smtClean="0"/>
              <a:t>NFAs</a:t>
            </a:r>
            <a:r>
              <a:rPr lang="en-US" sz="3600" dirty="0" smtClean="0"/>
              <a:t> accept regular languages</a:t>
            </a:r>
          </a:p>
          <a:p>
            <a:pPr>
              <a:lnSpc>
                <a:spcPct val="90000"/>
              </a:lnSpc>
              <a:buFontTx/>
              <a:buNone/>
            </a:pPr>
            <a:r>
              <a:rPr lang="en-US" sz="2800" dirty="0"/>
              <a:t>	</a:t>
            </a:r>
          </a:p>
          <a:p>
            <a:pPr>
              <a:lnSpc>
                <a:spcPct val="90000"/>
              </a:lnSpc>
              <a:buFontTx/>
              <a:buNone/>
            </a:pPr>
            <a:r>
              <a:rPr lang="en-US" sz="2800" dirty="0"/>
              <a:t>	</a:t>
            </a:r>
          </a:p>
          <a:p>
            <a:pPr>
              <a:lnSpc>
                <a:spcPct val="90000"/>
              </a:lnSpc>
              <a:buFontTx/>
              <a:buNone/>
            </a:pPr>
            <a:endParaRPr lang="en-US" sz="2800" dirty="0"/>
          </a:p>
        </p:txBody>
      </p:sp>
      <p:grpSp>
        <p:nvGrpSpPr>
          <p:cNvPr id="62468" name="Group 4"/>
          <p:cNvGrpSpPr>
            <a:grpSpLocks/>
          </p:cNvGrpSpPr>
          <p:nvPr/>
        </p:nvGrpSpPr>
        <p:grpSpPr bwMode="auto">
          <a:xfrm>
            <a:off x="98425" y="136525"/>
            <a:ext cx="2740025" cy="4916488"/>
            <a:chOff x="672" y="864"/>
            <a:chExt cx="1726" cy="3097"/>
          </a:xfrm>
        </p:grpSpPr>
        <p:sp>
          <p:nvSpPr>
            <p:cNvPr id="62469" name="AutoShape 5"/>
            <p:cNvSpPr>
              <a:spLocks noChangeAspect="1" noChangeArrowheads="1" noTextEdit="1"/>
            </p:cNvSpPr>
            <p:nvPr/>
          </p:nvSpPr>
          <p:spPr bwMode="auto">
            <a:xfrm>
              <a:off x="672" y="864"/>
              <a:ext cx="1726" cy="3097"/>
            </a:xfrm>
            <a:prstGeom prst="rect">
              <a:avLst/>
            </a:prstGeom>
            <a:noFill/>
            <a:ln w="9525">
              <a:noFill/>
              <a:miter lim="800000"/>
              <a:headEnd/>
              <a:tailEnd/>
            </a:ln>
          </p:spPr>
          <p:txBody>
            <a:bodyPr>
              <a:prstTxWarp prst="textNoShape">
                <a:avLst/>
              </a:prstTxWarp>
            </a:bodyPr>
            <a:lstStyle/>
            <a:p>
              <a:endParaRPr lang="en-US"/>
            </a:p>
          </p:txBody>
        </p:sp>
        <p:sp>
          <p:nvSpPr>
            <p:cNvPr id="62470" name="Freeform 6"/>
            <p:cNvSpPr>
              <a:spLocks/>
            </p:cNvSpPr>
            <p:nvPr/>
          </p:nvSpPr>
          <p:spPr bwMode="auto">
            <a:xfrm>
              <a:off x="678" y="869"/>
              <a:ext cx="1713" cy="3085"/>
            </a:xfrm>
            <a:custGeom>
              <a:avLst/>
              <a:gdLst>
                <a:gd name="T0" fmla="*/ 1234 w 1713"/>
                <a:gd name="T1" fmla="*/ 316 h 3085"/>
                <a:gd name="T2" fmla="*/ 1270 w 1713"/>
                <a:gd name="T3" fmla="*/ 522 h 3085"/>
                <a:gd name="T4" fmla="*/ 1352 w 1713"/>
                <a:gd name="T5" fmla="*/ 731 h 3085"/>
                <a:gd name="T6" fmla="*/ 1249 w 1713"/>
                <a:gd name="T7" fmla="*/ 1091 h 3085"/>
                <a:gd name="T8" fmla="*/ 1402 w 1713"/>
                <a:gd name="T9" fmla="*/ 940 h 3085"/>
                <a:gd name="T10" fmla="*/ 1465 w 1713"/>
                <a:gd name="T11" fmla="*/ 781 h 3085"/>
                <a:gd name="T12" fmla="*/ 1540 w 1713"/>
                <a:gd name="T13" fmla="*/ 762 h 3085"/>
                <a:gd name="T14" fmla="*/ 1624 w 1713"/>
                <a:gd name="T15" fmla="*/ 763 h 3085"/>
                <a:gd name="T16" fmla="*/ 1582 w 1713"/>
                <a:gd name="T17" fmla="*/ 907 h 3085"/>
                <a:gd name="T18" fmla="*/ 1551 w 1713"/>
                <a:gd name="T19" fmla="*/ 999 h 3085"/>
                <a:gd name="T20" fmla="*/ 1322 w 1713"/>
                <a:gd name="T21" fmla="*/ 1181 h 3085"/>
                <a:gd name="T22" fmla="*/ 1255 w 1713"/>
                <a:gd name="T23" fmla="*/ 1391 h 3085"/>
                <a:gd name="T24" fmla="*/ 1223 w 1713"/>
                <a:gd name="T25" fmla="*/ 1444 h 3085"/>
                <a:gd name="T26" fmla="*/ 1171 w 1713"/>
                <a:gd name="T27" fmla="*/ 1544 h 3085"/>
                <a:gd name="T28" fmla="*/ 1312 w 1713"/>
                <a:gd name="T29" fmla="*/ 1646 h 3085"/>
                <a:gd name="T30" fmla="*/ 1429 w 1713"/>
                <a:gd name="T31" fmla="*/ 1738 h 3085"/>
                <a:gd name="T32" fmla="*/ 1447 w 1713"/>
                <a:gd name="T33" fmla="*/ 1901 h 3085"/>
                <a:gd name="T34" fmla="*/ 1374 w 1713"/>
                <a:gd name="T35" fmla="*/ 1993 h 3085"/>
                <a:gd name="T36" fmla="*/ 1273 w 1713"/>
                <a:gd name="T37" fmla="*/ 2113 h 3085"/>
                <a:gd name="T38" fmla="*/ 1248 w 1713"/>
                <a:gd name="T39" fmla="*/ 2331 h 3085"/>
                <a:gd name="T40" fmla="*/ 1411 w 1713"/>
                <a:gd name="T41" fmla="*/ 2594 h 3085"/>
                <a:gd name="T42" fmla="*/ 1522 w 1713"/>
                <a:gd name="T43" fmla="*/ 2622 h 3085"/>
                <a:gd name="T44" fmla="*/ 1682 w 1713"/>
                <a:gd name="T45" fmla="*/ 2737 h 3085"/>
                <a:gd name="T46" fmla="*/ 1665 w 1713"/>
                <a:gd name="T47" fmla="*/ 2867 h 3085"/>
                <a:gd name="T48" fmla="*/ 1499 w 1713"/>
                <a:gd name="T49" fmla="*/ 2919 h 3085"/>
                <a:gd name="T50" fmla="*/ 1348 w 1713"/>
                <a:gd name="T51" fmla="*/ 2815 h 3085"/>
                <a:gd name="T52" fmla="*/ 1277 w 1713"/>
                <a:gd name="T53" fmla="*/ 2733 h 3085"/>
                <a:gd name="T54" fmla="*/ 1261 w 1713"/>
                <a:gd name="T55" fmla="*/ 2543 h 3085"/>
                <a:gd name="T56" fmla="*/ 1068 w 1713"/>
                <a:gd name="T57" fmla="*/ 2188 h 3085"/>
                <a:gd name="T58" fmla="*/ 959 w 1713"/>
                <a:gd name="T59" fmla="*/ 2191 h 3085"/>
                <a:gd name="T60" fmla="*/ 1006 w 1713"/>
                <a:gd name="T61" fmla="*/ 2441 h 3085"/>
                <a:gd name="T62" fmla="*/ 1119 w 1713"/>
                <a:gd name="T63" fmla="*/ 2721 h 3085"/>
                <a:gd name="T64" fmla="*/ 1148 w 1713"/>
                <a:gd name="T65" fmla="*/ 2898 h 3085"/>
                <a:gd name="T66" fmla="*/ 1059 w 1713"/>
                <a:gd name="T67" fmla="*/ 3034 h 3085"/>
                <a:gd name="T68" fmla="*/ 939 w 1713"/>
                <a:gd name="T69" fmla="*/ 3061 h 3085"/>
                <a:gd name="T70" fmla="*/ 865 w 1713"/>
                <a:gd name="T71" fmla="*/ 2977 h 3085"/>
                <a:gd name="T72" fmla="*/ 910 w 1713"/>
                <a:gd name="T73" fmla="*/ 2766 h 3085"/>
                <a:gd name="T74" fmla="*/ 915 w 1713"/>
                <a:gd name="T75" fmla="*/ 2528 h 3085"/>
                <a:gd name="T76" fmla="*/ 772 w 1713"/>
                <a:gd name="T77" fmla="*/ 2199 h 3085"/>
                <a:gd name="T78" fmla="*/ 715 w 1713"/>
                <a:gd name="T79" fmla="*/ 2182 h 3085"/>
                <a:gd name="T80" fmla="*/ 588 w 1713"/>
                <a:gd name="T81" fmla="*/ 2082 h 3085"/>
                <a:gd name="T82" fmla="*/ 513 w 1713"/>
                <a:gd name="T83" fmla="*/ 2004 h 3085"/>
                <a:gd name="T84" fmla="*/ 470 w 1713"/>
                <a:gd name="T85" fmla="*/ 1896 h 3085"/>
                <a:gd name="T86" fmla="*/ 526 w 1713"/>
                <a:gd name="T87" fmla="*/ 1750 h 3085"/>
                <a:gd name="T88" fmla="*/ 748 w 1713"/>
                <a:gd name="T89" fmla="*/ 1652 h 3085"/>
                <a:gd name="T90" fmla="*/ 400 w 1713"/>
                <a:gd name="T91" fmla="*/ 1379 h 3085"/>
                <a:gd name="T92" fmla="*/ 307 w 1713"/>
                <a:gd name="T93" fmla="*/ 1440 h 3085"/>
                <a:gd name="T94" fmla="*/ 231 w 1713"/>
                <a:gd name="T95" fmla="*/ 1407 h 3085"/>
                <a:gd name="T96" fmla="*/ 164 w 1713"/>
                <a:gd name="T97" fmla="*/ 1305 h 3085"/>
                <a:gd name="T98" fmla="*/ 175 w 1713"/>
                <a:gd name="T99" fmla="*/ 1206 h 3085"/>
                <a:gd name="T100" fmla="*/ 78 w 1713"/>
                <a:gd name="T101" fmla="*/ 1027 h 3085"/>
                <a:gd name="T102" fmla="*/ 177 w 1713"/>
                <a:gd name="T103" fmla="*/ 757 h 3085"/>
                <a:gd name="T104" fmla="*/ 211 w 1713"/>
                <a:gd name="T105" fmla="*/ 530 h 3085"/>
                <a:gd name="T106" fmla="*/ 442 w 1713"/>
                <a:gd name="T107" fmla="*/ 451 h 3085"/>
                <a:gd name="T108" fmla="*/ 697 w 1713"/>
                <a:gd name="T109" fmla="*/ 467 h 3085"/>
                <a:gd name="T110" fmla="*/ 669 w 1713"/>
                <a:gd name="T111" fmla="*/ 116 h 3085"/>
                <a:gd name="T112" fmla="*/ 774 w 1713"/>
                <a:gd name="T113" fmla="*/ 57 h 3085"/>
                <a:gd name="T114" fmla="*/ 743 w 1713"/>
                <a:gd name="T115" fmla="*/ 397 h 3085"/>
                <a:gd name="T116" fmla="*/ 797 w 1713"/>
                <a:gd name="T117" fmla="*/ 497 h 3085"/>
                <a:gd name="T118" fmla="*/ 1003 w 1713"/>
                <a:gd name="T119" fmla="*/ 315 h 3085"/>
                <a:gd name="T120" fmla="*/ 1177 w 1713"/>
                <a:gd name="T121" fmla="*/ 387 h 3085"/>
                <a:gd name="T122" fmla="*/ 1235 w 1713"/>
                <a:gd name="T123" fmla="*/ 223 h 3085"/>
                <a:gd name="T124" fmla="*/ 1179 w 1713"/>
                <a:gd name="T125" fmla="*/ 63 h 30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3"/>
                <a:gd name="T190" fmla="*/ 0 h 3085"/>
                <a:gd name="T191" fmla="*/ 1713 w 1713"/>
                <a:gd name="T192" fmla="*/ 3085 h 30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3" h="3085">
                  <a:moveTo>
                    <a:pt x="1251" y="17"/>
                  </a:moveTo>
                  <a:lnTo>
                    <a:pt x="1251" y="26"/>
                  </a:lnTo>
                  <a:lnTo>
                    <a:pt x="1251" y="35"/>
                  </a:lnTo>
                  <a:lnTo>
                    <a:pt x="1251" y="45"/>
                  </a:lnTo>
                  <a:lnTo>
                    <a:pt x="1251" y="55"/>
                  </a:lnTo>
                  <a:lnTo>
                    <a:pt x="1253" y="65"/>
                  </a:lnTo>
                  <a:lnTo>
                    <a:pt x="1256" y="74"/>
                  </a:lnTo>
                  <a:lnTo>
                    <a:pt x="1260" y="78"/>
                  </a:lnTo>
                  <a:lnTo>
                    <a:pt x="1263" y="81"/>
                  </a:lnTo>
                  <a:lnTo>
                    <a:pt x="1267" y="86"/>
                  </a:lnTo>
                  <a:lnTo>
                    <a:pt x="1272" y="89"/>
                  </a:lnTo>
                  <a:lnTo>
                    <a:pt x="1274" y="96"/>
                  </a:lnTo>
                  <a:lnTo>
                    <a:pt x="1277" y="105"/>
                  </a:lnTo>
                  <a:lnTo>
                    <a:pt x="1280" y="112"/>
                  </a:lnTo>
                  <a:lnTo>
                    <a:pt x="1281" y="120"/>
                  </a:lnTo>
                  <a:lnTo>
                    <a:pt x="1282" y="129"/>
                  </a:lnTo>
                  <a:lnTo>
                    <a:pt x="1283" y="137"/>
                  </a:lnTo>
                  <a:lnTo>
                    <a:pt x="1284" y="147"/>
                  </a:lnTo>
                  <a:lnTo>
                    <a:pt x="1284" y="155"/>
                  </a:lnTo>
                  <a:lnTo>
                    <a:pt x="1284" y="169"/>
                  </a:lnTo>
                  <a:lnTo>
                    <a:pt x="1282" y="183"/>
                  </a:lnTo>
                  <a:lnTo>
                    <a:pt x="1280" y="196"/>
                  </a:lnTo>
                  <a:lnTo>
                    <a:pt x="1276" y="210"/>
                  </a:lnTo>
                  <a:lnTo>
                    <a:pt x="1272" y="224"/>
                  </a:lnTo>
                  <a:lnTo>
                    <a:pt x="1267" y="236"/>
                  </a:lnTo>
                  <a:lnTo>
                    <a:pt x="1261" y="249"/>
                  </a:lnTo>
                  <a:lnTo>
                    <a:pt x="1254" y="262"/>
                  </a:lnTo>
                  <a:lnTo>
                    <a:pt x="1249" y="271"/>
                  </a:lnTo>
                  <a:lnTo>
                    <a:pt x="1244" y="282"/>
                  </a:lnTo>
                  <a:lnTo>
                    <a:pt x="1241" y="293"/>
                  </a:lnTo>
                  <a:lnTo>
                    <a:pt x="1237" y="305"/>
                  </a:lnTo>
                  <a:lnTo>
                    <a:pt x="1234" y="316"/>
                  </a:lnTo>
                  <a:lnTo>
                    <a:pt x="1232" y="327"/>
                  </a:lnTo>
                  <a:lnTo>
                    <a:pt x="1231" y="337"/>
                  </a:lnTo>
                  <a:lnTo>
                    <a:pt x="1230" y="348"/>
                  </a:lnTo>
                  <a:lnTo>
                    <a:pt x="1230" y="358"/>
                  </a:lnTo>
                  <a:lnTo>
                    <a:pt x="1230" y="368"/>
                  </a:lnTo>
                  <a:lnTo>
                    <a:pt x="1229" y="377"/>
                  </a:lnTo>
                  <a:lnTo>
                    <a:pt x="1228" y="388"/>
                  </a:lnTo>
                  <a:lnTo>
                    <a:pt x="1226" y="397"/>
                  </a:lnTo>
                  <a:lnTo>
                    <a:pt x="1223" y="407"/>
                  </a:lnTo>
                  <a:lnTo>
                    <a:pt x="1218" y="415"/>
                  </a:lnTo>
                  <a:lnTo>
                    <a:pt x="1214" y="425"/>
                  </a:lnTo>
                  <a:lnTo>
                    <a:pt x="1221" y="426"/>
                  </a:lnTo>
                  <a:lnTo>
                    <a:pt x="1227" y="429"/>
                  </a:lnTo>
                  <a:lnTo>
                    <a:pt x="1232" y="432"/>
                  </a:lnTo>
                  <a:lnTo>
                    <a:pt x="1237" y="436"/>
                  </a:lnTo>
                  <a:lnTo>
                    <a:pt x="1242" y="441"/>
                  </a:lnTo>
                  <a:lnTo>
                    <a:pt x="1247" y="446"/>
                  </a:lnTo>
                  <a:lnTo>
                    <a:pt x="1250" y="452"/>
                  </a:lnTo>
                  <a:lnTo>
                    <a:pt x="1254" y="457"/>
                  </a:lnTo>
                  <a:lnTo>
                    <a:pt x="1254" y="464"/>
                  </a:lnTo>
                  <a:lnTo>
                    <a:pt x="1255" y="470"/>
                  </a:lnTo>
                  <a:lnTo>
                    <a:pt x="1256" y="475"/>
                  </a:lnTo>
                  <a:lnTo>
                    <a:pt x="1258" y="482"/>
                  </a:lnTo>
                  <a:lnTo>
                    <a:pt x="1261" y="488"/>
                  </a:lnTo>
                  <a:lnTo>
                    <a:pt x="1263" y="493"/>
                  </a:lnTo>
                  <a:lnTo>
                    <a:pt x="1266" y="500"/>
                  </a:lnTo>
                  <a:lnTo>
                    <a:pt x="1268" y="505"/>
                  </a:lnTo>
                  <a:lnTo>
                    <a:pt x="1268" y="508"/>
                  </a:lnTo>
                  <a:lnTo>
                    <a:pt x="1268" y="511"/>
                  </a:lnTo>
                  <a:lnTo>
                    <a:pt x="1268" y="514"/>
                  </a:lnTo>
                  <a:lnTo>
                    <a:pt x="1269" y="517"/>
                  </a:lnTo>
                  <a:lnTo>
                    <a:pt x="1270" y="522"/>
                  </a:lnTo>
                  <a:lnTo>
                    <a:pt x="1271" y="525"/>
                  </a:lnTo>
                  <a:lnTo>
                    <a:pt x="1272" y="528"/>
                  </a:lnTo>
                  <a:lnTo>
                    <a:pt x="1273" y="531"/>
                  </a:lnTo>
                  <a:lnTo>
                    <a:pt x="1273" y="541"/>
                  </a:lnTo>
                  <a:lnTo>
                    <a:pt x="1273" y="550"/>
                  </a:lnTo>
                  <a:lnTo>
                    <a:pt x="1273" y="559"/>
                  </a:lnTo>
                  <a:lnTo>
                    <a:pt x="1274" y="566"/>
                  </a:lnTo>
                  <a:lnTo>
                    <a:pt x="1274" y="574"/>
                  </a:lnTo>
                  <a:lnTo>
                    <a:pt x="1274" y="583"/>
                  </a:lnTo>
                  <a:lnTo>
                    <a:pt x="1273" y="591"/>
                  </a:lnTo>
                  <a:lnTo>
                    <a:pt x="1272" y="601"/>
                  </a:lnTo>
                  <a:lnTo>
                    <a:pt x="1271" y="601"/>
                  </a:lnTo>
                  <a:lnTo>
                    <a:pt x="1270" y="601"/>
                  </a:lnTo>
                  <a:lnTo>
                    <a:pt x="1269" y="601"/>
                  </a:lnTo>
                  <a:lnTo>
                    <a:pt x="1268" y="601"/>
                  </a:lnTo>
                  <a:lnTo>
                    <a:pt x="1267" y="601"/>
                  </a:lnTo>
                  <a:lnTo>
                    <a:pt x="1266" y="601"/>
                  </a:lnTo>
                  <a:lnTo>
                    <a:pt x="1265" y="602"/>
                  </a:lnTo>
                  <a:lnTo>
                    <a:pt x="1265" y="603"/>
                  </a:lnTo>
                  <a:lnTo>
                    <a:pt x="1274" y="613"/>
                  </a:lnTo>
                  <a:lnTo>
                    <a:pt x="1285" y="623"/>
                  </a:lnTo>
                  <a:lnTo>
                    <a:pt x="1295" y="633"/>
                  </a:lnTo>
                  <a:lnTo>
                    <a:pt x="1305" y="644"/>
                  </a:lnTo>
                  <a:lnTo>
                    <a:pt x="1314" y="654"/>
                  </a:lnTo>
                  <a:lnTo>
                    <a:pt x="1322" y="666"/>
                  </a:lnTo>
                  <a:lnTo>
                    <a:pt x="1325" y="671"/>
                  </a:lnTo>
                  <a:lnTo>
                    <a:pt x="1328" y="678"/>
                  </a:lnTo>
                  <a:lnTo>
                    <a:pt x="1331" y="685"/>
                  </a:lnTo>
                  <a:lnTo>
                    <a:pt x="1332" y="691"/>
                  </a:lnTo>
                  <a:lnTo>
                    <a:pt x="1341" y="704"/>
                  </a:lnTo>
                  <a:lnTo>
                    <a:pt x="1347" y="718"/>
                  </a:lnTo>
                  <a:lnTo>
                    <a:pt x="1352" y="731"/>
                  </a:lnTo>
                  <a:lnTo>
                    <a:pt x="1355" y="745"/>
                  </a:lnTo>
                  <a:lnTo>
                    <a:pt x="1359" y="760"/>
                  </a:lnTo>
                  <a:lnTo>
                    <a:pt x="1360" y="775"/>
                  </a:lnTo>
                  <a:lnTo>
                    <a:pt x="1362" y="790"/>
                  </a:lnTo>
                  <a:lnTo>
                    <a:pt x="1363" y="806"/>
                  </a:lnTo>
                  <a:lnTo>
                    <a:pt x="1362" y="822"/>
                  </a:lnTo>
                  <a:lnTo>
                    <a:pt x="1362" y="838"/>
                  </a:lnTo>
                  <a:lnTo>
                    <a:pt x="1361" y="854"/>
                  </a:lnTo>
                  <a:lnTo>
                    <a:pt x="1360" y="869"/>
                  </a:lnTo>
                  <a:lnTo>
                    <a:pt x="1358" y="885"/>
                  </a:lnTo>
                  <a:lnTo>
                    <a:pt x="1356" y="901"/>
                  </a:lnTo>
                  <a:lnTo>
                    <a:pt x="1354" y="917"/>
                  </a:lnTo>
                  <a:lnTo>
                    <a:pt x="1352" y="931"/>
                  </a:lnTo>
                  <a:lnTo>
                    <a:pt x="1350" y="938"/>
                  </a:lnTo>
                  <a:lnTo>
                    <a:pt x="1348" y="944"/>
                  </a:lnTo>
                  <a:lnTo>
                    <a:pt x="1346" y="951"/>
                  </a:lnTo>
                  <a:lnTo>
                    <a:pt x="1344" y="958"/>
                  </a:lnTo>
                  <a:lnTo>
                    <a:pt x="1342" y="965"/>
                  </a:lnTo>
                  <a:lnTo>
                    <a:pt x="1340" y="972"/>
                  </a:lnTo>
                  <a:lnTo>
                    <a:pt x="1336" y="979"/>
                  </a:lnTo>
                  <a:lnTo>
                    <a:pt x="1334" y="985"/>
                  </a:lnTo>
                  <a:lnTo>
                    <a:pt x="1325" y="999"/>
                  </a:lnTo>
                  <a:lnTo>
                    <a:pt x="1315" y="1013"/>
                  </a:lnTo>
                  <a:lnTo>
                    <a:pt x="1306" y="1026"/>
                  </a:lnTo>
                  <a:lnTo>
                    <a:pt x="1296" y="1040"/>
                  </a:lnTo>
                  <a:lnTo>
                    <a:pt x="1286" y="1053"/>
                  </a:lnTo>
                  <a:lnTo>
                    <a:pt x="1274" y="1065"/>
                  </a:lnTo>
                  <a:lnTo>
                    <a:pt x="1269" y="1071"/>
                  </a:lnTo>
                  <a:lnTo>
                    <a:pt x="1263" y="1076"/>
                  </a:lnTo>
                  <a:lnTo>
                    <a:pt x="1256" y="1080"/>
                  </a:lnTo>
                  <a:lnTo>
                    <a:pt x="1249" y="1084"/>
                  </a:lnTo>
                  <a:lnTo>
                    <a:pt x="1249" y="1091"/>
                  </a:lnTo>
                  <a:lnTo>
                    <a:pt x="1248" y="1096"/>
                  </a:lnTo>
                  <a:lnTo>
                    <a:pt x="1246" y="1101"/>
                  </a:lnTo>
                  <a:lnTo>
                    <a:pt x="1245" y="1107"/>
                  </a:lnTo>
                  <a:lnTo>
                    <a:pt x="1243" y="1113"/>
                  </a:lnTo>
                  <a:lnTo>
                    <a:pt x="1241" y="1118"/>
                  </a:lnTo>
                  <a:lnTo>
                    <a:pt x="1240" y="1124"/>
                  </a:lnTo>
                  <a:lnTo>
                    <a:pt x="1238" y="1131"/>
                  </a:lnTo>
                  <a:lnTo>
                    <a:pt x="1242" y="1134"/>
                  </a:lnTo>
                  <a:lnTo>
                    <a:pt x="1261" y="1124"/>
                  </a:lnTo>
                  <a:lnTo>
                    <a:pt x="1280" y="1116"/>
                  </a:lnTo>
                  <a:lnTo>
                    <a:pt x="1300" y="1107"/>
                  </a:lnTo>
                  <a:lnTo>
                    <a:pt x="1320" y="1098"/>
                  </a:lnTo>
                  <a:lnTo>
                    <a:pt x="1329" y="1093"/>
                  </a:lnTo>
                  <a:lnTo>
                    <a:pt x="1337" y="1087"/>
                  </a:lnTo>
                  <a:lnTo>
                    <a:pt x="1346" y="1081"/>
                  </a:lnTo>
                  <a:lnTo>
                    <a:pt x="1353" y="1074"/>
                  </a:lnTo>
                  <a:lnTo>
                    <a:pt x="1361" y="1066"/>
                  </a:lnTo>
                  <a:lnTo>
                    <a:pt x="1366" y="1058"/>
                  </a:lnTo>
                  <a:lnTo>
                    <a:pt x="1371" y="1048"/>
                  </a:lnTo>
                  <a:lnTo>
                    <a:pt x="1374" y="1038"/>
                  </a:lnTo>
                  <a:lnTo>
                    <a:pt x="1380" y="1028"/>
                  </a:lnTo>
                  <a:lnTo>
                    <a:pt x="1386" y="1020"/>
                  </a:lnTo>
                  <a:lnTo>
                    <a:pt x="1393" y="1012"/>
                  </a:lnTo>
                  <a:lnTo>
                    <a:pt x="1400" y="1003"/>
                  </a:lnTo>
                  <a:lnTo>
                    <a:pt x="1405" y="994"/>
                  </a:lnTo>
                  <a:lnTo>
                    <a:pt x="1408" y="984"/>
                  </a:lnTo>
                  <a:lnTo>
                    <a:pt x="1409" y="979"/>
                  </a:lnTo>
                  <a:lnTo>
                    <a:pt x="1409" y="974"/>
                  </a:lnTo>
                  <a:lnTo>
                    <a:pt x="1408" y="968"/>
                  </a:lnTo>
                  <a:lnTo>
                    <a:pt x="1406" y="963"/>
                  </a:lnTo>
                  <a:lnTo>
                    <a:pt x="1405" y="951"/>
                  </a:lnTo>
                  <a:lnTo>
                    <a:pt x="1402" y="940"/>
                  </a:lnTo>
                  <a:lnTo>
                    <a:pt x="1398" y="928"/>
                  </a:lnTo>
                  <a:lnTo>
                    <a:pt x="1393" y="916"/>
                  </a:lnTo>
                  <a:lnTo>
                    <a:pt x="1391" y="904"/>
                  </a:lnTo>
                  <a:lnTo>
                    <a:pt x="1390" y="892"/>
                  </a:lnTo>
                  <a:lnTo>
                    <a:pt x="1391" y="887"/>
                  </a:lnTo>
                  <a:lnTo>
                    <a:pt x="1392" y="881"/>
                  </a:lnTo>
                  <a:lnTo>
                    <a:pt x="1395" y="876"/>
                  </a:lnTo>
                  <a:lnTo>
                    <a:pt x="1399" y="870"/>
                  </a:lnTo>
                  <a:lnTo>
                    <a:pt x="1402" y="871"/>
                  </a:lnTo>
                  <a:lnTo>
                    <a:pt x="1405" y="874"/>
                  </a:lnTo>
                  <a:lnTo>
                    <a:pt x="1407" y="875"/>
                  </a:lnTo>
                  <a:lnTo>
                    <a:pt x="1410" y="877"/>
                  </a:lnTo>
                  <a:lnTo>
                    <a:pt x="1412" y="879"/>
                  </a:lnTo>
                  <a:lnTo>
                    <a:pt x="1414" y="881"/>
                  </a:lnTo>
                  <a:lnTo>
                    <a:pt x="1418" y="883"/>
                  </a:lnTo>
                  <a:lnTo>
                    <a:pt x="1420" y="885"/>
                  </a:lnTo>
                  <a:lnTo>
                    <a:pt x="1426" y="881"/>
                  </a:lnTo>
                  <a:lnTo>
                    <a:pt x="1430" y="876"/>
                  </a:lnTo>
                  <a:lnTo>
                    <a:pt x="1434" y="869"/>
                  </a:lnTo>
                  <a:lnTo>
                    <a:pt x="1438" y="863"/>
                  </a:lnTo>
                  <a:lnTo>
                    <a:pt x="1441" y="858"/>
                  </a:lnTo>
                  <a:lnTo>
                    <a:pt x="1445" y="851"/>
                  </a:lnTo>
                  <a:lnTo>
                    <a:pt x="1449" y="847"/>
                  </a:lnTo>
                  <a:lnTo>
                    <a:pt x="1454" y="843"/>
                  </a:lnTo>
                  <a:lnTo>
                    <a:pt x="1457" y="838"/>
                  </a:lnTo>
                  <a:lnTo>
                    <a:pt x="1459" y="834"/>
                  </a:lnTo>
                  <a:lnTo>
                    <a:pt x="1460" y="828"/>
                  </a:lnTo>
                  <a:lnTo>
                    <a:pt x="1461" y="823"/>
                  </a:lnTo>
                  <a:lnTo>
                    <a:pt x="1462" y="811"/>
                  </a:lnTo>
                  <a:lnTo>
                    <a:pt x="1462" y="801"/>
                  </a:lnTo>
                  <a:lnTo>
                    <a:pt x="1463" y="790"/>
                  </a:lnTo>
                  <a:lnTo>
                    <a:pt x="1465" y="781"/>
                  </a:lnTo>
                  <a:lnTo>
                    <a:pt x="1467" y="777"/>
                  </a:lnTo>
                  <a:lnTo>
                    <a:pt x="1470" y="772"/>
                  </a:lnTo>
                  <a:lnTo>
                    <a:pt x="1474" y="769"/>
                  </a:lnTo>
                  <a:lnTo>
                    <a:pt x="1479" y="766"/>
                  </a:lnTo>
                  <a:lnTo>
                    <a:pt x="1482" y="767"/>
                  </a:lnTo>
                  <a:lnTo>
                    <a:pt x="1485" y="768"/>
                  </a:lnTo>
                  <a:lnTo>
                    <a:pt x="1487" y="770"/>
                  </a:lnTo>
                  <a:lnTo>
                    <a:pt x="1489" y="772"/>
                  </a:lnTo>
                  <a:lnTo>
                    <a:pt x="1490" y="778"/>
                  </a:lnTo>
                  <a:lnTo>
                    <a:pt x="1491" y="784"/>
                  </a:lnTo>
                  <a:lnTo>
                    <a:pt x="1491" y="790"/>
                  </a:lnTo>
                  <a:lnTo>
                    <a:pt x="1491" y="797"/>
                  </a:lnTo>
                  <a:lnTo>
                    <a:pt x="1492" y="803"/>
                  </a:lnTo>
                  <a:lnTo>
                    <a:pt x="1495" y="808"/>
                  </a:lnTo>
                  <a:lnTo>
                    <a:pt x="1498" y="808"/>
                  </a:lnTo>
                  <a:lnTo>
                    <a:pt x="1502" y="808"/>
                  </a:lnTo>
                  <a:lnTo>
                    <a:pt x="1505" y="807"/>
                  </a:lnTo>
                  <a:lnTo>
                    <a:pt x="1508" y="804"/>
                  </a:lnTo>
                  <a:lnTo>
                    <a:pt x="1511" y="802"/>
                  </a:lnTo>
                  <a:lnTo>
                    <a:pt x="1515" y="799"/>
                  </a:lnTo>
                  <a:lnTo>
                    <a:pt x="1517" y="796"/>
                  </a:lnTo>
                  <a:lnTo>
                    <a:pt x="1519" y="792"/>
                  </a:lnTo>
                  <a:lnTo>
                    <a:pt x="1519" y="789"/>
                  </a:lnTo>
                  <a:lnTo>
                    <a:pt x="1520" y="787"/>
                  </a:lnTo>
                  <a:lnTo>
                    <a:pt x="1521" y="785"/>
                  </a:lnTo>
                  <a:lnTo>
                    <a:pt x="1523" y="784"/>
                  </a:lnTo>
                  <a:lnTo>
                    <a:pt x="1524" y="782"/>
                  </a:lnTo>
                  <a:lnTo>
                    <a:pt x="1525" y="780"/>
                  </a:lnTo>
                  <a:lnTo>
                    <a:pt x="1526" y="778"/>
                  </a:lnTo>
                  <a:lnTo>
                    <a:pt x="1526" y="775"/>
                  </a:lnTo>
                  <a:lnTo>
                    <a:pt x="1533" y="768"/>
                  </a:lnTo>
                  <a:lnTo>
                    <a:pt x="1540" y="762"/>
                  </a:lnTo>
                  <a:lnTo>
                    <a:pt x="1547" y="756"/>
                  </a:lnTo>
                  <a:lnTo>
                    <a:pt x="1554" y="749"/>
                  </a:lnTo>
                  <a:lnTo>
                    <a:pt x="1561" y="744"/>
                  </a:lnTo>
                  <a:lnTo>
                    <a:pt x="1568" y="740"/>
                  </a:lnTo>
                  <a:lnTo>
                    <a:pt x="1572" y="739"/>
                  </a:lnTo>
                  <a:lnTo>
                    <a:pt x="1578" y="738"/>
                  </a:lnTo>
                  <a:lnTo>
                    <a:pt x="1582" y="738"/>
                  </a:lnTo>
                  <a:lnTo>
                    <a:pt x="1587" y="738"/>
                  </a:lnTo>
                  <a:lnTo>
                    <a:pt x="1588" y="741"/>
                  </a:lnTo>
                  <a:lnTo>
                    <a:pt x="1588" y="743"/>
                  </a:lnTo>
                  <a:lnTo>
                    <a:pt x="1588" y="745"/>
                  </a:lnTo>
                  <a:lnTo>
                    <a:pt x="1588" y="747"/>
                  </a:lnTo>
                  <a:lnTo>
                    <a:pt x="1588" y="748"/>
                  </a:lnTo>
                  <a:lnTo>
                    <a:pt x="1588" y="750"/>
                  </a:lnTo>
                  <a:lnTo>
                    <a:pt x="1588" y="752"/>
                  </a:lnTo>
                  <a:lnTo>
                    <a:pt x="1588" y="755"/>
                  </a:lnTo>
                  <a:lnTo>
                    <a:pt x="1591" y="752"/>
                  </a:lnTo>
                  <a:lnTo>
                    <a:pt x="1595" y="751"/>
                  </a:lnTo>
                  <a:lnTo>
                    <a:pt x="1598" y="750"/>
                  </a:lnTo>
                  <a:lnTo>
                    <a:pt x="1600" y="750"/>
                  </a:lnTo>
                  <a:lnTo>
                    <a:pt x="1603" y="750"/>
                  </a:lnTo>
                  <a:lnTo>
                    <a:pt x="1606" y="750"/>
                  </a:lnTo>
                  <a:lnTo>
                    <a:pt x="1609" y="750"/>
                  </a:lnTo>
                  <a:lnTo>
                    <a:pt x="1613" y="750"/>
                  </a:lnTo>
                  <a:lnTo>
                    <a:pt x="1615" y="751"/>
                  </a:lnTo>
                  <a:lnTo>
                    <a:pt x="1617" y="753"/>
                  </a:lnTo>
                  <a:lnTo>
                    <a:pt x="1619" y="755"/>
                  </a:lnTo>
                  <a:lnTo>
                    <a:pt x="1620" y="756"/>
                  </a:lnTo>
                  <a:lnTo>
                    <a:pt x="1622" y="757"/>
                  </a:lnTo>
                  <a:lnTo>
                    <a:pt x="1623" y="758"/>
                  </a:lnTo>
                  <a:lnTo>
                    <a:pt x="1623" y="760"/>
                  </a:lnTo>
                  <a:lnTo>
                    <a:pt x="1624" y="763"/>
                  </a:lnTo>
                  <a:lnTo>
                    <a:pt x="1623" y="765"/>
                  </a:lnTo>
                  <a:lnTo>
                    <a:pt x="1622" y="768"/>
                  </a:lnTo>
                  <a:lnTo>
                    <a:pt x="1621" y="770"/>
                  </a:lnTo>
                  <a:lnTo>
                    <a:pt x="1620" y="773"/>
                  </a:lnTo>
                  <a:lnTo>
                    <a:pt x="1619" y="776"/>
                  </a:lnTo>
                  <a:lnTo>
                    <a:pt x="1617" y="778"/>
                  </a:lnTo>
                  <a:lnTo>
                    <a:pt x="1615" y="780"/>
                  </a:lnTo>
                  <a:lnTo>
                    <a:pt x="1613" y="782"/>
                  </a:lnTo>
                  <a:lnTo>
                    <a:pt x="1618" y="782"/>
                  </a:lnTo>
                  <a:lnTo>
                    <a:pt x="1622" y="782"/>
                  </a:lnTo>
                  <a:lnTo>
                    <a:pt x="1626" y="782"/>
                  </a:lnTo>
                  <a:lnTo>
                    <a:pt x="1630" y="783"/>
                  </a:lnTo>
                  <a:lnTo>
                    <a:pt x="1634" y="783"/>
                  </a:lnTo>
                  <a:lnTo>
                    <a:pt x="1638" y="784"/>
                  </a:lnTo>
                  <a:lnTo>
                    <a:pt x="1642" y="786"/>
                  </a:lnTo>
                  <a:lnTo>
                    <a:pt x="1646" y="789"/>
                  </a:lnTo>
                  <a:lnTo>
                    <a:pt x="1647" y="795"/>
                  </a:lnTo>
                  <a:lnTo>
                    <a:pt x="1647" y="800"/>
                  </a:lnTo>
                  <a:lnTo>
                    <a:pt x="1647" y="805"/>
                  </a:lnTo>
                  <a:lnTo>
                    <a:pt x="1645" y="810"/>
                  </a:lnTo>
                  <a:lnTo>
                    <a:pt x="1640" y="819"/>
                  </a:lnTo>
                  <a:lnTo>
                    <a:pt x="1633" y="827"/>
                  </a:lnTo>
                  <a:lnTo>
                    <a:pt x="1625" y="836"/>
                  </a:lnTo>
                  <a:lnTo>
                    <a:pt x="1619" y="844"/>
                  </a:lnTo>
                  <a:lnTo>
                    <a:pt x="1617" y="848"/>
                  </a:lnTo>
                  <a:lnTo>
                    <a:pt x="1616" y="854"/>
                  </a:lnTo>
                  <a:lnTo>
                    <a:pt x="1615" y="858"/>
                  </a:lnTo>
                  <a:lnTo>
                    <a:pt x="1615" y="864"/>
                  </a:lnTo>
                  <a:lnTo>
                    <a:pt x="1608" y="876"/>
                  </a:lnTo>
                  <a:lnTo>
                    <a:pt x="1601" y="887"/>
                  </a:lnTo>
                  <a:lnTo>
                    <a:pt x="1591" y="898"/>
                  </a:lnTo>
                  <a:lnTo>
                    <a:pt x="1582" y="907"/>
                  </a:lnTo>
                  <a:lnTo>
                    <a:pt x="1572" y="917"/>
                  </a:lnTo>
                  <a:lnTo>
                    <a:pt x="1562" y="926"/>
                  </a:lnTo>
                  <a:lnTo>
                    <a:pt x="1552" y="934"/>
                  </a:lnTo>
                  <a:lnTo>
                    <a:pt x="1543" y="942"/>
                  </a:lnTo>
                  <a:lnTo>
                    <a:pt x="1543" y="944"/>
                  </a:lnTo>
                  <a:lnTo>
                    <a:pt x="1542" y="946"/>
                  </a:lnTo>
                  <a:lnTo>
                    <a:pt x="1541" y="948"/>
                  </a:lnTo>
                  <a:lnTo>
                    <a:pt x="1541" y="949"/>
                  </a:lnTo>
                  <a:lnTo>
                    <a:pt x="1540" y="951"/>
                  </a:lnTo>
                  <a:lnTo>
                    <a:pt x="1540" y="954"/>
                  </a:lnTo>
                  <a:lnTo>
                    <a:pt x="1541" y="956"/>
                  </a:lnTo>
                  <a:lnTo>
                    <a:pt x="1542" y="958"/>
                  </a:lnTo>
                  <a:lnTo>
                    <a:pt x="1544" y="960"/>
                  </a:lnTo>
                  <a:lnTo>
                    <a:pt x="1546" y="961"/>
                  </a:lnTo>
                  <a:lnTo>
                    <a:pt x="1549" y="963"/>
                  </a:lnTo>
                  <a:lnTo>
                    <a:pt x="1551" y="965"/>
                  </a:lnTo>
                  <a:lnTo>
                    <a:pt x="1554" y="966"/>
                  </a:lnTo>
                  <a:lnTo>
                    <a:pt x="1557" y="968"/>
                  </a:lnTo>
                  <a:lnTo>
                    <a:pt x="1559" y="970"/>
                  </a:lnTo>
                  <a:lnTo>
                    <a:pt x="1561" y="974"/>
                  </a:lnTo>
                  <a:lnTo>
                    <a:pt x="1561" y="976"/>
                  </a:lnTo>
                  <a:lnTo>
                    <a:pt x="1561" y="977"/>
                  </a:lnTo>
                  <a:lnTo>
                    <a:pt x="1561" y="979"/>
                  </a:lnTo>
                  <a:lnTo>
                    <a:pt x="1561" y="981"/>
                  </a:lnTo>
                  <a:lnTo>
                    <a:pt x="1561" y="983"/>
                  </a:lnTo>
                  <a:lnTo>
                    <a:pt x="1561" y="984"/>
                  </a:lnTo>
                  <a:lnTo>
                    <a:pt x="1562" y="986"/>
                  </a:lnTo>
                  <a:lnTo>
                    <a:pt x="1563" y="987"/>
                  </a:lnTo>
                  <a:lnTo>
                    <a:pt x="1561" y="992"/>
                  </a:lnTo>
                  <a:lnTo>
                    <a:pt x="1558" y="995"/>
                  </a:lnTo>
                  <a:lnTo>
                    <a:pt x="1555" y="997"/>
                  </a:lnTo>
                  <a:lnTo>
                    <a:pt x="1551" y="999"/>
                  </a:lnTo>
                  <a:lnTo>
                    <a:pt x="1548" y="1001"/>
                  </a:lnTo>
                  <a:lnTo>
                    <a:pt x="1545" y="1002"/>
                  </a:lnTo>
                  <a:lnTo>
                    <a:pt x="1541" y="1003"/>
                  </a:lnTo>
                  <a:lnTo>
                    <a:pt x="1537" y="1005"/>
                  </a:lnTo>
                  <a:lnTo>
                    <a:pt x="1532" y="1006"/>
                  </a:lnTo>
                  <a:lnTo>
                    <a:pt x="1528" y="1007"/>
                  </a:lnTo>
                  <a:lnTo>
                    <a:pt x="1524" y="1007"/>
                  </a:lnTo>
                  <a:lnTo>
                    <a:pt x="1520" y="1006"/>
                  </a:lnTo>
                  <a:lnTo>
                    <a:pt x="1511" y="1002"/>
                  </a:lnTo>
                  <a:lnTo>
                    <a:pt x="1504" y="998"/>
                  </a:lnTo>
                  <a:lnTo>
                    <a:pt x="1497" y="995"/>
                  </a:lnTo>
                  <a:lnTo>
                    <a:pt x="1490" y="994"/>
                  </a:lnTo>
                  <a:lnTo>
                    <a:pt x="1487" y="995"/>
                  </a:lnTo>
                  <a:lnTo>
                    <a:pt x="1485" y="997"/>
                  </a:lnTo>
                  <a:lnTo>
                    <a:pt x="1483" y="1000"/>
                  </a:lnTo>
                  <a:lnTo>
                    <a:pt x="1481" y="1005"/>
                  </a:lnTo>
                  <a:lnTo>
                    <a:pt x="1470" y="1020"/>
                  </a:lnTo>
                  <a:lnTo>
                    <a:pt x="1461" y="1035"/>
                  </a:lnTo>
                  <a:lnTo>
                    <a:pt x="1452" y="1051"/>
                  </a:lnTo>
                  <a:lnTo>
                    <a:pt x="1444" y="1066"/>
                  </a:lnTo>
                  <a:lnTo>
                    <a:pt x="1435" y="1082"/>
                  </a:lnTo>
                  <a:lnTo>
                    <a:pt x="1425" y="1097"/>
                  </a:lnTo>
                  <a:lnTo>
                    <a:pt x="1420" y="1104"/>
                  </a:lnTo>
                  <a:lnTo>
                    <a:pt x="1414" y="1112"/>
                  </a:lnTo>
                  <a:lnTo>
                    <a:pt x="1408" y="1118"/>
                  </a:lnTo>
                  <a:lnTo>
                    <a:pt x="1401" y="1124"/>
                  </a:lnTo>
                  <a:lnTo>
                    <a:pt x="1391" y="1134"/>
                  </a:lnTo>
                  <a:lnTo>
                    <a:pt x="1382" y="1142"/>
                  </a:lnTo>
                  <a:lnTo>
                    <a:pt x="1372" y="1150"/>
                  </a:lnTo>
                  <a:lnTo>
                    <a:pt x="1363" y="1157"/>
                  </a:lnTo>
                  <a:lnTo>
                    <a:pt x="1343" y="1170"/>
                  </a:lnTo>
                  <a:lnTo>
                    <a:pt x="1322" y="1181"/>
                  </a:lnTo>
                  <a:lnTo>
                    <a:pt x="1301" y="1193"/>
                  </a:lnTo>
                  <a:lnTo>
                    <a:pt x="1280" y="1204"/>
                  </a:lnTo>
                  <a:lnTo>
                    <a:pt x="1258" y="1216"/>
                  </a:lnTo>
                  <a:lnTo>
                    <a:pt x="1238" y="1230"/>
                  </a:lnTo>
                  <a:lnTo>
                    <a:pt x="1222" y="1236"/>
                  </a:lnTo>
                  <a:lnTo>
                    <a:pt x="1225" y="1243"/>
                  </a:lnTo>
                  <a:lnTo>
                    <a:pt x="1228" y="1250"/>
                  </a:lnTo>
                  <a:lnTo>
                    <a:pt x="1231" y="1256"/>
                  </a:lnTo>
                  <a:lnTo>
                    <a:pt x="1234" y="1263"/>
                  </a:lnTo>
                  <a:lnTo>
                    <a:pt x="1236" y="1270"/>
                  </a:lnTo>
                  <a:lnTo>
                    <a:pt x="1237" y="1277"/>
                  </a:lnTo>
                  <a:lnTo>
                    <a:pt x="1237" y="1283"/>
                  </a:lnTo>
                  <a:lnTo>
                    <a:pt x="1235" y="1291"/>
                  </a:lnTo>
                  <a:lnTo>
                    <a:pt x="1232" y="1293"/>
                  </a:lnTo>
                  <a:lnTo>
                    <a:pt x="1231" y="1295"/>
                  </a:lnTo>
                  <a:lnTo>
                    <a:pt x="1230" y="1298"/>
                  </a:lnTo>
                  <a:lnTo>
                    <a:pt x="1230" y="1300"/>
                  </a:lnTo>
                  <a:lnTo>
                    <a:pt x="1231" y="1305"/>
                  </a:lnTo>
                  <a:lnTo>
                    <a:pt x="1234" y="1310"/>
                  </a:lnTo>
                  <a:lnTo>
                    <a:pt x="1238" y="1315"/>
                  </a:lnTo>
                  <a:lnTo>
                    <a:pt x="1243" y="1320"/>
                  </a:lnTo>
                  <a:lnTo>
                    <a:pt x="1246" y="1325"/>
                  </a:lnTo>
                  <a:lnTo>
                    <a:pt x="1247" y="1331"/>
                  </a:lnTo>
                  <a:lnTo>
                    <a:pt x="1248" y="1337"/>
                  </a:lnTo>
                  <a:lnTo>
                    <a:pt x="1250" y="1344"/>
                  </a:lnTo>
                  <a:lnTo>
                    <a:pt x="1251" y="1352"/>
                  </a:lnTo>
                  <a:lnTo>
                    <a:pt x="1253" y="1358"/>
                  </a:lnTo>
                  <a:lnTo>
                    <a:pt x="1255" y="1365"/>
                  </a:lnTo>
                  <a:lnTo>
                    <a:pt x="1257" y="1373"/>
                  </a:lnTo>
                  <a:lnTo>
                    <a:pt x="1258" y="1380"/>
                  </a:lnTo>
                  <a:lnTo>
                    <a:pt x="1260" y="1388"/>
                  </a:lnTo>
                  <a:lnTo>
                    <a:pt x="1255" y="1391"/>
                  </a:lnTo>
                  <a:lnTo>
                    <a:pt x="1252" y="1391"/>
                  </a:lnTo>
                  <a:lnTo>
                    <a:pt x="1249" y="1389"/>
                  </a:lnTo>
                  <a:lnTo>
                    <a:pt x="1247" y="1387"/>
                  </a:lnTo>
                  <a:lnTo>
                    <a:pt x="1244" y="1383"/>
                  </a:lnTo>
                  <a:lnTo>
                    <a:pt x="1242" y="1380"/>
                  </a:lnTo>
                  <a:lnTo>
                    <a:pt x="1238" y="1378"/>
                  </a:lnTo>
                  <a:lnTo>
                    <a:pt x="1233" y="1377"/>
                  </a:lnTo>
                  <a:lnTo>
                    <a:pt x="1232" y="1381"/>
                  </a:lnTo>
                  <a:lnTo>
                    <a:pt x="1233" y="1384"/>
                  </a:lnTo>
                  <a:lnTo>
                    <a:pt x="1234" y="1388"/>
                  </a:lnTo>
                  <a:lnTo>
                    <a:pt x="1235" y="1391"/>
                  </a:lnTo>
                  <a:lnTo>
                    <a:pt x="1237" y="1394"/>
                  </a:lnTo>
                  <a:lnTo>
                    <a:pt x="1240" y="1397"/>
                  </a:lnTo>
                  <a:lnTo>
                    <a:pt x="1242" y="1400"/>
                  </a:lnTo>
                  <a:lnTo>
                    <a:pt x="1242" y="1403"/>
                  </a:lnTo>
                  <a:lnTo>
                    <a:pt x="1243" y="1410"/>
                  </a:lnTo>
                  <a:lnTo>
                    <a:pt x="1245" y="1417"/>
                  </a:lnTo>
                  <a:lnTo>
                    <a:pt x="1246" y="1424"/>
                  </a:lnTo>
                  <a:lnTo>
                    <a:pt x="1248" y="1431"/>
                  </a:lnTo>
                  <a:lnTo>
                    <a:pt x="1249" y="1438"/>
                  </a:lnTo>
                  <a:lnTo>
                    <a:pt x="1249" y="1444"/>
                  </a:lnTo>
                  <a:lnTo>
                    <a:pt x="1248" y="1447"/>
                  </a:lnTo>
                  <a:lnTo>
                    <a:pt x="1247" y="1450"/>
                  </a:lnTo>
                  <a:lnTo>
                    <a:pt x="1246" y="1452"/>
                  </a:lnTo>
                  <a:lnTo>
                    <a:pt x="1244" y="1454"/>
                  </a:lnTo>
                  <a:lnTo>
                    <a:pt x="1241" y="1454"/>
                  </a:lnTo>
                  <a:lnTo>
                    <a:pt x="1237" y="1453"/>
                  </a:lnTo>
                  <a:lnTo>
                    <a:pt x="1234" y="1452"/>
                  </a:lnTo>
                  <a:lnTo>
                    <a:pt x="1231" y="1451"/>
                  </a:lnTo>
                  <a:lnTo>
                    <a:pt x="1228" y="1449"/>
                  </a:lnTo>
                  <a:lnTo>
                    <a:pt x="1226" y="1447"/>
                  </a:lnTo>
                  <a:lnTo>
                    <a:pt x="1223" y="1444"/>
                  </a:lnTo>
                  <a:lnTo>
                    <a:pt x="1219" y="1443"/>
                  </a:lnTo>
                  <a:lnTo>
                    <a:pt x="1216" y="1446"/>
                  </a:lnTo>
                  <a:lnTo>
                    <a:pt x="1215" y="1448"/>
                  </a:lnTo>
                  <a:lnTo>
                    <a:pt x="1215" y="1451"/>
                  </a:lnTo>
                  <a:lnTo>
                    <a:pt x="1215" y="1454"/>
                  </a:lnTo>
                  <a:lnTo>
                    <a:pt x="1215" y="1457"/>
                  </a:lnTo>
                  <a:lnTo>
                    <a:pt x="1216" y="1460"/>
                  </a:lnTo>
                  <a:lnTo>
                    <a:pt x="1215" y="1463"/>
                  </a:lnTo>
                  <a:lnTo>
                    <a:pt x="1214" y="1467"/>
                  </a:lnTo>
                  <a:lnTo>
                    <a:pt x="1212" y="1473"/>
                  </a:lnTo>
                  <a:lnTo>
                    <a:pt x="1210" y="1478"/>
                  </a:lnTo>
                  <a:lnTo>
                    <a:pt x="1208" y="1485"/>
                  </a:lnTo>
                  <a:lnTo>
                    <a:pt x="1205" y="1490"/>
                  </a:lnTo>
                  <a:lnTo>
                    <a:pt x="1202" y="1495"/>
                  </a:lnTo>
                  <a:lnTo>
                    <a:pt x="1198" y="1501"/>
                  </a:lnTo>
                  <a:lnTo>
                    <a:pt x="1194" y="1507"/>
                  </a:lnTo>
                  <a:lnTo>
                    <a:pt x="1190" y="1511"/>
                  </a:lnTo>
                  <a:lnTo>
                    <a:pt x="1189" y="1511"/>
                  </a:lnTo>
                  <a:lnTo>
                    <a:pt x="1189" y="1510"/>
                  </a:lnTo>
                  <a:lnTo>
                    <a:pt x="1188" y="1510"/>
                  </a:lnTo>
                  <a:lnTo>
                    <a:pt x="1187" y="1510"/>
                  </a:lnTo>
                  <a:lnTo>
                    <a:pt x="1186" y="1510"/>
                  </a:lnTo>
                  <a:lnTo>
                    <a:pt x="1185" y="1510"/>
                  </a:lnTo>
                  <a:lnTo>
                    <a:pt x="1182" y="1514"/>
                  </a:lnTo>
                  <a:lnTo>
                    <a:pt x="1178" y="1518"/>
                  </a:lnTo>
                  <a:lnTo>
                    <a:pt x="1177" y="1523"/>
                  </a:lnTo>
                  <a:lnTo>
                    <a:pt x="1176" y="1529"/>
                  </a:lnTo>
                  <a:lnTo>
                    <a:pt x="1174" y="1534"/>
                  </a:lnTo>
                  <a:lnTo>
                    <a:pt x="1173" y="1539"/>
                  </a:lnTo>
                  <a:lnTo>
                    <a:pt x="1171" y="1544"/>
                  </a:lnTo>
                  <a:lnTo>
                    <a:pt x="1167" y="1548"/>
                  </a:lnTo>
                  <a:lnTo>
                    <a:pt x="1165" y="1555"/>
                  </a:lnTo>
                  <a:lnTo>
                    <a:pt x="1163" y="1562"/>
                  </a:lnTo>
                  <a:lnTo>
                    <a:pt x="1158" y="1570"/>
                  </a:lnTo>
                  <a:lnTo>
                    <a:pt x="1155" y="1577"/>
                  </a:lnTo>
                  <a:lnTo>
                    <a:pt x="1152" y="1585"/>
                  </a:lnTo>
                  <a:lnTo>
                    <a:pt x="1150" y="1592"/>
                  </a:lnTo>
                  <a:lnTo>
                    <a:pt x="1149" y="1599"/>
                  </a:lnTo>
                  <a:lnTo>
                    <a:pt x="1150" y="1608"/>
                  </a:lnTo>
                  <a:lnTo>
                    <a:pt x="1155" y="1615"/>
                  </a:lnTo>
                  <a:lnTo>
                    <a:pt x="1160" y="1621"/>
                  </a:lnTo>
                  <a:lnTo>
                    <a:pt x="1167" y="1626"/>
                  </a:lnTo>
                  <a:lnTo>
                    <a:pt x="1173" y="1629"/>
                  </a:lnTo>
                  <a:lnTo>
                    <a:pt x="1180" y="1631"/>
                  </a:lnTo>
                  <a:lnTo>
                    <a:pt x="1188" y="1632"/>
                  </a:lnTo>
                  <a:lnTo>
                    <a:pt x="1195" y="1633"/>
                  </a:lnTo>
                  <a:lnTo>
                    <a:pt x="1203" y="1633"/>
                  </a:lnTo>
                  <a:lnTo>
                    <a:pt x="1218" y="1632"/>
                  </a:lnTo>
                  <a:lnTo>
                    <a:pt x="1234" y="1631"/>
                  </a:lnTo>
                  <a:lnTo>
                    <a:pt x="1242" y="1632"/>
                  </a:lnTo>
                  <a:lnTo>
                    <a:pt x="1250" y="1633"/>
                  </a:lnTo>
                  <a:lnTo>
                    <a:pt x="1257" y="1635"/>
                  </a:lnTo>
                  <a:lnTo>
                    <a:pt x="1265" y="1638"/>
                  </a:lnTo>
                  <a:lnTo>
                    <a:pt x="1268" y="1643"/>
                  </a:lnTo>
                  <a:lnTo>
                    <a:pt x="1270" y="1646"/>
                  </a:lnTo>
                  <a:lnTo>
                    <a:pt x="1273" y="1649"/>
                  </a:lnTo>
                  <a:lnTo>
                    <a:pt x="1277" y="1650"/>
                  </a:lnTo>
                  <a:lnTo>
                    <a:pt x="1285" y="1651"/>
                  </a:lnTo>
                  <a:lnTo>
                    <a:pt x="1292" y="1650"/>
                  </a:lnTo>
                  <a:lnTo>
                    <a:pt x="1301" y="1648"/>
                  </a:lnTo>
                  <a:lnTo>
                    <a:pt x="1308" y="1647"/>
                  </a:lnTo>
                  <a:lnTo>
                    <a:pt x="1312" y="1646"/>
                  </a:lnTo>
                  <a:lnTo>
                    <a:pt x="1315" y="1646"/>
                  </a:lnTo>
                  <a:lnTo>
                    <a:pt x="1319" y="1647"/>
                  </a:lnTo>
                  <a:lnTo>
                    <a:pt x="1323" y="1648"/>
                  </a:lnTo>
                  <a:lnTo>
                    <a:pt x="1331" y="1648"/>
                  </a:lnTo>
                  <a:lnTo>
                    <a:pt x="1341" y="1649"/>
                  </a:lnTo>
                  <a:lnTo>
                    <a:pt x="1350" y="1650"/>
                  </a:lnTo>
                  <a:lnTo>
                    <a:pt x="1359" y="1651"/>
                  </a:lnTo>
                  <a:lnTo>
                    <a:pt x="1368" y="1652"/>
                  </a:lnTo>
                  <a:lnTo>
                    <a:pt x="1376" y="1654"/>
                  </a:lnTo>
                  <a:lnTo>
                    <a:pt x="1385" y="1657"/>
                  </a:lnTo>
                  <a:lnTo>
                    <a:pt x="1393" y="1661"/>
                  </a:lnTo>
                  <a:lnTo>
                    <a:pt x="1392" y="1664"/>
                  </a:lnTo>
                  <a:lnTo>
                    <a:pt x="1390" y="1667"/>
                  </a:lnTo>
                  <a:lnTo>
                    <a:pt x="1389" y="1670"/>
                  </a:lnTo>
                  <a:lnTo>
                    <a:pt x="1387" y="1673"/>
                  </a:lnTo>
                  <a:lnTo>
                    <a:pt x="1385" y="1675"/>
                  </a:lnTo>
                  <a:lnTo>
                    <a:pt x="1383" y="1677"/>
                  </a:lnTo>
                  <a:lnTo>
                    <a:pt x="1380" y="1679"/>
                  </a:lnTo>
                  <a:lnTo>
                    <a:pt x="1376" y="1680"/>
                  </a:lnTo>
                  <a:lnTo>
                    <a:pt x="1385" y="1686"/>
                  </a:lnTo>
                  <a:lnTo>
                    <a:pt x="1394" y="1691"/>
                  </a:lnTo>
                  <a:lnTo>
                    <a:pt x="1403" y="1696"/>
                  </a:lnTo>
                  <a:lnTo>
                    <a:pt x="1412" y="1700"/>
                  </a:lnTo>
                  <a:lnTo>
                    <a:pt x="1421" y="1707"/>
                  </a:lnTo>
                  <a:lnTo>
                    <a:pt x="1429" y="1713"/>
                  </a:lnTo>
                  <a:lnTo>
                    <a:pt x="1432" y="1717"/>
                  </a:lnTo>
                  <a:lnTo>
                    <a:pt x="1435" y="1722"/>
                  </a:lnTo>
                  <a:lnTo>
                    <a:pt x="1439" y="1726"/>
                  </a:lnTo>
                  <a:lnTo>
                    <a:pt x="1441" y="1731"/>
                  </a:lnTo>
                  <a:lnTo>
                    <a:pt x="1438" y="1735"/>
                  </a:lnTo>
                  <a:lnTo>
                    <a:pt x="1433" y="1737"/>
                  </a:lnTo>
                  <a:lnTo>
                    <a:pt x="1429" y="1738"/>
                  </a:lnTo>
                  <a:lnTo>
                    <a:pt x="1425" y="1738"/>
                  </a:lnTo>
                  <a:lnTo>
                    <a:pt x="1421" y="1739"/>
                  </a:lnTo>
                  <a:lnTo>
                    <a:pt x="1417" y="1740"/>
                  </a:lnTo>
                  <a:lnTo>
                    <a:pt x="1413" y="1743"/>
                  </a:lnTo>
                  <a:lnTo>
                    <a:pt x="1411" y="1747"/>
                  </a:lnTo>
                  <a:lnTo>
                    <a:pt x="1420" y="1755"/>
                  </a:lnTo>
                  <a:lnTo>
                    <a:pt x="1428" y="1764"/>
                  </a:lnTo>
                  <a:lnTo>
                    <a:pt x="1435" y="1773"/>
                  </a:lnTo>
                  <a:lnTo>
                    <a:pt x="1441" y="1784"/>
                  </a:lnTo>
                  <a:lnTo>
                    <a:pt x="1446" y="1794"/>
                  </a:lnTo>
                  <a:lnTo>
                    <a:pt x="1451" y="1805"/>
                  </a:lnTo>
                  <a:lnTo>
                    <a:pt x="1454" y="1815"/>
                  </a:lnTo>
                  <a:lnTo>
                    <a:pt x="1458" y="1827"/>
                  </a:lnTo>
                  <a:lnTo>
                    <a:pt x="1456" y="1829"/>
                  </a:lnTo>
                  <a:lnTo>
                    <a:pt x="1452" y="1830"/>
                  </a:lnTo>
                  <a:lnTo>
                    <a:pt x="1450" y="1831"/>
                  </a:lnTo>
                  <a:lnTo>
                    <a:pt x="1447" y="1831"/>
                  </a:lnTo>
                  <a:lnTo>
                    <a:pt x="1443" y="1830"/>
                  </a:lnTo>
                  <a:lnTo>
                    <a:pt x="1438" y="1827"/>
                  </a:lnTo>
                  <a:lnTo>
                    <a:pt x="1432" y="1824"/>
                  </a:lnTo>
                  <a:lnTo>
                    <a:pt x="1427" y="1822"/>
                  </a:lnTo>
                  <a:lnTo>
                    <a:pt x="1424" y="1822"/>
                  </a:lnTo>
                  <a:lnTo>
                    <a:pt x="1422" y="1822"/>
                  </a:lnTo>
                  <a:lnTo>
                    <a:pt x="1419" y="1822"/>
                  </a:lnTo>
                  <a:lnTo>
                    <a:pt x="1417" y="1824"/>
                  </a:lnTo>
                  <a:lnTo>
                    <a:pt x="1423" y="1834"/>
                  </a:lnTo>
                  <a:lnTo>
                    <a:pt x="1430" y="1846"/>
                  </a:lnTo>
                  <a:lnTo>
                    <a:pt x="1437" y="1857"/>
                  </a:lnTo>
                  <a:lnTo>
                    <a:pt x="1441" y="1869"/>
                  </a:lnTo>
                  <a:lnTo>
                    <a:pt x="1445" y="1882"/>
                  </a:lnTo>
                  <a:lnTo>
                    <a:pt x="1447" y="1894"/>
                  </a:lnTo>
                  <a:lnTo>
                    <a:pt x="1447" y="1901"/>
                  </a:lnTo>
                  <a:lnTo>
                    <a:pt x="1447" y="1907"/>
                  </a:lnTo>
                  <a:lnTo>
                    <a:pt x="1446" y="1914"/>
                  </a:lnTo>
                  <a:lnTo>
                    <a:pt x="1444" y="1921"/>
                  </a:lnTo>
                  <a:lnTo>
                    <a:pt x="1441" y="1923"/>
                  </a:lnTo>
                  <a:lnTo>
                    <a:pt x="1438" y="1925"/>
                  </a:lnTo>
                  <a:lnTo>
                    <a:pt x="1434" y="1928"/>
                  </a:lnTo>
                  <a:lnTo>
                    <a:pt x="1431" y="1931"/>
                  </a:lnTo>
                  <a:lnTo>
                    <a:pt x="1428" y="1934"/>
                  </a:lnTo>
                  <a:lnTo>
                    <a:pt x="1425" y="1935"/>
                  </a:lnTo>
                  <a:lnTo>
                    <a:pt x="1421" y="1936"/>
                  </a:lnTo>
                  <a:lnTo>
                    <a:pt x="1417" y="1934"/>
                  </a:lnTo>
                  <a:lnTo>
                    <a:pt x="1417" y="1941"/>
                  </a:lnTo>
                  <a:lnTo>
                    <a:pt x="1418" y="1947"/>
                  </a:lnTo>
                  <a:lnTo>
                    <a:pt x="1419" y="1953"/>
                  </a:lnTo>
                  <a:lnTo>
                    <a:pt x="1420" y="1960"/>
                  </a:lnTo>
                  <a:lnTo>
                    <a:pt x="1421" y="1967"/>
                  </a:lnTo>
                  <a:lnTo>
                    <a:pt x="1422" y="1973"/>
                  </a:lnTo>
                  <a:lnTo>
                    <a:pt x="1422" y="1980"/>
                  </a:lnTo>
                  <a:lnTo>
                    <a:pt x="1420" y="1985"/>
                  </a:lnTo>
                  <a:lnTo>
                    <a:pt x="1417" y="1989"/>
                  </a:lnTo>
                  <a:lnTo>
                    <a:pt x="1414" y="1992"/>
                  </a:lnTo>
                  <a:lnTo>
                    <a:pt x="1411" y="1993"/>
                  </a:lnTo>
                  <a:lnTo>
                    <a:pt x="1408" y="1994"/>
                  </a:lnTo>
                  <a:lnTo>
                    <a:pt x="1402" y="1993"/>
                  </a:lnTo>
                  <a:lnTo>
                    <a:pt x="1397" y="1990"/>
                  </a:lnTo>
                  <a:lnTo>
                    <a:pt x="1390" y="1986"/>
                  </a:lnTo>
                  <a:lnTo>
                    <a:pt x="1385" y="1983"/>
                  </a:lnTo>
                  <a:lnTo>
                    <a:pt x="1382" y="1982"/>
                  </a:lnTo>
                  <a:lnTo>
                    <a:pt x="1379" y="1982"/>
                  </a:lnTo>
                  <a:lnTo>
                    <a:pt x="1375" y="1982"/>
                  </a:lnTo>
                  <a:lnTo>
                    <a:pt x="1372" y="1983"/>
                  </a:lnTo>
                  <a:lnTo>
                    <a:pt x="1374" y="1993"/>
                  </a:lnTo>
                  <a:lnTo>
                    <a:pt x="1376" y="2003"/>
                  </a:lnTo>
                  <a:lnTo>
                    <a:pt x="1379" y="2012"/>
                  </a:lnTo>
                  <a:lnTo>
                    <a:pt x="1381" y="2022"/>
                  </a:lnTo>
                  <a:lnTo>
                    <a:pt x="1383" y="2031"/>
                  </a:lnTo>
                  <a:lnTo>
                    <a:pt x="1383" y="2041"/>
                  </a:lnTo>
                  <a:lnTo>
                    <a:pt x="1383" y="2050"/>
                  </a:lnTo>
                  <a:lnTo>
                    <a:pt x="1382" y="2060"/>
                  </a:lnTo>
                  <a:lnTo>
                    <a:pt x="1376" y="2064"/>
                  </a:lnTo>
                  <a:lnTo>
                    <a:pt x="1371" y="2067"/>
                  </a:lnTo>
                  <a:lnTo>
                    <a:pt x="1366" y="2069"/>
                  </a:lnTo>
                  <a:lnTo>
                    <a:pt x="1360" y="2070"/>
                  </a:lnTo>
                  <a:lnTo>
                    <a:pt x="1353" y="2070"/>
                  </a:lnTo>
                  <a:lnTo>
                    <a:pt x="1348" y="2070"/>
                  </a:lnTo>
                  <a:lnTo>
                    <a:pt x="1342" y="2069"/>
                  </a:lnTo>
                  <a:lnTo>
                    <a:pt x="1336" y="2067"/>
                  </a:lnTo>
                  <a:lnTo>
                    <a:pt x="1334" y="2075"/>
                  </a:lnTo>
                  <a:lnTo>
                    <a:pt x="1334" y="2084"/>
                  </a:lnTo>
                  <a:lnTo>
                    <a:pt x="1334" y="2092"/>
                  </a:lnTo>
                  <a:lnTo>
                    <a:pt x="1334" y="2102"/>
                  </a:lnTo>
                  <a:lnTo>
                    <a:pt x="1334" y="2110"/>
                  </a:lnTo>
                  <a:lnTo>
                    <a:pt x="1332" y="2119"/>
                  </a:lnTo>
                  <a:lnTo>
                    <a:pt x="1330" y="2122"/>
                  </a:lnTo>
                  <a:lnTo>
                    <a:pt x="1328" y="2126"/>
                  </a:lnTo>
                  <a:lnTo>
                    <a:pt x="1325" y="2130"/>
                  </a:lnTo>
                  <a:lnTo>
                    <a:pt x="1321" y="2133"/>
                  </a:lnTo>
                  <a:lnTo>
                    <a:pt x="1312" y="2134"/>
                  </a:lnTo>
                  <a:lnTo>
                    <a:pt x="1305" y="2133"/>
                  </a:lnTo>
                  <a:lnTo>
                    <a:pt x="1297" y="2130"/>
                  </a:lnTo>
                  <a:lnTo>
                    <a:pt x="1291" y="2127"/>
                  </a:lnTo>
                  <a:lnTo>
                    <a:pt x="1285" y="2123"/>
                  </a:lnTo>
                  <a:lnTo>
                    <a:pt x="1278" y="2118"/>
                  </a:lnTo>
                  <a:lnTo>
                    <a:pt x="1273" y="2113"/>
                  </a:lnTo>
                  <a:lnTo>
                    <a:pt x="1267" y="2109"/>
                  </a:lnTo>
                  <a:lnTo>
                    <a:pt x="1265" y="2118"/>
                  </a:lnTo>
                  <a:lnTo>
                    <a:pt x="1264" y="2126"/>
                  </a:lnTo>
                  <a:lnTo>
                    <a:pt x="1263" y="2134"/>
                  </a:lnTo>
                  <a:lnTo>
                    <a:pt x="1262" y="2142"/>
                  </a:lnTo>
                  <a:lnTo>
                    <a:pt x="1261" y="2149"/>
                  </a:lnTo>
                  <a:lnTo>
                    <a:pt x="1257" y="2157"/>
                  </a:lnTo>
                  <a:lnTo>
                    <a:pt x="1255" y="2160"/>
                  </a:lnTo>
                  <a:lnTo>
                    <a:pt x="1253" y="2163"/>
                  </a:lnTo>
                  <a:lnTo>
                    <a:pt x="1250" y="2165"/>
                  </a:lnTo>
                  <a:lnTo>
                    <a:pt x="1246" y="2168"/>
                  </a:lnTo>
                  <a:lnTo>
                    <a:pt x="1241" y="2169"/>
                  </a:lnTo>
                  <a:lnTo>
                    <a:pt x="1236" y="2169"/>
                  </a:lnTo>
                  <a:lnTo>
                    <a:pt x="1233" y="2169"/>
                  </a:lnTo>
                  <a:lnTo>
                    <a:pt x="1229" y="2168"/>
                  </a:lnTo>
                  <a:lnTo>
                    <a:pt x="1223" y="2165"/>
                  </a:lnTo>
                  <a:lnTo>
                    <a:pt x="1217" y="2160"/>
                  </a:lnTo>
                  <a:lnTo>
                    <a:pt x="1212" y="2154"/>
                  </a:lnTo>
                  <a:lnTo>
                    <a:pt x="1207" y="2148"/>
                  </a:lnTo>
                  <a:lnTo>
                    <a:pt x="1202" y="2143"/>
                  </a:lnTo>
                  <a:lnTo>
                    <a:pt x="1195" y="2139"/>
                  </a:lnTo>
                  <a:lnTo>
                    <a:pt x="1190" y="2144"/>
                  </a:lnTo>
                  <a:lnTo>
                    <a:pt x="1190" y="2195"/>
                  </a:lnTo>
                  <a:lnTo>
                    <a:pt x="1195" y="2201"/>
                  </a:lnTo>
                  <a:lnTo>
                    <a:pt x="1193" y="2203"/>
                  </a:lnTo>
                  <a:lnTo>
                    <a:pt x="1197" y="2223"/>
                  </a:lnTo>
                  <a:lnTo>
                    <a:pt x="1203" y="2242"/>
                  </a:lnTo>
                  <a:lnTo>
                    <a:pt x="1209" y="2261"/>
                  </a:lnTo>
                  <a:lnTo>
                    <a:pt x="1217" y="2279"/>
                  </a:lnTo>
                  <a:lnTo>
                    <a:pt x="1227" y="2297"/>
                  </a:lnTo>
                  <a:lnTo>
                    <a:pt x="1236" y="2314"/>
                  </a:lnTo>
                  <a:lnTo>
                    <a:pt x="1248" y="2331"/>
                  </a:lnTo>
                  <a:lnTo>
                    <a:pt x="1258" y="2348"/>
                  </a:lnTo>
                  <a:lnTo>
                    <a:pt x="1282" y="2382"/>
                  </a:lnTo>
                  <a:lnTo>
                    <a:pt x="1304" y="2416"/>
                  </a:lnTo>
                  <a:lnTo>
                    <a:pt x="1313" y="2433"/>
                  </a:lnTo>
                  <a:lnTo>
                    <a:pt x="1323" y="2450"/>
                  </a:lnTo>
                  <a:lnTo>
                    <a:pt x="1331" y="2468"/>
                  </a:lnTo>
                  <a:lnTo>
                    <a:pt x="1337" y="2486"/>
                  </a:lnTo>
                  <a:lnTo>
                    <a:pt x="1341" y="2488"/>
                  </a:lnTo>
                  <a:lnTo>
                    <a:pt x="1343" y="2491"/>
                  </a:lnTo>
                  <a:lnTo>
                    <a:pt x="1344" y="2493"/>
                  </a:lnTo>
                  <a:lnTo>
                    <a:pt x="1344" y="2495"/>
                  </a:lnTo>
                  <a:lnTo>
                    <a:pt x="1345" y="2498"/>
                  </a:lnTo>
                  <a:lnTo>
                    <a:pt x="1345" y="2501"/>
                  </a:lnTo>
                  <a:lnTo>
                    <a:pt x="1347" y="2503"/>
                  </a:lnTo>
                  <a:lnTo>
                    <a:pt x="1348" y="2506"/>
                  </a:lnTo>
                  <a:lnTo>
                    <a:pt x="1352" y="2513"/>
                  </a:lnTo>
                  <a:lnTo>
                    <a:pt x="1356" y="2519"/>
                  </a:lnTo>
                  <a:lnTo>
                    <a:pt x="1362" y="2524"/>
                  </a:lnTo>
                  <a:lnTo>
                    <a:pt x="1367" y="2531"/>
                  </a:lnTo>
                  <a:lnTo>
                    <a:pt x="1371" y="2536"/>
                  </a:lnTo>
                  <a:lnTo>
                    <a:pt x="1376" y="2542"/>
                  </a:lnTo>
                  <a:lnTo>
                    <a:pt x="1380" y="2548"/>
                  </a:lnTo>
                  <a:lnTo>
                    <a:pt x="1382" y="2557"/>
                  </a:lnTo>
                  <a:lnTo>
                    <a:pt x="1385" y="2560"/>
                  </a:lnTo>
                  <a:lnTo>
                    <a:pt x="1388" y="2564"/>
                  </a:lnTo>
                  <a:lnTo>
                    <a:pt x="1392" y="2568"/>
                  </a:lnTo>
                  <a:lnTo>
                    <a:pt x="1395" y="2573"/>
                  </a:lnTo>
                  <a:lnTo>
                    <a:pt x="1400" y="2578"/>
                  </a:lnTo>
                  <a:lnTo>
                    <a:pt x="1404" y="2583"/>
                  </a:lnTo>
                  <a:lnTo>
                    <a:pt x="1407" y="2587"/>
                  </a:lnTo>
                  <a:lnTo>
                    <a:pt x="1409" y="2593"/>
                  </a:lnTo>
                  <a:lnTo>
                    <a:pt x="1411" y="2594"/>
                  </a:lnTo>
                  <a:lnTo>
                    <a:pt x="1413" y="2593"/>
                  </a:lnTo>
                  <a:lnTo>
                    <a:pt x="1415" y="2593"/>
                  </a:lnTo>
                  <a:lnTo>
                    <a:pt x="1418" y="2592"/>
                  </a:lnTo>
                  <a:lnTo>
                    <a:pt x="1420" y="2592"/>
                  </a:lnTo>
                  <a:lnTo>
                    <a:pt x="1422" y="2592"/>
                  </a:lnTo>
                  <a:lnTo>
                    <a:pt x="1424" y="2593"/>
                  </a:lnTo>
                  <a:lnTo>
                    <a:pt x="1425" y="2595"/>
                  </a:lnTo>
                  <a:lnTo>
                    <a:pt x="1438" y="2594"/>
                  </a:lnTo>
                  <a:lnTo>
                    <a:pt x="1450" y="2592"/>
                  </a:lnTo>
                  <a:lnTo>
                    <a:pt x="1463" y="2588"/>
                  </a:lnTo>
                  <a:lnTo>
                    <a:pt x="1476" y="2586"/>
                  </a:lnTo>
                  <a:lnTo>
                    <a:pt x="1488" y="2584"/>
                  </a:lnTo>
                  <a:lnTo>
                    <a:pt x="1502" y="2584"/>
                  </a:lnTo>
                  <a:lnTo>
                    <a:pt x="1508" y="2584"/>
                  </a:lnTo>
                  <a:lnTo>
                    <a:pt x="1515" y="2585"/>
                  </a:lnTo>
                  <a:lnTo>
                    <a:pt x="1521" y="2587"/>
                  </a:lnTo>
                  <a:lnTo>
                    <a:pt x="1527" y="2590"/>
                  </a:lnTo>
                  <a:lnTo>
                    <a:pt x="1530" y="2592"/>
                  </a:lnTo>
                  <a:lnTo>
                    <a:pt x="1532" y="2594"/>
                  </a:lnTo>
                  <a:lnTo>
                    <a:pt x="1533" y="2597"/>
                  </a:lnTo>
                  <a:lnTo>
                    <a:pt x="1532" y="2599"/>
                  </a:lnTo>
                  <a:lnTo>
                    <a:pt x="1531" y="2602"/>
                  </a:lnTo>
                  <a:lnTo>
                    <a:pt x="1530" y="2605"/>
                  </a:lnTo>
                  <a:lnTo>
                    <a:pt x="1529" y="2607"/>
                  </a:lnTo>
                  <a:lnTo>
                    <a:pt x="1527" y="2611"/>
                  </a:lnTo>
                  <a:lnTo>
                    <a:pt x="1526" y="2612"/>
                  </a:lnTo>
                  <a:lnTo>
                    <a:pt x="1525" y="2613"/>
                  </a:lnTo>
                  <a:lnTo>
                    <a:pt x="1524" y="2615"/>
                  </a:lnTo>
                  <a:lnTo>
                    <a:pt x="1523" y="2617"/>
                  </a:lnTo>
                  <a:lnTo>
                    <a:pt x="1523" y="2618"/>
                  </a:lnTo>
                  <a:lnTo>
                    <a:pt x="1522" y="2620"/>
                  </a:lnTo>
                  <a:lnTo>
                    <a:pt x="1522" y="2622"/>
                  </a:lnTo>
                  <a:lnTo>
                    <a:pt x="1523" y="2624"/>
                  </a:lnTo>
                  <a:lnTo>
                    <a:pt x="1535" y="2626"/>
                  </a:lnTo>
                  <a:lnTo>
                    <a:pt x="1546" y="2627"/>
                  </a:lnTo>
                  <a:lnTo>
                    <a:pt x="1557" y="2630"/>
                  </a:lnTo>
                  <a:lnTo>
                    <a:pt x="1568" y="2631"/>
                  </a:lnTo>
                  <a:lnTo>
                    <a:pt x="1579" y="2634"/>
                  </a:lnTo>
                  <a:lnTo>
                    <a:pt x="1588" y="2637"/>
                  </a:lnTo>
                  <a:lnTo>
                    <a:pt x="1599" y="2643"/>
                  </a:lnTo>
                  <a:lnTo>
                    <a:pt x="1608" y="2651"/>
                  </a:lnTo>
                  <a:lnTo>
                    <a:pt x="1611" y="2650"/>
                  </a:lnTo>
                  <a:lnTo>
                    <a:pt x="1615" y="2650"/>
                  </a:lnTo>
                  <a:lnTo>
                    <a:pt x="1618" y="2651"/>
                  </a:lnTo>
                  <a:lnTo>
                    <a:pt x="1621" y="2652"/>
                  </a:lnTo>
                  <a:lnTo>
                    <a:pt x="1626" y="2655"/>
                  </a:lnTo>
                  <a:lnTo>
                    <a:pt x="1631" y="2658"/>
                  </a:lnTo>
                  <a:lnTo>
                    <a:pt x="1637" y="2663"/>
                  </a:lnTo>
                  <a:lnTo>
                    <a:pt x="1643" y="2667"/>
                  </a:lnTo>
                  <a:lnTo>
                    <a:pt x="1648" y="2671"/>
                  </a:lnTo>
                  <a:lnTo>
                    <a:pt x="1655" y="2673"/>
                  </a:lnTo>
                  <a:lnTo>
                    <a:pt x="1659" y="2676"/>
                  </a:lnTo>
                  <a:lnTo>
                    <a:pt x="1662" y="2680"/>
                  </a:lnTo>
                  <a:lnTo>
                    <a:pt x="1665" y="2683"/>
                  </a:lnTo>
                  <a:lnTo>
                    <a:pt x="1666" y="2687"/>
                  </a:lnTo>
                  <a:lnTo>
                    <a:pt x="1667" y="2692"/>
                  </a:lnTo>
                  <a:lnTo>
                    <a:pt x="1668" y="2696"/>
                  </a:lnTo>
                  <a:lnTo>
                    <a:pt x="1668" y="2700"/>
                  </a:lnTo>
                  <a:lnTo>
                    <a:pt x="1667" y="2704"/>
                  </a:lnTo>
                  <a:lnTo>
                    <a:pt x="1657" y="2716"/>
                  </a:lnTo>
                  <a:lnTo>
                    <a:pt x="1662" y="2722"/>
                  </a:lnTo>
                  <a:lnTo>
                    <a:pt x="1668" y="2728"/>
                  </a:lnTo>
                  <a:lnTo>
                    <a:pt x="1675" y="2733"/>
                  </a:lnTo>
                  <a:lnTo>
                    <a:pt x="1682" y="2737"/>
                  </a:lnTo>
                  <a:lnTo>
                    <a:pt x="1688" y="2742"/>
                  </a:lnTo>
                  <a:lnTo>
                    <a:pt x="1695" y="2748"/>
                  </a:lnTo>
                  <a:lnTo>
                    <a:pt x="1700" y="2754"/>
                  </a:lnTo>
                  <a:lnTo>
                    <a:pt x="1703" y="2762"/>
                  </a:lnTo>
                  <a:lnTo>
                    <a:pt x="1702" y="2765"/>
                  </a:lnTo>
                  <a:lnTo>
                    <a:pt x="1700" y="2769"/>
                  </a:lnTo>
                  <a:lnTo>
                    <a:pt x="1698" y="2772"/>
                  </a:lnTo>
                  <a:lnTo>
                    <a:pt x="1695" y="2775"/>
                  </a:lnTo>
                  <a:lnTo>
                    <a:pt x="1693" y="2778"/>
                  </a:lnTo>
                  <a:lnTo>
                    <a:pt x="1690" y="2781"/>
                  </a:lnTo>
                  <a:lnTo>
                    <a:pt x="1690" y="2784"/>
                  </a:lnTo>
                  <a:lnTo>
                    <a:pt x="1692" y="2788"/>
                  </a:lnTo>
                  <a:lnTo>
                    <a:pt x="1695" y="2794"/>
                  </a:lnTo>
                  <a:lnTo>
                    <a:pt x="1699" y="2799"/>
                  </a:lnTo>
                  <a:lnTo>
                    <a:pt x="1703" y="2803"/>
                  </a:lnTo>
                  <a:lnTo>
                    <a:pt x="1707" y="2809"/>
                  </a:lnTo>
                  <a:lnTo>
                    <a:pt x="1711" y="2814"/>
                  </a:lnTo>
                  <a:lnTo>
                    <a:pt x="1712" y="2819"/>
                  </a:lnTo>
                  <a:lnTo>
                    <a:pt x="1713" y="2821"/>
                  </a:lnTo>
                  <a:lnTo>
                    <a:pt x="1712" y="2824"/>
                  </a:lnTo>
                  <a:lnTo>
                    <a:pt x="1711" y="2828"/>
                  </a:lnTo>
                  <a:lnTo>
                    <a:pt x="1709" y="2832"/>
                  </a:lnTo>
                  <a:lnTo>
                    <a:pt x="1703" y="2835"/>
                  </a:lnTo>
                  <a:lnTo>
                    <a:pt x="1696" y="2838"/>
                  </a:lnTo>
                  <a:lnTo>
                    <a:pt x="1688" y="2841"/>
                  </a:lnTo>
                  <a:lnTo>
                    <a:pt x="1681" y="2843"/>
                  </a:lnTo>
                  <a:lnTo>
                    <a:pt x="1675" y="2847"/>
                  </a:lnTo>
                  <a:lnTo>
                    <a:pt x="1669" y="2851"/>
                  </a:lnTo>
                  <a:lnTo>
                    <a:pt x="1667" y="2854"/>
                  </a:lnTo>
                  <a:lnTo>
                    <a:pt x="1666" y="2857"/>
                  </a:lnTo>
                  <a:lnTo>
                    <a:pt x="1665" y="2861"/>
                  </a:lnTo>
                  <a:lnTo>
                    <a:pt x="1665" y="2867"/>
                  </a:lnTo>
                  <a:lnTo>
                    <a:pt x="1661" y="2873"/>
                  </a:lnTo>
                  <a:lnTo>
                    <a:pt x="1656" y="2878"/>
                  </a:lnTo>
                  <a:lnTo>
                    <a:pt x="1650" y="2883"/>
                  </a:lnTo>
                  <a:lnTo>
                    <a:pt x="1644" y="2888"/>
                  </a:lnTo>
                  <a:lnTo>
                    <a:pt x="1638" y="2892"/>
                  </a:lnTo>
                  <a:lnTo>
                    <a:pt x="1631" y="2894"/>
                  </a:lnTo>
                  <a:lnTo>
                    <a:pt x="1624" y="2895"/>
                  </a:lnTo>
                  <a:lnTo>
                    <a:pt x="1617" y="2896"/>
                  </a:lnTo>
                  <a:lnTo>
                    <a:pt x="1614" y="2899"/>
                  </a:lnTo>
                  <a:lnTo>
                    <a:pt x="1609" y="2902"/>
                  </a:lnTo>
                  <a:lnTo>
                    <a:pt x="1606" y="2904"/>
                  </a:lnTo>
                  <a:lnTo>
                    <a:pt x="1602" y="2907"/>
                  </a:lnTo>
                  <a:lnTo>
                    <a:pt x="1594" y="2909"/>
                  </a:lnTo>
                  <a:lnTo>
                    <a:pt x="1585" y="2909"/>
                  </a:lnTo>
                  <a:lnTo>
                    <a:pt x="1576" y="2909"/>
                  </a:lnTo>
                  <a:lnTo>
                    <a:pt x="1566" y="2908"/>
                  </a:lnTo>
                  <a:lnTo>
                    <a:pt x="1557" y="2908"/>
                  </a:lnTo>
                  <a:lnTo>
                    <a:pt x="1547" y="2908"/>
                  </a:lnTo>
                  <a:lnTo>
                    <a:pt x="1545" y="2910"/>
                  </a:lnTo>
                  <a:lnTo>
                    <a:pt x="1543" y="2913"/>
                  </a:lnTo>
                  <a:lnTo>
                    <a:pt x="1543" y="2916"/>
                  </a:lnTo>
                  <a:lnTo>
                    <a:pt x="1543" y="2919"/>
                  </a:lnTo>
                  <a:lnTo>
                    <a:pt x="1543" y="2922"/>
                  </a:lnTo>
                  <a:lnTo>
                    <a:pt x="1542" y="2925"/>
                  </a:lnTo>
                  <a:lnTo>
                    <a:pt x="1539" y="2927"/>
                  </a:lnTo>
                  <a:lnTo>
                    <a:pt x="1535" y="2927"/>
                  </a:lnTo>
                  <a:lnTo>
                    <a:pt x="1529" y="2928"/>
                  </a:lnTo>
                  <a:lnTo>
                    <a:pt x="1525" y="2929"/>
                  </a:lnTo>
                  <a:lnTo>
                    <a:pt x="1520" y="2928"/>
                  </a:lnTo>
                  <a:lnTo>
                    <a:pt x="1516" y="2927"/>
                  </a:lnTo>
                  <a:lnTo>
                    <a:pt x="1507" y="2923"/>
                  </a:lnTo>
                  <a:lnTo>
                    <a:pt x="1499" y="2919"/>
                  </a:lnTo>
                  <a:lnTo>
                    <a:pt x="1490" y="2913"/>
                  </a:lnTo>
                  <a:lnTo>
                    <a:pt x="1482" y="2908"/>
                  </a:lnTo>
                  <a:lnTo>
                    <a:pt x="1473" y="2903"/>
                  </a:lnTo>
                  <a:lnTo>
                    <a:pt x="1465" y="2899"/>
                  </a:lnTo>
                  <a:lnTo>
                    <a:pt x="1454" y="2918"/>
                  </a:lnTo>
                  <a:lnTo>
                    <a:pt x="1449" y="2920"/>
                  </a:lnTo>
                  <a:lnTo>
                    <a:pt x="1444" y="2920"/>
                  </a:lnTo>
                  <a:lnTo>
                    <a:pt x="1440" y="2919"/>
                  </a:lnTo>
                  <a:lnTo>
                    <a:pt x="1437" y="2917"/>
                  </a:lnTo>
                  <a:lnTo>
                    <a:pt x="1430" y="2911"/>
                  </a:lnTo>
                  <a:lnTo>
                    <a:pt x="1425" y="2903"/>
                  </a:lnTo>
                  <a:lnTo>
                    <a:pt x="1420" y="2896"/>
                  </a:lnTo>
                  <a:lnTo>
                    <a:pt x="1414" y="2891"/>
                  </a:lnTo>
                  <a:lnTo>
                    <a:pt x="1412" y="2889"/>
                  </a:lnTo>
                  <a:lnTo>
                    <a:pt x="1408" y="2889"/>
                  </a:lnTo>
                  <a:lnTo>
                    <a:pt x="1405" y="2889"/>
                  </a:lnTo>
                  <a:lnTo>
                    <a:pt x="1401" y="2891"/>
                  </a:lnTo>
                  <a:lnTo>
                    <a:pt x="1395" y="2891"/>
                  </a:lnTo>
                  <a:lnTo>
                    <a:pt x="1391" y="2889"/>
                  </a:lnTo>
                  <a:lnTo>
                    <a:pt x="1388" y="2887"/>
                  </a:lnTo>
                  <a:lnTo>
                    <a:pt x="1385" y="2882"/>
                  </a:lnTo>
                  <a:lnTo>
                    <a:pt x="1383" y="2878"/>
                  </a:lnTo>
                  <a:lnTo>
                    <a:pt x="1380" y="2874"/>
                  </a:lnTo>
                  <a:lnTo>
                    <a:pt x="1378" y="2870"/>
                  </a:lnTo>
                  <a:lnTo>
                    <a:pt x="1374" y="2867"/>
                  </a:lnTo>
                  <a:lnTo>
                    <a:pt x="1371" y="2858"/>
                  </a:lnTo>
                  <a:lnTo>
                    <a:pt x="1368" y="2851"/>
                  </a:lnTo>
                  <a:lnTo>
                    <a:pt x="1365" y="2843"/>
                  </a:lnTo>
                  <a:lnTo>
                    <a:pt x="1362" y="2835"/>
                  </a:lnTo>
                  <a:lnTo>
                    <a:pt x="1359" y="2828"/>
                  </a:lnTo>
                  <a:lnTo>
                    <a:pt x="1354" y="2821"/>
                  </a:lnTo>
                  <a:lnTo>
                    <a:pt x="1348" y="2815"/>
                  </a:lnTo>
                  <a:lnTo>
                    <a:pt x="1342" y="2809"/>
                  </a:lnTo>
                  <a:lnTo>
                    <a:pt x="1339" y="2804"/>
                  </a:lnTo>
                  <a:lnTo>
                    <a:pt x="1336" y="2801"/>
                  </a:lnTo>
                  <a:lnTo>
                    <a:pt x="1335" y="2797"/>
                  </a:lnTo>
                  <a:lnTo>
                    <a:pt x="1334" y="2793"/>
                  </a:lnTo>
                  <a:lnTo>
                    <a:pt x="1333" y="2790"/>
                  </a:lnTo>
                  <a:lnTo>
                    <a:pt x="1332" y="2785"/>
                  </a:lnTo>
                  <a:lnTo>
                    <a:pt x="1330" y="2781"/>
                  </a:lnTo>
                  <a:lnTo>
                    <a:pt x="1328" y="2777"/>
                  </a:lnTo>
                  <a:lnTo>
                    <a:pt x="1325" y="2771"/>
                  </a:lnTo>
                  <a:lnTo>
                    <a:pt x="1323" y="2762"/>
                  </a:lnTo>
                  <a:lnTo>
                    <a:pt x="1322" y="2755"/>
                  </a:lnTo>
                  <a:lnTo>
                    <a:pt x="1321" y="2746"/>
                  </a:lnTo>
                  <a:lnTo>
                    <a:pt x="1321" y="2743"/>
                  </a:lnTo>
                  <a:lnTo>
                    <a:pt x="1319" y="2740"/>
                  </a:lnTo>
                  <a:lnTo>
                    <a:pt x="1317" y="2737"/>
                  </a:lnTo>
                  <a:lnTo>
                    <a:pt x="1315" y="2735"/>
                  </a:lnTo>
                  <a:lnTo>
                    <a:pt x="1312" y="2733"/>
                  </a:lnTo>
                  <a:lnTo>
                    <a:pt x="1308" y="2732"/>
                  </a:lnTo>
                  <a:lnTo>
                    <a:pt x="1304" y="2732"/>
                  </a:lnTo>
                  <a:lnTo>
                    <a:pt x="1297" y="2732"/>
                  </a:lnTo>
                  <a:lnTo>
                    <a:pt x="1296" y="2734"/>
                  </a:lnTo>
                  <a:lnTo>
                    <a:pt x="1294" y="2735"/>
                  </a:lnTo>
                  <a:lnTo>
                    <a:pt x="1292" y="2736"/>
                  </a:lnTo>
                  <a:lnTo>
                    <a:pt x="1289" y="2737"/>
                  </a:lnTo>
                  <a:lnTo>
                    <a:pt x="1287" y="2737"/>
                  </a:lnTo>
                  <a:lnTo>
                    <a:pt x="1285" y="2737"/>
                  </a:lnTo>
                  <a:lnTo>
                    <a:pt x="1283" y="2737"/>
                  </a:lnTo>
                  <a:lnTo>
                    <a:pt x="1281" y="2736"/>
                  </a:lnTo>
                  <a:lnTo>
                    <a:pt x="1280" y="2735"/>
                  </a:lnTo>
                  <a:lnTo>
                    <a:pt x="1278" y="2734"/>
                  </a:lnTo>
                  <a:lnTo>
                    <a:pt x="1277" y="2733"/>
                  </a:lnTo>
                  <a:lnTo>
                    <a:pt x="1277" y="2732"/>
                  </a:lnTo>
                  <a:lnTo>
                    <a:pt x="1277" y="2731"/>
                  </a:lnTo>
                  <a:lnTo>
                    <a:pt x="1277" y="2730"/>
                  </a:lnTo>
                  <a:lnTo>
                    <a:pt x="1276" y="2729"/>
                  </a:lnTo>
                  <a:lnTo>
                    <a:pt x="1277" y="2728"/>
                  </a:lnTo>
                  <a:lnTo>
                    <a:pt x="1282" y="2722"/>
                  </a:lnTo>
                  <a:lnTo>
                    <a:pt x="1284" y="2717"/>
                  </a:lnTo>
                  <a:lnTo>
                    <a:pt x="1286" y="2711"/>
                  </a:lnTo>
                  <a:lnTo>
                    <a:pt x="1288" y="2704"/>
                  </a:lnTo>
                  <a:lnTo>
                    <a:pt x="1289" y="2697"/>
                  </a:lnTo>
                  <a:lnTo>
                    <a:pt x="1290" y="2691"/>
                  </a:lnTo>
                  <a:lnTo>
                    <a:pt x="1292" y="2684"/>
                  </a:lnTo>
                  <a:lnTo>
                    <a:pt x="1294" y="2678"/>
                  </a:lnTo>
                  <a:lnTo>
                    <a:pt x="1321" y="2631"/>
                  </a:lnTo>
                  <a:lnTo>
                    <a:pt x="1320" y="2627"/>
                  </a:lnTo>
                  <a:lnTo>
                    <a:pt x="1316" y="2624"/>
                  </a:lnTo>
                  <a:lnTo>
                    <a:pt x="1314" y="2621"/>
                  </a:lnTo>
                  <a:lnTo>
                    <a:pt x="1311" y="2618"/>
                  </a:lnTo>
                  <a:lnTo>
                    <a:pt x="1308" y="2615"/>
                  </a:lnTo>
                  <a:lnTo>
                    <a:pt x="1306" y="2612"/>
                  </a:lnTo>
                  <a:lnTo>
                    <a:pt x="1305" y="2608"/>
                  </a:lnTo>
                  <a:lnTo>
                    <a:pt x="1305" y="2605"/>
                  </a:lnTo>
                  <a:lnTo>
                    <a:pt x="1300" y="2601"/>
                  </a:lnTo>
                  <a:lnTo>
                    <a:pt x="1295" y="2596"/>
                  </a:lnTo>
                  <a:lnTo>
                    <a:pt x="1291" y="2591"/>
                  </a:lnTo>
                  <a:lnTo>
                    <a:pt x="1288" y="2584"/>
                  </a:lnTo>
                  <a:lnTo>
                    <a:pt x="1285" y="2579"/>
                  </a:lnTo>
                  <a:lnTo>
                    <a:pt x="1282" y="2573"/>
                  </a:lnTo>
                  <a:lnTo>
                    <a:pt x="1278" y="2567"/>
                  </a:lnTo>
                  <a:lnTo>
                    <a:pt x="1275" y="2561"/>
                  </a:lnTo>
                  <a:lnTo>
                    <a:pt x="1267" y="2553"/>
                  </a:lnTo>
                  <a:lnTo>
                    <a:pt x="1261" y="2543"/>
                  </a:lnTo>
                  <a:lnTo>
                    <a:pt x="1254" y="2534"/>
                  </a:lnTo>
                  <a:lnTo>
                    <a:pt x="1248" y="2524"/>
                  </a:lnTo>
                  <a:lnTo>
                    <a:pt x="1237" y="2504"/>
                  </a:lnTo>
                  <a:lnTo>
                    <a:pt x="1227" y="2484"/>
                  </a:lnTo>
                  <a:lnTo>
                    <a:pt x="1217" y="2463"/>
                  </a:lnTo>
                  <a:lnTo>
                    <a:pt x="1208" y="2443"/>
                  </a:lnTo>
                  <a:lnTo>
                    <a:pt x="1197" y="2422"/>
                  </a:lnTo>
                  <a:lnTo>
                    <a:pt x="1185" y="2403"/>
                  </a:lnTo>
                  <a:lnTo>
                    <a:pt x="1180" y="2398"/>
                  </a:lnTo>
                  <a:lnTo>
                    <a:pt x="1178" y="2391"/>
                  </a:lnTo>
                  <a:lnTo>
                    <a:pt x="1177" y="2385"/>
                  </a:lnTo>
                  <a:lnTo>
                    <a:pt x="1177" y="2380"/>
                  </a:lnTo>
                  <a:lnTo>
                    <a:pt x="1176" y="2374"/>
                  </a:lnTo>
                  <a:lnTo>
                    <a:pt x="1174" y="2368"/>
                  </a:lnTo>
                  <a:lnTo>
                    <a:pt x="1173" y="2365"/>
                  </a:lnTo>
                  <a:lnTo>
                    <a:pt x="1171" y="2362"/>
                  </a:lnTo>
                  <a:lnTo>
                    <a:pt x="1169" y="2360"/>
                  </a:lnTo>
                  <a:lnTo>
                    <a:pt x="1166" y="2358"/>
                  </a:lnTo>
                  <a:lnTo>
                    <a:pt x="1167" y="2356"/>
                  </a:lnTo>
                  <a:lnTo>
                    <a:pt x="1154" y="2340"/>
                  </a:lnTo>
                  <a:lnTo>
                    <a:pt x="1143" y="2323"/>
                  </a:lnTo>
                  <a:lnTo>
                    <a:pt x="1133" y="2305"/>
                  </a:lnTo>
                  <a:lnTo>
                    <a:pt x="1124" y="2286"/>
                  </a:lnTo>
                  <a:lnTo>
                    <a:pt x="1114" y="2267"/>
                  </a:lnTo>
                  <a:lnTo>
                    <a:pt x="1106" y="2249"/>
                  </a:lnTo>
                  <a:lnTo>
                    <a:pt x="1097" y="2231"/>
                  </a:lnTo>
                  <a:lnTo>
                    <a:pt x="1088" y="2213"/>
                  </a:lnTo>
                  <a:lnTo>
                    <a:pt x="1081" y="2209"/>
                  </a:lnTo>
                  <a:lnTo>
                    <a:pt x="1077" y="2204"/>
                  </a:lnTo>
                  <a:lnTo>
                    <a:pt x="1074" y="2200"/>
                  </a:lnTo>
                  <a:lnTo>
                    <a:pt x="1071" y="2193"/>
                  </a:lnTo>
                  <a:lnTo>
                    <a:pt x="1068" y="2188"/>
                  </a:lnTo>
                  <a:lnTo>
                    <a:pt x="1064" y="2183"/>
                  </a:lnTo>
                  <a:lnTo>
                    <a:pt x="1060" y="2177"/>
                  </a:lnTo>
                  <a:lnTo>
                    <a:pt x="1056" y="2171"/>
                  </a:lnTo>
                  <a:lnTo>
                    <a:pt x="1047" y="2166"/>
                  </a:lnTo>
                  <a:lnTo>
                    <a:pt x="1042" y="2171"/>
                  </a:lnTo>
                  <a:lnTo>
                    <a:pt x="1038" y="2178"/>
                  </a:lnTo>
                  <a:lnTo>
                    <a:pt x="1036" y="2184"/>
                  </a:lnTo>
                  <a:lnTo>
                    <a:pt x="1035" y="2190"/>
                  </a:lnTo>
                  <a:lnTo>
                    <a:pt x="1033" y="2198"/>
                  </a:lnTo>
                  <a:lnTo>
                    <a:pt x="1032" y="2204"/>
                  </a:lnTo>
                  <a:lnTo>
                    <a:pt x="1031" y="2210"/>
                  </a:lnTo>
                  <a:lnTo>
                    <a:pt x="1028" y="2217"/>
                  </a:lnTo>
                  <a:lnTo>
                    <a:pt x="1026" y="2218"/>
                  </a:lnTo>
                  <a:lnTo>
                    <a:pt x="1022" y="2220"/>
                  </a:lnTo>
                  <a:lnTo>
                    <a:pt x="1019" y="2221"/>
                  </a:lnTo>
                  <a:lnTo>
                    <a:pt x="1017" y="2222"/>
                  </a:lnTo>
                  <a:lnTo>
                    <a:pt x="1014" y="2222"/>
                  </a:lnTo>
                  <a:lnTo>
                    <a:pt x="1011" y="2222"/>
                  </a:lnTo>
                  <a:lnTo>
                    <a:pt x="1008" y="2221"/>
                  </a:lnTo>
                  <a:lnTo>
                    <a:pt x="1006" y="2220"/>
                  </a:lnTo>
                  <a:lnTo>
                    <a:pt x="1000" y="2217"/>
                  </a:lnTo>
                  <a:lnTo>
                    <a:pt x="995" y="2212"/>
                  </a:lnTo>
                  <a:lnTo>
                    <a:pt x="991" y="2207"/>
                  </a:lnTo>
                  <a:lnTo>
                    <a:pt x="987" y="2201"/>
                  </a:lnTo>
                  <a:lnTo>
                    <a:pt x="982" y="2195"/>
                  </a:lnTo>
                  <a:lnTo>
                    <a:pt x="978" y="2188"/>
                  </a:lnTo>
                  <a:lnTo>
                    <a:pt x="975" y="2183"/>
                  </a:lnTo>
                  <a:lnTo>
                    <a:pt x="971" y="2177"/>
                  </a:lnTo>
                  <a:lnTo>
                    <a:pt x="967" y="2180"/>
                  </a:lnTo>
                  <a:lnTo>
                    <a:pt x="963" y="2183"/>
                  </a:lnTo>
                  <a:lnTo>
                    <a:pt x="961" y="2187"/>
                  </a:lnTo>
                  <a:lnTo>
                    <a:pt x="959" y="2191"/>
                  </a:lnTo>
                  <a:lnTo>
                    <a:pt x="957" y="2197"/>
                  </a:lnTo>
                  <a:lnTo>
                    <a:pt x="956" y="2201"/>
                  </a:lnTo>
                  <a:lnTo>
                    <a:pt x="954" y="2206"/>
                  </a:lnTo>
                  <a:lnTo>
                    <a:pt x="953" y="2210"/>
                  </a:lnTo>
                  <a:lnTo>
                    <a:pt x="949" y="2212"/>
                  </a:lnTo>
                  <a:lnTo>
                    <a:pt x="946" y="2217"/>
                  </a:lnTo>
                  <a:lnTo>
                    <a:pt x="943" y="2220"/>
                  </a:lnTo>
                  <a:lnTo>
                    <a:pt x="941" y="2223"/>
                  </a:lnTo>
                  <a:lnTo>
                    <a:pt x="938" y="2230"/>
                  </a:lnTo>
                  <a:lnTo>
                    <a:pt x="937" y="2238"/>
                  </a:lnTo>
                  <a:lnTo>
                    <a:pt x="937" y="2245"/>
                  </a:lnTo>
                  <a:lnTo>
                    <a:pt x="938" y="2252"/>
                  </a:lnTo>
                  <a:lnTo>
                    <a:pt x="939" y="2261"/>
                  </a:lnTo>
                  <a:lnTo>
                    <a:pt x="939" y="2269"/>
                  </a:lnTo>
                  <a:lnTo>
                    <a:pt x="946" y="2285"/>
                  </a:lnTo>
                  <a:lnTo>
                    <a:pt x="951" y="2302"/>
                  </a:lnTo>
                  <a:lnTo>
                    <a:pt x="955" y="2319"/>
                  </a:lnTo>
                  <a:lnTo>
                    <a:pt x="958" y="2335"/>
                  </a:lnTo>
                  <a:lnTo>
                    <a:pt x="962" y="2351"/>
                  </a:lnTo>
                  <a:lnTo>
                    <a:pt x="968" y="2368"/>
                  </a:lnTo>
                  <a:lnTo>
                    <a:pt x="971" y="2376"/>
                  </a:lnTo>
                  <a:lnTo>
                    <a:pt x="974" y="2384"/>
                  </a:lnTo>
                  <a:lnTo>
                    <a:pt x="979" y="2391"/>
                  </a:lnTo>
                  <a:lnTo>
                    <a:pt x="985" y="2400"/>
                  </a:lnTo>
                  <a:lnTo>
                    <a:pt x="987" y="2405"/>
                  </a:lnTo>
                  <a:lnTo>
                    <a:pt x="990" y="2410"/>
                  </a:lnTo>
                  <a:lnTo>
                    <a:pt x="993" y="2416"/>
                  </a:lnTo>
                  <a:lnTo>
                    <a:pt x="995" y="2421"/>
                  </a:lnTo>
                  <a:lnTo>
                    <a:pt x="998" y="2426"/>
                  </a:lnTo>
                  <a:lnTo>
                    <a:pt x="1001" y="2432"/>
                  </a:lnTo>
                  <a:lnTo>
                    <a:pt x="1003" y="2437"/>
                  </a:lnTo>
                  <a:lnTo>
                    <a:pt x="1006" y="2441"/>
                  </a:lnTo>
                  <a:lnTo>
                    <a:pt x="1012" y="2455"/>
                  </a:lnTo>
                  <a:lnTo>
                    <a:pt x="1017" y="2468"/>
                  </a:lnTo>
                  <a:lnTo>
                    <a:pt x="1022" y="2483"/>
                  </a:lnTo>
                  <a:lnTo>
                    <a:pt x="1028" y="2498"/>
                  </a:lnTo>
                  <a:lnTo>
                    <a:pt x="1033" y="2512"/>
                  </a:lnTo>
                  <a:lnTo>
                    <a:pt x="1038" y="2526"/>
                  </a:lnTo>
                  <a:lnTo>
                    <a:pt x="1045" y="2541"/>
                  </a:lnTo>
                  <a:lnTo>
                    <a:pt x="1051" y="2555"/>
                  </a:lnTo>
                  <a:lnTo>
                    <a:pt x="1051" y="2559"/>
                  </a:lnTo>
                  <a:lnTo>
                    <a:pt x="1052" y="2563"/>
                  </a:lnTo>
                  <a:lnTo>
                    <a:pt x="1052" y="2567"/>
                  </a:lnTo>
                  <a:lnTo>
                    <a:pt x="1053" y="2572"/>
                  </a:lnTo>
                  <a:lnTo>
                    <a:pt x="1054" y="2577"/>
                  </a:lnTo>
                  <a:lnTo>
                    <a:pt x="1056" y="2580"/>
                  </a:lnTo>
                  <a:lnTo>
                    <a:pt x="1058" y="2584"/>
                  </a:lnTo>
                  <a:lnTo>
                    <a:pt x="1061" y="2587"/>
                  </a:lnTo>
                  <a:lnTo>
                    <a:pt x="1064" y="2597"/>
                  </a:lnTo>
                  <a:lnTo>
                    <a:pt x="1067" y="2607"/>
                  </a:lnTo>
                  <a:lnTo>
                    <a:pt x="1069" y="2617"/>
                  </a:lnTo>
                  <a:lnTo>
                    <a:pt x="1071" y="2627"/>
                  </a:lnTo>
                  <a:lnTo>
                    <a:pt x="1072" y="2637"/>
                  </a:lnTo>
                  <a:lnTo>
                    <a:pt x="1074" y="2646"/>
                  </a:lnTo>
                  <a:lnTo>
                    <a:pt x="1077" y="2656"/>
                  </a:lnTo>
                  <a:lnTo>
                    <a:pt x="1080" y="2664"/>
                  </a:lnTo>
                  <a:lnTo>
                    <a:pt x="1079" y="2671"/>
                  </a:lnTo>
                  <a:lnTo>
                    <a:pt x="1080" y="2676"/>
                  </a:lnTo>
                  <a:lnTo>
                    <a:pt x="1082" y="2682"/>
                  </a:lnTo>
                  <a:lnTo>
                    <a:pt x="1085" y="2686"/>
                  </a:lnTo>
                  <a:lnTo>
                    <a:pt x="1092" y="2696"/>
                  </a:lnTo>
                  <a:lnTo>
                    <a:pt x="1101" y="2704"/>
                  </a:lnTo>
                  <a:lnTo>
                    <a:pt x="1111" y="2713"/>
                  </a:lnTo>
                  <a:lnTo>
                    <a:pt x="1119" y="2721"/>
                  </a:lnTo>
                  <a:lnTo>
                    <a:pt x="1124" y="2726"/>
                  </a:lnTo>
                  <a:lnTo>
                    <a:pt x="1127" y="2732"/>
                  </a:lnTo>
                  <a:lnTo>
                    <a:pt x="1129" y="2737"/>
                  </a:lnTo>
                  <a:lnTo>
                    <a:pt x="1131" y="2742"/>
                  </a:lnTo>
                  <a:lnTo>
                    <a:pt x="1133" y="2744"/>
                  </a:lnTo>
                  <a:lnTo>
                    <a:pt x="1134" y="2745"/>
                  </a:lnTo>
                  <a:lnTo>
                    <a:pt x="1134" y="2746"/>
                  </a:lnTo>
                  <a:lnTo>
                    <a:pt x="1134" y="2749"/>
                  </a:lnTo>
                  <a:lnTo>
                    <a:pt x="1134" y="2750"/>
                  </a:lnTo>
                  <a:lnTo>
                    <a:pt x="1134" y="2752"/>
                  </a:lnTo>
                  <a:lnTo>
                    <a:pt x="1135" y="2753"/>
                  </a:lnTo>
                  <a:lnTo>
                    <a:pt x="1136" y="2755"/>
                  </a:lnTo>
                  <a:lnTo>
                    <a:pt x="1138" y="2764"/>
                  </a:lnTo>
                  <a:lnTo>
                    <a:pt x="1144" y="2775"/>
                  </a:lnTo>
                  <a:lnTo>
                    <a:pt x="1150" y="2785"/>
                  </a:lnTo>
                  <a:lnTo>
                    <a:pt x="1156" y="2796"/>
                  </a:lnTo>
                  <a:lnTo>
                    <a:pt x="1158" y="2800"/>
                  </a:lnTo>
                  <a:lnTo>
                    <a:pt x="1159" y="2805"/>
                  </a:lnTo>
                  <a:lnTo>
                    <a:pt x="1160" y="2811"/>
                  </a:lnTo>
                  <a:lnTo>
                    <a:pt x="1159" y="2815"/>
                  </a:lnTo>
                  <a:lnTo>
                    <a:pt x="1158" y="2819"/>
                  </a:lnTo>
                  <a:lnTo>
                    <a:pt x="1155" y="2823"/>
                  </a:lnTo>
                  <a:lnTo>
                    <a:pt x="1151" y="2828"/>
                  </a:lnTo>
                  <a:lnTo>
                    <a:pt x="1145" y="2832"/>
                  </a:lnTo>
                  <a:lnTo>
                    <a:pt x="1145" y="2841"/>
                  </a:lnTo>
                  <a:lnTo>
                    <a:pt x="1147" y="2851"/>
                  </a:lnTo>
                  <a:lnTo>
                    <a:pt x="1149" y="2860"/>
                  </a:lnTo>
                  <a:lnTo>
                    <a:pt x="1151" y="2871"/>
                  </a:lnTo>
                  <a:lnTo>
                    <a:pt x="1152" y="2880"/>
                  </a:lnTo>
                  <a:lnTo>
                    <a:pt x="1151" y="2890"/>
                  </a:lnTo>
                  <a:lnTo>
                    <a:pt x="1150" y="2894"/>
                  </a:lnTo>
                  <a:lnTo>
                    <a:pt x="1148" y="2898"/>
                  </a:lnTo>
                  <a:lnTo>
                    <a:pt x="1145" y="2902"/>
                  </a:lnTo>
                  <a:lnTo>
                    <a:pt x="1142" y="2907"/>
                  </a:lnTo>
                  <a:lnTo>
                    <a:pt x="1142" y="2918"/>
                  </a:lnTo>
                  <a:lnTo>
                    <a:pt x="1140" y="2931"/>
                  </a:lnTo>
                  <a:lnTo>
                    <a:pt x="1138" y="2942"/>
                  </a:lnTo>
                  <a:lnTo>
                    <a:pt x="1136" y="2955"/>
                  </a:lnTo>
                  <a:lnTo>
                    <a:pt x="1133" y="2967"/>
                  </a:lnTo>
                  <a:lnTo>
                    <a:pt x="1130" y="2978"/>
                  </a:lnTo>
                  <a:lnTo>
                    <a:pt x="1126" y="2989"/>
                  </a:lnTo>
                  <a:lnTo>
                    <a:pt x="1120" y="2998"/>
                  </a:lnTo>
                  <a:lnTo>
                    <a:pt x="1118" y="3000"/>
                  </a:lnTo>
                  <a:lnTo>
                    <a:pt x="1117" y="3002"/>
                  </a:lnTo>
                  <a:lnTo>
                    <a:pt x="1115" y="3004"/>
                  </a:lnTo>
                  <a:lnTo>
                    <a:pt x="1113" y="3004"/>
                  </a:lnTo>
                  <a:lnTo>
                    <a:pt x="1108" y="3004"/>
                  </a:lnTo>
                  <a:lnTo>
                    <a:pt x="1104" y="3002"/>
                  </a:lnTo>
                  <a:lnTo>
                    <a:pt x="1098" y="3002"/>
                  </a:lnTo>
                  <a:lnTo>
                    <a:pt x="1095" y="3004"/>
                  </a:lnTo>
                  <a:lnTo>
                    <a:pt x="1093" y="3005"/>
                  </a:lnTo>
                  <a:lnTo>
                    <a:pt x="1092" y="3006"/>
                  </a:lnTo>
                  <a:lnTo>
                    <a:pt x="1091" y="3009"/>
                  </a:lnTo>
                  <a:lnTo>
                    <a:pt x="1091" y="3012"/>
                  </a:lnTo>
                  <a:lnTo>
                    <a:pt x="1090" y="3017"/>
                  </a:lnTo>
                  <a:lnTo>
                    <a:pt x="1089" y="3021"/>
                  </a:lnTo>
                  <a:lnTo>
                    <a:pt x="1087" y="3025"/>
                  </a:lnTo>
                  <a:lnTo>
                    <a:pt x="1084" y="3028"/>
                  </a:lnTo>
                  <a:lnTo>
                    <a:pt x="1081" y="3030"/>
                  </a:lnTo>
                  <a:lnTo>
                    <a:pt x="1077" y="3032"/>
                  </a:lnTo>
                  <a:lnTo>
                    <a:pt x="1074" y="3034"/>
                  </a:lnTo>
                  <a:lnTo>
                    <a:pt x="1070" y="3035"/>
                  </a:lnTo>
                  <a:lnTo>
                    <a:pt x="1065" y="3034"/>
                  </a:lnTo>
                  <a:lnTo>
                    <a:pt x="1059" y="3034"/>
                  </a:lnTo>
                  <a:lnTo>
                    <a:pt x="1055" y="3035"/>
                  </a:lnTo>
                  <a:lnTo>
                    <a:pt x="1051" y="3037"/>
                  </a:lnTo>
                  <a:lnTo>
                    <a:pt x="1042" y="3045"/>
                  </a:lnTo>
                  <a:lnTo>
                    <a:pt x="1036" y="3052"/>
                  </a:lnTo>
                  <a:lnTo>
                    <a:pt x="1032" y="3056"/>
                  </a:lnTo>
                  <a:lnTo>
                    <a:pt x="1029" y="3059"/>
                  </a:lnTo>
                  <a:lnTo>
                    <a:pt x="1025" y="3063"/>
                  </a:lnTo>
                  <a:lnTo>
                    <a:pt x="1020" y="3065"/>
                  </a:lnTo>
                  <a:lnTo>
                    <a:pt x="1016" y="3066"/>
                  </a:lnTo>
                  <a:lnTo>
                    <a:pt x="1011" y="3065"/>
                  </a:lnTo>
                  <a:lnTo>
                    <a:pt x="1006" y="3064"/>
                  </a:lnTo>
                  <a:lnTo>
                    <a:pt x="1000" y="3059"/>
                  </a:lnTo>
                  <a:lnTo>
                    <a:pt x="996" y="3064"/>
                  </a:lnTo>
                  <a:lnTo>
                    <a:pt x="993" y="3068"/>
                  </a:lnTo>
                  <a:lnTo>
                    <a:pt x="990" y="3073"/>
                  </a:lnTo>
                  <a:lnTo>
                    <a:pt x="986" y="3077"/>
                  </a:lnTo>
                  <a:lnTo>
                    <a:pt x="982" y="3081"/>
                  </a:lnTo>
                  <a:lnTo>
                    <a:pt x="978" y="3084"/>
                  </a:lnTo>
                  <a:lnTo>
                    <a:pt x="975" y="3085"/>
                  </a:lnTo>
                  <a:lnTo>
                    <a:pt x="973" y="3085"/>
                  </a:lnTo>
                  <a:lnTo>
                    <a:pt x="970" y="3084"/>
                  </a:lnTo>
                  <a:lnTo>
                    <a:pt x="967" y="3083"/>
                  </a:lnTo>
                  <a:lnTo>
                    <a:pt x="963" y="3079"/>
                  </a:lnTo>
                  <a:lnTo>
                    <a:pt x="961" y="3076"/>
                  </a:lnTo>
                  <a:lnTo>
                    <a:pt x="958" y="3074"/>
                  </a:lnTo>
                  <a:lnTo>
                    <a:pt x="956" y="3071"/>
                  </a:lnTo>
                  <a:lnTo>
                    <a:pt x="953" y="3068"/>
                  </a:lnTo>
                  <a:lnTo>
                    <a:pt x="951" y="3064"/>
                  </a:lnTo>
                  <a:lnTo>
                    <a:pt x="950" y="3060"/>
                  </a:lnTo>
                  <a:lnTo>
                    <a:pt x="948" y="3056"/>
                  </a:lnTo>
                  <a:lnTo>
                    <a:pt x="943" y="3058"/>
                  </a:lnTo>
                  <a:lnTo>
                    <a:pt x="939" y="3061"/>
                  </a:lnTo>
                  <a:lnTo>
                    <a:pt x="936" y="3065"/>
                  </a:lnTo>
                  <a:lnTo>
                    <a:pt x="932" y="3068"/>
                  </a:lnTo>
                  <a:lnTo>
                    <a:pt x="929" y="3071"/>
                  </a:lnTo>
                  <a:lnTo>
                    <a:pt x="924" y="3073"/>
                  </a:lnTo>
                  <a:lnTo>
                    <a:pt x="920" y="3075"/>
                  </a:lnTo>
                  <a:lnTo>
                    <a:pt x="915" y="3075"/>
                  </a:lnTo>
                  <a:lnTo>
                    <a:pt x="910" y="3066"/>
                  </a:lnTo>
                  <a:lnTo>
                    <a:pt x="905" y="3055"/>
                  </a:lnTo>
                  <a:lnTo>
                    <a:pt x="902" y="3045"/>
                  </a:lnTo>
                  <a:lnTo>
                    <a:pt x="899" y="3034"/>
                  </a:lnTo>
                  <a:lnTo>
                    <a:pt x="897" y="3024"/>
                  </a:lnTo>
                  <a:lnTo>
                    <a:pt x="897" y="3013"/>
                  </a:lnTo>
                  <a:lnTo>
                    <a:pt x="898" y="3002"/>
                  </a:lnTo>
                  <a:lnTo>
                    <a:pt x="900" y="2992"/>
                  </a:lnTo>
                  <a:lnTo>
                    <a:pt x="898" y="2992"/>
                  </a:lnTo>
                  <a:lnTo>
                    <a:pt x="896" y="2992"/>
                  </a:lnTo>
                  <a:lnTo>
                    <a:pt x="894" y="2993"/>
                  </a:lnTo>
                  <a:lnTo>
                    <a:pt x="891" y="2995"/>
                  </a:lnTo>
                  <a:lnTo>
                    <a:pt x="889" y="2996"/>
                  </a:lnTo>
                  <a:lnTo>
                    <a:pt x="887" y="2998"/>
                  </a:lnTo>
                  <a:lnTo>
                    <a:pt x="884" y="2999"/>
                  </a:lnTo>
                  <a:lnTo>
                    <a:pt x="881" y="3000"/>
                  </a:lnTo>
                  <a:lnTo>
                    <a:pt x="879" y="3001"/>
                  </a:lnTo>
                  <a:lnTo>
                    <a:pt x="877" y="3002"/>
                  </a:lnTo>
                  <a:lnTo>
                    <a:pt x="875" y="3001"/>
                  </a:lnTo>
                  <a:lnTo>
                    <a:pt x="873" y="3001"/>
                  </a:lnTo>
                  <a:lnTo>
                    <a:pt x="872" y="2999"/>
                  </a:lnTo>
                  <a:lnTo>
                    <a:pt x="871" y="2998"/>
                  </a:lnTo>
                  <a:lnTo>
                    <a:pt x="869" y="2997"/>
                  </a:lnTo>
                  <a:lnTo>
                    <a:pt x="868" y="2995"/>
                  </a:lnTo>
                  <a:lnTo>
                    <a:pt x="866" y="2986"/>
                  </a:lnTo>
                  <a:lnTo>
                    <a:pt x="865" y="2977"/>
                  </a:lnTo>
                  <a:lnTo>
                    <a:pt x="865" y="2968"/>
                  </a:lnTo>
                  <a:lnTo>
                    <a:pt x="866" y="2959"/>
                  </a:lnTo>
                  <a:lnTo>
                    <a:pt x="868" y="2950"/>
                  </a:lnTo>
                  <a:lnTo>
                    <a:pt x="869" y="2941"/>
                  </a:lnTo>
                  <a:lnTo>
                    <a:pt x="869" y="2932"/>
                  </a:lnTo>
                  <a:lnTo>
                    <a:pt x="870" y="2922"/>
                  </a:lnTo>
                  <a:lnTo>
                    <a:pt x="846" y="2920"/>
                  </a:lnTo>
                  <a:lnTo>
                    <a:pt x="845" y="2911"/>
                  </a:lnTo>
                  <a:lnTo>
                    <a:pt x="845" y="2900"/>
                  </a:lnTo>
                  <a:lnTo>
                    <a:pt x="848" y="2891"/>
                  </a:lnTo>
                  <a:lnTo>
                    <a:pt x="851" y="2880"/>
                  </a:lnTo>
                  <a:lnTo>
                    <a:pt x="854" y="2871"/>
                  </a:lnTo>
                  <a:lnTo>
                    <a:pt x="858" y="2860"/>
                  </a:lnTo>
                  <a:lnTo>
                    <a:pt x="863" y="2851"/>
                  </a:lnTo>
                  <a:lnTo>
                    <a:pt x="868" y="2841"/>
                  </a:lnTo>
                  <a:lnTo>
                    <a:pt x="865" y="2840"/>
                  </a:lnTo>
                  <a:lnTo>
                    <a:pt x="863" y="2839"/>
                  </a:lnTo>
                  <a:lnTo>
                    <a:pt x="862" y="2838"/>
                  </a:lnTo>
                  <a:lnTo>
                    <a:pt x="861" y="2836"/>
                  </a:lnTo>
                  <a:lnTo>
                    <a:pt x="860" y="2832"/>
                  </a:lnTo>
                  <a:lnTo>
                    <a:pt x="861" y="2828"/>
                  </a:lnTo>
                  <a:lnTo>
                    <a:pt x="863" y="2823"/>
                  </a:lnTo>
                  <a:lnTo>
                    <a:pt x="865" y="2819"/>
                  </a:lnTo>
                  <a:lnTo>
                    <a:pt x="868" y="2814"/>
                  </a:lnTo>
                  <a:lnTo>
                    <a:pt x="870" y="2811"/>
                  </a:lnTo>
                  <a:lnTo>
                    <a:pt x="872" y="2804"/>
                  </a:lnTo>
                  <a:lnTo>
                    <a:pt x="875" y="2799"/>
                  </a:lnTo>
                  <a:lnTo>
                    <a:pt x="879" y="2795"/>
                  </a:lnTo>
                  <a:lnTo>
                    <a:pt x="882" y="2790"/>
                  </a:lnTo>
                  <a:lnTo>
                    <a:pt x="892" y="2782"/>
                  </a:lnTo>
                  <a:lnTo>
                    <a:pt x="900" y="2774"/>
                  </a:lnTo>
                  <a:lnTo>
                    <a:pt x="910" y="2766"/>
                  </a:lnTo>
                  <a:lnTo>
                    <a:pt x="918" y="2758"/>
                  </a:lnTo>
                  <a:lnTo>
                    <a:pt x="922" y="2754"/>
                  </a:lnTo>
                  <a:lnTo>
                    <a:pt x="927" y="2749"/>
                  </a:lnTo>
                  <a:lnTo>
                    <a:pt x="930" y="2743"/>
                  </a:lnTo>
                  <a:lnTo>
                    <a:pt x="932" y="2737"/>
                  </a:lnTo>
                  <a:lnTo>
                    <a:pt x="938" y="2730"/>
                  </a:lnTo>
                  <a:lnTo>
                    <a:pt x="944" y="2722"/>
                  </a:lnTo>
                  <a:lnTo>
                    <a:pt x="951" y="2715"/>
                  </a:lnTo>
                  <a:lnTo>
                    <a:pt x="957" y="2708"/>
                  </a:lnTo>
                  <a:lnTo>
                    <a:pt x="962" y="2700"/>
                  </a:lnTo>
                  <a:lnTo>
                    <a:pt x="969" y="2693"/>
                  </a:lnTo>
                  <a:lnTo>
                    <a:pt x="976" y="2685"/>
                  </a:lnTo>
                  <a:lnTo>
                    <a:pt x="982" y="2678"/>
                  </a:lnTo>
                  <a:lnTo>
                    <a:pt x="988" y="2680"/>
                  </a:lnTo>
                  <a:lnTo>
                    <a:pt x="988" y="2673"/>
                  </a:lnTo>
                  <a:lnTo>
                    <a:pt x="987" y="2665"/>
                  </a:lnTo>
                  <a:lnTo>
                    <a:pt x="985" y="2658"/>
                  </a:lnTo>
                  <a:lnTo>
                    <a:pt x="982" y="2651"/>
                  </a:lnTo>
                  <a:lnTo>
                    <a:pt x="977" y="2637"/>
                  </a:lnTo>
                  <a:lnTo>
                    <a:pt x="970" y="2623"/>
                  </a:lnTo>
                  <a:lnTo>
                    <a:pt x="962" y="2610"/>
                  </a:lnTo>
                  <a:lnTo>
                    <a:pt x="954" y="2596"/>
                  </a:lnTo>
                  <a:lnTo>
                    <a:pt x="946" y="2582"/>
                  </a:lnTo>
                  <a:lnTo>
                    <a:pt x="937" y="2568"/>
                  </a:lnTo>
                  <a:lnTo>
                    <a:pt x="936" y="2563"/>
                  </a:lnTo>
                  <a:lnTo>
                    <a:pt x="934" y="2558"/>
                  </a:lnTo>
                  <a:lnTo>
                    <a:pt x="931" y="2553"/>
                  </a:lnTo>
                  <a:lnTo>
                    <a:pt x="928" y="2547"/>
                  </a:lnTo>
                  <a:lnTo>
                    <a:pt x="924" y="2543"/>
                  </a:lnTo>
                  <a:lnTo>
                    <a:pt x="921" y="2538"/>
                  </a:lnTo>
                  <a:lnTo>
                    <a:pt x="918" y="2534"/>
                  </a:lnTo>
                  <a:lnTo>
                    <a:pt x="915" y="2528"/>
                  </a:lnTo>
                  <a:lnTo>
                    <a:pt x="916" y="2525"/>
                  </a:lnTo>
                  <a:lnTo>
                    <a:pt x="915" y="2522"/>
                  </a:lnTo>
                  <a:lnTo>
                    <a:pt x="914" y="2520"/>
                  </a:lnTo>
                  <a:lnTo>
                    <a:pt x="913" y="2518"/>
                  </a:lnTo>
                  <a:lnTo>
                    <a:pt x="911" y="2516"/>
                  </a:lnTo>
                  <a:lnTo>
                    <a:pt x="909" y="2514"/>
                  </a:lnTo>
                  <a:lnTo>
                    <a:pt x="908" y="2512"/>
                  </a:lnTo>
                  <a:lnTo>
                    <a:pt x="905" y="2509"/>
                  </a:lnTo>
                  <a:lnTo>
                    <a:pt x="901" y="2498"/>
                  </a:lnTo>
                  <a:lnTo>
                    <a:pt x="897" y="2485"/>
                  </a:lnTo>
                  <a:lnTo>
                    <a:pt x="895" y="2474"/>
                  </a:lnTo>
                  <a:lnTo>
                    <a:pt x="893" y="2462"/>
                  </a:lnTo>
                  <a:lnTo>
                    <a:pt x="891" y="2449"/>
                  </a:lnTo>
                  <a:lnTo>
                    <a:pt x="890" y="2438"/>
                  </a:lnTo>
                  <a:lnTo>
                    <a:pt x="888" y="2425"/>
                  </a:lnTo>
                  <a:lnTo>
                    <a:pt x="885" y="2412"/>
                  </a:lnTo>
                  <a:lnTo>
                    <a:pt x="873" y="2391"/>
                  </a:lnTo>
                  <a:lnTo>
                    <a:pt x="860" y="2371"/>
                  </a:lnTo>
                  <a:lnTo>
                    <a:pt x="848" y="2350"/>
                  </a:lnTo>
                  <a:lnTo>
                    <a:pt x="835" y="2330"/>
                  </a:lnTo>
                  <a:lnTo>
                    <a:pt x="823" y="2310"/>
                  </a:lnTo>
                  <a:lnTo>
                    <a:pt x="811" y="2290"/>
                  </a:lnTo>
                  <a:lnTo>
                    <a:pt x="799" y="2270"/>
                  </a:lnTo>
                  <a:lnTo>
                    <a:pt x="787" y="2250"/>
                  </a:lnTo>
                  <a:lnTo>
                    <a:pt x="785" y="2244"/>
                  </a:lnTo>
                  <a:lnTo>
                    <a:pt x="782" y="2238"/>
                  </a:lnTo>
                  <a:lnTo>
                    <a:pt x="779" y="2231"/>
                  </a:lnTo>
                  <a:lnTo>
                    <a:pt x="777" y="2226"/>
                  </a:lnTo>
                  <a:lnTo>
                    <a:pt x="774" y="2220"/>
                  </a:lnTo>
                  <a:lnTo>
                    <a:pt x="773" y="2213"/>
                  </a:lnTo>
                  <a:lnTo>
                    <a:pt x="772" y="2206"/>
                  </a:lnTo>
                  <a:lnTo>
                    <a:pt x="772" y="2199"/>
                  </a:lnTo>
                  <a:lnTo>
                    <a:pt x="768" y="2193"/>
                  </a:lnTo>
                  <a:lnTo>
                    <a:pt x="764" y="2187"/>
                  </a:lnTo>
                  <a:lnTo>
                    <a:pt x="760" y="2182"/>
                  </a:lnTo>
                  <a:lnTo>
                    <a:pt x="756" y="2177"/>
                  </a:lnTo>
                  <a:lnTo>
                    <a:pt x="752" y="2171"/>
                  </a:lnTo>
                  <a:lnTo>
                    <a:pt x="748" y="2165"/>
                  </a:lnTo>
                  <a:lnTo>
                    <a:pt x="746" y="2160"/>
                  </a:lnTo>
                  <a:lnTo>
                    <a:pt x="744" y="2152"/>
                  </a:lnTo>
                  <a:lnTo>
                    <a:pt x="729" y="2134"/>
                  </a:lnTo>
                  <a:lnTo>
                    <a:pt x="726" y="2137"/>
                  </a:lnTo>
                  <a:lnTo>
                    <a:pt x="723" y="2140"/>
                  </a:lnTo>
                  <a:lnTo>
                    <a:pt x="721" y="2143"/>
                  </a:lnTo>
                  <a:lnTo>
                    <a:pt x="719" y="2146"/>
                  </a:lnTo>
                  <a:lnTo>
                    <a:pt x="717" y="2149"/>
                  </a:lnTo>
                  <a:lnTo>
                    <a:pt x="716" y="2152"/>
                  </a:lnTo>
                  <a:lnTo>
                    <a:pt x="715" y="2157"/>
                  </a:lnTo>
                  <a:lnTo>
                    <a:pt x="715" y="2159"/>
                  </a:lnTo>
                  <a:lnTo>
                    <a:pt x="713" y="2161"/>
                  </a:lnTo>
                  <a:lnTo>
                    <a:pt x="712" y="2163"/>
                  </a:lnTo>
                  <a:lnTo>
                    <a:pt x="711" y="2165"/>
                  </a:lnTo>
                  <a:lnTo>
                    <a:pt x="711" y="2167"/>
                  </a:lnTo>
                  <a:lnTo>
                    <a:pt x="711" y="2169"/>
                  </a:lnTo>
                  <a:lnTo>
                    <a:pt x="711" y="2171"/>
                  </a:lnTo>
                  <a:lnTo>
                    <a:pt x="712" y="2173"/>
                  </a:lnTo>
                  <a:lnTo>
                    <a:pt x="711" y="2174"/>
                  </a:lnTo>
                  <a:lnTo>
                    <a:pt x="712" y="2176"/>
                  </a:lnTo>
                  <a:lnTo>
                    <a:pt x="713" y="2177"/>
                  </a:lnTo>
                  <a:lnTo>
                    <a:pt x="713" y="2178"/>
                  </a:lnTo>
                  <a:lnTo>
                    <a:pt x="714" y="2179"/>
                  </a:lnTo>
                  <a:lnTo>
                    <a:pt x="715" y="2180"/>
                  </a:lnTo>
                  <a:lnTo>
                    <a:pt x="715" y="2181"/>
                  </a:lnTo>
                  <a:lnTo>
                    <a:pt x="715" y="2182"/>
                  </a:lnTo>
                  <a:lnTo>
                    <a:pt x="715" y="2184"/>
                  </a:lnTo>
                  <a:lnTo>
                    <a:pt x="707" y="2183"/>
                  </a:lnTo>
                  <a:lnTo>
                    <a:pt x="702" y="2182"/>
                  </a:lnTo>
                  <a:lnTo>
                    <a:pt x="696" y="2179"/>
                  </a:lnTo>
                  <a:lnTo>
                    <a:pt x="691" y="2174"/>
                  </a:lnTo>
                  <a:lnTo>
                    <a:pt x="685" y="2169"/>
                  </a:lnTo>
                  <a:lnTo>
                    <a:pt x="680" y="2165"/>
                  </a:lnTo>
                  <a:lnTo>
                    <a:pt x="675" y="2160"/>
                  </a:lnTo>
                  <a:lnTo>
                    <a:pt x="669" y="2156"/>
                  </a:lnTo>
                  <a:lnTo>
                    <a:pt x="666" y="2149"/>
                  </a:lnTo>
                  <a:lnTo>
                    <a:pt x="662" y="2143"/>
                  </a:lnTo>
                  <a:lnTo>
                    <a:pt x="657" y="2137"/>
                  </a:lnTo>
                  <a:lnTo>
                    <a:pt x="652" y="2130"/>
                  </a:lnTo>
                  <a:lnTo>
                    <a:pt x="647" y="2124"/>
                  </a:lnTo>
                  <a:lnTo>
                    <a:pt x="643" y="2118"/>
                  </a:lnTo>
                  <a:lnTo>
                    <a:pt x="640" y="2111"/>
                  </a:lnTo>
                  <a:lnTo>
                    <a:pt x="638" y="2104"/>
                  </a:lnTo>
                  <a:lnTo>
                    <a:pt x="636" y="2109"/>
                  </a:lnTo>
                  <a:lnTo>
                    <a:pt x="634" y="2113"/>
                  </a:lnTo>
                  <a:lnTo>
                    <a:pt x="633" y="2119"/>
                  </a:lnTo>
                  <a:lnTo>
                    <a:pt x="630" y="2124"/>
                  </a:lnTo>
                  <a:lnTo>
                    <a:pt x="629" y="2130"/>
                  </a:lnTo>
                  <a:lnTo>
                    <a:pt x="628" y="2136"/>
                  </a:lnTo>
                  <a:lnTo>
                    <a:pt x="628" y="2141"/>
                  </a:lnTo>
                  <a:lnTo>
                    <a:pt x="627" y="2147"/>
                  </a:lnTo>
                  <a:lnTo>
                    <a:pt x="617" y="2152"/>
                  </a:lnTo>
                  <a:lnTo>
                    <a:pt x="611" y="2141"/>
                  </a:lnTo>
                  <a:lnTo>
                    <a:pt x="606" y="2129"/>
                  </a:lnTo>
                  <a:lnTo>
                    <a:pt x="601" y="2118"/>
                  </a:lnTo>
                  <a:lnTo>
                    <a:pt x="597" y="2106"/>
                  </a:lnTo>
                  <a:lnTo>
                    <a:pt x="593" y="2093"/>
                  </a:lnTo>
                  <a:lnTo>
                    <a:pt x="588" y="2082"/>
                  </a:lnTo>
                  <a:lnTo>
                    <a:pt x="586" y="2069"/>
                  </a:lnTo>
                  <a:lnTo>
                    <a:pt x="585" y="2057"/>
                  </a:lnTo>
                  <a:lnTo>
                    <a:pt x="582" y="2059"/>
                  </a:lnTo>
                  <a:lnTo>
                    <a:pt x="580" y="2061"/>
                  </a:lnTo>
                  <a:lnTo>
                    <a:pt x="578" y="2064"/>
                  </a:lnTo>
                  <a:lnTo>
                    <a:pt x="576" y="2067"/>
                  </a:lnTo>
                  <a:lnTo>
                    <a:pt x="574" y="2073"/>
                  </a:lnTo>
                  <a:lnTo>
                    <a:pt x="571" y="2081"/>
                  </a:lnTo>
                  <a:lnTo>
                    <a:pt x="569" y="2088"/>
                  </a:lnTo>
                  <a:lnTo>
                    <a:pt x="566" y="2093"/>
                  </a:lnTo>
                  <a:lnTo>
                    <a:pt x="564" y="2097"/>
                  </a:lnTo>
                  <a:lnTo>
                    <a:pt x="561" y="2099"/>
                  </a:lnTo>
                  <a:lnTo>
                    <a:pt x="558" y="2101"/>
                  </a:lnTo>
                  <a:lnTo>
                    <a:pt x="555" y="2102"/>
                  </a:lnTo>
                  <a:lnTo>
                    <a:pt x="549" y="2087"/>
                  </a:lnTo>
                  <a:lnTo>
                    <a:pt x="545" y="2071"/>
                  </a:lnTo>
                  <a:lnTo>
                    <a:pt x="540" y="2055"/>
                  </a:lnTo>
                  <a:lnTo>
                    <a:pt x="537" y="2040"/>
                  </a:lnTo>
                  <a:lnTo>
                    <a:pt x="535" y="2024"/>
                  </a:lnTo>
                  <a:lnTo>
                    <a:pt x="534" y="2008"/>
                  </a:lnTo>
                  <a:lnTo>
                    <a:pt x="535" y="2001"/>
                  </a:lnTo>
                  <a:lnTo>
                    <a:pt x="537" y="1993"/>
                  </a:lnTo>
                  <a:lnTo>
                    <a:pt x="539" y="1986"/>
                  </a:lnTo>
                  <a:lnTo>
                    <a:pt x="542" y="1979"/>
                  </a:lnTo>
                  <a:lnTo>
                    <a:pt x="539" y="1979"/>
                  </a:lnTo>
                  <a:lnTo>
                    <a:pt x="536" y="1979"/>
                  </a:lnTo>
                  <a:lnTo>
                    <a:pt x="532" y="1981"/>
                  </a:lnTo>
                  <a:lnTo>
                    <a:pt x="530" y="1983"/>
                  </a:lnTo>
                  <a:lnTo>
                    <a:pt x="526" y="1988"/>
                  </a:lnTo>
                  <a:lnTo>
                    <a:pt x="522" y="1993"/>
                  </a:lnTo>
                  <a:lnTo>
                    <a:pt x="518" y="2000"/>
                  </a:lnTo>
                  <a:lnTo>
                    <a:pt x="513" y="2004"/>
                  </a:lnTo>
                  <a:lnTo>
                    <a:pt x="510" y="2006"/>
                  </a:lnTo>
                  <a:lnTo>
                    <a:pt x="508" y="2006"/>
                  </a:lnTo>
                  <a:lnTo>
                    <a:pt x="504" y="2007"/>
                  </a:lnTo>
                  <a:lnTo>
                    <a:pt x="500" y="2006"/>
                  </a:lnTo>
                  <a:lnTo>
                    <a:pt x="498" y="1996"/>
                  </a:lnTo>
                  <a:lnTo>
                    <a:pt x="497" y="1986"/>
                  </a:lnTo>
                  <a:lnTo>
                    <a:pt x="496" y="1975"/>
                  </a:lnTo>
                  <a:lnTo>
                    <a:pt x="496" y="1965"/>
                  </a:lnTo>
                  <a:lnTo>
                    <a:pt x="497" y="1954"/>
                  </a:lnTo>
                  <a:lnTo>
                    <a:pt x="498" y="1944"/>
                  </a:lnTo>
                  <a:lnTo>
                    <a:pt x="501" y="1933"/>
                  </a:lnTo>
                  <a:lnTo>
                    <a:pt x="504" y="1924"/>
                  </a:lnTo>
                  <a:lnTo>
                    <a:pt x="504" y="1922"/>
                  </a:lnTo>
                  <a:lnTo>
                    <a:pt x="505" y="1919"/>
                  </a:lnTo>
                  <a:lnTo>
                    <a:pt x="506" y="1915"/>
                  </a:lnTo>
                  <a:lnTo>
                    <a:pt x="507" y="1912"/>
                  </a:lnTo>
                  <a:lnTo>
                    <a:pt x="509" y="1909"/>
                  </a:lnTo>
                  <a:lnTo>
                    <a:pt x="509" y="1906"/>
                  </a:lnTo>
                  <a:lnTo>
                    <a:pt x="510" y="1903"/>
                  </a:lnTo>
                  <a:lnTo>
                    <a:pt x="509" y="1900"/>
                  </a:lnTo>
                  <a:lnTo>
                    <a:pt x="504" y="1903"/>
                  </a:lnTo>
                  <a:lnTo>
                    <a:pt x="500" y="1906"/>
                  </a:lnTo>
                  <a:lnTo>
                    <a:pt x="495" y="1910"/>
                  </a:lnTo>
                  <a:lnTo>
                    <a:pt x="490" y="1914"/>
                  </a:lnTo>
                  <a:lnTo>
                    <a:pt x="486" y="1917"/>
                  </a:lnTo>
                  <a:lnTo>
                    <a:pt x="481" y="1921"/>
                  </a:lnTo>
                  <a:lnTo>
                    <a:pt x="477" y="1923"/>
                  </a:lnTo>
                  <a:lnTo>
                    <a:pt x="470" y="1924"/>
                  </a:lnTo>
                  <a:lnTo>
                    <a:pt x="469" y="1916"/>
                  </a:lnTo>
                  <a:lnTo>
                    <a:pt x="468" y="1910"/>
                  </a:lnTo>
                  <a:lnTo>
                    <a:pt x="469" y="1903"/>
                  </a:lnTo>
                  <a:lnTo>
                    <a:pt x="470" y="1896"/>
                  </a:lnTo>
                  <a:lnTo>
                    <a:pt x="473" y="1884"/>
                  </a:lnTo>
                  <a:lnTo>
                    <a:pt x="480" y="1872"/>
                  </a:lnTo>
                  <a:lnTo>
                    <a:pt x="487" y="1861"/>
                  </a:lnTo>
                  <a:lnTo>
                    <a:pt x="495" y="1849"/>
                  </a:lnTo>
                  <a:lnTo>
                    <a:pt x="502" y="1837"/>
                  </a:lnTo>
                  <a:lnTo>
                    <a:pt x="509" y="1825"/>
                  </a:lnTo>
                  <a:lnTo>
                    <a:pt x="503" y="1825"/>
                  </a:lnTo>
                  <a:lnTo>
                    <a:pt x="498" y="1825"/>
                  </a:lnTo>
                  <a:lnTo>
                    <a:pt x="492" y="1827"/>
                  </a:lnTo>
                  <a:lnTo>
                    <a:pt x="487" y="1828"/>
                  </a:lnTo>
                  <a:lnTo>
                    <a:pt x="481" y="1830"/>
                  </a:lnTo>
                  <a:lnTo>
                    <a:pt x="476" y="1831"/>
                  </a:lnTo>
                  <a:lnTo>
                    <a:pt x="469" y="1831"/>
                  </a:lnTo>
                  <a:lnTo>
                    <a:pt x="464" y="1830"/>
                  </a:lnTo>
                  <a:lnTo>
                    <a:pt x="463" y="1824"/>
                  </a:lnTo>
                  <a:lnTo>
                    <a:pt x="464" y="1819"/>
                  </a:lnTo>
                  <a:lnTo>
                    <a:pt x="466" y="1815"/>
                  </a:lnTo>
                  <a:lnTo>
                    <a:pt x="469" y="1812"/>
                  </a:lnTo>
                  <a:lnTo>
                    <a:pt x="472" y="1809"/>
                  </a:lnTo>
                  <a:lnTo>
                    <a:pt x="476" y="1806"/>
                  </a:lnTo>
                  <a:lnTo>
                    <a:pt x="478" y="1802"/>
                  </a:lnTo>
                  <a:lnTo>
                    <a:pt x="480" y="1797"/>
                  </a:lnTo>
                  <a:lnTo>
                    <a:pt x="485" y="1790"/>
                  </a:lnTo>
                  <a:lnTo>
                    <a:pt x="491" y="1784"/>
                  </a:lnTo>
                  <a:lnTo>
                    <a:pt x="499" y="1778"/>
                  </a:lnTo>
                  <a:lnTo>
                    <a:pt x="506" y="1773"/>
                  </a:lnTo>
                  <a:lnTo>
                    <a:pt x="513" y="1769"/>
                  </a:lnTo>
                  <a:lnTo>
                    <a:pt x="521" y="1765"/>
                  </a:lnTo>
                  <a:lnTo>
                    <a:pt x="528" y="1759"/>
                  </a:lnTo>
                  <a:lnTo>
                    <a:pt x="535" y="1753"/>
                  </a:lnTo>
                  <a:lnTo>
                    <a:pt x="530" y="1752"/>
                  </a:lnTo>
                  <a:lnTo>
                    <a:pt x="526" y="1750"/>
                  </a:lnTo>
                  <a:lnTo>
                    <a:pt x="521" y="1749"/>
                  </a:lnTo>
                  <a:lnTo>
                    <a:pt x="516" y="1748"/>
                  </a:lnTo>
                  <a:lnTo>
                    <a:pt x="511" y="1747"/>
                  </a:lnTo>
                  <a:lnTo>
                    <a:pt x="507" y="1744"/>
                  </a:lnTo>
                  <a:lnTo>
                    <a:pt x="506" y="1743"/>
                  </a:lnTo>
                  <a:lnTo>
                    <a:pt x="506" y="1740"/>
                  </a:lnTo>
                  <a:lnTo>
                    <a:pt x="505" y="1737"/>
                  </a:lnTo>
                  <a:lnTo>
                    <a:pt x="506" y="1734"/>
                  </a:lnTo>
                  <a:lnTo>
                    <a:pt x="518" y="1729"/>
                  </a:lnTo>
                  <a:lnTo>
                    <a:pt x="530" y="1724"/>
                  </a:lnTo>
                  <a:lnTo>
                    <a:pt x="543" y="1718"/>
                  </a:lnTo>
                  <a:lnTo>
                    <a:pt x="556" y="1713"/>
                  </a:lnTo>
                  <a:lnTo>
                    <a:pt x="567" y="1708"/>
                  </a:lnTo>
                  <a:lnTo>
                    <a:pt x="580" y="1704"/>
                  </a:lnTo>
                  <a:lnTo>
                    <a:pt x="594" y="1699"/>
                  </a:lnTo>
                  <a:lnTo>
                    <a:pt x="606" y="1696"/>
                  </a:lnTo>
                  <a:lnTo>
                    <a:pt x="621" y="1688"/>
                  </a:lnTo>
                  <a:lnTo>
                    <a:pt x="635" y="1680"/>
                  </a:lnTo>
                  <a:lnTo>
                    <a:pt x="649" y="1673"/>
                  </a:lnTo>
                  <a:lnTo>
                    <a:pt x="664" y="1666"/>
                  </a:lnTo>
                  <a:lnTo>
                    <a:pt x="680" y="1659"/>
                  </a:lnTo>
                  <a:lnTo>
                    <a:pt x="695" y="1655"/>
                  </a:lnTo>
                  <a:lnTo>
                    <a:pt x="703" y="1653"/>
                  </a:lnTo>
                  <a:lnTo>
                    <a:pt x="711" y="1653"/>
                  </a:lnTo>
                  <a:lnTo>
                    <a:pt x="719" y="1652"/>
                  </a:lnTo>
                  <a:lnTo>
                    <a:pt x="726" y="1653"/>
                  </a:lnTo>
                  <a:lnTo>
                    <a:pt x="729" y="1651"/>
                  </a:lnTo>
                  <a:lnTo>
                    <a:pt x="733" y="1651"/>
                  </a:lnTo>
                  <a:lnTo>
                    <a:pt x="737" y="1651"/>
                  </a:lnTo>
                  <a:lnTo>
                    <a:pt x="740" y="1652"/>
                  </a:lnTo>
                  <a:lnTo>
                    <a:pt x="744" y="1653"/>
                  </a:lnTo>
                  <a:lnTo>
                    <a:pt x="748" y="1652"/>
                  </a:lnTo>
                  <a:lnTo>
                    <a:pt x="752" y="1651"/>
                  </a:lnTo>
                  <a:lnTo>
                    <a:pt x="755" y="1648"/>
                  </a:lnTo>
                  <a:lnTo>
                    <a:pt x="754" y="1644"/>
                  </a:lnTo>
                  <a:lnTo>
                    <a:pt x="754" y="1640"/>
                  </a:lnTo>
                  <a:lnTo>
                    <a:pt x="752" y="1637"/>
                  </a:lnTo>
                  <a:lnTo>
                    <a:pt x="751" y="1634"/>
                  </a:lnTo>
                  <a:lnTo>
                    <a:pt x="745" y="1630"/>
                  </a:lnTo>
                  <a:lnTo>
                    <a:pt x="740" y="1627"/>
                  </a:lnTo>
                  <a:lnTo>
                    <a:pt x="734" y="1624"/>
                  </a:lnTo>
                  <a:lnTo>
                    <a:pt x="728" y="1620"/>
                  </a:lnTo>
                  <a:lnTo>
                    <a:pt x="722" y="1617"/>
                  </a:lnTo>
                  <a:lnTo>
                    <a:pt x="718" y="1613"/>
                  </a:lnTo>
                  <a:lnTo>
                    <a:pt x="701" y="1607"/>
                  </a:lnTo>
                  <a:lnTo>
                    <a:pt x="685" y="1598"/>
                  </a:lnTo>
                  <a:lnTo>
                    <a:pt x="670" y="1590"/>
                  </a:lnTo>
                  <a:lnTo>
                    <a:pt x="656" y="1580"/>
                  </a:lnTo>
                  <a:lnTo>
                    <a:pt x="641" y="1571"/>
                  </a:lnTo>
                  <a:lnTo>
                    <a:pt x="627" y="1560"/>
                  </a:lnTo>
                  <a:lnTo>
                    <a:pt x="614" y="1549"/>
                  </a:lnTo>
                  <a:lnTo>
                    <a:pt x="600" y="1537"/>
                  </a:lnTo>
                  <a:lnTo>
                    <a:pt x="572" y="1513"/>
                  </a:lnTo>
                  <a:lnTo>
                    <a:pt x="545" y="1489"/>
                  </a:lnTo>
                  <a:lnTo>
                    <a:pt x="518" y="1466"/>
                  </a:lnTo>
                  <a:lnTo>
                    <a:pt x="488" y="1443"/>
                  </a:lnTo>
                  <a:lnTo>
                    <a:pt x="477" y="1435"/>
                  </a:lnTo>
                  <a:lnTo>
                    <a:pt x="465" y="1427"/>
                  </a:lnTo>
                  <a:lnTo>
                    <a:pt x="454" y="1418"/>
                  </a:lnTo>
                  <a:lnTo>
                    <a:pt x="444" y="1410"/>
                  </a:lnTo>
                  <a:lnTo>
                    <a:pt x="434" y="1401"/>
                  </a:lnTo>
                  <a:lnTo>
                    <a:pt x="423" y="1393"/>
                  </a:lnTo>
                  <a:lnTo>
                    <a:pt x="411" y="1385"/>
                  </a:lnTo>
                  <a:lnTo>
                    <a:pt x="400" y="1379"/>
                  </a:lnTo>
                  <a:lnTo>
                    <a:pt x="399" y="1375"/>
                  </a:lnTo>
                  <a:lnTo>
                    <a:pt x="397" y="1372"/>
                  </a:lnTo>
                  <a:lnTo>
                    <a:pt x="395" y="1370"/>
                  </a:lnTo>
                  <a:lnTo>
                    <a:pt x="393" y="1369"/>
                  </a:lnTo>
                  <a:lnTo>
                    <a:pt x="389" y="1368"/>
                  </a:lnTo>
                  <a:lnTo>
                    <a:pt x="385" y="1369"/>
                  </a:lnTo>
                  <a:lnTo>
                    <a:pt x="380" y="1371"/>
                  </a:lnTo>
                  <a:lnTo>
                    <a:pt x="375" y="1374"/>
                  </a:lnTo>
                  <a:lnTo>
                    <a:pt x="370" y="1376"/>
                  </a:lnTo>
                  <a:lnTo>
                    <a:pt x="366" y="1377"/>
                  </a:lnTo>
                  <a:lnTo>
                    <a:pt x="364" y="1383"/>
                  </a:lnTo>
                  <a:lnTo>
                    <a:pt x="364" y="1391"/>
                  </a:lnTo>
                  <a:lnTo>
                    <a:pt x="365" y="1398"/>
                  </a:lnTo>
                  <a:lnTo>
                    <a:pt x="365" y="1407"/>
                  </a:lnTo>
                  <a:lnTo>
                    <a:pt x="365" y="1413"/>
                  </a:lnTo>
                  <a:lnTo>
                    <a:pt x="363" y="1419"/>
                  </a:lnTo>
                  <a:lnTo>
                    <a:pt x="361" y="1421"/>
                  </a:lnTo>
                  <a:lnTo>
                    <a:pt x="359" y="1423"/>
                  </a:lnTo>
                  <a:lnTo>
                    <a:pt x="355" y="1426"/>
                  </a:lnTo>
                  <a:lnTo>
                    <a:pt x="350" y="1426"/>
                  </a:lnTo>
                  <a:lnTo>
                    <a:pt x="347" y="1424"/>
                  </a:lnTo>
                  <a:lnTo>
                    <a:pt x="343" y="1424"/>
                  </a:lnTo>
                  <a:lnTo>
                    <a:pt x="340" y="1426"/>
                  </a:lnTo>
                  <a:lnTo>
                    <a:pt x="338" y="1429"/>
                  </a:lnTo>
                  <a:lnTo>
                    <a:pt x="334" y="1432"/>
                  </a:lnTo>
                  <a:lnTo>
                    <a:pt x="332" y="1435"/>
                  </a:lnTo>
                  <a:lnTo>
                    <a:pt x="329" y="1438"/>
                  </a:lnTo>
                  <a:lnTo>
                    <a:pt x="326" y="1440"/>
                  </a:lnTo>
                  <a:lnTo>
                    <a:pt x="322" y="1440"/>
                  </a:lnTo>
                  <a:lnTo>
                    <a:pt x="316" y="1440"/>
                  </a:lnTo>
                  <a:lnTo>
                    <a:pt x="311" y="1440"/>
                  </a:lnTo>
                  <a:lnTo>
                    <a:pt x="307" y="1440"/>
                  </a:lnTo>
                  <a:lnTo>
                    <a:pt x="302" y="1439"/>
                  </a:lnTo>
                  <a:lnTo>
                    <a:pt x="297" y="1438"/>
                  </a:lnTo>
                  <a:lnTo>
                    <a:pt x="294" y="1435"/>
                  </a:lnTo>
                  <a:lnTo>
                    <a:pt x="291" y="1430"/>
                  </a:lnTo>
                  <a:lnTo>
                    <a:pt x="291" y="1426"/>
                  </a:lnTo>
                  <a:lnTo>
                    <a:pt x="292" y="1421"/>
                  </a:lnTo>
                  <a:lnTo>
                    <a:pt x="293" y="1417"/>
                  </a:lnTo>
                  <a:lnTo>
                    <a:pt x="294" y="1413"/>
                  </a:lnTo>
                  <a:lnTo>
                    <a:pt x="294" y="1409"/>
                  </a:lnTo>
                  <a:lnTo>
                    <a:pt x="294" y="1404"/>
                  </a:lnTo>
                  <a:lnTo>
                    <a:pt x="293" y="1400"/>
                  </a:lnTo>
                  <a:lnTo>
                    <a:pt x="291" y="1397"/>
                  </a:lnTo>
                  <a:lnTo>
                    <a:pt x="288" y="1397"/>
                  </a:lnTo>
                  <a:lnTo>
                    <a:pt x="285" y="1398"/>
                  </a:lnTo>
                  <a:lnTo>
                    <a:pt x="282" y="1398"/>
                  </a:lnTo>
                  <a:lnTo>
                    <a:pt x="277" y="1399"/>
                  </a:lnTo>
                  <a:lnTo>
                    <a:pt x="274" y="1399"/>
                  </a:lnTo>
                  <a:lnTo>
                    <a:pt x="271" y="1399"/>
                  </a:lnTo>
                  <a:lnTo>
                    <a:pt x="268" y="1398"/>
                  </a:lnTo>
                  <a:lnTo>
                    <a:pt x="265" y="1398"/>
                  </a:lnTo>
                  <a:lnTo>
                    <a:pt x="262" y="1397"/>
                  </a:lnTo>
                  <a:lnTo>
                    <a:pt x="260" y="1394"/>
                  </a:lnTo>
                  <a:lnTo>
                    <a:pt x="257" y="1392"/>
                  </a:lnTo>
                  <a:lnTo>
                    <a:pt x="255" y="1389"/>
                  </a:lnTo>
                  <a:lnTo>
                    <a:pt x="253" y="1387"/>
                  </a:lnTo>
                  <a:lnTo>
                    <a:pt x="251" y="1385"/>
                  </a:lnTo>
                  <a:lnTo>
                    <a:pt x="248" y="1387"/>
                  </a:lnTo>
                  <a:lnTo>
                    <a:pt x="245" y="1390"/>
                  </a:lnTo>
                  <a:lnTo>
                    <a:pt x="241" y="1393"/>
                  </a:lnTo>
                  <a:lnTo>
                    <a:pt x="237" y="1397"/>
                  </a:lnTo>
                  <a:lnTo>
                    <a:pt x="234" y="1402"/>
                  </a:lnTo>
                  <a:lnTo>
                    <a:pt x="231" y="1407"/>
                  </a:lnTo>
                  <a:lnTo>
                    <a:pt x="228" y="1410"/>
                  </a:lnTo>
                  <a:lnTo>
                    <a:pt x="224" y="1413"/>
                  </a:lnTo>
                  <a:lnTo>
                    <a:pt x="218" y="1414"/>
                  </a:lnTo>
                  <a:lnTo>
                    <a:pt x="213" y="1414"/>
                  </a:lnTo>
                  <a:lnTo>
                    <a:pt x="210" y="1412"/>
                  </a:lnTo>
                  <a:lnTo>
                    <a:pt x="207" y="1410"/>
                  </a:lnTo>
                  <a:lnTo>
                    <a:pt x="206" y="1407"/>
                  </a:lnTo>
                  <a:lnTo>
                    <a:pt x="205" y="1403"/>
                  </a:lnTo>
                  <a:lnTo>
                    <a:pt x="204" y="1400"/>
                  </a:lnTo>
                  <a:lnTo>
                    <a:pt x="204" y="1397"/>
                  </a:lnTo>
                  <a:lnTo>
                    <a:pt x="204" y="1393"/>
                  </a:lnTo>
                  <a:lnTo>
                    <a:pt x="205" y="1390"/>
                  </a:lnTo>
                  <a:lnTo>
                    <a:pt x="206" y="1387"/>
                  </a:lnTo>
                  <a:lnTo>
                    <a:pt x="207" y="1383"/>
                  </a:lnTo>
                  <a:lnTo>
                    <a:pt x="208" y="1380"/>
                  </a:lnTo>
                  <a:lnTo>
                    <a:pt x="209" y="1376"/>
                  </a:lnTo>
                  <a:lnTo>
                    <a:pt x="209" y="1373"/>
                  </a:lnTo>
                  <a:lnTo>
                    <a:pt x="210" y="1370"/>
                  </a:lnTo>
                  <a:lnTo>
                    <a:pt x="210" y="1365"/>
                  </a:lnTo>
                  <a:lnTo>
                    <a:pt x="209" y="1361"/>
                  </a:lnTo>
                  <a:lnTo>
                    <a:pt x="207" y="1360"/>
                  </a:lnTo>
                  <a:lnTo>
                    <a:pt x="205" y="1357"/>
                  </a:lnTo>
                  <a:lnTo>
                    <a:pt x="204" y="1354"/>
                  </a:lnTo>
                  <a:lnTo>
                    <a:pt x="203" y="1352"/>
                  </a:lnTo>
                  <a:lnTo>
                    <a:pt x="203" y="1349"/>
                  </a:lnTo>
                  <a:lnTo>
                    <a:pt x="201" y="1345"/>
                  </a:lnTo>
                  <a:lnTo>
                    <a:pt x="198" y="1344"/>
                  </a:lnTo>
                  <a:lnTo>
                    <a:pt x="195" y="1342"/>
                  </a:lnTo>
                  <a:lnTo>
                    <a:pt x="195" y="1339"/>
                  </a:lnTo>
                  <a:lnTo>
                    <a:pt x="186" y="1328"/>
                  </a:lnTo>
                  <a:lnTo>
                    <a:pt x="174" y="1317"/>
                  </a:lnTo>
                  <a:lnTo>
                    <a:pt x="164" y="1305"/>
                  </a:lnTo>
                  <a:lnTo>
                    <a:pt x="152" y="1294"/>
                  </a:lnTo>
                  <a:lnTo>
                    <a:pt x="140" y="1282"/>
                  </a:lnTo>
                  <a:lnTo>
                    <a:pt x="130" y="1272"/>
                  </a:lnTo>
                  <a:lnTo>
                    <a:pt x="119" y="1260"/>
                  </a:lnTo>
                  <a:lnTo>
                    <a:pt x="110" y="1249"/>
                  </a:lnTo>
                  <a:lnTo>
                    <a:pt x="111" y="1244"/>
                  </a:lnTo>
                  <a:lnTo>
                    <a:pt x="113" y="1241"/>
                  </a:lnTo>
                  <a:lnTo>
                    <a:pt x="117" y="1239"/>
                  </a:lnTo>
                  <a:lnTo>
                    <a:pt x="120" y="1237"/>
                  </a:lnTo>
                  <a:lnTo>
                    <a:pt x="125" y="1235"/>
                  </a:lnTo>
                  <a:lnTo>
                    <a:pt x="128" y="1233"/>
                  </a:lnTo>
                  <a:lnTo>
                    <a:pt x="130" y="1230"/>
                  </a:lnTo>
                  <a:lnTo>
                    <a:pt x="131" y="1224"/>
                  </a:lnTo>
                  <a:lnTo>
                    <a:pt x="133" y="1222"/>
                  </a:lnTo>
                  <a:lnTo>
                    <a:pt x="135" y="1220"/>
                  </a:lnTo>
                  <a:lnTo>
                    <a:pt x="137" y="1217"/>
                  </a:lnTo>
                  <a:lnTo>
                    <a:pt x="140" y="1215"/>
                  </a:lnTo>
                  <a:lnTo>
                    <a:pt x="144" y="1213"/>
                  </a:lnTo>
                  <a:lnTo>
                    <a:pt x="146" y="1212"/>
                  </a:lnTo>
                  <a:lnTo>
                    <a:pt x="149" y="1212"/>
                  </a:lnTo>
                  <a:lnTo>
                    <a:pt x="152" y="1212"/>
                  </a:lnTo>
                  <a:lnTo>
                    <a:pt x="155" y="1215"/>
                  </a:lnTo>
                  <a:lnTo>
                    <a:pt x="157" y="1216"/>
                  </a:lnTo>
                  <a:lnTo>
                    <a:pt x="160" y="1216"/>
                  </a:lnTo>
                  <a:lnTo>
                    <a:pt x="164" y="1215"/>
                  </a:lnTo>
                  <a:lnTo>
                    <a:pt x="166" y="1214"/>
                  </a:lnTo>
                  <a:lnTo>
                    <a:pt x="169" y="1212"/>
                  </a:lnTo>
                  <a:lnTo>
                    <a:pt x="171" y="1210"/>
                  </a:lnTo>
                  <a:lnTo>
                    <a:pt x="174" y="1209"/>
                  </a:lnTo>
                  <a:lnTo>
                    <a:pt x="174" y="1207"/>
                  </a:lnTo>
                  <a:lnTo>
                    <a:pt x="174" y="1206"/>
                  </a:lnTo>
                  <a:lnTo>
                    <a:pt x="175" y="1206"/>
                  </a:lnTo>
                  <a:lnTo>
                    <a:pt x="175" y="1205"/>
                  </a:lnTo>
                  <a:lnTo>
                    <a:pt x="176" y="1205"/>
                  </a:lnTo>
                  <a:lnTo>
                    <a:pt x="177" y="1204"/>
                  </a:lnTo>
                  <a:lnTo>
                    <a:pt x="178" y="1203"/>
                  </a:lnTo>
                  <a:lnTo>
                    <a:pt x="186" y="1202"/>
                  </a:lnTo>
                  <a:lnTo>
                    <a:pt x="193" y="1202"/>
                  </a:lnTo>
                  <a:lnTo>
                    <a:pt x="199" y="1204"/>
                  </a:lnTo>
                  <a:lnTo>
                    <a:pt x="206" y="1209"/>
                  </a:lnTo>
                  <a:lnTo>
                    <a:pt x="217" y="1218"/>
                  </a:lnTo>
                  <a:lnTo>
                    <a:pt x="228" y="1229"/>
                  </a:lnTo>
                  <a:lnTo>
                    <a:pt x="233" y="1235"/>
                  </a:lnTo>
                  <a:lnTo>
                    <a:pt x="238" y="1240"/>
                  </a:lnTo>
                  <a:lnTo>
                    <a:pt x="244" y="1244"/>
                  </a:lnTo>
                  <a:lnTo>
                    <a:pt x="250" y="1249"/>
                  </a:lnTo>
                  <a:lnTo>
                    <a:pt x="256" y="1251"/>
                  </a:lnTo>
                  <a:lnTo>
                    <a:pt x="263" y="1252"/>
                  </a:lnTo>
                  <a:lnTo>
                    <a:pt x="270" y="1252"/>
                  </a:lnTo>
                  <a:lnTo>
                    <a:pt x="279" y="1249"/>
                  </a:lnTo>
                  <a:lnTo>
                    <a:pt x="266" y="1231"/>
                  </a:lnTo>
                  <a:lnTo>
                    <a:pt x="251" y="1214"/>
                  </a:lnTo>
                  <a:lnTo>
                    <a:pt x="234" y="1197"/>
                  </a:lnTo>
                  <a:lnTo>
                    <a:pt x="217" y="1180"/>
                  </a:lnTo>
                  <a:lnTo>
                    <a:pt x="201" y="1163"/>
                  </a:lnTo>
                  <a:lnTo>
                    <a:pt x="184" y="1146"/>
                  </a:lnTo>
                  <a:lnTo>
                    <a:pt x="169" y="1130"/>
                  </a:lnTo>
                  <a:lnTo>
                    <a:pt x="155" y="1111"/>
                  </a:lnTo>
                  <a:lnTo>
                    <a:pt x="139" y="1095"/>
                  </a:lnTo>
                  <a:lnTo>
                    <a:pt x="125" y="1078"/>
                  </a:lnTo>
                  <a:lnTo>
                    <a:pt x="109" y="1061"/>
                  </a:lnTo>
                  <a:lnTo>
                    <a:pt x="93" y="1044"/>
                  </a:lnTo>
                  <a:lnTo>
                    <a:pt x="78" y="1027"/>
                  </a:lnTo>
                  <a:lnTo>
                    <a:pt x="64" y="1010"/>
                  </a:lnTo>
                  <a:lnTo>
                    <a:pt x="50" y="993"/>
                  </a:lnTo>
                  <a:lnTo>
                    <a:pt x="37" y="975"/>
                  </a:lnTo>
                  <a:lnTo>
                    <a:pt x="31" y="966"/>
                  </a:lnTo>
                  <a:lnTo>
                    <a:pt x="26" y="957"/>
                  </a:lnTo>
                  <a:lnTo>
                    <a:pt x="20" y="947"/>
                  </a:lnTo>
                  <a:lnTo>
                    <a:pt x="16" y="938"/>
                  </a:lnTo>
                  <a:lnTo>
                    <a:pt x="12" y="927"/>
                  </a:lnTo>
                  <a:lnTo>
                    <a:pt x="9" y="917"/>
                  </a:lnTo>
                  <a:lnTo>
                    <a:pt x="6" y="907"/>
                  </a:lnTo>
                  <a:lnTo>
                    <a:pt x="3" y="897"/>
                  </a:lnTo>
                  <a:lnTo>
                    <a:pt x="1" y="875"/>
                  </a:lnTo>
                  <a:lnTo>
                    <a:pt x="0" y="854"/>
                  </a:lnTo>
                  <a:lnTo>
                    <a:pt x="1" y="831"/>
                  </a:lnTo>
                  <a:lnTo>
                    <a:pt x="3" y="809"/>
                  </a:lnTo>
                  <a:lnTo>
                    <a:pt x="3" y="800"/>
                  </a:lnTo>
                  <a:lnTo>
                    <a:pt x="5" y="789"/>
                  </a:lnTo>
                  <a:lnTo>
                    <a:pt x="7" y="781"/>
                  </a:lnTo>
                  <a:lnTo>
                    <a:pt x="10" y="771"/>
                  </a:lnTo>
                  <a:lnTo>
                    <a:pt x="13" y="763"/>
                  </a:lnTo>
                  <a:lnTo>
                    <a:pt x="18" y="755"/>
                  </a:lnTo>
                  <a:lnTo>
                    <a:pt x="25" y="747"/>
                  </a:lnTo>
                  <a:lnTo>
                    <a:pt x="32" y="740"/>
                  </a:lnTo>
                  <a:lnTo>
                    <a:pt x="48" y="734"/>
                  </a:lnTo>
                  <a:lnTo>
                    <a:pt x="62" y="731"/>
                  </a:lnTo>
                  <a:lnTo>
                    <a:pt x="77" y="730"/>
                  </a:lnTo>
                  <a:lnTo>
                    <a:pt x="93" y="730"/>
                  </a:lnTo>
                  <a:lnTo>
                    <a:pt x="107" y="732"/>
                  </a:lnTo>
                  <a:lnTo>
                    <a:pt x="122" y="736"/>
                  </a:lnTo>
                  <a:lnTo>
                    <a:pt x="135" y="740"/>
                  </a:lnTo>
                  <a:lnTo>
                    <a:pt x="150" y="744"/>
                  </a:lnTo>
                  <a:lnTo>
                    <a:pt x="177" y="757"/>
                  </a:lnTo>
                  <a:lnTo>
                    <a:pt x="205" y="769"/>
                  </a:lnTo>
                  <a:lnTo>
                    <a:pt x="231" y="783"/>
                  </a:lnTo>
                  <a:lnTo>
                    <a:pt x="258" y="795"/>
                  </a:lnTo>
                  <a:lnTo>
                    <a:pt x="264" y="798"/>
                  </a:lnTo>
                  <a:lnTo>
                    <a:pt x="269" y="802"/>
                  </a:lnTo>
                  <a:lnTo>
                    <a:pt x="275" y="805"/>
                  </a:lnTo>
                  <a:lnTo>
                    <a:pt x="281" y="808"/>
                  </a:lnTo>
                  <a:lnTo>
                    <a:pt x="287" y="811"/>
                  </a:lnTo>
                  <a:lnTo>
                    <a:pt x="292" y="813"/>
                  </a:lnTo>
                  <a:lnTo>
                    <a:pt x="297" y="817"/>
                  </a:lnTo>
                  <a:lnTo>
                    <a:pt x="304" y="819"/>
                  </a:lnTo>
                  <a:lnTo>
                    <a:pt x="292" y="800"/>
                  </a:lnTo>
                  <a:lnTo>
                    <a:pt x="282" y="780"/>
                  </a:lnTo>
                  <a:lnTo>
                    <a:pt x="270" y="761"/>
                  </a:lnTo>
                  <a:lnTo>
                    <a:pt x="260" y="742"/>
                  </a:lnTo>
                  <a:lnTo>
                    <a:pt x="248" y="723"/>
                  </a:lnTo>
                  <a:lnTo>
                    <a:pt x="238" y="704"/>
                  </a:lnTo>
                  <a:lnTo>
                    <a:pt x="229" y="684"/>
                  </a:lnTo>
                  <a:lnTo>
                    <a:pt x="222" y="664"/>
                  </a:lnTo>
                  <a:lnTo>
                    <a:pt x="218" y="649"/>
                  </a:lnTo>
                  <a:lnTo>
                    <a:pt x="215" y="635"/>
                  </a:lnTo>
                  <a:lnTo>
                    <a:pt x="211" y="622"/>
                  </a:lnTo>
                  <a:lnTo>
                    <a:pt x="208" y="608"/>
                  </a:lnTo>
                  <a:lnTo>
                    <a:pt x="205" y="594"/>
                  </a:lnTo>
                  <a:lnTo>
                    <a:pt x="204" y="581"/>
                  </a:lnTo>
                  <a:lnTo>
                    <a:pt x="203" y="573"/>
                  </a:lnTo>
                  <a:lnTo>
                    <a:pt x="204" y="566"/>
                  </a:lnTo>
                  <a:lnTo>
                    <a:pt x="205" y="560"/>
                  </a:lnTo>
                  <a:lnTo>
                    <a:pt x="206" y="552"/>
                  </a:lnTo>
                  <a:lnTo>
                    <a:pt x="208" y="545"/>
                  </a:lnTo>
                  <a:lnTo>
                    <a:pt x="210" y="538"/>
                  </a:lnTo>
                  <a:lnTo>
                    <a:pt x="211" y="530"/>
                  </a:lnTo>
                  <a:lnTo>
                    <a:pt x="213" y="524"/>
                  </a:lnTo>
                  <a:lnTo>
                    <a:pt x="214" y="517"/>
                  </a:lnTo>
                  <a:lnTo>
                    <a:pt x="215" y="510"/>
                  </a:lnTo>
                  <a:lnTo>
                    <a:pt x="218" y="504"/>
                  </a:lnTo>
                  <a:lnTo>
                    <a:pt x="222" y="499"/>
                  </a:lnTo>
                  <a:lnTo>
                    <a:pt x="222" y="492"/>
                  </a:lnTo>
                  <a:lnTo>
                    <a:pt x="223" y="486"/>
                  </a:lnTo>
                  <a:lnTo>
                    <a:pt x="225" y="480"/>
                  </a:lnTo>
                  <a:lnTo>
                    <a:pt x="227" y="473"/>
                  </a:lnTo>
                  <a:lnTo>
                    <a:pt x="229" y="468"/>
                  </a:lnTo>
                  <a:lnTo>
                    <a:pt x="231" y="462"/>
                  </a:lnTo>
                  <a:lnTo>
                    <a:pt x="233" y="455"/>
                  </a:lnTo>
                  <a:lnTo>
                    <a:pt x="235" y="449"/>
                  </a:lnTo>
                  <a:lnTo>
                    <a:pt x="240" y="446"/>
                  </a:lnTo>
                  <a:lnTo>
                    <a:pt x="243" y="442"/>
                  </a:lnTo>
                  <a:lnTo>
                    <a:pt x="245" y="436"/>
                  </a:lnTo>
                  <a:lnTo>
                    <a:pt x="247" y="431"/>
                  </a:lnTo>
                  <a:lnTo>
                    <a:pt x="250" y="426"/>
                  </a:lnTo>
                  <a:lnTo>
                    <a:pt x="253" y="422"/>
                  </a:lnTo>
                  <a:lnTo>
                    <a:pt x="257" y="420"/>
                  </a:lnTo>
                  <a:lnTo>
                    <a:pt x="264" y="417"/>
                  </a:lnTo>
                  <a:lnTo>
                    <a:pt x="269" y="413"/>
                  </a:lnTo>
                  <a:lnTo>
                    <a:pt x="290" y="412"/>
                  </a:lnTo>
                  <a:lnTo>
                    <a:pt x="311" y="413"/>
                  </a:lnTo>
                  <a:lnTo>
                    <a:pt x="332" y="415"/>
                  </a:lnTo>
                  <a:lnTo>
                    <a:pt x="352" y="418"/>
                  </a:lnTo>
                  <a:lnTo>
                    <a:pt x="371" y="423"/>
                  </a:lnTo>
                  <a:lnTo>
                    <a:pt x="390" y="429"/>
                  </a:lnTo>
                  <a:lnTo>
                    <a:pt x="409" y="436"/>
                  </a:lnTo>
                  <a:lnTo>
                    <a:pt x="427" y="446"/>
                  </a:lnTo>
                  <a:lnTo>
                    <a:pt x="434" y="448"/>
                  </a:lnTo>
                  <a:lnTo>
                    <a:pt x="442" y="451"/>
                  </a:lnTo>
                  <a:lnTo>
                    <a:pt x="448" y="455"/>
                  </a:lnTo>
                  <a:lnTo>
                    <a:pt x="454" y="461"/>
                  </a:lnTo>
                  <a:lnTo>
                    <a:pt x="461" y="466"/>
                  </a:lnTo>
                  <a:lnTo>
                    <a:pt x="467" y="471"/>
                  </a:lnTo>
                  <a:lnTo>
                    <a:pt x="474" y="475"/>
                  </a:lnTo>
                  <a:lnTo>
                    <a:pt x="481" y="479"/>
                  </a:lnTo>
                  <a:lnTo>
                    <a:pt x="501" y="500"/>
                  </a:lnTo>
                  <a:lnTo>
                    <a:pt x="520" y="522"/>
                  </a:lnTo>
                  <a:lnTo>
                    <a:pt x="537" y="544"/>
                  </a:lnTo>
                  <a:lnTo>
                    <a:pt x="554" y="566"/>
                  </a:lnTo>
                  <a:lnTo>
                    <a:pt x="569" y="589"/>
                  </a:lnTo>
                  <a:lnTo>
                    <a:pt x="586" y="612"/>
                  </a:lnTo>
                  <a:lnTo>
                    <a:pt x="602" y="634"/>
                  </a:lnTo>
                  <a:lnTo>
                    <a:pt x="619" y="657"/>
                  </a:lnTo>
                  <a:lnTo>
                    <a:pt x="628" y="643"/>
                  </a:lnTo>
                  <a:lnTo>
                    <a:pt x="639" y="628"/>
                  </a:lnTo>
                  <a:lnTo>
                    <a:pt x="649" y="614"/>
                  </a:lnTo>
                  <a:lnTo>
                    <a:pt x="660" y="601"/>
                  </a:lnTo>
                  <a:lnTo>
                    <a:pt x="672" y="588"/>
                  </a:lnTo>
                  <a:lnTo>
                    <a:pt x="684" y="575"/>
                  </a:lnTo>
                  <a:lnTo>
                    <a:pt x="697" y="564"/>
                  </a:lnTo>
                  <a:lnTo>
                    <a:pt x="711" y="553"/>
                  </a:lnTo>
                  <a:lnTo>
                    <a:pt x="708" y="546"/>
                  </a:lnTo>
                  <a:lnTo>
                    <a:pt x="706" y="538"/>
                  </a:lnTo>
                  <a:lnTo>
                    <a:pt x="704" y="529"/>
                  </a:lnTo>
                  <a:lnTo>
                    <a:pt x="703" y="521"/>
                  </a:lnTo>
                  <a:lnTo>
                    <a:pt x="702" y="512"/>
                  </a:lnTo>
                  <a:lnTo>
                    <a:pt x="701" y="504"/>
                  </a:lnTo>
                  <a:lnTo>
                    <a:pt x="700" y="495"/>
                  </a:lnTo>
                  <a:lnTo>
                    <a:pt x="699" y="488"/>
                  </a:lnTo>
                  <a:lnTo>
                    <a:pt x="698" y="477"/>
                  </a:lnTo>
                  <a:lnTo>
                    <a:pt x="697" y="467"/>
                  </a:lnTo>
                  <a:lnTo>
                    <a:pt x="698" y="455"/>
                  </a:lnTo>
                  <a:lnTo>
                    <a:pt x="699" y="445"/>
                  </a:lnTo>
                  <a:lnTo>
                    <a:pt x="701" y="424"/>
                  </a:lnTo>
                  <a:lnTo>
                    <a:pt x="705" y="402"/>
                  </a:lnTo>
                  <a:lnTo>
                    <a:pt x="707" y="381"/>
                  </a:lnTo>
                  <a:lnTo>
                    <a:pt x="709" y="359"/>
                  </a:lnTo>
                  <a:lnTo>
                    <a:pt x="708" y="349"/>
                  </a:lnTo>
                  <a:lnTo>
                    <a:pt x="707" y="339"/>
                  </a:lnTo>
                  <a:lnTo>
                    <a:pt x="705" y="330"/>
                  </a:lnTo>
                  <a:lnTo>
                    <a:pt x="702" y="321"/>
                  </a:lnTo>
                  <a:lnTo>
                    <a:pt x="702" y="318"/>
                  </a:lnTo>
                  <a:lnTo>
                    <a:pt x="702" y="316"/>
                  </a:lnTo>
                  <a:lnTo>
                    <a:pt x="703" y="314"/>
                  </a:lnTo>
                  <a:lnTo>
                    <a:pt x="703" y="312"/>
                  </a:lnTo>
                  <a:lnTo>
                    <a:pt x="703" y="310"/>
                  </a:lnTo>
                  <a:lnTo>
                    <a:pt x="703" y="309"/>
                  </a:lnTo>
                  <a:lnTo>
                    <a:pt x="701" y="307"/>
                  </a:lnTo>
                  <a:lnTo>
                    <a:pt x="699" y="307"/>
                  </a:lnTo>
                  <a:lnTo>
                    <a:pt x="696" y="303"/>
                  </a:lnTo>
                  <a:lnTo>
                    <a:pt x="697" y="302"/>
                  </a:lnTo>
                  <a:lnTo>
                    <a:pt x="686" y="280"/>
                  </a:lnTo>
                  <a:lnTo>
                    <a:pt x="678" y="258"/>
                  </a:lnTo>
                  <a:lnTo>
                    <a:pt x="672" y="235"/>
                  </a:lnTo>
                  <a:lnTo>
                    <a:pt x="666" y="211"/>
                  </a:lnTo>
                  <a:lnTo>
                    <a:pt x="665" y="199"/>
                  </a:lnTo>
                  <a:lnTo>
                    <a:pt x="664" y="188"/>
                  </a:lnTo>
                  <a:lnTo>
                    <a:pt x="663" y="175"/>
                  </a:lnTo>
                  <a:lnTo>
                    <a:pt x="663" y="164"/>
                  </a:lnTo>
                  <a:lnTo>
                    <a:pt x="664" y="152"/>
                  </a:lnTo>
                  <a:lnTo>
                    <a:pt x="665" y="139"/>
                  </a:lnTo>
                  <a:lnTo>
                    <a:pt x="666" y="128"/>
                  </a:lnTo>
                  <a:lnTo>
                    <a:pt x="669" y="116"/>
                  </a:lnTo>
                  <a:lnTo>
                    <a:pt x="673" y="114"/>
                  </a:lnTo>
                  <a:lnTo>
                    <a:pt x="676" y="111"/>
                  </a:lnTo>
                  <a:lnTo>
                    <a:pt x="679" y="108"/>
                  </a:lnTo>
                  <a:lnTo>
                    <a:pt x="681" y="104"/>
                  </a:lnTo>
                  <a:lnTo>
                    <a:pt x="684" y="99"/>
                  </a:lnTo>
                  <a:lnTo>
                    <a:pt x="686" y="95"/>
                  </a:lnTo>
                  <a:lnTo>
                    <a:pt x="688" y="91"/>
                  </a:lnTo>
                  <a:lnTo>
                    <a:pt x="689" y="88"/>
                  </a:lnTo>
                  <a:lnTo>
                    <a:pt x="689" y="82"/>
                  </a:lnTo>
                  <a:lnTo>
                    <a:pt x="687" y="78"/>
                  </a:lnTo>
                  <a:lnTo>
                    <a:pt x="686" y="73"/>
                  </a:lnTo>
                  <a:lnTo>
                    <a:pt x="684" y="69"/>
                  </a:lnTo>
                  <a:lnTo>
                    <a:pt x="682" y="65"/>
                  </a:lnTo>
                  <a:lnTo>
                    <a:pt x="680" y="60"/>
                  </a:lnTo>
                  <a:lnTo>
                    <a:pt x="680" y="56"/>
                  </a:lnTo>
                  <a:lnTo>
                    <a:pt x="680" y="51"/>
                  </a:lnTo>
                  <a:lnTo>
                    <a:pt x="684" y="46"/>
                  </a:lnTo>
                  <a:lnTo>
                    <a:pt x="688" y="40"/>
                  </a:lnTo>
                  <a:lnTo>
                    <a:pt x="693" y="35"/>
                  </a:lnTo>
                  <a:lnTo>
                    <a:pt x="698" y="30"/>
                  </a:lnTo>
                  <a:lnTo>
                    <a:pt x="703" y="26"/>
                  </a:lnTo>
                  <a:lnTo>
                    <a:pt x="708" y="22"/>
                  </a:lnTo>
                  <a:lnTo>
                    <a:pt x="716" y="20"/>
                  </a:lnTo>
                  <a:lnTo>
                    <a:pt x="723" y="21"/>
                  </a:lnTo>
                  <a:lnTo>
                    <a:pt x="731" y="23"/>
                  </a:lnTo>
                  <a:lnTo>
                    <a:pt x="738" y="26"/>
                  </a:lnTo>
                  <a:lnTo>
                    <a:pt x="746" y="29"/>
                  </a:lnTo>
                  <a:lnTo>
                    <a:pt x="754" y="33"/>
                  </a:lnTo>
                  <a:lnTo>
                    <a:pt x="760" y="37"/>
                  </a:lnTo>
                  <a:lnTo>
                    <a:pt x="766" y="42"/>
                  </a:lnTo>
                  <a:lnTo>
                    <a:pt x="771" y="50"/>
                  </a:lnTo>
                  <a:lnTo>
                    <a:pt x="774" y="57"/>
                  </a:lnTo>
                  <a:lnTo>
                    <a:pt x="774" y="66"/>
                  </a:lnTo>
                  <a:lnTo>
                    <a:pt x="773" y="73"/>
                  </a:lnTo>
                  <a:lnTo>
                    <a:pt x="771" y="80"/>
                  </a:lnTo>
                  <a:lnTo>
                    <a:pt x="767" y="86"/>
                  </a:lnTo>
                  <a:lnTo>
                    <a:pt x="763" y="91"/>
                  </a:lnTo>
                  <a:lnTo>
                    <a:pt x="758" y="95"/>
                  </a:lnTo>
                  <a:lnTo>
                    <a:pt x="753" y="99"/>
                  </a:lnTo>
                  <a:lnTo>
                    <a:pt x="747" y="102"/>
                  </a:lnTo>
                  <a:lnTo>
                    <a:pt x="735" y="110"/>
                  </a:lnTo>
                  <a:lnTo>
                    <a:pt x="723" y="118"/>
                  </a:lnTo>
                  <a:lnTo>
                    <a:pt x="718" y="122"/>
                  </a:lnTo>
                  <a:lnTo>
                    <a:pt x="714" y="128"/>
                  </a:lnTo>
                  <a:lnTo>
                    <a:pt x="709" y="133"/>
                  </a:lnTo>
                  <a:lnTo>
                    <a:pt x="707" y="139"/>
                  </a:lnTo>
                  <a:lnTo>
                    <a:pt x="704" y="153"/>
                  </a:lnTo>
                  <a:lnTo>
                    <a:pt x="702" y="168"/>
                  </a:lnTo>
                  <a:lnTo>
                    <a:pt x="701" y="181"/>
                  </a:lnTo>
                  <a:lnTo>
                    <a:pt x="702" y="194"/>
                  </a:lnTo>
                  <a:lnTo>
                    <a:pt x="704" y="208"/>
                  </a:lnTo>
                  <a:lnTo>
                    <a:pt x="707" y="220"/>
                  </a:lnTo>
                  <a:lnTo>
                    <a:pt x="711" y="233"/>
                  </a:lnTo>
                  <a:lnTo>
                    <a:pt x="715" y="246"/>
                  </a:lnTo>
                  <a:lnTo>
                    <a:pt x="725" y="271"/>
                  </a:lnTo>
                  <a:lnTo>
                    <a:pt x="735" y="295"/>
                  </a:lnTo>
                  <a:lnTo>
                    <a:pt x="740" y="308"/>
                  </a:lnTo>
                  <a:lnTo>
                    <a:pt x="744" y="321"/>
                  </a:lnTo>
                  <a:lnTo>
                    <a:pt x="748" y="333"/>
                  </a:lnTo>
                  <a:lnTo>
                    <a:pt x="751" y="347"/>
                  </a:lnTo>
                  <a:lnTo>
                    <a:pt x="750" y="359"/>
                  </a:lnTo>
                  <a:lnTo>
                    <a:pt x="747" y="372"/>
                  </a:lnTo>
                  <a:lnTo>
                    <a:pt x="745" y="385"/>
                  </a:lnTo>
                  <a:lnTo>
                    <a:pt x="743" y="397"/>
                  </a:lnTo>
                  <a:lnTo>
                    <a:pt x="740" y="410"/>
                  </a:lnTo>
                  <a:lnTo>
                    <a:pt x="737" y="423"/>
                  </a:lnTo>
                  <a:lnTo>
                    <a:pt x="734" y="436"/>
                  </a:lnTo>
                  <a:lnTo>
                    <a:pt x="729" y="449"/>
                  </a:lnTo>
                  <a:lnTo>
                    <a:pt x="729" y="458"/>
                  </a:lnTo>
                  <a:lnTo>
                    <a:pt x="729" y="468"/>
                  </a:lnTo>
                  <a:lnTo>
                    <a:pt x="731" y="476"/>
                  </a:lnTo>
                  <a:lnTo>
                    <a:pt x="733" y="485"/>
                  </a:lnTo>
                  <a:lnTo>
                    <a:pt x="735" y="494"/>
                  </a:lnTo>
                  <a:lnTo>
                    <a:pt x="737" y="503"/>
                  </a:lnTo>
                  <a:lnTo>
                    <a:pt x="739" y="511"/>
                  </a:lnTo>
                  <a:lnTo>
                    <a:pt x="741" y="521"/>
                  </a:lnTo>
                  <a:lnTo>
                    <a:pt x="742" y="522"/>
                  </a:lnTo>
                  <a:lnTo>
                    <a:pt x="742" y="524"/>
                  </a:lnTo>
                  <a:lnTo>
                    <a:pt x="743" y="525"/>
                  </a:lnTo>
                  <a:lnTo>
                    <a:pt x="744" y="527"/>
                  </a:lnTo>
                  <a:lnTo>
                    <a:pt x="745" y="528"/>
                  </a:lnTo>
                  <a:lnTo>
                    <a:pt x="746" y="530"/>
                  </a:lnTo>
                  <a:lnTo>
                    <a:pt x="747" y="531"/>
                  </a:lnTo>
                  <a:lnTo>
                    <a:pt x="750" y="533"/>
                  </a:lnTo>
                  <a:lnTo>
                    <a:pt x="754" y="530"/>
                  </a:lnTo>
                  <a:lnTo>
                    <a:pt x="759" y="528"/>
                  </a:lnTo>
                  <a:lnTo>
                    <a:pt x="764" y="526"/>
                  </a:lnTo>
                  <a:lnTo>
                    <a:pt x="768" y="525"/>
                  </a:lnTo>
                  <a:lnTo>
                    <a:pt x="774" y="523"/>
                  </a:lnTo>
                  <a:lnTo>
                    <a:pt x="779" y="522"/>
                  </a:lnTo>
                  <a:lnTo>
                    <a:pt x="784" y="520"/>
                  </a:lnTo>
                  <a:lnTo>
                    <a:pt x="790" y="519"/>
                  </a:lnTo>
                  <a:lnTo>
                    <a:pt x="793" y="514"/>
                  </a:lnTo>
                  <a:lnTo>
                    <a:pt x="795" y="509"/>
                  </a:lnTo>
                  <a:lnTo>
                    <a:pt x="796" y="504"/>
                  </a:lnTo>
                  <a:lnTo>
                    <a:pt x="797" y="497"/>
                  </a:lnTo>
                  <a:lnTo>
                    <a:pt x="798" y="491"/>
                  </a:lnTo>
                  <a:lnTo>
                    <a:pt x="799" y="486"/>
                  </a:lnTo>
                  <a:lnTo>
                    <a:pt x="800" y="481"/>
                  </a:lnTo>
                  <a:lnTo>
                    <a:pt x="803" y="475"/>
                  </a:lnTo>
                  <a:lnTo>
                    <a:pt x="806" y="460"/>
                  </a:lnTo>
                  <a:lnTo>
                    <a:pt x="812" y="444"/>
                  </a:lnTo>
                  <a:lnTo>
                    <a:pt x="817" y="429"/>
                  </a:lnTo>
                  <a:lnTo>
                    <a:pt x="823" y="414"/>
                  </a:lnTo>
                  <a:lnTo>
                    <a:pt x="831" y="400"/>
                  </a:lnTo>
                  <a:lnTo>
                    <a:pt x="838" y="385"/>
                  </a:lnTo>
                  <a:lnTo>
                    <a:pt x="844" y="370"/>
                  </a:lnTo>
                  <a:lnTo>
                    <a:pt x="852" y="355"/>
                  </a:lnTo>
                  <a:lnTo>
                    <a:pt x="864" y="343"/>
                  </a:lnTo>
                  <a:lnTo>
                    <a:pt x="877" y="331"/>
                  </a:lnTo>
                  <a:lnTo>
                    <a:pt x="891" y="322"/>
                  </a:lnTo>
                  <a:lnTo>
                    <a:pt x="904" y="314"/>
                  </a:lnTo>
                  <a:lnTo>
                    <a:pt x="912" y="310"/>
                  </a:lnTo>
                  <a:lnTo>
                    <a:pt x="920" y="308"/>
                  </a:lnTo>
                  <a:lnTo>
                    <a:pt x="928" y="306"/>
                  </a:lnTo>
                  <a:lnTo>
                    <a:pt x="936" y="305"/>
                  </a:lnTo>
                  <a:lnTo>
                    <a:pt x="944" y="304"/>
                  </a:lnTo>
                  <a:lnTo>
                    <a:pt x="953" y="304"/>
                  </a:lnTo>
                  <a:lnTo>
                    <a:pt x="961" y="305"/>
                  </a:lnTo>
                  <a:lnTo>
                    <a:pt x="971" y="307"/>
                  </a:lnTo>
                  <a:lnTo>
                    <a:pt x="974" y="308"/>
                  </a:lnTo>
                  <a:lnTo>
                    <a:pt x="978" y="310"/>
                  </a:lnTo>
                  <a:lnTo>
                    <a:pt x="982" y="310"/>
                  </a:lnTo>
                  <a:lnTo>
                    <a:pt x="987" y="311"/>
                  </a:lnTo>
                  <a:lnTo>
                    <a:pt x="991" y="311"/>
                  </a:lnTo>
                  <a:lnTo>
                    <a:pt x="995" y="312"/>
                  </a:lnTo>
                  <a:lnTo>
                    <a:pt x="999" y="313"/>
                  </a:lnTo>
                  <a:lnTo>
                    <a:pt x="1003" y="315"/>
                  </a:lnTo>
                  <a:lnTo>
                    <a:pt x="1017" y="328"/>
                  </a:lnTo>
                  <a:lnTo>
                    <a:pt x="1030" y="342"/>
                  </a:lnTo>
                  <a:lnTo>
                    <a:pt x="1042" y="356"/>
                  </a:lnTo>
                  <a:lnTo>
                    <a:pt x="1052" y="372"/>
                  </a:lnTo>
                  <a:lnTo>
                    <a:pt x="1061" y="389"/>
                  </a:lnTo>
                  <a:lnTo>
                    <a:pt x="1069" y="407"/>
                  </a:lnTo>
                  <a:lnTo>
                    <a:pt x="1075" y="424"/>
                  </a:lnTo>
                  <a:lnTo>
                    <a:pt x="1080" y="442"/>
                  </a:lnTo>
                  <a:lnTo>
                    <a:pt x="1084" y="448"/>
                  </a:lnTo>
                  <a:lnTo>
                    <a:pt x="1088" y="443"/>
                  </a:lnTo>
                  <a:lnTo>
                    <a:pt x="1093" y="438"/>
                  </a:lnTo>
                  <a:lnTo>
                    <a:pt x="1098" y="436"/>
                  </a:lnTo>
                  <a:lnTo>
                    <a:pt x="1105" y="434"/>
                  </a:lnTo>
                  <a:lnTo>
                    <a:pt x="1110" y="432"/>
                  </a:lnTo>
                  <a:lnTo>
                    <a:pt x="1115" y="430"/>
                  </a:lnTo>
                  <a:lnTo>
                    <a:pt x="1120" y="427"/>
                  </a:lnTo>
                  <a:lnTo>
                    <a:pt x="1124" y="422"/>
                  </a:lnTo>
                  <a:lnTo>
                    <a:pt x="1127" y="420"/>
                  </a:lnTo>
                  <a:lnTo>
                    <a:pt x="1131" y="418"/>
                  </a:lnTo>
                  <a:lnTo>
                    <a:pt x="1135" y="417"/>
                  </a:lnTo>
                  <a:lnTo>
                    <a:pt x="1139" y="416"/>
                  </a:lnTo>
                  <a:lnTo>
                    <a:pt x="1149" y="416"/>
                  </a:lnTo>
                  <a:lnTo>
                    <a:pt x="1158" y="416"/>
                  </a:lnTo>
                  <a:lnTo>
                    <a:pt x="1163" y="415"/>
                  </a:lnTo>
                  <a:lnTo>
                    <a:pt x="1167" y="414"/>
                  </a:lnTo>
                  <a:lnTo>
                    <a:pt x="1170" y="412"/>
                  </a:lnTo>
                  <a:lnTo>
                    <a:pt x="1172" y="410"/>
                  </a:lnTo>
                  <a:lnTo>
                    <a:pt x="1174" y="407"/>
                  </a:lnTo>
                  <a:lnTo>
                    <a:pt x="1175" y="403"/>
                  </a:lnTo>
                  <a:lnTo>
                    <a:pt x="1175" y="396"/>
                  </a:lnTo>
                  <a:lnTo>
                    <a:pt x="1174" y="390"/>
                  </a:lnTo>
                  <a:lnTo>
                    <a:pt x="1177" y="387"/>
                  </a:lnTo>
                  <a:lnTo>
                    <a:pt x="1178" y="384"/>
                  </a:lnTo>
                  <a:lnTo>
                    <a:pt x="1179" y="379"/>
                  </a:lnTo>
                  <a:lnTo>
                    <a:pt x="1180" y="376"/>
                  </a:lnTo>
                  <a:lnTo>
                    <a:pt x="1180" y="371"/>
                  </a:lnTo>
                  <a:lnTo>
                    <a:pt x="1182" y="368"/>
                  </a:lnTo>
                  <a:lnTo>
                    <a:pt x="1184" y="364"/>
                  </a:lnTo>
                  <a:lnTo>
                    <a:pt x="1187" y="361"/>
                  </a:lnTo>
                  <a:lnTo>
                    <a:pt x="1190" y="352"/>
                  </a:lnTo>
                  <a:lnTo>
                    <a:pt x="1192" y="344"/>
                  </a:lnTo>
                  <a:lnTo>
                    <a:pt x="1194" y="334"/>
                  </a:lnTo>
                  <a:lnTo>
                    <a:pt x="1195" y="325"/>
                  </a:lnTo>
                  <a:lnTo>
                    <a:pt x="1197" y="315"/>
                  </a:lnTo>
                  <a:lnTo>
                    <a:pt x="1198" y="307"/>
                  </a:lnTo>
                  <a:lnTo>
                    <a:pt x="1201" y="298"/>
                  </a:lnTo>
                  <a:lnTo>
                    <a:pt x="1204" y="291"/>
                  </a:lnTo>
                  <a:lnTo>
                    <a:pt x="1207" y="288"/>
                  </a:lnTo>
                  <a:lnTo>
                    <a:pt x="1210" y="285"/>
                  </a:lnTo>
                  <a:lnTo>
                    <a:pt x="1211" y="282"/>
                  </a:lnTo>
                  <a:lnTo>
                    <a:pt x="1212" y="277"/>
                  </a:lnTo>
                  <a:lnTo>
                    <a:pt x="1213" y="274"/>
                  </a:lnTo>
                  <a:lnTo>
                    <a:pt x="1214" y="270"/>
                  </a:lnTo>
                  <a:lnTo>
                    <a:pt x="1215" y="266"/>
                  </a:lnTo>
                  <a:lnTo>
                    <a:pt x="1216" y="262"/>
                  </a:lnTo>
                  <a:lnTo>
                    <a:pt x="1217" y="256"/>
                  </a:lnTo>
                  <a:lnTo>
                    <a:pt x="1219" y="252"/>
                  </a:lnTo>
                  <a:lnTo>
                    <a:pt x="1222" y="249"/>
                  </a:lnTo>
                  <a:lnTo>
                    <a:pt x="1224" y="245"/>
                  </a:lnTo>
                  <a:lnTo>
                    <a:pt x="1227" y="240"/>
                  </a:lnTo>
                  <a:lnTo>
                    <a:pt x="1229" y="237"/>
                  </a:lnTo>
                  <a:lnTo>
                    <a:pt x="1231" y="233"/>
                  </a:lnTo>
                  <a:lnTo>
                    <a:pt x="1233" y="228"/>
                  </a:lnTo>
                  <a:lnTo>
                    <a:pt x="1235" y="223"/>
                  </a:lnTo>
                  <a:lnTo>
                    <a:pt x="1237" y="216"/>
                  </a:lnTo>
                  <a:lnTo>
                    <a:pt x="1240" y="210"/>
                  </a:lnTo>
                  <a:lnTo>
                    <a:pt x="1242" y="205"/>
                  </a:lnTo>
                  <a:lnTo>
                    <a:pt x="1243" y="198"/>
                  </a:lnTo>
                  <a:lnTo>
                    <a:pt x="1246" y="192"/>
                  </a:lnTo>
                  <a:lnTo>
                    <a:pt x="1248" y="187"/>
                  </a:lnTo>
                  <a:lnTo>
                    <a:pt x="1251" y="180"/>
                  </a:lnTo>
                  <a:lnTo>
                    <a:pt x="1250" y="170"/>
                  </a:lnTo>
                  <a:lnTo>
                    <a:pt x="1251" y="157"/>
                  </a:lnTo>
                  <a:lnTo>
                    <a:pt x="1251" y="145"/>
                  </a:lnTo>
                  <a:lnTo>
                    <a:pt x="1250" y="133"/>
                  </a:lnTo>
                  <a:lnTo>
                    <a:pt x="1249" y="121"/>
                  </a:lnTo>
                  <a:lnTo>
                    <a:pt x="1246" y="110"/>
                  </a:lnTo>
                  <a:lnTo>
                    <a:pt x="1243" y="105"/>
                  </a:lnTo>
                  <a:lnTo>
                    <a:pt x="1240" y="99"/>
                  </a:lnTo>
                  <a:lnTo>
                    <a:pt x="1236" y="95"/>
                  </a:lnTo>
                  <a:lnTo>
                    <a:pt x="1232" y="91"/>
                  </a:lnTo>
                  <a:lnTo>
                    <a:pt x="1229" y="94"/>
                  </a:lnTo>
                  <a:lnTo>
                    <a:pt x="1226" y="96"/>
                  </a:lnTo>
                  <a:lnTo>
                    <a:pt x="1223" y="99"/>
                  </a:lnTo>
                  <a:lnTo>
                    <a:pt x="1221" y="101"/>
                  </a:lnTo>
                  <a:lnTo>
                    <a:pt x="1217" y="102"/>
                  </a:lnTo>
                  <a:lnTo>
                    <a:pt x="1214" y="104"/>
                  </a:lnTo>
                  <a:lnTo>
                    <a:pt x="1210" y="104"/>
                  </a:lnTo>
                  <a:lnTo>
                    <a:pt x="1206" y="102"/>
                  </a:lnTo>
                  <a:lnTo>
                    <a:pt x="1199" y="98"/>
                  </a:lnTo>
                  <a:lnTo>
                    <a:pt x="1194" y="94"/>
                  </a:lnTo>
                  <a:lnTo>
                    <a:pt x="1190" y="89"/>
                  </a:lnTo>
                  <a:lnTo>
                    <a:pt x="1187" y="82"/>
                  </a:lnTo>
                  <a:lnTo>
                    <a:pt x="1184" y="76"/>
                  </a:lnTo>
                  <a:lnTo>
                    <a:pt x="1182" y="70"/>
                  </a:lnTo>
                  <a:lnTo>
                    <a:pt x="1179" y="63"/>
                  </a:lnTo>
                  <a:lnTo>
                    <a:pt x="1177" y="57"/>
                  </a:lnTo>
                  <a:lnTo>
                    <a:pt x="1179" y="50"/>
                  </a:lnTo>
                  <a:lnTo>
                    <a:pt x="1180" y="42"/>
                  </a:lnTo>
                  <a:lnTo>
                    <a:pt x="1184" y="34"/>
                  </a:lnTo>
                  <a:lnTo>
                    <a:pt x="1187" y="28"/>
                  </a:lnTo>
                  <a:lnTo>
                    <a:pt x="1191" y="20"/>
                  </a:lnTo>
                  <a:lnTo>
                    <a:pt x="1196" y="14"/>
                  </a:lnTo>
                  <a:lnTo>
                    <a:pt x="1202" y="9"/>
                  </a:lnTo>
                  <a:lnTo>
                    <a:pt x="1209" y="3"/>
                  </a:lnTo>
                  <a:lnTo>
                    <a:pt x="1215" y="1"/>
                  </a:lnTo>
                  <a:lnTo>
                    <a:pt x="1222" y="0"/>
                  </a:lnTo>
                  <a:lnTo>
                    <a:pt x="1227" y="0"/>
                  </a:lnTo>
                  <a:lnTo>
                    <a:pt x="1233" y="1"/>
                  </a:lnTo>
                  <a:lnTo>
                    <a:pt x="1238" y="4"/>
                  </a:lnTo>
                  <a:lnTo>
                    <a:pt x="1244" y="8"/>
                  </a:lnTo>
                  <a:lnTo>
                    <a:pt x="1248" y="12"/>
                  </a:lnTo>
                  <a:lnTo>
                    <a:pt x="1251" y="17"/>
                  </a:lnTo>
                  <a:close/>
                </a:path>
              </a:pathLst>
            </a:custGeom>
            <a:solidFill>
              <a:srgbClr val="000000"/>
            </a:solidFill>
            <a:ln w="9525">
              <a:noFill/>
              <a:round/>
              <a:headEnd/>
              <a:tailEnd/>
            </a:ln>
          </p:spPr>
          <p:txBody>
            <a:bodyPr>
              <a:prstTxWarp prst="textNoShape">
                <a:avLst/>
              </a:prstTxWarp>
            </a:bodyPr>
            <a:lstStyle/>
            <a:p>
              <a:endParaRPr lang="en-US"/>
            </a:p>
          </p:txBody>
        </p:sp>
        <p:sp>
          <p:nvSpPr>
            <p:cNvPr id="62471" name="Freeform 7"/>
            <p:cNvSpPr>
              <a:spLocks/>
            </p:cNvSpPr>
            <p:nvPr/>
          </p:nvSpPr>
          <p:spPr bwMode="auto">
            <a:xfrm>
              <a:off x="1814" y="880"/>
              <a:ext cx="136" cy="522"/>
            </a:xfrm>
            <a:custGeom>
              <a:avLst/>
              <a:gdLst>
                <a:gd name="T0" fmla="*/ 105 w 136"/>
                <a:gd name="T1" fmla="*/ 22 h 522"/>
                <a:gd name="T2" fmla="*/ 105 w 136"/>
                <a:gd name="T3" fmla="*/ 30 h 522"/>
                <a:gd name="T4" fmla="*/ 102 w 136"/>
                <a:gd name="T5" fmla="*/ 41 h 522"/>
                <a:gd name="T6" fmla="*/ 100 w 136"/>
                <a:gd name="T7" fmla="*/ 48 h 522"/>
                <a:gd name="T8" fmla="*/ 101 w 136"/>
                <a:gd name="T9" fmla="*/ 58 h 522"/>
                <a:gd name="T10" fmla="*/ 111 w 136"/>
                <a:gd name="T11" fmla="*/ 67 h 522"/>
                <a:gd name="T12" fmla="*/ 126 w 136"/>
                <a:gd name="T13" fmla="*/ 85 h 522"/>
                <a:gd name="T14" fmla="*/ 131 w 136"/>
                <a:gd name="T15" fmla="*/ 106 h 522"/>
                <a:gd name="T16" fmla="*/ 133 w 136"/>
                <a:gd name="T17" fmla="*/ 125 h 522"/>
                <a:gd name="T18" fmla="*/ 135 w 136"/>
                <a:gd name="T19" fmla="*/ 142 h 522"/>
                <a:gd name="T20" fmla="*/ 136 w 136"/>
                <a:gd name="T21" fmla="*/ 158 h 522"/>
                <a:gd name="T22" fmla="*/ 134 w 136"/>
                <a:gd name="T23" fmla="*/ 174 h 522"/>
                <a:gd name="T24" fmla="*/ 127 w 136"/>
                <a:gd name="T25" fmla="*/ 205 h 522"/>
                <a:gd name="T26" fmla="*/ 107 w 136"/>
                <a:gd name="T27" fmla="*/ 249 h 522"/>
                <a:gd name="T28" fmla="*/ 91 w 136"/>
                <a:gd name="T29" fmla="*/ 283 h 522"/>
                <a:gd name="T30" fmla="*/ 90 w 136"/>
                <a:gd name="T31" fmla="*/ 298 h 522"/>
                <a:gd name="T32" fmla="*/ 87 w 136"/>
                <a:gd name="T33" fmla="*/ 313 h 522"/>
                <a:gd name="T34" fmla="*/ 82 w 136"/>
                <a:gd name="T35" fmla="*/ 322 h 522"/>
                <a:gd name="T36" fmla="*/ 83 w 136"/>
                <a:gd name="T37" fmla="*/ 332 h 522"/>
                <a:gd name="T38" fmla="*/ 86 w 136"/>
                <a:gd name="T39" fmla="*/ 340 h 522"/>
                <a:gd name="T40" fmla="*/ 82 w 136"/>
                <a:gd name="T41" fmla="*/ 370 h 522"/>
                <a:gd name="T42" fmla="*/ 66 w 136"/>
                <a:gd name="T43" fmla="*/ 413 h 522"/>
                <a:gd name="T44" fmla="*/ 40 w 136"/>
                <a:gd name="T45" fmla="*/ 463 h 522"/>
                <a:gd name="T46" fmla="*/ 33 w 136"/>
                <a:gd name="T47" fmla="*/ 493 h 522"/>
                <a:gd name="T48" fmla="*/ 33 w 136"/>
                <a:gd name="T49" fmla="*/ 508 h 522"/>
                <a:gd name="T50" fmla="*/ 28 w 136"/>
                <a:gd name="T51" fmla="*/ 522 h 522"/>
                <a:gd name="T52" fmla="*/ 19 w 136"/>
                <a:gd name="T53" fmla="*/ 521 h 522"/>
                <a:gd name="T54" fmla="*/ 8 w 136"/>
                <a:gd name="T55" fmla="*/ 515 h 522"/>
                <a:gd name="T56" fmla="*/ 4 w 136"/>
                <a:gd name="T57" fmla="*/ 504 h 522"/>
                <a:gd name="T58" fmla="*/ 19 w 136"/>
                <a:gd name="T59" fmla="*/ 478 h 522"/>
                <a:gd name="T60" fmla="*/ 33 w 136"/>
                <a:gd name="T61" fmla="*/ 452 h 522"/>
                <a:gd name="T62" fmla="*/ 35 w 136"/>
                <a:gd name="T63" fmla="*/ 435 h 522"/>
                <a:gd name="T64" fmla="*/ 37 w 136"/>
                <a:gd name="T65" fmla="*/ 418 h 522"/>
                <a:gd name="T66" fmla="*/ 48 w 136"/>
                <a:gd name="T67" fmla="*/ 394 h 522"/>
                <a:gd name="T68" fmla="*/ 53 w 136"/>
                <a:gd name="T69" fmla="*/ 374 h 522"/>
                <a:gd name="T70" fmla="*/ 57 w 136"/>
                <a:gd name="T71" fmla="*/ 362 h 522"/>
                <a:gd name="T72" fmla="*/ 59 w 136"/>
                <a:gd name="T73" fmla="*/ 350 h 522"/>
                <a:gd name="T74" fmla="*/ 66 w 136"/>
                <a:gd name="T75" fmla="*/ 338 h 522"/>
                <a:gd name="T76" fmla="*/ 68 w 136"/>
                <a:gd name="T77" fmla="*/ 323 h 522"/>
                <a:gd name="T78" fmla="*/ 71 w 136"/>
                <a:gd name="T79" fmla="*/ 310 h 522"/>
                <a:gd name="T80" fmla="*/ 104 w 136"/>
                <a:gd name="T81" fmla="*/ 227 h 522"/>
                <a:gd name="T82" fmla="*/ 122 w 136"/>
                <a:gd name="T83" fmla="*/ 173 h 522"/>
                <a:gd name="T84" fmla="*/ 127 w 136"/>
                <a:gd name="T85" fmla="*/ 129 h 522"/>
                <a:gd name="T86" fmla="*/ 116 w 136"/>
                <a:gd name="T87" fmla="*/ 84 h 522"/>
                <a:gd name="T88" fmla="*/ 108 w 136"/>
                <a:gd name="T89" fmla="*/ 74 h 522"/>
                <a:gd name="T90" fmla="*/ 97 w 136"/>
                <a:gd name="T91" fmla="*/ 64 h 522"/>
                <a:gd name="T92" fmla="*/ 88 w 136"/>
                <a:gd name="T93" fmla="*/ 60 h 522"/>
                <a:gd name="T94" fmla="*/ 86 w 136"/>
                <a:gd name="T95" fmla="*/ 61 h 522"/>
                <a:gd name="T96" fmla="*/ 82 w 136"/>
                <a:gd name="T97" fmla="*/ 62 h 522"/>
                <a:gd name="T98" fmla="*/ 80 w 136"/>
                <a:gd name="T99" fmla="*/ 66 h 522"/>
                <a:gd name="T100" fmla="*/ 79 w 136"/>
                <a:gd name="T101" fmla="*/ 74 h 522"/>
                <a:gd name="T102" fmla="*/ 76 w 136"/>
                <a:gd name="T103" fmla="*/ 80 h 522"/>
                <a:gd name="T104" fmla="*/ 66 w 136"/>
                <a:gd name="T105" fmla="*/ 70 h 522"/>
                <a:gd name="T106" fmla="*/ 57 w 136"/>
                <a:gd name="T107" fmla="*/ 58 h 522"/>
                <a:gd name="T108" fmla="*/ 54 w 136"/>
                <a:gd name="T109" fmla="*/ 41 h 522"/>
                <a:gd name="T110" fmla="*/ 61 w 136"/>
                <a:gd name="T111" fmla="*/ 20 h 522"/>
                <a:gd name="T112" fmla="*/ 75 w 136"/>
                <a:gd name="T113" fmla="*/ 5 h 522"/>
                <a:gd name="T114" fmla="*/ 90 w 136"/>
                <a:gd name="T115" fmla="*/ 0 h 522"/>
                <a:gd name="T116" fmla="*/ 98 w 136"/>
                <a:gd name="T117" fmla="*/ 6 h 522"/>
                <a:gd name="T118" fmla="*/ 105 w 136"/>
                <a:gd name="T119" fmla="*/ 16 h 5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522"/>
                <a:gd name="T182" fmla="*/ 136 w 136"/>
                <a:gd name="T183" fmla="*/ 522 h 5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522">
                  <a:moveTo>
                    <a:pt x="105" y="16"/>
                  </a:moveTo>
                  <a:lnTo>
                    <a:pt x="105" y="19"/>
                  </a:lnTo>
                  <a:lnTo>
                    <a:pt x="105" y="22"/>
                  </a:lnTo>
                  <a:lnTo>
                    <a:pt x="105" y="24"/>
                  </a:lnTo>
                  <a:lnTo>
                    <a:pt x="105" y="27"/>
                  </a:lnTo>
                  <a:lnTo>
                    <a:pt x="105" y="30"/>
                  </a:lnTo>
                  <a:lnTo>
                    <a:pt x="105" y="35"/>
                  </a:lnTo>
                  <a:lnTo>
                    <a:pt x="104" y="38"/>
                  </a:lnTo>
                  <a:lnTo>
                    <a:pt x="102" y="41"/>
                  </a:lnTo>
                  <a:lnTo>
                    <a:pt x="101" y="43"/>
                  </a:lnTo>
                  <a:lnTo>
                    <a:pt x="100" y="46"/>
                  </a:lnTo>
                  <a:lnTo>
                    <a:pt x="100" y="48"/>
                  </a:lnTo>
                  <a:lnTo>
                    <a:pt x="100" y="51"/>
                  </a:lnTo>
                  <a:lnTo>
                    <a:pt x="100" y="55"/>
                  </a:lnTo>
                  <a:lnTo>
                    <a:pt x="101" y="58"/>
                  </a:lnTo>
                  <a:lnTo>
                    <a:pt x="102" y="60"/>
                  </a:lnTo>
                  <a:lnTo>
                    <a:pt x="105" y="62"/>
                  </a:lnTo>
                  <a:lnTo>
                    <a:pt x="111" y="67"/>
                  </a:lnTo>
                  <a:lnTo>
                    <a:pt x="117" y="72"/>
                  </a:lnTo>
                  <a:lnTo>
                    <a:pt x="121" y="78"/>
                  </a:lnTo>
                  <a:lnTo>
                    <a:pt x="126" y="85"/>
                  </a:lnTo>
                  <a:lnTo>
                    <a:pt x="128" y="91"/>
                  </a:lnTo>
                  <a:lnTo>
                    <a:pt x="130" y="99"/>
                  </a:lnTo>
                  <a:lnTo>
                    <a:pt x="131" y="106"/>
                  </a:lnTo>
                  <a:lnTo>
                    <a:pt x="131" y="115"/>
                  </a:lnTo>
                  <a:lnTo>
                    <a:pt x="132" y="120"/>
                  </a:lnTo>
                  <a:lnTo>
                    <a:pt x="133" y="125"/>
                  </a:lnTo>
                  <a:lnTo>
                    <a:pt x="134" y="130"/>
                  </a:lnTo>
                  <a:lnTo>
                    <a:pt x="135" y="136"/>
                  </a:lnTo>
                  <a:lnTo>
                    <a:pt x="135" y="142"/>
                  </a:lnTo>
                  <a:lnTo>
                    <a:pt x="136" y="147"/>
                  </a:lnTo>
                  <a:lnTo>
                    <a:pt x="136" y="153"/>
                  </a:lnTo>
                  <a:lnTo>
                    <a:pt x="136" y="158"/>
                  </a:lnTo>
                  <a:lnTo>
                    <a:pt x="134" y="158"/>
                  </a:lnTo>
                  <a:lnTo>
                    <a:pt x="134" y="166"/>
                  </a:lnTo>
                  <a:lnTo>
                    <a:pt x="134" y="174"/>
                  </a:lnTo>
                  <a:lnTo>
                    <a:pt x="133" y="182"/>
                  </a:lnTo>
                  <a:lnTo>
                    <a:pt x="132" y="189"/>
                  </a:lnTo>
                  <a:lnTo>
                    <a:pt x="127" y="205"/>
                  </a:lnTo>
                  <a:lnTo>
                    <a:pt x="121" y="220"/>
                  </a:lnTo>
                  <a:lnTo>
                    <a:pt x="114" y="235"/>
                  </a:lnTo>
                  <a:lnTo>
                    <a:pt x="107" y="249"/>
                  </a:lnTo>
                  <a:lnTo>
                    <a:pt x="98" y="264"/>
                  </a:lnTo>
                  <a:lnTo>
                    <a:pt x="90" y="278"/>
                  </a:lnTo>
                  <a:lnTo>
                    <a:pt x="91" y="283"/>
                  </a:lnTo>
                  <a:lnTo>
                    <a:pt x="91" y="287"/>
                  </a:lnTo>
                  <a:lnTo>
                    <a:pt x="91" y="293"/>
                  </a:lnTo>
                  <a:lnTo>
                    <a:pt x="90" y="298"/>
                  </a:lnTo>
                  <a:lnTo>
                    <a:pt x="89" y="303"/>
                  </a:lnTo>
                  <a:lnTo>
                    <a:pt x="88" y="307"/>
                  </a:lnTo>
                  <a:lnTo>
                    <a:pt x="87" y="313"/>
                  </a:lnTo>
                  <a:lnTo>
                    <a:pt x="86" y="316"/>
                  </a:lnTo>
                  <a:lnTo>
                    <a:pt x="83" y="319"/>
                  </a:lnTo>
                  <a:lnTo>
                    <a:pt x="82" y="322"/>
                  </a:lnTo>
                  <a:lnTo>
                    <a:pt x="82" y="325"/>
                  </a:lnTo>
                  <a:lnTo>
                    <a:pt x="82" y="328"/>
                  </a:lnTo>
                  <a:lnTo>
                    <a:pt x="83" y="332"/>
                  </a:lnTo>
                  <a:lnTo>
                    <a:pt x="83" y="335"/>
                  </a:lnTo>
                  <a:lnTo>
                    <a:pt x="85" y="338"/>
                  </a:lnTo>
                  <a:lnTo>
                    <a:pt x="86" y="340"/>
                  </a:lnTo>
                  <a:lnTo>
                    <a:pt x="85" y="351"/>
                  </a:lnTo>
                  <a:lnTo>
                    <a:pt x="83" y="360"/>
                  </a:lnTo>
                  <a:lnTo>
                    <a:pt x="82" y="370"/>
                  </a:lnTo>
                  <a:lnTo>
                    <a:pt x="79" y="379"/>
                  </a:lnTo>
                  <a:lnTo>
                    <a:pt x="73" y="396"/>
                  </a:lnTo>
                  <a:lnTo>
                    <a:pt x="66" y="413"/>
                  </a:lnTo>
                  <a:lnTo>
                    <a:pt x="57" y="429"/>
                  </a:lnTo>
                  <a:lnTo>
                    <a:pt x="49" y="445"/>
                  </a:lnTo>
                  <a:lnTo>
                    <a:pt x="40" y="463"/>
                  </a:lnTo>
                  <a:lnTo>
                    <a:pt x="35" y="482"/>
                  </a:lnTo>
                  <a:lnTo>
                    <a:pt x="33" y="488"/>
                  </a:lnTo>
                  <a:lnTo>
                    <a:pt x="33" y="493"/>
                  </a:lnTo>
                  <a:lnTo>
                    <a:pt x="33" y="498"/>
                  </a:lnTo>
                  <a:lnTo>
                    <a:pt x="33" y="502"/>
                  </a:lnTo>
                  <a:lnTo>
                    <a:pt x="33" y="508"/>
                  </a:lnTo>
                  <a:lnTo>
                    <a:pt x="33" y="512"/>
                  </a:lnTo>
                  <a:lnTo>
                    <a:pt x="31" y="517"/>
                  </a:lnTo>
                  <a:lnTo>
                    <a:pt x="28" y="522"/>
                  </a:lnTo>
                  <a:lnTo>
                    <a:pt x="26" y="522"/>
                  </a:lnTo>
                  <a:lnTo>
                    <a:pt x="22" y="522"/>
                  </a:lnTo>
                  <a:lnTo>
                    <a:pt x="19" y="521"/>
                  </a:lnTo>
                  <a:lnTo>
                    <a:pt x="16" y="519"/>
                  </a:lnTo>
                  <a:lnTo>
                    <a:pt x="12" y="517"/>
                  </a:lnTo>
                  <a:lnTo>
                    <a:pt x="8" y="515"/>
                  </a:lnTo>
                  <a:lnTo>
                    <a:pt x="3" y="514"/>
                  </a:lnTo>
                  <a:lnTo>
                    <a:pt x="0" y="513"/>
                  </a:lnTo>
                  <a:lnTo>
                    <a:pt x="4" y="504"/>
                  </a:lnTo>
                  <a:lnTo>
                    <a:pt x="9" y="495"/>
                  </a:lnTo>
                  <a:lnTo>
                    <a:pt x="14" y="486"/>
                  </a:lnTo>
                  <a:lnTo>
                    <a:pt x="19" y="478"/>
                  </a:lnTo>
                  <a:lnTo>
                    <a:pt x="24" y="470"/>
                  </a:lnTo>
                  <a:lnTo>
                    <a:pt x="29" y="461"/>
                  </a:lnTo>
                  <a:lnTo>
                    <a:pt x="33" y="452"/>
                  </a:lnTo>
                  <a:lnTo>
                    <a:pt x="37" y="443"/>
                  </a:lnTo>
                  <a:lnTo>
                    <a:pt x="35" y="439"/>
                  </a:lnTo>
                  <a:lnTo>
                    <a:pt x="35" y="435"/>
                  </a:lnTo>
                  <a:lnTo>
                    <a:pt x="35" y="431"/>
                  </a:lnTo>
                  <a:lnTo>
                    <a:pt x="35" y="426"/>
                  </a:lnTo>
                  <a:lnTo>
                    <a:pt x="37" y="418"/>
                  </a:lnTo>
                  <a:lnTo>
                    <a:pt x="40" y="411"/>
                  </a:lnTo>
                  <a:lnTo>
                    <a:pt x="44" y="402"/>
                  </a:lnTo>
                  <a:lnTo>
                    <a:pt x="48" y="394"/>
                  </a:lnTo>
                  <a:lnTo>
                    <a:pt x="51" y="386"/>
                  </a:lnTo>
                  <a:lnTo>
                    <a:pt x="52" y="378"/>
                  </a:lnTo>
                  <a:lnTo>
                    <a:pt x="53" y="374"/>
                  </a:lnTo>
                  <a:lnTo>
                    <a:pt x="55" y="370"/>
                  </a:lnTo>
                  <a:lnTo>
                    <a:pt x="56" y="365"/>
                  </a:lnTo>
                  <a:lnTo>
                    <a:pt x="57" y="362"/>
                  </a:lnTo>
                  <a:lnTo>
                    <a:pt x="59" y="358"/>
                  </a:lnTo>
                  <a:lnTo>
                    <a:pt x="59" y="354"/>
                  </a:lnTo>
                  <a:lnTo>
                    <a:pt x="59" y="350"/>
                  </a:lnTo>
                  <a:lnTo>
                    <a:pt x="59" y="345"/>
                  </a:lnTo>
                  <a:lnTo>
                    <a:pt x="62" y="342"/>
                  </a:lnTo>
                  <a:lnTo>
                    <a:pt x="66" y="338"/>
                  </a:lnTo>
                  <a:lnTo>
                    <a:pt x="67" y="334"/>
                  </a:lnTo>
                  <a:lnTo>
                    <a:pt x="68" y="328"/>
                  </a:lnTo>
                  <a:lnTo>
                    <a:pt x="68" y="323"/>
                  </a:lnTo>
                  <a:lnTo>
                    <a:pt x="69" y="319"/>
                  </a:lnTo>
                  <a:lnTo>
                    <a:pt x="70" y="314"/>
                  </a:lnTo>
                  <a:lnTo>
                    <a:pt x="71" y="310"/>
                  </a:lnTo>
                  <a:lnTo>
                    <a:pt x="80" y="282"/>
                  </a:lnTo>
                  <a:lnTo>
                    <a:pt x="92" y="255"/>
                  </a:lnTo>
                  <a:lnTo>
                    <a:pt x="104" y="227"/>
                  </a:lnTo>
                  <a:lnTo>
                    <a:pt x="114" y="200"/>
                  </a:lnTo>
                  <a:lnTo>
                    <a:pt x="118" y="186"/>
                  </a:lnTo>
                  <a:lnTo>
                    <a:pt x="122" y="173"/>
                  </a:lnTo>
                  <a:lnTo>
                    <a:pt x="125" y="159"/>
                  </a:lnTo>
                  <a:lnTo>
                    <a:pt x="127" y="144"/>
                  </a:lnTo>
                  <a:lnTo>
                    <a:pt x="127" y="129"/>
                  </a:lnTo>
                  <a:lnTo>
                    <a:pt x="125" y="115"/>
                  </a:lnTo>
                  <a:lnTo>
                    <a:pt x="121" y="100"/>
                  </a:lnTo>
                  <a:lnTo>
                    <a:pt x="116" y="84"/>
                  </a:lnTo>
                  <a:lnTo>
                    <a:pt x="113" y="81"/>
                  </a:lnTo>
                  <a:lnTo>
                    <a:pt x="111" y="77"/>
                  </a:lnTo>
                  <a:lnTo>
                    <a:pt x="108" y="74"/>
                  </a:lnTo>
                  <a:lnTo>
                    <a:pt x="105" y="69"/>
                  </a:lnTo>
                  <a:lnTo>
                    <a:pt x="101" y="66"/>
                  </a:lnTo>
                  <a:lnTo>
                    <a:pt x="97" y="64"/>
                  </a:lnTo>
                  <a:lnTo>
                    <a:pt x="93" y="62"/>
                  </a:lnTo>
                  <a:lnTo>
                    <a:pt x="89" y="60"/>
                  </a:lnTo>
                  <a:lnTo>
                    <a:pt x="88" y="60"/>
                  </a:lnTo>
                  <a:lnTo>
                    <a:pt x="87" y="61"/>
                  </a:lnTo>
                  <a:lnTo>
                    <a:pt x="86" y="61"/>
                  </a:lnTo>
                  <a:lnTo>
                    <a:pt x="85" y="62"/>
                  </a:lnTo>
                  <a:lnTo>
                    <a:pt x="83" y="62"/>
                  </a:lnTo>
                  <a:lnTo>
                    <a:pt x="82" y="62"/>
                  </a:lnTo>
                  <a:lnTo>
                    <a:pt x="81" y="62"/>
                  </a:lnTo>
                  <a:lnTo>
                    <a:pt x="81" y="64"/>
                  </a:lnTo>
                  <a:lnTo>
                    <a:pt x="80" y="66"/>
                  </a:lnTo>
                  <a:lnTo>
                    <a:pt x="80" y="68"/>
                  </a:lnTo>
                  <a:lnTo>
                    <a:pt x="79" y="71"/>
                  </a:lnTo>
                  <a:lnTo>
                    <a:pt x="79" y="74"/>
                  </a:lnTo>
                  <a:lnTo>
                    <a:pt x="78" y="76"/>
                  </a:lnTo>
                  <a:lnTo>
                    <a:pt x="77" y="78"/>
                  </a:lnTo>
                  <a:lnTo>
                    <a:pt x="76" y="80"/>
                  </a:lnTo>
                  <a:lnTo>
                    <a:pt x="73" y="77"/>
                  </a:lnTo>
                  <a:lnTo>
                    <a:pt x="70" y="74"/>
                  </a:lnTo>
                  <a:lnTo>
                    <a:pt x="66" y="70"/>
                  </a:lnTo>
                  <a:lnTo>
                    <a:pt x="62" y="66"/>
                  </a:lnTo>
                  <a:lnTo>
                    <a:pt x="59" y="63"/>
                  </a:lnTo>
                  <a:lnTo>
                    <a:pt x="57" y="58"/>
                  </a:lnTo>
                  <a:lnTo>
                    <a:pt x="55" y="54"/>
                  </a:lnTo>
                  <a:lnTo>
                    <a:pt x="54" y="48"/>
                  </a:lnTo>
                  <a:lnTo>
                    <a:pt x="54" y="41"/>
                  </a:lnTo>
                  <a:lnTo>
                    <a:pt x="56" y="34"/>
                  </a:lnTo>
                  <a:lnTo>
                    <a:pt x="58" y="27"/>
                  </a:lnTo>
                  <a:lnTo>
                    <a:pt x="61" y="20"/>
                  </a:lnTo>
                  <a:lnTo>
                    <a:pt x="66" y="15"/>
                  </a:lnTo>
                  <a:lnTo>
                    <a:pt x="70" y="9"/>
                  </a:lnTo>
                  <a:lnTo>
                    <a:pt x="75" y="5"/>
                  </a:lnTo>
                  <a:lnTo>
                    <a:pt x="81" y="1"/>
                  </a:lnTo>
                  <a:lnTo>
                    <a:pt x="87" y="0"/>
                  </a:lnTo>
                  <a:lnTo>
                    <a:pt x="90" y="0"/>
                  </a:lnTo>
                  <a:lnTo>
                    <a:pt x="93" y="2"/>
                  </a:lnTo>
                  <a:lnTo>
                    <a:pt x="96" y="4"/>
                  </a:lnTo>
                  <a:lnTo>
                    <a:pt x="98" y="6"/>
                  </a:lnTo>
                  <a:lnTo>
                    <a:pt x="100" y="9"/>
                  </a:lnTo>
                  <a:lnTo>
                    <a:pt x="102" y="12"/>
                  </a:lnTo>
                  <a:lnTo>
                    <a:pt x="105" y="16"/>
                  </a:lnTo>
                  <a:close/>
                </a:path>
              </a:pathLst>
            </a:custGeom>
            <a:solidFill>
              <a:srgbClr val="FFFF00"/>
            </a:solidFill>
            <a:ln w="9525">
              <a:noFill/>
              <a:round/>
              <a:headEnd/>
              <a:tailEnd/>
            </a:ln>
          </p:spPr>
          <p:txBody>
            <a:bodyPr>
              <a:prstTxWarp prst="textNoShape">
                <a:avLst/>
              </a:prstTxWarp>
            </a:bodyPr>
            <a:lstStyle/>
            <a:p>
              <a:endParaRPr lang="en-US"/>
            </a:p>
          </p:txBody>
        </p:sp>
        <p:sp>
          <p:nvSpPr>
            <p:cNvPr id="62472" name="Freeform 8"/>
            <p:cNvSpPr>
              <a:spLocks/>
            </p:cNvSpPr>
            <p:nvPr/>
          </p:nvSpPr>
          <p:spPr bwMode="auto">
            <a:xfrm>
              <a:off x="1353" y="902"/>
              <a:ext cx="87" cy="507"/>
            </a:xfrm>
            <a:custGeom>
              <a:avLst/>
              <a:gdLst>
                <a:gd name="T0" fmla="*/ 87 w 87"/>
                <a:gd name="T1" fmla="*/ 38 h 507"/>
                <a:gd name="T2" fmla="*/ 79 w 87"/>
                <a:gd name="T3" fmla="*/ 52 h 507"/>
                <a:gd name="T4" fmla="*/ 66 w 87"/>
                <a:gd name="T5" fmla="*/ 62 h 507"/>
                <a:gd name="T6" fmla="*/ 48 w 87"/>
                <a:gd name="T7" fmla="*/ 71 h 507"/>
                <a:gd name="T8" fmla="*/ 32 w 87"/>
                <a:gd name="T9" fmla="*/ 80 h 507"/>
                <a:gd name="T10" fmla="*/ 22 w 87"/>
                <a:gd name="T11" fmla="*/ 100 h 507"/>
                <a:gd name="T12" fmla="*/ 14 w 87"/>
                <a:gd name="T13" fmla="*/ 128 h 507"/>
                <a:gd name="T14" fmla="*/ 13 w 87"/>
                <a:gd name="T15" fmla="*/ 156 h 507"/>
                <a:gd name="T16" fmla="*/ 24 w 87"/>
                <a:gd name="T17" fmla="*/ 200 h 507"/>
                <a:gd name="T18" fmla="*/ 45 w 87"/>
                <a:gd name="T19" fmla="*/ 254 h 507"/>
                <a:gd name="T20" fmla="*/ 61 w 87"/>
                <a:gd name="T21" fmla="*/ 306 h 507"/>
                <a:gd name="T22" fmla="*/ 63 w 87"/>
                <a:gd name="T23" fmla="*/ 334 h 507"/>
                <a:gd name="T24" fmla="*/ 59 w 87"/>
                <a:gd name="T25" fmla="*/ 361 h 507"/>
                <a:gd name="T26" fmla="*/ 51 w 87"/>
                <a:gd name="T27" fmla="*/ 384 h 507"/>
                <a:gd name="T28" fmla="*/ 48 w 87"/>
                <a:gd name="T29" fmla="*/ 399 h 507"/>
                <a:gd name="T30" fmla="*/ 44 w 87"/>
                <a:gd name="T31" fmla="*/ 415 h 507"/>
                <a:gd name="T32" fmla="*/ 42 w 87"/>
                <a:gd name="T33" fmla="*/ 437 h 507"/>
                <a:gd name="T34" fmla="*/ 47 w 87"/>
                <a:gd name="T35" fmla="*/ 462 h 507"/>
                <a:gd name="T36" fmla="*/ 51 w 87"/>
                <a:gd name="T37" fmla="*/ 490 h 507"/>
                <a:gd name="T38" fmla="*/ 53 w 87"/>
                <a:gd name="T39" fmla="*/ 496 h 507"/>
                <a:gd name="T40" fmla="*/ 57 w 87"/>
                <a:gd name="T41" fmla="*/ 502 h 507"/>
                <a:gd name="T42" fmla="*/ 49 w 87"/>
                <a:gd name="T43" fmla="*/ 505 h 507"/>
                <a:gd name="T44" fmla="*/ 41 w 87"/>
                <a:gd name="T45" fmla="*/ 494 h 507"/>
                <a:gd name="T46" fmla="*/ 40 w 87"/>
                <a:gd name="T47" fmla="*/ 466 h 507"/>
                <a:gd name="T48" fmla="*/ 36 w 87"/>
                <a:gd name="T49" fmla="*/ 437 h 507"/>
                <a:gd name="T50" fmla="*/ 44 w 87"/>
                <a:gd name="T51" fmla="*/ 361 h 507"/>
                <a:gd name="T52" fmla="*/ 45 w 87"/>
                <a:gd name="T53" fmla="*/ 309 h 507"/>
                <a:gd name="T54" fmla="*/ 39 w 87"/>
                <a:gd name="T55" fmla="*/ 272 h 507"/>
                <a:gd name="T56" fmla="*/ 22 w 87"/>
                <a:gd name="T57" fmla="*/ 239 h 507"/>
                <a:gd name="T58" fmla="*/ 5 w 87"/>
                <a:gd name="T59" fmla="*/ 185 h 507"/>
                <a:gd name="T60" fmla="*/ 0 w 87"/>
                <a:gd name="T61" fmla="*/ 150 h 507"/>
                <a:gd name="T62" fmla="*/ 2 w 87"/>
                <a:gd name="T63" fmla="*/ 115 h 507"/>
                <a:gd name="T64" fmla="*/ 12 w 87"/>
                <a:gd name="T65" fmla="*/ 83 h 507"/>
                <a:gd name="T66" fmla="*/ 27 w 87"/>
                <a:gd name="T67" fmla="*/ 60 h 507"/>
                <a:gd name="T68" fmla="*/ 28 w 87"/>
                <a:gd name="T69" fmla="*/ 49 h 507"/>
                <a:gd name="T70" fmla="*/ 20 w 87"/>
                <a:gd name="T71" fmla="*/ 29 h 507"/>
                <a:gd name="T72" fmla="*/ 21 w 87"/>
                <a:gd name="T73" fmla="*/ 16 h 507"/>
                <a:gd name="T74" fmla="*/ 30 w 87"/>
                <a:gd name="T75" fmla="*/ 5 h 507"/>
                <a:gd name="T76" fmla="*/ 43 w 87"/>
                <a:gd name="T77" fmla="*/ 0 h 507"/>
                <a:gd name="T78" fmla="*/ 58 w 87"/>
                <a:gd name="T79" fmla="*/ 2 h 507"/>
                <a:gd name="T80" fmla="*/ 69 w 87"/>
                <a:gd name="T81" fmla="*/ 7 h 507"/>
                <a:gd name="T82" fmla="*/ 80 w 87"/>
                <a:gd name="T83" fmla="*/ 16 h 507"/>
                <a:gd name="T84" fmla="*/ 86 w 87"/>
                <a:gd name="T85" fmla="*/ 26 h 5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7"/>
                <a:gd name="T130" fmla="*/ 0 h 507"/>
                <a:gd name="T131" fmla="*/ 87 w 87"/>
                <a:gd name="T132" fmla="*/ 507 h 5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7" h="507">
                  <a:moveTo>
                    <a:pt x="86" y="26"/>
                  </a:moveTo>
                  <a:lnTo>
                    <a:pt x="87" y="33"/>
                  </a:lnTo>
                  <a:lnTo>
                    <a:pt x="87" y="38"/>
                  </a:lnTo>
                  <a:lnTo>
                    <a:pt x="85" y="43"/>
                  </a:lnTo>
                  <a:lnTo>
                    <a:pt x="82" y="47"/>
                  </a:lnTo>
                  <a:lnTo>
                    <a:pt x="79" y="52"/>
                  </a:lnTo>
                  <a:lnTo>
                    <a:pt x="75" y="55"/>
                  </a:lnTo>
                  <a:lnTo>
                    <a:pt x="70" y="59"/>
                  </a:lnTo>
                  <a:lnTo>
                    <a:pt x="66" y="62"/>
                  </a:lnTo>
                  <a:lnTo>
                    <a:pt x="60" y="65"/>
                  </a:lnTo>
                  <a:lnTo>
                    <a:pt x="54" y="68"/>
                  </a:lnTo>
                  <a:lnTo>
                    <a:pt x="48" y="71"/>
                  </a:lnTo>
                  <a:lnTo>
                    <a:pt x="43" y="73"/>
                  </a:lnTo>
                  <a:lnTo>
                    <a:pt x="38" y="76"/>
                  </a:lnTo>
                  <a:lnTo>
                    <a:pt x="32" y="80"/>
                  </a:lnTo>
                  <a:lnTo>
                    <a:pt x="28" y="84"/>
                  </a:lnTo>
                  <a:lnTo>
                    <a:pt x="26" y="91"/>
                  </a:lnTo>
                  <a:lnTo>
                    <a:pt x="22" y="100"/>
                  </a:lnTo>
                  <a:lnTo>
                    <a:pt x="18" y="109"/>
                  </a:lnTo>
                  <a:lnTo>
                    <a:pt x="16" y="119"/>
                  </a:lnTo>
                  <a:lnTo>
                    <a:pt x="14" y="128"/>
                  </a:lnTo>
                  <a:lnTo>
                    <a:pt x="13" y="138"/>
                  </a:lnTo>
                  <a:lnTo>
                    <a:pt x="13" y="146"/>
                  </a:lnTo>
                  <a:lnTo>
                    <a:pt x="13" y="156"/>
                  </a:lnTo>
                  <a:lnTo>
                    <a:pt x="14" y="164"/>
                  </a:lnTo>
                  <a:lnTo>
                    <a:pt x="19" y="182"/>
                  </a:lnTo>
                  <a:lnTo>
                    <a:pt x="24" y="200"/>
                  </a:lnTo>
                  <a:lnTo>
                    <a:pt x="30" y="218"/>
                  </a:lnTo>
                  <a:lnTo>
                    <a:pt x="38" y="236"/>
                  </a:lnTo>
                  <a:lnTo>
                    <a:pt x="45" y="254"/>
                  </a:lnTo>
                  <a:lnTo>
                    <a:pt x="51" y="271"/>
                  </a:lnTo>
                  <a:lnTo>
                    <a:pt x="57" y="289"/>
                  </a:lnTo>
                  <a:lnTo>
                    <a:pt x="61" y="306"/>
                  </a:lnTo>
                  <a:lnTo>
                    <a:pt x="62" y="316"/>
                  </a:lnTo>
                  <a:lnTo>
                    <a:pt x="63" y="324"/>
                  </a:lnTo>
                  <a:lnTo>
                    <a:pt x="63" y="334"/>
                  </a:lnTo>
                  <a:lnTo>
                    <a:pt x="62" y="342"/>
                  </a:lnTo>
                  <a:lnTo>
                    <a:pt x="61" y="352"/>
                  </a:lnTo>
                  <a:lnTo>
                    <a:pt x="59" y="361"/>
                  </a:lnTo>
                  <a:lnTo>
                    <a:pt x="56" y="371"/>
                  </a:lnTo>
                  <a:lnTo>
                    <a:pt x="51" y="380"/>
                  </a:lnTo>
                  <a:lnTo>
                    <a:pt x="51" y="384"/>
                  </a:lnTo>
                  <a:lnTo>
                    <a:pt x="50" y="390"/>
                  </a:lnTo>
                  <a:lnTo>
                    <a:pt x="49" y="395"/>
                  </a:lnTo>
                  <a:lnTo>
                    <a:pt x="48" y="399"/>
                  </a:lnTo>
                  <a:lnTo>
                    <a:pt x="46" y="404"/>
                  </a:lnTo>
                  <a:lnTo>
                    <a:pt x="45" y="410"/>
                  </a:lnTo>
                  <a:lnTo>
                    <a:pt x="44" y="415"/>
                  </a:lnTo>
                  <a:lnTo>
                    <a:pt x="45" y="420"/>
                  </a:lnTo>
                  <a:lnTo>
                    <a:pt x="43" y="429"/>
                  </a:lnTo>
                  <a:lnTo>
                    <a:pt x="42" y="437"/>
                  </a:lnTo>
                  <a:lnTo>
                    <a:pt x="43" y="446"/>
                  </a:lnTo>
                  <a:lnTo>
                    <a:pt x="45" y="454"/>
                  </a:lnTo>
                  <a:lnTo>
                    <a:pt x="47" y="462"/>
                  </a:lnTo>
                  <a:lnTo>
                    <a:pt x="49" y="472"/>
                  </a:lnTo>
                  <a:lnTo>
                    <a:pt x="51" y="480"/>
                  </a:lnTo>
                  <a:lnTo>
                    <a:pt x="51" y="490"/>
                  </a:lnTo>
                  <a:lnTo>
                    <a:pt x="51" y="492"/>
                  </a:lnTo>
                  <a:lnTo>
                    <a:pt x="52" y="494"/>
                  </a:lnTo>
                  <a:lnTo>
                    <a:pt x="53" y="496"/>
                  </a:lnTo>
                  <a:lnTo>
                    <a:pt x="56" y="498"/>
                  </a:lnTo>
                  <a:lnTo>
                    <a:pt x="57" y="500"/>
                  </a:lnTo>
                  <a:lnTo>
                    <a:pt x="57" y="502"/>
                  </a:lnTo>
                  <a:lnTo>
                    <a:pt x="57" y="505"/>
                  </a:lnTo>
                  <a:lnTo>
                    <a:pt x="53" y="507"/>
                  </a:lnTo>
                  <a:lnTo>
                    <a:pt x="49" y="505"/>
                  </a:lnTo>
                  <a:lnTo>
                    <a:pt x="45" y="501"/>
                  </a:lnTo>
                  <a:lnTo>
                    <a:pt x="43" y="498"/>
                  </a:lnTo>
                  <a:lnTo>
                    <a:pt x="41" y="494"/>
                  </a:lnTo>
                  <a:lnTo>
                    <a:pt x="39" y="486"/>
                  </a:lnTo>
                  <a:lnTo>
                    <a:pt x="39" y="476"/>
                  </a:lnTo>
                  <a:lnTo>
                    <a:pt x="40" y="466"/>
                  </a:lnTo>
                  <a:lnTo>
                    <a:pt x="40" y="456"/>
                  </a:lnTo>
                  <a:lnTo>
                    <a:pt x="39" y="447"/>
                  </a:lnTo>
                  <a:lnTo>
                    <a:pt x="36" y="437"/>
                  </a:lnTo>
                  <a:lnTo>
                    <a:pt x="38" y="413"/>
                  </a:lnTo>
                  <a:lnTo>
                    <a:pt x="41" y="388"/>
                  </a:lnTo>
                  <a:lnTo>
                    <a:pt x="44" y="361"/>
                  </a:lnTo>
                  <a:lnTo>
                    <a:pt x="45" y="335"/>
                  </a:lnTo>
                  <a:lnTo>
                    <a:pt x="46" y="321"/>
                  </a:lnTo>
                  <a:lnTo>
                    <a:pt x="45" y="309"/>
                  </a:lnTo>
                  <a:lnTo>
                    <a:pt x="44" y="296"/>
                  </a:lnTo>
                  <a:lnTo>
                    <a:pt x="42" y="283"/>
                  </a:lnTo>
                  <a:lnTo>
                    <a:pt x="39" y="272"/>
                  </a:lnTo>
                  <a:lnTo>
                    <a:pt x="34" y="260"/>
                  </a:lnTo>
                  <a:lnTo>
                    <a:pt x="29" y="249"/>
                  </a:lnTo>
                  <a:lnTo>
                    <a:pt x="22" y="239"/>
                  </a:lnTo>
                  <a:lnTo>
                    <a:pt x="14" y="218"/>
                  </a:lnTo>
                  <a:lnTo>
                    <a:pt x="8" y="196"/>
                  </a:lnTo>
                  <a:lnTo>
                    <a:pt x="5" y="185"/>
                  </a:lnTo>
                  <a:lnTo>
                    <a:pt x="3" y="174"/>
                  </a:lnTo>
                  <a:lnTo>
                    <a:pt x="1" y="161"/>
                  </a:lnTo>
                  <a:lnTo>
                    <a:pt x="0" y="150"/>
                  </a:lnTo>
                  <a:lnTo>
                    <a:pt x="0" y="138"/>
                  </a:lnTo>
                  <a:lnTo>
                    <a:pt x="0" y="126"/>
                  </a:lnTo>
                  <a:lnTo>
                    <a:pt x="2" y="115"/>
                  </a:lnTo>
                  <a:lnTo>
                    <a:pt x="4" y="104"/>
                  </a:lnTo>
                  <a:lnTo>
                    <a:pt x="7" y="94"/>
                  </a:lnTo>
                  <a:lnTo>
                    <a:pt x="12" y="83"/>
                  </a:lnTo>
                  <a:lnTo>
                    <a:pt x="19" y="74"/>
                  </a:lnTo>
                  <a:lnTo>
                    <a:pt x="26" y="64"/>
                  </a:lnTo>
                  <a:lnTo>
                    <a:pt x="27" y="60"/>
                  </a:lnTo>
                  <a:lnTo>
                    <a:pt x="28" y="57"/>
                  </a:lnTo>
                  <a:lnTo>
                    <a:pt x="28" y="53"/>
                  </a:lnTo>
                  <a:lnTo>
                    <a:pt x="28" y="49"/>
                  </a:lnTo>
                  <a:lnTo>
                    <a:pt x="25" y="42"/>
                  </a:lnTo>
                  <a:lnTo>
                    <a:pt x="22" y="36"/>
                  </a:lnTo>
                  <a:lnTo>
                    <a:pt x="20" y="29"/>
                  </a:lnTo>
                  <a:lnTo>
                    <a:pt x="19" y="22"/>
                  </a:lnTo>
                  <a:lnTo>
                    <a:pt x="19" y="19"/>
                  </a:lnTo>
                  <a:lnTo>
                    <a:pt x="21" y="16"/>
                  </a:lnTo>
                  <a:lnTo>
                    <a:pt x="23" y="13"/>
                  </a:lnTo>
                  <a:lnTo>
                    <a:pt x="27" y="8"/>
                  </a:lnTo>
                  <a:lnTo>
                    <a:pt x="30" y="5"/>
                  </a:lnTo>
                  <a:lnTo>
                    <a:pt x="34" y="3"/>
                  </a:lnTo>
                  <a:lnTo>
                    <a:pt x="39" y="1"/>
                  </a:lnTo>
                  <a:lnTo>
                    <a:pt x="43" y="0"/>
                  </a:lnTo>
                  <a:lnTo>
                    <a:pt x="48" y="0"/>
                  </a:lnTo>
                  <a:lnTo>
                    <a:pt x="53" y="0"/>
                  </a:lnTo>
                  <a:lnTo>
                    <a:pt x="58" y="2"/>
                  </a:lnTo>
                  <a:lnTo>
                    <a:pt x="62" y="3"/>
                  </a:lnTo>
                  <a:lnTo>
                    <a:pt x="66" y="5"/>
                  </a:lnTo>
                  <a:lnTo>
                    <a:pt x="69" y="7"/>
                  </a:lnTo>
                  <a:lnTo>
                    <a:pt x="73" y="9"/>
                  </a:lnTo>
                  <a:lnTo>
                    <a:pt x="77" y="13"/>
                  </a:lnTo>
                  <a:lnTo>
                    <a:pt x="80" y="16"/>
                  </a:lnTo>
                  <a:lnTo>
                    <a:pt x="82" y="19"/>
                  </a:lnTo>
                  <a:lnTo>
                    <a:pt x="85" y="22"/>
                  </a:lnTo>
                  <a:lnTo>
                    <a:pt x="86" y="26"/>
                  </a:lnTo>
                  <a:close/>
                </a:path>
              </a:pathLst>
            </a:custGeom>
            <a:solidFill>
              <a:srgbClr val="FFFF00"/>
            </a:solidFill>
            <a:ln w="9525">
              <a:noFill/>
              <a:round/>
              <a:headEnd/>
              <a:tailEnd/>
            </a:ln>
          </p:spPr>
          <p:txBody>
            <a:bodyPr>
              <a:prstTxWarp prst="textNoShape">
                <a:avLst/>
              </a:prstTxWarp>
            </a:bodyPr>
            <a:lstStyle/>
            <a:p>
              <a:endParaRPr lang="en-US"/>
            </a:p>
          </p:txBody>
        </p:sp>
        <p:sp>
          <p:nvSpPr>
            <p:cNvPr id="62473" name="Freeform 9"/>
            <p:cNvSpPr>
              <a:spLocks/>
            </p:cNvSpPr>
            <p:nvPr/>
          </p:nvSpPr>
          <p:spPr bwMode="auto">
            <a:xfrm>
              <a:off x="1626" y="1185"/>
              <a:ext cx="112" cy="101"/>
            </a:xfrm>
            <a:custGeom>
              <a:avLst/>
              <a:gdLst>
                <a:gd name="T0" fmla="*/ 112 w 112"/>
                <a:gd name="T1" fmla="*/ 101 h 101"/>
                <a:gd name="T2" fmla="*/ 109 w 112"/>
                <a:gd name="T3" fmla="*/ 95 h 101"/>
                <a:gd name="T4" fmla="*/ 103 w 112"/>
                <a:gd name="T5" fmla="*/ 86 h 101"/>
                <a:gd name="T6" fmla="*/ 97 w 112"/>
                <a:gd name="T7" fmla="*/ 76 h 101"/>
                <a:gd name="T8" fmla="*/ 89 w 112"/>
                <a:gd name="T9" fmla="*/ 68 h 101"/>
                <a:gd name="T10" fmla="*/ 82 w 112"/>
                <a:gd name="T11" fmla="*/ 58 h 101"/>
                <a:gd name="T12" fmla="*/ 74 w 112"/>
                <a:gd name="T13" fmla="*/ 51 h 101"/>
                <a:gd name="T14" fmla="*/ 66 w 112"/>
                <a:gd name="T15" fmla="*/ 42 h 101"/>
                <a:gd name="T16" fmla="*/ 58 w 112"/>
                <a:gd name="T17" fmla="*/ 35 h 101"/>
                <a:gd name="T18" fmla="*/ 48 w 112"/>
                <a:gd name="T19" fmla="*/ 29 h 101"/>
                <a:gd name="T20" fmla="*/ 40 w 112"/>
                <a:gd name="T21" fmla="*/ 22 h 101"/>
                <a:gd name="T22" fmla="*/ 30 w 112"/>
                <a:gd name="T23" fmla="*/ 16 h 101"/>
                <a:gd name="T24" fmla="*/ 20 w 112"/>
                <a:gd name="T25" fmla="*/ 10 h 101"/>
                <a:gd name="T26" fmla="*/ 10 w 112"/>
                <a:gd name="T27" fmla="*/ 6 h 101"/>
                <a:gd name="T28" fmla="*/ 0 w 112"/>
                <a:gd name="T29" fmla="*/ 0 h 101"/>
                <a:gd name="T30" fmla="*/ 3 w 112"/>
                <a:gd name="T31" fmla="*/ 0 h 101"/>
                <a:gd name="T32" fmla="*/ 6 w 112"/>
                <a:gd name="T33" fmla="*/ 0 h 101"/>
                <a:gd name="T34" fmla="*/ 8 w 112"/>
                <a:gd name="T35" fmla="*/ 1 h 101"/>
                <a:gd name="T36" fmla="*/ 11 w 112"/>
                <a:gd name="T37" fmla="*/ 1 h 101"/>
                <a:gd name="T38" fmla="*/ 13 w 112"/>
                <a:gd name="T39" fmla="*/ 1 h 101"/>
                <a:gd name="T40" fmla="*/ 16 w 112"/>
                <a:gd name="T41" fmla="*/ 1 h 101"/>
                <a:gd name="T42" fmla="*/ 20 w 112"/>
                <a:gd name="T43" fmla="*/ 2 h 101"/>
                <a:gd name="T44" fmla="*/ 23 w 112"/>
                <a:gd name="T45" fmla="*/ 2 h 101"/>
                <a:gd name="T46" fmla="*/ 30 w 112"/>
                <a:gd name="T47" fmla="*/ 5 h 101"/>
                <a:gd name="T48" fmla="*/ 38 w 112"/>
                <a:gd name="T49" fmla="*/ 8 h 101"/>
                <a:gd name="T50" fmla="*/ 45 w 112"/>
                <a:gd name="T51" fmla="*/ 11 h 101"/>
                <a:gd name="T52" fmla="*/ 52 w 112"/>
                <a:gd name="T53" fmla="*/ 15 h 101"/>
                <a:gd name="T54" fmla="*/ 60 w 112"/>
                <a:gd name="T55" fmla="*/ 19 h 101"/>
                <a:gd name="T56" fmla="*/ 66 w 112"/>
                <a:gd name="T57" fmla="*/ 25 h 101"/>
                <a:gd name="T58" fmla="*/ 71 w 112"/>
                <a:gd name="T59" fmla="*/ 31 h 101"/>
                <a:gd name="T60" fmla="*/ 77 w 112"/>
                <a:gd name="T61" fmla="*/ 37 h 101"/>
                <a:gd name="T62" fmla="*/ 83 w 112"/>
                <a:gd name="T63" fmla="*/ 43 h 101"/>
                <a:gd name="T64" fmla="*/ 88 w 112"/>
                <a:gd name="T65" fmla="*/ 51 h 101"/>
                <a:gd name="T66" fmla="*/ 93 w 112"/>
                <a:gd name="T67" fmla="*/ 58 h 101"/>
                <a:gd name="T68" fmla="*/ 98 w 112"/>
                <a:gd name="T69" fmla="*/ 66 h 101"/>
                <a:gd name="T70" fmla="*/ 102 w 112"/>
                <a:gd name="T71" fmla="*/ 75 h 101"/>
                <a:gd name="T72" fmla="*/ 106 w 112"/>
                <a:gd name="T73" fmla="*/ 84 h 101"/>
                <a:gd name="T74" fmla="*/ 109 w 112"/>
                <a:gd name="T75" fmla="*/ 92 h 101"/>
                <a:gd name="T76" fmla="*/ 112 w 112"/>
                <a:gd name="T77" fmla="*/ 101 h 1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
                <a:gd name="T118" fmla="*/ 0 h 101"/>
                <a:gd name="T119" fmla="*/ 112 w 112"/>
                <a:gd name="T120" fmla="*/ 101 h 1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 h="101">
                  <a:moveTo>
                    <a:pt x="112" y="101"/>
                  </a:moveTo>
                  <a:lnTo>
                    <a:pt x="109" y="95"/>
                  </a:lnTo>
                  <a:lnTo>
                    <a:pt x="103" y="86"/>
                  </a:lnTo>
                  <a:lnTo>
                    <a:pt x="97" y="76"/>
                  </a:lnTo>
                  <a:lnTo>
                    <a:pt x="89" y="68"/>
                  </a:lnTo>
                  <a:lnTo>
                    <a:pt x="82" y="58"/>
                  </a:lnTo>
                  <a:lnTo>
                    <a:pt x="74" y="51"/>
                  </a:lnTo>
                  <a:lnTo>
                    <a:pt x="66" y="42"/>
                  </a:lnTo>
                  <a:lnTo>
                    <a:pt x="58" y="35"/>
                  </a:lnTo>
                  <a:lnTo>
                    <a:pt x="48" y="29"/>
                  </a:lnTo>
                  <a:lnTo>
                    <a:pt x="40" y="22"/>
                  </a:lnTo>
                  <a:lnTo>
                    <a:pt x="30" y="16"/>
                  </a:lnTo>
                  <a:lnTo>
                    <a:pt x="20" y="10"/>
                  </a:lnTo>
                  <a:lnTo>
                    <a:pt x="10" y="6"/>
                  </a:lnTo>
                  <a:lnTo>
                    <a:pt x="0" y="0"/>
                  </a:lnTo>
                  <a:lnTo>
                    <a:pt x="3" y="0"/>
                  </a:lnTo>
                  <a:lnTo>
                    <a:pt x="6" y="0"/>
                  </a:lnTo>
                  <a:lnTo>
                    <a:pt x="8" y="1"/>
                  </a:lnTo>
                  <a:lnTo>
                    <a:pt x="11" y="1"/>
                  </a:lnTo>
                  <a:lnTo>
                    <a:pt x="13" y="1"/>
                  </a:lnTo>
                  <a:lnTo>
                    <a:pt x="16" y="1"/>
                  </a:lnTo>
                  <a:lnTo>
                    <a:pt x="20" y="2"/>
                  </a:lnTo>
                  <a:lnTo>
                    <a:pt x="23" y="2"/>
                  </a:lnTo>
                  <a:lnTo>
                    <a:pt x="30" y="5"/>
                  </a:lnTo>
                  <a:lnTo>
                    <a:pt x="38" y="8"/>
                  </a:lnTo>
                  <a:lnTo>
                    <a:pt x="45" y="11"/>
                  </a:lnTo>
                  <a:lnTo>
                    <a:pt x="52" y="15"/>
                  </a:lnTo>
                  <a:lnTo>
                    <a:pt x="60" y="19"/>
                  </a:lnTo>
                  <a:lnTo>
                    <a:pt x="66" y="25"/>
                  </a:lnTo>
                  <a:lnTo>
                    <a:pt x="71" y="31"/>
                  </a:lnTo>
                  <a:lnTo>
                    <a:pt x="77" y="37"/>
                  </a:lnTo>
                  <a:lnTo>
                    <a:pt x="83" y="43"/>
                  </a:lnTo>
                  <a:lnTo>
                    <a:pt x="88" y="51"/>
                  </a:lnTo>
                  <a:lnTo>
                    <a:pt x="93" y="58"/>
                  </a:lnTo>
                  <a:lnTo>
                    <a:pt x="98" y="66"/>
                  </a:lnTo>
                  <a:lnTo>
                    <a:pt x="102" y="75"/>
                  </a:lnTo>
                  <a:lnTo>
                    <a:pt x="106" y="84"/>
                  </a:lnTo>
                  <a:lnTo>
                    <a:pt x="109" y="92"/>
                  </a:lnTo>
                  <a:lnTo>
                    <a:pt x="112" y="101"/>
                  </a:lnTo>
                  <a:close/>
                </a:path>
              </a:pathLst>
            </a:custGeom>
            <a:solidFill>
              <a:srgbClr val="20D6EA"/>
            </a:solidFill>
            <a:ln w="9525">
              <a:noFill/>
              <a:round/>
              <a:headEnd/>
              <a:tailEnd/>
            </a:ln>
          </p:spPr>
          <p:txBody>
            <a:bodyPr>
              <a:prstTxWarp prst="textNoShape">
                <a:avLst/>
              </a:prstTxWarp>
            </a:bodyPr>
            <a:lstStyle/>
            <a:p>
              <a:endParaRPr lang="en-US"/>
            </a:p>
          </p:txBody>
        </p:sp>
        <p:sp>
          <p:nvSpPr>
            <p:cNvPr id="62474" name="Freeform 10"/>
            <p:cNvSpPr>
              <a:spLocks/>
            </p:cNvSpPr>
            <p:nvPr/>
          </p:nvSpPr>
          <p:spPr bwMode="auto">
            <a:xfrm>
              <a:off x="1594" y="1185"/>
              <a:ext cx="159" cy="184"/>
            </a:xfrm>
            <a:custGeom>
              <a:avLst/>
              <a:gdLst>
                <a:gd name="T0" fmla="*/ 141 w 159"/>
                <a:gd name="T1" fmla="*/ 95 h 184"/>
                <a:gd name="T2" fmla="*/ 129 w 159"/>
                <a:gd name="T3" fmla="*/ 76 h 184"/>
                <a:gd name="T4" fmla="*/ 114 w 159"/>
                <a:gd name="T5" fmla="*/ 58 h 184"/>
                <a:gd name="T6" fmla="*/ 98 w 159"/>
                <a:gd name="T7" fmla="*/ 42 h 184"/>
                <a:gd name="T8" fmla="*/ 80 w 159"/>
                <a:gd name="T9" fmla="*/ 29 h 184"/>
                <a:gd name="T10" fmla="*/ 62 w 159"/>
                <a:gd name="T11" fmla="*/ 16 h 184"/>
                <a:gd name="T12" fmla="*/ 42 w 159"/>
                <a:gd name="T13" fmla="*/ 6 h 184"/>
                <a:gd name="T14" fmla="*/ 27 w 159"/>
                <a:gd name="T15" fmla="*/ 0 h 184"/>
                <a:gd name="T16" fmla="*/ 20 w 159"/>
                <a:gd name="T17" fmla="*/ 1 h 184"/>
                <a:gd name="T18" fmla="*/ 12 w 159"/>
                <a:gd name="T19" fmla="*/ 2 h 184"/>
                <a:gd name="T20" fmla="*/ 3 w 159"/>
                <a:gd name="T21" fmla="*/ 5 h 184"/>
                <a:gd name="T22" fmla="*/ 5 w 159"/>
                <a:gd name="T23" fmla="*/ 8 h 184"/>
                <a:gd name="T24" fmla="*/ 25 w 159"/>
                <a:gd name="T25" fmla="*/ 15 h 184"/>
                <a:gd name="T26" fmla="*/ 62 w 159"/>
                <a:gd name="T27" fmla="*/ 35 h 184"/>
                <a:gd name="T28" fmla="*/ 95 w 159"/>
                <a:gd name="T29" fmla="*/ 61 h 184"/>
                <a:gd name="T30" fmla="*/ 121 w 159"/>
                <a:gd name="T31" fmla="*/ 94 h 184"/>
                <a:gd name="T32" fmla="*/ 142 w 159"/>
                <a:gd name="T33" fmla="*/ 131 h 184"/>
                <a:gd name="T34" fmla="*/ 150 w 159"/>
                <a:gd name="T35" fmla="*/ 151 h 184"/>
                <a:gd name="T36" fmla="*/ 155 w 159"/>
                <a:gd name="T37" fmla="*/ 172 h 184"/>
                <a:gd name="T38" fmla="*/ 157 w 159"/>
                <a:gd name="T39" fmla="*/ 184 h 184"/>
                <a:gd name="T40" fmla="*/ 157 w 159"/>
                <a:gd name="T41" fmla="*/ 184 h 184"/>
                <a:gd name="T42" fmla="*/ 158 w 159"/>
                <a:gd name="T43" fmla="*/ 184 h 184"/>
                <a:gd name="T44" fmla="*/ 158 w 159"/>
                <a:gd name="T45" fmla="*/ 184 h 184"/>
                <a:gd name="T46" fmla="*/ 159 w 159"/>
                <a:gd name="T47" fmla="*/ 184 h 184"/>
                <a:gd name="T48" fmla="*/ 158 w 159"/>
                <a:gd name="T49" fmla="*/ 176 h 184"/>
                <a:gd name="T50" fmla="*/ 158 w 159"/>
                <a:gd name="T51" fmla="*/ 169 h 184"/>
                <a:gd name="T52" fmla="*/ 157 w 159"/>
                <a:gd name="T53" fmla="*/ 163 h 184"/>
                <a:gd name="T54" fmla="*/ 154 w 159"/>
                <a:gd name="T55" fmla="*/ 156 h 184"/>
                <a:gd name="T56" fmla="*/ 155 w 159"/>
                <a:gd name="T57" fmla="*/ 144 h 184"/>
                <a:gd name="T58" fmla="*/ 153 w 159"/>
                <a:gd name="T59" fmla="*/ 132 h 184"/>
                <a:gd name="T60" fmla="*/ 149 w 159"/>
                <a:gd name="T61" fmla="*/ 120 h 184"/>
                <a:gd name="T62" fmla="*/ 146 w 159"/>
                <a:gd name="T63" fmla="*/ 109 h 184"/>
                <a:gd name="T64" fmla="*/ 146 w 159"/>
                <a:gd name="T65" fmla="*/ 107 h 184"/>
                <a:gd name="T66" fmla="*/ 145 w 159"/>
                <a:gd name="T67" fmla="*/ 106 h 184"/>
                <a:gd name="T68" fmla="*/ 145 w 159"/>
                <a:gd name="T69" fmla="*/ 104 h 184"/>
                <a:gd name="T70" fmla="*/ 144 w 159"/>
                <a:gd name="T71" fmla="*/ 101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84"/>
                <a:gd name="T110" fmla="*/ 159 w 159"/>
                <a:gd name="T111" fmla="*/ 184 h 1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84">
                  <a:moveTo>
                    <a:pt x="144" y="101"/>
                  </a:moveTo>
                  <a:lnTo>
                    <a:pt x="141" y="95"/>
                  </a:lnTo>
                  <a:lnTo>
                    <a:pt x="135" y="86"/>
                  </a:lnTo>
                  <a:lnTo>
                    <a:pt x="129" y="76"/>
                  </a:lnTo>
                  <a:lnTo>
                    <a:pt x="121" y="68"/>
                  </a:lnTo>
                  <a:lnTo>
                    <a:pt x="114" y="58"/>
                  </a:lnTo>
                  <a:lnTo>
                    <a:pt x="106" y="51"/>
                  </a:lnTo>
                  <a:lnTo>
                    <a:pt x="98" y="42"/>
                  </a:lnTo>
                  <a:lnTo>
                    <a:pt x="90" y="35"/>
                  </a:lnTo>
                  <a:lnTo>
                    <a:pt x="80" y="29"/>
                  </a:lnTo>
                  <a:lnTo>
                    <a:pt x="72" y="22"/>
                  </a:lnTo>
                  <a:lnTo>
                    <a:pt x="62" y="16"/>
                  </a:lnTo>
                  <a:lnTo>
                    <a:pt x="52" y="10"/>
                  </a:lnTo>
                  <a:lnTo>
                    <a:pt x="42" y="6"/>
                  </a:lnTo>
                  <a:lnTo>
                    <a:pt x="32" y="0"/>
                  </a:lnTo>
                  <a:lnTo>
                    <a:pt x="27" y="0"/>
                  </a:lnTo>
                  <a:lnTo>
                    <a:pt x="23" y="1"/>
                  </a:lnTo>
                  <a:lnTo>
                    <a:pt x="20" y="1"/>
                  </a:lnTo>
                  <a:lnTo>
                    <a:pt x="16" y="2"/>
                  </a:lnTo>
                  <a:lnTo>
                    <a:pt x="12" y="2"/>
                  </a:lnTo>
                  <a:lnTo>
                    <a:pt x="7" y="3"/>
                  </a:lnTo>
                  <a:lnTo>
                    <a:pt x="3" y="5"/>
                  </a:lnTo>
                  <a:lnTo>
                    <a:pt x="0" y="6"/>
                  </a:lnTo>
                  <a:lnTo>
                    <a:pt x="5" y="8"/>
                  </a:lnTo>
                  <a:lnTo>
                    <a:pt x="16" y="11"/>
                  </a:lnTo>
                  <a:lnTo>
                    <a:pt x="25" y="15"/>
                  </a:lnTo>
                  <a:lnTo>
                    <a:pt x="44" y="23"/>
                  </a:lnTo>
                  <a:lnTo>
                    <a:pt x="62" y="35"/>
                  </a:lnTo>
                  <a:lnTo>
                    <a:pt x="79" y="48"/>
                  </a:lnTo>
                  <a:lnTo>
                    <a:pt x="95" y="61"/>
                  </a:lnTo>
                  <a:lnTo>
                    <a:pt x="110" y="77"/>
                  </a:lnTo>
                  <a:lnTo>
                    <a:pt x="121" y="94"/>
                  </a:lnTo>
                  <a:lnTo>
                    <a:pt x="133" y="112"/>
                  </a:lnTo>
                  <a:lnTo>
                    <a:pt x="142" y="131"/>
                  </a:lnTo>
                  <a:lnTo>
                    <a:pt x="145" y="141"/>
                  </a:lnTo>
                  <a:lnTo>
                    <a:pt x="150" y="151"/>
                  </a:lnTo>
                  <a:lnTo>
                    <a:pt x="152" y="161"/>
                  </a:lnTo>
                  <a:lnTo>
                    <a:pt x="155" y="172"/>
                  </a:lnTo>
                  <a:lnTo>
                    <a:pt x="157" y="183"/>
                  </a:lnTo>
                  <a:lnTo>
                    <a:pt x="157" y="184"/>
                  </a:lnTo>
                  <a:lnTo>
                    <a:pt x="158" y="184"/>
                  </a:lnTo>
                  <a:lnTo>
                    <a:pt x="159" y="184"/>
                  </a:lnTo>
                  <a:lnTo>
                    <a:pt x="158" y="180"/>
                  </a:lnTo>
                  <a:lnTo>
                    <a:pt x="158" y="176"/>
                  </a:lnTo>
                  <a:lnTo>
                    <a:pt x="158" y="173"/>
                  </a:lnTo>
                  <a:lnTo>
                    <a:pt x="158" y="169"/>
                  </a:lnTo>
                  <a:lnTo>
                    <a:pt x="157" y="166"/>
                  </a:lnTo>
                  <a:lnTo>
                    <a:pt x="157" y="163"/>
                  </a:lnTo>
                  <a:lnTo>
                    <a:pt x="156" y="159"/>
                  </a:lnTo>
                  <a:lnTo>
                    <a:pt x="154" y="156"/>
                  </a:lnTo>
                  <a:lnTo>
                    <a:pt x="155" y="150"/>
                  </a:lnTo>
                  <a:lnTo>
                    <a:pt x="155" y="144"/>
                  </a:lnTo>
                  <a:lnTo>
                    <a:pt x="154" y="137"/>
                  </a:lnTo>
                  <a:lnTo>
                    <a:pt x="153" y="132"/>
                  </a:lnTo>
                  <a:lnTo>
                    <a:pt x="151" y="126"/>
                  </a:lnTo>
                  <a:lnTo>
                    <a:pt x="149" y="120"/>
                  </a:lnTo>
                  <a:lnTo>
                    <a:pt x="148" y="115"/>
                  </a:lnTo>
                  <a:lnTo>
                    <a:pt x="146" y="109"/>
                  </a:lnTo>
                  <a:lnTo>
                    <a:pt x="146" y="108"/>
                  </a:lnTo>
                  <a:lnTo>
                    <a:pt x="146" y="107"/>
                  </a:lnTo>
                  <a:lnTo>
                    <a:pt x="145" y="106"/>
                  </a:lnTo>
                  <a:lnTo>
                    <a:pt x="145" y="105"/>
                  </a:lnTo>
                  <a:lnTo>
                    <a:pt x="145" y="104"/>
                  </a:lnTo>
                  <a:lnTo>
                    <a:pt x="144" y="102"/>
                  </a:lnTo>
                  <a:lnTo>
                    <a:pt x="144" y="101"/>
                  </a:lnTo>
                  <a:close/>
                </a:path>
              </a:pathLst>
            </a:custGeom>
            <a:solidFill>
              <a:srgbClr val="28D9E5"/>
            </a:solidFill>
            <a:ln w="9525">
              <a:noFill/>
              <a:round/>
              <a:headEnd/>
              <a:tailEnd/>
            </a:ln>
          </p:spPr>
          <p:txBody>
            <a:bodyPr>
              <a:prstTxWarp prst="textNoShape">
                <a:avLst/>
              </a:prstTxWarp>
            </a:bodyPr>
            <a:lstStyle/>
            <a:p>
              <a:endParaRPr lang="en-US"/>
            </a:p>
          </p:txBody>
        </p:sp>
        <p:sp>
          <p:nvSpPr>
            <p:cNvPr id="62475" name="Freeform 11"/>
            <p:cNvSpPr>
              <a:spLocks/>
            </p:cNvSpPr>
            <p:nvPr/>
          </p:nvSpPr>
          <p:spPr bwMode="auto">
            <a:xfrm>
              <a:off x="1572" y="1191"/>
              <a:ext cx="179" cy="178"/>
            </a:xfrm>
            <a:custGeom>
              <a:avLst/>
              <a:gdLst>
                <a:gd name="T0" fmla="*/ 179 w 179"/>
                <a:gd name="T1" fmla="*/ 178 h 178"/>
                <a:gd name="T2" fmla="*/ 179 w 179"/>
                <a:gd name="T3" fmla="*/ 177 h 178"/>
                <a:gd name="T4" fmla="*/ 177 w 179"/>
                <a:gd name="T5" fmla="*/ 166 h 178"/>
                <a:gd name="T6" fmla="*/ 174 w 179"/>
                <a:gd name="T7" fmla="*/ 155 h 178"/>
                <a:gd name="T8" fmla="*/ 172 w 179"/>
                <a:gd name="T9" fmla="*/ 145 h 178"/>
                <a:gd name="T10" fmla="*/ 167 w 179"/>
                <a:gd name="T11" fmla="*/ 135 h 178"/>
                <a:gd name="T12" fmla="*/ 164 w 179"/>
                <a:gd name="T13" fmla="*/ 125 h 178"/>
                <a:gd name="T14" fmla="*/ 155 w 179"/>
                <a:gd name="T15" fmla="*/ 106 h 178"/>
                <a:gd name="T16" fmla="*/ 143 w 179"/>
                <a:gd name="T17" fmla="*/ 88 h 178"/>
                <a:gd name="T18" fmla="*/ 132 w 179"/>
                <a:gd name="T19" fmla="*/ 71 h 178"/>
                <a:gd name="T20" fmla="*/ 117 w 179"/>
                <a:gd name="T21" fmla="*/ 55 h 178"/>
                <a:gd name="T22" fmla="*/ 101 w 179"/>
                <a:gd name="T23" fmla="*/ 42 h 178"/>
                <a:gd name="T24" fmla="*/ 84 w 179"/>
                <a:gd name="T25" fmla="*/ 29 h 178"/>
                <a:gd name="T26" fmla="*/ 66 w 179"/>
                <a:gd name="T27" fmla="*/ 17 h 178"/>
                <a:gd name="T28" fmla="*/ 47 w 179"/>
                <a:gd name="T29" fmla="*/ 9 h 178"/>
                <a:gd name="T30" fmla="*/ 38 w 179"/>
                <a:gd name="T31" fmla="*/ 5 h 178"/>
                <a:gd name="T32" fmla="*/ 27 w 179"/>
                <a:gd name="T33" fmla="*/ 2 h 178"/>
                <a:gd name="T34" fmla="*/ 22 w 179"/>
                <a:gd name="T35" fmla="*/ 0 h 178"/>
                <a:gd name="T36" fmla="*/ 19 w 179"/>
                <a:gd name="T37" fmla="*/ 1 h 178"/>
                <a:gd name="T38" fmla="*/ 16 w 179"/>
                <a:gd name="T39" fmla="*/ 2 h 178"/>
                <a:gd name="T40" fmla="*/ 14 w 179"/>
                <a:gd name="T41" fmla="*/ 3 h 178"/>
                <a:gd name="T42" fmla="*/ 10 w 179"/>
                <a:gd name="T43" fmla="*/ 5 h 178"/>
                <a:gd name="T44" fmla="*/ 7 w 179"/>
                <a:gd name="T45" fmla="*/ 6 h 178"/>
                <a:gd name="T46" fmla="*/ 5 w 179"/>
                <a:gd name="T47" fmla="*/ 8 h 178"/>
                <a:gd name="T48" fmla="*/ 2 w 179"/>
                <a:gd name="T49" fmla="*/ 9 h 178"/>
                <a:gd name="T50" fmla="*/ 0 w 179"/>
                <a:gd name="T51" fmla="*/ 11 h 178"/>
                <a:gd name="T52" fmla="*/ 3 w 179"/>
                <a:gd name="T53" fmla="*/ 11 h 178"/>
                <a:gd name="T54" fmla="*/ 23 w 179"/>
                <a:gd name="T55" fmla="*/ 16 h 178"/>
                <a:gd name="T56" fmla="*/ 41 w 179"/>
                <a:gd name="T57" fmla="*/ 23 h 178"/>
                <a:gd name="T58" fmla="*/ 59 w 179"/>
                <a:gd name="T59" fmla="*/ 32 h 178"/>
                <a:gd name="T60" fmla="*/ 76 w 179"/>
                <a:gd name="T61" fmla="*/ 42 h 178"/>
                <a:gd name="T62" fmla="*/ 92 w 179"/>
                <a:gd name="T63" fmla="*/ 53 h 178"/>
                <a:gd name="T64" fmla="*/ 106 w 179"/>
                <a:gd name="T65" fmla="*/ 67 h 178"/>
                <a:gd name="T66" fmla="*/ 119 w 179"/>
                <a:gd name="T67" fmla="*/ 81 h 178"/>
                <a:gd name="T68" fmla="*/ 131 w 179"/>
                <a:gd name="T69" fmla="*/ 96 h 178"/>
                <a:gd name="T70" fmla="*/ 141 w 179"/>
                <a:gd name="T71" fmla="*/ 113 h 178"/>
                <a:gd name="T72" fmla="*/ 150 w 179"/>
                <a:gd name="T73" fmla="*/ 131 h 178"/>
                <a:gd name="T74" fmla="*/ 156 w 179"/>
                <a:gd name="T75" fmla="*/ 150 h 178"/>
                <a:gd name="T76" fmla="*/ 161 w 179"/>
                <a:gd name="T77" fmla="*/ 169 h 178"/>
                <a:gd name="T78" fmla="*/ 162 w 179"/>
                <a:gd name="T79" fmla="*/ 177 h 178"/>
                <a:gd name="T80" fmla="*/ 164 w 179"/>
                <a:gd name="T81" fmla="*/ 177 h 178"/>
                <a:gd name="T82" fmla="*/ 166 w 179"/>
                <a:gd name="T83" fmla="*/ 177 h 178"/>
                <a:gd name="T84" fmla="*/ 168 w 179"/>
                <a:gd name="T85" fmla="*/ 177 h 178"/>
                <a:gd name="T86" fmla="*/ 171 w 179"/>
                <a:gd name="T87" fmla="*/ 177 h 178"/>
                <a:gd name="T88" fmla="*/ 173 w 179"/>
                <a:gd name="T89" fmla="*/ 178 h 178"/>
                <a:gd name="T90" fmla="*/ 175 w 179"/>
                <a:gd name="T91" fmla="*/ 178 h 178"/>
                <a:gd name="T92" fmla="*/ 177 w 179"/>
                <a:gd name="T93" fmla="*/ 178 h 178"/>
                <a:gd name="T94" fmla="*/ 179 w 179"/>
                <a:gd name="T95" fmla="*/ 178 h 1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9"/>
                <a:gd name="T145" fmla="*/ 0 h 178"/>
                <a:gd name="T146" fmla="*/ 179 w 179"/>
                <a:gd name="T147" fmla="*/ 178 h 1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9" h="178">
                  <a:moveTo>
                    <a:pt x="179" y="178"/>
                  </a:moveTo>
                  <a:lnTo>
                    <a:pt x="179" y="177"/>
                  </a:lnTo>
                  <a:lnTo>
                    <a:pt x="177" y="166"/>
                  </a:lnTo>
                  <a:lnTo>
                    <a:pt x="174" y="155"/>
                  </a:lnTo>
                  <a:lnTo>
                    <a:pt x="172" y="145"/>
                  </a:lnTo>
                  <a:lnTo>
                    <a:pt x="167" y="135"/>
                  </a:lnTo>
                  <a:lnTo>
                    <a:pt x="164" y="125"/>
                  </a:lnTo>
                  <a:lnTo>
                    <a:pt x="155" y="106"/>
                  </a:lnTo>
                  <a:lnTo>
                    <a:pt x="143" y="88"/>
                  </a:lnTo>
                  <a:lnTo>
                    <a:pt x="132" y="71"/>
                  </a:lnTo>
                  <a:lnTo>
                    <a:pt x="117" y="55"/>
                  </a:lnTo>
                  <a:lnTo>
                    <a:pt x="101" y="42"/>
                  </a:lnTo>
                  <a:lnTo>
                    <a:pt x="84" y="29"/>
                  </a:lnTo>
                  <a:lnTo>
                    <a:pt x="66" y="17"/>
                  </a:lnTo>
                  <a:lnTo>
                    <a:pt x="47" y="9"/>
                  </a:lnTo>
                  <a:lnTo>
                    <a:pt x="38" y="5"/>
                  </a:lnTo>
                  <a:lnTo>
                    <a:pt x="27" y="2"/>
                  </a:lnTo>
                  <a:lnTo>
                    <a:pt x="22" y="0"/>
                  </a:lnTo>
                  <a:lnTo>
                    <a:pt x="19" y="1"/>
                  </a:lnTo>
                  <a:lnTo>
                    <a:pt x="16" y="2"/>
                  </a:lnTo>
                  <a:lnTo>
                    <a:pt x="14" y="3"/>
                  </a:lnTo>
                  <a:lnTo>
                    <a:pt x="10" y="5"/>
                  </a:lnTo>
                  <a:lnTo>
                    <a:pt x="7" y="6"/>
                  </a:lnTo>
                  <a:lnTo>
                    <a:pt x="5" y="8"/>
                  </a:lnTo>
                  <a:lnTo>
                    <a:pt x="2" y="9"/>
                  </a:lnTo>
                  <a:lnTo>
                    <a:pt x="0" y="11"/>
                  </a:lnTo>
                  <a:lnTo>
                    <a:pt x="3" y="11"/>
                  </a:lnTo>
                  <a:lnTo>
                    <a:pt x="23" y="16"/>
                  </a:lnTo>
                  <a:lnTo>
                    <a:pt x="41" y="23"/>
                  </a:lnTo>
                  <a:lnTo>
                    <a:pt x="59" y="32"/>
                  </a:lnTo>
                  <a:lnTo>
                    <a:pt x="76" y="42"/>
                  </a:lnTo>
                  <a:lnTo>
                    <a:pt x="92" y="53"/>
                  </a:lnTo>
                  <a:lnTo>
                    <a:pt x="106" y="67"/>
                  </a:lnTo>
                  <a:lnTo>
                    <a:pt x="119" y="81"/>
                  </a:lnTo>
                  <a:lnTo>
                    <a:pt x="131" y="96"/>
                  </a:lnTo>
                  <a:lnTo>
                    <a:pt x="141" y="113"/>
                  </a:lnTo>
                  <a:lnTo>
                    <a:pt x="150" y="131"/>
                  </a:lnTo>
                  <a:lnTo>
                    <a:pt x="156" y="150"/>
                  </a:lnTo>
                  <a:lnTo>
                    <a:pt x="161" y="169"/>
                  </a:lnTo>
                  <a:lnTo>
                    <a:pt x="162" y="177"/>
                  </a:lnTo>
                  <a:lnTo>
                    <a:pt x="164" y="177"/>
                  </a:lnTo>
                  <a:lnTo>
                    <a:pt x="166" y="177"/>
                  </a:lnTo>
                  <a:lnTo>
                    <a:pt x="168" y="177"/>
                  </a:lnTo>
                  <a:lnTo>
                    <a:pt x="171" y="177"/>
                  </a:lnTo>
                  <a:lnTo>
                    <a:pt x="173" y="178"/>
                  </a:lnTo>
                  <a:lnTo>
                    <a:pt x="175" y="178"/>
                  </a:lnTo>
                  <a:lnTo>
                    <a:pt x="177" y="178"/>
                  </a:lnTo>
                  <a:lnTo>
                    <a:pt x="179" y="178"/>
                  </a:lnTo>
                  <a:close/>
                </a:path>
              </a:pathLst>
            </a:custGeom>
            <a:solidFill>
              <a:srgbClr val="30DCDF"/>
            </a:solidFill>
            <a:ln w="9525">
              <a:noFill/>
              <a:round/>
              <a:headEnd/>
              <a:tailEnd/>
            </a:ln>
          </p:spPr>
          <p:txBody>
            <a:bodyPr>
              <a:prstTxWarp prst="textNoShape">
                <a:avLst/>
              </a:prstTxWarp>
            </a:bodyPr>
            <a:lstStyle/>
            <a:p>
              <a:endParaRPr lang="en-US"/>
            </a:p>
          </p:txBody>
        </p:sp>
        <p:sp>
          <p:nvSpPr>
            <p:cNvPr id="62476" name="Freeform 12"/>
            <p:cNvSpPr>
              <a:spLocks/>
            </p:cNvSpPr>
            <p:nvPr/>
          </p:nvSpPr>
          <p:spPr bwMode="auto">
            <a:xfrm>
              <a:off x="1555" y="1202"/>
              <a:ext cx="179" cy="166"/>
            </a:xfrm>
            <a:custGeom>
              <a:avLst/>
              <a:gdLst>
                <a:gd name="T0" fmla="*/ 179 w 179"/>
                <a:gd name="T1" fmla="*/ 166 h 166"/>
                <a:gd name="T2" fmla="*/ 178 w 179"/>
                <a:gd name="T3" fmla="*/ 158 h 166"/>
                <a:gd name="T4" fmla="*/ 173 w 179"/>
                <a:gd name="T5" fmla="*/ 139 h 166"/>
                <a:gd name="T6" fmla="*/ 167 w 179"/>
                <a:gd name="T7" fmla="*/ 120 h 166"/>
                <a:gd name="T8" fmla="*/ 158 w 179"/>
                <a:gd name="T9" fmla="*/ 102 h 166"/>
                <a:gd name="T10" fmla="*/ 148 w 179"/>
                <a:gd name="T11" fmla="*/ 85 h 166"/>
                <a:gd name="T12" fmla="*/ 136 w 179"/>
                <a:gd name="T13" fmla="*/ 70 h 166"/>
                <a:gd name="T14" fmla="*/ 123 w 179"/>
                <a:gd name="T15" fmla="*/ 56 h 166"/>
                <a:gd name="T16" fmla="*/ 109 w 179"/>
                <a:gd name="T17" fmla="*/ 42 h 166"/>
                <a:gd name="T18" fmla="*/ 93 w 179"/>
                <a:gd name="T19" fmla="*/ 31 h 166"/>
                <a:gd name="T20" fmla="*/ 76 w 179"/>
                <a:gd name="T21" fmla="*/ 21 h 166"/>
                <a:gd name="T22" fmla="*/ 58 w 179"/>
                <a:gd name="T23" fmla="*/ 12 h 166"/>
                <a:gd name="T24" fmla="*/ 40 w 179"/>
                <a:gd name="T25" fmla="*/ 5 h 166"/>
                <a:gd name="T26" fmla="*/ 20 w 179"/>
                <a:gd name="T27" fmla="*/ 0 h 166"/>
                <a:gd name="T28" fmla="*/ 17 w 179"/>
                <a:gd name="T29" fmla="*/ 0 h 166"/>
                <a:gd name="T30" fmla="*/ 14 w 179"/>
                <a:gd name="T31" fmla="*/ 1 h 166"/>
                <a:gd name="T32" fmla="*/ 12 w 179"/>
                <a:gd name="T33" fmla="*/ 2 h 166"/>
                <a:gd name="T34" fmla="*/ 10 w 179"/>
                <a:gd name="T35" fmla="*/ 4 h 166"/>
                <a:gd name="T36" fmla="*/ 7 w 179"/>
                <a:gd name="T37" fmla="*/ 5 h 166"/>
                <a:gd name="T38" fmla="*/ 5 w 179"/>
                <a:gd name="T39" fmla="*/ 8 h 166"/>
                <a:gd name="T40" fmla="*/ 4 w 179"/>
                <a:gd name="T41" fmla="*/ 10 h 166"/>
                <a:gd name="T42" fmla="*/ 2 w 179"/>
                <a:gd name="T43" fmla="*/ 11 h 166"/>
                <a:gd name="T44" fmla="*/ 0 w 179"/>
                <a:gd name="T45" fmla="*/ 13 h 166"/>
                <a:gd name="T46" fmla="*/ 17 w 179"/>
                <a:gd name="T47" fmla="*/ 16 h 166"/>
                <a:gd name="T48" fmla="*/ 35 w 179"/>
                <a:gd name="T49" fmla="*/ 20 h 166"/>
                <a:gd name="T50" fmla="*/ 53 w 179"/>
                <a:gd name="T51" fmla="*/ 26 h 166"/>
                <a:gd name="T52" fmla="*/ 69 w 179"/>
                <a:gd name="T53" fmla="*/ 35 h 166"/>
                <a:gd name="T54" fmla="*/ 84 w 179"/>
                <a:gd name="T55" fmla="*/ 43 h 166"/>
                <a:gd name="T56" fmla="*/ 99 w 179"/>
                <a:gd name="T57" fmla="*/ 55 h 166"/>
                <a:gd name="T58" fmla="*/ 112 w 179"/>
                <a:gd name="T59" fmla="*/ 67 h 166"/>
                <a:gd name="T60" fmla="*/ 124 w 179"/>
                <a:gd name="T61" fmla="*/ 80 h 166"/>
                <a:gd name="T62" fmla="*/ 135 w 179"/>
                <a:gd name="T63" fmla="*/ 94 h 166"/>
                <a:gd name="T64" fmla="*/ 144 w 179"/>
                <a:gd name="T65" fmla="*/ 110 h 166"/>
                <a:gd name="T66" fmla="*/ 152 w 179"/>
                <a:gd name="T67" fmla="*/ 127 h 166"/>
                <a:gd name="T68" fmla="*/ 158 w 179"/>
                <a:gd name="T69" fmla="*/ 143 h 166"/>
                <a:gd name="T70" fmla="*/ 163 w 179"/>
                <a:gd name="T71" fmla="*/ 161 h 166"/>
                <a:gd name="T72" fmla="*/ 163 w 179"/>
                <a:gd name="T73" fmla="*/ 164 h 166"/>
                <a:gd name="T74" fmla="*/ 165 w 179"/>
                <a:gd name="T75" fmla="*/ 164 h 166"/>
                <a:gd name="T76" fmla="*/ 168 w 179"/>
                <a:gd name="T77" fmla="*/ 164 h 166"/>
                <a:gd name="T78" fmla="*/ 170 w 179"/>
                <a:gd name="T79" fmla="*/ 164 h 166"/>
                <a:gd name="T80" fmla="*/ 172 w 179"/>
                <a:gd name="T81" fmla="*/ 164 h 166"/>
                <a:gd name="T82" fmla="*/ 174 w 179"/>
                <a:gd name="T83" fmla="*/ 164 h 166"/>
                <a:gd name="T84" fmla="*/ 175 w 179"/>
                <a:gd name="T85" fmla="*/ 166 h 166"/>
                <a:gd name="T86" fmla="*/ 177 w 179"/>
                <a:gd name="T87" fmla="*/ 166 h 166"/>
                <a:gd name="T88" fmla="*/ 179 w 179"/>
                <a:gd name="T89" fmla="*/ 166 h 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9"/>
                <a:gd name="T136" fmla="*/ 0 h 166"/>
                <a:gd name="T137" fmla="*/ 179 w 179"/>
                <a:gd name="T138" fmla="*/ 166 h 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9" h="166">
                  <a:moveTo>
                    <a:pt x="179" y="166"/>
                  </a:moveTo>
                  <a:lnTo>
                    <a:pt x="178" y="158"/>
                  </a:lnTo>
                  <a:lnTo>
                    <a:pt x="173" y="139"/>
                  </a:lnTo>
                  <a:lnTo>
                    <a:pt x="167" y="120"/>
                  </a:lnTo>
                  <a:lnTo>
                    <a:pt x="158" y="102"/>
                  </a:lnTo>
                  <a:lnTo>
                    <a:pt x="148" y="85"/>
                  </a:lnTo>
                  <a:lnTo>
                    <a:pt x="136" y="70"/>
                  </a:lnTo>
                  <a:lnTo>
                    <a:pt x="123" y="56"/>
                  </a:lnTo>
                  <a:lnTo>
                    <a:pt x="109" y="42"/>
                  </a:lnTo>
                  <a:lnTo>
                    <a:pt x="93" y="31"/>
                  </a:lnTo>
                  <a:lnTo>
                    <a:pt x="76" y="21"/>
                  </a:lnTo>
                  <a:lnTo>
                    <a:pt x="58" y="12"/>
                  </a:lnTo>
                  <a:lnTo>
                    <a:pt x="40" y="5"/>
                  </a:lnTo>
                  <a:lnTo>
                    <a:pt x="20" y="0"/>
                  </a:lnTo>
                  <a:lnTo>
                    <a:pt x="17" y="0"/>
                  </a:lnTo>
                  <a:lnTo>
                    <a:pt x="14" y="1"/>
                  </a:lnTo>
                  <a:lnTo>
                    <a:pt x="12" y="2"/>
                  </a:lnTo>
                  <a:lnTo>
                    <a:pt x="10" y="4"/>
                  </a:lnTo>
                  <a:lnTo>
                    <a:pt x="7" y="5"/>
                  </a:lnTo>
                  <a:lnTo>
                    <a:pt x="5" y="8"/>
                  </a:lnTo>
                  <a:lnTo>
                    <a:pt x="4" y="10"/>
                  </a:lnTo>
                  <a:lnTo>
                    <a:pt x="2" y="11"/>
                  </a:lnTo>
                  <a:lnTo>
                    <a:pt x="0" y="13"/>
                  </a:lnTo>
                  <a:lnTo>
                    <a:pt x="17" y="16"/>
                  </a:lnTo>
                  <a:lnTo>
                    <a:pt x="35" y="20"/>
                  </a:lnTo>
                  <a:lnTo>
                    <a:pt x="53" y="26"/>
                  </a:lnTo>
                  <a:lnTo>
                    <a:pt x="69" y="35"/>
                  </a:lnTo>
                  <a:lnTo>
                    <a:pt x="84" y="43"/>
                  </a:lnTo>
                  <a:lnTo>
                    <a:pt x="99" y="55"/>
                  </a:lnTo>
                  <a:lnTo>
                    <a:pt x="112" y="67"/>
                  </a:lnTo>
                  <a:lnTo>
                    <a:pt x="124" y="80"/>
                  </a:lnTo>
                  <a:lnTo>
                    <a:pt x="135" y="94"/>
                  </a:lnTo>
                  <a:lnTo>
                    <a:pt x="144" y="110"/>
                  </a:lnTo>
                  <a:lnTo>
                    <a:pt x="152" y="127"/>
                  </a:lnTo>
                  <a:lnTo>
                    <a:pt x="158" y="143"/>
                  </a:lnTo>
                  <a:lnTo>
                    <a:pt x="163" y="161"/>
                  </a:lnTo>
                  <a:lnTo>
                    <a:pt x="163" y="164"/>
                  </a:lnTo>
                  <a:lnTo>
                    <a:pt x="165" y="164"/>
                  </a:lnTo>
                  <a:lnTo>
                    <a:pt x="168" y="164"/>
                  </a:lnTo>
                  <a:lnTo>
                    <a:pt x="170" y="164"/>
                  </a:lnTo>
                  <a:lnTo>
                    <a:pt x="172" y="164"/>
                  </a:lnTo>
                  <a:lnTo>
                    <a:pt x="174" y="164"/>
                  </a:lnTo>
                  <a:lnTo>
                    <a:pt x="175" y="166"/>
                  </a:lnTo>
                  <a:lnTo>
                    <a:pt x="177" y="166"/>
                  </a:lnTo>
                  <a:lnTo>
                    <a:pt x="179" y="166"/>
                  </a:lnTo>
                  <a:close/>
                </a:path>
              </a:pathLst>
            </a:custGeom>
            <a:solidFill>
              <a:srgbClr val="38DEDA"/>
            </a:solidFill>
            <a:ln w="9525">
              <a:noFill/>
              <a:round/>
              <a:headEnd/>
              <a:tailEnd/>
            </a:ln>
          </p:spPr>
          <p:txBody>
            <a:bodyPr>
              <a:prstTxWarp prst="textNoShape">
                <a:avLst/>
              </a:prstTxWarp>
            </a:bodyPr>
            <a:lstStyle/>
            <a:p>
              <a:endParaRPr lang="en-US"/>
            </a:p>
          </p:txBody>
        </p:sp>
        <p:sp>
          <p:nvSpPr>
            <p:cNvPr id="62477" name="Freeform 13"/>
            <p:cNvSpPr>
              <a:spLocks/>
            </p:cNvSpPr>
            <p:nvPr/>
          </p:nvSpPr>
          <p:spPr bwMode="auto">
            <a:xfrm>
              <a:off x="1541" y="1215"/>
              <a:ext cx="177" cy="151"/>
            </a:xfrm>
            <a:custGeom>
              <a:avLst/>
              <a:gdLst>
                <a:gd name="T0" fmla="*/ 177 w 177"/>
                <a:gd name="T1" fmla="*/ 151 h 151"/>
                <a:gd name="T2" fmla="*/ 177 w 177"/>
                <a:gd name="T3" fmla="*/ 148 h 151"/>
                <a:gd name="T4" fmla="*/ 172 w 177"/>
                <a:gd name="T5" fmla="*/ 130 h 151"/>
                <a:gd name="T6" fmla="*/ 166 w 177"/>
                <a:gd name="T7" fmla="*/ 114 h 151"/>
                <a:gd name="T8" fmla="*/ 158 w 177"/>
                <a:gd name="T9" fmla="*/ 97 h 151"/>
                <a:gd name="T10" fmla="*/ 149 w 177"/>
                <a:gd name="T11" fmla="*/ 81 h 151"/>
                <a:gd name="T12" fmla="*/ 138 w 177"/>
                <a:gd name="T13" fmla="*/ 67 h 151"/>
                <a:gd name="T14" fmla="*/ 126 w 177"/>
                <a:gd name="T15" fmla="*/ 54 h 151"/>
                <a:gd name="T16" fmla="*/ 113 w 177"/>
                <a:gd name="T17" fmla="*/ 42 h 151"/>
                <a:gd name="T18" fmla="*/ 98 w 177"/>
                <a:gd name="T19" fmla="*/ 30 h 151"/>
                <a:gd name="T20" fmla="*/ 83 w 177"/>
                <a:gd name="T21" fmla="*/ 22 h 151"/>
                <a:gd name="T22" fmla="*/ 67 w 177"/>
                <a:gd name="T23" fmla="*/ 13 h 151"/>
                <a:gd name="T24" fmla="*/ 49 w 177"/>
                <a:gd name="T25" fmla="*/ 7 h 151"/>
                <a:gd name="T26" fmla="*/ 31 w 177"/>
                <a:gd name="T27" fmla="*/ 3 h 151"/>
                <a:gd name="T28" fmla="*/ 14 w 177"/>
                <a:gd name="T29" fmla="*/ 0 h 151"/>
                <a:gd name="T30" fmla="*/ 12 w 177"/>
                <a:gd name="T31" fmla="*/ 2 h 151"/>
                <a:gd name="T32" fmla="*/ 11 w 177"/>
                <a:gd name="T33" fmla="*/ 3 h 151"/>
                <a:gd name="T34" fmla="*/ 9 w 177"/>
                <a:gd name="T35" fmla="*/ 5 h 151"/>
                <a:gd name="T36" fmla="*/ 7 w 177"/>
                <a:gd name="T37" fmla="*/ 7 h 151"/>
                <a:gd name="T38" fmla="*/ 6 w 177"/>
                <a:gd name="T39" fmla="*/ 9 h 151"/>
                <a:gd name="T40" fmla="*/ 3 w 177"/>
                <a:gd name="T41" fmla="*/ 10 h 151"/>
                <a:gd name="T42" fmla="*/ 2 w 177"/>
                <a:gd name="T43" fmla="*/ 12 h 151"/>
                <a:gd name="T44" fmla="*/ 0 w 177"/>
                <a:gd name="T45" fmla="*/ 15 h 151"/>
                <a:gd name="T46" fmla="*/ 11 w 177"/>
                <a:gd name="T47" fmla="*/ 16 h 151"/>
                <a:gd name="T48" fmla="*/ 28 w 177"/>
                <a:gd name="T49" fmla="*/ 18 h 151"/>
                <a:gd name="T50" fmla="*/ 45 w 177"/>
                <a:gd name="T51" fmla="*/ 22 h 151"/>
                <a:gd name="T52" fmla="*/ 60 w 177"/>
                <a:gd name="T53" fmla="*/ 28 h 151"/>
                <a:gd name="T54" fmla="*/ 75 w 177"/>
                <a:gd name="T55" fmla="*/ 36 h 151"/>
                <a:gd name="T56" fmla="*/ 90 w 177"/>
                <a:gd name="T57" fmla="*/ 44 h 151"/>
                <a:gd name="T58" fmla="*/ 103 w 177"/>
                <a:gd name="T59" fmla="*/ 54 h 151"/>
                <a:gd name="T60" fmla="*/ 115 w 177"/>
                <a:gd name="T61" fmla="*/ 65 h 151"/>
                <a:gd name="T62" fmla="*/ 126 w 177"/>
                <a:gd name="T63" fmla="*/ 77 h 151"/>
                <a:gd name="T64" fmla="*/ 136 w 177"/>
                <a:gd name="T65" fmla="*/ 90 h 151"/>
                <a:gd name="T66" fmla="*/ 145 w 177"/>
                <a:gd name="T67" fmla="*/ 104 h 151"/>
                <a:gd name="T68" fmla="*/ 152 w 177"/>
                <a:gd name="T69" fmla="*/ 119 h 151"/>
                <a:gd name="T70" fmla="*/ 157 w 177"/>
                <a:gd name="T71" fmla="*/ 135 h 151"/>
                <a:gd name="T72" fmla="*/ 162 w 177"/>
                <a:gd name="T73" fmla="*/ 150 h 151"/>
                <a:gd name="T74" fmla="*/ 164 w 177"/>
                <a:gd name="T75" fmla="*/ 150 h 151"/>
                <a:gd name="T76" fmla="*/ 166 w 177"/>
                <a:gd name="T77" fmla="*/ 150 h 151"/>
                <a:gd name="T78" fmla="*/ 168 w 177"/>
                <a:gd name="T79" fmla="*/ 150 h 151"/>
                <a:gd name="T80" fmla="*/ 169 w 177"/>
                <a:gd name="T81" fmla="*/ 150 h 151"/>
                <a:gd name="T82" fmla="*/ 171 w 177"/>
                <a:gd name="T83" fmla="*/ 150 h 151"/>
                <a:gd name="T84" fmla="*/ 173 w 177"/>
                <a:gd name="T85" fmla="*/ 150 h 151"/>
                <a:gd name="T86" fmla="*/ 175 w 177"/>
                <a:gd name="T87" fmla="*/ 151 h 151"/>
                <a:gd name="T88" fmla="*/ 177 w 177"/>
                <a:gd name="T89" fmla="*/ 151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7"/>
                <a:gd name="T136" fmla="*/ 0 h 151"/>
                <a:gd name="T137" fmla="*/ 177 w 177"/>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7" h="151">
                  <a:moveTo>
                    <a:pt x="177" y="151"/>
                  </a:moveTo>
                  <a:lnTo>
                    <a:pt x="177" y="148"/>
                  </a:lnTo>
                  <a:lnTo>
                    <a:pt x="172" y="130"/>
                  </a:lnTo>
                  <a:lnTo>
                    <a:pt x="166" y="114"/>
                  </a:lnTo>
                  <a:lnTo>
                    <a:pt x="158" y="97"/>
                  </a:lnTo>
                  <a:lnTo>
                    <a:pt x="149" y="81"/>
                  </a:lnTo>
                  <a:lnTo>
                    <a:pt x="138" y="67"/>
                  </a:lnTo>
                  <a:lnTo>
                    <a:pt x="126" y="54"/>
                  </a:lnTo>
                  <a:lnTo>
                    <a:pt x="113" y="42"/>
                  </a:lnTo>
                  <a:lnTo>
                    <a:pt x="98" y="30"/>
                  </a:lnTo>
                  <a:lnTo>
                    <a:pt x="83" y="22"/>
                  </a:lnTo>
                  <a:lnTo>
                    <a:pt x="67" y="13"/>
                  </a:lnTo>
                  <a:lnTo>
                    <a:pt x="49" y="7"/>
                  </a:lnTo>
                  <a:lnTo>
                    <a:pt x="31" y="3"/>
                  </a:lnTo>
                  <a:lnTo>
                    <a:pt x="14" y="0"/>
                  </a:lnTo>
                  <a:lnTo>
                    <a:pt x="12" y="2"/>
                  </a:lnTo>
                  <a:lnTo>
                    <a:pt x="11" y="3"/>
                  </a:lnTo>
                  <a:lnTo>
                    <a:pt x="9" y="5"/>
                  </a:lnTo>
                  <a:lnTo>
                    <a:pt x="7" y="7"/>
                  </a:lnTo>
                  <a:lnTo>
                    <a:pt x="6" y="9"/>
                  </a:lnTo>
                  <a:lnTo>
                    <a:pt x="3" y="10"/>
                  </a:lnTo>
                  <a:lnTo>
                    <a:pt x="2" y="12"/>
                  </a:lnTo>
                  <a:lnTo>
                    <a:pt x="0" y="15"/>
                  </a:lnTo>
                  <a:lnTo>
                    <a:pt x="11" y="16"/>
                  </a:lnTo>
                  <a:lnTo>
                    <a:pt x="28" y="18"/>
                  </a:lnTo>
                  <a:lnTo>
                    <a:pt x="45" y="22"/>
                  </a:lnTo>
                  <a:lnTo>
                    <a:pt x="60" y="28"/>
                  </a:lnTo>
                  <a:lnTo>
                    <a:pt x="75" y="36"/>
                  </a:lnTo>
                  <a:lnTo>
                    <a:pt x="90" y="44"/>
                  </a:lnTo>
                  <a:lnTo>
                    <a:pt x="103" y="54"/>
                  </a:lnTo>
                  <a:lnTo>
                    <a:pt x="115" y="65"/>
                  </a:lnTo>
                  <a:lnTo>
                    <a:pt x="126" y="77"/>
                  </a:lnTo>
                  <a:lnTo>
                    <a:pt x="136" y="90"/>
                  </a:lnTo>
                  <a:lnTo>
                    <a:pt x="145" y="104"/>
                  </a:lnTo>
                  <a:lnTo>
                    <a:pt x="152" y="119"/>
                  </a:lnTo>
                  <a:lnTo>
                    <a:pt x="157" y="135"/>
                  </a:lnTo>
                  <a:lnTo>
                    <a:pt x="162" y="150"/>
                  </a:lnTo>
                  <a:lnTo>
                    <a:pt x="164" y="150"/>
                  </a:lnTo>
                  <a:lnTo>
                    <a:pt x="166" y="150"/>
                  </a:lnTo>
                  <a:lnTo>
                    <a:pt x="168" y="150"/>
                  </a:lnTo>
                  <a:lnTo>
                    <a:pt x="169" y="150"/>
                  </a:lnTo>
                  <a:lnTo>
                    <a:pt x="171" y="150"/>
                  </a:lnTo>
                  <a:lnTo>
                    <a:pt x="173" y="150"/>
                  </a:lnTo>
                  <a:lnTo>
                    <a:pt x="175" y="151"/>
                  </a:lnTo>
                  <a:lnTo>
                    <a:pt x="177" y="151"/>
                  </a:lnTo>
                  <a:close/>
                </a:path>
              </a:pathLst>
            </a:custGeom>
            <a:solidFill>
              <a:srgbClr val="40E1D5"/>
            </a:solidFill>
            <a:ln w="9525">
              <a:noFill/>
              <a:round/>
              <a:headEnd/>
              <a:tailEnd/>
            </a:ln>
          </p:spPr>
          <p:txBody>
            <a:bodyPr>
              <a:prstTxWarp prst="textNoShape">
                <a:avLst/>
              </a:prstTxWarp>
            </a:bodyPr>
            <a:lstStyle/>
            <a:p>
              <a:endParaRPr lang="en-US"/>
            </a:p>
          </p:txBody>
        </p:sp>
        <p:sp>
          <p:nvSpPr>
            <p:cNvPr id="62478" name="Freeform 14"/>
            <p:cNvSpPr>
              <a:spLocks/>
            </p:cNvSpPr>
            <p:nvPr/>
          </p:nvSpPr>
          <p:spPr bwMode="auto">
            <a:xfrm>
              <a:off x="1533" y="1230"/>
              <a:ext cx="170" cy="135"/>
            </a:xfrm>
            <a:custGeom>
              <a:avLst/>
              <a:gdLst>
                <a:gd name="T0" fmla="*/ 170 w 170"/>
                <a:gd name="T1" fmla="*/ 135 h 135"/>
                <a:gd name="T2" fmla="*/ 165 w 170"/>
                <a:gd name="T3" fmla="*/ 120 h 135"/>
                <a:gd name="T4" fmla="*/ 160 w 170"/>
                <a:gd name="T5" fmla="*/ 104 h 135"/>
                <a:gd name="T6" fmla="*/ 153 w 170"/>
                <a:gd name="T7" fmla="*/ 89 h 135"/>
                <a:gd name="T8" fmla="*/ 144 w 170"/>
                <a:gd name="T9" fmla="*/ 75 h 135"/>
                <a:gd name="T10" fmla="*/ 134 w 170"/>
                <a:gd name="T11" fmla="*/ 62 h 135"/>
                <a:gd name="T12" fmla="*/ 123 w 170"/>
                <a:gd name="T13" fmla="*/ 50 h 135"/>
                <a:gd name="T14" fmla="*/ 111 w 170"/>
                <a:gd name="T15" fmla="*/ 39 h 135"/>
                <a:gd name="T16" fmla="*/ 98 w 170"/>
                <a:gd name="T17" fmla="*/ 29 h 135"/>
                <a:gd name="T18" fmla="*/ 83 w 170"/>
                <a:gd name="T19" fmla="*/ 21 h 135"/>
                <a:gd name="T20" fmla="*/ 68 w 170"/>
                <a:gd name="T21" fmla="*/ 13 h 135"/>
                <a:gd name="T22" fmla="*/ 53 w 170"/>
                <a:gd name="T23" fmla="*/ 7 h 135"/>
                <a:gd name="T24" fmla="*/ 36 w 170"/>
                <a:gd name="T25" fmla="*/ 3 h 135"/>
                <a:gd name="T26" fmla="*/ 19 w 170"/>
                <a:gd name="T27" fmla="*/ 1 h 135"/>
                <a:gd name="T28" fmla="*/ 8 w 170"/>
                <a:gd name="T29" fmla="*/ 0 h 135"/>
                <a:gd name="T30" fmla="*/ 8 w 170"/>
                <a:gd name="T31" fmla="*/ 1 h 135"/>
                <a:gd name="T32" fmla="*/ 7 w 170"/>
                <a:gd name="T33" fmla="*/ 2 h 135"/>
                <a:gd name="T34" fmla="*/ 7 w 170"/>
                <a:gd name="T35" fmla="*/ 3 h 135"/>
                <a:gd name="T36" fmla="*/ 6 w 170"/>
                <a:gd name="T37" fmla="*/ 3 h 135"/>
                <a:gd name="T38" fmla="*/ 6 w 170"/>
                <a:gd name="T39" fmla="*/ 4 h 135"/>
                <a:gd name="T40" fmla="*/ 5 w 170"/>
                <a:gd name="T41" fmla="*/ 5 h 135"/>
                <a:gd name="T42" fmla="*/ 5 w 170"/>
                <a:gd name="T43" fmla="*/ 6 h 135"/>
                <a:gd name="T44" fmla="*/ 4 w 170"/>
                <a:gd name="T45" fmla="*/ 7 h 135"/>
                <a:gd name="T46" fmla="*/ 3 w 170"/>
                <a:gd name="T47" fmla="*/ 8 h 135"/>
                <a:gd name="T48" fmla="*/ 3 w 170"/>
                <a:gd name="T49" fmla="*/ 9 h 135"/>
                <a:gd name="T50" fmla="*/ 2 w 170"/>
                <a:gd name="T51" fmla="*/ 10 h 135"/>
                <a:gd name="T52" fmla="*/ 2 w 170"/>
                <a:gd name="T53" fmla="*/ 11 h 135"/>
                <a:gd name="T54" fmla="*/ 1 w 170"/>
                <a:gd name="T55" fmla="*/ 12 h 135"/>
                <a:gd name="T56" fmla="*/ 1 w 170"/>
                <a:gd name="T57" fmla="*/ 13 h 135"/>
                <a:gd name="T58" fmla="*/ 0 w 170"/>
                <a:gd name="T59" fmla="*/ 14 h 135"/>
                <a:gd name="T60" fmla="*/ 0 w 170"/>
                <a:gd name="T61" fmla="*/ 15 h 135"/>
                <a:gd name="T62" fmla="*/ 2 w 170"/>
                <a:gd name="T63" fmla="*/ 15 h 135"/>
                <a:gd name="T64" fmla="*/ 18 w 170"/>
                <a:gd name="T65" fmla="*/ 15 h 135"/>
                <a:gd name="T66" fmla="*/ 33 w 170"/>
                <a:gd name="T67" fmla="*/ 18 h 135"/>
                <a:gd name="T68" fmla="*/ 48 w 170"/>
                <a:gd name="T69" fmla="*/ 22 h 135"/>
                <a:gd name="T70" fmla="*/ 62 w 170"/>
                <a:gd name="T71" fmla="*/ 27 h 135"/>
                <a:gd name="T72" fmla="*/ 76 w 170"/>
                <a:gd name="T73" fmla="*/ 34 h 135"/>
                <a:gd name="T74" fmla="*/ 88 w 170"/>
                <a:gd name="T75" fmla="*/ 42 h 135"/>
                <a:gd name="T76" fmla="*/ 101 w 170"/>
                <a:gd name="T77" fmla="*/ 51 h 135"/>
                <a:gd name="T78" fmla="*/ 112 w 170"/>
                <a:gd name="T79" fmla="*/ 61 h 135"/>
                <a:gd name="T80" fmla="*/ 122 w 170"/>
                <a:gd name="T81" fmla="*/ 72 h 135"/>
                <a:gd name="T82" fmla="*/ 131 w 170"/>
                <a:gd name="T83" fmla="*/ 84 h 135"/>
                <a:gd name="T84" fmla="*/ 139 w 170"/>
                <a:gd name="T85" fmla="*/ 96 h 135"/>
                <a:gd name="T86" fmla="*/ 145 w 170"/>
                <a:gd name="T87" fmla="*/ 110 h 135"/>
                <a:gd name="T88" fmla="*/ 151 w 170"/>
                <a:gd name="T89" fmla="*/ 125 h 135"/>
                <a:gd name="T90" fmla="*/ 153 w 170"/>
                <a:gd name="T91" fmla="*/ 133 h 135"/>
                <a:gd name="T92" fmla="*/ 155 w 170"/>
                <a:gd name="T93" fmla="*/ 134 h 135"/>
                <a:gd name="T94" fmla="*/ 157 w 170"/>
                <a:gd name="T95" fmla="*/ 134 h 135"/>
                <a:gd name="T96" fmla="*/ 159 w 170"/>
                <a:gd name="T97" fmla="*/ 134 h 135"/>
                <a:gd name="T98" fmla="*/ 161 w 170"/>
                <a:gd name="T99" fmla="*/ 134 h 135"/>
                <a:gd name="T100" fmla="*/ 163 w 170"/>
                <a:gd name="T101" fmla="*/ 134 h 135"/>
                <a:gd name="T102" fmla="*/ 165 w 170"/>
                <a:gd name="T103" fmla="*/ 134 h 135"/>
                <a:gd name="T104" fmla="*/ 167 w 170"/>
                <a:gd name="T105" fmla="*/ 134 h 135"/>
                <a:gd name="T106" fmla="*/ 170 w 170"/>
                <a:gd name="T107" fmla="*/ 135 h 1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
                <a:gd name="T163" fmla="*/ 0 h 135"/>
                <a:gd name="T164" fmla="*/ 170 w 170"/>
                <a:gd name="T165" fmla="*/ 135 h 1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 h="135">
                  <a:moveTo>
                    <a:pt x="170" y="135"/>
                  </a:moveTo>
                  <a:lnTo>
                    <a:pt x="165" y="120"/>
                  </a:lnTo>
                  <a:lnTo>
                    <a:pt x="160" y="104"/>
                  </a:lnTo>
                  <a:lnTo>
                    <a:pt x="153" y="89"/>
                  </a:lnTo>
                  <a:lnTo>
                    <a:pt x="144" y="75"/>
                  </a:lnTo>
                  <a:lnTo>
                    <a:pt x="134" y="62"/>
                  </a:lnTo>
                  <a:lnTo>
                    <a:pt x="123" y="50"/>
                  </a:lnTo>
                  <a:lnTo>
                    <a:pt x="111" y="39"/>
                  </a:lnTo>
                  <a:lnTo>
                    <a:pt x="98" y="29"/>
                  </a:lnTo>
                  <a:lnTo>
                    <a:pt x="83" y="21"/>
                  </a:lnTo>
                  <a:lnTo>
                    <a:pt x="68" y="13"/>
                  </a:lnTo>
                  <a:lnTo>
                    <a:pt x="53" y="7"/>
                  </a:lnTo>
                  <a:lnTo>
                    <a:pt x="36" y="3"/>
                  </a:lnTo>
                  <a:lnTo>
                    <a:pt x="19" y="1"/>
                  </a:lnTo>
                  <a:lnTo>
                    <a:pt x="8" y="0"/>
                  </a:lnTo>
                  <a:lnTo>
                    <a:pt x="8" y="1"/>
                  </a:lnTo>
                  <a:lnTo>
                    <a:pt x="7" y="2"/>
                  </a:lnTo>
                  <a:lnTo>
                    <a:pt x="7" y="3"/>
                  </a:lnTo>
                  <a:lnTo>
                    <a:pt x="6" y="3"/>
                  </a:lnTo>
                  <a:lnTo>
                    <a:pt x="6" y="4"/>
                  </a:lnTo>
                  <a:lnTo>
                    <a:pt x="5" y="5"/>
                  </a:lnTo>
                  <a:lnTo>
                    <a:pt x="5" y="6"/>
                  </a:lnTo>
                  <a:lnTo>
                    <a:pt x="4" y="7"/>
                  </a:lnTo>
                  <a:lnTo>
                    <a:pt x="3" y="8"/>
                  </a:lnTo>
                  <a:lnTo>
                    <a:pt x="3" y="9"/>
                  </a:lnTo>
                  <a:lnTo>
                    <a:pt x="2" y="10"/>
                  </a:lnTo>
                  <a:lnTo>
                    <a:pt x="2" y="11"/>
                  </a:lnTo>
                  <a:lnTo>
                    <a:pt x="1" y="12"/>
                  </a:lnTo>
                  <a:lnTo>
                    <a:pt x="1" y="13"/>
                  </a:lnTo>
                  <a:lnTo>
                    <a:pt x="0" y="14"/>
                  </a:lnTo>
                  <a:lnTo>
                    <a:pt x="0" y="15"/>
                  </a:lnTo>
                  <a:lnTo>
                    <a:pt x="2" y="15"/>
                  </a:lnTo>
                  <a:lnTo>
                    <a:pt x="18" y="15"/>
                  </a:lnTo>
                  <a:lnTo>
                    <a:pt x="33" y="18"/>
                  </a:lnTo>
                  <a:lnTo>
                    <a:pt x="48" y="22"/>
                  </a:lnTo>
                  <a:lnTo>
                    <a:pt x="62" y="27"/>
                  </a:lnTo>
                  <a:lnTo>
                    <a:pt x="76" y="34"/>
                  </a:lnTo>
                  <a:lnTo>
                    <a:pt x="88" y="42"/>
                  </a:lnTo>
                  <a:lnTo>
                    <a:pt x="101" y="51"/>
                  </a:lnTo>
                  <a:lnTo>
                    <a:pt x="112" y="61"/>
                  </a:lnTo>
                  <a:lnTo>
                    <a:pt x="122" y="72"/>
                  </a:lnTo>
                  <a:lnTo>
                    <a:pt x="131" y="84"/>
                  </a:lnTo>
                  <a:lnTo>
                    <a:pt x="139" y="96"/>
                  </a:lnTo>
                  <a:lnTo>
                    <a:pt x="145" y="110"/>
                  </a:lnTo>
                  <a:lnTo>
                    <a:pt x="151" y="125"/>
                  </a:lnTo>
                  <a:lnTo>
                    <a:pt x="153" y="133"/>
                  </a:lnTo>
                  <a:lnTo>
                    <a:pt x="155" y="134"/>
                  </a:lnTo>
                  <a:lnTo>
                    <a:pt x="157" y="134"/>
                  </a:lnTo>
                  <a:lnTo>
                    <a:pt x="159" y="134"/>
                  </a:lnTo>
                  <a:lnTo>
                    <a:pt x="161" y="134"/>
                  </a:lnTo>
                  <a:lnTo>
                    <a:pt x="163" y="134"/>
                  </a:lnTo>
                  <a:lnTo>
                    <a:pt x="165" y="134"/>
                  </a:lnTo>
                  <a:lnTo>
                    <a:pt x="167" y="134"/>
                  </a:lnTo>
                  <a:lnTo>
                    <a:pt x="170" y="135"/>
                  </a:lnTo>
                  <a:close/>
                </a:path>
              </a:pathLst>
            </a:custGeom>
            <a:solidFill>
              <a:srgbClr val="48E4CF"/>
            </a:solidFill>
            <a:ln w="9525">
              <a:noFill/>
              <a:round/>
              <a:headEnd/>
              <a:tailEnd/>
            </a:ln>
          </p:spPr>
          <p:txBody>
            <a:bodyPr>
              <a:prstTxWarp prst="textNoShape">
                <a:avLst/>
              </a:prstTxWarp>
            </a:bodyPr>
            <a:lstStyle/>
            <a:p>
              <a:endParaRPr lang="en-US"/>
            </a:p>
          </p:txBody>
        </p:sp>
        <p:sp>
          <p:nvSpPr>
            <p:cNvPr id="62479" name="Freeform 15"/>
            <p:cNvSpPr>
              <a:spLocks/>
            </p:cNvSpPr>
            <p:nvPr/>
          </p:nvSpPr>
          <p:spPr bwMode="auto">
            <a:xfrm>
              <a:off x="1524" y="1245"/>
              <a:ext cx="162" cy="121"/>
            </a:xfrm>
            <a:custGeom>
              <a:avLst/>
              <a:gdLst>
                <a:gd name="T0" fmla="*/ 162 w 162"/>
                <a:gd name="T1" fmla="*/ 118 h 121"/>
                <a:gd name="T2" fmla="*/ 160 w 162"/>
                <a:gd name="T3" fmla="*/ 110 h 121"/>
                <a:gd name="T4" fmla="*/ 154 w 162"/>
                <a:gd name="T5" fmla="*/ 95 h 121"/>
                <a:gd name="T6" fmla="*/ 148 w 162"/>
                <a:gd name="T7" fmla="*/ 81 h 121"/>
                <a:gd name="T8" fmla="*/ 140 w 162"/>
                <a:gd name="T9" fmla="*/ 69 h 121"/>
                <a:gd name="T10" fmla="*/ 131 w 162"/>
                <a:gd name="T11" fmla="*/ 57 h 121"/>
                <a:gd name="T12" fmla="*/ 121 w 162"/>
                <a:gd name="T13" fmla="*/ 46 h 121"/>
                <a:gd name="T14" fmla="*/ 110 w 162"/>
                <a:gd name="T15" fmla="*/ 36 h 121"/>
                <a:gd name="T16" fmla="*/ 97 w 162"/>
                <a:gd name="T17" fmla="*/ 27 h 121"/>
                <a:gd name="T18" fmla="*/ 85 w 162"/>
                <a:gd name="T19" fmla="*/ 19 h 121"/>
                <a:gd name="T20" fmla="*/ 71 w 162"/>
                <a:gd name="T21" fmla="*/ 12 h 121"/>
                <a:gd name="T22" fmla="*/ 57 w 162"/>
                <a:gd name="T23" fmla="*/ 7 h 121"/>
                <a:gd name="T24" fmla="*/ 42 w 162"/>
                <a:gd name="T25" fmla="*/ 3 h 121"/>
                <a:gd name="T26" fmla="*/ 27 w 162"/>
                <a:gd name="T27" fmla="*/ 0 h 121"/>
                <a:gd name="T28" fmla="*/ 11 w 162"/>
                <a:gd name="T29" fmla="*/ 0 h 121"/>
                <a:gd name="T30" fmla="*/ 9 w 162"/>
                <a:gd name="T31" fmla="*/ 0 h 121"/>
                <a:gd name="T32" fmla="*/ 8 w 162"/>
                <a:gd name="T33" fmla="*/ 2 h 121"/>
                <a:gd name="T34" fmla="*/ 7 w 162"/>
                <a:gd name="T35" fmla="*/ 5 h 121"/>
                <a:gd name="T36" fmla="*/ 6 w 162"/>
                <a:gd name="T37" fmla="*/ 6 h 121"/>
                <a:gd name="T38" fmla="*/ 5 w 162"/>
                <a:gd name="T39" fmla="*/ 8 h 121"/>
                <a:gd name="T40" fmla="*/ 4 w 162"/>
                <a:gd name="T41" fmla="*/ 10 h 121"/>
                <a:gd name="T42" fmla="*/ 3 w 162"/>
                <a:gd name="T43" fmla="*/ 12 h 121"/>
                <a:gd name="T44" fmla="*/ 2 w 162"/>
                <a:gd name="T45" fmla="*/ 14 h 121"/>
                <a:gd name="T46" fmla="*/ 0 w 162"/>
                <a:gd name="T47" fmla="*/ 16 h 121"/>
                <a:gd name="T48" fmla="*/ 11 w 162"/>
                <a:gd name="T49" fmla="*/ 16 h 121"/>
                <a:gd name="T50" fmla="*/ 25 w 162"/>
                <a:gd name="T51" fmla="*/ 16 h 121"/>
                <a:gd name="T52" fmla="*/ 38 w 162"/>
                <a:gd name="T53" fmla="*/ 18 h 121"/>
                <a:gd name="T54" fmla="*/ 52 w 162"/>
                <a:gd name="T55" fmla="*/ 22 h 121"/>
                <a:gd name="T56" fmla="*/ 65 w 162"/>
                <a:gd name="T57" fmla="*/ 27 h 121"/>
                <a:gd name="T58" fmla="*/ 77 w 162"/>
                <a:gd name="T59" fmla="*/ 33 h 121"/>
                <a:gd name="T60" fmla="*/ 89 w 162"/>
                <a:gd name="T61" fmla="*/ 39 h 121"/>
                <a:gd name="T62" fmla="*/ 100 w 162"/>
                <a:gd name="T63" fmla="*/ 48 h 121"/>
                <a:gd name="T64" fmla="*/ 110 w 162"/>
                <a:gd name="T65" fmla="*/ 57 h 121"/>
                <a:gd name="T66" fmla="*/ 118 w 162"/>
                <a:gd name="T67" fmla="*/ 67 h 121"/>
                <a:gd name="T68" fmla="*/ 127 w 162"/>
                <a:gd name="T69" fmla="*/ 77 h 121"/>
                <a:gd name="T70" fmla="*/ 134 w 162"/>
                <a:gd name="T71" fmla="*/ 89 h 121"/>
                <a:gd name="T72" fmla="*/ 140 w 162"/>
                <a:gd name="T73" fmla="*/ 101 h 121"/>
                <a:gd name="T74" fmla="*/ 145 w 162"/>
                <a:gd name="T75" fmla="*/ 114 h 121"/>
                <a:gd name="T76" fmla="*/ 147 w 162"/>
                <a:gd name="T77" fmla="*/ 121 h 121"/>
                <a:gd name="T78" fmla="*/ 148 w 162"/>
                <a:gd name="T79" fmla="*/ 121 h 121"/>
                <a:gd name="T80" fmla="*/ 149 w 162"/>
                <a:gd name="T81" fmla="*/ 121 h 121"/>
                <a:gd name="T82" fmla="*/ 150 w 162"/>
                <a:gd name="T83" fmla="*/ 121 h 121"/>
                <a:gd name="T84" fmla="*/ 152 w 162"/>
                <a:gd name="T85" fmla="*/ 121 h 121"/>
                <a:gd name="T86" fmla="*/ 153 w 162"/>
                <a:gd name="T87" fmla="*/ 121 h 121"/>
                <a:gd name="T88" fmla="*/ 154 w 162"/>
                <a:gd name="T89" fmla="*/ 120 h 121"/>
                <a:gd name="T90" fmla="*/ 156 w 162"/>
                <a:gd name="T91" fmla="*/ 119 h 121"/>
                <a:gd name="T92" fmla="*/ 157 w 162"/>
                <a:gd name="T93" fmla="*/ 118 h 121"/>
                <a:gd name="T94" fmla="*/ 159 w 162"/>
                <a:gd name="T95" fmla="*/ 118 h 121"/>
                <a:gd name="T96" fmla="*/ 159 w 162"/>
                <a:gd name="T97" fmla="*/ 118 h 121"/>
                <a:gd name="T98" fmla="*/ 160 w 162"/>
                <a:gd name="T99" fmla="*/ 118 h 121"/>
                <a:gd name="T100" fmla="*/ 160 w 162"/>
                <a:gd name="T101" fmla="*/ 118 h 121"/>
                <a:gd name="T102" fmla="*/ 161 w 162"/>
                <a:gd name="T103" fmla="*/ 118 h 121"/>
                <a:gd name="T104" fmla="*/ 161 w 162"/>
                <a:gd name="T105" fmla="*/ 118 h 121"/>
                <a:gd name="T106" fmla="*/ 162 w 162"/>
                <a:gd name="T107" fmla="*/ 118 h 121"/>
                <a:gd name="T108" fmla="*/ 162 w 162"/>
                <a:gd name="T109" fmla="*/ 118 h 1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2"/>
                <a:gd name="T166" fmla="*/ 0 h 121"/>
                <a:gd name="T167" fmla="*/ 162 w 162"/>
                <a:gd name="T168" fmla="*/ 121 h 1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2" h="121">
                  <a:moveTo>
                    <a:pt x="162" y="118"/>
                  </a:moveTo>
                  <a:lnTo>
                    <a:pt x="160" y="110"/>
                  </a:lnTo>
                  <a:lnTo>
                    <a:pt x="154" y="95"/>
                  </a:lnTo>
                  <a:lnTo>
                    <a:pt x="148" y="81"/>
                  </a:lnTo>
                  <a:lnTo>
                    <a:pt x="140" y="69"/>
                  </a:lnTo>
                  <a:lnTo>
                    <a:pt x="131" y="57"/>
                  </a:lnTo>
                  <a:lnTo>
                    <a:pt x="121" y="46"/>
                  </a:lnTo>
                  <a:lnTo>
                    <a:pt x="110" y="36"/>
                  </a:lnTo>
                  <a:lnTo>
                    <a:pt x="97" y="27"/>
                  </a:lnTo>
                  <a:lnTo>
                    <a:pt x="85" y="19"/>
                  </a:lnTo>
                  <a:lnTo>
                    <a:pt x="71" y="12"/>
                  </a:lnTo>
                  <a:lnTo>
                    <a:pt x="57" y="7"/>
                  </a:lnTo>
                  <a:lnTo>
                    <a:pt x="42" y="3"/>
                  </a:lnTo>
                  <a:lnTo>
                    <a:pt x="27" y="0"/>
                  </a:lnTo>
                  <a:lnTo>
                    <a:pt x="11" y="0"/>
                  </a:lnTo>
                  <a:lnTo>
                    <a:pt x="9" y="0"/>
                  </a:lnTo>
                  <a:lnTo>
                    <a:pt x="8" y="2"/>
                  </a:lnTo>
                  <a:lnTo>
                    <a:pt x="7" y="5"/>
                  </a:lnTo>
                  <a:lnTo>
                    <a:pt x="6" y="6"/>
                  </a:lnTo>
                  <a:lnTo>
                    <a:pt x="5" y="8"/>
                  </a:lnTo>
                  <a:lnTo>
                    <a:pt x="4" y="10"/>
                  </a:lnTo>
                  <a:lnTo>
                    <a:pt x="3" y="12"/>
                  </a:lnTo>
                  <a:lnTo>
                    <a:pt x="2" y="14"/>
                  </a:lnTo>
                  <a:lnTo>
                    <a:pt x="0" y="16"/>
                  </a:lnTo>
                  <a:lnTo>
                    <a:pt x="11" y="16"/>
                  </a:lnTo>
                  <a:lnTo>
                    <a:pt x="25" y="16"/>
                  </a:lnTo>
                  <a:lnTo>
                    <a:pt x="38" y="18"/>
                  </a:lnTo>
                  <a:lnTo>
                    <a:pt x="52" y="22"/>
                  </a:lnTo>
                  <a:lnTo>
                    <a:pt x="65" y="27"/>
                  </a:lnTo>
                  <a:lnTo>
                    <a:pt x="77" y="33"/>
                  </a:lnTo>
                  <a:lnTo>
                    <a:pt x="89" y="39"/>
                  </a:lnTo>
                  <a:lnTo>
                    <a:pt x="100" y="48"/>
                  </a:lnTo>
                  <a:lnTo>
                    <a:pt x="110" y="57"/>
                  </a:lnTo>
                  <a:lnTo>
                    <a:pt x="118" y="67"/>
                  </a:lnTo>
                  <a:lnTo>
                    <a:pt x="127" y="77"/>
                  </a:lnTo>
                  <a:lnTo>
                    <a:pt x="134" y="89"/>
                  </a:lnTo>
                  <a:lnTo>
                    <a:pt x="140" y="101"/>
                  </a:lnTo>
                  <a:lnTo>
                    <a:pt x="145" y="114"/>
                  </a:lnTo>
                  <a:lnTo>
                    <a:pt x="147" y="121"/>
                  </a:lnTo>
                  <a:lnTo>
                    <a:pt x="148" y="121"/>
                  </a:lnTo>
                  <a:lnTo>
                    <a:pt x="149" y="121"/>
                  </a:lnTo>
                  <a:lnTo>
                    <a:pt x="150" y="121"/>
                  </a:lnTo>
                  <a:lnTo>
                    <a:pt x="152" y="121"/>
                  </a:lnTo>
                  <a:lnTo>
                    <a:pt x="153" y="121"/>
                  </a:lnTo>
                  <a:lnTo>
                    <a:pt x="154" y="120"/>
                  </a:lnTo>
                  <a:lnTo>
                    <a:pt x="156" y="119"/>
                  </a:lnTo>
                  <a:lnTo>
                    <a:pt x="157" y="118"/>
                  </a:lnTo>
                  <a:lnTo>
                    <a:pt x="159" y="118"/>
                  </a:lnTo>
                  <a:lnTo>
                    <a:pt x="160" y="118"/>
                  </a:lnTo>
                  <a:lnTo>
                    <a:pt x="161" y="118"/>
                  </a:lnTo>
                  <a:lnTo>
                    <a:pt x="162" y="118"/>
                  </a:lnTo>
                  <a:close/>
                </a:path>
              </a:pathLst>
            </a:custGeom>
            <a:solidFill>
              <a:srgbClr val="50E6CA"/>
            </a:solidFill>
            <a:ln w="9525">
              <a:noFill/>
              <a:round/>
              <a:headEnd/>
              <a:tailEnd/>
            </a:ln>
          </p:spPr>
          <p:txBody>
            <a:bodyPr>
              <a:prstTxWarp prst="textNoShape">
                <a:avLst/>
              </a:prstTxWarp>
            </a:bodyPr>
            <a:lstStyle/>
            <a:p>
              <a:endParaRPr lang="en-US"/>
            </a:p>
          </p:txBody>
        </p:sp>
        <p:sp>
          <p:nvSpPr>
            <p:cNvPr id="62480" name="Freeform 16"/>
            <p:cNvSpPr>
              <a:spLocks/>
            </p:cNvSpPr>
            <p:nvPr/>
          </p:nvSpPr>
          <p:spPr bwMode="auto">
            <a:xfrm>
              <a:off x="1517" y="1261"/>
              <a:ext cx="154" cy="105"/>
            </a:xfrm>
            <a:custGeom>
              <a:avLst/>
              <a:gdLst>
                <a:gd name="T0" fmla="*/ 154 w 154"/>
                <a:gd name="T1" fmla="*/ 105 h 105"/>
                <a:gd name="T2" fmla="*/ 152 w 154"/>
                <a:gd name="T3" fmla="*/ 98 h 105"/>
                <a:gd name="T4" fmla="*/ 147 w 154"/>
                <a:gd name="T5" fmla="*/ 85 h 105"/>
                <a:gd name="T6" fmla="*/ 141 w 154"/>
                <a:gd name="T7" fmla="*/ 73 h 105"/>
                <a:gd name="T8" fmla="*/ 134 w 154"/>
                <a:gd name="T9" fmla="*/ 61 h 105"/>
                <a:gd name="T10" fmla="*/ 125 w 154"/>
                <a:gd name="T11" fmla="*/ 51 h 105"/>
                <a:gd name="T12" fmla="*/ 117 w 154"/>
                <a:gd name="T13" fmla="*/ 41 h 105"/>
                <a:gd name="T14" fmla="*/ 107 w 154"/>
                <a:gd name="T15" fmla="*/ 32 h 105"/>
                <a:gd name="T16" fmla="*/ 96 w 154"/>
                <a:gd name="T17" fmla="*/ 23 h 105"/>
                <a:gd name="T18" fmla="*/ 84 w 154"/>
                <a:gd name="T19" fmla="*/ 17 h 105"/>
                <a:gd name="T20" fmla="*/ 72 w 154"/>
                <a:gd name="T21" fmla="*/ 11 h 105"/>
                <a:gd name="T22" fmla="*/ 59 w 154"/>
                <a:gd name="T23" fmla="*/ 6 h 105"/>
                <a:gd name="T24" fmla="*/ 45 w 154"/>
                <a:gd name="T25" fmla="*/ 2 h 105"/>
                <a:gd name="T26" fmla="*/ 32 w 154"/>
                <a:gd name="T27" fmla="*/ 0 h 105"/>
                <a:gd name="T28" fmla="*/ 18 w 154"/>
                <a:gd name="T29" fmla="*/ 0 h 105"/>
                <a:gd name="T30" fmla="*/ 7 w 154"/>
                <a:gd name="T31" fmla="*/ 0 h 105"/>
                <a:gd name="T32" fmla="*/ 6 w 154"/>
                <a:gd name="T33" fmla="*/ 2 h 105"/>
                <a:gd name="T34" fmla="*/ 5 w 154"/>
                <a:gd name="T35" fmla="*/ 4 h 105"/>
                <a:gd name="T36" fmla="*/ 4 w 154"/>
                <a:gd name="T37" fmla="*/ 6 h 105"/>
                <a:gd name="T38" fmla="*/ 3 w 154"/>
                <a:gd name="T39" fmla="*/ 9 h 105"/>
                <a:gd name="T40" fmla="*/ 3 w 154"/>
                <a:gd name="T41" fmla="*/ 11 h 105"/>
                <a:gd name="T42" fmla="*/ 2 w 154"/>
                <a:gd name="T43" fmla="*/ 13 h 105"/>
                <a:gd name="T44" fmla="*/ 1 w 154"/>
                <a:gd name="T45" fmla="*/ 15 h 105"/>
                <a:gd name="T46" fmla="*/ 0 w 154"/>
                <a:gd name="T47" fmla="*/ 17 h 105"/>
                <a:gd name="T48" fmla="*/ 4 w 154"/>
                <a:gd name="T49" fmla="*/ 16 h 105"/>
                <a:gd name="T50" fmla="*/ 18 w 154"/>
                <a:gd name="T51" fmla="*/ 15 h 105"/>
                <a:gd name="T52" fmla="*/ 31 w 154"/>
                <a:gd name="T53" fmla="*/ 16 h 105"/>
                <a:gd name="T54" fmla="*/ 42 w 154"/>
                <a:gd name="T55" fmla="*/ 18 h 105"/>
                <a:gd name="T56" fmla="*/ 55 w 154"/>
                <a:gd name="T57" fmla="*/ 21 h 105"/>
                <a:gd name="T58" fmla="*/ 66 w 154"/>
                <a:gd name="T59" fmla="*/ 25 h 105"/>
                <a:gd name="T60" fmla="*/ 77 w 154"/>
                <a:gd name="T61" fmla="*/ 31 h 105"/>
                <a:gd name="T62" fmla="*/ 88 w 154"/>
                <a:gd name="T63" fmla="*/ 37 h 105"/>
                <a:gd name="T64" fmla="*/ 97 w 154"/>
                <a:gd name="T65" fmla="*/ 43 h 105"/>
                <a:gd name="T66" fmla="*/ 105 w 154"/>
                <a:gd name="T67" fmla="*/ 52 h 105"/>
                <a:gd name="T68" fmla="*/ 114 w 154"/>
                <a:gd name="T69" fmla="*/ 60 h 105"/>
                <a:gd name="T70" fmla="*/ 121 w 154"/>
                <a:gd name="T71" fmla="*/ 71 h 105"/>
                <a:gd name="T72" fmla="*/ 128 w 154"/>
                <a:gd name="T73" fmla="*/ 80 h 105"/>
                <a:gd name="T74" fmla="*/ 133 w 154"/>
                <a:gd name="T75" fmla="*/ 92 h 105"/>
                <a:gd name="T76" fmla="*/ 136 w 154"/>
                <a:gd name="T77" fmla="*/ 101 h 105"/>
                <a:gd name="T78" fmla="*/ 136 w 154"/>
                <a:gd name="T79" fmla="*/ 101 h 105"/>
                <a:gd name="T80" fmla="*/ 136 w 154"/>
                <a:gd name="T81" fmla="*/ 101 h 105"/>
                <a:gd name="T82" fmla="*/ 136 w 154"/>
                <a:gd name="T83" fmla="*/ 101 h 105"/>
                <a:gd name="T84" fmla="*/ 136 w 154"/>
                <a:gd name="T85" fmla="*/ 101 h 105"/>
                <a:gd name="T86" fmla="*/ 136 w 154"/>
                <a:gd name="T87" fmla="*/ 101 h 105"/>
                <a:gd name="T88" fmla="*/ 136 w 154"/>
                <a:gd name="T89" fmla="*/ 101 h 105"/>
                <a:gd name="T90" fmla="*/ 137 w 154"/>
                <a:gd name="T91" fmla="*/ 101 h 105"/>
                <a:gd name="T92" fmla="*/ 137 w 154"/>
                <a:gd name="T93" fmla="*/ 101 h 105"/>
                <a:gd name="T94" fmla="*/ 139 w 154"/>
                <a:gd name="T95" fmla="*/ 100 h 105"/>
                <a:gd name="T96" fmla="*/ 141 w 154"/>
                <a:gd name="T97" fmla="*/ 101 h 105"/>
                <a:gd name="T98" fmla="*/ 143 w 154"/>
                <a:gd name="T99" fmla="*/ 101 h 105"/>
                <a:gd name="T100" fmla="*/ 146 w 154"/>
                <a:gd name="T101" fmla="*/ 102 h 105"/>
                <a:gd name="T102" fmla="*/ 148 w 154"/>
                <a:gd name="T103" fmla="*/ 102 h 105"/>
                <a:gd name="T104" fmla="*/ 150 w 154"/>
                <a:gd name="T105" fmla="*/ 103 h 105"/>
                <a:gd name="T106" fmla="*/ 152 w 154"/>
                <a:gd name="T107" fmla="*/ 104 h 105"/>
                <a:gd name="T108" fmla="*/ 154 w 154"/>
                <a:gd name="T109" fmla="*/ 105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105"/>
                <a:gd name="T167" fmla="*/ 154 w 154"/>
                <a:gd name="T168" fmla="*/ 105 h 1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105">
                  <a:moveTo>
                    <a:pt x="154" y="105"/>
                  </a:moveTo>
                  <a:lnTo>
                    <a:pt x="152" y="98"/>
                  </a:lnTo>
                  <a:lnTo>
                    <a:pt x="147" y="85"/>
                  </a:lnTo>
                  <a:lnTo>
                    <a:pt x="141" y="73"/>
                  </a:lnTo>
                  <a:lnTo>
                    <a:pt x="134" y="61"/>
                  </a:lnTo>
                  <a:lnTo>
                    <a:pt x="125" y="51"/>
                  </a:lnTo>
                  <a:lnTo>
                    <a:pt x="117" y="41"/>
                  </a:lnTo>
                  <a:lnTo>
                    <a:pt x="107" y="32"/>
                  </a:lnTo>
                  <a:lnTo>
                    <a:pt x="96" y="23"/>
                  </a:lnTo>
                  <a:lnTo>
                    <a:pt x="84" y="17"/>
                  </a:lnTo>
                  <a:lnTo>
                    <a:pt x="72" y="11"/>
                  </a:lnTo>
                  <a:lnTo>
                    <a:pt x="59" y="6"/>
                  </a:lnTo>
                  <a:lnTo>
                    <a:pt x="45" y="2"/>
                  </a:lnTo>
                  <a:lnTo>
                    <a:pt x="32" y="0"/>
                  </a:lnTo>
                  <a:lnTo>
                    <a:pt x="18" y="0"/>
                  </a:lnTo>
                  <a:lnTo>
                    <a:pt x="7" y="0"/>
                  </a:lnTo>
                  <a:lnTo>
                    <a:pt x="6" y="2"/>
                  </a:lnTo>
                  <a:lnTo>
                    <a:pt x="5" y="4"/>
                  </a:lnTo>
                  <a:lnTo>
                    <a:pt x="4" y="6"/>
                  </a:lnTo>
                  <a:lnTo>
                    <a:pt x="3" y="9"/>
                  </a:lnTo>
                  <a:lnTo>
                    <a:pt x="3" y="11"/>
                  </a:lnTo>
                  <a:lnTo>
                    <a:pt x="2" y="13"/>
                  </a:lnTo>
                  <a:lnTo>
                    <a:pt x="1" y="15"/>
                  </a:lnTo>
                  <a:lnTo>
                    <a:pt x="0" y="17"/>
                  </a:lnTo>
                  <a:lnTo>
                    <a:pt x="4" y="16"/>
                  </a:lnTo>
                  <a:lnTo>
                    <a:pt x="18" y="15"/>
                  </a:lnTo>
                  <a:lnTo>
                    <a:pt x="31" y="16"/>
                  </a:lnTo>
                  <a:lnTo>
                    <a:pt x="42" y="18"/>
                  </a:lnTo>
                  <a:lnTo>
                    <a:pt x="55" y="21"/>
                  </a:lnTo>
                  <a:lnTo>
                    <a:pt x="66" y="25"/>
                  </a:lnTo>
                  <a:lnTo>
                    <a:pt x="77" y="31"/>
                  </a:lnTo>
                  <a:lnTo>
                    <a:pt x="88" y="37"/>
                  </a:lnTo>
                  <a:lnTo>
                    <a:pt x="97" y="43"/>
                  </a:lnTo>
                  <a:lnTo>
                    <a:pt x="105" y="52"/>
                  </a:lnTo>
                  <a:lnTo>
                    <a:pt x="114" y="60"/>
                  </a:lnTo>
                  <a:lnTo>
                    <a:pt x="121" y="71"/>
                  </a:lnTo>
                  <a:lnTo>
                    <a:pt x="128" y="80"/>
                  </a:lnTo>
                  <a:lnTo>
                    <a:pt x="133" y="92"/>
                  </a:lnTo>
                  <a:lnTo>
                    <a:pt x="136" y="101"/>
                  </a:lnTo>
                  <a:lnTo>
                    <a:pt x="137" y="101"/>
                  </a:lnTo>
                  <a:lnTo>
                    <a:pt x="139" y="100"/>
                  </a:lnTo>
                  <a:lnTo>
                    <a:pt x="141" y="101"/>
                  </a:lnTo>
                  <a:lnTo>
                    <a:pt x="143" y="101"/>
                  </a:lnTo>
                  <a:lnTo>
                    <a:pt x="146" y="102"/>
                  </a:lnTo>
                  <a:lnTo>
                    <a:pt x="148" y="102"/>
                  </a:lnTo>
                  <a:lnTo>
                    <a:pt x="150" y="103"/>
                  </a:lnTo>
                  <a:lnTo>
                    <a:pt x="152" y="104"/>
                  </a:lnTo>
                  <a:lnTo>
                    <a:pt x="154" y="105"/>
                  </a:lnTo>
                  <a:close/>
                </a:path>
              </a:pathLst>
            </a:custGeom>
            <a:solidFill>
              <a:srgbClr val="58E9C4"/>
            </a:solidFill>
            <a:ln w="9525">
              <a:noFill/>
              <a:round/>
              <a:headEnd/>
              <a:tailEnd/>
            </a:ln>
          </p:spPr>
          <p:txBody>
            <a:bodyPr>
              <a:prstTxWarp prst="textNoShape">
                <a:avLst/>
              </a:prstTxWarp>
            </a:bodyPr>
            <a:lstStyle/>
            <a:p>
              <a:endParaRPr lang="en-US"/>
            </a:p>
          </p:txBody>
        </p:sp>
        <p:sp>
          <p:nvSpPr>
            <p:cNvPr id="62481" name="Freeform 17"/>
            <p:cNvSpPr>
              <a:spLocks/>
            </p:cNvSpPr>
            <p:nvPr/>
          </p:nvSpPr>
          <p:spPr bwMode="auto">
            <a:xfrm>
              <a:off x="1511" y="1276"/>
              <a:ext cx="142" cy="86"/>
            </a:xfrm>
            <a:custGeom>
              <a:avLst/>
              <a:gdLst>
                <a:gd name="T0" fmla="*/ 142 w 142"/>
                <a:gd name="T1" fmla="*/ 86 h 86"/>
                <a:gd name="T2" fmla="*/ 139 w 142"/>
                <a:gd name="T3" fmla="*/ 77 h 86"/>
                <a:gd name="T4" fmla="*/ 134 w 142"/>
                <a:gd name="T5" fmla="*/ 65 h 86"/>
                <a:gd name="T6" fmla="*/ 127 w 142"/>
                <a:gd name="T7" fmla="*/ 56 h 86"/>
                <a:gd name="T8" fmla="*/ 120 w 142"/>
                <a:gd name="T9" fmla="*/ 45 h 86"/>
                <a:gd name="T10" fmla="*/ 111 w 142"/>
                <a:gd name="T11" fmla="*/ 37 h 86"/>
                <a:gd name="T12" fmla="*/ 103 w 142"/>
                <a:gd name="T13" fmla="*/ 28 h 86"/>
                <a:gd name="T14" fmla="*/ 94 w 142"/>
                <a:gd name="T15" fmla="*/ 22 h 86"/>
                <a:gd name="T16" fmla="*/ 83 w 142"/>
                <a:gd name="T17" fmla="*/ 16 h 86"/>
                <a:gd name="T18" fmla="*/ 72 w 142"/>
                <a:gd name="T19" fmla="*/ 10 h 86"/>
                <a:gd name="T20" fmla="*/ 61 w 142"/>
                <a:gd name="T21" fmla="*/ 6 h 86"/>
                <a:gd name="T22" fmla="*/ 48 w 142"/>
                <a:gd name="T23" fmla="*/ 3 h 86"/>
                <a:gd name="T24" fmla="*/ 37 w 142"/>
                <a:gd name="T25" fmla="*/ 1 h 86"/>
                <a:gd name="T26" fmla="*/ 24 w 142"/>
                <a:gd name="T27" fmla="*/ 0 h 86"/>
                <a:gd name="T28" fmla="*/ 10 w 142"/>
                <a:gd name="T29" fmla="*/ 1 h 86"/>
                <a:gd name="T30" fmla="*/ 6 w 142"/>
                <a:gd name="T31" fmla="*/ 2 h 86"/>
                <a:gd name="T32" fmla="*/ 5 w 142"/>
                <a:gd name="T33" fmla="*/ 3 h 86"/>
                <a:gd name="T34" fmla="*/ 5 w 142"/>
                <a:gd name="T35" fmla="*/ 5 h 86"/>
                <a:gd name="T36" fmla="*/ 4 w 142"/>
                <a:gd name="T37" fmla="*/ 6 h 86"/>
                <a:gd name="T38" fmla="*/ 4 w 142"/>
                <a:gd name="T39" fmla="*/ 8 h 86"/>
                <a:gd name="T40" fmla="*/ 3 w 142"/>
                <a:gd name="T41" fmla="*/ 9 h 86"/>
                <a:gd name="T42" fmla="*/ 3 w 142"/>
                <a:gd name="T43" fmla="*/ 11 h 86"/>
                <a:gd name="T44" fmla="*/ 2 w 142"/>
                <a:gd name="T45" fmla="*/ 13 h 86"/>
                <a:gd name="T46" fmla="*/ 2 w 142"/>
                <a:gd name="T47" fmla="*/ 15 h 86"/>
                <a:gd name="T48" fmla="*/ 2 w 142"/>
                <a:gd name="T49" fmla="*/ 15 h 86"/>
                <a:gd name="T50" fmla="*/ 1 w 142"/>
                <a:gd name="T51" fmla="*/ 16 h 86"/>
                <a:gd name="T52" fmla="*/ 1 w 142"/>
                <a:gd name="T53" fmla="*/ 16 h 86"/>
                <a:gd name="T54" fmla="*/ 1 w 142"/>
                <a:gd name="T55" fmla="*/ 17 h 86"/>
                <a:gd name="T56" fmla="*/ 0 w 142"/>
                <a:gd name="T57" fmla="*/ 17 h 86"/>
                <a:gd name="T58" fmla="*/ 0 w 142"/>
                <a:gd name="T59" fmla="*/ 18 h 86"/>
                <a:gd name="T60" fmla="*/ 0 w 142"/>
                <a:gd name="T61" fmla="*/ 18 h 86"/>
                <a:gd name="T62" fmla="*/ 0 w 142"/>
                <a:gd name="T63" fmla="*/ 19 h 86"/>
                <a:gd name="T64" fmla="*/ 2 w 142"/>
                <a:gd name="T65" fmla="*/ 18 h 86"/>
                <a:gd name="T66" fmla="*/ 12 w 142"/>
                <a:gd name="T67" fmla="*/ 17 h 86"/>
                <a:gd name="T68" fmla="*/ 24 w 142"/>
                <a:gd name="T69" fmla="*/ 16 h 86"/>
                <a:gd name="T70" fmla="*/ 35 w 142"/>
                <a:gd name="T71" fmla="*/ 17 h 86"/>
                <a:gd name="T72" fmla="*/ 45 w 142"/>
                <a:gd name="T73" fmla="*/ 18 h 86"/>
                <a:gd name="T74" fmla="*/ 56 w 142"/>
                <a:gd name="T75" fmla="*/ 21 h 86"/>
                <a:gd name="T76" fmla="*/ 66 w 142"/>
                <a:gd name="T77" fmla="*/ 24 h 86"/>
                <a:gd name="T78" fmla="*/ 76 w 142"/>
                <a:gd name="T79" fmla="*/ 29 h 86"/>
                <a:gd name="T80" fmla="*/ 84 w 142"/>
                <a:gd name="T81" fmla="*/ 35 h 86"/>
                <a:gd name="T82" fmla="*/ 92 w 142"/>
                <a:gd name="T83" fmla="*/ 41 h 86"/>
                <a:gd name="T84" fmla="*/ 101 w 142"/>
                <a:gd name="T85" fmla="*/ 48 h 86"/>
                <a:gd name="T86" fmla="*/ 108 w 142"/>
                <a:gd name="T87" fmla="*/ 56 h 86"/>
                <a:gd name="T88" fmla="*/ 114 w 142"/>
                <a:gd name="T89" fmla="*/ 64 h 86"/>
                <a:gd name="T90" fmla="*/ 120 w 142"/>
                <a:gd name="T91" fmla="*/ 73 h 86"/>
                <a:gd name="T92" fmla="*/ 124 w 142"/>
                <a:gd name="T93" fmla="*/ 82 h 86"/>
                <a:gd name="T94" fmla="*/ 125 w 142"/>
                <a:gd name="T95" fmla="*/ 86 h 86"/>
                <a:gd name="T96" fmla="*/ 127 w 142"/>
                <a:gd name="T97" fmla="*/ 86 h 86"/>
                <a:gd name="T98" fmla="*/ 129 w 142"/>
                <a:gd name="T99" fmla="*/ 86 h 86"/>
                <a:gd name="T100" fmla="*/ 131 w 142"/>
                <a:gd name="T101" fmla="*/ 86 h 86"/>
                <a:gd name="T102" fmla="*/ 134 w 142"/>
                <a:gd name="T103" fmla="*/ 86 h 86"/>
                <a:gd name="T104" fmla="*/ 136 w 142"/>
                <a:gd name="T105" fmla="*/ 86 h 86"/>
                <a:gd name="T106" fmla="*/ 138 w 142"/>
                <a:gd name="T107" fmla="*/ 86 h 86"/>
                <a:gd name="T108" fmla="*/ 140 w 142"/>
                <a:gd name="T109" fmla="*/ 86 h 86"/>
                <a:gd name="T110" fmla="*/ 142 w 142"/>
                <a:gd name="T111" fmla="*/ 86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2"/>
                <a:gd name="T169" fmla="*/ 0 h 86"/>
                <a:gd name="T170" fmla="*/ 142 w 142"/>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2" h="86">
                  <a:moveTo>
                    <a:pt x="142" y="86"/>
                  </a:moveTo>
                  <a:lnTo>
                    <a:pt x="139" y="77"/>
                  </a:lnTo>
                  <a:lnTo>
                    <a:pt x="134" y="65"/>
                  </a:lnTo>
                  <a:lnTo>
                    <a:pt x="127" y="56"/>
                  </a:lnTo>
                  <a:lnTo>
                    <a:pt x="120" y="45"/>
                  </a:lnTo>
                  <a:lnTo>
                    <a:pt x="111" y="37"/>
                  </a:lnTo>
                  <a:lnTo>
                    <a:pt x="103" y="28"/>
                  </a:lnTo>
                  <a:lnTo>
                    <a:pt x="94" y="22"/>
                  </a:lnTo>
                  <a:lnTo>
                    <a:pt x="83" y="16"/>
                  </a:lnTo>
                  <a:lnTo>
                    <a:pt x="72" y="10"/>
                  </a:lnTo>
                  <a:lnTo>
                    <a:pt x="61" y="6"/>
                  </a:lnTo>
                  <a:lnTo>
                    <a:pt x="48" y="3"/>
                  </a:lnTo>
                  <a:lnTo>
                    <a:pt x="37" y="1"/>
                  </a:lnTo>
                  <a:lnTo>
                    <a:pt x="24" y="0"/>
                  </a:lnTo>
                  <a:lnTo>
                    <a:pt x="10" y="1"/>
                  </a:lnTo>
                  <a:lnTo>
                    <a:pt x="6" y="2"/>
                  </a:lnTo>
                  <a:lnTo>
                    <a:pt x="5" y="3"/>
                  </a:lnTo>
                  <a:lnTo>
                    <a:pt x="5" y="5"/>
                  </a:lnTo>
                  <a:lnTo>
                    <a:pt x="4" y="6"/>
                  </a:lnTo>
                  <a:lnTo>
                    <a:pt x="4" y="8"/>
                  </a:lnTo>
                  <a:lnTo>
                    <a:pt x="3" y="9"/>
                  </a:lnTo>
                  <a:lnTo>
                    <a:pt x="3" y="11"/>
                  </a:lnTo>
                  <a:lnTo>
                    <a:pt x="2" y="13"/>
                  </a:lnTo>
                  <a:lnTo>
                    <a:pt x="2" y="15"/>
                  </a:lnTo>
                  <a:lnTo>
                    <a:pt x="1" y="16"/>
                  </a:lnTo>
                  <a:lnTo>
                    <a:pt x="1" y="17"/>
                  </a:lnTo>
                  <a:lnTo>
                    <a:pt x="0" y="17"/>
                  </a:lnTo>
                  <a:lnTo>
                    <a:pt x="0" y="18"/>
                  </a:lnTo>
                  <a:lnTo>
                    <a:pt x="0" y="19"/>
                  </a:lnTo>
                  <a:lnTo>
                    <a:pt x="2" y="18"/>
                  </a:lnTo>
                  <a:lnTo>
                    <a:pt x="12" y="17"/>
                  </a:lnTo>
                  <a:lnTo>
                    <a:pt x="24" y="16"/>
                  </a:lnTo>
                  <a:lnTo>
                    <a:pt x="35" y="17"/>
                  </a:lnTo>
                  <a:lnTo>
                    <a:pt x="45" y="18"/>
                  </a:lnTo>
                  <a:lnTo>
                    <a:pt x="56" y="21"/>
                  </a:lnTo>
                  <a:lnTo>
                    <a:pt x="66" y="24"/>
                  </a:lnTo>
                  <a:lnTo>
                    <a:pt x="76" y="29"/>
                  </a:lnTo>
                  <a:lnTo>
                    <a:pt x="84" y="35"/>
                  </a:lnTo>
                  <a:lnTo>
                    <a:pt x="92" y="41"/>
                  </a:lnTo>
                  <a:lnTo>
                    <a:pt x="101" y="48"/>
                  </a:lnTo>
                  <a:lnTo>
                    <a:pt x="108" y="56"/>
                  </a:lnTo>
                  <a:lnTo>
                    <a:pt x="114" y="64"/>
                  </a:lnTo>
                  <a:lnTo>
                    <a:pt x="120" y="73"/>
                  </a:lnTo>
                  <a:lnTo>
                    <a:pt x="124" y="82"/>
                  </a:lnTo>
                  <a:lnTo>
                    <a:pt x="125" y="86"/>
                  </a:lnTo>
                  <a:lnTo>
                    <a:pt x="127" y="86"/>
                  </a:lnTo>
                  <a:lnTo>
                    <a:pt x="129" y="86"/>
                  </a:lnTo>
                  <a:lnTo>
                    <a:pt x="131" y="86"/>
                  </a:lnTo>
                  <a:lnTo>
                    <a:pt x="134" y="86"/>
                  </a:lnTo>
                  <a:lnTo>
                    <a:pt x="136" y="86"/>
                  </a:lnTo>
                  <a:lnTo>
                    <a:pt x="138" y="86"/>
                  </a:lnTo>
                  <a:lnTo>
                    <a:pt x="140" y="86"/>
                  </a:lnTo>
                  <a:lnTo>
                    <a:pt x="142" y="86"/>
                  </a:lnTo>
                  <a:close/>
                </a:path>
              </a:pathLst>
            </a:custGeom>
            <a:solidFill>
              <a:srgbClr val="60ECBF"/>
            </a:solidFill>
            <a:ln w="9525">
              <a:noFill/>
              <a:round/>
              <a:headEnd/>
              <a:tailEnd/>
            </a:ln>
          </p:spPr>
          <p:txBody>
            <a:bodyPr>
              <a:prstTxWarp prst="textNoShape">
                <a:avLst/>
              </a:prstTxWarp>
            </a:bodyPr>
            <a:lstStyle/>
            <a:p>
              <a:endParaRPr lang="en-US"/>
            </a:p>
          </p:txBody>
        </p:sp>
        <p:sp>
          <p:nvSpPr>
            <p:cNvPr id="62482" name="Freeform 18"/>
            <p:cNvSpPr>
              <a:spLocks/>
            </p:cNvSpPr>
            <p:nvPr/>
          </p:nvSpPr>
          <p:spPr bwMode="auto">
            <a:xfrm>
              <a:off x="1501" y="1292"/>
              <a:ext cx="135" cy="71"/>
            </a:xfrm>
            <a:custGeom>
              <a:avLst/>
              <a:gdLst>
                <a:gd name="T0" fmla="*/ 135 w 135"/>
                <a:gd name="T1" fmla="*/ 70 h 71"/>
                <a:gd name="T2" fmla="*/ 134 w 135"/>
                <a:gd name="T3" fmla="*/ 66 h 71"/>
                <a:gd name="T4" fmla="*/ 130 w 135"/>
                <a:gd name="T5" fmla="*/ 57 h 71"/>
                <a:gd name="T6" fmla="*/ 124 w 135"/>
                <a:gd name="T7" fmla="*/ 48 h 71"/>
                <a:gd name="T8" fmla="*/ 118 w 135"/>
                <a:gd name="T9" fmla="*/ 40 h 71"/>
                <a:gd name="T10" fmla="*/ 111 w 135"/>
                <a:gd name="T11" fmla="*/ 32 h 71"/>
                <a:gd name="T12" fmla="*/ 102 w 135"/>
                <a:gd name="T13" fmla="*/ 25 h 71"/>
                <a:gd name="T14" fmla="*/ 94 w 135"/>
                <a:gd name="T15" fmla="*/ 19 h 71"/>
                <a:gd name="T16" fmla="*/ 86 w 135"/>
                <a:gd name="T17" fmla="*/ 13 h 71"/>
                <a:gd name="T18" fmla="*/ 76 w 135"/>
                <a:gd name="T19" fmla="*/ 8 h 71"/>
                <a:gd name="T20" fmla="*/ 66 w 135"/>
                <a:gd name="T21" fmla="*/ 5 h 71"/>
                <a:gd name="T22" fmla="*/ 55 w 135"/>
                <a:gd name="T23" fmla="*/ 2 h 71"/>
                <a:gd name="T24" fmla="*/ 45 w 135"/>
                <a:gd name="T25" fmla="*/ 1 h 71"/>
                <a:gd name="T26" fmla="*/ 34 w 135"/>
                <a:gd name="T27" fmla="*/ 0 h 71"/>
                <a:gd name="T28" fmla="*/ 22 w 135"/>
                <a:gd name="T29" fmla="*/ 1 h 71"/>
                <a:gd name="T30" fmla="*/ 12 w 135"/>
                <a:gd name="T31" fmla="*/ 2 h 71"/>
                <a:gd name="T32" fmla="*/ 10 w 135"/>
                <a:gd name="T33" fmla="*/ 3 h 71"/>
                <a:gd name="T34" fmla="*/ 8 w 135"/>
                <a:gd name="T35" fmla="*/ 5 h 71"/>
                <a:gd name="T36" fmla="*/ 7 w 135"/>
                <a:gd name="T37" fmla="*/ 7 h 71"/>
                <a:gd name="T38" fmla="*/ 6 w 135"/>
                <a:gd name="T39" fmla="*/ 9 h 71"/>
                <a:gd name="T40" fmla="*/ 4 w 135"/>
                <a:gd name="T41" fmla="*/ 12 h 71"/>
                <a:gd name="T42" fmla="*/ 3 w 135"/>
                <a:gd name="T43" fmla="*/ 14 h 71"/>
                <a:gd name="T44" fmla="*/ 2 w 135"/>
                <a:gd name="T45" fmla="*/ 17 h 71"/>
                <a:gd name="T46" fmla="*/ 1 w 135"/>
                <a:gd name="T47" fmla="*/ 19 h 71"/>
                <a:gd name="T48" fmla="*/ 0 w 135"/>
                <a:gd name="T49" fmla="*/ 22 h 71"/>
                <a:gd name="T50" fmla="*/ 6 w 135"/>
                <a:gd name="T51" fmla="*/ 20 h 71"/>
                <a:gd name="T52" fmla="*/ 15 w 135"/>
                <a:gd name="T53" fmla="*/ 18 h 71"/>
                <a:gd name="T54" fmla="*/ 23 w 135"/>
                <a:gd name="T55" fmla="*/ 15 h 71"/>
                <a:gd name="T56" fmla="*/ 34 w 135"/>
                <a:gd name="T57" fmla="*/ 15 h 71"/>
                <a:gd name="T58" fmla="*/ 43 w 135"/>
                <a:gd name="T59" fmla="*/ 15 h 71"/>
                <a:gd name="T60" fmla="*/ 52 w 135"/>
                <a:gd name="T61" fmla="*/ 18 h 71"/>
                <a:gd name="T62" fmla="*/ 61 w 135"/>
                <a:gd name="T63" fmla="*/ 20 h 71"/>
                <a:gd name="T64" fmla="*/ 70 w 135"/>
                <a:gd name="T65" fmla="*/ 23 h 71"/>
                <a:gd name="T66" fmla="*/ 78 w 135"/>
                <a:gd name="T67" fmla="*/ 27 h 71"/>
                <a:gd name="T68" fmla="*/ 86 w 135"/>
                <a:gd name="T69" fmla="*/ 31 h 71"/>
                <a:gd name="T70" fmla="*/ 93 w 135"/>
                <a:gd name="T71" fmla="*/ 37 h 71"/>
                <a:gd name="T72" fmla="*/ 99 w 135"/>
                <a:gd name="T73" fmla="*/ 43 h 71"/>
                <a:gd name="T74" fmla="*/ 106 w 135"/>
                <a:gd name="T75" fmla="*/ 49 h 71"/>
                <a:gd name="T76" fmla="*/ 111 w 135"/>
                <a:gd name="T77" fmla="*/ 57 h 71"/>
                <a:gd name="T78" fmla="*/ 116 w 135"/>
                <a:gd name="T79" fmla="*/ 64 h 71"/>
                <a:gd name="T80" fmla="*/ 119 w 135"/>
                <a:gd name="T81" fmla="*/ 71 h 71"/>
                <a:gd name="T82" fmla="*/ 121 w 135"/>
                <a:gd name="T83" fmla="*/ 71 h 71"/>
                <a:gd name="T84" fmla="*/ 124 w 135"/>
                <a:gd name="T85" fmla="*/ 71 h 71"/>
                <a:gd name="T86" fmla="*/ 126 w 135"/>
                <a:gd name="T87" fmla="*/ 71 h 71"/>
                <a:gd name="T88" fmla="*/ 128 w 135"/>
                <a:gd name="T89" fmla="*/ 71 h 71"/>
                <a:gd name="T90" fmla="*/ 130 w 135"/>
                <a:gd name="T91" fmla="*/ 71 h 71"/>
                <a:gd name="T92" fmla="*/ 132 w 135"/>
                <a:gd name="T93" fmla="*/ 70 h 71"/>
                <a:gd name="T94" fmla="*/ 133 w 135"/>
                <a:gd name="T95" fmla="*/ 70 h 71"/>
                <a:gd name="T96" fmla="*/ 135 w 135"/>
                <a:gd name="T97" fmla="*/ 70 h 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
                <a:gd name="T148" fmla="*/ 0 h 71"/>
                <a:gd name="T149" fmla="*/ 135 w 135"/>
                <a:gd name="T150" fmla="*/ 71 h 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 h="71">
                  <a:moveTo>
                    <a:pt x="135" y="70"/>
                  </a:moveTo>
                  <a:lnTo>
                    <a:pt x="134" y="66"/>
                  </a:lnTo>
                  <a:lnTo>
                    <a:pt x="130" y="57"/>
                  </a:lnTo>
                  <a:lnTo>
                    <a:pt x="124" y="48"/>
                  </a:lnTo>
                  <a:lnTo>
                    <a:pt x="118" y="40"/>
                  </a:lnTo>
                  <a:lnTo>
                    <a:pt x="111" y="32"/>
                  </a:lnTo>
                  <a:lnTo>
                    <a:pt x="102" y="25"/>
                  </a:lnTo>
                  <a:lnTo>
                    <a:pt x="94" y="19"/>
                  </a:lnTo>
                  <a:lnTo>
                    <a:pt x="86" y="13"/>
                  </a:lnTo>
                  <a:lnTo>
                    <a:pt x="76" y="8"/>
                  </a:lnTo>
                  <a:lnTo>
                    <a:pt x="66" y="5"/>
                  </a:lnTo>
                  <a:lnTo>
                    <a:pt x="55" y="2"/>
                  </a:lnTo>
                  <a:lnTo>
                    <a:pt x="45" y="1"/>
                  </a:lnTo>
                  <a:lnTo>
                    <a:pt x="34" y="0"/>
                  </a:lnTo>
                  <a:lnTo>
                    <a:pt x="22" y="1"/>
                  </a:lnTo>
                  <a:lnTo>
                    <a:pt x="12" y="2"/>
                  </a:lnTo>
                  <a:lnTo>
                    <a:pt x="10" y="3"/>
                  </a:lnTo>
                  <a:lnTo>
                    <a:pt x="8" y="5"/>
                  </a:lnTo>
                  <a:lnTo>
                    <a:pt x="7" y="7"/>
                  </a:lnTo>
                  <a:lnTo>
                    <a:pt x="6" y="9"/>
                  </a:lnTo>
                  <a:lnTo>
                    <a:pt x="4" y="12"/>
                  </a:lnTo>
                  <a:lnTo>
                    <a:pt x="3" y="14"/>
                  </a:lnTo>
                  <a:lnTo>
                    <a:pt x="2" y="17"/>
                  </a:lnTo>
                  <a:lnTo>
                    <a:pt x="1" y="19"/>
                  </a:lnTo>
                  <a:lnTo>
                    <a:pt x="0" y="22"/>
                  </a:lnTo>
                  <a:lnTo>
                    <a:pt x="6" y="20"/>
                  </a:lnTo>
                  <a:lnTo>
                    <a:pt x="15" y="18"/>
                  </a:lnTo>
                  <a:lnTo>
                    <a:pt x="23" y="15"/>
                  </a:lnTo>
                  <a:lnTo>
                    <a:pt x="34" y="15"/>
                  </a:lnTo>
                  <a:lnTo>
                    <a:pt x="43" y="15"/>
                  </a:lnTo>
                  <a:lnTo>
                    <a:pt x="52" y="18"/>
                  </a:lnTo>
                  <a:lnTo>
                    <a:pt x="61" y="20"/>
                  </a:lnTo>
                  <a:lnTo>
                    <a:pt x="70" y="23"/>
                  </a:lnTo>
                  <a:lnTo>
                    <a:pt x="78" y="27"/>
                  </a:lnTo>
                  <a:lnTo>
                    <a:pt x="86" y="31"/>
                  </a:lnTo>
                  <a:lnTo>
                    <a:pt x="93" y="37"/>
                  </a:lnTo>
                  <a:lnTo>
                    <a:pt x="99" y="43"/>
                  </a:lnTo>
                  <a:lnTo>
                    <a:pt x="106" y="49"/>
                  </a:lnTo>
                  <a:lnTo>
                    <a:pt x="111" y="57"/>
                  </a:lnTo>
                  <a:lnTo>
                    <a:pt x="116" y="64"/>
                  </a:lnTo>
                  <a:lnTo>
                    <a:pt x="119" y="71"/>
                  </a:lnTo>
                  <a:lnTo>
                    <a:pt x="121" y="71"/>
                  </a:lnTo>
                  <a:lnTo>
                    <a:pt x="124" y="71"/>
                  </a:lnTo>
                  <a:lnTo>
                    <a:pt x="126" y="71"/>
                  </a:lnTo>
                  <a:lnTo>
                    <a:pt x="128" y="71"/>
                  </a:lnTo>
                  <a:lnTo>
                    <a:pt x="130" y="71"/>
                  </a:lnTo>
                  <a:lnTo>
                    <a:pt x="132" y="70"/>
                  </a:lnTo>
                  <a:lnTo>
                    <a:pt x="133" y="70"/>
                  </a:lnTo>
                  <a:lnTo>
                    <a:pt x="135" y="70"/>
                  </a:lnTo>
                  <a:close/>
                </a:path>
              </a:pathLst>
            </a:custGeom>
            <a:solidFill>
              <a:srgbClr val="68EEBA"/>
            </a:solidFill>
            <a:ln w="9525">
              <a:noFill/>
              <a:round/>
              <a:headEnd/>
              <a:tailEnd/>
            </a:ln>
          </p:spPr>
          <p:txBody>
            <a:bodyPr>
              <a:prstTxWarp prst="textNoShape">
                <a:avLst/>
              </a:prstTxWarp>
            </a:bodyPr>
            <a:lstStyle/>
            <a:p>
              <a:endParaRPr lang="en-US"/>
            </a:p>
          </p:txBody>
        </p:sp>
        <p:sp>
          <p:nvSpPr>
            <p:cNvPr id="62483" name="Freeform 19"/>
            <p:cNvSpPr>
              <a:spLocks/>
            </p:cNvSpPr>
            <p:nvPr/>
          </p:nvSpPr>
          <p:spPr bwMode="auto">
            <a:xfrm>
              <a:off x="1495" y="1307"/>
              <a:ext cx="125" cy="57"/>
            </a:xfrm>
            <a:custGeom>
              <a:avLst/>
              <a:gdLst>
                <a:gd name="T0" fmla="*/ 125 w 125"/>
                <a:gd name="T1" fmla="*/ 56 h 57"/>
                <a:gd name="T2" fmla="*/ 122 w 125"/>
                <a:gd name="T3" fmla="*/ 49 h 57"/>
                <a:gd name="T4" fmla="*/ 117 w 125"/>
                <a:gd name="T5" fmla="*/ 42 h 57"/>
                <a:gd name="T6" fmla="*/ 112 w 125"/>
                <a:gd name="T7" fmla="*/ 34 h 57"/>
                <a:gd name="T8" fmla="*/ 105 w 125"/>
                <a:gd name="T9" fmla="*/ 28 h 57"/>
                <a:gd name="T10" fmla="*/ 99 w 125"/>
                <a:gd name="T11" fmla="*/ 22 h 57"/>
                <a:gd name="T12" fmla="*/ 92 w 125"/>
                <a:gd name="T13" fmla="*/ 16 h 57"/>
                <a:gd name="T14" fmla="*/ 84 w 125"/>
                <a:gd name="T15" fmla="*/ 12 h 57"/>
                <a:gd name="T16" fmla="*/ 76 w 125"/>
                <a:gd name="T17" fmla="*/ 8 h 57"/>
                <a:gd name="T18" fmla="*/ 67 w 125"/>
                <a:gd name="T19" fmla="*/ 5 h 57"/>
                <a:gd name="T20" fmla="*/ 58 w 125"/>
                <a:gd name="T21" fmla="*/ 3 h 57"/>
                <a:gd name="T22" fmla="*/ 49 w 125"/>
                <a:gd name="T23" fmla="*/ 0 h 57"/>
                <a:gd name="T24" fmla="*/ 40 w 125"/>
                <a:gd name="T25" fmla="*/ 0 h 57"/>
                <a:gd name="T26" fmla="*/ 29 w 125"/>
                <a:gd name="T27" fmla="*/ 0 h 57"/>
                <a:gd name="T28" fmla="*/ 21 w 125"/>
                <a:gd name="T29" fmla="*/ 3 h 57"/>
                <a:gd name="T30" fmla="*/ 12 w 125"/>
                <a:gd name="T31" fmla="*/ 5 h 57"/>
                <a:gd name="T32" fmla="*/ 6 w 125"/>
                <a:gd name="T33" fmla="*/ 7 h 57"/>
                <a:gd name="T34" fmla="*/ 5 w 125"/>
                <a:gd name="T35" fmla="*/ 9 h 57"/>
                <a:gd name="T36" fmla="*/ 4 w 125"/>
                <a:gd name="T37" fmla="*/ 12 h 57"/>
                <a:gd name="T38" fmla="*/ 3 w 125"/>
                <a:gd name="T39" fmla="*/ 14 h 57"/>
                <a:gd name="T40" fmla="*/ 3 w 125"/>
                <a:gd name="T41" fmla="*/ 16 h 57"/>
                <a:gd name="T42" fmla="*/ 2 w 125"/>
                <a:gd name="T43" fmla="*/ 19 h 57"/>
                <a:gd name="T44" fmla="*/ 1 w 125"/>
                <a:gd name="T45" fmla="*/ 22 h 57"/>
                <a:gd name="T46" fmla="*/ 0 w 125"/>
                <a:gd name="T47" fmla="*/ 25 h 57"/>
                <a:gd name="T48" fmla="*/ 0 w 125"/>
                <a:gd name="T49" fmla="*/ 27 h 57"/>
                <a:gd name="T50" fmla="*/ 2 w 125"/>
                <a:gd name="T51" fmla="*/ 26 h 57"/>
                <a:gd name="T52" fmla="*/ 9 w 125"/>
                <a:gd name="T53" fmla="*/ 23 h 57"/>
                <a:gd name="T54" fmla="*/ 16 w 125"/>
                <a:gd name="T55" fmla="*/ 19 h 57"/>
                <a:gd name="T56" fmla="*/ 24 w 125"/>
                <a:gd name="T57" fmla="*/ 17 h 57"/>
                <a:gd name="T58" fmla="*/ 32 w 125"/>
                <a:gd name="T59" fmla="*/ 16 h 57"/>
                <a:gd name="T60" fmla="*/ 40 w 125"/>
                <a:gd name="T61" fmla="*/ 16 h 57"/>
                <a:gd name="T62" fmla="*/ 47 w 125"/>
                <a:gd name="T63" fmla="*/ 16 h 57"/>
                <a:gd name="T64" fmla="*/ 55 w 125"/>
                <a:gd name="T65" fmla="*/ 17 h 57"/>
                <a:gd name="T66" fmla="*/ 63 w 125"/>
                <a:gd name="T67" fmla="*/ 19 h 57"/>
                <a:gd name="T68" fmla="*/ 70 w 125"/>
                <a:gd name="T69" fmla="*/ 23 h 57"/>
                <a:gd name="T70" fmla="*/ 77 w 125"/>
                <a:gd name="T71" fmla="*/ 26 h 57"/>
                <a:gd name="T72" fmla="*/ 83 w 125"/>
                <a:gd name="T73" fmla="*/ 29 h 57"/>
                <a:gd name="T74" fmla="*/ 90 w 125"/>
                <a:gd name="T75" fmla="*/ 34 h 57"/>
                <a:gd name="T76" fmla="*/ 95 w 125"/>
                <a:gd name="T77" fmla="*/ 38 h 57"/>
                <a:gd name="T78" fmla="*/ 100 w 125"/>
                <a:gd name="T79" fmla="*/ 45 h 57"/>
                <a:gd name="T80" fmla="*/ 104 w 125"/>
                <a:gd name="T81" fmla="*/ 50 h 57"/>
                <a:gd name="T82" fmla="*/ 108 w 125"/>
                <a:gd name="T83" fmla="*/ 57 h 57"/>
                <a:gd name="T84" fmla="*/ 111 w 125"/>
                <a:gd name="T85" fmla="*/ 56 h 57"/>
                <a:gd name="T86" fmla="*/ 113 w 125"/>
                <a:gd name="T87" fmla="*/ 56 h 57"/>
                <a:gd name="T88" fmla="*/ 115 w 125"/>
                <a:gd name="T89" fmla="*/ 56 h 57"/>
                <a:gd name="T90" fmla="*/ 117 w 125"/>
                <a:gd name="T91" fmla="*/ 56 h 57"/>
                <a:gd name="T92" fmla="*/ 119 w 125"/>
                <a:gd name="T93" fmla="*/ 56 h 57"/>
                <a:gd name="T94" fmla="*/ 121 w 125"/>
                <a:gd name="T95" fmla="*/ 56 h 57"/>
                <a:gd name="T96" fmla="*/ 123 w 125"/>
                <a:gd name="T97" fmla="*/ 56 h 57"/>
                <a:gd name="T98" fmla="*/ 125 w 125"/>
                <a:gd name="T99" fmla="*/ 56 h 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5"/>
                <a:gd name="T151" fmla="*/ 0 h 57"/>
                <a:gd name="T152" fmla="*/ 125 w 125"/>
                <a:gd name="T153" fmla="*/ 57 h 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5" h="57">
                  <a:moveTo>
                    <a:pt x="125" y="56"/>
                  </a:moveTo>
                  <a:lnTo>
                    <a:pt x="122" y="49"/>
                  </a:lnTo>
                  <a:lnTo>
                    <a:pt x="117" y="42"/>
                  </a:lnTo>
                  <a:lnTo>
                    <a:pt x="112" y="34"/>
                  </a:lnTo>
                  <a:lnTo>
                    <a:pt x="105" y="28"/>
                  </a:lnTo>
                  <a:lnTo>
                    <a:pt x="99" y="22"/>
                  </a:lnTo>
                  <a:lnTo>
                    <a:pt x="92" y="16"/>
                  </a:lnTo>
                  <a:lnTo>
                    <a:pt x="84" y="12"/>
                  </a:lnTo>
                  <a:lnTo>
                    <a:pt x="76" y="8"/>
                  </a:lnTo>
                  <a:lnTo>
                    <a:pt x="67" y="5"/>
                  </a:lnTo>
                  <a:lnTo>
                    <a:pt x="58" y="3"/>
                  </a:lnTo>
                  <a:lnTo>
                    <a:pt x="49" y="0"/>
                  </a:lnTo>
                  <a:lnTo>
                    <a:pt x="40" y="0"/>
                  </a:lnTo>
                  <a:lnTo>
                    <a:pt x="29" y="0"/>
                  </a:lnTo>
                  <a:lnTo>
                    <a:pt x="21" y="3"/>
                  </a:lnTo>
                  <a:lnTo>
                    <a:pt x="12" y="5"/>
                  </a:lnTo>
                  <a:lnTo>
                    <a:pt x="6" y="7"/>
                  </a:lnTo>
                  <a:lnTo>
                    <a:pt x="5" y="9"/>
                  </a:lnTo>
                  <a:lnTo>
                    <a:pt x="4" y="12"/>
                  </a:lnTo>
                  <a:lnTo>
                    <a:pt x="3" y="14"/>
                  </a:lnTo>
                  <a:lnTo>
                    <a:pt x="3" y="16"/>
                  </a:lnTo>
                  <a:lnTo>
                    <a:pt x="2" y="19"/>
                  </a:lnTo>
                  <a:lnTo>
                    <a:pt x="1" y="22"/>
                  </a:lnTo>
                  <a:lnTo>
                    <a:pt x="0" y="25"/>
                  </a:lnTo>
                  <a:lnTo>
                    <a:pt x="0" y="27"/>
                  </a:lnTo>
                  <a:lnTo>
                    <a:pt x="2" y="26"/>
                  </a:lnTo>
                  <a:lnTo>
                    <a:pt x="9" y="23"/>
                  </a:lnTo>
                  <a:lnTo>
                    <a:pt x="16" y="19"/>
                  </a:lnTo>
                  <a:lnTo>
                    <a:pt x="24" y="17"/>
                  </a:lnTo>
                  <a:lnTo>
                    <a:pt x="32" y="16"/>
                  </a:lnTo>
                  <a:lnTo>
                    <a:pt x="40" y="16"/>
                  </a:lnTo>
                  <a:lnTo>
                    <a:pt x="47" y="16"/>
                  </a:lnTo>
                  <a:lnTo>
                    <a:pt x="55" y="17"/>
                  </a:lnTo>
                  <a:lnTo>
                    <a:pt x="63" y="19"/>
                  </a:lnTo>
                  <a:lnTo>
                    <a:pt x="70" y="23"/>
                  </a:lnTo>
                  <a:lnTo>
                    <a:pt x="77" y="26"/>
                  </a:lnTo>
                  <a:lnTo>
                    <a:pt x="83" y="29"/>
                  </a:lnTo>
                  <a:lnTo>
                    <a:pt x="90" y="34"/>
                  </a:lnTo>
                  <a:lnTo>
                    <a:pt x="95" y="38"/>
                  </a:lnTo>
                  <a:lnTo>
                    <a:pt x="100" y="45"/>
                  </a:lnTo>
                  <a:lnTo>
                    <a:pt x="104" y="50"/>
                  </a:lnTo>
                  <a:lnTo>
                    <a:pt x="108" y="57"/>
                  </a:lnTo>
                  <a:lnTo>
                    <a:pt x="111" y="56"/>
                  </a:lnTo>
                  <a:lnTo>
                    <a:pt x="113" y="56"/>
                  </a:lnTo>
                  <a:lnTo>
                    <a:pt x="115" y="56"/>
                  </a:lnTo>
                  <a:lnTo>
                    <a:pt x="117" y="56"/>
                  </a:lnTo>
                  <a:lnTo>
                    <a:pt x="119" y="56"/>
                  </a:lnTo>
                  <a:lnTo>
                    <a:pt x="121" y="56"/>
                  </a:lnTo>
                  <a:lnTo>
                    <a:pt x="123" y="56"/>
                  </a:lnTo>
                  <a:lnTo>
                    <a:pt x="125" y="56"/>
                  </a:lnTo>
                  <a:close/>
                </a:path>
              </a:pathLst>
            </a:custGeom>
            <a:solidFill>
              <a:srgbClr val="70F1B4"/>
            </a:solidFill>
            <a:ln w="9525">
              <a:noFill/>
              <a:round/>
              <a:headEnd/>
              <a:tailEnd/>
            </a:ln>
          </p:spPr>
          <p:txBody>
            <a:bodyPr>
              <a:prstTxWarp prst="textNoShape">
                <a:avLst/>
              </a:prstTxWarp>
            </a:bodyPr>
            <a:lstStyle/>
            <a:p>
              <a:endParaRPr lang="en-US"/>
            </a:p>
          </p:txBody>
        </p:sp>
        <p:sp>
          <p:nvSpPr>
            <p:cNvPr id="62484" name="Freeform 20"/>
            <p:cNvSpPr>
              <a:spLocks/>
            </p:cNvSpPr>
            <p:nvPr/>
          </p:nvSpPr>
          <p:spPr bwMode="auto">
            <a:xfrm>
              <a:off x="1489" y="1323"/>
              <a:ext cx="114" cy="42"/>
            </a:xfrm>
            <a:custGeom>
              <a:avLst/>
              <a:gdLst>
                <a:gd name="T0" fmla="*/ 114 w 114"/>
                <a:gd name="T1" fmla="*/ 41 h 42"/>
                <a:gd name="T2" fmla="*/ 110 w 114"/>
                <a:gd name="T3" fmla="*/ 34 h 42"/>
                <a:gd name="T4" fmla="*/ 106 w 114"/>
                <a:gd name="T5" fmla="*/ 29 h 42"/>
                <a:gd name="T6" fmla="*/ 101 w 114"/>
                <a:gd name="T7" fmla="*/ 22 h 42"/>
                <a:gd name="T8" fmla="*/ 96 w 114"/>
                <a:gd name="T9" fmla="*/ 18 h 42"/>
                <a:gd name="T10" fmla="*/ 89 w 114"/>
                <a:gd name="T11" fmla="*/ 13 h 42"/>
                <a:gd name="T12" fmla="*/ 83 w 114"/>
                <a:gd name="T13" fmla="*/ 10 h 42"/>
                <a:gd name="T14" fmla="*/ 76 w 114"/>
                <a:gd name="T15" fmla="*/ 7 h 42"/>
                <a:gd name="T16" fmla="*/ 69 w 114"/>
                <a:gd name="T17" fmla="*/ 3 h 42"/>
                <a:gd name="T18" fmla="*/ 61 w 114"/>
                <a:gd name="T19" fmla="*/ 1 h 42"/>
                <a:gd name="T20" fmla="*/ 53 w 114"/>
                <a:gd name="T21" fmla="*/ 0 h 42"/>
                <a:gd name="T22" fmla="*/ 46 w 114"/>
                <a:gd name="T23" fmla="*/ 0 h 42"/>
                <a:gd name="T24" fmla="*/ 38 w 114"/>
                <a:gd name="T25" fmla="*/ 0 h 42"/>
                <a:gd name="T26" fmla="*/ 30 w 114"/>
                <a:gd name="T27" fmla="*/ 1 h 42"/>
                <a:gd name="T28" fmla="*/ 22 w 114"/>
                <a:gd name="T29" fmla="*/ 3 h 42"/>
                <a:gd name="T30" fmla="*/ 15 w 114"/>
                <a:gd name="T31" fmla="*/ 7 h 42"/>
                <a:gd name="T32" fmla="*/ 8 w 114"/>
                <a:gd name="T33" fmla="*/ 10 h 42"/>
                <a:gd name="T34" fmla="*/ 6 w 114"/>
                <a:gd name="T35" fmla="*/ 11 h 42"/>
                <a:gd name="T36" fmla="*/ 5 w 114"/>
                <a:gd name="T37" fmla="*/ 14 h 42"/>
                <a:gd name="T38" fmla="*/ 4 w 114"/>
                <a:gd name="T39" fmla="*/ 17 h 42"/>
                <a:gd name="T40" fmla="*/ 3 w 114"/>
                <a:gd name="T41" fmla="*/ 20 h 42"/>
                <a:gd name="T42" fmla="*/ 3 w 114"/>
                <a:gd name="T43" fmla="*/ 23 h 42"/>
                <a:gd name="T44" fmla="*/ 2 w 114"/>
                <a:gd name="T45" fmla="*/ 27 h 42"/>
                <a:gd name="T46" fmla="*/ 1 w 114"/>
                <a:gd name="T47" fmla="*/ 30 h 42"/>
                <a:gd name="T48" fmla="*/ 1 w 114"/>
                <a:gd name="T49" fmla="*/ 33 h 42"/>
                <a:gd name="T50" fmla="*/ 0 w 114"/>
                <a:gd name="T51" fmla="*/ 36 h 42"/>
                <a:gd name="T52" fmla="*/ 2 w 114"/>
                <a:gd name="T53" fmla="*/ 34 h 42"/>
                <a:gd name="T54" fmla="*/ 6 w 114"/>
                <a:gd name="T55" fmla="*/ 30 h 42"/>
                <a:gd name="T56" fmla="*/ 10 w 114"/>
                <a:gd name="T57" fmla="*/ 27 h 42"/>
                <a:gd name="T58" fmla="*/ 15 w 114"/>
                <a:gd name="T59" fmla="*/ 23 h 42"/>
                <a:gd name="T60" fmla="*/ 21 w 114"/>
                <a:gd name="T61" fmla="*/ 20 h 42"/>
                <a:gd name="T62" fmla="*/ 27 w 114"/>
                <a:gd name="T63" fmla="*/ 18 h 42"/>
                <a:gd name="T64" fmla="*/ 33 w 114"/>
                <a:gd name="T65" fmla="*/ 17 h 42"/>
                <a:gd name="T66" fmla="*/ 39 w 114"/>
                <a:gd name="T67" fmla="*/ 16 h 42"/>
                <a:gd name="T68" fmla="*/ 46 w 114"/>
                <a:gd name="T69" fmla="*/ 16 h 42"/>
                <a:gd name="T70" fmla="*/ 52 w 114"/>
                <a:gd name="T71" fmla="*/ 16 h 42"/>
                <a:gd name="T72" fmla="*/ 58 w 114"/>
                <a:gd name="T73" fmla="*/ 17 h 42"/>
                <a:gd name="T74" fmla="*/ 64 w 114"/>
                <a:gd name="T75" fmla="*/ 18 h 42"/>
                <a:gd name="T76" fmla="*/ 70 w 114"/>
                <a:gd name="T77" fmla="*/ 20 h 42"/>
                <a:gd name="T78" fmla="*/ 76 w 114"/>
                <a:gd name="T79" fmla="*/ 23 h 42"/>
                <a:gd name="T80" fmla="*/ 81 w 114"/>
                <a:gd name="T81" fmla="*/ 27 h 42"/>
                <a:gd name="T82" fmla="*/ 85 w 114"/>
                <a:gd name="T83" fmla="*/ 30 h 42"/>
                <a:gd name="T84" fmla="*/ 89 w 114"/>
                <a:gd name="T85" fmla="*/ 34 h 42"/>
                <a:gd name="T86" fmla="*/ 93 w 114"/>
                <a:gd name="T87" fmla="*/ 38 h 42"/>
                <a:gd name="T88" fmla="*/ 97 w 114"/>
                <a:gd name="T89" fmla="*/ 42 h 42"/>
                <a:gd name="T90" fmla="*/ 99 w 114"/>
                <a:gd name="T91" fmla="*/ 41 h 42"/>
                <a:gd name="T92" fmla="*/ 101 w 114"/>
                <a:gd name="T93" fmla="*/ 41 h 42"/>
                <a:gd name="T94" fmla="*/ 103 w 114"/>
                <a:gd name="T95" fmla="*/ 41 h 42"/>
                <a:gd name="T96" fmla="*/ 105 w 114"/>
                <a:gd name="T97" fmla="*/ 41 h 42"/>
                <a:gd name="T98" fmla="*/ 107 w 114"/>
                <a:gd name="T99" fmla="*/ 41 h 42"/>
                <a:gd name="T100" fmla="*/ 109 w 114"/>
                <a:gd name="T101" fmla="*/ 41 h 42"/>
                <a:gd name="T102" fmla="*/ 112 w 114"/>
                <a:gd name="T103" fmla="*/ 41 h 42"/>
                <a:gd name="T104" fmla="*/ 114 w 114"/>
                <a:gd name="T105" fmla="*/ 41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42"/>
                <a:gd name="T161" fmla="*/ 114 w 114"/>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42">
                  <a:moveTo>
                    <a:pt x="114" y="41"/>
                  </a:moveTo>
                  <a:lnTo>
                    <a:pt x="110" y="34"/>
                  </a:lnTo>
                  <a:lnTo>
                    <a:pt x="106" y="29"/>
                  </a:lnTo>
                  <a:lnTo>
                    <a:pt x="101" y="22"/>
                  </a:lnTo>
                  <a:lnTo>
                    <a:pt x="96" y="18"/>
                  </a:lnTo>
                  <a:lnTo>
                    <a:pt x="89" y="13"/>
                  </a:lnTo>
                  <a:lnTo>
                    <a:pt x="83" y="10"/>
                  </a:lnTo>
                  <a:lnTo>
                    <a:pt x="76" y="7"/>
                  </a:lnTo>
                  <a:lnTo>
                    <a:pt x="69" y="3"/>
                  </a:lnTo>
                  <a:lnTo>
                    <a:pt x="61" y="1"/>
                  </a:lnTo>
                  <a:lnTo>
                    <a:pt x="53" y="0"/>
                  </a:lnTo>
                  <a:lnTo>
                    <a:pt x="46" y="0"/>
                  </a:lnTo>
                  <a:lnTo>
                    <a:pt x="38" y="0"/>
                  </a:lnTo>
                  <a:lnTo>
                    <a:pt x="30" y="1"/>
                  </a:lnTo>
                  <a:lnTo>
                    <a:pt x="22" y="3"/>
                  </a:lnTo>
                  <a:lnTo>
                    <a:pt x="15" y="7"/>
                  </a:lnTo>
                  <a:lnTo>
                    <a:pt x="8" y="10"/>
                  </a:lnTo>
                  <a:lnTo>
                    <a:pt x="6" y="11"/>
                  </a:lnTo>
                  <a:lnTo>
                    <a:pt x="5" y="14"/>
                  </a:lnTo>
                  <a:lnTo>
                    <a:pt x="4" y="17"/>
                  </a:lnTo>
                  <a:lnTo>
                    <a:pt x="3" y="20"/>
                  </a:lnTo>
                  <a:lnTo>
                    <a:pt x="3" y="23"/>
                  </a:lnTo>
                  <a:lnTo>
                    <a:pt x="2" y="27"/>
                  </a:lnTo>
                  <a:lnTo>
                    <a:pt x="1" y="30"/>
                  </a:lnTo>
                  <a:lnTo>
                    <a:pt x="1" y="33"/>
                  </a:lnTo>
                  <a:lnTo>
                    <a:pt x="0" y="36"/>
                  </a:lnTo>
                  <a:lnTo>
                    <a:pt x="2" y="34"/>
                  </a:lnTo>
                  <a:lnTo>
                    <a:pt x="6" y="30"/>
                  </a:lnTo>
                  <a:lnTo>
                    <a:pt x="10" y="27"/>
                  </a:lnTo>
                  <a:lnTo>
                    <a:pt x="15" y="23"/>
                  </a:lnTo>
                  <a:lnTo>
                    <a:pt x="21" y="20"/>
                  </a:lnTo>
                  <a:lnTo>
                    <a:pt x="27" y="18"/>
                  </a:lnTo>
                  <a:lnTo>
                    <a:pt x="33" y="17"/>
                  </a:lnTo>
                  <a:lnTo>
                    <a:pt x="39" y="16"/>
                  </a:lnTo>
                  <a:lnTo>
                    <a:pt x="46" y="16"/>
                  </a:lnTo>
                  <a:lnTo>
                    <a:pt x="52" y="16"/>
                  </a:lnTo>
                  <a:lnTo>
                    <a:pt x="58" y="17"/>
                  </a:lnTo>
                  <a:lnTo>
                    <a:pt x="64" y="18"/>
                  </a:lnTo>
                  <a:lnTo>
                    <a:pt x="70" y="20"/>
                  </a:lnTo>
                  <a:lnTo>
                    <a:pt x="76" y="23"/>
                  </a:lnTo>
                  <a:lnTo>
                    <a:pt x="81" y="27"/>
                  </a:lnTo>
                  <a:lnTo>
                    <a:pt x="85" y="30"/>
                  </a:lnTo>
                  <a:lnTo>
                    <a:pt x="89" y="34"/>
                  </a:lnTo>
                  <a:lnTo>
                    <a:pt x="93" y="38"/>
                  </a:lnTo>
                  <a:lnTo>
                    <a:pt x="97" y="42"/>
                  </a:lnTo>
                  <a:lnTo>
                    <a:pt x="99" y="41"/>
                  </a:lnTo>
                  <a:lnTo>
                    <a:pt x="101" y="41"/>
                  </a:lnTo>
                  <a:lnTo>
                    <a:pt x="103" y="41"/>
                  </a:lnTo>
                  <a:lnTo>
                    <a:pt x="105" y="41"/>
                  </a:lnTo>
                  <a:lnTo>
                    <a:pt x="107" y="41"/>
                  </a:lnTo>
                  <a:lnTo>
                    <a:pt x="109" y="41"/>
                  </a:lnTo>
                  <a:lnTo>
                    <a:pt x="112" y="41"/>
                  </a:lnTo>
                  <a:lnTo>
                    <a:pt x="114" y="41"/>
                  </a:lnTo>
                  <a:close/>
                </a:path>
              </a:pathLst>
            </a:custGeom>
            <a:solidFill>
              <a:srgbClr val="78F4AF"/>
            </a:solidFill>
            <a:ln w="9525">
              <a:noFill/>
              <a:round/>
              <a:headEnd/>
              <a:tailEnd/>
            </a:ln>
          </p:spPr>
          <p:txBody>
            <a:bodyPr>
              <a:prstTxWarp prst="textNoShape">
                <a:avLst/>
              </a:prstTxWarp>
            </a:bodyPr>
            <a:lstStyle/>
            <a:p>
              <a:endParaRPr lang="en-US"/>
            </a:p>
          </p:txBody>
        </p:sp>
        <p:sp>
          <p:nvSpPr>
            <p:cNvPr id="62485" name="Freeform 21"/>
            <p:cNvSpPr>
              <a:spLocks/>
            </p:cNvSpPr>
            <p:nvPr/>
          </p:nvSpPr>
          <p:spPr bwMode="auto">
            <a:xfrm>
              <a:off x="1487" y="1339"/>
              <a:ext cx="99" cy="42"/>
            </a:xfrm>
            <a:custGeom>
              <a:avLst/>
              <a:gdLst>
                <a:gd name="T0" fmla="*/ 99 w 99"/>
                <a:gd name="T1" fmla="*/ 26 h 42"/>
                <a:gd name="T2" fmla="*/ 95 w 99"/>
                <a:gd name="T3" fmla="*/ 22 h 42"/>
                <a:gd name="T4" fmla="*/ 91 w 99"/>
                <a:gd name="T5" fmla="*/ 18 h 42"/>
                <a:gd name="T6" fmla="*/ 87 w 99"/>
                <a:gd name="T7" fmla="*/ 14 h 42"/>
                <a:gd name="T8" fmla="*/ 83 w 99"/>
                <a:gd name="T9" fmla="*/ 11 h 42"/>
                <a:gd name="T10" fmla="*/ 78 w 99"/>
                <a:gd name="T11" fmla="*/ 7 h 42"/>
                <a:gd name="T12" fmla="*/ 72 w 99"/>
                <a:gd name="T13" fmla="*/ 4 h 42"/>
                <a:gd name="T14" fmla="*/ 66 w 99"/>
                <a:gd name="T15" fmla="*/ 2 h 42"/>
                <a:gd name="T16" fmla="*/ 60 w 99"/>
                <a:gd name="T17" fmla="*/ 1 h 42"/>
                <a:gd name="T18" fmla="*/ 54 w 99"/>
                <a:gd name="T19" fmla="*/ 0 h 42"/>
                <a:gd name="T20" fmla="*/ 48 w 99"/>
                <a:gd name="T21" fmla="*/ 0 h 42"/>
                <a:gd name="T22" fmla="*/ 41 w 99"/>
                <a:gd name="T23" fmla="*/ 0 h 42"/>
                <a:gd name="T24" fmla="*/ 35 w 99"/>
                <a:gd name="T25" fmla="*/ 1 h 42"/>
                <a:gd name="T26" fmla="*/ 29 w 99"/>
                <a:gd name="T27" fmla="*/ 2 h 42"/>
                <a:gd name="T28" fmla="*/ 23 w 99"/>
                <a:gd name="T29" fmla="*/ 4 h 42"/>
                <a:gd name="T30" fmla="*/ 17 w 99"/>
                <a:gd name="T31" fmla="*/ 7 h 42"/>
                <a:gd name="T32" fmla="*/ 12 w 99"/>
                <a:gd name="T33" fmla="*/ 11 h 42"/>
                <a:gd name="T34" fmla="*/ 8 w 99"/>
                <a:gd name="T35" fmla="*/ 14 h 42"/>
                <a:gd name="T36" fmla="*/ 4 w 99"/>
                <a:gd name="T37" fmla="*/ 18 h 42"/>
                <a:gd name="T38" fmla="*/ 2 w 99"/>
                <a:gd name="T39" fmla="*/ 20 h 42"/>
                <a:gd name="T40" fmla="*/ 2 w 99"/>
                <a:gd name="T41" fmla="*/ 21 h 42"/>
                <a:gd name="T42" fmla="*/ 2 w 99"/>
                <a:gd name="T43" fmla="*/ 23 h 42"/>
                <a:gd name="T44" fmla="*/ 1 w 99"/>
                <a:gd name="T45" fmla="*/ 25 h 42"/>
                <a:gd name="T46" fmla="*/ 1 w 99"/>
                <a:gd name="T47" fmla="*/ 27 h 42"/>
                <a:gd name="T48" fmla="*/ 1 w 99"/>
                <a:gd name="T49" fmla="*/ 30 h 42"/>
                <a:gd name="T50" fmla="*/ 0 w 99"/>
                <a:gd name="T51" fmla="*/ 31 h 42"/>
                <a:gd name="T52" fmla="*/ 0 w 99"/>
                <a:gd name="T53" fmla="*/ 33 h 42"/>
                <a:gd name="T54" fmla="*/ 0 w 99"/>
                <a:gd name="T55" fmla="*/ 35 h 42"/>
                <a:gd name="T56" fmla="*/ 5 w 99"/>
                <a:gd name="T57" fmla="*/ 40 h 42"/>
                <a:gd name="T58" fmla="*/ 3 w 99"/>
                <a:gd name="T59" fmla="*/ 42 h 42"/>
                <a:gd name="T60" fmla="*/ 4 w 99"/>
                <a:gd name="T61" fmla="*/ 42 h 42"/>
                <a:gd name="T62" fmla="*/ 4 w 99"/>
                <a:gd name="T63" fmla="*/ 41 h 42"/>
                <a:gd name="T64" fmla="*/ 4 w 99"/>
                <a:gd name="T65" fmla="*/ 41 h 42"/>
                <a:gd name="T66" fmla="*/ 5 w 99"/>
                <a:gd name="T67" fmla="*/ 41 h 42"/>
                <a:gd name="T68" fmla="*/ 5 w 99"/>
                <a:gd name="T69" fmla="*/ 41 h 42"/>
                <a:gd name="T70" fmla="*/ 5 w 99"/>
                <a:gd name="T71" fmla="*/ 41 h 42"/>
                <a:gd name="T72" fmla="*/ 6 w 99"/>
                <a:gd name="T73" fmla="*/ 41 h 42"/>
                <a:gd name="T74" fmla="*/ 6 w 99"/>
                <a:gd name="T75" fmla="*/ 40 h 42"/>
                <a:gd name="T76" fmla="*/ 9 w 99"/>
                <a:gd name="T77" fmla="*/ 36 h 42"/>
                <a:gd name="T78" fmla="*/ 14 w 99"/>
                <a:gd name="T79" fmla="*/ 29 h 42"/>
                <a:gd name="T80" fmla="*/ 22 w 99"/>
                <a:gd name="T81" fmla="*/ 23 h 42"/>
                <a:gd name="T82" fmla="*/ 29 w 99"/>
                <a:gd name="T83" fmla="*/ 19 h 42"/>
                <a:gd name="T84" fmla="*/ 39 w 99"/>
                <a:gd name="T85" fmla="*/ 16 h 42"/>
                <a:gd name="T86" fmla="*/ 48 w 99"/>
                <a:gd name="T87" fmla="*/ 15 h 42"/>
                <a:gd name="T88" fmla="*/ 56 w 99"/>
                <a:gd name="T89" fmla="*/ 16 h 42"/>
                <a:gd name="T90" fmla="*/ 66 w 99"/>
                <a:gd name="T91" fmla="*/ 19 h 42"/>
                <a:gd name="T92" fmla="*/ 73 w 99"/>
                <a:gd name="T93" fmla="*/ 23 h 42"/>
                <a:gd name="T94" fmla="*/ 80 w 99"/>
                <a:gd name="T95" fmla="*/ 27 h 42"/>
                <a:gd name="T96" fmla="*/ 82 w 99"/>
                <a:gd name="T97" fmla="*/ 27 h 42"/>
                <a:gd name="T98" fmla="*/ 84 w 99"/>
                <a:gd name="T99" fmla="*/ 27 h 42"/>
                <a:gd name="T100" fmla="*/ 86 w 99"/>
                <a:gd name="T101" fmla="*/ 27 h 42"/>
                <a:gd name="T102" fmla="*/ 89 w 99"/>
                <a:gd name="T103" fmla="*/ 26 h 42"/>
                <a:gd name="T104" fmla="*/ 91 w 99"/>
                <a:gd name="T105" fmla="*/ 26 h 42"/>
                <a:gd name="T106" fmla="*/ 93 w 99"/>
                <a:gd name="T107" fmla="*/ 26 h 42"/>
                <a:gd name="T108" fmla="*/ 95 w 99"/>
                <a:gd name="T109" fmla="*/ 26 h 42"/>
                <a:gd name="T110" fmla="*/ 99 w 99"/>
                <a:gd name="T111" fmla="*/ 2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42"/>
                <a:gd name="T170" fmla="*/ 99 w 99"/>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42">
                  <a:moveTo>
                    <a:pt x="99" y="26"/>
                  </a:moveTo>
                  <a:lnTo>
                    <a:pt x="95" y="22"/>
                  </a:lnTo>
                  <a:lnTo>
                    <a:pt x="91" y="18"/>
                  </a:lnTo>
                  <a:lnTo>
                    <a:pt x="87" y="14"/>
                  </a:lnTo>
                  <a:lnTo>
                    <a:pt x="83" y="11"/>
                  </a:lnTo>
                  <a:lnTo>
                    <a:pt x="78" y="7"/>
                  </a:lnTo>
                  <a:lnTo>
                    <a:pt x="72" y="4"/>
                  </a:lnTo>
                  <a:lnTo>
                    <a:pt x="66" y="2"/>
                  </a:lnTo>
                  <a:lnTo>
                    <a:pt x="60" y="1"/>
                  </a:lnTo>
                  <a:lnTo>
                    <a:pt x="54" y="0"/>
                  </a:lnTo>
                  <a:lnTo>
                    <a:pt x="48" y="0"/>
                  </a:lnTo>
                  <a:lnTo>
                    <a:pt x="41" y="0"/>
                  </a:lnTo>
                  <a:lnTo>
                    <a:pt x="35" y="1"/>
                  </a:lnTo>
                  <a:lnTo>
                    <a:pt x="29" y="2"/>
                  </a:lnTo>
                  <a:lnTo>
                    <a:pt x="23" y="4"/>
                  </a:lnTo>
                  <a:lnTo>
                    <a:pt x="17" y="7"/>
                  </a:lnTo>
                  <a:lnTo>
                    <a:pt x="12" y="11"/>
                  </a:lnTo>
                  <a:lnTo>
                    <a:pt x="8" y="14"/>
                  </a:lnTo>
                  <a:lnTo>
                    <a:pt x="4" y="18"/>
                  </a:lnTo>
                  <a:lnTo>
                    <a:pt x="2" y="20"/>
                  </a:lnTo>
                  <a:lnTo>
                    <a:pt x="2" y="21"/>
                  </a:lnTo>
                  <a:lnTo>
                    <a:pt x="2" y="23"/>
                  </a:lnTo>
                  <a:lnTo>
                    <a:pt x="1" y="25"/>
                  </a:lnTo>
                  <a:lnTo>
                    <a:pt x="1" y="27"/>
                  </a:lnTo>
                  <a:lnTo>
                    <a:pt x="1" y="30"/>
                  </a:lnTo>
                  <a:lnTo>
                    <a:pt x="0" y="31"/>
                  </a:lnTo>
                  <a:lnTo>
                    <a:pt x="0" y="33"/>
                  </a:lnTo>
                  <a:lnTo>
                    <a:pt x="0" y="35"/>
                  </a:lnTo>
                  <a:lnTo>
                    <a:pt x="5" y="40"/>
                  </a:lnTo>
                  <a:lnTo>
                    <a:pt x="3" y="42"/>
                  </a:lnTo>
                  <a:lnTo>
                    <a:pt x="4" y="42"/>
                  </a:lnTo>
                  <a:lnTo>
                    <a:pt x="4" y="41"/>
                  </a:lnTo>
                  <a:lnTo>
                    <a:pt x="5" y="41"/>
                  </a:lnTo>
                  <a:lnTo>
                    <a:pt x="6" y="41"/>
                  </a:lnTo>
                  <a:lnTo>
                    <a:pt x="6" y="40"/>
                  </a:lnTo>
                  <a:lnTo>
                    <a:pt x="9" y="36"/>
                  </a:lnTo>
                  <a:lnTo>
                    <a:pt x="14" y="29"/>
                  </a:lnTo>
                  <a:lnTo>
                    <a:pt x="22" y="23"/>
                  </a:lnTo>
                  <a:lnTo>
                    <a:pt x="29" y="19"/>
                  </a:lnTo>
                  <a:lnTo>
                    <a:pt x="39" y="16"/>
                  </a:lnTo>
                  <a:lnTo>
                    <a:pt x="48" y="15"/>
                  </a:lnTo>
                  <a:lnTo>
                    <a:pt x="56" y="16"/>
                  </a:lnTo>
                  <a:lnTo>
                    <a:pt x="66" y="19"/>
                  </a:lnTo>
                  <a:lnTo>
                    <a:pt x="73" y="23"/>
                  </a:lnTo>
                  <a:lnTo>
                    <a:pt x="80" y="27"/>
                  </a:lnTo>
                  <a:lnTo>
                    <a:pt x="82" y="27"/>
                  </a:lnTo>
                  <a:lnTo>
                    <a:pt x="84" y="27"/>
                  </a:lnTo>
                  <a:lnTo>
                    <a:pt x="86" y="27"/>
                  </a:lnTo>
                  <a:lnTo>
                    <a:pt x="89" y="26"/>
                  </a:lnTo>
                  <a:lnTo>
                    <a:pt x="91" y="26"/>
                  </a:lnTo>
                  <a:lnTo>
                    <a:pt x="93" y="26"/>
                  </a:lnTo>
                  <a:lnTo>
                    <a:pt x="95" y="26"/>
                  </a:lnTo>
                  <a:lnTo>
                    <a:pt x="99" y="26"/>
                  </a:lnTo>
                  <a:close/>
                </a:path>
              </a:pathLst>
            </a:custGeom>
            <a:solidFill>
              <a:srgbClr val="80F6AA"/>
            </a:solidFill>
            <a:ln w="9525">
              <a:noFill/>
              <a:round/>
              <a:headEnd/>
              <a:tailEnd/>
            </a:ln>
          </p:spPr>
          <p:txBody>
            <a:bodyPr>
              <a:prstTxWarp prst="textNoShape">
                <a:avLst/>
              </a:prstTxWarp>
            </a:bodyPr>
            <a:lstStyle/>
            <a:p>
              <a:endParaRPr lang="en-US"/>
            </a:p>
          </p:txBody>
        </p:sp>
        <p:sp>
          <p:nvSpPr>
            <p:cNvPr id="62486" name="Freeform 22"/>
            <p:cNvSpPr>
              <a:spLocks/>
            </p:cNvSpPr>
            <p:nvPr/>
          </p:nvSpPr>
          <p:spPr bwMode="auto">
            <a:xfrm>
              <a:off x="1493" y="1354"/>
              <a:ext cx="74" cy="25"/>
            </a:xfrm>
            <a:custGeom>
              <a:avLst/>
              <a:gdLst>
                <a:gd name="T0" fmla="*/ 74 w 74"/>
                <a:gd name="T1" fmla="*/ 12 h 25"/>
                <a:gd name="T2" fmla="*/ 67 w 74"/>
                <a:gd name="T3" fmla="*/ 8 h 25"/>
                <a:gd name="T4" fmla="*/ 60 w 74"/>
                <a:gd name="T5" fmla="*/ 4 h 25"/>
                <a:gd name="T6" fmla="*/ 50 w 74"/>
                <a:gd name="T7" fmla="*/ 1 h 25"/>
                <a:gd name="T8" fmla="*/ 42 w 74"/>
                <a:gd name="T9" fmla="*/ 0 h 25"/>
                <a:gd name="T10" fmla="*/ 33 w 74"/>
                <a:gd name="T11" fmla="*/ 1 h 25"/>
                <a:gd name="T12" fmla="*/ 23 w 74"/>
                <a:gd name="T13" fmla="*/ 4 h 25"/>
                <a:gd name="T14" fmla="*/ 16 w 74"/>
                <a:gd name="T15" fmla="*/ 8 h 25"/>
                <a:gd name="T16" fmla="*/ 8 w 74"/>
                <a:gd name="T17" fmla="*/ 14 h 25"/>
                <a:gd name="T18" fmla="*/ 3 w 74"/>
                <a:gd name="T19" fmla="*/ 21 h 25"/>
                <a:gd name="T20" fmla="*/ 0 w 74"/>
                <a:gd name="T21" fmla="*/ 25 h 25"/>
                <a:gd name="T22" fmla="*/ 3 w 74"/>
                <a:gd name="T23" fmla="*/ 25 h 25"/>
                <a:gd name="T24" fmla="*/ 6 w 74"/>
                <a:gd name="T25" fmla="*/ 24 h 25"/>
                <a:gd name="T26" fmla="*/ 8 w 74"/>
                <a:gd name="T27" fmla="*/ 23 h 25"/>
                <a:gd name="T28" fmla="*/ 11 w 74"/>
                <a:gd name="T29" fmla="*/ 23 h 25"/>
                <a:gd name="T30" fmla="*/ 15 w 74"/>
                <a:gd name="T31" fmla="*/ 22 h 25"/>
                <a:gd name="T32" fmla="*/ 18 w 74"/>
                <a:gd name="T33" fmla="*/ 22 h 25"/>
                <a:gd name="T34" fmla="*/ 21 w 74"/>
                <a:gd name="T35" fmla="*/ 22 h 25"/>
                <a:gd name="T36" fmla="*/ 24 w 74"/>
                <a:gd name="T37" fmla="*/ 21 h 25"/>
                <a:gd name="T38" fmla="*/ 24 w 74"/>
                <a:gd name="T39" fmla="*/ 21 h 25"/>
                <a:gd name="T40" fmla="*/ 29 w 74"/>
                <a:gd name="T41" fmla="*/ 19 h 25"/>
                <a:gd name="T42" fmla="*/ 36 w 74"/>
                <a:gd name="T43" fmla="*/ 17 h 25"/>
                <a:gd name="T44" fmla="*/ 42 w 74"/>
                <a:gd name="T45" fmla="*/ 16 h 25"/>
                <a:gd name="T46" fmla="*/ 47 w 74"/>
                <a:gd name="T47" fmla="*/ 17 h 25"/>
                <a:gd name="T48" fmla="*/ 48 w 74"/>
                <a:gd name="T49" fmla="*/ 17 h 25"/>
                <a:gd name="T50" fmla="*/ 51 w 74"/>
                <a:gd name="T51" fmla="*/ 16 h 25"/>
                <a:gd name="T52" fmla="*/ 55 w 74"/>
                <a:gd name="T53" fmla="*/ 16 h 25"/>
                <a:gd name="T54" fmla="*/ 58 w 74"/>
                <a:gd name="T55" fmla="*/ 15 h 25"/>
                <a:gd name="T56" fmla="*/ 61 w 74"/>
                <a:gd name="T57" fmla="*/ 15 h 25"/>
                <a:gd name="T58" fmla="*/ 64 w 74"/>
                <a:gd name="T59" fmla="*/ 14 h 25"/>
                <a:gd name="T60" fmla="*/ 67 w 74"/>
                <a:gd name="T61" fmla="*/ 14 h 25"/>
                <a:gd name="T62" fmla="*/ 70 w 74"/>
                <a:gd name="T63" fmla="*/ 14 h 25"/>
                <a:gd name="T64" fmla="*/ 74 w 74"/>
                <a:gd name="T65" fmla="*/ 12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25"/>
                <a:gd name="T101" fmla="*/ 74 w 74"/>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25">
                  <a:moveTo>
                    <a:pt x="74" y="12"/>
                  </a:moveTo>
                  <a:lnTo>
                    <a:pt x="67" y="8"/>
                  </a:lnTo>
                  <a:lnTo>
                    <a:pt x="60" y="4"/>
                  </a:lnTo>
                  <a:lnTo>
                    <a:pt x="50" y="1"/>
                  </a:lnTo>
                  <a:lnTo>
                    <a:pt x="42" y="0"/>
                  </a:lnTo>
                  <a:lnTo>
                    <a:pt x="33" y="1"/>
                  </a:lnTo>
                  <a:lnTo>
                    <a:pt x="23" y="4"/>
                  </a:lnTo>
                  <a:lnTo>
                    <a:pt x="16" y="8"/>
                  </a:lnTo>
                  <a:lnTo>
                    <a:pt x="8" y="14"/>
                  </a:lnTo>
                  <a:lnTo>
                    <a:pt x="3" y="21"/>
                  </a:lnTo>
                  <a:lnTo>
                    <a:pt x="0" y="25"/>
                  </a:lnTo>
                  <a:lnTo>
                    <a:pt x="3" y="25"/>
                  </a:lnTo>
                  <a:lnTo>
                    <a:pt x="6" y="24"/>
                  </a:lnTo>
                  <a:lnTo>
                    <a:pt x="8" y="23"/>
                  </a:lnTo>
                  <a:lnTo>
                    <a:pt x="11" y="23"/>
                  </a:lnTo>
                  <a:lnTo>
                    <a:pt x="15" y="22"/>
                  </a:lnTo>
                  <a:lnTo>
                    <a:pt x="18" y="22"/>
                  </a:lnTo>
                  <a:lnTo>
                    <a:pt x="21" y="22"/>
                  </a:lnTo>
                  <a:lnTo>
                    <a:pt x="24" y="21"/>
                  </a:lnTo>
                  <a:lnTo>
                    <a:pt x="29" y="19"/>
                  </a:lnTo>
                  <a:lnTo>
                    <a:pt x="36" y="17"/>
                  </a:lnTo>
                  <a:lnTo>
                    <a:pt x="42" y="16"/>
                  </a:lnTo>
                  <a:lnTo>
                    <a:pt x="47" y="17"/>
                  </a:lnTo>
                  <a:lnTo>
                    <a:pt x="48" y="17"/>
                  </a:lnTo>
                  <a:lnTo>
                    <a:pt x="51" y="16"/>
                  </a:lnTo>
                  <a:lnTo>
                    <a:pt x="55" y="16"/>
                  </a:lnTo>
                  <a:lnTo>
                    <a:pt x="58" y="15"/>
                  </a:lnTo>
                  <a:lnTo>
                    <a:pt x="61" y="15"/>
                  </a:lnTo>
                  <a:lnTo>
                    <a:pt x="64" y="14"/>
                  </a:lnTo>
                  <a:lnTo>
                    <a:pt x="67" y="14"/>
                  </a:lnTo>
                  <a:lnTo>
                    <a:pt x="70" y="14"/>
                  </a:lnTo>
                  <a:lnTo>
                    <a:pt x="74" y="12"/>
                  </a:lnTo>
                  <a:close/>
                </a:path>
              </a:pathLst>
            </a:custGeom>
            <a:solidFill>
              <a:srgbClr val="88F9A4"/>
            </a:solidFill>
            <a:ln w="9525">
              <a:noFill/>
              <a:round/>
              <a:headEnd/>
              <a:tailEnd/>
            </a:ln>
          </p:spPr>
          <p:txBody>
            <a:bodyPr>
              <a:prstTxWarp prst="textNoShape">
                <a:avLst/>
              </a:prstTxWarp>
            </a:bodyPr>
            <a:lstStyle/>
            <a:p>
              <a:endParaRPr lang="en-US"/>
            </a:p>
          </p:txBody>
        </p:sp>
        <p:sp>
          <p:nvSpPr>
            <p:cNvPr id="62487" name="Freeform 23"/>
            <p:cNvSpPr>
              <a:spLocks/>
            </p:cNvSpPr>
            <p:nvPr/>
          </p:nvSpPr>
          <p:spPr bwMode="auto">
            <a:xfrm>
              <a:off x="1517" y="1370"/>
              <a:ext cx="24" cy="6"/>
            </a:xfrm>
            <a:custGeom>
              <a:avLst/>
              <a:gdLst>
                <a:gd name="T0" fmla="*/ 24 w 24"/>
                <a:gd name="T1" fmla="*/ 1 h 6"/>
                <a:gd name="T2" fmla="*/ 23 w 24"/>
                <a:gd name="T3" fmla="*/ 1 h 6"/>
                <a:gd name="T4" fmla="*/ 18 w 24"/>
                <a:gd name="T5" fmla="*/ 0 h 6"/>
                <a:gd name="T6" fmla="*/ 12 w 24"/>
                <a:gd name="T7" fmla="*/ 1 h 6"/>
                <a:gd name="T8" fmla="*/ 5 w 24"/>
                <a:gd name="T9" fmla="*/ 3 h 6"/>
                <a:gd name="T10" fmla="*/ 0 w 24"/>
                <a:gd name="T11" fmla="*/ 5 h 6"/>
                <a:gd name="T12" fmla="*/ 0 w 24"/>
                <a:gd name="T13" fmla="*/ 5 h 6"/>
                <a:gd name="T14" fmla="*/ 0 w 24"/>
                <a:gd name="T15" fmla="*/ 5 h 6"/>
                <a:gd name="T16" fmla="*/ 1 w 24"/>
                <a:gd name="T17" fmla="*/ 5 h 6"/>
                <a:gd name="T18" fmla="*/ 2 w 24"/>
                <a:gd name="T19" fmla="*/ 5 h 6"/>
                <a:gd name="T20" fmla="*/ 3 w 24"/>
                <a:gd name="T21" fmla="*/ 5 h 6"/>
                <a:gd name="T22" fmla="*/ 3 w 24"/>
                <a:gd name="T23" fmla="*/ 5 h 6"/>
                <a:gd name="T24" fmla="*/ 4 w 24"/>
                <a:gd name="T25" fmla="*/ 6 h 6"/>
                <a:gd name="T26" fmla="*/ 5 w 24"/>
                <a:gd name="T27" fmla="*/ 6 h 6"/>
                <a:gd name="T28" fmla="*/ 6 w 24"/>
                <a:gd name="T29" fmla="*/ 6 h 6"/>
                <a:gd name="T30" fmla="*/ 9 w 24"/>
                <a:gd name="T31" fmla="*/ 5 h 6"/>
                <a:gd name="T32" fmla="*/ 11 w 24"/>
                <a:gd name="T33" fmla="*/ 4 h 6"/>
                <a:gd name="T34" fmla="*/ 13 w 24"/>
                <a:gd name="T35" fmla="*/ 4 h 6"/>
                <a:gd name="T36" fmla="*/ 15 w 24"/>
                <a:gd name="T37" fmla="*/ 3 h 6"/>
                <a:gd name="T38" fmla="*/ 18 w 24"/>
                <a:gd name="T39" fmla="*/ 3 h 6"/>
                <a:gd name="T40" fmla="*/ 20 w 24"/>
                <a:gd name="T41" fmla="*/ 2 h 6"/>
                <a:gd name="T42" fmla="*/ 22 w 24"/>
                <a:gd name="T43" fmla="*/ 2 h 6"/>
                <a:gd name="T44" fmla="*/ 24 w 24"/>
                <a:gd name="T45" fmla="*/ 1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6"/>
                <a:gd name="T71" fmla="*/ 24 w 24"/>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6">
                  <a:moveTo>
                    <a:pt x="24" y="1"/>
                  </a:moveTo>
                  <a:lnTo>
                    <a:pt x="23" y="1"/>
                  </a:lnTo>
                  <a:lnTo>
                    <a:pt x="18" y="0"/>
                  </a:lnTo>
                  <a:lnTo>
                    <a:pt x="12" y="1"/>
                  </a:lnTo>
                  <a:lnTo>
                    <a:pt x="5" y="3"/>
                  </a:lnTo>
                  <a:lnTo>
                    <a:pt x="0" y="5"/>
                  </a:lnTo>
                  <a:lnTo>
                    <a:pt x="1" y="5"/>
                  </a:lnTo>
                  <a:lnTo>
                    <a:pt x="2" y="5"/>
                  </a:lnTo>
                  <a:lnTo>
                    <a:pt x="3" y="5"/>
                  </a:lnTo>
                  <a:lnTo>
                    <a:pt x="4" y="6"/>
                  </a:lnTo>
                  <a:lnTo>
                    <a:pt x="5" y="6"/>
                  </a:lnTo>
                  <a:lnTo>
                    <a:pt x="6" y="6"/>
                  </a:lnTo>
                  <a:lnTo>
                    <a:pt x="9" y="5"/>
                  </a:lnTo>
                  <a:lnTo>
                    <a:pt x="11" y="4"/>
                  </a:lnTo>
                  <a:lnTo>
                    <a:pt x="13" y="4"/>
                  </a:lnTo>
                  <a:lnTo>
                    <a:pt x="15" y="3"/>
                  </a:lnTo>
                  <a:lnTo>
                    <a:pt x="18" y="3"/>
                  </a:lnTo>
                  <a:lnTo>
                    <a:pt x="20" y="2"/>
                  </a:lnTo>
                  <a:lnTo>
                    <a:pt x="22" y="2"/>
                  </a:lnTo>
                  <a:lnTo>
                    <a:pt x="24" y="1"/>
                  </a:lnTo>
                  <a:close/>
                </a:path>
              </a:pathLst>
            </a:custGeom>
            <a:solidFill>
              <a:srgbClr val="90FC9F"/>
            </a:solidFill>
            <a:ln w="9525">
              <a:noFill/>
              <a:round/>
              <a:headEnd/>
              <a:tailEnd/>
            </a:ln>
          </p:spPr>
          <p:txBody>
            <a:bodyPr>
              <a:prstTxWarp prst="textNoShape">
                <a:avLst/>
              </a:prstTxWarp>
            </a:bodyPr>
            <a:lstStyle/>
            <a:p>
              <a:endParaRPr lang="en-US"/>
            </a:p>
          </p:txBody>
        </p:sp>
        <p:sp>
          <p:nvSpPr>
            <p:cNvPr id="62488" name="Freeform 24"/>
            <p:cNvSpPr>
              <a:spLocks/>
            </p:cNvSpPr>
            <p:nvPr/>
          </p:nvSpPr>
          <p:spPr bwMode="auto">
            <a:xfrm>
              <a:off x="906" y="1291"/>
              <a:ext cx="110" cy="82"/>
            </a:xfrm>
            <a:custGeom>
              <a:avLst/>
              <a:gdLst>
                <a:gd name="T0" fmla="*/ 110 w 110"/>
                <a:gd name="T1" fmla="*/ 5 h 82"/>
                <a:gd name="T2" fmla="*/ 96 w 110"/>
                <a:gd name="T3" fmla="*/ 12 h 82"/>
                <a:gd name="T4" fmla="*/ 65 w 110"/>
                <a:gd name="T5" fmla="*/ 32 h 82"/>
                <a:gd name="T6" fmla="*/ 35 w 110"/>
                <a:gd name="T7" fmla="*/ 54 h 82"/>
                <a:gd name="T8" fmla="*/ 5 w 110"/>
                <a:gd name="T9" fmla="*/ 77 h 82"/>
                <a:gd name="T10" fmla="*/ 0 w 110"/>
                <a:gd name="T11" fmla="*/ 82 h 82"/>
                <a:gd name="T12" fmla="*/ 2 w 110"/>
                <a:gd name="T13" fmla="*/ 74 h 82"/>
                <a:gd name="T14" fmla="*/ 5 w 110"/>
                <a:gd name="T15" fmla="*/ 67 h 82"/>
                <a:gd name="T16" fmla="*/ 7 w 110"/>
                <a:gd name="T17" fmla="*/ 59 h 82"/>
                <a:gd name="T18" fmla="*/ 10 w 110"/>
                <a:gd name="T19" fmla="*/ 51 h 82"/>
                <a:gd name="T20" fmla="*/ 14 w 110"/>
                <a:gd name="T21" fmla="*/ 45 h 82"/>
                <a:gd name="T22" fmla="*/ 17 w 110"/>
                <a:gd name="T23" fmla="*/ 38 h 82"/>
                <a:gd name="T24" fmla="*/ 20 w 110"/>
                <a:gd name="T25" fmla="*/ 30 h 82"/>
                <a:gd name="T26" fmla="*/ 23 w 110"/>
                <a:gd name="T27" fmla="*/ 24 h 82"/>
                <a:gd name="T28" fmla="*/ 27 w 110"/>
                <a:gd name="T29" fmla="*/ 19 h 82"/>
                <a:gd name="T30" fmla="*/ 30 w 110"/>
                <a:gd name="T31" fmla="*/ 14 h 82"/>
                <a:gd name="T32" fmla="*/ 36 w 110"/>
                <a:gd name="T33" fmla="*/ 10 h 82"/>
                <a:gd name="T34" fmla="*/ 40 w 110"/>
                <a:gd name="T35" fmla="*/ 7 h 82"/>
                <a:gd name="T36" fmla="*/ 45 w 110"/>
                <a:gd name="T37" fmla="*/ 5 h 82"/>
                <a:gd name="T38" fmla="*/ 51 w 110"/>
                <a:gd name="T39" fmla="*/ 3 h 82"/>
                <a:gd name="T40" fmla="*/ 56 w 110"/>
                <a:gd name="T41" fmla="*/ 2 h 82"/>
                <a:gd name="T42" fmla="*/ 61 w 110"/>
                <a:gd name="T43" fmla="*/ 1 h 82"/>
                <a:gd name="T44" fmla="*/ 74 w 110"/>
                <a:gd name="T45" fmla="*/ 0 h 82"/>
                <a:gd name="T46" fmla="*/ 85 w 110"/>
                <a:gd name="T47" fmla="*/ 1 h 82"/>
                <a:gd name="T48" fmla="*/ 98 w 110"/>
                <a:gd name="T49" fmla="*/ 3 h 82"/>
                <a:gd name="T50" fmla="*/ 110 w 110"/>
                <a:gd name="T51" fmla="*/ 5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82"/>
                <a:gd name="T80" fmla="*/ 110 w 110"/>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82">
                  <a:moveTo>
                    <a:pt x="110" y="5"/>
                  </a:moveTo>
                  <a:lnTo>
                    <a:pt x="96" y="12"/>
                  </a:lnTo>
                  <a:lnTo>
                    <a:pt x="65" y="32"/>
                  </a:lnTo>
                  <a:lnTo>
                    <a:pt x="35" y="54"/>
                  </a:lnTo>
                  <a:lnTo>
                    <a:pt x="5" y="77"/>
                  </a:lnTo>
                  <a:lnTo>
                    <a:pt x="0" y="82"/>
                  </a:lnTo>
                  <a:lnTo>
                    <a:pt x="2" y="74"/>
                  </a:lnTo>
                  <a:lnTo>
                    <a:pt x="5" y="67"/>
                  </a:lnTo>
                  <a:lnTo>
                    <a:pt x="7" y="59"/>
                  </a:lnTo>
                  <a:lnTo>
                    <a:pt x="10" y="51"/>
                  </a:lnTo>
                  <a:lnTo>
                    <a:pt x="14" y="45"/>
                  </a:lnTo>
                  <a:lnTo>
                    <a:pt x="17" y="38"/>
                  </a:lnTo>
                  <a:lnTo>
                    <a:pt x="20" y="30"/>
                  </a:lnTo>
                  <a:lnTo>
                    <a:pt x="23" y="24"/>
                  </a:lnTo>
                  <a:lnTo>
                    <a:pt x="27" y="19"/>
                  </a:lnTo>
                  <a:lnTo>
                    <a:pt x="30" y="14"/>
                  </a:lnTo>
                  <a:lnTo>
                    <a:pt x="36" y="10"/>
                  </a:lnTo>
                  <a:lnTo>
                    <a:pt x="40" y="7"/>
                  </a:lnTo>
                  <a:lnTo>
                    <a:pt x="45" y="5"/>
                  </a:lnTo>
                  <a:lnTo>
                    <a:pt x="51" y="3"/>
                  </a:lnTo>
                  <a:lnTo>
                    <a:pt x="56" y="2"/>
                  </a:lnTo>
                  <a:lnTo>
                    <a:pt x="61" y="1"/>
                  </a:lnTo>
                  <a:lnTo>
                    <a:pt x="74" y="0"/>
                  </a:lnTo>
                  <a:lnTo>
                    <a:pt x="85" y="1"/>
                  </a:lnTo>
                  <a:lnTo>
                    <a:pt x="98" y="3"/>
                  </a:lnTo>
                  <a:lnTo>
                    <a:pt x="110" y="5"/>
                  </a:lnTo>
                  <a:close/>
                </a:path>
              </a:pathLst>
            </a:custGeom>
            <a:solidFill>
              <a:srgbClr val="08CEFA"/>
            </a:solidFill>
            <a:ln w="9525">
              <a:noFill/>
              <a:round/>
              <a:headEnd/>
              <a:tailEnd/>
            </a:ln>
          </p:spPr>
          <p:txBody>
            <a:bodyPr>
              <a:prstTxWarp prst="textNoShape">
                <a:avLst/>
              </a:prstTxWarp>
            </a:bodyPr>
            <a:lstStyle/>
            <a:p>
              <a:endParaRPr lang="en-US"/>
            </a:p>
          </p:txBody>
        </p:sp>
        <p:sp>
          <p:nvSpPr>
            <p:cNvPr id="62489" name="Freeform 25"/>
            <p:cNvSpPr>
              <a:spLocks/>
            </p:cNvSpPr>
            <p:nvPr/>
          </p:nvSpPr>
          <p:spPr bwMode="auto">
            <a:xfrm>
              <a:off x="893" y="1296"/>
              <a:ext cx="180" cy="146"/>
            </a:xfrm>
            <a:custGeom>
              <a:avLst/>
              <a:gdLst>
                <a:gd name="T0" fmla="*/ 123 w 180"/>
                <a:gd name="T1" fmla="*/ 0 h 146"/>
                <a:gd name="T2" fmla="*/ 109 w 180"/>
                <a:gd name="T3" fmla="*/ 7 h 146"/>
                <a:gd name="T4" fmla="*/ 78 w 180"/>
                <a:gd name="T5" fmla="*/ 27 h 146"/>
                <a:gd name="T6" fmla="*/ 48 w 180"/>
                <a:gd name="T7" fmla="*/ 49 h 146"/>
                <a:gd name="T8" fmla="*/ 18 w 180"/>
                <a:gd name="T9" fmla="*/ 72 h 146"/>
                <a:gd name="T10" fmla="*/ 13 w 180"/>
                <a:gd name="T11" fmla="*/ 77 h 146"/>
                <a:gd name="T12" fmla="*/ 11 w 180"/>
                <a:gd name="T13" fmla="*/ 85 h 146"/>
                <a:gd name="T14" fmla="*/ 9 w 180"/>
                <a:gd name="T15" fmla="*/ 95 h 146"/>
                <a:gd name="T16" fmla="*/ 7 w 180"/>
                <a:gd name="T17" fmla="*/ 103 h 146"/>
                <a:gd name="T18" fmla="*/ 4 w 180"/>
                <a:gd name="T19" fmla="*/ 113 h 146"/>
                <a:gd name="T20" fmla="*/ 3 w 180"/>
                <a:gd name="T21" fmla="*/ 121 h 146"/>
                <a:gd name="T22" fmla="*/ 2 w 180"/>
                <a:gd name="T23" fmla="*/ 129 h 146"/>
                <a:gd name="T24" fmla="*/ 0 w 180"/>
                <a:gd name="T25" fmla="*/ 138 h 146"/>
                <a:gd name="T26" fmla="*/ 0 w 180"/>
                <a:gd name="T27" fmla="*/ 146 h 146"/>
                <a:gd name="T28" fmla="*/ 19 w 180"/>
                <a:gd name="T29" fmla="*/ 128 h 146"/>
                <a:gd name="T30" fmla="*/ 46 w 180"/>
                <a:gd name="T31" fmla="*/ 105 h 146"/>
                <a:gd name="T32" fmla="*/ 73 w 180"/>
                <a:gd name="T33" fmla="*/ 83 h 146"/>
                <a:gd name="T34" fmla="*/ 101 w 180"/>
                <a:gd name="T35" fmla="*/ 63 h 146"/>
                <a:gd name="T36" fmla="*/ 131 w 180"/>
                <a:gd name="T37" fmla="*/ 44 h 146"/>
                <a:gd name="T38" fmla="*/ 162 w 180"/>
                <a:gd name="T39" fmla="*/ 26 h 146"/>
                <a:gd name="T40" fmla="*/ 180 w 180"/>
                <a:gd name="T41" fmla="*/ 17 h 146"/>
                <a:gd name="T42" fmla="*/ 178 w 180"/>
                <a:gd name="T43" fmla="*/ 17 h 146"/>
                <a:gd name="T44" fmla="*/ 176 w 180"/>
                <a:gd name="T45" fmla="*/ 16 h 146"/>
                <a:gd name="T46" fmla="*/ 174 w 180"/>
                <a:gd name="T47" fmla="*/ 15 h 146"/>
                <a:gd name="T48" fmla="*/ 172 w 180"/>
                <a:gd name="T49" fmla="*/ 15 h 146"/>
                <a:gd name="T50" fmla="*/ 170 w 180"/>
                <a:gd name="T51" fmla="*/ 14 h 146"/>
                <a:gd name="T52" fmla="*/ 168 w 180"/>
                <a:gd name="T53" fmla="*/ 13 h 146"/>
                <a:gd name="T54" fmla="*/ 166 w 180"/>
                <a:gd name="T55" fmla="*/ 13 h 146"/>
                <a:gd name="T56" fmla="*/ 164 w 180"/>
                <a:gd name="T57" fmla="*/ 11 h 146"/>
                <a:gd name="T58" fmla="*/ 154 w 180"/>
                <a:gd name="T59" fmla="*/ 6 h 146"/>
                <a:gd name="T60" fmla="*/ 151 w 180"/>
                <a:gd name="T61" fmla="*/ 6 h 146"/>
                <a:gd name="T62" fmla="*/ 147 w 180"/>
                <a:gd name="T63" fmla="*/ 5 h 146"/>
                <a:gd name="T64" fmla="*/ 144 w 180"/>
                <a:gd name="T65" fmla="*/ 4 h 146"/>
                <a:gd name="T66" fmla="*/ 139 w 180"/>
                <a:gd name="T67" fmla="*/ 3 h 146"/>
                <a:gd name="T68" fmla="*/ 135 w 180"/>
                <a:gd name="T69" fmla="*/ 2 h 146"/>
                <a:gd name="T70" fmla="*/ 131 w 180"/>
                <a:gd name="T71" fmla="*/ 2 h 146"/>
                <a:gd name="T72" fmla="*/ 127 w 180"/>
                <a:gd name="T73" fmla="*/ 1 h 146"/>
                <a:gd name="T74" fmla="*/ 123 w 180"/>
                <a:gd name="T75" fmla="*/ 0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0"/>
                <a:gd name="T115" fmla="*/ 0 h 146"/>
                <a:gd name="T116" fmla="*/ 180 w 180"/>
                <a:gd name="T117" fmla="*/ 146 h 1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0" h="146">
                  <a:moveTo>
                    <a:pt x="123" y="0"/>
                  </a:moveTo>
                  <a:lnTo>
                    <a:pt x="109" y="7"/>
                  </a:lnTo>
                  <a:lnTo>
                    <a:pt x="78" y="27"/>
                  </a:lnTo>
                  <a:lnTo>
                    <a:pt x="48" y="49"/>
                  </a:lnTo>
                  <a:lnTo>
                    <a:pt x="18" y="72"/>
                  </a:lnTo>
                  <a:lnTo>
                    <a:pt x="13" y="77"/>
                  </a:lnTo>
                  <a:lnTo>
                    <a:pt x="11" y="85"/>
                  </a:lnTo>
                  <a:lnTo>
                    <a:pt x="9" y="95"/>
                  </a:lnTo>
                  <a:lnTo>
                    <a:pt x="7" y="103"/>
                  </a:lnTo>
                  <a:lnTo>
                    <a:pt x="4" y="113"/>
                  </a:lnTo>
                  <a:lnTo>
                    <a:pt x="3" y="121"/>
                  </a:lnTo>
                  <a:lnTo>
                    <a:pt x="2" y="129"/>
                  </a:lnTo>
                  <a:lnTo>
                    <a:pt x="0" y="138"/>
                  </a:lnTo>
                  <a:lnTo>
                    <a:pt x="0" y="146"/>
                  </a:lnTo>
                  <a:lnTo>
                    <a:pt x="19" y="128"/>
                  </a:lnTo>
                  <a:lnTo>
                    <a:pt x="46" y="105"/>
                  </a:lnTo>
                  <a:lnTo>
                    <a:pt x="73" y="83"/>
                  </a:lnTo>
                  <a:lnTo>
                    <a:pt x="101" y="63"/>
                  </a:lnTo>
                  <a:lnTo>
                    <a:pt x="131" y="44"/>
                  </a:lnTo>
                  <a:lnTo>
                    <a:pt x="162" y="26"/>
                  </a:lnTo>
                  <a:lnTo>
                    <a:pt x="180" y="17"/>
                  </a:lnTo>
                  <a:lnTo>
                    <a:pt x="178" y="17"/>
                  </a:lnTo>
                  <a:lnTo>
                    <a:pt x="176" y="16"/>
                  </a:lnTo>
                  <a:lnTo>
                    <a:pt x="174" y="15"/>
                  </a:lnTo>
                  <a:lnTo>
                    <a:pt x="172" y="15"/>
                  </a:lnTo>
                  <a:lnTo>
                    <a:pt x="170" y="14"/>
                  </a:lnTo>
                  <a:lnTo>
                    <a:pt x="168" y="13"/>
                  </a:lnTo>
                  <a:lnTo>
                    <a:pt x="166" y="13"/>
                  </a:lnTo>
                  <a:lnTo>
                    <a:pt x="164" y="11"/>
                  </a:lnTo>
                  <a:lnTo>
                    <a:pt x="154" y="6"/>
                  </a:lnTo>
                  <a:lnTo>
                    <a:pt x="151" y="6"/>
                  </a:lnTo>
                  <a:lnTo>
                    <a:pt x="147" y="5"/>
                  </a:lnTo>
                  <a:lnTo>
                    <a:pt x="144" y="4"/>
                  </a:lnTo>
                  <a:lnTo>
                    <a:pt x="139" y="3"/>
                  </a:lnTo>
                  <a:lnTo>
                    <a:pt x="135" y="2"/>
                  </a:lnTo>
                  <a:lnTo>
                    <a:pt x="131" y="2"/>
                  </a:lnTo>
                  <a:lnTo>
                    <a:pt x="127" y="1"/>
                  </a:lnTo>
                  <a:lnTo>
                    <a:pt x="123" y="0"/>
                  </a:lnTo>
                  <a:close/>
                </a:path>
              </a:pathLst>
            </a:custGeom>
            <a:solidFill>
              <a:srgbClr val="10D1F5"/>
            </a:solidFill>
            <a:ln w="9525">
              <a:noFill/>
              <a:round/>
              <a:headEnd/>
              <a:tailEnd/>
            </a:ln>
          </p:spPr>
          <p:txBody>
            <a:bodyPr>
              <a:prstTxWarp prst="textNoShape">
                <a:avLst/>
              </a:prstTxWarp>
            </a:bodyPr>
            <a:lstStyle/>
            <a:p>
              <a:endParaRPr lang="en-US"/>
            </a:p>
          </p:txBody>
        </p:sp>
        <p:sp>
          <p:nvSpPr>
            <p:cNvPr id="62490" name="Freeform 26"/>
            <p:cNvSpPr>
              <a:spLocks/>
            </p:cNvSpPr>
            <p:nvPr/>
          </p:nvSpPr>
          <p:spPr bwMode="auto">
            <a:xfrm>
              <a:off x="892" y="1313"/>
              <a:ext cx="231" cy="182"/>
            </a:xfrm>
            <a:custGeom>
              <a:avLst/>
              <a:gdLst>
                <a:gd name="T0" fmla="*/ 181 w 231"/>
                <a:gd name="T1" fmla="*/ 0 h 182"/>
                <a:gd name="T2" fmla="*/ 163 w 231"/>
                <a:gd name="T3" fmla="*/ 9 h 182"/>
                <a:gd name="T4" fmla="*/ 132 w 231"/>
                <a:gd name="T5" fmla="*/ 27 h 182"/>
                <a:gd name="T6" fmla="*/ 102 w 231"/>
                <a:gd name="T7" fmla="*/ 46 h 182"/>
                <a:gd name="T8" fmla="*/ 74 w 231"/>
                <a:gd name="T9" fmla="*/ 66 h 182"/>
                <a:gd name="T10" fmla="*/ 47 w 231"/>
                <a:gd name="T11" fmla="*/ 88 h 182"/>
                <a:gd name="T12" fmla="*/ 20 w 231"/>
                <a:gd name="T13" fmla="*/ 111 h 182"/>
                <a:gd name="T14" fmla="*/ 1 w 231"/>
                <a:gd name="T15" fmla="*/ 129 h 182"/>
                <a:gd name="T16" fmla="*/ 1 w 231"/>
                <a:gd name="T17" fmla="*/ 130 h 182"/>
                <a:gd name="T18" fmla="*/ 0 w 231"/>
                <a:gd name="T19" fmla="*/ 130 h 182"/>
                <a:gd name="T20" fmla="*/ 0 w 231"/>
                <a:gd name="T21" fmla="*/ 130 h 182"/>
                <a:gd name="T22" fmla="*/ 0 w 231"/>
                <a:gd name="T23" fmla="*/ 131 h 182"/>
                <a:gd name="T24" fmla="*/ 0 w 231"/>
                <a:gd name="T25" fmla="*/ 131 h 182"/>
                <a:gd name="T26" fmla="*/ 0 w 231"/>
                <a:gd name="T27" fmla="*/ 131 h 182"/>
                <a:gd name="T28" fmla="*/ 0 w 231"/>
                <a:gd name="T29" fmla="*/ 131 h 182"/>
                <a:gd name="T30" fmla="*/ 0 w 231"/>
                <a:gd name="T31" fmla="*/ 132 h 182"/>
                <a:gd name="T32" fmla="*/ 1 w 231"/>
                <a:gd name="T33" fmla="*/ 139 h 182"/>
                <a:gd name="T34" fmla="*/ 2 w 231"/>
                <a:gd name="T35" fmla="*/ 145 h 182"/>
                <a:gd name="T36" fmla="*/ 3 w 231"/>
                <a:gd name="T37" fmla="*/ 151 h 182"/>
                <a:gd name="T38" fmla="*/ 4 w 231"/>
                <a:gd name="T39" fmla="*/ 158 h 182"/>
                <a:gd name="T40" fmla="*/ 5 w 231"/>
                <a:gd name="T41" fmla="*/ 164 h 182"/>
                <a:gd name="T42" fmla="*/ 7 w 231"/>
                <a:gd name="T43" fmla="*/ 169 h 182"/>
                <a:gd name="T44" fmla="*/ 8 w 231"/>
                <a:gd name="T45" fmla="*/ 176 h 182"/>
                <a:gd name="T46" fmla="*/ 10 w 231"/>
                <a:gd name="T47" fmla="*/ 182 h 182"/>
                <a:gd name="T48" fmla="*/ 26 w 231"/>
                <a:gd name="T49" fmla="*/ 165 h 182"/>
                <a:gd name="T50" fmla="*/ 49 w 231"/>
                <a:gd name="T51" fmla="*/ 143 h 182"/>
                <a:gd name="T52" fmla="*/ 74 w 231"/>
                <a:gd name="T53" fmla="*/ 121 h 182"/>
                <a:gd name="T54" fmla="*/ 100 w 231"/>
                <a:gd name="T55" fmla="*/ 101 h 182"/>
                <a:gd name="T56" fmla="*/ 127 w 231"/>
                <a:gd name="T57" fmla="*/ 82 h 182"/>
                <a:gd name="T58" fmla="*/ 154 w 231"/>
                <a:gd name="T59" fmla="*/ 64 h 182"/>
                <a:gd name="T60" fmla="*/ 184 w 231"/>
                <a:gd name="T61" fmla="*/ 47 h 182"/>
                <a:gd name="T62" fmla="*/ 213 w 231"/>
                <a:gd name="T63" fmla="*/ 32 h 182"/>
                <a:gd name="T64" fmla="*/ 231 w 231"/>
                <a:gd name="T65" fmla="*/ 24 h 182"/>
                <a:gd name="T66" fmla="*/ 226 w 231"/>
                <a:gd name="T67" fmla="*/ 21 h 182"/>
                <a:gd name="T68" fmla="*/ 219 w 231"/>
                <a:gd name="T69" fmla="*/ 17 h 182"/>
                <a:gd name="T70" fmla="*/ 213 w 231"/>
                <a:gd name="T71" fmla="*/ 13 h 182"/>
                <a:gd name="T72" fmla="*/ 207 w 231"/>
                <a:gd name="T73" fmla="*/ 10 h 182"/>
                <a:gd name="T74" fmla="*/ 200 w 231"/>
                <a:gd name="T75" fmla="*/ 8 h 182"/>
                <a:gd name="T76" fmla="*/ 194 w 231"/>
                <a:gd name="T77" fmla="*/ 5 h 182"/>
                <a:gd name="T78" fmla="*/ 188 w 231"/>
                <a:gd name="T79" fmla="*/ 3 h 182"/>
                <a:gd name="T80" fmla="*/ 181 w 231"/>
                <a:gd name="T81" fmla="*/ 0 h 1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1"/>
                <a:gd name="T124" fmla="*/ 0 h 182"/>
                <a:gd name="T125" fmla="*/ 231 w 231"/>
                <a:gd name="T126" fmla="*/ 182 h 1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1" h="182">
                  <a:moveTo>
                    <a:pt x="181" y="0"/>
                  </a:moveTo>
                  <a:lnTo>
                    <a:pt x="163" y="9"/>
                  </a:lnTo>
                  <a:lnTo>
                    <a:pt x="132" y="27"/>
                  </a:lnTo>
                  <a:lnTo>
                    <a:pt x="102" y="46"/>
                  </a:lnTo>
                  <a:lnTo>
                    <a:pt x="74" y="66"/>
                  </a:lnTo>
                  <a:lnTo>
                    <a:pt x="47" y="88"/>
                  </a:lnTo>
                  <a:lnTo>
                    <a:pt x="20" y="111"/>
                  </a:lnTo>
                  <a:lnTo>
                    <a:pt x="1" y="129"/>
                  </a:lnTo>
                  <a:lnTo>
                    <a:pt x="1" y="130"/>
                  </a:lnTo>
                  <a:lnTo>
                    <a:pt x="0" y="130"/>
                  </a:lnTo>
                  <a:lnTo>
                    <a:pt x="0" y="131"/>
                  </a:lnTo>
                  <a:lnTo>
                    <a:pt x="0" y="132"/>
                  </a:lnTo>
                  <a:lnTo>
                    <a:pt x="1" y="139"/>
                  </a:lnTo>
                  <a:lnTo>
                    <a:pt x="2" y="145"/>
                  </a:lnTo>
                  <a:lnTo>
                    <a:pt x="3" y="151"/>
                  </a:lnTo>
                  <a:lnTo>
                    <a:pt x="4" y="158"/>
                  </a:lnTo>
                  <a:lnTo>
                    <a:pt x="5" y="164"/>
                  </a:lnTo>
                  <a:lnTo>
                    <a:pt x="7" y="169"/>
                  </a:lnTo>
                  <a:lnTo>
                    <a:pt x="8" y="176"/>
                  </a:lnTo>
                  <a:lnTo>
                    <a:pt x="10" y="182"/>
                  </a:lnTo>
                  <a:lnTo>
                    <a:pt x="26" y="165"/>
                  </a:lnTo>
                  <a:lnTo>
                    <a:pt x="49" y="143"/>
                  </a:lnTo>
                  <a:lnTo>
                    <a:pt x="74" y="121"/>
                  </a:lnTo>
                  <a:lnTo>
                    <a:pt x="100" y="101"/>
                  </a:lnTo>
                  <a:lnTo>
                    <a:pt x="127" y="82"/>
                  </a:lnTo>
                  <a:lnTo>
                    <a:pt x="154" y="64"/>
                  </a:lnTo>
                  <a:lnTo>
                    <a:pt x="184" y="47"/>
                  </a:lnTo>
                  <a:lnTo>
                    <a:pt x="213" y="32"/>
                  </a:lnTo>
                  <a:lnTo>
                    <a:pt x="231" y="24"/>
                  </a:lnTo>
                  <a:lnTo>
                    <a:pt x="226" y="21"/>
                  </a:lnTo>
                  <a:lnTo>
                    <a:pt x="219" y="17"/>
                  </a:lnTo>
                  <a:lnTo>
                    <a:pt x="213" y="13"/>
                  </a:lnTo>
                  <a:lnTo>
                    <a:pt x="207" y="10"/>
                  </a:lnTo>
                  <a:lnTo>
                    <a:pt x="200" y="8"/>
                  </a:lnTo>
                  <a:lnTo>
                    <a:pt x="194" y="5"/>
                  </a:lnTo>
                  <a:lnTo>
                    <a:pt x="188" y="3"/>
                  </a:lnTo>
                  <a:lnTo>
                    <a:pt x="181" y="0"/>
                  </a:lnTo>
                  <a:close/>
                </a:path>
              </a:pathLst>
            </a:custGeom>
            <a:solidFill>
              <a:srgbClr val="18D4EF"/>
            </a:solidFill>
            <a:ln w="9525">
              <a:noFill/>
              <a:round/>
              <a:headEnd/>
              <a:tailEnd/>
            </a:ln>
          </p:spPr>
          <p:txBody>
            <a:bodyPr>
              <a:prstTxWarp prst="textNoShape">
                <a:avLst/>
              </a:prstTxWarp>
            </a:bodyPr>
            <a:lstStyle/>
            <a:p>
              <a:endParaRPr lang="en-US"/>
            </a:p>
          </p:txBody>
        </p:sp>
        <p:sp>
          <p:nvSpPr>
            <p:cNvPr id="62491" name="Freeform 27"/>
            <p:cNvSpPr>
              <a:spLocks/>
            </p:cNvSpPr>
            <p:nvPr/>
          </p:nvSpPr>
          <p:spPr bwMode="auto">
            <a:xfrm>
              <a:off x="902" y="1337"/>
              <a:ext cx="260" cy="205"/>
            </a:xfrm>
            <a:custGeom>
              <a:avLst/>
              <a:gdLst>
                <a:gd name="T0" fmla="*/ 221 w 260"/>
                <a:gd name="T1" fmla="*/ 0 h 205"/>
                <a:gd name="T2" fmla="*/ 203 w 260"/>
                <a:gd name="T3" fmla="*/ 8 h 205"/>
                <a:gd name="T4" fmla="*/ 174 w 260"/>
                <a:gd name="T5" fmla="*/ 23 h 205"/>
                <a:gd name="T6" fmla="*/ 144 w 260"/>
                <a:gd name="T7" fmla="*/ 40 h 205"/>
                <a:gd name="T8" fmla="*/ 117 w 260"/>
                <a:gd name="T9" fmla="*/ 58 h 205"/>
                <a:gd name="T10" fmla="*/ 90 w 260"/>
                <a:gd name="T11" fmla="*/ 77 h 205"/>
                <a:gd name="T12" fmla="*/ 64 w 260"/>
                <a:gd name="T13" fmla="*/ 97 h 205"/>
                <a:gd name="T14" fmla="*/ 39 w 260"/>
                <a:gd name="T15" fmla="*/ 119 h 205"/>
                <a:gd name="T16" fmla="*/ 16 w 260"/>
                <a:gd name="T17" fmla="*/ 141 h 205"/>
                <a:gd name="T18" fmla="*/ 0 w 260"/>
                <a:gd name="T19" fmla="*/ 158 h 205"/>
                <a:gd name="T20" fmla="*/ 1 w 260"/>
                <a:gd name="T21" fmla="*/ 164 h 205"/>
                <a:gd name="T22" fmla="*/ 3 w 260"/>
                <a:gd name="T23" fmla="*/ 170 h 205"/>
                <a:gd name="T24" fmla="*/ 5 w 260"/>
                <a:gd name="T25" fmla="*/ 176 h 205"/>
                <a:gd name="T26" fmla="*/ 6 w 260"/>
                <a:gd name="T27" fmla="*/ 182 h 205"/>
                <a:gd name="T28" fmla="*/ 8 w 260"/>
                <a:gd name="T29" fmla="*/ 187 h 205"/>
                <a:gd name="T30" fmla="*/ 10 w 260"/>
                <a:gd name="T31" fmla="*/ 194 h 205"/>
                <a:gd name="T32" fmla="*/ 12 w 260"/>
                <a:gd name="T33" fmla="*/ 199 h 205"/>
                <a:gd name="T34" fmla="*/ 14 w 260"/>
                <a:gd name="T35" fmla="*/ 205 h 205"/>
                <a:gd name="T36" fmla="*/ 24 w 260"/>
                <a:gd name="T37" fmla="*/ 194 h 205"/>
                <a:gd name="T38" fmla="*/ 46 w 260"/>
                <a:gd name="T39" fmla="*/ 172 h 205"/>
                <a:gd name="T40" fmla="*/ 68 w 260"/>
                <a:gd name="T41" fmla="*/ 151 h 205"/>
                <a:gd name="T42" fmla="*/ 91 w 260"/>
                <a:gd name="T43" fmla="*/ 131 h 205"/>
                <a:gd name="T44" fmla="*/ 116 w 260"/>
                <a:gd name="T45" fmla="*/ 111 h 205"/>
                <a:gd name="T46" fmla="*/ 141 w 260"/>
                <a:gd name="T47" fmla="*/ 93 h 205"/>
                <a:gd name="T48" fmla="*/ 167 w 260"/>
                <a:gd name="T49" fmla="*/ 77 h 205"/>
                <a:gd name="T50" fmla="*/ 194 w 260"/>
                <a:gd name="T51" fmla="*/ 61 h 205"/>
                <a:gd name="T52" fmla="*/ 221 w 260"/>
                <a:gd name="T53" fmla="*/ 46 h 205"/>
                <a:gd name="T54" fmla="*/ 249 w 260"/>
                <a:gd name="T55" fmla="*/ 34 h 205"/>
                <a:gd name="T56" fmla="*/ 260 w 260"/>
                <a:gd name="T57" fmla="*/ 29 h 205"/>
                <a:gd name="T58" fmla="*/ 256 w 260"/>
                <a:gd name="T59" fmla="*/ 25 h 205"/>
                <a:gd name="T60" fmla="*/ 252 w 260"/>
                <a:gd name="T61" fmla="*/ 21 h 205"/>
                <a:gd name="T62" fmla="*/ 246 w 260"/>
                <a:gd name="T63" fmla="*/ 18 h 205"/>
                <a:gd name="T64" fmla="*/ 241 w 260"/>
                <a:gd name="T65" fmla="*/ 14 h 205"/>
                <a:gd name="T66" fmla="*/ 237 w 260"/>
                <a:gd name="T67" fmla="*/ 11 h 205"/>
                <a:gd name="T68" fmla="*/ 232 w 260"/>
                <a:gd name="T69" fmla="*/ 6 h 205"/>
                <a:gd name="T70" fmla="*/ 226 w 260"/>
                <a:gd name="T71" fmla="*/ 3 h 205"/>
                <a:gd name="T72" fmla="*/ 221 w 260"/>
                <a:gd name="T73" fmla="*/ 0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205"/>
                <a:gd name="T113" fmla="*/ 260 w 260"/>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205">
                  <a:moveTo>
                    <a:pt x="221" y="0"/>
                  </a:moveTo>
                  <a:lnTo>
                    <a:pt x="203" y="8"/>
                  </a:lnTo>
                  <a:lnTo>
                    <a:pt x="174" y="23"/>
                  </a:lnTo>
                  <a:lnTo>
                    <a:pt x="144" y="40"/>
                  </a:lnTo>
                  <a:lnTo>
                    <a:pt x="117" y="58"/>
                  </a:lnTo>
                  <a:lnTo>
                    <a:pt x="90" y="77"/>
                  </a:lnTo>
                  <a:lnTo>
                    <a:pt x="64" y="97"/>
                  </a:lnTo>
                  <a:lnTo>
                    <a:pt x="39" y="119"/>
                  </a:lnTo>
                  <a:lnTo>
                    <a:pt x="16" y="141"/>
                  </a:lnTo>
                  <a:lnTo>
                    <a:pt x="0" y="158"/>
                  </a:lnTo>
                  <a:lnTo>
                    <a:pt x="1" y="164"/>
                  </a:lnTo>
                  <a:lnTo>
                    <a:pt x="3" y="170"/>
                  </a:lnTo>
                  <a:lnTo>
                    <a:pt x="5" y="176"/>
                  </a:lnTo>
                  <a:lnTo>
                    <a:pt x="6" y="182"/>
                  </a:lnTo>
                  <a:lnTo>
                    <a:pt x="8" y="187"/>
                  </a:lnTo>
                  <a:lnTo>
                    <a:pt x="10" y="194"/>
                  </a:lnTo>
                  <a:lnTo>
                    <a:pt x="12" y="199"/>
                  </a:lnTo>
                  <a:lnTo>
                    <a:pt x="14" y="205"/>
                  </a:lnTo>
                  <a:lnTo>
                    <a:pt x="24" y="194"/>
                  </a:lnTo>
                  <a:lnTo>
                    <a:pt x="46" y="172"/>
                  </a:lnTo>
                  <a:lnTo>
                    <a:pt x="68" y="151"/>
                  </a:lnTo>
                  <a:lnTo>
                    <a:pt x="91" y="131"/>
                  </a:lnTo>
                  <a:lnTo>
                    <a:pt x="116" y="111"/>
                  </a:lnTo>
                  <a:lnTo>
                    <a:pt x="141" y="93"/>
                  </a:lnTo>
                  <a:lnTo>
                    <a:pt x="167" y="77"/>
                  </a:lnTo>
                  <a:lnTo>
                    <a:pt x="194" y="61"/>
                  </a:lnTo>
                  <a:lnTo>
                    <a:pt x="221" y="46"/>
                  </a:lnTo>
                  <a:lnTo>
                    <a:pt x="249" y="34"/>
                  </a:lnTo>
                  <a:lnTo>
                    <a:pt x="260" y="29"/>
                  </a:lnTo>
                  <a:lnTo>
                    <a:pt x="256" y="25"/>
                  </a:lnTo>
                  <a:lnTo>
                    <a:pt x="252" y="21"/>
                  </a:lnTo>
                  <a:lnTo>
                    <a:pt x="246" y="18"/>
                  </a:lnTo>
                  <a:lnTo>
                    <a:pt x="241" y="14"/>
                  </a:lnTo>
                  <a:lnTo>
                    <a:pt x="237" y="11"/>
                  </a:lnTo>
                  <a:lnTo>
                    <a:pt x="232" y="6"/>
                  </a:lnTo>
                  <a:lnTo>
                    <a:pt x="226" y="3"/>
                  </a:lnTo>
                  <a:lnTo>
                    <a:pt x="221" y="0"/>
                  </a:lnTo>
                  <a:close/>
                </a:path>
              </a:pathLst>
            </a:custGeom>
            <a:solidFill>
              <a:srgbClr val="20D6EA"/>
            </a:solidFill>
            <a:ln w="9525">
              <a:noFill/>
              <a:round/>
              <a:headEnd/>
              <a:tailEnd/>
            </a:ln>
          </p:spPr>
          <p:txBody>
            <a:bodyPr>
              <a:prstTxWarp prst="textNoShape">
                <a:avLst/>
              </a:prstTxWarp>
            </a:bodyPr>
            <a:lstStyle/>
            <a:p>
              <a:endParaRPr lang="en-US"/>
            </a:p>
          </p:txBody>
        </p:sp>
        <p:sp>
          <p:nvSpPr>
            <p:cNvPr id="62492" name="Freeform 28"/>
            <p:cNvSpPr>
              <a:spLocks/>
            </p:cNvSpPr>
            <p:nvPr/>
          </p:nvSpPr>
          <p:spPr bwMode="auto">
            <a:xfrm>
              <a:off x="916" y="1366"/>
              <a:ext cx="277" cy="219"/>
            </a:xfrm>
            <a:custGeom>
              <a:avLst/>
              <a:gdLst>
                <a:gd name="T0" fmla="*/ 246 w 277"/>
                <a:gd name="T1" fmla="*/ 0 h 219"/>
                <a:gd name="T2" fmla="*/ 235 w 277"/>
                <a:gd name="T3" fmla="*/ 5 h 219"/>
                <a:gd name="T4" fmla="*/ 207 w 277"/>
                <a:gd name="T5" fmla="*/ 17 h 219"/>
                <a:gd name="T6" fmla="*/ 180 w 277"/>
                <a:gd name="T7" fmla="*/ 32 h 219"/>
                <a:gd name="T8" fmla="*/ 153 w 277"/>
                <a:gd name="T9" fmla="*/ 48 h 219"/>
                <a:gd name="T10" fmla="*/ 127 w 277"/>
                <a:gd name="T11" fmla="*/ 64 h 219"/>
                <a:gd name="T12" fmla="*/ 102 w 277"/>
                <a:gd name="T13" fmla="*/ 82 h 219"/>
                <a:gd name="T14" fmla="*/ 77 w 277"/>
                <a:gd name="T15" fmla="*/ 102 h 219"/>
                <a:gd name="T16" fmla="*/ 54 w 277"/>
                <a:gd name="T17" fmla="*/ 122 h 219"/>
                <a:gd name="T18" fmla="*/ 32 w 277"/>
                <a:gd name="T19" fmla="*/ 143 h 219"/>
                <a:gd name="T20" fmla="*/ 10 w 277"/>
                <a:gd name="T21" fmla="*/ 165 h 219"/>
                <a:gd name="T22" fmla="*/ 0 w 277"/>
                <a:gd name="T23" fmla="*/ 176 h 219"/>
                <a:gd name="T24" fmla="*/ 3 w 277"/>
                <a:gd name="T25" fmla="*/ 182 h 219"/>
                <a:gd name="T26" fmla="*/ 6 w 277"/>
                <a:gd name="T27" fmla="*/ 187 h 219"/>
                <a:gd name="T28" fmla="*/ 8 w 277"/>
                <a:gd name="T29" fmla="*/ 192 h 219"/>
                <a:gd name="T30" fmla="*/ 10 w 277"/>
                <a:gd name="T31" fmla="*/ 197 h 219"/>
                <a:gd name="T32" fmla="*/ 13 w 277"/>
                <a:gd name="T33" fmla="*/ 203 h 219"/>
                <a:gd name="T34" fmla="*/ 15 w 277"/>
                <a:gd name="T35" fmla="*/ 208 h 219"/>
                <a:gd name="T36" fmla="*/ 17 w 277"/>
                <a:gd name="T37" fmla="*/ 213 h 219"/>
                <a:gd name="T38" fmla="*/ 20 w 277"/>
                <a:gd name="T39" fmla="*/ 219 h 219"/>
                <a:gd name="T40" fmla="*/ 24 w 277"/>
                <a:gd name="T41" fmla="*/ 215 h 219"/>
                <a:gd name="T42" fmla="*/ 42 w 277"/>
                <a:gd name="T43" fmla="*/ 193 h 219"/>
                <a:gd name="T44" fmla="*/ 62 w 277"/>
                <a:gd name="T45" fmla="*/ 173 h 219"/>
                <a:gd name="T46" fmla="*/ 83 w 277"/>
                <a:gd name="T47" fmla="*/ 153 h 219"/>
                <a:gd name="T48" fmla="*/ 105 w 277"/>
                <a:gd name="T49" fmla="*/ 134 h 219"/>
                <a:gd name="T50" fmla="*/ 127 w 277"/>
                <a:gd name="T51" fmla="*/ 116 h 219"/>
                <a:gd name="T52" fmla="*/ 151 w 277"/>
                <a:gd name="T53" fmla="*/ 99 h 219"/>
                <a:gd name="T54" fmla="*/ 175 w 277"/>
                <a:gd name="T55" fmla="*/ 84 h 219"/>
                <a:gd name="T56" fmla="*/ 200 w 277"/>
                <a:gd name="T57" fmla="*/ 70 h 219"/>
                <a:gd name="T58" fmla="*/ 226 w 277"/>
                <a:gd name="T59" fmla="*/ 56 h 219"/>
                <a:gd name="T60" fmla="*/ 252 w 277"/>
                <a:gd name="T61" fmla="*/ 45 h 219"/>
                <a:gd name="T62" fmla="*/ 277 w 277"/>
                <a:gd name="T63" fmla="*/ 35 h 219"/>
                <a:gd name="T64" fmla="*/ 272 w 277"/>
                <a:gd name="T65" fmla="*/ 30 h 219"/>
                <a:gd name="T66" fmla="*/ 269 w 277"/>
                <a:gd name="T67" fmla="*/ 26 h 219"/>
                <a:gd name="T68" fmla="*/ 266 w 277"/>
                <a:gd name="T69" fmla="*/ 22 h 219"/>
                <a:gd name="T70" fmla="*/ 262 w 277"/>
                <a:gd name="T71" fmla="*/ 17 h 219"/>
                <a:gd name="T72" fmla="*/ 259 w 277"/>
                <a:gd name="T73" fmla="*/ 13 h 219"/>
                <a:gd name="T74" fmla="*/ 254 w 277"/>
                <a:gd name="T75" fmla="*/ 9 h 219"/>
                <a:gd name="T76" fmla="*/ 250 w 277"/>
                <a:gd name="T77" fmla="*/ 5 h 219"/>
                <a:gd name="T78" fmla="*/ 246 w 277"/>
                <a:gd name="T79" fmla="*/ 0 h 2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7"/>
                <a:gd name="T121" fmla="*/ 0 h 219"/>
                <a:gd name="T122" fmla="*/ 277 w 277"/>
                <a:gd name="T123" fmla="*/ 219 h 2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7" h="219">
                  <a:moveTo>
                    <a:pt x="246" y="0"/>
                  </a:moveTo>
                  <a:lnTo>
                    <a:pt x="235" y="5"/>
                  </a:lnTo>
                  <a:lnTo>
                    <a:pt x="207" y="17"/>
                  </a:lnTo>
                  <a:lnTo>
                    <a:pt x="180" y="32"/>
                  </a:lnTo>
                  <a:lnTo>
                    <a:pt x="153" y="48"/>
                  </a:lnTo>
                  <a:lnTo>
                    <a:pt x="127" y="64"/>
                  </a:lnTo>
                  <a:lnTo>
                    <a:pt x="102" y="82"/>
                  </a:lnTo>
                  <a:lnTo>
                    <a:pt x="77" y="102"/>
                  </a:lnTo>
                  <a:lnTo>
                    <a:pt x="54" y="122"/>
                  </a:lnTo>
                  <a:lnTo>
                    <a:pt x="32" y="143"/>
                  </a:lnTo>
                  <a:lnTo>
                    <a:pt x="10" y="165"/>
                  </a:lnTo>
                  <a:lnTo>
                    <a:pt x="0" y="176"/>
                  </a:lnTo>
                  <a:lnTo>
                    <a:pt x="3" y="182"/>
                  </a:lnTo>
                  <a:lnTo>
                    <a:pt x="6" y="187"/>
                  </a:lnTo>
                  <a:lnTo>
                    <a:pt x="8" y="192"/>
                  </a:lnTo>
                  <a:lnTo>
                    <a:pt x="10" y="197"/>
                  </a:lnTo>
                  <a:lnTo>
                    <a:pt x="13" y="203"/>
                  </a:lnTo>
                  <a:lnTo>
                    <a:pt x="15" y="208"/>
                  </a:lnTo>
                  <a:lnTo>
                    <a:pt x="17" y="213"/>
                  </a:lnTo>
                  <a:lnTo>
                    <a:pt x="20" y="219"/>
                  </a:lnTo>
                  <a:lnTo>
                    <a:pt x="24" y="215"/>
                  </a:lnTo>
                  <a:lnTo>
                    <a:pt x="42" y="193"/>
                  </a:lnTo>
                  <a:lnTo>
                    <a:pt x="62" y="173"/>
                  </a:lnTo>
                  <a:lnTo>
                    <a:pt x="83" y="153"/>
                  </a:lnTo>
                  <a:lnTo>
                    <a:pt x="105" y="134"/>
                  </a:lnTo>
                  <a:lnTo>
                    <a:pt x="127" y="116"/>
                  </a:lnTo>
                  <a:lnTo>
                    <a:pt x="151" y="99"/>
                  </a:lnTo>
                  <a:lnTo>
                    <a:pt x="175" y="84"/>
                  </a:lnTo>
                  <a:lnTo>
                    <a:pt x="200" y="70"/>
                  </a:lnTo>
                  <a:lnTo>
                    <a:pt x="226" y="56"/>
                  </a:lnTo>
                  <a:lnTo>
                    <a:pt x="252" y="45"/>
                  </a:lnTo>
                  <a:lnTo>
                    <a:pt x="277" y="35"/>
                  </a:lnTo>
                  <a:lnTo>
                    <a:pt x="272" y="30"/>
                  </a:lnTo>
                  <a:lnTo>
                    <a:pt x="269" y="26"/>
                  </a:lnTo>
                  <a:lnTo>
                    <a:pt x="266" y="22"/>
                  </a:lnTo>
                  <a:lnTo>
                    <a:pt x="262" y="17"/>
                  </a:lnTo>
                  <a:lnTo>
                    <a:pt x="259" y="13"/>
                  </a:lnTo>
                  <a:lnTo>
                    <a:pt x="254" y="9"/>
                  </a:lnTo>
                  <a:lnTo>
                    <a:pt x="250" y="5"/>
                  </a:lnTo>
                  <a:lnTo>
                    <a:pt x="246" y="0"/>
                  </a:lnTo>
                  <a:close/>
                </a:path>
              </a:pathLst>
            </a:custGeom>
            <a:solidFill>
              <a:srgbClr val="28D9E5"/>
            </a:solidFill>
            <a:ln w="9525">
              <a:noFill/>
              <a:round/>
              <a:headEnd/>
              <a:tailEnd/>
            </a:ln>
          </p:spPr>
          <p:txBody>
            <a:bodyPr>
              <a:prstTxWarp prst="textNoShape">
                <a:avLst/>
              </a:prstTxWarp>
            </a:bodyPr>
            <a:lstStyle/>
            <a:p>
              <a:endParaRPr lang="en-US"/>
            </a:p>
          </p:txBody>
        </p:sp>
        <p:sp>
          <p:nvSpPr>
            <p:cNvPr id="62493" name="Freeform 29"/>
            <p:cNvSpPr>
              <a:spLocks/>
            </p:cNvSpPr>
            <p:nvPr/>
          </p:nvSpPr>
          <p:spPr bwMode="auto">
            <a:xfrm>
              <a:off x="936" y="1401"/>
              <a:ext cx="283" cy="225"/>
            </a:xfrm>
            <a:custGeom>
              <a:avLst/>
              <a:gdLst>
                <a:gd name="T0" fmla="*/ 257 w 283"/>
                <a:gd name="T1" fmla="*/ 0 h 225"/>
                <a:gd name="T2" fmla="*/ 232 w 283"/>
                <a:gd name="T3" fmla="*/ 10 h 225"/>
                <a:gd name="T4" fmla="*/ 206 w 283"/>
                <a:gd name="T5" fmla="*/ 21 h 225"/>
                <a:gd name="T6" fmla="*/ 180 w 283"/>
                <a:gd name="T7" fmla="*/ 35 h 225"/>
                <a:gd name="T8" fmla="*/ 155 w 283"/>
                <a:gd name="T9" fmla="*/ 49 h 225"/>
                <a:gd name="T10" fmla="*/ 131 w 283"/>
                <a:gd name="T11" fmla="*/ 64 h 225"/>
                <a:gd name="T12" fmla="*/ 107 w 283"/>
                <a:gd name="T13" fmla="*/ 81 h 225"/>
                <a:gd name="T14" fmla="*/ 85 w 283"/>
                <a:gd name="T15" fmla="*/ 99 h 225"/>
                <a:gd name="T16" fmla="*/ 63 w 283"/>
                <a:gd name="T17" fmla="*/ 118 h 225"/>
                <a:gd name="T18" fmla="*/ 42 w 283"/>
                <a:gd name="T19" fmla="*/ 138 h 225"/>
                <a:gd name="T20" fmla="*/ 22 w 283"/>
                <a:gd name="T21" fmla="*/ 158 h 225"/>
                <a:gd name="T22" fmla="*/ 4 w 283"/>
                <a:gd name="T23" fmla="*/ 180 h 225"/>
                <a:gd name="T24" fmla="*/ 0 w 283"/>
                <a:gd name="T25" fmla="*/ 184 h 225"/>
                <a:gd name="T26" fmla="*/ 3 w 283"/>
                <a:gd name="T27" fmla="*/ 189 h 225"/>
                <a:gd name="T28" fmla="*/ 6 w 283"/>
                <a:gd name="T29" fmla="*/ 194 h 225"/>
                <a:gd name="T30" fmla="*/ 9 w 283"/>
                <a:gd name="T31" fmla="*/ 199 h 225"/>
                <a:gd name="T32" fmla="*/ 11 w 283"/>
                <a:gd name="T33" fmla="*/ 205 h 225"/>
                <a:gd name="T34" fmla="*/ 14 w 283"/>
                <a:gd name="T35" fmla="*/ 210 h 225"/>
                <a:gd name="T36" fmla="*/ 17 w 283"/>
                <a:gd name="T37" fmla="*/ 215 h 225"/>
                <a:gd name="T38" fmla="*/ 21 w 283"/>
                <a:gd name="T39" fmla="*/ 219 h 225"/>
                <a:gd name="T40" fmla="*/ 23 w 283"/>
                <a:gd name="T41" fmla="*/ 225 h 225"/>
                <a:gd name="T42" fmla="*/ 36 w 283"/>
                <a:gd name="T43" fmla="*/ 208 h 225"/>
                <a:gd name="T44" fmla="*/ 54 w 283"/>
                <a:gd name="T45" fmla="*/ 188 h 225"/>
                <a:gd name="T46" fmla="*/ 72 w 283"/>
                <a:gd name="T47" fmla="*/ 168 h 225"/>
                <a:gd name="T48" fmla="*/ 91 w 283"/>
                <a:gd name="T49" fmla="*/ 150 h 225"/>
                <a:gd name="T50" fmla="*/ 112 w 283"/>
                <a:gd name="T51" fmla="*/ 132 h 225"/>
                <a:gd name="T52" fmla="*/ 133 w 283"/>
                <a:gd name="T53" fmla="*/ 116 h 225"/>
                <a:gd name="T54" fmla="*/ 154 w 283"/>
                <a:gd name="T55" fmla="*/ 100 h 225"/>
                <a:gd name="T56" fmla="*/ 178 w 283"/>
                <a:gd name="T57" fmla="*/ 86 h 225"/>
                <a:gd name="T58" fmla="*/ 201 w 283"/>
                <a:gd name="T59" fmla="*/ 72 h 225"/>
                <a:gd name="T60" fmla="*/ 225 w 283"/>
                <a:gd name="T61" fmla="*/ 60 h 225"/>
                <a:gd name="T62" fmla="*/ 249 w 283"/>
                <a:gd name="T63" fmla="*/ 49 h 225"/>
                <a:gd name="T64" fmla="*/ 274 w 283"/>
                <a:gd name="T65" fmla="*/ 39 h 225"/>
                <a:gd name="T66" fmla="*/ 283 w 283"/>
                <a:gd name="T67" fmla="*/ 36 h 225"/>
                <a:gd name="T68" fmla="*/ 281 w 283"/>
                <a:gd name="T69" fmla="*/ 33 h 225"/>
                <a:gd name="T70" fmla="*/ 279 w 283"/>
                <a:gd name="T71" fmla="*/ 30 h 225"/>
                <a:gd name="T72" fmla="*/ 277 w 283"/>
                <a:gd name="T73" fmla="*/ 28 h 225"/>
                <a:gd name="T74" fmla="*/ 274 w 283"/>
                <a:gd name="T75" fmla="*/ 24 h 225"/>
                <a:gd name="T76" fmla="*/ 271 w 283"/>
                <a:gd name="T77" fmla="*/ 21 h 225"/>
                <a:gd name="T78" fmla="*/ 269 w 283"/>
                <a:gd name="T79" fmla="*/ 18 h 225"/>
                <a:gd name="T80" fmla="*/ 267 w 283"/>
                <a:gd name="T81" fmla="*/ 16 h 225"/>
                <a:gd name="T82" fmla="*/ 265 w 283"/>
                <a:gd name="T83" fmla="*/ 13 h 225"/>
                <a:gd name="T84" fmla="*/ 264 w 283"/>
                <a:gd name="T85" fmla="*/ 12 h 225"/>
                <a:gd name="T86" fmla="*/ 263 w 283"/>
                <a:gd name="T87" fmla="*/ 10 h 225"/>
                <a:gd name="T88" fmla="*/ 262 w 283"/>
                <a:gd name="T89" fmla="*/ 8 h 225"/>
                <a:gd name="T90" fmla="*/ 261 w 283"/>
                <a:gd name="T91" fmla="*/ 7 h 225"/>
                <a:gd name="T92" fmla="*/ 260 w 283"/>
                <a:gd name="T93" fmla="*/ 4 h 225"/>
                <a:gd name="T94" fmla="*/ 259 w 283"/>
                <a:gd name="T95" fmla="*/ 3 h 225"/>
                <a:gd name="T96" fmla="*/ 258 w 283"/>
                <a:gd name="T97" fmla="*/ 1 h 225"/>
                <a:gd name="T98" fmla="*/ 257 w 283"/>
                <a:gd name="T99" fmla="*/ 0 h 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3"/>
                <a:gd name="T151" fmla="*/ 0 h 225"/>
                <a:gd name="T152" fmla="*/ 283 w 283"/>
                <a:gd name="T153" fmla="*/ 225 h 2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3" h="225">
                  <a:moveTo>
                    <a:pt x="257" y="0"/>
                  </a:moveTo>
                  <a:lnTo>
                    <a:pt x="232" y="10"/>
                  </a:lnTo>
                  <a:lnTo>
                    <a:pt x="206" y="21"/>
                  </a:lnTo>
                  <a:lnTo>
                    <a:pt x="180" y="35"/>
                  </a:lnTo>
                  <a:lnTo>
                    <a:pt x="155" y="49"/>
                  </a:lnTo>
                  <a:lnTo>
                    <a:pt x="131" y="64"/>
                  </a:lnTo>
                  <a:lnTo>
                    <a:pt x="107" y="81"/>
                  </a:lnTo>
                  <a:lnTo>
                    <a:pt x="85" y="99"/>
                  </a:lnTo>
                  <a:lnTo>
                    <a:pt x="63" y="118"/>
                  </a:lnTo>
                  <a:lnTo>
                    <a:pt x="42" y="138"/>
                  </a:lnTo>
                  <a:lnTo>
                    <a:pt x="22" y="158"/>
                  </a:lnTo>
                  <a:lnTo>
                    <a:pt x="4" y="180"/>
                  </a:lnTo>
                  <a:lnTo>
                    <a:pt x="0" y="184"/>
                  </a:lnTo>
                  <a:lnTo>
                    <a:pt x="3" y="189"/>
                  </a:lnTo>
                  <a:lnTo>
                    <a:pt x="6" y="194"/>
                  </a:lnTo>
                  <a:lnTo>
                    <a:pt x="9" y="199"/>
                  </a:lnTo>
                  <a:lnTo>
                    <a:pt x="11" y="205"/>
                  </a:lnTo>
                  <a:lnTo>
                    <a:pt x="14" y="210"/>
                  </a:lnTo>
                  <a:lnTo>
                    <a:pt x="17" y="215"/>
                  </a:lnTo>
                  <a:lnTo>
                    <a:pt x="21" y="219"/>
                  </a:lnTo>
                  <a:lnTo>
                    <a:pt x="23" y="225"/>
                  </a:lnTo>
                  <a:lnTo>
                    <a:pt x="36" y="208"/>
                  </a:lnTo>
                  <a:lnTo>
                    <a:pt x="54" y="188"/>
                  </a:lnTo>
                  <a:lnTo>
                    <a:pt x="72" y="168"/>
                  </a:lnTo>
                  <a:lnTo>
                    <a:pt x="91" y="150"/>
                  </a:lnTo>
                  <a:lnTo>
                    <a:pt x="112" y="132"/>
                  </a:lnTo>
                  <a:lnTo>
                    <a:pt x="133" y="116"/>
                  </a:lnTo>
                  <a:lnTo>
                    <a:pt x="154" y="100"/>
                  </a:lnTo>
                  <a:lnTo>
                    <a:pt x="178" y="86"/>
                  </a:lnTo>
                  <a:lnTo>
                    <a:pt x="201" y="72"/>
                  </a:lnTo>
                  <a:lnTo>
                    <a:pt x="225" y="60"/>
                  </a:lnTo>
                  <a:lnTo>
                    <a:pt x="249" y="49"/>
                  </a:lnTo>
                  <a:lnTo>
                    <a:pt x="274" y="39"/>
                  </a:lnTo>
                  <a:lnTo>
                    <a:pt x="283" y="36"/>
                  </a:lnTo>
                  <a:lnTo>
                    <a:pt x="281" y="33"/>
                  </a:lnTo>
                  <a:lnTo>
                    <a:pt x="279" y="30"/>
                  </a:lnTo>
                  <a:lnTo>
                    <a:pt x="277" y="28"/>
                  </a:lnTo>
                  <a:lnTo>
                    <a:pt x="274" y="24"/>
                  </a:lnTo>
                  <a:lnTo>
                    <a:pt x="271" y="21"/>
                  </a:lnTo>
                  <a:lnTo>
                    <a:pt x="269" y="18"/>
                  </a:lnTo>
                  <a:lnTo>
                    <a:pt x="267" y="16"/>
                  </a:lnTo>
                  <a:lnTo>
                    <a:pt x="265" y="13"/>
                  </a:lnTo>
                  <a:lnTo>
                    <a:pt x="264" y="12"/>
                  </a:lnTo>
                  <a:lnTo>
                    <a:pt x="263" y="10"/>
                  </a:lnTo>
                  <a:lnTo>
                    <a:pt x="262" y="8"/>
                  </a:lnTo>
                  <a:lnTo>
                    <a:pt x="261" y="7"/>
                  </a:lnTo>
                  <a:lnTo>
                    <a:pt x="260" y="4"/>
                  </a:lnTo>
                  <a:lnTo>
                    <a:pt x="259" y="3"/>
                  </a:lnTo>
                  <a:lnTo>
                    <a:pt x="258" y="1"/>
                  </a:lnTo>
                  <a:lnTo>
                    <a:pt x="257" y="0"/>
                  </a:lnTo>
                  <a:close/>
                </a:path>
              </a:pathLst>
            </a:custGeom>
            <a:solidFill>
              <a:srgbClr val="30DCDF"/>
            </a:solidFill>
            <a:ln w="9525">
              <a:noFill/>
              <a:round/>
              <a:headEnd/>
              <a:tailEnd/>
            </a:ln>
          </p:spPr>
          <p:txBody>
            <a:bodyPr>
              <a:prstTxWarp prst="textNoShape">
                <a:avLst/>
              </a:prstTxWarp>
            </a:bodyPr>
            <a:lstStyle/>
            <a:p>
              <a:endParaRPr lang="en-US"/>
            </a:p>
          </p:txBody>
        </p:sp>
        <p:sp>
          <p:nvSpPr>
            <p:cNvPr id="62494" name="Freeform 30"/>
            <p:cNvSpPr>
              <a:spLocks/>
            </p:cNvSpPr>
            <p:nvPr/>
          </p:nvSpPr>
          <p:spPr bwMode="auto">
            <a:xfrm>
              <a:off x="959" y="1437"/>
              <a:ext cx="287" cy="228"/>
            </a:xfrm>
            <a:custGeom>
              <a:avLst/>
              <a:gdLst>
                <a:gd name="T0" fmla="*/ 260 w 287"/>
                <a:gd name="T1" fmla="*/ 0 h 228"/>
                <a:gd name="T2" fmla="*/ 251 w 287"/>
                <a:gd name="T3" fmla="*/ 3 h 228"/>
                <a:gd name="T4" fmla="*/ 226 w 287"/>
                <a:gd name="T5" fmla="*/ 13 h 228"/>
                <a:gd name="T6" fmla="*/ 202 w 287"/>
                <a:gd name="T7" fmla="*/ 24 h 228"/>
                <a:gd name="T8" fmla="*/ 178 w 287"/>
                <a:gd name="T9" fmla="*/ 36 h 228"/>
                <a:gd name="T10" fmla="*/ 155 w 287"/>
                <a:gd name="T11" fmla="*/ 50 h 228"/>
                <a:gd name="T12" fmla="*/ 131 w 287"/>
                <a:gd name="T13" fmla="*/ 64 h 228"/>
                <a:gd name="T14" fmla="*/ 110 w 287"/>
                <a:gd name="T15" fmla="*/ 80 h 228"/>
                <a:gd name="T16" fmla="*/ 89 w 287"/>
                <a:gd name="T17" fmla="*/ 96 h 228"/>
                <a:gd name="T18" fmla="*/ 68 w 287"/>
                <a:gd name="T19" fmla="*/ 114 h 228"/>
                <a:gd name="T20" fmla="*/ 49 w 287"/>
                <a:gd name="T21" fmla="*/ 132 h 228"/>
                <a:gd name="T22" fmla="*/ 31 w 287"/>
                <a:gd name="T23" fmla="*/ 152 h 228"/>
                <a:gd name="T24" fmla="*/ 13 w 287"/>
                <a:gd name="T25" fmla="*/ 172 h 228"/>
                <a:gd name="T26" fmla="*/ 0 w 287"/>
                <a:gd name="T27" fmla="*/ 189 h 228"/>
                <a:gd name="T28" fmla="*/ 3 w 287"/>
                <a:gd name="T29" fmla="*/ 194 h 228"/>
                <a:gd name="T30" fmla="*/ 6 w 287"/>
                <a:gd name="T31" fmla="*/ 198 h 228"/>
                <a:gd name="T32" fmla="*/ 9 w 287"/>
                <a:gd name="T33" fmla="*/ 203 h 228"/>
                <a:gd name="T34" fmla="*/ 12 w 287"/>
                <a:gd name="T35" fmla="*/ 209 h 228"/>
                <a:gd name="T36" fmla="*/ 15 w 287"/>
                <a:gd name="T37" fmla="*/ 213 h 228"/>
                <a:gd name="T38" fmla="*/ 19 w 287"/>
                <a:gd name="T39" fmla="*/ 218 h 228"/>
                <a:gd name="T40" fmla="*/ 22 w 287"/>
                <a:gd name="T41" fmla="*/ 223 h 228"/>
                <a:gd name="T42" fmla="*/ 24 w 287"/>
                <a:gd name="T43" fmla="*/ 228 h 228"/>
                <a:gd name="T44" fmla="*/ 31 w 287"/>
                <a:gd name="T45" fmla="*/ 218 h 228"/>
                <a:gd name="T46" fmla="*/ 46 w 287"/>
                <a:gd name="T47" fmla="*/ 199 h 228"/>
                <a:gd name="T48" fmla="*/ 63 w 287"/>
                <a:gd name="T49" fmla="*/ 180 h 228"/>
                <a:gd name="T50" fmla="*/ 80 w 287"/>
                <a:gd name="T51" fmla="*/ 162 h 228"/>
                <a:gd name="T52" fmla="*/ 98 w 287"/>
                <a:gd name="T53" fmla="*/ 145 h 228"/>
                <a:gd name="T54" fmla="*/ 116 w 287"/>
                <a:gd name="T55" fmla="*/ 130 h 228"/>
                <a:gd name="T56" fmla="*/ 136 w 287"/>
                <a:gd name="T57" fmla="*/ 114 h 228"/>
                <a:gd name="T58" fmla="*/ 156 w 287"/>
                <a:gd name="T59" fmla="*/ 100 h 228"/>
                <a:gd name="T60" fmla="*/ 177 w 287"/>
                <a:gd name="T61" fmla="*/ 86 h 228"/>
                <a:gd name="T62" fmla="*/ 198 w 287"/>
                <a:gd name="T63" fmla="*/ 74 h 228"/>
                <a:gd name="T64" fmla="*/ 220 w 287"/>
                <a:gd name="T65" fmla="*/ 62 h 228"/>
                <a:gd name="T66" fmla="*/ 243 w 287"/>
                <a:gd name="T67" fmla="*/ 53 h 228"/>
                <a:gd name="T68" fmla="*/ 266 w 287"/>
                <a:gd name="T69" fmla="*/ 43 h 228"/>
                <a:gd name="T70" fmla="*/ 287 w 287"/>
                <a:gd name="T71" fmla="*/ 36 h 228"/>
                <a:gd name="T72" fmla="*/ 284 w 287"/>
                <a:gd name="T73" fmla="*/ 32 h 228"/>
                <a:gd name="T74" fmla="*/ 281 w 287"/>
                <a:gd name="T75" fmla="*/ 26 h 228"/>
                <a:gd name="T76" fmla="*/ 277 w 287"/>
                <a:gd name="T77" fmla="*/ 22 h 228"/>
                <a:gd name="T78" fmla="*/ 274 w 287"/>
                <a:gd name="T79" fmla="*/ 18 h 228"/>
                <a:gd name="T80" fmla="*/ 270 w 287"/>
                <a:gd name="T81" fmla="*/ 14 h 228"/>
                <a:gd name="T82" fmla="*/ 267 w 287"/>
                <a:gd name="T83" fmla="*/ 8 h 228"/>
                <a:gd name="T84" fmla="*/ 264 w 287"/>
                <a:gd name="T85" fmla="*/ 4 h 228"/>
                <a:gd name="T86" fmla="*/ 260 w 287"/>
                <a:gd name="T87" fmla="*/ 0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7"/>
                <a:gd name="T133" fmla="*/ 0 h 228"/>
                <a:gd name="T134" fmla="*/ 287 w 287"/>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7" h="228">
                  <a:moveTo>
                    <a:pt x="260" y="0"/>
                  </a:moveTo>
                  <a:lnTo>
                    <a:pt x="251" y="3"/>
                  </a:lnTo>
                  <a:lnTo>
                    <a:pt x="226" y="13"/>
                  </a:lnTo>
                  <a:lnTo>
                    <a:pt x="202" y="24"/>
                  </a:lnTo>
                  <a:lnTo>
                    <a:pt x="178" y="36"/>
                  </a:lnTo>
                  <a:lnTo>
                    <a:pt x="155" y="50"/>
                  </a:lnTo>
                  <a:lnTo>
                    <a:pt x="131" y="64"/>
                  </a:lnTo>
                  <a:lnTo>
                    <a:pt x="110" y="80"/>
                  </a:lnTo>
                  <a:lnTo>
                    <a:pt x="89" y="96"/>
                  </a:lnTo>
                  <a:lnTo>
                    <a:pt x="68" y="114"/>
                  </a:lnTo>
                  <a:lnTo>
                    <a:pt x="49" y="132"/>
                  </a:lnTo>
                  <a:lnTo>
                    <a:pt x="31" y="152"/>
                  </a:lnTo>
                  <a:lnTo>
                    <a:pt x="13" y="172"/>
                  </a:lnTo>
                  <a:lnTo>
                    <a:pt x="0" y="189"/>
                  </a:lnTo>
                  <a:lnTo>
                    <a:pt x="3" y="194"/>
                  </a:lnTo>
                  <a:lnTo>
                    <a:pt x="6" y="198"/>
                  </a:lnTo>
                  <a:lnTo>
                    <a:pt x="9" y="203"/>
                  </a:lnTo>
                  <a:lnTo>
                    <a:pt x="12" y="209"/>
                  </a:lnTo>
                  <a:lnTo>
                    <a:pt x="15" y="213"/>
                  </a:lnTo>
                  <a:lnTo>
                    <a:pt x="19" y="218"/>
                  </a:lnTo>
                  <a:lnTo>
                    <a:pt x="22" y="223"/>
                  </a:lnTo>
                  <a:lnTo>
                    <a:pt x="24" y="228"/>
                  </a:lnTo>
                  <a:lnTo>
                    <a:pt x="31" y="218"/>
                  </a:lnTo>
                  <a:lnTo>
                    <a:pt x="46" y="199"/>
                  </a:lnTo>
                  <a:lnTo>
                    <a:pt x="63" y="180"/>
                  </a:lnTo>
                  <a:lnTo>
                    <a:pt x="80" y="162"/>
                  </a:lnTo>
                  <a:lnTo>
                    <a:pt x="98" y="145"/>
                  </a:lnTo>
                  <a:lnTo>
                    <a:pt x="116" y="130"/>
                  </a:lnTo>
                  <a:lnTo>
                    <a:pt x="136" y="114"/>
                  </a:lnTo>
                  <a:lnTo>
                    <a:pt x="156" y="100"/>
                  </a:lnTo>
                  <a:lnTo>
                    <a:pt x="177" y="86"/>
                  </a:lnTo>
                  <a:lnTo>
                    <a:pt x="198" y="74"/>
                  </a:lnTo>
                  <a:lnTo>
                    <a:pt x="220" y="62"/>
                  </a:lnTo>
                  <a:lnTo>
                    <a:pt x="243" y="53"/>
                  </a:lnTo>
                  <a:lnTo>
                    <a:pt x="266" y="43"/>
                  </a:lnTo>
                  <a:lnTo>
                    <a:pt x="287" y="36"/>
                  </a:lnTo>
                  <a:lnTo>
                    <a:pt x="284" y="32"/>
                  </a:lnTo>
                  <a:lnTo>
                    <a:pt x="281" y="26"/>
                  </a:lnTo>
                  <a:lnTo>
                    <a:pt x="277" y="22"/>
                  </a:lnTo>
                  <a:lnTo>
                    <a:pt x="274" y="18"/>
                  </a:lnTo>
                  <a:lnTo>
                    <a:pt x="270" y="14"/>
                  </a:lnTo>
                  <a:lnTo>
                    <a:pt x="267" y="8"/>
                  </a:lnTo>
                  <a:lnTo>
                    <a:pt x="264" y="4"/>
                  </a:lnTo>
                  <a:lnTo>
                    <a:pt x="260" y="0"/>
                  </a:lnTo>
                  <a:close/>
                </a:path>
              </a:pathLst>
            </a:custGeom>
            <a:solidFill>
              <a:srgbClr val="38DEDA"/>
            </a:solidFill>
            <a:ln w="9525">
              <a:noFill/>
              <a:round/>
              <a:headEnd/>
              <a:tailEnd/>
            </a:ln>
          </p:spPr>
          <p:txBody>
            <a:bodyPr>
              <a:prstTxWarp prst="textNoShape">
                <a:avLst/>
              </a:prstTxWarp>
            </a:bodyPr>
            <a:lstStyle/>
            <a:p>
              <a:endParaRPr lang="en-US"/>
            </a:p>
          </p:txBody>
        </p:sp>
        <p:sp>
          <p:nvSpPr>
            <p:cNvPr id="62495" name="Freeform 31"/>
            <p:cNvSpPr>
              <a:spLocks/>
            </p:cNvSpPr>
            <p:nvPr/>
          </p:nvSpPr>
          <p:spPr bwMode="auto">
            <a:xfrm>
              <a:off x="983" y="1473"/>
              <a:ext cx="286" cy="231"/>
            </a:xfrm>
            <a:custGeom>
              <a:avLst/>
              <a:gdLst>
                <a:gd name="T0" fmla="*/ 263 w 286"/>
                <a:gd name="T1" fmla="*/ 0 h 231"/>
                <a:gd name="T2" fmla="*/ 242 w 286"/>
                <a:gd name="T3" fmla="*/ 7 h 231"/>
                <a:gd name="T4" fmla="*/ 219 w 286"/>
                <a:gd name="T5" fmla="*/ 17 h 231"/>
                <a:gd name="T6" fmla="*/ 196 w 286"/>
                <a:gd name="T7" fmla="*/ 26 h 231"/>
                <a:gd name="T8" fmla="*/ 174 w 286"/>
                <a:gd name="T9" fmla="*/ 38 h 231"/>
                <a:gd name="T10" fmla="*/ 153 w 286"/>
                <a:gd name="T11" fmla="*/ 50 h 231"/>
                <a:gd name="T12" fmla="*/ 132 w 286"/>
                <a:gd name="T13" fmla="*/ 64 h 231"/>
                <a:gd name="T14" fmla="*/ 112 w 286"/>
                <a:gd name="T15" fmla="*/ 78 h 231"/>
                <a:gd name="T16" fmla="*/ 92 w 286"/>
                <a:gd name="T17" fmla="*/ 94 h 231"/>
                <a:gd name="T18" fmla="*/ 74 w 286"/>
                <a:gd name="T19" fmla="*/ 109 h 231"/>
                <a:gd name="T20" fmla="*/ 56 w 286"/>
                <a:gd name="T21" fmla="*/ 126 h 231"/>
                <a:gd name="T22" fmla="*/ 39 w 286"/>
                <a:gd name="T23" fmla="*/ 144 h 231"/>
                <a:gd name="T24" fmla="*/ 22 w 286"/>
                <a:gd name="T25" fmla="*/ 163 h 231"/>
                <a:gd name="T26" fmla="*/ 7 w 286"/>
                <a:gd name="T27" fmla="*/ 182 h 231"/>
                <a:gd name="T28" fmla="*/ 0 w 286"/>
                <a:gd name="T29" fmla="*/ 192 h 231"/>
                <a:gd name="T30" fmla="*/ 3 w 286"/>
                <a:gd name="T31" fmla="*/ 197 h 231"/>
                <a:gd name="T32" fmla="*/ 6 w 286"/>
                <a:gd name="T33" fmla="*/ 201 h 231"/>
                <a:gd name="T34" fmla="*/ 9 w 286"/>
                <a:gd name="T35" fmla="*/ 206 h 231"/>
                <a:gd name="T36" fmla="*/ 12 w 286"/>
                <a:gd name="T37" fmla="*/ 212 h 231"/>
                <a:gd name="T38" fmla="*/ 17 w 286"/>
                <a:gd name="T39" fmla="*/ 216 h 231"/>
                <a:gd name="T40" fmla="*/ 20 w 286"/>
                <a:gd name="T41" fmla="*/ 221 h 231"/>
                <a:gd name="T42" fmla="*/ 23 w 286"/>
                <a:gd name="T43" fmla="*/ 225 h 231"/>
                <a:gd name="T44" fmla="*/ 26 w 286"/>
                <a:gd name="T45" fmla="*/ 231 h 231"/>
                <a:gd name="T46" fmla="*/ 28 w 286"/>
                <a:gd name="T47" fmla="*/ 226 h 231"/>
                <a:gd name="T48" fmla="*/ 41 w 286"/>
                <a:gd name="T49" fmla="*/ 208 h 231"/>
                <a:gd name="T50" fmla="*/ 56 w 286"/>
                <a:gd name="T51" fmla="*/ 191 h 231"/>
                <a:gd name="T52" fmla="*/ 70 w 286"/>
                <a:gd name="T53" fmla="*/ 173 h 231"/>
                <a:gd name="T54" fmla="*/ 86 w 286"/>
                <a:gd name="T55" fmla="*/ 157 h 231"/>
                <a:gd name="T56" fmla="*/ 102 w 286"/>
                <a:gd name="T57" fmla="*/ 141 h 231"/>
                <a:gd name="T58" fmla="*/ 119 w 286"/>
                <a:gd name="T59" fmla="*/ 126 h 231"/>
                <a:gd name="T60" fmla="*/ 137 w 286"/>
                <a:gd name="T61" fmla="*/ 113 h 231"/>
                <a:gd name="T62" fmla="*/ 156 w 286"/>
                <a:gd name="T63" fmla="*/ 99 h 231"/>
                <a:gd name="T64" fmla="*/ 175 w 286"/>
                <a:gd name="T65" fmla="*/ 87 h 231"/>
                <a:gd name="T66" fmla="*/ 195 w 286"/>
                <a:gd name="T67" fmla="*/ 76 h 231"/>
                <a:gd name="T68" fmla="*/ 215 w 286"/>
                <a:gd name="T69" fmla="*/ 65 h 231"/>
                <a:gd name="T70" fmla="*/ 236 w 286"/>
                <a:gd name="T71" fmla="*/ 56 h 231"/>
                <a:gd name="T72" fmla="*/ 257 w 286"/>
                <a:gd name="T73" fmla="*/ 47 h 231"/>
                <a:gd name="T74" fmla="*/ 279 w 286"/>
                <a:gd name="T75" fmla="*/ 40 h 231"/>
                <a:gd name="T76" fmla="*/ 286 w 286"/>
                <a:gd name="T77" fmla="*/ 38 h 231"/>
                <a:gd name="T78" fmla="*/ 283 w 286"/>
                <a:gd name="T79" fmla="*/ 33 h 231"/>
                <a:gd name="T80" fmla="*/ 281 w 286"/>
                <a:gd name="T81" fmla="*/ 28 h 231"/>
                <a:gd name="T82" fmla="*/ 278 w 286"/>
                <a:gd name="T83" fmla="*/ 23 h 231"/>
                <a:gd name="T84" fmla="*/ 275 w 286"/>
                <a:gd name="T85" fmla="*/ 19 h 231"/>
                <a:gd name="T86" fmla="*/ 272 w 286"/>
                <a:gd name="T87" fmla="*/ 14 h 231"/>
                <a:gd name="T88" fmla="*/ 270 w 286"/>
                <a:gd name="T89" fmla="*/ 9 h 231"/>
                <a:gd name="T90" fmla="*/ 266 w 286"/>
                <a:gd name="T91" fmla="*/ 5 h 231"/>
                <a:gd name="T92" fmla="*/ 263 w 286"/>
                <a:gd name="T93" fmla="*/ 0 h 2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6"/>
                <a:gd name="T142" fmla="*/ 0 h 231"/>
                <a:gd name="T143" fmla="*/ 286 w 286"/>
                <a:gd name="T144" fmla="*/ 231 h 2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6" h="231">
                  <a:moveTo>
                    <a:pt x="263" y="0"/>
                  </a:moveTo>
                  <a:lnTo>
                    <a:pt x="242" y="7"/>
                  </a:lnTo>
                  <a:lnTo>
                    <a:pt x="219" y="17"/>
                  </a:lnTo>
                  <a:lnTo>
                    <a:pt x="196" y="26"/>
                  </a:lnTo>
                  <a:lnTo>
                    <a:pt x="174" y="38"/>
                  </a:lnTo>
                  <a:lnTo>
                    <a:pt x="153" y="50"/>
                  </a:lnTo>
                  <a:lnTo>
                    <a:pt x="132" y="64"/>
                  </a:lnTo>
                  <a:lnTo>
                    <a:pt x="112" y="78"/>
                  </a:lnTo>
                  <a:lnTo>
                    <a:pt x="92" y="94"/>
                  </a:lnTo>
                  <a:lnTo>
                    <a:pt x="74" y="109"/>
                  </a:lnTo>
                  <a:lnTo>
                    <a:pt x="56" y="126"/>
                  </a:lnTo>
                  <a:lnTo>
                    <a:pt x="39" y="144"/>
                  </a:lnTo>
                  <a:lnTo>
                    <a:pt x="22" y="163"/>
                  </a:lnTo>
                  <a:lnTo>
                    <a:pt x="7" y="182"/>
                  </a:lnTo>
                  <a:lnTo>
                    <a:pt x="0" y="192"/>
                  </a:lnTo>
                  <a:lnTo>
                    <a:pt x="3" y="197"/>
                  </a:lnTo>
                  <a:lnTo>
                    <a:pt x="6" y="201"/>
                  </a:lnTo>
                  <a:lnTo>
                    <a:pt x="9" y="206"/>
                  </a:lnTo>
                  <a:lnTo>
                    <a:pt x="12" y="212"/>
                  </a:lnTo>
                  <a:lnTo>
                    <a:pt x="17" y="216"/>
                  </a:lnTo>
                  <a:lnTo>
                    <a:pt x="20" y="221"/>
                  </a:lnTo>
                  <a:lnTo>
                    <a:pt x="23" y="225"/>
                  </a:lnTo>
                  <a:lnTo>
                    <a:pt x="26" y="231"/>
                  </a:lnTo>
                  <a:lnTo>
                    <a:pt x="28" y="226"/>
                  </a:lnTo>
                  <a:lnTo>
                    <a:pt x="41" y="208"/>
                  </a:lnTo>
                  <a:lnTo>
                    <a:pt x="56" y="191"/>
                  </a:lnTo>
                  <a:lnTo>
                    <a:pt x="70" y="173"/>
                  </a:lnTo>
                  <a:lnTo>
                    <a:pt x="86" y="157"/>
                  </a:lnTo>
                  <a:lnTo>
                    <a:pt x="102" y="141"/>
                  </a:lnTo>
                  <a:lnTo>
                    <a:pt x="119" y="126"/>
                  </a:lnTo>
                  <a:lnTo>
                    <a:pt x="137" y="113"/>
                  </a:lnTo>
                  <a:lnTo>
                    <a:pt x="156" y="99"/>
                  </a:lnTo>
                  <a:lnTo>
                    <a:pt x="175" y="87"/>
                  </a:lnTo>
                  <a:lnTo>
                    <a:pt x="195" y="76"/>
                  </a:lnTo>
                  <a:lnTo>
                    <a:pt x="215" y="65"/>
                  </a:lnTo>
                  <a:lnTo>
                    <a:pt x="236" y="56"/>
                  </a:lnTo>
                  <a:lnTo>
                    <a:pt x="257" y="47"/>
                  </a:lnTo>
                  <a:lnTo>
                    <a:pt x="279" y="40"/>
                  </a:lnTo>
                  <a:lnTo>
                    <a:pt x="286" y="38"/>
                  </a:lnTo>
                  <a:lnTo>
                    <a:pt x="283" y="33"/>
                  </a:lnTo>
                  <a:lnTo>
                    <a:pt x="281" y="28"/>
                  </a:lnTo>
                  <a:lnTo>
                    <a:pt x="278" y="23"/>
                  </a:lnTo>
                  <a:lnTo>
                    <a:pt x="275" y="19"/>
                  </a:lnTo>
                  <a:lnTo>
                    <a:pt x="272" y="14"/>
                  </a:lnTo>
                  <a:lnTo>
                    <a:pt x="270" y="9"/>
                  </a:lnTo>
                  <a:lnTo>
                    <a:pt x="266" y="5"/>
                  </a:lnTo>
                  <a:lnTo>
                    <a:pt x="263" y="0"/>
                  </a:lnTo>
                  <a:close/>
                </a:path>
              </a:pathLst>
            </a:custGeom>
            <a:solidFill>
              <a:srgbClr val="40E1D5"/>
            </a:solidFill>
            <a:ln w="9525">
              <a:noFill/>
              <a:round/>
              <a:headEnd/>
              <a:tailEnd/>
            </a:ln>
          </p:spPr>
          <p:txBody>
            <a:bodyPr>
              <a:prstTxWarp prst="textNoShape">
                <a:avLst/>
              </a:prstTxWarp>
            </a:bodyPr>
            <a:lstStyle/>
            <a:p>
              <a:endParaRPr lang="en-US"/>
            </a:p>
          </p:txBody>
        </p:sp>
        <p:sp>
          <p:nvSpPr>
            <p:cNvPr id="62496" name="Freeform 32"/>
            <p:cNvSpPr>
              <a:spLocks/>
            </p:cNvSpPr>
            <p:nvPr/>
          </p:nvSpPr>
          <p:spPr bwMode="auto">
            <a:xfrm>
              <a:off x="1009" y="1511"/>
              <a:ext cx="275" cy="234"/>
            </a:xfrm>
            <a:custGeom>
              <a:avLst/>
              <a:gdLst>
                <a:gd name="T0" fmla="*/ 253 w 275"/>
                <a:gd name="T1" fmla="*/ 2 h 234"/>
                <a:gd name="T2" fmla="*/ 210 w 275"/>
                <a:gd name="T3" fmla="*/ 18 h 234"/>
                <a:gd name="T4" fmla="*/ 169 w 275"/>
                <a:gd name="T5" fmla="*/ 38 h 234"/>
                <a:gd name="T6" fmla="*/ 130 w 275"/>
                <a:gd name="T7" fmla="*/ 61 h 234"/>
                <a:gd name="T8" fmla="*/ 93 w 275"/>
                <a:gd name="T9" fmla="*/ 88 h 234"/>
                <a:gd name="T10" fmla="*/ 60 w 275"/>
                <a:gd name="T11" fmla="*/ 119 h 234"/>
                <a:gd name="T12" fmla="*/ 30 w 275"/>
                <a:gd name="T13" fmla="*/ 153 h 234"/>
                <a:gd name="T14" fmla="*/ 2 w 275"/>
                <a:gd name="T15" fmla="*/ 188 h 234"/>
                <a:gd name="T16" fmla="*/ 0 w 275"/>
                <a:gd name="T17" fmla="*/ 194 h 234"/>
                <a:gd name="T18" fmla="*/ 2 w 275"/>
                <a:gd name="T19" fmla="*/ 196 h 234"/>
                <a:gd name="T20" fmla="*/ 3 w 275"/>
                <a:gd name="T21" fmla="*/ 198 h 234"/>
                <a:gd name="T22" fmla="*/ 4 w 275"/>
                <a:gd name="T23" fmla="*/ 200 h 234"/>
                <a:gd name="T24" fmla="*/ 8 w 275"/>
                <a:gd name="T25" fmla="*/ 205 h 234"/>
                <a:gd name="T26" fmla="*/ 13 w 275"/>
                <a:gd name="T27" fmla="*/ 214 h 234"/>
                <a:gd name="T28" fmla="*/ 17 w 275"/>
                <a:gd name="T29" fmla="*/ 222 h 234"/>
                <a:gd name="T30" fmla="*/ 22 w 275"/>
                <a:gd name="T31" fmla="*/ 229 h 234"/>
                <a:gd name="T32" fmla="*/ 27 w 275"/>
                <a:gd name="T33" fmla="*/ 229 h 234"/>
                <a:gd name="T34" fmla="*/ 50 w 275"/>
                <a:gd name="T35" fmla="*/ 196 h 234"/>
                <a:gd name="T36" fmla="*/ 76 w 275"/>
                <a:gd name="T37" fmla="*/ 164 h 234"/>
                <a:gd name="T38" fmla="*/ 105 w 275"/>
                <a:gd name="T39" fmla="*/ 135 h 234"/>
                <a:gd name="T40" fmla="*/ 136 w 275"/>
                <a:gd name="T41" fmla="*/ 108 h 234"/>
                <a:gd name="T42" fmla="*/ 171 w 275"/>
                <a:gd name="T43" fmla="*/ 85 h 234"/>
                <a:gd name="T44" fmla="*/ 207 w 275"/>
                <a:gd name="T45" fmla="*/ 66 h 234"/>
                <a:gd name="T46" fmla="*/ 246 w 275"/>
                <a:gd name="T47" fmla="*/ 49 h 234"/>
                <a:gd name="T48" fmla="*/ 269 w 275"/>
                <a:gd name="T49" fmla="*/ 42 h 234"/>
                <a:gd name="T50" fmla="*/ 270 w 275"/>
                <a:gd name="T51" fmla="*/ 40 h 234"/>
                <a:gd name="T52" fmla="*/ 272 w 275"/>
                <a:gd name="T53" fmla="*/ 37 h 234"/>
                <a:gd name="T54" fmla="*/ 273 w 275"/>
                <a:gd name="T55" fmla="*/ 35 h 234"/>
                <a:gd name="T56" fmla="*/ 275 w 275"/>
                <a:gd name="T57" fmla="*/ 31 h 234"/>
                <a:gd name="T58" fmla="*/ 272 w 275"/>
                <a:gd name="T59" fmla="*/ 24 h 234"/>
                <a:gd name="T60" fmla="*/ 269 w 275"/>
                <a:gd name="T61" fmla="*/ 16 h 234"/>
                <a:gd name="T62" fmla="*/ 265 w 275"/>
                <a:gd name="T63" fmla="*/ 8 h 234"/>
                <a:gd name="T64" fmla="*/ 260 w 275"/>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
                <a:gd name="T100" fmla="*/ 0 h 234"/>
                <a:gd name="T101" fmla="*/ 275 w 275"/>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 h="234">
                  <a:moveTo>
                    <a:pt x="260" y="0"/>
                  </a:moveTo>
                  <a:lnTo>
                    <a:pt x="253" y="2"/>
                  </a:lnTo>
                  <a:lnTo>
                    <a:pt x="231" y="9"/>
                  </a:lnTo>
                  <a:lnTo>
                    <a:pt x="210" y="18"/>
                  </a:lnTo>
                  <a:lnTo>
                    <a:pt x="189" y="27"/>
                  </a:lnTo>
                  <a:lnTo>
                    <a:pt x="169" y="38"/>
                  </a:lnTo>
                  <a:lnTo>
                    <a:pt x="149" y="49"/>
                  </a:lnTo>
                  <a:lnTo>
                    <a:pt x="130" y="61"/>
                  </a:lnTo>
                  <a:lnTo>
                    <a:pt x="111" y="75"/>
                  </a:lnTo>
                  <a:lnTo>
                    <a:pt x="93" y="88"/>
                  </a:lnTo>
                  <a:lnTo>
                    <a:pt x="76" y="103"/>
                  </a:lnTo>
                  <a:lnTo>
                    <a:pt x="60" y="119"/>
                  </a:lnTo>
                  <a:lnTo>
                    <a:pt x="44" y="135"/>
                  </a:lnTo>
                  <a:lnTo>
                    <a:pt x="30" y="153"/>
                  </a:lnTo>
                  <a:lnTo>
                    <a:pt x="15" y="170"/>
                  </a:lnTo>
                  <a:lnTo>
                    <a:pt x="2" y="188"/>
                  </a:lnTo>
                  <a:lnTo>
                    <a:pt x="0" y="193"/>
                  </a:lnTo>
                  <a:lnTo>
                    <a:pt x="0" y="194"/>
                  </a:lnTo>
                  <a:lnTo>
                    <a:pt x="1" y="195"/>
                  </a:lnTo>
                  <a:lnTo>
                    <a:pt x="2" y="196"/>
                  </a:lnTo>
                  <a:lnTo>
                    <a:pt x="2" y="197"/>
                  </a:lnTo>
                  <a:lnTo>
                    <a:pt x="3" y="198"/>
                  </a:lnTo>
                  <a:lnTo>
                    <a:pt x="4" y="199"/>
                  </a:lnTo>
                  <a:lnTo>
                    <a:pt x="4" y="200"/>
                  </a:lnTo>
                  <a:lnTo>
                    <a:pt x="5" y="201"/>
                  </a:lnTo>
                  <a:lnTo>
                    <a:pt x="8" y="205"/>
                  </a:lnTo>
                  <a:lnTo>
                    <a:pt x="10" y="209"/>
                  </a:lnTo>
                  <a:lnTo>
                    <a:pt x="13" y="214"/>
                  </a:lnTo>
                  <a:lnTo>
                    <a:pt x="15" y="218"/>
                  </a:lnTo>
                  <a:lnTo>
                    <a:pt x="17" y="222"/>
                  </a:lnTo>
                  <a:lnTo>
                    <a:pt x="19" y="225"/>
                  </a:lnTo>
                  <a:lnTo>
                    <a:pt x="22" y="229"/>
                  </a:lnTo>
                  <a:lnTo>
                    <a:pt x="24" y="234"/>
                  </a:lnTo>
                  <a:lnTo>
                    <a:pt x="27" y="229"/>
                  </a:lnTo>
                  <a:lnTo>
                    <a:pt x="38" y="213"/>
                  </a:lnTo>
                  <a:lnTo>
                    <a:pt x="50" y="196"/>
                  </a:lnTo>
                  <a:lnTo>
                    <a:pt x="62" y="180"/>
                  </a:lnTo>
                  <a:lnTo>
                    <a:pt x="76" y="164"/>
                  </a:lnTo>
                  <a:lnTo>
                    <a:pt x="90" y="149"/>
                  </a:lnTo>
                  <a:lnTo>
                    <a:pt x="105" y="135"/>
                  </a:lnTo>
                  <a:lnTo>
                    <a:pt x="120" y="121"/>
                  </a:lnTo>
                  <a:lnTo>
                    <a:pt x="136" y="108"/>
                  </a:lnTo>
                  <a:lnTo>
                    <a:pt x="153" y="97"/>
                  </a:lnTo>
                  <a:lnTo>
                    <a:pt x="171" y="85"/>
                  </a:lnTo>
                  <a:lnTo>
                    <a:pt x="189" y="76"/>
                  </a:lnTo>
                  <a:lnTo>
                    <a:pt x="207" y="66"/>
                  </a:lnTo>
                  <a:lnTo>
                    <a:pt x="226" y="58"/>
                  </a:lnTo>
                  <a:lnTo>
                    <a:pt x="246" y="49"/>
                  </a:lnTo>
                  <a:lnTo>
                    <a:pt x="266" y="43"/>
                  </a:lnTo>
                  <a:lnTo>
                    <a:pt x="269" y="42"/>
                  </a:lnTo>
                  <a:lnTo>
                    <a:pt x="270" y="41"/>
                  </a:lnTo>
                  <a:lnTo>
                    <a:pt x="270" y="40"/>
                  </a:lnTo>
                  <a:lnTo>
                    <a:pt x="271" y="38"/>
                  </a:lnTo>
                  <a:lnTo>
                    <a:pt x="272" y="37"/>
                  </a:lnTo>
                  <a:lnTo>
                    <a:pt x="272" y="36"/>
                  </a:lnTo>
                  <a:lnTo>
                    <a:pt x="273" y="35"/>
                  </a:lnTo>
                  <a:lnTo>
                    <a:pt x="274" y="33"/>
                  </a:lnTo>
                  <a:lnTo>
                    <a:pt x="275" y="31"/>
                  </a:lnTo>
                  <a:lnTo>
                    <a:pt x="274" y="27"/>
                  </a:lnTo>
                  <a:lnTo>
                    <a:pt x="272" y="24"/>
                  </a:lnTo>
                  <a:lnTo>
                    <a:pt x="270" y="20"/>
                  </a:lnTo>
                  <a:lnTo>
                    <a:pt x="269" y="16"/>
                  </a:lnTo>
                  <a:lnTo>
                    <a:pt x="267" y="11"/>
                  </a:lnTo>
                  <a:lnTo>
                    <a:pt x="265" y="8"/>
                  </a:lnTo>
                  <a:lnTo>
                    <a:pt x="263" y="4"/>
                  </a:lnTo>
                  <a:lnTo>
                    <a:pt x="260" y="0"/>
                  </a:lnTo>
                  <a:close/>
                </a:path>
              </a:pathLst>
            </a:custGeom>
            <a:solidFill>
              <a:srgbClr val="48E4CF"/>
            </a:solidFill>
            <a:ln w="9525">
              <a:noFill/>
              <a:round/>
              <a:headEnd/>
              <a:tailEnd/>
            </a:ln>
          </p:spPr>
          <p:txBody>
            <a:bodyPr>
              <a:prstTxWarp prst="textNoShape">
                <a:avLst/>
              </a:prstTxWarp>
            </a:bodyPr>
            <a:lstStyle/>
            <a:p>
              <a:endParaRPr lang="en-US"/>
            </a:p>
          </p:txBody>
        </p:sp>
        <p:sp>
          <p:nvSpPr>
            <p:cNvPr id="62497" name="Freeform 33"/>
            <p:cNvSpPr>
              <a:spLocks/>
            </p:cNvSpPr>
            <p:nvPr/>
          </p:nvSpPr>
          <p:spPr bwMode="auto">
            <a:xfrm>
              <a:off x="1033" y="1553"/>
              <a:ext cx="245" cy="235"/>
            </a:xfrm>
            <a:custGeom>
              <a:avLst/>
              <a:gdLst>
                <a:gd name="T0" fmla="*/ 245 w 245"/>
                <a:gd name="T1" fmla="*/ 0 h 235"/>
                <a:gd name="T2" fmla="*/ 242 w 245"/>
                <a:gd name="T3" fmla="*/ 1 h 235"/>
                <a:gd name="T4" fmla="*/ 222 w 245"/>
                <a:gd name="T5" fmla="*/ 7 h 235"/>
                <a:gd name="T6" fmla="*/ 202 w 245"/>
                <a:gd name="T7" fmla="*/ 16 h 235"/>
                <a:gd name="T8" fmla="*/ 183 w 245"/>
                <a:gd name="T9" fmla="*/ 24 h 235"/>
                <a:gd name="T10" fmla="*/ 165 w 245"/>
                <a:gd name="T11" fmla="*/ 34 h 235"/>
                <a:gd name="T12" fmla="*/ 147 w 245"/>
                <a:gd name="T13" fmla="*/ 43 h 235"/>
                <a:gd name="T14" fmla="*/ 129 w 245"/>
                <a:gd name="T15" fmla="*/ 55 h 235"/>
                <a:gd name="T16" fmla="*/ 112 w 245"/>
                <a:gd name="T17" fmla="*/ 66 h 235"/>
                <a:gd name="T18" fmla="*/ 96 w 245"/>
                <a:gd name="T19" fmla="*/ 79 h 235"/>
                <a:gd name="T20" fmla="*/ 81 w 245"/>
                <a:gd name="T21" fmla="*/ 93 h 235"/>
                <a:gd name="T22" fmla="*/ 66 w 245"/>
                <a:gd name="T23" fmla="*/ 107 h 235"/>
                <a:gd name="T24" fmla="*/ 52 w 245"/>
                <a:gd name="T25" fmla="*/ 122 h 235"/>
                <a:gd name="T26" fmla="*/ 38 w 245"/>
                <a:gd name="T27" fmla="*/ 138 h 235"/>
                <a:gd name="T28" fmla="*/ 26 w 245"/>
                <a:gd name="T29" fmla="*/ 154 h 235"/>
                <a:gd name="T30" fmla="*/ 14 w 245"/>
                <a:gd name="T31" fmla="*/ 171 h 235"/>
                <a:gd name="T32" fmla="*/ 3 w 245"/>
                <a:gd name="T33" fmla="*/ 187 h 235"/>
                <a:gd name="T34" fmla="*/ 0 w 245"/>
                <a:gd name="T35" fmla="*/ 192 h 235"/>
                <a:gd name="T36" fmla="*/ 4 w 245"/>
                <a:gd name="T37" fmla="*/ 197 h 235"/>
                <a:gd name="T38" fmla="*/ 7 w 245"/>
                <a:gd name="T39" fmla="*/ 202 h 235"/>
                <a:gd name="T40" fmla="*/ 10 w 245"/>
                <a:gd name="T41" fmla="*/ 208 h 235"/>
                <a:gd name="T42" fmla="*/ 13 w 245"/>
                <a:gd name="T43" fmla="*/ 214 h 235"/>
                <a:gd name="T44" fmla="*/ 16 w 245"/>
                <a:gd name="T45" fmla="*/ 219 h 235"/>
                <a:gd name="T46" fmla="*/ 19 w 245"/>
                <a:gd name="T47" fmla="*/ 224 h 235"/>
                <a:gd name="T48" fmla="*/ 23 w 245"/>
                <a:gd name="T49" fmla="*/ 230 h 235"/>
                <a:gd name="T50" fmla="*/ 26 w 245"/>
                <a:gd name="T51" fmla="*/ 235 h 235"/>
                <a:gd name="T52" fmla="*/ 30 w 245"/>
                <a:gd name="T53" fmla="*/ 226 h 235"/>
                <a:gd name="T54" fmla="*/ 39 w 245"/>
                <a:gd name="T55" fmla="*/ 210 h 235"/>
                <a:gd name="T56" fmla="*/ 49 w 245"/>
                <a:gd name="T57" fmla="*/ 195 h 235"/>
                <a:gd name="T58" fmla="*/ 60 w 245"/>
                <a:gd name="T59" fmla="*/ 179 h 235"/>
                <a:gd name="T60" fmla="*/ 71 w 245"/>
                <a:gd name="T61" fmla="*/ 164 h 235"/>
                <a:gd name="T62" fmla="*/ 84 w 245"/>
                <a:gd name="T63" fmla="*/ 151 h 235"/>
                <a:gd name="T64" fmla="*/ 96 w 245"/>
                <a:gd name="T65" fmla="*/ 137 h 235"/>
                <a:gd name="T66" fmla="*/ 110 w 245"/>
                <a:gd name="T67" fmla="*/ 124 h 235"/>
                <a:gd name="T68" fmla="*/ 124 w 245"/>
                <a:gd name="T69" fmla="*/ 113 h 235"/>
                <a:gd name="T70" fmla="*/ 138 w 245"/>
                <a:gd name="T71" fmla="*/ 101 h 235"/>
                <a:gd name="T72" fmla="*/ 153 w 245"/>
                <a:gd name="T73" fmla="*/ 91 h 235"/>
                <a:gd name="T74" fmla="*/ 169 w 245"/>
                <a:gd name="T75" fmla="*/ 80 h 235"/>
                <a:gd name="T76" fmla="*/ 185 w 245"/>
                <a:gd name="T77" fmla="*/ 71 h 235"/>
                <a:gd name="T78" fmla="*/ 202 w 245"/>
                <a:gd name="T79" fmla="*/ 62 h 235"/>
                <a:gd name="T80" fmla="*/ 219 w 245"/>
                <a:gd name="T81" fmla="*/ 55 h 235"/>
                <a:gd name="T82" fmla="*/ 227 w 245"/>
                <a:gd name="T83" fmla="*/ 52 h 235"/>
                <a:gd name="T84" fmla="*/ 227 w 245"/>
                <a:gd name="T85" fmla="*/ 50 h 235"/>
                <a:gd name="T86" fmla="*/ 228 w 245"/>
                <a:gd name="T87" fmla="*/ 48 h 235"/>
                <a:gd name="T88" fmla="*/ 228 w 245"/>
                <a:gd name="T89" fmla="*/ 47 h 235"/>
                <a:gd name="T90" fmla="*/ 229 w 245"/>
                <a:gd name="T91" fmla="*/ 46 h 235"/>
                <a:gd name="T92" fmla="*/ 229 w 245"/>
                <a:gd name="T93" fmla="*/ 44 h 235"/>
                <a:gd name="T94" fmla="*/ 229 w 245"/>
                <a:gd name="T95" fmla="*/ 43 h 235"/>
                <a:gd name="T96" fmla="*/ 230 w 245"/>
                <a:gd name="T97" fmla="*/ 42 h 235"/>
                <a:gd name="T98" fmla="*/ 230 w 245"/>
                <a:gd name="T99" fmla="*/ 40 h 235"/>
                <a:gd name="T100" fmla="*/ 233 w 245"/>
                <a:gd name="T101" fmla="*/ 35 h 235"/>
                <a:gd name="T102" fmla="*/ 235 w 245"/>
                <a:gd name="T103" fmla="*/ 30 h 235"/>
                <a:gd name="T104" fmla="*/ 236 w 245"/>
                <a:gd name="T105" fmla="*/ 25 h 235"/>
                <a:gd name="T106" fmla="*/ 239 w 245"/>
                <a:gd name="T107" fmla="*/ 20 h 235"/>
                <a:gd name="T108" fmla="*/ 240 w 245"/>
                <a:gd name="T109" fmla="*/ 15 h 235"/>
                <a:gd name="T110" fmla="*/ 241 w 245"/>
                <a:gd name="T111" fmla="*/ 9 h 235"/>
                <a:gd name="T112" fmla="*/ 243 w 245"/>
                <a:gd name="T113" fmla="*/ 5 h 235"/>
                <a:gd name="T114" fmla="*/ 245 w 245"/>
                <a:gd name="T115" fmla="*/ 0 h 2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5"/>
                <a:gd name="T175" fmla="*/ 0 h 235"/>
                <a:gd name="T176" fmla="*/ 245 w 245"/>
                <a:gd name="T177" fmla="*/ 235 h 2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5" h="235">
                  <a:moveTo>
                    <a:pt x="245" y="0"/>
                  </a:moveTo>
                  <a:lnTo>
                    <a:pt x="242" y="1"/>
                  </a:lnTo>
                  <a:lnTo>
                    <a:pt x="222" y="7"/>
                  </a:lnTo>
                  <a:lnTo>
                    <a:pt x="202" y="16"/>
                  </a:lnTo>
                  <a:lnTo>
                    <a:pt x="183" y="24"/>
                  </a:lnTo>
                  <a:lnTo>
                    <a:pt x="165" y="34"/>
                  </a:lnTo>
                  <a:lnTo>
                    <a:pt x="147" y="43"/>
                  </a:lnTo>
                  <a:lnTo>
                    <a:pt x="129" y="55"/>
                  </a:lnTo>
                  <a:lnTo>
                    <a:pt x="112" y="66"/>
                  </a:lnTo>
                  <a:lnTo>
                    <a:pt x="96" y="79"/>
                  </a:lnTo>
                  <a:lnTo>
                    <a:pt x="81" y="93"/>
                  </a:lnTo>
                  <a:lnTo>
                    <a:pt x="66" y="107"/>
                  </a:lnTo>
                  <a:lnTo>
                    <a:pt x="52" y="122"/>
                  </a:lnTo>
                  <a:lnTo>
                    <a:pt x="38" y="138"/>
                  </a:lnTo>
                  <a:lnTo>
                    <a:pt x="26" y="154"/>
                  </a:lnTo>
                  <a:lnTo>
                    <a:pt x="14" y="171"/>
                  </a:lnTo>
                  <a:lnTo>
                    <a:pt x="3" y="187"/>
                  </a:lnTo>
                  <a:lnTo>
                    <a:pt x="0" y="192"/>
                  </a:lnTo>
                  <a:lnTo>
                    <a:pt x="4" y="197"/>
                  </a:lnTo>
                  <a:lnTo>
                    <a:pt x="7" y="202"/>
                  </a:lnTo>
                  <a:lnTo>
                    <a:pt x="10" y="208"/>
                  </a:lnTo>
                  <a:lnTo>
                    <a:pt x="13" y="214"/>
                  </a:lnTo>
                  <a:lnTo>
                    <a:pt x="16" y="219"/>
                  </a:lnTo>
                  <a:lnTo>
                    <a:pt x="19" y="224"/>
                  </a:lnTo>
                  <a:lnTo>
                    <a:pt x="23" y="230"/>
                  </a:lnTo>
                  <a:lnTo>
                    <a:pt x="26" y="235"/>
                  </a:lnTo>
                  <a:lnTo>
                    <a:pt x="30" y="226"/>
                  </a:lnTo>
                  <a:lnTo>
                    <a:pt x="39" y="210"/>
                  </a:lnTo>
                  <a:lnTo>
                    <a:pt x="49" y="195"/>
                  </a:lnTo>
                  <a:lnTo>
                    <a:pt x="60" y="179"/>
                  </a:lnTo>
                  <a:lnTo>
                    <a:pt x="71" y="164"/>
                  </a:lnTo>
                  <a:lnTo>
                    <a:pt x="84" y="151"/>
                  </a:lnTo>
                  <a:lnTo>
                    <a:pt x="96" y="137"/>
                  </a:lnTo>
                  <a:lnTo>
                    <a:pt x="110" y="124"/>
                  </a:lnTo>
                  <a:lnTo>
                    <a:pt x="124" y="113"/>
                  </a:lnTo>
                  <a:lnTo>
                    <a:pt x="138" y="101"/>
                  </a:lnTo>
                  <a:lnTo>
                    <a:pt x="153" y="91"/>
                  </a:lnTo>
                  <a:lnTo>
                    <a:pt x="169" y="80"/>
                  </a:lnTo>
                  <a:lnTo>
                    <a:pt x="185" y="71"/>
                  </a:lnTo>
                  <a:lnTo>
                    <a:pt x="202" y="62"/>
                  </a:lnTo>
                  <a:lnTo>
                    <a:pt x="219" y="55"/>
                  </a:lnTo>
                  <a:lnTo>
                    <a:pt x="227" y="52"/>
                  </a:lnTo>
                  <a:lnTo>
                    <a:pt x="227" y="50"/>
                  </a:lnTo>
                  <a:lnTo>
                    <a:pt x="228" y="48"/>
                  </a:lnTo>
                  <a:lnTo>
                    <a:pt x="228" y="47"/>
                  </a:lnTo>
                  <a:lnTo>
                    <a:pt x="229" y="46"/>
                  </a:lnTo>
                  <a:lnTo>
                    <a:pt x="229" y="44"/>
                  </a:lnTo>
                  <a:lnTo>
                    <a:pt x="229" y="43"/>
                  </a:lnTo>
                  <a:lnTo>
                    <a:pt x="230" y="42"/>
                  </a:lnTo>
                  <a:lnTo>
                    <a:pt x="230" y="40"/>
                  </a:lnTo>
                  <a:lnTo>
                    <a:pt x="233" y="35"/>
                  </a:lnTo>
                  <a:lnTo>
                    <a:pt x="235" y="30"/>
                  </a:lnTo>
                  <a:lnTo>
                    <a:pt x="236" y="25"/>
                  </a:lnTo>
                  <a:lnTo>
                    <a:pt x="239" y="20"/>
                  </a:lnTo>
                  <a:lnTo>
                    <a:pt x="240" y="15"/>
                  </a:lnTo>
                  <a:lnTo>
                    <a:pt x="241" y="9"/>
                  </a:lnTo>
                  <a:lnTo>
                    <a:pt x="243" y="5"/>
                  </a:lnTo>
                  <a:lnTo>
                    <a:pt x="245" y="0"/>
                  </a:lnTo>
                  <a:close/>
                </a:path>
              </a:pathLst>
            </a:custGeom>
            <a:solidFill>
              <a:srgbClr val="50E6CA"/>
            </a:solidFill>
            <a:ln w="9525">
              <a:noFill/>
              <a:round/>
              <a:headEnd/>
              <a:tailEnd/>
            </a:ln>
          </p:spPr>
          <p:txBody>
            <a:bodyPr>
              <a:prstTxWarp prst="textNoShape">
                <a:avLst/>
              </a:prstTxWarp>
            </a:bodyPr>
            <a:lstStyle/>
            <a:p>
              <a:endParaRPr lang="en-US"/>
            </a:p>
          </p:txBody>
        </p:sp>
        <p:sp>
          <p:nvSpPr>
            <p:cNvPr id="62498" name="Freeform 34"/>
            <p:cNvSpPr>
              <a:spLocks/>
            </p:cNvSpPr>
            <p:nvPr/>
          </p:nvSpPr>
          <p:spPr bwMode="auto">
            <a:xfrm>
              <a:off x="1059" y="1605"/>
              <a:ext cx="201" cy="226"/>
            </a:xfrm>
            <a:custGeom>
              <a:avLst/>
              <a:gdLst>
                <a:gd name="T0" fmla="*/ 201 w 201"/>
                <a:gd name="T1" fmla="*/ 0 h 226"/>
                <a:gd name="T2" fmla="*/ 193 w 201"/>
                <a:gd name="T3" fmla="*/ 3 h 226"/>
                <a:gd name="T4" fmla="*/ 176 w 201"/>
                <a:gd name="T5" fmla="*/ 10 h 226"/>
                <a:gd name="T6" fmla="*/ 159 w 201"/>
                <a:gd name="T7" fmla="*/ 19 h 226"/>
                <a:gd name="T8" fmla="*/ 143 w 201"/>
                <a:gd name="T9" fmla="*/ 28 h 226"/>
                <a:gd name="T10" fmla="*/ 127 w 201"/>
                <a:gd name="T11" fmla="*/ 39 h 226"/>
                <a:gd name="T12" fmla="*/ 112 w 201"/>
                <a:gd name="T13" fmla="*/ 49 h 226"/>
                <a:gd name="T14" fmla="*/ 98 w 201"/>
                <a:gd name="T15" fmla="*/ 61 h 226"/>
                <a:gd name="T16" fmla="*/ 84 w 201"/>
                <a:gd name="T17" fmla="*/ 72 h 226"/>
                <a:gd name="T18" fmla="*/ 70 w 201"/>
                <a:gd name="T19" fmla="*/ 85 h 226"/>
                <a:gd name="T20" fmla="*/ 58 w 201"/>
                <a:gd name="T21" fmla="*/ 99 h 226"/>
                <a:gd name="T22" fmla="*/ 45 w 201"/>
                <a:gd name="T23" fmla="*/ 112 h 226"/>
                <a:gd name="T24" fmla="*/ 34 w 201"/>
                <a:gd name="T25" fmla="*/ 127 h 226"/>
                <a:gd name="T26" fmla="*/ 23 w 201"/>
                <a:gd name="T27" fmla="*/ 143 h 226"/>
                <a:gd name="T28" fmla="*/ 13 w 201"/>
                <a:gd name="T29" fmla="*/ 158 h 226"/>
                <a:gd name="T30" fmla="*/ 4 w 201"/>
                <a:gd name="T31" fmla="*/ 174 h 226"/>
                <a:gd name="T32" fmla="*/ 0 w 201"/>
                <a:gd name="T33" fmla="*/ 183 h 226"/>
                <a:gd name="T34" fmla="*/ 3 w 201"/>
                <a:gd name="T35" fmla="*/ 188 h 226"/>
                <a:gd name="T36" fmla="*/ 6 w 201"/>
                <a:gd name="T37" fmla="*/ 193 h 226"/>
                <a:gd name="T38" fmla="*/ 9 w 201"/>
                <a:gd name="T39" fmla="*/ 199 h 226"/>
                <a:gd name="T40" fmla="*/ 13 w 201"/>
                <a:gd name="T41" fmla="*/ 205 h 226"/>
                <a:gd name="T42" fmla="*/ 17 w 201"/>
                <a:gd name="T43" fmla="*/ 210 h 226"/>
                <a:gd name="T44" fmla="*/ 20 w 201"/>
                <a:gd name="T45" fmla="*/ 215 h 226"/>
                <a:gd name="T46" fmla="*/ 23 w 201"/>
                <a:gd name="T47" fmla="*/ 221 h 226"/>
                <a:gd name="T48" fmla="*/ 26 w 201"/>
                <a:gd name="T49" fmla="*/ 226 h 226"/>
                <a:gd name="T50" fmla="*/ 27 w 201"/>
                <a:gd name="T51" fmla="*/ 225 h 226"/>
                <a:gd name="T52" fmla="*/ 34 w 201"/>
                <a:gd name="T53" fmla="*/ 209 h 226"/>
                <a:gd name="T54" fmla="*/ 42 w 201"/>
                <a:gd name="T55" fmla="*/ 194 h 226"/>
                <a:gd name="T56" fmla="*/ 50 w 201"/>
                <a:gd name="T57" fmla="*/ 180 h 226"/>
                <a:gd name="T58" fmla="*/ 59 w 201"/>
                <a:gd name="T59" fmla="*/ 166 h 226"/>
                <a:gd name="T60" fmla="*/ 68 w 201"/>
                <a:gd name="T61" fmla="*/ 153 h 226"/>
                <a:gd name="T62" fmla="*/ 79 w 201"/>
                <a:gd name="T63" fmla="*/ 140 h 226"/>
                <a:gd name="T64" fmla="*/ 89 w 201"/>
                <a:gd name="T65" fmla="*/ 127 h 226"/>
                <a:gd name="T66" fmla="*/ 101 w 201"/>
                <a:gd name="T67" fmla="*/ 115 h 226"/>
                <a:gd name="T68" fmla="*/ 112 w 201"/>
                <a:gd name="T69" fmla="*/ 104 h 226"/>
                <a:gd name="T70" fmla="*/ 125 w 201"/>
                <a:gd name="T71" fmla="*/ 93 h 226"/>
                <a:gd name="T72" fmla="*/ 138 w 201"/>
                <a:gd name="T73" fmla="*/ 84 h 226"/>
                <a:gd name="T74" fmla="*/ 151 w 201"/>
                <a:gd name="T75" fmla="*/ 73 h 226"/>
                <a:gd name="T76" fmla="*/ 165 w 201"/>
                <a:gd name="T77" fmla="*/ 65 h 226"/>
                <a:gd name="T78" fmla="*/ 180 w 201"/>
                <a:gd name="T79" fmla="*/ 56 h 226"/>
                <a:gd name="T80" fmla="*/ 195 w 201"/>
                <a:gd name="T81" fmla="*/ 49 h 226"/>
                <a:gd name="T82" fmla="*/ 195 w 201"/>
                <a:gd name="T83" fmla="*/ 49 h 226"/>
                <a:gd name="T84" fmla="*/ 195 w 201"/>
                <a:gd name="T85" fmla="*/ 43 h 226"/>
                <a:gd name="T86" fmla="*/ 195 w 201"/>
                <a:gd name="T87" fmla="*/ 36 h 226"/>
                <a:gd name="T88" fmla="*/ 196 w 201"/>
                <a:gd name="T89" fmla="*/ 30 h 226"/>
                <a:gd name="T90" fmla="*/ 196 w 201"/>
                <a:gd name="T91" fmla="*/ 24 h 226"/>
                <a:gd name="T92" fmla="*/ 197 w 201"/>
                <a:gd name="T93" fmla="*/ 17 h 226"/>
                <a:gd name="T94" fmla="*/ 198 w 201"/>
                <a:gd name="T95" fmla="*/ 12 h 226"/>
                <a:gd name="T96" fmla="*/ 199 w 201"/>
                <a:gd name="T97" fmla="*/ 6 h 226"/>
                <a:gd name="T98" fmla="*/ 201 w 201"/>
                <a:gd name="T99" fmla="*/ 0 h 2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1"/>
                <a:gd name="T151" fmla="*/ 0 h 226"/>
                <a:gd name="T152" fmla="*/ 201 w 201"/>
                <a:gd name="T153" fmla="*/ 226 h 2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1" h="226">
                  <a:moveTo>
                    <a:pt x="201" y="0"/>
                  </a:moveTo>
                  <a:lnTo>
                    <a:pt x="193" y="3"/>
                  </a:lnTo>
                  <a:lnTo>
                    <a:pt x="176" y="10"/>
                  </a:lnTo>
                  <a:lnTo>
                    <a:pt x="159" y="19"/>
                  </a:lnTo>
                  <a:lnTo>
                    <a:pt x="143" y="28"/>
                  </a:lnTo>
                  <a:lnTo>
                    <a:pt x="127" y="39"/>
                  </a:lnTo>
                  <a:lnTo>
                    <a:pt x="112" y="49"/>
                  </a:lnTo>
                  <a:lnTo>
                    <a:pt x="98" y="61"/>
                  </a:lnTo>
                  <a:lnTo>
                    <a:pt x="84" y="72"/>
                  </a:lnTo>
                  <a:lnTo>
                    <a:pt x="70" y="85"/>
                  </a:lnTo>
                  <a:lnTo>
                    <a:pt x="58" y="99"/>
                  </a:lnTo>
                  <a:lnTo>
                    <a:pt x="45" y="112"/>
                  </a:lnTo>
                  <a:lnTo>
                    <a:pt x="34" y="127"/>
                  </a:lnTo>
                  <a:lnTo>
                    <a:pt x="23" y="143"/>
                  </a:lnTo>
                  <a:lnTo>
                    <a:pt x="13" y="158"/>
                  </a:lnTo>
                  <a:lnTo>
                    <a:pt x="4" y="174"/>
                  </a:lnTo>
                  <a:lnTo>
                    <a:pt x="0" y="183"/>
                  </a:lnTo>
                  <a:lnTo>
                    <a:pt x="3" y="188"/>
                  </a:lnTo>
                  <a:lnTo>
                    <a:pt x="6" y="193"/>
                  </a:lnTo>
                  <a:lnTo>
                    <a:pt x="9" y="199"/>
                  </a:lnTo>
                  <a:lnTo>
                    <a:pt x="13" y="205"/>
                  </a:lnTo>
                  <a:lnTo>
                    <a:pt x="17" y="210"/>
                  </a:lnTo>
                  <a:lnTo>
                    <a:pt x="20" y="215"/>
                  </a:lnTo>
                  <a:lnTo>
                    <a:pt x="23" y="221"/>
                  </a:lnTo>
                  <a:lnTo>
                    <a:pt x="26" y="226"/>
                  </a:lnTo>
                  <a:lnTo>
                    <a:pt x="27" y="225"/>
                  </a:lnTo>
                  <a:lnTo>
                    <a:pt x="34" y="209"/>
                  </a:lnTo>
                  <a:lnTo>
                    <a:pt x="42" y="194"/>
                  </a:lnTo>
                  <a:lnTo>
                    <a:pt x="50" y="180"/>
                  </a:lnTo>
                  <a:lnTo>
                    <a:pt x="59" y="166"/>
                  </a:lnTo>
                  <a:lnTo>
                    <a:pt x="68" y="153"/>
                  </a:lnTo>
                  <a:lnTo>
                    <a:pt x="79" y="140"/>
                  </a:lnTo>
                  <a:lnTo>
                    <a:pt x="89" y="127"/>
                  </a:lnTo>
                  <a:lnTo>
                    <a:pt x="101" y="115"/>
                  </a:lnTo>
                  <a:lnTo>
                    <a:pt x="112" y="104"/>
                  </a:lnTo>
                  <a:lnTo>
                    <a:pt x="125" y="93"/>
                  </a:lnTo>
                  <a:lnTo>
                    <a:pt x="138" y="84"/>
                  </a:lnTo>
                  <a:lnTo>
                    <a:pt x="151" y="73"/>
                  </a:lnTo>
                  <a:lnTo>
                    <a:pt x="165" y="65"/>
                  </a:lnTo>
                  <a:lnTo>
                    <a:pt x="180" y="56"/>
                  </a:lnTo>
                  <a:lnTo>
                    <a:pt x="195" y="49"/>
                  </a:lnTo>
                  <a:lnTo>
                    <a:pt x="195" y="43"/>
                  </a:lnTo>
                  <a:lnTo>
                    <a:pt x="195" y="36"/>
                  </a:lnTo>
                  <a:lnTo>
                    <a:pt x="196" y="30"/>
                  </a:lnTo>
                  <a:lnTo>
                    <a:pt x="196" y="24"/>
                  </a:lnTo>
                  <a:lnTo>
                    <a:pt x="197" y="17"/>
                  </a:lnTo>
                  <a:lnTo>
                    <a:pt x="198" y="12"/>
                  </a:lnTo>
                  <a:lnTo>
                    <a:pt x="199" y="6"/>
                  </a:lnTo>
                  <a:lnTo>
                    <a:pt x="201" y="0"/>
                  </a:lnTo>
                  <a:close/>
                </a:path>
              </a:pathLst>
            </a:custGeom>
            <a:solidFill>
              <a:srgbClr val="58E9C4"/>
            </a:solidFill>
            <a:ln w="9525">
              <a:noFill/>
              <a:round/>
              <a:headEnd/>
              <a:tailEnd/>
            </a:ln>
          </p:spPr>
          <p:txBody>
            <a:bodyPr>
              <a:prstTxWarp prst="textNoShape">
                <a:avLst/>
              </a:prstTxWarp>
            </a:bodyPr>
            <a:lstStyle/>
            <a:p>
              <a:endParaRPr lang="en-US"/>
            </a:p>
          </p:txBody>
        </p:sp>
        <p:sp>
          <p:nvSpPr>
            <p:cNvPr id="62499" name="Freeform 35"/>
            <p:cNvSpPr>
              <a:spLocks/>
            </p:cNvSpPr>
            <p:nvPr/>
          </p:nvSpPr>
          <p:spPr bwMode="auto">
            <a:xfrm>
              <a:off x="1085" y="1654"/>
              <a:ext cx="169" cy="221"/>
            </a:xfrm>
            <a:custGeom>
              <a:avLst/>
              <a:gdLst>
                <a:gd name="T0" fmla="*/ 169 w 169"/>
                <a:gd name="T1" fmla="*/ 0 h 221"/>
                <a:gd name="T2" fmla="*/ 169 w 169"/>
                <a:gd name="T3" fmla="*/ 0 h 221"/>
                <a:gd name="T4" fmla="*/ 154 w 169"/>
                <a:gd name="T5" fmla="*/ 7 h 221"/>
                <a:gd name="T6" fmla="*/ 139 w 169"/>
                <a:gd name="T7" fmla="*/ 16 h 221"/>
                <a:gd name="T8" fmla="*/ 125 w 169"/>
                <a:gd name="T9" fmla="*/ 24 h 221"/>
                <a:gd name="T10" fmla="*/ 112 w 169"/>
                <a:gd name="T11" fmla="*/ 35 h 221"/>
                <a:gd name="T12" fmla="*/ 99 w 169"/>
                <a:gd name="T13" fmla="*/ 44 h 221"/>
                <a:gd name="T14" fmla="*/ 86 w 169"/>
                <a:gd name="T15" fmla="*/ 55 h 221"/>
                <a:gd name="T16" fmla="*/ 75 w 169"/>
                <a:gd name="T17" fmla="*/ 66 h 221"/>
                <a:gd name="T18" fmla="*/ 63 w 169"/>
                <a:gd name="T19" fmla="*/ 78 h 221"/>
                <a:gd name="T20" fmla="*/ 53 w 169"/>
                <a:gd name="T21" fmla="*/ 91 h 221"/>
                <a:gd name="T22" fmla="*/ 42 w 169"/>
                <a:gd name="T23" fmla="*/ 104 h 221"/>
                <a:gd name="T24" fmla="*/ 33 w 169"/>
                <a:gd name="T25" fmla="*/ 117 h 221"/>
                <a:gd name="T26" fmla="*/ 24 w 169"/>
                <a:gd name="T27" fmla="*/ 131 h 221"/>
                <a:gd name="T28" fmla="*/ 16 w 169"/>
                <a:gd name="T29" fmla="*/ 145 h 221"/>
                <a:gd name="T30" fmla="*/ 8 w 169"/>
                <a:gd name="T31" fmla="*/ 160 h 221"/>
                <a:gd name="T32" fmla="*/ 1 w 169"/>
                <a:gd name="T33" fmla="*/ 176 h 221"/>
                <a:gd name="T34" fmla="*/ 0 w 169"/>
                <a:gd name="T35" fmla="*/ 177 h 221"/>
                <a:gd name="T36" fmla="*/ 4 w 169"/>
                <a:gd name="T37" fmla="*/ 182 h 221"/>
                <a:gd name="T38" fmla="*/ 7 w 169"/>
                <a:gd name="T39" fmla="*/ 189 h 221"/>
                <a:gd name="T40" fmla="*/ 12 w 169"/>
                <a:gd name="T41" fmla="*/ 194 h 221"/>
                <a:gd name="T42" fmla="*/ 15 w 169"/>
                <a:gd name="T43" fmla="*/ 199 h 221"/>
                <a:gd name="T44" fmla="*/ 19 w 169"/>
                <a:gd name="T45" fmla="*/ 205 h 221"/>
                <a:gd name="T46" fmla="*/ 22 w 169"/>
                <a:gd name="T47" fmla="*/ 211 h 221"/>
                <a:gd name="T48" fmla="*/ 26 w 169"/>
                <a:gd name="T49" fmla="*/ 216 h 221"/>
                <a:gd name="T50" fmla="*/ 30 w 169"/>
                <a:gd name="T51" fmla="*/ 221 h 221"/>
                <a:gd name="T52" fmla="*/ 31 w 169"/>
                <a:gd name="T53" fmla="*/ 220 h 221"/>
                <a:gd name="T54" fmla="*/ 35 w 169"/>
                <a:gd name="T55" fmla="*/ 205 h 221"/>
                <a:gd name="T56" fmla="*/ 41 w 169"/>
                <a:gd name="T57" fmla="*/ 192 h 221"/>
                <a:gd name="T58" fmla="*/ 46 w 169"/>
                <a:gd name="T59" fmla="*/ 179 h 221"/>
                <a:gd name="T60" fmla="*/ 53 w 169"/>
                <a:gd name="T61" fmla="*/ 165 h 221"/>
                <a:gd name="T62" fmla="*/ 60 w 169"/>
                <a:gd name="T63" fmla="*/ 154 h 221"/>
                <a:gd name="T64" fmla="*/ 69 w 169"/>
                <a:gd name="T65" fmla="*/ 141 h 221"/>
                <a:gd name="T66" fmla="*/ 77 w 169"/>
                <a:gd name="T67" fmla="*/ 130 h 221"/>
                <a:gd name="T68" fmla="*/ 85 w 169"/>
                <a:gd name="T69" fmla="*/ 118 h 221"/>
                <a:gd name="T70" fmla="*/ 95 w 169"/>
                <a:gd name="T71" fmla="*/ 107 h 221"/>
                <a:gd name="T72" fmla="*/ 104 w 169"/>
                <a:gd name="T73" fmla="*/ 97 h 221"/>
                <a:gd name="T74" fmla="*/ 115 w 169"/>
                <a:gd name="T75" fmla="*/ 86 h 221"/>
                <a:gd name="T76" fmla="*/ 127 w 169"/>
                <a:gd name="T77" fmla="*/ 78 h 221"/>
                <a:gd name="T78" fmla="*/ 137 w 169"/>
                <a:gd name="T79" fmla="*/ 69 h 221"/>
                <a:gd name="T80" fmla="*/ 150 w 169"/>
                <a:gd name="T81" fmla="*/ 60 h 221"/>
                <a:gd name="T82" fmla="*/ 161 w 169"/>
                <a:gd name="T83" fmla="*/ 53 h 221"/>
                <a:gd name="T84" fmla="*/ 168 w 169"/>
                <a:gd name="T85" fmla="*/ 50 h 221"/>
                <a:gd name="T86" fmla="*/ 168 w 169"/>
                <a:gd name="T87" fmla="*/ 43 h 221"/>
                <a:gd name="T88" fmla="*/ 168 w 169"/>
                <a:gd name="T89" fmla="*/ 37 h 221"/>
                <a:gd name="T90" fmla="*/ 168 w 169"/>
                <a:gd name="T91" fmla="*/ 31 h 221"/>
                <a:gd name="T92" fmla="*/ 168 w 169"/>
                <a:gd name="T93" fmla="*/ 24 h 221"/>
                <a:gd name="T94" fmla="*/ 168 w 169"/>
                <a:gd name="T95" fmla="*/ 18 h 221"/>
                <a:gd name="T96" fmla="*/ 168 w 169"/>
                <a:gd name="T97" fmla="*/ 13 h 221"/>
                <a:gd name="T98" fmla="*/ 169 w 169"/>
                <a:gd name="T99" fmla="*/ 6 h 221"/>
                <a:gd name="T100" fmla="*/ 169 w 169"/>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9"/>
                <a:gd name="T154" fmla="*/ 0 h 221"/>
                <a:gd name="T155" fmla="*/ 169 w 169"/>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9" h="221">
                  <a:moveTo>
                    <a:pt x="169" y="0"/>
                  </a:moveTo>
                  <a:lnTo>
                    <a:pt x="169" y="0"/>
                  </a:lnTo>
                  <a:lnTo>
                    <a:pt x="154" y="7"/>
                  </a:lnTo>
                  <a:lnTo>
                    <a:pt x="139" y="16"/>
                  </a:lnTo>
                  <a:lnTo>
                    <a:pt x="125" y="24"/>
                  </a:lnTo>
                  <a:lnTo>
                    <a:pt x="112" y="35"/>
                  </a:lnTo>
                  <a:lnTo>
                    <a:pt x="99" y="44"/>
                  </a:lnTo>
                  <a:lnTo>
                    <a:pt x="86" y="55"/>
                  </a:lnTo>
                  <a:lnTo>
                    <a:pt x="75" y="66"/>
                  </a:lnTo>
                  <a:lnTo>
                    <a:pt x="63" y="78"/>
                  </a:lnTo>
                  <a:lnTo>
                    <a:pt x="53" y="91"/>
                  </a:lnTo>
                  <a:lnTo>
                    <a:pt x="42" y="104"/>
                  </a:lnTo>
                  <a:lnTo>
                    <a:pt x="33" y="117"/>
                  </a:lnTo>
                  <a:lnTo>
                    <a:pt x="24" y="131"/>
                  </a:lnTo>
                  <a:lnTo>
                    <a:pt x="16" y="145"/>
                  </a:lnTo>
                  <a:lnTo>
                    <a:pt x="8" y="160"/>
                  </a:lnTo>
                  <a:lnTo>
                    <a:pt x="1" y="176"/>
                  </a:lnTo>
                  <a:lnTo>
                    <a:pt x="0" y="177"/>
                  </a:lnTo>
                  <a:lnTo>
                    <a:pt x="4" y="182"/>
                  </a:lnTo>
                  <a:lnTo>
                    <a:pt x="7" y="189"/>
                  </a:lnTo>
                  <a:lnTo>
                    <a:pt x="12" y="194"/>
                  </a:lnTo>
                  <a:lnTo>
                    <a:pt x="15" y="199"/>
                  </a:lnTo>
                  <a:lnTo>
                    <a:pt x="19" y="205"/>
                  </a:lnTo>
                  <a:lnTo>
                    <a:pt x="22" y="211"/>
                  </a:lnTo>
                  <a:lnTo>
                    <a:pt x="26" y="216"/>
                  </a:lnTo>
                  <a:lnTo>
                    <a:pt x="30" y="221"/>
                  </a:lnTo>
                  <a:lnTo>
                    <a:pt x="31" y="220"/>
                  </a:lnTo>
                  <a:lnTo>
                    <a:pt x="35" y="205"/>
                  </a:lnTo>
                  <a:lnTo>
                    <a:pt x="41" y="192"/>
                  </a:lnTo>
                  <a:lnTo>
                    <a:pt x="46" y="179"/>
                  </a:lnTo>
                  <a:lnTo>
                    <a:pt x="53" y="165"/>
                  </a:lnTo>
                  <a:lnTo>
                    <a:pt x="60" y="154"/>
                  </a:lnTo>
                  <a:lnTo>
                    <a:pt x="69" y="141"/>
                  </a:lnTo>
                  <a:lnTo>
                    <a:pt x="77" y="130"/>
                  </a:lnTo>
                  <a:lnTo>
                    <a:pt x="85" y="118"/>
                  </a:lnTo>
                  <a:lnTo>
                    <a:pt x="95" y="107"/>
                  </a:lnTo>
                  <a:lnTo>
                    <a:pt x="104" y="97"/>
                  </a:lnTo>
                  <a:lnTo>
                    <a:pt x="115" y="86"/>
                  </a:lnTo>
                  <a:lnTo>
                    <a:pt x="127" y="78"/>
                  </a:lnTo>
                  <a:lnTo>
                    <a:pt x="137" y="69"/>
                  </a:lnTo>
                  <a:lnTo>
                    <a:pt x="150" y="60"/>
                  </a:lnTo>
                  <a:lnTo>
                    <a:pt x="161" y="53"/>
                  </a:lnTo>
                  <a:lnTo>
                    <a:pt x="168" y="50"/>
                  </a:lnTo>
                  <a:lnTo>
                    <a:pt x="168" y="43"/>
                  </a:lnTo>
                  <a:lnTo>
                    <a:pt x="168" y="37"/>
                  </a:lnTo>
                  <a:lnTo>
                    <a:pt x="168" y="31"/>
                  </a:lnTo>
                  <a:lnTo>
                    <a:pt x="168" y="24"/>
                  </a:lnTo>
                  <a:lnTo>
                    <a:pt x="168" y="18"/>
                  </a:lnTo>
                  <a:lnTo>
                    <a:pt x="168" y="13"/>
                  </a:lnTo>
                  <a:lnTo>
                    <a:pt x="169" y="6"/>
                  </a:lnTo>
                  <a:lnTo>
                    <a:pt x="169" y="0"/>
                  </a:lnTo>
                  <a:close/>
                </a:path>
              </a:pathLst>
            </a:custGeom>
            <a:solidFill>
              <a:srgbClr val="60ECBF"/>
            </a:solidFill>
            <a:ln w="9525">
              <a:noFill/>
              <a:round/>
              <a:headEnd/>
              <a:tailEnd/>
            </a:ln>
          </p:spPr>
          <p:txBody>
            <a:bodyPr>
              <a:prstTxWarp prst="textNoShape">
                <a:avLst/>
              </a:prstTxWarp>
            </a:bodyPr>
            <a:lstStyle/>
            <a:p>
              <a:endParaRPr lang="en-US"/>
            </a:p>
          </p:txBody>
        </p:sp>
        <p:sp>
          <p:nvSpPr>
            <p:cNvPr id="62500" name="Freeform 36"/>
            <p:cNvSpPr>
              <a:spLocks/>
            </p:cNvSpPr>
            <p:nvPr/>
          </p:nvSpPr>
          <p:spPr bwMode="auto">
            <a:xfrm>
              <a:off x="1115" y="1704"/>
              <a:ext cx="147" cy="218"/>
            </a:xfrm>
            <a:custGeom>
              <a:avLst/>
              <a:gdLst>
                <a:gd name="T0" fmla="*/ 138 w 147"/>
                <a:gd name="T1" fmla="*/ 0 h 218"/>
                <a:gd name="T2" fmla="*/ 131 w 147"/>
                <a:gd name="T3" fmla="*/ 3 h 218"/>
                <a:gd name="T4" fmla="*/ 120 w 147"/>
                <a:gd name="T5" fmla="*/ 10 h 218"/>
                <a:gd name="T6" fmla="*/ 107 w 147"/>
                <a:gd name="T7" fmla="*/ 19 h 218"/>
                <a:gd name="T8" fmla="*/ 97 w 147"/>
                <a:gd name="T9" fmla="*/ 28 h 218"/>
                <a:gd name="T10" fmla="*/ 85 w 147"/>
                <a:gd name="T11" fmla="*/ 36 h 218"/>
                <a:gd name="T12" fmla="*/ 74 w 147"/>
                <a:gd name="T13" fmla="*/ 47 h 218"/>
                <a:gd name="T14" fmla="*/ 65 w 147"/>
                <a:gd name="T15" fmla="*/ 57 h 218"/>
                <a:gd name="T16" fmla="*/ 55 w 147"/>
                <a:gd name="T17" fmla="*/ 68 h 218"/>
                <a:gd name="T18" fmla="*/ 47 w 147"/>
                <a:gd name="T19" fmla="*/ 80 h 218"/>
                <a:gd name="T20" fmla="*/ 39 w 147"/>
                <a:gd name="T21" fmla="*/ 91 h 218"/>
                <a:gd name="T22" fmla="*/ 30 w 147"/>
                <a:gd name="T23" fmla="*/ 104 h 218"/>
                <a:gd name="T24" fmla="*/ 23 w 147"/>
                <a:gd name="T25" fmla="*/ 115 h 218"/>
                <a:gd name="T26" fmla="*/ 16 w 147"/>
                <a:gd name="T27" fmla="*/ 129 h 218"/>
                <a:gd name="T28" fmla="*/ 11 w 147"/>
                <a:gd name="T29" fmla="*/ 142 h 218"/>
                <a:gd name="T30" fmla="*/ 5 w 147"/>
                <a:gd name="T31" fmla="*/ 155 h 218"/>
                <a:gd name="T32" fmla="*/ 1 w 147"/>
                <a:gd name="T33" fmla="*/ 170 h 218"/>
                <a:gd name="T34" fmla="*/ 0 w 147"/>
                <a:gd name="T35" fmla="*/ 171 h 218"/>
                <a:gd name="T36" fmla="*/ 4 w 147"/>
                <a:gd name="T37" fmla="*/ 178 h 218"/>
                <a:gd name="T38" fmla="*/ 8 w 147"/>
                <a:gd name="T39" fmla="*/ 183 h 218"/>
                <a:gd name="T40" fmla="*/ 12 w 147"/>
                <a:gd name="T41" fmla="*/ 189 h 218"/>
                <a:gd name="T42" fmla="*/ 16 w 147"/>
                <a:gd name="T43" fmla="*/ 194 h 218"/>
                <a:gd name="T44" fmla="*/ 21 w 147"/>
                <a:gd name="T45" fmla="*/ 201 h 218"/>
                <a:gd name="T46" fmla="*/ 25 w 147"/>
                <a:gd name="T47" fmla="*/ 206 h 218"/>
                <a:gd name="T48" fmla="*/ 29 w 147"/>
                <a:gd name="T49" fmla="*/ 211 h 218"/>
                <a:gd name="T50" fmla="*/ 33 w 147"/>
                <a:gd name="T51" fmla="*/ 218 h 218"/>
                <a:gd name="T52" fmla="*/ 35 w 147"/>
                <a:gd name="T53" fmla="*/ 207 h 218"/>
                <a:gd name="T54" fmla="*/ 37 w 147"/>
                <a:gd name="T55" fmla="*/ 194 h 218"/>
                <a:gd name="T56" fmla="*/ 42 w 147"/>
                <a:gd name="T57" fmla="*/ 183 h 218"/>
                <a:gd name="T58" fmla="*/ 46 w 147"/>
                <a:gd name="T59" fmla="*/ 170 h 218"/>
                <a:gd name="T60" fmla="*/ 50 w 147"/>
                <a:gd name="T61" fmla="*/ 159 h 218"/>
                <a:gd name="T62" fmla="*/ 55 w 147"/>
                <a:gd name="T63" fmla="*/ 147 h 218"/>
                <a:gd name="T64" fmla="*/ 61 w 147"/>
                <a:gd name="T65" fmla="*/ 137 h 218"/>
                <a:gd name="T66" fmla="*/ 67 w 147"/>
                <a:gd name="T67" fmla="*/ 126 h 218"/>
                <a:gd name="T68" fmla="*/ 73 w 147"/>
                <a:gd name="T69" fmla="*/ 115 h 218"/>
                <a:gd name="T70" fmla="*/ 81 w 147"/>
                <a:gd name="T71" fmla="*/ 105 h 218"/>
                <a:gd name="T72" fmla="*/ 88 w 147"/>
                <a:gd name="T73" fmla="*/ 95 h 218"/>
                <a:gd name="T74" fmla="*/ 97 w 147"/>
                <a:gd name="T75" fmla="*/ 86 h 218"/>
                <a:gd name="T76" fmla="*/ 105 w 147"/>
                <a:gd name="T77" fmla="*/ 78 h 218"/>
                <a:gd name="T78" fmla="*/ 114 w 147"/>
                <a:gd name="T79" fmla="*/ 69 h 218"/>
                <a:gd name="T80" fmla="*/ 124 w 147"/>
                <a:gd name="T81" fmla="*/ 61 h 218"/>
                <a:gd name="T82" fmla="*/ 133 w 147"/>
                <a:gd name="T83" fmla="*/ 53 h 218"/>
                <a:gd name="T84" fmla="*/ 143 w 147"/>
                <a:gd name="T85" fmla="*/ 46 h 218"/>
                <a:gd name="T86" fmla="*/ 147 w 147"/>
                <a:gd name="T87" fmla="*/ 44 h 218"/>
                <a:gd name="T88" fmla="*/ 146 w 147"/>
                <a:gd name="T89" fmla="*/ 39 h 218"/>
                <a:gd name="T90" fmla="*/ 145 w 147"/>
                <a:gd name="T91" fmla="*/ 34 h 218"/>
                <a:gd name="T92" fmla="*/ 144 w 147"/>
                <a:gd name="T93" fmla="*/ 30 h 218"/>
                <a:gd name="T94" fmla="*/ 143 w 147"/>
                <a:gd name="T95" fmla="*/ 25 h 218"/>
                <a:gd name="T96" fmla="*/ 141 w 147"/>
                <a:gd name="T97" fmla="*/ 21 h 218"/>
                <a:gd name="T98" fmla="*/ 140 w 147"/>
                <a:gd name="T99" fmla="*/ 16 h 218"/>
                <a:gd name="T100" fmla="*/ 138 w 147"/>
                <a:gd name="T101" fmla="*/ 12 h 218"/>
                <a:gd name="T102" fmla="*/ 137 w 147"/>
                <a:gd name="T103" fmla="*/ 8 h 218"/>
                <a:gd name="T104" fmla="*/ 137 w 147"/>
                <a:gd name="T105" fmla="*/ 7 h 218"/>
                <a:gd name="T106" fmla="*/ 137 w 147"/>
                <a:gd name="T107" fmla="*/ 6 h 218"/>
                <a:gd name="T108" fmla="*/ 137 w 147"/>
                <a:gd name="T109" fmla="*/ 5 h 218"/>
                <a:gd name="T110" fmla="*/ 137 w 147"/>
                <a:gd name="T111" fmla="*/ 4 h 218"/>
                <a:gd name="T112" fmla="*/ 137 w 147"/>
                <a:gd name="T113" fmla="*/ 3 h 218"/>
                <a:gd name="T114" fmla="*/ 137 w 147"/>
                <a:gd name="T115" fmla="*/ 2 h 218"/>
                <a:gd name="T116" fmla="*/ 137 w 147"/>
                <a:gd name="T117" fmla="*/ 1 h 218"/>
                <a:gd name="T118" fmla="*/ 138 w 147"/>
                <a:gd name="T119" fmla="*/ 0 h 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7"/>
                <a:gd name="T181" fmla="*/ 0 h 218"/>
                <a:gd name="T182" fmla="*/ 147 w 147"/>
                <a:gd name="T183" fmla="*/ 218 h 2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7" h="218">
                  <a:moveTo>
                    <a:pt x="138" y="0"/>
                  </a:moveTo>
                  <a:lnTo>
                    <a:pt x="131" y="3"/>
                  </a:lnTo>
                  <a:lnTo>
                    <a:pt x="120" y="10"/>
                  </a:lnTo>
                  <a:lnTo>
                    <a:pt x="107" y="19"/>
                  </a:lnTo>
                  <a:lnTo>
                    <a:pt x="97" y="28"/>
                  </a:lnTo>
                  <a:lnTo>
                    <a:pt x="85" y="36"/>
                  </a:lnTo>
                  <a:lnTo>
                    <a:pt x="74" y="47"/>
                  </a:lnTo>
                  <a:lnTo>
                    <a:pt x="65" y="57"/>
                  </a:lnTo>
                  <a:lnTo>
                    <a:pt x="55" y="68"/>
                  </a:lnTo>
                  <a:lnTo>
                    <a:pt x="47" y="80"/>
                  </a:lnTo>
                  <a:lnTo>
                    <a:pt x="39" y="91"/>
                  </a:lnTo>
                  <a:lnTo>
                    <a:pt x="30" y="104"/>
                  </a:lnTo>
                  <a:lnTo>
                    <a:pt x="23" y="115"/>
                  </a:lnTo>
                  <a:lnTo>
                    <a:pt x="16" y="129"/>
                  </a:lnTo>
                  <a:lnTo>
                    <a:pt x="11" y="142"/>
                  </a:lnTo>
                  <a:lnTo>
                    <a:pt x="5" y="155"/>
                  </a:lnTo>
                  <a:lnTo>
                    <a:pt x="1" y="170"/>
                  </a:lnTo>
                  <a:lnTo>
                    <a:pt x="0" y="171"/>
                  </a:lnTo>
                  <a:lnTo>
                    <a:pt x="4" y="178"/>
                  </a:lnTo>
                  <a:lnTo>
                    <a:pt x="8" y="183"/>
                  </a:lnTo>
                  <a:lnTo>
                    <a:pt x="12" y="189"/>
                  </a:lnTo>
                  <a:lnTo>
                    <a:pt x="16" y="194"/>
                  </a:lnTo>
                  <a:lnTo>
                    <a:pt x="21" y="201"/>
                  </a:lnTo>
                  <a:lnTo>
                    <a:pt x="25" y="206"/>
                  </a:lnTo>
                  <a:lnTo>
                    <a:pt x="29" y="211"/>
                  </a:lnTo>
                  <a:lnTo>
                    <a:pt x="33" y="218"/>
                  </a:lnTo>
                  <a:lnTo>
                    <a:pt x="35" y="207"/>
                  </a:lnTo>
                  <a:lnTo>
                    <a:pt x="37" y="194"/>
                  </a:lnTo>
                  <a:lnTo>
                    <a:pt x="42" y="183"/>
                  </a:lnTo>
                  <a:lnTo>
                    <a:pt x="46" y="170"/>
                  </a:lnTo>
                  <a:lnTo>
                    <a:pt x="50" y="159"/>
                  </a:lnTo>
                  <a:lnTo>
                    <a:pt x="55" y="147"/>
                  </a:lnTo>
                  <a:lnTo>
                    <a:pt x="61" y="137"/>
                  </a:lnTo>
                  <a:lnTo>
                    <a:pt x="67" y="126"/>
                  </a:lnTo>
                  <a:lnTo>
                    <a:pt x="73" y="115"/>
                  </a:lnTo>
                  <a:lnTo>
                    <a:pt x="81" y="105"/>
                  </a:lnTo>
                  <a:lnTo>
                    <a:pt x="88" y="95"/>
                  </a:lnTo>
                  <a:lnTo>
                    <a:pt x="97" y="86"/>
                  </a:lnTo>
                  <a:lnTo>
                    <a:pt x="105" y="78"/>
                  </a:lnTo>
                  <a:lnTo>
                    <a:pt x="114" y="69"/>
                  </a:lnTo>
                  <a:lnTo>
                    <a:pt x="124" y="61"/>
                  </a:lnTo>
                  <a:lnTo>
                    <a:pt x="133" y="53"/>
                  </a:lnTo>
                  <a:lnTo>
                    <a:pt x="143" y="46"/>
                  </a:lnTo>
                  <a:lnTo>
                    <a:pt x="147" y="44"/>
                  </a:lnTo>
                  <a:lnTo>
                    <a:pt x="146" y="39"/>
                  </a:lnTo>
                  <a:lnTo>
                    <a:pt x="145" y="34"/>
                  </a:lnTo>
                  <a:lnTo>
                    <a:pt x="144" y="30"/>
                  </a:lnTo>
                  <a:lnTo>
                    <a:pt x="143" y="25"/>
                  </a:lnTo>
                  <a:lnTo>
                    <a:pt x="141" y="21"/>
                  </a:lnTo>
                  <a:lnTo>
                    <a:pt x="140" y="16"/>
                  </a:lnTo>
                  <a:lnTo>
                    <a:pt x="138" y="12"/>
                  </a:lnTo>
                  <a:lnTo>
                    <a:pt x="137" y="8"/>
                  </a:lnTo>
                  <a:lnTo>
                    <a:pt x="137" y="7"/>
                  </a:lnTo>
                  <a:lnTo>
                    <a:pt x="137" y="6"/>
                  </a:lnTo>
                  <a:lnTo>
                    <a:pt x="137" y="5"/>
                  </a:lnTo>
                  <a:lnTo>
                    <a:pt x="137" y="4"/>
                  </a:lnTo>
                  <a:lnTo>
                    <a:pt x="137" y="3"/>
                  </a:lnTo>
                  <a:lnTo>
                    <a:pt x="137" y="2"/>
                  </a:lnTo>
                  <a:lnTo>
                    <a:pt x="137" y="1"/>
                  </a:lnTo>
                  <a:lnTo>
                    <a:pt x="138" y="0"/>
                  </a:lnTo>
                  <a:close/>
                </a:path>
              </a:pathLst>
            </a:custGeom>
            <a:solidFill>
              <a:srgbClr val="68EEBA"/>
            </a:solidFill>
            <a:ln w="9525">
              <a:noFill/>
              <a:round/>
              <a:headEnd/>
              <a:tailEnd/>
            </a:ln>
          </p:spPr>
          <p:txBody>
            <a:bodyPr>
              <a:prstTxWarp prst="textNoShape">
                <a:avLst/>
              </a:prstTxWarp>
            </a:bodyPr>
            <a:lstStyle/>
            <a:p>
              <a:endParaRPr lang="en-US"/>
            </a:p>
          </p:txBody>
        </p:sp>
        <p:sp>
          <p:nvSpPr>
            <p:cNvPr id="62501" name="Freeform 37"/>
            <p:cNvSpPr>
              <a:spLocks/>
            </p:cNvSpPr>
            <p:nvPr/>
          </p:nvSpPr>
          <p:spPr bwMode="auto">
            <a:xfrm>
              <a:off x="1148" y="1748"/>
              <a:ext cx="126" cy="223"/>
            </a:xfrm>
            <a:custGeom>
              <a:avLst/>
              <a:gdLst>
                <a:gd name="T0" fmla="*/ 114 w 126"/>
                <a:gd name="T1" fmla="*/ 0 h 223"/>
                <a:gd name="T2" fmla="*/ 110 w 126"/>
                <a:gd name="T3" fmla="*/ 2 h 223"/>
                <a:gd name="T4" fmla="*/ 100 w 126"/>
                <a:gd name="T5" fmla="*/ 9 h 223"/>
                <a:gd name="T6" fmla="*/ 91 w 126"/>
                <a:gd name="T7" fmla="*/ 17 h 223"/>
                <a:gd name="T8" fmla="*/ 81 w 126"/>
                <a:gd name="T9" fmla="*/ 25 h 223"/>
                <a:gd name="T10" fmla="*/ 72 w 126"/>
                <a:gd name="T11" fmla="*/ 34 h 223"/>
                <a:gd name="T12" fmla="*/ 64 w 126"/>
                <a:gd name="T13" fmla="*/ 42 h 223"/>
                <a:gd name="T14" fmla="*/ 55 w 126"/>
                <a:gd name="T15" fmla="*/ 51 h 223"/>
                <a:gd name="T16" fmla="*/ 48 w 126"/>
                <a:gd name="T17" fmla="*/ 61 h 223"/>
                <a:gd name="T18" fmla="*/ 40 w 126"/>
                <a:gd name="T19" fmla="*/ 71 h 223"/>
                <a:gd name="T20" fmla="*/ 34 w 126"/>
                <a:gd name="T21" fmla="*/ 82 h 223"/>
                <a:gd name="T22" fmla="*/ 28 w 126"/>
                <a:gd name="T23" fmla="*/ 93 h 223"/>
                <a:gd name="T24" fmla="*/ 22 w 126"/>
                <a:gd name="T25" fmla="*/ 103 h 223"/>
                <a:gd name="T26" fmla="*/ 17 w 126"/>
                <a:gd name="T27" fmla="*/ 115 h 223"/>
                <a:gd name="T28" fmla="*/ 13 w 126"/>
                <a:gd name="T29" fmla="*/ 126 h 223"/>
                <a:gd name="T30" fmla="*/ 9 w 126"/>
                <a:gd name="T31" fmla="*/ 139 h 223"/>
                <a:gd name="T32" fmla="*/ 4 w 126"/>
                <a:gd name="T33" fmla="*/ 150 h 223"/>
                <a:gd name="T34" fmla="*/ 2 w 126"/>
                <a:gd name="T35" fmla="*/ 163 h 223"/>
                <a:gd name="T36" fmla="*/ 0 w 126"/>
                <a:gd name="T37" fmla="*/ 174 h 223"/>
                <a:gd name="T38" fmla="*/ 6 w 126"/>
                <a:gd name="T39" fmla="*/ 180 h 223"/>
                <a:gd name="T40" fmla="*/ 10 w 126"/>
                <a:gd name="T41" fmla="*/ 186 h 223"/>
                <a:gd name="T42" fmla="*/ 15 w 126"/>
                <a:gd name="T43" fmla="*/ 193 h 223"/>
                <a:gd name="T44" fmla="*/ 19 w 126"/>
                <a:gd name="T45" fmla="*/ 199 h 223"/>
                <a:gd name="T46" fmla="*/ 25 w 126"/>
                <a:gd name="T47" fmla="*/ 204 h 223"/>
                <a:gd name="T48" fmla="*/ 30 w 126"/>
                <a:gd name="T49" fmla="*/ 210 h 223"/>
                <a:gd name="T50" fmla="*/ 35 w 126"/>
                <a:gd name="T51" fmla="*/ 217 h 223"/>
                <a:gd name="T52" fmla="*/ 40 w 126"/>
                <a:gd name="T53" fmla="*/ 223 h 223"/>
                <a:gd name="T54" fmla="*/ 39 w 126"/>
                <a:gd name="T55" fmla="*/ 215 h 223"/>
                <a:gd name="T56" fmla="*/ 40 w 126"/>
                <a:gd name="T57" fmla="*/ 204 h 223"/>
                <a:gd name="T58" fmla="*/ 40 w 126"/>
                <a:gd name="T59" fmla="*/ 193 h 223"/>
                <a:gd name="T60" fmla="*/ 42 w 126"/>
                <a:gd name="T61" fmla="*/ 182 h 223"/>
                <a:gd name="T62" fmla="*/ 45 w 126"/>
                <a:gd name="T63" fmla="*/ 172 h 223"/>
                <a:gd name="T64" fmla="*/ 50 w 126"/>
                <a:gd name="T65" fmla="*/ 151 h 223"/>
                <a:gd name="T66" fmla="*/ 56 w 126"/>
                <a:gd name="T67" fmla="*/ 131 h 223"/>
                <a:gd name="T68" fmla="*/ 66 w 126"/>
                <a:gd name="T69" fmla="*/ 113 h 223"/>
                <a:gd name="T70" fmla="*/ 76 w 126"/>
                <a:gd name="T71" fmla="*/ 95 h 223"/>
                <a:gd name="T72" fmla="*/ 89 w 126"/>
                <a:gd name="T73" fmla="*/ 79 h 223"/>
                <a:gd name="T74" fmla="*/ 102 w 126"/>
                <a:gd name="T75" fmla="*/ 63 h 223"/>
                <a:gd name="T76" fmla="*/ 117 w 126"/>
                <a:gd name="T77" fmla="*/ 49 h 223"/>
                <a:gd name="T78" fmla="*/ 126 w 126"/>
                <a:gd name="T79" fmla="*/ 43 h 223"/>
                <a:gd name="T80" fmla="*/ 125 w 126"/>
                <a:gd name="T81" fmla="*/ 39 h 223"/>
                <a:gd name="T82" fmla="*/ 123 w 126"/>
                <a:gd name="T83" fmla="*/ 35 h 223"/>
                <a:gd name="T84" fmla="*/ 121 w 126"/>
                <a:gd name="T85" fmla="*/ 29 h 223"/>
                <a:gd name="T86" fmla="*/ 120 w 126"/>
                <a:gd name="T87" fmla="*/ 25 h 223"/>
                <a:gd name="T88" fmla="*/ 119 w 126"/>
                <a:gd name="T89" fmla="*/ 20 h 223"/>
                <a:gd name="T90" fmla="*/ 118 w 126"/>
                <a:gd name="T91" fmla="*/ 16 h 223"/>
                <a:gd name="T92" fmla="*/ 116 w 126"/>
                <a:gd name="T93" fmla="*/ 10 h 223"/>
                <a:gd name="T94" fmla="*/ 115 w 126"/>
                <a:gd name="T95" fmla="*/ 6 h 223"/>
                <a:gd name="T96" fmla="*/ 115 w 126"/>
                <a:gd name="T97" fmla="*/ 5 h 223"/>
                <a:gd name="T98" fmla="*/ 115 w 126"/>
                <a:gd name="T99" fmla="*/ 4 h 223"/>
                <a:gd name="T100" fmla="*/ 115 w 126"/>
                <a:gd name="T101" fmla="*/ 3 h 223"/>
                <a:gd name="T102" fmla="*/ 115 w 126"/>
                <a:gd name="T103" fmla="*/ 3 h 223"/>
                <a:gd name="T104" fmla="*/ 115 w 126"/>
                <a:gd name="T105" fmla="*/ 2 h 223"/>
                <a:gd name="T106" fmla="*/ 114 w 126"/>
                <a:gd name="T107" fmla="*/ 1 h 223"/>
                <a:gd name="T108" fmla="*/ 114 w 126"/>
                <a:gd name="T109" fmla="*/ 0 h 223"/>
                <a:gd name="T110" fmla="*/ 114 w 126"/>
                <a:gd name="T111" fmla="*/ 0 h 2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
                <a:gd name="T169" fmla="*/ 0 h 223"/>
                <a:gd name="T170" fmla="*/ 126 w 126"/>
                <a:gd name="T171" fmla="*/ 223 h 2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 h="223">
                  <a:moveTo>
                    <a:pt x="114" y="0"/>
                  </a:moveTo>
                  <a:lnTo>
                    <a:pt x="110" y="2"/>
                  </a:lnTo>
                  <a:lnTo>
                    <a:pt x="100" y="9"/>
                  </a:lnTo>
                  <a:lnTo>
                    <a:pt x="91" y="17"/>
                  </a:lnTo>
                  <a:lnTo>
                    <a:pt x="81" y="25"/>
                  </a:lnTo>
                  <a:lnTo>
                    <a:pt x="72" y="34"/>
                  </a:lnTo>
                  <a:lnTo>
                    <a:pt x="64" y="42"/>
                  </a:lnTo>
                  <a:lnTo>
                    <a:pt x="55" y="51"/>
                  </a:lnTo>
                  <a:lnTo>
                    <a:pt x="48" y="61"/>
                  </a:lnTo>
                  <a:lnTo>
                    <a:pt x="40" y="71"/>
                  </a:lnTo>
                  <a:lnTo>
                    <a:pt x="34" y="82"/>
                  </a:lnTo>
                  <a:lnTo>
                    <a:pt x="28" y="93"/>
                  </a:lnTo>
                  <a:lnTo>
                    <a:pt x="22" y="103"/>
                  </a:lnTo>
                  <a:lnTo>
                    <a:pt x="17" y="115"/>
                  </a:lnTo>
                  <a:lnTo>
                    <a:pt x="13" y="126"/>
                  </a:lnTo>
                  <a:lnTo>
                    <a:pt x="9" y="139"/>
                  </a:lnTo>
                  <a:lnTo>
                    <a:pt x="4" y="150"/>
                  </a:lnTo>
                  <a:lnTo>
                    <a:pt x="2" y="163"/>
                  </a:lnTo>
                  <a:lnTo>
                    <a:pt x="0" y="174"/>
                  </a:lnTo>
                  <a:lnTo>
                    <a:pt x="6" y="180"/>
                  </a:lnTo>
                  <a:lnTo>
                    <a:pt x="10" y="186"/>
                  </a:lnTo>
                  <a:lnTo>
                    <a:pt x="15" y="193"/>
                  </a:lnTo>
                  <a:lnTo>
                    <a:pt x="19" y="199"/>
                  </a:lnTo>
                  <a:lnTo>
                    <a:pt x="25" y="204"/>
                  </a:lnTo>
                  <a:lnTo>
                    <a:pt x="30" y="210"/>
                  </a:lnTo>
                  <a:lnTo>
                    <a:pt x="35" y="217"/>
                  </a:lnTo>
                  <a:lnTo>
                    <a:pt x="40" y="223"/>
                  </a:lnTo>
                  <a:lnTo>
                    <a:pt x="39" y="215"/>
                  </a:lnTo>
                  <a:lnTo>
                    <a:pt x="40" y="204"/>
                  </a:lnTo>
                  <a:lnTo>
                    <a:pt x="40" y="193"/>
                  </a:lnTo>
                  <a:lnTo>
                    <a:pt x="42" y="182"/>
                  </a:lnTo>
                  <a:lnTo>
                    <a:pt x="45" y="172"/>
                  </a:lnTo>
                  <a:lnTo>
                    <a:pt x="50" y="151"/>
                  </a:lnTo>
                  <a:lnTo>
                    <a:pt x="56" y="131"/>
                  </a:lnTo>
                  <a:lnTo>
                    <a:pt x="66" y="113"/>
                  </a:lnTo>
                  <a:lnTo>
                    <a:pt x="76" y="95"/>
                  </a:lnTo>
                  <a:lnTo>
                    <a:pt x="89" y="79"/>
                  </a:lnTo>
                  <a:lnTo>
                    <a:pt x="102" y="63"/>
                  </a:lnTo>
                  <a:lnTo>
                    <a:pt x="117" y="49"/>
                  </a:lnTo>
                  <a:lnTo>
                    <a:pt x="126" y="43"/>
                  </a:lnTo>
                  <a:lnTo>
                    <a:pt x="125" y="39"/>
                  </a:lnTo>
                  <a:lnTo>
                    <a:pt x="123" y="35"/>
                  </a:lnTo>
                  <a:lnTo>
                    <a:pt x="121" y="29"/>
                  </a:lnTo>
                  <a:lnTo>
                    <a:pt x="120" y="25"/>
                  </a:lnTo>
                  <a:lnTo>
                    <a:pt x="119" y="20"/>
                  </a:lnTo>
                  <a:lnTo>
                    <a:pt x="118" y="16"/>
                  </a:lnTo>
                  <a:lnTo>
                    <a:pt x="116" y="10"/>
                  </a:lnTo>
                  <a:lnTo>
                    <a:pt x="115" y="6"/>
                  </a:lnTo>
                  <a:lnTo>
                    <a:pt x="115" y="5"/>
                  </a:lnTo>
                  <a:lnTo>
                    <a:pt x="115" y="4"/>
                  </a:lnTo>
                  <a:lnTo>
                    <a:pt x="115" y="3"/>
                  </a:lnTo>
                  <a:lnTo>
                    <a:pt x="115" y="2"/>
                  </a:lnTo>
                  <a:lnTo>
                    <a:pt x="114" y="1"/>
                  </a:lnTo>
                  <a:lnTo>
                    <a:pt x="114" y="0"/>
                  </a:lnTo>
                  <a:close/>
                </a:path>
              </a:pathLst>
            </a:custGeom>
            <a:solidFill>
              <a:srgbClr val="70F1B4"/>
            </a:solidFill>
            <a:ln w="9525">
              <a:noFill/>
              <a:round/>
              <a:headEnd/>
              <a:tailEnd/>
            </a:ln>
          </p:spPr>
          <p:txBody>
            <a:bodyPr>
              <a:prstTxWarp prst="textNoShape">
                <a:avLst/>
              </a:prstTxWarp>
            </a:bodyPr>
            <a:lstStyle/>
            <a:p>
              <a:endParaRPr lang="en-US"/>
            </a:p>
          </p:txBody>
        </p:sp>
        <p:sp>
          <p:nvSpPr>
            <p:cNvPr id="62502" name="Freeform 38"/>
            <p:cNvSpPr>
              <a:spLocks noEditPoints="1"/>
            </p:cNvSpPr>
            <p:nvPr/>
          </p:nvSpPr>
          <p:spPr bwMode="auto">
            <a:xfrm>
              <a:off x="1187" y="1791"/>
              <a:ext cx="144" cy="333"/>
            </a:xfrm>
            <a:custGeom>
              <a:avLst/>
              <a:gdLst>
                <a:gd name="T0" fmla="*/ 78 w 144"/>
                <a:gd name="T1" fmla="*/ 6 h 333"/>
                <a:gd name="T2" fmla="*/ 50 w 144"/>
                <a:gd name="T3" fmla="*/ 36 h 333"/>
                <a:gd name="T4" fmla="*/ 27 w 144"/>
                <a:gd name="T5" fmla="*/ 70 h 333"/>
                <a:gd name="T6" fmla="*/ 11 w 144"/>
                <a:gd name="T7" fmla="*/ 108 h 333"/>
                <a:gd name="T8" fmla="*/ 3 w 144"/>
                <a:gd name="T9" fmla="*/ 139 h 333"/>
                <a:gd name="T10" fmla="*/ 1 w 144"/>
                <a:gd name="T11" fmla="*/ 161 h 333"/>
                <a:gd name="T12" fmla="*/ 1 w 144"/>
                <a:gd name="T13" fmla="*/ 180 h 333"/>
                <a:gd name="T14" fmla="*/ 2 w 144"/>
                <a:gd name="T15" fmla="*/ 182 h 333"/>
                <a:gd name="T16" fmla="*/ 3 w 144"/>
                <a:gd name="T17" fmla="*/ 183 h 333"/>
                <a:gd name="T18" fmla="*/ 6 w 144"/>
                <a:gd name="T19" fmla="*/ 185 h 333"/>
                <a:gd name="T20" fmla="*/ 7 w 144"/>
                <a:gd name="T21" fmla="*/ 187 h 333"/>
                <a:gd name="T22" fmla="*/ 22 w 144"/>
                <a:gd name="T23" fmla="*/ 205 h 333"/>
                <a:gd name="T24" fmla="*/ 37 w 144"/>
                <a:gd name="T25" fmla="*/ 224 h 333"/>
                <a:gd name="T26" fmla="*/ 53 w 144"/>
                <a:gd name="T27" fmla="*/ 243 h 333"/>
                <a:gd name="T28" fmla="*/ 70 w 144"/>
                <a:gd name="T29" fmla="*/ 263 h 333"/>
                <a:gd name="T30" fmla="*/ 57 w 144"/>
                <a:gd name="T31" fmla="*/ 238 h 333"/>
                <a:gd name="T32" fmla="*/ 47 w 144"/>
                <a:gd name="T33" fmla="*/ 206 h 333"/>
                <a:gd name="T34" fmla="*/ 43 w 144"/>
                <a:gd name="T35" fmla="*/ 172 h 333"/>
                <a:gd name="T36" fmla="*/ 47 w 144"/>
                <a:gd name="T37" fmla="*/ 137 h 333"/>
                <a:gd name="T38" fmla="*/ 57 w 144"/>
                <a:gd name="T39" fmla="*/ 105 h 333"/>
                <a:gd name="T40" fmla="*/ 73 w 144"/>
                <a:gd name="T41" fmla="*/ 76 h 333"/>
                <a:gd name="T42" fmla="*/ 94 w 144"/>
                <a:gd name="T43" fmla="*/ 51 h 333"/>
                <a:gd name="T44" fmla="*/ 102 w 144"/>
                <a:gd name="T45" fmla="*/ 36 h 333"/>
                <a:gd name="T46" fmla="*/ 97 w 144"/>
                <a:gd name="T47" fmla="*/ 25 h 333"/>
                <a:gd name="T48" fmla="*/ 93 w 144"/>
                <a:gd name="T49" fmla="*/ 16 h 333"/>
                <a:gd name="T50" fmla="*/ 89 w 144"/>
                <a:gd name="T51" fmla="*/ 5 h 333"/>
                <a:gd name="T52" fmla="*/ 139 w 144"/>
                <a:gd name="T53" fmla="*/ 325 h 333"/>
                <a:gd name="T54" fmla="*/ 135 w 144"/>
                <a:gd name="T55" fmla="*/ 333 h 333"/>
                <a:gd name="T56" fmla="*/ 136 w 144"/>
                <a:gd name="T57" fmla="*/ 332 h 333"/>
                <a:gd name="T58" fmla="*/ 137 w 144"/>
                <a:gd name="T59" fmla="*/ 330 h 333"/>
                <a:gd name="T60" fmla="*/ 138 w 144"/>
                <a:gd name="T61" fmla="*/ 328 h 333"/>
                <a:gd name="T62" fmla="*/ 139 w 144"/>
                <a:gd name="T63" fmla="*/ 325 h 3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333"/>
                <a:gd name="T98" fmla="*/ 144 w 144"/>
                <a:gd name="T99" fmla="*/ 333 h 3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333">
                  <a:moveTo>
                    <a:pt x="87" y="0"/>
                  </a:moveTo>
                  <a:lnTo>
                    <a:pt x="78" y="6"/>
                  </a:lnTo>
                  <a:lnTo>
                    <a:pt x="63" y="20"/>
                  </a:lnTo>
                  <a:lnTo>
                    <a:pt x="50" y="36"/>
                  </a:lnTo>
                  <a:lnTo>
                    <a:pt x="37" y="52"/>
                  </a:lnTo>
                  <a:lnTo>
                    <a:pt x="27" y="70"/>
                  </a:lnTo>
                  <a:lnTo>
                    <a:pt x="17" y="88"/>
                  </a:lnTo>
                  <a:lnTo>
                    <a:pt x="11" y="108"/>
                  </a:lnTo>
                  <a:lnTo>
                    <a:pt x="6" y="129"/>
                  </a:lnTo>
                  <a:lnTo>
                    <a:pt x="3" y="139"/>
                  </a:lnTo>
                  <a:lnTo>
                    <a:pt x="1" y="150"/>
                  </a:lnTo>
                  <a:lnTo>
                    <a:pt x="1" y="161"/>
                  </a:lnTo>
                  <a:lnTo>
                    <a:pt x="0" y="172"/>
                  </a:lnTo>
                  <a:lnTo>
                    <a:pt x="1" y="180"/>
                  </a:lnTo>
                  <a:lnTo>
                    <a:pt x="1" y="181"/>
                  </a:lnTo>
                  <a:lnTo>
                    <a:pt x="2" y="182"/>
                  </a:lnTo>
                  <a:lnTo>
                    <a:pt x="3" y="182"/>
                  </a:lnTo>
                  <a:lnTo>
                    <a:pt x="3" y="183"/>
                  </a:lnTo>
                  <a:lnTo>
                    <a:pt x="4" y="184"/>
                  </a:lnTo>
                  <a:lnTo>
                    <a:pt x="6" y="185"/>
                  </a:lnTo>
                  <a:lnTo>
                    <a:pt x="7" y="186"/>
                  </a:lnTo>
                  <a:lnTo>
                    <a:pt x="7" y="187"/>
                  </a:lnTo>
                  <a:lnTo>
                    <a:pt x="14" y="196"/>
                  </a:lnTo>
                  <a:lnTo>
                    <a:pt x="22" y="205"/>
                  </a:lnTo>
                  <a:lnTo>
                    <a:pt x="30" y="215"/>
                  </a:lnTo>
                  <a:lnTo>
                    <a:pt x="37" y="224"/>
                  </a:lnTo>
                  <a:lnTo>
                    <a:pt x="46" y="234"/>
                  </a:lnTo>
                  <a:lnTo>
                    <a:pt x="53" y="243"/>
                  </a:lnTo>
                  <a:lnTo>
                    <a:pt x="61" y="254"/>
                  </a:lnTo>
                  <a:lnTo>
                    <a:pt x="70" y="263"/>
                  </a:lnTo>
                  <a:lnTo>
                    <a:pt x="65" y="254"/>
                  </a:lnTo>
                  <a:lnTo>
                    <a:pt x="57" y="238"/>
                  </a:lnTo>
                  <a:lnTo>
                    <a:pt x="51" y="222"/>
                  </a:lnTo>
                  <a:lnTo>
                    <a:pt x="47" y="206"/>
                  </a:lnTo>
                  <a:lnTo>
                    <a:pt x="45" y="190"/>
                  </a:lnTo>
                  <a:lnTo>
                    <a:pt x="43" y="172"/>
                  </a:lnTo>
                  <a:lnTo>
                    <a:pt x="45" y="155"/>
                  </a:lnTo>
                  <a:lnTo>
                    <a:pt x="47" y="137"/>
                  </a:lnTo>
                  <a:lnTo>
                    <a:pt x="51" y="121"/>
                  </a:lnTo>
                  <a:lnTo>
                    <a:pt x="57" y="105"/>
                  </a:lnTo>
                  <a:lnTo>
                    <a:pt x="65" y="91"/>
                  </a:lnTo>
                  <a:lnTo>
                    <a:pt x="73" y="76"/>
                  </a:lnTo>
                  <a:lnTo>
                    <a:pt x="82" y="63"/>
                  </a:lnTo>
                  <a:lnTo>
                    <a:pt x="94" y="51"/>
                  </a:lnTo>
                  <a:lnTo>
                    <a:pt x="105" y="40"/>
                  </a:lnTo>
                  <a:lnTo>
                    <a:pt x="102" y="36"/>
                  </a:lnTo>
                  <a:lnTo>
                    <a:pt x="99" y="31"/>
                  </a:lnTo>
                  <a:lnTo>
                    <a:pt x="97" y="25"/>
                  </a:lnTo>
                  <a:lnTo>
                    <a:pt x="95" y="21"/>
                  </a:lnTo>
                  <a:lnTo>
                    <a:pt x="93" y="16"/>
                  </a:lnTo>
                  <a:lnTo>
                    <a:pt x="91" y="11"/>
                  </a:lnTo>
                  <a:lnTo>
                    <a:pt x="89" y="5"/>
                  </a:lnTo>
                  <a:lnTo>
                    <a:pt x="87" y="0"/>
                  </a:lnTo>
                  <a:close/>
                  <a:moveTo>
                    <a:pt x="139" y="325"/>
                  </a:moveTo>
                  <a:lnTo>
                    <a:pt x="144" y="328"/>
                  </a:lnTo>
                  <a:lnTo>
                    <a:pt x="135" y="333"/>
                  </a:lnTo>
                  <a:lnTo>
                    <a:pt x="136" y="333"/>
                  </a:lnTo>
                  <a:lnTo>
                    <a:pt x="136" y="332"/>
                  </a:lnTo>
                  <a:lnTo>
                    <a:pt x="137" y="331"/>
                  </a:lnTo>
                  <a:lnTo>
                    <a:pt x="137" y="330"/>
                  </a:lnTo>
                  <a:lnTo>
                    <a:pt x="138" y="329"/>
                  </a:lnTo>
                  <a:lnTo>
                    <a:pt x="138" y="328"/>
                  </a:lnTo>
                  <a:lnTo>
                    <a:pt x="139" y="327"/>
                  </a:lnTo>
                  <a:lnTo>
                    <a:pt x="139" y="325"/>
                  </a:lnTo>
                  <a:close/>
                </a:path>
              </a:pathLst>
            </a:custGeom>
            <a:solidFill>
              <a:srgbClr val="78F4AF"/>
            </a:solidFill>
            <a:ln w="9525">
              <a:noFill/>
              <a:round/>
              <a:headEnd/>
              <a:tailEnd/>
            </a:ln>
          </p:spPr>
          <p:txBody>
            <a:bodyPr>
              <a:prstTxWarp prst="textNoShape">
                <a:avLst/>
              </a:prstTxWarp>
            </a:bodyPr>
            <a:lstStyle/>
            <a:p>
              <a:endParaRPr lang="en-US"/>
            </a:p>
          </p:txBody>
        </p:sp>
        <p:sp>
          <p:nvSpPr>
            <p:cNvPr id="62503" name="Freeform 39"/>
            <p:cNvSpPr>
              <a:spLocks/>
            </p:cNvSpPr>
            <p:nvPr/>
          </p:nvSpPr>
          <p:spPr bwMode="auto">
            <a:xfrm>
              <a:off x="1230" y="1831"/>
              <a:ext cx="140" cy="288"/>
            </a:xfrm>
            <a:custGeom>
              <a:avLst/>
              <a:gdLst>
                <a:gd name="T0" fmla="*/ 51 w 140"/>
                <a:gd name="T1" fmla="*/ 11 h 288"/>
                <a:gd name="T2" fmla="*/ 30 w 140"/>
                <a:gd name="T3" fmla="*/ 36 h 288"/>
                <a:gd name="T4" fmla="*/ 14 w 140"/>
                <a:gd name="T5" fmla="*/ 65 h 288"/>
                <a:gd name="T6" fmla="*/ 4 w 140"/>
                <a:gd name="T7" fmla="*/ 97 h 288"/>
                <a:gd name="T8" fmla="*/ 0 w 140"/>
                <a:gd name="T9" fmla="*/ 132 h 288"/>
                <a:gd name="T10" fmla="*/ 4 w 140"/>
                <a:gd name="T11" fmla="*/ 166 h 288"/>
                <a:gd name="T12" fmla="*/ 14 w 140"/>
                <a:gd name="T13" fmla="*/ 198 h 288"/>
                <a:gd name="T14" fmla="*/ 27 w 140"/>
                <a:gd name="T15" fmla="*/ 223 h 288"/>
                <a:gd name="T16" fmla="*/ 44 w 140"/>
                <a:gd name="T17" fmla="*/ 240 h 288"/>
                <a:gd name="T18" fmla="*/ 61 w 140"/>
                <a:gd name="T19" fmla="*/ 257 h 288"/>
                <a:gd name="T20" fmla="*/ 78 w 140"/>
                <a:gd name="T21" fmla="*/ 272 h 288"/>
                <a:gd name="T22" fmla="*/ 98 w 140"/>
                <a:gd name="T23" fmla="*/ 284 h 288"/>
                <a:gd name="T24" fmla="*/ 97 w 140"/>
                <a:gd name="T25" fmla="*/ 284 h 288"/>
                <a:gd name="T26" fmla="*/ 97 w 140"/>
                <a:gd name="T27" fmla="*/ 285 h 288"/>
                <a:gd name="T28" fmla="*/ 97 w 140"/>
                <a:gd name="T29" fmla="*/ 285 h 288"/>
                <a:gd name="T30" fmla="*/ 96 w 140"/>
                <a:gd name="T31" fmla="*/ 285 h 288"/>
                <a:gd name="T32" fmla="*/ 140 w 140"/>
                <a:gd name="T33" fmla="*/ 259 h 288"/>
                <a:gd name="T34" fmla="*/ 133 w 140"/>
                <a:gd name="T35" fmla="*/ 255 h 288"/>
                <a:gd name="T36" fmla="*/ 111 w 140"/>
                <a:gd name="T37" fmla="*/ 244 h 288"/>
                <a:gd name="T38" fmla="*/ 90 w 140"/>
                <a:gd name="T39" fmla="*/ 231 h 288"/>
                <a:gd name="T40" fmla="*/ 73 w 140"/>
                <a:gd name="T41" fmla="*/ 214 h 288"/>
                <a:gd name="T42" fmla="*/ 58 w 140"/>
                <a:gd name="T43" fmla="*/ 193 h 288"/>
                <a:gd name="T44" fmla="*/ 49 w 140"/>
                <a:gd name="T45" fmla="*/ 170 h 288"/>
                <a:gd name="T46" fmla="*/ 44 w 140"/>
                <a:gd name="T47" fmla="*/ 145 h 288"/>
                <a:gd name="T48" fmla="*/ 44 w 140"/>
                <a:gd name="T49" fmla="*/ 119 h 288"/>
                <a:gd name="T50" fmla="*/ 49 w 140"/>
                <a:gd name="T51" fmla="*/ 94 h 288"/>
                <a:gd name="T52" fmla="*/ 58 w 140"/>
                <a:gd name="T53" fmla="*/ 71 h 288"/>
                <a:gd name="T54" fmla="*/ 73 w 140"/>
                <a:gd name="T55" fmla="*/ 51 h 288"/>
                <a:gd name="T56" fmla="*/ 87 w 140"/>
                <a:gd name="T57" fmla="*/ 36 h 288"/>
                <a:gd name="T58" fmla="*/ 84 w 140"/>
                <a:gd name="T59" fmla="*/ 32 h 288"/>
                <a:gd name="T60" fmla="*/ 81 w 140"/>
                <a:gd name="T61" fmla="*/ 27 h 288"/>
                <a:gd name="T62" fmla="*/ 76 w 140"/>
                <a:gd name="T63" fmla="*/ 23 h 288"/>
                <a:gd name="T64" fmla="*/ 73 w 140"/>
                <a:gd name="T65" fmla="*/ 18 h 288"/>
                <a:gd name="T66" fmla="*/ 70 w 140"/>
                <a:gd name="T67" fmla="*/ 14 h 288"/>
                <a:gd name="T68" fmla="*/ 68 w 140"/>
                <a:gd name="T69" fmla="*/ 10 h 288"/>
                <a:gd name="T70" fmla="*/ 65 w 140"/>
                <a:gd name="T71" fmla="*/ 5 h 288"/>
                <a:gd name="T72" fmla="*/ 62 w 140"/>
                <a:gd name="T73" fmla="*/ 0 h 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88"/>
                <a:gd name="T113" fmla="*/ 140 w 140"/>
                <a:gd name="T114" fmla="*/ 288 h 2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88">
                  <a:moveTo>
                    <a:pt x="62" y="0"/>
                  </a:moveTo>
                  <a:lnTo>
                    <a:pt x="51" y="11"/>
                  </a:lnTo>
                  <a:lnTo>
                    <a:pt x="39" y="23"/>
                  </a:lnTo>
                  <a:lnTo>
                    <a:pt x="30" y="36"/>
                  </a:lnTo>
                  <a:lnTo>
                    <a:pt x="22" y="51"/>
                  </a:lnTo>
                  <a:lnTo>
                    <a:pt x="14" y="65"/>
                  </a:lnTo>
                  <a:lnTo>
                    <a:pt x="8" y="81"/>
                  </a:lnTo>
                  <a:lnTo>
                    <a:pt x="4" y="97"/>
                  </a:lnTo>
                  <a:lnTo>
                    <a:pt x="2" y="115"/>
                  </a:lnTo>
                  <a:lnTo>
                    <a:pt x="0" y="132"/>
                  </a:lnTo>
                  <a:lnTo>
                    <a:pt x="2" y="150"/>
                  </a:lnTo>
                  <a:lnTo>
                    <a:pt x="4" y="166"/>
                  </a:lnTo>
                  <a:lnTo>
                    <a:pt x="8" y="182"/>
                  </a:lnTo>
                  <a:lnTo>
                    <a:pt x="14" y="198"/>
                  </a:lnTo>
                  <a:lnTo>
                    <a:pt x="22" y="214"/>
                  </a:lnTo>
                  <a:lnTo>
                    <a:pt x="27" y="223"/>
                  </a:lnTo>
                  <a:lnTo>
                    <a:pt x="35" y="232"/>
                  </a:lnTo>
                  <a:lnTo>
                    <a:pt x="44" y="240"/>
                  </a:lnTo>
                  <a:lnTo>
                    <a:pt x="52" y="249"/>
                  </a:lnTo>
                  <a:lnTo>
                    <a:pt x="61" y="257"/>
                  </a:lnTo>
                  <a:lnTo>
                    <a:pt x="70" y="264"/>
                  </a:lnTo>
                  <a:lnTo>
                    <a:pt x="78" y="272"/>
                  </a:lnTo>
                  <a:lnTo>
                    <a:pt x="88" y="278"/>
                  </a:lnTo>
                  <a:lnTo>
                    <a:pt x="98" y="284"/>
                  </a:lnTo>
                  <a:lnTo>
                    <a:pt x="97" y="284"/>
                  </a:lnTo>
                  <a:lnTo>
                    <a:pt x="97" y="285"/>
                  </a:lnTo>
                  <a:lnTo>
                    <a:pt x="96" y="285"/>
                  </a:lnTo>
                  <a:lnTo>
                    <a:pt x="101" y="288"/>
                  </a:lnTo>
                  <a:lnTo>
                    <a:pt x="140" y="259"/>
                  </a:lnTo>
                  <a:lnTo>
                    <a:pt x="140" y="256"/>
                  </a:lnTo>
                  <a:lnTo>
                    <a:pt x="133" y="255"/>
                  </a:lnTo>
                  <a:lnTo>
                    <a:pt x="122" y="250"/>
                  </a:lnTo>
                  <a:lnTo>
                    <a:pt x="111" y="244"/>
                  </a:lnTo>
                  <a:lnTo>
                    <a:pt x="100" y="238"/>
                  </a:lnTo>
                  <a:lnTo>
                    <a:pt x="90" y="231"/>
                  </a:lnTo>
                  <a:lnTo>
                    <a:pt x="81" y="222"/>
                  </a:lnTo>
                  <a:lnTo>
                    <a:pt x="73" y="214"/>
                  </a:lnTo>
                  <a:lnTo>
                    <a:pt x="66" y="203"/>
                  </a:lnTo>
                  <a:lnTo>
                    <a:pt x="58" y="193"/>
                  </a:lnTo>
                  <a:lnTo>
                    <a:pt x="53" y="182"/>
                  </a:lnTo>
                  <a:lnTo>
                    <a:pt x="49" y="170"/>
                  </a:lnTo>
                  <a:lnTo>
                    <a:pt x="46" y="158"/>
                  </a:lnTo>
                  <a:lnTo>
                    <a:pt x="44" y="145"/>
                  </a:lnTo>
                  <a:lnTo>
                    <a:pt x="44" y="132"/>
                  </a:lnTo>
                  <a:lnTo>
                    <a:pt x="44" y="119"/>
                  </a:lnTo>
                  <a:lnTo>
                    <a:pt x="46" y="106"/>
                  </a:lnTo>
                  <a:lnTo>
                    <a:pt x="49" y="94"/>
                  </a:lnTo>
                  <a:lnTo>
                    <a:pt x="53" y="82"/>
                  </a:lnTo>
                  <a:lnTo>
                    <a:pt x="58" y="71"/>
                  </a:lnTo>
                  <a:lnTo>
                    <a:pt x="66" y="60"/>
                  </a:lnTo>
                  <a:lnTo>
                    <a:pt x="73" y="51"/>
                  </a:lnTo>
                  <a:lnTo>
                    <a:pt x="81" y="41"/>
                  </a:lnTo>
                  <a:lnTo>
                    <a:pt x="87" y="36"/>
                  </a:lnTo>
                  <a:lnTo>
                    <a:pt x="85" y="34"/>
                  </a:lnTo>
                  <a:lnTo>
                    <a:pt x="84" y="32"/>
                  </a:lnTo>
                  <a:lnTo>
                    <a:pt x="82" y="30"/>
                  </a:lnTo>
                  <a:lnTo>
                    <a:pt x="81" y="27"/>
                  </a:lnTo>
                  <a:lnTo>
                    <a:pt x="78" y="25"/>
                  </a:lnTo>
                  <a:lnTo>
                    <a:pt x="76" y="23"/>
                  </a:lnTo>
                  <a:lnTo>
                    <a:pt x="75" y="21"/>
                  </a:lnTo>
                  <a:lnTo>
                    <a:pt x="73" y="18"/>
                  </a:lnTo>
                  <a:lnTo>
                    <a:pt x="72" y="16"/>
                  </a:lnTo>
                  <a:lnTo>
                    <a:pt x="70" y="14"/>
                  </a:lnTo>
                  <a:lnTo>
                    <a:pt x="69" y="12"/>
                  </a:lnTo>
                  <a:lnTo>
                    <a:pt x="68" y="10"/>
                  </a:lnTo>
                  <a:lnTo>
                    <a:pt x="66" y="7"/>
                  </a:lnTo>
                  <a:lnTo>
                    <a:pt x="65" y="5"/>
                  </a:lnTo>
                  <a:lnTo>
                    <a:pt x="64" y="3"/>
                  </a:lnTo>
                  <a:lnTo>
                    <a:pt x="62" y="0"/>
                  </a:lnTo>
                  <a:close/>
                </a:path>
              </a:pathLst>
            </a:custGeom>
            <a:solidFill>
              <a:srgbClr val="80F6AA"/>
            </a:solidFill>
            <a:ln w="9525">
              <a:noFill/>
              <a:round/>
              <a:headEnd/>
              <a:tailEnd/>
            </a:ln>
          </p:spPr>
          <p:txBody>
            <a:bodyPr>
              <a:prstTxWarp prst="textNoShape">
                <a:avLst/>
              </a:prstTxWarp>
            </a:bodyPr>
            <a:lstStyle/>
            <a:p>
              <a:endParaRPr lang="en-US"/>
            </a:p>
          </p:txBody>
        </p:sp>
        <p:sp>
          <p:nvSpPr>
            <p:cNvPr id="62504" name="Freeform 40"/>
            <p:cNvSpPr>
              <a:spLocks noEditPoints="1"/>
            </p:cNvSpPr>
            <p:nvPr/>
          </p:nvSpPr>
          <p:spPr bwMode="auto">
            <a:xfrm>
              <a:off x="1274" y="1867"/>
              <a:ext cx="218" cy="220"/>
            </a:xfrm>
            <a:custGeom>
              <a:avLst/>
              <a:gdLst>
                <a:gd name="T0" fmla="*/ 37 w 218"/>
                <a:gd name="T1" fmla="*/ 5 h 220"/>
                <a:gd name="T2" fmla="*/ 22 w 218"/>
                <a:gd name="T3" fmla="*/ 24 h 220"/>
                <a:gd name="T4" fmla="*/ 9 w 218"/>
                <a:gd name="T5" fmla="*/ 46 h 220"/>
                <a:gd name="T6" fmla="*/ 2 w 218"/>
                <a:gd name="T7" fmla="*/ 70 h 220"/>
                <a:gd name="T8" fmla="*/ 0 w 218"/>
                <a:gd name="T9" fmla="*/ 96 h 220"/>
                <a:gd name="T10" fmla="*/ 2 w 218"/>
                <a:gd name="T11" fmla="*/ 122 h 220"/>
                <a:gd name="T12" fmla="*/ 9 w 218"/>
                <a:gd name="T13" fmla="*/ 146 h 220"/>
                <a:gd name="T14" fmla="*/ 22 w 218"/>
                <a:gd name="T15" fmla="*/ 167 h 220"/>
                <a:gd name="T16" fmla="*/ 37 w 218"/>
                <a:gd name="T17" fmla="*/ 186 h 220"/>
                <a:gd name="T18" fmla="*/ 56 w 218"/>
                <a:gd name="T19" fmla="*/ 202 h 220"/>
                <a:gd name="T20" fmla="*/ 78 w 218"/>
                <a:gd name="T21" fmla="*/ 214 h 220"/>
                <a:gd name="T22" fmla="*/ 96 w 218"/>
                <a:gd name="T23" fmla="*/ 220 h 220"/>
                <a:gd name="T24" fmla="*/ 96 w 218"/>
                <a:gd name="T25" fmla="*/ 203 h 220"/>
                <a:gd name="T26" fmla="*/ 103 w 218"/>
                <a:gd name="T27" fmla="*/ 195 h 220"/>
                <a:gd name="T28" fmla="*/ 112 w 218"/>
                <a:gd name="T29" fmla="*/ 188 h 220"/>
                <a:gd name="T30" fmla="*/ 122 w 218"/>
                <a:gd name="T31" fmla="*/ 184 h 220"/>
                <a:gd name="T32" fmla="*/ 119 w 218"/>
                <a:gd name="T33" fmla="*/ 181 h 220"/>
                <a:gd name="T34" fmla="*/ 102 w 218"/>
                <a:gd name="T35" fmla="*/ 178 h 220"/>
                <a:gd name="T36" fmla="*/ 87 w 218"/>
                <a:gd name="T37" fmla="*/ 172 h 220"/>
                <a:gd name="T38" fmla="*/ 73 w 218"/>
                <a:gd name="T39" fmla="*/ 162 h 220"/>
                <a:gd name="T40" fmla="*/ 62 w 218"/>
                <a:gd name="T41" fmla="*/ 150 h 220"/>
                <a:gd name="T42" fmla="*/ 52 w 218"/>
                <a:gd name="T43" fmla="*/ 137 h 220"/>
                <a:gd name="T44" fmla="*/ 46 w 218"/>
                <a:gd name="T45" fmla="*/ 121 h 220"/>
                <a:gd name="T46" fmla="*/ 43 w 218"/>
                <a:gd name="T47" fmla="*/ 104 h 220"/>
                <a:gd name="T48" fmla="*/ 43 w 218"/>
                <a:gd name="T49" fmla="*/ 87 h 220"/>
                <a:gd name="T50" fmla="*/ 46 w 218"/>
                <a:gd name="T51" fmla="*/ 70 h 220"/>
                <a:gd name="T52" fmla="*/ 52 w 218"/>
                <a:gd name="T53" fmla="*/ 55 h 220"/>
                <a:gd name="T54" fmla="*/ 62 w 218"/>
                <a:gd name="T55" fmla="*/ 41 h 220"/>
                <a:gd name="T56" fmla="*/ 72 w 218"/>
                <a:gd name="T57" fmla="*/ 30 h 220"/>
                <a:gd name="T58" fmla="*/ 65 w 218"/>
                <a:gd name="T59" fmla="*/ 23 h 220"/>
                <a:gd name="T60" fmla="*/ 58 w 218"/>
                <a:gd name="T61" fmla="*/ 16 h 220"/>
                <a:gd name="T62" fmla="*/ 50 w 218"/>
                <a:gd name="T63" fmla="*/ 7 h 220"/>
                <a:gd name="T64" fmla="*/ 43 w 218"/>
                <a:gd name="T65" fmla="*/ 0 h 220"/>
                <a:gd name="T66" fmla="*/ 207 w 218"/>
                <a:gd name="T67" fmla="*/ 129 h 220"/>
                <a:gd name="T68" fmla="*/ 211 w 218"/>
                <a:gd name="T69" fmla="*/ 115 h 220"/>
                <a:gd name="T70" fmla="*/ 214 w 218"/>
                <a:gd name="T71" fmla="*/ 116 h 220"/>
                <a:gd name="T72" fmla="*/ 215 w 218"/>
                <a:gd name="T73" fmla="*/ 117 h 220"/>
                <a:gd name="T74" fmla="*/ 217 w 218"/>
                <a:gd name="T75" fmla="*/ 118 h 220"/>
                <a:gd name="T76" fmla="*/ 218 w 218"/>
                <a:gd name="T77" fmla="*/ 118 h 220"/>
                <a:gd name="T78" fmla="*/ 215 w 218"/>
                <a:gd name="T79" fmla="*/ 122 h 220"/>
                <a:gd name="T80" fmla="*/ 213 w 218"/>
                <a:gd name="T81" fmla="*/ 125 h 220"/>
                <a:gd name="T82" fmla="*/ 209 w 218"/>
                <a:gd name="T83" fmla="*/ 128 h 220"/>
                <a:gd name="T84" fmla="*/ 206 w 218"/>
                <a:gd name="T85" fmla="*/ 13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20"/>
                <a:gd name="T131" fmla="*/ 218 w 218"/>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20">
                  <a:moveTo>
                    <a:pt x="43" y="0"/>
                  </a:moveTo>
                  <a:lnTo>
                    <a:pt x="37" y="5"/>
                  </a:lnTo>
                  <a:lnTo>
                    <a:pt x="29" y="15"/>
                  </a:lnTo>
                  <a:lnTo>
                    <a:pt x="22" y="24"/>
                  </a:lnTo>
                  <a:lnTo>
                    <a:pt x="14" y="35"/>
                  </a:lnTo>
                  <a:lnTo>
                    <a:pt x="9" y="46"/>
                  </a:lnTo>
                  <a:lnTo>
                    <a:pt x="5" y="58"/>
                  </a:lnTo>
                  <a:lnTo>
                    <a:pt x="2" y="70"/>
                  </a:lnTo>
                  <a:lnTo>
                    <a:pt x="0" y="83"/>
                  </a:lnTo>
                  <a:lnTo>
                    <a:pt x="0" y="96"/>
                  </a:lnTo>
                  <a:lnTo>
                    <a:pt x="0" y="109"/>
                  </a:lnTo>
                  <a:lnTo>
                    <a:pt x="2" y="122"/>
                  </a:lnTo>
                  <a:lnTo>
                    <a:pt x="5" y="134"/>
                  </a:lnTo>
                  <a:lnTo>
                    <a:pt x="9" y="146"/>
                  </a:lnTo>
                  <a:lnTo>
                    <a:pt x="14" y="157"/>
                  </a:lnTo>
                  <a:lnTo>
                    <a:pt x="22" y="167"/>
                  </a:lnTo>
                  <a:lnTo>
                    <a:pt x="29" y="178"/>
                  </a:lnTo>
                  <a:lnTo>
                    <a:pt x="37" y="186"/>
                  </a:lnTo>
                  <a:lnTo>
                    <a:pt x="46" y="195"/>
                  </a:lnTo>
                  <a:lnTo>
                    <a:pt x="56" y="202"/>
                  </a:lnTo>
                  <a:lnTo>
                    <a:pt x="67" y="208"/>
                  </a:lnTo>
                  <a:lnTo>
                    <a:pt x="78" y="214"/>
                  </a:lnTo>
                  <a:lnTo>
                    <a:pt x="89" y="219"/>
                  </a:lnTo>
                  <a:lnTo>
                    <a:pt x="96" y="220"/>
                  </a:lnTo>
                  <a:lnTo>
                    <a:pt x="92" y="208"/>
                  </a:lnTo>
                  <a:lnTo>
                    <a:pt x="96" y="203"/>
                  </a:lnTo>
                  <a:lnTo>
                    <a:pt x="99" y="199"/>
                  </a:lnTo>
                  <a:lnTo>
                    <a:pt x="103" y="195"/>
                  </a:lnTo>
                  <a:lnTo>
                    <a:pt x="107" y="192"/>
                  </a:lnTo>
                  <a:lnTo>
                    <a:pt x="112" y="188"/>
                  </a:lnTo>
                  <a:lnTo>
                    <a:pt x="118" y="186"/>
                  </a:lnTo>
                  <a:lnTo>
                    <a:pt x="122" y="184"/>
                  </a:lnTo>
                  <a:lnTo>
                    <a:pt x="127" y="181"/>
                  </a:lnTo>
                  <a:lnTo>
                    <a:pt x="119" y="181"/>
                  </a:lnTo>
                  <a:lnTo>
                    <a:pt x="110" y="180"/>
                  </a:lnTo>
                  <a:lnTo>
                    <a:pt x="102" y="178"/>
                  </a:lnTo>
                  <a:lnTo>
                    <a:pt x="95" y="175"/>
                  </a:lnTo>
                  <a:lnTo>
                    <a:pt x="87" y="172"/>
                  </a:lnTo>
                  <a:lnTo>
                    <a:pt x="80" y="167"/>
                  </a:lnTo>
                  <a:lnTo>
                    <a:pt x="73" y="162"/>
                  </a:lnTo>
                  <a:lnTo>
                    <a:pt x="67" y="157"/>
                  </a:lnTo>
                  <a:lnTo>
                    <a:pt x="62" y="150"/>
                  </a:lnTo>
                  <a:lnTo>
                    <a:pt x="57" y="144"/>
                  </a:lnTo>
                  <a:lnTo>
                    <a:pt x="52" y="137"/>
                  </a:lnTo>
                  <a:lnTo>
                    <a:pt x="49" y="129"/>
                  </a:lnTo>
                  <a:lnTo>
                    <a:pt x="46" y="121"/>
                  </a:lnTo>
                  <a:lnTo>
                    <a:pt x="44" y="114"/>
                  </a:lnTo>
                  <a:lnTo>
                    <a:pt x="43" y="104"/>
                  </a:lnTo>
                  <a:lnTo>
                    <a:pt x="42" y="96"/>
                  </a:lnTo>
                  <a:lnTo>
                    <a:pt x="43" y="87"/>
                  </a:lnTo>
                  <a:lnTo>
                    <a:pt x="44" y="79"/>
                  </a:lnTo>
                  <a:lnTo>
                    <a:pt x="46" y="70"/>
                  </a:lnTo>
                  <a:lnTo>
                    <a:pt x="49" y="62"/>
                  </a:lnTo>
                  <a:lnTo>
                    <a:pt x="52" y="55"/>
                  </a:lnTo>
                  <a:lnTo>
                    <a:pt x="57" y="48"/>
                  </a:lnTo>
                  <a:lnTo>
                    <a:pt x="62" y="41"/>
                  </a:lnTo>
                  <a:lnTo>
                    <a:pt x="67" y="36"/>
                  </a:lnTo>
                  <a:lnTo>
                    <a:pt x="72" y="30"/>
                  </a:lnTo>
                  <a:lnTo>
                    <a:pt x="69" y="26"/>
                  </a:lnTo>
                  <a:lnTo>
                    <a:pt x="65" y="23"/>
                  </a:lnTo>
                  <a:lnTo>
                    <a:pt x="61" y="19"/>
                  </a:lnTo>
                  <a:lnTo>
                    <a:pt x="58" y="16"/>
                  </a:lnTo>
                  <a:lnTo>
                    <a:pt x="53" y="11"/>
                  </a:lnTo>
                  <a:lnTo>
                    <a:pt x="50" y="7"/>
                  </a:lnTo>
                  <a:lnTo>
                    <a:pt x="46" y="4"/>
                  </a:lnTo>
                  <a:lnTo>
                    <a:pt x="43" y="0"/>
                  </a:lnTo>
                  <a:close/>
                  <a:moveTo>
                    <a:pt x="206" y="132"/>
                  </a:moveTo>
                  <a:lnTo>
                    <a:pt x="207" y="129"/>
                  </a:lnTo>
                  <a:lnTo>
                    <a:pt x="209" y="121"/>
                  </a:lnTo>
                  <a:lnTo>
                    <a:pt x="211" y="115"/>
                  </a:lnTo>
                  <a:lnTo>
                    <a:pt x="213" y="115"/>
                  </a:lnTo>
                  <a:lnTo>
                    <a:pt x="214" y="116"/>
                  </a:lnTo>
                  <a:lnTo>
                    <a:pt x="215" y="117"/>
                  </a:lnTo>
                  <a:lnTo>
                    <a:pt x="216" y="117"/>
                  </a:lnTo>
                  <a:lnTo>
                    <a:pt x="217" y="118"/>
                  </a:lnTo>
                  <a:lnTo>
                    <a:pt x="218" y="118"/>
                  </a:lnTo>
                  <a:lnTo>
                    <a:pt x="217" y="120"/>
                  </a:lnTo>
                  <a:lnTo>
                    <a:pt x="215" y="122"/>
                  </a:lnTo>
                  <a:lnTo>
                    <a:pt x="214" y="124"/>
                  </a:lnTo>
                  <a:lnTo>
                    <a:pt x="213" y="125"/>
                  </a:lnTo>
                  <a:lnTo>
                    <a:pt x="210" y="127"/>
                  </a:lnTo>
                  <a:lnTo>
                    <a:pt x="209" y="128"/>
                  </a:lnTo>
                  <a:lnTo>
                    <a:pt x="207" y="129"/>
                  </a:lnTo>
                  <a:lnTo>
                    <a:pt x="206" y="132"/>
                  </a:lnTo>
                  <a:close/>
                </a:path>
              </a:pathLst>
            </a:custGeom>
            <a:solidFill>
              <a:srgbClr val="88F9A4"/>
            </a:solidFill>
            <a:ln w="9525">
              <a:noFill/>
              <a:round/>
              <a:headEnd/>
              <a:tailEnd/>
            </a:ln>
          </p:spPr>
          <p:txBody>
            <a:bodyPr>
              <a:prstTxWarp prst="textNoShape">
                <a:avLst/>
              </a:prstTxWarp>
            </a:bodyPr>
            <a:lstStyle/>
            <a:p>
              <a:endParaRPr lang="en-US"/>
            </a:p>
          </p:txBody>
        </p:sp>
        <p:sp>
          <p:nvSpPr>
            <p:cNvPr id="62505" name="Freeform 41"/>
            <p:cNvSpPr>
              <a:spLocks/>
            </p:cNvSpPr>
            <p:nvPr/>
          </p:nvSpPr>
          <p:spPr bwMode="auto">
            <a:xfrm>
              <a:off x="1316" y="1897"/>
              <a:ext cx="169" cy="151"/>
            </a:xfrm>
            <a:custGeom>
              <a:avLst/>
              <a:gdLst>
                <a:gd name="T0" fmla="*/ 25 w 169"/>
                <a:gd name="T1" fmla="*/ 6 h 151"/>
                <a:gd name="T2" fmla="*/ 15 w 169"/>
                <a:gd name="T3" fmla="*/ 18 h 151"/>
                <a:gd name="T4" fmla="*/ 7 w 169"/>
                <a:gd name="T5" fmla="*/ 32 h 151"/>
                <a:gd name="T6" fmla="*/ 2 w 169"/>
                <a:gd name="T7" fmla="*/ 49 h 151"/>
                <a:gd name="T8" fmla="*/ 0 w 169"/>
                <a:gd name="T9" fmla="*/ 66 h 151"/>
                <a:gd name="T10" fmla="*/ 2 w 169"/>
                <a:gd name="T11" fmla="*/ 84 h 151"/>
                <a:gd name="T12" fmla="*/ 7 w 169"/>
                <a:gd name="T13" fmla="*/ 99 h 151"/>
                <a:gd name="T14" fmla="*/ 15 w 169"/>
                <a:gd name="T15" fmla="*/ 114 h 151"/>
                <a:gd name="T16" fmla="*/ 25 w 169"/>
                <a:gd name="T17" fmla="*/ 127 h 151"/>
                <a:gd name="T18" fmla="*/ 38 w 169"/>
                <a:gd name="T19" fmla="*/ 137 h 151"/>
                <a:gd name="T20" fmla="*/ 53 w 169"/>
                <a:gd name="T21" fmla="*/ 145 h 151"/>
                <a:gd name="T22" fmla="*/ 68 w 169"/>
                <a:gd name="T23" fmla="*/ 150 h 151"/>
                <a:gd name="T24" fmla="*/ 85 w 169"/>
                <a:gd name="T25" fmla="*/ 151 h 151"/>
                <a:gd name="T26" fmla="*/ 87 w 169"/>
                <a:gd name="T27" fmla="*/ 150 h 151"/>
                <a:gd name="T28" fmla="*/ 88 w 169"/>
                <a:gd name="T29" fmla="*/ 150 h 151"/>
                <a:gd name="T30" fmla="*/ 90 w 169"/>
                <a:gd name="T31" fmla="*/ 149 h 151"/>
                <a:gd name="T32" fmla="*/ 91 w 169"/>
                <a:gd name="T33" fmla="*/ 148 h 151"/>
                <a:gd name="T34" fmla="*/ 82 w 169"/>
                <a:gd name="T35" fmla="*/ 125 h 151"/>
                <a:gd name="T36" fmla="*/ 90 w 169"/>
                <a:gd name="T37" fmla="*/ 118 h 151"/>
                <a:gd name="T38" fmla="*/ 106 w 169"/>
                <a:gd name="T39" fmla="*/ 113 h 151"/>
                <a:gd name="T40" fmla="*/ 130 w 169"/>
                <a:gd name="T41" fmla="*/ 110 h 151"/>
                <a:gd name="T42" fmla="*/ 148 w 169"/>
                <a:gd name="T43" fmla="*/ 108 h 151"/>
                <a:gd name="T44" fmla="*/ 159 w 169"/>
                <a:gd name="T45" fmla="*/ 104 h 151"/>
                <a:gd name="T46" fmla="*/ 165 w 169"/>
                <a:gd name="T47" fmla="*/ 99 h 151"/>
                <a:gd name="T48" fmla="*/ 169 w 169"/>
                <a:gd name="T49" fmla="*/ 85 h 151"/>
                <a:gd name="T50" fmla="*/ 160 w 169"/>
                <a:gd name="T51" fmla="*/ 81 h 151"/>
                <a:gd name="T52" fmla="*/ 149 w 169"/>
                <a:gd name="T53" fmla="*/ 78 h 151"/>
                <a:gd name="T54" fmla="*/ 140 w 169"/>
                <a:gd name="T55" fmla="*/ 77 h 151"/>
                <a:gd name="T56" fmla="*/ 130 w 169"/>
                <a:gd name="T57" fmla="*/ 76 h 151"/>
                <a:gd name="T58" fmla="*/ 126 w 169"/>
                <a:gd name="T59" fmla="*/ 74 h 151"/>
                <a:gd name="T60" fmla="*/ 122 w 169"/>
                <a:gd name="T61" fmla="*/ 71 h 151"/>
                <a:gd name="T62" fmla="*/ 119 w 169"/>
                <a:gd name="T63" fmla="*/ 68 h 151"/>
                <a:gd name="T64" fmla="*/ 115 w 169"/>
                <a:gd name="T65" fmla="*/ 68 h 151"/>
                <a:gd name="T66" fmla="*/ 94 w 169"/>
                <a:gd name="T67" fmla="*/ 51 h 151"/>
                <a:gd name="T68" fmla="*/ 73 w 169"/>
                <a:gd name="T69" fmla="*/ 34 h 151"/>
                <a:gd name="T70" fmla="*/ 51 w 169"/>
                <a:gd name="T71" fmla="*/ 17 h 151"/>
                <a:gd name="T72" fmla="*/ 30 w 169"/>
                <a:gd name="T73" fmla="*/ 0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9"/>
                <a:gd name="T112" fmla="*/ 0 h 151"/>
                <a:gd name="T113" fmla="*/ 169 w 169"/>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9" h="151">
                  <a:moveTo>
                    <a:pt x="30" y="0"/>
                  </a:moveTo>
                  <a:lnTo>
                    <a:pt x="25" y="6"/>
                  </a:lnTo>
                  <a:lnTo>
                    <a:pt x="20" y="11"/>
                  </a:lnTo>
                  <a:lnTo>
                    <a:pt x="15" y="18"/>
                  </a:lnTo>
                  <a:lnTo>
                    <a:pt x="10" y="25"/>
                  </a:lnTo>
                  <a:lnTo>
                    <a:pt x="7" y="32"/>
                  </a:lnTo>
                  <a:lnTo>
                    <a:pt x="4" y="40"/>
                  </a:lnTo>
                  <a:lnTo>
                    <a:pt x="2" y="49"/>
                  </a:lnTo>
                  <a:lnTo>
                    <a:pt x="1" y="57"/>
                  </a:lnTo>
                  <a:lnTo>
                    <a:pt x="0" y="66"/>
                  </a:lnTo>
                  <a:lnTo>
                    <a:pt x="1" y="74"/>
                  </a:lnTo>
                  <a:lnTo>
                    <a:pt x="2" y="84"/>
                  </a:lnTo>
                  <a:lnTo>
                    <a:pt x="4" y="91"/>
                  </a:lnTo>
                  <a:lnTo>
                    <a:pt x="7" y="99"/>
                  </a:lnTo>
                  <a:lnTo>
                    <a:pt x="10" y="107"/>
                  </a:lnTo>
                  <a:lnTo>
                    <a:pt x="15" y="114"/>
                  </a:lnTo>
                  <a:lnTo>
                    <a:pt x="20" y="120"/>
                  </a:lnTo>
                  <a:lnTo>
                    <a:pt x="25" y="127"/>
                  </a:lnTo>
                  <a:lnTo>
                    <a:pt x="31" y="132"/>
                  </a:lnTo>
                  <a:lnTo>
                    <a:pt x="38" y="137"/>
                  </a:lnTo>
                  <a:lnTo>
                    <a:pt x="45" y="142"/>
                  </a:lnTo>
                  <a:lnTo>
                    <a:pt x="53" y="145"/>
                  </a:lnTo>
                  <a:lnTo>
                    <a:pt x="60" y="148"/>
                  </a:lnTo>
                  <a:lnTo>
                    <a:pt x="68" y="150"/>
                  </a:lnTo>
                  <a:lnTo>
                    <a:pt x="77" y="151"/>
                  </a:lnTo>
                  <a:lnTo>
                    <a:pt x="85" y="151"/>
                  </a:lnTo>
                  <a:lnTo>
                    <a:pt x="86" y="151"/>
                  </a:lnTo>
                  <a:lnTo>
                    <a:pt x="87" y="150"/>
                  </a:lnTo>
                  <a:lnTo>
                    <a:pt x="88" y="150"/>
                  </a:lnTo>
                  <a:lnTo>
                    <a:pt x="89" y="149"/>
                  </a:lnTo>
                  <a:lnTo>
                    <a:pt x="90" y="149"/>
                  </a:lnTo>
                  <a:lnTo>
                    <a:pt x="91" y="148"/>
                  </a:lnTo>
                  <a:lnTo>
                    <a:pt x="78" y="130"/>
                  </a:lnTo>
                  <a:lnTo>
                    <a:pt x="82" y="125"/>
                  </a:lnTo>
                  <a:lnTo>
                    <a:pt x="86" y="122"/>
                  </a:lnTo>
                  <a:lnTo>
                    <a:pt x="90" y="118"/>
                  </a:lnTo>
                  <a:lnTo>
                    <a:pt x="96" y="116"/>
                  </a:lnTo>
                  <a:lnTo>
                    <a:pt x="106" y="113"/>
                  </a:lnTo>
                  <a:lnTo>
                    <a:pt x="118" y="111"/>
                  </a:lnTo>
                  <a:lnTo>
                    <a:pt x="130" y="110"/>
                  </a:lnTo>
                  <a:lnTo>
                    <a:pt x="142" y="109"/>
                  </a:lnTo>
                  <a:lnTo>
                    <a:pt x="148" y="108"/>
                  </a:lnTo>
                  <a:lnTo>
                    <a:pt x="154" y="106"/>
                  </a:lnTo>
                  <a:lnTo>
                    <a:pt x="159" y="104"/>
                  </a:lnTo>
                  <a:lnTo>
                    <a:pt x="164" y="102"/>
                  </a:lnTo>
                  <a:lnTo>
                    <a:pt x="165" y="99"/>
                  </a:lnTo>
                  <a:lnTo>
                    <a:pt x="167" y="91"/>
                  </a:lnTo>
                  <a:lnTo>
                    <a:pt x="169" y="85"/>
                  </a:lnTo>
                  <a:lnTo>
                    <a:pt x="165" y="83"/>
                  </a:lnTo>
                  <a:lnTo>
                    <a:pt x="160" y="81"/>
                  </a:lnTo>
                  <a:lnTo>
                    <a:pt x="155" y="79"/>
                  </a:lnTo>
                  <a:lnTo>
                    <a:pt x="149" y="78"/>
                  </a:lnTo>
                  <a:lnTo>
                    <a:pt x="145" y="77"/>
                  </a:lnTo>
                  <a:lnTo>
                    <a:pt x="140" y="77"/>
                  </a:lnTo>
                  <a:lnTo>
                    <a:pt x="135" y="76"/>
                  </a:lnTo>
                  <a:lnTo>
                    <a:pt x="130" y="76"/>
                  </a:lnTo>
                  <a:lnTo>
                    <a:pt x="128" y="75"/>
                  </a:lnTo>
                  <a:lnTo>
                    <a:pt x="126" y="74"/>
                  </a:lnTo>
                  <a:lnTo>
                    <a:pt x="124" y="72"/>
                  </a:lnTo>
                  <a:lnTo>
                    <a:pt x="122" y="71"/>
                  </a:lnTo>
                  <a:lnTo>
                    <a:pt x="120" y="69"/>
                  </a:lnTo>
                  <a:lnTo>
                    <a:pt x="119" y="68"/>
                  </a:lnTo>
                  <a:lnTo>
                    <a:pt x="117" y="68"/>
                  </a:lnTo>
                  <a:lnTo>
                    <a:pt x="115" y="68"/>
                  </a:lnTo>
                  <a:lnTo>
                    <a:pt x="104" y="59"/>
                  </a:lnTo>
                  <a:lnTo>
                    <a:pt x="94" y="51"/>
                  </a:lnTo>
                  <a:lnTo>
                    <a:pt x="83" y="43"/>
                  </a:lnTo>
                  <a:lnTo>
                    <a:pt x="73" y="34"/>
                  </a:lnTo>
                  <a:lnTo>
                    <a:pt x="62" y="26"/>
                  </a:lnTo>
                  <a:lnTo>
                    <a:pt x="51" y="17"/>
                  </a:lnTo>
                  <a:lnTo>
                    <a:pt x="41" y="9"/>
                  </a:lnTo>
                  <a:lnTo>
                    <a:pt x="30" y="0"/>
                  </a:lnTo>
                  <a:close/>
                </a:path>
              </a:pathLst>
            </a:custGeom>
            <a:solidFill>
              <a:srgbClr val="90FC9F"/>
            </a:solidFill>
            <a:ln w="9525">
              <a:noFill/>
              <a:round/>
              <a:headEnd/>
              <a:tailEnd/>
            </a:ln>
          </p:spPr>
          <p:txBody>
            <a:bodyPr>
              <a:prstTxWarp prst="textNoShape">
                <a:avLst/>
              </a:prstTxWarp>
            </a:bodyPr>
            <a:lstStyle/>
            <a:p>
              <a:endParaRPr lang="en-US"/>
            </a:p>
          </p:txBody>
        </p:sp>
        <p:sp>
          <p:nvSpPr>
            <p:cNvPr id="62506" name="Freeform 42"/>
            <p:cNvSpPr>
              <a:spLocks/>
            </p:cNvSpPr>
            <p:nvPr/>
          </p:nvSpPr>
          <p:spPr bwMode="auto">
            <a:xfrm>
              <a:off x="1359" y="1926"/>
              <a:ext cx="84" cy="80"/>
            </a:xfrm>
            <a:custGeom>
              <a:avLst/>
              <a:gdLst>
                <a:gd name="T0" fmla="*/ 22 w 84"/>
                <a:gd name="T1" fmla="*/ 0 h 80"/>
                <a:gd name="T2" fmla="*/ 19 w 84"/>
                <a:gd name="T3" fmla="*/ 1 h 80"/>
                <a:gd name="T4" fmla="*/ 13 w 84"/>
                <a:gd name="T5" fmla="*/ 6 h 80"/>
                <a:gd name="T6" fmla="*/ 7 w 84"/>
                <a:gd name="T7" fmla="*/ 12 h 80"/>
                <a:gd name="T8" fmla="*/ 3 w 84"/>
                <a:gd name="T9" fmla="*/ 20 h 80"/>
                <a:gd name="T10" fmla="*/ 1 w 84"/>
                <a:gd name="T11" fmla="*/ 28 h 80"/>
                <a:gd name="T12" fmla="*/ 0 w 84"/>
                <a:gd name="T13" fmla="*/ 37 h 80"/>
                <a:gd name="T14" fmla="*/ 1 w 84"/>
                <a:gd name="T15" fmla="*/ 45 h 80"/>
                <a:gd name="T16" fmla="*/ 3 w 84"/>
                <a:gd name="T17" fmla="*/ 54 h 80"/>
                <a:gd name="T18" fmla="*/ 7 w 84"/>
                <a:gd name="T19" fmla="*/ 61 h 80"/>
                <a:gd name="T20" fmla="*/ 13 w 84"/>
                <a:gd name="T21" fmla="*/ 67 h 80"/>
                <a:gd name="T22" fmla="*/ 19 w 84"/>
                <a:gd name="T23" fmla="*/ 73 h 80"/>
                <a:gd name="T24" fmla="*/ 26 w 84"/>
                <a:gd name="T25" fmla="*/ 77 h 80"/>
                <a:gd name="T26" fmla="*/ 34 w 84"/>
                <a:gd name="T27" fmla="*/ 79 h 80"/>
                <a:gd name="T28" fmla="*/ 43 w 84"/>
                <a:gd name="T29" fmla="*/ 80 h 80"/>
                <a:gd name="T30" fmla="*/ 52 w 84"/>
                <a:gd name="T31" fmla="*/ 79 h 80"/>
                <a:gd name="T32" fmla="*/ 59 w 84"/>
                <a:gd name="T33" fmla="*/ 77 h 80"/>
                <a:gd name="T34" fmla="*/ 66 w 84"/>
                <a:gd name="T35" fmla="*/ 73 h 80"/>
                <a:gd name="T36" fmla="*/ 73 w 84"/>
                <a:gd name="T37" fmla="*/ 67 h 80"/>
                <a:gd name="T38" fmla="*/ 78 w 84"/>
                <a:gd name="T39" fmla="*/ 61 h 80"/>
                <a:gd name="T40" fmla="*/ 82 w 84"/>
                <a:gd name="T41" fmla="*/ 54 h 80"/>
                <a:gd name="T42" fmla="*/ 84 w 84"/>
                <a:gd name="T43" fmla="*/ 45 h 80"/>
                <a:gd name="T44" fmla="*/ 83 w 84"/>
                <a:gd name="T45" fmla="*/ 44 h 80"/>
                <a:gd name="T46" fmla="*/ 81 w 84"/>
                <a:gd name="T47" fmla="*/ 43 h 80"/>
                <a:gd name="T48" fmla="*/ 80 w 84"/>
                <a:gd name="T49" fmla="*/ 42 h 80"/>
                <a:gd name="T50" fmla="*/ 78 w 84"/>
                <a:gd name="T51" fmla="*/ 41 h 80"/>
                <a:gd name="T52" fmla="*/ 77 w 84"/>
                <a:gd name="T53" fmla="*/ 40 h 80"/>
                <a:gd name="T54" fmla="*/ 75 w 84"/>
                <a:gd name="T55" fmla="*/ 39 h 80"/>
                <a:gd name="T56" fmla="*/ 74 w 84"/>
                <a:gd name="T57" fmla="*/ 39 h 80"/>
                <a:gd name="T58" fmla="*/ 72 w 84"/>
                <a:gd name="T59" fmla="*/ 39 h 80"/>
                <a:gd name="T60" fmla="*/ 65 w 84"/>
                <a:gd name="T61" fmla="*/ 34 h 80"/>
                <a:gd name="T62" fmla="*/ 59 w 84"/>
                <a:gd name="T63" fmla="*/ 28 h 80"/>
                <a:gd name="T64" fmla="*/ 53 w 84"/>
                <a:gd name="T65" fmla="*/ 24 h 80"/>
                <a:gd name="T66" fmla="*/ 46 w 84"/>
                <a:gd name="T67" fmla="*/ 19 h 80"/>
                <a:gd name="T68" fmla="*/ 41 w 84"/>
                <a:gd name="T69" fmla="*/ 15 h 80"/>
                <a:gd name="T70" fmla="*/ 35 w 84"/>
                <a:gd name="T71" fmla="*/ 9 h 80"/>
                <a:gd name="T72" fmla="*/ 28 w 84"/>
                <a:gd name="T73" fmla="*/ 5 h 80"/>
                <a:gd name="T74" fmla="*/ 22 w 84"/>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0"/>
                <a:gd name="T116" fmla="*/ 84 w 84"/>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0">
                  <a:moveTo>
                    <a:pt x="22" y="0"/>
                  </a:moveTo>
                  <a:lnTo>
                    <a:pt x="19" y="1"/>
                  </a:lnTo>
                  <a:lnTo>
                    <a:pt x="13" y="6"/>
                  </a:lnTo>
                  <a:lnTo>
                    <a:pt x="7" y="12"/>
                  </a:lnTo>
                  <a:lnTo>
                    <a:pt x="3" y="20"/>
                  </a:lnTo>
                  <a:lnTo>
                    <a:pt x="1" y="28"/>
                  </a:lnTo>
                  <a:lnTo>
                    <a:pt x="0" y="37"/>
                  </a:lnTo>
                  <a:lnTo>
                    <a:pt x="1" y="45"/>
                  </a:lnTo>
                  <a:lnTo>
                    <a:pt x="3" y="54"/>
                  </a:lnTo>
                  <a:lnTo>
                    <a:pt x="7" y="61"/>
                  </a:lnTo>
                  <a:lnTo>
                    <a:pt x="13" y="67"/>
                  </a:lnTo>
                  <a:lnTo>
                    <a:pt x="19" y="73"/>
                  </a:lnTo>
                  <a:lnTo>
                    <a:pt x="26" y="77"/>
                  </a:lnTo>
                  <a:lnTo>
                    <a:pt x="34" y="79"/>
                  </a:lnTo>
                  <a:lnTo>
                    <a:pt x="43" y="80"/>
                  </a:lnTo>
                  <a:lnTo>
                    <a:pt x="52" y="79"/>
                  </a:lnTo>
                  <a:lnTo>
                    <a:pt x="59" y="77"/>
                  </a:lnTo>
                  <a:lnTo>
                    <a:pt x="66" y="73"/>
                  </a:lnTo>
                  <a:lnTo>
                    <a:pt x="73" y="67"/>
                  </a:lnTo>
                  <a:lnTo>
                    <a:pt x="78" y="61"/>
                  </a:lnTo>
                  <a:lnTo>
                    <a:pt x="82" y="54"/>
                  </a:lnTo>
                  <a:lnTo>
                    <a:pt x="84" y="45"/>
                  </a:lnTo>
                  <a:lnTo>
                    <a:pt x="83" y="44"/>
                  </a:lnTo>
                  <a:lnTo>
                    <a:pt x="81" y="43"/>
                  </a:lnTo>
                  <a:lnTo>
                    <a:pt x="80" y="42"/>
                  </a:lnTo>
                  <a:lnTo>
                    <a:pt x="78" y="41"/>
                  </a:lnTo>
                  <a:lnTo>
                    <a:pt x="77" y="40"/>
                  </a:lnTo>
                  <a:lnTo>
                    <a:pt x="75" y="39"/>
                  </a:lnTo>
                  <a:lnTo>
                    <a:pt x="74" y="39"/>
                  </a:lnTo>
                  <a:lnTo>
                    <a:pt x="72" y="39"/>
                  </a:lnTo>
                  <a:lnTo>
                    <a:pt x="65" y="34"/>
                  </a:lnTo>
                  <a:lnTo>
                    <a:pt x="59" y="28"/>
                  </a:lnTo>
                  <a:lnTo>
                    <a:pt x="53" y="24"/>
                  </a:lnTo>
                  <a:lnTo>
                    <a:pt x="46" y="19"/>
                  </a:lnTo>
                  <a:lnTo>
                    <a:pt x="41" y="15"/>
                  </a:lnTo>
                  <a:lnTo>
                    <a:pt x="35" y="9"/>
                  </a:lnTo>
                  <a:lnTo>
                    <a:pt x="28" y="5"/>
                  </a:lnTo>
                  <a:lnTo>
                    <a:pt x="22" y="0"/>
                  </a:lnTo>
                  <a:close/>
                </a:path>
              </a:pathLst>
            </a:custGeom>
            <a:solidFill>
              <a:srgbClr val="99FF99"/>
            </a:solidFill>
            <a:ln w="9525">
              <a:noFill/>
              <a:round/>
              <a:headEnd/>
              <a:tailEnd/>
            </a:ln>
          </p:spPr>
          <p:txBody>
            <a:bodyPr>
              <a:prstTxWarp prst="textNoShape">
                <a:avLst/>
              </a:prstTxWarp>
            </a:bodyPr>
            <a:lstStyle/>
            <a:p>
              <a:endParaRPr lang="en-US"/>
            </a:p>
          </p:txBody>
        </p:sp>
        <p:sp>
          <p:nvSpPr>
            <p:cNvPr id="62507" name="Freeform 43"/>
            <p:cNvSpPr>
              <a:spLocks/>
            </p:cNvSpPr>
            <p:nvPr/>
          </p:nvSpPr>
          <p:spPr bwMode="auto">
            <a:xfrm>
              <a:off x="1833" y="1297"/>
              <a:ext cx="9" cy="5"/>
            </a:xfrm>
            <a:custGeom>
              <a:avLst/>
              <a:gdLst>
                <a:gd name="T0" fmla="*/ 7 w 9"/>
                <a:gd name="T1" fmla="*/ 5 h 5"/>
                <a:gd name="T2" fmla="*/ 7 w 9"/>
                <a:gd name="T3" fmla="*/ 4 h 5"/>
                <a:gd name="T4" fmla="*/ 0 w 9"/>
                <a:gd name="T5" fmla="*/ 0 h 5"/>
                <a:gd name="T6" fmla="*/ 1 w 9"/>
                <a:gd name="T7" fmla="*/ 0 h 5"/>
                <a:gd name="T8" fmla="*/ 2 w 9"/>
                <a:gd name="T9" fmla="*/ 0 h 5"/>
                <a:gd name="T10" fmla="*/ 3 w 9"/>
                <a:gd name="T11" fmla="*/ 0 h 5"/>
                <a:gd name="T12" fmla="*/ 4 w 9"/>
                <a:gd name="T13" fmla="*/ 0 h 5"/>
                <a:gd name="T14" fmla="*/ 5 w 9"/>
                <a:gd name="T15" fmla="*/ 0 h 5"/>
                <a:gd name="T16" fmla="*/ 7 w 9"/>
                <a:gd name="T17" fmla="*/ 0 h 5"/>
                <a:gd name="T18" fmla="*/ 8 w 9"/>
                <a:gd name="T19" fmla="*/ 0 h 5"/>
                <a:gd name="T20" fmla="*/ 9 w 9"/>
                <a:gd name="T21" fmla="*/ 0 h 5"/>
                <a:gd name="T22" fmla="*/ 9 w 9"/>
                <a:gd name="T23" fmla="*/ 1 h 5"/>
                <a:gd name="T24" fmla="*/ 9 w 9"/>
                <a:gd name="T25" fmla="*/ 2 h 5"/>
                <a:gd name="T26" fmla="*/ 9 w 9"/>
                <a:gd name="T27" fmla="*/ 2 h 5"/>
                <a:gd name="T28" fmla="*/ 8 w 9"/>
                <a:gd name="T29" fmla="*/ 3 h 5"/>
                <a:gd name="T30" fmla="*/ 8 w 9"/>
                <a:gd name="T31" fmla="*/ 3 h 5"/>
                <a:gd name="T32" fmla="*/ 8 w 9"/>
                <a:gd name="T33" fmla="*/ 4 h 5"/>
                <a:gd name="T34" fmla="*/ 8 w 9"/>
                <a:gd name="T35" fmla="*/ 4 h 5"/>
                <a:gd name="T36" fmla="*/ 7 w 9"/>
                <a:gd name="T37" fmla="*/ 5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5"/>
                <a:gd name="T59" fmla="*/ 9 w 9"/>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5">
                  <a:moveTo>
                    <a:pt x="7" y="5"/>
                  </a:moveTo>
                  <a:lnTo>
                    <a:pt x="7" y="4"/>
                  </a:lnTo>
                  <a:lnTo>
                    <a:pt x="0" y="0"/>
                  </a:lnTo>
                  <a:lnTo>
                    <a:pt x="1" y="0"/>
                  </a:lnTo>
                  <a:lnTo>
                    <a:pt x="2" y="0"/>
                  </a:lnTo>
                  <a:lnTo>
                    <a:pt x="3" y="0"/>
                  </a:lnTo>
                  <a:lnTo>
                    <a:pt x="4" y="0"/>
                  </a:lnTo>
                  <a:lnTo>
                    <a:pt x="5" y="0"/>
                  </a:lnTo>
                  <a:lnTo>
                    <a:pt x="7" y="0"/>
                  </a:lnTo>
                  <a:lnTo>
                    <a:pt x="8" y="0"/>
                  </a:lnTo>
                  <a:lnTo>
                    <a:pt x="9" y="0"/>
                  </a:lnTo>
                  <a:lnTo>
                    <a:pt x="9" y="1"/>
                  </a:lnTo>
                  <a:lnTo>
                    <a:pt x="9" y="2"/>
                  </a:lnTo>
                  <a:lnTo>
                    <a:pt x="8" y="3"/>
                  </a:lnTo>
                  <a:lnTo>
                    <a:pt x="8" y="4"/>
                  </a:lnTo>
                  <a:lnTo>
                    <a:pt x="7" y="5"/>
                  </a:lnTo>
                  <a:close/>
                </a:path>
              </a:pathLst>
            </a:custGeom>
            <a:solidFill>
              <a:srgbClr val="00CCFF"/>
            </a:solidFill>
            <a:ln w="9525">
              <a:noFill/>
              <a:round/>
              <a:headEnd/>
              <a:tailEnd/>
            </a:ln>
          </p:spPr>
          <p:txBody>
            <a:bodyPr>
              <a:prstTxWarp prst="textNoShape">
                <a:avLst/>
              </a:prstTxWarp>
            </a:bodyPr>
            <a:lstStyle/>
            <a:p>
              <a:endParaRPr lang="en-US"/>
            </a:p>
          </p:txBody>
        </p:sp>
        <p:sp>
          <p:nvSpPr>
            <p:cNvPr id="62508" name="Freeform 44"/>
            <p:cNvSpPr>
              <a:spLocks/>
            </p:cNvSpPr>
            <p:nvPr/>
          </p:nvSpPr>
          <p:spPr bwMode="auto">
            <a:xfrm>
              <a:off x="1824" y="1297"/>
              <a:ext cx="16" cy="12"/>
            </a:xfrm>
            <a:custGeom>
              <a:avLst/>
              <a:gdLst>
                <a:gd name="T0" fmla="*/ 16 w 16"/>
                <a:gd name="T1" fmla="*/ 5 h 12"/>
                <a:gd name="T2" fmla="*/ 16 w 16"/>
                <a:gd name="T3" fmla="*/ 4 h 12"/>
                <a:gd name="T4" fmla="*/ 9 w 16"/>
                <a:gd name="T5" fmla="*/ 0 h 12"/>
                <a:gd name="T6" fmla="*/ 8 w 16"/>
                <a:gd name="T7" fmla="*/ 0 h 12"/>
                <a:gd name="T8" fmla="*/ 7 w 16"/>
                <a:gd name="T9" fmla="*/ 0 h 12"/>
                <a:gd name="T10" fmla="*/ 6 w 16"/>
                <a:gd name="T11" fmla="*/ 0 h 12"/>
                <a:gd name="T12" fmla="*/ 5 w 16"/>
                <a:gd name="T13" fmla="*/ 1 h 12"/>
                <a:gd name="T14" fmla="*/ 4 w 16"/>
                <a:gd name="T15" fmla="*/ 1 h 12"/>
                <a:gd name="T16" fmla="*/ 2 w 16"/>
                <a:gd name="T17" fmla="*/ 1 h 12"/>
                <a:gd name="T18" fmla="*/ 1 w 16"/>
                <a:gd name="T19" fmla="*/ 1 h 12"/>
                <a:gd name="T20" fmla="*/ 0 w 16"/>
                <a:gd name="T21" fmla="*/ 1 h 12"/>
                <a:gd name="T22" fmla="*/ 3 w 16"/>
                <a:gd name="T23" fmla="*/ 3 h 12"/>
                <a:gd name="T24" fmla="*/ 11 w 16"/>
                <a:gd name="T25" fmla="*/ 9 h 12"/>
                <a:gd name="T26" fmla="*/ 13 w 16"/>
                <a:gd name="T27" fmla="*/ 12 h 12"/>
                <a:gd name="T28" fmla="*/ 13 w 16"/>
                <a:gd name="T29" fmla="*/ 10 h 12"/>
                <a:gd name="T30" fmla="*/ 14 w 16"/>
                <a:gd name="T31" fmla="*/ 9 h 12"/>
                <a:gd name="T32" fmla="*/ 14 w 16"/>
                <a:gd name="T33" fmla="*/ 9 h 12"/>
                <a:gd name="T34" fmla="*/ 14 w 16"/>
                <a:gd name="T35" fmla="*/ 8 h 12"/>
                <a:gd name="T36" fmla="*/ 16 w 16"/>
                <a:gd name="T37" fmla="*/ 7 h 12"/>
                <a:gd name="T38" fmla="*/ 16 w 16"/>
                <a:gd name="T39" fmla="*/ 6 h 12"/>
                <a:gd name="T40" fmla="*/ 16 w 16"/>
                <a:gd name="T41" fmla="*/ 6 h 12"/>
                <a:gd name="T42" fmla="*/ 16 w 16"/>
                <a:gd name="T43" fmla="*/ 5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2"/>
                <a:gd name="T68" fmla="*/ 16 w 16"/>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2">
                  <a:moveTo>
                    <a:pt x="16" y="5"/>
                  </a:moveTo>
                  <a:lnTo>
                    <a:pt x="16" y="4"/>
                  </a:lnTo>
                  <a:lnTo>
                    <a:pt x="9" y="0"/>
                  </a:lnTo>
                  <a:lnTo>
                    <a:pt x="8" y="0"/>
                  </a:lnTo>
                  <a:lnTo>
                    <a:pt x="7" y="0"/>
                  </a:lnTo>
                  <a:lnTo>
                    <a:pt x="6" y="0"/>
                  </a:lnTo>
                  <a:lnTo>
                    <a:pt x="5" y="1"/>
                  </a:lnTo>
                  <a:lnTo>
                    <a:pt x="4" y="1"/>
                  </a:lnTo>
                  <a:lnTo>
                    <a:pt x="2" y="1"/>
                  </a:lnTo>
                  <a:lnTo>
                    <a:pt x="1" y="1"/>
                  </a:lnTo>
                  <a:lnTo>
                    <a:pt x="0" y="1"/>
                  </a:lnTo>
                  <a:lnTo>
                    <a:pt x="3" y="3"/>
                  </a:lnTo>
                  <a:lnTo>
                    <a:pt x="11" y="9"/>
                  </a:lnTo>
                  <a:lnTo>
                    <a:pt x="13" y="12"/>
                  </a:lnTo>
                  <a:lnTo>
                    <a:pt x="13" y="10"/>
                  </a:lnTo>
                  <a:lnTo>
                    <a:pt x="14" y="9"/>
                  </a:lnTo>
                  <a:lnTo>
                    <a:pt x="14" y="8"/>
                  </a:lnTo>
                  <a:lnTo>
                    <a:pt x="16" y="7"/>
                  </a:lnTo>
                  <a:lnTo>
                    <a:pt x="16" y="6"/>
                  </a:lnTo>
                  <a:lnTo>
                    <a:pt x="16" y="5"/>
                  </a:lnTo>
                  <a:close/>
                </a:path>
              </a:pathLst>
            </a:custGeom>
            <a:solidFill>
              <a:srgbClr val="08CEFF"/>
            </a:solidFill>
            <a:ln w="9525">
              <a:noFill/>
              <a:round/>
              <a:headEnd/>
              <a:tailEnd/>
            </a:ln>
          </p:spPr>
          <p:txBody>
            <a:bodyPr>
              <a:prstTxWarp prst="textNoShape">
                <a:avLst/>
              </a:prstTxWarp>
            </a:bodyPr>
            <a:lstStyle/>
            <a:p>
              <a:endParaRPr lang="en-US"/>
            </a:p>
          </p:txBody>
        </p:sp>
        <p:sp>
          <p:nvSpPr>
            <p:cNvPr id="62509" name="Freeform 45"/>
            <p:cNvSpPr>
              <a:spLocks/>
            </p:cNvSpPr>
            <p:nvPr/>
          </p:nvSpPr>
          <p:spPr bwMode="auto">
            <a:xfrm>
              <a:off x="1815" y="1298"/>
              <a:ext cx="22" cy="17"/>
            </a:xfrm>
            <a:custGeom>
              <a:avLst/>
              <a:gdLst>
                <a:gd name="T0" fmla="*/ 22 w 22"/>
                <a:gd name="T1" fmla="*/ 11 h 17"/>
                <a:gd name="T2" fmla="*/ 20 w 22"/>
                <a:gd name="T3" fmla="*/ 8 h 17"/>
                <a:gd name="T4" fmla="*/ 12 w 22"/>
                <a:gd name="T5" fmla="*/ 2 h 17"/>
                <a:gd name="T6" fmla="*/ 9 w 22"/>
                <a:gd name="T7" fmla="*/ 0 h 17"/>
                <a:gd name="T8" fmla="*/ 8 w 22"/>
                <a:gd name="T9" fmla="*/ 0 h 17"/>
                <a:gd name="T10" fmla="*/ 7 w 22"/>
                <a:gd name="T11" fmla="*/ 0 h 17"/>
                <a:gd name="T12" fmla="*/ 6 w 22"/>
                <a:gd name="T13" fmla="*/ 1 h 17"/>
                <a:gd name="T14" fmla="*/ 5 w 22"/>
                <a:gd name="T15" fmla="*/ 1 h 17"/>
                <a:gd name="T16" fmla="*/ 3 w 22"/>
                <a:gd name="T17" fmla="*/ 1 h 17"/>
                <a:gd name="T18" fmla="*/ 2 w 22"/>
                <a:gd name="T19" fmla="*/ 1 h 17"/>
                <a:gd name="T20" fmla="*/ 1 w 22"/>
                <a:gd name="T21" fmla="*/ 2 h 17"/>
                <a:gd name="T22" fmla="*/ 0 w 22"/>
                <a:gd name="T23" fmla="*/ 2 h 17"/>
                <a:gd name="T24" fmla="*/ 9 w 22"/>
                <a:gd name="T25" fmla="*/ 7 h 17"/>
                <a:gd name="T26" fmla="*/ 16 w 22"/>
                <a:gd name="T27" fmla="*/ 13 h 17"/>
                <a:gd name="T28" fmla="*/ 20 w 22"/>
                <a:gd name="T29" fmla="*/ 17 h 17"/>
                <a:gd name="T30" fmla="*/ 20 w 22"/>
                <a:gd name="T31" fmla="*/ 16 h 17"/>
                <a:gd name="T32" fmla="*/ 20 w 22"/>
                <a:gd name="T33" fmla="*/ 15 h 17"/>
                <a:gd name="T34" fmla="*/ 21 w 22"/>
                <a:gd name="T35" fmla="*/ 14 h 17"/>
                <a:gd name="T36" fmla="*/ 21 w 22"/>
                <a:gd name="T37" fmla="*/ 14 h 17"/>
                <a:gd name="T38" fmla="*/ 21 w 22"/>
                <a:gd name="T39" fmla="*/ 13 h 17"/>
                <a:gd name="T40" fmla="*/ 22 w 22"/>
                <a:gd name="T41" fmla="*/ 12 h 17"/>
                <a:gd name="T42" fmla="*/ 22 w 22"/>
                <a:gd name="T43" fmla="*/ 11 h 17"/>
                <a:gd name="T44" fmla="*/ 22 w 22"/>
                <a:gd name="T45" fmla="*/ 11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17"/>
                <a:gd name="T71" fmla="*/ 22 w 22"/>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17">
                  <a:moveTo>
                    <a:pt x="22" y="11"/>
                  </a:moveTo>
                  <a:lnTo>
                    <a:pt x="20" y="8"/>
                  </a:lnTo>
                  <a:lnTo>
                    <a:pt x="12" y="2"/>
                  </a:lnTo>
                  <a:lnTo>
                    <a:pt x="9" y="0"/>
                  </a:lnTo>
                  <a:lnTo>
                    <a:pt x="8" y="0"/>
                  </a:lnTo>
                  <a:lnTo>
                    <a:pt x="7" y="0"/>
                  </a:lnTo>
                  <a:lnTo>
                    <a:pt x="6" y="1"/>
                  </a:lnTo>
                  <a:lnTo>
                    <a:pt x="5" y="1"/>
                  </a:lnTo>
                  <a:lnTo>
                    <a:pt x="3" y="1"/>
                  </a:lnTo>
                  <a:lnTo>
                    <a:pt x="2" y="1"/>
                  </a:lnTo>
                  <a:lnTo>
                    <a:pt x="1" y="2"/>
                  </a:lnTo>
                  <a:lnTo>
                    <a:pt x="0" y="2"/>
                  </a:lnTo>
                  <a:lnTo>
                    <a:pt x="9" y="7"/>
                  </a:lnTo>
                  <a:lnTo>
                    <a:pt x="16" y="13"/>
                  </a:lnTo>
                  <a:lnTo>
                    <a:pt x="20" y="17"/>
                  </a:lnTo>
                  <a:lnTo>
                    <a:pt x="20" y="16"/>
                  </a:lnTo>
                  <a:lnTo>
                    <a:pt x="20" y="15"/>
                  </a:lnTo>
                  <a:lnTo>
                    <a:pt x="21" y="14"/>
                  </a:lnTo>
                  <a:lnTo>
                    <a:pt x="21" y="13"/>
                  </a:lnTo>
                  <a:lnTo>
                    <a:pt x="22" y="12"/>
                  </a:lnTo>
                  <a:lnTo>
                    <a:pt x="22" y="11"/>
                  </a:lnTo>
                  <a:close/>
                </a:path>
              </a:pathLst>
            </a:custGeom>
            <a:solidFill>
              <a:srgbClr val="10D1FF"/>
            </a:solidFill>
            <a:ln w="9525">
              <a:noFill/>
              <a:round/>
              <a:headEnd/>
              <a:tailEnd/>
            </a:ln>
          </p:spPr>
          <p:txBody>
            <a:bodyPr>
              <a:prstTxWarp prst="textNoShape">
                <a:avLst/>
              </a:prstTxWarp>
            </a:bodyPr>
            <a:lstStyle/>
            <a:p>
              <a:endParaRPr lang="en-US"/>
            </a:p>
          </p:txBody>
        </p:sp>
        <p:sp>
          <p:nvSpPr>
            <p:cNvPr id="62510" name="Freeform 46"/>
            <p:cNvSpPr>
              <a:spLocks/>
            </p:cNvSpPr>
            <p:nvPr/>
          </p:nvSpPr>
          <p:spPr bwMode="auto">
            <a:xfrm>
              <a:off x="1807" y="1300"/>
              <a:ext cx="28" cy="20"/>
            </a:xfrm>
            <a:custGeom>
              <a:avLst/>
              <a:gdLst>
                <a:gd name="T0" fmla="*/ 28 w 28"/>
                <a:gd name="T1" fmla="*/ 15 h 20"/>
                <a:gd name="T2" fmla="*/ 24 w 28"/>
                <a:gd name="T3" fmla="*/ 11 h 20"/>
                <a:gd name="T4" fmla="*/ 17 w 28"/>
                <a:gd name="T5" fmla="*/ 5 h 20"/>
                <a:gd name="T6" fmla="*/ 8 w 28"/>
                <a:gd name="T7" fmla="*/ 0 h 20"/>
                <a:gd name="T8" fmla="*/ 7 w 28"/>
                <a:gd name="T9" fmla="*/ 0 h 20"/>
                <a:gd name="T10" fmla="*/ 6 w 28"/>
                <a:gd name="T11" fmla="*/ 0 h 20"/>
                <a:gd name="T12" fmla="*/ 5 w 28"/>
                <a:gd name="T13" fmla="*/ 1 h 20"/>
                <a:gd name="T14" fmla="*/ 4 w 28"/>
                <a:gd name="T15" fmla="*/ 1 h 20"/>
                <a:gd name="T16" fmla="*/ 3 w 28"/>
                <a:gd name="T17" fmla="*/ 1 h 20"/>
                <a:gd name="T18" fmla="*/ 2 w 28"/>
                <a:gd name="T19" fmla="*/ 2 h 20"/>
                <a:gd name="T20" fmla="*/ 1 w 28"/>
                <a:gd name="T21" fmla="*/ 2 h 20"/>
                <a:gd name="T22" fmla="*/ 0 w 28"/>
                <a:gd name="T23" fmla="*/ 3 h 20"/>
                <a:gd name="T24" fmla="*/ 5 w 28"/>
                <a:gd name="T25" fmla="*/ 5 h 20"/>
                <a:gd name="T26" fmla="*/ 13 w 28"/>
                <a:gd name="T27" fmla="*/ 10 h 20"/>
                <a:gd name="T28" fmla="*/ 21 w 28"/>
                <a:gd name="T29" fmla="*/ 16 h 20"/>
                <a:gd name="T30" fmla="*/ 26 w 28"/>
                <a:gd name="T31" fmla="*/ 20 h 20"/>
                <a:gd name="T32" fmla="*/ 26 w 28"/>
                <a:gd name="T33" fmla="*/ 20 h 20"/>
                <a:gd name="T34" fmla="*/ 26 w 28"/>
                <a:gd name="T35" fmla="*/ 19 h 20"/>
                <a:gd name="T36" fmla="*/ 26 w 28"/>
                <a:gd name="T37" fmla="*/ 18 h 20"/>
                <a:gd name="T38" fmla="*/ 27 w 28"/>
                <a:gd name="T39" fmla="*/ 17 h 20"/>
                <a:gd name="T40" fmla="*/ 27 w 28"/>
                <a:gd name="T41" fmla="*/ 17 h 20"/>
                <a:gd name="T42" fmla="*/ 27 w 28"/>
                <a:gd name="T43" fmla="*/ 16 h 20"/>
                <a:gd name="T44" fmla="*/ 28 w 28"/>
                <a:gd name="T45" fmla="*/ 15 h 20"/>
                <a:gd name="T46" fmla="*/ 28 w 28"/>
                <a:gd name="T47" fmla="*/ 15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20"/>
                <a:gd name="T74" fmla="*/ 28 w 28"/>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20">
                  <a:moveTo>
                    <a:pt x="28" y="15"/>
                  </a:moveTo>
                  <a:lnTo>
                    <a:pt x="24" y="11"/>
                  </a:lnTo>
                  <a:lnTo>
                    <a:pt x="17" y="5"/>
                  </a:lnTo>
                  <a:lnTo>
                    <a:pt x="8" y="0"/>
                  </a:lnTo>
                  <a:lnTo>
                    <a:pt x="7" y="0"/>
                  </a:lnTo>
                  <a:lnTo>
                    <a:pt x="6" y="0"/>
                  </a:lnTo>
                  <a:lnTo>
                    <a:pt x="5" y="1"/>
                  </a:lnTo>
                  <a:lnTo>
                    <a:pt x="4" y="1"/>
                  </a:lnTo>
                  <a:lnTo>
                    <a:pt x="3" y="1"/>
                  </a:lnTo>
                  <a:lnTo>
                    <a:pt x="2" y="2"/>
                  </a:lnTo>
                  <a:lnTo>
                    <a:pt x="1" y="2"/>
                  </a:lnTo>
                  <a:lnTo>
                    <a:pt x="0" y="3"/>
                  </a:lnTo>
                  <a:lnTo>
                    <a:pt x="5" y="5"/>
                  </a:lnTo>
                  <a:lnTo>
                    <a:pt x="13" y="10"/>
                  </a:lnTo>
                  <a:lnTo>
                    <a:pt x="21" y="16"/>
                  </a:lnTo>
                  <a:lnTo>
                    <a:pt x="26" y="20"/>
                  </a:lnTo>
                  <a:lnTo>
                    <a:pt x="26" y="19"/>
                  </a:lnTo>
                  <a:lnTo>
                    <a:pt x="26" y="18"/>
                  </a:lnTo>
                  <a:lnTo>
                    <a:pt x="27" y="17"/>
                  </a:lnTo>
                  <a:lnTo>
                    <a:pt x="27" y="16"/>
                  </a:lnTo>
                  <a:lnTo>
                    <a:pt x="28" y="15"/>
                  </a:lnTo>
                  <a:close/>
                </a:path>
              </a:pathLst>
            </a:custGeom>
            <a:solidFill>
              <a:srgbClr val="18D4FF"/>
            </a:solidFill>
            <a:ln w="9525">
              <a:noFill/>
              <a:round/>
              <a:headEnd/>
              <a:tailEnd/>
            </a:ln>
          </p:spPr>
          <p:txBody>
            <a:bodyPr>
              <a:prstTxWarp prst="textNoShape">
                <a:avLst/>
              </a:prstTxWarp>
            </a:bodyPr>
            <a:lstStyle/>
            <a:p>
              <a:endParaRPr lang="en-US"/>
            </a:p>
          </p:txBody>
        </p:sp>
        <p:sp>
          <p:nvSpPr>
            <p:cNvPr id="62511" name="Freeform 47"/>
            <p:cNvSpPr>
              <a:spLocks/>
            </p:cNvSpPr>
            <p:nvPr/>
          </p:nvSpPr>
          <p:spPr bwMode="auto">
            <a:xfrm>
              <a:off x="1799" y="1303"/>
              <a:ext cx="34" cy="23"/>
            </a:xfrm>
            <a:custGeom>
              <a:avLst/>
              <a:gdLst>
                <a:gd name="T0" fmla="*/ 34 w 34"/>
                <a:gd name="T1" fmla="*/ 17 h 23"/>
                <a:gd name="T2" fmla="*/ 29 w 34"/>
                <a:gd name="T3" fmla="*/ 13 h 23"/>
                <a:gd name="T4" fmla="*/ 21 w 34"/>
                <a:gd name="T5" fmla="*/ 7 h 23"/>
                <a:gd name="T6" fmla="*/ 13 w 34"/>
                <a:gd name="T7" fmla="*/ 2 h 23"/>
                <a:gd name="T8" fmla="*/ 8 w 34"/>
                <a:gd name="T9" fmla="*/ 0 h 23"/>
                <a:gd name="T10" fmla="*/ 7 w 34"/>
                <a:gd name="T11" fmla="*/ 0 h 23"/>
                <a:gd name="T12" fmla="*/ 6 w 34"/>
                <a:gd name="T13" fmla="*/ 0 h 23"/>
                <a:gd name="T14" fmla="*/ 5 w 34"/>
                <a:gd name="T15" fmla="*/ 1 h 23"/>
                <a:gd name="T16" fmla="*/ 5 w 34"/>
                <a:gd name="T17" fmla="*/ 1 h 23"/>
                <a:gd name="T18" fmla="*/ 4 w 34"/>
                <a:gd name="T19" fmla="*/ 2 h 23"/>
                <a:gd name="T20" fmla="*/ 3 w 34"/>
                <a:gd name="T21" fmla="*/ 2 h 23"/>
                <a:gd name="T22" fmla="*/ 2 w 34"/>
                <a:gd name="T23" fmla="*/ 2 h 23"/>
                <a:gd name="T24" fmla="*/ 0 w 34"/>
                <a:gd name="T25" fmla="*/ 3 h 23"/>
                <a:gd name="T26" fmla="*/ 2 w 34"/>
                <a:gd name="T27" fmla="*/ 3 h 23"/>
                <a:gd name="T28" fmla="*/ 10 w 34"/>
                <a:gd name="T29" fmla="*/ 8 h 23"/>
                <a:gd name="T30" fmla="*/ 17 w 34"/>
                <a:gd name="T31" fmla="*/ 12 h 23"/>
                <a:gd name="T32" fmla="*/ 25 w 34"/>
                <a:gd name="T33" fmla="*/ 17 h 23"/>
                <a:gd name="T34" fmla="*/ 31 w 34"/>
                <a:gd name="T35" fmla="*/ 23 h 23"/>
                <a:gd name="T36" fmla="*/ 31 w 34"/>
                <a:gd name="T37" fmla="*/ 23 h 23"/>
                <a:gd name="T38" fmla="*/ 32 w 34"/>
                <a:gd name="T39" fmla="*/ 23 h 23"/>
                <a:gd name="T40" fmla="*/ 32 w 34"/>
                <a:gd name="T41" fmla="*/ 22 h 23"/>
                <a:gd name="T42" fmla="*/ 32 w 34"/>
                <a:gd name="T43" fmla="*/ 21 h 23"/>
                <a:gd name="T44" fmla="*/ 32 w 34"/>
                <a:gd name="T45" fmla="*/ 20 h 23"/>
                <a:gd name="T46" fmla="*/ 33 w 34"/>
                <a:gd name="T47" fmla="*/ 20 h 23"/>
                <a:gd name="T48" fmla="*/ 33 w 34"/>
                <a:gd name="T49" fmla="*/ 19 h 23"/>
                <a:gd name="T50" fmla="*/ 33 w 34"/>
                <a:gd name="T51" fmla="*/ 18 h 23"/>
                <a:gd name="T52" fmla="*/ 34 w 34"/>
                <a:gd name="T53" fmla="*/ 17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23"/>
                <a:gd name="T83" fmla="*/ 34 w 34"/>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23">
                  <a:moveTo>
                    <a:pt x="34" y="17"/>
                  </a:moveTo>
                  <a:lnTo>
                    <a:pt x="29" y="13"/>
                  </a:lnTo>
                  <a:lnTo>
                    <a:pt x="21" y="7"/>
                  </a:lnTo>
                  <a:lnTo>
                    <a:pt x="13" y="2"/>
                  </a:lnTo>
                  <a:lnTo>
                    <a:pt x="8" y="0"/>
                  </a:lnTo>
                  <a:lnTo>
                    <a:pt x="7" y="0"/>
                  </a:lnTo>
                  <a:lnTo>
                    <a:pt x="6" y="0"/>
                  </a:lnTo>
                  <a:lnTo>
                    <a:pt x="5" y="1"/>
                  </a:lnTo>
                  <a:lnTo>
                    <a:pt x="4" y="2"/>
                  </a:lnTo>
                  <a:lnTo>
                    <a:pt x="3" y="2"/>
                  </a:lnTo>
                  <a:lnTo>
                    <a:pt x="2" y="2"/>
                  </a:lnTo>
                  <a:lnTo>
                    <a:pt x="0" y="3"/>
                  </a:lnTo>
                  <a:lnTo>
                    <a:pt x="2" y="3"/>
                  </a:lnTo>
                  <a:lnTo>
                    <a:pt x="10" y="8"/>
                  </a:lnTo>
                  <a:lnTo>
                    <a:pt x="17" y="12"/>
                  </a:lnTo>
                  <a:lnTo>
                    <a:pt x="25" y="17"/>
                  </a:lnTo>
                  <a:lnTo>
                    <a:pt x="31" y="23"/>
                  </a:lnTo>
                  <a:lnTo>
                    <a:pt x="32" y="23"/>
                  </a:lnTo>
                  <a:lnTo>
                    <a:pt x="32" y="22"/>
                  </a:lnTo>
                  <a:lnTo>
                    <a:pt x="32" y="21"/>
                  </a:lnTo>
                  <a:lnTo>
                    <a:pt x="32" y="20"/>
                  </a:lnTo>
                  <a:lnTo>
                    <a:pt x="33" y="20"/>
                  </a:lnTo>
                  <a:lnTo>
                    <a:pt x="33" y="19"/>
                  </a:lnTo>
                  <a:lnTo>
                    <a:pt x="33" y="18"/>
                  </a:lnTo>
                  <a:lnTo>
                    <a:pt x="34" y="17"/>
                  </a:lnTo>
                  <a:close/>
                </a:path>
              </a:pathLst>
            </a:custGeom>
            <a:solidFill>
              <a:srgbClr val="20D6FF"/>
            </a:solidFill>
            <a:ln w="9525">
              <a:noFill/>
              <a:round/>
              <a:headEnd/>
              <a:tailEnd/>
            </a:ln>
          </p:spPr>
          <p:txBody>
            <a:bodyPr>
              <a:prstTxWarp prst="textNoShape">
                <a:avLst/>
              </a:prstTxWarp>
            </a:bodyPr>
            <a:lstStyle/>
            <a:p>
              <a:endParaRPr lang="en-US"/>
            </a:p>
          </p:txBody>
        </p:sp>
        <p:sp>
          <p:nvSpPr>
            <p:cNvPr id="62512" name="Freeform 48"/>
            <p:cNvSpPr>
              <a:spLocks/>
            </p:cNvSpPr>
            <p:nvPr/>
          </p:nvSpPr>
          <p:spPr bwMode="auto">
            <a:xfrm>
              <a:off x="1793" y="1306"/>
              <a:ext cx="37" cy="27"/>
            </a:xfrm>
            <a:custGeom>
              <a:avLst/>
              <a:gdLst>
                <a:gd name="T0" fmla="*/ 37 w 37"/>
                <a:gd name="T1" fmla="*/ 20 h 27"/>
                <a:gd name="T2" fmla="*/ 37 w 37"/>
                <a:gd name="T3" fmla="*/ 20 h 27"/>
                <a:gd name="T4" fmla="*/ 31 w 37"/>
                <a:gd name="T5" fmla="*/ 14 h 27"/>
                <a:gd name="T6" fmla="*/ 23 w 37"/>
                <a:gd name="T7" fmla="*/ 9 h 27"/>
                <a:gd name="T8" fmla="*/ 16 w 37"/>
                <a:gd name="T9" fmla="*/ 5 h 27"/>
                <a:gd name="T10" fmla="*/ 8 w 37"/>
                <a:gd name="T11" fmla="*/ 0 h 27"/>
                <a:gd name="T12" fmla="*/ 6 w 37"/>
                <a:gd name="T13" fmla="*/ 0 h 27"/>
                <a:gd name="T14" fmla="*/ 5 w 37"/>
                <a:gd name="T15" fmla="*/ 0 h 27"/>
                <a:gd name="T16" fmla="*/ 4 w 37"/>
                <a:gd name="T17" fmla="*/ 1 h 27"/>
                <a:gd name="T18" fmla="*/ 4 w 37"/>
                <a:gd name="T19" fmla="*/ 1 h 27"/>
                <a:gd name="T20" fmla="*/ 3 w 37"/>
                <a:gd name="T21" fmla="*/ 3 h 27"/>
                <a:gd name="T22" fmla="*/ 2 w 37"/>
                <a:gd name="T23" fmla="*/ 3 h 27"/>
                <a:gd name="T24" fmla="*/ 1 w 37"/>
                <a:gd name="T25" fmla="*/ 4 h 27"/>
                <a:gd name="T26" fmla="*/ 0 w 37"/>
                <a:gd name="T27" fmla="*/ 4 h 27"/>
                <a:gd name="T28" fmla="*/ 0 w 37"/>
                <a:gd name="T29" fmla="*/ 5 h 27"/>
                <a:gd name="T30" fmla="*/ 5 w 37"/>
                <a:gd name="T31" fmla="*/ 7 h 27"/>
                <a:gd name="T32" fmla="*/ 13 w 37"/>
                <a:gd name="T33" fmla="*/ 10 h 27"/>
                <a:gd name="T34" fmla="*/ 20 w 37"/>
                <a:gd name="T35" fmla="*/ 14 h 27"/>
                <a:gd name="T36" fmla="*/ 27 w 37"/>
                <a:gd name="T37" fmla="*/ 19 h 27"/>
                <a:gd name="T38" fmla="*/ 33 w 37"/>
                <a:gd name="T39" fmla="*/ 25 h 27"/>
                <a:gd name="T40" fmla="*/ 35 w 37"/>
                <a:gd name="T41" fmla="*/ 27 h 27"/>
                <a:gd name="T42" fmla="*/ 35 w 37"/>
                <a:gd name="T43" fmla="*/ 27 h 27"/>
                <a:gd name="T44" fmla="*/ 36 w 37"/>
                <a:gd name="T45" fmla="*/ 26 h 27"/>
                <a:gd name="T46" fmla="*/ 36 w 37"/>
                <a:gd name="T47" fmla="*/ 25 h 27"/>
                <a:gd name="T48" fmla="*/ 36 w 37"/>
                <a:gd name="T49" fmla="*/ 24 h 27"/>
                <a:gd name="T50" fmla="*/ 36 w 37"/>
                <a:gd name="T51" fmla="*/ 24 h 27"/>
                <a:gd name="T52" fmla="*/ 37 w 37"/>
                <a:gd name="T53" fmla="*/ 23 h 27"/>
                <a:gd name="T54" fmla="*/ 37 w 37"/>
                <a:gd name="T55" fmla="*/ 21 h 27"/>
                <a:gd name="T56" fmla="*/ 37 w 37"/>
                <a:gd name="T57" fmla="*/ 2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27"/>
                <a:gd name="T89" fmla="*/ 37 w 37"/>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27">
                  <a:moveTo>
                    <a:pt x="37" y="20"/>
                  </a:moveTo>
                  <a:lnTo>
                    <a:pt x="37" y="20"/>
                  </a:lnTo>
                  <a:lnTo>
                    <a:pt x="31" y="14"/>
                  </a:lnTo>
                  <a:lnTo>
                    <a:pt x="23" y="9"/>
                  </a:lnTo>
                  <a:lnTo>
                    <a:pt x="16" y="5"/>
                  </a:lnTo>
                  <a:lnTo>
                    <a:pt x="8" y="0"/>
                  </a:lnTo>
                  <a:lnTo>
                    <a:pt x="6" y="0"/>
                  </a:lnTo>
                  <a:lnTo>
                    <a:pt x="5" y="0"/>
                  </a:lnTo>
                  <a:lnTo>
                    <a:pt x="4" y="1"/>
                  </a:lnTo>
                  <a:lnTo>
                    <a:pt x="3" y="3"/>
                  </a:lnTo>
                  <a:lnTo>
                    <a:pt x="2" y="3"/>
                  </a:lnTo>
                  <a:lnTo>
                    <a:pt x="1" y="4"/>
                  </a:lnTo>
                  <a:lnTo>
                    <a:pt x="0" y="4"/>
                  </a:lnTo>
                  <a:lnTo>
                    <a:pt x="0" y="5"/>
                  </a:lnTo>
                  <a:lnTo>
                    <a:pt x="5" y="7"/>
                  </a:lnTo>
                  <a:lnTo>
                    <a:pt x="13" y="10"/>
                  </a:lnTo>
                  <a:lnTo>
                    <a:pt x="20" y="14"/>
                  </a:lnTo>
                  <a:lnTo>
                    <a:pt x="27" y="19"/>
                  </a:lnTo>
                  <a:lnTo>
                    <a:pt x="33" y="25"/>
                  </a:lnTo>
                  <a:lnTo>
                    <a:pt x="35" y="27"/>
                  </a:lnTo>
                  <a:lnTo>
                    <a:pt x="36" y="26"/>
                  </a:lnTo>
                  <a:lnTo>
                    <a:pt x="36" y="25"/>
                  </a:lnTo>
                  <a:lnTo>
                    <a:pt x="36" y="24"/>
                  </a:lnTo>
                  <a:lnTo>
                    <a:pt x="37" y="23"/>
                  </a:lnTo>
                  <a:lnTo>
                    <a:pt x="37" y="21"/>
                  </a:lnTo>
                  <a:lnTo>
                    <a:pt x="37" y="20"/>
                  </a:lnTo>
                  <a:close/>
                </a:path>
              </a:pathLst>
            </a:custGeom>
            <a:solidFill>
              <a:srgbClr val="28D9FF"/>
            </a:solidFill>
            <a:ln w="9525">
              <a:noFill/>
              <a:round/>
              <a:headEnd/>
              <a:tailEnd/>
            </a:ln>
          </p:spPr>
          <p:txBody>
            <a:bodyPr>
              <a:prstTxWarp prst="textNoShape">
                <a:avLst/>
              </a:prstTxWarp>
            </a:bodyPr>
            <a:lstStyle/>
            <a:p>
              <a:endParaRPr lang="en-US"/>
            </a:p>
          </p:txBody>
        </p:sp>
        <p:sp>
          <p:nvSpPr>
            <p:cNvPr id="62513" name="Freeform 49"/>
            <p:cNvSpPr>
              <a:spLocks/>
            </p:cNvSpPr>
            <p:nvPr/>
          </p:nvSpPr>
          <p:spPr bwMode="auto">
            <a:xfrm>
              <a:off x="1786" y="1311"/>
              <a:ext cx="42" cy="28"/>
            </a:xfrm>
            <a:custGeom>
              <a:avLst/>
              <a:gdLst>
                <a:gd name="T0" fmla="*/ 42 w 42"/>
                <a:gd name="T1" fmla="*/ 22 h 28"/>
                <a:gd name="T2" fmla="*/ 40 w 42"/>
                <a:gd name="T3" fmla="*/ 20 h 28"/>
                <a:gd name="T4" fmla="*/ 34 w 42"/>
                <a:gd name="T5" fmla="*/ 14 h 28"/>
                <a:gd name="T6" fmla="*/ 27 w 42"/>
                <a:gd name="T7" fmla="*/ 9 h 28"/>
                <a:gd name="T8" fmla="*/ 20 w 42"/>
                <a:gd name="T9" fmla="*/ 5 h 28"/>
                <a:gd name="T10" fmla="*/ 12 w 42"/>
                <a:gd name="T11" fmla="*/ 2 h 28"/>
                <a:gd name="T12" fmla="*/ 7 w 42"/>
                <a:gd name="T13" fmla="*/ 0 h 28"/>
                <a:gd name="T14" fmla="*/ 6 w 42"/>
                <a:gd name="T15" fmla="*/ 0 h 28"/>
                <a:gd name="T16" fmla="*/ 5 w 42"/>
                <a:gd name="T17" fmla="*/ 1 h 28"/>
                <a:gd name="T18" fmla="*/ 4 w 42"/>
                <a:gd name="T19" fmla="*/ 1 h 28"/>
                <a:gd name="T20" fmla="*/ 4 w 42"/>
                <a:gd name="T21" fmla="*/ 2 h 28"/>
                <a:gd name="T22" fmla="*/ 3 w 42"/>
                <a:gd name="T23" fmla="*/ 2 h 28"/>
                <a:gd name="T24" fmla="*/ 2 w 42"/>
                <a:gd name="T25" fmla="*/ 3 h 28"/>
                <a:gd name="T26" fmla="*/ 1 w 42"/>
                <a:gd name="T27" fmla="*/ 3 h 28"/>
                <a:gd name="T28" fmla="*/ 0 w 42"/>
                <a:gd name="T29" fmla="*/ 4 h 28"/>
                <a:gd name="T30" fmla="*/ 3 w 42"/>
                <a:gd name="T31" fmla="*/ 4 h 28"/>
                <a:gd name="T32" fmla="*/ 10 w 42"/>
                <a:gd name="T33" fmla="*/ 7 h 28"/>
                <a:gd name="T34" fmla="*/ 17 w 42"/>
                <a:gd name="T35" fmla="*/ 10 h 28"/>
                <a:gd name="T36" fmla="*/ 24 w 42"/>
                <a:gd name="T37" fmla="*/ 14 h 28"/>
                <a:gd name="T38" fmla="*/ 29 w 42"/>
                <a:gd name="T39" fmla="*/ 19 h 28"/>
                <a:gd name="T40" fmla="*/ 36 w 42"/>
                <a:gd name="T41" fmla="*/ 24 h 28"/>
                <a:gd name="T42" fmla="*/ 39 w 42"/>
                <a:gd name="T43" fmla="*/ 28 h 28"/>
                <a:gd name="T44" fmla="*/ 40 w 42"/>
                <a:gd name="T45" fmla="*/ 28 h 28"/>
                <a:gd name="T46" fmla="*/ 40 w 42"/>
                <a:gd name="T47" fmla="*/ 27 h 28"/>
                <a:gd name="T48" fmla="*/ 40 w 42"/>
                <a:gd name="T49" fmla="*/ 26 h 28"/>
                <a:gd name="T50" fmla="*/ 41 w 42"/>
                <a:gd name="T51" fmla="*/ 25 h 28"/>
                <a:gd name="T52" fmla="*/ 41 w 42"/>
                <a:gd name="T53" fmla="*/ 25 h 28"/>
                <a:gd name="T54" fmla="*/ 41 w 42"/>
                <a:gd name="T55" fmla="*/ 24 h 28"/>
                <a:gd name="T56" fmla="*/ 42 w 42"/>
                <a:gd name="T57" fmla="*/ 23 h 28"/>
                <a:gd name="T58" fmla="*/ 42 w 42"/>
                <a:gd name="T59" fmla="*/ 22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
                <a:gd name="T91" fmla="*/ 0 h 28"/>
                <a:gd name="T92" fmla="*/ 42 w 42"/>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 h="28">
                  <a:moveTo>
                    <a:pt x="42" y="22"/>
                  </a:moveTo>
                  <a:lnTo>
                    <a:pt x="40" y="20"/>
                  </a:lnTo>
                  <a:lnTo>
                    <a:pt x="34" y="14"/>
                  </a:lnTo>
                  <a:lnTo>
                    <a:pt x="27" y="9"/>
                  </a:lnTo>
                  <a:lnTo>
                    <a:pt x="20" y="5"/>
                  </a:lnTo>
                  <a:lnTo>
                    <a:pt x="12" y="2"/>
                  </a:lnTo>
                  <a:lnTo>
                    <a:pt x="7" y="0"/>
                  </a:lnTo>
                  <a:lnTo>
                    <a:pt x="6" y="0"/>
                  </a:lnTo>
                  <a:lnTo>
                    <a:pt x="5" y="1"/>
                  </a:lnTo>
                  <a:lnTo>
                    <a:pt x="4" y="1"/>
                  </a:lnTo>
                  <a:lnTo>
                    <a:pt x="4" y="2"/>
                  </a:lnTo>
                  <a:lnTo>
                    <a:pt x="3" y="2"/>
                  </a:lnTo>
                  <a:lnTo>
                    <a:pt x="2" y="3"/>
                  </a:lnTo>
                  <a:lnTo>
                    <a:pt x="1" y="3"/>
                  </a:lnTo>
                  <a:lnTo>
                    <a:pt x="0" y="4"/>
                  </a:lnTo>
                  <a:lnTo>
                    <a:pt x="3" y="4"/>
                  </a:lnTo>
                  <a:lnTo>
                    <a:pt x="10" y="7"/>
                  </a:lnTo>
                  <a:lnTo>
                    <a:pt x="17" y="10"/>
                  </a:lnTo>
                  <a:lnTo>
                    <a:pt x="24" y="14"/>
                  </a:lnTo>
                  <a:lnTo>
                    <a:pt x="29" y="19"/>
                  </a:lnTo>
                  <a:lnTo>
                    <a:pt x="36" y="24"/>
                  </a:lnTo>
                  <a:lnTo>
                    <a:pt x="39" y="28"/>
                  </a:lnTo>
                  <a:lnTo>
                    <a:pt x="40" y="28"/>
                  </a:lnTo>
                  <a:lnTo>
                    <a:pt x="40" y="27"/>
                  </a:lnTo>
                  <a:lnTo>
                    <a:pt x="40" y="26"/>
                  </a:lnTo>
                  <a:lnTo>
                    <a:pt x="41" y="25"/>
                  </a:lnTo>
                  <a:lnTo>
                    <a:pt x="41" y="24"/>
                  </a:lnTo>
                  <a:lnTo>
                    <a:pt x="42" y="23"/>
                  </a:lnTo>
                  <a:lnTo>
                    <a:pt x="42" y="22"/>
                  </a:lnTo>
                  <a:close/>
                </a:path>
              </a:pathLst>
            </a:custGeom>
            <a:solidFill>
              <a:srgbClr val="30DCFF"/>
            </a:solidFill>
            <a:ln w="9525">
              <a:noFill/>
              <a:round/>
              <a:headEnd/>
              <a:tailEnd/>
            </a:ln>
          </p:spPr>
          <p:txBody>
            <a:bodyPr>
              <a:prstTxWarp prst="textNoShape">
                <a:avLst/>
              </a:prstTxWarp>
            </a:bodyPr>
            <a:lstStyle/>
            <a:p>
              <a:endParaRPr lang="en-US"/>
            </a:p>
          </p:txBody>
        </p:sp>
        <p:sp>
          <p:nvSpPr>
            <p:cNvPr id="62514" name="Freeform 50"/>
            <p:cNvSpPr>
              <a:spLocks/>
            </p:cNvSpPr>
            <p:nvPr/>
          </p:nvSpPr>
          <p:spPr bwMode="auto">
            <a:xfrm>
              <a:off x="1781" y="1315"/>
              <a:ext cx="44" cy="30"/>
            </a:xfrm>
            <a:custGeom>
              <a:avLst/>
              <a:gdLst>
                <a:gd name="T0" fmla="*/ 44 w 44"/>
                <a:gd name="T1" fmla="*/ 24 h 30"/>
                <a:gd name="T2" fmla="*/ 41 w 44"/>
                <a:gd name="T3" fmla="*/ 20 h 30"/>
                <a:gd name="T4" fmla="*/ 34 w 44"/>
                <a:gd name="T5" fmla="*/ 15 h 30"/>
                <a:gd name="T6" fmla="*/ 29 w 44"/>
                <a:gd name="T7" fmla="*/ 10 h 30"/>
                <a:gd name="T8" fmla="*/ 22 w 44"/>
                <a:gd name="T9" fmla="*/ 6 h 30"/>
                <a:gd name="T10" fmla="*/ 15 w 44"/>
                <a:gd name="T11" fmla="*/ 3 h 30"/>
                <a:gd name="T12" fmla="*/ 8 w 44"/>
                <a:gd name="T13" fmla="*/ 0 h 30"/>
                <a:gd name="T14" fmla="*/ 5 w 44"/>
                <a:gd name="T15" fmla="*/ 0 h 30"/>
                <a:gd name="T16" fmla="*/ 5 w 44"/>
                <a:gd name="T17" fmla="*/ 0 h 30"/>
                <a:gd name="T18" fmla="*/ 4 w 44"/>
                <a:gd name="T19" fmla="*/ 1 h 30"/>
                <a:gd name="T20" fmla="*/ 3 w 44"/>
                <a:gd name="T21" fmla="*/ 2 h 30"/>
                <a:gd name="T22" fmla="*/ 3 w 44"/>
                <a:gd name="T23" fmla="*/ 2 h 30"/>
                <a:gd name="T24" fmla="*/ 2 w 44"/>
                <a:gd name="T25" fmla="*/ 3 h 30"/>
                <a:gd name="T26" fmla="*/ 1 w 44"/>
                <a:gd name="T27" fmla="*/ 3 h 30"/>
                <a:gd name="T28" fmla="*/ 0 w 44"/>
                <a:gd name="T29" fmla="*/ 4 h 30"/>
                <a:gd name="T30" fmla="*/ 0 w 44"/>
                <a:gd name="T31" fmla="*/ 4 h 30"/>
                <a:gd name="T32" fmla="*/ 6 w 44"/>
                <a:gd name="T33" fmla="*/ 6 h 30"/>
                <a:gd name="T34" fmla="*/ 12 w 44"/>
                <a:gd name="T35" fmla="*/ 8 h 30"/>
                <a:gd name="T36" fmla="*/ 20 w 44"/>
                <a:gd name="T37" fmla="*/ 11 h 30"/>
                <a:gd name="T38" fmla="*/ 25 w 44"/>
                <a:gd name="T39" fmla="*/ 16 h 30"/>
                <a:gd name="T40" fmla="*/ 31 w 44"/>
                <a:gd name="T41" fmla="*/ 20 h 30"/>
                <a:gd name="T42" fmla="*/ 36 w 44"/>
                <a:gd name="T43" fmla="*/ 25 h 30"/>
                <a:gd name="T44" fmla="*/ 41 w 44"/>
                <a:gd name="T45" fmla="*/ 30 h 30"/>
                <a:gd name="T46" fmla="*/ 42 w 44"/>
                <a:gd name="T47" fmla="*/ 30 h 30"/>
                <a:gd name="T48" fmla="*/ 42 w 44"/>
                <a:gd name="T49" fmla="*/ 29 h 30"/>
                <a:gd name="T50" fmla="*/ 42 w 44"/>
                <a:gd name="T51" fmla="*/ 29 h 30"/>
                <a:gd name="T52" fmla="*/ 43 w 44"/>
                <a:gd name="T53" fmla="*/ 28 h 30"/>
                <a:gd name="T54" fmla="*/ 43 w 44"/>
                <a:gd name="T55" fmla="*/ 27 h 30"/>
                <a:gd name="T56" fmla="*/ 43 w 44"/>
                <a:gd name="T57" fmla="*/ 26 h 30"/>
                <a:gd name="T58" fmla="*/ 44 w 44"/>
                <a:gd name="T59" fmla="*/ 26 h 30"/>
                <a:gd name="T60" fmla="*/ 44 w 44"/>
                <a:gd name="T61" fmla="*/ 25 h 30"/>
                <a:gd name="T62" fmla="*/ 44 w 44"/>
                <a:gd name="T63" fmla="*/ 24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30"/>
                <a:gd name="T98" fmla="*/ 44 w 4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30">
                  <a:moveTo>
                    <a:pt x="44" y="24"/>
                  </a:moveTo>
                  <a:lnTo>
                    <a:pt x="41" y="20"/>
                  </a:lnTo>
                  <a:lnTo>
                    <a:pt x="34" y="15"/>
                  </a:lnTo>
                  <a:lnTo>
                    <a:pt x="29" y="10"/>
                  </a:lnTo>
                  <a:lnTo>
                    <a:pt x="22" y="6"/>
                  </a:lnTo>
                  <a:lnTo>
                    <a:pt x="15" y="3"/>
                  </a:lnTo>
                  <a:lnTo>
                    <a:pt x="8" y="0"/>
                  </a:lnTo>
                  <a:lnTo>
                    <a:pt x="5" y="0"/>
                  </a:lnTo>
                  <a:lnTo>
                    <a:pt x="4" y="1"/>
                  </a:lnTo>
                  <a:lnTo>
                    <a:pt x="3" y="2"/>
                  </a:lnTo>
                  <a:lnTo>
                    <a:pt x="2" y="3"/>
                  </a:lnTo>
                  <a:lnTo>
                    <a:pt x="1" y="3"/>
                  </a:lnTo>
                  <a:lnTo>
                    <a:pt x="0" y="4"/>
                  </a:lnTo>
                  <a:lnTo>
                    <a:pt x="6" y="6"/>
                  </a:lnTo>
                  <a:lnTo>
                    <a:pt x="12" y="8"/>
                  </a:lnTo>
                  <a:lnTo>
                    <a:pt x="20" y="11"/>
                  </a:lnTo>
                  <a:lnTo>
                    <a:pt x="25" y="16"/>
                  </a:lnTo>
                  <a:lnTo>
                    <a:pt x="31" y="20"/>
                  </a:lnTo>
                  <a:lnTo>
                    <a:pt x="36" y="25"/>
                  </a:lnTo>
                  <a:lnTo>
                    <a:pt x="41" y="30"/>
                  </a:lnTo>
                  <a:lnTo>
                    <a:pt x="42" y="30"/>
                  </a:lnTo>
                  <a:lnTo>
                    <a:pt x="42" y="29"/>
                  </a:lnTo>
                  <a:lnTo>
                    <a:pt x="43" y="28"/>
                  </a:lnTo>
                  <a:lnTo>
                    <a:pt x="43" y="27"/>
                  </a:lnTo>
                  <a:lnTo>
                    <a:pt x="43" y="26"/>
                  </a:lnTo>
                  <a:lnTo>
                    <a:pt x="44" y="26"/>
                  </a:lnTo>
                  <a:lnTo>
                    <a:pt x="44" y="25"/>
                  </a:lnTo>
                  <a:lnTo>
                    <a:pt x="44" y="24"/>
                  </a:lnTo>
                  <a:close/>
                </a:path>
              </a:pathLst>
            </a:custGeom>
            <a:solidFill>
              <a:srgbClr val="38DEFF"/>
            </a:solidFill>
            <a:ln w="9525">
              <a:noFill/>
              <a:round/>
              <a:headEnd/>
              <a:tailEnd/>
            </a:ln>
          </p:spPr>
          <p:txBody>
            <a:bodyPr>
              <a:prstTxWarp prst="textNoShape">
                <a:avLst/>
              </a:prstTxWarp>
            </a:bodyPr>
            <a:lstStyle/>
            <a:p>
              <a:endParaRPr lang="en-US"/>
            </a:p>
          </p:txBody>
        </p:sp>
        <p:sp>
          <p:nvSpPr>
            <p:cNvPr id="62515" name="Freeform 51"/>
            <p:cNvSpPr>
              <a:spLocks/>
            </p:cNvSpPr>
            <p:nvPr/>
          </p:nvSpPr>
          <p:spPr bwMode="auto">
            <a:xfrm>
              <a:off x="1772" y="1319"/>
              <a:ext cx="51" cy="33"/>
            </a:xfrm>
            <a:custGeom>
              <a:avLst/>
              <a:gdLst>
                <a:gd name="T0" fmla="*/ 51 w 51"/>
                <a:gd name="T1" fmla="*/ 26 h 33"/>
                <a:gd name="T2" fmla="*/ 50 w 51"/>
                <a:gd name="T3" fmla="*/ 26 h 33"/>
                <a:gd name="T4" fmla="*/ 45 w 51"/>
                <a:gd name="T5" fmla="*/ 21 h 33"/>
                <a:gd name="T6" fmla="*/ 40 w 51"/>
                <a:gd name="T7" fmla="*/ 16 h 33"/>
                <a:gd name="T8" fmla="*/ 34 w 51"/>
                <a:gd name="T9" fmla="*/ 12 h 33"/>
                <a:gd name="T10" fmla="*/ 29 w 51"/>
                <a:gd name="T11" fmla="*/ 7 h 33"/>
                <a:gd name="T12" fmla="*/ 21 w 51"/>
                <a:gd name="T13" fmla="*/ 4 h 33"/>
                <a:gd name="T14" fmla="*/ 15 w 51"/>
                <a:gd name="T15" fmla="*/ 2 h 33"/>
                <a:gd name="T16" fmla="*/ 9 w 51"/>
                <a:gd name="T17" fmla="*/ 0 h 33"/>
                <a:gd name="T18" fmla="*/ 7 w 51"/>
                <a:gd name="T19" fmla="*/ 1 h 33"/>
                <a:gd name="T20" fmla="*/ 7 w 51"/>
                <a:gd name="T21" fmla="*/ 1 h 33"/>
                <a:gd name="T22" fmla="*/ 7 w 51"/>
                <a:gd name="T23" fmla="*/ 1 h 33"/>
                <a:gd name="T24" fmla="*/ 6 w 51"/>
                <a:gd name="T25" fmla="*/ 2 h 33"/>
                <a:gd name="T26" fmla="*/ 6 w 51"/>
                <a:gd name="T27" fmla="*/ 2 h 33"/>
                <a:gd name="T28" fmla="*/ 6 w 51"/>
                <a:gd name="T29" fmla="*/ 2 h 33"/>
                <a:gd name="T30" fmla="*/ 5 w 51"/>
                <a:gd name="T31" fmla="*/ 2 h 33"/>
                <a:gd name="T32" fmla="*/ 5 w 51"/>
                <a:gd name="T33" fmla="*/ 3 h 33"/>
                <a:gd name="T34" fmla="*/ 4 w 51"/>
                <a:gd name="T35" fmla="*/ 3 h 33"/>
                <a:gd name="T36" fmla="*/ 4 w 51"/>
                <a:gd name="T37" fmla="*/ 3 h 33"/>
                <a:gd name="T38" fmla="*/ 3 w 51"/>
                <a:gd name="T39" fmla="*/ 4 h 33"/>
                <a:gd name="T40" fmla="*/ 2 w 51"/>
                <a:gd name="T41" fmla="*/ 4 h 33"/>
                <a:gd name="T42" fmla="*/ 2 w 51"/>
                <a:gd name="T43" fmla="*/ 4 h 33"/>
                <a:gd name="T44" fmla="*/ 1 w 51"/>
                <a:gd name="T45" fmla="*/ 5 h 33"/>
                <a:gd name="T46" fmla="*/ 1 w 51"/>
                <a:gd name="T47" fmla="*/ 5 h 33"/>
                <a:gd name="T48" fmla="*/ 0 w 51"/>
                <a:gd name="T49" fmla="*/ 5 h 33"/>
                <a:gd name="T50" fmla="*/ 6 w 51"/>
                <a:gd name="T51" fmla="*/ 6 h 33"/>
                <a:gd name="T52" fmla="*/ 13 w 51"/>
                <a:gd name="T53" fmla="*/ 8 h 33"/>
                <a:gd name="T54" fmla="*/ 19 w 51"/>
                <a:gd name="T55" fmla="*/ 11 h 33"/>
                <a:gd name="T56" fmla="*/ 25 w 51"/>
                <a:gd name="T57" fmla="*/ 14 h 33"/>
                <a:gd name="T58" fmla="*/ 31 w 51"/>
                <a:gd name="T59" fmla="*/ 17 h 33"/>
                <a:gd name="T60" fmla="*/ 36 w 51"/>
                <a:gd name="T61" fmla="*/ 21 h 33"/>
                <a:gd name="T62" fmla="*/ 41 w 51"/>
                <a:gd name="T63" fmla="*/ 25 h 33"/>
                <a:gd name="T64" fmla="*/ 45 w 51"/>
                <a:gd name="T65" fmla="*/ 30 h 33"/>
                <a:gd name="T66" fmla="*/ 48 w 51"/>
                <a:gd name="T67" fmla="*/ 33 h 33"/>
                <a:gd name="T68" fmla="*/ 48 w 51"/>
                <a:gd name="T69" fmla="*/ 32 h 33"/>
                <a:gd name="T70" fmla="*/ 49 w 51"/>
                <a:gd name="T71" fmla="*/ 32 h 33"/>
                <a:gd name="T72" fmla="*/ 49 w 51"/>
                <a:gd name="T73" fmla="*/ 31 h 33"/>
                <a:gd name="T74" fmla="*/ 49 w 51"/>
                <a:gd name="T75" fmla="*/ 30 h 33"/>
                <a:gd name="T76" fmla="*/ 50 w 51"/>
                <a:gd name="T77" fmla="*/ 29 h 33"/>
                <a:gd name="T78" fmla="*/ 50 w 51"/>
                <a:gd name="T79" fmla="*/ 29 h 33"/>
                <a:gd name="T80" fmla="*/ 50 w 51"/>
                <a:gd name="T81" fmla="*/ 27 h 33"/>
                <a:gd name="T82" fmla="*/ 51 w 51"/>
                <a:gd name="T83" fmla="*/ 26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
                <a:gd name="T127" fmla="*/ 0 h 33"/>
                <a:gd name="T128" fmla="*/ 51 w 51"/>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 h="33">
                  <a:moveTo>
                    <a:pt x="51" y="26"/>
                  </a:moveTo>
                  <a:lnTo>
                    <a:pt x="50" y="26"/>
                  </a:lnTo>
                  <a:lnTo>
                    <a:pt x="45" y="21"/>
                  </a:lnTo>
                  <a:lnTo>
                    <a:pt x="40" y="16"/>
                  </a:lnTo>
                  <a:lnTo>
                    <a:pt x="34" y="12"/>
                  </a:lnTo>
                  <a:lnTo>
                    <a:pt x="29" y="7"/>
                  </a:lnTo>
                  <a:lnTo>
                    <a:pt x="21" y="4"/>
                  </a:lnTo>
                  <a:lnTo>
                    <a:pt x="15" y="2"/>
                  </a:lnTo>
                  <a:lnTo>
                    <a:pt x="9" y="0"/>
                  </a:lnTo>
                  <a:lnTo>
                    <a:pt x="7" y="1"/>
                  </a:lnTo>
                  <a:lnTo>
                    <a:pt x="6" y="2"/>
                  </a:lnTo>
                  <a:lnTo>
                    <a:pt x="5" y="2"/>
                  </a:lnTo>
                  <a:lnTo>
                    <a:pt x="5" y="3"/>
                  </a:lnTo>
                  <a:lnTo>
                    <a:pt x="4" y="3"/>
                  </a:lnTo>
                  <a:lnTo>
                    <a:pt x="3" y="4"/>
                  </a:lnTo>
                  <a:lnTo>
                    <a:pt x="2" y="4"/>
                  </a:lnTo>
                  <a:lnTo>
                    <a:pt x="1" y="5"/>
                  </a:lnTo>
                  <a:lnTo>
                    <a:pt x="0" y="5"/>
                  </a:lnTo>
                  <a:lnTo>
                    <a:pt x="6" y="6"/>
                  </a:lnTo>
                  <a:lnTo>
                    <a:pt x="13" y="8"/>
                  </a:lnTo>
                  <a:lnTo>
                    <a:pt x="19" y="11"/>
                  </a:lnTo>
                  <a:lnTo>
                    <a:pt x="25" y="14"/>
                  </a:lnTo>
                  <a:lnTo>
                    <a:pt x="31" y="17"/>
                  </a:lnTo>
                  <a:lnTo>
                    <a:pt x="36" y="21"/>
                  </a:lnTo>
                  <a:lnTo>
                    <a:pt x="41" y="25"/>
                  </a:lnTo>
                  <a:lnTo>
                    <a:pt x="45" y="30"/>
                  </a:lnTo>
                  <a:lnTo>
                    <a:pt x="48" y="33"/>
                  </a:lnTo>
                  <a:lnTo>
                    <a:pt x="48" y="32"/>
                  </a:lnTo>
                  <a:lnTo>
                    <a:pt x="49" y="32"/>
                  </a:lnTo>
                  <a:lnTo>
                    <a:pt x="49" y="31"/>
                  </a:lnTo>
                  <a:lnTo>
                    <a:pt x="49" y="30"/>
                  </a:lnTo>
                  <a:lnTo>
                    <a:pt x="50" y="29"/>
                  </a:lnTo>
                  <a:lnTo>
                    <a:pt x="50" y="27"/>
                  </a:lnTo>
                  <a:lnTo>
                    <a:pt x="51" y="26"/>
                  </a:lnTo>
                  <a:close/>
                </a:path>
              </a:pathLst>
            </a:custGeom>
            <a:solidFill>
              <a:srgbClr val="40E1FF"/>
            </a:solidFill>
            <a:ln w="9525">
              <a:noFill/>
              <a:round/>
              <a:headEnd/>
              <a:tailEnd/>
            </a:ln>
          </p:spPr>
          <p:txBody>
            <a:bodyPr>
              <a:prstTxWarp prst="textNoShape">
                <a:avLst/>
              </a:prstTxWarp>
            </a:bodyPr>
            <a:lstStyle/>
            <a:p>
              <a:endParaRPr lang="en-US"/>
            </a:p>
          </p:txBody>
        </p:sp>
        <p:sp>
          <p:nvSpPr>
            <p:cNvPr id="62516" name="Freeform 52"/>
            <p:cNvSpPr>
              <a:spLocks/>
            </p:cNvSpPr>
            <p:nvPr/>
          </p:nvSpPr>
          <p:spPr bwMode="auto">
            <a:xfrm>
              <a:off x="1767" y="1324"/>
              <a:ext cx="53" cy="34"/>
            </a:xfrm>
            <a:custGeom>
              <a:avLst/>
              <a:gdLst>
                <a:gd name="T0" fmla="*/ 53 w 53"/>
                <a:gd name="T1" fmla="*/ 28 h 34"/>
                <a:gd name="T2" fmla="*/ 50 w 53"/>
                <a:gd name="T3" fmla="*/ 25 h 34"/>
                <a:gd name="T4" fmla="*/ 46 w 53"/>
                <a:gd name="T5" fmla="*/ 20 h 34"/>
                <a:gd name="T6" fmla="*/ 41 w 53"/>
                <a:gd name="T7" fmla="*/ 16 h 34"/>
                <a:gd name="T8" fmla="*/ 36 w 53"/>
                <a:gd name="T9" fmla="*/ 12 h 34"/>
                <a:gd name="T10" fmla="*/ 30 w 53"/>
                <a:gd name="T11" fmla="*/ 9 h 34"/>
                <a:gd name="T12" fmla="*/ 24 w 53"/>
                <a:gd name="T13" fmla="*/ 6 h 34"/>
                <a:gd name="T14" fmla="*/ 18 w 53"/>
                <a:gd name="T15" fmla="*/ 3 h 34"/>
                <a:gd name="T16" fmla="*/ 11 w 53"/>
                <a:gd name="T17" fmla="*/ 1 h 34"/>
                <a:gd name="T18" fmla="*/ 5 w 53"/>
                <a:gd name="T19" fmla="*/ 0 h 34"/>
                <a:gd name="T20" fmla="*/ 4 w 53"/>
                <a:gd name="T21" fmla="*/ 1 h 34"/>
                <a:gd name="T22" fmla="*/ 3 w 53"/>
                <a:gd name="T23" fmla="*/ 1 h 34"/>
                <a:gd name="T24" fmla="*/ 3 w 53"/>
                <a:gd name="T25" fmla="*/ 2 h 34"/>
                <a:gd name="T26" fmla="*/ 2 w 53"/>
                <a:gd name="T27" fmla="*/ 3 h 34"/>
                <a:gd name="T28" fmla="*/ 1 w 53"/>
                <a:gd name="T29" fmla="*/ 5 h 34"/>
                <a:gd name="T30" fmla="*/ 1 w 53"/>
                <a:gd name="T31" fmla="*/ 5 h 34"/>
                <a:gd name="T32" fmla="*/ 0 w 53"/>
                <a:gd name="T33" fmla="*/ 6 h 34"/>
                <a:gd name="T34" fmla="*/ 0 w 53"/>
                <a:gd name="T35" fmla="*/ 7 h 34"/>
                <a:gd name="T36" fmla="*/ 4 w 53"/>
                <a:gd name="T37" fmla="*/ 7 h 34"/>
                <a:gd name="T38" fmla="*/ 10 w 53"/>
                <a:gd name="T39" fmla="*/ 8 h 34"/>
                <a:gd name="T40" fmla="*/ 16 w 53"/>
                <a:gd name="T41" fmla="*/ 9 h 34"/>
                <a:gd name="T42" fmla="*/ 22 w 53"/>
                <a:gd name="T43" fmla="*/ 11 h 34"/>
                <a:gd name="T44" fmla="*/ 27 w 53"/>
                <a:gd name="T45" fmla="*/ 14 h 34"/>
                <a:gd name="T46" fmla="*/ 32 w 53"/>
                <a:gd name="T47" fmla="*/ 17 h 34"/>
                <a:gd name="T48" fmla="*/ 37 w 53"/>
                <a:gd name="T49" fmla="*/ 20 h 34"/>
                <a:gd name="T50" fmla="*/ 41 w 53"/>
                <a:gd name="T51" fmla="*/ 25 h 34"/>
                <a:gd name="T52" fmla="*/ 45 w 53"/>
                <a:gd name="T53" fmla="*/ 29 h 34"/>
                <a:gd name="T54" fmla="*/ 49 w 53"/>
                <a:gd name="T55" fmla="*/ 33 h 34"/>
                <a:gd name="T56" fmla="*/ 49 w 53"/>
                <a:gd name="T57" fmla="*/ 34 h 34"/>
                <a:gd name="T58" fmla="*/ 49 w 53"/>
                <a:gd name="T59" fmla="*/ 33 h 34"/>
                <a:gd name="T60" fmla="*/ 50 w 53"/>
                <a:gd name="T61" fmla="*/ 32 h 34"/>
                <a:gd name="T62" fmla="*/ 50 w 53"/>
                <a:gd name="T63" fmla="*/ 32 h 34"/>
                <a:gd name="T64" fmla="*/ 50 w 53"/>
                <a:gd name="T65" fmla="*/ 31 h 34"/>
                <a:gd name="T66" fmla="*/ 51 w 53"/>
                <a:gd name="T67" fmla="*/ 30 h 34"/>
                <a:gd name="T68" fmla="*/ 51 w 53"/>
                <a:gd name="T69" fmla="*/ 29 h 34"/>
                <a:gd name="T70" fmla="*/ 51 w 53"/>
                <a:gd name="T71" fmla="*/ 29 h 34"/>
                <a:gd name="T72" fmla="*/ 53 w 53"/>
                <a:gd name="T73" fmla="*/ 28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34"/>
                <a:gd name="T113" fmla="*/ 53 w 53"/>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34">
                  <a:moveTo>
                    <a:pt x="53" y="28"/>
                  </a:moveTo>
                  <a:lnTo>
                    <a:pt x="50" y="25"/>
                  </a:lnTo>
                  <a:lnTo>
                    <a:pt x="46" y="20"/>
                  </a:lnTo>
                  <a:lnTo>
                    <a:pt x="41" y="16"/>
                  </a:lnTo>
                  <a:lnTo>
                    <a:pt x="36" y="12"/>
                  </a:lnTo>
                  <a:lnTo>
                    <a:pt x="30" y="9"/>
                  </a:lnTo>
                  <a:lnTo>
                    <a:pt x="24" y="6"/>
                  </a:lnTo>
                  <a:lnTo>
                    <a:pt x="18" y="3"/>
                  </a:lnTo>
                  <a:lnTo>
                    <a:pt x="11" y="1"/>
                  </a:lnTo>
                  <a:lnTo>
                    <a:pt x="5" y="0"/>
                  </a:lnTo>
                  <a:lnTo>
                    <a:pt x="4" y="1"/>
                  </a:lnTo>
                  <a:lnTo>
                    <a:pt x="3" y="1"/>
                  </a:lnTo>
                  <a:lnTo>
                    <a:pt x="3" y="2"/>
                  </a:lnTo>
                  <a:lnTo>
                    <a:pt x="2" y="3"/>
                  </a:lnTo>
                  <a:lnTo>
                    <a:pt x="1" y="5"/>
                  </a:lnTo>
                  <a:lnTo>
                    <a:pt x="0" y="6"/>
                  </a:lnTo>
                  <a:lnTo>
                    <a:pt x="0" y="7"/>
                  </a:lnTo>
                  <a:lnTo>
                    <a:pt x="4" y="7"/>
                  </a:lnTo>
                  <a:lnTo>
                    <a:pt x="10" y="8"/>
                  </a:lnTo>
                  <a:lnTo>
                    <a:pt x="16" y="9"/>
                  </a:lnTo>
                  <a:lnTo>
                    <a:pt x="22" y="11"/>
                  </a:lnTo>
                  <a:lnTo>
                    <a:pt x="27" y="14"/>
                  </a:lnTo>
                  <a:lnTo>
                    <a:pt x="32" y="17"/>
                  </a:lnTo>
                  <a:lnTo>
                    <a:pt x="37" y="20"/>
                  </a:lnTo>
                  <a:lnTo>
                    <a:pt x="41" y="25"/>
                  </a:lnTo>
                  <a:lnTo>
                    <a:pt x="45" y="29"/>
                  </a:lnTo>
                  <a:lnTo>
                    <a:pt x="49" y="33"/>
                  </a:lnTo>
                  <a:lnTo>
                    <a:pt x="49" y="34"/>
                  </a:lnTo>
                  <a:lnTo>
                    <a:pt x="49" y="33"/>
                  </a:lnTo>
                  <a:lnTo>
                    <a:pt x="50" y="32"/>
                  </a:lnTo>
                  <a:lnTo>
                    <a:pt x="50" y="31"/>
                  </a:lnTo>
                  <a:lnTo>
                    <a:pt x="51" y="30"/>
                  </a:lnTo>
                  <a:lnTo>
                    <a:pt x="51" y="29"/>
                  </a:lnTo>
                  <a:lnTo>
                    <a:pt x="53" y="28"/>
                  </a:lnTo>
                  <a:close/>
                </a:path>
              </a:pathLst>
            </a:custGeom>
            <a:solidFill>
              <a:srgbClr val="48E4FF"/>
            </a:solidFill>
            <a:ln w="9525">
              <a:noFill/>
              <a:round/>
              <a:headEnd/>
              <a:tailEnd/>
            </a:ln>
          </p:spPr>
          <p:txBody>
            <a:bodyPr>
              <a:prstTxWarp prst="textNoShape">
                <a:avLst/>
              </a:prstTxWarp>
            </a:bodyPr>
            <a:lstStyle/>
            <a:p>
              <a:endParaRPr lang="en-US"/>
            </a:p>
          </p:txBody>
        </p:sp>
        <p:sp>
          <p:nvSpPr>
            <p:cNvPr id="62517" name="Freeform 53"/>
            <p:cNvSpPr>
              <a:spLocks/>
            </p:cNvSpPr>
            <p:nvPr/>
          </p:nvSpPr>
          <p:spPr bwMode="auto">
            <a:xfrm>
              <a:off x="1765" y="1331"/>
              <a:ext cx="51" cy="33"/>
            </a:xfrm>
            <a:custGeom>
              <a:avLst/>
              <a:gdLst>
                <a:gd name="T0" fmla="*/ 51 w 51"/>
                <a:gd name="T1" fmla="*/ 27 h 33"/>
                <a:gd name="T2" fmla="*/ 51 w 51"/>
                <a:gd name="T3" fmla="*/ 26 h 33"/>
                <a:gd name="T4" fmla="*/ 47 w 51"/>
                <a:gd name="T5" fmla="*/ 22 h 33"/>
                <a:gd name="T6" fmla="*/ 43 w 51"/>
                <a:gd name="T7" fmla="*/ 18 h 33"/>
                <a:gd name="T8" fmla="*/ 39 w 51"/>
                <a:gd name="T9" fmla="*/ 13 h 33"/>
                <a:gd name="T10" fmla="*/ 34 w 51"/>
                <a:gd name="T11" fmla="*/ 10 h 33"/>
                <a:gd name="T12" fmla="*/ 29 w 51"/>
                <a:gd name="T13" fmla="*/ 7 h 33"/>
                <a:gd name="T14" fmla="*/ 24 w 51"/>
                <a:gd name="T15" fmla="*/ 4 h 33"/>
                <a:gd name="T16" fmla="*/ 18 w 51"/>
                <a:gd name="T17" fmla="*/ 2 h 33"/>
                <a:gd name="T18" fmla="*/ 12 w 51"/>
                <a:gd name="T19" fmla="*/ 1 h 33"/>
                <a:gd name="T20" fmla="*/ 6 w 51"/>
                <a:gd name="T21" fmla="*/ 0 h 33"/>
                <a:gd name="T22" fmla="*/ 2 w 51"/>
                <a:gd name="T23" fmla="*/ 0 h 33"/>
                <a:gd name="T24" fmla="*/ 2 w 51"/>
                <a:gd name="T25" fmla="*/ 0 h 33"/>
                <a:gd name="T26" fmla="*/ 1 w 51"/>
                <a:gd name="T27" fmla="*/ 1 h 33"/>
                <a:gd name="T28" fmla="*/ 1 w 51"/>
                <a:gd name="T29" fmla="*/ 2 h 33"/>
                <a:gd name="T30" fmla="*/ 1 w 51"/>
                <a:gd name="T31" fmla="*/ 3 h 33"/>
                <a:gd name="T32" fmla="*/ 1 w 51"/>
                <a:gd name="T33" fmla="*/ 3 h 33"/>
                <a:gd name="T34" fmla="*/ 1 w 51"/>
                <a:gd name="T35" fmla="*/ 4 h 33"/>
                <a:gd name="T36" fmla="*/ 1 w 51"/>
                <a:gd name="T37" fmla="*/ 5 h 33"/>
                <a:gd name="T38" fmla="*/ 0 w 51"/>
                <a:gd name="T39" fmla="*/ 6 h 33"/>
                <a:gd name="T40" fmla="*/ 5 w 51"/>
                <a:gd name="T41" fmla="*/ 6 h 33"/>
                <a:gd name="T42" fmla="*/ 11 w 51"/>
                <a:gd name="T43" fmla="*/ 7 h 33"/>
                <a:gd name="T44" fmla="*/ 17 w 51"/>
                <a:gd name="T45" fmla="*/ 8 h 33"/>
                <a:gd name="T46" fmla="*/ 22 w 51"/>
                <a:gd name="T47" fmla="*/ 10 h 33"/>
                <a:gd name="T48" fmla="*/ 31 w 51"/>
                <a:gd name="T49" fmla="*/ 15 h 33"/>
                <a:gd name="T50" fmla="*/ 39 w 51"/>
                <a:gd name="T51" fmla="*/ 22 h 33"/>
                <a:gd name="T52" fmla="*/ 46 w 51"/>
                <a:gd name="T53" fmla="*/ 30 h 33"/>
                <a:gd name="T54" fmla="*/ 47 w 51"/>
                <a:gd name="T55" fmla="*/ 33 h 33"/>
                <a:gd name="T56" fmla="*/ 48 w 51"/>
                <a:gd name="T57" fmla="*/ 32 h 33"/>
                <a:gd name="T58" fmla="*/ 48 w 51"/>
                <a:gd name="T59" fmla="*/ 31 h 33"/>
                <a:gd name="T60" fmla="*/ 49 w 51"/>
                <a:gd name="T61" fmla="*/ 31 h 33"/>
                <a:gd name="T62" fmla="*/ 49 w 51"/>
                <a:gd name="T63" fmla="*/ 30 h 33"/>
                <a:gd name="T64" fmla="*/ 50 w 51"/>
                <a:gd name="T65" fmla="*/ 29 h 33"/>
                <a:gd name="T66" fmla="*/ 50 w 51"/>
                <a:gd name="T67" fmla="*/ 28 h 33"/>
                <a:gd name="T68" fmla="*/ 50 w 51"/>
                <a:gd name="T69" fmla="*/ 28 h 33"/>
                <a:gd name="T70" fmla="*/ 51 w 51"/>
                <a:gd name="T71" fmla="*/ 27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3"/>
                <a:gd name="T110" fmla="*/ 51 w 51"/>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3">
                  <a:moveTo>
                    <a:pt x="51" y="27"/>
                  </a:moveTo>
                  <a:lnTo>
                    <a:pt x="51" y="26"/>
                  </a:lnTo>
                  <a:lnTo>
                    <a:pt x="47" y="22"/>
                  </a:lnTo>
                  <a:lnTo>
                    <a:pt x="43" y="18"/>
                  </a:lnTo>
                  <a:lnTo>
                    <a:pt x="39" y="13"/>
                  </a:lnTo>
                  <a:lnTo>
                    <a:pt x="34" y="10"/>
                  </a:lnTo>
                  <a:lnTo>
                    <a:pt x="29" y="7"/>
                  </a:lnTo>
                  <a:lnTo>
                    <a:pt x="24" y="4"/>
                  </a:lnTo>
                  <a:lnTo>
                    <a:pt x="18" y="2"/>
                  </a:lnTo>
                  <a:lnTo>
                    <a:pt x="12" y="1"/>
                  </a:lnTo>
                  <a:lnTo>
                    <a:pt x="6" y="0"/>
                  </a:lnTo>
                  <a:lnTo>
                    <a:pt x="2" y="0"/>
                  </a:lnTo>
                  <a:lnTo>
                    <a:pt x="1" y="1"/>
                  </a:lnTo>
                  <a:lnTo>
                    <a:pt x="1" y="2"/>
                  </a:lnTo>
                  <a:lnTo>
                    <a:pt x="1" y="3"/>
                  </a:lnTo>
                  <a:lnTo>
                    <a:pt x="1" y="4"/>
                  </a:lnTo>
                  <a:lnTo>
                    <a:pt x="1" y="5"/>
                  </a:lnTo>
                  <a:lnTo>
                    <a:pt x="0" y="6"/>
                  </a:lnTo>
                  <a:lnTo>
                    <a:pt x="5" y="6"/>
                  </a:lnTo>
                  <a:lnTo>
                    <a:pt x="11" y="7"/>
                  </a:lnTo>
                  <a:lnTo>
                    <a:pt x="17" y="8"/>
                  </a:lnTo>
                  <a:lnTo>
                    <a:pt x="22" y="10"/>
                  </a:lnTo>
                  <a:lnTo>
                    <a:pt x="31" y="15"/>
                  </a:lnTo>
                  <a:lnTo>
                    <a:pt x="39" y="22"/>
                  </a:lnTo>
                  <a:lnTo>
                    <a:pt x="46" y="30"/>
                  </a:lnTo>
                  <a:lnTo>
                    <a:pt x="47" y="33"/>
                  </a:lnTo>
                  <a:lnTo>
                    <a:pt x="48" y="32"/>
                  </a:lnTo>
                  <a:lnTo>
                    <a:pt x="48" y="31"/>
                  </a:lnTo>
                  <a:lnTo>
                    <a:pt x="49" y="31"/>
                  </a:lnTo>
                  <a:lnTo>
                    <a:pt x="49" y="30"/>
                  </a:lnTo>
                  <a:lnTo>
                    <a:pt x="50" y="29"/>
                  </a:lnTo>
                  <a:lnTo>
                    <a:pt x="50" y="28"/>
                  </a:lnTo>
                  <a:lnTo>
                    <a:pt x="51" y="27"/>
                  </a:lnTo>
                  <a:close/>
                </a:path>
              </a:pathLst>
            </a:custGeom>
            <a:solidFill>
              <a:srgbClr val="50E6FF"/>
            </a:solidFill>
            <a:ln w="9525">
              <a:noFill/>
              <a:round/>
              <a:headEnd/>
              <a:tailEnd/>
            </a:ln>
          </p:spPr>
          <p:txBody>
            <a:bodyPr>
              <a:prstTxWarp prst="textNoShape">
                <a:avLst/>
              </a:prstTxWarp>
            </a:bodyPr>
            <a:lstStyle/>
            <a:p>
              <a:endParaRPr lang="en-US"/>
            </a:p>
          </p:txBody>
        </p:sp>
        <p:sp>
          <p:nvSpPr>
            <p:cNvPr id="62518" name="Freeform 54"/>
            <p:cNvSpPr>
              <a:spLocks/>
            </p:cNvSpPr>
            <p:nvPr/>
          </p:nvSpPr>
          <p:spPr bwMode="auto">
            <a:xfrm>
              <a:off x="1765" y="1337"/>
              <a:ext cx="47" cy="33"/>
            </a:xfrm>
            <a:custGeom>
              <a:avLst/>
              <a:gdLst>
                <a:gd name="T0" fmla="*/ 47 w 47"/>
                <a:gd name="T1" fmla="*/ 27 h 33"/>
                <a:gd name="T2" fmla="*/ 46 w 47"/>
                <a:gd name="T3" fmla="*/ 24 h 33"/>
                <a:gd name="T4" fmla="*/ 39 w 47"/>
                <a:gd name="T5" fmla="*/ 16 h 33"/>
                <a:gd name="T6" fmla="*/ 31 w 47"/>
                <a:gd name="T7" fmla="*/ 9 h 33"/>
                <a:gd name="T8" fmla="*/ 22 w 47"/>
                <a:gd name="T9" fmla="*/ 4 h 33"/>
                <a:gd name="T10" fmla="*/ 17 w 47"/>
                <a:gd name="T11" fmla="*/ 2 h 33"/>
                <a:gd name="T12" fmla="*/ 11 w 47"/>
                <a:gd name="T13" fmla="*/ 1 h 33"/>
                <a:gd name="T14" fmla="*/ 5 w 47"/>
                <a:gd name="T15" fmla="*/ 0 h 33"/>
                <a:gd name="T16" fmla="*/ 0 w 47"/>
                <a:gd name="T17" fmla="*/ 0 h 33"/>
                <a:gd name="T18" fmla="*/ 0 w 47"/>
                <a:gd name="T19" fmla="*/ 0 h 33"/>
                <a:gd name="T20" fmla="*/ 0 w 47"/>
                <a:gd name="T21" fmla="*/ 1 h 33"/>
                <a:gd name="T22" fmla="*/ 1 w 47"/>
                <a:gd name="T23" fmla="*/ 2 h 33"/>
                <a:gd name="T24" fmla="*/ 1 w 47"/>
                <a:gd name="T25" fmla="*/ 2 h 33"/>
                <a:gd name="T26" fmla="*/ 1 w 47"/>
                <a:gd name="T27" fmla="*/ 3 h 33"/>
                <a:gd name="T28" fmla="*/ 1 w 47"/>
                <a:gd name="T29" fmla="*/ 4 h 33"/>
                <a:gd name="T30" fmla="*/ 1 w 47"/>
                <a:gd name="T31" fmla="*/ 5 h 33"/>
                <a:gd name="T32" fmla="*/ 1 w 47"/>
                <a:gd name="T33" fmla="*/ 5 h 33"/>
                <a:gd name="T34" fmla="*/ 9 w 47"/>
                <a:gd name="T35" fmla="*/ 6 h 33"/>
                <a:gd name="T36" fmla="*/ 19 w 47"/>
                <a:gd name="T37" fmla="*/ 9 h 33"/>
                <a:gd name="T38" fmla="*/ 27 w 47"/>
                <a:gd name="T39" fmla="*/ 14 h 33"/>
                <a:gd name="T40" fmla="*/ 34 w 47"/>
                <a:gd name="T41" fmla="*/ 20 h 33"/>
                <a:gd name="T42" fmla="*/ 41 w 47"/>
                <a:gd name="T43" fmla="*/ 27 h 33"/>
                <a:gd name="T44" fmla="*/ 44 w 47"/>
                <a:gd name="T45" fmla="*/ 33 h 33"/>
                <a:gd name="T46" fmla="*/ 44 w 47"/>
                <a:gd name="T47" fmla="*/ 33 h 33"/>
                <a:gd name="T48" fmla="*/ 45 w 47"/>
                <a:gd name="T49" fmla="*/ 32 h 33"/>
                <a:gd name="T50" fmla="*/ 45 w 47"/>
                <a:gd name="T51" fmla="*/ 31 h 33"/>
                <a:gd name="T52" fmla="*/ 46 w 47"/>
                <a:gd name="T53" fmla="*/ 31 h 33"/>
                <a:gd name="T54" fmla="*/ 46 w 47"/>
                <a:gd name="T55" fmla="*/ 29 h 33"/>
                <a:gd name="T56" fmla="*/ 46 w 47"/>
                <a:gd name="T57" fmla="*/ 28 h 33"/>
                <a:gd name="T58" fmla="*/ 47 w 47"/>
                <a:gd name="T59" fmla="*/ 27 h 33"/>
                <a:gd name="T60" fmla="*/ 47 w 47"/>
                <a:gd name="T61" fmla="*/ 27 h 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33"/>
                <a:gd name="T95" fmla="*/ 47 w 47"/>
                <a:gd name="T96" fmla="*/ 33 h 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33">
                  <a:moveTo>
                    <a:pt x="47" y="27"/>
                  </a:moveTo>
                  <a:lnTo>
                    <a:pt x="46" y="24"/>
                  </a:lnTo>
                  <a:lnTo>
                    <a:pt x="39" y="16"/>
                  </a:lnTo>
                  <a:lnTo>
                    <a:pt x="31" y="9"/>
                  </a:lnTo>
                  <a:lnTo>
                    <a:pt x="22" y="4"/>
                  </a:lnTo>
                  <a:lnTo>
                    <a:pt x="17" y="2"/>
                  </a:lnTo>
                  <a:lnTo>
                    <a:pt x="11" y="1"/>
                  </a:lnTo>
                  <a:lnTo>
                    <a:pt x="5" y="0"/>
                  </a:lnTo>
                  <a:lnTo>
                    <a:pt x="0" y="0"/>
                  </a:lnTo>
                  <a:lnTo>
                    <a:pt x="0" y="1"/>
                  </a:lnTo>
                  <a:lnTo>
                    <a:pt x="1" y="2"/>
                  </a:lnTo>
                  <a:lnTo>
                    <a:pt x="1" y="3"/>
                  </a:lnTo>
                  <a:lnTo>
                    <a:pt x="1" y="4"/>
                  </a:lnTo>
                  <a:lnTo>
                    <a:pt x="1" y="5"/>
                  </a:lnTo>
                  <a:lnTo>
                    <a:pt x="9" y="6"/>
                  </a:lnTo>
                  <a:lnTo>
                    <a:pt x="19" y="9"/>
                  </a:lnTo>
                  <a:lnTo>
                    <a:pt x="27" y="14"/>
                  </a:lnTo>
                  <a:lnTo>
                    <a:pt x="34" y="20"/>
                  </a:lnTo>
                  <a:lnTo>
                    <a:pt x="41" y="27"/>
                  </a:lnTo>
                  <a:lnTo>
                    <a:pt x="44" y="33"/>
                  </a:lnTo>
                  <a:lnTo>
                    <a:pt x="45" y="32"/>
                  </a:lnTo>
                  <a:lnTo>
                    <a:pt x="45" y="31"/>
                  </a:lnTo>
                  <a:lnTo>
                    <a:pt x="46" y="31"/>
                  </a:lnTo>
                  <a:lnTo>
                    <a:pt x="46" y="29"/>
                  </a:lnTo>
                  <a:lnTo>
                    <a:pt x="46" y="28"/>
                  </a:lnTo>
                  <a:lnTo>
                    <a:pt x="47" y="27"/>
                  </a:lnTo>
                  <a:close/>
                </a:path>
              </a:pathLst>
            </a:custGeom>
            <a:solidFill>
              <a:srgbClr val="58E9FF"/>
            </a:solidFill>
            <a:ln w="9525">
              <a:noFill/>
              <a:round/>
              <a:headEnd/>
              <a:tailEnd/>
            </a:ln>
          </p:spPr>
          <p:txBody>
            <a:bodyPr>
              <a:prstTxWarp prst="textNoShape">
                <a:avLst/>
              </a:prstTxWarp>
            </a:bodyPr>
            <a:lstStyle/>
            <a:p>
              <a:endParaRPr lang="en-US"/>
            </a:p>
          </p:txBody>
        </p:sp>
        <p:sp>
          <p:nvSpPr>
            <p:cNvPr id="62519" name="Freeform 55"/>
            <p:cNvSpPr>
              <a:spLocks/>
            </p:cNvSpPr>
            <p:nvPr/>
          </p:nvSpPr>
          <p:spPr bwMode="auto">
            <a:xfrm>
              <a:off x="1766" y="1342"/>
              <a:ext cx="43" cy="34"/>
            </a:xfrm>
            <a:custGeom>
              <a:avLst/>
              <a:gdLst>
                <a:gd name="T0" fmla="*/ 43 w 43"/>
                <a:gd name="T1" fmla="*/ 28 h 34"/>
                <a:gd name="T2" fmla="*/ 40 w 43"/>
                <a:gd name="T3" fmla="*/ 22 h 34"/>
                <a:gd name="T4" fmla="*/ 33 w 43"/>
                <a:gd name="T5" fmla="*/ 15 h 34"/>
                <a:gd name="T6" fmla="*/ 26 w 43"/>
                <a:gd name="T7" fmla="*/ 9 h 34"/>
                <a:gd name="T8" fmla="*/ 18 w 43"/>
                <a:gd name="T9" fmla="*/ 4 h 34"/>
                <a:gd name="T10" fmla="*/ 8 w 43"/>
                <a:gd name="T11" fmla="*/ 1 h 34"/>
                <a:gd name="T12" fmla="*/ 0 w 43"/>
                <a:gd name="T13" fmla="*/ 0 h 34"/>
                <a:gd name="T14" fmla="*/ 0 w 43"/>
                <a:gd name="T15" fmla="*/ 1 h 34"/>
                <a:gd name="T16" fmla="*/ 0 w 43"/>
                <a:gd name="T17" fmla="*/ 2 h 34"/>
                <a:gd name="T18" fmla="*/ 1 w 43"/>
                <a:gd name="T19" fmla="*/ 3 h 34"/>
                <a:gd name="T20" fmla="*/ 1 w 43"/>
                <a:gd name="T21" fmla="*/ 3 h 34"/>
                <a:gd name="T22" fmla="*/ 1 w 43"/>
                <a:gd name="T23" fmla="*/ 4 h 34"/>
                <a:gd name="T24" fmla="*/ 1 w 43"/>
                <a:gd name="T25" fmla="*/ 6 h 34"/>
                <a:gd name="T26" fmla="*/ 2 w 43"/>
                <a:gd name="T27" fmla="*/ 7 h 34"/>
                <a:gd name="T28" fmla="*/ 2 w 43"/>
                <a:gd name="T29" fmla="*/ 8 h 34"/>
                <a:gd name="T30" fmla="*/ 7 w 43"/>
                <a:gd name="T31" fmla="*/ 8 h 34"/>
                <a:gd name="T32" fmla="*/ 16 w 43"/>
                <a:gd name="T33" fmla="*/ 10 h 34"/>
                <a:gd name="T34" fmla="*/ 23 w 43"/>
                <a:gd name="T35" fmla="*/ 14 h 34"/>
                <a:gd name="T36" fmla="*/ 29 w 43"/>
                <a:gd name="T37" fmla="*/ 19 h 34"/>
                <a:gd name="T38" fmla="*/ 35 w 43"/>
                <a:gd name="T39" fmla="*/ 26 h 34"/>
                <a:gd name="T40" fmla="*/ 39 w 43"/>
                <a:gd name="T41" fmla="*/ 33 h 34"/>
                <a:gd name="T42" fmla="*/ 39 w 43"/>
                <a:gd name="T43" fmla="*/ 34 h 34"/>
                <a:gd name="T44" fmla="*/ 39 w 43"/>
                <a:gd name="T45" fmla="*/ 33 h 34"/>
                <a:gd name="T46" fmla="*/ 40 w 43"/>
                <a:gd name="T47" fmla="*/ 32 h 34"/>
                <a:gd name="T48" fmla="*/ 40 w 43"/>
                <a:gd name="T49" fmla="*/ 32 h 34"/>
                <a:gd name="T50" fmla="*/ 41 w 43"/>
                <a:gd name="T51" fmla="*/ 31 h 34"/>
                <a:gd name="T52" fmla="*/ 41 w 43"/>
                <a:gd name="T53" fmla="*/ 30 h 34"/>
                <a:gd name="T54" fmla="*/ 42 w 43"/>
                <a:gd name="T55" fmla="*/ 30 h 34"/>
                <a:gd name="T56" fmla="*/ 42 w 43"/>
                <a:gd name="T57" fmla="*/ 29 h 34"/>
                <a:gd name="T58" fmla="*/ 43 w 43"/>
                <a:gd name="T59" fmla="*/ 28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4"/>
                <a:gd name="T92" fmla="*/ 43 w 43"/>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4">
                  <a:moveTo>
                    <a:pt x="43" y="28"/>
                  </a:moveTo>
                  <a:lnTo>
                    <a:pt x="40" y="22"/>
                  </a:lnTo>
                  <a:lnTo>
                    <a:pt x="33" y="15"/>
                  </a:lnTo>
                  <a:lnTo>
                    <a:pt x="26" y="9"/>
                  </a:lnTo>
                  <a:lnTo>
                    <a:pt x="18" y="4"/>
                  </a:lnTo>
                  <a:lnTo>
                    <a:pt x="8" y="1"/>
                  </a:lnTo>
                  <a:lnTo>
                    <a:pt x="0" y="0"/>
                  </a:lnTo>
                  <a:lnTo>
                    <a:pt x="0" y="1"/>
                  </a:lnTo>
                  <a:lnTo>
                    <a:pt x="0" y="2"/>
                  </a:lnTo>
                  <a:lnTo>
                    <a:pt x="1" y="3"/>
                  </a:lnTo>
                  <a:lnTo>
                    <a:pt x="1" y="4"/>
                  </a:lnTo>
                  <a:lnTo>
                    <a:pt x="1" y="6"/>
                  </a:lnTo>
                  <a:lnTo>
                    <a:pt x="2" y="7"/>
                  </a:lnTo>
                  <a:lnTo>
                    <a:pt x="2" y="8"/>
                  </a:lnTo>
                  <a:lnTo>
                    <a:pt x="7" y="8"/>
                  </a:lnTo>
                  <a:lnTo>
                    <a:pt x="16" y="10"/>
                  </a:lnTo>
                  <a:lnTo>
                    <a:pt x="23" y="14"/>
                  </a:lnTo>
                  <a:lnTo>
                    <a:pt x="29" y="19"/>
                  </a:lnTo>
                  <a:lnTo>
                    <a:pt x="35" y="26"/>
                  </a:lnTo>
                  <a:lnTo>
                    <a:pt x="39" y="33"/>
                  </a:lnTo>
                  <a:lnTo>
                    <a:pt x="39" y="34"/>
                  </a:lnTo>
                  <a:lnTo>
                    <a:pt x="39" y="33"/>
                  </a:lnTo>
                  <a:lnTo>
                    <a:pt x="40" y="32"/>
                  </a:lnTo>
                  <a:lnTo>
                    <a:pt x="41" y="31"/>
                  </a:lnTo>
                  <a:lnTo>
                    <a:pt x="41" y="30"/>
                  </a:lnTo>
                  <a:lnTo>
                    <a:pt x="42" y="30"/>
                  </a:lnTo>
                  <a:lnTo>
                    <a:pt x="42" y="29"/>
                  </a:lnTo>
                  <a:lnTo>
                    <a:pt x="43" y="28"/>
                  </a:lnTo>
                  <a:close/>
                </a:path>
              </a:pathLst>
            </a:custGeom>
            <a:solidFill>
              <a:srgbClr val="60ECFF"/>
            </a:solidFill>
            <a:ln w="9525">
              <a:noFill/>
              <a:round/>
              <a:headEnd/>
              <a:tailEnd/>
            </a:ln>
          </p:spPr>
          <p:txBody>
            <a:bodyPr>
              <a:prstTxWarp prst="textNoShape">
                <a:avLst/>
              </a:prstTxWarp>
            </a:bodyPr>
            <a:lstStyle/>
            <a:p>
              <a:endParaRPr lang="en-US"/>
            </a:p>
          </p:txBody>
        </p:sp>
        <p:sp>
          <p:nvSpPr>
            <p:cNvPr id="62520" name="Freeform 56"/>
            <p:cNvSpPr>
              <a:spLocks/>
            </p:cNvSpPr>
            <p:nvPr/>
          </p:nvSpPr>
          <p:spPr bwMode="auto">
            <a:xfrm>
              <a:off x="1768" y="1350"/>
              <a:ext cx="37" cy="32"/>
            </a:xfrm>
            <a:custGeom>
              <a:avLst/>
              <a:gdLst>
                <a:gd name="T0" fmla="*/ 37 w 37"/>
                <a:gd name="T1" fmla="*/ 26 h 32"/>
                <a:gd name="T2" fmla="*/ 37 w 37"/>
                <a:gd name="T3" fmla="*/ 25 h 32"/>
                <a:gd name="T4" fmla="*/ 33 w 37"/>
                <a:gd name="T5" fmla="*/ 18 h 32"/>
                <a:gd name="T6" fmla="*/ 27 w 37"/>
                <a:gd name="T7" fmla="*/ 11 h 32"/>
                <a:gd name="T8" fmla="*/ 21 w 37"/>
                <a:gd name="T9" fmla="*/ 6 h 32"/>
                <a:gd name="T10" fmla="*/ 14 w 37"/>
                <a:gd name="T11" fmla="*/ 2 h 32"/>
                <a:gd name="T12" fmla="*/ 5 w 37"/>
                <a:gd name="T13" fmla="*/ 0 h 32"/>
                <a:gd name="T14" fmla="*/ 0 w 37"/>
                <a:gd name="T15" fmla="*/ 0 h 32"/>
                <a:gd name="T16" fmla="*/ 0 w 37"/>
                <a:gd name="T17" fmla="*/ 0 h 32"/>
                <a:gd name="T18" fmla="*/ 0 w 37"/>
                <a:gd name="T19" fmla="*/ 1 h 32"/>
                <a:gd name="T20" fmla="*/ 1 w 37"/>
                <a:gd name="T21" fmla="*/ 2 h 32"/>
                <a:gd name="T22" fmla="*/ 1 w 37"/>
                <a:gd name="T23" fmla="*/ 3 h 32"/>
                <a:gd name="T24" fmla="*/ 1 w 37"/>
                <a:gd name="T25" fmla="*/ 3 h 32"/>
                <a:gd name="T26" fmla="*/ 1 w 37"/>
                <a:gd name="T27" fmla="*/ 4 h 32"/>
                <a:gd name="T28" fmla="*/ 2 w 37"/>
                <a:gd name="T29" fmla="*/ 5 h 32"/>
                <a:gd name="T30" fmla="*/ 2 w 37"/>
                <a:gd name="T31" fmla="*/ 6 h 32"/>
                <a:gd name="T32" fmla="*/ 4 w 37"/>
                <a:gd name="T33" fmla="*/ 6 h 32"/>
                <a:gd name="T34" fmla="*/ 11 w 37"/>
                <a:gd name="T35" fmla="*/ 8 h 32"/>
                <a:gd name="T36" fmla="*/ 18 w 37"/>
                <a:gd name="T37" fmla="*/ 11 h 32"/>
                <a:gd name="T38" fmla="*/ 23 w 37"/>
                <a:gd name="T39" fmla="*/ 15 h 32"/>
                <a:gd name="T40" fmla="*/ 27 w 37"/>
                <a:gd name="T41" fmla="*/ 22 h 32"/>
                <a:gd name="T42" fmla="*/ 30 w 37"/>
                <a:gd name="T43" fmla="*/ 28 h 32"/>
                <a:gd name="T44" fmla="*/ 33 w 37"/>
                <a:gd name="T45" fmla="*/ 32 h 32"/>
                <a:gd name="T46" fmla="*/ 33 w 37"/>
                <a:gd name="T47" fmla="*/ 31 h 32"/>
                <a:gd name="T48" fmla="*/ 34 w 37"/>
                <a:gd name="T49" fmla="*/ 30 h 32"/>
                <a:gd name="T50" fmla="*/ 34 w 37"/>
                <a:gd name="T51" fmla="*/ 29 h 32"/>
                <a:gd name="T52" fmla="*/ 35 w 37"/>
                <a:gd name="T53" fmla="*/ 29 h 32"/>
                <a:gd name="T54" fmla="*/ 35 w 37"/>
                <a:gd name="T55" fmla="*/ 28 h 32"/>
                <a:gd name="T56" fmla="*/ 36 w 37"/>
                <a:gd name="T57" fmla="*/ 27 h 32"/>
                <a:gd name="T58" fmla="*/ 36 w 37"/>
                <a:gd name="T59" fmla="*/ 27 h 32"/>
                <a:gd name="T60" fmla="*/ 37 w 37"/>
                <a:gd name="T61" fmla="*/ 26 h 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32"/>
                <a:gd name="T95" fmla="*/ 37 w 37"/>
                <a:gd name="T96" fmla="*/ 32 h 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32">
                  <a:moveTo>
                    <a:pt x="37" y="26"/>
                  </a:moveTo>
                  <a:lnTo>
                    <a:pt x="37" y="25"/>
                  </a:lnTo>
                  <a:lnTo>
                    <a:pt x="33" y="18"/>
                  </a:lnTo>
                  <a:lnTo>
                    <a:pt x="27" y="11"/>
                  </a:lnTo>
                  <a:lnTo>
                    <a:pt x="21" y="6"/>
                  </a:lnTo>
                  <a:lnTo>
                    <a:pt x="14" y="2"/>
                  </a:lnTo>
                  <a:lnTo>
                    <a:pt x="5" y="0"/>
                  </a:lnTo>
                  <a:lnTo>
                    <a:pt x="0" y="0"/>
                  </a:lnTo>
                  <a:lnTo>
                    <a:pt x="0" y="1"/>
                  </a:lnTo>
                  <a:lnTo>
                    <a:pt x="1" y="2"/>
                  </a:lnTo>
                  <a:lnTo>
                    <a:pt x="1" y="3"/>
                  </a:lnTo>
                  <a:lnTo>
                    <a:pt x="1" y="4"/>
                  </a:lnTo>
                  <a:lnTo>
                    <a:pt x="2" y="5"/>
                  </a:lnTo>
                  <a:lnTo>
                    <a:pt x="2" y="6"/>
                  </a:lnTo>
                  <a:lnTo>
                    <a:pt x="4" y="6"/>
                  </a:lnTo>
                  <a:lnTo>
                    <a:pt x="11" y="8"/>
                  </a:lnTo>
                  <a:lnTo>
                    <a:pt x="18" y="11"/>
                  </a:lnTo>
                  <a:lnTo>
                    <a:pt x="23" y="15"/>
                  </a:lnTo>
                  <a:lnTo>
                    <a:pt x="27" y="22"/>
                  </a:lnTo>
                  <a:lnTo>
                    <a:pt x="30" y="28"/>
                  </a:lnTo>
                  <a:lnTo>
                    <a:pt x="33" y="32"/>
                  </a:lnTo>
                  <a:lnTo>
                    <a:pt x="33" y="31"/>
                  </a:lnTo>
                  <a:lnTo>
                    <a:pt x="34" y="30"/>
                  </a:lnTo>
                  <a:lnTo>
                    <a:pt x="34" y="29"/>
                  </a:lnTo>
                  <a:lnTo>
                    <a:pt x="35" y="29"/>
                  </a:lnTo>
                  <a:lnTo>
                    <a:pt x="35" y="28"/>
                  </a:lnTo>
                  <a:lnTo>
                    <a:pt x="36" y="27"/>
                  </a:lnTo>
                  <a:lnTo>
                    <a:pt x="37" y="26"/>
                  </a:lnTo>
                  <a:close/>
                </a:path>
              </a:pathLst>
            </a:custGeom>
            <a:solidFill>
              <a:srgbClr val="68EEFF"/>
            </a:solidFill>
            <a:ln w="9525">
              <a:noFill/>
              <a:round/>
              <a:headEnd/>
              <a:tailEnd/>
            </a:ln>
          </p:spPr>
          <p:txBody>
            <a:bodyPr>
              <a:prstTxWarp prst="textNoShape">
                <a:avLst/>
              </a:prstTxWarp>
            </a:bodyPr>
            <a:lstStyle/>
            <a:p>
              <a:endParaRPr lang="en-US"/>
            </a:p>
          </p:txBody>
        </p:sp>
        <p:sp>
          <p:nvSpPr>
            <p:cNvPr id="62521" name="Freeform 57"/>
            <p:cNvSpPr>
              <a:spLocks/>
            </p:cNvSpPr>
            <p:nvPr/>
          </p:nvSpPr>
          <p:spPr bwMode="auto">
            <a:xfrm>
              <a:off x="1770" y="1356"/>
              <a:ext cx="31" cy="30"/>
            </a:xfrm>
            <a:custGeom>
              <a:avLst/>
              <a:gdLst>
                <a:gd name="T0" fmla="*/ 31 w 31"/>
                <a:gd name="T1" fmla="*/ 26 h 30"/>
                <a:gd name="T2" fmla="*/ 28 w 31"/>
                <a:gd name="T3" fmla="*/ 22 h 30"/>
                <a:gd name="T4" fmla="*/ 25 w 31"/>
                <a:gd name="T5" fmla="*/ 16 h 30"/>
                <a:gd name="T6" fmla="*/ 21 w 31"/>
                <a:gd name="T7" fmla="*/ 9 h 30"/>
                <a:gd name="T8" fmla="*/ 16 w 31"/>
                <a:gd name="T9" fmla="*/ 5 h 30"/>
                <a:gd name="T10" fmla="*/ 9 w 31"/>
                <a:gd name="T11" fmla="*/ 2 h 30"/>
                <a:gd name="T12" fmla="*/ 2 w 31"/>
                <a:gd name="T13" fmla="*/ 0 h 30"/>
                <a:gd name="T14" fmla="*/ 0 w 31"/>
                <a:gd name="T15" fmla="*/ 0 h 30"/>
                <a:gd name="T16" fmla="*/ 0 w 31"/>
                <a:gd name="T17" fmla="*/ 0 h 30"/>
                <a:gd name="T18" fmla="*/ 1 w 31"/>
                <a:gd name="T19" fmla="*/ 1 h 30"/>
                <a:gd name="T20" fmla="*/ 1 w 31"/>
                <a:gd name="T21" fmla="*/ 2 h 30"/>
                <a:gd name="T22" fmla="*/ 1 w 31"/>
                <a:gd name="T23" fmla="*/ 3 h 30"/>
                <a:gd name="T24" fmla="*/ 1 w 31"/>
                <a:gd name="T25" fmla="*/ 4 h 30"/>
                <a:gd name="T26" fmla="*/ 2 w 31"/>
                <a:gd name="T27" fmla="*/ 4 h 30"/>
                <a:gd name="T28" fmla="*/ 2 w 31"/>
                <a:gd name="T29" fmla="*/ 5 h 30"/>
                <a:gd name="T30" fmla="*/ 2 w 31"/>
                <a:gd name="T31" fmla="*/ 6 h 30"/>
                <a:gd name="T32" fmla="*/ 6 w 31"/>
                <a:gd name="T33" fmla="*/ 7 h 30"/>
                <a:gd name="T34" fmla="*/ 12 w 31"/>
                <a:gd name="T35" fmla="*/ 10 h 30"/>
                <a:gd name="T36" fmla="*/ 17 w 31"/>
                <a:gd name="T37" fmla="*/ 15 h 30"/>
                <a:gd name="T38" fmla="*/ 20 w 31"/>
                <a:gd name="T39" fmla="*/ 19 h 30"/>
                <a:gd name="T40" fmla="*/ 23 w 31"/>
                <a:gd name="T41" fmla="*/ 24 h 30"/>
                <a:gd name="T42" fmla="*/ 25 w 31"/>
                <a:gd name="T43" fmla="*/ 29 h 30"/>
                <a:gd name="T44" fmla="*/ 25 w 31"/>
                <a:gd name="T45" fmla="*/ 30 h 30"/>
                <a:gd name="T46" fmla="*/ 25 w 31"/>
                <a:gd name="T47" fmla="*/ 30 h 30"/>
                <a:gd name="T48" fmla="*/ 25 w 31"/>
                <a:gd name="T49" fmla="*/ 30 h 30"/>
                <a:gd name="T50" fmla="*/ 25 w 31"/>
                <a:gd name="T51" fmla="*/ 30 h 30"/>
                <a:gd name="T52" fmla="*/ 25 w 31"/>
                <a:gd name="T53" fmla="*/ 30 h 30"/>
                <a:gd name="T54" fmla="*/ 26 w 31"/>
                <a:gd name="T55" fmla="*/ 30 h 30"/>
                <a:gd name="T56" fmla="*/ 26 w 31"/>
                <a:gd name="T57" fmla="*/ 30 h 30"/>
                <a:gd name="T58" fmla="*/ 26 w 31"/>
                <a:gd name="T59" fmla="*/ 30 h 30"/>
                <a:gd name="T60" fmla="*/ 26 w 31"/>
                <a:gd name="T61" fmla="*/ 30 h 30"/>
                <a:gd name="T62" fmla="*/ 27 w 31"/>
                <a:gd name="T63" fmla="*/ 29 h 30"/>
                <a:gd name="T64" fmla="*/ 27 w 31"/>
                <a:gd name="T65" fmla="*/ 29 h 30"/>
                <a:gd name="T66" fmla="*/ 28 w 31"/>
                <a:gd name="T67" fmla="*/ 28 h 30"/>
                <a:gd name="T68" fmla="*/ 28 w 31"/>
                <a:gd name="T69" fmla="*/ 28 h 30"/>
                <a:gd name="T70" fmla="*/ 28 w 31"/>
                <a:gd name="T71" fmla="*/ 27 h 30"/>
                <a:gd name="T72" fmla="*/ 29 w 31"/>
                <a:gd name="T73" fmla="*/ 27 h 30"/>
                <a:gd name="T74" fmla="*/ 29 w 31"/>
                <a:gd name="T75" fmla="*/ 26 h 30"/>
                <a:gd name="T76" fmla="*/ 31 w 31"/>
                <a:gd name="T77" fmla="*/ 26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
                <a:gd name="T118" fmla="*/ 0 h 30"/>
                <a:gd name="T119" fmla="*/ 31 w 31"/>
                <a:gd name="T120" fmla="*/ 30 h 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 h="30">
                  <a:moveTo>
                    <a:pt x="31" y="26"/>
                  </a:moveTo>
                  <a:lnTo>
                    <a:pt x="28" y="22"/>
                  </a:lnTo>
                  <a:lnTo>
                    <a:pt x="25" y="16"/>
                  </a:lnTo>
                  <a:lnTo>
                    <a:pt x="21" y="9"/>
                  </a:lnTo>
                  <a:lnTo>
                    <a:pt x="16" y="5"/>
                  </a:lnTo>
                  <a:lnTo>
                    <a:pt x="9" y="2"/>
                  </a:lnTo>
                  <a:lnTo>
                    <a:pt x="2" y="0"/>
                  </a:lnTo>
                  <a:lnTo>
                    <a:pt x="0" y="0"/>
                  </a:lnTo>
                  <a:lnTo>
                    <a:pt x="1" y="1"/>
                  </a:lnTo>
                  <a:lnTo>
                    <a:pt x="1" y="2"/>
                  </a:lnTo>
                  <a:lnTo>
                    <a:pt x="1" y="3"/>
                  </a:lnTo>
                  <a:lnTo>
                    <a:pt x="1" y="4"/>
                  </a:lnTo>
                  <a:lnTo>
                    <a:pt x="2" y="4"/>
                  </a:lnTo>
                  <a:lnTo>
                    <a:pt x="2" y="5"/>
                  </a:lnTo>
                  <a:lnTo>
                    <a:pt x="2" y="6"/>
                  </a:lnTo>
                  <a:lnTo>
                    <a:pt x="6" y="7"/>
                  </a:lnTo>
                  <a:lnTo>
                    <a:pt x="12" y="10"/>
                  </a:lnTo>
                  <a:lnTo>
                    <a:pt x="17" y="15"/>
                  </a:lnTo>
                  <a:lnTo>
                    <a:pt x="20" y="19"/>
                  </a:lnTo>
                  <a:lnTo>
                    <a:pt x="23" y="24"/>
                  </a:lnTo>
                  <a:lnTo>
                    <a:pt x="25" y="29"/>
                  </a:lnTo>
                  <a:lnTo>
                    <a:pt x="25" y="30"/>
                  </a:lnTo>
                  <a:lnTo>
                    <a:pt x="26" y="30"/>
                  </a:lnTo>
                  <a:lnTo>
                    <a:pt x="27" y="29"/>
                  </a:lnTo>
                  <a:lnTo>
                    <a:pt x="28" y="28"/>
                  </a:lnTo>
                  <a:lnTo>
                    <a:pt x="28" y="27"/>
                  </a:lnTo>
                  <a:lnTo>
                    <a:pt x="29" y="27"/>
                  </a:lnTo>
                  <a:lnTo>
                    <a:pt x="29" y="26"/>
                  </a:lnTo>
                  <a:lnTo>
                    <a:pt x="31" y="26"/>
                  </a:lnTo>
                  <a:close/>
                </a:path>
              </a:pathLst>
            </a:custGeom>
            <a:solidFill>
              <a:srgbClr val="70F1FF"/>
            </a:solidFill>
            <a:ln w="9525">
              <a:noFill/>
              <a:round/>
              <a:headEnd/>
              <a:tailEnd/>
            </a:ln>
          </p:spPr>
          <p:txBody>
            <a:bodyPr>
              <a:prstTxWarp prst="textNoShape">
                <a:avLst/>
              </a:prstTxWarp>
            </a:bodyPr>
            <a:lstStyle/>
            <a:p>
              <a:endParaRPr lang="en-US"/>
            </a:p>
          </p:txBody>
        </p:sp>
        <p:sp>
          <p:nvSpPr>
            <p:cNvPr id="62522" name="Freeform 58"/>
            <p:cNvSpPr>
              <a:spLocks/>
            </p:cNvSpPr>
            <p:nvPr/>
          </p:nvSpPr>
          <p:spPr bwMode="auto">
            <a:xfrm>
              <a:off x="1772" y="1362"/>
              <a:ext cx="23" cy="24"/>
            </a:xfrm>
            <a:custGeom>
              <a:avLst/>
              <a:gdLst>
                <a:gd name="T0" fmla="*/ 23 w 23"/>
                <a:gd name="T1" fmla="*/ 24 h 24"/>
                <a:gd name="T2" fmla="*/ 23 w 23"/>
                <a:gd name="T3" fmla="*/ 23 h 24"/>
                <a:gd name="T4" fmla="*/ 21 w 23"/>
                <a:gd name="T5" fmla="*/ 18 h 24"/>
                <a:gd name="T6" fmla="*/ 18 w 23"/>
                <a:gd name="T7" fmla="*/ 13 h 24"/>
                <a:gd name="T8" fmla="*/ 15 w 23"/>
                <a:gd name="T9" fmla="*/ 9 h 24"/>
                <a:gd name="T10" fmla="*/ 10 w 23"/>
                <a:gd name="T11" fmla="*/ 4 h 24"/>
                <a:gd name="T12" fmla="*/ 4 w 23"/>
                <a:gd name="T13" fmla="*/ 1 h 24"/>
                <a:gd name="T14" fmla="*/ 0 w 23"/>
                <a:gd name="T15" fmla="*/ 0 h 24"/>
                <a:gd name="T16" fmla="*/ 0 w 23"/>
                <a:gd name="T17" fmla="*/ 1 h 24"/>
                <a:gd name="T18" fmla="*/ 1 w 23"/>
                <a:gd name="T19" fmla="*/ 2 h 24"/>
                <a:gd name="T20" fmla="*/ 1 w 23"/>
                <a:gd name="T21" fmla="*/ 2 h 24"/>
                <a:gd name="T22" fmla="*/ 1 w 23"/>
                <a:gd name="T23" fmla="*/ 3 h 24"/>
                <a:gd name="T24" fmla="*/ 1 w 23"/>
                <a:gd name="T25" fmla="*/ 4 h 24"/>
                <a:gd name="T26" fmla="*/ 1 w 23"/>
                <a:gd name="T27" fmla="*/ 6 h 24"/>
                <a:gd name="T28" fmla="*/ 1 w 23"/>
                <a:gd name="T29" fmla="*/ 7 h 24"/>
                <a:gd name="T30" fmla="*/ 2 w 23"/>
                <a:gd name="T31" fmla="*/ 8 h 24"/>
                <a:gd name="T32" fmla="*/ 2 w 23"/>
                <a:gd name="T33" fmla="*/ 8 h 24"/>
                <a:gd name="T34" fmla="*/ 6 w 23"/>
                <a:gd name="T35" fmla="*/ 10 h 24"/>
                <a:gd name="T36" fmla="*/ 11 w 23"/>
                <a:gd name="T37" fmla="*/ 13 h 24"/>
                <a:gd name="T38" fmla="*/ 13 w 23"/>
                <a:gd name="T39" fmla="*/ 16 h 24"/>
                <a:gd name="T40" fmla="*/ 16 w 23"/>
                <a:gd name="T41" fmla="*/ 20 h 24"/>
                <a:gd name="T42" fmla="*/ 16 w 23"/>
                <a:gd name="T43" fmla="*/ 22 h 24"/>
                <a:gd name="T44" fmla="*/ 17 w 23"/>
                <a:gd name="T45" fmla="*/ 23 h 24"/>
                <a:gd name="T46" fmla="*/ 18 w 23"/>
                <a:gd name="T47" fmla="*/ 23 h 24"/>
                <a:gd name="T48" fmla="*/ 19 w 23"/>
                <a:gd name="T49" fmla="*/ 23 h 24"/>
                <a:gd name="T50" fmla="*/ 19 w 23"/>
                <a:gd name="T51" fmla="*/ 23 h 24"/>
                <a:gd name="T52" fmla="*/ 20 w 23"/>
                <a:gd name="T53" fmla="*/ 23 h 24"/>
                <a:gd name="T54" fmla="*/ 21 w 23"/>
                <a:gd name="T55" fmla="*/ 24 h 24"/>
                <a:gd name="T56" fmla="*/ 22 w 23"/>
                <a:gd name="T57" fmla="*/ 24 h 24"/>
                <a:gd name="T58" fmla="*/ 23 w 23"/>
                <a:gd name="T59" fmla="*/ 24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24"/>
                <a:gd name="T92" fmla="*/ 23 w 23"/>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24">
                  <a:moveTo>
                    <a:pt x="23" y="24"/>
                  </a:moveTo>
                  <a:lnTo>
                    <a:pt x="23" y="23"/>
                  </a:lnTo>
                  <a:lnTo>
                    <a:pt x="21" y="18"/>
                  </a:lnTo>
                  <a:lnTo>
                    <a:pt x="18" y="13"/>
                  </a:lnTo>
                  <a:lnTo>
                    <a:pt x="15" y="9"/>
                  </a:lnTo>
                  <a:lnTo>
                    <a:pt x="10" y="4"/>
                  </a:lnTo>
                  <a:lnTo>
                    <a:pt x="4" y="1"/>
                  </a:lnTo>
                  <a:lnTo>
                    <a:pt x="0" y="0"/>
                  </a:lnTo>
                  <a:lnTo>
                    <a:pt x="0" y="1"/>
                  </a:lnTo>
                  <a:lnTo>
                    <a:pt x="1" y="2"/>
                  </a:lnTo>
                  <a:lnTo>
                    <a:pt x="1" y="3"/>
                  </a:lnTo>
                  <a:lnTo>
                    <a:pt x="1" y="4"/>
                  </a:lnTo>
                  <a:lnTo>
                    <a:pt x="1" y="6"/>
                  </a:lnTo>
                  <a:lnTo>
                    <a:pt x="1" y="7"/>
                  </a:lnTo>
                  <a:lnTo>
                    <a:pt x="2" y="8"/>
                  </a:lnTo>
                  <a:lnTo>
                    <a:pt x="6" y="10"/>
                  </a:lnTo>
                  <a:lnTo>
                    <a:pt x="11" y="13"/>
                  </a:lnTo>
                  <a:lnTo>
                    <a:pt x="13" y="16"/>
                  </a:lnTo>
                  <a:lnTo>
                    <a:pt x="16" y="20"/>
                  </a:lnTo>
                  <a:lnTo>
                    <a:pt x="16" y="22"/>
                  </a:lnTo>
                  <a:lnTo>
                    <a:pt x="17" y="23"/>
                  </a:lnTo>
                  <a:lnTo>
                    <a:pt x="18" y="23"/>
                  </a:lnTo>
                  <a:lnTo>
                    <a:pt x="19" y="23"/>
                  </a:lnTo>
                  <a:lnTo>
                    <a:pt x="20" y="23"/>
                  </a:lnTo>
                  <a:lnTo>
                    <a:pt x="21" y="24"/>
                  </a:lnTo>
                  <a:lnTo>
                    <a:pt x="22" y="24"/>
                  </a:lnTo>
                  <a:lnTo>
                    <a:pt x="23" y="24"/>
                  </a:lnTo>
                  <a:close/>
                </a:path>
              </a:pathLst>
            </a:custGeom>
            <a:solidFill>
              <a:srgbClr val="78F4FF"/>
            </a:solidFill>
            <a:ln w="9525">
              <a:noFill/>
              <a:round/>
              <a:headEnd/>
              <a:tailEnd/>
            </a:ln>
          </p:spPr>
          <p:txBody>
            <a:bodyPr>
              <a:prstTxWarp prst="textNoShape">
                <a:avLst/>
              </a:prstTxWarp>
            </a:bodyPr>
            <a:lstStyle/>
            <a:p>
              <a:endParaRPr lang="en-US"/>
            </a:p>
          </p:txBody>
        </p:sp>
        <p:sp>
          <p:nvSpPr>
            <p:cNvPr id="62523" name="Freeform 59"/>
            <p:cNvSpPr>
              <a:spLocks/>
            </p:cNvSpPr>
            <p:nvPr/>
          </p:nvSpPr>
          <p:spPr bwMode="auto">
            <a:xfrm>
              <a:off x="1774" y="1370"/>
              <a:ext cx="14" cy="14"/>
            </a:xfrm>
            <a:custGeom>
              <a:avLst/>
              <a:gdLst>
                <a:gd name="T0" fmla="*/ 14 w 14"/>
                <a:gd name="T1" fmla="*/ 14 h 14"/>
                <a:gd name="T2" fmla="*/ 14 w 14"/>
                <a:gd name="T3" fmla="*/ 12 h 14"/>
                <a:gd name="T4" fmla="*/ 11 w 14"/>
                <a:gd name="T5" fmla="*/ 8 h 14"/>
                <a:gd name="T6" fmla="*/ 9 w 14"/>
                <a:gd name="T7" fmla="*/ 5 h 14"/>
                <a:gd name="T8" fmla="*/ 4 w 14"/>
                <a:gd name="T9" fmla="*/ 2 h 14"/>
                <a:gd name="T10" fmla="*/ 0 w 14"/>
                <a:gd name="T11" fmla="*/ 0 h 14"/>
                <a:gd name="T12" fmla="*/ 0 w 14"/>
                <a:gd name="T13" fmla="*/ 0 h 14"/>
                <a:gd name="T14" fmla="*/ 0 w 14"/>
                <a:gd name="T15" fmla="*/ 0 h 14"/>
                <a:gd name="T16" fmla="*/ 0 w 14"/>
                <a:gd name="T17" fmla="*/ 1 h 14"/>
                <a:gd name="T18" fmla="*/ 0 w 14"/>
                <a:gd name="T19" fmla="*/ 2 h 14"/>
                <a:gd name="T20" fmla="*/ 0 w 14"/>
                <a:gd name="T21" fmla="*/ 3 h 14"/>
                <a:gd name="T22" fmla="*/ 0 w 14"/>
                <a:gd name="T23" fmla="*/ 4 h 14"/>
                <a:gd name="T24" fmla="*/ 0 w 14"/>
                <a:gd name="T25" fmla="*/ 4 h 14"/>
                <a:gd name="T26" fmla="*/ 0 w 14"/>
                <a:gd name="T27" fmla="*/ 5 h 14"/>
                <a:gd name="T28" fmla="*/ 0 w 14"/>
                <a:gd name="T29" fmla="*/ 6 h 14"/>
                <a:gd name="T30" fmla="*/ 1 w 14"/>
                <a:gd name="T31" fmla="*/ 7 h 14"/>
                <a:gd name="T32" fmla="*/ 3 w 14"/>
                <a:gd name="T33" fmla="*/ 9 h 14"/>
                <a:gd name="T34" fmla="*/ 4 w 14"/>
                <a:gd name="T35" fmla="*/ 10 h 14"/>
                <a:gd name="T36" fmla="*/ 5 w 14"/>
                <a:gd name="T37" fmla="*/ 11 h 14"/>
                <a:gd name="T38" fmla="*/ 7 w 14"/>
                <a:gd name="T39" fmla="*/ 11 h 14"/>
                <a:gd name="T40" fmla="*/ 9 w 14"/>
                <a:gd name="T41" fmla="*/ 12 h 14"/>
                <a:gd name="T42" fmla="*/ 10 w 14"/>
                <a:gd name="T43" fmla="*/ 12 h 14"/>
                <a:gd name="T44" fmla="*/ 11 w 14"/>
                <a:gd name="T45" fmla="*/ 13 h 14"/>
                <a:gd name="T46" fmla="*/ 12 w 14"/>
                <a:gd name="T47" fmla="*/ 13 h 14"/>
                <a:gd name="T48" fmla="*/ 13 w 14"/>
                <a:gd name="T49" fmla="*/ 14 h 14"/>
                <a:gd name="T50" fmla="*/ 14 w 14"/>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14"/>
                <a:gd name="T80" fmla="*/ 14 w 14"/>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14">
                  <a:moveTo>
                    <a:pt x="14" y="14"/>
                  </a:moveTo>
                  <a:lnTo>
                    <a:pt x="14" y="12"/>
                  </a:lnTo>
                  <a:lnTo>
                    <a:pt x="11" y="8"/>
                  </a:lnTo>
                  <a:lnTo>
                    <a:pt x="9" y="5"/>
                  </a:lnTo>
                  <a:lnTo>
                    <a:pt x="4" y="2"/>
                  </a:lnTo>
                  <a:lnTo>
                    <a:pt x="0" y="0"/>
                  </a:lnTo>
                  <a:lnTo>
                    <a:pt x="0" y="1"/>
                  </a:lnTo>
                  <a:lnTo>
                    <a:pt x="0" y="2"/>
                  </a:lnTo>
                  <a:lnTo>
                    <a:pt x="0" y="3"/>
                  </a:lnTo>
                  <a:lnTo>
                    <a:pt x="0" y="4"/>
                  </a:lnTo>
                  <a:lnTo>
                    <a:pt x="0" y="5"/>
                  </a:lnTo>
                  <a:lnTo>
                    <a:pt x="0" y="6"/>
                  </a:lnTo>
                  <a:lnTo>
                    <a:pt x="1" y="7"/>
                  </a:lnTo>
                  <a:lnTo>
                    <a:pt x="3" y="9"/>
                  </a:lnTo>
                  <a:lnTo>
                    <a:pt x="4" y="10"/>
                  </a:lnTo>
                  <a:lnTo>
                    <a:pt x="5" y="11"/>
                  </a:lnTo>
                  <a:lnTo>
                    <a:pt x="7" y="11"/>
                  </a:lnTo>
                  <a:lnTo>
                    <a:pt x="9" y="12"/>
                  </a:lnTo>
                  <a:lnTo>
                    <a:pt x="10" y="12"/>
                  </a:lnTo>
                  <a:lnTo>
                    <a:pt x="11" y="13"/>
                  </a:lnTo>
                  <a:lnTo>
                    <a:pt x="12" y="13"/>
                  </a:lnTo>
                  <a:lnTo>
                    <a:pt x="13" y="14"/>
                  </a:lnTo>
                  <a:lnTo>
                    <a:pt x="14" y="14"/>
                  </a:lnTo>
                  <a:close/>
                </a:path>
              </a:pathLst>
            </a:custGeom>
            <a:solidFill>
              <a:srgbClr val="80F6FF"/>
            </a:solidFill>
            <a:ln w="9525">
              <a:noFill/>
              <a:round/>
              <a:headEnd/>
              <a:tailEnd/>
            </a:ln>
          </p:spPr>
          <p:txBody>
            <a:bodyPr>
              <a:prstTxWarp prst="textNoShape">
                <a:avLst/>
              </a:prstTxWarp>
            </a:bodyPr>
            <a:lstStyle/>
            <a:p>
              <a:endParaRPr lang="en-US"/>
            </a:p>
          </p:txBody>
        </p:sp>
        <p:sp>
          <p:nvSpPr>
            <p:cNvPr id="62524" name="Freeform 60"/>
            <p:cNvSpPr>
              <a:spLocks/>
            </p:cNvSpPr>
            <p:nvPr/>
          </p:nvSpPr>
          <p:spPr bwMode="auto">
            <a:xfrm>
              <a:off x="1773" y="1376"/>
              <a:ext cx="5" cy="4"/>
            </a:xfrm>
            <a:custGeom>
              <a:avLst/>
              <a:gdLst>
                <a:gd name="T0" fmla="*/ 5 w 5"/>
                <a:gd name="T1" fmla="*/ 4 h 4"/>
                <a:gd name="T2" fmla="*/ 4 w 5"/>
                <a:gd name="T3" fmla="*/ 3 h 4"/>
                <a:gd name="T4" fmla="*/ 2 w 5"/>
                <a:gd name="T5" fmla="*/ 1 h 4"/>
                <a:gd name="T6" fmla="*/ 1 w 5"/>
                <a:gd name="T7" fmla="*/ 0 h 4"/>
                <a:gd name="T8" fmla="*/ 1 w 5"/>
                <a:gd name="T9" fmla="*/ 0 h 4"/>
                <a:gd name="T10" fmla="*/ 1 w 5"/>
                <a:gd name="T11" fmla="*/ 0 h 4"/>
                <a:gd name="T12" fmla="*/ 1 w 5"/>
                <a:gd name="T13" fmla="*/ 1 h 4"/>
                <a:gd name="T14" fmla="*/ 1 w 5"/>
                <a:gd name="T15" fmla="*/ 1 h 4"/>
                <a:gd name="T16" fmla="*/ 1 w 5"/>
                <a:gd name="T17" fmla="*/ 1 h 4"/>
                <a:gd name="T18" fmla="*/ 1 w 5"/>
                <a:gd name="T19" fmla="*/ 1 h 4"/>
                <a:gd name="T20" fmla="*/ 1 w 5"/>
                <a:gd name="T21" fmla="*/ 1 h 4"/>
                <a:gd name="T22" fmla="*/ 0 w 5"/>
                <a:gd name="T23" fmla="*/ 1 h 4"/>
                <a:gd name="T24" fmla="*/ 1 w 5"/>
                <a:gd name="T25" fmla="*/ 2 h 4"/>
                <a:gd name="T26" fmla="*/ 2 w 5"/>
                <a:gd name="T27" fmla="*/ 2 h 4"/>
                <a:gd name="T28" fmla="*/ 2 w 5"/>
                <a:gd name="T29" fmla="*/ 2 h 4"/>
                <a:gd name="T30" fmla="*/ 3 w 5"/>
                <a:gd name="T31" fmla="*/ 3 h 4"/>
                <a:gd name="T32" fmla="*/ 3 w 5"/>
                <a:gd name="T33" fmla="*/ 3 h 4"/>
                <a:gd name="T34" fmla="*/ 4 w 5"/>
                <a:gd name="T35" fmla="*/ 3 h 4"/>
                <a:gd name="T36" fmla="*/ 5 w 5"/>
                <a:gd name="T37" fmla="*/ 4 h 4"/>
                <a:gd name="T38" fmla="*/ 5 w 5"/>
                <a:gd name="T39" fmla="*/ 4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4"/>
                <a:gd name="T62" fmla="*/ 5 w 5"/>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4">
                  <a:moveTo>
                    <a:pt x="5" y="4"/>
                  </a:moveTo>
                  <a:lnTo>
                    <a:pt x="4" y="3"/>
                  </a:lnTo>
                  <a:lnTo>
                    <a:pt x="2" y="1"/>
                  </a:lnTo>
                  <a:lnTo>
                    <a:pt x="1" y="0"/>
                  </a:lnTo>
                  <a:lnTo>
                    <a:pt x="1" y="1"/>
                  </a:lnTo>
                  <a:lnTo>
                    <a:pt x="0" y="1"/>
                  </a:lnTo>
                  <a:lnTo>
                    <a:pt x="1" y="2"/>
                  </a:lnTo>
                  <a:lnTo>
                    <a:pt x="2" y="2"/>
                  </a:lnTo>
                  <a:lnTo>
                    <a:pt x="3" y="3"/>
                  </a:lnTo>
                  <a:lnTo>
                    <a:pt x="4" y="3"/>
                  </a:lnTo>
                  <a:lnTo>
                    <a:pt x="5" y="4"/>
                  </a:lnTo>
                  <a:close/>
                </a:path>
              </a:pathLst>
            </a:custGeom>
            <a:solidFill>
              <a:srgbClr val="88F9FF"/>
            </a:solidFill>
            <a:ln w="9525">
              <a:noFill/>
              <a:round/>
              <a:headEnd/>
              <a:tailEnd/>
            </a:ln>
          </p:spPr>
          <p:txBody>
            <a:bodyPr>
              <a:prstTxWarp prst="textNoShape">
                <a:avLst/>
              </a:prstTxWarp>
            </a:bodyPr>
            <a:lstStyle/>
            <a:p>
              <a:endParaRPr lang="en-US"/>
            </a:p>
          </p:txBody>
        </p:sp>
        <p:sp>
          <p:nvSpPr>
            <p:cNvPr id="62525" name="Freeform 61"/>
            <p:cNvSpPr>
              <a:spLocks/>
            </p:cNvSpPr>
            <p:nvPr/>
          </p:nvSpPr>
          <p:spPr bwMode="auto">
            <a:xfrm>
              <a:off x="1887" y="1307"/>
              <a:ext cx="15" cy="5"/>
            </a:xfrm>
            <a:custGeom>
              <a:avLst/>
              <a:gdLst>
                <a:gd name="T0" fmla="*/ 15 w 15"/>
                <a:gd name="T1" fmla="*/ 5 h 5"/>
                <a:gd name="T2" fmla="*/ 5 w 15"/>
                <a:gd name="T3" fmla="*/ 4 h 5"/>
                <a:gd name="T4" fmla="*/ 0 w 15"/>
                <a:gd name="T5" fmla="*/ 3 h 5"/>
                <a:gd name="T6" fmla="*/ 0 w 15"/>
                <a:gd name="T7" fmla="*/ 3 h 5"/>
                <a:gd name="T8" fmla="*/ 1 w 15"/>
                <a:gd name="T9" fmla="*/ 3 h 5"/>
                <a:gd name="T10" fmla="*/ 1 w 15"/>
                <a:gd name="T11" fmla="*/ 3 h 5"/>
                <a:gd name="T12" fmla="*/ 1 w 15"/>
                <a:gd name="T13" fmla="*/ 2 h 5"/>
                <a:gd name="T14" fmla="*/ 1 w 15"/>
                <a:gd name="T15" fmla="*/ 2 h 5"/>
                <a:gd name="T16" fmla="*/ 1 w 15"/>
                <a:gd name="T17" fmla="*/ 2 h 5"/>
                <a:gd name="T18" fmla="*/ 1 w 15"/>
                <a:gd name="T19" fmla="*/ 0 h 5"/>
                <a:gd name="T20" fmla="*/ 2 w 15"/>
                <a:gd name="T21" fmla="*/ 0 h 5"/>
                <a:gd name="T22" fmla="*/ 3 w 15"/>
                <a:gd name="T23" fmla="*/ 0 h 5"/>
                <a:gd name="T24" fmla="*/ 5 w 15"/>
                <a:gd name="T25" fmla="*/ 2 h 5"/>
                <a:gd name="T26" fmla="*/ 7 w 15"/>
                <a:gd name="T27" fmla="*/ 2 h 5"/>
                <a:gd name="T28" fmla="*/ 8 w 15"/>
                <a:gd name="T29" fmla="*/ 3 h 5"/>
                <a:gd name="T30" fmla="*/ 10 w 15"/>
                <a:gd name="T31" fmla="*/ 3 h 5"/>
                <a:gd name="T32" fmla="*/ 12 w 15"/>
                <a:gd name="T33" fmla="*/ 4 h 5"/>
                <a:gd name="T34" fmla="*/ 14 w 15"/>
                <a:gd name="T35" fmla="*/ 4 h 5"/>
                <a:gd name="T36" fmla="*/ 15 w 15"/>
                <a:gd name="T37" fmla="*/ 5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5"/>
                <a:gd name="T59" fmla="*/ 15 w 15"/>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5">
                  <a:moveTo>
                    <a:pt x="15" y="5"/>
                  </a:moveTo>
                  <a:lnTo>
                    <a:pt x="5" y="4"/>
                  </a:lnTo>
                  <a:lnTo>
                    <a:pt x="0" y="3"/>
                  </a:lnTo>
                  <a:lnTo>
                    <a:pt x="1" y="3"/>
                  </a:lnTo>
                  <a:lnTo>
                    <a:pt x="1" y="2"/>
                  </a:lnTo>
                  <a:lnTo>
                    <a:pt x="1" y="0"/>
                  </a:lnTo>
                  <a:lnTo>
                    <a:pt x="2" y="0"/>
                  </a:lnTo>
                  <a:lnTo>
                    <a:pt x="3" y="0"/>
                  </a:lnTo>
                  <a:lnTo>
                    <a:pt x="5" y="2"/>
                  </a:lnTo>
                  <a:lnTo>
                    <a:pt x="7" y="2"/>
                  </a:lnTo>
                  <a:lnTo>
                    <a:pt x="8" y="3"/>
                  </a:lnTo>
                  <a:lnTo>
                    <a:pt x="10" y="3"/>
                  </a:lnTo>
                  <a:lnTo>
                    <a:pt x="12" y="4"/>
                  </a:lnTo>
                  <a:lnTo>
                    <a:pt x="14" y="4"/>
                  </a:lnTo>
                  <a:lnTo>
                    <a:pt x="15" y="5"/>
                  </a:lnTo>
                  <a:close/>
                </a:path>
              </a:pathLst>
            </a:custGeom>
            <a:solidFill>
              <a:srgbClr val="08CEFF"/>
            </a:solidFill>
            <a:ln w="9525">
              <a:noFill/>
              <a:round/>
              <a:headEnd/>
              <a:tailEnd/>
            </a:ln>
          </p:spPr>
          <p:txBody>
            <a:bodyPr>
              <a:prstTxWarp prst="textNoShape">
                <a:avLst/>
              </a:prstTxWarp>
            </a:bodyPr>
            <a:lstStyle/>
            <a:p>
              <a:endParaRPr lang="en-US"/>
            </a:p>
          </p:txBody>
        </p:sp>
        <p:sp>
          <p:nvSpPr>
            <p:cNvPr id="62526" name="Freeform 62"/>
            <p:cNvSpPr>
              <a:spLocks/>
            </p:cNvSpPr>
            <p:nvPr/>
          </p:nvSpPr>
          <p:spPr bwMode="auto">
            <a:xfrm>
              <a:off x="1882" y="1310"/>
              <a:ext cx="36" cy="14"/>
            </a:xfrm>
            <a:custGeom>
              <a:avLst/>
              <a:gdLst>
                <a:gd name="T0" fmla="*/ 20 w 36"/>
                <a:gd name="T1" fmla="*/ 2 h 14"/>
                <a:gd name="T2" fmla="*/ 10 w 36"/>
                <a:gd name="T3" fmla="*/ 1 h 14"/>
                <a:gd name="T4" fmla="*/ 5 w 36"/>
                <a:gd name="T5" fmla="*/ 0 h 14"/>
                <a:gd name="T6" fmla="*/ 4 w 36"/>
                <a:gd name="T7" fmla="*/ 1 h 14"/>
                <a:gd name="T8" fmla="*/ 4 w 36"/>
                <a:gd name="T9" fmla="*/ 2 h 14"/>
                <a:gd name="T10" fmla="*/ 3 w 36"/>
                <a:gd name="T11" fmla="*/ 3 h 14"/>
                <a:gd name="T12" fmla="*/ 2 w 36"/>
                <a:gd name="T13" fmla="*/ 4 h 14"/>
                <a:gd name="T14" fmla="*/ 2 w 36"/>
                <a:gd name="T15" fmla="*/ 5 h 14"/>
                <a:gd name="T16" fmla="*/ 1 w 36"/>
                <a:gd name="T17" fmla="*/ 6 h 14"/>
                <a:gd name="T18" fmla="*/ 0 w 36"/>
                <a:gd name="T19" fmla="*/ 8 h 14"/>
                <a:gd name="T20" fmla="*/ 0 w 36"/>
                <a:gd name="T21" fmla="*/ 9 h 14"/>
                <a:gd name="T22" fmla="*/ 9 w 36"/>
                <a:gd name="T23" fmla="*/ 9 h 14"/>
                <a:gd name="T24" fmla="*/ 25 w 36"/>
                <a:gd name="T25" fmla="*/ 11 h 14"/>
                <a:gd name="T26" fmla="*/ 36 w 36"/>
                <a:gd name="T27" fmla="*/ 14 h 14"/>
                <a:gd name="T28" fmla="*/ 33 w 36"/>
                <a:gd name="T29" fmla="*/ 12 h 14"/>
                <a:gd name="T30" fmla="*/ 32 w 36"/>
                <a:gd name="T31" fmla="*/ 10 h 14"/>
                <a:gd name="T32" fmla="*/ 30 w 36"/>
                <a:gd name="T33" fmla="*/ 9 h 14"/>
                <a:gd name="T34" fmla="*/ 28 w 36"/>
                <a:gd name="T35" fmla="*/ 7 h 14"/>
                <a:gd name="T36" fmla="*/ 26 w 36"/>
                <a:gd name="T37" fmla="*/ 6 h 14"/>
                <a:gd name="T38" fmla="*/ 24 w 36"/>
                <a:gd name="T39" fmla="*/ 4 h 14"/>
                <a:gd name="T40" fmla="*/ 22 w 36"/>
                <a:gd name="T41" fmla="*/ 3 h 14"/>
                <a:gd name="T42" fmla="*/ 20 w 36"/>
                <a:gd name="T43" fmla="*/ 2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14"/>
                <a:gd name="T68" fmla="*/ 36 w 36"/>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14">
                  <a:moveTo>
                    <a:pt x="20" y="2"/>
                  </a:moveTo>
                  <a:lnTo>
                    <a:pt x="10" y="1"/>
                  </a:lnTo>
                  <a:lnTo>
                    <a:pt x="5" y="0"/>
                  </a:lnTo>
                  <a:lnTo>
                    <a:pt x="4" y="1"/>
                  </a:lnTo>
                  <a:lnTo>
                    <a:pt x="4" y="2"/>
                  </a:lnTo>
                  <a:lnTo>
                    <a:pt x="3" y="3"/>
                  </a:lnTo>
                  <a:lnTo>
                    <a:pt x="2" y="4"/>
                  </a:lnTo>
                  <a:lnTo>
                    <a:pt x="2" y="5"/>
                  </a:lnTo>
                  <a:lnTo>
                    <a:pt x="1" y="6"/>
                  </a:lnTo>
                  <a:lnTo>
                    <a:pt x="0" y="8"/>
                  </a:lnTo>
                  <a:lnTo>
                    <a:pt x="0" y="9"/>
                  </a:lnTo>
                  <a:lnTo>
                    <a:pt x="9" y="9"/>
                  </a:lnTo>
                  <a:lnTo>
                    <a:pt x="25" y="11"/>
                  </a:lnTo>
                  <a:lnTo>
                    <a:pt x="36" y="14"/>
                  </a:lnTo>
                  <a:lnTo>
                    <a:pt x="33" y="12"/>
                  </a:lnTo>
                  <a:lnTo>
                    <a:pt x="32" y="10"/>
                  </a:lnTo>
                  <a:lnTo>
                    <a:pt x="30" y="9"/>
                  </a:lnTo>
                  <a:lnTo>
                    <a:pt x="28" y="7"/>
                  </a:lnTo>
                  <a:lnTo>
                    <a:pt x="26" y="6"/>
                  </a:lnTo>
                  <a:lnTo>
                    <a:pt x="24" y="4"/>
                  </a:lnTo>
                  <a:lnTo>
                    <a:pt x="22" y="3"/>
                  </a:lnTo>
                  <a:lnTo>
                    <a:pt x="20" y="2"/>
                  </a:lnTo>
                  <a:close/>
                </a:path>
              </a:pathLst>
            </a:custGeom>
            <a:solidFill>
              <a:srgbClr val="10D1FF"/>
            </a:solidFill>
            <a:ln w="9525">
              <a:noFill/>
              <a:round/>
              <a:headEnd/>
              <a:tailEnd/>
            </a:ln>
          </p:spPr>
          <p:txBody>
            <a:bodyPr>
              <a:prstTxWarp prst="textNoShape">
                <a:avLst/>
              </a:prstTxWarp>
            </a:bodyPr>
            <a:lstStyle/>
            <a:p>
              <a:endParaRPr lang="en-US"/>
            </a:p>
          </p:txBody>
        </p:sp>
        <p:sp>
          <p:nvSpPr>
            <p:cNvPr id="62527" name="Freeform 63"/>
            <p:cNvSpPr>
              <a:spLocks/>
            </p:cNvSpPr>
            <p:nvPr/>
          </p:nvSpPr>
          <p:spPr bwMode="auto">
            <a:xfrm>
              <a:off x="1877" y="1319"/>
              <a:ext cx="44" cy="16"/>
            </a:xfrm>
            <a:custGeom>
              <a:avLst/>
              <a:gdLst>
                <a:gd name="T0" fmla="*/ 41 w 44"/>
                <a:gd name="T1" fmla="*/ 5 h 16"/>
                <a:gd name="T2" fmla="*/ 30 w 44"/>
                <a:gd name="T3" fmla="*/ 2 h 16"/>
                <a:gd name="T4" fmla="*/ 14 w 44"/>
                <a:gd name="T5" fmla="*/ 0 h 16"/>
                <a:gd name="T6" fmla="*/ 5 w 44"/>
                <a:gd name="T7" fmla="*/ 0 h 16"/>
                <a:gd name="T8" fmla="*/ 4 w 44"/>
                <a:gd name="T9" fmla="*/ 1 h 16"/>
                <a:gd name="T10" fmla="*/ 4 w 44"/>
                <a:gd name="T11" fmla="*/ 2 h 16"/>
                <a:gd name="T12" fmla="*/ 3 w 44"/>
                <a:gd name="T13" fmla="*/ 3 h 16"/>
                <a:gd name="T14" fmla="*/ 3 w 44"/>
                <a:gd name="T15" fmla="*/ 4 h 16"/>
                <a:gd name="T16" fmla="*/ 2 w 44"/>
                <a:gd name="T17" fmla="*/ 5 h 16"/>
                <a:gd name="T18" fmla="*/ 2 w 44"/>
                <a:gd name="T19" fmla="*/ 6 h 16"/>
                <a:gd name="T20" fmla="*/ 0 w 44"/>
                <a:gd name="T21" fmla="*/ 7 h 16"/>
                <a:gd name="T22" fmla="*/ 0 w 44"/>
                <a:gd name="T23" fmla="*/ 8 h 16"/>
                <a:gd name="T24" fmla="*/ 13 w 44"/>
                <a:gd name="T25" fmla="*/ 10 h 16"/>
                <a:gd name="T26" fmla="*/ 28 w 44"/>
                <a:gd name="T27" fmla="*/ 12 h 16"/>
                <a:gd name="T28" fmla="*/ 42 w 44"/>
                <a:gd name="T29" fmla="*/ 15 h 16"/>
                <a:gd name="T30" fmla="*/ 44 w 44"/>
                <a:gd name="T31" fmla="*/ 16 h 16"/>
                <a:gd name="T32" fmla="*/ 44 w 44"/>
                <a:gd name="T33" fmla="*/ 15 h 16"/>
                <a:gd name="T34" fmla="*/ 44 w 44"/>
                <a:gd name="T35" fmla="*/ 14 h 16"/>
                <a:gd name="T36" fmla="*/ 43 w 44"/>
                <a:gd name="T37" fmla="*/ 12 h 16"/>
                <a:gd name="T38" fmla="*/ 43 w 44"/>
                <a:gd name="T39" fmla="*/ 11 h 16"/>
                <a:gd name="T40" fmla="*/ 43 w 44"/>
                <a:gd name="T41" fmla="*/ 10 h 16"/>
                <a:gd name="T42" fmla="*/ 42 w 44"/>
                <a:gd name="T43" fmla="*/ 8 h 16"/>
                <a:gd name="T44" fmla="*/ 42 w 44"/>
                <a:gd name="T45" fmla="*/ 7 h 16"/>
                <a:gd name="T46" fmla="*/ 42 w 44"/>
                <a:gd name="T47" fmla="*/ 6 h 16"/>
                <a:gd name="T48" fmla="*/ 42 w 44"/>
                <a:gd name="T49" fmla="*/ 6 h 16"/>
                <a:gd name="T50" fmla="*/ 42 w 44"/>
                <a:gd name="T51" fmla="*/ 6 h 16"/>
                <a:gd name="T52" fmla="*/ 42 w 44"/>
                <a:gd name="T53" fmla="*/ 6 h 16"/>
                <a:gd name="T54" fmla="*/ 41 w 44"/>
                <a:gd name="T55" fmla="*/ 5 h 16"/>
                <a:gd name="T56" fmla="*/ 41 w 44"/>
                <a:gd name="T57" fmla="*/ 5 h 16"/>
                <a:gd name="T58" fmla="*/ 41 w 44"/>
                <a:gd name="T59" fmla="*/ 5 h 16"/>
                <a:gd name="T60" fmla="*/ 41 w 44"/>
                <a:gd name="T61" fmla="*/ 5 h 16"/>
                <a:gd name="T62" fmla="*/ 41 w 44"/>
                <a:gd name="T63" fmla="*/ 5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16"/>
                <a:gd name="T98" fmla="*/ 44 w 44"/>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16">
                  <a:moveTo>
                    <a:pt x="41" y="5"/>
                  </a:moveTo>
                  <a:lnTo>
                    <a:pt x="30" y="2"/>
                  </a:lnTo>
                  <a:lnTo>
                    <a:pt x="14" y="0"/>
                  </a:lnTo>
                  <a:lnTo>
                    <a:pt x="5" y="0"/>
                  </a:lnTo>
                  <a:lnTo>
                    <a:pt x="4" y="1"/>
                  </a:lnTo>
                  <a:lnTo>
                    <a:pt x="4" y="2"/>
                  </a:lnTo>
                  <a:lnTo>
                    <a:pt x="3" y="3"/>
                  </a:lnTo>
                  <a:lnTo>
                    <a:pt x="3" y="4"/>
                  </a:lnTo>
                  <a:lnTo>
                    <a:pt x="2" y="5"/>
                  </a:lnTo>
                  <a:lnTo>
                    <a:pt x="2" y="6"/>
                  </a:lnTo>
                  <a:lnTo>
                    <a:pt x="0" y="7"/>
                  </a:lnTo>
                  <a:lnTo>
                    <a:pt x="0" y="8"/>
                  </a:lnTo>
                  <a:lnTo>
                    <a:pt x="13" y="10"/>
                  </a:lnTo>
                  <a:lnTo>
                    <a:pt x="28" y="12"/>
                  </a:lnTo>
                  <a:lnTo>
                    <a:pt x="42" y="15"/>
                  </a:lnTo>
                  <a:lnTo>
                    <a:pt x="44" y="16"/>
                  </a:lnTo>
                  <a:lnTo>
                    <a:pt x="44" y="15"/>
                  </a:lnTo>
                  <a:lnTo>
                    <a:pt x="44" y="14"/>
                  </a:lnTo>
                  <a:lnTo>
                    <a:pt x="43" y="12"/>
                  </a:lnTo>
                  <a:lnTo>
                    <a:pt x="43" y="11"/>
                  </a:lnTo>
                  <a:lnTo>
                    <a:pt x="43" y="10"/>
                  </a:lnTo>
                  <a:lnTo>
                    <a:pt x="42" y="8"/>
                  </a:lnTo>
                  <a:lnTo>
                    <a:pt x="42" y="7"/>
                  </a:lnTo>
                  <a:lnTo>
                    <a:pt x="42" y="6"/>
                  </a:lnTo>
                  <a:lnTo>
                    <a:pt x="41" y="5"/>
                  </a:lnTo>
                  <a:close/>
                </a:path>
              </a:pathLst>
            </a:custGeom>
            <a:solidFill>
              <a:srgbClr val="18D4FF"/>
            </a:solidFill>
            <a:ln w="9525">
              <a:noFill/>
              <a:round/>
              <a:headEnd/>
              <a:tailEnd/>
            </a:ln>
          </p:spPr>
          <p:txBody>
            <a:bodyPr>
              <a:prstTxWarp prst="textNoShape">
                <a:avLst/>
              </a:prstTxWarp>
            </a:bodyPr>
            <a:lstStyle/>
            <a:p>
              <a:endParaRPr lang="en-US"/>
            </a:p>
          </p:txBody>
        </p:sp>
        <p:sp>
          <p:nvSpPr>
            <p:cNvPr id="62528" name="Freeform 64"/>
            <p:cNvSpPr>
              <a:spLocks/>
            </p:cNvSpPr>
            <p:nvPr/>
          </p:nvSpPr>
          <p:spPr bwMode="auto">
            <a:xfrm>
              <a:off x="1873" y="1327"/>
              <a:ext cx="51" cy="18"/>
            </a:xfrm>
            <a:custGeom>
              <a:avLst/>
              <a:gdLst>
                <a:gd name="T0" fmla="*/ 48 w 51"/>
                <a:gd name="T1" fmla="*/ 8 h 18"/>
                <a:gd name="T2" fmla="*/ 46 w 51"/>
                <a:gd name="T3" fmla="*/ 7 h 18"/>
                <a:gd name="T4" fmla="*/ 32 w 51"/>
                <a:gd name="T5" fmla="*/ 4 h 18"/>
                <a:gd name="T6" fmla="*/ 17 w 51"/>
                <a:gd name="T7" fmla="*/ 2 h 18"/>
                <a:gd name="T8" fmla="*/ 4 w 51"/>
                <a:gd name="T9" fmla="*/ 0 h 18"/>
                <a:gd name="T10" fmla="*/ 3 w 51"/>
                <a:gd name="T11" fmla="*/ 2 h 18"/>
                <a:gd name="T12" fmla="*/ 3 w 51"/>
                <a:gd name="T13" fmla="*/ 3 h 18"/>
                <a:gd name="T14" fmla="*/ 2 w 51"/>
                <a:gd name="T15" fmla="*/ 4 h 18"/>
                <a:gd name="T16" fmla="*/ 2 w 51"/>
                <a:gd name="T17" fmla="*/ 5 h 18"/>
                <a:gd name="T18" fmla="*/ 1 w 51"/>
                <a:gd name="T19" fmla="*/ 6 h 18"/>
                <a:gd name="T20" fmla="*/ 1 w 51"/>
                <a:gd name="T21" fmla="*/ 7 h 18"/>
                <a:gd name="T22" fmla="*/ 0 w 51"/>
                <a:gd name="T23" fmla="*/ 8 h 18"/>
                <a:gd name="T24" fmla="*/ 0 w 51"/>
                <a:gd name="T25" fmla="*/ 10 h 18"/>
                <a:gd name="T26" fmla="*/ 2 w 51"/>
                <a:gd name="T27" fmla="*/ 9 h 18"/>
                <a:gd name="T28" fmla="*/ 16 w 51"/>
                <a:gd name="T29" fmla="*/ 10 h 18"/>
                <a:gd name="T30" fmla="*/ 30 w 51"/>
                <a:gd name="T31" fmla="*/ 12 h 18"/>
                <a:gd name="T32" fmla="*/ 43 w 51"/>
                <a:gd name="T33" fmla="*/ 15 h 18"/>
                <a:gd name="T34" fmla="*/ 51 w 51"/>
                <a:gd name="T35" fmla="*/ 18 h 18"/>
                <a:gd name="T36" fmla="*/ 51 w 51"/>
                <a:gd name="T37" fmla="*/ 17 h 18"/>
                <a:gd name="T38" fmla="*/ 50 w 51"/>
                <a:gd name="T39" fmla="*/ 15 h 18"/>
                <a:gd name="T40" fmla="*/ 50 w 51"/>
                <a:gd name="T41" fmla="*/ 14 h 18"/>
                <a:gd name="T42" fmla="*/ 50 w 51"/>
                <a:gd name="T43" fmla="*/ 13 h 18"/>
                <a:gd name="T44" fmla="*/ 49 w 51"/>
                <a:gd name="T45" fmla="*/ 12 h 18"/>
                <a:gd name="T46" fmla="*/ 49 w 51"/>
                <a:gd name="T47" fmla="*/ 10 h 18"/>
                <a:gd name="T48" fmla="*/ 48 w 51"/>
                <a:gd name="T49" fmla="*/ 9 h 18"/>
                <a:gd name="T50" fmla="*/ 48 w 51"/>
                <a:gd name="T51" fmla="*/ 8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18"/>
                <a:gd name="T80" fmla="*/ 51 w 51"/>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18">
                  <a:moveTo>
                    <a:pt x="48" y="8"/>
                  </a:moveTo>
                  <a:lnTo>
                    <a:pt x="46" y="7"/>
                  </a:lnTo>
                  <a:lnTo>
                    <a:pt x="32" y="4"/>
                  </a:lnTo>
                  <a:lnTo>
                    <a:pt x="17" y="2"/>
                  </a:lnTo>
                  <a:lnTo>
                    <a:pt x="4" y="0"/>
                  </a:lnTo>
                  <a:lnTo>
                    <a:pt x="3" y="2"/>
                  </a:lnTo>
                  <a:lnTo>
                    <a:pt x="3" y="3"/>
                  </a:lnTo>
                  <a:lnTo>
                    <a:pt x="2" y="4"/>
                  </a:lnTo>
                  <a:lnTo>
                    <a:pt x="2" y="5"/>
                  </a:lnTo>
                  <a:lnTo>
                    <a:pt x="1" y="6"/>
                  </a:lnTo>
                  <a:lnTo>
                    <a:pt x="1" y="7"/>
                  </a:lnTo>
                  <a:lnTo>
                    <a:pt x="0" y="8"/>
                  </a:lnTo>
                  <a:lnTo>
                    <a:pt x="0" y="10"/>
                  </a:lnTo>
                  <a:lnTo>
                    <a:pt x="2" y="9"/>
                  </a:lnTo>
                  <a:lnTo>
                    <a:pt x="16" y="10"/>
                  </a:lnTo>
                  <a:lnTo>
                    <a:pt x="30" y="12"/>
                  </a:lnTo>
                  <a:lnTo>
                    <a:pt x="43" y="15"/>
                  </a:lnTo>
                  <a:lnTo>
                    <a:pt x="51" y="18"/>
                  </a:lnTo>
                  <a:lnTo>
                    <a:pt x="51" y="17"/>
                  </a:lnTo>
                  <a:lnTo>
                    <a:pt x="50" y="15"/>
                  </a:lnTo>
                  <a:lnTo>
                    <a:pt x="50" y="14"/>
                  </a:lnTo>
                  <a:lnTo>
                    <a:pt x="50" y="13"/>
                  </a:lnTo>
                  <a:lnTo>
                    <a:pt x="49" y="12"/>
                  </a:lnTo>
                  <a:lnTo>
                    <a:pt x="49" y="10"/>
                  </a:lnTo>
                  <a:lnTo>
                    <a:pt x="48" y="9"/>
                  </a:lnTo>
                  <a:lnTo>
                    <a:pt x="48" y="8"/>
                  </a:lnTo>
                  <a:close/>
                </a:path>
              </a:pathLst>
            </a:custGeom>
            <a:solidFill>
              <a:srgbClr val="20D6FF"/>
            </a:solidFill>
            <a:ln w="9525">
              <a:noFill/>
              <a:round/>
              <a:headEnd/>
              <a:tailEnd/>
            </a:ln>
          </p:spPr>
          <p:txBody>
            <a:bodyPr>
              <a:prstTxWarp prst="textNoShape">
                <a:avLst/>
              </a:prstTxWarp>
            </a:bodyPr>
            <a:lstStyle/>
            <a:p>
              <a:endParaRPr lang="en-US"/>
            </a:p>
          </p:txBody>
        </p:sp>
        <p:sp>
          <p:nvSpPr>
            <p:cNvPr id="62529" name="Freeform 65"/>
            <p:cNvSpPr>
              <a:spLocks/>
            </p:cNvSpPr>
            <p:nvPr/>
          </p:nvSpPr>
          <p:spPr bwMode="auto">
            <a:xfrm>
              <a:off x="1870" y="1336"/>
              <a:ext cx="57" cy="21"/>
            </a:xfrm>
            <a:custGeom>
              <a:avLst/>
              <a:gdLst>
                <a:gd name="T0" fmla="*/ 54 w 57"/>
                <a:gd name="T1" fmla="*/ 9 h 21"/>
                <a:gd name="T2" fmla="*/ 46 w 57"/>
                <a:gd name="T3" fmla="*/ 6 h 21"/>
                <a:gd name="T4" fmla="*/ 33 w 57"/>
                <a:gd name="T5" fmla="*/ 3 h 21"/>
                <a:gd name="T6" fmla="*/ 19 w 57"/>
                <a:gd name="T7" fmla="*/ 1 h 21"/>
                <a:gd name="T8" fmla="*/ 5 w 57"/>
                <a:gd name="T9" fmla="*/ 0 h 21"/>
                <a:gd name="T10" fmla="*/ 3 w 57"/>
                <a:gd name="T11" fmla="*/ 1 h 21"/>
                <a:gd name="T12" fmla="*/ 3 w 57"/>
                <a:gd name="T13" fmla="*/ 2 h 21"/>
                <a:gd name="T14" fmla="*/ 2 w 57"/>
                <a:gd name="T15" fmla="*/ 3 h 21"/>
                <a:gd name="T16" fmla="*/ 2 w 57"/>
                <a:gd name="T17" fmla="*/ 4 h 21"/>
                <a:gd name="T18" fmla="*/ 1 w 57"/>
                <a:gd name="T19" fmla="*/ 5 h 21"/>
                <a:gd name="T20" fmla="*/ 1 w 57"/>
                <a:gd name="T21" fmla="*/ 6 h 21"/>
                <a:gd name="T22" fmla="*/ 1 w 57"/>
                <a:gd name="T23" fmla="*/ 7 h 21"/>
                <a:gd name="T24" fmla="*/ 0 w 57"/>
                <a:gd name="T25" fmla="*/ 8 h 21"/>
                <a:gd name="T26" fmla="*/ 0 w 57"/>
                <a:gd name="T27" fmla="*/ 9 h 21"/>
                <a:gd name="T28" fmla="*/ 5 w 57"/>
                <a:gd name="T29" fmla="*/ 9 h 21"/>
                <a:gd name="T30" fmla="*/ 19 w 57"/>
                <a:gd name="T31" fmla="*/ 10 h 21"/>
                <a:gd name="T32" fmla="*/ 31 w 57"/>
                <a:gd name="T33" fmla="*/ 13 h 21"/>
                <a:gd name="T34" fmla="*/ 43 w 57"/>
                <a:gd name="T35" fmla="*/ 15 h 21"/>
                <a:gd name="T36" fmla="*/ 55 w 57"/>
                <a:gd name="T37" fmla="*/ 20 h 21"/>
                <a:gd name="T38" fmla="*/ 57 w 57"/>
                <a:gd name="T39" fmla="*/ 21 h 21"/>
                <a:gd name="T40" fmla="*/ 57 w 57"/>
                <a:gd name="T41" fmla="*/ 19 h 21"/>
                <a:gd name="T42" fmla="*/ 57 w 57"/>
                <a:gd name="T43" fmla="*/ 18 h 21"/>
                <a:gd name="T44" fmla="*/ 56 w 57"/>
                <a:gd name="T45" fmla="*/ 17 h 21"/>
                <a:gd name="T46" fmla="*/ 56 w 57"/>
                <a:gd name="T47" fmla="*/ 15 h 21"/>
                <a:gd name="T48" fmla="*/ 55 w 57"/>
                <a:gd name="T49" fmla="*/ 14 h 21"/>
                <a:gd name="T50" fmla="*/ 55 w 57"/>
                <a:gd name="T51" fmla="*/ 13 h 21"/>
                <a:gd name="T52" fmla="*/ 54 w 57"/>
                <a:gd name="T53" fmla="*/ 10 h 21"/>
                <a:gd name="T54" fmla="*/ 54 w 57"/>
                <a:gd name="T55" fmla="*/ 9 h 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
                <a:gd name="T85" fmla="*/ 0 h 21"/>
                <a:gd name="T86" fmla="*/ 57 w 57"/>
                <a:gd name="T87" fmla="*/ 21 h 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 h="21">
                  <a:moveTo>
                    <a:pt x="54" y="9"/>
                  </a:moveTo>
                  <a:lnTo>
                    <a:pt x="46" y="6"/>
                  </a:lnTo>
                  <a:lnTo>
                    <a:pt x="33" y="3"/>
                  </a:lnTo>
                  <a:lnTo>
                    <a:pt x="19" y="1"/>
                  </a:lnTo>
                  <a:lnTo>
                    <a:pt x="5" y="0"/>
                  </a:lnTo>
                  <a:lnTo>
                    <a:pt x="3" y="1"/>
                  </a:lnTo>
                  <a:lnTo>
                    <a:pt x="3" y="2"/>
                  </a:lnTo>
                  <a:lnTo>
                    <a:pt x="2" y="3"/>
                  </a:lnTo>
                  <a:lnTo>
                    <a:pt x="2" y="4"/>
                  </a:lnTo>
                  <a:lnTo>
                    <a:pt x="1" y="5"/>
                  </a:lnTo>
                  <a:lnTo>
                    <a:pt x="1" y="6"/>
                  </a:lnTo>
                  <a:lnTo>
                    <a:pt x="1" y="7"/>
                  </a:lnTo>
                  <a:lnTo>
                    <a:pt x="0" y="8"/>
                  </a:lnTo>
                  <a:lnTo>
                    <a:pt x="0" y="9"/>
                  </a:lnTo>
                  <a:lnTo>
                    <a:pt x="5" y="9"/>
                  </a:lnTo>
                  <a:lnTo>
                    <a:pt x="19" y="10"/>
                  </a:lnTo>
                  <a:lnTo>
                    <a:pt x="31" y="13"/>
                  </a:lnTo>
                  <a:lnTo>
                    <a:pt x="43" y="15"/>
                  </a:lnTo>
                  <a:lnTo>
                    <a:pt x="55" y="20"/>
                  </a:lnTo>
                  <a:lnTo>
                    <a:pt x="57" y="21"/>
                  </a:lnTo>
                  <a:lnTo>
                    <a:pt x="57" y="19"/>
                  </a:lnTo>
                  <a:lnTo>
                    <a:pt x="57" y="18"/>
                  </a:lnTo>
                  <a:lnTo>
                    <a:pt x="56" y="17"/>
                  </a:lnTo>
                  <a:lnTo>
                    <a:pt x="56" y="15"/>
                  </a:lnTo>
                  <a:lnTo>
                    <a:pt x="55" y="14"/>
                  </a:lnTo>
                  <a:lnTo>
                    <a:pt x="55" y="13"/>
                  </a:lnTo>
                  <a:lnTo>
                    <a:pt x="54" y="10"/>
                  </a:lnTo>
                  <a:lnTo>
                    <a:pt x="54" y="9"/>
                  </a:lnTo>
                  <a:close/>
                </a:path>
              </a:pathLst>
            </a:custGeom>
            <a:solidFill>
              <a:srgbClr val="28D9FF"/>
            </a:solidFill>
            <a:ln w="9525">
              <a:noFill/>
              <a:round/>
              <a:headEnd/>
              <a:tailEnd/>
            </a:ln>
          </p:spPr>
          <p:txBody>
            <a:bodyPr>
              <a:prstTxWarp prst="textNoShape">
                <a:avLst/>
              </a:prstTxWarp>
            </a:bodyPr>
            <a:lstStyle/>
            <a:p>
              <a:endParaRPr lang="en-US"/>
            </a:p>
          </p:txBody>
        </p:sp>
        <p:sp>
          <p:nvSpPr>
            <p:cNvPr id="62530" name="Freeform 66"/>
            <p:cNvSpPr>
              <a:spLocks/>
            </p:cNvSpPr>
            <p:nvPr/>
          </p:nvSpPr>
          <p:spPr bwMode="auto">
            <a:xfrm>
              <a:off x="1868" y="1345"/>
              <a:ext cx="63" cy="24"/>
            </a:xfrm>
            <a:custGeom>
              <a:avLst/>
              <a:gdLst>
                <a:gd name="T0" fmla="*/ 59 w 63"/>
                <a:gd name="T1" fmla="*/ 12 h 24"/>
                <a:gd name="T2" fmla="*/ 57 w 63"/>
                <a:gd name="T3" fmla="*/ 11 h 24"/>
                <a:gd name="T4" fmla="*/ 45 w 63"/>
                <a:gd name="T5" fmla="*/ 6 h 24"/>
                <a:gd name="T6" fmla="*/ 33 w 63"/>
                <a:gd name="T7" fmla="*/ 4 h 24"/>
                <a:gd name="T8" fmla="*/ 21 w 63"/>
                <a:gd name="T9" fmla="*/ 1 h 24"/>
                <a:gd name="T10" fmla="*/ 7 w 63"/>
                <a:gd name="T11" fmla="*/ 0 h 24"/>
                <a:gd name="T12" fmla="*/ 2 w 63"/>
                <a:gd name="T13" fmla="*/ 0 h 24"/>
                <a:gd name="T14" fmla="*/ 2 w 63"/>
                <a:gd name="T15" fmla="*/ 1 h 24"/>
                <a:gd name="T16" fmla="*/ 1 w 63"/>
                <a:gd name="T17" fmla="*/ 3 h 24"/>
                <a:gd name="T18" fmla="*/ 1 w 63"/>
                <a:gd name="T19" fmla="*/ 5 h 24"/>
                <a:gd name="T20" fmla="*/ 1 w 63"/>
                <a:gd name="T21" fmla="*/ 6 h 24"/>
                <a:gd name="T22" fmla="*/ 1 w 63"/>
                <a:gd name="T23" fmla="*/ 7 h 24"/>
                <a:gd name="T24" fmla="*/ 0 w 63"/>
                <a:gd name="T25" fmla="*/ 8 h 24"/>
                <a:gd name="T26" fmla="*/ 0 w 63"/>
                <a:gd name="T27" fmla="*/ 9 h 24"/>
                <a:gd name="T28" fmla="*/ 0 w 63"/>
                <a:gd name="T29" fmla="*/ 10 h 24"/>
                <a:gd name="T30" fmla="*/ 7 w 63"/>
                <a:gd name="T31" fmla="*/ 10 h 24"/>
                <a:gd name="T32" fmla="*/ 20 w 63"/>
                <a:gd name="T33" fmla="*/ 10 h 24"/>
                <a:gd name="T34" fmla="*/ 32 w 63"/>
                <a:gd name="T35" fmla="*/ 12 h 24"/>
                <a:gd name="T36" fmla="*/ 42 w 63"/>
                <a:gd name="T37" fmla="*/ 15 h 24"/>
                <a:gd name="T38" fmla="*/ 54 w 63"/>
                <a:gd name="T39" fmla="*/ 18 h 24"/>
                <a:gd name="T40" fmla="*/ 63 w 63"/>
                <a:gd name="T41" fmla="*/ 24 h 24"/>
                <a:gd name="T42" fmla="*/ 62 w 63"/>
                <a:gd name="T43" fmla="*/ 21 h 24"/>
                <a:gd name="T44" fmla="*/ 62 w 63"/>
                <a:gd name="T45" fmla="*/ 20 h 24"/>
                <a:gd name="T46" fmla="*/ 61 w 63"/>
                <a:gd name="T47" fmla="*/ 19 h 24"/>
                <a:gd name="T48" fmla="*/ 61 w 63"/>
                <a:gd name="T49" fmla="*/ 17 h 24"/>
                <a:gd name="T50" fmla="*/ 61 w 63"/>
                <a:gd name="T51" fmla="*/ 16 h 24"/>
                <a:gd name="T52" fmla="*/ 60 w 63"/>
                <a:gd name="T53" fmla="*/ 14 h 24"/>
                <a:gd name="T54" fmla="*/ 60 w 63"/>
                <a:gd name="T55" fmla="*/ 13 h 24"/>
                <a:gd name="T56" fmla="*/ 59 w 63"/>
                <a:gd name="T57" fmla="*/ 12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24"/>
                <a:gd name="T89" fmla="*/ 63 w 63"/>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24">
                  <a:moveTo>
                    <a:pt x="59" y="12"/>
                  </a:moveTo>
                  <a:lnTo>
                    <a:pt x="57" y="11"/>
                  </a:lnTo>
                  <a:lnTo>
                    <a:pt x="45" y="6"/>
                  </a:lnTo>
                  <a:lnTo>
                    <a:pt x="33" y="4"/>
                  </a:lnTo>
                  <a:lnTo>
                    <a:pt x="21" y="1"/>
                  </a:lnTo>
                  <a:lnTo>
                    <a:pt x="7" y="0"/>
                  </a:lnTo>
                  <a:lnTo>
                    <a:pt x="2" y="0"/>
                  </a:lnTo>
                  <a:lnTo>
                    <a:pt x="2" y="1"/>
                  </a:lnTo>
                  <a:lnTo>
                    <a:pt x="1" y="3"/>
                  </a:lnTo>
                  <a:lnTo>
                    <a:pt x="1" y="5"/>
                  </a:lnTo>
                  <a:lnTo>
                    <a:pt x="1" y="6"/>
                  </a:lnTo>
                  <a:lnTo>
                    <a:pt x="1" y="7"/>
                  </a:lnTo>
                  <a:lnTo>
                    <a:pt x="0" y="8"/>
                  </a:lnTo>
                  <a:lnTo>
                    <a:pt x="0" y="9"/>
                  </a:lnTo>
                  <a:lnTo>
                    <a:pt x="0" y="10"/>
                  </a:lnTo>
                  <a:lnTo>
                    <a:pt x="7" y="10"/>
                  </a:lnTo>
                  <a:lnTo>
                    <a:pt x="20" y="10"/>
                  </a:lnTo>
                  <a:lnTo>
                    <a:pt x="32" y="12"/>
                  </a:lnTo>
                  <a:lnTo>
                    <a:pt x="42" y="15"/>
                  </a:lnTo>
                  <a:lnTo>
                    <a:pt x="54" y="18"/>
                  </a:lnTo>
                  <a:lnTo>
                    <a:pt x="63" y="24"/>
                  </a:lnTo>
                  <a:lnTo>
                    <a:pt x="62" y="21"/>
                  </a:lnTo>
                  <a:lnTo>
                    <a:pt x="62" y="20"/>
                  </a:lnTo>
                  <a:lnTo>
                    <a:pt x="61" y="19"/>
                  </a:lnTo>
                  <a:lnTo>
                    <a:pt x="61" y="17"/>
                  </a:lnTo>
                  <a:lnTo>
                    <a:pt x="61" y="16"/>
                  </a:lnTo>
                  <a:lnTo>
                    <a:pt x="60" y="14"/>
                  </a:lnTo>
                  <a:lnTo>
                    <a:pt x="60" y="13"/>
                  </a:lnTo>
                  <a:lnTo>
                    <a:pt x="59" y="12"/>
                  </a:lnTo>
                  <a:close/>
                </a:path>
              </a:pathLst>
            </a:custGeom>
            <a:solidFill>
              <a:srgbClr val="30DCFF"/>
            </a:solidFill>
            <a:ln w="9525">
              <a:noFill/>
              <a:round/>
              <a:headEnd/>
              <a:tailEnd/>
            </a:ln>
          </p:spPr>
          <p:txBody>
            <a:bodyPr>
              <a:prstTxWarp prst="textNoShape">
                <a:avLst/>
              </a:prstTxWarp>
            </a:bodyPr>
            <a:lstStyle/>
            <a:p>
              <a:endParaRPr lang="en-US"/>
            </a:p>
          </p:txBody>
        </p:sp>
        <p:sp>
          <p:nvSpPr>
            <p:cNvPr id="62531" name="Freeform 67"/>
            <p:cNvSpPr>
              <a:spLocks/>
            </p:cNvSpPr>
            <p:nvPr/>
          </p:nvSpPr>
          <p:spPr bwMode="auto">
            <a:xfrm>
              <a:off x="1866" y="1355"/>
              <a:ext cx="68" cy="26"/>
            </a:xfrm>
            <a:custGeom>
              <a:avLst/>
              <a:gdLst>
                <a:gd name="T0" fmla="*/ 65 w 68"/>
                <a:gd name="T1" fmla="*/ 14 h 26"/>
                <a:gd name="T2" fmla="*/ 56 w 68"/>
                <a:gd name="T3" fmla="*/ 8 h 26"/>
                <a:gd name="T4" fmla="*/ 44 w 68"/>
                <a:gd name="T5" fmla="*/ 5 h 26"/>
                <a:gd name="T6" fmla="*/ 34 w 68"/>
                <a:gd name="T7" fmla="*/ 2 h 26"/>
                <a:gd name="T8" fmla="*/ 22 w 68"/>
                <a:gd name="T9" fmla="*/ 0 h 26"/>
                <a:gd name="T10" fmla="*/ 9 w 68"/>
                <a:gd name="T11" fmla="*/ 0 h 26"/>
                <a:gd name="T12" fmla="*/ 2 w 68"/>
                <a:gd name="T13" fmla="*/ 0 h 26"/>
                <a:gd name="T14" fmla="*/ 2 w 68"/>
                <a:gd name="T15" fmla="*/ 1 h 26"/>
                <a:gd name="T16" fmla="*/ 1 w 68"/>
                <a:gd name="T17" fmla="*/ 2 h 26"/>
                <a:gd name="T18" fmla="*/ 1 w 68"/>
                <a:gd name="T19" fmla="*/ 3 h 26"/>
                <a:gd name="T20" fmla="*/ 1 w 68"/>
                <a:gd name="T21" fmla="*/ 4 h 26"/>
                <a:gd name="T22" fmla="*/ 1 w 68"/>
                <a:gd name="T23" fmla="*/ 5 h 26"/>
                <a:gd name="T24" fmla="*/ 1 w 68"/>
                <a:gd name="T25" fmla="*/ 7 h 26"/>
                <a:gd name="T26" fmla="*/ 0 w 68"/>
                <a:gd name="T27" fmla="*/ 8 h 26"/>
                <a:gd name="T28" fmla="*/ 0 w 68"/>
                <a:gd name="T29" fmla="*/ 9 h 26"/>
                <a:gd name="T30" fmla="*/ 9 w 68"/>
                <a:gd name="T31" fmla="*/ 8 h 26"/>
                <a:gd name="T32" fmla="*/ 21 w 68"/>
                <a:gd name="T33" fmla="*/ 9 h 26"/>
                <a:gd name="T34" fmla="*/ 31 w 68"/>
                <a:gd name="T35" fmla="*/ 10 h 26"/>
                <a:gd name="T36" fmla="*/ 42 w 68"/>
                <a:gd name="T37" fmla="*/ 14 h 26"/>
                <a:gd name="T38" fmla="*/ 52 w 68"/>
                <a:gd name="T39" fmla="*/ 17 h 26"/>
                <a:gd name="T40" fmla="*/ 61 w 68"/>
                <a:gd name="T41" fmla="*/ 22 h 26"/>
                <a:gd name="T42" fmla="*/ 68 w 68"/>
                <a:gd name="T43" fmla="*/ 26 h 26"/>
                <a:gd name="T44" fmla="*/ 68 w 68"/>
                <a:gd name="T45" fmla="*/ 24 h 26"/>
                <a:gd name="T46" fmla="*/ 67 w 68"/>
                <a:gd name="T47" fmla="*/ 23 h 26"/>
                <a:gd name="T48" fmla="*/ 67 w 68"/>
                <a:gd name="T49" fmla="*/ 21 h 26"/>
                <a:gd name="T50" fmla="*/ 66 w 68"/>
                <a:gd name="T51" fmla="*/ 20 h 26"/>
                <a:gd name="T52" fmla="*/ 66 w 68"/>
                <a:gd name="T53" fmla="*/ 18 h 26"/>
                <a:gd name="T54" fmla="*/ 66 w 68"/>
                <a:gd name="T55" fmla="*/ 17 h 26"/>
                <a:gd name="T56" fmla="*/ 65 w 68"/>
                <a:gd name="T57" fmla="*/ 15 h 26"/>
                <a:gd name="T58" fmla="*/ 65 w 68"/>
                <a:gd name="T59" fmla="*/ 14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26"/>
                <a:gd name="T92" fmla="*/ 68 w 68"/>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26">
                  <a:moveTo>
                    <a:pt x="65" y="14"/>
                  </a:moveTo>
                  <a:lnTo>
                    <a:pt x="56" y="8"/>
                  </a:lnTo>
                  <a:lnTo>
                    <a:pt x="44" y="5"/>
                  </a:lnTo>
                  <a:lnTo>
                    <a:pt x="34" y="2"/>
                  </a:lnTo>
                  <a:lnTo>
                    <a:pt x="22" y="0"/>
                  </a:lnTo>
                  <a:lnTo>
                    <a:pt x="9" y="0"/>
                  </a:lnTo>
                  <a:lnTo>
                    <a:pt x="2" y="0"/>
                  </a:lnTo>
                  <a:lnTo>
                    <a:pt x="2" y="1"/>
                  </a:lnTo>
                  <a:lnTo>
                    <a:pt x="1" y="2"/>
                  </a:lnTo>
                  <a:lnTo>
                    <a:pt x="1" y="3"/>
                  </a:lnTo>
                  <a:lnTo>
                    <a:pt x="1" y="4"/>
                  </a:lnTo>
                  <a:lnTo>
                    <a:pt x="1" y="5"/>
                  </a:lnTo>
                  <a:lnTo>
                    <a:pt x="1" y="7"/>
                  </a:lnTo>
                  <a:lnTo>
                    <a:pt x="0" y="8"/>
                  </a:lnTo>
                  <a:lnTo>
                    <a:pt x="0" y="9"/>
                  </a:lnTo>
                  <a:lnTo>
                    <a:pt x="9" y="8"/>
                  </a:lnTo>
                  <a:lnTo>
                    <a:pt x="21" y="9"/>
                  </a:lnTo>
                  <a:lnTo>
                    <a:pt x="31" y="10"/>
                  </a:lnTo>
                  <a:lnTo>
                    <a:pt x="42" y="14"/>
                  </a:lnTo>
                  <a:lnTo>
                    <a:pt x="52" y="17"/>
                  </a:lnTo>
                  <a:lnTo>
                    <a:pt x="61" y="22"/>
                  </a:lnTo>
                  <a:lnTo>
                    <a:pt x="68" y="26"/>
                  </a:lnTo>
                  <a:lnTo>
                    <a:pt x="68" y="24"/>
                  </a:lnTo>
                  <a:lnTo>
                    <a:pt x="67" y="23"/>
                  </a:lnTo>
                  <a:lnTo>
                    <a:pt x="67" y="21"/>
                  </a:lnTo>
                  <a:lnTo>
                    <a:pt x="66" y="20"/>
                  </a:lnTo>
                  <a:lnTo>
                    <a:pt x="66" y="18"/>
                  </a:lnTo>
                  <a:lnTo>
                    <a:pt x="66" y="17"/>
                  </a:lnTo>
                  <a:lnTo>
                    <a:pt x="65" y="15"/>
                  </a:lnTo>
                  <a:lnTo>
                    <a:pt x="65" y="14"/>
                  </a:lnTo>
                  <a:close/>
                </a:path>
              </a:pathLst>
            </a:custGeom>
            <a:solidFill>
              <a:srgbClr val="38DEFF"/>
            </a:solidFill>
            <a:ln w="9525">
              <a:noFill/>
              <a:round/>
              <a:headEnd/>
              <a:tailEnd/>
            </a:ln>
          </p:spPr>
          <p:txBody>
            <a:bodyPr>
              <a:prstTxWarp prst="textNoShape">
                <a:avLst/>
              </a:prstTxWarp>
            </a:bodyPr>
            <a:lstStyle/>
            <a:p>
              <a:endParaRPr lang="en-US"/>
            </a:p>
          </p:txBody>
        </p:sp>
        <p:sp>
          <p:nvSpPr>
            <p:cNvPr id="62532" name="Freeform 68"/>
            <p:cNvSpPr>
              <a:spLocks/>
            </p:cNvSpPr>
            <p:nvPr/>
          </p:nvSpPr>
          <p:spPr bwMode="auto">
            <a:xfrm>
              <a:off x="1865" y="1363"/>
              <a:ext cx="73" cy="31"/>
            </a:xfrm>
            <a:custGeom>
              <a:avLst/>
              <a:gdLst>
                <a:gd name="T0" fmla="*/ 69 w 73"/>
                <a:gd name="T1" fmla="*/ 18 h 31"/>
                <a:gd name="T2" fmla="*/ 62 w 73"/>
                <a:gd name="T3" fmla="*/ 14 h 31"/>
                <a:gd name="T4" fmla="*/ 53 w 73"/>
                <a:gd name="T5" fmla="*/ 9 h 31"/>
                <a:gd name="T6" fmla="*/ 43 w 73"/>
                <a:gd name="T7" fmla="*/ 6 h 31"/>
                <a:gd name="T8" fmla="*/ 32 w 73"/>
                <a:gd name="T9" fmla="*/ 2 h 31"/>
                <a:gd name="T10" fmla="*/ 22 w 73"/>
                <a:gd name="T11" fmla="*/ 1 h 31"/>
                <a:gd name="T12" fmla="*/ 10 w 73"/>
                <a:gd name="T13" fmla="*/ 0 h 31"/>
                <a:gd name="T14" fmla="*/ 1 w 73"/>
                <a:gd name="T15" fmla="*/ 1 h 31"/>
                <a:gd name="T16" fmla="*/ 1 w 73"/>
                <a:gd name="T17" fmla="*/ 2 h 31"/>
                <a:gd name="T18" fmla="*/ 1 w 73"/>
                <a:gd name="T19" fmla="*/ 3 h 31"/>
                <a:gd name="T20" fmla="*/ 1 w 73"/>
                <a:gd name="T21" fmla="*/ 5 h 31"/>
                <a:gd name="T22" fmla="*/ 1 w 73"/>
                <a:gd name="T23" fmla="*/ 6 h 31"/>
                <a:gd name="T24" fmla="*/ 0 w 73"/>
                <a:gd name="T25" fmla="*/ 7 h 31"/>
                <a:gd name="T26" fmla="*/ 0 w 73"/>
                <a:gd name="T27" fmla="*/ 8 h 31"/>
                <a:gd name="T28" fmla="*/ 0 w 73"/>
                <a:gd name="T29" fmla="*/ 9 h 31"/>
                <a:gd name="T30" fmla="*/ 0 w 73"/>
                <a:gd name="T31" fmla="*/ 10 h 31"/>
                <a:gd name="T32" fmla="*/ 1 w 73"/>
                <a:gd name="T33" fmla="*/ 10 h 31"/>
                <a:gd name="T34" fmla="*/ 10 w 73"/>
                <a:gd name="T35" fmla="*/ 10 h 31"/>
                <a:gd name="T36" fmla="*/ 21 w 73"/>
                <a:gd name="T37" fmla="*/ 10 h 31"/>
                <a:gd name="T38" fmla="*/ 30 w 73"/>
                <a:gd name="T39" fmla="*/ 12 h 31"/>
                <a:gd name="T40" fmla="*/ 40 w 73"/>
                <a:gd name="T41" fmla="*/ 14 h 31"/>
                <a:gd name="T42" fmla="*/ 49 w 73"/>
                <a:gd name="T43" fmla="*/ 17 h 31"/>
                <a:gd name="T44" fmla="*/ 58 w 73"/>
                <a:gd name="T45" fmla="*/ 21 h 31"/>
                <a:gd name="T46" fmla="*/ 66 w 73"/>
                <a:gd name="T47" fmla="*/ 27 h 31"/>
                <a:gd name="T48" fmla="*/ 73 w 73"/>
                <a:gd name="T49" fmla="*/ 31 h 31"/>
                <a:gd name="T50" fmla="*/ 73 w 73"/>
                <a:gd name="T51" fmla="*/ 30 h 31"/>
                <a:gd name="T52" fmla="*/ 71 w 73"/>
                <a:gd name="T53" fmla="*/ 28 h 31"/>
                <a:gd name="T54" fmla="*/ 71 w 73"/>
                <a:gd name="T55" fmla="*/ 27 h 31"/>
                <a:gd name="T56" fmla="*/ 71 w 73"/>
                <a:gd name="T57" fmla="*/ 25 h 31"/>
                <a:gd name="T58" fmla="*/ 70 w 73"/>
                <a:gd name="T59" fmla="*/ 22 h 31"/>
                <a:gd name="T60" fmla="*/ 70 w 73"/>
                <a:gd name="T61" fmla="*/ 21 h 31"/>
                <a:gd name="T62" fmla="*/ 69 w 73"/>
                <a:gd name="T63" fmla="*/ 19 h 31"/>
                <a:gd name="T64" fmla="*/ 69 w 73"/>
                <a:gd name="T65" fmla="*/ 18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31"/>
                <a:gd name="T101" fmla="*/ 73 w 73"/>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31">
                  <a:moveTo>
                    <a:pt x="69" y="18"/>
                  </a:moveTo>
                  <a:lnTo>
                    <a:pt x="62" y="14"/>
                  </a:lnTo>
                  <a:lnTo>
                    <a:pt x="53" y="9"/>
                  </a:lnTo>
                  <a:lnTo>
                    <a:pt x="43" y="6"/>
                  </a:lnTo>
                  <a:lnTo>
                    <a:pt x="32" y="2"/>
                  </a:lnTo>
                  <a:lnTo>
                    <a:pt x="22" y="1"/>
                  </a:lnTo>
                  <a:lnTo>
                    <a:pt x="10" y="0"/>
                  </a:lnTo>
                  <a:lnTo>
                    <a:pt x="1" y="1"/>
                  </a:lnTo>
                  <a:lnTo>
                    <a:pt x="1" y="2"/>
                  </a:lnTo>
                  <a:lnTo>
                    <a:pt x="1" y="3"/>
                  </a:lnTo>
                  <a:lnTo>
                    <a:pt x="1" y="5"/>
                  </a:lnTo>
                  <a:lnTo>
                    <a:pt x="1" y="6"/>
                  </a:lnTo>
                  <a:lnTo>
                    <a:pt x="0" y="7"/>
                  </a:lnTo>
                  <a:lnTo>
                    <a:pt x="0" y="8"/>
                  </a:lnTo>
                  <a:lnTo>
                    <a:pt x="0" y="9"/>
                  </a:lnTo>
                  <a:lnTo>
                    <a:pt x="0" y="10"/>
                  </a:lnTo>
                  <a:lnTo>
                    <a:pt x="1" y="10"/>
                  </a:lnTo>
                  <a:lnTo>
                    <a:pt x="10" y="10"/>
                  </a:lnTo>
                  <a:lnTo>
                    <a:pt x="21" y="10"/>
                  </a:lnTo>
                  <a:lnTo>
                    <a:pt x="30" y="12"/>
                  </a:lnTo>
                  <a:lnTo>
                    <a:pt x="40" y="14"/>
                  </a:lnTo>
                  <a:lnTo>
                    <a:pt x="49" y="17"/>
                  </a:lnTo>
                  <a:lnTo>
                    <a:pt x="58" y="21"/>
                  </a:lnTo>
                  <a:lnTo>
                    <a:pt x="66" y="27"/>
                  </a:lnTo>
                  <a:lnTo>
                    <a:pt x="73" y="31"/>
                  </a:lnTo>
                  <a:lnTo>
                    <a:pt x="73" y="30"/>
                  </a:lnTo>
                  <a:lnTo>
                    <a:pt x="71" y="28"/>
                  </a:lnTo>
                  <a:lnTo>
                    <a:pt x="71" y="27"/>
                  </a:lnTo>
                  <a:lnTo>
                    <a:pt x="71" y="25"/>
                  </a:lnTo>
                  <a:lnTo>
                    <a:pt x="70" y="22"/>
                  </a:lnTo>
                  <a:lnTo>
                    <a:pt x="70" y="21"/>
                  </a:lnTo>
                  <a:lnTo>
                    <a:pt x="69" y="19"/>
                  </a:lnTo>
                  <a:lnTo>
                    <a:pt x="69" y="18"/>
                  </a:lnTo>
                  <a:close/>
                </a:path>
              </a:pathLst>
            </a:custGeom>
            <a:solidFill>
              <a:srgbClr val="40E1FF"/>
            </a:solidFill>
            <a:ln w="9525">
              <a:noFill/>
              <a:round/>
              <a:headEnd/>
              <a:tailEnd/>
            </a:ln>
          </p:spPr>
          <p:txBody>
            <a:bodyPr>
              <a:prstTxWarp prst="textNoShape">
                <a:avLst/>
              </a:prstTxWarp>
            </a:bodyPr>
            <a:lstStyle/>
            <a:p>
              <a:endParaRPr lang="en-US"/>
            </a:p>
          </p:txBody>
        </p:sp>
        <p:sp>
          <p:nvSpPr>
            <p:cNvPr id="62533" name="Freeform 69"/>
            <p:cNvSpPr>
              <a:spLocks/>
            </p:cNvSpPr>
            <p:nvPr/>
          </p:nvSpPr>
          <p:spPr bwMode="auto">
            <a:xfrm>
              <a:off x="1864" y="1373"/>
              <a:ext cx="76" cy="35"/>
            </a:xfrm>
            <a:custGeom>
              <a:avLst/>
              <a:gdLst>
                <a:gd name="T0" fmla="*/ 74 w 76"/>
                <a:gd name="T1" fmla="*/ 21 h 35"/>
                <a:gd name="T2" fmla="*/ 67 w 76"/>
                <a:gd name="T3" fmla="*/ 17 h 35"/>
                <a:gd name="T4" fmla="*/ 59 w 76"/>
                <a:gd name="T5" fmla="*/ 11 h 35"/>
                <a:gd name="T6" fmla="*/ 50 w 76"/>
                <a:gd name="T7" fmla="*/ 7 h 35"/>
                <a:gd name="T8" fmla="*/ 41 w 76"/>
                <a:gd name="T9" fmla="*/ 4 h 35"/>
                <a:gd name="T10" fmla="*/ 31 w 76"/>
                <a:gd name="T11" fmla="*/ 2 h 35"/>
                <a:gd name="T12" fmla="*/ 22 w 76"/>
                <a:gd name="T13" fmla="*/ 0 h 35"/>
                <a:gd name="T14" fmla="*/ 11 w 76"/>
                <a:gd name="T15" fmla="*/ 0 h 35"/>
                <a:gd name="T16" fmla="*/ 2 w 76"/>
                <a:gd name="T17" fmla="*/ 0 h 35"/>
                <a:gd name="T18" fmla="*/ 1 w 76"/>
                <a:gd name="T19" fmla="*/ 0 h 35"/>
                <a:gd name="T20" fmla="*/ 1 w 76"/>
                <a:gd name="T21" fmla="*/ 2 h 35"/>
                <a:gd name="T22" fmla="*/ 1 w 76"/>
                <a:gd name="T23" fmla="*/ 3 h 35"/>
                <a:gd name="T24" fmla="*/ 1 w 76"/>
                <a:gd name="T25" fmla="*/ 4 h 35"/>
                <a:gd name="T26" fmla="*/ 0 w 76"/>
                <a:gd name="T27" fmla="*/ 5 h 35"/>
                <a:gd name="T28" fmla="*/ 0 w 76"/>
                <a:gd name="T29" fmla="*/ 6 h 35"/>
                <a:gd name="T30" fmla="*/ 0 w 76"/>
                <a:gd name="T31" fmla="*/ 7 h 35"/>
                <a:gd name="T32" fmla="*/ 0 w 76"/>
                <a:gd name="T33" fmla="*/ 8 h 35"/>
                <a:gd name="T34" fmla="*/ 0 w 76"/>
                <a:gd name="T35" fmla="*/ 9 h 35"/>
                <a:gd name="T36" fmla="*/ 3 w 76"/>
                <a:gd name="T37" fmla="*/ 9 h 35"/>
                <a:gd name="T38" fmla="*/ 11 w 76"/>
                <a:gd name="T39" fmla="*/ 8 h 35"/>
                <a:gd name="T40" fmla="*/ 21 w 76"/>
                <a:gd name="T41" fmla="*/ 9 h 35"/>
                <a:gd name="T42" fmla="*/ 30 w 76"/>
                <a:gd name="T43" fmla="*/ 10 h 35"/>
                <a:gd name="T44" fmla="*/ 39 w 76"/>
                <a:gd name="T45" fmla="*/ 12 h 35"/>
                <a:gd name="T46" fmla="*/ 47 w 76"/>
                <a:gd name="T47" fmla="*/ 16 h 35"/>
                <a:gd name="T48" fmla="*/ 55 w 76"/>
                <a:gd name="T49" fmla="*/ 20 h 35"/>
                <a:gd name="T50" fmla="*/ 62 w 76"/>
                <a:gd name="T51" fmla="*/ 24 h 35"/>
                <a:gd name="T52" fmla="*/ 69 w 76"/>
                <a:gd name="T53" fmla="*/ 29 h 35"/>
                <a:gd name="T54" fmla="*/ 76 w 76"/>
                <a:gd name="T55" fmla="*/ 35 h 35"/>
                <a:gd name="T56" fmla="*/ 75 w 76"/>
                <a:gd name="T57" fmla="*/ 34 h 35"/>
                <a:gd name="T58" fmla="*/ 75 w 76"/>
                <a:gd name="T59" fmla="*/ 31 h 35"/>
                <a:gd name="T60" fmla="*/ 75 w 76"/>
                <a:gd name="T61" fmla="*/ 29 h 35"/>
                <a:gd name="T62" fmla="*/ 75 w 76"/>
                <a:gd name="T63" fmla="*/ 28 h 35"/>
                <a:gd name="T64" fmla="*/ 75 w 76"/>
                <a:gd name="T65" fmla="*/ 26 h 35"/>
                <a:gd name="T66" fmla="*/ 74 w 76"/>
                <a:gd name="T67" fmla="*/ 24 h 35"/>
                <a:gd name="T68" fmla="*/ 74 w 76"/>
                <a:gd name="T69" fmla="*/ 23 h 35"/>
                <a:gd name="T70" fmla="*/ 74 w 76"/>
                <a:gd name="T71" fmla="*/ 21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35"/>
                <a:gd name="T110" fmla="*/ 76 w 76"/>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35">
                  <a:moveTo>
                    <a:pt x="74" y="21"/>
                  </a:moveTo>
                  <a:lnTo>
                    <a:pt x="67" y="17"/>
                  </a:lnTo>
                  <a:lnTo>
                    <a:pt x="59" y="11"/>
                  </a:lnTo>
                  <a:lnTo>
                    <a:pt x="50" y="7"/>
                  </a:lnTo>
                  <a:lnTo>
                    <a:pt x="41" y="4"/>
                  </a:lnTo>
                  <a:lnTo>
                    <a:pt x="31" y="2"/>
                  </a:lnTo>
                  <a:lnTo>
                    <a:pt x="22" y="0"/>
                  </a:lnTo>
                  <a:lnTo>
                    <a:pt x="11" y="0"/>
                  </a:lnTo>
                  <a:lnTo>
                    <a:pt x="2" y="0"/>
                  </a:lnTo>
                  <a:lnTo>
                    <a:pt x="1" y="0"/>
                  </a:lnTo>
                  <a:lnTo>
                    <a:pt x="1" y="2"/>
                  </a:lnTo>
                  <a:lnTo>
                    <a:pt x="1" y="3"/>
                  </a:lnTo>
                  <a:lnTo>
                    <a:pt x="1" y="4"/>
                  </a:lnTo>
                  <a:lnTo>
                    <a:pt x="0" y="5"/>
                  </a:lnTo>
                  <a:lnTo>
                    <a:pt x="0" y="6"/>
                  </a:lnTo>
                  <a:lnTo>
                    <a:pt x="0" y="7"/>
                  </a:lnTo>
                  <a:lnTo>
                    <a:pt x="0" y="8"/>
                  </a:lnTo>
                  <a:lnTo>
                    <a:pt x="0" y="9"/>
                  </a:lnTo>
                  <a:lnTo>
                    <a:pt x="3" y="9"/>
                  </a:lnTo>
                  <a:lnTo>
                    <a:pt x="11" y="8"/>
                  </a:lnTo>
                  <a:lnTo>
                    <a:pt x="21" y="9"/>
                  </a:lnTo>
                  <a:lnTo>
                    <a:pt x="30" y="10"/>
                  </a:lnTo>
                  <a:lnTo>
                    <a:pt x="39" y="12"/>
                  </a:lnTo>
                  <a:lnTo>
                    <a:pt x="47" y="16"/>
                  </a:lnTo>
                  <a:lnTo>
                    <a:pt x="55" y="20"/>
                  </a:lnTo>
                  <a:lnTo>
                    <a:pt x="62" y="24"/>
                  </a:lnTo>
                  <a:lnTo>
                    <a:pt x="69" y="29"/>
                  </a:lnTo>
                  <a:lnTo>
                    <a:pt x="76" y="35"/>
                  </a:lnTo>
                  <a:lnTo>
                    <a:pt x="75" y="34"/>
                  </a:lnTo>
                  <a:lnTo>
                    <a:pt x="75" y="31"/>
                  </a:lnTo>
                  <a:lnTo>
                    <a:pt x="75" y="29"/>
                  </a:lnTo>
                  <a:lnTo>
                    <a:pt x="75" y="28"/>
                  </a:lnTo>
                  <a:lnTo>
                    <a:pt x="75" y="26"/>
                  </a:lnTo>
                  <a:lnTo>
                    <a:pt x="74" y="24"/>
                  </a:lnTo>
                  <a:lnTo>
                    <a:pt x="74" y="23"/>
                  </a:lnTo>
                  <a:lnTo>
                    <a:pt x="74" y="21"/>
                  </a:lnTo>
                  <a:close/>
                </a:path>
              </a:pathLst>
            </a:custGeom>
            <a:solidFill>
              <a:srgbClr val="48E4FF"/>
            </a:solidFill>
            <a:ln w="9525">
              <a:noFill/>
              <a:round/>
              <a:headEnd/>
              <a:tailEnd/>
            </a:ln>
          </p:spPr>
          <p:txBody>
            <a:bodyPr>
              <a:prstTxWarp prst="textNoShape">
                <a:avLst/>
              </a:prstTxWarp>
            </a:bodyPr>
            <a:lstStyle/>
            <a:p>
              <a:endParaRPr lang="en-US"/>
            </a:p>
          </p:txBody>
        </p:sp>
        <p:sp>
          <p:nvSpPr>
            <p:cNvPr id="62534" name="Freeform 70"/>
            <p:cNvSpPr>
              <a:spLocks/>
            </p:cNvSpPr>
            <p:nvPr/>
          </p:nvSpPr>
          <p:spPr bwMode="auto">
            <a:xfrm>
              <a:off x="1864" y="1381"/>
              <a:ext cx="76" cy="40"/>
            </a:xfrm>
            <a:custGeom>
              <a:avLst/>
              <a:gdLst>
                <a:gd name="T0" fmla="*/ 76 w 76"/>
                <a:gd name="T1" fmla="*/ 27 h 40"/>
                <a:gd name="T2" fmla="*/ 69 w 76"/>
                <a:gd name="T3" fmla="*/ 21 h 40"/>
                <a:gd name="T4" fmla="*/ 62 w 76"/>
                <a:gd name="T5" fmla="*/ 16 h 40"/>
                <a:gd name="T6" fmla="*/ 55 w 76"/>
                <a:gd name="T7" fmla="*/ 12 h 40"/>
                <a:gd name="T8" fmla="*/ 47 w 76"/>
                <a:gd name="T9" fmla="*/ 8 h 40"/>
                <a:gd name="T10" fmla="*/ 39 w 76"/>
                <a:gd name="T11" fmla="*/ 4 h 40"/>
                <a:gd name="T12" fmla="*/ 30 w 76"/>
                <a:gd name="T13" fmla="*/ 2 h 40"/>
                <a:gd name="T14" fmla="*/ 21 w 76"/>
                <a:gd name="T15" fmla="*/ 1 h 40"/>
                <a:gd name="T16" fmla="*/ 11 w 76"/>
                <a:gd name="T17" fmla="*/ 0 h 40"/>
                <a:gd name="T18" fmla="*/ 3 w 76"/>
                <a:gd name="T19" fmla="*/ 1 h 40"/>
                <a:gd name="T20" fmla="*/ 0 w 76"/>
                <a:gd name="T21" fmla="*/ 1 h 40"/>
                <a:gd name="T22" fmla="*/ 0 w 76"/>
                <a:gd name="T23" fmla="*/ 2 h 40"/>
                <a:gd name="T24" fmla="*/ 0 w 76"/>
                <a:gd name="T25" fmla="*/ 3 h 40"/>
                <a:gd name="T26" fmla="*/ 0 w 76"/>
                <a:gd name="T27" fmla="*/ 4 h 40"/>
                <a:gd name="T28" fmla="*/ 0 w 76"/>
                <a:gd name="T29" fmla="*/ 7 h 40"/>
                <a:gd name="T30" fmla="*/ 0 w 76"/>
                <a:gd name="T31" fmla="*/ 8 h 40"/>
                <a:gd name="T32" fmla="*/ 0 w 76"/>
                <a:gd name="T33" fmla="*/ 9 h 40"/>
                <a:gd name="T34" fmla="*/ 0 w 76"/>
                <a:gd name="T35" fmla="*/ 10 h 40"/>
                <a:gd name="T36" fmla="*/ 0 w 76"/>
                <a:gd name="T37" fmla="*/ 11 h 40"/>
                <a:gd name="T38" fmla="*/ 3 w 76"/>
                <a:gd name="T39" fmla="*/ 10 h 40"/>
                <a:gd name="T40" fmla="*/ 11 w 76"/>
                <a:gd name="T41" fmla="*/ 10 h 40"/>
                <a:gd name="T42" fmla="*/ 20 w 76"/>
                <a:gd name="T43" fmla="*/ 10 h 40"/>
                <a:gd name="T44" fmla="*/ 28 w 76"/>
                <a:gd name="T45" fmla="*/ 12 h 40"/>
                <a:gd name="T46" fmla="*/ 36 w 76"/>
                <a:gd name="T47" fmla="*/ 13 h 40"/>
                <a:gd name="T48" fmla="*/ 43 w 76"/>
                <a:gd name="T49" fmla="*/ 16 h 40"/>
                <a:gd name="T50" fmla="*/ 50 w 76"/>
                <a:gd name="T51" fmla="*/ 19 h 40"/>
                <a:gd name="T52" fmla="*/ 57 w 76"/>
                <a:gd name="T53" fmla="*/ 23 h 40"/>
                <a:gd name="T54" fmla="*/ 63 w 76"/>
                <a:gd name="T55" fmla="*/ 29 h 40"/>
                <a:gd name="T56" fmla="*/ 69 w 76"/>
                <a:gd name="T57" fmla="*/ 34 h 40"/>
                <a:gd name="T58" fmla="*/ 75 w 76"/>
                <a:gd name="T59" fmla="*/ 39 h 40"/>
                <a:gd name="T60" fmla="*/ 76 w 76"/>
                <a:gd name="T61" fmla="*/ 40 h 40"/>
                <a:gd name="T62" fmla="*/ 76 w 76"/>
                <a:gd name="T63" fmla="*/ 39 h 40"/>
                <a:gd name="T64" fmla="*/ 76 w 76"/>
                <a:gd name="T65" fmla="*/ 37 h 40"/>
                <a:gd name="T66" fmla="*/ 76 w 76"/>
                <a:gd name="T67" fmla="*/ 35 h 40"/>
                <a:gd name="T68" fmla="*/ 76 w 76"/>
                <a:gd name="T69" fmla="*/ 34 h 40"/>
                <a:gd name="T70" fmla="*/ 76 w 76"/>
                <a:gd name="T71" fmla="*/ 32 h 40"/>
                <a:gd name="T72" fmla="*/ 76 w 76"/>
                <a:gd name="T73" fmla="*/ 30 h 40"/>
                <a:gd name="T74" fmla="*/ 76 w 76"/>
                <a:gd name="T75" fmla="*/ 29 h 40"/>
                <a:gd name="T76" fmla="*/ 76 w 76"/>
                <a:gd name="T77" fmla="*/ 27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
                <a:gd name="T118" fmla="*/ 0 h 40"/>
                <a:gd name="T119" fmla="*/ 76 w 76"/>
                <a:gd name="T120" fmla="*/ 40 h 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 h="40">
                  <a:moveTo>
                    <a:pt x="76" y="27"/>
                  </a:moveTo>
                  <a:lnTo>
                    <a:pt x="69" y="21"/>
                  </a:lnTo>
                  <a:lnTo>
                    <a:pt x="62" y="16"/>
                  </a:lnTo>
                  <a:lnTo>
                    <a:pt x="55" y="12"/>
                  </a:lnTo>
                  <a:lnTo>
                    <a:pt x="47" y="8"/>
                  </a:lnTo>
                  <a:lnTo>
                    <a:pt x="39" y="4"/>
                  </a:lnTo>
                  <a:lnTo>
                    <a:pt x="30" y="2"/>
                  </a:lnTo>
                  <a:lnTo>
                    <a:pt x="21" y="1"/>
                  </a:lnTo>
                  <a:lnTo>
                    <a:pt x="11" y="0"/>
                  </a:lnTo>
                  <a:lnTo>
                    <a:pt x="3" y="1"/>
                  </a:lnTo>
                  <a:lnTo>
                    <a:pt x="0" y="1"/>
                  </a:lnTo>
                  <a:lnTo>
                    <a:pt x="0" y="2"/>
                  </a:lnTo>
                  <a:lnTo>
                    <a:pt x="0" y="3"/>
                  </a:lnTo>
                  <a:lnTo>
                    <a:pt x="0" y="4"/>
                  </a:lnTo>
                  <a:lnTo>
                    <a:pt x="0" y="7"/>
                  </a:lnTo>
                  <a:lnTo>
                    <a:pt x="0" y="8"/>
                  </a:lnTo>
                  <a:lnTo>
                    <a:pt x="0" y="9"/>
                  </a:lnTo>
                  <a:lnTo>
                    <a:pt x="0" y="10"/>
                  </a:lnTo>
                  <a:lnTo>
                    <a:pt x="0" y="11"/>
                  </a:lnTo>
                  <a:lnTo>
                    <a:pt x="3" y="10"/>
                  </a:lnTo>
                  <a:lnTo>
                    <a:pt x="11" y="10"/>
                  </a:lnTo>
                  <a:lnTo>
                    <a:pt x="20" y="10"/>
                  </a:lnTo>
                  <a:lnTo>
                    <a:pt x="28" y="12"/>
                  </a:lnTo>
                  <a:lnTo>
                    <a:pt x="36" y="13"/>
                  </a:lnTo>
                  <a:lnTo>
                    <a:pt x="43" y="16"/>
                  </a:lnTo>
                  <a:lnTo>
                    <a:pt x="50" y="19"/>
                  </a:lnTo>
                  <a:lnTo>
                    <a:pt x="57" y="23"/>
                  </a:lnTo>
                  <a:lnTo>
                    <a:pt x="63" y="29"/>
                  </a:lnTo>
                  <a:lnTo>
                    <a:pt x="69" y="34"/>
                  </a:lnTo>
                  <a:lnTo>
                    <a:pt x="75" y="39"/>
                  </a:lnTo>
                  <a:lnTo>
                    <a:pt x="76" y="40"/>
                  </a:lnTo>
                  <a:lnTo>
                    <a:pt x="76" y="39"/>
                  </a:lnTo>
                  <a:lnTo>
                    <a:pt x="76" y="37"/>
                  </a:lnTo>
                  <a:lnTo>
                    <a:pt x="76" y="35"/>
                  </a:lnTo>
                  <a:lnTo>
                    <a:pt x="76" y="34"/>
                  </a:lnTo>
                  <a:lnTo>
                    <a:pt x="76" y="32"/>
                  </a:lnTo>
                  <a:lnTo>
                    <a:pt x="76" y="30"/>
                  </a:lnTo>
                  <a:lnTo>
                    <a:pt x="76" y="29"/>
                  </a:lnTo>
                  <a:lnTo>
                    <a:pt x="76" y="27"/>
                  </a:lnTo>
                  <a:close/>
                </a:path>
              </a:pathLst>
            </a:custGeom>
            <a:solidFill>
              <a:srgbClr val="50E6FF"/>
            </a:solidFill>
            <a:ln w="9525">
              <a:noFill/>
              <a:round/>
              <a:headEnd/>
              <a:tailEnd/>
            </a:ln>
          </p:spPr>
          <p:txBody>
            <a:bodyPr>
              <a:prstTxWarp prst="textNoShape">
                <a:avLst/>
              </a:prstTxWarp>
            </a:bodyPr>
            <a:lstStyle/>
            <a:p>
              <a:endParaRPr lang="en-US"/>
            </a:p>
          </p:txBody>
        </p:sp>
        <p:sp>
          <p:nvSpPr>
            <p:cNvPr id="62535" name="Freeform 71"/>
            <p:cNvSpPr>
              <a:spLocks/>
            </p:cNvSpPr>
            <p:nvPr/>
          </p:nvSpPr>
          <p:spPr bwMode="auto">
            <a:xfrm>
              <a:off x="1864" y="1391"/>
              <a:ext cx="76" cy="44"/>
            </a:xfrm>
            <a:custGeom>
              <a:avLst/>
              <a:gdLst>
                <a:gd name="T0" fmla="*/ 76 w 76"/>
                <a:gd name="T1" fmla="*/ 30 h 44"/>
                <a:gd name="T2" fmla="*/ 75 w 76"/>
                <a:gd name="T3" fmla="*/ 29 h 44"/>
                <a:gd name="T4" fmla="*/ 69 w 76"/>
                <a:gd name="T5" fmla="*/ 24 h 44"/>
                <a:gd name="T6" fmla="*/ 63 w 76"/>
                <a:gd name="T7" fmla="*/ 19 h 44"/>
                <a:gd name="T8" fmla="*/ 57 w 76"/>
                <a:gd name="T9" fmla="*/ 13 h 44"/>
                <a:gd name="T10" fmla="*/ 50 w 76"/>
                <a:gd name="T11" fmla="*/ 9 h 44"/>
                <a:gd name="T12" fmla="*/ 43 w 76"/>
                <a:gd name="T13" fmla="*/ 6 h 44"/>
                <a:gd name="T14" fmla="*/ 36 w 76"/>
                <a:gd name="T15" fmla="*/ 3 h 44"/>
                <a:gd name="T16" fmla="*/ 28 w 76"/>
                <a:gd name="T17" fmla="*/ 2 h 44"/>
                <a:gd name="T18" fmla="*/ 20 w 76"/>
                <a:gd name="T19" fmla="*/ 0 h 44"/>
                <a:gd name="T20" fmla="*/ 11 w 76"/>
                <a:gd name="T21" fmla="*/ 0 h 44"/>
                <a:gd name="T22" fmla="*/ 3 w 76"/>
                <a:gd name="T23" fmla="*/ 0 h 44"/>
                <a:gd name="T24" fmla="*/ 0 w 76"/>
                <a:gd name="T25" fmla="*/ 1 h 44"/>
                <a:gd name="T26" fmla="*/ 0 w 76"/>
                <a:gd name="T27" fmla="*/ 2 h 44"/>
                <a:gd name="T28" fmla="*/ 0 w 76"/>
                <a:gd name="T29" fmla="*/ 3 h 44"/>
                <a:gd name="T30" fmla="*/ 0 w 76"/>
                <a:gd name="T31" fmla="*/ 4 h 44"/>
                <a:gd name="T32" fmla="*/ 0 w 76"/>
                <a:gd name="T33" fmla="*/ 5 h 44"/>
                <a:gd name="T34" fmla="*/ 0 w 76"/>
                <a:gd name="T35" fmla="*/ 6 h 44"/>
                <a:gd name="T36" fmla="*/ 0 w 76"/>
                <a:gd name="T37" fmla="*/ 7 h 44"/>
                <a:gd name="T38" fmla="*/ 0 w 76"/>
                <a:gd name="T39" fmla="*/ 9 h 44"/>
                <a:gd name="T40" fmla="*/ 0 w 76"/>
                <a:gd name="T41" fmla="*/ 10 h 44"/>
                <a:gd name="T42" fmla="*/ 4 w 76"/>
                <a:gd name="T43" fmla="*/ 9 h 44"/>
                <a:gd name="T44" fmla="*/ 11 w 76"/>
                <a:gd name="T45" fmla="*/ 9 h 44"/>
                <a:gd name="T46" fmla="*/ 19 w 76"/>
                <a:gd name="T47" fmla="*/ 9 h 44"/>
                <a:gd name="T48" fmla="*/ 26 w 76"/>
                <a:gd name="T49" fmla="*/ 10 h 44"/>
                <a:gd name="T50" fmla="*/ 33 w 76"/>
                <a:gd name="T51" fmla="*/ 12 h 44"/>
                <a:gd name="T52" fmla="*/ 40 w 76"/>
                <a:gd name="T53" fmla="*/ 14 h 44"/>
                <a:gd name="T54" fmla="*/ 46 w 76"/>
                <a:gd name="T55" fmla="*/ 18 h 44"/>
                <a:gd name="T56" fmla="*/ 52 w 76"/>
                <a:gd name="T57" fmla="*/ 21 h 44"/>
                <a:gd name="T58" fmla="*/ 58 w 76"/>
                <a:gd name="T59" fmla="*/ 25 h 44"/>
                <a:gd name="T60" fmla="*/ 63 w 76"/>
                <a:gd name="T61" fmla="*/ 30 h 44"/>
                <a:gd name="T62" fmla="*/ 67 w 76"/>
                <a:gd name="T63" fmla="*/ 36 h 44"/>
                <a:gd name="T64" fmla="*/ 71 w 76"/>
                <a:gd name="T65" fmla="*/ 41 h 44"/>
                <a:gd name="T66" fmla="*/ 74 w 76"/>
                <a:gd name="T67" fmla="*/ 44 h 44"/>
                <a:gd name="T68" fmla="*/ 74 w 76"/>
                <a:gd name="T69" fmla="*/ 42 h 44"/>
                <a:gd name="T70" fmla="*/ 75 w 76"/>
                <a:gd name="T71" fmla="*/ 41 h 44"/>
                <a:gd name="T72" fmla="*/ 75 w 76"/>
                <a:gd name="T73" fmla="*/ 39 h 44"/>
                <a:gd name="T74" fmla="*/ 75 w 76"/>
                <a:gd name="T75" fmla="*/ 38 h 44"/>
                <a:gd name="T76" fmla="*/ 75 w 76"/>
                <a:gd name="T77" fmla="*/ 36 h 44"/>
                <a:gd name="T78" fmla="*/ 75 w 76"/>
                <a:gd name="T79" fmla="*/ 33 h 44"/>
                <a:gd name="T80" fmla="*/ 76 w 76"/>
                <a:gd name="T81" fmla="*/ 32 h 44"/>
                <a:gd name="T82" fmla="*/ 76 w 76"/>
                <a:gd name="T83" fmla="*/ 3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44"/>
                <a:gd name="T128" fmla="*/ 76 w 76"/>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44">
                  <a:moveTo>
                    <a:pt x="76" y="30"/>
                  </a:moveTo>
                  <a:lnTo>
                    <a:pt x="75" y="29"/>
                  </a:lnTo>
                  <a:lnTo>
                    <a:pt x="69" y="24"/>
                  </a:lnTo>
                  <a:lnTo>
                    <a:pt x="63" y="19"/>
                  </a:lnTo>
                  <a:lnTo>
                    <a:pt x="57" y="13"/>
                  </a:lnTo>
                  <a:lnTo>
                    <a:pt x="50" y="9"/>
                  </a:lnTo>
                  <a:lnTo>
                    <a:pt x="43" y="6"/>
                  </a:lnTo>
                  <a:lnTo>
                    <a:pt x="36" y="3"/>
                  </a:lnTo>
                  <a:lnTo>
                    <a:pt x="28" y="2"/>
                  </a:lnTo>
                  <a:lnTo>
                    <a:pt x="20" y="0"/>
                  </a:lnTo>
                  <a:lnTo>
                    <a:pt x="11" y="0"/>
                  </a:lnTo>
                  <a:lnTo>
                    <a:pt x="3" y="0"/>
                  </a:lnTo>
                  <a:lnTo>
                    <a:pt x="0" y="1"/>
                  </a:lnTo>
                  <a:lnTo>
                    <a:pt x="0" y="2"/>
                  </a:lnTo>
                  <a:lnTo>
                    <a:pt x="0" y="3"/>
                  </a:lnTo>
                  <a:lnTo>
                    <a:pt x="0" y="4"/>
                  </a:lnTo>
                  <a:lnTo>
                    <a:pt x="0" y="5"/>
                  </a:lnTo>
                  <a:lnTo>
                    <a:pt x="0" y="6"/>
                  </a:lnTo>
                  <a:lnTo>
                    <a:pt x="0" y="7"/>
                  </a:lnTo>
                  <a:lnTo>
                    <a:pt x="0" y="9"/>
                  </a:lnTo>
                  <a:lnTo>
                    <a:pt x="0" y="10"/>
                  </a:lnTo>
                  <a:lnTo>
                    <a:pt x="4" y="9"/>
                  </a:lnTo>
                  <a:lnTo>
                    <a:pt x="11" y="9"/>
                  </a:lnTo>
                  <a:lnTo>
                    <a:pt x="19" y="9"/>
                  </a:lnTo>
                  <a:lnTo>
                    <a:pt x="26" y="10"/>
                  </a:lnTo>
                  <a:lnTo>
                    <a:pt x="33" y="12"/>
                  </a:lnTo>
                  <a:lnTo>
                    <a:pt x="40" y="14"/>
                  </a:lnTo>
                  <a:lnTo>
                    <a:pt x="46" y="18"/>
                  </a:lnTo>
                  <a:lnTo>
                    <a:pt x="52" y="21"/>
                  </a:lnTo>
                  <a:lnTo>
                    <a:pt x="58" y="25"/>
                  </a:lnTo>
                  <a:lnTo>
                    <a:pt x="63" y="30"/>
                  </a:lnTo>
                  <a:lnTo>
                    <a:pt x="67" y="36"/>
                  </a:lnTo>
                  <a:lnTo>
                    <a:pt x="71" y="41"/>
                  </a:lnTo>
                  <a:lnTo>
                    <a:pt x="74" y="44"/>
                  </a:lnTo>
                  <a:lnTo>
                    <a:pt x="74" y="42"/>
                  </a:lnTo>
                  <a:lnTo>
                    <a:pt x="75" y="41"/>
                  </a:lnTo>
                  <a:lnTo>
                    <a:pt x="75" y="39"/>
                  </a:lnTo>
                  <a:lnTo>
                    <a:pt x="75" y="38"/>
                  </a:lnTo>
                  <a:lnTo>
                    <a:pt x="75" y="36"/>
                  </a:lnTo>
                  <a:lnTo>
                    <a:pt x="75" y="33"/>
                  </a:lnTo>
                  <a:lnTo>
                    <a:pt x="76" y="32"/>
                  </a:lnTo>
                  <a:lnTo>
                    <a:pt x="76" y="30"/>
                  </a:lnTo>
                  <a:close/>
                </a:path>
              </a:pathLst>
            </a:custGeom>
            <a:solidFill>
              <a:srgbClr val="58E9FF"/>
            </a:solidFill>
            <a:ln w="9525">
              <a:noFill/>
              <a:round/>
              <a:headEnd/>
              <a:tailEnd/>
            </a:ln>
          </p:spPr>
          <p:txBody>
            <a:bodyPr>
              <a:prstTxWarp prst="textNoShape">
                <a:avLst/>
              </a:prstTxWarp>
            </a:bodyPr>
            <a:lstStyle/>
            <a:p>
              <a:endParaRPr lang="en-US"/>
            </a:p>
          </p:txBody>
        </p:sp>
        <p:sp>
          <p:nvSpPr>
            <p:cNvPr id="62536" name="Freeform 72"/>
            <p:cNvSpPr>
              <a:spLocks/>
            </p:cNvSpPr>
            <p:nvPr/>
          </p:nvSpPr>
          <p:spPr bwMode="auto">
            <a:xfrm>
              <a:off x="1864" y="1400"/>
              <a:ext cx="74" cy="48"/>
            </a:xfrm>
            <a:custGeom>
              <a:avLst/>
              <a:gdLst>
                <a:gd name="T0" fmla="*/ 74 w 74"/>
                <a:gd name="T1" fmla="*/ 35 h 48"/>
                <a:gd name="T2" fmla="*/ 71 w 74"/>
                <a:gd name="T3" fmla="*/ 32 h 48"/>
                <a:gd name="T4" fmla="*/ 67 w 74"/>
                <a:gd name="T5" fmla="*/ 27 h 48"/>
                <a:gd name="T6" fmla="*/ 63 w 74"/>
                <a:gd name="T7" fmla="*/ 21 h 48"/>
                <a:gd name="T8" fmla="*/ 58 w 74"/>
                <a:gd name="T9" fmla="*/ 16 h 48"/>
                <a:gd name="T10" fmla="*/ 52 w 74"/>
                <a:gd name="T11" fmla="*/ 12 h 48"/>
                <a:gd name="T12" fmla="*/ 46 w 74"/>
                <a:gd name="T13" fmla="*/ 9 h 48"/>
                <a:gd name="T14" fmla="*/ 40 w 74"/>
                <a:gd name="T15" fmla="*/ 5 h 48"/>
                <a:gd name="T16" fmla="*/ 33 w 74"/>
                <a:gd name="T17" fmla="*/ 3 h 48"/>
                <a:gd name="T18" fmla="*/ 26 w 74"/>
                <a:gd name="T19" fmla="*/ 1 h 48"/>
                <a:gd name="T20" fmla="*/ 19 w 74"/>
                <a:gd name="T21" fmla="*/ 0 h 48"/>
                <a:gd name="T22" fmla="*/ 11 w 74"/>
                <a:gd name="T23" fmla="*/ 0 h 48"/>
                <a:gd name="T24" fmla="*/ 4 w 74"/>
                <a:gd name="T25" fmla="*/ 0 h 48"/>
                <a:gd name="T26" fmla="*/ 0 w 74"/>
                <a:gd name="T27" fmla="*/ 1 h 48"/>
                <a:gd name="T28" fmla="*/ 0 w 74"/>
                <a:gd name="T29" fmla="*/ 2 h 48"/>
                <a:gd name="T30" fmla="*/ 0 w 74"/>
                <a:gd name="T31" fmla="*/ 3 h 48"/>
                <a:gd name="T32" fmla="*/ 0 w 74"/>
                <a:gd name="T33" fmla="*/ 4 h 48"/>
                <a:gd name="T34" fmla="*/ 0 w 74"/>
                <a:gd name="T35" fmla="*/ 5 h 48"/>
                <a:gd name="T36" fmla="*/ 0 w 74"/>
                <a:gd name="T37" fmla="*/ 7 h 48"/>
                <a:gd name="T38" fmla="*/ 0 w 74"/>
                <a:gd name="T39" fmla="*/ 8 h 48"/>
                <a:gd name="T40" fmla="*/ 0 w 74"/>
                <a:gd name="T41" fmla="*/ 9 h 48"/>
                <a:gd name="T42" fmla="*/ 0 w 74"/>
                <a:gd name="T43" fmla="*/ 10 h 48"/>
                <a:gd name="T44" fmla="*/ 5 w 74"/>
                <a:gd name="T45" fmla="*/ 9 h 48"/>
                <a:gd name="T46" fmla="*/ 11 w 74"/>
                <a:gd name="T47" fmla="*/ 9 h 48"/>
                <a:gd name="T48" fmla="*/ 18 w 74"/>
                <a:gd name="T49" fmla="*/ 9 h 48"/>
                <a:gd name="T50" fmla="*/ 24 w 74"/>
                <a:gd name="T51" fmla="*/ 10 h 48"/>
                <a:gd name="T52" fmla="*/ 30 w 74"/>
                <a:gd name="T53" fmla="*/ 12 h 48"/>
                <a:gd name="T54" fmla="*/ 37 w 74"/>
                <a:gd name="T55" fmla="*/ 14 h 48"/>
                <a:gd name="T56" fmla="*/ 42 w 74"/>
                <a:gd name="T57" fmla="*/ 16 h 48"/>
                <a:gd name="T58" fmla="*/ 47 w 74"/>
                <a:gd name="T59" fmla="*/ 19 h 48"/>
                <a:gd name="T60" fmla="*/ 51 w 74"/>
                <a:gd name="T61" fmla="*/ 23 h 48"/>
                <a:gd name="T62" fmla="*/ 57 w 74"/>
                <a:gd name="T63" fmla="*/ 28 h 48"/>
                <a:gd name="T64" fmla="*/ 61 w 74"/>
                <a:gd name="T65" fmla="*/ 32 h 48"/>
                <a:gd name="T66" fmla="*/ 64 w 74"/>
                <a:gd name="T67" fmla="*/ 37 h 48"/>
                <a:gd name="T68" fmla="*/ 67 w 74"/>
                <a:gd name="T69" fmla="*/ 42 h 48"/>
                <a:gd name="T70" fmla="*/ 70 w 74"/>
                <a:gd name="T71" fmla="*/ 48 h 48"/>
                <a:gd name="T72" fmla="*/ 70 w 74"/>
                <a:gd name="T73" fmla="*/ 48 h 48"/>
                <a:gd name="T74" fmla="*/ 70 w 74"/>
                <a:gd name="T75" fmla="*/ 47 h 48"/>
                <a:gd name="T76" fmla="*/ 71 w 74"/>
                <a:gd name="T77" fmla="*/ 44 h 48"/>
                <a:gd name="T78" fmla="*/ 71 w 74"/>
                <a:gd name="T79" fmla="*/ 42 h 48"/>
                <a:gd name="T80" fmla="*/ 72 w 74"/>
                <a:gd name="T81" fmla="*/ 41 h 48"/>
                <a:gd name="T82" fmla="*/ 72 w 74"/>
                <a:gd name="T83" fmla="*/ 39 h 48"/>
                <a:gd name="T84" fmla="*/ 72 w 74"/>
                <a:gd name="T85" fmla="*/ 38 h 48"/>
                <a:gd name="T86" fmla="*/ 74 w 74"/>
                <a:gd name="T87" fmla="*/ 36 h 48"/>
                <a:gd name="T88" fmla="*/ 74 w 74"/>
                <a:gd name="T89" fmla="*/ 35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
                <a:gd name="T136" fmla="*/ 0 h 48"/>
                <a:gd name="T137" fmla="*/ 74 w 74"/>
                <a:gd name="T138" fmla="*/ 48 h 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 h="48">
                  <a:moveTo>
                    <a:pt x="74" y="35"/>
                  </a:moveTo>
                  <a:lnTo>
                    <a:pt x="71" y="32"/>
                  </a:lnTo>
                  <a:lnTo>
                    <a:pt x="67" y="27"/>
                  </a:lnTo>
                  <a:lnTo>
                    <a:pt x="63" y="21"/>
                  </a:lnTo>
                  <a:lnTo>
                    <a:pt x="58" y="16"/>
                  </a:lnTo>
                  <a:lnTo>
                    <a:pt x="52" y="12"/>
                  </a:lnTo>
                  <a:lnTo>
                    <a:pt x="46" y="9"/>
                  </a:lnTo>
                  <a:lnTo>
                    <a:pt x="40" y="5"/>
                  </a:lnTo>
                  <a:lnTo>
                    <a:pt x="33" y="3"/>
                  </a:lnTo>
                  <a:lnTo>
                    <a:pt x="26" y="1"/>
                  </a:lnTo>
                  <a:lnTo>
                    <a:pt x="19" y="0"/>
                  </a:lnTo>
                  <a:lnTo>
                    <a:pt x="11" y="0"/>
                  </a:lnTo>
                  <a:lnTo>
                    <a:pt x="4" y="0"/>
                  </a:lnTo>
                  <a:lnTo>
                    <a:pt x="0" y="1"/>
                  </a:lnTo>
                  <a:lnTo>
                    <a:pt x="0" y="2"/>
                  </a:lnTo>
                  <a:lnTo>
                    <a:pt x="0" y="3"/>
                  </a:lnTo>
                  <a:lnTo>
                    <a:pt x="0" y="4"/>
                  </a:lnTo>
                  <a:lnTo>
                    <a:pt x="0" y="5"/>
                  </a:lnTo>
                  <a:lnTo>
                    <a:pt x="0" y="7"/>
                  </a:lnTo>
                  <a:lnTo>
                    <a:pt x="0" y="8"/>
                  </a:lnTo>
                  <a:lnTo>
                    <a:pt x="0" y="9"/>
                  </a:lnTo>
                  <a:lnTo>
                    <a:pt x="0" y="10"/>
                  </a:lnTo>
                  <a:lnTo>
                    <a:pt x="5" y="9"/>
                  </a:lnTo>
                  <a:lnTo>
                    <a:pt x="11" y="9"/>
                  </a:lnTo>
                  <a:lnTo>
                    <a:pt x="18" y="9"/>
                  </a:lnTo>
                  <a:lnTo>
                    <a:pt x="24" y="10"/>
                  </a:lnTo>
                  <a:lnTo>
                    <a:pt x="30" y="12"/>
                  </a:lnTo>
                  <a:lnTo>
                    <a:pt x="37" y="14"/>
                  </a:lnTo>
                  <a:lnTo>
                    <a:pt x="42" y="16"/>
                  </a:lnTo>
                  <a:lnTo>
                    <a:pt x="47" y="19"/>
                  </a:lnTo>
                  <a:lnTo>
                    <a:pt x="51" y="23"/>
                  </a:lnTo>
                  <a:lnTo>
                    <a:pt x="57" y="28"/>
                  </a:lnTo>
                  <a:lnTo>
                    <a:pt x="61" y="32"/>
                  </a:lnTo>
                  <a:lnTo>
                    <a:pt x="64" y="37"/>
                  </a:lnTo>
                  <a:lnTo>
                    <a:pt x="67" y="42"/>
                  </a:lnTo>
                  <a:lnTo>
                    <a:pt x="70" y="48"/>
                  </a:lnTo>
                  <a:lnTo>
                    <a:pt x="70" y="47"/>
                  </a:lnTo>
                  <a:lnTo>
                    <a:pt x="71" y="44"/>
                  </a:lnTo>
                  <a:lnTo>
                    <a:pt x="71" y="42"/>
                  </a:lnTo>
                  <a:lnTo>
                    <a:pt x="72" y="41"/>
                  </a:lnTo>
                  <a:lnTo>
                    <a:pt x="72" y="39"/>
                  </a:lnTo>
                  <a:lnTo>
                    <a:pt x="72" y="38"/>
                  </a:lnTo>
                  <a:lnTo>
                    <a:pt x="74" y="36"/>
                  </a:lnTo>
                  <a:lnTo>
                    <a:pt x="74" y="35"/>
                  </a:lnTo>
                  <a:close/>
                </a:path>
              </a:pathLst>
            </a:custGeom>
            <a:solidFill>
              <a:srgbClr val="60ECFF"/>
            </a:solidFill>
            <a:ln w="9525">
              <a:noFill/>
              <a:round/>
              <a:headEnd/>
              <a:tailEnd/>
            </a:ln>
          </p:spPr>
          <p:txBody>
            <a:bodyPr>
              <a:prstTxWarp prst="textNoShape">
                <a:avLst/>
              </a:prstTxWarp>
            </a:bodyPr>
            <a:lstStyle/>
            <a:p>
              <a:endParaRPr lang="en-US"/>
            </a:p>
          </p:txBody>
        </p:sp>
        <p:sp>
          <p:nvSpPr>
            <p:cNvPr id="62537" name="Freeform 73"/>
            <p:cNvSpPr>
              <a:spLocks/>
            </p:cNvSpPr>
            <p:nvPr/>
          </p:nvSpPr>
          <p:spPr bwMode="auto">
            <a:xfrm>
              <a:off x="1864" y="1409"/>
              <a:ext cx="72" cy="53"/>
            </a:xfrm>
            <a:custGeom>
              <a:avLst/>
              <a:gdLst>
                <a:gd name="T0" fmla="*/ 70 w 72"/>
                <a:gd name="T1" fmla="*/ 39 h 53"/>
                <a:gd name="T2" fmla="*/ 64 w 72"/>
                <a:gd name="T3" fmla="*/ 28 h 53"/>
                <a:gd name="T4" fmla="*/ 57 w 72"/>
                <a:gd name="T5" fmla="*/ 19 h 53"/>
                <a:gd name="T6" fmla="*/ 47 w 72"/>
                <a:gd name="T7" fmla="*/ 10 h 53"/>
                <a:gd name="T8" fmla="*/ 37 w 72"/>
                <a:gd name="T9" fmla="*/ 5 h 53"/>
                <a:gd name="T10" fmla="*/ 24 w 72"/>
                <a:gd name="T11" fmla="*/ 1 h 53"/>
                <a:gd name="T12" fmla="*/ 11 w 72"/>
                <a:gd name="T13" fmla="*/ 0 h 53"/>
                <a:gd name="T14" fmla="*/ 0 w 72"/>
                <a:gd name="T15" fmla="*/ 1 h 53"/>
                <a:gd name="T16" fmla="*/ 0 w 72"/>
                <a:gd name="T17" fmla="*/ 2 h 53"/>
                <a:gd name="T18" fmla="*/ 0 w 72"/>
                <a:gd name="T19" fmla="*/ 2 h 53"/>
                <a:gd name="T20" fmla="*/ 0 w 72"/>
                <a:gd name="T21" fmla="*/ 3 h 53"/>
                <a:gd name="T22" fmla="*/ 1 w 72"/>
                <a:gd name="T23" fmla="*/ 3 h 53"/>
                <a:gd name="T24" fmla="*/ 3 w 72"/>
                <a:gd name="T25" fmla="*/ 5 h 53"/>
                <a:gd name="T26" fmla="*/ 6 w 72"/>
                <a:gd name="T27" fmla="*/ 6 h 53"/>
                <a:gd name="T28" fmla="*/ 9 w 72"/>
                <a:gd name="T29" fmla="*/ 7 h 53"/>
                <a:gd name="T30" fmla="*/ 11 w 72"/>
                <a:gd name="T31" fmla="*/ 9 h 53"/>
                <a:gd name="T32" fmla="*/ 18 w 72"/>
                <a:gd name="T33" fmla="*/ 9 h 53"/>
                <a:gd name="T34" fmla="*/ 28 w 72"/>
                <a:gd name="T35" fmla="*/ 11 h 53"/>
                <a:gd name="T36" fmla="*/ 42 w 72"/>
                <a:gd name="T37" fmla="*/ 19 h 53"/>
                <a:gd name="T38" fmla="*/ 57 w 72"/>
                <a:gd name="T39" fmla="*/ 32 h 53"/>
                <a:gd name="T40" fmla="*/ 63 w 72"/>
                <a:gd name="T41" fmla="*/ 47 h 53"/>
                <a:gd name="T42" fmla="*/ 65 w 72"/>
                <a:gd name="T43" fmla="*/ 48 h 53"/>
                <a:gd name="T44" fmla="*/ 67 w 72"/>
                <a:gd name="T45" fmla="*/ 50 h 53"/>
                <a:gd name="T46" fmla="*/ 69 w 72"/>
                <a:gd name="T47" fmla="*/ 51 h 53"/>
                <a:gd name="T48" fmla="*/ 70 w 72"/>
                <a:gd name="T49" fmla="*/ 53 h 53"/>
                <a:gd name="T50" fmla="*/ 72 w 72"/>
                <a:gd name="T51" fmla="*/ 52 h 53"/>
                <a:gd name="T52" fmla="*/ 71 w 72"/>
                <a:gd name="T53" fmla="*/ 49 h 53"/>
                <a:gd name="T54" fmla="*/ 70 w 72"/>
                <a:gd name="T55" fmla="*/ 47 h 53"/>
                <a:gd name="T56" fmla="*/ 68 w 72"/>
                <a:gd name="T57" fmla="*/ 45 h 53"/>
                <a:gd name="T58" fmla="*/ 68 w 72"/>
                <a:gd name="T59" fmla="*/ 43 h 53"/>
                <a:gd name="T60" fmla="*/ 69 w 72"/>
                <a:gd name="T61" fmla="*/ 42 h 53"/>
                <a:gd name="T62" fmla="*/ 69 w 72"/>
                <a:gd name="T63" fmla="*/ 41 h 53"/>
                <a:gd name="T64" fmla="*/ 69 w 72"/>
                <a:gd name="T65" fmla="*/ 4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53"/>
                <a:gd name="T101" fmla="*/ 72 w 72"/>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53">
                  <a:moveTo>
                    <a:pt x="70" y="39"/>
                  </a:moveTo>
                  <a:lnTo>
                    <a:pt x="70" y="39"/>
                  </a:lnTo>
                  <a:lnTo>
                    <a:pt x="67" y="33"/>
                  </a:lnTo>
                  <a:lnTo>
                    <a:pt x="64" y="28"/>
                  </a:lnTo>
                  <a:lnTo>
                    <a:pt x="61" y="23"/>
                  </a:lnTo>
                  <a:lnTo>
                    <a:pt x="57" y="19"/>
                  </a:lnTo>
                  <a:lnTo>
                    <a:pt x="51" y="14"/>
                  </a:lnTo>
                  <a:lnTo>
                    <a:pt x="47" y="10"/>
                  </a:lnTo>
                  <a:lnTo>
                    <a:pt x="42" y="7"/>
                  </a:lnTo>
                  <a:lnTo>
                    <a:pt x="37" y="5"/>
                  </a:lnTo>
                  <a:lnTo>
                    <a:pt x="30" y="3"/>
                  </a:lnTo>
                  <a:lnTo>
                    <a:pt x="24" y="1"/>
                  </a:lnTo>
                  <a:lnTo>
                    <a:pt x="18" y="0"/>
                  </a:lnTo>
                  <a:lnTo>
                    <a:pt x="11" y="0"/>
                  </a:lnTo>
                  <a:lnTo>
                    <a:pt x="5" y="0"/>
                  </a:lnTo>
                  <a:lnTo>
                    <a:pt x="0" y="1"/>
                  </a:lnTo>
                  <a:lnTo>
                    <a:pt x="0" y="2"/>
                  </a:lnTo>
                  <a:lnTo>
                    <a:pt x="0" y="3"/>
                  </a:lnTo>
                  <a:lnTo>
                    <a:pt x="1" y="3"/>
                  </a:lnTo>
                  <a:lnTo>
                    <a:pt x="2" y="4"/>
                  </a:lnTo>
                  <a:lnTo>
                    <a:pt x="3" y="5"/>
                  </a:lnTo>
                  <a:lnTo>
                    <a:pt x="5" y="5"/>
                  </a:lnTo>
                  <a:lnTo>
                    <a:pt x="6" y="6"/>
                  </a:lnTo>
                  <a:lnTo>
                    <a:pt x="7" y="7"/>
                  </a:lnTo>
                  <a:lnTo>
                    <a:pt x="9" y="7"/>
                  </a:lnTo>
                  <a:lnTo>
                    <a:pt x="10" y="8"/>
                  </a:lnTo>
                  <a:lnTo>
                    <a:pt x="11" y="9"/>
                  </a:lnTo>
                  <a:lnTo>
                    <a:pt x="18" y="9"/>
                  </a:lnTo>
                  <a:lnTo>
                    <a:pt x="23" y="10"/>
                  </a:lnTo>
                  <a:lnTo>
                    <a:pt x="28" y="11"/>
                  </a:lnTo>
                  <a:lnTo>
                    <a:pt x="32" y="13"/>
                  </a:lnTo>
                  <a:lnTo>
                    <a:pt x="42" y="19"/>
                  </a:lnTo>
                  <a:lnTo>
                    <a:pt x="50" y="25"/>
                  </a:lnTo>
                  <a:lnTo>
                    <a:pt x="57" y="32"/>
                  </a:lnTo>
                  <a:lnTo>
                    <a:pt x="62" y="42"/>
                  </a:lnTo>
                  <a:lnTo>
                    <a:pt x="63" y="47"/>
                  </a:lnTo>
                  <a:lnTo>
                    <a:pt x="64" y="48"/>
                  </a:lnTo>
                  <a:lnTo>
                    <a:pt x="65" y="48"/>
                  </a:lnTo>
                  <a:lnTo>
                    <a:pt x="66" y="49"/>
                  </a:lnTo>
                  <a:lnTo>
                    <a:pt x="67" y="50"/>
                  </a:lnTo>
                  <a:lnTo>
                    <a:pt x="68" y="51"/>
                  </a:lnTo>
                  <a:lnTo>
                    <a:pt x="69" y="51"/>
                  </a:lnTo>
                  <a:lnTo>
                    <a:pt x="70" y="52"/>
                  </a:lnTo>
                  <a:lnTo>
                    <a:pt x="70" y="53"/>
                  </a:lnTo>
                  <a:lnTo>
                    <a:pt x="71" y="53"/>
                  </a:lnTo>
                  <a:lnTo>
                    <a:pt x="72" y="52"/>
                  </a:lnTo>
                  <a:lnTo>
                    <a:pt x="72" y="50"/>
                  </a:lnTo>
                  <a:lnTo>
                    <a:pt x="71" y="49"/>
                  </a:lnTo>
                  <a:lnTo>
                    <a:pt x="70" y="48"/>
                  </a:lnTo>
                  <a:lnTo>
                    <a:pt x="70" y="47"/>
                  </a:lnTo>
                  <a:lnTo>
                    <a:pt x="69" y="46"/>
                  </a:lnTo>
                  <a:lnTo>
                    <a:pt x="68" y="45"/>
                  </a:lnTo>
                  <a:lnTo>
                    <a:pt x="68" y="44"/>
                  </a:lnTo>
                  <a:lnTo>
                    <a:pt x="68" y="43"/>
                  </a:lnTo>
                  <a:lnTo>
                    <a:pt x="68" y="42"/>
                  </a:lnTo>
                  <a:lnTo>
                    <a:pt x="69" y="42"/>
                  </a:lnTo>
                  <a:lnTo>
                    <a:pt x="69" y="41"/>
                  </a:lnTo>
                  <a:lnTo>
                    <a:pt x="69" y="40"/>
                  </a:lnTo>
                  <a:lnTo>
                    <a:pt x="70" y="39"/>
                  </a:lnTo>
                  <a:close/>
                </a:path>
              </a:pathLst>
            </a:custGeom>
            <a:solidFill>
              <a:srgbClr val="68EEFF"/>
            </a:solidFill>
            <a:ln w="9525">
              <a:noFill/>
              <a:round/>
              <a:headEnd/>
              <a:tailEnd/>
            </a:ln>
          </p:spPr>
          <p:txBody>
            <a:bodyPr>
              <a:prstTxWarp prst="textNoShape">
                <a:avLst/>
              </a:prstTxWarp>
            </a:bodyPr>
            <a:lstStyle/>
            <a:p>
              <a:endParaRPr lang="en-US"/>
            </a:p>
          </p:txBody>
        </p:sp>
        <p:sp>
          <p:nvSpPr>
            <p:cNvPr id="62538" name="Freeform 74"/>
            <p:cNvSpPr>
              <a:spLocks/>
            </p:cNvSpPr>
            <p:nvPr/>
          </p:nvSpPr>
          <p:spPr bwMode="auto">
            <a:xfrm>
              <a:off x="1875" y="1418"/>
              <a:ext cx="53" cy="39"/>
            </a:xfrm>
            <a:custGeom>
              <a:avLst/>
              <a:gdLst>
                <a:gd name="T0" fmla="*/ 53 w 53"/>
                <a:gd name="T1" fmla="*/ 39 h 39"/>
                <a:gd name="T2" fmla="*/ 52 w 53"/>
                <a:gd name="T3" fmla="*/ 38 h 39"/>
                <a:gd name="T4" fmla="*/ 51 w 53"/>
                <a:gd name="T5" fmla="*/ 33 h 39"/>
                <a:gd name="T6" fmla="*/ 46 w 53"/>
                <a:gd name="T7" fmla="*/ 23 h 39"/>
                <a:gd name="T8" fmla="*/ 39 w 53"/>
                <a:gd name="T9" fmla="*/ 16 h 39"/>
                <a:gd name="T10" fmla="*/ 31 w 53"/>
                <a:gd name="T11" fmla="*/ 10 h 39"/>
                <a:gd name="T12" fmla="*/ 21 w 53"/>
                <a:gd name="T13" fmla="*/ 4 h 39"/>
                <a:gd name="T14" fmla="*/ 17 w 53"/>
                <a:gd name="T15" fmla="*/ 2 h 39"/>
                <a:gd name="T16" fmla="*/ 12 w 53"/>
                <a:gd name="T17" fmla="*/ 1 h 39"/>
                <a:gd name="T18" fmla="*/ 7 w 53"/>
                <a:gd name="T19" fmla="*/ 0 h 39"/>
                <a:gd name="T20" fmla="*/ 0 w 53"/>
                <a:gd name="T21" fmla="*/ 0 h 39"/>
                <a:gd name="T22" fmla="*/ 0 w 53"/>
                <a:gd name="T23" fmla="*/ 0 h 39"/>
                <a:gd name="T24" fmla="*/ 4 w 53"/>
                <a:gd name="T25" fmla="*/ 1 h 39"/>
                <a:gd name="T26" fmla="*/ 7 w 53"/>
                <a:gd name="T27" fmla="*/ 3 h 39"/>
                <a:gd name="T28" fmla="*/ 9 w 53"/>
                <a:gd name="T29" fmla="*/ 5 h 39"/>
                <a:gd name="T30" fmla="*/ 12 w 53"/>
                <a:gd name="T31" fmla="*/ 7 h 39"/>
                <a:gd name="T32" fmla="*/ 15 w 53"/>
                <a:gd name="T33" fmla="*/ 9 h 39"/>
                <a:gd name="T34" fmla="*/ 17 w 53"/>
                <a:gd name="T35" fmla="*/ 11 h 39"/>
                <a:gd name="T36" fmla="*/ 20 w 53"/>
                <a:gd name="T37" fmla="*/ 13 h 39"/>
                <a:gd name="T38" fmla="*/ 22 w 53"/>
                <a:gd name="T39" fmla="*/ 15 h 39"/>
                <a:gd name="T40" fmla="*/ 26 w 53"/>
                <a:gd name="T41" fmla="*/ 17 h 39"/>
                <a:gd name="T42" fmla="*/ 33 w 53"/>
                <a:gd name="T43" fmla="*/ 22 h 39"/>
                <a:gd name="T44" fmla="*/ 34 w 53"/>
                <a:gd name="T45" fmla="*/ 23 h 39"/>
                <a:gd name="T46" fmla="*/ 36 w 53"/>
                <a:gd name="T47" fmla="*/ 25 h 39"/>
                <a:gd name="T48" fmla="*/ 38 w 53"/>
                <a:gd name="T49" fmla="*/ 27 h 39"/>
                <a:gd name="T50" fmla="*/ 40 w 53"/>
                <a:gd name="T51" fmla="*/ 30 h 39"/>
                <a:gd name="T52" fmla="*/ 44 w 53"/>
                <a:gd name="T53" fmla="*/ 32 h 39"/>
                <a:gd name="T54" fmla="*/ 46 w 53"/>
                <a:gd name="T55" fmla="*/ 33 h 39"/>
                <a:gd name="T56" fmla="*/ 48 w 53"/>
                <a:gd name="T57" fmla="*/ 35 h 39"/>
                <a:gd name="T58" fmla="*/ 50 w 53"/>
                <a:gd name="T59" fmla="*/ 37 h 39"/>
                <a:gd name="T60" fmla="*/ 53 w 53"/>
                <a:gd name="T61" fmla="*/ 39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
                <a:gd name="T94" fmla="*/ 0 h 39"/>
                <a:gd name="T95" fmla="*/ 53 w 53"/>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 h="39">
                  <a:moveTo>
                    <a:pt x="53" y="39"/>
                  </a:moveTo>
                  <a:lnTo>
                    <a:pt x="52" y="38"/>
                  </a:lnTo>
                  <a:lnTo>
                    <a:pt x="51" y="33"/>
                  </a:lnTo>
                  <a:lnTo>
                    <a:pt x="46" y="23"/>
                  </a:lnTo>
                  <a:lnTo>
                    <a:pt x="39" y="16"/>
                  </a:lnTo>
                  <a:lnTo>
                    <a:pt x="31" y="10"/>
                  </a:lnTo>
                  <a:lnTo>
                    <a:pt x="21" y="4"/>
                  </a:lnTo>
                  <a:lnTo>
                    <a:pt x="17" y="2"/>
                  </a:lnTo>
                  <a:lnTo>
                    <a:pt x="12" y="1"/>
                  </a:lnTo>
                  <a:lnTo>
                    <a:pt x="7" y="0"/>
                  </a:lnTo>
                  <a:lnTo>
                    <a:pt x="0" y="0"/>
                  </a:lnTo>
                  <a:lnTo>
                    <a:pt x="4" y="1"/>
                  </a:lnTo>
                  <a:lnTo>
                    <a:pt x="7" y="3"/>
                  </a:lnTo>
                  <a:lnTo>
                    <a:pt x="9" y="5"/>
                  </a:lnTo>
                  <a:lnTo>
                    <a:pt x="12" y="7"/>
                  </a:lnTo>
                  <a:lnTo>
                    <a:pt x="15" y="9"/>
                  </a:lnTo>
                  <a:lnTo>
                    <a:pt x="17" y="11"/>
                  </a:lnTo>
                  <a:lnTo>
                    <a:pt x="20" y="13"/>
                  </a:lnTo>
                  <a:lnTo>
                    <a:pt x="22" y="15"/>
                  </a:lnTo>
                  <a:lnTo>
                    <a:pt x="26" y="17"/>
                  </a:lnTo>
                  <a:lnTo>
                    <a:pt x="33" y="22"/>
                  </a:lnTo>
                  <a:lnTo>
                    <a:pt x="34" y="23"/>
                  </a:lnTo>
                  <a:lnTo>
                    <a:pt x="36" y="25"/>
                  </a:lnTo>
                  <a:lnTo>
                    <a:pt x="38" y="27"/>
                  </a:lnTo>
                  <a:lnTo>
                    <a:pt x="40" y="30"/>
                  </a:lnTo>
                  <a:lnTo>
                    <a:pt x="44" y="32"/>
                  </a:lnTo>
                  <a:lnTo>
                    <a:pt x="46" y="33"/>
                  </a:lnTo>
                  <a:lnTo>
                    <a:pt x="48" y="35"/>
                  </a:lnTo>
                  <a:lnTo>
                    <a:pt x="50" y="37"/>
                  </a:lnTo>
                  <a:lnTo>
                    <a:pt x="53" y="39"/>
                  </a:lnTo>
                  <a:close/>
                </a:path>
              </a:pathLst>
            </a:custGeom>
            <a:solidFill>
              <a:srgbClr val="70F1FF"/>
            </a:solidFill>
            <a:ln w="9525">
              <a:noFill/>
              <a:round/>
              <a:headEnd/>
              <a:tailEnd/>
            </a:ln>
          </p:spPr>
          <p:txBody>
            <a:bodyPr>
              <a:prstTxWarp prst="textNoShape">
                <a:avLst/>
              </a:prstTxWarp>
            </a:bodyPr>
            <a:lstStyle/>
            <a:p>
              <a:endParaRPr lang="en-US"/>
            </a:p>
          </p:txBody>
        </p:sp>
        <p:sp>
          <p:nvSpPr>
            <p:cNvPr id="62539" name="Freeform 75"/>
            <p:cNvSpPr>
              <a:spLocks/>
            </p:cNvSpPr>
            <p:nvPr/>
          </p:nvSpPr>
          <p:spPr bwMode="auto">
            <a:xfrm>
              <a:off x="1897" y="1433"/>
              <a:ext cx="12" cy="8"/>
            </a:xfrm>
            <a:custGeom>
              <a:avLst/>
              <a:gdLst>
                <a:gd name="T0" fmla="*/ 12 w 12"/>
                <a:gd name="T1" fmla="*/ 8 h 8"/>
                <a:gd name="T2" fmla="*/ 11 w 12"/>
                <a:gd name="T3" fmla="*/ 7 h 8"/>
                <a:gd name="T4" fmla="*/ 4 w 12"/>
                <a:gd name="T5" fmla="*/ 2 h 8"/>
                <a:gd name="T6" fmla="*/ 0 w 12"/>
                <a:gd name="T7" fmla="*/ 0 h 8"/>
                <a:gd name="T8" fmla="*/ 3 w 12"/>
                <a:gd name="T9" fmla="*/ 1 h 8"/>
                <a:gd name="T10" fmla="*/ 4 w 12"/>
                <a:gd name="T11" fmla="*/ 2 h 8"/>
                <a:gd name="T12" fmla="*/ 5 w 12"/>
                <a:gd name="T13" fmla="*/ 3 h 8"/>
                <a:gd name="T14" fmla="*/ 7 w 12"/>
                <a:gd name="T15" fmla="*/ 4 h 8"/>
                <a:gd name="T16" fmla="*/ 8 w 12"/>
                <a:gd name="T17" fmla="*/ 5 h 8"/>
                <a:gd name="T18" fmla="*/ 9 w 12"/>
                <a:gd name="T19" fmla="*/ 6 h 8"/>
                <a:gd name="T20" fmla="*/ 11 w 12"/>
                <a:gd name="T21" fmla="*/ 7 h 8"/>
                <a:gd name="T22" fmla="*/ 12 w 12"/>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8"/>
                <a:gd name="T38" fmla="*/ 12 w 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8">
                  <a:moveTo>
                    <a:pt x="12" y="8"/>
                  </a:moveTo>
                  <a:lnTo>
                    <a:pt x="11" y="7"/>
                  </a:lnTo>
                  <a:lnTo>
                    <a:pt x="4" y="2"/>
                  </a:lnTo>
                  <a:lnTo>
                    <a:pt x="0" y="0"/>
                  </a:lnTo>
                  <a:lnTo>
                    <a:pt x="3" y="1"/>
                  </a:lnTo>
                  <a:lnTo>
                    <a:pt x="4" y="2"/>
                  </a:lnTo>
                  <a:lnTo>
                    <a:pt x="5" y="3"/>
                  </a:lnTo>
                  <a:lnTo>
                    <a:pt x="7" y="4"/>
                  </a:lnTo>
                  <a:lnTo>
                    <a:pt x="8" y="5"/>
                  </a:lnTo>
                  <a:lnTo>
                    <a:pt x="9" y="6"/>
                  </a:lnTo>
                  <a:lnTo>
                    <a:pt x="11" y="7"/>
                  </a:lnTo>
                  <a:lnTo>
                    <a:pt x="12" y="8"/>
                  </a:lnTo>
                  <a:close/>
                </a:path>
              </a:pathLst>
            </a:custGeom>
            <a:solidFill>
              <a:srgbClr val="78F4FF"/>
            </a:solidFill>
            <a:ln w="9525">
              <a:noFill/>
              <a:round/>
              <a:headEnd/>
              <a:tailEnd/>
            </a:ln>
          </p:spPr>
          <p:txBody>
            <a:bodyPr>
              <a:prstTxWarp prst="textNoShape">
                <a:avLst/>
              </a:prstTxWarp>
            </a:bodyPr>
            <a:lstStyle/>
            <a:p>
              <a:endParaRPr lang="en-US"/>
            </a:p>
          </p:txBody>
        </p:sp>
        <p:sp>
          <p:nvSpPr>
            <p:cNvPr id="62540" name="Freeform 76"/>
            <p:cNvSpPr>
              <a:spLocks/>
            </p:cNvSpPr>
            <p:nvPr/>
          </p:nvSpPr>
          <p:spPr bwMode="auto">
            <a:xfrm>
              <a:off x="1508" y="1379"/>
              <a:ext cx="269" cy="200"/>
            </a:xfrm>
            <a:custGeom>
              <a:avLst/>
              <a:gdLst>
                <a:gd name="T0" fmla="*/ 104 w 269"/>
                <a:gd name="T1" fmla="*/ 51 h 200"/>
                <a:gd name="T2" fmla="*/ 110 w 269"/>
                <a:gd name="T3" fmla="*/ 81 h 200"/>
                <a:gd name="T4" fmla="*/ 130 w 269"/>
                <a:gd name="T5" fmla="*/ 93 h 200"/>
                <a:gd name="T6" fmla="*/ 164 w 269"/>
                <a:gd name="T7" fmla="*/ 99 h 200"/>
                <a:gd name="T8" fmla="*/ 195 w 269"/>
                <a:gd name="T9" fmla="*/ 100 h 200"/>
                <a:gd name="T10" fmla="*/ 212 w 269"/>
                <a:gd name="T11" fmla="*/ 108 h 200"/>
                <a:gd name="T12" fmla="*/ 231 w 269"/>
                <a:gd name="T13" fmla="*/ 120 h 200"/>
                <a:gd name="T14" fmla="*/ 257 w 269"/>
                <a:gd name="T15" fmla="*/ 142 h 200"/>
                <a:gd name="T16" fmla="*/ 254 w 269"/>
                <a:gd name="T17" fmla="*/ 159 h 200"/>
                <a:gd name="T18" fmla="*/ 226 w 269"/>
                <a:gd name="T19" fmla="*/ 139 h 200"/>
                <a:gd name="T20" fmla="*/ 201 w 269"/>
                <a:gd name="T21" fmla="*/ 115 h 200"/>
                <a:gd name="T22" fmla="*/ 192 w 269"/>
                <a:gd name="T23" fmla="*/ 118 h 200"/>
                <a:gd name="T24" fmla="*/ 189 w 269"/>
                <a:gd name="T25" fmla="*/ 125 h 200"/>
                <a:gd name="T26" fmla="*/ 211 w 269"/>
                <a:gd name="T27" fmla="*/ 156 h 200"/>
                <a:gd name="T28" fmla="*/ 219 w 269"/>
                <a:gd name="T29" fmla="*/ 192 h 200"/>
                <a:gd name="T30" fmla="*/ 209 w 269"/>
                <a:gd name="T31" fmla="*/ 190 h 200"/>
                <a:gd name="T32" fmla="*/ 198 w 269"/>
                <a:gd name="T33" fmla="*/ 171 h 200"/>
                <a:gd name="T34" fmla="*/ 178 w 269"/>
                <a:gd name="T35" fmla="*/ 150 h 200"/>
                <a:gd name="T36" fmla="*/ 160 w 269"/>
                <a:gd name="T37" fmla="*/ 122 h 200"/>
                <a:gd name="T38" fmla="*/ 146 w 269"/>
                <a:gd name="T39" fmla="*/ 109 h 200"/>
                <a:gd name="T40" fmla="*/ 142 w 269"/>
                <a:gd name="T41" fmla="*/ 102 h 200"/>
                <a:gd name="T42" fmla="*/ 137 w 269"/>
                <a:gd name="T43" fmla="*/ 101 h 200"/>
                <a:gd name="T44" fmla="*/ 132 w 269"/>
                <a:gd name="T45" fmla="*/ 103 h 200"/>
                <a:gd name="T46" fmla="*/ 137 w 269"/>
                <a:gd name="T47" fmla="*/ 124 h 200"/>
                <a:gd name="T48" fmla="*/ 146 w 269"/>
                <a:gd name="T49" fmla="*/ 164 h 200"/>
                <a:gd name="T50" fmla="*/ 141 w 269"/>
                <a:gd name="T51" fmla="*/ 190 h 200"/>
                <a:gd name="T52" fmla="*/ 136 w 269"/>
                <a:gd name="T53" fmla="*/ 198 h 200"/>
                <a:gd name="T54" fmla="*/ 124 w 269"/>
                <a:gd name="T55" fmla="*/ 188 h 200"/>
                <a:gd name="T56" fmla="*/ 119 w 269"/>
                <a:gd name="T57" fmla="*/ 159 h 200"/>
                <a:gd name="T58" fmla="*/ 111 w 269"/>
                <a:gd name="T59" fmla="*/ 137 h 200"/>
                <a:gd name="T60" fmla="*/ 107 w 269"/>
                <a:gd name="T61" fmla="*/ 122 h 200"/>
                <a:gd name="T62" fmla="*/ 103 w 269"/>
                <a:gd name="T63" fmla="*/ 112 h 200"/>
                <a:gd name="T64" fmla="*/ 95 w 269"/>
                <a:gd name="T65" fmla="*/ 110 h 200"/>
                <a:gd name="T66" fmla="*/ 88 w 269"/>
                <a:gd name="T67" fmla="*/ 121 h 200"/>
                <a:gd name="T68" fmla="*/ 90 w 269"/>
                <a:gd name="T69" fmla="*/ 150 h 200"/>
                <a:gd name="T70" fmla="*/ 81 w 269"/>
                <a:gd name="T71" fmla="*/ 174 h 200"/>
                <a:gd name="T72" fmla="*/ 65 w 269"/>
                <a:gd name="T73" fmla="*/ 193 h 200"/>
                <a:gd name="T74" fmla="*/ 52 w 269"/>
                <a:gd name="T75" fmla="*/ 196 h 200"/>
                <a:gd name="T76" fmla="*/ 54 w 269"/>
                <a:gd name="T77" fmla="*/ 183 h 200"/>
                <a:gd name="T78" fmla="*/ 61 w 269"/>
                <a:gd name="T79" fmla="*/ 162 h 200"/>
                <a:gd name="T80" fmla="*/ 67 w 269"/>
                <a:gd name="T81" fmla="*/ 130 h 200"/>
                <a:gd name="T82" fmla="*/ 67 w 269"/>
                <a:gd name="T83" fmla="*/ 114 h 200"/>
                <a:gd name="T84" fmla="*/ 64 w 269"/>
                <a:gd name="T85" fmla="*/ 112 h 200"/>
                <a:gd name="T86" fmla="*/ 47 w 269"/>
                <a:gd name="T87" fmla="*/ 129 h 200"/>
                <a:gd name="T88" fmla="*/ 21 w 269"/>
                <a:gd name="T89" fmla="*/ 167 h 200"/>
                <a:gd name="T90" fmla="*/ 0 w 269"/>
                <a:gd name="T91" fmla="*/ 176 h 200"/>
                <a:gd name="T92" fmla="*/ 4 w 269"/>
                <a:gd name="T93" fmla="*/ 152 h 200"/>
                <a:gd name="T94" fmla="*/ 16 w 269"/>
                <a:gd name="T95" fmla="*/ 129 h 200"/>
                <a:gd name="T96" fmla="*/ 57 w 269"/>
                <a:gd name="T97" fmla="*/ 104 h 200"/>
                <a:gd name="T98" fmla="*/ 85 w 269"/>
                <a:gd name="T99" fmla="*/ 69 h 200"/>
                <a:gd name="T100" fmla="*/ 90 w 269"/>
                <a:gd name="T101" fmla="*/ 61 h 200"/>
                <a:gd name="T102" fmla="*/ 91 w 269"/>
                <a:gd name="T103" fmla="*/ 51 h 200"/>
                <a:gd name="T104" fmla="*/ 88 w 269"/>
                <a:gd name="T105" fmla="*/ 25 h 200"/>
                <a:gd name="T106" fmla="*/ 83 w 269"/>
                <a:gd name="T107" fmla="*/ 0 h 200"/>
                <a:gd name="T108" fmla="*/ 90 w 269"/>
                <a:gd name="T109" fmla="*/ 0 h 200"/>
                <a:gd name="T110" fmla="*/ 97 w 269"/>
                <a:gd name="T111" fmla="*/ 0 h 200"/>
                <a:gd name="T112" fmla="*/ 101 w 269"/>
                <a:gd name="T113" fmla="*/ 11 h 200"/>
                <a:gd name="T114" fmla="*/ 101 w 269"/>
                <a:gd name="T115" fmla="*/ 23 h 2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9"/>
                <a:gd name="T175" fmla="*/ 0 h 200"/>
                <a:gd name="T176" fmla="*/ 269 w 269"/>
                <a:gd name="T177" fmla="*/ 200 h 2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9" h="200">
                  <a:moveTo>
                    <a:pt x="101" y="23"/>
                  </a:moveTo>
                  <a:lnTo>
                    <a:pt x="103" y="32"/>
                  </a:lnTo>
                  <a:lnTo>
                    <a:pt x="104" y="41"/>
                  </a:lnTo>
                  <a:lnTo>
                    <a:pt x="104" y="51"/>
                  </a:lnTo>
                  <a:lnTo>
                    <a:pt x="104" y="60"/>
                  </a:lnTo>
                  <a:lnTo>
                    <a:pt x="105" y="69"/>
                  </a:lnTo>
                  <a:lnTo>
                    <a:pt x="108" y="77"/>
                  </a:lnTo>
                  <a:lnTo>
                    <a:pt x="110" y="81"/>
                  </a:lnTo>
                  <a:lnTo>
                    <a:pt x="113" y="84"/>
                  </a:lnTo>
                  <a:lnTo>
                    <a:pt x="117" y="88"/>
                  </a:lnTo>
                  <a:lnTo>
                    <a:pt x="121" y="91"/>
                  </a:lnTo>
                  <a:lnTo>
                    <a:pt x="130" y="93"/>
                  </a:lnTo>
                  <a:lnTo>
                    <a:pt x="139" y="95"/>
                  </a:lnTo>
                  <a:lnTo>
                    <a:pt x="147" y="96"/>
                  </a:lnTo>
                  <a:lnTo>
                    <a:pt x="156" y="98"/>
                  </a:lnTo>
                  <a:lnTo>
                    <a:pt x="164" y="99"/>
                  </a:lnTo>
                  <a:lnTo>
                    <a:pt x="172" y="99"/>
                  </a:lnTo>
                  <a:lnTo>
                    <a:pt x="181" y="99"/>
                  </a:lnTo>
                  <a:lnTo>
                    <a:pt x="189" y="98"/>
                  </a:lnTo>
                  <a:lnTo>
                    <a:pt x="195" y="100"/>
                  </a:lnTo>
                  <a:lnTo>
                    <a:pt x="199" y="101"/>
                  </a:lnTo>
                  <a:lnTo>
                    <a:pt x="204" y="103"/>
                  </a:lnTo>
                  <a:lnTo>
                    <a:pt x="208" y="105"/>
                  </a:lnTo>
                  <a:lnTo>
                    <a:pt x="212" y="108"/>
                  </a:lnTo>
                  <a:lnTo>
                    <a:pt x="217" y="110"/>
                  </a:lnTo>
                  <a:lnTo>
                    <a:pt x="221" y="112"/>
                  </a:lnTo>
                  <a:lnTo>
                    <a:pt x="226" y="115"/>
                  </a:lnTo>
                  <a:lnTo>
                    <a:pt x="231" y="120"/>
                  </a:lnTo>
                  <a:lnTo>
                    <a:pt x="238" y="125"/>
                  </a:lnTo>
                  <a:lnTo>
                    <a:pt x="244" y="131"/>
                  </a:lnTo>
                  <a:lnTo>
                    <a:pt x="250" y="136"/>
                  </a:lnTo>
                  <a:lnTo>
                    <a:pt x="257" y="142"/>
                  </a:lnTo>
                  <a:lnTo>
                    <a:pt x="262" y="148"/>
                  </a:lnTo>
                  <a:lnTo>
                    <a:pt x="266" y="154"/>
                  </a:lnTo>
                  <a:lnTo>
                    <a:pt x="269" y="160"/>
                  </a:lnTo>
                  <a:lnTo>
                    <a:pt x="254" y="159"/>
                  </a:lnTo>
                  <a:lnTo>
                    <a:pt x="247" y="154"/>
                  </a:lnTo>
                  <a:lnTo>
                    <a:pt x="240" y="150"/>
                  </a:lnTo>
                  <a:lnTo>
                    <a:pt x="234" y="144"/>
                  </a:lnTo>
                  <a:lnTo>
                    <a:pt x="226" y="139"/>
                  </a:lnTo>
                  <a:lnTo>
                    <a:pt x="220" y="133"/>
                  </a:lnTo>
                  <a:lnTo>
                    <a:pt x="214" y="128"/>
                  </a:lnTo>
                  <a:lnTo>
                    <a:pt x="207" y="121"/>
                  </a:lnTo>
                  <a:lnTo>
                    <a:pt x="201" y="115"/>
                  </a:lnTo>
                  <a:lnTo>
                    <a:pt x="199" y="116"/>
                  </a:lnTo>
                  <a:lnTo>
                    <a:pt x="197" y="116"/>
                  </a:lnTo>
                  <a:lnTo>
                    <a:pt x="195" y="117"/>
                  </a:lnTo>
                  <a:lnTo>
                    <a:pt x="192" y="118"/>
                  </a:lnTo>
                  <a:lnTo>
                    <a:pt x="191" y="119"/>
                  </a:lnTo>
                  <a:lnTo>
                    <a:pt x="190" y="121"/>
                  </a:lnTo>
                  <a:lnTo>
                    <a:pt x="189" y="123"/>
                  </a:lnTo>
                  <a:lnTo>
                    <a:pt x="189" y="125"/>
                  </a:lnTo>
                  <a:lnTo>
                    <a:pt x="196" y="133"/>
                  </a:lnTo>
                  <a:lnTo>
                    <a:pt x="201" y="140"/>
                  </a:lnTo>
                  <a:lnTo>
                    <a:pt x="206" y="148"/>
                  </a:lnTo>
                  <a:lnTo>
                    <a:pt x="211" y="156"/>
                  </a:lnTo>
                  <a:lnTo>
                    <a:pt x="215" y="164"/>
                  </a:lnTo>
                  <a:lnTo>
                    <a:pt x="217" y="173"/>
                  </a:lnTo>
                  <a:lnTo>
                    <a:pt x="219" y="182"/>
                  </a:lnTo>
                  <a:lnTo>
                    <a:pt x="219" y="192"/>
                  </a:lnTo>
                  <a:lnTo>
                    <a:pt x="216" y="192"/>
                  </a:lnTo>
                  <a:lnTo>
                    <a:pt x="214" y="192"/>
                  </a:lnTo>
                  <a:lnTo>
                    <a:pt x="211" y="191"/>
                  </a:lnTo>
                  <a:lnTo>
                    <a:pt x="209" y="190"/>
                  </a:lnTo>
                  <a:lnTo>
                    <a:pt x="206" y="186"/>
                  </a:lnTo>
                  <a:lnTo>
                    <a:pt x="203" y="181"/>
                  </a:lnTo>
                  <a:lnTo>
                    <a:pt x="201" y="176"/>
                  </a:lnTo>
                  <a:lnTo>
                    <a:pt x="198" y="171"/>
                  </a:lnTo>
                  <a:lnTo>
                    <a:pt x="193" y="165"/>
                  </a:lnTo>
                  <a:lnTo>
                    <a:pt x="189" y="162"/>
                  </a:lnTo>
                  <a:lnTo>
                    <a:pt x="183" y="157"/>
                  </a:lnTo>
                  <a:lnTo>
                    <a:pt x="178" y="150"/>
                  </a:lnTo>
                  <a:lnTo>
                    <a:pt x="172" y="143"/>
                  </a:lnTo>
                  <a:lnTo>
                    <a:pt x="168" y="136"/>
                  </a:lnTo>
                  <a:lnTo>
                    <a:pt x="164" y="130"/>
                  </a:lnTo>
                  <a:lnTo>
                    <a:pt x="160" y="122"/>
                  </a:lnTo>
                  <a:lnTo>
                    <a:pt x="155" y="117"/>
                  </a:lnTo>
                  <a:lnTo>
                    <a:pt x="147" y="112"/>
                  </a:lnTo>
                  <a:lnTo>
                    <a:pt x="147" y="110"/>
                  </a:lnTo>
                  <a:lnTo>
                    <a:pt x="146" y="109"/>
                  </a:lnTo>
                  <a:lnTo>
                    <a:pt x="145" y="107"/>
                  </a:lnTo>
                  <a:lnTo>
                    <a:pt x="144" y="105"/>
                  </a:lnTo>
                  <a:lnTo>
                    <a:pt x="143" y="104"/>
                  </a:lnTo>
                  <a:lnTo>
                    <a:pt x="142" y="102"/>
                  </a:lnTo>
                  <a:lnTo>
                    <a:pt x="141" y="102"/>
                  </a:lnTo>
                  <a:lnTo>
                    <a:pt x="139" y="101"/>
                  </a:lnTo>
                  <a:lnTo>
                    <a:pt x="138" y="101"/>
                  </a:lnTo>
                  <a:lnTo>
                    <a:pt x="137" y="101"/>
                  </a:lnTo>
                  <a:lnTo>
                    <a:pt x="136" y="101"/>
                  </a:lnTo>
                  <a:lnTo>
                    <a:pt x="134" y="101"/>
                  </a:lnTo>
                  <a:lnTo>
                    <a:pt x="133" y="102"/>
                  </a:lnTo>
                  <a:lnTo>
                    <a:pt x="132" y="103"/>
                  </a:lnTo>
                  <a:lnTo>
                    <a:pt x="131" y="103"/>
                  </a:lnTo>
                  <a:lnTo>
                    <a:pt x="130" y="104"/>
                  </a:lnTo>
                  <a:lnTo>
                    <a:pt x="133" y="114"/>
                  </a:lnTo>
                  <a:lnTo>
                    <a:pt x="137" y="124"/>
                  </a:lnTo>
                  <a:lnTo>
                    <a:pt x="140" y="134"/>
                  </a:lnTo>
                  <a:lnTo>
                    <a:pt x="143" y="143"/>
                  </a:lnTo>
                  <a:lnTo>
                    <a:pt x="145" y="154"/>
                  </a:lnTo>
                  <a:lnTo>
                    <a:pt x="146" y="164"/>
                  </a:lnTo>
                  <a:lnTo>
                    <a:pt x="146" y="174"/>
                  </a:lnTo>
                  <a:lnTo>
                    <a:pt x="144" y="184"/>
                  </a:lnTo>
                  <a:lnTo>
                    <a:pt x="143" y="187"/>
                  </a:lnTo>
                  <a:lnTo>
                    <a:pt x="141" y="190"/>
                  </a:lnTo>
                  <a:lnTo>
                    <a:pt x="140" y="192"/>
                  </a:lnTo>
                  <a:lnTo>
                    <a:pt x="139" y="194"/>
                  </a:lnTo>
                  <a:lnTo>
                    <a:pt x="138" y="196"/>
                  </a:lnTo>
                  <a:lnTo>
                    <a:pt x="136" y="198"/>
                  </a:lnTo>
                  <a:lnTo>
                    <a:pt x="133" y="199"/>
                  </a:lnTo>
                  <a:lnTo>
                    <a:pt x="131" y="200"/>
                  </a:lnTo>
                  <a:lnTo>
                    <a:pt x="127" y="194"/>
                  </a:lnTo>
                  <a:lnTo>
                    <a:pt x="124" y="188"/>
                  </a:lnTo>
                  <a:lnTo>
                    <a:pt x="123" y="180"/>
                  </a:lnTo>
                  <a:lnTo>
                    <a:pt x="121" y="173"/>
                  </a:lnTo>
                  <a:lnTo>
                    <a:pt x="120" y="167"/>
                  </a:lnTo>
                  <a:lnTo>
                    <a:pt x="119" y="159"/>
                  </a:lnTo>
                  <a:lnTo>
                    <a:pt x="117" y="152"/>
                  </a:lnTo>
                  <a:lnTo>
                    <a:pt x="114" y="144"/>
                  </a:lnTo>
                  <a:lnTo>
                    <a:pt x="113" y="141"/>
                  </a:lnTo>
                  <a:lnTo>
                    <a:pt x="111" y="137"/>
                  </a:lnTo>
                  <a:lnTo>
                    <a:pt x="110" y="133"/>
                  </a:lnTo>
                  <a:lnTo>
                    <a:pt x="109" y="130"/>
                  </a:lnTo>
                  <a:lnTo>
                    <a:pt x="108" y="125"/>
                  </a:lnTo>
                  <a:lnTo>
                    <a:pt x="107" y="122"/>
                  </a:lnTo>
                  <a:lnTo>
                    <a:pt x="106" y="118"/>
                  </a:lnTo>
                  <a:lnTo>
                    <a:pt x="106" y="115"/>
                  </a:lnTo>
                  <a:lnTo>
                    <a:pt x="104" y="113"/>
                  </a:lnTo>
                  <a:lnTo>
                    <a:pt x="103" y="112"/>
                  </a:lnTo>
                  <a:lnTo>
                    <a:pt x="101" y="111"/>
                  </a:lnTo>
                  <a:lnTo>
                    <a:pt x="100" y="111"/>
                  </a:lnTo>
                  <a:lnTo>
                    <a:pt x="98" y="110"/>
                  </a:lnTo>
                  <a:lnTo>
                    <a:pt x="95" y="110"/>
                  </a:lnTo>
                  <a:lnTo>
                    <a:pt x="93" y="109"/>
                  </a:lnTo>
                  <a:lnTo>
                    <a:pt x="91" y="109"/>
                  </a:lnTo>
                  <a:lnTo>
                    <a:pt x="89" y="114"/>
                  </a:lnTo>
                  <a:lnTo>
                    <a:pt x="88" y="121"/>
                  </a:lnTo>
                  <a:lnTo>
                    <a:pt x="88" y="128"/>
                  </a:lnTo>
                  <a:lnTo>
                    <a:pt x="89" y="135"/>
                  </a:lnTo>
                  <a:lnTo>
                    <a:pt x="90" y="142"/>
                  </a:lnTo>
                  <a:lnTo>
                    <a:pt x="90" y="150"/>
                  </a:lnTo>
                  <a:lnTo>
                    <a:pt x="89" y="157"/>
                  </a:lnTo>
                  <a:lnTo>
                    <a:pt x="87" y="163"/>
                  </a:lnTo>
                  <a:lnTo>
                    <a:pt x="84" y="169"/>
                  </a:lnTo>
                  <a:lnTo>
                    <a:pt x="81" y="174"/>
                  </a:lnTo>
                  <a:lnTo>
                    <a:pt x="77" y="179"/>
                  </a:lnTo>
                  <a:lnTo>
                    <a:pt x="73" y="183"/>
                  </a:lnTo>
                  <a:lnTo>
                    <a:pt x="69" y="189"/>
                  </a:lnTo>
                  <a:lnTo>
                    <a:pt x="65" y="193"/>
                  </a:lnTo>
                  <a:lnTo>
                    <a:pt x="61" y="197"/>
                  </a:lnTo>
                  <a:lnTo>
                    <a:pt x="57" y="200"/>
                  </a:lnTo>
                  <a:lnTo>
                    <a:pt x="53" y="198"/>
                  </a:lnTo>
                  <a:lnTo>
                    <a:pt x="52" y="196"/>
                  </a:lnTo>
                  <a:lnTo>
                    <a:pt x="51" y="193"/>
                  </a:lnTo>
                  <a:lnTo>
                    <a:pt x="52" y="190"/>
                  </a:lnTo>
                  <a:lnTo>
                    <a:pt x="53" y="187"/>
                  </a:lnTo>
                  <a:lnTo>
                    <a:pt x="54" y="183"/>
                  </a:lnTo>
                  <a:lnTo>
                    <a:pt x="55" y="180"/>
                  </a:lnTo>
                  <a:lnTo>
                    <a:pt x="57" y="178"/>
                  </a:lnTo>
                  <a:lnTo>
                    <a:pt x="59" y="170"/>
                  </a:lnTo>
                  <a:lnTo>
                    <a:pt x="61" y="162"/>
                  </a:lnTo>
                  <a:lnTo>
                    <a:pt x="63" y="154"/>
                  </a:lnTo>
                  <a:lnTo>
                    <a:pt x="64" y="147"/>
                  </a:lnTo>
                  <a:lnTo>
                    <a:pt x="66" y="138"/>
                  </a:lnTo>
                  <a:lnTo>
                    <a:pt x="67" y="130"/>
                  </a:lnTo>
                  <a:lnTo>
                    <a:pt x="68" y="122"/>
                  </a:lnTo>
                  <a:lnTo>
                    <a:pt x="69" y="115"/>
                  </a:lnTo>
                  <a:lnTo>
                    <a:pt x="68" y="114"/>
                  </a:lnTo>
                  <a:lnTo>
                    <a:pt x="67" y="114"/>
                  </a:lnTo>
                  <a:lnTo>
                    <a:pt x="67" y="113"/>
                  </a:lnTo>
                  <a:lnTo>
                    <a:pt x="66" y="112"/>
                  </a:lnTo>
                  <a:lnTo>
                    <a:pt x="65" y="112"/>
                  </a:lnTo>
                  <a:lnTo>
                    <a:pt x="64" y="112"/>
                  </a:lnTo>
                  <a:lnTo>
                    <a:pt x="63" y="112"/>
                  </a:lnTo>
                  <a:lnTo>
                    <a:pt x="62" y="112"/>
                  </a:lnTo>
                  <a:lnTo>
                    <a:pt x="54" y="119"/>
                  </a:lnTo>
                  <a:lnTo>
                    <a:pt x="47" y="129"/>
                  </a:lnTo>
                  <a:lnTo>
                    <a:pt x="42" y="139"/>
                  </a:lnTo>
                  <a:lnTo>
                    <a:pt x="35" y="149"/>
                  </a:lnTo>
                  <a:lnTo>
                    <a:pt x="29" y="158"/>
                  </a:lnTo>
                  <a:lnTo>
                    <a:pt x="21" y="167"/>
                  </a:lnTo>
                  <a:lnTo>
                    <a:pt x="16" y="170"/>
                  </a:lnTo>
                  <a:lnTo>
                    <a:pt x="11" y="173"/>
                  </a:lnTo>
                  <a:lnTo>
                    <a:pt x="6" y="175"/>
                  </a:lnTo>
                  <a:lnTo>
                    <a:pt x="0" y="176"/>
                  </a:lnTo>
                  <a:lnTo>
                    <a:pt x="0" y="170"/>
                  </a:lnTo>
                  <a:lnTo>
                    <a:pt x="0" y="163"/>
                  </a:lnTo>
                  <a:lnTo>
                    <a:pt x="2" y="158"/>
                  </a:lnTo>
                  <a:lnTo>
                    <a:pt x="4" y="152"/>
                  </a:lnTo>
                  <a:lnTo>
                    <a:pt x="7" y="147"/>
                  </a:lnTo>
                  <a:lnTo>
                    <a:pt x="10" y="140"/>
                  </a:lnTo>
                  <a:lnTo>
                    <a:pt x="13" y="135"/>
                  </a:lnTo>
                  <a:lnTo>
                    <a:pt x="16" y="129"/>
                  </a:lnTo>
                  <a:lnTo>
                    <a:pt x="27" y="123"/>
                  </a:lnTo>
                  <a:lnTo>
                    <a:pt x="36" y="117"/>
                  </a:lnTo>
                  <a:lnTo>
                    <a:pt x="47" y="111"/>
                  </a:lnTo>
                  <a:lnTo>
                    <a:pt x="57" y="104"/>
                  </a:lnTo>
                  <a:lnTo>
                    <a:pt x="65" y="97"/>
                  </a:lnTo>
                  <a:lnTo>
                    <a:pt x="72" y="89"/>
                  </a:lnTo>
                  <a:lnTo>
                    <a:pt x="80" y="79"/>
                  </a:lnTo>
                  <a:lnTo>
                    <a:pt x="85" y="69"/>
                  </a:lnTo>
                  <a:lnTo>
                    <a:pt x="88" y="68"/>
                  </a:lnTo>
                  <a:lnTo>
                    <a:pt x="89" y="66"/>
                  </a:lnTo>
                  <a:lnTo>
                    <a:pt x="90" y="64"/>
                  </a:lnTo>
                  <a:lnTo>
                    <a:pt x="90" y="61"/>
                  </a:lnTo>
                  <a:lnTo>
                    <a:pt x="90" y="58"/>
                  </a:lnTo>
                  <a:lnTo>
                    <a:pt x="90" y="56"/>
                  </a:lnTo>
                  <a:lnTo>
                    <a:pt x="90" y="53"/>
                  </a:lnTo>
                  <a:lnTo>
                    <a:pt x="91" y="51"/>
                  </a:lnTo>
                  <a:lnTo>
                    <a:pt x="91" y="44"/>
                  </a:lnTo>
                  <a:lnTo>
                    <a:pt x="90" y="38"/>
                  </a:lnTo>
                  <a:lnTo>
                    <a:pt x="89" y="32"/>
                  </a:lnTo>
                  <a:lnTo>
                    <a:pt x="88" y="25"/>
                  </a:lnTo>
                  <a:lnTo>
                    <a:pt x="87" y="19"/>
                  </a:lnTo>
                  <a:lnTo>
                    <a:pt x="86" y="13"/>
                  </a:lnTo>
                  <a:lnTo>
                    <a:pt x="85" y="6"/>
                  </a:lnTo>
                  <a:lnTo>
                    <a:pt x="83" y="0"/>
                  </a:lnTo>
                  <a:lnTo>
                    <a:pt x="85" y="0"/>
                  </a:lnTo>
                  <a:lnTo>
                    <a:pt x="87" y="0"/>
                  </a:lnTo>
                  <a:lnTo>
                    <a:pt x="89" y="0"/>
                  </a:lnTo>
                  <a:lnTo>
                    <a:pt x="90" y="0"/>
                  </a:lnTo>
                  <a:lnTo>
                    <a:pt x="92" y="0"/>
                  </a:lnTo>
                  <a:lnTo>
                    <a:pt x="94" y="0"/>
                  </a:lnTo>
                  <a:lnTo>
                    <a:pt x="95" y="0"/>
                  </a:lnTo>
                  <a:lnTo>
                    <a:pt x="97" y="0"/>
                  </a:lnTo>
                  <a:lnTo>
                    <a:pt x="99" y="3"/>
                  </a:lnTo>
                  <a:lnTo>
                    <a:pt x="100" y="5"/>
                  </a:lnTo>
                  <a:lnTo>
                    <a:pt x="100" y="7"/>
                  </a:lnTo>
                  <a:lnTo>
                    <a:pt x="101" y="11"/>
                  </a:lnTo>
                  <a:lnTo>
                    <a:pt x="101" y="13"/>
                  </a:lnTo>
                  <a:lnTo>
                    <a:pt x="100" y="16"/>
                  </a:lnTo>
                  <a:lnTo>
                    <a:pt x="100" y="19"/>
                  </a:lnTo>
                  <a:lnTo>
                    <a:pt x="101" y="23"/>
                  </a:lnTo>
                  <a:close/>
                </a:path>
              </a:pathLst>
            </a:custGeom>
            <a:solidFill>
              <a:srgbClr val="FF6633"/>
            </a:solidFill>
            <a:ln w="9525">
              <a:noFill/>
              <a:round/>
              <a:headEnd/>
              <a:tailEnd/>
            </a:ln>
          </p:spPr>
          <p:txBody>
            <a:bodyPr>
              <a:prstTxWarp prst="textNoShape">
                <a:avLst/>
              </a:prstTxWarp>
            </a:bodyPr>
            <a:lstStyle/>
            <a:p>
              <a:endParaRPr lang="en-US"/>
            </a:p>
          </p:txBody>
        </p:sp>
        <p:sp>
          <p:nvSpPr>
            <p:cNvPr id="62541" name="Freeform 77"/>
            <p:cNvSpPr>
              <a:spLocks/>
            </p:cNvSpPr>
            <p:nvPr/>
          </p:nvSpPr>
          <p:spPr bwMode="auto">
            <a:xfrm>
              <a:off x="1624" y="1377"/>
              <a:ext cx="406" cy="554"/>
            </a:xfrm>
            <a:custGeom>
              <a:avLst/>
              <a:gdLst>
                <a:gd name="T0" fmla="*/ 226 w 406"/>
                <a:gd name="T1" fmla="*/ 44 h 554"/>
                <a:gd name="T2" fmla="*/ 288 w 406"/>
                <a:gd name="T3" fmla="*/ 82 h 554"/>
                <a:gd name="T4" fmla="*/ 341 w 406"/>
                <a:gd name="T5" fmla="*/ 135 h 554"/>
                <a:gd name="T6" fmla="*/ 382 w 406"/>
                <a:gd name="T7" fmla="*/ 197 h 554"/>
                <a:gd name="T8" fmla="*/ 400 w 406"/>
                <a:gd name="T9" fmla="*/ 248 h 554"/>
                <a:gd name="T10" fmla="*/ 403 w 406"/>
                <a:gd name="T11" fmla="*/ 295 h 554"/>
                <a:gd name="T12" fmla="*/ 404 w 406"/>
                <a:gd name="T13" fmla="*/ 312 h 554"/>
                <a:gd name="T14" fmla="*/ 405 w 406"/>
                <a:gd name="T15" fmla="*/ 320 h 554"/>
                <a:gd name="T16" fmla="*/ 396 w 406"/>
                <a:gd name="T17" fmla="*/ 405 h 554"/>
                <a:gd name="T18" fmla="*/ 377 w 406"/>
                <a:gd name="T19" fmla="*/ 469 h 554"/>
                <a:gd name="T20" fmla="*/ 349 w 406"/>
                <a:gd name="T21" fmla="*/ 514 h 554"/>
                <a:gd name="T22" fmla="*/ 321 w 406"/>
                <a:gd name="T23" fmla="*/ 533 h 554"/>
                <a:gd name="T24" fmla="*/ 337 w 406"/>
                <a:gd name="T25" fmla="*/ 462 h 554"/>
                <a:gd name="T26" fmla="*/ 345 w 406"/>
                <a:gd name="T27" fmla="*/ 367 h 554"/>
                <a:gd name="T28" fmla="*/ 338 w 406"/>
                <a:gd name="T29" fmla="*/ 317 h 554"/>
                <a:gd name="T30" fmla="*/ 298 w 406"/>
                <a:gd name="T31" fmla="*/ 228 h 554"/>
                <a:gd name="T32" fmla="*/ 249 w 406"/>
                <a:gd name="T33" fmla="*/ 170 h 554"/>
                <a:gd name="T34" fmla="*/ 207 w 406"/>
                <a:gd name="T35" fmla="*/ 138 h 554"/>
                <a:gd name="T36" fmla="*/ 162 w 406"/>
                <a:gd name="T37" fmla="*/ 113 h 554"/>
                <a:gd name="T38" fmla="*/ 112 w 406"/>
                <a:gd name="T39" fmla="*/ 94 h 554"/>
                <a:gd name="T40" fmla="*/ 75 w 406"/>
                <a:gd name="T41" fmla="*/ 87 h 554"/>
                <a:gd name="T42" fmla="*/ 50 w 406"/>
                <a:gd name="T43" fmla="*/ 85 h 554"/>
                <a:gd name="T44" fmla="*/ 36 w 406"/>
                <a:gd name="T45" fmla="*/ 82 h 554"/>
                <a:gd name="T46" fmla="*/ 36 w 406"/>
                <a:gd name="T47" fmla="*/ 78 h 554"/>
                <a:gd name="T48" fmla="*/ 37 w 406"/>
                <a:gd name="T49" fmla="*/ 76 h 554"/>
                <a:gd name="T50" fmla="*/ 45 w 406"/>
                <a:gd name="T51" fmla="*/ 75 h 554"/>
                <a:gd name="T52" fmla="*/ 44 w 406"/>
                <a:gd name="T53" fmla="*/ 68 h 554"/>
                <a:gd name="T54" fmla="*/ 37 w 406"/>
                <a:gd name="T55" fmla="*/ 66 h 554"/>
                <a:gd name="T56" fmla="*/ 28 w 406"/>
                <a:gd name="T57" fmla="*/ 63 h 554"/>
                <a:gd name="T58" fmla="*/ 14 w 406"/>
                <a:gd name="T59" fmla="*/ 63 h 554"/>
                <a:gd name="T60" fmla="*/ 23 w 406"/>
                <a:gd name="T61" fmla="*/ 54 h 554"/>
                <a:gd name="T62" fmla="*/ 51 w 406"/>
                <a:gd name="T63" fmla="*/ 51 h 554"/>
                <a:gd name="T64" fmla="*/ 70 w 406"/>
                <a:gd name="T65" fmla="*/ 50 h 554"/>
                <a:gd name="T66" fmla="*/ 69 w 406"/>
                <a:gd name="T67" fmla="*/ 44 h 554"/>
                <a:gd name="T68" fmla="*/ 9 w 406"/>
                <a:gd name="T69" fmla="*/ 39 h 554"/>
                <a:gd name="T70" fmla="*/ 42 w 406"/>
                <a:gd name="T71" fmla="*/ 32 h 554"/>
                <a:gd name="T72" fmla="*/ 65 w 406"/>
                <a:gd name="T73" fmla="*/ 27 h 554"/>
                <a:gd name="T74" fmla="*/ 68 w 406"/>
                <a:gd name="T75" fmla="*/ 25 h 554"/>
                <a:gd name="T76" fmla="*/ 66 w 406"/>
                <a:gd name="T77" fmla="*/ 20 h 554"/>
                <a:gd name="T78" fmla="*/ 56 w 406"/>
                <a:gd name="T79" fmla="*/ 20 h 554"/>
                <a:gd name="T80" fmla="*/ 0 w 406"/>
                <a:gd name="T81" fmla="*/ 26 h 554"/>
                <a:gd name="T82" fmla="*/ 1 w 406"/>
                <a:gd name="T83" fmla="*/ 22 h 554"/>
                <a:gd name="T84" fmla="*/ 4 w 406"/>
                <a:gd name="T85" fmla="*/ 18 h 554"/>
                <a:gd name="T86" fmla="*/ 37 w 406"/>
                <a:gd name="T87" fmla="*/ 16 h 554"/>
                <a:gd name="T88" fmla="*/ 68 w 406"/>
                <a:gd name="T89" fmla="*/ 13 h 554"/>
                <a:gd name="T90" fmla="*/ 57 w 406"/>
                <a:gd name="T91" fmla="*/ 11 h 554"/>
                <a:gd name="T92" fmla="*/ 50 w 406"/>
                <a:gd name="T93" fmla="*/ 4 h 554"/>
                <a:gd name="T94" fmla="*/ 51 w 406"/>
                <a:gd name="T95" fmla="*/ 0 h 554"/>
                <a:gd name="T96" fmla="*/ 89 w 406"/>
                <a:gd name="T97" fmla="*/ 1 h 554"/>
                <a:gd name="T98" fmla="*/ 128 w 406"/>
                <a:gd name="T99" fmla="*/ 9 h 554"/>
                <a:gd name="T100" fmla="*/ 165 w 406"/>
                <a:gd name="T101" fmla="*/ 23 h 5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6"/>
                <a:gd name="T154" fmla="*/ 0 h 554"/>
                <a:gd name="T155" fmla="*/ 406 w 406"/>
                <a:gd name="T156" fmla="*/ 554 h 5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6" h="554">
                  <a:moveTo>
                    <a:pt x="174" y="28"/>
                  </a:moveTo>
                  <a:lnTo>
                    <a:pt x="192" y="32"/>
                  </a:lnTo>
                  <a:lnTo>
                    <a:pt x="209" y="37"/>
                  </a:lnTo>
                  <a:lnTo>
                    <a:pt x="226" y="44"/>
                  </a:lnTo>
                  <a:lnTo>
                    <a:pt x="243" y="52"/>
                  </a:lnTo>
                  <a:lnTo>
                    <a:pt x="259" y="61"/>
                  </a:lnTo>
                  <a:lnTo>
                    <a:pt x="273" y="71"/>
                  </a:lnTo>
                  <a:lnTo>
                    <a:pt x="288" y="82"/>
                  </a:lnTo>
                  <a:lnTo>
                    <a:pt x="302" y="94"/>
                  </a:lnTo>
                  <a:lnTo>
                    <a:pt x="316" y="106"/>
                  </a:lnTo>
                  <a:lnTo>
                    <a:pt x="328" y="120"/>
                  </a:lnTo>
                  <a:lnTo>
                    <a:pt x="341" y="135"/>
                  </a:lnTo>
                  <a:lnTo>
                    <a:pt x="351" y="150"/>
                  </a:lnTo>
                  <a:lnTo>
                    <a:pt x="362" y="164"/>
                  </a:lnTo>
                  <a:lnTo>
                    <a:pt x="373" y="180"/>
                  </a:lnTo>
                  <a:lnTo>
                    <a:pt x="382" y="197"/>
                  </a:lnTo>
                  <a:lnTo>
                    <a:pt x="390" y="213"/>
                  </a:lnTo>
                  <a:lnTo>
                    <a:pt x="394" y="224"/>
                  </a:lnTo>
                  <a:lnTo>
                    <a:pt x="397" y="236"/>
                  </a:lnTo>
                  <a:lnTo>
                    <a:pt x="400" y="248"/>
                  </a:lnTo>
                  <a:lnTo>
                    <a:pt x="401" y="259"/>
                  </a:lnTo>
                  <a:lnTo>
                    <a:pt x="402" y="271"/>
                  </a:lnTo>
                  <a:lnTo>
                    <a:pt x="403" y="282"/>
                  </a:lnTo>
                  <a:lnTo>
                    <a:pt x="403" y="295"/>
                  </a:lnTo>
                  <a:lnTo>
                    <a:pt x="402" y="307"/>
                  </a:lnTo>
                  <a:lnTo>
                    <a:pt x="402" y="309"/>
                  </a:lnTo>
                  <a:lnTo>
                    <a:pt x="403" y="310"/>
                  </a:lnTo>
                  <a:lnTo>
                    <a:pt x="404" y="312"/>
                  </a:lnTo>
                  <a:lnTo>
                    <a:pt x="405" y="314"/>
                  </a:lnTo>
                  <a:lnTo>
                    <a:pt x="405" y="316"/>
                  </a:lnTo>
                  <a:lnTo>
                    <a:pt x="406" y="318"/>
                  </a:lnTo>
                  <a:lnTo>
                    <a:pt x="405" y="320"/>
                  </a:lnTo>
                  <a:lnTo>
                    <a:pt x="404" y="322"/>
                  </a:lnTo>
                  <a:lnTo>
                    <a:pt x="402" y="351"/>
                  </a:lnTo>
                  <a:lnTo>
                    <a:pt x="400" y="378"/>
                  </a:lnTo>
                  <a:lnTo>
                    <a:pt x="396" y="405"/>
                  </a:lnTo>
                  <a:lnTo>
                    <a:pt x="390" y="431"/>
                  </a:lnTo>
                  <a:lnTo>
                    <a:pt x="386" y="443"/>
                  </a:lnTo>
                  <a:lnTo>
                    <a:pt x="382" y="456"/>
                  </a:lnTo>
                  <a:lnTo>
                    <a:pt x="377" y="469"/>
                  </a:lnTo>
                  <a:lnTo>
                    <a:pt x="371" y="480"/>
                  </a:lnTo>
                  <a:lnTo>
                    <a:pt x="365" y="492"/>
                  </a:lnTo>
                  <a:lnTo>
                    <a:pt x="358" y="504"/>
                  </a:lnTo>
                  <a:lnTo>
                    <a:pt x="349" y="514"/>
                  </a:lnTo>
                  <a:lnTo>
                    <a:pt x="340" y="525"/>
                  </a:lnTo>
                  <a:lnTo>
                    <a:pt x="311" y="554"/>
                  </a:lnTo>
                  <a:lnTo>
                    <a:pt x="317" y="544"/>
                  </a:lnTo>
                  <a:lnTo>
                    <a:pt x="321" y="533"/>
                  </a:lnTo>
                  <a:lnTo>
                    <a:pt x="324" y="521"/>
                  </a:lnTo>
                  <a:lnTo>
                    <a:pt x="327" y="510"/>
                  </a:lnTo>
                  <a:lnTo>
                    <a:pt x="332" y="487"/>
                  </a:lnTo>
                  <a:lnTo>
                    <a:pt x="337" y="462"/>
                  </a:lnTo>
                  <a:lnTo>
                    <a:pt x="339" y="438"/>
                  </a:lnTo>
                  <a:lnTo>
                    <a:pt x="341" y="413"/>
                  </a:lnTo>
                  <a:lnTo>
                    <a:pt x="343" y="390"/>
                  </a:lnTo>
                  <a:lnTo>
                    <a:pt x="345" y="367"/>
                  </a:lnTo>
                  <a:lnTo>
                    <a:pt x="344" y="354"/>
                  </a:lnTo>
                  <a:lnTo>
                    <a:pt x="342" y="341"/>
                  </a:lnTo>
                  <a:lnTo>
                    <a:pt x="340" y="330"/>
                  </a:lnTo>
                  <a:lnTo>
                    <a:pt x="338" y="317"/>
                  </a:lnTo>
                  <a:lnTo>
                    <a:pt x="330" y="294"/>
                  </a:lnTo>
                  <a:lnTo>
                    <a:pt x="321" y="272"/>
                  </a:lnTo>
                  <a:lnTo>
                    <a:pt x="310" y="250"/>
                  </a:lnTo>
                  <a:lnTo>
                    <a:pt x="298" y="228"/>
                  </a:lnTo>
                  <a:lnTo>
                    <a:pt x="285" y="206"/>
                  </a:lnTo>
                  <a:lnTo>
                    <a:pt x="270" y="186"/>
                  </a:lnTo>
                  <a:lnTo>
                    <a:pt x="260" y="178"/>
                  </a:lnTo>
                  <a:lnTo>
                    <a:pt x="249" y="170"/>
                  </a:lnTo>
                  <a:lnTo>
                    <a:pt x="239" y="161"/>
                  </a:lnTo>
                  <a:lnTo>
                    <a:pt x="228" y="154"/>
                  </a:lnTo>
                  <a:lnTo>
                    <a:pt x="218" y="145"/>
                  </a:lnTo>
                  <a:lnTo>
                    <a:pt x="207" y="138"/>
                  </a:lnTo>
                  <a:lnTo>
                    <a:pt x="197" y="132"/>
                  </a:lnTo>
                  <a:lnTo>
                    <a:pt x="185" y="125"/>
                  </a:lnTo>
                  <a:lnTo>
                    <a:pt x="173" y="119"/>
                  </a:lnTo>
                  <a:lnTo>
                    <a:pt x="162" y="113"/>
                  </a:lnTo>
                  <a:lnTo>
                    <a:pt x="150" y="107"/>
                  </a:lnTo>
                  <a:lnTo>
                    <a:pt x="138" y="102"/>
                  </a:lnTo>
                  <a:lnTo>
                    <a:pt x="125" y="98"/>
                  </a:lnTo>
                  <a:lnTo>
                    <a:pt x="112" y="94"/>
                  </a:lnTo>
                  <a:lnTo>
                    <a:pt x="100" y="91"/>
                  </a:lnTo>
                  <a:lnTo>
                    <a:pt x="87" y="90"/>
                  </a:lnTo>
                  <a:lnTo>
                    <a:pt x="81" y="88"/>
                  </a:lnTo>
                  <a:lnTo>
                    <a:pt x="75" y="87"/>
                  </a:lnTo>
                  <a:lnTo>
                    <a:pt x="69" y="86"/>
                  </a:lnTo>
                  <a:lnTo>
                    <a:pt x="63" y="86"/>
                  </a:lnTo>
                  <a:lnTo>
                    <a:pt x="56" y="86"/>
                  </a:lnTo>
                  <a:lnTo>
                    <a:pt x="50" y="85"/>
                  </a:lnTo>
                  <a:lnTo>
                    <a:pt x="44" y="84"/>
                  </a:lnTo>
                  <a:lnTo>
                    <a:pt x="36" y="84"/>
                  </a:lnTo>
                  <a:lnTo>
                    <a:pt x="36" y="83"/>
                  </a:lnTo>
                  <a:lnTo>
                    <a:pt x="36" y="82"/>
                  </a:lnTo>
                  <a:lnTo>
                    <a:pt x="36" y="81"/>
                  </a:lnTo>
                  <a:lnTo>
                    <a:pt x="36" y="80"/>
                  </a:lnTo>
                  <a:lnTo>
                    <a:pt x="36" y="79"/>
                  </a:lnTo>
                  <a:lnTo>
                    <a:pt x="36" y="78"/>
                  </a:lnTo>
                  <a:lnTo>
                    <a:pt x="35" y="77"/>
                  </a:lnTo>
                  <a:lnTo>
                    <a:pt x="36" y="76"/>
                  </a:lnTo>
                  <a:lnTo>
                    <a:pt x="37" y="76"/>
                  </a:lnTo>
                  <a:lnTo>
                    <a:pt x="40" y="75"/>
                  </a:lnTo>
                  <a:lnTo>
                    <a:pt x="42" y="76"/>
                  </a:lnTo>
                  <a:lnTo>
                    <a:pt x="43" y="75"/>
                  </a:lnTo>
                  <a:lnTo>
                    <a:pt x="45" y="75"/>
                  </a:lnTo>
                  <a:lnTo>
                    <a:pt x="46" y="74"/>
                  </a:lnTo>
                  <a:lnTo>
                    <a:pt x="47" y="72"/>
                  </a:lnTo>
                  <a:lnTo>
                    <a:pt x="46" y="70"/>
                  </a:lnTo>
                  <a:lnTo>
                    <a:pt x="44" y="68"/>
                  </a:lnTo>
                  <a:lnTo>
                    <a:pt x="42" y="67"/>
                  </a:lnTo>
                  <a:lnTo>
                    <a:pt x="41" y="66"/>
                  </a:lnTo>
                  <a:lnTo>
                    <a:pt x="39" y="66"/>
                  </a:lnTo>
                  <a:lnTo>
                    <a:pt x="37" y="66"/>
                  </a:lnTo>
                  <a:lnTo>
                    <a:pt x="35" y="65"/>
                  </a:lnTo>
                  <a:lnTo>
                    <a:pt x="33" y="65"/>
                  </a:lnTo>
                  <a:lnTo>
                    <a:pt x="31" y="63"/>
                  </a:lnTo>
                  <a:lnTo>
                    <a:pt x="28" y="63"/>
                  </a:lnTo>
                  <a:lnTo>
                    <a:pt x="25" y="63"/>
                  </a:lnTo>
                  <a:lnTo>
                    <a:pt x="22" y="63"/>
                  </a:lnTo>
                  <a:lnTo>
                    <a:pt x="17" y="63"/>
                  </a:lnTo>
                  <a:lnTo>
                    <a:pt x="14" y="63"/>
                  </a:lnTo>
                  <a:lnTo>
                    <a:pt x="11" y="61"/>
                  </a:lnTo>
                  <a:lnTo>
                    <a:pt x="9" y="59"/>
                  </a:lnTo>
                  <a:lnTo>
                    <a:pt x="15" y="56"/>
                  </a:lnTo>
                  <a:lnTo>
                    <a:pt x="23" y="54"/>
                  </a:lnTo>
                  <a:lnTo>
                    <a:pt x="29" y="53"/>
                  </a:lnTo>
                  <a:lnTo>
                    <a:pt x="36" y="52"/>
                  </a:lnTo>
                  <a:lnTo>
                    <a:pt x="43" y="52"/>
                  </a:lnTo>
                  <a:lnTo>
                    <a:pt x="51" y="51"/>
                  </a:lnTo>
                  <a:lnTo>
                    <a:pt x="59" y="52"/>
                  </a:lnTo>
                  <a:lnTo>
                    <a:pt x="68" y="51"/>
                  </a:lnTo>
                  <a:lnTo>
                    <a:pt x="70" y="51"/>
                  </a:lnTo>
                  <a:lnTo>
                    <a:pt x="70" y="50"/>
                  </a:lnTo>
                  <a:lnTo>
                    <a:pt x="71" y="48"/>
                  </a:lnTo>
                  <a:lnTo>
                    <a:pt x="70" y="47"/>
                  </a:lnTo>
                  <a:lnTo>
                    <a:pt x="70" y="46"/>
                  </a:lnTo>
                  <a:lnTo>
                    <a:pt x="69" y="44"/>
                  </a:lnTo>
                  <a:lnTo>
                    <a:pt x="69" y="43"/>
                  </a:lnTo>
                  <a:lnTo>
                    <a:pt x="68" y="42"/>
                  </a:lnTo>
                  <a:lnTo>
                    <a:pt x="2" y="42"/>
                  </a:lnTo>
                  <a:lnTo>
                    <a:pt x="9" y="39"/>
                  </a:lnTo>
                  <a:lnTo>
                    <a:pt x="17" y="37"/>
                  </a:lnTo>
                  <a:lnTo>
                    <a:pt x="25" y="35"/>
                  </a:lnTo>
                  <a:lnTo>
                    <a:pt x="33" y="33"/>
                  </a:lnTo>
                  <a:lnTo>
                    <a:pt x="42" y="32"/>
                  </a:lnTo>
                  <a:lnTo>
                    <a:pt x="49" y="31"/>
                  </a:lnTo>
                  <a:lnTo>
                    <a:pt x="57" y="30"/>
                  </a:lnTo>
                  <a:lnTo>
                    <a:pt x="65" y="28"/>
                  </a:lnTo>
                  <a:lnTo>
                    <a:pt x="65" y="27"/>
                  </a:lnTo>
                  <a:lnTo>
                    <a:pt x="66" y="27"/>
                  </a:lnTo>
                  <a:lnTo>
                    <a:pt x="66" y="26"/>
                  </a:lnTo>
                  <a:lnTo>
                    <a:pt x="67" y="26"/>
                  </a:lnTo>
                  <a:lnTo>
                    <a:pt x="68" y="25"/>
                  </a:lnTo>
                  <a:lnTo>
                    <a:pt x="68" y="24"/>
                  </a:lnTo>
                  <a:lnTo>
                    <a:pt x="68" y="23"/>
                  </a:lnTo>
                  <a:lnTo>
                    <a:pt x="66" y="20"/>
                  </a:lnTo>
                  <a:lnTo>
                    <a:pt x="64" y="19"/>
                  </a:lnTo>
                  <a:lnTo>
                    <a:pt x="62" y="18"/>
                  </a:lnTo>
                  <a:lnTo>
                    <a:pt x="59" y="19"/>
                  </a:lnTo>
                  <a:lnTo>
                    <a:pt x="56" y="20"/>
                  </a:lnTo>
                  <a:lnTo>
                    <a:pt x="53" y="21"/>
                  </a:lnTo>
                  <a:lnTo>
                    <a:pt x="51" y="22"/>
                  </a:lnTo>
                  <a:lnTo>
                    <a:pt x="49" y="23"/>
                  </a:lnTo>
                  <a:lnTo>
                    <a:pt x="0" y="26"/>
                  </a:lnTo>
                  <a:lnTo>
                    <a:pt x="0" y="25"/>
                  </a:lnTo>
                  <a:lnTo>
                    <a:pt x="0" y="24"/>
                  </a:lnTo>
                  <a:lnTo>
                    <a:pt x="1" y="23"/>
                  </a:lnTo>
                  <a:lnTo>
                    <a:pt x="1" y="22"/>
                  </a:lnTo>
                  <a:lnTo>
                    <a:pt x="1" y="21"/>
                  </a:lnTo>
                  <a:lnTo>
                    <a:pt x="2" y="20"/>
                  </a:lnTo>
                  <a:lnTo>
                    <a:pt x="3" y="19"/>
                  </a:lnTo>
                  <a:lnTo>
                    <a:pt x="4" y="18"/>
                  </a:lnTo>
                  <a:lnTo>
                    <a:pt x="12" y="17"/>
                  </a:lnTo>
                  <a:lnTo>
                    <a:pt x="21" y="16"/>
                  </a:lnTo>
                  <a:lnTo>
                    <a:pt x="29" y="16"/>
                  </a:lnTo>
                  <a:lnTo>
                    <a:pt x="37" y="16"/>
                  </a:lnTo>
                  <a:lnTo>
                    <a:pt x="45" y="16"/>
                  </a:lnTo>
                  <a:lnTo>
                    <a:pt x="53" y="16"/>
                  </a:lnTo>
                  <a:lnTo>
                    <a:pt x="61" y="15"/>
                  </a:lnTo>
                  <a:lnTo>
                    <a:pt x="68" y="13"/>
                  </a:lnTo>
                  <a:lnTo>
                    <a:pt x="66" y="12"/>
                  </a:lnTo>
                  <a:lnTo>
                    <a:pt x="63" y="12"/>
                  </a:lnTo>
                  <a:lnTo>
                    <a:pt x="61" y="11"/>
                  </a:lnTo>
                  <a:lnTo>
                    <a:pt x="57" y="11"/>
                  </a:lnTo>
                  <a:lnTo>
                    <a:pt x="55" y="9"/>
                  </a:lnTo>
                  <a:lnTo>
                    <a:pt x="53" y="8"/>
                  </a:lnTo>
                  <a:lnTo>
                    <a:pt x="51" y="6"/>
                  </a:lnTo>
                  <a:lnTo>
                    <a:pt x="50" y="4"/>
                  </a:lnTo>
                  <a:lnTo>
                    <a:pt x="23" y="2"/>
                  </a:lnTo>
                  <a:lnTo>
                    <a:pt x="32" y="1"/>
                  </a:lnTo>
                  <a:lnTo>
                    <a:pt x="42" y="1"/>
                  </a:lnTo>
                  <a:lnTo>
                    <a:pt x="51" y="0"/>
                  </a:lnTo>
                  <a:lnTo>
                    <a:pt x="61" y="0"/>
                  </a:lnTo>
                  <a:lnTo>
                    <a:pt x="70" y="0"/>
                  </a:lnTo>
                  <a:lnTo>
                    <a:pt x="80" y="1"/>
                  </a:lnTo>
                  <a:lnTo>
                    <a:pt x="89" y="1"/>
                  </a:lnTo>
                  <a:lnTo>
                    <a:pt x="100" y="2"/>
                  </a:lnTo>
                  <a:lnTo>
                    <a:pt x="109" y="5"/>
                  </a:lnTo>
                  <a:lnTo>
                    <a:pt x="119" y="7"/>
                  </a:lnTo>
                  <a:lnTo>
                    <a:pt x="128" y="9"/>
                  </a:lnTo>
                  <a:lnTo>
                    <a:pt x="138" y="13"/>
                  </a:lnTo>
                  <a:lnTo>
                    <a:pt x="147" y="16"/>
                  </a:lnTo>
                  <a:lnTo>
                    <a:pt x="157" y="19"/>
                  </a:lnTo>
                  <a:lnTo>
                    <a:pt x="165" y="23"/>
                  </a:lnTo>
                  <a:lnTo>
                    <a:pt x="174" y="28"/>
                  </a:lnTo>
                  <a:close/>
                </a:path>
              </a:pathLst>
            </a:custGeom>
            <a:solidFill>
              <a:srgbClr val="CC6633"/>
            </a:solidFill>
            <a:ln w="9525">
              <a:noFill/>
              <a:round/>
              <a:headEnd/>
              <a:tailEnd/>
            </a:ln>
          </p:spPr>
          <p:txBody>
            <a:bodyPr>
              <a:prstTxWarp prst="textNoShape">
                <a:avLst/>
              </a:prstTxWarp>
            </a:bodyPr>
            <a:lstStyle/>
            <a:p>
              <a:endParaRPr lang="en-US"/>
            </a:p>
          </p:txBody>
        </p:sp>
        <p:sp>
          <p:nvSpPr>
            <p:cNvPr id="62542" name="Freeform 78"/>
            <p:cNvSpPr>
              <a:spLocks/>
            </p:cNvSpPr>
            <p:nvPr/>
          </p:nvSpPr>
          <p:spPr bwMode="auto">
            <a:xfrm>
              <a:off x="1266" y="1393"/>
              <a:ext cx="314" cy="527"/>
            </a:xfrm>
            <a:custGeom>
              <a:avLst/>
              <a:gdLst>
                <a:gd name="T0" fmla="*/ 249 w 314"/>
                <a:gd name="T1" fmla="*/ 4 h 527"/>
                <a:gd name="T2" fmla="*/ 236 w 314"/>
                <a:gd name="T3" fmla="*/ 12 h 527"/>
                <a:gd name="T4" fmla="*/ 256 w 314"/>
                <a:gd name="T5" fmla="*/ 11 h 527"/>
                <a:gd name="T6" fmla="*/ 287 w 314"/>
                <a:gd name="T7" fmla="*/ 3 h 527"/>
                <a:gd name="T8" fmla="*/ 281 w 314"/>
                <a:gd name="T9" fmla="*/ 10 h 527"/>
                <a:gd name="T10" fmla="*/ 258 w 314"/>
                <a:gd name="T11" fmla="*/ 24 h 527"/>
                <a:gd name="T12" fmla="*/ 266 w 314"/>
                <a:gd name="T13" fmla="*/ 28 h 527"/>
                <a:gd name="T14" fmla="*/ 290 w 314"/>
                <a:gd name="T15" fmla="*/ 17 h 527"/>
                <a:gd name="T16" fmla="*/ 303 w 314"/>
                <a:gd name="T17" fmla="*/ 16 h 527"/>
                <a:gd name="T18" fmla="*/ 261 w 314"/>
                <a:gd name="T19" fmla="*/ 41 h 527"/>
                <a:gd name="T20" fmla="*/ 237 w 314"/>
                <a:gd name="T21" fmla="*/ 66 h 527"/>
                <a:gd name="T22" fmla="*/ 254 w 314"/>
                <a:gd name="T23" fmla="*/ 56 h 527"/>
                <a:gd name="T24" fmla="*/ 273 w 314"/>
                <a:gd name="T25" fmla="*/ 45 h 527"/>
                <a:gd name="T26" fmla="*/ 296 w 314"/>
                <a:gd name="T27" fmla="*/ 34 h 527"/>
                <a:gd name="T28" fmla="*/ 305 w 314"/>
                <a:gd name="T29" fmla="*/ 35 h 527"/>
                <a:gd name="T30" fmla="*/ 267 w 314"/>
                <a:gd name="T31" fmla="*/ 64 h 527"/>
                <a:gd name="T32" fmla="*/ 238 w 314"/>
                <a:gd name="T33" fmla="*/ 86 h 527"/>
                <a:gd name="T34" fmla="*/ 238 w 314"/>
                <a:gd name="T35" fmla="*/ 89 h 527"/>
                <a:gd name="T36" fmla="*/ 248 w 314"/>
                <a:gd name="T37" fmla="*/ 86 h 527"/>
                <a:gd name="T38" fmla="*/ 283 w 314"/>
                <a:gd name="T39" fmla="*/ 65 h 527"/>
                <a:gd name="T40" fmla="*/ 311 w 314"/>
                <a:gd name="T41" fmla="*/ 49 h 527"/>
                <a:gd name="T42" fmla="*/ 301 w 314"/>
                <a:gd name="T43" fmla="*/ 69 h 527"/>
                <a:gd name="T44" fmla="*/ 265 w 314"/>
                <a:gd name="T45" fmla="*/ 95 h 527"/>
                <a:gd name="T46" fmla="*/ 238 w 314"/>
                <a:gd name="T47" fmla="*/ 108 h 527"/>
                <a:gd name="T48" fmla="*/ 228 w 314"/>
                <a:gd name="T49" fmla="*/ 120 h 527"/>
                <a:gd name="T50" fmla="*/ 186 w 314"/>
                <a:gd name="T51" fmla="*/ 158 h 527"/>
                <a:gd name="T52" fmla="*/ 124 w 314"/>
                <a:gd name="T53" fmla="*/ 231 h 527"/>
                <a:gd name="T54" fmla="*/ 85 w 314"/>
                <a:gd name="T55" fmla="*/ 287 h 527"/>
                <a:gd name="T56" fmla="*/ 71 w 314"/>
                <a:gd name="T57" fmla="*/ 323 h 527"/>
                <a:gd name="T58" fmla="*/ 66 w 314"/>
                <a:gd name="T59" fmla="*/ 362 h 527"/>
                <a:gd name="T60" fmla="*/ 72 w 314"/>
                <a:gd name="T61" fmla="*/ 400 h 527"/>
                <a:gd name="T62" fmla="*/ 82 w 314"/>
                <a:gd name="T63" fmla="*/ 427 h 527"/>
                <a:gd name="T64" fmla="*/ 90 w 314"/>
                <a:gd name="T65" fmla="*/ 446 h 527"/>
                <a:gd name="T66" fmla="*/ 100 w 314"/>
                <a:gd name="T67" fmla="*/ 473 h 527"/>
                <a:gd name="T68" fmla="*/ 121 w 314"/>
                <a:gd name="T69" fmla="*/ 509 h 527"/>
                <a:gd name="T70" fmla="*/ 112 w 314"/>
                <a:gd name="T71" fmla="*/ 509 h 527"/>
                <a:gd name="T72" fmla="*/ 73 w 314"/>
                <a:gd name="T73" fmla="*/ 476 h 527"/>
                <a:gd name="T74" fmla="*/ 52 w 314"/>
                <a:gd name="T75" fmla="*/ 451 h 527"/>
                <a:gd name="T76" fmla="*/ 45 w 314"/>
                <a:gd name="T77" fmla="*/ 434 h 527"/>
                <a:gd name="T78" fmla="*/ 29 w 314"/>
                <a:gd name="T79" fmla="*/ 405 h 527"/>
                <a:gd name="T80" fmla="*/ 11 w 314"/>
                <a:gd name="T81" fmla="*/ 358 h 527"/>
                <a:gd name="T82" fmla="*/ 1 w 314"/>
                <a:gd name="T83" fmla="*/ 310 h 527"/>
                <a:gd name="T84" fmla="*/ 1 w 314"/>
                <a:gd name="T85" fmla="*/ 260 h 527"/>
                <a:gd name="T86" fmla="*/ 14 w 314"/>
                <a:gd name="T87" fmla="*/ 202 h 527"/>
                <a:gd name="T88" fmla="*/ 46 w 314"/>
                <a:gd name="T89" fmla="*/ 131 h 527"/>
                <a:gd name="T90" fmla="*/ 92 w 314"/>
                <a:gd name="T91" fmla="*/ 69 h 527"/>
                <a:gd name="T92" fmla="*/ 154 w 314"/>
                <a:gd name="T93" fmla="*/ 24 h 527"/>
                <a:gd name="T94" fmla="*/ 208 w 314"/>
                <a:gd name="T95" fmla="*/ 6 h 527"/>
                <a:gd name="T96" fmla="*/ 242 w 314"/>
                <a:gd name="T97" fmla="*/ 3 h 5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4"/>
                <a:gd name="T148" fmla="*/ 0 h 527"/>
                <a:gd name="T149" fmla="*/ 314 w 314"/>
                <a:gd name="T150" fmla="*/ 527 h 5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4" h="527">
                  <a:moveTo>
                    <a:pt x="258" y="0"/>
                  </a:moveTo>
                  <a:lnTo>
                    <a:pt x="255" y="2"/>
                  </a:lnTo>
                  <a:lnTo>
                    <a:pt x="252" y="3"/>
                  </a:lnTo>
                  <a:lnTo>
                    <a:pt x="249" y="4"/>
                  </a:lnTo>
                  <a:lnTo>
                    <a:pt x="246" y="6"/>
                  </a:lnTo>
                  <a:lnTo>
                    <a:pt x="243" y="8"/>
                  </a:lnTo>
                  <a:lnTo>
                    <a:pt x="239" y="10"/>
                  </a:lnTo>
                  <a:lnTo>
                    <a:pt x="236" y="12"/>
                  </a:lnTo>
                  <a:lnTo>
                    <a:pt x="234" y="16"/>
                  </a:lnTo>
                  <a:lnTo>
                    <a:pt x="242" y="15"/>
                  </a:lnTo>
                  <a:lnTo>
                    <a:pt x="249" y="14"/>
                  </a:lnTo>
                  <a:lnTo>
                    <a:pt x="256" y="11"/>
                  </a:lnTo>
                  <a:lnTo>
                    <a:pt x="264" y="10"/>
                  </a:lnTo>
                  <a:lnTo>
                    <a:pt x="271" y="8"/>
                  </a:lnTo>
                  <a:lnTo>
                    <a:pt x="280" y="5"/>
                  </a:lnTo>
                  <a:lnTo>
                    <a:pt x="287" y="3"/>
                  </a:lnTo>
                  <a:lnTo>
                    <a:pt x="293" y="0"/>
                  </a:lnTo>
                  <a:lnTo>
                    <a:pt x="290" y="3"/>
                  </a:lnTo>
                  <a:lnTo>
                    <a:pt x="286" y="6"/>
                  </a:lnTo>
                  <a:lnTo>
                    <a:pt x="281" y="10"/>
                  </a:lnTo>
                  <a:lnTo>
                    <a:pt x="274" y="14"/>
                  </a:lnTo>
                  <a:lnTo>
                    <a:pt x="269" y="17"/>
                  </a:lnTo>
                  <a:lnTo>
                    <a:pt x="264" y="20"/>
                  </a:lnTo>
                  <a:lnTo>
                    <a:pt x="258" y="24"/>
                  </a:lnTo>
                  <a:lnTo>
                    <a:pt x="253" y="28"/>
                  </a:lnTo>
                  <a:lnTo>
                    <a:pt x="257" y="28"/>
                  </a:lnTo>
                  <a:lnTo>
                    <a:pt x="262" y="29"/>
                  </a:lnTo>
                  <a:lnTo>
                    <a:pt x="266" y="28"/>
                  </a:lnTo>
                  <a:lnTo>
                    <a:pt x="269" y="28"/>
                  </a:lnTo>
                  <a:lnTo>
                    <a:pt x="276" y="25"/>
                  </a:lnTo>
                  <a:lnTo>
                    <a:pt x="284" y="21"/>
                  </a:lnTo>
                  <a:lnTo>
                    <a:pt x="290" y="17"/>
                  </a:lnTo>
                  <a:lnTo>
                    <a:pt x="297" y="14"/>
                  </a:lnTo>
                  <a:lnTo>
                    <a:pt x="305" y="10"/>
                  </a:lnTo>
                  <a:lnTo>
                    <a:pt x="312" y="9"/>
                  </a:lnTo>
                  <a:lnTo>
                    <a:pt x="303" y="16"/>
                  </a:lnTo>
                  <a:lnTo>
                    <a:pt x="292" y="22"/>
                  </a:lnTo>
                  <a:lnTo>
                    <a:pt x="282" y="28"/>
                  </a:lnTo>
                  <a:lnTo>
                    <a:pt x="271" y="35"/>
                  </a:lnTo>
                  <a:lnTo>
                    <a:pt x="261" y="41"/>
                  </a:lnTo>
                  <a:lnTo>
                    <a:pt x="250" y="49"/>
                  </a:lnTo>
                  <a:lnTo>
                    <a:pt x="241" y="57"/>
                  </a:lnTo>
                  <a:lnTo>
                    <a:pt x="232" y="66"/>
                  </a:lnTo>
                  <a:lnTo>
                    <a:pt x="237" y="66"/>
                  </a:lnTo>
                  <a:lnTo>
                    <a:pt x="242" y="65"/>
                  </a:lnTo>
                  <a:lnTo>
                    <a:pt x="246" y="62"/>
                  </a:lnTo>
                  <a:lnTo>
                    <a:pt x="250" y="59"/>
                  </a:lnTo>
                  <a:lnTo>
                    <a:pt x="254" y="56"/>
                  </a:lnTo>
                  <a:lnTo>
                    <a:pt x="258" y="52"/>
                  </a:lnTo>
                  <a:lnTo>
                    <a:pt x="263" y="49"/>
                  </a:lnTo>
                  <a:lnTo>
                    <a:pt x="268" y="47"/>
                  </a:lnTo>
                  <a:lnTo>
                    <a:pt x="273" y="45"/>
                  </a:lnTo>
                  <a:lnTo>
                    <a:pt x="280" y="42"/>
                  </a:lnTo>
                  <a:lnTo>
                    <a:pt x="285" y="40"/>
                  </a:lnTo>
                  <a:lnTo>
                    <a:pt x="290" y="37"/>
                  </a:lnTo>
                  <a:lnTo>
                    <a:pt x="296" y="34"/>
                  </a:lnTo>
                  <a:lnTo>
                    <a:pt x="302" y="31"/>
                  </a:lnTo>
                  <a:lnTo>
                    <a:pt x="308" y="29"/>
                  </a:lnTo>
                  <a:lnTo>
                    <a:pt x="314" y="28"/>
                  </a:lnTo>
                  <a:lnTo>
                    <a:pt x="305" y="35"/>
                  </a:lnTo>
                  <a:lnTo>
                    <a:pt x="295" y="42"/>
                  </a:lnTo>
                  <a:lnTo>
                    <a:pt x="286" y="49"/>
                  </a:lnTo>
                  <a:lnTo>
                    <a:pt x="276" y="57"/>
                  </a:lnTo>
                  <a:lnTo>
                    <a:pt x="267" y="64"/>
                  </a:lnTo>
                  <a:lnTo>
                    <a:pt x="257" y="71"/>
                  </a:lnTo>
                  <a:lnTo>
                    <a:pt x="248" y="79"/>
                  </a:lnTo>
                  <a:lnTo>
                    <a:pt x="238" y="85"/>
                  </a:lnTo>
                  <a:lnTo>
                    <a:pt x="238" y="86"/>
                  </a:lnTo>
                  <a:lnTo>
                    <a:pt x="238" y="87"/>
                  </a:lnTo>
                  <a:lnTo>
                    <a:pt x="238" y="88"/>
                  </a:lnTo>
                  <a:lnTo>
                    <a:pt x="238" y="89"/>
                  </a:lnTo>
                  <a:lnTo>
                    <a:pt x="238" y="90"/>
                  </a:lnTo>
                  <a:lnTo>
                    <a:pt x="239" y="90"/>
                  </a:lnTo>
                  <a:lnTo>
                    <a:pt x="248" y="86"/>
                  </a:lnTo>
                  <a:lnTo>
                    <a:pt x="257" y="81"/>
                  </a:lnTo>
                  <a:lnTo>
                    <a:pt x="266" y="76"/>
                  </a:lnTo>
                  <a:lnTo>
                    <a:pt x="274" y="70"/>
                  </a:lnTo>
                  <a:lnTo>
                    <a:pt x="283" y="65"/>
                  </a:lnTo>
                  <a:lnTo>
                    <a:pt x="291" y="59"/>
                  </a:lnTo>
                  <a:lnTo>
                    <a:pt x="300" y="54"/>
                  </a:lnTo>
                  <a:lnTo>
                    <a:pt x="308" y="49"/>
                  </a:lnTo>
                  <a:lnTo>
                    <a:pt x="311" y="49"/>
                  </a:lnTo>
                  <a:lnTo>
                    <a:pt x="309" y="55"/>
                  </a:lnTo>
                  <a:lnTo>
                    <a:pt x="306" y="60"/>
                  </a:lnTo>
                  <a:lnTo>
                    <a:pt x="304" y="65"/>
                  </a:lnTo>
                  <a:lnTo>
                    <a:pt x="301" y="69"/>
                  </a:lnTo>
                  <a:lnTo>
                    <a:pt x="292" y="77"/>
                  </a:lnTo>
                  <a:lnTo>
                    <a:pt x="284" y="84"/>
                  </a:lnTo>
                  <a:lnTo>
                    <a:pt x="275" y="89"/>
                  </a:lnTo>
                  <a:lnTo>
                    <a:pt x="265" y="95"/>
                  </a:lnTo>
                  <a:lnTo>
                    <a:pt x="255" y="101"/>
                  </a:lnTo>
                  <a:lnTo>
                    <a:pt x="245" y="106"/>
                  </a:lnTo>
                  <a:lnTo>
                    <a:pt x="242" y="106"/>
                  </a:lnTo>
                  <a:lnTo>
                    <a:pt x="238" y="108"/>
                  </a:lnTo>
                  <a:lnTo>
                    <a:pt x="235" y="110"/>
                  </a:lnTo>
                  <a:lnTo>
                    <a:pt x="233" y="114"/>
                  </a:lnTo>
                  <a:lnTo>
                    <a:pt x="230" y="117"/>
                  </a:lnTo>
                  <a:lnTo>
                    <a:pt x="228" y="120"/>
                  </a:lnTo>
                  <a:lnTo>
                    <a:pt x="226" y="123"/>
                  </a:lnTo>
                  <a:lnTo>
                    <a:pt x="224" y="125"/>
                  </a:lnTo>
                  <a:lnTo>
                    <a:pt x="204" y="141"/>
                  </a:lnTo>
                  <a:lnTo>
                    <a:pt x="186" y="158"/>
                  </a:lnTo>
                  <a:lnTo>
                    <a:pt x="169" y="176"/>
                  </a:lnTo>
                  <a:lnTo>
                    <a:pt x="153" y="194"/>
                  </a:lnTo>
                  <a:lnTo>
                    <a:pt x="138" y="212"/>
                  </a:lnTo>
                  <a:lnTo>
                    <a:pt x="124" y="231"/>
                  </a:lnTo>
                  <a:lnTo>
                    <a:pt x="109" y="251"/>
                  </a:lnTo>
                  <a:lnTo>
                    <a:pt x="95" y="271"/>
                  </a:lnTo>
                  <a:lnTo>
                    <a:pt x="90" y="279"/>
                  </a:lnTo>
                  <a:lnTo>
                    <a:pt x="85" y="287"/>
                  </a:lnTo>
                  <a:lnTo>
                    <a:pt x="80" y="296"/>
                  </a:lnTo>
                  <a:lnTo>
                    <a:pt x="77" y="305"/>
                  </a:lnTo>
                  <a:lnTo>
                    <a:pt x="73" y="315"/>
                  </a:lnTo>
                  <a:lnTo>
                    <a:pt x="71" y="323"/>
                  </a:lnTo>
                  <a:lnTo>
                    <a:pt x="69" y="333"/>
                  </a:lnTo>
                  <a:lnTo>
                    <a:pt x="67" y="343"/>
                  </a:lnTo>
                  <a:lnTo>
                    <a:pt x="66" y="353"/>
                  </a:lnTo>
                  <a:lnTo>
                    <a:pt x="66" y="362"/>
                  </a:lnTo>
                  <a:lnTo>
                    <a:pt x="67" y="372"/>
                  </a:lnTo>
                  <a:lnTo>
                    <a:pt x="68" y="381"/>
                  </a:lnTo>
                  <a:lnTo>
                    <a:pt x="70" y="391"/>
                  </a:lnTo>
                  <a:lnTo>
                    <a:pt x="72" y="400"/>
                  </a:lnTo>
                  <a:lnTo>
                    <a:pt x="75" y="409"/>
                  </a:lnTo>
                  <a:lnTo>
                    <a:pt x="79" y="418"/>
                  </a:lnTo>
                  <a:lnTo>
                    <a:pt x="81" y="422"/>
                  </a:lnTo>
                  <a:lnTo>
                    <a:pt x="82" y="427"/>
                  </a:lnTo>
                  <a:lnTo>
                    <a:pt x="85" y="433"/>
                  </a:lnTo>
                  <a:lnTo>
                    <a:pt x="86" y="438"/>
                  </a:lnTo>
                  <a:lnTo>
                    <a:pt x="88" y="442"/>
                  </a:lnTo>
                  <a:lnTo>
                    <a:pt x="90" y="446"/>
                  </a:lnTo>
                  <a:lnTo>
                    <a:pt x="92" y="451"/>
                  </a:lnTo>
                  <a:lnTo>
                    <a:pt x="95" y="455"/>
                  </a:lnTo>
                  <a:lnTo>
                    <a:pt x="97" y="464"/>
                  </a:lnTo>
                  <a:lnTo>
                    <a:pt x="100" y="473"/>
                  </a:lnTo>
                  <a:lnTo>
                    <a:pt x="106" y="482"/>
                  </a:lnTo>
                  <a:lnTo>
                    <a:pt x="111" y="491"/>
                  </a:lnTo>
                  <a:lnTo>
                    <a:pt x="116" y="499"/>
                  </a:lnTo>
                  <a:lnTo>
                    <a:pt x="121" y="509"/>
                  </a:lnTo>
                  <a:lnTo>
                    <a:pt x="127" y="517"/>
                  </a:lnTo>
                  <a:lnTo>
                    <a:pt x="132" y="527"/>
                  </a:lnTo>
                  <a:lnTo>
                    <a:pt x="121" y="517"/>
                  </a:lnTo>
                  <a:lnTo>
                    <a:pt x="112" y="509"/>
                  </a:lnTo>
                  <a:lnTo>
                    <a:pt x="101" y="500"/>
                  </a:lnTo>
                  <a:lnTo>
                    <a:pt x="92" y="492"/>
                  </a:lnTo>
                  <a:lnTo>
                    <a:pt x="82" y="484"/>
                  </a:lnTo>
                  <a:lnTo>
                    <a:pt x="73" y="476"/>
                  </a:lnTo>
                  <a:lnTo>
                    <a:pt x="65" y="468"/>
                  </a:lnTo>
                  <a:lnTo>
                    <a:pt x="55" y="458"/>
                  </a:lnTo>
                  <a:lnTo>
                    <a:pt x="54" y="454"/>
                  </a:lnTo>
                  <a:lnTo>
                    <a:pt x="52" y="451"/>
                  </a:lnTo>
                  <a:lnTo>
                    <a:pt x="51" y="446"/>
                  </a:lnTo>
                  <a:lnTo>
                    <a:pt x="49" y="442"/>
                  </a:lnTo>
                  <a:lnTo>
                    <a:pt x="47" y="438"/>
                  </a:lnTo>
                  <a:lnTo>
                    <a:pt x="45" y="434"/>
                  </a:lnTo>
                  <a:lnTo>
                    <a:pt x="42" y="431"/>
                  </a:lnTo>
                  <a:lnTo>
                    <a:pt x="41" y="426"/>
                  </a:lnTo>
                  <a:lnTo>
                    <a:pt x="35" y="416"/>
                  </a:lnTo>
                  <a:lnTo>
                    <a:pt x="29" y="405"/>
                  </a:lnTo>
                  <a:lnTo>
                    <a:pt x="23" y="394"/>
                  </a:lnTo>
                  <a:lnTo>
                    <a:pt x="19" y="382"/>
                  </a:lnTo>
                  <a:lnTo>
                    <a:pt x="15" y="371"/>
                  </a:lnTo>
                  <a:lnTo>
                    <a:pt x="11" y="358"/>
                  </a:lnTo>
                  <a:lnTo>
                    <a:pt x="8" y="346"/>
                  </a:lnTo>
                  <a:lnTo>
                    <a:pt x="5" y="334"/>
                  </a:lnTo>
                  <a:lnTo>
                    <a:pt x="2" y="321"/>
                  </a:lnTo>
                  <a:lnTo>
                    <a:pt x="1" y="310"/>
                  </a:lnTo>
                  <a:lnTo>
                    <a:pt x="0" y="297"/>
                  </a:lnTo>
                  <a:lnTo>
                    <a:pt x="0" y="284"/>
                  </a:lnTo>
                  <a:lnTo>
                    <a:pt x="0" y="273"/>
                  </a:lnTo>
                  <a:lnTo>
                    <a:pt x="1" y="260"/>
                  </a:lnTo>
                  <a:lnTo>
                    <a:pt x="2" y="248"/>
                  </a:lnTo>
                  <a:lnTo>
                    <a:pt x="5" y="237"/>
                  </a:lnTo>
                  <a:lnTo>
                    <a:pt x="9" y="219"/>
                  </a:lnTo>
                  <a:lnTo>
                    <a:pt x="14" y="202"/>
                  </a:lnTo>
                  <a:lnTo>
                    <a:pt x="21" y="184"/>
                  </a:lnTo>
                  <a:lnTo>
                    <a:pt x="29" y="166"/>
                  </a:lnTo>
                  <a:lnTo>
                    <a:pt x="36" y="148"/>
                  </a:lnTo>
                  <a:lnTo>
                    <a:pt x="46" y="131"/>
                  </a:lnTo>
                  <a:lnTo>
                    <a:pt x="56" y="115"/>
                  </a:lnTo>
                  <a:lnTo>
                    <a:pt x="67" y="99"/>
                  </a:lnTo>
                  <a:lnTo>
                    <a:pt x="79" y="83"/>
                  </a:lnTo>
                  <a:lnTo>
                    <a:pt x="92" y="69"/>
                  </a:lnTo>
                  <a:lnTo>
                    <a:pt x="106" y="56"/>
                  </a:lnTo>
                  <a:lnTo>
                    <a:pt x="120" y="44"/>
                  </a:lnTo>
                  <a:lnTo>
                    <a:pt x="137" y="34"/>
                  </a:lnTo>
                  <a:lnTo>
                    <a:pt x="154" y="24"/>
                  </a:lnTo>
                  <a:lnTo>
                    <a:pt x="172" y="17"/>
                  </a:lnTo>
                  <a:lnTo>
                    <a:pt x="191" y="10"/>
                  </a:lnTo>
                  <a:lnTo>
                    <a:pt x="199" y="8"/>
                  </a:lnTo>
                  <a:lnTo>
                    <a:pt x="208" y="6"/>
                  </a:lnTo>
                  <a:lnTo>
                    <a:pt x="216" y="5"/>
                  </a:lnTo>
                  <a:lnTo>
                    <a:pt x="225" y="4"/>
                  </a:lnTo>
                  <a:lnTo>
                    <a:pt x="233" y="4"/>
                  </a:lnTo>
                  <a:lnTo>
                    <a:pt x="242" y="3"/>
                  </a:lnTo>
                  <a:lnTo>
                    <a:pt x="250" y="2"/>
                  </a:lnTo>
                  <a:lnTo>
                    <a:pt x="258" y="0"/>
                  </a:lnTo>
                  <a:close/>
                </a:path>
              </a:pathLst>
            </a:custGeom>
            <a:solidFill>
              <a:srgbClr val="CC6633"/>
            </a:solidFill>
            <a:ln w="9525">
              <a:noFill/>
              <a:round/>
              <a:headEnd/>
              <a:tailEnd/>
            </a:ln>
          </p:spPr>
          <p:txBody>
            <a:bodyPr>
              <a:prstTxWarp prst="textNoShape">
                <a:avLst/>
              </a:prstTxWarp>
            </a:bodyPr>
            <a:lstStyle/>
            <a:p>
              <a:endParaRPr lang="en-US"/>
            </a:p>
          </p:txBody>
        </p:sp>
        <p:sp>
          <p:nvSpPr>
            <p:cNvPr id="62543" name="Freeform 79"/>
            <p:cNvSpPr>
              <a:spLocks/>
            </p:cNvSpPr>
            <p:nvPr/>
          </p:nvSpPr>
          <p:spPr bwMode="auto">
            <a:xfrm>
              <a:off x="1346" y="1491"/>
              <a:ext cx="607" cy="500"/>
            </a:xfrm>
            <a:custGeom>
              <a:avLst/>
              <a:gdLst>
                <a:gd name="T0" fmla="*/ 576 w 607"/>
                <a:gd name="T1" fmla="*/ 144 h 500"/>
                <a:gd name="T2" fmla="*/ 598 w 607"/>
                <a:gd name="T3" fmla="*/ 196 h 500"/>
                <a:gd name="T4" fmla="*/ 607 w 607"/>
                <a:gd name="T5" fmla="*/ 249 h 500"/>
                <a:gd name="T6" fmla="*/ 601 w 607"/>
                <a:gd name="T7" fmla="*/ 316 h 500"/>
                <a:gd name="T8" fmla="*/ 586 w 607"/>
                <a:gd name="T9" fmla="*/ 401 h 500"/>
                <a:gd name="T10" fmla="*/ 565 w 607"/>
                <a:gd name="T11" fmla="*/ 444 h 500"/>
                <a:gd name="T12" fmla="*/ 524 w 607"/>
                <a:gd name="T13" fmla="*/ 475 h 500"/>
                <a:gd name="T14" fmla="*/ 459 w 607"/>
                <a:gd name="T15" fmla="*/ 482 h 500"/>
                <a:gd name="T16" fmla="*/ 408 w 607"/>
                <a:gd name="T17" fmla="*/ 481 h 500"/>
                <a:gd name="T18" fmla="*/ 390 w 607"/>
                <a:gd name="T19" fmla="*/ 482 h 500"/>
                <a:gd name="T20" fmla="*/ 372 w 607"/>
                <a:gd name="T21" fmla="*/ 480 h 500"/>
                <a:gd name="T22" fmla="*/ 362 w 607"/>
                <a:gd name="T23" fmla="*/ 481 h 500"/>
                <a:gd name="T24" fmla="*/ 347 w 607"/>
                <a:gd name="T25" fmla="*/ 485 h 500"/>
                <a:gd name="T26" fmla="*/ 325 w 607"/>
                <a:gd name="T27" fmla="*/ 498 h 500"/>
                <a:gd name="T28" fmla="*/ 276 w 607"/>
                <a:gd name="T29" fmla="*/ 485 h 500"/>
                <a:gd name="T30" fmla="*/ 229 w 607"/>
                <a:gd name="T31" fmla="*/ 490 h 500"/>
                <a:gd name="T32" fmla="*/ 143 w 607"/>
                <a:gd name="T33" fmla="*/ 474 h 500"/>
                <a:gd name="T34" fmla="*/ 65 w 607"/>
                <a:gd name="T35" fmla="*/ 416 h 500"/>
                <a:gd name="T36" fmla="*/ 16 w 607"/>
                <a:gd name="T37" fmla="*/ 326 h 500"/>
                <a:gd name="T38" fmla="*/ 0 w 607"/>
                <a:gd name="T39" fmla="*/ 259 h 500"/>
                <a:gd name="T40" fmla="*/ 13 w 607"/>
                <a:gd name="T41" fmla="*/ 207 h 500"/>
                <a:gd name="T42" fmla="*/ 48 w 607"/>
                <a:gd name="T43" fmla="*/ 142 h 500"/>
                <a:gd name="T44" fmla="*/ 98 w 607"/>
                <a:gd name="T45" fmla="*/ 86 h 500"/>
                <a:gd name="T46" fmla="*/ 152 w 607"/>
                <a:gd name="T47" fmla="*/ 38 h 500"/>
                <a:gd name="T48" fmla="*/ 146 w 607"/>
                <a:gd name="T49" fmla="*/ 53 h 500"/>
                <a:gd name="T50" fmla="*/ 147 w 607"/>
                <a:gd name="T51" fmla="*/ 69 h 500"/>
                <a:gd name="T52" fmla="*/ 158 w 607"/>
                <a:gd name="T53" fmla="*/ 76 h 500"/>
                <a:gd name="T54" fmla="*/ 172 w 607"/>
                <a:gd name="T55" fmla="*/ 75 h 500"/>
                <a:gd name="T56" fmla="*/ 193 w 607"/>
                <a:gd name="T57" fmla="*/ 61 h 500"/>
                <a:gd name="T58" fmla="*/ 210 w 607"/>
                <a:gd name="T59" fmla="*/ 42 h 500"/>
                <a:gd name="T60" fmla="*/ 201 w 607"/>
                <a:gd name="T61" fmla="*/ 76 h 500"/>
                <a:gd name="T62" fmla="*/ 201 w 607"/>
                <a:gd name="T63" fmla="*/ 90 h 500"/>
                <a:gd name="T64" fmla="*/ 213 w 607"/>
                <a:gd name="T65" fmla="*/ 102 h 500"/>
                <a:gd name="T66" fmla="*/ 246 w 607"/>
                <a:gd name="T67" fmla="*/ 80 h 500"/>
                <a:gd name="T68" fmla="*/ 264 w 607"/>
                <a:gd name="T69" fmla="*/ 45 h 500"/>
                <a:gd name="T70" fmla="*/ 269 w 607"/>
                <a:gd name="T71" fmla="*/ 70 h 500"/>
                <a:gd name="T72" fmla="*/ 282 w 607"/>
                <a:gd name="T73" fmla="*/ 99 h 500"/>
                <a:gd name="T74" fmla="*/ 298 w 607"/>
                <a:gd name="T75" fmla="*/ 105 h 500"/>
                <a:gd name="T76" fmla="*/ 307 w 607"/>
                <a:gd name="T77" fmla="*/ 100 h 500"/>
                <a:gd name="T78" fmla="*/ 318 w 607"/>
                <a:gd name="T79" fmla="*/ 77 h 500"/>
                <a:gd name="T80" fmla="*/ 323 w 607"/>
                <a:gd name="T81" fmla="*/ 47 h 500"/>
                <a:gd name="T82" fmla="*/ 344 w 607"/>
                <a:gd name="T83" fmla="*/ 62 h 500"/>
                <a:gd name="T84" fmla="*/ 367 w 607"/>
                <a:gd name="T85" fmla="*/ 94 h 500"/>
                <a:gd name="T86" fmla="*/ 385 w 607"/>
                <a:gd name="T87" fmla="*/ 96 h 500"/>
                <a:gd name="T88" fmla="*/ 394 w 607"/>
                <a:gd name="T89" fmla="*/ 86 h 500"/>
                <a:gd name="T90" fmla="*/ 398 w 607"/>
                <a:gd name="T91" fmla="*/ 71 h 500"/>
                <a:gd name="T92" fmla="*/ 396 w 607"/>
                <a:gd name="T93" fmla="*/ 55 h 500"/>
                <a:gd name="T94" fmla="*/ 411 w 607"/>
                <a:gd name="T95" fmla="*/ 60 h 500"/>
                <a:gd name="T96" fmla="*/ 437 w 607"/>
                <a:gd name="T97" fmla="*/ 64 h 500"/>
                <a:gd name="T98" fmla="*/ 451 w 607"/>
                <a:gd name="T99" fmla="*/ 53 h 500"/>
                <a:gd name="T100" fmla="*/ 445 w 607"/>
                <a:gd name="T101" fmla="*/ 38 h 500"/>
                <a:gd name="T102" fmla="*/ 429 w 607"/>
                <a:gd name="T103" fmla="*/ 21 h 500"/>
                <a:gd name="T104" fmla="*/ 411 w 607"/>
                <a:gd name="T105" fmla="*/ 4 h 500"/>
                <a:gd name="T106" fmla="*/ 461 w 607"/>
                <a:gd name="T107" fmla="*/ 24 h 500"/>
                <a:gd name="T108" fmla="*/ 525 w 607"/>
                <a:gd name="T109" fmla="*/ 71 h 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7"/>
                <a:gd name="T166" fmla="*/ 0 h 500"/>
                <a:gd name="T167" fmla="*/ 607 w 607"/>
                <a:gd name="T168" fmla="*/ 500 h 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7" h="500">
                  <a:moveTo>
                    <a:pt x="539" y="85"/>
                  </a:moveTo>
                  <a:lnTo>
                    <a:pt x="555" y="107"/>
                  </a:lnTo>
                  <a:lnTo>
                    <a:pt x="569" y="131"/>
                  </a:lnTo>
                  <a:lnTo>
                    <a:pt x="576" y="144"/>
                  </a:lnTo>
                  <a:lnTo>
                    <a:pt x="582" y="157"/>
                  </a:lnTo>
                  <a:lnTo>
                    <a:pt x="588" y="169"/>
                  </a:lnTo>
                  <a:lnTo>
                    <a:pt x="594" y="182"/>
                  </a:lnTo>
                  <a:lnTo>
                    <a:pt x="598" y="196"/>
                  </a:lnTo>
                  <a:lnTo>
                    <a:pt x="602" y="208"/>
                  </a:lnTo>
                  <a:lnTo>
                    <a:pt x="604" y="222"/>
                  </a:lnTo>
                  <a:lnTo>
                    <a:pt x="606" y="236"/>
                  </a:lnTo>
                  <a:lnTo>
                    <a:pt x="607" y="249"/>
                  </a:lnTo>
                  <a:lnTo>
                    <a:pt x="607" y="264"/>
                  </a:lnTo>
                  <a:lnTo>
                    <a:pt x="606" y="278"/>
                  </a:lnTo>
                  <a:lnTo>
                    <a:pt x="604" y="292"/>
                  </a:lnTo>
                  <a:lnTo>
                    <a:pt x="601" y="316"/>
                  </a:lnTo>
                  <a:lnTo>
                    <a:pt x="599" y="340"/>
                  </a:lnTo>
                  <a:lnTo>
                    <a:pt x="596" y="365"/>
                  </a:lnTo>
                  <a:lnTo>
                    <a:pt x="590" y="390"/>
                  </a:lnTo>
                  <a:lnTo>
                    <a:pt x="586" y="401"/>
                  </a:lnTo>
                  <a:lnTo>
                    <a:pt x="582" y="413"/>
                  </a:lnTo>
                  <a:lnTo>
                    <a:pt x="578" y="423"/>
                  </a:lnTo>
                  <a:lnTo>
                    <a:pt x="572" y="434"/>
                  </a:lnTo>
                  <a:lnTo>
                    <a:pt x="565" y="444"/>
                  </a:lnTo>
                  <a:lnTo>
                    <a:pt x="558" y="454"/>
                  </a:lnTo>
                  <a:lnTo>
                    <a:pt x="549" y="462"/>
                  </a:lnTo>
                  <a:lnTo>
                    <a:pt x="539" y="470"/>
                  </a:lnTo>
                  <a:lnTo>
                    <a:pt x="524" y="475"/>
                  </a:lnTo>
                  <a:lnTo>
                    <a:pt x="508" y="479"/>
                  </a:lnTo>
                  <a:lnTo>
                    <a:pt x="492" y="481"/>
                  </a:lnTo>
                  <a:lnTo>
                    <a:pt x="476" y="482"/>
                  </a:lnTo>
                  <a:lnTo>
                    <a:pt x="459" y="482"/>
                  </a:lnTo>
                  <a:lnTo>
                    <a:pt x="443" y="482"/>
                  </a:lnTo>
                  <a:lnTo>
                    <a:pt x="427" y="482"/>
                  </a:lnTo>
                  <a:lnTo>
                    <a:pt x="412" y="482"/>
                  </a:lnTo>
                  <a:lnTo>
                    <a:pt x="408" y="481"/>
                  </a:lnTo>
                  <a:lnTo>
                    <a:pt x="404" y="481"/>
                  </a:lnTo>
                  <a:lnTo>
                    <a:pt x="400" y="481"/>
                  </a:lnTo>
                  <a:lnTo>
                    <a:pt x="396" y="481"/>
                  </a:lnTo>
                  <a:lnTo>
                    <a:pt x="390" y="482"/>
                  </a:lnTo>
                  <a:lnTo>
                    <a:pt x="386" y="482"/>
                  </a:lnTo>
                  <a:lnTo>
                    <a:pt x="381" y="480"/>
                  </a:lnTo>
                  <a:lnTo>
                    <a:pt x="376" y="478"/>
                  </a:lnTo>
                  <a:lnTo>
                    <a:pt x="372" y="480"/>
                  </a:lnTo>
                  <a:lnTo>
                    <a:pt x="370" y="481"/>
                  </a:lnTo>
                  <a:lnTo>
                    <a:pt x="367" y="482"/>
                  </a:lnTo>
                  <a:lnTo>
                    <a:pt x="365" y="481"/>
                  </a:lnTo>
                  <a:lnTo>
                    <a:pt x="362" y="481"/>
                  </a:lnTo>
                  <a:lnTo>
                    <a:pt x="359" y="481"/>
                  </a:lnTo>
                  <a:lnTo>
                    <a:pt x="357" y="481"/>
                  </a:lnTo>
                  <a:lnTo>
                    <a:pt x="353" y="482"/>
                  </a:lnTo>
                  <a:lnTo>
                    <a:pt x="347" y="485"/>
                  </a:lnTo>
                  <a:lnTo>
                    <a:pt x="342" y="489"/>
                  </a:lnTo>
                  <a:lnTo>
                    <a:pt x="337" y="493"/>
                  </a:lnTo>
                  <a:lnTo>
                    <a:pt x="330" y="496"/>
                  </a:lnTo>
                  <a:lnTo>
                    <a:pt x="325" y="498"/>
                  </a:lnTo>
                  <a:lnTo>
                    <a:pt x="319" y="500"/>
                  </a:lnTo>
                  <a:lnTo>
                    <a:pt x="312" y="500"/>
                  </a:lnTo>
                  <a:lnTo>
                    <a:pt x="306" y="499"/>
                  </a:lnTo>
                  <a:lnTo>
                    <a:pt x="276" y="485"/>
                  </a:lnTo>
                  <a:lnTo>
                    <a:pt x="264" y="487"/>
                  </a:lnTo>
                  <a:lnTo>
                    <a:pt x="252" y="489"/>
                  </a:lnTo>
                  <a:lnTo>
                    <a:pt x="241" y="490"/>
                  </a:lnTo>
                  <a:lnTo>
                    <a:pt x="229" y="490"/>
                  </a:lnTo>
                  <a:lnTo>
                    <a:pt x="207" y="489"/>
                  </a:lnTo>
                  <a:lnTo>
                    <a:pt x="185" y="485"/>
                  </a:lnTo>
                  <a:lnTo>
                    <a:pt x="164" y="480"/>
                  </a:lnTo>
                  <a:lnTo>
                    <a:pt x="143" y="474"/>
                  </a:lnTo>
                  <a:lnTo>
                    <a:pt x="122" y="466"/>
                  </a:lnTo>
                  <a:lnTo>
                    <a:pt x="100" y="458"/>
                  </a:lnTo>
                  <a:lnTo>
                    <a:pt x="82" y="437"/>
                  </a:lnTo>
                  <a:lnTo>
                    <a:pt x="65" y="416"/>
                  </a:lnTo>
                  <a:lnTo>
                    <a:pt x="51" y="395"/>
                  </a:lnTo>
                  <a:lnTo>
                    <a:pt x="37" y="373"/>
                  </a:lnTo>
                  <a:lnTo>
                    <a:pt x="27" y="350"/>
                  </a:lnTo>
                  <a:lnTo>
                    <a:pt x="16" y="326"/>
                  </a:lnTo>
                  <a:lnTo>
                    <a:pt x="8" y="302"/>
                  </a:lnTo>
                  <a:lnTo>
                    <a:pt x="1" y="277"/>
                  </a:lnTo>
                  <a:lnTo>
                    <a:pt x="0" y="267"/>
                  </a:lnTo>
                  <a:lnTo>
                    <a:pt x="0" y="259"/>
                  </a:lnTo>
                  <a:lnTo>
                    <a:pt x="0" y="249"/>
                  </a:lnTo>
                  <a:lnTo>
                    <a:pt x="1" y="241"/>
                  </a:lnTo>
                  <a:lnTo>
                    <a:pt x="7" y="224"/>
                  </a:lnTo>
                  <a:lnTo>
                    <a:pt x="13" y="207"/>
                  </a:lnTo>
                  <a:lnTo>
                    <a:pt x="20" y="190"/>
                  </a:lnTo>
                  <a:lnTo>
                    <a:pt x="30" y="174"/>
                  </a:lnTo>
                  <a:lnTo>
                    <a:pt x="39" y="158"/>
                  </a:lnTo>
                  <a:lnTo>
                    <a:pt x="48" y="142"/>
                  </a:lnTo>
                  <a:lnTo>
                    <a:pt x="60" y="129"/>
                  </a:lnTo>
                  <a:lnTo>
                    <a:pt x="73" y="116"/>
                  </a:lnTo>
                  <a:lnTo>
                    <a:pt x="86" y="101"/>
                  </a:lnTo>
                  <a:lnTo>
                    <a:pt x="98" y="86"/>
                  </a:lnTo>
                  <a:lnTo>
                    <a:pt x="111" y="72"/>
                  </a:lnTo>
                  <a:lnTo>
                    <a:pt x="125" y="60"/>
                  </a:lnTo>
                  <a:lnTo>
                    <a:pt x="138" y="48"/>
                  </a:lnTo>
                  <a:lnTo>
                    <a:pt x="152" y="38"/>
                  </a:lnTo>
                  <a:lnTo>
                    <a:pt x="151" y="42"/>
                  </a:lnTo>
                  <a:lnTo>
                    <a:pt x="149" y="46"/>
                  </a:lnTo>
                  <a:lnTo>
                    <a:pt x="147" y="49"/>
                  </a:lnTo>
                  <a:lnTo>
                    <a:pt x="146" y="53"/>
                  </a:lnTo>
                  <a:lnTo>
                    <a:pt x="145" y="57"/>
                  </a:lnTo>
                  <a:lnTo>
                    <a:pt x="145" y="61"/>
                  </a:lnTo>
                  <a:lnTo>
                    <a:pt x="146" y="65"/>
                  </a:lnTo>
                  <a:lnTo>
                    <a:pt x="147" y="69"/>
                  </a:lnTo>
                  <a:lnTo>
                    <a:pt x="149" y="71"/>
                  </a:lnTo>
                  <a:lnTo>
                    <a:pt x="152" y="74"/>
                  </a:lnTo>
                  <a:lnTo>
                    <a:pt x="155" y="75"/>
                  </a:lnTo>
                  <a:lnTo>
                    <a:pt x="158" y="76"/>
                  </a:lnTo>
                  <a:lnTo>
                    <a:pt x="162" y="77"/>
                  </a:lnTo>
                  <a:lnTo>
                    <a:pt x="165" y="77"/>
                  </a:lnTo>
                  <a:lnTo>
                    <a:pt x="169" y="76"/>
                  </a:lnTo>
                  <a:lnTo>
                    <a:pt x="172" y="75"/>
                  </a:lnTo>
                  <a:lnTo>
                    <a:pt x="177" y="72"/>
                  </a:lnTo>
                  <a:lnTo>
                    <a:pt x="183" y="69"/>
                  </a:lnTo>
                  <a:lnTo>
                    <a:pt x="188" y="65"/>
                  </a:lnTo>
                  <a:lnTo>
                    <a:pt x="193" y="61"/>
                  </a:lnTo>
                  <a:lnTo>
                    <a:pt x="198" y="57"/>
                  </a:lnTo>
                  <a:lnTo>
                    <a:pt x="203" y="52"/>
                  </a:lnTo>
                  <a:lnTo>
                    <a:pt x="207" y="47"/>
                  </a:lnTo>
                  <a:lnTo>
                    <a:pt x="210" y="42"/>
                  </a:lnTo>
                  <a:lnTo>
                    <a:pt x="209" y="50"/>
                  </a:lnTo>
                  <a:lnTo>
                    <a:pt x="207" y="59"/>
                  </a:lnTo>
                  <a:lnTo>
                    <a:pt x="204" y="67"/>
                  </a:lnTo>
                  <a:lnTo>
                    <a:pt x="201" y="76"/>
                  </a:lnTo>
                  <a:lnTo>
                    <a:pt x="200" y="80"/>
                  </a:lnTo>
                  <a:lnTo>
                    <a:pt x="200" y="84"/>
                  </a:lnTo>
                  <a:lnTo>
                    <a:pt x="200" y="87"/>
                  </a:lnTo>
                  <a:lnTo>
                    <a:pt x="201" y="90"/>
                  </a:lnTo>
                  <a:lnTo>
                    <a:pt x="203" y="94"/>
                  </a:lnTo>
                  <a:lnTo>
                    <a:pt x="205" y="97"/>
                  </a:lnTo>
                  <a:lnTo>
                    <a:pt x="209" y="100"/>
                  </a:lnTo>
                  <a:lnTo>
                    <a:pt x="213" y="102"/>
                  </a:lnTo>
                  <a:lnTo>
                    <a:pt x="223" y="99"/>
                  </a:lnTo>
                  <a:lnTo>
                    <a:pt x="231" y="95"/>
                  </a:lnTo>
                  <a:lnTo>
                    <a:pt x="240" y="87"/>
                  </a:lnTo>
                  <a:lnTo>
                    <a:pt x="246" y="80"/>
                  </a:lnTo>
                  <a:lnTo>
                    <a:pt x="252" y="71"/>
                  </a:lnTo>
                  <a:lnTo>
                    <a:pt x="257" y="63"/>
                  </a:lnTo>
                  <a:lnTo>
                    <a:pt x="262" y="53"/>
                  </a:lnTo>
                  <a:lnTo>
                    <a:pt x="264" y="45"/>
                  </a:lnTo>
                  <a:lnTo>
                    <a:pt x="268" y="45"/>
                  </a:lnTo>
                  <a:lnTo>
                    <a:pt x="268" y="53"/>
                  </a:lnTo>
                  <a:lnTo>
                    <a:pt x="269" y="62"/>
                  </a:lnTo>
                  <a:lnTo>
                    <a:pt x="269" y="70"/>
                  </a:lnTo>
                  <a:lnTo>
                    <a:pt x="271" y="78"/>
                  </a:lnTo>
                  <a:lnTo>
                    <a:pt x="273" y="85"/>
                  </a:lnTo>
                  <a:lnTo>
                    <a:pt x="276" y="92"/>
                  </a:lnTo>
                  <a:lnTo>
                    <a:pt x="282" y="99"/>
                  </a:lnTo>
                  <a:lnTo>
                    <a:pt x="289" y="104"/>
                  </a:lnTo>
                  <a:lnTo>
                    <a:pt x="292" y="105"/>
                  </a:lnTo>
                  <a:lnTo>
                    <a:pt x="294" y="105"/>
                  </a:lnTo>
                  <a:lnTo>
                    <a:pt x="298" y="105"/>
                  </a:lnTo>
                  <a:lnTo>
                    <a:pt x="301" y="104"/>
                  </a:lnTo>
                  <a:lnTo>
                    <a:pt x="303" y="103"/>
                  </a:lnTo>
                  <a:lnTo>
                    <a:pt x="305" y="102"/>
                  </a:lnTo>
                  <a:lnTo>
                    <a:pt x="307" y="100"/>
                  </a:lnTo>
                  <a:lnTo>
                    <a:pt x="309" y="97"/>
                  </a:lnTo>
                  <a:lnTo>
                    <a:pt x="312" y="90"/>
                  </a:lnTo>
                  <a:lnTo>
                    <a:pt x="315" y="84"/>
                  </a:lnTo>
                  <a:lnTo>
                    <a:pt x="318" y="77"/>
                  </a:lnTo>
                  <a:lnTo>
                    <a:pt x="320" y="69"/>
                  </a:lnTo>
                  <a:lnTo>
                    <a:pt x="321" y="62"/>
                  </a:lnTo>
                  <a:lnTo>
                    <a:pt x="322" y="55"/>
                  </a:lnTo>
                  <a:lnTo>
                    <a:pt x="323" y="47"/>
                  </a:lnTo>
                  <a:lnTo>
                    <a:pt x="323" y="40"/>
                  </a:lnTo>
                  <a:lnTo>
                    <a:pt x="331" y="46"/>
                  </a:lnTo>
                  <a:lnTo>
                    <a:pt x="338" y="55"/>
                  </a:lnTo>
                  <a:lnTo>
                    <a:pt x="344" y="62"/>
                  </a:lnTo>
                  <a:lnTo>
                    <a:pt x="349" y="70"/>
                  </a:lnTo>
                  <a:lnTo>
                    <a:pt x="354" y="79"/>
                  </a:lnTo>
                  <a:lnTo>
                    <a:pt x="361" y="86"/>
                  </a:lnTo>
                  <a:lnTo>
                    <a:pt x="367" y="94"/>
                  </a:lnTo>
                  <a:lnTo>
                    <a:pt x="376" y="99"/>
                  </a:lnTo>
                  <a:lnTo>
                    <a:pt x="379" y="98"/>
                  </a:lnTo>
                  <a:lnTo>
                    <a:pt x="382" y="97"/>
                  </a:lnTo>
                  <a:lnTo>
                    <a:pt x="385" y="96"/>
                  </a:lnTo>
                  <a:lnTo>
                    <a:pt x="388" y="94"/>
                  </a:lnTo>
                  <a:lnTo>
                    <a:pt x="390" y="91"/>
                  </a:lnTo>
                  <a:lnTo>
                    <a:pt x="392" y="88"/>
                  </a:lnTo>
                  <a:lnTo>
                    <a:pt x="394" y="86"/>
                  </a:lnTo>
                  <a:lnTo>
                    <a:pt x="397" y="83"/>
                  </a:lnTo>
                  <a:lnTo>
                    <a:pt x="398" y="80"/>
                  </a:lnTo>
                  <a:lnTo>
                    <a:pt x="398" y="76"/>
                  </a:lnTo>
                  <a:lnTo>
                    <a:pt x="398" y="71"/>
                  </a:lnTo>
                  <a:lnTo>
                    <a:pt x="398" y="67"/>
                  </a:lnTo>
                  <a:lnTo>
                    <a:pt x="397" y="63"/>
                  </a:lnTo>
                  <a:lnTo>
                    <a:pt x="397" y="59"/>
                  </a:lnTo>
                  <a:lnTo>
                    <a:pt x="396" y="55"/>
                  </a:lnTo>
                  <a:lnTo>
                    <a:pt x="394" y="50"/>
                  </a:lnTo>
                  <a:lnTo>
                    <a:pt x="400" y="53"/>
                  </a:lnTo>
                  <a:lnTo>
                    <a:pt x="406" y="57"/>
                  </a:lnTo>
                  <a:lnTo>
                    <a:pt x="411" y="60"/>
                  </a:lnTo>
                  <a:lnTo>
                    <a:pt x="418" y="62"/>
                  </a:lnTo>
                  <a:lnTo>
                    <a:pt x="424" y="64"/>
                  </a:lnTo>
                  <a:lnTo>
                    <a:pt x="430" y="64"/>
                  </a:lnTo>
                  <a:lnTo>
                    <a:pt x="437" y="64"/>
                  </a:lnTo>
                  <a:lnTo>
                    <a:pt x="444" y="62"/>
                  </a:lnTo>
                  <a:lnTo>
                    <a:pt x="448" y="60"/>
                  </a:lnTo>
                  <a:lnTo>
                    <a:pt x="450" y="57"/>
                  </a:lnTo>
                  <a:lnTo>
                    <a:pt x="451" y="53"/>
                  </a:lnTo>
                  <a:lnTo>
                    <a:pt x="451" y="49"/>
                  </a:lnTo>
                  <a:lnTo>
                    <a:pt x="449" y="45"/>
                  </a:lnTo>
                  <a:lnTo>
                    <a:pt x="447" y="42"/>
                  </a:lnTo>
                  <a:lnTo>
                    <a:pt x="445" y="38"/>
                  </a:lnTo>
                  <a:lnTo>
                    <a:pt x="444" y="35"/>
                  </a:lnTo>
                  <a:lnTo>
                    <a:pt x="439" y="29"/>
                  </a:lnTo>
                  <a:lnTo>
                    <a:pt x="433" y="25"/>
                  </a:lnTo>
                  <a:lnTo>
                    <a:pt x="429" y="21"/>
                  </a:lnTo>
                  <a:lnTo>
                    <a:pt x="424" y="17"/>
                  </a:lnTo>
                  <a:lnTo>
                    <a:pt x="420" y="12"/>
                  </a:lnTo>
                  <a:lnTo>
                    <a:pt x="416" y="8"/>
                  </a:lnTo>
                  <a:lnTo>
                    <a:pt x="411" y="4"/>
                  </a:lnTo>
                  <a:lnTo>
                    <a:pt x="407" y="0"/>
                  </a:lnTo>
                  <a:lnTo>
                    <a:pt x="425" y="7"/>
                  </a:lnTo>
                  <a:lnTo>
                    <a:pt x="443" y="15"/>
                  </a:lnTo>
                  <a:lnTo>
                    <a:pt x="461" y="24"/>
                  </a:lnTo>
                  <a:lnTo>
                    <a:pt x="478" y="35"/>
                  </a:lnTo>
                  <a:lnTo>
                    <a:pt x="494" y="46"/>
                  </a:lnTo>
                  <a:lnTo>
                    <a:pt x="509" y="59"/>
                  </a:lnTo>
                  <a:lnTo>
                    <a:pt x="525" y="71"/>
                  </a:lnTo>
                  <a:lnTo>
                    <a:pt x="539" y="85"/>
                  </a:lnTo>
                  <a:close/>
                </a:path>
              </a:pathLst>
            </a:custGeom>
            <a:solidFill>
              <a:srgbClr val="FFCC00"/>
            </a:solidFill>
            <a:ln w="9525">
              <a:noFill/>
              <a:round/>
              <a:headEnd/>
              <a:tailEnd/>
            </a:ln>
          </p:spPr>
          <p:txBody>
            <a:bodyPr>
              <a:prstTxWarp prst="textNoShape">
                <a:avLst/>
              </a:prstTxWarp>
            </a:bodyPr>
            <a:lstStyle/>
            <a:p>
              <a:endParaRPr lang="en-US"/>
            </a:p>
          </p:txBody>
        </p:sp>
        <p:sp>
          <p:nvSpPr>
            <p:cNvPr id="62544" name="Freeform 80"/>
            <p:cNvSpPr>
              <a:spLocks/>
            </p:cNvSpPr>
            <p:nvPr/>
          </p:nvSpPr>
          <p:spPr bwMode="auto">
            <a:xfrm>
              <a:off x="1788" y="1574"/>
              <a:ext cx="58" cy="37"/>
            </a:xfrm>
            <a:custGeom>
              <a:avLst/>
              <a:gdLst>
                <a:gd name="T0" fmla="*/ 56 w 58"/>
                <a:gd name="T1" fmla="*/ 14 h 37"/>
                <a:gd name="T2" fmla="*/ 57 w 58"/>
                <a:gd name="T3" fmla="*/ 17 h 37"/>
                <a:gd name="T4" fmla="*/ 58 w 58"/>
                <a:gd name="T5" fmla="*/ 20 h 37"/>
                <a:gd name="T6" fmla="*/ 57 w 58"/>
                <a:gd name="T7" fmla="*/ 23 h 37"/>
                <a:gd name="T8" fmla="*/ 56 w 58"/>
                <a:gd name="T9" fmla="*/ 25 h 37"/>
                <a:gd name="T10" fmla="*/ 54 w 58"/>
                <a:gd name="T11" fmla="*/ 27 h 37"/>
                <a:gd name="T12" fmla="*/ 52 w 58"/>
                <a:gd name="T13" fmla="*/ 29 h 37"/>
                <a:gd name="T14" fmla="*/ 49 w 58"/>
                <a:gd name="T15" fmla="*/ 32 h 37"/>
                <a:gd name="T16" fmla="*/ 46 w 58"/>
                <a:gd name="T17" fmla="*/ 33 h 37"/>
                <a:gd name="T18" fmla="*/ 42 w 58"/>
                <a:gd name="T19" fmla="*/ 36 h 37"/>
                <a:gd name="T20" fmla="*/ 38 w 58"/>
                <a:gd name="T21" fmla="*/ 37 h 37"/>
                <a:gd name="T22" fmla="*/ 34 w 58"/>
                <a:gd name="T23" fmla="*/ 36 h 37"/>
                <a:gd name="T24" fmla="*/ 29 w 58"/>
                <a:gd name="T25" fmla="*/ 35 h 37"/>
                <a:gd name="T26" fmla="*/ 24 w 58"/>
                <a:gd name="T27" fmla="*/ 34 h 37"/>
                <a:gd name="T28" fmla="*/ 20 w 58"/>
                <a:gd name="T29" fmla="*/ 33 h 37"/>
                <a:gd name="T30" fmla="*/ 15 w 58"/>
                <a:gd name="T31" fmla="*/ 32 h 37"/>
                <a:gd name="T32" fmla="*/ 10 w 58"/>
                <a:gd name="T33" fmla="*/ 32 h 37"/>
                <a:gd name="T34" fmla="*/ 7 w 58"/>
                <a:gd name="T35" fmla="*/ 29 h 37"/>
                <a:gd name="T36" fmla="*/ 5 w 58"/>
                <a:gd name="T37" fmla="*/ 26 h 37"/>
                <a:gd name="T38" fmla="*/ 3 w 58"/>
                <a:gd name="T39" fmla="*/ 23 h 37"/>
                <a:gd name="T40" fmla="*/ 1 w 58"/>
                <a:gd name="T41" fmla="*/ 20 h 37"/>
                <a:gd name="T42" fmla="*/ 0 w 58"/>
                <a:gd name="T43" fmla="*/ 17 h 37"/>
                <a:gd name="T44" fmla="*/ 0 w 58"/>
                <a:gd name="T45" fmla="*/ 13 h 37"/>
                <a:gd name="T46" fmla="*/ 0 w 58"/>
                <a:gd name="T47" fmla="*/ 9 h 37"/>
                <a:gd name="T48" fmla="*/ 2 w 58"/>
                <a:gd name="T49" fmla="*/ 5 h 37"/>
                <a:gd name="T50" fmla="*/ 8 w 58"/>
                <a:gd name="T51" fmla="*/ 2 h 37"/>
                <a:gd name="T52" fmla="*/ 16 w 58"/>
                <a:gd name="T53" fmla="*/ 0 h 37"/>
                <a:gd name="T54" fmla="*/ 22 w 58"/>
                <a:gd name="T55" fmla="*/ 0 h 37"/>
                <a:gd name="T56" fmla="*/ 29 w 58"/>
                <a:gd name="T57" fmla="*/ 2 h 37"/>
                <a:gd name="T58" fmla="*/ 36 w 58"/>
                <a:gd name="T59" fmla="*/ 4 h 37"/>
                <a:gd name="T60" fmla="*/ 43 w 58"/>
                <a:gd name="T61" fmla="*/ 7 h 37"/>
                <a:gd name="T62" fmla="*/ 49 w 58"/>
                <a:gd name="T63" fmla="*/ 11 h 37"/>
                <a:gd name="T64" fmla="*/ 56 w 58"/>
                <a:gd name="T65" fmla="*/ 14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37"/>
                <a:gd name="T101" fmla="*/ 58 w 58"/>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37">
                  <a:moveTo>
                    <a:pt x="56" y="14"/>
                  </a:moveTo>
                  <a:lnTo>
                    <a:pt x="57" y="17"/>
                  </a:lnTo>
                  <a:lnTo>
                    <a:pt x="58" y="20"/>
                  </a:lnTo>
                  <a:lnTo>
                    <a:pt x="57" y="23"/>
                  </a:lnTo>
                  <a:lnTo>
                    <a:pt x="56" y="25"/>
                  </a:lnTo>
                  <a:lnTo>
                    <a:pt x="54" y="27"/>
                  </a:lnTo>
                  <a:lnTo>
                    <a:pt x="52" y="29"/>
                  </a:lnTo>
                  <a:lnTo>
                    <a:pt x="49" y="32"/>
                  </a:lnTo>
                  <a:lnTo>
                    <a:pt x="46" y="33"/>
                  </a:lnTo>
                  <a:lnTo>
                    <a:pt x="42" y="36"/>
                  </a:lnTo>
                  <a:lnTo>
                    <a:pt x="38" y="37"/>
                  </a:lnTo>
                  <a:lnTo>
                    <a:pt x="34" y="36"/>
                  </a:lnTo>
                  <a:lnTo>
                    <a:pt x="29" y="35"/>
                  </a:lnTo>
                  <a:lnTo>
                    <a:pt x="24" y="34"/>
                  </a:lnTo>
                  <a:lnTo>
                    <a:pt x="20" y="33"/>
                  </a:lnTo>
                  <a:lnTo>
                    <a:pt x="15" y="32"/>
                  </a:lnTo>
                  <a:lnTo>
                    <a:pt x="10" y="32"/>
                  </a:lnTo>
                  <a:lnTo>
                    <a:pt x="7" y="29"/>
                  </a:lnTo>
                  <a:lnTo>
                    <a:pt x="5" y="26"/>
                  </a:lnTo>
                  <a:lnTo>
                    <a:pt x="3" y="23"/>
                  </a:lnTo>
                  <a:lnTo>
                    <a:pt x="1" y="20"/>
                  </a:lnTo>
                  <a:lnTo>
                    <a:pt x="0" y="17"/>
                  </a:lnTo>
                  <a:lnTo>
                    <a:pt x="0" y="13"/>
                  </a:lnTo>
                  <a:lnTo>
                    <a:pt x="0" y="9"/>
                  </a:lnTo>
                  <a:lnTo>
                    <a:pt x="2" y="5"/>
                  </a:lnTo>
                  <a:lnTo>
                    <a:pt x="8" y="2"/>
                  </a:lnTo>
                  <a:lnTo>
                    <a:pt x="16" y="0"/>
                  </a:lnTo>
                  <a:lnTo>
                    <a:pt x="22" y="0"/>
                  </a:lnTo>
                  <a:lnTo>
                    <a:pt x="29" y="2"/>
                  </a:lnTo>
                  <a:lnTo>
                    <a:pt x="36" y="4"/>
                  </a:lnTo>
                  <a:lnTo>
                    <a:pt x="43" y="7"/>
                  </a:lnTo>
                  <a:lnTo>
                    <a:pt x="49" y="11"/>
                  </a:lnTo>
                  <a:lnTo>
                    <a:pt x="56" y="14"/>
                  </a:lnTo>
                  <a:close/>
                </a:path>
              </a:pathLst>
            </a:custGeom>
            <a:solidFill>
              <a:srgbClr val="FF6633"/>
            </a:solidFill>
            <a:ln w="9525">
              <a:noFill/>
              <a:round/>
              <a:headEnd/>
              <a:tailEnd/>
            </a:ln>
          </p:spPr>
          <p:txBody>
            <a:bodyPr>
              <a:prstTxWarp prst="textNoShape">
                <a:avLst/>
              </a:prstTxWarp>
            </a:bodyPr>
            <a:lstStyle/>
            <a:p>
              <a:endParaRPr lang="en-US"/>
            </a:p>
          </p:txBody>
        </p:sp>
        <p:sp>
          <p:nvSpPr>
            <p:cNvPr id="62545" name="Freeform 81"/>
            <p:cNvSpPr>
              <a:spLocks/>
            </p:cNvSpPr>
            <p:nvPr/>
          </p:nvSpPr>
          <p:spPr bwMode="auto">
            <a:xfrm>
              <a:off x="1450" y="1587"/>
              <a:ext cx="46" cy="35"/>
            </a:xfrm>
            <a:custGeom>
              <a:avLst/>
              <a:gdLst>
                <a:gd name="T0" fmla="*/ 45 w 46"/>
                <a:gd name="T1" fmla="*/ 6 h 35"/>
                <a:gd name="T2" fmla="*/ 46 w 46"/>
                <a:gd name="T3" fmla="*/ 12 h 35"/>
                <a:gd name="T4" fmla="*/ 45 w 46"/>
                <a:gd name="T5" fmla="*/ 18 h 35"/>
                <a:gd name="T6" fmla="*/ 43 w 46"/>
                <a:gd name="T7" fmla="*/ 22 h 35"/>
                <a:gd name="T8" fmla="*/ 39 w 46"/>
                <a:gd name="T9" fmla="*/ 25 h 35"/>
                <a:gd name="T10" fmla="*/ 34 w 46"/>
                <a:gd name="T11" fmla="*/ 27 h 35"/>
                <a:gd name="T12" fmla="*/ 29 w 46"/>
                <a:gd name="T13" fmla="*/ 29 h 35"/>
                <a:gd name="T14" fmla="*/ 25 w 46"/>
                <a:gd name="T15" fmla="*/ 31 h 35"/>
                <a:gd name="T16" fmla="*/ 21 w 46"/>
                <a:gd name="T17" fmla="*/ 34 h 35"/>
                <a:gd name="T18" fmla="*/ 18 w 46"/>
                <a:gd name="T19" fmla="*/ 34 h 35"/>
                <a:gd name="T20" fmla="*/ 14 w 46"/>
                <a:gd name="T21" fmla="*/ 35 h 35"/>
                <a:gd name="T22" fmla="*/ 11 w 46"/>
                <a:gd name="T23" fmla="*/ 35 h 35"/>
                <a:gd name="T24" fmla="*/ 8 w 46"/>
                <a:gd name="T25" fmla="*/ 35 h 35"/>
                <a:gd name="T26" fmla="*/ 5 w 46"/>
                <a:gd name="T27" fmla="*/ 35 h 35"/>
                <a:gd name="T28" fmla="*/ 2 w 46"/>
                <a:gd name="T29" fmla="*/ 33 h 35"/>
                <a:gd name="T30" fmla="*/ 1 w 46"/>
                <a:gd name="T31" fmla="*/ 31 h 35"/>
                <a:gd name="T32" fmla="*/ 0 w 46"/>
                <a:gd name="T33" fmla="*/ 27 h 35"/>
                <a:gd name="T34" fmla="*/ 0 w 46"/>
                <a:gd name="T35" fmla="*/ 24 h 35"/>
                <a:gd name="T36" fmla="*/ 1 w 46"/>
                <a:gd name="T37" fmla="*/ 21 h 35"/>
                <a:gd name="T38" fmla="*/ 2 w 46"/>
                <a:gd name="T39" fmla="*/ 18 h 35"/>
                <a:gd name="T40" fmla="*/ 4 w 46"/>
                <a:gd name="T41" fmla="*/ 14 h 35"/>
                <a:gd name="T42" fmla="*/ 5 w 46"/>
                <a:gd name="T43" fmla="*/ 12 h 35"/>
                <a:gd name="T44" fmla="*/ 7 w 46"/>
                <a:gd name="T45" fmla="*/ 9 h 35"/>
                <a:gd name="T46" fmla="*/ 9 w 46"/>
                <a:gd name="T47" fmla="*/ 6 h 35"/>
                <a:gd name="T48" fmla="*/ 10 w 46"/>
                <a:gd name="T49" fmla="*/ 3 h 35"/>
                <a:gd name="T50" fmla="*/ 14 w 46"/>
                <a:gd name="T51" fmla="*/ 1 h 35"/>
                <a:gd name="T52" fmla="*/ 19 w 46"/>
                <a:gd name="T53" fmla="*/ 0 h 35"/>
                <a:gd name="T54" fmla="*/ 24 w 46"/>
                <a:gd name="T55" fmla="*/ 0 h 35"/>
                <a:gd name="T56" fmla="*/ 28 w 46"/>
                <a:gd name="T57" fmla="*/ 0 h 35"/>
                <a:gd name="T58" fmla="*/ 32 w 46"/>
                <a:gd name="T59" fmla="*/ 1 h 35"/>
                <a:gd name="T60" fmla="*/ 38 w 46"/>
                <a:gd name="T61" fmla="*/ 2 h 35"/>
                <a:gd name="T62" fmla="*/ 42 w 46"/>
                <a:gd name="T63" fmla="*/ 4 h 35"/>
                <a:gd name="T64" fmla="*/ 45 w 46"/>
                <a:gd name="T65" fmla="*/ 6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5"/>
                <a:gd name="T101" fmla="*/ 46 w 46"/>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5">
                  <a:moveTo>
                    <a:pt x="45" y="6"/>
                  </a:moveTo>
                  <a:lnTo>
                    <a:pt x="46" y="12"/>
                  </a:lnTo>
                  <a:lnTo>
                    <a:pt x="45" y="18"/>
                  </a:lnTo>
                  <a:lnTo>
                    <a:pt x="43" y="22"/>
                  </a:lnTo>
                  <a:lnTo>
                    <a:pt x="39" y="25"/>
                  </a:lnTo>
                  <a:lnTo>
                    <a:pt x="34" y="27"/>
                  </a:lnTo>
                  <a:lnTo>
                    <a:pt x="29" y="29"/>
                  </a:lnTo>
                  <a:lnTo>
                    <a:pt x="25" y="31"/>
                  </a:lnTo>
                  <a:lnTo>
                    <a:pt x="21" y="34"/>
                  </a:lnTo>
                  <a:lnTo>
                    <a:pt x="18" y="34"/>
                  </a:lnTo>
                  <a:lnTo>
                    <a:pt x="14" y="35"/>
                  </a:lnTo>
                  <a:lnTo>
                    <a:pt x="11" y="35"/>
                  </a:lnTo>
                  <a:lnTo>
                    <a:pt x="8" y="35"/>
                  </a:lnTo>
                  <a:lnTo>
                    <a:pt x="5" y="35"/>
                  </a:lnTo>
                  <a:lnTo>
                    <a:pt x="2" y="33"/>
                  </a:lnTo>
                  <a:lnTo>
                    <a:pt x="1" y="31"/>
                  </a:lnTo>
                  <a:lnTo>
                    <a:pt x="0" y="27"/>
                  </a:lnTo>
                  <a:lnTo>
                    <a:pt x="0" y="24"/>
                  </a:lnTo>
                  <a:lnTo>
                    <a:pt x="1" y="21"/>
                  </a:lnTo>
                  <a:lnTo>
                    <a:pt x="2" y="18"/>
                  </a:lnTo>
                  <a:lnTo>
                    <a:pt x="4" y="14"/>
                  </a:lnTo>
                  <a:lnTo>
                    <a:pt x="5" y="12"/>
                  </a:lnTo>
                  <a:lnTo>
                    <a:pt x="7" y="9"/>
                  </a:lnTo>
                  <a:lnTo>
                    <a:pt x="9" y="6"/>
                  </a:lnTo>
                  <a:lnTo>
                    <a:pt x="10" y="3"/>
                  </a:lnTo>
                  <a:lnTo>
                    <a:pt x="14" y="1"/>
                  </a:lnTo>
                  <a:lnTo>
                    <a:pt x="19" y="0"/>
                  </a:lnTo>
                  <a:lnTo>
                    <a:pt x="24" y="0"/>
                  </a:lnTo>
                  <a:lnTo>
                    <a:pt x="28" y="0"/>
                  </a:lnTo>
                  <a:lnTo>
                    <a:pt x="32" y="1"/>
                  </a:lnTo>
                  <a:lnTo>
                    <a:pt x="38" y="2"/>
                  </a:lnTo>
                  <a:lnTo>
                    <a:pt x="42" y="4"/>
                  </a:lnTo>
                  <a:lnTo>
                    <a:pt x="45" y="6"/>
                  </a:lnTo>
                  <a:close/>
                </a:path>
              </a:pathLst>
            </a:custGeom>
            <a:solidFill>
              <a:srgbClr val="FF6633"/>
            </a:solidFill>
            <a:ln w="9525">
              <a:noFill/>
              <a:round/>
              <a:headEnd/>
              <a:tailEnd/>
            </a:ln>
          </p:spPr>
          <p:txBody>
            <a:bodyPr>
              <a:prstTxWarp prst="textNoShape">
                <a:avLst/>
              </a:prstTxWarp>
            </a:bodyPr>
            <a:lstStyle/>
            <a:p>
              <a:endParaRPr lang="en-US"/>
            </a:p>
          </p:txBody>
        </p:sp>
        <p:sp>
          <p:nvSpPr>
            <p:cNvPr id="62546" name="Freeform 82"/>
            <p:cNvSpPr>
              <a:spLocks/>
            </p:cNvSpPr>
            <p:nvPr/>
          </p:nvSpPr>
          <p:spPr bwMode="auto">
            <a:xfrm>
              <a:off x="697" y="1615"/>
              <a:ext cx="29" cy="38"/>
            </a:xfrm>
            <a:custGeom>
              <a:avLst/>
              <a:gdLst>
                <a:gd name="T0" fmla="*/ 29 w 29"/>
                <a:gd name="T1" fmla="*/ 0 h 38"/>
                <a:gd name="T2" fmla="*/ 8 w 29"/>
                <a:gd name="T3" fmla="*/ 27 h 38"/>
                <a:gd name="T4" fmla="*/ 0 w 29"/>
                <a:gd name="T5" fmla="*/ 38 h 38"/>
                <a:gd name="T6" fmla="*/ 1 w 29"/>
                <a:gd name="T7" fmla="*/ 35 h 38"/>
                <a:gd name="T8" fmla="*/ 2 w 29"/>
                <a:gd name="T9" fmla="*/ 33 h 38"/>
                <a:gd name="T10" fmla="*/ 2 w 29"/>
                <a:gd name="T11" fmla="*/ 30 h 38"/>
                <a:gd name="T12" fmla="*/ 3 w 29"/>
                <a:gd name="T13" fmla="*/ 27 h 38"/>
                <a:gd name="T14" fmla="*/ 5 w 29"/>
                <a:gd name="T15" fmla="*/ 24 h 38"/>
                <a:gd name="T16" fmla="*/ 6 w 29"/>
                <a:gd name="T17" fmla="*/ 21 h 38"/>
                <a:gd name="T18" fmla="*/ 7 w 29"/>
                <a:gd name="T19" fmla="*/ 19 h 38"/>
                <a:gd name="T20" fmla="*/ 8 w 29"/>
                <a:gd name="T21" fmla="*/ 17 h 38"/>
                <a:gd name="T22" fmla="*/ 10 w 29"/>
                <a:gd name="T23" fmla="*/ 14 h 38"/>
                <a:gd name="T24" fmla="*/ 12 w 29"/>
                <a:gd name="T25" fmla="*/ 12 h 38"/>
                <a:gd name="T26" fmla="*/ 15 w 29"/>
                <a:gd name="T27" fmla="*/ 9 h 38"/>
                <a:gd name="T28" fmla="*/ 17 w 29"/>
                <a:gd name="T29" fmla="*/ 6 h 38"/>
                <a:gd name="T30" fmla="*/ 20 w 29"/>
                <a:gd name="T31" fmla="*/ 5 h 38"/>
                <a:gd name="T32" fmla="*/ 23 w 29"/>
                <a:gd name="T33" fmla="*/ 3 h 38"/>
                <a:gd name="T34" fmla="*/ 27 w 29"/>
                <a:gd name="T35" fmla="*/ 1 h 38"/>
                <a:gd name="T36" fmla="*/ 29 w 29"/>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8"/>
                <a:gd name="T59" fmla="*/ 29 w 29"/>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8">
                  <a:moveTo>
                    <a:pt x="29" y="0"/>
                  </a:moveTo>
                  <a:lnTo>
                    <a:pt x="8" y="27"/>
                  </a:lnTo>
                  <a:lnTo>
                    <a:pt x="0" y="38"/>
                  </a:lnTo>
                  <a:lnTo>
                    <a:pt x="1" y="35"/>
                  </a:lnTo>
                  <a:lnTo>
                    <a:pt x="2" y="33"/>
                  </a:lnTo>
                  <a:lnTo>
                    <a:pt x="2" y="30"/>
                  </a:lnTo>
                  <a:lnTo>
                    <a:pt x="3" y="27"/>
                  </a:lnTo>
                  <a:lnTo>
                    <a:pt x="5" y="24"/>
                  </a:lnTo>
                  <a:lnTo>
                    <a:pt x="6" y="21"/>
                  </a:lnTo>
                  <a:lnTo>
                    <a:pt x="7" y="19"/>
                  </a:lnTo>
                  <a:lnTo>
                    <a:pt x="8" y="17"/>
                  </a:lnTo>
                  <a:lnTo>
                    <a:pt x="10" y="14"/>
                  </a:lnTo>
                  <a:lnTo>
                    <a:pt x="12" y="12"/>
                  </a:lnTo>
                  <a:lnTo>
                    <a:pt x="15" y="9"/>
                  </a:lnTo>
                  <a:lnTo>
                    <a:pt x="17" y="6"/>
                  </a:lnTo>
                  <a:lnTo>
                    <a:pt x="20" y="5"/>
                  </a:lnTo>
                  <a:lnTo>
                    <a:pt x="23" y="3"/>
                  </a:lnTo>
                  <a:lnTo>
                    <a:pt x="27" y="1"/>
                  </a:lnTo>
                  <a:lnTo>
                    <a:pt x="29" y="0"/>
                  </a:lnTo>
                  <a:close/>
                </a:path>
              </a:pathLst>
            </a:custGeom>
            <a:solidFill>
              <a:srgbClr val="00CCFF"/>
            </a:solidFill>
            <a:ln w="9525">
              <a:noFill/>
              <a:round/>
              <a:headEnd/>
              <a:tailEnd/>
            </a:ln>
          </p:spPr>
          <p:txBody>
            <a:bodyPr>
              <a:prstTxWarp prst="textNoShape">
                <a:avLst/>
              </a:prstTxWarp>
            </a:bodyPr>
            <a:lstStyle/>
            <a:p>
              <a:endParaRPr lang="en-US"/>
            </a:p>
          </p:txBody>
        </p:sp>
        <p:sp>
          <p:nvSpPr>
            <p:cNvPr id="62547" name="Freeform 83"/>
            <p:cNvSpPr>
              <a:spLocks/>
            </p:cNvSpPr>
            <p:nvPr/>
          </p:nvSpPr>
          <p:spPr bwMode="auto">
            <a:xfrm>
              <a:off x="689" y="1610"/>
              <a:ext cx="99" cy="138"/>
            </a:xfrm>
            <a:custGeom>
              <a:avLst/>
              <a:gdLst>
                <a:gd name="T0" fmla="*/ 37 w 99"/>
                <a:gd name="T1" fmla="*/ 5 h 138"/>
                <a:gd name="T2" fmla="*/ 16 w 99"/>
                <a:gd name="T3" fmla="*/ 32 h 138"/>
                <a:gd name="T4" fmla="*/ 8 w 99"/>
                <a:gd name="T5" fmla="*/ 43 h 138"/>
                <a:gd name="T6" fmla="*/ 6 w 99"/>
                <a:gd name="T7" fmla="*/ 54 h 138"/>
                <a:gd name="T8" fmla="*/ 4 w 99"/>
                <a:gd name="T9" fmla="*/ 65 h 138"/>
                <a:gd name="T10" fmla="*/ 2 w 99"/>
                <a:gd name="T11" fmla="*/ 78 h 138"/>
                <a:gd name="T12" fmla="*/ 1 w 99"/>
                <a:gd name="T13" fmla="*/ 89 h 138"/>
                <a:gd name="T14" fmla="*/ 0 w 99"/>
                <a:gd name="T15" fmla="*/ 101 h 138"/>
                <a:gd name="T16" fmla="*/ 0 w 99"/>
                <a:gd name="T17" fmla="*/ 114 h 138"/>
                <a:gd name="T18" fmla="*/ 0 w 99"/>
                <a:gd name="T19" fmla="*/ 126 h 138"/>
                <a:gd name="T20" fmla="*/ 1 w 99"/>
                <a:gd name="T21" fmla="*/ 138 h 138"/>
                <a:gd name="T22" fmla="*/ 8 w 99"/>
                <a:gd name="T23" fmla="*/ 125 h 138"/>
                <a:gd name="T24" fmla="*/ 29 w 99"/>
                <a:gd name="T25" fmla="*/ 91 h 138"/>
                <a:gd name="T26" fmla="*/ 53 w 99"/>
                <a:gd name="T27" fmla="*/ 60 h 138"/>
                <a:gd name="T28" fmla="*/ 77 w 99"/>
                <a:gd name="T29" fmla="*/ 28 h 138"/>
                <a:gd name="T30" fmla="*/ 99 w 99"/>
                <a:gd name="T31" fmla="*/ 3 h 138"/>
                <a:gd name="T32" fmla="*/ 90 w 99"/>
                <a:gd name="T33" fmla="*/ 2 h 138"/>
                <a:gd name="T34" fmla="*/ 83 w 99"/>
                <a:gd name="T35" fmla="*/ 1 h 138"/>
                <a:gd name="T36" fmla="*/ 75 w 99"/>
                <a:gd name="T37" fmla="*/ 0 h 138"/>
                <a:gd name="T38" fmla="*/ 66 w 99"/>
                <a:gd name="T39" fmla="*/ 0 h 138"/>
                <a:gd name="T40" fmla="*/ 59 w 99"/>
                <a:gd name="T41" fmla="*/ 0 h 138"/>
                <a:gd name="T42" fmla="*/ 51 w 99"/>
                <a:gd name="T43" fmla="*/ 1 h 138"/>
                <a:gd name="T44" fmla="*/ 44 w 99"/>
                <a:gd name="T45" fmla="*/ 3 h 138"/>
                <a:gd name="T46" fmla="*/ 37 w 99"/>
                <a:gd name="T47" fmla="*/ 5 h 1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138"/>
                <a:gd name="T74" fmla="*/ 99 w 99"/>
                <a:gd name="T75" fmla="*/ 138 h 1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138">
                  <a:moveTo>
                    <a:pt x="37" y="5"/>
                  </a:moveTo>
                  <a:lnTo>
                    <a:pt x="16" y="32"/>
                  </a:lnTo>
                  <a:lnTo>
                    <a:pt x="8" y="43"/>
                  </a:lnTo>
                  <a:lnTo>
                    <a:pt x="6" y="54"/>
                  </a:lnTo>
                  <a:lnTo>
                    <a:pt x="4" y="65"/>
                  </a:lnTo>
                  <a:lnTo>
                    <a:pt x="2" y="78"/>
                  </a:lnTo>
                  <a:lnTo>
                    <a:pt x="1" y="89"/>
                  </a:lnTo>
                  <a:lnTo>
                    <a:pt x="0" y="101"/>
                  </a:lnTo>
                  <a:lnTo>
                    <a:pt x="0" y="114"/>
                  </a:lnTo>
                  <a:lnTo>
                    <a:pt x="0" y="126"/>
                  </a:lnTo>
                  <a:lnTo>
                    <a:pt x="1" y="138"/>
                  </a:lnTo>
                  <a:lnTo>
                    <a:pt x="8" y="125"/>
                  </a:lnTo>
                  <a:lnTo>
                    <a:pt x="29" y="91"/>
                  </a:lnTo>
                  <a:lnTo>
                    <a:pt x="53" y="60"/>
                  </a:lnTo>
                  <a:lnTo>
                    <a:pt x="77" y="28"/>
                  </a:lnTo>
                  <a:lnTo>
                    <a:pt x="99" y="3"/>
                  </a:lnTo>
                  <a:lnTo>
                    <a:pt x="90" y="2"/>
                  </a:lnTo>
                  <a:lnTo>
                    <a:pt x="83" y="1"/>
                  </a:lnTo>
                  <a:lnTo>
                    <a:pt x="75" y="0"/>
                  </a:lnTo>
                  <a:lnTo>
                    <a:pt x="66" y="0"/>
                  </a:lnTo>
                  <a:lnTo>
                    <a:pt x="59" y="0"/>
                  </a:lnTo>
                  <a:lnTo>
                    <a:pt x="51" y="1"/>
                  </a:lnTo>
                  <a:lnTo>
                    <a:pt x="44" y="3"/>
                  </a:lnTo>
                  <a:lnTo>
                    <a:pt x="37" y="5"/>
                  </a:lnTo>
                  <a:close/>
                </a:path>
              </a:pathLst>
            </a:custGeom>
            <a:solidFill>
              <a:srgbClr val="08CEFF"/>
            </a:solidFill>
            <a:ln w="9525">
              <a:noFill/>
              <a:round/>
              <a:headEnd/>
              <a:tailEnd/>
            </a:ln>
          </p:spPr>
          <p:txBody>
            <a:bodyPr>
              <a:prstTxWarp prst="textNoShape">
                <a:avLst/>
              </a:prstTxWarp>
            </a:bodyPr>
            <a:lstStyle/>
            <a:p>
              <a:endParaRPr lang="en-US"/>
            </a:p>
          </p:txBody>
        </p:sp>
        <p:sp>
          <p:nvSpPr>
            <p:cNvPr id="62548" name="Freeform 84"/>
            <p:cNvSpPr>
              <a:spLocks/>
            </p:cNvSpPr>
            <p:nvPr/>
          </p:nvSpPr>
          <p:spPr bwMode="auto">
            <a:xfrm>
              <a:off x="690" y="1613"/>
              <a:ext cx="147" cy="197"/>
            </a:xfrm>
            <a:custGeom>
              <a:avLst/>
              <a:gdLst>
                <a:gd name="T0" fmla="*/ 98 w 147"/>
                <a:gd name="T1" fmla="*/ 0 h 197"/>
                <a:gd name="T2" fmla="*/ 76 w 147"/>
                <a:gd name="T3" fmla="*/ 25 h 197"/>
                <a:gd name="T4" fmla="*/ 52 w 147"/>
                <a:gd name="T5" fmla="*/ 57 h 197"/>
                <a:gd name="T6" fmla="*/ 28 w 147"/>
                <a:gd name="T7" fmla="*/ 88 h 197"/>
                <a:gd name="T8" fmla="*/ 7 w 147"/>
                <a:gd name="T9" fmla="*/ 122 h 197"/>
                <a:gd name="T10" fmla="*/ 0 w 147"/>
                <a:gd name="T11" fmla="*/ 135 h 197"/>
                <a:gd name="T12" fmla="*/ 0 w 147"/>
                <a:gd name="T13" fmla="*/ 139 h 197"/>
                <a:gd name="T14" fmla="*/ 1 w 147"/>
                <a:gd name="T15" fmla="*/ 142 h 197"/>
                <a:gd name="T16" fmla="*/ 1 w 147"/>
                <a:gd name="T17" fmla="*/ 146 h 197"/>
                <a:gd name="T18" fmla="*/ 2 w 147"/>
                <a:gd name="T19" fmla="*/ 151 h 197"/>
                <a:gd name="T20" fmla="*/ 2 w 147"/>
                <a:gd name="T21" fmla="*/ 154 h 197"/>
                <a:gd name="T22" fmla="*/ 3 w 147"/>
                <a:gd name="T23" fmla="*/ 158 h 197"/>
                <a:gd name="T24" fmla="*/ 3 w 147"/>
                <a:gd name="T25" fmla="*/ 161 h 197"/>
                <a:gd name="T26" fmla="*/ 4 w 147"/>
                <a:gd name="T27" fmla="*/ 165 h 197"/>
                <a:gd name="T28" fmla="*/ 5 w 147"/>
                <a:gd name="T29" fmla="*/ 170 h 197"/>
                <a:gd name="T30" fmla="*/ 7 w 147"/>
                <a:gd name="T31" fmla="*/ 174 h 197"/>
                <a:gd name="T32" fmla="*/ 8 w 147"/>
                <a:gd name="T33" fmla="*/ 177 h 197"/>
                <a:gd name="T34" fmla="*/ 10 w 147"/>
                <a:gd name="T35" fmla="*/ 181 h 197"/>
                <a:gd name="T36" fmla="*/ 13 w 147"/>
                <a:gd name="T37" fmla="*/ 185 h 197"/>
                <a:gd name="T38" fmla="*/ 14 w 147"/>
                <a:gd name="T39" fmla="*/ 190 h 197"/>
                <a:gd name="T40" fmla="*/ 16 w 147"/>
                <a:gd name="T41" fmla="*/ 193 h 197"/>
                <a:gd name="T42" fmla="*/ 18 w 147"/>
                <a:gd name="T43" fmla="*/ 197 h 197"/>
                <a:gd name="T44" fmla="*/ 27 w 147"/>
                <a:gd name="T45" fmla="*/ 178 h 197"/>
                <a:gd name="T46" fmla="*/ 46 w 147"/>
                <a:gd name="T47" fmla="*/ 145 h 197"/>
                <a:gd name="T48" fmla="*/ 66 w 147"/>
                <a:gd name="T49" fmla="*/ 114 h 197"/>
                <a:gd name="T50" fmla="*/ 88 w 147"/>
                <a:gd name="T51" fmla="*/ 84 h 197"/>
                <a:gd name="T52" fmla="*/ 111 w 147"/>
                <a:gd name="T53" fmla="*/ 55 h 197"/>
                <a:gd name="T54" fmla="*/ 136 w 147"/>
                <a:gd name="T55" fmla="*/ 26 h 197"/>
                <a:gd name="T56" fmla="*/ 147 w 147"/>
                <a:gd name="T57" fmla="*/ 14 h 197"/>
                <a:gd name="T58" fmla="*/ 146 w 147"/>
                <a:gd name="T59" fmla="*/ 14 h 197"/>
                <a:gd name="T60" fmla="*/ 146 w 147"/>
                <a:gd name="T61" fmla="*/ 14 h 197"/>
                <a:gd name="T62" fmla="*/ 146 w 147"/>
                <a:gd name="T63" fmla="*/ 13 h 197"/>
                <a:gd name="T64" fmla="*/ 145 w 147"/>
                <a:gd name="T65" fmla="*/ 13 h 197"/>
                <a:gd name="T66" fmla="*/ 145 w 147"/>
                <a:gd name="T67" fmla="*/ 13 h 197"/>
                <a:gd name="T68" fmla="*/ 144 w 147"/>
                <a:gd name="T69" fmla="*/ 13 h 197"/>
                <a:gd name="T70" fmla="*/ 144 w 147"/>
                <a:gd name="T71" fmla="*/ 12 h 197"/>
                <a:gd name="T72" fmla="*/ 143 w 147"/>
                <a:gd name="T73" fmla="*/ 12 h 197"/>
                <a:gd name="T74" fmla="*/ 138 w 147"/>
                <a:gd name="T75" fmla="*/ 11 h 197"/>
                <a:gd name="T76" fmla="*/ 133 w 147"/>
                <a:gd name="T77" fmla="*/ 8 h 197"/>
                <a:gd name="T78" fmla="*/ 127 w 147"/>
                <a:gd name="T79" fmla="*/ 7 h 197"/>
                <a:gd name="T80" fmla="*/ 121 w 147"/>
                <a:gd name="T81" fmla="*/ 6 h 197"/>
                <a:gd name="T82" fmla="*/ 116 w 147"/>
                <a:gd name="T83" fmla="*/ 4 h 197"/>
                <a:gd name="T84" fmla="*/ 110 w 147"/>
                <a:gd name="T85" fmla="*/ 3 h 197"/>
                <a:gd name="T86" fmla="*/ 104 w 147"/>
                <a:gd name="T87" fmla="*/ 2 h 197"/>
                <a:gd name="T88" fmla="*/ 98 w 147"/>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7"/>
                <a:gd name="T136" fmla="*/ 0 h 197"/>
                <a:gd name="T137" fmla="*/ 147 w 147"/>
                <a:gd name="T138" fmla="*/ 197 h 1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7" h="197">
                  <a:moveTo>
                    <a:pt x="98" y="0"/>
                  </a:moveTo>
                  <a:lnTo>
                    <a:pt x="76" y="25"/>
                  </a:lnTo>
                  <a:lnTo>
                    <a:pt x="52" y="57"/>
                  </a:lnTo>
                  <a:lnTo>
                    <a:pt x="28" y="88"/>
                  </a:lnTo>
                  <a:lnTo>
                    <a:pt x="7" y="122"/>
                  </a:lnTo>
                  <a:lnTo>
                    <a:pt x="0" y="135"/>
                  </a:lnTo>
                  <a:lnTo>
                    <a:pt x="0" y="139"/>
                  </a:lnTo>
                  <a:lnTo>
                    <a:pt x="1" y="142"/>
                  </a:lnTo>
                  <a:lnTo>
                    <a:pt x="1" y="146"/>
                  </a:lnTo>
                  <a:lnTo>
                    <a:pt x="2" y="151"/>
                  </a:lnTo>
                  <a:lnTo>
                    <a:pt x="2" y="154"/>
                  </a:lnTo>
                  <a:lnTo>
                    <a:pt x="3" y="158"/>
                  </a:lnTo>
                  <a:lnTo>
                    <a:pt x="3" y="161"/>
                  </a:lnTo>
                  <a:lnTo>
                    <a:pt x="4" y="165"/>
                  </a:lnTo>
                  <a:lnTo>
                    <a:pt x="5" y="170"/>
                  </a:lnTo>
                  <a:lnTo>
                    <a:pt x="7" y="174"/>
                  </a:lnTo>
                  <a:lnTo>
                    <a:pt x="8" y="177"/>
                  </a:lnTo>
                  <a:lnTo>
                    <a:pt x="10" y="181"/>
                  </a:lnTo>
                  <a:lnTo>
                    <a:pt x="13" y="185"/>
                  </a:lnTo>
                  <a:lnTo>
                    <a:pt x="14" y="190"/>
                  </a:lnTo>
                  <a:lnTo>
                    <a:pt x="16" y="193"/>
                  </a:lnTo>
                  <a:lnTo>
                    <a:pt x="18" y="197"/>
                  </a:lnTo>
                  <a:lnTo>
                    <a:pt x="27" y="178"/>
                  </a:lnTo>
                  <a:lnTo>
                    <a:pt x="46" y="145"/>
                  </a:lnTo>
                  <a:lnTo>
                    <a:pt x="66" y="114"/>
                  </a:lnTo>
                  <a:lnTo>
                    <a:pt x="88" y="84"/>
                  </a:lnTo>
                  <a:lnTo>
                    <a:pt x="111" y="55"/>
                  </a:lnTo>
                  <a:lnTo>
                    <a:pt x="136" y="26"/>
                  </a:lnTo>
                  <a:lnTo>
                    <a:pt x="147" y="14"/>
                  </a:lnTo>
                  <a:lnTo>
                    <a:pt x="146" y="14"/>
                  </a:lnTo>
                  <a:lnTo>
                    <a:pt x="146" y="13"/>
                  </a:lnTo>
                  <a:lnTo>
                    <a:pt x="145" y="13"/>
                  </a:lnTo>
                  <a:lnTo>
                    <a:pt x="144" y="13"/>
                  </a:lnTo>
                  <a:lnTo>
                    <a:pt x="144" y="12"/>
                  </a:lnTo>
                  <a:lnTo>
                    <a:pt x="143" y="12"/>
                  </a:lnTo>
                  <a:lnTo>
                    <a:pt x="138" y="11"/>
                  </a:lnTo>
                  <a:lnTo>
                    <a:pt x="133" y="8"/>
                  </a:lnTo>
                  <a:lnTo>
                    <a:pt x="127" y="7"/>
                  </a:lnTo>
                  <a:lnTo>
                    <a:pt x="121" y="6"/>
                  </a:lnTo>
                  <a:lnTo>
                    <a:pt x="116" y="4"/>
                  </a:lnTo>
                  <a:lnTo>
                    <a:pt x="110" y="3"/>
                  </a:lnTo>
                  <a:lnTo>
                    <a:pt x="104" y="2"/>
                  </a:lnTo>
                  <a:lnTo>
                    <a:pt x="98" y="0"/>
                  </a:lnTo>
                  <a:close/>
                </a:path>
              </a:pathLst>
            </a:custGeom>
            <a:solidFill>
              <a:srgbClr val="10D1FF"/>
            </a:solidFill>
            <a:ln w="9525">
              <a:noFill/>
              <a:round/>
              <a:headEnd/>
              <a:tailEnd/>
            </a:ln>
          </p:spPr>
          <p:txBody>
            <a:bodyPr>
              <a:prstTxWarp prst="textNoShape">
                <a:avLst/>
              </a:prstTxWarp>
            </a:bodyPr>
            <a:lstStyle/>
            <a:p>
              <a:endParaRPr lang="en-US"/>
            </a:p>
          </p:txBody>
        </p:sp>
        <p:sp>
          <p:nvSpPr>
            <p:cNvPr id="62549" name="Freeform 85"/>
            <p:cNvSpPr>
              <a:spLocks/>
            </p:cNvSpPr>
            <p:nvPr/>
          </p:nvSpPr>
          <p:spPr bwMode="auto">
            <a:xfrm>
              <a:off x="708" y="1627"/>
              <a:ext cx="173" cy="228"/>
            </a:xfrm>
            <a:custGeom>
              <a:avLst/>
              <a:gdLst>
                <a:gd name="T0" fmla="*/ 129 w 173"/>
                <a:gd name="T1" fmla="*/ 0 h 228"/>
                <a:gd name="T2" fmla="*/ 118 w 173"/>
                <a:gd name="T3" fmla="*/ 12 h 228"/>
                <a:gd name="T4" fmla="*/ 93 w 173"/>
                <a:gd name="T5" fmla="*/ 41 h 228"/>
                <a:gd name="T6" fmla="*/ 70 w 173"/>
                <a:gd name="T7" fmla="*/ 70 h 228"/>
                <a:gd name="T8" fmla="*/ 48 w 173"/>
                <a:gd name="T9" fmla="*/ 100 h 228"/>
                <a:gd name="T10" fmla="*/ 28 w 173"/>
                <a:gd name="T11" fmla="*/ 131 h 228"/>
                <a:gd name="T12" fmla="*/ 9 w 173"/>
                <a:gd name="T13" fmla="*/ 164 h 228"/>
                <a:gd name="T14" fmla="*/ 0 w 173"/>
                <a:gd name="T15" fmla="*/ 183 h 228"/>
                <a:gd name="T16" fmla="*/ 3 w 173"/>
                <a:gd name="T17" fmla="*/ 189 h 228"/>
                <a:gd name="T18" fmla="*/ 6 w 173"/>
                <a:gd name="T19" fmla="*/ 195 h 228"/>
                <a:gd name="T20" fmla="*/ 9 w 173"/>
                <a:gd name="T21" fmla="*/ 201 h 228"/>
                <a:gd name="T22" fmla="*/ 14 w 173"/>
                <a:gd name="T23" fmla="*/ 206 h 228"/>
                <a:gd name="T24" fmla="*/ 17 w 173"/>
                <a:gd name="T25" fmla="*/ 212 h 228"/>
                <a:gd name="T26" fmla="*/ 21 w 173"/>
                <a:gd name="T27" fmla="*/ 218 h 228"/>
                <a:gd name="T28" fmla="*/ 24 w 173"/>
                <a:gd name="T29" fmla="*/ 223 h 228"/>
                <a:gd name="T30" fmla="*/ 28 w 173"/>
                <a:gd name="T31" fmla="*/ 228 h 228"/>
                <a:gd name="T32" fmla="*/ 34 w 173"/>
                <a:gd name="T33" fmla="*/ 217 h 228"/>
                <a:gd name="T34" fmla="*/ 49 w 173"/>
                <a:gd name="T35" fmla="*/ 186 h 228"/>
                <a:gd name="T36" fmla="*/ 67 w 173"/>
                <a:gd name="T37" fmla="*/ 156 h 228"/>
                <a:gd name="T38" fmla="*/ 86 w 173"/>
                <a:gd name="T39" fmla="*/ 126 h 228"/>
                <a:gd name="T40" fmla="*/ 106 w 173"/>
                <a:gd name="T41" fmla="*/ 97 h 228"/>
                <a:gd name="T42" fmla="*/ 128 w 173"/>
                <a:gd name="T43" fmla="*/ 69 h 228"/>
                <a:gd name="T44" fmla="*/ 152 w 173"/>
                <a:gd name="T45" fmla="*/ 43 h 228"/>
                <a:gd name="T46" fmla="*/ 173 w 173"/>
                <a:gd name="T47" fmla="*/ 21 h 228"/>
                <a:gd name="T48" fmla="*/ 166 w 173"/>
                <a:gd name="T49" fmla="*/ 19 h 228"/>
                <a:gd name="T50" fmla="*/ 161 w 173"/>
                <a:gd name="T51" fmla="*/ 15 h 228"/>
                <a:gd name="T52" fmla="*/ 156 w 173"/>
                <a:gd name="T53" fmla="*/ 13 h 228"/>
                <a:gd name="T54" fmla="*/ 151 w 173"/>
                <a:gd name="T55" fmla="*/ 11 h 228"/>
                <a:gd name="T56" fmla="*/ 145 w 173"/>
                <a:gd name="T57" fmla="*/ 8 h 228"/>
                <a:gd name="T58" fmla="*/ 140 w 173"/>
                <a:gd name="T59" fmla="*/ 6 h 228"/>
                <a:gd name="T60" fmla="*/ 135 w 173"/>
                <a:gd name="T61" fmla="*/ 3 h 228"/>
                <a:gd name="T62" fmla="*/ 129 w 173"/>
                <a:gd name="T63" fmla="*/ 0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228"/>
                <a:gd name="T98" fmla="*/ 173 w 173"/>
                <a:gd name="T99" fmla="*/ 228 h 2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228">
                  <a:moveTo>
                    <a:pt x="129" y="0"/>
                  </a:moveTo>
                  <a:lnTo>
                    <a:pt x="118" y="12"/>
                  </a:lnTo>
                  <a:lnTo>
                    <a:pt x="93" y="41"/>
                  </a:lnTo>
                  <a:lnTo>
                    <a:pt x="70" y="70"/>
                  </a:lnTo>
                  <a:lnTo>
                    <a:pt x="48" y="100"/>
                  </a:lnTo>
                  <a:lnTo>
                    <a:pt x="28" y="131"/>
                  </a:lnTo>
                  <a:lnTo>
                    <a:pt x="9" y="164"/>
                  </a:lnTo>
                  <a:lnTo>
                    <a:pt x="0" y="183"/>
                  </a:lnTo>
                  <a:lnTo>
                    <a:pt x="3" y="189"/>
                  </a:lnTo>
                  <a:lnTo>
                    <a:pt x="6" y="195"/>
                  </a:lnTo>
                  <a:lnTo>
                    <a:pt x="9" y="201"/>
                  </a:lnTo>
                  <a:lnTo>
                    <a:pt x="14" y="206"/>
                  </a:lnTo>
                  <a:lnTo>
                    <a:pt x="17" y="212"/>
                  </a:lnTo>
                  <a:lnTo>
                    <a:pt x="21" y="218"/>
                  </a:lnTo>
                  <a:lnTo>
                    <a:pt x="24" y="223"/>
                  </a:lnTo>
                  <a:lnTo>
                    <a:pt x="28" y="228"/>
                  </a:lnTo>
                  <a:lnTo>
                    <a:pt x="34" y="217"/>
                  </a:lnTo>
                  <a:lnTo>
                    <a:pt x="49" y="186"/>
                  </a:lnTo>
                  <a:lnTo>
                    <a:pt x="67" y="156"/>
                  </a:lnTo>
                  <a:lnTo>
                    <a:pt x="86" y="126"/>
                  </a:lnTo>
                  <a:lnTo>
                    <a:pt x="106" y="97"/>
                  </a:lnTo>
                  <a:lnTo>
                    <a:pt x="128" y="69"/>
                  </a:lnTo>
                  <a:lnTo>
                    <a:pt x="152" y="43"/>
                  </a:lnTo>
                  <a:lnTo>
                    <a:pt x="173" y="21"/>
                  </a:lnTo>
                  <a:lnTo>
                    <a:pt x="166" y="19"/>
                  </a:lnTo>
                  <a:lnTo>
                    <a:pt x="161" y="15"/>
                  </a:lnTo>
                  <a:lnTo>
                    <a:pt x="156" y="13"/>
                  </a:lnTo>
                  <a:lnTo>
                    <a:pt x="151" y="11"/>
                  </a:lnTo>
                  <a:lnTo>
                    <a:pt x="145" y="8"/>
                  </a:lnTo>
                  <a:lnTo>
                    <a:pt x="140" y="6"/>
                  </a:lnTo>
                  <a:lnTo>
                    <a:pt x="135" y="3"/>
                  </a:lnTo>
                  <a:lnTo>
                    <a:pt x="129" y="0"/>
                  </a:lnTo>
                  <a:close/>
                </a:path>
              </a:pathLst>
            </a:custGeom>
            <a:solidFill>
              <a:srgbClr val="18D4FF"/>
            </a:solidFill>
            <a:ln w="9525">
              <a:noFill/>
              <a:round/>
              <a:headEnd/>
              <a:tailEnd/>
            </a:ln>
          </p:spPr>
          <p:txBody>
            <a:bodyPr>
              <a:prstTxWarp prst="textNoShape">
                <a:avLst/>
              </a:prstTxWarp>
            </a:bodyPr>
            <a:lstStyle/>
            <a:p>
              <a:endParaRPr lang="en-US"/>
            </a:p>
          </p:txBody>
        </p:sp>
        <p:sp>
          <p:nvSpPr>
            <p:cNvPr id="62550" name="Freeform 86"/>
            <p:cNvSpPr>
              <a:spLocks/>
            </p:cNvSpPr>
            <p:nvPr/>
          </p:nvSpPr>
          <p:spPr bwMode="auto">
            <a:xfrm>
              <a:off x="736" y="1648"/>
              <a:ext cx="189" cy="246"/>
            </a:xfrm>
            <a:custGeom>
              <a:avLst/>
              <a:gdLst>
                <a:gd name="T0" fmla="*/ 145 w 189"/>
                <a:gd name="T1" fmla="*/ 0 h 246"/>
                <a:gd name="T2" fmla="*/ 124 w 189"/>
                <a:gd name="T3" fmla="*/ 22 h 246"/>
                <a:gd name="T4" fmla="*/ 100 w 189"/>
                <a:gd name="T5" fmla="*/ 48 h 246"/>
                <a:gd name="T6" fmla="*/ 78 w 189"/>
                <a:gd name="T7" fmla="*/ 76 h 246"/>
                <a:gd name="T8" fmla="*/ 58 w 189"/>
                <a:gd name="T9" fmla="*/ 105 h 246"/>
                <a:gd name="T10" fmla="*/ 39 w 189"/>
                <a:gd name="T11" fmla="*/ 135 h 246"/>
                <a:gd name="T12" fmla="*/ 21 w 189"/>
                <a:gd name="T13" fmla="*/ 165 h 246"/>
                <a:gd name="T14" fmla="*/ 6 w 189"/>
                <a:gd name="T15" fmla="*/ 196 h 246"/>
                <a:gd name="T16" fmla="*/ 0 w 189"/>
                <a:gd name="T17" fmla="*/ 207 h 246"/>
                <a:gd name="T18" fmla="*/ 4 w 189"/>
                <a:gd name="T19" fmla="*/ 213 h 246"/>
                <a:gd name="T20" fmla="*/ 8 w 189"/>
                <a:gd name="T21" fmla="*/ 218 h 246"/>
                <a:gd name="T22" fmla="*/ 12 w 189"/>
                <a:gd name="T23" fmla="*/ 222 h 246"/>
                <a:gd name="T24" fmla="*/ 16 w 189"/>
                <a:gd name="T25" fmla="*/ 227 h 246"/>
                <a:gd name="T26" fmla="*/ 20 w 189"/>
                <a:gd name="T27" fmla="*/ 233 h 246"/>
                <a:gd name="T28" fmla="*/ 25 w 189"/>
                <a:gd name="T29" fmla="*/ 237 h 246"/>
                <a:gd name="T30" fmla="*/ 29 w 189"/>
                <a:gd name="T31" fmla="*/ 242 h 246"/>
                <a:gd name="T32" fmla="*/ 33 w 189"/>
                <a:gd name="T33" fmla="*/ 246 h 246"/>
                <a:gd name="T34" fmla="*/ 33 w 189"/>
                <a:gd name="T35" fmla="*/ 246 h 246"/>
                <a:gd name="T36" fmla="*/ 47 w 189"/>
                <a:gd name="T37" fmla="*/ 216 h 246"/>
                <a:gd name="T38" fmla="*/ 61 w 189"/>
                <a:gd name="T39" fmla="*/ 186 h 246"/>
                <a:gd name="T40" fmla="*/ 78 w 189"/>
                <a:gd name="T41" fmla="*/ 158 h 246"/>
                <a:gd name="T42" fmla="*/ 96 w 189"/>
                <a:gd name="T43" fmla="*/ 130 h 246"/>
                <a:gd name="T44" fmla="*/ 115 w 189"/>
                <a:gd name="T45" fmla="*/ 103 h 246"/>
                <a:gd name="T46" fmla="*/ 135 w 189"/>
                <a:gd name="T47" fmla="*/ 78 h 246"/>
                <a:gd name="T48" fmla="*/ 157 w 189"/>
                <a:gd name="T49" fmla="*/ 52 h 246"/>
                <a:gd name="T50" fmla="*/ 179 w 189"/>
                <a:gd name="T51" fmla="*/ 29 h 246"/>
                <a:gd name="T52" fmla="*/ 189 w 189"/>
                <a:gd name="T53" fmla="*/ 21 h 246"/>
                <a:gd name="T54" fmla="*/ 183 w 189"/>
                <a:gd name="T55" fmla="*/ 18 h 246"/>
                <a:gd name="T56" fmla="*/ 177 w 189"/>
                <a:gd name="T57" fmla="*/ 14 h 246"/>
                <a:gd name="T58" fmla="*/ 172 w 189"/>
                <a:gd name="T59" fmla="*/ 12 h 246"/>
                <a:gd name="T60" fmla="*/ 167 w 189"/>
                <a:gd name="T61" fmla="*/ 9 h 246"/>
                <a:gd name="T62" fmla="*/ 161 w 189"/>
                <a:gd name="T63" fmla="*/ 7 h 246"/>
                <a:gd name="T64" fmla="*/ 155 w 189"/>
                <a:gd name="T65" fmla="*/ 5 h 246"/>
                <a:gd name="T66" fmla="*/ 150 w 189"/>
                <a:gd name="T67" fmla="*/ 2 h 246"/>
                <a:gd name="T68" fmla="*/ 145 w 189"/>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246"/>
                <a:gd name="T107" fmla="*/ 189 w 189"/>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246">
                  <a:moveTo>
                    <a:pt x="145" y="0"/>
                  </a:moveTo>
                  <a:lnTo>
                    <a:pt x="124" y="22"/>
                  </a:lnTo>
                  <a:lnTo>
                    <a:pt x="100" y="48"/>
                  </a:lnTo>
                  <a:lnTo>
                    <a:pt x="78" y="76"/>
                  </a:lnTo>
                  <a:lnTo>
                    <a:pt x="58" y="105"/>
                  </a:lnTo>
                  <a:lnTo>
                    <a:pt x="39" y="135"/>
                  </a:lnTo>
                  <a:lnTo>
                    <a:pt x="21" y="165"/>
                  </a:lnTo>
                  <a:lnTo>
                    <a:pt x="6" y="196"/>
                  </a:lnTo>
                  <a:lnTo>
                    <a:pt x="0" y="207"/>
                  </a:lnTo>
                  <a:lnTo>
                    <a:pt x="4" y="213"/>
                  </a:lnTo>
                  <a:lnTo>
                    <a:pt x="8" y="218"/>
                  </a:lnTo>
                  <a:lnTo>
                    <a:pt x="12" y="222"/>
                  </a:lnTo>
                  <a:lnTo>
                    <a:pt x="16" y="227"/>
                  </a:lnTo>
                  <a:lnTo>
                    <a:pt x="20" y="233"/>
                  </a:lnTo>
                  <a:lnTo>
                    <a:pt x="25" y="237"/>
                  </a:lnTo>
                  <a:lnTo>
                    <a:pt x="29" y="242"/>
                  </a:lnTo>
                  <a:lnTo>
                    <a:pt x="33" y="246"/>
                  </a:lnTo>
                  <a:lnTo>
                    <a:pt x="47" y="216"/>
                  </a:lnTo>
                  <a:lnTo>
                    <a:pt x="61" y="186"/>
                  </a:lnTo>
                  <a:lnTo>
                    <a:pt x="78" y="158"/>
                  </a:lnTo>
                  <a:lnTo>
                    <a:pt x="96" y="130"/>
                  </a:lnTo>
                  <a:lnTo>
                    <a:pt x="115" y="103"/>
                  </a:lnTo>
                  <a:lnTo>
                    <a:pt x="135" y="78"/>
                  </a:lnTo>
                  <a:lnTo>
                    <a:pt x="157" y="52"/>
                  </a:lnTo>
                  <a:lnTo>
                    <a:pt x="179" y="29"/>
                  </a:lnTo>
                  <a:lnTo>
                    <a:pt x="189" y="21"/>
                  </a:lnTo>
                  <a:lnTo>
                    <a:pt x="183" y="18"/>
                  </a:lnTo>
                  <a:lnTo>
                    <a:pt x="177" y="14"/>
                  </a:lnTo>
                  <a:lnTo>
                    <a:pt x="172" y="12"/>
                  </a:lnTo>
                  <a:lnTo>
                    <a:pt x="167" y="9"/>
                  </a:lnTo>
                  <a:lnTo>
                    <a:pt x="161" y="7"/>
                  </a:lnTo>
                  <a:lnTo>
                    <a:pt x="155" y="5"/>
                  </a:lnTo>
                  <a:lnTo>
                    <a:pt x="150" y="2"/>
                  </a:lnTo>
                  <a:lnTo>
                    <a:pt x="145" y="0"/>
                  </a:lnTo>
                  <a:close/>
                </a:path>
              </a:pathLst>
            </a:custGeom>
            <a:solidFill>
              <a:srgbClr val="20D6FF"/>
            </a:solidFill>
            <a:ln w="9525">
              <a:noFill/>
              <a:round/>
              <a:headEnd/>
              <a:tailEnd/>
            </a:ln>
          </p:spPr>
          <p:txBody>
            <a:bodyPr>
              <a:prstTxWarp prst="textNoShape">
                <a:avLst/>
              </a:prstTxWarp>
            </a:bodyPr>
            <a:lstStyle/>
            <a:p>
              <a:endParaRPr lang="en-US"/>
            </a:p>
          </p:txBody>
        </p:sp>
        <p:sp>
          <p:nvSpPr>
            <p:cNvPr id="62551" name="Freeform 87"/>
            <p:cNvSpPr>
              <a:spLocks/>
            </p:cNvSpPr>
            <p:nvPr/>
          </p:nvSpPr>
          <p:spPr bwMode="auto">
            <a:xfrm>
              <a:off x="769" y="1669"/>
              <a:ext cx="196" cy="260"/>
            </a:xfrm>
            <a:custGeom>
              <a:avLst/>
              <a:gdLst>
                <a:gd name="T0" fmla="*/ 156 w 196"/>
                <a:gd name="T1" fmla="*/ 0 h 260"/>
                <a:gd name="T2" fmla="*/ 146 w 196"/>
                <a:gd name="T3" fmla="*/ 8 h 260"/>
                <a:gd name="T4" fmla="*/ 124 w 196"/>
                <a:gd name="T5" fmla="*/ 31 h 260"/>
                <a:gd name="T6" fmla="*/ 102 w 196"/>
                <a:gd name="T7" fmla="*/ 57 h 260"/>
                <a:gd name="T8" fmla="*/ 82 w 196"/>
                <a:gd name="T9" fmla="*/ 82 h 260"/>
                <a:gd name="T10" fmla="*/ 63 w 196"/>
                <a:gd name="T11" fmla="*/ 109 h 260"/>
                <a:gd name="T12" fmla="*/ 45 w 196"/>
                <a:gd name="T13" fmla="*/ 137 h 260"/>
                <a:gd name="T14" fmla="*/ 28 w 196"/>
                <a:gd name="T15" fmla="*/ 165 h 260"/>
                <a:gd name="T16" fmla="*/ 14 w 196"/>
                <a:gd name="T17" fmla="*/ 195 h 260"/>
                <a:gd name="T18" fmla="*/ 0 w 196"/>
                <a:gd name="T19" fmla="*/ 225 h 260"/>
                <a:gd name="T20" fmla="*/ 0 w 196"/>
                <a:gd name="T21" fmla="*/ 225 h 260"/>
                <a:gd name="T22" fmla="*/ 3 w 196"/>
                <a:gd name="T23" fmla="*/ 228 h 260"/>
                <a:gd name="T24" fmla="*/ 7 w 196"/>
                <a:gd name="T25" fmla="*/ 233 h 260"/>
                <a:gd name="T26" fmla="*/ 10 w 196"/>
                <a:gd name="T27" fmla="*/ 236 h 260"/>
                <a:gd name="T28" fmla="*/ 14 w 196"/>
                <a:gd name="T29" fmla="*/ 240 h 260"/>
                <a:gd name="T30" fmla="*/ 17 w 196"/>
                <a:gd name="T31" fmla="*/ 243 h 260"/>
                <a:gd name="T32" fmla="*/ 21 w 196"/>
                <a:gd name="T33" fmla="*/ 246 h 260"/>
                <a:gd name="T34" fmla="*/ 24 w 196"/>
                <a:gd name="T35" fmla="*/ 251 h 260"/>
                <a:gd name="T36" fmla="*/ 28 w 196"/>
                <a:gd name="T37" fmla="*/ 254 h 260"/>
                <a:gd name="T38" fmla="*/ 28 w 196"/>
                <a:gd name="T39" fmla="*/ 255 h 260"/>
                <a:gd name="T40" fmla="*/ 29 w 196"/>
                <a:gd name="T41" fmla="*/ 255 h 260"/>
                <a:gd name="T42" fmla="*/ 31 w 196"/>
                <a:gd name="T43" fmla="*/ 256 h 260"/>
                <a:gd name="T44" fmla="*/ 32 w 196"/>
                <a:gd name="T45" fmla="*/ 257 h 260"/>
                <a:gd name="T46" fmla="*/ 33 w 196"/>
                <a:gd name="T47" fmla="*/ 258 h 260"/>
                <a:gd name="T48" fmla="*/ 34 w 196"/>
                <a:gd name="T49" fmla="*/ 258 h 260"/>
                <a:gd name="T50" fmla="*/ 35 w 196"/>
                <a:gd name="T51" fmla="*/ 259 h 260"/>
                <a:gd name="T52" fmla="*/ 35 w 196"/>
                <a:gd name="T53" fmla="*/ 260 h 260"/>
                <a:gd name="T54" fmla="*/ 42 w 196"/>
                <a:gd name="T55" fmla="*/ 243 h 260"/>
                <a:gd name="T56" fmla="*/ 55 w 196"/>
                <a:gd name="T57" fmla="*/ 215 h 260"/>
                <a:gd name="T58" fmla="*/ 68 w 196"/>
                <a:gd name="T59" fmla="*/ 187 h 260"/>
                <a:gd name="T60" fmla="*/ 84 w 196"/>
                <a:gd name="T61" fmla="*/ 160 h 260"/>
                <a:gd name="T62" fmla="*/ 101 w 196"/>
                <a:gd name="T63" fmla="*/ 135 h 260"/>
                <a:gd name="T64" fmla="*/ 119 w 196"/>
                <a:gd name="T65" fmla="*/ 109 h 260"/>
                <a:gd name="T66" fmla="*/ 138 w 196"/>
                <a:gd name="T67" fmla="*/ 85 h 260"/>
                <a:gd name="T68" fmla="*/ 158 w 196"/>
                <a:gd name="T69" fmla="*/ 62 h 260"/>
                <a:gd name="T70" fmla="*/ 179 w 196"/>
                <a:gd name="T71" fmla="*/ 40 h 260"/>
                <a:gd name="T72" fmla="*/ 196 w 196"/>
                <a:gd name="T73" fmla="*/ 24 h 260"/>
                <a:gd name="T74" fmla="*/ 195 w 196"/>
                <a:gd name="T75" fmla="*/ 23 h 260"/>
                <a:gd name="T76" fmla="*/ 194 w 196"/>
                <a:gd name="T77" fmla="*/ 23 h 260"/>
                <a:gd name="T78" fmla="*/ 193 w 196"/>
                <a:gd name="T79" fmla="*/ 22 h 260"/>
                <a:gd name="T80" fmla="*/ 192 w 196"/>
                <a:gd name="T81" fmla="*/ 22 h 260"/>
                <a:gd name="T82" fmla="*/ 191 w 196"/>
                <a:gd name="T83" fmla="*/ 21 h 260"/>
                <a:gd name="T84" fmla="*/ 190 w 196"/>
                <a:gd name="T85" fmla="*/ 21 h 260"/>
                <a:gd name="T86" fmla="*/ 189 w 196"/>
                <a:gd name="T87" fmla="*/ 21 h 260"/>
                <a:gd name="T88" fmla="*/ 188 w 196"/>
                <a:gd name="T89" fmla="*/ 20 h 260"/>
                <a:gd name="T90" fmla="*/ 184 w 196"/>
                <a:gd name="T91" fmla="*/ 17 h 260"/>
                <a:gd name="T92" fmla="*/ 180 w 196"/>
                <a:gd name="T93" fmla="*/ 15 h 260"/>
                <a:gd name="T94" fmla="*/ 176 w 196"/>
                <a:gd name="T95" fmla="*/ 11 h 260"/>
                <a:gd name="T96" fmla="*/ 172 w 196"/>
                <a:gd name="T97" fmla="*/ 9 h 260"/>
                <a:gd name="T98" fmla="*/ 169 w 196"/>
                <a:gd name="T99" fmla="*/ 6 h 260"/>
                <a:gd name="T100" fmla="*/ 164 w 196"/>
                <a:gd name="T101" fmla="*/ 4 h 260"/>
                <a:gd name="T102" fmla="*/ 160 w 196"/>
                <a:gd name="T103" fmla="*/ 2 h 260"/>
                <a:gd name="T104" fmla="*/ 156 w 196"/>
                <a:gd name="T105" fmla="*/ 0 h 2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6"/>
                <a:gd name="T160" fmla="*/ 0 h 260"/>
                <a:gd name="T161" fmla="*/ 196 w 196"/>
                <a:gd name="T162" fmla="*/ 260 h 2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6" h="260">
                  <a:moveTo>
                    <a:pt x="156" y="0"/>
                  </a:moveTo>
                  <a:lnTo>
                    <a:pt x="146" y="8"/>
                  </a:lnTo>
                  <a:lnTo>
                    <a:pt x="124" y="31"/>
                  </a:lnTo>
                  <a:lnTo>
                    <a:pt x="102" y="57"/>
                  </a:lnTo>
                  <a:lnTo>
                    <a:pt x="82" y="82"/>
                  </a:lnTo>
                  <a:lnTo>
                    <a:pt x="63" y="109"/>
                  </a:lnTo>
                  <a:lnTo>
                    <a:pt x="45" y="137"/>
                  </a:lnTo>
                  <a:lnTo>
                    <a:pt x="28" y="165"/>
                  </a:lnTo>
                  <a:lnTo>
                    <a:pt x="14" y="195"/>
                  </a:lnTo>
                  <a:lnTo>
                    <a:pt x="0" y="225"/>
                  </a:lnTo>
                  <a:lnTo>
                    <a:pt x="3" y="228"/>
                  </a:lnTo>
                  <a:lnTo>
                    <a:pt x="7" y="233"/>
                  </a:lnTo>
                  <a:lnTo>
                    <a:pt x="10" y="236"/>
                  </a:lnTo>
                  <a:lnTo>
                    <a:pt x="14" y="240"/>
                  </a:lnTo>
                  <a:lnTo>
                    <a:pt x="17" y="243"/>
                  </a:lnTo>
                  <a:lnTo>
                    <a:pt x="21" y="246"/>
                  </a:lnTo>
                  <a:lnTo>
                    <a:pt x="24" y="251"/>
                  </a:lnTo>
                  <a:lnTo>
                    <a:pt x="28" y="254"/>
                  </a:lnTo>
                  <a:lnTo>
                    <a:pt x="28" y="255"/>
                  </a:lnTo>
                  <a:lnTo>
                    <a:pt x="29" y="255"/>
                  </a:lnTo>
                  <a:lnTo>
                    <a:pt x="31" y="256"/>
                  </a:lnTo>
                  <a:lnTo>
                    <a:pt x="32" y="257"/>
                  </a:lnTo>
                  <a:lnTo>
                    <a:pt x="33" y="258"/>
                  </a:lnTo>
                  <a:lnTo>
                    <a:pt x="34" y="258"/>
                  </a:lnTo>
                  <a:lnTo>
                    <a:pt x="35" y="259"/>
                  </a:lnTo>
                  <a:lnTo>
                    <a:pt x="35" y="260"/>
                  </a:lnTo>
                  <a:lnTo>
                    <a:pt x="42" y="243"/>
                  </a:lnTo>
                  <a:lnTo>
                    <a:pt x="55" y="215"/>
                  </a:lnTo>
                  <a:lnTo>
                    <a:pt x="68" y="187"/>
                  </a:lnTo>
                  <a:lnTo>
                    <a:pt x="84" y="160"/>
                  </a:lnTo>
                  <a:lnTo>
                    <a:pt x="101" y="135"/>
                  </a:lnTo>
                  <a:lnTo>
                    <a:pt x="119" y="109"/>
                  </a:lnTo>
                  <a:lnTo>
                    <a:pt x="138" y="85"/>
                  </a:lnTo>
                  <a:lnTo>
                    <a:pt x="158" y="62"/>
                  </a:lnTo>
                  <a:lnTo>
                    <a:pt x="179" y="40"/>
                  </a:lnTo>
                  <a:lnTo>
                    <a:pt x="196" y="24"/>
                  </a:lnTo>
                  <a:lnTo>
                    <a:pt x="195" y="23"/>
                  </a:lnTo>
                  <a:lnTo>
                    <a:pt x="194" y="23"/>
                  </a:lnTo>
                  <a:lnTo>
                    <a:pt x="193" y="22"/>
                  </a:lnTo>
                  <a:lnTo>
                    <a:pt x="192" y="22"/>
                  </a:lnTo>
                  <a:lnTo>
                    <a:pt x="191" y="21"/>
                  </a:lnTo>
                  <a:lnTo>
                    <a:pt x="190" y="21"/>
                  </a:lnTo>
                  <a:lnTo>
                    <a:pt x="189" y="21"/>
                  </a:lnTo>
                  <a:lnTo>
                    <a:pt x="188" y="20"/>
                  </a:lnTo>
                  <a:lnTo>
                    <a:pt x="184" y="17"/>
                  </a:lnTo>
                  <a:lnTo>
                    <a:pt x="180" y="15"/>
                  </a:lnTo>
                  <a:lnTo>
                    <a:pt x="176" y="11"/>
                  </a:lnTo>
                  <a:lnTo>
                    <a:pt x="172" y="9"/>
                  </a:lnTo>
                  <a:lnTo>
                    <a:pt x="169" y="6"/>
                  </a:lnTo>
                  <a:lnTo>
                    <a:pt x="164" y="4"/>
                  </a:lnTo>
                  <a:lnTo>
                    <a:pt x="160" y="2"/>
                  </a:lnTo>
                  <a:lnTo>
                    <a:pt x="156" y="0"/>
                  </a:lnTo>
                  <a:close/>
                </a:path>
              </a:pathLst>
            </a:custGeom>
            <a:solidFill>
              <a:srgbClr val="28D9FF"/>
            </a:solidFill>
            <a:ln w="9525">
              <a:noFill/>
              <a:round/>
              <a:headEnd/>
              <a:tailEnd/>
            </a:ln>
          </p:spPr>
          <p:txBody>
            <a:bodyPr>
              <a:prstTxWarp prst="textNoShape">
                <a:avLst/>
              </a:prstTxWarp>
            </a:bodyPr>
            <a:lstStyle/>
            <a:p>
              <a:endParaRPr lang="en-US"/>
            </a:p>
          </p:txBody>
        </p:sp>
        <p:sp>
          <p:nvSpPr>
            <p:cNvPr id="62552" name="Freeform 88"/>
            <p:cNvSpPr>
              <a:spLocks/>
            </p:cNvSpPr>
            <p:nvPr/>
          </p:nvSpPr>
          <p:spPr bwMode="auto">
            <a:xfrm>
              <a:off x="804" y="1693"/>
              <a:ext cx="197" cy="274"/>
            </a:xfrm>
            <a:custGeom>
              <a:avLst/>
              <a:gdLst>
                <a:gd name="T0" fmla="*/ 161 w 197"/>
                <a:gd name="T1" fmla="*/ 0 h 274"/>
                <a:gd name="T2" fmla="*/ 144 w 197"/>
                <a:gd name="T3" fmla="*/ 16 h 274"/>
                <a:gd name="T4" fmla="*/ 123 w 197"/>
                <a:gd name="T5" fmla="*/ 38 h 274"/>
                <a:gd name="T6" fmla="*/ 103 w 197"/>
                <a:gd name="T7" fmla="*/ 61 h 274"/>
                <a:gd name="T8" fmla="*/ 84 w 197"/>
                <a:gd name="T9" fmla="*/ 85 h 274"/>
                <a:gd name="T10" fmla="*/ 66 w 197"/>
                <a:gd name="T11" fmla="*/ 111 h 274"/>
                <a:gd name="T12" fmla="*/ 49 w 197"/>
                <a:gd name="T13" fmla="*/ 136 h 274"/>
                <a:gd name="T14" fmla="*/ 33 w 197"/>
                <a:gd name="T15" fmla="*/ 163 h 274"/>
                <a:gd name="T16" fmla="*/ 20 w 197"/>
                <a:gd name="T17" fmla="*/ 191 h 274"/>
                <a:gd name="T18" fmla="*/ 7 w 197"/>
                <a:gd name="T19" fmla="*/ 219 h 274"/>
                <a:gd name="T20" fmla="*/ 0 w 197"/>
                <a:gd name="T21" fmla="*/ 236 h 274"/>
                <a:gd name="T22" fmla="*/ 2 w 197"/>
                <a:gd name="T23" fmla="*/ 237 h 274"/>
                <a:gd name="T24" fmla="*/ 3 w 197"/>
                <a:gd name="T25" fmla="*/ 239 h 274"/>
                <a:gd name="T26" fmla="*/ 4 w 197"/>
                <a:gd name="T27" fmla="*/ 241 h 274"/>
                <a:gd name="T28" fmla="*/ 6 w 197"/>
                <a:gd name="T29" fmla="*/ 242 h 274"/>
                <a:gd name="T30" fmla="*/ 7 w 197"/>
                <a:gd name="T31" fmla="*/ 244 h 274"/>
                <a:gd name="T32" fmla="*/ 8 w 197"/>
                <a:gd name="T33" fmla="*/ 247 h 274"/>
                <a:gd name="T34" fmla="*/ 9 w 197"/>
                <a:gd name="T35" fmla="*/ 249 h 274"/>
                <a:gd name="T36" fmla="*/ 10 w 197"/>
                <a:gd name="T37" fmla="*/ 251 h 274"/>
                <a:gd name="T38" fmla="*/ 13 w 197"/>
                <a:gd name="T39" fmla="*/ 253 h 274"/>
                <a:gd name="T40" fmla="*/ 17 w 197"/>
                <a:gd name="T41" fmla="*/ 256 h 274"/>
                <a:gd name="T42" fmla="*/ 20 w 197"/>
                <a:gd name="T43" fmla="*/ 259 h 274"/>
                <a:gd name="T44" fmla="*/ 23 w 197"/>
                <a:gd name="T45" fmla="*/ 262 h 274"/>
                <a:gd name="T46" fmla="*/ 26 w 197"/>
                <a:gd name="T47" fmla="*/ 264 h 274"/>
                <a:gd name="T48" fmla="*/ 29 w 197"/>
                <a:gd name="T49" fmla="*/ 268 h 274"/>
                <a:gd name="T50" fmla="*/ 31 w 197"/>
                <a:gd name="T51" fmla="*/ 271 h 274"/>
                <a:gd name="T52" fmla="*/ 34 w 197"/>
                <a:gd name="T53" fmla="*/ 274 h 274"/>
                <a:gd name="T54" fmla="*/ 39 w 197"/>
                <a:gd name="T55" fmla="*/ 263 h 274"/>
                <a:gd name="T56" fmla="*/ 49 w 197"/>
                <a:gd name="T57" fmla="*/ 237 h 274"/>
                <a:gd name="T58" fmla="*/ 61 w 197"/>
                <a:gd name="T59" fmla="*/ 211 h 274"/>
                <a:gd name="T60" fmla="*/ 73 w 197"/>
                <a:gd name="T61" fmla="*/ 184 h 274"/>
                <a:gd name="T62" fmla="*/ 88 w 197"/>
                <a:gd name="T63" fmla="*/ 160 h 274"/>
                <a:gd name="T64" fmla="*/ 104 w 197"/>
                <a:gd name="T65" fmla="*/ 136 h 274"/>
                <a:gd name="T66" fmla="*/ 120 w 197"/>
                <a:gd name="T67" fmla="*/ 113 h 274"/>
                <a:gd name="T68" fmla="*/ 138 w 197"/>
                <a:gd name="T69" fmla="*/ 91 h 274"/>
                <a:gd name="T70" fmla="*/ 157 w 197"/>
                <a:gd name="T71" fmla="*/ 68 h 274"/>
                <a:gd name="T72" fmla="*/ 176 w 197"/>
                <a:gd name="T73" fmla="*/ 48 h 274"/>
                <a:gd name="T74" fmla="*/ 197 w 197"/>
                <a:gd name="T75" fmla="*/ 28 h 274"/>
                <a:gd name="T76" fmla="*/ 197 w 197"/>
                <a:gd name="T77" fmla="*/ 28 h 274"/>
                <a:gd name="T78" fmla="*/ 194 w 197"/>
                <a:gd name="T79" fmla="*/ 24 h 274"/>
                <a:gd name="T80" fmla="*/ 189 w 197"/>
                <a:gd name="T81" fmla="*/ 20 h 274"/>
                <a:gd name="T82" fmla="*/ 185 w 197"/>
                <a:gd name="T83" fmla="*/ 17 h 274"/>
                <a:gd name="T84" fmla="*/ 181 w 197"/>
                <a:gd name="T85" fmla="*/ 13 h 274"/>
                <a:gd name="T86" fmla="*/ 177 w 197"/>
                <a:gd name="T87" fmla="*/ 10 h 274"/>
                <a:gd name="T88" fmla="*/ 171 w 197"/>
                <a:gd name="T89" fmla="*/ 5 h 274"/>
                <a:gd name="T90" fmla="*/ 166 w 197"/>
                <a:gd name="T91" fmla="*/ 2 h 274"/>
                <a:gd name="T92" fmla="*/ 161 w 197"/>
                <a:gd name="T93" fmla="*/ 0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7"/>
                <a:gd name="T142" fmla="*/ 0 h 274"/>
                <a:gd name="T143" fmla="*/ 197 w 197"/>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7" h="274">
                  <a:moveTo>
                    <a:pt x="161" y="0"/>
                  </a:moveTo>
                  <a:lnTo>
                    <a:pt x="144" y="16"/>
                  </a:lnTo>
                  <a:lnTo>
                    <a:pt x="123" y="38"/>
                  </a:lnTo>
                  <a:lnTo>
                    <a:pt x="103" y="61"/>
                  </a:lnTo>
                  <a:lnTo>
                    <a:pt x="84" y="85"/>
                  </a:lnTo>
                  <a:lnTo>
                    <a:pt x="66" y="111"/>
                  </a:lnTo>
                  <a:lnTo>
                    <a:pt x="49" y="136"/>
                  </a:lnTo>
                  <a:lnTo>
                    <a:pt x="33" y="163"/>
                  </a:lnTo>
                  <a:lnTo>
                    <a:pt x="20" y="191"/>
                  </a:lnTo>
                  <a:lnTo>
                    <a:pt x="7" y="219"/>
                  </a:lnTo>
                  <a:lnTo>
                    <a:pt x="0" y="236"/>
                  </a:lnTo>
                  <a:lnTo>
                    <a:pt x="2" y="237"/>
                  </a:lnTo>
                  <a:lnTo>
                    <a:pt x="3" y="239"/>
                  </a:lnTo>
                  <a:lnTo>
                    <a:pt x="4" y="241"/>
                  </a:lnTo>
                  <a:lnTo>
                    <a:pt x="6" y="242"/>
                  </a:lnTo>
                  <a:lnTo>
                    <a:pt x="7" y="244"/>
                  </a:lnTo>
                  <a:lnTo>
                    <a:pt x="8" y="247"/>
                  </a:lnTo>
                  <a:lnTo>
                    <a:pt x="9" y="249"/>
                  </a:lnTo>
                  <a:lnTo>
                    <a:pt x="10" y="251"/>
                  </a:lnTo>
                  <a:lnTo>
                    <a:pt x="13" y="253"/>
                  </a:lnTo>
                  <a:lnTo>
                    <a:pt x="17" y="256"/>
                  </a:lnTo>
                  <a:lnTo>
                    <a:pt x="20" y="259"/>
                  </a:lnTo>
                  <a:lnTo>
                    <a:pt x="23" y="262"/>
                  </a:lnTo>
                  <a:lnTo>
                    <a:pt x="26" y="264"/>
                  </a:lnTo>
                  <a:lnTo>
                    <a:pt x="29" y="268"/>
                  </a:lnTo>
                  <a:lnTo>
                    <a:pt x="31" y="271"/>
                  </a:lnTo>
                  <a:lnTo>
                    <a:pt x="34" y="274"/>
                  </a:lnTo>
                  <a:lnTo>
                    <a:pt x="39" y="263"/>
                  </a:lnTo>
                  <a:lnTo>
                    <a:pt x="49" y="237"/>
                  </a:lnTo>
                  <a:lnTo>
                    <a:pt x="61" y="211"/>
                  </a:lnTo>
                  <a:lnTo>
                    <a:pt x="73" y="184"/>
                  </a:lnTo>
                  <a:lnTo>
                    <a:pt x="88" y="160"/>
                  </a:lnTo>
                  <a:lnTo>
                    <a:pt x="104" y="136"/>
                  </a:lnTo>
                  <a:lnTo>
                    <a:pt x="120" y="113"/>
                  </a:lnTo>
                  <a:lnTo>
                    <a:pt x="138" y="91"/>
                  </a:lnTo>
                  <a:lnTo>
                    <a:pt x="157" y="68"/>
                  </a:lnTo>
                  <a:lnTo>
                    <a:pt x="176" y="48"/>
                  </a:lnTo>
                  <a:lnTo>
                    <a:pt x="197" y="28"/>
                  </a:lnTo>
                  <a:lnTo>
                    <a:pt x="194" y="24"/>
                  </a:lnTo>
                  <a:lnTo>
                    <a:pt x="189" y="20"/>
                  </a:lnTo>
                  <a:lnTo>
                    <a:pt x="185" y="17"/>
                  </a:lnTo>
                  <a:lnTo>
                    <a:pt x="181" y="13"/>
                  </a:lnTo>
                  <a:lnTo>
                    <a:pt x="177" y="10"/>
                  </a:lnTo>
                  <a:lnTo>
                    <a:pt x="171" y="5"/>
                  </a:lnTo>
                  <a:lnTo>
                    <a:pt x="166" y="2"/>
                  </a:lnTo>
                  <a:lnTo>
                    <a:pt x="161" y="0"/>
                  </a:lnTo>
                  <a:close/>
                </a:path>
              </a:pathLst>
            </a:custGeom>
            <a:solidFill>
              <a:srgbClr val="30DCFF"/>
            </a:solidFill>
            <a:ln w="9525">
              <a:noFill/>
              <a:round/>
              <a:headEnd/>
              <a:tailEnd/>
            </a:ln>
          </p:spPr>
          <p:txBody>
            <a:bodyPr>
              <a:prstTxWarp prst="textNoShape">
                <a:avLst/>
              </a:prstTxWarp>
            </a:bodyPr>
            <a:lstStyle/>
            <a:p>
              <a:endParaRPr lang="en-US"/>
            </a:p>
          </p:txBody>
        </p:sp>
        <p:sp>
          <p:nvSpPr>
            <p:cNvPr id="62553" name="Freeform 89"/>
            <p:cNvSpPr>
              <a:spLocks/>
            </p:cNvSpPr>
            <p:nvPr/>
          </p:nvSpPr>
          <p:spPr bwMode="auto">
            <a:xfrm>
              <a:off x="838" y="1721"/>
              <a:ext cx="188" cy="287"/>
            </a:xfrm>
            <a:custGeom>
              <a:avLst/>
              <a:gdLst>
                <a:gd name="T0" fmla="*/ 163 w 188"/>
                <a:gd name="T1" fmla="*/ 0 h 287"/>
                <a:gd name="T2" fmla="*/ 163 w 188"/>
                <a:gd name="T3" fmla="*/ 0 h 287"/>
                <a:gd name="T4" fmla="*/ 142 w 188"/>
                <a:gd name="T5" fmla="*/ 20 h 287"/>
                <a:gd name="T6" fmla="*/ 123 w 188"/>
                <a:gd name="T7" fmla="*/ 40 h 287"/>
                <a:gd name="T8" fmla="*/ 104 w 188"/>
                <a:gd name="T9" fmla="*/ 63 h 287"/>
                <a:gd name="T10" fmla="*/ 86 w 188"/>
                <a:gd name="T11" fmla="*/ 85 h 287"/>
                <a:gd name="T12" fmla="*/ 70 w 188"/>
                <a:gd name="T13" fmla="*/ 108 h 287"/>
                <a:gd name="T14" fmla="*/ 54 w 188"/>
                <a:gd name="T15" fmla="*/ 132 h 287"/>
                <a:gd name="T16" fmla="*/ 39 w 188"/>
                <a:gd name="T17" fmla="*/ 156 h 287"/>
                <a:gd name="T18" fmla="*/ 27 w 188"/>
                <a:gd name="T19" fmla="*/ 183 h 287"/>
                <a:gd name="T20" fmla="*/ 15 w 188"/>
                <a:gd name="T21" fmla="*/ 209 h 287"/>
                <a:gd name="T22" fmla="*/ 5 w 188"/>
                <a:gd name="T23" fmla="*/ 235 h 287"/>
                <a:gd name="T24" fmla="*/ 0 w 188"/>
                <a:gd name="T25" fmla="*/ 246 h 287"/>
                <a:gd name="T26" fmla="*/ 5 w 188"/>
                <a:gd name="T27" fmla="*/ 251 h 287"/>
                <a:gd name="T28" fmla="*/ 10 w 188"/>
                <a:gd name="T29" fmla="*/ 256 h 287"/>
                <a:gd name="T30" fmla="*/ 14 w 188"/>
                <a:gd name="T31" fmla="*/ 262 h 287"/>
                <a:gd name="T32" fmla="*/ 18 w 188"/>
                <a:gd name="T33" fmla="*/ 267 h 287"/>
                <a:gd name="T34" fmla="*/ 23 w 188"/>
                <a:gd name="T35" fmla="*/ 272 h 287"/>
                <a:gd name="T36" fmla="*/ 27 w 188"/>
                <a:gd name="T37" fmla="*/ 278 h 287"/>
                <a:gd name="T38" fmla="*/ 31 w 188"/>
                <a:gd name="T39" fmla="*/ 282 h 287"/>
                <a:gd name="T40" fmla="*/ 35 w 188"/>
                <a:gd name="T41" fmla="*/ 287 h 287"/>
                <a:gd name="T42" fmla="*/ 38 w 188"/>
                <a:gd name="T43" fmla="*/ 276 h 287"/>
                <a:gd name="T44" fmla="*/ 47 w 188"/>
                <a:gd name="T45" fmla="*/ 251 h 287"/>
                <a:gd name="T46" fmla="*/ 57 w 188"/>
                <a:gd name="T47" fmla="*/ 226 h 287"/>
                <a:gd name="T48" fmla="*/ 68 w 188"/>
                <a:gd name="T49" fmla="*/ 202 h 287"/>
                <a:gd name="T50" fmla="*/ 80 w 188"/>
                <a:gd name="T51" fmla="*/ 178 h 287"/>
                <a:gd name="T52" fmla="*/ 93 w 188"/>
                <a:gd name="T53" fmla="*/ 155 h 287"/>
                <a:gd name="T54" fmla="*/ 107 w 188"/>
                <a:gd name="T55" fmla="*/ 133 h 287"/>
                <a:gd name="T56" fmla="*/ 123 w 188"/>
                <a:gd name="T57" fmla="*/ 112 h 287"/>
                <a:gd name="T58" fmla="*/ 139 w 188"/>
                <a:gd name="T59" fmla="*/ 91 h 287"/>
                <a:gd name="T60" fmla="*/ 156 w 188"/>
                <a:gd name="T61" fmla="*/ 71 h 287"/>
                <a:gd name="T62" fmla="*/ 174 w 188"/>
                <a:gd name="T63" fmla="*/ 52 h 287"/>
                <a:gd name="T64" fmla="*/ 188 w 188"/>
                <a:gd name="T65" fmla="*/ 39 h 287"/>
                <a:gd name="T66" fmla="*/ 185 w 188"/>
                <a:gd name="T67" fmla="*/ 34 h 287"/>
                <a:gd name="T68" fmla="*/ 182 w 188"/>
                <a:gd name="T69" fmla="*/ 29 h 287"/>
                <a:gd name="T70" fmla="*/ 180 w 188"/>
                <a:gd name="T71" fmla="*/ 25 h 287"/>
                <a:gd name="T72" fmla="*/ 176 w 188"/>
                <a:gd name="T73" fmla="*/ 19 h 287"/>
                <a:gd name="T74" fmla="*/ 173 w 188"/>
                <a:gd name="T75" fmla="*/ 14 h 287"/>
                <a:gd name="T76" fmla="*/ 170 w 188"/>
                <a:gd name="T77" fmla="*/ 10 h 287"/>
                <a:gd name="T78" fmla="*/ 166 w 188"/>
                <a:gd name="T79" fmla="*/ 5 h 287"/>
                <a:gd name="T80" fmla="*/ 163 w 188"/>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
                <a:gd name="T124" fmla="*/ 0 h 287"/>
                <a:gd name="T125" fmla="*/ 188 w 188"/>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 h="287">
                  <a:moveTo>
                    <a:pt x="163" y="0"/>
                  </a:moveTo>
                  <a:lnTo>
                    <a:pt x="163" y="0"/>
                  </a:lnTo>
                  <a:lnTo>
                    <a:pt x="142" y="20"/>
                  </a:lnTo>
                  <a:lnTo>
                    <a:pt x="123" y="40"/>
                  </a:lnTo>
                  <a:lnTo>
                    <a:pt x="104" y="63"/>
                  </a:lnTo>
                  <a:lnTo>
                    <a:pt x="86" y="85"/>
                  </a:lnTo>
                  <a:lnTo>
                    <a:pt x="70" y="108"/>
                  </a:lnTo>
                  <a:lnTo>
                    <a:pt x="54" y="132"/>
                  </a:lnTo>
                  <a:lnTo>
                    <a:pt x="39" y="156"/>
                  </a:lnTo>
                  <a:lnTo>
                    <a:pt x="27" y="183"/>
                  </a:lnTo>
                  <a:lnTo>
                    <a:pt x="15" y="209"/>
                  </a:lnTo>
                  <a:lnTo>
                    <a:pt x="5" y="235"/>
                  </a:lnTo>
                  <a:lnTo>
                    <a:pt x="0" y="246"/>
                  </a:lnTo>
                  <a:lnTo>
                    <a:pt x="5" y="251"/>
                  </a:lnTo>
                  <a:lnTo>
                    <a:pt x="10" y="256"/>
                  </a:lnTo>
                  <a:lnTo>
                    <a:pt x="14" y="262"/>
                  </a:lnTo>
                  <a:lnTo>
                    <a:pt x="18" y="267"/>
                  </a:lnTo>
                  <a:lnTo>
                    <a:pt x="23" y="272"/>
                  </a:lnTo>
                  <a:lnTo>
                    <a:pt x="27" y="278"/>
                  </a:lnTo>
                  <a:lnTo>
                    <a:pt x="31" y="282"/>
                  </a:lnTo>
                  <a:lnTo>
                    <a:pt x="35" y="287"/>
                  </a:lnTo>
                  <a:lnTo>
                    <a:pt x="38" y="276"/>
                  </a:lnTo>
                  <a:lnTo>
                    <a:pt x="47" y="251"/>
                  </a:lnTo>
                  <a:lnTo>
                    <a:pt x="57" y="226"/>
                  </a:lnTo>
                  <a:lnTo>
                    <a:pt x="68" y="202"/>
                  </a:lnTo>
                  <a:lnTo>
                    <a:pt x="80" y="178"/>
                  </a:lnTo>
                  <a:lnTo>
                    <a:pt x="93" y="155"/>
                  </a:lnTo>
                  <a:lnTo>
                    <a:pt x="107" y="133"/>
                  </a:lnTo>
                  <a:lnTo>
                    <a:pt x="123" y="112"/>
                  </a:lnTo>
                  <a:lnTo>
                    <a:pt x="139" y="91"/>
                  </a:lnTo>
                  <a:lnTo>
                    <a:pt x="156" y="71"/>
                  </a:lnTo>
                  <a:lnTo>
                    <a:pt x="174" y="52"/>
                  </a:lnTo>
                  <a:lnTo>
                    <a:pt x="188" y="39"/>
                  </a:lnTo>
                  <a:lnTo>
                    <a:pt x="185" y="34"/>
                  </a:lnTo>
                  <a:lnTo>
                    <a:pt x="182" y="29"/>
                  </a:lnTo>
                  <a:lnTo>
                    <a:pt x="180" y="25"/>
                  </a:lnTo>
                  <a:lnTo>
                    <a:pt x="176" y="19"/>
                  </a:lnTo>
                  <a:lnTo>
                    <a:pt x="173" y="14"/>
                  </a:lnTo>
                  <a:lnTo>
                    <a:pt x="170" y="10"/>
                  </a:lnTo>
                  <a:lnTo>
                    <a:pt x="166" y="5"/>
                  </a:lnTo>
                  <a:lnTo>
                    <a:pt x="163" y="0"/>
                  </a:lnTo>
                  <a:close/>
                </a:path>
              </a:pathLst>
            </a:custGeom>
            <a:solidFill>
              <a:srgbClr val="38DEFF"/>
            </a:solidFill>
            <a:ln w="9525">
              <a:noFill/>
              <a:round/>
              <a:headEnd/>
              <a:tailEnd/>
            </a:ln>
          </p:spPr>
          <p:txBody>
            <a:bodyPr>
              <a:prstTxWarp prst="textNoShape">
                <a:avLst/>
              </a:prstTxWarp>
            </a:bodyPr>
            <a:lstStyle/>
            <a:p>
              <a:endParaRPr lang="en-US"/>
            </a:p>
          </p:txBody>
        </p:sp>
        <p:sp>
          <p:nvSpPr>
            <p:cNvPr id="62554" name="Freeform 90"/>
            <p:cNvSpPr>
              <a:spLocks/>
            </p:cNvSpPr>
            <p:nvPr/>
          </p:nvSpPr>
          <p:spPr bwMode="auto">
            <a:xfrm>
              <a:off x="873" y="1760"/>
              <a:ext cx="176" cy="288"/>
            </a:xfrm>
            <a:custGeom>
              <a:avLst/>
              <a:gdLst>
                <a:gd name="T0" fmla="*/ 153 w 176"/>
                <a:gd name="T1" fmla="*/ 0 h 288"/>
                <a:gd name="T2" fmla="*/ 139 w 176"/>
                <a:gd name="T3" fmla="*/ 13 h 288"/>
                <a:gd name="T4" fmla="*/ 121 w 176"/>
                <a:gd name="T5" fmla="*/ 32 h 288"/>
                <a:gd name="T6" fmla="*/ 104 w 176"/>
                <a:gd name="T7" fmla="*/ 52 h 288"/>
                <a:gd name="T8" fmla="*/ 88 w 176"/>
                <a:gd name="T9" fmla="*/ 73 h 288"/>
                <a:gd name="T10" fmla="*/ 72 w 176"/>
                <a:gd name="T11" fmla="*/ 94 h 288"/>
                <a:gd name="T12" fmla="*/ 58 w 176"/>
                <a:gd name="T13" fmla="*/ 116 h 288"/>
                <a:gd name="T14" fmla="*/ 45 w 176"/>
                <a:gd name="T15" fmla="*/ 139 h 288"/>
                <a:gd name="T16" fmla="*/ 33 w 176"/>
                <a:gd name="T17" fmla="*/ 163 h 288"/>
                <a:gd name="T18" fmla="*/ 22 w 176"/>
                <a:gd name="T19" fmla="*/ 187 h 288"/>
                <a:gd name="T20" fmla="*/ 12 w 176"/>
                <a:gd name="T21" fmla="*/ 212 h 288"/>
                <a:gd name="T22" fmla="*/ 3 w 176"/>
                <a:gd name="T23" fmla="*/ 237 h 288"/>
                <a:gd name="T24" fmla="*/ 0 w 176"/>
                <a:gd name="T25" fmla="*/ 248 h 288"/>
                <a:gd name="T26" fmla="*/ 3 w 176"/>
                <a:gd name="T27" fmla="*/ 252 h 288"/>
                <a:gd name="T28" fmla="*/ 7 w 176"/>
                <a:gd name="T29" fmla="*/ 255 h 288"/>
                <a:gd name="T30" fmla="*/ 10 w 176"/>
                <a:gd name="T31" fmla="*/ 259 h 288"/>
                <a:gd name="T32" fmla="*/ 13 w 176"/>
                <a:gd name="T33" fmla="*/ 263 h 288"/>
                <a:gd name="T34" fmla="*/ 16 w 176"/>
                <a:gd name="T35" fmla="*/ 266 h 288"/>
                <a:gd name="T36" fmla="*/ 19 w 176"/>
                <a:gd name="T37" fmla="*/ 269 h 288"/>
                <a:gd name="T38" fmla="*/ 23 w 176"/>
                <a:gd name="T39" fmla="*/ 272 h 288"/>
                <a:gd name="T40" fmla="*/ 27 w 176"/>
                <a:gd name="T41" fmla="*/ 275 h 288"/>
                <a:gd name="T42" fmla="*/ 28 w 176"/>
                <a:gd name="T43" fmla="*/ 277 h 288"/>
                <a:gd name="T44" fmla="*/ 29 w 176"/>
                <a:gd name="T45" fmla="*/ 279 h 288"/>
                <a:gd name="T46" fmla="*/ 30 w 176"/>
                <a:gd name="T47" fmla="*/ 281 h 288"/>
                <a:gd name="T48" fmla="*/ 32 w 176"/>
                <a:gd name="T49" fmla="*/ 282 h 288"/>
                <a:gd name="T50" fmla="*/ 33 w 176"/>
                <a:gd name="T51" fmla="*/ 284 h 288"/>
                <a:gd name="T52" fmla="*/ 34 w 176"/>
                <a:gd name="T53" fmla="*/ 285 h 288"/>
                <a:gd name="T54" fmla="*/ 36 w 176"/>
                <a:gd name="T55" fmla="*/ 286 h 288"/>
                <a:gd name="T56" fmla="*/ 37 w 176"/>
                <a:gd name="T57" fmla="*/ 288 h 288"/>
                <a:gd name="T58" fmla="*/ 40 w 176"/>
                <a:gd name="T59" fmla="*/ 274 h 288"/>
                <a:gd name="T60" fmla="*/ 47 w 176"/>
                <a:gd name="T61" fmla="*/ 251 h 288"/>
                <a:gd name="T62" fmla="*/ 55 w 176"/>
                <a:gd name="T63" fmla="*/ 228 h 288"/>
                <a:gd name="T64" fmla="*/ 63 w 176"/>
                <a:gd name="T65" fmla="*/ 205 h 288"/>
                <a:gd name="T66" fmla="*/ 74 w 176"/>
                <a:gd name="T67" fmla="*/ 183 h 288"/>
                <a:gd name="T68" fmla="*/ 85 w 176"/>
                <a:gd name="T69" fmla="*/ 162 h 288"/>
                <a:gd name="T70" fmla="*/ 97 w 176"/>
                <a:gd name="T71" fmla="*/ 141 h 288"/>
                <a:gd name="T72" fmla="*/ 110 w 176"/>
                <a:gd name="T73" fmla="*/ 119 h 288"/>
                <a:gd name="T74" fmla="*/ 124 w 176"/>
                <a:gd name="T75" fmla="*/ 101 h 288"/>
                <a:gd name="T76" fmla="*/ 139 w 176"/>
                <a:gd name="T77" fmla="*/ 82 h 288"/>
                <a:gd name="T78" fmla="*/ 155 w 176"/>
                <a:gd name="T79" fmla="*/ 64 h 288"/>
                <a:gd name="T80" fmla="*/ 171 w 176"/>
                <a:gd name="T81" fmla="*/ 46 h 288"/>
                <a:gd name="T82" fmla="*/ 176 w 176"/>
                <a:gd name="T83" fmla="*/ 40 h 288"/>
                <a:gd name="T84" fmla="*/ 173 w 176"/>
                <a:gd name="T85" fmla="*/ 36 h 288"/>
                <a:gd name="T86" fmla="*/ 170 w 176"/>
                <a:gd name="T87" fmla="*/ 31 h 288"/>
                <a:gd name="T88" fmla="*/ 167 w 176"/>
                <a:gd name="T89" fmla="*/ 26 h 288"/>
                <a:gd name="T90" fmla="*/ 164 w 176"/>
                <a:gd name="T91" fmla="*/ 20 h 288"/>
                <a:gd name="T92" fmla="*/ 161 w 176"/>
                <a:gd name="T93" fmla="*/ 16 h 288"/>
                <a:gd name="T94" fmla="*/ 158 w 176"/>
                <a:gd name="T95" fmla="*/ 11 h 288"/>
                <a:gd name="T96" fmla="*/ 155 w 176"/>
                <a:gd name="T97" fmla="*/ 6 h 288"/>
                <a:gd name="T98" fmla="*/ 153 w 176"/>
                <a:gd name="T99" fmla="*/ 0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
                <a:gd name="T151" fmla="*/ 0 h 288"/>
                <a:gd name="T152" fmla="*/ 176 w 176"/>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 h="288">
                  <a:moveTo>
                    <a:pt x="153" y="0"/>
                  </a:moveTo>
                  <a:lnTo>
                    <a:pt x="139" y="13"/>
                  </a:lnTo>
                  <a:lnTo>
                    <a:pt x="121" y="32"/>
                  </a:lnTo>
                  <a:lnTo>
                    <a:pt x="104" y="52"/>
                  </a:lnTo>
                  <a:lnTo>
                    <a:pt x="88" y="73"/>
                  </a:lnTo>
                  <a:lnTo>
                    <a:pt x="72" y="94"/>
                  </a:lnTo>
                  <a:lnTo>
                    <a:pt x="58" y="116"/>
                  </a:lnTo>
                  <a:lnTo>
                    <a:pt x="45" y="139"/>
                  </a:lnTo>
                  <a:lnTo>
                    <a:pt x="33" y="163"/>
                  </a:lnTo>
                  <a:lnTo>
                    <a:pt x="22" y="187"/>
                  </a:lnTo>
                  <a:lnTo>
                    <a:pt x="12" y="212"/>
                  </a:lnTo>
                  <a:lnTo>
                    <a:pt x="3" y="237"/>
                  </a:lnTo>
                  <a:lnTo>
                    <a:pt x="0" y="248"/>
                  </a:lnTo>
                  <a:lnTo>
                    <a:pt x="3" y="252"/>
                  </a:lnTo>
                  <a:lnTo>
                    <a:pt x="7" y="255"/>
                  </a:lnTo>
                  <a:lnTo>
                    <a:pt x="10" y="259"/>
                  </a:lnTo>
                  <a:lnTo>
                    <a:pt x="13" y="263"/>
                  </a:lnTo>
                  <a:lnTo>
                    <a:pt x="16" y="266"/>
                  </a:lnTo>
                  <a:lnTo>
                    <a:pt x="19" y="269"/>
                  </a:lnTo>
                  <a:lnTo>
                    <a:pt x="23" y="272"/>
                  </a:lnTo>
                  <a:lnTo>
                    <a:pt x="27" y="275"/>
                  </a:lnTo>
                  <a:lnTo>
                    <a:pt x="28" y="277"/>
                  </a:lnTo>
                  <a:lnTo>
                    <a:pt x="29" y="279"/>
                  </a:lnTo>
                  <a:lnTo>
                    <a:pt x="30" y="281"/>
                  </a:lnTo>
                  <a:lnTo>
                    <a:pt x="32" y="282"/>
                  </a:lnTo>
                  <a:lnTo>
                    <a:pt x="33" y="284"/>
                  </a:lnTo>
                  <a:lnTo>
                    <a:pt x="34" y="285"/>
                  </a:lnTo>
                  <a:lnTo>
                    <a:pt x="36" y="286"/>
                  </a:lnTo>
                  <a:lnTo>
                    <a:pt x="37" y="288"/>
                  </a:lnTo>
                  <a:lnTo>
                    <a:pt x="40" y="274"/>
                  </a:lnTo>
                  <a:lnTo>
                    <a:pt x="47" y="251"/>
                  </a:lnTo>
                  <a:lnTo>
                    <a:pt x="55" y="228"/>
                  </a:lnTo>
                  <a:lnTo>
                    <a:pt x="63" y="205"/>
                  </a:lnTo>
                  <a:lnTo>
                    <a:pt x="74" y="183"/>
                  </a:lnTo>
                  <a:lnTo>
                    <a:pt x="85" y="162"/>
                  </a:lnTo>
                  <a:lnTo>
                    <a:pt x="97" y="141"/>
                  </a:lnTo>
                  <a:lnTo>
                    <a:pt x="110" y="119"/>
                  </a:lnTo>
                  <a:lnTo>
                    <a:pt x="124" y="101"/>
                  </a:lnTo>
                  <a:lnTo>
                    <a:pt x="139" y="82"/>
                  </a:lnTo>
                  <a:lnTo>
                    <a:pt x="155" y="64"/>
                  </a:lnTo>
                  <a:lnTo>
                    <a:pt x="171" y="46"/>
                  </a:lnTo>
                  <a:lnTo>
                    <a:pt x="176" y="40"/>
                  </a:lnTo>
                  <a:lnTo>
                    <a:pt x="173" y="36"/>
                  </a:lnTo>
                  <a:lnTo>
                    <a:pt x="170" y="31"/>
                  </a:lnTo>
                  <a:lnTo>
                    <a:pt x="167" y="26"/>
                  </a:lnTo>
                  <a:lnTo>
                    <a:pt x="164" y="20"/>
                  </a:lnTo>
                  <a:lnTo>
                    <a:pt x="161" y="16"/>
                  </a:lnTo>
                  <a:lnTo>
                    <a:pt x="158" y="11"/>
                  </a:lnTo>
                  <a:lnTo>
                    <a:pt x="155" y="6"/>
                  </a:lnTo>
                  <a:lnTo>
                    <a:pt x="153" y="0"/>
                  </a:lnTo>
                  <a:close/>
                </a:path>
              </a:pathLst>
            </a:custGeom>
            <a:solidFill>
              <a:srgbClr val="40E1FF"/>
            </a:solidFill>
            <a:ln w="9525">
              <a:noFill/>
              <a:round/>
              <a:headEnd/>
              <a:tailEnd/>
            </a:ln>
          </p:spPr>
          <p:txBody>
            <a:bodyPr>
              <a:prstTxWarp prst="textNoShape">
                <a:avLst/>
              </a:prstTxWarp>
            </a:bodyPr>
            <a:lstStyle/>
            <a:p>
              <a:endParaRPr lang="en-US"/>
            </a:p>
          </p:txBody>
        </p:sp>
        <p:sp>
          <p:nvSpPr>
            <p:cNvPr id="62555" name="Freeform 91"/>
            <p:cNvSpPr>
              <a:spLocks/>
            </p:cNvSpPr>
            <p:nvPr/>
          </p:nvSpPr>
          <p:spPr bwMode="auto">
            <a:xfrm>
              <a:off x="910" y="1800"/>
              <a:ext cx="167" cy="284"/>
            </a:xfrm>
            <a:custGeom>
              <a:avLst/>
              <a:gdLst>
                <a:gd name="T0" fmla="*/ 139 w 167"/>
                <a:gd name="T1" fmla="*/ 0 h 284"/>
                <a:gd name="T2" fmla="*/ 134 w 167"/>
                <a:gd name="T3" fmla="*/ 6 h 284"/>
                <a:gd name="T4" fmla="*/ 118 w 167"/>
                <a:gd name="T5" fmla="*/ 24 h 284"/>
                <a:gd name="T6" fmla="*/ 102 w 167"/>
                <a:gd name="T7" fmla="*/ 42 h 284"/>
                <a:gd name="T8" fmla="*/ 87 w 167"/>
                <a:gd name="T9" fmla="*/ 61 h 284"/>
                <a:gd name="T10" fmla="*/ 73 w 167"/>
                <a:gd name="T11" fmla="*/ 79 h 284"/>
                <a:gd name="T12" fmla="*/ 60 w 167"/>
                <a:gd name="T13" fmla="*/ 101 h 284"/>
                <a:gd name="T14" fmla="*/ 48 w 167"/>
                <a:gd name="T15" fmla="*/ 122 h 284"/>
                <a:gd name="T16" fmla="*/ 37 w 167"/>
                <a:gd name="T17" fmla="*/ 143 h 284"/>
                <a:gd name="T18" fmla="*/ 26 w 167"/>
                <a:gd name="T19" fmla="*/ 165 h 284"/>
                <a:gd name="T20" fmla="*/ 18 w 167"/>
                <a:gd name="T21" fmla="*/ 188 h 284"/>
                <a:gd name="T22" fmla="*/ 10 w 167"/>
                <a:gd name="T23" fmla="*/ 211 h 284"/>
                <a:gd name="T24" fmla="*/ 3 w 167"/>
                <a:gd name="T25" fmla="*/ 234 h 284"/>
                <a:gd name="T26" fmla="*/ 0 w 167"/>
                <a:gd name="T27" fmla="*/ 248 h 284"/>
                <a:gd name="T28" fmla="*/ 5 w 167"/>
                <a:gd name="T29" fmla="*/ 252 h 284"/>
                <a:gd name="T30" fmla="*/ 10 w 167"/>
                <a:gd name="T31" fmla="*/ 256 h 284"/>
                <a:gd name="T32" fmla="*/ 15 w 167"/>
                <a:gd name="T33" fmla="*/ 262 h 284"/>
                <a:gd name="T34" fmla="*/ 20 w 167"/>
                <a:gd name="T35" fmla="*/ 266 h 284"/>
                <a:gd name="T36" fmla="*/ 25 w 167"/>
                <a:gd name="T37" fmla="*/ 270 h 284"/>
                <a:gd name="T38" fmla="*/ 30 w 167"/>
                <a:gd name="T39" fmla="*/ 274 h 284"/>
                <a:gd name="T40" fmla="*/ 35 w 167"/>
                <a:gd name="T41" fmla="*/ 280 h 284"/>
                <a:gd name="T42" fmla="*/ 39 w 167"/>
                <a:gd name="T43" fmla="*/ 284 h 284"/>
                <a:gd name="T44" fmla="*/ 42 w 167"/>
                <a:gd name="T45" fmla="*/ 268 h 284"/>
                <a:gd name="T46" fmla="*/ 48 w 167"/>
                <a:gd name="T47" fmla="*/ 246 h 284"/>
                <a:gd name="T48" fmla="*/ 54 w 167"/>
                <a:gd name="T49" fmla="*/ 225 h 284"/>
                <a:gd name="T50" fmla="*/ 60 w 167"/>
                <a:gd name="T51" fmla="*/ 204 h 284"/>
                <a:gd name="T52" fmla="*/ 69 w 167"/>
                <a:gd name="T53" fmla="*/ 183 h 284"/>
                <a:gd name="T54" fmla="*/ 78 w 167"/>
                <a:gd name="T55" fmla="*/ 163 h 284"/>
                <a:gd name="T56" fmla="*/ 88 w 167"/>
                <a:gd name="T57" fmla="*/ 143 h 284"/>
                <a:gd name="T58" fmla="*/ 99 w 167"/>
                <a:gd name="T59" fmla="*/ 124 h 284"/>
                <a:gd name="T60" fmla="*/ 111 w 167"/>
                <a:gd name="T61" fmla="*/ 106 h 284"/>
                <a:gd name="T62" fmla="*/ 123 w 167"/>
                <a:gd name="T63" fmla="*/ 88 h 284"/>
                <a:gd name="T64" fmla="*/ 137 w 167"/>
                <a:gd name="T65" fmla="*/ 70 h 284"/>
                <a:gd name="T66" fmla="*/ 152 w 167"/>
                <a:gd name="T67" fmla="*/ 54 h 284"/>
                <a:gd name="T68" fmla="*/ 167 w 167"/>
                <a:gd name="T69" fmla="*/ 38 h 284"/>
                <a:gd name="T70" fmla="*/ 165 w 167"/>
                <a:gd name="T71" fmla="*/ 36 h 284"/>
                <a:gd name="T72" fmla="*/ 163 w 167"/>
                <a:gd name="T73" fmla="*/ 34 h 284"/>
                <a:gd name="T74" fmla="*/ 162 w 167"/>
                <a:gd name="T75" fmla="*/ 32 h 284"/>
                <a:gd name="T76" fmla="*/ 161 w 167"/>
                <a:gd name="T77" fmla="*/ 30 h 284"/>
                <a:gd name="T78" fmla="*/ 160 w 167"/>
                <a:gd name="T79" fmla="*/ 28 h 284"/>
                <a:gd name="T80" fmla="*/ 159 w 167"/>
                <a:gd name="T81" fmla="*/ 26 h 284"/>
                <a:gd name="T82" fmla="*/ 158 w 167"/>
                <a:gd name="T83" fmla="*/ 24 h 284"/>
                <a:gd name="T84" fmla="*/ 157 w 167"/>
                <a:gd name="T85" fmla="*/ 22 h 284"/>
                <a:gd name="T86" fmla="*/ 154 w 167"/>
                <a:gd name="T87" fmla="*/ 19 h 284"/>
                <a:gd name="T88" fmla="*/ 152 w 167"/>
                <a:gd name="T89" fmla="*/ 16 h 284"/>
                <a:gd name="T90" fmla="*/ 150 w 167"/>
                <a:gd name="T91" fmla="*/ 14 h 284"/>
                <a:gd name="T92" fmla="*/ 148 w 167"/>
                <a:gd name="T93" fmla="*/ 11 h 284"/>
                <a:gd name="T94" fmla="*/ 146 w 167"/>
                <a:gd name="T95" fmla="*/ 9 h 284"/>
                <a:gd name="T96" fmla="*/ 143 w 167"/>
                <a:gd name="T97" fmla="*/ 6 h 284"/>
                <a:gd name="T98" fmla="*/ 141 w 167"/>
                <a:gd name="T99" fmla="*/ 4 h 284"/>
                <a:gd name="T100" fmla="*/ 139 w 167"/>
                <a:gd name="T101" fmla="*/ 0 h 2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84"/>
                <a:gd name="T155" fmla="*/ 167 w 167"/>
                <a:gd name="T156" fmla="*/ 284 h 2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84">
                  <a:moveTo>
                    <a:pt x="139" y="0"/>
                  </a:moveTo>
                  <a:lnTo>
                    <a:pt x="134" y="6"/>
                  </a:lnTo>
                  <a:lnTo>
                    <a:pt x="118" y="24"/>
                  </a:lnTo>
                  <a:lnTo>
                    <a:pt x="102" y="42"/>
                  </a:lnTo>
                  <a:lnTo>
                    <a:pt x="87" y="61"/>
                  </a:lnTo>
                  <a:lnTo>
                    <a:pt x="73" y="79"/>
                  </a:lnTo>
                  <a:lnTo>
                    <a:pt x="60" y="101"/>
                  </a:lnTo>
                  <a:lnTo>
                    <a:pt x="48" y="122"/>
                  </a:lnTo>
                  <a:lnTo>
                    <a:pt x="37" y="143"/>
                  </a:lnTo>
                  <a:lnTo>
                    <a:pt x="26" y="165"/>
                  </a:lnTo>
                  <a:lnTo>
                    <a:pt x="18" y="188"/>
                  </a:lnTo>
                  <a:lnTo>
                    <a:pt x="10" y="211"/>
                  </a:lnTo>
                  <a:lnTo>
                    <a:pt x="3" y="234"/>
                  </a:lnTo>
                  <a:lnTo>
                    <a:pt x="0" y="248"/>
                  </a:lnTo>
                  <a:lnTo>
                    <a:pt x="5" y="252"/>
                  </a:lnTo>
                  <a:lnTo>
                    <a:pt x="10" y="256"/>
                  </a:lnTo>
                  <a:lnTo>
                    <a:pt x="15" y="262"/>
                  </a:lnTo>
                  <a:lnTo>
                    <a:pt x="20" y="266"/>
                  </a:lnTo>
                  <a:lnTo>
                    <a:pt x="25" y="270"/>
                  </a:lnTo>
                  <a:lnTo>
                    <a:pt x="30" y="274"/>
                  </a:lnTo>
                  <a:lnTo>
                    <a:pt x="35" y="280"/>
                  </a:lnTo>
                  <a:lnTo>
                    <a:pt x="39" y="284"/>
                  </a:lnTo>
                  <a:lnTo>
                    <a:pt x="42" y="268"/>
                  </a:lnTo>
                  <a:lnTo>
                    <a:pt x="48" y="246"/>
                  </a:lnTo>
                  <a:lnTo>
                    <a:pt x="54" y="225"/>
                  </a:lnTo>
                  <a:lnTo>
                    <a:pt x="60" y="204"/>
                  </a:lnTo>
                  <a:lnTo>
                    <a:pt x="69" y="183"/>
                  </a:lnTo>
                  <a:lnTo>
                    <a:pt x="78" y="163"/>
                  </a:lnTo>
                  <a:lnTo>
                    <a:pt x="88" y="143"/>
                  </a:lnTo>
                  <a:lnTo>
                    <a:pt x="99" y="124"/>
                  </a:lnTo>
                  <a:lnTo>
                    <a:pt x="111" y="106"/>
                  </a:lnTo>
                  <a:lnTo>
                    <a:pt x="123" y="88"/>
                  </a:lnTo>
                  <a:lnTo>
                    <a:pt x="137" y="70"/>
                  </a:lnTo>
                  <a:lnTo>
                    <a:pt x="152" y="54"/>
                  </a:lnTo>
                  <a:lnTo>
                    <a:pt x="167" y="38"/>
                  </a:lnTo>
                  <a:lnTo>
                    <a:pt x="165" y="36"/>
                  </a:lnTo>
                  <a:lnTo>
                    <a:pt x="163" y="34"/>
                  </a:lnTo>
                  <a:lnTo>
                    <a:pt x="162" y="32"/>
                  </a:lnTo>
                  <a:lnTo>
                    <a:pt x="161" y="30"/>
                  </a:lnTo>
                  <a:lnTo>
                    <a:pt x="160" y="28"/>
                  </a:lnTo>
                  <a:lnTo>
                    <a:pt x="159" y="26"/>
                  </a:lnTo>
                  <a:lnTo>
                    <a:pt x="158" y="24"/>
                  </a:lnTo>
                  <a:lnTo>
                    <a:pt x="157" y="22"/>
                  </a:lnTo>
                  <a:lnTo>
                    <a:pt x="154" y="19"/>
                  </a:lnTo>
                  <a:lnTo>
                    <a:pt x="152" y="16"/>
                  </a:lnTo>
                  <a:lnTo>
                    <a:pt x="150" y="14"/>
                  </a:lnTo>
                  <a:lnTo>
                    <a:pt x="148" y="11"/>
                  </a:lnTo>
                  <a:lnTo>
                    <a:pt x="146" y="9"/>
                  </a:lnTo>
                  <a:lnTo>
                    <a:pt x="143" y="6"/>
                  </a:lnTo>
                  <a:lnTo>
                    <a:pt x="141" y="4"/>
                  </a:lnTo>
                  <a:lnTo>
                    <a:pt x="139" y="0"/>
                  </a:lnTo>
                  <a:close/>
                </a:path>
              </a:pathLst>
            </a:custGeom>
            <a:solidFill>
              <a:srgbClr val="48E4FF"/>
            </a:solidFill>
            <a:ln w="9525">
              <a:noFill/>
              <a:round/>
              <a:headEnd/>
              <a:tailEnd/>
            </a:ln>
          </p:spPr>
          <p:txBody>
            <a:bodyPr>
              <a:prstTxWarp prst="textNoShape">
                <a:avLst/>
              </a:prstTxWarp>
            </a:bodyPr>
            <a:lstStyle/>
            <a:p>
              <a:endParaRPr lang="en-US"/>
            </a:p>
          </p:txBody>
        </p:sp>
        <p:sp>
          <p:nvSpPr>
            <p:cNvPr id="62556" name="Freeform 92"/>
            <p:cNvSpPr>
              <a:spLocks/>
            </p:cNvSpPr>
            <p:nvPr/>
          </p:nvSpPr>
          <p:spPr bwMode="auto">
            <a:xfrm>
              <a:off x="949" y="1838"/>
              <a:ext cx="152" cy="266"/>
            </a:xfrm>
            <a:custGeom>
              <a:avLst/>
              <a:gdLst>
                <a:gd name="T0" fmla="*/ 128 w 152"/>
                <a:gd name="T1" fmla="*/ 0 h 266"/>
                <a:gd name="T2" fmla="*/ 113 w 152"/>
                <a:gd name="T3" fmla="*/ 16 h 266"/>
                <a:gd name="T4" fmla="*/ 98 w 152"/>
                <a:gd name="T5" fmla="*/ 32 h 266"/>
                <a:gd name="T6" fmla="*/ 84 w 152"/>
                <a:gd name="T7" fmla="*/ 50 h 266"/>
                <a:gd name="T8" fmla="*/ 72 w 152"/>
                <a:gd name="T9" fmla="*/ 68 h 266"/>
                <a:gd name="T10" fmla="*/ 60 w 152"/>
                <a:gd name="T11" fmla="*/ 86 h 266"/>
                <a:gd name="T12" fmla="*/ 49 w 152"/>
                <a:gd name="T13" fmla="*/ 105 h 266"/>
                <a:gd name="T14" fmla="*/ 39 w 152"/>
                <a:gd name="T15" fmla="*/ 125 h 266"/>
                <a:gd name="T16" fmla="*/ 30 w 152"/>
                <a:gd name="T17" fmla="*/ 145 h 266"/>
                <a:gd name="T18" fmla="*/ 21 w 152"/>
                <a:gd name="T19" fmla="*/ 166 h 266"/>
                <a:gd name="T20" fmla="*/ 15 w 152"/>
                <a:gd name="T21" fmla="*/ 187 h 266"/>
                <a:gd name="T22" fmla="*/ 9 w 152"/>
                <a:gd name="T23" fmla="*/ 208 h 266"/>
                <a:gd name="T24" fmla="*/ 3 w 152"/>
                <a:gd name="T25" fmla="*/ 230 h 266"/>
                <a:gd name="T26" fmla="*/ 0 w 152"/>
                <a:gd name="T27" fmla="*/ 246 h 266"/>
                <a:gd name="T28" fmla="*/ 3 w 152"/>
                <a:gd name="T29" fmla="*/ 248 h 266"/>
                <a:gd name="T30" fmla="*/ 5 w 152"/>
                <a:gd name="T31" fmla="*/ 251 h 266"/>
                <a:gd name="T32" fmla="*/ 8 w 152"/>
                <a:gd name="T33" fmla="*/ 253 h 266"/>
                <a:gd name="T34" fmla="*/ 10 w 152"/>
                <a:gd name="T35" fmla="*/ 255 h 266"/>
                <a:gd name="T36" fmla="*/ 12 w 152"/>
                <a:gd name="T37" fmla="*/ 257 h 266"/>
                <a:gd name="T38" fmla="*/ 14 w 152"/>
                <a:gd name="T39" fmla="*/ 261 h 266"/>
                <a:gd name="T40" fmla="*/ 15 w 152"/>
                <a:gd name="T41" fmla="*/ 263 h 266"/>
                <a:gd name="T42" fmla="*/ 17 w 152"/>
                <a:gd name="T43" fmla="*/ 266 h 266"/>
                <a:gd name="T44" fmla="*/ 19 w 152"/>
                <a:gd name="T45" fmla="*/ 266 h 266"/>
                <a:gd name="T46" fmla="*/ 21 w 152"/>
                <a:gd name="T47" fmla="*/ 266 h 266"/>
                <a:gd name="T48" fmla="*/ 23 w 152"/>
                <a:gd name="T49" fmla="*/ 265 h 266"/>
                <a:gd name="T50" fmla="*/ 24 w 152"/>
                <a:gd name="T51" fmla="*/ 263 h 266"/>
                <a:gd name="T52" fmla="*/ 25 w 152"/>
                <a:gd name="T53" fmla="*/ 261 h 266"/>
                <a:gd name="T54" fmla="*/ 25 w 152"/>
                <a:gd name="T55" fmla="*/ 260 h 266"/>
                <a:gd name="T56" fmla="*/ 26 w 152"/>
                <a:gd name="T57" fmla="*/ 257 h 266"/>
                <a:gd name="T58" fmla="*/ 26 w 152"/>
                <a:gd name="T59" fmla="*/ 255 h 266"/>
                <a:gd name="T60" fmla="*/ 30 w 152"/>
                <a:gd name="T61" fmla="*/ 255 h 266"/>
                <a:gd name="T62" fmla="*/ 32 w 152"/>
                <a:gd name="T63" fmla="*/ 255 h 266"/>
                <a:gd name="T64" fmla="*/ 34 w 152"/>
                <a:gd name="T65" fmla="*/ 255 h 266"/>
                <a:gd name="T66" fmla="*/ 36 w 152"/>
                <a:gd name="T67" fmla="*/ 255 h 266"/>
                <a:gd name="T68" fmla="*/ 38 w 152"/>
                <a:gd name="T69" fmla="*/ 256 h 266"/>
                <a:gd name="T70" fmla="*/ 40 w 152"/>
                <a:gd name="T71" fmla="*/ 256 h 266"/>
                <a:gd name="T72" fmla="*/ 42 w 152"/>
                <a:gd name="T73" fmla="*/ 257 h 266"/>
                <a:gd name="T74" fmla="*/ 44 w 152"/>
                <a:gd name="T75" fmla="*/ 257 h 266"/>
                <a:gd name="T76" fmla="*/ 48 w 152"/>
                <a:gd name="T77" fmla="*/ 240 h 266"/>
                <a:gd name="T78" fmla="*/ 53 w 152"/>
                <a:gd name="T79" fmla="*/ 220 h 266"/>
                <a:gd name="T80" fmla="*/ 58 w 152"/>
                <a:gd name="T81" fmla="*/ 201 h 266"/>
                <a:gd name="T82" fmla="*/ 64 w 152"/>
                <a:gd name="T83" fmla="*/ 182 h 266"/>
                <a:gd name="T84" fmla="*/ 72 w 152"/>
                <a:gd name="T85" fmla="*/ 163 h 266"/>
                <a:gd name="T86" fmla="*/ 80 w 152"/>
                <a:gd name="T87" fmla="*/ 145 h 266"/>
                <a:gd name="T88" fmla="*/ 89 w 152"/>
                <a:gd name="T89" fmla="*/ 127 h 266"/>
                <a:gd name="T90" fmla="*/ 99 w 152"/>
                <a:gd name="T91" fmla="*/ 110 h 266"/>
                <a:gd name="T92" fmla="*/ 110 w 152"/>
                <a:gd name="T93" fmla="*/ 93 h 266"/>
                <a:gd name="T94" fmla="*/ 121 w 152"/>
                <a:gd name="T95" fmla="*/ 76 h 266"/>
                <a:gd name="T96" fmla="*/ 133 w 152"/>
                <a:gd name="T97" fmla="*/ 61 h 266"/>
                <a:gd name="T98" fmla="*/ 147 w 152"/>
                <a:gd name="T99" fmla="*/ 47 h 266"/>
                <a:gd name="T100" fmla="*/ 152 w 152"/>
                <a:gd name="T101" fmla="*/ 40 h 266"/>
                <a:gd name="T102" fmla="*/ 149 w 152"/>
                <a:gd name="T103" fmla="*/ 35 h 266"/>
                <a:gd name="T104" fmla="*/ 146 w 152"/>
                <a:gd name="T105" fmla="*/ 30 h 266"/>
                <a:gd name="T106" fmla="*/ 142 w 152"/>
                <a:gd name="T107" fmla="*/ 26 h 266"/>
                <a:gd name="T108" fmla="*/ 139 w 152"/>
                <a:gd name="T109" fmla="*/ 20 h 266"/>
                <a:gd name="T110" fmla="*/ 136 w 152"/>
                <a:gd name="T111" fmla="*/ 15 h 266"/>
                <a:gd name="T112" fmla="*/ 133 w 152"/>
                <a:gd name="T113" fmla="*/ 10 h 266"/>
                <a:gd name="T114" fmla="*/ 130 w 152"/>
                <a:gd name="T115" fmla="*/ 6 h 266"/>
                <a:gd name="T116" fmla="*/ 128 w 152"/>
                <a:gd name="T117" fmla="*/ 0 h 2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
                <a:gd name="T178" fmla="*/ 0 h 266"/>
                <a:gd name="T179" fmla="*/ 152 w 152"/>
                <a:gd name="T180" fmla="*/ 266 h 2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 h="266">
                  <a:moveTo>
                    <a:pt x="128" y="0"/>
                  </a:moveTo>
                  <a:lnTo>
                    <a:pt x="113" y="16"/>
                  </a:lnTo>
                  <a:lnTo>
                    <a:pt x="98" y="32"/>
                  </a:lnTo>
                  <a:lnTo>
                    <a:pt x="84" y="50"/>
                  </a:lnTo>
                  <a:lnTo>
                    <a:pt x="72" y="68"/>
                  </a:lnTo>
                  <a:lnTo>
                    <a:pt x="60" y="86"/>
                  </a:lnTo>
                  <a:lnTo>
                    <a:pt x="49" y="105"/>
                  </a:lnTo>
                  <a:lnTo>
                    <a:pt x="39" y="125"/>
                  </a:lnTo>
                  <a:lnTo>
                    <a:pt x="30" y="145"/>
                  </a:lnTo>
                  <a:lnTo>
                    <a:pt x="21" y="166"/>
                  </a:lnTo>
                  <a:lnTo>
                    <a:pt x="15" y="187"/>
                  </a:lnTo>
                  <a:lnTo>
                    <a:pt x="9" y="208"/>
                  </a:lnTo>
                  <a:lnTo>
                    <a:pt x="3" y="230"/>
                  </a:lnTo>
                  <a:lnTo>
                    <a:pt x="0" y="246"/>
                  </a:lnTo>
                  <a:lnTo>
                    <a:pt x="3" y="248"/>
                  </a:lnTo>
                  <a:lnTo>
                    <a:pt x="5" y="251"/>
                  </a:lnTo>
                  <a:lnTo>
                    <a:pt x="8" y="253"/>
                  </a:lnTo>
                  <a:lnTo>
                    <a:pt x="10" y="255"/>
                  </a:lnTo>
                  <a:lnTo>
                    <a:pt x="12" y="257"/>
                  </a:lnTo>
                  <a:lnTo>
                    <a:pt x="14" y="261"/>
                  </a:lnTo>
                  <a:lnTo>
                    <a:pt x="15" y="263"/>
                  </a:lnTo>
                  <a:lnTo>
                    <a:pt x="17" y="266"/>
                  </a:lnTo>
                  <a:lnTo>
                    <a:pt x="19" y="266"/>
                  </a:lnTo>
                  <a:lnTo>
                    <a:pt x="21" y="266"/>
                  </a:lnTo>
                  <a:lnTo>
                    <a:pt x="23" y="265"/>
                  </a:lnTo>
                  <a:lnTo>
                    <a:pt x="24" y="263"/>
                  </a:lnTo>
                  <a:lnTo>
                    <a:pt x="25" y="261"/>
                  </a:lnTo>
                  <a:lnTo>
                    <a:pt x="25" y="260"/>
                  </a:lnTo>
                  <a:lnTo>
                    <a:pt x="26" y="257"/>
                  </a:lnTo>
                  <a:lnTo>
                    <a:pt x="26" y="255"/>
                  </a:lnTo>
                  <a:lnTo>
                    <a:pt x="30" y="255"/>
                  </a:lnTo>
                  <a:lnTo>
                    <a:pt x="32" y="255"/>
                  </a:lnTo>
                  <a:lnTo>
                    <a:pt x="34" y="255"/>
                  </a:lnTo>
                  <a:lnTo>
                    <a:pt x="36" y="255"/>
                  </a:lnTo>
                  <a:lnTo>
                    <a:pt x="38" y="256"/>
                  </a:lnTo>
                  <a:lnTo>
                    <a:pt x="40" y="256"/>
                  </a:lnTo>
                  <a:lnTo>
                    <a:pt x="42" y="257"/>
                  </a:lnTo>
                  <a:lnTo>
                    <a:pt x="44" y="257"/>
                  </a:lnTo>
                  <a:lnTo>
                    <a:pt x="48" y="240"/>
                  </a:lnTo>
                  <a:lnTo>
                    <a:pt x="53" y="220"/>
                  </a:lnTo>
                  <a:lnTo>
                    <a:pt x="58" y="201"/>
                  </a:lnTo>
                  <a:lnTo>
                    <a:pt x="64" y="182"/>
                  </a:lnTo>
                  <a:lnTo>
                    <a:pt x="72" y="163"/>
                  </a:lnTo>
                  <a:lnTo>
                    <a:pt x="80" y="145"/>
                  </a:lnTo>
                  <a:lnTo>
                    <a:pt x="89" y="127"/>
                  </a:lnTo>
                  <a:lnTo>
                    <a:pt x="99" y="110"/>
                  </a:lnTo>
                  <a:lnTo>
                    <a:pt x="110" y="93"/>
                  </a:lnTo>
                  <a:lnTo>
                    <a:pt x="121" y="76"/>
                  </a:lnTo>
                  <a:lnTo>
                    <a:pt x="133" y="61"/>
                  </a:lnTo>
                  <a:lnTo>
                    <a:pt x="147" y="47"/>
                  </a:lnTo>
                  <a:lnTo>
                    <a:pt x="152" y="40"/>
                  </a:lnTo>
                  <a:lnTo>
                    <a:pt x="149" y="35"/>
                  </a:lnTo>
                  <a:lnTo>
                    <a:pt x="146" y="30"/>
                  </a:lnTo>
                  <a:lnTo>
                    <a:pt x="142" y="26"/>
                  </a:lnTo>
                  <a:lnTo>
                    <a:pt x="139" y="20"/>
                  </a:lnTo>
                  <a:lnTo>
                    <a:pt x="136" y="15"/>
                  </a:lnTo>
                  <a:lnTo>
                    <a:pt x="133" y="10"/>
                  </a:lnTo>
                  <a:lnTo>
                    <a:pt x="130" y="6"/>
                  </a:lnTo>
                  <a:lnTo>
                    <a:pt x="128" y="0"/>
                  </a:lnTo>
                  <a:close/>
                </a:path>
              </a:pathLst>
            </a:custGeom>
            <a:solidFill>
              <a:srgbClr val="50E6FF"/>
            </a:solidFill>
            <a:ln w="9525">
              <a:noFill/>
              <a:round/>
              <a:headEnd/>
              <a:tailEnd/>
            </a:ln>
          </p:spPr>
          <p:txBody>
            <a:bodyPr>
              <a:prstTxWarp prst="textNoShape">
                <a:avLst/>
              </a:prstTxWarp>
            </a:bodyPr>
            <a:lstStyle/>
            <a:p>
              <a:endParaRPr lang="en-US"/>
            </a:p>
          </p:txBody>
        </p:sp>
        <p:sp>
          <p:nvSpPr>
            <p:cNvPr id="62557" name="Freeform 93"/>
            <p:cNvSpPr>
              <a:spLocks/>
            </p:cNvSpPr>
            <p:nvPr/>
          </p:nvSpPr>
          <p:spPr bwMode="auto">
            <a:xfrm>
              <a:off x="993" y="1878"/>
              <a:ext cx="135" cy="249"/>
            </a:xfrm>
            <a:custGeom>
              <a:avLst/>
              <a:gdLst>
                <a:gd name="T0" fmla="*/ 108 w 135"/>
                <a:gd name="T1" fmla="*/ 0 h 249"/>
                <a:gd name="T2" fmla="*/ 103 w 135"/>
                <a:gd name="T3" fmla="*/ 7 h 249"/>
                <a:gd name="T4" fmla="*/ 89 w 135"/>
                <a:gd name="T5" fmla="*/ 21 h 249"/>
                <a:gd name="T6" fmla="*/ 77 w 135"/>
                <a:gd name="T7" fmla="*/ 36 h 249"/>
                <a:gd name="T8" fmla="*/ 66 w 135"/>
                <a:gd name="T9" fmla="*/ 53 h 249"/>
                <a:gd name="T10" fmla="*/ 55 w 135"/>
                <a:gd name="T11" fmla="*/ 70 h 249"/>
                <a:gd name="T12" fmla="*/ 45 w 135"/>
                <a:gd name="T13" fmla="*/ 87 h 249"/>
                <a:gd name="T14" fmla="*/ 36 w 135"/>
                <a:gd name="T15" fmla="*/ 105 h 249"/>
                <a:gd name="T16" fmla="*/ 28 w 135"/>
                <a:gd name="T17" fmla="*/ 123 h 249"/>
                <a:gd name="T18" fmla="*/ 20 w 135"/>
                <a:gd name="T19" fmla="*/ 142 h 249"/>
                <a:gd name="T20" fmla="*/ 14 w 135"/>
                <a:gd name="T21" fmla="*/ 161 h 249"/>
                <a:gd name="T22" fmla="*/ 9 w 135"/>
                <a:gd name="T23" fmla="*/ 180 h 249"/>
                <a:gd name="T24" fmla="*/ 4 w 135"/>
                <a:gd name="T25" fmla="*/ 200 h 249"/>
                <a:gd name="T26" fmla="*/ 0 w 135"/>
                <a:gd name="T27" fmla="*/ 217 h 249"/>
                <a:gd name="T28" fmla="*/ 7 w 135"/>
                <a:gd name="T29" fmla="*/ 221 h 249"/>
                <a:gd name="T30" fmla="*/ 12 w 135"/>
                <a:gd name="T31" fmla="*/ 224 h 249"/>
                <a:gd name="T32" fmla="*/ 17 w 135"/>
                <a:gd name="T33" fmla="*/ 227 h 249"/>
                <a:gd name="T34" fmla="*/ 23 w 135"/>
                <a:gd name="T35" fmla="*/ 231 h 249"/>
                <a:gd name="T36" fmla="*/ 28 w 135"/>
                <a:gd name="T37" fmla="*/ 235 h 249"/>
                <a:gd name="T38" fmla="*/ 33 w 135"/>
                <a:gd name="T39" fmla="*/ 240 h 249"/>
                <a:gd name="T40" fmla="*/ 37 w 135"/>
                <a:gd name="T41" fmla="*/ 245 h 249"/>
                <a:gd name="T42" fmla="*/ 43 w 135"/>
                <a:gd name="T43" fmla="*/ 249 h 249"/>
                <a:gd name="T44" fmla="*/ 43 w 135"/>
                <a:gd name="T45" fmla="*/ 245 h 249"/>
                <a:gd name="T46" fmla="*/ 46 w 135"/>
                <a:gd name="T47" fmla="*/ 227 h 249"/>
                <a:gd name="T48" fmla="*/ 49 w 135"/>
                <a:gd name="T49" fmla="*/ 209 h 249"/>
                <a:gd name="T50" fmla="*/ 53 w 135"/>
                <a:gd name="T51" fmla="*/ 191 h 249"/>
                <a:gd name="T52" fmla="*/ 57 w 135"/>
                <a:gd name="T53" fmla="*/ 173 h 249"/>
                <a:gd name="T54" fmla="*/ 64 w 135"/>
                <a:gd name="T55" fmla="*/ 156 h 249"/>
                <a:gd name="T56" fmla="*/ 70 w 135"/>
                <a:gd name="T57" fmla="*/ 141 h 249"/>
                <a:gd name="T58" fmla="*/ 77 w 135"/>
                <a:gd name="T59" fmla="*/ 124 h 249"/>
                <a:gd name="T60" fmla="*/ 85 w 135"/>
                <a:gd name="T61" fmla="*/ 108 h 249"/>
                <a:gd name="T62" fmla="*/ 94 w 135"/>
                <a:gd name="T63" fmla="*/ 93 h 249"/>
                <a:gd name="T64" fmla="*/ 104 w 135"/>
                <a:gd name="T65" fmla="*/ 78 h 249"/>
                <a:gd name="T66" fmla="*/ 113 w 135"/>
                <a:gd name="T67" fmla="*/ 64 h 249"/>
                <a:gd name="T68" fmla="*/ 125 w 135"/>
                <a:gd name="T69" fmla="*/ 50 h 249"/>
                <a:gd name="T70" fmla="*/ 135 w 135"/>
                <a:gd name="T71" fmla="*/ 38 h 249"/>
                <a:gd name="T72" fmla="*/ 132 w 135"/>
                <a:gd name="T73" fmla="*/ 33 h 249"/>
                <a:gd name="T74" fmla="*/ 128 w 135"/>
                <a:gd name="T75" fmla="*/ 29 h 249"/>
                <a:gd name="T76" fmla="*/ 125 w 135"/>
                <a:gd name="T77" fmla="*/ 24 h 249"/>
                <a:gd name="T78" fmla="*/ 122 w 135"/>
                <a:gd name="T79" fmla="*/ 19 h 249"/>
                <a:gd name="T80" fmla="*/ 118 w 135"/>
                <a:gd name="T81" fmla="*/ 14 h 249"/>
                <a:gd name="T82" fmla="*/ 115 w 135"/>
                <a:gd name="T83" fmla="*/ 10 h 249"/>
                <a:gd name="T84" fmla="*/ 111 w 135"/>
                <a:gd name="T85" fmla="*/ 5 h 249"/>
                <a:gd name="T86" fmla="*/ 108 w 135"/>
                <a:gd name="T87" fmla="*/ 0 h 2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5"/>
                <a:gd name="T133" fmla="*/ 0 h 249"/>
                <a:gd name="T134" fmla="*/ 135 w 135"/>
                <a:gd name="T135" fmla="*/ 249 h 2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5" h="249">
                  <a:moveTo>
                    <a:pt x="108" y="0"/>
                  </a:moveTo>
                  <a:lnTo>
                    <a:pt x="103" y="7"/>
                  </a:lnTo>
                  <a:lnTo>
                    <a:pt x="89" y="21"/>
                  </a:lnTo>
                  <a:lnTo>
                    <a:pt x="77" y="36"/>
                  </a:lnTo>
                  <a:lnTo>
                    <a:pt x="66" y="53"/>
                  </a:lnTo>
                  <a:lnTo>
                    <a:pt x="55" y="70"/>
                  </a:lnTo>
                  <a:lnTo>
                    <a:pt x="45" y="87"/>
                  </a:lnTo>
                  <a:lnTo>
                    <a:pt x="36" y="105"/>
                  </a:lnTo>
                  <a:lnTo>
                    <a:pt x="28" y="123"/>
                  </a:lnTo>
                  <a:lnTo>
                    <a:pt x="20" y="142"/>
                  </a:lnTo>
                  <a:lnTo>
                    <a:pt x="14" y="161"/>
                  </a:lnTo>
                  <a:lnTo>
                    <a:pt x="9" y="180"/>
                  </a:lnTo>
                  <a:lnTo>
                    <a:pt x="4" y="200"/>
                  </a:lnTo>
                  <a:lnTo>
                    <a:pt x="0" y="217"/>
                  </a:lnTo>
                  <a:lnTo>
                    <a:pt x="7" y="221"/>
                  </a:lnTo>
                  <a:lnTo>
                    <a:pt x="12" y="224"/>
                  </a:lnTo>
                  <a:lnTo>
                    <a:pt x="17" y="227"/>
                  </a:lnTo>
                  <a:lnTo>
                    <a:pt x="23" y="231"/>
                  </a:lnTo>
                  <a:lnTo>
                    <a:pt x="28" y="235"/>
                  </a:lnTo>
                  <a:lnTo>
                    <a:pt x="33" y="240"/>
                  </a:lnTo>
                  <a:lnTo>
                    <a:pt x="37" y="245"/>
                  </a:lnTo>
                  <a:lnTo>
                    <a:pt x="43" y="249"/>
                  </a:lnTo>
                  <a:lnTo>
                    <a:pt x="43" y="245"/>
                  </a:lnTo>
                  <a:lnTo>
                    <a:pt x="46" y="227"/>
                  </a:lnTo>
                  <a:lnTo>
                    <a:pt x="49" y="209"/>
                  </a:lnTo>
                  <a:lnTo>
                    <a:pt x="53" y="191"/>
                  </a:lnTo>
                  <a:lnTo>
                    <a:pt x="57" y="173"/>
                  </a:lnTo>
                  <a:lnTo>
                    <a:pt x="64" y="156"/>
                  </a:lnTo>
                  <a:lnTo>
                    <a:pt x="70" y="141"/>
                  </a:lnTo>
                  <a:lnTo>
                    <a:pt x="77" y="124"/>
                  </a:lnTo>
                  <a:lnTo>
                    <a:pt x="85" y="108"/>
                  </a:lnTo>
                  <a:lnTo>
                    <a:pt x="94" y="93"/>
                  </a:lnTo>
                  <a:lnTo>
                    <a:pt x="104" y="78"/>
                  </a:lnTo>
                  <a:lnTo>
                    <a:pt x="113" y="64"/>
                  </a:lnTo>
                  <a:lnTo>
                    <a:pt x="125" y="50"/>
                  </a:lnTo>
                  <a:lnTo>
                    <a:pt x="135" y="38"/>
                  </a:lnTo>
                  <a:lnTo>
                    <a:pt x="132" y="33"/>
                  </a:lnTo>
                  <a:lnTo>
                    <a:pt x="128" y="29"/>
                  </a:lnTo>
                  <a:lnTo>
                    <a:pt x="125" y="24"/>
                  </a:lnTo>
                  <a:lnTo>
                    <a:pt x="122" y="19"/>
                  </a:lnTo>
                  <a:lnTo>
                    <a:pt x="118" y="14"/>
                  </a:lnTo>
                  <a:lnTo>
                    <a:pt x="115" y="10"/>
                  </a:lnTo>
                  <a:lnTo>
                    <a:pt x="111" y="5"/>
                  </a:lnTo>
                  <a:lnTo>
                    <a:pt x="108" y="0"/>
                  </a:lnTo>
                  <a:close/>
                </a:path>
              </a:pathLst>
            </a:custGeom>
            <a:solidFill>
              <a:srgbClr val="58E9FF"/>
            </a:solidFill>
            <a:ln w="9525">
              <a:noFill/>
              <a:round/>
              <a:headEnd/>
              <a:tailEnd/>
            </a:ln>
          </p:spPr>
          <p:txBody>
            <a:bodyPr>
              <a:prstTxWarp prst="textNoShape">
                <a:avLst/>
              </a:prstTxWarp>
            </a:bodyPr>
            <a:lstStyle/>
            <a:p>
              <a:endParaRPr lang="en-US"/>
            </a:p>
          </p:txBody>
        </p:sp>
        <p:sp>
          <p:nvSpPr>
            <p:cNvPr id="62558" name="Freeform 94"/>
            <p:cNvSpPr>
              <a:spLocks/>
            </p:cNvSpPr>
            <p:nvPr/>
          </p:nvSpPr>
          <p:spPr bwMode="auto">
            <a:xfrm>
              <a:off x="1036" y="1916"/>
              <a:ext cx="121" cy="248"/>
            </a:xfrm>
            <a:custGeom>
              <a:avLst/>
              <a:gdLst>
                <a:gd name="T0" fmla="*/ 92 w 121"/>
                <a:gd name="T1" fmla="*/ 0 h 248"/>
                <a:gd name="T2" fmla="*/ 82 w 121"/>
                <a:gd name="T3" fmla="*/ 12 h 248"/>
                <a:gd name="T4" fmla="*/ 70 w 121"/>
                <a:gd name="T5" fmla="*/ 26 h 248"/>
                <a:gd name="T6" fmla="*/ 61 w 121"/>
                <a:gd name="T7" fmla="*/ 40 h 248"/>
                <a:gd name="T8" fmla="*/ 51 w 121"/>
                <a:gd name="T9" fmla="*/ 55 h 248"/>
                <a:gd name="T10" fmla="*/ 42 w 121"/>
                <a:gd name="T11" fmla="*/ 70 h 248"/>
                <a:gd name="T12" fmla="*/ 34 w 121"/>
                <a:gd name="T13" fmla="*/ 86 h 248"/>
                <a:gd name="T14" fmla="*/ 27 w 121"/>
                <a:gd name="T15" fmla="*/ 103 h 248"/>
                <a:gd name="T16" fmla="*/ 21 w 121"/>
                <a:gd name="T17" fmla="*/ 118 h 248"/>
                <a:gd name="T18" fmla="*/ 14 w 121"/>
                <a:gd name="T19" fmla="*/ 135 h 248"/>
                <a:gd name="T20" fmla="*/ 10 w 121"/>
                <a:gd name="T21" fmla="*/ 153 h 248"/>
                <a:gd name="T22" fmla="*/ 6 w 121"/>
                <a:gd name="T23" fmla="*/ 171 h 248"/>
                <a:gd name="T24" fmla="*/ 3 w 121"/>
                <a:gd name="T25" fmla="*/ 189 h 248"/>
                <a:gd name="T26" fmla="*/ 0 w 121"/>
                <a:gd name="T27" fmla="*/ 207 h 248"/>
                <a:gd name="T28" fmla="*/ 0 w 121"/>
                <a:gd name="T29" fmla="*/ 211 h 248"/>
                <a:gd name="T30" fmla="*/ 1 w 121"/>
                <a:gd name="T31" fmla="*/ 212 h 248"/>
                <a:gd name="T32" fmla="*/ 1 w 121"/>
                <a:gd name="T33" fmla="*/ 212 h 248"/>
                <a:gd name="T34" fmla="*/ 2 w 121"/>
                <a:gd name="T35" fmla="*/ 213 h 248"/>
                <a:gd name="T36" fmla="*/ 3 w 121"/>
                <a:gd name="T37" fmla="*/ 213 h 248"/>
                <a:gd name="T38" fmla="*/ 3 w 121"/>
                <a:gd name="T39" fmla="*/ 214 h 248"/>
                <a:gd name="T40" fmla="*/ 4 w 121"/>
                <a:gd name="T41" fmla="*/ 214 h 248"/>
                <a:gd name="T42" fmla="*/ 4 w 121"/>
                <a:gd name="T43" fmla="*/ 215 h 248"/>
                <a:gd name="T44" fmla="*/ 5 w 121"/>
                <a:gd name="T45" fmla="*/ 215 h 248"/>
                <a:gd name="T46" fmla="*/ 8 w 121"/>
                <a:gd name="T47" fmla="*/ 219 h 248"/>
                <a:gd name="T48" fmla="*/ 10 w 121"/>
                <a:gd name="T49" fmla="*/ 225 h 248"/>
                <a:gd name="T50" fmla="*/ 12 w 121"/>
                <a:gd name="T51" fmla="*/ 229 h 248"/>
                <a:gd name="T52" fmla="*/ 14 w 121"/>
                <a:gd name="T53" fmla="*/ 234 h 248"/>
                <a:gd name="T54" fmla="*/ 17 w 121"/>
                <a:gd name="T55" fmla="*/ 238 h 248"/>
                <a:gd name="T56" fmla="*/ 21 w 121"/>
                <a:gd name="T57" fmla="*/ 242 h 248"/>
                <a:gd name="T58" fmla="*/ 25 w 121"/>
                <a:gd name="T59" fmla="*/ 244 h 248"/>
                <a:gd name="T60" fmla="*/ 31 w 121"/>
                <a:gd name="T61" fmla="*/ 245 h 248"/>
                <a:gd name="T62" fmla="*/ 32 w 121"/>
                <a:gd name="T63" fmla="*/ 246 h 248"/>
                <a:gd name="T64" fmla="*/ 34 w 121"/>
                <a:gd name="T65" fmla="*/ 246 h 248"/>
                <a:gd name="T66" fmla="*/ 35 w 121"/>
                <a:gd name="T67" fmla="*/ 246 h 248"/>
                <a:gd name="T68" fmla="*/ 37 w 121"/>
                <a:gd name="T69" fmla="*/ 246 h 248"/>
                <a:gd name="T70" fmla="*/ 39 w 121"/>
                <a:gd name="T71" fmla="*/ 247 h 248"/>
                <a:gd name="T72" fmla="*/ 41 w 121"/>
                <a:gd name="T73" fmla="*/ 247 h 248"/>
                <a:gd name="T74" fmla="*/ 42 w 121"/>
                <a:gd name="T75" fmla="*/ 247 h 248"/>
                <a:gd name="T76" fmla="*/ 44 w 121"/>
                <a:gd name="T77" fmla="*/ 248 h 248"/>
                <a:gd name="T78" fmla="*/ 44 w 121"/>
                <a:gd name="T79" fmla="*/ 244 h 248"/>
                <a:gd name="T80" fmla="*/ 44 w 121"/>
                <a:gd name="T81" fmla="*/ 228 h 248"/>
                <a:gd name="T82" fmla="*/ 46 w 121"/>
                <a:gd name="T83" fmla="*/ 211 h 248"/>
                <a:gd name="T84" fmla="*/ 47 w 121"/>
                <a:gd name="T85" fmla="*/ 195 h 248"/>
                <a:gd name="T86" fmla="*/ 50 w 121"/>
                <a:gd name="T87" fmla="*/ 179 h 248"/>
                <a:gd name="T88" fmla="*/ 53 w 121"/>
                <a:gd name="T89" fmla="*/ 165 h 248"/>
                <a:gd name="T90" fmla="*/ 59 w 121"/>
                <a:gd name="T91" fmla="*/ 149 h 248"/>
                <a:gd name="T92" fmla="*/ 63 w 121"/>
                <a:gd name="T93" fmla="*/ 134 h 248"/>
                <a:gd name="T94" fmla="*/ 69 w 121"/>
                <a:gd name="T95" fmla="*/ 120 h 248"/>
                <a:gd name="T96" fmla="*/ 75 w 121"/>
                <a:gd name="T97" fmla="*/ 106 h 248"/>
                <a:gd name="T98" fmla="*/ 82 w 121"/>
                <a:gd name="T99" fmla="*/ 92 h 248"/>
                <a:gd name="T100" fmla="*/ 90 w 121"/>
                <a:gd name="T101" fmla="*/ 78 h 248"/>
                <a:gd name="T102" fmla="*/ 99 w 121"/>
                <a:gd name="T103" fmla="*/ 66 h 248"/>
                <a:gd name="T104" fmla="*/ 107 w 121"/>
                <a:gd name="T105" fmla="*/ 53 h 248"/>
                <a:gd name="T106" fmla="*/ 116 w 121"/>
                <a:gd name="T107" fmla="*/ 41 h 248"/>
                <a:gd name="T108" fmla="*/ 121 w 121"/>
                <a:gd name="T109" fmla="*/ 37 h 248"/>
                <a:gd name="T110" fmla="*/ 116 w 121"/>
                <a:gd name="T111" fmla="*/ 32 h 248"/>
                <a:gd name="T112" fmla="*/ 113 w 121"/>
                <a:gd name="T113" fmla="*/ 28 h 248"/>
                <a:gd name="T114" fmla="*/ 109 w 121"/>
                <a:gd name="T115" fmla="*/ 24 h 248"/>
                <a:gd name="T116" fmla="*/ 106 w 121"/>
                <a:gd name="T117" fmla="*/ 18 h 248"/>
                <a:gd name="T118" fmla="*/ 103 w 121"/>
                <a:gd name="T119" fmla="*/ 14 h 248"/>
                <a:gd name="T120" fmla="*/ 99 w 121"/>
                <a:gd name="T121" fmla="*/ 9 h 248"/>
                <a:gd name="T122" fmla="*/ 95 w 121"/>
                <a:gd name="T123" fmla="*/ 5 h 248"/>
                <a:gd name="T124" fmla="*/ 92 w 121"/>
                <a:gd name="T125" fmla="*/ 0 h 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248"/>
                <a:gd name="T191" fmla="*/ 121 w 121"/>
                <a:gd name="T192" fmla="*/ 248 h 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248">
                  <a:moveTo>
                    <a:pt x="92" y="0"/>
                  </a:moveTo>
                  <a:lnTo>
                    <a:pt x="82" y="12"/>
                  </a:lnTo>
                  <a:lnTo>
                    <a:pt x="70" y="26"/>
                  </a:lnTo>
                  <a:lnTo>
                    <a:pt x="61" y="40"/>
                  </a:lnTo>
                  <a:lnTo>
                    <a:pt x="51" y="55"/>
                  </a:lnTo>
                  <a:lnTo>
                    <a:pt x="42" y="70"/>
                  </a:lnTo>
                  <a:lnTo>
                    <a:pt x="34" y="86"/>
                  </a:lnTo>
                  <a:lnTo>
                    <a:pt x="27" y="103"/>
                  </a:lnTo>
                  <a:lnTo>
                    <a:pt x="21" y="118"/>
                  </a:lnTo>
                  <a:lnTo>
                    <a:pt x="14" y="135"/>
                  </a:lnTo>
                  <a:lnTo>
                    <a:pt x="10" y="153"/>
                  </a:lnTo>
                  <a:lnTo>
                    <a:pt x="6" y="171"/>
                  </a:lnTo>
                  <a:lnTo>
                    <a:pt x="3" y="189"/>
                  </a:lnTo>
                  <a:lnTo>
                    <a:pt x="0" y="207"/>
                  </a:lnTo>
                  <a:lnTo>
                    <a:pt x="0" y="211"/>
                  </a:lnTo>
                  <a:lnTo>
                    <a:pt x="1" y="212"/>
                  </a:lnTo>
                  <a:lnTo>
                    <a:pt x="2" y="213"/>
                  </a:lnTo>
                  <a:lnTo>
                    <a:pt x="3" y="213"/>
                  </a:lnTo>
                  <a:lnTo>
                    <a:pt x="3" y="214"/>
                  </a:lnTo>
                  <a:lnTo>
                    <a:pt x="4" y="214"/>
                  </a:lnTo>
                  <a:lnTo>
                    <a:pt x="4" y="215"/>
                  </a:lnTo>
                  <a:lnTo>
                    <a:pt x="5" y="215"/>
                  </a:lnTo>
                  <a:lnTo>
                    <a:pt x="8" y="219"/>
                  </a:lnTo>
                  <a:lnTo>
                    <a:pt x="10" y="225"/>
                  </a:lnTo>
                  <a:lnTo>
                    <a:pt x="12" y="229"/>
                  </a:lnTo>
                  <a:lnTo>
                    <a:pt x="14" y="234"/>
                  </a:lnTo>
                  <a:lnTo>
                    <a:pt x="17" y="238"/>
                  </a:lnTo>
                  <a:lnTo>
                    <a:pt x="21" y="242"/>
                  </a:lnTo>
                  <a:lnTo>
                    <a:pt x="25" y="244"/>
                  </a:lnTo>
                  <a:lnTo>
                    <a:pt x="31" y="245"/>
                  </a:lnTo>
                  <a:lnTo>
                    <a:pt x="32" y="246"/>
                  </a:lnTo>
                  <a:lnTo>
                    <a:pt x="34" y="246"/>
                  </a:lnTo>
                  <a:lnTo>
                    <a:pt x="35" y="246"/>
                  </a:lnTo>
                  <a:lnTo>
                    <a:pt x="37" y="246"/>
                  </a:lnTo>
                  <a:lnTo>
                    <a:pt x="39" y="247"/>
                  </a:lnTo>
                  <a:lnTo>
                    <a:pt x="41" y="247"/>
                  </a:lnTo>
                  <a:lnTo>
                    <a:pt x="42" y="247"/>
                  </a:lnTo>
                  <a:lnTo>
                    <a:pt x="44" y="248"/>
                  </a:lnTo>
                  <a:lnTo>
                    <a:pt x="44" y="244"/>
                  </a:lnTo>
                  <a:lnTo>
                    <a:pt x="44" y="228"/>
                  </a:lnTo>
                  <a:lnTo>
                    <a:pt x="46" y="211"/>
                  </a:lnTo>
                  <a:lnTo>
                    <a:pt x="47" y="195"/>
                  </a:lnTo>
                  <a:lnTo>
                    <a:pt x="50" y="179"/>
                  </a:lnTo>
                  <a:lnTo>
                    <a:pt x="53" y="165"/>
                  </a:lnTo>
                  <a:lnTo>
                    <a:pt x="59" y="149"/>
                  </a:lnTo>
                  <a:lnTo>
                    <a:pt x="63" y="134"/>
                  </a:lnTo>
                  <a:lnTo>
                    <a:pt x="69" y="120"/>
                  </a:lnTo>
                  <a:lnTo>
                    <a:pt x="75" y="106"/>
                  </a:lnTo>
                  <a:lnTo>
                    <a:pt x="82" y="92"/>
                  </a:lnTo>
                  <a:lnTo>
                    <a:pt x="90" y="78"/>
                  </a:lnTo>
                  <a:lnTo>
                    <a:pt x="99" y="66"/>
                  </a:lnTo>
                  <a:lnTo>
                    <a:pt x="107" y="53"/>
                  </a:lnTo>
                  <a:lnTo>
                    <a:pt x="116" y="41"/>
                  </a:lnTo>
                  <a:lnTo>
                    <a:pt x="121" y="37"/>
                  </a:lnTo>
                  <a:lnTo>
                    <a:pt x="116" y="32"/>
                  </a:lnTo>
                  <a:lnTo>
                    <a:pt x="113" y="28"/>
                  </a:lnTo>
                  <a:lnTo>
                    <a:pt x="109" y="24"/>
                  </a:lnTo>
                  <a:lnTo>
                    <a:pt x="106" y="18"/>
                  </a:lnTo>
                  <a:lnTo>
                    <a:pt x="103" y="14"/>
                  </a:lnTo>
                  <a:lnTo>
                    <a:pt x="99" y="9"/>
                  </a:lnTo>
                  <a:lnTo>
                    <a:pt x="95" y="5"/>
                  </a:lnTo>
                  <a:lnTo>
                    <a:pt x="92" y="0"/>
                  </a:lnTo>
                  <a:close/>
                </a:path>
              </a:pathLst>
            </a:custGeom>
            <a:solidFill>
              <a:srgbClr val="60ECFF"/>
            </a:solidFill>
            <a:ln w="9525">
              <a:noFill/>
              <a:round/>
              <a:headEnd/>
              <a:tailEnd/>
            </a:ln>
          </p:spPr>
          <p:txBody>
            <a:bodyPr>
              <a:prstTxWarp prst="textNoShape">
                <a:avLst/>
              </a:prstTxWarp>
            </a:bodyPr>
            <a:lstStyle/>
            <a:p>
              <a:endParaRPr lang="en-US"/>
            </a:p>
          </p:txBody>
        </p:sp>
        <p:sp>
          <p:nvSpPr>
            <p:cNvPr id="62559" name="Freeform 95"/>
            <p:cNvSpPr>
              <a:spLocks/>
            </p:cNvSpPr>
            <p:nvPr/>
          </p:nvSpPr>
          <p:spPr bwMode="auto">
            <a:xfrm>
              <a:off x="1080" y="1953"/>
              <a:ext cx="105" cy="215"/>
            </a:xfrm>
            <a:custGeom>
              <a:avLst/>
              <a:gdLst>
                <a:gd name="T0" fmla="*/ 77 w 105"/>
                <a:gd name="T1" fmla="*/ 0 h 215"/>
                <a:gd name="T2" fmla="*/ 72 w 105"/>
                <a:gd name="T3" fmla="*/ 4 h 215"/>
                <a:gd name="T4" fmla="*/ 63 w 105"/>
                <a:gd name="T5" fmla="*/ 16 h 215"/>
                <a:gd name="T6" fmla="*/ 55 w 105"/>
                <a:gd name="T7" fmla="*/ 29 h 215"/>
                <a:gd name="T8" fmla="*/ 46 w 105"/>
                <a:gd name="T9" fmla="*/ 41 h 215"/>
                <a:gd name="T10" fmla="*/ 38 w 105"/>
                <a:gd name="T11" fmla="*/ 55 h 215"/>
                <a:gd name="T12" fmla="*/ 31 w 105"/>
                <a:gd name="T13" fmla="*/ 69 h 215"/>
                <a:gd name="T14" fmla="*/ 25 w 105"/>
                <a:gd name="T15" fmla="*/ 83 h 215"/>
                <a:gd name="T16" fmla="*/ 19 w 105"/>
                <a:gd name="T17" fmla="*/ 97 h 215"/>
                <a:gd name="T18" fmla="*/ 15 w 105"/>
                <a:gd name="T19" fmla="*/ 112 h 215"/>
                <a:gd name="T20" fmla="*/ 9 w 105"/>
                <a:gd name="T21" fmla="*/ 128 h 215"/>
                <a:gd name="T22" fmla="*/ 6 w 105"/>
                <a:gd name="T23" fmla="*/ 142 h 215"/>
                <a:gd name="T24" fmla="*/ 3 w 105"/>
                <a:gd name="T25" fmla="*/ 158 h 215"/>
                <a:gd name="T26" fmla="*/ 2 w 105"/>
                <a:gd name="T27" fmla="*/ 174 h 215"/>
                <a:gd name="T28" fmla="*/ 0 w 105"/>
                <a:gd name="T29" fmla="*/ 191 h 215"/>
                <a:gd name="T30" fmla="*/ 0 w 105"/>
                <a:gd name="T31" fmla="*/ 207 h 215"/>
                <a:gd name="T32" fmla="*/ 0 w 105"/>
                <a:gd name="T33" fmla="*/ 211 h 215"/>
                <a:gd name="T34" fmla="*/ 5 w 105"/>
                <a:gd name="T35" fmla="*/ 211 h 215"/>
                <a:gd name="T36" fmla="*/ 11 w 105"/>
                <a:gd name="T37" fmla="*/ 212 h 215"/>
                <a:gd name="T38" fmla="*/ 17 w 105"/>
                <a:gd name="T39" fmla="*/ 213 h 215"/>
                <a:gd name="T40" fmla="*/ 23 w 105"/>
                <a:gd name="T41" fmla="*/ 213 h 215"/>
                <a:gd name="T42" fmla="*/ 28 w 105"/>
                <a:gd name="T43" fmla="*/ 214 h 215"/>
                <a:gd name="T44" fmla="*/ 34 w 105"/>
                <a:gd name="T45" fmla="*/ 215 h 215"/>
                <a:gd name="T46" fmla="*/ 40 w 105"/>
                <a:gd name="T47" fmla="*/ 215 h 215"/>
                <a:gd name="T48" fmla="*/ 45 w 105"/>
                <a:gd name="T49" fmla="*/ 215 h 215"/>
                <a:gd name="T50" fmla="*/ 45 w 105"/>
                <a:gd name="T51" fmla="*/ 207 h 215"/>
                <a:gd name="T52" fmla="*/ 46 w 105"/>
                <a:gd name="T53" fmla="*/ 193 h 215"/>
                <a:gd name="T54" fmla="*/ 47 w 105"/>
                <a:gd name="T55" fmla="*/ 179 h 215"/>
                <a:gd name="T56" fmla="*/ 48 w 105"/>
                <a:gd name="T57" fmla="*/ 166 h 215"/>
                <a:gd name="T58" fmla="*/ 50 w 105"/>
                <a:gd name="T59" fmla="*/ 152 h 215"/>
                <a:gd name="T60" fmla="*/ 54 w 105"/>
                <a:gd name="T61" fmla="*/ 139 h 215"/>
                <a:gd name="T62" fmla="*/ 58 w 105"/>
                <a:gd name="T63" fmla="*/ 126 h 215"/>
                <a:gd name="T64" fmla="*/ 62 w 105"/>
                <a:gd name="T65" fmla="*/ 113 h 215"/>
                <a:gd name="T66" fmla="*/ 67 w 105"/>
                <a:gd name="T67" fmla="*/ 100 h 215"/>
                <a:gd name="T68" fmla="*/ 72 w 105"/>
                <a:gd name="T69" fmla="*/ 89 h 215"/>
                <a:gd name="T70" fmla="*/ 78 w 105"/>
                <a:gd name="T71" fmla="*/ 77 h 215"/>
                <a:gd name="T72" fmla="*/ 85 w 105"/>
                <a:gd name="T73" fmla="*/ 66 h 215"/>
                <a:gd name="T74" fmla="*/ 91 w 105"/>
                <a:gd name="T75" fmla="*/ 54 h 215"/>
                <a:gd name="T76" fmla="*/ 100 w 105"/>
                <a:gd name="T77" fmla="*/ 43 h 215"/>
                <a:gd name="T78" fmla="*/ 105 w 105"/>
                <a:gd name="T79" fmla="*/ 36 h 215"/>
                <a:gd name="T80" fmla="*/ 102 w 105"/>
                <a:gd name="T81" fmla="*/ 32 h 215"/>
                <a:gd name="T82" fmla="*/ 98 w 105"/>
                <a:gd name="T83" fmla="*/ 27 h 215"/>
                <a:gd name="T84" fmla="*/ 95 w 105"/>
                <a:gd name="T85" fmla="*/ 22 h 215"/>
                <a:gd name="T86" fmla="*/ 90 w 105"/>
                <a:gd name="T87" fmla="*/ 18 h 215"/>
                <a:gd name="T88" fmla="*/ 87 w 105"/>
                <a:gd name="T89" fmla="*/ 14 h 215"/>
                <a:gd name="T90" fmla="*/ 83 w 105"/>
                <a:gd name="T91" fmla="*/ 9 h 215"/>
                <a:gd name="T92" fmla="*/ 80 w 105"/>
                <a:gd name="T93" fmla="*/ 4 h 215"/>
                <a:gd name="T94" fmla="*/ 77 w 105"/>
                <a:gd name="T95" fmla="*/ 0 h 2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
                <a:gd name="T145" fmla="*/ 0 h 215"/>
                <a:gd name="T146" fmla="*/ 105 w 105"/>
                <a:gd name="T147" fmla="*/ 215 h 2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215">
                  <a:moveTo>
                    <a:pt x="77" y="0"/>
                  </a:moveTo>
                  <a:lnTo>
                    <a:pt x="72" y="4"/>
                  </a:lnTo>
                  <a:lnTo>
                    <a:pt x="63" y="16"/>
                  </a:lnTo>
                  <a:lnTo>
                    <a:pt x="55" y="29"/>
                  </a:lnTo>
                  <a:lnTo>
                    <a:pt x="46" y="41"/>
                  </a:lnTo>
                  <a:lnTo>
                    <a:pt x="38" y="55"/>
                  </a:lnTo>
                  <a:lnTo>
                    <a:pt x="31" y="69"/>
                  </a:lnTo>
                  <a:lnTo>
                    <a:pt x="25" y="83"/>
                  </a:lnTo>
                  <a:lnTo>
                    <a:pt x="19" y="97"/>
                  </a:lnTo>
                  <a:lnTo>
                    <a:pt x="15" y="112"/>
                  </a:lnTo>
                  <a:lnTo>
                    <a:pt x="9" y="128"/>
                  </a:lnTo>
                  <a:lnTo>
                    <a:pt x="6" y="142"/>
                  </a:lnTo>
                  <a:lnTo>
                    <a:pt x="3" y="158"/>
                  </a:lnTo>
                  <a:lnTo>
                    <a:pt x="2" y="174"/>
                  </a:lnTo>
                  <a:lnTo>
                    <a:pt x="0" y="191"/>
                  </a:lnTo>
                  <a:lnTo>
                    <a:pt x="0" y="207"/>
                  </a:lnTo>
                  <a:lnTo>
                    <a:pt x="0" y="211"/>
                  </a:lnTo>
                  <a:lnTo>
                    <a:pt x="5" y="211"/>
                  </a:lnTo>
                  <a:lnTo>
                    <a:pt x="11" y="212"/>
                  </a:lnTo>
                  <a:lnTo>
                    <a:pt x="17" y="213"/>
                  </a:lnTo>
                  <a:lnTo>
                    <a:pt x="23" y="213"/>
                  </a:lnTo>
                  <a:lnTo>
                    <a:pt x="28" y="214"/>
                  </a:lnTo>
                  <a:lnTo>
                    <a:pt x="34" y="215"/>
                  </a:lnTo>
                  <a:lnTo>
                    <a:pt x="40" y="215"/>
                  </a:lnTo>
                  <a:lnTo>
                    <a:pt x="45" y="215"/>
                  </a:lnTo>
                  <a:lnTo>
                    <a:pt x="45" y="207"/>
                  </a:lnTo>
                  <a:lnTo>
                    <a:pt x="46" y="193"/>
                  </a:lnTo>
                  <a:lnTo>
                    <a:pt x="47" y="179"/>
                  </a:lnTo>
                  <a:lnTo>
                    <a:pt x="48" y="166"/>
                  </a:lnTo>
                  <a:lnTo>
                    <a:pt x="50" y="152"/>
                  </a:lnTo>
                  <a:lnTo>
                    <a:pt x="54" y="139"/>
                  </a:lnTo>
                  <a:lnTo>
                    <a:pt x="58" y="126"/>
                  </a:lnTo>
                  <a:lnTo>
                    <a:pt x="62" y="113"/>
                  </a:lnTo>
                  <a:lnTo>
                    <a:pt x="67" y="100"/>
                  </a:lnTo>
                  <a:lnTo>
                    <a:pt x="72" y="89"/>
                  </a:lnTo>
                  <a:lnTo>
                    <a:pt x="78" y="77"/>
                  </a:lnTo>
                  <a:lnTo>
                    <a:pt x="85" y="66"/>
                  </a:lnTo>
                  <a:lnTo>
                    <a:pt x="91" y="54"/>
                  </a:lnTo>
                  <a:lnTo>
                    <a:pt x="100" y="43"/>
                  </a:lnTo>
                  <a:lnTo>
                    <a:pt x="105" y="36"/>
                  </a:lnTo>
                  <a:lnTo>
                    <a:pt x="102" y="32"/>
                  </a:lnTo>
                  <a:lnTo>
                    <a:pt x="98" y="27"/>
                  </a:lnTo>
                  <a:lnTo>
                    <a:pt x="95" y="22"/>
                  </a:lnTo>
                  <a:lnTo>
                    <a:pt x="90" y="18"/>
                  </a:lnTo>
                  <a:lnTo>
                    <a:pt x="87" y="14"/>
                  </a:lnTo>
                  <a:lnTo>
                    <a:pt x="83" y="9"/>
                  </a:lnTo>
                  <a:lnTo>
                    <a:pt x="80" y="4"/>
                  </a:lnTo>
                  <a:lnTo>
                    <a:pt x="77" y="0"/>
                  </a:lnTo>
                  <a:close/>
                </a:path>
              </a:pathLst>
            </a:custGeom>
            <a:solidFill>
              <a:srgbClr val="68EEFF"/>
            </a:solidFill>
            <a:ln w="9525">
              <a:noFill/>
              <a:round/>
              <a:headEnd/>
              <a:tailEnd/>
            </a:ln>
          </p:spPr>
          <p:txBody>
            <a:bodyPr>
              <a:prstTxWarp prst="textNoShape">
                <a:avLst/>
              </a:prstTxWarp>
            </a:bodyPr>
            <a:lstStyle/>
            <a:p>
              <a:endParaRPr lang="en-US"/>
            </a:p>
          </p:txBody>
        </p:sp>
        <p:sp>
          <p:nvSpPr>
            <p:cNvPr id="62560" name="Freeform 96"/>
            <p:cNvSpPr>
              <a:spLocks/>
            </p:cNvSpPr>
            <p:nvPr/>
          </p:nvSpPr>
          <p:spPr bwMode="auto">
            <a:xfrm>
              <a:off x="1125" y="1989"/>
              <a:ext cx="91" cy="181"/>
            </a:xfrm>
            <a:custGeom>
              <a:avLst/>
              <a:gdLst>
                <a:gd name="T0" fmla="*/ 60 w 91"/>
                <a:gd name="T1" fmla="*/ 0 h 181"/>
                <a:gd name="T2" fmla="*/ 55 w 91"/>
                <a:gd name="T3" fmla="*/ 7 h 181"/>
                <a:gd name="T4" fmla="*/ 46 w 91"/>
                <a:gd name="T5" fmla="*/ 18 h 181"/>
                <a:gd name="T6" fmla="*/ 40 w 91"/>
                <a:gd name="T7" fmla="*/ 30 h 181"/>
                <a:gd name="T8" fmla="*/ 33 w 91"/>
                <a:gd name="T9" fmla="*/ 41 h 181"/>
                <a:gd name="T10" fmla="*/ 27 w 91"/>
                <a:gd name="T11" fmla="*/ 53 h 181"/>
                <a:gd name="T12" fmla="*/ 22 w 91"/>
                <a:gd name="T13" fmla="*/ 64 h 181"/>
                <a:gd name="T14" fmla="*/ 17 w 91"/>
                <a:gd name="T15" fmla="*/ 77 h 181"/>
                <a:gd name="T16" fmla="*/ 13 w 91"/>
                <a:gd name="T17" fmla="*/ 90 h 181"/>
                <a:gd name="T18" fmla="*/ 9 w 91"/>
                <a:gd name="T19" fmla="*/ 103 h 181"/>
                <a:gd name="T20" fmla="*/ 5 w 91"/>
                <a:gd name="T21" fmla="*/ 116 h 181"/>
                <a:gd name="T22" fmla="*/ 3 w 91"/>
                <a:gd name="T23" fmla="*/ 130 h 181"/>
                <a:gd name="T24" fmla="*/ 2 w 91"/>
                <a:gd name="T25" fmla="*/ 143 h 181"/>
                <a:gd name="T26" fmla="*/ 1 w 91"/>
                <a:gd name="T27" fmla="*/ 157 h 181"/>
                <a:gd name="T28" fmla="*/ 0 w 91"/>
                <a:gd name="T29" fmla="*/ 171 h 181"/>
                <a:gd name="T30" fmla="*/ 0 w 91"/>
                <a:gd name="T31" fmla="*/ 179 h 181"/>
                <a:gd name="T32" fmla="*/ 6 w 91"/>
                <a:gd name="T33" fmla="*/ 180 h 181"/>
                <a:gd name="T34" fmla="*/ 12 w 91"/>
                <a:gd name="T35" fmla="*/ 180 h 181"/>
                <a:gd name="T36" fmla="*/ 18 w 91"/>
                <a:gd name="T37" fmla="*/ 180 h 181"/>
                <a:gd name="T38" fmla="*/ 23 w 91"/>
                <a:gd name="T39" fmla="*/ 180 h 181"/>
                <a:gd name="T40" fmla="*/ 30 w 91"/>
                <a:gd name="T41" fmla="*/ 180 h 181"/>
                <a:gd name="T42" fmla="*/ 35 w 91"/>
                <a:gd name="T43" fmla="*/ 181 h 181"/>
                <a:gd name="T44" fmla="*/ 40 w 91"/>
                <a:gd name="T45" fmla="*/ 181 h 181"/>
                <a:gd name="T46" fmla="*/ 46 w 91"/>
                <a:gd name="T47" fmla="*/ 181 h 181"/>
                <a:gd name="T48" fmla="*/ 45 w 91"/>
                <a:gd name="T49" fmla="*/ 171 h 181"/>
                <a:gd name="T50" fmla="*/ 46 w 91"/>
                <a:gd name="T51" fmla="*/ 159 h 181"/>
                <a:gd name="T52" fmla="*/ 48 w 91"/>
                <a:gd name="T53" fmla="*/ 148 h 181"/>
                <a:gd name="T54" fmla="*/ 49 w 91"/>
                <a:gd name="T55" fmla="*/ 136 h 181"/>
                <a:gd name="T56" fmla="*/ 51 w 91"/>
                <a:gd name="T57" fmla="*/ 125 h 181"/>
                <a:gd name="T58" fmla="*/ 53 w 91"/>
                <a:gd name="T59" fmla="*/ 114 h 181"/>
                <a:gd name="T60" fmla="*/ 56 w 91"/>
                <a:gd name="T61" fmla="*/ 103 h 181"/>
                <a:gd name="T62" fmla="*/ 60 w 91"/>
                <a:gd name="T63" fmla="*/ 93 h 181"/>
                <a:gd name="T64" fmla="*/ 63 w 91"/>
                <a:gd name="T65" fmla="*/ 82 h 181"/>
                <a:gd name="T66" fmla="*/ 69 w 91"/>
                <a:gd name="T67" fmla="*/ 73 h 181"/>
                <a:gd name="T68" fmla="*/ 74 w 91"/>
                <a:gd name="T69" fmla="*/ 62 h 181"/>
                <a:gd name="T70" fmla="*/ 79 w 91"/>
                <a:gd name="T71" fmla="*/ 53 h 181"/>
                <a:gd name="T72" fmla="*/ 84 w 91"/>
                <a:gd name="T73" fmla="*/ 43 h 181"/>
                <a:gd name="T74" fmla="*/ 91 w 91"/>
                <a:gd name="T75" fmla="*/ 36 h 181"/>
                <a:gd name="T76" fmla="*/ 87 w 91"/>
                <a:gd name="T77" fmla="*/ 32 h 181"/>
                <a:gd name="T78" fmla="*/ 82 w 91"/>
                <a:gd name="T79" fmla="*/ 27 h 181"/>
                <a:gd name="T80" fmla="*/ 79 w 91"/>
                <a:gd name="T81" fmla="*/ 23 h 181"/>
                <a:gd name="T82" fmla="*/ 75 w 91"/>
                <a:gd name="T83" fmla="*/ 18 h 181"/>
                <a:gd name="T84" fmla="*/ 72 w 91"/>
                <a:gd name="T85" fmla="*/ 14 h 181"/>
                <a:gd name="T86" fmla="*/ 68 w 91"/>
                <a:gd name="T87" fmla="*/ 10 h 181"/>
                <a:gd name="T88" fmla="*/ 64 w 91"/>
                <a:gd name="T89" fmla="*/ 4 h 181"/>
                <a:gd name="T90" fmla="*/ 60 w 91"/>
                <a:gd name="T91" fmla="*/ 0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81"/>
                <a:gd name="T140" fmla="*/ 91 w 91"/>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81">
                  <a:moveTo>
                    <a:pt x="60" y="0"/>
                  </a:moveTo>
                  <a:lnTo>
                    <a:pt x="55" y="7"/>
                  </a:lnTo>
                  <a:lnTo>
                    <a:pt x="46" y="18"/>
                  </a:lnTo>
                  <a:lnTo>
                    <a:pt x="40" y="30"/>
                  </a:lnTo>
                  <a:lnTo>
                    <a:pt x="33" y="41"/>
                  </a:lnTo>
                  <a:lnTo>
                    <a:pt x="27" y="53"/>
                  </a:lnTo>
                  <a:lnTo>
                    <a:pt x="22" y="64"/>
                  </a:lnTo>
                  <a:lnTo>
                    <a:pt x="17" y="77"/>
                  </a:lnTo>
                  <a:lnTo>
                    <a:pt x="13" y="90"/>
                  </a:lnTo>
                  <a:lnTo>
                    <a:pt x="9" y="103"/>
                  </a:lnTo>
                  <a:lnTo>
                    <a:pt x="5" y="116"/>
                  </a:lnTo>
                  <a:lnTo>
                    <a:pt x="3" y="130"/>
                  </a:lnTo>
                  <a:lnTo>
                    <a:pt x="2" y="143"/>
                  </a:lnTo>
                  <a:lnTo>
                    <a:pt x="1" y="157"/>
                  </a:lnTo>
                  <a:lnTo>
                    <a:pt x="0" y="171"/>
                  </a:lnTo>
                  <a:lnTo>
                    <a:pt x="0" y="179"/>
                  </a:lnTo>
                  <a:lnTo>
                    <a:pt x="6" y="180"/>
                  </a:lnTo>
                  <a:lnTo>
                    <a:pt x="12" y="180"/>
                  </a:lnTo>
                  <a:lnTo>
                    <a:pt x="18" y="180"/>
                  </a:lnTo>
                  <a:lnTo>
                    <a:pt x="23" y="180"/>
                  </a:lnTo>
                  <a:lnTo>
                    <a:pt x="30" y="180"/>
                  </a:lnTo>
                  <a:lnTo>
                    <a:pt x="35" y="181"/>
                  </a:lnTo>
                  <a:lnTo>
                    <a:pt x="40" y="181"/>
                  </a:lnTo>
                  <a:lnTo>
                    <a:pt x="46" y="181"/>
                  </a:lnTo>
                  <a:lnTo>
                    <a:pt x="45" y="171"/>
                  </a:lnTo>
                  <a:lnTo>
                    <a:pt x="46" y="159"/>
                  </a:lnTo>
                  <a:lnTo>
                    <a:pt x="48" y="148"/>
                  </a:lnTo>
                  <a:lnTo>
                    <a:pt x="49" y="136"/>
                  </a:lnTo>
                  <a:lnTo>
                    <a:pt x="51" y="125"/>
                  </a:lnTo>
                  <a:lnTo>
                    <a:pt x="53" y="114"/>
                  </a:lnTo>
                  <a:lnTo>
                    <a:pt x="56" y="103"/>
                  </a:lnTo>
                  <a:lnTo>
                    <a:pt x="60" y="93"/>
                  </a:lnTo>
                  <a:lnTo>
                    <a:pt x="63" y="82"/>
                  </a:lnTo>
                  <a:lnTo>
                    <a:pt x="69" y="73"/>
                  </a:lnTo>
                  <a:lnTo>
                    <a:pt x="74" y="62"/>
                  </a:lnTo>
                  <a:lnTo>
                    <a:pt x="79" y="53"/>
                  </a:lnTo>
                  <a:lnTo>
                    <a:pt x="84" y="43"/>
                  </a:lnTo>
                  <a:lnTo>
                    <a:pt x="91" y="36"/>
                  </a:lnTo>
                  <a:lnTo>
                    <a:pt x="87" y="32"/>
                  </a:lnTo>
                  <a:lnTo>
                    <a:pt x="82" y="27"/>
                  </a:lnTo>
                  <a:lnTo>
                    <a:pt x="79" y="23"/>
                  </a:lnTo>
                  <a:lnTo>
                    <a:pt x="75" y="18"/>
                  </a:lnTo>
                  <a:lnTo>
                    <a:pt x="72" y="14"/>
                  </a:lnTo>
                  <a:lnTo>
                    <a:pt x="68" y="10"/>
                  </a:lnTo>
                  <a:lnTo>
                    <a:pt x="64" y="4"/>
                  </a:lnTo>
                  <a:lnTo>
                    <a:pt x="60" y="0"/>
                  </a:lnTo>
                  <a:close/>
                </a:path>
              </a:pathLst>
            </a:custGeom>
            <a:solidFill>
              <a:srgbClr val="70F1FF"/>
            </a:solidFill>
            <a:ln w="9525">
              <a:noFill/>
              <a:round/>
              <a:headEnd/>
              <a:tailEnd/>
            </a:ln>
          </p:spPr>
          <p:txBody>
            <a:bodyPr>
              <a:prstTxWarp prst="textNoShape">
                <a:avLst/>
              </a:prstTxWarp>
            </a:bodyPr>
            <a:lstStyle/>
            <a:p>
              <a:endParaRPr lang="en-US"/>
            </a:p>
          </p:txBody>
        </p:sp>
        <p:sp>
          <p:nvSpPr>
            <p:cNvPr id="62561" name="Freeform 97"/>
            <p:cNvSpPr>
              <a:spLocks/>
            </p:cNvSpPr>
            <p:nvPr/>
          </p:nvSpPr>
          <p:spPr bwMode="auto">
            <a:xfrm>
              <a:off x="1170" y="2025"/>
              <a:ext cx="75" cy="146"/>
            </a:xfrm>
            <a:custGeom>
              <a:avLst/>
              <a:gdLst>
                <a:gd name="T0" fmla="*/ 46 w 75"/>
                <a:gd name="T1" fmla="*/ 0 h 146"/>
                <a:gd name="T2" fmla="*/ 39 w 75"/>
                <a:gd name="T3" fmla="*/ 7 h 146"/>
                <a:gd name="T4" fmla="*/ 34 w 75"/>
                <a:gd name="T5" fmla="*/ 17 h 146"/>
                <a:gd name="T6" fmla="*/ 29 w 75"/>
                <a:gd name="T7" fmla="*/ 26 h 146"/>
                <a:gd name="T8" fmla="*/ 24 w 75"/>
                <a:gd name="T9" fmla="*/ 37 h 146"/>
                <a:gd name="T10" fmla="*/ 18 w 75"/>
                <a:gd name="T11" fmla="*/ 46 h 146"/>
                <a:gd name="T12" fmla="*/ 15 w 75"/>
                <a:gd name="T13" fmla="*/ 57 h 146"/>
                <a:gd name="T14" fmla="*/ 11 w 75"/>
                <a:gd name="T15" fmla="*/ 67 h 146"/>
                <a:gd name="T16" fmla="*/ 8 w 75"/>
                <a:gd name="T17" fmla="*/ 78 h 146"/>
                <a:gd name="T18" fmla="*/ 6 w 75"/>
                <a:gd name="T19" fmla="*/ 89 h 146"/>
                <a:gd name="T20" fmla="*/ 4 w 75"/>
                <a:gd name="T21" fmla="*/ 100 h 146"/>
                <a:gd name="T22" fmla="*/ 3 w 75"/>
                <a:gd name="T23" fmla="*/ 112 h 146"/>
                <a:gd name="T24" fmla="*/ 1 w 75"/>
                <a:gd name="T25" fmla="*/ 123 h 146"/>
                <a:gd name="T26" fmla="*/ 0 w 75"/>
                <a:gd name="T27" fmla="*/ 135 h 146"/>
                <a:gd name="T28" fmla="*/ 1 w 75"/>
                <a:gd name="T29" fmla="*/ 145 h 146"/>
                <a:gd name="T30" fmla="*/ 7 w 75"/>
                <a:gd name="T31" fmla="*/ 145 h 146"/>
                <a:gd name="T32" fmla="*/ 13 w 75"/>
                <a:gd name="T33" fmla="*/ 145 h 146"/>
                <a:gd name="T34" fmla="*/ 18 w 75"/>
                <a:gd name="T35" fmla="*/ 145 h 146"/>
                <a:gd name="T36" fmla="*/ 24 w 75"/>
                <a:gd name="T37" fmla="*/ 145 h 146"/>
                <a:gd name="T38" fmla="*/ 29 w 75"/>
                <a:gd name="T39" fmla="*/ 146 h 146"/>
                <a:gd name="T40" fmla="*/ 34 w 75"/>
                <a:gd name="T41" fmla="*/ 146 h 146"/>
                <a:gd name="T42" fmla="*/ 39 w 75"/>
                <a:gd name="T43" fmla="*/ 146 h 146"/>
                <a:gd name="T44" fmla="*/ 45 w 75"/>
                <a:gd name="T45" fmla="*/ 146 h 146"/>
                <a:gd name="T46" fmla="*/ 45 w 75"/>
                <a:gd name="T47" fmla="*/ 146 h 146"/>
                <a:gd name="T48" fmla="*/ 46 w 75"/>
                <a:gd name="T49" fmla="*/ 146 h 146"/>
                <a:gd name="T50" fmla="*/ 46 w 75"/>
                <a:gd name="T51" fmla="*/ 146 h 146"/>
                <a:gd name="T52" fmla="*/ 46 w 75"/>
                <a:gd name="T53" fmla="*/ 146 h 146"/>
                <a:gd name="T54" fmla="*/ 46 w 75"/>
                <a:gd name="T55" fmla="*/ 146 h 146"/>
                <a:gd name="T56" fmla="*/ 47 w 75"/>
                <a:gd name="T57" fmla="*/ 146 h 146"/>
                <a:gd name="T58" fmla="*/ 47 w 75"/>
                <a:gd name="T59" fmla="*/ 146 h 146"/>
                <a:gd name="T60" fmla="*/ 47 w 75"/>
                <a:gd name="T61" fmla="*/ 146 h 146"/>
                <a:gd name="T62" fmla="*/ 47 w 75"/>
                <a:gd name="T63" fmla="*/ 135 h 146"/>
                <a:gd name="T64" fmla="*/ 48 w 75"/>
                <a:gd name="T65" fmla="*/ 117 h 146"/>
                <a:gd name="T66" fmla="*/ 50 w 75"/>
                <a:gd name="T67" fmla="*/ 98 h 146"/>
                <a:gd name="T68" fmla="*/ 54 w 75"/>
                <a:gd name="T69" fmla="*/ 81 h 146"/>
                <a:gd name="T70" fmla="*/ 60 w 75"/>
                <a:gd name="T71" fmla="*/ 64 h 146"/>
                <a:gd name="T72" fmla="*/ 69 w 75"/>
                <a:gd name="T73" fmla="*/ 48 h 146"/>
                <a:gd name="T74" fmla="*/ 75 w 75"/>
                <a:gd name="T75" fmla="*/ 37 h 146"/>
                <a:gd name="T76" fmla="*/ 72 w 75"/>
                <a:gd name="T77" fmla="*/ 33 h 146"/>
                <a:gd name="T78" fmla="*/ 68 w 75"/>
                <a:gd name="T79" fmla="*/ 27 h 146"/>
                <a:gd name="T80" fmla="*/ 64 w 75"/>
                <a:gd name="T81" fmla="*/ 23 h 146"/>
                <a:gd name="T82" fmla="*/ 60 w 75"/>
                <a:gd name="T83" fmla="*/ 19 h 146"/>
                <a:gd name="T84" fmla="*/ 56 w 75"/>
                <a:gd name="T85" fmla="*/ 14 h 146"/>
                <a:gd name="T86" fmla="*/ 53 w 75"/>
                <a:gd name="T87" fmla="*/ 9 h 146"/>
                <a:gd name="T88" fmla="*/ 49 w 75"/>
                <a:gd name="T89" fmla="*/ 5 h 146"/>
                <a:gd name="T90" fmla="*/ 46 w 75"/>
                <a:gd name="T91" fmla="*/ 0 h 1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146"/>
                <a:gd name="T140" fmla="*/ 75 w 75"/>
                <a:gd name="T141" fmla="*/ 146 h 1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146">
                  <a:moveTo>
                    <a:pt x="46" y="0"/>
                  </a:moveTo>
                  <a:lnTo>
                    <a:pt x="39" y="7"/>
                  </a:lnTo>
                  <a:lnTo>
                    <a:pt x="34" y="17"/>
                  </a:lnTo>
                  <a:lnTo>
                    <a:pt x="29" y="26"/>
                  </a:lnTo>
                  <a:lnTo>
                    <a:pt x="24" y="37"/>
                  </a:lnTo>
                  <a:lnTo>
                    <a:pt x="18" y="46"/>
                  </a:lnTo>
                  <a:lnTo>
                    <a:pt x="15" y="57"/>
                  </a:lnTo>
                  <a:lnTo>
                    <a:pt x="11" y="67"/>
                  </a:lnTo>
                  <a:lnTo>
                    <a:pt x="8" y="78"/>
                  </a:lnTo>
                  <a:lnTo>
                    <a:pt x="6" y="89"/>
                  </a:lnTo>
                  <a:lnTo>
                    <a:pt x="4" y="100"/>
                  </a:lnTo>
                  <a:lnTo>
                    <a:pt x="3" y="112"/>
                  </a:lnTo>
                  <a:lnTo>
                    <a:pt x="1" y="123"/>
                  </a:lnTo>
                  <a:lnTo>
                    <a:pt x="0" y="135"/>
                  </a:lnTo>
                  <a:lnTo>
                    <a:pt x="1" y="145"/>
                  </a:lnTo>
                  <a:lnTo>
                    <a:pt x="7" y="145"/>
                  </a:lnTo>
                  <a:lnTo>
                    <a:pt x="13" y="145"/>
                  </a:lnTo>
                  <a:lnTo>
                    <a:pt x="18" y="145"/>
                  </a:lnTo>
                  <a:lnTo>
                    <a:pt x="24" y="145"/>
                  </a:lnTo>
                  <a:lnTo>
                    <a:pt x="29" y="146"/>
                  </a:lnTo>
                  <a:lnTo>
                    <a:pt x="34" y="146"/>
                  </a:lnTo>
                  <a:lnTo>
                    <a:pt x="39" y="146"/>
                  </a:lnTo>
                  <a:lnTo>
                    <a:pt x="45" y="146"/>
                  </a:lnTo>
                  <a:lnTo>
                    <a:pt x="46" y="146"/>
                  </a:lnTo>
                  <a:lnTo>
                    <a:pt x="47" y="146"/>
                  </a:lnTo>
                  <a:lnTo>
                    <a:pt x="47" y="135"/>
                  </a:lnTo>
                  <a:lnTo>
                    <a:pt x="48" y="117"/>
                  </a:lnTo>
                  <a:lnTo>
                    <a:pt x="50" y="98"/>
                  </a:lnTo>
                  <a:lnTo>
                    <a:pt x="54" y="81"/>
                  </a:lnTo>
                  <a:lnTo>
                    <a:pt x="60" y="64"/>
                  </a:lnTo>
                  <a:lnTo>
                    <a:pt x="69" y="48"/>
                  </a:lnTo>
                  <a:lnTo>
                    <a:pt x="75" y="37"/>
                  </a:lnTo>
                  <a:lnTo>
                    <a:pt x="72" y="33"/>
                  </a:lnTo>
                  <a:lnTo>
                    <a:pt x="68" y="27"/>
                  </a:lnTo>
                  <a:lnTo>
                    <a:pt x="64" y="23"/>
                  </a:lnTo>
                  <a:lnTo>
                    <a:pt x="60" y="19"/>
                  </a:lnTo>
                  <a:lnTo>
                    <a:pt x="56" y="14"/>
                  </a:lnTo>
                  <a:lnTo>
                    <a:pt x="53" y="9"/>
                  </a:lnTo>
                  <a:lnTo>
                    <a:pt x="49" y="5"/>
                  </a:lnTo>
                  <a:lnTo>
                    <a:pt x="46" y="0"/>
                  </a:lnTo>
                  <a:close/>
                </a:path>
              </a:pathLst>
            </a:custGeom>
            <a:solidFill>
              <a:srgbClr val="78F4FF"/>
            </a:solidFill>
            <a:ln w="9525">
              <a:noFill/>
              <a:round/>
              <a:headEnd/>
              <a:tailEnd/>
            </a:ln>
          </p:spPr>
          <p:txBody>
            <a:bodyPr>
              <a:prstTxWarp prst="textNoShape">
                <a:avLst/>
              </a:prstTxWarp>
            </a:bodyPr>
            <a:lstStyle/>
            <a:p>
              <a:endParaRPr lang="en-US"/>
            </a:p>
          </p:txBody>
        </p:sp>
        <p:sp>
          <p:nvSpPr>
            <p:cNvPr id="62562" name="Freeform 98"/>
            <p:cNvSpPr>
              <a:spLocks/>
            </p:cNvSpPr>
            <p:nvPr/>
          </p:nvSpPr>
          <p:spPr bwMode="auto">
            <a:xfrm>
              <a:off x="1217" y="2062"/>
              <a:ext cx="61" cy="109"/>
            </a:xfrm>
            <a:custGeom>
              <a:avLst/>
              <a:gdLst>
                <a:gd name="T0" fmla="*/ 28 w 61"/>
                <a:gd name="T1" fmla="*/ 0 h 109"/>
                <a:gd name="T2" fmla="*/ 22 w 61"/>
                <a:gd name="T3" fmla="*/ 11 h 109"/>
                <a:gd name="T4" fmla="*/ 13 w 61"/>
                <a:gd name="T5" fmla="*/ 27 h 109"/>
                <a:gd name="T6" fmla="*/ 7 w 61"/>
                <a:gd name="T7" fmla="*/ 44 h 109"/>
                <a:gd name="T8" fmla="*/ 3 w 61"/>
                <a:gd name="T9" fmla="*/ 61 h 109"/>
                <a:gd name="T10" fmla="*/ 1 w 61"/>
                <a:gd name="T11" fmla="*/ 80 h 109"/>
                <a:gd name="T12" fmla="*/ 0 w 61"/>
                <a:gd name="T13" fmla="*/ 98 h 109"/>
                <a:gd name="T14" fmla="*/ 0 w 61"/>
                <a:gd name="T15" fmla="*/ 109 h 109"/>
                <a:gd name="T16" fmla="*/ 6 w 61"/>
                <a:gd name="T17" fmla="*/ 108 h 109"/>
                <a:gd name="T18" fmla="*/ 11 w 61"/>
                <a:gd name="T19" fmla="*/ 107 h 109"/>
                <a:gd name="T20" fmla="*/ 18 w 61"/>
                <a:gd name="T21" fmla="*/ 105 h 109"/>
                <a:gd name="T22" fmla="*/ 23 w 61"/>
                <a:gd name="T23" fmla="*/ 104 h 109"/>
                <a:gd name="T24" fmla="*/ 28 w 61"/>
                <a:gd name="T25" fmla="*/ 102 h 109"/>
                <a:gd name="T26" fmla="*/ 35 w 61"/>
                <a:gd name="T27" fmla="*/ 101 h 109"/>
                <a:gd name="T28" fmla="*/ 40 w 61"/>
                <a:gd name="T29" fmla="*/ 99 h 109"/>
                <a:gd name="T30" fmla="*/ 45 w 61"/>
                <a:gd name="T31" fmla="*/ 97 h 109"/>
                <a:gd name="T32" fmla="*/ 46 w 61"/>
                <a:gd name="T33" fmla="*/ 84 h 109"/>
                <a:gd name="T34" fmla="*/ 48 w 61"/>
                <a:gd name="T35" fmla="*/ 70 h 109"/>
                <a:gd name="T36" fmla="*/ 51 w 61"/>
                <a:gd name="T37" fmla="*/ 58 h 109"/>
                <a:gd name="T38" fmla="*/ 56 w 61"/>
                <a:gd name="T39" fmla="*/ 45 h 109"/>
                <a:gd name="T40" fmla="*/ 61 w 61"/>
                <a:gd name="T41" fmla="*/ 33 h 109"/>
                <a:gd name="T42" fmla="*/ 59 w 61"/>
                <a:gd name="T43" fmla="*/ 31 h 109"/>
                <a:gd name="T44" fmla="*/ 56 w 61"/>
                <a:gd name="T45" fmla="*/ 28 h 109"/>
                <a:gd name="T46" fmla="*/ 54 w 61"/>
                <a:gd name="T47" fmla="*/ 26 h 109"/>
                <a:gd name="T48" fmla="*/ 50 w 61"/>
                <a:gd name="T49" fmla="*/ 23 h 109"/>
                <a:gd name="T50" fmla="*/ 48 w 61"/>
                <a:gd name="T51" fmla="*/ 21 h 109"/>
                <a:gd name="T52" fmla="*/ 45 w 61"/>
                <a:gd name="T53" fmla="*/ 19 h 109"/>
                <a:gd name="T54" fmla="*/ 43 w 61"/>
                <a:gd name="T55" fmla="*/ 16 h 109"/>
                <a:gd name="T56" fmla="*/ 40 w 61"/>
                <a:gd name="T57" fmla="*/ 13 h 109"/>
                <a:gd name="T58" fmla="*/ 39 w 61"/>
                <a:gd name="T59" fmla="*/ 12 h 109"/>
                <a:gd name="T60" fmla="*/ 37 w 61"/>
                <a:gd name="T61" fmla="*/ 10 h 109"/>
                <a:gd name="T62" fmla="*/ 36 w 61"/>
                <a:gd name="T63" fmla="*/ 8 h 109"/>
                <a:gd name="T64" fmla="*/ 35 w 61"/>
                <a:gd name="T65" fmla="*/ 7 h 109"/>
                <a:gd name="T66" fmla="*/ 32 w 61"/>
                <a:gd name="T67" fmla="*/ 5 h 109"/>
                <a:gd name="T68" fmla="*/ 31 w 61"/>
                <a:gd name="T69" fmla="*/ 3 h 109"/>
                <a:gd name="T70" fmla="*/ 29 w 61"/>
                <a:gd name="T71" fmla="*/ 2 h 109"/>
                <a:gd name="T72" fmla="*/ 28 w 61"/>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109"/>
                <a:gd name="T113" fmla="*/ 61 w 61"/>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109">
                  <a:moveTo>
                    <a:pt x="28" y="0"/>
                  </a:moveTo>
                  <a:lnTo>
                    <a:pt x="22" y="11"/>
                  </a:lnTo>
                  <a:lnTo>
                    <a:pt x="13" y="27"/>
                  </a:lnTo>
                  <a:lnTo>
                    <a:pt x="7" y="44"/>
                  </a:lnTo>
                  <a:lnTo>
                    <a:pt x="3" y="61"/>
                  </a:lnTo>
                  <a:lnTo>
                    <a:pt x="1" y="80"/>
                  </a:lnTo>
                  <a:lnTo>
                    <a:pt x="0" y="98"/>
                  </a:lnTo>
                  <a:lnTo>
                    <a:pt x="0" y="109"/>
                  </a:lnTo>
                  <a:lnTo>
                    <a:pt x="6" y="108"/>
                  </a:lnTo>
                  <a:lnTo>
                    <a:pt x="11" y="107"/>
                  </a:lnTo>
                  <a:lnTo>
                    <a:pt x="18" y="105"/>
                  </a:lnTo>
                  <a:lnTo>
                    <a:pt x="23" y="104"/>
                  </a:lnTo>
                  <a:lnTo>
                    <a:pt x="28" y="102"/>
                  </a:lnTo>
                  <a:lnTo>
                    <a:pt x="35" y="101"/>
                  </a:lnTo>
                  <a:lnTo>
                    <a:pt x="40" y="99"/>
                  </a:lnTo>
                  <a:lnTo>
                    <a:pt x="45" y="97"/>
                  </a:lnTo>
                  <a:lnTo>
                    <a:pt x="46" y="84"/>
                  </a:lnTo>
                  <a:lnTo>
                    <a:pt x="48" y="70"/>
                  </a:lnTo>
                  <a:lnTo>
                    <a:pt x="51" y="58"/>
                  </a:lnTo>
                  <a:lnTo>
                    <a:pt x="56" y="45"/>
                  </a:lnTo>
                  <a:lnTo>
                    <a:pt x="61" y="33"/>
                  </a:lnTo>
                  <a:lnTo>
                    <a:pt x="59" y="31"/>
                  </a:lnTo>
                  <a:lnTo>
                    <a:pt x="56" y="28"/>
                  </a:lnTo>
                  <a:lnTo>
                    <a:pt x="54" y="26"/>
                  </a:lnTo>
                  <a:lnTo>
                    <a:pt x="50" y="23"/>
                  </a:lnTo>
                  <a:lnTo>
                    <a:pt x="48" y="21"/>
                  </a:lnTo>
                  <a:lnTo>
                    <a:pt x="45" y="19"/>
                  </a:lnTo>
                  <a:lnTo>
                    <a:pt x="43" y="16"/>
                  </a:lnTo>
                  <a:lnTo>
                    <a:pt x="40" y="13"/>
                  </a:lnTo>
                  <a:lnTo>
                    <a:pt x="39" y="12"/>
                  </a:lnTo>
                  <a:lnTo>
                    <a:pt x="37" y="10"/>
                  </a:lnTo>
                  <a:lnTo>
                    <a:pt x="36" y="8"/>
                  </a:lnTo>
                  <a:lnTo>
                    <a:pt x="35" y="7"/>
                  </a:lnTo>
                  <a:lnTo>
                    <a:pt x="32" y="5"/>
                  </a:lnTo>
                  <a:lnTo>
                    <a:pt x="31" y="3"/>
                  </a:lnTo>
                  <a:lnTo>
                    <a:pt x="29" y="2"/>
                  </a:lnTo>
                  <a:lnTo>
                    <a:pt x="28" y="0"/>
                  </a:lnTo>
                  <a:close/>
                </a:path>
              </a:pathLst>
            </a:custGeom>
            <a:solidFill>
              <a:srgbClr val="80F6FF"/>
            </a:solidFill>
            <a:ln w="9525">
              <a:noFill/>
              <a:round/>
              <a:headEnd/>
              <a:tailEnd/>
            </a:ln>
          </p:spPr>
          <p:txBody>
            <a:bodyPr>
              <a:prstTxWarp prst="textNoShape">
                <a:avLst/>
              </a:prstTxWarp>
            </a:bodyPr>
            <a:lstStyle/>
            <a:p>
              <a:endParaRPr lang="en-US"/>
            </a:p>
          </p:txBody>
        </p:sp>
        <p:sp>
          <p:nvSpPr>
            <p:cNvPr id="62563" name="Freeform 99"/>
            <p:cNvSpPr>
              <a:spLocks/>
            </p:cNvSpPr>
            <p:nvPr/>
          </p:nvSpPr>
          <p:spPr bwMode="auto">
            <a:xfrm>
              <a:off x="1262" y="2095"/>
              <a:ext cx="43" cy="64"/>
            </a:xfrm>
            <a:custGeom>
              <a:avLst/>
              <a:gdLst>
                <a:gd name="T0" fmla="*/ 16 w 43"/>
                <a:gd name="T1" fmla="*/ 0 h 64"/>
                <a:gd name="T2" fmla="*/ 11 w 43"/>
                <a:gd name="T3" fmla="*/ 12 h 64"/>
                <a:gd name="T4" fmla="*/ 6 w 43"/>
                <a:gd name="T5" fmla="*/ 25 h 64"/>
                <a:gd name="T6" fmla="*/ 3 w 43"/>
                <a:gd name="T7" fmla="*/ 37 h 64"/>
                <a:gd name="T8" fmla="*/ 1 w 43"/>
                <a:gd name="T9" fmla="*/ 51 h 64"/>
                <a:gd name="T10" fmla="*/ 0 w 43"/>
                <a:gd name="T11" fmla="*/ 64 h 64"/>
                <a:gd name="T12" fmla="*/ 5 w 43"/>
                <a:gd name="T13" fmla="*/ 62 h 64"/>
                <a:gd name="T14" fmla="*/ 12 w 43"/>
                <a:gd name="T15" fmla="*/ 59 h 64"/>
                <a:gd name="T16" fmla="*/ 17 w 43"/>
                <a:gd name="T17" fmla="*/ 57 h 64"/>
                <a:gd name="T18" fmla="*/ 22 w 43"/>
                <a:gd name="T19" fmla="*/ 54 h 64"/>
                <a:gd name="T20" fmla="*/ 27 w 43"/>
                <a:gd name="T21" fmla="*/ 51 h 64"/>
                <a:gd name="T22" fmla="*/ 33 w 43"/>
                <a:gd name="T23" fmla="*/ 48 h 64"/>
                <a:gd name="T24" fmla="*/ 38 w 43"/>
                <a:gd name="T25" fmla="*/ 44 h 64"/>
                <a:gd name="T26" fmla="*/ 43 w 43"/>
                <a:gd name="T27" fmla="*/ 40 h 64"/>
                <a:gd name="T28" fmla="*/ 41 w 43"/>
                <a:gd name="T29" fmla="*/ 35 h 64"/>
                <a:gd name="T30" fmla="*/ 38 w 43"/>
                <a:gd name="T31" fmla="*/ 30 h 64"/>
                <a:gd name="T32" fmla="*/ 35 w 43"/>
                <a:gd name="T33" fmla="*/ 25 h 64"/>
                <a:gd name="T34" fmla="*/ 32 w 43"/>
                <a:gd name="T35" fmla="*/ 19 h 64"/>
                <a:gd name="T36" fmla="*/ 27 w 43"/>
                <a:gd name="T37" fmla="*/ 15 h 64"/>
                <a:gd name="T38" fmla="*/ 24 w 43"/>
                <a:gd name="T39" fmla="*/ 10 h 64"/>
                <a:gd name="T40" fmla="*/ 20 w 43"/>
                <a:gd name="T41" fmla="*/ 6 h 64"/>
                <a:gd name="T42" fmla="*/ 16 w 43"/>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64"/>
                <a:gd name="T68" fmla="*/ 43 w 43"/>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64">
                  <a:moveTo>
                    <a:pt x="16" y="0"/>
                  </a:moveTo>
                  <a:lnTo>
                    <a:pt x="11" y="12"/>
                  </a:lnTo>
                  <a:lnTo>
                    <a:pt x="6" y="25"/>
                  </a:lnTo>
                  <a:lnTo>
                    <a:pt x="3" y="37"/>
                  </a:lnTo>
                  <a:lnTo>
                    <a:pt x="1" y="51"/>
                  </a:lnTo>
                  <a:lnTo>
                    <a:pt x="0" y="64"/>
                  </a:lnTo>
                  <a:lnTo>
                    <a:pt x="5" y="62"/>
                  </a:lnTo>
                  <a:lnTo>
                    <a:pt x="12" y="59"/>
                  </a:lnTo>
                  <a:lnTo>
                    <a:pt x="17" y="57"/>
                  </a:lnTo>
                  <a:lnTo>
                    <a:pt x="22" y="54"/>
                  </a:lnTo>
                  <a:lnTo>
                    <a:pt x="27" y="51"/>
                  </a:lnTo>
                  <a:lnTo>
                    <a:pt x="33" y="48"/>
                  </a:lnTo>
                  <a:lnTo>
                    <a:pt x="38" y="44"/>
                  </a:lnTo>
                  <a:lnTo>
                    <a:pt x="43" y="40"/>
                  </a:lnTo>
                  <a:lnTo>
                    <a:pt x="41" y="35"/>
                  </a:lnTo>
                  <a:lnTo>
                    <a:pt x="38" y="30"/>
                  </a:lnTo>
                  <a:lnTo>
                    <a:pt x="35" y="25"/>
                  </a:lnTo>
                  <a:lnTo>
                    <a:pt x="32" y="19"/>
                  </a:lnTo>
                  <a:lnTo>
                    <a:pt x="27" y="15"/>
                  </a:lnTo>
                  <a:lnTo>
                    <a:pt x="24" y="10"/>
                  </a:lnTo>
                  <a:lnTo>
                    <a:pt x="20" y="6"/>
                  </a:lnTo>
                  <a:lnTo>
                    <a:pt x="16" y="0"/>
                  </a:lnTo>
                  <a:close/>
                </a:path>
              </a:pathLst>
            </a:custGeom>
            <a:solidFill>
              <a:srgbClr val="88F9FF"/>
            </a:solidFill>
            <a:ln w="9525">
              <a:noFill/>
              <a:round/>
              <a:headEnd/>
              <a:tailEnd/>
            </a:ln>
          </p:spPr>
          <p:txBody>
            <a:bodyPr>
              <a:prstTxWarp prst="textNoShape">
                <a:avLst/>
              </a:prstTxWarp>
            </a:bodyPr>
            <a:lstStyle/>
            <a:p>
              <a:endParaRPr lang="en-US"/>
            </a:p>
          </p:txBody>
        </p:sp>
        <p:sp>
          <p:nvSpPr>
            <p:cNvPr id="62564" name="Freeform 100"/>
            <p:cNvSpPr>
              <a:spLocks/>
            </p:cNvSpPr>
            <p:nvPr/>
          </p:nvSpPr>
          <p:spPr bwMode="auto">
            <a:xfrm>
              <a:off x="2145" y="1619"/>
              <a:ext cx="169" cy="165"/>
            </a:xfrm>
            <a:custGeom>
              <a:avLst/>
              <a:gdLst>
                <a:gd name="T0" fmla="*/ 105 w 169"/>
                <a:gd name="T1" fmla="*/ 9 h 165"/>
                <a:gd name="T2" fmla="*/ 98 w 169"/>
                <a:gd name="T3" fmla="*/ 20 h 165"/>
                <a:gd name="T4" fmla="*/ 91 w 169"/>
                <a:gd name="T5" fmla="*/ 32 h 165"/>
                <a:gd name="T6" fmla="*/ 93 w 169"/>
                <a:gd name="T7" fmla="*/ 36 h 165"/>
                <a:gd name="T8" fmla="*/ 95 w 169"/>
                <a:gd name="T9" fmla="*/ 39 h 165"/>
                <a:gd name="T10" fmla="*/ 101 w 169"/>
                <a:gd name="T11" fmla="*/ 40 h 165"/>
                <a:gd name="T12" fmla="*/ 110 w 169"/>
                <a:gd name="T13" fmla="*/ 35 h 165"/>
                <a:gd name="T14" fmla="*/ 124 w 169"/>
                <a:gd name="T15" fmla="*/ 19 h 165"/>
                <a:gd name="T16" fmla="*/ 135 w 169"/>
                <a:gd name="T17" fmla="*/ 12 h 165"/>
                <a:gd name="T18" fmla="*/ 143 w 169"/>
                <a:gd name="T19" fmla="*/ 12 h 165"/>
                <a:gd name="T20" fmla="*/ 143 w 169"/>
                <a:gd name="T21" fmla="*/ 17 h 165"/>
                <a:gd name="T22" fmla="*/ 141 w 169"/>
                <a:gd name="T23" fmla="*/ 21 h 165"/>
                <a:gd name="T24" fmla="*/ 134 w 169"/>
                <a:gd name="T25" fmla="*/ 28 h 165"/>
                <a:gd name="T26" fmla="*/ 128 w 169"/>
                <a:gd name="T27" fmla="*/ 39 h 165"/>
                <a:gd name="T28" fmla="*/ 121 w 169"/>
                <a:gd name="T29" fmla="*/ 51 h 165"/>
                <a:gd name="T30" fmla="*/ 131 w 169"/>
                <a:gd name="T31" fmla="*/ 53 h 165"/>
                <a:gd name="T32" fmla="*/ 144 w 169"/>
                <a:gd name="T33" fmla="*/ 48 h 165"/>
                <a:gd name="T34" fmla="*/ 158 w 169"/>
                <a:gd name="T35" fmla="*/ 42 h 165"/>
                <a:gd name="T36" fmla="*/ 169 w 169"/>
                <a:gd name="T37" fmla="*/ 46 h 165"/>
                <a:gd name="T38" fmla="*/ 168 w 169"/>
                <a:gd name="T39" fmla="*/ 57 h 165"/>
                <a:gd name="T40" fmla="*/ 156 w 169"/>
                <a:gd name="T41" fmla="*/ 73 h 165"/>
                <a:gd name="T42" fmla="*/ 138 w 169"/>
                <a:gd name="T43" fmla="*/ 90 h 165"/>
                <a:gd name="T44" fmla="*/ 132 w 169"/>
                <a:gd name="T45" fmla="*/ 110 h 165"/>
                <a:gd name="T46" fmla="*/ 123 w 169"/>
                <a:gd name="T47" fmla="*/ 131 h 165"/>
                <a:gd name="T48" fmla="*/ 108 w 169"/>
                <a:gd name="T49" fmla="*/ 145 h 165"/>
                <a:gd name="T50" fmla="*/ 101 w 169"/>
                <a:gd name="T51" fmla="*/ 153 h 165"/>
                <a:gd name="T52" fmla="*/ 91 w 169"/>
                <a:gd name="T53" fmla="*/ 159 h 165"/>
                <a:gd name="T54" fmla="*/ 80 w 169"/>
                <a:gd name="T55" fmla="*/ 164 h 165"/>
                <a:gd name="T56" fmla="*/ 65 w 169"/>
                <a:gd name="T57" fmla="*/ 165 h 165"/>
                <a:gd name="T58" fmla="*/ 52 w 169"/>
                <a:gd name="T59" fmla="*/ 164 h 165"/>
                <a:gd name="T60" fmla="*/ 51 w 169"/>
                <a:gd name="T61" fmla="*/ 154 h 165"/>
                <a:gd name="T62" fmla="*/ 56 w 169"/>
                <a:gd name="T63" fmla="*/ 138 h 165"/>
                <a:gd name="T64" fmla="*/ 53 w 169"/>
                <a:gd name="T65" fmla="*/ 128 h 165"/>
                <a:gd name="T66" fmla="*/ 41 w 169"/>
                <a:gd name="T67" fmla="*/ 124 h 165"/>
                <a:gd name="T68" fmla="*/ 24 w 169"/>
                <a:gd name="T69" fmla="*/ 128 h 165"/>
                <a:gd name="T70" fmla="*/ 10 w 169"/>
                <a:gd name="T71" fmla="*/ 131 h 165"/>
                <a:gd name="T72" fmla="*/ 1 w 169"/>
                <a:gd name="T73" fmla="*/ 91 h 165"/>
                <a:gd name="T74" fmla="*/ 5 w 169"/>
                <a:gd name="T75" fmla="*/ 69 h 165"/>
                <a:gd name="T76" fmla="*/ 5 w 169"/>
                <a:gd name="T77" fmla="*/ 45 h 165"/>
                <a:gd name="T78" fmla="*/ 12 w 169"/>
                <a:gd name="T79" fmla="*/ 32 h 165"/>
                <a:gd name="T80" fmla="*/ 12 w 169"/>
                <a:gd name="T81" fmla="*/ 41 h 165"/>
                <a:gd name="T82" fmla="*/ 14 w 169"/>
                <a:gd name="T83" fmla="*/ 52 h 165"/>
                <a:gd name="T84" fmla="*/ 16 w 169"/>
                <a:gd name="T85" fmla="*/ 58 h 165"/>
                <a:gd name="T86" fmla="*/ 15 w 169"/>
                <a:gd name="T87" fmla="*/ 66 h 165"/>
                <a:gd name="T88" fmla="*/ 19 w 169"/>
                <a:gd name="T89" fmla="*/ 70 h 165"/>
                <a:gd name="T90" fmla="*/ 42 w 169"/>
                <a:gd name="T91" fmla="*/ 66 h 165"/>
                <a:gd name="T92" fmla="*/ 57 w 169"/>
                <a:gd name="T93" fmla="*/ 53 h 165"/>
                <a:gd name="T94" fmla="*/ 72 w 169"/>
                <a:gd name="T95" fmla="*/ 29 h 165"/>
                <a:gd name="T96" fmla="*/ 91 w 169"/>
                <a:gd name="T97" fmla="*/ 8 h 165"/>
                <a:gd name="T98" fmla="*/ 108 w 169"/>
                <a:gd name="T99" fmla="*/ 0 h 1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9"/>
                <a:gd name="T151" fmla="*/ 0 h 165"/>
                <a:gd name="T152" fmla="*/ 169 w 169"/>
                <a:gd name="T153" fmla="*/ 165 h 1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9" h="165">
                  <a:moveTo>
                    <a:pt x="108" y="0"/>
                  </a:moveTo>
                  <a:lnTo>
                    <a:pt x="107" y="5"/>
                  </a:lnTo>
                  <a:lnTo>
                    <a:pt x="105" y="9"/>
                  </a:lnTo>
                  <a:lnTo>
                    <a:pt x="103" y="13"/>
                  </a:lnTo>
                  <a:lnTo>
                    <a:pt x="100" y="17"/>
                  </a:lnTo>
                  <a:lnTo>
                    <a:pt x="98" y="20"/>
                  </a:lnTo>
                  <a:lnTo>
                    <a:pt x="96" y="25"/>
                  </a:lnTo>
                  <a:lnTo>
                    <a:pt x="93" y="28"/>
                  </a:lnTo>
                  <a:lnTo>
                    <a:pt x="91" y="32"/>
                  </a:lnTo>
                  <a:lnTo>
                    <a:pt x="91" y="33"/>
                  </a:lnTo>
                  <a:lnTo>
                    <a:pt x="92" y="34"/>
                  </a:lnTo>
                  <a:lnTo>
                    <a:pt x="93" y="36"/>
                  </a:lnTo>
                  <a:lnTo>
                    <a:pt x="93" y="37"/>
                  </a:lnTo>
                  <a:lnTo>
                    <a:pt x="94" y="38"/>
                  </a:lnTo>
                  <a:lnTo>
                    <a:pt x="95" y="39"/>
                  </a:lnTo>
                  <a:lnTo>
                    <a:pt x="96" y="40"/>
                  </a:lnTo>
                  <a:lnTo>
                    <a:pt x="97" y="40"/>
                  </a:lnTo>
                  <a:lnTo>
                    <a:pt x="101" y="40"/>
                  </a:lnTo>
                  <a:lnTo>
                    <a:pt x="104" y="39"/>
                  </a:lnTo>
                  <a:lnTo>
                    <a:pt x="107" y="37"/>
                  </a:lnTo>
                  <a:lnTo>
                    <a:pt x="110" y="35"/>
                  </a:lnTo>
                  <a:lnTo>
                    <a:pt x="115" y="30"/>
                  </a:lnTo>
                  <a:lnTo>
                    <a:pt x="119" y="25"/>
                  </a:lnTo>
                  <a:lnTo>
                    <a:pt x="124" y="19"/>
                  </a:lnTo>
                  <a:lnTo>
                    <a:pt x="130" y="14"/>
                  </a:lnTo>
                  <a:lnTo>
                    <a:pt x="132" y="13"/>
                  </a:lnTo>
                  <a:lnTo>
                    <a:pt x="135" y="12"/>
                  </a:lnTo>
                  <a:lnTo>
                    <a:pt x="139" y="11"/>
                  </a:lnTo>
                  <a:lnTo>
                    <a:pt x="142" y="11"/>
                  </a:lnTo>
                  <a:lnTo>
                    <a:pt x="143" y="12"/>
                  </a:lnTo>
                  <a:lnTo>
                    <a:pt x="144" y="14"/>
                  </a:lnTo>
                  <a:lnTo>
                    <a:pt x="143" y="15"/>
                  </a:lnTo>
                  <a:lnTo>
                    <a:pt x="143" y="17"/>
                  </a:lnTo>
                  <a:lnTo>
                    <a:pt x="142" y="18"/>
                  </a:lnTo>
                  <a:lnTo>
                    <a:pt x="141" y="19"/>
                  </a:lnTo>
                  <a:lnTo>
                    <a:pt x="141" y="21"/>
                  </a:lnTo>
                  <a:lnTo>
                    <a:pt x="141" y="23"/>
                  </a:lnTo>
                  <a:lnTo>
                    <a:pt x="137" y="26"/>
                  </a:lnTo>
                  <a:lnTo>
                    <a:pt x="134" y="28"/>
                  </a:lnTo>
                  <a:lnTo>
                    <a:pt x="132" y="31"/>
                  </a:lnTo>
                  <a:lnTo>
                    <a:pt x="130" y="35"/>
                  </a:lnTo>
                  <a:lnTo>
                    <a:pt x="128" y="39"/>
                  </a:lnTo>
                  <a:lnTo>
                    <a:pt x="125" y="43"/>
                  </a:lnTo>
                  <a:lnTo>
                    <a:pt x="123" y="48"/>
                  </a:lnTo>
                  <a:lnTo>
                    <a:pt x="121" y="51"/>
                  </a:lnTo>
                  <a:lnTo>
                    <a:pt x="124" y="53"/>
                  </a:lnTo>
                  <a:lnTo>
                    <a:pt x="128" y="53"/>
                  </a:lnTo>
                  <a:lnTo>
                    <a:pt x="131" y="53"/>
                  </a:lnTo>
                  <a:lnTo>
                    <a:pt x="133" y="53"/>
                  </a:lnTo>
                  <a:lnTo>
                    <a:pt x="138" y="51"/>
                  </a:lnTo>
                  <a:lnTo>
                    <a:pt x="144" y="48"/>
                  </a:lnTo>
                  <a:lnTo>
                    <a:pt x="150" y="45"/>
                  </a:lnTo>
                  <a:lnTo>
                    <a:pt x="156" y="42"/>
                  </a:lnTo>
                  <a:lnTo>
                    <a:pt x="158" y="42"/>
                  </a:lnTo>
                  <a:lnTo>
                    <a:pt x="162" y="42"/>
                  </a:lnTo>
                  <a:lnTo>
                    <a:pt x="166" y="43"/>
                  </a:lnTo>
                  <a:lnTo>
                    <a:pt x="169" y="46"/>
                  </a:lnTo>
                  <a:lnTo>
                    <a:pt x="169" y="50"/>
                  </a:lnTo>
                  <a:lnTo>
                    <a:pt x="169" y="54"/>
                  </a:lnTo>
                  <a:lnTo>
                    <a:pt x="168" y="57"/>
                  </a:lnTo>
                  <a:lnTo>
                    <a:pt x="166" y="61"/>
                  </a:lnTo>
                  <a:lnTo>
                    <a:pt x="161" y="68"/>
                  </a:lnTo>
                  <a:lnTo>
                    <a:pt x="156" y="73"/>
                  </a:lnTo>
                  <a:lnTo>
                    <a:pt x="150" y="78"/>
                  </a:lnTo>
                  <a:lnTo>
                    <a:pt x="144" y="84"/>
                  </a:lnTo>
                  <a:lnTo>
                    <a:pt x="138" y="90"/>
                  </a:lnTo>
                  <a:lnTo>
                    <a:pt x="134" y="96"/>
                  </a:lnTo>
                  <a:lnTo>
                    <a:pt x="134" y="104"/>
                  </a:lnTo>
                  <a:lnTo>
                    <a:pt x="132" y="110"/>
                  </a:lnTo>
                  <a:lnTo>
                    <a:pt x="130" y="117"/>
                  </a:lnTo>
                  <a:lnTo>
                    <a:pt x="127" y="125"/>
                  </a:lnTo>
                  <a:lnTo>
                    <a:pt x="123" y="131"/>
                  </a:lnTo>
                  <a:lnTo>
                    <a:pt x="118" y="136"/>
                  </a:lnTo>
                  <a:lnTo>
                    <a:pt x="114" y="141"/>
                  </a:lnTo>
                  <a:lnTo>
                    <a:pt x="108" y="145"/>
                  </a:lnTo>
                  <a:lnTo>
                    <a:pt x="107" y="148"/>
                  </a:lnTo>
                  <a:lnTo>
                    <a:pt x="104" y="151"/>
                  </a:lnTo>
                  <a:lnTo>
                    <a:pt x="101" y="153"/>
                  </a:lnTo>
                  <a:lnTo>
                    <a:pt x="98" y="155"/>
                  </a:lnTo>
                  <a:lnTo>
                    <a:pt x="95" y="157"/>
                  </a:lnTo>
                  <a:lnTo>
                    <a:pt x="91" y="159"/>
                  </a:lnTo>
                  <a:lnTo>
                    <a:pt x="88" y="161"/>
                  </a:lnTo>
                  <a:lnTo>
                    <a:pt x="85" y="164"/>
                  </a:lnTo>
                  <a:lnTo>
                    <a:pt x="80" y="164"/>
                  </a:lnTo>
                  <a:lnTo>
                    <a:pt x="75" y="165"/>
                  </a:lnTo>
                  <a:lnTo>
                    <a:pt x="71" y="165"/>
                  </a:lnTo>
                  <a:lnTo>
                    <a:pt x="65" y="165"/>
                  </a:lnTo>
                  <a:lnTo>
                    <a:pt x="61" y="165"/>
                  </a:lnTo>
                  <a:lnTo>
                    <a:pt x="56" y="164"/>
                  </a:lnTo>
                  <a:lnTo>
                    <a:pt x="52" y="164"/>
                  </a:lnTo>
                  <a:lnTo>
                    <a:pt x="49" y="163"/>
                  </a:lnTo>
                  <a:lnTo>
                    <a:pt x="49" y="158"/>
                  </a:lnTo>
                  <a:lnTo>
                    <a:pt x="51" y="154"/>
                  </a:lnTo>
                  <a:lnTo>
                    <a:pt x="53" y="149"/>
                  </a:lnTo>
                  <a:lnTo>
                    <a:pt x="55" y="144"/>
                  </a:lnTo>
                  <a:lnTo>
                    <a:pt x="56" y="138"/>
                  </a:lnTo>
                  <a:lnTo>
                    <a:pt x="55" y="133"/>
                  </a:lnTo>
                  <a:lnTo>
                    <a:pt x="54" y="130"/>
                  </a:lnTo>
                  <a:lnTo>
                    <a:pt x="53" y="128"/>
                  </a:lnTo>
                  <a:lnTo>
                    <a:pt x="50" y="126"/>
                  </a:lnTo>
                  <a:lnTo>
                    <a:pt x="46" y="125"/>
                  </a:lnTo>
                  <a:lnTo>
                    <a:pt x="41" y="124"/>
                  </a:lnTo>
                  <a:lnTo>
                    <a:pt x="36" y="125"/>
                  </a:lnTo>
                  <a:lnTo>
                    <a:pt x="30" y="127"/>
                  </a:lnTo>
                  <a:lnTo>
                    <a:pt x="24" y="128"/>
                  </a:lnTo>
                  <a:lnTo>
                    <a:pt x="20" y="130"/>
                  </a:lnTo>
                  <a:lnTo>
                    <a:pt x="15" y="131"/>
                  </a:lnTo>
                  <a:lnTo>
                    <a:pt x="10" y="131"/>
                  </a:lnTo>
                  <a:lnTo>
                    <a:pt x="5" y="130"/>
                  </a:lnTo>
                  <a:lnTo>
                    <a:pt x="0" y="91"/>
                  </a:lnTo>
                  <a:lnTo>
                    <a:pt x="1" y="91"/>
                  </a:lnTo>
                  <a:lnTo>
                    <a:pt x="4" y="85"/>
                  </a:lnTo>
                  <a:lnTo>
                    <a:pt x="5" y="77"/>
                  </a:lnTo>
                  <a:lnTo>
                    <a:pt x="5" y="69"/>
                  </a:lnTo>
                  <a:lnTo>
                    <a:pt x="5" y="61"/>
                  </a:lnTo>
                  <a:lnTo>
                    <a:pt x="5" y="53"/>
                  </a:lnTo>
                  <a:lnTo>
                    <a:pt x="5" y="45"/>
                  </a:lnTo>
                  <a:lnTo>
                    <a:pt x="7" y="37"/>
                  </a:lnTo>
                  <a:lnTo>
                    <a:pt x="11" y="30"/>
                  </a:lnTo>
                  <a:lnTo>
                    <a:pt x="12" y="32"/>
                  </a:lnTo>
                  <a:lnTo>
                    <a:pt x="12" y="34"/>
                  </a:lnTo>
                  <a:lnTo>
                    <a:pt x="12" y="37"/>
                  </a:lnTo>
                  <a:lnTo>
                    <a:pt x="12" y="41"/>
                  </a:lnTo>
                  <a:lnTo>
                    <a:pt x="12" y="45"/>
                  </a:lnTo>
                  <a:lnTo>
                    <a:pt x="13" y="49"/>
                  </a:lnTo>
                  <a:lnTo>
                    <a:pt x="14" y="52"/>
                  </a:lnTo>
                  <a:lnTo>
                    <a:pt x="15" y="54"/>
                  </a:lnTo>
                  <a:lnTo>
                    <a:pt x="16" y="56"/>
                  </a:lnTo>
                  <a:lnTo>
                    <a:pt x="16" y="58"/>
                  </a:lnTo>
                  <a:lnTo>
                    <a:pt x="15" y="61"/>
                  </a:lnTo>
                  <a:lnTo>
                    <a:pt x="15" y="63"/>
                  </a:lnTo>
                  <a:lnTo>
                    <a:pt x="15" y="66"/>
                  </a:lnTo>
                  <a:lnTo>
                    <a:pt x="16" y="67"/>
                  </a:lnTo>
                  <a:lnTo>
                    <a:pt x="17" y="69"/>
                  </a:lnTo>
                  <a:lnTo>
                    <a:pt x="19" y="70"/>
                  </a:lnTo>
                  <a:lnTo>
                    <a:pt x="28" y="70"/>
                  </a:lnTo>
                  <a:lnTo>
                    <a:pt x="35" y="69"/>
                  </a:lnTo>
                  <a:lnTo>
                    <a:pt x="42" y="66"/>
                  </a:lnTo>
                  <a:lnTo>
                    <a:pt x="48" y="62"/>
                  </a:lnTo>
                  <a:lnTo>
                    <a:pt x="52" y="58"/>
                  </a:lnTo>
                  <a:lnTo>
                    <a:pt x="57" y="53"/>
                  </a:lnTo>
                  <a:lnTo>
                    <a:pt x="60" y="47"/>
                  </a:lnTo>
                  <a:lnTo>
                    <a:pt x="64" y="41"/>
                  </a:lnTo>
                  <a:lnTo>
                    <a:pt x="72" y="29"/>
                  </a:lnTo>
                  <a:lnTo>
                    <a:pt x="79" y="17"/>
                  </a:lnTo>
                  <a:lnTo>
                    <a:pt x="84" y="12"/>
                  </a:lnTo>
                  <a:lnTo>
                    <a:pt x="91" y="8"/>
                  </a:lnTo>
                  <a:lnTo>
                    <a:pt x="97" y="3"/>
                  </a:lnTo>
                  <a:lnTo>
                    <a:pt x="104" y="0"/>
                  </a:lnTo>
                  <a:lnTo>
                    <a:pt x="108" y="0"/>
                  </a:lnTo>
                  <a:close/>
                </a:path>
              </a:pathLst>
            </a:custGeom>
            <a:solidFill>
              <a:srgbClr val="CC9933"/>
            </a:solidFill>
            <a:ln w="9525">
              <a:noFill/>
              <a:round/>
              <a:headEnd/>
              <a:tailEnd/>
            </a:ln>
          </p:spPr>
          <p:txBody>
            <a:bodyPr>
              <a:prstTxWarp prst="textNoShape">
                <a:avLst/>
              </a:prstTxWarp>
            </a:bodyPr>
            <a:lstStyle/>
            <a:p>
              <a:endParaRPr lang="en-US"/>
            </a:p>
          </p:txBody>
        </p:sp>
        <p:sp>
          <p:nvSpPr>
            <p:cNvPr id="62565" name="Freeform 101"/>
            <p:cNvSpPr>
              <a:spLocks/>
            </p:cNvSpPr>
            <p:nvPr/>
          </p:nvSpPr>
          <p:spPr bwMode="auto">
            <a:xfrm>
              <a:off x="1398" y="1637"/>
              <a:ext cx="195" cy="152"/>
            </a:xfrm>
            <a:custGeom>
              <a:avLst/>
              <a:gdLst>
                <a:gd name="T0" fmla="*/ 192 w 195"/>
                <a:gd name="T1" fmla="*/ 49 h 152"/>
                <a:gd name="T2" fmla="*/ 195 w 195"/>
                <a:gd name="T3" fmla="*/ 60 h 152"/>
                <a:gd name="T4" fmla="*/ 195 w 195"/>
                <a:gd name="T5" fmla="*/ 72 h 152"/>
                <a:gd name="T6" fmla="*/ 194 w 195"/>
                <a:gd name="T7" fmla="*/ 84 h 152"/>
                <a:gd name="T8" fmla="*/ 185 w 195"/>
                <a:gd name="T9" fmla="*/ 102 h 152"/>
                <a:gd name="T10" fmla="*/ 168 w 195"/>
                <a:gd name="T11" fmla="*/ 124 h 152"/>
                <a:gd name="T12" fmla="*/ 152 w 195"/>
                <a:gd name="T13" fmla="*/ 139 h 152"/>
                <a:gd name="T14" fmla="*/ 139 w 195"/>
                <a:gd name="T15" fmla="*/ 147 h 152"/>
                <a:gd name="T16" fmla="*/ 126 w 195"/>
                <a:gd name="T17" fmla="*/ 151 h 152"/>
                <a:gd name="T18" fmla="*/ 112 w 195"/>
                <a:gd name="T19" fmla="*/ 152 h 152"/>
                <a:gd name="T20" fmla="*/ 93 w 195"/>
                <a:gd name="T21" fmla="*/ 151 h 152"/>
                <a:gd name="T22" fmla="*/ 71 w 195"/>
                <a:gd name="T23" fmla="*/ 147 h 152"/>
                <a:gd name="T24" fmla="*/ 48 w 195"/>
                <a:gd name="T25" fmla="*/ 140 h 152"/>
                <a:gd name="T26" fmla="*/ 27 w 195"/>
                <a:gd name="T27" fmla="*/ 132 h 152"/>
                <a:gd name="T28" fmla="*/ 12 w 195"/>
                <a:gd name="T29" fmla="*/ 119 h 152"/>
                <a:gd name="T30" fmla="*/ 3 w 195"/>
                <a:gd name="T31" fmla="*/ 101 h 152"/>
                <a:gd name="T32" fmla="*/ 0 w 195"/>
                <a:gd name="T33" fmla="*/ 82 h 152"/>
                <a:gd name="T34" fmla="*/ 1 w 195"/>
                <a:gd name="T35" fmla="*/ 63 h 152"/>
                <a:gd name="T36" fmla="*/ 9 w 195"/>
                <a:gd name="T37" fmla="*/ 48 h 152"/>
                <a:gd name="T38" fmla="*/ 20 w 195"/>
                <a:gd name="T39" fmla="*/ 34 h 152"/>
                <a:gd name="T40" fmla="*/ 31 w 195"/>
                <a:gd name="T41" fmla="*/ 21 h 152"/>
                <a:gd name="T42" fmla="*/ 43 w 195"/>
                <a:gd name="T43" fmla="*/ 10 h 152"/>
                <a:gd name="T44" fmla="*/ 58 w 195"/>
                <a:gd name="T45" fmla="*/ 7 h 152"/>
                <a:gd name="T46" fmla="*/ 70 w 195"/>
                <a:gd name="T47" fmla="*/ 7 h 152"/>
                <a:gd name="T48" fmla="*/ 81 w 195"/>
                <a:gd name="T49" fmla="*/ 4 h 152"/>
                <a:gd name="T50" fmla="*/ 93 w 195"/>
                <a:gd name="T51" fmla="*/ 1 h 152"/>
                <a:gd name="T52" fmla="*/ 113 w 195"/>
                <a:gd name="T53" fmla="*/ 0 h 152"/>
                <a:gd name="T54" fmla="*/ 140 w 195"/>
                <a:gd name="T55" fmla="*/ 4 h 152"/>
                <a:gd name="T56" fmla="*/ 158 w 195"/>
                <a:gd name="T57" fmla="*/ 11 h 152"/>
                <a:gd name="T58" fmla="*/ 170 w 195"/>
                <a:gd name="T59" fmla="*/ 18 h 152"/>
                <a:gd name="T60" fmla="*/ 179 w 195"/>
                <a:gd name="T61" fmla="*/ 27 h 152"/>
                <a:gd name="T62" fmla="*/ 187 w 195"/>
                <a:gd name="T63" fmla="*/ 37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152"/>
                <a:gd name="T98" fmla="*/ 195 w 195"/>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152">
                  <a:moveTo>
                    <a:pt x="190" y="43"/>
                  </a:moveTo>
                  <a:lnTo>
                    <a:pt x="192" y="49"/>
                  </a:lnTo>
                  <a:lnTo>
                    <a:pt x="194" y="55"/>
                  </a:lnTo>
                  <a:lnTo>
                    <a:pt x="195" y="60"/>
                  </a:lnTo>
                  <a:lnTo>
                    <a:pt x="195" y="67"/>
                  </a:lnTo>
                  <a:lnTo>
                    <a:pt x="195" y="72"/>
                  </a:lnTo>
                  <a:lnTo>
                    <a:pt x="195" y="78"/>
                  </a:lnTo>
                  <a:lnTo>
                    <a:pt x="194" y="84"/>
                  </a:lnTo>
                  <a:lnTo>
                    <a:pt x="193" y="91"/>
                  </a:lnTo>
                  <a:lnTo>
                    <a:pt x="185" y="102"/>
                  </a:lnTo>
                  <a:lnTo>
                    <a:pt x="177" y="114"/>
                  </a:lnTo>
                  <a:lnTo>
                    <a:pt x="168" y="124"/>
                  </a:lnTo>
                  <a:lnTo>
                    <a:pt x="157" y="135"/>
                  </a:lnTo>
                  <a:lnTo>
                    <a:pt x="152" y="139"/>
                  </a:lnTo>
                  <a:lnTo>
                    <a:pt x="145" y="143"/>
                  </a:lnTo>
                  <a:lnTo>
                    <a:pt x="139" y="147"/>
                  </a:lnTo>
                  <a:lnTo>
                    <a:pt x="133" y="149"/>
                  </a:lnTo>
                  <a:lnTo>
                    <a:pt x="126" y="151"/>
                  </a:lnTo>
                  <a:lnTo>
                    <a:pt x="119" y="152"/>
                  </a:lnTo>
                  <a:lnTo>
                    <a:pt x="112" y="152"/>
                  </a:lnTo>
                  <a:lnTo>
                    <a:pt x="104" y="152"/>
                  </a:lnTo>
                  <a:lnTo>
                    <a:pt x="93" y="151"/>
                  </a:lnTo>
                  <a:lnTo>
                    <a:pt x="81" y="150"/>
                  </a:lnTo>
                  <a:lnTo>
                    <a:pt x="71" y="147"/>
                  </a:lnTo>
                  <a:lnTo>
                    <a:pt x="59" y="143"/>
                  </a:lnTo>
                  <a:lnTo>
                    <a:pt x="48" y="140"/>
                  </a:lnTo>
                  <a:lnTo>
                    <a:pt x="38" y="136"/>
                  </a:lnTo>
                  <a:lnTo>
                    <a:pt x="27" y="132"/>
                  </a:lnTo>
                  <a:lnTo>
                    <a:pt x="17" y="127"/>
                  </a:lnTo>
                  <a:lnTo>
                    <a:pt x="12" y="119"/>
                  </a:lnTo>
                  <a:lnTo>
                    <a:pt x="6" y="110"/>
                  </a:lnTo>
                  <a:lnTo>
                    <a:pt x="3" y="101"/>
                  </a:lnTo>
                  <a:lnTo>
                    <a:pt x="1" y="92"/>
                  </a:lnTo>
                  <a:lnTo>
                    <a:pt x="0" y="82"/>
                  </a:lnTo>
                  <a:lnTo>
                    <a:pt x="0" y="73"/>
                  </a:lnTo>
                  <a:lnTo>
                    <a:pt x="1" y="63"/>
                  </a:lnTo>
                  <a:lnTo>
                    <a:pt x="3" y="54"/>
                  </a:lnTo>
                  <a:lnTo>
                    <a:pt x="9" y="48"/>
                  </a:lnTo>
                  <a:lnTo>
                    <a:pt x="15" y="41"/>
                  </a:lnTo>
                  <a:lnTo>
                    <a:pt x="20" y="34"/>
                  </a:lnTo>
                  <a:lnTo>
                    <a:pt x="25" y="28"/>
                  </a:lnTo>
                  <a:lnTo>
                    <a:pt x="31" y="21"/>
                  </a:lnTo>
                  <a:lnTo>
                    <a:pt x="37" y="15"/>
                  </a:lnTo>
                  <a:lnTo>
                    <a:pt x="43" y="10"/>
                  </a:lnTo>
                  <a:lnTo>
                    <a:pt x="52" y="5"/>
                  </a:lnTo>
                  <a:lnTo>
                    <a:pt x="58" y="7"/>
                  </a:lnTo>
                  <a:lnTo>
                    <a:pt x="63" y="8"/>
                  </a:lnTo>
                  <a:lnTo>
                    <a:pt x="70" y="7"/>
                  </a:lnTo>
                  <a:lnTo>
                    <a:pt x="75" y="5"/>
                  </a:lnTo>
                  <a:lnTo>
                    <a:pt x="81" y="4"/>
                  </a:lnTo>
                  <a:lnTo>
                    <a:pt x="87" y="2"/>
                  </a:lnTo>
                  <a:lnTo>
                    <a:pt x="93" y="1"/>
                  </a:lnTo>
                  <a:lnTo>
                    <a:pt x="99" y="0"/>
                  </a:lnTo>
                  <a:lnTo>
                    <a:pt x="113" y="0"/>
                  </a:lnTo>
                  <a:lnTo>
                    <a:pt x="126" y="1"/>
                  </a:lnTo>
                  <a:lnTo>
                    <a:pt x="140" y="4"/>
                  </a:lnTo>
                  <a:lnTo>
                    <a:pt x="153" y="9"/>
                  </a:lnTo>
                  <a:lnTo>
                    <a:pt x="158" y="11"/>
                  </a:lnTo>
                  <a:lnTo>
                    <a:pt x="164" y="14"/>
                  </a:lnTo>
                  <a:lnTo>
                    <a:pt x="170" y="18"/>
                  </a:lnTo>
                  <a:lnTo>
                    <a:pt x="175" y="21"/>
                  </a:lnTo>
                  <a:lnTo>
                    <a:pt x="179" y="27"/>
                  </a:lnTo>
                  <a:lnTo>
                    <a:pt x="183" y="32"/>
                  </a:lnTo>
                  <a:lnTo>
                    <a:pt x="187" y="37"/>
                  </a:lnTo>
                  <a:lnTo>
                    <a:pt x="190" y="43"/>
                  </a:lnTo>
                  <a:close/>
                </a:path>
              </a:pathLst>
            </a:custGeom>
            <a:solidFill>
              <a:srgbClr val="000000"/>
            </a:solidFill>
            <a:ln w="9525">
              <a:noFill/>
              <a:round/>
              <a:headEnd/>
              <a:tailEnd/>
            </a:ln>
          </p:spPr>
          <p:txBody>
            <a:bodyPr>
              <a:prstTxWarp prst="textNoShape">
                <a:avLst/>
              </a:prstTxWarp>
            </a:bodyPr>
            <a:lstStyle/>
            <a:p>
              <a:endParaRPr lang="en-US"/>
            </a:p>
          </p:txBody>
        </p:sp>
        <p:sp>
          <p:nvSpPr>
            <p:cNvPr id="62566" name="Freeform 102"/>
            <p:cNvSpPr>
              <a:spLocks/>
            </p:cNvSpPr>
            <p:nvPr/>
          </p:nvSpPr>
          <p:spPr bwMode="auto">
            <a:xfrm>
              <a:off x="1699" y="1638"/>
              <a:ext cx="204" cy="154"/>
            </a:xfrm>
            <a:custGeom>
              <a:avLst/>
              <a:gdLst>
                <a:gd name="T0" fmla="*/ 159 w 204"/>
                <a:gd name="T1" fmla="*/ 19 h 154"/>
                <a:gd name="T2" fmla="*/ 173 w 204"/>
                <a:gd name="T3" fmla="*/ 29 h 154"/>
                <a:gd name="T4" fmla="*/ 184 w 204"/>
                <a:gd name="T5" fmla="*/ 41 h 154"/>
                <a:gd name="T6" fmla="*/ 192 w 204"/>
                <a:gd name="T7" fmla="*/ 55 h 154"/>
                <a:gd name="T8" fmla="*/ 198 w 204"/>
                <a:gd name="T9" fmla="*/ 67 h 154"/>
                <a:gd name="T10" fmla="*/ 201 w 204"/>
                <a:gd name="T11" fmla="*/ 73 h 154"/>
                <a:gd name="T12" fmla="*/ 202 w 204"/>
                <a:gd name="T13" fmla="*/ 78 h 154"/>
                <a:gd name="T14" fmla="*/ 203 w 204"/>
                <a:gd name="T15" fmla="*/ 83 h 154"/>
                <a:gd name="T16" fmla="*/ 196 w 204"/>
                <a:gd name="T17" fmla="*/ 97 h 154"/>
                <a:gd name="T18" fmla="*/ 182 w 204"/>
                <a:gd name="T19" fmla="*/ 117 h 154"/>
                <a:gd name="T20" fmla="*/ 165 w 204"/>
                <a:gd name="T21" fmla="*/ 135 h 154"/>
                <a:gd name="T22" fmla="*/ 149 w 204"/>
                <a:gd name="T23" fmla="*/ 145 h 154"/>
                <a:gd name="T24" fmla="*/ 138 w 204"/>
                <a:gd name="T25" fmla="*/ 149 h 154"/>
                <a:gd name="T26" fmla="*/ 126 w 204"/>
                <a:gd name="T27" fmla="*/ 152 h 154"/>
                <a:gd name="T28" fmla="*/ 115 w 204"/>
                <a:gd name="T29" fmla="*/ 154 h 154"/>
                <a:gd name="T30" fmla="*/ 97 w 204"/>
                <a:gd name="T31" fmla="*/ 153 h 154"/>
                <a:gd name="T32" fmla="*/ 76 w 204"/>
                <a:gd name="T33" fmla="*/ 148 h 154"/>
                <a:gd name="T34" fmla="*/ 54 w 204"/>
                <a:gd name="T35" fmla="*/ 141 h 154"/>
                <a:gd name="T36" fmla="*/ 34 w 204"/>
                <a:gd name="T37" fmla="*/ 132 h 154"/>
                <a:gd name="T38" fmla="*/ 17 w 204"/>
                <a:gd name="T39" fmla="*/ 116 h 154"/>
                <a:gd name="T40" fmla="*/ 6 w 204"/>
                <a:gd name="T41" fmla="*/ 98 h 154"/>
                <a:gd name="T42" fmla="*/ 0 w 204"/>
                <a:gd name="T43" fmla="*/ 83 h 154"/>
                <a:gd name="T44" fmla="*/ 0 w 204"/>
                <a:gd name="T45" fmla="*/ 73 h 154"/>
                <a:gd name="T46" fmla="*/ 5 w 204"/>
                <a:gd name="T47" fmla="*/ 60 h 154"/>
                <a:gd name="T48" fmla="*/ 12 w 204"/>
                <a:gd name="T49" fmla="*/ 46 h 154"/>
                <a:gd name="T50" fmla="*/ 21 w 204"/>
                <a:gd name="T51" fmla="*/ 32 h 154"/>
                <a:gd name="T52" fmla="*/ 33 w 204"/>
                <a:gd name="T53" fmla="*/ 20 h 154"/>
                <a:gd name="T54" fmla="*/ 41 w 204"/>
                <a:gd name="T55" fmla="*/ 12 h 154"/>
                <a:gd name="T56" fmla="*/ 46 w 204"/>
                <a:gd name="T57" fmla="*/ 7 h 154"/>
                <a:gd name="T58" fmla="*/ 54 w 204"/>
                <a:gd name="T59" fmla="*/ 4 h 154"/>
                <a:gd name="T60" fmla="*/ 67 w 204"/>
                <a:gd name="T61" fmla="*/ 6 h 154"/>
                <a:gd name="T62" fmla="*/ 77 w 204"/>
                <a:gd name="T63" fmla="*/ 6 h 154"/>
                <a:gd name="T64" fmla="*/ 83 w 204"/>
                <a:gd name="T65" fmla="*/ 3 h 154"/>
                <a:gd name="T66" fmla="*/ 93 w 204"/>
                <a:gd name="T67" fmla="*/ 0 h 154"/>
                <a:gd name="T68" fmla="*/ 110 w 204"/>
                <a:gd name="T69" fmla="*/ 2 h 154"/>
                <a:gd name="T70" fmla="*/ 126 w 204"/>
                <a:gd name="T71" fmla="*/ 8 h 154"/>
                <a:gd name="T72" fmla="*/ 143 w 204"/>
                <a:gd name="T73" fmla="*/ 13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4"/>
                <a:gd name="T113" fmla="*/ 204 w 204"/>
                <a:gd name="T114" fmla="*/ 154 h 1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4">
                  <a:moveTo>
                    <a:pt x="152" y="14"/>
                  </a:moveTo>
                  <a:lnTo>
                    <a:pt x="159" y="19"/>
                  </a:lnTo>
                  <a:lnTo>
                    <a:pt x="167" y="23"/>
                  </a:lnTo>
                  <a:lnTo>
                    <a:pt x="173" y="29"/>
                  </a:lnTo>
                  <a:lnTo>
                    <a:pt x="178" y="35"/>
                  </a:lnTo>
                  <a:lnTo>
                    <a:pt x="184" y="41"/>
                  </a:lnTo>
                  <a:lnTo>
                    <a:pt x="188" y="48"/>
                  </a:lnTo>
                  <a:lnTo>
                    <a:pt x="192" y="55"/>
                  </a:lnTo>
                  <a:lnTo>
                    <a:pt x="196" y="63"/>
                  </a:lnTo>
                  <a:lnTo>
                    <a:pt x="198" y="67"/>
                  </a:lnTo>
                  <a:lnTo>
                    <a:pt x="200" y="70"/>
                  </a:lnTo>
                  <a:lnTo>
                    <a:pt x="201" y="73"/>
                  </a:lnTo>
                  <a:lnTo>
                    <a:pt x="201" y="75"/>
                  </a:lnTo>
                  <a:lnTo>
                    <a:pt x="202" y="78"/>
                  </a:lnTo>
                  <a:lnTo>
                    <a:pt x="203" y="80"/>
                  </a:lnTo>
                  <a:lnTo>
                    <a:pt x="203" y="83"/>
                  </a:lnTo>
                  <a:lnTo>
                    <a:pt x="204" y="88"/>
                  </a:lnTo>
                  <a:lnTo>
                    <a:pt x="196" y="97"/>
                  </a:lnTo>
                  <a:lnTo>
                    <a:pt x="189" y="108"/>
                  </a:lnTo>
                  <a:lnTo>
                    <a:pt x="182" y="117"/>
                  </a:lnTo>
                  <a:lnTo>
                    <a:pt x="173" y="127"/>
                  </a:lnTo>
                  <a:lnTo>
                    <a:pt x="165" y="135"/>
                  </a:lnTo>
                  <a:lnTo>
                    <a:pt x="154" y="141"/>
                  </a:lnTo>
                  <a:lnTo>
                    <a:pt x="149" y="145"/>
                  </a:lnTo>
                  <a:lnTo>
                    <a:pt x="144" y="147"/>
                  </a:lnTo>
                  <a:lnTo>
                    <a:pt x="138" y="149"/>
                  </a:lnTo>
                  <a:lnTo>
                    <a:pt x="132" y="151"/>
                  </a:lnTo>
                  <a:lnTo>
                    <a:pt x="126" y="152"/>
                  </a:lnTo>
                  <a:lnTo>
                    <a:pt x="121" y="154"/>
                  </a:lnTo>
                  <a:lnTo>
                    <a:pt x="115" y="154"/>
                  </a:lnTo>
                  <a:lnTo>
                    <a:pt x="109" y="154"/>
                  </a:lnTo>
                  <a:lnTo>
                    <a:pt x="97" y="153"/>
                  </a:lnTo>
                  <a:lnTo>
                    <a:pt x="87" y="151"/>
                  </a:lnTo>
                  <a:lnTo>
                    <a:pt x="76" y="148"/>
                  </a:lnTo>
                  <a:lnTo>
                    <a:pt x="65" y="145"/>
                  </a:lnTo>
                  <a:lnTo>
                    <a:pt x="54" y="141"/>
                  </a:lnTo>
                  <a:lnTo>
                    <a:pt x="44" y="138"/>
                  </a:lnTo>
                  <a:lnTo>
                    <a:pt x="34" y="132"/>
                  </a:lnTo>
                  <a:lnTo>
                    <a:pt x="26" y="125"/>
                  </a:lnTo>
                  <a:lnTo>
                    <a:pt x="17" y="116"/>
                  </a:lnTo>
                  <a:lnTo>
                    <a:pt x="11" y="108"/>
                  </a:lnTo>
                  <a:lnTo>
                    <a:pt x="6" y="98"/>
                  </a:lnTo>
                  <a:lnTo>
                    <a:pt x="1" y="89"/>
                  </a:lnTo>
                  <a:lnTo>
                    <a:pt x="0" y="83"/>
                  </a:lnTo>
                  <a:lnTo>
                    <a:pt x="0" y="78"/>
                  </a:lnTo>
                  <a:lnTo>
                    <a:pt x="0" y="73"/>
                  </a:lnTo>
                  <a:lnTo>
                    <a:pt x="1" y="67"/>
                  </a:lnTo>
                  <a:lnTo>
                    <a:pt x="5" y="60"/>
                  </a:lnTo>
                  <a:lnTo>
                    <a:pt x="8" y="53"/>
                  </a:lnTo>
                  <a:lnTo>
                    <a:pt x="12" y="46"/>
                  </a:lnTo>
                  <a:lnTo>
                    <a:pt x="16" y="38"/>
                  </a:lnTo>
                  <a:lnTo>
                    <a:pt x="21" y="32"/>
                  </a:lnTo>
                  <a:lnTo>
                    <a:pt x="27" y="26"/>
                  </a:lnTo>
                  <a:lnTo>
                    <a:pt x="33" y="20"/>
                  </a:lnTo>
                  <a:lnTo>
                    <a:pt x="40" y="16"/>
                  </a:lnTo>
                  <a:lnTo>
                    <a:pt x="41" y="12"/>
                  </a:lnTo>
                  <a:lnTo>
                    <a:pt x="44" y="9"/>
                  </a:lnTo>
                  <a:lnTo>
                    <a:pt x="46" y="7"/>
                  </a:lnTo>
                  <a:lnTo>
                    <a:pt x="48" y="6"/>
                  </a:lnTo>
                  <a:lnTo>
                    <a:pt x="54" y="4"/>
                  </a:lnTo>
                  <a:lnTo>
                    <a:pt x="60" y="4"/>
                  </a:lnTo>
                  <a:lnTo>
                    <a:pt x="67" y="6"/>
                  </a:lnTo>
                  <a:lnTo>
                    <a:pt x="74" y="7"/>
                  </a:lnTo>
                  <a:lnTo>
                    <a:pt x="77" y="6"/>
                  </a:lnTo>
                  <a:lnTo>
                    <a:pt x="80" y="4"/>
                  </a:lnTo>
                  <a:lnTo>
                    <a:pt x="83" y="3"/>
                  </a:lnTo>
                  <a:lnTo>
                    <a:pt x="86" y="0"/>
                  </a:lnTo>
                  <a:lnTo>
                    <a:pt x="93" y="0"/>
                  </a:lnTo>
                  <a:lnTo>
                    <a:pt x="102" y="0"/>
                  </a:lnTo>
                  <a:lnTo>
                    <a:pt x="110" y="2"/>
                  </a:lnTo>
                  <a:lnTo>
                    <a:pt x="117" y="6"/>
                  </a:lnTo>
                  <a:lnTo>
                    <a:pt x="126" y="8"/>
                  </a:lnTo>
                  <a:lnTo>
                    <a:pt x="134" y="11"/>
                  </a:lnTo>
                  <a:lnTo>
                    <a:pt x="143" y="13"/>
                  </a:lnTo>
                  <a:lnTo>
                    <a:pt x="152" y="14"/>
                  </a:lnTo>
                  <a:close/>
                </a:path>
              </a:pathLst>
            </a:custGeom>
            <a:solidFill>
              <a:srgbClr val="000000"/>
            </a:solidFill>
            <a:ln w="9525">
              <a:noFill/>
              <a:round/>
              <a:headEnd/>
              <a:tailEnd/>
            </a:ln>
          </p:spPr>
          <p:txBody>
            <a:bodyPr>
              <a:prstTxWarp prst="textNoShape">
                <a:avLst/>
              </a:prstTxWarp>
            </a:bodyPr>
            <a:lstStyle/>
            <a:p>
              <a:endParaRPr lang="en-US"/>
            </a:p>
          </p:txBody>
        </p:sp>
        <p:sp>
          <p:nvSpPr>
            <p:cNvPr id="62567" name="Freeform 103"/>
            <p:cNvSpPr>
              <a:spLocks/>
            </p:cNvSpPr>
            <p:nvPr/>
          </p:nvSpPr>
          <p:spPr bwMode="auto">
            <a:xfrm>
              <a:off x="1477" y="1652"/>
              <a:ext cx="101" cy="112"/>
            </a:xfrm>
            <a:custGeom>
              <a:avLst/>
              <a:gdLst>
                <a:gd name="T0" fmla="*/ 67 w 101"/>
                <a:gd name="T1" fmla="*/ 14 h 112"/>
                <a:gd name="T2" fmla="*/ 61 w 101"/>
                <a:gd name="T3" fmla="*/ 24 h 112"/>
                <a:gd name="T4" fmla="*/ 56 w 101"/>
                <a:gd name="T5" fmla="*/ 35 h 112"/>
                <a:gd name="T6" fmla="*/ 55 w 101"/>
                <a:gd name="T7" fmla="*/ 44 h 112"/>
                <a:gd name="T8" fmla="*/ 57 w 101"/>
                <a:gd name="T9" fmla="*/ 49 h 112"/>
                <a:gd name="T10" fmla="*/ 64 w 101"/>
                <a:gd name="T11" fmla="*/ 58 h 112"/>
                <a:gd name="T12" fmla="*/ 73 w 101"/>
                <a:gd name="T13" fmla="*/ 65 h 112"/>
                <a:gd name="T14" fmla="*/ 84 w 101"/>
                <a:gd name="T15" fmla="*/ 69 h 112"/>
                <a:gd name="T16" fmla="*/ 96 w 101"/>
                <a:gd name="T17" fmla="*/ 69 h 112"/>
                <a:gd name="T18" fmla="*/ 99 w 101"/>
                <a:gd name="T19" fmla="*/ 73 h 112"/>
                <a:gd name="T20" fmla="*/ 93 w 101"/>
                <a:gd name="T21" fmla="*/ 85 h 112"/>
                <a:gd name="T22" fmla="*/ 84 w 101"/>
                <a:gd name="T23" fmla="*/ 97 h 112"/>
                <a:gd name="T24" fmla="*/ 75 w 101"/>
                <a:gd name="T25" fmla="*/ 107 h 112"/>
                <a:gd name="T26" fmla="*/ 63 w 101"/>
                <a:gd name="T27" fmla="*/ 112 h 112"/>
                <a:gd name="T28" fmla="*/ 46 w 101"/>
                <a:gd name="T29" fmla="*/ 109 h 112"/>
                <a:gd name="T30" fmla="*/ 32 w 101"/>
                <a:gd name="T31" fmla="*/ 106 h 112"/>
                <a:gd name="T32" fmla="*/ 21 w 101"/>
                <a:gd name="T33" fmla="*/ 100 h 112"/>
                <a:gd name="T34" fmla="*/ 17 w 101"/>
                <a:gd name="T35" fmla="*/ 95 h 112"/>
                <a:gd name="T36" fmla="*/ 15 w 101"/>
                <a:gd name="T37" fmla="*/ 89 h 112"/>
                <a:gd name="T38" fmla="*/ 13 w 101"/>
                <a:gd name="T39" fmla="*/ 86 h 112"/>
                <a:gd name="T40" fmla="*/ 11 w 101"/>
                <a:gd name="T41" fmla="*/ 84 h 112"/>
                <a:gd name="T42" fmla="*/ 10 w 101"/>
                <a:gd name="T43" fmla="*/ 81 h 112"/>
                <a:gd name="T44" fmla="*/ 14 w 101"/>
                <a:gd name="T45" fmla="*/ 76 h 112"/>
                <a:gd name="T46" fmla="*/ 24 w 101"/>
                <a:gd name="T47" fmla="*/ 72 h 112"/>
                <a:gd name="T48" fmla="*/ 34 w 101"/>
                <a:gd name="T49" fmla="*/ 66 h 112"/>
                <a:gd name="T50" fmla="*/ 41 w 101"/>
                <a:gd name="T51" fmla="*/ 59 h 112"/>
                <a:gd name="T52" fmla="*/ 41 w 101"/>
                <a:gd name="T53" fmla="*/ 49 h 112"/>
                <a:gd name="T54" fmla="*/ 35 w 101"/>
                <a:gd name="T55" fmla="*/ 45 h 112"/>
                <a:gd name="T56" fmla="*/ 22 w 101"/>
                <a:gd name="T57" fmla="*/ 42 h 112"/>
                <a:gd name="T58" fmla="*/ 10 w 101"/>
                <a:gd name="T59" fmla="*/ 40 h 112"/>
                <a:gd name="T60" fmla="*/ 3 w 101"/>
                <a:gd name="T61" fmla="*/ 38 h 112"/>
                <a:gd name="T62" fmla="*/ 0 w 101"/>
                <a:gd name="T63" fmla="*/ 34 h 112"/>
                <a:gd name="T64" fmla="*/ 2 w 101"/>
                <a:gd name="T65" fmla="*/ 26 h 112"/>
                <a:gd name="T66" fmla="*/ 10 w 101"/>
                <a:gd name="T67" fmla="*/ 18 h 112"/>
                <a:gd name="T68" fmla="*/ 18 w 101"/>
                <a:gd name="T69" fmla="*/ 12 h 112"/>
                <a:gd name="T70" fmla="*/ 25 w 101"/>
                <a:gd name="T71" fmla="*/ 6 h 112"/>
                <a:gd name="T72" fmla="*/ 35 w 101"/>
                <a:gd name="T73" fmla="*/ 3 h 112"/>
                <a:gd name="T74" fmla="*/ 43 w 101"/>
                <a:gd name="T75" fmla="*/ 0 h 112"/>
                <a:gd name="T76" fmla="*/ 51 w 101"/>
                <a:gd name="T77" fmla="*/ 0 h 112"/>
                <a:gd name="T78" fmla="*/ 58 w 101"/>
                <a:gd name="T79" fmla="*/ 2 h 112"/>
                <a:gd name="T80" fmla="*/ 65 w 101"/>
                <a:gd name="T81" fmla="*/ 5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
                <a:gd name="T124" fmla="*/ 0 h 112"/>
                <a:gd name="T125" fmla="*/ 101 w 101"/>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 h="112">
                  <a:moveTo>
                    <a:pt x="69" y="7"/>
                  </a:moveTo>
                  <a:lnTo>
                    <a:pt x="67" y="14"/>
                  </a:lnTo>
                  <a:lnTo>
                    <a:pt x="65" y="19"/>
                  </a:lnTo>
                  <a:lnTo>
                    <a:pt x="61" y="24"/>
                  </a:lnTo>
                  <a:lnTo>
                    <a:pt x="58" y="29"/>
                  </a:lnTo>
                  <a:lnTo>
                    <a:pt x="56" y="35"/>
                  </a:lnTo>
                  <a:lnTo>
                    <a:pt x="55" y="41"/>
                  </a:lnTo>
                  <a:lnTo>
                    <a:pt x="55" y="44"/>
                  </a:lnTo>
                  <a:lnTo>
                    <a:pt x="56" y="47"/>
                  </a:lnTo>
                  <a:lnTo>
                    <a:pt x="57" y="49"/>
                  </a:lnTo>
                  <a:lnTo>
                    <a:pt x="60" y="53"/>
                  </a:lnTo>
                  <a:lnTo>
                    <a:pt x="64" y="58"/>
                  </a:lnTo>
                  <a:lnTo>
                    <a:pt x="69" y="62"/>
                  </a:lnTo>
                  <a:lnTo>
                    <a:pt x="73" y="65"/>
                  </a:lnTo>
                  <a:lnTo>
                    <a:pt x="78" y="68"/>
                  </a:lnTo>
                  <a:lnTo>
                    <a:pt x="84" y="69"/>
                  </a:lnTo>
                  <a:lnTo>
                    <a:pt x="90" y="71"/>
                  </a:lnTo>
                  <a:lnTo>
                    <a:pt x="96" y="69"/>
                  </a:lnTo>
                  <a:lnTo>
                    <a:pt x="101" y="66"/>
                  </a:lnTo>
                  <a:lnTo>
                    <a:pt x="99" y="73"/>
                  </a:lnTo>
                  <a:lnTo>
                    <a:pt x="96" y="79"/>
                  </a:lnTo>
                  <a:lnTo>
                    <a:pt x="93" y="85"/>
                  </a:lnTo>
                  <a:lnTo>
                    <a:pt x="89" y="92"/>
                  </a:lnTo>
                  <a:lnTo>
                    <a:pt x="84" y="97"/>
                  </a:lnTo>
                  <a:lnTo>
                    <a:pt x="79" y="102"/>
                  </a:lnTo>
                  <a:lnTo>
                    <a:pt x="75" y="107"/>
                  </a:lnTo>
                  <a:lnTo>
                    <a:pt x="71" y="112"/>
                  </a:lnTo>
                  <a:lnTo>
                    <a:pt x="63" y="112"/>
                  </a:lnTo>
                  <a:lnTo>
                    <a:pt x="55" y="111"/>
                  </a:lnTo>
                  <a:lnTo>
                    <a:pt x="46" y="109"/>
                  </a:lnTo>
                  <a:lnTo>
                    <a:pt x="39" y="108"/>
                  </a:lnTo>
                  <a:lnTo>
                    <a:pt x="32" y="106"/>
                  </a:lnTo>
                  <a:lnTo>
                    <a:pt x="24" y="102"/>
                  </a:lnTo>
                  <a:lnTo>
                    <a:pt x="21" y="100"/>
                  </a:lnTo>
                  <a:lnTo>
                    <a:pt x="19" y="98"/>
                  </a:lnTo>
                  <a:lnTo>
                    <a:pt x="17" y="95"/>
                  </a:lnTo>
                  <a:lnTo>
                    <a:pt x="15" y="92"/>
                  </a:lnTo>
                  <a:lnTo>
                    <a:pt x="15" y="89"/>
                  </a:lnTo>
                  <a:lnTo>
                    <a:pt x="14" y="88"/>
                  </a:lnTo>
                  <a:lnTo>
                    <a:pt x="13" y="86"/>
                  </a:lnTo>
                  <a:lnTo>
                    <a:pt x="12" y="85"/>
                  </a:lnTo>
                  <a:lnTo>
                    <a:pt x="11" y="84"/>
                  </a:lnTo>
                  <a:lnTo>
                    <a:pt x="10" y="82"/>
                  </a:lnTo>
                  <a:lnTo>
                    <a:pt x="10" y="81"/>
                  </a:lnTo>
                  <a:lnTo>
                    <a:pt x="10" y="79"/>
                  </a:lnTo>
                  <a:lnTo>
                    <a:pt x="14" y="76"/>
                  </a:lnTo>
                  <a:lnTo>
                    <a:pt x="19" y="74"/>
                  </a:lnTo>
                  <a:lnTo>
                    <a:pt x="24" y="72"/>
                  </a:lnTo>
                  <a:lnTo>
                    <a:pt x="30" y="68"/>
                  </a:lnTo>
                  <a:lnTo>
                    <a:pt x="34" y="66"/>
                  </a:lnTo>
                  <a:lnTo>
                    <a:pt x="38" y="63"/>
                  </a:lnTo>
                  <a:lnTo>
                    <a:pt x="41" y="59"/>
                  </a:lnTo>
                  <a:lnTo>
                    <a:pt x="42" y="53"/>
                  </a:lnTo>
                  <a:lnTo>
                    <a:pt x="41" y="49"/>
                  </a:lnTo>
                  <a:lnTo>
                    <a:pt x="38" y="47"/>
                  </a:lnTo>
                  <a:lnTo>
                    <a:pt x="35" y="45"/>
                  </a:lnTo>
                  <a:lnTo>
                    <a:pt x="31" y="44"/>
                  </a:lnTo>
                  <a:lnTo>
                    <a:pt x="22" y="42"/>
                  </a:lnTo>
                  <a:lnTo>
                    <a:pt x="13" y="41"/>
                  </a:lnTo>
                  <a:lnTo>
                    <a:pt x="10" y="40"/>
                  </a:lnTo>
                  <a:lnTo>
                    <a:pt x="5" y="39"/>
                  </a:lnTo>
                  <a:lnTo>
                    <a:pt x="3" y="38"/>
                  </a:lnTo>
                  <a:lnTo>
                    <a:pt x="1" y="36"/>
                  </a:lnTo>
                  <a:lnTo>
                    <a:pt x="0" y="34"/>
                  </a:lnTo>
                  <a:lnTo>
                    <a:pt x="1" y="30"/>
                  </a:lnTo>
                  <a:lnTo>
                    <a:pt x="2" y="26"/>
                  </a:lnTo>
                  <a:lnTo>
                    <a:pt x="6" y="21"/>
                  </a:lnTo>
                  <a:lnTo>
                    <a:pt x="10" y="18"/>
                  </a:lnTo>
                  <a:lnTo>
                    <a:pt x="14" y="15"/>
                  </a:lnTo>
                  <a:lnTo>
                    <a:pt x="18" y="12"/>
                  </a:lnTo>
                  <a:lnTo>
                    <a:pt x="21" y="8"/>
                  </a:lnTo>
                  <a:lnTo>
                    <a:pt x="25" y="6"/>
                  </a:lnTo>
                  <a:lnTo>
                    <a:pt x="31" y="4"/>
                  </a:lnTo>
                  <a:lnTo>
                    <a:pt x="35" y="3"/>
                  </a:lnTo>
                  <a:lnTo>
                    <a:pt x="41" y="2"/>
                  </a:lnTo>
                  <a:lnTo>
                    <a:pt x="43" y="0"/>
                  </a:lnTo>
                  <a:lnTo>
                    <a:pt x="46" y="0"/>
                  </a:lnTo>
                  <a:lnTo>
                    <a:pt x="51" y="0"/>
                  </a:lnTo>
                  <a:lnTo>
                    <a:pt x="54" y="0"/>
                  </a:lnTo>
                  <a:lnTo>
                    <a:pt x="58" y="2"/>
                  </a:lnTo>
                  <a:lnTo>
                    <a:pt x="61" y="3"/>
                  </a:lnTo>
                  <a:lnTo>
                    <a:pt x="65" y="5"/>
                  </a:lnTo>
                  <a:lnTo>
                    <a:pt x="69" y="7"/>
                  </a:lnTo>
                  <a:close/>
                </a:path>
              </a:pathLst>
            </a:custGeom>
            <a:solidFill>
              <a:srgbClr val="00CCFF"/>
            </a:solidFill>
            <a:ln w="9525">
              <a:noFill/>
              <a:round/>
              <a:headEnd/>
              <a:tailEnd/>
            </a:ln>
          </p:spPr>
          <p:txBody>
            <a:bodyPr>
              <a:prstTxWarp prst="textNoShape">
                <a:avLst/>
              </a:prstTxWarp>
            </a:bodyPr>
            <a:lstStyle/>
            <a:p>
              <a:endParaRPr lang="en-US"/>
            </a:p>
          </p:txBody>
        </p:sp>
        <p:sp>
          <p:nvSpPr>
            <p:cNvPr id="62568" name="Freeform 104"/>
            <p:cNvSpPr>
              <a:spLocks/>
            </p:cNvSpPr>
            <p:nvPr/>
          </p:nvSpPr>
          <p:spPr bwMode="auto">
            <a:xfrm>
              <a:off x="1713" y="1651"/>
              <a:ext cx="89" cy="119"/>
            </a:xfrm>
            <a:custGeom>
              <a:avLst/>
              <a:gdLst>
                <a:gd name="T0" fmla="*/ 73 w 89"/>
                <a:gd name="T1" fmla="*/ 6 h 119"/>
                <a:gd name="T2" fmla="*/ 65 w 89"/>
                <a:gd name="T3" fmla="*/ 17 h 119"/>
                <a:gd name="T4" fmla="*/ 60 w 89"/>
                <a:gd name="T5" fmla="*/ 29 h 119"/>
                <a:gd name="T6" fmla="*/ 59 w 89"/>
                <a:gd name="T7" fmla="*/ 43 h 119"/>
                <a:gd name="T8" fmla="*/ 63 w 89"/>
                <a:gd name="T9" fmla="*/ 53 h 119"/>
                <a:gd name="T10" fmla="*/ 70 w 89"/>
                <a:gd name="T11" fmla="*/ 57 h 119"/>
                <a:gd name="T12" fmla="*/ 78 w 89"/>
                <a:gd name="T13" fmla="*/ 60 h 119"/>
                <a:gd name="T14" fmla="*/ 85 w 89"/>
                <a:gd name="T15" fmla="*/ 63 h 119"/>
                <a:gd name="T16" fmla="*/ 84 w 89"/>
                <a:gd name="T17" fmla="*/ 69 h 119"/>
                <a:gd name="T18" fmla="*/ 75 w 89"/>
                <a:gd name="T19" fmla="*/ 74 h 119"/>
                <a:gd name="T20" fmla="*/ 65 w 89"/>
                <a:gd name="T21" fmla="*/ 79 h 119"/>
                <a:gd name="T22" fmla="*/ 58 w 89"/>
                <a:gd name="T23" fmla="*/ 86 h 119"/>
                <a:gd name="T24" fmla="*/ 57 w 89"/>
                <a:gd name="T25" fmla="*/ 94 h 119"/>
                <a:gd name="T26" fmla="*/ 57 w 89"/>
                <a:gd name="T27" fmla="*/ 101 h 119"/>
                <a:gd name="T28" fmla="*/ 57 w 89"/>
                <a:gd name="T29" fmla="*/ 109 h 119"/>
                <a:gd name="T30" fmla="*/ 59 w 89"/>
                <a:gd name="T31" fmla="*/ 116 h 119"/>
                <a:gd name="T32" fmla="*/ 58 w 89"/>
                <a:gd name="T33" fmla="*/ 119 h 119"/>
                <a:gd name="T34" fmla="*/ 51 w 89"/>
                <a:gd name="T35" fmla="*/ 119 h 119"/>
                <a:gd name="T36" fmla="*/ 40 w 89"/>
                <a:gd name="T37" fmla="*/ 116 h 119"/>
                <a:gd name="T38" fmla="*/ 26 w 89"/>
                <a:gd name="T39" fmla="*/ 106 h 119"/>
                <a:gd name="T40" fmla="*/ 14 w 89"/>
                <a:gd name="T41" fmla="*/ 95 h 119"/>
                <a:gd name="T42" fmla="*/ 4 w 89"/>
                <a:gd name="T43" fmla="*/ 82 h 119"/>
                <a:gd name="T44" fmla="*/ 1 w 89"/>
                <a:gd name="T45" fmla="*/ 68 h 119"/>
                <a:gd name="T46" fmla="*/ 1 w 89"/>
                <a:gd name="T47" fmla="*/ 54 h 119"/>
                <a:gd name="T48" fmla="*/ 6 w 89"/>
                <a:gd name="T49" fmla="*/ 40 h 119"/>
                <a:gd name="T50" fmla="*/ 15 w 89"/>
                <a:gd name="T51" fmla="*/ 27 h 119"/>
                <a:gd name="T52" fmla="*/ 25 w 89"/>
                <a:gd name="T53" fmla="*/ 18 h 119"/>
                <a:gd name="T54" fmla="*/ 37 w 89"/>
                <a:gd name="T55" fmla="*/ 9 h 119"/>
                <a:gd name="T56" fmla="*/ 51 w 89"/>
                <a:gd name="T57" fmla="*/ 4 h 119"/>
                <a:gd name="T58" fmla="*/ 60 w 89"/>
                <a:gd name="T59" fmla="*/ 3 h 119"/>
                <a:gd name="T60" fmla="*/ 65 w 89"/>
                <a:gd name="T61" fmla="*/ 1 h 119"/>
                <a:gd name="T62" fmla="*/ 71 w 89"/>
                <a:gd name="T63" fmla="*/ 0 h 119"/>
                <a:gd name="T64" fmla="*/ 76 w 89"/>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119"/>
                <a:gd name="T101" fmla="*/ 89 w 8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119">
                  <a:moveTo>
                    <a:pt x="78" y="1"/>
                  </a:moveTo>
                  <a:lnTo>
                    <a:pt x="73" y="6"/>
                  </a:lnTo>
                  <a:lnTo>
                    <a:pt x="69" y="11"/>
                  </a:lnTo>
                  <a:lnTo>
                    <a:pt x="65" y="17"/>
                  </a:lnTo>
                  <a:lnTo>
                    <a:pt x="62" y="23"/>
                  </a:lnTo>
                  <a:lnTo>
                    <a:pt x="60" y="29"/>
                  </a:lnTo>
                  <a:lnTo>
                    <a:pt x="59" y="37"/>
                  </a:lnTo>
                  <a:lnTo>
                    <a:pt x="59" y="43"/>
                  </a:lnTo>
                  <a:lnTo>
                    <a:pt x="60" y="48"/>
                  </a:lnTo>
                  <a:lnTo>
                    <a:pt x="63" y="53"/>
                  </a:lnTo>
                  <a:lnTo>
                    <a:pt x="65" y="55"/>
                  </a:lnTo>
                  <a:lnTo>
                    <a:pt x="70" y="57"/>
                  </a:lnTo>
                  <a:lnTo>
                    <a:pt x="74" y="58"/>
                  </a:lnTo>
                  <a:lnTo>
                    <a:pt x="78" y="60"/>
                  </a:lnTo>
                  <a:lnTo>
                    <a:pt x="82" y="61"/>
                  </a:lnTo>
                  <a:lnTo>
                    <a:pt x="85" y="63"/>
                  </a:lnTo>
                  <a:lnTo>
                    <a:pt x="89" y="66"/>
                  </a:lnTo>
                  <a:lnTo>
                    <a:pt x="84" y="69"/>
                  </a:lnTo>
                  <a:lnTo>
                    <a:pt x="79" y="72"/>
                  </a:lnTo>
                  <a:lnTo>
                    <a:pt x="75" y="74"/>
                  </a:lnTo>
                  <a:lnTo>
                    <a:pt x="70" y="76"/>
                  </a:lnTo>
                  <a:lnTo>
                    <a:pt x="65" y="79"/>
                  </a:lnTo>
                  <a:lnTo>
                    <a:pt x="61" y="82"/>
                  </a:lnTo>
                  <a:lnTo>
                    <a:pt x="58" y="86"/>
                  </a:lnTo>
                  <a:lnTo>
                    <a:pt x="56" y="90"/>
                  </a:lnTo>
                  <a:lnTo>
                    <a:pt x="57" y="94"/>
                  </a:lnTo>
                  <a:lnTo>
                    <a:pt x="57" y="98"/>
                  </a:lnTo>
                  <a:lnTo>
                    <a:pt x="57" y="101"/>
                  </a:lnTo>
                  <a:lnTo>
                    <a:pt x="57" y="105"/>
                  </a:lnTo>
                  <a:lnTo>
                    <a:pt x="57" y="109"/>
                  </a:lnTo>
                  <a:lnTo>
                    <a:pt x="58" y="113"/>
                  </a:lnTo>
                  <a:lnTo>
                    <a:pt x="59" y="116"/>
                  </a:lnTo>
                  <a:lnTo>
                    <a:pt x="62" y="118"/>
                  </a:lnTo>
                  <a:lnTo>
                    <a:pt x="58" y="119"/>
                  </a:lnTo>
                  <a:lnTo>
                    <a:pt x="55" y="119"/>
                  </a:lnTo>
                  <a:lnTo>
                    <a:pt x="51" y="119"/>
                  </a:lnTo>
                  <a:lnTo>
                    <a:pt x="47" y="118"/>
                  </a:lnTo>
                  <a:lnTo>
                    <a:pt x="40" y="116"/>
                  </a:lnTo>
                  <a:lnTo>
                    <a:pt x="33" y="112"/>
                  </a:lnTo>
                  <a:lnTo>
                    <a:pt x="26" y="106"/>
                  </a:lnTo>
                  <a:lnTo>
                    <a:pt x="20" y="100"/>
                  </a:lnTo>
                  <a:lnTo>
                    <a:pt x="14" y="95"/>
                  </a:lnTo>
                  <a:lnTo>
                    <a:pt x="7" y="88"/>
                  </a:lnTo>
                  <a:lnTo>
                    <a:pt x="4" y="82"/>
                  </a:lnTo>
                  <a:lnTo>
                    <a:pt x="2" y="76"/>
                  </a:lnTo>
                  <a:lnTo>
                    <a:pt x="1" y="68"/>
                  </a:lnTo>
                  <a:lnTo>
                    <a:pt x="0" y="61"/>
                  </a:lnTo>
                  <a:lnTo>
                    <a:pt x="1" y="54"/>
                  </a:lnTo>
                  <a:lnTo>
                    <a:pt x="3" y="46"/>
                  </a:lnTo>
                  <a:lnTo>
                    <a:pt x="6" y="40"/>
                  </a:lnTo>
                  <a:lnTo>
                    <a:pt x="11" y="33"/>
                  </a:lnTo>
                  <a:lnTo>
                    <a:pt x="15" y="27"/>
                  </a:lnTo>
                  <a:lnTo>
                    <a:pt x="20" y="23"/>
                  </a:lnTo>
                  <a:lnTo>
                    <a:pt x="25" y="18"/>
                  </a:lnTo>
                  <a:lnTo>
                    <a:pt x="32" y="14"/>
                  </a:lnTo>
                  <a:lnTo>
                    <a:pt x="37" y="9"/>
                  </a:lnTo>
                  <a:lnTo>
                    <a:pt x="43" y="6"/>
                  </a:lnTo>
                  <a:lnTo>
                    <a:pt x="51" y="4"/>
                  </a:lnTo>
                  <a:lnTo>
                    <a:pt x="57" y="3"/>
                  </a:lnTo>
                  <a:lnTo>
                    <a:pt x="60" y="3"/>
                  </a:lnTo>
                  <a:lnTo>
                    <a:pt x="62" y="2"/>
                  </a:lnTo>
                  <a:lnTo>
                    <a:pt x="65" y="1"/>
                  </a:lnTo>
                  <a:lnTo>
                    <a:pt x="68" y="1"/>
                  </a:lnTo>
                  <a:lnTo>
                    <a:pt x="71" y="0"/>
                  </a:lnTo>
                  <a:lnTo>
                    <a:pt x="73" y="0"/>
                  </a:lnTo>
                  <a:lnTo>
                    <a:pt x="76" y="0"/>
                  </a:lnTo>
                  <a:lnTo>
                    <a:pt x="78" y="1"/>
                  </a:lnTo>
                  <a:close/>
                </a:path>
              </a:pathLst>
            </a:custGeom>
            <a:solidFill>
              <a:srgbClr val="66FFCC"/>
            </a:solidFill>
            <a:ln w="9525">
              <a:noFill/>
              <a:round/>
              <a:headEnd/>
              <a:tailEnd/>
            </a:ln>
          </p:spPr>
          <p:txBody>
            <a:bodyPr>
              <a:prstTxWarp prst="textNoShape">
                <a:avLst/>
              </a:prstTxWarp>
            </a:bodyPr>
            <a:lstStyle/>
            <a:p>
              <a:endParaRPr lang="en-US"/>
            </a:p>
          </p:txBody>
        </p:sp>
        <p:sp>
          <p:nvSpPr>
            <p:cNvPr id="62569" name="Freeform 105"/>
            <p:cNvSpPr>
              <a:spLocks/>
            </p:cNvSpPr>
            <p:nvPr/>
          </p:nvSpPr>
          <p:spPr bwMode="auto">
            <a:xfrm>
              <a:off x="1411" y="1652"/>
              <a:ext cx="94" cy="122"/>
            </a:xfrm>
            <a:custGeom>
              <a:avLst/>
              <a:gdLst>
                <a:gd name="T0" fmla="*/ 73 w 94"/>
                <a:gd name="T1" fmla="*/ 0 h 122"/>
                <a:gd name="T2" fmla="*/ 65 w 94"/>
                <a:gd name="T3" fmla="*/ 7 h 122"/>
                <a:gd name="T4" fmla="*/ 58 w 94"/>
                <a:gd name="T5" fmla="*/ 17 h 122"/>
                <a:gd name="T6" fmla="*/ 53 w 94"/>
                <a:gd name="T7" fmla="*/ 26 h 122"/>
                <a:gd name="T8" fmla="*/ 51 w 94"/>
                <a:gd name="T9" fmla="*/ 37 h 122"/>
                <a:gd name="T10" fmla="*/ 57 w 94"/>
                <a:gd name="T11" fmla="*/ 45 h 122"/>
                <a:gd name="T12" fmla="*/ 65 w 94"/>
                <a:gd name="T13" fmla="*/ 51 h 122"/>
                <a:gd name="T14" fmla="*/ 74 w 94"/>
                <a:gd name="T15" fmla="*/ 54 h 122"/>
                <a:gd name="T16" fmla="*/ 84 w 94"/>
                <a:gd name="T17" fmla="*/ 57 h 122"/>
                <a:gd name="T18" fmla="*/ 78 w 94"/>
                <a:gd name="T19" fmla="*/ 61 h 122"/>
                <a:gd name="T20" fmla="*/ 70 w 94"/>
                <a:gd name="T21" fmla="*/ 64 h 122"/>
                <a:gd name="T22" fmla="*/ 64 w 94"/>
                <a:gd name="T23" fmla="*/ 68 h 122"/>
                <a:gd name="T24" fmla="*/ 62 w 94"/>
                <a:gd name="T25" fmla="*/ 78 h 122"/>
                <a:gd name="T26" fmla="*/ 63 w 94"/>
                <a:gd name="T27" fmla="*/ 91 h 122"/>
                <a:gd name="T28" fmla="*/ 70 w 94"/>
                <a:gd name="T29" fmla="*/ 102 h 122"/>
                <a:gd name="T30" fmla="*/ 80 w 94"/>
                <a:gd name="T31" fmla="*/ 113 h 122"/>
                <a:gd name="T32" fmla="*/ 89 w 94"/>
                <a:gd name="T33" fmla="*/ 121 h 122"/>
                <a:gd name="T34" fmla="*/ 90 w 94"/>
                <a:gd name="T35" fmla="*/ 122 h 122"/>
                <a:gd name="T36" fmla="*/ 79 w 94"/>
                <a:gd name="T37" fmla="*/ 122 h 122"/>
                <a:gd name="T38" fmla="*/ 67 w 94"/>
                <a:gd name="T39" fmla="*/ 121 h 122"/>
                <a:gd name="T40" fmla="*/ 54 w 94"/>
                <a:gd name="T41" fmla="*/ 119 h 122"/>
                <a:gd name="T42" fmla="*/ 43 w 94"/>
                <a:gd name="T43" fmla="*/ 115 h 122"/>
                <a:gd name="T44" fmla="*/ 30 w 94"/>
                <a:gd name="T45" fmla="*/ 109 h 122"/>
                <a:gd name="T46" fmla="*/ 19 w 94"/>
                <a:gd name="T47" fmla="*/ 103 h 122"/>
                <a:gd name="T48" fmla="*/ 8 w 94"/>
                <a:gd name="T49" fmla="*/ 94 h 122"/>
                <a:gd name="T50" fmla="*/ 3 w 94"/>
                <a:gd name="T51" fmla="*/ 82 h 122"/>
                <a:gd name="T52" fmla="*/ 1 w 94"/>
                <a:gd name="T53" fmla="*/ 72 h 122"/>
                <a:gd name="T54" fmla="*/ 0 w 94"/>
                <a:gd name="T55" fmla="*/ 61 h 122"/>
                <a:gd name="T56" fmla="*/ 1 w 94"/>
                <a:gd name="T57" fmla="*/ 49 h 122"/>
                <a:gd name="T58" fmla="*/ 8 w 94"/>
                <a:gd name="T59" fmla="*/ 36 h 122"/>
                <a:gd name="T60" fmla="*/ 23 w 94"/>
                <a:gd name="T61" fmla="*/ 20 h 122"/>
                <a:gd name="T62" fmla="*/ 41 w 94"/>
                <a:gd name="T63" fmla="*/ 9 h 122"/>
                <a:gd name="T64" fmla="*/ 60 w 94"/>
                <a:gd name="T65" fmla="*/ 2 h 122"/>
                <a:gd name="T66" fmla="*/ 72 w 94"/>
                <a:gd name="T67" fmla="*/ 2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
                <a:gd name="T103" fmla="*/ 0 h 122"/>
                <a:gd name="T104" fmla="*/ 94 w 94"/>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 h="122">
                  <a:moveTo>
                    <a:pt x="72" y="2"/>
                  </a:moveTo>
                  <a:lnTo>
                    <a:pt x="73" y="0"/>
                  </a:lnTo>
                  <a:lnTo>
                    <a:pt x="69" y="4"/>
                  </a:lnTo>
                  <a:lnTo>
                    <a:pt x="65" y="7"/>
                  </a:lnTo>
                  <a:lnTo>
                    <a:pt x="61" y="12"/>
                  </a:lnTo>
                  <a:lnTo>
                    <a:pt x="58" y="17"/>
                  </a:lnTo>
                  <a:lnTo>
                    <a:pt x="56" y="21"/>
                  </a:lnTo>
                  <a:lnTo>
                    <a:pt x="53" y="26"/>
                  </a:lnTo>
                  <a:lnTo>
                    <a:pt x="51" y="32"/>
                  </a:lnTo>
                  <a:lnTo>
                    <a:pt x="51" y="37"/>
                  </a:lnTo>
                  <a:lnTo>
                    <a:pt x="53" y="42"/>
                  </a:lnTo>
                  <a:lnTo>
                    <a:pt x="57" y="45"/>
                  </a:lnTo>
                  <a:lnTo>
                    <a:pt x="61" y="48"/>
                  </a:lnTo>
                  <a:lnTo>
                    <a:pt x="65" y="51"/>
                  </a:lnTo>
                  <a:lnTo>
                    <a:pt x="70" y="53"/>
                  </a:lnTo>
                  <a:lnTo>
                    <a:pt x="74" y="54"/>
                  </a:lnTo>
                  <a:lnTo>
                    <a:pt x="80" y="55"/>
                  </a:lnTo>
                  <a:lnTo>
                    <a:pt x="84" y="57"/>
                  </a:lnTo>
                  <a:lnTo>
                    <a:pt x="82" y="59"/>
                  </a:lnTo>
                  <a:lnTo>
                    <a:pt x="78" y="61"/>
                  </a:lnTo>
                  <a:lnTo>
                    <a:pt x="74" y="62"/>
                  </a:lnTo>
                  <a:lnTo>
                    <a:pt x="70" y="64"/>
                  </a:lnTo>
                  <a:lnTo>
                    <a:pt x="66" y="66"/>
                  </a:lnTo>
                  <a:lnTo>
                    <a:pt x="64" y="68"/>
                  </a:lnTo>
                  <a:lnTo>
                    <a:pt x="62" y="73"/>
                  </a:lnTo>
                  <a:lnTo>
                    <a:pt x="62" y="78"/>
                  </a:lnTo>
                  <a:lnTo>
                    <a:pt x="62" y="84"/>
                  </a:lnTo>
                  <a:lnTo>
                    <a:pt x="63" y="91"/>
                  </a:lnTo>
                  <a:lnTo>
                    <a:pt x="66" y="97"/>
                  </a:lnTo>
                  <a:lnTo>
                    <a:pt x="70" y="102"/>
                  </a:lnTo>
                  <a:lnTo>
                    <a:pt x="74" y="107"/>
                  </a:lnTo>
                  <a:lnTo>
                    <a:pt x="80" y="113"/>
                  </a:lnTo>
                  <a:lnTo>
                    <a:pt x="85" y="117"/>
                  </a:lnTo>
                  <a:lnTo>
                    <a:pt x="89" y="121"/>
                  </a:lnTo>
                  <a:lnTo>
                    <a:pt x="94" y="121"/>
                  </a:lnTo>
                  <a:lnTo>
                    <a:pt x="90" y="122"/>
                  </a:lnTo>
                  <a:lnTo>
                    <a:pt x="85" y="122"/>
                  </a:lnTo>
                  <a:lnTo>
                    <a:pt x="79" y="122"/>
                  </a:lnTo>
                  <a:lnTo>
                    <a:pt x="73" y="122"/>
                  </a:lnTo>
                  <a:lnTo>
                    <a:pt x="67" y="121"/>
                  </a:lnTo>
                  <a:lnTo>
                    <a:pt x="61" y="120"/>
                  </a:lnTo>
                  <a:lnTo>
                    <a:pt x="54" y="119"/>
                  </a:lnTo>
                  <a:lnTo>
                    <a:pt x="49" y="117"/>
                  </a:lnTo>
                  <a:lnTo>
                    <a:pt x="43" y="115"/>
                  </a:lnTo>
                  <a:lnTo>
                    <a:pt x="37" y="112"/>
                  </a:lnTo>
                  <a:lnTo>
                    <a:pt x="30" y="109"/>
                  </a:lnTo>
                  <a:lnTo>
                    <a:pt x="25" y="106"/>
                  </a:lnTo>
                  <a:lnTo>
                    <a:pt x="19" y="103"/>
                  </a:lnTo>
                  <a:lnTo>
                    <a:pt x="13" y="99"/>
                  </a:lnTo>
                  <a:lnTo>
                    <a:pt x="8" y="94"/>
                  </a:lnTo>
                  <a:lnTo>
                    <a:pt x="4" y="87"/>
                  </a:lnTo>
                  <a:lnTo>
                    <a:pt x="3" y="82"/>
                  </a:lnTo>
                  <a:lnTo>
                    <a:pt x="1" y="77"/>
                  </a:lnTo>
                  <a:lnTo>
                    <a:pt x="1" y="72"/>
                  </a:lnTo>
                  <a:lnTo>
                    <a:pt x="0" y="66"/>
                  </a:lnTo>
                  <a:lnTo>
                    <a:pt x="0" y="61"/>
                  </a:lnTo>
                  <a:lnTo>
                    <a:pt x="0" y="56"/>
                  </a:lnTo>
                  <a:lnTo>
                    <a:pt x="1" y="49"/>
                  </a:lnTo>
                  <a:lnTo>
                    <a:pt x="2" y="44"/>
                  </a:lnTo>
                  <a:lnTo>
                    <a:pt x="8" y="36"/>
                  </a:lnTo>
                  <a:lnTo>
                    <a:pt x="15" y="27"/>
                  </a:lnTo>
                  <a:lnTo>
                    <a:pt x="23" y="20"/>
                  </a:lnTo>
                  <a:lnTo>
                    <a:pt x="31" y="14"/>
                  </a:lnTo>
                  <a:lnTo>
                    <a:pt x="41" y="9"/>
                  </a:lnTo>
                  <a:lnTo>
                    <a:pt x="50" y="5"/>
                  </a:lnTo>
                  <a:lnTo>
                    <a:pt x="60" y="2"/>
                  </a:lnTo>
                  <a:lnTo>
                    <a:pt x="70" y="0"/>
                  </a:lnTo>
                  <a:lnTo>
                    <a:pt x="72" y="2"/>
                  </a:lnTo>
                  <a:close/>
                </a:path>
              </a:pathLst>
            </a:custGeom>
            <a:solidFill>
              <a:srgbClr val="66FFCC"/>
            </a:solidFill>
            <a:ln w="9525">
              <a:noFill/>
              <a:round/>
              <a:headEnd/>
              <a:tailEnd/>
            </a:ln>
          </p:spPr>
          <p:txBody>
            <a:bodyPr>
              <a:prstTxWarp prst="textNoShape">
                <a:avLst/>
              </a:prstTxWarp>
            </a:bodyPr>
            <a:lstStyle/>
            <a:p>
              <a:endParaRPr lang="en-US"/>
            </a:p>
          </p:txBody>
        </p:sp>
        <p:sp>
          <p:nvSpPr>
            <p:cNvPr id="62570" name="Freeform 106"/>
            <p:cNvSpPr>
              <a:spLocks/>
            </p:cNvSpPr>
            <p:nvPr/>
          </p:nvSpPr>
          <p:spPr bwMode="auto">
            <a:xfrm>
              <a:off x="1783" y="1658"/>
              <a:ext cx="92" cy="117"/>
            </a:xfrm>
            <a:custGeom>
              <a:avLst/>
              <a:gdLst>
                <a:gd name="T0" fmla="*/ 67 w 92"/>
                <a:gd name="T1" fmla="*/ 18 h 117"/>
                <a:gd name="T2" fmla="*/ 59 w 92"/>
                <a:gd name="T3" fmla="*/ 29 h 117"/>
                <a:gd name="T4" fmla="*/ 52 w 92"/>
                <a:gd name="T5" fmla="*/ 40 h 117"/>
                <a:gd name="T6" fmla="*/ 51 w 92"/>
                <a:gd name="T7" fmla="*/ 52 h 117"/>
                <a:gd name="T8" fmla="*/ 57 w 92"/>
                <a:gd name="T9" fmla="*/ 65 h 117"/>
                <a:gd name="T10" fmla="*/ 65 w 92"/>
                <a:gd name="T11" fmla="*/ 74 h 117"/>
                <a:gd name="T12" fmla="*/ 75 w 92"/>
                <a:gd name="T13" fmla="*/ 79 h 117"/>
                <a:gd name="T14" fmla="*/ 87 w 92"/>
                <a:gd name="T15" fmla="*/ 82 h 117"/>
                <a:gd name="T16" fmla="*/ 88 w 92"/>
                <a:gd name="T17" fmla="*/ 90 h 117"/>
                <a:gd name="T18" fmla="*/ 79 w 92"/>
                <a:gd name="T19" fmla="*/ 100 h 117"/>
                <a:gd name="T20" fmla="*/ 66 w 92"/>
                <a:gd name="T21" fmla="*/ 110 h 117"/>
                <a:gd name="T22" fmla="*/ 52 w 92"/>
                <a:gd name="T23" fmla="*/ 115 h 117"/>
                <a:gd name="T24" fmla="*/ 41 w 92"/>
                <a:gd name="T25" fmla="*/ 117 h 117"/>
                <a:gd name="T26" fmla="*/ 32 w 92"/>
                <a:gd name="T27" fmla="*/ 116 h 117"/>
                <a:gd name="T28" fmla="*/ 24 w 92"/>
                <a:gd name="T29" fmla="*/ 114 h 117"/>
                <a:gd name="T30" fmla="*/ 15 w 92"/>
                <a:gd name="T31" fmla="*/ 110 h 117"/>
                <a:gd name="T32" fmla="*/ 9 w 92"/>
                <a:gd name="T33" fmla="*/ 106 h 117"/>
                <a:gd name="T34" fmla="*/ 5 w 92"/>
                <a:gd name="T35" fmla="*/ 101 h 117"/>
                <a:gd name="T36" fmla="*/ 2 w 92"/>
                <a:gd name="T37" fmla="*/ 96 h 117"/>
                <a:gd name="T38" fmla="*/ 0 w 92"/>
                <a:gd name="T39" fmla="*/ 90 h 117"/>
                <a:gd name="T40" fmla="*/ 8 w 92"/>
                <a:gd name="T41" fmla="*/ 79 h 117"/>
                <a:gd name="T42" fmla="*/ 14 w 92"/>
                <a:gd name="T43" fmla="*/ 80 h 117"/>
                <a:gd name="T44" fmla="*/ 22 w 92"/>
                <a:gd name="T45" fmla="*/ 75 h 117"/>
                <a:gd name="T46" fmla="*/ 29 w 92"/>
                <a:gd name="T47" fmla="*/ 70 h 117"/>
                <a:gd name="T48" fmla="*/ 35 w 92"/>
                <a:gd name="T49" fmla="*/ 62 h 117"/>
                <a:gd name="T50" fmla="*/ 38 w 92"/>
                <a:gd name="T51" fmla="*/ 55 h 117"/>
                <a:gd name="T52" fmla="*/ 33 w 92"/>
                <a:gd name="T53" fmla="*/ 50 h 117"/>
                <a:gd name="T54" fmla="*/ 28 w 92"/>
                <a:gd name="T55" fmla="*/ 46 h 117"/>
                <a:gd name="T56" fmla="*/ 22 w 92"/>
                <a:gd name="T57" fmla="*/ 42 h 117"/>
                <a:gd name="T58" fmla="*/ 16 w 92"/>
                <a:gd name="T59" fmla="*/ 40 h 117"/>
                <a:gd name="T60" fmla="*/ 12 w 92"/>
                <a:gd name="T61" fmla="*/ 40 h 117"/>
                <a:gd name="T62" fmla="*/ 8 w 92"/>
                <a:gd name="T63" fmla="*/ 39 h 117"/>
                <a:gd name="T64" fmla="*/ 4 w 92"/>
                <a:gd name="T65" fmla="*/ 37 h 117"/>
                <a:gd name="T66" fmla="*/ 4 w 92"/>
                <a:gd name="T67" fmla="*/ 30 h 117"/>
                <a:gd name="T68" fmla="*/ 8 w 92"/>
                <a:gd name="T69" fmla="*/ 18 h 117"/>
                <a:gd name="T70" fmla="*/ 14 w 92"/>
                <a:gd name="T71" fmla="*/ 9 h 117"/>
                <a:gd name="T72" fmla="*/ 23 w 92"/>
                <a:gd name="T73" fmla="*/ 1 h 117"/>
                <a:gd name="T74" fmla="*/ 34 w 92"/>
                <a:gd name="T75" fmla="*/ 0 h 117"/>
                <a:gd name="T76" fmla="*/ 45 w 92"/>
                <a:gd name="T77" fmla="*/ 2 h 117"/>
                <a:gd name="T78" fmla="*/ 55 w 92"/>
                <a:gd name="T79" fmla="*/ 4 h 117"/>
                <a:gd name="T80" fmla="*/ 66 w 92"/>
                <a:gd name="T81" fmla="*/ 1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17"/>
                <a:gd name="T125" fmla="*/ 92 w 92"/>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17">
                  <a:moveTo>
                    <a:pt x="71" y="14"/>
                  </a:moveTo>
                  <a:lnTo>
                    <a:pt x="67" y="18"/>
                  </a:lnTo>
                  <a:lnTo>
                    <a:pt x="62" y="23"/>
                  </a:lnTo>
                  <a:lnTo>
                    <a:pt x="59" y="29"/>
                  </a:lnTo>
                  <a:lnTo>
                    <a:pt x="54" y="34"/>
                  </a:lnTo>
                  <a:lnTo>
                    <a:pt x="52" y="40"/>
                  </a:lnTo>
                  <a:lnTo>
                    <a:pt x="51" y="46"/>
                  </a:lnTo>
                  <a:lnTo>
                    <a:pt x="51" y="52"/>
                  </a:lnTo>
                  <a:lnTo>
                    <a:pt x="53" y="59"/>
                  </a:lnTo>
                  <a:lnTo>
                    <a:pt x="57" y="65"/>
                  </a:lnTo>
                  <a:lnTo>
                    <a:pt x="60" y="70"/>
                  </a:lnTo>
                  <a:lnTo>
                    <a:pt x="65" y="74"/>
                  </a:lnTo>
                  <a:lnTo>
                    <a:pt x="70" y="77"/>
                  </a:lnTo>
                  <a:lnTo>
                    <a:pt x="75" y="79"/>
                  </a:lnTo>
                  <a:lnTo>
                    <a:pt x="81" y="81"/>
                  </a:lnTo>
                  <a:lnTo>
                    <a:pt x="87" y="82"/>
                  </a:lnTo>
                  <a:lnTo>
                    <a:pt x="92" y="83"/>
                  </a:lnTo>
                  <a:lnTo>
                    <a:pt x="88" y="90"/>
                  </a:lnTo>
                  <a:lnTo>
                    <a:pt x="84" y="95"/>
                  </a:lnTo>
                  <a:lnTo>
                    <a:pt x="79" y="100"/>
                  </a:lnTo>
                  <a:lnTo>
                    <a:pt x="72" y="106"/>
                  </a:lnTo>
                  <a:lnTo>
                    <a:pt x="66" y="110"/>
                  </a:lnTo>
                  <a:lnTo>
                    <a:pt x="60" y="113"/>
                  </a:lnTo>
                  <a:lnTo>
                    <a:pt x="52" y="115"/>
                  </a:lnTo>
                  <a:lnTo>
                    <a:pt x="45" y="116"/>
                  </a:lnTo>
                  <a:lnTo>
                    <a:pt x="41" y="117"/>
                  </a:lnTo>
                  <a:lnTo>
                    <a:pt x="37" y="117"/>
                  </a:lnTo>
                  <a:lnTo>
                    <a:pt x="32" y="116"/>
                  </a:lnTo>
                  <a:lnTo>
                    <a:pt x="28" y="115"/>
                  </a:lnTo>
                  <a:lnTo>
                    <a:pt x="24" y="114"/>
                  </a:lnTo>
                  <a:lnTo>
                    <a:pt x="20" y="112"/>
                  </a:lnTo>
                  <a:lnTo>
                    <a:pt x="15" y="110"/>
                  </a:lnTo>
                  <a:lnTo>
                    <a:pt x="11" y="108"/>
                  </a:lnTo>
                  <a:lnTo>
                    <a:pt x="9" y="106"/>
                  </a:lnTo>
                  <a:lnTo>
                    <a:pt x="7" y="103"/>
                  </a:lnTo>
                  <a:lnTo>
                    <a:pt x="5" y="101"/>
                  </a:lnTo>
                  <a:lnTo>
                    <a:pt x="3" y="98"/>
                  </a:lnTo>
                  <a:lnTo>
                    <a:pt x="2" y="96"/>
                  </a:lnTo>
                  <a:lnTo>
                    <a:pt x="1" y="93"/>
                  </a:lnTo>
                  <a:lnTo>
                    <a:pt x="0" y="90"/>
                  </a:lnTo>
                  <a:lnTo>
                    <a:pt x="0" y="87"/>
                  </a:lnTo>
                  <a:lnTo>
                    <a:pt x="8" y="79"/>
                  </a:lnTo>
                  <a:lnTo>
                    <a:pt x="10" y="81"/>
                  </a:lnTo>
                  <a:lnTo>
                    <a:pt x="14" y="80"/>
                  </a:lnTo>
                  <a:lnTo>
                    <a:pt x="19" y="78"/>
                  </a:lnTo>
                  <a:lnTo>
                    <a:pt x="22" y="75"/>
                  </a:lnTo>
                  <a:lnTo>
                    <a:pt x="26" y="73"/>
                  </a:lnTo>
                  <a:lnTo>
                    <a:pt x="29" y="70"/>
                  </a:lnTo>
                  <a:lnTo>
                    <a:pt x="32" y="66"/>
                  </a:lnTo>
                  <a:lnTo>
                    <a:pt x="35" y="62"/>
                  </a:lnTo>
                  <a:lnTo>
                    <a:pt x="38" y="59"/>
                  </a:lnTo>
                  <a:lnTo>
                    <a:pt x="38" y="55"/>
                  </a:lnTo>
                  <a:lnTo>
                    <a:pt x="37" y="52"/>
                  </a:lnTo>
                  <a:lnTo>
                    <a:pt x="33" y="50"/>
                  </a:lnTo>
                  <a:lnTo>
                    <a:pt x="31" y="48"/>
                  </a:lnTo>
                  <a:lnTo>
                    <a:pt x="28" y="46"/>
                  </a:lnTo>
                  <a:lnTo>
                    <a:pt x="25" y="43"/>
                  </a:lnTo>
                  <a:lnTo>
                    <a:pt x="22" y="42"/>
                  </a:lnTo>
                  <a:lnTo>
                    <a:pt x="19" y="39"/>
                  </a:lnTo>
                  <a:lnTo>
                    <a:pt x="16" y="40"/>
                  </a:lnTo>
                  <a:lnTo>
                    <a:pt x="14" y="40"/>
                  </a:lnTo>
                  <a:lnTo>
                    <a:pt x="12" y="40"/>
                  </a:lnTo>
                  <a:lnTo>
                    <a:pt x="10" y="39"/>
                  </a:lnTo>
                  <a:lnTo>
                    <a:pt x="8" y="39"/>
                  </a:lnTo>
                  <a:lnTo>
                    <a:pt x="6" y="38"/>
                  </a:lnTo>
                  <a:lnTo>
                    <a:pt x="4" y="37"/>
                  </a:lnTo>
                  <a:lnTo>
                    <a:pt x="3" y="35"/>
                  </a:lnTo>
                  <a:lnTo>
                    <a:pt x="4" y="30"/>
                  </a:lnTo>
                  <a:lnTo>
                    <a:pt x="6" y="23"/>
                  </a:lnTo>
                  <a:lnTo>
                    <a:pt x="8" y="18"/>
                  </a:lnTo>
                  <a:lnTo>
                    <a:pt x="11" y="13"/>
                  </a:lnTo>
                  <a:lnTo>
                    <a:pt x="14" y="9"/>
                  </a:lnTo>
                  <a:lnTo>
                    <a:pt x="19" y="4"/>
                  </a:lnTo>
                  <a:lnTo>
                    <a:pt x="23" y="1"/>
                  </a:lnTo>
                  <a:lnTo>
                    <a:pt x="29" y="0"/>
                  </a:lnTo>
                  <a:lnTo>
                    <a:pt x="34" y="0"/>
                  </a:lnTo>
                  <a:lnTo>
                    <a:pt x="40" y="1"/>
                  </a:lnTo>
                  <a:lnTo>
                    <a:pt x="45" y="2"/>
                  </a:lnTo>
                  <a:lnTo>
                    <a:pt x="50" y="3"/>
                  </a:lnTo>
                  <a:lnTo>
                    <a:pt x="55" y="4"/>
                  </a:lnTo>
                  <a:lnTo>
                    <a:pt x="61" y="7"/>
                  </a:lnTo>
                  <a:lnTo>
                    <a:pt x="66" y="10"/>
                  </a:lnTo>
                  <a:lnTo>
                    <a:pt x="71" y="14"/>
                  </a:lnTo>
                  <a:close/>
                </a:path>
              </a:pathLst>
            </a:custGeom>
            <a:solidFill>
              <a:srgbClr val="00CCFF"/>
            </a:solidFill>
            <a:ln w="9525">
              <a:noFill/>
              <a:round/>
              <a:headEnd/>
              <a:tailEnd/>
            </a:ln>
          </p:spPr>
          <p:txBody>
            <a:bodyPr>
              <a:prstTxWarp prst="textNoShape">
                <a:avLst/>
              </a:prstTxWarp>
            </a:bodyPr>
            <a:lstStyle/>
            <a:p>
              <a:endParaRPr lang="en-US"/>
            </a:p>
          </p:txBody>
        </p:sp>
        <p:sp>
          <p:nvSpPr>
            <p:cNvPr id="62571" name="Freeform 107"/>
            <p:cNvSpPr>
              <a:spLocks/>
            </p:cNvSpPr>
            <p:nvPr/>
          </p:nvSpPr>
          <p:spPr bwMode="auto">
            <a:xfrm>
              <a:off x="1550" y="1670"/>
              <a:ext cx="32" cy="39"/>
            </a:xfrm>
            <a:custGeom>
              <a:avLst/>
              <a:gdLst>
                <a:gd name="T0" fmla="*/ 32 w 32"/>
                <a:gd name="T1" fmla="*/ 27 h 39"/>
                <a:gd name="T2" fmla="*/ 32 w 32"/>
                <a:gd name="T3" fmla="*/ 31 h 39"/>
                <a:gd name="T4" fmla="*/ 31 w 32"/>
                <a:gd name="T5" fmla="*/ 35 h 39"/>
                <a:gd name="T6" fmla="*/ 29 w 32"/>
                <a:gd name="T7" fmla="*/ 35 h 39"/>
                <a:gd name="T8" fmla="*/ 26 w 32"/>
                <a:gd name="T9" fmla="*/ 35 h 39"/>
                <a:gd name="T10" fmla="*/ 23 w 32"/>
                <a:gd name="T11" fmla="*/ 35 h 39"/>
                <a:gd name="T12" fmla="*/ 19 w 32"/>
                <a:gd name="T13" fmla="*/ 35 h 39"/>
                <a:gd name="T14" fmla="*/ 16 w 32"/>
                <a:gd name="T15" fmla="*/ 36 h 39"/>
                <a:gd name="T16" fmla="*/ 13 w 32"/>
                <a:gd name="T17" fmla="*/ 39 h 39"/>
                <a:gd name="T18" fmla="*/ 10 w 32"/>
                <a:gd name="T19" fmla="*/ 38 h 39"/>
                <a:gd name="T20" fmla="*/ 8 w 32"/>
                <a:gd name="T21" fmla="*/ 37 h 39"/>
                <a:gd name="T22" fmla="*/ 6 w 32"/>
                <a:gd name="T23" fmla="*/ 36 h 39"/>
                <a:gd name="T24" fmla="*/ 5 w 32"/>
                <a:gd name="T25" fmla="*/ 34 h 39"/>
                <a:gd name="T26" fmla="*/ 3 w 32"/>
                <a:gd name="T27" fmla="*/ 33 h 39"/>
                <a:gd name="T28" fmla="*/ 2 w 32"/>
                <a:gd name="T29" fmla="*/ 30 h 39"/>
                <a:gd name="T30" fmla="*/ 1 w 32"/>
                <a:gd name="T31" fmla="*/ 28 h 39"/>
                <a:gd name="T32" fmla="*/ 0 w 32"/>
                <a:gd name="T33" fmla="*/ 26 h 39"/>
                <a:gd name="T34" fmla="*/ 0 w 32"/>
                <a:gd name="T35" fmla="*/ 23 h 39"/>
                <a:gd name="T36" fmla="*/ 1 w 32"/>
                <a:gd name="T37" fmla="*/ 19 h 39"/>
                <a:gd name="T38" fmla="*/ 1 w 32"/>
                <a:gd name="T39" fmla="*/ 16 h 39"/>
                <a:gd name="T40" fmla="*/ 2 w 32"/>
                <a:gd name="T41" fmla="*/ 11 h 39"/>
                <a:gd name="T42" fmla="*/ 2 w 32"/>
                <a:gd name="T43" fmla="*/ 8 h 39"/>
                <a:gd name="T44" fmla="*/ 4 w 32"/>
                <a:gd name="T45" fmla="*/ 5 h 39"/>
                <a:gd name="T46" fmla="*/ 6 w 32"/>
                <a:gd name="T47" fmla="*/ 2 h 39"/>
                <a:gd name="T48" fmla="*/ 9 w 32"/>
                <a:gd name="T49" fmla="*/ 0 h 39"/>
                <a:gd name="T50" fmla="*/ 13 w 32"/>
                <a:gd name="T51" fmla="*/ 2 h 39"/>
                <a:gd name="T52" fmla="*/ 18 w 32"/>
                <a:gd name="T53" fmla="*/ 4 h 39"/>
                <a:gd name="T54" fmla="*/ 21 w 32"/>
                <a:gd name="T55" fmla="*/ 7 h 39"/>
                <a:gd name="T56" fmla="*/ 23 w 32"/>
                <a:gd name="T57" fmla="*/ 11 h 39"/>
                <a:gd name="T58" fmla="*/ 25 w 32"/>
                <a:gd name="T59" fmla="*/ 15 h 39"/>
                <a:gd name="T60" fmla="*/ 27 w 32"/>
                <a:gd name="T61" fmla="*/ 19 h 39"/>
                <a:gd name="T62" fmla="*/ 30 w 32"/>
                <a:gd name="T63" fmla="*/ 24 h 39"/>
                <a:gd name="T64" fmla="*/ 32 w 32"/>
                <a:gd name="T65" fmla="*/ 27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39"/>
                <a:gd name="T101" fmla="*/ 32 w 32"/>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39">
                  <a:moveTo>
                    <a:pt x="32" y="27"/>
                  </a:moveTo>
                  <a:lnTo>
                    <a:pt x="32" y="31"/>
                  </a:lnTo>
                  <a:lnTo>
                    <a:pt x="31" y="35"/>
                  </a:lnTo>
                  <a:lnTo>
                    <a:pt x="29" y="35"/>
                  </a:lnTo>
                  <a:lnTo>
                    <a:pt x="26" y="35"/>
                  </a:lnTo>
                  <a:lnTo>
                    <a:pt x="23" y="35"/>
                  </a:lnTo>
                  <a:lnTo>
                    <a:pt x="19" y="35"/>
                  </a:lnTo>
                  <a:lnTo>
                    <a:pt x="16" y="36"/>
                  </a:lnTo>
                  <a:lnTo>
                    <a:pt x="13" y="39"/>
                  </a:lnTo>
                  <a:lnTo>
                    <a:pt x="10" y="38"/>
                  </a:lnTo>
                  <a:lnTo>
                    <a:pt x="8" y="37"/>
                  </a:lnTo>
                  <a:lnTo>
                    <a:pt x="6" y="36"/>
                  </a:lnTo>
                  <a:lnTo>
                    <a:pt x="5" y="34"/>
                  </a:lnTo>
                  <a:lnTo>
                    <a:pt x="3" y="33"/>
                  </a:lnTo>
                  <a:lnTo>
                    <a:pt x="2" y="30"/>
                  </a:lnTo>
                  <a:lnTo>
                    <a:pt x="1" y="28"/>
                  </a:lnTo>
                  <a:lnTo>
                    <a:pt x="0" y="26"/>
                  </a:lnTo>
                  <a:lnTo>
                    <a:pt x="0" y="23"/>
                  </a:lnTo>
                  <a:lnTo>
                    <a:pt x="1" y="19"/>
                  </a:lnTo>
                  <a:lnTo>
                    <a:pt x="1" y="16"/>
                  </a:lnTo>
                  <a:lnTo>
                    <a:pt x="2" y="11"/>
                  </a:lnTo>
                  <a:lnTo>
                    <a:pt x="2" y="8"/>
                  </a:lnTo>
                  <a:lnTo>
                    <a:pt x="4" y="5"/>
                  </a:lnTo>
                  <a:lnTo>
                    <a:pt x="6" y="2"/>
                  </a:lnTo>
                  <a:lnTo>
                    <a:pt x="9" y="0"/>
                  </a:lnTo>
                  <a:lnTo>
                    <a:pt x="13" y="2"/>
                  </a:lnTo>
                  <a:lnTo>
                    <a:pt x="18" y="4"/>
                  </a:lnTo>
                  <a:lnTo>
                    <a:pt x="21" y="7"/>
                  </a:lnTo>
                  <a:lnTo>
                    <a:pt x="23" y="11"/>
                  </a:lnTo>
                  <a:lnTo>
                    <a:pt x="25" y="15"/>
                  </a:lnTo>
                  <a:lnTo>
                    <a:pt x="27" y="19"/>
                  </a:lnTo>
                  <a:lnTo>
                    <a:pt x="30" y="24"/>
                  </a:lnTo>
                  <a:lnTo>
                    <a:pt x="32" y="27"/>
                  </a:lnTo>
                  <a:close/>
                </a:path>
              </a:pathLst>
            </a:custGeom>
            <a:solidFill>
              <a:srgbClr val="FFFF00"/>
            </a:solidFill>
            <a:ln w="9525">
              <a:noFill/>
              <a:round/>
              <a:headEnd/>
              <a:tailEnd/>
            </a:ln>
          </p:spPr>
          <p:txBody>
            <a:bodyPr>
              <a:prstTxWarp prst="textNoShape">
                <a:avLst/>
              </a:prstTxWarp>
            </a:bodyPr>
            <a:lstStyle/>
            <a:p>
              <a:endParaRPr lang="en-US"/>
            </a:p>
          </p:txBody>
        </p:sp>
        <p:sp>
          <p:nvSpPr>
            <p:cNvPr id="62572" name="Freeform 108"/>
            <p:cNvSpPr>
              <a:spLocks/>
            </p:cNvSpPr>
            <p:nvPr/>
          </p:nvSpPr>
          <p:spPr bwMode="auto">
            <a:xfrm>
              <a:off x="1850" y="1684"/>
              <a:ext cx="35" cy="44"/>
            </a:xfrm>
            <a:custGeom>
              <a:avLst/>
              <a:gdLst>
                <a:gd name="T0" fmla="*/ 35 w 35"/>
                <a:gd name="T1" fmla="*/ 40 h 44"/>
                <a:gd name="T2" fmla="*/ 32 w 35"/>
                <a:gd name="T3" fmla="*/ 41 h 44"/>
                <a:gd name="T4" fmla="*/ 29 w 35"/>
                <a:gd name="T5" fmla="*/ 41 h 44"/>
                <a:gd name="T6" fmla="*/ 25 w 35"/>
                <a:gd name="T7" fmla="*/ 42 h 44"/>
                <a:gd name="T8" fmla="*/ 22 w 35"/>
                <a:gd name="T9" fmla="*/ 43 h 44"/>
                <a:gd name="T10" fmla="*/ 19 w 35"/>
                <a:gd name="T11" fmla="*/ 44 h 44"/>
                <a:gd name="T12" fmla="*/ 17 w 35"/>
                <a:gd name="T13" fmla="*/ 43 h 44"/>
                <a:gd name="T14" fmla="*/ 14 w 35"/>
                <a:gd name="T15" fmla="*/ 43 h 44"/>
                <a:gd name="T16" fmla="*/ 11 w 35"/>
                <a:gd name="T17" fmla="*/ 40 h 44"/>
                <a:gd name="T18" fmla="*/ 10 w 35"/>
                <a:gd name="T19" fmla="*/ 37 h 44"/>
                <a:gd name="T20" fmla="*/ 7 w 35"/>
                <a:gd name="T21" fmla="*/ 35 h 44"/>
                <a:gd name="T22" fmla="*/ 5 w 35"/>
                <a:gd name="T23" fmla="*/ 32 h 44"/>
                <a:gd name="T24" fmla="*/ 3 w 35"/>
                <a:gd name="T25" fmla="*/ 29 h 44"/>
                <a:gd name="T26" fmla="*/ 1 w 35"/>
                <a:gd name="T27" fmla="*/ 26 h 44"/>
                <a:gd name="T28" fmla="*/ 0 w 35"/>
                <a:gd name="T29" fmla="*/ 23 h 44"/>
                <a:gd name="T30" fmla="*/ 0 w 35"/>
                <a:gd name="T31" fmla="*/ 20 h 44"/>
                <a:gd name="T32" fmla="*/ 1 w 35"/>
                <a:gd name="T33" fmla="*/ 15 h 44"/>
                <a:gd name="T34" fmla="*/ 2 w 35"/>
                <a:gd name="T35" fmla="*/ 13 h 44"/>
                <a:gd name="T36" fmla="*/ 4 w 35"/>
                <a:gd name="T37" fmla="*/ 11 h 44"/>
                <a:gd name="T38" fmla="*/ 5 w 35"/>
                <a:gd name="T39" fmla="*/ 9 h 44"/>
                <a:gd name="T40" fmla="*/ 7 w 35"/>
                <a:gd name="T41" fmla="*/ 6 h 44"/>
                <a:gd name="T42" fmla="*/ 8 w 35"/>
                <a:gd name="T43" fmla="*/ 4 h 44"/>
                <a:gd name="T44" fmla="*/ 11 w 35"/>
                <a:gd name="T45" fmla="*/ 2 h 44"/>
                <a:gd name="T46" fmla="*/ 14 w 35"/>
                <a:gd name="T47" fmla="*/ 1 h 44"/>
                <a:gd name="T48" fmla="*/ 16 w 35"/>
                <a:gd name="T49" fmla="*/ 0 h 44"/>
                <a:gd name="T50" fmla="*/ 20 w 35"/>
                <a:gd name="T51" fmla="*/ 4 h 44"/>
                <a:gd name="T52" fmla="*/ 24 w 35"/>
                <a:gd name="T53" fmla="*/ 8 h 44"/>
                <a:gd name="T54" fmla="*/ 27 w 35"/>
                <a:gd name="T55" fmla="*/ 12 h 44"/>
                <a:gd name="T56" fmla="*/ 31 w 35"/>
                <a:gd name="T57" fmla="*/ 17 h 44"/>
                <a:gd name="T58" fmla="*/ 33 w 35"/>
                <a:gd name="T59" fmla="*/ 23 h 44"/>
                <a:gd name="T60" fmla="*/ 35 w 35"/>
                <a:gd name="T61" fmla="*/ 29 h 44"/>
                <a:gd name="T62" fmla="*/ 35 w 35"/>
                <a:gd name="T63" fmla="*/ 34 h 44"/>
                <a:gd name="T64" fmla="*/ 35 w 35"/>
                <a:gd name="T65" fmla="*/ 4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4"/>
                <a:gd name="T101" fmla="*/ 35 w 35"/>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4">
                  <a:moveTo>
                    <a:pt x="35" y="40"/>
                  </a:moveTo>
                  <a:lnTo>
                    <a:pt x="32" y="41"/>
                  </a:lnTo>
                  <a:lnTo>
                    <a:pt x="29" y="41"/>
                  </a:lnTo>
                  <a:lnTo>
                    <a:pt x="25" y="42"/>
                  </a:lnTo>
                  <a:lnTo>
                    <a:pt x="22" y="43"/>
                  </a:lnTo>
                  <a:lnTo>
                    <a:pt x="19" y="44"/>
                  </a:lnTo>
                  <a:lnTo>
                    <a:pt x="17" y="43"/>
                  </a:lnTo>
                  <a:lnTo>
                    <a:pt x="14" y="43"/>
                  </a:lnTo>
                  <a:lnTo>
                    <a:pt x="11" y="40"/>
                  </a:lnTo>
                  <a:lnTo>
                    <a:pt x="10" y="37"/>
                  </a:lnTo>
                  <a:lnTo>
                    <a:pt x="7" y="35"/>
                  </a:lnTo>
                  <a:lnTo>
                    <a:pt x="5" y="32"/>
                  </a:lnTo>
                  <a:lnTo>
                    <a:pt x="3" y="29"/>
                  </a:lnTo>
                  <a:lnTo>
                    <a:pt x="1" y="26"/>
                  </a:lnTo>
                  <a:lnTo>
                    <a:pt x="0" y="23"/>
                  </a:lnTo>
                  <a:lnTo>
                    <a:pt x="0" y="20"/>
                  </a:lnTo>
                  <a:lnTo>
                    <a:pt x="1" y="15"/>
                  </a:lnTo>
                  <a:lnTo>
                    <a:pt x="2" y="13"/>
                  </a:lnTo>
                  <a:lnTo>
                    <a:pt x="4" y="11"/>
                  </a:lnTo>
                  <a:lnTo>
                    <a:pt x="5" y="9"/>
                  </a:lnTo>
                  <a:lnTo>
                    <a:pt x="7" y="6"/>
                  </a:lnTo>
                  <a:lnTo>
                    <a:pt x="8" y="4"/>
                  </a:lnTo>
                  <a:lnTo>
                    <a:pt x="11" y="2"/>
                  </a:lnTo>
                  <a:lnTo>
                    <a:pt x="14" y="1"/>
                  </a:lnTo>
                  <a:lnTo>
                    <a:pt x="16" y="0"/>
                  </a:lnTo>
                  <a:lnTo>
                    <a:pt x="20" y="4"/>
                  </a:lnTo>
                  <a:lnTo>
                    <a:pt x="24" y="8"/>
                  </a:lnTo>
                  <a:lnTo>
                    <a:pt x="27" y="12"/>
                  </a:lnTo>
                  <a:lnTo>
                    <a:pt x="31" y="17"/>
                  </a:lnTo>
                  <a:lnTo>
                    <a:pt x="33" y="23"/>
                  </a:lnTo>
                  <a:lnTo>
                    <a:pt x="35" y="29"/>
                  </a:lnTo>
                  <a:lnTo>
                    <a:pt x="35" y="34"/>
                  </a:lnTo>
                  <a:lnTo>
                    <a:pt x="35" y="40"/>
                  </a:lnTo>
                  <a:close/>
                </a:path>
              </a:pathLst>
            </a:custGeom>
            <a:solidFill>
              <a:srgbClr val="FFFF00"/>
            </a:solidFill>
            <a:ln w="9525">
              <a:noFill/>
              <a:round/>
              <a:headEnd/>
              <a:tailEnd/>
            </a:ln>
          </p:spPr>
          <p:txBody>
            <a:bodyPr>
              <a:prstTxWarp prst="textNoShape">
                <a:avLst/>
              </a:prstTxWarp>
            </a:bodyPr>
            <a:lstStyle/>
            <a:p>
              <a:endParaRPr lang="en-US"/>
            </a:p>
          </p:txBody>
        </p:sp>
        <p:sp>
          <p:nvSpPr>
            <p:cNvPr id="62573" name="Freeform 109"/>
            <p:cNvSpPr>
              <a:spLocks/>
            </p:cNvSpPr>
            <p:nvPr/>
          </p:nvSpPr>
          <p:spPr bwMode="auto">
            <a:xfrm>
              <a:off x="2080" y="1723"/>
              <a:ext cx="148" cy="138"/>
            </a:xfrm>
            <a:custGeom>
              <a:avLst/>
              <a:gdLst>
                <a:gd name="T0" fmla="*/ 75 w 148"/>
                <a:gd name="T1" fmla="*/ 42 h 138"/>
                <a:gd name="T2" fmla="*/ 83 w 148"/>
                <a:gd name="T3" fmla="*/ 38 h 138"/>
                <a:gd name="T4" fmla="*/ 93 w 148"/>
                <a:gd name="T5" fmla="*/ 34 h 138"/>
                <a:gd name="T6" fmla="*/ 101 w 148"/>
                <a:gd name="T7" fmla="*/ 32 h 138"/>
                <a:gd name="T8" fmla="*/ 107 w 148"/>
                <a:gd name="T9" fmla="*/ 37 h 138"/>
                <a:gd name="T10" fmla="*/ 103 w 148"/>
                <a:gd name="T11" fmla="*/ 49 h 138"/>
                <a:gd name="T12" fmla="*/ 100 w 148"/>
                <a:gd name="T13" fmla="*/ 61 h 138"/>
                <a:gd name="T14" fmla="*/ 103 w 148"/>
                <a:gd name="T15" fmla="*/ 68 h 138"/>
                <a:gd name="T16" fmla="*/ 108 w 148"/>
                <a:gd name="T17" fmla="*/ 72 h 138"/>
                <a:gd name="T18" fmla="*/ 138 w 148"/>
                <a:gd name="T19" fmla="*/ 74 h 138"/>
                <a:gd name="T20" fmla="*/ 134 w 148"/>
                <a:gd name="T21" fmla="*/ 82 h 138"/>
                <a:gd name="T22" fmla="*/ 128 w 148"/>
                <a:gd name="T23" fmla="*/ 90 h 138"/>
                <a:gd name="T24" fmla="*/ 125 w 148"/>
                <a:gd name="T25" fmla="*/ 100 h 138"/>
                <a:gd name="T26" fmla="*/ 129 w 148"/>
                <a:gd name="T27" fmla="*/ 109 h 138"/>
                <a:gd name="T28" fmla="*/ 135 w 148"/>
                <a:gd name="T29" fmla="*/ 113 h 138"/>
                <a:gd name="T30" fmla="*/ 141 w 148"/>
                <a:gd name="T31" fmla="*/ 118 h 138"/>
                <a:gd name="T32" fmla="*/ 146 w 148"/>
                <a:gd name="T33" fmla="*/ 123 h 138"/>
                <a:gd name="T34" fmla="*/ 148 w 148"/>
                <a:gd name="T35" fmla="*/ 130 h 138"/>
                <a:gd name="T36" fmla="*/ 142 w 148"/>
                <a:gd name="T37" fmla="*/ 136 h 138"/>
                <a:gd name="T38" fmla="*/ 134 w 148"/>
                <a:gd name="T39" fmla="*/ 138 h 138"/>
                <a:gd name="T40" fmla="*/ 125 w 148"/>
                <a:gd name="T41" fmla="*/ 138 h 138"/>
                <a:gd name="T42" fmla="*/ 117 w 148"/>
                <a:gd name="T43" fmla="*/ 136 h 138"/>
                <a:gd name="T44" fmla="*/ 103 w 148"/>
                <a:gd name="T45" fmla="*/ 131 h 138"/>
                <a:gd name="T46" fmla="*/ 88 w 148"/>
                <a:gd name="T47" fmla="*/ 128 h 138"/>
                <a:gd name="T48" fmla="*/ 74 w 148"/>
                <a:gd name="T49" fmla="*/ 129 h 138"/>
                <a:gd name="T50" fmla="*/ 58 w 148"/>
                <a:gd name="T51" fmla="*/ 133 h 138"/>
                <a:gd name="T52" fmla="*/ 52 w 148"/>
                <a:gd name="T53" fmla="*/ 130 h 138"/>
                <a:gd name="T54" fmla="*/ 48 w 148"/>
                <a:gd name="T55" fmla="*/ 124 h 138"/>
                <a:gd name="T56" fmla="*/ 42 w 148"/>
                <a:gd name="T57" fmla="*/ 120 h 138"/>
                <a:gd name="T58" fmla="*/ 27 w 148"/>
                <a:gd name="T59" fmla="*/ 113 h 138"/>
                <a:gd name="T60" fmla="*/ 16 w 148"/>
                <a:gd name="T61" fmla="*/ 106 h 138"/>
                <a:gd name="T62" fmla="*/ 12 w 148"/>
                <a:gd name="T63" fmla="*/ 100 h 138"/>
                <a:gd name="T64" fmla="*/ 12 w 148"/>
                <a:gd name="T65" fmla="*/ 90 h 138"/>
                <a:gd name="T66" fmla="*/ 7 w 148"/>
                <a:gd name="T67" fmla="*/ 76 h 138"/>
                <a:gd name="T68" fmla="*/ 3 w 148"/>
                <a:gd name="T69" fmla="*/ 63 h 138"/>
                <a:gd name="T70" fmla="*/ 0 w 148"/>
                <a:gd name="T71" fmla="*/ 48 h 138"/>
                <a:gd name="T72" fmla="*/ 1 w 148"/>
                <a:gd name="T73" fmla="*/ 32 h 138"/>
                <a:gd name="T74" fmla="*/ 6 w 148"/>
                <a:gd name="T75" fmla="*/ 37 h 138"/>
                <a:gd name="T76" fmla="*/ 15 w 148"/>
                <a:gd name="T77" fmla="*/ 42 h 138"/>
                <a:gd name="T78" fmla="*/ 23 w 148"/>
                <a:gd name="T79" fmla="*/ 42 h 138"/>
                <a:gd name="T80" fmla="*/ 30 w 148"/>
                <a:gd name="T81" fmla="*/ 35 h 138"/>
                <a:gd name="T82" fmla="*/ 35 w 148"/>
                <a:gd name="T83" fmla="*/ 31 h 138"/>
                <a:gd name="T84" fmla="*/ 37 w 148"/>
                <a:gd name="T85" fmla="*/ 26 h 138"/>
                <a:gd name="T86" fmla="*/ 39 w 148"/>
                <a:gd name="T87" fmla="*/ 21 h 138"/>
                <a:gd name="T88" fmla="*/ 40 w 148"/>
                <a:gd name="T89" fmla="*/ 16 h 138"/>
                <a:gd name="T90" fmla="*/ 57 w 148"/>
                <a:gd name="T91" fmla="*/ 5 h 138"/>
                <a:gd name="T92" fmla="*/ 58 w 148"/>
                <a:gd name="T93" fmla="*/ 17 h 138"/>
                <a:gd name="T94" fmla="*/ 59 w 148"/>
                <a:gd name="T95" fmla="*/ 30 h 138"/>
                <a:gd name="T96" fmla="*/ 65 w 148"/>
                <a:gd name="T97" fmla="*/ 40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8"/>
                <a:gd name="T148" fmla="*/ 0 h 138"/>
                <a:gd name="T149" fmla="*/ 148 w 148"/>
                <a:gd name="T150" fmla="*/ 138 h 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8" h="138">
                  <a:moveTo>
                    <a:pt x="70" y="43"/>
                  </a:moveTo>
                  <a:lnTo>
                    <a:pt x="75" y="42"/>
                  </a:lnTo>
                  <a:lnTo>
                    <a:pt x="79" y="41"/>
                  </a:lnTo>
                  <a:lnTo>
                    <a:pt x="83" y="38"/>
                  </a:lnTo>
                  <a:lnTo>
                    <a:pt x="87" y="36"/>
                  </a:lnTo>
                  <a:lnTo>
                    <a:pt x="93" y="34"/>
                  </a:lnTo>
                  <a:lnTo>
                    <a:pt x="97" y="33"/>
                  </a:lnTo>
                  <a:lnTo>
                    <a:pt x="101" y="32"/>
                  </a:lnTo>
                  <a:lnTo>
                    <a:pt x="106" y="32"/>
                  </a:lnTo>
                  <a:lnTo>
                    <a:pt x="107" y="37"/>
                  </a:lnTo>
                  <a:lnTo>
                    <a:pt x="105" y="43"/>
                  </a:lnTo>
                  <a:lnTo>
                    <a:pt x="103" y="49"/>
                  </a:lnTo>
                  <a:lnTo>
                    <a:pt x="101" y="55"/>
                  </a:lnTo>
                  <a:lnTo>
                    <a:pt x="100" y="61"/>
                  </a:lnTo>
                  <a:lnTo>
                    <a:pt x="101" y="66"/>
                  </a:lnTo>
                  <a:lnTo>
                    <a:pt x="103" y="68"/>
                  </a:lnTo>
                  <a:lnTo>
                    <a:pt x="105" y="70"/>
                  </a:lnTo>
                  <a:lnTo>
                    <a:pt x="108" y="72"/>
                  </a:lnTo>
                  <a:lnTo>
                    <a:pt x="111" y="74"/>
                  </a:lnTo>
                  <a:lnTo>
                    <a:pt x="138" y="74"/>
                  </a:lnTo>
                  <a:lnTo>
                    <a:pt x="136" y="77"/>
                  </a:lnTo>
                  <a:lnTo>
                    <a:pt x="134" y="82"/>
                  </a:lnTo>
                  <a:lnTo>
                    <a:pt x="130" y="86"/>
                  </a:lnTo>
                  <a:lnTo>
                    <a:pt x="128" y="90"/>
                  </a:lnTo>
                  <a:lnTo>
                    <a:pt x="126" y="94"/>
                  </a:lnTo>
                  <a:lnTo>
                    <a:pt x="125" y="100"/>
                  </a:lnTo>
                  <a:lnTo>
                    <a:pt x="126" y="104"/>
                  </a:lnTo>
                  <a:lnTo>
                    <a:pt x="129" y="109"/>
                  </a:lnTo>
                  <a:lnTo>
                    <a:pt x="131" y="111"/>
                  </a:lnTo>
                  <a:lnTo>
                    <a:pt x="135" y="113"/>
                  </a:lnTo>
                  <a:lnTo>
                    <a:pt x="138" y="115"/>
                  </a:lnTo>
                  <a:lnTo>
                    <a:pt x="141" y="118"/>
                  </a:lnTo>
                  <a:lnTo>
                    <a:pt x="144" y="120"/>
                  </a:lnTo>
                  <a:lnTo>
                    <a:pt x="146" y="123"/>
                  </a:lnTo>
                  <a:lnTo>
                    <a:pt x="148" y="126"/>
                  </a:lnTo>
                  <a:lnTo>
                    <a:pt x="148" y="130"/>
                  </a:lnTo>
                  <a:lnTo>
                    <a:pt x="145" y="133"/>
                  </a:lnTo>
                  <a:lnTo>
                    <a:pt x="142" y="136"/>
                  </a:lnTo>
                  <a:lnTo>
                    <a:pt x="138" y="138"/>
                  </a:lnTo>
                  <a:lnTo>
                    <a:pt x="134" y="138"/>
                  </a:lnTo>
                  <a:lnTo>
                    <a:pt x="129" y="138"/>
                  </a:lnTo>
                  <a:lnTo>
                    <a:pt x="125" y="138"/>
                  </a:lnTo>
                  <a:lnTo>
                    <a:pt x="121" y="136"/>
                  </a:lnTo>
                  <a:lnTo>
                    <a:pt x="117" y="136"/>
                  </a:lnTo>
                  <a:lnTo>
                    <a:pt x="109" y="133"/>
                  </a:lnTo>
                  <a:lnTo>
                    <a:pt x="103" y="131"/>
                  </a:lnTo>
                  <a:lnTo>
                    <a:pt x="96" y="129"/>
                  </a:lnTo>
                  <a:lnTo>
                    <a:pt x="88" y="128"/>
                  </a:lnTo>
                  <a:lnTo>
                    <a:pt x="81" y="128"/>
                  </a:lnTo>
                  <a:lnTo>
                    <a:pt x="74" y="129"/>
                  </a:lnTo>
                  <a:lnTo>
                    <a:pt x="66" y="130"/>
                  </a:lnTo>
                  <a:lnTo>
                    <a:pt x="58" y="133"/>
                  </a:lnTo>
                  <a:lnTo>
                    <a:pt x="55" y="128"/>
                  </a:lnTo>
                  <a:lnTo>
                    <a:pt x="52" y="130"/>
                  </a:lnTo>
                  <a:lnTo>
                    <a:pt x="50" y="127"/>
                  </a:lnTo>
                  <a:lnTo>
                    <a:pt x="48" y="124"/>
                  </a:lnTo>
                  <a:lnTo>
                    <a:pt x="45" y="122"/>
                  </a:lnTo>
                  <a:lnTo>
                    <a:pt x="42" y="120"/>
                  </a:lnTo>
                  <a:lnTo>
                    <a:pt x="35" y="116"/>
                  </a:lnTo>
                  <a:lnTo>
                    <a:pt x="27" y="113"/>
                  </a:lnTo>
                  <a:lnTo>
                    <a:pt x="20" y="110"/>
                  </a:lnTo>
                  <a:lnTo>
                    <a:pt x="16" y="106"/>
                  </a:lnTo>
                  <a:lnTo>
                    <a:pt x="13" y="103"/>
                  </a:lnTo>
                  <a:lnTo>
                    <a:pt x="12" y="100"/>
                  </a:lnTo>
                  <a:lnTo>
                    <a:pt x="12" y="95"/>
                  </a:lnTo>
                  <a:lnTo>
                    <a:pt x="12" y="90"/>
                  </a:lnTo>
                  <a:lnTo>
                    <a:pt x="10" y="83"/>
                  </a:lnTo>
                  <a:lnTo>
                    <a:pt x="7" y="76"/>
                  </a:lnTo>
                  <a:lnTo>
                    <a:pt x="5" y="69"/>
                  </a:lnTo>
                  <a:lnTo>
                    <a:pt x="3" y="63"/>
                  </a:lnTo>
                  <a:lnTo>
                    <a:pt x="1" y="55"/>
                  </a:lnTo>
                  <a:lnTo>
                    <a:pt x="0" y="48"/>
                  </a:lnTo>
                  <a:lnTo>
                    <a:pt x="0" y="41"/>
                  </a:lnTo>
                  <a:lnTo>
                    <a:pt x="1" y="32"/>
                  </a:lnTo>
                  <a:lnTo>
                    <a:pt x="3" y="35"/>
                  </a:lnTo>
                  <a:lnTo>
                    <a:pt x="6" y="37"/>
                  </a:lnTo>
                  <a:lnTo>
                    <a:pt x="10" y="40"/>
                  </a:lnTo>
                  <a:lnTo>
                    <a:pt x="15" y="42"/>
                  </a:lnTo>
                  <a:lnTo>
                    <a:pt x="19" y="43"/>
                  </a:lnTo>
                  <a:lnTo>
                    <a:pt x="23" y="42"/>
                  </a:lnTo>
                  <a:lnTo>
                    <a:pt x="26" y="40"/>
                  </a:lnTo>
                  <a:lnTo>
                    <a:pt x="30" y="35"/>
                  </a:lnTo>
                  <a:lnTo>
                    <a:pt x="32" y="33"/>
                  </a:lnTo>
                  <a:lnTo>
                    <a:pt x="35" y="31"/>
                  </a:lnTo>
                  <a:lnTo>
                    <a:pt x="36" y="28"/>
                  </a:lnTo>
                  <a:lnTo>
                    <a:pt x="37" y="26"/>
                  </a:lnTo>
                  <a:lnTo>
                    <a:pt x="39" y="23"/>
                  </a:lnTo>
                  <a:lnTo>
                    <a:pt x="39" y="21"/>
                  </a:lnTo>
                  <a:lnTo>
                    <a:pt x="40" y="18"/>
                  </a:lnTo>
                  <a:lnTo>
                    <a:pt x="40" y="16"/>
                  </a:lnTo>
                  <a:lnTo>
                    <a:pt x="56" y="0"/>
                  </a:lnTo>
                  <a:lnTo>
                    <a:pt x="57" y="5"/>
                  </a:lnTo>
                  <a:lnTo>
                    <a:pt x="57" y="11"/>
                  </a:lnTo>
                  <a:lnTo>
                    <a:pt x="58" y="17"/>
                  </a:lnTo>
                  <a:lnTo>
                    <a:pt x="58" y="24"/>
                  </a:lnTo>
                  <a:lnTo>
                    <a:pt x="59" y="30"/>
                  </a:lnTo>
                  <a:lnTo>
                    <a:pt x="61" y="35"/>
                  </a:lnTo>
                  <a:lnTo>
                    <a:pt x="65" y="40"/>
                  </a:lnTo>
                  <a:lnTo>
                    <a:pt x="70" y="43"/>
                  </a:lnTo>
                  <a:close/>
                </a:path>
              </a:pathLst>
            </a:custGeom>
            <a:solidFill>
              <a:srgbClr val="CC6633"/>
            </a:solidFill>
            <a:ln w="9525">
              <a:noFill/>
              <a:round/>
              <a:headEnd/>
              <a:tailEnd/>
            </a:ln>
          </p:spPr>
          <p:txBody>
            <a:bodyPr>
              <a:prstTxWarp prst="textNoShape">
                <a:avLst/>
              </a:prstTxWarp>
            </a:bodyPr>
            <a:lstStyle/>
            <a:p>
              <a:endParaRPr lang="en-US"/>
            </a:p>
          </p:txBody>
        </p:sp>
        <p:sp>
          <p:nvSpPr>
            <p:cNvPr id="62574" name="Freeform 110"/>
            <p:cNvSpPr>
              <a:spLocks/>
            </p:cNvSpPr>
            <p:nvPr/>
          </p:nvSpPr>
          <p:spPr bwMode="auto">
            <a:xfrm>
              <a:off x="1614" y="1737"/>
              <a:ext cx="54" cy="26"/>
            </a:xfrm>
            <a:custGeom>
              <a:avLst/>
              <a:gdLst>
                <a:gd name="T0" fmla="*/ 52 w 54"/>
                <a:gd name="T1" fmla="*/ 13 h 26"/>
                <a:gd name="T2" fmla="*/ 52 w 54"/>
                <a:gd name="T3" fmla="*/ 13 h 26"/>
                <a:gd name="T4" fmla="*/ 52 w 54"/>
                <a:gd name="T5" fmla="*/ 14 h 26"/>
                <a:gd name="T6" fmla="*/ 53 w 54"/>
                <a:gd name="T7" fmla="*/ 15 h 26"/>
                <a:gd name="T8" fmla="*/ 53 w 54"/>
                <a:gd name="T9" fmla="*/ 16 h 26"/>
                <a:gd name="T10" fmla="*/ 54 w 54"/>
                <a:gd name="T11" fmla="*/ 17 h 26"/>
                <a:gd name="T12" fmla="*/ 54 w 54"/>
                <a:gd name="T13" fmla="*/ 19 h 26"/>
                <a:gd name="T14" fmla="*/ 54 w 54"/>
                <a:gd name="T15" fmla="*/ 20 h 26"/>
                <a:gd name="T16" fmla="*/ 54 w 54"/>
                <a:gd name="T17" fmla="*/ 21 h 26"/>
                <a:gd name="T18" fmla="*/ 51 w 54"/>
                <a:gd name="T19" fmla="*/ 23 h 26"/>
                <a:gd name="T20" fmla="*/ 49 w 54"/>
                <a:gd name="T21" fmla="*/ 24 h 26"/>
                <a:gd name="T22" fmla="*/ 45 w 54"/>
                <a:gd name="T23" fmla="*/ 26 h 26"/>
                <a:gd name="T24" fmla="*/ 42 w 54"/>
                <a:gd name="T25" fmla="*/ 24 h 26"/>
                <a:gd name="T26" fmla="*/ 36 w 54"/>
                <a:gd name="T27" fmla="*/ 22 h 26"/>
                <a:gd name="T28" fmla="*/ 30 w 54"/>
                <a:gd name="T29" fmla="*/ 19 h 26"/>
                <a:gd name="T30" fmla="*/ 23 w 54"/>
                <a:gd name="T31" fmla="*/ 17 h 26"/>
                <a:gd name="T32" fmla="*/ 17 w 54"/>
                <a:gd name="T33" fmla="*/ 16 h 26"/>
                <a:gd name="T34" fmla="*/ 14 w 54"/>
                <a:gd name="T35" fmla="*/ 17 h 26"/>
                <a:gd name="T36" fmla="*/ 11 w 54"/>
                <a:gd name="T37" fmla="*/ 18 h 26"/>
                <a:gd name="T38" fmla="*/ 7 w 54"/>
                <a:gd name="T39" fmla="*/ 21 h 26"/>
                <a:gd name="T40" fmla="*/ 5 w 54"/>
                <a:gd name="T41" fmla="*/ 26 h 26"/>
                <a:gd name="T42" fmla="*/ 0 w 54"/>
                <a:gd name="T43" fmla="*/ 26 h 26"/>
                <a:gd name="T44" fmla="*/ 0 w 54"/>
                <a:gd name="T45" fmla="*/ 21 h 26"/>
                <a:gd name="T46" fmla="*/ 0 w 54"/>
                <a:gd name="T47" fmla="*/ 18 h 26"/>
                <a:gd name="T48" fmla="*/ 1 w 54"/>
                <a:gd name="T49" fmla="*/ 14 h 26"/>
                <a:gd name="T50" fmla="*/ 2 w 54"/>
                <a:gd name="T51" fmla="*/ 11 h 26"/>
                <a:gd name="T52" fmla="*/ 4 w 54"/>
                <a:gd name="T53" fmla="*/ 8 h 26"/>
                <a:gd name="T54" fmla="*/ 6 w 54"/>
                <a:gd name="T55" fmla="*/ 4 h 26"/>
                <a:gd name="T56" fmla="*/ 11 w 54"/>
                <a:gd name="T57" fmla="*/ 3 h 26"/>
                <a:gd name="T58" fmla="*/ 15 w 54"/>
                <a:gd name="T59" fmla="*/ 2 h 26"/>
                <a:gd name="T60" fmla="*/ 20 w 54"/>
                <a:gd name="T61" fmla="*/ 1 h 26"/>
                <a:gd name="T62" fmla="*/ 25 w 54"/>
                <a:gd name="T63" fmla="*/ 0 h 26"/>
                <a:gd name="T64" fmla="*/ 31 w 54"/>
                <a:gd name="T65" fmla="*/ 1 h 26"/>
                <a:gd name="T66" fmla="*/ 36 w 54"/>
                <a:gd name="T67" fmla="*/ 2 h 26"/>
                <a:gd name="T68" fmla="*/ 40 w 54"/>
                <a:gd name="T69" fmla="*/ 3 h 26"/>
                <a:gd name="T70" fmla="*/ 44 w 54"/>
                <a:gd name="T71" fmla="*/ 7 h 26"/>
                <a:gd name="T72" fmla="*/ 49 w 54"/>
                <a:gd name="T73" fmla="*/ 10 h 26"/>
                <a:gd name="T74" fmla="*/ 52 w 54"/>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26"/>
                <a:gd name="T116" fmla="*/ 54 w 54"/>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26">
                  <a:moveTo>
                    <a:pt x="52" y="13"/>
                  </a:moveTo>
                  <a:lnTo>
                    <a:pt x="52" y="13"/>
                  </a:lnTo>
                  <a:lnTo>
                    <a:pt x="52" y="14"/>
                  </a:lnTo>
                  <a:lnTo>
                    <a:pt x="53" y="15"/>
                  </a:lnTo>
                  <a:lnTo>
                    <a:pt x="53" y="16"/>
                  </a:lnTo>
                  <a:lnTo>
                    <a:pt x="54" y="17"/>
                  </a:lnTo>
                  <a:lnTo>
                    <a:pt x="54" y="19"/>
                  </a:lnTo>
                  <a:lnTo>
                    <a:pt x="54" y="20"/>
                  </a:lnTo>
                  <a:lnTo>
                    <a:pt x="54" y="21"/>
                  </a:lnTo>
                  <a:lnTo>
                    <a:pt x="51" y="23"/>
                  </a:lnTo>
                  <a:lnTo>
                    <a:pt x="49" y="24"/>
                  </a:lnTo>
                  <a:lnTo>
                    <a:pt x="45" y="26"/>
                  </a:lnTo>
                  <a:lnTo>
                    <a:pt x="42" y="24"/>
                  </a:lnTo>
                  <a:lnTo>
                    <a:pt x="36" y="22"/>
                  </a:lnTo>
                  <a:lnTo>
                    <a:pt x="30" y="19"/>
                  </a:lnTo>
                  <a:lnTo>
                    <a:pt x="23" y="17"/>
                  </a:lnTo>
                  <a:lnTo>
                    <a:pt x="17" y="16"/>
                  </a:lnTo>
                  <a:lnTo>
                    <a:pt x="14" y="17"/>
                  </a:lnTo>
                  <a:lnTo>
                    <a:pt x="11" y="18"/>
                  </a:lnTo>
                  <a:lnTo>
                    <a:pt x="7" y="21"/>
                  </a:lnTo>
                  <a:lnTo>
                    <a:pt x="5" y="26"/>
                  </a:lnTo>
                  <a:lnTo>
                    <a:pt x="0" y="26"/>
                  </a:lnTo>
                  <a:lnTo>
                    <a:pt x="0" y="21"/>
                  </a:lnTo>
                  <a:lnTo>
                    <a:pt x="0" y="18"/>
                  </a:lnTo>
                  <a:lnTo>
                    <a:pt x="1" y="14"/>
                  </a:lnTo>
                  <a:lnTo>
                    <a:pt x="2" y="11"/>
                  </a:lnTo>
                  <a:lnTo>
                    <a:pt x="4" y="8"/>
                  </a:lnTo>
                  <a:lnTo>
                    <a:pt x="6" y="4"/>
                  </a:lnTo>
                  <a:lnTo>
                    <a:pt x="11" y="3"/>
                  </a:lnTo>
                  <a:lnTo>
                    <a:pt x="15" y="2"/>
                  </a:lnTo>
                  <a:lnTo>
                    <a:pt x="20" y="1"/>
                  </a:lnTo>
                  <a:lnTo>
                    <a:pt x="25" y="0"/>
                  </a:lnTo>
                  <a:lnTo>
                    <a:pt x="31" y="1"/>
                  </a:lnTo>
                  <a:lnTo>
                    <a:pt x="36" y="2"/>
                  </a:lnTo>
                  <a:lnTo>
                    <a:pt x="40" y="3"/>
                  </a:lnTo>
                  <a:lnTo>
                    <a:pt x="44" y="7"/>
                  </a:lnTo>
                  <a:lnTo>
                    <a:pt x="49" y="10"/>
                  </a:lnTo>
                  <a:lnTo>
                    <a:pt x="52" y="13"/>
                  </a:lnTo>
                  <a:close/>
                </a:path>
              </a:pathLst>
            </a:custGeom>
            <a:solidFill>
              <a:srgbClr val="FF6633"/>
            </a:solidFill>
            <a:ln w="9525">
              <a:noFill/>
              <a:round/>
              <a:headEnd/>
              <a:tailEnd/>
            </a:ln>
          </p:spPr>
          <p:txBody>
            <a:bodyPr>
              <a:prstTxWarp prst="textNoShape">
                <a:avLst/>
              </a:prstTxWarp>
            </a:bodyPr>
            <a:lstStyle/>
            <a:p>
              <a:endParaRPr lang="en-US"/>
            </a:p>
          </p:txBody>
        </p:sp>
        <p:sp>
          <p:nvSpPr>
            <p:cNvPr id="62575" name="Freeform 111"/>
            <p:cNvSpPr>
              <a:spLocks/>
            </p:cNvSpPr>
            <p:nvPr/>
          </p:nvSpPr>
          <p:spPr bwMode="auto">
            <a:xfrm>
              <a:off x="1444" y="1820"/>
              <a:ext cx="342" cy="91"/>
            </a:xfrm>
            <a:custGeom>
              <a:avLst/>
              <a:gdLst>
                <a:gd name="T0" fmla="*/ 44 w 342"/>
                <a:gd name="T1" fmla="*/ 12 h 91"/>
                <a:gd name="T2" fmla="*/ 46 w 342"/>
                <a:gd name="T3" fmla="*/ 25 h 91"/>
                <a:gd name="T4" fmla="*/ 49 w 342"/>
                <a:gd name="T5" fmla="*/ 38 h 91"/>
                <a:gd name="T6" fmla="*/ 63 w 342"/>
                <a:gd name="T7" fmla="*/ 46 h 91"/>
                <a:gd name="T8" fmla="*/ 86 w 342"/>
                <a:gd name="T9" fmla="*/ 46 h 91"/>
                <a:gd name="T10" fmla="*/ 115 w 342"/>
                <a:gd name="T11" fmla="*/ 39 h 91"/>
                <a:gd name="T12" fmla="*/ 134 w 342"/>
                <a:gd name="T13" fmla="*/ 38 h 91"/>
                <a:gd name="T14" fmla="*/ 146 w 342"/>
                <a:gd name="T15" fmla="*/ 39 h 91"/>
                <a:gd name="T16" fmla="*/ 159 w 342"/>
                <a:gd name="T17" fmla="*/ 42 h 91"/>
                <a:gd name="T18" fmla="*/ 192 w 342"/>
                <a:gd name="T19" fmla="*/ 59 h 91"/>
                <a:gd name="T20" fmla="*/ 227 w 342"/>
                <a:gd name="T21" fmla="*/ 73 h 91"/>
                <a:gd name="T22" fmla="*/ 257 w 342"/>
                <a:gd name="T23" fmla="*/ 75 h 91"/>
                <a:gd name="T24" fmla="*/ 272 w 342"/>
                <a:gd name="T25" fmla="*/ 72 h 91"/>
                <a:gd name="T26" fmla="*/ 287 w 342"/>
                <a:gd name="T27" fmla="*/ 67 h 91"/>
                <a:gd name="T28" fmla="*/ 298 w 342"/>
                <a:gd name="T29" fmla="*/ 62 h 91"/>
                <a:gd name="T30" fmla="*/ 307 w 342"/>
                <a:gd name="T31" fmla="*/ 57 h 91"/>
                <a:gd name="T32" fmla="*/ 310 w 342"/>
                <a:gd name="T33" fmla="*/ 48 h 91"/>
                <a:gd name="T34" fmla="*/ 312 w 342"/>
                <a:gd name="T35" fmla="*/ 48 h 91"/>
                <a:gd name="T36" fmla="*/ 313 w 342"/>
                <a:gd name="T37" fmla="*/ 48 h 91"/>
                <a:gd name="T38" fmla="*/ 313 w 342"/>
                <a:gd name="T39" fmla="*/ 44 h 91"/>
                <a:gd name="T40" fmla="*/ 309 w 342"/>
                <a:gd name="T41" fmla="*/ 37 h 91"/>
                <a:gd name="T42" fmla="*/ 295 w 342"/>
                <a:gd name="T43" fmla="*/ 28 h 91"/>
                <a:gd name="T44" fmla="*/ 296 w 342"/>
                <a:gd name="T45" fmla="*/ 23 h 91"/>
                <a:gd name="T46" fmla="*/ 310 w 342"/>
                <a:gd name="T47" fmla="*/ 19 h 91"/>
                <a:gd name="T48" fmla="*/ 325 w 342"/>
                <a:gd name="T49" fmla="*/ 30 h 91"/>
                <a:gd name="T50" fmla="*/ 335 w 342"/>
                <a:gd name="T51" fmla="*/ 46 h 91"/>
                <a:gd name="T52" fmla="*/ 338 w 342"/>
                <a:gd name="T53" fmla="*/ 51 h 91"/>
                <a:gd name="T54" fmla="*/ 337 w 342"/>
                <a:gd name="T55" fmla="*/ 53 h 91"/>
                <a:gd name="T56" fmla="*/ 337 w 342"/>
                <a:gd name="T57" fmla="*/ 55 h 91"/>
                <a:gd name="T58" fmla="*/ 340 w 342"/>
                <a:gd name="T59" fmla="*/ 65 h 91"/>
                <a:gd name="T60" fmla="*/ 332 w 342"/>
                <a:gd name="T61" fmla="*/ 69 h 91"/>
                <a:gd name="T62" fmla="*/ 323 w 342"/>
                <a:gd name="T63" fmla="*/ 68 h 91"/>
                <a:gd name="T64" fmla="*/ 302 w 342"/>
                <a:gd name="T65" fmla="*/ 83 h 91"/>
                <a:gd name="T66" fmla="*/ 278 w 342"/>
                <a:gd name="T67" fmla="*/ 90 h 91"/>
                <a:gd name="T68" fmla="*/ 245 w 342"/>
                <a:gd name="T69" fmla="*/ 91 h 91"/>
                <a:gd name="T70" fmla="*/ 194 w 342"/>
                <a:gd name="T71" fmla="*/ 82 h 91"/>
                <a:gd name="T72" fmla="*/ 181 w 342"/>
                <a:gd name="T73" fmla="*/ 67 h 91"/>
                <a:gd name="T74" fmla="*/ 165 w 342"/>
                <a:gd name="T75" fmla="*/ 59 h 91"/>
                <a:gd name="T76" fmla="*/ 143 w 342"/>
                <a:gd name="T77" fmla="*/ 57 h 91"/>
                <a:gd name="T78" fmla="*/ 107 w 342"/>
                <a:gd name="T79" fmla="*/ 63 h 91"/>
                <a:gd name="T80" fmla="*/ 71 w 342"/>
                <a:gd name="T81" fmla="*/ 66 h 91"/>
                <a:gd name="T82" fmla="*/ 50 w 342"/>
                <a:gd name="T83" fmla="*/ 61 h 91"/>
                <a:gd name="T84" fmla="*/ 35 w 342"/>
                <a:gd name="T85" fmla="*/ 51 h 91"/>
                <a:gd name="T86" fmla="*/ 24 w 342"/>
                <a:gd name="T87" fmla="*/ 33 h 91"/>
                <a:gd name="T88" fmla="*/ 24 w 342"/>
                <a:gd name="T89" fmla="*/ 28 h 91"/>
                <a:gd name="T90" fmla="*/ 23 w 342"/>
                <a:gd name="T91" fmla="*/ 24 h 91"/>
                <a:gd name="T92" fmla="*/ 19 w 342"/>
                <a:gd name="T93" fmla="*/ 22 h 91"/>
                <a:gd name="T94" fmla="*/ 13 w 342"/>
                <a:gd name="T95" fmla="*/ 26 h 91"/>
                <a:gd name="T96" fmla="*/ 7 w 342"/>
                <a:gd name="T97" fmla="*/ 27 h 91"/>
                <a:gd name="T98" fmla="*/ 1 w 342"/>
                <a:gd name="T99" fmla="*/ 25 h 91"/>
                <a:gd name="T100" fmla="*/ 0 w 342"/>
                <a:gd name="T101" fmla="*/ 18 h 91"/>
                <a:gd name="T102" fmla="*/ 2 w 342"/>
                <a:gd name="T103" fmla="*/ 14 h 91"/>
                <a:gd name="T104" fmla="*/ 17 w 342"/>
                <a:gd name="T105" fmla="*/ 6 h 91"/>
                <a:gd name="T106" fmla="*/ 34 w 342"/>
                <a:gd name="T107" fmla="*/ 0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
                <a:gd name="T163" fmla="*/ 0 h 91"/>
                <a:gd name="T164" fmla="*/ 342 w 342"/>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 h="91">
                  <a:moveTo>
                    <a:pt x="45" y="3"/>
                  </a:moveTo>
                  <a:lnTo>
                    <a:pt x="44" y="8"/>
                  </a:lnTo>
                  <a:lnTo>
                    <a:pt x="44" y="12"/>
                  </a:lnTo>
                  <a:lnTo>
                    <a:pt x="44" y="16"/>
                  </a:lnTo>
                  <a:lnTo>
                    <a:pt x="45" y="21"/>
                  </a:lnTo>
                  <a:lnTo>
                    <a:pt x="46" y="25"/>
                  </a:lnTo>
                  <a:lnTo>
                    <a:pt x="47" y="30"/>
                  </a:lnTo>
                  <a:lnTo>
                    <a:pt x="48" y="34"/>
                  </a:lnTo>
                  <a:lnTo>
                    <a:pt x="49" y="38"/>
                  </a:lnTo>
                  <a:lnTo>
                    <a:pt x="53" y="42"/>
                  </a:lnTo>
                  <a:lnTo>
                    <a:pt x="58" y="44"/>
                  </a:lnTo>
                  <a:lnTo>
                    <a:pt x="63" y="46"/>
                  </a:lnTo>
                  <a:lnTo>
                    <a:pt x="67" y="47"/>
                  </a:lnTo>
                  <a:lnTo>
                    <a:pt x="76" y="47"/>
                  </a:lnTo>
                  <a:lnTo>
                    <a:pt x="86" y="46"/>
                  </a:lnTo>
                  <a:lnTo>
                    <a:pt x="96" y="43"/>
                  </a:lnTo>
                  <a:lnTo>
                    <a:pt x="106" y="41"/>
                  </a:lnTo>
                  <a:lnTo>
                    <a:pt x="115" y="39"/>
                  </a:lnTo>
                  <a:lnTo>
                    <a:pt x="125" y="39"/>
                  </a:lnTo>
                  <a:lnTo>
                    <a:pt x="129" y="38"/>
                  </a:lnTo>
                  <a:lnTo>
                    <a:pt x="134" y="38"/>
                  </a:lnTo>
                  <a:lnTo>
                    <a:pt x="137" y="38"/>
                  </a:lnTo>
                  <a:lnTo>
                    <a:pt x="142" y="38"/>
                  </a:lnTo>
                  <a:lnTo>
                    <a:pt x="146" y="39"/>
                  </a:lnTo>
                  <a:lnTo>
                    <a:pt x="150" y="41"/>
                  </a:lnTo>
                  <a:lnTo>
                    <a:pt x="154" y="42"/>
                  </a:lnTo>
                  <a:lnTo>
                    <a:pt x="159" y="42"/>
                  </a:lnTo>
                  <a:lnTo>
                    <a:pt x="170" y="47"/>
                  </a:lnTo>
                  <a:lnTo>
                    <a:pt x="182" y="53"/>
                  </a:lnTo>
                  <a:lnTo>
                    <a:pt x="192" y="59"/>
                  </a:lnTo>
                  <a:lnTo>
                    <a:pt x="204" y="65"/>
                  </a:lnTo>
                  <a:lnTo>
                    <a:pt x="215" y="70"/>
                  </a:lnTo>
                  <a:lnTo>
                    <a:pt x="227" y="73"/>
                  </a:lnTo>
                  <a:lnTo>
                    <a:pt x="240" y="75"/>
                  </a:lnTo>
                  <a:lnTo>
                    <a:pt x="253" y="76"/>
                  </a:lnTo>
                  <a:lnTo>
                    <a:pt x="257" y="75"/>
                  </a:lnTo>
                  <a:lnTo>
                    <a:pt x="263" y="74"/>
                  </a:lnTo>
                  <a:lnTo>
                    <a:pt x="268" y="73"/>
                  </a:lnTo>
                  <a:lnTo>
                    <a:pt x="272" y="72"/>
                  </a:lnTo>
                  <a:lnTo>
                    <a:pt x="278" y="71"/>
                  </a:lnTo>
                  <a:lnTo>
                    <a:pt x="283" y="70"/>
                  </a:lnTo>
                  <a:lnTo>
                    <a:pt x="287" y="67"/>
                  </a:lnTo>
                  <a:lnTo>
                    <a:pt x="291" y="64"/>
                  </a:lnTo>
                  <a:lnTo>
                    <a:pt x="294" y="63"/>
                  </a:lnTo>
                  <a:lnTo>
                    <a:pt x="298" y="62"/>
                  </a:lnTo>
                  <a:lnTo>
                    <a:pt x="301" y="61"/>
                  </a:lnTo>
                  <a:lnTo>
                    <a:pt x="304" y="59"/>
                  </a:lnTo>
                  <a:lnTo>
                    <a:pt x="307" y="57"/>
                  </a:lnTo>
                  <a:lnTo>
                    <a:pt x="309" y="55"/>
                  </a:lnTo>
                  <a:lnTo>
                    <a:pt x="310" y="52"/>
                  </a:lnTo>
                  <a:lnTo>
                    <a:pt x="310" y="48"/>
                  </a:lnTo>
                  <a:lnTo>
                    <a:pt x="311" y="49"/>
                  </a:lnTo>
                  <a:lnTo>
                    <a:pt x="312" y="49"/>
                  </a:lnTo>
                  <a:lnTo>
                    <a:pt x="312" y="48"/>
                  </a:lnTo>
                  <a:lnTo>
                    <a:pt x="313" y="48"/>
                  </a:lnTo>
                  <a:lnTo>
                    <a:pt x="313" y="47"/>
                  </a:lnTo>
                  <a:lnTo>
                    <a:pt x="314" y="47"/>
                  </a:lnTo>
                  <a:lnTo>
                    <a:pt x="313" y="44"/>
                  </a:lnTo>
                  <a:lnTo>
                    <a:pt x="312" y="42"/>
                  </a:lnTo>
                  <a:lnTo>
                    <a:pt x="311" y="39"/>
                  </a:lnTo>
                  <a:lnTo>
                    <a:pt x="309" y="37"/>
                  </a:lnTo>
                  <a:lnTo>
                    <a:pt x="304" y="34"/>
                  </a:lnTo>
                  <a:lnTo>
                    <a:pt x="300" y="31"/>
                  </a:lnTo>
                  <a:lnTo>
                    <a:pt x="295" y="28"/>
                  </a:lnTo>
                  <a:lnTo>
                    <a:pt x="294" y="26"/>
                  </a:lnTo>
                  <a:lnTo>
                    <a:pt x="295" y="24"/>
                  </a:lnTo>
                  <a:lnTo>
                    <a:pt x="296" y="23"/>
                  </a:lnTo>
                  <a:lnTo>
                    <a:pt x="300" y="21"/>
                  </a:lnTo>
                  <a:lnTo>
                    <a:pt x="304" y="19"/>
                  </a:lnTo>
                  <a:lnTo>
                    <a:pt x="310" y="19"/>
                  </a:lnTo>
                  <a:lnTo>
                    <a:pt x="315" y="22"/>
                  </a:lnTo>
                  <a:lnTo>
                    <a:pt x="321" y="25"/>
                  </a:lnTo>
                  <a:lnTo>
                    <a:pt x="325" y="30"/>
                  </a:lnTo>
                  <a:lnTo>
                    <a:pt x="329" y="34"/>
                  </a:lnTo>
                  <a:lnTo>
                    <a:pt x="332" y="41"/>
                  </a:lnTo>
                  <a:lnTo>
                    <a:pt x="335" y="46"/>
                  </a:lnTo>
                  <a:lnTo>
                    <a:pt x="339" y="50"/>
                  </a:lnTo>
                  <a:lnTo>
                    <a:pt x="338" y="51"/>
                  </a:lnTo>
                  <a:lnTo>
                    <a:pt x="338" y="52"/>
                  </a:lnTo>
                  <a:lnTo>
                    <a:pt x="337" y="52"/>
                  </a:lnTo>
                  <a:lnTo>
                    <a:pt x="337" y="53"/>
                  </a:lnTo>
                  <a:lnTo>
                    <a:pt x="337" y="54"/>
                  </a:lnTo>
                  <a:lnTo>
                    <a:pt x="337" y="55"/>
                  </a:lnTo>
                  <a:lnTo>
                    <a:pt x="342" y="59"/>
                  </a:lnTo>
                  <a:lnTo>
                    <a:pt x="341" y="62"/>
                  </a:lnTo>
                  <a:lnTo>
                    <a:pt x="340" y="65"/>
                  </a:lnTo>
                  <a:lnTo>
                    <a:pt x="338" y="67"/>
                  </a:lnTo>
                  <a:lnTo>
                    <a:pt x="335" y="68"/>
                  </a:lnTo>
                  <a:lnTo>
                    <a:pt x="332" y="69"/>
                  </a:lnTo>
                  <a:lnTo>
                    <a:pt x="329" y="70"/>
                  </a:lnTo>
                  <a:lnTo>
                    <a:pt x="326" y="69"/>
                  </a:lnTo>
                  <a:lnTo>
                    <a:pt x="323" y="68"/>
                  </a:lnTo>
                  <a:lnTo>
                    <a:pt x="316" y="73"/>
                  </a:lnTo>
                  <a:lnTo>
                    <a:pt x="309" y="78"/>
                  </a:lnTo>
                  <a:lnTo>
                    <a:pt x="302" y="83"/>
                  </a:lnTo>
                  <a:lnTo>
                    <a:pt x="294" y="86"/>
                  </a:lnTo>
                  <a:lnTo>
                    <a:pt x="286" y="88"/>
                  </a:lnTo>
                  <a:lnTo>
                    <a:pt x="278" y="90"/>
                  </a:lnTo>
                  <a:lnTo>
                    <a:pt x="270" y="91"/>
                  </a:lnTo>
                  <a:lnTo>
                    <a:pt x="262" y="91"/>
                  </a:lnTo>
                  <a:lnTo>
                    <a:pt x="245" y="91"/>
                  </a:lnTo>
                  <a:lnTo>
                    <a:pt x="227" y="89"/>
                  </a:lnTo>
                  <a:lnTo>
                    <a:pt x="210" y="86"/>
                  </a:lnTo>
                  <a:lnTo>
                    <a:pt x="194" y="82"/>
                  </a:lnTo>
                  <a:lnTo>
                    <a:pt x="190" y="76"/>
                  </a:lnTo>
                  <a:lnTo>
                    <a:pt x="185" y="71"/>
                  </a:lnTo>
                  <a:lnTo>
                    <a:pt x="181" y="67"/>
                  </a:lnTo>
                  <a:lnTo>
                    <a:pt x="175" y="64"/>
                  </a:lnTo>
                  <a:lnTo>
                    <a:pt x="170" y="62"/>
                  </a:lnTo>
                  <a:lnTo>
                    <a:pt x="165" y="59"/>
                  </a:lnTo>
                  <a:lnTo>
                    <a:pt x="159" y="58"/>
                  </a:lnTo>
                  <a:lnTo>
                    <a:pt x="154" y="57"/>
                  </a:lnTo>
                  <a:lnTo>
                    <a:pt x="143" y="57"/>
                  </a:lnTo>
                  <a:lnTo>
                    <a:pt x="130" y="58"/>
                  </a:lnTo>
                  <a:lnTo>
                    <a:pt x="118" y="59"/>
                  </a:lnTo>
                  <a:lnTo>
                    <a:pt x="107" y="63"/>
                  </a:lnTo>
                  <a:lnTo>
                    <a:pt x="94" y="64"/>
                  </a:lnTo>
                  <a:lnTo>
                    <a:pt x="83" y="66"/>
                  </a:lnTo>
                  <a:lnTo>
                    <a:pt x="71" y="66"/>
                  </a:lnTo>
                  <a:lnTo>
                    <a:pt x="60" y="65"/>
                  </a:lnTo>
                  <a:lnTo>
                    <a:pt x="55" y="63"/>
                  </a:lnTo>
                  <a:lnTo>
                    <a:pt x="50" y="61"/>
                  </a:lnTo>
                  <a:lnTo>
                    <a:pt x="45" y="58"/>
                  </a:lnTo>
                  <a:lnTo>
                    <a:pt x="40" y="55"/>
                  </a:lnTo>
                  <a:lnTo>
                    <a:pt x="35" y="51"/>
                  </a:lnTo>
                  <a:lnTo>
                    <a:pt x="31" y="46"/>
                  </a:lnTo>
                  <a:lnTo>
                    <a:pt x="27" y="39"/>
                  </a:lnTo>
                  <a:lnTo>
                    <a:pt x="24" y="33"/>
                  </a:lnTo>
                  <a:lnTo>
                    <a:pt x="24" y="31"/>
                  </a:lnTo>
                  <a:lnTo>
                    <a:pt x="24" y="30"/>
                  </a:lnTo>
                  <a:lnTo>
                    <a:pt x="24" y="28"/>
                  </a:lnTo>
                  <a:lnTo>
                    <a:pt x="24" y="27"/>
                  </a:lnTo>
                  <a:lnTo>
                    <a:pt x="24" y="25"/>
                  </a:lnTo>
                  <a:lnTo>
                    <a:pt x="23" y="24"/>
                  </a:lnTo>
                  <a:lnTo>
                    <a:pt x="23" y="22"/>
                  </a:lnTo>
                  <a:lnTo>
                    <a:pt x="21" y="21"/>
                  </a:lnTo>
                  <a:lnTo>
                    <a:pt x="19" y="22"/>
                  </a:lnTo>
                  <a:lnTo>
                    <a:pt x="17" y="24"/>
                  </a:lnTo>
                  <a:lnTo>
                    <a:pt x="15" y="25"/>
                  </a:lnTo>
                  <a:lnTo>
                    <a:pt x="13" y="26"/>
                  </a:lnTo>
                  <a:lnTo>
                    <a:pt x="11" y="26"/>
                  </a:lnTo>
                  <a:lnTo>
                    <a:pt x="9" y="27"/>
                  </a:lnTo>
                  <a:lnTo>
                    <a:pt x="7" y="27"/>
                  </a:lnTo>
                  <a:lnTo>
                    <a:pt x="4" y="28"/>
                  </a:lnTo>
                  <a:lnTo>
                    <a:pt x="2" y="26"/>
                  </a:lnTo>
                  <a:lnTo>
                    <a:pt x="1" y="25"/>
                  </a:lnTo>
                  <a:lnTo>
                    <a:pt x="1" y="23"/>
                  </a:lnTo>
                  <a:lnTo>
                    <a:pt x="0" y="21"/>
                  </a:lnTo>
                  <a:lnTo>
                    <a:pt x="0" y="18"/>
                  </a:lnTo>
                  <a:lnTo>
                    <a:pt x="0" y="17"/>
                  </a:lnTo>
                  <a:lnTo>
                    <a:pt x="1" y="15"/>
                  </a:lnTo>
                  <a:lnTo>
                    <a:pt x="2" y="14"/>
                  </a:lnTo>
                  <a:lnTo>
                    <a:pt x="8" y="11"/>
                  </a:lnTo>
                  <a:lnTo>
                    <a:pt x="12" y="9"/>
                  </a:lnTo>
                  <a:lnTo>
                    <a:pt x="17" y="6"/>
                  </a:lnTo>
                  <a:lnTo>
                    <a:pt x="23" y="4"/>
                  </a:lnTo>
                  <a:lnTo>
                    <a:pt x="28" y="2"/>
                  </a:lnTo>
                  <a:lnTo>
                    <a:pt x="34" y="0"/>
                  </a:lnTo>
                  <a:lnTo>
                    <a:pt x="39" y="2"/>
                  </a:lnTo>
                  <a:lnTo>
                    <a:pt x="45" y="3"/>
                  </a:lnTo>
                  <a:close/>
                </a:path>
              </a:pathLst>
            </a:custGeom>
            <a:solidFill>
              <a:srgbClr val="FF0000"/>
            </a:solidFill>
            <a:ln w="9525">
              <a:noFill/>
              <a:round/>
              <a:headEnd/>
              <a:tailEnd/>
            </a:ln>
          </p:spPr>
          <p:txBody>
            <a:bodyPr>
              <a:prstTxWarp prst="textNoShape">
                <a:avLst/>
              </a:prstTxWarp>
            </a:bodyPr>
            <a:lstStyle/>
            <a:p>
              <a:endParaRPr lang="en-US"/>
            </a:p>
          </p:txBody>
        </p:sp>
        <p:sp>
          <p:nvSpPr>
            <p:cNvPr id="62576" name="Freeform 112"/>
            <p:cNvSpPr>
              <a:spLocks/>
            </p:cNvSpPr>
            <p:nvPr/>
          </p:nvSpPr>
          <p:spPr bwMode="auto">
            <a:xfrm>
              <a:off x="1879" y="1853"/>
              <a:ext cx="275" cy="221"/>
            </a:xfrm>
            <a:custGeom>
              <a:avLst/>
              <a:gdLst>
                <a:gd name="T0" fmla="*/ 272 w 275"/>
                <a:gd name="T1" fmla="*/ 17 h 221"/>
                <a:gd name="T2" fmla="*/ 269 w 275"/>
                <a:gd name="T3" fmla="*/ 23 h 221"/>
                <a:gd name="T4" fmla="*/ 266 w 275"/>
                <a:gd name="T5" fmla="*/ 29 h 221"/>
                <a:gd name="T6" fmla="*/ 263 w 275"/>
                <a:gd name="T7" fmla="*/ 35 h 221"/>
                <a:gd name="T8" fmla="*/ 260 w 275"/>
                <a:gd name="T9" fmla="*/ 41 h 221"/>
                <a:gd name="T10" fmla="*/ 253 w 275"/>
                <a:gd name="T11" fmla="*/ 48 h 221"/>
                <a:gd name="T12" fmla="*/ 247 w 275"/>
                <a:gd name="T13" fmla="*/ 55 h 221"/>
                <a:gd name="T14" fmla="*/ 242 w 275"/>
                <a:gd name="T15" fmla="*/ 62 h 221"/>
                <a:gd name="T16" fmla="*/ 232 w 275"/>
                <a:gd name="T17" fmla="*/ 80 h 221"/>
                <a:gd name="T18" fmla="*/ 213 w 275"/>
                <a:gd name="T19" fmla="*/ 107 h 221"/>
                <a:gd name="T20" fmla="*/ 192 w 275"/>
                <a:gd name="T21" fmla="*/ 131 h 221"/>
                <a:gd name="T22" fmla="*/ 169 w 275"/>
                <a:gd name="T23" fmla="*/ 152 h 221"/>
                <a:gd name="T24" fmla="*/ 144 w 275"/>
                <a:gd name="T25" fmla="*/ 171 h 221"/>
                <a:gd name="T26" fmla="*/ 116 w 275"/>
                <a:gd name="T27" fmla="*/ 188 h 221"/>
                <a:gd name="T28" fmla="*/ 74 w 275"/>
                <a:gd name="T29" fmla="*/ 209 h 221"/>
                <a:gd name="T30" fmla="*/ 40 w 275"/>
                <a:gd name="T31" fmla="*/ 219 h 221"/>
                <a:gd name="T32" fmla="*/ 28 w 275"/>
                <a:gd name="T33" fmla="*/ 213 h 221"/>
                <a:gd name="T34" fmla="*/ 17 w 275"/>
                <a:gd name="T35" fmla="*/ 206 h 221"/>
                <a:gd name="T36" fmla="*/ 6 w 275"/>
                <a:gd name="T37" fmla="*/ 199 h 221"/>
                <a:gd name="T38" fmla="*/ 1 w 275"/>
                <a:gd name="T39" fmla="*/ 194 h 221"/>
                <a:gd name="T40" fmla="*/ 4 w 275"/>
                <a:gd name="T41" fmla="*/ 187 h 221"/>
                <a:gd name="T42" fmla="*/ 9 w 275"/>
                <a:gd name="T43" fmla="*/ 179 h 221"/>
                <a:gd name="T44" fmla="*/ 16 w 275"/>
                <a:gd name="T45" fmla="*/ 174 h 221"/>
                <a:gd name="T46" fmla="*/ 25 w 275"/>
                <a:gd name="T47" fmla="*/ 174 h 221"/>
                <a:gd name="T48" fmla="*/ 67 w 275"/>
                <a:gd name="T49" fmla="*/ 150 h 221"/>
                <a:gd name="T50" fmla="*/ 110 w 275"/>
                <a:gd name="T51" fmla="*/ 129 h 221"/>
                <a:gd name="T52" fmla="*/ 131 w 275"/>
                <a:gd name="T53" fmla="*/ 117 h 221"/>
                <a:gd name="T54" fmla="*/ 151 w 275"/>
                <a:gd name="T55" fmla="*/ 104 h 221"/>
                <a:gd name="T56" fmla="*/ 168 w 275"/>
                <a:gd name="T57" fmla="*/ 89 h 221"/>
                <a:gd name="T58" fmla="*/ 184 w 275"/>
                <a:gd name="T59" fmla="*/ 70 h 221"/>
                <a:gd name="T60" fmla="*/ 184 w 275"/>
                <a:gd name="T61" fmla="*/ 59 h 221"/>
                <a:gd name="T62" fmla="*/ 188 w 275"/>
                <a:gd name="T63" fmla="*/ 52 h 221"/>
                <a:gd name="T64" fmla="*/ 194 w 275"/>
                <a:gd name="T65" fmla="*/ 44 h 221"/>
                <a:gd name="T66" fmla="*/ 200 w 275"/>
                <a:gd name="T67" fmla="*/ 36 h 221"/>
                <a:gd name="T68" fmla="*/ 206 w 275"/>
                <a:gd name="T69" fmla="*/ 26 h 221"/>
                <a:gd name="T70" fmla="*/ 210 w 275"/>
                <a:gd name="T71" fmla="*/ 16 h 221"/>
                <a:gd name="T72" fmla="*/ 217 w 275"/>
                <a:gd name="T73" fmla="*/ 6 h 221"/>
                <a:gd name="T74" fmla="*/ 226 w 275"/>
                <a:gd name="T75" fmla="*/ 0 h 221"/>
                <a:gd name="T76" fmla="*/ 237 w 275"/>
                <a:gd name="T77" fmla="*/ 8 h 221"/>
                <a:gd name="T78" fmla="*/ 249 w 275"/>
                <a:gd name="T79" fmla="*/ 13 h 221"/>
                <a:gd name="T80" fmla="*/ 262 w 275"/>
                <a:gd name="T81" fmla="*/ 16 h 221"/>
                <a:gd name="T82" fmla="*/ 275 w 275"/>
                <a:gd name="T83" fmla="*/ 14 h 2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5"/>
                <a:gd name="T127" fmla="*/ 0 h 221"/>
                <a:gd name="T128" fmla="*/ 275 w 275"/>
                <a:gd name="T129" fmla="*/ 221 h 2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5" h="221">
                  <a:moveTo>
                    <a:pt x="275" y="14"/>
                  </a:moveTo>
                  <a:lnTo>
                    <a:pt x="272" y="17"/>
                  </a:lnTo>
                  <a:lnTo>
                    <a:pt x="271" y="20"/>
                  </a:lnTo>
                  <a:lnTo>
                    <a:pt x="269" y="23"/>
                  </a:lnTo>
                  <a:lnTo>
                    <a:pt x="267" y="25"/>
                  </a:lnTo>
                  <a:lnTo>
                    <a:pt x="266" y="29"/>
                  </a:lnTo>
                  <a:lnTo>
                    <a:pt x="264" y="32"/>
                  </a:lnTo>
                  <a:lnTo>
                    <a:pt x="263" y="35"/>
                  </a:lnTo>
                  <a:lnTo>
                    <a:pt x="262" y="38"/>
                  </a:lnTo>
                  <a:lnTo>
                    <a:pt x="260" y="41"/>
                  </a:lnTo>
                  <a:lnTo>
                    <a:pt x="257" y="44"/>
                  </a:lnTo>
                  <a:lnTo>
                    <a:pt x="253" y="48"/>
                  </a:lnTo>
                  <a:lnTo>
                    <a:pt x="250" y="51"/>
                  </a:lnTo>
                  <a:lnTo>
                    <a:pt x="247" y="55"/>
                  </a:lnTo>
                  <a:lnTo>
                    <a:pt x="245" y="58"/>
                  </a:lnTo>
                  <a:lnTo>
                    <a:pt x="242" y="62"/>
                  </a:lnTo>
                  <a:lnTo>
                    <a:pt x="240" y="67"/>
                  </a:lnTo>
                  <a:lnTo>
                    <a:pt x="232" y="80"/>
                  </a:lnTo>
                  <a:lnTo>
                    <a:pt x="223" y="94"/>
                  </a:lnTo>
                  <a:lnTo>
                    <a:pt x="213" y="107"/>
                  </a:lnTo>
                  <a:lnTo>
                    <a:pt x="204" y="119"/>
                  </a:lnTo>
                  <a:lnTo>
                    <a:pt x="192" y="131"/>
                  </a:lnTo>
                  <a:lnTo>
                    <a:pt x="181" y="141"/>
                  </a:lnTo>
                  <a:lnTo>
                    <a:pt x="169" y="152"/>
                  </a:lnTo>
                  <a:lnTo>
                    <a:pt x="157" y="161"/>
                  </a:lnTo>
                  <a:lnTo>
                    <a:pt x="144" y="171"/>
                  </a:lnTo>
                  <a:lnTo>
                    <a:pt x="130" y="179"/>
                  </a:lnTo>
                  <a:lnTo>
                    <a:pt x="116" y="188"/>
                  </a:lnTo>
                  <a:lnTo>
                    <a:pt x="103" y="195"/>
                  </a:lnTo>
                  <a:lnTo>
                    <a:pt x="74" y="209"/>
                  </a:lnTo>
                  <a:lnTo>
                    <a:pt x="46" y="221"/>
                  </a:lnTo>
                  <a:lnTo>
                    <a:pt x="40" y="219"/>
                  </a:lnTo>
                  <a:lnTo>
                    <a:pt x="34" y="216"/>
                  </a:lnTo>
                  <a:lnTo>
                    <a:pt x="28" y="213"/>
                  </a:lnTo>
                  <a:lnTo>
                    <a:pt x="23" y="209"/>
                  </a:lnTo>
                  <a:lnTo>
                    <a:pt x="17" y="206"/>
                  </a:lnTo>
                  <a:lnTo>
                    <a:pt x="12" y="202"/>
                  </a:lnTo>
                  <a:lnTo>
                    <a:pt x="6" y="199"/>
                  </a:lnTo>
                  <a:lnTo>
                    <a:pt x="0" y="198"/>
                  </a:lnTo>
                  <a:lnTo>
                    <a:pt x="1" y="194"/>
                  </a:lnTo>
                  <a:lnTo>
                    <a:pt x="2" y="190"/>
                  </a:lnTo>
                  <a:lnTo>
                    <a:pt x="4" y="187"/>
                  </a:lnTo>
                  <a:lnTo>
                    <a:pt x="6" y="182"/>
                  </a:lnTo>
                  <a:lnTo>
                    <a:pt x="9" y="179"/>
                  </a:lnTo>
                  <a:lnTo>
                    <a:pt x="13" y="177"/>
                  </a:lnTo>
                  <a:lnTo>
                    <a:pt x="16" y="174"/>
                  </a:lnTo>
                  <a:lnTo>
                    <a:pt x="21" y="172"/>
                  </a:lnTo>
                  <a:lnTo>
                    <a:pt x="25" y="174"/>
                  </a:lnTo>
                  <a:lnTo>
                    <a:pt x="46" y="161"/>
                  </a:lnTo>
                  <a:lnTo>
                    <a:pt x="67" y="150"/>
                  </a:lnTo>
                  <a:lnTo>
                    <a:pt x="89" y="139"/>
                  </a:lnTo>
                  <a:lnTo>
                    <a:pt x="110" y="129"/>
                  </a:lnTo>
                  <a:lnTo>
                    <a:pt x="121" y="123"/>
                  </a:lnTo>
                  <a:lnTo>
                    <a:pt x="131" y="117"/>
                  </a:lnTo>
                  <a:lnTo>
                    <a:pt x="142" y="111"/>
                  </a:lnTo>
                  <a:lnTo>
                    <a:pt x="151" y="104"/>
                  </a:lnTo>
                  <a:lnTo>
                    <a:pt x="160" y="97"/>
                  </a:lnTo>
                  <a:lnTo>
                    <a:pt x="168" y="89"/>
                  </a:lnTo>
                  <a:lnTo>
                    <a:pt x="177" y="79"/>
                  </a:lnTo>
                  <a:lnTo>
                    <a:pt x="184" y="70"/>
                  </a:lnTo>
                  <a:lnTo>
                    <a:pt x="183" y="64"/>
                  </a:lnTo>
                  <a:lnTo>
                    <a:pt x="184" y="59"/>
                  </a:lnTo>
                  <a:lnTo>
                    <a:pt x="185" y="55"/>
                  </a:lnTo>
                  <a:lnTo>
                    <a:pt x="188" y="52"/>
                  </a:lnTo>
                  <a:lnTo>
                    <a:pt x="191" y="48"/>
                  </a:lnTo>
                  <a:lnTo>
                    <a:pt x="194" y="44"/>
                  </a:lnTo>
                  <a:lnTo>
                    <a:pt x="198" y="40"/>
                  </a:lnTo>
                  <a:lnTo>
                    <a:pt x="200" y="36"/>
                  </a:lnTo>
                  <a:lnTo>
                    <a:pt x="203" y="32"/>
                  </a:lnTo>
                  <a:lnTo>
                    <a:pt x="206" y="26"/>
                  </a:lnTo>
                  <a:lnTo>
                    <a:pt x="208" y="21"/>
                  </a:lnTo>
                  <a:lnTo>
                    <a:pt x="210" y="16"/>
                  </a:lnTo>
                  <a:lnTo>
                    <a:pt x="213" y="11"/>
                  </a:lnTo>
                  <a:lnTo>
                    <a:pt x="217" y="6"/>
                  </a:lnTo>
                  <a:lnTo>
                    <a:pt x="221" y="2"/>
                  </a:lnTo>
                  <a:lnTo>
                    <a:pt x="226" y="0"/>
                  </a:lnTo>
                  <a:lnTo>
                    <a:pt x="231" y="3"/>
                  </a:lnTo>
                  <a:lnTo>
                    <a:pt x="237" y="8"/>
                  </a:lnTo>
                  <a:lnTo>
                    <a:pt x="243" y="11"/>
                  </a:lnTo>
                  <a:lnTo>
                    <a:pt x="249" y="13"/>
                  </a:lnTo>
                  <a:lnTo>
                    <a:pt x="256" y="15"/>
                  </a:lnTo>
                  <a:lnTo>
                    <a:pt x="262" y="16"/>
                  </a:lnTo>
                  <a:lnTo>
                    <a:pt x="268" y="16"/>
                  </a:lnTo>
                  <a:lnTo>
                    <a:pt x="275" y="14"/>
                  </a:lnTo>
                  <a:close/>
                </a:path>
              </a:pathLst>
            </a:custGeom>
            <a:solidFill>
              <a:srgbClr val="FFCC00"/>
            </a:solidFill>
            <a:ln w="9525">
              <a:noFill/>
              <a:round/>
              <a:headEnd/>
              <a:tailEnd/>
            </a:ln>
          </p:spPr>
          <p:txBody>
            <a:bodyPr>
              <a:prstTxWarp prst="textNoShape">
                <a:avLst/>
              </a:prstTxWarp>
            </a:bodyPr>
            <a:lstStyle/>
            <a:p>
              <a:endParaRPr lang="en-US"/>
            </a:p>
          </p:txBody>
        </p:sp>
        <p:sp>
          <p:nvSpPr>
            <p:cNvPr id="62577" name="Freeform 113"/>
            <p:cNvSpPr>
              <a:spLocks/>
            </p:cNvSpPr>
            <p:nvPr/>
          </p:nvSpPr>
          <p:spPr bwMode="auto">
            <a:xfrm>
              <a:off x="1830" y="1968"/>
              <a:ext cx="79" cy="46"/>
            </a:xfrm>
            <a:custGeom>
              <a:avLst/>
              <a:gdLst>
                <a:gd name="T0" fmla="*/ 71 w 79"/>
                <a:gd name="T1" fmla="*/ 35 h 46"/>
                <a:gd name="T2" fmla="*/ 66 w 79"/>
                <a:gd name="T3" fmla="*/ 34 h 46"/>
                <a:gd name="T4" fmla="*/ 64 w 79"/>
                <a:gd name="T5" fmla="*/ 36 h 46"/>
                <a:gd name="T6" fmla="*/ 64 w 79"/>
                <a:gd name="T7" fmla="*/ 38 h 46"/>
                <a:gd name="T8" fmla="*/ 64 w 79"/>
                <a:gd name="T9" fmla="*/ 41 h 46"/>
                <a:gd name="T10" fmla="*/ 65 w 79"/>
                <a:gd name="T11" fmla="*/ 43 h 46"/>
                <a:gd name="T12" fmla="*/ 64 w 79"/>
                <a:gd name="T13" fmla="*/ 45 h 46"/>
                <a:gd name="T14" fmla="*/ 62 w 79"/>
                <a:gd name="T15" fmla="*/ 46 h 46"/>
                <a:gd name="T16" fmla="*/ 57 w 79"/>
                <a:gd name="T17" fmla="*/ 45 h 46"/>
                <a:gd name="T18" fmla="*/ 51 w 79"/>
                <a:gd name="T19" fmla="*/ 39 h 46"/>
                <a:gd name="T20" fmla="*/ 43 w 79"/>
                <a:gd name="T21" fmla="*/ 34 h 46"/>
                <a:gd name="T22" fmla="*/ 36 w 79"/>
                <a:gd name="T23" fmla="*/ 29 h 46"/>
                <a:gd name="T24" fmla="*/ 28 w 79"/>
                <a:gd name="T25" fmla="*/ 26 h 46"/>
                <a:gd name="T26" fmla="*/ 21 w 79"/>
                <a:gd name="T27" fmla="*/ 23 h 46"/>
                <a:gd name="T28" fmla="*/ 14 w 79"/>
                <a:gd name="T29" fmla="*/ 21 h 46"/>
                <a:gd name="T30" fmla="*/ 6 w 79"/>
                <a:gd name="T31" fmla="*/ 20 h 46"/>
                <a:gd name="T32" fmla="*/ 0 w 79"/>
                <a:gd name="T33" fmla="*/ 19 h 46"/>
                <a:gd name="T34" fmla="*/ 11 w 79"/>
                <a:gd name="T35" fmla="*/ 19 h 46"/>
                <a:gd name="T36" fmla="*/ 21 w 79"/>
                <a:gd name="T37" fmla="*/ 18 h 46"/>
                <a:gd name="T38" fmla="*/ 31 w 79"/>
                <a:gd name="T39" fmla="*/ 16 h 46"/>
                <a:gd name="T40" fmla="*/ 40 w 79"/>
                <a:gd name="T41" fmla="*/ 13 h 46"/>
                <a:gd name="T42" fmla="*/ 50 w 79"/>
                <a:gd name="T43" fmla="*/ 9 h 46"/>
                <a:gd name="T44" fmla="*/ 59 w 79"/>
                <a:gd name="T45" fmla="*/ 6 h 46"/>
                <a:gd name="T46" fmla="*/ 69 w 79"/>
                <a:gd name="T47" fmla="*/ 3 h 46"/>
                <a:gd name="T48" fmla="*/ 78 w 79"/>
                <a:gd name="T49" fmla="*/ 0 h 46"/>
                <a:gd name="T50" fmla="*/ 79 w 79"/>
                <a:gd name="T51" fmla="*/ 3 h 46"/>
                <a:gd name="T52" fmla="*/ 79 w 79"/>
                <a:gd name="T53" fmla="*/ 7 h 46"/>
                <a:gd name="T54" fmla="*/ 79 w 79"/>
                <a:gd name="T55" fmla="*/ 13 h 46"/>
                <a:gd name="T56" fmla="*/ 78 w 79"/>
                <a:gd name="T57" fmla="*/ 17 h 46"/>
                <a:gd name="T58" fmla="*/ 77 w 79"/>
                <a:gd name="T59" fmla="*/ 22 h 46"/>
                <a:gd name="T60" fmla="*/ 75 w 79"/>
                <a:gd name="T61" fmla="*/ 26 h 46"/>
                <a:gd name="T62" fmla="*/ 73 w 79"/>
                <a:gd name="T63" fmla="*/ 31 h 46"/>
                <a:gd name="T64" fmla="*/ 71 w 79"/>
                <a:gd name="T65" fmla="*/ 35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46"/>
                <a:gd name="T101" fmla="*/ 79 w 7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46">
                  <a:moveTo>
                    <a:pt x="71" y="35"/>
                  </a:moveTo>
                  <a:lnTo>
                    <a:pt x="66" y="34"/>
                  </a:lnTo>
                  <a:lnTo>
                    <a:pt x="64" y="36"/>
                  </a:lnTo>
                  <a:lnTo>
                    <a:pt x="64" y="38"/>
                  </a:lnTo>
                  <a:lnTo>
                    <a:pt x="64" y="41"/>
                  </a:lnTo>
                  <a:lnTo>
                    <a:pt x="65" y="43"/>
                  </a:lnTo>
                  <a:lnTo>
                    <a:pt x="64" y="45"/>
                  </a:lnTo>
                  <a:lnTo>
                    <a:pt x="62" y="46"/>
                  </a:lnTo>
                  <a:lnTo>
                    <a:pt x="57" y="45"/>
                  </a:lnTo>
                  <a:lnTo>
                    <a:pt x="51" y="39"/>
                  </a:lnTo>
                  <a:lnTo>
                    <a:pt x="43" y="34"/>
                  </a:lnTo>
                  <a:lnTo>
                    <a:pt x="36" y="29"/>
                  </a:lnTo>
                  <a:lnTo>
                    <a:pt x="28" y="26"/>
                  </a:lnTo>
                  <a:lnTo>
                    <a:pt x="21" y="23"/>
                  </a:lnTo>
                  <a:lnTo>
                    <a:pt x="14" y="21"/>
                  </a:lnTo>
                  <a:lnTo>
                    <a:pt x="6" y="20"/>
                  </a:lnTo>
                  <a:lnTo>
                    <a:pt x="0" y="19"/>
                  </a:lnTo>
                  <a:lnTo>
                    <a:pt x="11" y="19"/>
                  </a:lnTo>
                  <a:lnTo>
                    <a:pt x="21" y="18"/>
                  </a:lnTo>
                  <a:lnTo>
                    <a:pt x="31" y="16"/>
                  </a:lnTo>
                  <a:lnTo>
                    <a:pt x="40" y="13"/>
                  </a:lnTo>
                  <a:lnTo>
                    <a:pt x="50" y="9"/>
                  </a:lnTo>
                  <a:lnTo>
                    <a:pt x="59" y="6"/>
                  </a:lnTo>
                  <a:lnTo>
                    <a:pt x="69" y="3"/>
                  </a:lnTo>
                  <a:lnTo>
                    <a:pt x="78" y="0"/>
                  </a:lnTo>
                  <a:lnTo>
                    <a:pt x="79" y="3"/>
                  </a:lnTo>
                  <a:lnTo>
                    <a:pt x="79" y="7"/>
                  </a:lnTo>
                  <a:lnTo>
                    <a:pt x="79" y="13"/>
                  </a:lnTo>
                  <a:lnTo>
                    <a:pt x="78" y="17"/>
                  </a:lnTo>
                  <a:lnTo>
                    <a:pt x="77" y="22"/>
                  </a:lnTo>
                  <a:lnTo>
                    <a:pt x="75" y="26"/>
                  </a:lnTo>
                  <a:lnTo>
                    <a:pt x="73" y="31"/>
                  </a:lnTo>
                  <a:lnTo>
                    <a:pt x="71" y="35"/>
                  </a:lnTo>
                  <a:close/>
                </a:path>
              </a:pathLst>
            </a:custGeom>
            <a:solidFill>
              <a:srgbClr val="00CCFF"/>
            </a:solidFill>
            <a:ln w="9525">
              <a:noFill/>
              <a:round/>
              <a:headEnd/>
              <a:tailEnd/>
            </a:ln>
          </p:spPr>
          <p:txBody>
            <a:bodyPr>
              <a:prstTxWarp prst="textNoShape">
                <a:avLst/>
              </a:prstTxWarp>
            </a:bodyPr>
            <a:lstStyle/>
            <a:p>
              <a:endParaRPr lang="en-US"/>
            </a:p>
          </p:txBody>
        </p:sp>
        <p:sp>
          <p:nvSpPr>
            <p:cNvPr id="62578" name="Freeform 114"/>
            <p:cNvSpPr>
              <a:spLocks/>
            </p:cNvSpPr>
            <p:nvPr/>
          </p:nvSpPr>
          <p:spPr bwMode="auto">
            <a:xfrm>
              <a:off x="1478" y="1985"/>
              <a:ext cx="334" cy="110"/>
            </a:xfrm>
            <a:custGeom>
              <a:avLst/>
              <a:gdLst>
                <a:gd name="T0" fmla="*/ 330 w 334"/>
                <a:gd name="T1" fmla="*/ 14 h 110"/>
                <a:gd name="T2" fmla="*/ 333 w 334"/>
                <a:gd name="T3" fmla="*/ 27 h 110"/>
                <a:gd name="T4" fmla="*/ 334 w 334"/>
                <a:gd name="T5" fmla="*/ 39 h 110"/>
                <a:gd name="T6" fmla="*/ 323 w 334"/>
                <a:gd name="T7" fmla="*/ 42 h 110"/>
                <a:gd name="T8" fmla="*/ 311 w 334"/>
                <a:gd name="T9" fmla="*/ 40 h 110"/>
                <a:gd name="T10" fmla="*/ 299 w 334"/>
                <a:gd name="T11" fmla="*/ 43 h 110"/>
                <a:gd name="T12" fmla="*/ 296 w 334"/>
                <a:gd name="T13" fmla="*/ 45 h 110"/>
                <a:gd name="T14" fmla="*/ 293 w 334"/>
                <a:gd name="T15" fmla="*/ 48 h 110"/>
                <a:gd name="T16" fmla="*/ 300 w 334"/>
                <a:gd name="T17" fmla="*/ 83 h 110"/>
                <a:gd name="T18" fmla="*/ 293 w 334"/>
                <a:gd name="T19" fmla="*/ 84 h 110"/>
                <a:gd name="T20" fmla="*/ 285 w 334"/>
                <a:gd name="T21" fmla="*/ 81 h 110"/>
                <a:gd name="T22" fmla="*/ 278 w 334"/>
                <a:gd name="T23" fmla="*/ 79 h 110"/>
                <a:gd name="T24" fmla="*/ 275 w 334"/>
                <a:gd name="T25" fmla="*/ 75 h 110"/>
                <a:gd name="T26" fmla="*/ 270 w 334"/>
                <a:gd name="T27" fmla="*/ 71 h 110"/>
                <a:gd name="T28" fmla="*/ 259 w 334"/>
                <a:gd name="T29" fmla="*/ 70 h 110"/>
                <a:gd name="T30" fmla="*/ 250 w 334"/>
                <a:gd name="T31" fmla="*/ 73 h 110"/>
                <a:gd name="T32" fmla="*/ 241 w 334"/>
                <a:gd name="T33" fmla="*/ 76 h 110"/>
                <a:gd name="T34" fmla="*/ 237 w 334"/>
                <a:gd name="T35" fmla="*/ 83 h 110"/>
                <a:gd name="T36" fmla="*/ 234 w 334"/>
                <a:gd name="T37" fmla="*/ 101 h 110"/>
                <a:gd name="T38" fmla="*/ 227 w 334"/>
                <a:gd name="T39" fmla="*/ 109 h 110"/>
                <a:gd name="T40" fmla="*/ 217 w 334"/>
                <a:gd name="T41" fmla="*/ 105 h 110"/>
                <a:gd name="T42" fmla="*/ 210 w 334"/>
                <a:gd name="T43" fmla="*/ 90 h 110"/>
                <a:gd name="T44" fmla="*/ 197 w 334"/>
                <a:gd name="T45" fmla="*/ 79 h 110"/>
                <a:gd name="T46" fmla="*/ 185 w 334"/>
                <a:gd name="T47" fmla="*/ 79 h 110"/>
                <a:gd name="T48" fmla="*/ 176 w 334"/>
                <a:gd name="T49" fmla="*/ 87 h 110"/>
                <a:gd name="T50" fmla="*/ 166 w 334"/>
                <a:gd name="T51" fmla="*/ 104 h 110"/>
                <a:gd name="T52" fmla="*/ 157 w 334"/>
                <a:gd name="T53" fmla="*/ 109 h 110"/>
                <a:gd name="T54" fmla="*/ 148 w 334"/>
                <a:gd name="T55" fmla="*/ 102 h 110"/>
                <a:gd name="T56" fmla="*/ 142 w 334"/>
                <a:gd name="T57" fmla="*/ 88 h 110"/>
                <a:gd name="T58" fmla="*/ 131 w 334"/>
                <a:gd name="T59" fmla="*/ 80 h 110"/>
                <a:gd name="T60" fmla="*/ 114 w 334"/>
                <a:gd name="T61" fmla="*/ 85 h 110"/>
                <a:gd name="T62" fmla="*/ 102 w 334"/>
                <a:gd name="T63" fmla="*/ 99 h 110"/>
                <a:gd name="T64" fmla="*/ 93 w 334"/>
                <a:gd name="T65" fmla="*/ 104 h 110"/>
                <a:gd name="T66" fmla="*/ 87 w 334"/>
                <a:gd name="T67" fmla="*/ 91 h 110"/>
                <a:gd name="T68" fmla="*/ 77 w 334"/>
                <a:gd name="T69" fmla="*/ 80 h 110"/>
                <a:gd name="T70" fmla="*/ 62 w 334"/>
                <a:gd name="T71" fmla="*/ 78 h 110"/>
                <a:gd name="T72" fmla="*/ 52 w 334"/>
                <a:gd name="T73" fmla="*/ 86 h 110"/>
                <a:gd name="T74" fmla="*/ 41 w 334"/>
                <a:gd name="T75" fmla="*/ 96 h 110"/>
                <a:gd name="T76" fmla="*/ 38 w 334"/>
                <a:gd name="T77" fmla="*/ 86 h 110"/>
                <a:gd name="T78" fmla="*/ 35 w 334"/>
                <a:gd name="T79" fmla="*/ 75 h 110"/>
                <a:gd name="T80" fmla="*/ 26 w 334"/>
                <a:gd name="T81" fmla="*/ 68 h 110"/>
                <a:gd name="T82" fmla="*/ 17 w 334"/>
                <a:gd name="T83" fmla="*/ 68 h 110"/>
                <a:gd name="T84" fmla="*/ 7 w 334"/>
                <a:gd name="T85" fmla="*/ 70 h 110"/>
                <a:gd name="T86" fmla="*/ 11 w 334"/>
                <a:gd name="T87" fmla="*/ 59 h 110"/>
                <a:gd name="T88" fmla="*/ 21 w 334"/>
                <a:gd name="T89" fmla="*/ 43 h 110"/>
                <a:gd name="T90" fmla="*/ 24 w 334"/>
                <a:gd name="T91" fmla="*/ 35 h 110"/>
                <a:gd name="T92" fmla="*/ 19 w 334"/>
                <a:gd name="T93" fmla="*/ 26 h 110"/>
                <a:gd name="T94" fmla="*/ 11 w 334"/>
                <a:gd name="T95" fmla="*/ 23 h 110"/>
                <a:gd name="T96" fmla="*/ 5 w 334"/>
                <a:gd name="T97" fmla="*/ 24 h 110"/>
                <a:gd name="T98" fmla="*/ 0 w 334"/>
                <a:gd name="T99" fmla="*/ 25 h 110"/>
                <a:gd name="T100" fmla="*/ 26 w 334"/>
                <a:gd name="T101" fmla="*/ 10 h 110"/>
                <a:gd name="T102" fmla="*/ 55 w 334"/>
                <a:gd name="T103" fmla="*/ 6 h 110"/>
                <a:gd name="T104" fmla="*/ 85 w 334"/>
                <a:gd name="T105" fmla="*/ 9 h 110"/>
                <a:gd name="T106" fmla="*/ 120 w 334"/>
                <a:gd name="T107" fmla="*/ 8 h 110"/>
                <a:gd name="T108" fmla="*/ 150 w 334"/>
                <a:gd name="T109" fmla="*/ 11 h 110"/>
                <a:gd name="T110" fmla="*/ 166 w 334"/>
                <a:gd name="T111" fmla="*/ 20 h 110"/>
                <a:gd name="T112" fmla="*/ 181 w 334"/>
                <a:gd name="T113" fmla="*/ 23 h 110"/>
                <a:gd name="T114" fmla="*/ 205 w 334"/>
                <a:gd name="T115" fmla="*/ 16 h 110"/>
                <a:gd name="T116" fmla="*/ 227 w 334"/>
                <a:gd name="T117" fmla="*/ 3 h 110"/>
                <a:gd name="T118" fmla="*/ 242 w 334"/>
                <a:gd name="T119" fmla="*/ 0 h 110"/>
                <a:gd name="T120" fmla="*/ 276 w 334"/>
                <a:gd name="T121" fmla="*/ 2 h 110"/>
                <a:gd name="T122" fmla="*/ 309 w 334"/>
                <a:gd name="T123" fmla="*/ 2 h 1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4"/>
                <a:gd name="T187" fmla="*/ 0 h 110"/>
                <a:gd name="T188" fmla="*/ 334 w 334"/>
                <a:gd name="T189" fmla="*/ 110 h 1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4" h="110">
                  <a:moveTo>
                    <a:pt x="329" y="4"/>
                  </a:moveTo>
                  <a:lnTo>
                    <a:pt x="330" y="8"/>
                  </a:lnTo>
                  <a:lnTo>
                    <a:pt x="330" y="14"/>
                  </a:lnTo>
                  <a:lnTo>
                    <a:pt x="331" y="18"/>
                  </a:lnTo>
                  <a:lnTo>
                    <a:pt x="332" y="23"/>
                  </a:lnTo>
                  <a:lnTo>
                    <a:pt x="333" y="27"/>
                  </a:lnTo>
                  <a:lnTo>
                    <a:pt x="334" y="31"/>
                  </a:lnTo>
                  <a:lnTo>
                    <a:pt x="334" y="35"/>
                  </a:lnTo>
                  <a:lnTo>
                    <a:pt x="334" y="39"/>
                  </a:lnTo>
                  <a:lnTo>
                    <a:pt x="330" y="41"/>
                  </a:lnTo>
                  <a:lnTo>
                    <a:pt x="327" y="42"/>
                  </a:lnTo>
                  <a:lnTo>
                    <a:pt x="323" y="42"/>
                  </a:lnTo>
                  <a:lnTo>
                    <a:pt x="318" y="41"/>
                  </a:lnTo>
                  <a:lnTo>
                    <a:pt x="315" y="41"/>
                  </a:lnTo>
                  <a:lnTo>
                    <a:pt x="311" y="40"/>
                  </a:lnTo>
                  <a:lnTo>
                    <a:pt x="306" y="40"/>
                  </a:lnTo>
                  <a:lnTo>
                    <a:pt x="301" y="42"/>
                  </a:lnTo>
                  <a:lnTo>
                    <a:pt x="299" y="43"/>
                  </a:lnTo>
                  <a:lnTo>
                    <a:pt x="298" y="43"/>
                  </a:lnTo>
                  <a:lnTo>
                    <a:pt x="297" y="44"/>
                  </a:lnTo>
                  <a:lnTo>
                    <a:pt x="296" y="45"/>
                  </a:lnTo>
                  <a:lnTo>
                    <a:pt x="295" y="46"/>
                  </a:lnTo>
                  <a:lnTo>
                    <a:pt x="294" y="47"/>
                  </a:lnTo>
                  <a:lnTo>
                    <a:pt x="293" y="48"/>
                  </a:lnTo>
                  <a:lnTo>
                    <a:pt x="292" y="49"/>
                  </a:lnTo>
                  <a:lnTo>
                    <a:pt x="303" y="80"/>
                  </a:lnTo>
                  <a:lnTo>
                    <a:pt x="300" y="83"/>
                  </a:lnTo>
                  <a:lnTo>
                    <a:pt x="298" y="84"/>
                  </a:lnTo>
                  <a:lnTo>
                    <a:pt x="296" y="85"/>
                  </a:lnTo>
                  <a:lnTo>
                    <a:pt x="293" y="84"/>
                  </a:lnTo>
                  <a:lnTo>
                    <a:pt x="290" y="83"/>
                  </a:lnTo>
                  <a:lnTo>
                    <a:pt x="288" y="82"/>
                  </a:lnTo>
                  <a:lnTo>
                    <a:pt x="285" y="81"/>
                  </a:lnTo>
                  <a:lnTo>
                    <a:pt x="281" y="80"/>
                  </a:lnTo>
                  <a:lnTo>
                    <a:pt x="280" y="80"/>
                  </a:lnTo>
                  <a:lnTo>
                    <a:pt x="278" y="79"/>
                  </a:lnTo>
                  <a:lnTo>
                    <a:pt x="277" y="78"/>
                  </a:lnTo>
                  <a:lnTo>
                    <a:pt x="276" y="77"/>
                  </a:lnTo>
                  <a:lnTo>
                    <a:pt x="275" y="75"/>
                  </a:lnTo>
                  <a:lnTo>
                    <a:pt x="273" y="74"/>
                  </a:lnTo>
                  <a:lnTo>
                    <a:pt x="272" y="73"/>
                  </a:lnTo>
                  <a:lnTo>
                    <a:pt x="270" y="71"/>
                  </a:lnTo>
                  <a:lnTo>
                    <a:pt x="267" y="70"/>
                  </a:lnTo>
                  <a:lnTo>
                    <a:pt x="262" y="69"/>
                  </a:lnTo>
                  <a:lnTo>
                    <a:pt x="259" y="70"/>
                  </a:lnTo>
                  <a:lnTo>
                    <a:pt x="256" y="70"/>
                  </a:lnTo>
                  <a:lnTo>
                    <a:pt x="253" y="71"/>
                  </a:lnTo>
                  <a:lnTo>
                    <a:pt x="250" y="73"/>
                  </a:lnTo>
                  <a:lnTo>
                    <a:pt x="247" y="74"/>
                  </a:lnTo>
                  <a:lnTo>
                    <a:pt x="244" y="74"/>
                  </a:lnTo>
                  <a:lnTo>
                    <a:pt x="241" y="76"/>
                  </a:lnTo>
                  <a:lnTo>
                    <a:pt x="239" y="78"/>
                  </a:lnTo>
                  <a:lnTo>
                    <a:pt x="238" y="80"/>
                  </a:lnTo>
                  <a:lnTo>
                    <a:pt x="237" y="83"/>
                  </a:lnTo>
                  <a:lnTo>
                    <a:pt x="236" y="89"/>
                  </a:lnTo>
                  <a:lnTo>
                    <a:pt x="235" y="96"/>
                  </a:lnTo>
                  <a:lnTo>
                    <a:pt x="234" y="101"/>
                  </a:lnTo>
                  <a:lnTo>
                    <a:pt x="231" y="106"/>
                  </a:lnTo>
                  <a:lnTo>
                    <a:pt x="229" y="107"/>
                  </a:lnTo>
                  <a:lnTo>
                    <a:pt x="227" y="109"/>
                  </a:lnTo>
                  <a:lnTo>
                    <a:pt x="223" y="109"/>
                  </a:lnTo>
                  <a:lnTo>
                    <a:pt x="219" y="110"/>
                  </a:lnTo>
                  <a:lnTo>
                    <a:pt x="217" y="105"/>
                  </a:lnTo>
                  <a:lnTo>
                    <a:pt x="215" y="101"/>
                  </a:lnTo>
                  <a:lnTo>
                    <a:pt x="213" y="96"/>
                  </a:lnTo>
                  <a:lnTo>
                    <a:pt x="210" y="90"/>
                  </a:lnTo>
                  <a:lnTo>
                    <a:pt x="206" y="86"/>
                  </a:lnTo>
                  <a:lnTo>
                    <a:pt x="201" y="82"/>
                  </a:lnTo>
                  <a:lnTo>
                    <a:pt x="197" y="79"/>
                  </a:lnTo>
                  <a:lnTo>
                    <a:pt x="191" y="77"/>
                  </a:lnTo>
                  <a:lnTo>
                    <a:pt x="188" y="78"/>
                  </a:lnTo>
                  <a:lnTo>
                    <a:pt x="185" y="79"/>
                  </a:lnTo>
                  <a:lnTo>
                    <a:pt x="182" y="80"/>
                  </a:lnTo>
                  <a:lnTo>
                    <a:pt x="180" y="82"/>
                  </a:lnTo>
                  <a:lnTo>
                    <a:pt x="176" y="87"/>
                  </a:lnTo>
                  <a:lnTo>
                    <a:pt x="173" y="93"/>
                  </a:lnTo>
                  <a:lnTo>
                    <a:pt x="170" y="98"/>
                  </a:lnTo>
                  <a:lnTo>
                    <a:pt x="166" y="104"/>
                  </a:lnTo>
                  <a:lnTo>
                    <a:pt x="163" y="106"/>
                  </a:lnTo>
                  <a:lnTo>
                    <a:pt x="160" y="107"/>
                  </a:lnTo>
                  <a:lnTo>
                    <a:pt x="157" y="109"/>
                  </a:lnTo>
                  <a:lnTo>
                    <a:pt x="153" y="110"/>
                  </a:lnTo>
                  <a:lnTo>
                    <a:pt x="150" y="106"/>
                  </a:lnTo>
                  <a:lnTo>
                    <a:pt x="148" y="102"/>
                  </a:lnTo>
                  <a:lnTo>
                    <a:pt x="147" y="97"/>
                  </a:lnTo>
                  <a:lnTo>
                    <a:pt x="144" y="93"/>
                  </a:lnTo>
                  <a:lnTo>
                    <a:pt x="142" y="88"/>
                  </a:lnTo>
                  <a:lnTo>
                    <a:pt x="140" y="84"/>
                  </a:lnTo>
                  <a:lnTo>
                    <a:pt x="136" y="82"/>
                  </a:lnTo>
                  <a:lnTo>
                    <a:pt x="131" y="80"/>
                  </a:lnTo>
                  <a:lnTo>
                    <a:pt x="123" y="80"/>
                  </a:lnTo>
                  <a:lnTo>
                    <a:pt x="118" y="82"/>
                  </a:lnTo>
                  <a:lnTo>
                    <a:pt x="114" y="85"/>
                  </a:lnTo>
                  <a:lnTo>
                    <a:pt x="110" y="88"/>
                  </a:lnTo>
                  <a:lnTo>
                    <a:pt x="105" y="94"/>
                  </a:lnTo>
                  <a:lnTo>
                    <a:pt x="102" y="99"/>
                  </a:lnTo>
                  <a:lnTo>
                    <a:pt x="99" y="103"/>
                  </a:lnTo>
                  <a:lnTo>
                    <a:pt x="96" y="108"/>
                  </a:lnTo>
                  <a:lnTo>
                    <a:pt x="93" y="104"/>
                  </a:lnTo>
                  <a:lnTo>
                    <a:pt x="91" y="100"/>
                  </a:lnTo>
                  <a:lnTo>
                    <a:pt x="89" y="96"/>
                  </a:lnTo>
                  <a:lnTo>
                    <a:pt x="87" y="91"/>
                  </a:lnTo>
                  <a:lnTo>
                    <a:pt x="84" y="87"/>
                  </a:lnTo>
                  <a:lnTo>
                    <a:pt x="81" y="83"/>
                  </a:lnTo>
                  <a:lnTo>
                    <a:pt x="77" y="80"/>
                  </a:lnTo>
                  <a:lnTo>
                    <a:pt x="73" y="77"/>
                  </a:lnTo>
                  <a:lnTo>
                    <a:pt x="68" y="77"/>
                  </a:lnTo>
                  <a:lnTo>
                    <a:pt x="62" y="78"/>
                  </a:lnTo>
                  <a:lnTo>
                    <a:pt x="58" y="80"/>
                  </a:lnTo>
                  <a:lnTo>
                    <a:pt x="55" y="82"/>
                  </a:lnTo>
                  <a:lnTo>
                    <a:pt x="52" y="86"/>
                  </a:lnTo>
                  <a:lnTo>
                    <a:pt x="49" y="89"/>
                  </a:lnTo>
                  <a:lnTo>
                    <a:pt x="45" y="93"/>
                  </a:lnTo>
                  <a:lnTo>
                    <a:pt x="41" y="96"/>
                  </a:lnTo>
                  <a:lnTo>
                    <a:pt x="40" y="94"/>
                  </a:lnTo>
                  <a:lnTo>
                    <a:pt x="39" y="89"/>
                  </a:lnTo>
                  <a:lnTo>
                    <a:pt x="38" y="86"/>
                  </a:lnTo>
                  <a:lnTo>
                    <a:pt x="37" y="82"/>
                  </a:lnTo>
                  <a:lnTo>
                    <a:pt x="37" y="78"/>
                  </a:lnTo>
                  <a:lnTo>
                    <a:pt x="35" y="75"/>
                  </a:lnTo>
                  <a:lnTo>
                    <a:pt x="33" y="71"/>
                  </a:lnTo>
                  <a:lnTo>
                    <a:pt x="30" y="69"/>
                  </a:lnTo>
                  <a:lnTo>
                    <a:pt x="26" y="68"/>
                  </a:lnTo>
                  <a:lnTo>
                    <a:pt x="23" y="68"/>
                  </a:lnTo>
                  <a:lnTo>
                    <a:pt x="20" y="68"/>
                  </a:lnTo>
                  <a:lnTo>
                    <a:pt x="17" y="68"/>
                  </a:lnTo>
                  <a:lnTo>
                    <a:pt x="14" y="68"/>
                  </a:lnTo>
                  <a:lnTo>
                    <a:pt x="11" y="69"/>
                  </a:lnTo>
                  <a:lnTo>
                    <a:pt x="7" y="70"/>
                  </a:lnTo>
                  <a:lnTo>
                    <a:pt x="5" y="71"/>
                  </a:lnTo>
                  <a:lnTo>
                    <a:pt x="6" y="65"/>
                  </a:lnTo>
                  <a:lnTo>
                    <a:pt x="11" y="59"/>
                  </a:lnTo>
                  <a:lnTo>
                    <a:pt x="15" y="52"/>
                  </a:lnTo>
                  <a:lnTo>
                    <a:pt x="20" y="46"/>
                  </a:lnTo>
                  <a:lnTo>
                    <a:pt x="21" y="43"/>
                  </a:lnTo>
                  <a:lnTo>
                    <a:pt x="23" y="41"/>
                  </a:lnTo>
                  <a:lnTo>
                    <a:pt x="24" y="38"/>
                  </a:lnTo>
                  <a:lnTo>
                    <a:pt x="24" y="35"/>
                  </a:lnTo>
                  <a:lnTo>
                    <a:pt x="23" y="31"/>
                  </a:lnTo>
                  <a:lnTo>
                    <a:pt x="22" y="28"/>
                  </a:lnTo>
                  <a:lnTo>
                    <a:pt x="19" y="26"/>
                  </a:lnTo>
                  <a:lnTo>
                    <a:pt x="15" y="23"/>
                  </a:lnTo>
                  <a:lnTo>
                    <a:pt x="13" y="23"/>
                  </a:lnTo>
                  <a:lnTo>
                    <a:pt x="11" y="23"/>
                  </a:lnTo>
                  <a:lnTo>
                    <a:pt x="10" y="23"/>
                  </a:lnTo>
                  <a:lnTo>
                    <a:pt x="7" y="24"/>
                  </a:lnTo>
                  <a:lnTo>
                    <a:pt x="5" y="24"/>
                  </a:lnTo>
                  <a:lnTo>
                    <a:pt x="4" y="25"/>
                  </a:lnTo>
                  <a:lnTo>
                    <a:pt x="2" y="25"/>
                  </a:lnTo>
                  <a:lnTo>
                    <a:pt x="0" y="25"/>
                  </a:lnTo>
                  <a:lnTo>
                    <a:pt x="9" y="19"/>
                  </a:lnTo>
                  <a:lnTo>
                    <a:pt x="17" y="14"/>
                  </a:lnTo>
                  <a:lnTo>
                    <a:pt x="26" y="10"/>
                  </a:lnTo>
                  <a:lnTo>
                    <a:pt x="36" y="8"/>
                  </a:lnTo>
                  <a:lnTo>
                    <a:pt x="45" y="7"/>
                  </a:lnTo>
                  <a:lnTo>
                    <a:pt x="55" y="6"/>
                  </a:lnTo>
                  <a:lnTo>
                    <a:pt x="64" y="7"/>
                  </a:lnTo>
                  <a:lnTo>
                    <a:pt x="75" y="8"/>
                  </a:lnTo>
                  <a:lnTo>
                    <a:pt x="85" y="9"/>
                  </a:lnTo>
                  <a:lnTo>
                    <a:pt x="97" y="9"/>
                  </a:lnTo>
                  <a:lnTo>
                    <a:pt x="109" y="8"/>
                  </a:lnTo>
                  <a:lnTo>
                    <a:pt x="120" y="8"/>
                  </a:lnTo>
                  <a:lnTo>
                    <a:pt x="133" y="8"/>
                  </a:lnTo>
                  <a:lnTo>
                    <a:pt x="143" y="9"/>
                  </a:lnTo>
                  <a:lnTo>
                    <a:pt x="150" y="11"/>
                  </a:lnTo>
                  <a:lnTo>
                    <a:pt x="155" y="14"/>
                  </a:lnTo>
                  <a:lnTo>
                    <a:pt x="160" y="16"/>
                  </a:lnTo>
                  <a:lnTo>
                    <a:pt x="166" y="20"/>
                  </a:lnTo>
                  <a:lnTo>
                    <a:pt x="171" y="22"/>
                  </a:lnTo>
                  <a:lnTo>
                    <a:pt x="176" y="23"/>
                  </a:lnTo>
                  <a:lnTo>
                    <a:pt x="181" y="23"/>
                  </a:lnTo>
                  <a:lnTo>
                    <a:pt x="186" y="23"/>
                  </a:lnTo>
                  <a:lnTo>
                    <a:pt x="195" y="20"/>
                  </a:lnTo>
                  <a:lnTo>
                    <a:pt x="205" y="16"/>
                  </a:lnTo>
                  <a:lnTo>
                    <a:pt x="213" y="10"/>
                  </a:lnTo>
                  <a:lnTo>
                    <a:pt x="222" y="5"/>
                  </a:lnTo>
                  <a:lnTo>
                    <a:pt x="227" y="3"/>
                  </a:lnTo>
                  <a:lnTo>
                    <a:pt x="232" y="2"/>
                  </a:lnTo>
                  <a:lnTo>
                    <a:pt x="237" y="1"/>
                  </a:lnTo>
                  <a:lnTo>
                    <a:pt x="242" y="0"/>
                  </a:lnTo>
                  <a:lnTo>
                    <a:pt x="253" y="2"/>
                  </a:lnTo>
                  <a:lnTo>
                    <a:pt x="265" y="2"/>
                  </a:lnTo>
                  <a:lnTo>
                    <a:pt x="276" y="2"/>
                  </a:lnTo>
                  <a:lnTo>
                    <a:pt x="287" y="2"/>
                  </a:lnTo>
                  <a:lnTo>
                    <a:pt x="298" y="2"/>
                  </a:lnTo>
                  <a:lnTo>
                    <a:pt x="309" y="2"/>
                  </a:lnTo>
                  <a:lnTo>
                    <a:pt x="319" y="3"/>
                  </a:lnTo>
                  <a:lnTo>
                    <a:pt x="329" y="4"/>
                  </a:lnTo>
                  <a:close/>
                </a:path>
              </a:pathLst>
            </a:custGeom>
            <a:solidFill>
              <a:srgbClr val="4C4C4C"/>
            </a:solidFill>
            <a:ln w="9525">
              <a:noFill/>
              <a:round/>
              <a:headEnd/>
              <a:tailEnd/>
            </a:ln>
          </p:spPr>
          <p:txBody>
            <a:bodyPr>
              <a:prstTxWarp prst="textNoShape">
                <a:avLst/>
              </a:prstTxWarp>
            </a:bodyPr>
            <a:lstStyle/>
            <a:p>
              <a:endParaRPr lang="en-US"/>
            </a:p>
          </p:txBody>
        </p:sp>
        <p:sp>
          <p:nvSpPr>
            <p:cNvPr id="62579" name="Freeform 115"/>
            <p:cNvSpPr>
              <a:spLocks/>
            </p:cNvSpPr>
            <p:nvPr/>
          </p:nvSpPr>
          <p:spPr bwMode="auto">
            <a:xfrm>
              <a:off x="1380" y="2005"/>
              <a:ext cx="533" cy="241"/>
            </a:xfrm>
            <a:custGeom>
              <a:avLst/>
              <a:gdLst>
                <a:gd name="T0" fmla="*/ 496 w 533"/>
                <a:gd name="T1" fmla="*/ 15 h 241"/>
                <a:gd name="T2" fmla="*/ 487 w 533"/>
                <a:gd name="T3" fmla="*/ 37 h 241"/>
                <a:gd name="T4" fmla="*/ 508 w 533"/>
                <a:gd name="T5" fmla="*/ 65 h 241"/>
                <a:gd name="T6" fmla="*/ 527 w 533"/>
                <a:gd name="T7" fmla="*/ 85 h 241"/>
                <a:gd name="T8" fmla="*/ 504 w 533"/>
                <a:gd name="T9" fmla="*/ 101 h 241"/>
                <a:gd name="T10" fmla="*/ 524 w 533"/>
                <a:gd name="T11" fmla="*/ 130 h 241"/>
                <a:gd name="T12" fmla="*/ 493 w 533"/>
                <a:gd name="T13" fmla="*/ 144 h 241"/>
                <a:gd name="T14" fmla="*/ 467 w 533"/>
                <a:gd name="T15" fmla="*/ 161 h 241"/>
                <a:gd name="T16" fmla="*/ 474 w 533"/>
                <a:gd name="T17" fmla="*/ 184 h 241"/>
                <a:gd name="T18" fmla="*/ 442 w 533"/>
                <a:gd name="T19" fmla="*/ 178 h 241"/>
                <a:gd name="T20" fmla="*/ 413 w 533"/>
                <a:gd name="T21" fmla="*/ 176 h 241"/>
                <a:gd name="T22" fmla="*/ 389 w 533"/>
                <a:gd name="T23" fmla="*/ 189 h 241"/>
                <a:gd name="T24" fmla="*/ 378 w 533"/>
                <a:gd name="T25" fmla="*/ 224 h 241"/>
                <a:gd name="T26" fmla="*/ 340 w 533"/>
                <a:gd name="T27" fmla="*/ 206 h 241"/>
                <a:gd name="T28" fmla="*/ 309 w 533"/>
                <a:gd name="T29" fmla="*/ 205 h 241"/>
                <a:gd name="T30" fmla="*/ 287 w 533"/>
                <a:gd name="T31" fmla="*/ 240 h 241"/>
                <a:gd name="T32" fmla="*/ 253 w 533"/>
                <a:gd name="T33" fmla="*/ 217 h 241"/>
                <a:gd name="T34" fmla="*/ 221 w 533"/>
                <a:gd name="T35" fmla="*/ 209 h 241"/>
                <a:gd name="T36" fmla="*/ 199 w 533"/>
                <a:gd name="T37" fmla="*/ 237 h 241"/>
                <a:gd name="T38" fmla="*/ 174 w 533"/>
                <a:gd name="T39" fmla="*/ 219 h 241"/>
                <a:gd name="T40" fmla="*/ 157 w 533"/>
                <a:gd name="T41" fmla="*/ 193 h 241"/>
                <a:gd name="T42" fmla="*/ 132 w 533"/>
                <a:gd name="T43" fmla="*/ 200 h 241"/>
                <a:gd name="T44" fmla="*/ 118 w 533"/>
                <a:gd name="T45" fmla="*/ 227 h 241"/>
                <a:gd name="T46" fmla="*/ 91 w 533"/>
                <a:gd name="T47" fmla="*/ 201 h 241"/>
                <a:gd name="T48" fmla="*/ 64 w 533"/>
                <a:gd name="T49" fmla="*/ 198 h 241"/>
                <a:gd name="T50" fmla="*/ 41 w 533"/>
                <a:gd name="T51" fmla="*/ 208 h 241"/>
                <a:gd name="T52" fmla="*/ 49 w 533"/>
                <a:gd name="T53" fmla="*/ 172 h 241"/>
                <a:gd name="T54" fmla="*/ 50 w 533"/>
                <a:gd name="T55" fmla="*/ 152 h 241"/>
                <a:gd name="T56" fmla="*/ 26 w 533"/>
                <a:gd name="T57" fmla="*/ 150 h 241"/>
                <a:gd name="T58" fmla="*/ 11 w 533"/>
                <a:gd name="T59" fmla="*/ 138 h 241"/>
                <a:gd name="T60" fmla="*/ 36 w 533"/>
                <a:gd name="T61" fmla="*/ 96 h 241"/>
                <a:gd name="T62" fmla="*/ 9 w 533"/>
                <a:gd name="T63" fmla="*/ 78 h 241"/>
                <a:gd name="T64" fmla="*/ 6 w 533"/>
                <a:gd name="T65" fmla="*/ 64 h 241"/>
                <a:gd name="T66" fmla="*/ 42 w 533"/>
                <a:gd name="T67" fmla="*/ 50 h 241"/>
                <a:gd name="T68" fmla="*/ 38 w 533"/>
                <a:gd name="T69" fmla="*/ 22 h 241"/>
                <a:gd name="T70" fmla="*/ 75 w 533"/>
                <a:gd name="T71" fmla="*/ 17 h 241"/>
                <a:gd name="T72" fmla="*/ 100 w 533"/>
                <a:gd name="T73" fmla="*/ 18 h 241"/>
                <a:gd name="T74" fmla="*/ 88 w 533"/>
                <a:gd name="T75" fmla="*/ 56 h 241"/>
                <a:gd name="T76" fmla="*/ 105 w 533"/>
                <a:gd name="T77" fmla="*/ 68 h 241"/>
                <a:gd name="T78" fmla="*/ 125 w 533"/>
                <a:gd name="T79" fmla="*/ 70 h 241"/>
                <a:gd name="T80" fmla="*/ 130 w 533"/>
                <a:gd name="T81" fmla="*/ 93 h 241"/>
                <a:gd name="T82" fmla="*/ 154 w 533"/>
                <a:gd name="T83" fmla="*/ 83 h 241"/>
                <a:gd name="T84" fmla="*/ 174 w 533"/>
                <a:gd name="T85" fmla="*/ 78 h 241"/>
                <a:gd name="T86" fmla="*/ 190 w 533"/>
                <a:gd name="T87" fmla="*/ 104 h 241"/>
                <a:gd name="T88" fmla="*/ 213 w 533"/>
                <a:gd name="T89" fmla="*/ 83 h 241"/>
                <a:gd name="T90" fmla="*/ 232 w 533"/>
                <a:gd name="T91" fmla="*/ 84 h 241"/>
                <a:gd name="T92" fmla="*/ 253 w 533"/>
                <a:gd name="T93" fmla="*/ 106 h 241"/>
                <a:gd name="T94" fmla="*/ 275 w 533"/>
                <a:gd name="T95" fmla="*/ 94 h 241"/>
                <a:gd name="T96" fmla="*/ 313 w 533"/>
                <a:gd name="T97" fmla="*/ 103 h 241"/>
                <a:gd name="T98" fmla="*/ 339 w 533"/>
                <a:gd name="T99" fmla="*/ 97 h 241"/>
                <a:gd name="T100" fmla="*/ 355 w 533"/>
                <a:gd name="T101" fmla="*/ 64 h 241"/>
                <a:gd name="T102" fmla="*/ 384 w 533"/>
                <a:gd name="T103" fmla="*/ 77 h 241"/>
                <a:gd name="T104" fmla="*/ 408 w 533"/>
                <a:gd name="T105" fmla="*/ 74 h 241"/>
                <a:gd name="T106" fmla="*/ 415 w 533"/>
                <a:gd name="T107" fmla="*/ 54 h 241"/>
                <a:gd name="T108" fmla="*/ 410 w 533"/>
                <a:gd name="T109" fmla="*/ 38 h 241"/>
                <a:gd name="T110" fmla="*/ 445 w 533"/>
                <a:gd name="T111" fmla="*/ 28 h 241"/>
                <a:gd name="T112" fmla="*/ 449 w 533"/>
                <a:gd name="T113" fmla="*/ 3 h 241"/>
                <a:gd name="T114" fmla="*/ 480 w 533"/>
                <a:gd name="T115" fmla="*/ 4 h 2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3"/>
                <a:gd name="T175" fmla="*/ 0 h 241"/>
                <a:gd name="T176" fmla="*/ 533 w 533"/>
                <a:gd name="T177" fmla="*/ 241 h 2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3" h="241">
                  <a:moveTo>
                    <a:pt x="490" y="14"/>
                  </a:moveTo>
                  <a:lnTo>
                    <a:pt x="491" y="14"/>
                  </a:lnTo>
                  <a:lnTo>
                    <a:pt x="492" y="14"/>
                  </a:lnTo>
                  <a:lnTo>
                    <a:pt x="493" y="14"/>
                  </a:lnTo>
                  <a:lnTo>
                    <a:pt x="494" y="14"/>
                  </a:lnTo>
                  <a:lnTo>
                    <a:pt x="495" y="15"/>
                  </a:lnTo>
                  <a:lnTo>
                    <a:pt x="496" y="15"/>
                  </a:lnTo>
                  <a:lnTo>
                    <a:pt x="497" y="16"/>
                  </a:lnTo>
                  <a:lnTo>
                    <a:pt x="499" y="17"/>
                  </a:lnTo>
                  <a:lnTo>
                    <a:pt x="496" y="21"/>
                  </a:lnTo>
                  <a:lnTo>
                    <a:pt x="494" y="25"/>
                  </a:lnTo>
                  <a:lnTo>
                    <a:pt x="492" y="28"/>
                  </a:lnTo>
                  <a:lnTo>
                    <a:pt x="490" y="32"/>
                  </a:lnTo>
                  <a:lnTo>
                    <a:pt x="487" y="37"/>
                  </a:lnTo>
                  <a:lnTo>
                    <a:pt x="485" y="40"/>
                  </a:lnTo>
                  <a:lnTo>
                    <a:pt x="484" y="45"/>
                  </a:lnTo>
                  <a:lnTo>
                    <a:pt x="483" y="49"/>
                  </a:lnTo>
                  <a:lnTo>
                    <a:pt x="489" y="54"/>
                  </a:lnTo>
                  <a:lnTo>
                    <a:pt x="495" y="58"/>
                  </a:lnTo>
                  <a:lnTo>
                    <a:pt x="502" y="61"/>
                  </a:lnTo>
                  <a:lnTo>
                    <a:pt x="508" y="65"/>
                  </a:lnTo>
                  <a:lnTo>
                    <a:pt x="513" y="68"/>
                  </a:lnTo>
                  <a:lnTo>
                    <a:pt x="520" y="71"/>
                  </a:lnTo>
                  <a:lnTo>
                    <a:pt x="526" y="75"/>
                  </a:lnTo>
                  <a:lnTo>
                    <a:pt x="533" y="78"/>
                  </a:lnTo>
                  <a:lnTo>
                    <a:pt x="531" y="81"/>
                  </a:lnTo>
                  <a:lnTo>
                    <a:pt x="530" y="83"/>
                  </a:lnTo>
                  <a:lnTo>
                    <a:pt x="527" y="85"/>
                  </a:lnTo>
                  <a:lnTo>
                    <a:pt x="525" y="86"/>
                  </a:lnTo>
                  <a:lnTo>
                    <a:pt x="519" y="88"/>
                  </a:lnTo>
                  <a:lnTo>
                    <a:pt x="513" y="90"/>
                  </a:lnTo>
                  <a:lnTo>
                    <a:pt x="508" y="93"/>
                  </a:lnTo>
                  <a:lnTo>
                    <a:pt x="505" y="97"/>
                  </a:lnTo>
                  <a:lnTo>
                    <a:pt x="504" y="99"/>
                  </a:lnTo>
                  <a:lnTo>
                    <a:pt x="504" y="101"/>
                  </a:lnTo>
                  <a:lnTo>
                    <a:pt x="505" y="105"/>
                  </a:lnTo>
                  <a:lnTo>
                    <a:pt x="507" y="109"/>
                  </a:lnTo>
                  <a:lnTo>
                    <a:pt x="510" y="114"/>
                  </a:lnTo>
                  <a:lnTo>
                    <a:pt x="514" y="118"/>
                  </a:lnTo>
                  <a:lnTo>
                    <a:pt x="517" y="122"/>
                  </a:lnTo>
                  <a:lnTo>
                    <a:pt x="521" y="126"/>
                  </a:lnTo>
                  <a:lnTo>
                    <a:pt x="524" y="130"/>
                  </a:lnTo>
                  <a:lnTo>
                    <a:pt x="525" y="136"/>
                  </a:lnTo>
                  <a:lnTo>
                    <a:pt x="526" y="141"/>
                  </a:lnTo>
                  <a:lnTo>
                    <a:pt x="524" y="147"/>
                  </a:lnTo>
                  <a:lnTo>
                    <a:pt x="516" y="148"/>
                  </a:lnTo>
                  <a:lnTo>
                    <a:pt x="509" y="147"/>
                  </a:lnTo>
                  <a:lnTo>
                    <a:pt x="502" y="145"/>
                  </a:lnTo>
                  <a:lnTo>
                    <a:pt x="493" y="144"/>
                  </a:lnTo>
                  <a:lnTo>
                    <a:pt x="486" y="143"/>
                  </a:lnTo>
                  <a:lnTo>
                    <a:pt x="480" y="145"/>
                  </a:lnTo>
                  <a:lnTo>
                    <a:pt x="475" y="147"/>
                  </a:lnTo>
                  <a:lnTo>
                    <a:pt x="472" y="149"/>
                  </a:lnTo>
                  <a:lnTo>
                    <a:pt x="470" y="154"/>
                  </a:lnTo>
                  <a:lnTo>
                    <a:pt x="467" y="158"/>
                  </a:lnTo>
                  <a:lnTo>
                    <a:pt x="467" y="161"/>
                  </a:lnTo>
                  <a:lnTo>
                    <a:pt x="468" y="164"/>
                  </a:lnTo>
                  <a:lnTo>
                    <a:pt x="469" y="167"/>
                  </a:lnTo>
                  <a:lnTo>
                    <a:pt x="470" y="170"/>
                  </a:lnTo>
                  <a:lnTo>
                    <a:pt x="471" y="174"/>
                  </a:lnTo>
                  <a:lnTo>
                    <a:pt x="473" y="177"/>
                  </a:lnTo>
                  <a:lnTo>
                    <a:pt x="473" y="181"/>
                  </a:lnTo>
                  <a:lnTo>
                    <a:pt x="474" y="184"/>
                  </a:lnTo>
                  <a:lnTo>
                    <a:pt x="469" y="184"/>
                  </a:lnTo>
                  <a:lnTo>
                    <a:pt x="465" y="184"/>
                  </a:lnTo>
                  <a:lnTo>
                    <a:pt x="460" y="183"/>
                  </a:lnTo>
                  <a:lnTo>
                    <a:pt x="455" y="182"/>
                  </a:lnTo>
                  <a:lnTo>
                    <a:pt x="450" y="181"/>
                  </a:lnTo>
                  <a:lnTo>
                    <a:pt x="446" y="179"/>
                  </a:lnTo>
                  <a:lnTo>
                    <a:pt x="442" y="178"/>
                  </a:lnTo>
                  <a:lnTo>
                    <a:pt x="437" y="176"/>
                  </a:lnTo>
                  <a:lnTo>
                    <a:pt x="434" y="178"/>
                  </a:lnTo>
                  <a:lnTo>
                    <a:pt x="432" y="179"/>
                  </a:lnTo>
                  <a:lnTo>
                    <a:pt x="429" y="180"/>
                  </a:lnTo>
                  <a:lnTo>
                    <a:pt x="426" y="180"/>
                  </a:lnTo>
                  <a:lnTo>
                    <a:pt x="419" y="178"/>
                  </a:lnTo>
                  <a:lnTo>
                    <a:pt x="413" y="176"/>
                  </a:lnTo>
                  <a:lnTo>
                    <a:pt x="407" y="174"/>
                  </a:lnTo>
                  <a:lnTo>
                    <a:pt x="402" y="174"/>
                  </a:lnTo>
                  <a:lnTo>
                    <a:pt x="398" y="175"/>
                  </a:lnTo>
                  <a:lnTo>
                    <a:pt x="396" y="178"/>
                  </a:lnTo>
                  <a:lnTo>
                    <a:pt x="394" y="181"/>
                  </a:lnTo>
                  <a:lnTo>
                    <a:pt x="392" y="185"/>
                  </a:lnTo>
                  <a:lnTo>
                    <a:pt x="389" y="189"/>
                  </a:lnTo>
                  <a:lnTo>
                    <a:pt x="388" y="195"/>
                  </a:lnTo>
                  <a:lnTo>
                    <a:pt x="387" y="200"/>
                  </a:lnTo>
                  <a:lnTo>
                    <a:pt x="386" y="205"/>
                  </a:lnTo>
                  <a:lnTo>
                    <a:pt x="385" y="211"/>
                  </a:lnTo>
                  <a:lnTo>
                    <a:pt x="384" y="216"/>
                  </a:lnTo>
                  <a:lnTo>
                    <a:pt x="382" y="220"/>
                  </a:lnTo>
                  <a:lnTo>
                    <a:pt x="378" y="224"/>
                  </a:lnTo>
                  <a:lnTo>
                    <a:pt x="372" y="226"/>
                  </a:lnTo>
                  <a:lnTo>
                    <a:pt x="368" y="226"/>
                  </a:lnTo>
                  <a:lnTo>
                    <a:pt x="364" y="226"/>
                  </a:lnTo>
                  <a:lnTo>
                    <a:pt x="359" y="224"/>
                  </a:lnTo>
                  <a:lnTo>
                    <a:pt x="353" y="220"/>
                  </a:lnTo>
                  <a:lnTo>
                    <a:pt x="347" y="214"/>
                  </a:lnTo>
                  <a:lnTo>
                    <a:pt x="340" y="206"/>
                  </a:lnTo>
                  <a:lnTo>
                    <a:pt x="334" y="202"/>
                  </a:lnTo>
                  <a:lnTo>
                    <a:pt x="330" y="200"/>
                  </a:lnTo>
                  <a:lnTo>
                    <a:pt x="326" y="199"/>
                  </a:lnTo>
                  <a:lnTo>
                    <a:pt x="320" y="200"/>
                  </a:lnTo>
                  <a:lnTo>
                    <a:pt x="315" y="201"/>
                  </a:lnTo>
                  <a:lnTo>
                    <a:pt x="312" y="203"/>
                  </a:lnTo>
                  <a:lnTo>
                    <a:pt x="309" y="205"/>
                  </a:lnTo>
                  <a:lnTo>
                    <a:pt x="307" y="208"/>
                  </a:lnTo>
                  <a:lnTo>
                    <a:pt x="305" y="212"/>
                  </a:lnTo>
                  <a:lnTo>
                    <a:pt x="300" y="219"/>
                  </a:lnTo>
                  <a:lnTo>
                    <a:pt x="297" y="226"/>
                  </a:lnTo>
                  <a:lnTo>
                    <a:pt x="294" y="234"/>
                  </a:lnTo>
                  <a:lnTo>
                    <a:pt x="290" y="238"/>
                  </a:lnTo>
                  <a:lnTo>
                    <a:pt x="287" y="240"/>
                  </a:lnTo>
                  <a:lnTo>
                    <a:pt x="284" y="241"/>
                  </a:lnTo>
                  <a:lnTo>
                    <a:pt x="280" y="241"/>
                  </a:lnTo>
                  <a:lnTo>
                    <a:pt x="275" y="240"/>
                  </a:lnTo>
                  <a:lnTo>
                    <a:pt x="269" y="236"/>
                  </a:lnTo>
                  <a:lnTo>
                    <a:pt x="264" y="229"/>
                  </a:lnTo>
                  <a:lnTo>
                    <a:pt x="258" y="223"/>
                  </a:lnTo>
                  <a:lnTo>
                    <a:pt x="253" y="217"/>
                  </a:lnTo>
                  <a:lnTo>
                    <a:pt x="248" y="212"/>
                  </a:lnTo>
                  <a:lnTo>
                    <a:pt x="241" y="207"/>
                  </a:lnTo>
                  <a:lnTo>
                    <a:pt x="238" y="206"/>
                  </a:lnTo>
                  <a:lnTo>
                    <a:pt x="234" y="206"/>
                  </a:lnTo>
                  <a:lnTo>
                    <a:pt x="230" y="207"/>
                  </a:lnTo>
                  <a:lnTo>
                    <a:pt x="225" y="208"/>
                  </a:lnTo>
                  <a:lnTo>
                    <a:pt x="221" y="209"/>
                  </a:lnTo>
                  <a:lnTo>
                    <a:pt x="219" y="212"/>
                  </a:lnTo>
                  <a:lnTo>
                    <a:pt x="216" y="214"/>
                  </a:lnTo>
                  <a:lnTo>
                    <a:pt x="214" y="216"/>
                  </a:lnTo>
                  <a:lnTo>
                    <a:pt x="211" y="222"/>
                  </a:lnTo>
                  <a:lnTo>
                    <a:pt x="207" y="228"/>
                  </a:lnTo>
                  <a:lnTo>
                    <a:pt x="203" y="234"/>
                  </a:lnTo>
                  <a:lnTo>
                    <a:pt x="199" y="237"/>
                  </a:lnTo>
                  <a:lnTo>
                    <a:pt x="196" y="238"/>
                  </a:lnTo>
                  <a:lnTo>
                    <a:pt x="193" y="238"/>
                  </a:lnTo>
                  <a:lnTo>
                    <a:pt x="189" y="237"/>
                  </a:lnTo>
                  <a:lnTo>
                    <a:pt x="185" y="235"/>
                  </a:lnTo>
                  <a:lnTo>
                    <a:pt x="179" y="229"/>
                  </a:lnTo>
                  <a:lnTo>
                    <a:pt x="176" y="224"/>
                  </a:lnTo>
                  <a:lnTo>
                    <a:pt x="174" y="219"/>
                  </a:lnTo>
                  <a:lnTo>
                    <a:pt x="172" y="214"/>
                  </a:lnTo>
                  <a:lnTo>
                    <a:pt x="171" y="207"/>
                  </a:lnTo>
                  <a:lnTo>
                    <a:pt x="168" y="202"/>
                  </a:lnTo>
                  <a:lnTo>
                    <a:pt x="166" y="199"/>
                  </a:lnTo>
                  <a:lnTo>
                    <a:pt x="163" y="197"/>
                  </a:lnTo>
                  <a:lnTo>
                    <a:pt x="160" y="195"/>
                  </a:lnTo>
                  <a:lnTo>
                    <a:pt x="157" y="193"/>
                  </a:lnTo>
                  <a:lnTo>
                    <a:pt x="153" y="193"/>
                  </a:lnTo>
                  <a:lnTo>
                    <a:pt x="149" y="193"/>
                  </a:lnTo>
                  <a:lnTo>
                    <a:pt x="146" y="193"/>
                  </a:lnTo>
                  <a:lnTo>
                    <a:pt x="141" y="194"/>
                  </a:lnTo>
                  <a:lnTo>
                    <a:pt x="138" y="196"/>
                  </a:lnTo>
                  <a:lnTo>
                    <a:pt x="135" y="198"/>
                  </a:lnTo>
                  <a:lnTo>
                    <a:pt x="132" y="200"/>
                  </a:lnTo>
                  <a:lnTo>
                    <a:pt x="130" y="203"/>
                  </a:lnTo>
                  <a:lnTo>
                    <a:pt x="128" y="207"/>
                  </a:lnTo>
                  <a:lnTo>
                    <a:pt x="127" y="212"/>
                  </a:lnTo>
                  <a:lnTo>
                    <a:pt x="125" y="216"/>
                  </a:lnTo>
                  <a:lnTo>
                    <a:pt x="123" y="220"/>
                  </a:lnTo>
                  <a:lnTo>
                    <a:pt x="121" y="224"/>
                  </a:lnTo>
                  <a:lnTo>
                    <a:pt x="118" y="227"/>
                  </a:lnTo>
                  <a:lnTo>
                    <a:pt x="115" y="229"/>
                  </a:lnTo>
                  <a:lnTo>
                    <a:pt x="110" y="231"/>
                  </a:lnTo>
                  <a:lnTo>
                    <a:pt x="104" y="225"/>
                  </a:lnTo>
                  <a:lnTo>
                    <a:pt x="100" y="219"/>
                  </a:lnTo>
                  <a:lnTo>
                    <a:pt x="96" y="211"/>
                  </a:lnTo>
                  <a:lnTo>
                    <a:pt x="93" y="204"/>
                  </a:lnTo>
                  <a:lnTo>
                    <a:pt x="91" y="201"/>
                  </a:lnTo>
                  <a:lnTo>
                    <a:pt x="88" y="198"/>
                  </a:lnTo>
                  <a:lnTo>
                    <a:pt x="85" y="196"/>
                  </a:lnTo>
                  <a:lnTo>
                    <a:pt x="82" y="195"/>
                  </a:lnTo>
                  <a:lnTo>
                    <a:pt x="78" y="194"/>
                  </a:lnTo>
                  <a:lnTo>
                    <a:pt x="75" y="195"/>
                  </a:lnTo>
                  <a:lnTo>
                    <a:pt x="70" y="196"/>
                  </a:lnTo>
                  <a:lnTo>
                    <a:pt x="64" y="198"/>
                  </a:lnTo>
                  <a:lnTo>
                    <a:pt x="62" y="200"/>
                  </a:lnTo>
                  <a:lnTo>
                    <a:pt x="59" y="202"/>
                  </a:lnTo>
                  <a:lnTo>
                    <a:pt x="55" y="204"/>
                  </a:lnTo>
                  <a:lnTo>
                    <a:pt x="52" y="206"/>
                  </a:lnTo>
                  <a:lnTo>
                    <a:pt x="49" y="208"/>
                  </a:lnTo>
                  <a:lnTo>
                    <a:pt x="44" y="208"/>
                  </a:lnTo>
                  <a:lnTo>
                    <a:pt x="41" y="208"/>
                  </a:lnTo>
                  <a:lnTo>
                    <a:pt x="39" y="206"/>
                  </a:lnTo>
                  <a:lnTo>
                    <a:pt x="40" y="201"/>
                  </a:lnTo>
                  <a:lnTo>
                    <a:pt x="41" y="195"/>
                  </a:lnTo>
                  <a:lnTo>
                    <a:pt x="42" y="188"/>
                  </a:lnTo>
                  <a:lnTo>
                    <a:pt x="44" y="183"/>
                  </a:lnTo>
                  <a:lnTo>
                    <a:pt x="46" y="177"/>
                  </a:lnTo>
                  <a:lnTo>
                    <a:pt x="49" y="172"/>
                  </a:lnTo>
                  <a:lnTo>
                    <a:pt x="52" y="166"/>
                  </a:lnTo>
                  <a:lnTo>
                    <a:pt x="56" y="161"/>
                  </a:lnTo>
                  <a:lnTo>
                    <a:pt x="56" y="159"/>
                  </a:lnTo>
                  <a:lnTo>
                    <a:pt x="55" y="156"/>
                  </a:lnTo>
                  <a:lnTo>
                    <a:pt x="54" y="155"/>
                  </a:lnTo>
                  <a:lnTo>
                    <a:pt x="52" y="153"/>
                  </a:lnTo>
                  <a:lnTo>
                    <a:pt x="50" y="152"/>
                  </a:lnTo>
                  <a:lnTo>
                    <a:pt x="48" y="150"/>
                  </a:lnTo>
                  <a:lnTo>
                    <a:pt x="45" y="149"/>
                  </a:lnTo>
                  <a:lnTo>
                    <a:pt x="43" y="147"/>
                  </a:lnTo>
                  <a:lnTo>
                    <a:pt x="39" y="147"/>
                  </a:lnTo>
                  <a:lnTo>
                    <a:pt x="35" y="148"/>
                  </a:lnTo>
                  <a:lnTo>
                    <a:pt x="31" y="149"/>
                  </a:lnTo>
                  <a:lnTo>
                    <a:pt x="26" y="150"/>
                  </a:lnTo>
                  <a:lnTo>
                    <a:pt x="22" y="153"/>
                  </a:lnTo>
                  <a:lnTo>
                    <a:pt x="18" y="154"/>
                  </a:lnTo>
                  <a:lnTo>
                    <a:pt x="14" y="155"/>
                  </a:lnTo>
                  <a:lnTo>
                    <a:pt x="9" y="155"/>
                  </a:lnTo>
                  <a:lnTo>
                    <a:pt x="9" y="148"/>
                  </a:lnTo>
                  <a:lnTo>
                    <a:pt x="9" y="143"/>
                  </a:lnTo>
                  <a:lnTo>
                    <a:pt x="11" y="138"/>
                  </a:lnTo>
                  <a:lnTo>
                    <a:pt x="14" y="133"/>
                  </a:lnTo>
                  <a:lnTo>
                    <a:pt x="20" y="123"/>
                  </a:lnTo>
                  <a:lnTo>
                    <a:pt x="29" y="114"/>
                  </a:lnTo>
                  <a:lnTo>
                    <a:pt x="32" y="108"/>
                  </a:lnTo>
                  <a:lnTo>
                    <a:pt x="34" y="104"/>
                  </a:lnTo>
                  <a:lnTo>
                    <a:pt x="36" y="100"/>
                  </a:lnTo>
                  <a:lnTo>
                    <a:pt x="36" y="96"/>
                  </a:lnTo>
                  <a:lnTo>
                    <a:pt x="34" y="91"/>
                  </a:lnTo>
                  <a:lnTo>
                    <a:pt x="31" y="87"/>
                  </a:lnTo>
                  <a:lnTo>
                    <a:pt x="25" y="83"/>
                  </a:lnTo>
                  <a:lnTo>
                    <a:pt x="18" y="80"/>
                  </a:lnTo>
                  <a:lnTo>
                    <a:pt x="15" y="79"/>
                  </a:lnTo>
                  <a:lnTo>
                    <a:pt x="12" y="79"/>
                  </a:lnTo>
                  <a:lnTo>
                    <a:pt x="9" y="78"/>
                  </a:lnTo>
                  <a:lnTo>
                    <a:pt x="5" y="78"/>
                  </a:lnTo>
                  <a:lnTo>
                    <a:pt x="3" y="77"/>
                  </a:lnTo>
                  <a:lnTo>
                    <a:pt x="1" y="75"/>
                  </a:lnTo>
                  <a:lnTo>
                    <a:pt x="0" y="73"/>
                  </a:lnTo>
                  <a:lnTo>
                    <a:pt x="0" y="70"/>
                  </a:lnTo>
                  <a:lnTo>
                    <a:pt x="2" y="67"/>
                  </a:lnTo>
                  <a:lnTo>
                    <a:pt x="6" y="64"/>
                  </a:lnTo>
                  <a:lnTo>
                    <a:pt x="10" y="62"/>
                  </a:lnTo>
                  <a:lnTo>
                    <a:pt x="14" y="61"/>
                  </a:lnTo>
                  <a:lnTo>
                    <a:pt x="22" y="58"/>
                  </a:lnTo>
                  <a:lnTo>
                    <a:pt x="32" y="56"/>
                  </a:lnTo>
                  <a:lnTo>
                    <a:pt x="36" y="54"/>
                  </a:lnTo>
                  <a:lnTo>
                    <a:pt x="39" y="53"/>
                  </a:lnTo>
                  <a:lnTo>
                    <a:pt x="42" y="50"/>
                  </a:lnTo>
                  <a:lnTo>
                    <a:pt x="44" y="47"/>
                  </a:lnTo>
                  <a:lnTo>
                    <a:pt x="45" y="45"/>
                  </a:lnTo>
                  <a:lnTo>
                    <a:pt x="45" y="41"/>
                  </a:lnTo>
                  <a:lnTo>
                    <a:pt x="44" y="37"/>
                  </a:lnTo>
                  <a:lnTo>
                    <a:pt x="42" y="30"/>
                  </a:lnTo>
                  <a:lnTo>
                    <a:pt x="33" y="24"/>
                  </a:lnTo>
                  <a:lnTo>
                    <a:pt x="38" y="22"/>
                  </a:lnTo>
                  <a:lnTo>
                    <a:pt x="43" y="20"/>
                  </a:lnTo>
                  <a:lnTo>
                    <a:pt x="48" y="18"/>
                  </a:lnTo>
                  <a:lnTo>
                    <a:pt x="53" y="17"/>
                  </a:lnTo>
                  <a:lnTo>
                    <a:pt x="58" y="16"/>
                  </a:lnTo>
                  <a:lnTo>
                    <a:pt x="63" y="15"/>
                  </a:lnTo>
                  <a:lnTo>
                    <a:pt x="69" y="16"/>
                  </a:lnTo>
                  <a:lnTo>
                    <a:pt x="75" y="17"/>
                  </a:lnTo>
                  <a:lnTo>
                    <a:pt x="78" y="19"/>
                  </a:lnTo>
                  <a:lnTo>
                    <a:pt x="82" y="20"/>
                  </a:lnTo>
                  <a:lnTo>
                    <a:pt x="85" y="20"/>
                  </a:lnTo>
                  <a:lnTo>
                    <a:pt x="90" y="20"/>
                  </a:lnTo>
                  <a:lnTo>
                    <a:pt x="93" y="19"/>
                  </a:lnTo>
                  <a:lnTo>
                    <a:pt x="97" y="18"/>
                  </a:lnTo>
                  <a:lnTo>
                    <a:pt x="100" y="18"/>
                  </a:lnTo>
                  <a:lnTo>
                    <a:pt x="104" y="19"/>
                  </a:lnTo>
                  <a:lnTo>
                    <a:pt x="102" y="25"/>
                  </a:lnTo>
                  <a:lnTo>
                    <a:pt x="99" y="31"/>
                  </a:lnTo>
                  <a:lnTo>
                    <a:pt x="96" y="37"/>
                  </a:lnTo>
                  <a:lnTo>
                    <a:pt x="92" y="43"/>
                  </a:lnTo>
                  <a:lnTo>
                    <a:pt x="90" y="49"/>
                  </a:lnTo>
                  <a:lnTo>
                    <a:pt x="88" y="56"/>
                  </a:lnTo>
                  <a:lnTo>
                    <a:pt x="88" y="63"/>
                  </a:lnTo>
                  <a:lnTo>
                    <a:pt x="89" y="69"/>
                  </a:lnTo>
                  <a:lnTo>
                    <a:pt x="92" y="70"/>
                  </a:lnTo>
                  <a:lnTo>
                    <a:pt x="94" y="71"/>
                  </a:lnTo>
                  <a:lnTo>
                    <a:pt x="97" y="71"/>
                  </a:lnTo>
                  <a:lnTo>
                    <a:pt x="100" y="70"/>
                  </a:lnTo>
                  <a:lnTo>
                    <a:pt x="105" y="68"/>
                  </a:lnTo>
                  <a:lnTo>
                    <a:pt x="110" y="65"/>
                  </a:lnTo>
                  <a:lnTo>
                    <a:pt x="115" y="63"/>
                  </a:lnTo>
                  <a:lnTo>
                    <a:pt x="119" y="62"/>
                  </a:lnTo>
                  <a:lnTo>
                    <a:pt x="121" y="63"/>
                  </a:lnTo>
                  <a:lnTo>
                    <a:pt x="122" y="64"/>
                  </a:lnTo>
                  <a:lnTo>
                    <a:pt x="124" y="67"/>
                  </a:lnTo>
                  <a:lnTo>
                    <a:pt x="125" y="70"/>
                  </a:lnTo>
                  <a:lnTo>
                    <a:pt x="124" y="74"/>
                  </a:lnTo>
                  <a:lnTo>
                    <a:pt x="123" y="77"/>
                  </a:lnTo>
                  <a:lnTo>
                    <a:pt x="124" y="80"/>
                  </a:lnTo>
                  <a:lnTo>
                    <a:pt x="125" y="83"/>
                  </a:lnTo>
                  <a:lnTo>
                    <a:pt x="127" y="86"/>
                  </a:lnTo>
                  <a:lnTo>
                    <a:pt x="128" y="89"/>
                  </a:lnTo>
                  <a:lnTo>
                    <a:pt x="130" y="93"/>
                  </a:lnTo>
                  <a:lnTo>
                    <a:pt x="131" y="95"/>
                  </a:lnTo>
                  <a:lnTo>
                    <a:pt x="135" y="96"/>
                  </a:lnTo>
                  <a:lnTo>
                    <a:pt x="138" y="96"/>
                  </a:lnTo>
                  <a:lnTo>
                    <a:pt x="141" y="95"/>
                  </a:lnTo>
                  <a:lnTo>
                    <a:pt x="144" y="94"/>
                  </a:lnTo>
                  <a:lnTo>
                    <a:pt x="150" y="88"/>
                  </a:lnTo>
                  <a:lnTo>
                    <a:pt x="154" y="83"/>
                  </a:lnTo>
                  <a:lnTo>
                    <a:pt x="157" y="78"/>
                  </a:lnTo>
                  <a:lnTo>
                    <a:pt x="161" y="74"/>
                  </a:lnTo>
                  <a:lnTo>
                    <a:pt x="163" y="73"/>
                  </a:lnTo>
                  <a:lnTo>
                    <a:pt x="167" y="71"/>
                  </a:lnTo>
                  <a:lnTo>
                    <a:pt x="170" y="73"/>
                  </a:lnTo>
                  <a:lnTo>
                    <a:pt x="173" y="74"/>
                  </a:lnTo>
                  <a:lnTo>
                    <a:pt x="174" y="78"/>
                  </a:lnTo>
                  <a:lnTo>
                    <a:pt x="175" y="82"/>
                  </a:lnTo>
                  <a:lnTo>
                    <a:pt x="177" y="86"/>
                  </a:lnTo>
                  <a:lnTo>
                    <a:pt x="178" y="90"/>
                  </a:lnTo>
                  <a:lnTo>
                    <a:pt x="180" y="95"/>
                  </a:lnTo>
                  <a:lnTo>
                    <a:pt x="183" y="98"/>
                  </a:lnTo>
                  <a:lnTo>
                    <a:pt x="187" y="101"/>
                  </a:lnTo>
                  <a:lnTo>
                    <a:pt x="190" y="104"/>
                  </a:lnTo>
                  <a:lnTo>
                    <a:pt x="194" y="104"/>
                  </a:lnTo>
                  <a:lnTo>
                    <a:pt x="197" y="103"/>
                  </a:lnTo>
                  <a:lnTo>
                    <a:pt x="200" y="102"/>
                  </a:lnTo>
                  <a:lnTo>
                    <a:pt x="203" y="100"/>
                  </a:lnTo>
                  <a:lnTo>
                    <a:pt x="207" y="95"/>
                  </a:lnTo>
                  <a:lnTo>
                    <a:pt x="210" y="88"/>
                  </a:lnTo>
                  <a:lnTo>
                    <a:pt x="213" y="83"/>
                  </a:lnTo>
                  <a:lnTo>
                    <a:pt x="217" y="78"/>
                  </a:lnTo>
                  <a:lnTo>
                    <a:pt x="219" y="77"/>
                  </a:lnTo>
                  <a:lnTo>
                    <a:pt x="221" y="76"/>
                  </a:lnTo>
                  <a:lnTo>
                    <a:pt x="225" y="76"/>
                  </a:lnTo>
                  <a:lnTo>
                    <a:pt x="229" y="76"/>
                  </a:lnTo>
                  <a:lnTo>
                    <a:pt x="231" y="80"/>
                  </a:lnTo>
                  <a:lnTo>
                    <a:pt x="232" y="84"/>
                  </a:lnTo>
                  <a:lnTo>
                    <a:pt x="234" y="88"/>
                  </a:lnTo>
                  <a:lnTo>
                    <a:pt x="236" y="93"/>
                  </a:lnTo>
                  <a:lnTo>
                    <a:pt x="238" y="97"/>
                  </a:lnTo>
                  <a:lnTo>
                    <a:pt x="241" y="100"/>
                  </a:lnTo>
                  <a:lnTo>
                    <a:pt x="245" y="103"/>
                  </a:lnTo>
                  <a:lnTo>
                    <a:pt x="249" y="105"/>
                  </a:lnTo>
                  <a:lnTo>
                    <a:pt x="253" y="106"/>
                  </a:lnTo>
                  <a:lnTo>
                    <a:pt x="257" y="105"/>
                  </a:lnTo>
                  <a:lnTo>
                    <a:pt x="260" y="104"/>
                  </a:lnTo>
                  <a:lnTo>
                    <a:pt x="264" y="102"/>
                  </a:lnTo>
                  <a:lnTo>
                    <a:pt x="267" y="100"/>
                  </a:lnTo>
                  <a:lnTo>
                    <a:pt x="270" y="98"/>
                  </a:lnTo>
                  <a:lnTo>
                    <a:pt x="273" y="96"/>
                  </a:lnTo>
                  <a:lnTo>
                    <a:pt x="275" y="94"/>
                  </a:lnTo>
                  <a:lnTo>
                    <a:pt x="286" y="73"/>
                  </a:lnTo>
                  <a:lnTo>
                    <a:pt x="291" y="77"/>
                  </a:lnTo>
                  <a:lnTo>
                    <a:pt x="295" y="82"/>
                  </a:lnTo>
                  <a:lnTo>
                    <a:pt x="299" y="88"/>
                  </a:lnTo>
                  <a:lnTo>
                    <a:pt x="304" y="95"/>
                  </a:lnTo>
                  <a:lnTo>
                    <a:pt x="308" y="100"/>
                  </a:lnTo>
                  <a:lnTo>
                    <a:pt x="313" y="103"/>
                  </a:lnTo>
                  <a:lnTo>
                    <a:pt x="316" y="104"/>
                  </a:lnTo>
                  <a:lnTo>
                    <a:pt x="319" y="104"/>
                  </a:lnTo>
                  <a:lnTo>
                    <a:pt x="324" y="104"/>
                  </a:lnTo>
                  <a:lnTo>
                    <a:pt x="328" y="102"/>
                  </a:lnTo>
                  <a:lnTo>
                    <a:pt x="333" y="101"/>
                  </a:lnTo>
                  <a:lnTo>
                    <a:pt x="336" y="100"/>
                  </a:lnTo>
                  <a:lnTo>
                    <a:pt x="339" y="97"/>
                  </a:lnTo>
                  <a:lnTo>
                    <a:pt x="343" y="93"/>
                  </a:lnTo>
                  <a:lnTo>
                    <a:pt x="346" y="84"/>
                  </a:lnTo>
                  <a:lnTo>
                    <a:pt x="349" y="76"/>
                  </a:lnTo>
                  <a:lnTo>
                    <a:pt x="350" y="71"/>
                  </a:lnTo>
                  <a:lnTo>
                    <a:pt x="351" y="68"/>
                  </a:lnTo>
                  <a:lnTo>
                    <a:pt x="353" y="66"/>
                  </a:lnTo>
                  <a:lnTo>
                    <a:pt x="355" y="64"/>
                  </a:lnTo>
                  <a:lnTo>
                    <a:pt x="358" y="64"/>
                  </a:lnTo>
                  <a:lnTo>
                    <a:pt x="363" y="65"/>
                  </a:lnTo>
                  <a:lnTo>
                    <a:pt x="367" y="68"/>
                  </a:lnTo>
                  <a:lnTo>
                    <a:pt x="373" y="73"/>
                  </a:lnTo>
                  <a:lnTo>
                    <a:pt x="376" y="74"/>
                  </a:lnTo>
                  <a:lnTo>
                    <a:pt x="380" y="75"/>
                  </a:lnTo>
                  <a:lnTo>
                    <a:pt x="384" y="77"/>
                  </a:lnTo>
                  <a:lnTo>
                    <a:pt x="388" y="78"/>
                  </a:lnTo>
                  <a:lnTo>
                    <a:pt x="391" y="79"/>
                  </a:lnTo>
                  <a:lnTo>
                    <a:pt x="395" y="80"/>
                  </a:lnTo>
                  <a:lnTo>
                    <a:pt x="398" y="80"/>
                  </a:lnTo>
                  <a:lnTo>
                    <a:pt x="403" y="78"/>
                  </a:lnTo>
                  <a:lnTo>
                    <a:pt x="406" y="76"/>
                  </a:lnTo>
                  <a:lnTo>
                    <a:pt x="408" y="74"/>
                  </a:lnTo>
                  <a:lnTo>
                    <a:pt x="411" y="71"/>
                  </a:lnTo>
                  <a:lnTo>
                    <a:pt x="412" y="68"/>
                  </a:lnTo>
                  <a:lnTo>
                    <a:pt x="414" y="65"/>
                  </a:lnTo>
                  <a:lnTo>
                    <a:pt x="415" y="62"/>
                  </a:lnTo>
                  <a:lnTo>
                    <a:pt x="416" y="59"/>
                  </a:lnTo>
                  <a:lnTo>
                    <a:pt x="416" y="55"/>
                  </a:lnTo>
                  <a:lnTo>
                    <a:pt x="415" y="54"/>
                  </a:lnTo>
                  <a:lnTo>
                    <a:pt x="413" y="51"/>
                  </a:lnTo>
                  <a:lnTo>
                    <a:pt x="413" y="49"/>
                  </a:lnTo>
                  <a:lnTo>
                    <a:pt x="412" y="46"/>
                  </a:lnTo>
                  <a:lnTo>
                    <a:pt x="411" y="44"/>
                  </a:lnTo>
                  <a:lnTo>
                    <a:pt x="411" y="42"/>
                  </a:lnTo>
                  <a:lnTo>
                    <a:pt x="410" y="40"/>
                  </a:lnTo>
                  <a:lnTo>
                    <a:pt x="410" y="38"/>
                  </a:lnTo>
                  <a:lnTo>
                    <a:pt x="415" y="39"/>
                  </a:lnTo>
                  <a:lnTo>
                    <a:pt x="421" y="40"/>
                  </a:lnTo>
                  <a:lnTo>
                    <a:pt x="426" y="39"/>
                  </a:lnTo>
                  <a:lnTo>
                    <a:pt x="431" y="38"/>
                  </a:lnTo>
                  <a:lnTo>
                    <a:pt x="436" y="35"/>
                  </a:lnTo>
                  <a:lnTo>
                    <a:pt x="441" y="31"/>
                  </a:lnTo>
                  <a:lnTo>
                    <a:pt x="445" y="28"/>
                  </a:lnTo>
                  <a:lnTo>
                    <a:pt x="450" y="25"/>
                  </a:lnTo>
                  <a:lnTo>
                    <a:pt x="450" y="21"/>
                  </a:lnTo>
                  <a:lnTo>
                    <a:pt x="449" y="17"/>
                  </a:lnTo>
                  <a:lnTo>
                    <a:pt x="448" y="14"/>
                  </a:lnTo>
                  <a:lnTo>
                    <a:pt x="448" y="9"/>
                  </a:lnTo>
                  <a:lnTo>
                    <a:pt x="448" y="6"/>
                  </a:lnTo>
                  <a:lnTo>
                    <a:pt x="449" y="3"/>
                  </a:lnTo>
                  <a:lnTo>
                    <a:pt x="452" y="1"/>
                  </a:lnTo>
                  <a:lnTo>
                    <a:pt x="456" y="0"/>
                  </a:lnTo>
                  <a:lnTo>
                    <a:pt x="462" y="0"/>
                  </a:lnTo>
                  <a:lnTo>
                    <a:pt x="466" y="1"/>
                  </a:lnTo>
                  <a:lnTo>
                    <a:pt x="471" y="1"/>
                  </a:lnTo>
                  <a:lnTo>
                    <a:pt x="475" y="2"/>
                  </a:lnTo>
                  <a:lnTo>
                    <a:pt x="480" y="4"/>
                  </a:lnTo>
                  <a:lnTo>
                    <a:pt x="484" y="6"/>
                  </a:lnTo>
                  <a:lnTo>
                    <a:pt x="487" y="9"/>
                  </a:lnTo>
                  <a:lnTo>
                    <a:pt x="490" y="14"/>
                  </a:lnTo>
                  <a:close/>
                </a:path>
              </a:pathLst>
            </a:custGeom>
            <a:solidFill>
              <a:srgbClr val="FFFF00"/>
            </a:solidFill>
            <a:ln w="9525">
              <a:noFill/>
              <a:round/>
              <a:headEnd/>
              <a:tailEnd/>
            </a:ln>
          </p:spPr>
          <p:txBody>
            <a:bodyPr>
              <a:prstTxWarp prst="textNoShape">
                <a:avLst/>
              </a:prstTxWarp>
            </a:bodyPr>
            <a:lstStyle/>
            <a:p>
              <a:endParaRPr lang="en-US"/>
            </a:p>
          </p:txBody>
        </p:sp>
        <p:sp>
          <p:nvSpPr>
            <p:cNvPr id="62580" name="Freeform 116"/>
            <p:cNvSpPr>
              <a:spLocks/>
            </p:cNvSpPr>
            <p:nvPr/>
          </p:nvSpPr>
          <p:spPr bwMode="auto">
            <a:xfrm>
              <a:off x="804" y="2081"/>
              <a:ext cx="144" cy="189"/>
            </a:xfrm>
            <a:custGeom>
              <a:avLst/>
              <a:gdLst>
                <a:gd name="T0" fmla="*/ 125 w 144"/>
                <a:gd name="T1" fmla="*/ 49 h 189"/>
                <a:gd name="T2" fmla="*/ 124 w 144"/>
                <a:gd name="T3" fmla="*/ 56 h 189"/>
                <a:gd name="T4" fmla="*/ 126 w 144"/>
                <a:gd name="T5" fmla="*/ 63 h 189"/>
                <a:gd name="T6" fmla="*/ 136 w 144"/>
                <a:gd name="T7" fmla="*/ 78 h 189"/>
                <a:gd name="T8" fmla="*/ 139 w 144"/>
                <a:gd name="T9" fmla="*/ 84 h 189"/>
                <a:gd name="T10" fmla="*/ 139 w 144"/>
                <a:gd name="T11" fmla="*/ 90 h 189"/>
                <a:gd name="T12" fmla="*/ 134 w 144"/>
                <a:gd name="T13" fmla="*/ 94 h 189"/>
                <a:gd name="T14" fmla="*/ 122 w 144"/>
                <a:gd name="T15" fmla="*/ 98 h 189"/>
                <a:gd name="T16" fmla="*/ 117 w 144"/>
                <a:gd name="T17" fmla="*/ 103 h 189"/>
                <a:gd name="T18" fmla="*/ 110 w 144"/>
                <a:gd name="T19" fmla="*/ 109 h 189"/>
                <a:gd name="T20" fmla="*/ 108 w 144"/>
                <a:gd name="T21" fmla="*/ 117 h 189"/>
                <a:gd name="T22" fmla="*/ 109 w 144"/>
                <a:gd name="T23" fmla="*/ 125 h 189"/>
                <a:gd name="T24" fmla="*/ 114 w 144"/>
                <a:gd name="T25" fmla="*/ 130 h 189"/>
                <a:gd name="T26" fmla="*/ 119 w 144"/>
                <a:gd name="T27" fmla="*/ 133 h 189"/>
                <a:gd name="T28" fmla="*/ 131 w 144"/>
                <a:gd name="T29" fmla="*/ 135 h 189"/>
                <a:gd name="T30" fmla="*/ 142 w 144"/>
                <a:gd name="T31" fmla="*/ 137 h 189"/>
                <a:gd name="T32" fmla="*/ 144 w 144"/>
                <a:gd name="T33" fmla="*/ 141 h 189"/>
                <a:gd name="T34" fmla="*/ 143 w 144"/>
                <a:gd name="T35" fmla="*/ 146 h 189"/>
                <a:gd name="T36" fmla="*/ 139 w 144"/>
                <a:gd name="T37" fmla="*/ 152 h 189"/>
                <a:gd name="T38" fmla="*/ 134 w 144"/>
                <a:gd name="T39" fmla="*/ 158 h 189"/>
                <a:gd name="T40" fmla="*/ 121 w 144"/>
                <a:gd name="T41" fmla="*/ 164 h 189"/>
                <a:gd name="T42" fmla="*/ 107 w 144"/>
                <a:gd name="T43" fmla="*/ 171 h 189"/>
                <a:gd name="T44" fmla="*/ 102 w 144"/>
                <a:gd name="T45" fmla="*/ 177 h 189"/>
                <a:gd name="T46" fmla="*/ 99 w 144"/>
                <a:gd name="T47" fmla="*/ 185 h 189"/>
                <a:gd name="T48" fmla="*/ 98 w 144"/>
                <a:gd name="T49" fmla="*/ 186 h 189"/>
                <a:gd name="T50" fmla="*/ 96 w 144"/>
                <a:gd name="T51" fmla="*/ 188 h 189"/>
                <a:gd name="T52" fmla="*/ 95 w 144"/>
                <a:gd name="T53" fmla="*/ 189 h 189"/>
                <a:gd name="T54" fmla="*/ 92 w 144"/>
                <a:gd name="T55" fmla="*/ 189 h 189"/>
                <a:gd name="T56" fmla="*/ 87 w 144"/>
                <a:gd name="T57" fmla="*/ 135 h 189"/>
                <a:gd name="T58" fmla="*/ 66 w 144"/>
                <a:gd name="T59" fmla="*/ 108 h 189"/>
                <a:gd name="T60" fmla="*/ 42 w 144"/>
                <a:gd name="T61" fmla="*/ 83 h 189"/>
                <a:gd name="T62" fmla="*/ 16 w 144"/>
                <a:gd name="T63" fmla="*/ 60 h 189"/>
                <a:gd name="T64" fmla="*/ 0 w 144"/>
                <a:gd name="T65" fmla="*/ 37 h 189"/>
                <a:gd name="T66" fmla="*/ 10 w 144"/>
                <a:gd name="T67" fmla="*/ 35 h 189"/>
                <a:gd name="T68" fmla="*/ 18 w 144"/>
                <a:gd name="T69" fmla="*/ 39 h 189"/>
                <a:gd name="T70" fmla="*/ 30 w 144"/>
                <a:gd name="T71" fmla="*/ 51 h 189"/>
                <a:gd name="T72" fmla="*/ 42 w 144"/>
                <a:gd name="T73" fmla="*/ 65 h 189"/>
                <a:gd name="T74" fmla="*/ 48 w 144"/>
                <a:gd name="T75" fmla="*/ 70 h 189"/>
                <a:gd name="T76" fmla="*/ 56 w 144"/>
                <a:gd name="T77" fmla="*/ 73 h 189"/>
                <a:gd name="T78" fmla="*/ 55 w 144"/>
                <a:gd name="T79" fmla="*/ 60 h 189"/>
                <a:gd name="T80" fmla="*/ 43 w 144"/>
                <a:gd name="T81" fmla="*/ 49 h 189"/>
                <a:gd name="T82" fmla="*/ 33 w 144"/>
                <a:gd name="T83" fmla="*/ 37 h 189"/>
                <a:gd name="T84" fmla="*/ 22 w 144"/>
                <a:gd name="T85" fmla="*/ 26 h 189"/>
                <a:gd name="T86" fmla="*/ 14 w 144"/>
                <a:gd name="T87" fmla="*/ 20 h 189"/>
                <a:gd name="T88" fmla="*/ 17 w 144"/>
                <a:gd name="T89" fmla="*/ 17 h 189"/>
                <a:gd name="T90" fmla="*/ 20 w 144"/>
                <a:gd name="T91" fmla="*/ 15 h 189"/>
                <a:gd name="T92" fmla="*/ 24 w 144"/>
                <a:gd name="T93" fmla="*/ 14 h 189"/>
                <a:gd name="T94" fmla="*/ 28 w 144"/>
                <a:gd name="T95" fmla="*/ 13 h 189"/>
                <a:gd name="T96" fmla="*/ 34 w 144"/>
                <a:gd name="T97" fmla="*/ 18 h 189"/>
                <a:gd name="T98" fmla="*/ 43 w 144"/>
                <a:gd name="T99" fmla="*/ 28 h 189"/>
                <a:gd name="T100" fmla="*/ 52 w 144"/>
                <a:gd name="T101" fmla="*/ 43 h 189"/>
                <a:gd name="T102" fmla="*/ 61 w 144"/>
                <a:gd name="T103" fmla="*/ 48 h 189"/>
                <a:gd name="T104" fmla="*/ 68 w 144"/>
                <a:gd name="T105" fmla="*/ 48 h 189"/>
                <a:gd name="T106" fmla="*/ 70 w 144"/>
                <a:gd name="T107" fmla="*/ 42 h 189"/>
                <a:gd name="T108" fmla="*/ 63 w 144"/>
                <a:gd name="T109" fmla="*/ 33 h 189"/>
                <a:gd name="T110" fmla="*/ 56 w 144"/>
                <a:gd name="T111" fmla="*/ 25 h 189"/>
                <a:gd name="T112" fmla="*/ 50 w 144"/>
                <a:gd name="T113" fmla="*/ 14 h 189"/>
                <a:gd name="T114" fmla="*/ 55 w 144"/>
                <a:gd name="T115" fmla="*/ 4 h 189"/>
                <a:gd name="T116" fmla="*/ 62 w 144"/>
                <a:gd name="T117" fmla="*/ 0 h 189"/>
                <a:gd name="T118" fmla="*/ 69 w 144"/>
                <a:gd name="T119" fmla="*/ 1 h 189"/>
                <a:gd name="T120" fmla="*/ 77 w 144"/>
                <a:gd name="T121" fmla="*/ 5 h 189"/>
                <a:gd name="T122" fmla="*/ 86 w 144"/>
                <a:gd name="T123" fmla="*/ 15 h 189"/>
                <a:gd name="T124" fmla="*/ 98 w 144"/>
                <a:gd name="T125" fmla="*/ 32 h 1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
                <a:gd name="T190" fmla="*/ 0 h 189"/>
                <a:gd name="T191" fmla="*/ 144 w 144"/>
                <a:gd name="T192" fmla="*/ 189 h 1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 h="189">
                  <a:moveTo>
                    <a:pt x="104" y="39"/>
                  </a:moveTo>
                  <a:lnTo>
                    <a:pt x="125" y="49"/>
                  </a:lnTo>
                  <a:lnTo>
                    <a:pt x="124" y="52"/>
                  </a:lnTo>
                  <a:lnTo>
                    <a:pt x="124" y="56"/>
                  </a:lnTo>
                  <a:lnTo>
                    <a:pt x="124" y="60"/>
                  </a:lnTo>
                  <a:lnTo>
                    <a:pt x="126" y="63"/>
                  </a:lnTo>
                  <a:lnTo>
                    <a:pt x="130" y="70"/>
                  </a:lnTo>
                  <a:lnTo>
                    <a:pt x="136" y="78"/>
                  </a:lnTo>
                  <a:lnTo>
                    <a:pt x="138" y="81"/>
                  </a:lnTo>
                  <a:lnTo>
                    <a:pt x="139" y="84"/>
                  </a:lnTo>
                  <a:lnTo>
                    <a:pt x="139" y="87"/>
                  </a:lnTo>
                  <a:lnTo>
                    <a:pt x="139" y="90"/>
                  </a:lnTo>
                  <a:lnTo>
                    <a:pt x="137" y="92"/>
                  </a:lnTo>
                  <a:lnTo>
                    <a:pt x="134" y="94"/>
                  </a:lnTo>
                  <a:lnTo>
                    <a:pt x="128" y="97"/>
                  </a:lnTo>
                  <a:lnTo>
                    <a:pt x="122" y="98"/>
                  </a:lnTo>
                  <a:lnTo>
                    <a:pt x="119" y="100"/>
                  </a:lnTo>
                  <a:lnTo>
                    <a:pt x="117" y="103"/>
                  </a:lnTo>
                  <a:lnTo>
                    <a:pt x="114" y="106"/>
                  </a:lnTo>
                  <a:lnTo>
                    <a:pt x="110" y="109"/>
                  </a:lnTo>
                  <a:lnTo>
                    <a:pt x="109" y="113"/>
                  </a:lnTo>
                  <a:lnTo>
                    <a:pt x="108" y="117"/>
                  </a:lnTo>
                  <a:lnTo>
                    <a:pt x="108" y="121"/>
                  </a:lnTo>
                  <a:lnTo>
                    <a:pt x="109" y="125"/>
                  </a:lnTo>
                  <a:lnTo>
                    <a:pt x="111" y="128"/>
                  </a:lnTo>
                  <a:lnTo>
                    <a:pt x="114" y="130"/>
                  </a:lnTo>
                  <a:lnTo>
                    <a:pt x="116" y="132"/>
                  </a:lnTo>
                  <a:lnTo>
                    <a:pt x="119" y="133"/>
                  </a:lnTo>
                  <a:lnTo>
                    <a:pt x="125" y="135"/>
                  </a:lnTo>
                  <a:lnTo>
                    <a:pt x="131" y="135"/>
                  </a:lnTo>
                  <a:lnTo>
                    <a:pt x="137" y="136"/>
                  </a:lnTo>
                  <a:lnTo>
                    <a:pt x="142" y="137"/>
                  </a:lnTo>
                  <a:lnTo>
                    <a:pt x="143" y="139"/>
                  </a:lnTo>
                  <a:lnTo>
                    <a:pt x="144" y="141"/>
                  </a:lnTo>
                  <a:lnTo>
                    <a:pt x="144" y="143"/>
                  </a:lnTo>
                  <a:lnTo>
                    <a:pt x="143" y="146"/>
                  </a:lnTo>
                  <a:lnTo>
                    <a:pt x="141" y="150"/>
                  </a:lnTo>
                  <a:lnTo>
                    <a:pt x="139" y="152"/>
                  </a:lnTo>
                  <a:lnTo>
                    <a:pt x="137" y="156"/>
                  </a:lnTo>
                  <a:lnTo>
                    <a:pt x="134" y="158"/>
                  </a:lnTo>
                  <a:lnTo>
                    <a:pt x="127" y="161"/>
                  </a:lnTo>
                  <a:lnTo>
                    <a:pt x="121" y="164"/>
                  </a:lnTo>
                  <a:lnTo>
                    <a:pt x="114" y="167"/>
                  </a:lnTo>
                  <a:lnTo>
                    <a:pt x="107" y="171"/>
                  </a:lnTo>
                  <a:lnTo>
                    <a:pt x="104" y="175"/>
                  </a:lnTo>
                  <a:lnTo>
                    <a:pt x="102" y="177"/>
                  </a:lnTo>
                  <a:lnTo>
                    <a:pt x="100" y="181"/>
                  </a:lnTo>
                  <a:lnTo>
                    <a:pt x="99" y="185"/>
                  </a:lnTo>
                  <a:lnTo>
                    <a:pt x="98" y="185"/>
                  </a:lnTo>
                  <a:lnTo>
                    <a:pt x="98" y="186"/>
                  </a:lnTo>
                  <a:lnTo>
                    <a:pt x="97" y="187"/>
                  </a:lnTo>
                  <a:lnTo>
                    <a:pt x="96" y="188"/>
                  </a:lnTo>
                  <a:lnTo>
                    <a:pt x="95" y="188"/>
                  </a:lnTo>
                  <a:lnTo>
                    <a:pt x="95" y="189"/>
                  </a:lnTo>
                  <a:lnTo>
                    <a:pt x="93" y="189"/>
                  </a:lnTo>
                  <a:lnTo>
                    <a:pt x="92" y="189"/>
                  </a:lnTo>
                  <a:lnTo>
                    <a:pt x="96" y="149"/>
                  </a:lnTo>
                  <a:lnTo>
                    <a:pt x="87" y="135"/>
                  </a:lnTo>
                  <a:lnTo>
                    <a:pt x="78" y="121"/>
                  </a:lnTo>
                  <a:lnTo>
                    <a:pt x="66" y="108"/>
                  </a:lnTo>
                  <a:lnTo>
                    <a:pt x="55" y="96"/>
                  </a:lnTo>
                  <a:lnTo>
                    <a:pt x="42" y="83"/>
                  </a:lnTo>
                  <a:lnTo>
                    <a:pt x="28" y="71"/>
                  </a:lnTo>
                  <a:lnTo>
                    <a:pt x="16" y="60"/>
                  </a:lnTo>
                  <a:lnTo>
                    <a:pt x="3" y="47"/>
                  </a:lnTo>
                  <a:lnTo>
                    <a:pt x="0" y="37"/>
                  </a:lnTo>
                  <a:lnTo>
                    <a:pt x="5" y="35"/>
                  </a:lnTo>
                  <a:lnTo>
                    <a:pt x="10" y="35"/>
                  </a:lnTo>
                  <a:lnTo>
                    <a:pt x="14" y="37"/>
                  </a:lnTo>
                  <a:lnTo>
                    <a:pt x="18" y="39"/>
                  </a:lnTo>
                  <a:lnTo>
                    <a:pt x="25" y="44"/>
                  </a:lnTo>
                  <a:lnTo>
                    <a:pt x="30" y="51"/>
                  </a:lnTo>
                  <a:lnTo>
                    <a:pt x="36" y="59"/>
                  </a:lnTo>
                  <a:lnTo>
                    <a:pt x="42" y="65"/>
                  </a:lnTo>
                  <a:lnTo>
                    <a:pt x="45" y="68"/>
                  </a:lnTo>
                  <a:lnTo>
                    <a:pt x="48" y="70"/>
                  </a:lnTo>
                  <a:lnTo>
                    <a:pt x="51" y="72"/>
                  </a:lnTo>
                  <a:lnTo>
                    <a:pt x="56" y="73"/>
                  </a:lnTo>
                  <a:lnTo>
                    <a:pt x="61" y="64"/>
                  </a:lnTo>
                  <a:lnTo>
                    <a:pt x="55" y="60"/>
                  </a:lnTo>
                  <a:lnTo>
                    <a:pt x="48" y="54"/>
                  </a:lnTo>
                  <a:lnTo>
                    <a:pt x="43" y="49"/>
                  </a:lnTo>
                  <a:lnTo>
                    <a:pt x="39" y="43"/>
                  </a:lnTo>
                  <a:lnTo>
                    <a:pt x="33" y="37"/>
                  </a:lnTo>
                  <a:lnTo>
                    <a:pt x="28" y="31"/>
                  </a:lnTo>
                  <a:lnTo>
                    <a:pt x="22" y="26"/>
                  </a:lnTo>
                  <a:lnTo>
                    <a:pt x="16" y="23"/>
                  </a:lnTo>
                  <a:lnTo>
                    <a:pt x="14" y="20"/>
                  </a:lnTo>
                  <a:lnTo>
                    <a:pt x="14" y="18"/>
                  </a:lnTo>
                  <a:lnTo>
                    <a:pt x="17" y="17"/>
                  </a:lnTo>
                  <a:lnTo>
                    <a:pt x="18" y="15"/>
                  </a:lnTo>
                  <a:lnTo>
                    <a:pt x="20" y="15"/>
                  </a:lnTo>
                  <a:lnTo>
                    <a:pt x="22" y="15"/>
                  </a:lnTo>
                  <a:lnTo>
                    <a:pt x="24" y="14"/>
                  </a:lnTo>
                  <a:lnTo>
                    <a:pt x="24" y="12"/>
                  </a:lnTo>
                  <a:lnTo>
                    <a:pt x="28" y="13"/>
                  </a:lnTo>
                  <a:lnTo>
                    <a:pt x="31" y="15"/>
                  </a:lnTo>
                  <a:lnTo>
                    <a:pt x="34" y="18"/>
                  </a:lnTo>
                  <a:lnTo>
                    <a:pt x="38" y="21"/>
                  </a:lnTo>
                  <a:lnTo>
                    <a:pt x="43" y="28"/>
                  </a:lnTo>
                  <a:lnTo>
                    <a:pt x="47" y="35"/>
                  </a:lnTo>
                  <a:lnTo>
                    <a:pt x="52" y="43"/>
                  </a:lnTo>
                  <a:lnTo>
                    <a:pt x="58" y="47"/>
                  </a:lnTo>
                  <a:lnTo>
                    <a:pt x="61" y="48"/>
                  </a:lnTo>
                  <a:lnTo>
                    <a:pt x="64" y="49"/>
                  </a:lnTo>
                  <a:lnTo>
                    <a:pt x="68" y="48"/>
                  </a:lnTo>
                  <a:lnTo>
                    <a:pt x="72" y="47"/>
                  </a:lnTo>
                  <a:lnTo>
                    <a:pt x="70" y="42"/>
                  </a:lnTo>
                  <a:lnTo>
                    <a:pt x="66" y="38"/>
                  </a:lnTo>
                  <a:lnTo>
                    <a:pt x="63" y="33"/>
                  </a:lnTo>
                  <a:lnTo>
                    <a:pt x="59" y="29"/>
                  </a:lnTo>
                  <a:lnTo>
                    <a:pt x="56" y="25"/>
                  </a:lnTo>
                  <a:lnTo>
                    <a:pt x="52" y="20"/>
                  </a:lnTo>
                  <a:lnTo>
                    <a:pt x="50" y="14"/>
                  </a:lnTo>
                  <a:lnTo>
                    <a:pt x="50" y="9"/>
                  </a:lnTo>
                  <a:lnTo>
                    <a:pt x="55" y="4"/>
                  </a:lnTo>
                  <a:lnTo>
                    <a:pt x="59" y="2"/>
                  </a:lnTo>
                  <a:lnTo>
                    <a:pt x="62" y="0"/>
                  </a:lnTo>
                  <a:lnTo>
                    <a:pt x="66" y="0"/>
                  </a:lnTo>
                  <a:lnTo>
                    <a:pt x="69" y="1"/>
                  </a:lnTo>
                  <a:lnTo>
                    <a:pt x="72" y="3"/>
                  </a:lnTo>
                  <a:lnTo>
                    <a:pt x="77" y="5"/>
                  </a:lnTo>
                  <a:lnTo>
                    <a:pt x="80" y="8"/>
                  </a:lnTo>
                  <a:lnTo>
                    <a:pt x="86" y="15"/>
                  </a:lnTo>
                  <a:lnTo>
                    <a:pt x="92" y="24"/>
                  </a:lnTo>
                  <a:lnTo>
                    <a:pt x="98" y="32"/>
                  </a:lnTo>
                  <a:lnTo>
                    <a:pt x="104" y="39"/>
                  </a:lnTo>
                  <a:close/>
                </a:path>
              </a:pathLst>
            </a:custGeom>
            <a:solidFill>
              <a:srgbClr val="CC9933"/>
            </a:solidFill>
            <a:ln w="9525">
              <a:noFill/>
              <a:round/>
              <a:headEnd/>
              <a:tailEnd/>
            </a:ln>
          </p:spPr>
          <p:txBody>
            <a:bodyPr>
              <a:prstTxWarp prst="textNoShape">
                <a:avLst/>
              </a:prstTxWarp>
            </a:bodyPr>
            <a:lstStyle/>
            <a:p>
              <a:endParaRPr lang="en-US"/>
            </a:p>
          </p:txBody>
        </p:sp>
        <p:sp>
          <p:nvSpPr>
            <p:cNvPr id="62581" name="Freeform 117"/>
            <p:cNvSpPr>
              <a:spLocks/>
            </p:cNvSpPr>
            <p:nvPr/>
          </p:nvSpPr>
          <p:spPr bwMode="auto">
            <a:xfrm>
              <a:off x="1055" y="2095"/>
              <a:ext cx="348" cy="132"/>
            </a:xfrm>
            <a:custGeom>
              <a:avLst/>
              <a:gdLst>
                <a:gd name="T0" fmla="*/ 342 w 348"/>
                <a:gd name="T1" fmla="*/ 15 h 132"/>
                <a:gd name="T2" fmla="*/ 332 w 348"/>
                <a:gd name="T3" fmla="*/ 31 h 132"/>
                <a:gd name="T4" fmla="*/ 326 w 348"/>
                <a:gd name="T5" fmla="*/ 47 h 132"/>
                <a:gd name="T6" fmla="*/ 322 w 348"/>
                <a:gd name="T7" fmla="*/ 65 h 132"/>
                <a:gd name="T8" fmla="*/ 318 w 348"/>
                <a:gd name="T9" fmla="*/ 77 h 132"/>
                <a:gd name="T10" fmla="*/ 309 w 348"/>
                <a:gd name="T11" fmla="*/ 84 h 132"/>
                <a:gd name="T12" fmla="*/ 301 w 348"/>
                <a:gd name="T13" fmla="*/ 89 h 132"/>
                <a:gd name="T14" fmla="*/ 291 w 348"/>
                <a:gd name="T15" fmla="*/ 92 h 132"/>
                <a:gd name="T16" fmla="*/ 283 w 348"/>
                <a:gd name="T17" fmla="*/ 97 h 132"/>
                <a:gd name="T18" fmla="*/ 271 w 348"/>
                <a:gd name="T19" fmla="*/ 105 h 132"/>
                <a:gd name="T20" fmla="*/ 259 w 348"/>
                <a:gd name="T21" fmla="*/ 109 h 132"/>
                <a:gd name="T22" fmla="*/ 247 w 348"/>
                <a:gd name="T23" fmla="*/ 114 h 132"/>
                <a:gd name="T24" fmla="*/ 229 w 348"/>
                <a:gd name="T25" fmla="*/ 122 h 132"/>
                <a:gd name="T26" fmla="*/ 205 w 348"/>
                <a:gd name="T27" fmla="*/ 128 h 132"/>
                <a:gd name="T28" fmla="*/ 179 w 348"/>
                <a:gd name="T29" fmla="*/ 132 h 132"/>
                <a:gd name="T30" fmla="*/ 161 w 348"/>
                <a:gd name="T31" fmla="*/ 131 h 132"/>
                <a:gd name="T32" fmla="*/ 148 w 348"/>
                <a:gd name="T33" fmla="*/ 127 h 132"/>
                <a:gd name="T34" fmla="*/ 135 w 348"/>
                <a:gd name="T35" fmla="*/ 125 h 132"/>
                <a:gd name="T36" fmla="*/ 121 w 348"/>
                <a:gd name="T37" fmla="*/ 125 h 132"/>
                <a:gd name="T38" fmla="*/ 105 w 348"/>
                <a:gd name="T39" fmla="*/ 124 h 132"/>
                <a:gd name="T40" fmla="*/ 90 w 348"/>
                <a:gd name="T41" fmla="*/ 126 h 132"/>
                <a:gd name="T42" fmla="*/ 76 w 348"/>
                <a:gd name="T43" fmla="*/ 128 h 132"/>
                <a:gd name="T44" fmla="*/ 61 w 348"/>
                <a:gd name="T45" fmla="*/ 127 h 132"/>
                <a:gd name="T46" fmla="*/ 45 w 348"/>
                <a:gd name="T47" fmla="*/ 127 h 132"/>
                <a:gd name="T48" fmla="*/ 29 w 348"/>
                <a:gd name="T49" fmla="*/ 128 h 132"/>
                <a:gd name="T50" fmla="*/ 18 w 348"/>
                <a:gd name="T51" fmla="*/ 123 h 132"/>
                <a:gd name="T52" fmla="*/ 12 w 348"/>
                <a:gd name="T53" fmla="*/ 112 h 132"/>
                <a:gd name="T54" fmla="*/ 5 w 348"/>
                <a:gd name="T55" fmla="*/ 102 h 132"/>
                <a:gd name="T56" fmla="*/ 1 w 348"/>
                <a:gd name="T57" fmla="*/ 90 h 132"/>
                <a:gd name="T58" fmla="*/ 8 w 348"/>
                <a:gd name="T59" fmla="*/ 80 h 132"/>
                <a:gd name="T60" fmla="*/ 28 w 348"/>
                <a:gd name="T61" fmla="*/ 80 h 132"/>
                <a:gd name="T62" fmla="*/ 48 w 348"/>
                <a:gd name="T63" fmla="*/ 85 h 132"/>
                <a:gd name="T64" fmla="*/ 69 w 348"/>
                <a:gd name="T65" fmla="*/ 87 h 132"/>
                <a:gd name="T66" fmla="*/ 95 w 348"/>
                <a:gd name="T67" fmla="*/ 87 h 132"/>
                <a:gd name="T68" fmla="*/ 125 w 348"/>
                <a:gd name="T69" fmla="*/ 89 h 132"/>
                <a:gd name="T70" fmla="*/ 155 w 348"/>
                <a:gd name="T71" fmla="*/ 89 h 132"/>
                <a:gd name="T72" fmla="*/ 178 w 348"/>
                <a:gd name="T73" fmla="*/ 86 h 132"/>
                <a:gd name="T74" fmla="*/ 192 w 348"/>
                <a:gd name="T75" fmla="*/ 82 h 132"/>
                <a:gd name="T76" fmla="*/ 209 w 348"/>
                <a:gd name="T77" fmla="*/ 77 h 132"/>
                <a:gd name="T78" fmla="*/ 226 w 348"/>
                <a:gd name="T79" fmla="*/ 71 h 132"/>
                <a:gd name="T80" fmla="*/ 242 w 348"/>
                <a:gd name="T81" fmla="*/ 62 h 132"/>
                <a:gd name="T82" fmla="*/ 258 w 348"/>
                <a:gd name="T83" fmla="*/ 51 h 132"/>
                <a:gd name="T84" fmla="*/ 267 w 348"/>
                <a:gd name="T85" fmla="*/ 45 h 132"/>
                <a:gd name="T86" fmla="*/ 270 w 348"/>
                <a:gd name="T87" fmla="*/ 42 h 132"/>
                <a:gd name="T88" fmla="*/ 276 w 348"/>
                <a:gd name="T89" fmla="*/ 40 h 132"/>
                <a:gd name="T90" fmla="*/ 280 w 348"/>
                <a:gd name="T91" fmla="*/ 38 h 132"/>
                <a:gd name="T92" fmla="*/ 288 w 348"/>
                <a:gd name="T93" fmla="*/ 31 h 132"/>
                <a:gd name="T94" fmla="*/ 300 w 348"/>
                <a:gd name="T95" fmla="*/ 23 h 132"/>
                <a:gd name="T96" fmla="*/ 312 w 348"/>
                <a:gd name="T97" fmla="*/ 13 h 132"/>
                <a:gd name="T98" fmla="*/ 326 w 348"/>
                <a:gd name="T99" fmla="*/ 5 h 132"/>
                <a:gd name="T100" fmla="*/ 335 w 348"/>
                <a:gd name="T101" fmla="*/ 0 h 132"/>
                <a:gd name="T102" fmla="*/ 339 w 348"/>
                <a:gd name="T103" fmla="*/ 1 h 132"/>
                <a:gd name="T104" fmla="*/ 344 w 348"/>
                <a:gd name="T105" fmla="*/ 3 h 132"/>
                <a:gd name="T106" fmla="*/ 347 w 348"/>
                <a:gd name="T107" fmla="*/ 6 h 1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8"/>
                <a:gd name="T163" fmla="*/ 0 h 132"/>
                <a:gd name="T164" fmla="*/ 348 w 348"/>
                <a:gd name="T165" fmla="*/ 132 h 1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8" h="132">
                  <a:moveTo>
                    <a:pt x="348" y="9"/>
                  </a:moveTo>
                  <a:lnTo>
                    <a:pt x="342" y="15"/>
                  </a:lnTo>
                  <a:lnTo>
                    <a:pt x="337" y="23"/>
                  </a:lnTo>
                  <a:lnTo>
                    <a:pt x="332" y="31"/>
                  </a:lnTo>
                  <a:lnTo>
                    <a:pt x="329" y="38"/>
                  </a:lnTo>
                  <a:lnTo>
                    <a:pt x="326" y="47"/>
                  </a:lnTo>
                  <a:lnTo>
                    <a:pt x="324" y="55"/>
                  </a:lnTo>
                  <a:lnTo>
                    <a:pt x="322" y="65"/>
                  </a:lnTo>
                  <a:lnTo>
                    <a:pt x="322" y="74"/>
                  </a:lnTo>
                  <a:lnTo>
                    <a:pt x="318" y="77"/>
                  </a:lnTo>
                  <a:lnTo>
                    <a:pt x="314" y="79"/>
                  </a:lnTo>
                  <a:lnTo>
                    <a:pt x="309" y="84"/>
                  </a:lnTo>
                  <a:lnTo>
                    <a:pt x="305" y="87"/>
                  </a:lnTo>
                  <a:lnTo>
                    <a:pt x="301" y="89"/>
                  </a:lnTo>
                  <a:lnTo>
                    <a:pt x="297" y="91"/>
                  </a:lnTo>
                  <a:lnTo>
                    <a:pt x="291" y="92"/>
                  </a:lnTo>
                  <a:lnTo>
                    <a:pt x="287" y="92"/>
                  </a:lnTo>
                  <a:lnTo>
                    <a:pt x="283" y="97"/>
                  </a:lnTo>
                  <a:lnTo>
                    <a:pt x="278" y="102"/>
                  </a:lnTo>
                  <a:lnTo>
                    <a:pt x="271" y="105"/>
                  </a:lnTo>
                  <a:lnTo>
                    <a:pt x="265" y="107"/>
                  </a:lnTo>
                  <a:lnTo>
                    <a:pt x="259" y="109"/>
                  </a:lnTo>
                  <a:lnTo>
                    <a:pt x="253" y="112"/>
                  </a:lnTo>
                  <a:lnTo>
                    <a:pt x="247" y="114"/>
                  </a:lnTo>
                  <a:lnTo>
                    <a:pt x="242" y="118"/>
                  </a:lnTo>
                  <a:lnTo>
                    <a:pt x="229" y="122"/>
                  </a:lnTo>
                  <a:lnTo>
                    <a:pt x="218" y="125"/>
                  </a:lnTo>
                  <a:lnTo>
                    <a:pt x="205" y="128"/>
                  </a:lnTo>
                  <a:lnTo>
                    <a:pt x="192" y="131"/>
                  </a:lnTo>
                  <a:lnTo>
                    <a:pt x="179" y="132"/>
                  </a:lnTo>
                  <a:lnTo>
                    <a:pt x="167" y="132"/>
                  </a:lnTo>
                  <a:lnTo>
                    <a:pt x="161" y="131"/>
                  </a:lnTo>
                  <a:lnTo>
                    <a:pt x="154" y="129"/>
                  </a:lnTo>
                  <a:lnTo>
                    <a:pt x="148" y="127"/>
                  </a:lnTo>
                  <a:lnTo>
                    <a:pt x="143" y="124"/>
                  </a:lnTo>
                  <a:lnTo>
                    <a:pt x="135" y="125"/>
                  </a:lnTo>
                  <a:lnTo>
                    <a:pt x="128" y="126"/>
                  </a:lnTo>
                  <a:lnTo>
                    <a:pt x="121" y="125"/>
                  </a:lnTo>
                  <a:lnTo>
                    <a:pt x="113" y="125"/>
                  </a:lnTo>
                  <a:lnTo>
                    <a:pt x="105" y="124"/>
                  </a:lnTo>
                  <a:lnTo>
                    <a:pt x="97" y="124"/>
                  </a:lnTo>
                  <a:lnTo>
                    <a:pt x="90" y="126"/>
                  </a:lnTo>
                  <a:lnTo>
                    <a:pt x="83" y="129"/>
                  </a:lnTo>
                  <a:lnTo>
                    <a:pt x="76" y="128"/>
                  </a:lnTo>
                  <a:lnTo>
                    <a:pt x="69" y="127"/>
                  </a:lnTo>
                  <a:lnTo>
                    <a:pt x="61" y="127"/>
                  </a:lnTo>
                  <a:lnTo>
                    <a:pt x="52" y="127"/>
                  </a:lnTo>
                  <a:lnTo>
                    <a:pt x="45" y="127"/>
                  </a:lnTo>
                  <a:lnTo>
                    <a:pt x="36" y="127"/>
                  </a:lnTo>
                  <a:lnTo>
                    <a:pt x="29" y="128"/>
                  </a:lnTo>
                  <a:lnTo>
                    <a:pt x="23" y="129"/>
                  </a:lnTo>
                  <a:lnTo>
                    <a:pt x="18" y="123"/>
                  </a:lnTo>
                  <a:lnTo>
                    <a:pt x="15" y="117"/>
                  </a:lnTo>
                  <a:lnTo>
                    <a:pt x="12" y="112"/>
                  </a:lnTo>
                  <a:lnTo>
                    <a:pt x="8" y="107"/>
                  </a:lnTo>
                  <a:lnTo>
                    <a:pt x="5" y="102"/>
                  </a:lnTo>
                  <a:lnTo>
                    <a:pt x="3" y="96"/>
                  </a:lnTo>
                  <a:lnTo>
                    <a:pt x="1" y="90"/>
                  </a:lnTo>
                  <a:lnTo>
                    <a:pt x="0" y="84"/>
                  </a:lnTo>
                  <a:lnTo>
                    <a:pt x="8" y="80"/>
                  </a:lnTo>
                  <a:lnTo>
                    <a:pt x="17" y="80"/>
                  </a:lnTo>
                  <a:lnTo>
                    <a:pt x="28" y="80"/>
                  </a:lnTo>
                  <a:lnTo>
                    <a:pt x="37" y="83"/>
                  </a:lnTo>
                  <a:lnTo>
                    <a:pt x="48" y="85"/>
                  </a:lnTo>
                  <a:lnTo>
                    <a:pt x="59" y="86"/>
                  </a:lnTo>
                  <a:lnTo>
                    <a:pt x="69" y="87"/>
                  </a:lnTo>
                  <a:lnTo>
                    <a:pt x="80" y="87"/>
                  </a:lnTo>
                  <a:lnTo>
                    <a:pt x="95" y="87"/>
                  </a:lnTo>
                  <a:lnTo>
                    <a:pt x="110" y="88"/>
                  </a:lnTo>
                  <a:lnTo>
                    <a:pt x="125" y="89"/>
                  </a:lnTo>
                  <a:lnTo>
                    <a:pt x="140" y="90"/>
                  </a:lnTo>
                  <a:lnTo>
                    <a:pt x="155" y="89"/>
                  </a:lnTo>
                  <a:lnTo>
                    <a:pt x="170" y="88"/>
                  </a:lnTo>
                  <a:lnTo>
                    <a:pt x="178" y="86"/>
                  </a:lnTo>
                  <a:lnTo>
                    <a:pt x="185" y="84"/>
                  </a:lnTo>
                  <a:lnTo>
                    <a:pt x="192" y="82"/>
                  </a:lnTo>
                  <a:lnTo>
                    <a:pt x="200" y="78"/>
                  </a:lnTo>
                  <a:lnTo>
                    <a:pt x="209" y="77"/>
                  </a:lnTo>
                  <a:lnTo>
                    <a:pt x="218" y="74"/>
                  </a:lnTo>
                  <a:lnTo>
                    <a:pt x="226" y="71"/>
                  </a:lnTo>
                  <a:lnTo>
                    <a:pt x="234" y="66"/>
                  </a:lnTo>
                  <a:lnTo>
                    <a:pt x="242" y="62"/>
                  </a:lnTo>
                  <a:lnTo>
                    <a:pt x="250" y="56"/>
                  </a:lnTo>
                  <a:lnTo>
                    <a:pt x="258" y="51"/>
                  </a:lnTo>
                  <a:lnTo>
                    <a:pt x="266" y="47"/>
                  </a:lnTo>
                  <a:lnTo>
                    <a:pt x="267" y="45"/>
                  </a:lnTo>
                  <a:lnTo>
                    <a:pt x="268" y="43"/>
                  </a:lnTo>
                  <a:lnTo>
                    <a:pt x="270" y="42"/>
                  </a:lnTo>
                  <a:lnTo>
                    <a:pt x="272" y="40"/>
                  </a:lnTo>
                  <a:lnTo>
                    <a:pt x="276" y="40"/>
                  </a:lnTo>
                  <a:lnTo>
                    <a:pt x="278" y="39"/>
                  </a:lnTo>
                  <a:lnTo>
                    <a:pt x="280" y="38"/>
                  </a:lnTo>
                  <a:lnTo>
                    <a:pt x="282" y="36"/>
                  </a:lnTo>
                  <a:lnTo>
                    <a:pt x="288" y="31"/>
                  </a:lnTo>
                  <a:lnTo>
                    <a:pt x="293" y="27"/>
                  </a:lnTo>
                  <a:lnTo>
                    <a:pt x="300" y="23"/>
                  </a:lnTo>
                  <a:lnTo>
                    <a:pt x="306" y="17"/>
                  </a:lnTo>
                  <a:lnTo>
                    <a:pt x="312" y="13"/>
                  </a:lnTo>
                  <a:lnTo>
                    <a:pt x="320" y="9"/>
                  </a:lnTo>
                  <a:lnTo>
                    <a:pt x="326" y="5"/>
                  </a:lnTo>
                  <a:lnTo>
                    <a:pt x="332" y="0"/>
                  </a:lnTo>
                  <a:lnTo>
                    <a:pt x="335" y="0"/>
                  </a:lnTo>
                  <a:lnTo>
                    <a:pt x="337" y="0"/>
                  </a:lnTo>
                  <a:lnTo>
                    <a:pt x="339" y="1"/>
                  </a:lnTo>
                  <a:lnTo>
                    <a:pt x="342" y="1"/>
                  </a:lnTo>
                  <a:lnTo>
                    <a:pt x="344" y="3"/>
                  </a:lnTo>
                  <a:lnTo>
                    <a:pt x="345" y="5"/>
                  </a:lnTo>
                  <a:lnTo>
                    <a:pt x="347" y="6"/>
                  </a:lnTo>
                  <a:lnTo>
                    <a:pt x="348" y="9"/>
                  </a:lnTo>
                  <a:close/>
                </a:path>
              </a:pathLst>
            </a:custGeom>
            <a:solidFill>
              <a:srgbClr val="FFCC00"/>
            </a:solidFill>
            <a:ln w="9525">
              <a:noFill/>
              <a:round/>
              <a:headEnd/>
              <a:tailEnd/>
            </a:ln>
          </p:spPr>
          <p:txBody>
            <a:bodyPr>
              <a:prstTxWarp prst="textNoShape">
                <a:avLst/>
              </a:prstTxWarp>
            </a:bodyPr>
            <a:lstStyle/>
            <a:p>
              <a:endParaRPr lang="en-US"/>
            </a:p>
          </p:txBody>
        </p:sp>
        <p:sp>
          <p:nvSpPr>
            <p:cNvPr id="62582" name="Freeform 118"/>
            <p:cNvSpPr>
              <a:spLocks/>
            </p:cNvSpPr>
            <p:nvPr/>
          </p:nvSpPr>
          <p:spPr bwMode="auto">
            <a:xfrm>
              <a:off x="927" y="2107"/>
              <a:ext cx="133" cy="194"/>
            </a:xfrm>
            <a:custGeom>
              <a:avLst/>
              <a:gdLst>
                <a:gd name="T0" fmla="*/ 110 w 133"/>
                <a:gd name="T1" fmla="*/ 57 h 194"/>
                <a:gd name="T2" fmla="*/ 112 w 133"/>
                <a:gd name="T3" fmla="*/ 59 h 194"/>
                <a:gd name="T4" fmla="*/ 112 w 133"/>
                <a:gd name="T5" fmla="*/ 61 h 194"/>
                <a:gd name="T6" fmla="*/ 114 w 133"/>
                <a:gd name="T7" fmla="*/ 68 h 194"/>
                <a:gd name="T8" fmla="*/ 114 w 133"/>
                <a:gd name="T9" fmla="*/ 79 h 194"/>
                <a:gd name="T10" fmla="*/ 119 w 133"/>
                <a:gd name="T11" fmla="*/ 88 h 194"/>
                <a:gd name="T12" fmla="*/ 130 w 133"/>
                <a:gd name="T13" fmla="*/ 111 h 194"/>
                <a:gd name="T14" fmla="*/ 124 w 133"/>
                <a:gd name="T15" fmla="*/ 119 h 194"/>
                <a:gd name="T16" fmla="*/ 118 w 133"/>
                <a:gd name="T17" fmla="*/ 127 h 194"/>
                <a:gd name="T18" fmla="*/ 106 w 133"/>
                <a:gd name="T19" fmla="*/ 133 h 194"/>
                <a:gd name="T20" fmla="*/ 103 w 133"/>
                <a:gd name="T21" fmla="*/ 149 h 194"/>
                <a:gd name="T22" fmla="*/ 102 w 133"/>
                <a:gd name="T23" fmla="*/ 171 h 194"/>
                <a:gd name="T24" fmla="*/ 93 w 133"/>
                <a:gd name="T25" fmla="*/ 175 h 194"/>
                <a:gd name="T26" fmla="*/ 82 w 133"/>
                <a:gd name="T27" fmla="*/ 181 h 194"/>
                <a:gd name="T28" fmla="*/ 74 w 133"/>
                <a:gd name="T29" fmla="*/ 191 h 194"/>
                <a:gd name="T30" fmla="*/ 61 w 133"/>
                <a:gd name="T31" fmla="*/ 194 h 194"/>
                <a:gd name="T32" fmla="*/ 54 w 133"/>
                <a:gd name="T33" fmla="*/ 189 h 194"/>
                <a:gd name="T34" fmla="*/ 53 w 133"/>
                <a:gd name="T35" fmla="*/ 180 h 194"/>
                <a:gd name="T36" fmla="*/ 57 w 133"/>
                <a:gd name="T37" fmla="*/ 173 h 194"/>
                <a:gd name="T38" fmla="*/ 57 w 133"/>
                <a:gd name="T39" fmla="*/ 165 h 194"/>
                <a:gd name="T40" fmla="*/ 55 w 133"/>
                <a:gd name="T41" fmla="*/ 159 h 194"/>
                <a:gd name="T42" fmla="*/ 47 w 133"/>
                <a:gd name="T43" fmla="*/ 150 h 194"/>
                <a:gd name="T44" fmla="*/ 35 w 133"/>
                <a:gd name="T45" fmla="*/ 147 h 194"/>
                <a:gd name="T46" fmla="*/ 21 w 133"/>
                <a:gd name="T47" fmla="*/ 146 h 194"/>
                <a:gd name="T48" fmla="*/ 26 w 133"/>
                <a:gd name="T49" fmla="*/ 132 h 194"/>
                <a:gd name="T50" fmla="*/ 34 w 133"/>
                <a:gd name="T51" fmla="*/ 118 h 194"/>
                <a:gd name="T52" fmla="*/ 33 w 133"/>
                <a:gd name="T53" fmla="*/ 104 h 194"/>
                <a:gd name="T54" fmla="*/ 19 w 133"/>
                <a:gd name="T55" fmla="*/ 97 h 194"/>
                <a:gd name="T56" fmla="*/ 4 w 133"/>
                <a:gd name="T57" fmla="*/ 95 h 194"/>
                <a:gd name="T58" fmla="*/ 1 w 133"/>
                <a:gd name="T59" fmla="*/ 87 h 194"/>
                <a:gd name="T60" fmla="*/ 12 w 133"/>
                <a:gd name="T61" fmla="*/ 79 h 194"/>
                <a:gd name="T62" fmla="*/ 28 w 133"/>
                <a:gd name="T63" fmla="*/ 67 h 194"/>
                <a:gd name="T64" fmla="*/ 28 w 133"/>
                <a:gd name="T65" fmla="*/ 57 h 194"/>
                <a:gd name="T66" fmla="*/ 25 w 133"/>
                <a:gd name="T67" fmla="*/ 50 h 194"/>
                <a:gd name="T68" fmla="*/ 21 w 133"/>
                <a:gd name="T69" fmla="*/ 44 h 194"/>
                <a:gd name="T70" fmla="*/ 21 w 133"/>
                <a:gd name="T71" fmla="*/ 40 h 194"/>
                <a:gd name="T72" fmla="*/ 20 w 133"/>
                <a:gd name="T73" fmla="*/ 35 h 194"/>
                <a:gd name="T74" fmla="*/ 17 w 133"/>
                <a:gd name="T75" fmla="*/ 31 h 194"/>
                <a:gd name="T76" fmla="*/ 21 w 133"/>
                <a:gd name="T77" fmla="*/ 24 h 194"/>
                <a:gd name="T78" fmla="*/ 33 w 133"/>
                <a:gd name="T79" fmla="*/ 24 h 194"/>
                <a:gd name="T80" fmla="*/ 50 w 133"/>
                <a:gd name="T81" fmla="*/ 31 h 194"/>
                <a:gd name="T82" fmla="*/ 59 w 133"/>
                <a:gd name="T83" fmla="*/ 26 h 194"/>
                <a:gd name="T84" fmla="*/ 63 w 133"/>
                <a:gd name="T85" fmla="*/ 0 h 194"/>
                <a:gd name="T86" fmla="*/ 87 w 133"/>
                <a:gd name="T87" fmla="*/ 16 h 194"/>
                <a:gd name="T88" fmla="*/ 104 w 133"/>
                <a:gd name="T89" fmla="*/ 38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3"/>
                <a:gd name="T136" fmla="*/ 0 h 194"/>
                <a:gd name="T137" fmla="*/ 133 w 133"/>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3" h="194">
                  <a:moveTo>
                    <a:pt x="109" y="56"/>
                  </a:moveTo>
                  <a:lnTo>
                    <a:pt x="109" y="57"/>
                  </a:lnTo>
                  <a:lnTo>
                    <a:pt x="110" y="57"/>
                  </a:lnTo>
                  <a:lnTo>
                    <a:pt x="111" y="58"/>
                  </a:lnTo>
                  <a:lnTo>
                    <a:pt x="112" y="59"/>
                  </a:lnTo>
                  <a:lnTo>
                    <a:pt x="112" y="60"/>
                  </a:lnTo>
                  <a:lnTo>
                    <a:pt x="112" y="61"/>
                  </a:lnTo>
                  <a:lnTo>
                    <a:pt x="110" y="62"/>
                  </a:lnTo>
                  <a:lnTo>
                    <a:pt x="113" y="65"/>
                  </a:lnTo>
                  <a:lnTo>
                    <a:pt x="114" y="68"/>
                  </a:lnTo>
                  <a:lnTo>
                    <a:pt x="114" y="72"/>
                  </a:lnTo>
                  <a:lnTo>
                    <a:pt x="114" y="76"/>
                  </a:lnTo>
                  <a:lnTo>
                    <a:pt x="114" y="79"/>
                  </a:lnTo>
                  <a:lnTo>
                    <a:pt x="114" y="82"/>
                  </a:lnTo>
                  <a:lnTo>
                    <a:pt x="116" y="85"/>
                  </a:lnTo>
                  <a:lnTo>
                    <a:pt x="119" y="88"/>
                  </a:lnTo>
                  <a:lnTo>
                    <a:pt x="117" y="91"/>
                  </a:lnTo>
                  <a:lnTo>
                    <a:pt x="133" y="110"/>
                  </a:lnTo>
                  <a:lnTo>
                    <a:pt x="130" y="111"/>
                  </a:lnTo>
                  <a:lnTo>
                    <a:pt x="126" y="113"/>
                  </a:lnTo>
                  <a:lnTo>
                    <a:pt x="125" y="116"/>
                  </a:lnTo>
                  <a:lnTo>
                    <a:pt x="124" y="119"/>
                  </a:lnTo>
                  <a:lnTo>
                    <a:pt x="123" y="123"/>
                  </a:lnTo>
                  <a:lnTo>
                    <a:pt x="121" y="125"/>
                  </a:lnTo>
                  <a:lnTo>
                    <a:pt x="118" y="127"/>
                  </a:lnTo>
                  <a:lnTo>
                    <a:pt x="114" y="127"/>
                  </a:lnTo>
                  <a:lnTo>
                    <a:pt x="110" y="130"/>
                  </a:lnTo>
                  <a:lnTo>
                    <a:pt x="106" y="133"/>
                  </a:lnTo>
                  <a:lnTo>
                    <a:pt x="105" y="136"/>
                  </a:lnTo>
                  <a:lnTo>
                    <a:pt x="104" y="140"/>
                  </a:lnTo>
                  <a:lnTo>
                    <a:pt x="103" y="149"/>
                  </a:lnTo>
                  <a:lnTo>
                    <a:pt x="103" y="157"/>
                  </a:lnTo>
                  <a:lnTo>
                    <a:pt x="103" y="165"/>
                  </a:lnTo>
                  <a:lnTo>
                    <a:pt x="102" y="171"/>
                  </a:lnTo>
                  <a:lnTo>
                    <a:pt x="100" y="173"/>
                  </a:lnTo>
                  <a:lnTo>
                    <a:pt x="97" y="175"/>
                  </a:lnTo>
                  <a:lnTo>
                    <a:pt x="93" y="175"/>
                  </a:lnTo>
                  <a:lnTo>
                    <a:pt x="87" y="174"/>
                  </a:lnTo>
                  <a:lnTo>
                    <a:pt x="84" y="177"/>
                  </a:lnTo>
                  <a:lnTo>
                    <a:pt x="82" y="181"/>
                  </a:lnTo>
                  <a:lnTo>
                    <a:pt x="80" y="184"/>
                  </a:lnTo>
                  <a:lnTo>
                    <a:pt x="77" y="188"/>
                  </a:lnTo>
                  <a:lnTo>
                    <a:pt x="74" y="191"/>
                  </a:lnTo>
                  <a:lnTo>
                    <a:pt x="71" y="193"/>
                  </a:lnTo>
                  <a:lnTo>
                    <a:pt x="66" y="194"/>
                  </a:lnTo>
                  <a:lnTo>
                    <a:pt x="61" y="194"/>
                  </a:lnTo>
                  <a:lnTo>
                    <a:pt x="58" y="193"/>
                  </a:lnTo>
                  <a:lnTo>
                    <a:pt x="56" y="192"/>
                  </a:lnTo>
                  <a:lnTo>
                    <a:pt x="54" y="189"/>
                  </a:lnTo>
                  <a:lnTo>
                    <a:pt x="53" y="186"/>
                  </a:lnTo>
                  <a:lnTo>
                    <a:pt x="53" y="183"/>
                  </a:lnTo>
                  <a:lnTo>
                    <a:pt x="53" y="180"/>
                  </a:lnTo>
                  <a:lnTo>
                    <a:pt x="54" y="177"/>
                  </a:lnTo>
                  <a:lnTo>
                    <a:pt x="55" y="174"/>
                  </a:lnTo>
                  <a:lnTo>
                    <a:pt x="57" y="173"/>
                  </a:lnTo>
                  <a:lnTo>
                    <a:pt x="58" y="171"/>
                  </a:lnTo>
                  <a:lnTo>
                    <a:pt x="58" y="169"/>
                  </a:lnTo>
                  <a:lnTo>
                    <a:pt x="57" y="165"/>
                  </a:lnTo>
                  <a:lnTo>
                    <a:pt x="57" y="163"/>
                  </a:lnTo>
                  <a:lnTo>
                    <a:pt x="56" y="161"/>
                  </a:lnTo>
                  <a:lnTo>
                    <a:pt x="55" y="159"/>
                  </a:lnTo>
                  <a:lnTo>
                    <a:pt x="55" y="157"/>
                  </a:lnTo>
                  <a:lnTo>
                    <a:pt x="51" y="153"/>
                  </a:lnTo>
                  <a:lnTo>
                    <a:pt x="47" y="150"/>
                  </a:lnTo>
                  <a:lnTo>
                    <a:pt x="43" y="149"/>
                  </a:lnTo>
                  <a:lnTo>
                    <a:pt x="39" y="147"/>
                  </a:lnTo>
                  <a:lnTo>
                    <a:pt x="35" y="147"/>
                  </a:lnTo>
                  <a:lnTo>
                    <a:pt x="30" y="149"/>
                  </a:lnTo>
                  <a:lnTo>
                    <a:pt x="25" y="147"/>
                  </a:lnTo>
                  <a:lnTo>
                    <a:pt x="21" y="146"/>
                  </a:lnTo>
                  <a:lnTo>
                    <a:pt x="22" y="141"/>
                  </a:lnTo>
                  <a:lnTo>
                    <a:pt x="24" y="137"/>
                  </a:lnTo>
                  <a:lnTo>
                    <a:pt x="26" y="132"/>
                  </a:lnTo>
                  <a:lnTo>
                    <a:pt x="28" y="127"/>
                  </a:lnTo>
                  <a:lnTo>
                    <a:pt x="32" y="123"/>
                  </a:lnTo>
                  <a:lnTo>
                    <a:pt x="34" y="118"/>
                  </a:lnTo>
                  <a:lnTo>
                    <a:pt x="35" y="114"/>
                  </a:lnTo>
                  <a:lnTo>
                    <a:pt x="35" y="109"/>
                  </a:lnTo>
                  <a:lnTo>
                    <a:pt x="33" y="104"/>
                  </a:lnTo>
                  <a:lnTo>
                    <a:pt x="28" y="101"/>
                  </a:lnTo>
                  <a:lnTo>
                    <a:pt x="24" y="99"/>
                  </a:lnTo>
                  <a:lnTo>
                    <a:pt x="19" y="97"/>
                  </a:lnTo>
                  <a:lnTo>
                    <a:pt x="14" y="96"/>
                  </a:lnTo>
                  <a:lnTo>
                    <a:pt x="9" y="96"/>
                  </a:lnTo>
                  <a:lnTo>
                    <a:pt x="4" y="95"/>
                  </a:lnTo>
                  <a:lnTo>
                    <a:pt x="0" y="95"/>
                  </a:lnTo>
                  <a:lnTo>
                    <a:pt x="0" y="91"/>
                  </a:lnTo>
                  <a:lnTo>
                    <a:pt x="1" y="87"/>
                  </a:lnTo>
                  <a:lnTo>
                    <a:pt x="3" y="85"/>
                  </a:lnTo>
                  <a:lnTo>
                    <a:pt x="5" y="83"/>
                  </a:lnTo>
                  <a:lnTo>
                    <a:pt x="12" y="79"/>
                  </a:lnTo>
                  <a:lnTo>
                    <a:pt x="18" y="76"/>
                  </a:lnTo>
                  <a:lnTo>
                    <a:pt x="24" y="72"/>
                  </a:lnTo>
                  <a:lnTo>
                    <a:pt x="28" y="67"/>
                  </a:lnTo>
                  <a:lnTo>
                    <a:pt x="30" y="64"/>
                  </a:lnTo>
                  <a:lnTo>
                    <a:pt x="30" y="61"/>
                  </a:lnTo>
                  <a:lnTo>
                    <a:pt x="28" y="57"/>
                  </a:lnTo>
                  <a:lnTo>
                    <a:pt x="26" y="53"/>
                  </a:lnTo>
                  <a:lnTo>
                    <a:pt x="26" y="51"/>
                  </a:lnTo>
                  <a:lnTo>
                    <a:pt x="25" y="50"/>
                  </a:lnTo>
                  <a:lnTo>
                    <a:pt x="24" y="47"/>
                  </a:lnTo>
                  <a:lnTo>
                    <a:pt x="23" y="46"/>
                  </a:lnTo>
                  <a:lnTo>
                    <a:pt x="21" y="44"/>
                  </a:lnTo>
                  <a:lnTo>
                    <a:pt x="21" y="43"/>
                  </a:lnTo>
                  <a:lnTo>
                    <a:pt x="20" y="41"/>
                  </a:lnTo>
                  <a:lnTo>
                    <a:pt x="21" y="40"/>
                  </a:lnTo>
                  <a:lnTo>
                    <a:pt x="21" y="38"/>
                  </a:lnTo>
                  <a:lnTo>
                    <a:pt x="20" y="37"/>
                  </a:lnTo>
                  <a:lnTo>
                    <a:pt x="20" y="35"/>
                  </a:lnTo>
                  <a:lnTo>
                    <a:pt x="19" y="34"/>
                  </a:lnTo>
                  <a:lnTo>
                    <a:pt x="18" y="32"/>
                  </a:lnTo>
                  <a:lnTo>
                    <a:pt x="17" y="31"/>
                  </a:lnTo>
                  <a:lnTo>
                    <a:pt x="17" y="28"/>
                  </a:lnTo>
                  <a:lnTo>
                    <a:pt x="18" y="26"/>
                  </a:lnTo>
                  <a:lnTo>
                    <a:pt x="21" y="24"/>
                  </a:lnTo>
                  <a:lnTo>
                    <a:pt x="25" y="24"/>
                  </a:lnTo>
                  <a:lnTo>
                    <a:pt x="28" y="24"/>
                  </a:lnTo>
                  <a:lnTo>
                    <a:pt x="33" y="24"/>
                  </a:lnTo>
                  <a:lnTo>
                    <a:pt x="39" y="26"/>
                  </a:lnTo>
                  <a:lnTo>
                    <a:pt x="44" y="30"/>
                  </a:lnTo>
                  <a:lnTo>
                    <a:pt x="50" y="31"/>
                  </a:lnTo>
                  <a:lnTo>
                    <a:pt x="55" y="30"/>
                  </a:lnTo>
                  <a:lnTo>
                    <a:pt x="57" y="28"/>
                  </a:lnTo>
                  <a:lnTo>
                    <a:pt x="59" y="26"/>
                  </a:lnTo>
                  <a:lnTo>
                    <a:pt x="61" y="22"/>
                  </a:lnTo>
                  <a:lnTo>
                    <a:pt x="63" y="17"/>
                  </a:lnTo>
                  <a:lnTo>
                    <a:pt x="63" y="0"/>
                  </a:lnTo>
                  <a:lnTo>
                    <a:pt x="72" y="5"/>
                  </a:lnTo>
                  <a:lnTo>
                    <a:pt x="79" y="11"/>
                  </a:lnTo>
                  <a:lnTo>
                    <a:pt x="87" y="16"/>
                  </a:lnTo>
                  <a:lnTo>
                    <a:pt x="94" y="23"/>
                  </a:lnTo>
                  <a:lnTo>
                    <a:pt x="100" y="31"/>
                  </a:lnTo>
                  <a:lnTo>
                    <a:pt x="104" y="38"/>
                  </a:lnTo>
                  <a:lnTo>
                    <a:pt x="107" y="46"/>
                  </a:lnTo>
                  <a:lnTo>
                    <a:pt x="109" y="56"/>
                  </a:lnTo>
                  <a:close/>
                </a:path>
              </a:pathLst>
            </a:custGeom>
            <a:solidFill>
              <a:srgbClr val="CC6633"/>
            </a:solidFill>
            <a:ln w="9525">
              <a:noFill/>
              <a:round/>
              <a:headEnd/>
              <a:tailEnd/>
            </a:ln>
          </p:spPr>
          <p:txBody>
            <a:bodyPr>
              <a:prstTxWarp prst="textNoShape">
                <a:avLst/>
              </a:prstTxWarp>
            </a:bodyPr>
            <a:lstStyle/>
            <a:p>
              <a:endParaRPr lang="en-US"/>
            </a:p>
          </p:txBody>
        </p:sp>
        <p:sp>
          <p:nvSpPr>
            <p:cNvPr id="62583" name="Freeform 119"/>
            <p:cNvSpPr>
              <a:spLocks/>
            </p:cNvSpPr>
            <p:nvPr/>
          </p:nvSpPr>
          <p:spPr bwMode="auto">
            <a:xfrm>
              <a:off x="1386" y="2160"/>
              <a:ext cx="538" cy="261"/>
            </a:xfrm>
            <a:custGeom>
              <a:avLst/>
              <a:gdLst>
                <a:gd name="T0" fmla="*/ 506 w 538"/>
                <a:gd name="T1" fmla="*/ 18 h 261"/>
                <a:gd name="T2" fmla="*/ 532 w 538"/>
                <a:gd name="T3" fmla="*/ 53 h 261"/>
                <a:gd name="T4" fmla="*/ 526 w 538"/>
                <a:gd name="T5" fmla="*/ 74 h 261"/>
                <a:gd name="T6" fmla="*/ 509 w 538"/>
                <a:gd name="T7" fmla="*/ 81 h 261"/>
                <a:gd name="T8" fmla="*/ 517 w 538"/>
                <a:gd name="T9" fmla="*/ 106 h 261"/>
                <a:gd name="T10" fmla="*/ 529 w 538"/>
                <a:gd name="T11" fmla="*/ 143 h 261"/>
                <a:gd name="T12" fmla="*/ 502 w 538"/>
                <a:gd name="T13" fmla="*/ 131 h 261"/>
                <a:gd name="T14" fmla="*/ 493 w 538"/>
                <a:gd name="T15" fmla="*/ 141 h 261"/>
                <a:gd name="T16" fmla="*/ 493 w 538"/>
                <a:gd name="T17" fmla="*/ 152 h 261"/>
                <a:gd name="T18" fmla="*/ 496 w 538"/>
                <a:gd name="T19" fmla="*/ 168 h 261"/>
                <a:gd name="T20" fmla="*/ 480 w 538"/>
                <a:gd name="T21" fmla="*/ 205 h 261"/>
                <a:gd name="T22" fmla="*/ 451 w 538"/>
                <a:gd name="T23" fmla="*/ 171 h 261"/>
                <a:gd name="T24" fmla="*/ 434 w 538"/>
                <a:gd name="T25" fmla="*/ 206 h 261"/>
                <a:gd name="T26" fmla="*/ 411 w 538"/>
                <a:gd name="T27" fmla="*/ 230 h 261"/>
                <a:gd name="T28" fmla="*/ 378 w 538"/>
                <a:gd name="T29" fmla="*/ 196 h 261"/>
                <a:gd name="T30" fmla="*/ 352 w 538"/>
                <a:gd name="T31" fmla="*/ 241 h 261"/>
                <a:gd name="T32" fmla="*/ 318 w 538"/>
                <a:gd name="T33" fmla="*/ 235 h 261"/>
                <a:gd name="T34" fmla="*/ 273 w 538"/>
                <a:gd name="T35" fmla="*/ 215 h 261"/>
                <a:gd name="T36" fmla="*/ 256 w 538"/>
                <a:gd name="T37" fmla="*/ 257 h 261"/>
                <a:gd name="T38" fmla="*/ 212 w 538"/>
                <a:gd name="T39" fmla="*/ 243 h 261"/>
                <a:gd name="T40" fmla="*/ 188 w 538"/>
                <a:gd name="T41" fmla="*/ 226 h 261"/>
                <a:gd name="T42" fmla="*/ 181 w 538"/>
                <a:gd name="T43" fmla="*/ 239 h 261"/>
                <a:gd name="T44" fmla="*/ 157 w 538"/>
                <a:gd name="T45" fmla="*/ 245 h 261"/>
                <a:gd name="T46" fmla="*/ 132 w 538"/>
                <a:gd name="T47" fmla="*/ 217 h 261"/>
                <a:gd name="T48" fmla="*/ 125 w 538"/>
                <a:gd name="T49" fmla="*/ 220 h 261"/>
                <a:gd name="T50" fmla="*/ 106 w 538"/>
                <a:gd name="T51" fmla="*/ 201 h 261"/>
                <a:gd name="T52" fmla="*/ 86 w 538"/>
                <a:gd name="T53" fmla="*/ 202 h 261"/>
                <a:gd name="T54" fmla="*/ 60 w 538"/>
                <a:gd name="T55" fmla="*/ 218 h 261"/>
                <a:gd name="T56" fmla="*/ 64 w 538"/>
                <a:gd name="T57" fmla="*/ 178 h 261"/>
                <a:gd name="T58" fmla="*/ 42 w 538"/>
                <a:gd name="T59" fmla="*/ 169 h 261"/>
                <a:gd name="T60" fmla="*/ 13 w 538"/>
                <a:gd name="T61" fmla="*/ 186 h 261"/>
                <a:gd name="T62" fmla="*/ 28 w 538"/>
                <a:gd name="T63" fmla="*/ 115 h 261"/>
                <a:gd name="T64" fmla="*/ 8 w 538"/>
                <a:gd name="T65" fmla="*/ 99 h 261"/>
                <a:gd name="T66" fmla="*/ 8 w 538"/>
                <a:gd name="T67" fmla="*/ 82 h 261"/>
                <a:gd name="T68" fmla="*/ 23 w 538"/>
                <a:gd name="T69" fmla="*/ 66 h 261"/>
                <a:gd name="T70" fmla="*/ 62 w 538"/>
                <a:gd name="T71" fmla="*/ 59 h 261"/>
                <a:gd name="T72" fmla="*/ 84 w 538"/>
                <a:gd name="T73" fmla="*/ 67 h 261"/>
                <a:gd name="T74" fmla="*/ 114 w 538"/>
                <a:gd name="T75" fmla="*/ 85 h 261"/>
                <a:gd name="T76" fmla="*/ 134 w 538"/>
                <a:gd name="T77" fmla="*/ 59 h 261"/>
                <a:gd name="T78" fmla="*/ 145 w 538"/>
                <a:gd name="T79" fmla="*/ 49 h 261"/>
                <a:gd name="T80" fmla="*/ 157 w 538"/>
                <a:gd name="T81" fmla="*/ 64 h 261"/>
                <a:gd name="T82" fmla="*/ 167 w 538"/>
                <a:gd name="T83" fmla="*/ 89 h 261"/>
                <a:gd name="T84" fmla="*/ 195 w 538"/>
                <a:gd name="T85" fmla="*/ 99 h 261"/>
                <a:gd name="T86" fmla="*/ 217 w 538"/>
                <a:gd name="T87" fmla="*/ 73 h 261"/>
                <a:gd name="T88" fmla="*/ 254 w 538"/>
                <a:gd name="T89" fmla="*/ 90 h 261"/>
                <a:gd name="T90" fmla="*/ 292 w 538"/>
                <a:gd name="T91" fmla="*/ 97 h 261"/>
                <a:gd name="T92" fmla="*/ 314 w 538"/>
                <a:gd name="T93" fmla="*/ 59 h 261"/>
                <a:gd name="T94" fmla="*/ 357 w 538"/>
                <a:gd name="T95" fmla="*/ 88 h 261"/>
                <a:gd name="T96" fmla="*/ 382 w 538"/>
                <a:gd name="T97" fmla="*/ 79 h 261"/>
                <a:gd name="T98" fmla="*/ 392 w 538"/>
                <a:gd name="T99" fmla="*/ 53 h 261"/>
                <a:gd name="T100" fmla="*/ 408 w 538"/>
                <a:gd name="T101" fmla="*/ 35 h 261"/>
                <a:gd name="T102" fmla="*/ 432 w 538"/>
                <a:gd name="T103" fmla="*/ 43 h 261"/>
                <a:gd name="T104" fmla="*/ 471 w 538"/>
                <a:gd name="T105" fmla="*/ 45 h 261"/>
                <a:gd name="T106" fmla="*/ 482 w 538"/>
                <a:gd name="T107" fmla="*/ 26 h 261"/>
                <a:gd name="T108" fmla="*/ 478 w 538"/>
                <a:gd name="T109" fmla="*/ 2 h 261"/>
                <a:gd name="T110" fmla="*/ 497 w 538"/>
                <a:gd name="T111" fmla="*/ 4 h 2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8"/>
                <a:gd name="T169" fmla="*/ 0 h 261"/>
                <a:gd name="T170" fmla="*/ 538 w 538"/>
                <a:gd name="T171" fmla="*/ 261 h 2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8" h="261">
                  <a:moveTo>
                    <a:pt x="499" y="11"/>
                  </a:moveTo>
                  <a:lnTo>
                    <a:pt x="500" y="12"/>
                  </a:lnTo>
                  <a:lnTo>
                    <a:pt x="502" y="13"/>
                  </a:lnTo>
                  <a:lnTo>
                    <a:pt x="503" y="14"/>
                  </a:lnTo>
                  <a:lnTo>
                    <a:pt x="504" y="15"/>
                  </a:lnTo>
                  <a:lnTo>
                    <a:pt x="505" y="17"/>
                  </a:lnTo>
                  <a:lnTo>
                    <a:pt x="506" y="18"/>
                  </a:lnTo>
                  <a:lnTo>
                    <a:pt x="508" y="18"/>
                  </a:lnTo>
                  <a:lnTo>
                    <a:pt x="509" y="17"/>
                  </a:lnTo>
                  <a:lnTo>
                    <a:pt x="516" y="24"/>
                  </a:lnTo>
                  <a:lnTo>
                    <a:pt x="521" y="30"/>
                  </a:lnTo>
                  <a:lnTo>
                    <a:pt x="525" y="38"/>
                  </a:lnTo>
                  <a:lnTo>
                    <a:pt x="528" y="45"/>
                  </a:lnTo>
                  <a:lnTo>
                    <a:pt x="532" y="53"/>
                  </a:lnTo>
                  <a:lnTo>
                    <a:pt x="534" y="61"/>
                  </a:lnTo>
                  <a:lnTo>
                    <a:pt x="536" y="69"/>
                  </a:lnTo>
                  <a:lnTo>
                    <a:pt x="538" y="78"/>
                  </a:lnTo>
                  <a:lnTo>
                    <a:pt x="535" y="76"/>
                  </a:lnTo>
                  <a:lnTo>
                    <a:pt x="533" y="74"/>
                  </a:lnTo>
                  <a:lnTo>
                    <a:pt x="529" y="74"/>
                  </a:lnTo>
                  <a:lnTo>
                    <a:pt x="526" y="74"/>
                  </a:lnTo>
                  <a:lnTo>
                    <a:pt x="524" y="74"/>
                  </a:lnTo>
                  <a:lnTo>
                    <a:pt x="521" y="76"/>
                  </a:lnTo>
                  <a:lnTo>
                    <a:pt x="518" y="76"/>
                  </a:lnTo>
                  <a:lnTo>
                    <a:pt x="515" y="76"/>
                  </a:lnTo>
                  <a:lnTo>
                    <a:pt x="513" y="78"/>
                  </a:lnTo>
                  <a:lnTo>
                    <a:pt x="510" y="79"/>
                  </a:lnTo>
                  <a:lnTo>
                    <a:pt x="509" y="81"/>
                  </a:lnTo>
                  <a:lnTo>
                    <a:pt x="508" y="82"/>
                  </a:lnTo>
                  <a:lnTo>
                    <a:pt x="508" y="86"/>
                  </a:lnTo>
                  <a:lnTo>
                    <a:pt x="509" y="89"/>
                  </a:lnTo>
                  <a:lnTo>
                    <a:pt x="513" y="93"/>
                  </a:lnTo>
                  <a:lnTo>
                    <a:pt x="515" y="98"/>
                  </a:lnTo>
                  <a:lnTo>
                    <a:pt x="517" y="102"/>
                  </a:lnTo>
                  <a:lnTo>
                    <a:pt x="517" y="106"/>
                  </a:lnTo>
                  <a:lnTo>
                    <a:pt x="521" y="110"/>
                  </a:lnTo>
                  <a:lnTo>
                    <a:pt x="524" y="115"/>
                  </a:lnTo>
                  <a:lnTo>
                    <a:pt x="526" y="120"/>
                  </a:lnTo>
                  <a:lnTo>
                    <a:pt x="527" y="126"/>
                  </a:lnTo>
                  <a:lnTo>
                    <a:pt x="528" y="131"/>
                  </a:lnTo>
                  <a:lnTo>
                    <a:pt x="529" y="138"/>
                  </a:lnTo>
                  <a:lnTo>
                    <a:pt x="529" y="143"/>
                  </a:lnTo>
                  <a:lnTo>
                    <a:pt x="530" y="149"/>
                  </a:lnTo>
                  <a:lnTo>
                    <a:pt x="525" y="148"/>
                  </a:lnTo>
                  <a:lnTo>
                    <a:pt x="520" y="145"/>
                  </a:lnTo>
                  <a:lnTo>
                    <a:pt x="515" y="141"/>
                  </a:lnTo>
                  <a:lnTo>
                    <a:pt x="510" y="137"/>
                  </a:lnTo>
                  <a:lnTo>
                    <a:pt x="506" y="133"/>
                  </a:lnTo>
                  <a:lnTo>
                    <a:pt x="502" y="131"/>
                  </a:lnTo>
                  <a:lnTo>
                    <a:pt x="500" y="131"/>
                  </a:lnTo>
                  <a:lnTo>
                    <a:pt x="498" y="131"/>
                  </a:lnTo>
                  <a:lnTo>
                    <a:pt x="495" y="132"/>
                  </a:lnTo>
                  <a:lnTo>
                    <a:pt x="493" y="135"/>
                  </a:lnTo>
                  <a:lnTo>
                    <a:pt x="493" y="137"/>
                  </a:lnTo>
                  <a:lnTo>
                    <a:pt x="493" y="139"/>
                  </a:lnTo>
                  <a:lnTo>
                    <a:pt x="493" y="141"/>
                  </a:lnTo>
                  <a:lnTo>
                    <a:pt x="493" y="142"/>
                  </a:lnTo>
                  <a:lnTo>
                    <a:pt x="494" y="144"/>
                  </a:lnTo>
                  <a:lnTo>
                    <a:pt x="495" y="146"/>
                  </a:lnTo>
                  <a:lnTo>
                    <a:pt x="496" y="147"/>
                  </a:lnTo>
                  <a:lnTo>
                    <a:pt x="496" y="149"/>
                  </a:lnTo>
                  <a:lnTo>
                    <a:pt x="494" y="150"/>
                  </a:lnTo>
                  <a:lnTo>
                    <a:pt x="493" y="152"/>
                  </a:lnTo>
                  <a:lnTo>
                    <a:pt x="493" y="153"/>
                  </a:lnTo>
                  <a:lnTo>
                    <a:pt x="494" y="156"/>
                  </a:lnTo>
                  <a:lnTo>
                    <a:pt x="494" y="158"/>
                  </a:lnTo>
                  <a:lnTo>
                    <a:pt x="495" y="160"/>
                  </a:lnTo>
                  <a:lnTo>
                    <a:pt x="496" y="162"/>
                  </a:lnTo>
                  <a:lnTo>
                    <a:pt x="496" y="163"/>
                  </a:lnTo>
                  <a:lnTo>
                    <a:pt x="496" y="168"/>
                  </a:lnTo>
                  <a:lnTo>
                    <a:pt x="495" y="173"/>
                  </a:lnTo>
                  <a:lnTo>
                    <a:pt x="494" y="179"/>
                  </a:lnTo>
                  <a:lnTo>
                    <a:pt x="491" y="184"/>
                  </a:lnTo>
                  <a:lnTo>
                    <a:pt x="489" y="189"/>
                  </a:lnTo>
                  <a:lnTo>
                    <a:pt x="486" y="195"/>
                  </a:lnTo>
                  <a:lnTo>
                    <a:pt x="483" y="200"/>
                  </a:lnTo>
                  <a:lnTo>
                    <a:pt x="480" y="205"/>
                  </a:lnTo>
                  <a:lnTo>
                    <a:pt x="476" y="200"/>
                  </a:lnTo>
                  <a:lnTo>
                    <a:pt x="471" y="195"/>
                  </a:lnTo>
                  <a:lnTo>
                    <a:pt x="468" y="189"/>
                  </a:lnTo>
                  <a:lnTo>
                    <a:pt x="465" y="184"/>
                  </a:lnTo>
                  <a:lnTo>
                    <a:pt x="461" y="179"/>
                  </a:lnTo>
                  <a:lnTo>
                    <a:pt x="457" y="175"/>
                  </a:lnTo>
                  <a:lnTo>
                    <a:pt x="451" y="171"/>
                  </a:lnTo>
                  <a:lnTo>
                    <a:pt x="444" y="170"/>
                  </a:lnTo>
                  <a:lnTo>
                    <a:pt x="441" y="173"/>
                  </a:lnTo>
                  <a:lnTo>
                    <a:pt x="439" y="178"/>
                  </a:lnTo>
                  <a:lnTo>
                    <a:pt x="437" y="182"/>
                  </a:lnTo>
                  <a:lnTo>
                    <a:pt x="436" y="187"/>
                  </a:lnTo>
                  <a:lnTo>
                    <a:pt x="435" y="197"/>
                  </a:lnTo>
                  <a:lnTo>
                    <a:pt x="434" y="206"/>
                  </a:lnTo>
                  <a:lnTo>
                    <a:pt x="432" y="216"/>
                  </a:lnTo>
                  <a:lnTo>
                    <a:pt x="429" y="224"/>
                  </a:lnTo>
                  <a:lnTo>
                    <a:pt x="427" y="228"/>
                  </a:lnTo>
                  <a:lnTo>
                    <a:pt x="424" y="231"/>
                  </a:lnTo>
                  <a:lnTo>
                    <a:pt x="421" y="235"/>
                  </a:lnTo>
                  <a:lnTo>
                    <a:pt x="416" y="237"/>
                  </a:lnTo>
                  <a:lnTo>
                    <a:pt x="411" y="230"/>
                  </a:lnTo>
                  <a:lnTo>
                    <a:pt x="406" y="225"/>
                  </a:lnTo>
                  <a:lnTo>
                    <a:pt x="402" y="219"/>
                  </a:lnTo>
                  <a:lnTo>
                    <a:pt x="399" y="212"/>
                  </a:lnTo>
                  <a:lnTo>
                    <a:pt x="395" y="207"/>
                  </a:lnTo>
                  <a:lnTo>
                    <a:pt x="389" y="203"/>
                  </a:lnTo>
                  <a:lnTo>
                    <a:pt x="384" y="199"/>
                  </a:lnTo>
                  <a:lnTo>
                    <a:pt x="378" y="196"/>
                  </a:lnTo>
                  <a:lnTo>
                    <a:pt x="372" y="203"/>
                  </a:lnTo>
                  <a:lnTo>
                    <a:pt x="368" y="212"/>
                  </a:lnTo>
                  <a:lnTo>
                    <a:pt x="364" y="221"/>
                  </a:lnTo>
                  <a:lnTo>
                    <a:pt x="360" y="229"/>
                  </a:lnTo>
                  <a:lnTo>
                    <a:pt x="358" y="234"/>
                  </a:lnTo>
                  <a:lnTo>
                    <a:pt x="356" y="238"/>
                  </a:lnTo>
                  <a:lnTo>
                    <a:pt x="352" y="241"/>
                  </a:lnTo>
                  <a:lnTo>
                    <a:pt x="349" y="243"/>
                  </a:lnTo>
                  <a:lnTo>
                    <a:pt x="345" y="245"/>
                  </a:lnTo>
                  <a:lnTo>
                    <a:pt x="341" y="246"/>
                  </a:lnTo>
                  <a:lnTo>
                    <a:pt x="336" y="247"/>
                  </a:lnTo>
                  <a:lnTo>
                    <a:pt x="330" y="246"/>
                  </a:lnTo>
                  <a:lnTo>
                    <a:pt x="324" y="241"/>
                  </a:lnTo>
                  <a:lnTo>
                    <a:pt x="318" y="235"/>
                  </a:lnTo>
                  <a:lnTo>
                    <a:pt x="311" y="228"/>
                  </a:lnTo>
                  <a:lnTo>
                    <a:pt x="305" y="222"/>
                  </a:lnTo>
                  <a:lnTo>
                    <a:pt x="299" y="217"/>
                  </a:lnTo>
                  <a:lnTo>
                    <a:pt x="292" y="211"/>
                  </a:lnTo>
                  <a:lnTo>
                    <a:pt x="285" y="209"/>
                  </a:lnTo>
                  <a:lnTo>
                    <a:pt x="277" y="208"/>
                  </a:lnTo>
                  <a:lnTo>
                    <a:pt x="273" y="215"/>
                  </a:lnTo>
                  <a:lnTo>
                    <a:pt x="270" y="222"/>
                  </a:lnTo>
                  <a:lnTo>
                    <a:pt x="269" y="230"/>
                  </a:lnTo>
                  <a:lnTo>
                    <a:pt x="267" y="238"/>
                  </a:lnTo>
                  <a:lnTo>
                    <a:pt x="265" y="245"/>
                  </a:lnTo>
                  <a:lnTo>
                    <a:pt x="262" y="251"/>
                  </a:lnTo>
                  <a:lnTo>
                    <a:pt x="259" y="255"/>
                  </a:lnTo>
                  <a:lnTo>
                    <a:pt x="256" y="257"/>
                  </a:lnTo>
                  <a:lnTo>
                    <a:pt x="252" y="259"/>
                  </a:lnTo>
                  <a:lnTo>
                    <a:pt x="249" y="261"/>
                  </a:lnTo>
                  <a:lnTo>
                    <a:pt x="240" y="260"/>
                  </a:lnTo>
                  <a:lnTo>
                    <a:pt x="232" y="258"/>
                  </a:lnTo>
                  <a:lnTo>
                    <a:pt x="225" y="254"/>
                  </a:lnTo>
                  <a:lnTo>
                    <a:pt x="219" y="248"/>
                  </a:lnTo>
                  <a:lnTo>
                    <a:pt x="212" y="243"/>
                  </a:lnTo>
                  <a:lnTo>
                    <a:pt x="206" y="237"/>
                  </a:lnTo>
                  <a:lnTo>
                    <a:pt x="200" y="231"/>
                  </a:lnTo>
                  <a:lnTo>
                    <a:pt x="194" y="226"/>
                  </a:lnTo>
                  <a:lnTo>
                    <a:pt x="193" y="225"/>
                  </a:lnTo>
                  <a:lnTo>
                    <a:pt x="191" y="225"/>
                  </a:lnTo>
                  <a:lnTo>
                    <a:pt x="189" y="226"/>
                  </a:lnTo>
                  <a:lnTo>
                    <a:pt x="188" y="226"/>
                  </a:lnTo>
                  <a:lnTo>
                    <a:pt x="187" y="227"/>
                  </a:lnTo>
                  <a:lnTo>
                    <a:pt x="186" y="228"/>
                  </a:lnTo>
                  <a:lnTo>
                    <a:pt x="185" y="229"/>
                  </a:lnTo>
                  <a:lnTo>
                    <a:pt x="184" y="231"/>
                  </a:lnTo>
                  <a:lnTo>
                    <a:pt x="183" y="234"/>
                  </a:lnTo>
                  <a:lnTo>
                    <a:pt x="182" y="237"/>
                  </a:lnTo>
                  <a:lnTo>
                    <a:pt x="181" y="239"/>
                  </a:lnTo>
                  <a:lnTo>
                    <a:pt x="179" y="242"/>
                  </a:lnTo>
                  <a:lnTo>
                    <a:pt x="176" y="244"/>
                  </a:lnTo>
                  <a:lnTo>
                    <a:pt x="173" y="246"/>
                  </a:lnTo>
                  <a:lnTo>
                    <a:pt x="171" y="248"/>
                  </a:lnTo>
                  <a:lnTo>
                    <a:pt x="168" y="250"/>
                  </a:lnTo>
                  <a:lnTo>
                    <a:pt x="163" y="248"/>
                  </a:lnTo>
                  <a:lnTo>
                    <a:pt x="157" y="245"/>
                  </a:lnTo>
                  <a:lnTo>
                    <a:pt x="153" y="240"/>
                  </a:lnTo>
                  <a:lnTo>
                    <a:pt x="150" y="235"/>
                  </a:lnTo>
                  <a:lnTo>
                    <a:pt x="147" y="229"/>
                  </a:lnTo>
                  <a:lnTo>
                    <a:pt x="144" y="224"/>
                  </a:lnTo>
                  <a:lnTo>
                    <a:pt x="140" y="220"/>
                  </a:lnTo>
                  <a:lnTo>
                    <a:pt x="133" y="217"/>
                  </a:lnTo>
                  <a:lnTo>
                    <a:pt x="132" y="217"/>
                  </a:lnTo>
                  <a:lnTo>
                    <a:pt x="131" y="217"/>
                  </a:lnTo>
                  <a:lnTo>
                    <a:pt x="130" y="217"/>
                  </a:lnTo>
                  <a:lnTo>
                    <a:pt x="129" y="218"/>
                  </a:lnTo>
                  <a:lnTo>
                    <a:pt x="128" y="218"/>
                  </a:lnTo>
                  <a:lnTo>
                    <a:pt x="127" y="219"/>
                  </a:lnTo>
                  <a:lnTo>
                    <a:pt x="126" y="219"/>
                  </a:lnTo>
                  <a:lnTo>
                    <a:pt x="125" y="220"/>
                  </a:lnTo>
                  <a:lnTo>
                    <a:pt x="125" y="222"/>
                  </a:lnTo>
                  <a:lnTo>
                    <a:pt x="119" y="221"/>
                  </a:lnTo>
                  <a:lnTo>
                    <a:pt x="116" y="218"/>
                  </a:lnTo>
                  <a:lnTo>
                    <a:pt x="113" y="214"/>
                  </a:lnTo>
                  <a:lnTo>
                    <a:pt x="111" y="209"/>
                  </a:lnTo>
                  <a:lnTo>
                    <a:pt x="109" y="205"/>
                  </a:lnTo>
                  <a:lnTo>
                    <a:pt x="106" y="201"/>
                  </a:lnTo>
                  <a:lnTo>
                    <a:pt x="104" y="200"/>
                  </a:lnTo>
                  <a:lnTo>
                    <a:pt x="101" y="199"/>
                  </a:lnTo>
                  <a:lnTo>
                    <a:pt x="98" y="198"/>
                  </a:lnTo>
                  <a:lnTo>
                    <a:pt x="95" y="198"/>
                  </a:lnTo>
                  <a:lnTo>
                    <a:pt x="92" y="199"/>
                  </a:lnTo>
                  <a:lnTo>
                    <a:pt x="89" y="200"/>
                  </a:lnTo>
                  <a:lnTo>
                    <a:pt x="86" y="202"/>
                  </a:lnTo>
                  <a:lnTo>
                    <a:pt x="84" y="204"/>
                  </a:lnTo>
                  <a:lnTo>
                    <a:pt x="82" y="206"/>
                  </a:lnTo>
                  <a:lnTo>
                    <a:pt x="79" y="208"/>
                  </a:lnTo>
                  <a:lnTo>
                    <a:pt x="77" y="210"/>
                  </a:lnTo>
                  <a:lnTo>
                    <a:pt x="74" y="211"/>
                  </a:lnTo>
                  <a:lnTo>
                    <a:pt x="64" y="222"/>
                  </a:lnTo>
                  <a:lnTo>
                    <a:pt x="60" y="218"/>
                  </a:lnTo>
                  <a:lnTo>
                    <a:pt x="58" y="214"/>
                  </a:lnTo>
                  <a:lnTo>
                    <a:pt x="57" y="209"/>
                  </a:lnTo>
                  <a:lnTo>
                    <a:pt x="57" y="204"/>
                  </a:lnTo>
                  <a:lnTo>
                    <a:pt x="59" y="195"/>
                  </a:lnTo>
                  <a:lnTo>
                    <a:pt x="63" y="186"/>
                  </a:lnTo>
                  <a:lnTo>
                    <a:pt x="64" y="182"/>
                  </a:lnTo>
                  <a:lnTo>
                    <a:pt x="64" y="178"/>
                  </a:lnTo>
                  <a:lnTo>
                    <a:pt x="64" y="175"/>
                  </a:lnTo>
                  <a:lnTo>
                    <a:pt x="63" y="171"/>
                  </a:lnTo>
                  <a:lnTo>
                    <a:pt x="60" y="169"/>
                  </a:lnTo>
                  <a:lnTo>
                    <a:pt x="57" y="167"/>
                  </a:lnTo>
                  <a:lnTo>
                    <a:pt x="52" y="167"/>
                  </a:lnTo>
                  <a:lnTo>
                    <a:pt x="45" y="166"/>
                  </a:lnTo>
                  <a:lnTo>
                    <a:pt x="42" y="169"/>
                  </a:lnTo>
                  <a:lnTo>
                    <a:pt x="37" y="171"/>
                  </a:lnTo>
                  <a:lnTo>
                    <a:pt x="33" y="173"/>
                  </a:lnTo>
                  <a:lnTo>
                    <a:pt x="29" y="176"/>
                  </a:lnTo>
                  <a:lnTo>
                    <a:pt x="25" y="178"/>
                  </a:lnTo>
                  <a:lnTo>
                    <a:pt x="21" y="180"/>
                  </a:lnTo>
                  <a:lnTo>
                    <a:pt x="17" y="183"/>
                  </a:lnTo>
                  <a:lnTo>
                    <a:pt x="13" y="186"/>
                  </a:lnTo>
                  <a:lnTo>
                    <a:pt x="12" y="176"/>
                  </a:lnTo>
                  <a:lnTo>
                    <a:pt x="12" y="165"/>
                  </a:lnTo>
                  <a:lnTo>
                    <a:pt x="14" y="155"/>
                  </a:lnTo>
                  <a:lnTo>
                    <a:pt x="17" y="144"/>
                  </a:lnTo>
                  <a:lnTo>
                    <a:pt x="20" y="135"/>
                  </a:lnTo>
                  <a:lnTo>
                    <a:pt x="25" y="124"/>
                  </a:lnTo>
                  <a:lnTo>
                    <a:pt x="28" y="115"/>
                  </a:lnTo>
                  <a:lnTo>
                    <a:pt x="31" y="104"/>
                  </a:lnTo>
                  <a:lnTo>
                    <a:pt x="27" y="101"/>
                  </a:lnTo>
                  <a:lnTo>
                    <a:pt x="24" y="99"/>
                  </a:lnTo>
                  <a:lnTo>
                    <a:pt x="19" y="99"/>
                  </a:lnTo>
                  <a:lnTo>
                    <a:pt x="16" y="99"/>
                  </a:lnTo>
                  <a:lnTo>
                    <a:pt x="12" y="99"/>
                  </a:lnTo>
                  <a:lnTo>
                    <a:pt x="8" y="99"/>
                  </a:lnTo>
                  <a:lnTo>
                    <a:pt x="5" y="98"/>
                  </a:lnTo>
                  <a:lnTo>
                    <a:pt x="1" y="97"/>
                  </a:lnTo>
                  <a:lnTo>
                    <a:pt x="0" y="93"/>
                  </a:lnTo>
                  <a:lnTo>
                    <a:pt x="1" y="90"/>
                  </a:lnTo>
                  <a:lnTo>
                    <a:pt x="4" y="87"/>
                  </a:lnTo>
                  <a:lnTo>
                    <a:pt x="6" y="84"/>
                  </a:lnTo>
                  <a:lnTo>
                    <a:pt x="8" y="82"/>
                  </a:lnTo>
                  <a:lnTo>
                    <a:pt x="10" y="79"/>
                  </a:lnTo>
                  <a:lnTo>
                    <a:pt x="11" y="76"/>
                  </a:lnTo>
                  <a:lnTo>
                    <a:pt x="12" y="72"/>
                  </a:lnTo>
                  <a:lnTo>
                    <a:pt x="14" y="70"/>
                  </a:lnTo>
                  <a:lnTo>
                    <a:pt x="16" y="68"/>
                  </a:lnTo>
                  <a:lnTo>
                    <a:pt x="19" y="67"/>
                  </a:lnTo>
                  <a:lnTo>
                    <a:pt x="23" y="66"/>
                  </a:lnTo>
                  <a:lnTo>
                    <a:pt x="30" y="66"/>
                  </a:lnTo>
                  <a:lnTo>
                    <a:pt x="38" y="66"/>
                  </a:lnTo>
                  <a:lnTo>
                    <a:pt x="46" y="66"/>
                  </a:lnTo>
                  <a:lnTo>
                    <a:pt x="53" y="65"/>
                  </a:lnTo>
                  <a:lnTo>
                    <a:pt x="56" y="63"/>
                  </a:lnTo>
                  <a:lnTo>
                    <a:pt x="59" y="61"/>
                  </a:lnTo>
                  <a:lnTo>
                    <a:pt x="62" y="59"/>
                  </a:lnTo>
                  <a:lnTo>
                    <a:pt x="64" y="56"/>
                  </a:lnTo>
                  <a:lnTo>
                    <a:pt x="68" y="54"/>
                  </a:lnTo>
                  <a:lnTo>
                    <a:pt x="71" y="54"/>
                  </a:lnTo>
                  <a:lnTo>
                    <a:pt x="74" y="54"/>
                  </a:lnTo>
                  <a:lnTo>
                    <a:pt x="76" y="57"/>
                  </a:lnTo>
                  <a:lnTo>
                    <a:pt x="81" y="61"/>
                  </a:lnTo>
                  <a:lnTo>
                    <a:pt x="84" y="67"/>
                  </a:lnTo>
                  <a:lnTo>
                    <a:pt x="87" y="73"/>
                  </a:lnTo>
                  <a:lnTo>
                    <a:pt x="90" y="80"/>
                  </a:lnTo>
                  <a:lnTo>
                    <a:pt x="93" y="86"/>
                  </a:lnTo>
                  <a:lnTo>
                    <a:pt x="98" y="90"/>
                  </a:lnTo>
                  <a:lnTo>
                    <a:pt x="104" y="89"/>
                  </a:lnTo>
                  <a:lnTo>
                    <a:pt x="110" y="88"/>
                  </a:lnTo>
                  <a:lnTo>
                    <a:pt x="114" y="85"/>
                  </a:lnTo>
                  <a:lnTo>
                    <a:pt x="119" y="82"/>
                  </a:lnTo>
                  <a:lnTo>
                    <a:pt x="124" y="78"/>
                  </a:lnTo>
                  <a:lnTo>
                    <a:pt x="128" y="72"/>
                  </a:lnTo>
                  <a:lnTo>
                    <a:pt x="131" y="67"/>
                  </a:lnTo>
                  <a:lnTo>
                    <a:pt x="133" y="62"/>
                  </a:lnTo>
                  <a:lnTo>
                    <a:pt x="134" y="60"/>
                  </a:lnTo>
                  <a:lnTo>
                    <a:pt x="134" y="59"/>
                  </a:lnTo>
                  <a:lnTo>
                    <a:pt x="135" y="57"/>
                  </a:lnTo>
                  <a:lnTo>
                    <a:pt x="135" y="56"/>
                  </a:lnTo>
                  <a:lnTo>
                    <a:pt x="136" y="54"/>
                  </a:lnTo>
                  <a:lnTo>
                    <a:pt x="137" y="52"/>
                  </a:lnTo>
                  <a:lnTo>
                    <a:pt x="138" y="51"/>
                  </a:lnTo>
                  <a:lnTo>
                    <a:pt x="141" y="49"/>
                  </a:lnTo>
                  <a:lnTo>
                    <a:pt x="145" y="49"/>
                  </a:lnTo>
                  <a:lnTo>
                    <a:pt x="148" y="49"/>
                  </a:lnTo>
                  <a:lnTo>
                    <a:pt x="150" y="50"/>
                  </a:lnTo>
                  <a:lnTo>
                    <a:pt x="153" y="52"/>
                  </a:lnTo>
                  <a:lnTo>
                    <a:pt x="154" y="56"/>
                  </a:lnTo>
                  <a:lnTo>
                    <a:pt x="156" y="58"/>
                  </a:lnTo>
                  <a:lnTo>
                    <a:pt x="157" y="61"/>
                  </a:lnTo>
                  <a:lnTo>
                    <a:pt x="157" y="64"/>
                  </a:lnTo>
                  <a:lnTo>
                    <a:pt x="157" y="68"/>
                  </a:lnTo>
                  <a:lnTo>
                    <a:pt x="157" y="72"/>
                  </a:lnTo>
                  <a:lnTo>
                    <a:pt x="158" y="77"/>
                  </a:lnTo>
                  <a:lnTo>
                    <a:pt x="160" y="80"/>
                  </a:lnTo>
                  <a:lnTo>
                    <a:pt x="162" y="83"/>
                  </a:lnTo>
                  <a:lnTo>
                    <a:pt x="165" y="86"/>
                  </a:lnTo>
                  <a:lnTo>
                    <a:pt x="167" y="89"/>
                  </a:lnTo>
                  <a:lnTo>
                    <a:pt x="170" y="91"/>
                  </a:lnTo>
                  <a:lnTo>
                    <a:pt x="174" y="93"/>
                  </a:lnTo>
                  <a:lnTo>
                    <a:pt x="177" y="96"/>
                  </a:lnTo>
                  <a:lnTo>
                    <a:pt x="182" y="98"/>
                  </a:lnTo>
                  <a:lnTo>
                    <a:pt x="187" y="99"/>
                  </a:lnTo>
                  <a:lnTo>
                    <a:pt x="191" y="99"/>
                  </a:lnTo>
                  <a:lnTo>
                    <a:pt x="195" y="99"/>
                  </a:lnTo>
                  <a:lnTo>
                    <a:pt x="200" y="98"/>
                  </a:lnTo>
                  <a:lnTo>
                    <a:pt x="204" y="94"/>
                  </a:lnTo>
                  <a:lnTo>
                    <a:pt x="207" y="91"/>
                  </a:lnTo>
                  <a:lnTo>
                    <a:pt x="210" y="86"/>
                  </a:lnTo>
                  <a:lnTo>
                    <a:pt x="212" y="82"/>
                  </a:lnTo>
                  <a:lnTo>
                    <a:pt x="215" y="78"/>
                  </a:lnTo>
                  <a:lnTo>
                    <a:pt x="217" y="73"/>
                  </a:lnTo>
                  <a:lnTo>
                    <a:pt x="222" y="70"/>
                  </a:lnTo>
                  <a:lnTo>
                    <a:pt x="226" y="67"/>
                  </a:lnTo>
                  <a:lnTo>
                    <a:pt x="231" y="66"/>
                  </a:lnTo>
                  <a:lnTo>
                    <a:pt x="236" y="71"/>
                  </a:lnTo>
                  <a:lnTo>
                    <a:pt x="242" y="78"/>
                  </a:lnTo>
                  <a:lnTo>
                    <a:pt x="248" y="84"/>
                  </a:lnTo>
                  <a:lnTo>
                    <a:pt x="254" y="90"/>
                  </a:lnTo>
                  <a:lnTo>
                    <a:pt x="262" y="96"/>
                  </a:lnTo>
                  <a:lnTo>
                    <a:pt x="270" y="100"/>
                  </a:lnTo>
                  <a:lnTo>
                    <a:pt x="273" y="101"/>
                  </a:lnTo>
                  <a:lnTo>
                    <a:pt x="278" y="101"/>
                  </a:lnTo>
                  <a:lnTo>
                    <a:pt x="282" y="101"/>
                  </a:lnTo>
                  <a:lnTo>
                    <a:pt x="287" y="101"/>
                  </a:lnTo>
                  <a:lnTo>
                    <a:pt x="292" y="97"/>
                  </a:lnTo>
                  <a:lnTo>
                    <a:pt x="297" y="91"/>
                  </a:lnTo>
                  <a:lnTo>
                    <a:pt x="299" y="85"/>
                  </a:lnTo>
                  <a:lnTo>
                    <a:pt x="301" y="79"/>
                  </a:lnTo>
                  <a:lnTo>
                    <a:pt x="303" y="73"/>
                  </a:lnTo>
                  <a:lnTo>
                    <a:pt x="306" y="67"/>
                  </a:lnTo>
                  <a:lnTo>
                    <a:pt x="309" y="62"/>
                  </a:lnTo>
                  <a:lnTo>
                    <a:pt x="314" y="59"/>
                  </a:lnTo>
                  <a:lnTo>
                    <a:pt x="322" y="62"/>
                  </a:lnTo>
                  <a:lnTo>
                    <a:pt x="329" y="66"/>
                  </a:lnTo>
                  <a:lnTo>
                    <a:pt x="334" y="72"/>
                  </a:lnTo>
                  <a:lnTo>
                    <a:pt x="341" y="78"/>
                  </a:lnTo>
                  <a:lnTo>
                    <a:pt x="347" y="83"/>
                  </a:lnTo>
                  <a:lnTo>
                    <a:pt x="353" y="87"/>
                  </a:lnTo>
                  <a:lnTo>
                    <a:pt x="357" y="88"/>
                  </a:lnTo>
                  <a:lnTo>
                    <a:pt x="361" y="88"/>
                  </a:lnTo>
                  <a:lnTo>
                    <a:pt x="364" y="88"/>
                  </a:lnTo>
                  <a:lnTo>
                    <a:pt x="368" y="86"/>
                  </a:lnTo>
                  <a:lnTo>
                    <a:pt x="372" y="84"/>
                  </a:lnTo>
                  <a:lnTo>
                    <a:pt x="376" y="83"/>
                  </a:lnTo>
                  <a:lnTo>
                    <a:pt x="379" y="81"/>
                  </a:lnTo>
                  <a:lnTo>
                    <a:pt x="382" y="79"/>
                  </a:lnTo>
                  <a:lnTo>
                    <a:pt x="385" y="76"/>
                  </a:lnTo>
                  <a:lnTo>
                    <a:pt x="388" y="72"/>
                  </a:lnTo>
                  <a:lnTo>
                    <a:pt x="390" y="69"/>
                  </a:lnTo>
                  <a:lnTo>
                    <a:pt x="391" y="66"/>
                  </a:lnTo>
                  <a:lnTo>
                    <a:pt x="391" y="61"/>
                  </a:lnTo>
                  <a:lnTo>
                    <a:pt x="392" y="58"/>
                  </a:lnTo>
                  <a:lnTo>
                    <a:pt x="392" y="53"/>
                  </a:lnTo>
                  <a:lnTo>
                    <a:pt x="392" y="50"/>
                  </a:lnTo>
                  <a:lnTo>
                    <a:pt x="392" y="46"/>
                  </a:lnTo>
                  <a:lnTo>
                    <a:pt x="393" y="43"/>
                  </a:lnTo>
                  <a:lnTo>
                    <a:pt x="396" y="40"/>
                  </a:lnTo>
                  <a:lnTo>
                    <a:pt x="399" y="35"/>
                  </a:lnTo>
                  <a:lnTo>
                    <a:pt x="403" y="34"/>
                  </a:lnTo>
                  <a:lnTo>
                    <a:pt x="408" y="35"/>
                  </a:lnTo>
                  <a:lnTo>
                    <a:pt x="412" y="38"/>
                  </a:lnTo>
                  <a:lnTo>
                    <a:pt x="417" y="40"/>
                  </a:lnTo>
                  <a:lnTo>
                    <a:pt x="421" y="42"/>
                  </a:lnTo>
                  <a:lnTo>
                    <a:pt x="426" y="44"/>
                  </a:lnTo>
                  <a:lnTo>
                    <a:pt x="428" y="44"/>
                  </a:lnTo>
                  <a:lnTo>
                    <a:pt x="430" y="44"/>
                  </a:lnTo>
                  <a:lnTo>
                    <a:pt x="432" y="43"/>
                  </a:lnTo>
                  <a:lnTo>
                    <a:pt x="435" y="42"/>
                  </a:lnTo>
                  <a:lnTo>
                    <a:pt x="441" y="41"/>
                  </a:lnTo>
                  <a:lnTo>
                    <a:pt x="446" y="42"/>
                  </a:lnTo>
                  <a:lnTo>
                    <a:pt x="454" y="44"/>
                  </a:lnTo>
                  <a:lnTo>
                    <a:pt x="460" y="46"/>
                  </a:lnTo>
                  <a:lnTo>
                    <a:pt x="466" y="46"/>
                  </a:lnTo>
                  <a:lnTo>
                    <a:pt x="471" y="45"/>
                  </a:lnTo>
                  <a:lnTo>
                    <a:pt x="475" y="44"/>
                  </a:lnTo>
                  <a:lnTo>
                    <a:pt x="477" y="42"/>
                  </a:lnTo>
                  <a:lnTo>
                    <a:pt x="479" y="39"/>
                  </a:lnTo>
                  <a:lnTo>
                    <a:pt x="480" y="34"/>
                  </a:lnTo>
                  <a:lnTo>
                    <a:pt x="481" y="31"/>
                  </a:lnTo>
                  <a:lnTo>
                    <a:pt x="482" y="28"/>
                  </a:lnTo>
                  <a:lnTo>
                    <a:pt x="482" y="26"/>
                  </a:lnTo>
                  <a:lnTo>
                    <a:pt x="481" y="23"/>
                  </a:lnTo>
                  <a:lnTo>
                    <a:pt x="479" y="19"/>
                  </a:lnTo>
                  <a:lnTo>
                    <a:pt x="477" y="13"/>
                  </a:lnTo>
                  <a:lnTo>
                    <a:pt x="476" y="9"/>
                  </a:lnTo>
                  <a:lnTo>
                    <a:pt x="475" y="5"/>
                  </a:lnTo>
                  <a:lnTo>
                    <a:pt x="476" y="4"/>
                  </a:lnTo>
                  <a:lnTo>
                    <a:pt x="478" y="2"/>
                  </a:lnTo>
                  <a:lnTo>
                    <a:pt x="480" y="1"/>
                  </a:lnTo>
                  <a:lnTo>
                    <a:pt x="484" y="0"/>
                  </a:lnTo>
                  <a:lnTo>
                    <a:pt x="486" y="0"/>
                  </a:lnTo>
                  <a:lnTo>
                    <a:pt x="489" y="1"/>
                  </a:lnTo>
                  <a:lnTo>
                    <a:pt x="493" y="2"/>
                  </a:lnTo>
                  <a:lnTo>
                    <a:pt x="495" y="2"/>
                  </a:lnTo>
                  <a:lnTo>
                    <a:pt x="497" y="4"/>
                  </a:lnTo>
                  <a:lnTo>
                    <a:pt x="499" y="5"/>
                  </a:lnTo>
                  <a:lnTo>
                    <a:pt x="500" y="8"/>
                  </a:lnTo>
                  <a:lnTo>
                    <a:pt x="499" y="11"/>
                  </a:lnTo>
                  <a:close/>
                </a:path>
              </a:pathLst>
            </a:custGeom>
            <a:solidFill>
              <a:srgbClr val="4C4C4C"/>
            </a:solidFill>
            <a:ln w="9525">
              <a:noFill/>
              <a:round/>
              <a:headEnd/>
              <a:tailEnd/>
            </a:ln>
          </p:spPr>
          <p:txBody>
            <a:bodyPr>
              <a:prstTxWarp prst="textNoShape">
                <a:avLst/>
              </a:prstTxWarp>
            </a:bodyPr>
            <a:lstStyle/>
            <a:p>
              <a:endParaRPr lang="en-US"/>
            </a:p>
          </p:txBody>
        </p:sp>
        <p:sp>
          <p:nvSpPr>
            <p:cNvPr id="62584" name="Freeform 120"/>
            <p:cNvSpPr>
              <a:spLocks/>
            </p:cNvSpPr>
            <p:nvPr/>
          </p:nvSpPr>
          <p:spPr bwMode="auto">
            <a:xfrm>
              <a:off x="1366" y="2169"/>
              <a:ext cx="46" cy="57"/>
            </a:xfrm>
            <a:custGeom>
              <a:avLst/>
              <a:gdLst>
                <a:gd name="T0" fmla="*/ 46 w 46"/>
                <a:gd name="T1" fmla="*/ 0 h 57"/>
                <a:gd name="T2" fmla="*/ 46 w 46"/>
                <a:gd name="T3" fmla="*/ 9 h 57"/>
                <a:gd name="T4" fmla="*/ 45 w 46"/>
                <a:gd name="T5" fmla="*/ 16 h 57"/>
                <a:gd name="T6" fmla="*/ 44 w 46"/>
                <a:gd name="T7" fmla="*/ 23 h 57"/>
                <a:gd name="T8" fmla="*/ 40 w 46"/>
                <a:gd name="T9" fmla="*/ 32 h 57"/>
                <a:gd name="T10" fmla="*/ 36 w 46"/>
                <a:gd name="T11" fmla="*/ 38 h 57"/>
                <a:gd name="T12" fmla="*/ 32 w 46"/>
                <a:gd name="T13" fmla="*/ 45 h 57"/>
                <a:gd name="T14" fmla="*/ 27 w 46"/>
                <a:gd name="T15" fmla="*/ 51 h 57"/>
                <a:gd name="T16" fmla="*/ 21 w 46"/>
                <a:gd name="T17" fmla="*/ 57 h 57"/>
                <a:gd name="T18" fmla="*/ 18 w 46"/>
                <a:gd name="T19" fmla="*/ 54 h 57"/>
                <a:gd name="T20" fmla="*/ 15 w 46"/>
                <a:gd name="T21" fmla="*/ 51 h 57"/>
                <a:gd name="T22" fmla="*/ 11 w 46"/>
                <a:gd name="T23" fmla="*/ 47 h 57"/>
                <a:gd name="T24" fmla="*/ 8 w 46"/>
                <a:gd name="T25" fmla="*/ 43 h 57"/>
                <a:gd name="T26" fmla="*/ 5 w 46"/>
                <a:gd name="T27" fmla="*/ 39 h 57"/>
                <a:gd name="T28" fmla="*/ 3 w 46"/>
                <a:gd name="T29" fmla="*/ 35 h 57"/>
                <a:gd name="T30" fmla="*/ 1 w 46"/>
                <a:gd name="T31" fmla="*/ 30 h 57"/>
                <a:gd name="T32" fmla="*/ 0 w 46"/>
                <a:gd name="T33" fmla="*/ 25 h 57"/>
                <a:gd name="T34" fmla="*/ 3 w 46"/>
                <a:gd name="T35" fmla="*/ 23 h 57"/>
                <a:gd name="T36" fmla="*/ 5 w 46"/>
                <a:gd name="T37" fmla="*/ 22 h 57"/>
                <a:gd name="T38" fmla="*/ 7 w 46"/>
                <a:gd name="T39" fmla="*/ 21 h 57"/>
                <a:gd name="T40" fmla="*/ 9 w 46"/>
                <a:gd name="T41" fmla="*/ 20 h 57"/>
                <a:gd name="T42" fmla="*/ 11 w 46"/>
                <a:gd name="T43" fmla="*/ 20 h 57"/>
                <a:gd name="T44" fmla="*/ 14 w 46"/>
                <a:gd name="T45" fmla="*/ 20 h 57"/>
                <a:gd name="T46" fmla="*/ 16 w 46"/>
                <a:gd name="T47" fmla="*/ 20 h 57"/>
                <a:gd name="T48" fmla="*/ 17 w 46"/>
                <a:gd name="T49" fmla="*/ 20 h 57"/>
                <a:gd name="T50" fmla="*/ 40 w 46"/>
                <a:gd name="T51" fmla="*/ 0 h 57"/>
                <a:gd name="T52" fmla="*/ 46 w 46"/>
                <a:gd name="T53" fmla="*/ 0 h 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
                <a:gd name="T82" fmla="*/ 0 h 57"/>
                <a:gd name="T83" fmla="*/ 46 w 46"/>
                <a:gd name="T84" fmla="*/ 57 h 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 h="57">
                  <a:moveTo>
                    <a:pt x="46" y="0"/>
                  </a:moveTo>
                  <a:lnTo>
                    <a:pt x="46" y="9"/>
                  </a:lnTo>
                  <a:lnTo>
                    <a:pt x="45" y="16"/>
                  </a:lnTo>
                  <a:lnTo>
                    <a:pt x="44" y="23"/>
                  </a:lnTo>
                  <a:lnTo>
                    <a:pt x="40" y="32"/>
                  </a:lnTo>
                  <a:lnTo>
                    <a:pt x="36" y="38"/>
                  </a:lnTo>
                  <a:lnTo>
                    <a:pt x="32" y="45"/>
                  </a:lnTo>
                  <a:lnTo>
                    <a:pt x="27" y="51"/>
                  </a:lnTo>
                  <a:lnTo>
                    <a:pt x="21" y="57"/>
                  </a:lnTo>
                  <a:lnTo>
                    <a:pt x="18" y="54"/>
                  </a:lnTo>
                  <a:lnTo>
                    <a:pt x="15" y="51"/>
                  </a:lnTo>
                  <a:lnTo>
                    <a:pt x="11" y="47"/>
                  </a:lnTo>
                  <a:lnTo>
                    <a:pt x="8" y="43"/>
                  </a:lnTo>
                  <a:lnTo>
                    <a:pt x="5" y="39"/>
                  </a:lnTo>
                  <a:lnTo>
                    <a:pt x="3" y="35"/>
                  </a:lnTo>
                  <a:lnTo>
                    <a:pt x="1" y="30"/>
                  </a:lnTo>
                  <a:lnTo>
                    <a:pt x="0" y="25"/>
                  </a:lnTo>
                  <a:lnTo>
                    <a:pt x="3" y="23"/>
                  </a:lnTo>
                  <a:lnTo>
                    <a:pt x="5" y="22"/>
                  </a:lnTo>
                  <a:lnTo>
                    <a:pt x="7" y="21"/>
                  </a:lnTo>
                  <a:lnTo>
                    <a:pt x="9" y="20"/>
                  </a:lnTo>
                  <a:lnTo>
                    <a:pt x="11" y="20"/>
                  </a:lnTo>
                  <a:lnTo>
                    <a:pt x="14" y="20"/>
                  </a:lnTo>
                  <a:lnTo>
                    <a:pt x="16" y="20"/>
                  </a:lnTo>
                  <a:lnTo>
                    <a:pt x="17" y="20"/>
                  </a:lnTo>
                  <a:lnTo>
                    <a:pt x="40" y="0"/>
                  </a:lnTo>
                  <a:lnTo>
                    <a:pt x="46" y="0"/>
                  </a:lnTo>
                  <a:close/>
                </a:path>
              </a:pathLst>
            </a:custGeom>
            <a:solidFill>
              <a:srgbClr val="00CCFF"/>
            </a:solidFill>
            <a:ln w="9525">
              <a:noFill/>
              <a:round/>
              <a:headEnd/>
              <a:tailEnd/>
            </a:ln>
          </p:spPr>
          <p:txBody>
            <a:bodyPr>
              <a:prstTxWarp prst="textNoShape">
                <a:avLst/>
              </a:prstTxWarp>
            </a:bodyPr>
            <a:lstStyle/>
            <a:p>
              <a:endParaRPr lang="en-US"/>
            </a:p>
          </p:txBody>
        </p:sp>
        <p:sp>
          <p:nvSpPr>
            <p:cNvPr id="62585" name="Freeform 121"/>
            <p:cNvSpPr>
              <a:spLocks/>
            </p:cNvSpPr>
            <p:nvPr/>
          </p:nvSpPr>
          <p:spPr bwMode="auto">
            <a:xfrm>
              <a:off x="1089" y="2238"/>
              <a:ext cx="1" cy="1"/>
            </a:xfrm>
            <a:custGeom>
              <a:avLst/>
              <a:gdLst>
                <a:gd name="T0" fmla="*/ 1 w 1"/>
                <a:gd name="T1" fmla="*/ 0 h 1"/>
                <a:gd name="T2" fmla="*/ 1 w 1"/>
                <a:gd name="T3" fmla="*/ 1 h 1"/>
                <a:gd name="T4" fmla="*/ 1 w 1"/>
                <a:gd name="T5" fmla="*/ 1 h 1"/>
                <a:gd name="T6" fmla="*/ 1 w 1"/>
                <a:gd name="T7" fmla="*/ 1 h 1"/>
                <a:gd name="T8" fmla="*/ 1 w 1"/>
                <a:gd name="T9" fmla="*/ 1 h 1"/>
                <a:gd name="T10" fmla="*/ 1 w 1"/>
                <a:gd name="T11" fmla="*/ 1 h 1"/>
                <a:gd name="T12" fmla="*/ 0 w 1"/>
                <a:gd name="T13" fmla="*/ 0 h 1"/>
                <a:gd name="T14" fmla="*/ 0 w 1"/>
                <a:gd name="T15" fmla="*/ 0 h 1"/>
                <a:gd name="T16" fmla="*/ 0 w 1"/>
                <a:gd name="T17" fmla="*/ 0 h 1"/>
                <a:gd name="T18" fmla="*/ 0 w 1"/>
                <a:gd name="T19" fmla="*/ 0 h 1"/>
                <a:gd name="T20" fmla="*/ 0 w 1"/>
                <a:gd name="T21" fmla="*/ 0 h 1"/>
                <a:gd name="T22" fmla="*/ 1 w 1"/>
                <a:gd name="T23" fmla="*/ 0 h 1"/>
                <a:gd name="T24" fmla="*/ 1 w 1"/>
                <a:gd name="T25" fmla="*/ 0 h 1"/>
                <a:gd name="T26" fmla="*/ 1 w 1"/>
                <a:gd name="T27" fmla="*/ 0 h 1"/>
                <a:gd name="T28" fmla="*/ 1 w 1"/>
                <a:gd name="T29" fmla="*/ 0 h 1"/>
                <a:gd name="T30" fmla="*/ 1 w 1"/>
                <a:gd name="T31" fmla="*/ 0 h 1"/>
                <a:gd name="T32" fmla="*/ 1 w 1"/>
                <a:gd name="T33" fmla="*/ 0 h 1"/>
                <a:gd name="T34" fmla="*/ 1 w 1"/>
                <a:gd name="T35" fmla="*/ 0 h 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1"/>
                <a:gd name="T56" fmla="*/ 1 w 1"/>
                <a:gd name="T57" fmla="*/ 1 h 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1">
                  <a:moveTo>
                    <a:pt x="1" y="0"/>
                  </a:moveTo>
                  <a:lnTo>
                    <a:pt x="1" y="1"/>
                  </a:lnTo>
                  <a:lnTo>
                    <a:pt x="0" y="0"/>
                  </a:lnTo>
                  <a:lnTo>
                    <a:pt x="1" y="0"/>
                  </a:lnTo>
                  <a:close/>
                </a:path>
              </a:pathLst>
            </a:custGeom>
            <a:solidFill>
              <a:srgbClr val="00CCFF"/>
            </a:solidFill>
            <a:ln w="9525">
              <a:noFill/>
              <a:round/>
              <a:headEnd/>
              <a:tailEnd/>
            </a:ln>
          </p:spPr>
          <p:txBody>
            <a:bodyPr>
              <a:prstTxWarp prst="textNoShape">
                <a:avLst/>
              </a:prstTxWarp>
            </a:bodyPr>
            <a:lstStyle/>
            <a:p>
              <a:endParaRPr lang="en-US"/>
            </a:p>
          </p:txBody>
        </p:sp>
        <p:sp>
          <p:nvSpPr>
            <p:cNvPr id="62586" name="Freeform 122"/>
            <p:cNvSpPr>
              <a:spLocks/>
            </p:cNvSpPr>
            <p:nvPr/>
          </p:nvSpPr>
          <p:spPr bwMode="auto">
            <a:xfrm>
              <a:off x="1090" y="2237"/>
              <a:ext cx="28" cy="15"/>
            </a:xfrm>
            <a:custGeom>
              <a:avLst/>
              <a:gdLst>
                <a:gd name="T0" fmla="*/ 0 w 28"/>
                <a:gd name="T1" fmla="*/ 1 h 15"/>
                <a:gd name="T2" fmla="*/ 0 w 28"/>
                <a:gd name="T3" fmla="*/ 2 h 15"/>
                <a:gd name="T4" fmla="*/ 2 w 28"/>
                <a:gd name="T5" fmla="*/ 3 h 15"/>
                <a:gd name="T6" fmla="*/ 5 w 28"/>
                <a:gd name="T7" fmla="*/ 5 h 15"/>
                <a:gd name="T8" fmla="*/ 7 w 28"/>
                <a:gd name="T9" fmla="*/ 7 h 15"/>
                <a:gd name="T10" fmla="*/ 9 w 28"/>
                <a:gd name="T11" fmla="*/ 8 h 15"/>
                <a:gd name="T12" fmla="*/ 11 w 28"/>
                <a:gd name="T13" fmla="*/ 10 h 15"/>
                <a:gd name="T14" fmla="*/ 13 w 28"/>
                <a:gd name="T15" fmla="*/ 12 h 15"/>
                <a:gd name="T16" fmla="*/ 15 w 28"/>
                <a:gd name="T17" fmla="*/ 13 h 15"/>
                <a:gd name="T18" fmla="*/ 17 w 28"/>
                <a:gd name="T19" fmla="*/ 15 h 15"/>
                <a:gd name="T20" fmla="*/ 21 w 28"/>
                <a:gd name="T21" fmla="*/ 8 h 15"/>
                <a:gd name="T22" fmla="*/ 28 w 28"/>
                <a:gd name="T23" fmla="*/ 0 h 15"/>
                <a:gd name="T24" fmla="*/ 25 w 28"/>
                <a:gd name="T25" fmla="*/ 0 h 15"/>
                <a:gd name="T26" fmla="*/ 21 w 28"/>
                <a:gd name="T27" fmla="*/ 0 h 15"/>
                <a:gd name="T28" fmla="*/ 17 w 28"/>
                <a:gd name="T29" fmla="*/ 1 h 15"/>
                <a:gd name="T30" fmla="*/ 14 w 28"/>
                <a:gd name="T31" fmla="*/ 1 h 15"/>
                <a:gd name="T32" fmla="*/ 11 w 28"/>
                <a:gd name="T33" fmla="*/ 1 h 15"/>
                <a:gd name="T34" fmla="*/ 8 w 28"/>
                <a:gd name="T35" fmla="*/ 1 h 15"/>
                <a:gd name="T36" fmla="*/ 5 w 28"/>
                <a:gd name="T37" fmla="*/ 1 h 15"/>
                <a:gd name="T38" fmla="*/ 0 w 28"/>
                <a:gd name="T39" fmla="*/ 1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15"/>
                <a:gd name="T62" fmla="*/ 28 w 28"/>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15">
                  <a:moveTo>
                    <a:pt x="0" y="1"/>
                  </a:moveTo>
                  <a:lnTo>
                    <a:pt x="0" y="2"/>
                  </a:lnTo>
                  <a:lnTo>
                    <a:pt x="2" y="3"/>
                  </a:lnTo>
                  <a:lnTo>
                    <a:pt x="5" y="5"/>
                  </a:lnTo>
                  <a:lnTo>
                    <a:pt x="7" y="7"/>
                  </a:lnTo>
                  <a:lnTo>
                    <a:pt x="9" y="8"/>
                  </a:lnTo>
                  <a:lnTo>
                    <a:pt x="11" y="10"/>
                  </a:lnTo>
                  <a:lnTo>
                    <a:pt x="13" y="12"/>
                  </a:lnTo>
                  <a:lnTo>
                    <a:pt x="15" y="13"/>
                  </a:lnTo>
                  <a:lnTo>
                    <a:pt x="17" y="15"/>
                  </a:lnTo>
                  <a:lnTo>
                    <a:pt x="21" y="8"/>
                  </a:lnTo>
                  <a:lnTo>
                    <a:pt x="28" y="0"/>
                  </a:lnTo>
                  <a:lnTo>
                    <a:pt x="25" y="0"/>
                  </a:lnTo>
                  <a:lnTo>
                    <a:pt x="21" y="0"/>
                  </a:lnTo>
                  <a:lnTo>
                    <a:pt x="17" y="1"/>
                  </a:lnTo>
                  <a:lnTo>
                    <a:pt x="14" y="1"/>
                  </a:lnTo>
                  <a:lnTo>
                    <a:pt x="11" y="1"/>
                  </a:lnTo>
                  <a:lnTo>
                    <a:pt x="8" y="1"/>
                  </a:lnTo>
                  <a:lnTo>
                    <a:pt x="5" y="1"/>
                  </a:lnTo>
                  <a:lnTo>
                    <a:pt x="0" y="1"/>
                  </a:lnTo>
                  <a:close/>
                </a:path>
              </a:pathLst>
            </a:custGeom>
            <a:solidFill>
              <a:srgbClr val="08CEFF"/>
            </a:solidFill>
            <a:ln w="9525">
              <a:noFill/>
              <a:round/>
              <a:headEnd/>
              <a:tailEnd/>
            </a:ln>
          </p:spPr>
          <p:txBody>
            <a:bodyPr>
              <a:prstTxWarp prst="textNoShape">
                <a:avLst/>
              </a:prstTxWarp>
            </a:bodyPr>
            <a:lstStyle/>
            <a:p>
              <a:endParaRPr lang="en-US"/>
            </a:p>
          </p:txBody>
        </p:sp>
        <p:sp>
          <p:nvSpPr>
            <p:cNvPr id="62587" name="Freeform 123"/>
            <p:cNvSpPr>
              <a:spLocks/>
            </p:cNvSpPr>
            <p:nvPr/>
          </p:nvSpPr>
          <p:spPr bwMode="auto">
            <a:xfrm>
              <a:off x="1107" y="2234"/>
              <a:ext cx="39" cy="32"/>
            </a:xfrm>
            <a:custGeom>
              <a:avLst/>
              <a:gdLst>
                <a:gd name="T0" fmla="*/ 11 w 39"/>
                <a:gd name="T1" fmla="*/ 3 h 32"/>
                <a:gd name="T2" fmla="*/ 4 w 39"/>
                <a:gd name="T3" fmla="*/ 11 h 32"/>
                <a:gd name="T4" fmla="*/ 0 w 39"/>
                <a:gd name="T5" fmla="*/ 18 h 32"/>
                <a:gd name="T6" fmla="*/ 2 w 39"/>
                <a:gd name="T7" fmla="*/ 19 h 32"/>
                <a:gd name="T8" fmla="*/ 4 w 39"/>
                <a:gd name="T9" fmla="*/ 22 h 32"/>
                <a:gd name="T10" fmla="*/ 7 w 39"/>
                <a:gd name="T11" fmla="*/ 24 h 32"/>
                <a:gd name="T12" fmla="*/ 9 w 39"/>
                <a:gd name="T13" fmla="*/ 25 h 32"/>
                <a:gd name="T14" fmla="*/ 11 w 39"/>
                <a:gd name="T15" fmla="*/ 27 h 32"/>
                <a:gd name="T16" fmla="*/ 13 w 39"/>
                <a:gd name="T17" fmla="*/ 28 h 32"/>
                <a:gd name="T18" fmla="*/ 15 w 39"/>
                <a:gd name="T19" fmla="*/ 30 h 32"/>
                <a:gd name="T20" fmla="*/ 17 w 39"/>
                <a:gd name="T21" fmla="*/ 32 h 32"/>
                <a:gd name="T22" fmla="*/ 22 w 39"/>
                <a:gd name="T23" fmla="*/ 23 h 32"/>
                <a:gd name="T24" fmla="*/ 33 w 39"/>
                <a:gd name="T25" fmla="*/ 9 h 32"/>
                <a:gd name="T26" fmla="*/ 39 w 39"/>
                <a:gd name="T27" fmla="*/ 0 h 32"/>
                <a:gd name="T28" fmla="*/ 36 w 39"/>
                <a:gd name="T29" fmla="*/ 0 h 32"/>
                <a:gd name="T30" fmla="*/ 32 w 39"/>
                <a:gd name="T31" fmla="*/ 2 h 32"/>
                <a:gd name="T32" fmla="*/ 29 w 39"/>
                <a:gd name="T33" fmla="*/ 2 h 32"/>
                <a:gd name="T34" fmla="*/ 24 w 39"/>
                <a:gd name="T35" fmla="*/ 2 h 32"/>
                <a:gd name="T36" fmla="*/ 21 w 39"/>
                <a:gd name="T37" fmla="*/ 2 h 32"/>
                <a:gd name="T38" fmla="*/ 18 w 39"/>
                <a:gd name="T39" fmla="*/ 3 h 32"/>
                <a:gd name="T40" fmla="*/ 14 w 39"/>
                <a:gd name="T41" fmla="*/ 3 h 32"/>
                <a:gd name="T42" fmla="*/ 11 w 39"/>
                <a:gd name="T43" fmla="*/ 3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2"/>
                <a:gd name="T68" fmla="*/ 39 w 39"/>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2">
                  <a:moveTo>
                    <a:pt x="11" y="3"/>
                  </a:moveTo>
                  <a:lnTo>
                    <a:pt x="4" y="11"/>
                  </a:lnTo>
                  <a:lnTo>
                    <a:pt x="0" y="18"/>
                  </a:lnTo>
                  <a:lnTo>
                    <a:pt x="2" y="19"/>
                  </a:lnTo>
                  <a:lnTo>
                    <a:pt x="4" y="22"/>
                  </a:lnTo>
                  <a:lnTo>
                    <a:pt x="7" y="24"/>
                  </a:lnTo>
                  <a:lnTo>
                    <a:pt x="9" y="25"/>
                  </a:lnTo>
                  <a:lnTo>
                    <a:pt x="11" y="27"/>
                  </a:lnTo>
                  <a:lnTo>
                    <a:pt x="13" y="28"/>
                  </a:lnTo>
                  <a:lnTo>
                    <a:pt x="15" y="30"/>
                  </a:lnTo>
                  <a:lnTo>
                    <a:pt x="17" y="32"/>
                  </a:lnTo>
                  <a:lnTo>
                    <a:pt x="22" y="23"/>
                  </a:lnTo>
                  <a:lnTo>
                    <a:pt x="33" y="9"/>
                  </a:lnTo>
                  <a:lnTo>
                    <a:pt x="39" y="0"/>
                  </a:lnTo>
                  <a:lnTo>
                    <a:pt x="36" y="0"/>
                  </a:lnTo>
                  <a:lnTo>
                    <a:pt x="32" y="2"/>
                  </a:lnTo>
                  <a:lnTo>
                    <a:pt x="29" y="2"/>
                  </a:lnTo>
                  <a:lnTo>
                    <a:pt x="24" y="2"/>
                  </a:lnTo>
                  <a:lnTo>
                    <a:pt x="21" y="2"/>
                  </a:lnTo>
                  <a:lnTo>
                    <a:pt x="18" y="3"/>
                  </a:lnTo>
                  <a:lnTo>
                    <a:pt x="14" y="3"/>
                  </a:lnTo>
                  <a:lnTo>
                    <a:pt x="11" y="3"/>
                  </a:lnTo>
                  <a:close/>
                </a:path>
              </a:pathLst>
            </a:custGeom>
            <a:solidFill>
              <a:srgbClr val="10D1FF"/>
            </a:solidFill>
            <a:ln w="9525">
              <a:noFill/>
              <a:round/>
              <a:headEnd/>
              <a:tailEnd/>
            </a:ln>
          </p:spPr>
          <p:txBody>
            <a:bodyPr>
              <a:prstTxWarp prst="textNoShape">
                <a:avLst/>
              </a:prstTxWarp>
            </a:bodyPr>
            <a:lstStyle/>
            <a:p>
              <a:endParaRPr lang="en-US"/>
            </a:p>
          </p:txBody>
        </p:sp>
        <p:sp>
          <p:nvSpPr>
            <p:cNvPr id="62588" name="Freeform 124"/>
            <p:cNvSpPr>
              <a:spLocks/>
            </p:cNvSpPr>
            <p:nvPr/>
          </p:nvSpPr>
          <p:spPr bwMode="auto">
            <a:xfrm>
              <a:off x="1124" y="2233"/>
              <a:ext cx="51" cy="46"/>
            </a:xfrm>
            <a:custGeom>
              <a:avLst/>
              <a:gdLst>
                <a:gd name="T0" fmla="*/ 22 w 51"/>
                <a:gd name="T1" fmla="*/ 1 h 46"/>
                <a:gd name="T2" fmla="*/ 16 w 51"/>
                <a:gd name="T3" fmla="*/ 10 h 46"/>
                <a:gd name="T4" fmla="*/ 5 w 51"/>
                <a:gd name="T5" fmla="*/ 24 h 46"/>
                <a:gd name="T6" fmla="*/ 0 w 51"/>
                <a:gd name="T7" fmla="*/ 33 h 46"/>
                <a:gd name="T8" fmla="*/ 2 w 51"/>
                <a:gd name="T9" fmla="*/ 34 h 46"/>
                <a:gd name="T10" fmla="*/ 4 w 51"/>
                <a:gd name="T11" fmla="*/ 36 h 46"/>
                <a:gd name="T12" fmla="*/ 6 w 51"/>
                <a:gd name="T13" fmla="*/ 37 h 46"/>
                <a:gd name="T14" fmla="*/ 8 w 51"/>
                <a:gd name="T15" fmla="*/ 39 h 46"/>
                <a:gd name="T16" fmla="*/ 11 w 51"/>
                <a:gd name="T17" fmla="*/ 42 h 46"/>
                <a:gd name="T18" fmla="*/ 13 w 51"/>
                <a:gd name="T19" fmla="*/ 43 h 46"/>
                <a:gd name="T20" fmla="*/ 15 w 51"/>
                <a:gd name="T21" fmla="*/ 45 h 46"/>
                <a:gd name="T22" fmla="*/ 17 w 51"/>
                <a:gd name="T23" fmla="*/ 46 h 46"/>
                <a:gd name="T24" fmla="*/ 23 w 51"/>
                <a:gd name="T25" fmla="*/ 36 h 46"/>
                <a:gd name="T26" fmla="*/ 33 w 51"/>
                <a:gd name="T27" fmla="*/ 23 h 46"/>
                <a:gd name="T28" fmla="*/ 43 w 51"/>
                <a:gd name="T29" fmla="*/ 10 h 46"/>
                <a:gd name="T30" fmla="*/ 51 w 51"/>
                <a:gd name="T31" fmla="*/ 1 h 46"/>
                <a:gd name="T32" fmla="*/ 47 w 51"/>
                <a:gd name="T33" fmla="*/ 0 h 46"/>
                <a:gd name="T34" fmla="*/ 43 w 51"/>
                <a:gd name="T35" fmla="*/ 1 h 46"/>
                <a:gd name="T36" fmla="*/ 40 w 51"/>
                <a:gd name="T37" fmla="*/ 1 h 46"/>
                <a:gd name="T38" fmla="*/ 37 w 51"/>
                <a:gd name="T39" fmla="*/ 1 h 46"/>
                <a:gd name="T40" fmla="*/ 33 w 51"/>
                <a:gd name="T41" fmla="*/ 1 h 46"/>
                <a:gd name="T42" fmla="*/ 30 w 51"/>
                <a:gd name="T43" fmla="*/ 1 h 46"/>
                <a:gd name="T44" fmla="*/ 25 w 51"/>
                <a:gd name="T45" fmla="*/ 1 h 46"/>
                <a:gd name="T46" fmla="*/ 22 w 51"/>
                <a:gd name="T47" fmla="*/ 1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46"/>
                <a:gd name="T74" fmla="*/ 51 w 51"/>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46">
                  <a:moveTo>
                    <a:pt x="22" y="1"/>
                  </a:moveTo>
                  <a:lnTo>
                    <a:pt x="16" y="10"/>
                  </a:lnTo>
                  <a:lnTo>
                    <a:pt x="5" y="24"/>
                  </a:lnTo>
                  <a:lnTo>
                    <a:pt x="0" y="33"/>
                  </a:lnTo>
                  <a:lnTo>
                    <a:pt x="2" y="34"/>
                  </a:lnTo>
                  <a:lnTo>
                    <a:pt x="4" y="36"/>
                  </a:lnTo>
                  <a:lnTo>
                    <a:pt x="6" y="37"/>
                  </a:lnTo>
                  <a:lnTo>
                    <a:pt x="8" y="39"/>
                  </a:lnTo>
                  <a:lnTo>
                    <a:pt x="11" y="42"/>
                  </a:lnTo>
                  <a:lnTo>
                    <a:pt x="13" y="43"/>
                  </a:lnTo>
                  <a:lnTo>
                    <a:pt x="15" y="45"/>
                  </a:lnTo>
                  <a:lnTo>
                    <a:pt x="17" y="46"/>
                  </a:lnTo>
                  <a:lnTo>
                    <a:pt x="23" y="36"/>
                  </a:lnTo>
                  <a:lnTo>
                    <a:pt x="33" y="23"/>
                  </a:lnTo>
                  <a:lnTo>
                    <a:pt x="43" y="10"/>
                  </a:lnTo>
                  <a:lnTo>
                    <a:pt x="51" y="1"/>
                  </a:lnTo>
                  <a:lnTo>
                    <a:pt x="47" y="0"/>
                  </a:lnTo>
                  <a:lnTo>
                    <a:pt x="43" y="1"/>
                  </a:lnTo>
                  <a:lnTo>
                    <a:pt x="40" y="1"/>
                  </a:lnTo>
                  <a:lnTo>
                    <a:pt x="37" y="1"/>
                  </a:lnTo>
                  <a:lnTo>
                    <a:pt x="33" y="1"/>
                  </a:lnTo>
                  <a:lnTo>
                    <a:pt x="30" y="1"/>
                  </a:lnTo>
                  <a:lnTo>
                    <a:pt x="25" y="1"/>
                  </a:lnTo>
                  <a:lnTo>
                    <a:pt x="22" y="1"/>
                  </a:lnTo>
                  <a:close/>
                </a:path>
              </a:pathLst>
            </a:custGeom>
            <a:solidFill>
              <a:srgbClr val="18D4FF"/>
            </a:solidFill>
            <a:ln w="9525">
              <a:noFill/>
              <a:round/>
              <a:headEnd/>
              <a:tailEnd/>
            </a:ln>
          </p:spPr>
          <p:txBody>
            <a:bodyPr>
              <a:prstTxWarp prst="textNoShape">
                <a:avLst/>
              </a:prstTxWarp>
            </a:bodyPr>
            <a:lstStyle/>
            <a:p>
              <a:endParaRPr lang="en-US"/>
            </a:p>
          </p:txBody>
        </p:sp>
        <p:sp>
          <p:nvSpPr>
            <p:cNvPr id="62589" name="Freeform 125"/>
            <p:cNvSpPr>
              <a:spLocks/>
            </p:cNvSpPr>
            <p:nvPr/>
          </p:nvSpPr>
          <p:spPr bwMode="auto">
            <a:xfrm>
              <a:off x="1141" y="2234"/>
              <a:ext cx="61" cy="58"/>
            </a:xfrm>
            <a:custGeom>
              <a:avLst/>
              <a:gdLst>
                <a:gd name="T0" fmla="*/ 34 w 61"/>
                <a:gd name="T1" fmla="*/ 0 h 58"/>
                <a:gd name="T2" fmla="*/ 26 w 61"/>
                <a:gd name="T3" fmla="*/ 9 h 58"/>
                <a:gd name="T4" fmla="*/ 16 w 61"/>
                <a:gd name="T5" fmla="*/ 22 h 58"/>
                <a:gd name="T6" fmla="*/ 6 w 61"/>
                <a:gd name="T7" fmla="*/ 35 h 58"/>
                <a:gd name="T8" fmla="*/ 0 w 61"/>
                <a:gd name="T9" fmla="*/ 45 h 58"/>
                <a:gd name="T10" fmla="*/ 2 w 61"/>
                <a:gd name="T11" fmla="*/ 47 h 58"/>
                <a:gd name="T12" fmla="*/ 4 w 61"/>
                <a:gd name="T13" fmla="*/ 49 h 58"/>
                <a:gd name="T14" fmla="*/ 6 w 61"/>
                <a:gd name="T15" fmla="*/ 50 h 58"/>
                <a:gd name="T16" fmla="*/ 8 w 61"/>
                <a:gd name="T17" fmla="*/ 52 h 58"/>
                <a:gd name="T18" fmla="*/ 10 w 61"/>
                <a:gd name="T19" fmla="*/ 53 h 58"/>
                <a:gd name="T20" fmla="*/ 13 w 61"/>
                <a:gd name="T21" fmla="*/ 55 h 58"/>
                <a:gd name="T22" fmla="*/ 15 w 61"/>
                <a:gd name="T23" fmla="*/ 56 h 58"/>
                <a:gd name="T24" fmla="*/ 17 w 61"/>
                <a:gd name="T25" fmla="*/ 58 h 58"/>
                <a:gd name="T26" fmla="*/ 24 w 61"/>
                <a:gd name="T27" fmla="*/ 47 h 58"/>
                <a:gd name="T28" fmla="*/ 34 w 61"/>
                <a:gd name="T29" fmla="*/ 34 h 58"/>
                <a:gd name="T30" fmla="*/ 43 w 61"/>
                <a:gd name="T31" fmla="*/ 23 h 58"/>
                <a:gd name="T32" fmla="*/ 53 w 61"/>
                <a:gd name="T33" fmla="*/ 11 h 58"/>
                <a:gd name="T34" fmla="*/ 61 w 61"/>
                <a:gd name="T35" fmla="*/ 2 h 58"/>
                <a:gd name="T36" fmla="*/ 58 w 61"/>
                <a:gd name="T37" fmla="*/ 2 h 58"/>
                <a:gd name="T38" fmla="*/ 55 w 61"/>
                <a:gd name="T39" fmla="*/ 2 h 58"/>
                <a:gd name="T40" fmla="*/ 52 w 61"/>
                <a:gd name="T41" fmla="*/ 0 h 58"/>
                <a:gd name="T42" fmla="*/ 47 w 61"/>
                <a:gd name="T43" fmla="*/ 0 h 58"/>
                <a:gd name="T44" fmla="*/ 44 w 61"/>
                <a:gd name="T45" fmla="*/ 0 h 58"/>
                <a:gd name="T46" fmla="*/ 41 w 61"/>
                <a:gd name="T47" fmla="*/ 0 h 58"/>
                <a:gd name="T48" fmla="*/ 37 w 61"/>
                <a:gd name="T49" fmla="*/ 0 h 58"/>
                <a:gd name="T50" fmla="*/ 34 w 61"/>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8"/>
                <a:gd name="T80" fmla="*/ 61 w 61"/>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8">
                  <a:moveTo>
                    <a:pt x="34" y="0"/>
                  </a:moveTo>
                  <a:lnTo>
                    <a:pt x="26" y="9"/>
                  </a:lnTo>
                  <a:lnTo>
                    <a:pt x="16" y="22"/>
                  </a:lnTo>
                  <a:lnTo>
                    <a:pt x="6" y="35"/>
                  </a:lnTo>
                  <a:lnTo>
                    <a:pt x="0" y="45"/>
                  </a:lnTo>
                  <a:lnTo>
                    <a:pt x="2" y="47"/>
                  </a:lnTo>
                  <a:lnTo>
                    <a:pt x="4" y="49"/>
                  </a:lnTo>
                  <a:lnTo>
                    <a:pt x="6" y="50"/>
                  </a:lnTo>
                  <a:lnTo>
                    <a:pt x="8" y="52"/>
                  </a:lnTo>
                  <a:lnTo>
                    <a:pt x="10" y="53"/>
                  </a:lnTo>
                  <a:lnTo>
                    <a:pt x="13" y="55"/>
                  </a:lnTo>
                  <a:lnTo>
                    <a:pt x="15" y="56"/>
                  </a:lnTo>
                  <a:lnTo>
                    <a:pt x="17" y="58"/>
                  </a:lnTo>
                  <a:lnTo>
                    <a:pt x="24" y="47"/>
                  </a:lnTo>
                  <a:lnTo>
                    <a:pt x="34" y="34"/>
                  </a:lnTo>
                  <a:lnTo>
                    <a:pt x="43" y="23"/>
                  </a:lnTo>
                  <a:lnTo>
                    <a:pt x="53" y="11"/>
                  </a:lnTo>
                  <a:lnTo>
                    <a:pt x="61" y="2"/>
                  </a:lnTo>
                  <a:lnTo>
                    <a:pt x="58" y="2"/>
                  </a:lnTo>
                  <a:lnTo>
                    <a:pt x="55" y="2"/>
                  </a:lnTo>
                  <a:lnTo>
                    <a:pt x="52" y="0"/>
                  </a:lnTo>
                  <a:lnTo>
                    <a:pt x="47" y="0"/>
                  </a:lnTo>
                  <a:lnTo>
                    <a:pt x="44" y="0"/>
                  </a:lnTo>
                  <a:lnTo>
                    <a:pt x="41" y="0"/>
                  </a:lnTo>
                  <a:lnTo>
                    <a:pt x="37" y="0"/>
                  </a:lnTo>
                  <a:lnTo>
                    <a:pt x="34" y="0"/>
                  </a:lnTo>
                  <a:close/>
                </a:path>
              </a:pathLst>
            </a:custGeom>
            <a:solidFill>
              <a:srgbClr val="20D6FF"/>
            </a:solidFill>
            <a:ln w="9525">
              <a:noFill/>
              <a:round/>
              <a:headEnd/>
              <a:tailEnd/>
            </a:ln>
          </p:spPr>
          <p:txBody>
            <a:bodyPr>
              <a:prstTxWarp prst="textNoShape">
                <a:avLst/>
              </a:prstTxWarp>
            </a:bodyPr>
            <a:lstStyle/>
            <a:p>
              <a:endParaRPr lang="en-US"/>
            </a:p>
          </p:txBody>
        </p:sp>
        <p:sp>
          <p:nvSpPr>
            <p:cNvPr id="62590" name="Freeform 126"/>
            <p:cNvSpPr>
              <a:spLocks/>
            </p:cNvSpPr>
            <p:nvPr/>
          </p:nvSpPr>
          <p:spPr bwMode="auto">
            <a:xfrm>
              <a:off x="1158" y="2236"/>
              <a:ext cx="69" cy="70"/>
            </a:xfrm>
            <a:custGeom>
              <a:avLst/>
              <a:gdLst>
                <a:gd name="T0" fmla="*/ 44 w 69"/>
                <a:gd name="T1" fmla="*/ 0 h 70"/>
                <a:gd name="T2" fmla="*/ 36 w 69"/>
                <a:gd name="T3" fmla="*/ 9 h 70"/>
                <a:gd name="T4" fmla="*/ 26 w 69"/>
                <a:gd name="T5" fmla="*/ 21 h 70"/>
                <a:gd name="T6" fmla="*/ 17 w 69"/>
                <a:gd name="T7" fmla="*/ 32 h 70"/>
                <a:gd name="T8" fmla="*/ 7 w 69"/>
                <a:gd name="T9" fmla="*/ 45 h 70"/>
                <a:gd name="T10" fmla="*/ 0 w 69"/>
                <a:gd name="T11" fmla="*/ 56 h 70"/>
                <a:gd name="T12" fmla="*/ 2 w 69"/>
                <a:gd name="T13" fmla="*/ 59 h 70"/>
                <a:gd name="T14" fmla="*/ 4 w 69"/>
                <a:gd name="T15" fmla="*/ 60 h 70"/>
                <a:gd name="T16" fmla="*/ 6 w 69"/>
                <a:gd name="T17" fmla="*/ 62 h 70"/>
                <a:gd name="T18" fmla="*/ 8 w 69"/>
                <a:gd name="T19" fmla="*/ 63 h 70"/>
                <a:gd name="T20" fmla="*/ 10 w 69"/>
                <a:gd name="T21" fmla="*/ 65 h 70"/>
                <a:gd name="T22" fmla="*/ 12 w 69"/>
                <a:gd name="T23" fmla="*/ 67 h 70"/>
                <a:gd name="T24" fmla="*/ 15 w 69"/>
                <a:gd name="T25" fmla="*/ 68 h 70"/>
                <a:gd name="T26" fmla="*/ 17 w 69"/>
                <a:gd name="T27" fmla="*/ 70 h 70"/>
                <a:gd name="T28" fmla="*/ 18 w 69"/>
                <a:gd name="T29" fmla="*/ 69 h 70"/>
                <a:gd name="T30" fmla="*/ 25 w 69"/>
                <a:gd name="T31" fmla="*/ 57 h 70"/>
                <a:gd name="T32" fmla="*/ 33 w 69"/>
                <a:gd name="T33" fmla="*/ 45 h 70"/>
                <a:gd name="T34" fmla="*/ 43 w 69"/>
                <a:gd name="T35" fmla="*/ 34 h 70"/>
                <a:gd name="T36" fmla="*/ 52 w 69"/>
                <a:gd name="T37" fmla="*/ 23 h 70"/>
                <a:gd name="T38" fmla="*/ 62 w 69"/>
                <a:gd name="T39" fmla="*/ 12 h 70"/>
                <a:gd name="T40" fmla="*/ 69 w 69"/>
                <a:gd name="T41" fmla="*/ 5 h 70"/>
                <a:gd name="T42" fmla="*/ 69 w 69"/>
                <a:gd name="T43" fmla="*/ 5 h 70"/>
                <a:gd name="T44" fmla="*/ 69 w 69"/>
                <a:gd name="T45" fmla="*/ 5 h 70"/>
                <a:gd name="T46" fmla="*/ 69 w 69"/>
                <a:gd name="T47" fmla="*/ 5 h 70"/>
                <a:gd name="T48" fmla="*/ 69 w 69"/>
                <a:gd name="T49" fmla="*/ 5 h 70"/>
                <a:gd name="T50" fmla="*/ 69 w 69"/>
                <a:gd name="T51" fmla="*/ 5 h 70"/>
                <a:gd name="T52" fmla="*/ 69 w 69"/>
                <a:gd name="T53" fmla="*/ 5 h 70"/>
                <a:gd name="T54" fmla="*/ 69 w 69"/>
                <a:gd name="T55" fmla="*/ 5 h 70"/>
                <a:gd name="T56" fmla="*/ 69 w 69"/>
                <a:gd name="T57" fmla="*/ 5 h 70"/>
                <a:gd name="T58" fmla="*/ 66 w 69"/>
                <a:gd name="T59" fmla="*/ 5 h 70"/>
                <a:gd name="T60" fmla="*/ 63 w 69"/>
                <a:gd name="T61" fmla="*/ 4 h 70"/>
                <a:gd name="T62" fmla="*/ 60 w 69"/>
                <a:gd name="T63" fmla="*/ 3 h 70"/>
                <a:gd name="T64" fmla="*/ 57 w 69"/>
                <a:gd name="T65" fmla="*/ 2 h 70"/>
                <a:gd name="T66" fmla="*/ 54 w 69"/>
                <a:gd name="T67" fmla="*/ 2 h 70"/>
                <a:gd name="T68" fmla="*/ 50 w 69"/>
                <a:gd name="T69" fmla="*/ 1 h 70"/>
                <a:gd name="T70" fmla="*/ 47 w 69"/>
                <a:gd name="T71" fmla="*/ 1 h 70"/>
                <a:gd name="T72" fmla="*/ 44 w 69"/>
                <a:gd name="T73" fmla="*/ 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70"/>
                <a:gd name="T113" fmla="*/ 69 w 6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70">
                  <a:moveTo>
                    <a:pt x="44" y="0"/>
                  </a:moveTo>
                  <a:lnTo>
                    <a:pt x="36" y="9"/>
                  </a:lnTo>
                  <a:lnTo>
                    <a:pt x="26" y="21"/>
                  </a:lnTo>
                  <a:lnTo>
                    <a:pt x="17" y="32"/>
                  </a:lnTo>
                  <a:lnTo>
                    <a:pt x="7" y="45"/>
                  </a:lnTo>
                  <a:lnTo>
                    <a:pt x="0" y="56"/>
                  </a:lnTo>
                  <a:lnTo>
                    <a:pt x="2" y="59"/>
                  </a:lnTo>
                  <a:lnTo>
                    <a:pt x="4" y="60"/>
                  </a:lnTo>
                  <a:lnTo>
                    <a:pt x="6" y="62"/>
                  </a:lnTo>
                  <a:lnTo>
                    <a:pt x="8" y="63"/>
                  </a:lnTo>
                  <a:lnTo>
                    <a:pt x="10" y="65"/>
                  </a:lnTo>
                  <a:lnTo>
                    <a:pt x="12" y="67"/>
                  </a:lnTo>
                  <a:lnTo>
                    <a:pt x="15" y="68"/>
                  </a:lnTo>
                  <a:lnTo>
                    <a:pt x="17" y="70"/>
                  </a:lnTo>
                  <a:lnTo>
                    <a:pt x="18" y="69"/>
                  </a:lnTo>
                  <a:lnTo>
                    <a:pt x="25" y="57"/>
                  </a:lnTo>
                  <a:lnTo>
                    <a:pt x="33" y="45"/>
                  </a:lnTo>
                  <a:lnTo>
                    <a:pt x="43" y="34"/>
                  </a:lnTo>
                  <a:lnTo>
                    <a:pt x="52" y="23"/>
                  </a:lnTo>
                  <a:lnTo>
                    <a:pt x="62" y="12"/>
                  </a:lnTo>
                  <a:lnTo>
                    <a:pt x="69" y="5"/>
                  </a:lnTo>
                  <a:lnTo>
                    <a:pt x="66" y="5"/>
                  </a:lnTo>
                  <a:lnTo>
                    <a:pt x="63" y="4"/>
                  </a:lnTo>
                  <a:lnTo>
                    <a:pt x="60" y="3"/>
                  </a:lnTo>
                  <a:lnTo>
                    <a:pt x="57" y="2"/>
                  </a:lnTo>
                  <a:lnTo>
                    <a:pt x="54" y="2"/>
                  </a:lnTo>
                  <a:lnTo>
                    <a:pt x="50" y="1"/>
                  </a:lnTo>
                  <a:lnTo>
                    <a:pt x="47" y="1"/>
                  </a:lnTo>
                  <a:lnTo>
                    <a:pt x="44" y="0"/>
                  </a:lnTo>
                  <a:close/>
                </a:path>
              </a:pathLst>
            </a:custGeom>
            <a:solidFill>
              <a:srgbClr val="28D9FF"/>
            </a:solidFill>
            <a:ln w="9525">
              <a:noFill/>
              <a:round/>
              <a:headEnd/>
              <a:tailEnd/>
            </a:ln>
          </p:spPr>
          <p:txBody>
            <a:bodyPr>
              <a:prstTxWarp prst="textNoShape">
                <a:avLst/>
              </a:prstTxWarp>
            </a:bodyPr>
            <a:lstStyle/>
            <a:p>
              <a:endParaRPr lang="en-US"/>
            </a:p>
          </p:txBody>
        </p:sp>
        <p:sp>
          <p:nvSpPr>
            <p:cNvPr id="62591" name="Freeform 127"/>
            <p:cNvSpPr>
              <a:spLocks/>
            </p:cNvSpPr>
            <p:nvPr/>
          </p:nvSpPr>
          <p:spPr bwMode="auto">
            <a:xfrm>
              <a:off x="1175" y="2236"/>
              <a:ext cx="93" cy="84"/>
            </a:xfrm>
            <a:custGeom>
              <a:avLst/>
              <a:gdLst>
                <a:gd name="T0" fmla="*/ 52 w 93"/>
                <a:gd name="T1" fmla="*/ 5 h 84"/>
                <a:gd name="T2" fmla="*/ 45 w 93"/>
                <a:gd name="T3" fmla="*/ 12 h 84"/>
                <a:gd name="T4" fmla="*/ 35 w 93"/>
                <a:gd name="T5" fmla="*/ 23 h 84"/>
                <a:gd name="T6" fmla="*/ 26 w 93"/>
                <a:gd name="T7" fmla="*/ 34 h 84"/>
                <a:gd name="T8" fmla="*/ 16 w 93"/>
                <a:gd name="T9" fmla="*/ 45 h 84"/>
                <a:gd name="T10" fmla="*/ 8 w 93"/>
                <a:gd name="T11" fmla="*/ 57 h 84"/>
                <a:gd name="T12" fmla="*/ 1 w 93"/>
                <a:gd name="T13" fmla="*/ 69 h 84"/>
                <a:gd name="T14" fmla="*/ 0 w 93"/>
                <a:gd name="T15" fmla="*/ 70 h 84"/>
                <a:gd name="T16" fmla="*/ 2 w 93"/>
                <a:gd name="T17" fmla="*/ 71 h 84"/>
                <a:gd name="T18" fmla="*/ 5 w 93"/>
                <a:gd name="T19" fmla="*/ 73 h 84"/>
                <a:gd name="T20" fmla="*/ 7 w 93"/>
                <a:gd name="T21" fmla="*/ 75 h 84"/>
                <a:gd name="T22" fmla="*/ 9 w 93"/>
                <a:gd name="T23" fmla="*/ 76 h 84"/>
                <a:gd name="T24" fmla="*/ 11 w 93"/>
                <a:gd name="T25" fmla="*/ 79 h 84"/>
                <a:gd name="T26" fmla="*/ 13 w 93"/>
                <a:gd name="T27" fmla="*/ 80 h 84"/>
                <a:gd name="T28" fmla="*/ 15 w 93"/>
                <a:gd name="T29" fmla="*/ 82 h 84"/>
                <a:gd name="T30" fmla="*/ 18 w 93"/>
                <a:gd name="T31" fmla="*/ 84 h 84"/>
                <a:gd name="T32" fmla="*/ 19 w 93"/>
                <a:gd name="T33" fmla="*/ 81 h 84"/>
                <a:gd name="T34" fmla="*/ 26 w 93"/>
                <a:gd name="T35" fmla="*/ 69 h 84"/>
                <a:gd name="T36" fmla="*/ 34 w 93"/>
                <a:gd name="T37" fmla="*/ 59 h 84"/>
                <a:gd name="T38" fmla="*/ 42 w 93"/>
                <a:gd name="T39" fmla="*/ 48 h 84"/>
                <a:gd name="T40" fmla="*/ 51 w 93"/>
                <a:gd name="T41" fmla="*/ 37 h 84"/>
                <a:gd name="T42" fmla="*/ 61 w 93"/>
                <a:gd name="T43" fmla="*/ 28 h 84"/>
                <a:gd name="T44" fmla="*/ 70 w 93"/>
                <a:gd name="T45" fmla="*/ 18 h 84"/>
                <a:gd name="T46" fmla="*/ 80 w 93"/>
                <a:gd name="T47" fmla="*/ 10 h 84"/>
                <a:gd name="T48" fmla="*/ 90 w 93"/>
                <a:gd name="T49" fmla="*/ 2 h 84"/>
                <a:gd name="T50" fmla="*/ 93 w 93"/>
                <a:gd name="T51" fmla="*/ 0 h 84"/>
                <a:gd name="T52" fmla="*/ 88 w 93"/>
                <a:gd name="T53" fmla="*/ 1 h 84"/>
                <a:gd name="T54" fmla="*/ 83 w 93"/>
                <a:gd name="T55" fmla="*/ 2 h 84"/>
                <a:gd name="T56" fmla="*/ 79 w 93"/>
                <a:gd name="T57" fmla="*/ 3 h 84"/>
                <a:gd name="T58" fmla="*/ 73 w 93"/>
                <a:gd name="T59" fmla="*/ 4 h 84"/>
                <a:gd name="T60" fmla="*/ 68 w 93"/>
                <a:gd name="T61" fmla="*/ 4 h 84"/>
                <a:gd name="T62" fmla="*/ 63 w 93"/>
                <a:gd name="T63" fmla="*/ 5 h 84"/>
                <a:gd name="T64" fmla="*/ 58 w 93"/>
                <a:gd name="T65" fmla="*/ 5 h 84"/>
                <a:gd name="T66" fmla="*/ 52 w 93"/>
                <a:gd name="T67" fmla="*/ 5 h 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84"/>
                <a:gd name="T104" fmla="*/ 93 w 93"/>
                <a:gd name="T105" fmla="*/ 84 h 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84">
                  <a:moveTo>
                    <a:pt x="52" y="5"/>
                  </a:moveTo>
                  <a:lnTo>
                    <a:pt x="45" y="12"/>
                  </a:lnTo>
                  <a:lnTo>
                    <a:pt x="35" y="23"/>
                  </a:lnTo>
                  <a:lnTo>
                    <a:pt x="26" y="34"/>
                  </a:lnTo>
                  <a:lnTo>
                    <a:pt x="16" y="45"/>
                  </a:lnTo>
                  <a:lnTo>
                    <a:pt x="8" y="57"/>
                  </a:lnTo>
                  <a:lnTo>
                    <a:pt x="1" y="69"/>
                  </a:lnTo>
                  <a:lnTo>
                    <a:pt x="0" y="70"/>
                  </a:lnTo>
                  <a:lnTo>
                    <a:pt x="2" y="71"/>
                  </a:lnTo>
                  <a:lnTo>
                    <a:pt x="5" y="73"/>
                  </a:lnTo>
                  <a:lnTo>
                    <a:pt x="7" y="75"/>
                  </a:lnTo>
                  <a:lnTo>
                    <a:pt x="9" y="76"/>
                  </a:lnTo>
                  <a:lnTo>
                    <a:pt x="11" y="79"/>
                  </a:lnTo>
                  <a:lnTo>
                    <a:pt x="13" y="80"/>
                  </a:lnTo>
                  <a:lnTo>
                    <a:pt x="15" y="82"/>
                  </a:lnTo>
                  <a:lnTo>
                    <a:pt x="18" y="84"/>
                  </a:lnTo>
                  <a:lnTo>
                    <a:pt x="19" y="81"/>
                  </a:lnTo>
                  <a:lnTo>
                    <a:pt x="26" y="69"/>
                  </a:lnTo>
                  <a:lnTo>
                    <a:pt x="34" y="59"/>
                  </a:lnTo>
                  <a:lnTo>
                    <a:pt x="42" y="48"/>
                  </a:lnTo>
                  <a:lnTo>
                    <a:pt x="51" y="37"/>
                  </a:lnTo>
                  <a:lnTo>
                    <a:pt x="61" y="28"/>
                  </a:lnTo>
                  <a:lnTo>
                    <a:pt x="70" y="18"/>
                  </a:lnTo>
                  <a:lnTo>
                    <a:pt x="80" y="10"/>
                  </a:lnTo>
                  <a:lnTo>
                    <a:pt x="90" y="2"/>
                  </a:lnTo>
                  <a:lnTo>
                    <a:pt x="93" y="0"/>
                  </a:lnTo>
                  <a:lnTo>
                    <a:pt x="88" y="1"/>
                  </a:lnTo>
                  <a:lnTo>
                    <a:pt x="83" y="2"/>
                  </a:lnTo>
                  <a:lnTo>
                    <a:pt x="79" y="3"/>
                  </a:lnTo>
                  <a:lnTo>
                    <a:pt x="73" y="4"/>
                  </a:lnTo>
                  <a:lnTo>
                    <a:pt x="68" y="4"/>
                  </a:lnTo>
                  <a:lnTo>
                    <a:pt x="63" y="5"/>
                  </a:lnTo>
                  <a:lnTo>
                    <a:pt x="58" y="5"/>
                  </a:lnTo>
                  <a:lnTo>
                    <a:pt x="52" y="5"/>
                  </a:lnTo>
                  <a:close/>
                </a:path>
              </a:pathLst>
            </a:custGeom>
            <a:solidFill>
              <a:srgbClr val="30DCFF"/>
            </a:solidFill>
            <a:ln w="9525">
              <a:noFill/>
              <a:round/>
              <a:headEnd/>
              <a:tailEnd/>
            </a:ln>
          </p:spPr>
          <p:txBody>
            <a:bodyPr>
              <a:prstTxWarp prst="textNoShape">
                <a:avLst/>
              </a:prstTxWarp>
            </a:bodyPr>
            <a:lstStyle/>
            <a:p>
              <a:endParaRPr lang="en-US"/>
            </a:p>
          </p:txBody>
        </p:sp>
        <p:sp>
          <p:nvSpPr>
            <p:cNvPr id="62592" name="Freeform 128"/>
            <p:cNvSpPr>
              <a:spLocks/>
            </p:cNvSpPr>
            <p:nvPr/>
          </p:nvSpPr>
          <p:spPr bwMode="auto">
            <a:xfrm>
              <a:off x="1193" y="2204"/>
              <a:ext cx="164" cy="128"/>
            </a:xfrm>
            <a:custGeom>
              <a:avLst/>
              <a:gdLst>
                <a:gd name="T0" fmla="*/ 75 w 164"/>
                <a:gd name="T1" fmla="*/ 32 h 128"/>
                <a:gd name="T2" fmla="*/ 72 w 164"/>
                <a:gd name="T3" fmla="*/ 34 h 128"/>
                <a:gd name="T4" fmla="*/ 62 w 164"/>
                <a:gd name="T5" fmla="*/ 42 h 128"/>
                <a:gd name="T6" fmla="*/ 52 w 164"/>
                <a:gd name="T7" fmla="*/ 50 h 128"/>
                <a:gd name="T8" fmla="*/ 43 w 164"/>
                <a:gd name="T9" fmla="*/ 60 h 128"/>
                <a:gd name="T10" fmla="*/ 33 w 164"/>
                <a:gd name="T11" fmla="*/ 69 h 128"/>
                <a:gd name="T12" fmla="*/ 24 w 164"/>
                <a:gd name="T13" fmla="*/ 80 h 128"/>
                <a:gd name="T14" fmla="*/ 16 w 164"/>
                <a:gd name="T15" fmla="*/ 91 h 128"/>
                <a:gd name="T16" fmla="*/ 8 w 164"/>
                <a:gd name="T17" fmla="*/ 101 h 128"/>
                <a:gd name="T18" fmla="*/ 1 w 164"/>
                <a:gd name="T19" fmla="*/ 113 h 128"/>
                <a:gd name="T20" fmla="*/ 0 w 164"/>
                <a:gd name="T21" fmla="*/ 116 h 128"/>
                <a:gd name="T22" fmla="*/ 2 w 164"/>
                <a:gd name="T23" fmla="*/ 117 h 128"/>
                <a:gd name="T24" fmla="*/ 4 w 164"/>
                <a:gd name="T25" fmla="*/ 119 h 128"/>
                <a:gd name="T26" fmla="*/ 6 w 164"/>
                <a:gd name="T27" fmla="*/ 120 h 128"/>
                <a:gd name="T28" fmla="*/ 8 w 164"/>
                <a:gd name="T29" fmla="*/ 122 h 128"/>
                <a:gd name="T30" fmla="*/ 10 w 164"/>
                <a:gd name="T31" fmla="*/ 124 h 128"/>
                <a:gd name="T32" fmla="*/ 12 w 164"/>
                <a:gd name="T33" fmla="*/ 125 h 128"/>
                <a:gd name="T34" fmla="*/ 14 w 164"/>
                <a:gd name="T35" fmla="*/ 127 h 128"/>
                <a:gd name="T36" fmla="*/ 16 w 164"/>
                <a:gd name="T37" fmla="*/ 128 h 128"/>
                <a:gd name="T38" fmla="*/ 20 w 164"/>
                <a:gd name="T39" fmla="*/ 124 h 128"/>
                <a:gd name="T40" fmla="*/ 26 w 164"/>
                <a:gd name="T41" fmla="*/ 114 h 128"/>
                <a:gd name="T42" fmla="*/ 33 w 164"/>
                <a:gd name="T43" fmla="*/ 103 h 128"/>
                <a:gd name="T44" fmla="*/ 41 w 164"/>
                <a:gd name="T45" fmla="*/ 94 h 128"/>
                <a:gd name="T46" fmla="*/ 49 w 164"/>
                <a:gd name="T47" fmla="*/ 84 h 128"/>
                <a:gd name="T48" fmla="*/ 57 w 164"/>
                <a:gd name="T49" fmla="*/ 75 h 128"/>
                <a:gd name="T50" fmla="*/ 67 w 164"/>
                <a:gd name="T51" fmla="*/ 66 h 128"/>
                <a:gd name="T52" fmla="*/ 75 w 164"/>
                <a:gd name="T53" fmla="*/ 58 h 128"/>
                <a:gd name="T54" fmla="*/ 86 w 164"/>
                <a:gd name="T55" fmla="*/ 50 h 128"/>
                <a:gd name="T56" fmla="*/ 95 w 164"/>
                <a:gd name="T57" fmla="*/ 43 h 128"/>
                <a:gd name="T58" fmla="*/ 106 w 164"/>
                <a:gd name="T59" fmla="*/ 37 h 128"/>
                <a:gd name="T60" fmla="*/ 118 w 164"/>
                <a:gd name="T61" fmla="*/ 30 h 128"/>
                <a:gd name="T62" fmla="*/ 128 w 164"/>
                <a:gd name="T63" fmla="*/ 25 h 128"/>
                <a:gd name="T64" fmla="*/ 140 w 164"/>
                <a:gd name="T65" fmla="*/ 20 h 128"/>
                <a:gd name="T66" fmla="*/ 151 w 164"/>
                <a:gd name="T67" fmla="*/ 15 h 128"/>
                <a:gd name="T68" fmla="*/ 164 w 164"/>
                <a:gd name="T69" fmla="*/ 10 h 128"/>
                <a:gd name="T70" fmla="*/ 164 w 164"/>
                <a:gd name="T71" fmla="*/ 10 h 128"/>
                <a:gd name="T72" fmla="*/ 158 w 164"/>
                <a:gd name="T73" fmla="*/ 1 h 128"/>
                <a:gd name="T74" fmla="*/ 153 w 164"/>
                <a:gd name="T75" fmla="*/ 0 h 128"/>
                <a:gd name="T76" fmla="*/ 149 w 164"/>
                <a:gd name="T77" fmla="*/ 1 h 128"/>
                <a:gd name="T78" fmla="*/ 146 w 164"/>
                <a:gd name="T79" fmla="*/ 3 h 128"/>
                <a:gd name="T80" fmla="*/ 142 w 164"/>
                <a:gd name="T81" fmla="*/ 5 h 128"/>
                <a:gd name="T82" fmla="*/ 138 w 164"/>
                <a:gd name="T83" fmla="*/ 7 h 128"/>
                <a:gd name="T84" fmla="*/ 133 w 164"/>
                <a:gd name="T85" fmla="*/ 9 h 128"/>
                <a:gd name="T86" fmla="*/ 129 w 164"/>
                <a:gd name="T87" fmla="*/ 10 h 128"/>
                <a:gd name="T88" fmla="*/ 125 w 164"/>
                <a:gd name="T89" fmla="*/ 12 h 128"/>
                <a:gd name="T90" fmla="*/ 119 w 164"/>
                <a:gd name="T91" fmla="*/ 15 h 128"/>
                <a:gd name="T92" fmla="*/ 113 w 164"/>
                <a:gd name="T93" fmla="*/ 18 h 128"/>
                <a:gd name="T94" fmla="*/ 107 w 164"/>
                <a:gd name="T95" fmla="*/ 20 h 128"/>
                <a:gd name="T96" fmla="*/ 101 w 164"/>
                <a:gd name="T97" fmla="*/ 23 h 128"/>
                <a:gd name="T98" fmla="*/ 94 w 164"/>
                <a:gd name="T99" fmla="*/ 25 h 128"/>
                <a:gd name="T100" fmla="*/ 88 w 164"/>
                <a:gd name="T101" fmla="*/ 27 h 128"/>
                <a:gd name="T102" fmla="*/ 82 w 164"/>
                <a:gd name="T103" fmla="*/ 29 h 128"/>
                <a:gd name="T104" fmla="*/ 75 w 164"/>
                <a:gd name="T105" fmla="*/ 32 h 1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128"/>
                <a:gd name="T161" fmla="*/ 164 w 164"/>
                <a:gd name="T162" fmla="*/ 128 h 1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128">
                  <a:moveTo>
                    <a:pt x="75" y="32"/>
                  </a:moveTo>
                  <a:lnTo>
                    <a:pt x="72" y="34"/>
                  </a:lnTo>
                  <a:lnTo>
                    <a:pt x="62" y="42"/>
                  </a:lnTo>
                  <a:lnTo>
                    <a:pt x="52" y="50"/>
                  </a:lnTo>
                  <a:lnTo>
                    <a:pt x="43" y="60"/>
                  </a:lnTo>
                  <a:lnTo>
                    <a:pt x="33" y="69"/>
                  </a:lnTo>
                  <a:lnTo>
                    <a:pt x="24" y="80"/>
                  </a:lnTo>
                  <a:lnTo>
                    <a:pt x="16" y="91"/>
                  </a:lnTo>
                  <a:lnTo>
                    <a:pt x="8" y="101"/>
                  </a:lnTo>
                  <a:lnTo>
                    <a:pt x="1" y="113"/>
                  </a:lnTo>
                  <a:lnTo>
                    <a:pt x="0" y="116"/>
                  </a:lnTo>
                  <a:lnTo>
                    <a:pt x="2" y="117"/>
                  </a:lnTo>
                  <a:lnTo>
                    <a:pt x="4" y="119"/>
                  </a:lnTo>
                  <a:lnTo>
                    <a:pt x="6" y="120"/>
                  </a:lnTo>
                  <a:lnTo>
                    <a:pt x="8" y="122"/>
                  </a:lnTo>
                  <a:lnTo>
                    <a:pt x="10" y="124"/>
                  </a:lnTo>
                  <a:lnTo>
                    <a:pt x="12" y="125"/>
                  </a:lnTo>
                  <a:lnTo>
                    <a:pt x="14" y="127"/>
                  </a:lnTo>
                  <a:lnTo>
                    <a:pt x="16" y="128"/>
                  </a:lnTo>
                  <a:lnTo>
                    <a:pt x="20" y="124"/>
                  </a:lnTo>
                  <a:lnTo>
                    <a:pt x="26" y="114"/>
                  </a:lnTo>
                  <a:lnTo>
                    <a:pt x="33" y="103"/>
                  </a:lnTo>
                  <a:lnTo>
                    <a:pt x="41" y="94"/>
                  </a:lnTo>
                  <a:lnTo>
                    <a:pt x="49" y="84"/>
                  </a:lnTo>
                  <a:lnTo>
                    <a:pt x="57" y="75"/>
                  </a:lnTo>
                  <a:lnTo>
                    <a:pt x="67" y="66"/>
                  </a:lnTo>
                  <a:lnTo>
                    <a:pt x="75" y="58"/>
                  </a:lnTo>
                  <a:lnTo>
                    <a:pt x="86" y="50"/>
                  </a:lnTo>
                  <a:lnTo>
                    <a:pt x="95" y="43"/>
                  </a:lnTo>
                  <a:lnTo>
                    <a:pt x="106" y="37"/>
                  </a:lnTo>
                  <a:lnTo>
                    <a:pt x="118" y="30"/>
                  </a:lnTo>
                  <a:lnTo>
                    <a:pt x="128" y="25"/>
                  </a:lnTo>
                  <a:lnTo>
                    <a:pt x="140" y="20"/>
                  </a:lnTo>
                  <a:lnTo>
                    <a:pt x="151" y="15"/>
                  </a:lnTo>
                  <a:lnTo>
                    <a:pt x="164" y="10"/>
                  </a:lnTo>
                  <a:lnTo>
                    <a:pt x="158" y="1"/>
                  </a:lnTo>
                  <a:lnTo>
                    <a:pt x="153" y="0"/>
                  </a:lnTo>
                  <a:lnTo>
                    <a:pt x="149" y="1"/>
                  </a:lnTo>
                  <a:lnTo>
                    <a:pt x="146" y="3"/>
                  </a:lnTo>
                  <a:lnTo>
                    <a:pt x="142" y="5"/>
                  </a:lnTo>
                  <a:lnTo>
                    <a:pt x="138" y="7"/>
                  </a:lnTo>
                  <a:lnTo>
                    <a:pt x="133" y="9"/>
                  </a:lnTo>
                  <a:lnTo>
                    <a:pt x="129" y="10"/>
                  </a:lnTo>
                  <a:lnTo>
                    <a:pt x="125" y="12"/>
                  </a:lnTo>
                  <a:lnTo>
                    <a:pt x="119" y="15"/>
                  </a:lnTo>
                  <a:lnTo>
                    <a:pt x="113" y="18"/>
                  </a:lnTo>
                  <a:lnTo>
                    <a:pt x="107" y="20"/>
                  </a:lnTo>
                  <a:lnTo>
                    <a:pt x="101" y="23"/>
                  </a:lnTo>
                  <a:lnTo>
                    <a:pt x="94" y="25"/>
                  </a:lnTo>
                  <a:lnTo>
                    <a:pt x="88" y="27"/>
                  </a:lnTo>
                  <a:lnTo>
                    <a:pt x="82" y="29"/>
                  </a:lnTo>
                  <a:lnTo>
                    <a:pt x="75" y="32"/>
                  </a:lnTo>
                  <a:close/>
                </a:path>
              </a:pathLst>
            </a:custGeom>
            <a:solidFill>
              <a:srgbClr val="38DEFF"/>
            </a:solidFill>
            <a:ln w="9525">
              <a:noFill/>
              <a:round/>
              <a:headEnd/>
              <a:tailEnd/>
            </a:ln>
          </p:spPr>
          <p:txBody>
            <a:bodyPr>
              <a:prstTxWarp prst="textNoShape">
                <a:avLst/>
              </a:prstTxWarp>
            </a:bodyPr>
            <a:lstStyle/>
            <a:p>
              <a:endParaRPr lang="en-US"/>
            </a:p>
          </p:txBody>
        </p:sp>
        <p:sp>
          <p:nvSpPr>
            <p:cNvPr id="62593" name="Freeform 129"/>
            <p:cNvSpPr>
              <a:spLocks/>
            </p:cNvSpPr>
            <p:nvPr/>
          </p:nvSpPr>
          <p:spPr bwMode="auto">
            <a:xfrm>
              <a:off x="1209" y="2214"/>
              <a:ext cx="161" cy="132"/>
            </a:xfrm>
            <a:custGeom>
              <a:avLst/>
              <a:gdLst>
                <a:gd name="T0" fmla="*/ 148 w 161"/>
                <a:gd name="T1" fmla="*/ 0 h 132"/>
                <a:gd name="T2" fmla="*/ 148 w 161"/>
                <a:gd name="T3" fmla="*/ 0 h 132"/>
                <a:gd name="T4" fmla="*/ 135 w 161"/>
                <a:gd name="T5" fmla="*/ 5 h 132"/>
                <a:gd name="T6" fmla="*/ 124 w 161"/>
                <a:gd name="T7" fmla="*/ 10 h 132"/>
                <a:gd name="T8" fmla="*/ 112 w 161"/>
                <a:gd name="T9" fmla="*/ 15 h 132"/>
                <a:gd name="T10" fmla="*/ 102 w 161"/>
                <a:gd name="T11" fmla="*/ 20 h 132"/>
                <a:gd name="T12" fmla="*/ 90 w 161"/>
                <a:gd name="T13" fmla="*/ 27 h 132"/>
                <a:gd name="T14" fmla="*/ 79 w 161"/>
                <a:gd name="T15" fmla="*/ 33 h 132"/>
                <a:gd name="T16" fmla="*/ 70 w 161"/>
                <a:gd name="T17" fmla="*/ 40 h 132"/>
                <a:gd name="T18" fmla="*/ 59 w 161"/>
                <a:gd name="T19" fmla="*/ 48 h 132"/>
                <a:gd name="T20" fmla="*/ 51 w 161"/>
                <a:gd name="T21" fmla="*/ 56 h 132"/>
                <a:gd name="T22" fmla="*/ 41 w 161"/>
                <a:gd name="T23" fmla="*/ 65 h 132"/>
                <a:gd name="T24" fmla="*/ 33 w 161"/>
                <a:gd name="T25" fmla="*/ 74 h 132"/>
                <a:gd name="T26" fmla="*/ 25 w 161"/>
                <a:gd name="T27" fmla="*/ 84 h 132"/>
                <a:gd name="T28" fmla="*/ 17 w 161"/>
                <a:gd name="T29" fmla="*/ 93 h 132"/>
                <a:gd name="T30" fmla="*/ 10 w 161"/>
                <a:gd name="T31" fmla="*/ 104 h 132"/>
                <a:gd name="T32" fmla="*/ 4 w 161"/>
                <a:gd name="T33" fmla="*/ 114 h 132"/>
                <a:gd name="T34" fmla="*/ 0 w 161"/>
                <a:gd name="T35" fmla="*/ 118 h 132"/>
                <a:gd name="T36" fmla="*/ 3 w 161"/>
                <a:gd name="T37" fmla="*/ 121 h 132"/>
                <a:gd name="T38" fmla="*/ 5 w 161"/>
                <a:gd name="T39" fmla="*/ 123 h 132"/>
                <a:gd name="T40" fmla="*/ 7 w 161"/>
                <a:gd name="T41" fmla="*/ 124 h 132"/>
                <a:gd name="T42" fmla="*/ 9 w 161"/>
                <a:gd name="T43" fmla="*/ 126 h 132"/>
                <a:gd name="T44" fmla="*/ 11 w 161"/>
                <a:gd name="T45" fmla="*/ 127 h 132"/>
                <a:gd name="T46" fmla="*/ 13 w 161"/>
                <a:gd name="T47" fmla="*/ 129 h 132"/>
                <a:gd name="T48" fmla="*/ 15 w 161"/>
                <a:gd name="T49" fmla="*/ 131 h 132"/>
                <a:gd name="T50" fmla="*/ 17 w 161"/>
                <a:gd name="T51" fmla="*/ 132 h 132"/>
                <a:gd name="T52" fmla="*/ 21 w 161"/>
                <a:gd name="T53" fmla="*/ 125 h 132"/>
                <a:gd name="T54" fmla="*/ 28 w 161"/>
                <a:gd name="T55" fmla="*/ 115 h 132"/>
                <a:gd name="T56" fmla="*/ 34 w 161"/>
                <a:gd name="T57" fmla="*/ 106 h 132"/>
                <a:gd name="T58" fmla="*/ 41 w 161"/>
                <a:gd name="T59" fmla="*/ 97 h 132"/>
                <a:gd name="T60" fmla="*/ 49 w 161"/>
                <a:gd name="T61" fmla="*/ 89 h 132"/>
                <a:gd name="T62" fmla="*/ 56 w 161"/>
                <a:gd name="T63" fmla="*/ 81 h 132"/>
                <a:gd name="T64" fmla="*/ 65 w 161"/>
                <a:gd name="T65" fmla="*/ 72 h 132"/>
                <a:gd name="T66" fmla="*/ 73 w 161"/>
                <a:gd name="T67" fmla="*/ 65 h 132"/>
                <a:gd name="T68" fmla="*/ 83 w 161"/>
                <a:gd name="T69" fmla="*/ 58 h 132"/>
                <a:gd name="T70" fmla="*/ 92 w 161"/>
                <a:gd name="T71" fmla="*/ 51 h 132"/>
                <a:gd name="T72" fmla="*/ 102 w 161"/>
                <a:gd name="T73" fmla="*/ 45 h 132"/>
                <a:gd name="T74" fmla="*/ 111 w 161"/>
                <a:gd name="T75" fmla="*/ 39 h 132"/>
                <a:gd name="T76" fmla="*/ 122 w 161"/>
                <a:gd name="T77" fmla="*/ 34 h 132"/>
                <a:gd name="T78" fmla="*/ 132 w 161"/>
                <a:gd name="T79" fmla="*/ 30 h 132"/>
                <a:gd name="T80" fmla="*/ 143 w 161"/>
                <a:gd name="T81" fmla="*/ 25 h 132"/>
                <a:gd name="T82" fmla="*/ 154 w 161"/>
                <a:gd name="T83" fmla="*/ 22 h 132"/>
                <a:gd name="T84" fmla="*/ 161 w 161"/>
                <a:gd name="T85" fmla="*/ 19 h 132"/>
                <a:gd name="T86" fmla="*/ 148 w 161"/>
                <a:gd name="T87" fmla="*/ 0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32"/>
                <a:gd name="T134" fmla="*/ 161 w 161"/>
                <a:gd name="T135" fmla="*/ 132 h 1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32">
                  <a:moveTo>
                    <a:pt x="148" y="0"/>
                  </a:moveTo>
                  <a:lnTo>
                    <a:pt x="148" y="0"/>
                  </a:lnTo>
                  <a:lnTo>
                    <a:pt x="135" y="5"/>
                  </a:lnTo>
                  <a:lnTo>
                    <a:pt x="124" y="10"/>
                  </a:lnTo>
                  <a:lnTo>
                    <a:pt x="112" y="15"/>
                  </a:lnTo>
                  <a:lnTo>
                    <a:pt x="102" y="20"/>
                  </a:lnTo>
                  <a:lnTo>
                    <a:pt x="90" y="27"/>
                  </a:lnTo>
                  <a:lnTo>
                    <a:pt x="79" y="33"/>
                  </a:lnTo>
                  <a:lnTo>
                    <a:pt x="70" y="40"/>
                  </a:lnTo>
                  <a:lnTo>
                    <a:pt x="59" y="48"/>
                  </a:lnTo>
                  <a:lnTo>
                    <a:pt x="51" y="56"/>
                  </a:lnTo>
                  <a:lnTo>
                    <a:pt x="41" y="65"/>
                  </a:lnTo>
                  <a:lnTo>
                    <a:pt x="33" y="74"/>
                  </a:lnTo>
                  <a:lnTo>
                    <a:pt x="25" y="84"/>
                  </a:lnTo>
                  <a:lnTo>
                    <a:pt x="17" y="93"/>
                  </a:lnTo>
                  <a:lnTo>
                    <a:pt x="10" y="104"/>
                  </a:lnTo>
                  <a:lnTo>
                    <a:pt x="4" y="114"/>
                  </a:lnTo>
                  <a:lnTo>
                    <a:pt x="0" y="118"/>
                  </a:lnTo>
                  <a:lnTo>
                    <a:pt x="3" y="121"/>
                  </a:lnTo>
                  <a:lnTo>
                    <a:pt x="5" y="123"/>
                  </a:lnTo>
                  <a:lnTo>
                    <a:pt x="7" y="124"/>
                  </a:lnTo>
                  <a:lnTo>
                    <a:pt x="9" y="126"/>
                  </a:lnTo>
                  <a:lnTo>
                    <a:pt x="11" y="127"/>
                  </a:lnTo>
                  <a:lnTo>
                    <a:pt x="13" y="129"/>
                  </a:lnTo>
                  <a:lnTo>
                    <a:pt x="15" y="131"/>
                  </a:lnTo>
                  <a:lnTo>
                    <a:pt x="17" y="132"/>
                  </a:lnTo>
                  <a:lnTo>
                    <a:pt x="21" y="125"/>
                  </a:lnTo>
                  <a:lnTo>
                    <a:pt x="28" y="115"/>
                  </a:lnTo>
                  <a:lnTo>
                    <a:pt x="34" y="106"/>
                  </a:lnTo>
                  <a:lnTo>
                    <a:pt x="41" y="97"/>
                  </a:lnTo>
                  <a:lnTo>
                    <a:pt x="49" y="89"/>
                  </a:lnTo>
                  <a:lnTo>
                    <a:pt x="56" y="81"/>
                  </a:lnTo>
                  <a:lnTo>
                    <a:pt x="65" y="72"/>
                  </a:lnTo>
                  <a:lnTo>
                    <a:pt x="73" y="65"/>
                  </a:lnTo>
                  <a:lnTo>
                    <a:pt x="83" y="58"/>
                  </a:lnTo>
                  <a:lnTo>
                    <a:pt x="92" y="51"/>
                  </a:lnTo>
                  <a:lnTo>
                    <a:pt x="102" y="45"/>
                  </a:lnTo>
                  <a:lnTo>
                    <a:pt x="111" y="39"/>
                  </a:lnTo>
                  <a:lnTo>
                    <a:pt x="122" y="34"/>
                  </a:lnTo>
                  <a:lnTo>
                    <a:pt x="132" y="30"/>
                  </a:lnTo>
                  <a:lnTo>
                    <a:pt x="143" y="25"/>
                  </a:lnTo>
                  <a:lnTo>
                    <a:pt x="154" y="22"/>
                  </a:lnTo>
                  <a:lnTo>
                    <a:pt x="161" y="19"/>
                  </a:lnTo>
                  <a:lnTo>
                    <a:pt x="148" y="0"/>
                  </a:lnTo>
                  <a:close/>
                </a:path>
              </a:pathLst>
            </a:custGeom>
            <a:solidFill>
              <a:srgbClr val="40E1FF"/>
            </a:solidFill>
            <a:ln w="9525">
              <a:noFill/>
              <a:round/>
              <a:headEnd/>
              <a:tailEnd/>
            </a:ln>
          </p:spPr>
          <p:txBody>
            <a:bodyPr>
              <a:prstTxWarp prst="textNoShape">
                <a:avLst/>
              </a:prstTxWarp>
            </a:bodyPr>
            <a:lstStyle/>
            <a:p>
              <a:endParaRPr lang="en-US"/>
            </a:p>
          </p:txBody>
        </p:sp>
        <p:sp>
          <p:nvSpPr>
            <p:cNvPr id="62594" name="Freeform 130"/>
            <p:cNvSpPr>
              <a:spLocks/>
            </p:cNvSpPr>
            <p:nvPr/>
          </p:nvSpPr>
          <p:spPr bwMode="auto">
            <a:xfrm>
              <a:off x="1226" y="2233"/>
              <a:ext cx="151" cy="127"/>
            </a:xfrm>
            <a:custGeom>
              <a:avLst/>
              <a:gdLst>
                <a:gd name="T0" fmla="*/ 144 w 151"/>
                <a:gd name="T1" fmla="*/ 0 h 127"/>
                <a:gd name="T2" fmla="*/ 137 w 151"/>
                <a:gd name="T3" fmla="*/ 3 h 127"/>
                <a:gd name="T4" fmla="*/ 126 w 151"/>
                <a:gd name="T5" fmla="*/ 6 h 127"/>
                <a:gd name="T6" fmla="*/ 115 w 151"/>
                <a:gd name="T7" fmla="*/ 11 h 127"/>
                <a:gd name="T8" fmla="*/ 105 w 151"/>
                <a:gd name="T9" fmla="*/ 15 h 127"/>
                <a:gd name="T10" fmla="*/ 94 w 151"/>
                <a:gd name="T11" fmla="*/ 20 h 127"/>
                <a:gd name="T12" fmla="*/ 85 w 151"/>
                <a:gd name="T13" fmla="*/ 26 h 127"/>
                <a:gd name="T14" fmla="*/ 75 w 151"/>
                <a:gd name="T15" fmla="*/ 32 h 127"/>
                <a:gd name="T16" fmla="*/ 66 w 151"/>
                <a:gd name="T17" fmla="*/ 39 h 127"/>
                <a:gd name="T18" fmla="*/ 56 w 151"/>
                <a:gd name="T19" fmla="*/ 46 h 127"/>
                <a:gd name="T20" fmla="*/ 48 w 151"/>
                <a:gd name="T21" fmla="*/ 53 h 127"/>
                <a:gd name="T22" fmla="*/ 39 w 151"/>
                <a:gd name="T23" fmla="*/ 62 h 127"/>
                <a:gd name="T24" fmla="*/ 32 w 151"/>
                <a:gd name="T25" fmla="*/ 70 h 127"/>
                <a:gd name="T26" fmla="*/ 24 w 151"/>
                <a:gd name="T27" fmla="*/ 78 h 127"/>
                <a:gd name="T28" fmla="*/ 17 w 151"/>
                <a:gd name="T29" fmla="*/ 87 h 127"/>
                <a:gd name="T30" fmla="*/ 11 w 151"/>
                <a:gd name="T31" fmla="*/ 96 h 127"/>
                <a:gd name="T32" fmla="*/ 4 w 151"/>
                <a:gd name="T33" fmla="*/ 106 h 127"/>
                <a:gd name="T34" fmla="*/ 0 w 151"/>
                <a:gd name="T35" fmla="*/ 113 h 127"/>
                <a:gd name="T36" fmla="*/ 2 w 151"/>
                <a:gd name="T37" fmla="*/ 115 h 127"/>
                <a:gd name="T38" fmla="*/ 4 w 151"/>
                <a:gd name="T39" fmla="*/ 116 h 127"/>
                <a:gd name="T40" fmla="*/ 7 w 151"/>
                <a:gd name="T41" fmla="*/ 118 h 127"/>
                <a:gd name="T42" fmla="*/ 9 w 151"/>
                <a:gd name="T43" fmla="*/ 121 h 127"/>
                <a:gd name="T44" fmla="*/ 11 w 151"/>
                <a:gd name="T45" fmla="*/ 122 h 127"/>
                <a:gd name="T46" fmla="*/ 13 w 151"/>
                <a:gd name="T47" fmla="*/ 124 h 127"/>
                <a:gd name="T48" fmla="*/ 15 w 151"/>
                <a:gd name="T49" fmla="*/ 125 h 127"/>
                <a:gd name="T50" fmla="*/ 17 w 151"/>
                <a:gd name="T51" fmla="*/ 127 h 127"/>
                <a:gd name="T52" fmla="*/ 18 w 151"/>
                <a:gd name="T53" fmla="*/ 126 h 127"/>
                <a:gd name="T54" fmla="*/ 29 w 151"/>
                <a:gd name="T55" fmla="*/ 108 h 127"/>
                <a:gd name="T56" fmla="*/ 41 w 151"/>
                <a:gd name="T57" fmla="*/ 92 h 127"/>
                <a:gd name="T58" fmla="*/ 55 w 151"/>
                <a:gd name="T59" fmla="*/ 76 h 127"/>
                <a:gd name="T60" fmla="*/ 70 w 151"/>
                <a:gd name="T61" fmla="*/ 63 h 127"/>
                <a:gd name="T62" fmla="*/ 87 w 151"/>
                <a:gd name="T63" fmla="*/ 50 h 127"/>
                <a:gd name="T64" fmla="*/ 105 w 151"/>
                <a:gd name="T65" fmla="*/ 39 h 127"/>
                <a:gd name="T66" fmla="*/ 124 w 151"/>
                <a:gd name="T67" fmla="*/ 30 h 127"/>
                <a:gd name="T68" fmla="*/ 144 w 151"/>
                <a:gd name="T69" fmla="*/ 23 h 127"/>
                <a:gd name="T70" fmla="*/ 149 w 151"/>
                <a:gd name="T71" fmla="*/ 21 h 127"/>
                <a:gd name="T72" fmla="*/ 149 w 151"/>
                <a:gd name="T73" fmla="*/ 20 h 127"/>
                <a:gd name="T74" fmla="*/ 149 w 151"/>
                <a:gd name="T75" fmla="*/ 19 h 127"/>
                <a:gd name="T76" fmla="*/ 149 w 151"/>
                <a:gd name="T77" fmla="*/ 17 h 127"/>
                <a:gd name="T78" fmla="*/ 150 w 151"/>
                <a:gd name="T79" fmla="*/ 16 h 127"/>
                <a:gd name="T80" fmla="*/ 150 w 151"/>
                <a:gd name="T81" fmla="*/ 15 h 127"/>
                <a:gd name="T82" fmla="*/ 150 w 151"/>
                <a:gd name="T83" fmla="*/ 14 h 127"/>
                <a:gd name="T84" fmla="*/ 151 w 151"/>
                <a:gd name="T85" fmla="*/ 13 h 127"/>
                <a:gd name="T86" fmla="*/ 151 w 151"/>
                <a:gd name="T87" fmla="*/ 12 h 127"/>
                <a:gd name="T88" fmla="*/ 144 w 151"/>
                <a:gd name="T89" fmla="*/ 0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1"/>
                <a:gd name="T136" fmla="*/ 0 h 127"/>
                <a:gd name="T137" fmla="*/ 151 w 151"/>
                <a:gd name="T138" fmla="*/ 127 h 1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1" h="127">
                  <a:moveTo>
                    <a:pt x="144" y="0"/>
                  </a:moveTo>
                  <a:lnTo>
                    <a:pt x="137" y="3"/>
                  </a:lnTo>
                  <a:lnTo>
                    <a:pt x="126" y="6"/>
                  </a:lnTo>
                  <a:lnTo>
                    <a:pt x="115" y="11"/>
                  </a:lnTo>
                  <a:lnTo>
                    <a:pt x="105" y="15"/>
                  </a:lnTo>
                  <a:lnTo>
                    <a:pt x="94" y="20"/>
                  </a:lnTo>
                  <a:lnTo>
                    <a:pt x="85" y="26"/>
                  </a:lnTo>
                  <a:lnTo>
                    <a:pt x="75" y="32"/>
                  </a:lnTo>
                  <a:lnTo>
                    <a:pt x="66" y="39"/>
                  </a:lnTo>
                  <a:lnTo>
                    <a:pt x="56" y="46"/>
                  </a:lnTo>
                  <a:lnTo>
                    <a:pt x="48" y="53"/>
                  </a:lnTo>
                  <a:lnTo>
                    <a:pt x="39" y="62"/>
                  </a:lnTo>
                  <a:lnTo>
                    <a:pt x="32" y="70"/>
                  </a:lnTo>
                  <a:lnTo>
                    <a:pt x="24" y="78"/>
                  </a:lnTo>
                  <a:lnTo>
                    <a:pt x="17" y="87"/>
                  </a:lnTo>
                  <a:lnTo>
                    <a:pt x="11" y="96"/>
                  </a:lnTo>
                  <a:lnTo>
                    <a:pt x="4" y="106"/>
                  </a:lnTo>
                  <a:lnTo>
                    <a:pt x="0" y="113"/>
                  </a:lnTo>
                  <a:lnTo>
                    <a:pt x="2" y="115"/>
                  </a:lnTo>
                  <a:lnTo>
                    <a:pt x="4" y="116"/>
                  </a:lnTo>
                  <a:lnTo>
                    <a:pt x="7" y="118"/>
                  </a:lnTo>
                  <a:lnTo>
                    <a:pt x="9" y="121"/>
                  </a:lnTo>
                  <a:lnTo>
                    <a:pt x="11" y="122"/>
                  </a:lnTo>
                  <a:lnTo>
                    <a:pt x="13" y="124"/>
                  </a:lnTo>
                  <a:lnTo>
                    <a:pt x="15" y="125"/>
                  </a:lnTo>
                  <a:lnTo>
                    <a:pt x="17" y="127"/>
                  </a:lnTo>
                  <a:lnTo>
                    <a:pt x="18" y="126"/>
                  </a:lnTo>
                  <a:lnTo>
                    <a:pt x="29" y="108"/>
                  </a:lnTo>
                  <a:lnTo>
                    <a:pt x="41" y="92"/>
                  </a:lnTo>
                  <a:lnTo>
                    <a:pt x="55" y="76"/>
                  </a:lnTo>
                  <a:lnTo>
                    <a:pt x="70" y="63"/>
                  </a:lnTo>
                  <a:lnTo>
                    <a:pt x="87" y="50"/>
                  </a:lnTo>
                  <a:lnTo>
                    <a:pt x="105" y="39"/>
                  </a:lnTo>
                  <a:lnTo>
                    <a:pt x="124" y="30"/>
                  </a:lnTo>
                  <a:lnTo>
                    <a:pt x="144" y="23"/>
                  </a:lnTo>
                  <a:lnTo>
                    <a:pt x="149" y="21"/>
                  </a:lnTo>
                  <a:lnTo>
                    <a:pt x="149" y="20"/>
                  </a:lnTo>
                  <a:lnTo>
                    <a:pt x="149" y="19"/>
                  </a:lnTo>
                  <a:lnTo>
                    <a:pt x="149" y="17"/>
                  </a:lnTo>
                  <a:lnTo>
                    <a:pt x="150" y="16"/>
                  </a:lnTo>
                  <a:lnTo>
                    <a:pt x="150" y="15"/>
                  </a:lnTo>
                  <a:lnTo>
                    <a:pt x="150" y="14"/>
                  </a:lnTo>
                  <a:lnTo>
                    <a:pt x="151" y="13"/>
                  </a:lnTo>
                  <a:lnTo>
                    <a:pt x="151" y="12"/>
                  </a:lnTo>
                  <a:lnTo>
                    <a:pt x="144" y="0"/>
                  </a:lnTo>
                  <a:close/>
                </a:path>
              </a:pathLst>
            </a:custGeom>
            <a:solidFill>
              <a:srgbClr val="48E4FF"/>
            </a:solidFill>
            <a:ln w="9525">
              <a:noFill/>
              <a:round/>
              <a:headEnd/>
              <a:tailEnd/>
            </a:ln>
          </p:spPr>
          <p:txBody>
            <a:bodyPr>
              <a:prstTxWarp prst="textNoShape">
                <a:avLst/>
              </a:prstTxWarp>
            </a:bodyPr>
            <a:lstStyle/>
            <a:p>
              <a:endParaRPr lang="en-US"/>
            </a:p>
          </p:txBody>
        </p:sp>
        <p:sp>
          <p:nvSpPr>
            <p:cNvPr id="62595" name="Freeform 131"/>
            <p:cNvSpPr>
              <a:spLocks/>
            </p:cNvSpPr>
            <p:nvPr/>
          </p:nvSpPr>
          <p:spPr bwMode="auto">
            <a:xfrm>
              <a:off x="1243" y="2254"/>
              <a:ext cx="149" cy="120"/>
            </a:xfrm>
            <a:custGeom>
              <a:avLst/>
              <a:gdLst>
                <a:gd name="T0" fmla="*/ 132 w 149"/>
                <a:gd name="T1" fmla="*/ 0 h 120"/>
                <a:gd name="T2" fmla="*/ 127 w 149"/>
                <a:gd name="T3" fmla="*/ 2 h 120"/>
                <a:gd name="T4" fmla="*/ 107 w 149"/>
                <a:gd name="T5" fmla="*/ 9 h 120"/>
                <a:gd name="T6" fmla="*/ 88 w 149"/>
                <a:gd name="T7" fmla="*/ 18 h 120"/>
                <a:gd name="T8" fmla="*/ 70 w 149"/>
                <a:gd name="T9" fmla="*/ 29 h 120"/>
                <a:gd name="T10" fmla="*/ 53 w 149"/>
                <a:gd name="T11" fmla="*/ 42 h 120"/>
                <a:gd name="T12" fmla="*/ 38 w 149"/>
                <a:gd name="T13" fmla="*/ 55 h 120"/>
                <a:gd name="T14" fmla="*/ 24 w 149"/>
                <a:gd name="T15" fmla="*/ 71 h 120"/>
                <a:gd name="T16" fmla="*/ 12 w 149"/>
                <a:gd name="T17" fmla="*/ 87 h 120"/>
                <a:gd name="T18" fmla="*/ 1 w 149"/>
                <a:gd name="T19" fmla="*/ 105 h 120"/>
                <a:gd name="T20" fmla="*/ 0 w 149"/>
                <a:gd name="T21" fmla="*/ 106 h 120"/>
                <a:gd name="T22" fmla="*/ 2 w 149"/>
                <a:gd name="T23" fmla="*/ 108 h 120"/>
                <a:gd name="T24" fmla="*/ 4 w 149"/>
                <a:gd name="T25" fmla="*/ 109 h 120"/>
                <a:gd name="T26" fmla="*/ 7 w 149"/>
                <a:gd name="T27" fmla="*/ 111 h 120"/>
                <a:gd name="T28" fmla="*/ 10 w 149"/>
                <a:gd name="T29" fmla="*/ 113 h 120"/>
                <a:gd name="T30" fmla="*/ 12 w 149"/>
                <a:gd name="T31" fmla="*/ 114 h 120"/>
                <a:gd name="T32" fmla="*/ 14 w 149"/>
                <a:gd name="T33" fmla="*/ 116 h 120"/>
                <a:gd name="T34" fmla="*/ 16 w 149"/>
                <a:gd name="T35" fmla="*/ 118 h 120"/>
                <a:gd name="T36" fmla="*/ 18 w 149"/>
                <a:gd name="T37" fmla="*/ 120 h 120"/>
                <a:gd name="T38" fmla="*/ 20 w 149"/>
                <a:gd name="T39" fmla="*/ 115 h 120"/>
                <a:gd name="T40" fmla="*/ 30 w 149"/>
                <a:gd name="T41" fmla="*/ 100 h 120"/>
                <a:gd name="T42" fmla="*/ 41 w 149"/>
                <a:gd name="T43" fmla="*/ 85 h 120"/>
                <a:gd name="T44" fmla="*/ 53 w 149"/>
                <a:gd name="T45" fmla="*/ 71 h 120"/>
                <a:gd name="T46" fmla="*/ 67 w 149"/>
                <a:gd name="T47" fmla="*/ 58 h 120"/>
                <a:gd name="T48" fmla="*/ 82 w 149"/>
                <a:gd name="T49" fmla="*/ 47 h 120"/>
                <a:gd name="T50" fmla="*/ 98 w 149"/>
                <a:gd name="T51" fmla="*/ 37 h 120"/>
                <a:gd name="T52" fmla="*/ 115 w 149"/>
                <a:gd name="T53" fmla="*/ 29 h 120"/>
                <a:gd name="T54" fmla="*/ 133 w 149"/>
                <a:gd name="T55" fmla="*/ 23 h 120"/>
                <a:gd name="T56" fmla="*/ 149 w 149"/>
                <a:gd name="T57" fmla="*/ 18 h 120"/>
                <a:gd name="T58" fmla="*/ 139 w 149"/>
                <a:gd name="T59" fmla="*/ 18 h 120"/>
                <a:gd name="T60" fmla="*/ 137 w 149"/>
                <a:gd name="T61" fmla="*/ 17 h 120"/>
                <a:gd name="T62" fmla="*/ 135 w 149"/>
                <a:gd name="T63" fmla="*/ 15 h 120"/>
                <a:gd name="T64" fmla="*/ 134 w 149"/>
                <a:gd name="T65" fmla="*/ 13 h 120"/>
                <a:gd name="T66" fmla="*/ 133 w 149"/>
                <a:gd name="T67" fmla="*/ 11 h 120"/>
                <a:gd name="T68" fmla="*/ 132 w 149"/>
                <a:gd name="T69" fmla="*/ 8 h 120"/>
                <a:gd name="T70" fmla="*/ 132 w 149"/>
                <a:gd name="T71" fmla="*/ 6 h 120"/>
                <a:gd name="T72" fmla="*/ 132 w 149"/>
                <a:gd name="T73" fmla="*/ 4 h 120"/>
                <a:gd name="T74" fmla="*/ 132 w 149"/>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
                <a:gd name="T115" fmla="*/ 0 h 120"/>
                <a:gd name="T116" fmla="*/ 149 w 149"/>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 h="120">
                  <a:moveTo>
                    <a:pt x="132" y="0"/>
                  </a:moveTo>
                  <a:lnTo>
                    <a:pt x="127" y="2"/>
                  </a:lnTo>
                  <a:lnTo>
                    <a:pt x="107" y="9"/>
                  </a:lnTo>
                  <a:lnTo>
                    <a:pt x="88" y="18"/>
                  </a:lnTo>
                  <a:lnTo>
                    <a:pt x="70" y="29"/>
                  </a:lnTo>
                  <a:lnTo>
                    <a:pt x="53" y="42"/>
                  </a:lnTo>
                  <a:lnTo>
                    <a:pt x="38" y="55"/>
                  </a:lnTo>
                  <a:lnTo>
                    <a:pt x="24" y="71"/>
                  </a:lnTo>
                  <a:lnTo>
                    <a:pt x="12" y="87"/>
                  </a:lnTo>
                  <a:lnTo>
                    <a:pt x="1" y="105"/>
                  </a:lnTo>
                  <a:lnTo>
                    <a:pt x="0" y="106"/>
                  </a:lnTo>
                  <a:lnTo>
                    <a:pt x="2" y="108"/>
                  </a:lnTo>
                  <a:lnTo>
                    <a:pt x="4" y="109"/>
                  </a:lnTo>
                  <a:lnTo>
                    <a:pt x="7" y="111"/>
                  </a:lnTo>
                  <a:lnTo>
                    <a:pt x="10" y="113"/>
                  </a:lnTo>
                  <a:lnTo>
                    <a:pt x="12" y="114"/>
                  </a:lnTo>
                  <a:lnTo>
                    <a:pt x="14" y="116"/>
                  </a:lnTo>
                  <a:lnTo>
                    <a:pt x="16" y="118"/>
                  </a:lnTo>
                  <a:lnTo>
                    <a:pt x="18" y="120"/>
                  </a:lnTo>
                  <a:lnTo>
                    <a:pt x="20" y="115"/>
                  </a:lnTo>
                  <a:lnTo>
                    <a:pt x="30" y="100"/>
                  </a:lnTo>
                  <a:lnTo>
                    <a:pt x="41" y="85"/>
                  </a:lnTo>
                  <a:lnTo>
                    <a:pt x="53" y="71"/>
                  </a:lnTo>
                  <a:lnTo>
                    <a:pt x="67" y="58"/>
                  </a:lnTo>
                  <a:lnTo>
                    <a:pt x="82" y="47"/>
                  </a:lnTo>
                  <a:lnTo>
                    <a:pt x="98" y="37"/>
                  </a:lnTo>
                  <a:lnTo>
                    <a:pt x="115" y="29"/>
                  </a:lnTo>
                  <a:lnTo>
                    <a:pt x="133" y="23"/>
                  </a:lnTo>
                  <a:lnTo>
                    <a:pt x="149" y="18"/>
                  </a:lnTo>
                  <a:lnTo>
                    <a:pt x="139" y="18"/>
                  </a:lnTo>
                  <a:lnTo>
                    <a:pt x="137" y="17"/>
                  </a:lnTo>
                  <a:lnTo>
                    <a:pt x="135" y="15"/>
                  </a:lnTo>
                  <a:lnTo>
                    <a:pt x="134" y="13"/>
                  </a:lnTo>
                  <a:lnTo>
                    <a:pt x="133" y="11"/>
                  </a:lnTo>
                  <a:lnTo>
                    <a:pt x="132" y="8"/>
                  </a:lnTo>
                  <a:lnTo>
                    <a:pt x="132" y="6"/>
                  </a:lnTo>
                  <a:lnTo>
                    <a:pt x="132" y="4"/>
                  </a:lnTo>
                  <a:lnTo>
                    <a:pt x="132" y="0"/>
                  </a:lnTo>
                  <a:close/>
                </a:path>
              </a:pathLst>
            </a:custGeom>
            <a:solidFill>
              <a:srgbClr val="50E6FF"/>
            </a:solidFill>
            <a:ln w="9525">
              <a:noFill/>
              <a:round/>
              <a:headEnd/>
              <a:tailEnd/>
            </a:ln>
          </p:spPr>
          <p:txBody>
            <a:bodyPr>
              <a:prstTxWarp prst="textNoShape">
                <a:avLst/>
              </a:prstTxWarp>
            </a:bodyPr>
            <a:lstStyle/>
            <a:p>
              <a:endParaRPr lang="en-US"/>
            </a:p>
          </p:txBody>
        </p:sp>
        <p:sp>
          <p:nvSpPr>
            <p:cNvPr id="62596" name="Freeform 132"/>
            <p:cNvSpPr>
              <a:spLocks/>
            </p:cNvSpPr>
            <p:nvPr/>
          </p:nvSpPr>
          <p:spPr bwMode="auto">
            <a:xfrm>
              <a:off x="1261" y="2272"/>
              <a:ext cx="140" cy="115"/>
            </a:xfrm>
            <a:custGeom>
              <a:avLst/>
              <a:gdLst>
                <a:gd name="T0" fmla="*/ 131 w 140"/>
                <a:gd name="T1" fmla="*/ 0 h 115"/>
                <a:gd name="T2" fmla="*/ 115 w 140"/>
                <a:gd name="T3" fmla="*/ 5 h 115"/>
                <a:gd name="T4" fmla="*/ 97 w 140"/>
                <a:gd name="T5" fmla="*/ 11 h 115"/>
                <a:gd name="T6" fmla="*/ 80 w 140"/>
                <a:gd name="T7" fmla="*/ 19 h 115"/>
                <a:gd name="T8" fmla="*/ 64 w 140"/>
                <a:gd name="T9" fmla="*/ 29 h 115"/>
                <a:gd name="T10" fmla="*/ 49 w 140"/>
                <a:gd name="T11" fmla="*/ 40 h 115"/>
                <a:gd name="T12" fmla="*/ 35 w 140"/>
                <a:gd name="T13" fmla="*/ 53 h 115"/>
                <a:gd name="T14" fmla="*/ 23 w 140"/>
                <a:gd name="T15" fmla="*/ 67 h 115"/>
                <a:gd name="T16" fmla="*/ 12 w 140"/>
                <a:gd name="T17" fmla="*/ 82 h 115"/>
                <a:gd name="T18" fmla="*/ 2 w 140"/>
                <a:gd name="T19" fmla="*/ 97 h 115"/>
                <a:gd name="T20" fmla="*/ 0 w 140"/>
                <a:gd name="T21" fmla="*/ 102 h 115"/>
                <a:gd name="T22" fmla="*/ 2 w 140"/>
                <a:gd name="T23" fmla="*/ 104 h 115"/>
                <a:gd name="T24" fmla="*/ 4 w 140"/>
                <a:gd name="T25" fmla="*/ 105 h 115"/>
                <a:gd name="T26" fmla="*/ 6 w 140"/>
                <a:gd name="T27" fmla="*/ 107 h 115"/>
                <a:gd name="T28" fmla="*/ 8 w 140"/>
                <a:gd name="T29" fmla="*/ 109 h 115"/>
                <a:gd name="T30" fmla="*/ 11 w 140"/>
                <a:gd name="T31" fmla="*/ 110 h 115"/>
                <a:gd name="T32" fmla="*/ 13 w 140"/>
                <a:gd name="T33" fmla="*/ 112 h 115"/>
                <a:gd name="T34" fmla="*/ 15 w 140"/>
                <a:gd name="T35" fmla="*/ 114 h 115"/>
                <a:gd name="T36" fmla="*/ 17 w 140"/>
                <a:gd name="T37" fmla="*/ 115 h 115"/>
                <a:gd name="T38" fmla="*/ 21 w 140"/>
                <a:gd name="T39" fmla="*/ 108 h 115"/>
                <a:gd name="T40" fmla="*/ 30 w 140"/>
                <a:gd name="T41" fmla="*/ 93 h 115"/>
                <a:gd name="T42" fmla="*/ 39 w 140"/>
                <a:gd name="T43" fmla="*/ 80 h 115"/>
                <a:gd name="T44" fmla="*/ 51 w 140"/>
                <a:gd name="T45" fmla="*/ 68 h 115"/>
                <a:gd name="T46" fmla="*/ 62 w 140"/>
                <a:gd name="T47" fmla="*/ 57 h 115"/>
                <a:gd name="T48" fmla="*/ 76 w 140"/>
                <a:gd name="T49" fmla="*/ 47 h 115"/>
                <a:gd name="T50" fmla="*/ 91 w 140"/>
                <a:gd name="T51" fmla="*/ 38 h 115"/>
                <a:gd name="T52" fmla="*/ 105 w 140"/>
                <a:gd name="T53" fmla="*/ 31 h 115"/>
                <a:gd name="T54" fmla="*/ 121 w 140"/>
                <a:gd name="T55" fmla="*/ 26 h 115"/>
                <a:gd name="T56" fmla="*/ 130 w 140"/>
                <a:gd name="T57" fmla="*/ 24 h 115"/>
                <a:gd name="T58" fmla="*/ 131 w 140"/>
                <a:gd name="T59" fmla="*/ 20 h 115"/>
                <a:gd name="T60" fmla="*/ 132 w 140"/>
                <a:gd name="T61" fmla="*/ 17 h 115"/>
                <a:gd name="T62" fmla="*/ 133 w 140"/>
                <a:gd name="T63" fmla="*/ 14 h 115"/>
                <a:gd name="T64" fmla="*/ 134 w 140"/>
                <a:gd name="T65" fmla="*/ 11 h 115"/>
                <a:gd name="T66" fmla="*/ 135 w 140"/>
                <a:gd name="T67" fmla="*/ 9 h 115"/>
                <a:gd name="T68" fmla="*/ 137 w 140"/>
                <a:gd name="T69" fmla="*/ 6 h 115"/>
                <a:gd name="T70" fmla="*/ 138 w 140"/>
                <a:gd name="T71" fmla="*/ 4 h 115"/>
                <a:gd name="T72" fmla="*/ 140 w 140"/>
                <a:gd name="T73" fmla="*/ 0 h 115"/>
                <a:gd name="T74" fmla="*/ 131 w 140"/>
                <a:gd name="T75" fmla="*/ 0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115"/>
                <a:gd name="T116" fmla="*/ 140 w 140"/>
                <a:gd name="T117" fmla="*/ 115 h 1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115">
                  <a:moveTo>
                    <a:pt x="131" y="0"/>
                  </a:moveTo>
                  <a:lnTo>
                    <a:pt x="115" y="5"/>
                  </a:lnTo>
                  <a:lnTo>
                    <a:pt x="97" y="11"/>
                  </a:lnTo>
                  <a:lnTo>
                    <a:pt x="80" y="19"/>
                  </a:lnTo>
                  <a:lnTo>
                    <a:pt x="64" y="29"/>
                  </a:lnTo>
                  <a:lnTo>
                    <a:pt x="49" y="40"/>
                  </a:lnTo>
                  <a:lnTo>
                    <a:pt x="35" y="53"/>
                  </a:lnTo>
                  <a:lnTo>
                    <a:pt x="23" y="67"/>
                  </a:lnTo>
                  <a:lnTo>
                    <a:pt x="12" y="82"/>
                  </a:lnTo>
                  <a:lnTo>
                    <a:pt x="2" y="97"/>
                  </a:lnTo>
                  <a:lnTo>
                    <a:pt x="0" y="102"/>
                  </a:lnTo>
                  <a:lnTo>
                    <a:pt x="2" y="104"/>
                  </a:lnTo>
                  <a:lnTo>
                    <a:pt x="4" y="105"/>
                  </a:lnTo>
                  <a:lnTo>
                    <a:pt x="6" y="107"/>
                  </a:lnTo>
                  <a:lnTo>
                    <a:pt x="8" y="109"/>
                  </a:lnTo>
                  <a:lnTo>
                    <a:pt x="11" y="110"/>
                  </a:lnTo>
                  <a:lnTo>
                    <a:pt x="13" y="112"/>
                  </a:lnTo>
                  <a:lnTo>
                    <a:pt x="15" y="114"/>
                  </a:lnTo>
                  <a:lnTo>
                    <a:pt x="17" y="115"/>
                  </a:lnTo>
                  <a:lnTo>
                    <a:pt x="21" y="108"/>
                  </a:lnTo>
                  <a:lnTo>
                    <a:pt x="30" y="93"/>
                  </a:lnTo>
                  <a:lnTo>
                    <a:pt x="39" y="80"/>
                  </a:lnTo>
                  <a:lnTo>
                    <a:pt x="51" y="68"/>
                  </a:lnTo>
                  <a:lnTo>
                    <a:pt x="62" y="57"/>
                  </a:lnTo>
                  <a:lnTo>
                    <a:pt x="76" y="47"/>
                  </a:lnTo>
                  <a:lnTo>
                    <a:pt x="91" y="38"/>
                  </a:lnTo>
                  <a:lnTo>
                    <a:pt x="105" y="31"/>
                  </a:lnTo>
                  <a:lnTo>
                    <a:pt x="121" y="26"/>
                  </a:lnTo>
                  <a:lnTo>
                    <a:pt x="130" y="24"/>
                  </a:lnTo>
                  <a:lnTo>
                    <a:pt x="131" y="20"/>
                  </a:lnTo>
                  <a:lnTo>
                    <a:pt x="132" y="17"/>
                  </a:lnTo>
                  <a:lnTo>
                    <a:pt x="133" y="14"/>
                  </a:lnTo>
                  <a:lnTo>
                    <a:pt x="134" y="11"/>
                  </a:lnTo>
                  <a:lnTo>
                    <a:pt x="135" y="9"/>
                  </a:lnTo>
                  <a:lnTo>
                    <a:pt x="137" y="6"/>
                  </a:lnTo>
                  <a:lnTo>
                    <a:pt x="138" y="4"/>
                  </a:lnTo>
                  <a:lnTo>
                    <a:pt x="140" y="0"/>
                  </a:lnTo>
                  <a:lnTo>
                    <a:pt x="131" y="0"/>
                  </a:lnTo>
                  <a:close/>
                </a:path>
              </a:pathLst>
            </a:custGeom>
            <a:solidFill>
              <a:srgbClr val="58E9FF"/>
            </a:solidFill>
            <a:ln w="9525">
              <a:noFill/>
              <a:round/>
              <a:headEnd/>
              <a:tailEnd/>
            </a:ln>
          </p:spPr>
          <p:txBody>
            <a:bodyPr>
              <a:prstTxWarp prst="textNoShape">
                <a:avLst/>
              </a:prstTxWarp>
            </a:bodyPr>
            <a:lstStyle/>
            <a:p>
              <a:endParaRPr lang="en-US"/>
            </a:p>
          </p:txBody>
        </p:sp>
        <p:sp>
          <p:nvSpPr>
            <p:cNvPr id="62597" name="Freeform 133"/>
            <p:cNvSpPr>
              <a:spLocks/>
            </p:cNvSpPr>
            <p:nvPr/>
          </p:nvSpPr>
          <p:spPr bwMode="auto">
            <a:xfrm>
              <a:off x="1278" y="2296"/>
              <a:ext cx="113" cy="106"/>
            </a:xfrm>
            <a:custGeom>
              <a:avLst/>
              <a:gdLst>
                <a:gd name="T0" fmla="*/ 113 w 113"/>
                <a:gd name="T1" fmla="*/ 0 h 106"/>
                <a:gd name="T2" fmla="*/ 104 w 113"/>
                <a:gd name="T3" fmla="*/ 2 h 106"/>
                <a:gd name="T4" fmla="*/ 88 w 113"/>
                <a:gd name="T5" fmla="*/ 7 h 106"/>
                <a:gd name="T6" fmla="*/ 74 w 113"/>
                <a:gd name="T7" fmla="*/ 14 h 106"/>
                <a:gd name="T8" fmla="*/ 59 w 113"/>
                <a:gd name="T9" fmla="*/ 23 h 106"/>
                <a:gd name="T10" fmla="*/ 45 w 113"/>
                <a:gd name="T11" fmla="*/ 33 h 106"/>
                <a:gd name="T12" fmla="*/ 34 w 113"/>
                <a:gd name="T13" fmla="*/ 44 h 106"/>
                <a:gd name="T14" fmla="*/ 22 w 113"/>
                <a:gd name="T15" fmla="*/ 56 h 106"/>
                <a:gd name="T16" fmla="*/ 13 w 113"/>
                <a:gd name="T17" fmla="*/ 69 h 106"/>
                <a:gd name="T18" fmla="*/ 4 w 113"/>
                <a:gd name="T19" fmla="*/ 84 h 106"/>
                <a:gd name="T20" fmla="*/ 0 w 113"/>
                <a:gd name="T21" fmla="*/ 91 h 106"/>
                <a:gd name="T22" fmla="*/ 2 w 113"/>
                <a:gd name="T23" fmla="*/ 93 h 106"/>
                <a:gd name="T24" fmla="*/ 4 w 113"/>
                <a:gd name="T25" fmla="*/ 95 h 106"/>
                <a:gd name="T26" fmla="*/ 6 w 113"/>
                <a:gd name="T27" fmla="*/ 96 h 106"/>
                <a:gd name="T28" fmla="*/ 8 w 113"/>
                <a:gd name="T29" fmla="*/ 99 h 106"/>
                <a:gd name="T30" fmla="*/ 10 w 113"/>
                <a:gd name="T31" fmla="*/ 101 h 106"/>
                <a:gd name="T32" fmla="*/ 13 w 113"/>
                <a:gd name="T33" fmla="*/ 102 h 106"/>
                <a:gd name="T34" fmla="*/ 15 w 113"/>
                <a:gd name="T35" fmla="*/ 104 h 106"/>
                <a:gd name="T36" fmla="*/ 17 w 113"/>
                <a:gd name="T37" fmla="*/ 106 h 106"/>
                <a:gd name="T38" fmla="*/ 23 w 113"/>
                <a:gd name="T39" fmla="*/ 94 h 106"/>
                <a:gd name="T40" fmla="*/ 30 w 113"/>
                <a:gd name="T41" fmla="*/ 82 h 106"/>
                <a:gd name="T42" fmla="*/ 39 w 113"/>
                <a:gd name="T43" fmla="*/ 70 h 106"/>
                <a:gd name="T44" fmla="*/ 48 w 113"/>
                <a:gd name="T45" fmla="*/ 60 h 106"/>
                <a:gd name="T46" fmla="*/ 60 w 113"/>
                <a:gd name="T47" fmla="*/ 49 h 106"/>
                <a:gd name="T48" fmla="*/ 72 w 113"/>
                <a:gd name="T49" fmla="*/ 41 h 106"/>
                <a:gd name="T50" fmla="*/ 83 w 113"/>
                <a:gd name="T51" fmla="*/ 33 h 106"/>
                <a:gd name="T52" fmla="*/ 97 w 113"/>
                <a:gd name="T53" fmla="*/ 27 h 106"/>
                <a:gd name="T54" fmla="*/ 108 w 113"/>
                <a:gd name="T55" fmla="*/ 23 h 106"/>
                <a:gd name="T56" fmla="*/ 108 w 113"/>
                <a:gd name="T57" fmla="*/ 20 h 106"/>
                <a:gd name="T58" fmla="*/ 108 w 113"/>
                <a:gd name="T59" fmla="*/ 16 h 106"/>
                <a:gd name="T60" fmla="*/ 109 w 113"/>
                <a:gd name="T61" fmla="*/ 13 h 106"/>
                <a:gd name="T62" fmla="*/ 109 w 113"/>
                <a:gd name="T63" fmla="*/ 11 h 106"/>
                <a:gd name="T64" fmla="*/ 111 w 113"/>
                <a:gd name="T65" fmla="*/ 8 h 106"/>
                <a:gd name="T66" fmla="*/ 111 w 113"/>
                <a:gd name="T67" fmla="*/ 5 h 106"/>
                <a:gd name="T68" fmla="*/ 112 w 113"/>
                <a:gd name="T69" fmla="*/ 2 h 106"/>
                <a:gd name="T70" fmla="*/ 113 w 113"/>
                <a:gd name="T71" fmla="*/ 0 h 1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
                <a:gd name="T109" fmla="*/ 0 h 106"/>
                <a:gd name="T110" fmla="*/ 113 w 113"/>
                <a:gd name="T111" fmla="*/ 106 h 1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 h="106">
                  <a:moveTo>
                    <a:pt x="113" y="0"/>
                  </a:moveTo>
                  <a:lnTo>
                    <a:pt x="104" y="2"/>
                  </a:lnTo>
                  <a:lnTo>
                    <a:pt x="88" y="7"/>
                  </a:lnTo>
                  <a:lnTo>
                    <a:pt x="74" y="14"/>
                  </a:lnTo>
                  <a:lnTo>
                    <a:pt x="59" y="23"/>
                  </a:lnTo>
                  <a:lnTo>
                    <a:pt x="45" y="33"/>
                  </a:lnTo>
                  <a:lnTo>
                    <a:pt x="34" y="44"/>
                  </a:lnTo>
                  <a:lnTo>
                    <a:pt x="22" y="56"/>
                  </a:lnTo>
                  <a:lnTo>
                    <a:pt x="13" y="69"/>
                  </a:lnTo>
                  <a:lnTo>
                    <a:pt x="4" y="84"/>
                  </a:lnTo>
                  <a:lnTo>
                    <a:pt x="0" y="91"/>
                  </a:lnTo>
                  <a:lnTo>
                    <a:pt x="2" y="93"/>
                  </a:lnTo>
                  <a:lnTo>
                    <a:pt x="4" y="95"/>
                  </a:lnTo>
                  <a:lnTo>
                    <a:pt x="6" y="96"/>
                  </a:lnTo>
                  <a:lnTo>
                    <a:pt x="8" y="99"/>
                  </a:lnTo>
                  <a:lnTo>
                    <a:pt x="10" y="101"/>
                  </a:lnTo>
                  <a:lnTo>
                    <a:pt x="13" y="102"/>
                  </a:lnTo>
                  <a:lnTo>
                    <a:pt x="15" y="104"/>
                  </a:lnTo>
                  <a:lnTo>
                    <a:pt x="17" y="106"/>
                  </a:lnTo>
                  <a:lnTo>
                    <a:pt x="23" y="94"/>
                  </a:lnTo>
                  <a:lnTo>
                    <a:pt x="30" y="82"/>
                  </a:lnTo>
                  <a:lnTo>
                    <a:pt x="39" y="70"/>
                  </a:lnTo>
                  <a:lnTo>
                    <a:pt x="48" y="60"/>
                  </a:lnTo>
                  <a:lnTo>
                    <a:pt x="60" y="49"/>
                  </a:lnTo>
                  <a:lnTo>
                    <a:pt x="72" y="41"/>
                  </a:lnTo>
                  <a:lnTo>
                    <a:pt x="83" y="33"/>
                  </a:lnTo>
                  <a:lnTo>
                    <a:pt x="97" y="27"/>
                  </a:lnTo>
                  <a:lnTo>
                    <a:pt x="108" y="23"/>
                  </a:lnTo>
                  <a:lnTo>
                    <a:pt x="108" y="20"/>
                  </a:lnTo>
                  <a:lnTo>
                    <a:pt x="108" y="16"/>
                  </a:lnTo>
                  <a:lnTo>
                    <a:pt x="109" y="13"/>
                  </a:lnTo>
                  <a:lnTo>
                    <a:pt x="109" y="11"/>
                  </a:lnTo>
                  <a:lnTo>
                    <a:pt x="111" y="8"/>
                  </a:lnTo>
                  <a:lnTo>
                    <a:pt x="111" y="5"/>
                  </a:lnTo>
                  <a:lnTo>
                    <a:pt x="112" y="2"/>
                  </a:lnTo>
                  <a:lnTo>
                    <a:pt x="113" y="0"/>
                  </a:lnTo>
                  <a:close/>
                </a:path>
              </a:pathLst>
            </a:custGeom>
            <a:solidFill>
              <a:srgbClr val="60ECFF"/>
            </a:solidFill>
            <a:ln w="9525">
              <a:noFill/>
              <a:round/>
              <a:headEnd/>
              <a:tailEnd/>
            </a:ln>
          </p:spPr>
          <p:txBody>
            <a:bodyPr>
              <a:prstTxWarp prst="textNoShape">
                <a:avLst/>
              </a:prstTxWarp>
            </a:bodyPr>
            <a:lstStyle/>
            <a:p>
              <a:endParaRPr lang="en-US"/>
            </a:p>
          </p:txBody>
        </p:sp>
        <p:sp>
          <p:nvSpPr>
            <p:cNvPr id="62598" name="Freeform 134"/>
            <p:cNvSpPr>
              <a:spLocks/>
            </p:cNvSpPr>
            <p:nvPr/>
          </p:nvSpPr>
          <p:spPr bwMode="auto">
            <a:xfrm>
              <a:off x="1295" y="2319"/>
              <a:ext cx="91" cy="98"/>
            </a:xfrm>
            <a:custGeom>
              <a:avLst/>
              <a:gdLst>
                <a:gd name="T0" fmla="*/ 91 w 91"/>
                <a:gd name="T1" fmla="*/ 0 h 98"/>
                <a:gd name="T2" fmla="*/ 80 w 91"/>
                <a:gd name="T3" fmla="*/ 4 h 98"/>
                <a:gd name="T4" fmla="*/ 66 w 91"/>
                <a:gd name="T5" fmla="*/ 10 h 98"/>
                <a:gd name="T6" fmla="*/ 55 w 91"/>
                <a:gd name="T7" fmla="*/ 18 h 98"/>
                <a:gd name="T8" fmla="*/ 43 w 91"/>
                <a:gd name="T9" fmla="*/ 26 h 98"/>
                <a:gd name="T10" fmla="*/ 31 w 91"/>
                <a:gd name="T11" fmla="*/ 37 h 98"/>
                <a:gd name="T12" fmla="*/ 22 w 91"/>
                <a:gd name="T13" fmla="*/ 47 h 98"/>
                <a:gd name="T14" fmla="*/ 13 w 91"/>
                <a:gd name="T15" fmla="*/ 59 h 98"/>
                <a:gd name="T16" fmla="*/ 6 w 91"/>
                <a:gd name="T17" fmla="*/ 71 h 98"/>
                <a:gd name="T18" fmla="*/ 0 w 91"/>
                <a:gd name="T19" fmla="*/ 83 h 98"/>
                <a:gd name="T20" fmla="*/ 2 w 91"/>
                <a:gd name="T21" fmla="*/ 84 h 98"/>
                <a:gd name="T22" fmla="*/ 4 w 91"/>
                <a:gd name="T23" fmla="*/ 86 h 98"/>
                <a:gd name="T24" fmla="*/ 7 w 91"/>
                <a:gd name="T25" fmla="*/ 88 h 98"/>
                <a:gd name="T26" fmla="*/ 9 w 91"/>
                <a:gd name="T27" fmla="*/ 90 h 98"/>
                <a:gd name="T28" fmla="*/ 11 w 91"/>
                <a:gd name="T29" fmla="*/ 91 h 98"/>
                <a:gd name="T30" fmla="*/ 13 w 91"/>
                <a:gd name="T31" fmla="*/ 94 h 98"/>
                <a:gd name="T32" fmla="*/ 16 w 91"/>
                <a:gd name="T33" fmla="*/ 96 h 98"/>
                <a:gd name="T34" fmla="*/ 18 w 91"/>
                <a:gd name="T35" fmla="*/ 98 h 98"/>
                <a:gd name="T36" fmla="*/ 19 w 91"/>
                <a:gd name="T37" fmla="*/ 92 h 98"/>
                <a:gd name="T38" fmla="*/ 25 w 91"/>
                <a:gd name="T39" fmla="*/ 81 h 98"/>
                <a:gd name="T40" fmla="*/ 31 w 91"/>
                <a:gd name="T41" fmla="*/ 70 h 98"/>
                <a:gd name="T42" fmla="*/ 39 w 91"/>
                <a:gd name="T43" fmla="*/ 61 h 98"/>
                <a:gd name="T44" fmla="*/ 47 w 91"/>
                <a:gd name="T45" fmla="*/ 51 h 98"/>
                <a:gd name="T46" fmla="*/ 57 w 91"/>
                <a:gd name="T47" fmla="*/ 43 h 98"/>
                <a:gd name="T48" fmla="*/ 66 w 91"/>
                <a:gd name="T49" fmla="*/ 36 h 98"/>
                <a:gd name="T50" fmla="*/ 77 w 91"/>
                <a:gd name="T51" fmla="*/ 29 h 98"/>
                <a:gd name="T52" fmla="*/ 88 w 91"/>
                <a:gd name="T53" fmla="*/ 24 h 98"/>
                <a:gd name="T54" fmla="*/ 90 w 91"/>
                <a:gd name="T55" fmla="*/ 23 h 98"/>
                <a:gd name="T56" fmla="*/ 90 w 91"/>
                <a:gd name="T57" fmla="*/ 20 h 98"/>
                <a:gd name="T58" fmla="*/ 90 w 91"/>
                <a:gd name="T59" fmla="*/ 17 h 98"/>
                <a:gd name="T60" fmla="*/ 90 w 91"/>
                <a:gd name="T61" fmla="*/ 14 h 98"/>
                <a:gd name="T62" fmla="*/ 90 w 91"/>
                <a:gd name="T63" fmla="*/ 11 h 98"/>
                <a:gd name="T64" fmla="*/ 90 w 91"/>
                <a:gd name="T65" fmla="*/ 8 h 98"/>
                <a:gd name="T66" fmla="*/ 90 w 91"/>
                <a:gd name="T67" fmla="*/ 5 h 98"/>
                <a:gd name="T68" fmla="*/ 90 w 91"/>
                <a:gd name="T69" fmla="*/ 3 h 98"/>
                <a:gd name="T70" fmla="*/ 91 w 91"/>
                <a:gd name="T71" fmla="*/ 0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98"/>
                <a:gd name="T110" fmla="*/ 91 w 91"/>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98">
                  <a:moveTo>
                    <a:pt x="91" y="0"/>
                  </a:moveTo>
                  <a:lnTo>
                    <a:pt x="80" y="4"/>
                  </a:lnTo>
                  <a:lnTo>
                    <a:pt x="66" y="10"/>
                  </a:lnTo>
                  <a:lnTo>
                    <a:pt x="55" y="18"/>
                  </a:lnTo>
                  <a:lnTo>
                    <a:pt x="43" y="26"/>
                  </a:lnTo>
                  <a:lnTo>
                    <a:pt x="31" y="37"/>
                  </a:lnTo>
                  <a:lnTo>
                    <a:pt x="22" y="47"/>
                  </a:lnTo>
                  <a:lnTo>
                    <a:pt x="13" y="59"/>
                  </a:lnTo>
                  <a:lnTo>
                    <a:pt x="6" y="71"/>
                  </a:lnTo>
                  <a:lnTo>
                    <a:pt x="0" y="83"/>
                  </a:lnTo>
                  <a:lnTo>
                    <a:pt x="2" y="84"/>
                  </a:lnTo>
                  <a:lnTo>
                    <a:pt x="4" y="86"/>
                  </a:lnTo>
                  <a:lnTo>
                    <a:pt x="7" y="88"/>
                  </a:lnTo>
                  <a:lnTo>
                    <a:pt x="9" y="90"/>
                  </a:lnTo>
                  <a:lnTo>
                    <a:pt x="11" y="91"/>
                  </a:lnTo>
                  <a:lnTo>
                    <a:pt x="13" y="94"/>
                  </a:lnTo>
                  <a:lnTo>
                    <a:pt x="16" y="96"/>
                  </a:lnTo>
                  <a:lnTo>
                    <a:pt x="18" y="98"/>
                  </a:lnTo>
                  <a:lnTo>
                    <a:pt x="19" y="92"/>
                  </a:lnTo>
                  <a:lnTo>
                    <a:pt x="25" y="81"/>
                  </a:lnTo>
                  <a:lnTo>
                    <a:pt x="31" y="70"/>
                  </a:lnTo>
                  <a:lnTo>
                    <a:pt x="39" y="61"/>
                  </a:lnTo>
                  <a:lnTo>
                    <a:pt x="47" y="51"/>
                  </a:lnTo>
                  <a:lnTo>
                    <a:pt x="57" y="43"/>
                  </a:lnTo>
                  <a:lnTo>
                    <a:pt x="66" y="36"/>
                  </a:lnTo>
                  <a:lnTo>
                    <a:pt x="77" y="29"/>
                  </a:lnTo>
                  <a:lnTo>
                    <a:pt x="88" y="24"/>
                  </a:lnTo>
                  <a:lnTo>
                    <a:pt x="90" y="23"/>
                  </a:lnTo>
                  <a:lnTo>
                    <a:pt x="90" y="20"/>
                  </a:lnTo>
                  <a:lnTo>
                    <a:pt x="90" y="17"/>
                  </a:lnTo>
                  <a:lnTo>
                    <a:pt x="90" y="14"/>
                  </a:lnTo>
                  <a:lnTo>
                    <a:pt x="90" y="11"/>
                  </a:lnTo>
                  <a:lnTo>
                    <a:pt x="90" y="8"/>
                  </a:lnTo>
                  <a:lnTo>
                    <a:pt x="90" y="5"/>
                  </a:lnTo>
                  <a:lnTo>
                    <a:pt x="90" y="3"/>
                  </a:lnTo>
                  <a:lnTo>
                    <a:pt x="91" y="0"/>
                  </a:lnTo>
                  <a:close/>
                </a:path>
              </a:pathLst>
            </a:custGeom>
            <a:solidFill>
              <a:srgbClr val="68EEFF"/>
            </a:solidFill>
            <a:ln w="9525">
              <a:noFill/>
              <a:round/>
              <a:headEnd/>
              <a:tailEnd/>
            </a:ln>
          </p:spPr>
          <p:txBody>
            <a:bodyPr>
              <a:prstTxWarp prst="textNoShape">
                <a:avLst/>
              </a:prstTxWarp>
            </a:bodyPr>
            <a:lstStyle/>
            <a:p>
              <a:endParaRPr lang="en-US"/>
            </a:p>
          </p:txBody>
        </p:sp>
        <p:sp>
          <p:nvSpPr>
            <p:cNvPr id="62599" name="Freeform 135"/>
            <p:cNvSpPr>
              <a:spLocks noEditPoints="1"/>
            </p:cNvSpPr>
            <p:nvPr/>
          </p:nvSpPr>
          <p:spPr bwMode="auto">
            <a:xfrm>
              <a:off x="1313" y="2342"/>
              <a:ext cx="120" cy="89"/>
            </a:xfrm>
            <a:custGeom>
              <a:avLst/>
              <a:gdLst>
                <a:gd name="T0" fmla="*/ 70 w 120"/>
                <a:gd name="T1" fmla="*/ 1 h 89"/>
                <a:gd name="T2" fmla="*/ 48 w 120"/>
                <a:gd name="T3" fmla="*/ 13 h 89"/>
                <a:gd name="T4" fmla="*/ 29 w 120"/>
                <a:gd name="T5" fmla="*/ 28 h 89"/>
                <a:gd name="T6" fmla="*/ 13 w 120"/>
                <a:gd name="T7" fmla="*/ 47 h 89"/>
                <a:gd name="T8" fmla="*/ 1 w 120"/>
                <a:gd name="T9" fmla="*/ 69 h 89"/>
                <a:gd name="T10" fmla="*/ 2 w 120"/>
                <a:gd name="T11" fmla="*/ 76 h 89"/>
                <a:gd name="T12" fmla="*/ 6 w 120"/>
                <a:gd name="T13" fmla="*/ 80 h 89"/>
                <a:gd name="T14" fmla="*/ 10 w 120"/>
                <a:gd name="T15" fmla="*/ 83 h 89"/>
                <a:gd name="T16" fmla="*/ 14 w 120"/>
                <a:gd name="T17" fmla="*/ 87 h 89"/>
                <a:gd name="T18" fmla="*/ 18 w 120"/>
                <a:gd name="T19" fmla="*/ 87 h 89"/>
                <a:gd name="T20" fmla="*/ 26 w 120"/>
                <a:gd name="T21" fmla="*/ 68 h 89"/>
                <a:gd name="T22" fmla="*/ 38 w 120"/>
                <a:gd name="T23" fmla="*/ 52 h 89"/>
                <a:gd name="T24" fmla="*/ 52 w 120"/>
                <a:gd name="T25" fmla="*/ 37 h 89"/>
                <a:gd name="T26" fmla="*/ 69 w 120"/>
                <a:gd name="T27" fmla="*/ 25 h 89"/>
                <a:gd name="T28" fmla="*/ 80 w 120"/>
                <a:gd name="T29" fmla="*/ 20 h 89"/>
                <a:gd name="T30" fmla="*/ 78 w 120"/>
                <a:gd name="T31" fmla="*/ 20 h 89"/>
                <a:gd name="T32" fmla="*/ 77 w 120"/>
                <a:gd name="T33" fmla="*/ 19 h 89"/>
                <a:gd name="T34" fmla="*/ 76 w 120"/>
                <a:gd name="T35" fmla="*/ 19 h 89"/>
                <a:gd name="T36" fmla="*/ 74 w 120"/>
                <a:gd name="T37" fmla="*/ 18 h 89"/>
                <a:gd name="T38" fmla="*/ 73 w 120"/>
                <a:gd name="T39" fmla="*/ 14 h 89"/>
                <a:gd name="T40" fmla="*/ 73 w 120"/>
                <a:gd name="T41" fmla="*/ 9 h 89"/>
                <a:gd name="T42" fmla="*/ 72 w 120"/>
                <a:gd name="T43" fmla="*/ 4 h 89"/>
                <a:gd name="T44" fmla="*/ 72 w 120"/>
                <a:gd name="T45" fmla="*/ 0 h 89"/>
                <a:gd name="T46" fmla="*/ 109 w 120"/>
                <a:gd name="T47" fmla="*/ 13 h 89"/>
                <a:gd name="T48" fmla="*/ 97 w 120"/>
                <a:gd name="T49" fmla="*/ 15 h 89"/>
                <a:gd name="T50" fmla="*/ 102 w 120"/>
                <a:gd name="T51" fmla="*/ 10 h 89"/>
                <a:gd name="T52" fmla="*/ 108 w 120"/>
                <a:gd name="T53" fmla="*/ 6 h 89"/>
                <a:gd name="T54" fmla="*/ 113 w 120"/>
                <a:gd name="T55" fmla="*/ 2 h 89"/>
                <a:gd name="T56" fmla="*/ 120 w 120"/>
                <a:gd name="T57" fmla="*/ 0 h 89"/>
                <a:gd name="T58" fmla="*/ 119 w 120"/>
                <a:gd name="T59" fmla="*/ 3 h 89"/>
                <a:gd name="T60" fmla="*/ 118 w 120"/>
                <a:gd name="T61" fmla="*/ 6 h 89"/>
                <a:gd name="T62" fmla="*/ 118 w 120"/>
                <a:gd name="T63" fmla="*/ 9 h 89"/>
                <a:gd name="T64" fmla="*/ 118 w 120"/>
                <a:gd name="T65" fmla="*/ 13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89"/>
                <a:gd name="T101" fmla="*/ 120 w 120"/>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89">
                  <a:moveTo>
                    <a:pt x="72" y="0"/>
                  </a:moveTo>
                  <a:lnTo>
                    <a:pt x="70" y="1"/>
                  </a:lnTo>
                  <a:lnTo>
                    <a:pt x="59" y="6"/>
                  </a:lnTo>
                  <a:lnTo>
                    <a:pt x="48" y="13"/>
                  </a:lnTo>
                  <a:lnTo>
                    <a:pt x="39" y="20"/>
                  </a:lnTo>
                  <a:lnTo>
                    <a:pt x="29" y="28"/>
                  </a:lnTo>
                  <a:lnTo>
                    <a:pt x="21" y="38"/>
                  </a:lnTo>
                  <a:lnTo>
                    <a:pt x="13" y="47"/>
                  </a:lnTo>
                  <a:lnTo>
                    <a:pt x="7" y="58"/>
                  </a:lnTo>
                  <a:lnTo>
                    <a:pt x="1" y="69"/>
                  </a:lnTo>
                  <a:lnTo>
                    <a:pt x="0" y="75"/>
                  </a:lnTo>
                  <a:lnTo>
                    <a:pt x="2" y="76"/>
                  </a:lnTo>
                  <a:lnTo>
                    <a:pt x="4" y="78"/>
                  </a:lnTo>
                  <a:lnTo>
                    <a:pt x="6" y="80"/>
                  </a:lnTo>
                  <a:lnTo>
                    <a:pt x="8" y="82"/>
                  </a:lnTo>
                  <a:lnTo>
                    <a:pt x="10" y="83"/>
                  </a:lnTo>
                  <a:lnTo>
                    <a:pt x="12" y="85"/>
                  </a:lnTo>
                  <a:lnTo>
                    <a:pt x="14" y="87"/>
                  </a:lnTo>
                  <a:lnTo>
                    <a:pt x="18" y="89"/>
                  </a:lnTo>
                  <a:lnTo>
                    <a:pt x="18" y="87"/>
                  </a:lnTo>
                  <a:lnTo>
                    <a:pt x="21" y="78"/>
                  </a:lnTo>
                  <a:lnTo>
                    <a:pt x="26" y="68"/>
                  </a:lnTo>
                  <a:lnTo>
                    <a:pt x="31" y="60"/>
                  </a:lnTo>
                  <a:lnTo>
                    <a:pt x="38" y="52"/>
                  </a:lnTo>
                  <a:lnTo>
                    <a:pt x="44" y="44"/>
                  </a:lnTo>
                  <a:lnTo>
                    <a:pt x="52" y="37"/>
                  </a:lnTo>
                  <a:lnTo>
                    <a:pt x="60" y="30"/>
                  </a:lnTo>
                  <a:lnTo>
                    <a:pt x="69" y="25"/>
                  </a:lnTo>
                  <a:lnTo>
                    <a:pt x="79" y="21"/>
                  </a:lnTo>
                  <a:lnTo>
                    <a:pt x="80" y="20"/>
                  </a:lnTo>
                  <a:lnTo>
                    <a:pt x="79" y="20"/>
                  </a:lnTo>
                  <a:lnTo>
                    <a:pt x="78" y="20"/>
                  </a:lnTo>
                  <a:lnTo>
                    <a:pt x="77" y="19"/>
                  </a:lnTo>
                  <a:lnTo>
                    <a:pt x="76" y="19"/>
                  </a:lnTo>
                  <a:lnTo>
                    <a:pt x="74" y="18"/>
                  </a:lnTo>
                  <a:lnTo>
                    <a:pt x="73" y="16"/>
                  </a:lnTo>
                  <a:lnTo>
                    <a:pt x="73" y="14"/>
                  </a:lnTo>
                  <a:lnTo>
                    <a:pt x="73" y="12"/>
                  </a:lnTo>
                  <a:lnTo>
                    <a:pt x="73" y="9"/>
                  </a:lnTo>
                  <a:lnTo>
                    <a:pt x="73" y="6"/>
                  </a:lnTo>
                  <a:lnTo>
                    <a:pt x="72" y="4"/>
                  </a:lnTo>
                  <a:lnTo>
                    <a:pt x="72" y="2"/>
                  </a:lnTo>
                  <a:lnTo>
                    <a:pt x="72" y="0"/>
                  </a:lnTo>
                  <a:close/>
                  <a:moveTo>
                    <a:pt x="118" y="13"/>
                  </a:moveTo>
                  <a:lnTo>
                    <a:pt x="109" y="13"/>
                  </a:lnTo>
                  <a:lnTo>
                    <a:pt x="99" y="15"/>
                  </a:lnTo>
                  <a:lnTo>
                    <a:pt x="97" y="15"/>
                  </a:lnTo>
                  <a:lnTo>
                    <a:pt x="100" y="13"/>
                  </a:lnTo>
                  <a:lnTo>
                    <a:pt x="102" y="10"/>
                  </a:lnTo>
                  <a:lnTo>
                    <a:pt x="105" y="8"/>
                  </a:lnTo>
                  <a:lnTo>
                    <a:pt x="108" y="6"/>
                  </a:lnTo>
                  <a:lnTo>
                    <a:pt x="110" y="4"/>
                  </a:lnTo>
                  <a:lnTo>
                    <a:pt x="113" y="2"/>
                  </a:lnTo>
                  <a:lnTo>
                    <a:pt x="117" y="1"/>
                  </a:lnTo>
                  <a:lnTo>
                    <a:pt x="120" y="0"/>
                  </a:lnTo>
                  <a:lnTo>
                    <a:pt x="119" y="2"/>
                  </a:lnTo>
                  <a:lnTo>
                    <a:pt x="119" y="3"/>
                  </a:lnTo>
                  <a:lnTo>
                    <a:pt x="119" y="4"/>
                  </a:lnTo>
                  <a:lnTo>
                    <a:pt x="118" y="6"/>
                  </a:lnTo>
                  <a:lnTo>
                    <a:pt x="118" y="7"/>
                  </a:lnTo>
                  <a:lnTo>
                    <a:pt x="118" y="9"/>
                  </a:lnTo>
                  <a:lnTo>
                    <a:pt x="118" y="10"/>
                  </a:lnTo>
                  <a:lnTo>
                    <a:pt x="118" y="13"/>
                  </a:lnTo>
                  <a:close/>
                </a:path>
              </a:pathLst>
            </a:custGeom>
            <a:solidFill>
              <a:srgbClr val="70F1FF"/>
            </a:solidFill>
            <a:ln w="9525">
              <a:noFill/>
              <a:round/>
              <a:headEnd/>
              <a:tailEnd/>
            </a:ln>
          </p:spPr>
          <p:txBody>
            <a:bodyPr>
              <a:prstTxWarp prst="textNoShape">
                <a:avLst/>
              </a:prstTxWarp>
            </a:bodyPr>
            <a:lstStyle/>
            <a:p>
              <a:endParaRPr lang="en-US"/>
            </a:p>
          </p:txBody>
        </p:sp>
        <p:sp>
          <p:nvSpPr>
            <p:cNvPr id="62600" name="Freeform 136"/>
            <p:cNvSpPr>
              <a:spLocks/>
            </p:cNvSpPr>
            <p:nvPr/>
          </p:nvSpPr>
          <p:spPr bwMode="auto">
            <a:xfrm>
              <a:off x="1331" y="2355"/>
              <a:ext cx="104" cy="89"/>
            </a:xfrm>
            <a:custGeom>
              <a:avLst/>
              <a:gdLst>
                <a:gd name="T0" fmla="*/ 91 w 104"/>
                <a:gd name="T1" fmla="*/ 0 h 89"/>
                <a:gd name="T2" fmla="*/ 79 w 104"/>
                <a:gd name="T3" fmla="*/ 2 h 89"/>
                <a:gd name="T4" fmla="*/ 74 w 104"/>
                <a:gd name="T5" fmla="*/ 5 h 89"/>
                <a:gd name="T6" fmla="*/ 70 w 104"/>
                <a:gd name="T7" fmla="*/ 7 h 89"/>
                <a:gd name="T8" fmla="*/ 66 w 104"/>
                <a:gd name="T9" fmla="*/ 8 h 89"/>
                <a:gd name="T10" fmla="*/ 62 w 104"/>
                <a:gd name="T11" fmla="*/ 7 h 89"/>
                <a:gd name="T12" fmla="*/ 51 w 104"/>
                <a:gd name="T13" fmla="*/ 12 h 89"/>
                <a:gd name="T14" fmla="*/ 34 w 104"/>
                <a:gd name="T15" fmla="*/ 24 h 89"/>
                <a:gd name="T16" fmla="*/ 20 w 104"/>
                <a:gd name="T17" fmla="*/ 39 h 89"/>
                <a:gd name="T18" fmla="*/ 8 w 104"/>
                <a:gd name="T19" fmla="*/ 55 h 89"/>
                <a:gd name="T20" fmla="*/ 0 w 104"/>
                <a:gd name="T21" fmla="*/ 74 h 89"/>
                <a:gd name="T22" fmla="*/ 1 w 104"/>
                <a:gd name="T23" fmla="*/ 78 h 89"/>
                <a:gd name="T24" fmla="*/ 3 w 104"/>
                <a:gd name="T25" fmla="*/ 80 h 89"/>
                <a:gd name="T26" fmla="*/ 6 w 104"/>
                <a:gd name="T27" fmla="*/ 82 h 89"/>
                <a:gd name="T28" fmla="*/ 8 w 104"/>
                <a:gd name="T29" fmla="*/ 84 h 89"/>
                <a:gd name="T30" fmla="*/ 10 w 104"/>
                <a:gd name="T31" fmla="*/ 85 h 89"/>
                <a:gd name="T32" fmla="*/ 12 w 104"/>
                <a:gd name="T33" fmla="*/ 87 h 89"/>
                <a:gd name="T34" fmla="*/ 14 w 104"/>
                <a:gd name="T35" fmla="*/ 88 h 89"/>
                <a:gd name="T36" fmla="*/ 16 w 104"/>
                <a:gd name="T37" fmla="*/ 89 h 89"/>
                <a:gd name="T38" fmla="*/ 20 w 104"/>
                <a:gd name="T39" fmla="*/ 81 h 89"/>
                <a:gd name="T40" fmla="*/ 27 w 104"/>
                <a:gd name="T41" fmla="*/ 66 h 89"/>
                <a:gd name="T42" fmla="*/ 35 w 104"/>
                <a:gd name="T43" fmla="*/ 52 h 89"/>
                <a:gd name="T44" fmla="*/ 48 w 104"/>
                <a:gd name="T45" fmla="*/ 41 h 89"/>
                <a:gd name="T46" fmla="*/ 62 w 104"/>
                <a:gd name="T47" fmla="*/ 31 h 89"/>
                <a:gd name="T48" fmla="*/ 76 w 104"/>
                <a:gd name="T49" fmla="*/ 25 h 89"/>
                <a:gd name="T50" fmla="*/ 93 w 104"/>
                <a:gd name="T51" fmla="*/ 21 h 89"/>
                <a:gd name="T52" fmla="*/ 104 w 104"/>
                <a:gd name="T53" fmla="*/ 21 h 89"/>
                <a:gd name="T54" fmla="*/ 103 w 104"/>
                <a:gd name="T55" fmla="*/ 19 h 89"/>
                <a:gd name="T56" fmla="*/ 103 w 104"/>
                <a:gd name="T57" fmla="*/ 15 h 89"/>
                <a:gd name="T58" fmla="*/ 103 w 104"/>
                <a:gd name="T59" fmla="*/ 12 h 89"/>
                <a:gd name="T60" fmla="*/ 103 w 104"/>
                <a:gd name="T61" fmla="*/ 10 h 89"/>
                <a:gd name="T62" fmla="*/ 102 w 104"/>
                <a:gd name="T63" fmla="*/ 7 h 89"/>
                <a:gd name="T64" fmla="*/ 101 w 104"/>
                <a:gd name="T65" fmla="*/ 5 h 89"/>
                <a:gd name="T66" fmla="*/ 100 w 104"/>
                <a:gd name="T67" fmla="*/ 2 h 89"/>
                <a:gd name="T68" fmla="*/ 100 w 10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
                <a:gd name="T106" fmla="*/ 0 h 89"/>
                <a:gd name="T107" fmla="*/ 104 w 10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 h="89">
                  <a:moveTo>
                    <a:pt x="100" y="0"/>
                  </a:moveTo>
                  <a:lnTo>
                    <a:pt x="91" y="0"/>
                  </a:lnTo>
                  <a:lnTo>
                    <a:pt x="81" y="2"/>
                  </a:lnTo>
                  <a:lnTo>
                    <a:pt x="79" y="2"/>
                  </a:lnTo>
                  <a:lnTo>
                    <a:pt x="76" y="4"/>
                  </a:lnTo>
                  <a:lnTo>
                    <a:pt x="74" y="5"/>
                  </a:lnTo>
                  <a:lnTo>
                    <a:pt x="72" y="6"/>
                  </a:lnTo>
                  <a:lnTo>
                    <a:pt x="70" y="7"/>
                  </a:lnTo>
                  <a:lnTo>
                    <a:pt x="68" y="8"/>
                  </a:lnTo>
                  <a:lnTo>
                    <a:pt x="66" y="8"/>
                  </a:lnTo>
                  <a:lnTo>
                    <a:pt x="64" y="8"/>
                  </a:lnTo>
                  <a:lnTo>
                    <a:pt x="62" y="7"/>
                  </a:lnTo>
                  <a:lnTo>
                    <a:pt x="61" y="8"/>
                  </a:lnTo>
                  <a:lnTo>
                    <a:pt x="51" y="12"/>
                  </a:lnTo>
                  <a:lnTo>
                    <a:pt x="42" y="17"/>
                  </a:lnTo>
                  <a:lnTo>
                    <a:pt x="34" y="24"/>
                  </a:lnTo>
                  <a:lnTo>
                    <a:pt x="26" y="31"/>
                  </a:lnTo>
                  <a:lnTo>
                    <a:pt x="20" y="39"/>
                  </a:lnTo>
                  <a:lnTo>
                    <a:pt x="13" y="47"/>
                  </a:lnTo>
                  <a:lnTo>
                    <a:pt x="8" y="55"/>
                  </a:lnTo>
                  <a:lnTo>
                    <a:pt x="3" y="65"/>
                  </a:lnTo>
                  <a:lnTo>
                    <a:pt x="0" y="74"/>
                  </a:lnTo>
                  <a:lnTo>
                    <a:pt x="0" y="76"/>
                  </a:lnTo>
                  <a:lnTo>
                    <a:pt x="1" y="78"/>
                  </a:lnTo>
                  <a:lnTo>
                    <a:pt x="2" y="79"/>
                  </a:lnTo>
                  <a:lnTo>
                    <a:pt x="3" y="80"/>
                  </a:lnTo>
                  <a:lnTo>
                    <a:pt x="4" y="81"/>
                  </a:lnTo>
                  <a:lnTo>
                    <a:pt x="6" y="82"/>
                  </a:lnTo>
                  <a:lnTo>
                    <a:pt x="7" y="83"/>
                  </a:lnTo>
                  <a:lnTo>
                    <a:pt x="8" y="84"/>
                  </a:lnTo>
                  <a:lnTo>
                    <a:pt x="9" y="85"/>
                  </a:lnTo>
                  <a:lnTo>
                    <a:pt x="10" y="85"/>
                  </a:lnTo>
                  <a:lnTo>
                    <a:pt x="11" y="86"/>
                  </a:lnTo>
                  <a:lnTo>
                    <a:pt x="12" y="87"/>
                  </a:lnTo>
                  <a:lnTo>
                    <a:pt x="13" y="87"/>
                  </a:lnTo>
                  <a:lnTo>
                    <a:pt x="14" y="88"/>
                  </a:lnTo>
                  <a:lnTo>
                    <a:pt x="15" y="88"/>
                  </a:lnTo>
                  <a:lnTo>
                    <a:pt x="16" y="89"/>
                  </a:lnTo>
                  <a:lnTo>
                    <a:pt x="17" y="89"/>
                  </a:lnTo>
                  <a:lnTo>
                    <a:pt x="20" y="81"/>
                  </a:lnTo>
                  <a:lnTo>
                    <a:pt x="23" y="73"/>
                  </a:lnTo>
                  <a:lnTo>
                    <a:pt x="27" y="66"/>
                  </a:lnTo>
                  <a:lnTo>
                    <a:pt x="31" y="59"/>
                  </a:lnTo>
                  <a:lnTo>
                    <a:pt x="35" y="52"/>
                  </a:lnTo>
                  <a:lnTo>
                    <a:pt x="42" y="46"/>
                  </a:lnTo>
                  <a:lnTo>
                    <a:pt x="48" y="41"/>
                  </a:lnTo>
                  <a:lnTo>
                    <a:pt x="54" y="35"/>
                  </a:lnTo>
                  <a:lnTo>
                    <a:pt x="62" y="31"/>
                  </a:lnTo>
                  <a:lnTo>
                    <a:pt x="69" y="27"/>
                  </a:lnTo>
                  <a:lnTo>
                    <a:pt x="76" y="25"/>
                  </a:lnTo>
                  <a:lnTo>
                    <a:pt x="85" y="23"/>
                  </a:lnTo>
                  <a:lnTo>
                    <a:pt x="93" y="21"/>
                  </a:lnTo>
                  <a:lnTo>
                    <a:pt x="103" y="21"/>
                  </a:lnTo>
                  <a:lnTo>
                    <a:pt x="104" y="21"/>
                  </a:lnTo>
                  <a:lnTo>
                    <a:pt x="104" y="20"/>
                  </a:lnTo>
                  <a:lnTo>
                    <a:pt x="103" y="19"/>
                  </a:lnTo>
                  <a:lnTo>
                    <a:pt x="103" y="16"/>
                  </a:lnTo>
                  <a:lnTo>
                    <a:pt x="103" y="15"/>
                  </a:lnTo>
                  <a:lnTo>
                    <a:pt x="103" y="14"/>
                  </a:lnTo>
                  <a:lnTo>
                    <a:pt x="103" y="12"/>
                  </a:lnTo>
                  <a:lnTo>
                    <a:pt x="103" y="11"/>
                  </a:lnTo>
                  <a:lnTo>
                    <a:pt x="103" y="10"/>
                  </a:lnTo>
                  <a:lnTo>
                    <a:pt x="102" y="9"/>
                  </a:lnTo>
                  <a:lnTo>
                    <a:pt x="102" y="7"/>
                  </a:lnTo>
                  <a:lnTo>
                    <a:pt x="101" y="6"/>
                  </a:lnTo>
                  <a:lnTo>
                    <a:pt x="101" y="5"/>
                  </a:lnTo>
                  <a:lnTo>
                    <a:pt x="100" y="4"/>
                  </a:lnTo>
                  <a:lnTo>
                    <a:pt x="100" y="2"/>
                  </a:lnTo>
                  <a:lnTo>
                    <a:pt x="100" y="1"/>
                  </a:lnTo>
                  <a:lnTo>
                    <a:pt x="100" y="0"/>
                  </a:lnTo>
                  <a:close/>
                </a:path>
              </a:pathLst>
            </a:custGeom>
            <a:solidFill>
              <a:srgbClr val="78F4FF"/>
            </a:solidFill>
            <a:ln w="9525">
              <a:noFill/>
              <a:round/>
              <a:headEnd/>
              <a:tailEnd/>
            </a:ln>
          </p:spPr>
          <p:txBody>
            <a:bodyPr>
              <a:prstTxWarp prst="textNoShape">
                <a:avLst/>
              </a:prstTxWarp>
            </a:bodyPr>
            <a:lstStyle/>
            <a:p>
              <a:endParaRPr lang="en-US"/>
            </a:p>
          </p:txBody>
        </p:sp>
        <p:sp>
          <p:nvSpPr>
            <p:cNvPr id="62601" name="Freeform 137"/>
            <p:cNvSpPr>
              <a:spLocks/>
            </p:cNvSpPr>
            <p:nvPr/>
          </p:nvSpPr>
          <p:spPr bwMode="auto">
            <a:xfrm>
              <a:off x="1348" y="2376"/>
              <a:ext cx="95" cy="79"/>
            </a:xfrm>
            <a:custGeom>
              <a:avLst/>
              <a:gdLst>
                <a:gd name="T0" fmla="*/ 87 w 95"/>
                <a:gd name="T1" fmla="*/ 0 h 79"/>
                <a:gd name="T2" fmla="*/ 86 w 95"/>
                <a:gd name="T3" fmla="*/ 0 h 79"/>
                <a:gd name="T4" fmla="*/ 76 w 95"/>
                <a:gd name="T5" fmla="*/ 0 h 79"/>
                <a:gd name="T6" fmla="*/ 68 w 95"/>
                <a:gd name="T7" fmla="*/ 2 h 79"/>
                <a:gd name="T8" fmla="*/ 59 w 95"/>
                <a:gd name="T9" fmla="*/ 4 h 79"/>
                <a:gd name="T10" fmla="*/ 52 w 95"/>
                <a:gd name="T11" fmla="*/ 6 h 79"/>
                <a:gd name="T12" fmla="*/ 45 w 95"/>
                <a:gd name="T13" fmla="*/ 10 h 79"/>
                <a:gd name="T14" fmla="*/ 37 w 95"/>
                <a:gd name="T15" fmla="*/ 14 h 79"/>
                <a:gd name="T16" fmla="*/ 31 w 95"/>
                <a:gd name="T17" fmla="*/ 20 h 79"/>
                <a:gd name="T18" fmla="*/ 25 w 95"/>
                <a:gd name="T19" fmla="*/ 25 h 79"/>
                <a:gd name="T20" fmla="*/ 18 w 95"/>
                <a:gd name="T21" fmla="*/ 31 h 79"/>
                <a:gd name="T22" fmla="*/ 14 w 95"/>
                <a:gd name="T23" fmla="*/ 38 h 79"/>
                <a:gd name="T24" fmla="*/ 10 w 95"/>
                <a:gd name="T25" fmla="*/ 45 h 79"/>
                <a:gd name="T26" fmla="*/ 6 w 95"/>
                <a:gd name="T27" fmla="*/ 52 h 79"/>
                <a:gd name="T28" fmla="*/ 3 w 95"/>
                <a:gd name="T29" fmla="*/ 60 h 79"/>
                <a:gd name="T30" fmla="*/ 0 w 95"/>
                <a:gd name="T31" fmla="*/ 68 h 79"/>
                <a:gd name="T32" fmla="*/ 4 w 95"/>
                <a:gd name="T33" fmla="*/ 70 h 79"/>
                <a:gd name="T34" fmla="*/ 6 w 95"/>
                <a:gd name="T35" fmla="*/ 71 h 79"/>
                <a:gd name="T36" fmla="*/ 9 w 95"/>
                <a:gd name="T37" fmla="*/ 72 h 79"/>
                <a:gd name="T38" fmla="*/ 11 w 95"/>
                <a:gd name="T39" fmla="*/ 73 h 79"/>
                <a:gd name="T40" fmla="*/ 13 w 95"/>
                <a:gd name="T41" fmla="*/ 75 h 79"/>
                <a:gd name="T42" fmla="*/ 16 w 95"/>
                <a:gd name="T43" fmla="*/ 77 h 79"/>
                <a:gd name="T44" fmla="*/ 18 w 95"/>
                <a:gd name="T45" fmla="*/ 78 h 79"/>
                <a:gd name="T46" fmla="*/ 22 w 95"/>
                <a:gd name="T47" fmla="*/ 79 h 79"/>
                <a:gd name="T48" fmla="*/ 22 w 95"/>
                <a:gd name="T49" fmla="*/ 72 h 79"/>
                <a:gd name="T50" fmla="*/ 24 w 95"/>
                <a:gd name="T51" fmla="*/ 67 h 79"/>
                <a:gd name="T52" fmla="*/ 26 w 95"/>
                <a:gd name="T53" fmla="*/ 61 h 79"/>
                <a:gd name="T54" fmla="*/ 29 w 95"/>
                <a:gd name="T55" fmla="*/ 55 h 79"/>
                <a:gd name="T56" fmla="*/ 32 w 95"/>
                <a:gd name="T57" fmla="*/ 50 h 79"/>
                <a:gd name="T58" fmla="*/ 35 w 95"/>
                <a:gd name="T59" fmla="*/ 45 h 79"/>
                <a:gd name="T60" fmla="*/ 39 w 95"/>
                <a:gd name="T61" fmla="*/ 40 h 79"/>
                <a:gd name="T62" fmla="*/ 45 w 95"/>
                <a:gd name="T63" fmla="*/ 35 h 79"/>
                <a:gd name="T64" fmla="*/ 49 w 95"/>
                <a:gd name="T65" fmla="*/ 32 h 79"/>
                <a:gd name="T66" fmla="*/ 54 w 95"/>
                <a:gd name="T67" fmla="*/ 29 h 79"/>
                <a:gd name="T68" fmla="*/ 61 w 95"/>
                <a:gd name="T69" fmla="*/ 26 h 79"/>
                <a:gd name="T70" fmla="*/ 66 w 95"/>
                <a:gd name="T71" fmla="*/ 24 h 79"/>
                <a:gd name="T72" fmla="*/ 72 w 95"/>
                <a:gd name="T73" fmla="*/ 23 h 79"/>
                <a:gd name="T74" fmla="*/ 78 w 95"/>
                <a:gd name="T75" fmla="*/ 22 h 79"/>
                <a:gd name="T76" fmla="*/ 86 w 95"/>
                <a:gd name="T77" fmla="*/ 21 h 79"/>
                <a:gd name="T78" fmla="*/ 92 w 95"/>
                <a:gd name="T79" fmla="*/ 22 h 79"/>
                <a:gd name="T80" fmla="*/ 95 w 95"/>
                <a:gd name="T81" fmla="*/ 22 h 79"/>
                <a:gd name="T82" fmla="*/ 93 w 95"/>
                <a:gd name="T83" fmla="*/ 20 h 79"/>
                <a:gd name="T84" fmla="*/ 92 w 95"/>
                <a:gd name="T85" fmla="*/ 16 h 79"/>
                <a:gd name="T86" fmla="*/ 91 w 95"/>
                <a:gd name="T87" fmla="*/ 14 h 79"/>
                <a:gd name="T88" fmla="*/ 90 w 95"/>
                <a:gd name="T89" fmla="*/ 11 h 79"/>
                <a:gd name="T90" fmla="*/ 89 w 95"/>
                <a:gd name="T91" fmla="*/ 8 h 79"/>
                <a:gd name="T92" fmla="*/ 88 w 95"/>
                <a:gd name="T93" fmla="*/ 6 h 79"/>
                <a:gd name="T94" fmla="*/ 87 w 95"/>
                <a:gd name="T95" fmla="*/ 3 h 79"/>
                <a:gd name="T96" fmla="*/ 87 w 95"/>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
                <a:gd name="T148" fmla="*/ 0 h 79"/>
                <a:gd name="T149" fmla="*/ 95 w 95"/>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 h="79">
                  <a:moveTo>
                    <a:pt x="87" y="0"/>
                  </a:moveTo>
                  <a:lnTo>
                    <a:pt x="86" y="0"/>
                  </a:lnTo>
                  <a:lnTo>
                    <a:pt x="76" y="0"/>
                  </a:lnTo>
                  <a:lnTo>
                    <a:pt x="68" y="2"/>
                  </a:lnTo>
                  <a:lnTo>
                    <a:pt x="59" y="4"/>
                  </a:lnTo>
                  <a:lnTo>
                    <a:pt x="52" y="6"/>
                  </a:lnTo>
                  <a:lnTo>
                    <a:pt x="45" y="10"/>
                  </a:lnTo>
                  <a:lnTo>
                    <a:pt x="37" y="14"/>
                  </a:lnTo>
                  <a:lnTo>
                    <a:pt x="31" y="20"/>
                  </a:lnTo>
                  <a:lnTo>
                    <a:pt x="25" y="25"/>
                  </a:lnTo>
                  <a:lnTo>
                    <a:pt x="18" y="31"/>
                  </a:lnTo>
                  <a:lnTo>
                    <a:pt x="14" y="38"/>
                  </a:lnTo>
                  <a:lnTo>
                    <a:pt x="10" y="45"/>
                  </a:lnTo>
                  <a:lnTo>
                    <a:pt x="6" y="52"/>
                  </a:lnTo>
                  <a:lnTo>
                    <a:pt x="3" y="60"/>
                  </a:lnTo>
                  <a:lnTo>
                    <a:pt x="0" y="68"/>
                  </a:lnTo>
                  <a:lnTo>
                    <a:pt x="4" y="70"/>
                  </a:lnTo>
                  <a:lnTo>
                    <a:pt x="6" y="71"/>
                  </a:lnTo>
                  <a:lnTo>
                    <a:pt x="9" y="72"/>
                  </a:lnTo>
                  <a:lnTo>
                    <a:pt x="11" y="73"/>
                  </a:lnTo>
                  <a:lnTo>
                    <a:pt x="13" y="75"/>
                  </a:lnTo>
                  <a:lnTo>
                    <a:pt x="16" y="77"/>
                  </a:lnTo>
                  <a:lnTo>
                    <a:pt x="18" y="78"/>
                  </a:lnTo>
                  <a:lnTo>
                    <a:pt x="22" y="79"/>
                  </a:lnTo>
                  <a:lnTo>
                    <a:pt x="22" y="72"/>
                  </a:lnTo>
                  <a:lnTo>
                    <a:pt x="24" y="67"/>
                  </a:lnTo>
                  <a:lnTo>
                    <a:pt x="26" y="61"/>
                  </a:lnTo>
                  <a:lnTo>
                    <a:pt x="29" y="55"/>
                  </a:lnTo>
                  <a:lnTo>
                    <a:pt x="32" y="50"/>
                  </a:lnTo>
                  <a:lnTo>
                    <a:pt x="35" y="45"/>
                  </a:lnTo>
                  <a:lnTo>
                    <a:pt x="39" y="40"/>
                  </a:lnTo>
                  <a:lnTo>
                    <a:pt x="45" y="35"/>
                  </a:lnTo>
                  <a:lnTo>
                    <a:pt x="49" y="32"/>
                  </a:lnTo>
                  <a:lnTo>
                    <a:pt x="54" y="29"/>
                  </a:lnTo>
                  <a:lnTo>
                    <a:pt x="61" y="26"/>
                  </a:lnTo>
                  <a:lnTo>
                    <a:pt x="66" y="24"/>
                  </a:lnTo>
                  <a:lnTo>
                    <a:pt x="72" y="23"/>
                  </a:lnTo>
                  <a:lnTo>
                    <a:pt x="78" y="22"/>
                  </a:lnTo>
                  <a:lnTo>
                    <a:pt x="86" y="21"/>
                  </a:lnTo>
                  <a:lnTo>
                    <a:pt x="92" y="22"/>
                  </a:lnTo>
                  <a:lnTo>
                    <a:pt x="95" y="22"/>
                  </a:lnTo>
                  <a:lnTo>
                    <a:pt x="93" y="20"/>
                  </a:lnTo>
                  <a:lnTo>
                    <a:pt x="92" y="16"/>
                  </a:lnTo>
                  <a:lnTo>
                    <a:pt x="91" y="14"/>
                  </a:lnTo>
                  <a:lnTo>
                    <a:pt x="90" y="11"/>
                  </a:lnTo>
                  <a:lnTo>
                    <a:pt x="89" y="8"/>
                  </a:lnTo>
                  <a:lnTo>
                    <a:pt x="88" y="6"/>
                  </a:lnTo>
                  <a:lnTo>
                    <a:pt x="87" y="3"/>
                  </a:lnTo>
                  <a:lnTo>
                    <a:pt x="87" y="0"/>
                  </a:lnTo>
                  <a:close/>
                </a:path>
              </a:pathLst>
            </a:custGeom>
            <a:solidFill>
              <a:srgbClr val="80F6FF"/>
            </a:solidFill>
            <a:ln w="9525">
              <a:noFill/>
              <a:round/>
              <a:headEnd/>
              <a:tailEnd/>
            </a:ln>
          </p:spPr>
          <p:txBody>
            <a:bodyPr>
              <a:prstTxWarp prst="textNoShape">
                <a:avLst/>
              </a:prstTxWarp>
            </a:bodyPr>
            <a:lstStyle/>
            <a:p>
              <a:endParaRPr lang="en-US"/>
            </a:p>
          </p:txBody>
        </p:sp>
        <p:sp>
          <p:nvSpPr>
            <p:cNvPr id="62602" name="Freeform 138"/>
            <p:cNvSpPr>
              <a:spLocks/>
            </p:cNvSpPr>
            <p:nvPr/>
          </p:nvSpPr>
          <p:spPr bwMode="auto">
            <a:xfrm>
              <a:off x="1370" y="2397"/>
              <a:ext cx="89" cy="70"/>
            </a:xfrm>
            <a:custGeom>
              <a:avLst/>
              <a:gdLst>
                <a:gd name="T0" fmla="*/ 73 w 89"/>
                <a:gd name="T1" fmla="*/ 1 h 70"/>
                <a:gd name="T2" fmla="*/ 70 w 89"/>
                <a:gd name="T3" fmla="*/ 1 h 70"/>
                <a:gd name="T4" fmla="*/ 64 w 89"/>
                <a:gd name="T5" fmla="*/ 0 h 70"/>
                <a:gd name="T6" fmla="*/ 56 w 89"/>
                <a:gd name="T7" fmla="*/ 1 h 70"/>
                <a:gd name="T8" fmla="*/ 50 w 89"/>
                <a:gd name="T9" fmla="*/ 2 h 70"/>
                <a:gd name="T10" fmla="*/ 44 w 89"/>
                <a:gd name="T11" fmla="*/ 3 h 70"/>
                <a:gd name="T12" fmla="*/ 39 w 89"/>
                <a:gd name="T13" fmla="*/ 5 h 70"/>
                <a:gd name="T14" fmla="*/ 32 w 89"/>
                <a:gd name="T15" fmla="*/ 8 h 70"/>
                <a:gd name="T16" fmla="*/ 27 w 89"/>
                <a:gd name="T17" fmla="*/ 11 h 70"/>
                <a:gd name="T18" fmla="*/ 23 w 89"/>
                <a:gd name="T19" fmla="*/ 14 h 70"/>
                <a:gd name="T20" fmla="*/ 17 w 89"/>
                <a:gd name="T21" fmla="*/ 19 h 70"/>
                <a:gd name="T22" fmla="*/ 13 w 89"/>
                <a:gd name="T23" fmla="*/ 24 h 70"/>
                <a:gd name="T24" fmla="*/ 10 w 89"/>
                <a:gd name="T25" fmla="*/ 29 h 70"/>
                <a:gd name="T26" fmla="*/ 7 w 89"/>
                <a:gd name="T27" fmla="*/ 34 h 70"/>
                <a:gd name="T28" fmla="*/ 4 w 89"/>
                <a:gd name="T29" fmla="*/ 40 h 70"/>
                <a:gd name="T30" fmla="*/ 2 w 89"/>
                <a:gd name="T31" fmla="*/ 46 h 70"/>
                <a:gd name="T32" fmla="*/ 0 w 89"/>
                <a:gd name="T33" fmla="*/ 51 h 70"/>
                <a:gd name="T34" fmla="*/ 0 w 89"/>
                <a:gd name="T35" fmla="*/ 58 h 70"/>
                <a:gd name="T36" fmla="*/ 2 w 89"/>
                <a:gd name="T37" fmla="*/ 60 h 70"/>
                <a:gd name="T38" fmla="*/ 5 w 89"/>
                <a:gd name="T39" fmla="*/ 61 h 70"/>
                <a:gd name="T40" fmla="*/ 7 w 89"/>
                <a:gd name="T41" fmla="*/ 63 h 70"/>
                <a:gd name="T42" fmla="*/ 10 w 89"/>
                <a:gd name="T43" fmla="*/ 64 h 70"/>
                <a:gd name="T44" fmla="*/ 12 w 89"/>
                <a:gd name="T45" fmla="*/ 65 h 70"/>
                <a:gd name="T46" fmla="*/ 15 w 89"/>
                <a:gd name="T47" fmla="*/ 67 h 70"/>
                <a:gd name="T48" fmla="*/ 19 w 89"/>
                <a:gd name="T49" fmla="*/ 68 h 70"/>
                <a:gd name="T50" fmla="*/ 21 w 89"/>
                <a:gd name="T51" fmla="*/ 70 h 70"/>
                <a:gd name="T52" fmla="*/ 21 w 89"/>
                <a:gd name="T53" fmla="*/ 65 h 70"/>
                <a:gd name="T54" fmla="*/ 21 w 89"/>
                <a:gd name="T55" fmla="*/ 57 h 70"/>
                <a:gd name="T56" fmla="*/ 24 w 89"/>
                <a:gd name="T57" fmla="*/ 48 h 70"/>
                <a:gd name="T58" fmla="*/ 28 w 89"/>
                <a:gd name="T59" fmla="*/ 41 h 70"/>
                <a:gd name="T60" fmla="*/ 33 w 89"/>
                <a:gd name="T61" fmla="*/ 34 h 70"/>
                <a:gd name="T62" fmla="*/ 40 w 89"/>
                <a:gd name="T63" fmla="*/ 29 h 70"/>
                <a:gd name="T64" fmla="*/ 47 w 89"/>
                <a:gd name="T65" fmla="*/ 25 h 70"/>
                <a:gd name="T66" fmla="*/ 54 w 89"/>
                <a:gd name="T67" fmla="*/ 23 h 70"/>
                <a:gd name="T68" fmla="*/ 64 w 89"/>
                <a:gd name="T69" fmla="*/ 22 h 70"/>
                <a:gd name="T70" fmla="*/ 72 w 89"/>
                <a:gd name="T71" fmla="*/ 23 h 70"/>
                <a:gd name="T72" fmla="*/ 80 w 89"/>
                <a:gd name="T73" fmla="*/ 25 h 70"/>
                <a:gd name="T74" fmla="*/ 87 w 89"/>
                <a:gd name="T75" fmla="*/ 29 h 70"/>
                <a:gd name="T76" fmla="*/ 89 w 89"/>
                <a:gd name="T77" fmla="*/ 30 h 70"/>
                <a:gd name="T78" fmla="*/ 87 w 89"/>
                <a:gd name="T79" fmla="*/ 26 h 70"/>
                <a:gd name="T80" fmla="*/ 85 w 89"/>
                <a:gd name="T81" fmla="*/ 23 h 70"/>
                <a:gd name="T82" fmla="*/ 84 w 89"/>
                <a:gd name="T83" fmla="*/ 19 h 70"/>
                <a:gd name="T84" fmla="*/ 82 w 89"/>
                <a:gd name="T85" fmla="*/ 16 h 70"/>
                <a:gd name="T86" fmla="*/ 80 w 89"/>
                <a:gd name="T87" fmla="*/ 12 h 70"/>
                <a:gd name="T88" fmla="*/ 78 w 89"/>
                <a:gd name="T89" fmla="*/ 8 h 70"/>
                <a:gd name="T90" fmla="*/ 75 w 89"/>
                <a:gd name="T91" fmla="*/ 5 h 70"/>
                <a:gd name="T92" fmla="*/ 73 w 89"/>
                <a:gd name="T93" fmla="*/ 1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
                <a:gd name="T142" fmla="*/ 0 h 70"/>
                <a:gd name="T143" fmla="*/ 89 w 89"/>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 h="70">
                  <a:moveTo>
                    <a:pt x="73" y="1"/>
                  </a:moveTo>
                  <a:lnTo>
                    <a:pt x="70" y="1"/>
                  </a:lnTo>
                  <a:lnTo>
                    <a:pt x="64" y="0"/>
                  </a:lnTo>
                  <a:lnTo>
                    <a:pt x="56" y="1"/>
                  </a:lnTo>
                  <a:lnTo>
                    <a:pt x="50" y="2"/>
                  </a:lnTo>
                  <a:lnTo>
                    <a:pt x="44" y="3"/>
                  </a:lnTo>
                  <a:lnTo>
                    <a:pt x="39" y="5"/>
                  </a:lnTo>
                  <a:lnTo>
                    <a:pt x="32" y="8"/>
                  </a:lnTo>
                  <a:lnTo>
                    <a:pt x="27" y="11"/>
                  </a:lnTo>
                  <a:lnTo>
                    <a:pt x="23" y="14"/>
                  </a:lnTo>
                  <a:lnTo>
                    <a:pt x="17" y="19"/>
                  </a:lnTo>
                  <a:lnTo>
                    <a:pt x="13" y="24"/>
                  </a:lnTo>
                  <a:lnTo>
                    <a:pt x="10" y="29"/>
                  </a:lnTo>
                  <a:lnTo>
                    <a:pt x="7" y="34"/>
                  </a:lnTo>
                  <a:lnTo>
                    <a:pt x="4" y="40"/>
                  </a:lnTo>
                  <a:lnTo>
                    <a:pt x="2" y="46"/>
                  </a:lnTo>
                  <a:lnTo>
                    <a:pt x="0" y="51"/>
                  </a:lnTo>
                  <a:lnTo>
                    <a:pt x="0" y="58"/>
                  </a:lnTo>
                  <a:lnTo>
                    <a:pt x="2" y="60"/>
                  </a:lnTo>
                  <a:lnTo>
                    <a:pt x="5" y="61"/>
                  </a:lnTo>
                  <a:lnTo>
                    <a:pt x="7" y="63"/>
                  </a:lnTo>
                  <a:lnTo>
                    <a:pt x="10" y="64"/>
                  </a:lnTo>
                  <a:lnTo>
                    <a:pt x="12" y="65"/>
                  </a:lnTo>
                  <a:lnTo>
                    <a:pt x="15" y="67"/>
                  </a:lnTo>
                  <a:lnTo>
                    <a:pt x="19" y="68"/>
                  </a:lnTo>
                  <a:lnTo>
                    <a:pt x="21" y="70"/>
                  </a:lnTo>
                  <a:lnTo>
                    <a:pt x="21" y="65"/>
                  </a:lnTo>
                  <a:lnTo>
                    <a:pt x="21" y="57"/>
                  </a:lnTo>
                  <a:lnTo>
                    <a:pt x="24" y="48"/>
                  </a:lnTo>
                  <a:lnTo>
                    <a:pt x="28" y="41"/>
                  </a:lnTo>
                  <a:lnTo>
                    <a:pt x="33" y="34"/>
                  </a:lnTo>
                  <a:lnTo>
                    <a:pt x="40" y="29"/>
                  </a:lnTo>
                  <a:lnTo>
                    <a:pt x="47" y="25"/>
                  </a:lnTo>
                  <a:lnTo>
                    <a:pt x="54" y="23"/>
                  </a:lnTo>
                  <a:lnTo>
                    <a:pt x="64" y="22"/>
                  </a:lnTo>
                  <a:lnTo>
                    <a:pt x="72" y="23"/>
                  </a:lnTo>
                  <a:lnTo>
                    <a:pt x="80" y="25"/>
                  </a:lnTo>
                  <a:lnTo>
                    <a:pt x="87" y="29"/>
                  </a:lnTo>
                  <a:lnTo>
                    <a:pt x="89" y="30"/>
                  </a:lnTo>
                  <a:lnTo>
                    <a:pt x="87" y="26"/>
                  </a:lnTo>
                  <a:lnTo>
                    <a:pt x="85" y="23"/>
                  </a:lnTo>
                  <a:lnTo>
                    <a:pt x="84" y="19"/>
                  </a:lnTo>
                  <a:lnTo>
                    <a:pt x="82" y="16"/>
                  </a:lnTo>
                  <a:lnTo>
                    <a:pt x="80" y="12"/>
                  </a:lnTo>
                  <a:lnTo>
                    <a:pt x="78" y="8"/>
                  </a:lnTo>
                  <a:lnTo>
                    <a:pt x="75" y="5"/>
                  </a:lnTo>
                  <a:lnTo>
                    <a:pt x="73" y="1"/>
                  </a:lnTo>
                  <a:close/>
                </a:path>
              </a:pathLst>
            </a:custGeom>
            <a:solidFill>
              <a:srgbClr val="88F9FF"/>
            </a:solidFill>
            <a:ln w="9525">
              <a:noFill/>
              <a:round/>
              <a:headEnd/>
              <a:tailEnd/>
            </a:ln>
          </p:spPr>
          <p:txBody>
            <a:bodyPr>
              <a:prstTxWarp prst="textNoShape">
                <a:avLst/>
              </a:prstTxWarp>
            </a:bodyPr>
            <a:lstStyle/>
            <a:p>
              <a:endParaRPr lang="en-US"/>
            </a:p>
          </p:txBody>
        </p:sp>
        <p:sp>
          <p:nvSpPr>
            <p:cNvPr id="62603" name="Freeform 139"/>
            <p:cNvSpPr>
              <a:spLocks/>
            </p:cNvSpPr>
            <p:nvPr/>
          </p:nvSpPr>
          <p:spPr bwMode="auto">
            <a:xfrm>
              <a:off x="1391" y="2419"/>
              <a:ext cx="71" cy="78"/>
            </a:xfrm>
            <a:custGeom>
              <a:avLst/>
              <a:gdLst>
                <a:gd name="T0" fmla="*/ 68 w 71"/>
                <a:gd name="T1" fmla="*/ 8 h 78"/>
                <a:gd name="T2" fmla="*/ 66 w 71"/>
                <a:gd name="T3" fmla="*/ 7 h 78"/>
                <a:gd name="T4" fmla="*/ 59 w 71"/>
                <a:gd name="T5" fmla="*/ 3 h 78"/>
                <a:gd name="T6" fmla="*/ 51 w 71"/>
                <a:gd name="T7" fmla="*/ 1 h 78"/>
                <a:gd name="T8" fmla="*/ 43 w 71"/>
                <a:gd name="T9" fmla="*/ 0 h 78"/>
                <a:gd name="T10" fmla="*/ 33 w 71"/>
                <a:gd name="T11" fmla="*/ 1 h 78"/>
                <a:gd name="T12" fmla="*/ 26 w 71"/>
                <a:gd name="T13" fmla="*/ 3 h 78"/>
                <a:gd name="T14" fmla="*/ 19 w 71"/>
                <a:gd name="T15" fmla="*/ 7 h 78"/>
                <a:gd name="T16" fmla="*/ 12 w 71"/>
                <a:gd name="T17" fmla="*/ 12 h 78"/>
                <a:gd name="T18" fmla="*/ 7 w 71"/>
                <a:gd name="T19" fmla="*/ 19 h 78"/>
                <a:gd name="T20" fmla="*/ 3 w 71"/>
                <a:gd name="T21" fmla="*/ 26 h 78"/>
                <a:gd name="T22" fmla="*/ 0 w 71"/>
                <a:gd name="T23" fmla="*/ 35 h 78"/>
                <a:gd name="T24" fmla="*/ 0 w 71"/>
                <a:gd name="T25" fmla="*/ 43 h 78"/>
                <a:gd name="T26" fmla="*/ 0 w 71"/>
                <a:gd name="T27" fmla="*/ 48 h 78"/>
                <a:gd name="T28" fmla="*/ 6 w 71"/>
                <a:gd name="T29" fmla="*/ 51 h 78"/>
                <a:gd name="T30" fmla="*/ 12 w 71"/>
                <a:gd name="T31" fmla="*/ 55 h 78"/>
                <a:gd name="T32" fmla="*/ 18 w 71"/>
                <a:gd name="T33" fmla="*/ 59 h 78"/>
                <a:gd name="T34" fmla="*/ 24 w 71"/>
                <a:gd name="T35" fmla="*/ 62 h 78"/>
                <a:gd name="T36" fmla="*/ 29 w 71"/>
                <a:gd name="T37" fmla="*/ 66 h 78"/>
                <a:gd name="T38" fmla="*/ 35 w 71"/>
                <a:gd name="T39" fmla="*/ 70 h 78"/>
                <a:gd name="T40" fmla="*/ 41 w 71"/>
                <a:gd name="T41" fmla="*/ 75 h 78"/>
                <a:gd name="T42" fmla="*/ 47 w 71"/>
                <a:gd name="T43" fmla="*/ 78 h 78"/>
                <a:gd name="T44" fmla="*/ 48 w 71"/>
                <a:gd name="T45" fmla="*/ 71 h 78"/>
                <a:gd name="T46" fmla="*/ 51 w 71"/>
                <a:gd name="T47" fmla="*/ 66 h 78"/>
                <a:gd name="T48" fmla="*/ 54 w 71"/>
                <a:gd name="T49" fmla="*/ 61 h 78"/>
                <a:gd name="T50" fmla="*/ 59 w 71"/>
                <a:gd name="T51" fmla="*/ 56 h 78"/>
                <a:gd name="T52" fmla="*/ 63 w 71"/>
                <a:gd name="T53" fmla="*/ 50 h 78"/>
                <a:gd name="T54" fmla="*/ 66 w 71"/>
                <a:gd name="T55" fmla="*/ 45 h 78"/>
                <a:gd name="T56" fmla="*/ 69 w 71"/>
                <a:gd name="T57" fmla="*/ 40 h 78"/>
                <a:gd name="T58" fmla="*/ 71 w 71"/>
                <a:gd name="T59" fmla="*/ 32 h 78"/>
                <a:gd name="T60" fmla="*/ 71 w 71"/>
                <a:gd name="T61" fmla="*/ 29 h 78"/>
                <a:gd name="T62" fmla="*/ 71 w 71"/>
                <a:gd name="T63" fmla="*/ 26 h 78"/>
                <a:gd name="T64" fmla="*/ 71 w 71"/>
                <a:gd name="T65" fmla="*/ 23 h 78"/>
                <a:gd name="T66" fmla="*/ 71 w 71"/>
                <a:gd name="T67" fmla="*/ 20 h 78"/>
                <a:gd name="T68" fmla="*/ 70 w 71"/>
                <a:gd name="T69" fmla="*/ 17 h 78"/>
                <a:gd name="T70" fmla="*/ 70 w 71"/>
                <a:gd name="T71" fmla="*/ 15 h 78"/>
                <a:gd name="T72" fmla="*/ 69 w 71"/>
                <a:gd name="T73" fmla="*/ 11 h 78"/>
                <a:gd name="T74" fmla="*/ 68 w 71"/>
                <a:gd name="T75" fmla="*/ 8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
                <a:gd name="T115" fmla="*/ 0 h 78"/>
                <a:gd name="T116" fmla="*/ 71 w 71"/>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 h="78">
                  <a:moveTo>
                    <a:pt x="68" y="8"/>
                  </a:moveTo>
                  <a:lnTo>
                    <a:pt x="66" y="7"/>
                  </a:lnTo>
                  <a:lnTo>
                    <a:pt x="59" y="3"/>
                  </a:lnTo>
                  <a:lnTo>
                    <a:pt x="51" y="1"/>
                  </a:lnTo>
                  <a:lnTo>
                    <a:pt x="43" y="0"/>
                  </a:lnTo>
                  <a:lnTo>
                    <a:pt x="33" y="1"/>
                  </a:lnTo>
                  <a:lnTo>
                    <a:pt x="26" y="3"/>
                  </a:lnTo>
                  <a:lnTo>
                    <a:pt x="19" y="7"/>
                  </a:lnTo>
                  <a:lnTo>
                    <a:pt x="12" y="12"/>
                  </a:lnTo>
                  <a:lnTo>
                    <a:pt x="7" y="19"/>
                  </a:lnTo>
                  <a:lnTo>
                    <a:pt x="3" y="26"/>
                  </a:lnTo>
                  <a:lnTo>
                    <a:pt x="0" y="35"/>
                  </a:lnTo>
                  <a:lnTo>
                    <a:pt x="0" y="43"/>
                  </a:lnTo>
                  <a:lnTo>
                    <a:pt x="0" y="48"/>
                  </a:lnTo>
                  <a:lnTo>
                    <a:pt x="6" y="51"/>
                  </a:lnTo>
                  <a:lnTo>
                    <a:pt x="12" y="55"/>
                  </a:lnTo>
                  <a:lnTo>
                    <a:pt x="18" y="59"/>
                  </a:lnTo>
                  <a:lnTo>
                    <a:pt x="24" y="62"/>
                  </a:lnTo>
                  <a:lnTo>
                    <a:pt x="29" y="66"/>
                  </a:lnTo>
                  <a:lnTo>
                    <a:pt x="35" y="70"/>
                  </a:lnTo>
                  <a:lnTo>
                    <a:pt x="41" y="75"/>
                  </a:lnTo>
                  <a:lnTo>
                    <a:pt x="47" y="78"/>
                  </a:lnTo>
                  <a:lnTo>
                    <a:pt x="48" y="71"/>
                  </a:lnTo>
                  <a:lnTo>
                    <a:pt x="51" y="66"/>
                  </a:lnTo>
                  <a:lnTo>
                    <a:pt x="54" y="61"/>
                  </a:lnTo>
                  <a:lnTo>
                    <a:pt x="59" y="56"/>
                  </a:lnTo>
                  <a:lnTo>
                    <a:pt x="63" y="50"/>
                  </a:lnTo>
                  <a:lnTo>
                    <a:pt x="66" y="45"/>
                  </a:lnTo>
                  <a:lnTo>
                    <a:pt x="69" y="40"/>
                  </a:lnTo>
                  <a:lnTo>
                    <a:pt x="71" y="32"/>
                  </a:lnTo>
                  <a:lnTo>
                    <a:pt x="71" y="29"/>
                  </a:lnTo>
                  <a:lnTo>
                    <a:pt x="71" y="26"/>
                  </a:lnTo>
                  <a:lnTo>
                    <a:pt x="71" y="23"/>
                  </a:lnTo>
                  <a:lnTo>
                    <a:pt x="71" y="20"/>
                  </a:lnTo>
                  <a:lnTo>
                    <a:pt x="70" y="17"/>
                  </a:lnTo>
                  <a:lnTo>
                    <a:pt x="70" y="15"/>
                  </a:lnTo>
                  <a:lnTo>
                    <a:pt x="69" y="11"/>
                  </a:lnTo>
                  <a:lnTo>
                    <a:pt x="68" y="8"/>
                  </a:lnTo>
                  <a:close/>
                </a:path>
              </a:pathLst>
            </a:custGeom>
            <a:solidFill>
              <a:srgbClr val="90FCFF"/>
            </a:solidFill>
            <a:ln w="9525">
              <a:noFill/>
              <a:round/>
              <a:headEnd/>
              <a:tailEnd/>
            </a:ln>
          </p:spPr>
          <p:txBody>
            <a:bodyPr>
              <a:prstTxWarp prst="textNoShape">
                <a:avLst/>
              </a:prstTxWarp>
            </a:bodyPr>
            <a:lstStyle/>
            <a:p>
              <a:endParaRPr lang="en-US"/>
            </a:p>
          </p:txBody>
        </p:sp>
        <p:sp>
          <p:nvSpPr>
            <p:cNvPr id="62604" name="Freeform 140"/>
            <p:cNvSpPr>
              <a:spLocks/>
            </p:cNvSpPr>
            <p:nvPr/>
          </p:nvSpPr>
          <p:spPr bwMode="auto">
            <a:xfrm>
              <a:off x="1412" y="2440"/>
              <a:ext cx="43" cy="43"/>
            </a:xfrm>
            <a:custGeom>
              <a:avLst/>
              <a:gdLst>
                <a:gd name="T0" fmla="*/ 43 w 43"/>
                <a:gd name="T1" fmla="*/ 22 h 43"/>
                <a:gd name="T2" fmla="*/ 43 w 43"/>
                <a:gd name="T3" fmla="*/ 18 h 43"/>
                <a:gd name="T4" fmla="*/ 41 w 43"/>
                <a:gd name="T5" fmla="*/ 14 h 43"/>
                <a:gd name="T6" fmla="*/ 40 w 43"/>
                <a:gd name="T7" fmla="*/ 9 h 43"/>
                <a:gd name="T8" fmla="*/ 37 w 43"/>
                <a:gd name="T9" fmla="*/ 6 h 43"/>
                <a:gd name="T10" fmla="*/ 33 w 43"/>
                <a:gd name="T11" fmla="*/ 4 h 43"/>
                <a:gd name="T12" fmla="*/ 30 w 43"/>
                <a:gd name="T13" fmla="*/ 2 h 43"/>
                <a:gd name="T14" fmla="*/ 26 w 43"/>
                <a:gd name="T15" fmla="*/ 1 h 43"/>
                <a:gd name="T16" fmla="*/ 22 w 43"/>
                <a:gd name="T17" fmla="*/ 0 h 43"/>
                <a:gd name="T18" fmla="*/ 17 w 43"/>
                <a:gd name="T19" fmla="*/ 1 h 43"/>
                <a:gd name="T20" fmla="*/ 13 w 43"/>
                <a:gd name="T21" fmla="*/ 2 h 43"/>
                <a:gd name="T22" fmla="*/ 9 w 43"/>
                <a:gd name="T23" fmla="*/ 4 h 43"/>
                <a:gd name="T24" fmla="*/ 6 w 43"/>
                <a:gd name="T25" fmla="*/ 6 h 43"/>
                <a:gd name="T26" fmla="*/ 4 w 43"/>
                <a:gd name="T27" fmla="*/ 9 h 43"/>
                <a:gd name="T28" fmla="*/ 2 w 43"/>
                <a:gd name="T29" fmla="*/ 14 h 43"/>
                <a:gd name="T30" fmla="*/ 1 w 43"/>
                <a:gd name="T31" fmla="*/ 18 h 43"/>
                <a:gd name="T32" fmla="*/ 0 w 43"/>
                <a:gd name="T33" fmla="*/ 22 h 43"/>
                <a:gd name="T34" fmla="*/ 1 w 43"/>
                <a:gd name="T35" fmla="*/ 26 h 43"/>
                <a:gd name="T36" fmla="*/ 2 w 43"/>
                <a:gd name="T37" fmla="*/ 30 h 43"/>
                <a:gd name="T38" fmla="*/ 4 w 43"/>
                <a:gd name="T39" fmla="*/ 34 h 43"/>
                <a:gd name="T40" fmla="*/ 6 w 43"/>
                <a:gd name="T41" fmla="*/ 37 h 43"/>
                <a:gd name="T42" fmla="*/ 9 w 43"/>
                <a:gd name="T43" fmla="*/ 40 h 43"/>
                <a:gd name="T44" fmla="*/ 13 w 43"/>
                <a:gd name="T45" fmla="*/ 42 h 43"/>
                <a:gd name="T46" fmla="*/ 17 w 43"/>
                <a:gd name="T47" fmla="*/ 43 h 43"/>
                <a:gd name="T48" fmla="*/ 22 w 43"/>
                <a:gd name="T49" fmla="*/ 43 h 43"/>
                <a:gd name="T50" fmla="*/ 26 w 43"/>
                <a:gd name="T51" fmla="*/ 43 h 43"/>
                <a:gd name="T52" fmla="*/ 30 w 43"/>
                <a:gd name="T53" fmla="*/ 42 h 43"/>
                <a:gd name="T54" fmla="*/ 33 w 43"/>
                <a:gd name="T55" fmla="*/ 40 h 43"/>
                <a:gd name="T56" fmla="*/ 34 w 43"/>
                <a:gd name="T57" fmla="*/ 39 h 43"/>
                <a:gd name="T58" fmla="*/ 36 w 43"/>
                <a:gd name="T59" fmla="*/ 38 h 43"/>
                <a:gd name="T60" fmla="*/ 36 w 43"/>
                <a:gd name="T61" fmla="*/ 37 h 43"/>
                <a:gd name="T62" fmla="*/ 37 w 43"/>
                <a:gd name="T63" fmla="*/ 36 h 43"/>
                <a:gd name="T64" fmla="*/ 38 w 43"/>
                <a:gd name="T65" fmla="*/ 35 h 43"/>
                <a:gd name="T66" fmla="*/ 39 w 43"/>
                <a:gd name="T67" fmla="*/ 34 h 43"/>
                <a:gd name="T68" fmla="*/ 40 w 43"/>
                <a:gd name="T69" fmla="*/ 33 h 43"/>
                <a:gd name="T70" fmla="*/ 41 w 43"/>
                <a:gd name="T71" fmla="*/ 31 h 43"/>
                <a:gd name="T72" fmla="*/ 41 w 43"/>
                <a:gd name="T73" fmla="*/ 30 h 43"/>
                <a:gd name="T74" fmla="*/ 43 w 43"/>
                <a:gd name="T75" fmla="*/ 26 h 43"/>
                <a:gd name="T76" fmla="*/ 43 w 43"/>
                <a:gd name="T77" fmla="*/ 22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
                <a:gd name="T118" fmla="*/ 0 h 43"/>
                <a:gd name="T119" fmla="*/ 43 w 43"/>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 h="43">
                  <a:moveTo>
                    <a:pt x="43" y="22"/>
                  </a:moveTo>
                  <a:lnTo>
                    <a:pt x="43" y="18"/>
                  </a:lnTo>
                  <a:lnTo>
                    <a:pt x="41" y="14"/>
                  </a:lnTo>
                  <a:lnTo>
                    <a:pt x="40" y="9"/>
                  </a:lnTo>
                  <a:lnTo>
                    <a:pt x="37" y="6"/>
                  </a:lnTo>
                  <a:lnTo>
                    <a:pt x="33" y="4"/>
                  </a:lnTo>
                  <a:lnTo>
                    <a:pt x="30" y="2"/>
                  </a:lnTo>
                  <a:lnTo>
                    <a:pt x="26" y="1"/>
                  </a:lnTo>
                  <a:lnTo>
                    <a:pt x="22" y="0"/>
                  </a:lnTo>
                  <a:lnTo>
                    <a:pt x="17" y="1"/>
                  </a:lnTo>
                  <a:lnTo>
                    <a:pt x="13" y="2"/>
                  </a:lnTo>
                  <a:lnTo>
                    <a:pt x="9" y="4"/>
                  </a:lnTo>
                  <a:lnTo>
                    <a:pt x="6" y="6"/>
                  </a:lnTo>
                  <a:lnTo>
                    <a:pt x="4" y="9"/>
                  </a:lnTo>
                  <a:lnTo>
                    <a:pt x="2" y="14"/>
                  </a:lnTo>
                  <a:lnTo>
                    <a:pt x="1" y="18"/>
                  </a:lnTo>
                  <a:lnTo>
                    <a:pt x="0" y="22"/>
                  </a:lnTo>
                  <a:lnTo>
                    <a:pt x="1" y="26"/>
                  </a:lnTo>
                  <a:lnTo>
                    <a:pt x="2" y="30"/>
                  </a:lnTo>
                  <a:lnTo>
                    <a:pt x="4" y="34"/>
                  </a:lnTo>
                  <a:lnTo>
                    <a:pt x="6" y="37"/>
                  </a:lnTo>
                  <a:lnTo>
                    <a:pt x="9" y="40"/>
                  </a:lnTo>
                  <a:lnTo>
                    <a:pt x="13" y="42"/>
                  </a:lnTo>
                  <a:lnTo>
                    <a:pt x="17" y="43"/>
                  </a:lnTo>
                  <a:lnTo>
                    <a:pt x="22" y="43"/>
                  </a:lnTo>
                  <a:lnTo>
                    <a:pt x="26" y="43"/>
                  </a:lnTo>
                  <a:lnTo>
                    <a:pt x="30" y="42"/>
                  </a:lnTo>
                  <a:lnTo>
                    <a:pt x="33" y="40"/>
                  </a:lnTo>
                  <a:lnTo>
                    <a:pt x="34" y="39"/>
                  </a:lnTo>
                  <a:lnTo>
                    <a:pt x="36" y="38"/>
                  </a:lnTo>
                  <a:lnTo>
                    <a:pt x="36" y="37"/>
                  </a:lnTo>
                  <a:lnTo>
                    <a:pt x="37" y="36"/>
                  </a:lnTo>
                  <a:lnTo>
                    <a:pt x="38" y="35"/>
                  </a:lnTo>
                  <a:lnTo>
                    <a:pt x="39" y="34"/>
                  </a:lnTo>
                  <a:lnTo>
                    <a:pt x="40" y="33"/>
                  </a:lnTo>
                  <a:lnTo>
                    <a:pt x="41" y="31"/>
                  </a:lnTo>
                  <a:lnTo>
                    <a:pt x="41" y="30"/>
                  </a:lnTo>
                  <a:lnTo>
                    <a:pt x="43" y="26"/>
                  </a:lnTo>
                  <a:lnTo>
                    <a:pt x="43" y="22"/>
                  </a:lnTo>
                  <a:close/>
                </a:path>
              </a:pathLst>
            </a:custGeom>
            <a:solidFill>
              <a:srgbClr val="99FFFF"/>
            </a:solidFill>
            <a:ln w="9525">
              <a:noFill/>
              <a:round/>
              <a:headEnd/>
              <a:tailEnd/>
            </a:ln>
          </p:spPr>
          <p:txBody>
            <a:bodyPr>
              <a:prstTxWarp prst="textNoShape">
                <a:avLst/>
              </a:prstTxWarp>
            </a:bodyPr>
            <a:lstStyle/>
            <a:p>
              <a:endParaRPr lang="en-US"/>
            </a:p>
          </p:txBody>
        </p:sp>
        <p:sp>
          <p:nvSpPr>
            <p:cNvPr id="62605" name="Freeform 141"/>
            <p:cNvSpPr>
              <a:spLocks/>
            </p:cNvSpPr>
            <p:nvPr/>
          </p:nvSpPr>
          <p:spPr bwMode="auto">
            <a:xfrm>
              <a:off x="1799" y="2349"/>
              <a:ext cx="47" cy="116"/>
            </a:xfrm>
            <a:custGeom>
              <a:avLst/>
              <a:gdLst>
                <a:gd name="T0" fmla="*/ 46 w 47"/>
                <a:gd name="T1" fmla="*/ 37 h 116"/>
                <a:gd name="T2" fmla="*/ 43 w 47"/>
                <a:gd name="T3" fmla="*/ 47 h 116"/>
                <a:gd name="T4" fmla="*/ 38 w 47"/>
                <a:gd name="T5" fmla="*/ 57 h 116"/>
                <a:gd name="T6" fmla="*/ 34 w 47"/>
                <a:gd name="T7" fmla="*/ 67 h 116"/>
                <a:gd name="T8" fmla="*/ 30 w 47"/>
                <a:gd name="T9" fmla="*/ 77 h 116"/>
                <a:gd name="T10" fmla="*/ 26 w 47"/>
                <a:gd name="T11" fmla="*/ 87 h 116"/>
                <a:gd name="T12" fmla="*/ 22 w 47"/>
                <a:gd name="T13" fmla="*/ 97 h 116"/>
                <a:gd name="T14" fmla="*/ 17 w 47"/>
                <a:gd name="T15" fmla="*/ 107 h 116"/>
                <a:gd name="T16" fmla="*/ 13 w 47"/>
                <a:gd name="T17" fmla="*/ 116 h 116"/>
                <a:gd name="T18" fmla="*/ 10 w 47"/>
                <a:gd name="T19" fmla="*/ 115 h 116"/>
                <a:gd name="T20" fmla="*/ 8 w 47"/>
                <a:gd name="T21" fmla="*/ 113 h 116"/>
                <a:gd name="T22" fmla="*/ 6 w 47"/>
                <a:gd name="T23" fmla="*/ 110 h 116"/>
                <a:gd name="T24" fmla="*/ 4 w 47"/>
                <a:gd name="T25" fmla="*/ 107 h 116"/>
                <a:gd name="T26" fmla="*/ 3 w 47"/>
                <a:gd name="T27" fmla="*/ 104 h 116"/>
                <a:gd name="T28" fmla="*/ 2 w 47"/>
                <a:gd name="T29" fmla="*/ 99 h 116"/>
                <a:gd name="T30" fmla="*/ 2 w 47"/>
                <a:gd name="T31" fmla="*/ 96 h 116"/>
                <a:gd name="T32" fmla="*/ 0 w 47"/>
                <a:gd name="T33" fmla="*/ 92 h 116"/>
                <a:gd name="T34" fmla="*/ 4 w 47"/>
                <a:gd name="T35" fmla="*/ 82 h 116"/>
                <a:gd name="T36" fmla="*/ 7 w 47"/>
                <a:gd name="T37" fmla="*/ 74 h 116"/>
                <a:gd name="T38" fmla="*/ 12 w 47"/>
                <a:gd name="T39" fmla="*/ 66 h 116"/>
                <a:gd name="T40" fmla="*/ 16 w 47"/>
                <a:gd name="T41" fmla="*/ 57 h 116"/>
                <a:gd name="T42" fmla="*/ 22 w 47"/>
                <a:gd name="T43" fmla="*/ 49 h 116"/>
                <a:gd name="T44" fmla="*/ 27 w 47"/>
                <a:gd name="T45" fmla="*/ 40 h 116"/>
                <a:gd name="T46" fmla="*/ 31 w 47"/>
                <a:gd name="T47" fmla="*/ 32 h 116"/>
                <a:gd name="T48" fmla="*/ 35 w 47"/>
                <a:gd name="T49" fmla="*/ 22 h 116"/>
                <a:gd name="T50" fmla="*/ 36 w 47"/>
                <a:gd name="T51" fmla="*/ 20 h 116"/>
                <a:gd name="T52" fmla="*/ 35 w 47"/>
                <a:gd name="T53" fmla="*/ 17 h 116"/>
                <a:gd name="T54" fmla="*/ 35 w 47"/>
                <a:gd name="T55" fmla="*/ 14 h 116"/>
                <a:gd name="T56" fmla="*/ 34 w 47"/>
                <a:gd name="T57" fmla="*/ 11 h 116"/>
                <a:gd name="T58" fmla="*/ 34 w 47"/>
                <a:gd name="T59" fmla="*/ 8 h 116"/>
                <a:gd name="T60" fmla="*/ 34 w 47"/>
                <a:gd name="T61" fmla="*/ 6 h 116"/>
                <a:gd name="T62" fmla="*/ 36 w 47"/>
                <a:gd name="T63" fmla="*/ 2 h 116"/>
                <a:gd name="T64" fmla="*/ 39 w 47"/>
                <a:gd name="T65" fmla="*/ 0 h 116"/>
                <a:gd name="T66" fmla="*/ 44 w 47"/>
                <a:gd name="T67" fmla="*/ 3 h 116"/>
                <a:gd name="T68" fmla="*/ 46 w 47"/>
                <a:gd name="T69" fmla="*/ 8 h 116"/>
                <a:gd name="T70" fmla="*/ 47 w 47"/>
                <a:gd name="T71" fmla="*/ 13 h 116"/>
                <a:gd name="T72" fmla="*/ 47 w 47"/>
                <a:gd name="T73" fmla="*/ 17 h 116"/>
                <a:gd name="T74" fmla="*/ 47 w 47"/>
                <a:gd name="T75" fmla="*/ 22 h 116"/>
                <a:gd name="T76" fmla="*/ 46 w 47"/>
                <a:gd name="T77" fmla="*/ 28 h 116"/>
                <a:gd name="T78" fmla="*/ 46 w 47"/>
                <a:gd name="T79" fmla="*/ 32 h 116"/>
                <a:gd name="T80" fmla="*/ 46 w 47"/>
                <a:gd name="T81" fmla="*/ 3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116"/>
                <a:gd name="T125" fmla="*/ 47 w 47"/>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116">
                  <a:moveTo>
                    <a:pt x="46" y="37"/>
                  </a:moveTo>
                  <a:lnTo>
                    <a:pt x="43" y="47"/>
                  </a:lnTo>
                  <a:lnTo>
                    <a:pt x="38" y="57"/>
                  </a:lnTo>
                  <a:lnTo>
                    <a:pt x="34" y="67"/>
                  </a:lnTo>
                  <a:lnTo>
                    <a:pt x="30" y="77"/>
                  </a:lnTo>
                  <a:lnTo>
                    <a:pt x="26" y="87"/>
                  </a:lnTo>
                  <a:lnTo>
                    <a:pt x="22" y="97"/>
                  </a:lnTo>
                  <a:lnTo>
                    <a:pt x="17" y="107"/>
                  </a:lnTo>
                  <a:lnTo>
                    <a:pt x="13" y="116"/>
                  </a:lnTo>
                  <a:lnTo>
                    <a:pt x="10" y="115"/>
                  </a:lnTo>
                  <a:lnTo>
                    <a:pt x="8" y="113"/>
                  </a:lnTo>
                  <a:lnTo>
                    <a:pt x="6" y="110"/>
                  </a:lnTo>
                  <a:lnTo>
                    <a:pt x="4" y="107"/>
                  </a:lnTo>
                  <a:lnTo>
                    <a:pt x="3" y="104"/>
                  </a:lnTo>
                  <a:lnTo>
                    <a:pt x="2" y="99"/>
                  </a:lnTo>
                  <a:lnTo>
                    <a:pt x="2" y="96"/>
                  </a:lnTo>
                  <a:lnTo>
                    <a:pt x="0" y="92"/>
                  </a:lnTo>
                  <a:lnTo>
                    <a:pt x="4" y="82"/>
                  </a:lnTo>
                  <a:lnTo>
                    <a:pt x="7" y="74"/>
                  </a:lnTo>
                  <a:lnTo>
                    <a:pt x="12" y="66"/>
                  </a:lnTo>
                  <a:lnTo>
                    <a:pt x="16" y="57"/>
                  </a:lnTo>
                  <a:lnTo>
                    <a:pt x="22" y="49"/>
                  </a:lnTo>
                  <a:lnTo>
                    <a:pt x="27" y="40"/>
                  </a:lnTo>
                  <a:lnTo>
                    <a:pt x="31" y="32"/>
                  </a:lnTo>
                  <a:lnTo>
                    <a:pt x="35" y="22"/>
                  </a:lnTo>
                  <a:lnTo>
                    <a:pt x="36" y="20"/>
                  </a:lnTo>
                  <a:lnTo>
                    <a:pt x="35" y="17"/>
                  </a:lnTo>
                  <a:lnTo>
                    <a:pt x="35" y="14"/>
                  </a:lnTo>
                  <a:lnTo>
                    <a:pt x="34" y="11"/>
                  </a:lnTo>
                  <a:lnTo>
                    <a:pt x="34" y="8"/>
                  </a:lnTo>
                  <a:lnTo>
                    <a:pt x="34" y="6"/>
                  </a:lnTo>
                  <a:lnTo>
                    <a:pt x="36" y="2"/>
                  </a:lnTo>
                  <a:lnTo>
                    <a:pt x="39" y="0"/>
                  </a:lnTo>
                  <a:lnTo>
                    <a:pt x="44" y="3"/>
                  </a:lnTo>
                  <a:lnTo>
                    <a:pt x="46" y="8"/>
                  </a:lnTo>
                  <a:lnTo>
                    <a:pt x="47" y="13"/>
                  </a:lnTo>
                  <a:lnTo>
                    <a:pt x="47" y="17"/>
                  </a:lnTo>
                  <a:lnTo>
                    <a:pt x="47" y="22"/>
                  </a:lnTo>
                  <a:lnTo>
                    <a:pt x="46" y="28"/>
                  </a:lnTo>
                  <a:lnTo>
                    <a:pt x="46" y="32"/>
                  </a:lnTo>
                  <a:lnTo>
                    <a:pt x="46" y="37"/>
                  </a:lnTo>
                  <a:close/>
                </a:path>
              </a:pathLst>
            </a:custGeom>
            <a:solidFill>
              <a:srgbClr val="00CCFF"/>
            </a:solidFill>
            <a:ln w="9525">
              <a:noFill/>
              <a:round/>
              <a:headEnd/>
              <a:tailEnd/>
            </a:ln>
          </p:spPr>
          <p:txBody>
            <a:bodyPr>
              <a:prstTxWarp prst="textNoShape">
                <a:avLst/>
              </a:prstTxWarp>
            </a:bodyPr>
            <a:lstStyle/>
            <a:p>
              <a:endParaRPr lang="en-US"/>
            </a:p>
          </p:txBody>
        </p:sp>
        <p:sp>
          <p:nvSpPr>
            <p:cNvPr id="62606" name="Freeform 142"/>
            <p:cNvSpPr>
              <a:spLocks/>
            </p:cNvSpPr>
            <p:nvPr/>
          </p:nvSpPr>
          <p:spPr bwMode="auto">
            <a:xfrm>
              <a:off x="1450" y="2374"/>
              <a:ext cx="388" cy="189"/>
            </a:xfrm>
            <a:custGeom>
              <a:avLst/>
              <a:gdLst>
                <a:gd name="T0" fmla="*/ 45 w 388"/>
                <a:gd name="T1" fmla="*/ 20 h 189"/>
                <a:gd name="T2" fmla="*/ 50 w 388"/>
                <a:gd name="T3" fmla="*/ 25 h 189"/>
                <a:gd name="T4" fmla="*/ 55 w 388"/>
                <a:gd name="T5" fmla="*/ 31 h 189"/>
                <a:gd name="T6" fmla="*/ 62 w 388"/>
                <a:gd name="T7" fmla="*/ 29 h 189"/>
                <a:gd name="T8" fmla="*/ 66 w 388"/>
                <a:gd name="T9" fmla="*/ 24 h 189"/>
                <a:gd name="T10" fmla="*/ 74 w 388"/>
                <a:gd name="T11" fmla="*/ 28 h 189"/>
                <a:gd name="T12" fmla="*/ 82 w 388"/>
                <a:gd name="T13" fmla="*/ 40 h 189"/>
                <a:gd name="T14" fmla="*/ 92 w 388"/>
                <a:gd name="T15" fmla="*/ 48 h 189"/>
                <a:gd name="T16" fmla="*/ 107 w 388"/>
                <a:gd name="T17" fmla="*/ 49 h 189"/>
                <a:gd name="T18" fmla="*/ 120 w 388"/>
                <a:gd name="T19" fmla="*/ 41 h 189"/>
                <a:gd name="T20" fmla="*/ 130 w 388"/>
                <a:gd name="T21" fmla="*/ 29 h 189"/>
                <a:gd name="T22" fmla="*/ 149 w 388"/>
                <a:gd name="T23" fmla="*/ 46 h 189"/>
                <a:gd name="T24" fmla="*/ 171 w 388"/>
                <a:gd name="T25" fmla="*/ 60 h 189"/>
                <a:gd name="T26" fmla="*/ 184 w 388"/>
                <a:gd name="T27" fmla="*/ 60 h 189"/>
                <a:gd name="T28" fmla="*/ 201 w 388"/>
                <a:gd name="T29" fmla="*/ 49 h 189"/>
                <a:gd name="T30" fmla="*/ 214 w 388"/>
                <a:gd name="T31" fmla="*/ 31 h 189"/>
                <a:gd name="T32" fmla="*/ 223 w 388"/>
                <a:gd name="T33" fmla="*/ 10 h 189"/>
                <a:gd name="T34" fmla="*/ 240 w 388"/>
                <a:gd name="T35" fmla="*/ 26 h 189"/>
                <a:gd name="T36" fmla="*/ 257 w 388"/>
                <a:gd name="T37" fmla="*/ 42 h 189"/>
                <a:gd name="T38" fmla="*/ 278 w 388"/>
                <a:gd name="T39" fmla="*/ 46 h 189"/>
                <a:gd name="T40" fmla="*/ 300 w 388"/>
                <a:gd name="T41" fmla="*/ 32 h 189"/>
                <a:gd name="T42" fmla="*/ 316 w 388"/>
                <a:gd name="T43" fmla="*/ 11 h 189"/>
                <a:gd name="T44" fmla="*/ 328 w 388"/>
                <a:gd name="T45" fmla="*/ 11 h 189"/>
                <a:gd name="T46" fmla="*/ 337 w 388"/>
                <a:gd name="T47" fmla="*/ 28 h 189"/>
                <a:gd name="T48" fmla="*/ 343 w 388"/>
                <a:gd name="T49" fmla="*/ 47 h 189"/>
                <a:gd name="T50" fmla="*/ 336 w 388"/>
                <a:gd name="T51" fmla="*/ 60 h 189"/>
                <a:gd name="T52" fmla="*/ 335 w 388"/>
                <a:gd name="T53" fmla="*/ 76 h 189"/>
                <a:gd name="T54" fmla="*/ 341 w 388"/>
                <a:gd name="T55" fmla="*/ 94 h 189"/>
                <a:gd name="T56" fmla="*/ 363 w 388"/>
                <a:gd name="T57" fmla="*/ 111 h 189"/>
                <a:gd name="T58" fmla="*/ 383 w 388"/>
                <a:gd name="T59" fmla="*/ 128 h 189"/>
                <a:gd name="T60" fmla="*/ 383 w 388"/>
                <a:gd name="T61" fmla="*/ 142 h 189"/>
                <a:gd name="T62" fmla="*/ 371 w 388"/>
                <a:gd name="T63" fmla="*/ 149 h 189"/>
                <a:gd name="T64" fmla="*/ 357 w 388"/>
                <a:gd name="T65" fmla="*/ 151 h 189"/>
                <a:gd name="T66" fmla="*/ 341 w 388"/>
                <a:gd name="T67" fmla="*/ 158 h 189"/>
                <a:gd name="T68" fmla="*/ 325 w 388"/>
                <a:gd name="T69" fmla="*/ 165 h 189"/>
                <a:gd name="T70" fmla="*/ 312 w 388"/>
                <a:gd name="T71" fmla="*/ 167 h 189"/>
                <a:gd name="T72" fmla="*/ 301 w 388"/>
                <a:gd name="T73" fmla="*/ 171 h 189"/>
                <a:gd name="T74" fmla="*/ 290 w 388"/>
                <a:gd name="T75" fmla="*/ 173 h 189"/>
                <a:gd name="T76" fmla="*/ 253 w 388"/>
                <a:gd name="T77" fmla="*/ 186 h 189"/>
                <a:gd name="T78" fmla="*/ 202 w 388"/>
                <a:gd name="T79" fmla="*/ 188 h 189"/>
                <a:gd name="T80" fmla="*/ 150 w 388"/>
                <a:gd name="T81" fmla="*/ 180 h 189"/>
                <a:gd name="T82" fmla="*/ 50 w 388"/>
                <a:gd name="T83" fmla="*/ 149 h 189"/>
                <a:gd name="T84" fmla="*/ 13 w 388"/>
                <a:gd name="T85" fmla="*/ 142 h 189"/>
                <a:gd name="T86" fmla="*/ 7 w 388"/>
                <a:gd name="T87" fmla="*/ 143 h 189"/>
                <a:gd name="T88" fmla="*/ 0 w 388"/>
                <a:gd name="T89" fmla="*/ 143 h 189"/>
                <a:gd name="T90" fmla="*/ 6 w 388"/>
                <a:gd name="T91" fmla="*/ 122 h 189"/>
                <a:gd name="T92" fmla="*/ 20 w 388"/>
                <a:gd name="T93" fmla="*/ 102 h 189"/>
                <a:gd name="T94" fmla="*/ 26 w 388"/>
                <a:gd name="T95" fmla="*/ 86 h 189"/>
                <a:gd name="T96" fmla="*/ 26 w 388"/>
                <a:gd name="T97" fmla="*/ 80 h 189"/>
                <a:gd name="T98" fmla="*/ 28 w 388"/>
                <a:gd name="T99" fmla="*/ 74 h 189"/>
                <a:gd name="T100" fmla="*/ 26 w 388"/>
                <a:gd name="T101" fmla="*/ 60 h 189"/>
                <a:gd name="T102" fmla="*/ 20 w 388"/>
                <a:gd name="T103" fmla="*/ 40 h 189"/>
                <a:gd name="T104" fmla="*/ 10 w 388"/>
                <a:gd name="T105" fmla="*/ 23 h 189"/>
                <a:gd name="T106" fmla="*/ 18 w 388"/>
                <a:gd name="T107" fmla="*/ 12 h 189"/>
                <a:gd name="T108" fmla="*/ 27 w 388"/>
                <a:gd name="T109" fmla="*/ 3 h 189"/>
                <a:gd name="T110" fmla="*/ 45 w 388"/>
                <a:gd name="T111" fmla="*/ 13 h 1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8"/>
                <a:gd name="T169" fmla="*/ 0 h 189"/>
                <a:gd name="T170" fmla="*/ 388 w 388"/>
                <a:gd name="T171" fmla="*/ 189 h 1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8" h="189">
                  <a:moveTo>
                    <a:pt x="45" y="13"/>
                  </a:moveTo>
                  <a:lnTo>
                    <a:pt x="44" y="16"/>
                  </a:lnTo>
                  <a:lnTo>
                    <a:pt x="45" y="20"/>
                  </a:lnTo>
                  <a:lnTo>
                    <a:pt x="46" y="22"/>
                  </a:lnTo>
                  <a:lnTo>
                    <a:pt x="48" y="24"/>
                  </a:lnTo>
                  <a:lnTo>
                    <a:pt x="50" y="25"/>
                  </a:lnTo>
                  <a:lnTo>
                    <a:pt x="52" y="27"/>
                  </a:lnTo>
                  <a:lnTo>
                    <a:pt x="53" y="29"/>
                  </a:lnTo>
                  <a:lnTo>
                    <a:pt x="55" y="31"/>
                  </a:lnTo>
                  <a:lnTo>
                    <a:pt x="59" y="31"/>
                  </a:lnTo>
                  <a:lnTo>
                    <a:pt x="61" y="31"/>
                  </a:lnTo>
                  <a:lnTo>
                    <a:pt x="62" y="29"/>
                  </a:lnTo>
                  <a:lnTo>
                    <a:pt x="63" y="27"/>
                  </a:lnTo>
                  <a:lnTo>
                    <a:pt x="65" y="26"/>
                  </a:lnTo>
                  <a:lnTo>
                    <a:pt x="66" y="24"/>
                  </a:lnTo>
                  <a:lnTo>
                    <a:pt x="68" y="23"/>
                  </a:lnTo>
                  <a:lnTo>
                    <a:pt x="71" y="24"/>
                  </a:lnTo>
                  <a:lnTo>
                    <a:pt x="74" y="28"/>
                  </a:lnTo>
                  <a:lnTo>
                    <a:pt x="77" y="32"/>
                  </a:lnTo>
                  <a:lnTo>
                    <a:pt x="80" y="36"/>
                  </a:lnTo>
                  <a:lnTo>
                    <a:pt x="82" y="40"/>
                  </a:lnTo>
                  <a:lnTo>
                    <a:pt x="85" y="43"/>
                  </a:lnTo>
                  <a:lnTo>
                    <a:pt x="89" y="46"/>
                  </a:lnTo>
                  <a:lnTo>
                    <a:pt x="92" y="48"/>
                  </a:lnTo>
                  <a:lnTo>
                    <a:pt x="98" y="50"/>
                  </a:lnTo>
                  <a:lnTo>
                    <a:pt x="103" y="50"/>
                  </a:lnTo>
                  <a:lnTo>
                    <a:pt x="107" y="49"/>
                  </a:lnTo>
                  <a:lnTo>
                    <a:pt x="111" y="47"/>
                  </a:lnTo>
                  <a:lnTo>
                    <a:pt x="116" y="44"/>
                  </a:lnTo>
                  <a:lnTo>
                    <a:pt x="120" y="41"/>
                  </a:lnTo>
                  <a:lnTo>
                    <a:pt x="123" y="36"/>
                  </a:lnTo>
                  <a:lnTo>
                    <a:pt x="127" y="32"/>
                  </a:lnTo>
                  <a:lnTo>
                    <a:pt x="130" y="29"/>
                  </a:lnTo>
                  <a:lnTo>
                    <a:pt x="137" y="34"/>
                  </a:lnTo>
                  <a:lnTo>
                    <a:pt x="143" y="41"/>
                  </a:lnTo>
                  <a:lnTo>
                    <a:pt x="149" y="46"/>
                  </a:lnTo>
                  <a:lnTo>
                    <a:pt x="157" y="52"/>
                  </a:lnTo>
                  <a:lnTo>
                    <a:pt x="163" y="56"/>
                  </a:lnTo>
                  <a:lnTo>
                    <a:pt x="171" y="60"/>
                  </a:lnTo>
                  <a:lnTo>
                    <a:pt x="175" y="61"/>
                  </a:lnTo>
                  <a:lnTo>
                    <a:pt x="179" y="61"/>
                  </a:lnTo>
                  <a:lnTo>
                    <a:pt x="184" y="60"/>
                  </a:lnTo>
                  <a:lnTo>
                    <a:pt x="188" y="59"/>
                  </a:lnTo>
                  <a:lnTo>
                    <a:pt x="196" y="54"/>
                  </a:lnTo>
                  <a:lnTo>
                    <a:pt x="201" y="49"/>
                  </a:lnTo>
                  <a:lnTo>
                    <a:pt x="206" y="44"/>
                  </a:lnTo>
                  <a:lnTo>
                    <a:pt x="210" y="37"/>
                  </a:lnTo>
                  <a:lnTo>
                    <a:pt x="214" y="31"/>
                  </a:lnTo>
                  <a:lnTo>
                    <a:pt x="217" y="24"/>
                  </a:lnTo>
                  <a:lnTo>
                    <a:pt x="220" y="16"/>
                  </a:lnTo>
                  <a:lnTo>
                    <a:pt x="223" y="10"/>
                  </a:lnTo>
                  <a:lnTo>
                    <a:pt x="228" y="14"/>
                  </a:lnTo>
                  <a:lnTo>
                    <a:pt x="235" y="20"/>
                  </a:lnTo>
                  <a:lnTo>
                    <a:pt x="240" y="26"/>
                  </a:lnTo>
                  <a:lnTo>
                    <a:pt x="245" y="31"/>
                  </a:lnTo>
                  <a:lnTo>
                    <a:pt x="251" y="36"/>
                  </a:lnTo>
                  <a:lnTo>
                    <a:pt x="257" y="42"/>
                  </a:lnTo>
                  <a:lnTo>
                    <a:pt x="263" y="46"/>
                  </a:lnTo>
                  <a:lnTo>
                    <a:pt x="270" y="48"/>
                  </a:lnTo>
                  <a:lnTo>
                    <a:pt x="278" y="46"/>
                  </a:lnTo>
                  <a:lnTo>
                    <a:pt x="285" y="43"/>
                  </a:lnTo>
                  <a:lnTo>
                    <a:pt x="293" y="37"/>
                  </a:lnTo>
                  <a:lnTo>
                    <a:pt x="300" y="32"/>
                  </a:lnTo>
                  <a:lnTo>
                    <a:pt x="306" y="26"/>
                  </a:lnTo>
                  <a:lnTo>
                    <a:pt x="312" y="18"/>
                  </a:lnTo>
                  <a:lnTo>
                    <a:pt x="316" y="11"/>
                  </a:lnTo>
                  <a:lnTo>
                    <a:pt x="319" y="3"/>
                  </a:lnTo>
                  <a:lnTo>
                    <a:pt x="324" y="7"/>
                  </a:lnTo>
                  <a:lnTo>
                    <a:pt x="328" y="11"/>
                  </a:lnTo>
                  <a:lnTo>
                    <a:pt x="332" y="16"/>
                  </a:lnTo>
                  <a:lnTo>
                    <a:pt x="335" y="23"/>
                  </a:lnTo>
                  <a:lnTo>
                    <a:pt x="337" y="28"/>
                  </a:lnTo>
                  <a:lnTo>
                    <a:pt x="339" y="34"/>
                  </a:lnTo>
                  <a:lnTo>
                    <a:pt x="341" y="41"/>
                  </a:lnTo>
                  <a:lnTo>
                    <a:pt x="343" y="47"/>
                  </a:lnTo>
                  <a:lnTo>
                    <a:pt x="340" y="51"/>
                  </a:lnTo>
                  <a:lnTo>
                    <a:pt x="337" y="55"/>
                  </a:lnTo>
                  <a:lnTo>
                    <a:pt x="336" y="60"/>
                  </a:lnTo>
                  <a:lnTo>
                    <a:pt x="335" y="65"/>
                  </a:lnTo>
                  <a:lnTo>
                    <a:pt x="334" y="70"/>
                  </a:lnTo>
                  <a:lnTo>
                    <a:pt x="335" y="76"/>
                  </a:lnTo>
                  <a:lnTo>
                    <a:pt x="335" y="82"/>
                  </a:lnTo>
                  <a:lnTo>
                    <a:pt x="336" y="87"/>
                  </a:lnTo>
                  <a:lnTo>
                    <a:pt x="341" y="94"/>
                  </a:lnTo>
                  <a:lnTo>
                    <a:pt x="348" y="101"/>
                  </a:lnTo>
                  <a:lnTo>
                    <a:pt x="356" y="106"/>
                  </a:lnTo>
                  <a:lnTo>
                    <a:pt x="363" y="111"/>
                  </a:lnTo>
                  <a:lnTo>
                    <a:pt x="371" y="116"/>
                  </a:lnTo>
                  <a:lnTo>
                    <a:pt x="377" y="122"/>
                  </a:lnTo>
                  <a:lnTo>
                    <a:pt x="383" y="128"/>
                  </a:lnTo>
                  <a:lnTo>
                    <a:pt x="388" y="135"/>
                  </a:lnTo>
                  <a:lnTo>
                    <a:pt x="386" y="139"/>
                  </a:lnTo>
                  <a:lnTo>
                    <a:pt x="383" y="142"/>
                  </a:lnTo>
                  <a:lnTo>
                    <a:pt x="379" y="145"/>
                  </a:lnTo>
                  <a:lnTo>
                    <a:pt x="376" y="147"/>
                  </a:lnTo>
                  <a:lnTo>
                    <a:pt x="371" y="149"/>
                  </a:lnTo>
                  <a:lnTo>
                    <a:pt x="366" y="150"/>
                  </a:lnTo>
                  <a:lnTo>
                    <a:pt x="361" y="151"/>
                  </a:lnTo>
                  <a:lnTo>
                    <a:pt x="357" y="151"/>
                  </a:lnTo>
                  <a:lnTo>
                    <a:pt x="352" y="152"/>
                  </a:lnTo>
                  <a:lnTo>
                    <a:pt x="346" y="155"/>
                  </a:lnTo>
                  <a:lnTo>
                    <a:pt x="341" y="158"/>
                  </a:lnTo>
                  <a:lnTo>
                    <a:pt x="336" y="161"/>
                  </a:lnTo>
                  <a:lnTo>
                    <a:pt x="331" y="163"/>
                  </a:lnTo>
                  <a:lnTo>
                    <a:pt x="325" y="165"/>
                  </a:lnTo>
                  <a:lnTo>
                    <a:pt x="319" y="166"/>
                  </a:lnTo>
                  <a:lnTo>
                    <a:pt x="314" y="165"/>
                  </a:lnTo>
                  <a:lnTo>
                    <a:pt x="312" y="167"/>
                  </a:lnTo>
                  <a:lnTo>
                    <a:pt x="308" y="169"/>
                  </a:lnTo>
                  <a:lnTo>
                    <a:pt x="305" y="170"/>
                  </a:lnTo>
                  <a:lnTo>
                    <a:pt x="301" y="171"/>
                  </a:lnTo>
                  <a:lnTo>
                    <a:pt x="298" y="171"/>
                  </a:lnTo>
                  <a:lnTo>
                    <a:pt x="294" y="172"/>
                  </a:lnTo>
                  <a:lnTo>
                    <a:pt x="290" y="173"/>
                  </a:lnTo>
                  <a:lnTo>
                    <a:pt x="287" y="175"/>
                  </a:lnTo>
                  <a:lnTo>
                    <a:pt x="270" y="182"/>
                  </a:lnTo>
                  <a:lnTo>
                    <a:pt x="253" y="186"/>
                  </a:lnTo>
                  <a:lnTo>
                    <a:pt x="236" y="188"/>
                  </a:lnTo>
                  <a:lnTo>
                    <a:pt x="219" y="189"/>
                  </a:lnTo>
                  <a:lnTo>
                    <a:pt x="202" y="188"/>
                  </a:lnTo>
                  <a:lnTo>
                    <a:pt x="185" y="186"/>
                  </a:lnTo>
                  <a:lnTo>
                    <a:pt x="167" y="183"/>
                  </a:lnTo>
                  <a:lnTo>
                    <a:pt x="150" y="180"/>
                  </a:lnTo>
                  <a:lnTo>
                    <a:pt x="117" y="170"/>
                  </a:lnTo>
                  <a:lnTo>
                    <a:pt x="83" y="160"/>
                  </a:lnTo>
                  <a:lnTo>
                    <a:pt x="50" y="149"/>
                  </a:lnTo>
                  <a:lnTo>
                    <a:pt x="18" y="141"/>
                  </a:lnTo>
                  <a:lnTo>
                    <a:pt x="15" y="142"/>
                  </a:lnTo>
                  <a:lnTo>
                    <a:pt x="13" y="142"/>
                  </a:lnTo>
                  <a:lnTo>
                    <a:pt x="11" y="143"/>
                  </a:lnTo>
                  <a:lnTo>
                    <a:pt x="9" y="143"/>
                  </a:lnTo>
                  <a:lnTo>
                    <a:pt x="7" y="143"/>
                  </a:lnTo>
                  <a:lnTo>
                    <a:pt x="4" y="143"/>
                  </a:lnTo>
                  <a:lnTo>
                    <a:pt x="2" y="142"/>
                  </a:lnTo>
                  <a:lnTo>
                    <a:pt x="0" y="143"/>
                  </a:lnTo>
                  <a:lnTo>
                    <a:pt x="0" y="134"/>
                  </a:lnTo>
                  <a:lnTo>
                    <a:pt x="2" y="128"/>
                  </a:lnTo>
                  <a:lnTo>
                    <a:pt x="6" y="122"/>
                  </a:lnTo>
                  <a:lnTo>
                    <a:pt x="10" y="115"/>
                  </a:lnTo>
                  <a:lnTo>
                    <a:pt x="14" y="109"/>
                  </a:lnTo>
                  <a:lnTo>
                    <a:pt x="20" y="102"/>
                  </a:lnTo>
                  <a:lnTo>
                    <a:pt x="24" y="95"/>
                  </a:lnTo>
                  <a:lnTo>
                    <a:pt x="26" y="88"/>
                  </a:lnTo>
                  <a:lnTo>
                    <a:pt x="26" y="86"/>
                  </a:lnTo>
                  <a:lnTo>
                    <a:pt x="26" y="84"/>
                  </a:lnTo>
                  <a:lnTo>
                    <a:pt x="26" y="82"/>
                  </a:lnTo>
                  <a:lnTo>
                    <a:pt x="26" y="80"/>
                  </a:lnTo>
                  <a:lnTo>
                    <a:pt x="26" y="77"/>
                  </a:lnTo>
                  <a:lnTo>
                    <a:pt x="26" y="75"/>
                  </a:lnTo>
                  <a:lnTo>
                    <a:pt x="28" y="74"/>
                  </a:lnTo>
                  <a:lnTo>
                    <a:pt x="29" y="72"/>
                  </a:lnTo>
                  <a:lnTo>
                    <a:pt x="27" y="66"/>
                  </a:lnTo>
                  <a:lnTo>
                    <a:pt x="26" y="60"/>
                  </a:lnTo>
                  <a:lnTo>
                    <a:pt x="24" y="53"/>
                  </a:lnTo>
                  <a:lnTo>
                    <a:pt x="22" y="46"/>
                  </a:lnTo>
                  <a:lnTo>
                    <a:pt x="20" y="40"/>
                  </a:lnTo>
                  <a:lnTo>
                    <a:pt x="18" y="33"/>
                  </a:lnTo>
                  <a:lnTo>
                    <a:pt x="14" y="28"/>
                  </a:lnTo>
                  <a:lnTo>
                    <a:pt x="10" y="23"/>
                  </a:lnTo>
                  <a:lnTo>
                    <a:pt x="12" y="18"/>
                  </a:lnTo>
                  <a:lnTo>
                    <a:pt x="14" y="15"/>
                  </a:lnTo>
                  <a:lnTo>
                    <a:pt x="18" y="12"/>
                  </a:lnTo>
                  <a:lnTo>
                    <a:pt x="20" y="8"/>
                  </a:lnTo>
                  <a:lnTo>
                    <a:pt x="24" y="6"/>
                  </a:lnTo>
                  <a:lnTo>
                    <a:pt x="27" y="3"/>
                  </a:lnTo>
                  <a:lnTo>
                    <a:pt x="30" y="1"/>
                  </a:lnTo>
                  <a:lnTo>
                    <a:pt x="33" y="0"/>
                  </a:lnTo>
                  <a:lnTo>
                    <a:pt x="45" y="13"/>
                  </a:lnTo>
                  <a:close/>
                </a:path>
              </a:pathLst>
            </a:custGeom>
            <a:solidFill>
              <a:srgbClr val="990000"/>
            </a:solidFill>
            <a:ln w="9525">
              <a:noFill/>
              <a:round/>
              <a:headEnd/>
              <a:tailEnd/>
            </a:ln>
          </p:spPr>
          <p:txBody>
            <a:bodyPr>
              <a:prstTxWarp prst="textNoShape">
                <a:avLst/>
              </a:prstTxWarp>
            </a:bodyPr>
            <a:lstStyle/>
            <a:p>
              <a:endParaRPr lang="en-US"/>
            </a:p>
          </p:txBody>
        </p:sp>
        <p:sp>
          <p:nvSpPr>
            <p:cNvPr id="62607" name="Freeform 143"/>
            <p:cNvSpPr>
              <a:spLocks/>
            </p:cNvSpPr>
            <p:nvPr/>
          </p:nvSpPr>
          <p:spPr bwMode="auto">
            <a:xfrm>
              <a:off x="1294" y="2510"/>
              <a:ext cx="691" cy="309"/>
            </a:xfrm>
            <a:custGeom>
              <a:avLst/>
              <a:gdLst>
                <a:gd name="T0" fmla="*/ 634 w 691"/>
                <a:gd name="T1" fmla="*/ 30 h 309"/>
                <a:gd name="T2" fmla="*/ 652 w 691"/>
                <a:gd name="T3" fmla="*/ 57 h 309"/>
                <a:gd name="T4" fmla="*/ 685 w 691"/>
                <a:gd name="T5" fmla="*/ 87 h 309"/>
                <a:gd name="T6" fmla="*/ 646 w 691"/>
                <a:gd name="T7" fmla="*/ 86 h 309"/>
                <a:gd name="T8" fmla="*/ 646 w 691"/>
                <a:gd name="T9" fmla="*/ 108 h 309"/>
                <a:gd name="T10" fmla="*/ 670 w 691"/>
                <a:gd name="T11" fmla="*/ 135 h 309"/>
                <a:gd name="T12" fmla="*/ 678 w 691"/>
                <a:gd name="T13" fmla="*/ 155 h 309"/>
                <a:gd name="T14" fmla="*/ 646 w 691"/>
                <a:gd name="T15" fmla="*/ 147 h 309"/>
                <a:gd name="T16" fmla="*/ 622 w 691"/>
                <a:gd name="T17" fmla="*/ 153 h 309"/>
                <a:gd name="T18" fmla="*/ 639 w 691"/>
                <a:gd name="T19" fmla="*/ 200 h 309"/>
                <a:gd name="T20" fmla="*/ 639 w 691"/>
                <a:gd name="T21" fmla="*/ 215 h 309"/>
                <a:gd name="T22" fmla="*/ 614 w 691"/>
                <a:gd name="T23" fmla="*/ 204 h 309"/>
                <a:gd name="T24" fmla="*/ 572 w 691"/>
                <a:gd name="T25" fmla="*/ 195 h 309"/>
                <a:gd name="T26" fmla="*/ 583 w 691"/>
                <a:gd name="T27" fmla="*/ 233 h 309"/>
                <a:gd name="T28" fmla="*/ 560 w 691"/>
                <a:gd name="T29" fmla="*/ 226 h 309"/>
                <a:gd name="T30" fmla="*/ 529 w 691"/>
                <a:gd name="T31" fmla="*/ 212 h 309"/>
                <a:gd name="T32" fmla="*/ 527 w 691"/>
                <a:gd name="T33" fmla="*/ 259 h 309"/>
                <a:gd name="T34" fmla="*/ 496 w 691"/>
                <a:gd name="T35" fmla="*/ 252 h 309"/>
                <a:gd name="T36" fmla="*/ 469 w 691"/>
                <a:gd name="T37" fmla="*/ 242 h 309"/>
                <a:gd name="T38" fmla="*/ 468 w 691"/>
                <a:gd name="T39" fmla="*/ 276 h 309"/>
                <a:gd name="T40" fmla="*/ 463 w 691"/>
                <a:gd name="T41" fmla="*/ 292 h 309"/>
                <a:gd name="T42" fmla="*/ 438 w 691"/>
                <a:gd name="T43" fmla="*/ 275 h 309"/>
                <a:gd name="T44" fmla="*/ 411 w 691"/>
                <a:gd name="T45" fmla="*/ 265 h 309"/>
                <a:gd name="T46" fmla="*/ 409 w 691"/>
                <a:gd name="T47" fmla="*/ 302 h 309"/>
                <a:gd name="T48" fmla="*/ 403 w 691"/>
                <a:gd name="T49" fmla="*/ 308 h 309"/>
                <a:gd name="T50" fmla="*/ 382 w 691"/>
                <a:gd name="T51" fmla="*/ 302 h 309"/>
                <a:gd name="T52" fmla="*/ 358 w 691"/>
                <a:gd name="T53" fmla="*/ 270 h 309"/>
                <a:gd name="T54" fmla="*/ 334 w 691"/>
                <a:gd name="T55" fmla="*/ 283 h 309"/>
                <a:gd name="T56" fmla="*/ 320 w 691"/>
                <a:gd name="T57" fmla="*/ 304 h 309"/>
                <a:gd name="T58" fmla="*/ 288 w 691"/>
                <a:gd name="T59" fmla="*/ 261 h 309"/>
                <a:gd name="T60" fmla="*/ 263 w 691"/>
                <a:gd name="T61" fmla="*/ 254 h 309"/>
                <a:gd name="T62" fmla="*/ 246 w 691"/>
                <a:gd name="T63" fmla="*/ 293 h 309"/>
                <a:gd name="T64" fmla="*/ 218 w 691"/>
                <a:gd name="T65" fmla="*/ 275 h 309"/>
                <a:gd name="T66" fmla="*/ 199 w 691"/>
                <a:gd name="T67" fmla="*/ 224 h 309"/>
                <a:gd name="T68" fmla="*/ 180 w 691"/>
                <a:gd name="T69" fmla="*/ 248 h 309"/>
                <a:gd name="T70" fmla="*/ 144 w 691"/>
                <a:gd name="T71" fmla="*/ 236 h 309"/>
                <a:gd name="T72" fmla="*/ 136 w 691"/>
                <a:gd name="T73" fmla="*/ 191 h 309"/>
                <a:gd name="T74" fmla="*/ 125 w 691"/>
                <a:gd name="T75" fmla="*/ 191 h 309"/>
                <a:gd name="T76" fmla="*/ 100 w 691"/>
                <a:gd name="T77" fmla="*/ 224 h 309"/>
                <a:gd name="T78" fmla="*/ 88 w 691"/>
                <a:gd name="T79" fmla="*/ 228 h 309"/>
                <a:gd name="T80" fmla="*/ 86 w 691"/>
                <a:gd name="T81" fmla="*/ 150 h 309"/>
                <a:gd name="T82" fmla="*/ 72 w 691"/>
                <a:gd name="T83" fmla="*/ 152 h 309"/>
                <a:gd name="T84" fmla="*/ 42 w 691"/>
                <a:gd name="T85" fmla="*/ 148 h 309"/>
                <a:gd name="T86" fmla="*/ 67 w 691"/>
                <a:gd name="T87" fmla="*/ 108 h 309"/>
                <a:gd name="T88" fmla="*/ 53 w 691"/>
                <a:gd name="T89" fmla="*/ 106 h 309"/>
                <a:gd name="T90" fmla="*/ 12 w 691"/>
                <a:gd name="T91" fmla="*/ 126 h 309"/>
                <a:gd name="T92" fmla="*/ 19 w 691"/>
                <a:gd name="T93" fmla="*/ 103 h 309"/>
                <a:gd name="T94" fmla="*/ 49 w 691"/>
                <a:gd name="T95" fmla="*/ 67 h 309"/>
                <a:gd name="T96" fmla="*/ 36 w 691"/>
                <a:gd name="T97" fmla="*/ 61 h 309"/>
                <a:gd name="T98" fmla="*/ 8 w 691"/>
                <a:gd name="T99" fmla="*/ 58 h 309"/>
                <a:gd name="T100" fmla="*/ 70 w 691"/>
                <a:gd name="T101" fmla="*/ 27 h 309"/>
                <a:gd name="T102" fmla="*/ 152 w 691"/>
                <a:gd name="T103" fmla="*/ 20 h 309"/>
                <a:gd name="T104" fmla="*/ 205 w 691"/>
                <a:gd name="T105" fmla="*/ 27 h 309"/>
                <a:gd name="T106" fmla="*/ 245 w 691"/>
                <a:gd name="T107" fmla="*/ 42 h 309"/>
                <a:gd name="T108" fmla="*/ 340 w 691"/>
                <a:gd name="T109" fmla="*/ 68 h 309"/>
                <a:gd name="T110" fmla="*/ 426 w 691"/>
                <a:gd name="T111" fmla="*/ 58 h 309"/>
                <a:gd name="T112" fmla="*/ 554 w 691"/>
                <a:gd name="T113" fmla="*/ 17 h 309"/>
                <a:gd name="T114" fmla="*/ 564 w 691"/>
                <a:gd name="T115" fmla="*/ 3 h 309"/>
                <a:gd name="T116" fmla="*/ 627 w 691"/>
                <a:gd name="T117" fmla="*/ 3 h 3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1"/>
                <a:gd name="T178" fmla="*/ 0 h 309"/>
                <a:gd name="T179" fmla="*/ 691 w 691"/>
                <a:gd name="T180" fmla="*/ 309 h 3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1" h="309">
                  <a:moveTo>
                    <a:pt x="657" y="18"/>
                  </a:moveTo>
                  <a:lnTo>
                    <a:pt x="653" y="22"/>
                  </a:lnTo>
                  <a:lnTo>
                    <a:pt x="649" y="24"/>
                  </a:lnTo>
                  <a:lnTo>
                    <a:pt x="644" y="26"/>
                  </a:lnTo>
                  <a:lnTo>
                    <a:pt x="638" y="28"/>
                  </a:lnTo>
                  <a:lnTo>
                    <a:pt x="634" y="30"/>
                  </a:lnTo>
                  <a:lnTo>
                    <a:pt x="630" y="33"/>
                  </a:lnTo>
                  <a:lnTo>
                    <a:pt x="628" y="37"/>
                  </a:lnTo>
                  <a:lnTo>
                    <a:pt x="626" y="43"/>
                  </a:lnTo>
                  <a:lnTo>
                    <a:pt x="634" y="48"/>
                  </a:lnTo>
                  <a:lnTo>
                    <a:pt x="642" y="52"/>
                  </a:lnTo>
                  <a:lnTo>
                    <a:pt x="652" y="57"/>
                  </a:lnTo>
                  <a:lnTo>
                    <a:pt x="660" y="62"/>
                  </a:lnTo>
                  <a:lnTo>
                    <a:pt x="669" y="66"/>
                  </a:lnTo>
                  <a:lnTo>
                    <a:pt x="677" y="72"/>
                  </a:lnTo>
                  <a:lnTo>
                    <a:pt x="685" y="78"/>
                  </a:lnTo>
                  <a:lnTo>
                    <a:pt x="691" y="86"/>
                  </a:lnTo>
                  <a:lnTo>
                    <a:pt x="685" y="87"/>
                  </a:lnTo>
                  <a:lnTo>
                    <a:pt x="677" y="87"/>
                  </a:lnTo>
                  <a:lnTo>
                    <a:pt x="671" y="86"/>
                  </a:lnTo>
                  <a:lnTo>
                    <a:pt x="662" y="85"/>
                  </a:lnTo>
                  <a:lnTo>
                    <a:pt x="656" y="84"/>
                  </a:lnTo>
                  <a:lnTo>
                    <a:pt x="649" y="85"/>
                  </a:lnTo>
                  <a:lnTo>
                    <a:pt x="646" y="86"/>
                  </a:lnTo>
                  <a:lnTo>
                    <a:pt x="642" y="87"/>
                  </a:lnTo>
                  <a:lnTo>
                    <a:pt x="640" y="89"/>
                  </a:lnTo>
                  <a:lnTo>
                    <a:pt x="638" y="92"/>
                  </a:lnTo>
                  <a:lnTo>
                    <a:pt x="639" y="97"/>
                  </a:lnTo>
                  <a:lnTo>
                    <a:pt x="642" y="103"/>
                  </a:lnTo>
                  <a:lnTo>
                    <a:pt x="646" y="108"/>
                  </a:lnTo>
                  <a:lnTo>
                    <a:pt x="650" y="113"/>
                  </a:lnTo>
                  <a:lnTo>
                    <a:pt x="654" y="117"/>
                  </a:lnTo>
                  <a:lnTo>
                    <a:pt x="658" y="123"/>
                  </a:lnTo>
                  <a:lnTo>
                    <a:pt x="664" y="127"/>
                  </a:lnTo>
                  <a:lnTo>
                    <a:pt x="668" y="131"/>
                  </a:lnTo>
                  <a:lnTo>
                    <a:pt x="670" y="135"/>
                  </a:lnTo>
                  <a:lnTo>
                    <a:pt x="672" y="138"/>
                  </a:lnTo>
                  <a:lnTo>
                    <a:pt x="673" y="142"/>
                  </a:lnTo>
                  <a:lnTo>
                    <a:pt x="675" y="145"/>
                  </a:lnTo>
                  <a:lnTo>
                    <a:pt x="676" y="148"/>
                  </a:lnTo>
                  <a:lnTo>
                    <a:pt x="677" y="152"/>
                  </a:lnTo>
                  <a:lnTo>
                    <a:pt x="678" y="155"/>
                  </a:lnTo>
                  <a:lnTo>
                    <a:pt x="678" y="160"/>
                  </a:lnTo>
                  <a:lnTo>
                    <a:pt x="672" y="156"/>
                  </a:lnTo>
                  <a:lnTo>
                    <a:pt x="666" y="153"/>
                  </a:lnTo>
                  <a:lnTo>
                    <a:pt x="659" y="151"/>
                  </a:lnTo>
                  <a:lnTo>
                    <a:pt x="653" y="148"/>
                  </a:lnTo>
                  <a:lnTo>
                    <a:pt x="646" y="147"/>
                  </a:lnTo>
                  <a:lnTo>
                    <a:pt x="639" y="145"/>
                  </a:lnTo>
                  <a:lnTo>
                    <a:pt x="632" y="143"/>
                  </a:lnTo>
                  <a:lnTo>
                    <a:pt x="625" y="141"/>
                  </a:lnTo>
                  <a:lnTo>
                    <a:pt x="624" y="145"/>
                  </a:lnTo>
                  <a:lnTo>
                    <a:pt x="622" y="149"/>
                  </a:lnTo>
                  <a:lnTo>
                    <a:pt x="622" y="153"/>
                  </a:lnTo>
                  <a:lnTo>
                    <a:pt x="624" y="157"/>
                  </a:lnTo>
                  <a:lnTo>
                    <a:pt x="626" y="166"/>
                  </a:lnTo>
                  <a:lnTo>
                    <a:pt x="629" y="174"/>
                  </a:lnTo>
                  <a:lnTo>
                    <a:pt x="633" y="183"/>
                  </a:lnTo>
                  <a:lnTo>
                    <a:pt x="636" y="190"/>
                  </a:lnTo>
                  <a:lnTo>
                    <a:pt x="639" y="200"/>
                  </a:lnTo>
                  <a:lnTo>
                    <a:pt x="640" y="208"/>
                  </a:lnTo>
                  <a:lnTo>
                    <a:pt x="640" y="210"/>
                  </a:lnTo>
                  <a:lnTo>
                    <a:pt x="640" y="211"/>
                  </a:lnTo>
                  <a:lnTo>
                    <a:pt x="640" y="213"/>
                  </a:lnTo>
                  <a:lnTo>
                    <a:pt x="640" y="214"/>
                  </a:lnTo>
                  <a:lnTo>
                    <a:pt x="639" y="215"/>
                  </a:lnTo>
                  <a:lnTo>
                    <a:pt x="639" y="216"/>
                  </a:lnTo>
                  <a:lnTo>
                    <a:pt x="638" y="217"/>
                  </a:lnTo>
                  <a:lnTo>
                    <a:pt x="636" y="219"/>
                  </a:lnTo>
                  <a:lnTo>
                    <a:pt x="629" y="214"/>
                  </a:lnTo>
                  <a:lnTo>
                    <a:pt x="621" y="209"/>
                  </a:lnTo>
                  <a:lnTo>
                    <a:pt x="614" y="204"/>
                  </a:lnTo>
                  <a:lnTo>
                    <a:pt x="607" y="200"/>
                  </a:lnTo>
                  <a:lnTo>
                    <a:pt x="598" y="195"/>
                  </a:lnTo>
                  <a:lnTo>
                    <a:pt x="591" y="192"/>
                  </a:lnTo>
                  <a:lnTo>
                    <a:pt x="582" y="190"/>
                  </a:lnTo>
                  <a:lnTo>
                    <a:pt x="574" y="189"/>
                  </a:lnTo>
                  <a:lnTo>
                    <a:pt x="572" y="195"/>
                  </a:lnTo>
                  <a:lnTo>
                    <a:pt x="571" y="202"/>
                  </a:lnTo>
                  <a:lnTo>
                    <a:pt x="573" y="208"/>
                  </a:lnTo>
                  <a:lnTo>
                    <a:pt x="575" y="214"/>
                  </a:lnTo>
                  <a:lnTo>
                    <a:pt x="578" y="221"/>
                  </a:lnTo>
                  <a:lnTo>
                    <a:pt x="581" y="227"/>
                  </a:lnTo>
                  <a:lnTo>
                    <a:pt x="583" y="233"/>
                  </a:lnTo>
                  <a:lnTo>
                    <a:pt x="585" y="240"/>
                  </a:lnTo>
                  <a:lnTo>
                    <a:pt x="581" y="255"/>
                  </a:lnTo>
                  <a:lnTo>
                    <a:pt x="576" y="249"/>
                  </a:lnTo>
                  <a:lnTo>
                    <a:pt x="571" y="242"/>
                  </a:lnTo>
                  <a:lnTo>
                    <a:pt x="566" y="234"/>
                  </a:lnTo>
                  <a:lnTo>
                    <a:pt x="560" y="226"/>
                  </a:lnTo>
                  <a:lnTo>
                    <a:pt x="554" y="220"/>
                  </a:lnTo>
                  <a:lnTo>
                    <a:pt x="547" y="214"/>
                  </a:lnTo>
                  <a:lnTo>
                    <a:pt x="542" y="212"/>
                  </a:lnTo>
                  <a:lnTo>
                    <a:pt x="538" y="211"/>
                  </a:lnTo>
                  <a:lnTo>
                    <a:pt x="533" y="211"/>
                  </a:lnTo>
                  <a:lnTo>
                    <a:pt x="529" y="212"/>
                  </a:lnTo>
                  <a:lnTo>
                    <a:pt x="527" y="219"/>
                  </a:lnTo>
                  <a:lnTo>
                    <a:pt x="527" y="226"/>
                  </a:lnTo>
                  <a:lnTo>
                    <a:pt x="527" y="234"/>
                  </a:lnTo>
                  <a:lnTo>
                    <a:pt x="528" y="242"/>
                  </a:lnTo>
                  <a:lnTo>
                    <a:pt x="528" y="250"/>
                  </a:lnTo>
                  <a:lnTo>
                    <a:pt x="527" y="259"/>
                  </a:lnTo>
                  <a:lnTo>
                    <a:pt x="524" y="266"/>
                  </a:lnTo>
                  <a:lnTo>
                    <a:pt x="520" y="273"/>
                  </a:lnTo>
                  <a:lnTo>
                    <a:pt x="514" y="268"/>
                  </a:lnTo>
                  <a:lnTo>
                    <a:pt x="508" y="264"/>
                  </a:lnTo>
                  <a:lnTo>
                    <a:pt x="501" y="259"/>
                  </a:lnTo>
                  <a:lnTo>
                    <a:pt x="496" y="252"/>
                  </a:lnTo>
                  <a:lnTo>
                    <a:pt x="491" y="247"/>
                  </a:lnTo>
                  <a:lnTo>
                    <a:pt x="485" y="242"/>
                  </a:lnTo>
                  <a:lnTo>
                    <a:pt x="480" y="236"/>
                  </a:lnTo>
                  <a:lnTo>
                    <a:pt x="475" y="232"/>
                  </a:lnTo>
                  <a:lnTo>
                    <a:pt x="471" y="236"/>
                  </a:lnTo>
                  <a:lnTo>
                    <a:pt x="469" y="242"/>
                  </a:lnTo>
                  <a:lnTo>
                    <a:pt x="468" y="248"/>
                  </a:lnTo>
                  <a:lnTo>
                    <a:pt x="468" y="253"/>
                  </a:lnTo>
                  <a:lnTo>
                    <a:pt x="468" y="260"/>
                  </a:lnTo>
                  <a:lnTo>
                    <a:pt x="468" y="266"/>
                  </a:lnTo>
                  <a:lnTo>
                    <a:pt x="468" y="271"/>
                  </a:lnTo>
                  <a:lnTo>
                    <a:pt x="468" y="276"/>
                  </a:lnTo>
                  <a:lnTo>
                    <a:pt x="466" y="279"/>
                  </a:lnTo>
                  <a:lnTo>
                    <a:pt x="465" y="282"/>
                  </a:lnTo>
                  <a:lnTo>
                    <a:pt x="465" y="285"/>
                  </a:lnTo>
                  <a:lnTo>
                    <a:pt x="464" y="287"/>
                  </a:lnTo>
                  <a:lnTo>
                    <a:pt x="464" y="290"/>
                  </a:lnTo>
                  <a:lnTo>
                    <a:pt x="463" y="292"/>
                  </a:lnTo>
                  <a:lnTo>
                    <a:pt x="462" y="295"/>
                  </a:lnTo>
                  <a:lnTo>
                    <a:pt x="460" y="298"/>
                  </a:lnTo>
                  <a:lnTo>
                    <a:pt x="454" y="293"/>
                  </a:lnTo>
                  <a:lnTo>
                    <a:pt x="449" y="289"/>
                  </a:lnTo>
                  <a:lnTo>
                    <a:pt x="443" y="283"/>
                  </a:lnTo>
                  <a:lnTo>
                    <a:pt x="438" y="275"/>
                  </a:lnTo>
                  <a:lnTo>
                    <a:pt x="434" y="269"/>
                  </a:lnTo>
                  <a:lnTo>
                    <a:pt x="429" y="263"/>
                  </a:lnTo>
                  <a:lnTo>
                    <a:pt x="422" y="257"/>
                  </a:lnTo>
                  <a:lnTo>
                    <a:pt x="415" y="253"/>
                  </a:lnTo>
                  <a:lnTo>
                    <a:pt x="413" y="260"/>
                  </a:lnTo>
                  <a:lnTo>
                    <a:pt x="411" y="265"/>
                  </a:lnTo>
                  <a:lnTo>
                    <a:pt x="410" y="271"/>
                  </a:lnTo>
                  <a:lnTo>
                    <a:pt x="410" y="278"/>
                  </a:lnTo>
                  <a:lnTo>
                    <a:pt x="411" y="283"/>
                  </a:lnTo>
                  <a:lnTo>
                    <a:pt x="411" y="289"/>
                  </a:lnTo>
                  <a:lnTo>
                    <a:pt x="410" y="295"/>
                  </a:lnTo>
                  <a:lnTo>
                    <a:pt x="409" y="302"/>
                  </a:lnTo>
                  <a:lnTo>
                    <a:pt x="407" y="303"/>
                  </a:lnTo>
                  <a:lnTo>
                    <a:pt x="405" y="303"/>
                  </a:lnTo>
                  <a:lnTo>
                    <a:pt x="405" y="304"/>
                  </a:lnTo>
                  <a:lnTo>
                    <a:pt x="404" y="306"/>
                  </a:lnTo>
                  <a:lnTo>
                    <a:pt x="403" y="307"/>
                  </a:lnTo>
                  <a:lnTo>
                    <a:pt x="403" y="308"/>
                  </a:lnTo>
                  <a:lnTo>
                    <a:pt x="402" y="309"/>
                  </a:lnTo>
                  <a:lnTo>
                    <a:pt x="401" y="309"/>
                  </a:lnTo>
                  <a:lnTo>
                    <a:pt x="396" y="309"/>
                  </a:lnTo>
                  <a:lnTo>
                    <a:pt x="391" y="308"/>
                  </a:lnTo>
                  <a:lnTo>
                    <a:pt x="386" y="305"/>
                  </a:lnTo>
                  <a:lnTo>
                    <a:pt x="382" y="302"/>
                  </a:lnTo>
                  <a:lnTo>
                    <a:pt x="376" y="293"/>
                  </a:lnTo>
                  <a:lnTo>
                    <a:pt x="370" y="284"/>
                  </a:lnTo>
                  <a:lnTo>
                    <a:pt x="367" y="280"/>
                  </a:lnTo>
                  <a:lnTo>
                    <a:pt x="364" y="275"/>
                  </a:lnTo>
                  <a:lnTo>
                    <a:pt x="361" y="272"/>
                  </a:lnTo>
                  <a:lnTo>
                    <a:pt x="358" y="270"/>
                  </a:lnTo>
                  <a:lnTo>
                    <a:pt x="354" y="269"/>
                  </a:lnTo>
                  <a:lnTo>
                    <a:pt x="350" y="270"/>
                  </a:lnTo>
                  <a:lnTo>
                    <a:pt x="344" y="272"/>
                  </a:lnTo>
                  <a:lnTo>
                    <a:pt x="339" y="276"/>
                  </a:lnTo>
                  <a:lnTo>
                    <a:pt x="336" y="280"/>
                  </a:lnTo>
                  <a:lnTo>
                    <a:pt x="334" y="283"/>
                  </a:lnTo>
                  <a:lnTo>
                    <a:pt x="331" y="287"/>
                  </a:lnTo>
                  <a:lnTo>
                    <a:pt x="328" y="290"/>
                  </a:lnTo>
                  <a:lnTo>
                    <a:pt x="325" y="293"/>
                  </a:lnTo>
                  <a:lnTo>
                    <a:pt x="323" y="296"/>
                  </a:lnTo>
                  <a:lnTo>
                    <a:pt x="321" y="301"/>
                  </a:lnTo>
                  <a:lnTo>
                    <a:pt x="320" y="304"/>
                  </a:lnTo>
                  <a:lnTo>
                    <a:pt x="315" y="298"/>
                  </a:lnTo>
                  <a:lnTo>
                    <a:pt x="311" y="290"/>
                  </a:lnTo>
                  <a:lnTo>
                    <a:pt x="305" y="282"/>
                  </a:lnTo>
                  <a:lnTo>
                    <a:pt x="300" y="274"/>
                  </a:lnTo>
                  <a:lnTo>
                    <a:pt x="295" y="267"/>
                  </a:lnTo>
                  <a:lnTo>
                    <a:pt x="288" y="261"/>
                  </a:lnTo>
                  <a:lnTo>
                    <a:pt x="283" y="254"/>
                  </a:lnTo>
                  <a:lnTo>
                    <a:pt x="276" y="248"/>
                  </a:lnTo>
                  <a:lnTo>
                    <a:pt x="273" y="249"/>
                  </a:lnTo>
                  <a:lnTo>
                    <a:pt x="268" y="251"/>
                  </a:lnTo>
                  <a:lnTo>
                    <a:pt x="266" y="252"/>
                  </a:lnTo>
                  <a:lnTo>
                    <a:pt x="263" y="254"/>
                  </a:lnTo>
                  <a:lnTo>
                    <a:pt x="259" y="260"/>
                  </a:lnTo>
                  <a:lnTo>
                    <a:pt x="256" y="266"/>
                  </a:lnTo>
                  <a:lnTo>
                    <a:pt x="254" y="272"/>
                  </a:lnTo>
                  <a:lnTo>
                    <a:pt x="252" y="280"/>
                  </a:lnTo>
                  <a:lnTo>
                    <a:pt x="249" y="287"/>
                  </a:lnTo>
                  <a:lnTo>
                    <a:pt x="246" y="293"/>
                  </a:lnTo>
                  <a:lnTo>
                    <a:pt x="243" y="298"/>
                  </a:lnTo>
                  <a:lnTo>
                    <a:pt x="238" y="294"/>
                  </a:lnTo>
                  <a:lnTo>
                    <a:pt x="233" y="291"/>
                  </a:lnTo>
                  <a:lnTo>
                    <a:pt x="228" y="288"/>
                  </a:lnTo>
                  <a:lnTo>
                    <a:pt x="224" y="284"/>
                  </a:lnTo>
                  <a:lnTo>
                    <a:pt x="218" y="275"/>
                  </a:lnTo>
                  <a:lnTo>
                    <a:pt x="213" y="266"/>
                  </a:lnTo>
                  <a:lnTo>
                    <a:pt x="209" y="255"/>
                  </a:lnTo>
                  <a:lnTo>
                    <a:pt x="206" y="245"/>
                  </a:lnTo>
                  <a:lnTo>
                    <a:pt x="204" y="234"/>
                  </a:lnTo>
                  <a:lnTo>
                    <a:pt x="203" y="224"/>
                  </a:lnTo>
                  <a:lnTo>
                    <a:pt x="199" y="224"/>
                  </a:lnTo>
                  <a:lnTo>
                    <a:pt x="195" y="226"/>
                  </a:lnTo>
                  <a:lnTo>
                    <a:pt x="190" y="229"/>
                  </a:lnTo>
                  <a:lnTo>
                    <a:pt x="187" y="233"/>
                  </a:lnTo>
                  <a:lnTo>
                    <a:pt x="185" y="239"/>
                  </a:lnTo>
                  <a:lnTo>
                    <a:pt x="182" y="243"/>
                  </a:lnTo>
                  <a:lnTo>
                    <a:pt x="180" y="248"/>
                  </a:lnTo>
                  <a:lnTo>
                    <a:pt x="177" y="252"/>
                  </a:lnTo>
                  <a:lnTo>
                    <a:pt x="165" y="276"/>
                  </a:lnTo>
                  <a:lnTo>
                    <a:pt x="158" y="268"/>
                  </a:lnTo>
                  <a:lnTo>
                    <a:pt x="152" y="259"/>
                  </a:lnTo>
                  <a:lnTo>
                    <a:pt x="147" y="248"/>
                  </a:lnTo>
                  <a:lnTo>
                    <a:pt x="144" y="236"/>
                  </a:lnTo>
                  <a:lnTo>
                    <a:pt x="141" y="226"/>
                  </a:lnTo>
                  <a:lnTo>
                    <a:pt x="139" y="215"/>
                  </a:lnTo>
                  <a:lnTo>
                    <a:pt x="138" y="205"/>
                  </a:lnTo>
                  <a:lnTo>
                    <a:pt x="139" y="194"/>
                  </a:lnTo>
                  <a:lnTo>
                    <a:pt x="137" y="192"/>
                  </a:lnTo>
                  <a:lnTo>
                    <a:pt x="136" y="191"/>
                  </a:lnTo>
                  <a:lnTo>
                    <a:pt x="134" y="190"/>
                  </a:lnTo>
                  <a:lnTo>
                    <a:pt x="132" y="190"/>
                  </a:lnTo>
                  <a:lnTo>
                    <a:pt x="130" y="189"/>
                  </a:lnTo>
                  <a:lnTo>
                    <a:pt x="128" y="190"/>
                  </a:lnTo>
                  <a:lnTo>
                    <a:pt x="126" y="190"/>
                  </a:lnTo>
                  <a:lnTo>
                    <a:pt x="125" y="191"/>
                  </a:lnTo>
                  <a:lnTo>
                    <a:pt x="120" y="196"/>
                  </a:lnTo>
                  <a:lnTo>
                    <a:pt x="116" y="202"/>
                  </a:lnTo>
                  <a:lnTo>
                    <a:pt x="111" y="207"/>
                  </a:lnTo>
                  <a:lnTo>
                    <a:pt x="107" y="212"/>
                  </a:lnTo>
                  <a:lnTo>
                    <a:pt x="103" y="219"/>
                  </a:lnTo>
                  <a:lnTo>
                    <a:pt x="100" y="224"/>
                  </a:lnTo>
                  <a:lnTo>
                    <a:pt x="98" y="230"/>
                  </a:lnTo>
                  <a:lnTo>
                    <a:pt x="95" y="236"/>
                  </a:lnTo>
                  <a:lnTo>
                    <a:pt x="92" y="235"/>
                  </a:lnTo>
                  <a:lnTo>
                    <a:pt x="90" y="233"/>
                  </a:lnTo>
                  <a:lnTo>
                    <a:pt x="89" y="230"/>
                  </a:lnTo>
                  <a:lnTo>
                    <a:pt x="88" y="228"/>
                  </a:lnTo>
                  <a:lnTo>
                    <a:pt x="87" y="225"/>
                  </a:lnTo>
                  <a:lnTo>
                    <a:pt x="87" y="222"/>
                  </a:lnTo>
                  <a:lnTo>
                    <a:pt x="86" y="219"/>
                  </a:lnTo>
                  <a:lnTo>
                    <a:pt x="85" y="215"/>
                  </a:lnTo>
                  <a:lnTo>
                    <a:pt x="88" y="152"/>
                  </a:lnTo>
                  <a:lnTo>
                    <a:pt x="86" y="150"/>
                  </a:lnTo>
                  <a:lnTo>
                    <a:pt x="84" y="149"/>
                  </a:lnTo>
                  <a:lnTo>
                    <a:pt x="82" y="149"/>
                  </a:lnTo>
                  <a:lnTo>
                    <a:pt x="80" y="149"/>
                  </a:lnTo>
                  <a:lnTo>
                    <a:pt x="78" y="150"/>
                  </a:lnTo>
                  <a:lnTo>
                    <a:pt x="75" y="151"/>
                  </a:lnTo>
                  <a:lnTo>
                    <a:pt x="72" y="152"/>
                  </a:lnTo>
                  <a:lnTo>
                    <a:pt x="70" y="152"/>
                  </a:lnTo>
                  <a:lnTo>
                    <a:pt x="30" y="189"/>
                  </a:lnTo>
                  <a:lnTo>
                    <a:pt x="31" y="177"/>
                  </a:lnTo>
                  <a:lnTo>
                    <a:pt x="33" y="167"/>
                  </a:lnTo>
                  <a:lnTo>
                    <a:pt x="37" y="157"/>
                  </a:lnTo>
                  <a:lnTo>
                    <a:pt x="42" y="148"/>
                  </a:lnTo>
                  <a:lnTo>
                    <a:pt x="47" y="138"/>
                  </a:lnTo>
                  <a:lnTo>
                    <a:pt x="53" y="129"/>
                  </a:lnTo>
                  <a:lnTo>
                    <a:pt x="61" y="121"/>
                  </a:lnTo>
                  <a:lnTo>
                    <a:pt x="68" y="112"/>
                  </a:lnTo>
                  <a:lnTo>
                    <a:pt x="68" y="110"/>
                  </a:lnTo>
                  <a:lnTo>
                    <a:pt x="67" y="108"/>
                  </a:lnTo>
                  <a:lnTo>
                    <a:pt x="65" y="106"/>
                  </a:lnTo>
                  <a:lnTo>
                    <a:pt x="63" y="105"/>
                  </a:lnTo>
                  <a:lnTo>
                    <a:pt x="61" y="104"/>
                  </a:lnTo>
                  <a:lnTo>
                    <a:pt x="58" y="104"/>
                  </a:lnTo>
                  <a:lnTo>
                    <a:pt x="56" y="105"/>
                  </a:lnTo>
                  <a:lnTo>
                    <a:pt x="53" y="106"/>
                  </a:lnTo>
                  <a:lnTo>
                    <a:pt x="46" y="109"/>
                  </a:lnTo>
                  <a:lnTo>
                    <a:pt x="39" y="111"/>
                  </a:lnTo>
                  <a:lnTo>
                    <a:pt x="32" y="115"/>
                  </a:lnTo>
                  <a:lnTo>
                    <a:pt x="26" y="118"/>
                  </a:lnTo>
                  <a:lnTo>
                    <a:pt x="19" y="122"/>
                  </a:lnTo>
                  <a:lnTo>
                    <a:pt x="12" y="126"/>
                  </a:lnTo>
                  <a:lnTo>
                    <a:pt x="6" y="129"/>
                  </a:lnTo>
                  <a:lnTo>
                    <a:pt x="0" y="133"/>
                  </a:lnTo>
                  <a:lnTo>
                    <a:pt x="2" y="126"/>
                  </a:lnTo>
                  <a:lnTo>
                    <a:pt x="6" y="117"/>
                  </a:lnTo>
                  <a:lnTo>
                    <a:pt x="11" y="110"/>
                  </a:lnTo>
                  <a:lnTo>
                    <a:pt x="19" y="103"/>
                  </a:lnTo>
                  <a:lnTo>
                    <a:pt x="26" y="96"/>
                  </a:lnTo>
                  <a:lnTo>
                    <a:pt x="33" y="89"/>
                  </a:lnTo>
                  <a:lnTo>
                    <a:pt x="41" y="83"/>
                  </a:lnTo>
                  <a:lnTo>
                    <a:pt x="48" y="76"/>
                  </a:lnTo>
                  <a:lnTo>
                    <a:pt x="49" y="71"/>
                  </a:lnTo>
                  <a:lnTo>
                    <a:pt x="49" y="67"/>
                  </a:lnTo>
                  <a:lnTo>
                    <a:pt x="48" y="64"/>
                  </a:lnTo>
                  <a:lnTo>
                    <a:pt x="47" y="62"/>
                  </a:lnTo>
                  <a:lnTo>
                    <a:pt x="45" y="61"/>
                  </a:lnTo>
                  <a:lnTo>
                    <a:pt x="42" y="61"/>
                  </a:lnTo>
                  <a:lnTo>
                    <a:pt x="39" y="61"/>
                  </a:lnTo>
                  <a:lnTo>
                    <a:pt x="36" y="61"/>
                  </a:lnTo>
                  <a:lnTo>
                    <a:pt x="28" y="62"/>
                  </a:lnTo>
                  <a:lnTo>
                    <a:pt x="21" y="63"/>
                  </a:lnTo>
                  <a:lnTo>
                    <a:pt x="17" y="63"/>
                  </a:lnTo>
                  <a:lnTo>
                    <a:pt x="13" y="62"/>
                  </a:lnTo>
                  <a:lnTo>
                    <a:pt x="10" y="61"/>
                  </a:lnTo>
                  <a:lnTo>
                    <a:pt x="8" y="58"/>
                  </a:lnTo>
                  <a:lnTo>
                    <a:pt x="14" y="53"/>
                  </a:lnTo>
                  <a:lnTo>
                    <a:pt x="22" y="48"/>
                  </a:lnTo>
                  <a:lnTo>
                    <a:pt x="29" y="44"/>
                  </a:lnTo>
                  <a:lnTo>
                    <a:pt x="38" y="39"/>
                  </a:lnTo>
                  <a:lnTo>
                    <a:pt x="53" y="32"/>
                  </a:lnTo>
                  <a:lnTo>
                    <a:pt x="70" y="27"/>
                  </a:lnTo>
                  <a:lnTo>
                    <a:pt x="88" y="24"/>
                  </a:lnTo>
                  <a:lnTo>
                    <a:pt x="106" y="22"/>
                  </a:lnTo>
                  <a:lnTo>
                    <a:pt x="124" y="23"/>
                  </a:lnTo>
                  <a:lnTo>
                    <a:pt x="142" y="24"/>
                  </a:lnTo>
                  <a:lnTo>
                    <a:pt x="147" y="22"/>
                  </a:lnTo>
                  <a:lnTo>
                    <a:pt x="152" y="20"/>
                  </a:lnTo>
                  <a:lnTo>
                    <a:pt x="158" y="19"/>
                  </a:lnTo>
                  <a:lnTo>
                    <a:pt x="163" y="19"/>
                  </a:lnTo>
                  <a:lnTo>
                    <a:pt x="174" y="19"/>
                  </a:lnTo>
                  <a:lnTo>
                    <a:pt x="184" y="22"/>
                  </a:lnTo>
                  <a:lnTo>
                    <a:pt x="195" y="24"/>
                  </a:lnTo>
                  <a:lnTo>
                    <a:pt x="205" y="27"/>
                  </a:lnTo>
                  <a:lnTo>
                    <a:pt x="216" y="30"/>
                  </a:lnTo>
                  <a:lnTo>
                    <a:pt x="225" y="32"/>
                  </a:lnTo>
                  <a:lnTo>
                    <a:pt x="230" y="36"/>
                  </a:lnTo>
                  <a:lnTo>
                    <a:pt x="235" y="38"/>
                  </a:lnTo>
                  <a:lnTo>
                    <a:pt x="240" y="40"/>
                  </a:lnTo>
                  <a:lnTo>
                    <a:pt x="245" y="42"/>
                  </a:lnTo>
                  <a:lnTo>
                    <a:pt x="250" y="43"/>
                  </a:lnTo>
                  <a:lnTo>
                    <a:pt x="256" y="45"/>
                  </a:lnTo>
                  <a:lnTo>
                    <a:pt x="261" y="46"/>
                  </a:lnTo>
                  <a:lnTo>
                    <a:pt x="265" y="48"/>
                  </a:lnTo>
                  <a:lnTo>
                    <a:pt x="325" y="66"/>
                  </a:lnTo>
                  <a:lnTo>
                    <a:pt x="340" y="68"/>
                  </a:lnTo>
                  <a:lnTo>
                    <a:pt x="355" y="68"/>
                  </a:lnTo>
                  <a:lnTo>
                    <a:pt x="370" y="68"/>
                  </a:lnTo>
                  <a:lnTo>
                    <a:pt x="384" y="67"/>
                  </a:lnTo>
                  <a:lnTo>
                    <a:pt x="398" y="65"/>
                  </a:lnTo>
                  <a:lnTo>
                    <a:pt x="413" y="62"/>
                  </a:lnTo>
                  <a:lnTo>
                    <a:pt x="426" y="58"/>
                  </a:lnTo>
                  <a:lnTo>
                    <a:pt x="441" y="55"/>
                  </a:lnTo>
                  <a:lnTo>
                    <a:pt x="469" y="46"/>
                  </a:lnTo>
                  <a:lnTo>
                    <a:pt x="496" y="36"/>
                  </a:lnTo>
                  <a:lnTo>
                    <a:pt x="523" y="27"/>
                  </a:lnTo>
                  <a:lnTo>
                    <a:pt x="551" y="18"/>
                  </a:lnTo>
                  <a:lnTo>
                    <a:pt x="554" y="17"/>
                  </a:lnTo>
                  <a:lnTo>
                    <a:pt x="557" y="15"/>
                  </a:lnTo>
                  <a:lnTo>
                    <a:pt x="558" y="13"/>
                  </a:lnTo>
                  <a:lnTo>
                    <a:pt x="560" y="10"/>
                  </a:lnTo>
                  <a:lnTo>
                    <a:pt x="561" y="8"/>
                  </a:lnTo>
                  <a:lnTo>
                    <a:pt x="562" y="5"/>
                  </a:lnTo>
                  <a:lnTo>
                    <a:pt x="564" y="3"/>
                  </a:lnTo>
                  <a:lnTo>
                    <a:pt x="567" y="0"/>
                  </a:lnTo>
                  <a:lnTo>
                    <a:pt x="579" y="3"/>
                  </a:lnTo>
                  <a:lnTo>
                    <a:pt x="591" y="4"/>
                  </a:lnTo>
                  <a:lnTo>
                    <a:pt x="603" y="3"/>
                  </a:lnTo>
                  <a:lnTo>
                    <a:pt x="615" y="3"/>
                  </a:lnTo>
                  <a:lnTo>
                    <a:pt x="627" y="3"/>
                  </a:lnTo>
                  <a:lnTo>
                    <a:pt x="637" y="6"/>
                  </a:lnTo>
                  <a:lnTo>
                    <a:pt x="642" y="8"/>
                  </a:lnTo>
                  <a:lnTo>
                    <a:pt x="648" y="10"/>
                  </a:lnTo>
                  <a:lnTo>
                    <a:pt x="653" y="14"/>
                  </a:lnTo>
                  <a:lnTo>
                    <a:pt x="657" y="18"/>
                  </a:lnTo>
                  <a:close/>
                </a:path>
              </a:pathLst>
            </a:custGeom>
            <a:solidFill>
              <a:srgbClr val="FFFF00"/>
            </a:solidFill>
            <a:ln w="9525">
              <a:noFill/>
              <a:round/>
              <a:headEnd/>
              <a:tailEnd/>
            </a:ln>
          </p:spPr>
          <p:txBody>
            <a:bodyPr>
              <a:prstTxWarp prst="textNoShape">
                <a:avLst/>
              </a:prstTxWarp>
            </a:bodyPr>
            <a:lstStyle/>
            <a:p>
              <a:endParaRPr lang="en-US"/>
            </a:p>
          </p:txBody>
        </p:sp>
        <p:sp>
          <p:nvSpPr>
            <p:cNvPr id="62608" name="Freeform 144"/>
            <p:cNvSpPr>
              <a:spLocks/>
            </p:cNvSpPr>
            <p:nvPr/>
          </p:nvSpPr>
          <p:spPr bwMode="auto">
            <a:xfrm>
              <a:off x="1158" y="2527"/>
              <a:ext cx="964" cy="564"/>
            </a:xfrm>
            <a:custGeom>
              <a:avLst/>
              <a:gdLst>
                <a:gd name="T0" fmla="*/ 885 w 964"/>
                <a:gd name="T1" fmla="*/ 34 h 564"/>
                <a:gd name="T2" fmla="*/ 938 w 964"/>
                <a:gd name="T3" fmla="*/ 70 h 564"/>
                <a:gd name="T4" fmla="*/ 939 w 964"/>
                <a:gd name="T5" fmla="*/ 113 h 564"/>
                <a:gd name="T6" fmla="*/ 922 w 964"/>
                <a:gd name="T7" fmla="*/ 149 h 564"/>
                <a:gd name="T8" fmla="*/ 947 w 964"/>
                <a:gd name="T9" fmla="*/ 209 h 564"/>
                <a:gd name="T10" fmla="*/ 946 w 964"/>
                <a:gd name="T11" fmla="*/ 243 h 564"/>
                <a:gd name="T12" fmla="*/ 940 w 964"/>
                <a:gd name="T13" fmla="*/ 261 h 564"/>
                <a:gd name="T14" fmla="*/ 928 w 964"/>
                <a:gd name="T15" fmla="*/ 296 h 564"/>
                <a:gd name="T16" fmla="*/ 888 w 964"/>
                <a:gd name="T17" fmla="*/ 308 h 564"/>
                <a:gd name="T18" fmla="*/ 891 w 964"/>
                <a:gd name="T19" fmla="*/ 377 h 564"/>
                <a:gd name="T20" fmla="*/ 843 w 964"/>
                <a:gd name="T21" fmla="*/ 401 h 564"/>
                <a:gd name="T22" fmla="*/ 812 w 964"/>
                <a:gd name="T23" fmla="*/ 456 h 564"/>
                <a:gd name="T24" fmla="*/ 767 w 964"/>
                <a:gd name="T25" fmla="*/ 492 h 564"/>
                <a:gd name="T26" fmla="*/ 708 w 964"/>
                <a:gd name="T27" fmla="*/ 456 h 564"/>
                <a:gd name="T28" fmla="*/ 677 w 964"/>
                <a:gd name="T29" fmla="*/ 515 h 564"/>
                <a:gd name="T30" fmla="*/ 646 w 964"/>
                <a:gd name="T31" fmla="*/ 482 h 564"/>
                <a:gd name="T32" fmla="*/ 601 w 964"/>
                <a:gd name="T33" fmla="*/ 531 h 564"/>
                <a:gd name="T34" fmla="*/ 546 w 964"/>
                <a:gd name="T35" fmla="*/ 524 h 564"/>
                <a:gd name="T36" fmla="*/ 497 w 964"/>
                <a:gd name="T37" fmla="*/ 505 h 564"/>
                <a:gd name="T38" fmla="*/ 447 w 964"/>
                <a:gd name="T39" fmla="*/ 562 h 564"/>
                <a:gd name="T40" fmla="*/ 411 w 964"/>
                <a:gd name="T41" fmla="*/ 509 h 564"/>
                <a:gd name="T42" fmla="*/ 363 w 964"/>
                <a:gd name="T43" fmla="*/ 549 h 564"/>
                <a:gd name="T44" fmla="*/ 324 w 964"/>
                <a:gd name="T45" fmla="*/ 482 h 564"/>
                <a:gd name="T46" fmla="*/ 270 w 964"/>
                <a:gd name="T47" fmla="*/ 486 h 564"/>
                <a:gd name="T48" fmla="*/ 229 w 964"/>
                <a:gd name="T49" fmla="*/ 483 h 564"/>
                <a:gd name="T50" fmla="*/ 170 w 964"/>
                <a:gd name="T51" fmla="*/ 422 h 564"/>
                <a:gd name="T52" fmla="*/ 143 w 964"/>
                <a:gd name="T53" fmla="*/ 449 h 564"/>
                <a:gd name="T54" fmla="*/ 119 w 964"/>
                <a:gd name="T55" fmla="*/ 391 h 564"/>
                <a:gd name="T56" fmla="*/ 90 w 964"/>
                <a:gd name="T57" fmla="*/ 400 h 564"/>
                <a:gd name="T58" fmla="*/ 79 w 964"/>
                <a:gd name="T59" fmla="*/ 308 h 564"/>
                <a:gd name="T60" fmla="*/ 23 w 964"/>
                <a:gd name="T61" fmla="*/ 310 h 564"/>
                <a:gd name="T62" fmla="*/ 46 w 964"/>
                <a:gd name="T63" fmla="*/ 222 h 564"/>
                <a:gd name="T64" fmla="*/ 15 w 964"/>
                <a:gd name="T65" fmla="*/ 204 h 564"/>
                <a:gd name="T66" fmla="*/ 50 w 964"/>
                <a:gd name="T67" fmla="*/ 152 h 564"/>
                <a:gd name="T68" fmla="*/ 8 w 964"/>
                <a:gd name="T69" fmla="*/ 158 h 564"/>
                <a:gd name="T70" fmla="*/ 75 w 964"/>
                <a:gd name="T71" fmla="*/ 92 h 564"/>
                <a:gd name="T72" fmla="*/ 80 w 964"/>
                <a:gd name="T73" fmla="*/ 65 h 564"/>
                <a:gd name="T74" fmla="*/ 160 w 964"/>
                <a:gd name="T75" fmla="*/ 65 h 564"/>
                <a:gd name="T76" fmla="*/ 144 w 964"/>
                <a:gd name="T77" fmla="*/ 125 h 564"/>
                <a:gd name="T78" fmla="*/ 160 w 964"/>
                <a:gd name="T79" fmla="*/ 137 h 564"/>
                <a:gd name="T80" fmla="*/ 185 w 964"/>
                <a:gd name="T81" fmla="*/ 167 h 564"/>
                <a:gd name="T82" fmla="*/ 236 w 964"/>
                <a:gd name="T83" fmla="*/ 235 h 564"/>
                <a:gd name="T84" fmla="*/ 275 w 964"/>
                <a:gd name="T85" fmla="*/ 236 h 564"/>
                <a:gd name="T86" fmla="*/ 316 w 964"/>
                <a:gd name="T87" fmla="*/ 258 h 564"/>
                <a:gd name="T88" fmla="*/ 350 w 964"/>
                <a:gd name="T89" fmla="*/ 267 h 564"/>
                <a:gd name="T90" fmla="*/ 403 w 964"/>
                <a:gd name="T91" fmla="*/ 253 h 564"/>
                <a:gd name="T92" fmla="*/ 466 w 964"/>
                <a:gd name="T93" fmla="*/ 297 h 564"/>
                <a:gd name="T94" fmla="*/ 546 w 964"/>
                <a:gd name="T95" fmla="*/ 312 h 564"/>
                <a:gd name="T96" fmla="*/ 561 w 964"/>
                <a:gd name="T97" fmla="*/ 282 h 564"/>
                <a:gd name="T98" fmla="*/ 593 w 964"/>
                <a:gd name="T99" fmla="*/ 293 h 564"/>
                <a:gd name="T100" fmla="*/ 631 w 964"/>
                <a:gd name="T101" fmla="*/ 254 h 564"/>
                <a:gd name="T102" fmla="*/ 675 w 964"/>
                <a:gd name="T103" fmla="*/ 229 h 564"/>
                <a:gd name="T104" fmla="*/ 726 w 964"/>
                <a:gd name="T105" fmla="*/ 250 h 564"/>
                <a:gd name="T106" fmla="*/ 726 w 964"/>
                <a:gd name="T107" fmla="*/ 194 h 564"/>
                <a:gd name="T108" fmla="*/ 783 w 964"/>
                <a:gd name="T109" fmla="*/ 210 h 564"/>
                <a:gd name="T110" fmla="*/ 776 w 964"/>
                <a:gd name="T111" fmla="*/ 149 h 564"/>
                <a:gd name="T112" fmla="*/ 829 w 964"/>
                <a:gd name="T113" fmla="*/ 156 h 564"/>
                <a:gd name="T114" fmla="*/ 820 w 964"/>
                <a:gd name="T115" fmla="*/ 85 h 564"/>
                <a:gd name="T116" fmla="*/ 842 w 964"/>
                <a:gd name="T117" fmla="*/ 69 h 564"/>
                <a:gd name="T118" fmla="*/ 830 w 964"/>
                <a:gd name="T119" fmla="*/ 1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4"/>
                <a:gd name="T181" fmla="*/ 0 h 564"/>
                <a:gd name="T182" fmla="*/ 964 w 964"/>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4" h="564">
                  <a:moveTo>
                    <a:pt x="896" y="7"/>
                  </a:moveTo>
                  <a:lnTo>
                    <a:pt x="893" y="10"/>
                  </a:lnTo>
                  <a:lnTo>
                    <a:pt x="889" y="12"/>
                  </a:lnTo>
                  <a:lnTo>
                    <a:pt x="885" y="14"/>
                  </a:lnTo>
                  <a:lnTo>
                    <a:pt x="881" y="16"/>
                  </a:lnTo>
                  <a:lnTo>
                    <a:pt x="876" y="18"/>
                  </a:lnTo>
                  <a:lnTo>
                    <a:pt x="874" y="20"/>
                  </a:lnTo>
                  <a:lnTo>
                    <a:pt x="872" y="25"/>
                  </a:lnTo>
                  <a:lnTo>
                    <a:pt x="873" y="29"/>
                  </a:lnTo>
                  <a:lnTo>
                    <a:pt x="876" y="31"/>
                  </a:lnTo>
                  <a:lnTo>
                    <a:pt x="879" y="32"/>
                  </a:lnTo>
                  <a:lnTo>
                    <a:pt x="882" y="33"/>
                  </a:lnTo>
                  <a:lnTo>
                    <a:pt x="885" y="34"/>
                  </a:lnTo>
                  <a:lnTo>
                    <a:pt x="887" y="35"/>
                  </a:lnTo>
                  <a:lnTo>
                    <a:pt x="890" y="35"/>
                  </a:lnTo>
                  <a:lnTo>
                    <a:pt x="893" y="36"/>
                  </a:lnTo>
                  <a:lnTo>
                    <a:pt x="896" y="36"/>
                  </a:lnTo>
                  <a:lnTo>
                    <a:pt x="902" y="40"/>
                  </a:lnTo>
                  <a:lnTo>
                    <a:pt x="908" y="44"/>
                  </a:lnTo>
                  <a:lnTo>
                    <a:pt x="915" y="47"/>
                  </a:lnTo>
                  <a:lnTo>
                    <a:pt x="922" y="50"/>
                  </a:lnTo>
                  <a:lnTo>
                    <a:pt x="928" y="53"/>
                  </a:lnTo>
                  <a:lnTo>
                    <a:pt x="934" y="57"/>
                  </a:lnTo>
                  <a:lnTo>
                    <a:pt x="939" y="61"/>
                  </a:lnTo>
                  <a:lnTo>
                    <a:pt x="943" y="68"/>
                  </a:lnTo>
                  <a:lnTo>
                    <a:pt x="938" y="70"/>
                  </a:lnTo>
                  <a:lnTo>
                    <a:pt x="931" y="71"/>
                  </a:lnTo>
                  <a:lnTo>
                    <a:pt x="926" y="71"/>
                  </a:lnTo>
                  <a:lnTo>
                    <a:pt x="920" y="71"/>
                  </a:lnTo>
                  <a:lnTo>
                    <a:pt x="914" y="70"/>
                  </a:lnTo>
                  <a:lnTo>
                    <a:pt x="909" y="71"/>
                  </a:lnTo>
                  <a:lnTo>
                    <a:pt x="907" y="72"/>
                  </a:lnTo>
                  <a:lnTo>
                    <a:pt x="905" y="73"/>
                  </a:lnTo>
                  <a:lnTo>
                    <a:pt x="903" y="74"/>
                  </a:lnTo>
                  <a:lnTo>
                    <a:pt x="902" y="76"/>
                  </a:lnTo>
                  <a:lnTo>
                    <a:pt x="910" y="87"/>
                  </a:lnTo>
                  <a:lnTo>
                    <a:pt x="920" y="95"/>
                  </a:lnTo>
                  <a:lnTo>
                    <a:pt x="929" y="105"/>
                  </a:lnTo>
                  <a:lnTo>
                    <a:pt x="939" y="113"/>
                  </a:lnTo>
                  <a:lnTo>
                    <a:pt x="947" y="123"/>
                  </a:lnTo>
                  <a:lnTo>
                    <a:pt x="955" y="132"/>
                  </a:lnTo>
                  <a:lnTo>
                    <a:pt x="959" y="137"/>
                  </a:lnTo>
                  <a:lnTo>
                    <a:pt x="961" y="144"/>
                  </a:lnTo>
                  <a:lnTo>
                    <a:pt x="963" y="150"/>
                  </a:lnTo>
                  <a:lnTo>
                    <a:pt x="964" y="156"/>
                  </a:lnTo>
                  <a:lnTo>
                    <a:pt x="959" y="155"/>
                  </a:lnTo>
                  <a:lnTo>
                    <a:pt x="953" y="154"/>
                  </a:lnTo>
                  <a:lnTo>
                    <a:pt x="947" y="152"/>
                  </a:lnTo>
                  <a:lnTo>
                    <a:pt x="941" y="151"/>
                  </a:lnTo>
                  <a:lnTo>
                    <a:pt x="934" y="150"/>
                  </a:lnTo>
                  <a:lnTo>
                    <a:pt x="928" y="149"/>
                  </a:lnTo>
                  <a:lnTo>
                    <a:pt x="922" y="149"/>
                  </a:lnTo>
                  <a:lnTo>
                    <a:pt x="915" y="150"/>
                  </a:lnTo>
                  <a:lnTo>
                    <a:pt x="915" y="153"/>
                  </a:lnTo>
                  <a:lnTo>
                    <a:pt x="915" y="156"/>
                  </a:lnTo>
                  <a:lnTo>
                    <a:pt x="917" y="159"/>
                  </a:lnTo>
                  <a:lnTo>
                    <a:pt x="919" y="163"/>
                  </a:lnTo>
                  <a:lnTo>
                    <a:pt x="922" y="169"/>
                  </a:lnTo>
                  <a:lnTo>
                    <a:pt x="927" y="174"/>
                  </a:lnTo>
                  <a:lnTo>
                    <a:pt x="932" y="179"/>
                  </a:lnTo>
                  <a:lnTo>
                    <a:pt x="937" y="186"/>
                  </a:lnTo>
                  <a:lnTo>
                    <a:pt x="941" y="192"/>
                  </a:lnTo>
                  <a:lnTo>
                    <a:pt x="943" y="198"/>
                  </a:lnTo>
                  <a:lnTo>
                    <a:pt x="945" y="204"/>
                  </a:lnTo>
                  <a:lnTo>
                    <a:pt x="947" y="209"/>
                  </a:lnTo>
                  <a:lnTo>
                    <a:pt x="950" y="215"/>
                  </a:lnTo>
                  <a:lnTo>
                    <a:pt x="952" y="220"/>
                  </a:lnTo>
                  <a:lnTo>
                    <a:pt x="954" y="226"/>
                  </a:lnTo>
                  <a:lnTo>
                    <a:pt x="957" y="231"/>
                  </a:lnTo>
                  <a:lnTo>
                    <a:pt x="958" y="237"/>
                  </a:lnTo>
                  <a:lnTo>
                    <a:pt x="958" y="244"/>
                  </a:lnTo>
                  <a:lnTo>
                    <a:pt x="955" y="245"/>
                  </a:lnTo>
                  <a:lnTo>
                    <a:pt x="953" y="244"/>
                  </a:lnTo>
                  <a:lnTo>
                    <a:pt x="952" y="244"/>
                  </a:lnTo>
                  <a:lnTo>
                    <a:pt x="950" y="243"/>
                  </a:lnTo>
                  <a:lnTo>
                    <a:pt x="949" y="242"/>
                  </a:lnTo>
                  <a:lnTo>
                    <a:pt x="948" y="242"/>
                  </a:lnTo>
                  <a:lnTo>
                    <a:pt x="946" y="243"/>
                  </a:lnTo>
                  <a:lnTo>
                    <a:pt x="945" y="246"/>
                  </a:lnTo>
                  <a:lnTo>
                    <a:pt x="946" y="247"/>
                  </a:lnTo>
                  <a:lnTo>
                    <a:pt x="947" y="249"/>
                  </a:lnTo>
                  <a:lnTo>
                    <a:pt x="947" y="251"/>
                  </a:lnTo>
                  <a:lnTo>
                    <a:pt x="946" y="253"/>
                  </a:lnTo>
                  <a:lnTo>
                    <a:pt x="945" y="255"/>
                  </a:lnTo>
                  <a:lnTo>
                    <a:pt x="944" y="257"/>
                  </a:lnTo>
                  <a:lnTo>
                    <a:pt x="944" y="259"/>
                  </a:lnTo>
                  <a:lnTo>
                    <a:pt x="943" y="261"/>
                  </a:lnTo>
                  <a:lnTo>
                    <a:pt x="942" y="262"/>
                  </a:lnTo>
                  <a:lnTo>
                    <a:pt x="941" y="262"/>
                  </a:lnTo>
                  <a:lnTo>
                    <a:pt x="941" y="261"/>
                  </a:lnTo>
                  <a:lnTo>
                    <a:pt x="940" y="261"/>
                  </a:lnTo>
                  <a:lnTo>
                    <a:pt x="939" y="259"/>
                  </a:lnTo>
                  <a:lnTo>
                    <a:pt x="938" y="259"/>
                  </a:lnTo>
                  <a:lnTo>
                    <a:pt x="938" y="258"/>
                  </a:lnTo>
                  <a:lnTo>
                    <a:pt x="937" y="257"/>
                  </a:lnTo>
                  <a:lnTo>
                    <a:pt x="931" y="261"/>
                  </a:lnTo>
                  <a:lnTo>
                    <a:pt x="928" y="264"/>
                  </a:lnTo>
                  <a:lnTo>
                    <a:pt x="925" y="267"/>
                  </a:lnTo>
                  <a:lnTo>
                    <a:pt x="924" y="271"/>
                  </a:lnTo>
                  <a:lnTo>
                    <a:pt x="924" y="274"/>
                  </a:lnTo>
                  <a:lnTo>
                    <a:pt x="924" y="278"/>
                  </a:lnTo>
                  <a:lnTo>
                    <a:pt x="925" y="283"/>
                  </a:lnTo>
                  <a:lnTo>
                    <a:pt x="926" y="287"/>
                  </a:lnTo>
                  <a:lnTo>
                    <a:pt x="928" y="296"/>
                  </a:lnTo>
                  <a:lnTo>
                    <a:pt x="931" y="306"/>
                  </a:lnTo>
                  <a:lnTo>
                    <a:pt x="931" y="310"/>
                  </a:lnTo>
                  <a:lnTo>
                    <a:pt x="931" y="314"/>
                  </a:lnTo>
                  <a:lnTo>
                    <a:pt x="931" y="320"/>
                  </a:lnTo>
                  <a:lnTo>
                    <a:pt x="929" y="324"/>
                  </a:lnTo>
                  <a:lnTo>
                    <a:pt x="924" y="323"/>
                  </a:lnTo>
                  <a:lnTo>
                    <a:pt x="919" y="321"/>
                  </a:lnTo>
                  <a:lnTo>
                    <a:pt x="914" y="317"/>
                  </a:lnTo>
                  <a:lnTo>
                    <a:pt x="909" y="315"/>
                  </a:lnTo>
                  <a:lnTo>
                    <a:pt x="904" y="312"/>
                  </a:lnTo>
                  <a:lnTo>
                    <a:pt x="899" y="310"/>
                  </a:lnTo>
                  <a:lnTo>
                    <a:pt x="893" y="309"/>
                  </a:lnTo>
                  <a:lnTo>
                    <a:pt x="888" y="308"/>
                  </a:lnTo>
                  <a:lnTo>
                    <a:pt x="884" y="311"/>
                  </a:lnTo>
                  <a:lnTo>
                    <a:pt x="881" y="315"/>
                  </a:lnTo>
                  <a:lnTo>
                    <a:pt x="881" y="320"/>
                  </a:lnTo>
                  <a:lnTo>
                    <a:pt x="881" y="324"/>
                  </a:lnTo>
                  <a:lnTo>
                    <a:pt x="882" y="329"/>
                  </a:lnTo>
                  <a:lnTo>
                    <a:pt x="883" y="333"/>
                  </a:lnTo>
                  <a:lnTo>
                    <a:pt x="884" y="338"/>
                  </a:lnTo>
                  <a:lnTo>
                    <a:pt x="884" y="343"/>
                  </a:lnTo>
                  <a:lnTo>
                    <a:pt x="887" y="349"/>
                  </a:lnTo>
                  <a:lnTo>
                    <a:pt x="888" y="355"/>
                  </a:lnTo>
                  <a:lnTo>
                    <a:pt x="890" y="363"/>
                  </a:lnTo>
                  <a:lnTo>
                    <a:pt x="891" y="370"/>
                  </a:lnTo>
                  <a:lnTo>
                    <a:pt x="891" y="377"/>
                  </a:lnTo>
                  <a:lnTo>
                    <a:pt x="891" y="385"/>
                  </a:lnTo>
                  <a:lnTo>
                    <a:pt x="890" y="392"/>
                  </a:lnTo>
                  <a:lnTo>
                    <a:pt x="889" y="399"/>
                  </a:lnTo>
                  <a:lnTo>
                    <a:pt x="884" y="400"/>
                  </a:lnTo>
                  <a:lnTo>
                    <a:pt x="879" y="400"/>
                  </a:lnTo>
                  <a:lnTo>
                    <a:pt x="872" y="399"/>
                  </a:lnTo>
                  <a:lnTo>
                    <a:pt x="866" y="396"/>
                  </a:lnTo>
                  <a:lnTo>
                    <a:pt x="860" y="395"/>
                  </a:lnTo>
                  <a:lnTo>
                    <a:pt x="854" y="395"/>
                  </a:lnTo>
                  <a:lnTo>
                    <a:pt x="851" y="395"/>
                  </a:lnTo>
                  <a:lnTo>
                    <a:pt x="848" y="396"/>
                  </a:lnTo>
                  <a:lnTo>
                    <a:pt x="845" y="397"/>
                  </a:lnTo>
                  <a:lnTo>
                    <a:pt x="843" y="401"/>
                  </a:lnTo>
                  <a:lnTo>
                    <a:pt x="844" y="408"/>
                  </a:lnTo>
                  <a:lnTo>
                    <a:pt x="844" y="415"/>
                  </a:lnTo>
                  <a:lnTo>
                    <a:pt x="844" y="424"/>
                  </a:lnTo>
                  <a:lnTo>
                    <a:pt x="844" y="433"/>
                  </a:lnTo>
                  <a:lnTo>
                    <a:pt x="843" y="442"/>
                  </a:lnTo>
                  <a:lnTo>
                    <a:pt x="842" y="449"/>
                  </a:lnTo>
                  <a:lnTo>
                    <a:pt x="841" y="456"/>
                  </a:lnTo>
                  <a:lnTo>
                    <a:pt x="839" y="463"/>
                  </a:lnTo>
                  <a:lnTo>
                    <a:pt x="833" y="464"/>
                  </a:lnTo>
                  <a:lnTo>
                    <a:pt x="829" y="464"/>
                  </a:lnTo>
                  <a:lnTo>
                    <a:pt x="825" y="463"/>
                  </a:lnTo>
                  <a:lnTo>
                    <a:pt x="821" y="462"/>
                  </a:lnTo>
                  <a:lnTo>
                    <a:pt x="812" y="456"/>
                  </a:lnTo>
                  <a:lnTo>
                    <a:pt x="806" y="451"/>
                  </a:lnTo>
                  <a:lnTo>
                    <a:pt x="800" y="444"/>
                  </a:lnTo>
                  <a:lnTo>
                    <a:pt x="792" y="437"/>
                  </a:lnTo>
                  <a:lnTo>
                    <a:pt x="786" y="432"/>
                  </a:lnTo>
                  <a:lnTo>
                    <a:pt x="777" y="428"/>
                  </a:lnTo>
                  <a:lnTo>
                    <a:pt x="772" y="433"/>
                  </a:lnTo>
                  <a:lnTo>
                    <a:pt x="772" y="442"/>
                  </a:lnTo>
                  <a:lnTo>
                    <a:pt x="772" y="451"/>
                  </a:lnTo>
                  <a:lnTo>
                    <a:pt x="772" y="460"/>
                  </a:lnTo>
                  <a:lnTo>
                    <a:pt x="772" y="468"/>
                  </a:lnTo>
                  <a:lnTo>
                    <a:pt x="771" y="476"/>
                  </a:lnTo>
                  <a:lnTo>
                    <a:pt x="769" y="485"/>
                  </a:lnTo>
                  <a:lnTo>
                    <a:pt x="767" y="492"/>
                  </a:lnTo>
                  <a:lnTo>
                    <a:pt x="762" y="500"/>
                  </a:lnTo>
                  <a:lnTo>
                    <a:pt x="754" y="498"/>
                  </a:lnTo>
                  <a:lnTo>
                    <a:pt x="748" y="493"/>
                  </a:lnTo>
                  <a:lnTo>
                    <a:pt x="742" y="488"/>
                  </a:lnTo>
                  <a:lnTo>
                    <a:pt x="735" y="482"/>
                  </a:lnTo>
                  <a:lnTo>
                    <a:pt x="729" y="474"/>
                  </a:lnTo>
                  <a:lnTo>
                    <a:pt x="725" y="467"/>
                  </a:lnTo>
                  <a:lnTo>
                    <a:pt x="719" y="461"/>
                  </a:lnTo>
                  <a:lnTo>
                    <a:pt x="715" y="454"/>
                  </a:lnTo>
                  <a:lnTo>
                    <a:pt x="713" y="453"/>
                  </a:lnTo>
                  <a:lnTo>
                    <a:pt x="711" y="454"/>
                  </a:lnTo>
                  <a:lnTo>
                    <a:pt x="709" y="454"/>
                  </a:lnTo>
                  <a:lnTo>
                    <a:pt x="708" y="456"/>
                  </a:lnTo>
                  <a:lnTo>
                    <a:pt x="707" y="457"/>
                  </a:lnTo>
                  <a:lnTo>
                    <a:pt x="706" y="460"/>
                  </a:lnTo>
                  <a:lnTo>
                    <a:pt x="705" y="462"/>
                  </a:lnTo>
                  <a:lnTo>
                    <a:pt x="705" y="463"/>
                  </a:lnTo>
                  <a:lnTo>
                    <a:pt x="703" y="470"/>
                  </a:lnTo>
                  <a:lnTo>
                    <a:pt x="700" y="479"/>
                  </a:lnTo>
                  <a:lnTo>
                    <a:pt x="699" y="486"/>
                  </a:lnTo>
                  <a:lnTo>
                    <a:pt x="697" y="493"/>
                  </a:lnTo>
                  <a:lnTo>
                    <a:pt x="695" y="501"/>
                  </a:lnTo>
                  <a:lnTo>
                    <a:pt x="692" y="508"/>
                  </a:lnTo>
                  <a:lnTo>
                    <a:pt x="688" y="513"/>
                  </a:lnTo>
                  <a:lnTo>
                    <a:pt x="682" y="519"/>
                  </a:lnTo>
                  <a:lnTo>
                    <a:pt x="677" y="515"/>
                  </a:lnTo>
                  <a:lnTo>
                    <a:pt x="674" y="512"/>
                  </a:lnTo>
                  <a:lnTo>
                    <a:pt x="670" y="509"/>
                  </a:lnTo>
                  <a:lnTo>
                    <a:pt x="667" y="505"/>
                  </a:lnTo>
                  <a:lnTo>
                    <a:pt x="664" y="501"/>
                  </a:lnTo>
                  <a:lnTo>
                    <a:pt x="660" y="496"/>
                  </a:lnTo>
                  <a:lnTo>
                    <a:pt x="657" y="493"/>
                  </a:lnTo>
                  <a:lnTo>
                    <a:pt x="654" y="489"/>
                  </a:lnTo>
                  <a:lnTo>
                    <a:pt x="653" y="487"/>
                  </a:lnTo>
                  <a:lnTo>
                    <a:pt x="652" y="486"/>
                  </a:lnTo>
                  <a:lnTo>
                    <a:pt x="651" y="484"/>
                  </a:lnTo>
                  <a:lnTo>
                    <a:pt x="649" y="483"/>
                  </a:lnTo>
                  <a:lnTo>
                    <a:pt x="648" y="483"/>
                  </a:lnTo>
                  <a:lnTo>
                    <a:pt x="646" y="482"/>
                  </a:lnTo>
                  <a:lnTo>
                    <a:pt x="644" y="481"/>
                  </a:lnTo>
                  <a:lnTo>
                    <a:pt x="641" y="481"/>
                  </a:lnTo>
                  <a:lnTo>
                    <a:pt x="636" y="487"/>
                  </a:lnTo>
                  <a:lnTo>
                    <a:pt x="632" y="495"/>
                  </a:lnTo>
                  <a:lnTo>
                    <a:pt x="629" y="503"/>
                  </a:lnTo>
                  <a:lnTo>
                    <a:pt x="626" y="511"/>
                  </a:lnTo>
                  <a:lnTo>
                    <a:pt x="623" y="520"/>
                  </a:lnTo>
                  <a:lnTo>
                    <a:pt x="618" y="527"/>
                  </a:lnTo>
                  <a:lnTo>
                    <a:pt x="615" y="530"/>
                  </a:lnTo>
                  <a:lnTo>
                    <a:pt x="613" y="533"/>
                  </a:lnTo>
                  <a:lnTo>
                    <a:pt x="609" y="535"/>
                  </a:lnTo>
                  <a:lnTo>
                    <a:pt x="606" y="538"/>
                  </a:lnTo>
                  <a:lnTo>
                    <a:pt x="601" y="531"/>
                  </a:lnTo>
                  <a:lnTo>
                    <a:pt x="597" y="524"/>
                  </a:lnTo>
                  <a:lnTo>
                    <a:pt x="592" y="516"/>
                  </a:lnTo>
                  <a:lnTo>
                    <a:pt x="588" y="510"/>
                  </a:lnTo>
                  <a:lnTo>
                    <a:pt x="582" y="504"/>
                  </a:lnTo>
                  <a:lnTo>
                    <a:pt x="576" y="500"/>
                  </a:lnTo>
                  <a:lnTo>
                    <a:pt x="573" y="498"/>
                  </a:lnTo>
                  <a:lnTo>
                    <a:pt x="570" y="496"/>
                  </a:lnTo>
                  <a:lnTo>
                    <a:pt x="566" y="496"/>
                  </a:lnTo>
                  <a:lnTo>
                    <a:pt x="562" y="496"/>
                  </a:lnTo>
                  <a:lnTo>
                    <a:pt x="556" y="503"/>
                  </a:lnTo>
                  <a:lnTo>
                    <a:pt x="552" y="509"/>
                  </a:lnTo>
                  <a:lnTo>
                    <a:pt x="549" y="516"/>
                  </a:lnTo>
                  <a:lnTo>
                    <a:pt x="546" y="524"/>
                  </a:lnTo>
                  <a:lnTo>
                    <a:pt x="543" y="531"/>
                  </a:lnTo>
                  <a:lnTo>
                    <a:pt x="541" y="540"/>
                  </a:lnTo>
                  <a:lnTo>
                    <a:pt x="538" y="547"/>
                  </a:lnTo>
                  <a:lnTo>
                    <a:pt x="534" y="553"/>
                  </a:lnTo>
                  <a:lnTo>
                    <a:pt x="529" y="551"/>
                  </a:lnTo>
                  <a:lnTo>
                    <a:pt x="525" y="549"/>
                  </a:lnTo>
                  <a:lnTo>
                    <a:pt x="521" y="546"/>
                  </a:lnTo>
                  <a:lnTo>
                    <a:pt x="518" y="542"/>
                  </a:lnTo>
                  <a:lnTo>
                    <a:pt x="514" y="533"/>
                  </a:lnTo>
                  <a:lnTo>
                    <a:pt x="510" y="524"/>
                  </a:lnTo>
                  <a:lnTo>
                    <a:pt x="506" y="514"/>
                  </a:lnTo>
                  <a:lnTo>
                    <a:pt x="500" y="508"/>
                  </a:lnTo>
                  <a:lnTo>
                    <a:pt x="497" y="505"/>
                  </a:lnTo>
                  <a:lnTo>
                    <a:pt x="493" y="504"/>
                  </a:lnTo>
                  <a:lnTo>
                    <a:pt x="488" y="503"/>
                  </a:lnTo>
                  <a:lnTo>
                    <a:pt x="481" y="503"/>
                  </a:lnTo>
                  <a:lnTo>
                    <a:pt x="477" y="510"/>
                  </a:lnTo>
                  <a:lnTo>
                    <a:pt x="473" y="519"/>
                  </a:lnTo>
                  <a:lnTo>
                    <a:pt x="470" y="527"/>
                  </a:lnTo>
                  <a:lnTo>
                    <a:pt x="467" y="535"/>
                  </a:lnTo>
                  <a:lnTo>
                    <a:pt x="463" y="544"/>
                  </a:lnTo>
                  <a:lnTo>
                    <a:pt x="459" y="551"/>
                  </a:lnTo>
                  <a:lnTo>
                    <a:pt x="457" y="554"/>
                  </a:lnTo>
                  <a:lnTo>
                    <a:pt x="454" y="558"/>
                  </a:lnTo>
                  <a:lnTo>
                    <a:pt x="451" y="560"/>
                  </a:lnTo>
                  <a:lnTo>
                    <a:pt x="447" y="562"/>
                  </a:lnTo>
                  <a:lnTo>
                    <a:pt x="442" y="560"/>
                  </a:lnTo>
                  <a:lnTo>
                    <a:pt x="439" y="555"/>
                  </a:lnTo>
                  <a:lnTo>
                    <a:pt x="437" y="552"/>
                  </a:lnTo>
                  <a:lnTo>
                    <a:pt x="435" y="548"/>
                  </a:lnTo>
                  <a:lnTo>
                    <a:pt x="432" y="539"/>
                  </a:lnTo>
                  <a:lnTo>
                    <a:pt x="430" y="529"/>
                  </a:lnTo>
                  <a:lnTo>
                    <a:pt x="429" y="525"/>
                  </a:lnTo>
                  <a:lnTo>
                    <a:pt x="428" y="521"/>
                  </a:lnTo>
                  <a:lnTo>
                    <a:pt x="425" y="518"/>
                  </a:lnTo>
                  <a:lnTo>
                    <a:pt x="423" y="514"/>
                  </a:lnTo>
                  <a:lnTo>
                    <a:pt x="420" y="511"/>
                  </a:lnTo>
                  <a:lnTo>
                    <a:pt x="416" y="510"/>
                  </a:lnTo>
                  <a:lnTo>
                    <a:pt x="411" y="509"/>
                  </a:lnTo>
                  <a:lnTo>
                    <a:pt x="405" y="508"/>
                  </a:lnTo>
                  <a:lnTo>
                    <a:pt x="399" y="515"/>
                  </a:lnTo>
                  <a:lnTo>
                    <a:pt x="395" y="522"/>
                  </a:lnTo>
                  <a:lnTo>
                    <a:pt x="392" y="530"/>
                  </a:lnTo>
                  <a:lnTo>
                    <a:pt x="389" y="538"/>
                  </a:lnTo>
                  <a:lnTo>
                    <a:pt x="385" y="545"/>
                  </a:lnTo>
                  <a:lnTo>
                    <a:pt x="381" y="552"/>
                  </a:lnTo>
                  <a:lnTo>
                    <a:pt x="376" y="559"/>
                  </a:lnTo>
                  <a:lnTo>
                    <a:pt x="369" y="564"/>
                  </a:lnTo>
                  <a:lnTo>
                    <a:pt x="365" y="560"/>
                  </a:lnTo>
                  <a:lnTo>
                    <a:pt x="363" y="557"/>
                  </a:lnTo>
                  <a:lnTo>
                    <a:pt x="363" y="552"/>
                  </a:lnTo>
                  <a:lnTo>
                    <a:pt x="363" y="549"/>
                  </a:lnTo>
                  <a:lnTo>
                    <a:pt x="364" y="545"/>
                  </a:lnTo>
                  <a:lnTo>
                    <a:pt x="365" y="541"/>
                  </a:lnTo>
                  <a:lnTo>
                    <a:pt x="364" y="537"/>
                  </a:lnTo>
                  <a:lnTo>
                    <a:pt x="363" y="531"/>
                  </a:lnTo>
                  <a:lnTo>
                    <a:pt x="361" y="524"/>
                  </a:lnTo>
                  <a:lnTo>
                    <a:pt x="358" y="516"/>
                  </a:lnTo>
                  <a:lnTo>
                    <a:pt x="355" y="509"/>
                  </a:lnTo>
                  <a:lnTo>
                    <a:pt x="352" y="503"/>
                  </a:lnTo>
                  <a:lnTo>
                    <a:pt x="347" y="496"/>
                  </a:lnTo>
                  <a:lnTo>
                    <a:pt x="342" y="491"/>
                  </a:lnTo>
                  <a:lnTo>
                    <a:pt x="337" y="486"/>
                  </a:lnTo>
                  <a:lnTo>
                    <a:pt x="332" y="481"/>
                  </a:lnTo>
                  <a:lnTo>
                    <a:pt x="324" y="482"/>
                  </a:lnTo>
                  <a:lnTo>
                    <a:pt x="319" y="486"/>
                  </a:lnTo>
                  <a:lnTo>
                    <a:pt x="313" y="490"/>
                  </a:lnTo>
                  <a:lnTo>
                    <a:pt x="309" y="496"/>
                  </a:lnTo>
                  <a:lnTo>
                    <a:pt x="304" y="503"/>
                  </a:lnTo>
                  <a:lnTo>
                    <a:pt x="300" y="510"/>
                  </a:lnTo>
                  <a:lnTo>
                    <a:pt x="297" y="518"/>
                  </a:lnTo>
                  <a:lnTo>
                    <a:pt x="294" y="524"/>
                  </a:lnTo>
                  <a:lnTo>
                    <a:pt x="287" y="520"/>
                  </a:lnTo>
                  <a:lnTo>
                    <a:pt x="282" y="513"/>
                  </a:lnTo>
                  <a:lnTo>
                    <a:pt x="279" y="507"/>
                  </a:lnTo>
                  <a:lnTo>
                    <a:pt x="275" y="500"/>
                  </a:lnTo>
                  <a:lnTo>
                    <a:pt x="272" y="493"/>
                  </a:lnTo>
                  <a:lnTo>
                    <a:pt x="270" y="486"/>
                  </a:lnTo>
                  <a:lnTo>
                    <a:pt x="265" y="479"/>
                  </a:lnTo>
                  <a:lnTo>
                    <a:pt x="262" y="471"/>
                  </a:lnTo>
                  <a:lnTo>
                    <a:pt x="260" y="468"/>
                  </a:lnTo>
                  <a:lnTo>
                    <a:pt x="257" y="466"/>
                  </a:lnTo>
                  <a:lnTo>
                    <a:pt x="254" y="465"/>
                  </a:lnTo>
                  <a:lnTo>
                    <a:pt x="252" y="464"/>
                  </a:lnTo>
                  <a:lnTo>
                    <a:pt x="248" y="465"/>
                  </a:lnTo>
                  <a:lnTo>
                    <a:pt x="245" y="466"/>
                  </a:lnTo>
                  <a:lnTo>
                    <a:pt x="242" y="468"/>
                  </a:lnTo>
                  <a:lnTo>
                    <a:pt x="240" y="470"/>
                  </a:lnTo>
                  <a:lnTo>
                    <a:pt x="237" y="474"/>
                  </a:lnTo>
                  <a:lnTo>
                    <a:pt x="234" y="479"/>
                  </a:lnTo>
                  <a:lnTo>
                    <a:pt x="229" y="483"/>
                  </a:lnTo>
                  <a:lnTo>
                    <a:pt x="226" y="487"/>
                  </a:lnTo>
                  <a:lnTo>
                    <a:pt x="223" y="491"/>
                  </a:lnTo>
                  <a:lnTo>
                    <a:pt x="220" y="495"/>
                  </a:lnTo>
                  <a:lnTo>
                    <a:pt x="218" y="500"/>
                  </a:lnTo>
                  <a:lnTo>
                    <a:pt x="216" y="505"/>
                  </a:lnTo>
                  <a:lnTo>
                    <a:pt x="205" y="498"/>
                  </a:lnTo>
                  <a:lnTo>
                    <a:pt x="196" y="488"/>
                  </a:lnTo>
                  <a:lnTo>
                    <a:pt x="188" y="479"/>
                  </a:lnTo>
                  <a:lnTo>
                    <a:pt x="182" y="468"/>
                  </a:lnTo>
                  <a:lnTo>
                    <a:pt x="178" y="457"/>
                  </a:lnTo>
                  <a:lnTo>
                    <a:pt x="174" y="446"/>
                  </a:lnTo>
                  <a:lnTo>
                    <a:pt x="172" y="433"/>
                  </a:lnTo>
                  <a:lnTo>
                    <a:pt x="170" y="422"/>
                  </a:lnTo>
                  <a:lnTo>
                    <a:pt x="168" y="421"/>
                  </a:lnTo>
                  <a:lnTo>
                    <a:pt x="167" y="421"/>
                  </a:lnTo>
                  <a:lnTo>
                    <a:pt x="165" y="420"/>
                  </a:lnTo>
                  <a:lnTo>
                    <a:pt x="164" y="419"/>
                  </a:lnTo>
                  <a:lnTo>
                    <a:pt x="162" y="417"/>
                  </a:lnTo>
                  <a:lnTo>
                    <a:pt x="161" y="417"/>
                  </a:lnTo>
                  <a:lnTo>
                    <a:pt x="159" y="419"/>
                  </a:lnTo>
                  <a:lnTo>
                    <a:pt x="158" y="420"/>
                  </a:lnTo>
                  <a:lnTo>
                    <a:pt x="155" y="425"/>
                  </a:lnTo>
                  <a:lnTo>
                    <a:pt x="152" y="431"/>
                  </a:lnTo>
                  <a:lnTo>
                    <a:pt x="148" y="436"/>
                  </a:lnTo>
                  <a:lnTo>
                    <a:pt x="145" y="443"/>
                  </a:lnTo>
                  <a:lnTo>
                    <a:pt x="143" y="449"/>
                  </a:lnTo>
                  <a:lnTo>
                    <a:pt x="141" y="455"/>
                  </a:lnTo>
                  <a:lnTo>
                    <a:pt x="139" y="462"/>
                  </a:lnTo>
                  <a:lnTo>
                    <a:pt x="137" y="468"/>
                  </a:lnTo>
                  <a:lnTo>
                    <a:pt x="131" y="462"/>
                  </a:lnTo>
                  <a:lnTo>
                    <a:pt x="127" y="454"/>
                  </a:lnTo>
                  <a:lnTo>
                    <a:pt x="124" y="447"/>
                  </a:lnTo>
                  <a:lnTo>
                    <a:pt x="122" y="439"/>
                  </a:lnTo>
                  <a:lnTo>
                    <a:pt x="120" y="429"/>
                  </a:lnTo>
                  <a:lnTo>
                    <a:pt x="119" y="421"/>
                  </a:lnTo>
                  <a:lnTo>
                    <a:pt x="118" y="412"/>
                  </a:lnTo>
                  <a:lnTo>
                    <a:pt x="118" y="404"/>
                  </a:lnTo>
                  <a:lnTo>
                    <a:pt x="118" y="397"/>
                  </a:lnTo>
                  <a:lnTo>
                    <a:pt x="119" y="391"/>
                  </a:lnTo>
                  <a:lnTo>
                    <a:pt x="120" y="386"/>
                  </a:lnTo>
                  <a:lnTo>
                    <a:pt x="122" y="380"/>
                  </a:lnTo>
                  <a:lnTo>
                    <a:pt x="123" y="373"/>
                  </a:lnTo>
                  <a:lnTo>
                    <a:pt x="123" y="369"/>
                  </a:lnTo>
                  <a:lnTo>
                    <a:pt x="122" y="366"/>
                  </a:lnTo>
                  <a:lnTo>
                    <a:pt x="121" y="364"/>
                  </a:lnTo>
                  <a:lnTo>
                    <a:pt x="119" y="362"/>
                  </a:lnTo>
                  <a:lnTo>
                    <a:pt x="116" y="361"/>
                  </a:lnTo>
                  <a:lnTo>
                    <a:pt x="110" y="368"/>
                  </a:lnTo>
                  <a:lnTo>
                    <a:pt x="106" y="375"/>
                  </a:lnTo>
                  <a:lnTo>
                    <a:pt x="101" y="384"/>
                  </a:lnTo>
                  <a:lnTo>
                    <a:pt x="96" y="391"/>
                  </a:lnTo>
                  <a:lnTo>
                    <a:pt x="90" y="400"/>
                  </a:lnTo>
                  <a:lnTo>
                    <a:pt x="85" y="407"/>
                  </a:lnTo>
                  <a:lnTo>
                    <a:pt x="81" y="415"/>
                  </a:lnTo>
                  <a:lnTo>
                    <a:pt x="78" y="425"/>
                  </a:lnTo>
                  <a:lnTo>
                    <a:pt x="71" y="411"/>
                  </a:lnTo>
                  <a:lnTo>
                    <a:pt x="67" y="396"/>
                  </a:lnTo>
                  <a:lnTo>
                    <a:pt x="65" y="382"/>
                  </a:lnTo>
                  <a:lnTo>
                    <a:pt x="64" y="366"/>
                  </a:lnTo>
                  <a:lnTo>
                    <a:pt x="65" y="350"/>
                  </a:lnTo>
                  <a:lnTo>
                    <a:pt x="67" y="335"/>
                  </a:lnTo>
                  <a:lnTo>
                    <a:pt x="69" y="328"/>
                  </a:lnTo>
                  <a:lnTo>
                    <a:pt x="72" y="321"/>
                  </a:lnTo>
                  <a:lnTo>
                    <a:pt x="76" y="314"/>
                  </a:lnTo>
                  <a:lnTo>
                    <a:pt x="79" y="308"/>
                  </a:lnTo>
                  <a:lnTo>
                    <a:pt x="76" y="294"/>
                  </a:lnTo>
                  <a:lnTo>
                    <a:pt x="69" y="297"/>
                  </a:lnTo>
                  <a:lnTo>
                    <a:pt x="63" y="302"/>
                  </a:lnTo>
                  <a:lnTo>
                    <a:pt x="57" y="307"/>
                  </a:lnTo>
                  <a:lnTo>
                    <a:pt x="50" y="312"/>
                  </a:lnTo>
                  <a:lnTo>
                    <a:pt x="45" y="318"/>
                  </a:lnTo>
                  <a:lnTo>
                    <a:pt x="39" y="325"/>
                  </a:lnTo>
                  <a:lnTo>
                    <a:pt x="33" y="330"/>
                  </a:lnTo>
                  <a:lnTo>
                    <a:pt x="27" y="336"/>
                  </a:lnTo>
                  <a:lnTo>
                    <a:pt x="25" y="330"/>
                  </a:lnTo>
                  <a:lnTo>
                    <a:pt x="24" y="324"/>
                  </a:lnTo>
                  <a:lnTo>
                    <a:pt x="23" y="316"/>
                  </a:lnTo>
                  <a:lnTo>
                    <a:pt x="23" y="310"/>
                  </a:lnTo>
                  <a:lnTo>
                    <a:pt x="24" y="296"/>
                  </a:lnTo>
                  <a:lnTo>
                    <a:pt x="27" y="283"/>
                  </a:lnTo>
                  <a:lnTo>
                    <a:pt x="32" y="269"/>
                  </a:lnTo>
                  <a:lnTo>
                    <a:pt x="38" y="256"/>
                  </a:lnTo>
                  <a:lnTo>
                    <a:pt x="45" y="244"/>
                  </a:lnTo>
                  <a:lnTo>
                    <a:pt x="51" y="231"/>
                  </a:lnTo>
                  <a:lnTo>
                    <a:pt x="51" y="230"/>
                  </a:lnTo>
                  <a:lnTo>
                    <a:pt x="51" y="228"/>
                  </a:lnTo>
                  <a:lnTo>
                    <a:pt x="50" y="227"/>
                  </a:lnTo>
                  <a:lnTo>
                    <a:pt x="49" y="225"/>
                  </a:lnTo>
                  <a:lnTo>
                    <a:pt x="48" y="224"/>
                  </a:lnTo>
                  <a:lnTo>
                    <a:pt x="47" y="223"/>
                  </a:lnTo>
                  <a:lnTo>
                    <a:pt x="46" y="222"/>
                  </a:lnTo>
                  <a:lnTo>
                    <a:pt x="45" y="220"/>
                  </a:lnTo>
                  <a:lnTo>
                    <a:pt x="39" y="224"/>
                  </a:lnTo>
                  <a:lnTo>
                    <a:pt x="33" y="227"/>
                  </a:lnTo>
                  <a:lnTo>
                    <a:pt x="28" y="230"/>
                  </a:lnTo>
                  <a:lnTo>
                    <a:pt x="23" y="233"/>
                  </a:lnTo>
                  <a:lnTo>
                    <a:pt x="17" y="236"/>
                  </a:lnTo>
                  <a:lnTo>
                    <a:pt x="11" y="240"/>
                  </a:lnTo>
                  <a:lnTo>
                    <a:pt x="6" y="244"/>
                  </a:lnTo>
                  <a:lnTo>
                    <a:pt x="1" y="247"/>
                  </a:lnTo>
                  <a:lnTo>
                    <a:pt x="2" y="236"/>
                  </a:lnTo>
                  <a:lnTo>
                    <a:pt x="5" y="225"/>
                  </a:lnTo>
                  <a:lnTo>
                    <a:pt x="9" y="214"/>
                  </a:lnTo>
                  <a:lnTo>
                    <a:pt x="15" y="204"/>
                  </a:lnTo>
                  <a:lnTo>
                    <a:pt x="22" y="194"/>
                  </a:lnTo>
                  <a:lnTo>
                    <a:pt x="29" y="185"/>
                  </a:lnTo>
                  <a:lnTo>
                    <a:pt x="38" y="175"/>
                  </a:lnTo>
                  <a:lnTo>
                    <a:pt x="46" y="167"/>
                  </a:lnTo>
                  <a:lnTo>
                    <a:pt x="46" y="165"/>
                  </a:lnTo>
                  <a:lnTo>
                    <a:pt x="47" y="164"/>
                  </a:lnTo>
                  <a:lnTo>
                    <a:pt x="47" y="163"/>
                  </a:lnTo>
                  <a:lnTo>
                    <a:pt x="48" y="160"/>
                  </a:lnTo>
                  <a:lnTo>
                    <a:pt x="49" y="159"/>
                  </a:lnTo>
                  <a:lnTo>
                    <a:pt x="50" y="157"/>
                  </a:lnTo>
                  <a:lnTo>
                    <a:pt x="50" y="156"/>
                  </a:lnTo>
                  <a:lnTo>
                    <a:pt x="51" y="154"/>
                  </a:lnTo>
                  <a:lnTo>
                    <a:pt x="50" y="152"/>
                  </a:lnTo>
                  <a:lnTo>
                    <a:pt x="48" y="151"/>
                  </a:lnTo>
                  <a:lnTo>
                    <a:pt x="46" y="150"/>
                  </a:lnTo>
                  <a:lnTo>
                    <a:pt x="44" y="150"/>
                  </a:lnTo>
                  <a:lnTo>
                    <a:pt x="41" y="150"/>
                  </a:lnTo>
                  <a:lnTo>
                    <a:pt x="39" y="151"/>
                  </a:lnTo>
                  <a:lnTo>
                    <a:pt x="37" y="151"/>
                  </a:lnTo>
                  <a:lnTo>
                    <a:pt x="33" y="151"/>
                  </a:lnTo>
                  <a:lnTo>
                    <a:pt x="30" y="152"/>
                  </a:lnTo>
                  <a:lnTo>
                    <a:pt x="26" y="154"/>
                  </a:lnTo>
                  <a:lnTo>
                    <a:pt x="22" y="155"/>
                  </a:lnTo>
                  <a:lnTo>
                    <a:pt x="18" y="156"/>
                  </a:lnTo>
                  <a:lnTo>
                    <a:pt x="13" y="157"/>
                  </a:lnTo>
                  <a:lnTo>
                    <a:pt x="8" y="158"/>
                  </a:lnTo>
                  <a:lnTo>
                    <a:pt x="4" y="159"/>
                  </a:lnTo>
                  <a:lnTo>
                    <a:pt x="0" y="160"/>
                  </a:lnTo>
                  <a:lnTo>
                    <a:pt x="2" y="154"/>
                  </a:lnTo>
                  <a:lnTo>
                    <a:pt x="5" y="149"/>
                  </a:lnTo>
                  <a:lnTo>
                    <a:pt x="9" y="144"/>
                  </a:lnTo>
                  <a:lnTo>
                    <a:pt x="12" y="139"/>
                  </a:lnTo>
                  <a:lnTo>
                    <a:pt x="22" y="131"/>
                  </a:lnTo>
                  <a:lnTo>
                    <a:pt x="32" y="124"/>
                  </a:lnTo>
                  <a:lnTo>
                    <a:pt x="43" y="116"/>
                  </a:lnTo>
                  <a:lnTo>
                    <a:pt x="54" y="110"/>
                  </a:lnTo>
                  <a:lnTo>
                    <a:pt x="64" y="104"/>
                  </a:lnTo>
                  <a:lnTo>
                    <a:pt x="75" y="95"/>
                  </a:lnTo>
                  <a:lnTo>
                    <a:pt x="75" y="92"/>
                  </a:lnTo>
                  <a:lnTo>
                    <a:pt x="74" y="89"/>
                  </a:lnTo>
                  <a:lnTo>
                    <a:pt x="72" y="87"/>
                  </a:lnTo>
                  <a:lnTo>
                    <a:pt x="70" y="86"/>
                  </a:lnTo>
                  <a:lnTo>
                    <a:pt x="66" y="84"/>
                  </a:lnTo>
                  <a:lnTo>
                    <a:pt x="61" y="84"/>
                  </a:lnTo>
                  <a:lnTo>
                    <a:pt x="56" y="84"/>
                  </a:lnTo>
                  <a:lnTo>
                    <a:pt x="49" y="84"/>
                  </a:lnTo>
                  <a:lnTo>
                    <a:pt x="44" y="82"/>
                  </a:lnTo>
                  <a:lnTo>
                    <a:pt x="40" y="81"/>
                  </a:lnTo>
                  <a:lnTo>
                    <a:pt x="48" y="76"/>
                  </a:lnTo>
                  <a:lnTo>
                    <a:pt x="59" y="72"/>
                  </a:lnTo>
                  <a:lnTo>
                    <a:pt x="69" y="68"/>
                  </a:lnTo>
                  <a:lnTo>
                    <a:pt x="80" y="65"/>
                  </a:lnTo>
                  <a:lnTo>
                    <a:pt x="90" y="61"/>
                  </a:lnTo>
                  <a:lnTo>
                    <a:pt x="101" y="58"/>
                  </a:lnTo>
                  <a:lnTo>
                    <a:pt x="113" y="55"/>
                  </a:lnTo>
                  <a:lnTo>
                    <a:pt x="123" y="52"/>
                  </a:lnTo>
                  <a:lnTo>
                    <a:pt x="128" y="54"/>
                  </a:lnTo>
                  <a:lnTo>
                    <a:pt x="135" y="55"/>
                  </a:lnTo>
                  <a:lnTo>
                    <a:pt x="140" y="56"/>
                  </a:lnTo>
                  <a:lnTo>
                    <a:pt x="145" y="56"/>
                  </a:lnTo>
                  <a:lnTo>
                    <a:pt x="152" y="55"/>
                  </a:lnTo>
                  <a:lnTo>
                    <a:pt x="157" y="55"/>
                  </a:lnTo>
                  <a:lnTo>
                    <a:pt x="162" y="55"/>
                  </a:lnTo>
                  <a:lnTo>
                    <a:pt x="168" y="55"/>
                  </a:lnTo>
                  <a:lnTo>
                    <a:pt x="160" y="65"/>
                  </a:lnTo>
                  <a:lnTo>
                    <a:pt x="153" y="72"/>
                  </a:lnTo>
                  <a:lnTo>
                    <a:pt x="145" y="80"/>
                  </a:lnTo>
                  <a:lnTo>
                    <a:pt x="139" y="89"/>
                  </a:lnTo>
                  <a:lnTo>
                    <a:pt x="131" y="97"/>
                  </a:lnTo>
                  <a:lnTo>
                    <a:pt x="126" y="106"/>
                  </a:lnTo>
                  <a:lnTo>
                    <a:pt x="121" y="115"/>
                  </a:lnTo>
                  <a:lnTo>
                    <a:pt x="116" y="126"/>
                  </a:lnTo>
                  <a:lnTo>
                    <a:pt x="120" y="129"/>
                  </a:lnTo>
                  <a:lnTo>
                    <a:pt x="124" y="131"/>
                  </a:lnTo>
                  <a:lnTo>
                    <a:pt x="129" y="131"/>
                  </a:lnTo>
                  <a:lnTo>
                    <a:pt x="135" y="130"/>
                  </a:lnTo>
                  <a:lnTo>
                    <a:pt x="139" y="128"/>
                  </a:lnTo>
                  <a:lnTo>
                    <a:pt x="144" y="125"/>
                  </a:lnTo>
                  <a:lnTo>
                    <a:pt x="148" y="123"/>
                  </a:lnTo>
                  <a:lnTo>
                    <a:pt x="153" y="120"/>
                  </a:lnTo>
                  <a:lnTo>
                    <a:pt x="156" y="117"/>
                  </a:lnTo>
                  <a:lnTo>
                    <a:pt x="159" y="115"/>
                  </a:lnTo>
                  <a:lnTo>
                    <a:pt x="162" y="113"/>
                  </a:lnTo>
                  <a:lnTo>
                    <a:pt x="165" y="111"/>
                  </a:lnTo>
                  <a:lnTo>
                    <a:pt x="168" y="110"/>
                  </a:lnTo>
                  <a:lnTo>
                    <a:pt x="172" y="109"/>
                  </a:lnTo>
                  <a:lnTo>
                    <a:pt x="176" y="107"/>
                  </a:lnTo>
                  <a:lnTo>
                    <a:pt x="179" y="106"/>
                  </a:lnTo>
                  <a:lnTo>
                    <a:pt x="172" y="116"/>
                  </a:lnTo>
                  <a:lnTo>
                    <a:pt x="165" y="127"/>
                  </a:lnTo>
                  <a:lnTo>
                    <a:pt x="160" y="137"/>
                  </a:lnTo>
                  <a:lnTo>
                    <a:pt x="157" y="149"/>
                  </a:lnTo>
                  <a:lnTo>
                    <a:pt x="155" y="161"/>
                  </a:lnTo>
                  <a:lnTo>
                    <a:pt x="155" y="173"/>
                  </a:lnTo>
                  <a:lnTo>
                    <a:pt x="157" y="185"/>
                  </a:lnTo>
                  <a:lnTo>
                    <a:pt x="160" y="196"/>
                  </a:lnTo>
                  <a:lnTo>
                    <a:pt x="165" y="195"/>
                  </a:lnTo>
                  <a:lnTo>
                    <a:pt x="169" y="192"/>
                  </a:lnTo>
                  <a:lnTo>
                    <a:pt x="173" y="189"/>
                  </a:lnTo>
                  <a:lnTo>
                    <a:pt x="176" y="185"/>
                  </a:lnTo>
                  <a:lnTo>
                    <a:pt x="178" y="180"/>
                  </a:lnTo>
                  <a:lnTo>
                    <a:pt x="180" y="176"/>
                  </a:lnTo>
                  <a:lnTo>
                    <a:pt x="183" y="171"/>
                  </a:lnTo>
                  <a:lnTo>
                    <a:pt x="185" y="167"/>
                  </a:lnTo>
                  <a:lnTo>
                    <a:pt x="208" y="150"/>
                  </a:lnTo>
                  <a:lnTo>
                    <a:pt x="209" y="160"/>
                  </a:lnTo>
                  <a:lnTo>
                    <a:pt x="209" y="172"/>
                  </a:lnTo>
                  <a:lnTo>
                    <a:pt x="211" y="184"/>
                  </a:lnTo>
                  <a:lnTo>
                    <a:pt x="211" y="195"/>
                  </a:lnTo>
                  <a:lnTo>
                    <a:pt x="213" y="207"/>
                  </a:lnTo>
                  <a:lnTo>
                    <a:pt x="216" y="218"/>
                  </a:lnTo>
                  <a:lnTo>
                    <a:pt x="218" y="224"/>
                  </a:lnTo>
                  <a:lnTo>
                    <a:pt x="221" y="229"/>
                  </a:lnTo>
                  <a:lnTo>
                    <a:pt x="224" y="234"/>
                  </a:lnTo>
                  <a:lnTo>
                    <a:pt x="229" y="238"/>
                  </a:lnTo>
                  <a:lnTo>
                    <a:pt x="233" y="237"/>
                  </a:lnTo>
                  <a:lnTo>
                    <a:pt x="236" y="235"/>
                  </a:lnTo>
                  <a:lnTo>
                    <a:pt x="239" y="234"/>
                  </a:lnTo>
                  <a:lnTo>
                    <a:pt x="241" y="231"/>
                  </a:lnTo>
                  <a:lnTo>
                    <a:pt x="244" y="226"/>
                  </a:lnTo>
                  <a:lnTo>
                    <a:pt x="246" y="219"/>
                  </a:lnTo>
                  <a:lnTo>
                    <a:pt x="247" y="213"/>
                  </a:lnTo>
                  <a:lnTo>
                    <a:pt x="249" y="206"/>
                  </a:lnTo>
                  <a:lnTo>
                    <a:pt x="253" y="200"/>
                  </a:lnTo>
                  <a:lnTo>
                    <a:pt x="257" y="195"/>
                  </a:lnTo>
                  <a:lnTo>
                    <a:pt x="261" y="191"/>
                  </a:lnTo>
                  <a:lnTo>
                    <a:pt x="263" y="203"/>
                  </a:lnTo>
                  <a:lnTo>
                    <a:pt x="266" y="214"/>
                  </a:lnTo>
                  <a:lnTo>
                    <a:pt x="270" y="226"/>
                  </a:lnTo>
                  <a:lnTo>
                    <a:pt x="275" y="236"/>
                  </a:lnTo>
                  <a:lnTo>
                    <a:pt x="279" y="247"/>
                  </a:lnTo>
                  <a:lnTo>
                    <a:pt x="285" y="257"/>
                  </a:lnTo>
                  <a:lnTo>
                    <a:pt x="293" y="267"/>
                  </a:lnTo>
                  <a:lnTo>
                    <a:pt x="301" y="276"/>
                  </a:lnTo>
                  <a:lnTo>
                    <a:pt x="304" y="276"/>
                  </a:lnTo>
                  <a:lnTo>
                    <a:pt x="306" y="276"/>
                  </a:lnTo>
                  <a:lnTo>
                    <a:pt x="309" y="274"/>
                  </a:lnTo>
                  <a:lnTo>
                    <a:pt x="310" y="272"/>
                  </a:lnTo>
                  <a:lnTo>
                    <a:pt x="311" y="270"/>
                  </a:lnTo>
                  <a:lnTo>
                    <a:pt x="312" y="267"/>
                  </a:lnTo>
                  <a:lnTo>
                    <a:pt x="313" y="265"/>
                  </a:lnTo>
                  <a:lnTo>
                    <a:pt x="315" y="263"/>
                  </a:lnTo>
                  <a:lnTo>
                    <a:pt x="316" y="258"/>
                  </a:lnTo>
                  <a:lnTo>
                    <a:pt x="318" y="253"/>
                  </a:lnTo>
                  <a:lnTo>
                    <a:pt x="320" y="249"/>
                  </a:lnTo>
                  <a:lnTo>
                    <a:pt x="322" y="245"/>
                  </a:lnTo>
                  <a:lnTo>
                    <a:pt x="324" y="239"/>
                  </a:lnTo>
                  <a:lnTo>
                    <a:pt x="326" y="235"/>
                  </a:lnTo>
                  <a:lnTo>
                    <a:pt x="329" y="231"/>
                  </a:lnTo>
                  <a:lnTo>
                    <a:pt x="332" y="228"/>
                  </a:lnTo>
                  <a:lnTo>
                    <a:pt x="332" y="234"/>
                  </a:lnTo>
                  <a:lnTo>
                    <a:pt x="333" y="239"/>
                  </a:lnTo>
                  <a:lnTo>
                    <a:pt x="335" y="245"/>
                  </a:lnTo>
                  <a:lnTo>
                    <a:pt x="337" y="249"/>
                  </a:lnTo>
                  <a:lnTo>
                    <a:pt x="342" y="258"/>
                  </a:lnTo>
                  <a:lnTo>
                    <a:pt x="350" y="267"/>
                  </a:lnTo>
                  <a:lnTo>
                    <a:pt x="357" y="274"/>
                  </a:lnTo>
                  <a:lnTo>
                    <a:pt x="365" y="282"/>
                  </a:lnTo>
                  <a:lnTo>
                    <a:pt x="373" y="290"/>
                  </a:lnTo>
                  <a:lnTo>
                    <a:pt x="379" y="299"/>
                  </a:lnTo>
                  <a:lnTo>
                    <a:pt x="383" y="297"/>
                  </a:lnTo>
                  <a:lnTo>
                    <a:pt x="386" y="295"/>
                  </a:lnTo>
                  <a:lnTo>
                    <a:pt x="389" y="292"/>
                  </a:lnTo>
                  <a:lnTo>
                    <a:pt x="391" y="289"/>
                  </a:lnTo>
                  <a:lnTo>
                    <a:pt x="395" y="283"/>
                  </a:lnTo>
                  <a:lnTo>
                    <a:pt x="397" y="275"/>
                  </a:lnTo>
                  <a:lnTo>
                    <a:pt x="398" y="268"/>
                  </a:lnTo>
                  <a:lnTo>
                    <a:pt x="400" y="261"/>
                  </a:lnTo>
                  <a:lnTo>
                    <a:pt x="403" y="253"/>
                  </a:lnTo>
                  <a:lnTo>
                    <a:pt x="407" y="247"/>
                  </a:lnTo>
                  <a:lnTo>
                    <a:pt x="412" y="249"/>
                  </a:lnTo>
                  <a:lnTo>
                    <a:pt x="415" y="252"/>
                  </a:lnTo>
                  <a:lnTo>
                    <a:pt x="419" y="255"/>
                  </a:lnTo>
                  <a:lnTo>
                    <a:pt x="422" y="258"/>
                  </a:lnTo>
                  <a:lnTo>
                    <a:pt x="428" y="266"/>
                  </a:lnTo>
                  <a:lnTo>
                    <a:pt x="433" y="274"/>
                  </a:lnTo>
                  <a:lnTo>
                    <a:pt x="437" y="284"/>
                  </a:lnTo>
                  <a:lnTo>
                    <a:pt x="442" y="292"/>
                  </a:lnTo>
                  <a:lnTo>
                    <a:pt x="449" y="299"/>
                  </a:lnTo>
                  <a:lnTo>
                    <a:pt x="457" y="306"/>
                  </a:lnTo>
                  <a:lnTo>
                    <a:pt x="462" y="302"/>
                  </a:lnTo>
                  <a:lnTo>
                    <a:pt x="466" y="297"/>
                  </a:lnTo>
                  <a:lnTo>
                    <a:pt x="469" y="292"/>
                  </a:lnTo>
                  <a:lnTo>
                    <a:pt x="472" y="286"/>
                  </a:lnTo>
                  <a:lnTo>
                    <a:pt x="475" y="281"/>
                  </a:lnTo>
                  <a:lnTo>
                    <a:pt x="478" y="275"/>
                  </a:lnTo>
                  <a:lnTo>
                    <a:pt x="481" y="271"/>
                  </a:lnTo>
                  <a:lnTo>
                    <a:pt x="487" y="268"/>
                  </a:lnTo>
                  <a:lnTo>
                    <a:pt x="529" y="311"/>
                  </a:lnTo>
                  <a:lnTo>
                    <a:pt x="531" y="312"/>
                  </a:lnTo>
                  <a:lnTo>
                    <a:pt x="534" y="313"/>
                  </a:lnTo>
                  <a:lnTo>
                    <a:pt x="537" y="313"/>
                  </a:lnTo>
                  <a:lnTo>
                    <a:pt x="540" y="313"/>
                  </a:lnTo>
                  <a:lnTo>
                    <a:pt x="542" y="313"/>
                  </a:lnTo>
                  <a:lnTo>
                    <a:pt x="546" y="312"/>
                  </a:lnTo>
                  <a:lnTo>
                    <a:pt x="548" y="310"/>
                  </a:lnTo>
                  <a:lnTo>
                    <a:pt x="550" y="308"/>
                  </a:lnTo>
                  <a:lnTo>
                    <a:pt x="549" y="305"/>
                  </a:lnTo>
                  <a:lnTo>
                    <a:pt x="550" y="302"/>
                  </a:lnTo>
                  <a:lnTo>
                    <a:pt x="551" y="299"/>
                  </a:lnTo>
                  <a:lnTo>
                    <a:pt x="554" y="297"/>
                  </a:lnTo>
                  <a:lnTo>
                    <a:pt x="556" y="296"/>
                  </a:lnTo>
                  <a:lnTo>
                    <a:pt x="558" y="294"/>
                  </a:lnTo>
                  <a:lnTo>
                    <a:pt x="559" y="292"/>
                  </a:lnTo>
                  <a:lnTo>
                    <a:pt x="558" y="289"/>
                  </a:lnTo>
                  <a:lnTo>
                    <a:pt x="561" y="287"/>
                  </a:lnTo>
                  <a:lnTo>
                    <a:pt x="562" y="285"/>
                  </a:lnTo>
                  <a:lnTo>
                    <a:pt x="561" y="282"/>
                  </a:lnTo>
                  <a:lnTo>
                    <a:pt x="561" y="279"/>
                  </a:lnTo>
                  <a:lnTo>
                    <a:pt x="560" y="276"/>
                  </a:lnTo>
                  <a:lnTo>
                    <a:pt x="560" y="274"/>
                  </a:lnTo>
                  <a:lnTo>
                    <a:pt x="561" y="272"/>
                  </a:lnTo>
                  <a:lnTo>
                    <a:pt x="564" y="270"/>
                  </a:lnTo>
                  <a:lnTo>
                    <a:pt x="567" y="272"/>
                  </a:lnTo>
                  <a:lnTo>
                    <a:pt x="570" y="276"/>
                  </a:lnTo>
                  <a:lnTo>
                    <a:pt x="574" y="281"/>
                  </a:lnTo>
                  <a:lnTo>
                    <a:pt x="578" y="285"/>
                  </a:lnTo>
                  <a:lnTo>
                    <a:pt x="582" y="289"/>
                  </a:lnTo>
                  <a:lnTo>
                    <a:pt x="587" y="292"/>
                  </a:lnTo>
                  <a:lnTo>
                    <a:pt x="590" y="292"/>
                  </a:lnTo>
                  <a:lnTo>
                    <a:pt x="593" y="293"/>
                  </a:lnTo>
                  <a:lnTo>
                    <a:pt x="596" y="293"/>
                  </a:lnTo>
                  <a:lnTo>
                    <a:pt x="600" y="292"/>
                  </a:lnTo>
                  <a:lnTo>
                    <a:pt x="607" y="288"/>
                  </a:lnTo>
                  <a:lnTo>
                    <a:pt x="611" y="283"/>
                  </a:lnTo>
                  <a:lnTo>
                    <a:pt x="613" y="276"/>
                  </a:lnTo>
                  <a:lnTo>
                    <a:pt x="615" y="270"/>
                  </a:lnTo>
                  <a:lnTo>
                    <a:pt x="616" y="264"/>
                  </a:lnTo>
                  <a:lnTo>
                    <a:pt x="616" y="256"/>
                  </a:lnTo>
                  <a:lnTo>
                    <a:pt x="617" y="249"/>
                  </a:lnTo>
                  <a:lnTo>
                    <a:pt x="619" y="242"/>
                  </a:lnTo>
                  <a:lnTo>
                    <a:pt x="623" y="246"/>
                  </a:lnTo>
                  <a:lnTo>
                    <a:pt x="627" y="251"/>
                  </a:lnTo>
                  <a:lnTo>
                    <a:pt x="631" y="254"/>
                  </a:lnTo>
                  <a:lnTo>
                    <a:pt x="635" y="258"/>
                  </a:lnTo>
                  <a:lnTo>
                    <a:pt x="639" y="262"/>
                  </a:lnTo>
                  <a:lnTo>
                    <a:pt x="644" y="265"/>
                  </a:lnTo>
                  <a:lnTo>
                    <a:pt x="649" y="268"/>
                  </a:lnTo>
                  <a:lnTo>
                    <a:pt x="654" y="270"/>
                  </a:lnTo>
                  <a:lnTo>
                    <a:pt x="659" y="268"/>
                  </a:lnTo>
                  <a:lnTo>
                    <a:pt x="664" y="267"/>
                  </a:lnTo>
                  <a:lnTo>
                    <a:pt x="667" y="264"/>
                  </a:lnTo>
                  <a:lnTo>
                    <a:pt x="669" y="262"/>
                  </a:lnTo>
                  <a:lnTo>
                    <a:pt x="672" y="254"/>
                  </a:lnTo>
                  <a:lnTo>
                    <a:pt x="674" y="247"/>
                  </a:lnTo>
                  <a:lnTo>
                    <a:pt x="675" y="238"/>
                  </a:lnTo>
                  <a:lnTo>
                    <a:pt x="675" y="229"/>
                  </a:lnTo>
                  <a:lnTo>
                    <a:pt x="676" y="220"/>
                  </a:lnTo>
                  <a:lnTo>
                    <a:pt x="678" y="212"/>
                  </a:lnTo>
                  <a:lnTo>
                    <a:pt x="684" y="217"/>
                  </a:lnTo>
                  <a:lnTo>
                    <a:pt x="689" y="224"/>
                  </a:lnTo>
                  <a:lnTo>
                    <a:pt x="692" y="231"/>
                  </a:lnTo>
                  <a:lnTo>
                    <a:pt x="696" y="237"/>
                  </a:lnTo>
                  <a:lnTo>
                    <a:pt x="700" y="245"/>
                  </a:lnTo>
                  <a:lnTo>
                    <a:pt x="706" y="250"/>
                  </a:lnTo>
                  <a:lnTo>
                    <a:pt x="709" y="251"/>
                  </a:lnTo>
                  <a:lnTo>
                    <a:pt x="712" y="253"/>
                  </a:lnTo>
                  <a:lnTo>
                    <a:pt x="716" y="254"/>
                  </a:lnTo>
                  <a:lnTo>
                    <a:pt x="721" y="254"/>
                  </a:lnTo>
                  <a:lnTo>
                    <a:pt x="726" y="250"/>
                  </a:lnTo>
                  <a:lnTo>
                    <a:pt x="729" y="245"/>
                  </a:lnTo>
                  <a:lnTo>
                    <a:pt x="730" y="239"/>
                  </a:lnTo>
                  <a:lnTo>
                    <a:pt x="731" y="234"/>
                  </a:lnTo>
                  <a:lnTo>
                    <a:pt x="731" y="228"/>
                  </a:lnTo>
                  <a:lnTo>
                    <a:pt x="730" y="223"/>
                  </a:lnTo>
                  <a:lnTo>
                    <a:pt x="730" y="216"/>
                  </a:lnTo>
                  <a:lnTo>
                    <a:pt x="731" y="211"/>
                  </a:lnTo>
                  <a:lnTo>
                    <a:pt x="729" y="208"/>
                  </a:lnTo>
                  <a:lnTo>
                    <a:pt x="728" y="206"/>
                  </a:lnTo>
                  <a:lnTo>
                    <a:pt x="727" y="203"/>
                  </a:lnTo>
                  <a:lnTo>
                    <a:pt x="726" y="200"/>
                  </a:lnTo>
                  <a:lnTo>
                    <a:pt x="726" y="197"/>
                  </a:lnTo>
                  <a:lnTo>
                    <a:pt x="726" y="194"/>
                  </a:lnTo>
                  <a:lnTo>
                    <a:pt x="725" y="191"/>
                  </a:lnTo>
                  <a:lnTo>
                    <a:pt x="726" y="188"/>
                  </a:lnTo>
                  <a:lnTo>
                    <a:pt x="732" y="190"/>
                  </a:lnTo>
                  <a:lnTo>
                    <a:pt x="738" y="194"/>
                  </a:lnTo>
                  <a:lnTo>
                    <a:pt x="745" y="199"/>
                  </a:lnTo>
                  <a:lnTo>
                    <a:pt x="750" y="206"/>
                  </a:lnTo>
                  <a:lnTo>
                    <a:pt x="756" y="211"/>
                  </a:lnTo>
                  <a:lnTo>
                    <a:pt x="763" y="214"/>
                  </a:lnTo>
                  <a:lnTo>
                    <a:pt x="766" y="215"/>
                  </a:lnTo>
                  <a:lnTo>
                    <a:pt x="770" y="216"/>
                  </a:lnTo>
                  <a:lnTo>
                    <a:pt x="774" y="215"/>
                  </a:lnTo>
                  <a:lnTo>
                    <a:pt x="777" y="214"/>
                  </a:lnTo>
                  <a:lnTo>
                    <a:pt x="783" y="210"/>
                  </a:lnTo>
                  <a:lnTo>
                    <a:pt x="785" y="207"/>
                  </a:lnTo>
                  <a:lnTo>
                    <a:pt x="787" y="203"/>
                  </a:lnTo>
                  <a:lnTo>
                    <a:pt x="788" y="198"/>
                  </a:lnTo>
                  <a:lnTo>
                    <a:pt x="788" y="194"/>
                  </a:lnTo>
                  <a:lnTo>
                    <a:pt x="788" y="189"/>
                  </a:lnTo>
                  <a:lnTo>
                    <a:pt x="787" y="184"/>
                  </a:lnTo>
                  <a:lnTo>
                    <a:pt x="787" y="179"/>
                  </a:lnTo>
                  <a:lnTo>
                    <a:pt x="784" y="174"/>
                  </a:lnTo>
                  <a:lnTo>
                    <a:pt x="783" y="169"/>
                  </a:lnTo>
                  <a:lnTo>
                    <a:pt x="781" y="164"/>
                  </a:lnTo>
                  <a:lnTo>
                    <a:pt x="780" y="159"/>
                  </a:lnTo>
                  <a:lnTo>
                    <a:pt x="778" y="154"/>
                  </a:lnTo>
                  <a:lnTo>
                    <a:pt x="776" y="149"/>
                  </a:lnTo>
                  <a:lnTo>
                    <a:pt x="775" y="145"/>
                  </a:lnTo>
                  <a:lnTo>
                    <a:pt x="772" y="139"/>
                  </a:lnTo>
                  <a:lnTo>
                    <a:pt x="772" y="137"/>
                  </a:lnTo>
                  <a:lnTo>
                    <a:pt x="777" y="140"/>
                  </a:lnTo>
                  <a:lnTo>
                    <a:pt x="784" y="144"/>
                  </a:lnTo>
                  <a:lnTo>
                    <a:pt x="789" y="146"/>
                  </a:lnTo>
                  <a:lnTo>
                    <a:pt x="795" y="149"/>
                  </a:lnTo>
                  <a:lnTo>
                    <a:pt x="801" y="152"/>
                  </a:lnTo>
                  <a:lnTo>
                    <a:pt x="806" y="155"/>
                  </a:lnTo>
                  <a:lnTo>
                    <a:pt x="811" y="159"/>
                  </a:lnTo>
                  <a:lnTo>
                    <a:pt x="816" y="164"/>
                  </a:lnTo>
                  <a:lnTo>
                    <a:pt x="828" y="161"/>
                  </a:lnTo>
                  <a:lnTo>
                    <a:pt x="829" y="156"/>
                  </a:lnTo>
                  <a:lnTo>
                    <a:pt x="829" y="150"/>
                  </a:lnTo>
                  <a:lnTo>
                    <a:pt x="829" y="145"/>
                  </a:lnTo>
                  <a:lnTo>
                    <a:pt x="828" y="138"/>
                  </a:lnTo>
                  <a:lnTo>
                    <a:pt x="825" y="128"/>
                  </a:lnTo>
                  <a:lnTo>
                    <a:pt x="821" y="117"/>
                  </a:lnTo>
                  <a:lnTo>
                    <a:pt x="814" y="108"/>
                  </a:lnTo>
                  <a:lnTo>
                    <a:pt x="808" y="98"/>
                  </a:lnTo>
                  <a:lnTo>
                    <a:pt x="801" y="90"/>
                  </a:lnTo>
                  <a:lnTo>
                    <a:pt x="793" y="81"/>
                  </a:lnTo>
                  <a:lnTo>
                    <a:pt x="801" y="80"/>
                  </a:lnTo>
                  <a:lnTo>
                    <a:pt x="807" y="81"/>
                  </a:lnTo>
                  <a:lnTo>
                    <a:pt x="813" y="82"/>
                  </a:lnTo>
                  <a:lnTo>
                    <a:pt x="820" y="85"/>
                  </a:lnTo>
                  <a:lnTo>
                    <a:pt x="826" y="86"/>
                  </a:lnTo>
                  <a:lnTo>
                    <a:pt x="833" y="88"/>
                  </a:lnTo>
                  <a:lnTo>
                    <a:pt x="840" y="89"/>
                  </a:lnTo>
                  <a:lnTo>
                    <a:pt x="846" y="89"/>
                  </a:lnTo>
                  <a:lnTo>
                    <a:pt x="847" y="88"/>
                  </a:lnTo>
                  <a:lnTo>
                    <a:pt x="848" y="86"/>
                  </a:lnTo>
                  <a:lnTo>
                    <a:pt x="849" y="85"/>
                  </a:lnTo>
                  <a:lnTo>
                    <a:pt x="850" y="82"/>
                  </a:lnTo>
                  <a:lnTo>
                    <a:pt x="851" y="81"/>
                  </a:lnTo>
                  <a:lnTo>
                    <a:pt x="851" y="79"/>
                  </a:lnTo>
                  <a:lnTo>
                    <a:pt x="850" y="78"/>
                  </a:lnTo>
                  <a:lnTo>
                    <a:pt x="849" y="76"/>
                  </a:lnTo>
                  <a:lnTo>
                    <a:pt x="842" y="69"/>
                  </a:lnTo>
                  <a:lnTo>
                    <a:pt x="834" y="60"/>
                  </a:lnTo>
                  <a:lnTo>
                    <a:pt x="827" y="53"/>
                  </a:lnTo>
                  <a:lnTo>
                    <a:pt x="820" y="46"/>
                  </a:lnTo>
                  <a:lnTo>
                    <a:pt x="812" y="38"/>
                  </a:lnTo>
                  <a:lnTo>
                    <a:pt x="804" y="33"/>
                  </a:lnTo>
                  <a:lnTo>
                    <a:pt x="794" y="27"/>
                  </a:lnTo>
                  <a:lnTo>
                    <a:pt x="785" y="22"/>
                  </a:lnTo>
                  <a:lnTo>
                    <a:pt x="790" y="18"/>
                  </a:lnTo>
                  <a:lnTo>
                    <a:pt x="795" y="14"/>
                  </a:lnTo>
                  <a:lnTo>
                    <a:pt x="801" y="11"/>
                  </a:lnTo>
                  <a:lnTo>
                    <a:pt x="806" y="8"/>
                  </a:lnTo>
                  <a:lnTo>
                    <a:pt x="817" y="3"/>
                  </a:lnTo>
                  <a:lnTo>
                    <a:pt x="830" y="1"/>
                  </a:lnTo>
                  <a:lnTo>
                    <a:pt x="843" y="0"/>
                  </a:lnTo>
                  <a:lnTo>
                    <a:pt x="855" y="0"/>
                  </a:lnTo>
                  <a:lnTo>
                    <a:pt x="869" y="1"/>
                  </a:lnTo>
                  <a:lnTo>
                    <a:pt x="883" y="3"/>
                  </a:lnTo>
                  <a:lnTo>
                    <a:pt x="884" y="5"/>
                  </a:lnTo>
                  <a:lnTo>
                    <a:pt x="886" y="5"/>
                  </a:lnTo>
                  <a:lnTo>
                    <a:pt x="887" y="6"/>
                  </a:lnTo>
                  <a:lnTo>
                    <a:pt x="889" y="6"/>
                  </a:lnTo>
                  <a:lnTo>
                    <a:pt x="891" y="6"/>
                  </a:lnTo>
                  <a:lnTo>
                    <a:pt x="893" y="6"/>
                  </a:lnTo>
                  <a:lnTo>
                    <a:pt x="894" y="7"/>
                  </a:lnTo>
                  <a:lnTo>
                    <a:pt x="896" y="7"/>
                  </a:lnTo>
                  <a:close/>
                </a:path>
              </a:pathLst>
            </a:custGeom>
            <a:solidFill>
              <a:srgbClr val="4C4C4C"/>
            </a:solidFill>
            <a:ln w="9525">
              <a:noFill/>
              <a:round/>
              <a:headEnd/>
              <a:tailEnd/>
            </a:ln>
          </p:spPr>
          <p:txBody>
            <a:bodyPr>
              <a:prstTxWarp prst="textNoShape">
                <a:avLst/>
              </a:prstTxWarp>
            </a:bodyPr>
            <a:lstStyle/>
            <a:p>
              <a:endParaRPr lang="en-US"/>
            </a:p>
          </p:txBody>
        </p:sp>
        <p:sp>
          <p:nvSpPr>
            <p:cNvPr id="62609" name="Freeform 145"/>
            <p:cNvSpPr>
              <a:spLocks/>
            </p:cNvSpPr>
            <p:nvPr/>
          </p:nvSpPr>
          <p:spPr bwMode="auto">
            <a:xfrm>
              <a:off x="1464" y="3021"/>
              <a:ext cx="296" cy="689"/>
            </a:xfrm>
            <a:custGeom>
              <a:avLst/>
              <a:gdLst>
                <a:gd name="T0" fmla="*/ 47 w 296"/>
                <a:gd name="T1" fmla="*/ 63 h 689"/>
                <a:gd name="T2" fmla="*/ 50 w 296"/>
                <a:gd name="T3" fmla="*/ 75 h 689"/>
                <a:gd name="T4" fmla="*/ 56 w 296"/>
                <a:gd name="T5" fmla="*/ 83 h 689"/>
                <a:gd name="T6" fmla="*/ 66 w 296"/>
                <a:gd name="T7" fmla="*/ 81 h 689"/>
                <a:gd name="T8" fmla="*/ 84 w 296"/>
                <a:gd name="T9" fmla="*/ 64 h 689"/>
                <a:gd name="T10" fmla="*/ 98 w 296"/>
                <a:gd name="T11" fmla="*/ 35 h 689"/>
                <a:gd name="T12" fmla="*/ 116 w 296"/>
                <a:gd name="T13" fmla="*/ 50 h 689"/>
                <a:gd name="T14" fmla="*/ 131 w 296"/>
                <a:gd name="T15" fmla="*/ 81 h 689"/>
                <a:gd name="T16" fmla="*/ 139 w 296"/>
                <a:gd name="T17" fmla="*/ 109 h 689"/>
                <a:gd name="T18" fmla="*/ 148 w 296"/>
                <a:gd name="T19" fmla="*/ 135 h 689"/>
                <a:gd name="T20" fmla="*/ 151 w 296"/>
                <a:gd name="T21" fmla="*/ 152 h 689"/>
                <a:gd name="T22" fmla="*/ 157 w 296"/>
                <a:gd name="T23" fmla="*/ 166 h 689"/>
                <a:gd name="T24" fmla="*/ 164 w 296"/>
                <a:gd name="T25" fmla="*/ 198 h 689"/>
                <a:gd name="T26" fmla="*/ 178 w 296"/>
                <a:gd name="T27" fmla="*/ 234 h 689"/>
                <a:gd name="T28" fmla="*/ 190 w 296"/>
                <a:gd name="T29" fmla="*/ 254 h 689"/>
                <a:gd name="T30" fmla="*/ 197 w 296"/>
                <a:gd name="T31" fmla="*/ 271 h 689"/>
                <a:gd name="T32" fmla="*/ 203 w 296"/>
                <a:gd name="T33" fmla="*/ 282 h 689"/>
                <a:gd name="T34" fmla="*/ 208 w 296"/>
                <a:gd name="T35" fmla="*/ 294 h 689"/>
                <a:gd name="T36" fmla="*/ 222 w 296"/>
                <a:gd name="T37" fmla="*/ 325 h 689"/>
                <a:gd name="T38" fmla="*/ 236 w 296"/>
                <a:gd name="T39" fmla="*/ 364 h 689"/>
                <a:gd name="T40" fmla="*/ 248 w 296"/>
                <a:gd name="T41" fmla="*/ 397 h 689"/>
                <a:gd name="T42" fmla="*/ 259 w 296"/>
                <a:gd name="T43" fmla="*/ 433 h 689"/>
                <a:gd name="T44" fmla="*/ 273 w 296"/>
                <a:gd name="T45" fmla="*/ 479 h 689"/>
                <a:gd name="T46" fmla="*/ 283 w 296"/>
                <a:gd name="T47" fmla="*/ 522 h 689"/>
                <a:gd name="T48" fmla="*/ 281 w 296"/>
                <a:gd name="T49" fmla="*/ 544 h 689"/>
                <a:gd name="T50" fmla="*/ 282 w 296"/>
                <a:gd name="T51" fmla="*/ 552 h 689"/>
                <a:gd name="T52" fmla="*/ 283 w 296"/>
                <a:gd name="T53" fmla="*/ 572 h 689"/>
                <a:gd name="T54" fmla="*/ 293 w 296"/>
                <a:gd name="T55" fmla="*/ 622 h 689"/>
                <a:gd name="T56" fmla="*/ 295 w 296"/>
                <a:gd name="T57" fmla="*/ 663 h 689"/>
                <a:gd name="T58" fmla="*/ 291 w 296"/>
                <a:gd name="T59" fmla="*/ 672 h 689"/>
                <a:gd name="T60" fmla="*/ 283 w 296"/>
                <a:gd name="T61" fmla="*/ 682 h 689"/>
                <a:gd name="T62" fmla="*/ 266 w 296"/>
                <a:gd name="T63" fmla="*/ 686 h 689"/>
                <a:gd name="T64" fmla="*/ 243 w 296"/>
                <a:gd name="T65" fmla="*/ 689 h 689"/>
                <a:gd name="T66" fmla="*/ 199 w 296"/>
                <a:gd name="T67" fmla="*/ 683 h 689"/>
                <a:gd name="T68" fmla="*/ 177 w 296"/>
                <a:gd name="T69" fmla="*/ 667 h 689"/>
                <a:gd name="T70" fmla="*/ 172 w 296"/>
                <a:gd name="T71" fmla="*/ 648 h 689"/>
                <a:gd name="T72" fmla="*/ 180 w 296"/>
                <a:gd name="T73" fmla="*/ 631 h 689"/>
                <a:gd name="T74" fmla="*/ 187 w 296"/>
                <a:gd name="T75" fmla="*/ 598 h 689"/>
                <a:gd name="T76" fmla="*/ 204 w 296"/>
                <a:gd name="T77" fmla="*/ 560 h 689"/>
                <a:gd name="T78" fmla="*/ 211 w 296"/>
                <a:gd name="T79" fmla="*/ 542 h 689"/>
                <a:gd name="T80" fmla="*/ 213 w 296"/>
                <a:gd name="T81" fmla="*/ 527 h 689"/>
                <a:gd name="T82" fmla="*/ 201 w 296"/>
                <a:gd name="T83" fmla="*/ 485 h 689"/>
                <a:gd name="T84" fmla="*/ 155 w 296"/>
                <a:gd name="T85" fmla="*/ 392 h 689"/>
                <a:gd name="T86" fmla="*/ 126 w 296"/>
                <a:gd name="T87" fmla="*/ 330 h 689"/>
                <a:gd name="T88" fmla="*/ 113 w 296"/>
                <a:gd name="T89" fmla="*/ 260 h 689"/>
                <a:gd name="T90" fmla="*/ 94 w 296"/>
                <a:gd name="T91" fmla="*/ 226 h 689"/>
                <a:gd name="T92" fmla="*/ 73 w 296"/>
                <a:gd name="T93" fmla="*/ 193 h 689"/>
                <a:gd name="T94" fmla="*/ 53 w 296"/>
                <a:gd name="T95" fmla="*/ 156 h 689"/>
                <a:gd name="T96" fmla="*/ 17 w 296"/>
                <a:gd name="T97" fmla="*/ 103 h 689"/>
                <a:gd name="T98" fmla="*/ 1 w 296"/>
                <a:gd name="T99" fmla="*/ 64 h 689"/>
                <a:gd name="T100" fmla="*/ 1 w 296"/>
                <a:gd name="T101" fmla="*/ 31 h 689"/>
                <a:gd name="T102" fmla="*/ 12 w 296"/>
                <a:gd name="T103" fmla="*/ 10 h 689"/>
                <a:gd name="T104" fmla="*/ 32 w 296"/>
                <a:gd name="T105" fmla="*/ 10 h 689"/>
                <a:gd name="T106" fmla="*/ 46 w 296"/>
                <a:gd name="T107" fmla="*/ 39 h 6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6"/>
                <a:gd name="T163" fmla="*/ 0 h 689"/>
                <a:gd name="T164" fmla="*/ 296 w 296"/>
                <a:gd name="T165" fmla="*/ 689 h 6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6" h="689">
                  <a:moveTo>
                    <a:pt x="50" y="54"/>
                  </a:moveTo>
                  <a:lnTo>
                    <a:pt x="48" y="57"/>
                  </a:lnTo>
                  <a:lnTo>
                    <a:pt x="47" y="60"/>
                  </a:lnTo>
                  <a:lnTo>
                    <a:pt x="47" y="63"/>
                  </a:lnTo>
                  <a:lnTo>
                    <a:pt x="48" y="66"/>
                  </a:lnTo>
                  <a:lnTo>
                    <a:pt x="48" y="69"/>
                  </a:lnTo>
                  <a:lnTo>
                    <a:pt x="49" y="72"/>
                  </a:lnTo>
                  <a:lnTo>
                    <a:pt x="50" y="75"/>
                  </a:lnTo>
                  <a:lnTo>
                    <a:pt x="50" y="78"/>
                  </a:lnTo>
                  <a:lnTo>
                    <a:pt x="52" y="80"/>
                  </a:lnTo>
                  <a:lnTo>
                    <a:pt x="54" y="81"/>
                  </a:lnTo>
                  <a:lnTo>
                    <a:pt x="56" y="83"/>
                  </a:lnTo>
                  <a:lnTo>
                    <a:pt x="58" y="83"/>
                  </a:lnTo>
                  <a:lnTo>
                    <a:pt x="60" y="83"/>
                  </a:lnTo>
                  <a:lnTo>
                    <a:pt x="64" y="81"/>
                  </a:lnTo>
                  <a:lnTo>
                    <a:pt x="66" y="81"/>
                  </a:lnTo>
                  <a:lnTo>
                    <a:pt x="68" y="80"/>
                  </a:lnTo>
                  <a:lnTo>
                    <a:pt x="74" y="75"/>
                  </a:lnTo>
                  <a:lnTo>
                    <a:pt x="79" y="70"/>
                  </a:lnTo>
                  <a:lnTo>
                    <a:pt x="84" y="64"/>
                  </a:lnTo>
                  <a:lnTo>
                    <a:pt x="88" y="56"/>
                  </a:lnTo>
                  <a:lnTo>
                    <a:pt x="91" y="50"/>
                  </a:lnTo>
                  <a:lnTo>
                    <a:pt x="95" y="43"/>
                  </a:lnTo>
                  <a:lnTo>
                    <a:pt x="98" y="35"/>
                  </a:lnTo>
                  <a:lnTo>
                    <a:pt x="103" y="28"/>
                  </a:lnTo>
                  <a:lnTo>
                    <a:pt x="108" y="34"/>
                  </a:lnTo>
                  <a:lnTo>
                    <a:pt x="112" y="41"/>
                  </a:lnTo>
                  <a:lnTo>
                    <a:pt x="116" y="50"/>
                  </a:lnTo>
                  <a:lnTo>
                    <a:pt x="119" y="57"/>
                  </a:lnTo>
                  <a:lnTo>
                    <a:pt x="123" y="66"/>
                  </a:lnTo>
                  <a:lnTo>
                    <a:pt x="126" y="74"/>
                  </a:lnTo>
                  <a:lnTo>
                    <a:pt x="131" y="81"/>
                  </a:lnTo>
                  <a:lnTo>
                    <a:pt x="137" y="88"/>
                  </a:lnTo>
                  <a:lnTo>
                    <a:pt x="137" y="95"/>
                  </a:lnTo>
                  <a:lnTo>
                    <a:pt x="138" y="103"/>
                  </a:lnTo>
                  <a:lnTo>
                    <a:pt x="139" y="109"/>
                  </a:lnTo>
                  <a:lnTo>
                    <a:pt x="142" y="116"/>
                  </a:lnTo>
                  <a:lnTo>
                    <a:pt x="144" y="123"/>
                  </a:lnTo>
                  <a:lnTo>
                    <a:pt x="146" y="129"/>
                  </a:lnTo>
                  <a:lnTo>
                    <a:pt x="148" y="135"/>
                  </a:lnTo>
                  <a:lnTo>
                    <a:pt x="151" y="142"/>
                  </a:lnTo>
                  <a:lnTo>
                    <a:pt x="150" y="145"/>
                  </a:lnTo>
                  <a:lnTo>
                    <a:pt x="151" y="148"/>
                  </a:lnTo>
                  <a:lnTo>
                    <a:pt x="151" y="152"/>
                  </a:lnTo>
                  <a:lnTo>
                    <a:pt x="153" y="155"/>
                  </a:lnTo>
                  <a:lnTo>
                    <a:pt x="154" y="158"/>
                  </a:lnTo>
                  <a:lnTo>
                    <a:pt x="156" y="163"/>
                  </a:lnTo>
                  <a:lnTo>
                    <a:pt x="157" y="166"/>
                  </a:lnTo>
                  <a:lnTo>
                    <a:pt x="158" y="169"/>
                  </a:lnTo>
                  <a:lnTo>
                    <a:pt x="161" y="179"/>
                  </a:lnTo>
                  <a:lnTo>
                    <a:pt x="162" y="189"/>
                  </a:lnTo>
                  <a:lnTo>
                    <a:pt x="164" y="198"/>
                  </a:lnTo>
                  <a:lnTo>
                    <a:pt x="167" y="208"/>
                  </a:lnTo>
                  <a:lnTo>
                    <a:pt x="170" y="217"/>
                  </a:lnTo>
                  <a:lnTo>
                    <a:pt x="174" y="226"/>
                  </a:lnTo>
                  <a:lnTo>
                    <a:pt x="178" y="234"/>
                  </a:lnTo>
                  <a:lnTo>
                    <a:pt x="185" y="243"/>
                  </a:lnTo>
                  <a:lnTo>
                    <a:pt x="186" y="246"/>
                  </a:lnTo>
                  <a:lnTo>
                    <a:pt x="188" y="250"/>
                  </a:lnTo>
                  <a:lnTo>
                    <a:pt x="190" y="254"/>
                  </a:lnTo>
                  <a:lnTo>
                    <a:pt x="192" y="257"/>
                  </a:lnTo>
                  <a:lnTo>
                    <a:pt x="194" y="262"/>
                  </a:lnTo>
                  <a:lnTo>
                    <a:pt x="196" y="266"/>
                  </a:lnTo>
                  <a:lnTo>
                    <a:pt x="197" y="271"/>
                  </a:lnTo>
                  <a:lnTo>
                    <a:pt x="199" y="275"/>
                  </a:lnTo>
                  <a:lnTo>
                    <a:pt x="201" y="276"/>
                  </a:lnTo>
                  <a:lnTo>
                    <a:pt x="202" y="280"/>
                  </a:lnTo>
                  <a:lnTo>
                    <a:pt x="203" y="282"/>
                  </a:lnTo>
                  <a:lnTo>
                    <a:pt x="204" y="286"/>
                  </a:lnTo>
                  <a:lnTo>
                    <a:pt x="205" y="289"/>
                  </a:lnTo>
                  <a:lnTo>
                    <a:pt x="206" y="292"/>
                  </a:lnTo>
                  <a:lnTo>
                    <a:pt x="208" y="294"/>
                  </a:lnTo>
                  <a:lnTo>
                    <a:pt x="210" y="296"/>
                  </a:lnTo>
                  <a:lnTo>
                    <a:pt x="214" y="306"/>
                  </a:lnTo>
                  <a:lnTo>
                    <a:pt x="217" y="315"/>
                  </a:lnTo>
                  <a:lnTo>
                    <a:pt x="222" y="325"/>
                  </a:lnTo>
                  <a:lnTo>
                    <a:pt x="225" y="334"/>
                  </a:lnTo>
                  <a:lnTo>
                    <a:pt x="229" y="344"/>
                  </a:lnTo>
                  <a:lnTo>
                    <a:pt x="232" y="353"/>
                  </a:lnTo>
                  <a:lnTo>
                    <a:pt x="236" y="364"/>
                  </a:lnTo>
                  <a:lnTo>
                    <a:pt x="241" y="373"/>
                  </a:lnTo>
                  <a:lnTo>
                    <a:pt x="243" y="381"/>
                  </a:lnTo>
                  <a:lnTo>
                    <a:pt x="245" y="389"/>
                  </a:lnTo>
                  <a:lnTo>
                    <a:pt x="248" y="397"/>
                  </a:lnTo>
                  <a:lnTo>
                    <a:pt x="251" y="406"/>
                  </a:lnTo>
                  <a:lnTo>
                    <a:pt x="254" y="414"/>
                  </a:lnTo>
                  <a:lnTo>
                    <a:pt x="258" y="424"/>
                  </a:lnTo>
                  <a:lnTo>
                    <a:pt x="259" y="433"/>
                  </a:lnTo>
                  <a:lnTo>
                    <a:pt x="260" y="443"/>
                  </a:lnTo>
                  <a:lnTo>
                    <a:pt x="264" y="454"/>
                  </a:lnTo>
                  <a:lnTo>
                    <a:pt x="268" y="466"/>
                  </a:lnTo>
                  <a:lnTo>
                    <a:pt x="273" y="479"/>
                  </a:lnTo>
                  <a:lnTo>
                    <a:pt x="278" y="490"/>
                  </a:lnTo>
                  <a:lnTo>
                    <a:pt x="282" y="503"/>
                  </a:lnTo>
                  <a:lnTo>
                    <a:pt x="283" y="515"/>
                  </a:lnTo>
                  <a:lnTo>
                    <a:pt x="283" y="522"/>
                  </a:lnTo>
                  <a:lnTo>
                    <a:pt x="282" y="528"/>
                  </a:lnTo>
                  <a:lnTo>
                    <a:pt x="281" y="535"/>
                  </a:lnTo>
                  <a:lnTo>
                    <a:pt x="279" y="542"/>
                  </a:lnTo>
                  <a:lnTo>
                    <a:pt x="281" y="544"/>
                  </a:lnTo>
                  <a:lnTo>
                    <a:pt x="282" y="546"/>
                  </a:lnTo>
                  <a:lnTo>
                    <a:pt x="282" y="548"/>
                  </a:lnTo>
                  <a:lnTo>
                    <a:pt x="282" y="550"/>
                  </a:lnTo>
                  <a:lnTo>
                    <a:pt x="282" y="552"/>
                  </a:lnTo>
                  <a:lnTo>
                    <a:pt x="282" y="554"/>
                  </a:lnTo>
                  <a:lnTo>
                    <a:pt x="282" y="557"/>
                  </a:lnTo>
                  <a:lnTo>
                    <a:pt x="282" y="560"/>
                  </a:lnTo>
                  <a:lnTo>
                    <a:pt x="283" y="572"/>
                  </a:lnTo>
                  <a:lnTo>
                    <a:pt x="286" y="585"/>
                  </a:lnTo>
                  <a:lnTo>
                    <a:pt x="288" y="597"/>
                  </a:lnTo>
                  <a:lnTo>
                    <a:pt x="291" y="609"/>
                  </a:lnTo>
                  <a:lnTo>
                    <a:pt x="293" y="622"/>
                  </a:lnTo>
                  <a:lnTo>
                    <a:pt x="295" y="633"/>
                  </a:lnTo>
                  <a:lnTo>
                    <a:pt x="296" y="647"/>
                  </a:lnTo>
                  <a:lnTo>
                    <a:pt x="295" y="661"/>
                  </a:lnTo>
                  <a:lnTo>
                    <a:pt x="295" y="663"/>
                  </a:lnTo>
                  <a:lnTo>
                    <a:pt x="294" y="665"/>
                  </a:lnTo>
                  <a:lnTo>
                    <a:pt x="293" y="668"/>
                  </a:lnTo>
                  <a:lnTo>
                    <a:pt x="292" y="670"/>
                  </a:lnTo>
                  <a:lnTo>
                    <a:pt x="291" y="672"/>
                  </a:lnTo>
                  <a:lnTo>
                    <a:pt x="290" y="676"/>
                  </a:lnTo>
                  <a:lnTo>
                    <a:pt x="288" y="678"/>
                  </a:lnTo>
                  <a:lnTo>
                    <a:pt x="287" y="680"/>
                  </a:lnTo>
                  <a:lnTo>
                    <a:pt x="283" y="682"/>
                  </a:lnTo>
                  <a:lnTo>
                    <a:pt x="279" y="684"/>
                  </a:lnTo>
                  <a:lnTo>
                    <a:pt x="274" y="685"/>
                  </a:lnTo>
                  <a:lnTo>
                    <a:pt x="270" y="686"/>
                  </a:lnTo>
                  <a:lnTo>
                    <a:pt x="266" y="686"/>
                  </a:lnTo>
                  <a:lnTo>
                    <a:pt x="262" y="687"/>
                  </a:lnTo>
                  <a:lnTo>
                    <a:pt x="258" y="688"/>
                  </a:lnTo>
                  <a:lnTo>
                    <a:pt x="254" y="689"/>
                  </a:lnTo>
                  <a:lnTo>
                    <a:pt x="243" y="689"/>
                  </a:lnTo>
                  <a:lnTo>
                    <a:pt x="231" y="689"/>
                  </a:lnTo>
                  <a:lnTo>
                    <a:pt x="220" y="687"/>
                  </a:lnTo>
                  <a:lnTo>
                    <a:pt x="209" y="686"/>
                  </a:lnTo>
                  <a:lnTo>
                    <a:pt x="199" y="683"/>
                  </a:lnTo>
                  <a:lnTo>
                    <a:pt x="189" y="678"/>
                  </a:lnTo>
                  <a:lnTo>
                    <a:pt x="185" y="675"/>
                  </a:lnTo>
                  <a:lnTo>
                    <a:pt x="181" y="671"/>
                  </a:lnTo>
                  <a:lnTo>
                    <a:pt x="177" y="667"/>
                  </a:lnTo>
                  <a:lnTo>
                    <a:pt x="174" y="662"/>
                  </a:lnTo>
                  <a:lnTo>
                    <a:pt x="172" y="658"/>
                  </a:lnTo>
                  <a:lnTo>
                    <a:pt x="172" y="652"/>
                  </a:lnTo>
                  <a:lnTo>
                    <a:pt x="172" y="648"/>
                  </a:lnTo>
                  <a:lnTo>
                    <a:pt x="173" y="643"/>
                  </a:lnTo>
                  <a:lnTo>
                    <a:pt x="175" y="639"/>
                  </a:lnTo>
                  <a:lnTo>
                    <a:pt x="177" y="635"/>
                  </a:lnTo>
                  <a:lnTo>
                    <a:pt x="180" y="631"/>
                  </a:lnTo>
                  <a:lnTo>
                    <a:pt x="181" y="627"/>
                  </a:lnTo>
                  <a:lnTo>
                    <a:pt x="183" y="617"/>
                  </a:lnTo>
                  <a:lnTo>
                    <a:pt x="185" y="607"/>
                  </a:lnTo>
                  <a:lnTo>
                    <a:pt x="187" y="598"/>
                  </a:lnTo>
                  <a:lnTo>
                    <a:pt x="191" y="588"/>
                  </a:lnTo>
                  <a:lnTo>
                    <a:pt x="194" y="579"/>
                  </a:lnTo>
                  <a:lnTo>
                    <a:pt x="199" y="569"/>
                  </a:lnTo>
                  <a:lnTo>
                    <a:pt x="204" y="560"/>
                  </a:lnTo>
                  <a:lnTo>
                    <a:pt x="209" y="550"/>
                  </a:lnTo>
                  <a:lnTo>
                    <a:pt x="207" y="549"/>
                  </a:lnTo>
                  <a:lnTo>
                    <a:pt x="209" y="545"/>
                  </a:lnTo>
                  <a:lnTo>
                    <a:pt x="211" y="542"/>
                  </a:lnTo>
                  <a:lnTo>
                    <a:pt x="213" y="538"/>
                  </a:lnTo>
                  <a:lnTo>
                    <a:pt x="214" y="534"/>
                  </a:lnTo>
                  <a:lnTo>
                    <a:pt x="214" y="530"/>
                  </a:lnTo>
                  <a:lnTo>
                    <a:pt x="213" y="527"/>
                  </a:lnTo>
                  <a:lnTo>
                    <a:pt x="212" y="523"/>
                  </a:lnTo>
                  <a:lnTo>
                    <a:pt x="209" y="519"/>
                  </a:lnTo>
                  <a:lnTo>
                    <a:pt x="205" y="502"/>
                  </a:lnTo>
                  <a:lnTo>
                    <a:pt x="201" y="485"/>
                  </a:lnTo>
                  <a:lnTo>
                    <a:pt x="194" y="468"/>
                  </a:lnTo>
                  <a:lnTo>
                    <a:pt x="188" y="452"/>
                  </a:lnTo>
                  <a:lnTo>
                    <a:pt x="172" y="422"/>
                  </a:lnTo>
                  <a:lnTo>
                    <a:pt x="155" y="392"/>
                  </a:lnTo>
                  <a:lnTo>
                    <a:pt x="147" y="376"/>
                  </a:lnTo>
                  <a:lnTo>
                    <a:pt x="139" y="362"/>
                  </a:lnTo>
                  <a:lnTo>
                    <a:pt x="132" y="346"/>
                  </a:lnTo>
                  <a:lnTo>
                    <a:pt x="126" y="330"/>
                  </a:lnTo>
                  <a:lnTo>
                    <a:pt x="121" y="313"/>
                  </a:lnTo>
                  <a:lnTo>
                    <a:pt x="116" y="296"/>
                  </a:lnTo>
                  <a:lnTo>
                    <a:pt x="114" y="278"/>
                  </a:lnTo>
                  <a:lnTo>
                    <a:pt x="113" y="260"/>
                  </a:lnTo>
                  <a:lnTo>
                    <a:pt x="109" y="251"/>
                  </a:lnTo>
                  <a:lnTo>
                    <a:pt x="105" y="243"/>
                  </a:lnTo>
                  <a:lnTo>
                    <a:pt x="99" y="234"/>
                  </a:lnTo>
                  <a:lnTo>
                    <a:pt x="94" y="226"/>
                  </a:lnTo>
                  <a:lnTo>
                    <a:pt x="88" y="218"/>
                  </a:lnTo>
                  <a:lnTo>
                    <a:pt x="83" y="210"/>
                  </a:lnTo>
                  <a:lnTo>
                    <a:pt x="77" y="202"/>
                  </a:lnTo>
                  <a:lnTo>
                    <a:pt x="73" y="193"/>
                  </a:lnTo>
                  <a:lnTo>
                    <a:pt x="69" y="184"/>
                  </a:lnTo>
                  <a:lnTo>
                    <a:pt x="65" y="175"/>
                  </a:lnTo>
                  <a:lnTo>
                    <a:pt x="58" y="166"/>
                  </a:lnTo>
                  <a:lnTo>
                    <a:pt x="53" y="156"/>
                  </a:lnTo>
                  <a:lnTo>
                    <a:pt x="40" y="138"/>
                  </a:lnTo>
                  <a:lnTo>
                    <a:pt x="29" y="120"/>
                  </a:lnTo>
                  <a:lnTo>
                    <a:pt x="23" y="112"/>
                  </a:lnTo>
                  <a:lnTo>
                    <a:pt x="17" y="103"/>
                  </a:lnTo>
                  <a:lnTo>
                    <a:pt x="12" y="93"/>
                  </a:lnTo>
                  <a:lnTo>
                    <a:pt x="8" y="84"/>
                  </a:lnTo>
                  <a:lnTo>
                    <a:pt x="5" y="74"/>
                  </a:lnTo>
                  <a:lnTo>
                    <a:pt x="1" y="64"/>
                  </a:lnTo>
                  <a:lnTo>
                    <a:pt x="0" y="53"/>
                  </a:lnTo>
                  <a:lnTo>
                    <a:pt x="0" y="43"/>
                  </a:lnTo>
                  <a:lnTo>
                    <a:pt x="0" y="36"/>
                  </a:lnTo>
                  <a:lnTo>
                    <a:pt x="1" y="31"/>
                  </a:lnTo>
                  <a:lnTo>
                    <a:pt x="3" y="26"/>
                  </a:lnTo>
                  <a:lnTo>
                    <a:pt x="6" y="20"/>
                  </a:lnTo>
                  <a:lnTo>
                    <a:pt x="9" y="15"/>
                  </a:lnTo>
                  <a:lnTo>
                    <a:pt x="12" y="10"/>
                  </a:lnTo>
                  <a:lnTo>
                    <a:pt x="15" y="5"/>
                  </a:lnTo>
                  <a:lnTo>
                    <a:pt x="19" y="0"/>
                  </a:lnTo>
                  <a:lnTo>
                    <a:pt x="26" y="5"/>
                  </a:lnTo>
                  <a:lnTo>
                    <a:pt x="32" y="10"/>
                  </a:lnTo>
                  <a:lnTo>
                    <a:pt x="36" y="17"/>
                  </a:lnTo>
                  <a:lnTo>
                    <a:pt x="40" y="24"/>
                  </a:lnTo>
                  <a:lnTo>
                    <a:pt x="43" y="31"/>
                  </a:lnTo>
                  <a:lnTo>
                    <a:pt x="46" y="39"/>
                  </a:lnTo>
                  <a:lnTo>
                    <a:pt x="48" y="47"/>
                  </a:lnTo>
                  <a:lnTo>
                    <a:pt x="50" y="54"/>
                  </a:lnTo>
                  <a:close/>
                </a:path>
              </a:pathLst>
            </a:custGeom>
            <a:solidFill>
              <a:srgbClr val="FFCC00"/>
            </a:solidFill>
            <a:ln w="9525">
              <a:noFill/>
              <a:round/>
              <a:headEnd/>
              <a:tailEnd/>
            </a:ln>
          </p:spPr>
          <p:txBody>
            <a:bodyPr>
              <a:prstTxWarp prst="textNoShape">
                <a:avLst/>
              </a:prstTxWarp>
            </a:bodyPr>
            <a:lstStyle/>
            <a:p>
              <a:endParaRPr lang="en-US"/>
            </a:p>
          </p:txBody>
        </p:sp>
        <p:sp>
          <p:nvSpPr>
            <p:cNvPr id="62610" name="Freeform 146"/>
            <p:cNvSpPr>
              <a:spLocks/>
            </p:cNvSpPr>
            <p:nvPr/>
          </p:nvSpPr>
          <p:spPr bwMode="auto">
            <a:xfrm>
              <a:off x="1779" y="3025"/>
              <a:ext cx="402" cy="599"/>
            </a:xfrm>
            <a:custGeom>
              <a:avLst/>
              <a:gdLst>
                <a:gd name="T0" fmla="*/ 79 w 402"/>
                <a:gd name="T1" fmla="*/ 45 h 599"/>
                <a:gd name="T2" fmla="*/ 87 w 402"/>
                <a:gd name="T3" fmla="*/ 75 h 599"/>
                <a:gd name="T4" fmla="*/ 95 w 402"/>
                <a:gd name="T5" fmla="*/ 107 h 599"/>
                <a:gd name="T6" fmla="*/ 108 w 402"/>
                <a:gd name="T7" fmla="*/ 138 h 599"/>
                <a:gd name="T8" fmla="*/ 129 w 402"/>
                <a:gd name="T9" fmla="*/ 169 h 599"/>
                <a:gd name="T10" fmla="*/ 153 w 402"/>
                <a:gd name="T11" fmla="*/ 206 h 599"/>
                <a:gd name="T12" fmla="*/ 175 w 402"/>
                <a:gd name="T13" fmla="*/ 243 h 599"/>
                <a:gd name="T14" fmla="*/ 198 w 402"/>
                <a:gd name="T15" fmla="*/ 280 h 599"/>
                <a:gd name="T16" fmla="*/ 211 w 402"/>
                <a:gd name="T17" fmla="*/ 304 h 599"/>
                <a:gd name="T18" fmla="*/ 219 w 402"/>
                <a:gd name="T19" fmla="*/ 318 h 599"/>
                <a:gd name="T20" fmla="*/ 226 w 402"/>
                <a:gd name="T21" fmla="*/ 331 h 599"/>
                <a:gd name="T22" fmla="*/ 232 w 402"/>
                <a:gd name="T23" fmla="*/ 346 h 599"/>
                <a:gd name="T24" fmla="*/ 244 w 402"/>
                <a:gd name="T25" fmla="*/ 367 h 599"/>
                <a:gd name="T26" fmla="*/ 262 w 402"/>
                <a:gd name="T27" fmla="*/ 393 h 599"/>
                <a:gd name="T28" fmla="*/ 281 w 402"/>
                <a:gd name="T29" fmla="*/ 421 h 599"/>
                <a:gd name="T30" fmla="*/ 299 w 402"/>
                <a:gd name="T31" fmla="*/ 448 h 599"/>
                <a:gd name="T32" fmla="*/ 313 w 402"/>
                <a:gd name="T33" fmla="*/ 469 h 599"/>
                <a:gd name="T34" fmla="*/ 329 w 402"/>
                <a:gd name="T35" fmla="*/ 480 h 599"/>
                <a:gd name="T36" fmla="*/ 357 w 402"/>
                <a:gd name="T37" fmla="*/ 491 h 599"/>
                <a:gd name="T38" fmla="*/ 384 w 402"/>
                <a:gd name="T39" fmla="*/ 501 h 599"/>
                <a:gd name="T40" fmla="*/ 397 w 402"/>
                <a:gd name="T41" fmla="*/ 510 h 599"/>
                <a:gd name="T42" fmla="*/ 401 w 402"/>
                <a:gd name="T43" fmla="*/ 520 h 599"/>
                <a:gd name="T44" fmla="*/ 402 w 402"/>
                <a:gd name="T45" fmla="*/ 527 h 599"/>
                <a:gd name="T46" fmla="*/ 398 w 402"/>
                <a:gd name="T47" fmla="*/ 543 h 599"/>
                <a:gd name="T48" fmla="*/ 386 w 402"/>
                <a:gd name="T49" fmla="*/ 563 h 599"/>
                <a:gd name="T50" fmla="*/ 373 w 402"/>
                <a:gd name="T51" fmla="*/ 579 h 599"/>
                <a:gd name="T52" fmla="*/ 359 w 402"/>
                <a:gd name="T53" fmla="*/ 590 h 599"/>
                <a:gd name="T54" fmla="*/ 342 w 402"/>
                <a:gd name="T55" fmla="*/ 598 h 599"/>
                <a:gd name="T56" fmla="*/ 321 w 402"/>
                <a:gd name="T57" fmla="*/ 592 h 599"/>
                <a:gd name="T58" fmla="*/ 299 w 402"/>
                <a:gd name="T59" fmla="*/ 578 h 599"/>
                <a:gd name="T60" fmla="*/ 278 w 402"/>
                <a:gd name="T61" fmla="*/ 564 h 599"/>
                <a:gd name="T62" fmla="*/ 264 w 402"/>
                <a:gd name="T63" fmla="*/ 550 h 599"/>
                <a:gd name="T64" fmla="*/ 258 w 402"/>
                <a:gd name="T65" fmla="*/ 539 h 599"/>
                <a:gd name="T66" fmla="*/ 251 w 402"/>
                <a:gd name="T67" fmla="*/ 529 h 599"/>
                <a:gd name="T68" fmla="*/ 249 w 402"/>
                <a:gd name="T69" fmla="*/ 522 h 599"/>
                <a:gd name="T70" fmla="*/ 247 w 402"/>
                <a:gd name="T71" fmla="*/ 514 h 599"/>
                <a:gd name="T72" fmla="*/ 246 w 402"/>
                <a:gd name="T73" fmla="*/ 505 h 599"/>
                <a:gd name="T74" fmla="*/ 242 w 402"/>
                <a:gd name="T75" fmla="*/ 494 h 599"/>
                <a:gd name="T76" fmla="*/ 235 w 402"/>
                <a:gd name="T77" fmla="*/ 476 h 599"/>
                <a:gd name="T78" fmla="*/ 228 w 402"/>
                <a:gd name="T79" fmla="*/ 460 h 599"/>
                <a:gd name="T80" fmla="*/ 219 w 402"/>
                <a:gd name="T81" fmla="*/ 447 h 599"/>
                <a:gd name="T82" fmla="*/ 202 w 402"/>
                <a:gd name="T83" fmla="*/ 423 h 599"/>
                <a:gd name="T84" fmla="*/ 179 w 402"/>
                <a:gd name="T85" fmla="*/ 387 h 599"/>
                <a:gd name="T86" fmla="*/ 153 w 402"/>
                <a:gd name="T87" fmla="*/ 351 h 599"/>
                <a:gd name="T88" fmla="*/ 131 w 402"/>
                <a:gd name="T89" fmla="*/ 314 h 599"/>
                <a:gd name="T90" fmla="*/ 121 w 402"/>
                <a:gd name="T91" fmla="*/ 288 h 599"/>
                <a:gd name="T92" fmla="*/ 115 w 402"/>
                <a:gd name="T93" fmla="*/ 276 h 599"/>
                <a:gd name="T94" fmla="*/ 109 w 402"/>
                <a:gd name="T95" fmla="*/ 264 h 599"/>
                <a:gd name="T96" fmla="*/ 103 w 402"/>
                <a:gd name="T97" fmla="*/ 251 h 599"/>
                <a:gd name="T98" fmla="*/ 89 w 402"/>
                <a:gd name="T99" fmla="*/ 222 h 599"/>
                <a:gd name="T100" fmla="*/ 62 w 402"/>
                <a:gd name="T101" fmla="*/ 175 h 599"/>
                <a:gd name="T102" fmla="*/ 34 w 402"/>
                <a:gd name="T103" fmla="*/ 129 h 599"/>
                <a:gd name="T104" fmla="*/ 10 w 402"/>
                <a:gd name="T105" fmla="*/ 81 h 599"/>
                <a:gd name="T106" fmla="*/ 3 w 402"/>
                <a:gd name="T107" fmla="*/ 48 h 599"/>
                <a:gd name="T108" fmla="*/ 8 w 402"/>
                <a:gd name="T109" fmla="*/ 34 h 599"/>
                <a:gd name="T110" fmla="*/ 15 w 402"/>
                <a:gd name="T111" fmla="*/ 22 h 599"/>
                <a:gd name="T112" fmla="*/ 20 w 402"/>
                <a:gd name="T113" fmla="*/ 8 h 599"/>
                <a:gd name="T114" fmla="*/ 28 w 402"/>
                <a:gd name="T115" fmla="*/ 5 h 599"/>
                <a:gd name="T116" fmla="*/ 39 w 402"/>
                <a:gd name="T117" fmla="*/ 18 h 599"/>
                <a:gd name="T118" fmla="*/ 51 w 402"/>
                <a:gd name="T119" fmla="*/ 30 h 599"/>
                <a:gd name="T120" fmla="*/ 63 w 402"/>
                <a:gd name="T121" fmla="*/ 33 h 599"/>
                <a:gd name="T122" fmla="*/ 70 w 402"/>
                <a:gd name="T123" fmla="*/ 32 h 5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2"/>
                <a:gd name="T187" fmla="*/ 0 h 599"/>
                <a:gd name="T188" fmla="*/ 402 w 402"/>
                <a:gd name="T189" fmla="*/ 599 h 5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2" h="599">
                  <a:moveTo>
                    <a:pt x="75" y="29"/>
                  </a:moveTo>
                  <a:lnTo>
                    <a:pt x="79" y="45"/>
                  </a:lnTo>
                  <a:lnTo>
                    <a:pt x="83" y="60"/>
                  </a:lnTo>
                  <a:lnTo>
                    <a:pt x="87" y="75"/>
                  </a:lnTo>
                  <a:lnTo>
                    <a:pt x="91" y="92"/>
                  </a:lnTo>
                  <a:lnTo>
                    <a:pt x="95" y="107"/>
                  </a:lnTo>
                  <a:lnTo>
                    <a:pt x="101" y="123"/>
                  </a:lnTo>
                  <a:lnTo>
                    <a:pt x="108" y="138"/>
                  </a:lnTo>
                  <a:lnTo>
                    <a:pt x="116" y="151"/>
                  </a:lnTo>
                  <a:lnTo>
                    <a:pt x="129" y="169"/>
                  </a:lnTo>
                  <a:lnTo>
                    <a:pt x="141" y="187"/>
                  </a:lnTo>
                  <a:lnTo>
                    <a:pt x="153" y="206"/>
                  </a:lnTo>
                  <a:lnTo>
                    <a:pt x="165" y="224"/>
                  </a:lnTo>
                  <a:lnTo>
                    <a:pt x="175" y="243"/>
                  </a:lnTo>
                  <a:lnTo>
                    <a:pt x="187" y="261"/>
                  </a:lnTo>
                  <a:lnTo>
                    <a:pt x="198" y="280"/>
                  </a:lnTo>
                  <a:lnTo>
                    <a:pt x="207" y="298"/>
                  </a:lnTo>
                  <a:lnTo>
                    <a:pt x="211" y="304"/>
                  </a:lnTo>
                  <a:lnTo>
                    <a:pt x="215" y="310"/>
                  </a:lnTo>
                  <a:lnTo>
                    <a:pt x="219" y="318"/>
                  </a:lnTo>
                  <a:lnTo>
                    <a:pt x="223" y="324"/>
                  </a:lnTo>
                  <a:lnTo>
                    <a:pt x="226" y="331"/>
                  </a:lnTo>
                  <a:lnTo>
                    <a:pt x="230" y="339"/>
                  </a:lnTo>
                  <a:lnTo>
                    <a:pt x="232" y="346"/>
                  </a:lnTo>
                  <a:lnTo>
                    <a:pt x="235" y="353"/>
                  </a:lnTo>
                  <a:lnTo>
                    <a:pt x="244" y="367"/>
                  </a:lnTo>
                  <a:lnTo>
                    <a:pt x="253" y="381"/>
                  </a:lnTo>
                  <a:lnTo>
                    <a:pt x="262" y="393"/>
                  </a:lnTo>
                  <a:lnTo>
                    <a:pt x="271" y="407"/>
                  </a:lnTo>
                  <a:lnTo>
                    <a:pt x="281" y="421"/>
                  </a:lnTo>
                  <a:lnTo>
                    <a:pt x="290" y="435"/>
                  </a:lnTo>
                  <a:lnTo>
                    <a:pt x="299" y="448"/>
                  </a:lnTo>
                  <a:lnTo>
                    <a:pt x="308" y="461"/>
                  </a:lnTo>
                  <a:lnTo>
                    <a:pt x="313" y="469"/>
                  </a:lnTo>
                  <a:lnTo>
                    <a:pt x="321" y="476"/>
                  </a:lnTo>
                  <a:lnTo>
                    <a:pt x="329" y="480"/>
                  </a:lnTo>
                  <a:lnTo>
                    <a:pt x="338" y="484"/>
                  </a:lnTo>
                  <a:lnTo>
                    <a:pt x="357" y="491"/>
                  </a:lnTo>
                  <a:lnTo>
                    <a:pt x="376" y="498"/>
                  </a:lnTo>
                  <a:lnTo>
                    <a:pt x="384" y="501"/>
                  </a:lnTo>
                  <a:lnTo>
                    <a:pt x="390" y="505"/>
                  </a:lnTo>
                  <a:lnTo>
                    <a:pt x="397" y="510"/>
                  </a:lnTo>
                  <a:lnTo>
                    <a:pt x="400" y="516"/>
                  </a:lnTo>
                  <a:lnTo>
                    <a:pt x="401" y="520"/>
                  </a:lnTo>
                  <a:lnTo>
                    <a:pt x="402" y="523"/>
                  </a:lnTo>
                  <a:lnTo>
                    <a:pt x="402" y="527"/>
                  </a:lnTo>
                  <a:lnTo>
                    <a:pt x="402" y="533"/>
                  </a:lnTo>
                  <a:lnTo>
                    <a:pt x="398" y="543"/>
                  </a:lnTo>
                  <a:lnTo>
                    <a:pt x="392" y="556"/>
                  </a:lnTo>
                  <a:lnTo>
                    <a:pt x="386" y="563"/>
                  </a:lnTo>
                  <a:lnTo>
                    <a:pt x="381" y="572"/>
                  </a:lnTo>
                  <a:lnTo>
                    <a:pt x="373" y="579"/>
                  </a:lnTo>
                  <a:lnTo>
                    <a:pt x="367" y="585"/>
                  </a:lnTo>
                  <a:lnTo>
                    <a:pt x="359" y="590"/>
                  </a:lnTo>
                  <a:lnTo>
                    <a:pt x="350" y="595"/>
                  </a:lnTo>
                  <a:lnTo>
                    <a:pt x="342" y="598"/>
                  </a:lnTo>
                  <a:lnTo>
                    <a:pt x="331" y="599"/>
                  </a:lnTo>
                  <a:lnTo>
                    <a:pt x="321" y="592"/>
                  </a:lnTo>
                  <a:lnTo>
                    <a:pt x="309" y="584"/>
                  </a:lnTo>
                  <a:lnTo>
                    <a:pt x="299" y="578"/>
                  </a:lnTo>
                  <a:lnTo>
                    <a:pt x="287" y="572"/>
                  </a:lnTo>
                  <a:lnTo>
                    <a:pt x="278" y="564"/>
                  </a:lnTo>
                  <a:lnTo>
                    <a:pt x="268" y="556"/>
                  </a:lnTo>
                  <a:lnTo>
                    <a:pt x="264" y="550"/>
                  </a:lnTo>
                  <a:lnTo>
                    <a:pt x="261" y="545"/>
                  </a:lnTo>
                  <a:lnTo>
                    <a:pt x="258" y="539"/>
                  </a:lnTo>
                  <a:lnTo>
                    <a:pt x="254" y="533"/>
                  </a:lnTo>
                  <a:lnTo>
                    <a:pt x="251" y="529"/>
                  </a:lnTo>
                  <a:lnTo>
                    <a:pt x="250" y="525"/>
                  </a:lnTo>
                  <a:lnTo>
                    <a:pt x="249" y="522"/>
                  </a:lnTo>
                  <a:lnTo>
                    <a:pt x="248" y="518"/>
                  </a:lnTo>
                  <a:lnTo>
                    <a:pt x="247" y="514"/>
                  </a:lnTo>
                  <a:lnTo>
                    <a:pt x="247" y="509"/>
                  </a:lnTo>
                  <a:lnTo>
                    <a:pt x="246" y="505"/>
                  </a:lnTo>
                  <a:lnTo>
                    <a:pt x="244" y="501"/>
                  </a:lnTo>
                  <a:lnTo>
                    <a:pt x="242" y="494"/>
                  </a:lnTo>
                  <a:lnTo>
                    <a:pt x="239" y="484"/>
                  </a:lnTo>
                  <a:lnTo>
                    <a:pt x="235" y="476"/>
                  </a:lnTo>
                  <a:lnTo>
                    <a:pt x="232" y="467"/>
                  </a:lnTo>
                  <a:lnTo>
                    <a:pt x="228" y="460"/>
                  </a:lnTo>
                  <a:lnTo>
                    <a:pt x="223" y="452"/>
                  </a:lnTo>
                  <a:lnTo>
                    <a:pt x="219" y="447"/>
                  </a:lnTo>
                  <a:lnTo>
                    <a:pt x="212" y="442"/>
                  </a:lnTo>
                  <a:lnTo>
                    <a:pt x="202" y="423"/>
                  </a:lnTo>
                  <a:lnTo>
                    <a:pt x="190" y="405"/>
                  </a:lnTo>
                  <a:lnTo>
                    <a:pt x="179" y="387"/>
                  </a:lnTo>
                  <a:lnTo>
                    <a:pt x="166" y="369"/>
                  </a:lnTo>
                  <a:lnTo>
                    <a:pt x="153" y="351"/>
                  </a:lnTo>
                  <a:lnTo>
                    <a:pt x="142" y="333"/>
                  </a:lnTo>
                  <a:lnTo>
                    <a:pt x="131" y="314"/>
                  </a:lnTo>
                  <a:lnTo>
                    <a:pt x="122" y="294"/>
                  </a:lnTo>
                  <a:lnTo>
                    <a:pt x="121" y="288"/>
                  </a:lnTo>
                  <a:lnTo>
                    <a:pt x="118" y="282"/>
                  </a:lnTo>
                  <a:lnTo>
                    <a:pt x="115" y="276"/>
                  </a:lnTo>
                  <a:lnTo>
                    <a:pt x="112" y="270"/>
                  </a:lnTo>
                  <a:lnTo>
                    <a:pt x="109" y="264"/>
                  </a:lnTo>
                  <a:lnTo>
                    <a:pt x="106" y="258"/>
                  </a:lnTo>
                  <a:lnTo>
                    <a:pt x="103" y="251"/>
                  </a:lnTo>
                  <a:lnTo>
                    <a:pt x="101" y="245"/>
                  </a:lnTo>
                  <a:lnTo>
                    <a:pt x="89" y="222"/>
                  </a:lnTo>
                  <a:lnTo>
                    <a:pt x="75" y="199"/>
                  </a:lnTo>
                  <a:lnTo>
                    <a:pt x="62" y="175"/>
                  </a:lnTo>
                  <a:lnTo>
                    <a:pt x="48" y="152"/>
                  </a:lnTo>
                  <a:lnTo>
                    <a:pt x="34" y="129"/>
                  </a:lnTo>
                  <a:lnTo>
                    <a:pt x="22" y="105"/>
                  </a:lnTo>
                  <a:lnTo>
                    <a:pt x="10" y="81"/>
                  </a:lnTo>
                  <a:lnTo>
                    <a:pt x="0" y="55"/>
                  </a:lnTo>
                  <a:lnTo>
                    <a:pt x="3" y="48"/>
                  </a:lnTo>
                  <a:lnTo>
                    <a:pt x="5" y="41"/>
                  </a:lnTo>
                  <a:lnTo>
                    <a:pt x="8" y="34"/>
                  </a:lnTo>
                  <a:lnTo>
                    <a:pt x="12" y="28"/>
                  </a:lnTo>
                  <a:lnTo>
                    <a:pt x="15" y="22"/>
                  </a:lnTo>
                  <a:lnTo>
                    <a:pt x="18" y="14"/>
                  </a:lnTo>
                  <a:lnTo>
                    <a:pt x="20" y="8"/>
                  </a:lnTo>
                  <a:lnTo>
                    <a:pt x="23" y="0"/>
                  </a:lnTo>
                  <a:lnTo>
                    <a:pt x="28" y="5"/>
                  </a:lnTo>
                  <a:lnTo>
                    <a:pt x="33" y="12"/>
                  </a:lnTo>
                  <a:lnTo>
                    <a:pt x="39" y="18"/>
                  </a:lnTo>
                  <a:lnTo>
                    <a:pt x="45" y="25"/>
                  </a:lnTo>
                  <a:lnTo>
                    <a:pt x="51" y="30"/>
                  </a:lnTo>
                  <a:lnTo>
                    <a:pt x="58" y="33"/>
                  </a:lnTo>
                  <a:lnTo>
                    <a:pt x="63" y="33"/>
                  </a:lnTo>
                  <a:lnTo>
                    <a:pt x="66" y="33"/>
                  </a:lnTo>
                  <a:lnTo>
                    <a:pt x="70" y="32"/>
                  </a:lnTo>
                  <a:lnTo>
                    <a:pt x="75" y="29"/>
                  </a:lnTo>
                  <a:close/>
                </a:path>
              </a:pathLst>
            </a:custGeom>
            <a:solidFill>
              <a:srgbClr val="FFCC00"/>
            </a:solidFill>
            <a:ln w="9525">
              <a:noFill/>
              <a:round/>
              <a:headEnd/>
              <a:tailEnd/>
            </a:ln>
          </p:spPr>
          <p:txBody>
            <a:bodyPr>
              <a:prstTxWarp prst="textNoShape">
                <a:avLst/>
              </a:prstTxWarp>
            </a:bodyPr>
            <a:lstStyle/>
            <a:p>
              <a:endParaRPr lang="en-US"/>
            </a:p>
          </p:txBody>
        </p:sp>
        <p:sp>
          <p:nvSpPr>
            <p:cNvPr id="62611" name="Freeform 147"/>
            <p:cNvSpPr>
              <a:spLocks/>
            </p:cNvSpPr>
            <p:nvPr/>
          </p:nvSpPr>
          <p:spPr bwMode="auto">
            <a:xfrm>
              <a:off x="1974" y="3466"/>
              <a:ext cx="332" cy="257"/>
            </a:xfrm>
            <a:custGeom>
              <a:avLst/>
              <a:gdLst>
                <a:gd name="T0" fmla="*/ 217 w 332"/>
                <a:gd name="T1" fmla="*/ 15 h 257"/>
                <a:gd name="T2" fmla="*/ 210 w 332"/>
                <a:gd name="T3" fmla="*/ 29 h 257"/>
                <a:gd name="T4" fmla="*/ 216 w 332"/>
                <a:gd name="T5" fmla="*/ 39 h 257"/>
                <a:gd name="T6" fmla="*/ 235 w 332"/>
                <a:gd name="T7" fmla="*/ 39 h 257"/>
                <a:gd name="T8" fmla="*/ 258 w 332"/>
                <a:gd name="T9" fmla="*/ 41 h 257"/>
                <a:gd name="T10" fmla="*/ 292 w 332"/>
                <a:gd name="T11" fmla="*/ 53 h 257"/>
                <a:gd name="T12" fmla="*/ 307 w 332"/>
                <a:gd name="T13" fmla="*/ 69 h 257"/>
                <a:gd name="T14" fmla="*/ 314 w 332"/>
                <a:gd name="T15" fmla="*/ 98 h 257"/>
                <a:gd name="T16" fmla="*/ 326 w 332"/>
                <a:gd name="T17" fmla="*/ 127 h 257"/>
                <a:gd name="T18" fmla="*/ 314 w 332"/>
                <a:gd name="T19" fmla="*/ 142 h 257"/>
                <a:gd name="T20" fmla="*/ 291 w 332"/>
                <a:gd name="T21" fmla="*/ 154 h 257"/>
                <a:gd name="T22" fmla="*/ 290 w 332"/>
                <a:gd name="T23" fmla="*/ 175 h 257"/>
                <a:gd name="T24" fmla="*/ 302 w 332"/>
                <a:gd name="T25" fmla="*/ 194 h 257"/>
                <a:gd name="T26" fmla="*/ 273 w 332"/>
                <a:gd name="T27" fmla="*/ 208 h 257"/>
                <a:gd name="T28" fmla="*/ 232 w 332"/>
                <a:gd name="T29" fmla="*/ 214 h 257"/>
                <a:gd name="T30" fmla="*/ 223 w 332"/>
                <a:gd name="T31" fmla="*/ 228 h 257"/>
                <a:gd name="T32" fmla="*/ 227 w 332"/>
                <a:gd name="T33" fmla="*/ 241 h 257"/>
                <a:gd name="T34" fmla="*/ 203 w 332"/>
                <a:gd name="T35" fmla="*/ 240 h 257"/>
                <a:gd name="T36" fmla="*/ 174 w 332"/>
                <a:gd name="T37" fmla="*/ 233 h 257"/>
                <a:gd name="T38" fmla="*/ 160 w 332"/>
                <a:gd name="T39" fmla="*/ 234 h 257"/>
                <a:gd name="T40" fmla="*/ 149 w 332"/>
                <a:gd name="T41" fmla="*/ 251 h 257"/>
                <a:gd name="T42" fmla="*/ 139 w 332"/>
                <a:gd name="T43" fmla="*/ 257 h 257"/>
                <a:gd name="T44" fmla="*/ 123 w 332"/>
                <a:gd name="T45" fmla="*/ 247 h 257"/>
                <a:gd name="T46" fmla="*/ 109 w 332"/>
                <a:gd name="T47" fmla="*/ 217 h 257"/>
                <a:gd name="T48" fmla="*/ 94 w 332"/>
                <a:gd name="T49" fmla="*/ 197 h 257"/>
                <a:gd name="T50" fmla="*/ 77 w 332"/>
                <a:gd name="T51" fmla="*/ 197 h 257"/>
                <a:gd name="T52" fmla="*/ 67 w 332"/>
                <a:gd name="T53" fmla="*/ 207 h 257"/>
                <a:gd name="T54" fmla="*/ 55 w 332"/>
                <a:gd name="T55" fmla="*/ 207 h 257"/>
                <a:gd name="T56" fmla="*/ 45 w 332"/>
                <a:gd name="T57" fmla="*/ 186 h 257"/>
                <a:gd name="T58" fmla="*/ 36 w 332"/>
                <a:gd name="T59" fmla="*/ 162 h 257"/>
                <a:gd name="T60" fmla="*/ 35 w 332"/>
                <a:gd name="T61" fmla="*/ 142 h 257"/>
                <a:gd name="T62" fmla="*/ 27 w 332"/>
                <a:gd name="T63" fmla="*/ 127 h 257"/>
                <a:gd name="T64" fmla="*/ 12 w 332"/>
                <a:gd name="T65" fmla="*/ 123 h 257"/>
                <a:gd name="T66" fmla="*/ 1 w 332"/>
                <a:gd name="T67" fmla="*/ 113 h 257"/>
                <a:gd name="T68" fmla="*/ 13 w 332"/>
                <a:gd name="T69" fmla="*/ 77 h 257"/>
                <a:gd name="T70" fmla="*/ 33 w 332"/>
                <a:gd name="T71" fmla="*/ 69 h 257"/>
                <a:gd name="T72" fmla="*/ 58 w 332"/>
                <a:gd name="T73" fmla="*/ 120 h 257"/>
                <a:gd name="T74" fmla="*/ 86 w 332"/>
                <a:gd name="T75" fmla="*/ 141 h 257"/>
                <a:gd name="T76" fmla="*/ 107 w 332"/>
                <a:gd name="T77" fmla="*/ 156 h 257"/>
                <a:gd name="T78" fmla="*/ 127 w 332"/>
                <a:gd name="T79" fmla="*/ 171 h 257"/>
                <a:gd name="T80" fmla="*/ 153 w 332"/>
                <a:gd name="T81" fmla="*/ 172 h 257"/>
                <a:gd name="T82" fmla="*/ 177 w 332"/>
                <a:gd name="T83" fmla="*/ 160 h 257"/>
                <a:gd name="T84" fmla="*/ 208 w 332"/>
                <a:gd name="T85" fmla="*/ 124 h 257"/>
                <a:gd name="T86" fmla="*/ 219 w 332"/>
                <a:gd name="T87" fmla="*/ 96 h 257"/>
                <a:gd name="T88" fmla="*/ 221 w 332"/>
                <a:gd name="T89" fmla="*/ 70 h 257"/>
                <a:gd name="T90" fmla="*/ 205 w 332"/>
                <a:gd name="T91" fmla="*/ 49 h 257"/>
                <a:gd name="T92" fmla="*/ 163 w 332"/>
                <a:gd name="T93" fmla="*/ 34 h 257"/>
                <a:gd name="T94" fmla="*/ 134 w 332"/>
                <a:gd name="T95" fmla="*/ 20 h 257"/>
                <a:gd name="T96" fmla="*/ 126 w 332"/>
                <a:gd name="T97" fmla="*/ 15 h 257"/>
                <a:gd name="T98" fmla="*/ 123 w 332"/>
                <a:gd name="T99" fmla="*/ 13 h 257"/>
                <a:gd name="T100" fmla="*/ 122 w 332"/>
                <a:gd name="T101" fmla="*/ 8 h 257"/>
                <a:gd name="T102" fmla="*/ 125 w 332"/>
                <a:gd name="T103" fmla="*/ 5 h 257"/>
                <a:gd name="T104" fmla="*/ 146 w 332"/>
                <a:gd name="T105" fmla="*/ 9 h 257"/>
                <a:gd name="T106" fmla="*/ 172 w 332"/>
                <a:gd name="T107" fmla="*/ 2 h 257"/>
                <a:gd name="T108" fmla="*/ 194 w 332"/>
                <a:gd name="T109" fmla="*/ 0 h 257"/>
                <a:gd name="T110" fmla="*/ 216 w 332"/>
                <a:gd name="T111" fmla="*/ 2 h 2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
                <a:gd name="T169" fmla="*/ 0 h 257"/>
                <a:gd name="T170" fmla="*/ 332 w 332"/>
                <a:gd name="T171" fmla="*/ 257 h 2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 h="257">
                  <a:moveTo>
                    <a:pt x="222" y="5"/>
                  </a:moveTo>
                  <a:lnTo>
                    <a:pt x="221" y="7"/>
                  </a:lnTo>
                  <a:lnTo>
                    <a:pt x="220" y="10"/>
                  </a:lnTo>
                  <a:lnTo>
                    <a:pt x="217" y="15"/>
                  </a:lnTo>
                  <a:lnTo>
                    <a:pt x="215" y="18"/>
                  </a:lnTo>
                  <a:lnTo>
                    <a:pt x="213" y="22"/>
                  </a:lnTo>
                  <a:lnTo>
                    <a:pt x="211" y="25"/>
                  </a:lnTo>
                  <a:lnTo>
                    <a:pt x="210" y="29"/>
                  </a:lnTo>
                  <a:lnTo>
                    <a:pt x="211" y="34"/>
                  </a:lnTo>
                  <a:lnTo>
                    <a:pt x="212" y="37"/>
                  </a:lnTo>
                  <a:lnTo>
                    <a:pt x="214" y="38"/>
                  </a:lnTo>
                  <a:lnTo>
                    <a:pt x="216" y="39"/>
                  </a:lnTo>
                  <a:lnTo>
                    <a:pt x="220" y="40"/>
                  </a:lnTo>
                  <a:lnTo>
                    <a:pt x="224" y="40"/>
                  </a:lnTo>
                  <a:lnTo>
                    <a:pt x="229" y="40"/>
                  </a:lnTo>
                  <a:lnTo>
                    <a:pt x="235" y="39"/>
                  </a:lnTo>
                  <a:lnTo>
                    <a:pt x="240" y="38"/>
                  </a:lnTo>
                  <a:lnTo>
                    <a:pt x="245" y="38"/>
                  </a:lnTo>
                  <a:lnTo>
                    <a:pt x="249" y="40"/>
                  </a:lnTo>
                  <a:lnTo>
                    <a:pt x="258" y="41"/>
                  </a:lnTo>
                  <a:lnTo>
                    <a:pt x="267" y="43"/>
                  </a:lnTo>
                  <a:lnTo>
                    <a:pt x="275" y="45"/>
                  </a:lnTo>
                  <a:lnTo>
                    <a:pt x="285" y="48"/>
                  </a:lnTo>
                  <a:lnTo>
                    <a:pt x="292" y="53"/>
                  </a:lnTo>
                  <a:lnTo>
                    <a:pt x="300" y="58"/>
                  </a:lnTo>
                  <a:lnTo>
                    <a:pt x="302" y="61"/>
                  </a:lnTo>
                  <a:lnTo>
                    <a:pt x="305" y="65"/>
                  </a:lnTo>
                  <a:lnTo>
                    <a:pt x="307" y="69"/>
                  </a:lnTo>
                  <a:lnTo>
                    <a:pt x="308" y="74"/>
                  </a:lnTo>
                  <a:lnTo>
                    <a:pt x="310" y="82"/>
                  </a:lnTo>
                  <a:lnTo>
                    <a:pt x="312" y="89"/>
                  </a:lnTo>
                  <a:lnTo>
                    <a:pt x="314" y="98"/>
                  </a:lnTo>
                  <a:lnTo>
                    <a:pt x="315" y="106"/>
                  </a:lnTo>
                  <a:lnTo>
                    <a:pt x="318" y="114"/>
                  </a:lnTo>
                  <a:lnTo>
                    <a:pt x="321" y="121"/>
                  </a:lnTo>
                  <a:lnTo>
                    <a:pt x="326" y="127"/>
                  </a:lnTo>
                  <a:lnTo>
                    <a:pt x="332" y="134"/>
                  </a:lnTo>
                  <a:lnTo>
                    <a:pt x="327" y="137"/>
                  </a:lnTo>
                  <a:lnTo>
                    <a:pt x="321" y="139"/>
                  </a:lnTo>
                  <a:lnTo>
                    <a:pt x="314" y="142"/>
                  </a:lnTo>
                  <a:lnTo>
                    <a:pt x="308" y="144"/>
                  </a:lnTo>
                  <a:lnTo>
                    <a:pt x="303" y="147"/>
                  </a:lnTo>
                  <a:lnTo>
                    <a:pt x="296" y="151"/>
                  </a:lnTo>
                  <a:lnTo>
                    <a:pt x="291" y="154"/>
                  </a:lnTo>
                  <a:lnTo>
                    <a:pt x="286" y="158"/>
                  </a:lnTo>
                  <a:lnTo>
                    <a:pt x="286" y="164"/>
                  </a:lnTo>
                  <a:lnTo>
                    <a:pt x="287" y="169"/>
                  </a:lnTo>
                  <a:lnTo>
                    <a:pt x="290" y="175"/>
                  </a:lnTo>
                  <a:lnTo>
                    <a:pt x="293" y="179"/>
                  </a:lnTo>
                  <a:lnTo>
                    <a:pt x="296" y="184"/>
                  </a:lnTo>
                  <a:lnTo>
                    <a:pt x="300" y="188"/>
                  </a:lnTo>
                  <a:lnTo>
                    <a:pt x="302" y="194"/>
                  </a:lnTo>
                  <a:lnTo>
                    <a:pt x="303" y="200"/>
                  </a:lnTo>
                  <a:lnTo>
                    <a:pt x="294" y="204"/>
                  </a:lnTo>
                  <a:lnTo>
                    <a:pt x="284" y="207"/>
                  </a:lnTo>
                  <a:lnTo>
                    <a:pt x="273" y="208"/>
                  </a:lnTo>
                  <a:lnTo>
                    <a:pt x="263" y="210"/>
                  </a:lnTo>
                  <a:lnTo>
                    <a:pt x="252" y="211"/>
                  </a:lnTo>
                  <a:lnTo>
                    <a:pt x="242" y="212"/>
                  </a:lnTo>
                  <a:lnTo>
                    <a:pt x="232" y="214"/>
                  </a:lnTo>
                  <a:lnTo>
                    <a:pt x="223" y="217"/>
                  </a:lnTo>
                  <a:lnTo>
                    <a:pt x="222" y="221"/>
                  </a:lnTo>
                  <a:lnTo>
                    <a:pt x="222" y="224"/>
                  </a:lnTo>
                  <a:lnTo>
                    <a:pt x="223" y="228"/>
                  </a:lnTo>
                  <a:lnTo>
                    <a:pt x="225" y="232"/>
                  </a:lnTo>
                  <a:lnTo>
                    <a:pt x="226" y="235"/>
                  </a:lnTo>
                  <a:lnTo>
                    <a:pt x="227" y="238"/>
                  </a:lnTo>
                  <a:lnTo>
                    <a:pt x="227" y="241"/>
                  </a:lnTo>
                  <a:lnTo>
                    <a:pt x="225" y="244"/>
                  </a:lnTo>
                  <a:lnTo>
                    <a:pt x="217" y="243"/>
                  </a:lnTo>
                  <a:lnTo>
                    <a:pt x="210" y="242"/>
                  </a:lnTo>
                  <a:lnTo>
                    <a:pt x="203" y="240"/>
                  </a:lnTo>
                  <a:lnTo>
                    <a:pt x="195" y="239"/>
                  </a:lnTo>
                  <a:lnTo>
                    <a:pt x="189" y="237"/>
                  </a:lnTo>
                  <a:lnTo>
                    <a:pt x="182" y="235"/>
                  </a:lnTo>
                  <a:lnTo>
                    <a:pt x="174" y="233"/>
                  </a:lnTo>
                  <a:lnTo>
                    <a:pt x="167" y="231"/>
                  </a:lnTo>
                  <a:lnTo>
                    <a:pt x="165" y="232"/>
                  </a:lnTo>
                  <a:lnTo>
                    <a:pt x="162" y="233"/>
                  </a:lnTo>
                  <a:lnTo>
                    <a:pt x="160" y="234"/>
                  </a:lnTo>
                  <a:lnTo>
                    <a:pt x="158" y="236"/>
                  </a:lnTo>
                  <a:lnTo>
                    <a:pt x="155" y="240"/>
                  </a:lnTo>
                  <a:lnTo>
                    <a:pt x="152" y="245"/>
                  </a:lnTo>
                  <a:lnTo>
                    <a:pt x="149" y="251"/>
                  </a:lnTo>
                  <a:lnTo>
                    <a:pt x="146" y="254"/>
                  </a:lnTo>
                  <a:lnTo>
                    <a:pt x="144" y="256"/>
                  </a:lnTo>
                  <a:lnTo>
                    <a:pt x="142" y="257"/>
                  </a:lnTo>
                  <a:lnTo>
                    <a:pt x="139" y="257"/>
                  </a:lnTo>
                  <a:lnTo>
                    <a:pt x="136" y="257"/>
                  </a:lnTo>
                  <a:lnTo>
                    <a:pt x="131" y="255"/>
                  </a:lnTo>
                  <a:lnTo>
                    <a:pt x="127" y="252"/>
                  </a:lnTo>
                  <a:lnTo>
                    <a:pt x="123" y="247"/>
                  </a:lnTo>
                  <a:lnTo>
                    <a:pt x="121" y="244"/>
                  </a:lnTo>
                  <a:lnTo>
                    <a:pt x="115" y="236"/>
                  </a:lnTo>
                  <a:lnTo>
                    <a:pt x="112" y="226"/>
                  </a:lnTo>
                  <a:lnTo>
                    <a:pt x="109" y="217"/>
                  </a:lnTo>
                  <a:lnTo>
                    <a:pt x="104" y="208"/>
                  </a:lnTo>
                  <a:lnTo>
                    <a:pt x="102" y="204"/>
                  </a:lnTo>
                  <a:lnTo>
                    <a:pt x="97" y="201"/>
                  </a:lnTo>
                  <a:lnTo>
                    <a:pt x="94" y="197"/>
                  </a:lnTo>
                  <a:lnTo>
                    <a:pt x="89" y="195"/>
                  </a:lnTo>
                  <a:lnTo>
                    <a:pt x="85" y="195"/>
                  </a:lnTo>
                  <a:lnTo>
                    <a:pt x="82" y="195"/>
                  </a:lnTo>
                  <a:lnTo>
                    <a:pt x="77" y="197"/>
                  </a:lnTo>
                  <a:lnTo>
                    <a:pt x="74" y="199"/>
                  </a:lnTo>
                  <a:lnTo>
                    <a:pt x="71" y="202"/>
                  </a:lnTo>
                  <a:lnTo>
                    <a:pt x="69" y="204"/>
                  </a:lnTo>
                  <a:lnTo>
                    <a:pt x="67" y="207"/>
                  </a:lnTo>
                  <a:lnTo>
                    <a:pt x="65" y="211"/>
                  </a:lnTo>
                  <a:lnTo>
                    <a:pt x="62" y="210"/>
                  </a:lnTo>
                  <a:lnTo>
                    <a:pt x="58" y="208"/>
                  </a:lnTo>
                  <a:lnTo>
                    <a:pt x="55" y="207"/>
                  </a:lnTo>
                  <a:lnTo>
                    <a:pt x="53" y="205"/>
                  </a:lnTo>
                  <a:lnTo>
                    <a:pt x="50" y="200"/>
                  </a:lnTo>
                  <a:lnTo>
                    <a:pt x="47" y="194"/>
                  </a:lnTo>
                  <a:lnTo>
                    <a:pt x="45" y="186"/>
                  </a:lnTo>
                  <a:lnTo>
                    <a:pt x="41" y="180"/>
                  </a:lnTo>
                  <a:lnTo>
                    <a:pt x="39" y="173"/>
                  </a:lnTo>
                  <a:lnTo>
                    <a:pt x="36" y="166"/>
                  </a:lnTo>
                  <a:lnTo>
                    <a:pt x="36" y="162"/>
                  </a:lnTo>
                  <a:lnTo>
                    <a:pt x="36" y="157"/>
                  </a:lnTo>
                  <a:lnTo>
                    <a:pt x="36" y="152"/>
                  </a:lnTo>
                  <a:lnTo>
                    <a:pt x="36" y="147"/>
                  </a:lnTo>
                  <a:lnTo>
                    <a:pt x="35" y="142"/>
                  </a:lnTo>
                  <a:lnTo>
                    <a:pt x="34" y="138"/>
                  </a:lnTo>
                  <a:lnTo>
                    <a:pt x="32" y="134"/>
                  </a:lnTo>
                  <a:lnTo>
                    <a:pt x="30" y="131"/>
                  </a:lnTo>
                  <a:lnTo>
                    <a:pt x="27" y="127"/>
                  </a:lnTo>
                  <a:lnTo>
                    <a:pt x="23" y="125"/>
                  </a:lnTo>
                  <a:lnTo>
                    <a:pt x="19" y="124"/>
                  </a:lnTo>
                  <a:lnTo>
                    <a:pt x="16" y="123"/>
                  </a:lnTo>
                  <a:lnTo>
                    <a:pt x="12" y="123"/>
                  </a:lnTo>
                  <a:lnTo>
                    <a:pt x="9" y="123"/>
                  </a:lnTo>
                  <a:lnTo>
                    <a:pt x="5" y="122"/>
                  </a:lnTo>
                  <a:lnTo>
                    <a:pt x="0" y="121"/>
                  </a:lnTo>
                  <a:lnTo>
                    <a:pt x="1" y="113"/>
                  </a:lnTo>
                  <a:lnTo>
                    <a:pt x="4" y="103"/>
                  </a:lnTo>
                  <a:lnTo>
                    <a:pt x="6" y="94"/>
                  </a:lnTo>
                  <a:lnTo>
                    <a:pt x="9" y="85"/>
                  </a:lnTo>
                  <a:lnTo>
                    <a:pt x="13" y="77"/>
                  </a:lnTo>
                  <a:lnTo>
                    <a:pt x="18" y="68"/>
                  </a:lnTo>
                  <a:lnTo>
                    <a:pt x="25" y="61"/>
                  </a:lnTo>
                  <a:lnTo>
                    <a:pt x="32" y="55"/>
                  </a:lnTo>
                  <a:lnTo>
                    <a:pt x="33" y="69"/>
                  </a:lnTo>
                  <a:lnTo>
                    <a:pt x="37" y="83"/>
                  </a:lnTo>
                  <a:lnTo>
                    <a:pt x="43" y="96"/>
                  </a:lnTo>
                  <a:lnTo>
                    <a:pt x="50" y="108"/>
                  </a:lnTo>
                  <a:lnTo>
                    <a:pt x="58" y="120"/>
                  </a:lnTo>
                  <a:lnTo>
                    <a:pt x="69" y="129"/>
                  </a:lnTo>
                  <a:lnTo>
                    <a:pt x="74" y="134"/>
                  </a:lnTo>
                  <a:lnTo>
                    <a:pt x="80" y="138"/>
                  </a:lnTo>
                  <a:lnTo>
                    <a:pt x="86" y="141"/>
                  </a:lnTo>
                  <a:lnTo>
                    <a:pt x="92" y="144"/>
                  </a:lnTo>
                  <a:lnTo>
                    <a:pt x="97" y="148"/>
                  </a:lnTo>
                  <a:lnTo>
                    <a:pt x="102" y="153"/>
                  </a:lnTo>
                  <a:lnTo>
                    <a:pt x="107" y="156"/>
                  </a:lnTo>
                  <a:lnTo>
                    <a:pt x="112" y="160"/>
                  </a:lnTo>
                  <a:lnTo>
                    <a:pt x="116" y="163"/>
                  </a:lnTo>
                  <a:lnTo>
                    <a:pt x="122" y="166"/>
                  </a:lnTo>
                  <a:lnTo>
                    <a:pt x="127" y="171"/>
                  </a:lnTo>
                  <a:lnTo>
                    <a:pt x="132" y="174"/>
                  </a:lnTo>
                  <a:lnTo>
                    <a:pt x="139" y="174"/>
                  </a:lnTo>
                  <a:lnTo>
                    <a:pt x="147" y="174"/>
                  </a:lnTo>
                  <a:lnTo>
                    <a:pt x="153" y="172"/>
                  </a:lnTo>
                  <a:lnTo>
                    <a:pt x="160" y="169"/>
                  </a:lnTo>
                  <a:lnTo>
                    <a:pt x="166" y="167"/>
                  </a:lnTo>
                  <a:lnTo>
                    <a:pt x="171" y="164"/>
                  </a:lnTo>
                  <a:lnTo>
                    <a:pt x="177" y="160"/>
                  </a:lnTo>
                  <a:lnTo>
                    <a:pt x="183" y="156"/>
                  </a:lnTo>
                  <a:lnTo>
                    <a:pt x="192" y="146"/>
                  </a:lnTo>
                  <a:lnTo>
                    <a:pt x="201" y="135"/>
                  </a:lnTo>
                  <a:lnTo>
                    <a:pt x="208" y="124"/>
                  </a:lnTo>
                  <a:lnTo>
                    <a:pt x="214" y="113"/>
                  </a:lnTo>
                  <a:lnTo>
                    <a:pt x="215" y="107"/>
                  </a:lnTo>
                  <a:lnTo>
                    <a:pt x="216" y="101"/>
                  </a:lnTo>
                  <a:lnTo>
                    <a:pt x="219" y="96"/>
                  </a:lnTo>
                  <a:lnTo>
                    <a:pt x="220" y="89"/>
                  </a:lnTo>
                  <a:lnTo>
                    <a:pt x="221" y="83"/>
                  </a:lnTo>
                  <a:lnTo>
                    <a:pt x="222" y="77"/>
                  </a:lnTo>
                  <a:lnTo>
                    <a:pt x="221" y="70"/>
                  </a:lnTo>
                  <a:lnTo>
                    <a:pt x="220" y="64"/>
                  </a:lnTo>
                  <a:lnTo>
                    <a:pt x="215" y="59"/>
                  </a:lnTo>
                  <a:lnTo>
                    <a:pt x="210" y="54"/>
                  </a:lnTo>
                  <a:lnTo>
                    <a:pt x="205" y="49"/>
                  </a:lnTo>
                  <a:lnTo>
                    <a:pt x="200" y="46"/>
                  </a:lnTo>
                  <a:lnTo>
                    <a:pt x="188" y="42"/>
                  </a:lnTo>
                  <a:lnTo>
                    <a:pt x="175" y="38"/>
                  </a:lnTo>
                  <a:lnTo>
                    <a:pt x="163" y="34"/>
                  </a:lnTo>
                  <a:lnTo>
                    <a:pt x="150" y="29"/>
                  </a:lnTo>
                  <a:lnTo>
                    <a:pt x="145" y="27"/>
                  </a:lnTo>
                  <a:lnTo>
                    <a:pt x="139" y="23"/>
                  </a:lnTo>
                  <a:lnTo>
                    <a:pt x="134" y="20"/>
                  </a:lnTo>
                  <a:lnTo>
                    <a:pt x="129" y="15"/>
                  </a:lnTo>
                  <a:lnTo>
                    <a:pt x="128" y="16"/>
                  </a:lnTo>
                  <a:lnTo>
                    <a:pt x="127" y="16"/>
                  </a:lnTo>
                  <a:lnTo>
                    <a:pt x="126" y="15"/>
                  </a:lnTo>
                  <a:lnTo>
                    <a:pt x="125" y="15"/>
                  </a:lnTo>
                  <a:lnTo>
                    <a:pt x="125" y="14"/>
                  </a:lnTo>
                  <a:lnTo>
                    <a:pt x="124" y="13"/>
                  </a:lnTo>
                  <a:lnTo>
                    <a:pt x="123" y="13"/>
                  </a:lnTo>
                  <a:lnTo>
                    <a:pt x="122" y="11"/>
                  </a:lnTo>
                  <a:lnTo>
                    <a:pt x="122" y="10"/>
                  </a:lnTo>
                  <a:lnTo>
                    <a:pt x="122" y="9"/>
                  </a:lnTo>
                  <a:lnTo>
                    <a:pt x="122" y="8"/>
                  </a:lnTo>
                  <a:lnTo>
                    <a:pt x="123" y="7"/>
                  </a:lnTo>
                  <a:lnTo>
                    <a:pt x="124" y="7"/>
                  </a:lnTo>
                  <a:lnTo>
                    <a:pt x="124" y="6"/>
                  </a:lnTo>
                  <a:lnTo>
                    <a:pt x="125" y="5"/>
                  </a:lnTo>
                  <a:lnTo>
                    <a:pt x="126" y="5"/>
                  </a:lnTo>
                  <a:lnTo>
                    <a:pt x="132" y="8"/>
                  </a:lnTo>
                  <a:lnTo>
                    <a:pt x="138" y="9"/>
                  </a:lnTo>
                  <a:lnTo>
                    <a:pt x="146" y="9"/>
                  </a:lnTo>
                  <a:lnTo>
                    <a:pt x="152" y="8"/>
                  </a:lnTo>
                  <a:lnTo>
                    <a:pt x="160" y="7"/>
                  </a:lnTo>
                  <a:lnTo>
                    <a:pt x="166" y="5"/>
                  </a:lnTo>
                  <a:lnTo>
                    <a:pt x="172" y="2"/>
                  </a:lnTo>
                  <a:lnTo>
                    <a:pt x="177" y="0"/>
                  </a:lnTo>
                  <a:lnTo>
                    <a:pt x="184" y="0"/>
                  </a:lnTo>
                  <a:lnTo>
                    <a:pt x="189" y="0"/>
                  </a:lnTo>
                  <a:lnTo>
                    <a:pt x="194" y="0"/>
                  </a:lnTo>
                  <a:lnTo>
                    <a:pt x="201" y="0"/>
                  </a:lnTo>
                  <a:lnTo>
                    <a:pt x="206" y="0"/>
                  </a:lnTo>
                  <a:lnTo>
                    <a:pt x="211" y="1"/>
                  </a:lnTo>
                  <a:lnTo>
                    <a:pt x="216" y="2"/>
                  </a:lnTo>
                  <a:lnTo>
                    <a:pt x="222" y="5"/>
                  </a:lnTo>
                  <a:close/>
                </a:path>
              </a:pathLst>
            </a:custGeom>
            <a:solidFill>
              <a:srgbClr val="FFFF66"/>
            </a:solidFill>
            <a:ln w="9525">
              <a:noFill/>
              <a:round/>
              <a:headEnd/>
              <a:tailEnd/>
            </a:ln>
          </p:spPr>
          <p:txBody>
            <a:bodyPr>
              <a:prstTxWarp prst="textNoShape">
                <a:avLst/>
              </a:prstTxWarp>
            </a:bodyPr>
            <a:lstStyle/>
            <a:p>
              <a:endParaRPr lang="en-US"/>
            </a:p>
          </p:txBody>
        </p:sp>
        <p:sp>
          <p:nvSpPr>
            <p:cNvPr id="62612" name="Freeform 148"/>
            <p:cNvSpPr>
              <a:spLocks/>
            </p:cNvSpPr>
            <p:nvPr/>
          </p:nvSpPr>
          <p:spPr bwMode="auto">
            <a:xfrm>
              <a:off x="2046" y="3528"/>
              <a:ext cx="334" cy="260"/>
            </a:xfrm>
            <a:custGeom>
              <a:avLst/>
              <a:gdLst>
                <a:gd name="T0" fmla="*/ 284 w 334"/>
                <a:gd name="T1" fmla="*/ 25 h 260"/>
                <a:gd name="T2" fmla="*/ 290 w 334"/>
                <a:gd name="T3" fmla="*/ 38 h 260"/>
                <a:gd name="T4" fmla="*/ 280 w 334"/>
                <a:gd name="T5" fmla="*/ 46 h 260"/>
                <a:gd name="T6" fmla="*/ 276 w 334"/>
                <a:gd name="T7" fmla="*/ 57 h 260"/>
                <a:gd name="T8" fmla="*/ 294 w 334"/>
                <a:gd name="T9" fmla="*/ 77 h 260"/>
                <a:gd name="T10" fmla="*/ 319 w 334"/>
                <a:gd name="T11" fmla="*/ 97 h 260"/>
                <a:gd name="T12" fmla="*/ 316 w 334"/>
                <a:gd name="T13" fmla="*/ 113 h 260"/>
                <a:gd name="T14" fmla="*/ 309 w 334"/>
                <a:gd name="T15" fmla="*/ 123 h 260"/>
                <a:gd name="T16" fmla="*/ 319 w 334"/>
                <a:gd name="T17" fmla="*/ 141 h 260"/>
                <a:gd name="T18" fmla="*/ 333 w 334"/>
                <a:gd name="T19" fmla="*/ 158 h 260"/>
                <a:gd name="T20" fmla="*/ 327 w 334"/>
                <a:gd name="T21" fmla="*/ 171 h 260"/>
                <a:gd name="T22" fmla="*/ 304 w 334"/>
                <a:gd name="T23" fmla="*/ 178 h 260"/>
                <a:gd name="T24" fmla="*/ 291 w 334"/>
                <a:gd name="T25" fmla="*/ 188 h 260"/>
                <a:gd name="T26" fmla="*/ 286 w 334"/>
                <a:gd name="T27" fmla="*/ 202 h 260"/>
                <a:gd name="T28" fmla="*/ 278 w 334"/>
                <a:gd name="T29" fmla="*/ 215 h 260"/>
                <a:gd name="T30" fmla="*/ 253 w 334"/>
                <a:gd name="T31" fmla="*/ 221 h 260"/>
                <a:gd name="T32" fmla="*/ 231 w 334"/>
                <a:gd name="T33" fmla="*/ 228 h 260"/>
                <a:gd name="T34" fmla="*/ 220 w 334"/>
                <a:gd name="T35" fmla="*/ 238 h 260"/>
                <a:gd name="T36" fmla="*/ 195 w 334"/>
                <a:gd name="T37" fmla="*/ 238 h 260"/>
                <a:gd name="T38" fmla="*/ 172 w 334"/>
                <a:gd name="T39" fmla="*/ 239 h 260"/>
                <a:gd name="T40" fmla="*/ 163 w 334"/>
                <a:gd name="T41" fmla="*/ 253 h 260"/>
                <a:gd name="T42" fmla="*/ 145 w 334"/>
                <a:gd name="T43" fmla="*/ 258 h 260"/>
                <a:gd name="T44" fmla="*/ 112 w 334"/>
                <a:gd name="T45" fmla="*/ 234 h 260"/>
                <a:gd name="T46" fmla="*/ 92 w 334"/>
                <a:gd name="T47" fmla="*/ 231 h 260"/>
                <a:gd name="T48" fmla="*/ 75 w 334"/>
                <a:gd name="T49" fmla="*/ 248 h 260"/>
                <a:gd name="T50" fmla="*/ 67 w 334"/>
                <a:gd name="T51" fmla="*/ 243 h 260"/>
                <a:gd name="T52" fmla="*/ 60 w 334"/>
                <a:gd name="T53" fmla="*/ 234 h 260"/>
                <a:gd name="T54" fmla="*/ 49 w 334"/>
                <a:gd name="T55" fmla="*/ 219 h 260"/>
                <a:gd name="T56" fmla="*/ 37 w 334"/>
                <a:gd name="T57" fmla="*/ 209 h 260"/>
                <a:gd name="T58" fmla="*/ 32 w 334"/>
                <a:gd name="T59" fmla="*/ 210 h 260"/>
                <a:gd name="T60" fmla="*/ 29 w 334"/>
                <a:gd name="T61" fmla="*/ 219 h 260"/>
                <a:gd name="T62" fmla="*/ 18 w 334"/>
                <a:gd name="T63" fmla="*/ 209 h 260"/>
                <a:gd name="T64" fmla="*/ 6 w 334"/>
                <a:gd name="T65" fmla="*/ 176 h 260"/>
                <a:gd name="T66" fmla="*/ 3 w 334"/>
                <a:gd name="T67" fmla="*/ 156 h 260"/>
                <a:gd name="T68" fmla="*/ 11 w 334"/>
                <a:gd name="T69" fmla="*/ 148 h 260"/>
                <a:gd name="T70" fmla="*/ 21 w 334"/>
                <a:gd name="T71" fmla="*/ 154 h 260"/>
                <a:gd name="T72" fmla="*/ 29 w 334"/>
                <a:gd name="T73" fmla="*/ 166 h 260"/>
                <a:gd name="T74" fmla="*/ 37 w 334"/>
                <a:gd name="T75" fmla="*/ 185 h 260"/>
                <a:gd name="T76" fmla="*/ 55 w 334"/>
                <a:gd name="T77" fmla="*/ 201 h 260"/>
                <a:gd name="T78" fmla="*/ 75 w 334"/>
                <a:gd name="T79" fmla="*/ 208 h 260"/>
                <a:gd name="T80" fmla="*/ 91 w 334"/>
                <a:gd name="T81" fmla="*/ 192 h 260"/>
                <a:gd name="T82" fmla="*/ 117 w 334"/>
                <a:gd name="T83" fmla="*/ 188 h 260"/>
                <a:gd name="T84" fmla="*/ 147 w 334"/>
                <a:gd name="T85" fmla="*/ 197 h 260"/>
                <a:gd name="T86" fmla="*/ 163 w 334"/>
                <a:gd name="T87" fmla="*/ 192 h 260"/>
                <a:gd name="T88" fmla="*/ 170 w 334"/>
                <a:gd name="T89" fmla="*/ 178 h 260"/>
                <a:gd name="T90" fmla="*/ 170 w 334"/>
                <a:gd name="T91" fmla="*/ 168 h 260"/>
                <a:gd name="T92" fmla="*/ 190 w 334"/>
                <a:gd name="T93" fmla="*/ 161 h 260"/>
                <a:gd name="T94" fmla="*/ 232 w 334"/>
                <a:gd name="T95" fmla="*/ 152 h 260"/>
                <a:gd name="T96" fmla="*/ 249 w 334"/>
                <a:gd name="T97" fmla="*/ 139 h 260"/>
                <a:gd name="T98" fmla="*/ 241 w 334"/>
                <a:gd name="T99" fmla="*/ 120 h 260"/>
                <a:gd name="T100" fmla="*/ 230 w 334"/>
                <a:gd name="T101" fmla="*/ 103 h 260"/>
                <a:gd name="T102" fmla="*/ 269 w 334"/>
                <a:gd name="T103" fmla="*/ 61 h 260"/>
                <a:gd name="T104" fmla="*/ 257 w 334"/>
                <a:gd name="T105" fmla="*/ 34 h 260"/>
                <a:gd name="T106" fmla="*/ 248 w 334"/>
                <a:gd name="T107" fmla="*/ 17 h 260"/>
                <a:gd name="T108" fmla="*/ 243 w 334"/>
                <a:gd name="T109" fmla="*/ 3 h 260"/>
                <a:gd name="T110" fmla="*/ 256 w 334"/>
                <a:gd name="T111" fmla="*/ 6 h 260"/>
                <a:gd name="T112" fmla="*/ 270 w 334"/>
                <a:gd name="T113" fmla="*/ 17 h 2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4"/>
                <a:gd name="T172" fmla="*/ 0 h 260"/>
                <a:gd name="T173" fmla="*/ 334 w 334"/>
                <a:gd name="T174" fmla="*/ 260 h 2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4" h="260">
                  <a:moveTo>
                    <a:pt x="275" y="18"/>
                  </a:moveTo>
                  <a:lnTo>
                    <a:pt x="277" y="20"/>
                  </a:lnTo>
                  <a:lnTo>
                    <a:pt x="280" y="22"/>
                  </a:lnTo>
                  <a:lnTo>
                    <a:pt x="284" y="25"/>
                  </a:lnTo>
                  <a:lnTo>
                    <a:pt x="287" y="28"/>
                  </a:lnTo>
                  <a:lnTo>
                    <a:pt x="289" y="32"/>
                  </a:lnTo>
                  <a:lnTo>
                    <a:pt x="290" y="35"/>
                  </a:lnTo>
                  <a:lnTo>
                    <a:pt x="290" y="38"/>
                  </a:lnTo>
                  <a:lnTo>
                    <a:pt x="287" y="42"/>
                  </a:lnTo>
                  <a:lnTo>
                    <a:pt x="285" y="43"/>
                  </a:lnTo>
                  <a:lnTo>
                    <a:pt x="282" y="44"/>
                  </a:lnTo>
                  <a:lnTo>
                    <a:pt x="280" y="46"/>
                  </a:lnTo>
                  <a:lnTo>
                    <a:pt x="278" y="49"/>
                  </a:lnTo>
                  <a:lnTo>
                    <a:pt x="276" y="52"/>
                  </a:lnTo>
                  <a:lnTo>
                    <a:pt x="276" y="54"/>
                  </a:lnTo>
                  <a:lnTo>
                    <a:pt x="276" y="57"/>
                  </a:lnTo>
                  <a:lnTo>
                    <a:pt x="278" y="59"/>
                  </a:lnTo>
                  <a:lnTo>
                    <a:pt x="282" y="66"/>
                  </a:lnTo>
                  <a:lnTo>
                    <a:pt x="288" y="72"/>
                  </a:lnTo>
                  <a:lnTo>
                    <a:pt x="294" y="77"/>
                  </a:lnTo>
                  <a:lnTo>
                    <a:pt x="301" y="81"/>
                  </a:lnTo>
                  <a:lnTo>
                    <a:pt x="308" y="85"/>
                  </a:lnTo>
                  <a:lnTo>
                    <a:pt x="314" y="91"/>
                  </a:lnTo>
                  <a:lnTo>
                    <a:pt x="319" y="97"/>
                  </a:lnTo>
                  <a:lnTo>
                    <a:pt x="324" y="104"/>
                  </a:lnTo>
                  <a:lnTo>
                    <a:pt x="321" y="107"/>
                  </a:lnTo>
                  <a:lnTo>
                    <a:pt x="319" y="111"/>
                  </a:lnTo>
                  <a:lnTo>
                    <a:pt x="316" y="113"/>
                  </a:lnTo>
                  <a:lnTo>
                    <a:pt x="314" y="115"/>
                  </a:lnTo>
                  <a:lnTo>
                    <a:pt x="311" y="117"/>
                  </a:lnTo>
                  <a:lnTo>
                    <a:pt x="309" y="119"/>
                  </a:lnTo>
                  <a:lnTo>
                    <a:pt x="309" y="123"/>
                  </a:lnTo>
                  <a:lnTo>
                    <a:pt x="310" y="128"/>
                  </a:lnTo>
                  <a:lnTo>
                    <a:pt x="312" y="132"/>
                  </a:lnTo>
                  <a:lnTo>
                    <a:pt x="315" y="137"/>
                  </a:lnTo>
                  <a:lnTo>
                    <a:pt x="319" y="141"/>
                  </a:lnTo>
                  <a:lnTo>
                    <a:pt x="324" y="144"/>
                  </a:lnTo>
                  <a:lnTo>
                    <a:pt x="328" y="149"/>
                  </a:lnTo>
                  <a:lnTo>
                    <a:pt x="331" y="153"/>
                  </a:lnTo>
                  <a:lnTo>
                    <a:pt x="333" y="158"/>
                  </a:lnTo>
                  <a:lnTo>
                    <a:pt x="334" y="163"/>
                  </a:lnTo>
                  <a:lnTo>
                    <a:pt x="332" y="166"/>
                  </a:lnTo>
                  <a:lnTo>
                    <a:pt x="329" y="170"/>
                  </a:lnTo>
                  <a:lnTo>
                    <a:pt x="327" y="171"/>
                  </a:lnTo>
                  <a:lnTo>
                    <a:pt x="324" y="173"/>
                  </a:lnTo>
                  <a:lnTo>
                    <a:pt x="317" y="175"/>
                  </a:lnTo>
                  <a:lnTo>
                    <a:pt x="310" y="176"/>
                  </a:lnTo>
                  <a:lnTo>
                    <a:pt x="304" y="178"/>
                  </a:lnTo>
                  <a:lnTo>
                    <a:pt x="297" y="180"/>
                  </a:lnTo>
                  <a:lnTo>
                    <a:pt x="295" y="182"/>
                  </a:lnTo>
                  <a:lnTo>
                    <a:pt x="293" y="184"/>
                  </a:lnTo>
                  <a:lnTo>
                    <a:pt x="291" y="188"/>
                  </a:lnTo>
                  <a:lnTo>
                    <a:pt x="289" y="192"/>
                  </a:lnTo>
                  <a:lnTo>
                    <a:pt x="288" y="195"/>
                  </a:lnTo>
                  <a:lnTo>
                    <a:pt x="287" y="199"/>
                  </a:lnTo>
                  <a:lnTo>
                    <a:pt x="286" y="202"/>
                  </a:lnTo>
                  <a:lnTo>
                    <a:pt x="285" y="205"/>
                  </a:lnTo>
                  <a:lnTo>
                    <a:pt x="282" y="210"/>
                  </a:lnTo>
                  <a:lnTo>
                    <a:pt x="280" y="213"/>
                  </a:lnTo>
                  <a:lnTo>
                    <a:pt x="278" y="215"/>
                  </a:lnTo>
                  <a:lnTo>
                    <a:pt x="275" y="218"/>
                  </a:lnTo>
                  <a:lnTo>
                    <a:pt x="268" y="220"/>
                  </a:lnTo>
                  <a:lnTo>
                    <a:pt x="260" y="221"/>
                  </a:lnTo>
                  <a:lnTo>
                    <a:pt x="253" y="221"/>
                  </a:lnTo>
                  <a:lnTo>
                    <a:pt x="246" y="222"/>
                  </a:lnTo>
                  <a:lnTo>
                    <a:pt x="239" y="223"/>
                  </a:lnTo>
                  <a:lnTo>
                    <a:pt x="233" y="225"/>
                  </a:lnTo>
                  <a:lnTo>
                    <a:pt x="231" y="228"/>
                  </a:lnTo>
                  <a:lnTo>
                    <a:pt x="228" y="230"/>
                  </a:lnTo>
                  <a:lnTo>
                    <a:pt x="226" y="233"/>
                  </a:lnTo>
                  <a:lnTo>
                    <a:pt x="224" y="237"/>
                  </a:lnTo>
                  <a:lnTo>
                    <a:pt x="220" y="238"/>
                  </a:lnTo>
                  <a:lnTo>
                    <a:pt x="216" y="239"/>
                  </a:lnTo>
                  <a:lnTo>
                    <a:pt x="211" y="239"/>
                  </a:lnTo>
                  <a:lnTo>
                    <a:pt x="206" y="239"/>
                  </a:lnTo>
                  <a:lnTo>
                    <a:pt x="195" y="238"/>
                  </a:lnTo>
                  <a:lnTo>
                    <a:pt x="186" y="237"/>
                  </a:lnTo>
                  <a:lnTo>
                    <a:pt x="180" y="237"/>
                  </a:lnTo>
                  <a:lnTo>
                    <a:pt x="176" y="238"/>
                  </a:lnTo>
                  <a:lnTo>
                    <a:pt x="172" y="239"/>
                  </a:lnTo>
                  <a:lnTo>
                    <a:pt x="169" y="241"/>
                  </a:lnTo>
                  <a:lnTo>
                    <a:pt x="165" y="244"/>
                  </a:lnTo>
                  <a:lnTo>
                    <a:pt x="164" y="248"/>
                  </a:lnTo>
                  <a:lnTo>
                    <a:pt x="163" y="253"/>
                  </a:lnTo>
                  <a:lnTo>
                    <a:pt x="163" y="259"/>
                  </a:lnTo>
                  <a:lnTo>
                    <a:pt x="157" y="260"/>
                  </a:lnTo>
                  <a:lnTo>
                    <a:pt x="152" y="260"/>
                  </a:lnTo>
                  <a:lnTo>
                    <a:pt x="145" y="258"/>
                  </a:lnTo>
                  <a:lnTo>
                    <a:pt x="139" y="255"/>
                  </a:lnTo>
                  <a:lnTo>
                    <a:pt x="129" y="247"/>
                  </a:lnTo>
                  <a:lnTo>
                    <a:pt x="117" y="238"/>
                  </a:lnTo>
                  <a:lnTo>
                    <a:pt x="112" y="234"/>
                  </a:lnTo>
                  <a:lnTo>
                    <a:pt x="106" y="232"/>
                  </a:lnTo>
                  <a:lnTo>
                    <a:pt x="101" y="230"/>
                  </a:lnTo>
                  <a:lnTo>
                    <a:pt x="96" y="230"/>
                  </a:lnTo>
                  <a:lnTo>
                    <a:pt x="92" y="231"/>
                  </a:lnTo>
                  <a:lnTo>
                    <a:pt x="86" y="234"/>
                  </a:lnTo>
                  <a:lnTo>
                    <a:pt x="82" y="239"/>
                  </a:lnTo>
                  <a:lnTo>
                    <a:pt x="78" y="248"/>
                  </a:lnTo>
                  <a:lnTo>
                    <a:pt x="75" y="248"/>
                  </a:lnTo>
                  <a:lnTo>
                    <a:pt x="73" y="248"/>
                  </a:lnTo>
                  <a:lnTo>
                    <a:pt x="71" y="247"/>
                  </a:lnTo>
                  <a:lnTo>
                    <a:pt x="69" y="245"/>
                  </a:lnTo>
                  <a:lnTo>
                    <a:pt x="67" y="243"/>
                  </a:lnTo>
                  <a:lnTo>
                    <a:pt x="65" y="242"/>
                  </a:lnTo>
                  <a:lnTo>
                    <a:pt x="64" y="240"/>
                  </a:lnTo>
                  <a:lnTo>
                    <a:pt x="62" y="239"/>
                  </a:lnTo>
                  <a:lnTo>
                    <a:pt x="60" y="234"/>
                  </a:lnTo>
                  <a:lnTo>
                    <a:pt x="58" y="230"/>
                  </a:lnTo>
                  <a:lnTo>
                    <a:pt x="55" y="225"/>
                  </a:lnTo>
                  <a:lnTo>
                    <a:pt x="52" y="222"/>
                  </a:lnTo>
                  <a:lnTo>
                    <a:pt x="49" y="219"/>
                  </a:lnTo>
                  <a:lnTo>
                    <a:pt x="45" y="216"/>
                  </a:lnTo>
                  <a:lnTo>
                    <a:pt x="41" y="213"/>
                  </a:lnTo>
                  <a:lnTo>
                    <a:pt x="38" y="209"/>
                  </a:lnTo>
                  <a:lnTo>
                    <a:pt x="37" y="209"/>
                  </a:lnTo>
                  <a:lnTo>
                    <a:pt x="35" y="209"/>
                  </a:lnTo>
                  <a:lnTo>
                    <a:pt x="34" y="210"/>
                  </a:lnTo>
                  <a:lnTo>
                    <a:pt x="33" y="210"/>
                  </a:lnTo>
                  <a:lnTo>
                    <a:pt x="32" y="210"/>
                  </a:lnTo>
                  <a:lnTo>
                    <a:pt x="31" y="211"/>
                  </a:lnTo>
                  <a:lnTo>
                    <a:pt x="30" y="212"/>
                  </a:lnTo>
                  <a:lnTo>
                    <a:pt x="29" y="213"/>
                  </a:lnTo>
                  <a:lnTo>
                    <a:pt x="29" y="219"/>
                  </a:lnTo>
                  <a:lnTo>
                    <a:pt x="25" y="217"/>
                  </a:lnTo>
                  <a:lnTo>
                    <a:pt x="22" y="215"/>
                  </a:lnTo>
                  <a:lnTo>
                    <a:pt x="20" y="212"/>
                  </a:lnTo>
                  <a:lnTo>
                    <a:pt x="18" y="209"/>
                  </a:lnTo>
                  <a:lnTo>
                    <a:pt x="14" y="201"/>
                  </a:lnTo>
                  <a:lnTo>
                    <a:pt x="12" y="193"/>
                  </a:lnTo>
                  <a:lnTo>
                    <a:pt x="10" y="184"/>
                  </a:lnTo>
                  <a:lnTo>
                    <a:pt x="6" y="176"/>
                  </a:lnTo>
                  <a:lnTo>
                    <a:pt x="3" y="168"/>
                  </a:lnTo>
                  <a:lnTo>
                    <a:pt x="0" y="160"/>
                  </a:lnTo>
                  <a:lnTo>
                    <a:pt x="1" y="158"/>
                  </a:lnTo>
                  <a:lnTo>
                    <a:pt x="3" y="156"/>
                  </a:lnTo>
                  <a:lnTo>
                    <a:pt x="4" y="153"/>
                  </a:lnTo>
                  <a:lnTo>
                    <a:pt x="6" y="151"/>
                  </a:lnTo>
                  <a:lnTo>
                    <a:pt x="8" y="149"/>
                  </a:lnTo>
                  <a:lnTo>
                    <a:pt x="11" y="148"/>
                  </a:lnTo>
                  <a:lnTo>
                    <a:pt x="13" y="146"/>
                  </a:lnTo>
                  <a:lnTo>
                    <a:pt x="17" y="149"/>
                  </a:lnTo>
                  <a:lnTo>
                    <a:pt x="19" y="151"/>
                  </a:lnTo>
                  <a:lnTo>
                    <a:pt x="21" y="154"/>
                  </a:lnTo>
                  <a:lnTo>
                    <a:pt x="23" y="157"/>
                  </a:lnTo>
                  <a:lnTo>
                    <a:pt x="25" y="160"/>
                  </a:lnTo>
                  <a:lnTo>
                    <a:pt x="26" y="163"/>
                  </a:lnTo>
                  <a:lnTo>
                    <a:pt x="29" y="166"/>
                  </a:lnTo>
                  <a:lnTo>
                    <a:pt x="29" y="171"/>
                  </a:lnTo>
                  <a:lnTo>
                    <a:pt x="29" y="174"/>
                  </a:lnTo>
                  <a:lnTo>
                    <a:pt x="33" y="180"/>
                  </a:lnTo>
                  <a:lnTo>
                    <a:pt x="37" y="185"/>
                  </a:lnTo>
                  <a:lnTo>
                    <a:pt x="41" y="190"/>
                  </a:lnTo>
                  <a:lnTo>
                    <a:pt x="45" y="194"/>
                  </a:lnTo>
                  <a:lnTo>
                    <a:pt x="51" y="197"/>
                  </a:lnTo>
                  <a:lnTo>
                    <a:pt x="55" y="201"/>
                  </a:lnTo>
                  <a:lnTo>
                    <a:pt x="60" y="205"/>
                  </a:lnTo>
                  <a:lnTo>
                    <a:pt x="65" y="209"/>
                  </a:lnTo>
                  <a:lnTo>
                    <a:pt x="71" y="209"/>
                  </a:lnTo>
                  <a:lnTo>
                    <a:pt x="75" y="208"/>
                  </a:lnTo>
                  <a:lnTo>
                    <a:pt x="79" y="204"/>
                  </a:lnTo>
                  <a:lnTo>
                    <a:pt x="83" y="201"/>
                  </a:lnTo>
                  <a:lnTo>
                    <a:pt x="88" y="197"/>
                  </a:lnTo>
                  <a:lnTo>
                    <a:pt x="91" y="192"/>
                  </a:lnTo>
                  <a:lnTo>
                    <a:pt x="94" y="189"/>
                  </a:lnTo>
                  <a:lnTo>
                    <a:pt x="97" y="184"/>
                  </a:lnTo>
                  <a:lnTo>
                    <a:pt x="106" y="185"/>
                  </a:lnTo>
                  <a:lnTo>
                    <a:pt x="117" y="188"/>
                  </a:lnTo>
                  <a:lnTo>
                    <a:pt x="127" y="192"/>
                  </a:lnTo>
                  <a:lnTo>
                    <a:pt x="136" y="195"/>
                  </a:lnTo>
                  <a:lnTo>
                    <a:pt x="141" y="196"/>
                  </a:lnTo>
                  <a:lnTo>
                    <a:pt x="147" y="197"/>
                  </a:lnTo>
                  <a:lnTo>
                    <a:pt x="151" y="197"/>
                  </a:lnTo>
                  <a:lnTo>
                    <a:pt x="155" y="196"/>
                  </a:lnTo>
                  <a:lnTo>
                    <a:pt x="159" y="195"/>
                  </a:lnTo>
                  <a:lnTo>
                    <a:pt x="163" y="192"/>
                  </a:lnTo>
                  <a:lnTo>
                    <a:pt x="168" y="188"/>
                  </a:lnTo>
                  <a:lnTo>
                    <a:pt x="172" y="182"/>
                  </a:lnTo>
                  <a:lnTo>
                    <a:pt x="171" y="181"/>
                  </a:lnTo>
                  <a:lnTo>
                    <a:pt x="170" y="178"/>
                  </a:lnTo>
                  <a:lnTo>
                    <a:pt x="170" y="176"/>
                  </a:lnTo>
                  <a:lnTo>
                    <a:pt x="170" y="173"/>
                  </a:lnTo>
                  <a:lnTo>
                    <a:pt x="170" y="170"/>
                  </a:lnTo>
                  <a:lnTo>
                    <a:pt x="170" y="168"/>
                  </a:lnTo>
                  <a:lnTo>
                    <a:pt x="170" y="166"/>
                  </a:lnTo>
                  <a:lnTo>
                    <a:pt x="169" y="165"/>
                  </a:lnTo>
                  <a:lnTo>
                    <a:pt x="179" y="163"/>
                  </a:lnTo>
                  <a:lnTo>
                    <a:pt x="190" y="161"/>
                  </a:lnTo>
                  <a:lnTo>
                    <a:pt x="200" y="160"/>
                  </a:lnTo>
                  <a:lnTo>
                    <a:pt x="212" y="158"/>
                  </a:lnTo>
                  <a:lnTo>
                    <a:pt x="221" y="155"/>
                  </a:lnTo>
                  <a:lnTo>
                    <a:pt x="232" y="152"/>
                  </a:lnTo>
                  <a:lnTo>
                    <a:pt x="236" y="150"/>
                  </a:lnTo>
                  <a:lnTo>
                    <a:pt x="240" y="146"/>
                  </a:lnTo>
                  <a:lnTo>
                    <a:pt x="245" y="143"/>
                  </a:lnTo>
                  <a:lnTo>
                    <a:pt x="249" y="139"/>
                  </a:lnTo>
                  <a:lnTo>
                    <a:pt x="248" y="134"/>
                  </a:lnTo>
                  <a:lnTo>
                    <a:pt x="247" y="129"/>
                  </a:lnTo>
                  <a:lnTo>
                    <a:pt x="245" y="124"/>
                  </a:lnTo>
                  <a:lnTo>
                    <a:pt x="241" y="120"/>
                  </a:lnTo>
                  <a:lnTo>
                    <a:pt x="237" y="116"/>
                  </a:lnTo>
                  <a:lnTo>
                    <a:pt x="234" y="112"/>
                  </a:lnTo>
                  <a:lnTo>
                    <a:pt x="231" y="107"/>
                  </a:lnTo>
                  <a:lnTo>
                    <a:pt x="230" y="103"/>
                  </a:lnTo>
                  <a:lnTo>
                    <a:pt x="273" y="82"/>
                  </a:lnTo>
                  <a:lnTo>
                    <a:pt x="272" y="75"/>
                  </a:lnTo>
                  <a:lnTo>
                    <a:pt x="271" y="67"/>
                  </a:lnTo>
                  <a:lnTo>
                    <a:pt x="269" y="61"/>
                  </a:lnTo>
                  <a:lnTo>
                    <a:pt x="266" y="54"/>
                  </a:lnTo>
                  <a:lnTo>
                    <a:pt x="263" y="47"/>
                  </a:lnTo>
                  <a:lnTo>
                    <a:pt x="260" y="40"/>
                  </a:lnTo>
                  <a:lnTo>
                    <a:pt x="257" y="34"/>
                  </a:lnTo>
                  <a:lnTo>
                    <a:pt x="256" y="26"/>
                  </a:lnTo>
                  <a:lnTo>
                    <a:pt x="253" y="23"/>
                  </a:lnTo>
                  <a:lnTo>
                    <a:pt x="251" y="20"/>
                  </a:lnTo>
                  <a:lnTo>
                    <a:pt x="248" y="17"/>
                  </a:lnTo>
                  <a:lnTo>
                    <a:pt x="246" y="14"/>
                  </a:lnTo>
                  <a:lnTo>
                    <a:pt x="243" y="10"/>
                  </a:lnTo>
                  <a:lnTo>
                    <a:pt x="243" y="6"/>
                  </a:lnTo>
                  <a:lnTo>
                    <a:pt x="243" y="3"/>
                  </a:lnTo>
                  <a:lnTo>
                    <a:pt x="245" y="0"/>
                  </a:lnTo>
                  <a:lnTo>
                    <a:pt x="250" y="1"/>
                  </a:lnTo>
                  <a:lnTo>
                    <a:pt x="253" y="3"/>
                  </a:lnTo>
                  <a:lnTo>
                    <a:pt x="256" y="6"/>
                  </a:lnTo>
                  <a:lnTo>
                    <a:pt x="259" y="10"/>
                  </a:lnTo>
                  <a:lnTo>
                    <a:pt x="262" y="13"/>
                  </a:lnTo>
                  <a:lnTo>
                    <a:pt x="266" y="15"/>
                  </a:lnTo>
                  <a:lnTo>
                    <a:pt x="270" y="17"/>
                  </a:lnTo>
                  <a:lnTo>
                    <a:pt x="275" y="18"/>
                  </a:lnTo>
                  <a:close/>
                </a:path>
              </a:pathLst>
            </a:custGeom>
            <a:solidFill>
              <a:srgbClr val="4C4C4C"/>
            </a:solidFill>
            <a:ln w="9525">
              <a:noFill/>
              <a:round/>
              <a:headEnd/>
              <a:tailEnd/>
            </a:ln>
          </p:spPr>
          <p:txBody>
            <a:bodyPr>
              <a:prstTxWarp prst="textNoShape">
                <a:avLst/>
              </a:prstTxWarp>
            </a:bodyPr>
            <a:lstStyle/>
            <a:p>
              <a:endParaRPr lang="en-US"/>
            </a:p>
          </p:txBody>
        </p:sp>
        <p:sp>
          <p:nvSpPr>
            <p:cNvPr id="62613" name="Freeform 149"/>
            <p:cNvSpPr>
              <a:spLocks/>
            </p:cNvSpPr>
            <p:nvPr/>
          </p:nvSpPr>
          <p:spPr bwMode="auto">
            <a:xfrm>
              <a:off x="1586" y="3573"/>
              <a:ext cx="239" cy="282"/>
            </a:xfrm>
            <a:custGeom>
              <a:avLst/>
              <a:gdLst>
                <a:gd name="T0" fmla="*/ 46 w 239"/>
                <a:gd name="T1" fmla="*/ 56 h 282"/>
                <a:gd name="T2" fmla="*/ 34 w 239"/>
                <a:gd name="T3" fmla="*/ 88 h 282"/>
                <a:gd name="T4" fmla="*/ 33 w 239"/>
                <a:gd name="T5" fmla="*/ 110 h 282"/>
                <a:gd name="T6" fmla="*/ 45 w 239"/>
                <a:gd name="T7" fmla="*/ 127 h 282"/>
                <a:gd name="T8" fmla="*/ 67 w 239"/>
                <a:gd name="T9" fmla="*/ 140 h 282"/>
                <a:gd name="T10" fmla="*/ 92 w 239"/>
                <a:gd name="T11" fmla="*/ 148 h 282"/>
                <a:gd name="T12" fmla="*/ 137 w 239"/>
                <a:gd name="T13" fmla="*/ 149 h 282"/>
                <a:gd name="T14" fmla="*/ 179 w 239"/>
                <a:gd name="T15" fmla="*/ 133 h 282"/>
                <a:gd name="T16" fmla="*/ 188 w 239"/>
                <a:gd name="T17" fmla="*/ 108 h 282"/>
                <a:gd name="T18" fmla="*/ 187 w 239"/>
                <a:gd name="T19" fmla="*/ 79 h 282"/>
                <a:gd name="T20" fmla="*/ 182 w 239"/>
                <a:gd name="T21" fmla="*/ 52 h 282"/>
                <a:gd name="T22" fmla="*/ 179 w 239"/>
                <a:gd name="T23" fmla="*/ 27 h 282"/>
                <a:gd name="T24" fmla="*/ 176 w 239"/>
                <a:gd name="T25" fmla="*/ 0 h 282"/>
                <a:gd name="T26" fmla="*/ 195 w 239"/>
                <a:gd name="T27" fmla="*/ 16 h 282"/>
                <a:gd name="T28" fmla="*/ 216 w 239"/>
                <a:gd name="T29" fmla="*/ 48 h 282"/>
                <a:gd name="T30" fmla="*/ 232 w 239"/>
                <a:gd name="T31" fmla="*/ 92 h 282"/>
                <a:gd name="T32" fmla="*/ 234 w 239"/>
                <a:gd name="T33" fmla="*/ 110 h 282"/>
                <a:gd name="T34" fmla="*/ 227 w 239"/>
                <a:gd name="T35" fmla="*/ 113 h 282"/>
                <a:gd name="T36" fmla="*/ 221 w 239"/>
                <a:gd name="T37" fmla="*/ 118 h 282"/>
                <a:gd name="T38" fmla="*/ 227 w 239"/>
                <a:gd name="T39" fmla="*/ 146 h 282"/>
                <a:gd name="T40" fmla="*/ 234 w 239"/>
                <a:gd name="T41" fmla="*/ 173 h 282"/>
                <a:gd name="T42" fmla="*/ 228 w 239"/>
                <a:gd name="T43" fmla="*/ 185 h 282"/>
                <a:gd name="T44" fmla="*/ 217 w 239"/>
                <a:gd name="T45" fmla="*/ 187 h 282"/>
                <a:gd name="T46" fmla="*/ 206 w 239"/>
                <a:gd name="T47" fmla="*/ 187 h 282"/>
                <a:gd name="T48" fmla="*/ 195 w 239"/>
                <a:gd name="T49" fmla="*/ 190 h 282"/>
                <a:gd name="T50" fmla="*/ 193 w 239"/>
                <a:gd name="T51" fmla="*/ 212 h 282"/>
                <a:gd name="T52" fmla="*/ 192 w 239"/>
                <a:gd name="T53" fmla="*/ 233 h 282"/>
                <a:gd name="T54" fmla="*/ 184 w 239"/>
                <a:gd name="T55" fmla="*/ 247 h 282"/>
                <a:gd name="T56" fmla="*/ 170 w 239"/>
                <a:gd name="T57" fmla="*/ 245 h 282"/>
                <a:gd name="T58" fmla="*/ 159 w 239"/>
                <a:gd name="T59" fmla="*/ 246 h 282"/>
                <a:gd name="T60" fmla="*/ 154 w 239"/>
                <a:gd name="T61" fmla="*/ 253 h 282"/>
                <a:gd name="T62" fmla="*/ 151 w 239"/>
                <a:gd name="T63" fmla="*/ 268 h 282"/>
                <a:gd name="T64" fmla="*/ 142 w 239"/>
                <a:gd name="T65" fmla="*/ 278 h 282"/>
                <a:gd name="T66" fmla="*/ 124 w 239"/>
                <a:gd name="T67" fmla="*/ 279 h 282"/>
                <a:gd name="T68" fmla="*/ 106 w 239"/>
                <a:gd name="T69" fmla="*/ 282 h 282"/>
                <a:gd name="T70" fmla="*/ 90 w 239"/>
                <a:gd name="T71" fmla="*/ 278 h 282"/>
                <a:gd name="T72" fmla="*/ 77 w 239"/>
                <a:gd name="T73" fmla="*/ 276 h 282"/>
                <a:gd name="T74" fmla="*/ 70 w 239"/>
                <a:gd name="T75" fmla="*/ 269 h 282"/>
                <a:gd name="T76" fmla="*/ 64 w 239"/>
                <a:gd name="T77" fmla="*/ 259 h 282"/>
                <a:gd name="T78" fmla="*/ 63 w 239"/>
                <a:gd name="T79" fmla="*/ 252 h 282"/>
                <a:gd name="T80" fmla="*/ 60 w 239"/>
                <a:gd name="T81" fmla="*/ 245 h 282"/>
                <a:gd name="T82" fmla="*/ 52 w 239"/>
                <a:gd name="T83" fmla="*/ 242 h 282"/>
                <a:gd name="T84" fmla="*/ 44 w 239"/>
                <a:gd name="T85" fmla="*/ 244 h 282"/>
                <a:gd name="T86" fmla="*/ 28 w 239"/>
                <a:gd name="T87" fmla="*/ 254 h 282"/>
                <a:gd name="T88" fmla="*/ 20 w 239"/>
                <a:gd name="T89" fmla="*/ 253 h 282"/>
                <a:gd name="T90" fmla="*/ 17 w 239"/>
                <a:gd name="T91" fmla="*/ 235 h 282"/>
                <a:gd name="T92" fmla="*/ 24 w 239"/>
                <a:gd name="T93" fmla="*/ 205 h 282"/>
                <a:gd name="T94" fmla="*/ 32 w 239"/>
                <a:gd name="T95" fmla="*/ 174 h 282"/>
                <a:gd name="T96" fmla="*/ 26 w 239"/>
                <a:gd name="T97" fmla="*/ 163 h 282"/>
                <a:gd name="T98" fmla="*/ 12 w 239"/>
                <a:gd name="T99" fmla="*/ 164 h 282"/>
                <a:gd name="T100" fmla="*/ 0 w 239"/>
                <a:gd name="T101" fmla="*/ 166 h 282"/>
                <a:gd name="T102" fmla="*/ 1 w 239"/>
                <a:gd name="T103" fmla="*/ 148 h 282"/>
                <a:gd name="T104" fmla="*/ 12 w 239"/>
                <a:gd name="T105" fmla="*/ 120 h 282"/>
                <a:gd name="T106" fmla="*/ 24 w 239"/>
                <a:gd name="T107" fmla="*/ 93 h 282"/>
                <a:gd name="T108" fmla="*/ 24 w 239"/>
                <a:gd name="T109" fmla="*/ 75 h 282"/>
                <a:gd name="T110" fmla="*/ 19 w 239"/>
                <a:gd name="T111" fmla="*/ 72 h 282"/>
                <a:gd name="T112" fmla="*/ 16 w 239"/>
                <a:gd name="T113" fmla="*/ 67 h 282"/>
                <a:gd name="T114" fmla="*/ 24 w 239"/>
                <a:gd name="T115" fmla="*/ 54 h 282"/>
                <a:gd name="T116" fmla="*/ 41 w 239"/>
                <a:gd name="T117" fmla="*/ 32 h 282"/>
                <a:gd name="T118" fmla="*/ 59 w 239"/>
                <a:gd name="T119" fmla="*/ 9 h 282"/>
                <a:gd name="T120" fmla="*/ 66 w 239"/>
                <a:gd name="T121" fmla="*/ 9 h 282"/>
                <a:gd name="T122" fmla="*/ 59 w 239"/>
                <a:gd name="T123" fmla="*/ 22 h 282"/>
                <a:gd name="T124" fmla="*/ 53 w 239"/>
                <a:gd name="T125" fmla="*/ 35 h 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9"/>
                <a:gd name="T190" fmla="*/ 0 h 282"/>
                <a:gd name="T191" fmla="*/ 239 w 239"/>
                <a:gd name="T192" fmla="*/ 282 h 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9" h="282">
                  <a:moveTo>
                    <a:pt x="53" y="35"/>
                  </a:moveTo>
                  <a:lnTo>
                    <a:pt x="50" y="46"/>
                  </a:lnTo>
                  <a:lnTo>
                    <a:pt x="46" y="56"/>
                  </a:lnTo>
                  <a:lnTo>
                    <a:pt x="42" y="67"/>
                  </a:lnTo>
                  <a:lnTo>
                    <a:pt x="38" y="77"/>
                  </a:lnTo>
                  <a:lnTo>
                    <a:pt x="34" y="88"/>
                  </a:lnTo>
                  <a:lnTo>
                    <a:pt x="32" y="98"/>
                  </a:lnTo>
                  <a:lnTo>
                    <a:pt x="32" y="104"/>
                  </a:lnTo>
                  <a:lnTo>
                    <a:pt x="33" y="110"/>
                  </a:lnTo>
                  <a:lnTo>
                    <a:pt x="35" y="115"/>
                  </a:lnTo>
                  <a:lnTo>
                    <a:pt x="38" y="120"/>
                  </a:lnTo>
                  <a:lnTo>
                    <a:pt x="45" y="127"/>
                  </a:lnTo>
                  <a:lnTo>
                    <a:pt x="51" y="132"/>
                  </a:lnTo>
                  <a:lnTo>
                    <a:pt x="59" y="137"/>
                  </a:lnTo>
                  <a:lnTo>
                    <a:pt x="67" y="140"/>
                  </a:lnTo>
                  <a:lnTo>
                    <a:pt x="75" y="144"/>
                  </a:lnTo>
                  <a:lnTo>
                    <a:pt x="84" y="147"/>
                  </a:lnTo>
                  <a:lnTo>
                    <a:pt x="92" y="148"/>
                  </a:lnTo>
                  <a:lnTo>
                    <a:pt x="101" y="150"/>
                  </a:lnTo>
                  <a:lnTo>
                    <a:pt x="119" y="150"/>
                  </a:lnTo>
                  <a:lnTo>
                    <a:pt x="137" y="149"/>
                  </a:lnTo>
                  <a:lnTo>
                    <a:pt x="154" y="146"/>
                  </a:lnTo>
                  <a:lnTo>
                    <a:pt x="172" y="142"/>
                  </a:lnTo>
                  <a:lnTo>
                    <a:pt x="179" y="133"/>
                  </a:lnTo>
                  <a:lnTo>
                    <a:pt x="184" y="125"/>
                  </a:lnTo>
                  <a:lnTo>
                    <a:pt x="186" y="116"/>
                  </a:lnTo>
                  <a:lnTo>
                    <a:pt x="188" y="108"/>
                  </a:lnTo>
                  <a:lnTo>
                    <a:pt x="188" y="99"/>
                  </a:lnTo>
                  <a:lnTo>
                    <a:pt x="187" y="90"/>
                  </a:lnTo>
                  <a:lnTo>
                    <a:pt x="187" y="79"/>
                  </a:lnTo>
                  <a:lnTo>
                    <a:pt x="187" y="69"/>
                  </a:lnTo>
                  <a:lnTo>
                    <a:pt x="184" y="60"/>
                  </a:lnTo>
                  <a:lnTo>
                    <a:pt x="182" y="52"/>
                  </a:lnTo>
                  <a:lnTo>
                    <a:pt x="181" y="44"/>
                  </a:lnTo>
                  <a:lnTo>
                    <a:pt x="180" y="35"/>
                  </a:lnTo>
                  <a:lnTo>
                    <a:pt x="179" y="27"/>
                  </a:lnTo>
                  <a:lnTo>
                    <a:pt x="178" y="18"/>
                  </a:lnTo>
                  <a:lnTo>
                    <a:pt x="177" y="10"/>
                  </a:lnTo>
                  <a:lnTo>
                    <a:pt x="176" y="0"/>
                  </a:lnTo>
                  <a:lnTo>
                    <a:pt x="182" y="5"/>
                  </a:lnTo>
                  <a:lnTo>
                    <a:pt x="188" y="10"/>
                  </a:lnTo>
                  <a:lnTo>
                    <a:pt x="195" y="16"/>
                  </a:lnTo>
                  <a:lnTo>
                    <a:pt x="199" y="21"/>
                  </a:lnTo>
                  <a:lnTo>
                    <a:pt x="208" y="34"/>
                  </a:lnTo>
                  <a:lnTo>
                    <a:pt x="216" y="48"/>
                  </a:lnTo>
                  <a:lnTo>
                    <a:pt x="222" y="62"/>
                  </a:lnTo>
                  <a:lnTo>
                    <a:pt x="227" y="77"/>
                  </a:lnTo>
                  <a:lnTo>
                    <a:pt x="232" y="92"/>
                  </a:lnTo>
                  <a:lnTo>
                    <a:pt x="239" y="107"/>
                  </a:lnTo>
                  <a:lnTo>
                    <a:pt x="237" y="109"/>
                  </a:lnTo>
                  <a:lnTo>
                    <a:pt x="234" y="110"/>
                  </a:lnTo>
                  <a:lnTo>
                    <a:pt x="231" y="111"/>
                  </a:lnTo>
                  <a:lnTo>
                    <a:pt x="229" y="112"/>
                  </a:lnTo>
                  <a:lnTo>
                    <a:pt x="227" y="113"/>
                  </a:lnTo>
                  <a:lnTo>
                    <a:pt x="225" y="114"/>
                  </a:lnTo>
                  <a:lnTo>
                    <a:pt x="223" y="116"/>
                  </a:lnTo>
                  <a:lnTo>
                    <a:pt x="221" y="118"/>
                  </a:lnTo>
                  <a:lnTo>
                    <a:pt x="221" y="128"/>
                  </a:lnTo>
                  <a:lnTo>
                    <a:pt x="224" y="136"/>
                  </a:lnTo>
                  <a:lnTo>
                    <a:pt x="227" y="146"/>
                  </a:lnTo>
                  <a:lnTo>
                    <a:pt x="230" y="155"/>
                  </a:lnTo>
                  <a:lnTo>
                    <a:pt x="232" y="165"/>
                  </a:lnTo>
                  <a:lnTo>
                    <a:pt x="234" y="173"/>
                  </a:lnTo>
                  <a:lnTo>
                    <a:pt x="232" y="177"/>
                  </a:lnTo>
                  <a:lnTo>
                    <a:pt x="230" y="182"/>
                  </a:lnTo>
                  <a:lnTo>
                    <a:pt x="228" y="185"/>
                  </a:lnTo>
                  <a:lnTo>
                    <a:pt x="224" y="189"/>
                  </a:lnTo>
                  <a:lnTo>
                    <a:pt x="220" y="188"/>
                  </a:lnTo>
                  <a:lnTo>
                    <a:pt x="217" y="187"/>
                  </a:lnTo>
                  <a:lnTo>
                    <a:pt x="212" y="187"/>
                  </a:lnTo>
                  <a:lnTo>
                    <a:pt x="209" y="187"/>
                  </a:lnTo>
                  <a:lnTo>
                    <a:pt x="206" y="187"/>
                  </a:lnTo>
                  <a:lnTo>
                    <a:pt x="202" y="187"/>
                  </a:lnTo>
                  <a:lnTo>
                    <a:pt x="199" y="189"/>
                  </a:lnTo>
                  <a:lnTo>
                    <a:pt x="195" y="190"/>
                  </a:lnTo>
                  <a:lnTo>
                    <a:pt x="193" y="197"/>
                  </a:lnTo>
                  <a:lnTo>
                    <a:pt x="193" y="205"/>
                  </a:lnTo>
                  <a:lnTo>
                    <a:pt x="193" y="212"/>
                  </a:lnTo>
                  <a:lnTo>
                    <a:pt x="193" y="219"/>
                  </a:lnTo>
                  <a:lnTo>
                    <a:pt x="192" y="227"/>
                  </a:lnTo>
                  <a:lnTo>
                    <a:pt x="192" y="233"/>
                  </a:lnTo>
                  <a:lnTo>
                    <a:pt x="190" y="239"/>
                  </a:lnTo>
                  <a:lnTo>
                    <a:pt x="187" y="246"/>
                  </a:lnTo>
                  <a:lnTo>
                    <a:pt x="184" y="247"/>
                  </a:lnTo>
                  <a:lnTo>
                    <a:pt x="180" y="247"/>
                  </a:lnTo>
                  <a:lnTo>
                    <a:pt x="176" y="246"/>
                  </a:lnTo>
                  <a:lnTo>
                    <a:pt x="170" y="245"/>
                  </a:lnTo>
                  <a:lnTo>
                    <a:pt x="165" y="244"/>
                  </a:lnTo>
                  <a:lnTo>
                    <a:pt x="161" y="245"/>
                  </a:lnTo>
                  <a:lnTo>
                    <a:pt x="159" y="246"/>
                  </a:lnTo>
                  <a:lnTo>
                    <a:pt x="158" y="248"/>
                  </a:lnTo>
                  <a:lnTo>
                    <a:pt x="156" y="250"/>
                  </a:lnTo>
                  <a:lnTo>
                    <a:pt x="154" y="253"/>
                  </a:lnTo>
                  <a:lnTo>
                    <a:pt x="153" y="258"/>
                  </a:lnTo>
                  <a:lnTo>
                    <a:pt x="152" y="264"/>
                  </a:lnTo>
                  <a:lnTo>
                    <a:pt x="151" y="268"/>
                  </a:lnTo>
                  <a:lnTo>
                    <a:pt x="149" y="273"/>
                  </a:lnTo>
                  <a:lnTo>
                    <a:pt x="146" y="276"/>
                  </a:lnTo>
                  <a:lnTo>
                    <a:pt x="142" y="278"/>
                  </a:lnTo>
                  <a:lnTo>
                    <a:pt x="137" y="279"/>
                  </a:lnTo>
                  <a:lnTo>
                    <a:pt x="130" y="279"/>
                  </a:lnTo>
                  <a:lnTo>
                    <a:pt x="124" y="279"/>
                  </a:lnTo>
                  <a:lnTo>
                    <a:pt x="118" y="281"/>
                  </a:lnTo>
                  <a:lnTo>
                    <a:pt x="112" y="281"/>
                  </a:lnTo>
                  <a:lnTo>
                    <a:pt x="106" y="282"/>
                  </a:lnTo>
                  <a:lnTo>
                    <a:pt x="101" y="282"/>
                  </a:lnTo>
                  <a:lnTo>
                    <a:pt x="95" y="281"/>
                  </a:lnTo>
                  <a:lnTo>
                    <a:pt x="90" y="278"/>
                  </a:lnTo>
                  <a:lnTo>
                    <a:pt x="85" y="275"/>
                  </a:lnTo>
                  <a:lnTo>
                    <a:pt x="81" y="276"/>
                  </a:lnTo>
                  <a:lnTo>
                    <a:pt x="77" y="276"/>
                  </a:lnTo>
                  <a:lnTo>
                    <a:pt x="73" y="275"/>
                  </a:lnTo>
                  <a:lnTo>
                    <a:pt x="71" y="272"/>
                  </a:lnTo>
                  <a:lnTo>
                    <a:pt x="70" y="269"/>
                  </a:lnTo>
                  <a:lnTo>
                    <a:pt x="68" y="266"/>
                  </a:lnTo>
                  <a:lnTo>
                    <a:pt x="66" y="263"/>
                  </a:lnTo>
                  <a:lnTo>
                    <a:pt x="64" y="259"/>
                  </a:lnTo>
                  <a:lnTo>
                    <a:pt x="64" y="257"/>
                  </a:lnTo>
                  <a:lnTo>
                    <a:pt x="63" y="254"/>
                  </a:lnTo>
                  <a:lnTo>
                    <a:pt x="63" y="252"/>
                  </a:lnTo>
                  <a:lnTo>
                    <a:pt x="62" y="250"/>
                  </a:lnTo>
                  <a:lnTo>
                    <a:pt x="61" y="247"/>
                  </a:lnTo>
                  <a:lnTo>
                    <a:pt x="60" y="245"/>
                  </a:lnTo>
                  <a:lnTo>
                    <a:pt x="58" y="244"/>
                  </a:lnTo>
                  <a:lnTo>
                    <a:pt x="55" y="243"/>
                  </a:lnTo>
                  <a:lnTo>
                    <a:pt x="52" y="242"/>
                  </a:lnTo>
                  <a:lnTo>
                    <a:pt x="50" y="242"/>
                  </a:lnTo>
                  <a:lnTo>
                    <a:pt x="47" y="242"/>
                  </a:lnTo>
                  <a:lnTo>
                    <a:pt x="44" y="244"/>
                  </a:lnTo>
                  <a:lnTo>
                    <a:pt x="39" y="247"/>
                  </a:lnTo>
                  <a:lnTo>
                    <a:pt x="32" y="251"/>
                  </a:lnTo>
                  <a:lnTo>
                    <a:pt x="28" y="254"/>
                  </a:lnTo>
                  <a:lnTo>
                    <a:pt x="23" y="255"/>
                  </a:lnTo>
                  <a:lnTo>
                    <a:pt x="21" y="254"/>
                  </a:lnTo>
                  <a:lnTo>
                    <a:pt x="20" y="253"/>
                  </a:lnTo>
                  <a:lnTo>
                    <a:pt x="19" y="250"/>
                  </a:lnTo>
                  <a:lnTo>
                    <a:pt x="17" y="246"/>
                  </a:lnTo>
                  <a:lnTo>
                    <a:pt x="17" y="235"/>
                  </a:lnTo>
                  <a:lnTo>
                    <a:pt x="20" y="225"/>
                  </a:lnTo>
                  <a:lnTo>
                    <a:pt x="22" y="214"/>
                  </a:lnTo>
                  <a:lnTo>
                    <a:pt x="24" y="205"/>
                  </a:lnTo>
                  <a:lnTo>
                    <a:pt x="27" y="194"/>
                  </a:lnTo>
                  <a:lnTo>
                    <a:pt x="30" y="185"/>
                  </a:lnTo>
                  <a:lnTo>
                    <a:pt x="32" y="174"/>
                  </a:lnTo>
                  <a:lnTo>
                    <a:pt x="34" y="164"/>
                  </a:lnTo>
                  <a:lnTo>
                    <a:pt x="30" y="163"/>
                  </a:lnTo>
                  <a:lnTo>
                    <a:pt x="26" y="163"/>
                  </a:lnTo>
                  <a:lnTo>
                    <a:pt x="21" y="163"/>
                  </a:lnTo>
                  <a:lnTo>
                    <a:pt x="16" y="163"/>
                  </a:lnTo>
                  <a:lnTo>
                    <a:pt x="12" y="164"/>
                  </a:lnTo>
                  <a:lnTo>
                    <a:pt x="8" y="165"/>
                  </a:lnTo>
                  <a:lnTo>
                    <a:pt x="4" y="166"/>
                  </a:lnTo>
                  <a:lnTo>
                    <a:pt x="0" y="166"/>
                  </a:lnTo>
                  <a:lnTo>
                    <a:pt x="0" y="159"/>
                  </a:lnTo>
                  <a:lnTo>
                    <a:pt x="0" y="153"/>
                  </a:lnTo>
                  <a:lnTo>
                    <a:pt x="1" y="148"/>
                  </a:lnTo>
                  <a:lnTo>
                    <a:pt x="2" y="143"/>
                  </a:lnTo>
                  <a:lnTo>
                    <a:pt x="6" y="131"/>
                  </a:lnTo>
                  <a:lnTo>
                    <a:pt x="12" y="120"/>
                  </a:lnTo>
                  <a:lnTo>
                    <a:pt x="17" y="110"/>
                  </a:lnTo>
                  <a:lnTo>
                    <a:pt x="22" y="99"/>
                  </a:lnTo>
                  <a:lnTo>
                    <a:pt x="24" y="93"/>
                  </a:lnTo>
                  <a:lnTo>
                    <a:pt x="25" y="88"/>
                  </a:lnTo>
                  <a:lnTo>
                    <a:pt x="25" y="81"/>
                  </a:lnTo>
                  <a:lnTo>
                    <a:pt x="24" y="75"/>
                  </a:lnTo>
                  <a:lnTo>
                    <a:pt x="23" y="74"/>
                  </a:lnTo>
                  <a:lnTo>
                    <a:pt x="21" y="73"/>
                  </a:lnTo>
                  <a:lnTo>
                    <a:pt x="19" y="72"/>
                  </a:lnTo>
                  <a:lnTo>
                    <a:pt x="17" y="70"/>
                  </a:lnTo>
                  <a:lnTo>
                    <a:pt x="17" y="69"/>
                  </a:lnTo>
                  <a:lnTo>
                    <a:pt x="16" y="67"/>
                  </a:lnTo>
                  <a:lnTo>
                    <a:pt x="17" y="65"/>
                  </a:lnTo>
                  <a:lnTo>
                    <a:pt x="19" y="64"/>
                  </a:lnTo>
                  <a:lnTo>
                    <a:pt x="24" y="54"/>
                  </a:lnTo>
                  <a:lnTo>
                    <a:pt x="29" y="47"/>
                  </a:lnTo>
                  <a:lnTo>
                    <a:pt x="34" y="39"/>
                  </a:lnTo>
                  <a:lnTo>
                    <a:pt x="41" y="32"/>
                  </a:lnTo>
                  <a:lnTo>
                    <a:pt x="46" y="25"/>
                  </a:lnTo>
                  <a:lnTo>
                    <a:pt x="52" y="16"/>
                  </a:lnTo>
                  <a:lnTo>
                    <a:pt x="59" y="9"/>
                  </a:lnTo>
                  <a:lnTo>
                    <a:pt x="66" y="0"/>
                  </a:lnTo>
                  <a:lnTo>
                    <a:pt x="66" y="5"/>
                  </a:lnTo>
                  <a:lnTo>
                    <a:pt x="66" y="9"/>
                  </a:lnTo>
                  <a:lnTo>
                    <a:pt x="64" y="13"/>
                  </a:lnTo>
                  <a:lnTo>
                    <a:pt x="62" y="18"/>
                  </a:lnTo>
                  <a:lnTo>
                    <a:pt x="59" y="22"/>
                  </a:lnTo>
                  <a:lnTo>
                    <a:pt x="56" y="27"/>
                  </a:lnTo>
                  <a:lnTo>
                    <a:pt x="54" y="31"/>
                  </a:lnTo>
                  <a:lnTo>
                    <a:pt x="53" y="35"/>
                  </a:lnTo>
                  <a:close/>
                </a:path>
              </a:pathLst>
            </a:custGeom>
            <a:solidFill>
              <a:srgbClr val="FFFF66"/>
            </a:solidFill>
            <a:ln w="9525">
              <a:noFill/>
              <a:round/>
              <a:headEnd/>
              <a:tailEnd/>
            </a:ln>
          </p:spPr>
          <p:txBody>
            <a:bodyPr>
              <a:prstTxWarp prst="textNoShape">
                <a:avLst/>
              </a:prstTxWarp>
            </a:bodyPr>
            <a:lstStyle/>
            <a:p>
              <a:endParaRPr lang="en-US"/>
            </a:p>
          </p:txBody>
        </p:sp>
        <p:sp>
          <p:nvSpPr>
            <p:cNvPr id="62614" name="Freeform 150"/>
            <p:cNvSpPr>
              <a:spLocks/>
            </p:cNvSpPr>
            <p:nvPr/>
          </p:nvSpPr>
          <p:spPr bwMode="auto">
            <a:xfrm>
              <a:off x="1534" y="3651"/>
              <a:ext cx="275" cy="292"/>
            </a:xfrm>
            <a:custGeom>
              <a:avLst/>
              <a:gdLst>
                <a:gd name="T0" fmla="*/ 51 w 275"/>
                <a:gd name="T1" fmla="*/ 38 h 292"/>
                <a:gd name="T2" fmla="*/ 40 w 275"/>
                <a:gd name="T3" fmla="*/ 82 h 292"/>
                <a:gd name="T4" fmla="*/ 46 w 275"/>
                <a:gd name="T5" fmla="*/ 101 h 292"/>
                <a:gd name="T6" fmla="*/ 58 w 275"/>
                <a:gd name="T7" fmla="*/ 101 h 292"/>
                <a:gd name="T8" fmla="*/ 66 w 275"/>
                <a:gd name="T9" fmla="*/ 111 h 292"/>
                <a:gd name="T10" fmla="*/ 59 w 275"/>
                <a:gd name="T11" fmla="*/ 141 h 292"/>
                <a:gd name="T12" fmla="*/ 57 w 275"/>
                <a:gd name="T13" fmla="*/ 166 h 292"/>
                <a:gd name="T14" fmla="*/ 60 w 275"/>
                <a:gd name="T15" fmla="*/ 185 h 292"/>
                <a:gd name="T16" fmla="*/ 75 w 275"/>
                <a:gd name="T17" fmla="*/ 191 h 292"/>
                <a:gd name="T18" fmla="*/ 92 w 275"/>
                <a:gd name="T19" fmla="*/ 184 h 292"/>
                <a:gd name="T20" fmla="*/ 104 w 275"/>
                <a:gd name="T21" fmla="*/ 191 h 292"/>
                <a:gd name="T22" fmla="*/ 123 w 275"/>
                <a:gd name="T23" fmla="*/ 214 h 292"/>
                <a:gd name="T24" fmla="*/ 149 w 275"/>
                <a:gd name="T25" fmla="*/ 215 h 292"/>
                <a:gd name="T26" fmla="*/ 172 w 275"/>
                <a:gd name="T27" fmla="*/ 215 h 292"/>
                <a:gd name="T28" fmla="*/ 192 w 275"/>
                <a:gd name="T29" fmla="*/ 210 h 292"/>
                <a:gd name="T30" fmla="*/ 208 w 275"/>
                <a:gd name="T31" fmla="*/ 209 h 292"/>
                <a:gd name="T32" fmla="*/ 215 w 275"/>
                <a:gd name="T33" fmla="*/ 197 h 292"/>
                <a:gd name="T34" fmla="*/ 220 w 275"/>
                <a:gd name="T35" fmla="*/ 187 h 292"/>
                <a:gd name="T36" fmla="*/ 229 w 275"/>
                <a:gd name="T37" fmla="*/ 181 h 292"/>
                <a:gd name="T38" fmla="*/ 244 w 275"/>
                <a:gd name="T39" fmla="*/ 183 h 292"/>
                <a:gd name="T40" fmla="*/ 256 w 275"/>
                <a:gd name="T41" fmla="*/ 165 h 292"/>
                <a:gd name="T42" fmla="*/ 259 w 275"/>
                <a:gd name="T43" fmla="*/ 135 h 292"/>
                <a:gd name="T44" fmla="*/ 267 w 275"/>
                <a:gd name="T45" fmla="*/ 122 h 292"/>
                <a:gd name="T46" fmla="*/ 273 w 275"/>
                <a:gd name="T47" fmla="*/ 128 h 292"/>
                <a:gd name="T48" fmla="*/ 274 w 275"/>
                <a:gd name="T49" fmla="*/ 152 h 292"/>
                <a:gd name="T50" fmla="*/ 263 w 275"/>
                <a:gd name="T51" fmla="*/ 190 h 292"/>
                <a:gd name="T52" fmla="*/ 251 w 275"/>
                <a:gd name="T53" fmla="*/ 208 h 292"/>
                <a:gd name="T54" fmla="*/ 239 w 275"/>
                <a:gd name="T55" fmla="*/ 209 h 292"/>
                <a:gd name="T56" fmla="*/ 228 w 275"/>
                <a:gd name="T57" fmla="*/ 220 h 292"/>
                <a:gd name="T58" fmla="*/ 217 w 275"/>
                <a:gd name="T59" fmla="*/ 237 h 292"/>
                <a:gd name="T60" fmla="*/ 202 w 275"/>
                <a:gd name="T61" fmla="*/ 242 h 292"/>
                <a:gd name="T62" fmla="*/ 192 w 275"/>
                <a:gd name="T63" fmla="*/ 240 h 292"/>
                <a:gd name="T64" fmla="*/ 181 w 275"/>
                <a:gd name="T65" fmla="*/ 252 h 292"/>
                <a:gd name="T66" fmla="*/ 166 w 275"/>
                <a:gd name="T67" fmla="*/ 267 h 292"/>
                <a:gd name="T68" fmla="*/ 150 w 275"/>
                <a:gd name="T69" fmla="*/ 265 h 292"/>
                <a:gd name="T70" fmla="*/ 139 w 275"/>
                <a:gd name="T71" fmla="*/ 267 h 292"/>
                <a:gd name="T72" fmla="*/ 127 w 275"/>
                <a:gd name="T73" fmla="*/ 284 h 292"/>
                <a:gd name="T74" fmla="*/ 111 w 275"/>
                <a:gd name="T75" fmla="*/ 290 h 292"/>
                <a:gd name="T76" fmla="*/ 104 w 275"/>
                <a:gd name="T77" fmla="*/ 272 h 292"/>
                <a:gd name="T78" fmla="*/ 95 w 275"/>
                <a:gd name="T79" fmla="*/ 259 h 292"/>
                <a:gd name="T80" fmla="*/ 62 w 275"/>
                <a:gd name="T81" fmla="*/ 273 h 292"/>
                <a:gd name="T82" fmla="*/ 52 w 275"/>
                <a:gd name="T83" fmla="*/ 235 h 292"/>
                <a:gd name="T84" fmla="*/ 57 w 275"/>
                <a:gd name="T85" fmla="*/ 201 h 292"/>
                <a:gd name="T86" fmla="*/ 48 w 275"/>
                <a:gd name="T87" fmla="*/ 196 h 292"/>
                <a:gd name="T88" fmla="*/ 39 w 275"/>
                <a:gd name="T89" fmla="*/ 200 h 292"/>
                <a:gd name="T90" fmla="*/ 29 w 275"/>
                <a:gd name="T91" fmla="*/ 205 h 292"/>
                <a:gd name="T92" fmla="*/ 19 w 275"/>
                <a:gd name="T93" fmla="*/ 201 h 292"/>
                <a:gd name="T94" fmla="*/ 18 w 275"/>
                <a:gd name="T95" fmla="*/ 175 h 292"/>
                <a:gd name="T96" fmla="*/ 22 w 275"/>
                <a:gd name="T97" fmla="*/ 154 h 292"/>
                <a:gd name="T98" fmla="*/ 26 w 275"/>
                <a:gd name="T99" fmla="*/ 140 h 292"/>
                <a:gd name="T100" fmla="*/ 24 w 275"/>
                <a:gd name="T101" fmla="*/ 127 h 292"/>
                <a:gd name="T102" fmla="*/ 10 w 275"/>
                <a:gd name="T103" fmla="*/ 126 h 292"/>
                <a:gd name="T104" fmla="*/ 1 w 275"/>
                <a:gd name="T105" fmla="*/ 117 h 292"/>
                <a:gd name="T106" fmla="*/ 14 w 275"/>
                <a:gd name="T107" fmla="*/ 77 h 292"/>
                <a:gd name="T108" fmla="*/ 27 w 275"/>
                <a:gd name="T109" fmla="*/ 50 h 292"/>
                <a:gd name="T110" fmla="*/ 22 w 275"/>
                <a:gd name="T111" fmla="*/ 47 h 292"/>
                <a:gd name="T112" fmla="*/ 20 w 275"/>
                <a:gd name="T113" fmla="*/ 39 h 292"/>
                <a:gd name="T114" fmla="*/ 36 w 275"/>
                <a:gd name="T115" fmla="*/ 15 h 292"/>
                <a:gd name="T116" fmla="*/ 67 w 275"/>
                <a:gd name="T117" fmla="*/ 8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5"/>
                <a:gd name="T178" fmla="*/ 0 h 292"/>
                <a:gd name="T179" fmla="*/ 275 w 275"/>
                <a:gd name="T180" fmla="*/ 292 h 2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5" h="292">
                  <a:moveTo>
                    <a:pt x="67" y="8"/>
                  </a:moveTo>
                  <a:lnTo>
                    <a:pt x="61" y="18"/>
                  </a:lnTo>
                  <a:lnTo>
                    <a:pt x="55" y="28"/>
                  </a:lnTo>
                  <a:lnTo>
                    <a:pt x="51" y="38"/>
                  </a:lnTo>
                  <a:lnTo>
                    <a:pt x="46" y="49"/>
                  </a:lnTo>
                  <a:lnTo>
                    <a:pt x="43" y="60"/>
                  </a:lnTo>
                  <a:lnTo>
                    <a:pt x="41" y="71"/>
                  </a:lnTo>
                  <a:lnTo>
                    <a:pt x="40" y="82"/>
                  </a:lnTo>
                  <a:lnTo>
                    <a:pt x="40" y="95"/>
                  </a:lnTo>
                  <a:lnTo>
                    <a:pt x="41" y="97"/>
                  </a:lnTo>
                  <a:lnTo>
                    <a:pt x="43" y="99"/>
                  </a:lnTo>
                  <a:lnTo>
                    <a:pt x="46" y="101"/>
                  </a:lnTo>
                  <a:lnTo>
                    <a:pt x="49" y="101"/>
                  </a:lnTo>
                  <a:lnTo>
                    <a:pt x="52" y="101"/>
                  </a:lnTo>
                  <a:lnTo>
                    <a:pt x="55" y="101"/>
                  </a:lnTo>
                  <a:lnTo>
                    <a:pt x="58" y="101"/>
                  </a:lnTo>
                  <a:lnTo>
                    <a:pt x="61" y="100"/>
                  </a:lnTo>
                  <a:lnTo>
                    <a:pt x="69" y="96"/>
                  </a:lnTo>
                  <a:lnTo>
                    <a:pt x="67" y="104"/>
                  </a:lnTo>
                  <a:lnTo>
                    <a:pt x="66" y="111"/>
                  </a:lnTo>
                  <a:lnTo>
                    <a:pt x="64" y="118"/>
                  </a:lnTo>
                  <a:lnTo>
                    <a:pt x="62" y="126"/>
                  </a:lnTo>
                  <a:lnTo>
                    <a:pt x="61" y="133"/>
                  </a:lnTo>
                  <a:lnTo>
                    <a:pt x="59" y="141"/>
                  </a:lnTo>
                  <a:lnTo>
                    <a:pt x="58" y="149"/>
                  </a:lnTo>
                  <a:lnTo>
                    <a:pt x="57" y="157"/>
                  </a:lnTo>
                  <a:lnTo>
                    <a:pt x="57" y="161"/>
                  </a:lnTo>
                  <a:lnTo>
                    <a:pt x="57" y="166"/>
                  </a:lnTo>
                  <a:lnTo>
                    <a:pt x="57" y="171"/>
                  </a:lnTo>
                  <a:lnTo>
                    <a:pt x="58" y="175"/>
                  </a:lnTo>
                  <a:lnTo>
                    <a:pt x="58" y="180"/>
                  </a:lnTo>
                  <a:lnTo>
                    <a:pt x="60" y="185"/>
                  </a:lnTo>
                  <a:lnTo>
                    <a:pt x="62" y="189"/>
                  </a:lnTo>
                  <a:lnTo>
                    <a:pt x="65" y="192"/>
                  </a:lnTo>
                  <a:lnTo>
                    <a:pt x="71" y="192"/>
                  </a:lnTo>
                  <a:lnTo>
                    <a:pt x="75" y="191"/>
                  </a:lnTo>
                  <a:lnTo>
                    <a:pt x="79" y="190"/>
                  </a:lnTo>
                  <a:lnTo>
                    <a:pt x="83" y="188"/>
                  </a:lnTo>
                  <a:lnTo>
                    <a:pt x="87" y="186"/>
                  </a:lnTo>
                  <a:lnTo>
                    <a:pt x="92" y="184"/>
                  </a:lnTo>
                  <a:lnTo>
                    <a:pt x="95" y="180"/>
                  </a:lnTo>
                  <a:lnTo>
                    <a:pt x="99" y="178"/>
                  </a:lnTo>
                  <a:lnTo>
                    <a:pt x="101" y="184"/>
                  </a:lnTo>
                  <a:lnTo>
                    <a:pt x="104" y="191"/>
                  </a:lnTo>
                  <a:lnTo>
                    <a:pt x="108" y="197"/>
                  </a:lnTo>
                  <a:lnTo>
                    <a:pt x="113" y="204"/>
                  </a:lnTo>
                  <a:lnTo>
                    <a:pt x="117" y="209"/>
                  </a:lnTo>
                  <a:lnTo>
                    <a:pt x="123" y="214"/>
                  </a:lnTo>
                  <a:lnTo>
                    <a:pt x="130" y="217"/>
                  </a:lnTo>
                  <a:lnTo>
                    <a:pt x="137" y="218"/>
                  </a:lnTo>
                  <a:lnTo>
                    <a:pt x="143" y="216"/>
                  </a:lnTo>
                  <a:lnTo>
                    <a:pt x="149" y="215"/>
                  </a:lnTo>
                  <a:lnTo>
                    <a:pt x="155" y="215"/>
                  </a:lnTo>
                  <a:lnTo>
                    <a:pt x="160" y="215"/>
                  </a:lnTo>
                  <a:lnTo>
                    <a:pt x="166" y="215"/>
                  </a:lnTo>
                  <a:lnTo>
                    <a:pt x="172" y="215"/>
                  </a:lnTo>
                  <a:lnTo>
                    <a:pt x="178" y="214"/>
                  </a:lnTo>
                  <a:lnTo>
                    <a:pt x="184" y="213"/>
                  </a:lnTo>
                  <a:lnTo>
                    <a:pt x="188" y="211"/>
                  </a:lnTo>
                  <a:lnTo>
                    <a:pt x="192" y="210"/>
                  </a:lnTo>
                  <a:lnTo>
                    <a:pt x="196" y="210"/>
                  </a:lnTo>
                  <a:lnTo>
                    <a:pt x="200" y="210"/>
                  </a:lnTo>
                  <a:lnTo>
                    <a:pt x="204" y="210"/>
                  </a:lnTo>
                  <a:lnTo>
                    <a:pt x="208" y="209"/>
                  </a:lnTo>
                  <a:lnTo>
                    <a:pt x="211" y="207"/>
                  </a:lnTo>
                  <a:lnTo>
                    <a:pt x="214" y="203"/>
                  </a:lnTo>
                  <a:lnTo>
                    <a:pt x="214" y="199"/>
                  </a:lnTo>
                  <a:lnTo>
                    <a:pt x="215" y="197"/>
                  </a:lnTo>
                  <a:lnTo>
                    <a:pt x="216" y="194"/>
                  </a:lnTo>
                  <a:lnTo>
                    <a:pt x="217" y="192"/>
                  </a:lnTo>
                  <a:lnTo>
                    <a:pt x="219" y="190"/>
                  </a:lnTo>
                  <a:lnTo>
                    <a:pt x="220" y="187"/>
                  </a:lnTo>
                  <a:lnTo>
                    <a:pt x="221" y="185"/>
                  </a:lnTo>
                  <a:lnTo>
                    <a:pt x="222" y="181"/>
                  </a:lnTo>
                  <a:lnTo>
                    <a:pt x="225" y="181"/>
                  </a:lnTo>
                  <a:lnTo>
                    <a:pt x="229" y="181"/>
                  </a:lnTo>
                  <a:lnTo>
                    <a:pt x="233" y="183"/>
                  </a:lnTo>
                  <a:lnTo>
                    <a:pt x="237" y="183"/>
                  </a:lnTo>
                  <a:lnTo>
                    <a:pt x="241" y="183"/>
                  </a:lnTo>
                  <a:lnTo>
                    <a:pt x="244" y="183"/>
                  </a:lnTo>
                  <a:lnTo>
                    <a:pt x="249" y="181"/>
                  </a:lnTo>
                  <a:lnTo>
                    <a:pt x="252" y="178"/>
                  </a:lnTo>
                  <a:lnTo>
                    <a:pt x="255" y="172"/>
                  </a:lnTo>
                  <a:lnTo>
                    <a:pt x="256" y="165"/>
                  </a:lnTo>
                  <a:lnTo>
                    <a:pt x="257" y="157"/>
                  </a:lnTo>
                  <a:lnTo>
                    <a:pt x="258" y="150"/>
                  </a:lnTo>
                  <a:lnTo>
                    <a:pt x="259" y="143"/>
                  </a:lnTo>
                  <a:lnTo>
                    <a:pt x="259" y="135"/>
                  </a:lnTo>
                  <a:lnTo>
                    <a:pt x="260" y="129"/>
                  </a:lnTo>
                  <a:lnTo>
                    <a:pt x="260" y="122"/>
                  </a:lnTo>
                  <a:lnTo>
                    <a:pt x="263" y="121"/>
                  </a:lnTo>
                  <a:lnTo>
                    <a:pt x="267" y="122"/>
                  </a:lnTo>
                  <a:lnTo>
                    <a:pt x="269" y="122"/>
                  </a:lnTo>
                  <a:lnTo>
                    <a:pt x="270" y="125"/>
                  </a:lnTo>
                  <a:lnTo>
                    <a:pt x="272" y="126"/>
                  </a:lnTo>
                  <a:lnTo>
                    <a:pt x="273" y="128"/>
                  </a:lnTo>
                  <a:lnTo>
                    <a:pt x="274" y="131"/>
                  </a:lnTo>
                  <a:lnTo>
                    <a:pt x="275" y="133"/>
                  </a:lnTo>
                  <a:lnTo>
                    <a:pt x="275" y="143"/>
                  </a:lnTo>
                  <a:lnTo>
                    <a:pt x="274" y="152"/>
                  </a:lnTo>
                  <a:lnTo>
                    <a:pt x="273" y="161"/>
                  </a:lnTo>
                  <a:lnTo>
                    <a:pt x="270" y="171"/>
                  </a:lnTo>
                  <a:lnTo>
                    <a:pt x="267" y="180"/>
                  </a:lnTo>
                  <a:lnTo>
                    <a:pt x="263" y="190"/>
                  </a:lnTo>
                  <a:lnTo>
                    <a:pt x="260" y="199"/>
                  </a:lnTo>
                  <a:lnTo>
                    <a:pt x="257" y="208"/>
                  </a:lnTo>
                  <a:lnTo>
                    <a:pt x="254" y="208"/>
                  </a:lnTo>
                  <a:lnTo>
                    <a:pt x="251" y="208"/>
                  </a:lnTo>
                  <a:lnTo>
                    <a:pt x="248" y="208"/>
                  </a:lnTo>
                  <a:lnTo>
                    <a:pt x="245" y="208"/>
                  </a:lnTo>
                  <a:lnTo>
                    <a:pt x="242" y="208"/>
                  </a:lnTo>
                  <a:lnTo>
                    <a:pt x="239" y="209"/>
                  </a:lnTo>
                  <a:lnTo>
                    <a:pt x="236" y="210"/>
                  </a:lnTo>
                  <a:lnTo>
                    <a:pt x="233" y="211"/>
                  </a:lnTo>
                  <a:lnTo>
                    <a:pt x="230" y="215"/>
                  </a:lnTo>
                  <a:lnTo>
                    <a:pt x="228" y="220"/>
                  </a:lnTo>
                  <a:lnTo>
                    <a:pt x="225" y="225"/>
                  </a:lnTo>
                  <a:lnTo>
                    <a:pt x="223" y="229"/>
                  </a:lnTo>
                  <a:lnTo>
                    <a:pt x="220" y="234"/>
                  </a:lnTo>
                  <a:lnTo>
                    <a:pt x="217" y="237"/>
                  </a:lnTo>
                  <a:lnTo>
                    <a:pt x="214" y="240"/>
                  </a:lnTo>
                  <a:lnTo>
                    <a:pt x="209" y="243"/>
                  </a:lnTo>
                  <a:lnTo>
                    <a:pt x="205" y="243"/>
                  </a:lnTo>
                  <a:lnTo>
                    <a:pt x="202" y="242"/>
                  </a:lnTo>
                  <a:lnTo>
                    <a:pt x="199" y="242"/>
                  </a:lnTo>
                  <a:lnTo>
                    <a:pt x="197" y="240"/>
                  </a:lnTo>
                  <a:lnTo>
                    <a:pt x="194" y="240"/>
                  </a:lnTo>
                  <a:lnTo>
                    <a:pt x="192" y="240"/>
                  </a:lnTo>
                  <a:lnTo>
                    <a:pt x="189" y="242"/>
                  </a:lnTo>
                  <a:lnTo>
                    <a:pt x="186" y="243"/>
                  </a:lnTo>
                  <a:lnTo>
                    <a:pt x="183" y="248"/>
                  </a:lnTo>
                  <a:lnTo>
                    <a:pt x="181" y="252"/>
                  </a:lnTo>
                  <a:lnTo>
                    <a:pt x="178" y="256"/>
                  </a:lnTo>
                  <a:lnTo>
                    <a:pt x="175" y="260"/>
                  </a:lnTo>
                  <a:lnTo>
                    <a:pt x="171" y="264"/>
                  </a:lnTo>
                  <a:lnTo>
                    <a:pt x="166" y="267"/>
                  </a:lnTo>
                  <a:lnTo>
                    <a:pt x="161" y="269"/>
                  </a:lnTo>
                  <a:lnTo>
                    <a:pt x="156" y="271"/>
                  </a:lnTo>
                  <a:lnTo>
                    <a:pt x="153" y="267"/>
                  </a:lnTo>
                  <a:lnTo>
                    <a:pt x="150" y="265"/>
                  </a:lnTo>
                  <a:lnTo>
                    <a:pt x="146" y="264"/>
                  </a:lnTo>
                  <a:lnTo>
                    <a:pt x="144" y="264"/>
                  </a:lnTo>
                  <a:lnTo>
                    <a:pt x="142" y="265"/>
                  </a:lnTo>
                  <a:lnTo>
                    <a:pt x="139" y="267"/>
                  </a:lnTo>
                  <a:lnTo>
                    <a:pt x="137" y="269"/>
                  </a:lnTo>
                  <a:lnTo>
                    <a:pt x="135" y="271"/>
                  </a:lnTo>
                  <a:lnTo>
                    <a:pt x="132" y="277"/>
                  </a:lnTo>
                  <a:lnTo>
                    <a:pt x="127" y="284"/>
                  </a:lnTo>
                  <a:lnTo>
                    <a:pt x="123" y="289"/>
                  </a:lnTo>
                  <a:lnTo>
                    <a:pt x="118" y="292"/>
                  </a:lnTo>
                  <a:lnTo>
                    <a:pt x="114" y="291"/>
                  </a:lnTo>
                  <a:lnTo>
                    <a:pt x="111" y="290"/>
                  </a:lnTo>
                  <a:lnTo>
                    <a:pt x="108" y="288"/>
                  </a:lnTo>
                  <a:lnTo>
                    <a:pt x="107" y="285"/>
                  </a:lnTo>
                  <a:lnTo>
                    <a:pt x="105" y="278"/>
                  </a:lnTo>
                  <a:lnTo>
                    <a:pt x="104" y="272"/>
                  </a:lnTo>
                  <a:lnTo>
                    <a:pt x="103" y="266"/>
                  </a:lnTo>
                  <a:lnTo>
                    <a:pt x="100" y="262"/>
                  </a:lnTo>
                  <a:lnTo>
                    <a:pt x="98" y="260"/>
                  </a:lnTo>
                  <a:lnTo>
                    <a:pt x="95" y="259"/>
                  </a:lnTo>
                  <a:lnTo>
                    <a:pt x="92" y="260"/>
                  </a:lnTo>
                  <a:lnTo>
                    <a:pt x="86" y="262"/>
                  </a:lnTo>
                  <a:lnTo>
                    <a:pt x="67" y="282"/>
                  </a:lnTo>
                  <a:lnTo>
                    <a:pt x="62" y="273"/>
                  </a:lnTo>
                  <a:lnTo>
                    <a:pt x="57" y="265"/>
                  </a:lnTo>
                  <a:lnTo>
                    <a:pt x="54" y="255"/>
                  </a:lnTo>
                  <a:lnTo>
                    <a:pt x="52" y="245"/>
                  </a:lnTo>
                  <a:lnTo>
                    <a:pt x="52" y="235"/>
                  </a:lnTo>
                  <a:lnTo>
                    <a:pt x="52" y="225"/>
                  </a:lnTo>
                  <a:lnTo>
                    <a:pt x="54" y="214"/>
                  </a:lnTo>
                  <a:lnTo>
                    <a:pt x="57" y="205"/>
                  </a:lnTo>
                  <a:lnTo>
                    <a:pt x="57" y="201"/>
                  </a:lnTo>
                  <a:lnTo>
                    <a:pt x="55" y="199"/>
                  </a:lnTo>
                  <a:lnTo>
                    <a:pt x="54" y="197"/>
                  </a:lnTo>
                  <a:lnTo>
                    <a:pt x="52" y="196"/>
                  </a:lnTo>
                  <a:lnTo>
                    <a:pt x="48" y="196"/>
                  </a:lnTo>
                  <a:lnTo>
                    <a:pt x="46" y="196"/>
                  </a:lnTo>
                  <a:lnTo>
                    <a:pt x="43" y="196"/>
                  </a:lnTo>
                  <a:lnTo>
                    <a:pt x="41" y="197"/>
                  </a:lnTo>
                  <a:lnTo>
                    <a:pt x="39" y="200"/>
                  </a:lnTo>
                  <a:lnTo>
                    <a:pt x="37" y="201"/>
                  </a:lnTo>
                  <a:lnTo>
                    <a:pt x="35" y="204"/>
                  </a:lnTo>
                  <a:lnTo>
                    <a:pt x="33" y="204"/>
                  </a:lnTo>
                  <a:lnTo>
                    <a:pt x="29" y="205"/>
                  </a:lnTo>
                  <a:lnTo>
                    <a:pt x="27" y="206"/>
                  </a:lnTo>
                  <a:lnTo>
                    <a:pt x="24" y="207"/>
                  </a:lnTo>
                  <a:lnTo>
                    <a:pt x="22" y="208"/>
                  </a:lnTo>
                  <a:lnTo>
                    <a:pt x="19" y="201"/>
                  </a:lnTo>
                  <a:lnTo>
                    <a:pt x="17" y="195"/>
                  </a:lnTo>
                  <a:lnTo>
                    <a:pt x="17" y="189"/>
                  </a:lnTo>
                  <a:lnTo>
                    <a:pt x="17" y="181"/>
                  </a:lnTo>
                  <a:lnTo>
                    <a:pt x="18" y="175"/>
                  </a:lnTo>
                  <a:lnTo>
                    <a:pt x="19" y="169"/>
                  </a:lnTo>
                  <a:lnTo>
                    <a:pt x="20" y="163"/>
                  </a:lnTo>
                  <a:lnTo>
                    <a:pt x="20" y="157"/>
                  </a:lnTo>
                  <a:lnTo>
                    <a:pt x="22" y="154"/>
                  </a:lnTo>
                  <a:lnTo>
                    <a:pt x="23" y="151"/>
                  </a:lnTo>
                  <a:lnTo>
                    <a:pt x="24" y="148"/>
                  </a:lnTo>
                  <a:lnTo>
                    <a:pt x="25" y="144"/>
                  </a:lnTo>
                  <a:lnTo>
                    <a:pt x="26" y="140"/>
                  </a:lnTo>
                  <a:lnTo>
                    <a:pt x="27" y="137"/>
                  </a:lnTo>
                  <a:lnTo>
                    <a:pt x="27" y="133"/>
                  </a:lnTo>
                  <a:lnTo>
                    <a:pt x="27" y="130"/>
                  </a:lnTo>
                  <a:lnTo>
                    <a:pt x="24" y="127"/>
                  </a:lnTo>
                  <a:lnTo>
                    <a:pt x="21" y="125"/>
                  </a:lnTo>
                  <a:lnTo>
                    <a:pt x="18" y="125"/>
                  </a:lnTo>
                  <a:lnTo>
                    <a:pt x="14" y="125"/>
                  </a:lnTo>
                  <a:lnTo>
                    <a:pt x="10" y="126"/>
                  </a:lnTo>
                  <a:lnTo>
                    <a:pt x="6" y="127"/>
                  </a:lnTo>
                  <a:lnTo>
                    <a:pt x="3" y="128"/>
                  </a:lnTo>
                  <a:lnTo>
                    <a:pt x="0" y="128"/>
                  </a:lnTo>
                  <a:lnTo>
                    <a:pt x="1" y="117"/>
                  </a:lnTo>
                  <a:lnTo>
                    <a:pt x="3" y="107"/>
                  </a:lnTo>
                  <a:lnTo>
                    <a:pt x="5" y="97"/>
                  </a:lnTo>
                  <a:lnTo>
                    <a:pt x="9" y="87"/>
                  </a:lnTo>
                  <a:lnTo>
                    <a:pt x="14" y="77"/>
                  </a:lnTo>
                  <a:lnTo>
                    <a:pt x="18" y="69"/>
                  </a:lnTo>
                  <a:lnTo>
                    <a:pt x="23" y="59"/>
                  </a:lnTo>
                  <a:lnTo>
                    <a:pt x="29" y="51"/>
                  </a:lnTo>
                  <a:lnTo>
                    <a:pt x="27" y="50"/>
                  </a:lnTo>
                  <a:lnTo>
                    <a:pt x="26" y="49"/>
                  </a:lnTo>
                  <a:lnTo>
                    <a:pt x="25" y="48"/>
                  </a:lnTo>
                  <a:lnTo>
                    <a:pt x="24" y="47"/>
                  </a:lnTo>
                  <a:lnTo>
                    <a:pt x="22" y="47"/>
                  </a:lnTo>
                  <a:lnTo>
                    <a:pt x="21" y="46"/>
                  </a:lnTo>
                  <a:lnTo>
                    <a:pt x="19" y="46"/>
                  </a:lnTo>
                  <a:lnTo>
                    <a:pt x="17" y="46"/>
                  </a:lnTo>
                  <a:lnTo>
                    <a:pt x="20" y="39"/>
                  </a:lnTo>
                  <a:lnTo>
                    <a:pt x="23" y="33"/>
                  </a:lnTo>
                  <a:lnTo>
                    <a:pt x="27" y="27"/>
                  </a:lnTo>
                  <a:lnTo>
                    <a:pt x="32" y="20"/>
                  </a:lnTo>
                  <a:lnTo>
                    <a:pt x="36" y="15"/>
                  </a:lnTo>
                  <a:lnTo>
                    <a:pt x="42" y="10"/>
                  </a:lnTo>
                  <a:lnTo>
                    <a:pt x="48" y="5"/>
                  </a:lnTo>
                  <a:lnTo>
                    <a:pt x="56" y="0"/>
                  </a:lnTo>
                  <a:lnTo>
                    <a:pt x="67" y="8"/>
                  </a:lnTo>
                  <a:close/>
                </a:path>
              </a:pathLst>
            </a:custGeom>
            <a:solidFill>
              <a:srgbClr val="4C4C4C"/>
            </a:solidFill>
            <a:ln w="9525">
              <a:noFill/>
              <a:round/>
              <a:headEnd/>
              <a:tailEnd/>
            </a:ln>
          </p:spPr>
          <p:txBody>
            <a:bodyPr>
              <a:prstTxWarp prst="textNoShape">
                <a:avLst/>
              </a:prstTxWarp>
            </a:bodyPr>
            <a:lstStyle/>
            <a:p>
              <a:endParaRPr lang="en-US"/>
            </a:p>
          </p:txBody>
        </p:sp>
        <p:sp>
          <p:nvSpPr>
            <p:cNvPr id="62615" name="Freeform 151"/>
            <p:cNvSpPr>
              <a:spLocks/>
            </p:cNvSpPr>
            <p:nvPr/>
          </p:nvSpPr>
          <p:spPr bwMode="auto">
            <a:xfrm>
              <a:off x="1406" y="1378"/>
              <a:ext cx="176" cy="176"/>
            </a:xfrm>
            <a:custGeom>
              <a:avLst/>
              <a:gdLst>
                <a:gd name="T0" fmla="*/ 151 w 176"/>
                <a:gd name="T1" fmla="*/ 4 h 176"/>
                <a:gd name="T2" fmla="*/ 133 w 176"/>
                <a:gd name="T3" fmla="*/ 1 h 176"/>
                <a:gd name="T4" fmla="*/ 113 w 176"/>
                <a:gd name="T5" fmla="*/ 0 h 176"/>
                <a:gd name="T6" fmla="*/ 96 w 176"/>
                <a:gd name="T7" fmla="*/ 2 h 176"/>
                <a:gd name="T8" fmla="*/ 91 w 176"/>
                <a:gd name="T9" fmla="*/ 6 h 176"/>
                <a:gd name="T10" fmla="*/ 72 w 176"/>
                <a:gd name="T11" fmla="*/ 7 h 176"/>
                <a:gd name="T12" fmla="*/ 55 w 176"/>
                <a:gd name="T13" fmla="*/ 11 h 176"/>
                <a:gd name="T14" fmla="*/ 38 w 176"/>
                <a:gd name="T15" fmla="*/ 16 h 176"/>
                <a:gd name="T16" fmla="*/ 23 w 176"/>
                <a:gd name="T17" fmla="*/ 22 h 176"/>
                <a:gd name="T18" fmla="*/ 23 w 176"/>
                <a:gd name="T19" fmla="*/ 25 h 176"/>
                <a:gd name="T20" fmla="*/ 32 w 176"/>
                <a:gd name="T21" fmla="*/ 25 h 176"/>
                <a:gd name="T22" fmla="*/ 43 w 176"/>
                <a:gd name="T23" fmla="*/ 26 h 176"/>
                <a:gd name="T24" fmla="*/ 53 w 176"/>
                <a:gd name="T25" fmla="*/ 27 h 176"/>
                <a:gd name="T26" fmla="*/ 63 w 176"/>
                <a:gd name="T27" fmla="*/ 29 h 176"/>
                <a:gd name="T28" fmla="*/ 59 w 176"/>
                <a:gd name="T29" fmla="*/ 37 h 176"/>
                <a:gd name="T30" fmla="*/ 53 w 176"/>
                <a:gd name="T31" fmla="*/ 43 h 176"/>
                <a:gd name="T32" fmla="*/ 31 w 176"/>
                <a:gd name="T33" fmla="*/ 53 h 176"/>
                <a:gd name="T34" fmla="*/ 10 w 176"/>
                <a:gd name="T35" fmla="*/ 63 h 176"/>
                <a:gd name="T36" fmla="*/ 3 w 176"/>
                <a:gd name="T37" fmla="*/ 71 h 176"/>
                <a:gd name="T38" fmla="*/ 0 w 176"/>
                <a:gd name="T39" fmla="*/ 80 h 176"/>
                <a:gd name="T40" fmla="*/ 16 w 176"/>
                <a:gd name="T41" fmla="*/ 78 h 176"/>
                <a:gd name="T42" fmla="*/ 33 w 176"/>
                <a:gd name="T43" fmla="*/ 72 h 176"/>
                <a:gd name="T44" fmla="*/ 49 w 176"/>
                <a:gd name="T45" fmla="*/ 66 h 176"/>
                <a:gd name="T46" fmla="*/ 66 w 176"/>
                <a:gd name="T47" fmla="*/ 64 h 176"/>
                <a:gd name="T48" fmla="*/ 63 w 176"/>
                <a:gd name="T49" fmla="*/ 74 h 176"/>
                <a:gd name="T50" fmla="*/ 55 w 176"/>
                <a:gd name="T51" fmla="*/ 81 h 176"/>
                <a:gd name="T52" fmla="*/ 34 w 176"/>
                <a:gd name="T53" fmla="*/ 93 h 176"/>
                <a:gd name="T54" fmla="*/ 13 w 176"/>
                <a:gd name="T55" fmla="*/ 105 h 176"/>
                <a:gd name="T56" fmla="*/ 6 w 176"/>
                <a:gd name="T57" fmla="*/ 115 h 176"/>
                <a:gd name="T58" fmla="*/ 4 w 176"/>
                <a:gd name="T59" fmla="*/ 128 h 176"/>
                <a:gd name="T60" fmla="*/ 24 w 176"/>
                <a:gd name="T61" fmla="*/ 123 h 176"/>
                <a:gd name="T62" fmla="*/ 45 w 176"/>
                <a:gd name="T63" fmla="*/ 115 h 176"/>
                <a:gd name="T64" fmla="*/ 67 w 176"/>
                <a:gd name="T65" fmla="*/ 109 h 176"/>
                <a:gd name="T66" fmla="*/ 78 w 176"/>
                <a:gd name="T67" fmla="*/ 108 h 176"/>
                <a:gd name="T68" fmla="*/ 91 w 176"/>
                <a:gd name="T69" fmla="*/ 110 h 176"/>
                <a:gd name="T70" fmla="*/ 88 w 176"/>
                <a:gd name="T71" fmla="*/ 119 h 176"/>
                <a:gd name="T72" fmla="*/ 82 w 176"/>
                <a:gd name="T73" fmla="*/ 126 h 176"/>
                <a:gd name="T74" fmla="*/ 62 w 176"/>
                <a:gd name="T75" fmla="*/ 138 h 176"/>
                <a:gd name="T76" fmla="*/ 42 w 176"/>
                <a:gd name="T77" fmla="*/ 151 h 176"/>
                <a:gd name="T78" fmla="*/ 35 w 176"/>
                <a:gd name="T79" fmla="*/ 158 h 176"/>
                <a:gd name="T80" fmla="*/ 33 w 176"/>
                <a:gd name="T81" fmla="*/ 168 h 176"/>
                <a:gd name="T82" fmla="*/ 47 w 176"/>
                <a:gd name="T83" fmla="*/ 171 h 176"/>
                <a:gd name="T84" fmla="*/ 64 w 176"/>
                <a:gd name="T85" fmla="*/ 162 h 176"/>
                <a:gd name="T86" fmla="*/ 81 w 176"/>
                <a:gd name="T87" fmla="*/ 156 h 176"/>
                <a:gd name="T88" fmla="*/ 97 w 176"/>
                <a:gd name="T89" fmla="*/ 146 h 176"/>
                <a:gd name="T90" fmla="*/ 115 w 176"/>
                <a:gd name="T91" fmla="*/ 130 h 176"/>
                <a:gd name="T92" fmla="*/ 142 w 176"/>
                <a:gd name="T93" fmla="*/ 108 h 176"/>
                <a:gd name="T94" fmla="*/ 161 w 176"/>
                <a:gd name="T95" fmla="*/ 90 h 176"/>
                <a:gd name="T96" fmla="*/ 169 w 176"/>
                <a:gd name="T97" fmla="*/ 76 h 176"/>
                <a:gd name="T98" fmla="*/ 175 w 176"/>
                <a:gd name="T99" fmla="*/ 61 h 176"/>
                <a:gd name="T100" fmla="*/ 176 w 176"/>
                <a:gd name="T101" fmla="*/ 43 h 176"/>
                <a:gd name="T102" fmla="*/ 175 w 176"/>
                <a:gd name="T103" fmla="*/ 33 h 176"/>
                <a:gd name="T104" fmla="*/ 174 w 176"/>
                <a:gd name="T105" fmla="*/ 27 h 176"/>
                <a:gd name="T106" fmla="*/ 171 w 176"/>
                <a:gd name="T107" fmla="*/ 21 h 176"/>
                <a:gd name="T108" fmla="*/ 168 w 176"/>
                <a:gd name="T109" fmla="*/ 17 h 176"/>
                <a:gd name="T110" fmla="*/ 166 w 176"/>
                <a:gd name="T111" fmla="*/ 16 h 176"/>
                <a:gd name="T112" fmla="*/ 165 w 176"/>
                <a:gd name="T113" fmla="*/ 15 h 176"/>
                <a:gd name="T114" fmla="*/ 163 w 176"/>
                <a:gd name="T115" fmla="*/ 13 h 176"/>
                <a:gd name="T116" fmla="*/ 161 w 176"/>
                <a:gd name="T117" fmla="*/ 13 h 176"/>
                <a:gd name="T118" fmla="*/ 159 w 176"/>
                <a:gd name="T119" fmla="*/ 11 h 1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76"/>
                <a:gd name="T182" fmla="*/ 176 w 176"/>
                <a:gd name="T183" fmla="*/ 176 h 1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76">
                  <a:moveTo>
                    <a:pt x="157" y="6"/>
                  </a:moveTo>
                  <a:lnTo>
                    <a:pt x="151" y="4"/>
                  </a:lnTo>
                  <a:lnTo>
                    <a:pt x="143" y="2"/>
                  </a:lnTo>
                  <a:lnTo>
                    <a:pt x="133" y="1"/>
                  </a:lnTo>
                  <a:lnTo>
                    <a:pt x="124" y="0"/>
                  </a:lnTo>
                  <a:lnTo>
                    <a:pt x="113" y="0"/>
                  </a:lnTo>
                  <a:lnTo>
                    <a:pt x="104" y="1"/>
                  </a:lnTo>
                  <a:lnTo>
                    <a:pt x="96" y="2"/>
                  </a:lnTo>
                  <a:lnTo>
                    <a:pt x="91" y="4"/>
                  </a:lnTo>
                  <a:lnTo>
                    <a:pt x="91" y="6"/>
                  </a:lnTo>
                  <a:lnTo>
                    <a:pt x="82" y="6"/>
                  </a:lnTo>
                  <a:lnTo>
                    <a:pt x="72" y="7"/>
                  </a:lnTo>
                  <a:lnTo>
                    <a:pt x="64" y="8"/>
                  </a:lnTo>
                  <a:lnTo>
                    <a:pt x="55" y="11"/>
                  </a:lnTo>
                  <a:lnTo>
                    <a:pt x="47" y="13"/>
                  </a:lnTo>
                  <a:lnTo>
                    <a:pt x="38" y="16"/>
                  </a:lnTo>
                  <a:lnTo>
                    <a:pt x="30" y="19"/>
                  </a:lnTo>
                  <a:lnTo>
                    <a:pt x="23" y="22"/>
                  </a:lnTo>
                  <a:lnTo>
                    <a:pt x="23" y="24"/>
                  </a:lnTo>
                  <a:lnTo>
                    <a:pt x="23" y="25"/>
                  </a:lnTo>
                  <a:lnTo>
                    <a:pt x="27" y="25"/>
                  </a:lnTo>
                  <a:lnTo>
                    <a:pt x="32" y="25"/>
                  </a:lnTo>
                  <a:lnTo>
                    <a:pt x="37" y="26"/>
                  </a:lnTo>
                  <a:lnTo>
                    <a:pt x="43" y="26"/>
                  </a:lnTo>
                  <a:lnTo>
                    <a:pt x="48" y="27"/>
                  </a:lnTo>
                  <a:lnTo>
                    <a:pt x="53" y="27"/>
                  </a:lnTo>
                  <a:lnTo>
                    <a:pt x="58" y="29"/>
                  </a:lnTo>
                  <a:lnTo>
                    <a:pt x="63" y="29"/>
                  </a:lnTo>
                  <a:lnTo>
                    <a:pt x="62" y="33"/>
                  </a:lnTo>
                  <a:lnTo>
                    <a:pt x="59" y="37"/>
                  </a:lnTo>
                  <a:lnTo>
                    <a:pt x="56" y="40"/>
                  </a:lnTo>
                  <a:lnTo>
                    <a:pt x="53" y="43"/>
                  </a:lnTo>
                  <a:lnTo>
                    <a:pt x="43" y="49"/>
                  </a:lnTo>
                  <a:lnTo>
                    <a:pt x="31" y="53"/>
                  </a:lnTo>
                  <a:lnTo>
                    <a:pt x="20" y="58"/>
                  </a:lnTo>
                  <a:lnTo>
                    <a:pt x="10" y="63"/>
                  </a:lnTo>
                  <a:lnTo>
                    <a:pt x="6" y="66"/>
                  </a:lnTo>
                  <a:lnTo>
                    <a:pt x="3" y="71"/>
                  </a:lnTo>
                  <a:lnTo>
                    <a:pt x="1" y="75"/>
                  </a:lnTo>
                  <a:lnTo>
                    <a:pt x="0" y="80"/>
                  </a:lnTo>
                  <a:lnTo>
                    <a:pt x="9" y="79"/>
                  </a:lnTo>
                  <a:lnTo>
                    <a:pt x="16" y="78"/>
                  </a:lnTo>
                  <a:lnTo>
                    <a:pt x="25" y="75"/>
                  </a:lnTo>
                  <a:lnTo>
                    <a:pt x="33" y="72"/>
                  </a:lnTo>
                  <a:lnTo>
                    <a:pt x="40" y="70"/>
                  </a:lnTo>
                  <a:lnTo>
                    <a:pt x="49" y="66"/>
                  </a:lnTo>
                  <a:lnTo>
                    <a:pt x="57" y="64"/>
                  </a:lnTo>
                  <a:lnTo>
                    <a:pt x="66" y="64"/>
                  </a:lnTo>
                  <a:lnTo>
                    <a:pt x="65" y="70"/>
                  </a:lnTo>
                  <a:lnTo>
                    <a:pt x="63" y="74"/>
                  </a:lnTo>
                  <a:lnTo>
                    <a:pt x="59" y="78"/>
                  </a:lnTo>
                  <a:lnTo>
                    <a:pt x="55" y="81"/>
                  </a:lnTo>
                  <a:lnTo>
                    <a:pt x="46" y="87"/>
                  </a:lnTo>
                  <a:lnTo>
                    <a:pt x="34" y="93"/>
                  </a:lnTo>
                  <a:lnTo>
                    <a:pt x="23" y="99"/>
                  </a:lnTo>
                  <a:lnTo>
                    <a:pt x="13" y="105"/>
                  </a:lnTo>
                  <a:lnTo>
                    <a:pt x="9" y="110"/>
                  </a:lnTo>
                  <a:lnTo>
                    <a:pt x="6" y="115"/>
                  </a:lnTo>
                  <a:lnTo>
                    <a:pt x="4" y="121"/>
                  </a:lnTo>
                  <a:lnTo>
                    <a:pt x="4" y="128"/>
                  </a:lnTo>
                  <a:lnTo>
                    <a:pt x="14" y="126"/>
                  </a:lnTo>
                  <a:lnTo>
                    <a:pt x="24" y="123"/>
                  </a:lnTo>
                  <a:lnTo>
                    <a:pt x="34" y="119"/>
                  </a:lnTo>
                  <a:lnTo>
                    <a:pt x="45" y="115"/>
                  </a:lnTo>
                  <a:lnTo>
                    <a:pt x="55" y="111"/>
                  </a:lnTo>
                  <a:lnTo>
                    <a:pt x="67" y="109"/>
                  </a:lnTo>
                  <a:lnTo>
                    <a:pt x="72" y="108"/>
                  </a:lnTo>
                  <a:lnTo>
                    <a:pt x="78" y="108"/>
                  </a:lnTo>
                  <a:lnTo>
                    <a:pt x="85" y="109"/>
                  </a:lnTo>
                  <a:lnTo>
                    <a:pt x="91" y="110"/>
                  </a:lnTo>
                  <a:lnTo>
                    <a:pt x="90" y="115"/>
                  </a:lnTo>
                  <a:lnTo>
                    <a:pt x="88" y="119"/>
                  </a:lnTo>
                  <a:lnTo>
                    <a:pt x="86" y="122"/>
                  </a:lnTo>
                  <a:lnTo>
                    <a:pt x="82" y="126"/>
                  </a:lnTo>
                  <a:lnTo>
                    <a:pt x="72" y="133"/>
                  </a:lnTo>
                  <a:lnTo>
                    <a:pt x="62" y="138"/>
                  </a:lnTo>
                  <a:lnTo>
                    <a:pt x="51" y="144"/>
                  </a:lnTo>
                  <a:lnTo>
                    <a:pt x="42" y="151"/>
                  </a:lnTo>
                  <a:lnTo>
                    <a:pt x="38" y="154"/>
                  </a:lnTo>
                  <a:lnTo>
                    <a:pt x="35" y="158"/>
                  </a:lnTo>
                  <a:lnTo>
                    <a:pt x="33" y="162"/>
                  </a:lnTo>
                  <a:lnTo>
                    <a:pt x="33" y="168"/>
                  </a:lnTo>
                  <a:lnTo>
                    <a:pt x="40" y="176"/>
                  </a:lnTo>
                  <a:lnTo>
                    <a:pt x="47" y="171"/>
                  </a:lnTo>
                  <a:lnTo>
                    <a:pt x="55" y="166"/>
                  </a:lnTo>
                  <a:lnTo>
                    <a:pt x="64" y="162"/>
                  </a:lnTo>
                  <a:lnTo>
                    <a:pt x="72" y="159"/>
                  </a:lnTo>
                  <a:lnTo>
                    <a:pt x="81" y="156"/>
                  </a:lnTo>
                  <a:lnTo>
                    <a:pt x="89" y="152"/>
                  </a:lnTo>
                  <a:lnTo>
                    <a:pt x="97" y="146"/>
                  </a:lnTo>
                  <a:lnTo>
                    <a:pt x="104" y="141"/>
                  </a:lnTo>
                  <a:lnTo>
                    <a:pt x="115" y="130"/>
                  </a:lnTo>
                  <a:lnTo>
                    <a:pt x="129" y="119"/>
                  </a:lnTo>
                  <a:lnTo>
                    <a:pt x="142" y="108"/>
                  </a:lnTo>
                  <a:lnTo>
                    <a:pt x="154" y="96"/>
                  </a:lnTo>
                  <a:lnTo>
                    <a:pt x="161" y="90"/>
                  </a:lnTo>
                  <a:lnTo>
                    <a:pt x="165" y="83"/>
                  </a:lnTo>
                  <a:lnTo>
                    <a:pt x="169" y="76"/>
                  </a:lnTo>
                  <a:lnTo>
                    <a:pt x="173" y="69"/>
                  </a:lnTo>
                  <a:lnTo>
                    <a:pt x="175" y="61"/>
                  </a:lnTo>
                  <a:lnTo>
                    <a:pt x="176" y="53"/>
                  </a:lnTo>
                  <a:lnTo>
                    <a:pt x="176" y="43"/>
                  </a:lnTo>
                  <a:lnTo>
                    <a:pt x="175" y="34"/>
                  </a:lnTo>
                  <a:lnTo>
                    <a:pt x="175" y="33"/>
                  </a:lnTo>
                  <a:lnTo>
                    <a:pt x="174" y="31"/>
                  </a:lnTo>
                  <a:lnTo>
                    <a:pt x="174" y="27"/>
                  </a:lnTo>
                  <a:lnTo>
                    <a:pt x="173" y="24"/>
                  </a:lnTo>
                  <a:lnTo>
                    <a:pt x="171" y="21"/>
                  </a:lnTo>
                  <a:lnTo>
                    <a:pt x="170" y="19"/>
                  </a:lnTo>
                  <a:lnTo>
                    <a:pt x="168" y="17"/>
                  </a:lnTo>
                  <a:lnTo>
                    <a:pt x="166" y="17"/>
                  </a:lnTo>
                  <a:lnTo>
                    <a:pt x="166" y="16"/>
                  </a:lnTo>
                  <a:lnTo>
                    <a:pt x="166" y="15"/>
                  </a:lnTo>
                  <a:lnTo>
                    <a:pt x="165" y="15"/>
                  </a:lnTo>
                  <a:lnTo>
                    <a:pt x="164" y="14"/>
                  </a:lnTo>
                  <a:lnTo>
                    <a:pt x="163" y="13"/>
                  </a:lnTo>
                  <a:lnTo>
                    <a:pt x="162" y="13"/>
                  </a:lnTo>
                  <a:lnTo>
                    <a:pt x="161" y="13"/>
                  </a:lnTo>
                  <a:lnTo>
                    <a:pt x="161" y="12"/>
                  </a:lnTo>
                  <a:lnTo>
                    <a:pt x="159" y="11"/>
                  </a:lnTo>
                  <a:lnTo>
                    <a:pt x="157" y="6"/>
                  </a:lnTo>
                  <a:close/>
                </a:path>
              </a:pathLst>
            </a:custGeom>
            <a:solidFill>
              <a:srgbClr val="DADADA"/>
            </a:solidFill>
            <a:ln w="9525">
              <a:noFill/>
              <a:round/>
              <a:headEnd/>
              <a:tailEnd/>
            </a:ln>
          </p:spPr>
          <p:txBody>
            <a:bodyPr>
              <a:prstTxWarp prst="textNoShape">
                <a:avLst/>
              </a:prstTxWarp>
            </a:bodyPr>
            <a:lstStyle/>
            <a:p>
              <a:endParaRPr lang="en-US"/>
            </a:p>
          </p:txBody>
        </p:sp>
        <p:sp>
          <p:nvSpPr>
            <p:cNvPr id="62616" name="Freeform 152"/>
            <p:cNvSpPr>
              <a:spLocks/>
            </p:cNvSpPr>
            <p:nvPr/>
          </p:nvSpPr>
          <p:spPr bwMode="auto">
            <a:xfrm>
              <a:off x="1406" y="1378"/>
              <a:ext cx="176" cy="176"/>
            </a:xfrm>
            <a:custGeom>
              <a:avLst/>
              <a:gdLst>
                <a:gd name="T0" fmla="*/ 32 w 176"/>
                <a:gd name="T1" fmla="*/ 19 h 176"/>
                <a:gd name="T2" fmla="*/ 47 w 176"/>
                <a:gd name="T3" fmla="*/ 14 h 176"/>
                <a:gd name="T4" fmla="*/ 62 w 176"/>
                <a:gd name="T5" fmla="*/ 10 h 176"/>
                <a:gd name="T6" fmla="*/ 62 w 176"/>
                <a:gd name="T7" fmla="*/ 10 h 176"/>
                <a:gd name="T8" fmla="*/ 62 w 176"/>
                <a:gd name="T9" fmla="*/ 10 h 176"/>
                <a:gd name="T10" fmla="*/ 66 w 176"/>
                <a:gd name="T11" fmla="*/ 8 h 176"/>
                <a:gd name="T12" fmla="*/ 76 w 176"/>
                <a:gd name="T13" fmla="*/ 6 h 176"/>
                <a:gd name="T14" fmla="*/ 87 w 176"/>
                <a:gd name="T15" fmla="*/ 6 h 176"/>
                <a:gd name="T16" fmla="*/ 96 w 176"/>
                <a:gd name="T17" fmla="*/ 2 h 176"/>
                <a:gd name="T18" fmla="*/ 124 w 176"/>
                <a:gd name="T19" fmla="*/ 0 h 176"/>
                <a:gd name="T20" fmla="*/ 151 w 176"/>
                <a:gd name="T21" fmla="*/ 4 h 176"/>
                <a:gd name="T22" fmla="*/ 161 w 176"/>
                <a:gd name="T23" fmla="*/ 12 h 176"/>
                <a:gd name="T24" fmla="*/ 163 w 176"/>
                <a:gd name="T25" fmla="*/ 13 h 176"/>
                <a:gd name="T26" fmla="*/ 166 w 176"/>
                <a:gd name="T27" fmla="*/ 15 h 176"/>
                <a:gd name="T28" fmla="*/ 168 w 176"/>
                <a:gd name="T29" fmla="*/ 17 h 176"/>
                <a:gd name="T30" fmla="*/ 173 w 176"/>
                <a:gd name="T31" fmla="*/ 24 h 176"/>
                <a:gd name="T32" fmla="*/ 175 w 176"/>
                <a:gd name="T33" fmla="*/ 33 h 176"/>
                <a:gd name="T34" fmla="*/ 176 w 176"/>
                <a:gd name="T35" fmla="*/ 53 h 176"/>
                <a:gd name="T36" fmla="*/ 169 w 176"/>
                <a:gd name="T37" fmla="*/ 76 h 176"/>
                <a:gd name="T38" fmla="*/ 154 w 176"/>
                <a:gd name="T39" fmla="*/ 96 h 176"/>
                <a:gd name="T40" fmla="*/ 115 w 176"/>
                <a:gd name="T41" fmla="*/ 130 h 176"/>
                <a:gd name="T42" fmla="*/ 89 w 176"/>
                <a:gd name="T43" fmla="*/ 152 h 176"/>
                <a:gd name="T44" fmla="*/ 64 w 176"/>
                <a:gd name="T45" fmla="*/ 162 h 176"/>
                <a:gd name="T46" fmla="*/ 40 w 176"/>
                <a:gd name="T47" fmla="*/ 176 h 176"/>
                <a:gd name="T48" fmla="*/ 35 w 176"/>
                <a:gd name="T49" fmla="*/ 158 h 176"/>
                <a:gd name="T50" fmla="*/ 51 w 176"/>
                <a:gd name="T51" fmla="*/ 144 h 176"/>
                <a:gd name="T52" fmla="*/ 82 w 176"/>
                <a:gd name="T53" fmla="*/ 126 h 176"/>
                <a:gd name="T54" fmla="*/ 90 w 176"/>
                <a:gd name="T55" fmla="*/ 115 h 176"/>
                <a:gd name="T56" fmla="*/ 78 w 176"/>
                <a:gd name="T57" fmla="*/ 108 h 176"/>
                <a:gd name="T58" fmla="*/ 55 w 176"/>
                <a:gd name="T59" fmla="*/ 111 h 176"/>
                <a:gd name="T60" fmla="*/ 24 w 176"/>
                <a:gd name="T61" fmla="*/ 123 h 176"/>
                <a:gd name="T62" fmla="*/ 4 w 176"/>
                <a:gd name="T63" fmla="*/ 121 h 176"/>
                <a:gd name="T64" fmla="*/ 13 w 176"/>
                <a:gd name="T65" fmla="*/ 105 h 176"/>
                <a:gd name="T66" fmla="*/ 46 w 176"/>
                <a:gd name="T67" fmla="*/ 87 h 176"/>
                <a:gd name="T68" fmla="*/ 63 w 176"/>
                <a:gd name="T69" fmla="*/ 74 h 176"/>
                <a:gd name="T70" fmla="*/ 57 w 176"/>
                <a:gd name="T71" fmla="*/ 64 h 176"/>
                <a:gd name="T72" fmla="*/ 33 w 176"/>
                <a:gd name="T73" fmla="*/ 72 h 176"/>
                <a:gd name="T74" fmla="*/ 9 w 176"/>
                <a:gd name="T75" fmla="*/ 79 h 176"/>
                <a:gd name="T76" fmla="*/ 3 w 176"/>
                <a:gd name="T77" fmla="*/ 71 h 176"/>
                <a:gd name="T78" fmla="*/ 20 w 176"/>
                <a:gd name="T79" fmla="*/ 58 h 176"/>
                <a:gd name="T80" fmla="*/ 53 w 176"/>
                <a:gd name="T81" fmla="*/ 43 h 176"/>
                <a:gd name="T82" fmla="*/ 62 w 176"/>
                <a:gd name="T83" fmla="*/ 33 h 176"/>
                <a:gd name="T84" fmla="*/ 53 w 176"/>
                <a:gd name="T85" fmla="*/ 27 h 176"/>
                <a:gd name="T86" fmla="*/ 37 w 176"/>
                <a:gd name="T87" fmla="*/ 26 h 176"/>
                <a:gd name="T88" fmla="*/ 23 w 176"/>
                <a:gd name="T89" fmla="*/ 25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176"/>
                <a:gd name="T137" fmla="*/ 176 w 176"/>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176">
                  <a:moveTo>
                    <a:pt x="23" y="23"/>
                  </a:moveTo>
                  <a:lnTo>
                    <a:pt x="27" y="21"/>
                  </a:lnTo>
                  <a:lnTo>
                    <a:pt x="32" y="19"/>
                  </a:lnTo>
                  <a:lnTo>
                    <a:pt x="36" y="17"/>
                  </a:lnTo>
                  <a:lnTo>
                    <a:pt x="42" y="15"/>
                  </a:lnTo>
                  <a:lnTo>
                    <a:pt x="47" y="14"/>
                  </a:lnTo>
                  <a:lnTo>
                    <a:pt x="51" y="13"/>
                  </a:lnTo>
                  <a:lnTo>
                    <a:pt x="56" y="11"/>
                  </a:lnTo>
                  <a:lnTo>
                    <a:pt x="62" y="10"/>
                  </a:lnTo>
                  <a:lnTo>
                    <a:pt x="63" y="8"/>
                  </a:lnTo>
                  <a:lnTo>
                    <a:pt x="66" y="8"/>
                  </a:lnTo>
                  <a:lnTo>
                    <a:pt x="69" y="7"/>
                  </a:lnTo>
                  <a:lnTo>
                    <a:pt x="73" y="7"/>
                  </a:lnTo>
                  <a:lnTo>
                    <a:pt x="76" y="6"/>
                  </a:lnTo>
                  <a:lnTo>
                    <a:pt x="79" y="6"/>
                  </a:lnTo>
                  <a:lnTo>
                    <a:pt x="84" y="6"/>
                  </a:lnTo>
                  <a:lnTo>
                    <a:pt x="87" y="6"/>
                  </a:lnTo>
                  <a:lnTo>
                    <a:pt x="91" y="6"/>
                  </a:lnTo>
                  <a:lnTo>
                    <a:pt x="91" y="4"/>
                  </a:lnTo>
                  <a:lnTo>
                    <a:pt x="96" y="2"/>
                  </a:lnTo>
                  <a:lnTo>
                    <a:pt x="104" y="1"/>
                  </a:lnTo>
                  <a:lnTo>
                    <a:pt x="113" y="0"/>
                  </a:lnTo>
                  <a:lnTo>
                    <a:pt x="124" y="0"/>
                  </a:lnTo>
                  <a:lnTo>
                    <a:pt x="133" y="1"/>
                  </a:lnTo>
                  <a:lnTo>
                    <a:pt x="143" y="2"/>
                  </a:lnTo>
                  <a:lnTo>
                    <a:pt x="151" y="4"/>
                  </a:lnTo>
                  <a:lnTo>
                    <a:pt x="157" y="6"/>
                  </a:lnTo>
                  <a:lnTo>
                    <a:pt x="159" y="11"/>
                  </a:lnTo>
                  <a:lnTo>
                    <a:pt x="161" y="12"/>
                  </a:lnTo>
                  <a:lnTo>
                    <a:pt x="161" y="13"/>
                  </a:lnTo>
                  <a:lnTo>
                    <a:pt x="162" y="13"/>
                  </a:lnTo>
                  <a:lnTo>
                    <a:pt x="163" y="13"/>
                  </a:lnTo>
                  <a:lnTo>
                    <a:pt x="164" y="14"/>
                  </a:lnTo>
                  <a:lnTo>
                    <a:pt x="165" y="15"/>
                  </a:lnTo>
                  <a:lnTo>
                    <a:pt x="166" y="15"/>
                  </a:lnTo>
                  <a:lnTo>
                    <a:pt x="166" y="16"/>
                  </a:lnTo>
                  <a:lnTo>
                    <a:pt x="166" y="17"/>
                  </a:lnTo>
                  <a:lnTo>
                    <a:pt x="168" y="17"/>
                  </a:lnTo>
                  <a:lnTo>
                    <a:pt x="170" y="19"/>
                  </a:lnTo>
                  <a:lnTo>
                    <a:pt x="171" y="21"/>
                  </a:lnTo>
                  <a:lnTo>
                    <a:pt x="173" y="24"/>
                  </a:lnTo>
                  <a:lnTo>
                    <a:pt x="174" y="27"/>
                  </a:lnTo>
                  <a:lnTo>
                    <a:pt x="174" y="31"/>
                  </a:lnTo>
                  <a:lnTo>
                    <a:pt x="175" y="33"/>
                  </a:lnTo>
                  <a:lnTo>
                    <a:pt x="175" y="34"/>
                  </a:lnTo>
                  <a:lnTo>
                    <a:pt x="176" y="43"/>
                  </a:lnTo>
                  <a:lnTo>
                    <a:pt x="176" y="53"/>
                  </a:lnTo>
                  <a:lnTo>
                    <a:pt x="175" y="61"/>
                  </a:lnTo>
                  <a:lnTo>
                    <a:pt x="173" y="69"/>
                  </a:lnTo>
                  <a:lnTo>
                    <a:pt x="169" y="76"/>
                  </a:lnTo>
                  <a:lnTo>
                    <a:pt x="165" y="83"/>
                  </a:lnTo>
                  <a:lnTo>
                    <a:pt x="161" y="90"/>
                  </a:lnTo>
                  <a:lnTo>
                    <a:pt x="154" y="96"/>
                  </a:lnTo>
                  <a:lnTo>
                    <a:pt x="142" y="108"/>
                  </a:lnTo>
                  <a:lnTo>
                    <a:pt x="129" y="119"/>
                  </a:lnTo>
                  <a:lnTo>
                    <a:pt x="115" y="130"/>
                  </a:lnTo>
                  <a:lnTo>
                    <a:pt x="104" y="141"/>
                  </a:lnTo>
                  <a:lnTo>
                    <a:pt x="97" y="146"/>
                  </a:lnTo>
                  <a:lnTo>
                    <a:pt x="89" y="152"/>
                  </a:lnTo>
                  <a:lnTo>
                    <a:pt x="81" y="156"/>
                  </a:lnTo>
                  <a:lnTo>
                    <a:pt x="72" y="159"/>
                  </a:lnTo>
                  <a:lnTo>
                    <a:pt x="64" y="162"/>
                  </a:lnTo>
                  <a:lnTo>
                    <a:pt x="55" y="166"/>
                  </a:lnTo>
                  <a:lnTo>
                    <a:pt x="47" y="171"/>
                  </a:lnTo>
                  <a:lnTo>
                    <a:pt x="40" y="176"/>
                  </a:lnTo>
                  <a:lnTo>
                    <a:pt x="33" y="168"/>
                  </a:lnTo>
                  <a:lnTo>
                    <a:pt x="33" y="162"/>
                  </a:lnTo>
                  <a:lnTo>
                    <a:pt x="35" y="158"/>
                  </a:lnTo>
                  <a:lnTo>
                    <a:pt x="38" y="154"/>
                  </a:lnTo>
                  <a:lnTo>
                    <a:pt x="42" y="151"/>
                  </a:lnTo>
                  <a:lnTo>
                    <a:pt x="51" y="144"/>
                  </a:lnTo>
                  <a:lnTo>
                    <a:pt x="62" y="138"/>
                  </a:lnTo>
                  <a:lnTo>
                    <a:pt x="72" y="133"/>
                  </a:lnTo>
                  <a:lnTo>
                    <a:pt x="82" y="126"/>
                  </a:lnTo>
                  <a:lnTo>
                    <a:pt x="86" y="122"/>
                  </a:lnTo>
                  <a:lnTo>
                    <a:pt x="88" y="119"/>
                  </a:lnTo>
                  <a:lnTo>
                    <a:pt x="90" y="115"/>
                  </a:lnTo>
                  <a:lnTo>
                    <a:pt x="91" y="110"/>
                  </a:lnTo>
                  <a:lnTo>
                    <a:pt x="85" y="109"/>
                  </a:lnTo>
                  <a:lnTo>
                    <a:pt x="78" y="108"/>
                  </a:lnTo>
                  <a:lnTo>
                    <a:pt x="72" y="108"/>
                  </a:lnTo>
                  <a:lnTo>
                    <a:pt x="67" y="109"/>
                  </a:lnTo>
                  <a:lnTo>
                    <a:pt x="55" y="111"/>
                  </a:lnTo>
                  <a:lnTo>
                    <a:pt x="45" y="115"/>
                  </a:lnTo>
                  <a:lnTo>
                    <a:pt x="34" y="119"/>
                  </a:lnTo>
                  <a:lnTo>
                    <a:pt x="24" y="123"/>
                  </a:lnTo>
                  <a:lnTo>
                    <a:pt x="14" y="126"/>
                  </a:lnTo>
                  <a:lnTo>
                    <a:pt x="4" y="128"/>
                  </a:lnTo>
                  <a:lnTo>
                    <a:pt x="4" y="121"/>
                  </a:lnTo>
                  <a:lnTo>
                    <a:pt x="6" y="115"/>
                  </a:lnTo>
                  <a:lnTo>
                    <a:pt x="9" y="110"/>
                  </a:lnTo>
                  <a:lnTo>
                    <a:pt x="13" y="105"/>
                  </a:lnTo>
                  <a:lnTo>
                    <a:pt x="23" y="99"/>
                  </a:lnTo>
                  <a:lnTo>
                    <a:pt x="34" y="93"/>
                  </a:lnTo>
                  <a:lnTo>
                    <a:pt x="46" y="87"/>
                  </a:lnTo>
                  <a:lnTo>
                    <a:pt x="55" y="81"/>
                  </a:lnTo>
                  <a:lnTo>
                    <a:pt x="59" y="78"/>
                  </a:lnTo>
                  <a:lnTo>
                    <a:pt x="63" y="74"/>
                  </a:lnTo>
                  <a:lnTo>
                    <a:pt x="65" y="70"/>
                  </a:lnTo>
                  <a:lnTo>
                    <a:pt x="66" y="64"/>
                  </a:lnTo>
                  <a:lnTo>
                    <a:pt x="57" y="64"/>
                  </a:lnTo>
                  <a:lnTo>
                    <a:pt x="49" y="66"/>
                  </a:lnTo>
                  <a:lnTo>
                    <a:pt x="40" y="70"/>
                  </a:lnTo>
                  <a:lnTo>
                    <a:pt x="33" y="72"/>
                  </a:lnTo>
                  <a:lnTo>
                    <a:pt x="25" y="75"/>
                  </a:lnTo>
                  <a:lnTo>
                    <a:pt x="16" y="78"/>
                  </a:lnTo>
                  <a:lnTo>
                    <a:pt x="9" y="79"/>
                  </a:lnTo>
                  <a:lnTo>
                    <a:pt x="0" y="80"/>
                  </a:lnTo>
                  <a:lnTo>
                    <a:pt x="1" y="75"/>
                  </a:lnTo>
                  <a:lnTo>
                    <a:pt x="3" y="71"/>
                  </a:lnTo>
                  <a:lnTo>
                    <a:pt x="6" y="66"/>
                  </a:lnTo>
                  <a:lnTo>
                    <a:pt x="10" y="63"/>
                  </a:lnTo>
                  <a:lnTo>
                    <a:pt x="20" y="58"/>
                  </a:lnTo>
                  <a:lnTo>
                    <a:pt x="31" y="53"/>
                  </a:lnTo>
                  <a:lnTo>
                    <a:pt x="43" y="49"/>
                  </a:lnTo>
                  <a:lnTo>
                    <a:pt x="53" y="43"/>
                  </a:lnTo>
                  <a:lnTo>
                    <a:pt x="56" y="40"/>
                  </a:lnTo>
                  <a:lnTo>
                    <a:pt x="59" y="37"/>
                  </a:lnTo>
                  <a:lnTo>
                    <a:pt x="62" y="33"/>
                  </a:lnTo>
                  <a:lnTo>
                    <a:pt x="63" y="29"/>
                  </a:lnTo>
                  <a:lnTo>
                    <a:pt x="58" y="29"/>
                  </a:lnTo>
                  <a:lnTo>
                    <a:pt x="53" y="27"/>
                  </a:lnTo>
                  <a:lnTo>
                    <a:pt x="48" y="27"/>
                  </a:lnTo>
                  <a:lnTo>
                    <a:pt x="43" y="26"/>
                  </a:lnTo>
                  <a:lnTo>
                    <a:pt x="37" y="26"/>
                  </a:lnTo>
                  <a:lnTo>
                    <a:pt x="32" y="25"/>
                  </a:lnTo>
                  <a:lnTo>
                    <a:pt x="27" y="25"/>
                  </a:lnTo>
                  <a:lnTo>
                    <a:pt x="23" y="25"/>
                  </a:lnTo>
                  <a:lnTo>
                    <a:pt x="23" y="24"/>
                  </a:lnTo>
                  <a:lnTo>
                    <a:pt x="23" y="23"/>
                  </a:lnTo>
                  <a:close/>
                </a:path>
              </a:pathLst>
            </a:custGeom>
            <a:solidFill>
              <a:srgbClr val="000000"/>
            </a:solidFill>
            <a:ln w="9525">
              <a:noFill/>
              <a:round/>
              <a:headEnd/>
              <a:tailEnd/>
            </a:ln>
          </p:spPr>
          <p:txBody>
            <a:bodyPr>
              <a:prstTxWarp prst="textNoShape">
                <a:avLst/>
              </a:prstTxWarp>
            </a:bodyPr>
            <a:lstStyle/>
            <a:p>
              <a:endParaRPr lang="en-US"/>
            </a:p>
          </p:txBody>
        </p:sp>
        <p:sp>
          <p:nvSpPr>
            <p:cNvPr id="62617" name="Freeform 153"/>
            <p:cNvSpPr>
              <a:spLocks/>
            </p:cNvSpPr>
            <p:nvPr/>
          </p:nvSpPr>
          <p:spPr bwMode="auto">
            <a:xfrm>
              <a:off x="1406" y="1393"/>
              <a:ext cx="174" cy="161"/>
            </a:xfrm>
            <a:custGeom>
              <a:avLst/>
              <a:gdLst>
                <a:gd name="T0" fmla="*/ 109 w 174"/>
                <a:gd name="T1" fmla="*/ 4 h 161"/>
                <a:gd name="T2" fmla="*/ 96 w 174"/>
                <a:gd name="T3" fmla="*/ 12 h 161"/>
                <a:gd name="T4" fmla="*/ 116 w 174"/>
                <a:gd name="T5" fmla="*/ 11 h 161"/>
                <a:gd name="T6" fmla="*/ 147 w 174"/>
                <a:gd name="T7" fmla="*/ 3 h 161"/>
                <a:gd name="T8" fmla="*/ 141 w 174"/>
                <a:gd name="T9" fmla="*/ 10 h 161"/>
                <a:gd name="T10" fmla="*/ 118 w 174"/>
                <a:gd name="T11" fmla="*/ 24 h 161"/>
                <a:gd name="T12" fmla="*/ 126 w 174"/>
                <a:gd name="T13" fmla="*/ 28 h 161"/>
                <a:gd name="T14" fmla="*/ 150 w 174"/>
                <a:gd name="T15" fmla="*/ 17 h 161"/>
                <a:gd name="T16" fmla="*/ 163 w 174"/>
                <a:gd name="T17" fmla="*/ 16 h 161"/>
                <a:gd name="T18" fmla="*/ 121 w 174"/>
                <a:gd name="T19" fmla="*/ 41 h 161"/>
                <a:gd name="T20" fmla="*/ 97 w 174"/>
                <a:gd name="T21" fmla="*/ 66 h 161"/>
                <a:gd name="T22" fmla="*/ 114 w 174"/>
                <a:gd name="T23" fmla="*/ 56 h 161"/>
                <a:gd name="T24" fmla="*/ 133 w 174"/>
                <a:gd name="T25" fmla="*/ 45 h 161"/>
                <a:gd name="T26" fmla="*/ 156 w 174"/>
                <a:gd name="T27" fmla="*/ 34 h 161"/>
                <a:gd name="T28" fmla="*/ 165 w 174"/>
                <a:gd name="T29" fmla="*/ 35 h 161"/>
                <a:gd name="T30" fmla="*/ 127 w 174"/>
                <a:gd name="T31" fmla="*/ 64 h 161"/>
                <a:gd name="T32" fmla="*/ 98 w 174"/>
                <a:gd name="T33" fmla="*/ 86 h 161"/>
                <a:gd name="T34" fmla="*/ 98 w 174"/>
                <a:gd name="T35" fmla="*/ 89 h 161"/>
                <a:gd name="T36" fmla="*/ 108 w 174"/>
                <a:gd name="T37" fmla="*/ 86 h 161"/>
                <a:gd name="T38" fmla="*/ 143 w 174"/>
                <a:gd name="T39" fmla="*/ 65 h 161"/>
                <a:gd name="T40" fmla="*/ 171 w 174"/>
                <a:gd name="T41" fmla="*/ 49 h 161"/>
                <a:gd name="T42" fmla="*/ 161 w 174"/>
                <a:gd name="T43" fmla="*/ 69 h 161"/>
                <a:gd name="T44" fmla="*/ 125 w 174"/>
                <a:gd name="T45" fmla="*/ 95 h 161"/>
                <a:gd name="T46" fmla="*/ 98 w 174"/>
                <a:gd name="T47" fmla="*/ 108 h 161"/>
                <a:gd name="T48" fmla="*/ 88 w 174"/>
                <a:gd name="T49" fmla="*/ 120 h 161"/>
                <a:gd name="T50" fmla="*/ 75 w 174"/>
                <a:gd name="T51" fmla="*/ 133 h 161"/>
                <a:gd name="T52" fmla="*/ 58 w 174"/>
                <a:gd name="T53" fmla="*/ 146 h 161"/>
                <a:gd name="T54" fmla="*/ 48 w 174"/>
                <a:gd name="T55" fmla="*/ 156 h 161"/>
                <a:gd name="T56" fmla="*/ 43 w 174"/>
                <a:gd name="T57" fmla="*/ 160 h 161"/>
                <a:gd name="T58" fmla="*/ 33 w 174"/>
                <a:gd name="T59" fmla="*/ 147 h 161"/>
                <a:gd name="T60" fmla="*/ 51 w 174"/>
                <a:gd name="T61" fmla="*/ 129 h 161"/>
                <a:gd name="T62" fmla="*/ 86 w 174"/>
                <a:gd name="T63" fmla="*/ 107 h 161"/>
                <a:gd name="T64" fmla="*/ 85 w 174"/>
                <a:gd name="T65" fmla="*/ 94 h 161"/>
                <a:gd name="T66" fmla="*/ 55 w 174"/>
                <a:gd name="T67" fmla="*/ 96 h 161"/>
                <a:gd name="T68" fmla="*/ 14 w 174"/>
                <a:gd name="T69" fmla="*/ 111 h 161"/>
                <a:gd name="T70" fmla="*/ 9 w 174"/>
                <a:gd name="T71" fmla="*/ 95 h 161"/>
                <a:gd name="T72" fmla="*/ 46 w 174"/>
                <a:gd name="T73" fmla="*/ 72 h 161"/>
                <a:gd name="T74" fmla="*/ 65 w 174"/>
                <a:gd name="T75" fmla="*/ 55 h 161"/>
                <a:gd name="T76" fmla="*/ 40 w 174"/>
                <a:gd name="T77" fmla="*/ 55 h 161"/>
                <a:gd name="T78" fmla="*/ 9 w 174"/>
                <a:gd name="T79" fmla="*/ 64 h 161"/>
                <a:gd name="T80" fmla="*/ 6 w 174"/>
                <a:gd name="T81" fmla="*/ 51 h 161"/>
                <a:gd name="T82" fmla="*/ 43 w 174"/>
                <a:gd name="T83" fmla="*/ 34 h 161"/>
                <a:gd name="T84" fmla="*/ 62 w 174"/>
                <a:gd name="T85" fmla="*/ 18 h 161"/>
                <a:gd name="T86" fmla="*/ 56 w 174"/>
                <a:gd name="T87" fmla="*/ 14 h 161"/>
                <a:gd name="T88" fmla="*/ 48 w 174"/>
                <a:gd name="T89" fmla="*/ 12 h 161"/>
                <a:gd name="T90" fmla="*/ 47 w 174"/>
                <a:gd name="T91" fmla="*/ 11 h 161"/>
                <a:gd name="T92" fmla="*/ 50 w 174"/>
                <a:gd name="T93" fmla="*/ 11 h 161"/>
                <a:gd name="T94" fmla="*/ 76 w 174"/>
                <a:gd name="T95" fmla="*/ 5 h 161"/>
                <a:gd name="T96" fmla="*/ 110 w 174"/>
                <a:gd name="T97" fmla="*/ 2 h 1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
                <a:gd name="T148" fmla="*/ 0 h 161"/>
                <a:gd name="T149" fmla="*/ 174 w 174"/>
                <a:gd name="T150" fmla="*/ 161 h 1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 h="161">
                  <a:moveTo>
                    <a:pt x="118" y="0"/>
                  </a:moveTo>
                  <a:lnTo>
                    <a:pt x="115" y="2"/>
                  </a:lnTo>
                  <a:lnTo>
                    <a:pt x="112" y="3"/>
                  </a:lnTo>
                  <a:lnTo>
                    <a:pt x="109" y="4"/>
                  </a:lnTo>
                  <a:lnTo>
                    <a:pt x="106" y="6"/>
                  </a:lnTo>
                  <a:lnTo>
                    <a:pt x="103" y="8"/>
                  </a:lnTo>
                  <a:lnTo>
                    <a:pt x="99" y="10"/>
                  </a:lnTo>
                  <a:lnTo>
                    <a:pt x="96" y="12"/>
                  </a:lnTo>
                  <a:lnTo>
                    <a:pt x="94" y="16"/>
                  </a:lnTo>
                  <a:lnTo>
                    <a:pt x="102" y="15"/>
                  </a:lnTo>
                  <a:lnTo>
                    <a:pt x="109" y="14"/>
                  </a:lnTo>
                  <a:lnTo>
                    <a:pt x="116" y="11"/>
                  </a:lnTo>
                  <a:lnTo>
                    <a:pt x="124" y="10"/>
                  </a:lnTo>
                  <a:lnTo>
                    <a:pt x="131" y="8"/>
                  </a:lnTo>
                  <a:lnTo>
                    <a:pt x="140" y="5"/>
                  </a:lnTo>
                  <a:lnTo>
                    <a:pt x="147" y="3"/>
                  </a:lnTo>
                  <a:lnTo>
                    <a:pt x="153" y="0"/>
                  </a:lnTo>
                  <a:lnTo>
                    <a:pt x="150" y="3"/>
                  </a:lnTo>
                  <a:lnTo>
                    <a:pt x="146" y="6"/>
                  </a:lnTo>
                  <a:lnTo>
                    <a:pt x="141" y="10"/>
                  </a:lnTo>
                  <a:lnTo>
                    <a:pt x="134" y="14"/>
                  </a:lnTo>
                  <a:lnTo>
                    <a:pt x="129" y="17"/>
                  </a:lnTo>
                  <a:lnTo>
                    <a:pt x="124" y="20"/>
                  </a:lnTo>
                  <a:lnTo>
                    <a:pt x="118" y="24"/>
                  </a:lnTo>
                  <a:lnTo>
                    <a:pt x="113" y="28"/>
                  </a:lnTo>
                  <a:lnTo>
                    <a:pt x="117" y="28"/>
                  </a:lnTo>
                  <a:lnTo>
                    <a:pt x="122" y="29"/>
                  </a:lnTo>
                  <a:lnTo>
                    <a:pt x="126" y="28"/>
                  </a:lnTo>
                  <a:lnTo>
                    <a:pt x="129" y="28"/>
                  </a:lnTo>
                  <a:lnTo>
                    <a:pt x="136" y="25"/>
                  </a:lnTo>
                  <a:lnTo>
                    <a:pt x="144" y="21"/>
                  </a:lnTo>
                  <a:lnTo>
                    <a:pt x="150" y="17"/>
                  </a:lnTo>
                  <a:lnTo>
                    <a:pt x="157" y="14"/>
                  </a:lnTo>
                  <a:lnTo>
                    <a:pt x="165" y="10"/>
                  </a:lnTo>
                  <a:lnTo>
                    <a:pt x="172" y="9"/>
                  </a:lnTo>
                  <a:lnTo>
                    <a:pt x="163" y="16"/>
                  </a:lnTo>
                  <a:lnTo>
                    <a:pt x="152" y="22"/>
                  </a:lnTo>
                  <a:lnTo>
                    <a:pt x="142" y="28"/>
                  </a:lnTo>
                  <a:lnTo>
                    <a:pt x="131" y="35"/>
                  </a:lnTo>
                  <a:lnTo>
                    <a:pt x="121" y="41"/>
                  </a:lnTo>
                  <a:lnTo>
                    <a:pt x="110" y="49"/>
                  </a:lnTo>
                  <a:lnTo>
                    <a:pt x="101" y="57"/>
                  </a:lnTo>
                  <a:lnTo>
                    <a:pt x="92" y="66"/>
                  </a:lnTo>
                  <a:lnTo>
                    <a:pt x="97" y="66"/>
                  </a:lnTo>
                  <a:lnTo>
                    <a:pt x="102" y="65"/>
                  </a:lnTo>
                  <a:lnTo>
                    <a:pt x="106" y="62"/>
                  </a:lnTo>
                  <a:lnTo>
                    <a:pt x="110" y="59"/>
                  </a:lnTo>
                  <a:lnTo>
                    <a:pt x="114" y="56"/>
                  </a:lnTo>
                  <a:lnTo>
                    <a:pt x="118" y="52"/>
                  </a:lnTo>
                  <a:lnTo>
                    <a:pt x="123" y="49"/>
                  </a:lnTo>
                  <a:lnTo>
                    <a:pt x="128" y="47"/>
                  </a:lnTo>
                  <a:lnTo>
                    <a:pt x="133" y="45"/>
                  </a:lnTo>
                  <a:lnTo>
                    <a:pt x="140" y="42"/>
                  </a:lnTo>
                  <a:lnTo>
                    <a:pt x="145" y="40"/>
                  </a:lnTo>
                  <a:lnTo>
                    <a:pt x="150" y="37"/>
                  </a:lnTo>
                  <a:lnTo>
                    <a:pt x="156" y="34"/>
                  </a:lnTo>
                  <a:lnTo>
                    <a:pt x="162" y="31"/>
                  </a:lnTo>
                  <a:lnTo>
                    <a:pt x="168" y="29"/>
                  </a:lnTo>
                  <a:lnTo>
                    <a:pt x="174" y="28"/>
                  </a:lnTo>
                  <a:lnTo>
                    <a:pt x="165" y="35"/>
                  </a:lnTo>
                  <a:lnTo>
                    <a:pt x="155" y="42"/>
                  </a:lnTo>
                  <a:lnTo>
                    <a:pt x="146" y="49"/>
                  </a:lnTo>
                  <a:lnTo>
                    <a:pt x="136" y="57"/>
                  </a:lnTo>
                  <a:lnTo>
                    <a:pt x="127" y="64"/>
                  </a:lnTo>
                  <a:lnTo>
                    <a:pt x="117" y="71"/>
                  </a:lnTo>
                  <a:lnTo>
                    <a:pt x="108" y="79"/>
                  </a:lnTo>
                  <a:lnTo>
                    <a:pt x="98" y="85"/>
                  </a:lnTo>
                  <a:lnTo>
                    <a:pt x="98" y="86"/>
                  </a:lnTo>
                  <a:lnTo>
                    <a:pt x="98" y="87"/>
                  </a:lnTo>
                  <a:lnTo>
                    <a:pt x="98" y="88"/>
                  </a:lnTo>
                  <a:lnTo>
                    <a:pt x="98" y="89"/>
                  </a:lnTo>
                  <a:lnTo>
                    <a:pt x="98" y="90"/>
                  </a:lnTo>
                  <a:lnTo>
                    <a:pt x="99" y="90"/>
                  </a:lnTo>
                  <a:lnTo>
                    <a:pt x="108" y="86"/>
                  </a:lnTo>
                  <a:lnTo>
                    <a:pt x="117" y="81"/>
                  </a:lnTo>
                  <a:lnTo>
                    <a:pt x="126" y="76"/>
                  </a:lnTo>
                  <a:lnTo>
                    <a:pt x="134" y="70"/>
                  </a:lnTo>
                  <a:lnTo>
                    <a:pt x="143" y="65"/>
                  </a:lnTo>
                  <a:lnTo>
                    <a:pt x="151" y="59"/>
                  </a:lnTo>
                  <a:lnTo>
                    <a:pt x="160" y="54"/>
                  </a:lnTo>
                  <a:lnTo>
                    <a:pt x="168" y="49"/>
                  </a:lnTo>
                  <a:lnTo>
                    <a:pt x="171" y="49"/>
                  </a:lnTo>
                  <a:lnTo>
                    <a:pt x="169" y="55"/>
                  </a:lnTo>
                  <a:lnTo>
                    <a:pt x="166" y="60"/>
                  </a:lnTo>
                  <a:lnTo>
                    <a:pt x="164" y="65"/>
                  </a:lnTo>
                  <a:lnTo>
                    <a:pt x="161" y="69"/>
                  </a:lnTo>
                  <a:lnTo>
                    <a:pt x="152" y="77"/>
                  </a:lnTo>
                  <a:lnTo>
                    <a:pt x="144" y="84"/>
                  </a:lnTo>
                  <a:lnTo>
                    <a:pt x="135" y="89"/>
                  </a:lnTo>
                  <a:lnTo>
                    <a:pt x="125" y="95"/>
                  </a:lnTo>
                  <a:lnTo>
                    <a:pt x="115" y="101"/>
                  </a:lnTo>
                  <a:lnTo>
                    <a:pt x="105" y="106"/>
                  </a:lnTo>
                  <a:lnTo>
                    <a:pt x="102" y="106"/>
                  </a:lnTo>
                  <a:lnTo>
                    <a:pt x="98" y="108"/>
                  </a:lnTo>
                  <a:lnTo>
                    <a:pt x="95" y="110"/>
                  </a:lnTo>
                  <a:lnTo>
                    <a:pt x="93" y="114"/>
                  </a:lnTo>
                  <a:lnTo>
                    <a:pt x="90" y="117"/>
                  </a:lnTo>
                  <a:lnTo>
                    <a:pt x="88" y="120"/>
                  </a:lnTo>
                  <a:lnTo>
                    <a:pt x="86" y="123"/>
                  </a:lnTo>
                  <a:lnTo>
                    <a:pt x="84" y="125"/>
                  </a:lnTo>
                  <a:lnTo>
                    <a:pt x="79" y="128"/>
                  </a:lnTo>
                  <a:lnTo>
                    <a:pt x="75" y="133"/>
                  </a:lnTo>
                  <a:lnTo>
                    <a:pt x="71" y="136"/>
                  </a:lnTo>
                  <a:lnTo>
                    <a:pt x="67" y="140"/>
                  </a:lnTo>
                  <a:lnTo>
                    <a:pt x="63" y="143"/>
                  </a:lnTo>
                  <a:lnTo>
                    <a:pt x="58" y="146"/>
                  </a:lnTo>
                  <a:lnTo>
                    <a:pt x="54" y="150"/>
                  </a:lnTo>
                  <a:lnTo>
                    <a:pt x="50" y="154"/>
                  </a:lnTo>
                  <a:lnTo>
                    <a:pt x="49" y="155"/>
                  </a:lnTo>
                  <a:lnTo>
                    <a:pt x="48" y="156"/>
                  </a:lnTo>
                  <a:lnTo>
                    <a:pt x="46" y="157"/>
                  </a:lnTo>
                  <a:lnTo>
                    <a:pt x="45" y="158"/>
                  </a:lnTo>
                  <a:lnTo>
                    <a:pt x="44" y="159"/>
                  </a:lnTo>
                  <a:lnTo>
                    <a:pt x="43" y="160"/>
                  </a:lnTo>
                  <a:lnTo>
                    <a:pt x="42" y="160"/>
                  </a:lnTo>
                  <a:lnTo>
                    <a:pt x="40" y="161"/>
                  </a:lnTo>
                  <a:lnTo>
                    <a:pt x="33" y="153"/>
                  </a:lnTo>
                  <a:lnTo>
                    <a:pt x="33" y="147"/>
                  </a:lnTo>
                  <a:lnTo>
                    <a:pt x="35" y="143"/>
                  </a:lnTo>
                  <a:lnTo>
                    <a:pt x="38" y="139"/>
                  </a:lnTo>
                  <a:lnTo>
                    <a:pt x="42" y="136"/>
                  </a:lnTo>
                  <a:lnTo>
                    <a:pt x="51" y="129"/>
                  </a:lnTo>
                  <a:lnTo>
                    <a:pt x="62" y="123"/>
                  </a:lnTo>
                  <a:lnTo>
                    <a:pt x="72" y="118"/>
                  </a:lnTo>
                  <a:lnTo>
                    <a:pt x="82" y="111"/>
                  </a:lnTo>
                  <a:lnTo>
                    <a:pt x="86" y="107"/>
                  </a:lnTo>
                  <a:lnTo>
                    <a:pt x="88" y="104"/>
                  </a:lnTo>
                  <a:lnTo>
                    <a:pt x="90" y="100"/>
                  </a:lnTo>
                  <a:lnTo>
                    <a:pt x="91" y="95"/>
                  </a:lnTo>
                  <a:lnTo>
                    <a:pt x="85" y="94"/>
                  </a:lnTo>
                  <a:lnTo>
                    <a:pt x="78" y="93"/>
                  </a:lnTo>
                  <a:lnTo>
                    <a:pt x="72" y="93"/>
                  </a:lnTo>
                  <a:lnTo>
                    <a:pt x="67" y="94"/>
                  </a:lnTo>
                  <a:lnTo>
                    <a:pt x="55" y="96"/>
                  </a:lnTo>
                  <a:lnTo>
                    <a:pt x="45" y="100"/>
                  </a:lnTo>
                  <a:lnTo>
                    <a:pt x="34" y="104"/>
                  </a:lnTo>
                  <a:lnTo>
                    <a:pt x="24" y="108"/>
                  </a:lnTo>
                  <a:lnTo>
                    <a:pt x="14" y="111"/>
                  </a:lnTo>
                  <a:lnTo>
                    <a:pt x="4" y="113"/>
                  </a:lnTo>
                  <a:lnTo>
                    <a:pt x="4" y="106"/>
                  </a:lnTo>
                  <a:lnTo>
                    <a:pt x="6" y="100"/>
                  </a:lnTo>
                  <a:lnTo>
                    <a:pt x="9" y="95"/>
                  </a:lnTo>
                  <a:lnTo>
                    <a:pt x="13" y="90"/>
                  </a:lnTo>
                  <a:lnTo>
                    <a:pt x="23" y="84"/>
                  </a:lnTo>
                  <a:lnTo>
                    <a:pt x="34" y="78"/>
                  </a:lnTo>
                  <a:lnTo>
                    <a:pt x="46" y="72"/>
                  </a:lnTo>
                  <a:lnTo>
                    <a:pt x="55" y="66"/>
                  </a:lnTo>
                  <a:lnTo>
                    <a:pt x="59" y="63"/>
                  </a:lnTo>
                  <a:lnTo>
                    <a:pt x="63" y="59"/>
                  </a:lnTo>
                  <a:lnTo>
                    <a:pt x="65" y="55"/>
                  </a:lnTo>
                  <a:lnTo>
                    <a:pt x="66" y="49"/>
                  </a:lnTo>
                  <a:lnTo>
                    <a:pt x="57" y="49"/>
                  </a:lnTo>
                  <a:lnTo>
                    <a:pt x="49" y="51"/>
                  </a:lnTo>
                  <a:lnTo>
                    <a:pt x="40" y="55"/>
                  </a:lnTo>
                  <a:lnTo>
                    <a:pt x="33" y="57"/>
                  </a:lnTo>
                  <a:lnTo>
                    <a:pt x="25" y="60"/>
                  </a:lnTo>
                  <a:lnTo>
                    <a:pt x="16" y="63"/>
                  </a:lnTo>
                  <a:lnTo>
                    <a:pt x="9" y="64"/>
                  </a:lnTo>
                  <a:lnTo>
                    <a:pt x="0" y="65"/>
                  </a:lnTo>
                  <a:lnTo>
                    <a:pt x="1" y="60"/>
                  </a:lnTo>
                  <a:lnTo>
                    <a:pt x="3" y="56"/>
                  </a:lnTo>
                  <a:lnTo>
                    <a:pt x="6" y="51"/>
                  </a:lnTo>
                  <a:lnTo>
                    <a:pt x="10" y="48"/>
                  </a:lnTo>
                  <a:lnTo>
                    <a:pt x="20" y="43"/>
                  </a:lnTo>
                  <a:lnTo>
                    <a:pt x="31" y="38"/>
                  </a:lnTo>
                  <a:lnTo>
                    <a:pt x="43" y="34"/>
                  </a:lnTo>
                  <a:lnTo>
                    <a:pt x="53" y="28"/>
                  </a:lnTo>
                  <a:lnTo>
                    <a:pt x="56" y="25"/>
                  </a:lnTo>
                  <a:lnTo>
                    <a:pt x="59" y="22"/>
                  </a:lnTo>
                  <a:lnTo>
                    <a:pt x="62" y="18"/>
                  </a:lnTo>
                  <a:lnTo>
                    <a:pt x="63" y="14"/>
                  </a:lnTo>
                  <a:lnTo>
                    <a:pt x="61" y="14"/>
                  </a:lnTo>
                  <a:lnTo>
                    <a:pt x="58" y="14"/>
                  </a:lnTo>
                  <a:lnTo>
                    <a:pt x="56" y="14"/>
                  </a:lnTo>
                  <a:lnTo>
                    <a:pt x="54" y="14"/>
                  </a:lnTo>
                  <a:lnTo>
                    <a:pt x="52" y="12"/>
                  </a:lnTo>
                  <a:lnTo>
                    <a:pt x="50" y="12"/>
                  </a:lnTo>
                  <a:lnTo>
                    <a:pt x="48" y="12"/>
                  </a:lnTo>
                  <a:lnTo>
                    <a:pt x="46" y="12"/>
                  </a:lnTo>
                  <a:lnTo>
                    <a:pt x="47" y="11"/>
                  </a:lnTo>
                  <a:lnTo>
                    <a:pt x="48" y="11"/>
                  </a:lnTo>
                  <a:lnTo>
                    <a:pt x="49" y="11"/>
                  </a:lnTo>
                  <a:lnTo>
                    <a:pt x="50" y="11"/>
                  </a:lnTo>
                  <a:lnTo>
                    <a:pt x="51" y="10"/>
                  </a:lnTo>
                  <a:lnTo>
                    <a:pt x="59" y="8"/>
                  </a:lnTo>
                  <a:lnTo>
                    <a:pt x="68" y="6"/>
                  </a:lnTo>
                  <a:lnTo>
                    <a:pt x="76" y="5"/>
                  </a:lnTo>
                  <a:lnTo>
                    <a:pt x="85" y="4"/>
                  </a:lnTo>
                  <a:lnTo>
                    <a:pt x="93" y="4"/>
                  </a:lnTo>
                  <a:lnTo>
                    <a:pt x="102" y="3"/>
                  </a:lnTo>
                  <a:lnTo>
                    <a:pt x="110" y="2"/>
                  </a:lnTo>
                  <a:lnTo>
                    <a:pt x="118" y="0"/>
                  </a:lnTo>
                  <a:close/>
                </a:path>
              </a:pathLst>
            </a:custGeom>
            <a:solidFill>
              <a:srgbClr val="A6400D"/>
            </a:solidFill>
            <a:ln w="9525">
              <a:noFill/>
              <a:round/>
              <a:headEnd/>
              <a:tailEnd/>
            </a:ln>
          </p:spPr>
          <p:txBody>
            <a:bodyPr>
              <a:prstTxWarp prst="textNoShape">
                <a:avLst/>
              </a:prstTxWarp>
            </a:bodyPr>
            <a:lstStyle/>
            <a:p>
              <a:endParaRPr lang="en-US"/>
            </a:p>
          </p:txBody>
        </p:sp>
        <p:sp>
          <p:nvSpPr>
            <p:cNvPr id="62618" name="Freeform 154"/>
            <p:cNvSpPr>
              <a:spLocks/>
            </p:cNvSpPr>
            <p:nvPr/>
          </p:nvSpPr>
          <p:spPr bwMode="auto">
            <a:xfrm>
              <a:off x="1614" y="1366"/>
              <a:ext cx="169" cy="104"/>
            </a:xfrm>
            <a:custGeom>
              <a:avLst/>
              <a:gdLst>
                <a:gd name="T0" fmla="*/ 74 w 169"/>
                <a:gd name="T1" fmla="*/ 2 h 104"/>
                <a:gd name="T2" fmla="*/ 89 w 169"/>
                <a:gd name="T3" fmla="*/ 2 h 104"/>
                <a:gd name="T4" fmla="*/ 102 w 169"/>
                <a:gd name="T5" fmla="*/ 5 h 104"/>
                <a:gd name="T6" fmla="*/ 115 w 169"/>
                <a:gd name="T7" fmla="*/ 9 h 104"/>
                <a:gd name="T8" fmla="*/ 119 w 169"/>
                <a:gd name="T9" fmla="*/ 14 h 104"/>
                <a:gd name="T10" fmla="*/ 113 w 169"/>
                <a:gd name="T11" fmla="*/ 18 h 104"/>
                <a:gd name="T12" fmla="*/ 106 w 169"/>
                <a:gd name="T13" fmla="*/ 22 h 104"/>
                <a:gd name="T14" fmla="*/ 100 w 169"/>
                <a:gd name="T15" fmla="*/ 25 h 104"/>
                <a:gd name="T16" fmla="*/ 98 w 169"/>
                <a:gd name="T17" fmla="*/ 28 h 104"/>
                <a:gd name="T18" fmla="*/ 98 w 169"/>
                <a:gd name="T19" fmla="*/ 31 h 104"/>
                <a:gd name="T20" fmla="*/ 100 w 169"/>
                <a:gd name="T21" fmla="*/ 33 h 104"/>
                <a:gd name="T22" fmla="*/ 101 w 169"/>
                <a:gd name="T23" fmla="*/ 35 h 104"/>
                <a:gd name="T24" fmla="*/ 109 w 169"/>
                <a:gd name="T25" fmla="*/ 36 h 104"/>
                <a:gd name="T26" fmla="*/ 126 w 169"/>
                <a:gd name="T27" fmla="*/ 37 h 104"/>
                <a:gd name="T28" fmla="*/ 145 w 169"/>
                <a:gd name="T29" fmla="*/ 41 h 104"/>
                <a:gd name="T30" fmla="*/ 162 w 169"/>
                <a:gd name="T31" fmla="*/ 46 h 104"/>
                <a:gd name="T32" fmla="*/ 168 w 169"/>
                <a:gd name="T33" fmla="*/ 53 h 104"/>
                <a:gd name="T34" fmla="*/ 164 w 169"/>
                <a:gd name="T35" fmla="*/ 55 h 104"/>
                <a:gd name="T36" fmla="*/ 154 w 169"/>
                <a:gd name="T37" fmla="*/ 57 h 104"/>
                <a:gd name="T38" fmla="*/ 135 w 169"/>
                <a:gd name="T39" fmla="*/ 59 h 104"/>
                <a:gd name="T40" fmla="*/ 119 w 169"/>
                <a:gd name="T41" fmla="*/ 62 h 104"/>
                <a:gd name="T42" fmla="*/ 114 w 169"/>
                <a:gd name="T43" fmla="*/ 66 h 104"/>
                <a:gd name="T44" fmla="*/ 118 w 169"/>
                <a:gd name="T45" fmla="*/ 68 h 104"/>
                <a:gd name="T46" fmla="*/ 132 w 169"/>
                <a:gd name="T47" fmla="*/ 70 h 104"/>
                <a:gd name="T48" fmla="*/ 149 w 169"/>
                <a:gd name="T49" fmla="*/ 73 h 104"/>
                <a:gd name="T50" fmla="*/ 157 w 169"/>
                <a:gd name="T51" fmla="*/ 78 h 104"/>
                <a:gd name="T52" fmla="*/ 161 w 169"/>
                <a:gd name="T53" fmla="*/ 83 h 104"/>
                <a:gd name="T54" fmla="*/ 103 w 169"/>
                <a:gd name="T55" fmla="*/ 88 h 104"/>
                <a:gd name="T56" fmla="*/ 105 w 169"/>
                <a:gd name="T57" fmla="*/ 92 h 104"/>
                <a:gd name="T58" fmla="*/ 110 w 169"/>
                <a:gd name="T59" fmla="*/ 96 h 104"/>
                <a:gd name="T60" fmla="*/ 115 w 169"/>
                <a:gd name="T61" fmla="*/ 99 h 104"/>
                <a:gd name="T62" fmla="*/ 120 w 169"/>
                <a:gd name="T63" fmla="*/ 102 h 104"/>
                <a:gd name="T64" fmla="*/ 120 w 169"/>
                <a:gd name="T65" fmla="*/ 104 h 104"/>
                <a:gd name="T66" fmla="*/ 103 w 169"/>
                <a:gd name="T67" fmla="*/ 104 h 104"/>
                <a:gd name="T68" fmla="*/ 85 w 169"/>
                <a:gd name="T69" fmla="*/ 104 h 104"/>
                <a:gd name="T70" fmla="*/ 67 w 169"/>
                <a:gd name="T71" fmla="*/ 102 h 104"/>
                <a:gd name="T72" fmla="*/ 52 w 169"/>
                <a:gd name="T73" fmla="*/ 98 h 104"/>
                <a:gd name="T74" fmla="*/ 45 w 169"/>
                <a:gd name="T75" fmla="*/ 96 h 104"/>
                <a:gd name="T76" fmla="*/ 38 w 169"/>
                <a:gd name="T77" fmla="*/ 93 h 104"/>
                <a:gd name="T78" fmla="*/ 31 w 169"/>
                <a:gd name="T79" fmla="*/ 90 h 104"/>
                <a:gd name="T80" fmla="*/ 23 w 169"/>
                <a:gd name="T81" fmla="*/ 89 h 104"/>
                <a:gd name="T82" fmla="*/ 16 w 169"/>
                <a:gd name="T83" fmla="*/ 78 h 104"/>
                <a:gd name="T84" fmla="*/ 12 w 169"/>
                <a:gd name="T85" fmla="*/ 67 h 104"/>
                <a:gd name="T86" fmla="*/ 10 w 169"/>
                <a:gd name="T87" fmla="*/ 54 h 104"/>
                <a:gd name="T88" fmla="*/ 7 w 169"/>
                <a:gd name="T89" fmla="*/ 42 h 104"/>
                <a:gd name="T90" fmla="*/ 4 w 169"/>
                <a:gd name="T91" fmla="*/ 35 h 104"/>
                <a:gd name="T92" fmla="*/ 1 w 169"/>
                <a:gd name="T93" fmla="*/ 27 h 104"/>
                <a:gd name="T94" fmla="*/ 0 w 169"/>
                <a:gd name="T95" fmla="*/ 17 h 104"/>
                <a:gd name="T96" fmla="*/ 2 w 169"/>
                <a:gd name="T97" fmla="*/ 13 h 104"/>
                <a:gd name="T98" fmla="*/ 5 w 169"/>
                <a:gd name="T99" fmla="*/ 11 h 104"/>
                <a:gd name="T100" fmla="*/ 15 w 169"/>
                <a:gd name="T101" fmla="*/ 9 h 104"/>
                <a:gd name="T102" fmla="*/ 25 w 169"/>
                <a:gd name="T103" fmla="*/ 8 h 104"/>
                <a:gd name="T104" fmla="*/ 36 w 169"/>
                <a:gd name="T105" fmla="*/ 6 h 104"/>
                <a:gd name="T106" fmla="*/ 42 w 169"/>
                <a:gd name="T107" fmla="*/ 4 h 1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104"/>
                <a:gd name="T164" fmla="*/ 169 w 169"/>
                <a:gd name="T165" fmla="*/ 104 h 1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104">
                  <a:moveTo>
                    <a:pt x="65" y="2"/>
                  </a:moveTo>
                  <a:lnTo>
                    <a:pt x="74" y="2"/>
                  </a:lnTo>
                  <a:lnTo>
                    <a:pt x="81" y="0"/>
                  </a:lnTo>
                  <a:lnTo>
                    <a:pt x="89" y="2"/>
                  </a:lnTo>
                  <a:lnTo>
                    <a:pt x="95" y="3"/>
                  </a:lnTo>
                  <a:lnTo>
                    <a:pt x="102" y="5"/>
                  </a:lnTo>
                  <a:lnTo>
                    <a:pt x="109" y="7"/>
                  </a:lnTo>
                  <a:lnTo>
                    <a:pt x="115" y="9"/>
                  </a:lnTo>
                  <a:lnTo>
                    <a:pt x="121" y="12"/>
                  </a:lnTo>
                  <a:lnTo>
                    <a:pt x="119" y="14"/>
                  </a:lnTo>
                  <a:lnTo>
                    <a:pt x="116" y="16"/>
                  </a:lnTo>
                  <a:lnTo>
                    <a:pt x="113" y="18"/>
                  </a:lnTo>
                  <a:lnTo>
                    <a:pt x="110" y="19"/>
                  </a:lnTo>
                  <a:lnTo>
                    <a:pt x="106" y="22"/>
                  </a:lnTo>
                  <a:lnTo>
                    <a:pt x="103" y="23"/>
                  </a:lnTo>
                  <a:lnTo>
                    <a:pt x="100" y="25"/>
                  </a:lnTo>
                  <a:lnTo>
                    <a:pt x="97" y="27"/>
                  </a:lnTo>
                  <a:lnTo>
                    <a:pt x="98" y="28"/>
                  </a:lnTo>
                  <a:lnTo>
                    <a:pt x="98" y="30"/>
                  </a:lnTo>
                  <a:lnTo>
                    <a:pt x="98" y="31"/>
                  </a:lnTo>
                  <a:lnTo>
                    <a:pt x="99" y="32"/>
                  </a:lnTo>
                  <a:lnTo>
                    <a:pt x="100" y="33"/>
                  </a:lnTo>
                  <a:lnTo>
                    <a:pt x="100" y="34"/>
                  </a:lnTo>
                  <a:lnTo>
                    <a:pt x="101" y="35"/>
                  </a:lnTo>
                  <a:lnTo>
                    <a:pt x="102" y="36"/>
                  </a:lnTo>
                  <a:lnTo>
                    <a:pt x="109" y="36"/>
                  </a:lnTo>
                  <a:lnTo>
                    <a:pt x="117" y="36"/>
                  </a:lnTo>
                  <a:lnTo>
                    <a:pt x="126" y="37"/>
                  </a:lnTo>
                  <a:lnTo>
                    <a:pt x="136" y="38"/>
                  </a:lnTo>
                  <a:lnTo>
                    <a:pt x="145" y="41"/>
                  </a:lnTo>
                  <a:lnTo>
                    <a:pt x="155" y="43"/>
                  </a:lnTo>
                  <a:lnTo>
                    <a:pt x="162" y="46"/>
                  </a:lnTo>
                  <a:lnTo>
                    <a:pt x="169" y="51"/>
                  </a:lnTo>
                  <a:lnTo>
                    <a:pt x="168" y="53"/>
                  </a:lnTo>
                  <a:lnTo>
                    <a:pt x="167" y="54"/>
                  </a:lnTo>
                  <a:lnTo>
                    <a:pt x="164" y="55"/>
                  </a:lnTo>
                  <a:lnTo>
                    <a:pt x="161" y="56"/>
                  </a:lnTo>
                  <a:lnTo>
                    <a:pt x="154" y="57"/>
                  </a:lnTo>
                  <a:lnTo>
                    <a:pt x="144" y="58"/>
                  </a:lnTo>
                  <a:lnTo>
                    <a:pt x="135" y="59"/>
                  </a:lnTo>
                  <a:lnTo>
                    <a:pt x="126" y="59"/>
                  </a:lnTo>
                  <a:lnTo>
                    <a:pt x="119" y="62"/>
                  </a:lnTo>
                  <a:lnTo>
                    <a:pt x="114" y="64"/>
                  </a:lnTo>
                  <a:lnTo>
                    <a:pt x="114" y="66"/>
                  </a:lnTo>
                  <a:lnTo>
                    <a:pt x="114" y="67"/>
                  </a:lnTo>
                  <a:lnTo>
                    <a:pt x="118" y="68"/>
                  </a:lnTo>
                  <a:lnTo>
                    <a:pt x="124" y="69"/>
                  </a:lnTo>
                  <a:lnTo>
                    <a:pt x="132" y="70"/>
                  </a:lnTo>
                  <a:lnTo>
                    <a:pt x="140" y="71"/>
                  </a:lnTo>
                  <a:lnTo>
                    <a:pt x="149" y="73"/>
                  </a:lnTo>
                  <a:lnTo>
                    <a:pt x="155" y="76"/>
                  </a:lnTo>
                  <a:lnTo>
                    <a:pt x="157" y="78"/>
                  </a:lnTo>
                  <a:lnTo>
                    <a:pt x="159" y="79"/>
                  </a:lnTo>
                  <a:lnTo>
                    <a:pt x="161" y="83"/>
                  </a:lnTo>
                  <a:lnTo>
                    <a:pt x="161" y="85"/>
                  </a:lnTo>
                  <a:lnTo>
                    <a:pt x="103" y="88"/>
                  </a:lnTo>
                  <a:lnTo>
                    <a:pt x="104" y="90"/>
                  </a:lnTo>
                  <a:lnTo>
                    <a:pt x="105" y="92"/>
                  </a:lnTo>
                  <a:lnTo>
                    <a:pt x="108" y="94"/>
                  </a:lnTo>
                  <a:lnTo>
                    <a:pt x="110" y="96"/>
                  </a:lnTo>
                  <a:lnTo>
                    <a:pt x="113" y="97"/>
                  </a:lnTo>
                  <a:lnTo>
                    <a:pt x="115" y="99"/>
                  </a:lnTo>
                  <a:lnTo>
                    <a:pt x="118" y="101"/>
                  </a:lnTo>
                  <a:lnTo>
                    <a:pt x="120" y="102"/>
                  </a:lnTo>
                  <a:lnTo>
                    <a:pt x="120" y="103"/>
                  </a:lnTo>
                  <a:lnTo>
                    <a:pt x="120" y="104"/>
                  </a:lnTo>
                  <a:lnTo>
                    <a:pt x="112" y="104"/>
                  </a:lnTo>
                  <a:lnTo>
                    <a:pt x="103" y="104"/>
                  </a:lnTo>
                  <a:lnTo>
                    <a:pt x="95" y="104"/>
                  </a:lnTo>
                  <a:lnTo>
                    <a:pt x="85" y="104"/>
                  </a:lnTo>
                  <a:lnTo>
                    <a:pt x="77" y="103"/>
                  </a:lnTo>
                  <a:lnTo>
                    <a:pt x="67" y="102"/>
                  </a:lnTo>
                  <a:lnTo>
                    <a:pt x="59" y="101"/>
                  </a:lnTo>
                  <a:lnTo>
                    <a:pt x="52" y="98"/>
                  </a:lnTo>
                  <a:lnTo>
                    <a:pt x="49" y="97"/>
                  </a:lnTo>
                  <a:lnTo>
                    <a:pt x="45" y="96"/>
                  </a:lnTo>
                  <a:lnTo>
                    <a:pt x="42" y="94"/>
                  </a:lnTo>
                  <a:lnTo>
                    <a:pt x="38" y="93"/>
                  </a:lnTo>
                  <a:lnTo>
                    <a:pt x="34" y="92"/>
                  </a:lnTo>
                  <a:lnTo>
                    <a:pt x="31" y="90"/>
                  </a:lnTo>
                  <a:lnTo>
                    <a:pt x="26" y="90"/>
                  </a:lnTo>
                  <a:lnTo>
                    <a:pt x="23" y="89"/>
                  </a:lnTo>
                  <a:lnTo>
                    <a:pt x="19" y="84"/>
                  </a:lnTo>
                  <a:lnTo>
                    <a:pt x="16" y="78"/>
                  </a:lnTo>
                  <a:lnTo>
                    <a:pt x="14" y="73"/>
                  </a:lnTo>
                  <a:lnTo>
                    <a:pt x="12" y="67"/>
                  </a:lnTo>
                  <a:lnTo>
                    <a:pt x="11" y="61"/>
                  </a:lnTo>
                  <a:lnTo>
                    <a:pt x="10" y="54"/>
                  </a:lnTo>
                  <a:lnTo>
                    <a:pt x="8" y="48"/>
                  </a:lnTo>
                  <a:lnTo>
                    <a:pt x="7" y="42"/>
                  </a:lnTo>
                  <a:lnTo>
                    <a:pt x="6" y="39"/>
                  </a:lnTo>
                  <a:lnTo>
                    <a:pt x="4" y="35"/>
                  </a:lnTo>
                  <a:lnTo>
                    <a:pt x="2" y="31"/>
                  </a:lnTo>
                  <a:lnTo>
                    <a:pt x="1" y="27"/>
                  </a:lnTo>
                  <a:lnTo>
                    <a:pt x="0" y="22"/>
                  </a:lnTo>
                  <a:lnTo>
                    <a:pt x="0" y="17"/>
                  </a:lnTo>
                  <a:lnTo>
                    <a:pt x="1" y="15"/>
                  </a:lnTo>
                  <a:lnTo>
                    <a:pt x="2" y="13"/>
                  </a:lnTo>
                  <a:lnTo>
                    <a:pt x="3" y="12"/>
                  </a:lnTo>
                  <a:lnTo>
                    <a:pt x="5" y="11"/>
                  </a:lnTo>
                  <a:lnTo>
                    <a:pt x="10" y="10"/>
                  </a:lnTo>
                  <a:lnTo>
                    <a:pt x="15" y="9"/>
                  </a:lnTo>
                  <a:lnTo>
                    <a:pt x="20" y="8"/>
                  </a:lnTo>
                  <a:lnTo>
                    <a:pt x="25" y="8"/>
                  </a:lnTo>
                  <a:lnTo>
                    <a:pt x="32" y="7"/>
                  </a:lnTo>
                  <a:lnTo>
                    <a:pt x="36" y="6"/>
                  </a:lnTo>
                  <a:lnTo>
                    <a:pt x="40" y="5"/>
                  </a:lnTo>
                  <a:lnTo>
                    <a:pt x="42" y="4"/>
                  </a:lnTo>
                  <a:lnTo>
                    <a:pt x="65" y="2"/>
                  </a:lnTo>
                  <a:close/>
                </a:path>
              </a:pathLst>
            </a:custGeom>
            <a:solidFill>
              <a:srgbClr val="DADADA"/>
            </a:solidFill>
            <a:ln w="9525">
              <a:noFill/>
              <a:round/>
              <a:headEnd/>
              <a:tailEnd/>
            </a:ln>
          </p:spPr>
          <p:txBody>
            <a:bodyPr>
              <a:prstTxWarp prst="textNoShape">
                <a:avLst/>
              </a:prstTxWarp>
            </a:bodyPr>
            <a:lstStyle/>
            <a:p>
              <a:endParaRPr lang="en-US"/>
            </a:p>
          </p:txBody>
        </p:sp>
        <p:sp>
          <p:nvSpPr>
            <p:cNvPr id="62619" name="Freeform 155"/>
            <p:cNvSpPr>
              <a:spLocks/>
            </p:cNvSpPr>
            <p:nvPr/>
          </p:nvSpPr>
          <p:spPr bwMode="auto">
            <a:xfrm>
              <a:off x="1614" y="1366"/>
              <a:ext cx="169" cy="104"/>
            </a:xfrm>
            <a:custGeom>
              <a:avLst/>
              <a:gdLst>
                <a:gd name="T0" fmla="*/ 74 w 169"/>
                <a:gd name="T1" fmla="*/ 2 h 104"/>
                <a:gd name="T2" fmla="*/ 89 w 169"/>
                <a:gd name="T3" fmla="*/ 2 h 104"/>
                <a:gd name="T4" fmla="*/ 102 w 169"/>
                <a:gd name="T5" fmla="*/ 5 h 104"/>
                <a:gd name="T6" fmla="*/ 115 w 169"/>
                <a:gd name="T7" fmla="*/ 9 h 104"/>
                <a:gd name="T8" fmla="*/ 119 w 169"/>
                <a:gd name="T9" fmla="*/ 14 h 104"/>
                <a:gd name="T10" fmla="*/ 113 w 169"/>
                <a:gd name="T11" fmla="*/ 18 h 104"/>
                <a:gd name="T12" fmla="*/ 106 w 169"/>
                <a:gd name="T13" fmla="*/ 22 h 104"/>
                <a:gd name="T14" fmla="*/ 100 w 169"/>
                <a:gd name="T15" fmla="*/ 25 h 104"/>
                <a:gd name="T16" fmla="*/ 98 w 169"/>
                <a:gd name="T17" fmla="*/ 28 h 104"/>
                <a:gd name="T18" fmla="*/ 98 w 169"/>
                <a:gd name="T19" fmla="*/ 31 h 104"/>
                <a:gd name="T20" fmla="*/ 100 w 169"/>
                <a:gd name="T21" fmla="*/ 33 h 104"/>
                <a:gd name="T22" fmla="*/ 101 w 169"/>
                <a:gd name="T23" fmla="*/ 35 h 104"/>
                <a:gd name="T24" fmla="*/ 109 w 169"/>
                <a:gd name="T25" fmla="*/ 36 h 104"/>
                <a:gd name="T26" fmla="*/ 126 w 169"/>
                <a:gd name="T27" fmla="*/ 37 h 104"/>
                <a:gd name="T28" fmla="*/ 145 w 169"/>
                <a:gd name="T29" fmla="*/ 41 h 104"/>
                <a:gd name="T30" fmla="*/ 162 w 169"/>
                <a:gd name="T31" fmla="*/ 46 h 104"/>
                <a:gd name="T32" fmla="*/ 168 w 169"/>
                <a:gd name="T33" fmla="*/ 53 h 104"/>
                <a:gd name="T34" fmla="*/ 164 w 169"/>
                <a:gd name="T35" fmla="*/ 55 h 104"/>
                <a:gd name="T36" fmla="*/ 154 w 169"/>
                <a:gd name="T37" fmla="*/ 57 h 104"/>
                <a:gd name="T38" fmla="*/ 135 w 169"/>
                <a:gd name="T39" fmla="*/ 59 h 104"/>
                <a:gd name="T40" fmla="*/ 119 w 169"/>
                <a:gd name="T41" fmla="*/ 62 h 104"/>
                <a:gd name="T42" fmla="*/ 114 w 169"/>
                <a:gd name="T43" fmla="*/ 66 h 104"/>
                <a:gd name="T44" fmla="*/ 118 w 169"/>
                <a:gd name="T45" fmla="*/ 68 h 104"/>
                <a:gd name="T46" fmla="*/ 132 w 169"/>
                <a:gd name="T47" fmla="*/ 70 h 104"/>
                <a:gd name="T48" fmla="*/ 149 w 169"/>
                <a:gd name="T49" fmla="*/ 73 h 104"/>
                <a:gd name="T50" fmla="*/ 157 w 169"/>
                <a:gd name="T51" fmla="*/ 78 h 104"/>
                <a:gd name="T52" fmla="*/ 161 w 169"/>
                <a:gd name="T53" fmla="*/ 83 h 104"/>
                <a:gd name="T54" fmla="*/ 103 w 169"/>
                <a:gd name="T55" fmla="*/ 88 h 104"/>
                <a:gd name="T56" fmla="*/ 105 w 169"/>
                <a:gd name="T57" fmla="*/ 92 h 104"/>
                <a:gd name="T58" fmla="*/ 110 w 169"/>
                <a:gd name="T59" fmla="*/ 96 h 104"/>
                <a:gd name="T60" fmla="*/ 115 w 169"/>
                <a:gd name="T61" fmla="*/ 99 h 104"/>
                <a:gd name="T62" fmla="*/ 120 w 169"/>
                <a:gd name="T63" fmla="*/ 102 h 104"/>
                <a:gd name="T64" fmla="*/ 120 w 169"/>
                <a:gd name="T65" fmla="*/ 104 h 104"/>
                <a:gd name="T66" fmla="*/ 103 w 169"/>
                <a:gd name="T67" fmla="*/ 104 h 104"/>
                <a:gd name="T68" fmla="*/ 85 w 169"/>
                <a:gd name="T69" fmla="*/ 104 h 104"/>
                <a:gd name="T70" fmla="*/ 67 w 169"/>
                <a:gd name="T71" fmla="*/ 102 h 104"/>
                <a:gd name="T72" fmla="*/ 52 w 169"/>
                <a:gd name="T73" fmla="*/ 98 h 104"/>
                <a:gd name="T74" fmla="*/ 45 w 169"/>
                <a:gd name="T75" fmla="*/ 96 h 104"/>
                <a:gd name="T76" fmla="*/ 38 w 169"/>
                <a:gd name="T77" fmla="*/ 93 h 104"/>
                <a:gd name="T78" fmla="*/ 31 w 169"/>
                <a:gd name="T79" fmla="*/ 90 h 104"/>
                <a:gd name="T80" fmla="*/ 23 w 169"/>
                <a:gd name="T81" fmla="*/ 89 h 104"/>
                <a:gd name="T82" fmla="*/ 16 w 169"/>
                <a:gd name="T83" fmla="*/ 78 h 104"/>
                <a:gd name="T84" fmla="*/ 12 w 169"/>
                <a:gd name="T85" fmla="*/ 67 h 104"/>
                <a:gd name="T86" fmla="*/ 10 w 169"/>
                <a:gd name="T87" fmla="*/ 54 h 104"/>
                <a:gd name="T88" fmla="*/ 7 w 169"/>
                <a:gd name="T89" fmla="*/ 42 h 104"/>
                <a:gd name="T90" fmla="*/ 4 w 169"/>
                <a:gd name="T91" fmla="*/ 35 h 104"/>
                <a:gd name="T92" fmla="*/ 1 w 169"/>
                <a:gd name="T93" fmla="*/ 27 h 104"/>
                <a:gd name="T94" fmla="*/ 0 w 169"/>
                <a:gd name="T95" fmla="*/ 17 h 104"/>
                <a:gd name="T96" fmla="*/ 2 w 169"/>
                <a:gd name="T97" fmla="*/ 13 h 104"/>
                <a:gd name="T98" fmla="*/ 5 w 169"/>
                <a:gd name="T99" fmla="*/ 11 h 104"/>
                <a:gd name="T100" fmla="*/ 15 w 169"/>
                <a:gd name="T101" fmla="*/ 9 h 104"/>
                <a:gd name="T102" fmla="*/ 25 w 169"/>
                <a:gd name="T103" fmla="*/ 8 h 104"/>
                <a:gd name="T104" fmla="*/ 36 w 169"/>
                <a:gd name="T105" fmla="*/ 6 h 104"/>
                <a:gd name="T106" fmla="*/ 42 w 169"/>
                <a:gd name="T107" fmla="*/ 4 h 1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104"/>
                <a:gd name="T164" fmla="*/ 169 w 169"/>
                <a:gd name="T165" fmla="*/ 104 h 1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104">
                  <a:moveTo>
                    <a:pt x="65" y="2"/>
                  </a:moveTo>
                  <a:lnTo>
                    <a:pt x="74" y="2"/>
                  </a:lnTo>
                  <a:lnTo>
                    <a:pt x="81" y="0"/>
                  </a:lnTo>
                  <a:lnTo>
                    <a:pt x="89" y="2"/>
                  </a:lnTo>
                  <a:lnTo>
                    <a:pt x="95" y="3"/>
                  </a:lnTo>
                  <a:lnTo>
                    <a:pt x="102" y="5"/>
                  </a:lnTo>
                  <a:lnTo>
                    <a:pt x="109" y="7"/>
                  </a:lnTo>
                  <a:lnTo>
                    <a:pt x="115" y="9"/>
                  </a:lnTo>
                  <a:lnTo>
                    <a:pt x="121" y="12"/>
                  </a:lnTo>
                  <a:lnTo>
                    <a:pt x="119" y="14"/>
                  </a:lnTo>
                  <a:lnTo>
                    <a:pt x="116" y="16"/>
                  </a:lnTo>
                  <a:lnTo>
                    <a:pt x="113" y="18"/>
                  </a:lnTo>
                  <a:lnTo>
                    <a:pt x="110" y="19"/>
                  </a:lnTo>
                  <a:lnTo>
                    <a:pt x="106" y="22"/>
                  </a:lnTo>
                  <a:lnTo>
                    <a:pt x="103" y="23"/>
                  </a:lnTo>
                  <a:lnTo>
                    <a:pt x="100" y="25"/>
                  </a:lnTo>
                  <a:lnTo>
                    <a:pt x="97" y="27"/>
                  </a:lnTo>
                  <a:lnTo>
                    <a:pt x="98" y="28"/>
                  </a:lnTo>
                  <a:lnTo>
                    <a:pt x="98" y="30"/>
                  </a:lnTo>
                  <a:lnTo>
                    <a:pt x="98" y="31"/>
                  </a:lnTo>
                  <a:lnTo>
                    <a:pt x="99" y="32"/>
                  </a:lnTo>
                  <a:lnTo>
                    <a:pt x="100" y="33"/>
                  </a:lnTo>
                  <a:lnTo>
                    <a:pt x="100" y="34"/>
                  </a:lnTo>
                  <a:lnTo>
                    <a:pt x="101" y="35"/>
                  </a:lnTo>
                  <a:lnTo>
                    <a:pt x="102" y="36"/>
                  </a:lnTo>
                  <a:lnTo>
                    <a:pt x="109" y="36"/>
                  </a:lnTo>
                  <a:lnTo>
                    <a:pt x="117" y="36"/>
                  </a:lnTo>
                  <a:lnTo>
                    <a:pt x="126" y="37"/>
                  </a:lnTo>
                  <a:lnTo>
                    <a:pt x="136" y="38"/>
                  </a:lnTo>
                  <a:lnTo>
                    <a:pt x="145" y="41"/>
                  </a:lnTo>
                  <a:lnTo>
                    <a:pt x="155" y="43"/>
                  </a:lnTo>
                  <a:lnTo>
                    <a:pt x="162" y="46"/>
                  </a:lnTo>
                  <a:lnTo>
                    <a:pt x="169" y="51"/>
                  </a:lnTo>
                  <a:lnTo>
                    <a:pt x="168" y="53"/>
                  </a:lnTo>
                  <a:lnTo>
                    <a:pt x="167" y="54"/>
                  </a:lnTo>
                  <a:lnTo>
                    <a:pt x="164" y="55"/>
                  </a:lnTo>
                  <a:lnTo>
                    <a:pt x="161" y="56"/>
                  </a:lnTo>
                  <a:lnTo>
                    <a:pt x="154" y="57"/>
                  </a:lnTo>
                  <a:lnTo>
                    <a:pt x="144" y="58"/>
                  </a:lnTo>
                  <a:lnTo>
                    <a:pt x="135" y="59"/>
                  </a:lnTo>
                  <a:lnTo>
                    <a:pt x="126" y="59"/>
                  </a:lnTo>
                  <a:lnTo>
                    <a:pt x="119" y="62"/>
                  </a:lnTo>
                  <a:lnTo>
                    <a:pt x="114" y="64"/>
                  </a:lnTo>
                  <a:lnTo>
                    <a:pt x="114" y="66"/>
                  </a:lnTo>
                  <a:lnTo>
                    <a:pt x="114" y="67"/>
                  </a:lnTo>
                  <a:lnTo>
                    <a:pt x="118" y="68"/>
                  </a:lnTo>
                  <a:lnTo>
                    <a:pt x="124" y="69"/>
                  </a:lnTo>
                  <a:lnTo>
                    <a:pt x="132" y="70"/>
                  </a:lnTo>
                  <a:lnTo>
                    <a:pt x="140" y="71"/>
                  </a:lnTo>
                  <a:lnTo>
                    <a:pt x="149" y="73"/>
                  </a:lnTo>
                  <a:lnTo>
                    <a:pt x="155" y="76"/>
                  </a:lnTo>
                  <a:lnTo>
                    <a:pt x="157" y="78"/>
                  </a:lnTo>
                  <a:lnTo>
                    <a:pt x="159" y="79"/>
                  </a:lnTo>
                  <a:lnTo>
                    <a:pt x="161" y="83"/>
                  </a:lnTo>
                  <a:lnTo>
                    <a:pt x="161" y="85"/>
                  </a:lnTo>
                  <a:lnTo>
                    <a:pt x="103" y="88"/>
                  </a:lnTo>
                  <a:lnTo>
                    <a:pt x="104" y="90"/>
                  </a:lnTo>
                  <a:lnTo>
                    <a:pt x="105" y="92"/>
                  </a:lnTo>
                  <a:lnTo>
                    <a:pt x="108" y="94"/>
                  </a:lnTo>
                  <a:lnTo>
                    <a:pt x="110" y="96"/>
                  </a:lnTo>
                  <a:lnTo>
                    <a:pt x="113" y="97"/>
                  </a:lnTo>
                  <a:lnTo>
                    <a:pt x="115" y="99"/>
                  </a:lnTo>
                  <a:lnTo>
                    <a:pt x="118" y="101"/>
                  </a:lnTo>
                  <a:lnTo>
                    <a:pt x="120" y="102"/>
                  </a:lnTo>
                  <a:lnTo>
                    <a:pt x="120" y="103"/>
                  </a:lnTo>
                  <a:lnTo>
                    <a:pt x="120" y="104"/>
                  </a:lnTo>
                  <a:lnTo>
                    <a:pt x="112" y="104"/>
                  </a:lnTo>
                  <a:lnTo>
                    <a:pt x="103" y="104"/>
                  </a:lnTo>
                  <a:lnTo>
                    <a:pt x="95" y="104"/>
                  </a:lnTo>
                  <a:lnTo>
                    <a:pt x="85" y="104"/>
                  </a:lnTo>
                  <a:lnTo>
                    <a:pt x="77" y="103"/>
                  </a:lnTo>
                  <a:lnTo>
                    <a:pt x="67" y="102"/>
                  </a:lnTo>
                  <a:lnTo>
                    <a:pt x="59" y="101"/>
                  </a:lnTo>
                  <a:lnTo>
                    <a:pt x="52" y="98"/>
                  </a:lnTo>
                  <a:lnTo>
                    <a:pt x="49" y="97"/>
                  </a:lnTo>
                  <a:lnTo>
                    <a:pt x="45" y="96"/>
                  </a:lnTo>
                  <a:lnTo>
                    <a:pt x="42" y="94"/>
                  </a:lnTo>
                  <a:lnTo>
                    <a:pt x="38" y="93"/>
                  </a:lnTo>
                  <a:lnTo>
                    <a:pt x="34" y="92"/>
                  </a:lnTo>
                  <a:lnTo>
                    <a:pt x="31" y="90"/>
                  </a:lnTo>
                  <a:lnTo>
                    <a:pt x="26" y="90"/>
                  </a:lnTo>
                  <a:lnTo>
                    <a:pt x="23" y="89"/>
                  </a:lnTo>
                  <a:lnTo>
                    <a:pt x="19" y="84"/>
                  </a:lnTo>
                  <a:lnTo>
                    <a:pt x="16" y="78"/>
                  </a:lnTo>
                  <a:lnTo>
                    <a:pt x="14" y="73"/>
                  </a:lnTo>
                  <a:lnTo>
                    <a:pt x="12" y="67"/>
                  </a:lnTo>
                  <a:lnTo>
                    <a:pt x="11" y="61"/>
                  </a:lnTo>
                  <a:lnTo>
                    <a:pt x="10" y="54"/>
                  </a:lnTo>
                  <a:lnTo>
                    <a:pt x="8" y="48"/>
                  </a:lnTo>
                  <a:lnTo>
                    <a:pt x="7" y="42"/>
                  </a:lnTo>
                  <a:lnTo>
                    <a:pt x="6" y="39"/>
                  </a:lnTo>
                  <a:lnTo>
                    <a:pt x="4" y="35"/>
                  </a:lnTo>
                  <a:lnTo>
                    <a:pt x="2" y="31"/>
                  </a:lnTo>
                  <a:lnTo>
                    <a:pt x="1" y="27"/>
                  </a:lnTo>
                  <a:lnTo>
                    <a:pt x="0" y="22"/>
                  </a:lnTo>
                  <a:lnTo>
                    <a:pt x="0" y="17"/>
                  </a:lnTo>
                  <a:lnTo>
                    <a:pt x="1" y="15"/>
                  </a:lnTo>
                  <a:lnTo>
                    <a:pt x="2" y="13"/>
                  </a:lnTo>
                  <a:lnTo>
                    <a:pt x="3" y="12"/>
                  </a:lnTo>
                  <a:lnTo>
                    <a:pt x="5" y="11"/>
                  </a:lnTo>
                  <a:lnTo>
                    <a:pt x="10" y="10"/>
                  </a:lnTo>
                  <a:lnTo>
                    <a:pt x="15" y="9"/>
                  </a:lnTo>
                  <a:lnTo>
                    <a:pt x="20" y="8"/>
                  </a:lnTo>
                  <a:lnTo>
                    <a:pt x="25" y="8"/>
                  </a:lnTo>
                  <a:lnTo>
                    <a:pt x="32" y="7"/>
                  </a:lnTo>
                  <a:lnTo>
                    <a:pt x="36" y="6"/>
                  </a:lnTo>
                  <a:lnTo>
                    <a:pt x="40" y="5"/>
                  </a:lnTo>
                  <a:lnTo>
                    <a:pt x="42" y="4"/>
                  </a:lnTo>
                  <a:lnTo>
                    <a:pt x="65" y="2"/>
                  </a:lnTo>
                  <a:close/>
                </a:path>
              </a:pathLst>
            </a:custGeom>
            <a:solidFill>
              <a:srgbClr val="000000"/>
            </a:solidFill>
            <a:ln w="9525">
              <a:noFill/>
              <a:round/>
              <a:headEnd/>
              <a:tailEnd/>
            </a:ln>
          </p:spPr>
          <p:txBody>
            <a:bodyPr>
              <a:prstTxWarp prst="textNoShape">
                <a:avLst/>
              </a:prstTxWarp>
            </a:bodyPr>
            <a:lstStyle/>
            <a:p>
              <a:endParaRPr lang="en-US"/>
            </a:p>
          </p:txBody>
        </p:sp>
        <p:sp>
          <p:nvSpPr>
            <p:cNvPr id="62620" name="Freeform 156"/>
            <p:cNvSpPr>
              <a:spLocks/>
            </p:cNvSpPr>
            <p:nvPr/>
          </p:nvSpPr>
          <p:spPr bwMode="auto">
            <a:xfrm>
              <a:off x="1624" y="1377"/>
              <a:ext cx="159" cy="93"/>
            </a:xfrm>
            <a:custGeom>
              <a:avLst/>
              <a:gdLst>
                <a:gd name="T0" fmla="*/ 101 w 159"/>
                <a:gd name="T1" fmla="*/ 92 h 93"/>
                <a:gd name="T2" fmla="*/ 90 w 159"/>
                <a:gd name="T3" fmla="*/ 90 h 93"/>
                <a:gd name="T4" fmla="*/ 69 w 159"/>
                <a:gd name="T5" fmla="*/ 86 h 93"/>
                <a:gd name="T6" fmla="*/ 44 w 159"/>
                <a:gd name="T7" fmla="*/ 84 h 93"/>
                <a:gd name="T8" fmla="*/ 36 w 159"/>
                <a:gd name="T9" fmla="*/ 81 h 93"/>
                <a:gd name="T10" fmla="*/ 36 w 159"/>
                <a:gd name="T11" fmla="*/ 78 h 93"/>
                <a:gd name="T12" fmla="*/ 40 w 159"/>
                <a:gd name="T13" fmla="*/ 75 h 93"/>
                <a:gd name="T14" fmla="*/ 46 w 159"/>
                <a:gd name="T15" fmla="*/ 74 h 93"/>
                <a:gd name="T16" fmla="*/ 42 w 159"/>
                <a:gd name="T17" fmla="*/ 67 h 93"/>
                <a:gd name="T18" fmla="*/ 35 w 159"/>
                <a:gd name="T19" fmla="*/ 65 h 93"/>
                <a:gd name="T20" fmla="*/ 25 w 159"/>
                <a:gd name="T21" fmla="*/ 63 h 93"/>
                <a:gd name="T22" fmla="*/ 11 w 159"/>
                <a:gd name="T23" fmla="*/ 61 h 93"/>
                <a:gd name="T24" fmla="*/ 29 w 159"/>
                <a:gd name="T25" fmla="*/ 53 h 93"/>
                <a:gd name="T26" fmla="*/ 59 w 159"/>
                <a:gd name="T27" fmla="*/ 52 h 93"/>
                <a:gd name="T28" fmla="*/ 71 w 159"/>
                <a:gd name="T29" fmla="*/ 48 h 93"/>
                <a:gd name="T30" fmla="*/ 69 w 159"/>
                <a:gd name="T31" fmla="*/ 43 h 93"/>
                <a:gd name="T32" fmla="*/ 17 w 159"/>
                <a:gd name="T33" fmla="*/ 37 h 93"/>
                <a:gd name="T34" fmla="*/ 49 w 159"/>
                <a:gd name="T35" fmla="*/ 31 h 93"/>
                <a:gd name="T36" fmla="*/ 66 w 159"/>
                <a:gd name="T37" fmla="*/ 27 h 93"/>
                <a:gd name="T38" fmla="*/ 68 w 159"/>
                <a:gd name="T39" fmla="*/ 24 h 93"/>
                <a:gd name="T40" fmla="*/ 64 w 159"/>
                <a:gd name="T41" fmla="*/ 19 h 93"/>
                <a:gd name="T42" fmla="*/ 53 w 159"/>
                <a:gd name="T43" fmla="*/ 21 h 93"/>
                <a:gd name="T44" fmla="*/ 0 w 159"/>
                <a:gd name="T45" fmla="*/ 25 h 93"/>
                <a:gd name="T46" fmla="*/ 1 w 159"/>
                <a:gd name="T47" fmla="*/ 21 h 93"/>
                <a:gd name="T48" fmla="*/ 12 w 159"/>
                <a:gd name="T49" fmla="*/ 17 h 93"/>
                <a:gd name="T50" fmla="*/ 45 w 159"/>
                <a:gd name="T51" fmla="*/ 16 h 93"/>
                <a:gd name="T52" fmla="*/ 66 w 159"/>
                <a:gd name="T53" fmla="*/ 12 h 93"/>
                <a:gd name="T54" fmla="*/ 55 w 159"/>
                <a:gd name="T55" fmla="*/ 9 h 93"/>
                <a:gd name="T56" fmla="*/ 23 w 159"/>
                <a:gd name="T57" fmla="*/ 2 h 93"/>
                <a:gd name="T58" fmla="*/ 61 w 159"/>
                <a:gd name="T59" fmla="*/ 0 h 93"/>
                <a:gd name="T60" fmla="*/ 100 w 159"/>
                <a:gd name="T61" fmla="*/ 2 h 93"/>
                <a:gd name="T62" fmla="*/ 103 w 159"/>
                <a:gd name="T63" fmla="*/ 3 h 93"/>
                <a:gd name="T64" fmla="*/ 107 w 159"/>
                <a:gd name="T65" fmla="*/ 4 h 93"/>
                <a:gd name="T66" fmla="*/ 96 w 159"/>
                <a:gd name="T67" fmla="*/ 9 h 93"/>
                <a:gd name="T68" fmla="*/ 87 w 159"/>
                <a:gd name="T69" fmla="*/ 16 h 93"/>
                <a:gd name="T70" fmla="*/ 89 w 159"/>
                <a:gd name="T71" fmla="*/ 21 h 93"/>
                <a:gd name="T72" fmla="*/ 92 w 159"/>
                <a:gd name="T73" fmla="*/ 25 h 93"/>
                <a:gd name="T74" fmla="*/ 126 w 159"/>
                <a:gd name="T75" fmla="*/ 27 h 93"/>
                <a:gd name="T76" fmla="*/ 159 w 159"/>
                <a:gd name="T77" fmla="*/ 40 h 93"/>
                <a:gd name="T78" fmla="*/ 151 w 159"/>
                <a:gd name="T79" fmla="*/ 45 h 93"/>
                <a:gd name="T80" fmla="*/ 116 w 159"/>
                <a:gd name="T81" fmla="*/ 48 h 93"/>
                <a:gd name="T82" fmla="*/ 104 w 159"/>
                <a:gd name="T83" fmla="*/ 56 h 93"/>
                <a:gd name="T84" fmla="*/ 130 w 159"/>
                <a:gd name="T85" fmla="*/ 60 h 93"/>
                <a:gd name="T86" fmla="*/ 149 w 159"/>
                <a:gd name="T87" fmla="*/ 68 h 93"/>
                <a:gd name="T88" fmla="*/ 94 w 159"/>
                <a:gd name="T89" fmla="*/ 79 h 93"/>
                <a:gd name="T90" fmla="*/ 103 w 159"/>
                <a:gd name="T91" fmla="*/ 86 h 93"/>
                <a:gd name="T92" fmla="*/ 110 w 159"/>
                <a:gd name="T93" fmla="*/ 92 h 93"/>
                <a:gd name="T94" fmla="*/ 109 w 159"/>
                <a:gd name="T95" fmla="*/ 93 h 93"/>
                <a:gd name="T96" fmla="*/ 109 w 159"/>
                <a:gd name="T97" fmla="*/ 93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9"/>
                <a:gd name="T148" fmla="*/ 0 h 93"/>
                <a:gd name="T149" fmla="*/ 159 w 159"/>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9" h="93">
                  <a:moveTo>
                    <a:pt x="109" y="93"/>
                  </a:moveTo>
                  <a:lnTo>
                    <a:pt x="106" y="93"/>
                  </a:lnTo>
                  <a:lnTo>
                    <a:pt x="104" y="92"/>
                  </a:lnTo>
                  <a:lnTo>
                    <a:pt x="101" y="92"/>
                  </a:lnTo>
                  <a:lnTo>
                    <a:pt x="99" y="91"/>
                  </a:lnTo>
                  <a:lnTo>
                    <a:pt x="95" y="91"/>
                  </a:lnTo>
                  <a:lnTo>
                    <a:pt x="92" y="90"/>
                  </a:lnTo>
                  <a:lnTo>
                    <a:pt x="90" y="90"/>
                  </a:lnTo>
                  <a:lnTo>
                    <a:pt x="87" y="90"/>
                  </a:lnTo>
                  <a:lnTo>
                    <a:pt x="81" y="88"/>
                  </a:lnTo>
                  <a:lnTo>
                    <a:pt x="75" y="87"/>
                  </a:lnTo>
                  <a:lnTo>
                    <a:pt x="69" y="86"/>
                  </a:lnTo>
                  <a:lnTo>
                    <a:pt x="63" y="86"/>
                  </a:lnTo>
                  <a:lnTo>
                    <a:pt x="56" y="86"/>
                  </a:lnTo>
                  <a:lnTo>
                    <a:pt x="50" y="85"/>
                  </a:lnTo>
                  <a:lnTo>
                    <a:pt x="44" y="84"/>
                  </a:lnTo>
                  <a:lnTo>
                    <a:pt x="36" y="84"/>
                  </a:lnTo>
                  <a:lnTo>
                    <a:pt x="36" y="83"/>
                  </a:lnTo>
                  <a:lnTo>
                    <a:pt x="36" y="82"/>
                  </a:lnTo>
                  <a:lnTo>
                    <a:pt x="36" y="81"/>
                  </a:lnTo>
                  <a:lnTo>
                    <a:pt x="36" y="80"/>
                  </a:lnTo>
                  <a:lnTo>
                    <a:pt x="36" y="79"/>
                  </a:lnTo>
                  <a:lnTo>
                    <a:pt x="36" y="78"/>
                  </a:lnTo>
                  <a:lnTo>
                    <a:pt x="35" y="77"/>
                  </a:lnTo>
                  <a:lnTo>
                    <a:pt x="36" y="76"/>
                  </a:lnTo>
                  <a:lnTo>
                    <a:pt x="37" y="76"/>
                  </a:lnTo>
                  <a:lnTo>
                    <a:pt x="40" y="75"/>
                  </a:lnTo>
                  <a:lnTo>
                    <a:pt x="42" y="76"/>
                  </a:lnTo>
                  <a:lnTo>
                    <a:pt x="43" y="75"/>
                  </a:lnTo>
                  <a:lnTo>
                    <a:pt x="45" y="75"/>
                  </a:lnTo>
                  <a:lnTo>
                    <a:pt x="46" y="74"/>
                  </a:lnTo>
                  <a:lnTo>
                    <a:pt x="47" y="72"/>
                  </a:lnTo>
                  <a:lnTo>
                    <a:pt x="46" y="70"/>
                  </a:lnTo>
                  <a:lnTo>
                    <a:pt x="44" y="68"/>
                  </a:lnTo>
                  <a:lnTo>
                    <a:pt x="42" y="67"/>
                  </a:lnTo>
                  <a:lnTo>
                    <a:pt x="41" y="66"/>
                  </a:lnTo>
                  <a:lnTo>
                    <a:pt x="39" y="66"/>
                  </a:lnTo>
                  <a:lnTo>
                    <a:pt x="37" y="66"/>
                  </a:lnTo>
                  <a:lnTo>
                    <a:pt x="35" y="65"/>
                  </a:lnTo>
                  <a:lnTo>
                    <a:pt x="33" y="65"/>
                  </a:lnTo>
                  <a:lnTo>
                    <a:pt x="31" y="63"/>
                  </a:lnTo>
                  <a:lnTo>
                    <a:pt x="28" y="63"/>
                  </a:lnTo>
                  <a:lnTo>
                    <a:pt x="25" y="63"/>
                  </a:lnTo>
                  <a:lnTo>
                    <a:pt x="22" y="63"/>
                  </a:lnTo>
                  <a:lnTo>
                    <a:pt x="17" y="63"/>
                  </a:lnTo>
                  <a:lnTo>
                    <a:pt x="14" y="63"/>
                  </a:lnTo>
                  <a:lnTo>
                    <a:pt x="11" y="61"/>
                  </a:lnTo>
                  <a:lnTo>
                    <a:pt x="9" y="59"/>
                  </a:lnTo>
                  <a:lnTo>
                    <a:pt x="15" y="56"/>
                  </a:lnTo>
                  <a:lnTo>
                    <a:pt x="23" y="54"/>
                  </a:lnTo>
                  <a:lnTo>
                    <a:pt x="29" y="53"/>
                  </a:lnTo>
                  <a:lnTo>
                    <a:pt x="36" y="52"/>
                  </a:lnTo>
                  <a:lnTo>
                    <a:pt x="43" y="52"/>
                  </a:lnTo>
                  <a:lnTo>
                    <a:pt x="51" y="51"/>
                  </a:lnTo>
                  <a:lnTo>
                    <a:pt x="59" y="52"/>
                  </a:lnTo>
                  <a:lnTo>
                    <a:pt x="68" y="51"/>
                  </a:lnTo>
                  <a:lnTo>
                    <a:pt x="70" y="51"/>
                  </a:lnTo>
                  <a:lnTo>
                    <a:pt x="70" y="50"/>
                  </a:lnTo>
                  <a:lnTo>
                    <a:pt x="71" y="48"/>
                  </a:lnTo>
                  <a:lnTo>
                    <a:pt x="70" y="47"/>
                  </a:lnTo>
                  <a:lnTo>
                    <a:pt x="70" y="46"/>
                  </a:lnTo>
                  <a:lnTo>
                    <a:pt x="69" y="44"/>
                  </a:lnTo>
                  <a:lnTo>
                    <a:pt x="69" y="43"/>
                  </a:lnTo>
                  <a:lnTo>
                    <a:pt x="68" y="42"/>
                  </a:lnTo>
                  <a:lnTo>
                    <a:pt x="2" y="42"/>
                  </a:lnTo>
                  <a:lnTo>
                    <a:pt x="9" y="39"/>
                  </a:lnTo>
                  <a:lnTo>
                    <a:pt x="17" y="37"/>
                  </a:lnTo>
                  <a:lnTo>
                    <a:pt x="25" y="35"/>
                  </a:lnTo>
                  <a:lnTo>
                    <a:pt x="33" y="33"/>
                  </a:lnTo>
                  <a:lnTo>
                    <a:pt x="42" y="32"/>
                  </a:lnTo>
                  <a:lnTo>
                    <a:pt x="49" y="31"/>
                  </a:lnTo>
                  <a:lnTo>
                    <a:pt x="57" y="30"/>
                  </a:lnTo>
                  <a:lnTo>
                    <a:pt x="65" y="28"/>
                  </a:lnTo>
                  <a:lnTo>
                    <a:pt x="65" y="27"/>
                  </a:lnTo>
                  <a:lnTo>
                    <a:pt x="66" y="27"/>
                  </a:lnTo>
                  <a:lnTo>
                    <a:pt x="66" y="26"/>
                  </a:lnTo>
                  <a:lnTo>
                    <a:pt x="67" y="26"/>
                  </a:lnTo>
                  <a:lnTo>
                    <a:pt x="68" y="25"/>
                  </a:lnTo>
                  <a:lnTo>
                    <a:pt x="68" y="24"/>
                  </a:lnTo>
                  <a:lnTo>
                    <a:pt x="68" y="23"/>
                  </a:lnTo>
                  <a:lnTo>
                    <a:pt x="66" y="20"/>
                  </a:lnTo>
                  <a:lnTo>
                    <a:pt x="64" y="19"/>
                  </a:lnTo>
                  <a:lnTo>
                    <a:pt x="62" y="18"/>
                  </a:lnTo>
                  <a:lnTo>
                    <a:pt x="59" y="19"/>
                  </a:lnTo>
                  <a:lnTo>
                    <a:pt x="56" y="20"/>
                  </a:lnTo>
                  <a:lnTo>
                    <a:pt x="53" y="21"/>
                  </a:lnTo>
                  <a:lnTo>
                    <a:pt x="51" y="22"/>
                  </a:lnTo>
                  <a:lnTo>
                    <a:pt x="49" y="23"/>
                  </a:lnTo>
                  <a:lnTo>
                    <a:pt x="0" y="26"/>
                  </a:lnTo>
                  <a:lnTo>
                    <a:pt x="0" y="25"/>
                  </a:lnTo>
                  <a:lnTo>
                    <a:pt x="0" y="24"/>
                  </a:lnTo>
                  <a:lnTo>
                    <a:pt x="1" y="23"/>
                  </a:lnTo>
                  <a:lnTo>
                    <a:pt x="1" y="22"/>
                  </a:lnTo>
                  <a:lnTo>
                    <a:pt x="1" y="21"/>
                  </a:lnTo>
                  <a:lnTo>
                    <a:pt x="2" y="20"/>
                  </a:lnTo>
                  <a:lnTo>
                    <a:pt x="3" y="19"/>
                  </a:lnTo>
                  <a:lnTo>
                    <a:pt x="4" y="18"/>
                  </a:lnTo>
                  <a:lnTo>
                    <a:pt x="12" y="17"/>
                  </a:lnTo>
                  <a:lnTo>
                    <a:pt x="21" y="16"/>
                  </a:lnTo>
                  <a:lnTo>
                    <a:pt x="29" y="16"/>
                  </a:lnTo>
                  <a:lnTo>
                    <a:pt x="37" y="16"/>
                  </a:lnTo>
                  <a:lnTo>
                    <a:pt x="45" y="16"/>
                  </a:lnTo>
                  <a:lnTo>
                    <a:pt x="53" y="16"/>
                  </a:lnTo>
                  <a:lnTo>
                    <a:pt x="61" y="15"/>
                  </a:lnTo>
                  <a:lnTo>
                    <a:pt x="68" y="13"/>
                  </a:lnTo>
                  <a:lnTo>
                    <a:pt x="66" y="12"/>
                  </a:lnTo>
                  <a:lnTo>
                    <a:pt x="63" y="12"/>
                  </a:lnTo>
                  <a:lnTo>
                    <a:pt x="61" y="11"/>
                  </a:lnTo>
                  <a:lnTo>
                    <a:pt x="57" y="11"/>
                  </a:lnTo>
                  <a:lnTo>
                    <a:pt x="55" y="9"/>
                  </a:lnTo>
                  <a:lnTo>
                    <a:pt x="53" y="8"/>
                  </a:lnTo>
                  <a:lnTo>
                    <a:pt x="51" y="6"/>
                  </a:lnTo>
                  <a:lnTo>
                    <a:pt x="50" y="4"/>
                  </a:lnTo>
                  <a:lnTo>
                    <a:pt x="23" y="2"/>
                  </a:lnTo>
                  <a:lnTo>
                    <a:pt x="32" y="1"/>
                  </a:lnTo>
                  <a:lnTo>
                    <a:pt x="42" y="1"/>
                  </a:lnTo>
                  <a:lnTo>
                    <a:pt x="51" y="0"/>
                  </a:lnTo>
                  <a:lnTo>
                    <a:pt x="61" y="0"/>
                  </a:lnTo>
                  <a:lnTo>
                    <a:pt x="70" y="0"/>
                  </a:lnTo>
                  <a:lnTo>
                    <a:pt x="80" y="1"/>
                  </a:lnTo>
                  <a:lnTo>
                    <a:pt x="89" y="1"/>
                  </a:lnTo>
                  <a:lnTo>
                    <a:pt x="100" y="2"/>
                  </a:lnTo>
                  <a:lnTo>
                    <a:pt x="101" y="2"/>
                  </a:lnTo>
                  <a:lnTo>
                    <a:pt x="102" y="3"/>
                  </a:lnTo>
                  <a:lnTo>
                    <a:pt x="103" y="3"/>
                  </a:lnTo>
                  <a:lnTo>
                    <a:pt x="104" y="4"/>
                  </a:lnTo>
                  <a:lnTo>
                    <a:pt x="105" y="4"/>
                  </a:lnTo>
                  <a:lnTo>
                    <a:pt x="106" y="4"/>
                  </a:lnTo>
                  <a:lnTo>
                    <a:pt x="107" y="4"/>
                  </a:lnTo>
                  <a:lnTo>
                    <a:pt x="105" y="6"/>
                  </a:lnTo>
                  <a:lnTo>
                    <a:pt x="102" y="7"/>
                  </a:lnTo>
                  <a:lnTo>
                    <a:pt x="100" y="8"/>
                  </a:lnTo>
                  <a:lnTo>
                    <a:pt x="96" y="9"/>
                  </a:lnTo>
                  <a:lnTo>
                    <a:pt x="94" y="12"/>
                  </a:lnTo>
                  <a:lnTo>
                    <a:pt x="91" y="13"/>
                  </a:lnTo>
                  <a:lnTo>
                    <a:pt x="89" y="15"/>
                  </a:lnTo>
                  <a:lnTo>
                    <a:pt x="87" y="16"/>
                  </a:lnTo>
                  <a:lnTo>
                    <a:pt x="88" y="17"/>
                  </a:lnTo>
                  <a:lnTo>
                    <a:pt x="88" y="19"/>
                  </a:lnTo>
                  <a:lnTo>
                    <a:pt x="88" y="20"/>
                  </a:lnTo>
                  <a:lnTo>
                    <a:pt x="89" y="21"/>
                  </a:lnTo>
                  <a:lnTo>
                    <a:pt x="90" y="22"/>
                  </a:lnTo>
                  <a:lnTo>
                    <a:pt x="90" y="23"/>
                  </a:lnTo>
                  <a:lnTo>
                    <a:pt x="91" y="24"/>
                  </a:lnTo>
                  <a:lnTo>
                    <a:pt x="92" y="25"/>
                  </a:lnTo>
                  <a:lnTo>
                    <a:pt x="99" y="25"/>
                  </a:lnTo>
                  <a:lnTo>
                    <a:pt x="107" y="25"/>
                  </a:lnTo>
                  <a:lnTo>
                    <a:pt x="116" y="26"/>
                  </a:lnTo>
                  <a:lnTo>
                    <a:pt x="126" y="27"/>
                  </a:lnTo>
                  <a:lnTo>
                    <a:pt x="135" y="30"/>
                  </a:lnTo>
                  <a:lnTo>
                    <a:pt x="145" y="32"/>
                  </a:lnTo>
                  <a:lnTo>
                    <a:pt x="152" y="35"/>
                  </a:lnTo>
                  <a:lnTo>
                    <a:pt x="159" y="40"/>
                  </a:lnTo>
                  <a:lnTo>
                    <a:pt x="158" y="42"/>
                  </a:lnTo>
                  <a:lnTo>
                    <a:pt x="157" y="43"/>
                  </a:lnTo>
                  <a:lnTo>
                    <a:pt x="154" y="44"/>
                  </a:lnTo>
                  <a:lnTo>
                    <a:pt x="151" y="45"/>
                  </a:lnTo>
                  <a:lnTo>
                    <a:pt x="144" y="46"/>
                  </a:lnTo>
                  <a:lnTo>
                    <a:pt x="134" y="47"/>
                  </a:lnTo>
                  <a:lnTo>
                    <a:pt x="125" y="48"/>
                  </a:lnTo>
                  <a:lnTo>
                    <a:pt x="116" y="48"/>
                  </a:lnTo>
                  <a:lnTo>
                    <a:pt x="109" y="51"/>
                  </a:lnTo>
                  <a:lnTo>
                    <a:pt x="104" y="53"/>
                  </a:lnTo>
                  <a:lnTo>
                    <a:pt x="104" y="55"/>
                  </a:lnTo>
                  <a:lnTo>
                    <a:pt x="104" y="56"/>
                  </a:lnTo>
                  <a:lnTo>
                    <a:pt x="108" y="57"/>
                  </a:lnTo>
                  <a:lnTo>
                    <a:pt x="114" y="58"/>
                  </a:lnTo>
                  <a:lnTo>
                    <a:pt x="122" y="59"/>
                  </a:lnTo>
                  <a:lnTo>
                    <a:pt x="130" y="60"/>
                  </a:lnTo>
                  <a:lnTo>
                    <a:pt x="139" y="62"/>
                  </a:lnTo>
                  <a:lnTo>
                    <a:pt x="145" y="65"/>
                  </a:lnTo>
                  <a:lnTo>
                    <a:pt x="147" y="67"/>
                  </a:lnTo>
                  <a:lnTo>
                    <a:pt x="149" y="68"/>
                  </a:lnTo>
                  <a:lnTo>
                    <a:pt x="151" y="72"/>
                  </a:lnTo>
                  <a:lnTo>
                    <a:pt x="151" y="74"/>
                  </a:lnTo>
                  <a:lnTo>
                    <a:pt x="93" y="77"/>
                  </a:lnTo>
                  <a:lnTo>
                    <a:pt x="94" y="79"/>
                  </a:lnTo>
                  <a:lnTo>
                    <a:pt x="95" y="81"/>
                  </a:lnTo>
                  <a:lnTo>
                    <a:pt x="98" y="83"/>
                  </a:lnTo>
                  <a:lnTo>
                    <a:pt x="100" y="85"/>
                  </a:lnTo>
                  <a:lnTo>
                    <a:pt x="103" y="86"/>
                  </a:lnTo>
                  <a:lnTo>
                    <a:pt x="105" y="88"/>
                  </a:lnTo>
                  <a:lnTo>
                    <a:pt x="108" y="90"/>
                  </a:lnTo>
                  <a:lnTo>
                    <a:pt x="110" y="91"/>
                  </a:lnTo>
                  <a:lnTo>
                    <a:pt x="110" y="92"/>
                  </a:lnTo>
                  <a:lnTo>
                    <a:pt x="110" y="93"/>
                  </a:lnTo>
                  <a:lnTo>
                    <a:pt x="109" y="93"/>
                  </a:lnTo>
                  <a:close/>
                </a:path>
              </a:pathLst>
            </a:custGeom>
            <a:solidFill>
              <a:srgbClr val="A6400D"/>
            </a:solidFill>
            <a:ln w="9525">
              <a:noFill/>
              <a:round/>
              <a:headEnd/>
              <a:tailEnd/>
            </a:ln>
          </p:spPr>
          <p:txBody>
            <a:bodyPr>
              <a:prstTxWarp prst="textNoShape">
                <a:avLst/>
              </a:prstTxWarp>
            </a:bodyPr>
            <a:lstStyle/>
            <a:p>
              <a:endParaRPr lang="en-US"/>
            </a:p>
          </p:txBody>
        </p:sp>
        <p:sp>
          <p:nvSpPr>
            <p:cNvPr id="62621" name="Freeform 157"/>
            <p:cNvSpPr>
              <a:spLocks/>
            </p:cNvSpPr>
            <p:nvPr/>
          </p:nvSpPr>
          <p:spPr bwMode="auto">
            <a:xfrm>
              <a:off x="1421" y="1661"/>
              <a:ext cx="98" cy="44"/>
            </a:xfrm>
            <a:custGeom>
              <a:avLst/>
              <a:gdLst>
                <a:gd name="T0" fmla="*/ 98 w 98"/>
                <a:gd name="T1" fmla="*/ 0 h 44"/>
                <a:gd name="T2" fmla="*/ 88 w 98"/>
                <a:gd name="T3" fmla="*/ 0 h 44"/>
                <a:gd name="T4" fmla="*/ 73 w 98"/>
                <a:gd name="T5" fmla="*/ 1 h 44"/>
                <a:gd name="T6" fmla="*/ 57 w 98"/>
                <a:gd name="T7" fmla="*/ 4 h 44"/>
                <a:gd name="T8" fmla="*/ 40 w 98"/>
                <a:gd name="T9" fmla="*/ 8 h 44"/>
                <a:gd name="T10" fmla="*/ 33 w 98"/>
                <a:gd name="T11" fmla="*/ 10 h 44"/>
                <a:gd name="T12" fmla="*/ 25 w 98"/>
                <a:gd name="T13" fmla="*/ 13 h 44"/>
                <a:gd name="T14" fmla="*/ 18 w 98"/>
                <a:gd name="T15" fmla="*/ 16 h 44"/>
                <a:gd name="T16" fmla="*/ 12 w 98"/>
                <a:gd name="T17" fmla="*/ 20 h 44"/>
                <a:gd name="T18" fmla="*/ 8 w 98"/>
                <a:gd name="T19" fmla="*/ 26 h 44"/>
                <a:gd name="T20" fmla="*/ 3 w 98"/>
                <a:gd name="T21" fmla="*/ 31 h 44"/>
                <a:gd name="T22" fmla="*/ 1 w 98"/>
                <a:gd name="T23" fmla="*/ 36 h 44"/>
                <a:gd name="T24" fmla="*/ 0 w 98"/>
                <a:gd name="T25" fmla="*/ 44 h 44"/>
                <a:gd name="T26" fmla="*/ 10 w 98"/>
                <a:gd name="T27" fmla="*/ 42 h 44"/>
                <a:gd name="T28" fmla="*/ 20 w 98"/>
                <a:gd name="T29" fmla="*/ 38 h 44"/>
                <a:gd name="T30" fmla="*/ 31 w 98"/>
                <a:gd name="T31" fmla="*/ 34 h 44"/>
                <a:gd name="T32" fmla="*/ 41 w 98"/>
                <a:gd name="T33" fmla="*/ 29 h 44"/>
                <a:gd name="T34" fmla="*/ 52 w 98"/>
                <a:gd name="T35" fmla="*/ 25 h 44"/>
                <a:gd name="T36" fmla="*/ 61 w 98"/>
                <a:gd name="T37" fmla="*/ 21 h 44"/>
                <a:gd name="T38" fmla="*/ 67 w 98"/>
                <a:gd name="T39" fmla="*/ 20 h 44"/>
                <a:gd name="T40" fmla="*/ 72 w 98"/>
                <a:gd name="T41" fmla="*/ 20 h 44"/>
                <a:gd name="T42" fmla="*/ 77 w 98"/>
                <a:gd name="T43" fmla="*/ 20 h 44"/>
                <a:gd name="T44" fmla="*/ 81 w 98"/>
                <a:gd name="T45" fmla="*/ 23 h 44"/>
                <a:gd name="T46" fmla="*/ 84 w 98"/>
                <a:gd name="T47" fmla="*/ 23 h 44"/>
                <a:gd name="T48" fmla="*/ 86 w 98"/>
                <a:gd name="T49" fmla="*/ 23 h 44"/>
                <a:gd name="T50" fmla="*/ 87 w 98"/>
                <a:gd name="T51" fmla="*/ 24 h 44"/>
                <a:gd name="T52" fmla="*/ 88 w 98"/>
                <a:gd name="T53" fmla="*/ 25 h 44"/>
                <a:gd name="T54" fmla="*/ 89 w 98"/>
                <a:gd name="T55" fmla="*/ 26 h 44"/>
                <a:gd name="T56" fmla="*/ 90 w 98"/>
                <a:gd name="T57" fmla="*/ 27 h 44"/>
                <a:gd name="T58" fmla="*/ 91 w 98"/>
                <a:gd name="T59" fmla="*/ 28 h 44"/>
                <a:gd name="T60" fmla="*/ 92 w 98"/>
                <a:gd name="T61" fmla="*/ 28 h 44"/>
                <a:gd name="T62" fmla="*/ 93 w 98"/>
                <a:gd name="T63" fmla="*/ 28 h 44"/>
                <a:gd name="T64" fmla="*/ 98 w 98"/>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44"/>
                <a:gd name="T101" fmla="*/ 98 w 98"/>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44">
                  <a:moveTo>
                    <a:pt x="98" y="0"/>
                  </a:moveTo>
                  <a:lnTo>
                    <a:pt x="88" y="0"/>
                  </a:lnTo>
                  <a:lnTo>
                    <a:pt x="73" y="1"/>
                  </a:lnTo>
                  <a:lnTo>
                    <a:pt x="57" y="4"/>
                  </a:lnTo>
                  <a:lnTo>
                    <a:pt x="40" y="8"/>
                  </a:lnTo>
                  <a:lnTo>
                    <a:pt x="33" y="10"/>
                  </a:lnTo>
                  <a:lnTo>
                    <a:pt x="25" y="13"/>
                  </a:lnTo>
                  <a:lnTo>
                    <a:pt x="18" y="16"/>
                  </a:lnTo>
                  <a:lnTo>
                    <a:pt x="12" y="20"/>
                  </a:lnTo>
                  <a:lnTo>
                    <a:pt x="8" y="26"/>
                  </a:lnTo>
                  <a:lnTo>
                    <a:pt x="3" y="31"/>
                  </a:lnTo>
                  <a:lnTo>
                    <a:pt x="1" y="36"/>
                  </a:lnTo>
                  <a:lnTo>
                    <a:pt x="0" y="44"/>
                  </a:lnTo>
                  <a:lnTo>
                    <a:pt x="10" y="42"/>
                  </a:lnTo>
                  <a:lnTo>
                    <a:pt x="20" y="38"/>
                  </a:lnTo>
                  <a:lnTo>
                    <a:pt x="31" y="34"/>
                  </a:lnTo>
                  <a:lnTo>
                    <a:pt x="41" y="29"/>
                  </a:lnTo>
                  <a:lnTo>
                    <a:pt x="52" y="25"/>
                  </a:lnTo>
                  <a:lnTo>
                    <a:pt x="61" y="21"/>
                  </a:lnTo>
                  <a:lnTo>
                    <a:pt x="67" y="20"/>
                  </a:lnTo>
                  <a:lnTo>
                    <a:pt x="72" y="20"/>
                  </a:lnTo>
                  <a:lnTo>
                    <a:pt x="77" y="20"/>
                  </a:lnTo>
                  <a:lnTo>
                    <a:pt x="81" y="23"/>
                  </a:lnTo>
                  <a:lnTo>
                    <a:pt x="84" y="23"/>
                  </a:lnTo>
                  <a:lnTo>
                    <a:pt x="86" y="23"/>
                  </a:lnTo>
                  <a:lnTo>
                    <a:pt x="87" y="24"/>
                  </a:lnTo>
                  <a:lnTo>
                    <a:pt x="88" y="25"/>
                  </a:lnTo>
                  <a:lnTo>
                    <a:pt x="89" y="26"/>
                  </a:lnTo>
                  <a:lnTo>
                    <a:pt x="90" y="27"/>
                  </a:lnTo>
                  <a:lnTo>
                    <a:pt x="91" y="28"/>
                  </a:lnTo>
                  <a:lnTo>
                    <a:pt x="92" y="28"/>
                  </a:lnTo>
                  <a:lnTo>
                    <a:pt x="93" y="28"/>
                  </a:lnTo>
                  <a:lnTo>
                    <a:pt x="98" y="0"/>
                  </a:lnTo>
                  <a:close/>
                </a:path>
              </a:pathLst>
            </a:custGeom>
            <a:solidFill>
              <a:srgbClr val="FFFFFF"/>
            </a:solidFill>
            <a:ln w="9525">
              <a:noFill/>
              <a:round/>
              <a:headEnd/>
              <a:tailEnd/>
            </a:ln>
          </p:spPr>
          <p:txBody>
            <a:bodyPr>
              <a:prstTxWarp prst="textNoShape">
                <a:avLst/>
              </a:prstTxWarp>
            </a:bodyPr>
            <a:lstStyle/>
            <a:p>
              <a:endParaRPr lang="en-US"/>
            </a:p>
          </p:txBody>
        </p:sp>
        <p:sp>
          <p:nvSpPr>
            <p:cNvPr id="62622" name="Freeform 158"/>
            <p:cNvSpPr>
              <a:spLocks/>
            </p:cNvSpPr>
            <p:nvPr/>
          </p:nvSpPr>
          <p:spPr bwMode="auto">
            <a:xfrm>
              <a:off x="1421" y="1661"/>
              <a:ext cx="98" cy="44"/>
            </a:xfrm>
            <a:custGeom>
              <a:avLst/>
              <a:gdLst>
                <a:gd name="T0" fmla="*/ 98 w 98"/>
                <a:gd name="T1" fmla="*/ 0 h 44"/>
                <a:gd name="T2" fmla="*/ 88 w 98"/>
                <a:gd name="T3" fmla="*/ 0 h 44"/>
                <a:gd name="T4" fmla="*/ 73 w 98"/>
                <a:gd name="T5" fmla="*/ 1 h 44"/>
                <a:gd name="T6" fmla="*/ 57 w 98"/>
                <a:gd name="T7" fmla="*/ 4 h 44"/>
                <a:gd name="T8" fmla="*/ 40 w 98"/>
                <a:gd name="T9" fmla="*/ 8 h 44"/>
                <a:gd name="T10" fmla="*/ 33 w 98"/>
                <a:gd name="T11" fmla="*/ 10 h 44"/>
                <a:gd name="T12" fmla="*/ 25 w 98"/>
                <a:gd name="T13" fmla="*/ 13 h 44"/>
                <a:gd name="T14" fmla="*/ 18 w 98"/>
                <a:gd name="T15" fmla="*/ 16 h 44"/>
                <a:gd name="T16" fmla="*/ 12 w 98"/>
                <a:gd name="T17" fmla="*/ 20 h 44"/>
                <a:gd name="T18" fmla="*/ 8 w 98"/>
                <a:gd name="T19" fmla="*/ 26 h 44"/>
                <a:gd name="T20" fmla="*/ 3 w 98"/>
                <a:gd name="T21" fmla="*/ 31 h 44"/>
                <a:gd name="T22" fmla="*/ 1 w 98"/>
                <a:gd name="T23" fmla="*/ 36 h 44"/>
                <a:gd name="T24" fmla="*/ 0 w 98"/>
                <a:gd name="T25" fmla="*/ 44 h 44"/>
                <a:gd name="T26" fmla="*/ 10 w 98"/>
                <a:gd name="T27" fmla="*/ 42 h 44"/>
                <a:gd name="T28" fmla="*/ 20 w 98"/>
                <a:gd name="T29" fmla="*/ 38 h 44"/>
                <a:gd name="T30" fmla="*/ 31 w 98"/>
                <a:gd name="T31" fmla="*/ 34 h 44"/>
                <a:gd name="T32" fmla="*/ 41 w 98"/>
                <a:gd name="T33" fmla="*/ 29 h 44"/>
                <a:gd name="T34" fmla="*/ 52 w 98"/>
                <a:gd name="T35" fmla="*/ 25 h 44"/>
                <a:gd name="T36" fmla="*/ 61 w 98"/>
                <a:gd name="T37" fmla="*/ 21 h 44"/>
                <a:gd name="T38" fmla="*/ 67 w 98"/>
                <a:gd name="T39" fmla="*/ 20 h 44"/>
                <a:gd name="T40" fmla="*/ 72 w 98"/>
                <a:gd name="T41" fmla="*/ 20 h 44"/>
                <a:gd name="T42" fmla="*/ 77 w 98"/>
                <a:gd name="T43" fmla="*/ 20 h 44"/>
                <a:gd name="T44" fmla="*/ 81 w 98"/>
                <a:gd name="T45" fmla="*/ 23 h 44"/>
                <a:gd name="T46" fmla="*/ 84 w 98"/>
                <a:gd name="T47" fmla="*/ 23 h 44"/>
                <a:gd name="T48" fmla="*/ 86 w 98"/>
                <a:gd name="T49" fmla="*/ 23 h 44"/>
                <a:gd name="T50" fmla="*/ 87 w 98"/>
                <a:gd name="T51" fmla="*/ 24 h 44"/>
                <a:gd name="T52" fmla="*/ 88 w 98"/>
                <a:gd name="T53" fmla="*/ 25 h 44"/>
                <a:gd name="T54" fmla="*/ 89 w 98"/>
                <a:gd name="T55" fmla="*/ 26 h 44"/>
                <a:gd name="T56" fmla="*/ 90 w 98"/>
                <a:gd name="T57" fmla="*/ 27 h 44"/>
                <a:gd name="T58" fmla="*/ 91 w 98"/>
                <a:gd name="T59" fmla="*/ 28 h 44"/>
                <a:gd name="T60" fmla="*/ 92 w 98"/>
                <a:gd name="T61" fmla="*/ 28 h 44"/>
                <a:gd name="T62" fmla="*/ 93 w 98"/>
                <a:gd name="T63" fmla="*/ 28 h 44"/>
                <a:gd name="T64" fmla="*/ 98 w 98"/>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44"/>
                <a:gd name="T101" fmla="*/ 98 w 98"/>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44">
                  <a:moveTo>
                    <a:pt x="98" y="0"/>
                  </a:moveTo>
                  <a:lnTo>
                    <a:pt x="88" y="0"/>
                  </a:lnTo>
                  <a:lnTo>
                    <a:pt x="73" y="1"/>
                  </a:lnTo>
                  <a:lnTo>
                    <a:pt x="57" y="4"/>
                  </a:lnTo>
                  <a:lnTo>
                    <a:pt x="40" y="8"/>
                  </a:lnTo>
                  <a:lnTo>
                    <a:pt x="33" y="10"/>
                  </a:lnTo>
                  <a:lnTo>
                    <a:pt x="25" y="13"/>
                  </a:lnTo>
                  <a:lnTo>
                    <a:pt x="18" y="16"/>
                  </a:lnTo>
                  <a:lnTo>
                    <a:pt x="12" y="20"/>
                  </a:lnTo>
                  <a:lnTo>
                    <a:pt x="8" y="26"/>
                  </a:lnTo>
                  <a:lnTo>
                    <a:pt x="3" y="31"/>
                  </a:lnTo>
                  <a:lnTo>
                    <a:pt x="1" y="36"/>
                  </a:lnTo>
                  <a:lnTo>
                    <a:pt x="0" y="44"/>
                  </a:lnTo>
                  <a:lnTo>
                    <a:pt x="10" y="42"/>
                  </a:lnTo>
                  <a:lnTo>
                    <a:pt x="20" y="38"/>
                  </a:lnTo>
                  <a:lnTo>
                    <a:pt x="31" y="34"/>
                  </a:lnTo>
                  <a:lnTo>
                    <a:pt x="41" y="29"/>
                  </a:lnTo>
                  <a:lnTo>
                    <a:pt x="52" y="25"/>
                  </a:lnTo>
                  <a:lnTo>
                    <a:pt x="61" y="21"/>
                  </a:lnTo>
                  <a:lnTo>
                    <a:pt x="67" y="20"/>
                  </a:lnTo>
                  <a:lnTo>
                    <a:pt x="72" y="20"/>
                  </a:lnTo>
                  <a:lnTo>
                    <a:pt x="77" y="20"/>
                  </a:lnTo>
                  <a:lnTo>
                    <a:pt x="81" y="23"/>
                  </a:lnTo>
                  <a:lnTo>
                    <a:pt x="84" y="23"/>
                  </a:lnTo>
                  <a:lnTo>
                    <a:pt x="86" y="23"/>
                  </a:lnTo>
                  <a:lnTo>
                    <a:pt x="87" y="24"/>
                  </a:lnTo>
                  <a:lnTo>
                    <a:pt x="88" y="25"/>
                  </a:lnTo>
                  <a:lnTo>
                    <a:pt x="89" y="26"/>
                  </a:lnTo>
                  <a:lnTo>
                    <a:pt x="90" y="27"/>
                  </a:lnTo>
                  <a:lnTo>
                    <a:pt x="91" y="28"/>
                  </a:lnTo>
                  <a:lnTo>
                    <a:pt x="92" y="28"/>
                  </a:lnTo>
                  <a:lnTo>
                    <a:pt x="93" y="28"/>
                  </a:lnTo>
                  <a:lnTo>
                    <a:pt x="98" y="0"/>
                  </a:lnTo>
                  <a:close/>
                </a:path>
              </a:pathLst>
            </a:custGeom>
            <a:solidFill>
              <a:srgbClr val="7D7D7D"/>
            </a:solidFill>
            <a:ln w="9525">
              <a:noFill/>
              <a:round/>
              <a:headEnd/>
              <a:tailEnd/>
            </a:ln>
          </p:spPr>
          <p:txBody>
            <a:bodyPr>
              <a:prstTxWarp prst="textNoShape">
                <a:avLst/>
              </a:prstTxWarp>
            </a:bodyPr>
            <a:lstStyle/>
            <a:p>
              <a:endParaRPr lang="en-US"/>
            </a:p>
          </p:txBody>
        </p:sp>
        <p:sp>
          <p:nvSpPr>
            <p:cNvPr id="62623" name="Freeform 159"/>
            <p:cNvSpPr>
              <a:spLocks/>
            </p:cNvSpPr>
            <p:nvPr/>
          </p:nvSpPr>
          <p:spPr bwMode="auto">
            <a:xfrm>
              <a:off x="1421" y="1661"/>
              <a:ext cx="98" cy="44"/>
            </a:xfrm>
            <a:custGeom>
              <a:avLst/>
              <a:gdLst>
                <a:gd name="T0" fmla="*/ 98 w 98"/>
                <a:gd name="T1" fmla="*/ 0 h 44"/>
                <a:gd name="T2" fmla="*/ 88 w 98"/>
                <a:gd name="T3" fmla="*/ 0 h 44"/>
                <a:gd name="T4" fmla="*/ 73 w 98"/>
                <a:gd name="T5" fmla="*/ 1 h 44"/>
                <a:gd name="T6" fmla="*/ 57 w 98"/>
                <a:gd name="T7" fmla="*/ 4 h 44"/>
                <a:gd name="T8" fmla="*/ 40 w 98"/>
                <a:gd name="T9" fmla="*/ 8 h 44"/>
                <a:gd name="T10" fmla="*/ 33 w 98"/>
                <a:gd name="T11" fmla="*/ 10 h 44"/>
                <a:gd name="T12" fmla="*/ 25 w 98"/>
                <a:gd name="T13" fmla="*/ 13 h 44"/>
                <a:gd name="T14" fmla="*/ 18 w 98"/>
                <a:gd name="T15" fmla="*/ 16 h 44"/>
                <a:gd name="T16" fmla="*/ 12 w 98"/>
                <a:gd name="T17" fmla="*/ 20 h 44"/>
                <a:gd name="T18" fmla="*/ 8 w 98"/>
                <a:gd name="T19" fmla="*/ 26 h 44"/>
                <a:gd name="T20" fmla="*/ 3 w 98"/>
                <a:gd name="T21" fmla="*/ 31 h 44"/>
                <a:gd name="T22" fmla="*/ 1 w 98"/>
                <a:gd name="T23" fmla="*/ 36 h 44"/>
                <a:gd name="T24" fmla="*/ 0 w 98"/>
                <a:gd name="T25" fmla="*/ 44 h 44"/>
                <a:gd name="T26" fmla="*/ 10 w 98"/>
                <a:gd name="T27" fmla="*/ 42 h 44"/>
                <a:gd name="T28" fmla="*/ 20 w 98"/>
                <a:gd name="T29" fmla="*/ 38 h 44"/>
                <a:gd name="T30" fmla="*/ 31 w 98"/>
                <a:gd name="T31" fmla="*/ 34 h 44"/>
                <a:gd name="T32" fmla="*/ 41 w 98"/>
                <a:gd name="T33" fmla="*/ 29 h 44"/>
                <a:gd name="T34" fmla="*/ 52 w 98"/>
                <a:gd name="T35" fmla="*/ 25 h 44"/>
                <a:gd name="T36" fmla="*/ 61 w 98"/>
                <a:gd name="T37" fmla="*/ 21 h 44"/>
                <a:gd name="T38" fmla="*/ 67 w 98"/>
                <a:gd name="T39" fmla="*/ 20 h 44"/>
                <a:gd name="T40" fmla="*/ 72 w 98"/>
                <a:gd name="T41" fmla="*/ 20 h 44"/>
                <a:gd name="T42" fmla="*/ 77 w 98"/>
                <a:gd name="T43" fmla="*/ 20 h 44"/>
                <a:gd name="T44" fmla="*/ 81 w 98"/>
                <a:gd name="T45" fmla="*/ 23 h 44"/>
                <a:gd name="T46" fmla="*/ 84 w 98"/>
                <a:gd name="T47" fmla="*/ 23 h 44"/>
                <a:gd name="T48" fmla="*/ 86 w 98"/>
                <a:gd name="T49" fmla="*/ 23 h 44"/>
                <a:gd name="T50" fmla="*/ 87 w 98"/>
                <a:gd name="T51" fmla="*/ 24 h 44"/>
                <a:gd name="T52" fmla="*/ 88 w 98"/>
                <a:gd name="T53" fmla="*/ 25 h 44"/>
                <a:gd name="T54" fmla="*/ 89 w 98"/>
                <a:gd name="T55" fmla="*/ 26 h 44"/>
                <a:gd name="T56" fmla="*/ 90 w 98"/>
                <a:gd name="T57" fmla="*/ 27 h 44"/>
                <a:gd name="T58" fmla="*/ 91 w 98"/>
                <a:gd name="T59" fmla="*/ 28 h 44"/>
                <a:gd name="T60" fmla="*/ 92 w 98"/>
                <a:gd name="T61" fmla="*/ 28 h 44"/>
                <a:gd name="T62" fmla="*/ 93 w 98"/>
                <a:gd name="T63" fmla="*/ 28 h 44"/>
                <a:gd name="T64" fmla="*/ 98 w 98"/>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44"/>
                <a:gd name="T101" fmla="*/ 98 w 98"/>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44">
                  <a:moveTo>
                    <a:pt x="98" y="0"/>
                  </a:moveTo>
                  <a:lnTo>
                    <a:pt x="88" y="0"/>
                  </a:lnTo>
                  <a:lnTo>
                    <a:pt x="73" y="1"/>
                  </a:lnTo>
                  <a:lnTo>
                    <a:pt x="57" y="4"/>
                  </a:lnTo>
                  <a:lnTo>
                    <a:pt x="40" y="8"/>
                  </a:lnTo>
                  <a:lnTo>
                    <a:pt x="33" y="10"/>
                  </a:lnTo>
                  <a:lnTo>
                    <a:pt x="25" y="13"/>
                  </a:lnTo>
                  <a:lnTo>
                    <a:pt x="18" y="16"/>
                  </a:lnTo>
                  <a:lnTo>
                    <a:pt x="12" y="20"/>
                  </a:lnTo>
                  <a:lnTo>
                    <a:pt x="8" y="26"/>
                  </a:lnTo>
                  <a:lnTo>
                    <a:pt x="3" y="31"/>
                  </a:lnTo>
                  <a:lnTo>
                    <a:pt x="1" y="36"/>
                  </a:lnTo>
                  <a:lnTo>
                    <a:pt x="0" y="44"/>
                  </a:lnTo>
                  <a:lnTo>
                    <a:pt x="10" y="42"/>
                  </a:lnTo>
                  <a:lnTo>
                    <a:pt x="20" y="38"/>
                  </a:lnTo>
                  <a:lnTo>
                    <a:pt x="31" y="34"/>
                  </a:lnTo>
                  <a:lnTo>
                    <a:pt x="41" y="29"/>
                  </a:lnTo>
                  <a:lnTo>
                    <a:pt x="52" y="25"/>
                  </a:lnTo>
                  <a:lnTo>
                    <a:pt x="61" y="21"/>
                  </a:lnTo>
                  <a:lnTo>
                    <a:pt x="67" y="20"/>
                  </a:lnTo>
                  <a:lnTo>
                    <a:pt x="72" y="20"/>
                  </a:lnTo>
                  <a:lnTo>
                    <a:pt x="77" y="20"/>
                  </a:lnTo>
                  <a:lnTo>
                    <a:pt x="81" y="23"/>
                  </a:lnTo>
                  <a:lnTo>
                    <a:pt x="84" y="23"/>
                  </a:lnTo>
                  <a:lnTo>
                    <a:pt x="86" y="23"/>
                  </a:lnTo>
                  <a:lnTo>
                    <a:pt x="87" y="24"/>
                  </a:lnTo>
                  <a:lnTo>
                    <a:pt x="88" y="25"/>
                  </a:lnTo>
                  <a:lnTo>
                    <a:pt x="89" y="26"/>
                  </a:lnTo>
                  <a:lnTo>
                    <a:pt x="90" y="27"/>
                  </a:lnTo>
                  <a:lnTo>
                    <a:pt x="91" y="28"/>
                  </a:lnTo>
                  <a:lnTo>
                    <a:pt x="92" y="28"/>
                  </a:lnTo>
                  <a:lnTo>
                    <a:pt x="93" y="28"/>
                  </a:lnTo>
                  <a:lnTo>
                    <a:pt x="98" y="0"/>
                  </a:lnTo>
                  <a:close/>
                </a:path>
              </a:pathLst>
            </a:custGeom>
            <a:solidFill>
              <a:srgbClr val="FFFF7D"/>
            </a:solidFill>
            <a:ln w="9525">
              <a:noFill/>
              <a:round/>
              <a:headEnd/>
              <a:tailEnd/>
            </a:ln>
          </p:spPr>
          <p:txBody>
            <a:bodyPr>
              <a:prstTxWarp prst="textNoShape">
                <a:avLst/>
              </a:prstTxWarp>
            </a:bodyPr>
            <a:lstStyle/>
            <a:p>
              <a:endParaRPr lang="en-US"/>
            </a:p>
          </p:txBody>
        </p:sp>
        <p:sp>
          <p:nvSpPr>
            <p:cNvPr id="62624" name="Freeform 160"/>
            <p:cNvSpPr>
              <a:spLocks/>
            </p:cNvSpPr>
            <p:nvPr/>
          </p:nvSpPr>
          <p:spPr bwMode="auto">
            <a:xfrm>
              <a:off x="1421" y="1661"/>
              <a:ext cx="98" cy="44"/>
            </a:xfrm>
            <a:custGeom>
              <a:avLst/>
              <a:gdLst>
                <a:gd name="T0" fmla="*/ 98 w 98"/>
                <a:gd name="T1" fmla="*/ 0 h 44"/>
                <a:gd name="T2" fmla="*/ 88 w 98"/>
                <a:gd name="T3" fmla="*/ 0 h 44"/>
                <a:gd name="T4" fmla="*/ 73 w 98"/>
                <a:gd name="T5" fmla="*/ 1 h 44"/>
                <a:gd name="T6" fmla="*/ 57 w 98"/>
                <a:gd name="T7" fmla="*/ 4 h 44"/>
                <a:gd name="T8" fmla="*/ 40 w 98"/>
                <a:gd name="T9" fmla="*/ 8 h 44"/>
                <a:gd name="T10" fmla="*/ 33 w 98"/>
                <a:gd name="T11" fmla="*/ 10 h 44"/>
                <a:gd name="T12" fmla="*/ 25 w 98"/>
                <a:gd name="T13" fmla="*/ 13 h 44"/>
                <a:gd name="T14" fmla="*/ 18 w 98"/>
                <a:gd name="T15" fmla="*/ 16 h 44"/>
                <a:gd name="T16" fmla="*/ 12 w 98"/>
                <a:gd name="T17" fmla="*/ 20 h 44"/>
                <a:gd name="T18" fmla="*/ 8 w 98"/>
                <a:gd name="T19" fmla="*/ 26 h 44"/>
                <a:gd name="T20" fmla="*/ 3 w 98"/>
                <a:gd name="T21" fmla="*/ 31 h 44"/>
                <a:gd name="T22" fmla="*/ 1 w 98"/>
                <a:gd name="T23" fmla="*/ 36 h 44"/>
                <a:gd name="T24" fmla="*/ 0 w 98"/>
                <a:gd name="T25" fmla="*/ 44 h 44"/>
                <a:gd name="T26" fmla="*/ 10 w 98"/>
                <a:gd name="T27" fmla="*/ 42 h 44"/>
                <a:gd name="T28" fmla="*/ 20 w 98"/>
                <a:gd name="T29" fmla="*/ 38 h 44"/>
                <a:gd name="T30" fmla="*/ 31 w 98"/>
                <a:gd name="T31" fmla="*/ 34 h 44"/>
                <a:gd name="T32" fmla="*/ 41 w 98"/>
                <a:gd name="T33" fmla="*/ 29 h 44"/>
                <a:gd name="T34" fmla="*/ 52 w 98"/>
                <a:gd name="T35" fmla="*/ 25 h 44"/>
                <a:gd name="T36" fmla="*/ 61 w 98"/>
                <a:gd name="T37" fmla="*/ 21 h 44"/>
                <a:gd name="T38" fmla="*/ 67 w 98"/>
                <a:gd name="T39" fmla="*/ 20 h 44"/>
                <a:gd name="T40" fmla="*/ 72 w 98"/>
                <a:gd name="T41" fmla="*/ 20 h 44"/>
                <a:gd name="T42" fmla="*/ 77 w 98"/>
                <a:gd name="T43" fmla="*/ 20 h 44"/>
                <a:gd name="T44" fmla="*/ 81 w 98"/>
                <a:gd name="T45" fmla="*/ 23 h 44"/>
                <a:gd name="T46" fmla="*/ 84 w 98"/>
                <a:gd name="T47" fmla="*/ 23 h 44"/>
                <a:gd name="T48" fmla="*/ 86 w 98"/>
                <a:gd name="T49" fmla="*/ 23 h 44"/>
                <a:gd name="T50" fmla="*/ 87 w 98"/>
                <a:gd name="T51" fmla="*/ 24 h 44"/>
                <a:gd name="T52" fmla="*/ 88 w 98"/>
                <a:gd name="T53" fmla="*/ 25 h 44"/>
                <a:gd name="T54" fmla="*/ 89 w 98"/>
                <a:gd name="T55" fmla="*/ 26 h 44"/>
                <a:gd name="T56" fmla="*/ 90 w 98"/>
                <a:gd name="T57" fmla="*/ 27 h 44"/>
                <a:gd name="T58" fmla="*/ 91 w 98"/>
                <a:gd name="T59" fmla="*/ 28 h 44"/>
                <a:gd name="T60" fmla="*/ 92 w 98"/>
                <a:gd name="T61" fmla="*/ 28 h 44"/>
                <a:gd name="T62" fmla="*/ 93 w 98"/>
                <a:gd name="T63" fmla="*/ 28 h 44"/>
                <a:gd name="T64" fmla="*/ 98 w 98"/>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44"/>
                <a:gd name="T101" fmla="*/ 98 w 98"/>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44">
                  <a:moveTo>
                    <a:pt x="98" y="0"/>
                  </a:moveTo>
                  <a:lnTo>
                    <a:pt x="88" y="0"/>
                  </a:lnTo>
                  <a:lnTo>
                    <a:pt x="73" y="1"/>
                  </a:lnTo>
                  <a:lnTo>
                    <a:pt x="57" y="4"/>
                  </a:lnTo>
                  <a:lnTo>
                    <a:pt x="40" y="8"/>
                  </a:lnTo>
                  <a:lnTo>
                    <a:pt x="33" y="10"/>
                  </a:lnTo>
                  <a:lnTo>
                    <a:pt x="25" y="13"/>
                  </a:lnTo>
                  <a:lnTo>
                    <a:pt x="18" y="16"/>
                  </a:lnTo>
                  <a:lnTo>
                    <a:pt x="12" y="20"/>
                  </a:lnTo>
                  <a:lnTo>
                    <a:pt x="8" y="26"/>
                  </a:lnTo>
                  <a:lnTo>
                    <a:pt x="3" y="31"/>
                  </a:lnTo>
                  <a:lnTo>
                    <a:pt x="1" y="36"/>
                  </a:lnTo>
                  <a:lnTo>
                    <a:pt x="0" y="44"/>
                  </a:lnTo>
                  <a:lnTo>
                    <a:pt x="10" y="42"/>
                  </a:lnTo>
                  <a:lnTo>
                    <a:pt x="20" y="38"/>
                  </a:lnTo>
                  <a:lnTo>
                    <a:pt x="31" y="34"/>
                  </a:lnTo>
                  <a:lnTo>
                    <a:pt x="41" y="29"/>
                  </a:lnTo>
                  <a:lnTo>
                    <a:pt x="52" y="25"/>
                  </a:lnTo>
                  <a:lnTo>
                    <a:pt x="61" y="21"/>
                  </a:lnTo>
                  <a:lnTo>
                    <a:pt x="67" y="20"/>
                  </a:lnTo>
                  <a:lnTo>
                    <a:pt x="72" y="20"/>
                  </a:lnTo>
                  <a:lnTo>
                    <a:pt x="77" y="20"/>
                  </a:lnTo>
                  <a:lnTo>
                    <a:pt x="81" y="23"/>
                  </a:lnTo>
                  <a:lnTo>
                    <a:pt x="84" y="23"/>
                  </a:lnTo>
                  <a:lnTo>
                    <a:pt x="86" y="23"/>
                  </a:lnTo>
                  <a:lnTo>
                    <a:pt x="87" y="24"/>
                  </a:lnTo>
                  <a:lnTo>
                    <a:pt x="88" y="25"/>
                  </a:lnTo>
                  <a:lnTo>
                    <a:pt x="89" y="26"/>
                  </a:lnTo>
                  <a:lnTo>
                    <a:pt x="90" y="27"/>
                  </a:lnTo>
                  <a:lnTo>
                    <a:pt x="91" y="28"/>
                  </a:lnTo>
                  <a:lnTo>
                    <a:pt x="92" y="28"/>
                  </a:lnTo>
                  <a:lnTo>
                    <a:pt x="93" y="28"/>
                  </a:lnTo>
                  <a:lnTo>
                    <a:pt x="98" y="0"/>
                  </a:lnTo>
                  <a:close/>
                </a:path>
              </a:pathLst>
            </a:custGeom>
            <a:solidFill>
              <a:srgbClr val="7D7D7D"/>
            </a:solidFill>
            <a:ln w="9525">
              <a:noFill/>
              <a:round/>
              <a:headEnd/>
              <a:tailEnd/>
            </a:ln>
          </p:spPr>
          <p:txBody>
            <a:bodyPr>
              <a:prstTxWarp prst="textNoShape">
                <a:avLst/>
              </a:prstTxWarp>
            </a:bodyPr>
            <a:lstStyle/>
            <a:p>
              <a:endParaRPr lang="en-US"/>
            </a:p>
          </p:txBody>
        </p:sp>
        <p:sp>
          <p:nvSpPr>
            <p:cNvPr id="62625" name="Freeform 161"/>
            <p:cNvSpPr>
              <a:spLocks/>
            </p:cNvSpPr>
            <p:nvPr/>
          </p:nvSpPr>
          <p:spPr bwMode="auto">
            <a:xfrm>
              <a:off x="1477" y="1661"/>
              <a:ext cx="42" cy="28"/>
            </a:xfrm>
            <a:custGeom>
              <a:avLst/>
              <a:gdLst>
                <a:gd name="T0" fmla="*/ 0 w 42"/>
                <a:gd name="T1" fmla="*/ 23 h 28"/>
                <a:gd name="T2" fmla="*/ 1 w 42"/>
                <a:gd name="T3" fmla="*/ 21 h 28"/>
                <a:gd name="T4" fmla="*/ 1 w 42"/>
                <a:gd name="T5" fmla="*/ 20 h 28"/>
                <a:gd name="T6" fmla="*/ 1 w 42"/>
                <a:gd name="T7" fmla="*/ 19 h 28"/>
                <a:gd name="T8" fmla="*/ 2 w 42"/>
                <a:gd name="T9" fmla="*/ 18 h 28"/>
                <a:gd name="T10" fmla="*/ 3 w 42"/>
                <a:gd name="T11" fmla="*/ 17 h 28"/>
                <a:gd name="T12" fmla="*/ 4 w 42"/>
                <a:gd name="T13" fmla="*/ 15 h 28"/>
                <a:gd name="T14" fmla="*/ 5 w 42"/>
                <a:gd name="T15" fmla="*/ 14 h 28"/>
                <a:gd name="T16" fmla="*/ 6 w 42"/>
                <a:gd name="T17" fmla="*/ 12 h 28"/>
                <a:gd name="T18" fmla="*/ 7 w 42"/>
                <a:gd name="T19" fmla="*/ 11 h 28"/>
                <a:gd name="T20" fmla="*/ 10 w 42"/>
                <a:gd name="T21" fmla="*/ 10 h 28"/>
                <a:gd name="T22" fmla="*/ 11 w 42"/>
                <a:gd name="T23" fmla="*/ 8 h 28"/>
                <a:gd name="T24" fmla="*/ 13 w 42"/>
                <a:gd name="T25" fmla="*/ 7 h 28"/>
                <a:gd name="T26" fmla="*/ 15 w 42"/>
                <a:gd name="T27" fmla="*/ 6 h 28"/>
                <a:gd name="T28" fmla="*/ 16 w 42"/>
                <a:gd name="T29" fmla="*/ 4 h 28"/>
                <a:gd name="T30" fmla="*/ 18 w 42"/>
                <a:gd name="T31" fmla="*/ 3 h 28"/>
                <a:gd name="T32" fmla="*/ 19 w 42"/>
                <a:gd name="T33" fmla="*/ 1 h 28"/>
                <a:gd name="T34" fmla="*/ 23 w 42"/>
                <a:gd name="T35" fmla="*/ 1 h 28"/>
                <a:gd name="T36" fmla="*/ 26 w 42"/>
                <a:gd name="T37" fmla="*/ 0 h 28"/>
                <a:gd name="T38" fmla="*/ 30 w 42"/>
                <a:gd name="T39" fmla="*/ 0 h 28"/>
                <a:gd name="T40" fmla="*/ 32 w 42"/>
                <a:gd name="T41" fmla="*/ 0 h 28"/>
                <a:gd name="T42" fmla="*/ 35 w 42"/>
                <a:gd name="T43" fmla="*/ 0 h 28"/>
                <a:gd name="T44" fmla="*/ 38 w 42"/>
                <a:gd name="T45" fmla="*/ 0 h 28"/>
                <a:gd name="T46" fmla="*/ 40 w 42"/>
                <a:gd name="T47" fmla="*/ 0 h 28"/>
                <a:gd name="T48" fmla="*/ 42 w 42"/>
                <a:gd name="T49" fmla="*/ 0 h 28"/>
                <a:gd name="T50" fmla="*/ 37 w 42"/>
                <a:gd name="T51" fmla="*/ 28 h 28"/>
                <a:gd name="T52" fmla="*/ 36 w 42"/>
                <a:gd name="T53" fmla="*/ 28 h 28"/>
                <a:gd name="T54" fmla="*/ 35 w 42"/>
                <a:gd name="T55" fmla="*/ 28 h 28"/>
                <a:gd name="T56" fmla="*/ 34 w 42"/>
                <a:gd name="T57" fmla="*/ 27 h 28"/>
                <a:gd name="T58" fmla="*/ 33 w 42"/>
                <a:gd name="T59" fmla="*/ 26 h 28"/>
                <a:gd name="T60" fmla="*/ 32 w 42"/>
                <a:gd name="T61" fmla="*/ 25 h 28"/>
                <a:gd name="T62" fmla="*/ 31 w 42"/>
                <a:gd name="T63" fmla="*/ 24 h 28"/>
                <a:gd name="T64" fmla="*/ 30 w 42"/>
                <a:gd name="T65" fmla="*/ 23 h 28"/>
                <a:gd name="T66" fmla="*/ 28 w 42"/>
                <a:gd name="T67" fmla="*/ 23 h 28"/>
                <a:gd name="T68" fmla="*/ 25 w 42"/>
                <a:gd name="T69" fmla="*/ 23 h 28"/>
                <a:gd name="T70" fmla="*/ 22 w 42"/>
                <a:gd name="T71" fmla="*/ 21 h 28"/>
                <a:gd name="T72" fmla="*/ 19 w 42"/>
                <a:gd name="T73" fmla="*/ 20 h 28"/>
                <a:gd name="T74" fmla="*/ 17 w 42"/>
                <a:gd name="T75" fmla="*/ 20 h 28"/>
                <a:gd name="T76" fmla="*/ 14 w 42"/>
                <a:gd name="T77" fmla="*/ 20 h 28"/>
                <a:gd name="T78" fmla="*/ 11 w 42"/>
                <a:gd name="T79" fmla="*/ 20 h 28"/>
                <a:gd name="T80" fmla="*/ 6 w 42"/>
                <a:gd name="T81" fmla="*/ 21 h 28"/>
                <a:gd name="T82" fmla="*/ 3 w 42"/>
                <a:gd name="T83" fmla="*/ 21 h 28"/>
                <a:gd name="T84" fmla="*/ 0 w 42"/>
                <a:gd name="T85" fmla="*/ 23 h 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28"/>
                <a:gd name="T131" fmla="*/ 42 w 42"/>
                <a:gd name="T132" fmla="*/ 28 h 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28">
                  <a:moveTo>
                    <a:pt x="0" y="23"/>
                  </a:moveTo>
                  <a:lnTo>
                    <a:pt x="1" y="21"/>
                  </a:lnTo>
                  <a:lnTo>
                    <a:pt x="1" y="20"/>
                  </a:lnTo>
                  <a:lnTo>
                    <a:pt x="1" y="19"/>
                  </a:lnTo>
                  <a:lnTo>
                    <a:pt x="2" y="18"/>
                  </a:lnTo>
                  <a:lnTo>
                    <a:pt x="3" y="17"/>
                  </a:lnTo>
                  <a:lnTo>
                    <a:pt x="4" y="15"/>
                  </a:lnTo>
                  <a:lnTo>
                    <a:pt x="5" y="14"/>
                  </a:lnTo>
                  <a:lnTo>
                    <a:pt x="6" y="12"/>
                  </a:lnTo>
                  <a:lnTo>
                    <a:pt x="7" y="11"/>
                  </a:lnTo>
                  <a:lnTo>
                    <a:pt x="10" y="10"/>
                  </a:lnTo>
                  <a:lnTo>
                    <a:pt x="11" y="8"/>
                  </a:lnTo>
                  <a:lnTo>
                    <a:pt x="13" y="7"/>
                  </a:lnTo>
                  <a:lnTo>
                    <a:pt x="15" y="6"/>
                  </a:lnTo>
                  <a:lnTo>
                    <a:pt x="16" y="4"/>
                  </a:lnTo>
                  <a:lnTo>
                    <a:pt x="18" y="3"/>
                  </a:lnTo>
                  <a:lnTo>
                    <a:pt x="19" y="1"/>
                  </a:lnTo>
                  <a:lnTo>
                    <a:pt x="23" y="1"/>
                  </a:lnTo>
                  <a:lnTo>
                    <a:pt x="26" y="0"/>
                  </a:lnTo>
                  <a:lnTo>
                    <a:pt x="30" y="0"/>
                  </a:lnTo>
                  <a:lnTo>
                    <a:pt x="32" y="0"/>
                  </a:lnTo>
                  <a:lnTo>
                    <a:pt x="35" y="0"/>
                  </a:lnTo>
                  <a:lnTo>
                    <a:pt x="38" y="0"/>
                  </a:lnTo>
                  <a:lnTo>
                    <a:pt x="40" y="0"/>
                  </a:lnTo>
                  <a:lnTo>
                    <a:pt x="42" y="0"/>
                  </a:lnTo>
                  <a:lnTo>
                    <a:pt x="37" y="28"/>
                  </a:lnTo>
                  <a:lnTo>
                    <a:pt x="36" y="28"/>
                  </a:lnTo>
                  <a:lnTo>
                    <a:pt x="35" y="28"/>
                  </a:lnTo>
                  <a:lnTo>
                    <a:pt x="34" y="27"/>
                  </a:lnTo>
                  <a:lnTo>
                    <a:pt x="33" y="26"/>
                  </a:lnTo>
                  <a:lnTo>
                    <a:pt x="32" y="25"/>
                  </a:lnTo>
                  <a:lnTo>
                    <a:pt x="31" y="24"/>
                  </a:lnTo>
                  <a:lnTo>
                    <a:pt x="30" y="23"/>
                  </a:lnTo>
                  <a:lnTo>
                    <a:pt x="28" y="23"/>
                  </a:lnTo>
                  <a:lnTo>
                    <a:pt x="25" y="23"/>
                  </a:lnTo>
                  <a:lnTo>
                    <a:pt x="22" y="21"/>
                  </a:lnTo>
                  <a:lnTo>
                    <a:pt x="19" y="20"/>
                  </a:lnTo>
                  <a:lnTo>
                    <a:pt x="17" y="20"/>
                  </a:lnTo>
                  <a:lnTo>
                    <a:pt x="14" y="20"/>
                  </a:lnTo>
                  <a:lnTo>
                    <a:pt x="11" y="20"/>
                  </a:lnTo>
                  <a:lnTo>
                    <a:pt x="6" y="21"/>
                  </a:lnTo>
                  <a:lnTo>
                    <a:pt x="3" y="21"/>
                  </a:lnTo>
                  <a:lnTo>
                    <a:pt x="0" y="23"/>
                  </a:lnTo>
                  <a:close/>
                </a:path>
              </a:pathLst>
            </a:custGeom>
            <a:solidFill>
              <a:srgbClr val="7DFFFF"/>
            </a:solidFill>
            <a:ln w="9525">
              <a:noFill/>
              <a:round/>
              <a:headEnd/>
              <a:tailEnd/>
            </a:ln>
          </p:spPr>
          <p:txBody>
            <a:bodyPr>
              <a:prstTxWarp prst="textNoShape">
                <a:avLst/>
              </a:prstTxWarp>
            </a:bodyPr>
            <a:lstStyle/>
            <a:p>
              <a:endParaRPr lang="en-US"/>
            </a:p>
          </p:txBody>
        </p:sp>
        <p:sp>
          <p:nvSpPr>
            <p:cNvPr id="62626" name="Freeform 162"/>
            <p:cNvSpPr>
              <a:spLocks/>
            </p:cNvSpPr>
            <p:nvPr/>
          </p:nvSpPr>
          <p:spPr bwMode="auto">
            <a:xfrm>
              <a:off x="1421" y="1667"/>
              <a:ext cx="49" cy="38"/>
            </a:xfrm>
            <a:custGeom>
              <a:avLst/>
              <a:gdLst>
                <a:gd name="T0" fmla="*/ 49 w 49"/>
                <a:gd name="T1" fmla="*/ 0 h 38"/>
                <a:gd name="T2" fmla="*/ 48 w 49"/>
                <a:gd name="T3" fmla="*/ 2 h 38"/>
                <a:gd name="T4" fmla="*/ 46 w 49"/>
                <a:gd name="T5" fmla="*/ 5 h 38"/>
                <a:gd name="T6" fmla="*/ 44 w 49"/>
                <a:gd name="T7" fmla="*/ 8 h 38"/>
                <a:gd name="T8" fmla="*/ 43 w 49"/>
                <a:gd name="T9" fmla="*/ 10 h 38"/>
                <a:gd name="T10" fmla="*/ 42 w 49"/>
                <a:gd name="T11" fmla="*/ 13 h 38"/>
                <a:gd name="T12" fmla="*/ 42 w 49"/>
                <a:gd name="T13" fmla="*/ 17 h 38"/>
                <a:gd name="T14" fmla="*/ 41 w 49"/>
                <a:gd name="T15" fmla="*/ 19 h 38"/>
                <a:gd name="T16" fmla="*/ 41 w 49"/>
                <a:gd name="T17" fmla="*/ 22 h 38"/>
                <a:gd name="T18" fmla="*/ 41 w 49"/>
                <a:gd name="T19" fmla="*/ 22 h 38"/>
                <a:gd name="T20" fmla="*/ 41 w 49"/>
                <a:gd name="T21" fmla="*/ 22 h 38"/>
                <a:gd name="T22" fmla="*/ 41 w 49"/>
                <a:gd name="T23" fmla="*/ 22 h 38"/>
                <a:gd name="T24" fmla="*/ 41 w 49"/>
                <a:gd name="T25" fmla="*/ 22 h 38"/>
                <a:gd name="T26" fmla="*/ 41 w 49"/>
                <a:gd name="T27" fmla="*/ 23 h 38"/>
                <a:gd name="T28" fmla="*/ 41 w 49"/>
                <a:gd name="T29" fmla="*/ 23 h 38"/>
                <a:gd name="T30" fmla="*/ 41 w 49"/>
                <a:gd name="T31" fmla="*/ 23 h 38"/>
                <a:gd name="T32" fmla="*/ 41 w 49"/>
                <a:gd name="T33" fmla="*/ 23 h 38"/>
                <a:gd name="T34" fmla="*/ 36 w 49"/>
                <a:gd name="T35" fmla="*/ 25 h 38"/>
                <a:gd name="T36" fmla="*/ 31 w 49"/>
                <a:gd name="T37" fmla="*/ 28 h 38"/>
                <a:gd name="T38" fmla="*/ 25 w 49"/>
                <a:gd name="T39" fmla="*/ 30 h 38"/>
                <a:gd name="T40" fmla="*/ 20 w 49"/>
                <a:gd name="T41" fmla="*/ 32 h 38"/>
                <a:gd name="T42" fmla="*/ 15 w 49"/>
                <a:gd name="T43" fmla="*/ 34 h 38"/>
                <a:gd name="T44" fmla="*/ 10 w 49"/>
                <a:gd name="T45" fmla="*/ 36 h 38"/>
                <a:gd name="T46" fmla="*/ 5 w 49"/>
                <a:gd name="T47" fmla="*/ 37 h 38"/>
                <a:gd name="T48" fmla="*/ 0 w 49"/>
                <a:gd name="T49" fmla="*/ 38 h 38"/>
                <a:gd name="T50" fmla="*/ 0 w 49"/>
                <a:gd name="T51" fmla="*/ 33 h 38"/>
                <a:gd name="T52" fmla="*/ 1 w 49"/>
                <a:gd name="T53" fmla="*/ 30 h 38"/>
                <a:gd name="T54" fmla="*/ 2 w 49"/>
                <a:gd name="T55" fmla="*/ 26 h 38"/>
                <a:gd name="T56" fmla="*/ 4 w 49"/>
                <a:gd name="T57" fmla="*/ 23 h 38"/>
                <a:gd name="T58" fmla="*/ 9 w 49"/>
                <a:gd name="T59" fmla="*/ 18 h 38"/>
                <a:gd name="T60" fmla="*/ 15 w 49"/>
                <a:gd name="T61" fmla="*/ 12 h 38"/>
                <a:gd name="T62" fmla="*/ 22 w 49"/>
                <a:gd name="T63" fmla="*/ 8 h 38"/>
                <a:gd name="T64" fmla="*/ 31 w 49"/>
                <a:gd name="T65" fmla="*/ 5 h 38"/>
                <a:gd name="T66" fmla="*/ 39 w 49"/>
                <a:gd name="T67" fmla="*/ 2 h 38"/>
                <a:gd name="T68" fmla="*/ 49 w 49"/>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38"/>
                <a:gd name="T107" fmla="*/ 49 w 49"/>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38">
                  <a:moveTo>
                    <a:pt x="49" y="0"/>
                  </a:moveTo>
                  <a:lnTo>
                    <a:pt x="48" y="2"/>
                  </a:lnTo>
                  <a:lnTo>
                    <a:pt x="46" y="5"/>
                  </a:lnTo>
                  <a:lnTo>
                    <a:pt x="44" y="8"/>
                  </a:lnTo>
                  <a:lnTo>
                    <a:pt x="43" y="10"/>
                  </a:lnTo>
                  <a:lnTo>
                    <a:pt x="42" y="13"/>
                  </a:lnTo>
                  <a:lnTo>
                    <a:pt x="42" y="17"/>
                  </a:lnTo>
                  <a:lnTo>
                    <a:pt x="41" y="19"/>
                  </a:lnTo>
                  <a:lnTo>
                    <a:pt x="41" y="22"/>
                  </a:lnTo>
                  <a:lnTo>
                    <a:pt x="41" y="23"/>
                  </a:lnTo>
                  <a:lnTo>
                    <a:pt x="36" y="25"/>
                  </a:lnTo>
                  <a:lnTo>
                    <a:pt x="31" y="28"/>
                  </a:lnTo>
                  <a:lnTo>
                    <a:pt x="25" y="30"/>
                  </a:lnTo>
                  <a:lnTo>
                    <a:pt x="20" y="32"/>
                  </a:lnTo>
                  <a:lnTo>
                    <a:pt x="15" y="34"/>
                  </a:lnTo>
                  <a:lnTo>
                    <a:pt x="10" y="36"/>
                  </a:lnTo>
                  <a:lnTo>
                    <a:pt x="5" y="37"/>
                  </a:lnTo>
                  <a:lnTo>
                    <a:pt x="0" y="38"/>
                  </a:lnTo>
                  <a:lnTo>
                    <a:pt x="0" y="33"/>
                  </a:lnTo>
                  <a:lnTo>
                    <a:pt x="1" y="30"/>
                  </a:lnTo>
                  <a:lnTo>
                    <a:pt x="2" y="26"/>
                  </a:lnTo>
                  <a:lnTo>
                    <a:pt x="4" y="23"/>
                  </a:lnTo>
                  <a:lnTo>
                    <a:pt x="9" y="18"/>
                  </a:lnTo>
                  <a:lnTo>
                    <a:pt x="15" y="12"/>
                  </a:lnTo>
                  <a:lnTo>
                    <a:pt x="22" y="8"/>
                  </a:lnTo>
                  <a:lnTo>
                    <a:pt x="31" y="5"/>
                  </a:lnTo>
                  <a:lnTo>
                    <a:pt x="39" y="2"/>
                  </a:lnTo>
                  <a:lnTo>
                    <a:pt x="49" y="0"/>
                  </a:lnTo>
                  <a:close/>
                </a:path>
              </a:pathLst>
            </a:custGeom>
            <a:solidFill>
              <a:srgbClr val="E3FFFF"/>
            </a:solidFill>
            <a:ln w="9525">
              <a:noFill/>
              <a:round/>
              <a:headEnd/>
              <a:tailEnd/>
            </a:ln>
          </p:spPr>
          <p:txBody>
            <a:bodyPr>
              <a:prstTxWarp prst="textNoShape">
                <a:avLst/>
              </a:prstTxWarp>
            </a:bodyPr>
            <a:lstStyle/>
            <a:p>
              <a:endParaRPr lang="en-US"/>
            </a:p>
          </p:txBody>
        </p:sp>
        <p:sp>
          <p:nvSpPr>
            <p:cNvPr id="62627" name="Freeform 163"/>
            <p:cNvSpPr>
              <a:spLocks/>
            </p:cNvSpPr>
            <p:nvPr/>
          </p:nvSpPr>
          <p:spPr bwMode="auto">
            <a:xfrm>
              <a:off x="1719" y="1669"/>
              <a:ext cx="108" cy="36"/>
            </a:xfrm>
            <a:custGeom>
              <a:avLst/>
              <a:gdLst>
                <a:gd name="T0" fmla="*/ 108 w 108"/>
                <a:gd name="T1" fmla="*/ 5 h 36"/>
                <a:gd name="T2" fmla="*/ 98 w 108"/>
                <a:gd name="T3" fmla="*/ 3 h 36"/>
                <a:gd name="T4" fmla="*/ 89 w 108"/>
                <a:gd name="T5" fmla="*/ 2 h 36"/>
                <a:gd name="T6" fmla="*/ 79 w 108"/>
                <a:gd name="T7" fmla="*/ 1 h 36"/>
                <a:gd name="T8" fmla="*/ 69 w 108"/>
                <a:gd name="T9" fmla="*/ 0 h 36"/>
                <a:gd name="T10" fmla="*/ 59 w 108"/>
                <a:gd name="T11" fmla="*/ 1 h 36"/>
                <a:gd name="T12" fmla="*/ 49 w 108"/>
                <a:gd name="T13" fmla="*/ 2 h 36"/>
                <a:gd name="T14" fmla="*/ 39 w 108"/>
                <a:gd name="T15" fmla="*/ 4 h 36"/>
                <a:gd name="T16" fmla="*/ 31 w 108"/>
                <a:gd name="T17" fmla="*/ 7 h 36"/>
                <a:gd name="T18" fmla="*/ 27 w 108"/>
                <a:gd name="T19" fmla="*/ 9 h 36"/>
                <a:gd name="T20" fmla="*/ 23 w 108"/>
                <a:gd name="T21" fmla="*/ 12 h 36"/>
                <a:gd name="T22" fmla="*/ 19 w 108"/>
                <a:gd name="T23" fmla="*/ 16 h 36"/>
                <a:gd name="T24" fmla="*/ 15 w 108"/>
                <a:gd name="T25" fmla="*/ 20 h 36"/>
                <a:gd name="T26" fmla="*/ 12 w 108"/>
                <a:gd name="T27" fmla="*/ 23 h 36"/>
                <a:gd name="T28" fmla="*/ 8 w 108"/>
                <a:gd name="T29" fmla="*/ 26 h 36"/>
                <a:gd name="T30" fmla="*/ 5 w 108"/>
                <a:gd name="T31" fmla="*/ 29 h 36"/>
                <a:gd name="T32" fmla="*/ 0 w 108"/>
                <a:gd name="T33" fmla="*/ 32 h 36"/>
                <a:gd name="T34" fmla="*/ 0 w 108"/>
                <a:gd name="T35" fmla="*/ 34 h 36"/>
                <a:gd name="T36" fmla="*/ 0 w 108"/>
                <a:gd name="T37" fmla="*/ 36 h 36"/>
                <a:gd name="T38" fmla="*/ 10 w 108"/>
                <a:gd name="T39" fmla="*/ 35 h 36"/>
                <a:gd name="T40" fmla="*/ 20 w 108"/>
                <a:gd name="T41" fmla="*/ 31 h 36"/>
                <a:gd name="T42" fmla="*/ 31 w 108"/>
                <a:gd name="T43" fmla="*/ 28 h 36"/>
                <a:gd name="T44" fmla="*/ 43 w 108"/>
                <a:gd name="T45" fmla="*/ 24 h 36"/>
                <a:gd name="T46" fmla="*/ 54 w 108"/>
                <a:gd name="T47" fmla="*/ 21 h 36"/>
                <a:gd name="T48" fmla="*/ 66 w 108"/>
                <a:gd name="T49" fmla="*/ 19 h 36"/>
                <a:gd name="T50" fmla="*/ 71 w 108"/>
                <a:gd name="T51" fmla="*/ 19 h 36"/>
                <a:gd name="T52" fmla="*/ 76 w 108"/>
                <a:gd name="T53" fmla="*/ 19 h 36"/>
                <a:gd name="T54" fmla="*/ 82 w 108"/>
                <a:gd name="T55" fmla="*/ 19 h 36"/>
                <a:gd name="T56" fmla="*/ 87 w 108"/>
                <a:gd name="T57" fmla="*/ 20 h 36"/>
                <a:gd name="T58" fmla="*/ 89 w 108"/>
                <a:gd name="T59" fmla="*/ 21 h 36"/>
                <a:gd name="T60" fmla="*/ 91 w 108"/>
                <a:gd name="T61" fmla="*/ 22 h 36"/>
                <a:gd name="T62" fmla="*/ 93 w 108"/>
                <a:gd name="T63" fmla="*/ 23 h 36"/>
                <a:gd name="T64" fmla="*/ 95 w 108"/>
                <a:gd name="T65" fmla="*/ 24 h 36"/>
                <a:gd name="T66" fmla="*/ 98 w 108"/>
                <a:gd name="T67" fmla="*/ 25 h 36"/>
                <a:gd name="T68" fmla="*/ 101 w 108"/>
                <a:gd name="T69" fmla="*/ 25 h 36"/>
                <a:gd name="T70" fmla="*/ 103 w 108"/>
                <a:gd name="T71" fmla="*/ 26 h 36"/>
                <a:gd name="T72" fmla="*/ 105 w 108"/>
                <a:gd name="T73" fmla="*/ 26 h 36"/>
                <a:gd name="T74" fmla="*/ 108 w 108"/>
                <a:gd name="T75" fmla="*/ 5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36"/>
                <a:gd name="T116" fmla="*/ 108 w 108"/>
                <a:gd name="T117" fmla="*/ 36 h 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36">
                  <a:moveTo>
                    <a:pt x="108" y="5"/>
                  </a:moveTo>
                  <a:lnTo>
                    <a:pt x="98" y="3"/>
                  </a:lnTo>
                  <a:lnTo>
                    <a:pt x="89" y="2"/>
                  </a:lnTo>
                  <a:lnTo>
                    <a:pt x="79" y="1"/>
                  </a:lnTo>
                  <a:lnTo>
                    <a:pt x="69" y="0"/>
                  </a:lnTo>
                  <a:lnTo>
                    <a:pt x="59" y="1"/>
                  </a:lnTo>
                  <a:lnTo>
                    <a:pt x="49" y="2"/>
                  </a:lnTo>
                  <a:lnTo>
                    <a:pt x="39" y="4"/>
                  </a:lnTo>
                  <a:lnTo>
                    <a:pt x="31" y="7"/>
                  </a:lnTo>
                  <a:lnTo>
                    <a:pt x="27" y="9"/>
                  </a:lnTo>
                  <a:lnTo>
                    <a:pt x="23" y="12"/>
                  </a:lnTo>
                  <a:lnTo>
                    <a:pt x="19" y="16"/>
                  </a:lnTo>
                  <a:lnTo>
                    <a:pt x="15" y="20"/>
                  </a:lnTo>
                  <a:lnTo>
                    <a:pt x="12" y="23"/>
                  </a:lnTo>
                  <a:lnTo>
                    <a:pt x="8" y="26"/>
                  </a:lnTo>
                  <a:lnTo>
                    <a:pt x="5" y="29"/>
                  </a:lnTo>
                  <a:lnTo>
                    <a:pt x="0" y="32"/>
                  </a:lnTo>
                  <a:lnTo>
                    <a:pt x="0" y="34"/>
                  </a:lnTo>
                  <a:lnTo>
                    <a:pt x="0" y="36"/>
                  </a:lnTo>
                  <a:lnTo>
                    <a:pt x="10" y="35"/>
                  </a:lnTo>
                  <a:lnTo>
                    <a:pt x="20" y="31"/>
                  </a:lnTo>
                  <a:lnTo>
                    <a:pt x="31" y="28"/>
                  </a:lnTo>
                  <a:lnTo>
                    <a:pt x="43" y="24"/>
                  </a:lnTo>
                  <a:lnTo>
                    <a:pt x="54" y="21"/>
                  </a:lnTo>
                  <a:lnTo>
                    <a:pt x="66" y="19"/>
                  </a:lnTo>
                  <a:lnTo>
                    <a:pt x="71" y="19"/>
                  </a:lnTo>
                  <a:lnTo>
                    <a:pt x="76" y="19"/>
                  </a:lnTo>
                  <a:lnTo>
                    <a:pt x="82" y="19"/>
                  </a:lnTo>
                  <a:lnTo>
                    <a:pt x="87" y="20"/>
                  </a:lnTo>
                  <a:lnTo>
                    <a:pt x="89" y="21"/>
                  </a:lnTo>
                  <a:lnTo>
                    <a:pt x="91" y="22"/>
                  </a:lnTo>
                  <a:lnTo>
                    <a:pt x="93" y="23"/>
                  </a:lnTo>
                  <a:lnTo>
                    <a:pt x="95" y="24"/>
                  </a:lnTo>
                  <a:lnTo>
                    <a:pt x="98" y="25"/>
                  </a:lnTo>
                  <a:lnTo>
                    <a:pt x="101" y="25"/>
                  </a:lnTo>
                  <a:lnTo>
                    <a:pt x="103" y="26"/>
                  </a:lnTo>
                  <a:lnTo>
                    <a:pt x="105" y="26"/>
                  </a:lnTo>
                  <a:lnTo>
                    <a:pt x="108" y="5"/>
                  </a:lnTo>
                  <a:close/>
                </a:path>
              </a:pathLst>
            </a:custGeom>
            <a:solidFill>
              <a:srgbClr val="FFFFFF"/>
            </a:solidFill>
            <a:ln w="9525">
              <a:noFill/>
              <a:round/>
              <a:headEnd/>
              <a:tailEnd/>
            </a:ln>
          </p:spPr>
          <p:txBody>
            <a:bodyPr>
              <a:prstTxWarp prst="textNoShape">
                <a:avLst/>
              </a:prstTxWarp>
            </a:bodyPr>
            <a:lstStyle/>
            <a:p>
              <a:endParaRPr lang="en-US"/>
            </a:p>
          </p:txBody>
        </p:sp>
        <p:sp>
          <p:nvSpPr>
            <p:cNvPr id="62628" name="Freeform 164"/>
            <p:cNvSpPr>
              <a:spLocks/>
            </p:cNvSpPr>
            <p:nvPr/>
          </p:nvSpPr>
          <p:spPr bwMode="auto">
            <a:xfrm>
              <a:off x="1719" y="1669"/>
              <a:ext cx="108" cy="36"/>
            </a:xfrm>
            <a:custGeom>
              <a:avLst/>
              <a:gdLst>
                <a:gd name="T0" fmla="*/ 108 w 108"/>
                <a:gd name="T1" fmla="*/ 5 h 36"/>
                <a:gd name="T2" fmla="*/ 98 w 108"/>
                <a:gd name="T3" fmla="*/ 3 h 36"/>
                <a:gd name="T4" fmla="*/ 89 w 108"/>
                <a:gd name="T5" fmla="*/ 2 h 36"/>
                <a:gd name="T6" fmla="*/ 79 w 108"/>
                <a:gd name="T7" fmla="*/ 1 h 36"/>
                <a:gd name="T8" fmla="*/ 69 w 108"/>
                <a:gd name="T9" fmla="*/ 0 h 36"/>
                <a:gd name="T10" fmla="*/ 59 w 108"/>
                <a:gd name="T11" fmla="*/ 1 h 36"/>
                <a:gd name="T12" fmla="*/ 49 w 108"/>
                <a:gd name="T13" fmla="*/ 2 h 36"/>
                <a:gd name="T14" fmla="*/ 39 w 108"/>
                <a:gd name="T15" fmla="*/ 4 h 36"/>
                <a:gd name="T16" fmla="*/ 31 w 108"/>
                <a:gd name="T17" fmla="*/ 7 h 36"/>
                <a:gd name="T18" fmla="*/ 27 w 108"/>
                <a:gd name="T19" fmla="*/ 9 h 36"/>
                <a:gd name="T20" fmla="*/ 23 w 108"/>
                <a:gd name="T21" fmla="*/ 12 h 36"/>
                <a:gd name="T22" fmla="*/ 19 w 108"/>
                <a:gd name="T23" fmla="*/ 16 h 36"/>
                <a:gd name="T24" fmla="*/ 15 w 108"/>
                <a:gd name="T25" fmla="*/ 20 h 36"/>
                <a:gd name="T26" fmla="*/ 12 w 108"/>
                <a:gd name="T27" fmla="*/ 23 h 36"/>
                <a:gd name="T28" fmla="*/ 8 w 108"/>
                <a:gd name="T29" fmla="*/ 26 h 36"/>
                <a:gd name="T30" fmla="*/ 5 w 108"/>
                <a:gd name="T31" fmla="*/ 29 h 36"/>
                <a:gd name="T32" fmla="*/ 0 w 108"/>
                <a:gd name="T33" fmla="*/ 32 h 36"/>
                <a:gd name="T34" fmla="*/ 0 w 108"/>
                <a:gd name="T35" fmla="*/ 34 h 36"/>
                <a:gd name="T36" fmla="*/ 0 w 108"/>
                <a:gd name="T37" fmla="*/ 36 h 36"/>
                <a:gd name="T38" fmla="*/ 10 w 108"/>
                <a:gd name="T39" fmla="*/ 35 h 36"/>
                <a:gd name="T40" fmla="*/ 20 w 108"/>
                <a:gd name="T41" fmla="*/ 31 h 36"/>
                <a:gd name="T42" fmla="*/ 31 w 108"/>
                <a:gd name="T43" fmla="*/ 28 h 36"/>
                <a:gd name="T44" fmla="*/ 43 w 108"/>
                <a:gd name="T45" fmla="*/ 24 h 36"/>
                <a:gd name="T46" fmla="*/ 54 w 108"/>
                <a:gd name="T47" fmla="*/ 21 h 36"/>
                <a:gd name="T48" fmla="*/ 66 w 108"/>
                <a:gd name="T49" fmla="*/ 19 h 36"/>
                <a:gd name="T50" fmla="*/ 71 w 108"/>
                <a:gd name="T51" fmla="*/ 19 h 36"/>
                <a:gd name="T52" fmla="*/ 76 w 108"/>
                <a:gd name="T53" fmla="*/ 19 h 36"/>
                <a:gd name="T54" fmla="*/ 82 w 108"/>
                <a:gd name="T55" fmla="*/ 19 h 36"/>
                <a:gd name="T56" fmla="*/ 87 w 108"/>
                <a:gd name="T57" fmla="*/ 20 h 36"/>
                <a:gd name="T58" fmla="*/ 89 w 108"/>
                <a:gd name="T59" fmla="*/ 21 h 36"/>
                <a:gd name="T60" fmla="*/ 91 w 108"/>
                <a:gd name="T61" fmla="*/ 22 h 36"/>
                <a:gd name="T62" fmla="*/ 93 w 108"/>
                <a:gd name="T63" fmla="*/ 23 h 36"/>
                <a:gd name="T64" fmla="*/ 95 w 108"/>
                <a:gd name="T65" fmla="*/ 24 h 36"/>
                <a:gd name="T66" fmla="*/ 98 w 108"/>
                <a:gd name="T67" fmla="*/ 25 h 36"/>
                <a:gd name="T68" fmla="*/ 101 w 108"/>
                <a:gd name="T69" fmla="*/ 25 h 36"/>
                <a:gd name="T70" fmla="*/ 103 w 108"/>
                <a:gd name="T71" fmla="*/ 26 h 36"/>
                <a:gd name="T72" fmla="*/ 105 w 108"/>
                <a:gd name="T73" fmla="*/ 26 h 36"/>
                <a:gd name="T74" fmla="*/ 108 w 108"/>
                <a:gd name="T75" fmla="*/ 5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36"/>
                <a:gd name="T116" fmla="*/ 108 w 108"/>
                <a:gd name="T117" fmla="*/ 36 h 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36">
                  <a:moveTo>
                    <a:pt x="108" y="5"/>
                  </a:moveTo>
                  <a:lnTo>
                    <a:pt x="98" y="3"/>
                  </a:lnTo>
                  <a:lnTo>
                    <a:pt x="89" y="2"/>
                  </a:lnTo>
                  <a:lnTo>
                    <a:pt x="79" y="1"/>
                  </a:lnTo>
                  <a:lnTo>
                    <a:pt x="69" y="0"/>
                  </a:lnTo>
                  <a:lnTo>
                    <a:pt x="59" y="1"/>
                  </a:lnTo>
                  <a:lnTo>
                    <a:pt x="49" y="2"/>
                  </a:lnTo>
                  <a:lnTo>
                    <a:pt x="39" y="4"/>
                  </a:lnTo>
                  <a:lnTo>
                    <a:pt x="31" y="7"/>
                  </a:lnTo>
                  <a:lnTo>
                    <a:pt x="27" y="9"/>
                  </a:lnTo>
                  <a:lnTo>
                    <a:pt x="23" y="12"/>
                  </a:lnTo>
                  <a:lnTo>
                    <a:pt x="19" y="16"/>
                  </a:lnTo>
                  <a:lnTo>
                    <a:pt x="15" y="20"/>
                  </a:lnTo>
                  <a:lnTo>
                    <a:pt x="12" y="23"/>
                  </a:lnTo>
                  <a:lnTo>
                    <a:pt x="8" y="26"/>
                  </a:lnTo>
                  <a:lnTo>
                    <a:pt x="5" y="29"/>
                  </a:lnTo>
                  <a:lnTo>
                    <a:pt x="0" y="32"/>
                  </a:lnTo>
                  <a:lnTo>
                    <a:pt x="0" y="34"/>
                  </a:lnTo>
                  <a:lnTo>
                    <a:pt x="0" y="36"/>
                  </a:lnTo>
                  <a:lnTo>
                    <a:pt x="10" y="35"/>
                  </a:lnTo>
                  <a:lnTo>
                    <a:pt x="20" y="31"/>
                  </a:lnTo>
                  <a:lnTo>
                    <a:pt x="31" y="28"/>
                  </a:lnTo>
                  <a:lnTo>
                    <a:pt x="43" y="24"/>
                  </a:lnTo>
                  <a:lnTo>
                    <a:pt x="54" y="21"/>
                  </a:lnTo>
                  <a:lnTo>
                    <a:pt x="66" y="19"/>
                  </a:lnTo>
                  <a:lnTo>
                    <a:pt x="71" y="19"/>
                  </a:lnTo>
                  <a:lnTo>
                    <a:pt x="76" y="19"/>
                  </a:lnTo>
                  <a:lnTo>
                    <a:pt x="82" y="19"/>
                  </a:lnTo>
                  <a:lnTo>
                    <a:pt x="87" y="20"/>
                  </a:lnTo>
                  <a:lnTo>
                    <a:pt x="89" y="21"/>
                  </a:lnTo>
                  <a:lnTo>
                    <a:pt x="91" y="22"/>
                  </a:lnTo>
                  <a:lnTo>
                    <a:pt x="93" y="23"/>
                  </a:lnTo>
                  <a:lnTo>
                    <a:pt x="95" y="24"/>
                  </a:lnTo>
                  <a:lnTo>
                    <a:pt x="98" y="25"/>
                  </a:lnTo>
                  <a:lnTo>
                    <a:pt x="101" y="25"/>
                  </a:lnTo>
                  <a:lnTo>
                    <a:pt x="103" y="26"/>
                  </a:lnTo>
                  <a:lnTo>
                    <a:pt x="105" y="26"/>
                  </a:lnTo>
                  <a:lnTo>
                    <a:pt x="108" y="5"/>
                  </a:lnTo>
                  <a:close/>
                </a:path>
              </a:pathLst>
            </a:custGeom>
            <a:solidFill>
              <a:srgbClr val="7D7D7D"/>
            </a:solidFill>
            <a:ln w="9525">
              <a:noFill/>
              <a:round/>
              <a:headEnd/>
              <a:tailEnd/>
            </a:ln>
          </p:spPr>
          <p:txBody>
            <a:bodyPr>
              <a:prstTxWarp prst="textNoShape">
                <a:avLst/>
              </a:prstTxWarp>
            </a:bodyPr>
            <a:lstStyle/>
            <a:p>
              <a:endParaRPr lang="en-US"/>
            </a:p>
          </p:txBody>
        </p:sp>
        <p:sp>
          <p:nvSpPr>
            <p:cNvPr id="62629" name="Freeform 165"/>
            <p:cNvSpPr>
              <a:spLocks/>
            </p:cNvSpPr>
            <p:nvPr/>
          </p:nvSpPr>
          <p:spPr bwMode="auto">
            <a:xfrm>
              <a:off x="1719" y="1669"/>
              <a:ext cx="108" cy="36"/>
            </a:xfrm>
            <a:custGeom>
              <a:avLst/>
              <a:gdLst>
                <a:gd name="T0" fmla="*/ 108 w 108"/>
                <a:gd name="T1" fmla="*/ 5 h 36"/>
                <a:gd name="T2" fmla="*/ 98 w 108"/>
                <a:gd name="T3" fmla="*/ 3 h 36"/>
                <a:gd name="T4" fmla="*/ 89 w 108"/>
                <a:gd name="T5" fmla="*/ 2 h 36"/>
                <a:gd name="T6" fmla="*/ 79 w 108"/>
                <a:gd name="T7" fmla="*/ 1 h 36"/>
                <a:gd name="T8" fmla="*/ 69 w 108"/>
                <a:gd name="T9" fmla="*/ 0 h 36"/>
                <a:gd name="T10" fmla="*/ 59 w 108"/>
                <a:gd name="T11" fmla="*/ 1 h 36"/>
                <a:gd name="T12" fmla="*/ 49 w 108"/>
                <a:gd name="T13" fmla="*/ 2 h 36"/>
                <a:gd name="T14" fmla="*/ 39 w 108"/>
                <a:gd name="T15" fmla="*/ 4 h 36"/>
                <a:gd name="T16" fmla="*/ 31 w 108"/>
                <a:gd name="T17" fmla="*/ 7 h 36"/>
                <a:gd name="T18" fmla="*/ 27 w 108"/>
                <a:gd name="T19" fmla="*/ 9 h 36"/>
                <a:gd name="T20" fmla="*/ 23 w 108"/>
                <a:gd name="T21" fmla="*/ 12 h 36"/>
                <a:gd name="T22" fmla="*/ 19 w 108"/>
                <a:gd name="T23" fmla="*/ 16 h 36"/>
                <a:gd name="T24" fmla="*/ 15 w 108"/>
                <a:gd name="T25" fmla="*/ 20 h 36"/>
                <a:gd name="T26" fmla="*/ 12 w 108"/>
                <a:gd name="T27" fmla="*/ 23 h 36"/>
                <a:gd name="T28" fmla="*/ 8 w 108"/>
                <a:gd name="T29" fmla="*/ 26 h 36"/>
                <a:gd name="T30" fmla="*/ 5 w 108"/>
                <a:gd name="T31" fmla="*/ 29 h 36"/>
                <a:gd name="T32" fmla="*/ 0 w 108"/>
                <a:gd name="T33" fmla="*/ 32 h 36"/>
                <a:gd name="T34" fmla="*/ 0 w 108"/>
                <a:gd name="T35" fmla="*/ 34 h 36"/>
                <a:gd name="T36" fmla="*/ 0 w 108"/>
                <a:gd name="T37" fmla="*/ 36 h 36"/>
                <a:gd name="T38" fmla="*/ 10 w 108"/>
                <a:gd name="T39" fmla="*/ 35 h 36"/>
                <a:gd name="T40" fmla="*/ 20 w 108"/>
                <a:gd name="T41" fmla="*/ 31 h 36"/>
                <a:gd name="T42" fmla="*/ 31 w 108"/>
                <a:gd name="T43" fmla="*/ 28 h 36"/>
                <a:gd name="T44" fmla="*/ 43 w 108"/>
                <a:gd name="T45" fmla="*/ 24 h 36"/>
                <a:gd name="T46" fmla="*/ 54 w 108"/>
                <a:gd name="T47" fmla="*/ 21 h 36"/>
                <a:gd name="T48" fmla="*/ 66 w 108"/>
                <a:gd name="T49" fmla="*/ 19 h 36"/>
                <a:gd name="T50" fmla="*/ 71 w 108"/>
                <a:gd name="T51" fmla="*/ 19 h 36"/>
                <a:gd name="T52" fmla="*/ 76 w 108"/>
                <a:gd name="T53" fmla="*/ 19 h 36"/>
                <a:gd name="T54" fmla="*/ 82 w 108"/>
                <a:gd name="T55" fmla="*/ 19 h 36"/>
                <a:gd name="T56" fmla="*/ 87 w 108"/>
                <a:gd name="T57" fmla="*/ 20 h 36"/>
                <a:gd name="T58" fmla="*/ 89 w 108"/>
                <a:gd name="T59" fmla="*/ 21 h 36"/>
                <a:gd name="T60" fmla="*/ 91 w 108"/>
                <a:gd name="T61" fmla="*/ 22 h 36"/>
                <a:gd name="T62" fmla="*/ 93 w 108"/>
                <a:gd name="T63" fmla="*/ 23 h 36"/>
                <a:gd name="T64" fmla="*/ 95 w 108"/>
                <a:gd name="T65" fmla="*/ 24 h 36"/>
                <a:gd name="T66" fmla="*/ 98 w 108"/>
                <a:gd name="T67" fmla="*/ 25 h 36"/>
                <a:gd name="T68" fmla="*/ 101 w 108"/>
                <a:gd name="T69" fmla="*/ 25 h 36"/>
                <a:gd name="T70" fmla="*/ 103 w 108"/>
                <a:gd name="T71" fmla="*/ 26 h 36"/>
                <a:gd name="T72" fmla="*/ 105 w 108"/>
                <a:gd name="T73" fmla="*/ 26 h 36"/>
                <a:gd name="T74" fmla="*/ 108 w 108"/>
                <a:gd name="T75" fmla="*/ 5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36"/>
                <a:gd name="T116" fmla="*/ 108 w 108"/>
                <a:gd name="T117" fmla="*/ 36 h 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36">
                  <a:moveTo>
                    <a:pt x="108" y="5"/>
                  </a:moveTo>
                  <a:lnTo>
                    <a:pt x="98" y="3"/>
                  </a:lnTo>
                  <a:lnTo>
                    <a:pt x="89" y="2"/>
                  </a:lnTo>
                  <a:lnTo>
                    <a:pt x="79" y="1"/>
                  </a:lnTo>
                  <a:lnTo>
                    <a:pt x="69" y="0"/>
                  </a:lnTo>
                  <a:lnTo>
                    <a:pt x="59" y="1"/>
                  </a:lnTo>
                  <a:lnTo>
                    <a:pt x="49" y="2"/>
                  </a:lnTo>
                  <a:lnTo>
                    <a:pt x="39" y="4"/>
                  </a:lnTo>
                  <a:lnTo>
                    <a:pt x="31" y="7"/>
                  </a:lnTo>
                  <a:lnTo>
                    <a:pt x="27" y="9"/>
                  </a:lnTo>
                  <a:lnTo>
                    <a:pt x="23" y="12"/>
                  </a:lnTo>
                  <a:lnTo>
                    <a:pt x="19" y="16"/>
                  </a:lnTo>
                  <a:lnTo>
                    <a:pt x="15" y="20"/>
                  </a:lnTo>
                  <a:lnTo>
                    <a:pt x="12" y="23"/>
                  </a:lnTo>
                  <a:lnTo>
                    <a:pt x="8" y="26"/>
                  </a:lnTo>
                  <a:lnTo>
                    <a:pt x="5" y="29"/>
                  </a:lnTo>
                  <a:lnTo>
                    <a:pt x="0" y="32"/>
                  </a:lnTo>
                  <a:lnTo>
                    <a:pt x="0" y="34"/>
                  </a:lnTo>
                  <a:lnTo>
                    <a:pt x="0" y="36"/>
                  </a:lnTo>
                  <a:lnTo>
                    <a:pt x="10" y="35"/>
                  </a:lnTo>
                  <a:lnTo>
                    <a:pt x="20" y="31"/>
                  </a:lnTo>
                  <a:lnTo>
                    <a:pt x="31" y="28"/>
                  </a:lnTo>
                  <a:lnTo>
                    <a:pt x="43" y="24"/>
                  </a:lnTo>
                  <a:lnTo>
                    <a:pt x="54" y="21"/>
                  </a:lnTo>
                  <a:lnTo>
                    <a:pt x="66" y="19"/>
                  </a:lnTo>
                  <a:lnTo>
                    <a:pt x="71" y="19"/>
                  </a:lnTo>
                  <a:lnTo>
                    <a:pt x="76" y="19"/>
                  </a:lnTo>
                  <a:lnTo>
                    <a:pt x="82" y="19"/>
                  </a:lnTo>
                  <a:lnTo>
                    <a:pt x="87" y="20"/>
                  </a:lnTo>
                  <a:lnTo>
                    <a:pt x="89" y="21"/>
                  </a:lnTo>
                  <a:lnTo>
                    <a:pt x="91" y="22"/>
                  </a:lnTo>
                  <a:lnTo>
                    <a:pt x="93" y="23"/>
                  </a:lnTo>
                  <a:lnTo>
                    <a:pt x="95" y="24"/>
                  </a:lnTo>
                  <a:lnTo>
                    <a:pt x="98" y="25"/>
                  </a:lnTo>
                  <a:lnTo>
                    <a:pt x="101" y="25"/>
                  </a:lnTo>
                  <a:lnTo>
                    <a:pt x="103" y="26"/>
                  </a:lnTo>
                  <a:lnTo>
                    <a:pt x="105" y="26"/>
                  </a:lnTo>
                  <a:lnTo>
                    <a:pt x="108" y="5"/>
                  </a:lnTo>
                  <a:close/>
                </a:path>
              </a:pathLst>
            </a:custGeom>
            <a:solidFill>
              <a:srgbClr val="FFFF7D"/>
            </a:solidFill>
            <a:ln w="9525">
              <a:noFill/>
              <a:round/>
              <a:headEnd/>
              <a:tailEnd/>
            </a:ln>
          </p:spPr>
          <p:txBody>
            <a:bodyPr>
              <a:prstTxWarp prst="textNoShape">
                <a:avLst/>
              </a:prstTxWarp>
            </a:bodyPr>
            <a:lstStyle/>
            <a:p>
              <a:endParaRPr lang="en-US"/>
            </a:p>
          </p:txBody>
        </p:sp>
        <p:sp>
          <p:nvSpPr>
            <p:cNvPr id="62630" name="Freeform 166"/>
            <p:cNvSpPr>
              <a:spLocks/>
            </p:cNvSpPr>
            <p:nvPr/>
          </p:nvSpPr>
          <p:spPr bwMode="auto">
            <a:xfrm>
              <a:off x="1719" y="1669"/>
              <a:ext cx="108" cy="36"/>
            </a:xfrm>
            <a:custGeom>
              <a:avLst/>
              <a:gdLst>
                <a:gd name="T0" fmla="*/ 108 w 108"/>
                <a:gd name="T1" fmla="*/ 5 h 36"/>
                <a:gd name="T2" fmla="*/ 98 w 108"/>
                <a:gd name="T3" fmla="*/ 3 h 36"/>
                <a:gd name="T4" fmla="*/ 89 w 108"/>
                <a:gd name="T5" fmla="*/ 2 h 36"/>
                <a:gd name="T6" fmla="*/ 79 w 108"/>
                <a:gd name="T7" fmla="*/ 1 h 36"/>
                <a:gd name="T8" fmla="*/ 69 w 108"/>
                <a:gd name="T9" fmla="*/ 0 h 36"/>
                <a:gd name="T10" fmla="*/ 59 w 108"/>
                <a:gd name="T11" fmla="*/ 1 h 36"/>
                <a:gd name="T12" fmla="*/ 49 w 108"/>
                <a:gd name="T13" fmla="*/ 2 h 36"/>
                <a:gd name="T14" fmla="*/ 39 w 108"/>
                <a:gd name="T15" fmla="*/ 4 h 36"/>
                <a:gd name="T16" fmla="*/ 31 w 108"/>
                <a:gd name="T17" fmla="*/ 7 h 36"/>
                <a:gd name="T18" fmla="*/ 27 w 108"/>
                <a:gd name="T19" fmla="*/ 9 h 36"/>
                <a:gd name="T20" fmla="*/ 23 w 108"/>
                <a:gd name="T21" fmla="*/ 12 h 36"/>
                <a:gd name="T22" fmla="*/ 19 w 108"/>
                <a:gd name="T23" fmla="*/ 16 h 36"/>
                <a:gd name="T24" fmla="*/ 15 w 108"/>
                <a:gd name="T25" fmla="*/ 20 h 36"/>
                <a:gd name="T26" fmla="*/ 12 w 108"/>
                <a:gd name="T27" fmla="*/ 23 h 36"/>
                <a:gd name="T28" fmla="*/ 8 w 108"/>
                <a:gd name="T29" fmla="*/ 26 h 36"/>
                <a:gd name="T30" fmla="*/ 5 w 108"/>
                <a:gd name="T31" fmla="*/ 29 h 36"/>
                <a:gd name="T32" fmla="*/ 0 w 108"/>
                <a:gd name="T33" fmla="*/ 32 h 36"/>
                <a:gd name="T34" fmla="*/ 0 w 108"/>
                <a:gd name="T35" fmla="*/ 34 h 36"/>
                <a:gd name="T36" fmla="*/ 0 w 108"/>
                <a:gd name="T37" fmla="*/ 36 h 36"/>
                <a:gd name="T38" fmla="*/ 10 w 108"/>
                <a:gd name="T39" fmla="*/ 35 h 36"/>
                <a:gd name="T40" fmla="*/ 20 w 108"/>
                <a:gd name="T41" fmla="*/ 31 h 36"/>
                <a:gd name="T42" fmla="*/ 31 w 108"/>
                <a:gd name="T43" fmla="*/ 28 h 36"/>
                <a:gd name="T44" fmla="*/ 43 w 108"/>
                <a:gd name="T45" fmla="*/ 24 h 36"/>
                <a:gd name="T46" fmla="*/ 54 w 108"/>
                <a:gd name="T47" fmla="*/ 21 h 36"/>
                <a:gd name="T48" fmla="*/ 66 w 108"/>
                <a:gd name="T49" fmla="*/ 19 h 36"/>
                <a:gd name="T50" fmla="*/ 71 w 108"/>
                <a:gd name="T51" fmla="*/ 19 h 36"/>
                <a:gd name="T52" fmla="*/ 76 w 108"/>
                <a:gd name="T53" fmla="*/ 19 h 36"/>
                <a:gd name="T54" fmla="*/ 82 w 108"/>
                <a:gd name="T55" fmla="*/ 19 h 36"/>
                <a:gd name="T56" fmla="*/ 87 w 108"/>
                <a:gd name="T57" fmla="*/ 20 h 36"/>
                <a:gd name="T58" fmla="*/ 89 w 108"/>
                <a:gd name="T59" fmla="*/ 21 h 36"/>
                <a:gd name="T60" fmla="*/ 91 w 108"/>
                <a:gd name="T61" fmla="*/ 22 h 36"/>
                <a:gd name="T62" fmla="*/ 93 w 108"/>
                <a:gd name="T63" fmla="*/ 23 h 36"/>
                <a:gd name="T64" fmla="*/ 95 w 108"/>
                <a:gd name="T65" fmla="*/ 24 h 36"/>
                <a:gd name="T66" fmla="*/ 98 w 108"/>
                <a:gd name="T67" fmla="*/ 25 h 36"/>
                <a:gd name="T68" fmla="*/ 101 w 108"/>
                <a:gd name="T69" fmla="*/ 25 h 36"/>
                <a:gd name="T70" fmla="*/ 103 w 108"/>
                <a:gd name="T71" fmla="*/ 26 h 36"/>
                <a:gd name="T72" fmla="*/ 105 w 108"/>
                <a:gd name="T73" fmla="*/ 26 h 36"/>
                <a:gd name="T74" fmla="*/ 108 w 108"/>
                <a:gd name="T75" fmla="*/ 5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36"/>
                <a:gd name="T116" fmla="*/ 108 w 108"/>
                <a:gd name="T117" fmla="*/ 36 h 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36">
                  <a:moveTo>
                    <a:pt x="108" y="5"/>
                  </a:moveTo>
                  <a:lnTo>
                    <a:pt x="98" y="3"/>
                  </a:lnTo>
                  <a:lnTo>
                    <a:pt x="89" y="2"/>
                  </a:lnTo>
                  <a:lnTo>
                    <a:pt x="79" y="1"/>
                  </a:lnTo>
                  <a:lnTo>
                    <a:pt x="69" y="0"/>
                  </a:lnTo>
                  <a:lnTo>
                    <a:pt x="59" y="1"/>
                  </a:lnTo>
                  <a:lnTo>
                    <a:pt x="49" y="2"/>
                  </a:lnTo>
                  <a:lnTo>
                    <a:pt x="39" y="4"/>
                  </a:lnTo>
                  <a:lnTo>
                    <a:pt x="31" y="7"/>
                  </a:lnTo>
                  <a:lnTo>
                    <a:pt x="27" y="9"/>
                  </a:lnTo>
                  <a:lnTo>
                    <a:pt x="23" y="12"/>
                  </a:lnTo>
                  <a:lnTo>
                    <a:pt x="19" y="16"/>
                  </a:lnTo>
                  <a:lnTo>
                    <a:pt x="15" y="20"/>
                  </a:lnTo>
                  <a:lnTo>
                    <a:pt x="12" y="23"/>
                  </a:lnTo>
                  <a:lnTo>
                    <a:pt x="8" y="26"/>
                  </a:lnTo>
                  <a:lnTo>
                    <a:pt x="5" y="29"/>
                  </a:lnTo>
                  <a:lnTo>
                    <a:pt x="0" y="32"/>
                  </a:lnTo>
                  <a:lnTo>
                    <a:pt x="0" y="34"/>
                  </a:lnTo>
                  <a:lnTo>
                    <a:pt x="0" y="36"/>
                  </a:lnTo>
                  <a:lnTo>
                    <a:pt x="10" y="35"/>
                  </a:lnTo>
                  <a:lnTo>
                    <a:pt x="20" y="31"/>
                  </a:lnTo>
                  <a:lnTo>
                    <a:pt x="31" y="28"/>
                  </a:lnTo>
                  <a:lnTo>
                    <a:pt x="43" y="24"/>
                  </a:lnTo>
                  <a:lnTo>
                    <a:pt x="54" y="21"/>
                  </a:lnTo>
                  <a:lnTo>
                    <a:pt x="66" y="19"/>
                  </a:lnTo>
                  <a:lnTo>
                    <a:pt x="71" y="19"/>
                  </a:lnTo>
                  <a:lnTo>
                    <a:pt x="76" y="19"/>
                  </a:lnTo>
                  <a:lnTo>
                    <a:pt x="82" y="19"/>
                  </a:lnTo>
                  <a:lnTo>
                    <a:pt x="87" y="20"/>
                  </a:lnTo>
                  <a:lnTo>
                    <a:pt x="89" y="21"/>
                  </a:lnTo>
                  <a:lnTo>
                    <a:pt x="91" y="22"/>
                  </a:lnTo>
                  <a:lnTo>
                    <a:pt x="93" y="23"/>
                  </a:lnTo>
                  <a:lnTo>
                    <a:pt x="95" y="24"/>
                  </a:lnTo>
                  <a:lnTo>
                    <a:pt x="98" y="25"/>
                  </a:lnTo>
                  <a:lnTo>
                    <a:pt x="101" y="25"/>
                  </a:lnTo>
                  <a:lnTo>
                    <a:pt x="103" y="26"/>
                  </a:lnTo>
                  <a:lnTo>
                    <a:pt x="105" y="26"/>
                  </a:lnTo>
                  <a:lnTo>
                    <a:pt x="108" y="5"/>
                  </a:lnTo>
                  <a:close/>
                </a:path>
              </a:pathLst>
            </a:custGeom>
            <a:solidFill>
              <a:srgbClr val="7D7D7D"/>
            </a:solidFill>
            <a:ln w="9525">
              <a:noFill/>
              <a:round/>
              <a:headEnd/>
              <a:tailEnd/>
            </a:ln>
          </p:spPr>
          <p:txBody>
            <a:bodyPr>
              <a:prstTxWarp prst="textNoShape">
                <a:avLst/>
              </a:prstTxWarp>
            </a:bodyPr>
            <a:lstStyle/>
            <a:p>
              <a:endParaRPr lang="en-US"/>
            </a:p>
          </p:txBody>
        </p:sp>
        <p:sp>
          <p:nvSpPr>
            <p:cNvPr id="62631" name="Freeform 167"/>
            <p:cNvSpPr>
              <a:spLocks/>
            </p:cNvSpPr>
            <p:nvPr/>
          </p:nvSpPr>
          <p:spPr bwMode="auto">
            <a:xfrm>
              <a:off x="1719" y="1670"/>
              <a:ext cx="58" cy="35"/>
            </a:xfrm>
            <a:custGeom>
              <a:avLst/>
              <a:gdLst>
                <a:gd name="T0" fmla="*/ 58 w 58"/>
                <a:gd name="T1" fmla="*/ 0 h 35"/>
                <a:gd name="T2" fmla="*/ 57 w 58"/>
                <a:gd name="T3" fmla="*/ 2 h 35"/>
                <a:gd name="T4" fmla="*/ 56 w 58"/>
                <a:gd name="T5" fmla="*/ 4 h 35"/>
                <a:gd name="T6" fmla="*/ 55 w 58"/>
                <a:gd name="T7" fmla="*/ 7 h 35"/>
                <a:gd name="T8" fmla="*/ 55 w 58"/>
                <a:gd name="T9" fmla="*/ 9 h 35"/>
                <a:gd name="T10" fmla="*/ 54 w 58"/>
                <a:gd name="T11" fmla="*/ 12 h 35"/>
                <a:gd name="T12" fmla="*/ 54 w 58"/>
                <a:gd name="T13" fmla="*/ 15 h 35"/>
                <a:gd name="T14" fmla="*/ 53 w 58"/>
                <a:gd name="T15" fmla="*/ 18 h 35"/>
                <a:gd name="T16" fmla="*/ 53 w 58"/>
                <a:gd name="T17" fmla="*/ 20 h 35"/>
                <a:gd name="T18" fmla="*/ 47 w 58"/>
                <a:gd name="T19" fmla="*/ 22 h 35"/>
                <a:gd name="T20" fmla="*/ 39 w 58"/>
                <a:gd name="T21" fmla="*/ 24 h 35"/>
                <a:gd name="T22" fmla="*/ 32 w 58"/>
                <a:gd name="T23" fmla="*/ 26 h 35"/>
                <a:gd name="T24" fmla="*/ 26 w 58"/>
                <a:gd name="T25" fmla="*/ 29 h 35"/>
                <a:gd name="T26" fmla="*/ 18 w 58"/>
                <a:gd name="T27" fmla="*/ 31 h 35"/>
                <a:gd name="T28" fmla="*/ 12 w 58"/>
                <a:gd name="T29" fmla="*/ 33 h 35"/>
                <a:gd name="T30" fmla="*/ 6 w 58"/>
                <a:gd name="T31" fmla="*/ 34 h 35"/>
                <a:gd name="T32" fmla="*/ 0 w 58"/>
                <a:gd name="T33" fmla="*/ 35 h 35"/>
                <a:gd name="T34" fmla="*/ 0 w 58"/>
                <a:gd name="T35" fmla="*/ 33 h 35"/>
                <a:gd name="T36" fmla="*/ 0 w 58"/>
                <a:gd name="T37" fmla="*/ 31 h 35"/>
                <a:gd name="T38" fmla="*/ 5 w 58"/>
                <a:gd name="T39" fmla="*/ 28 h 35"/>
                <a:gd name="T40" fmla="*/ 8 w 58"/>
                <a:gd name="T41" fmla="*/ 25 h 35"/>
                <a:gd name="T42" fmla="*/ 12 w 58"/>
                <a:gd name="T43" fmla="*/ 22 h 35"/>
                <a:gd name="T44" fmla="*/ 15 w 58"/>
                <a:gd name="T45" fmla="*/ 19 h 35"/>
                <a:gd name="T46" fmla="*/ 19 w 58"/>
                <a:gd name="T47" fmla="*/ 15 h 35"/>
                <a:gd name="T48" fmla="*/ 23 w 58"/>
                <a:gd name="T49" fmla="*/ 11 h 35"/>
                <a:gd name="T50" fmla="*/ 27 w 58"/>
                <a:gd name="T51" fmla="*/ 8 h 35"/>
                <a:gd name="T52" fmla="*/ 31 w 58"/>
                <a:gd name="T53" fmla="*/ 6 h 35"/>
                <a:gd name="T54" fmla="*/ 34 w 58"/>
                <a:gd name="T55" fmla="*/ 4 h 35"/>
                <a:gd name="T56" fmla="*/ 37 w 58"/>
                <a:gd name="T57" fmla="*/ 3 h 35"/>
                <a:gd name="T58" fmla="*/ 40 w 58"/>
                <a:gd name="T59" fmla="*/ 2 h 35"/>
                <a:gd name="T60" fmla="*/ 45 w 58"/>
                <a:gd name="T61" fmla="*/ 2 h 35"/>
                <a:gd name="T62" fmla="*/ 48 w 58"/>
                <a:gd name="T63" fmla="*/ 1 h 35"/>
                <a:gd name="T64" fmla="*/ 51 w 58"/>
                <a:gd name="T65" fmla="*/ 0 h 35"/>
                <a:gd name="T66" fmla="*/ 55 w 58"/>
                <a:gd name="T67" fmla="*/ 0 h 35"/>
                <a:gd name="T68" fmla="*/ 58 w 58"/>
                <a:gd name="T69" fmla="*/ 0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5"/>
                <a:gd name="T107" fmla="*/ 58 w 58"/>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5">
                  <a:moveTo>
                    <a:pt x="58" y="0"/>
                  </a:moveTo>
                  <a:lnTo>
                    <a:pt x="57" y="2"/>
                  </a:lnTo>
                  <a:lnTo>
                    <a:pt x="56" y="4"/>
                  </a:lnTo>
                  <a:lnTo>
                    <a:pt x="55" y="7"/>
                  </a:lnTo>
                  <a:lnTo>
                    <a:pt x="55" y="9"/>
                  </a:lnTo>
                  <a:lnTo>
                    <a:pt x="54" y="12"/>
                  </a:lnTo>
                  <a:lnTo>
                    <a:pt x="54" y="15"/>
                  </a:lnTo>
                  <a:lnTo>
                    <a:pt x="53" y="18"/>
                  </a:lnTo>
                  <a:lnTo>
                    <a:pt x="53" y="20"/>
                  </a:lnTo>
                  <a:lnTo>
                    <a:pt x="47" y="22"/>
                  </a:lnTo>
                  <a:lnTo>
                    <a:pt x="39" y="24"/>
                  </a:lnTo>
                  <a:lnTo>
                    <a:pt x="32" y="26"/>
                  </a:lnTo>
                  <a:lnTo>
                    <a:pt x="26" y="29"/>
                  </a:lnTo>
                  <a:lnTo>
                    <a:pt x="18" y="31"/>
                  </a:lnTo>
                  <a:lnTo>
                    <a:pt x="12" y="33"/>
                  </a:lnTo>
                  <a:lnTo>
                    <a:pt x="6" y="34"/>
                  </a:lnTo>
                  <a:lnTo>
                    <a:pt x="0" y="35"/>
                  </a:lnTo>
                  <a:lnTo>
                    <a:pt x="0" y="33"/>
                  </a:lnTo>
                  <a:lnTo>
                    <a:pt x="0" y="31"/>
                  </a:lnTo>
                  <a:lnTo>
                    <a:pt x="5" y="28"/>
                  </a:lnTo>
                  <a:lnTo>
                    <a:pt x="8" y="25"/>
                  </a:lnTo>
                  <a:lnTo>
                    <a:pt x="12" y="22"/>
                  </a:lnTo>
                  <a:lnTo>
                    <a:pt x="15" y="19"/>
                  </a:lnTo>
                  <a:lnTo>
                    <a:pt x="19" y="15"/>
                  </a:lnTo>
                  <a:lnTo>
                    <a:pt x="23" y="11"/>
                  </a:lnTo>
                  <a:lnTo>
                    <a:pt x="27" y="8"/>
                  </a:lnTo>
                  <a:lnTo>
                    <a:pt x="31" y="6"/>
                  </a:lnTo>
                  <a:lnTo>
                    <a:pt x="34" y="4"/>
                  </a:lnTo>
                  <a:lnTo>
                    <a:pt x="37" y="3"/>
                  </a:lnTo>
                  <a:lnTo>
                    <a:pt x="40" y="2"/>
                  </a:lnTo>
                  <a:lnTo>
                    <a:pt x="45" y="2"/>
                  </a:lnTo>
                  <a:lnTo>
                    <a:pt x="48" y="1"/>
                  </a:lnTo>
                  <a:lnTo>
                    <a:pt x="51" y="0"/>
                  </a:lnTo>
                  <a:lnTo>
                    <a:pt x="55" y="0"/>
                  </a:lnTo>
                  <a:lnTo>
                    <a:pt x="58" y="0"/>
                  </a:lnTo>
                  <a:close/>
                </a:path>
              </a:pathLst>
            </a:custGeom>
            <a:solidFill>
              <a:srgbClr val="E3FFFF"/>
            </a:solidFill>
            <a:ln w="9525">
              <a:noFill/>
              <a:round/>
              <a:headEnd/>
              <a:tailEnd/>
            </a:ln>
          </p:spPr>
          <p:txBody>
            <a:bodyPr>
              <a:prstTxWarp prst="textNoShape">
                <a:avLst/>
              </a:prstTxWarp>
            </a:bodyPr>
            <a:lstStyle/>
            <a:p>
              <a:endParaRPr lang="en-US"/>
            </a:p>
          </p:txBody>
        </p:sp>
        <p:sp>
          <p:nvSpPr>
            <p:cNvPr id="62632" name="Freeform 168"/>
            <p:cNvSpPr>
              <a:spLocks/>
            </p:cNvSpPr>
            <p:nvPr/>
          </p:nvSpPr>
          <p:spPr bwMode="auto">
            <a:xfrm>
              <a:off x="1787" y="1670"/>
              <a:ext cx="40" cy="25"/>
            </a:xfrm>
            <a:custGeom>
              <a:avLst/>
              <a:gdLst>
                <a:gd name="T0" fmla="*/ 0 w 40"/>
                <a:gd name="T1" fmla="*/ 18 h 25"/>
                <a:gd name="T2" fmla="*/ 1 w 40"/>
                <a:gd name="T3" fmla="*/ 16 h 25"/>
                <a:gd name="T4" fmla="*/ 2 w 40"/>
                <a:gd name="T5" fmla="*/ 12 h 25"/>
                <a:gd name="T6" fmla="*/ 2 w 40"/>
                <a:gd name="T7" fmla="*/ 10 h 25"/>
                <a:gd name="T8" fmla="*/ 3 w 40"/>
                <a:gd name="T9" fmla="*/ 8 h 25"/>
                <a:gd name="T10" fmla="*/ 4 w 40"/>
                <a:gd name="T11" fmla="*/ 6 h 25"/>
                <a:gd name="T12" fmla="*/ 5 w 40"/>
                <a:gd name="T13" fmla="*/ 4 h 25"/>
                <a:gd name="T14" fmla="*/ 6 w 40"/>
                <a:gd name="T15" fmla="*/ 1 h 25"/>
                <a:gd name="T16" fmla="*/ 7 w 40"/>
                <a:gd name="T17" fmla="*/ 0 h 25"/>
                <a:gd name="T18" fmla="*/ 11 w 40"/>
                <a:gd name="T19" fmla="*/ 0 h 25"/>
                <a:gd name="T20" fmla="*/ 16 w 40"/>
                <a:gd name="T21" fmla="*/ 0 h 25"/>
                <a:gd name="T22" fmla="*/ 20 w 40"/>
                <a:gd name="T23" fmla="*/ 1 h 25"/>
                <a:gd name="T24" fmla="*/ 24 w 40"/>
                <a:gd name="T25" fmla="*/ 1 h 25"/>
                <a:gd name="T26" fmla="*/ 28 w 40"/>
                <a:gd name="T27" fmla="*/ 2 h 25"/>
                <a:gd name="T28" fmla="*/ 33 w 40"/>
                <a:gd name="T29" fmla="*/ 3 h 25"/>
                <a:gd name="T30" fmla="*/ 37 w 40"/>
                <a:gd name="T31" fmla="*/ 4 h 25"/>
                <a:gd name="T32" fmla="*/ 40 w 40"/>
                <a:gd name="T33" fmla="*/ 4 h 25"/>
                <a:gd name="T34" fmla="*/ 37 w 40"/>
                <a:gd name="T35" fmla="*/ 25 h 25"/>
                <a:gd name="T36" fmla="*/ 35 w 40"/>
                <a:gd name="T37" fmla="*/ 25 h 25"/>
                <a:gd name="T38" fmla="*/ 33 w 40"/>
                <a:gd name="T39" fmla="*/ 24 h 25"/>
                <a:gd name="T40" fmla="*/ 30 w 40"/>
                <a:gd name="T41" fmla="*/ 24 h 25"/>
                <a:gd name="T42" fmla="*/ 27 w 40"/>
                <a:gd name="T43" fmla="*/ 23 h 25"/>
                <a:gd name="T44" fmla="*/ 25 w 40"/>
                <a:gd name="T45" fmla="*/ 22 h 25"/>
                <a:gd name="T46" fmla="*/ 23 w 40"/>
                <a:gd name="T47" fmla="*/ 21 h 25"/>
                <a:gd name="T48" fmla="*/ 21 w 40"/>
                <a:gd name="T49" fmla="*/ 20 h 25"/>
                <a:gd name="T50" fmla="*/ 19 w 40"/>
                <a:gd name="T51" fmla="*/ 19 h 25"/>
                <a:gd name="T52" fmla="*/ 17 w 40"/>
                <a:gd name="T53" fmla="*/ 19 h 25"/>
                <a:gd name="T54" fmla="*/ 15 w 40"/>
                <a:gd name="T55" fmla="*/ 18 h 25"/>
                <a:gd name="T56" fmla="*/ 12 w 40"/>
                <a:gd name="T57" fmla="*/ 18 h 25"/>
                <a:gd name="T58" fmla="*/ 9 w 40"/>
                <a:gd name="T59" fmla="*/ 18 h 25"/>
                <a:gd name="T60" fmla="*/ 7 w 40"/>
                <a:gd name="T61" fmla="*/ 18 h 25"/>
                <a:gd name="T62" fmla="*/ 5 w 40"/>
                <a:gd name="T63" fmla="*/ 18 h 25"/>
                <a:gd name="T64" fmla="*/ 3 w 40"/>
                <a:gd name="T65" fmla="*/ 18 h 25"/>
                <a:gd name="T66" fmla="*/ 0 w 40"/>
                <a:gd name="T67" fmla="*/ 18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25"/>
                <a:gd name="T104" fmla="*/ 40 w 40"/>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25">
                  <a:moveTo>
                    <a:pt x="0" y="18"/>
                  </a:moveTo>
                  <a:lnTo>
                    <a:pt x="1" y="16"/>
                  </a:lnTo>
                  <a:lnTo>
                    <a:pt x="2" y="12"/>
                  </a:lnTo>
                  <a:lnTo>
                    <a:pt x="2" y="10"/>
                  </a:lnTo>
                  <a:lnTo>
                    <a:pt x="3" y="8"/>
                  </a:lnTo>
                  <a:lnTo>
                    <a:pt x="4" y="6"/>
                  </a:lnTo>
                  <a:lnTo>
                    <a:pt x="5" y="4"/>
                  </a:lnTo>
                  <a:lnTo>
                    <a:pt x="6" y="1"/>
                  </a:lnTo>
                  <a:lnTo>
                    <a:pt x="7" y="0"/>
                  </a:lnTo>
                  <a:lnTo>
                    <a:pt x="11" y="0"/>
                  </a:lnTo>
                  <a:lnTo>
                    <a:pt x="16" y="0"/>
                  </a:lnTo>
                  <a:lnTo>
                    <a:pt x="20" y="1"/>
                  </a:lnTo>
                  <a:lnTo>
                    <a:pt x="24" y="1"/>
                  </a:lnTo>
                  <a:lnTo>
                    <a:pt x="28" y="2"/>
                  </a:lnTo>
                  <a:lnTo>
                    <a:pt x="33" y="3"/>
                  </a:lnTo>
                  <a:lnTo>
                    <a:pt x="37" y="4"/>
                  </a:lnTo>
                  <a:lnTo>
                    <a:pt x="40" y="4"/>
                  </a:lnTo>
                  <a:lnTo>
                    <a:pt x="37" y="25"/>
                  </a:lnTo>
                  <a:lnTo>
                    <a:pt x="35" y="25"/>
                  </a:lnTo>
                  <a:lnTo>
                    <a:pt x="33" y="24"/>
                  </a:lnTo>
                  <a:lnTo>
                    <a:pt x="30" y="24"/>
                  </a:lnTo>
                  <a:lnTo>
                    <a:pt x="27" y="23"/>
                  </a:lnTo>
                  <a:lnTo>
                    <a:pt x="25" y="22"/>
                  </a:lnTo>
                  <a:lnTo>
                    <a:pt x="23" y="21"/>
                  </a:lnTo>
                  <a:lnTo>
                    <a:pt x="21" y="20"/>
                  </a:lnTo>
                  <a:lnTo>
                    <a:pt x="19" y="19"/>
                  </a:lnTo>
                  <a:lnTo>
                    <a:pt x="17" y="19"/>
                  </a:lnTo>
                  <a:lnTo>
                    <a:pt x="15" y="18"/>
                  </a:lnTo>
                  <a:lnTo>
                    <a:pt x="12" y="18"/>
                  </a:lnTo>
                  <a:lnTo>
                    <a:pt x="9" y="18"/>
                  </a:lnTo>
                  <a:lnTo>
                    <a:pt x="7" y="18"/>
                  </a:lnTo>
                  <a:lnTo>
                    <a:pt x="5" y="18"/>
                  </a:lnTo>
                  <a:lnTo>
                    <a:pt x="3" y="18"/>
                  </a:lnTo>
                  <a:lnTo>
                    <a:pt x="0" y="18"/>
                  </a:lnTo>
                  <a:close/>
                </a:path>
              </a:pathLst>
            </a:custGeom>
            <a:solidFill>
              <a:srgbClr val="7DFFFF"/>
            </a:solidFill>
            <a:ln w="9525">
              <a:noFill/>
              <a:round/>
              <a:headEnd/>
              <a:tailEnd/>
            </a:ln>
          </p:spPr>
          <p:txBody>
            <a:bodyPr>
              <a:prstTxWarp prst="textNoShape">
                <a:avLst/>
              </a:prstTxWarp>
            </a:bodyPr>
            <a:lstStyle/>
            <a:p>
              <a:endParaRPr lang="en-US"/>
            </a:p>
          </p:txBody>
        </p:sp>
        <p:sp>
          <p:nvSpPr>
            <p:cNvPr id="62633" name="Freeform 169"/>
            <p:cNvSpPr>
              <a:spLocks/>
            </p:cNvSpPr>
            <p:nvPr/>
          </p:nvSpPr>
          <p:spPr bwMode="auto">
            <a:xfrm>
              <a:off x="1402" y="1620"/>
              <a:ext cx="140" cy="84"/>
            </a:xfrm>
            <a:custGeom>
              <a:avLst/>
              <a:gdLst>
                <a:gd name="T0" fmla="*/ 0 w 140"/>
                <a:gd name="T1" fmla="*/ 78 h 84"/>
                <a:gd name="T2" fmla="*/ 0 w 140"/>
                <a:gd name="T3" fmla="*/ 69 h 84"/>
                <a:gd name="T4" fmla="*/ 1 w 140"/>
                <a:gd name="T5" fmla="*/ 58 h 84"/>
                <a:gd name="T6" fmla="*/ 1 w 140"/>
                <a:gd name="T7" fmla="*/ 50 h 84"/>
                <a:gd name="T8" fmla="*/ 5 w 140"/>
                <a:gd name="T9" fmla="*/ 41 h 84"/>
                <a:gd name="T10" fmla="*/ 12 w 140"/>
                <a:gd name="T11" fmla="*/ 35 h 84"/>
                <a:gd name="T12" fmla="*/ 19 w 140"/>
                <a:gd name="T13" fmla="*/ 28 h 84"/>
                <a:gd name="T14" fmla="*/ 26 w 140"/>
                <a:gd name="T15" fmla="*/ 21 h 84"/>
                <a:gd name="T16" fmla="*/ 32 w 140"/>
                <a:gd name="T17" fmla="*/ 17 h 84"/>
                <a:gd name="T18" fmla="*/ 40 w 140"/>
                <a:gd name="T19" fmla="*/ 12 h 84"/>
                <a:gd name="T20" fmla="*/ 51 w 140"/>
                <a:gd name="T21" fmla="*/ 7 h 84"/>
                <a:gd name="T22" fmla="*/ 59 w 140"/>
                <a:gd name="T23" fmla="*/ 2 h 84"/>
                <a:gd name="T24" fmla="*/ 76 w 140"/>
                <a:gd name="T25" fmla="*/ 0 h 84"/>
                <a:gd name="T26" fmla="*/ 99 w 140"/>
                <a:gd name="T27" fmla="*/ 1 h 84"/>
                <a:gd name="T28" fmla="*/ 116 w 140"/>
                <a:gd name="T29" fmla="*/ 6 h 84"/>
                <a:gd name="T30" fmla="*/ 128 w 140"/>
                <a:gd name="T31" fmla="*/ 10 h 84"/>
                <a:gd name="T32" fmla="*/ 132 w 140"/>
                <a:gd name="T33" fmla="*/ 13 h 84"/>
                <a:gd name="T34" fmla="*/ 133 w 140"/>
                <a:gd name="T35" fmla="*/ 14 h 84"/>
                <a:gd name="T36" fmla="*/ 134 w 140"/>
                <a:gd name="T37" fmla="*/ 14 h 84"/>
                <a:gd name="T38" fmla="*/ 134 w 140"/>
                <a:gd name="T39" fmla="*/ 14 h 84"/>
                <a:gd name="T40" fmla="*/ 135 w 140"/>
                <a:gd name="T41" fmla="*/ 16 h 84"/>
                <a:gd name="T42" fmla="*/ 137 w 140"/>
                <a:gd name="T43" fmla="*/ 17 h 84"/>
                <a:gd name="T44" fmla="*/ 138 w 140"/>
                <a:gd name="T45" fmla="*/ 19 h 84"/>
                <a:gd name="T46" fmla="*/ 140 w 140"/>
                <a:gd name="T47" fmla="*/ 21 h 84"/>
                <a:gd name="T48" fmla="*/ 140 w 140"/>
                <a:gd name="T49" fmla="*/ 25 h 84"/>
                <a:gd name="T50" fmla="*/ 127 w 140"/>
                <a:gd name="T51" fmla="*/ 29 h 84"/>
                <a:gd name="T52" fmla="*/ 109 w 140"/>
                <a:gd name="T53" fmla="*/ 29 h 84"/>
                <a:gd name="T54" fmla="*/ 91 w 140"/>
                <a:gd name="T55" fmla="*/ 28 h 84"/>
                <a:gd name="T56" fmla="*/ 75 w 140"/>
                <a:gd name="T57" fmla="*/ 29 h 84"/>
                <a:gd name="T58" fmla="*/ 56 w 140"/>
                <a:gd name="T59" fmla="*/ 35 h 84"/>
                <a:gd name="T60" fmla="*/ 37 w 140"/>
                <a:gd name="T61" fmla="*/ 44 h 84"/>
                <a:gd name="T62" fmla="*/ 20 w 140"/>
                <a:gd name="T63" fmla="*/ 55 h 84"/>
                <a:gd name="T64" fmla="*/ 5 w 140"/>
                <a:gd name="T65" fmla="*/ 69 h 84"/>
                <a:gd name="T66" fmla="*/ 4 w 140"/>
                <a:gd name="T67" fmla="*/ 73 h 84"/>
                <a:gd name="T68" fmla="*/ 2 w 140"/>
                <a:gd name="T69" fmla="*/ 78 h 84"/>
                <a:gd name="T70" fmla="*/ 1 w 140"/>
                <a:gd name="T71" fmla="*/ 83 h 84"/>
                <a:gd name="T72" fmla="*/ 0 w 140"/>
                <a:gd name="T73" fmla="*/ 83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84"/>
                <a:gd name="T113" fmla="*/ 140 w 140"/>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84">
                  <a:moveTo>
                    <a:pt x="0" y="83"/>
                  </a:moveTo>
                  <a:lnTo>
                    <a:pt x="0" y="78"/>
                  </a:lnTo>
                  <a:lnTo>
                    <a:pt x="0" y="73"/>
                  </a:lnTo>
                  <a:lnTo>
                    <a:pt x="0" y="69"/>
                  </a:lnTo>
                  <a:lnTo>
                    <a:pt x="0" y="64"/>
                  </a:lnTo>
                  <a:lnTo>
                    <a:pt x="1" y="58"/>
                  </a:lnTo>
                  <a:lnTo>
                    <a:pt x="1" y="54"/>
                  </a:lnTo>
                  <a:lnTo>
                    <a:pt x="1" y="50"/>
                  </a:lnTo>
                  <a:lnTo>
                    <a:pt x="1" y="46"/>
                  </a:lnTo>
                  <a:lnTo>
                    <a:pt x="5" y="41"/>
                  </a:lnTo>
                  <a:lnTo>
                    <a:pt x="9" y="38"/>
                  </a:lnTo>
                  <a:lnTo>
                    <a:pt x="12" y="35"/>
                  </a:lnTo>
                  <a:lnTo>
                    <a:pt x="15" y="32"/>
                  </a:lnTo>
                  <a:lnTo>
                    <a:pt x="19" y="28"/>
                  </a:lnTo>
                  <a:lnTo>
                    <a:pt x="22" y="25"/>
                  </a:lnTo>
                  <a:lnTo>
                    <a:pt x="26" y="21"/>
                  </a:lnTo>
                  <a:lnTo>
                    <a:pt x="30" y="17"/>
                  </a:lnTo>
                  <a:lnTo>
                    <a:pt x="32" y="17"/>
                  </a:lnTo>
                  <a:lnTo>
                    <a:pt x="36" y="15"/>
                  </a:lnTo>
                  <a:lnTo>
                    <a:pt x="40" y="12"/>
                  </a:lnTo>
                  <a:lnTo>
                    <a:pt x="46" y="10"/>
                  </a:lnTo>
                  <a:lnTo>
                    <a:pt x="51" y="7"/>
                  </a:lnTo>
                  <a:lnTo>
                    <a:pt x="55" y="4"/>
                  </a:lnTo>
                  <a:lnTo>
                    <a:pt x="59" y="2"/>
                  </a:lnTo>
                  <a:lnTo>
                    <a:pt x="62" y="1"/>
                  </a:lnTo>
                  <a:lnTo>
                    <a:pt x="76" y="0"/>
                  </a:lnTo>
                  <a:lnTo>
                    <a:pt x="89" y="0"/>
                  </a:lnTo>
                  <a:lnTo>
                    <a:pt x="99" y="1"/>
                  </a:lnTo>
                  <a:lnTo>
                    <a:pt x="109" y="4"/>
                  </a:lnTo>
                  <a:lnTo>
                    <a:pt x="116" y="6"/>
                  </a:lnTo>
                  <a:lnTo>
                    <a:pt x="122" y="8"/>
                  </a:lnTo>
                  <a:lnTo>
                    <a:pt x="128" y="10"/>
                  </a:lnTo>
                  <a:lnTo>
                    <a:pt x="132" y="12"/>
                  </a:lnTo>
                  <a:lnTo>
                    <a:pt x="132" y="13"/>
                  </a:lnTo>
                  <a:lnTo>
                    <a:pt x="133" y="14"/>
                  </a:lnTo>
                  <a:lnTo>
                    <a:pt x="134" y="14"/>
                  </a:lnTo>
                  <a:lnTo>
                    <a:pt x="135" y="14"/>
                  </a:lnTo>
                  <a:lnTo>
                    <a:pt x="135" y="16"/>
                  </a:lnTo>
                  <a:lnTo>
                    <a:pt x="136" y="16"/>
                  </a:lnTo>
                  <a:lnTo>
                    <a:pt x="137" y="17"/>
                  </a:lnTo>
                  <a:lnTo>
                    <a:pt x="138" y="18"/>
                  </a:lnTo>
                  <a:lnTo>
                    <a:pt x="138" y="19"/>
                  </a:lnTo>
                  <a:lnTo>
                    <a:pt x="139" y="20"/>
                  </a:lnTo>
                  <a:lnTo>
                    <a:pt x="140" y="21"/>
                  </a:lnTo>
                  <a:lnTo>
                    <a:pt x="140" y="24"/>
                  </a:lnTo>
                  <a:lnTo>
                    <a:pt x="140" y="25"/>
                  </a:lnTo>
                  <a:lnTo>
                    <a:pt x="134" y="28"/>
                  </a:lnTo>
                  <a:lnTo>
                    <a:pt x="127" y="29"/>
                  </a:lnTo>
                  <a:lnTo>
                    <a:pt x="118" y="30"/>
                  </a:lnTo>
                  <a:lnTo>
                    <a:pt x="109" y="29"/>
                  </a:lnTo>
                  <a:lnTo>
                    <a:pt x="100" y="29"/>
                  </a:lnTo>
                  <a:lnTo>
                    <a:pt x="91" y="28"/>
                  </a:lnTo>
                  <a:lnTo>
                    <a:pt x="82" y="28"/>
                  </a:lnTo>
                  <a:lnTo>
                    <a:pt x="75" y="29"/>
                  </a:lnTo>
                  <a:lnTo>
                    <a:pt x="66" y="32"/>
                  </a:lnTo>
                  <a:lnTo>
                    <a:pt x="56" y="35"/>
                  </a:lnTo>
                  <a:lnTo>
                    <a:pt x="47" y="39"/>
                  </a:lnTo>
                  <a:lnTo>
                    <a:pt x="37" y="44"/>
                  </a:lnTo>
                  <a:lnTo>
                    <a:pt x="29" y="49"/>
                  </a:lnTo>
                  <a:lnTo>
                    <a:pt x="20" y="55"/>
                  </a:lnTo>
                  <a:lnTo>
                    <a:pt x="13" y="62"/>
                  </a:lnTo>
                  <a:lnTo>
                    <a:pt x="5" y="69"/>
                  </a:lnTo>
                  <a:lnTo>
                    <a:pt x="5" y="71"/>
                  </a:lnTo>
                  <a:lnTo>
                    <a:pt x="4" y="73"/>
                  </a:lnTo>
                  <a:lnTo>
                    <a:pt x="3" y="76"/>
                  </a:lnTo>
                  <a:lnTo>
                    <a:pt x="2" y="78"/>
                  </a:lnTo>
                  <a:lnTo>
                    <a:pt x="1" y="81"/>
                  </a:lnTo>
                  <a:lnTo>
                    <a:pt x="1" y="83"/>
                  </a:lnTo>
                  <a:lnTo>
                    <a:pt x="0" y="84"/>
                  </a:lnTo>
                  <a:lnTo>
                    <a:pt x="0" y="83"/>
                  </a:lnTo>
                  <a:close/>
                </a:path>
              </a:pathLst>
            </a:custGeom>
            <a:solidFill>
              <a:srgbClr val="DADADA"/>
            </a:solidFill>
            <a:ln w="9525">
              <a:noFill/>
              <a:round/>
              <a:headEnd/>
              <a:tailEnd/>
            </a:ln>
          </p:spPr>
          <p:txBody>
            <a:bodyPr>
              <a:prstTxWarp prst="textNoShape">
                <a:avLst/>
              </a:prstTxWarp>
            </a:bodyPr>
            <a:lstStyle/>
            <a:p>
              <a:endParaRPr lang="en-US"/>
            </a:p>
          </p:txBody>
        </p:sp>
        <p:sp>
          <p:nvSpPr>
            <p:cNvPr id="62634" name="Freeform 170"/>
            <p:cNvSpPr>
              <a:spLocks/>
            </p:cNvSpPr>
            <p:nvPr/>
          </p:nvSpPr>
          <p:spPr bwMode="auto">
            <a:xfrm>
              <a:off x="1402" y="1620"/>
              <a:ext cx="140" cy="84"/>
            </a:xfrm>
            <a:custGeom>
              <a:avLst/>
              <a:gdLst>
                <a:gd name="T0" fmla="*/ 0 w 140"/>
                <a:gd name="T1" fmla="*/ 78 h 84"/>
                <a:gd name="T2" fmla="*/ 0 w 140"/>
                <a:gd name="T3" fmla="*/ 69 h 84"/>
                <a:gd name="T4" fmla="*/ 1 w 140"/>
                <a:gd name="T5" fmla="*/ 58 h 84"/>
                <a:gd name="T6" fmla="*/ 1 w 140"/>
                <a:gd name="T7" fmla="*/ 50 h 84"/>
                <a:gd name="T8" fmla="*/ 5 w 140"/>
                <a:gd name="T9" fmla="*/ 41 h 84"/>
                <a:gd name="T10" fmla="*/ 12 w 140"/>
                <a:gd name="T11" fmla="*/ 35 h 84"/>
                <a:gd name="T12" fmla="*/ 19 w 140"/>
                <a:gd name="T13" fmla="*/ 28 h 84"/>
                <a:gd name="T14" fmla="*/ 26 w 140"/>
                <a:gd name="T15" fmla="*/ 21 h 84"/>
                <a:gd name="T16" fmla="*/ 32 w 140"/>
                <a:gd name="T17" fmla="*/ 17 h 84"/>
                <a:gd name="T18" fmla="*/ 40 w 140"/>
                <a:gd name="T19" fmla="*/ 12 h 84"/>
                <a:gd name="T20" fmla="*/ 51 w 140"/>
                <a:gd name="T21" fmla="*/ 7 h 84"/>
                <a:gd name="T22" fmla="*/ 59 w 140"/>
                <a:gd name="T23" fmla="*/ 2 h 84"/>
                <a:gd name="T24" fmla="*/ 76 w 140"/>
                <a:gd name="T25" fmla="*/ 0 h 84"/>
                <a:gd name="T26" fmla="*/ 99 w 140"/>
                <a:gd name="T27" fmla="*/ 1 h 84"/>
                <a:gd name="T28" fmla="*/ 116 w 140"/>
                <a:gd name="T29" fmla="*/ 6 h 84"/>
                <a:gd name="T30" fmla="*/ 128 w 140"/>
                <a:gd name="T31" fmla="*/ 10 h 84"/>
                <a:gd name="T32" fmla="*/ 132 w 140"/>
                <a:gd name="T33" fmla="*/ 13 h 84"/>
                <a:gd name="T34" fmla="*/ 133 w 140"/>
                <a:gd name="T35" fmla="*/ 14 h 84"/>
                <a:gd name="T36" fmla="*/ 134 w 140"/>
                <a:gd name="T37" fmla="*/ 14 h 84"/>
                <a:gd name="T38" fmla="*/ 134 w 140"/>
                <a:gd name="T39" fmla="*/ 14 h 84"/>
                <a:gd name="T40" fmla="*/ 135 w 140"/>
                <a:gd name="T41" fmla="*/ 16 h 84"/>
                <a:gd name="T42" fmla="*/ 137 w 140"/>
                <a:gd name="T43" fmla="*/ 17 h 84"/>
                <a:gd name="T44" fmla="*/ 138 w 140"/>
                <a:gd name="T45" fmla="*/ 19 h 84"/>
                <a:gd name="T46" fmla="*/ 140 w 140"/>
                <a:gd name="T47" fmla="*/ 21 h 84"/>
                <a:gd name="T48" fmla="*/ 140 w 140"/>
                <a:gd name="T49" fmla="*/ 25 h 84"/>
                <a:gd name="T50" fmla="*/ 127 w 140"/>
                <a:gd name="T51" fmla="*/ 29 h 84"/>
                <a:gd name="T52" fmla="*/ 109 w 140"/>
                <a:gd name="T53" fmla="*/ 29 h 84"/>
                <a:gd name="T54" fmla="*/ 91 w 140"/>
                <a:gd name="T55" fmla="*/ 28 h 84"/>
                <a:gd name="T56" fmla="*/ 75 w 140"/>
                <a:gd name="T57" fmla="*/ 29 h 84"/>
                <a:gd name="T58" fmla="*/ 56 w 140"/>
                <a:gd name="T59" fmla="*/ 35 h 84"/>
                <a:gd name="T60" fmla="*/ 37 w 140"/>
                <a:gd name="T61" fmla="*/ 44 h 84"/>
                <a:gd name="T62" fmla="*/ 20 w 140"/>
                <a:gd name="T63" fmla="*/ 55 h 84"/>
                <a:gd name="T64" fmla="*/ 5 w 140"/>
                <a:gd name="T65" fmla="*/ 69 h 84"/>
                <a:gd name="T66" fmla="*/ 4 w 140"/>
                <a:gd name="T67" fmla="*/ 73 h 84"/>
                <a:gd name="T68" fmla="*/ 2 w 140"/>
                <a:gd name="T69" fmla="*/ 78 h 84"/>
                <a:gd name="T70" fmla="*/ 1 w 140"/>
                <a:gd name="T71" fmla="*/ 83 h 84"/>
                <a:gd name="T72" fmla="*/ 0 w 140"/>
                <a:gd name="T73" fmla="*/ 83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84"/>
                <a:gd name="T113" fmla="*/ 140 w 140"/>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84">
                  <a:moveTo>
                    <a:pt x="0" y="83"/>
                  </a:moveTo>
                  <a:lnTo>
                    <a:pt x="0" y="78"/>
                  </a:lnTo>
                  <a:lnTo>
                    <a:pt x="0" y="73"/>
                  </a:lnTo>
                  <a:lnTo>
                    <a:pt x="0" y="69"/>
                  </a:lnTo>
                  <a:lnTo>
                    <a:pt x="0" y="64"/>
                  </a:lnTo>
                  <a:lnTo>
                    <a:pt x="1" y="58"/>
                  </a:lnTo>
                  <a:lnTo>
                    <a:pt x="1" y="54"/>
                  </a:lnTo>
                  <a:lnTo>
                    <a:pt x="1" y="50"/>
                  </a:lnTo>
                  <a:lnTo>
                    <a:pt x="1" y="46"/>
                  </a:lnTo>
                  <a:lnTo>
                    <a:pt x="5" y="41"/>
                  </a:lnTo>
                  <a:lnTo>
                    <a:pt x="9" y="38"/>
                  </a:lnTo>
                  <a:lnTo>
                    <a:pt x="12" y="35"/>
                  </a:lnTo>
                  <a:lnTo>
                    <a:pt x="15" y="32"/>
                  </a:lnTo>
                  <a:lnTo>
                    <a:pt x="19" y="28"/>
                  </a:lnTo>
                  <a:lnTo>
                    <a:pt x="22" y="25"/>
                  </a:lnTo>
                  <a:lnTo>
                    <a:pt x="26" y="21"/>
                  </a:lnTo>
                  <a:lnTo>
                    <a:pt x="30" y="17"/>
                  </a:lnTo>
                  <a:lnTo>
                    <a:pt x="32" y="17"/>
                  </a:lnTo>
                  <a:lnTo>
                    <a:pt x="36" y="15"/>
                  </a:lnTo>
                  <a:lnTo>
                    <a:pt x="40" y="12"/>
                  </a:lnTo>
                  <a:lnTo>
                    <a:pt x="46" y="10"/>
                  </a:lnTo>
                  <a:lnTo>
                    <a:pt x="51" y="7"/>
                  </a:lnTo>
                  <a:lnTo>
                    <a:pt x="55" y="4"/>
                  </a:lnTo>
                  <a:lnTo>
                    <a:pt x="59" y="2"/>
                  </a:lnTo>
                  <a:lnTo>
                    <a:pt x="62" y="1"/>
                  </a:lnTo>
                  <a:lnTo>
                    <a:pt x="76" y="0"/>
                  </a:lnTo>
                  <a:lnTo>
                    <a:pt x="89" y="0"/>
                  </a:lnTo>
                  <a:lnTo>
                    <a:pt x="99" y="1"/>
                  </a:lnTo>
                  <a:lnTo>
                    <a:pt x="109" y="4"/>
                  </a:lnTo>
                  <a:lnTo>
                    <a:pt x="116" y="6"/>
                  </a:lnTo>
                  <a:lnTo>
                    <a:pt x="122" y="8"/>
                  </a:lnTo>
                  <a:lnTo>
                    <a:pt x="128" y="10"/>
                  </a:lnTo>
                  <a:lnTo>
                    <a:pt x="132" y="12"/>
                  </a:lnTo>
                  <a:lnTo>
                    <a:pt x="132" y="13"/>
                  </a:lnTo>
                  <a:lnTo>
                    <a:pt x="133" y="14"/>
                  </a:lnTo>
                  <a:lnTo>
                    <a:pt x="134" y="14"/>
                  </a:lnTo>
                  <a:lnTo>
                    <a:pt x="135" y="14"/>
                  </a:lnTo>
                  <a:lnTo>
                    <a:pt x="135" y="16"/>
                  </a:lnTo>
                  <a:lnTo>
                    <a:pt x="136" y="16"/>
                  </a:lnTo>
                  <a:lnTo>
                    <a:pt x="137" y="17"/>
                  </a:lnTo>
                  <a:lnTo>
                    <a:pt x="138" y="18"/>
                  </a:lnTo>
                  <a:lnTo>
                    <a:pt x="138" y="19"/>
                  </a:lnTo>
                  <a:lnTo>
                    <a:pt x="139" y="20"/>
                  </a:lnTo>
                  <a:lnTo>
                    <a:pt x="140" y="21"/>
                  </a:lnTo>
                  <a:lnTo>
                    <a:pt x="140" y="24"/>
                  </a:lnTo>
                  <a:lnTo>
                    <a:pt x="140" y="25"/>
                  </a:lnTo>
                  <a:lnTo>
                    <a:pt x="134" y="28"/>
                  </a:lnTo>
                  <a:lnTo>
                    <a:pt x="127" y="29"/>
                  </a:lnTo>
                  <a:lnTo>
                    <a:pt x="118" y="30"/>
                  </a:lnTo>
                  <a:lnTo>
                    <a:pt x="109" y="29"/>
                  </a:lnTo>
                  <a:lnTo>
                    <a:pt x="100" y="29"/>
                  </a:lnTo>
                  <a:lnTo>
                    <a:pt x="91" y="28"/>
                  </a:lnTo>
                  <a:lnTo>
                    <a:pt x="82" y="28"/>
                  </a:lnTo>
                  <a:lnTo>
                    <a:pt x="75" y="29"/>
                  </a:lnTo>
                  <a:lnTo>
                    <a:pt x="66" y="32"/>
                  </a:lnTo>
                  <a:lnTo>
                    <a:pt x="56" y="35"/>
                  </a:lnTo>
                  <a:lnTo>
                    <a:pt x="47" y="39"/>
                  </a:lnTo>
                  <a:lnTo>
                    <a:pt x="37" y="44"/>
                  </a:lnTo>
                  <a:lnTo>
                    <a:pt x="29" y="49"/>
                  </a:lnTo>
                  <a:lnTo>
                    <a:pt x="20" y="55"/>
                  </a:lnTo>
                  <a:lnTo>
                    <a:pt x="13" y="62"/>
                  </a:lnTo>
                  <a:lnTo>
                    <a:pt x="5" y="69"/>
                  </a:lnTo>
                  <a:lnTo>
                    <a:pt x="5" y="71"/>
                  </a:lnTo>
                  <a:lnTo>
                    <a:pt x="4" y="73"/>
                  </a:lnTo>
                  <a:lnTo>
                    <a:pt x="3" y="76"/>
                  </a:lnTo>
                  <a:lnTo>
                    <a:pt x="2" y="78"/>
                  </a:lnTo>
                  <a:lnTo>
                    <a:pt x="1" y="81"/>
                  </a:lnTo>
                  <a:lnTo>
                    <a:pt x="1" y="83"/>
                  </a:lnTo>
                  <a:lnTo>
                    <a:pt x="0" y="84"/>
                  </a:lnTo>
                  <a:lnTo>
                    <a:pt x="0" y="83"/>
                  </a:lnTo>
                  <a:close/>
                </a:path>
              </a:pathLst>
            </a:custGeom>
            <a:solidFill>
              <a:srgbClr val="000000"/>
            </a:solidFill>
            <a:ln w="9525">
              <a:noFill/>
              <a:round/>
              <a:headEnd/>
              <a:tailEnd/>
            </a:ln>
          </p:spPr>
          <p:txBody>
            <a:bodyPr>
              <a:prstTxWarp prst="textNoShape">
                <a:avLst/>
              </a:prstTxWarp>
            </a:bodyPr>
            <a:lstStyle/>
            <a:p>
              <a:endParaRPr lang="en-US"/>
            </a:p>
          </p:txBody>
        </p:sp>
        <p:sp>
          <p:nvSpPr>
            <p:cNvPr id="62635" name="Freeform 171"/>
            <p:cNvSpPr>
              <a:spLocks/>
            </p:cNvSpPr>
            <p:nvPr/>
          </p:nvSpPr>
          <p:spPr bwMode="auto">
            <a:xfrm>
              <a:off x="1402" y="1620"/>
              <a:ext cx="140" cy="84"/>
            </a:xfrm>
            <a:custGeom>
              <a:avLst/>
              <a:gdLst>
                <a:gd name="T0" fmla="*/ 0 w 140"/>
                <a:gd name="T1" fmla="*/ 78 h 84"/>
                <a:gd name="T2" fmla="*/ 0 w 140"/>
                <a:gd name="T3" fmla="*/ 69 h 84"/>
                <a:gd name="T4" fmla="*/ 1 w 140"/>
                <a:gd name="T5" fmla="*/ 58 h 84"/>
                <a:gd name="T6" fmla="*/ 1 w 140"/>
                <a:gd name="T7" fmla="*/ 50 h 84"/>
                <a:gd name="T8" fmla="*/ 5 w 140"/>
                <a:gd name="T9" fmla="*/ 41 h 84"/>
                <a:gd name="T10" fmla="*/ 12 w 140"/>
                <a:gd name="T11" fmla="*/ 35 h 84"/>
                <a:gd name="T12" fmla="*/ 19 w 140"/>
                <a:gd name="T13" fmla="*/ 28 h 84"/>
                <a:gd name="T14" fmla="*/ 26 w 140"/>
                <a:gd name="T15" fmla="*/ 21 h 84"/>
                <a:gd name="T16" fmla="*/ 32 w 140"/>
                <a:gd name="T17" fmla="*/ 17 h 84"/>
                <a:gd name="T18" fmla="*/ 40 w 140"/>
                <a:gd name="T19" fmla="*/ 12 h 84"/>
                <a:gd name="T20" fmla="*/ 51 w 140"/>
                <a:gd name="T21" fmla="*/ 7 h 84"/>
                <a:gd name="T22" fmla="*/ 59 w 140"/>
                <a:gd name="T23" fmla="*/ 2 h 84"/>
                <a:gd name="T24" fmla="*/ 76 w 140"/>
                <a:gd name="T25" fmla="*/ 0 h 84"/>
                <a:gd name="T26" fmla="*/ 99 w 140"/>
                <a:gd name="T27" fmla="*/ 1 h 84"/>
                <a:gd name="T28" fmla="*/ 116 w 140"/>
                <a:gd name="T29" fmla="*/ 6 h 84"/>
                <a:gd name="T30" fmla="*/ 128 w 140"/>
                <a:gd name="T31" fmla="*/ 10 h 84"/>
                <a:gd name="T32" fmla="*/ 132 w 140"/>
                <a:gd name="T33" fmla="*/ 13 h 84"/>
                <a:gd name="T34" fmla="*/ 133 w 140"/>
                <a:gd name="T35" fmla="*/ 14 h 84"/>
                <a:gd name="T36" fmla="*/ 134 w 140"/>
                <a:gd name="T37" fmla="*/ 14 h 84"/>
                <a:gd name="T38" fmla="*/ 134 w 140"/>
                <a:gd name="T39" fmla="*/ 14 h 84"/>
                <a:gd name="T40" fmla="*/ 135 w 140"/>
                <a:gd name="T41" fmla="*/ 16 h 84"/>
                <a:gd name="T42" fmla="*/ 137 w 140"/>
                <a:gd name="T43" fmla="*/ 17 h 84"/>
                <a:gd name="T44" fmla="*/ 138 w 140"/>
                <a:gd name="T45" fmla="*/ 19 h 84"/>
                <a:gd name="T46" fmla="*/ 140 w 140"/>
                <a:gd name="T47" fmla="*/ 21 h 84"/>
                <a:gd name="T48" fmla="*/ 140 w 140"/>
                <a:gd name="T49" fmla="*/ 25 h 84"/>
                <a:gd name="T50" fmla="*/ 127 w 140"/>
                <a:gd name="T51" fmla="*/ 29 h 84"/>
                <a:gd name="T52" fmla="*/ 109 w 140"/>
                <a:gd name="T53" fmla="*/ 29 h 84"/>
                <a:gd name="T54" fmla="*/ 91 w 140"/>
                <a:gd name="T55" fmla="*/ 28 h 84"/>
                <a:gd name="T56" fmla="*/ 75 w 140"/>
                <a:gd name="T57" fmla="*/ 29 h 84"/>
                <a:gd name="T58" fmla="*/ 56 w 140"/>
                <a:gd name="T59" fmla="*/ 35 h 84"/>
                <a:gd name="T60" fmla="*/ 37 w 140"/>
                <a:gd name="T61" fmla="*/ 44 h 84"/>
                <a:gd name="T62" fmla="*/ 20 w 140"/>
                <a:gd name="T63" fmla="*/ 55 h 84"/>
                <a:gd name="T64" fmla="*/ 5 w 140"/>
                <a:gd name="T65" fmla="*/ 69 h 84"/>
                <a:gd name="T66" fmla="*/ 4 w 140"/>
                <a:gd name="T67" fmla="*/ 73 h 84"/>
                <a:gd name="T68" fmla="*/ 2 w 140"/>
                <a:gd name="T69" fmla="*/ 78 h 84"/>
                <a:gd name="T70" fmla="*/ 1 w 140"/>
                <a:gd name="T71" fmla="*/ 83 h 84"/>
                <a:gd name="T72" fmla="*/ 0 w 140"/>
                <a:gd name="T73" fmla="*/ 83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84"/>
                <a:gd name="T113" fmla="*/ 140 w 140"/>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84">
                  <a:moveTo>
                    <a:pt x="0" y="83"/>
                  </a:moveTo>
                  <a:lnTo>
                    <a:pt x="0" y="78"/>
                  </a:lnTo>
                  <a:lnTo>
                    <a:pt x="0" y="73"/>
                  </a:lnTo>
                  <a:lnTo>
                    <a:pt x="0" y="69"/>
                  </a:lnTo>
                  <a:lnTo>
                    <a:pt x="0" y="64"/>
                  </a:lnTo>
                  <a:lnTo>
                    <a:pt x="1" y="58"/>
                  </a:lnTo>
                  <a:lnTo>
                    <a:pt x="1" y="54"/>
                  </a:lnTo>
                  <a:lnTo>
                    <a:pt x="1" y="50"/>
                  </a:lnTo>
                  <a:lnTo>
                    <a:pt x="1" y="46"/>
                  </a:lnTo>
                  <a:lnTo>
                    <a:pt x="5" y="41"/>
                  </a:lnTo>
                  <a:lnTo>
                    <a:pt x="9" y="38"/>
                  </a:lnTo>
                  <a:lnTo>
                    <a:pt x="12" y="35"/>
                  </a:lnTo>
                  <a:lnTo>
                    <a:pt x="15" y="32"/>
                  </a:lnTo>
                  <a:lnTo>
                    <a:pt x="19" y="28"/>
                  </a:lnTo>
                  <a:lnTo>
                    <a:pt x="22" y="25"/>
                  </a:lnTo>
                  <a:lnTo>
                    <a:pt x="26" y="21"/>
                  </a:lnTo>
                  <a:lnTo>
                    <a:pt x="30" y="17"/>
                  </a:lnTo>
                  <a:lnTo>
                    <a:pt x="32" y="17"/>
                  </a:lnTo>
                  <a:lnTo>
                    <a:pt x="36" y="15"/>
                  </a:lnTo>
                  <a:lnTo>
                    <a:pt x="40" y="12"/>
                  </a:lnTo>
                  <a:lnTo>
                    <a:pt x="46" y="10"/>
                  </a:lnTo>
                  <a:lnTo>
                    <a:pt x="51" y="7"/>
                  </a:lnTo>
                  <a:lnTo>
                    <a:pt x="55" y="4"/>
                  </a:lnTo>
                  <a:lnTo>
                    <a:pt x="59" y="2"/>
                  </a:lnTo>
                  <a:lnTo>
                    <a:pt x="62" y="1"/>
                  </a:lnTo>
                  <a:lnTo>
                    <a:pt x="76" y="0"/>
                  </a:lnTo>
                  <a:lnTo>
                    <a:pt x="89" y="0"/>
                  </a:lnTo>
                  <a:lnTo>
                    <a:pt x="99" y="1"/>
                  </a:lnTo>
                  <a:lnTo>
                    <a:pt x="109" y="4"/>
                  </a:lnTo>
                  <a:lnTo>
                    <a:pt x="116" y="6"/>
                  </a:lnTo>
                  <a:lnTo>
                    <a:pt x="122" y="8"/>
                  </a:lnTo>
                  <a:lnTo>
                    <a:pt x="128" y="10"/>
                  </a:lnTo>
                  <a:lnTo>
                    <a:pt x="132" y="12"/>
                  </a:lnTo>
                  <a:lnTo>
                    <a:pt x="132" y="13"/>
                  </a:lnTo>
                  <a:lnTo>
                    <a:pt x="133" y="14"/>
                  </a:lnTo>
                  <a:lnTo>
                    <a:pt x="134" y="14"/>
                  </a:lnTo>
                  <a:lnTo>
                    <a:pt x="135" y="14"/>
                  </a:lnTo>
                  <a:lnTo>
                    <a:pt x="135" y="16"/>
                  </a:lnTo>
                  <a:lnTo>
                    <a:pt x="136" y="16"/>
                  </a:lnTo>
                  <a:lnTo>
                    <a:pt x="137" y="17"/>
                  </a:lnTo>
                  <a:lnTo>
                    <a:pt x="138" y="18"/>
                  </a:lnTo>
                  <a:lnTo>
                    <a:pt x="138" y="19"/>
                  </a:lnTo>
                  <a:lnTo>
                    <a:pt x="139" y="20"/>
                  </a:lnTo>
                  <a:lnTo>
                    <a:pt x="140" y="21"/>
                  </a:lnTo>
                  <a:lnTo>
                    <a:pt x="140" y="24"/>
                  </a:lnTo>
                  <a:lnTo>
                    <a:pt x="140" y="25"/>
                  </a:lnTo>
                  <a:lnTo>
                    <a:pt x="134" y="28"/>
                  </a:lnTo>
                  <a:lnTo>
                    <a:pt x="127" y="29"/>
                  </a:lnTo>
                  <a:lnTo>
                    <a:pt x="118" y="30"/>
                  </a:lnTo>
                  <a:lnTo>
                    <a:pt x="109" y="29"/>
                  </a:lnTo>
                  <a:lnTo>
                    <a:pt x="100" y="29"/>
                  </a:lnTo>
                  <a:lnTo>
                    <a:pt x="91" y="28"/>
                  </a:lnTo>
                  <a:lnTo>
                    <a:pt x="82" y="28"/>
                  </a:lnTo>
                  <a:lnTo>
                    <a:pt x="75" y="29"/>
                  </a:lnTo>
                  <a:lnTo>
                    <a:pt x="66" y="32"/>
                  </a:lnTo>
                  <a:lnTo>
                    <a:pt x="56" y="35"/>
                  </a:lnTo>
                  <a:lnTo>
                    <a:pt x="47" y="39"/>
                  </a:lnTo>
                  <a:lnTo>
                    <a:pt x="37" y="44"/>
                  </a:lnTo>
                  <a:lnTo>
                    <a:pt x="29" y="49"/>
                  </a:lnTo>
                  <a:lnTo>
                    <a:pt x="20" y="55"/>
                  </a:lnTo>
                  <a:lnTo>
                    <a:pt x="13" y="62"/>
                  </a:lnTo>
                  <a:lnTo>
                    <a:pt x="5" y="69"/>
                  </a:lnTo>
                  <a:lnTo>
                    <a:pt x="5" y="71"/>
                  </a:lnTo>
                  <a:lnTo>
                    <a:pt x="4" y="73"/>
                  </a:lnTo>
                  <a:lnTo>
                    <a:pt x="3" y="76"/>
                  </a:lnTo>
                  <a:lnTo>
                    <a:pt x="2" y="78"/>
                  </a:lnTo>
                  <a:lnTo>
                    <a:pt x="1" y="81"/>
                  </a:lnTo>
                  <a:lnTo>
                    <a:pt x="1" y="83"/>
                  </a:lnTo>
                  <a:lnTo>
                    <a:pt x="0" y="84"/>
                  </a:lnTo>
                  <a:lnTo>
                    <a:pt x="0" y="83"/>
                  </a:lnTo>
                  <a:close/>
                </a:path>
              </a:pathLst>
            </a:custGeom>
            <a:solidFill>
              <a:srgbClr val="D9A600"/>
            </a:solidFill>
            <a:ln w="9525">
              <a:noFill/>
              <a:round/>
              <a:headEnd/>
              <a:tailEnd/>
            </a:ln>
          </p:spPr>
          <p:txBody>
            <a:bodyPr>
              <a:prstTxWarp prst="textNoShape">
                <a:avLst/>
              </a:prstTxWarp>
            </a:bodyPr>
            <a:lstStyle/>
            <a:p>
              <a:endParaRPr lang="en-US"/>
            </a:p>
          </p:txBody>
        </p:sp>
        <p:sp>
          <p:nvSpPr>
            <p:cNvPr id="62636" name="Freeform 172"/>
            <p:cNvSpPr>
              <a:spLocks/>
            </p:cNvSpPr>
            <p:nvPr/>
          </p:nvSpPr>
          <p:spPr bwMode="auto">
            <a:xfrm>
              <a:off x="1459" y="1620"/>
              <a:ext cx="13" cy="2"/>
            </a:xfrm>
            <a:custGeom>
              <a:avLst/>
              <a:gdLst>
                <a:gd name="T0" fmla="*/ 13 w 13"/>
                <a:gd name="T1" fmla="*/ 0 h 2"/>
                <a:gd name="T2" fmla="*/ 13 w 13"/>
                <a:gd name="T3" fmla="*/ 0 h 2"/>
                <a:gd name="T4" fmla="*/ 13 w 13"/>
                <a:gd name="T5" fmla="*/ 0 h 2"/>
                <a:gd name="T6" fmla="*/ 13 w 13"/>
                <a:gd name="T7" fmla="*/ 0 h 2"/>
                <a:gd name="T8" fmla="*/ 13 w 13"/>
                <a:gd name="T9" fmla="*/ 0 h 2"/>
                <a:gd name="T10" fmla="*/ 12 w 13"/>
                <a:gd name="T11" fmla="*/ 1 h 2"/>
                <a:gd name="T12" fmla="*/ 12 w 13"/>
                <a:gd name="T13" fmla="*/ 1 h 2"/>
                <a:gd name="T14" fmla="*/ 12 w 13"/>
                <a:gd name="T15" fmla="*/ 1 h 2"/>
                <a:gd name="T16" fmla="*/ 12 w 13"/>
                <a:gd name="T17" fmla="*/ 1 h 2"/>
                <a:gd name="T18" fmla="*/ 11 w 13"/>
                <a:gd name="T19" fmla="*/ 1 h 2"/>
                <a:gd name="T20" fmla="*/ 10 w 13"/>
                <a:gd name="T21" fmla="*/ 1 h 2"/>
                <a:gd name="T22" fmla="*/ 8 w 13"/>
                <a:gd name="T23" fmla="*/ 2 h 2"/>
                <a:gd name="T24" fmla="*/ 6 w 13"/>
                <a:gd name="T25" fmla="*/ 2 h 2"/>
                <a:gd name="T26" fmla="*/ 5 w 13"/>
                <a:gd name="T27" fmla="*/ 2 h 2"/>
                <a:gd name="T28" fmla="*/ 3 w 13"/>
                <a:gd name="T29" fmla="*/ 2 h 2"/>
                <a:gd name="T30" fmla="*/ 2 w 13"/>
                <a:gd name="T31" fmla="*/ 2 h 2"/>
                <a:gd name="T32" fmla="*/ 0 w 13"/>
                <a:gd name="T33" fmla="*/ 2 h 2"/>
                <a:gd name="T34" fmla="*/ 1 w 13"/>
                <a:gd name="T35" fmla="*/ 2 h 2"/>
                <a:gd name="T36" fmla="*/ 2 w 13"/>
                <a:gd name="T37" fmla="*/ 2 h 2"/>
                <a:gd name="T38" fmla="*/ 2 w 13"/>
                <a:gd name="T39" fmla="*/ 2 h 2"/>
                <a:gd name="T40" fmla="*/ 3 w 13"/>
                <a:gd name="T41" fmla="*/ 1 h 2"/>
                <a:gd name="T42" fmla="*/ 3 w 13"/>
                <a:gd name="T43" fmla="*/ 1 h 2"/>
                <a:gd name="T44" fmla="*/ 4 w 13"/>
                <a:gd name="T45" fmla="*/ 1 h 2"/>
                <a:gd name="T46" fmla="*/ 4 w 13"/>
                <a:gd name="T47" fmla="*/ 1 h 2"/>
                <a:gd name="T48" fmla="*/ 5 w 13"/>
                <a:gd name="T49" fmla="*/ 1 h 2"/>
                <a:gd name="T50" fmla="*/ 6 w 13"/>
                <a:gd name="T51" fmla="*/ 1 h 2"/>
                <a:gd name="T52" fmla="*/ 8 w 13"/>
                <a:gd name="T53" fmla="*/ 1 h 2"/>
                <a:gd name="T54" fmla="*/ 8 w 13"/>
                <a:gd name="T55" fmla="*/ 0 h 2"/>
                <a:gd name="T56" fmla="*/ 9 w 13"/>
                <a:gd name="T57" fmla="*/ 0 h 2"/>
                <a:gd name="T58" fmla="*/ 10 w 13"/>
                <a:gd name="T59" fmla="*/ 0 h 2"/>
                <a:gd name="T60" fmla="*/ 11 w 13"/>
                <a:gd name="T61" fmla="*/ 0 h 2"/>
                <a:gd name="T62" fmla="*/ 12 w 13"/>
                <a:gd name="T63" fmla="*/ 0 h 2"/>
                <a:gd name="T64" fmla="*/ 13 w 13"/>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2"/>
                <a:gd name="T101" fmla="*/ 13 w 13"/>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2">
                  <a:moveTo>
                    <a:pt x="13" y="0"/>
                  </a:moveTo>
                  <a:lnTo>
                    <a:pt x="13" y="0"/>
                  </a:lnTo>
                  <a:lnTo>
                    <a:pt x="12" y="1"/>
                  </a:lnTo>
                  <a:lnTo>
                    <a:pt x="11" y="1"/>
                  </a:lnTo>
                  <a:lnTo>
                    <a:pt x="10" y="1"/>
                  </a:lnTo>
                  <a:lnTo>
                    <a:pt x="8" y="2"/>
                  </a:lnTo>
                  <a:lnTo>
                    <a:pt x="6" y="2"/>
                  </a:lnTo>
                  <a:lnTo>
                    <a:pt x="5" y="2"/>
                  </a:lnTo>
                  <a:lnTo>
                    <a:pt x="3" y="2"/>
                  </a:lnTo>
                  <a:lnTo>
                    <a:pt x="2" y="2"/>
                  </a:lnTo>
                  <a:lnTo>
                    <a:pt x="0" y="2"/>
                  </a:lnTo>
                  <a:lnTo>
                    <a:pt x="1" y="2"/>
                  </a:lnTo>
                  <a:lnTo>
                    <a:pt x="2" y="2"/>
                  </a:lnTo>
                  <a:lnTo>
                    <a:pt x="3" y="1"/>
                  </a:lnTo>
                  <a:lnTo>
                    <a:pt x="4" y="1"/>
                  </a:lnTo>
                  <a:lnTo>
                    <a:pt x="5" y="1"/>
                  </a:lnTo>
                  <a:lnTo>
                    <a:pt x="6" y="1"/>
                  </a:lnTo>
                  <a:lnTo>
                    <a:pt x="8" y="1"/>
                  </a:lnTo>
                  <a:lnTo>
                    <a:pt x="8" y="0"/>
                  </a:lnTo>
                  <a:lnTo>
                    <a:pt x="9" y="0"/>
                  </a:lnTo>
                  <a:lnTo>
                    <a:pt x="10" y="0"/>
                  </a:lnTo>
                  <a:lnTo>
                    <a:pt x="11" y="0"/>
                  </a:lnTo>
                  <a:lnTo>
                    <a:pt x="12" y="0"/>
                  </a:lnTo>
                  <a:lnTo>
                    <a:pt x="13" y="0"/>
                  </a:lnTo>
                  <a:close/>
                </a:path>
              </a:pathLst>
            </a:custGeom>
            <a:solidFill>
              <a:srgbClr val="D9400D"/>
            </a:solidFill>
            <a:ln w="9525">
              <a:noFill/>
              <a:round/>
              <a:headEnd/>
              <a:tailEnd/>
            </a:ln>
          </p:spPr>
          <p:txBody>
            <a:bodyPr>
              <a:prstTxWarp prst="textNoShape">
                <a:avLst/>
              </a:prstTxWarp>
            </a:bodyPr>
            <a:lstStyle/>
            <a:p>
              <a:endParaRPr lang="en-US"/>
            </a:p>
          </p:txBody>
        </p:sp>
        <p:sp>
          <p:nvSpPr>
            <p:cNvPr id="62637" name="Freeform 173"/>
            <p:cNvSpPr>
              <a:spLocks/>
            </p:cNvSpPr>
            <p:nvPr/>
          </p:nvSpPr>
          <p:spPr bwMode="auto">
            <a:xfrm>
              <a:off x="1402" y="1637"/>
              <a:ext cx="140" cy="67"/>
            </a:xfrm>
            <a:custGeom>
              <a:avLst/>
              <a:gdLst>
                <a:gd name="T0" fmla="*/ 7 w 140"/>
                <a:gd name="T1" fmla="*/ 47 h 67"/>
                <a:gd name="T2" fmla="*/ 17 w 140"/>
                <a:gd name="T3" fmla="*/ 34 h 67"/>
                <a:gd name="T4" fmla="*/ 28 w 140"/>
                <a:gd name="T5" fmla="*/ 20 h 67"/>
                <a:gd name="T6" fmla="*/ 40 w 140"/>
                <a:gd name="T7" fmla="*/ 10 h 67"/>
                <a:gd name="T8" fmla="*/ 54 w 140"/>
                <a:gd name="T9" fmla="*/ 7 h 67"/>
                <a:gd name="T10" fmla="*/ 66 w 140"/>
                <a:gd name="T11" fmla="*/ 7 h 67"/>
                <a:gd name="T12" fmla="*/ 77 w 140"/>
                <a:gd name="T13" fmla="*/ 4 h 67"/>
                <a:gd name="T14" fmla="*/ 89 w 140"/>
                <a:gd name="T15" fmla="*/ 1 h 67"/>
                <a:gd name="T16" fmla="*/ 100 w 140"/>
                <a:gd name="T17" fmla="*/ 0 h 67"/>
                <a:gd name="T18" fmla="*/ 112 w 140"/>
                <a:gd name="T19" fmla="*/ 0 h 67"/>
                <a:gd name="T20" fmla="*/ 124 w 140"/>
                <a:gd name="T21" fmla="*/ 2 h 67"/>
                <a:gd name="T22" fmla="*/ 135 w 140"/>
                <a:gd name="T23" fmla="*/ 4 h 67"/>
                <a:gd name="T24" fmla="*/ 140 w 140"/>
                <a:gd name="T25" fmla="*/ 5 h 67"/>
                <a:gd name="T26" fmla="*/ 140 w 140"/>
                <a:gd name="T27" fmla="*/ 7 h 67"/>
                <a:gd name="T28" fmla="*/ 140 w 140"/>
                <a:gd name="T29" fmla="*/ 7 h 67"/>
                <a:gd name="T30" fmla="*/ 140 w 140"/>
                <a:gd name="T31" fmla="*/ 8 h 67"/>
                <a:gd name="T32" fmla="*/ 134 w 140"/>
                <a:gd name="T33" fmla="*/ 11 h 67"/>
                <a:gd name="T34" fmla="*/ 118 w 140"/>
                <a:gd name="T35" fmla="*/ 13 h 67"/>
                <a:gd name="T36" fmla="*/ 100 w 140"/>
                <a:gd name="T37" fmla="*/ 12 h 67"/>
                <a:gd name="T38" fmla="*/ 82 w 140"/>
                <a:gd name="T39" fmla="*/ 11 h 67"/>
                <a:gd name="T40" fmla="*/ 66 w 140"/>
                <a:gd name="T41" fmla="*/ 15 h 67"/>
                <a:gd name="T42" fmla="*/ 47 w 140"/>
                <a:gd name="T43" fmla="*/ 22 h 67"/>
                <a:gd name="T44" fmla="*/ 29 w 140"/>
                <a:gd name="T45" fmla="*/ 32 h 67"/>
                <a:gd name="T46" fmla="*/ 13 w 140"/>
                <a:gd name="T47" fmla="*/ 45 h 67"/>
                <a:gd name="T48" fmla="*/ 5 w 140"/>
                <a:gd name="T49" fmla="*/ 54 h 67"/>
                <a:gd name="T50" fmla="*/ 3 w 140"/>
                <a:gd name="T51" fmla="*/ 59 h 67"/>
                <a:gd name="T52" fmla="*/ 1 w 140"/>
                <a:gd name="T53" fmla="*/ 64 h 67"/>
                <a:gd name="T54" fmla="*/ 0 w 140"/>
                <a:gd name="T55" fmla="*/ 67 h 67"/>
                <a:gd name="T56" fmla="*/ 0 w 140"/>
                <a:gd name="T57" fmla="*/ 64 h 67"/>
                <a:gd name="T58" fmla="*/ 0 w 140"/>
                <a:gd name="T59" fmla="*/ 61 h 67"/>
                <a:gd name="T60" fmla="*/ 0 w 140"/>
                <a:gd name="T61" fmla="*/ 58 h 67"/>
                <a:gd name="T62" fmla="*/ 0 w 140"/>
                <a:gd name="T63" fmla="*/ 55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
                <a:gd name="T97" fmla="*/ 0 h 67"/>
                <a:gd name="T98" fmla="*/ 140 w 140"/>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 h="67">
                  <a:moveTo>
                    <a:pt x="0" y="53"/>
                  </a:moveTo>
                  <a:lnTo>
                    <a:pt x="7" y="47"/>
                  </a:lnTo>
                  <a:lnTo>
                    <a:pt x="12" y="40"/>
                  </a:lnTo>
                  <a:lnTo>
                    <a:pt x="17" y="34"/>
                  </a:lnTo>
                  <a:lnTo>
                    <a:pt x="22" y="27"/>
                  </a:lnTo>
                  <a:lnTo>
                    <a:pt x="28" y="20"/>
                  </a:lnTo>
                  <a:lnTo>
                    <a:pt x="33" y="15"/>
                  </a:lnTo>
                  <a:lnTo>
                    <a:pt x="40" y="10"/>
                  </a:lnTo>
                  <a:lnTo>
                    <a:pt x="48" y="5"/>
                  </a:lnTo>
                  <a:lnTo>
                    <a:pt x="54" y="7"/>
                  </a:lnTo>
                  <a:lnTo>
                    <a:pt x="59" y="8"/>
                  </a:lnTo>
                  <a:lnTo>
                    <a:pt x="66" y="7"/>
                  </a:lnTo>
                  <a:lnTo>
                    <a:pt x="71" y="5"/>
                  </a:lnTo>
                  <a:lnTo>
                    <a:pt x="77" y="4"/>
                  </a:lnTo>
                  <a:lnTo>
                    <a:pt x="83" y="2"/>
                  </a:lnTo>
                  <a:lnTo>
                    <a:pt x="89" y="1"/>
                  </a:lnTo>
                  <a:lnTo>
                    <a:pt x="95" y="0"/>
                  </a:lnTo>
                  <a:lnTo>
                    <a:pt x="100" y="0"/>
                  </a:lnTo>
                  <a:lnTo>
                    <a:pt x="107" y="0"/>
                  </a:lnTo>
                  <a:lnTo>
                    <a:pt x="112" y="0"/>
                  </a:lnTo>
                  <a:lnTo>
                    <a:pt x="118" y="1"/>
                  </a:lnTo>
                  <a:lnTo>
                    <a:pt x="124" y="2"/>
                  </a:lnTo>
                  <a:lnTo>
                    <a:pt x="129" y="3"/>
                  </a:lnTo>
                  <a:lnTo>
                    <a:pt x="135" y="4"/>
                  </a:lnTo>
                  <a:lnTo>
                    <a:pt x="140" y="5"/>
                  </a:lnTo>
                  <a:lnTo>
                    <a:pt x="140" y="7"/>
                  </a:lnTo>
                  <a:lnTo>
                    <a:pt x="140" y="8"/>
                  </a:lnTo>
                  <a:lnTo>
                    <a:pt x="134" y="11"/>
                  </a:lnTo>
                  <a:lnTo>
                    <a:pt x="127" y="12"/>
                  </a:lnTo>
                  <a:lnTo>
                    <a:pt x="118" y="13"/>
                  </a:lnTo>
                  <a:lnTo>
                    <a:pt x="109" y="12"/>
                  </a:lnTo>
                  <a:lnTo>
                    <a:pt x="100" y="12"/>
                  </a:lnTo>
                  <a:lnTo>
                    <a:pt x="91" y="11"/>
                  </a:lnTo>
                  <a:lnTo>
                    <a:pt x="82" y="11"/>
                  </a:lnTo>
                  <a:lnTo>
                    <a:pt x="75" y="12"/>
                  </a:lnTo>
                  <a:lnTo>
                    <a:pt x="66" y="15"/>
                  </a:lnTo>
                  <a:lnTo>
                    <a:pt x="56" y="18"/>
                  </a:lnTo>
                  <a:lnTo>
                    <a:pt x="47" y="22"/>
                  </a:lnTo>
                  <a:lnTo>
                    <a:pt x="37" y="27"/>
                  </a:lnTo>
                  <a:lnTo>
                    <a:pt x="29" y="32"/>
                  </a:lnTo>
                  <a:lnTo>
                    <a:pt x="20" y="38"/>
                  </a:lnTo>
                  <a:lnTo>
                    <a:pt x="13" y="45"/>
                  </a:lnTo>
                  <a:lnTo>
                    <a:pt x="5" y="52"/>
                  </a:lnTo>
                  <a:lnTo>
                    <a:pt x="5" y="54"/>
                  </a:lnTo>
                  <a:lnTo>
                    <a:pt x="4" y="56"/>
                  </a:lnTo>
                  <a:lnTo>
                    <a:pt x="3" y="59"/>
                  </a:lnTo>
                  <a:lnTo>
                    <a:pt x="2" y="61"/>
                  </a:lnTo>
                  <a:lnTo>
                    <a:pt x="1" y="64"/>
                  </a:lnTo>
                  <a:lnTo>
                    <a:pt x="1" y="66"/>
                  </a:lnTo>
                  <a:lnTo>
                    <a:pt x="0" y="67"/>
                  </a:lnTo>
                  <a:lnTo>
                    <a:pt x="0" y="66"/>
                  </a:lnTo>
                  <a:lnTo>
                    <a:pt x="0" y="64"/>
                  </a:lnTo>
                  <a:lnTo>
                    <a:pt x="0" y="62"/>
                  </a:lnTo>
                  <a:lnTo>
                    <a:pt x="0" y="61"/>
                  </a:lnTo>
                  <a:lnTo>
                    <a:pt x="0" y="59"/>
                  </a:lnTo>
                  <a:lnTo>
                    <a:pt x="0" y="58"/>
                  </a:lnTo>
                  <a:lnTo>
                    <a:pt x="0" y="56"/>
                  </a:lnTo>
                  <a:lnTo>
                    <a:pt x="0" y="55"/>
                  </a:lnTo>
                  <a:lnTo>
                    <a:pt x="0" y="53"/>
                  </a:lnTo>
                  <a:close/>
                </a:path>
              </a:pathLst>
            </a:custGeom>
            <a:solidFill>
              <a:srgbClr val="000000"/>
            </a:solidFill>
            <a:ln w="9525">
              <a:noFill/>
              <a:round/>
              <a:headEnd/>
              <a:tailEnd/>
            </a:ln>
          </p:spPr>
          <p:txBody>
            <a:bodyPr>
              <a:prstTxWarp prst="textNoShape">
                <a:avLst/>
              </a:prstTxWarp>
            </a:bodyPr>
            <a:lstStyle/>
            <a:p>
              <a:endParaRPr lang="en-US"/>
            </a:p>
          </p:txBody>
        </p:sp>
        <p:sp>
          <p:nvSpPr>
            <p:cNvPr id="62638" name="Freeform 174"/>
            <p:cNvSpPr>
              <a:spLocks/>
            </p:cNvSpPr>
            <p:nvPr/>
          </p:nvSpPr>
          <p:spPr bwMode="auto">
            <a:xfrm>
              <a:off x="1709" y="1618"/>
              <a:ext cx="179" cy="71"/>
            </a:xfrm>
            <a:custGeom>
              <a:avLst/>
              <a:gdLst>
                <a:gd name="T0" fmla="*/ 0 w 179"/>
                <a:gd name="T1" fmla="*/ 62 h 71"/>
                <a:gd name="T2" fmla="*/ 3 w 179"/>
                <a:gd name="T3" fmla="*/ 57 h 71"/>
                <a:gd name="T4" fmla="*/ 6 w 179"/>
                <a:gd name="T5" fmla="*/ 52 h 71"/>
                <a:gd name="T6" fmla="*/ 8 w 179"/>
                <a:gd name="T7" fmla="*/ 48 h 71"/>
                <a:gd name="T8" fmla="*/ 9 w 179"/>
                <a:gd name="T9" fmla="*/ 46 h 71"/>
                <a:gd name="T10" fmla="*/ 13 w 179"/>
                <a:gd name="T11" fmla="*/ 41 h 71"/>
                <a:gd name="T12" fmla="*/ 17 w 179"/>
                <a:gd name="T13" fmla="*/ 37 h 71"/>
                <a:gd name="T14" fmla="*/ 20 w 179"/>
                <a:gd name="T15" fmla="*/ 32 h 71"/>
                <a:gd name="T16" fmla="*/ 22 w 179"/>
                <a:gd name="T17" fmla="*/ 31 h 71"/>
                <a:gd name="T18" fmla="*/ 26 w 179"/>
                <a:gd name="T19" fmla="*/ 28 h 71"/>
                <a:gd name="T20" fmla="*/ 30 w 179"/>
                <a:gd name="T21" fmla="*/ 22 h 71"/>
                <a:gd name="T22" fmla="*/ 35 w 179"/>
                <a:gd name="T23" fmla="*/ 18 h 71"/>
                <a:gd name="T24" fmla="*/ 43 w 179"/>
                <a:gd name="T25" fmla="*/ 13 h 71"/>
                <a:gd name="T26" fmla="*/ 64 w 179"/>
                <a:gd name="T27" fmla="*/ 6 h 71"/>
                <a:gd name="T28" fmla="*/ 87 w 179"/>
                <a:gd name="T29" fmla="*/ 1 h 71"/>
                <a:gd name="T30" fmla="*/ 109 w 179"/>
                <a:gd name="T31" fmla="*/ 1 h 71"/>
                <a:gd name="T32" fmla="*/ 118 w 179"/>
                <a:gd name="T33" fmla="*/ 4 h 71"/>
                <a:gd name="T34" fmla="*/ 136 w 179"/>
                <a:gd name="T35" fmla="*/ 14 h 71"/>
                <a:gd name="T36" fmla="*/ 159 w 179"/>
                <a:gd name="T37" fmla="*/ 28 h 71"/>
                <a:gd name="T38" fmla="*/ 168 w 179"/>
                <a:gd name="T39" fmla="*/ 36 h 71"/>
                <a:gd name="T40" fmla="*/ 176 w 179"/>
                <a:gd name="T41" fmla="*/ 44 h 71"/>
                <a:gd name="T42" fmla="*/ 179 w 179"/>
                <a:gd name="T43" fmla="*/ 55 h 71"/>
                <a:gd name="T44" fmla="*/ 176 w 179"/>
                <a:gd name="T45" fmla="*/ 67 h 71"/>
                <a:gd name="T46" fmla="*/ 164 w 179"/>
                <a:gd name="T47" fmla="*/ 63 h 71"/>
                <a:gd name="T48" fmla="*/ 155 w 179"/>
                <a:gd name="T49" fmla="*/ 55 h 71"/>
                <a:gd name="T50" fmla="*/ 144 w 179"/>
                <a:gd name="T51" fmla="*/ 49 h 71"/>
                <a:gd name="T52" fmla="*/ 134 w 179"/>
                <a:gd name="T53" fmla="*/ 42 h 71"/>
                <a:gd name="T54" fmla="*/ 119 w 179"/>
                <a:gd name="T55" fmla="*/ 36 h 71"/>
                <a:gd name="T56" fmla="*/ 100 w 179"/>
                <a:gd name="T57" fmla="*/ 31 h 71"/>
                <a:gd name="T58" fmla="*/ 83 w 179"/>
                <a:gd name="T59" fmla="*/ 29 h 71"/>
                <a:gd name="T60" fmla="*/ 67 w 179"/>
                <a:gd name="T61" fmla="*/ 30 h 71"/>
                <a:gd name="T62" fmla="*/ 54 w 179"/>
                <a:gd name="T63" fmla="*/ 34 h 71"/>
                <a:gd name="T64" fmla="*/ 41 w 179"/>
                <a:gd name="T65" fmla="*/ 40 h 71"/>
                <a:gd name="T66" fmla="*/ 30 w 179"/>
                <a:gd name="T67" fmla="*/ 49 h 71"/>
                <a:gd name="T68" fmla="*/ 22 w 179"/>
                <a:gd name="T69" fmla="*/ 58 h 71"/>
                <a:gd name="T70" fmla="*/ 18 w 179"/>
                <a:gd name="T71" fmla="*/ 66 h 71"/>
                <a:gd name="T72" fmla="*/ 15 w 179"/>
                <a:gd name="T73" fmla="*/ 68 h 71"/>
                <a:gd name="T74" fmla="*/ 9 w 179"/>
                <a:gd name="T75" fmla="*/ 70 h 71"/>
                <a:gd name="T76" fmla="*/ 5 w 179"/>
                <a:gd name="T77" fmla="*/ 71 h 71"/>
                <a:gd name="T78" fmla="*/ 4 w 179"/>
                <a:gd name="T79" fmla="*/ 70 h 71"/>
                <a:gd name="T80" fmla="*/ 3 w 179"/>
                <a:gd name="T81" fmla="*/ 67 h 71"/>
                <a:gd name="T82" fmla="*/ 1 w 179"/>
                <a:gd name="T83" fmla="*/ 64 h 71"/>
                <a:gd name="T84" fmla="*/ 0 w 179"/>
                <a:gd name="T85" fmla="*/ 6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71"/>
                <a:gd name="T131" fmla="*/ 179 w 179"/>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71">
                  <a:moveTo>
                    <a:pt x="0" y="63"/>
                  </a:moveTo>
                  <a:lnTo>
                    <a:pt x="0" y="62"/>
                  </a:lnTo>
                  <a:lnTo>
                    <a:pt x="2" y="59"/>
                  </a:lnTo>
                  <a:lnTo>
                    <a:pt x="3" y="57"/>
                  </a:lnTo>
                  <a:lnTo>
                    <a:pt x="4" y="54"/>
                  </a:lnTo>
                  <a:lnTo>
                    <a:pt x="6" y="52"/>
                  </a:lnTo>
                  <a:lnTo>
                    <a:pt x="7" y="50"/>
                  </a:lnTo>
                  <a:lnTo>
                    <a:pt x="8" y="48"/>
                  </a:lnTo>
                  <a:lnTo>
                    <a:pt x="8" y="47"/>
                  </a:lnTo>
                  <a:lnTo>
                    <a:pt x="9" y="46"/>
                  </a:lnTo>
                  <a:lnTo>
                    <a:pt x="10" y="44"/>
                  </a:lnTo>
                  <a:lnTo>
                    <a:pt x="13" y="41"/>
                  </a:lnTo>
                  <a:lnTo>
                    <a:pt x="15" y="39"/>
                  </a:lnTo>
                  <a:lnTo>
                    <a:pt x="17" y="37"/>
                  </a:lnTo>
                  <a:lnTo>
                    <a:pt x="19" y="34"/>
                  </a:lnTo>
                  <a:lnTo>
                    <a:pt x="20" y="32"/>
                  </a:lnTo>
                  <a:lnTo>
                    <a:pt x="20" y="31"/>
                  </a:lnTo>
                  <a:lnTo>
                    <a:pt x="22" y="31"/>
                  </a:lnTo>
                  <a:lnTo>
                    <a:pt x="24" y="30"/>
                  </a:lnTo>
                  <a:lnTo>
                    <a:pt x="26" y="28"/>
                  </a:lnTo>
                  <a:lnTo>
                    <a:pt x="28" y="26"/>
                  </a:lnTo>
                  <a:lnTo>
                    <a:pt x="30" y="22"/>
                  </a:lnTo>
                  <a:lnTo>
                    <a:pt x="33" y="20"/>
                  </a:lnTo>
                  <a:lnTo>
                    <a:pt x="35" y="18"/>
                  </a:lnTo>
                  <a:lnTo>
                    <a:pt x="37" y="16"/>
                  </a:lnTo>
                  <a:lnTo>
                    <a:pt x="43" y="13"/>
                  </a:lnTo>
                  <a:lnTo>
                    <a:pt x="53" y="10"/>
                  </a:lnTo>
                  <a:lnTo>
                    <a:pt x="64" y="6"/>
                  </a:lnTo>
                  <a:lnTo>
                    <a:pt x="76" y="3"/>
                  </a:lnTo>
                  <a:lnTo>
                    <a:pt x="87" y="1"/>
                  </a:lnTo>
                  <a:lnTo>
                    <a:pt x="99" y="0"/>
                  </a:lnTo>
                  <a:lnTo>
                    <a:pt x="109" y="1"/>
                  </a:lnTo>
                  <a:lnTo>
                    <a:pt x="118" y="3"/>
                  </a:lnTo>
                  <a:lnTo>
                    <a:pt x="118" y="4"/>
                  </a:lnTo>
                  <a:lnTo>
                    <a:pt x="126" y="9"/>
                  </a:lnTo>
                  <a:lnTo>
                    <a:pt x="136" y="14"/>
                  </a:lnTo>
                  <a:lnTo>
                    <a:pt x="147" y="20"/>
                  </a:lnTo>
                  <a:lnTo>
                    <a:pt x="159" y="28"/>
                  </a:lnTo>
                  <a:lnTo>
                    <a:pt x="164" y="32"/>
                  </a:lnTo>
                  <a:lnTo>
                    <a:pt x="168" y="36"/>
                  </a:lnTo>
                  <a:lnTo>
                    <a:pt x="173" y="40"/>
                  </a:lnTo>
                  <a:lnTo>
                    <a:pt x="176" y="44"/>
                  </a:lnTo>
                  <a:lnTo>
                    <a:pt x="178" y="50"/>
                  </a:lnTo>
                  <a:lnTo>
                    <a:pt x="179" y="55"/>
                  </a:lnTo>
                  <a:lnTo>
                    <a:pt x="178" y="61"/>
                  </a:lnTo>
                  <a:lnTo>
                    <a:pt x="176" y="67"/>
                  </a:lnTo>
                  <a:lnTo>
                    <a:pt x="168" y="67"/>
                  </a:lnTo>
                  <a:lnTo>
                    <a:pt x="164" y="63"/>
                  </a:lnTo>
                  <a:lnTo>
                    <a:pt x="160" y="59"/>
                  </a:lnTo>
                  <a:lnTo>
                    <a:pt x="155" y="55"/>
                  </a:lnTo>
                  <a:lnTo>
                    <a:pt x="149" y="52"/>
                  </a:lnTo>
                  <a:lnTo>
                    <a:pt x="144" y="49"/>
                  </a:lnTo>
                  <a:lnTo>
                    <a:pt x="139" y="46"/>
                  </a:lnTo>
                  <a:lnTo>
                    <a:pt x="134" y="42"/>
                  </a:lnTo>
                  <a:lnTo>
                    <a:pt x="128" y="40"/>
                  </a:lnTo>
                  <a:lnTo>
                    <a:pt x="119" y="36"/>
                  </a:lnTo>
                  <a:lnTo>
                    <a:pt x="109" y="33"/>
                  </a:lnTo>
                  <a:lnTo>
                    <a:pt x="100" y="31"/>
                  </a:lnTo>
                  <a:lnTo>
                    <a:pt x="92" y="30"/>
                  </a:lnTo>
                  <a:lnTo>
                    <a:pt x="83" y="29"/>
                  </a:lnTo>
                  <a:lnTo>
                    <a:pt x="76" y="29"/>
                  </a:lnTo>
                  <a:lnTo>
                    <a:pt x="67" y="30"/>
                  </a:lnTo>
                  <a:lnTo>
                    <a:pt x="60" y="32"/>
                  </a:lnTo>
                  <a:lnTo>
                    <a:pt x="54" y="34"/>
                  </a:lnTo>
                  <a:lnTo>
                    <a:pt x="47" y="37"/>
                  </a:lnTo>
                  <a:lnTo>
                    <a:pt x="41" y="40"/>
                  </a:lnTo>
                  <a:lnTo>
                    <a:pt x="36" y="44"/>
                  </a:lnTo>
                  <a:lnTo>
                    <a:pt x="30" y="49"/>
                  </a:lnTo>
                  <a:lnTo>
                    <a:pt x="26" y="53"/>
                  </a:lnTo>
                  <a:lnTo>
                    <a:pt x="22" y="58"/>
                  </a:lnTo>
                  <a:lnTo>
                    <a:pt x="19" y="63"/>
                  </a:lnTo>
                  <a:lnTo>
                    <a:pt x="18" y="66"/>
                  </a:lnTo>
                  <a:lnTo>
                    <a:pt x="17" y="67"/>
                  </a:lnTo>
                  <a:lnTo>
                    <a:pt x="15" y="68"/>
                  </a:lnTo>
                  <a:lnTo>
                    <a:pt x="11" y="69"/>
                  </a:lnTo>
                  <a:lnTo>
                    <a:pt x="9" y="70"/>
                  </a:lnTo>
                  <a:lnTo>
                    <a:pt x="7" y="71"/>
                  </a:lnTo>
                  <a:lnTo>
                    <a:pt x="5" y="71"/>
                  </a:lnTo>
                  <a:lnTo>
                    <a:pt x="4" y="71"/>
                  </a:lnTo>
                  <a:lnTo>
                    <a:pt x="4" y="70"/>
                  </a:lnTo>
                  <a:lnTo>
                    <a:pt x="3" y="68"/>
                  </a:lnTo>
                  <a:lnTo>
                    <a:pt x="3" y="67"/>
                  </a:lnTo>
                  <a:lnTo>
                    <a:pt x="2" y="66"/>
                  </a:lnTo>
                  <a:lnTo>
                    <a:pt x="1" y="64"/>
                  </a:lnTo>
                  <a:lnTo>
                    <a:pt x="0" y="63"/>
                  </a:lnTo>
                  <a:close/>
                </a:path>
              </a:pathLst>
            </a:custGeom>
            <a:solidFill>
              <a:srgbClr val="DADADA"/>
            </a:solidFill>
            <a:ln w="9525">
              <a:noFill/>
              <a:round/>
              <a:headEnd/>
              <a:tailEnd/>
            </a:ln>
          </p:spPr>
          <p:txBody>
            <a:bodyPr>
              <a:prstTxWarp prst="textNoShape">
                <a:avLst/>
              </a:prstTxWarp>
            </a:bodyPr>
            <a:lstStyle/>
            <a:p>
              <a:endParaRPr lang="en-US"/>
            </a:p>
          </p:txBody>
        </p:sp>
        <p:sp>
          <p:nvSpPr>
            <p:cNvPr id="62639" name="Freeform 175"/>
            <p:cNvSpPr>
              <a:spLocks/>
            </p:cNvSpPr>
            <p:nvPr/>
          </p:nvSpPr>
          <p:spPr bwMode="auto">
            <a:xfrm>
              <a:off x="1709" y="1618"/>
              <a:ext cx="179" cy="71"/>
            </a:xfrm>
            <a:custGeom>
              <a:avLst/>
              <a:gdLst>
                <a:gd name="T0" fmla="*/ 0 w 179"/>
                <a:gd name="T1" fmla="*/ 62 h 71"/>
                <a:gd name="T2" fmla="*/ 3 w 179"/>
                <a:gd name="T3" fmla="*/ 57 h 71"/>
                <a:gd name="T4" fmla="*/ 6 w 179"/>
                <a:gd name="T5" fmla="*/ 52 h 71"/>
                <a:gd name="T6" fmla="*/ 8 w 179"/>
                <a:gd name="T7" fmla="*/ 48 h 71"/>
                <a:gd name="T8" fmla="*/ 9 w 179"/>
                <a:gd name="T9" fmla="*/ 46 h 71"/>
                <a:gd name="T10" fmla="*/ 13 w 179"/>
                <a:gd name="T11" fmla="*/ 41 h 71"/>
                <a:gd name="T12" fmla="*/ 17 w 179"/>
                <a:gd name="T13" fmla="*/ 37 h 71"/>
                <a:gd name="T14" fmla="*/ 20 w 179"/>
                <a:gd name="T15" fmla="*/ 32 h 71"/>
                <a:gd name="T16" fmla="*/ 22 w 179"/>
                <a:gd name="T17" fmla="*/ 31 h 71"/>
                <a:gd name="T18" fmla="*/ 26 w 179"/>
                <a:gd name="T19" fmla="*/ 28 h 71"/>
                <a:gd name="T20" fmla="*/ 30 w 179"/>
                <a:gd name="T21" fmla="*/ 22 h 71"/>
                <a:gd name="T22" fmla="*/ 35 w 179"/>
                <a:gd name="T23" fmla="*/ 18 h 71"/>
                <a:gd name="T24" fmla="*/ 43 w 179"/>
                <a:gd name="T25" fmla="*/ 13 h 71"/>
                <a:gd name="T26" fmla="*/ 64 w 179"/>
                <a:gd name="T27" fmla="*/ 6 h 71"/>
                <a:gd name="T28" fmla="*/ 87 w 179"/>
                <a:gd name="T29" fmla="*/ 1 h 71"/>
                <a:gd name="T30" fmla="*/ 109 w 179"/>
                <a:gd name="T31" fmla="*/ 1 h 71"/>
                <a:gd name="T32" fmla="*/ 118 w 179"/>
                <a:gd name="T33" fmla="*/ 4 h 71"/>
                <a:gd name="T34" fmla="*/ 136 w 179"/>
                <a:gd name="T35" fmla="*/ 14 h 71"/>
                <a:gd name="T36" fmla="*/ 159 w 179"/>
                <a:gd name="T37" fmla="*/ 28 h 71"/>
                <a:gd name="T38" fmla="*/ 168 w 179"/>
                <a:gd name="T39" fmla="*/ 36 h 71"/>
                <a:gd name="T40" fmla="*/ 176 w 179"/>
                <a:gd name="T41" fmla="*/ 44 h 71"/>
                <a:gd name="T42" fmla="*/ 179 w 179"/>
                <a:gd name="T43" fmla="*/ 55 h 71"/>
                <a:gd name="T44" fmla="*/ 176 w 179"/>
                <a:gd name="T45" fmla="*/ 67 h 71"/>
                <a:gd name="T46" fmla="*/ 164 w 179"/>
                <a:gd name="T47" fmla="*/ 63 h 71"/>
                <a:gd name="T48" fmla="*/ 155 w 179"/>
                <a:gd name="T49" fmla="*/ 55 h 71"/>
                <a:gd name="T50" fmla="*/ 144 w 179"/>
                <a:gd name="T51" fmla="*/ 49 h 71"/>
                <a:gd name="T52" fmla="*/ 134 w 179"/>
                <a:gd name="T53" fmla="*/ 42 h 71"/>
                <a:gd name="T54" fmla="*/ 119 w 179"/>
                <a:gd name="T55" fmla="*/ 36 h 71"/>
                <a:gd name="T56" fmla="*/ 100 w 179"/>
                <a:gd name="T57" fmla="*/ 31 h 71"/>
                <a:gd name="T58" fmla="*/ 83 w 179"/>
                <a:gd name="T59" fmla="*/ 29 h 71"/>
                <a:gd name="T60" fmla="*/ 67 w 179"/>
                <a:gd name="T61" fmla="*/ 30 h 71"/>
                <a:gd name="T62" fmla="*/ 54 w 179"/>
                <a:gd name="T63" fmla="*/ 34 h 71"/>
                <a:gd name="T64" fmla="*/ 41 w 179"/>
                <a:gd name="T65" fmla="*/ 40 h 71"/>
                <a:gd name="T66" fmla="*/ 30 w 179"/>
                <a:gd name="T67" fmla="*/ 49 h 71"/>
                <a:gd name="T68" fmla="*/ 22 w 179"/>
                <a:gd name="T69" fmla="*/ 58 h 71"/>
                <a:gd name="T70" fmla="*/ 18 w 179"/>
                <a:gd name="T71" fmla="*/ 66 h 71"/>
                <a:gd name="T72" fmla="*/ 15 w 179"/>
                <a:gd name="T73" fmla="*/ 68 h 71"/>
                <a:gd name="T74" fmla="*/ 9 w 179"/>
                <a:gd name="T75" fmla="*/ 70 h 71"/>
                <a:gd name="T76" fmla="*/ 5 w 179"/>
                <a:gd name="T77" fmla="*/ 71 h 71"/>
                <a:gd name="T78" fmla="*/ 4 w 179"/>
                <a:gd name="T79" fmla="*/ 70 h 71"/>
                <a:gd name="T80" fmla="*/ 3 w 179"/>
                <a:gd name="T81" fmla="*/ 67 h 71"/>
                <a:gd name="T82" fmla="*/ 1 w 179"/>
                <a:gd name="T83" fmla="*/ 64 h 71"/>
                <a:gd name="T84" fmla="*/ 0 w 179"/>
                <a:gd name="T85" fmla="*/ 6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71"/>
                <a:gd name="T131" fmla="*/ 179 w 179"/>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71">
                  <a:moveTo>
                    <a:pt x="0" y="63"/>
                  </a:moveTo>
                  <a:lnTo>
                    <a:pt x="0" y="62"/>
                  </a:lnTo>
                  <a:lnTo>
                    <a:pt x="2" y="59"/>
                  </a:lnTo>
                  <a:lnTo>
                    <a:pt x="3" y="57"/>
                  </a:lnTo>
                  <a:lnTo>
                    <a:pt x="4" y="54"/>
                  </a:lnTo>
                  <a:lnTo>
                    <a:pt x="6" y="52"/>
                  </a:lnTo>
                  <a:lnTo>
                    <a:pt x="7" y="50"/>
                  </a:lnTo>
                  <a:lnTo>
                    <a:pt x="8" y="48"/>
                  </a:lnTo>
                  <a:lnTo>
                    <a:pt x="8" y="47"/>
                  </a:lnTo>
                  <a:lnTo>
                    <a:pt x="9" y="46"/>
                  </a:lnTo>
                  <a:lnTo>
                    <a:pt x="10" y="44"/>
                  </a:lnTo>
                  <a:lnTo>
                    <a:pt x="13" y="41"/>
                  </a:lnTo>
                  <a:lnTo>
                    <a:pt x="15" y="39"/>
                  </a:lnTo>
                  <a:lnTo>
                    <a:pt x="17" y="37"/>
                  </a:lnTo>
                  <a:lnTo>
                    <a:pt x="19" y="34"/>
                  </a:lnTo>
                  <a:lnTo>
                    <a:pt x="20" y="32"/>
                  </a:lnTo>
                  <a:lnTo>
                    <a:pt x="20" y="31"/>
                  </a:lnTo>
                  <a:lnTo>
                    <a:pt x="22" y="31"/>
                  </a:lnTo>
                  <a:lnTo>
                    <a:pt x="24" y="30"/>
                  </a:lnTo>
                  <a:lnTo>
                    <a:pt x="26" y="28"/>
                  </a:lnTo>
                  <a:lnTo>
                    <a:pt x="28" y="26"/>
                  </a:lnTo>
                  <a:lnTo>
                    <a:pt x="30" y="22"/>
                  </a:lnTo>
                  <a:lnTo>
                    <a:pt x="33" y="20"/>
                  </a:lnTo>
                  <a:lnTo>
                    <a:pt x="35" y="18"/>
                  </a:lnTo>
                  <a:lnTo>
                    <a:pt x="37" y="16"/>
                  </a:lnTo>
                  <a:lnTo>
                    <a:pt x="43" y="13"/>
                  </a:lnTo>
                  <a:lnTo>
                    <a:pt x="53" y="10"/>
                  </a:lnTo>
                  <a:lnTo>
                    <a:pt x="64" y="6"/>
                  </a:lnTo>
                  <a:lnTo>
                    <a:pt x="76" y="3"/>
                  </a:lnTo>
                  <a:lnTo>
                    <a:pt x="87" y="1"/>
                  </a:lnTo>
                  <a:lnTo>
                    <a:pt x="99" y="0"/>
                  </a:lnTo>
                  <a:lnTo>
                    <a:pt x="109" y="1"/>
                  </a:lnTo>
                  <a:lnTo>
                    <a:pt x="118" y="3"/>
                  </a:lnTo>
                  <a:lnTo>
                    <a:pt x="118" y="4"/>
                  </a:lnTo>
                  <a:lnTo>
                    <a:pt x="126" y="9"/>
                  </a:lnTo>
                  <a:lnTo>
                    <a:pt x="136" y="14"/>
                  </a:lnTo>
                  <a:lnTo>
                    <a:pt x="147" y="20"/>
                  </a:lnTo>
                  <a:lnTo>
                    <a:pt x="159" y="28"/>
                  </a:lnTo>
                  <a:lnTo>
                    <a:pt x="164" y="32"/>
                  </a:lnTo>
                  <a:lnTo>
                    <a:pt x="168" y="36"/>
                  </a:lnTo>
                  <a:lnTo>
                    <a:pt x="173" y="40"/>
                  </a:lnTo>
                  <a:lnTo>
                    <a:pt x="176" y="44"/>
                  </a:lnTo>
                  <a:lnTo>
                    <a:pt x="178" y="50"/>
                  </a:lnTo>
                  <a:lnTo>
                    <a:pt x="179" y="55"/>
                  </a:lnTo>
                  <a:lnTo>
                    <a:pt x="178" y="61"/>
                  </a:lnTo>
                  <a:lnTo>
                    <a:pt x="176" y="67"/>
                  </a:lnTo>
                  <a:lnTo>
                    <a:pt x="168" y="67"/>
                  </a:lnTo>
                  <a:lnTo>
                    <a:pt x="164" y="63"/>
                  </a:lnTo>
                  <a:lnTo>
                    <a:pt x="160" y="59"/>
                  </a:lnTo>
                  <a:lnTo>
                    <a:pt x="155" y="55"/>
                  </a:lnTo>
                  <a:lnTo>
                    <a:pt x="149" y="52"/>
                  </a:lnTo>
                  <a:lnTo>
                    <a:pt x="144" y="49"/>
                  </a:lnTo>
                  <a:lnTo>
                    <a:pt x="139" y="46"/>
                  </a:lnTo>
                  <a:lnTo>
                    <a:pt x="134" y="42"/>
                  </a:lnTo>
                  <a:lnTo>
                    <a:pt x="128" y="40"/>
                  </a:lnTo>
                  <a:lnTo>
                    <a:pt x="119" y="36"/>
                  </a:lnTo>
                  <a:lnTo>
                    <a:pt x="109" y="33"/>
                  </a:lnTo>
                  <a:lnTo>
                    <a:pt x="100" y="31"/>
                  </a:lnTo>
                  <a:lnTo>
                    <a:pt x="92" y="30"/>
                  </a:lnTo>
                  <a:lnTo>
                    <a:pt x="83" y="29"/>
                  </a:lnTo>
                  <a:lnTo>
                    <a:pt x="76" y="29"/>
                  </a:lnTo>
                  <a:lnTo>
                    <a:pt x="67" y="30"/>
                  </a:lnTo>
                  <a:lnTo>
                    <a:pt x="60" y="32"/>
                  </a:lnTo>
                  <a:lnTo>
                    <a:pt x="54" y="34"/>
                  </a:lnTo>
                  <a:lnTo>
                    <a:pt x="47" y="37"/>
                  </a:lnTo>
                  <a:lnTo>
                    <a:pt x="41" y="40"/>
                  </a:lnTo>
                  <a:lnTo>
                    <a:pt x="36" y="44"/>
                  </a:lnTo>
                  <a:lnTo>
                    <a:pt x="30" y="49"/>
                  </a:lnTo>
                  <a:lnTo>
                    <a:pt x="26" y="53"/>
                  </a:lnTo>
                  <a:lnTo>
                    <a:pt x="22" y="58"/>
                  </a:lnTo>
                  <a:lnTo>
                    <a:pt x="19" y="63"/>
                  </a:lnTo>
                  <a:lnTo>
                    <a:pt x="18" y="66"/>
                  </a:lnTo>
                  <a:lnTo>
                    <a:pt x="17" y="67"/>
                  </a:lnTo>
                  <a:lnTo>
                    <a:pt x="15" y="68"/>
                  </a:lnTo>
                  <a:lnTo>
                    <a:pt x="11" y="69"/>
                  </a:lnTo>
                  <a:lnTo>
                    <a:pt x="9" y="70"/>
                  </a:lnTo>
                  <a:lnTo>
                    <a:pt x="7" y="71"/>
                  </a:lnTo>
                  <a:lnTo>
                    <a:pt x="5" y="71"/>
                  </a:lnTo>
                  <a:lnTo>
                    <a:pt x="4" y="71"/>
                  </a:lnTo>
                  <a:lnTo>
                    <a:pt x="4" y="70"/>
                  </a:lnTo>
                  <a:lnTo>
                    <a:pt x="3" y="68"/>
                  </a:lnTo>
                  <a:lnTo>
                    <a:pt x="3" y="67"/>
                  </a:lnTo>
                  <a:lnTo>
                    <a:pt x="2" y="66"/>
                  </a:lnTo>
                  <a:lnTo>
                    <a:pt x="1" y="64"/>
                  </a:lnTo>
                  <a:lnTo>
                    <a:pt x="0" y="63"/>
                  </a:lnTo>
                  <a:close/>
                </a:path>
              </a:pathLst>
            </a:custGeom>
            <a:solidFill>
              <a:srgbClr val="000000"/>
            </a:solidFill>
            <a:ln w="9525">
              <a:noFill/>
              <a:round/>
              <a:headEnd/>
              <a:tailEnd/>
            </a:ln>
          </p:spPr>
          <p:txBody>
            <a:bodyPr>
              <a:prstTxWarp prst="textNoShape">
                <a:avLst/>
              </a:prstTxWarp>
            </a:bodyPr>
            <a:lstStyle/>
            <a:p>
              <a:endParaRPr lang="en-US"/>
            </a:p>
          </p:txBody>
        </p:sp>
        <p:sp>
          <p:nvSpPr>
            <p:cNvPr id="62640" name="Freeform 176"/>
            <p:cNvSpPr>
              <a:spLocks/>
            </p:cNvSpPr>
            <p:nvPr/>
          </p:nvSpPr>
          <p:spPr bwMode="auto">
            <a:xfrm>
              <a:off x="1709" y="1618"/>
              <a:ext cx="179" cy="71"/>
            </a:xfrm>
            <a:custGeom>
              <a:avLst/>
              <a:gdLst>
                <a:gd name="T0" fmla="*/ 0 w 179"/>
                <a:gd name="T1" fmla="*/ 62 h 71"/>
                <a:gd name="T2" fmla="*/ 3 w 179"/>
                <a:gd name="T3" fmla="*/ 57 h 71"/>
                <a:gd name="T4" fmla="*/ 6 w 179"/>
                <a:gd name="T5" fmla="*/ 52 h 71"/>
                <a:gd name="T6" fmla="*/ 8 w 179"/>
                <a:gd name="T7" fmla="*/ 48 h 71"/>
                <a:gd name="T8" fmla="*/ 9 w 179"/>
                <a:gd name="T9" fmla="*/ 46 h 71"/>
                <a:gd name="T10" fmla="*/ 13 w 179"/>
                <a:gd name="T11" fmla="*/ 41 h 71"/>
                <a:gd name="T12" fmla="*/ 17 w 179"/>
                <a:gd name="T13" fmla="*/ 37 h 71"/>
                <a:gd name="T14" fmla="*/ 20 w 179"/>
                <a:gd name="T15" fmla="*/ 32 h 71"/>
                <a:gd name="T16" fmla="*/ 22 w 179"/>
                <a:gd name="T17" fmla="*/ 31 h 71"/>
                <a:gd name="T18" fmla="*/ 26 w 179"/>
                <a:gd name="T19" fmla="*/ 28 h 71"/>
                <a:gd name="T20" fmla="*/ 30 w 179"/>
                <a:gd name="T21" fmla="*/ 22 h 71"/>
                <a:gd name="T22" fmla="*/ 35 w 179"/>
                <a:gd name="T23" fmla="*/ 18 h 71"/>
                <a:gd name="T24" fmla="*/ 43 w 179"/>
                <a:gd name="T25" fmla="*/ 13 h 71"/>
                <a:gd name="T26" fmla="*/ 64 w 179"/>
                <a:gd name="T27" fmla="*/ 6 h 71"/>
                <a:gd name="T28" fmla="*/ 87 w 179"/>
                <a:gd name="T29" fmla="*/ 1 h 71"/>
                <a:gd name="T30" fmla="*/ 109 w 179"/>
                <a:gd name="T31" fmla="*/ 1 h 71"/>
                <a:gd name="T32" fmla="*/ 118 w 179"/>
                <a:gd name="T33" fmla="*/ 4 h 71"/>
                <a:gd name="T34" fmla="*/ 136 w 179"/>
                <a:gd name="T35" fmla="*/ 14 h 71"/>
                <a:gd name="T36" fmla="*/ 159 w 179"/>
                <a:gd name="T37" fmla="*/ 28 h 71"/>
                <a:gd name="T38" fmla="*/ 168 w 179"/>
                <a:gd name="T39" fmla="*/ 36 h 71"/>
                <a:gd name="T40" fmla="*/ 176 w 179"/>
                <a:gd name="T41" fmla="*/ 44 h 71"/>
                <a:gd name="T42" fmla="*/ 179 w 179"/>
                <a:gd name="T43" fmla="*/ 55 h 71"/>
                <a:gd name="T44" fmla="*/ 176 w 179"/>
                <a:gd name="T45" fmla="*/ 67 h 71"/>
                <a:gd name="T46" fmla="*/ 164 w 179"/>
                <a:gd name="T47" fmla="*/ 63 h 71"/>
                <a:gd name="T48" fmla="*/ 155 w 179"/>
                <a:gd name="T49" fmla="*/ 55 h 71"/>
                <a:gd name="T50" fmla="*/ 144 w 179"/>
                <a:gd name="T51" fmla="*/ 49 h 71"/>
                <a:gd name="T52" fmla="*/ 134 w 179"/>
                <a:gd name="T53" fmla="*/ 42 h 71"/>
                <a:gd name="T54" fmla="*/ 119 w 179"/>
                <a:gd name="T55" fmla="*/ 36 h 71"/>
                <a:gd name="T56" fmla="*/ 100 w 179"/>
                <a:gd name="T57" fmla="*/ 31 h 71"/>
                <a:gd name="T58" fmla="*/ 83 w 179"/>
                <a:gd name="T59" fmla="*/ 29 h 71"/>
                <a:gd name="T60" fmla="*/ 67 w 179"/>
                <a:gd name="T61" fmla="*/ 30 h 71"/>
                <a:gd name="T62" fmla="*/ 54 w 179"/>
                <a:gd name="T63" fmla="*/ 34 h 71"/>
                <a:gd name="T64" fmla="*/ 41 w 179"/>
                <a:gd name="T65" fmla="*/ 40 h 71"/>
                <a:gd name="T66" fmla="*/ 30 w 179"/>
                <a:gd name="T67" fmla="*/ 49 h 71"/>
                <a:gd name="T68" fmla="*/ 22 w 179"/>
                <a:gd name="T69" fmla="*/ 58 h 71"/>
                <a:gd name="T70" fmla="*/ 18 w 179"/>
                <a:gd name="T71" fmla="*/ 66 h 71"/>
                <a:gd name="T72" fmla="*/ 15 w 179"/>
                <a:gd name="T73" fmla="*/ 68 h 71"/>
                <a:gd name="T74" fmla="*/ 9 w 179"/>
                <a:gd name="T75" fmla="*/ 70 h 71"/>
                <a:gd name="T76" fmla="*/ 5 w 179"/>
                <a:gd name="T77" fmla="*/ 71 h 71"/>
                <a:gd name="T78" fmla="*/ 4 w 179"/>
                <a:gd name="T79" fmla="*/ 70 h 71"/>
                <a:gd name="T80" fmla="*/ 3 w 179"/>
                <a:gd name="T81" fmla="*/ 67 h 71"/>
                <a:gd name="T82" fmla="*/ 1 w 179"/>
                <a:gd name="T83" fmla="*/ 64 h 71"/>
                <a:gd name="T84" fmla="*/ 0 w 179"/>
                <a:gd name="T85" fmla="*/ 6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71"/>
                <a:gd name="T131" fmla="*/ 179 w 179"/>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71">
                  <a:moveTo>
                    <a:pt x="0" y="63"/>
                  </a:moveTo>
                  <a:lnTo>
                    <a:pt x="0" y="62"/>
                  </a:lnTo>
                  <a:lnTo>
                    <a:pt x="2" y="59"/>
                  </a:lnTo>
                  <a:lnTo>
                    <a:pt x="3" y="57"/>
                  </a:lnTo>
                  <a:lnTo>
                    <a:pt x="4" y="54"/>
                  </a:lnTo>
                  <a:lnTo>
                    <a:pt x="6" y="52"/>
                  </a:lnTo>
                  <a:lnTo>
                    <a:pt x="7" y="50"/>
                  </a:lnTo>
                  <a:lnTo>
                    <a:pt x="8" y="48"/>
                  </a:lnTo>
                  <a:lnTo>
                    <a:pt x="8" y="47"/>
                  </a:lnTo>
                  <a:lnTo>
                    <a:pt x="9" y="46"/>
                  </a:lnTo>
                  <a:lnTo>
                    <a:pt x="10" y="44"/>
                  </a:lnTo>
                  <a:lnTo>
                    <a:pt x="13" y="41"/>
                  </a:lnTo>
                  <a:lnTo>
                    <a:pt x="15" y="39"/>
                  </a:lnTo>
                  <a:lnTo>
                    <a:pt x="17" y="37"/>
                  </a:lnTo>
                  <a:lnTo>
                    <a:pt x="19" y="34"/>
                  </a:lnTo>
                  <a:lnTo>
                    <a:pt x="20" y="32"/>
                  </a:lnTo>
                  <a:lnTo>
                    <a:pt x="20" y="31"/>
                  </a:lnTo>
                  <a:lnTo>
                    <a:pt x="22" y="31"/>
                  </a:lnTo>
                  <a:lnTo>
                    <a:pt x="24" y="30"/>
                  </a:lnTo>
                  <a:lnTo>
                    <a:pt x="26" y="28"/>
                  </a:lnTo>
                  <a:lnTo>
                    <a:pt x="28" y="26"/>
                  </a:lnTo>
                  <a:lnTo>
                    <a:pt x="30" y="22"/>
                  </a:lnTo>
                  <a:lnTo>
                    <a:pt x="33" y="20"/>
                  </a:lnTo>
                  <a:lnTo>
                    <a:pt x="35" y="18"/>
                  </a:lnTo>
                  <a:lnTo>
                    <a:pt x="37" y="16"/>
                  </a:lnTo>
                  <a:lnTo>
                    <a:pt x="43" y="13"/>
                  </a:lnTo>
                  <a:lnTo>
                    <a:pt x="53" y="10"/>
                  </a:lnTo>
                  <a:lnTo>
                    <a:pt x="64" y="6"/>
                  </a:lnTo>
                  <a:lnTo>
                    <a:pt x="76" y="3"/>
                  </a:lnTo>
                  <a:lnTo>
                    <a:pt x="87" y="1"/>
                  </a:lnTo>
                  <a:lnTo>
                    <a:pt x="99" y="0"/>
                  </a:lnTo>
                  <a:lnTo>
                    <a:pt x="109" y="1"/>
                  </a:lnTo>
                  <a:lnTo>
                    <a:pt x="118" y="3"/>
                  </a:lnTo>
                  <a:lnTo>
                    <a:pt x="118" y="4"/>
                  </a:lnTo>
                  <a:lnTo>
                    <a:pt x="126" y="9"/>
                  </a:lnTo>
                  <a:lnTo>
                    <a:pt x="136" y="14"/>
                  </a:lnTo>
                  <a:lnTo>
                    <a:pt x="147" y="20"/>
                  </a:lnTo>
                  <a:lnTo>
                    <a:pt x="159" y="28"/>
                  </a:lnTo>
                  <a:lnTo>
                    <a:pt x="164" y="32"/>
                  </a:lnTo>
                  <a:lnTo>
                    <a:pt x="168" y="36"/>
                  </a:lnTo>
                  <a:lnTo>
                    <a:pt x="173" y="40"/>
                  </a:lnTo>
                  <a:lnTo>
                    <a:pt x="176" y="44"/>
                  </a:lnTo>
                  <a:lnTo>
                    <a:pt x="178" y="50"/>
                  </a:lnTo>
                  <a:lnTo>
                    <a:pt x="179" y="55"/>
                  </a:lnTo>
                  <a:lnTo>
                    <a:pt x="178" y="61"/>
                  </a:lnTo>
                  <a:lnTo>
                    <a:pt x="176" y="67"/>
                  </a:lnTo>
                  <a:lnTo>
                    <a:pt x="168" y="67"/>
                  </a:lnTo>
                  <a:lnTo>
                    <a:pt x="164" y="63"/>
                  </a:lnTo>
                  <a:lnTo>
                    <a:pt x="160" y="59"/>
                  </a:lnTo>
                  <a:lnTo>
                    <a:pt x="155" y="55"/>
                  </a:lnTo>
                  <a:lnTo>
                    <a:pt x="149" y="52"/>
                  </a:lnTo>
                  <a:lnTo>
                    <a:pt x="144" y="49"/>
                  </a:lnTo>
                  <a:lnTo>
                    <a:pt x="139" y="46"/>
                  </a:lnTo>
                  <a:lnTo>
                    <a:pt x="134" y="42"/>
                  </a:lnTo>
                  <a:lnTo>
                    <a:pt x="128" y="40"/>
                  </a:lnTo>
                  <a:lnTo>
                    <a:pt x="119" y="36"/>
                  </a:lnTo>
                  <a:lnTo>
                    <a:pt x="109" y="33"/>
                  </a:lnTo>
                  <a:lnTo>
                    <a:pt x="100" y="31"/>
                  </a:lnTo>
                  <a:lnTo>
                    <a:pt x="92" y="30"/>
                  </a:lnTo>
                  <a:lnTo>
                    <a:pt x="83" y="29"/>
                  </a:lnTo>
                  <a:lnTo>
                    <a:pt x="76" y="29"/>
                  </a:lnTo>
                  <a:lnTo>
                    <a:pt x="67" y="30"/>
                  </a:lnTo>
                  <a:lnTo>
                    <a:pt x="60" y="32"/>
                  </a:lnTo>
                  <a:lnTo>
                    <a:pt x="54" y="34"/>
                  </a:lnTo>
                  <a:lnTo>
                    <a:pt x="47" y="37"/>
                  </a:lnTo>
                  <a:lnTo>
                    <a:pt x="41" y="40"/>
                  </a:lnTo>
                  <a:lnTo>
                    <a:pt x="36" y="44"/>
                  </a:lnTo>
                  <a:lnTo>
                    <a:pt x="30" y="49"/>
                  </a:lnTo>
                  <a:lnTo>
                    <a:pt x="26" y="53"/>
                  </a:lnTo>
                  <a:lnTo>
                    <a:pt x="22" y="58"/>
                  </a:lnTo>
                  <a:lnTo>
                    <a:pt x="19" y="63"/>
                  </a:lnTo>
                  <a:lnTo>
                    <a:pt x="18" y="66"/>
                  </a:lnTo>
                  <a:lnTo>
                    <a:pt x="17" y="67"/>
                  </a:lnTo>
                  <a:lnTo>
                    <a:pt x="15" y="68"/>
                  </a:lnTo>
                  <a:lnTo>
                    <a:pt x="11" y="69"/>
                  </a:lnTo>
                  <a:lnTo>
                    <a:pt x="9" y="70"/>
                  </a:lnTo>
                  <a:lnTo>
                    <a:pt x="7" y="71"/>
                  </a:lnTo>
                  <a:lnTo>
                    <a:pt x="5" y="71"/>
                  </a:lnTo>
                  <a:lnTo>
                    <a:pt x="4" y="71"/>
                  </a:lnTo>
                  <a:lnTo>
                    <a:pt x="4" y="70"/>
                  </a:lnTo>
                  <a:lnTo>
                    <a:pt x="3" y="68"/>
                  </a:lnTo>
                  <a:lnTo>
                    <a:pt x="3" y="67"/>
                  </a:lnTo>
                  <a:lnTo>
                    <a:pt x="2" y="66"/>
                  </a:lnTo>
                  <a:lnTo>
                    <a:pt x="1" y="64"/>
                  </a:lnTo>
                  <a:lnTo>
                    <a:pt x="0" y="63"/>
                  </a:lnTo>
                  <a:close/>
                </a:path>
              </a:pathLst>
            </a:custGeom>
            <a:solidFill>
              <a:srgbClr val="D9A600"/>
            </a:solidFill>
            <a:ln w="9525">
              <a:noFill/>
              <a:round/>
              <a:headEnd/>
              <a:tailEnd/>
            </a:ln>
          </p:spPr>
          <p:txBody>
            <a:bodyPr>
              <a:prstTxWarp prst="textNoShape">
                <a:avLst/>
              </a:prstTxWarp>
            </a:bodyPr>
            <a:lstStyle/>
            <a:p>
              <a:endParaRPr lang="en-US"/>
            </a:p>
          </p:txBody>
        </p:sp>
        <p:sp>
          <p:nvSpPr>
            <p:cNvPr id="62641" name="Freeform 177"/>
            <p:cNvSpPr>
              <a:spLocks/>
            </p:cNvSpPr>
            <p:nvPr/>
          </p:nvSpPr>
          <p:spPr bwMode="auto">
            <a:xfrm>
              <a:off x="1711" y="1638"/>
              <a:ext cx="175" cy="51"/>
            </a:xfrm>
            <a:custGeom>
              <a:avLst/>
              <a:gdLst>
                <a:gd name="T0" fmla="*/ 145 w 175"/>
                <a:gd name="T1" fmla="*/ 17 h 51"/>
                <a:gd name="T2" fmla="*/ 155 w 175"/>
                <a:gd name="T3" fmla="*/ 24 h 51"/>
                <a:gd name="T4" fmla="*/ 163 w 175"/>
                <a:gd name="T5" fmla="*/ 32 h 51"/>
                <a:gd name="T6" fmla="*/ 172 w 175"/>
                <a:gd name="T7" fmla="*/ 40 h 51"/>
                <a:gd name="T8" fmla="*/ 175 w 175"/>
                <a:gd name="T9" fmla="*/ 46 h 51"/>
                <a:gd name="T10" fmla="*/ 174 w 175"/>
                <a:gd name="T11" fmla="*/ 46 h 51"/>
                <a:gd name="T12" fmla="*/ 174 w 175"/>
                <a:gd name="T13" fmla="*/ 47 h 51"/>
                <a:gd name="T14" fmla="*/ 174 w 175"/>
                <a:gd name="T15" fmla="*/ 47 h 51"/>
                <a:gd name="T16" fmla="*/ 166 w 175"/>
                <a:gd name="T17" fmla="*/ 47 h 51"/>
                <a:gd name="T18" fmla="*/ 158 w 175"/>
                <a:gd name="T19" fmla="*/ 39 h 51"/>
                <a:gd name="T20" fmla="*/ 147 w 175"/>
                <a:gd name="T21" fmla="*/ 32 h 51"/>
                <a:gd name="T22" fmla="*/ 137 w 175"/>
                <a:gd name="T23" fmla="*/ 26 h 51"/>
                <a:gd name="T24" fmla="*/ 126 w 175"/>
                <a:gd name="T25" fmla="*/ 20 h 51"/>
                <a:gd name="T26" fmla="*/ 107 w 175"/>
                <a:gd name="T27" fmla="*/ 13 h 51"/>
                <a:gd name="T28" fmla="*/ 90 w 175"/>
                <a:gd name="T29" fmla="*/ 10 h 51"/>
                <a:gd name="T30" fmla="*/ 74 w 175"/>
                <a:gd name="T31" fmla="*/ 9 h 51"/>
                <a:gd name="T32" fmla="*/ 58 w 175"/>
                <a:gd name="T33" fmla="*/ 12 h 51"/>
                <a:gd name="T34" fmla="*/ 45 w 175"/>
                <a:gd name="T35" fmla="*/ 17 h 51"/>
                <a:gd name="T36" fmla="*/ 34 w 175"/>
                <a:gd name="T37" fmla="*/ 24 h 51"/>
                <a:gd name="T38" fmla="*/ 24 w 175"/>
                <a:gd name="T39" fmla="*/ 33 h 51"/>
                <a:gd name="T40" fmla="*/ 17 w 175"/>
                <a:gd name="T41" fmla="*/ 43 h 51"/>
                <a:gd name="T42" fmla="*/ 15 w 175"/>
                <a:gd name="T43" fmla="*/ 47 h 51"/>
                <a:gd name="T44" fmla="*/ 9 w 175"/>
                <a:gd name="T45" fmla="*/ 49 h 51"/>
                <a:gd name="T46" fmla="*/ 5 w 175"/>
                <a:gd name="T47" fmla="*/ 51 h 51"/>
                <a:gd name="T48" fmla="*/ 2 w 175"/>
                <a:gd name="T49" fmla="*/ 51 h 51"/>
                <a:gd name="T50" fmla="*/ 2 w 175"/>
                <a:gd name="T51" fmla="*/ 50 h 51"/>
                <a:gd name="T52" fmla="*/ 1 w 175"/>
                <a:gd name="T53" fmla="*/ 48 h 51"/>
                <a:gd name="T54" fmla="*/ 1 w 175"/>
                <a:gd name="T55" fmla="*/ 47 h 51"/>
                <a:gd name="T56" fmla="*/ 0 w 175"/>
                <a:gd name="T57" fmla="*/ 46 h 51"/>
                <a:gd name="T58" fmla="*/ 5 w 175"/>
                <a:gd name="T59" fmla="*/ 37 h 51"/>
                <a:gd name="T60" fmla="*/ 13 w 175"/>
                <a:gd name="T61" fmla="*/ 29 h 51"/>
                <a:gd name="T62" fmla="*/ 20 w 175"/>
                <a:gd name="T63" fmla="*/ 21 h 51"/>
                <a:gd name="T64" fmla="*/ 28 w 175"/>
                <a:gd name="T65" fmla="*/ 16 h 51"/>
                <a:gd name="T66" fmla="*/ 32 w 175"/>
                <a:gd name="T67" fmla="*/ 9 h 51"/>
                <a:gd name="T68" fmla="*/ 36 w 175"/>
                <a:gd name="T69" fmla="*/ 6 h 51"/>
                <a:gd name="T70" fmla="*/ 48 w 175"/>
                <a:gd name="T71" fmla="*/ 4 h 51"/>
                <a:gd name="T72" fmla="*/ 62 w 175"/>
                <a:gd name="T73" fmla="*/ 7 h 51"/>
                <a:gd name="T74" fmla="*/ 68 w 175"/>
                <a:gd name="T75" fmla="*/ 4 h 51"/>
                <a:gd name="T76" fmla="*/ 74 w 175"/>
                <a:gd name="T77" fmla="*/ 0 h 51"/>
                <a:gd name="T78" fmla="*/ 90 w 175"/>
                <a:gd name="T79" fmla="*/ 0 h 51"/>
                <a:gd name="T80" fmla="*/ 105 w 175"/>
                <a:gd name="T81" fmla="*/ 6 h 51"/>
                <a:gd name="T82" fmla="*/ 122 w 175"/>
                <a:gd name="T83" fmla="*/ 11 h 51"/>
                <a:gd name="T84" fmla="*/ 140 w 175"/>
                <a:gd name="T85" fmla="*/ 14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51"/>
                <a:gd name="T131" fmla="*/ 175 w 175"/>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51">
                  <a:moveTo>
                    <a:pt x="140" y="14"/>
                  </a:moveTo>
                  <a:lnTo>
                    <a:pt x="145" y="17"/>
                  </a:lnTo>
                  <a:lnTo>
                    <a:pt x="151" y="20"/>
                  </a:lnTo>
                  <a:lnTo>
                    <a:pt x="155" y="24"/>
                  </a:lnTo>
                  <a:lnTo>
                    <a:pt x="160" y="28"/>
                  </a:lnTo>
                  <a:lnTo>
                    <a:pt x="163" y="32"/>
                  </a:lnTo>
                  <a:lnTo>
                    <a:pt x="168" y="36"/>
                  </a:lnTo>
                  <a:lnTo>
                    <a:pt x="172" y="40"/>
                  </a:lnTo>
                  <a:lnTo>
                    <a:pt x="175" y="46"/>
                  </a:lnTo>
                  <a:lnTo>
                    <a:pt x="174" y="46"/>
                  </a:lnTo>
                  <a:lnTo>
                    <a:pt x="174" y="47"/>
                  </a:lnTo>
                  <a:lnTo>
                    <a:pt x="166" y="47"/>
                  </a:lnTo>
                  <a:lnTo>
                    <a:pt x="162" y="43"/>
                  </a:lnTo>
                  <a:lnTo>
                    <a:pt x="158" y="39"/>
                  </a:lnTo>
                  <a:lnTo>
                    <a:pt x="153" y="35"/>
                  </a:lnTo>
                  <a:lnTo>
                    <a:pt x="147" y="32"/>
                  </a:lnTo>
                  <a:lnTo>
                    <a:pt x="142" y="29"/>
                  </a:lnTo>
                  <a:lnTo>
                    <a:pt x="137" y="26"/>
                  </a:lnTo>
                  <a:lnTo>
                    <a:pt x="132" y="22"/>
                  </a:lnTo>
                  <a:lnTo>
                    <a:pt x="126" y="20"/>
                  </a:lnTo>
                  <a:lnTo>
                    <a:pt x="117" y="16"/>
                  </a:lnTo>
                  <a:lnTo>
                    <a:pt x="107" y="13"/>
                  </a:lnTo>
                  <a:lnTo>
                    <a:pt x="98" y="11"/>
                  </a:lnTo>
                  <a:lnTo>
                    <a:pt x="90" y="10"/>
                  </a:lnTo>
                  <a:lnTo>
                    <a:pt x="81" y="9"/>
                  </a:lnTo>
                  <a:lnTo>
                    <a:pt x="74" y="9"/>
                  </a:lnTo>
                  <a:lnTo>
                    <a:pt x="65" y="10"/>
                  </a:lnTo>
                  <a:lnTo>
                    <a:pt x="58" y="12"/>
                  </a:lnTo>
                  <a:lnTo>
                    <a:pt x="52" y="14"/>
                  </a:lnTo>
                  <a:lnTo>
                    <a:pt x="45" y="17"/>
                  </a:lnTo>
                  <a:lnTo>
                    <a:pt x="39" y="20"/>
                  </a:lnTo>
                  <a:lnTo>
                    <a:pt x="34" y="24"/>
                  </a:lnTo>
                  <a:lnTo>
                    <a:pt x="28" y="29"/>
                  </a:lnTo>
                  <a:lnTo>
                    <a:pt x="24" y="33"/>
                  </a:lnTo>
                  <a:lnTo>
                    <a:pt x="20" y="38"/>
                  </a:lnTo>
                  <a:lnTo>
                    <a:pt x="17" y="43"/>
                  </a:lnTo>
                  <a:lnTo>
                    <a:pt x="16" y="46"/>
                  </a:lnTo>
                  <a:lnTo>
                    <a:pt x="15" y="47"/>
                  </a:lnTo>
                  <a:lnTo>
                    <a:pt x="13" y="48"/>
                  </a:lnTo>
                  <a:lnTo>
                    <a:pt x="9" y="49"/>
                  </a:lnTo>
                  <a:lnTo>
                    <a:pt x="7" y="50"/>
                  </a:lnTo>
                  <a:lnTo>
                    <a:pt x="5" y="51"/>
                  </a:lnTo>
                  <a:lnTo>
                    <a:pt x="3" y="51"/>
                  </a:lnTo>
                  <a:lnTo>
                    <a:pt x="2" y="51"/>
                  </a:lnTo>
                  <a:lnTo>
                    <a:pt x="2" y="50"/>
                  </a:lnTo>
                  <a:lnTo>
                    <a:pt x="2" y="49"/>
                  </a:lnTo>
                  <a:lnTo>
                    <a:pt x="1" y="48"/>
                  </a:lnTo>
                  <a:lnTo>
                    <a:pt x="1" y="47"/>
                  </a:lnTo>
                  <a:lnTo>
                    <a:pt x="0" y="47"/>
                  </a:lnTo>
                  <a:lnTo>
                    <a:pt x="0" y="46"/>
                  </a:lnTo>
                  <a:lnTo>
                    <a:pt x="3" y="41"/>
                  </a:lnTo>
                  <a:lnTo>
                    <a:pt x="5" y="37"/>
                  </a:lnTo>
                  <a:lnTo>
                    <a:pt x="8" y="33"/>
                  </a:lnTo>
                  <a:lnTo>
                    <a:pt x="13" y="29"/>
                  </a:lnTo>
                  <a:lnTo>
                    <a:pt x="16" y="26"/>
                  </a:lnTo>
                  <a:lnTo>
                    <a:pt x="20" y="21"/>
                  </a:lnTo>
                  <a:lnTo>
                    <a:pt x="23" y="19"/>
                  </a:lnTo>
                  <a:lnTo>
                    <a:pt x="28" y="16"/>
                  </a:lnTo>
                  <a:lnTo>
                    <a:pt x="29" y="12"/>
                  </a:lnTo>
                  <a:lnTo>
                    <a:pt x="32" y="9"/>
                  </a:lnTo>
                  <a:lnTo>
                    <a:pt x="34" y="7"/>
                  </a:lnTo>
                  <a:lnTo>
                    <a:pt x="36" y="6"/>
                  </a:lnTo>
                  <a:lnTo>
                    <a:pt x="42" y="4"/>
                  </a:lnTo>
                  <a:lnTo>
                    <a:pt x="48" y="4"/>
                  </a:lnTo>
                  <a:lnTo>
                    <a:pt x="55" y="6"/>
                  </a:lnTo>
                  <a:lnTo>
                    <a:pt x="62" y="7"/>
                  </a:lnTo>
                  <a:lnTo>
                    <a:pt x="65" y="6"/>
                  </a:lnTo>
                  <a:lnTo>
                    <a:pt x="68" y="4"/>
                  </a:lnTo>
                  <a:lnTo>
                    <a:pt x="71" y="3"/>
                  </a:lnTo>
                  <a:lnTo>
                    <a:pt x="74" y="0"/>
                  </a:lnTo>
                  <a:lnTo>
                    <a:pt x="81" y="0"/>
                  </a:lnTo>
                  <a:lnTo>
                    <a:pt x="90" y="0"/>
                  </a:lnTo>
                  <a:lnTo>
                    <a:pt x="98" y="2"/>
                  </a:lnTo>
                  <a:lnTo>
                    <a:pt x="105" y="6"/>
                  </a:lnTo>
                  <a:lnTo>
                    <a:pt x="114" y="8"/>
                  </a:lnTo>
                  <a:lnTo>
                    <a:pt x="122" y="11"/>
                  </a:lnTo>
                  <a:lnTo>
                    <a:pt x="131" y="13"/>
                  </a:lnTo>
                  <a:lnTo>
                    <a:pt x="140" y="14"/>
                  </a:lnTo>
                  <a:close/>
                </a:path>
              </a:pathLst>
            </a:custGeom>
            <a:solidFill>
              <a:srgbClr val="000000"/>
            </a:solidFill>
            <a:ln w="9525">
              <a:noFill/>
              <a:round/>
              <a:headEnd/>
              <a:tailEnd/>
            </a:ln>
          </p:spPr>
          <p:txBody>
            <a:bodyPr>
              <a:prstTxWarp prst="textNoShape">
                <a:avLst/>
              </a:prstTxWarp>
            </a:bodyPr>
            <a:lstStyle/>
            <a:p>
              <a:endParaRPr lang="en-US"/>
            </a:p>
          </p:txBody>
        </p:sp>
        <p:sp>
          <p:nvSpPr>
            <p:cNvPr id="62642" name="Freeform 178"/>
            <p:cNvSpPr>
              <a:spLocks/>
            </p:cNvSpPr>
            <p:nvPr/>
          </p:nvSpPr>
          <p:spPr bwMode="auto">
            <a:xfrm>
              <a:off x="1722" y="1674"/>
              <a:ext cx="10" cy="13"/>
            </a:xfrm>
            <a:custGeom>
              <a:avLst/>
              <a:gdLst>
                <a:gd name="T0" fmla="*/ 0 w 10"/>
                <a:gd name="T1" fmla="*/ 13 h 13"/>
                <a:gd name="T2" fmla="*/ 0 w 10"/>
                <a:gd name="T3" fmla="*/ 12 h 13"/>
                <a:gd name="T4" fmla="*/ 1 w 10"/>
                <a:gd name="T5" fmla="*/ 12 h 13"/>
                <a:gd name="T6" fmla="*/ 1 w 10"/>
                <a:gd name="T7" fmla="*/ 12 h 13"/>
                <a:gd name="T8" fmla="*/ 1 w 10"/>
                <a:gd name="T9" fmla="*/ 12 h 13"/>
                <a:gd name="T10" fmla="*/ 1 w 10"/>
                <a:gd name="T11" fmla="*/ 11 h 13"/>
                <a:gd name="T12" fmla="*/ 1 w 10"/>
                <a:gd name="T13" fmla="*/ 11 h 13"/>
                <a:gd name="T14" fmla="*/ 2 w 10"/>
                <a:gd name="T15" fmla="*/ 11 h 13"/>
                <a:gd name="T16" fmla="*/ 2 w 10"/>
                <a:gd name="T17" fmla="*/ 10 h 13"/>
                <a:gd name="T18" fmla="*/ 3 w 10"/>
                <a:gd name="T19" fmla="*/ 8 h 13"/>
                <a:gd name="T20" fmla="*/ 4 w 10"/>
                <a:gd name="T21" fmla="*/ 7 h 13"/>
                <a:gd name="T22" fmla="*/ 5 w 10"/>
                <a:gd name="T23" fmla="*/ 6 h 13"/>
                <a:gd name="T24" fmla="*/ 6 w 10"/>
                <a:gd name="T25" fmla="*/ 5 h 13"/>
                <a:gd name="T26" fmla="*/ 7 w 10"/>
                <a:gd name="T27" fmla="*/ 4 h 13"/>
                <a:gd name="T28" fmla="*/ 8 w 10"/>
                <a:gd name="T29" fmla="*/ 3 h 13"/>
                <a:gd name="T30" fmla="*/ 9 w 10"/>
                <a:gd name="T31" fmla="*/ 1 h 13"/>
                <a:gd name="T32" fmla="*/ 10 w 10"/>
                <a:gd name="T33" fmla="*/ 0 h 13"/>
                <a:gd name="T34" fmla="*/ 10 w 10"/>
                <a:gd name="T35" fmla="*/ 1 h 13"/>
                <a:gd name="T36" fmla="*/ 9 w 10"/>
                <a:gd name="T37" fmla="*/ 2 h 13"/>
                <a:gd name="T38" fmla="*/ 9 w 10"/>
                <a:gd name="T39" fmla="*/ 3 h 13"/>
                <a:gd name="T40" fmla="*/ 8 w 10"/>
                <a:gd name="T41" fmla="*/ 4 h 13"/>
                <a:gd name="T42" fmla="*/ 7 w 10"/>
                <a:gd name="T43" fmla="*/ 5 h 13"/>
                <a:gd name="T44" fmla="*/ 7 w 10"/>
                <a:gd name="T45" fmla="*/ 6 h 13"/>
                <a:gd name="T46" fmla="*/ 6 w 10"/>
                <a:gd name="T47" fmla="*/ 7 h 13"/>
                <a:gd name="T48" fmla="*/ 6 w 10"/>
                <a:gd name="T49" fmla="*/ 7 h 13"/>
                <a:gd name="T50" fmla="*/ 6 w 10"/>
                <a:gd name="T51" fmla="*/ 8 h 13"/>
                <a:gd name="T52" fmla="*/ 5 w 10"/>
                <a:gd name="T53" fmla="*/ 8 h 13"/>
                <a:gd name="T54" fmla="*/ 5 w 10"/>
                <a:gd name="T55" fmla="*/ 10 h 13"/>
                <a:gd name="T56" fmla="*/ 4 w 10"/>
                <a:gd name="T57" fmla="*/ 10 h 13"/>
                <a:gd name="T58" fmla="*/ 3 w 10"/>
                <a:gd name="T59" fmla="*/ 11 h 13"/>
                <a:gd name="T60" fmla="*/ 2 w 10"/>
                <a:gd name="T61" fmla="*/ 12 h 13"/>
                <a:gd name="T62" fmla="*/ 1 w 10"/>
                <a:gd name="T63" fmla="*/ 12 h 13"/>
                <a:gd name="T64" fmla="*/ 0 w 10"/>
                <a:gd name="T65" fmla="*/ 13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13"/>
                <a:gd name="T101" fmla="*/ 10 w 10"/>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13">
                  <a:moveTo>
                    <a:pt x="0" y="13"/>
                  </a:moveTo>
                  <a:lnTo>
                    <a:pt x="0" y="12"/>
                  </a:lnTo>
                  <a:lnTo>
                    <a:pt x="1" y="12"/>
                  </a:lnTo>
                  <a:lnTo>
                    <a:pt x="1" y="11"/>
                  </a:lnTo>
                  <a:lnTo>
                    <a:pt x="2" y="11"/>
                  </a:lnTo>
                  <a:lnTo>
                    <a:pt x="2" y="10"/>
                  </a:lnTo>
                  <a:lnTo>
                    <a:pt x="3" y="8"/>
                  </a:lnTo>
                  <a:lnTo>
                    <a:pt x="4" y="7"/>
                  </a:lnTo>
                  <a:lnTo>
                    <a:pt x="5" y="6"/>
                  </a:lnTo>
                  <a:lnTo>
                    <a:pt x="6" y="5"/>
                  </a:lnTo>
                  <a:lnTo>
                    <a:pt x="7" y="4"/>
                  </a:lnTo>
                  <a:lnTo>
                    <a:pt x="8" y="3"/>
                  </a:lnTo>
                  <a:lnTo>
                    <a:pt x="9" y="1"/>
                  </a:lnTo>
                  <a:lnTo>
                    <a:pt x="10" y="0"/>
                  </a:lnTo>
                  <a:lnTo>
                    <a:pt x="10" y="1"/>
                  </a:lnTo>
                  <a:lnTo>
                    <a:pt x="9" y="2"/>
                  </a:lnTo>
                  <a:lnTo>
                    <a:pt x="9" y="3"/>
                  </a:lnTo>
                  <a:lnTo>
                    <a:pt x="8" y="4"/>
                  </a:lnTo>
                  <a:lnTo>
                    <a:pt x="7" y="5"/>
                  </a:lnTo>
                  <a:lnTo>
                    <a:pt x="7" y="6"/>
                  </a:lnTo>
                  <a:lnTo>
                    <a:pt x="6" y="7"/>
                  </a:lnTo>
                  <a:lnTo>
                    <a:pt x="6" y="8"/>
                  </a:lnTo>
                  <a:lnTo>
                    <a:pt x="5" y="8"/>
                  </a:lnTo>
                  <a:lnTo>
                    <a:pt x="5" y="10"/>
                  </a:lnTo>
                  <a:lnTo>
                    <a:pt x="4" y="10"/>
                  </a:lnTo>
                  <a:lnTo>
                    <a:pt x="3" y="11"/>
                  </a:lnTo>
                  <a:lnTo>
                    <a:pt x="2" y="12"/>
                  </a:lnTo>
                  <a:lnTo>
                    <a:pt x="1" y="12"/>
                  </a:lnTo>
                  <a:lnTo>
                    <a:pt x="0" y="13"/>
                  </a:lnTo>
                  <a:close/>
                </a:path>
              </a:pathLst>
            </a:custGeom>
            <a:solidFill>
              <a:srgbClr val="40D9A6"/>
            </a:solidFill>
            <a:ln w="9525">
              <a:noFill/>
              <a:round/>
              <a:headEnd/>
              <a:tailEnd/>
            </a:ln>
          </p:spPr>
          <p:txBody>
            <a:bodyPr>
              <a:prstTxWarp prst="textNoShape">
                <a:avLst/>
              </a:prstTxWarp>
            </a:bodyPr>
            <a:lstStyle/>
            <a:p>
              <a:endParaRPr lang="en-US"/>
            </a:p>
          </p:txBody>
        </p:sp>
        <p:sp>
          <p:nvSpPr>
            <p:cNvPr id="62643" name="Freeform 179"/>
            <p:cNvSpPr>
              <a:spLocks/>
            </p:cNvSpPr>
            <p:nvPr/>
          </p:nvSpPr>
          <p:spPr bwMode="auto">
            <a:xfrm>
              <a:off x="1378" y="1771"/>
              <a:ext cx="59" cy="83"/>
            </a:xfrm>
            <a:custGeom>
              <a:avLst/>
              <a:gdLst>
                <a:gd name="T0" fmla="*/ 29 w 59"/>
                <a:gd name="T1" fmla="*/ 0 h 83"/>
                <a:gd name="T2" fmla="*/ 36 w 59"/>
                <a:gd name="T3" fmla="*/ 1 h 83"/>
                <a:gd name="T4" fmla="*/ 41 w 59"/>
                <a:gd name="T5" fmla="*/ 3 h 83"/>
                <a:gd name="T6" fmla="*/ 46 w 59"/>
                <a:gd name="T7" fmla="*/ 7 h 83"/>
                <a:gd name="T8" fmla="*/ 51 w 59"/>
                <a:gd name="T9" fmla="*/ 12 h 83"/>
                <a:gd name="T10" fmla="*/ 55 w 59"/>
                <a:gd name="T11" fmla="*/ 18 h 83"/>
                <a:gd name="T12" fmla="*/ 57 w 59"/>
                <a:gd name="T13" fmla="*/ 25 h 83"/>
                <a:gd name="T14" fmla="*/ 59 w 59"/>
                <a:gd name="T15" fmla="*/ 33 h 83"/>
                <a:gd name="T16" fmla="*/ 59 w 59"/>
                <a:gd name="T17" fmla="*/ 41 h 83"/>
                <a:gd name="T18" fmla="*/ 59 w 59"/>
                <a:gd name="T19" fmla="*/ 49 h 83"/>
                <a:gd name="T20" fmla="*/ 57 w 59"/>
                <a:gd name="T21" fmla="*/ 57 h 83"/>
                <a:gd name="T22" fmla="*/ 55 w 59"/>
                <a:gd name="T23" fmla="*/ 64 h 83"/>
                <a:gd name="T24" fmla="*/ 51 w 59"/>
                <a:gd name="T25" fmla="*/ 71 h 83"/>
                <a:gd name="T26" fmla="*/ 46 w 59"/>
                <a:gd name="T27" fmla="*/ 76 h 83"/>
                <a:gd name="T28" fmla="*/ 41 w 59"/>
                <a:gd name="T29" fmla="*/ 79 h 83"/>
                <a:gd name="T30" fmla="*/ 36 w 59"/>
                <a:gd name="T31" fmla="*/ 82 h 83"/>
                <a:gd name="T32" fmla="*/ 29 w 59"/>
                <a:gd name="T33" fmla="*/ 83 h 83"/>
                <a:gd name="T34" fmla="*/ 24 w 59"/>
                <a:gd name="T35" fmla="*/ 82 h 83"/>
                <a:gd name="T36" fmla="*/ 18 w 59"/>
                <a:gd name="T37" fmla="*/ 79 h 83"/>
                <a:gd name="T38" fmla="*/ 14 w 59"/>
                <a:gd name="T39" fmla="*/ 76 h 83"/>
                <a:gd name="T40" fmla="*/ 8 w 59"/>
                <a:gd name="T41" fmla="*/ 71 h 83"/>
                <a:gd name="T42" fmla="*/ 5 w 59"/>
                <a:gd name="T43" fmla="*/ 64 h 83"/>
                <a:gd name="T44" fmla="*/ 2 w 59"/>
                <a:gd name="T45" fmla="*/ 57 h 83"/>
                <a:gd name="T46" fmla="*/ 1 w 59"/>
                <a:gd name="T47" fmla="*/ 49 h 83"/>
                <a:gd name="T48" fmla="*/ 0 w 59"/>
                <a:gd name="T49" fmla="*/ 41 h 83"/>
                <a:gd name="T50" fmla="*/ 1 w 59"/>
                <a:gd name="T51" fmla="*/ 33 h 83"/>
                <a:gd name="T52" fmla="*/ 2 w 59"/>
                <a:gd name="T53" fmla="*/ 25 h 83"/>
                <a:gd name="T54" fmla="*/ 5 w 59"/>
                <a:gd name="T55" fmla="*/ 18 h 83"/>
                <a:gd name="T56" fmla="*/ 8 w 59"/>
                <a:gd name="T57" fmla="*/ 12 h 83"/>
                <a:gd name="T58" fmla="*/ 14 w 59"/>
                <a:gd name="T59" fmla="*/ 7 h 83"/>
                <a:gd name="T60" fmla="*/ 18 w 59"/>
                <a:gd name="T61" fmla="*/ 3 h 83"/>
                <a:gd name="T62" fmla="*/ 24 w 59"/>
                <a:gd name="T63" fmla="*/ 1 h 83"/>
                <a:gd name="T64" fmla="*/ 29 w 59"/>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83"/>
                <a:gd name="T101" fmla="*/ 59 w 59"/>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83">
                  <a:moveTo>
                    <a:pt x="29" y="0"/>
                  </a:moveTo>
                  <a:lnTo>
                    <a:pt x="36" y="1"/>
                  </a:lnTo>
                  <a:lnTo>
                    <a:pt x="41" y="3"/>
                  </a:lnTo>
                  <a:lnTo>
                    <a:pt x="46" y="7"/>
                  </a:lnTo>
                  <a:lnTo>
                    <a:pt x="51" y="12"/>
                  </a:lnTo>
                  <a:lnTo>
                    <a:pt x="55" y="18"/>
                  </a:lnTo>
                  <a:lnTo>
                    <a:pt x="57" y="25"/>
                  </a:lnTo>
                  <a:lnTo>
                    <a:pt x="59" y="33"/>
                  </a:lnTo>
                  <a:lnTo>
                    <a:pt x="59" y="41"/>
                  </a:lnTo>
                  <a:lnTo>
                    <a:pt x="59" y="49"/>
                  </a:lnTo>
                  <a:lnTo>
                    <a:pt x="57" y="57"/>
                  </a:lnTo>
                  <a:lnTo>
                    <a:pt x="55" y="64"/>
                  </a:lnTo>
                  <a:lnTo>
                    <a:pt x="51" y="71"/>
                  </a:lnTo>
                  <a:lnTo>
                    <a:pt x="46" y="76"/>
                  </a:lnTo>
                  <a:lnTo>
                    <a:pt x="41" y="79"/>
                  </a:lnTo>
                  <a:lnTo>
                    <a:pt x="36" y="82"/>
                  </a:lnTo>
                  <a:lnTo>
                    <a:pt x="29" y="83"/>
                  </a:lnTo>
                  <a:lnTo>
                    <a:pt x="24" y="82"/>
                  </a:lnTo>
                  <a:lnTo>
                    <a:pt x="18" y="79"/>
                  </a:lnTo>
                  <a:lnTo>
                    <a:pt x="14" y="76"/>
                  </a:lnTo>
                  <a:lnTo>
                    <a:pt x="8" y="71"/>
                  </a:lnTo>
                  <a:lnTo>
                    <a:pt x="5" y="64"/>
                  </a:lnTo>
                  <a:lnTo>
                    <a:pt x="2" y="57"/>
                  </a:lnTo>
                  <a:lnTo>
                    <a:pt x="1" y="49"/>
                  </a:lnTo>
                  <a:lnTo>
                    <a:pt x="0" y="41"/>
                  </a:lnTo>
                  <a:lnTo>
                    <a:pt x="1" y="33"/>
                  </a:lnTo>
                  <a:lnTo>
                    <a:pt x="2" y="25"/>
                  </a:lnTo>
                  <a:lnTo>
                    <a:pt x="5" y="18"/>
                  </a:lnTo>
                  <a:lnTo>
                    <a:pt x="8" y="12"/>
                  </a:lnTo>
                  <a:lnTo>
                    <a:pt x="14" y="7"/>
                  </a:lnTo>
                  <a:lnTo>
                    <a:pt x="18" y="3"/>
                  </a:lnTo>
                  <a:lnTo>
                    <a:pt x="24" y="1"/>
                  </a:lnTo>
                  <a:lnTo>
                    <a:pt x="29" y="0"/>
                  </a:lnTo>
                  <a:close/>
                </a:path>
              </a:pathLst>
            </a:custGeom>
            <a:solidFill>
              <a:srgbClr val="FF6600"/>
            </a:solidFill>
            <a:ln w="9525">
              <a:noFill/>
              <a:round/>
              <a:headEnd/>
              <a:tailEnd/>
            </a:ln>
          </p:spPr>
          <p:txBody>
            <a:bodyPr>
              <a:prstTxWarp prst="textNoShape">
                <a:avLst/>
              </a:prstTxWarp>
            </a:bodyPr>
            <a:lstStyle/>
            <a:p>
              <a:endParaRPr lang="en-US"/>
            </a:p>
          </p:txBody>
        </p:sp>
        <p:sp>
          <p:nvSpPr>
            <p:cNvPr id="62644" name="Freeform 180"/>
            <p:cNvSpPr>
              <a:spLocks/>
            </p:cNvSpPr>
            <p:nvPr/>
          </p:nvSpPr>
          <p:spPr bwMode="auto">
            <a:xfrm>
              <a:off x="1808" y="1794"/>
              <a:ext cx="65" cy="83"/>
            </a:xfrm>
            <a:custGeom>
              <a:avLst/>
              <a:gdLst>
                <a:gd name="T0" fmla="*/ 33 w 65"/>
                <a:gd name="T1" fmla="*/ 0 h 83"/>
                <a:gd name="T2" fmla="*/ 39 w 65"/>
                <a:gd name="T3" fmla="*/ 1 h 83"/>
                <a:gd name="T4" fmla="*/ 45 w 65"/>
                <a:gd name="T5" fmla="*/ 3 h 83"/>
                <a:gd name="T6" fmla="*/ 50 w 65"/>
                <a:gd name="T7" fmla="*/ 8 h 83"/>
                <a:gd name="T8" fmla="*/ 56 w 65"/>
                <a:gd name="T9" fmla="*/ 13 h 83"/>
                <a:gd name="T10" fmla="*/ 59 w 65"/>
                <a:gd name="T11" fmla="*/ 19 h 83"/>
                <a:gd name="T12" fmla="*/ 62 w 65"/>
                <a:gd name="T13" fmla="*/ 25 h 83"/>
                <a:gd name="T14" fmla="*/ 64 w 65"/>
                <a:gd name="T15" fmla="*/ 34 h 83"/>
                <a:gd name="T16" fmla="*/ 65 w 65"/>
                <a:gd name="T17" fmla="*/ 42 h 83"/>
                <a:gd name="T18" fmla="*/ 64 w 65"/>
                <a:gd name="T19" fmla="*/ 51 h 83"/>
                <a:gd name="T20" fmla="*/ 62 w 65"/>
                <a:gd name="T21" fmla="*/ 58 h 83"/>
                <a:gd name="T22" fmla="*/ 59 w 65"/>
                <a:gd name="T23" fmla="*/ 65 h 83"/>
                <a:gd name="T24" fmla="*/ 56 w 65"/>
                <a:gd name="T25" fmla="*/ 71 h 83"/>
                <a:gd name="T26" fmla="*/ 50 w 65"/>
                <a:gd name="T27" fmla="*/ 76 h 83"/>
                <a:gd name="T28" fmla="*/ 45 w 65"/>
                <a:gd name="T29" fmla="*/ 80 h 83"/>
                <a:gd name="T30" fmla="*/ 39 w 65"/>
                <a:gd name="T31" fmla="*/ 82 h 83"/>
                <a:gd name="T32" fmla="*/ 33 w 65"/>
                <a:gd name="T33" fmla="*/ 83 h 83"/>
                <a:gd name="T34" fmla="*/ 26 w 65"/>
                <a:gd name="T35" fmla="*/ 82 h 83"/>
                <a:gd name="T36" fmla="*/ 20 w 65"/>
                <a:gd name="T37" fmla="*/ 80 h 83"/>
                <a:gd name="T38" fmla="*/ 15 w 65"/>
                <a:gd name="T39" fmla="*/ 76 h 83"/>
                <a:gd name="T40" fmla="*/ 9 w 65"/>
                <a:gd name="T41" fmla="*/ 71 h 83"/>
                <a:gd name="T42" fmla="*/ 5 w 65"/>
                <a:gd name="T43" fmla="*/ 65 h 83"/>
                <a:gd name="T44" fmla="*/ 2 w 65"/>
                <a:gd name="T45" fmla="*/ 58 h 83"/>
                <a:gd name="T46" fmla="*/ 0 w 65"/>
                <a:gd name="T47" fmla="*/ 51 h 83"/>
                <a:gd name="T48" fmla="*/ 0 w 65"/>
                <a:gd name="T49" fmla="*/ 42 h 83"/>
                <a:gd name="T50" fmla="*/ 0 w 65"/>
                <a:gd name="T51" fmla="*/ 34 h 83"/>
                <a:gd name="T52" fmla="*/ 2 w 65"/>
                <a:gd name="T53" fmla="*/ 25 h 83"/>
                <a:gd name="T54" fmla="*/ 5 w 65"/>
                <a:gd name="T55" fmla="*/ 19 h 83"/>
                <a:gd name="T56" fmla="*/ 9 w 65"/>
                <a:gd name="T57" fmla="*/ 13 h 83"/>
                <a:gd name="T58" fmla="*/ 15 w 65"/>
                <a:gd name="T59" fmla="*/ 8 h 83"/>
                <a:gd name="T60" fmla="*/ 20 w 65"/>
                <a:gd name="T61" fmla="*/ 3 h 83"/>
                <a:gd name="T62" fmla="*/ 26 w 65"/>
                <a:gd name="T63" fmla="*/ 1 h 83"/>
                <a:gd name="T64" fmla="*/ 33 w 65"/>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3"/>
                <a:gd name="T101" fmla="*/ 65 w 65"/>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3">
                  <a:moveTo>
                    <a:pt x="33" y="0"/>
                  </a:moveTo>
                  <a:lnTo>
                    <a:pt x="39" y="1"/>
                  </a:lnTo>
                  <a:lnTo>
                    <a:pt x="45" y="3"/>
                  </a:lnTo>
                  <a:lnTo>
                    <a:pt x="50" y="8"/>
                  </a:lnTo>
                  <a:lnTo>
                    <a:pt x="56" y="13"/>
                  </a:lnTo>
                  <a:lnTo>
                    <a:pt x="59" y="19"/>
                  </a:lnTo>
                  <a:lnTo>
                    <a:pt x="62" y="25"/>
                  </a:lnTo>
                  <a:lnTo>
                    <a:pt x="64" y="34"/>
                  </a:lnTo>
                  <a:lnTo>
                    <a:pt x="65" y="42"/>
                  </a:lnTo>
                  <a:lnTo>
                    <a:pt x="64" y="51"/>
                  </a:lnTo>
                  <a:lnTo>
                    <a:pt x="62" y="58"/>
                  </a:lnTo>
                  <a:lnTo>
                    <a:pt x="59" y="65"/>
                  </a:lnTo>
                  <a:lnTo>
                    <a:pt x="56" y="71"/>
                  </a:lnTo>
                  <a:lnTo>
                    <a:pt x="50" y="76"/>
                  </a:lnTo>
                  <a:lnTo>
                    <a:pt x="45" y="80"/>
                  </a:lnTo>
                  <a:lnTo>
                    <a:pt x="39" y="82"/>
                  </a:lnTo>
                  <a:lnTo>
                    <a:pt x="33" y="83"/>
                  </a:lnTo>
                  <a:lnTo>
                    <a:pt x="26" y="82"/>
                  </a:lnTo>
                  <a:lnTo>
                    <a:pt x="20" y="80"/>
                  </a:lnTo>
                  <a:lnTo>
                    <a:pt x="15" y="76"/>
                  </a:lnTo>
                  <a:lnTo>
                    <a:pt x="9" y="71"/>
                  </a:lnTo>
                  <a:lnTo>
                    <a:pt x="5" y="65"/>
                  </a:lnTo>
                  <a:lnTo>
                    <a:pt x="2" y="58"/>
                  </a:lnTo>
                  <a:lnTo>
                    <a:pt x="0" y="51"/>
                  </a:lnTo>
                  <a:lnTo>
                    <a:pt x="0" y="42"/>
                  </a:lnTo>
                  <a:lnTo>
                    <a:pt x="0" y="34"/>
                  </a:lnTo>
                  <a:lnTo>
                    <a:pt x="2" y="25"/>
                  </a:lnTo>
                  <a:lnTo>
                    <a:pt x="5" y="19"/>
                  </a:lnTo>
                  <a:lnTo>
                    <a:pt x="9" y="13"/>
                  </a:lnTo>
                  <a:lnTo>
                    <a:pt x="15" y="8"/>
                  </a:lnTo>
                  <a:lnTo>
                    <a:pt x="20" y="3"/>
                  </a:lnTo>
                  <a:lnTo>
                    <a:pt x="26" y="1"/>
                  </a:lnTo>
                  <a:lnTo>
                    <a:pt x="33" y="0"/>
                  </a:lnTo>
                  <a:close/>
                </a:path>
              </a:pathLst>
            </a:custGeom>
            <a:solidFill>
              <a:srgbClr val="FF6600"/>
            </a:solidFill>
            <a:ln w="9525">
              <a:noFill/>
              <a:round/>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2595563" y="3100388"/>
            <a:ext cx="993775" cy="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13315" name="Text Box 9"/>
          <p:cNvSpPr txBox="1">
            <a:spLocks noChangeArrowheads="1"/>
          </p:cNvSpPr>
          <p:nvPr/>
        </p:nvSpPr>
        <p:spPr bwMode="auto">
          <a:xfrm>
            <a:off x="1933575" y="4481513"/>
            <a:ext cx="5657850" cy="481012"/>
          </a:xfrm>
          <a:prstGeom prst="rect">
            <a:avLst/>
          </a:prstGeom>
          <a:noFill/>
          <a:ln w="9525">
            <a:noFill/>
            <a:miter lim="800000"/>
            <a:headEnd/>
            <a:tailEnd/>
          </a:ln>
        </p:spPr>
        <p:txBody>
          <a:bodyPr wrap="none">
            <a:prstTxWarp prst="textNoShape">
              <a:avLst/>
            </a:prstTxWarp>
            <a:spAutoFit/>
          </a:bodyPr>
          <a:lstStyle/>
          <a:p>
            <a:pPr eaLnBrk="1" hangingPunct="1"/>
            <a:r>
              <a:rPr lang="en-US"/>
              <a:t>L(M) = All strings of 0s and 1s</a:t>
            </a:r>
          </a:p>
        </p:txBody>
      </p:sp>
      <p:sp>
        <p:nvSpPr>
          <p:cNvPr id="13316" name="Text Box 12"/>
          <p:cNvSpPr txBox="1">
            <a:spLocks noChangeArrowheads="1"/>
          </p:cNvSpPr>
          <p:nvPr/>
        </p:nvSpPr>
        <p:spPr bwMode="auto">
          <a:xfrm>
            <a:off x="457200" y="304800"/>
            <a:ext cx="8204200" cy="534988"/>
          </a:xfrm>
          <a:prstGeom prst="rect">
            <a:avLst/>
          </a:prstGeom>
          <a:noFill/>
          <a:ln w="57150" cap="sq">
            <a:noFill/>
            <a:miter lim="800000"/>
            <a:headEnd/>
            <a:tailEnd/>
          </a:ln>
        </p:spPr>
        <p:txBody>
          <a:bodyPr lIns="274320" rIns="274320">
            <a:prstTxWarp prst="textNoShape">
              <a:avLst/>
            </a:prstTxWarp>
            <a:spAutoFit/>
          </a:bodyPr>
          <a:lstStyle/>
          <a:p>
            <a:r>
              <a:rPr lang="en-US" sz="3200"/>
              <a:t>The </a:t>
            </a:r>
            <a:r>
              <a:rPr lang="en-US" sz="3200">
                <a:solidFill>
                  <a:srgbClr val="FFFF00"/>
                </a:solidFill>
              </a:rPr>
              <a:t>Language </a:t>
            </a:r>
            <a:r>
              <a:rPr lang="en-US" sz="3200"/>
              <a:t>L(M) of Machine M</a:t>
            </a:r>
          </a:p>
        </p:txBody>
      </p:sp>
      <p:sp>
        <p:nvSpPr>
          <p:cNvPr id="13317" name="Line 13"/>
          <p:cNvSpPr>
            <a:spLocks noChangeShapeType="1"/>
          </p:cNvSpPr>
          <p:nvPr/>
        </p:nvSpPr>
        <p:spPr bwMode="auto">
          <a:xfrm flipV="1">
            <a:off x="3251200" y="3568700"/>
            <a:ext cx="508000" cy="673100"/>
          </a:xfrm>
          <a:prstGeom prst="line">
            <a:avLst/>
          </a:prstGeom>
          <a:noFill/>
          <a:ln w="57150" cap="sq">
            <a:solidFill>
              <a:schemeClr val="bg1"/>
            </a:solidFill>
            <a:round/>
            <a:headEnd/>
            <a:tailEnd type="triangle" w="med" len="med"/>
          </a:ln>
        </p:spPr>
        <p:txBody>
          <a:bodyPr lIns="274320" rIns="274320">
            <a:prstTxWarp prst="textNoShape">
              <a:avLst/>
            </a:prstTxWarp>
            <a:spAutoFit/>
          </a:bodyPr>
          <a:lstStyle/>
          <a:p>
            <a:endParaRPr lang="en-US"/>
          </a:p>
        </p:txBody>
      </p:sp>
      <p:sp>
        <p:nvSpPr>
          <p:cNvPr id="13318" name="Oval 7"/>
          <p:cNvSpPr>
            <a:spLocks noChangeArrowheads="1"/>
          </p:cNvSpPr>
          <p:nvPr/>
        </p:nvSpPr>
        <p:spPr bwMode="auto">
          <a:xfrm>
            <a:off x="3916363" y="2605088"/>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3319" name="Oval 19"/>
          <p:cNvSpPr>
            <a:spLocks noChangeArrowheads="1"/>
          </p:cNvSpPr>
          <p:nvPr/>
        </p:nvSpPr>
        <p:spPr bwMode="auto">
          <a:xfrm>
            <a:off x="3738563" y="2427288"/>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3320" name="AutoShape 4"/>
          <p:cNvSpPr>
            <a:spLocks noChangeArrowheads="1"/>
          </p:cNvSpPr>
          <p:nvPr/>
        </p:nvSpPr>
        <p:spPr bwMode="auto">
          <a:xfrm>
            <a:off x="3975100" y="1550988"/>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solidFill>
            <a:schemeClr val="tx1"/>
          </a:solidFill>
          <a:ln w="9525">
            <a:solidFill>
              <a:schemeClr val="tx1"/>
            </a:solidFill>
            <a:miter lim="800000"/>
            <a:headEnd/>
            <a:tailEnd/>
          </a:ln>
        </p:spPr>
        <p:txBody>
          <a:bodyPr wrap="none" anchor="ctr">
            <a:prstTxWarp prst="textNoShape">
              <a:avLst/>
            </a:prstTxWarp>
            <a:spAutoFit/>
          </a:bodyPr>
          <a:lstStyle/>
          <a:p>
            <a:endParaRPr lang="en-US"/>
          </a:p>
        </p:txBody>
      </p:sp>
      <p:sp>
        <p:nvSpPr>
          <p:cNvPr id="13321" name="Text Box 12"/>
          <p:cNvSpPr txBox="1">
            <a:spLocks noChangeArrowheads="1"/>
          </p:cNvSpPr>
          <p:nvPr/>
        </p:nvSpPr>
        <p:spPr bwMode="auto">
          <a:xfrm>
            <a:off x="5099050" y="1947863"/>
            <a:ext cx="779463" cy="479425"/>
          </a:xfrm>
          <a:prstGeom prst="rect">
            <a:avLst/>
          </a:prstGeom>
          <a:noFill/>
          <a:ln w="9525">
            <a:noFill/>
            <a:miter lim="800000"/>
            <a:headEnd/>
            <a:tailEnd/>
          </a:ln>
        </p:spPr>
        <p:txBody>
          <a:bodyPr wrap="none">
            <a:prstTxWarp prst="textNoShape">
              <a:avLst/>
            </a:prstTxWarp>
            <a:spAutoFit/>
          </a:bodyPr>
          <a:lstStyle/>
          <a:p>
            <a:pPr eaLnBrk="1" hangingPunct="1"/>
            <a:r>
              <a:rPr lang="en-US"/>
              <a:t>0,1</a:t>
            </a:r>
          </a:p>
        </p:txBody>
      </p:sp>
      <p:sp>
        <p:nvSpPr>
          <p:cNvPr id="13322" name="Text Box 7"/>
          <p:cNvSpPr txBox="1">
            <a:spLocks noChangeArrowheads="1"/>
          </p:cNvSpPr>
          <p:nvPr/>
        </p:nvSpPr>
        <p:spPr bwMode="auto">
          <a:xfrm>
            <a:off x="4019550" y="2860675"/>
            <a:ext cx="598488" cy="479425"/>
          </a:xfrm>
          <a:prstGeom prst="rect">
            <a:avLst/>
          </a:prstGeom>
          <a:noFill/>
          <a:ln w="9525">
            <a:noFill/>
            <a:miter lim="800000"/>
            <a:headEnd/>
            <a:tailEnd/>
          </a:ln>
        </p:spPr>
        <p:txBody>
          <a:bodyPr>
            <a:prstTxWarp prst="textNoShape">
              <a:avLst/>
            </a:prstTxWarp>
            <a:spAutoFit/>
          </a:bodyPr>
          <a:lstStyle/>
          <a:p>
            <a:pPr eaLnBrk="1" hangingPunct="1"/>
            <a:r>
              <a:rPr lang="en-US"/>
              <a:t>q</a:t>
            </a:r>
            <a:r>
              <a:rPr lang="en-US" baseline="-25000"/>
              <a:t>0</a:t>
            </a:r>
          </a:p>
        </p:txBody>
      </p:sp>
      <p:sp>
        <p:nvSpPr>
          <p:cNvPr id="13323" name="Text Box 31"/>
          <p:cNvSpPr txBox="1">
            <a:spLocks noChangeArrowheads="1"/>
          </p:cNvSpPr>
          <p:nvPr/>
        </p:nvSpPr>
        <p:spPr bwMode="auto">
          <a:xfrm>
            <a:off x="636588" y="5486400"/>
            <a:ext cx="8251825" cy="868363"/>
          </a:xfrm>
          <a:prstGeom prst="rect">
            <a:avLst/>
          </a:prstGeom>
          <a:noFill/>
          <a:ln w="57150" cap="sq">
            <a:noFill/>
            <a:miter lim="800000"/>
            <a:headEnd/>
            <a:tailEnd/>
          </a:ln>
        </p:spPr>
        <p:txBody>
          <a:bodyPr lIns="274320" rIns="274320">
            <a:prstTxWarp prst="textNoShape">
              <a:avLst/>
            </a:prstTxWarp>
            <a:spAutoFit/>
          </a:bodyPr>
          <a:lstStyle/>
          <a:p>
            <a:r>
              <a:rPr lang="en-US"/>
              <a:t>The </a:t>
            </a:r>
            <a:r>
              <a:rPr lang="en-US">
                <a:solidFill>
                  <a:srgbClr val="FFFF00"/>
                </a:solidFill>
              </a:rPr>
              <a:t>language</a:t>
            </a:r>
            <a:r>
              <a:rPr lang="en-US"/>
              <a:t> of a finite automaton is the set of strings that it accepts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2859088" y="3113088"/>
            <a:ext cx="1003300" cy="990600"/>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14339" name="Oval 3"/>
          <p:cNvSpPr>
            <a:spLocks noChangeArrowheads="1"/>
          </p:cNvSpPr>
          <p:nvPr/>
        </p:nvSpPr>
        <p:spPr bwMode="auto">
          <a:xfrm>
            <a:off x="2681288" y="2922588"/>
            <a:ext cx="1358900" cy="1371600"/>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14340" name="Oval 4"/>
          <p:cNvSpPr>
            <a:spLocks noChangeArrowheads="1"/>
          </p:cNvSpPr>
          <p:nvPr/>
        </p:nvSpPr>
        <p:spPr bwMode="auto">
          <a:xfrm>
            <a:off x="5640388" y="3113088"/>
            <a:ext cx="1003300" cy="990600"/>
          </a:xfrm>
          <a:prstGeom prst="ellipse">
            <a:avLst/>
          </a:prstGeom>
          <a:noFill/>
          <a:ln w="76200">
            <a:solidFill>
              <a:schemeClr val="bg1"/>
            </a:solidFill>
            <a:round/>
            <a:headEnd/>
            <a:tailEnd/>
          </a:ln>
        </p:spPr>
        <p:txBody>
          <a:bodyPr anchor="ctr">
            <a:prstTxWarp prst="textNoShape">
              <a:avLst/>
            </a:prstTxWarp>
            <a:spAutoFit/>
          </a:bodyPr>
          <a:lstStyle/>
          <a:p>
            <a:endParaRPr lang="en-US"/>
          </a:p>
        </p:txBody>
      </p:sp>
      <p:sp>
        <p:nvSpPr>
          <p:cNvPr id="14341" name="Text Box 10"/>
          <p:cNvSpPr txBox="1">
            <a:spLocks noChangeArrowheads="1"/>
          </p:cNvSpPr>
          <p:nvPr/>
        </p:nvSpPr>
        <p:spPr bwMode="auto">
          <a:xfrm>
            <a:off x="3157538" y="1577975"/>
            <a:ext cx="395287" cy="519113"/>
          </a:xfrm>
          <a:prstGeom prst="rect">
            <a:avLst/>
          </a:prstGeom>
          <a:noFill/>
          <a:ln w="9525">
            <a:noFill/>
            <a:miter lim="800000"/>
            <a:headEnd/>
            <a:tailEnd/>
          </a:ln>
        </p:spPr>
        <p:txBody>
          <a:bodyPr wrap="none">
            <a:prstTxWarp prst="textNoShape">
              <a:avLst/>
            </a:prstTxWarp>
            <a:spAutoFit/>
          </a:bodyPr>
          <a:lstStyle/>
          <a:p>
            <a:pPr eaLnBrk="1" hangingPunct="1"/>
            <a:r>
              <a:rPr lang="en-US">
                <a:solidFill>
                  <a:schemeClr val="bg1"/>
                </a:solidFill>
              </a:rPr>
              <a:t>0</a:t>
            </a:r>
          </a:p>
        </p:txBody>
      </p:sp>
      <p:sp>
        <p:nvSpPr>
          <p:cNvPr id="14342" name="Text Box 12"/>
          <p:cNvSpPr txBox="1">
            <a:spLocks noChangeArrowheads="1"/>
          </p:cNvSpPr>
          <p:nvPr/>
        </p:nvSpPr>
        <p:spPr bwMode="auto">
          <a:xfrm>
            <a:off x="6643688" y="1617663"/>
            <a:ext cx="404812"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14343" name="Text Box 14"/>
          <p:cNvSpPr txBox="1">
            <a:spLocks noChangeArrowheads="1"/>
          </p:cNvSpPr>
          <p:nvPr/>
        </p:nvSpPr>
        <p:spPr bwMode="auto">
          <a:xfrm>
            <a:off x="4643438" y="3762375"/>
            <a:ext cx="395287" cy="519113"/>
          </a:xfrm>
          <a:prstGeom prst="rect">
            <a:avLst/>
          </a:prstGeom>
          <a:noFill/>
          <a:ln w="9525">
            <a:noFill/>
            <a:miter lim="800000"/>
            <a:headEnd/>
            <a:tailEnd/>
          </a:ln>
        </p:spPr>
        <p:txBody>
          <a:bodyPr wrap="none">
            <a:prstTxWarp prst="textNoShape">
              <a:avLst/>
            </a:prstTxWarp>
            <a:spAutoFit/>
          </a:bodyPr>
          <a:lstStyle/>
          <a:p>
            <a:pPr eaLnBrk="1" hangingPunct="1"/>
            <a:r>
              <a:rPr lang="en-US">
                <a:solidFill>
                  <a:schemeClr val="bg1"/>
                </a:solidFill>
              </a:rPr>
              <a:t>1</a:t>
            </a:r>
          </a:p>
        </p:txBody>
      </p:sp>
      <p:sp>
        <p:nvSpPr>
          <p:cNvPr id="14344" name="Text Box 16"/>
          <p:cNvSpPr txBox="1">
            <a:spLocks noChangeArrowheads="1"/>
          </p:cNvSpPr>
          <p:nvPr/>
        </p:nvSpPr>
        <p:spPr bwMode="auto">
          <a:xfrm>
            <a:off x="1123950" y="4651375"/>
            <a:ext cx="1336675" cy="479425"/>
          </a:xfrm>
          <a:prstGeom prst="rect">
            <a:avLst/>
          </a:prstGeom>
          <a:noFill/>
          <a:ln w="9525">
            <a:noFill/>
            <a:miter lim="800000"/>
            <a:headEnd/>
            <a:tailEnd/>
          </a:ln>
        </p:spPr>
        <p:txBody>
          <a:bodyPr wrap="none">
            <a:prstTxWarp prst="textNoShape">
              <a:avLst/>
            </a:prstTxWarp>
            <a:spAutoFit/>
          </a:bodyPr>
          <a:lstStyle/>
          <a:p>
            <a:pPr eaLnBrk="1" hangingPunct="1"/>
            <a:r>
              <a:rPr lang="en-US"/>
              <a:t>L(M) =</a:t>
            </a:r>
          </a:p>
        </p:txBody>
      </p:sp>
      <p:sp>
        <p:nvSpPr>
          <p:cNvPr id="14345" name="Text Box 17"/>
          <p:cNvSpPr txBox="1">
            <a:spLocks noChangeArrowheads="1"/>
          </p:cNvSpPr>
          <p:nvPr/>
        </p:nvSpPr>
        <p:spPr bwMode="auto">
          <a:xfrm>
            <a:off x="2319338" y="4625975"/>
            <a:ext cx="6223000" cy="479425"/>
          </a:xfrm>
          <a:prstGeom prst="rect">
            <a:avLst/>
          </a:prstGeom>
          <a:noFill/>
          <a:ln w="9525">
            <a:noFill/>
            <a:miter lim="800000"/>
            <a:headEnd/>
            <a:tailEnd/>
          </a:ln>
        </p:spPr>
        <p:txBody>
          <a:bodyPr wrap="none">
            <a:prstTxWarp prst="textNoShape">
              <a:avLst/>
            </a:prstTxWarp>
            <a:spAutoFit/>
          </a:bodyPr>
          <a:lstStyle/>
          <a:p>
            <a:pPr eaLnBrk="1" hangingPunct="1"/>
            <a:r>
              <a:rPr lang="en-US"/>
              <a:t>{ </a:t>
            </a:r>
            <a:r>
              <a:rPr lang="en-US">
                <a:solidFill>
                  <a:srgbClr val="FFFF00"/>
                </a:solidFill>
              </a:rPr>
              <a:t>w</a:t>
            </a:r>
            <a:r>
              <a:rPr lang="en-US"/>
              <a:t> | </a:t>
            </a:r>
            <a:r>
              <a:rPr lang="en-US">
                <a:solidFill>
                  <a:srgbClr val="FFFF00"/>
                </a:solidFill>
              </a:rPr>
              <a:t>w</a:t>
            </a:r>
            <a:r>
              <a:rPr lang="en-US"/>
              <a:t> has an even number of 1s}</a:t>
            </a:r>
          </a:p>
        </p:txBody>
      </p:sp>
      <p:sp>
        <p:nvSpPr>
          <p:cNvPr id="14346" name="Line 2"/>
          <p:cNvSpPr>
            <a:spLocks noChangeShapeType="1"/>
          </p:cNvSpPr>
          <p:nvPr/>
        </p:nvSpPr>
        <p:spPr bwMode="auto">
          <a:xfrm>
            <a:off x="1143000" y="2835275"/>
            <a:ext cx="1296988" cy="0"/>
          </a:xfrm>
          <a:prstGeom prst="line">
            <a:avLst/>
          </a:prstGeom>
          <a:noFill/>
          <a:ln w="76200">
            <a:solidFill>
              <a:schemeClr val="tx1"/>
            </a:solidFill>
            <a:round/>
            <a:headEnd/>
            <a:tailEnd type="triangle" w="med" len="med"/>
          </a:ln>
        </p:spPr>
        <p:txBody>
          <a:bodyPr>
            <a:prstTxWarp prst="textNoShape">
              <a:avLst/>
            </a:prstTxWarp>
            <a:spAutoFit/>
          </a:bodyPr>
          <a:lstStyle/>
          <a:p>
            <a:endParaRPr lang="en-US"/>
          </a:p>
        </p:txBody>
      </p:sp>
      <p:sp>
        <p:nvSpPr>
          <p:cNvPr id="14347" name="Text Box 7"/>
          <p:cNvSpPr txBox="1">
            <a:spLocks noChangeArrowheads="1"/>
          </p:cNvSpPr>
          <p:nvPr/>
        </p:nvSpPr>
        <p:spPr bwMode="auto">
          <a:xfrm>
            <a:off x="2865438" y="2619375"/>
            <a:ext cx="598487" cy="479425"/>
          </a:xfrm>
          <a:prstGeom prst="rect">
            <a:avLst/>
          </a:prstGeom>
          <a:noFill/>
          <a:ln w="9525">
            <a:noFill/>
            <a:miter lim="800000"/>
            <a:headEnd/>
            <a:tailEnd/>
          </a:ln>
        </p:spPr>
        <p:txBody>
          <a:bodyPr>
            <a:prstTxWarp prst="textNoShape">
              <a:avLst/>
            </a:prstTxWarp>
            <a:spAutoFit/>
          </a:bodyPr>
          <a:lstStyle/>
          <a:p>
            <a:pPr eaLnBrk="1" hangingPunct="1"/>
            <a:r>
              <a:rPr lang="en-US"/>
              <a:t>q</a:t>
            </a:r>
            <a:r>
              <a:rPr lang="en-US" baseline="-25000"/>
              <a:t>0</a:t>
            </a:r>
          </a:p>
        </p:txBody>
      </p:sp>
      <p:sp>
        <p:nvSpPr>
          <p:cNvPr id="14348" name="Oval 7"/>
          <p:cNvSpPr>
            <a:spLocks noChangeArrowheads="1"/>
          </p:cNvSpPr>
          <p:nvPr/>
        </p:nvSpPr>
        <p:spPr bwMode="auto">
          <a:xfrm>
            <a:off x="2617788" y="2339975"/>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4349" name="Oval 19"/>
          <p:cNvSpPr>
            <a:spLocks noChangeArrowheads="1"/>
          </p:cNvSpPr>
          <p:nvPr/>
        </p:nvSpPr>
        <p:spPr bwMode="auto">
          <a:xfrm>
            <a:off x="2439988" y="2162175"/>
            <a:ext cx="1358900" cy="1371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4350" name="Text Box 12"/>
          <p:cNvSpPr txBox="1">
            <a:spLocks noChangeArrowheads="1"/>
          </p:cNvSpPr>
          <p:nvPr/>
        </p:nvSpPr>
        <p:spPr bwMode="auto">
          <a:xfrm>
            <a:off x="3552825" y="1577975"/>
            <a:ext cx="404813" cy="479425"/>
          </a:xfrm>
          <a:prstGeom prst="rect">
            <a:avLst/>
          </a:prstGeom>
          <a:noFill/>
          <a:ln w="9525">
            <a:noFill/>
            <a:miter lim="800000"/>
            <a:headEnd/>
            <a:tailEnd/>
          </a:ln>
        </p:spPr>
        <p:txBody>
          <a:bodyPr wrap="none">
            <a:prstTxWarp prst="textNoShape">
              <a:avLst/>
            </a:prstTxWarp>
            <a:spAutoFit/>
          </a:bodyPr>
          <a:lstStyle/>
          <a:p>
            <a:pPr eaLnBrk="1" hangingPunct="1"/>
            <a:r>
              <a:rPr lang="en-US"/>
              <a:t>0</a:t>
            </a:r>
          </a:p>
        </p:txBody>
      </p:sp>
      <p:sp>
        <p:nvSpPr>
          <p:cNvPr id="14351" name="Text Box 7"/>
          <p:cNvSpPr txBox="1">
            <a:spLocks noChangeArrowheads="1"/>
          </p:cNvSpPr>
          <p:nvPr/>
        </p:nvSpPr>
        <p:spPr bwMode="auto">
          <a:xfrm>
            <a:off x="5830888" y="2706688"/>
            <a:ext cx="598487" cy="479425"/>
          </a:xfrm>
          <a:prstGeom prst="rect">
            <a:avLst/>
          </a:prstGeom>
          <a:noFill/>
          <a:ln w="9525">
            <a:noFill/>
            <a:miter lim="800000"/>
            <a:headEnd/>
            <a:tailEnd/>
          </a:ln>
        </p:spPr>
        <p:txBody>
          <a:bodyPr>
            <a:prstTxWarp prst="textNoShape">
              <a:avLst/>
            </a:prstTxWarp>
            <a:spAutoFit/>
          </a:bodyPr>
          <a:lstStyle/>
          <a:p>
            <a:pPr eaLnBrk="1" hangingPunct="1"/>
            <a:r>
              <a:rPr lang="en-US"/>
              <a:t>q</a:t>
            </a:r>
            <a:r>
              <a:rPr lang="en-US" baseline="-25000"/>
              <a:t>1</a:t>
            </a:r>
          </a:p>
        </p:txBody>
      </p:sp>
      <p:sp>
        <p:nvSpPr>
          <p:cNvPr id="14352" name="Line 20"/>
          <p:cNvSpPr>
            <a:spLocks noChangeShapeType="1"/>
          </p:cNvSpPr>
          <p:nvPr/>
        </p:nvSpPr>
        <p:spPr bwMode="auto">
          <a:xfrm flipH="1">
            <a:off x="4197350" y="2706688"/>
            <a:ext cx="1146175" cy="46037"/>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4353" name="Line 21"/>
          <p:cNvSpPr>
            <a:spLocks noChangeShapeType="1"/>
          </p:cNvSpPr>
          <p:nvPr/>
        </p:nvSpPr>
        <p:spPr bwMode="auto">
          <a:xfrm flipV="1">
            <a:off x="4197350" y="3141663"/>
            <a:ext cx="1146175" cy="44450"/>
          </a:xfrm>
          <a:prstGeom prst="line">
            <a:avLst/>
          </a:prstGeom>
          <a:noFill/>
          <a:ln w="76200">
            <a:solidFill>
              <a:schemeClr val="tx1"/>
            </a:solidFill>
            <a:round/>
            <a:headEnd type="triangle" w="med" len="med"/>
            <a:tailEnd/>
          </a:ln>
        </p:spPr>
        <p:txBody>
          <a:bodyPr>
            <a:prstTxWarp prst="textNoShape">
              <a:avLst/>
            </a:prstTxWarp>
            <a:spAutoFit/>
          </a:bodyPr>
          <a:lstStyle/>
          <a:p>
            <a:endParaRPr lang="en-US"/>
          </a:p>
        </p:txBody>
      </p:sp>
      <p:sp>
        <p:nvSpPr>
          <p:cNvPr id="14354" name="Oval 2"/>
          <p:cNvSpPr>
            <a:spLocks noChangeArrowheads="1"/>
          </p:cNvSpPr>
          <p:nvPr/>
        </p:nvSpPr>
        <p:spPr bwMode="auto">
          <a:xfrm>
            <a:off x="5640388" y="2427288"/>
            <a:ext cx="1003300" cy="990600"/>
          </a:xfrm>
          <a:prstGeom prst="ellipse">
            <a:avLst/>
          </a:prstGeom>
          <a:noFill/>
          <a:ln w="76200">
            <a:solidFill>
              <a:schemeClr val="tx1"/>
            </a:solidFill>
            <a:round/>
            <a:headEnd/>
            <a:tailEnd/>
          </a:ln>
        </p:spPr>
        <p:txBody>
          <a:bodyPr anchor="ctr">
            <a:prstTxWarp prst="textNoShape">
              <a:avLst/>
            </a:prstTxWarp>
            <a:spAutoFit/>
          </a:bodyPr>
          <a:lstStyle/>
          <a:p>
            <a:endParaRPr lang="en-US"/>
          </a:p>
        </p:txBody>
      </p:sp>
      <p:sp>
        <p:nvSpPr>
          <p:cNvPr id="14355" name="AutoShape 4"/>
          <p:cNvSpPr>
            <a:spLocks noChangeArrowheads="1"/>
          </p:cNvSpPr>
          <p:nvPr/>
        </p:nvSpPr>
        <p:spPr bwMode="auto">
          <a:xfrm>
            <a:off x="2471738" y="1285875"/>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solidFill>
            <a:schemeClr val="tx1"/>
          </a:solidFill>
          <a:ln w="9525">
            <a:solidFill>
              <a:schemeClr val="tx1"/>
            </a:solidFill>
            <a:miter lim="800000"/>
            <a:headEnd/>
            <a:tailEnd/>
          </a:ln>
        </p:spPr>
        <p:txBody>
          <a:bodyPr wrap="none" anchor="ctr">
            <a:prstTxWarp prst="textNoShape">
              <a:avLst/>
            </a:prstTxWarp>
            <a:spAutoFit/>
          </a:bodyPr>
          <a:lstStyle/>
          <a:p>
            <a:endParaRPr lang="en-US"/>
          </a:p>
        </p:txBody>
      </p:sp>
      <p:sp>
        <p:nvSpPr>
          <p:cNvPr id="14356" name="Text Box 15"/>
          <p:cNvSpPr txBox="1">
            <a:spLocks noChangeArrowheads="1"/>
          </p:cNvSpPr>
          <p:nvPr/>
        </p:nvSpPr>
        <p:spPr bwMode="auto">
          <a:xfrm>
            <a:off x="4743450" y="2162175"/>
            <a:ext cx="403225" cy="481013"/>
          </a:xfrm>
          <a:prstGeom prst="rect">
            <a:avLst/>
          </a:prstGeom>
          <a:noFill/>
          <a:ln w="9525">
            <a:noFill/>
            <a:miter lim="800000"/>
            <a:headEnd/>
            <a:tailEnd/>
          </a:ln>
        </p:spPr>
        <p:txBody>
          <a:bodyPr>
            <a:prstTxWarp prst="textNoShape">
              <a:avLst/>
            </a:prstTxWarp>
            <a:spAutoFit/>
          </a:bodyPr>
          <a:lstStyle/>
          <a:p>
            <a:pPr eaLnBrk="1" hangingPunct="1"/>
            <a:r>
              <a:rPr lang="en-US"/>
              <a:t>1</a:t>
            </a:r>
          </a:p>
        </p:txBody>
      </p:sp>
      <p:sp>
        <p:nvSpPr>
          <p:cNvPr id="14357" name="Text Box 15"/>
          <p:cNvSpPr txBox="1">
            <a:spLocks noChangeArrowheads="1"/>
          </p:cNvSpPr>
          <p:nvPr/>
        </p:nvSpPr>
        <p:spPr bwMode="auto">
          <a:xfrm>
            <a:off x="4579938" y="3282950"/>
            <a:ext cx="404812" cy="479425"/>
          </a:xfrm>
          <a:prstGeom prst="rect">
            <a:avLst/>
          </a:prstGeom>
          <a:noFill/>
          <a:ln w="9525">
            <a:noFill/>
            <a:miter lim="800000"/>
            <a:headEnd/>
            <a:tailEnd/>
          </a:ln>
        </p:spPr>
        <p:txBody>
          <a:bodyPr wrap="none">
            <a:prstTxWarp prst="textNoShape">
              <a:avLst/>
            </a:prstTxWarp>
            <a:spAutoFit/>
          </a:bodyPr>
          <a:lstStyle/>
          <a:p>
            <a:pPr eaLnBrk="1" hangingPunct="1"/>
            <a:r>
              <a:rPr lang="en-US"/>
              <a:t>1</a:t>
            </a:r>
          </a:p>
        </p:txBody>
      </p:sp>
      <p:sp>
        <p:nvSpPr>
          <p:cNvPr id="14358" name="AutoShape 4"/>
          <p:cNvSpPr>
            <a:spLocks noChangeArrowheads="1"/>
          </p:cNvSpPr>
          <p:nvPr/>
        </p:nvSpPr>
        <p:spPr bwMode="auto">
          <a:xfrm>
            <a:off x="5641975" y="1438275"/>
            <a:ext cx="787400" cy="1054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3" y="11319"/>
                </a:moveTo>
                <a:cubicBezTo>
                  <a:pt x="19693" y="11146"/>
                  <a:pt x="19699" y="10973"/>
                  <a:pt x="19699" y="10800"/>
                </a:cubicBezTo>
                <a:cubicBezTo>
                  <a:pt x="19699" y="5885"/>
                  <a:pt x="15714" y="1901"/>
                  <a:pt x="10800" y="1901"/>
                </a:cubicBezTo>
                <a:cubicBezTo>
                  <a:pt x="5885" y="1901"/>
                  <a:pt x="1901" y="5885"/>
                  <a:pt x="1901" y="10800"/>
                </a:cubicBezTo>
                <a:cubicBezTo>
                  <a:pt x="1900" y="12243"/>
                  <a:pt x="2252" y="13665"/>
                  <a:pt x="2924" y="14943"/>
                </a:cubicBezTo>
                <a:lnTo>
                  <a:pt x="1241" y="15828"/>
                </a:lnTo>
                <a:cubicBezTo>
                  <a:pt x="426" y="14277"/>
                  <a:pt x="0" y="12552"/>
                  <a:pt x="0" y="10800"/>
                </a:cubicBezTo>
                <a:cubicBezTo>
                  <a:pt x="0" y="4835"/>
                  <a:pt x="4835" y="0"/>
                  <a:pt x="10800" y="0"/>
                </a:cubicBezTo>
                <a:cubicBezTo>
                  <a:pt x="16764" y="0"/>
                  <a:pt x="21600" y="4835"/>
                  <a:pt x="21600" y="10800"/>
                </a:cubicBezTo>
                <a:cubicBezTo>
                  <a:pt x="21600" y="11010"/>
                  <a:pt x="21593" y="11220"/>
                  <a:pt x="21581" y="11431"/>
                </a:cubicBezTo>
                <a:lnTo>
                  <a:pt x="24276" y="11588"/>
                </a:lnTo>
                <a:lnTo>
                  <a:pt x="20420" y="15020"/>
                </a:lnTo>
                <a:lnTo>
                  <a:pt x="16988" y="11162"/>
                </a:lnTo>
                <a:lnTo>
                  <a:pt x="19683" y="11319"/>
                </a:lnTo>
                <a:close/>
              </a:path>
            </a:pathLst>
          </a:custGeom>
          <a:solidFill>
            <a:schemeClr val="tx1"/>
          </a:solidFill>
          <a:ln w="9525">
            <a:solidFill>
              <a:schemeClr val="tx1"/>
            </a:solidFill>
            <a:miter lim="800000"/>
            <a:headEnd/>
            <a:tailEnd/>
          </a:ln>
        </p:spPr>
        <p:txBody>
          <a:bodyPr wrap="none" anchor="ctr">
            <a:prstTxWarp prst="textNoShape">
              <a:avLst/>
            </a:prstTxWarp>
            <a:spAutoFit/>
          </a:bodyPr>
          <a:lstStyle/>
          <a:p>
            <a:endParaRPr lang="en-US"/>
          </a:p>
        </p:txBody>
      </p:sp>
      <p:sp>
        <p:nvSpPr>
          <p:cNvPr id="14359" name="Text Box 12"/>
          <p:cNvSpPr txBox="1">
            <a:spLocks noChangeArrowheads="1"/>
          </p:cNvSpPr>
          <p:nvPr/>
        </p:nvSpPr>
        <p:spPr bwMode="auto">
          <a:xfrm>
            <a:off x="457200" y="304800"/>
            <a:ext cx="8204200" cy="534988"/>
          </a:xfrm>
          <a:prstGeom prst="rect">
            <a:avLst/>
          </a:prstGeom>
          <a:noFill/>
          <a:ln w="57150" cap="sq">
            <a:noFill/>
            <a:miter lim="800000"/>
            <a:headEnd/>
            <a:tailEnd/>
          </a:ln>
        </p:spPr>
        <p:txBody>
          <a:bodyPr lIns="274320" rIns="274320">
            <a:prstTxWarp prst="textNoShape">
              <a:avLst/>
            </a:prstTxWarp>
            <a:spAutoFit/>
          </a:bodyPr>
          <a:lstStyle/>
          <a:p>
            <a:r>
              <a:rPr lang="en-US" sz="3200"/>
              <a:t>The </a:t>
            </a:r>
            <a:r>
              <a:rPr lang="en-US" sz="3200">
                <a:solidFill>
                  <a:srgbClr val="FFFF00"/>
                </a:solidFill>
              </a:rPr>
              <a:t>Language </a:t>
            </a:r>
            <a:r>
              <a:rPr lang="en-US" sz="3200"/>
              <a:t>L(M) of Machine 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495300" y="1136650"/>
            <a:ext cx="8258175" cy="479425"/>
          </a:xfrm>
          <a:prstGeom prst="rect">
            <a:avLst/>
          </a:prstGeom>
          <a:noFill/>
          <a:ln w="9525">
            <a:noFill/>
            <a:miter lim="800000"/>
            <a:headEnd/>
            <a:tailEnd/>
          </a:ln>
        </p:spPr>
        <p:txBody>
          <a:bodyPr wrap="none">
            <a:prstTxWarp prst="textNoShape">
              <a:avLst/>
            </a:prstTxWarp>
            <a:spAutoFit/>
          </a:bodyPr>
          <a:lstStyle/>
          <a:p>
            <a:pPr eaLnBrk="1" hangingPunct="1"/>
            <a:r>
              <a:rPr lang="en-US" dirty="0"/>
              <a:t>An alphabet </a:t>
            </a:r>
            <a:r>
              <a:rPr lang="el-GR" dirty="0">
                <a:latin typeface="Lucida Grande" charset="0"/>
              </a:rPr>
              <a:t>Σ</a:t>
            </a:r>
            <a:r>
              <a:rPr lang="en-US" dirty="0"/>
              <a:t> is a finite set (e.g., </a:t>
            </a:r>
            <a:r>
              <a:rPr lang="el-GR" dirty="0">
                <a:latin typeface="Lucida Grande" charset="0"/>
              </a:rPr>
              <a:t>Σ</a:t>
            </a:r>
            <a:r>
              <a:rPr lang="en-US" dirty="0"/>
              <a:t> = {0,1})</a:t>
            </a:r>
            <a:endParaRPr lang="el-GR" dirty="0"/>
          </a:p>
        </p:txBody>
      </p:sp>
      <p:sp>
        <p:nvSpPr>
          <p:cNvPr id="448515" name="Text Box 3"/>
          <p:cNvSpPr txBox="1">
            <a:spLocks noChangeArrowheads="1"/>
          </p:cNvSpPr>
          <p:nvPr/>
        </p:nvSpPr>
        <p:spPr bwMode="auto">
          <a:xfrm>
            <a:off x="495300" y="2011363"/>
            <a:ext cx="8194675" cy="868362"/>
          </a:xfrm>
          <a:prstGeom prst="rect">
            <a:avLst/>
          </a:prstGeom>
          <a:noFill/>
          <a:ln w="9525">
            <a:noFill/>
            <a:miter lim="800000"/>
            <a:headEnd/>
            <a:tailEnd/>
          </a:ln>
        </p:spPr>
        <p:txBody>
          <a:bodyPr>
            <a:prstTxWarp prst="textNoShape">
              <a:avLst/>
            </a:prstTxWarp>
            <a:spAutoFit/>
          </a:bodyPr>
          <a:lstStyle/>
          <a:p>
            <a:pPr eaLnBrk="1" hangingPunct="1"/>
            <a:r>
              <a:rPr lang="en-US" dirty="0"/>
              <a:t>A string over </a:t>
            </a:r>
            <a:r>
              <a:rPr lang="el-GR" dirty="0">
                <a:latin typeface="Lucida Grande" charset="0"/>
                <a:ea typeface="Arial" charset="0"/>
                <a:cs typeface="Arial" charset="0"/>
              </a:rPr>
              <a:t>Σ</a:t>
            </a:r>
            <a:r>
              <a:rPr lang="en-US" dirty="0">
                <a:ea typeface="Arial" charset="0"/>
                <a:cs typeface="Arial" charset="0"/>
              </a:rPr>
              <a:t> is </a:t>
            </a:r>
            <a:r>
              <a:rPr lang="en-US" dirty="0"/>
              <a:t>a finite-length sequence of elements of </a:t>
            </a:r>
            <a:r>
              <a:rPr lang="el-GR" dirty="0">
                <a:latin typeface="Lucida Grande" charset="0"/>
              </a:rPr>
              <a:t>Σ</a:t>
            </a:r>
            <a:endParaRPr lang="el-GR" dirty="0">
              <a:ea typeface="Arial" charset="0"/>
              <a:cs typeface="Arial" charset="0"/>
            </a:endParaRPr>
          </a:p>
        </p:txBody>
      </p:sp>
      <p:sp>
        <p:nvSpPr>
          <p:cNvPr id="448516" name="Text Box 4"/>
          <p:cNvSpPr txBox="1">
            <a:spLocks noChangeArrowheads="1"/>
          </p:cNvSpPr>
          <p:nvPr/>
        </p:nvSpPr>
        <p:spPr bwMode="auto">
          <a:xfrm>
            <a:off x="495300" y="3308350"/>
            <a:ext cx="3894138" cy="479425"/>
          </a:xfrm>
          <a:prstGeom prst="rect">
            <a:avLst/>
          </a:prstGeom>
          <a:noFill/>
          <a:ln w="9525">
            <a:noFill/>
            <a:miter lim="800000"/>
            <a:headEnd/>
            <a:tailEnd/>
          </a:ln>
        </p:spPr>
        <p:txBody>
          <a:bodyPr wrap="none">
            <a:prstTxWarp prst="textNoShape">
              <a:avLst/>
            </a:prstTxWarp>
            <a:spAutoFit/>
          </a:bodyPr>
          <a:lstStyle/>
          <a:p>
            <a:pPr eaLnBrk="1" hangingPunct="1"/>
            <a:r>
              <a:rPr lang="en-US" dirty="0"/>
              <a:t>For </a:t>
            </a:r>
            <a:r>
              <a:rPr lang="en-US" dirty="0" err="1"/>
              <a:t>x</a:t>
            </a:r>
            <a:r>
              <a:rPr lang="en-US" dirty="0"/>
              <a:t> a string, |</a:t>
            </a:r>
            <a:r>
              <a:rPr lang="en-US" dirty="0" err="1"/>
              <a:t>x</a:t>
            </a:r>
            <a:r>
              <a:rPr lang="en-US" dirty="0"/>
              <a:t>| is</a:t>
            </a:r>
          </a:p>
        </p:txBody>
      </p:sp>
      <p:sp>
        <p:nvSpPr>
          <p:cNvPr id="15365" name="Text Box 5"/>
          <p:cNvSpPr txBox="1">
            <a:spLocks noChangeArrowheads="1"/>
          </p:cNvSpPr>
          <p:nvPr/>
        </p:nvSpPr>
        <p:spPr bwMode="auto">
          <a:xfrm>
            <a:off x="4389438" y="3308350"/>
            <a:ext cx="2865437" cy="479425"/>
          </a:xfrm>
          <a:prstGeom prst="rect">
            <a:avLst/>
          </a:prstGeom>
          <a:noFill/>
          <a:ln w="9525">
            <a:noFill/>
            <a:miter lim="800000"/>
            <a:headEnd/>
            <a:tailEnd/>
          </a:ln>
        </p:spPr>
        <p:txBody>
          <a:bodyPr wrap="none">
            <a:prstTxWarp prst="textNoShape">
              <a:avLst/>
            </a:prstTxWarp>
            <a:spAutoFit/>
          </a:bodyPr>
          <a:lstStyle/>
          <a:p>
            <a:pPr eaLnBrk="1" hangingPunct="1"/>
            <a:r>
              <a:rPr lang="en-US" dirty="0"/>
              <a:t>the length of </a:t>
            </a:r>
            <a:r>
              <a:rPr lang="en-US" dirty="0" err="1"/>
              <a:t>x</a:t>
            </a:r>
            <a:endParaRPr lang="en-US" dirty="0"/>
          </a:p>
        </p:txBody>
      </p:sp>
      <p:sp>
        <p:nvSpPr>
          <p:cNvPr id="448518" name="Text Box 6"/>
          <p:cNvSpPr txBox="1">
            <a:spLocks noChangeArrowheads="1"/>
          </p:cNvSpPr>
          <p:nvPr/>
        </p:nvSpPr>
        <p:spPr bwMode="auto">
          <a:xfrm>
            <a:off x="412750" y="4224338"/>
            <a:ext cx="8158163" cy="1255712"/>
          </a:xfrm>
          <a:prstGeom prst="rect">
            <a:avLst/>
          </a:prstGeom>
          <a:noFill/>
          <a:ln w="9525">
            <a:noFill/>
            <a:miter lim="800000"/>
            <a:headEnd/>
            <a:tailEnd/>
          </a:ln>
        </p:spPr>
        <p:txBody>
          <a:bodyPr>
            <a:prstTxWarp prst="textNoShape">
              <a:avLst/>
            </a:prstTxWarp>
            <a:spAutoFit/>
          </a:bodyPr>
          <a:lstStyle/>
          <a:p>
            <a:pPr eaLnBrk="1" hangingPunct="1"/>
            <a:r>
              <a:rPr lang="en-US"/>
              <a:t>The unique string of length 0 will be denoted by </a:t>
            </a:r>
            <a:r>
              <a:rPr lang="el-GR">
                <a:latin typeface="Lucida Grande" charset="0"/>
                <a:ea typeface="Arial" charset="0"/>
                <a:cs typeface="Arial" charset="0"/>
              </a:rPr>
              <a:t>ε</a:t>
            </a:r>
            <a:r>
              <a:rPr lang="en-US">
                <a:ea typeface="Arial" charset="0"/>
                <a:cs typeface="Arial" charset="0"/>
              </a:rPr>
              <a:t> and will be called the empty or null string</a:t>
            </a:r>
            <a:endParaRPr lang="el-GR">
              <a:ea typeface="Arial" charset="0"/>
              <a:cs typeface="Arial" charset="0"/>
            </a:endParaRPr>
          </a:p>
        </p:txBody>
      </p:sp>
      <p:sp>
        <p:nvSpPr>
          <p:cNvPr id="15367" name="Text Box 7"/>
          <p:cNvSpPr txBox="1">
            <a:spLocks noChangeArrowheads="1"/>
          </p:cNvSpPr>
          <p:nvPr/>
        </p:nvSpPr>
        <p:spPr bwMode="auto">
          <a:xfrm>
            <a:off x="3319463" y="128588"/>
            <a:ext cx="2749550" cy="757237"/>
          </a:xfrm>
          <a:prstGeom prst="rect">
            <a:avLst/>
          </a:prstGeom>
          <a:noFill/>
          <a:ln w="9525">
            <a:noFill/>
            <a:miter lim="800000"/>
            <a:headEnd/>
            <a:tailEnd/>
          </a:ln>
        </p:spPr>
        <p:txBody>
          <a:bodyPr>
            <a:prstTxWarp prst="textNoShape">
              <a:avLst/>
            </a:prstTxWarp>
            <a:spAutoFit/>
          </a:bodyPr>
          <a:lstStyle/>
          <a:p>
            <a:pPr eaLnBrk="1" hangingPunct="1"/>
            <a:r>
              <a:rPr lang="en-US" sz="4800">
                <a:solidFill>
                  <a:schemeClr val="tx2"/>
                </a:solidFill>
              </a:rPr>
              <a:t>Notation</a:t>
            </a:r>
          </a:p>
        </p:txBody>
      </p:sp>
      <p:sp>
        <p:nvSpPr>
          <p:cNvPr id="448520" name="Text Box 8"/>
          <p:cNvSpPr txBox="1">
            <a:spLocks noChangeArrowheads="1"/>
          </p:cNvSpPr>
          <p:nvPr/>
        </p:nvSpPr>
        <p:spPr bwMode="auto">
          <a:xfrm>
            <a:off x="557511" y="5719763"/>
            <a:ext cx="7951190" cy="487313"/>
          </a:xfrm>
          <a:prstGeom prst="rect">
            <a:avLst/>
          </a:prstGeom>
          <a:noFill/>
          <a:ln w="9525">
            <a:noFill/>
            <a:miter lim="800000"/>
            <a:headEnd/>
            <a:tailEnd/>
          </a:ln>
        </p:spPr>
        <p:txBody>
          <a:bodyPr wrap="none">
            <a:prstTxWarp prst="textNoShape">
              <a:avLst/>
            </a:prstTxWarp>
            <a:spAutoFit/>
          </a:bodyPr>
          <a:lstStyle/>
          <a:p>
            <a:pPr eaLnBrk="1" hangingPunct="1"/>
            <a:r>
              <a:rPr lang="en-US" dirty="0"/>
              <a:t>A </a:t>
            </a:r>
            <a:r>
              <a:rPr lang="en-US" dirty="0">
                <a:solidFill>
                  <a:srgbClr val="FFFF00"/>
                </a:solidFill>
              </a:rPr>
              <a:t>language</a:t>
            </a:r>
            <a:r>
              <a:rPr lang="en-US" dirty="0"/>
              <a:t> over </a:t>
            </a:r>
            <a:r>
              <a:rPr lang="el-GR" dirty="0">
                <a:latin typeface="Lucida Grande" charset="0"/>
              </a:rPr>
              <a:t>Σ</a:t>
            </a:r>
            <a:r>
              <a:rPr lang="en-US" dirty="0"/>
              <a:t> is a set </a:t>
            </a:r>
            <a:r>
              <a:rPr lang="en-US" dirty="0" smtClean="0"/>
              <a:t>of strings </a:t>
            </a:r>
            <a:r>
              <a:rPr lang="en-US" dirty="0"/>
              <a:t>over </a:t>
            </a:r>
            <a:r>
              <a:rPr lang="el-GR" dirty="0">
                <a:latin typeface="Lucida Grande" charset="0"/>
              </a:rPr>
              <a:t>Σ</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8514"/>
                                        </p:tgtEl>
                                        <p:attrNameLst>
                                          <p:attrName>style.visibility</p:attrName>
                                        </p:attrNameLst>
                                      </p:cBhvr>
                                      <p:to>
                                        <p:strVal val="visible"/>
                                      </p:to>
                                    </p:set>
                                    <p:animEffect transition="in" filter="fade">
                                      <p:cBhvr>
                                        <p:cTn id="7" dur="500"/>
                                        <p:tgtEl>
                                          <p:spTgt spid="4485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8515"/>
                                        </p:tgtEl>
                                        <p:attrNameLst>
                                          <p:attrName>style.visibility</p:attrName>
                                        </p:attrNameLst>
                                      </p:cBhvr>
                                      <p:to>
                                        <p:strVal val="visible"/>
                                      </p:to>
                                    </p:set>
                                    <p:animEffect transition="in" filter="fade">
                                      <p:cBhvr>
                                        <p:cTn id="12" dur="500"/>
                                        <p:tgtEl>
                                          <p:spTgt spid="4485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8516"/>
                                        </p:tgtEl>
                                        <p:attrNameLst>
                                          <p:attrName>style.visibility</p:attrName>
                                        </p:attrNameLst>
                                      </p:cBhvr>
                                      <p:to>
                                        <p:strVal val="visible"/>
                                      </p:to>
                                    </p:set>
                                    <p:animEffect transition="in" filter="fade">
                                      <p:cBhvr>
                                        <p:cTn id="17" dur="500"/>
                                        <p:tgtEl>
                                          <p:spTgt spid="448516"/>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536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8518"/>
                                        </p:tgtEl>
                                        <p:attrNameLst>
                                          <p:attrName>style.visibility</p:attrName>
                                        </p:attrNameLst>
                                      </p:cBhvr>
                                      <p:to>
                                        <p:strVal val="visible"/>
                                      </p:to>
                                    </p:set>
                                    <p:animEffect transition="in" filter="fade">
                                      <p:cBhvr>
                                        <p:cTn id="24" dur="500"/>
                                        <p:tgtEl>
                                          <p:spTgt spid="4485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48520"/>
                                        </p:tgtEl>
                                        <p:attrNameLst>
                                          <p:attrName>style.visibility</p:attrName>
                                        </p:attrNameLst>
                                      </p:cBhvr>
                                      <p:to>
                                        <p:strVal val="visible"/>
                                      </p:to>
                                    </p:set>
                                    <p:animEffect transition="in" filter="fade">
                                      <p:cBhvr>
                                        <p:cTn id="29" dur="500"/>
                                        <p:tgtEl>
                                          <p:spTgt spid="44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15" grpId="0"/>
      <p:bldP spid="448516" grpId="0"/>
      <p:bldP spid="15365" grpId="0"/>
      <p:bldP spid="448518" grpId="0"/>
      <p:bldP spid="448520"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9538" name="Text Box 2"/>
          <p:cNvSpPr txBox="1">
            <a:spLocks noChangeArrowheads="1"/>
          </p:cNvSpPr>
          <p:nvPr/>
        </p:nvSpPr>
        <p:spPr bwMode="auto">
          <a:xfrm>
            <a:off x="1154113" y="1195388"/>
            <a:ext cx="5232400" cy="479425"/>
          </a:xfrm>
          <a:prstGeom prst="rect">
            <a:avLst/>
          </a:prstGeom>
          <a:noFill/>
          <a:ln w="9525">
            <a:noFill/>
            <a:miter lim="800000"/>
            <a:headEnd/>
            <a:tailEnd/>
          </a:ln>
        </p:spPr>
        <p:txBody>
          <a:bodyPr wrap="none">
            <a:prstTxWarp prst="textNoShape">
              <a:avLst/>
            </a:prstTxWarp>
            <a:spAutoFit/>
          </a:bodyPr>
          <a:lstStyle/>
          <a:p>
            <a:pPr eaLnBrk="1" hangingPunct="1"/>
            <a:r>
              <a:rPr lang="en-US">
                <a:solidFill>
                  <a:srgbClr val="FFFF00"/>
                </a:solidFill>
              </a:rPr>
              <a:t>Q</a:t>
            </a:r>
            <a:r>
              <a:rPr lang="en-US">
                <a:solidFill>
                  <a:schemeClr val="bg1"/>
                </a:solidFill>
              </a:rPr>
              <a:t> </a:t>
            </a:r>
            <a:r>
              <a:rPr lang="en-US"/>
              <a:t>is the finite set of states</a:t>
            </a:r>
          </a:p>
        </p:txBody>
      </p:sp>
      <p:sp>
        <p:nvSpPr>
          <p:cNvPr id="449539" name="Text Box 3"/>
          <p:cNvSpPr txBox="1">
            <a:spLocks noChangeArrowheads="1"/>
          </p:cNvSpPr>
          <p:nvPr/>
        </p:nvSpPr>
        <p:spPr bwMode="auto">
          <a:xfrm>
            <a:off x="1154113" y="1836738"/>
            <a:ext cx="3197225" cy="479425"/>
          </a:xfrm>
          <a:prstGeom prst="rect">
            <a:avLst/>
          </a:prstGeom>
          <a:noFill/>
          <a:ln w="9525">
            <a:noFill/>
            <a:miter lim="800000"/>
            <a:headEnd/>
            <a:tailEnd/>
          </a:ln>
        </p:spPr>
        <p:txBody>
          <a:bodyPr wrap="none">
            <a:prstTxWarp prst="textNoShape">
              <a:avLst/>
            </a:prstTxWarp>
            <a:spAutoFit/>
          </a:bodyPr>
          <a:lstStyle/>
          <a:p>
            <a:pPr eaLnBrk="1" hangingPunct="1"/>
            <a:r>
              <a:rPr lang="el-GR">
                <a:solidFill>
                  <a:srgbClr val="FFFF00"/>
                </a:solidFill>
                <a:latin typeface="Lucida Grande" charset="0"/>
              </a:rPr>
              <a:t>Σ</a:t>
            </a:r>
            <a:r>
              <a:rPr lang="en-US">
                <a:solidFill>
                  <a:schemeClr val="bg1"/>
                </a:solidFill>
              </a:rPr>
              <a:t> </a:t>
            </a:r>
            <a:r>
              <a:rPr lang="en-US"/>
              <a:t>is the alphabet</a:t>
            </a:r>
          </a:p>
        </p:txBody>
      </p:sp>
      <p:sp>
        <p:nvSpPr>
          <p:cNvPr id="449540" name="Text Box 4"/>
          <p:cNvSpPr txBox="1">
            <a:spLocks noChangeArrowheads="1"/>
          </p:cNvSpPr>
          <p:nvPr/>
        </p:nvSpPr>
        <p:spPr bwMode="auto">
          <a:xfrm>
            <a:off x="828675" y="2478088"/>
            <a:ext cx="7989888" cy="479425"/>
          </a:xfrm>
          <a:prstGeom prst="rect">
            <a:avLst/>
          </a:prstGeom>
          <a:noFill/>
          <a:ln w="9525">
            <a:noFill/>
            <a:miter lim="800000"/>
            <a:headEnd/>
            <a:tailEnd/>
          </a:ln>
        </p:spPr>
        <p:txBody>
          <a:bodyPr>
            <a:prstTxWarp prst="textNoShape">
              <a:avLst/>
            </a:prstTxWarp>
            <a:spAutoFit/>
          </a:bodyPr>
          <a:lstStyle/>
          <a:p>
            <a:pPr eaLnBrk="1" hangingPunct="1">
              <a:buFont typeface="Symbol" charset="2"/>
              <a:buNone/>
            </a:pPr>
            <a:r>
              <a:rPr lang="en-US">
                <a:solidFill>
                  <a:srgbClr val="FFFF00"/>
                </a:solidFill>
                <a:ea typeface="Arial" charset="0"/>
                <a:cs typeface="Arial" charset="0"/>
                <a:sym typeface="Symbol" charset="2"/>
              </a:rPr>
              <a:t></a:t>
            </a:r>
            <a:r>
              <a:rPr lang="en-US">
                <a:solidFill>
                  <a:srgbClr val="FFFF00"/>
                </a:solidFill>
                <a:ea typeface="Arial" charset="0"/>
                <a:cs typeface="Arial" charset="0"/>
              </a:rPr>
              <a:t> : Q </a:t>
            </a:r>
            <a:r>
              <a:rPr lang="en-US">
                <a:solidFill>
                  <a:srgbClr val="FFFF00"/>
                </a:solidFill>
                <a:ea typeface="Arial" charset="0"/>
                <a:cs typeface="Arial" charset="0"/>
                <a:sym typeface="Symbol" charset="2"/>
              </a:rPr>
              <a:t></a:t>
            </a:r>
            <a:r>
              <a:rPr lang="en-US">
                <a:solidFill>
                  <a:srgbClr val="FFFF00"/>
                </a:solidFill>
                <a:ea typeface="Arial" charset="0"/>
                <a:cs typeface="Arial" charset="0"/>
              </a:rPr>
              <a:t> </a:t>
            </a:r>
            <a:r>
              <a:rPr lang="el-GR">
                <a:solidFill>
                  <a:srgbClr val="FFFF00"/>
                </a:solidFill>
                <a:latin typeface="Lucida Grande" charset="0"/>
              </a:rPr>
              <a:t>Σ</a:t>
            </a:r>
            <a:r>
              <a:rPr lang="en-US">
                <a:solidFill>
                  <a:srgbClr val="FFFF00"/>
                </a:solidFill>
              </a:rPr>
              <a:t> </a:t>
            </a:r>
            <a:r>
              <a:rPr lang="en-US">
                <a:solidFill>
                  <a:srgbClr val="FFFF00"/>
                </a:solidFill>
                <a:ea typeface="Arial" charset="0"/>
                <a:cs typeface="Arial" charset="0"/>
              </a:rPr>
              <a:t>→ </a:t>
            </a:r>
            <a:r>
              <a:rPr lang="en-US">
                <a:ea typeface="Arial" charset="0"/>
                <a:cs typeface="Arial" charset="0"/>
              </a:rPr>
              <a:t>Q  is the transition function</a:t>
            </a:r>
          </a:p>
        </p:txBody>
      </p:sp>
      <p:sp>
        <p:nvSpPr>
          <p:cNvPr id="449541" name="Text Box 5"/>
          <p:cNvSpPr txBox="1">
            <a:spLocks noChangeArrowheads="1"/>
          </p:cNvSpPr>
          <p:nvPr/>
        </p:nvSpPr>
        <p:spPr bwMode="auto">
          <a:xfrm>
            <a:off x="1154113" y="3119438"/>
            <a:ext cx="4673600" cy="479425"/>
          </a:xfrm>
          <a:prstGeom prst="rect">
            <a:avLst/>
          </a:prstGeom>
          <a:noFill/>
          <a:ln w="9525">
            <a:noFill/>
            <a:miter lim="800000"/>
            <a:headEnd/>
            <a:tailEnd/>
          </a:ln>
        </p:spPr>
        <p:txBody>
          <a:bodyPr wrap="none">
            <a:prstTxWarp prst="textNoShape">
              <a:avLst/>
            </a:prstTxWarp>
            <a:spAutoFit/>
          </a:bodyPr>
          <a:lstStyle/>
          <a:p>
            <a:pPr eaLnBrk="1" hangingPunct="1"/>
            <a:r>
              <a:rPr lang="en-US">
                <a:solidFill>
                  <a:srgbClr val="FFFF00"/>
                </a:solidFill>
              </a:rPr>
              <a:t>q</a:t>
            </a:r>
            <a:r>
              <a:rPr lang="en-US" baseline="-25000">
                <a:solidFill>
                  <a:srgbClr val="FFFF00"/>
                </a:solidFill>
              </a:rPr>
              <a:t>0</a:t>
            </a:r>
            <a:r>
              <a:rPr lang="en-US">
                <a:solidFill>
                  <a:srgbClr val="FFFF00"/>
                </a:solidFill>
              </a:rPr>
              <a:t> </a:t>
            </a:r>
            <a:r>
              <a:rPr lang="en-US">
                <a:solidFill>
                  <a:srgbClr val="FFFF00"/>
                </a:solidFill>
                <a:sym typeface="Symbol" charset="2"/>
              </a:rPr>
              <a:t> Q</a:t>
            </a:r>
            <a:r>
              <a:rPr lang="en-US">
                <a:solidFill>
                  <a:schemeClr val="bg1"/>
                </a:solidFill>
                <a:sym typeface="Symbol" charset="2"/>
              </a:rPr>
              <a:t> </a:t>
            </a:r>
            <a:r>
              <a:rPr lang="en-US">
                <a:sym typeface="Symbol" charset="2"/>
              </a:rPr>
              <a:t>is the start state</a:t>
            </a:r>
          </a:p>
        </p:txBody>
      </p:sp>
      <p:sp>
        <p:nvSpPr>
          <p:cNvPr id="449542" name="Text Box 6"/>
          <p:cNvSpPr txBox="1">
            <a:spLocks noChangeArrowheads="1"/>
          </p:cNvSpPr>
          <p:nvPr/>
        </p:nvSpPr>
        <p:spPr bwMode="auto">
          <a:xfrm>
            <a:off x="1154113" y="3760788"/>
            <a:ext cx="6205537" cy="479425"/>
          </a:xfrm>
          <a:prstGeom prst="rect">
            <a:avLst/>
          </a:prstGeom>
          <a:noFill/>
          <a:ln w="9525">
            <a:noFill/>
            <a:miter lim="800000"/>
            <a:headEnd/>
            <a:tailEnd/>
          </a:ln>
        </p:spPr>
        <p:txBody>
          <a:bodyPr wrap="none">
            <a:prstTxWarp prst="textNoShape">
              <a:avLst/>
            </a:prstTxWarp>
            <a:spAutoFit/>
          </a:bodyPr>
          <a:lstStyle/>
          <a:p>
            <a:pPr eaLnBrk="1" hangingPunct="1"/>
            <a:r>
              <a:rPr lang="en-US">
                <a:solidFill>
                  <a:srgbClr val="FFFF00"/>
                </a:solidFill>
              </a:rPr>
              <a:t>F </a:t>
            </a:r>
            <a:r>
              <a:rPr lang="en-US">
                <a:solidFill>
                  <a:srgbClr val="FFFF00"/>
                </a:solidFill>
                <a:sym typeface="Symbol" charset="2"/>
              </a:rPr>
              <a:t> Q</a:t>
            </a:r>
            <a:r>
              <a:rPr lang="en-US">
                <a:solidFill>
                  <a:schemeClr val="bg1"/>
                </a:solidFill>
                <a:sym typeface="Symbol" charset="2"/>
              </a:rPr>
              <a:t> </a:t>
            </a:r>
            <a:r>
              <a:rPr lang="en-US">
                <a:sym typeface="Symbol" charset="2"/>
              </a:rPr>
              <a:t>is the set of accept states</a:t>
            </a:r>
          </a:p>
        </p:txBody>
      </p:sp>
      <p:sp>
        <p:nvSpPr>
          <p:cNvPr id="16391" name="Text Box 7"/>
          <p:cNvSpPr txBox="1">
            <a:spLocks noChangeArrowheads="1"/>
          </p:cNvSpPr>
          <p:nvPr/>
        </p:nvSpPr>
        <p:spPr bwMode="auto">
          <a:xfrm>
            <a:off x="360363" y="500063"/>
            <a:ext cx="7823200" cy="479425"/>
          </a:xfrm>
          <a:prstGeom prst="rect">
            <a:avLst/>
          </a:prstGeom>
          <a:noFill/>
          <a:ln w="9525">
            <a:noFill/>
            <a:miter lim="800000"/>
            <a:headEnd/>
            <a:tailEnd/>
          </a:ln>
        </p:spPr>
        <p:txBody>
          <a:bodyPr wrap="none">
            <a:prstTxWarp prst="textNoShape">
              <a:avLst/>
            </a:prstTxWarp>
            <a:spAutoFit/>
          </a:bodyPr>
          <a:lstStyle/>
          <a:p>
            <a:pPr eaLnBrk="1" hangingPunct="1"/>
            <a:r>
              <a:rPr lang="en-US"/>
              <a:t>A finite automaton is </a:t>
            </a:r>
            <a:r>
              <a:rPr lang="en-US">
                <a:solidFill>
                  <a:srgbClr val="FFFF00"/>
                </a:solidFill>
              </a:rPr>
              <a:t>M</a:t>
            </a:r>
            <a:r>
              <a:rPr lang="en-US"/>
              <a:t> </a:t>
            </a:r>
            <a:r>
              <a:rPr lang="en-US">
                <a:solidFill>
                  <a:srgbClr val="FFFF00"/>
                </a:solidFill>
              </a:rPr>
              <a:t>= (Q, </a:t>
            </a:r>
            <a:r>
              <a:rPr lang="el-GR">
                <a:solidFill>
                  <a:srgbClr val="FFFF00"/>
                </a:solidFill>
                <a:latin typeface="Lucida Grande" charset="0"/>
                <a:ea typeface="Arial" charset="0"/>
                <a:cs typeface="Arial" charset="0"/>
              </a:rPr>
              <a:t>Σ</a:t>
            </a:r>
            <a:r>
              <a:rPr lang="en-US">
                <a:solidFill>
                  <a:srgbClr val="FFFF00"/>
                </a:solidFill>
                <a:ea typeface="Arial" charset="0"/>
                <a:cs typeface="Arial" charset="0"/>
              </a:rPr>
              <a:t>, </a:t>
            </a:r>
            <a:r>
              <a:rPr lang="en-US">
                <a:solidFill>
                  <a:srgbClr val="FFFF00"/>
                </a:solidFill>
                <a:ea typeface="Arial" charset="0"/>
                <a:cs typeface="Arial" charset="0"/>
                <a:sym typeface="Symbol" charset="2"/>
              </a:rPr>
              <a:t>, q</a:t>
            </a:r>
            <a:r>
              <a:rPr lang="en-US" baseline="-25000">
                <a:solidFill>
                  <a:srgbClr val="FFFF00"/>
                </a:solidFill>
                <a:ea typeface="Arial" charset="0"/>
                <a:cs typeface="Arial" charset="0"/>
                <a:sym typeface="Symbol" charset="2"/>
              </a:rPr>
              <a:t>0</a:t>
            </a:r>
            <a:r>
              <a:rPr lang="en-US">
                <a:solidFill>
                  <a:srgbClr val="FFFF00"/>
                </a:solidFill>
                <a:ea typeface="Arial" charset="0"/>
                <a:cs typeface="Arial" charset="0"/>
                <a:sym typeface="Symbol" charset="2"/>
              </a:rPr>
              <a:t>, F)</a:t>
            </a:r>
            <a:r>
              <a:rPr lang="en-US">
                <a:solidFill>
                  <a:schemeClr val="bg1"/>
                </a:solidFill>
                <a:ea typeface="Arial" charset="0"/>
                <a:cs typeface="Arial" charset="0"/>
                <a:sym typeface="Symbol" charset="2"/>
              </a:rPr>
              <a:t> </a:t>
            </a:r>
          </a:p>
        </p:txBody>
      </p:sp>
      <p:sp>
        <p:nvSpPr>
          <p:cNvPr id="449544" name="Text Box 8"/>
          <p:cNvSpPr txBox="1">
            <a:spLocks noChangeArrowheads="1"/>
          </p:cNvSpPr>
          <p:nvPr/>
        </p:nvSpPr>
        <p:spPr bwMode="auto">
          <a:xfrm>
            <a:off x="360363" y="4800600"/>
            <a:ext cx="8458200" cy="954088"/>
          </a:xfrm>
          <a:prstGeom prst="rect">
            <a:avLst/>
          </a:prstGeom>
          <a:noFill/>
          <a:ln w="9525">
            <a:noFill/>
            <a:miter lim="800000"/>
            <a:headEnd/>
            <a:tailEnd/>
          </a:ln>
        </p:spPr>
        <p:txBody>
          <a:bodyPr>
            <a:prstTxWarp prst="textNoShape">
              <a:avLst/>
            </a:prstTxWarp>
            <a:spAutoFit/>
          </a:bodyPr>
          <a:lstStyle/>
          <a:p>
            <a:pPr eaLnBrk="1" hangingPunct="1"/>
            <a:r>
              <a:rPr lang="en-US"/>
              <a:t>L(M) = the language of machine M</a:t>
            </a:r>
          </a:p>
          <a:p>
            <a:pPr eaLnBrk="1" hangingPunct="1"/>
            <a:r>
              <a:rPr lang="en-US"/>
              <a:t>	= set of all strings machine M accepts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9538"/>
                                        </p:tgtEl>
                                        <p:attrNameLst>
                                          <p:attrName>style.visibility</p:attrName>
                                        </p:attrNameLst>
                                      </p:cBhvr>
                                      <p:to>
                                        <p:strVal val="visible"/>
                                      </p:to>
                                    </p:set>
                                    <p:animEffect transition="in" filter="fade">
                                      <p:cBhvr>
                                        <p:cTn id="7" dur="500"/>
                                        <p:tgtEl>
                                          <p:spTgt spid="4495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9539"/>
                                        </p:tgtEl>
                                        <p:attrNameLst>
                                          <p:attrName>style.visibility</p:attrName>
                                        </p:attrNameLst>
                                      </p:cBhvr>
                                      <p:to>
                                        <p:strVal val="visible"/>
                                      </p:to>
                                    </p:set>
                                    <p:animEffect transition="in" filter="fade">
                                      <p:cBhvr>
                                        <p:cTn id="12" dur="500"/>
                                        <p:tgtEl>
                                          <p:spTgt spid="4495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9540"/>
                                        </p:tgtEl>
                                        <p:attrNameLst>
                                          <p:attrName>style.visibility</p:attrName>
                                        </p:attrNameLst>
                                      </p:cBhvr>
                                      <p:to>
                                        <p:strVal val="visible"/>
                                      </p:to>
                                    </p:set>
                                    <p:animEffect transition="in" filter="fade">
                                      <p:cBhvr>
                                        <p:cTn id="17" dur="500"/>
                                        <p:tgtEl>
                                          <p:spTgt spid="4495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9541"/>
                                        </p:tgtEl>
                                        <p:attrNameLst>
                                          <p:attrName>style.visibility</p:attrName>
                                        </p:attrNameLst>
                                      </p:cBhvr>
                                      <p:to>
                                        <p:strVal val="visible"/>
                                      </p:to>
                                    </p:set>
                                    <p:animEffect transition="in" filter="fade">
                                      <p:cBhvr>
                                        <p:cTn id="22" dur="500"/>
                                        <p:tgtEl>
                                          <p:spTgt spid="4495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9542"/>
                                        </p:tgtEl>
                                        <p:attrNameLst>
                                          <p:attrName>style.visibility</p:attrName>
                                        </p:attrNameLst>
                                      </p:cBhvr>
                                      <p:to>
                                        <p:strVal val="visible"/>
                                      </p:to>
                                    </p:set>
                                    <p:animEffect transition="in" filter="fade">
                                      <p:cBhvr>
                                        <p:cTn id="27" dur="500"/>
                                        <p:tgtEl>
                                          <p:spTgt spid="4495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9544"/>
                                        </p:tgtEl>
                                        <p:attrNameLst>
                                          <p:attrName>style.visibility</p:attrName>
                                        </p:attrNameLst>
                                      </p:cBhvr>
                                      <p:to>
                                        <p:strVal val="visible"/>
                                      </p:to>
                                    </p:set>
                                    <p:animEffect transition="in" filter="fade">
                                      <p:cBhvr>
                                        <p:cTn id="32" dur="500"/>
                                        <p:tgtEl>
                                          <p:spTgt spid="449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p:bldP spid="449539" grpId="0"/>
      <p:bldP spid="449540" grpId="0"/>
      <p:bldP spid="449541" grpId="0"/>
      <p:bldP spid="449542" grpId="0"/>
      <p:bldP spid="449544" grpId="0"/>
    </p:bldLst>
  </p:timing>
</p:sld>
</file>

<file path=ppt/theme/theme1.xml><?xml version="1.0" encoding="utf-8"?>
<a:theme xmlns:a="http://schemas.openxmlformats.org/drawingml/2006/main" name="Default Design">
  <a:themeElements>
    <a:clrScheme name="Default Design 4">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490B09"/>
      </a:hlink>
      <a:folHlink>
        <a:srgbClr val="CCFFCC"/>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solidFill>
            <a:srgbClr val="00FFCC"/>
          </a:solidFill>
          <a:prstDash val="solid"/>
          <a:round/>
          <a:headEnd type="none" w="med" len="med"/>
          <a:tailEnd type="none" w="med" len="med"/>
        </a:ln>
        <a:effectLst/>
      </a:spPr>
      <a:bodyPr vert="horz" wrap="square" lIns="274320" tIns="45720" rIns="274320" bIns="45720" numCol="1" anchor="ctr" anchorCtr="0" compatLnSpc="1">
        <a:prstTxWarp prst="textNoShape">
          <a:avLst/>
        </a:prstTxWarp>
      </a:bodyPr>
      <a:lstStyle>
        <a:defPPr marL="0" marR="0" indent="0" algn="ctr" defTabSz="914400" rtl="0" eaLnBrk="0" fontAlgn="base" latinLnBrk="0" hangingPunct="0">
          <a:lnSpc>
            <a:spcPct val="90000"/>
          </a:lnSpc>
          <a:spcBef>
            <a:spcPct val="20000"/>
          </a:spcBef>
          <a:spcAft>
            <a:spcPct val="0"/>
          </a:spcAft>
          <a:buClrTx/>
          <a:buSzTx/>
          <a:buFontTx/>
          <a:buNone/>
          <a:tabLst>
            <a:tab pos="858838" algn="l"/>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12700" cap="sq" cmpd="sng" algn="ctr">
          <a:solidFill>
            <a:srgbClr val="00FFCC"/>
          </a:solidFill>
          <a:prstDash val="solid"/>
          <a:round/>
          <a:headEnd type="none" w="med" len="med"/>
          <a:tailEnd type="none" w="med" len="med"/>
        </a:ln>
        <a:effectLst/>
      </a:spPr>
      <a:bodyPr vert="horz" wrap="square" lIns="274320" tIns="45720" rIns="274320" bIns="45720" numCol="1" anchor="ctr" anchorCtr="0" compatLnSpc="1">
        <a:prstTxWarp prst="textNoShape">
          <a:avLst/>
        </a:prstTxWarp>
      </a:bodyPr>
      <a:lstStyle>
        <a:defPPr marL="0" marR="0" indent="0" algn="ctr" defTabSz="914400" rtl="0" eaLnBrk="0" fontAlgn="base" latinLnBrk="0" hangingPunct="0">
          <a:lnSpc>
            <a:spcPct val="90000"/>
          </a:lnSpc>
          <a:spcBef>
            <a:spcPct val="20000"/>
          </a:spcBef>
          <a:spcAft>
            <a:spcPct val="0"/>
          </a:spcAft>
          <a:buClrTx/>
          <a:buSzTx/>
          <a:buFontTx/>
          <a:buNone/>
          <a:tabLst>
            <a:tab pos="858838" algn="l"/>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61CF79"/>
        </a:hlink>
        <a:folHlink>
          <a:srgbClr val="CCFFCC"/>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490B09"/>
        </a:hlink>
        <a:folHlink>
          <a:srgbClr val="CC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26922</TotalTime>
  <Words>2619</Words>
  <Application>Microsoft Macintosh PowerPoint</Application>
  <PresentationFormat>On-screen Show (4:3)</PresentationFormat>
  <Paragraphs>411</Paragraphs>
  <Slides>54</Slides>
  <Notes>47</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54</vt:i4>
      </vt:variant>
    </vt:vector>
  </HeadingPairs>
  <TitlesOfParts>
    <vt:vector size="63" baseType="lpstr">
      <vt:lpstr>Comic Sans MS</vt:lpstr>
      <vt:lpstr>Arial</vt:lpstr>
      <vt:lpstr>Times New Roman</vt:lpstr>
      <vt:lpstr>Arial Rounded MT Bold</vt:lpstr>
      <vt:lpstr>Lucida Grande</vt:lpstr>
      <vt:lpstr>Symbol</vt:lpstr>
      <vt:lpstr>Mathematica1</vt:lpstr>
      <vt:lpstr>Mathematica3</vt:lpstr>
      <vt:lpstr>Default Design</vt:lpstr>
      <vt:lpstr>Finite Automata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How to prove a language is not regular…</vt:lpstr>
      <vt:lpstr>Slide 43</vt:lpstr>
      <vt:lpstr>Slide 44</vt:lpstr>
      <vt:lpstr>Slide 45</vt:lpstr>
      <vt:lpstr>Slide 46</vt:lpstr>
      <vt:lpstr>Slide 47</vt:lpstr>
      <vt:lpstr>Slide 48</vt:lpstr>
      <vt:lpstr>Slide 49</vt:lpstr>
      <vt:lpstr>Slide 50</vt:lpstr>
      <vt:lpstr>Slide 51</vt:lpstr>
      <vt:lpstr>Slide 52</vt:lpstr>
      <vt:lpstr>Slide 53</vt:lpstr>
      <vt:lpstr>Study Bee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dc:title>
  <dc:creator>Victor Adamchik</dc:creator>
  <cp:lastModifiedBy>Danny Sleator</cp:lastModifiedBy>
  <cp:revision>841</cp:revision>
  <cp:lastPrinted>1998-01-22T22:42:46Z</cp:lastPrinted>
  <dcterms:created xsi:type="dcterms:W3CDTF">2010-10-28T14:13:23Z</dcterms:created>
  <dcterms:modified xsi:type="dcterms:W3CDTF">2010-10-28T21:12:47Z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