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41.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slides/slide38.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Default Extension="jpeg" ContentType="image/jpeg"/>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slides/slide34.xml" ContentType="application/vnd.openxmlformats-officedocument.presentationml.slide+xml"/>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s/slide6.xml" ContentType="application/vnd.openxmlformats-officedocument.presentationml.slide+xml"/>
  <Override PartName="/ppt/slides/slide39.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37.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648" r:id="rId1"/>
  </p:sldMasterIdLst>
  <p:handoutMasterIdLst>
    <p:handoutMasterId r:id="rId43"/>
  </p:handoutMasterIdLst>
  <p:sldIdLst>
    <p:sldId id="256" r:id="rId2"/>
    <p:sldId id="258" r:id="rId3"/>
    <p:sldId id="259" r:id="rId4"/>
    <p:sldId id="261" r:id="rId5"/>
    <p:sldId id="262" r:id="rId6"/>
    <p:sldId id="263" r:id="rId7"/>
    <p:sldId id="265" r:id="rId8"/>
    <p:sldId id="302" r:id="rId9"/>
    <p:sldId id="303" r:id="rId10"/>
    <p:sldId id="304" r:id="rId11"/>
    <p:sldId id="305" r:id="rId12"/>
    <p:sldId id="307" r:id="rId13"/>
    <p:sldId id="306" r:id="rId14"/>
    <p:sldId id="266" r:id="rId15"/>
    <p:sldId id="267" r:id="rId16"/>
    <p:sldId id="268" r:id="rId17"/>
    <p:sldId id="269" r:id="rId18"/>
    <p:sldId id="257"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9" r:id="rId38"/>
    <p:sldId id="300" r:id="rId39"/>
    <p:sldId id="299" r:id="rId40"/>
    <p:sldId id="301" r:id="rId41"/>
    <p:sldId id="290" r:id="rId42"/>
  </p:sldIdLst>
  <p:sldSz cx="9144000" cy="6858000" type="screen4x3"/>
  <p:notesSz cx="6858000" cy="9144000"/>
  <p:defaultTextStyle>
    <a:defPPr>
      <a:defRPr lang="en-US"/>
    </a:defPPr>
    <a:lvl1pPr algn="l" rtl="0" fontAlgn="base">
      <a:spcBef>
        <a:spcPct val="0"/>
      </a:spcBef>
      <a:spcAft>
        <a:spcPct val="0"/>
      </a:spcAft>
      <a:defRPr sz="2800" kern="1200">
        <a:solidFill>
          <a:srgbClr val="FFFFFF"/>
        </a:solidFill>
        <a:latin typeface="Arial Rounded MT Bold" charset="0"/>
        <a:ea typeface="ヒラギノ角ゴ ProN W6" charset="-128"/>
        <a:cs typeface="ヒラギノ角ゴ ProN W6" charset="-128"/>
        <a:sym typeface="Arial Rounded MT Bold" charset="0"/>
      </a:defRPr>
    </a:lvl1pPr>
    <a:lvl2pPr marL="457200" algn="l" rtl="0" fontAlgn="base">
      <a:spcBef>
        <a:spcPct val="0"/>
      </a:spcBef>
      <a:spcAft>
        <a:spcPct val="0"/>
      </a:spcAft>
      <a:defRPr sz="2800" kern="1200">
        <a:solidFill>
          <a:srgbClr val="FFFFFF"/>
        </a:solidFill>
        <a:latin typeface="Arial Rounded MT Bold" charset="0"/>
        <a:ea typeface="ヒラギノ角ゴ ProN W6" charset="-128"/>
        <a:cs typeface="ヒラギノ角ゴ ProN W6" charset="-128"/>
        <a:sym typeface="Arial Rounded MT Bold" charset="0"/>
      </a:defRPr>
    </a:lvl2pPr>
    <a:lvl3pPr marL="914400" algn="l" rtl="0" fontAlgn="base">
      <a:spcBef>
        <a:spcPct val="0"/>
      </a:spcBef>
      <a:spcAft>
        <a:spcPct val="0"/>
      </a:spcAft>
      <a:defRPr sz="2800" kern="1200">
        <a:solidFill>
          <a:srgbClr val="FFFFFF"/>
        </a:solidFill>
        <a:latin typeface="Arial Rounded MT Bold" charset="0"/>
        <a:ea typeface="ヒラギノ角ゴ ProN W6" charset="-128"/>
        <a:cs typeface="ヒラギノ角ゴ ProN W6" charset="-128"/>
        <a:sym typeface="Arial Rounded MT Bold" charset="0"/>
      </a:defRPr>
    </a:lvl3pPr>
    <a:lvl4pPr marL="1371600" algn="l" rtl="0" fontAlgn="base">
      <a:spcBef>
        <a:spcPct val="0"/>
      </a:spcBef>
      <a:spcAft>
        <a:spcPct val="0"/>
      </a:spcAft>
      <a:defRPr sz="2800" kern="1200">
        <a:solidFill>
          <a:srgbClr val="FFFFFF"/>
        </a:solidFill>
        <a:latin typeface="Arial Rounded MT Bold" charset="0"/>
        <a:ea typeface="ヒラギノ角ゴ ProN W6" charset="-128"/>
        <a:cs typeface="ヒラギノ角ゴ ProN W6" charset="-128"/>
        <a:sym typeface="Arial Rounded MT Bold" charset="0"/>
      </a:defRPr>
    </a:lvl4pPr>
    <a:lvl5pPr marL="1828800" algn="l" rtl="0" fontAlgn="base">
      <a:spcBef>
        <a:spcPct val="0"/>
      </a:spcBef>
      <a:spcAft>
        <a:spcPct val="0"/>
      </a:spcAft>
      <a:defRPr sz="2800" kern="1200">
        <a:solidFill>
          <a:srgbClr val="FFFFFF"/>
        </a:solidFill>
        <a:latin typeface="Arial Rounded MT Bold" charset="0"/>
        <a:ea typeface="ヒラギノ角ゴ ProN W6" charset="-128"/>
        <a:cs typeface="ヒラギノ角ゴ ProN W6" charset="-128"/>
        <a:sym typeface="Arial Rounded MT Bold" charset="0"/>
      </a:defRPr>
    </a:lvl5pPr>
    <a:lvl6pPr marL="2286000" algn="l" defTabSz="457200" rtl="0" eaLnBrk="1" latinLnBrk="0" hangingPunct="1">
      <a:defRPr sz="2800" kern="1200">
        <a:solidFill>
          <a:srgbClr val="FFFFFF"/>
        </a:solidFill>
        <a:latin typeface="Arial Rounded MT Bold" charset="0"/>
        <a:ea typeface="ヒラギノ角ゴ ProN W6" charset="-128"/>
        <a:cs typeface="ヒラギノ角ゴ ProN W6" charset="-128"/>
        <a:sym typeface="Arial Rounded MT Bold" charset="0"/>
      </a:defRPr>
    </a:lvl6pPr>
    <a:lvl7pPr marL="2743200" algn="l" defTabSz="457200" rtl="0" eaLnBrk="1" latinLnBrk="0" hangingPunct="1">
      <a:defRPr sz="2800" kern="1200">
        <a:solidFill>
          <a:srgbClr val="FFFFFF"/>
        </a:solidFill>
        <a:latin typeface="Arial Rounded MT Bold" charset="0"/>
        <a:ea typeface="ヒラギノ角ゴ ProN W6" charset="-128"/>
        <a:cs typeface="ヒラギノ角ゴ ProN W6" charset="-128"/>
        <a:sym typeface="Arial Rounded MT Bold" charset="0"/>
      </a:defRPr>
    </a:lvl7pPr>
    <a:lvl8pPr marL="3200400" algn="l" defTabSz="457200" rtl="0" eaLnBrk="1" latinLnBrk="0" hangingPunct="1">
      <a:defRPr sz="2800" kern="1200">
        <a:solidFill>
          <a:srgbClr val="FFFFFF"/>
        </a:solidFill>
        <a:latin typeface="Arial Rounded MT Bold" charset="0"/>
        <a:ea typeface="ヒラギノ角ゴ ProN W6" charset="-128"/>
        <a:cs typeface="ヒラギノ角ゴ ProN W6" charset="-128"/>
        <a:sym typeface="Arial Rounded MT Bold" charset="0"/>
      </a:defRPr>
    </a:lvl8pPr>
    <a:lvl9pPr marL="3657600" algn="l" defTabSz="457200" rtl="0" eaLnBrk="1" latinLnBrk="0" hangingPunct="1">
      <a:defRPr sz="2800" kern="1200">
        <a:solidFill>
          <a:srgbClr val="FFFFFF"/>
        </a:solidFill>
        <a:latin typeface="Arial Rounded MT Bold" charset="0"/>
        <a:ea typeface="ヒラギノ角ゴ ProN W6" charset="-128"/>
        <a:cs typeface="ヒラギノ角ゴ ProN W6" charset="-128"/>
        <a:sym typeface="Arial Rounded MT Bold"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6" clrMode="bw" scaleToFitPaper="1"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p:scale>
          <a:sx n="150" d="100"/>
          <a:sy n="150" d="100"/>
        </p:scale>
        <p:origin x="-296" y="-8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handoutMaster" Target="handoutMasters/handoutMaster1.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5B3A022D-F2A4-8F41-9044-B971E5AFA7BC}" type="datetime1">
              <a:rPr lang="en-US"/>
              <a:pPr>
                <a:defRPr/>
              </a:pPr>
              <a:t>10/25/10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65E5C4E2-51FC-3C45-8DEE-15AA47A68A7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0"/>
            <a:ext cx="1943100" cy="6858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0"/>
            <a:ext cx="5676900" cy="6858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52600"/>
            <a:ext cx="38100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52600"/>
            <a:ext cx="38100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Arial Rounded MT Bold" charset="0"/>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ChangeArrowheads="1"/>
          </p:cNvSpPr>
          <p:nvPr>
            <p:ph type="title"/>
          </p:nvPr>
        </p:nvSpPr>
        <p:spPr bwMode="auto">
          <a:xfrm>
            <a:off x="685800" y="0"/>
            <a:ext cx="7772400" cy="1600200"/>
          </a:xfrm>
          <a:prstGeom prst="rect">
            <a:avLst/>
          </a:prstGeom>
          <a:noFill/>
          <a:ln w="12700">
            <a:noFill/>
            <a:miter lim="800000"/>
            <a:headEnd/>
            <a:tailEnd/>
          </a:ln>
        </p:spPr>
        <p:txBody>
          <a:bodyPr vert="horz" wrap="square" lIns="50800" tIns="50800" rIns="91440" bIns="50800" numCol="1" anchor="ctr" anchorCtr="0" compatLnSpc="1">
            <a:prstTxWarp prst="textNoShape">
              <a:avLst/>
            </a:prstTxWarp>
          </a:bodyPr>
          <a:lstStyle/>
          <a:p>
            <a:pPr lvl="0"/>
            <a:r>
              <a:rPr lang="en-US">
                <a:sym typeface="Arial Rounded MT Bold" charset="0"/>
              </a:rPr>
              <a:t>Click to edit Master title style</a:t>
            </a:r>
          </a:p>
        </p:txBody>
      </p:sp>
      <p:sp>
        <p:nvSpPr>
          <p:cNvPr id="1027" name="Rectangle 2"/>
          <p:cNvSpPr>
            <a:spLocks noChangeArrowheads="1"/>
          </p:cNvSpPr>
          <p:nvPr>
            <p:ph type="body" idx="1"/>
          </p:nvPr>
        </p:nvSpPr>
        <p:spPr bwMode="auto">
          <a:xfrm>
            <a:off x="685800" y="1752600"/>
            <a:ext cx="7772400" cy="5105400"/>
          </a:xfrm>
          <a:prstGeom prst="rect">
            <a:avLst/>
          </a:prstGeom>
          <a:noFill/>
          <a:ln w="12700">
            <a:noFill/>
            <a:miter lim="800000"/>
            <a:headEnd/>
            <a:tailEnd/>
          </a:ln>
        </p:spPr>
        <p:txBody>
          <a:bodyPr vert="horz" wrap="square" lIns="50800" tIns="50800" rIns="91440" bIns="50800" numCol="1" anchor="t" anchorCtr="0" compatLnSpc="1">
            <a:prstTxWarp prst="textNoShape">
              <a:avLst/>
            </a:prstTxWarp>
          </a:bodyPr>
          <a:lstStyle/>
          <a:p>
            <a:pPr lvl="0"/>
            <a:r>
              <a:rPr lang="en-US">
                <a:sym typeface="Arial Rounded MT Bold" charset="0"/>
              </a:rPr>
              <a:t>Click to edit Master text styles</a:t>
            </a:r>
          </a:p>
          <a:p>
            <a:pPr lvl="1"/>
            <a:r>
              <a:rPr lang="en-US">
                <a:sym typeface="Arial Rounded MT Bold" charset="0"/>
              </a:rPr>
              <a:t>Second level</a:t>
            </a:r>
          </a:p>
          <a:p>
            <a:pPr lvl="2"/>
            <a:r>
              <a:rPr lang="en-US">
                <a:sym typeface="Arial Rounded MT Bold" charset="0"/>
              </a:rPr>
              <a:t>Third level</a:t>
            </a:r>
          </a:p>
          <a:p>
            <a:pPr lvl="3"/>
            <a:r>
              <a:rPr lang="en-US">
                <a:sym typeface="Arial Rounded MT Bold" charset="0"/>
              </a:rPr>
              <a:t>Fourth level</a:t>
            </a:r>
          </a:p>
          <a:p>
            <a:pPr lvl="4"/>
            <a:r>
              <a:rPr lang="en-US">
                <a:sym typeface="Arial Rounded MT Bold" charset="0"/>
              </a:rPr>
              <a:t>Fifth level</a:t>
            </a:r>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txStyles>
    <p:titleStyle>
      <a:lvl1pPr marL="39688" indent="-39688" algn="ctr" rtl="0" eaLnBrk="0" fontAlgn="base" hangingPunct="0">
        <a:spcBef>
          <a:spcPct val="0"/>
        </a:spcBef>
        <a:spcAft>
          <a:spcPct val="0"/>
        </a:spcAft>
        <a:defRPr sz="3600">
          <a:solidFill>
            <a:schemeClr val="tx1"/>
          </a:solidFill>
          <a:latin typeface="+mj-lt"/>
          <a:ea typeface="+mj-ea"/>
          <a:cs typeface="+mj-cs"/>
          <a:sym typeface="Arial Rounded MT Bold" charset="0"/>
        </a:defRPr>
      </a:lvl1pPr>
      <a:lvl2pPr marL="39688" indent="-39688" algn="ctr" rtl="0" eaLnBrk="0" fontAlgn="base" hangingPunct="0">
        <a:spcBef>
          <a:spcPct val="0"/>
        </a:spcBef>
        <a:spcAft>
          <a:spcPct val="0"/>
        </a:spcAft>
        <a:defRPr sz="3600">
          <a:solidFill>
            <a:schemeClr val="tx1"/>
          </a:solidFill>
          <a:latin typeface="Arial Rounded MT Bold" charset="0"/>
          <a:ea typeface="ヒラギノ角ゴ ProN W6" charset="0"/>
          <a:cs typeface="ヒラギノ角ゴ ProN W6" charset="0"/>
          <a:sym typeface="Arial Rounded MT Bold" charset="0"/>
        </a:defRPr>
      </a:lvl2pPr>
      <a:lvl3pPr marL="39688" indent="-39688" algn="ctr" rtl="0" eaLnBrk="0" fontAlgn="base" hangingPunct="0">
        <a:spcBef>
          <a:spcPct val="0"/>
        </a:spcBef>
        <a:spcAft>
          <a:spcPct val="0"/>
        </a:spcAft>
        <a:defRPr sz="3600">
          <a:solidFill>
            <a:schemeClr val="tx1"/>
          </a:solidFill>
          <a:latin typeface="Arial Rounded MT Bold" charset="0"/>
          <a:ea typeface="ヒラギノ角ゴ ProN W6" charset="0"/>
          <a:cs typeface="ヒラギノ角ゴ ProN W6" charset="0"/>
          <a:sym typeface="Arial Rounded MT Bold" charset="0"/>
        </a:defRPr>
      </a:lvl3pPr>
      <a:lvl4pPr marL="39688" indent="-39688" algn="ctr" rtl="0" eaLnBrk="0" fontAlgn="base" hangingPunct="0">
        <a:spcBef>
          <a:spcPct val="0"/>
        </a:spcBef>
        <a:spcAft>
          <a:spcPct val="0"/>
        </a:spcAft>
        <a:defRPr sz="3600">
          <a:solidFill>
            <a:schemeClr val="tx1"/>
          </a:solidFill>
          <a:latin typeface="Arial Rounded MT Bold" charset="0"/>
          <a:ea typeface="ヒラギノ角ゴ ProN W6" charset="0"/>
          <a:cs typeface="ヒラギノ角ゴ ProN W6" charset="0"/>
          <a:sym typeface="Arial Rounded MT Bold" charset="0"/>
        </a:defRPr>
      </a:lvl4pPr>
      <a:lvl5pPr marL="39688" indent="-39688" algn="ctr" rtl="0" eaLnBrk="0" fontAlgn="base" hangingPunct="0">
        <a:spcBef>
          <a:spcPct val="0"/>
        </a:spcBef>
        <a:spcAft>
          <a:spcPct val="0"/>
        </a:spcAft>
        <a:defRPr sz="3600">
          <a:solidFill>
            <a:schemeClr val="tx1"/>
          </a:solidFill>
          <a:latin typeface="Arial Rounded MT Bold" charset="0"/>
          <a:ea typeface="ヒラギノ角ゴ ProN W6" charset="0"/>
          <a:cs typeface="ヒラギノ角ゴ ProN W6" charset="0"/>
          <a:sym typeface="Arial Rounded MT Bold" charset="0"/>
        </a:defRPr>
      </a:lvl5pPr>
      <a:lvl6pPr marL="496888" algn="ctr" rtl="0" fontAlgn="base">
        <a:spcBef>
          <a:spcPct val="0"/>
        </a:spcBef>
        <a:spcAft>
          <a:spcPct val="0"/>
        </a:spcAft>
        <a:defRPr sz="3600">
          <a:solidFill>
            <a:schemeClr val="tx1"/>
          </a:solidFill>
          <a:latin typeface="Arial Rounded MT Bold" charset="0"/>
          <a:ea typeface="ヒラギノ角ゴ ProN W6" charset="0"/>
          <a:cs typeface="ヒラギノ角ゴ ProN W6" charset="0"/>
          <a:sym typeface="Arial Rounded MT Bold" charset="0"/>
        </a:defRPr>
      </a:lvl6pPr>
      <a:lvl7pPr marL="954088" algn="ctr" rtl="0" fontAlgn="base">
        <a:spcBef>
          <a:spcPct val="0"/>
        </a:spcBef>
        <a:spcAft>
          <a:spcPct val="0"/>
        </a:spcAft>
        <a:defRPr sz="3600">
          <a:solidFill>
            <a:schemeClr val="tx1"/>
          </a:solidFill>
          <a:latin typeface="Arial Rounded MT Bold" charset="0"/>
          <a:ea typeface="ヒラギノ角ゴ ProN W6" charset="0"/>
          <a:cs typeface="ヒラギノ角ゴ ProN W6" charset="0"/>
          <a:sym typeface="Arial Rounded MT Bold" charset="0"/>
        </a:defRPr>
      </a:lvl7pPr>
      <a:lvl8pPr marL="1411288" algn="ctr" rtl="0" fontAlgn="base">
        <a:spcBef>
          <a:spcPct val="0"/>
        </a:spcBef>
        <a:spcAft>
          <a:spcPct val="0"/>
        </a:spcAft>
        <a:defRPr sz="3600">
          <a:solidFill>
            <a:schemeClr val="tx1"/>
          </a:solidFill>
          <a:latin typeface="Arial Rounded MT Bold" charset="0"/>
          <a:ea typeface="ヒラギノ角ゴ ProN W6" charset="0"/>
          <a:cs typeface="ヒラギノ角ゴ ProN W6" charset="0"/>
          <a:sym typeface="Arial Rounded MT Bold" charset="0"/>
        </a:defRPr>
      </a:lvl8pPr>
      <a:lvl9pPr marL="1868488" algn="ctr" rtl="0" fontAlgn="base">
        <a:spcBef>
          <a:spcPct val="0"/>
        </a:spcBef>
        <a:spcAft>
          <a:spcPct val="0"/>
        </a:spcAft>
        <a:defRPr sz="3600">
          <a:solidFill>
            <a:schemeClr val="tx1"/>
          </a:solidFill>
          <a:latin typeface="Arial Rounded MT Bold" charset="0"/>
          <a:ea typeface="ヒラギノ角ゴ ProN W6" charset="0"/>
          <a:cs typeface="ヒラギノ角ゴ ProN W6" charset="0"/>
          <a:sym typeface="Arial Rounded MT Bold" charset="0"/>
        </a:defRPr>
      </a:lvl9pPr>
    </p:titleStyle>
    <p:bodyStyle>
      <a:lvl1pPr marL="382588" indent="-342900" algn="l" rtl="0" eaLnBrk="0" fontAlgn="base" hangingPunct="0">
        <a:spcBef>
          <a:spcPts val="700"/>
        </a:spcBef>
        <a:spcAft>
          <a:spcPct val="0"/>
        </a:spcAft>
        <a:buSzPct val="100000"/>
        <a:buFont typeface="Arial Rounded MT Bold" charset="0"/>
        <a:buChar char="•"/>
        <a:defRPr sz="3200">
          <a:solidFill>
            <a:schemeClr val="tx1"/>
          </a:solidFill>
          <a:latin typeface="+mn-lt"/>
          <a:ea typeface="+mn-ea"/>
          <a:cs typeface="+mn-cs"/>
          <a:sym typeface="Arial Rounded MT Bold" charset="0"/>
        </a:defRPr>
      </a:lvl1pPr>
      <a:lvl2pPr marL="393700" indent="-290513" algn="l" rtl="0" eaLnBrk="0" fontAlgn="base" hangingPunct="0">
        <a:spcBef>
          <a:spcPts val="700"/>
        </a:spcBef>
        <a:spcAft>
          <a:spcPct val="0"/>
        </a:spcAft>
        <a:buSzPct val="100000"/>
        <a:buFont typeface="Arial Rounded MT Bold" charset="0"/>
        <a:buChar char="•"/>
        <a:defRPr sz="3200">
          <a:solidFill>
            <a:schemeClr val="tx1"/>
          </a:solidFill>
          <a:latin typeface="+mn-lt"/>
          <a:ea typeface="+mn-ea"/>
          <a:cs typeface="+mn-cs"/>
          <a:sym typeface="Arial Rounded MT Bold" charset="0"/>
        </a:defRPr>
      </a:lvl2pPr>
      <a:lvl3pPr marL="847725" indent="-339725" algn="l" rtl="0" eaLnBrk="0" fontAlgn="base" hangingPunct="0">
        <a:spcBef>
          <a:spcPts val="600"/>
        </a:spcBef>
        <a:spcAft>
          <a:spcPct val="0"/>
        </a:spcAft>
        <a:buSzPct val="100000"/>
        <a:buFont typeface="Arial Rounded MT Bold" charset="0"/>
        <a:buChar char="–"/>
        <a:defRPr sz="2800">
          <a:solidFill>
            <a:schemeClr val="tx1"/>
          </a:solidFill>
          <a:latin typeface="+mn-lt"/>
          <a:ea typeface="+mn-ea"/>
          <a:cs typeface="+mn-cs"/>
          <a:sym typeface="Arial Rounded MT Bold" charset="0"/>
        </a:defRPr>
      </a:lvl3pPr>
      <a:lvl4pPr marL="1189038" indent="-227013" algn="l" rtl="0" eaLnBrk="0" fontAlgn="base" hangingPunct="0">
        <a:spcBef>
          <a:spcPts val="600"/>
        </a:spcBef>
        <a:spcAft>
          <a:spcPct val="0"/>
        </a:spcAft>
        <a:buSzPct val="100000"/>
        <a:buFont typeface="Arial Rounded MT Bold" charset="0"/>
        <a:buChar char="•"/>
        <a:defRPr sz="2400">
          <a:solidFill>
            <a:schemeClr val="tx1"/>
          </a:solidFill>
          <a:latin typeface="+mn-lt"/>
          <a:ea typeface="+mn-ea"/>
          <a:cs typeface="+mn-cs"/>
          <a:sym typeface="Arial Rounded MT Bold" charset="0"/>
        </a:defRPr>
      </a:lvl4pPr>
      <a:lvl5pPr marL="1644650" indent="-341313" algn="l" rtl="0" eaLnBrk="0" fontAlgn="base" hangingPunct="0">
        <a:spcBef>
          <a:spcPts val="600"/>
        </a:spcBef>
        <a:spcAft>
          <a:spcPct val="0"/>
        </a:spcAft>
        <a:buSzPct val="100000"/>
        <a:buFont typeface="Arial Rounded MT Bold" charset="0"/>
        <a:buChar char="–"/>
        <a:defRPr sz="2400">
          <a:solidFill>
            <a:schemeClr val="tx1"/>
          </a:solidFill>
          <a:latin typeface="+mn-lt"/>
          <a:ea typeface="+mn-ea"/>
          <a:cs typeface="+mn-cs"/>
          <a:sym typeface="Arial Rounded MT Bold" charset="0"/>
        </a:defRPr>
      </a:lvl5pPr>
      <a:lvl6pPr marL="2101850" indent="-341313" algn="l" rtl="0" fontAlgn="base">
        <a:spcBef>
          <a:spcPts val="600"/>
        </a:spcBef>
        <a:spcAft>
          <a:spcPct val="0"/>
        </a:spcAft>
        <a:buSzPct val="100000"/>
        <a:buFont typeface="Arial Rounded MT Bold" charset="0"/>
        <a:buChar char="–"/>
        <a:defRPr sz="2400">
          <a:solidFill>
            <a:schemeClr val="tx1"/>
          </a:solidFill>
          <a:latin typeface="+mn-lt"/>
          <a:ea typeface="+mn-ea"/>
          <a:cs typeface="+mn-cs"/>
          <a:sym typeface="Arial Rounded MT Bold" charset="0"/>
        </a:defRPr>
      </a:lvl6pPr>
      <a:lvl7pPr marL="2559050" indent="-341313" algn="l" rtl="0" fontAlgn="base">
        <a:spcBef>
          <a:spcPts val="600"/>
        </a:spcBef>
        <a:spcAft>
          <a:spcPct val="0"/>
        </a:spcAft>
        <a:buSzPct val="100000"/>
        <a:buFont typeface="Arial Rounded MT Bold" charset="0"/>
        <a:buChar char="–"/>
        <a:defRPr sz="2400">
          <a:solidFill>
            <a:schemeClr val="tx1"/>
          </a:solidFill>
          <a:latin typeface="+mn-lt"/>
          <a:ea typeface="+mn-ea"/>
          <a:cs typeface="+mn-cs"/>
          <a:sym typeface="Arial Rounded MT Bold" charset="0"/>
        </a:defRPr>
      </a:lvl7pPr>
      <a:lvl8pPr marL="3016250" indent="-341313" algn="l" rtl="0" fontAlgn="base">
        <a:spcBef>
          <a:spcPts val="600"/>
        </a:spcBef>
        <a:spcAft>
          <a:spcPct val="0"/>
        </a:spcAft>
        <a:buSzPct val="100000"/>
        <a:buFont typeface="Arial Rounded MT Bold" charset="0"/>
        <a:buChar char="–"/>
        <a:defRPr sz="2400">
          <a:solidFill>
            <a:schemeClr val="tx1"/>
          </a:solidFill>
          <a:latin typeface="+mn-lt"/>
          <a:ea typeface="+mn-ea"/>
          <a:cs typeface="+mn-cs"/>
          <a:sym typeface="Arial Rounded MT Bold" charset="0"/>
        </a:defRPr>
      </a:lvl8pPr>
      <a:lvl9pPr marL="3473450" indent="-341313" algn="l" rtl="0" fontAlgn="base">
        <a:spcBef>
          <a:spcPts val="600"/>
        </a:spcBef>
        <a:spcAft>
          <a:spcPct val="0"/>
        </a:spcAft>
        <a:buSzPct val="100000"/>
        <a:buFont typeface="Arial Rounded MT Bold" charset="0"/>
        <a:buChar char="–"/>
        <a:defRPr sz="2400">
          <a:solidFill>
            <a:schemeClr val="tx1"/>
          </a:solidFill>
          <a:latin typeface="+mn-lt"/>
          <a:ea typeface="+mn-ea"/>
          <a:cs typeface="+mn-cs"/>
          <a:sym typeface="Arial Rounded MT Bold"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1"/>
          <p:cNvSpPr>
            <a:spLocks/>
          </p:cNvSpPr>
          <p:nvPr/>
        </p:nvSpPr>
        <p:spPr bwMode="auto">
          <a:xfrm>
            <a:off x="2670175" y="1416050"/>
            <a:ext cx="4030663" cy="1397000"/>
          </a:xfrm>
          <a:prstGeom prst="rect">
            <a:avLst/>
          </a:prstGeom>
          <a:noFill/>
          <a:ln w="76200">
            <a:noFill/>
            <a:miter lim="800000"/>
            <a:headEnd/>
            <a:tailEnd/>
          </a:ln>
        </p:spPr>
        <p:txBody>
          <a:bodyPr wrap="none" lIns="0" tIns="0" rIns="223520" bIns="0">
            <a:prstTxWarp prst="textNoShape">
              <a:avLst/>
            </a:prstTxWarp>
            <a:spAutoFit/>
          </a:bodyPr>
          <a:lstStyle/>
          <a:p>
            <a:pPr marL="222250" algn="ctr"/>
            <a:r>
              <a:rPr lang="en-US" sz="8800">
                <a:solidFill>
                  <a:schemeClr val="tx1"/>
                </a:solidFill>
                <a:ea typeface="Arial Rounded MT Bold" charset="0"/>
                <a:cs typeface="Arial Rounded MT Bold" charset="0"/>
              </a:rPr>
              <a:t>15-251</a:t>
            </a:r>
          </a:p>
        </p:txBody>
      </p:sp>
      <p:sp>
        <p:nvSpPr>
          <p:cNvPr id="38915" name="Rectangle 2"/>
          <p:cNvSpPr>
            <a:spLocks/>
          </p:cNvSpPr>
          <p:nvPr/>
        </p:nvSpPr>
        <p:spPr bwMode="auto">
          <a:xfrm>
            <a:off x="609600" y="2787650"/>
            <a:ext cx="8153400" cy="1498600"/>
          </a:xfrm>
          <a:prstGeom prst="rect">
            <a:avLst/>
          </a:prstGeom>
          <a:noFill/>
          <a:ln w="76200">
            <a:noFill/>
            <a:miter lim="800000"/>
            <a:headEnd/>
            <a:tailEnd/>
          </a:ln>
        </p:spPr>
        <p:txBody>
          <a:bodyPr lIns="0" tIns="0" rIns="223520" bIns="0">
            <a:prstTxWarp prst="textNoShape">
              <a:avLst/>
            </a:prstTxWarp>
          </a:bodyPr>
          <a:lstStyle/>
          <a:p>
            <a:pPr marL="222250" algn="ctr"/>
            <a:r>
              <a:rPr lang="en-US" sz="4800">
                <a:solidFill>
                  <a:schemeClr val="tx1"/>
                </a:solidFill>
                <a:ea typeface="Arial Rounded MT Bold" charset="0"/>
                <a:cs typeface="Arial Rounded MT Bold" charset="0"/>
              </a:rPr>
              <a:t>Great Theoretical Ideas in Computer Science</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1447800" y="0"/>
            <a:ext cx="6546985" cy="523220"/>
          </a:xfrm>
          <a:prstGeom prst="rect">
            <a:avLst/>
          </a:prstGeom>
          <a:noFill/>
        </p:spPr>
        <p:txBody>
          <a:bodyPr wrap="none" rtlCol="0">
            <a:spAutoFit/>
          </a:bodyPr>
          <a:lstStyle/>
          <a:p>
            <a:r>
              <a:rPr lang="en-US" dirty="0" smtClean="0"/>
              <a:t>Counting Spanning Trees Efficiently</a:t>
            </a:r>
            <a:endParaRPr lang="en-US" dirty="0"/>
          </a:p>
        </p:txBody>
      </p:sp>
      <p:sp>
        <p:nvSpPr>
          <p:cNvPr id="5" name="TextBox 4"/>
          <p:cNvSpPr txBox="1"/>
          <p:nvPr/>
        </p:nvSpPr>
        <p:spPr>
          <a:xfrm>
            <a:off x="533400" y="1524000"/>
            <a:ext cx="8153400" cy="1815882"/>
          </a:xfrm>
          <a:prstGeom prst="rect">
            <a:avLst/>
          </a:prstGeom>
          <a:noFill/>
        </p:spPr>
        <p:txBody>
          <a:bodyPr wrap="square" rtlCol="0">
            <a:spAutoFit/>
          </a:bodyPr>
          <a:lstStyle/>
          <a:p>
            <a:r>
              <a:rPr lang="en-US" dirty="0" smtClean="0"/>
              <a:t>Matrix-Tree Theorem: The number of spanning trees of a graph is the determinant of the </a:t>
            </a:r>
            <a:r>
              <a:rPr lang="en-US" dirty="0" err="1" smtClean="0"/>
              <a:t>Laplacian</a:t>
            </a:r>
            <a:r>
              <a:rPr lang="en-US" dirty="0" smtClean="0"/>
              <a:t> with one row and column removed. </a:t>
            </a:r>
            <a:endParaRPr lang="en-US" dirty="0"/>
          </a:p>
        </p:txBody>
      </p:sp>
      <p:sp>
        <p:nvSpPr>
          <p:cNvPr id="6" name="TextBox 5"/>
          <p:cNvSpPr txBox="1"/>
          <p:nvPr/>
        </p:nvSpPr>
        <p:spPr>
          <a:xfrm>
            <a:off x="609600" y="4114800"/>
            <a:ext cx="1233481" cy="523220"/>
          </a:xfrm>
          <a:prstGeom prst="rect">
            <a:avLst/>
          </a:prstGeom>
          <a:noFill/>
        </p:spPr>
        <p:txBody>
          <a:bodyPr wrap="none" rtlCol="0">
            <a:spAutoFit/>
          </a:bodyPr>
          <a:lstStyle/>
          <a:p>
            <a:r>
              <a:rPr lang="en-US" dirty="0" smtClean="0"/>
              <a:t>Proof:</a:t>
            </a:r>
            <a:endParaRPr lang="en-US" dirty="0"/>
          </a:p>
        </p:txBody>
      </p:sp>
      <p:sp>
        <p:nvSpPr>
          <p:cNvPr id="7" name="TextBox 6"/>
          <p:cNvSpPr txBox="1"/>
          <p:nvPr/>
        </p:nvSpPr>
        <p:spPr>
          <a:xfrm>
            <a:off x="1447800" y="4876800"/>
            <a:ext cx="5779923" cy="523220"/>
          </a:xfrm>
          <a:prstGeom prst="rect">
            <a:avLst/>
          </a:prstGeom>
          <a:noFill/>
        </p:spPr>
        <p:txBody>
          <a:bodyPr wrap="none" rtlCol="0">
            <a:spAutoFit/>
          </a:bodyPr>
          <a:lstStyle/>
          <a:p>
            <a:r>
              <a:rPr lang="en-US" dirty="0" smtClean="0"/>
              <a:t>Beyond the scope of this course</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4" name="Group 3"/>
          <p:cNvGrpSpPr/>
          <p:nvPr/>
        </p:nvGrpSpPr>
        <p:grpSpPr>
          <a:xfrm>
            <a:off x="685800" y="381000"/>
            <a:ext cx="2844800" cy="1752600"/>
            <a:chOff x="812800" y="4114800"/>
            <a:chExt cx="4343400" cy="2438400"/>
          </a:xfrm>
        </p:grpSpPr>
        <p:grpSp>
          <p:nvGrpSpPr>
            <p:cNvPr id="5" name="Group 1"/>
            <p:cNvGrpSpPr>
              <a:grpSpLocks/>
            </p:cNvGrpSpPr>
            <p:nvPr/>
          </p:nvGrpSpPr>
          <p:grpSpPr bwMode="auto">
            <a:xfrm>
              <a:off x="812800" y="4876800"/>
              <a:ext cx="228600" cy="228600"/>
              <a:chOff x="0" y="0"/>
              <a:chExt cx="144" cy="144"/>
            </a:xfrm>
          </p:grpSpPr>
          <p:sp>
            <p:nvSpPr>
              <p:cNvPr id="24" name="Oval 2"/>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25" name="Rectangle 3"/>
              <p:cNvSpPr>
                <a:spLocks/>
              </p:cNvSpPr>
              <p:nvPr/>
            </p:nvSpPr>
            <p:spPr bwMode="auto">
              <a:xfrm>
                <a:off x="21" y="21"/>
                <a:ext cx="101" cy="101"/>
              </a:xfrm>
              <a:prstGeom prst="rect">
                <a:avLst/>
              </a:prstGeom>
              <a:noFill/>
              <a:ln w="12700">
                <a:noFill/>
                <a:miter lim="800000"/>
                <a:headEnd/>
                <a:tailEnd/>
              </a:ln>
            </p:spPr>
            <p:txBody>
              <a:bodyPr wrap="square" lIns="0" tIns="0" rIns="0" bIns="0">
                <a:prstTxWarp prst="textNoShape">
                  <a:avLst/>
                </a:prstTxWarp>
                <a:spAutoFit/>
              </a:bodyPr>
              <a:lstStyle/>
              <a:p>
                <a:endParaRPr lang="en-US"/>
              </a:p>
            </p:txBody>
          </p:sp>
        </p:grpSp>
        <p:grpSp>
          <p:nvGrpSpPr>
            <p:cNvPr id="6" name="Group 7"/>
            <p:cNvGrpSpPr>
              <a:grpSpLocks/>
            </p:cNvGrpSpPr>
            <p:nvPr/>
          </p:nvGrpSpPr>
          <p:grpSpPr bwMode="auto">
            <a:xfrm>
              <a:off x="2870200" y="4114800"/>
              <a:ext cx="228600" cy="228600"/>
              <a:chOff x="0" y="0"/>
              <a:chExt cx="144" cy="144"/>
            </a:xfrm>
          </p:grpSpPr>
          <p:sp>
            <p:nvSpPr>
              <p:cNvPr id="22" name="Oval 8"/>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23" name="Rectangle 9"/>
              <p:cNvSpPr>
                <a:spLocks/>
              </p:cNvSpPr>
              <p:nvPr/>
            </p:nvSpPr>
            <p:spPr bwMode="auto">
              <a:xfrm>
                <a:off x="21" y="21"/>
                <a:ext cx="101" cy="101"/>
              </a:xfrm>
              <a:prstGeom prst="rect">
                <a:avLst/>
              </a:prstGeom>
              <a:noFill/>
              <a:ln w="12700">
                <a:noFill/>
                <a:miter lim="800000"/>
                <a:headEnd/>
                <a:tailEnd/>
              </a:ln>
            </p:spPr>
            <p:txBody>
              <a:bodyPr wrap="square" lIns="0" tIns="0" rIns="0" bIns="0">
                <a:prstTxWarp prst="textNoShape">
                  <a:avLst/>
                </a:prstTxWarp>
                <a:spAutoFit/>
              </a:bodyPr>
              <a:lstStyle/>
              <a:p>
                <a:endParaRPr lang="en-US"/>
              </a:p>
            </p:txBody>
          </p:sp>
        </p:grpSp>
        <p:grpSp>
          <p:nvGrpSpPr>
            <p:cNvPr id="7" name="Group 13"/>
            <p:cNvGrpSpPr>
              <a:grpSpLocks/>
            </p:cNvGrpSpPr>
            <p:nvPr/>
          </p:nvGrpSpPr>
          <p:grpSpPr bwMode="auto">
            <a:xfrm>
              <a:off x="4927600" y="4953000"/>
              <a:ext cx="228600" cy="228600"/>
              <a:chOff x="0" y="0"/>
              <a:chExt cx="144" cy="144"/>
            </a:xfrm>
          </p:grpSpPr>
          <p:sp>
            <p:nvSpPr>
              <p:cNvPr id="20" name="Oval 14"/>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21" name="Rectangle 15"/>
              <p:cNvSpPr>
                <a:spLocks/>
              </p:cNvSpPr>
              <p:nvPr/>
            </p:nvSpPr>
            <p:spPr bwMode="auto">
              <a:xfrm>
                <a:off x="21" y="21"/>
                <a:ext cx="101" cy="101"/>
              </a:xfrm>
              <a:prstGeom prst="rect">
                <a:avLst/>
              </a:prstGeom>
              <a:noFill/>
              <a:ln w="12700">
                <a:noFill/>
                <a:miter lim="800000"/>
                <a:headEnd/>
                <a:tailEnd/>
              </a:ln>
            </p:spPr>
            <p:txBody>
              <a:bodyPr wrap="square" lIns="0" tIns="0" rIns="0" bIns="0">
                <a:prstTxWarp prst="textNoShape">
                  <a:avLst/>
                </a:prstTxWarp>
                <a:spAutoFit/>
              </a:bodyPr>
              <a:lstStyle/>
              <a:p>
                <a:endParaRPr lang="en-US"/>
              </a:p>
            </p:txBody>
          </p:sp>
        </p:grpSp>
        <p:grpSp>
          <p:nvGrpSpPr>
            <p:cNvPr id="8" name="Group 16"/>
            <p:cNvGrpSpPr>
              <a:grpSpLocks/>
            </p:cNvGrpSpPr>
            <p:nvPr/>
          </p:nvGrpSpPr>
          <p:grpSpPr bwMode="auto">
            <a:xfrm>
              <a:off x="2870200" y="5791200"/>
              <a:ext cx="228600" cy="228600"/>
              <a:chOff x="0" y="0"/>
              <a:chExt cx="144" cy="144"/>
            </a:xfrm>
          </p:grpSpPr>
          <p:sp>
            <p:nvSpPr>
              <p:cNvPr id="18" name="Oval 17"/>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19" name="Rectangle 18"/>
              <p:cNvSpPr>
                <a:spLocks/>
              </p:cNvSpPr>
              <p:nvPr/>
            </p:nvSpPr>
            <p:spPr bwMode="auto">
              <a:xfrm>
                <a:off x="21" y="21"/>
                <a:ext cx="101" cy="101"/>
              </a:xfrm>
              <a:prstGeom prst="rect">
                <a:avLst/>
              </a:prstGeom>
              <a:noFill/>
              <a:ln w="12700">
                <a:noFill/>
                <a:miter lim="800000"/>
                <a:headEnd/>
                <a:tailEnd/>
              </a:ln>
            </p:spPr>
            <p:txBody>
              <a:bodyPr wrap="square" lIns="0" tIns="0" rIns="0" bIns="0">
                <a:prstTxWarp prst="textNoShape">
                  <a:avLst/>
                </a:prstTxWarp>
                <a:spAutoFit/>
              </a:bodyPr>
              <a:lstStyle/>
              <a:p>
                <a:endParaRPr lang="en-US"/>
              </a:p>
            </p:txBody>
          </p:sp>
        </p:grpSp>
        <p:sp>
          <p:nvSpPr>
            <p:cNvPr id="9" name="Line 20"/>
            <p:cNvSpPr>
              <a:spLocks noChangeShapeType="1"/>
            </p:cNvSpPr>
            <p:nvPr/>
          </p:nvSpPr>
          <p:spPr bwMode="auto">
            <a:xfrm rot="10800000" flipH="1">
              <a:off x="1041400" y="4267200"/>
              <a:ext cx="1828800" cy="6858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10" name="Line 23"/>
            <p:cNvSpPr>
              <a:spLocks noChangeShapeType="1"/>
            </p:cNvSpPr>
            <p:nvPr/>
          </p:nvSpPr>
          <p:spPr bwMode="auto">
            <a:xfrm rot="10800000">
              <a:off x="3098800" y="4267200"/>
              <a:ext cx="1828800" cy="7620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11" name="Line 25"/>
            <p:cNvSpPr>
              <a:spLocks noChangeShapeType="1"/>
            </p:cNvSpPr>
            <p:nvPr/>
          </p:nvSpPr>
          <p:spPr bwMode="auto">
            <a:xfrm>
              <a:off x="1041400" y="5029200"/>
              <a:ext cx="1828800" cy="8382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12" name="Line 26"/>
            <p:cNvSpPr>
              <a:spLocks noChangeShapeType="1"/>
            </p:cNvSpPr>
            <p:nvPr/>
          </p:nvSpPr>
          <p:spPr bwMode="auto">
            <a:xfrm rot="10800000" flipH="1">
              <a:off x="3098800" y="5105400"/>
              <a:ext cx="1828800" cy="762000"/>
            </a:xfrm>
            <a:prstGeom prst="line">
              <a:avLst/>
            </a:prstGeom>
            <a:noFill/>
            <a:ln w="63500">
              <a:solidFill>
                <a:schemeClr val="tx1"/>
              </a:solidFill>
              <a:round/>
              <a:headEnd/>
              <a:tailEnd/>
            </a:ln>
          </p:spPr>
          <p:txBody>
            <a:bodyPr>
              <a:prstTxWarp prst="textNoShape">
                <a:avLst/>
              </a:prstTxWarp>
            </a:bodyPr>
            <a:lstStyle/>
            <a:p>
              <a:endParaRPr lang="en-US"/>
            </a:p>
          </p:txBody>
        </p:sp>
        <p:grpSp>
          <p:nvGrpSpPr>
            <p:cNvPr id="13" name="Group 36"/>
            <p:cNvGrpSpPr>
              <a:grpSpLocks/>
            </p:cNvGrpSpPr>
            <p:nvPr/>
          </p:nvGrpSpPr>
          <p:grpSpPr bwMode="auto">
            <a:xfrm>
              <a:off x="812800" y="6324600"/>
              <a:ext cx="228600" cy="228600"/>
              <a:chOff x="0" y="0"/>
              <a:chExt cx="144" cy="144"/>
            </a:xfrm>
          </p:grpSpPr>
          <p:sp>
            <p:nvSpPr>
              <p:cNvPr id="16" name="Oval 37"/>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17" name="Rectangle 38"/>
              <p:cNvSpPr>
                <a:spLocks/>
              </p:cNvSpPr>
              <p:nvPr/>
            </p:nvSpPr>
            <p:spPr bwMode="auto">
              <a:xfrm>
                <a:off x="21" y="21"/>
                <a:ext cx="101" cy="101"/>
              </a:xfrm>
              <a:prstGeom prst="rect">
                <a:avLst/>
              </a:prstGeom>
              <a:noFill/>
              <a:ln w="12700">
                <a:noFill/>
                <a:miter lim="800000"/>
                <a:headEnd/>
                <a:tailEnd/>
              </a:ln>
            </p:spPr>
            <p:txBody>
              <a:bodyPr wrap="square" lIns="0" tIns="0" rIns="0" bIns="0">
                <a:prstTxWarp prst="textNoShape">
                  <a:avLst/>
                </a:prstTxWarp>
                <a:spAutoFit/>
              </a:bodyPr>
              <a:lstStyle/>
              <a:p>
                <a:endParaRPr lang="en-US"/>
              </a:p>
            </p:txBody>
          </p:sp>
        </p:grpSp>
        <p:sp>
          <p:nvSpPr>
            <p:cNvPr id="14" name="Line 40"/>
            <p:cNvSpPr>
              <a:spLocks noChangeShapeType="1"/>
            </p:cNvSpPr>
            <p:nvPr/>
          </p:nvSpPr>
          <p:spPr bwMode="auto">
            <a:xfrm rot="10800000" flipH="1">
              <a:off x="889000" y="5105400"/>
              <a:ext cx="0" cy="12192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15" name="Line 41"/>
            <p:cNvSpPr>
              <a:spLocks noChangeShapeType="1"/>
            </p:cNvSpPr>
            <p:nvPr/>
          </p:nvSpPr>
          <p:spPr bwMode="auto">
            <a:xfrm rot="10800000" flipH="1">
              <a:off x="1041400" y="5943600"/>
              <a:ext cx="1828800" cy="457200"/>
            </a:xfrm>
            <a:prstGeom prst="line">
              <a:avLst/>
            </a:prstGeom>
            <a:noFill/>
            <a:ln w="63500">
              <a:solidFill>
                <a:schemeClr val="tx1"/>
              </a:solidFill>
              <a:round/>
              <a:headEnd/>
              <a:tailEnd/>
            </a:ln>
          </p:spPr>
          <p:txBody>
            <a:bodyPr>
              <a:prstTxWarp prst="textNoShape">
                <a:avLst/>
              </a:prstTxWarp>
            </a:bodyPr>
            <a:lstStyle/>
            <a:p>
              <a:endParaRPr lang="en-US"/>
            </a:p>
          </p:txBody>
        </p:sp>
      </p:grpSp>
      <p:sp>
        <p:nvSpPr>
          <p:cNvPr id="26" name="TextBox 25"/>
          <p:cNvSpPr txBox="1"/>
          <p:nvPr/>
        </p:nvSpPr>
        <p:spPr>
          <a:xfrm>
            <a:off x="330200" y="685800"/>
            <a:ext cx="337076" cy="400110"/>
          </a:xfrm>
          <a:prstGeom prst="rect">
            <a:avLst/>
          </a:prstGeom>
          <a:noFill/>
        </p:spPr>
        <p:txBody>
          <a:bodyPr wrap="none" rtlCol="0">
            <a:spAutoFit/>
          </a:bodyPr>
          <a:lstStyle/>
          <a:p>
            <a:r>
              <a:rPr lang="en-US" sz="2000" dirty="0" smtClean="0"/>
              <a:t>1</a:t>
            </a:r>
            <a:endParaRPr lang="en-US" sz="2000" dirty="0"/>
          </a:p>
        </p:txBody>
      </p:sp>
      <p:sp>
        <p:nvSpPr>
          <p:cNvPr id="27" name="TextBox 26"/>
          <p:cNvSpPr txBox="1"/>
          <p:nvPr/>
        </p:nvSpPr>
        <p:spPr>
          <a:xfrm>
            <a:off x="3302000" y="609600"/>
            <a:ext cx="337076" cy="400110"/>
          </a:xfrm>
          <a:prstGeom prst="rect">
            <a:avLst/>
          </a:prstGeom>
          <a:noFill/>
        </p:spPr>
        <p:txBody>
          <a:bodyPr wrap="none" rtlCol="0">
            <a:spAutoFit/>
          </a:bodyPr>
          <a:lstStyle/>
          <a:p>
            <a:r>
              <a:rPr lang="en-US" sz="2000" dirty="0" smtClean="0"/>
              <a:t>3</a:t>
            </a:r>
            <a:endParaRPr lang="en-US" sz="2000" dirty="0"/>
          </a:p>
        </p:txBody>
      </p:sp>
      <p:sp>
        <p:nvSpPr>
          <p:cNvPr id="28" name="TextBox 27"/>
          <p:cNvSpPr txBox="1"/>
          <p:nvPr/>
        </p:nvSpPr>
        <p:spPr>
          <a:xfrm>
            <a:off x="1930400" y="0"/>
            <a:ext cx="337076" cy="400110"/>
          </a:xfrm>
          <a:prstGeom prst="rect">
            <a:avLst/>
          </a:prstGeom>
          <a:noFill/>
        </p:spPr>
        <p:txBody>
          <a:bodyPr wrap="none" rtlCol="0">
            <a:spAutoFit/>
          </a:bodyPr>
          <a:lstStyle/>
          <a:p>
            <a:r>
              <a:rPr lang="en-US" sz="2000" dirty="0" smtClean="0"/>
              <a:t>2</a:t>
            </a:r>
            <a:endParaRPr lang="en-US" sz="2000" dirty="0"/>
          </a:p>
        </p:txBody>
      </p:sp>
      <p:sp>
        <p:nvSpPr>
          <p:cNvPr id="29" name="TextBox 28"/>
          <p:cNvSpPr txBox="1"/>
          <p:nvPr/>
        </p:nvSpPr>
        <p:spPr>
          <a:xfrm>
            <a:off x="1930400" y="1219200"/>
            <a:ext cx="337076" cy="400110"/>
          </a:xfrm>
          <a:prstGeom prst="rect">
            <a:avLst/>
          </a:prstGeom>
          <a:noFill/>
        </p:spPr>
        <p:txBody>
          <a:bodyPr wrap="none" rtlCol="0">
            <a:spAutoFit/>
          </a:bodyPr>
          <a:lstStyle/>
          <a:p>
            <a:r>
              <a:rPr lang="en-US" sz="2000" dirty="0" smtClean="0"/>
              <a:t>4</a:t>
            </a:r>
            <a:endParaRPr lang="en-US" sz="2000" dirty="0"/>
          </a:p>
        </p:txBody>
      </p:sp>
      <p:sp>
        <p:nvSpPr>
          <p:cNvPr id="30" name="TextBox 29"/>
          <p:cNvSpPr txBox="1"/>
          <p:nvPr/>
        </p:nvSpPr>
        <p:spPr>
          <a:xfrm>
            <a:off x="330200" y="1828800"/>
            <a:ext cx="337076" cy="400110"/>
          </a:xfrm>
          <a:prstGeom prst="rect">
            <a:avLst/>
          </a:prstGeom>
          <a:noFill/>
        </p:spPr>
        <p:txBody>
          <a:bodyPr wrap="none" rtlCol="0">
            <a:spAutoFit/>
          </a:bodyPr>
          <a:lstStyle/>
          <a:p>
            <a:r>
              <a:rPr lang="en-US" sz="2000" dirty="0" smtClean="0"/>
              <a:t>5</a:t>
            </a:r>
            <a:endParaRPr lang="en-US" sz="2000" dirty="0"/>
          </a:p>
        </p:txBody>
      </p:sp>
      <p:sp>
        <p:nvSpPr>
          <p:cNvPr id="31" name="Left Bracket 30"/>
          <p:cNvSpPr/>
          <p:nvPr/>
        </p:nvSpPr>
        <p:spPr bwMode="auto">
          <a:xfrm>
            <a:off x="5715000" y="228600"/>
            <a:ext cx="152400" cy="2057400"/>
          </a:xfrm>
          <a:prstGeom prst="leftBracket">
            <a:avLst/>
          </a:prstGeom>
          <a:noFill/>
          <a:ln w="57150"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rgbClr val="FFFFFF"/>
              </a:solidFill>
              <a:effectLst/>
              <a:latin typeface="Arial Rounded MT Bold" charset="0"/>
              <a:ea typeface="ヒラギノ角ゴ ProN W6" charset="0"/>
              <a:cs typeface="ヒラギノ角ゴ ProN W6" charset="0"/>
              <a:sym typeface="Arial Rounded MT Bold" charset="0"/>
            </a:endParaRPr>
          </a:p>
        </p:txBody>
      </p:sp>
      <p:sp>
        <p:nvSpPr>
          <p:cNvPr id="32" name="Right Bracket 31"/>
          <p:cNvSpPr/>
          <p:nvPr/>
        </p:nvSpPr>
        <p:spPr bwMode="auto">
          <a:xfrm>
            <a:off x="8763000" y="228600"/>
            <a:ext cx="152400" cy="1981200"/>
          </a:xfrm>
          <a:prstGeom prst="rightBracket">
            <a:avLst/>
          </a:prstGeom>
          <a:noFill/>
          <a:ln w="57150"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rgbClr val="FFFFFF"/>
              </a:solidFill>
              <a:effectLst/>
              <a:latin typeface="Arial Rounded MT Bold" charset="0"/>
              <a:ea typeface="ヒラギノ角ゴ ProN W6" charset="0"/>
              <a:cs typeface="ヒラギノ角ゴ ProN W6" charset="0"/>
              <a:sym typeface="Arial Rounded MT Bold" charset="0"/>
            </a:endParaRPr>
          </a:p>
        </p:txBody>
      </p:sp>
      <p:sp>
        <p:nvSpPr>
          <p:cNvPr id="34" name="TextBox 33"/>
          <p:cNvSpPr txBox="1"/>
          <p:nvPr/>
        </p:nvSpPr>
        <p:spPr>
          <a:xfrm>
            <a:off x="4648200" y="914400"/>
            <a:ext cx="700658" cy="523220"/>
          </a:xfrm>
          <a:prstGeom prst="rect">
            <a:avLst/>
          </a:prstGeom>
          <a:noFill/>
        </p:spPr>
        <p:txBody>
          <a:bodyPr wrap="none" rtlCol="0">
            <a:spAutoFit/>
          </a:bodyPr>
          <a:lstStyle/>
          <a:p>
            <a:r>
              <a:rPr lang="en-US" dirty="0" smtClean="0"/>
              <a:t>L = </a:t>
            </a:r>
            <a:endParaRPr lang="en-US" dirty="0"/>
          </a:p>
        </p:txBody>
      </p:sp>
      <p:cxnSp>
        <p:nvCxnSpPr>
          <p:cNvPr id="36" name="Straight Connector 35"/>
          <p:cNvCxnSpPr/>
          <p:nvPr/>
        </p:nvCxnSpPr>
        <p:spPr bwMode="auto">
          <a:xfrm rot="5400000">
            <a:off x="5068094" y="1256506"/>
            <a:ext cx="2209006" cy="794"/>
          </a:xfrm>
          <a:prstGeom prst="line">
            <a:avLst/>
          </a:prstGeom>
          <a:solidFill>
            <a:srgbClr val="CC9900"/>
          </a:solidFill>
          <a:ln w="57150" cap="flat" cmpd="sng" algn="ctr">
            <a:solidFill>
              <a:srgbClr val="FF6600"/>
            </a:solidFill>
            <a:prstDash val="solid"/>
            <a:round/>
            <a:headEnd type="none" w="med" len="med"/>
            <a:tailEnd type="none" w="med" len="med"/>
          </a:ln>
          <a:effectLst/>
        </p:spPr>
      </p:cxnSp>
      <p:cxnSp>
        <p:nvCxnSpPr>
          <p:cNvPr id="38" name="Straight Connector 37"/>
          <p:cNvCxnSpPr/>
          <p:nvPr/>
        </p:nvCxnSpPr>
        <p:spPr bwMode="auto">
          <a:xfrm>
            <a:off x="5943600" y="304800"/>
            <a:ext cx="2895600" cy="1588"/>
          </a:xfrm>
          <a:prstGeom prst="line">
            <a:avLst/>
          </a:prstGeom>
          <a:solidFill>
            <a:srgbClr val="CC9900"/>
          </a:solidFill>
          <a:ln w="57150" cap="flat" cmpd="sng" algn="ctr">
            <a:solidFill>
              <a:srgbClr val="FF6600"/>
            </a:solidFill>
            <a:prstDash val="solid"/>
            <a:round/>
            <a:headEnd type="none" w="med" len="med"/>
            <a:tailEnd type="none" w="med" len="med"/>
          </a:ln>
          <a:effectLst/>
        </p:spPr>
      </p:cxnSp>
      <p:sp>
        <p:nvSpPr>
          <p:cNvPr id="42" name="TextBox 41"/>
          <p:cNvSpPr txBox="1"/>
          <p:nvPr/>
        </p:nvSpPr>
        <p:spPr>
          <a:xfrm>
            <a:off x="5867400" y="76200"/>
            <a:ext cx="2971800" cy="2246769"/>
          </a:xfrm>
          <a:prstGeom prst="rect">
            <a:avLst/>
          </a:prstGeom>
          <a:noFill/>
        </p:spPr>
        <p:txBody>
          <a:bodyPr wrap="square" rtlCol="0">
            <a:spAutoFit/>
          </a:bodyPr>
          <a:lstStyle/>
          <a:p>
            <a:r>
              <a:rPr lang="en-US" dirty="0" smtClean="0"/>
              <a:t> 3   -1    0   -1   -1 -1    2   -1    0    0   0    -1    2    -1   0  -1    0   -1     3   -1  -1    0    0    -1    2</a:t>
            </a:r>
            <a:endParaRPr lang="en-US" dirty="0"/>
          </a:p>
        </p:txBody>
      </p:sp>
      <p:grpSp>
        <p:nvGrpSpPr>
          <p:cNvPr id="54" name="Group 53"/>
          <p:cNvGrpSpPr/>
          <p:nvPr/>
        </p:nvGrpSpPr>
        <p:grpSpPr>
          <a:xfrm>
            <a:off x="838200" y="3048000"/>
            <a:ext cx="8163982" cy="1815882"/>
            <a:chOff x="838200" y="3048000"/>
            <a:chExt cx="8163982" cy="1815882"/>
          </a:xfrm>
        </p:grpSpPr>
        <p:sp>
          <p:nvSpPr>
            <p:cNvPr id="43" name="TextBox 42"/>
            <p:cNvSpPr txBox="1"/>
            <p:nvPr/>
          </p:nvSpPr>
          <p:spPr>
            <a:xfrm>
              <a:off x="914400" y="3048000"/>
              <a:ext cx="2438400" cy="1815882"/>
            </a:xfrm>
            <a:prstGeom prst="rect">
              <a:avLst/>
            </a:prstGeom>
            <a:noFill/>
          </p:spPr>
          <p:txBody>
            <a:bodyPr wrap="square" rtlCol="0">
              <a:spAutoFit/>
            </a:bodyPr>
            <a:lstStyle/>
            <a:p>
              <a:r>
                <a:rPr lang="en-US" dirty="0" smtClean="0"/>
                <a:t> 2   -1     0    0               -1    2    -1    0    0    -1     3   -1       0     0    -1    2</a:t>
              </a:r>
              <a:endParaRPr lang="en-US" dirty="0"/>
            </a:p>
          </p:txBody>
        </p:sp>
        <p:cxnSp>
          <p:nvCxnSpPr>
            <p:cNvPr id="45" name="Straight Connector 44"/>
            <p:cNvCxnSpPr/>
            <p:nvPr/>
          </p:nvCxnSpPr>
          <p:spPr bwMode="auto">
            <a:xfrm rot="5400000">
              <a:off x="76994" y="3961606"/>
              <a:ext cx="1524000" cy="1588"/>
            </a:xfrm>
            <a:prstGeom prst="line">
              <a:avLst/>
            </a:prstGeom>
            <a:solidFill>
              <a:srgbClr val="CC9900"/>
            </a:solidFill>
            <a:ln w="38100" cap="flat" cmpd="sng" algn="ctr">
              <a:solidFill>
                <a:srgbClr val="FFFFFF"/>
              </a:solidFill>
              <a:prstDash val="solid"/>
              <a:round/>
              <a:headEnd type="none" w="med" len="med"/>
              <a:tailEnd type="none" w="med" len="med"/>
            </a:ln>
            <a:effectLst/>
          </p:spPr>
        </p:cxnSp>
        <p:cxnSp>
          <p:nvCxnSpPr>
            <p:cNvPr id="48" name="Straight Connector 47"/>
            <p:cNvCxnSpPr/>
            <p:nvPr/>
          </p:nvCxnSpPr>
          <p:spPr bwMode="auto">
            <a:xfrm rot="5400000">
              <a:off x="2515394" y="3961606"/>
              <a:ext cx="1524000" cy="1588"/>
            </a:xfrm>
            <a:prstGeom prst="line">
              <a:avLst/>
            </a:prstGeom>
            <a:solidFill>
              <a:srgbClr val="CC9900"/>
            </a:solidFill>
            <a:ln w="38100" cap="flat" cmpd="sng" algn="ctr">
              <a:solidFill>
                <a:srgbClr val="FFFFFF"/>
              </a:solidFill>
              <a:prstDash val="solid"/>
              <a:round/>
              <a:headEnd type="none" w="med" len="med"/>
              <a:tailEnd type="none" w="med" len="med"/>
            </a:ln>
            <a:effectLst/>
          </p:spPr>
        </p:cxnSp>
        <p:sp>
          <p:nvSpPr>
            <p:cNvPr id="49" name="TextBox 48"/>
            <p:cNvSpPr txBox="1"/>
            <p:nvPr/>
          </p:nvSpPr>
          <p:spPr>
            <a:xfrm>
              <a:off x="3657600" y="3657600"/>
              <a:ext cx="910526" cy="523220"/>
            </a:xfrm>
            <a:prstGeom prst="rect">
              <a:avLst/>
            </a:prstGeom>
            <a:noFill/>
          </p:spPr>
          <p:txBody>
            <a:bodyPr wrap="none" rtlCol="0">
              <a:spAutoFit/>
            </a:bodyPr>
            <a:lstStyle/>
            <a:p>
              <a:r>
                <a:rPr lang="en-US" dirty="0" smtClean="0"/>
                <a:t>= 11</a:t>
              </a:r>
              <a:endParaRPr lang="en-US" dirty="0"/>
            </a:p>
          </p:txBody>
        </p:sp>
        <p:sp>
          <p:nvSpPr>
            <p:cNvPr id="51" name="TextBox 50"/>
            <p:cNvSpPr txBox="1"/>
            <p:nvPr/>
          </p:nvSpPr>
          <p:spPr>
            <a:xfrm>
              <a:off x="6019800" y="3505200"/>
              <a:ext cx="2982382" cy="523220"/>
            </a:xfrm>
            <a:prstGeom prst="rect">
              <a:avLst/>
            </a:prstGeom>
            <a:noFill/>
          </p:spPr>
          <p:txBody>
            <a:bodyPr wrap="none" rtlCol="0">
              <a:spAutoFit/>
            </a:bodyPr>
            <a:lstStyle/>
            <a:p>
              <a:r>
                <a:rPr lang="en-US" dirty="0" smtClean="0"/>
                <a:t>(do on doc cam)</a:t>
              </a:r>
              <a:endParaRPr lang="en-US" dirty="0"/>
            </a:p>
          </p:txBody>
        </p:sp>
      </p:grpSp>
      <p:grpSp>
        <p:nvGrpSpPr>
          <p:cNvPr id="55" name="Group 54"/>
          <p:cNvGrpSpPr/>
          <p:nvPr/>
        </p:nvGrpSpPr>
        <p:grpSpPr>
          <a:xfrm>
            <a:off x="0" y="5715000"/>
            <a:ext cx="9002182" cy="523220"/>
            <a:chOff x="0" y="5715000"/>
            <a:chExt cx="9002182" cy="523220"/>
          </a:xfrm>
        </p:grpSpPr>
        <p:sp>
          <p:nvSpPr>
            <p:cNvPr id="50" name="TextBox 49"/>
            <p:cNvSpPr txBox="1"/>
            <p:nvPr/>
          </p:nvSpPr>
          <p:spPr>
            <a:xfrm>
              <a:off x="0" y="5715000"/>
              <a:ext cx="5550242" cy="523220"/>
            </a:xfrm>
            <a:prstGeom prst="rect">
              <a:avLst/>
            </a:prstGeom>
            <a:noFill/>
          </p:spPr>
          <p:txBody>
            <a:bodyPr wrap="none" rtlCol="0">
              <a:spAutoFit/>
            </a:bodyPr>
            <a:lstStyle/>
            <a:p>
              <a:r>
                <a:rPr lang="en-US" dirty="0" smtClean="0"/>
                <a:t>Number of spanning trees = 11</a:t>
              </a:r>
              <a:endParaRPr lang="en-US" dirty="0"/>
            </a:p>
          </p:txBody>
        </p:sp>
        <p:sp>
          <p:nvSpPr>
            <p:cNvPr id="52" name="TextBox 51"/>
            <p:cNvSpPr txBox="1"/>
            <p:nvPr/>
          </p:nvSpPr>
          <p:spPr>
            <a:xfrm>
              <a:off x="6019800" y="5715000"/>
              <a:ext cx="2982382" cy="523220"/>
            </a:xfrm>
            <a:prstGeom prst="rect">
              <a:avLst/>
            </a:prstGeom>
            <a:noFill/>
          </p:spPr>
          <p:txBody>
            <a:bodyPr wrap="none" rtlCol="0">
              <a:spAutoFit/>
            </a:bodyPr>
            <a:lstStyle/>
            <a:p>
              <a:r>
                <a:rPr lang="en-US" dirty="0" smtClean="0"/>
                <a:t>(do on doc cam)</a:t>
              </a:r>
              <a:endParaRPr lang="en-US" dirty="0"/>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533400" y="0"/>
            <a:ext cx="7620000" cy="954107"/>
          </a:xfrm>
          <a:prstGeom prst="rect">
            <a:avLst/>
          </a:prstGeom>
          <a:noFill/>
        </p:spPr>
        <p:txBody>
          <a:bodyPr wrap="square" rtlCol="0">
            <a:spAutoFit/>
          </a:bodyPr>
          <a:lstStyle/>
          <a:p>
            <a:r>
              <a:rPr lang="en-US" dirty="0" smtClean="0"/>
              <a:t>If G is the complete graph on </a:t>
            </a:r>
            <a:r>
              <a:rPr lang="en-US" dirty="0" err="1" smtClean="0"/>
              <a:t>n</a:t>
            </a:r>
            <a:r>
              <a:rPr lang="en-US" dirty="0" smtClean="0"/>
              <a:t> nodes what happens?  We have this (n-1)x(n-1) </a:t>
            </a:r>
            <a:r>
              <a:rPr lang="en-US" dirty="0" err="1" smtClean="0"/>
              <a:t>det</a:t>
            </a:r>
            <a:r>
              <a:rPr lang="en-US" dirty="0" smtClean="0"/>
              <a:t>:</a:t>
            </a:r>
            <a:endParaRPr lang="en-US" dirty="0"/>
          </a:p>
        </p:txBody>
      </p:sp>
      <p:grpSp>
        <p:nvGrpSpPr>
          <p:cNvPr id="41" name="Group 40"/>
          <p:cNvGrpSpPr/>
          <p:nvPr/>
        </p:nvGrpSpPr>
        <p:grpSpPr>
          <a:xfrm>
            <a:off x="76200" y="1143000"/>
            <a:ext cx="2819400" cy="2133600"/>
            <a:chOff x="76200" y="1143000"/>
            <a:chExt cx="2819400" cy="2133600"/>
          </a:xfrm>
        </p:grpSpPr>
        <p:sp>
          <p:nvSpPr>
            <p:cNvPr id="5" name="TextBox 4"/>
            <p:cNvSpPr txBox="1"/>
            <p:nvPr/>
          </p:nvSpPr>
          <p:spPr>
            <a:xfrm>
              <a:off x="152400" y="1143000"/>
              <a:ext cx="2514600" cy="523220"/>
            </a:xfrm>
            <a:prstGeom prst="rect">
              <a:avLst/>
            </a:prstGeom>
            <a:noFill/>
          </p:spPr>
          <p:txBody>
            <a:bodyPr wrap="square" rtlCol="0">
              <a:spAutoFit/>
            </a:bodyPr>
            <a:lstStyle/>
            <a:p>
              <a:r>
                <a:rPr lang="en-US" dirty="0" smtClean="0"/>
                <a:t>n-1    -1  …  -1</a:t>
              </a:r>
              <a:endParaRPr lang="en-US" dirty="0"/>
            </a:p>
          </p:txBody>
        </p:sp>
        <p:sp>
          <p:nvSpPr>
            <p:cNvPr id="6" name="TextBox 5"/>
            <p:cNvSpPr txBox="1"/>
            <p:nvPr/>
          </p:nvSpPr>
          <p:spPr>
            <a:xfrm>
              <a:off x="152400" y="1600200"/>
              <a:ext cx="2743200" cy="523220"/>
            </a:xfrm>
            <a:prstGeom prst="rect">
              <a:avLst/>
            </a:prstGeom>
            <a:noFill/>
          </p:spPr>
          <p:txBody>
            <a:bodyPr wrap="square" rtlCol="0">
              <a:spAutoFit/>
            </a:bodyPr>
            <a:lstStyle/>
            <a:p>
              <a:r>
                <a:rPr lang="en-US" dirty="0" smtClean="0"/>
                <a:t>-1      n-1…  -1</a:t>
              </a:r>
              <a:endParaRPr lang="en-US" dirty="0"/>
            </a:p>
          </p:txBody>
        </p:sp>
        <p:sp>
          <p:nvSpPr>
            <p:cNvPr id="7" name="TextBox 6"/>
            <p:cNvSpPr txBox="1"/>
            <p:nvPr/>
          </p:nvSpPr>
          <p:spPr>
            <a:xfrm>
              <a:off x="304800" y="2133600"/>
              <a:ext cx="2227418" cy="523220"/>
            </a:xfrm>
            <a:prstGeom prst="rect">
              <a:avLst/>
            </a:prstGeom>
            <a:noFill/>
          </p:spPr>
          <p:txBody>
            <a:bodyPr wrap="none" rtlCol="0">
              <a:spAutoFit/>
            </a:bodyPr>
            <a:lstStyle/>
            <a:p>
              <a:r>
                <a:rPr lang="en-US" dirty="0" smtClean="0"/>
                <a:t>.          .         .</a:t>
              </a:r>
              <a:endParaRPr lang="en-US" dirty="0"/>
            </a:p>
          </p:txBody>
        </p:sp>
        <p:sp>
          <p:nvSpPr>
            <p:cNvPr id="8" name="TextBox 7"/>
            <p:cNvSpPr txBox="1"/>
            <p:nvPr/>
          </p:nvSpPr>
          <p:spPr>
            <a:xfrm>
              <a:off x="304800" y="2209800"/>
              <a:ext cx="2227418" cy="523220"/>
            </a:xfrm>
            <a:prstGeom prst="rect">
              <a:avLst/>
            </a:prstGeom>
            <a:noFill/>
          </p:spPr>
          <p:txBody>
            <a:bodyPr wrap="none" rtlCol="0">
              <a:spAutoFit/>
            </a:bodyPr>
            <a:lstStyle/>
            <a:p>
              <a:r>
                <a:rPr lang="en-US" dirty="0" smtClean="0"/>
                <a:t>.          .         .</a:t>
              </a:r>
              <a:endParaRPr lang="en-US" dirty="0"/>
            </a:p>
          </p:txBody>
        </p:sp>
        <p:sp>
          <p:nvSpPr>
            <p:cNvPr id="11" name="TextBox 10"/>
            <p:cNvSpPr txBox="1"/>
            <p:nvPr/>
          </p:nvSpPr>
          <p:spPr>
            <a:xfrm>
              <a:off x="304800" y="2057400"/>
              <a:ext cx="2227418" cy="523220"/>
            </a:xfrm>
            <a:prstGeom prst="rect">
              <a:avLst/>
            </a:prstGeom>
            <a:noFill/>
          </p:spPr>
          <p:txBody>
            <a:bodyPr wrap="none" rtlCol="0">
              <a:spAutoFit/>
            </a:bodyPr>
            <a:lstStyle/>
            <a:p>
              <a:r>
                <a:rPr lang="en-US" dirty="0" smtClean="0"/>
                <a:t>.          .         .</a:t>
              </a:r>
              <a:endParaRPr lang="en-US" dirty="0"/>
            </a:p>
          </p:txBody>
        </p:sp>
        <p:sp>
          <p:nvSpPr>
            <p:cNvPr id="12" name="TextBox 11"/>
            <p:cNvSpPr txBox="1"/>
            <p:nvPr/>
          </p:nvSpPr>
          <p:spPr>
            <a:xfrm>
              <a:off x="152400" y="2743200"/>
              <a:ext cx="2743200" cy="523220"/>
            </a:xfrm>
            <a:prstGeom prst="rect">
              <a:avLst/>
            </a:prstGeom>
            <a:noFill/>
          </p:spPr>
          <p:txBody>
            <a:bodyPr wrap="square" rtlCol="0">
              <a:spAutoFit/>
            </a:bodyPr>
            <a:lstStyle/>
            <a:p>
              <a:r>
                <a:rPr lang="en-US" dirty="0" smtClean="0"/>
                <a:t>-1       -1…   n-1</a:t>
              </a:r>
              <a:endParaRPr lang="en-US" dirty="0"/>
            </a:p>
          </p:txBody>
        </p:sp>
        <p:cxnSp>
          <p:nvCxnSpPr>
            <p:cNvPr id="14" name="Straight Connector 13"/>
            <p:cNvCxnSpPr/>
            <p:nvPr/>
          </p:nvCxnSpPr>
          <p:spPr bwMode="auto">
            <a:xfrm rot="5400000">
              <a:off x="1867694" y="2247106"/>
              <a:ext cx="1905000" cy="1588"/>
            </a:xfrm>
            <a:prstGeom prst="line">
              <a:avLst/>
            </a:prstGeom>
            <a:solidFill>
              <a:srgbClr val="CC9900"/>
            </a:solidFill>
            <a:ln w="38100" cap="flat" cmpd="sng" algn="ctr">
              <a:solidFill>
                <a:srgbClr val="FFFFFF"/>
              </a:solidFill>
              <a:prstDash val="solid"/>
              <a:round/>
              <a:headEnd type="none" w="med" len="med"/>
              <a:tailEnd type="none" w="med" len="med"/>
            </a:ln>
            <a:effectLst/>
          </p:spPr>
        </p:cxnSp>
        <p:cxnSp>
          <p:nvCxnSpPr>
            <p:cNvPr id="15" name="Straight Connector 14"/>
            <p:cNvCxnSpPr/>
            <p:nvPr/>
          </p:nvCxnSpPr>
          <p:spPr bwMode="auto">
            <a:xfrm rot="5400000">
              <a:off x="-913606" y="2285206"/>
              <a:ext cx="1981200" cy="1588"/>
            </a:xfrm>
            <a:prstGeom prst="line">
              <a:avLst/>
            </a:prstGeom>
            <a:solidFill>
              <a:srgbClr val="CC9900"/>
            </a:solidFill>
            <a:ln w="38100" cap="flat" cmpd="sng" algn="ctr">
              <a:solidFill>
                <a:srgbClr val="FFFFFF"/>
              </a:solidFill>
              <a:prstDash val="solid"/>
              <a:round/>
              <a:headEnd type="none" w="med" len="med"/>
              <a:tailEnd type="none" w="med" len="med"/>
            </a:ln>
            <a:effectLst/>
          </p:spPr>
        </p:cxnSp>
      </p:grpSp>
      <p:sp>
        <p:nvSpPr>
          <p:cNvPr id="18" name="TextBox 17"/>
          <p:cNvSpPr txBox="1"/>
          <p:nvPr/>
        </p:nvSpPr>
        <p:spPr>
          <a:xfrm>
            <a:off x="3124200" y="1295400"/>
            <a:ext cx="1828799" cy="1077218"/>
          </a:xfrm>
          <a:prstGeom prst="rect">
            <a:avLst/>
          </a:prstGeom>
          <a:noFill/>
        </p:spPr>
        <p:txBody>
          <a:bodyPr wrap="square" rtlCol="0">
            <a:spAutoFit/>
          </a:bodyPr>
          <a:lstStyle/>
          <a:p>
            <a:r>
              <a:rPr lang="en-US" sz="1600" dirty="0" smtClean="0"/>
              <a:t>Subtract 1</a:t>
            </a:r>
            <a:r>
              <a:rPr lang="en-US" sz="1600" baseline="30000" dirty="0" smtClean="0"/>
              <a:t>st</a:t>
            </a:r>
            <a:r>
              <a:rPr lang="en-US" sz="1600" dirty="0" smtClean="0"/>
              <a:t> column from every other column </a:t>
            </a:r>
          </a:p>
        </p:txBody>
      </p:sp>
      <p:sp>
        <p:nvSpPr>
          <p:cNvPr id="20" name="Right Arrow 19"/>
          <p:cNvSpPr/>
          <p:nvPr/>
        </p:nvSpPr>
        <p:spPr bwMode="auto">
          <a:xfrm>
            <a:off x="3276600" y="2286000"/>
            <a:ext cx="1981200" cy="484632"/>
          </a:xfrm>
          <a:prstGeom prst="rightArrow">
            <a:avLst/>
          </a:prstGeom>
          <a:solidFill>
            <a:srgbClr val="CC9900"/>
          </a:solidFill>
          <a:ln w="12700"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rgbClr val="FFFFFF"/>
              </a:solidFill>
              <a:effectLst/>
              <a:latin typeface="Arial Rounded MT Bold" charset="0"/>
              <a:ea typeface="ヒラギノ角ゴ ProN W6" charset="0"/>
              <a:cs typeface="ヒラギノ角ゴ ProN W6" charset="0"/>
              <a:sym typeface="Arial Rounded MT Bold" charset="0"/>
            </a:endParaRPr>
          </a:p>
        </p:txBody>
      </p:sp>
      <p:grpSp>
        <p:nvGrpSpPr>
          <p:cNvPr id="42" name="Group 41"/>
          <p:cNvGrpSpPr/>
          <p:nvPr/>
        </p:nvGrpSpPr>
        <p:grpSpPr>
          <a:xfrm>
            <a:off x="5715000" y="1295400"/>
            <a:ext cx="2819400" cy="2133600"/>
            <a:chOff x="5715000" y="1295400"/>
            <a:chExt cx="2819400" cy="2133600"/>
          </a:xfrm>
        </p:grpSpPr>
        <p:sp>
          <p:nvSpPr>
            <p:cNvPr id="21" name="TextBox 20"/>
            <p:cNvSpPr txBox="1"/>
            <p:nvPr/>
          </p:nvSpPr>
          <p:spPr>
            <a:xfrm>
              <a:off x="5791200" y="1295400"/>
              <a:ext cx="2514600" cy="523220"/>
            </a:xfrm>
            <a:prstGeom prst="rect">
              <a:avLst/>
            </a:prstGeom>
            <a:noFill/>
          </p:spPr>
          <p:txBody>
            <a:bodyPr wrap="square" rtlCol="0">
              <a:spAutoFit/>
            </a:bodyPr>
            <a:lstStyle/>
            <a:p>
              <a:r>
                <a:rPr lang="en-US" dirty="0" smtClean="0"/>
                <a:t>n-1    -n  …  -</a:t>
              </a:r>
              <a:r>
                <a:rPr lang="en-US" dirty="0" err="1" smtClean="0"/>
                <a:t>n</a:t>
              </a:r>
              <a:endParaRPr lang="en-US" dirty="0"/>
            </a:p>
          </p:txBody>
        </p:sp>
        <p:sp>
          <p:nvSpPr>
            <p:cNvPr id="22" name="TextBox 21"/>
            <p:cNvSpPr txBox="1"/>
            <p:nvPr/>
          </p:nvSpPr>
          <p:spPr>
            <a:xfrm>
              <a:off x="5791200" y="1752600"/>
              <a:ext cx="2743200" cy="523220"/>
            </a:xfrm>
            <a:prstGeom prst="rect">
              <a:avLst/>
            </a:prstGeom>
            <a:noFill/>
          </p:spPr>
          <p:txBody>
            <a:bodyPr wrap="square" rtlCol="0">
              <a:spAutoFit/>
            </a:bodyPr>
            <a:lstStyle/>
            <a:p>
              <a:r>
                <a:rPr lang="en-US" dirty="0" smtClean="0"/>
                <a:t>-1        </a:t>
              </a:r>
              <a:r>
                <a:rPr lang="en-US" dirty="0" err="1" smtClean="0"/>
                <a:t>n</a:t>
              </a:r>
              <a:r>
                <a:rPr lang="en-US" dirty="0" smtClean="0"/>
                <a:t>  …   0</a:t>
              </a:r>
              <a:endParaRPr lang="en-US" dirty="0"/>
            </a:p>
          </p:txBody>
        </p:sp>
        <p:sp>
          <p:nvSpPr>
            <p:cNvPr id="23" name="TextBox 22"/>
            <p:cNvSpPr txBox="1"/>
            <p:nvPr/>
          </p:nvSpPr>
          <p:spPr>
            <a:xfrm>
              <a:off x="5943600" y="2286000"/>
              <a:ext cx="2227418" cy="523220"/>
            </a:xfrm>
            <a:prstGeom prst="rect">
              <a:avLst/>
            </a:prstGeom>
            <a:noFill/>
          </p:spPr>
          <p:txBody>
            <a:bodyPr wrap="none" rtlCol="0">
              <a:spAutoFit/>
            </a:bodyPr>
            <a:lstStyle/>
            <a:p>
              <a:r>
                <a:rPr lang="en-US" dirty="0" smtClean="0"/>
                <a:t>.          .         .</a:t>
              </a:r>
              <a:endParaRPr lang="en-US" dirty="0"/>
            </a:p>
          </p:txBody>
        </p:sp>
        <p:sp>
          <p:nvSpPr>
            <p:cNvPr id="24" name="TextBox 23"/>
            <p:cNvSpPr txBox="1"/>
            <p:nvPr/>
          </p:nvSpPr>
          <p:spPr>
            <a:xfrm>
              <a:off x="5943600" y="2362200"/>
              <a:ext cx="2227418" cy="523220"/>
            </a:xfrm>
            <a:prstGeom prst="rect">
              <a:avLst/>
            </a:prstGeom>
            <a:noFill/>
          </p:spPr>
          <p:txBody>
            <a:bodyPr wrap="none" rtlCol="0">
              <a:spAutoFit/>
            </a:bodyPr>
            <a:lstStyle/>
            <a:p>
              <a:r>
                <a:rPr lang="en-US" dirty="0" smtClean="0"/>
                <a:t>.          .         .</a:t>
              </a:r>
              <a:endParaRPr lang="en-US" dirty="0"/>
            </a:p>
          </p:txBody>
        </p:sp>
        <p:sp>
          <p:nvSpPr>
            <p:cNvPr id="25" name="TextBox 24"/>
            <p:cNvSpPr txBox="1"/>
            <p:nvPr/>
          </p:nvSpPr>
          <p:spPr>
            <a:xfrm>
              <a:off x="5943600" y="2209800"/>
              <a:ext cx="2227418" cy="523220"/>
            </a:xfrm>
            <a:prstGeom prst="rect">
              <a:avLst/>
            </a:prstGeom>
            <a:noFill/>
          </p:spPr>
          <p:txBody>
            <a:bodyPr wrap="none" rtlCol="0">
              <a:spAutoFit/>
            </a:bodyPr>
            <a:lstStyle/>
            <a:p>
              <a:r>
                <a:rPr lang="en-US" dirty="0" smtClean="0"/>
                <a:t>.          .         .</a:t>
              </a:r>
              <a:endParaRPr lang="en-US" dirty="0"/>
            </a:p>
          </p:txBody>
        </p:sp>
        <p:sp>
          <p:nvSpPr>
            <p:cNvPr id="26" name="TextBox 25"/>
            <p:cNvSpPr txBox="1"/>
            <p:nvPr/>
          </p:nvSpPr>
          <p:spPr>
            <a:xfrm>
              <a:off x="5791200" y="2895600"/>
              <a:ext cx="2743200" cy="523220"/>
            </a:xfrm>
            <a:prstGeom prst="rect">
              <a:avLst/>
            </a:prstGeom>
            <a:noFill/>
          </p:spPr>
          <p:txBody>
            <a:bodyPr wrap="square" rtlCol="0">
              <a:spAutoFit/>
            </a:bodyPr>
            <a:lstStyle/>
            <a:p>
              <a:r>
                <a:rPr lang="en-US" dirty="0" smtClean="0"/>
                <a:t>-1         0  …   </a:t>
              </a:r>
              <a:r>
                <a:rPr lang="en-US" dirty="0" err="1" smtClean="0"/>
                <a:t>n</a:t>
              </a:r>
              <a:r>
                <a:rPr lang="en-US" dirty="0" smtClean="0"/>
                <a:t> </a:t>
              </a:r>
              <a:endParaRPr lang="en-US" dirty="0"/>
            </a:p>
          </p:txBody>
        </p:sp>
        <p:cxnSp>
          <p:nvCxnSpPr>
            <p:cNvPr id="27" name="Straight Connector 26"/>
            <p:cNvCxnSpPr/>
            <p:nvPr/>
          </p:nvCxnSpPr>
          <p:spPr bwMode="auto">
            <a:xfrm rot="5400000">
              <a:off x="7506494" y="2399506"/>
              <a:ext cx="1905000" cy="1588"/>
            </a:xfrm>
            <a:prstGeom prst="line">
              <a:avLst/>
            </a:prstGeom>
            <a:solidFill>
              <a:srgbClr val="CC9900"/>
            </a:solidFill>
            <a:ln w="38100" cap="flat" cmpd="sng" algn="ctr">
              <a:solidFill>
                <a:srgbClr val="FFFFFF"/>
              </a:solidFill>
              <a:prstDash val="solid"/>
              <a:round/>
              <a:headEnd type="none" w="med" len="med"/>
              <a:tailEnd type="none" w="med" len="med"/>
            </a:ln>
            <a:effectLst/>
          </p:spPr>
        </p:cxnSp>
        <p:cxnSp>
          <p:nvCxnSpPr>
            <p:cNvPr id="28" name="Straight Connector 27"/>
            <p:cNvCxnSpPr/>
            <p:nvPr/>
          </p:nvCxnSpPr>
          <p:spPr bwMode="auto">
            <a:xfrm rot="5400000">
              <a:off x="4725194" y="2437606"/>
              <a:ext cx="1981200" cy="1588"/>
            </a:xfrm>
            <a:prstGeom prst="line">
              <a:avLst/>
            </a:prstGeom>
            <a:solidFill>
              <a:srgbClr val="CC9900"/>
            </a:solidFill>
            <a:ln w="38100" cap="flat" cmpd="sng" algn="ctr">
              <a:solidFill>
                <a:srgbClr val="FFFFFF"/>
              </a:solidFill>
              <a:prstDash val="solid"/>
              <a:round/>
              <a:headEnd type="none" w="med" len="med"/>
              <a:tailEnd type="none" w="med" len="med"/>
            </a:ln>
            <a:effectLst/>
          </p:spPr>
        </p:cxnSp>
      </p:grpSp>
      <p:sp>
        <p:nvSpPr>
          <p:cNvPr id="29" name="TextBox 28"/>
          <p:cNvSpPr txBox="1"/>
          <p:nvPr/>
        </p:nvSpPr>
        <p:spPr>
          <a:xfrm>
            <a:off x="381000" y="4191000"/>
            <a:ext cx="1828799" cy="830997"/>
          </a:xfrm>
          <a:prstGeom prst="rect">
            <a:avLst/>
          </a:prstGeom>
          <a:noFill/>
        </p:spPr>
        <p:txBody>
          <a:bodyPr wrap="square" rtlCol="0">
            <a:spAutoFit/>
          </a:bodyPr>
          <a:lstStyle/>
          <a:p>
            <a:r>
              <a:rPr lang="en-US" sz="1600" dirty="0" smtClean="0"/>
              <a:t>Add every one of the rows to the first</a:t>
            </a:r>
          </a:p>
        </p:txBody>
      </p:sp>
      <p:sp>
        <p:nvSpPr>
          <p:cNvPr id="30" name="Right Arrow 29"/>
          <p:cNvSpPr/>
          <p:nvPr/>
        </p:nvSpPr>
        <p:spPr bwMode="auto">
          <a:xfrm>
            <a:off x="533400" y="5181600"/>
            <a:ext cx="1981200" cy="484632"/>
          </a:xfrm>
          <a:prstGeom prst="rightArrow">
            <a:avLst/>
          </a:prstGeom>
          <a:solidFill>
            <a:srgbClr val="CC9900"/>
          </a:solidFill>
          <a:ln w="12700"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rgbClr val="FFFFFF"/>
              </a:solidFill>
              <a:effectLst/>
              <a:latin typeface="Arial Rounded MT Bold" charset="0"/>
              <a:ea typeface="ヒラギノ角ゴ ProN W6" charset="0"/>
              <a:cs typeface="ヒラギノ角ゴ ProN W6" charset="0"/>
              <a:sym typeface="Arial Rounded MT Bold" charset="0"/>
            </a:endParaRPr>
          </a:p>
        </p:txBody>
      </p:sp>
      <p:grpSp>
        <p:nvGrpSpPr>
          <p:cNvPr id="43" name="Group 42"/>
          <p:cNvGrpSpPr/>
          <p:nvPr/>
        </p:nvGrpSpPr>
        <p:grpSpPr>
          <a:xfrm>
            <a:off x="2895600" y="4343400"/>
            <a:ext cx="2819400" cy="2133600"/>
            <a:chOff x="2895600" y="4343400"/>
            <a:chExt cx="2819400" cy="2133600"/>
          </a:xfrm>
        </p:grpSpPr>
        <p:sp>
          <p:nvSpPr>
            <p:cNvPr id="31" name="TextBox 30"/>
            <p:cNvSpPr txBox="1"/>
            <p:nvPr/>
          </p:nvSpPr>
          <p:spPr>
            <a:xfrm>
              <a:off x="2971800" y="4343400"/>
              <a:ext cx="2514600" cy="523220"/>
            </a:xfrm>
            <a:prstGeom prst="rect">
              <a:avLst/>
            </a:prstGeom>
            <a:noFill/>
          </p:spPr>
          <p:txBody>
            <a:bodyPr wrap="square" rtlCol="0">
              <a:spAutoFit/>
            </a:bodyPr>
            <a:lstStyle/>
            <a:p>
              <a:r>
                <a:rPr lang="en-US" dirty="0"/>
                <a:t> </a:t>
              </a:r>
              <a:r>
                <a:rPr lang="en-US" dirty="0" smtClean="0"/>
                <a:t>1        0  …   0</a:t>
              </a:r>
              <a:endParaRPr lang="en-US" dirty="0"/>
            </a:p>
          </p:txBody>
        </p:sp>
        <p:sp>
          <p:nvSpPr>
            <p:cNvPr id="32" name="TextBox 31"/>
            <p:cNvSpPr txBox="1"/>
            <p:nvPr/>
          </p:nvSpPr>
          <p:spPr>
            <a:xfrm>
              <a:off x="2971800" y="4800600"/>
              <a:ext cx="2743200" cy="523220"/>
            </a:xfrm>
            <a:prstGeom prst="rect">
              <a:avLst/>
            </a:prstGeom>
            <a:noFill/>
          </p:spPr>
          <p:txBody>
            <a:bodyPr wrap="square" rtlCol="0">
              <a:spAutoFit/>
            </a:bodyPr>
            <a:lstStyle/>
            <a:p>
              <a:r>
                <a:rPr lang="en-US" dirty="0" smtClean="0"/>
                <a:t>-1        </a:t>
              </a:r>
              <a:r>
                <a:rPr lang="en-US" dirty="0" err="1" smtClean="0"/>
                <a:t>n</a:t>
              </a:r>
              <a:r>
                <a:rPr lang="en-US" dirty="0" smtClean="0"/>
                <a:t>  …   0</a:t>
              </a:r>
              <a:endParaRPr lang="en-US" dirty="0"/>
            </a:p>
          </p:txBody>
        </p:sp>
        <p:sp>
          <p:nvSpPr>
            <p:cNvPr id="33" name="TextBox 32"/>
            <p:cNvSpPr txBox="1"/>
            <p:nvPr/>
          </p:nvSpPr>
          <p:spPr>
            <a:xfrm>
              <a:off x="3124200" y="5334000"/>
              <a:ext cx="2227418" cy="523220"/>
            </a:xfrm>
            <a:prstGeom prst="rect">
              <a:avLst/>
            </a:prstGeom>
            <a:noFill/>
          </p:spPr>
          <p:txBody>
            <a:bodyPr wrap="none" rtlCol="0">
              <a:spAutoFit/>
            </a:bodyPr>
            <a:lstStyle/>
            <a:p>
              <a:r>
                <a:rPr lang="en-US" dirty="0" smtClean="0"/>
                <a:t>.          .         .</a:t>
              </a:r>
              <a:endParaRPr lang="en-US" dirty="0"/>
            </a:p>
          </p:txBody>
        </p:sp>
        <p:sp>
          <p:nvSpPr>
            <p:cNvPr id="34" name="TextBox 33"/>
            <p:cNvSpPr txBox="1"/>
            <p:nvPr/>
          </p:nvSpPr>
          <p:spPr>
            <a:xfrm>
              <a:off x="3124200" y="5410200"/>
              <a:ext cx="2227418" cy="523220"/>
            </a:xfrm>
            <a:prstGeom prst="rect">
              <a:avLst/>
            </a:prstGeom>
            <a:noFill/>
          </p:spPr>
          <p:txBody>
            <a:bodyPr wrap="none" rtlCol="0">
              <a:spAutoFit/>
            </a:bodyPr>
            <a:lstStyle/>
            <a:p>
              <a:r>
                <a:rPr lang="en-US" dirty="0" smtClean="0"/>
                <a:t>.          .         .</a:t>
              </a:r>
              <a:endParaRPr lang="en-US" dirty="0"/>
            </a:p>
          </p:txBody>
        </p:sp>
        <p:sp>
          <p:nvSpPr>
            <p:cNvPr id="35" name="TextBox 34"/>
            <p:cNvSpPr txBox="1"/>
            <p:nvPr/>
          </p:nvSpPr>
          <p:spPr>
            <a:xfrm>
              <a:off x="3124200" y="5257800"/>
              <a:ext cx="2227418" cy="523220"/>
            </a:xfrm>
            <a:prstGeom prst="rect">
              <a:avLst/>
            </a:prstGeom>
            <a:noFill/>
          </p:spPr>
          <p:txBody>
            <a:bodyPr wrap="none" rtlCol="0">
              <a:spAutoFit/>
            </a:bodyPr>
            <a:lstStyle/>
            <a:p>
              <a:r>
                <a:rPr lang="en-US" dirty="0" smtClean="0"/>
                <a:t>.          .         .</a:t>
              </a:r>
              <a:endParaRPr lang="en-US" dirty="0"/>
            </a:p>
          </p:txBody>
        </p:sp>
        <p:sp>
          <p:nvSpPr>
            <p:cNvPr id="36" name="TextBox 35"/>
            <p:cNvSpPr txBox="1"/>
            <p:nvPr/>
          </p:nvSpPr>
          <p:spPr>
            <a:xfrm>
              <a:off x="2971800" y="5943600"/>
              <a:ext cx="2743200" cy="523220"/>
            </a:xfrm>
            <a:prstGeom prst="rect">
              <a:avLst/>
            </a:prstGeom>
            <a:noFill/>
          </p:spPr>
          <p:txBody>
            <a:bodyPr wrap="square" rtlCol="0">
              <a:spAutoFit/>
            </a:bodyPr>
            <a:lstStyle/>
            <a:p>
              <a:r>
                <a:rPr lang="en-US" dirty="0" smtClean="0"/>
                <a:t>-1        0  …   </a:t>
              </a:r>
              <a:r>
                <a:rPr lang="en-US" dirty="0" err="1" smtClean="0"/>
                <a:t>n</a:t>
              </a:r>
              <a:r>
                <a:rPr lang="en-US" dirty="0" smtClean="0"/>
                <a:t> </a:t>
              </a:r>
              <a:endParaRPr lang="en-US" dirty="0"/>
            </a:p>
          </p:txBody>
        </p:sp>
        <p:cxnSp>
          <p:nvCxnSpPr>
            <p:cNvPr id="37" name="Straight Connector 36"/>
            <p:cNvCxnSpPr/>
            <p:nvPr/>
          </p:nvCxnSpPr>
          <p:spPr bwMode="auto">
            <a:xfrm rot="5400000">
              <a:off x="4687094" y="5447506"/>
              <a:ext cx="1905000" cy="1588"/>
            </a:xfrm>
            <a:prstGeom prst="line">
              <a:avLst/>
            </a:prstGeom>
            <a:solidFill>
              <a:srgbClr val="CC9900"/>
            </a:solidFill>
            <a:ln w="38100" cap="flat" cmpd="sng" algn="ctr">
              <a:solidFill>
                <a:srgbClr val="FFFFFF"/>
              </a:solidFill>
              <a:prstDash val="solid"/>
              <a:round/>
              <a:headEnd type="none" w="med" len="med"/>
              <a:tailEnd type="none" w="med" len="med"/>
            </a:ln>
            <a:effectLst/>
          </p:spPr>
        </p:cxnSp>
        <p:cxnSp>
          <p:nvCxnSpPr>
            <p:cNvPr id="38" name="Straight Connector 37"/>
            <p:cNvCxnSpPr/>
            <p:nvPr/>
          </p:nvCxnSpPr>
          <p:spPr bwMode="auto">
            <a:xfrm rot="5400000">
              <a:off x="1905794" y="5485606"/>
              <a:ext cx="1981200" cy="1588"/>
            </a:xfrm>
            <a:prstGeom prst="line">
              <a:avLst/>
            </a:prstGeom>
            <a:solidFill>
              <a:srgbClr val="CC9900"/>
            </a:solidFill>
            <a:ln w="38100" cap="flat" cmpd="sng" algn="ctr">
              <a:solidFill>
                <a:srgbClr val="FFFFFF"/>
              </a:solidFill>
              <a:prstDash val="solid"/>
              <a:round/>
              <a:headEnd type="none" w="med" len="med"/>
              <a:tailEnd type="none" w="med" len="med"/>
            </a:ln>
            <a:effectLst/>
          </p:spPr>
        </p:cxnSp>
      </p:grpSp>
      <p:sp>
        <p:nvSpPr>
          <p:cNvPr id="39" name="TextBox 38"/>
          <p:cNvSpPr txBox="1"/>
          <p:nvPr/>
        </p:nvSpPr>
        <p:spPr>
          <a:xfrm>
            <a:off x="5791200" y="5029200"/>
            <a:ext cx="1445444" cy="707886"/>
          </a:xfrm>
          <a:prstGeom prst="rect">
            <a:avLst/>
          </a:prstGeom>
          <a:noFill/>
        </p:spPr>
        <p:txBody>
          <a:bodyPr wrap="none" rtlCol="0">
            <a:spAutoFit/>
          </a:bodyPr>
          <a:lstStyle/>
          <a:p>
            <a:r>
              <a:rPr lang="en-US" sz="4000" dirty="0" smtClean="0"/>
              <a:t>= n</a:t>
            </a:r>
            <a:r>
              <a:rPr lang="en-US" sz="4000" baseline="30000" dirty="0" smtClean="0"/>
              <a:t>n-2</a:t>
            </a:r>
            <a:endParaRPr lang="en-US" sz="4000" dirty="0"/>
          </a:p>
        </p:txBody>
      </p:sp>
      <p:sp>
        <p:nvSpPr>
          <p:cNvPr id="40" name="Rectangle 3"/>
          <p:cNvSpPr>
            <a:spLocks/>
          </p:cNvSpPr>
          <p:nvPr/>
        </p:nvSpPr>
        <p:spPr bwMode="auto">
          <a:xfrm>
            <a:off x="7391400" y="4953000"/>
            <a:ext cx="1752600" cy="861774"/>
          </a:xfrm>
          <a:prstGeom prst="rect">
            <a:avLst/>
          </a:prstGeom>
          <a:noFill/>
          <a:ln w="12700">
            <a:noFill/>
            <a:miter lim="800000"/>
            <a:headEnd/>
            <a:tailEnd/>
          </a:ln>
        </p:spPr>
        <p:txBody>
          <a:bodyPr wrap="square" lIns="0" tIns="0" rIns="40639" bIns="0">
            <a:prstTxWarp prst="textNoShape">
              <a:avLst/>
            </a:prstTxWarp>
            <a:spAutoFit/>
          </a:bodyPr>
          <a:lstStyle/>
          <a:p>
            <a:pPr marL="39688"/>
            <a:r>
              <a:rPr lang="en-US" dirty="0" err="1">
                <a:solidFill>
                  <a:schemeClr val="tx1"/>
                </a:solidFill>
                <a:ea typeface="Arial Rounded MT Bold" charset="0"/>
                <a:cs typeface="Arial Rounded MT Bold" charset="0"/>
              </a:rPr>
              <a:t>Cayley’s</a:t>
            </a:r>
            <a:r>
              <a:rPr lang="en-US" dirty="0">
                <a:solidFill>
                  <a:schemeClr val="tx1"/>
                </a:solidFill>
                <a:ea typeface="Arial Rounded MT Bold" charset="0"/>
                <a:cs typeface="Arial Rounded MT Bold" charset="0"/>
              </a:rPr>
              <a:t> </a:t>
            </a:r>
            <a:r>
              <a:rPr lang="en-US" dirty="0" smtClean="0">
                <a:solidFill>
                  <a:schemeClr val="tx1"/>
                </a:solidFill>
                <a:ea typeface="Arial Rounded MT Bold" charset="0"/>
                <a:cs typeface="Arial Rounded MT Bold" charset="0"/>
              </a:rPr>
              <a:t>Formula!</a:t>
            </a:r>
            <a:endParaRPr lang="en-US" dirty="0">
              <a:solidFill>
                <a:schemeClr val="tx1"/>
              </a:solidFill>
              <a:ea typeface="Arial Rounded MT Bold" charset="0"/>
              <a:cs typeface="Arial Rounded MT Bold"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0" grpId="0" animBg="1"/>
      <p:bldP spid="29" grpId="0"/>
      <p:bldP spid="30" grpId="0" animBg="1"/>
      <p:bldP spid="39" grpId="0"/>
      <p:bldP spid="40" grpId="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1828800" y="2362200"/>
            <a:ext cx="5838507" cy="707886"/>
          </a:xfrm>
          <a:prstGeom prst="rect">
            <a:avLst/>
          </a:prstGeom>
          <a:noFill/>
        </p:spPr>
        <p:txBody>
          <a:bodyPr wrap="none" rtlCol="0">
            <a:spAutoFit/>
          </a:bodyPr>
          <a:lstStyle/>
          <a:p>
            <a:r>
              <a:rPr lang="en-US" sz="4000" dirty="0" smtClean="0">
                <a:ln>
                  <a:solidFill>
                    <a:srgbClr val="FF6600"/>
                  </a:solidFill>
                </a:ln>
              </a:rPr>
              <a:t>Spectral Graph Theory</a:t>
            </a:r>
            <a:endParaRPr lang="en-US" sz="4000" dirty="0">
              <a:ln>
                <a:solidFill>
                  <a:srgbClr val="FF6600"/>
                </a:solidFill>
              </a:ln>
            </a:endParaRPr>
          </a:p>
        </p:txBody>
      </p:sp>
      <p:sp>
        <p:nvSpPr>
          <p:cNvPr id="5" name="TextBox 4"/>
          <p:cNvSpPr txBox="1"/>
          <p:nvPr/>
        </p:nvSpPr>
        <p:spPr>
          <a:xfrm>
            <a:off x="1828800" y="1219200"/>
            <a:ext cx="5653160" cy="523220"/>
          </a:xfrm>
          <a:prstGeom prst="rect">
            <a:avLst/>
          </a:prstGeom>
          <a:noFill/>
        </p:spPr>
        <p:txBody>
          <a:bodyPr wrap="none" rtlCol="0">
            <a:spAutoFit/>
          </a:bodyPr>
          <a:lstStyle/>
          <a:p>
            <a:r>
              <a:rPr lang="en-US" dirty="0" smtClean="0"/>
              <a:t>This is a beautiful example from</a:t>
            </a:r>
            <a:endParaRPr lang="en-US" dirty="0"/>
          </a:p>
        </p:txBody>
      </p:sp>
      <p:sp>
        <p:nvSpPr>
          <p:cNvPr id="6" name="TextBox 5"/>
          <p:cNvSpPr txBox="1"/>
          <p:nvPr/>
        </p:nvSpPr>
        <p:spPr>
          <a:xfrm>
            <a:off x="1447800" y="3657600"/>
            <a:ext cx="6858000" cy="954107"/>
          </a:xfrm>
          <a:prstGeom prst="rect">
            <a:avLst/>
          </a:prstGeom>
          <a:noFill/>
        </p:spPr>
        <p:txBody>
          <a:bodyPr wrap="square" rtlCol="0">
            <a:spAutoFit/>
          </a:bodyPr>
          <a:lstStyle/>
          <a:p>
            <a:r>
              <a:rPr lang="en-US" dirty="0" smtClean="0"/>
              <a:t>Which involves using linear algebra to study and compute things on graphs</a:t>
            </a:r>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Rectangle 1"/>
          <p:cNvSpPr>
            <a:spLocks noChangeArrowheads="1"/>
          </p:cNvSpPr>
          <p:nvPr>
            <p:ph type="title"/>
          </p:nvPr>
        </p:nvSpPr>
        <p:spPr/>
        <p:txBody>
          <a:bodyPr rIns="132080"/>
          <a:lstStyle/>
          <a:p>
            <a:pPr indent="0" eaLnBrk="1" hangingPunct="1"/>
            <a:r>
              <a:rPr lang="en-US" dirty="0" smtClean="0"/>
              <a:t>Finding Minimum Spanning Trees</a:t>
            </a:r>
            <a:endParaRPr lang="en-US" dirty="0"/>
          </a:p>
        </p:txBody>
      </p:sp>
      <p:sp>
        <p:nvSpPr>
          <p:cNvPr id="2" name="Rectangle 2"/>
          <p:cNvSpPr>
            <a:spLocks/>
          </p:cNvSpPr>
          <p:nvPr/>
        </p:nvSpPr>
        <p:spPr bwMode="auto">
          <a:xfrm>
            <a:off x="838200" y="1524000"/>
            <a:ext cx="7391400" cy="13716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dirty="0" smtClean="0">
                <a:solidFill>
                  <a:schemeClr val="tx1"/>
                </a:solidFill>
                <a:ea typeface="Arial Rounded MT Bold" charset="0"/>
                <a:cs typeface="Arial Rounded MT Bold" charset="0"/>
              </a:rPr>
              <a:t>Say that each edge in a graph has a cost.  A very natural question to ask is:</a:t>
            </a:r>
          </a:p>
          <a:p>
            <a:pPr marL="39688">
              <a:spcBef>
                <a:spcPts val="638"/>
              </a:spcBef>
            </a:pPr>
            <a:endParaRPr lang="en-US" dirty="0" smtClean="0">
              <a:solidFill>
                <a:schemeClr val="tx1"/>
              </a:solidFill>
              <a:ea typeface="Arial Rounded MT Bold" charset="0"/>
              <a:cs typeface="Arial Rounded MT Bold" charset="0"/>
            </a:endParaRPr>
          </a:p>
        </p:txBody>
      </p:sp>
      <p:sp>
        <p:nvSpPr>
          <p:cNvPr id="20484" name="Rectangle 4"/>
          <p:cNvSpPr>
            <a:spLocks/>
          </p:cNvSpPr>
          <p:nvPr/>
        </p:nvSpPr>
        <p:spPr bwMode="auto">
          <a:xfrm>
            <a:off x="762000" y="4191000"/>
            <a:ext cx="7632700" cy="13208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dirty="0" err="1" smtClean="0">
                <a:solidFill>
                  <a:schemeClr val="tx1"/>
                </a:solidFill>
                <a:ea typeface="Arial Rounded MT Bold" charset="0"/>
                <a:cs typeface="Arial Rounded MT Bold" charset="0"/>
              </a:rPr>
              <a:t>i.e</a:t>
            </a:r>
            <a:r>
              <a:rPr lang="en-US" dirty="0" smtClean="0">
                <a:solidFill>
                  <a:schemeClr val="tx1"/>
                </a:solidFill>
                <a:ea typeface="Arial Rounded MT Bold" charset="0"/>
                <a:cs typeface="Arial Rounded MT Bold" charset="0"/>
              </a:rPr>
              <a:t>: what is the minimum spanning tree of the graph?</a:t>
            </a:r>
            <a:endParaRPr lang="en-US" dirty="0">
              <a:solidFill>
                <a:schemeClr val="tx1"/>
              </a:solidFill>
              <a:ea typeface="Arial Rounded MT Bold" charset="0"/>
              <a:cs typeface="Arial Rounded MT Bold" charset="0"/>
            </a:endParaRPr>
          </a:p>
        </p:txBody>
      </p:sp>
      <p:sp>
        <p:nvSpPr>
          <p:cNvPr id="6" name="TextBox 5"/>
          <p:cNvSpPr txBox="1"/>
          <p:nvPr/>
        </p:nvSpPr>
        <p:spPr>
          <a:xfrm>
            <a:off x="1219200" y="2743200"/>
            <a:ext cx="5943600" cy="1384995"/>
          </a:xfrm>
          <a:prstGeom prst="rect">
            <a:avLst/>
          </a:prstGeom>
          <a:noFill/>
        </p:spPr>
        <p:txBody>
          <a:bodyPr wrap="square" rtlCol="0">
            <a:spAutoFit/>
          </a:bodyPr>
          <a:lstStyle/>
          <a:p>
            <a:r>
              <a:rPr lang="en-US" dirty="0" smtClean="0">
                <a:solidFill>
                  <a:schemeClr val="tx1"/>
                </a:solidFill>
                <a:ea typeface="Arial Rounded MT Bold" charset="0"/>
                <a:cs typeface="Arial Rounded MT Bold" charset="0"/>
              </a:rPr>
              <a:t>What is the cheapest subset of edges that connect the nodes?</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816640" presetClass="entr" presetSubtype="40214696"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0816640" presetClass="entr" presetSubtype="101594624" fill="hold" grpId="0" nodeType="clickEffect">
                                  <p:stCondLst>
                                    <p:cond delay="0"/>
                                  </p:stCondLst>
                                  <p:childTnLst>
                                    <p:set>
                                      <p:cBhvr>
                                        <p:cTn id="14" dur="1" fill="hold">
                                          <p:stCondLst>
                                            <p:cond delay="499"/>
                                          </p:stCondLst>
                                        </p:cTn>
                                        <p:tgtEl>
                                          <p:spTgt spid="204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20484" grpId="0" autoUpdateAnimBg="0"/>
      <p:bldP spid="6" grpId="0"/>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1"/>
          <p:cNvSpPr>
            <a:spLocks noChangeArrowheads="1"/>
          </p:cNvSpPr>
          <p:nvPr>
            <p:ph type="title"/>
          </p:nvPr>
        </p:nvSpPr>
        <p:spPr/>
        <p:txBody>
          <a:bodyPr rIns="132080"/>
          <a:lstStyle/>
          <a:p>
            <a:pPr indent="0" eaLnBrk="1" hangingPunct="1"/>
            <a:r>
              <a:rPr lang="en-US"/>
              <a:t>Finding Optimal Trees</a:t>
            </a:r>
          </a:p>
        </p:txBody>
      </p:sp>
      <p:sp>
        <p:nvSpPr>
          <p:cNvPr id="57347" name="Rectangle 2"/>
          <p:cNvSpPr>
            <a:spLocks/>
          </p:cNvSpPr>
          <p:nvPr/>
        </p:nvSpPr>
        <p:spPr bwMode="auto">
          <a:xfrm>
            <a:off x="609600" y="1628775"/>
            <a:ext cx="7924800" cy="17272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Problem:  Find a </a:t>
            </a:r>
            <a:r>
              <a:rPr lang="en-US">
                <a:solidFill>
                  <a:srgbClr val="FFFF00"/>
                </a:solidFill>
                <a:ea typeface="Arial Rounded MT Bold" charset="0"/>
                <a:cs typeface="Arial Rounded MT Bold" charset="0"/>
              </a:rPr>
              <a:t>minimum spanning tree</a:t>
            </a:r>
            <a:r>
              <a:rPr lang="en-US">
                <a:solidFill>
                  <a:schemeClr val="tx1"/>
                </a:solidFill>
                <a:ea typeface="Arial Rounded MT Bold" charset="0"/>
                <a:cs typeface="Arial Rounded MT Bold" charset="0"/>
              </a:rPr>
              <a:t>, that is, a tree that has a node for every node in the graph, such that the sum of the edge weights is minimum</a:t>
            </a:r>
          </a:p>
        </p:txBody>
      </p:sp>
    </p:spTree>
  </p:cSld>
  <p:clrMapOvr>
    <a:masterClrMapping/>
  </p:clrMapOvr>
  <p:transition spd="med">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58370" name="Group 1"/>
          <p:cNvGrpSpPr>
            <a:grpSpLocks/>
          </p:cNvGrpSpPr>
          <p:nvPr/>
        </p:nvGrpSpPr>
        <p:grpSpPr bwMode="auto">
          <a:xfrm>
            <a:off x="2235200" y="3200400"/>
            <a:ext cx="228600" cy="228600"/>
            <a:chOff x="0" y="0"/>
            <a:chExt cx="144" cy="144"/>
          </a:xfrm>
        </p:grpSpPr>
        <p:sp>
          <p:nvSpPr>
            <p:cNvPr id="58417" name="Oval 2"/>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58418" name="Rectangle 3"/>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58371" name="Group 4"/>
          <p:cNvGrpSpPr>
            <a:grpSpLocks/>
          </p:cNvGrpSpPr>
          <p:nvPr/>
        </p:nvGrpSpPr>
        <p:grpSpPr bwMode="auto">
          <a:xfrm>
            <a:off x="2235200" y="1828800"/>
            <a:ext cx="228600" cy="228600"/>
            <a:chOff x="0" y="0"/>
            <a:chExt cx="144" cy="144"/>
          </a:xfrm>
        </p:grpSpPr>
        <p:sp>
          <p:nvSpPr>
            <p:cNvPr id="58415" name="Oval 5"/>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58416" name="Rectangle 6"/>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58372" name="Group 7"/>
          <p:cNvGrpSpPr>
            <a:grpSpLocks/>
          </p:cNvGrpSpPr>
          <p:nvPr/>
        </p:nvGrpSpPr>
        <p:grpSpPr bwMode="auto">
          <a:xfrm>
            <a:off x="4292600" y="2438400"/>
            <a:ext cx="228600" cy="228600"/>
            <a:chOff x="0" y="0"/>
            <a:chExt cx="144" cy="144"/>
          </a:xfrm>
        </p:grpSpPr>
        <p:sp>
          <p:nvSpPr>
            <p:cNvPr id="58413" name="Oval 8"/>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58414" name="Rectangle 9"/>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58373" name="Group 10"/>
          <p:cNvGrpSpPr>
            <a:grpSpLocks/>
          </p:cNvGrpSpPr>
          <p:nvPr/>
        </p:nvGrpSpPr>
        <p:grpSpPr bwMode="auto">
          <a:xfrm>
            <a:off x="6197600" y="1828800"/>
            <a:ext cx="228600" cy="228600"/>
            <a:chOff x="0" y="0"/>
            <a:chExt cx="144" cy="144"/>
          </a:xfrm>
        </p:grpSpPr>
        <p:sp>
          <p:nvSpPr>
            <p:cNvPr id="58411" name="Oval 11"/>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58412" name="Rectangle 12"/>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58374" name="Group 13"/>
          <p:cNvGrpSpPr>
            <a:grpSpLocks/>
          </p:cNvGrpSpPr>
          <p:nvPr/>
        </p:nvGrpSpPr>
        <p:grpSpPr bwMode="auto">
          <a:xfrm>
            <a:off x="6350000" y="3276600"/>
            <a:ext cx="228600" cy="228600"/>
            <a:chOff x="0" y="0"/>
            <a:chExt cx="144" cy="144"/>
          </a:xfrm>
        </p:grpSpPr>
        <p:sp>
          <p:nvSpPr>
            <p:cNvPr id="58409" name="Oval 14"/>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58410" name="Rectangle 15"/>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58375" name="Group 16"/>
          <p:cNvGrpSpPr>
            <a:grpSpLocks/>
          </p:cNvGrpSpPr>
          <p:nvPr/>
        </p:nvGrpSpPr>
        <p:grpSpPr bwMode="auto">
          <a:xfrm>
            <a:off x="6273800" y="4800600"/>
            <a:ext cx="228600" cy="228600"/>
            <a:chOff x="0" y="0"/>
            <a:chExt cx="144" cy="144"/>
          </a:xfrm>
        </p:grpSpPr>
        <p:sp>
          <p:nvSpPr>
            <p:cNvPr id="58407" name="Oval 17"/>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58408" name="Rectangle 18"/>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58376" name="Group 19"/>
          <p:cNvGrpSpPr>
            <a:grpSpLocks/>
          </p:cNvGrpSpPr>
          <p:nvPr/>
        </p:nvGrpSpPr>
        <p:grpSpPr bwMode="auto">
          <a:xfrm>
            <a:off x="4292600" y="4114800"/>
            <a:ext cx="228600" cy="228600"/>
            <a:chOff x="0" y="0"/>
            <a:chExt cx="144" cy="144"/>
          </a:xfrm>
        </p:grpSpPr>
        <p:sp>
          <p:nvSpPr>
            <p:cNvPr id="58405" name="Oval 20"/>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58406" name="Rectangle 21"/>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58377" name="Line 22"/>
          <p:cNvSpPr>
            <a:spLocks noChangeShapeType="1"/>
          </p:cNvSpPr>
          <p:nvPr/>
        </p:nvSpPr>
        <p:spPr bwMode="auto">
          <a:xfrm>
            <a:off x="2463800" y="1981200"/>
            <a:ext cx="1828800" cy="5334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58378" name="Line 23"/>
          <p:cNvSpPr>
            <a:spLocks noChangeShapeType="1"/>
          </p:cNvSpPr>
          <p:nvPr/>
        </p:nvSpPr>
        <p:spPr bwMode="auto">
          <a:xfrm rot="10800000" flipH="1">
            <a:off x="2463800" y="2590800"/>
            <a:ext cx="1828800" cy="6858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58379" name="Line 24"/>
          <p:cNvSpPr>
            <a:spLocks noChangeShapeType="1"/>
          </p:cNvSpPr>
          <p:nvPr/>
        </p:nvSpPr>
        <p:spPr bwMode="auto">
          <a:xfrm rot="10800000" flipH="1">
            <a:off x="4521200" y="1981200"/>
            <a:ext cx="1676400" cy="5334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58380" name="Line 25"/>
          <p:cNvSpPr>
            <a:spLocks noChangeShapeType="1"/>
          </p:cNvSpPr>
          <p:nvPr/>
        </p:nvSpPr>
        <p:spPr bwMode="auto">
          <a:xfrm rot="10800000" flipH="1">
            <a:off x="2311400" y="2057400"/>
            <a:ext cx="1588" cy="11430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58381" name="Line 26"/>
          <p:cNvSpPr>
            <a:spLocks noChangeShapeType="1"/>
          </p:cNvSpPr>
          <p:nvPr/>
        </p:nvSpPr>
        <p:spPr bwMode="auto">
          <a:xfrm rot="10800000">
            <a:off x="4521200" y="2590800"/>
            <a:ext cx="1828800" cy="7620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58382" name="Line 27"/>
          <p:cNvSpPr>
            <a:spLocks noChangeShapeType="1"/>
          </p:cNvSpPr>
          <p:nvPr/>
        </p:nvSpPr>
        <p:spPr bwMode="auto">
          <a:xfrm rot="10800000">
            <a:off x="6350000" y="2057400"/>
            <a:ext cx="76200" cy="12192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58383" name="Line 28"/>
          <p:cNvSpPr>
            <a:spLocks noChangeShapeType="1"/>
          </p:cNvSpPr>
          <p:nvPr/>
        </p:nvSpPr>
        <p:spPr bwMode="auto">
          <a:xfrm>
            <a:off x="2463800" y="3352800"/>
            <a:ext cx="1828800" cy="8382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58384" name="Line 29"/>
          <p:cNvSpPr>
            <a:spLocks noChangeShapeType="1"/>
          </p:cNvSpPr>
          <p:nvPr/>
        </p:nvSpPr>
        <p:spPr bwMode="auto">
          <a:xfrm rot="10800000" flipH="1">
            <a:off x="4521200" y="3429000"/>
            <a:ext cx="1828800" cy="7620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58385" name="Line 30"/>
          <p:cNvSpPr>
            <a:spLocks noChangeShapeType="1"/>
          </p:cNvSpPr>
          <p:nvPr/>
        </p:nvSpPr>
        <p:spPr bwMode="auto">
          <a:xfrm>
            <a:off x="4521200" y="4267200"/>
            <a:ext cx="1752600" cy="6096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58386" name="Line 31"/>
          <p:cNvSpPr>
            <a:spLocks noChangeShapeType="1"/>
          </p:cNvSpPr>
          <p:nvPr/>
        </p:nvSpPr>
        <p:spPr bwMode="auto">
          <a:xfrm rot="10800000" flipH="1">
            <a:off x="6350000" y="3505200"/>
            <a:ext cx="76200" cy="12954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58387" name="Rectangle 32"/>
          <p:cNvSpPr>
            <a:spLocks/>
          </p:cNvSpPr>
          <p:nvPr/>
        </p:nvSpPr>
        <p:spPr bwMode="auto">
          <a:xfrm>
            <a:off x="1833563" y="22304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4</a:t>
            </a:r>
          </a:p>
        </p:txBody>
      </p:sp>
      <p:sp>
        <p:nvSpPr>
          <p:cNvPr id="58388" name="Rectangle 33"/>
          <p:cNvSpPr>
            <a:spLocks/>
          </p:cNvSpPr>
          <p:nvPr/>
        </p:nvSpPr>
        <p:spPr bwMode="auto">
          <a:xfrm>
            <a:off x="5491163" y="37798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8</a:t>
            </a:r>
          </a:p>
        </p:txBody>
      </p:sp>
      <p:sp>
        <p:nvSpPr>
          <p:cNvPr id="58389" name="Rectangle 34"/>
          <p:cNvSpPr>
            <a:spLocks/>
          </p:cNvSpPr>
          <p:nvPr/>
        </p:nvSpPr>
        <p:spPr bwMode="auto">
          <a:xfrm>
            <a:off x="5021263" y="29416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7</a:t>
            </a:r>
          </a:p>
        </p:txBody>
      </p:sp>
      <p:sp>
        <p:nvSpPr>
          <p:cNvPr id="58390" name="Rectangle 35"/>
          <p:cNvSpPr>
            <a:spLocks/>
          </p:cNvSpPr>
          <p:nvPr/>
        </p:nvSpPr>
        <p:spPr bwMode="auto">
          <a:xfrm>
            <a:off x="3509963" y="290988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9</a:t>
            </a:r>
          </a:p>
        </p:txBody>
      </p:sp>
      <p:sp>
        <p:nvSpPr>
          <p:cNvPr id="58391" name="Rectangle 36"/>
          <p:cNvSpPr>
            <a:spLocks/>
          </p:cNvSpPr>
          <p:nvPr/>
        </p:nvSpPr>
        <p:spPr bwMode="auto">
          <a:xfrm>
            <a:off x="3052763" y="38306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6</a:t>
            </a:r>
          </a:p>
        </p:txBody>
      </p:sp>
      <p:sp>
        <p:nvSpPr>
          <p:cNvPr id="58392" name="Rectangle 37"/>
          <p:cNvSpPr>
            <a:spLocks/>
          </p:cNvSpPr>
          <p:nvPr/>
        </p:nvSpPr>
        <p:spPr bwMode="auto">
          <a:xfrm>
            <a:off x="4992688" y="4648200"/>
            <a:ext cx="576262"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11</a:t>
            </a:r>
          </a:p>
        </p:txBody>
      </p:sp>
      <p:sp>
        <p:nvSpPr>
          <p:cNvPr id="58393" name="Rectangle 38"/>
          <p:cNvSpPr>
            <a:spLocks/>
          </p:cNvSpPr>
          <p:nvPr/>
        </p:nvSpPr>
        <p:spPr bwMode="auto">
          <a:xfrm>
            <a:off x="6481763" y="37544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9</a:t>
            </a:r>
          </a:p>
        </p:txBody>
      </p:sp>
      <p:sp>
        <p:nvSpPr>
          <p:cNvPr id="58394" name="Rectangle 39"/>
          <p:cNvSpPr>
            <a:spLocks/>
          </p:cNvSpPr>
          <p:nvPr/>
        </p:nvSpPr>
        <p:spPr bwMode="auto">
          <a:xfrm>
            <a:off x="6481763" y="22304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5</a:t>
            </a:r>
          </a:p>
        </p:txBody>
      </p:sp>
      <p:sp>
        <p:nvSpPr>
          <p:cNvPr id="58395" name="Rectangle 40"/>
          <p:cNvSpPr>
            <a:spLocks/>
          </p:cNvSpPr>
          <p:nvPr/>
        </p:nvSpPr>
        <p:spPr bwMode="auto">
          <a:xfrm>
            <a:off x="5033963" y="16970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8</a:t>
            </a:r>
          </a:p>
        </p:txBody>
      </p:sp>
      <p:sp>
        <p:nvSpPr>
          <p:cNvPr id="58396" name="Rectangle 41"/>
          <p:cNvSpPr>
            <a:spLocks/>
          </p:cNvSpPr>
          <p:nvPr/>
        </p:nvSpPr>
        <p:spPr bwMode="auto">
          <a:xfrm>
            <a:off x="3281363" y="16208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7</a:t>
            </a:r>
          </a:p>
        </p:txBody>
      </p:sp>
      <p:sp>
        <p:nvSpPr>
          <p:cNvPr id="58397" name="Rectangle 42"/>
          <p:cNvSpPr>
            <a:spLocks/>
          </p:cNvSpPr>
          <p:nvPr/>
        </p:nvSpPr>
        <p:spPr bwMode="auto">
          <a:xfrm>
            <a:off x="2157413" y="533400"/>
            <a:ext cx="5656756" cy="553998"/>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dirty="0" smtClean="0">
                <a:solidFill>
                  <a:schemeClr val="tx1"/>
                </a:solidFill>
                <a:ea typeface="Arial Rounded MT Bold" charset="0"/>
                <a:cs typeface="Arial Rounded MT Bold" charset="0"/>
              </a:rPr>
              <a:t>Minimum Spanning Trees</a:t>
            </a:r>
            <a:endParaRPr lang="en-US" sz="3600" dirty="0">
              <a:solidFill>
                <a:schemeClr val="tx1"/>
              </a:solidFill>
              <a:ea typeface="Arial Rounded MT Bold" charset="0"/>
              <a:cs typeface="Arial Rounded MT Bold" charset="0"/>
            </a:endParaRPr>
          </a:p>
        </p:txBody>
      </p:sp>
      <p:grpSp>
        <p:nvGrpSpPr>
          <p:cNvPr id="9" name="Group 43"/>
          <p:cNvGrpSpPr>
            <a:grpSpLocks/>
          </p:cNvGrpSpPr>
          <p:nvPr/>
        </p:nvGrpSpPr>
        <p:grpSpPr bwMode="auto">
          <a:xfrm>
            <a:off x="2336800" y="1968500"/>
            <a:ext cx="4102100" cy="2781300"/>
            <a:chOff x="0" y="0"/>
            <a:chExt cx="2584" cy="1752"/>
          </a:xfrm>
        </p:grpSpPr>
        <p:sp>
          <p:nvSpPr>
            <p:cNvPr id="58399" name="Line 44"/>
            <p:cNvSpPr>
              <a:spLocks noChangeShapeType="1"/>
            </p:cNvSpPr>
            <p:nvPr/>
          </p:nvSpPr>
          <p:spPr bwMode="auto">
            <a:xfrm rot="10800000">
              <a:off x="87" y="880"/>
              <a:ext cx="1129" cy="520"/>
            </a:xfrm>
            <a:prstGeom prst="line">
              <a:avLst/>
            </a:prstGeom>
            <a:noFill/>
            <a:ln w="203200">
              <a:solidFill>
                <a:srgbClr val="FFFF00"/>
              </a:solidFill>
              <a:round/>
              <a:headEnd/>
              <a:tailEnd/>
            </a:ln>
          </p:spPr>
          <p:txBody>
            <a:bodyPr>
              <a:prstTxWarp prst="textNoShape">
                <a:avLst/>
              </a:prstTxWarp>
            </a:bodyPr>
            <a:lstStyle/>
            <a:p>
              <a:endParaRPr lang="en-US"/>
            </a:p>
          </p:txBody>
        </p:sp>
        <p:sp>
          <p:nvSpPr>
            <p:cNvPr id="58400" name="Line 45"/>
            <p:cNvSpPr>
              <a:spLocks noChangeShapeType="1"/>
            </p:cNvSpPr>
            <p:nvPr/>
          </p:nvSpPr>
          <p:spPr bwMode="auto">
            <a:xfrm rot="10800000">
              <a:off x="0" y="72"/>
              <a:ext cx="0" cy="688"/>
            </a:xfrm>
            <a:prstGeom prst="line">
              <a:avLst/>
            </a:prstGeom>
            <a:noFill/>
            <a:ln w="203200">
              <a:solidFill>
                <a:srgbClr val="FFFF00"/>
              </a:solidFill>
              <a:round/>
              <a:headEnd/>
              <a:tailEnd/>
            </a:ln>
          </p:spPr>
          <p:txBody>
            <a:bodyPr>
              <a:prstTxWarp prst="textNoShape">
                <a:avLst/>
              </a:prstTxWarp>
            </a:bodyPr>
            <a:lstStyle/>
            <a:p>
              <a:endParaRPr lang="en-US"/>
            </a:p>
          </p:txBody>
        </p:sp>
        <p:sp>
          <p:nvSpPr>
            <p:cNvPr id="58401" name="Line 46"/>
            <p:cNvSpPr>
              <a:spLocks noChangeShapeType="1"/>
            </p:cNvSpPr>
            <p:nvPr/>
          </p:nvSpPr>
          <p:spPr bwMode="auto">
            <a:xfrm rot="10800000">
              <a:off x="88" y="0"/>
              <a:ext cx="1136" cy="336"/>
            </a:xfrm>
            <a:prstGeom prst="line">
              <a:avLst/>
            </a:prstGeom>
            <a:noFill/>
            <a:ln w="203200">
              <a:solidFill>
                <a:srgbClr val="FFFF00"/>
              </a:solidFill>
              <a:round/>
              <a:headEnd/>
              <a:tailEnd/>
            </a:ln>
          </p:spPr>
          <p:txBody>
            <a:bodyPr>
              <a:prstTxWarp prst="textNoShape">
                <a:avLst/>
              </a:prstTxWarp>
            </a:bodyPr>
            <a:lstStyle/>
            <a:p>
              <a:endParaRPr lang="en-US"/>
            </a:p>
          </p:txBody>
        </p:sp>
        <p:sp>
          <p:nvSpPr>
            <p:cNvPr id="58402" name="Line 47"/>
            <p:cNvSpPr>
              <a:spLocks noChangeShapeType="1"/>
            </p:cNvSpPr>
            <p:nvPr/>
          </p:nvSpPr>
          <p:spPr bwMode="auto">
            <a:xfrm rot="10800000">
              <a:off x="1408" y="392"/>
              <a:ext cx="1104" cy="480"/>
            </a:xfrm>
            <a:prstGeom prst="line">
              <a:avLst/>
            </a:prstGeom>
            <a:noFill/>
            <a:ln w="203200">
              <a:solidFill>
                <a:srgbClr val="FFFF00"/>
              </a:solidFill>
              <a:round/>
              <a:headEnd/>
              <a:tailEnd/>
            </a:ln>
          </p:spPr>
          <p:txBody>
            <a:bodyPr>
              <a:prstTxWarp prst="textNoShape">
                <a:avLst/>
              </a:prstTxWarp>
            </a:bodyPr>
            <a:lstStyle/>
            <a:p>
              <a:endParaRPr lang="en-US"/>
            </a:p>
          </p:txBody>
        </p:sp>
        <p:sp>
          <p:nvSpPr>
            <p:cNvPr id="58403" name="Line 48"/>
            <p:cNvSpPr>
              <a:spLocks noChangeShapeType="1"/>
            </p:cNvSpPr>
            <p:nvPr/>
          </p:nvSpPr>
          <p:spPr bwMode="auto">
            <a:xfrm rot="10800000" flipH="1">
              <a:off x="2536" y="984"/>
              <a:ext cx="40" cy="768"/>
            </a:xfrm>
            <a:prstGeom prst="line">
              <a:avLst/>
            </a:prstGeom>
            <a:noFill/>
            <a:ln w="203200">
              <a:solidFill>
                <a:srgbClr val="FFFF00"/>
              </a:solidFill>
              <a:round/>
              <a:headEnd/>
              <a:tailEnd/>
            </a:ln>
          </p:spPr>
          <p:txBody>
            <a:bodyPr>
              <a:prstTxWarp prst="textNoShape">
                <a:avLst/>
              </a:prstTxWarp>
            </a:bodyPr>
            <a:lstStyle/>
            <a:p>
              <a:endParaRPr lang="en-US"/>
            </a:p>
          </p:txBody>
        </p:sp>
        <p:sp>
          <p:nvSpPr>
            <p:cNvPr id="58404" name="Line 49"/>
            <p:cNvSpPr>
              <a:spLocks noChangeShapeType="1"/>
            </p:cNvSpPr>
            <p:nvPr/>
          </p:nvSpPr>
          <p:spPr bwMode="auto">
            <a:xfrm rot="10800000">
              <a:off x="2528" y="64"/>
              <a:ext cx="56" cy="736"/>
            </a:xfrm>
            <a:prstGeom prst="line">
              <a:avLst/>
            </a:prstGeom>
            <a:noFill/>
            <a:ln w="203200">
              <a:solidFill>
                <a:srgbClr val="FFFF00"/>
              </a:solidFill>
              <a:round/>
              <a:headEnd/>
              <a:tailEnd/>
            </a:ln>
          </p:spPr>
          <p:txBody>
            <a:bodyPr>
              <a:prstTxWarp prst="textNoShape">
                <a:avLst/>
              </a:prstTxWarp>
            </a:bodyPr>
            <a:lstStyle/>
            <a:p>
              <a:endParaRPr lang="en-US"/>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817792" presetClass="entr" presetSubtype="101596456" fill="hold" nodeType="clickEffect">
                                  <p:stCondLst>
                                    <p:cond delay="0"/>
                                  </p:stCondLst>
                                  <p:childTnLst>
                                    <p:set>
                                      <p:cBhvr>
                                        <p:cTn id="6" dur="1" fill="hold">
                                          <p:stCondLst>
                                            <p:cond delay="49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Rectangle 1"/>
          <p:cNvSpPr>
            <a:spLocks/>
          </p:cNvSpPr>
          <p:nvPr/>
        </p:nvSpPr>
        <p:spPr bwMode="auto">
          <a:xfrm>
            <a:off x="2317750" y="368300"/>
            <a:ext cx="4503738"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Kruskal’s Algorithm</a:t>
            </a:r>
          </a:p>
        </p:txBody>
      </p:sp>
      <p:pic>
        <p:nvPicPr>
          <p:cNvPr id="59395" name="Picture 2"/>
          <p:cNvPicPr>
            <a:picLocks noChangeArrowheads="1"/>
          </p:cNvPicPr>
          <p:nvPr/>
        </p:nvPicPr>
        <p:blipFill>
          <a:blip r:embed="rId2"/>
          <a:srcRect/>
          <a:stretch>
            <a:fillRect/>
          </a:stretch>
        </p:blipFill>
        <p:spPr bwMode="auto">
          <a:xfrm>
            <a:off x="2044700" y="2032000"/>
            <a:ext cx="1876425" cy="2362200"/>
          </a:xfrm>
          <a:prstGeom prst="rect">
            <a:avLst/>
          </a:prstGeom>
          <a:noFill/>
          <a:ln w="12700">
            <a:noFill/>
            <a:miter lim="800000"/>
            <a:headEnd/>
            <a:tailEnd/>
          </a:ln>
        </p:spPr>
      </p:pic>
      <p:sp>
        <p:nvSpPr>
          <p:cNvPr id="59396" name="Rectangle 3"/>
          <p:cNvSpPr>
            <a:spLocks/>
          </p:cNvSpPr>
          <p:nvPr/>
        </p:nvSpPr>
        <p:spPr bwMode="auto">
          <a:xfrm>
            <a:off x="4725988" y="2149475"/>
            <a:ext cx="3073400" cy="21336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A simple algorithm for finding a minimum spanning tree</a:t>
            </a:r>
          </a:p>
        </p:txBody>
      </p:sp>
    </p:spTree>
  </p:cSld>
  <p:clrMapOvr>
    <a:masterClrMapping/>
  </p:clrMapOvr>
  <p:transition spd="med">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Rectangle 1"/>
          <p:cNvSpPr>
            <a:spLocks/>
          </p:cNvSpPr>
          <p:nvPr/>
        </p:nvSpPr>
        <p:spPr bwMode="auto">
          <a:xfrm>
            <a:off x="450850" y="406400"/>
            <a:ext cx="8128000"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Finding an MST: Kruskal’s Algorithm</a:t>
            </a:r>
          </a:p>
        </p:txBody>
      </p:sp>
      <p:sp>
        <p:nvSpPr>
          <p:cNvPr id="2" name="Rectangle 2"/>
          <p:cNvSpPr>
            <a:spLocks/>
          </p:cNvSpPr>
          <p:nvPr/>
        </p:nvSpPr>
        <p:spPr bwMode="auto">
          <a:xfrm>
            <a:off x="966788" y="1404938"/>
            <a:ext cx="7213600" cy="876300"/>
          </a:xfrm>
          <a:prstGeom prst="rect">
            <a:avLst/>
          </a:prstGeom>
          <a:noFill/>
          <a:ln w="12700">
            <a:noFill/>
            <a:miter lim="800000"/>
            <a:headEnd/>
            <a:tailEnd/>
          </a:ln>
        </p:spPr>
        <p:txBody>
          <a:bodyPr lIns="0" tIns="0" rIns="40639" bIns="0">
            <a:prstTxWarp prst="textNoShape">
              <a:avLst/>
            </a:prstTxWarp>
          </a:bodyPr>
          <a:lstStyle/>
          <a:p>
            <a:pPr marL="39688">
              <a:lnSpc>
                <a:spcPct val="90000"/>
              </a:lnSpc>
              <a:spcBef>
                <a:spcPts val="638"/>
              </a:spcBef>
            </a:pPr>
            <a:r>
              <a:rPr lang="en-US">
                <a:solidFill>
                  <a:schemeClr val="tx1"/>
                </a:solidFill>
                <a:ea typeface="Arial Rounded MT Bold" charset="0"/>
                <a:cs typeface="Arial Rounded MT Bold" charset="0"/>
              </a:rPr>
              <a:t>Create a forest where each node is a separate tree</a:t>
            </a:r>
          </a:p>
        </p:txBody>
      </p:sp>
      <p:sp>
        <p:nvSpPr>
          <p:cNvPr id="24579" name="Rectangle 3"/>
          <p:cNvSpPr>
            <a:spLocks/>
          </p:cNvSpPr>
          <p:nvPr/>
        </p:nvSpPr>
        <p:spPr bwMode="auto">
          <a:xfrm>
            <a:off x="966788" y="2489200"/>
            <a:ext cx="5106987" cy="508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a:solidFill>
                  <a:schemeClr val="tx1"/>
                </a:solidFill>
                <a:ea typeface="Arial Rounded MT Bold" charset="0"/>
                <a:cs typeface="Arial Rounded MT Bold" charset="0"/>
              </a:rPr>
              <a:t>Make a sorted list of edges S</a:t>
            </a:r>
          </a:p>
        </p:txBody>
      </p:sp>
      <p:sp>
        <p:nvSpPr>
          <p:cNvPr id="24580" name="Rectangle 4"/>
          <p:cNvSpPr>
            <a:spLocks/>
          </p:cNvSpPr>
          <p:nvPr/>
        </p:nvSpPr>
        <p:spPr bwMode="auto">
          <a:xfrm>
            <a:off x="966788" y="3233738"/>
            <a:ext cx="3840162" cy="508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a:solidFill>
                  <a:schemeClr val="tx1"/>
                </a:solidFill>
                <a:ea typeface="Arial Rounded MT Bold" charset="0"/>
                <a:cs typeface="Arial Rounded MT Bold" charset="0"/>
              </a:rPr>
              <a:t>While S is non-empty:</a:t>
            </a:r>
          </a:p>
        </p:txBody>
      </p:sp>
      <p:sp>
        <p:nvSpPr>
          <p:cNvPr id="24581" name="Rectangle 5"/>
          <p:cNvSpPr>
            <a:spLocks/>
          </p:cNvSpPr>
          <p:nvPr/>
        </p:nvSpPr>
        <p:spPr bwMode="auto">
          <a:xfrm>
            <a:off x="1295400" y="3962400"/>
            <a:ext cx="7671330" cy="430887"/>
          </a:xfrm>
          <a:prstGeom prst="rect">
            <a:avLst/>
          </a:prstGeom>
          <a:noFill/>
          <a:ln w="12700">
            <a:noFill/>
            <a:miter lim="800000"/>
            <a:headEnd/>
            <a:tailEnd/>
          </a:ln>
        </p:spPr>
        <p:txBody>
          <a:bodyPr wrap="none" lIns="0" tIns="0" rIns="40639" bIns="0">
            <a:prstTxWarp prst="textNoShape">
              <a:avLst/>
            </a:prstTxWarp>
            <a:spAutoFit/>
          </a:bodyPr>
          <a:lstStyle/>
          <a:p>
            <a:pPr marL="39688">
              <a:spcBef>
                <a:spcPts val="638"/>
              </a:spcBef>
            </a:pPr>
            <a:r>
              <a:rPr lang="en-US" dirty="0">
                <a:solidFill>
                  <a:schemeClr val="tx1"/>
                </a:solidFill>
                <a:ea typeface="Arial Rounded MT Bold" charset="0"/>
                <a:cs typeface="Arial Rounded MT Bold" charset="0"/>
              </a:rPr>
              <a:t>Remove an </a:t>
            </a:r>
            <a:r>
              <a:rPr lang="en-US" dirty="0" smtClean="0">
                <a:solidFill>
                  <a:schemeClr val="tx1"/>
                </a:solidFill>
                <a:ea typeface="Arial Rounded MT Bold" charset="0"/>
                <a:cs typeface="Arial Rounded MT Bold" charset="0"/>
              </a:rPr>
              <a:t>edge from S </a:t>
            </a:r>
            <a:r>
              <a:rPr lang="en-US" dirty="0">
                <a:solidFill>
                  <a:schemeClr val="tx1"/>
                </a:solidFill>
                <a:ea typeface="Arial Rounded MT Bold" charset="0"/>
                <a:cs typeface="Arial Rounded MT Bold" charset="0"/>
              </a:rPr>
              <a:t>with minimal weight</a:t>
            </a:r>
          </a:p>
        </p:txBody>
      </p:sp>
      <p:sp>
        <p:nvSpPr>
          <p:cNvPr id="24582" name="Rectangle 6"/>
          <p:cNvSpPr>
            <a:spLocks/>
          </p:cNvSpPr>
          <p:nvPr/>
        </p:nvSpPr>
        <p:spPr bwMode="auto">
          <a:xfrm>
            <a:off x="1295400" y="4724400"/>
            <a:ext cx="6972300" cy="9144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dirty="0">
                <a:solidFill>
                  <a:schemeClr val="tx1"/>
                </a:solidFill>
                <a:ea typeface="Arial Rounded MT Bold" charset="0"/>
                <a:cs typeface="Arial Rounded MT Bold" charset="0"/>
              </a:rPr>
              <a:t>If it connects two different trees, add the edge.  Otherwise discard it.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818560" presetClass="entr" presetSubtype="3767040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0818560" presetClass="entr" presetSubtype="37670184" fill="hold" grpId="0" nodeType="clickEffect">
                                  <p:stCondLst>
                                    <p:cond delay="0"/>
                                  </p:stCondLst>
                                  <p:childTnLst>
                                    <p:set>
                                      <p:cBhvr>
                                        <p:cTn id="10" dur="1" fill="hold">
                                          <p:stCondLst>
                                            <p:cond delay="499"/>
                                          </p:stCondLst>
                                        </p:cTn>
                                        <p:tgtEl>
                                          <p:spTgt spid="245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0818560" presetClass="entr" presetSubtype="101596840" fill="hold" grpId="0" nodeType="clickEffect">
                                  <p:stCondLst>
                                    <p:cond delay="0"/>
                                  </p:stCondLst>
                                  <p:childTnLst>
                                    <p:set>
                                      <p:cBhvr>
                                        <p:cTn id="14" dur="1" fill="hold">
                                          <p:stCondLst>
                                            <p:cond delay="499"/>
                                          </p:stCondLst>
                                        </p:cTn>
                                        <p:tgtEl>
                                          <p:spTgt spid="245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0818560" presetClass="entr" presetSubtype="101596968" fill="hold" grpId="0" nodeType="clickEffect">
                                  <p:stCondLst>
                                    <p:cond delay="0"/>
                                  </p:stCondLst>
                                  <p:childTnLst>
                                    <p:set>
                                      <p:cBhvr>
                                        <p:cTn id="18" dur="1" fill="hold">
                                          <p:stCondLst>
                                            <p:cond delay="499"/>
                                          </p:stCondLst>
                                        </p:cTn>
                                        <p:tgtEl>
                                          <p:spTgt spid="245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0818560" presetClass="entr" presetSubtype="101597096" fill="hold" grpId="0" nodeType="clickEffect">
                                  <p:stCondLst>
                                    <p:cond delay="0"/>
                                  </p:stCondLst>
                                  <p:childTnLst>
                                    <p:set>
                                      <p:cBhvr>
                                        <p:cTn id="22" dur="1" fill="hold">
                                          <p:stCondLst>
                                            <p:cond delay="499"/>
                                          </p:stCondLst>
                                        </p:cTn>
                                        <p:tgtEl>
                                          <p:spTgt spid="245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24579" grpId="0" autoUpdateAnimBg="0"/>
      <p:bldP spid="24580" grpId="0" autoUpdateAnimBg="0"/>
      <p:bldP spid="24581" grpId="0" autoUpdateAnimBg="0"/>
      <p:bldP spid="24582" grpId="0" autoUpdateAnimBg="0"/>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61442" name="Group 1"/>
          <p:cNvGrpSpPr>
            <a:grpSpLocks/>
          </p:cNvGrpSpPr>
          <p:nvPr/>
        </p:nvGrpSpPr>
        <p:grpSpPr bwMode="auto">
          <a:xfrm>
            <a:off x="2362200" y="3200400"/>
            <a:ext cx="228600" cy="228600"/>
            <a:chOff x="0" y="0"/>
            <a:chExt cx="144" cy="144"/>
          </a:xfrm>
        </p:grpSpPr>
        <p:sp>
          <p:nvSpPr>
            <p:cNvPr id="61488" name="Oval 2"/>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61489" name="Rectangle 3"/>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61443" name="Group 4"/>
          <p:cNvGrpSpPr>
            <a:grpSpLocks/>
          </p:cNvGrpSpPr>
          <p:nvPr/>
        </p:nvGrpSpPr>
        <p:grpSpPr bwMode="auto">
          <a:xfrm>
            <a:off x="2362200" y="1828800"/>
            <a:ext cx="228600" cy="228600"/>
            <a:chOff x="0" y="0"/>
            <a:chExt cx="144" cy="144"/>
          </a:xfrm>
        </p:grpSpPr>
        <p:sp>
          <p:nvSpPr>
            <p:cNvPr id="61486" name="Oval 5"/>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61487" name="Rectangle 6"/>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61444" name="Group 7"/>
          <p:cNvGrpSpPr>
            <a:grpSpLocks/>
          </p:cNvGrpSpPr>
          <p:nvPr/>
        </p:nvGrpSpPr>
        <p:grpSpPr bwMode="auto">
          <a:xfrm>
            <a:off x="4419600" y="2438400"/>
            <a:ext cx="228600" cy="228600"/>
            <a:chOff x="0" y="0"/>
            <a:chExt cx="144" cy="144"/>
          </a:xfrm>
        </p:grpSpPr>
        <p:sp>
          <p:nvSpPr>
            <p:cNvPr id="61484" name="Oval 8"/>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61485" name="Rectangle 9"/>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61445" name="Group 10"/>
          <p:cNvGrpSpPr>
            <a:grpSpLocks/>
          </p:cNvGrpSpPr>
          <p:nvPr/>
        </p:nvGrpSpPr>
        <p:grpSpPr bwMode="auto">
          <a:xfrm>
            <a:off x="6324600" y="1828800"/>
            <a:ext cx="228600" cy="228600"/>
            <a:chOff x="0" y="0"/>
            <a:chExt cx="144" cy="144"/>
          </a:xfrm>
        </p:grpSpPr>
        <p:sp>
          <p:nvSpPr>
            <p:cNvPr id="61482" name="Oval 11"/>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61483" name="Rectangle 12"/>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61446" name="Group 13"/>
          <p:cNvGrpSpPr>
            <a:grpSpLocks/>
          </p:cNvGrpSpPr>
          <p:nvPr/>
        </p:nvGrpSpPr>
        <p:grpSpPr bwMode="auto">
          <a:xfrm>
            <a:off x="6477000" y="3276600"/>
            <a:ext cx="228600" cy="228600"/>
            <a:chOff x="0" y="0"/>
            <a:chExt cx="144" cy="144"/>
          </a:xfrm>
        </p:grpSpPr>
        <p:sp>
          <p:nvSpPr>
            <p:cNvPr id="61480" name="Oval 14"/>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61481" name="Rectangle 15"/>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61447" name="Group 16"/>
          <p:cNvGrpSpPr>
            <a:grpSpLocks/>
          </p:cNvGrpSpPr>
          <p:nvPr/>
        </p:nvGrpSpPr>
        <p:grpSpPr bwMode="auto">
          <a:xfrm>
            <a:off x="4419600" y="4114800"/>
            <a:ext cx="228600" cy="228600"/>
            <a:chOff x="0" y="0"/>
            <a:chExt cx="144" cy="144"/>
          </a:xfrm>
        </p:grpSpPr>
        <p:sp>
          <p:nvSpPr>
            <p:cNvPr id="61478" name="Oval 17"/>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61479" name="Rectangle 18"/>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61448" name="Line 19"/>
          <p:cNvSpPr>
            <a:spLocks noChangeShapeType="1"/>
          </p:cNvSpPr>
          <p:nvPr/>
        </p:nvSpPr>
        <p:spPr bwMode="auto">
          <a:xfrm>
            <a:off x="2590800" y="1981200"/>
            <a:ext cx="1828800" cy="5334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61449" name="Line 20"/>
          <p:cNvSpPr>
            <a:spLocks noChangeShapeType="1"/>
          </p:cNvSpPr>
          <p:nvPr/>
        </p:nvSpPr>
        <p:spPr bwMode="auto">
          <a:xfrm rot="10800000" flipH="1">
            <a:off x="2590800" y="2590800"/>
            <a:ext cx="1828800" cy="6858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61450" name="Line 21"/>
          <p:cNvSpPr>
            <a:spLocks noChangeShapeType="1"/>
          </p:cNvSpPr>
          <p:nvPr/>
        </p:nvSpPr>
        <p:spPr bwMode="auto">
          <a:xfrm rot="10800000" flipH="1">
            <a:off x="4648200" y="1981200"/>
            <a:ext cx="1676400" cy="5334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61451" name="Line 22"/>
          <p:cNvSpPr>
            <a:spLocks noChangeShapeType="1"/>
          </p:cNvSpPr>
          <p:nvPr/>
        </p:nvSpPr>
        <p:spPr bwMode="auto">
          <a:xfrm rot="10800000" flipH="1">
            <a:off x="2438400" y="2057400"/>
            <a:ext cx="1588" cy="11430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61452" name="Line 23"/>
          <p:cNvSpPr>
            <a:spLocks noChangeShapeType="1"/>
          </p:cNvSpPr>
          <p:nvPr/>
        </p:nvSpPr>
        <p:spPr bwMode="auto">
          <a:xfrm rot="10800000">
            <a:off x="4648200" y="2590800"/>
            <a:ext cx="1828800" cy="7620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61453" name="Line 24"/>
          <p:cNvSpPr>
            <a:spLocks noChangeShapeType="1"/>
          </p:cNvSpPr>
          <p:nvPr/>
        </p:nvSpPr>
        <p:spPr bwMode="auto">
          <a:xfrm rot="10800000">
            <a:off x="6477000" y="2057400"/>
            <a:ext cx="76200" cy="12192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61454" name="Line 25"/>
          <p:cNvSpPr>
            <a:spLocks noChangeShapeType="1"/>
          </p:cNvSpPr>
          <p:nvPr/>
        </p:nvSpPr>
        <p:spPr bwMode="auto">
          <a:xfrm>
            <a:off x="2590800" y="3352800"/>
            <a:ext cx="1828800" cy="8382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61455" name="Line 26"/>
          <p:cNvSpPr>
            <a:spLocks noChangeShapeType="1"/>
          </p:cNvSpPr>
          <p:nvPr/>
        </p:nvSpPr>
        <p:spPr bwMode="auto">
          <a:xfrm rot="10800000" flipH="1">
            <a:off x="4648200" y="3429000"/>
            <a:ext cx="1828800" cy="7620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61456" name="Rectangle 27"/>
          <p:cNvSpPr>
            <a:spLocks/>
          </p:cNvSpPr>
          <p:nvPr/>
        </p:nvSpPr>
        <p:spPr bwMode="auto">
          <a:xfrm>
            <a:off x="1962150" y="22304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1</a:t>
            </a:r>
          </a:p>
        </p:txBody>
      </p:sp>
      <p:sp>
        <p:nvSpPr>
          <p:cNvPr id="61457" name="Rectangle 28"/>
          <p:cNvSpPr>
            <a:spLocks/>
          </p:cNvSpPr>
          <p:nvPr/>
        </p:nvSpPr>
        <p:spPr bwMode="auto">
          <a:xfrm>
            <a:off x="5152820" y="2865438"/>
            <a:ext cx="254411" cy="430887"/>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dirty="0" smtClean="0">
                <a:solidFill>
                  <a:schemeClr val="tx1"/>
                </a:solidFill>
                <a:ea typeface="Arial Rounded MT Bold" charset="0"/>
                <a:cs typeface="Arial Rounded MT Bold" charset="0"/>
              </a:rPr>
              <a:t>6</a:t>
            </a:r>
            <a:endParaRPr lang="en-US" dirty="0">
              <a:solidFill>
                <a:schemeClr val="tx1"/>
              </a:solidFill>
              <a:ea typeface="Arial Rounded MT Bold" charset="0"/>
              <a:cs typeface="Arial Rounded MT Bold" charset="0"/>
            </a:endParaRPr>
          </a:p>
        </p:txBody>
      </p:sp>
      <p:sp>
        <p:nvSpPr>
          <p:cNvPr id="61458" name="Rectangle 29"/>
          <p:cNvSpPr>
            <a:spLocks/>
          </p:cNvSpPr>
          <p:nvPr/>
        </p:nvSpPr>
        <p:spPr bwMode="auto">
          <a:xfrm>
            <a:off x="5491163" y="38179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7</a:t>
            </a:r>
          </a:p>
        </p:txBody>
      </p:sp>
      <p:sp>
        <p:nvSpPr>
          <p:cNvPr id="61459" name="Rectangle 30"/>
          <p:cNvSpPr>
            <a:spLocks/>
          </p:cNvSpPr>
          <p:nvPr/>
        </p:nvSpPr>
        <p:spPr bwMode="auto">
          <a:xfrm>
            <a:off x="3636963" y="28146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9</a:t>
            </a:r>
          </a:p>
        </p:txBody>
      </p:sp>
      <p:sp>
        <p:nvSpPr>
          <p:cNvPr id="61460" name="Rectangle 31"/>
          <p:cNvSpPr>
            <a:spLocks/>
          </p:cNvSpPr>
          <p:nvPr/>
        </p:nvSpPr>
        <p:spPr bwMode="auto">
          <a:xfrm>
            <a:off x="2909888" y="3652838"/>
            <a:ext cx="576262"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10</a:t>
            </a:r>
          </a:p>
        </p:txBody>
      </p:sp>
      <p:sp>
        <p:nvSpPr>
          <p:cNvPr id="61461" name="Rectangle 32"/>
          <p:cNvSpPr>
            <a:spLocks/>
          </p:cNvSpPr>
          <p:nvPr/>
        </p:nvSpPr>
        <p:spPr bwMode="auto">
          <a:xfrm>
            <a:off x="3433763" y="44783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3</a:t>
            </a:r>
          </a:p>
        </p:txBody>
      </p:sp>
      <p:sp>
        <p:nvSpPr>
          <p:cNvPr id="61462" name="Rectangle 33"/>
          <p:cNvSpPr>
            <a:spLocks/>
          </p:cNvSpPr>
          <p:nvPr/>
        </p:nvSpPr>
        <p:spPr bwMode="auto">
          <a:xfrm>
            <a:off x="6608763" y="22304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5</a:t>
            </a:r>
          </a:p>
        </p:txBody>
      </p:sp>
      <p:sp>
        <p:nvSpPr>
          <p:cNvPr id="61463" name="Rectangle 34"/>
          <p:cNvSpPr>
            <a:spLocks/>
          </p:cNvSpPr>
          <p:nvPr/>
        </p:nvSpPr>
        <p:spPr bwMode="auto">
          <a:xfrm>
            <a:off x="5160963" y="16970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4</a:t>
            </a:r>
          </a:p>
        </p:txBody>
      </p:sp>
      <p:sp>
        <p:nvSpPr>
          <p:cNvPr id="61464" name="Rectangle 35"/>
          <p:cNvSpPr>
            <a:spLocks/>
          </p:cNvSpPr>
          <p:nvPr/>
        </p:nvSpPr>
        <p:spPr bwMode="auto">
          <a:xfrm>
            <a:off x="3408363" y="16208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7</a:t>
            </a:r>
          </a:p>
        </p:txBody>
      </p:sp>
      <p:grpSp>
        <p:nvGrpSpPr>
          <p:cNvPr id="61465" name="Group 36"/>
          <p:cNvGrpSpPr>
            <a:grpSpLocks/>
          </p:cNvGrpSpPr>
          <p:nvPr/>
        </p:nvGrpSpPr>
        <p:grpSpPr bwMode="auto">
          <a:xfrm>
            <a:off x="2362200" y="4648200"/>
            <a:ext cx="228600" cy="228600"/>
            <a:chOff x="0" y="0"/>
            <a:chExt cx="144" cy="144"/>
          </a:xfrm>
        </p:grpSpPr>
        <p:sp>
          <p:nvSpPr>
            <p:cNvPr id="61476" name="Oval 37"/>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61477" name="Rectangle 38"/>
            <p:cNvSpPr>
              <a:spLocks/>
            </p:cNvSpPr>
            <p:nvPr/>
          </p:nvSpPr>
          <p:spPr bwMode="auto">
            <a:xfrm>
              <a:off x="21" y="21"/>
              <a:ext cx="101" cy="101"/>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61466" name="Rectangle 39"/>
          <p:cNvSpPr>
            <a:spLocks/>
          </p:cNvSpPr>
          <p:nvPr/>
        </p:nvSpPr>
        <p:spPr bwMode="auto">
          <a:xfrm>
            <a:off x="1884363" y="3678238"/>
            <a:ext cx="365125"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9</a:t>
            </a:r>
          </a:p>
        </p:txBody>
      </p:sp>
      <p:sp>
        <p:nvSpPr>
          <p:cNvPr id="61467" name="Line 40"/>
          <p:cNvSpPr>
            <a:spLocks noChangeShapeType="1"/>
          </p:cNvSpPr>
          <p:nvPr/>
        </p:nvSpPr>
        <p:spPr bwMode="auto">
          <a:xfrm rot="10800000" flipH="1">
            <a:off x="2438400" y="3429000"/>
            <a:ext cx="0" cy="12192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61468" name="Line 41"/>
          <p:cNvSpPr>
            <a:spLocks noChangeShapeType="1"/>
          </p:cNvSpPr>
          <p:nvPr/>
        </p:nvSpPr>
        <p:spPr bwMode="auto">
          <a:xfrm rot="10800000" flipH="1">
            <a:off x="2590800" y="4267200"/>
            <a:ext cx="1828800" cy="4572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61469" name="Rectangle 42"/>
          <p:cNvSpPr>
            <a:spLocks/>
          </p:cNvSpPr>
          <p:nvPr/>
        </p:nvSpPr>
        <p:spPr bwMode="auto">
          <a:xfrm>
            <a:off x="1939925" y="457200"/>
            <a:ext cx="5221288"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Applying the Algorithm</a:t>
            </a:r>
          </a:p>
        </p:txBody>
      </p:sp>
      <p:sp>
        <p:nvSpPr>
          <p:cNvPr id="25643" name="Line 43"/>
          <p:cNvSpPr>
            <a:spLocks noChangeShapeType="1"/>
          </p:cNvSpPr>
          <p:nvPr/>
        </p:nvSpPr>
        <p:spPr bwMode="auto">
          <a:xfrm rot="10800000" flipH="1">
            <a:off x="2616200" y="4292600"/>
            <a:ext cx="1778000" cy="444500"/>
          </a:xfrm>
          <a:prstGeom prst="line">
            <a:avLst/>
          </a:prstGeom>
          <a:noFill/>
          <a:ln w="203200">
            <a:solidFill>
              <a:srgbClr val="FFFF00"/>
            </a:solidFill>
            <a:round/>
            <a:headEnd/>
            <a:tailEnd/>
          </a:ln>
        </p:spPr>
        <p:txBody>
          <a:bodyPr>
            <a:prstTxWarp prst="textNoShape">
              <a:avLst/>
            </a:prstTxWarp>
          </a:bodyPr>
          <a:lstStyle/>
          <a:p>
            <a:endParaRPr lang="en-US"/>
          </a:p>
        </p:txBody>
      </p:sp>
      <p:sp>
        <p:nvSpPr>
          <p:cNvPr id="25644" name="Line 44"/>
          <p:cNvSpPr>
            <a:spLocks noChangeShapeType="1"/>
          </p:cNvSpPr>
          <p:nvPr/>
        </p:nvSpPr>
        <p:spPr bwMode="auto">
          <a:xfrm rot="10800000">
            <a:off x="2451100" y="2082800"/>
            <a:ext cx="1588" cy="1092200"/>
          </a:xfrm>
          <a:prstGeom prst="line">
            <a:avLst/>
          </a:prstGeom>
          <a:noFill/>
          <a:ln w="203200">
            <a:solidFill>
              <a:srgbClr val="FFFF00"/>
            </a:solidFill>
            <a:round/>
            <a:headEnd/>
            <a:tailEnd/>
          </a:ln>
        </p:spPr>
        <p:txBody>
          <a:bodyPr>
            <a:prstTxWarp prst="textNoShape">
              <a:avLst/>
            </a:prstTxWarp>
          </a:bodyPr>
          <a:lstStyle/>
          <a:p>
            <a:endParaRPr lang="en-US"/>
          </a:p>
        </p:txBody>
      </p:sp>
      <p:sp>
        <p:nvSpPr>
          <p:cNvPr id="25645" name="Line 45"/>
          <p:cNvSpPr>
            <a:spLocks noChangeShapeType="1"/>
          </p:cNvSpPr>
          <p:nvPr/>
        </p:nvSpPr>
        <p:spPr bwMode="auto">
          <a:xfrm rot="10800000">
            <a:off x="2590800" y="1968500"/>
            <a:ext cx="1803400" cy="533400"/>
          </a:xfrm>
          <a:prstGeom prst="line">
            <a:avLst/>
          </a:prstGeom>
          <a:noFill/>
          <a:ln w="203200">
            <a:solidFill>
              <a:srgbClr val="FFFF00"/>
            </a:solidFill>
            <a:round/>
            <a:headEnd/>
            <a:tailEnd/>
          </a:ln>
        </p:spPr>
        <p:txBody>
          <a:bodyPr>
            <a:prstTxWarp prst="textNoShape">
              <a:avLst/>
            </a:prstTxWarp>
          </a:bodyPr>
          <a:lstStyle/>
          <a:p>
            <a:endParaRPr lang="en-US"/>
          </a:p>
        </p:txBody>
      </p:sp>
      <p:sp>
        <p:nvSpPr>
          <p:cNvPr id="25646" name="Line 46"/>
          <p:cNvSpPr>
            <a:spLocks noChangeShapeType="1"/>
          </p:cNvSpPr>
          <p:nvPr/>
        </p:nvSpPr>
        <p:spPr bwMode="auto">
          <a:xfrm flipH="1">
            <a:off x="4673600" y="1981200"/>
            <a:ext cx="1638300" cy="520700"/>
          </a:xfrm>
          <a:prstGeom prst="line">
            <a:avLst/>
          </a:prstGeom>
          <a:noFill/>
          <a:ln w="203200">
            <a:solidFill>
              <a:srgbClr val="FFFF00"/>
            </a:solidFill>
            <a:round/>
            <a:headEnd/>
            <a:tailEnd/>
          </a:ln>
        </p:spPr>
        <p:txBody>
          <a:bodyPr>
            <a:prstTxWarp prst="textNoShape">
              <a:avLst/>
            </a:prstTxWarp>
          </a:bodyPr>
          <a:lstStyle/>
          <a:p>
            <a:endParaRPr lang="en-US"/>
          </a:p>
        </p:txBody>
      </p:sp>
      <p:sp>
        <p:nvSpPr>
          <p:cNvPr id="25647" name="Line 47"/>
          <p:cNvSpPr>
            <a:spLocks noChangeShapeType="1"/>
          </p:cNvSpPr>
          <p:nvPr/>
        </p:nvSpPr>
        <p:spPr bwMode="auto">
          <a:xfrm rot="10800000">
            <a:off x="6464300" y="2070100"/>
            <a:ext cx="88900" cy="1168400"/>
          </a:xfrm>
          <a:prstGeom prst="line">
            <a:avLst/>
          </a:prstGeom>
          <a:noFill/>
          <a:ln w="203200">
            <a:solidFill>
              <a:srgbClr val="FFFF00"/>
            </a:solidFill>
            <a:round/>
            <a:headEnd/>
            <a:tailEnd/>
          </a:ln>
        </p:spPr>
        <p:txBody>
          <a:bodyPr>
            <a:prstTxWarp prst="textNoShape">
              <a:avLst/>
            </a:prstTxWarp>
          </a:bodyPr>
          <a:lstStyle/>
          <a:p>
            <a:endParaRPr lang="en-US"/>
          </a:p>
        </p:txBody>
      </p:sp>
      <p:sp>
        <p:nvSpPr>
          <p:cNvPr id="25648" name="Line 48"/>
          <p:cNvSpPr>
            <a:spLocks noChangeShapeType="1"/>
          </p:cNvSpPr>
          <p:nvPr/>
        </p:nvSpPr>
        <p:spPr bwMode="auto">
          <a:xfrm rot="10800000" flipH="1">
            <a:off x="4673600" y="3429000"/>
            <a:ext cx="1778000" cy="749300"/>
          </a:xfrm>
          <a:prstGeom prst="line">
            <a:avLst/>
          </a:prstGeom>
          <a:noFill/>
          <a:ln w="203200">
            <a:solidFill>
              <a:srgbClr val="FFFF00"/>
            </a:solidFill>
            <a:round/>
            <a:headEnd/>
            <a:tailEnd/>
          </a:ln>
        </p:spPr>
        <p:txBody>
          <a:bodyPr>
            <a:prstTxWarp prst="textNoShape">
              <a:avLst/>
            </a:prstTxWarp>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818944" presetClass="entr" presetSubtype="101721808" fill="hold" grpId="0" nodeType="clickEffect">
                                  <p:stCondLst>
                                    <p:cond delay="0"/>
                                  </p:stCondLst>
                                  <p:childTnLst>
                                    <p:set>
                                      <p:cBhvr>
                                        <p:cTn id="6" dur="1" fill="hold">
                                          <p:stCondLst>
                                            <p:cond delay="499"/>
                                          </p:stCondLst>
                                        </p:cTn>
                                        <p:tgtEl>
                                          <p:spTgt spid="256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0818944" presetClass="entr" presetSubtype="101721728" fill="hold" grpId="0" nodeType="clickEffect">
                                  <p:stCondLst>
                                    <p:cond delay="0"/>
                                  </p:stCondLst>
                                  <p:childTnLst>
                                    <p:set>
                                      <p:cBhvr>
                                        <p:cTn id="10" dur="1" fill="hold">
                                          <p:stCondLst>
                                            <p:cond delay="499"/>
                                          </p:stCondLst>
                                        </p:cTn>
                                        <p:tgtEl>
                                          <p:spTgt spid="256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0818944" presetClass="entr" presetSubtype="101721856" fill="hold" grpId="0" nodeType="clickEffect">
                                  <p:stCondLst>
                                    <p:cond delay="0"/>
                                  </p:stCondLst>
                                  <p:childTnLst>
                                    <p:set>
                                      <p:cBhvr>
                                        <p:cTn id="14" dur="1" fill="hold">
                                          <p:stCondLst>
                                            <p:cond delay="499"/>
                                          </p:stCondLst>
                                        </p:cTn>
                                        <p:tgtEl>
                                          <p:spTgt spid="256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0818944" presetClass="entr" presetSubtype="101721896" fill="hold" grpId="0" nodeType="clickEffect">
                                  <p:stCondLst>
                                    <p:cond delay="0"/>
                                  </p:stCondLst>
                                  <p:childTnLst>
                                    <p:set>
                                      <p:cBhvr>
                                        <p:cTn id="18" dur="1" fill="hold">
                                          <p:stCondLst>
                                            <p:cond delay="499"/>
                                          </p:stCondLst>
                                        </p:cTn>
                                        <p:tgtEl>
                                          <p:spTgt spid="256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0818944" presetClass="entr" presetSubtype="101721768" fill="hold" grpId="0" nodeType="clickEffect">
                                  <p:stCondLst>
                                    <p:cond delay="0"/>
                                  </p:stCondLst>
                                  <p:childTnLst>
                                    <p:set>
                                      <p:cBhvr>
                                        <p:cTn id="22" dur="1" fill="hold">
                                          <p:stCondLst>
                                            <p:cond delay="499"/>
                                          </p:stCondLst>
                                        </p:cTn>
                                        <p:tgtEl>
                                          <p:spTgt spid="256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40818944" presetClass="entr" presetSubtype="101721936" fill="hold" grpId="0" nodeType="clickEffect">
                                  <p:stCondLst>
                                    <p:cond delay="0"/>
                                  </p:stCondLst>
                                  <p:childTnLst>
                                    <p:set>
                                      <p:cBhvr>
                                        <p:cTn id="26" dur="1" fill="hold">
                                          <p:stCondLst>
                                            <p:cond delay="499"/>
                                          </p:stCondLst>
                                        </p:cTn>
                                        <p:tgtEl>
                                          <p:spTgt spid="256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43" grpId="0" animBg="1"/>
      <p:bldP spid="25644" grpId="0" animBg="1"/>
      <p:bldP spid="25645" grpId="0" animBg="1"/>
      <p:bldP spid="25646" grpId="0" animBg="1"/>
      <p:bldP spid="25647" grpId="0" animBg="1"/>
      <p:bldP spid="25648"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Rectangle 1"/>
          <p:cNvSpPr>
            <a:spLocks noChangeArrowheads="1"/>
          </p:cNvSpPr>
          <p:nvPr>
            <p:ph type="title"/>
          </p:nvPr>
        </p:nvSpPr>
        <p:spPr>
          <a:xfrm>
            <a:off x="942975" y="417513"/>
            <a:ext cx="7261225" cy="2033587"/>
          </a:xfrm>
        </p:spPr>
        <p:txBody>
          <a:bodyPr rIns="132080"/>
          <a:lstStyle/>
          <a:p>
            <a:pPr indent="0" eaLnBrk="1" hangingPunct="1"/>
            <a:r>
              <a:rPr lang="en-US" sz="6100"/>
              <a:t>Graphs II</a:t>
            </a:r>
          </a:p>
        </p:txBody>
      </p:sp>
      <p:sp>
        <p:nvSpPr>
          <p:cNvPr id="39939" name="Rectangle 2"/>
          <p:cNvSpPr>
            <a:spLocks/>
          </p:cNvSpPr>
          <p:nvPr/>
        </p:nvSpPr>
        <p:spPr bwMode="auto">
          <a:xfrm>
            <a:off x="1998446" y="2493963"/>
            <a:ext cx="5302689" cy="430887"/>
          </a:xfrm>
          <a:prstGeom prst="rect">
            <a:avLst/>
          </a:prstGeom>
          <a:noFill/>
          <a:ln w="76200">
            <a:noFill/>
            <a:miter lim="800000"/>
            <a:headEnd/>
            <a:tailEnd/>
          </a:ln>
        </p:spPr>
        <p:txBody>
          <a:bodyPr wrap="none" lIns="0" tIns="0" rIns="223520" bIns="0">
            <a:prstTxWarp prst="textNoShape">
              <a:avLst/>
            </a:prstTxWarp>
            <a:spAutoFit/>
          </a:bodyPr>
          <a:lstStyle/>
          <a:p>
            <a:pPr marL="222250" algn="ctr"/>
            <a:r>
              <a:rPr lang="en-US" dirty="0">
                <a:solidFill>
                  <a:schemeClr val="tx1"/>
                </a:solidFill>
                <a:ea typeface="Arial Rounded MT Bold" charset="0"/>
                <a:cs typeface="Arial Rounded MT Bold" charset="0"/>
              </a:rPr>
              <a:t>Lecture 19,</a:t>
            </a:r>
            <a:r>
              <a:rPr lang="en-US" dirty="0" smtClean="0">
                <a:solidFill>
                  <a:schemeClr val="tx1"/>
                </a:solidFill>
                <a:ea typeface="Arial Rounded MT Bold" charset="0"/>
                <a:cs typeface="Arial Rounded MT Bold" charset="0"/>
              </a:rPr>
              <a:t> October 26, </a:t>
            </a:r>
            <a:r>
              <a:rPr lang="en-US" dirty="0">
                <a:solidFill>
                  <a:schemeClr val="tx1"/>
                </a:solidFill>
                <a:ea typeface="Arial Rounded MT Bold" charset="0"/>
                <a:cs typeface="Arial Rounded MT Bold" charset="0"/>
              </a:rPr>
              <a:t>2010</a:t>
            </a:r>
          </a:p>
        </p:txBody>
      </p:sp>
      <p:sp>
        <p:nvSpPr>
          <p:cNvPr id="39940" name="Line 3"/>
          <p:cNvSpPr>
            <a:spLocks noChangeShapeType="1"/>
          </p:cNvSpPr>
          <p:nvPr/>
        </p:nvSpPr>
        <p:spPr bwMode="auto">
          <a:xfrm>
            <a:off x="3154363" y="3663950"/>
            <a:ext cx="2622550" cy="1588"/>
          </a:xfrm>
          <a:prstGeom prst="line">
            <a:avLst/>
          </a:prstGeom>
          <a:noFill/>
          <a:ln w="63500">
            <a:solidFill>
              <a:schemeClr val="tx1"/>
            </a:solidFill>
            <a:round/>
            <a:headEnd/>
            <a:tailEnd/>
          </a:ln>
        </p:spPr>
        <p:txBody>
          <a:bodyPr>
            <a:prstTxWarp prst="textNoShape">
              <a:avLst/>
            </a:prstTxWarp>
          </a:bodyPr>
          <a:lstStyle/>
          <a:p>
            <a:endParaRPr lang="en-US"/>
          </a:p>
        </p:txBody>
      </p:sp>
      <p:sp>
        <p:nvSpPr>
          <p:cNvPr id="39941" name="Line 4"/>
          <p:cNvSpPr>
            <a:spLocks noChangeShapeType="1"/>
          </p:cNvSpPr>
          <p:nvPr/>
        </p:nvSpPr>
        <p:spPr bwMode="auto">
          <a:xfrm>
            <a:off x="3154363" y="5818188"/>
            <a:ext cx="2622550" cy="1587"/>
          </a:xfrm>
          <a:prstGeom prst="line">
            <a:avLst/>
          </a:prstGeom>
          <a:noFill/>
          <a:ln w="63500">
            <a:solidFill>
              <a:schemeClr val="tx1"/>
            </a:solidFill>
            <a:round/>
            <a:headEnd/>
            <a:tailEnd/>
          </a:ln>
        </p:spPr>
        <p:txBody>
          <a:bodyPr>
            <a:prstTxWarp prst="textNoShape">
              <a:avLst/>
            </a:prstTxWarp>
          </a:bodyPr>
          <a:lstStyle/>
          <a:p>
            <a:endParaRPr lang="en-US"/>
          </a:p>
        </p:txBody>
      </p:sp>
      <p:sp>
        <p:nvSpPr>
          <p:cNvPr id="39942" name="Line 5"/>
          <p:cNvSpPr>
            <a:spLocks noChangeShapeType="1"/>
          </p:cNvSpPr>
          <p:nvPr/>
        </p:nvSpPr>
        <p:spPr bwMode="auto">
          <a:xfrm>
            <a:off x="2816225" y="4244975"/>
            <a:ext cx="1588" cy="1158875"/>
          </a:xfrm>
          <a:prstGeom prst="line">
            <a:avLst/>
          </a:prstGeom>
          <a:noFill/>
          <a:ln w="63500">
            <a:solidFill>
              <a:schemeClr val="tx1"/>
            </a:solidFill>
            <a:round/>
            <a:headEnd/>
            <a:tailEnd/>
          </a:ln>
        </p:spPr>
        <p:txBody>
          <a:bodyPr>
            <a:prstTxWarp prst="textNoShape">
              <a:avLst/>
            </a:prstTxWarp>
          </a:bodyPr>
          <a:lstStyle/>
          <a:p>
            <a:endParaRPr lang="en-US"/>
          </a:p>
        </p:txBody>
      </p:sp>
      <p:sp>
        <p:nvSpPr>
          <p:cNvPr id="39943" name="Line 6"/>
          <p:cNvSpPr>
            <a:spLocks noChangeShapeType="1"/>
          </p:cNvSpPr>
          <p:nvPr/>
        </p:nvSpPr>
        <p:spPr bwMode="auto">
          <a:xfrm>
            <a:off x="6030913" y="4244975"/>
            <a:ext cx="1587" cy="1158875"/>
          </a:xfrm>
          <a:prstGeom prst="line">
            <a:avLst/>
          </a:prstGeom>
          <a:noFill/>
          <a:ln w="63500">
            <a:solidFill>
              <a:schemeClr val="tx1"/>
            </a:solidFill>
            <a:round/>
            <a:headEnd/>
            <a:tailEnd/>
          </a:ln>
        </p:spPr>
        <p:txBody>
          <a:bodyPr>
            <a:prstTxWarp prst="textNoShape">
              <a:avLst/>
            </a:prstTxWarp>
          </a:bodyPr>
          <a:lstStyle/>
          <a:p>
            <a:endParaRPr lang="en-US"/>
          </a:p>
        </p:txBody>
      </p:sp>
      <p:sp>
        <p:nvSpPr>
          <p:cNvPr id="39944" name="Line 7"/>
          <p:cNvSpPr>
            <a:spLocks noChangeShapeType="1"/>
          </p:cNvSpPr>
          <p:nvPr/>
        </p:nvSpPr>
        <p:spPr bwMode="auto">
          <a:xfrm rot="10800000" flipH="1">
            <a:off x="3070225" y="3913188"/>
            <a:ext cx="2776538" cy="1682750"/>
          </a:xfrm>
          <a:prstGeom prst="line">
            <a:avLst/>
          </a:prstGeom>
          <a:noFill/>
          <a:ln w="63500">
            <a:solidFill>
              <a:schemeClr val="tx1"/>
            </a:solidFill>
            <a:round/>
            <a:headEnd/>
            <a:tailEnd/>
          </a:ln>
        </p:spPr>
        <p:txBody>
          <a:bodyPr>
            <a:prstTxWarp prst="textNoShape">
              <a:avLst/>
            </a:prstTxWarp>
          </a:bodyPr>
          <a:lstStyle/>
          <a:p>
            <a:endParaRPr lang="en-US"/>
          </a:p>
        </p:txBody>
      </p:sp>
      <p:sp>
        <p:nvSpPr>
          <p:cNvPr id="39945" name="Line 8"/>
          <p:cNvSpPr>
            <a:spLocks noChangeShapeType="1"/>
          </p:cNvSpPr>
          <p:nvPr/>
        </p:nvSpPr>
        <p:spPr bwMode="auto">
          <a:xfrm>
            <a:off x="2984500" y="3913188"/>
            <a:ext cx="2946400" cy="1682750"/>
          </a:xfrm>
          <a:prstGeom prst="line">
            <a:avLst/>
          </a:prstGeom>
          <a:noFill/>
          <a:ln w="63500">
            <a:solidFill>
              <a:schemeClr val="tx1"/>
            </a:solidFill>
            <a:round/>
            <a:headEnd/>
            <a:tailEnd/>
          </a:ln>
        </p:spPr>
        <p:txBody>
          <a:bodyPr>
            <a:prstTxWarp prst="textNoShape">
              <a:avLst/>
            </a:prstTxWarp>
          </a:bodyPr>
          <a:lstStyle/>
          <a:p>
            <a:endParaRPr lang="en-US"/>
          </a:p>
        </p:txBody>
      </p:sp>
      <p:grpSp>
        <p:nvGrpSpPr>
          <p:cNvPr id="39946" name="Group 9"/>
          <p:cNvGrpSpPr>
            <a:grpSpLocks/>
          </p:cNvGrpSpPr>
          <p:nvPr/>
        </p:nvGrpSpPr>
        <p:grpSpPr bwMode="auto">
          <a:xfrm>
            <a:off x="2651125" y="3246438"/>
            <a:ext cx="330200" cy="838200"/>
            <a:chOff x="0" y="0"/>
            <a:chExt cx="208" cy="528"/>
          </a:xfrm>
        </p:grpSpPr>
        <p:sp>
          <p:nvSpPr>
            <p:cNvPr id="39990" name="AutoShape 10"/>
            <p:cNvSpPr>
              <a:spLocks/>
            </p:cNvSpPr>
            <p:nvPr/>
          </p:nvSpPr>
          <p:spPr bwMode="auto">
            <a:xfrm>
              <a:off x="30" y="86"/>
              <a:ext cx="74" cy="107"/>
            </a:xfrm>
            <a:custGeom>
              <a:avLst/>
              <a:gdLst>
                <a:gd name="T0" fmla="*/ 0 w 21600"/>
                <a:gd name="T1" fmla="*/ 0 h 21600"/>
                <a:gd name="T2" fmla="*/ 21600 w 21600"/>
                <a:gd name="T3" fmla="*/ 21600 h 21600"/>
              </a:gdLst>
              <a:ahLst/>
              <a:cxnLst/>
              <a:rect l="T0" t="T1" r="T2" b="T3"/>
              <a:pathLst>
                <a:path w="21600" h="21600">
                  <a:moveTo>
                    <a:pt x="14437" y="11032"/>
                  </a:moveTo>
                  <a:lnTo>
                    <a:pt x="13904" y="6599"/>
                  </a:lnTo>
                  <a:lnTo>
                    <a:pt x="11994" y="1753"/>
                  </a:lnTo>
                  <a:lnTo>
                    <a:pt x="9157" y="0"/>
                  </a:lnTo>
                  <a:lnTo>
                    <a:pt x="5786" y="0"/>
                  </a:lnTo>
                  <a:lnTo>
                    <a:pt x="1882" y="2629"/>
                  </a:lnTo>
                  <a:lnTo>
                    <a:pt x="0" y="7939"/>
                  </a:lnTo>
                  <a:lnTo>
                    <a:pt x="506" y="15001"/>
                  </a:lnTo>
                  <a:lnTo>
                    <a:pt x="2416" y="18507"/>
                  </a:lnTo>
                  <a:lnTo>
                    <a:pt x="5786" y="21600"/>
                  </a:lnTo>
                  <a:lnTo>
                    <a:pt x="10533" y="21600"/>
                  </a:lnTo>
                  <a:lnTo>
                    <a:pt x="13904" y="18971"/>
                  </a:lnTo>
                  <a:lnTo>
                    <a:pt x="14859" y="15414"/>
                  </a:lnTo>
                  <a:lnTo>
                    <a:pt x="14859" y="13661"/>
                  </a:lnTo>
                  <a:lnTo>
                    <a:pt x="21094" y="13661"/>
                  </a:lnTo>
                  <a:lnTo>
                    <a:pt x="21600" y="10156"/>
                  </a:lnTo>
                  <a:lnTo>
                    <a:pt x="14437" y="11032"/>
                  </a:lnTo>
                  <a:close/>
                  <a:moveTo>
                    <a:pt x="14437" y="11032"/>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91" name="AutoShape 11"/>
            <p:cNvSpPr>
              <a:spLocks/>
            </p:cNvSpPr>
            <p:nvPr/>
          </p:nvSpPr>
          <p:spPr bwMode="auto">
            <a:xfrm>
              <a:off x="40" y="192"/>
              <a:ext cx="53" cy="183"/>
            </a:xfrm>
            <a:custGeom>
              <a:avLst/>
              <a:gdLst>
                <a:gd name="T0" fmla="*/ 0 w 21600"/>
                <a:gd name="T1" fmla="*/ 0 h 21600"/>
                <a:gd name="T2" fmla="*/ 21600 w 21600"/>
                <a:gd name="T3" fmla="*/ 21600 h 21600"/>
              </a:gdLst>
              <a:ahLst/>
              <a:cxnLst/>
              <a:rect l="T0" t="T1" r="T2" b="T3"/>
              <a:pathLst>
                <a:path w="21600" h="21600">
                  <a:moveTo>
                    <a:pt x="0" y="2790"/>
                  </a:moveTo>
                  <a:lnTo>
                    <a:pt x="2024" y="510"/>
                  </a:lnTo>
                  <a:lnTo>
                    <a:pt x="6071" y="0"/>
                  </a:lnTo>
                  <a:lnTo>
                    <a:pt x="11481" y="0"/>
                  </a:lnTo>
                  <a:lnTo>
                    <a:pt x="16852" y="1260"/>
                  </a:lnTo>
                  <a:lnTo>
                    <a:pt x="19576" y="4320"/>
                  </a:lnTo>
                  <a:lnTo>
                    <a:pt x="19576" y="6345"/>
                  </a:lnTo>
                  <a:lnTo>
                    <a:pt x="21600" y="10935"/>
                  </a:lnTo>
                  <a:lnTo>
                    <a:pt x="20899" y="16500"/>
                  </a:lnTo>
                  <a:lnTo>
                    <a:pt x="18876" y="19830"/>
                  </a:lnTo>
                  <a:lnTo>
                    <a:pt x="14205" y="21600"/>
                  </a:lnTo>
                  <a:lnTo>
                    <a:pt x="10158" y="21600"/>
                  </a:lnTo>
                  <a:lnTo>
                    <a:pt x="4748" y="20580"/>
                  </a:lnTo>
                  <a:lnTo>
                    <a:pt x="2024" y="18540"/>
                  </a:lnTo>
                  <a:lnTo>
                    <a:pt x="701" y="16260"/>
                  </a:lnTo>
                  <a:lnTo>
                    <a:pt x="0" y="13725"/>
                  </a:lnTo>
                  <a:lnTo>
                    <a:pt x="0" y="7365"/>
                  </a:lnTo>
                  <a:lnTo>
                    <a:pt x="0" y="2790"/>
                  </a:lnTo>
                  <a:close/>
                  <a:moveTo>
                    <a:pt x="0" y="279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92" name="AutoShape 12"/>
            <p:cNvSpPr>
              <a:spLocks/>
            </p:cNvSpPr>
            <p:nvPr/>
          </p:nvSpPr>
          <p:spPr bwMode="auto">
            <a:xfrm>
              <a:off x="0" y="196"/>
              <a:ext cx="53" cy="167"/>
            </a:xfrm>
            <a:custGeom>
              <a:avLst/>
              <a:gdLst>
                <a:gd name="T0" fmla="*/ 0 w 21600"/>
                <a:gd name="T1" fmla="*/ 0 h 21600"/>
                <a:gd name="T2" fmla="*/ 21600 w 21600"/>
                <a:gd name="T3" fmla="*/ 21600 h 21600"/>
              </a:gdLst>
              <a:ahLst/>
              <a:cxnLst/>
              <a:rect l="T0" t="T1" r="T2" b="T3"/>
              <a:pathLst>
                <a:path w="21600" h="21600">
                  <a:moveTo>
                    <a:pt x="12561" y="1862"/>
                  </a:moveTo>
                  <a:lnTo>
                    <a:pt x="17100" y="181"/>
                  </a:lnTo>
                  <a:lnTo>
                    <a:pt x="20700" y="0"/>
                  </a:lnTo>
                  <a:lnTo>
                    <a:pt x="21600" y="741"/>
                  </a:lnTo>
                  <a:lnTo>
                    <a:pt x="19839" y="2801"/>
                  </a:lnTo>
                  <a:lnTo>
                    <a:pt x="16630" y="4103"/>
                  </a:lnTo>
                  <a:lnTo>
                    <a:pt x="12130" y="5025"/>
                  </a:lnTo>
                  <a:lnTo>
                    <a:pt x="9000" y="6903"/>
                  </a:lnTo>
                  <a:lnTo>
                    <a:pt x="5400" y="8946"/>
                  </a:lnTo>
                  <a:lnTo>
                    <a:pt x="4930" y="10627"/>
                  </a:lnTo>
                  <a:lnTo>
                    <a:pt x="5830" y="11517"/>
                  </a:lnTo>
                  <a:lnTo>
                    <a:pt x="9470" y="13576"/>
                  </a:lnTo>
                  <a:lnTo>
                    <a:pt x="14439" y="14878"/>
                  </a:lnTo>
                  <a:lnTo>
                    <a:pt x="15770" y="15438"/>
                  </a:lnTo>
                  <a:lnTo>
                    <a:pt x="16200" y="16740"/>
                  </a:lnTo>
                  <a:lnTo>
                    <a:pt x="13970" y="18239"/>
                  </a:lnTo>
                  <a:lnTo>
                    <a:pt x="10330" y="19359"/>
                  </a:lnTo>
                  <a:lnTo>
                    <a:pt x="10330" y="21600"/>
                  </a:lnTo>
                  <a:lnTo>
                    <a:pt x="8570" y="21600"/>
                  </a:lnTo>
                  <a:lnTo>
                    <a:pt x="7591" y="19919"/>
                  </a:lnTo>
                  <a:lnTo>
                    <a:pt x="7591" y="18420"/>
                  </a:lnTo>
                  <a:lnTo>
                    <a:pt x="9900" y="16740"/>
                  </a:lnTo>
                  <a:lnTo>
                    <a:pt x="11230" y="16179"/>
                  </a:lnTo>
                  <a:lnTo>
                    <a:pt x="10800" y="15619"/>
                  </a:lnTo>
                  <a:lnTo>
                    <a:pt x="7591" y="14515"/>
                  </a:lnTo>
                  <a:lnTo>
                    <a:pt x="3600" y="13016"/>
                  </a:lnTo>
                  <a:lnTo>
                    <a:pt x="1291" y="11335"/>
                  </a:lnTo>
                  <a:lnTo>
                    <a:pt x="0" y="9128"/>
                  </a:lnTo>
                  <a:lnTo>
                    <a:pt x="1291" y="7826"/>
                  </a:lnTo>
                  <a:lnTo>
                    <a:pt x="5830" y="5223"/>
                  </a:lnTo>
                  <a:lnTo>
                    <a:pt x="9470" y="3163"/>
                  </a:lnTo>
                  <a:lnTo>
                    <a:pt x="12561" y="1862"/>
                  </a:lnTo>
                  <a:close/>
                  <a:moveTo>
                    <a:pt x="12561" y="1862"/>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93" name="AutoShape 13"/>
            <p:cNvSpPr>
              <a:spLocks/>
            </p:cNvSpPr>
            <p:nvPr/>
          </p:nvSpPr>
          <p:spPr bwMode="auto">
            <a:xfrm>
              <a:off x="70" y="201"/>
              <a:ext cx="138" cy="82"/>
            </a:xfrm>
            <a:custGeom>
              <a:avLst/>
              <a:gdLst>
                <a:gd name="T0" fmla="*/ 0 w 21600"/>
                <a:gd name="T1" fmla="*/ 0 h 21600"/>
                <a:gd name="T2" fmla="*/ 21600 w 21600"/>
                <a:gd name="T3" fmla="*/ 21600 h 21600"/>
              </a:gdLst>
              <a:ahLst/>
              <a:cxnLst/>
              <a:rect l="T0" t="T1" r="T2" b="T3"/>
              <a:pathLst>
                <a:path w="21600" h="21600">
                  <a:moveTo>
                    <a:pt x="0" y="401"/>
                  </a:moveTo>
                  <a:lnTo>
                    <a:pt x="1217" y="0"/>
                  </a:lnTo>
                  <a:lnTo>
                    <a:pt x="4107" y="2675"/>
                  </a:lnTo>
                  <a:lnTo>
                    <a:pt x="7377" y="6888"/>
                  </a:lnTo>
                  <a:lnTo>
                    <a:pt x="9279" y="10298"/>
                  </a:lnTo>
                  <a:lnTo>
                    <a:pt x="13721" y="12204"/>
                  </a:lnTo>
                  <a:lnTo>
                    <a:pt x="17843" y="13408"/>
                  </a:lnTo>
                  <a:lnTo>
                    <a:pt x="18847" y="12204"/>
                  </a:lnTo>
                  <a:lnTo>
                    <a:pt x="20505" y="9396"/>
                  </a:lnTo>
                  <a:lnTo>
                    <a:pt x="21022" y="10533"/>
                  </a:lnTo>
                  <a:lnTo>
                    <a:pt x="19121" y="13776"/>
                  </a:lnTo>
                  <a:lnTo>
                    <a:pt x="21600" y="14177"/>
                  </a:lnTo>
                  <a:lnTo>
                    <a:pt x="21539" y="15849"/>
                  </a:lnTo>
                  <a:lnTo>
                    <a:pt x="19470" y="15448"/>
                  </a:lnTo>
                  <a:lnTo>
                    <a:pt x="19288" y="16986"/>
                  </a:lnTo>
                  <a:lnTo>
                    <a:pt x="21265" y="20229"/>
                  </a:lnTo>
                  <a:lnTo>
                    <a:pt x="20748" y="21600"/>
                  </a:lnTo>
                  <a:lnTo>
                    <a:pt x="19121" y="18323"/>
                  </a:lnTo>
                  <a:lnTo>
                    <a:pt x="18679" y="21600"/>
                  </a:lnTo>
                  <a:lnTo>
                    <a:pt x="18269" y="20998"/>
                  </a:lnTo>
                  <a:lnTo>
                    <a:pt x="18025" y="16451"/>
                  </a:lnTo>
                  <a:lnTo>
                    <a:pt x="12504" y="15682"/>
                  </a:lnTo>
                  <a:lnTo>
                    <a:pt x="9279" y="14545"/>
                  </a:lnTo>
                  <a:lnTo>
                    <a:pt x="8062" y="13040"/>
                  </a:lnTo>
                  <a:lnTo>
                    <a:pt x="4274" y="8025"/>
                  </a:lnTo>
                  <a:lnTo>
                    <a:pt x="1552" y="6152"/>
                  </a:lnTo>
                  <a:lnTo>
                    <a:pt x="1217" y="2675"/>
                  </a:lnTo>
                  <a:lnTo>
                    <a:pt x="0" y="401"/>
                  </a:lnTo>
                  <a:close/>
                  <a:moveTo>
                    <a:pt x="0" y="401"/>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94" name="AutoShape 14"/>
            <p:cNvSpPr>
              <a:spLocks/>
            </p:cNvSpPr>
            <p:nvPr/>
          </p:nvSpPr>
          <p:spPr bwMode="auto">
            <a:xfrm>
              <a:off x="6" y="332"/>
              <a:ext cx="54" cy="195"/>
            </a:xfrm>
            <a:custGeom>
              <a:avLst/>
              <a:gdLst>
                <a:gd name="T0" fmla="*/ 0 w 21600"/>
                <a:gd name="T1" fmla="*/ 0 h 21600"/>
                <a:gd name="T2" fmla="*/ 21600 w 21600"/>
                <a:gd name="T3" fmla="*/ 21600 h 21600"/>
              </a:gdLst>
              <a:ahLst/>
              <a:cxnLst/>
              <a:rect l="T0" t="T1" r="T2" b="T3"/>
              <a:pathLst>
                <a:path w="21600" h="21600">
                  <a:moveTo>
                    <a:pt x="12376" y="2395"/>
                  </a:moveTo>
                  <a:lnTo>
                    <a:pt x="16296" y="0"/>
                  </a:lnTo>
                  <a:lnTo>
                    <a:pt x="21600" y="958"/>
                  </a:lnTo>
                  <a:lnTo>
                    <a:pt x="21600" y="3184"/>
                  </a:lnTo>
                  <a:lnTo>
                    <a:pt x="19870" y="3790"/>
                  </a:lnTo>
                  <a:lnTo>
                    <a:pt x="15873" y="4903"/>
                  </a:lnTo>
                  <a:lnTo>
                    <a:pt x="13683" y="7144"/>
                  </a:lnTo>
                  <a:lnTo>
                    <a:pt x="13683" y="9215"/>
                  </a:lnTo>
                  <a:lnTo>
                    <a:pt x="16296" y="12540"/>
                  </a:lnTo>
                  <a:lnTo>
                    <a:pt x="17603" y="15400"/>
                  </a:lnTo>
                  <a:lnTo>
                    <a:pt x="16719" y="18557"/>
                  </a:lnTo>
                  <a:lnTo>
                    <a:pt x="18102" y="19205"/>
                  </a:lnTo>
                  <a:lnTo>
                    <a:pt x="17603" y="20163"/>
                  </a:lnTo>
                  <a:lnTo>
                    <a:pt x="15873" y="20163"/>
                  </a:lnTo>
                  <a:lnTo>
                    <a:pt x="11953" y="20473"/>
                  </a:lnTo>
                  <a:lnTo>
                    <a:pt x="6649" y="21600"/>
                  </a:lnTo>
                  <a:lnTo>
                    <a:pt x="4881" y="21600"/>
                  </a:lnTo>
                  <a:lnTo>
                    <a:pt x="0" y="20318"/>
                  </a:lnTo>
                  <a:lnTo>
                    <a:pt x="884" y="19839"/>
                  </a:lnTo>
                  <a:lnTo>
                    <a:pt x="7495" y="19205"/>
                  </a:lnTo>
                  <a:lnTo>
                    <a:pt x="13260" y="19205"/>
                  </a:lnTo>
                  <a:lnTo>
                    <a:pt x="14567" y="17317"/>
                  </a:lnTo>
                  <a:lnTo>
                    <a:pt x="14105" y="14611"/>
                  </a:lnTo>
                  <a:lnTo>
                    <a:pt x="11953" y="12216"/>
                  </a:lnTo>
                  <a:lnTo>
                    <a:pt x="9224" y="9215"/>
                  </a:lnTo>
                  <a:lnTo>
                    <a:pt x="7956" y="6820"/>
                  </a:lnTo>
                  <a:lnTo>
                    <a:pt x="7956" y="5072"/>
                  </a:lnTo>
                  <a:lnTo>
                    <a:pt x="9685" y="3508"/>
                  </a:lnTo>
                  <a:lnTo>
                    <a:pt x="12376" y="2395"/>
                  </a:lnTo>
                  <a:close/>
                  <a:moveTo>
                    <a:pt x="12376" y="2395"/>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95" name="AutoShape 15"/>
            <p:cNvSpPr>
              <a:spLocks/>
            </p:cNvSpPr>
            <p:nvPr/>
          </p:nvSpPr>
          <p:spPr bwMode="auto">
            <a:xfrm>
              <a:off x="67" y="342"/>
              <a:ext cx="52" cy="175"/>
            </a:xfrm>
            <a:custGeom>
              <a:avLst/>
              <a:gdLst>
                <a:gd name="T0" fmla="*/ 0 w 21600"/>
                <a:gd name="T1" fmla="*/ 0 h 21600"/>
                <a:gd name="T2" fmla="*/ 21600 w 21600"/>
                <a:gd name="T3" fmla="*/ 21600 h 21600"/>
              </a:gdLst>
              <a:ahLst/>
              <a:cxnLst/>
              <a:rect l="T0" t="T1" r="T2" b="T3"/>
              <a:pathLst>
                <a:path w="21600" h="21600">
                  <a:moveTo>
                    <a:pt x="2830" y="0"/>
                  </a:moveTo>
                  <a:lnTo>
                    <a:pt x="7771" y="1413"/>
                  </a:lnTo>
                  <a:lnTo>
                    <a:pt x="10123" y="3548"/>
                  </a:lnTo>
                  <a:lnTo>
                    <a:pt x="11039" y="5463"/>
                  </a:lnTo>
                  <a:lnTo>
                    <a:pt x="11477" y="7959"/>
                  </a:lnTo>
                  <a:lnTo>
                    <a:pt x="11039" y="11334"/>
                  </a:lnTo>
                  <a:lnTo>
                    <a:pt x="9206" y="14002"/>
                  </a:lnTo>
                  <a:lnTo>
                    <a:pt x="7771" y="16624"/>
                  </a:lnTo>
                  <a:lnTo>
                    <a:pt x="6416" y="18225"/>
                  </a:lnTo>
                  <a:lnTo>
                    <a:pt x="6416" y="18931"/>
                  </a:lnTo>
                  <a:lnTo>
                    <a:pt x="8768" y="19292"/>
                  </a:lnTo>
                  <a:lnTo>
                    <a:pt x="15184" y="19292"/>
                  </a:lnTo>
                  <a:lnTo>
                    <a:pt x="21600" y="19999"/>
                  </a:lnTo>
                  <a:lnTo>
                    <a:pt x="21600" y="20533"/>
                  </a:lnTo>
                  <a:lnTo>
                    <a:pt x="16539" y="21600"/>
                  </a:lnTo>
                  <a:lnTo>
                    <a:pt x="14267" y="21427"/>
                  </a:lnTo>
                  <a:lnTo>
                    <a:pt x="9684" y="20533"/>
                  </a:lnTo>
                  <a:lnTo>
                    <a:pt x="5061" y="20187"/>
                  </a:lnTo>
                  <a:lnTo>
                    <a:pt x="1355" y="20187"/>
                  </a:lnTo>
                  <a:lnTo>
                    <a:pt x="478" y="19292"/>
                  </a:lnTo>
                  <a:lnTo>
                    <a:pt x="1355" y="18225"/>
                  </a:lnTo>
                  <a:lnTo>
                    <a:pt x="5061" y="16278"/>
                  </a:lnTo>
                  <a:lnTo>
                    <a:pt x="6894" y="13814"/>
                  </a:lnTo>
                  <a:lnTo>
                    <a:pt x="7771" y="10973"/>
                  </a:lnTo>
                  <a:lnTo>
                    <a:pt x="6894" y="6719"/>
                  </a:lnTo>
                  <a:lnTo>
                    <a:pt x="5061" y="4976"/>
                  </a:lnTo>
                  <a:lnTo>
                    <a:pt x="1833" y="3548"/>
                  </a:lnTo>
                  <a:lnTo>
                    <a:pt x="0" y="1413"/>
                  </a:lnTo>
                  <a:lnTo>
                    <a:pt x="2830" y="0"/>
                  </a:lnTo>
                  <a:close/>
                  <a:moveTo>
                    <a:pt x="2830"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96" name="AutoShape 16"/>
            <p:cNvSpPr>
              <a:spLocks/>
            </p:cNvSpPr>
            <p:nvPr/>
          </p:nvSpPr>
          <p:spPr bwMode="auto">
            <a:xfrm>
              <a:off x="41" y="193"/>
              <a:ext cx="76" cy="152"/>
            </a:xfrm>
            <a:custGeom>
              <a:avLst/>
              <a:gdLst>
                <a:gd name="T0" fmla="*/ 0 w 21600"/>
                <a:gd name="T1" fmla="*/ 0 h 21600"/>
                <a:gd name="T2" fmla="*/ 21600 w 21600"/>
                <a:gd name="T3" fmla="*/ 21600 h 21600"/>
              </a:gdLst>
              <a:ahLst/>
              <a:cxnLst/>
              <a:rect l="T0" t="T1" r="T2" b="T3"/>
              <a:pathLst>
                <a:path w="21600" h="21600">
                  <a:moveTo>
                    <a:pt x="8141" y="3876"/>
                  </a:moveTo>
                  <a:lnTo>
                    <a:pt x="13459" y="8168"/>
                  </a:lnTo>
                  <a:lnTo>
                    <a:pt x="19106" y="13018"/>
                  </a:lnTo>
                  <a:lnTo>
                    <a:pt x="21600" y="15668"/>
                  </a:lnTo>
                  <a:lnTo>
                    <a:pt x="18503" y="21600"/>
                  </a:lnTo>
                  <a:lnTo>
                    <a:pt x="10307" y="18950"/>
                  </a:lnTo>
                  <a:lnTo>
                    <a:pt x="8443" y="11792"/>
                  </a:lnTo>
                  <a:lnTo>
                    <a:pt x="6880" y="6942"/>
                  </a:lnTo>
                  <a:lnTo>
                    <a:pt x="3783" y="4688"/>
                  </a:lnTo>
                  <a:lnTo>
                    <a:pt x="0" y="2867"/>
                  </a:lnTo>
                  <a:lnTo>
                    <a:pt x="1864" y="613"/>
                  </a:lnTo>
                  <a:lnTo>
                    <a:pt x="7209" y="0"/>
                  </a:lnTo>
                  <a:lnTo>
                    <a:pt x="9375" y="1028"/>
                  </a:lnTo>
                  <a:lnTo>
                    <a:pt x="8141" y="3876"/>
                  </a:lnTo>
                  <a:close/>
                  <a:moveTo>
                    <a:pt x="8141" y="3876"/>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97" name="AutoShape 17"/>
            <p:cNvSpPr>
              <a:spLocks/>
            </p:cNvSpPr>
            <p:nvPr/>
          </p:nvSpPr>
          <p:spPr bwMode="auto">
            <a:xfrm>
              <a:off x="46" y="197"/>
              <a:ext cx="26" cy="30"/>
            </a:xfrm>
            <a:custGeom>
              <a:avLst/>
              <a:gdLst>
                <a:gd name="T0" fmla="*/ 0 w 21600"/>
                <a:gd name="T1" fmla="*/ 0 h 21600"/>
                <a:gd name="T2" fmla="*/ 21600 w 21600"/>
                <a:gd name="T3" fmla="*/ 21600 h 21600"/>
              </a:gdLst>
              <a:ahLst/>
              <a:cxnLst/>
              <a:rect l="T0" t="T1" r="T2" b="T3"/>
              <a:pathLst>
                <a:path w="21600" h="21600">
                  <a:moveTo>
                    <a:pt x="11569" y="21600"/>
                  </a:moveTo>
                  <a:lnTo>
                    <a:pt x="0" y="11757"/>
                  </a:lnTo>
                  <a:lnTo>
                    <a:pt x="1456" y="1641"/>
                  </a:lnTo>
                  <a:lnTo>
                    <a:pt x="17231" y="0"/>
                  </a:lnTo>
                  <a:lnTo>
                    <a:pt x="21600" y="4922"/>
                  </a:lnTo>
                  <a:lnTo>
                    <a:pt x="11569" y="21600"/>
                  </a:lnTo>
                  <a:close/>
                  <a:moveTo>
                    <a:pt x="11569" y="21600"/>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98" name="AutoShape 18"/>
            <p:cNvSpPr>
              <a:spLocks/>
            </p:cNvSpPr>
            <p:nvPr/>
          </p:nvSpPr>
          <p:spPr bwMode="auto">
            <a:xfrm>
              <a:off x="62" y="225"/>
              <a:ext cx="49" cy="113"/>
            </a:xfrm>
            <a:custGeom>
              <a:avLst/>
              <a:gdLst>
                <a:gd name="T0" fmla="*/ 0 w 21600"/>
                <a:gd name="T1" fmla="*/ 0 h 21600"/>
                <a:gd name="T2" fmla="*/ 21600 w 21600"/>
                <a:gd name="T3" fmla="*/ 21600 h 21600"/>
              </a:gdLst>
              <a:ahLst/>
              <a:cxnLst/>
              <a:rect l="T0" t="T1" r="T2" b="T3"/>
              <a:pathLst>
                <a:path w="21600" h="21600">
                  <a:moveTo>
                    <a:pt x="0" y="827"/>
                  </a:moveTo>
                  <a:lnTo>
                    <a:pt x="3049" y="0"/>
                  </a:lnTo>
                  <a:lnTo>
                    <a:pt x="21600" y="14546"/>
                  </a:lnTo>
                  <a:lnTo>
                    <a:pt x="18594" y="21600"/>
                  </a:lnTo>
                  <a:lnTo>
                    <a:pt x="8975" y="18681"/>
                  </a:lnTo>
                  <a:lnTo>
                    <a:pt x="6742" y="12065"/>
                  </a:lnTo>
                  <a:lnTo>
                    <a:pt x="3693" y="4962"/>
                  </a:lnTo>
                  <a:lnTo>
                    <a:pt x="0" y="827"/>
                  </a:lnTo>
                  <a:close/>
                  <a:moveTo>
                    <a:pt x="0" y="827"/>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99" name="AutoShape 19"/>
            <p:cNvSpPr>
              <a:spLocks/>
            </p:cNvSpPr>
            <p:nvPr/>
          </p:nvSpPr>
          <p:spPr bwMode="auto">
            <a:xfrm flipH="1">
              <a:off x="25" y="50"/>
              <a:ext cx="58" cy="63"/>
            </a:xfrm>
            <a:custGeom>
              <a:avLst/>
              <a:gdLst>
                <a:gd name="T0" fmla="*/ 0 w 21600"/>
                <a:gd name="T1" fmla="*/ 0 h 21600"/>
                <a:gd name="T2" fmla="*/ 21600 w 21600"/>
                <a:gd name="T3" fmla="*/ 21600 h 21600"/>
              </a:gdLst>
              <a:ahLst/>
              <a:cxnLst/>
              <a:rect l="T0" t="T1" r="T2" b="T3"/>
              <a:pathLst>
                <a:path w="21600" h="21600">
                  <a:moveTo>
                    <a:pt x="0" y="13533"/>
                  </a:moveTo>
                  <a:lnTo>
                    <a:pt x="0" y="10496"/>
                  </a:lnTo>
                  <a:lnTo>
                    <a:pt x="1230" y="5986"/>
                  </a:lnTo>
                  <a:lnTo>
                    <a:pt x="3763" y="3036"/>
                  </a:lnTo>
                  <a:lnTo>
                    <a:pt x="7453" y="0"/>
                  </a:lnTo>
                  <a:lnTo>
                    <a:pt x="10818" y="0"/>
                  </a:lnTo>
                  <a:lnTo>
                    <a:pt x="13278" y="0"/>
                  </a:lnTo>
                  <a:lnTo>
                    <a:pt x="16209" y="1475"/>
                  </a:lnTo>
                  <a:lnTo>
                    <a:pt x="19176" y="5986"/>
                  </a:lnTo>
                  <a:lnTo>
                    <a:pt x="21600" y="11060"/>
                  </a:lnTo>
                  <a:lnTo>
                    <a:pt x="21600" y="17089"/>
                  </a:lnTo>
                  <a:lnTo>
                    <a:pt x="20406" y="21600"/>
                  </a:lnTo>
                  <a:lnTo>
                    <a:pt x="13278" y="20125"/>
                  </a:lnTo>
                  <a:lnTo>
                    <a:pt x="9588" y="19605"/>
                  </a:lnTo>
                  <a:lnTo>
                    <a:pt x="4993" y="17089"/>
                  </a:lnTo>
                  <a:lnTo>
                    <a:pt x="0" y="13533"/>
                  </a:lnTo>
                  <a:close/>
                  <a:moveTo>
                    <a:pt x="0" y="13533"/>
                  </a:moveTo>
                </a:path>
              </a:pathLst>
            </a:custGeom>
            <a:solidFill>
              <a:srgbClr val="CF0E30"/>
            </a:solidFill>
            <a:ln w="12700">
              <a:solidFill>
                <a:schemeClr val="tx1"/>
              </a:solidFill>
              <a:miter lim="800000"/>
              <a:headEnd/>
              <a:tailEnd/>
            </a:ln>
          </p:spPr>
          <p:txBody>
            <a:bodyPr lIns="0" tIns="0" rIns="0" bIns="0">
              <a:prstTxWarp prst="textNoShape">
                <a:avLst/>
              </a:prstTxWarp>
            </a:bodyPr>
            <a:lstStyle/>
            <a:p>
              <a:endParaRPr lang="en-US"/>
            </a:p>
          </p:txBody>
        </p:sp>
        <p:sp>
          <p:nvSpPr>
            <p:cNvPr id="40000" name="AutoShape 20"/>
            <p:cNvSpPr>
              <a:spLocks/>
            </p:cNvSpPr>
            <p:nvPr/>
          </p:nvSpPr>
          <p:spPr bwMode="auto">
            <a:xfrm flipH="1">
              <a:off x="41" y="52"/>
              <a:ext cx="23" cy="57"/>
            </a:xfrm>
            <a:custGeom>
              <a:avLst/>
              <a:gdLst>
                <a:gd name="T0" fmla="*/ 0 w 21600"/>
                <a:gd name="T1" fmla="*/ 0 h 21600"/>
                <a:gd name="T2" fmla="*/ 21600 w 21600"/>
                <a:gd name="T3" fmla="*/ 21600 h 21600"/>
              </a:gdLst>
              <a:ahLst/>
              <a:cxnLst/>
              <a:rect l="T0" t="T1" r="T2" b="T3"/>
              <a:pathLst>
                <a:path w="21600" h="21600">
                  <a:moveTo>
                    <a:pt x="0" y="18262"/>
                  </a:moveTo>
                  <a:lnTo>
                    <a:pt x="4230" y="11110"/>
                  </a:lnTo>
                  <a:lnTo>
                    <a:pt x="15030" y="2241"/>
                  </a:lnTo>
                  <a:lnTo>
                    <a:pt x="18360" y="0"/>
                  </a:lnTo>
                  <a:lnTo>
                    <a:pt x="21600" y="8869"/>
                  </a:lnTo>
                  <a:lnTo>
                    <a:pt x="17280" y="17166"/>
                  </a:lnTo>
                  <a:lnTo>
                    <a:pt x="16290" y="21600"/>
                  </a:lnTo>
                  <a:lnTo>
                    <a:pt x="5490" y="21600"/>
                  </a:lnTo>
                  <a:lnTo>
                    <a:pt x="0" y="18262"/>
                  </a:lnTo>
                  <a:close/>
                  <a:moveTo>
                    <a:pt x="0" y="18262"/>
                  </a:moveTo>
                </a:path>
              </a:pathLst>
            </a:custGeom>
            <a:solidFill>
              <a:srgbClr val="FAFD00"/>
            </a:solidFill>
            <a:ln w="12700">
              <a:solidFill>
                <a:schemeClr val="tx1"/>
              </a:solidFill>
              <a:miter lim="800000"/>
              <a:headEnd/>
              <a:tailEnd/>
            </a:ln>
          </p:spPr>
          <p:txBody>
            <a:bodyPr lIns="0" tIns="0" rIns="0" bIns="0">
              <a:prstTxWarp prst="textNoShape">
                <a:avLst/>
              </a:prstTxWarp>
            </a:bodyPr>
            <a:lstStyle/>
            <a:p>
              <a:endParaRPr lang="en-US"/>
            </a:p>
          </p:txBody>
        </p:sp>
        <p:sp>
          <p:nvSpPr>
            <p:cNvPr id="40001" name="AutoShape 21"/>
            <p:cNvSpPr>
              <a:spLocks/>
            </p:cNvSpPr>
            <p:nvPr/>
          </p:nvSpPr>
          <p:spPr bwMode="auto">
            <a:xfrm flipH="1">
              <a:off x="13" y="0"/>
              <a:ext cx="60" cy="52"/>
            </a:xfrm>
            <a:custGeom>
              <a:avLst/>
              <a:gdLst>
                <a:gd name="T0" fmla="*/ 0 w 21600"/>
                <a:gd name="T1" fmla="*/ 0 h 21600"/>
                <a:gd name="T2" fmla="*/ 21600 w 21600"/>
                <a:gd name="T3" fmla="*/ 21600 h 21600"/>
              </a:gdLst>
              <a:ahLst/>
              <a:cxnLst/>
              <a:rect l="T0" t="T1" r="T2" b="T3"/>
              <a:pathLst>
                <a:path w="21600" h="21600">
                  <a:moveTo>
                    <a:pt x="11200" y="11171"/>
                  </a:moveTo>
                  <a:lnTo>
                    <a:pt x="5600" y="10429"/>
                  </a:lnTo>
                  <a:lnTo>
                    <a:pt x="1600" y="7465"/>
                  </a:lnTo>
                  <a:lnTo>
                    <a:pt x="0" y="4924"/>
                  </a:lnTo>
                  <a:lnTo>
                    <a:pt x="1600" y="582"/>
                  </a:lnTo>
                  <a:lnTo>
                    <a:pt x="4417" y="0"/>
                  </a:lnTo>
                  <a:lnTo>
                    <a:pt x="7583" y="0"/>
                  </a:lnTo>
                  <a:lnTo>
                    <a:pt x="10017" y="5506"/>
                  </a:lnTo>
                  <a:lnTo>
                    <a:pt x="14017" y="10429"/>
                  </a:lnTo>
                  <a:lnTo>
                    <a:pt x="17565" y="11171"/>
                  </a:lnTo>
                  <a:lnTo>
                    <a:pt x="21183" y="14135"/>
                  </a:lnTo>
                  <a:lnTo>
                    <a:pt x="21600" y="20965"/>
                  </a:lnTo>
                  <a:lnTo>
                    <a:pt x="19235" y="21600"/>
                  </a:lnTo>
                  <a:lnTo>
                    <a:pt x="14435" y="19059"/>
                  </a:lnTo>
                  <a:lnTo>
                    <a:pt x="11200" y="11171"/>
                  </a:lnTo>
                  <a:close/>
                  <a:moveTo>
                    <a:pt x="11200" y="11171"/>
                  </a:moveTo>
                </a:path>
              </a:pathLst>
            </a:custGeom>
            <a:solidFill>
              <a:srgbClr val="FAFD00"/>
            </a:solidFill>
            <a:ln w="12700">
              <a:solidFill>
                <a:schemeClr val="tx1"/>
              </a:solidFill>
              <a:miter lim="800000"/>
              <a:headEnd/>
              <a:tailEnd/>
            </a:ln>
          </p:spPr>
          <p:txBody>
            <a:bodyPr lIns="0" tIns="0" rIns="0" bIns="0">
              <a:prstTxWarp prst="textNoShape">
                <a:avLst/>
              </a:prstTxWarp>
            </a:bodyPr>
            <a:lstStyle/>
            <a:p>
              <a:endParaRPr lang="en-US"/>
            </a:p>
          </p:txBody>
        </p:sp>
        <p:sp>
          <p:nvSpPr>
            <p:cNvPr id="40002" name="AutoShape 22"/>
            <p:cNvSpPr>
              <a:spLocks/>
            </p:cNvSpPr>
            <p:nvPr/>
          </p:nvSpPr>
          <p:spPr bwMode="auto">
            <a:xfrm flipH="1">
              <a:off x="9" y="0"/>
              <a:ext cx="77" cy="120"/>
            </a:xfrm>
            <a:custGeom>
              <a:avLst/>
              <a:gdLst>
                <a:gd name="T0" fmla="*/ 0 w 21600"/>
                <a:gd name="T1" fmla="*/ 0 h 21600"/>
                <a:gd name="T2" fmla="*/ 21600 w 21600"/>
                <a:gd name="T3" fmla="*/ 21600 h 21600"/>
              </a:gdLst>
              <a:ahLst/>
              <a:cxnLst/>
              <a:rect l="T0" t="T1" r="T2" b="T3"/>
              <a:pathLst>
                <a:path w="21600" h="21600">
                  <a:moveTo>
                    <a:pt x="298" y="17710"/>
                  </a:moveTo>
                  <a:lnTo>
                    <a:pt x="0" y="14553"/>
                  </a:lnTo>
                  <a:lnTo>
                    <a:pt x="2141" y="11189"/>
                  </a:lnTo>
                  <a:lnTo>
                    <a:pt x="7101" y="8581"/>
                  </a:lnTo>
                  <a:lnTo>
                    <a:pt x="10488" y="8581"/>
                  </a:lnTo>
                  <a:lnTo>
                    <a:pt x="11708" y="6773"/>
                  </a:lnTo>
                  <a:lnTo>
                    <a:pt x="9567" y="5995"/>
                  </a:lnTo>
                  <a:lnTo>
                    <a:pt x="6179" y="5171"/>
                  </a:lnTo>
                  <a:lnTo>
                    <a:pt x="3686" y="4142"/>
                  </a:lnTo>
                  <a:lnTo>
                    <a:pt x="2764" y="1808"/>
                  </a:lnTo>
                  <a:lnTo>
                    <a:pt x="4905" y="0"/>
                  </a:lnTo>
                  <a:lnTo>
                    <a:pt x="8347" y="0"/>
                  </a:lnTo>
                  <a:lnTo>
                    <a:pt x="10190" y="1281"/>
                  </a:lnTo>
                  <a:lnTo>
                    <a:pt x="6803" y="1030"/>
                  </a:lnTo>
                  <a:lnTo>
                    <a:pt x="4905" y="1281"/>
                  </a:lnTo>
                  <a:lnTo>
                    <a:pt x="4905" y="2837"/>
                  </a:lnTo>
                  <a:lnTo>
                    <a:pt x="7101" y="3867"/>
                  </a:lnTo>
                  <a:lnTo>
                    <a:pt x="10190" y="4645"/>
                  </a:lnTo>
                  <a:lnTo>
                    <a:pt x="11708" y="4645"/>
                  </a:lnTo>
                  <a:lnTo>
                    <a:pt x="11112" y="3089"/>
                  </a:lnTo>
                  <a:lnTo>
                    <a:pt x="10488" y="2059"/>
                  </a:lnTo>
                  <a:lnTo>
                    <a:pt x="12033" y="2586"/>
                  </a:lnTo>
                  <a:lnTo>
                    <a:pt x="13849" y="4393"/>
                  </a:lnTo>
                  <a:lnTo>
                    <a:pt x="16993" y="4393"/>
                  </a:lnTo>
                  <a:lnTo>
                    <a:pt x="19757" y="4919"/>
                  </a:lnTo>
                  <a:lnTo>
                    <a:pt x="20977" y="7299"/>
                  </a:lnTo>
                  <a:lnTo>
                    <a:pt x="21600" y="9358"/>
                  </a:lnTo>
                  <a:lnTo>
                    <a:pt x="19459" y="10136"/>
                  </a:lnTo>
                  <a:lnTo>
                    <a:pt x="17914" y="9885"/>
                  </a:lnTo>
                  <a:lnTo>
                    <a:pt x="19459" y="8581"/>
                  </a:lnTo>
                  <a:lnTo>
                    <a:pt x="19459" y="7025"/>
                  </a:lnTo>
                  <a:lnTo>
                    <a:pt x="17616" y="5995"/>
                  </a:lnTo>
                  <a:lnTo>
                    <a:pt x="14770" y="5743"/>
                  </a:lnTo>
                  <a:lnTo>
                    <a:pt x="13849" y="5743"/>
                  </a:lnTo>
                  <a:lnTo>
                    <a:pt x="14770" y="7299"/>
                  </a:lnTo>
                  <a:lnTo>
                    <a:pt x="17291" y="8581"/>
                  </a:lnTo>
                  <a:lnTo>
                    <a:pt x="18538" y="8581"/>
                  </a:lnTo>
                  <a:lnTo>
                    <a:pt x="16017" y="9107"/>
                  </a:lnTo>
                  <a:lnTo>
                    <a:pt x="13551" y="8329"/>
                  </a:lnTo>
                  <a:lnTo>
                    <a:pt x="12331" y="8329"/>
                  </a:lnTo>
                  <a:lnTo>
                    <a:pt x="12033" y="9358"/>
                  </a:lnTo>
                  <a:lnTo>
                    <a:pt x="13849" y="10411"/>
                  </a:lnTo>
                  <a:lnTo>
                    <a:pt x="15692" y="11441"/>
                  </a:lnTo>
                  <a:lnTo>
                    <a:pt x="17616" y="14278"/>
                  </a:lnTo>
                  <a:lnTo>
                    <a:pt x="17914" y="17458"/>
                  </a:lnTo>
                  <a:lnTo>
                    <a:pt x="17291" y="20296"/>
                  </a:lnTo>
                  <a:lnTo>
                    <a:pt x="16695" y="21600"/>
                  </a:lnTo>
                  <a:lnTo>
                    <a:pt x="7101" y="20044"/>
                  </a:lnTo>
                  <a:lnTo>
                    <a:pt x="3062" y="17710"/>
                  </a:lnTo>
                  <a:lnTo>
                    <a:pt x="4905" y="17458"/>
                  </a:lnTo>
                  <a:lnTo>
                    <a:pt x="8347" y="18992"/>
                  </a:lnTo>
                  <a:lnTo>
                    <a:pt x="15096" y="19518"/>
                  </a:lnTo>
                  <a:lnTo>
                    <a:pt x="15692" y="19518"/>
                  </a:lnTo>
                  <a:lnTo>
                    <a:pt x="16369" y="17710"/>
                  </a:lnTo>
                  <a:lnTo>
                    <a:pt x="16017" y="15331"/>
                  </a:lnTo>
                  <a:lnTo>
                    <a:pt x="14472" y="12997"/>
                  </a:lnTo>
                  <a:lnTo>
                    <a:pt x="12629" y="11189"/>
                  </a:lnTo>
                  <a:lnTo>
                    <a:pt x="13253" y="14278"/>
                  </a:lnTo>
                  <a:lnTo>
                    <a:pt x="11112" y="18236"/>
                  </a:lnTo>
                  <a:lnTo>
                    <a:pt x="11410" y="14804"/>
                  </a:lnTo>
                  <a:lnTo>
                    <a:pt x="11112" y="10914"/>
                  </a:lnTo>
                  <a:lnTo>
                    <a:pt x="8944" y="14026"/>
                  </a:lnTo>
                  <a:lnTo>
                    <a:pt x="7101" y="16932"/>
                  </a:lnTo>
                  <a:lnTo>
                    <a:pt x="7101" y="13248"/>
                  </a:lnTo>
                  <a:lnTo>
                    <a:pt x="9865" y="10411"/>
                  </a:lnTo>
                  <a:lnTo>
                    <a:pt x="8022" y="10136"/>
                  </a:lnTo>
                  <a:lnTo>
                    <a:pt x="5204" y="10914"/>
                  </a:lnTo>
                  <a:lnTo>
                    <a:pt x="3361" y="12219"/>
                  </a:lnTo>
                  <a:lnTo>
                    <a:pt x="1843" y="14278"/>
                  </a:lnTo>
                  <a:lnTo>
                    <a:pt x="1843" y="15834"/>
                  </a:lnTo>
                  <a:lnTo>
                    <a:pt x="2764" y="16108"/>
                  </a:lnTo>
                  <a:lnTo>
                    <a:pt x="298" y="17710"/>
                  </a:lnTo>
                  <a:close/>
                  <a:moveTo>
                    <a:pt x="298" y="17710"/>
                  </a:moveTo>
                </a:path>
              </a:pathLst>
            </a:custGeom>
            <a:solidFill>
              <a:srgbClr val="000000"/>
            </a:solidFill>
            <a:ln w="12700">
              <a:solidFill>
                <a:schemeClr val="tx1"/>
              </a:solidFill>
              <a:miter lim="800000"/>
              <a:headEnd/>
              <a:tailEnd/>
            </a:ln>
          </p:spPr>
          <p:txBody>
            <a:bodyPr lIns="0" tIns="0" rIns="0" bIns="0">
              <a:prstTxWarp prst="textNoShape">
                <a:avLst/>
              </a:prstTxWarp>
            </a:bodyPr>
            <a:lstStyle/>
            <a:p>
              <a:endParaRPr lang="en-US"/>
            </a:p>
          </p:txBody>
        </p:sp>
      </p:grpSp>
      <p:grpSp>
        <p:nvGrpSpPr>
          <p:cNvPr id="39947" name="Group 23"/>
          <p:cNvGrpSpPr>
            <a:grpSpLocks/>
          </p:cNvGrpSpPr>
          <p:nvPr/>
        </p:nvGrpSpPr>
        <p:grpSpPr bwMode="auto">
          <a:xfrm>
            <a:off x="2752725" y="5532438"/>
            <a:ext cx="330200" cy="838200"/>
            <a:chOff x="0" y="0"/>
            <a:chExt cx="208" cy="527"/>
          </a:xfrm>
        </p:grpSpPr>
        <p:sp>
          <p:nvSpPr>
            <p:cNvPr id="39977" name="AutoShape 24"/>
            <p:cNvSpPr>
              <a:spLocks/>
            </p:cNvSpPr>
            <p:nvPr/>
          </p:nvSpPr>
          <p:spPr bwMode="auto">
            <a:xfrm>
              <a:off x="30" y="86"/>
              <a:ext cx="74" cy="107"/>
            </a:xfrm>
            <a:custGeom>
              <a:avLst/>
              <a:gdLst>
                <a:gd name="T0" fmla="*/ 0 w 21600"/>
                <a:gd name="T1" fmla="*/ 0 h 21600"/>
                <a:gd name="T2" fmla="*/ 21600 w 21600"/>
                <a:gd name="T3" fmla="*/ 21600 h 21600"/>
              </a:gdLst>
              <a:ahLst/>
              <a:cxnLst/>
              <a:rect l="T0" t="T1" r="T2" b="T3"/>
              <a:pathLst>
                <a:path w="21600" h="21600">
                  <a:moveTo>
                    <a:pt x="14437" y="11032"/>
                  </a:moveTo>
                  <a:lnTo>
                    <a:pt x="13904" y="6599"/>
                  </a:lnTo>
                  <a:lnTo>
                    <a:pt x="11994" y="1753"/>
                  </a:lnTo>
                  <a:lnTo>
                    <a:pt x="9157" y="0"/>
                  </a:lnTo>
                  <a:lnTo>
                    <a:pt x="5786" y="0"/>
                  </a:lnTo>
                  <a:lnTo>
                    <a:pt x="1882" y="2629"/>
                  </a:lnTo>
                  <a:lnTo>
                    <a:pt x="0" y="7939"/>
                  </a:lnTo>
                  <a:lnTo>
                    <a:pt x="506" y="15001"/>
                  </a:lnTo>
                  <a:lnTo>
                    <a:pt x="2416" y="18507"/>
                  </a:lnTo>
                  <a:lnTo>
                    <a:pt x="5786" y="21600"/>
                  </a:lnTo>
                  <a:lnTo>
                    <a:pt x="10533" y="21600"/>
                  </a:lnTo>
                  <a:lnTo>
                    <a:pt x="13904" y="18971"/>
                  </a:lnTo>
                  <a:lnTo>
                    <a:pt x="14859" y="15414"/>
                  </a:lnTo>
                  <a:lnTo>
                    <a:pt x="14859" y="13661"/>
                  </a:lnTo>
                  <a:lnTo>
                    <a:pt x="21094" y="13661"/>
                  </a:lnTo>
                  <a:lnTo>
                    <a:pt x="21600" y="10156"/>
                  </a:lnTo>
                  <a:lnTo>
                    <a:pt x="14437" y="11032"/>
                  </a:lnTo>
                  <a:close/>
                  <a:moveTo>
                    <a:pt x="14437" y="11032"/>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78" name="AutoShape 25"/>
            <p:cNvSpPr>
              <a:spLocks/>
            </p:cNvSpPr>
            <p:nvPr/>
          </p:nvSpPr>
          <p:spPr bwMode="auto">
            <a:xfrm>
              <a:off x="40" y="192"/>
              <a:ext cx="53" cy="183"/>
            </a:xfrm>
            <a:custGeom>
              <a:avLst/>
              <a:gdLst>
                <a:gd name="T0" fmla="*/ 0 w 21600"/>
                <a:gd name="T1" fmla="*/ 0 h 21600"/>
                <a:gd name="T2" fmla="*/ 21600 w 21600"/>
                <a:gd name="T3" fmla="*/ 21600 h 21600"/>
              </a:gdLst>
              <a:ahLst/>
              <a:cxnLst/>
              <a:rect l="T0" t="T1" r="T2" b="T3"/>
              <a:pathLst>
                <a:path w="21600" h="21600">
                  <a:moveTo>
                    <a:pt x="0" y="2790"/>
                  </a:moveTo>
                  <a:lnTo>
                    <a:pt x="2024" y="510"/>
                  </a:lnTo>
                  <a:lnTo>
                    <a:pt x="6071" y="0"/>
                  </a:lnTo>
                  <a:lnTo>
                    <a:pt x="11481" y="0"/>
                  </a:lnTo>
                  <a:lnTo>
                    <a:pt x="16852" y="1260"/>
                  </a:lnTo>
                  <a:lnTo>
                    <a:pt x="19576" y="4320"/>
                  </a:lnTo>
                  <a:lnTo>
                    <a:pt x="19576" y="6345"/>
                  </a:lnTo>
                  <a:lnTo>
                    <a:pt x="21600" y="10935"/>
                  </a:lnTo>
                  <a:lnTo>
                    <a:pt x="20899" y="16500"/>
                  </a:lnTo>
                  <a:lnTo>
                    <a:pt x="18876" y="19830"/>
                  </a:lnTo>
                  <a:lnTo>
                    <a:pt x="14205" y="21600"/>
                  </a:lnTo>
                  <a:lnTo>
                    <a:pt x="10158" y="21600"/>
                  </a:lnTo>
                  <a:lnTo>
                    <a:pt x="4748" y="20580"/>
                  </a:lnTo>
                  <a:lnTo>
                    <a:pt x="2024" y="18540"/>
                  </a:lnTo>
                  <a:lnTo>
                    <a:pt x="701" y="16260"/>
                  </a:lnTo>
                  <a:lnTo>
                    <a:pt x="0" y="13725"/>
                  </a:lnTo>
                  <a:lnTo>
                    <a:pt x="0" y="7365"/>
                  </a:lnTo>
                  <a:lnTo>
                    <a:pt x="0" y="2790"/>
                  </a:lnTo>
                  <a:close/>
                  <a:moveTo>
                    <a:pt x="0" y="279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79" name="AutoShape 26"/>
            <p:cNvSpPr>
              <a:spLocks/>
            </p:cNvSpPr>
            <p:nvPr/>
          </p:nvSpPr>
          <p:spPr bwMode="auto">
            <a:xfrm>
              <a:off x="0" y="196"/>
              <a:ext cx="53" cy="167"/>
            </a:xfrm>
            <a:custGeom>
              <a:avLst/>
              <a:gdLst>
                <a:gd name="T0" fmla="*/ 0 w 21600"/>
                <a:gd name="T1" fmla="*/ 0 h 21600"/>
                <a:gd name="T2" fmla="*/ 21600 w 21600"/>
                <a:gd name="T3" fmla="*/ 21600 h 21600"/>
              </a:gdLst>
              <a:ahLst/>
              <a:cxnLst/>
              <a:rect l="T0" t="T1" r="T2" b="T3"/>
              <a:pathLst>
                <a:path w="21600" h="21600">
                  <a:moveTo>
                    <a:pt x="12561" y="1862"/>
                  </a:moveTo>
                  <a:lnTo>
                    <a:pt x="17100" y="181"/>
                  </a:lnTo>
                  <a:lnTo>
                    <a:pt x="20700" y="0"/>
                  </a:lnTo>
                  <a:lnTo>
                    <a:pt x="21600" y="741"/>
                  </a:lnTo>
                  <a:lnTo>
                    <a:pt x="19839" y="2801"/>
                  </a:lnTo>
                  <a:lnTo>
                    <a:pt x="16630" y="4103"/>
                  </a:lnTo>
                  <a:lnTo>
                    <a:pt x="12130" y="5025"/>
                  </a:lnTo>
                  <a:lnTo>
                    <a:pt x="9000" y="6903"/>
                  </a:lnTo>
                  <a:lnTo>
                    <a:pt x="5400" y="8946"/>
                  </a:lnTo>
                  <a:lnTo>
                    <a:pt x="4930" y="10627"/>
                  </a:lnTo>
                  <a:lnTo>
                    <a:pt x="5830" y="11517"/>
                  </a:lnTo>
                  <a:lnTo>
                    <a:pt x="9470" y="13576"/>
                  </a:lnTo>
                  <a:lnTo>
                    <a:pt x="14439" y="14878"/>
                  </a:lnTo>
                  <a:lnTo>
                    <a:pt x="15770" y="15438"/>
                  </a:lnTo>
                  <a:lnTo>
                    <a:pt x="16200" y="16740"/>
                  </a:lnTo>
                  <a:lnTo>
                    <a:pt x="13970" y="18239"/>
                  </a:lnTo>
                  <a:lnTo>
                    <a:pt x="10330" y="19359"/>
                  </a:lnTo>
                  <a:lnTo>
                    <a:pt x="10330" y="21600"/>
                  </a:lnTo>
                  <a:lnTo>
                    <a:pt x="8570" y="21600"/>
                  </a:lnTo>
                  <a:lnTo>
                    <a:pt x="7591" y="19919"/>
                  </a:lnTo>
                  <a:lnTo>
                    <a:pt x="7591" y="18420"/>
                  </a:lnTo>
                  <a:lnTo>
                    <a:pt x="9900" y="16740"/>
                  </a:lnTo>
                  <a:lnTo>
                    <a:pt x="11230" y="16179"/>
                  </a:lnTo>
                  <a:lnTo>
                    <a:pt x="10800" y="15619"/>
                  </a:lnTo>
                  <a:lnTo>
                    <a:pt x="7591" y="14515"/>
                  </a:lnTo>
                  <a:lnTo>
                    <a:pt x="3600" y="13016"/>
                  </a:lnTo>
                  <a:lnTo>
                    <a:pt x="1291" y="11335"/>
                  </a:lnTo>
                  <a:lnTo>
                    <a:pt x="0" y="9128"/>
                  </a:lnTo>
                  <a:lnTo>
                    <a:pt x="1291" y="7826"/>
                  </a:lnTo>
                  <a:lnTo>
                    <a:pt x="5830" y="5223"/>
                  </a:lnTo>
                  <a:lnTo>
                    <a:pt x="9470" y="3163"/>
                  </a:lnTo>
                  <a:lnTo>
                    <a:pt x="12561" y="1862"/>
                  </a:lnTo>
                  <a:close/>
                  <a:moveTo>
                    <a:pt x="12561" y="1862"/>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80" name="AutoShape 27"/>
            <p:cNvSpPr>
              <a:spLocks/>
            </p:cNvSpPr>
            <p:nvPr/>
          </p:nvSpPr>
          <p:spPr bwMode="auto">
            <a:xfrm>
              <a:off x="70" y="201"/>
              <a:ext cx="138" cy="82"/>
            </a:xfrm>
            <a:custGeom>
              <a:avLst/>
              <a:gdLst>
                <a:gd name="T0" fmla="*/ 0 w 21600"/>
                <a:gd name="T1" fmla="*/ 0 h 21600"/>
                <a:gd name="T2" fmla="*/ 21600 w 21600"/>
                <a:gd name="T3" fmla="*/ 21600 h 21600"/>
              </a:gdLst>
              <a:ahLst/>
              <a:cxnLst/>
              <a:rect l="T0" t="T1" r="T2" b="T3"/>
              <a:pathLst>
                <a:path w="21600" h="21600">
                  <a:moveTo>
                    <a:pt x="0" y="401"/>
                  </a:moveTo>
                  <a:lnTo>
                    <a:pt x="1217" y="0"/>
                  </a:lnTo>
                  <a:lnTo>
                    <a:pt x="4107" y="2675"/>
                  </a:lnTo>
                  <a:lnTo>
                    <a:pt x="7377" y="6888"/>
                  </a:lnTo>
                  <a:lnTo>
                    <a:pt x="9279" y="10298"/>
                  </a:lnTo>
                  <a:lnTo>
                    <a:pt x="13721" y="12204"/>
                  </a:lnTo>
                  <a:lnTo>
                    <a:pt x="17843" y="13408"/>
                  </a:lnTo>
                  <a:lnTo>
                    <a:pt x="18847" y="12204"/>
                  </a:lnTo>
                  <a:lnTo>
                    <a:pt x="20505" y="9396"/>
                  </a:lnTo>
                  <a:lnTo>
                    <a:pt x="21022" y="10533"/>
                  </a:lnTo>
                  <a:lnTo>
                    <a:pt x="19121" y="13776"/>
                  </a:lnTo>
                  <a:lnTo>
                    <a:pt x="21600" y="14177"/>
                  </a:lnTo>
                  <a:lnTo>
                    <a:pt x="21539" y="15849"/>
                  </a:lnTo>
                  <a:lnTo>
                    <a:pt x="19470" y="15448"/>
                  </a:lnTo>
                  <a:lnTo>
                    <a:pt x="19288" y="16986"/>
                  </a:lnTo>
                  <a:lnTo>
                    <a:pt x="21265" y="20229"/>
                  </a:lnTo>
                  <a:lnTo>
                    <a:pt x="20748" y="21600"/>
                  </a:lnTo>
                  <a:lnTo>
                    <a:pt x="19121" y="18323"/>
                  </a:lnTo>
                  <a:lnTo>
                    <a:pt x="18679" y="21600"/>
                  </a:lnTo>
                  <a:lnTo>
                    <a:pt x="18269" y="20998"/>
                  </a:lnTo>
                  <a:lnTo>
                    <a:pt x="18025" y="16451"/>
                  </a:lnTo>
                  <a:lnTo>
                    <a:pt x="12504" y="15682"/>
                  </a:lnTo>
                  <a:lnTo>
                    <a:pt x="9279" y="14545"/>
                  </a:lnTo>
                  <a:lnTo>
                    <a:pt x="8062" y="13040"/>
                  </a:lnTo>
                  <a:lnTo>
                    <a:pt x="4274" y="8025"/>
                  </a:lnTo>
                  <a:lnTo>
                    <a:pt x="1552" y="6152"/>
                  </a:lnTo>
                  <a:lnTo>
                    <a:pt x="1217" y="2675"/>
                  </a:lnTo>
                  <a:lnTo>
                    <a:pt x="0" y="401"/>
                  </a:lnTo>
                  <a:close/>
                  <a:moveTo>
                    <a:pt x="0" y="401"/>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81" name="AutoShape 28"/>
            <p:cNvSpPr>
              <a:spLocks/>
            </p:cNvSpPr>
            <p:nvPr/>
          </p:nvSpPr>
          <p:spPr bwMode="auto">
            <a:xfrm>
              <a:off x="6" y="332"/>
              <a:ext cx="54" cy="195"/>
            </a:xfrm>
            <a:custGeom>
              <a:avLst/>
              <a:gdLst>
                <a:gd name="T0" fmla="*/ 0 w 21600"/>
                <a:gd name="T1" fmla="*/ 0 h 21600"/>
                <a:gd name="T2" fmla="*/ 21600 w 21600"/>
                <a:gd name="T3" fmla="*/ 21600 h 21600"/>
              </a:gdLst>
              <a:ahLst/>
              <a:cxnLst/>
              <a:rect l="T0" t="T1" r="T2" b="T3"/>
              <a:pathLst>
                <a:path w="21600" h="21600">
                  <a:moveTo>
                    <a:pt x="12376" y="2395"/>
                  </a:moveTo>
                  <a:lnTo>
                    <a:pt x="16296" y="0"/>
                  </a:lnTo>
                  <a:lnTo>
                    <a:pt x="21600" y="958"/>
                  </a:lnTo>
                  <a:lnTo>
                    <a:pt x="21600" y="3184"/>
                  </a:lnTo>
                  <a:lnTo>
                    <a:pt x="19870" y="3790"/>
                  </a:lnTo>
                  <a:lnTo>
                    <a:pt x="15873" y="4903"/>
                  </a:lnTo>
                  <a:lnTo>
                    <a:pt x="13683" y="7144"/>
                  </a:lnTo>
                  <a:lnTo>
                    <a:pt x="13683" y="9215"/>
                  </a:lnTo>
                  <a:lnTo>
                    <a:pt x="16296" y="12540"/>
                  </a:lnTo>
                  <a:lnTo>
                    <a:pt x="17603" y="15400"/>
                  </a:lnTo>
                  <a:lnTo>
                    <a:pt x="16719" y="18557"/>
                  </a:lnTo>
                  <a:lnTo>
                    <a:pt x="18102" y="19205"/>
                  </a:lnTo>
                  <a:lnTo>
                    <a:pt x="17603" y="20163"/>
                  </a:lnTo>
                  <a:lnTo>
                    <a:pt x="15873" y="20163"/>
                  </a:lnTo>
                  <a:lnTo>
                    <a:pt x="11953" y="20473"/>
                  </a:lnTo>
                  <a:lnTo>
                    <a:pt x="6649" y="21600"/>
                  </a:lnTo>
                  <a:lnTo>
                    <a:pt x="4881" y="21600"/>
                  </a:lnTo>
                  <a:lnTo>
                    <a:pt x="0" y="20318"/>
                  </a:lnTo>
                  <a:lnTo>
                    <a:pt x="884" y="19839"/>
                  </a:lnTo>
                  <a:lnTo>
                    <a:pt x="7495" y="19205"/>
                  </a:lnTo>
                  <a:lnTo>
                    <a:pt x="13260" y="19205"/>
                  </a:lnTo>
                  <a:lnTo>
                    <a:pt x="14567" y="17317"/>
                  </a:lnTo>
                  <a:lnTo>
                    <a:pt x="14105" y="14611"/>
                  </a:lnTo>
                  <a:lnTo>
                    <a:pt x="11953" y="12216"/>
                  </a:lnTo>
                  <a:lnTo>
                    <a:pt x="9224" y="9215"/>
                  </a:lnTo>
                  <a:lnTo>
                    <a:pt x="7956" y="6820"/>
                  </a:lnTo>
                  <a:lnTo>
                    <a:pt x="7956" y="5072"/>
                  </a:lnTo>
                  <a:lnTo>
                    <a:pt x="9685" y="3508"/>
                  </a:lnTo>
                  <a:lnTo>
                    <a:pt x="12376" y="2395"/>
                  </a:lnTo>
                  <a:close/>
                  <a:moveTo>
                    <a:pt x="12376" y="2395"/>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82" name="AutoShape 29"/>
            <p:cNvSpPr>
              <a:spLocks/>
            </p:cNvSpPr>
            <p:nvPr/>
          </p:nvSpPr>
          <p:spPr bwMode="auto">
            <a:xfrm>
              <a:off x="67" y="342"/>
              <a:ext cx="52" cy="175"/>
            </a:xfrm>
            <a:custGeom>
              <a:avLst/>
              <a:gdLst>
                <a:gd name="T0" fmla="*/ 0 w 21600"/>
                <a:gd name="T1" fmla="*/ 0 h 21600"/>
                <a:gd name="T2" fmla="*/ 21600 w 21600"/>
                <a:gd name="T3" fmla="*/ 21600 h 21600"/>
              </a:gdLst>
              <a:ahLst/>
              <a:cxnLst/>
              <a:rect l="T0" t="T1" r="T2" b="T3"/>
              <a:pathLst>
                <a:path w="21600" h="21600">
                  <a:moveTo>
                    <a:pt x="2830" y="0"/>
                  </a:moveTo>
                  <a:lnTo>
                    <a:pt x="7771" y="1413"/>
                  </a:lnTo>
                  <a:lnTo>
                    <a:pt x="10123" y="3548"/>
                  </a:lnTo>
                  <a:lnTo>
                    <a:pt x="11039" y="5463"/>
                  </a:lnTo>
                  <a:lnTo>
                    <a:pt x="11477" y="7959"/>
                  </a:lnTo>
                  <a:lnTo>
                    <a:pt x="11039" y="11334"/>
                  </a:lnTo>
                  <a:lnTo>
                    <a:pt x="9206" y="14002"/>
                  </a:lnTo>
                  <a:lnTo>
                    <a:pt x="7771" y="16624"/>
                  </a:lnTo>
                  <a:lnTo>
                    <a:pt x="6416" y="18225"/>
                  </a:lnTo>
                  <a:lnTo>
                    <a:pt x="6416" y="18931"/>
                  </a:lnTo>
                  <a:lnTo>
                    <a:pt x="8768" y="19292"/>
                  </a:lnTo>
                  <a:lnTo>
                    <a:pt x="15184" y="19292"/>
                  </a:lnTo>
                  <a:lnTo>
                    <a:pt x="21600" y="19999"/>
                  </a:lnTo>
                  <a:lnTo>
                    <a:pt x="21600" y="20533"/>
                  </a:lnTo>
                  <a:lnTo>
                    <a:pt x="16539" y="21600"/>
                  </a:lnTo>
                  <a:lnTo>
                    <a:pt x="14267" y="21427"/>
                  </a:lnTo>
                  <a:lnTo>
                    <a:pt x="9684" y="20533"/>
                  </a:lnTo>
                  <a:lnTo>
                    <a:pt x="5061" y="20187"/>
                  </a:lnTo>
                  <a:lnTo>
                    <a:pt x="1355" y="20187"/>
                  </a:lnTo>
                  <a:lnTo>
                    <a:pt x="478" y="19292"/>
                  </a:lnTo>
                  <a:lnTo>
                    <a:pt x="1355" y="18225"/>
                  </a:lnTo>
                  <a:lnTo>
                    <a:pt x="5061" y="16278"/>
                  </a:lnTo>
                  <a:lnTo>
                    <a:pt x="6894" y="13814"/>
                  </a:lnTo>
                  <a:lnTo>
                    <a:pt x="7771" y="10973"/>
                  </a:lnTo>
                  <a:lnTo>
                    <a:pt x="6894" y="6719"/>
                  </a:lnTo>
                  <a:lnTo>
                    <a:pt x="5061" y="4976"/>
                  </a:lnTo>
                  <a:lnTo>
                    <a:pt x="1833" y="3548"/>
                  </a:lnTo>
                  <a:lnTo>
                    <a:pt x="0" y="1413"/>
                  </a:lnTo>
                  <a:lnTo>
                    <a:pt x="2830" y="0"/>
                  </a:lnTo>
                  <a:close/>
                  <a:moveTo>
                    <a:pt x="2830"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83" name="AutoShape 30"/>
            <p:cNvSpPr>
              <a:spLocks/>
            </p:cNvSpPr>
            <p:nvPr/>
          </p:nvSpPr>
          <p:spPr bwMode="auto">
            <a:xfrm>
              <a:off x="41" y="193"/>
              <a:ext cx="76" cy="152"/>
            </a:xfrm>
            <a:custGeom>
              <a:avLst/>
              <a:gdLst>
                <a:gd name="T0" fmla="*/ 0 w 21600"/>
                <a:gd name="T1" fmla="*/ 0 h 21600"/>
                <a:gd name="T2" fmla="*/ 21600 w 21600"/>
                <a:gd name="T3" fmla="*/ 21600 h 21600"/>
              </a:gdLst>
              <a:ahLst/>
              <a:cxnLst/>
              <a:rect l="T0" t="T1" r="T2" b="T3"/>
              <a:pathLst>
                <a:path w="21600" h="21600">
                  <a:moveTo>
                    <a:pt x="8141" y="3876"/>
                  </a:moveTo>
                  <a:lnTo>
                    <a:pt x="13459" y="8168"/>
                  </a:lnTo>
                  <a:lnTo>
                    <a:pt x="19106" y="13018"/>
                  </a:lnTo>
                  <a:lnTo>
                    <a:pt x="21600" y="15668"/>
                  </a:lnTo>
                  <a:lnTo>
                    <a:pt x="18503" y="21600"/>
                  </a:lnTo>
                  <a:lnTo>
                    <a:pt x="10307" y="18950"/>
                  </a:lnTo>
                  <a:lnTo>
                    <a:pt x="8443" y="11792"/>
                  </a:lnTo>
                  <a:lnTo>
                    <a:pt x="6880" y="6942"/>
                  </a:lnTo>
                  <a:lnTo>
                    <a:pt x="3783" y="4688"/>
                  </a:lnTo>
                  <a:lnTo>
                    <a:pt x="0" y="2867"/>
                  </a:lnTo>
                  <a:lnTo>
                    <a:pt x="1864" y="613"/>
                  </a:lnTo>
                  <a:lnTo>
                    <a:pt x="7209" y="0"/>
                  </a:lnTo>
                  <a:lnTo>
                    <a:pt x="9375" y="1028"/>
                  </a:lnTo>
                  <a:lnTo>
                    <a:pt x="8141" y="3876"/>
                  </a:lnTo>
                  <a:close/>
                  <a:moveTo>
                    <a:pt x="8141" y="3876"/>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84" name="AutoShape 31"/>
            <p:cNvSpPr>
              <a:spLocks/>
            </p:cNvSpPr>
            <p:nvPr/>
          </p:nvSpPr>
          <p:spPr bwMode="auto">
            <a:xfrm>
              <a:off x="46" y="197"/>
              <a:ext cx="26" cy="30"/>
            </a:xfrm>
            <a:custGeom>
              <a:avLst/>
              <a:gdLst>
                <a:gd name="T0" fmla="*/ 0 w 21600"/>
                <a:gd name="T1" fmla="*/ 0 h 21600"/>
                <a:gd name="T2" fmla="*/ 21600 w 21600"/>
                <a:gd name="T3" fmla="*/ 21600 h 21600"/>
              </a:gdLst>
              <a:ahLst/>
              <a:cxnLst/>
              <a:rect l="T0" t="T1" r="T2" b="T3"/>
              <a:pathLst>
                <a:path w="21600" h="21600">
                  <a:moveTo>
                    <a:pt x="11569" y="21600"/>
                  </a:moveTo>
                  <a:lnTo>
                    <a:pt x="0" y="11757"/>
                  </a:lnTo>
                  <a:lnTo>
                    <a:pt x="1456" y="1641"/>
                  </a:lnTo>
                  <a:lnTo>
                    <a:pt x="17231" y="0"/>
                  </a:lnTo>
                  <a:lnTo>
                    <a:pt x="21600" y="4922"/>
                  </a:lnTo>
                  <a:lnTo>
                    <a:pt x="11569" y="21600"/>
                  </a:lnTo>
                  <a:close/>
                  <a:moveTo>
                    <a:pt x="11569" y="21600"/>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85" name="AutoShape 32"/>
            <p:cNvSpPr>
              <a:spLocks/>
            </p:cNvSpPr>
            <p:nvPr/>
          </p:nvSpPr>
          <p:spPr bwMode="auto">
            <a:xfrm>
              <a:off x="62" y="225"/>
              <a:ext cx="49" cy="113"/>
            </a:xfrm>
            <a:custGeom>
              <a:avLst/>
              <a:gdLst>
                <a:gd name="T0" fmla="*/ 0 w 21600"/>
                <a:gd name="T1" fmla="*/ 0 h 21600"/>
                <a:gd name="T2" fmla="*/ 21600 w 21600"/>
                <a:gd name="T3" fmla="*/ 21600 h 21600"/>
              </a:gdLst>
              <a:ahLst/>
              <a:cxnLst/>
              <a:rect l="T0" t="T1" r="T2" b="T3"/>
              <a:pathLst>
                <a:path w="21600" h="21600">
                  <a:moveTo>
                    <a:pt x="0" y="827"/>
                  </a:moveTo>
                  <a:lnTo>
                    <a:pt x="3049" y="0"/>
                  </a:lnTo>
                  <a:lnTo>
                    <a:pt x="21600" y="14546"/>
                  </a:lnTo>
                  <a:lnTo>
                    <a:pt x="18594" y="21600"/>
                  </a:lnTo>
                  <a:lnTo>
                    <a:pt x="8975" y="18681"/>
                  </a:lnTo>
                  <a:lnTo>
                    <a:pt x="6742" y="12065"/>
                  </a:lnTo>
                  <a:lnTo>
                    <a:pt x="3693" y="4962"/>
                  </a:lnTo>
                  <a:lnTo>
                    <a:pt x="0" y="827"/>
                  </a:lnTo>
                  <a:close/>
                  <a:moveTo>
                    <a:pt x="0" y="827"/>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86" name="AutoShape 33"/>
            <p:cNvSpPr>
              <a:spLocks/>
            </p:cNvSpPr>
            <p:nvPr/>
          </p:nvSpPr>
          <p:spPr bwMode="auto">
            <a:xfrm flipH="1">
              <a:off x="25" y="50"/>
              <a:ext cx="58" cy="63"/>
            </a:xfrm>
            <a:custGeom>
              <a:avLst/>
              <a:gdLst>
                <a:gd name="T0" fmla="*/ 0 w 21600"/>
                <a:gd name="T1" fmla="*/ 0 h 21600"/>
                <a:gd name="T2" fmla="*/ 21600 w 21600"/>
                <a:gd name="T3" fmla="*/ 21600 h 21600"/>
              </a:gdLst>
              <a:ahLst/>
              <a:cxnLst/>
              <a:rect l="T0" t="T1" r="T2" b="T3"/>
              <a:pathLst>
                <a:path w="21600" h="21600">
                  <a:moveTo>
                    <a:pt x="0" y="13533"/>
                  </a:moveTo>
                  <a:lnTo>
                    <a:pt x="0" y="10496"/>
                  </a:lnTo>
                  <a:lnTo>
                    <a:pt x="1230" y="5986"/>
                  </a:lnTo>
                  <a:lnTo>
                    <a:pt x="3763" y="3036"/>
                  </a:lnTo>
                  <a:lnTo>
                    <a:pt x="7453" y="0"/>
                  </a:lnTo>
                  <a:lnTo>
                    <a:pt x="10818" y="0"/>
                  </a:lnTo>
                  <a:lnTo>
                    <a:pt x="13278" y="0"/>
                  </a:lnTo>
                  <a:lnTo>
                    <a:pt x="16209" y="1475"/>
                  </a:lnTo>
                  <a:lnTo>
                    <a:pt x="19176" y="5986"/>
                  </a:lnTo>
                  <a:lnTo>
                    <a:pt x="21600" y="11060"/>
                  </a:lnTo>
                  <a:lnTo>
                    <a:pt x="21600" y="17089"/>
                  </a:lnTo>
                  <a:lnTo>
                    <a:pt x="20406" y="21600"/>
                  </a:lnTo>
                  <a:lnTo>
                    <a:pt x="13278" y="20125"/>
                  </a:lnTo>
                  <a:lnTo>
                    <a:pt x="9588" y="19605"/>
                  </a:lnTo>
                  <a:lnTo>
                    <a:pt x="4993" y="17089"/>
                  </a:lnTo>
                  <a:lnTo>
                    <a:pt x="0" y="13533"/>
                  </a:lnTo>
                  <a:close/>
                  <a:moveTo>
                    <a:pt x="0" y="13533"/>
                  </a:moveTo>
                </a:path>
              </a:pathLst>
            </a:custGeom>
            <a:solidFill>
              <a:srgbClr val="CF0E30"/>
            </a:solidFill>
            <a:ln w="12700">
              <a:solidFill>
                <a:schemeClr val="tx1"/>
              </a:solidFill>
              <a:miter lim="800000"/>
              <a:headEnd/>
              <a:tailEnd/>
            </a:ln>
          </p:spPr>
          <p:txBody>
            <a:bodyPr lIns="0" tIns="0" rIns="0" bIns="0">
              <a:prstTxWarp prst="textNoShape">
                <a:avLst/>
              </a:prstTxWarp>
            </a:bodyPr>
            <a:lstStyle/>
            <a:p>
              <a:endParaRPr lang="en-US"/>
            </a:p>
          </p:txBody>
        </p:sp>
        <p:sp>
          <p:nvSpPr>
            <p:cNvPr id="39987" name="AutoShape 34"/>
            <p:cNvSpPr>
              <a:spLocks/>
            </p:cNvSpPr>
            <p:nvPr/>
          </p:nvSpPr>
          <p:spPr bwMode="auto">
            <a:xfrm flipH="1">
              <a:off x="41" y="52"/>
              <a:ext cx="23" cy="57"/>
            </a:xfrm>
            <a:custGeom>
              <a:avLst/>
              <a:gdLst>
                <a:gd name="T0" fmla="*/ 0 w 21600"/>
                <a:gd name="T1" fmla="*/ 0 h 21600"/>
                <a:gd name="T2" fmla="*/ 21600 w 21600"/>
                <a:gd name="T3" fmla="*/ 21600 h 21600"/>
              </a:gdLst>
              <a:ahLst/>
              <a:cxnLst/>
              <a:rect l="T0" t="T1" r="T2" b="T3"/>
              <a:pathLst>
                <a:path w="21600" h="21600">
                  <a:moveTo>
                    <a:pt x="0" y="18262"/>
                  </a:moveTo>
                  <a:lnTo>
                    <a:pt x="4230" y="11110"/>
                  </a:lnTo>
                  <a:lnTo>
                    <a:pt x="15030" y="2241"/>
                  </a:lnTo>
                  <a:lnTo>
                    <a:pt x="18360" y="0"/>
                  </a:lnTo>
                  <a:lnTo>
                    <a:pt x="21600" y="8869"/>
                  </a:lnTo>
                  <a:lnTo>
                    <a:pt x="17280" y="17166"/>
                  </a:lnTo>
                  <a:lnTo>
                    <a:pt x="16290" y="21600"/>
                  </a:lnTo>
                  <a:lnTo>
                    <a:pt x="5490" y="21600"/>
                  </a:lnTo>
                  <a:lnTo>
                    <a:pt x="0" y="18262"/>
                  </a:lnTo>
                  <a:close/>
                  <a:moveTo>
                    <a:pt x="0" y="18262"/>
                  </a:moveTo>
                </a:path>
              </a:pathLst>
            </a:custGeom>
            <a:solidFill>
              <a:srgbClr val="FAFD00"/>
            </a:solidFill>
            <a:ln w="12700">
              <a:solidFill>
                <a:schemeClr val="tx1"/>
              </a:solidFill>
              <a:miter lim="800000"/>
              <a:headEnd/>
              <a:tailEnd/>
            </a:ln>
          </p:spPr>
          <p:txBody>
            <a:bodyPr lIns="0" tIns="0" rIns="0" bIns="0">
              <a:prstTxWarp prst="textNoShape">
                <a:avLst/>
              </a:prstTxWarp>
            </a:bodyPr>
            <a:lstStyle/>
            <a:p>
              <a:endParaRPr lang="en-US"/>
            </a:p>
          </p:txBody>
        </p:sp>
        <p:sp>
          <p:nvSpPr>
            <p:cNvPr id="39988" name="AutoShape 35"/>
            <p:cNvSpPr>
              <a:spLocks/>
            </p:cNvSpPr>
            <p:nvPr/>
          </p:nvSpPr>
          <p:spPr bwMode="auto">
            <a:xfrm flipH="1">
              <a:off x="13" y="0"/>
              <a:ext cx="60" cy="52"/>
            </a:xfrm>
            <a:custGeom>
              <a:avLst/>
              <a:gdLst>
                <a:gd name="T0" fmla="*/ 0 w 21600"/>
                <a:gd name="T1" fmla="*/ 0 h 21600"/>
                <a:gd name="T2" fmla="*/ 21600 w 21600"/>
                <a:gd name="T3" fmla="*/ 21600 h 21600"/>
              </a:gdLst>
              <a:ahLst/>
              <a:cxnLst/>
              <a:rect l="T0" t="T1" r="T2" b="T3"/>
              <a:pathLst>
                <a:path w="21600" h="21600">
                  <a:moveTo>
                    <a:pt x="11200" y="11171"/>
                  </a:moveTo>
                  <a:lnTo>
                    <a:pt x="5600" y="10429"/>
                  </a:lnTo>
                  <a:lnTo>
                    <a:pt x="1600" y="7465"/>
                  </a:lnTo>
                  <a:lnTo>
                    <a:pt x="0" y="4924"/>
                  </a:lnTo>
                  <a:lnTo>
                    <a:pt x="1600" y="582"/>
                  </a:lnTo>
                  <a:lnTo>
                    <a:pt x="4417" y="0"/>
                  </a:lnTo>
                  <a:lnTo>
                    <a:pt x="7583" y="0"/>
                  </a:lnTo>
                  <a:lnTo>
                    <a:pt x="10017" y="5506"/>
                  </a:lnTo>
                  <a:lnTo>
                    <a:pt x="14017" y="10429"/>
                  </a:lnTo>
                  <a:lnTo>
                    <a:pt x="17565" y="11171"/>
                  </a:lnTo>
                  <a:lnTo>
                    <a:pt x="21183" y="14135"/>
                  </a:lnTo>
                  <a:lnTo>
                    <a:pt x="21600" y="20965"/>
                  </a:lnTo>
                  <a:lnTo>
                    <a:pt x="19235" y="21600"/>
                  </a:lnTo>
                  <a:lnTo>
                    <a:pt x="14435" y="19059"/>
                  </a:lnTo>
                  <a:lnTo>
                    <a:pt x="11200" y="11171"/>
                  </a:lnTo>
                  <a:close/>
                  <a:moveTo>
                    <a:pt x="11200" y="11171"/>
                  </a:moveTo>
                </a:path>
              </a:pathLst>
            </a:custGeom>
            <a:solidFill>
              <a:srgbClr val="FAFD00"/>
            </a:solidFill>
            <a:ln w="12700">
              <a:solidFill>
                <a:schemeClr val="tx1"/>
              </a:solidFill>
              <a:miter lim="800000"/>
              <a:headEnd/>
              <a:tailEnd/>
            </a:ln>
          </p:spPr>
          <p:txBody>
            <a:bodyPr lIns="0" tIns="0" rIns="0" bIns="0">
              <a:prstTxWarp prst="textNoShape">
                <a:avLst/>
              </a:prstTxWarp>
            </a:bodyPr>
            <a:lstStyle/>
            <a:p>
              <a:endParaRPr lang="en-US"/>
            </a:p>
          </p:txBody>
        </p:sp>
        <p:sp>
          <p:nvSpPr>
            <p:cNvPr id="39989" name="AutoShape 36"/>
            <p:cNvSpPr>
              <a:spLocks/>
            </p:cNvSpPr>
            <p:nvPr/>
          </p:nvSpPr>
          <p:spPr bwMode="auto">
            <a:xfrm flipH="1">
              <a:off x="9" y="0"/>
              <a:ext cx="77" cy="120"/>
            </a:xfrm>
            <a:custGeom>
              <a:avLst/>
              <a:gdLst>
                <a:gd name="T0" fmla="*/ 0 w 21600"/>
                <a:gd name="T1" fmla="*/ 0 h 21600"/>
                <a:gd name="T2" fmla="*/ 21600 w 21600"/>
                <a:gd name="T3" fmla="*/ 21600 h 21600"/>
              </a:gdLst>
              <a:ahLst/>
              <a:cxnLst/>
              <a:rect l="T0" t="T1" r="T2" b="T3"/>
              <a:pathLst>
                <a:path w="21600" h="21600">
                  <a:moveTo>
                    <a:pt x="298" y="17710"/>
                  </a:moveTo>
                  <a:lnTo>
                    <a:pt x="0" y="14553"/>
                  </a:lnTo>
                  <a:lnTo>
                    <a:pt x="2141" y="11189"/>
                  </a:lnTo>
                  <a:lnTo>
                    <a:pt x="7101" y="8581"/>
                  </a:lnTo>
                  <a:lnTo>
                    <a:pt x="10488" y="8581"/>
                  </a:lnTo>
                  <a:lnTo>
                    <a:pt x="11708" y="6773"/>
                  </a:lnTo>
                  <a:lnTo>
                    <a:pt x="9567" y="5995"/>
                  </a:lnTo>
                  <a:lnTo>
                    <a:pt x="6179" y="5171"/>
                  </a:lnTo>
                  <a:lnTo>
                    <a:pt x="3686" y="4142"/>
                  </a:lnTo>
                  <a:lnTo>
                    <a:pt x="2764" y="1808"/>
                  </a:lnTo>
                  <a:lnTo>
                    <a:pt x="4905" y="0"/>
                  </a:lnTo>
                  <a:lnTo>
                    <a:pt x="8347" y="0"/>
                  </a:lnTo>
                  <a:lnTo>
                    <a:pt x="10190" y="1281"/>
                  </a:lnTo>
                  <a:lnTo>
                    <a:pt x="6803" y="1030"/>
                  </a:lnTo>
                  <a:lnTo>
                    <a:pt x="4905" y="1281"/>
                  </a:lnTo>
                  <a:lnTo>
                    <a:pt x="4905" y="2837"/>
                  </a:lnTo>
                  <a:lnTo>
                    <a:pt x="7101" y="3867"/>
                  </a:lnTo>
                  <a:lnTo>
                    <a:pt x="10190" y="4645"/>
                  </a:lnTo>
                  <a:lnTo>
                    <a:pt x="11708" y="4645"/>
                  </a:lnTo>
                  <a:lnTo>
                    <a:pt x="11112" y="3089"/>
                  </a:lnTo>
                  <a:lnTo>
                    <a:pt x="10488" y="2059"/>
                  </a:lnTo>
                  <a:lnTo>
                    <a:pt x="12033" y="2586"/>
                  </a:lnTo>
                  <a:lnTo>
                    <a:pt x="13849" y="4393"/>
                  </a:lnTo>
                  <a:lnTo>
                    <a:pt x="16993" y="4393"/>
                  </a:lnTo>
                  <a:lnTo>
                    <a:pt x="19757" y="4919"/>
                  </a:lnTo>
                  <a:lnTo>
                    <a:pt x="20977" y="7299"/>
                  </a:lnTo>
                  <a:lnTo>
                    <a:pt x="21600" y="9358"/>
                  </a:lnTo>
                  <a:lnTo>
                    <a:pt x="19459" y="10136"/>
                  </a:lnTo>
                  <a:lnTo>
                    <a:pt x="17914" y="9885"/>
                  </a:lnTo>
                  <a:lnTo>
                    <a:pt x="19459" y="8581"/>
                  </a:lnTo>
                  <a:lnTo>
                    <a:pt x="19459" y="7025"/>
                  </a:lnTo>
                  <a:lnTo>
                    <a:pt x="17616" y="5995"/>
                  </a:lnTo>
                  <a:lnTo>
                    <a:pt x="14770" y="5743"/>
                  </a:lnTo>
                  <a:lnTo>
                    <a:pt x="13849" y="5743"/>
                  </a:lnTo>
                  <a:lnTo>
                    <a:pt x="14770" y="7299"/>
                  </a:lnTo>
                  <a:lnTo>
                    <a:pt x="17291" y="8581"/>
                  </a:lnTo>
                  <a:lnTo>
                    <a:pt x="18538" y="8581"/>
                  </a:lnTo>
                  <a:lnTo>
                    <a:pt x="16017" y="9107"/>
                  </a:lnTo>
                  <a:lnTo>
                    <a:pt x="13551" y="8329"/>
                  </a:lnTo>
                  <a:lnTo>
                    <a:pt x="12331" y="8329"/>
                  </a:lnTo>
                  <a:lnTo>
                    <a:pt x="12033" y="9358"/>
                  </a:lnTo>
                  <a:lnTo>
                    <a:pt x="13849" y="10411"/>
                  </a:lnTo>
                  <a:lnTo>
                    <a:pt x="15692" y="11441"/>
                  </a:lnTo>
                  <a:lnTo>
                    <a:pt x="17616" y="14278"/>
                  </a:lnTo>
                  <a:lnTo>
                    <a:pt x="17914" y="17458"/>
                  </a:lnTo>
                  <a:lnTo>
                    <a:pt x="17291" y="20296"/>
                  </a:lnTo>
                  <a:lnTo>
                    <a:pt x="16695" y="21600"/>
                  </a:lnTo>
                  <a:lnTo>
                    <a:pt x="7101" y="20044"/>
                  </a:lnTo>
                  <a:lnTo>
                    <a:pt x="3062" y="17710"/>
                  </a:lnTo>
                  <a:lnTo>
                    <a:pt x="4905" y="17458"/>
                  </a:lnTo>
                  <a:lnTo>
                    <a:pt x="8347" y="18992"/>
                  </a:lnTo>
                  <a:lnTo>
                    <a:pt x="15096" y="19518"/>
                  </a:lnTo>
                  <a:lnTo>
                    <a:pt x="15692" y="19518"/>
                  </a:lnTo>
                  <a:lnTo>
                    <a:pt x="16369" y="17710"/>
                  </a:lnTo>
                  <a:lnTo>
                    <a:pt x="16017" y="15331"/>
                  </a:lnTo>
                  <a:lnTo>
                    <a:pt x="14472" y="12997"/>
                  </a:lnTo>
                  <a:lnTo>
                    <a:pt x="12629" y="11189"/>
                  </a:lnTo>
                  <a:lnTo>
                    <a:pt x="13253" y="14278"/>
                  </a:lnTo>
                  <a:lnTo>
                    <a:pt x="11112" y="18236"/>
                  </a:lnTo>
                  <a:lnTo>
                    <a:pt x="11410" y="14804"/>
                  </a:lnTo>
                  <a:lnTo>
                    <a:pt x="11112" y="10914"/>
                  </a:lnTo>
                  <a:lnTo>
                    <a:pt x="8944" y="14026"/>
                  </a:lnTo>
                  <a:lnTo>
                    <a:pt x="7101" y="16932"/>
                  </a:lnTo>
                  <a:lnTo>
                    <a:pt x="7101" y="13248"/>
                  </a:lnTo>
                  <a:lnTo>
                    <a:pt x="9865" y="10411"/>
                  </a:lnTo>
                  <a:lnTo>
                    <a:pt x="8022" y="10136"/>
                  </a:lnTo>
                  <a:lnTo>
                    <a:pt x="5204" y="10914"/>
                  </a:lnTo>
                  <a:lnTo>
                    <a:pt x="3361" y="12219"/>
                  </a:lnTo>
                  <a:lnTo>
                    <a:pt x="1843" y="14278"/>
                  </a:lnTo>
                  <a:lnTo>
                    <a:pt x="1843" y="15834"/>
                  </a:lnTo>
                  <a:lnTo>
                    <a:pt x="2764" y="16108"/>
                  </a:lnTo>
                  <a:lnTo>
                    <a:pt x="298" y="17710"/>
                  </a:lnTo>
                  <a:close/>
                  <a:moveTo>
                    <a:pt x="298" y="17710"/>
                  </a:moveTo>
                </a:path>
              </a:pathLst>
            </a:custGeom>
            <a:solidFill>
              <a:srgbClr val="000000"/>
            </a:solidFill>
            <a:ln w="12700">
              <a:solidFill>
                <a:schemeClr val="tx1"/>
              </a:solidFill>
              <a:miter lim="800000"/>
              <a:headEnd/>
              <a:tailEnd/>
            </a:ln>
          </p:spPr>
          <p:txBody>
            <a:bodyPr lIns="0" tIns="0" rIns="0" bIns="0">
              <a:prstTxWarp prst="textNoShape">
                <a:avLst/>
              </a:prstTxWarp>
            </a:bodyPr>
            <a:lstStyle/>
            <a:p>
              <a:endParaRPr lang="en-US"/>
            </a:p>
          </p:txBody>
        </p:sp>
      </p:grpSp>
      <p:grpSp>
        <p:nvGrpSpPr>
          <p:cNvPr id="39948" name="Group 37"/>
          <p:cNvGrpSpPr>
            <a:grpSpLocks/>
          </p:cNvGrpSpPr>
          <p:nvPr/>
        </p:nvGrpSpPr>
        <p:grpSpPr bwMode="auto">
          <a:xfrm flipH="1">
            <a:off x="5864225" y="5532438"/>
            <a:ext cx="330200" cy="838200"/>
            <a:chOff x="0" y="0"/>
            <a:chExt cx="208" cy="527"/>
          </a:xfrm>
        </p:grpSpPr>
        <p:sp>
          <p:nvSpPr>
            <p:cNvPr id="39964" name="AutoShape 38"/>
            <p:cNvSpPr>
              <a:spLocks/>
            </p:cNvSpPr>
            <p:nvPr/>
          </p:nvSpPr>
          <p:spPr bwMode="auto">
            <a:xfrm>
              <a:off x="30" y="86"/>
              <a:ext cx="74" cy="107"/>
            </a:xfrm>
            <a:custGeom>
              <a:avLst/>
              <a:gdLst>
                <a:gd name="T0" fmla="*/ 0 w 21600"/>
                <a:gd name="T1" fmla="*/ 0 h 21600"/>
                <a:gd name="T2" fmla="*/ 21600 w 21600"/>
                <a:gd name="T3" fmla="*/ 21600 h 21600"/>
              </a:gdLst>
              <a:ahLst/>
              <a:cxnLst/>
              <a:rect l="T0" t="T1" r="T2" b="T3"/>
              <a:pathLst>
                <a:path w="21600" h="21600">
                  <a:moveTo>
                    <a:pt x="14437" y="11032"/>
                  </a:moveTo>
                  <a:lnTo>
                    <a:pt x="13904" y="6599"/>
                  </a:lnTo>
                  <a:lnTo>
                    <a:pt x="11994" y="1753"/>
                  </a:lnTo>
                  <a:lnTo>
                    <a:pt x="9157" y="0"/>
                  </a:lnTo>
                  <a:lnTo>
                    <a:pt x="5786" y="0"/>
                  </a:lnTo>
                  <a:lnTo>
                    <a:pt x="1882" y="2629"/>
                  </a:lnTo>
                  <a:lnTo>
                    <a:pt x="0" y="7939"/>
                  </a:lnTo>
                  <a:lnTo>
                    <a:pt x="506" y="15001"/>
                  </a:lnTo>
                  <a:lnTo>
                    <a:pt x="2416" y="18507"/>
                  </a:lnTo>
                  <a:lnTo>
                    <a:pt x="5786" y="21600"/>
                  </a:lnTo>
                  <a:lnTo>
                    <a:pt x="10533" y="21600"/>
                  </a:lnTo>
                  <a:lnTo>
                    <a:pt x="13904" y="18971"/>
                  </a:lnTo>
                  <a:lnTo>
                    <a:pt x="14859" y="15414"/>
                  </a:lnTo>
                  <a:lnTo>
                    <a:pt x="14859" y="13661"/>
                  </a:lnTo>
                  <a:lnTo>
                    <a:pt x="21094" y="13661"/>
                  </a:lnTo>
                  <a:lnTo>
                    <a:pt x="21600" y="10156"/>
                  </a:lnTo>
                  <a:lnTo>
                    <a:pt x="14437" y="11032"/>
                  </a:lnTo>
                  <a:close/>
                  <a:moveTo>
                    <a:pt x="14437" y="11032"/>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65" name="AutoShape 39"/>
            <p:cNvSpPr>
              <a:spLocks/>
            </p:cNvSpPr>
            <p:nvPr/>
          </p:nvSpPr>
          <p:spPr bwMode="auto">
            <a:xfrm>
              <a:off x="40" y="192"/>
              <a:ext cx="53" cy="183"/>
            </a:xfrm>
            <a:custGeom>
              <a:avLst/>
              <a:gdLst>
                <a:gd name="T0" fmla="*/ 0 w 21600"/>
                <a:gd name="T1" fmla="*/ 0 h 21600"/>
                <a:gd name="T2" fmla="*/ 21600 w 21600"/>
                <a:gd name="T3" fmla="*/ 21600 h 21600"/>
              </a:gdLst>
              <a:ahLst/>
              <a:cxnLst/>
              <a:rect l="T0" t="T1" r="T2" b="T3"/>
              <a:pathLst>
                <a:path w="21600" h="21600">
                  <a:moveTo>
                    <a:pt x="0" y="2790"/>
                  </a:moveTo>
                  <a:lnTo>
                    <a:pt x="2024" y="510"/>
                  </a:lnTo>
                  <a:lnTo>
                    <a:pt x="6071" y="0"/>
                  </a:lnTo>
                  <a:lnTo>
                    <a:pt x="11481" y="0"/>
                  </a:lnTo>
                  <a:lnTo>
                    <a:pt x="16852" y="1260"/>
                  </a:lnTo>
                  <a:lnTo>
                    <a:pt x="19576" y="4320"/>
                  </a:lnTo>
                  <a:lnTo>
                    <a:pt x="19576" y="6345"/>
                  </a:lnTo>
                  <a:lnTo>
                    <a:pt x="21600" y="10935"/>
                  </a:lnTo>
                  <a:lnTo>
                    <a:pt x="20899" y="16500"/>
                  </a:lnTo>
                  <a:lnTo>
                    <a:pt x="18876" y="19830"/>
                  </a:lnTo>
                  <a:lnTo>
                    <a:pt x="14205" y="21600"/>
                  </a:lnTo>
                  <a:lnTo>
                    <a:pt x="10158" y="21600"/>
                  </a:lnTo>
                  <a:lnTo>
                    <a:pt x="4748" y="20580"/>
                  </a:lnTo>
                  <a:lnTo>
                    <a:pt x="2024" y="18540"/>
                  </a:lnTo>
                  <a:lnTo>
                    <a:pt x="701" y="16260"/>
                  </a:lnTo>
                  <a:lnTo>
                    <a:pt x="0" y="13725"/>
                  </a:lnTo>
                  <a:lnTo>
                    <a:pt x="0" y="7365"/>
                  </a:lnTo>
                  <a:lnTo>
                    <a:pt x="0" y="2790"/>
                  </a:lnTo>
                  <a:close/>
                  <a:moveTo>
                    <a:pt x="0" y="279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66" name="AutoShape 40"/>
            <p:cNvSpPr>
              <a:spLocks/>
            </p:cNvSpPr>
            <p:nvPr/>
          </p:nvSpPr>
          <p:spPr bwMode="auto">
            <a:xfrm>
              <a:off x="0" y="196"/>
              <a:ext cx="53" cy="167"/>
            </a:xfrm>
            <a:custGeom>
              <a:avLst/>
              <a:gdLst>
                <a:gd name="T0" fmla="*/ 0 w 21600"/>
                <a:gd name="T1" fmla="*/ 0 h 21600"/>
                <a:gd name="T2" fmla="*/ 21600 w 21600"/>
                <a:gd name="T3" fmla="*/ 21600 h 21600"/>
              </a:gdLst>
              <a:ahLst/>
              <a:cxnLst/>
              <a:rect l="T0" t="T1" r="T2" b="T3"/>
              <a:pathLst>
                <a:path w="21600" h="21600">
                  <a:moveTo>
                    <a:pt x="12561" y="1862"/>
                  </a:moveTo>
                  <a:lnTo>
                    <a:pt x="17100" y="181"/>
                  </a:lnTo>
                  <a:lnTo>
                    <a:pt x="20700" y="0"/>
                  </a:lnTo>
                  <a:lnTo>
                    <a:pt x="21600" y="741"/>
                  </a:lnTo>
                  <a:lnTo>
                    <a:pt x="19839" y="2801"/>
                  </a:lnTo>
                  <a:lnTo>
                    <a:pt x="16630" y="4103"/>
                  </a:lnTo>
                  <a:lnTo>
                    <a:pt x="12130" y="5025"/>
                  </a:lnTo>
                  <a:lnTo>
                    <a:pt x="9000" y="6903"/>
                  </a:lnTo>
                  <a:lnTo>
                    <a:pt x="5400" y="8946"/>
                  </a:lnTo>
                  <a:lnTo>
                    <a:pt x="4930" y="10627"/>
                  </a:lnTo>
                  <a:lnTo>
                    <a:pt x="5830" y="11517"/>
                  </a:lnTo>
                  <a:lnTo>
                    <a:pt x="9470" y="13576"/>
                  </a:lnTo>
                  <a:lnTo>
                    <a:pt x="14439" y="14878"/>
                  </a:lnTo>
                  <a:lnTo>
                    <a:pt x="15770" y="15438"/>
                  </a:lnTo>
                  <a:lnTo>
                    <a:pt x="16200" y="16740"/>
                  </a:lnTo>
                  <a:lnTo>
                    <a:pt x="13970" y="18239"/>
                  </a:lnTo>
                  <a:lnTo>
                    <a:pt x="10330" y="19359"/>
                  </a:lnTo>
                  <a:lnTo>
                    <a:pt x="10330" y="21600"/>
                  </a:lnTo>
                  <a:lnTo>
                    <a:pt x="8570" y="21600"/>
                  </a:lnTo>
                  <a:lnTo>
                    <a:pt x="7591" y="19919"/>
                  </a:lnTo>
                  <a:lnTo>
                    <a:pt x="7591" y="18420"/>
                  </a:lnTo>
                  <a:lnTo>
                    <a:pt x="9900" y="16740"/>
                  </a:lnTo>
                  <a:lnTo>
                    <a:pt x="11230" y="16179"/>
                  </a:lnTo>
                  <a:lnTo>
                    <a:pt x="10800" y="15619"/>
                  </a:lnTo>
                  <a:lnTo>
                    <a:pt x="7591" y="14515"/>
                  </a:lnTo>
                  <a:lnTo>
                    <a:pt x="3600" y="13016"/>
                  </a:lnTo>
                  <a:lnTo>
                    <a:pt x="1291" y="11335"/>
                  </a:lnTo>
                  <a:lnTo>
                    <a:pt x="0" y="9128"/>
                  </a:lnTo>
                  <a:lnTo>
                    <a:pt x="1291" y="7826"/>
                  </a:lnTo>
                  <a:lnTo>
                    <a:pt x="5830" y="5223"/>
                  </a:lnTo>
                  <a:lnTo>
                    <a:pt x="9470" y="3163"/>
                  </a:lnTo>
                  <a:lnTo>
                    <a:pt x="12561" y="1862"/>
                  </a:lnTo>
                  <a:close/>
                  <a:moveTo>
                    <a:pt x="12561" y="1862"/>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67" name="AutoShape 41"/>
            <p:cNvSpPr>
              <a:spLocks/>
            </p:cNvSpPr>
            <p:nvPr/>
          </p:nvSpPr>
          <p:spPr bwMode="auto">
            <a:xfrm>
              <a:off x="70" y="201"/>
              <a:ext cx="138" cy="82"/>
            </a:xfrm>
            <a:custGeom>
              <a:avLst/>
              <a:gdLst>
                <a:gd name="T0" fmla="*/ 0 w 21600"/>
                <a:gd name="T1" fmla="*/ 0 h 21600"/>
                <a:gd name="T2" fmla="*/ 21600 w 21600"/>
                <a:gd name="T3" fmla="*/ 21600 h 21600"/>
              </a:gdLst>
              <a:ahLst/>
              <a:cxnLst/>
              <a:rect l="T0" t="T1" r="T2" b="T3"/>
              <a:pathLst>
                <a:path w="21600" h="21600">
                  <a:moveTo>
                    <a:pt x="0" y="401"/>
                  </a:moveTo>
                  <a:lnTo>
                    <a:pt x="1217" y="0"/>
                  </a:lnTo>
                  <a:lnTo>
                    <a:pt x="4107" y="2675"/>
                  </a:lnTo>
                  <a:lnTo>
                    <a:pt x="7377" y="6888"/>
                  </a:lnTo>
                  <a:lnTo>
                    <a:pt x="9279" y="10298"/>
                  </a:lnTo>
                  <a:lnTo>
                    <a:pt x="13721" y="12204"/>
                  </a:lnTo>
                  <a:lnTo>
                    <a:pt x="17843" y="13408"/>
                  </a:lnTo>
                  <a:lnTo>
                    <a:pt x="18847" y="12204"/>
                  </a:lnTo>
                  <a:lnTo>
                    <a:pt x="20505" y="9396"/>
                  </a:lnTo>
                  <a:lnTo>
                    <a:pt x="21022" y="10533"/>
                  </a:lnTo>
                  <a:lnTo>
                    <a:pt x="19121" y="13776"/>
                  </a:lnTo>
                  <a:lnTo>
                    <a:pt x="21600" y="14177"/>
                  </a:lnTo>
                  <a:lnTo>
                    <a:pt x="21539" y="15849"/>
                  </a:lnTo>
                  <a:lnTo>
                    <a:pt x="19470" y="15448"/>
                  </a:lnTo>
                  <a:lnTo>
                    <a:pt x="19288" y="16986"/>
                  </a:lnTo>
                  <a:lnTo>
                    <a:pt x="21265" y="20229"/>
                  </a:lnTo>
                  <a:lnTo>
                    <a:pt x="20748" y="21600"/>
                  </a:lnTo>
                  <a:lnTo>
                    <a:pt x="19121" y="18323"/>
                  </a:lnTo>
                  <a:lnTo>
                    <a:pt x="18679" y="21600"/>
                  </a:lnTo>
                  <a:lnTo>
                    <a:pt x="18269" y="20998"/>
                  </a:lnTo>
                  <a:lnTo>
                    <a:pt x="18025" y="16451"/>
                  </a:lnTo>
                  <a:lnTo>
                    <a:pt x="12504" y="15682"/>
                  </a:lnTo>
                  <a:lnTo>
                    <a:pt x="9279" y="14545"/>
                  </a:lnTo>
                  <a:lnTo>
                    <a:pt x="8062" y="13040"/>
                  </a:lnTo>
                  <a:lnTo>
                    <a:pt x="4274" y="8025"/>
                  </a:lnTo>
                  <a:lnTo>
                    <a:pt x="1552" y="6152"/>
                  </a:lnTo>
                  <a:lnTo>
                    <a:pt x="1217" y="2675"/>
                  </a:lnTo>
                  <a:lnTo>
                    <a:pt x="0" y="401"/>
                  </a:lnTo>
                  <a:close/>
                  <a:moveTo>
                    <a:pt x="0" y="401"/>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68" name="AutoShape 42"/>
            <p:cNvSpPr>
              <a:spLocks/>
            </p:cNvSpPr>
            <p:nvPr/>
          </p:nvSpPr>
          <p:spPr bwMode="auto">
            <a:xfrm>
              <a:off x="6" y="332"/>
              <a:ext cx="54" cy="195"/>
            </a:xfrm>
            <a:custGeom>
              <a:avLst/>
              <a:gdLst>
                <a:gd name="T0" fmla="*/ 0 w 21600"/>
                <a:gd name="T1" fmla="*/ 0 h 21600"/>
                <a:gd name="T2" fmla="*/ 21600 w 21600"/>
                <a:gd name="T3" fmla="*/ 21600 h 21600"/>
              </a:gdLst>
              <a:ahLst/>
              <a:cxnLst/>
              <a:rect l="T0" t="T1" r="T2" b="T3"/>
              <a:pathLst>
                <a:path w="21600" h="21600">
                  <a:moveTo>
                    <a:pt x="12376" y="2395"/>
                  </a:moveTo>
                  <a:lnTo>
                    <a:pt x="16296" y="0"/>
                  </a:lnTo>
                  <a:lnTo>
                    <a:pt x="21600" y="958"/>
                  </a:lnTo>
                  <a:lnTo>
                    <a:pt x="21600" y="3184"/>
                  </a:lnTo>
                  <a:lnTo>
                    <a:pt x="19870" y="3790"/>
                  </a:lnTo>
                  <a:lnTo>
                    <a:pt x="15873" y="4903"/>
                  </a:lnTo>
                  <a:lnTo>
                    <a:pt x="13683" y="7144"/>
                  </a:lnTo>
                  <a:lnTo>
                    <a:pt x="13683" y="9215"/>
                  </a:lnTo>
                  <a:lnTo>
                    <a:pt x="16296" y="12540"/>
                  </a:lnTo>
                  <a:lnTo>
                    <a:pt x="17603" y="15400"/>
                  </a:lnTo>
                  <a:lnTo>
                    <a:pt x="16719" y="18557"/>
                  </a:lnTo>
                  <a:lnTo>
                    <a:pt x="18102" y="19205"/>
                  </a:lnTo>
                  <a:lnTo>
                    <a:pt x="17603" y="20163"/>
                  </a:lnTo>
                  <a:lnTo>
                    <a:pt x="15873" y="20163"/>
                  </a:lnTo>
                  <a:lnTo>
                    <a:pt x="11953" y="20473"/>
                  </a:lnTo>
                  <a:lnTo>
                    <a:pt x="6649" y="21600"/>
                  </a:lnTo>
                  <a:lnTo>
                    <a:pt x="4881" y="21600"/>
                  </a:lnTo>
                  <a:lnTo>
                    <a:pt x="0" y="20318"/>
                  </a:lnTo>
                  <a:lnTo>
                    <a:pt x="884" y="19839"/>
                  </a:lnTo>
                  <a:lnTo>
                    <a:pt x="7495" y="19205"/>
                  </a:lnTo>
                  <a:lnTo>
                    <a:pt x="13260" y="19205"/>
                  </a:lnTo>
                  <a:lnTo>
                    <a:pt x="14567" y="17317"/>
                  </a:lnTo>
                  <a:lnTo>
                    <a:pt x="14105" y="14611"/>
                  </a:lnTo>
                  <a:lnTo>
                    <a:pt x="11953" y="12216"/>
                  </a:lnTo>
                  <a:lnTo>
                    <a:pt x="9224" y="9215"/>
                  </a:lnTo>
                  <a:lnTo>
                    <a:pt x="7956" y="6820"/>
                  </a:lnTo>
                  <a:lnTo>
                    <a:pt x="7956" y="5072"/>
                  </a:lnTo>
                  <a:lnTo>
                    <a:pt x="9685" y="3508"/>
                  </a:lnTo>
                  <a:lnTo>
                    <a:pt x="12376" y="2395"/>
                  </a:lnTo>
                  <a:close/>
                  <a:moveTo>
                    <a:pt x="12376" y="2395"/>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69" name="AutoShape 43"/>
            <p:cNvSpPr>
              <a:spLocks/>
            </p:cNvSpPr>
            <p:nvPr/>
          </p:nvSpPr>
          <p:spPr bwMode="auto">
            <a:xfrm>
              <a:off x="67" y="342"/>
              <a:ext cx="52" cy="175"/>
            </a:xfrm>
            <a:custGeom>
              <a:avLst/>
              <a:gdLst>
                <a:gd name="T0" fmla="*/ 0 w 21600"/>
                <a:gd name="T1" fmla="*/ 0 h 21600"/>
                <a:gd name="T2" fmla="*/ 21600 w 21600"/>
                <a:gd name="T3" fmla="*/ 21600 h 21600"/>
              </a:gdLst>
              <a:ahLst/>
              <a:cxnLst/>
              <a:rect l="T0" t="T1" r="T2" b="T3"/>
              <a:pathLst>
                <a:path w="21600" h="21600">
                  <a:moveTo>
                    <a:pt x="2830" y="0"/>
                  </a:moveTo>
                  <a:lnTo>
                    <a:pt x="7771" y="1413"/>
                  </a:lnTo>
                  <a:lnTo>
                    <a:pt x="10123" y="3548"/>
                  </a:lnTo>
                  <a:lnTo>
                    <a:pt x="11039" y="5463"/>
                  </a:lnTo>
                  <a:lnTo>
                    <a:pt x="11477" y="7959"/>
                  </a:lnTo>
                  <a:lnTo>
                    <a:pt x="11039" y="11334"/>
                  </a:lnTo>
                  <a:lnTo>
                    <a:pt x="9206" y="14002"/>
                  </a:lnTo>
                  <a:lnTo>
                    <a:pt x="7771" y="16624"/>
                  </a:lnTo>
                  <a:lnTo>
                    <a:pt x="6416" y="18225"/>
                  </a:lnTo>
                  <a:lnTo>
                    <a:pt x="6416" y="18931"/>
                  </a:lnTo>
                  <a:lnTo>
                    <a:pt x="8768" y="19292"/>
                  </a:lnTo>
                  <a:lnTo>
                    <a:pt x="15184" y="19292"/>
                  </a:lnTo>
                  <a:lnTo>
                    <a:pt x="21600" y="19999"/>
                  </a:lnTo>
                  <a:lnTo>
                    <a:pt x="21600" y="20533"/>
                  </a:lnTo>
                  <a:lnTo>
                    <a:pt x="16539" y="21600"/>
                  </a:lnTo>
                  <a:lnTo>
                    <a:pt x="14267" y="21427"/>
                  </a:lnTo>
                  <a:lnTo>
                    <a:pt x="9684" y="20533"/>
                  </a:lnTo>
                  <a:lnTo>
                    <a:pt x="5061" y="20187"/>
                  </a:lnTo>
                  <a:lnTo>
                    <a:pt x="1355" y="20187"/>
                  </a:lnTo>
                  <a:lnTo>
                    <a:pt x="478" y="19292"/>
                  </a:lnTo>
                  <a:lnTo>
                    <a:pt x="1355" y="18225"/>
                  </a:lnTo>
                  <a:lnTo>
                    <a:pt x="5061" y="16278"/>
                  </a:lnTo>
                  <a:lnTo>
                    <a:pt x="6894" y="13814"/>
                  </a:lnTo>
                  <a:lnTo>
                    <a:pt x="7771" y="10973"/>
                  </a:lnTo>
                  <a:lnTo>
                    <a:pt x="6894" y="6719"/>
                  </a:lnTo>
                  <a:lnTo>
                    <a:pt x="5061" y="4976"/>
                  </a:lnTo>
                  <a:lnTo>
                    <a:pt x="1833" y="3548"/>
                  </a:lnTo>
                  <a:lnTo>
                    <a:pt x="0" y="1413"/>
                  </a:lnTo>
                  <a:lnTo>
                    <a:pt x="2830" y="0"/>
                  </a:lnTo>
                  <a:close/>
                  <a:moveTo>
                    <a:pt x="2830"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70" name="AutoShape 44"/>
            <p:cNvSpPr>
              <a:spLocks/>
            </p:cNvSpPr>
            <p:nvPr/>
          </p:nvSpPr>
          <p:spPr bwMode="auto">
            <a:xfrm>
              <a:off x="41" y="193"/>
              <a:ext cx="76" cy="152"/>
            </a:xfrm>
            <a:custGeom>
              <a:avLst/>
              <a:gdLst>
                <a:gd name="T0" fmla="*/ 0 w 21600"/>
                <a:gd name="T1" fmla="*/ 0 h 21600"/>
                <a:gd name="T2" fmla="*/ 21600 w 21600"/>
                <a:gd name="T3" fmla="*/ 21600 h 21600"/>
              </a:gdLst>
              <a:ahLst/>
              <a:cxnLst/>
              <a:rect l="T0" t="T1" r="T2" b="T3"/>
              <a:pathLst>
                <a:path w="21600" h="21600">
                  <a:moveTo>
                    <a:pt x="8141" y="3876"/>
                  </a:moveTo>
                  <a:lnTo>
                    <a:pt x="13459" y="8168"/>
                  </a:lnTo>
                  <a:lnTo>
                    <a:pt x="19106" y="13018"/>
                  </a:lnTo>
                  <a:lnTo>
                    <a:pt x="21600" y="15668"/>
                  </a:lnTo>
                  <a:lnTo>
                    <a:pt x="18503" y="21600"/>
                  </a:lnTo>
                  <a:lnTo>
                    <a:pt x="10307" y="18950"/>
                  </a:lnTo>
                  <a:lnTo>
                    <a:pt x="8443" y="11792"/>
                  </a:lnTo>
                  <a:lnTo>
                    <a:pt x="6880" y="6942"/>
                  </a:lnTo>
                  <a:lnTo>
                    <a:pt x="3783" y="4688"/>
                  </a:lnTo>
                  <a:lnTo>
                    <a:pt x="0" y="2867"/>
                  </a:lnTo>
                  <a:lnTo>
                    <a:pt x="1864" y="613"/>
                  </a:lnTo>
                  <a:lnTo>
                    <a:pt x="7209" y="0"/>
                  </a:lnTo>
                  <a:lnTo>
                    <a:pt x="9375" y="1028"/>
                  </a:lnTo>
                  <a:lnTo>
                    <a:pt x="8141" y="3876"/>
                  </a:lnTo>
                  <a:close/>
                  <a:moveTo>
                    <a:pt x="8141" y="3876"/>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71" name="AutoShape 45"/>
            <p:cNvSpPr>
              <a:spLocks/>
            </p:cNvSpPr>
            <p:nvPr/>
          </p:nvSpPr>
          <p:spPr bwMode="auto">
            <a:xfrm>
              <a:off x="46" y="197"/>
              <a:ext cx="26" cy="30"/>
            </a:xfrm>
            <a:custGeom>
              <a:avLst/>
              <a:gdLst>
                <a:gd name="T0" fmla="*/ 0 w 21600"/>
                <a:gd name="T1" fmla="*/ 0 h 21600"/>
                <a:gd name="T2" fmla="*/ 21600 w 21600"/>
                <a:gd name="T3" fmla="*/ 21600 h 21600"/>
              </a:gdLst>
              <a:ahLst/>
              <a:cxnLst/>
              <a:rect l="T0" t="T1" r="T2" b="T3"/>
              <a:pathLst>
                <a:path w="21600" h="21600">
                  <a:moveTo>
                    <a:pt x="11569" y="21600"/>
                  </a:moveTo>
                  <a:lnTo>
                    <a:pt x="0" y="11757"/>
                  </a:lnTo>
                  <a:lnTo>
                    <a:pt x="1456" y="1641"/>
                  </a:lnTo>
                  <a:lnTo>
                    <a:pt x="17231" y="0"/>
                  </a:lnTo>
                  <a:lnTo>
                    <a:pt x="21600" y="4922"/>
                  </a:lnTo>
                  <a:lnTo>
                    <a:pt x="11569" y="21600"/>
                  </a:lnTo>
                  <a:close/>
                  <a:moveTo>
                    <a:pt x="11569" y="21600"/>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72" name="AutoShape 46"/>
            <p:cNvSpPr>
              <a:spLocks/>
            </p:cNvSpPr>
            <p:nvPr/>
          </p:nvSpPr>
          <p:spPr bwMode="auto">
            <a:xfrm>
              <a:off x="62" y="225"/>
              <a:ext cx="49" cy="113"/>
            </a:xfrm>
            <a:custGeom>
              <a:avLst/>
              <a:gdLst>
                <a:gd name="T0" fmla="*/ 0 w 21600"/>
                <a:gd name="T1" fmla="*/ 0 h 21600"/>
                <a:gd name="T2" fmla="*/ 21600 w 21600"/>
                <a:gd name="T3" fmla="*/ 21600 h 21600"/>
              </a:gdLst>
              <a:ahLst/>
              <a:cxnLst/>
              <a:rect l="T0" t="T1" r="T2" b="T3"/>
              <a:pathLst>
                <a:path w="21600" h="21600">
                  <a:moveTo>
                    <a:pt x="0" y="827"/>
                  </a:moveTo>
                  <a:lnTo>
                    <a:pt x="3049" y="0"/>
                  </a:lnTo>
                  <a:lnTo>
                    <a:pt x="21600" y="14546"/>
                  </a:lnTo>
                  <a:lnTo>
                    <a:pt x="18594" y="21600"/>
                  </a:lnTo>
                  <a:lnTo>
                    <a:pt x="8975" y="18681"/>
                  </a:lnTo>
                  <a:lnTo>
                    <a:pt x="6742" y="12065"/>
                  </a:lnTo>
                  <a:lnTo>
                    <a:pt x="3693" y="4962"/>
                  </a:lnTo>
                  <a:lnTo>
                    <a:pt x="0" y="827"/>
                  </a:lnTo>
                  <a:close/>
                  <a:moveTo>
                    <a:pt x="0" y="827"/>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73" name="AutoShape 47"/>
            <p:cNvSpPr>
              <a:spLocks/>
            </p:cNvSpPr>
            <p:nvPr/>
          </p:nvSpPr>
          <p:spPr bwMode="auto">
            <a:xfrm flipH="1">
              <a:off x="25" y="50"/>
              <a:ext cx="58" cy="63"/>
            </a:xfrm>
            <a:custGeom>
              <a:avLst/>
              <a:gdLst>
                <a:gd name="T0" fmla="*/ 0 w 21600"/>
                <a:gd name="T1" fmla="*/ 0 h 21600"/>
                <a:gd name="T2" fmla="*/ 21600 w 21600"/>
                <a:gd name="T3" fmla="*/ 21600 h 21600"/>
              </a:gdLst>
              <a:ahLst/>
              <a:cxnLst/>
              <a:rect l="T0" t="T1" r="T2" b="T3"/>
              <a:pathLst>
                <a:path w="21600" h="21600">
                  <a:moveTo>
                    <a:pt x="0" y="13533"/>
                  </a:moveTo>
                  <a:lnTo>
                    <a:pt x="0" y="10496"/>
                  </a:lnTo>
                  <a:lnTo>
                    <a:pt x="1230" y="5986"/>
                  </a:lnTo>
                  <a:lnTo>
                    <a:pt x="3763" y="3036"/>
                  </a:lnTo>
                  <a:lnTo>
                    <a:pt x="7453" y="0"/>
                  </a:lnTo>
                  <a:lnTo>
                    <a:pt x="10818" y="0"/>
                  </a:lnTo>
                  <a:lnTo>
                    <a:pt x="13278" y="0"/>
                  </a:lnTo>
                  <a:lnTo>
                    <a:pt x="16209" y="1475"/>
                  </a:lnTo>
                  <a:lnTo>
                    <a:pt x="19176" y="5986"/>
                  </a:lnTo>
                  <a:lnTo>
                    <a:pt x="21600" y="11060"/>
                  </a:lnTo>
                  <a:lnTo>
                    <a:pt x="21600" y="17089"/>
                  </a:lnTo>
                  <a:lnTo>
                    <a:pt x="20406" y="21600"/>
                  </a:lnTo>
                  <a:lnTo>
                    <a:pt x="13278" y="20125"/>
                  </a:lnTo>
                  <a:lnTo>
                    <a:pt x="9588" y="19605"/>
                  </a:lnTo>
                  <a:lnTo>
                    <a:pt x="4993" y="17089"/>
                  </a:lnTo>
                  <a:lnTo>
                    <a:pt x="0" y="13533"/>
                  </a:lnTo>
                  <a:close/>
                  <a:moveTo>
                    <a:pt x="0" y="13533"/>
                  </a:moveTo>
                </a:path>
              </a:pathLst>
            </a:custGeom>
            <a:solidFill>
              <a:srgbClr val="CF0E30"/>
            </a:solidFill>
            <a:ln w="12700">
              <a:solidFill>
                <a:schemeClr val="tx1"/>
              </a:solidFill>
              <a:miter lim="800000"/>
              <a:headEnd/>
              <a:tailEnd/>
            </a:ln>
          </p:spPr>
          <p:txBody>
            <a:bodyPr lIns="0" tIns="0" rIns="0" bIns="0">
              <a:prstTxWarp prst="textNoShape">
                <a:avLst/>
              </a:prstTxWarp>
            </a:bodyPr>
            <a:lstStyle/>
            <a:p>
              <a:endParaRPr lang="en-US"/>
            </a:p>
          </p:txBody>
        </p:sp>
        <p:sp>
          <p:nvSpPr>
            <p:cNvPr id="39974" name="AutoShape 48"/>
            <p:cNvSpPr>
              <a:spLocks/>
            </p:cNvSpPr>
            <p:nvPr/>
          </p:nvSpPr>
          <p:spPr bwMode="auto">
            <a:xfrm flipH="1">
              <a:off x="41" y="52"/>
              <a:ext cx="23" cy="57"/>
            </a:xfrm>
            <a:custGeom>
              <a:avLst/>
              <a:gdLst>
                <a:gd name="T0" fmla="*/ 0 w 21600"/>
                <a:gd name="T1" fmla="*/ 0 h 21600"/>
                <a:gd name="T2" fmla="*/ 21600 w 21600"/>
                <a:gd name="T3" fmla="*/ 21600 h 21600"/>
              </a:gdLst>
              <a:ahLst/>
              <a:cxnLst/>
              <a:rect l="T0" t="T1" r="T2" b="T3"/>
              <a:pathLst>
                <a:path w="21600" h="21600">
                  <a:moveTo>
                    <a:pt x="0" y="18262"/>
                  </a:moveTo>
                  <a:lnTo>
                    <a:pt x="4230" y="11110"/>
                  </a:lnTo>
                  <a:lnTo>
                    <a:pt x="15030" y="2241"/>
                  </a:lnTo>
                  <a:lnTo>
                    <a:pt x="18360" y="0"/>
                  </a:lnTo>
                  <a:lnTo>
                    <a:pt x="21600" y="8869"/>
                  </a:lnTo>
                  <a:lnTo>
                    <a:pt x="17280" y="17166"/>
                  </a:lnTo>
                  <a:lnTo>
                    <a:pt x="16290" y="21600"/>
                  </a:lnTo>
                  <a:lnTo>
                    <a:pt x="5490" y="21600"/>
                  </a:lnTo>
                  <a:lnTo>
                    <a:pt x="0" y="18262"/>
                  </a:lnTo>
                  <a:close/>
                  <a:moveTo>
                    <a:pt x="0" y="18262"/>
                  </a:moveTo>
                </a:path>
              </a:pathLst>
            </a:custGeom>
            <a:solidFill>
              <a:srgbClr val="FAFD00"/>
            </a:solidFill>
            <a:ln w="12700">
              <a:solidFill>
                <a:schemeClr val="tx1"/>
              </a:solidFill>
              <a:miter lim="800000"/>
              <a:headEnd/>
              <a:tailEnd/>
            </a:ln>
          </p:spPr>
          <p:txBody>
            <a:bodyPr lIns="0" tIns="0" rIns="0" bIns="0">
              <a:prstTxWarp prst="textNoShape">
                <a:avLst/>
              </a:prstTxWarp>
            </a:bodyPr>
            <a:lstStyle/>
            <a:p>
              <a:endParaRPr lang="en-US"/>
            </a:p>
          </p:txBody>
        </p:sp>
        <p:sp>
          <p:nvSpPr>
            <p:cNvPr id="39975" name="AutoShape 49"/>
            <p:cNvSpPr>
              <a:spLocks/>
            </p:cNvSpPr>
            <p:nvPr/>
          </p:nvSpPr>
          <p:spPr bwMode="auto">
            <a:xfrm flipH="1">
              <a:off x="13" y="0"/>
              <a:ext cx="60" cy="52"/>
            </a:xfrm>
            <a:custGeom>
              <a:avLst/>
              <a:gdLst>
                <a:gd name="T0" fmla="*/ 0 w 21600"/>
                <a:gd name="T1" fmla="*/ 0 h 21600"/>
                <a:gd name="T2" fmla="*/ 21600 w 21600"/>
                <a:gd name="T3" fmla="*/ 21600 h 21600"/>
              </a:gdLst>
              <a:ahLst/>
              <a:cxnLst/>
              <a:rect l="T0" t="T1" r="T2" b="T3"/>
              <a:pathLst>
                <a:path w="21600" h="21600">
                  <a:moveTo>
                    <a:pt x="11200" y="11171"/>
                  </a:moveTo>
                  <a:lnTo>
                    <a:pt x="5600" y="10429"/>
                  </a:lnTo>
                  <a:lnTo>
                    <a:pt x="1600" y="7465"/>
                  </a:lnTo>
                  <a:lnTo>
                    <a:pt x="0" y="4924"/>
                  </a:lnTo>
                  <a:lnTo>
                    <a:pt x="1600" y="582"/>
                  </a:lnTo>
                  <a:lnTo>
                    <a:pt x="4417" y="0"/>
                  </a:lnTo>
                  <a:lnTo>
                    <a:pt x="7583" y="0"/>
                  </a:lnTo>
                  <a:lnTo>
                    <a:pt x="10017" y="5506"/>
                  </a:lnTo>
                  <a:lnTo>
                    <a:pt x="14017" y="10429"/>
                  </a:lnTo>
                  <a:lnTo>
                    <a:pt x="17565" y="11171"/>
                  </a:lnTo>
                  <a:lnTo>
                    <a:pt x="21183" y="14135"/>
                  </a:lnTo>
                  <a:lnTo>
                    <a:pt x="21600" y="20965"/>
                  </a:lnTo>
                  <a:lnTo>
                    <a:pt x="19235" y="21600"/>
                  </a:lnTo>
                  <a:lnTo>
                    <a:pt x="14435" y="19059"/>
                  </a:lnTo>
                  <a:lnTo>
                    <a:pt x="11200" y="11171"/>
                  </a:lnTo>
                  <a:close/>
                  <a:moveTo>
                    <a:pt x="11200" y="11171"/>
                  </a:moveTo>
                </a:path>
              </a:pathLst>
            </a:custGeom>
            <a:solidFill>
              <a:srgbClr val="FAFD00"/>
            </a:solidFill>
            <a:ln w="12700">
              <a:solidFill>
                <a:schemeClr val="tx1"/>
              </a:solidFill>
              <a:miter lim="800000"/>
              <a:headEnd/>
              <a:tailEnd/>
            </a:ln>
          </p:spPr>
          <p:txBody>
            <a:bodyPr lIns="0" tIns="0" rIns="0" bIns="0">
              <a:prstTxWarp prst="textNoShape">
                <a:avLst/>
              </a:prstTxWarp>
            </a:bodyPr>
            <a:lstStyle/>
            <a:p>
              <a:endParaRPr lang="en-US"/>
            </a:p>
          </p:txBody>
        </p:sp>
        <p:sp>
          <p:nvSpPr>
            <p:cNvPr id="39976" name="AutoShape 50"/>
            <p:cNvSpPr>
              <a:spLocks/>
            </p:cNvSpPr>
            <p:nvPr/>
          </p:nvSpPr>
          <p:spPr bwMode="auto">
            <a:xfrm flipH="1">
              <a:off x="9" y="0"/>
              <a:ext cx="77" cy="120"/>
            </a:xfrm>
            <a:custGeom>
              <a:avLst/>
              <a:gdLst>
                <a:gd name="T0" fmla="*/ 0 w 21600"/>
                <a:gd name="T1" fmla="*/ 0 h 21600"/>
                <a:gd name="T2" fmla="*/ 21600 w 21600"/>
                <a:gd name="T3" fmla="*/ 21600 h 21600"/>
              </a:gdLst>
              <a:ahLst/>
              <a:cxnLst/>
              <a:rect l="T0" t="T1" r="T2" b="T3"/>
              <a:pathLst>
                <a:path w="21600" h="21600">
                  <a:moveTo>
                    <a:pt x="298" y="17710"/>
                  </a:moveTo>
                  <a:lnTo>
                    <a:pt x="0" y="14553"/>
                  </a:lnTo>
                  <a:lnTo>
                    <a:pt x="2141" y="11189"/>
                  </a:lnTo>
                  <a:lnTo>
                    <a:pt x="7101" y="8581"/>
                  </a:lnTo>
                  <a:lnTo>
                    <a:pt x="10488" y="8581"/>
                  </a:lnTo>
                  <a:lnTo>
                    <a:pt x="11708" y="6773"/>
                  </a:lnTo>
                  <a:lnTo>
                    <a:pt x="9567" y="5995"/>
                  </a:lnTo>
                  <a:lnTo>
                    <a:pt x="6179" y="5171"/>
                  </a:lnTo>
                  <a:lnTo>
                    <a:pt x="3686" y="4142"/>
                  </a:lnTo>
                  <a:lnTo>
                    <a:pt x="2764" y="1808"/>
                  </a:lnTo>
                  <a:lnTo>
                    <a:pt x="4905" y="0"/>
                  </a:lnTo>
                  <a:lnTo>
                    <a:pt x="8347" y="0"/>
                  </a:lnTo>
                  <a:lnTo>
                    <a:pt x="10190" y="1281"/>
                  </a:lnTo>
                  <a:lnTo>
                    <a:pt x="6803" y="1030"/>
                  </a:lnTo>
                  <a:lnTo>
                    <a:pt x="4905" y="1281"/>
                  </a:lnTo>
                  <a:lnTo>
                    <a:pt x="4905" y="2837"/>
                  </a:lnTo>
                  <a:lnTo>
                    <a:pt x="7101" y="3867"/>
                  </a:lnTo>
                  <a:lnTo>
                    <a:pt x="10190" y="4645"/>
                  </a:lnTo>
                  <a:lnTo>
                    <a:pt x="11708" y="4645"/>
                  </a:lnTo>
                  <a:lnTo>
                    <a:pt x="11112" y="3089"/>
                  </a:lnTo>
                  <a:lnTo>
                    <a:pt x="10488" y="2059"/>
                  </a:lnTo>
                  <a:lnTo>
                    <a:pt x="12033" y="2586"/>
                  </a:lnTo>
                  <a:lnTo>
                    <a:pt x="13849" y="4393"/>
                  </a:lnTo>
                  <a:lnTo>
                    <a:pt x="16993" y="4393"/>
                  </a:lnTo>
                  <a:lnTo>
                    <a:pt x="19757" y="4919"/>
                  </a:lnTo>
                  <a:lnTo>
                    <a:pt x="20977" y="7299"/>
                  </a:lnTo>
                  <a:lnTo>
                    <a:pt x="21600" y="9358"/>
                  </a:lnTo>
                  <a:lnTo>
                    <a:pt x="19459" y="10136"/>
                  </a:lnTo>
                  <a:lnTo>
                    <a:pt x="17914" y="9885"/>
                  </a:lnTo>
                  <a:lnTo>
                    <a:pt x="19459" y="8581"/>
                  </a:lnTo>
                  <a:lnTo>
                    <a:pt x="19459" y="7025"/>
                  </a:lnTo>
                  <a:lnTo>
                    <a:pt x="17616" y="5995"/>
                  </a:lnTo>
                  <a:lnTo>
                    <a:pt x="14770" y="5743"/>
                  </a:lnTo>
                  <a:lnTo>
                    <a:pt x="13849" y="5743"/>
                  </a:lnTo>
                  <a:lnTo>
                    <a:pt x="14770" y="7299"/>
                  </a:lnTo>
                  <a:lnTo>
                    <a:pt x="17291" y="8581"/>
                  </a:lnTo>
                  <a:lnTo>
                    <a:pt x="18538" y="8581"/>
                  </a:lnTo>
                  <a:lnTo>
                    <a:pt x="16017" y="9107"/>
                  </a:lnTo>
                  <a:lnTo>
                    <a:pt x="13551" y="8329"/>
                  </a:lnTo>
                  <a:lnTo>
                    <a:pt x="12331" y="8329"/>
                  </a:lnTo>
                  <a:lnTo>
                    <a:pt x="12033" y="9358"/>
                  </a:lnTo>
                  <a:lnTo>
                    <a:pt x="13849" y="10411"/>
                  </a:lnTo>
                  <a:lnTo>
                    <a:pt x="15692" y="11441"/>
                  </a:lnTo>
                  <a:lnTo>
                    <a:pt x="17616" y="14278"/>
                  </a:lnTo>
                  <a:lnTo>
                    <a:pt x="17914" y="17458"/>
                  </a:lnTo>
                  <a:lnTo>
                    <a:pt x="17291" y="20296"/>
                  </a:lnTo>
                  <a:lnTo>
                    <a:pt x="16695" y="21600"/>
                  </a:lnTo>
                  <a:lnTo>
                    <a:pt x="7101" y="20044"/>
                  </a:lnTo>
                  <a:lnTo>
                    <a:pt x="3062" y="17710"/>
                  </a:lnTo>
                  <a:lnTo>
                    <a:pt x="4905" y="17458"/>
                  </a:lnTo>
                  <a:lnTo>
                    <a:pt x="8347" y="18992"/>
                  </a:lnTo>
                  <a:lnTo>
                    <a:pt x="15096" y="19518"/>
                  </a:lnTo>
                  <a:lnTo>
                    <a:pt x="15692" y="19518"/>
                  </a:lnTo>
                  <a:lnTo>
                    <a:pt x="16369" y="17710"/>
                  </a:lnTo>
                  <a:lnTo>
                    <a:pt x="16017" y="15331"/>
                  </a:lnTo>
                  <a:lnTo>
                    <a:pt x="14472" y="12997"/>
                  </a:lnTo>
                  <a:lnTo>
                    <a:pt x="12629" y="11189"/>
                  </a:lnTo>
                  <a:lnTo>
                    <a:pt x="13253" y="14278"/>
                  </a:lnTo>
                  <a:lnTo>
                    <a:pt x="11112" y="18236"/>
                  </a:lnTo>
                  <a:lnTo>
                    <a:pt x="11410" y="14804"/>
                  </a:lnTo>
                  <a:lnTo>
                    <a:pt x="11112" y="10914"/>
                  </a:lnTo>
                  <a:lnTo>
                    <a:pt x="8944" y="14026"/>
                  </a:lnTo>
                  <a:lnTo>
                    <a:pt x="7101" y="16932"/>
                  </a:lnTo>
                  <a:lnTo>
                    <a:pt x="7101" y="13248"/>
                  </a:lnTo>
                  <a:lnTo>
                    <a:pt x="9865" y="10411"/>
                  </a:lnTo>
                  <a:lnTo>
                    <a:pt x="8022" y="10136"/>
                  </a:lnTo>
                  <a:lnTo>
                    <a:pt x="5204" y="10914"/>
                  </a:lnTo>
                  <a:lnTo>
                    <a:pt x="3361" y="12219"/>
                  </a:lnTo>
                  <a:lnTo>
                    <a:pt x="1843" y="14278"/>
                  </a:lnTo>
                  <a:lnTo>
                    <a:pt x="1843" y="15834"/>
                  </a:lnTo>
                  <a:lnTo>
                    <a:pt x="2764" y="16108"/>
                  </a:lnTo>
                  <a:lnTo>
                    <a:pt x="298" y="17710"/>
                  </a:lnTo>
                  <a:close/>
                  <a:moveTo>
                    <a:pt x="298" y="17710"/>
                  </a:moveTo>
                </a:path>
              </a:pathLst>
            </a:custGeom>
            <a:solidFill>
              <a:srgbClr val="000000"/>
            </a:solidFill>
            <a:ln w="12700">
              <a:solidFill>
                <a:schemeClr val="tx1"/>
              </a:solidFill>
              <a:miter lim="800000"/>
              <a:headEnd/>
              <a:tailEnd/>
            </a:ln>
          </p:spPr>
          <p:txBody>
            <a:bodyPr lIns="0" tIns="0" rIns="0" bIns="0">
              <a:prstTxWarp prst="textNoShape">
                <a:avLst/>
              </a:prstTxWarp>
            </a:bodyPr>
            <a:lstStyle/>
            <a:p>
              <a:endParaRPr lang="en-US"/>
            </a:p>
          </p:txBody>
        </p:sp>
      </p:grpSp>
      <p:grpSp>
        <p:nvGrpSpPr>
          <p:cNvPr id="39949" name="Group 51"/>
          <p:cNvGrpSpPr>
            <a:grpSpLocks/>
          </p:cNvGrpSpPr>
          <p:nvPr/>
        </p:nvGrpSpPr>
        <p:grpSpPr bwMode="auto">
          <a:xfrm flipH="1">
            <a:off x="5864225" y="3246438"/>
            <a:ext cx="330200" cy="838200"/>
            <a:chOff x="0" y="0"/>
            <a:chExt cx="208" cy="527"/>
          </a:xfrm>
        </p:grpSpPr>
        <p:sp>
          <p:nvSpPr>
            <p:cNvPr id="39951" name="AutoShape 52"/>
            <p:cNvSpPr>
              <a:spLocks/>
            </p:cNvSpPr>
            <p:nvPr/>
          </p:nvSpPr>
          <p:spPr bwMode="auto">
            <a:xfrm>
              <a:off x="30" y="86"/>
              <a:ext cx="74" cy="107"/>
            </a:xfrm>
            <a:custGeom>
              <a:avLst/>
              <a:gdLst>
                <a:gd name="T0" fmla="*/ 0 w 21600"/>
                <a:gd name="T1" fmla="*/ 0 h 21600"/>
                <a:gd name="T2" fmla="*/ 21600 w 21600"/>
                <a:gd name="T3" fmla="*/ 21600 h 21600"/>
              </a:gdLst>
              <a:ahLst/>
              <a:cxnLst/>
              <a:rect l="T0" t="T1" r="T2" b="T3"/>
              <a:pathLst>
                <a:path w="21600" h="21600">
                  <a:moveTo>
                    <a:pt x="14437" y="11032"/>
                  </a:moveTo>
                  <a:lnTo>
                    <a:pt x="13904" y="6599"/>
                  </a:lnTo>
                  <a:lnTo>
                    <a:pt x="11994" y="1753"/>
                  </a:lnTo>
                  <a:lnTo>
                    <a:pt x="9157" y="0"/>
                  </a:lnTo>
                  <a:lnTo>
                    <a:pt x="5786" y="0"/>
                  </a:lnTo>
                  <a:lnTo>
                    <a:pt x="1882" y="2629"/>
                  </a:lnTo>
                  <a:lnTo>
                    <a:pt x="0" y="7939"/>
                  </a:lnTo>
                  <a:lnTo>
                    <a:pt x="506" y="15001"/>
                  </a:lnTo>
                  <a:lnTo>
                    <a:pt x="2416" y="18507"/>
                  </a:lnTo>
                  <a:lnTo>
                    <a:pt x="5786" y="21600"/>
                  </a:lnTo>
                  <a:lnTo>
                    <a:pt x="10533" y="21600"/>
                  </a:lnTo>
                  <a:lnTo>
                    <a:pt x="13904" y="18971"/>
                  </a:lnTo>
                  <a:lnTo>
                    <a:pt x="14859" y="15414"/>
                  </a:lnTo>
                  <a:lnTo>
                    <a:pt x="14859" y="13661"/>
                  </a:lnTo>
                  <a:lnTo>
                    <a:pt x="21094" y="13661"/>
                  </a:lnTo>
                  <a:lnTo>
                    <a:pt x="21600" y="10156"/>
                  </a:lnTo>
                  <a:lnTo>
                    <a:pt x="14437" y="11032"/>
                  </a:lnTo>
                  <a:close/>
                  <a:moveTo>
                    <a:pt x="14437" y="11032"/>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52" name="AutoShape 53"/>
            <p:cNvSpPr>
              <a:spLocks/>
            </p:cNvSpPr>
            <p:nvPr/>
          </p:nvSpPr>
          <p:spPr bwMode="auto">
            <a:xfrm>
              <a:off x="40" y="192"/>
              <a:ext cx="53" cy="183"/>
            </a:xfrm>
            <a:custGeom>
              <a:avLst/>
              <a:gdLst>
                <a:gd name="T0" fmla="*/ 0 w 21600"/>
                <a:gd name="T1" fmla="*/ 0 h 21600"/>
                <a:gd name="T2" fmla="*/ 21600 w 21600"/>
                <a:gd name="T3" fmla="*/ 21600 h 21600"/>
              </a:gdLst>
              <a:ahLst/>
              <a:cxnLst/>
              <a:rect l="T0" t="T1" r="T2" b="T3"/>
              <a:pathLst>
                <a:path w="21600" h="21600">
                  <a:moveTo>
                    <a:pt x="0" y="2790"/>
                  </a:moveTo>
                  <a:lnTo>
                    <a:pt x="2024" y="510"/>
                  </a:lnTo>
                  <a:lnTo>
                    <a:pt x="6071" y="0"/>
                  </a:lnTo>
                  <a:lnTo>
                    <a:pt x="11481" y="0"/>
                  </a:lnTo>
                  <a:lnTo>
                    <a:pt x="16852" y="1260"/>
                  </a:lnTo>
                  <a:lnTo>
                    <a:pt x="19576" y="4320"/>
                  </a:lnTo>
                  <a:lnTo>
                    <a:pt x="19576" y="6345"/>
                  </a:lnTo>
                  <a:lnTo>
                    <a:pt x="21600" y="10935"/>
                  </a:lnTo>
                  <a:lnTo>
                    <a:pt x="20899" y="16500"/>
                  </a:lnTo>
                  <a:lnTo>
                    <a:pt x="18876" y="19830"/>
                  </a:lnTo>
                  <a:lnTo>
                    <a:pt x="14205" y="21600"/>
                  </a:lnTo>
                  <a:lnTo>
                    <a:pt x="10158" y="21600"/>
                  </a:lnTo>
                  <a:lnTo>
                    <a:pt x="4748" y="20580"/>
                  </a:lnTo>
                  <a:lnTo>
                    <a:pt x="2024" y="18540"/>
                  </a:lnTo>
                  <a:lnTo>
                    <a:pt x="701" y="16260"/>
                  </a:lnTo>
                  <a:lnTo>
                    <a:pt x="0" y="13725"/>
                  </a:lnTo>
                  <a:lnTo>
                    <a:pt x="0" y="7365"/>
                  </a:lnTo>
                  <a:lnTo>
                    <a:pt x="0" y="2790"/>
                  </a:lnTo>
                  <a:close/>
                  <a:moveTo>
                    <a:pt x="0" y="279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53" name="AutoShape 54"/>
            <p:cNvSpPr>
              <a:spLocks/>
            </p:cNvSpPr>
            <p:nvPr/>
          </p:nvSpPr>
          <p:spPr bwMode="auto">
            <a:xfrm>
              <a:off x="0" y="196"/>
              <a:ext cx="53" cy="167"/>
            </a:xfrm>
            <a:custGeom>
              <a:avLst/>
              <a:gdLst>
                <a:gd name="T0" fmla="*/ 0 w 21600"/>
                <a:gd name="T1" fmla="*/ 0 h 21600"/>
                <a:gd name="T2" fmla="*/ 21600 w 21600"/>
                <a:gd name="T3" fmla="*/ 21600 h 21600"/>
              </a:gdLst>
              <a:ahLst/>
              <a:cxnLst/>
              <a:rect l="T0" t="T1" r="T2" b="T3"/>
              <a:pathLst>
                <a:path w="21600" h="21600">
                  <a:moveTo>
                    <a:pt x="12561" y="1862"/>
                  </a:moveTo>
                  <a:lnTo>
                    <a:pt x="17100" y="181"/>
                  </a:lnTo>
                  <a:lnTo>
                    <a:pt x="20700" y="0"/>
                  </a:lnTo>
                  <a:lnTo>
                    <a:pt x="21600" y="741"/>
                  </a:lnTo>
                  <a:lnTo>
                    <a:pt x="19839" y="2801"/>
                  </a:lnTo>
                  <a:lnTo>
                    <a:pt x="16630" y="4103"/>
                  </a:lnTo>
                  <a:lnTo>
                    <a:pt x="12130" y="5025"/>
                  </a:lnTo>
                  <a:lnTo>
                    <a:pt x="9000" y="6903"/>
                  </a:lnTo>
                  <a:lnTo>
                    <a:pt x="5400" y="8946"/>
                  </a:lnTo>
                  <a:lnTo>
                    <a:pt x="4930" y="10627"/>
                  </a:lnTo>
                  <a:lnTo>
                    <a:pt x="5830" y="11517"/>
                  </a:lnTo>
                  <a:lnTo>
                    <a:pt x="9470" y="13576"/>
                  </a:lnTo>
                  <a:lnTo>
                    <a:pt x="14439" y="14878"/>
                  </a:lnTo>
                  <a:lnTo>
                    <a:pt x="15770" y="15438"/>
                  </a:lnTo>
                  <a:lnTo>
                    <a:pt x="16200" y="16740"/>
                  </a:lnTo>
                  <a:lnTo>
                    <a:pt x="13970" y="18239"/>
                  </a:lnTo>
                  <a:lnTo>
                    <a:pt x="10330" y="19359"/>
                  </a:lnTo>
                  <a:lnTo>
                    <a:pt x="10330" y="21600"/>
                  </a:lnTo>
                  <a:lnTo>
                    <a:pt x="8570" y="21600"/>
                  </a:lnTo>
                  <a:lnTo>
                    <a:pt x="7591" y="19919"/>
                  </a:lnTo>
                  <a:lnTo>
                    <a:pt x="7591" y="18420"/>
                  </a:lnTo>
                  <a:lnTo>
                    <a:pt x="9900" y="16740"/>
                  </a:lnTo>
                  <a:lnTo>
                    <a:pt x="11230" y="16179"/>
                  </a:lnTo>
                  <a:lnTo>
                    <a:pt x="10800" y="15619"/>
                  </a:lnTo>
                  <a:lnTo>
                    <a:pt x="7591" y="14515"/>
                  </a:lnTo>
                  <a:lnTo>
                    <a:pt x="3600" y="13016"/>
                  </a:lnTo>
                  <a:lnTo>
                    <a:pt x="1291" y="11335"/>
                  </a:lnTo>
                  <a:lnTo>
                    <a:pt x="0" y="9128"/>
                  </a:lnTo>
                  <a:lnTo>
                    <a:pt x="1291" y="7826"/>
                  </a:lnTo>
                  <a:lnTo>
                    <a:pt x="5830" y="5223"/>
                  </a:lnTo>
                  <a:lnTo>
                    <a:pt x="9470" y="3163"/>
                  </a:lnTo>
                  <a:lnTo>
                    <a:pt x="12561" y="1862"/>
                  </a:lnTo>
                  <a:close/>
                  <a:moveTo>
                    <a:pt x="12561" y="1862"/>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54" name="AutoShape 55"/>
            <p:cNvSpPr>
              <a:spLocks/>
            </p:cNvSpPr>
            <p:nvPr/>
          </p:nvSpPr>
          <p:spPr bwMode="auto">
            <a:xfrm>
              <a:off x="70" y="201"/>
              <a:ext cx="138" cy="82"/>
            </a:xfrm>
            <a:custGeom>
              <a:avLst/>
              <a:gdLst>
                <a:gd name="T0" fmla="*/ 0 w 21600"/>
                <a:gd name="T1" fmla="*/ 0 h 21600"/>
                <a:gd name="T2" fmla="*/ 21600 w 21600"/>
                <a:gd name="T3" fmla="*/ 21600 h 21600"/>
              </a:gdLst>
              <a:ahLst/>
              <a:cxnLst/>
              <a:rect l="T0" t="T1" r="T2" b="T3"/>
              <a:pathLst>
                <a:path w="21600" h="21600">
                  <a:moveTo>
                    <a:pt x="0" y="401"/>
                  </a:moveTo>
                  <a:lnTo>
                    <a:pt x="1217" y="0"/>
                  </a:lnTo>
                  <a:lnTo>
                    <a:pt x="4107" y="2675"/>
                  </a:lnTo>
                  <a:lnTo>
                    <a:pt x="7377" y="6888"/>
                  </a:lnTo>
                  <a:lnTo>
                    <a:pt x="9279" y="10298"/>
                  </a:lnTo>
                  <a:lnTo>
                    <a:pt x="13721" y="12204"/>
                  </a:lnTo>
                  <a:lnTo>
                    <a:pt x="17843" y="13408"/>
                  </a:lnTo>
                  <a:lnTo>
                    <a:pt x="18847" y="12204"/>
                  </a:lnTo>
                  <a:lnTo>
                    <a:pt x="20505" y="9396"/>
                  </a:lnTo>
                  <a:lnTo>
                    <a:pt x="21022" y="10533"/>
                  </a:lnTo>
                  <a:lnTo>
                    <a:pt x="19121" y="13776"/>
                  </a:lnTo>
                  <a:lnTo>
                    <a:pt x="21600" y="14177"/>
                  </a:lnTo>
                  <a:lnTo>
                    <a:pt x="21539" y="15849"/>
                  </a:lnTo>
                  <a:lnTo>
                    <a:pt x="19470" y="15448"/>
                  </a:lnTo>
                  <a:lnTo>
                    <a:pt x="19288" y="16986"/>
                  </a:lnTo>
                  <a:lnTo>
                    <a:pt x="21265" y="20229"/>
                  </a:lnTo>
                  <a:lnTo>
                    <a:pt x="20748" y="21600"/>
                  </a:lnTo>
                  <a:lnTo>
                    <a:pt x="19121" y="18323"/>
                  </a:lnTo>
                  <a:lnTo>
                    <a:pt x="18679" y="21600"/>
                  </a:lnTo>
                  <a:lnTo>
                    <a:pt x="18269" y="20998"/>
                  </a:lnTo>
                  <a:lnTo>
                    <a:pt x="18025" y="16451"/>
                  </a:lnTo>
                  <a:lnTo>
                    <a:pt x="12504" y="15682"/>
                  </a:lnTo>
                  <a:lnTo>
                    <a:pt x="9279" y="14545"/>
                  </a:lnTo>
                  <a:lnTo>
                    <a:pt x="8062" y="13040"/>
                  </a:lnTo>
                  <a:lnTo>
                    <a:pt x="4274" y="8025"/>
                  </a:lnTo>
                  <a:lnTo>
                    <a:pt x="1552" y="6152"/>
                  </a:lnTo>
                  <a:lnTo>
                    <a:pt x="1217" y="2675"/>
                  </a:lnTo>
                  <a:lnTo>
                    <a:pt x="0" y="401"/>
                  </a:lnTo>
                  <a:close/>
                  <a:moveTo>
                    <a:pt x="0" y="401"/>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55" name="AutoShape 56"/>
            <p:cNvSpPr>
              <a:spLocks/>
            </p:cNvSpPr>
            <p:nvPr/>
          </p:nvSpPr>
          <p:spPr bwMode="auto">
            <a:xfrm>
              <a:off x="6" y="332"/>
              <a:ext cx="54" cy="195"/>
            </a:xfrm>
            <a:custGeom>
              <a:avLst/>
              <a:gdLst>
                <a:gd name="T0" fmla="*/ 0 w 21600"/>
                <a:gd name="T1" fmla="*/ 0 h 21600"/>
                <a:gd name="T2" fmla="*/ 21600 w 21600"/>
                <a:gd name="T3" fmla="*/ 21600 h 21600"/>
              </a:gdLst>
              <a:ahLst/>
              <a:cxnLst/>
              <a:rect l="T0" t="T1" r="T2" b="T3"/>
              <a:pathLst>
                <a:path w="21600" h="21600">
                  <a:moveTo>
                    <a:pt x="12376" y="2395"/>
                  </a:moveTo>
                  <a:lnTo>
                    <a:pt x="16296" y="0"/>
                  </a:lnTo>
                  <a:lnTo>
                    <a:pt x="21600" y="958"/>
                  </a:lnTo>
                  <a:lnTo>
                    <a:pt x="21600" y="3184"/>
                  </a:lnTo>
                  <a:lnTo>
                    <a:pt x="19870" y="3790"/>
                  </a:lnTo>
                  <a:lnTo>
                    <a:pt x="15873" y="4903"/>
                  </a:lnTo>
                  <a:lnTo>
                    <a:pt x="13683" y="7144"/>
                  </a:lnTo>
                  <a:lnTo>
                    <a:pt x="13683" y="9215"/>
                  </a:lnTo>
                  <a:lnTo>
                    <a:pt x="16296" y="12540"/>
                  </a:lnTo>
                  <a:lnTo>
                    <a:pt x="17603" y="15400"/>
                  </a:lnTo>
                  <a:lnTo>
                    <a:pt x="16719" y="18557"/>
                  </a:lnTo>
                  <a:lnTo>
                    <a:pt x="18102" y="19205"/>
                  </a:lnTo>
                  <a:lnTo>
                    <a:pt x="17603" y="20163"/>
                  </a:lnTo>
                  <a:lnTo>
                    <a:pt x="15873" y="20163"/>
                  </a:lnTo>
                  <a:lnTo>
                    <a:pt x="11953" y="20473"/>
                  </a:lnTo>
                  <a:lnTo>
                    <a:pt x="6649" y="21600"/>
                  </a:lnTo>
                  <a:lnTo>
                    <a:pt x="4881" y="21600"/>
                  </a:lnTo>
                  <a:lnTo>
                    <a:pt x="0" y="20318"/>
                  </a:lnTo>
                  <a:lnTo>
                    <a:pt x="884" y="19839"/>
                  </a:lnTo>
                  <a:lnTo>
                    <a:pt x="7495" y="19205"/>
                  </a:lnTo>
                  <a:lnTo>
                    <a:pt x="13260" y="19205"/>
                  </a:lnTo>
                  <a:lnTo>
                    <a:pt x="14567" y="17317"/>
                  </a:lnTo>
                  <a:lnTo>
                    <a:pt x="14105" y="14611"/>
                  </a:lnTo>
                  <a:lnTo>
                    <a:pt x="11953" y="12216"/>
                  </a:lnTo>
                  <a:lnTo>
                    <a:pt x="9224" y="9215"/>
                  </a:lnTo>
                  <a:lnTo>
                    <a:pt x="7956" y="6820"/>
                  </a:lnTo>
                  <a:lnTo>
                    <a:pt x="7956" y="5072"/>
                  </a:lnTo>
                  <a:lnTo>
                    <a:pt x="9685" y="3508"/>
                  </a:lnTo>
                  <a:lnTo>
                    <a:pt x="12376" y="2395"/>
                  </a:lnTo>
                  <a:close/>
                  <a:moveTo>
                    <a:pt x="12376" y="2395"/>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56" name="AutoShape 57"/>
            <p:cNvSpPr>
              <a:spLocks/>
            </p:cNvSpPr>
            <p:nvPr/>
          </p:nvSpPr>
          <p:spPr bwMode="auto">
            <a:xfrm>
              <a:off x="67" y="342"/>
              <a:ext cx="52" cy="175"/>
            </a:xfrm>
            <a:custGeom>
              <a:avLst/>
              <a:gdLst>
                <a:gd name="T0" fmla="*/ 0 w 21600"/>
                <a:gd name="T1" fmla="*/ 0 h 21600"/>
                <a:gd name="T2" fmla="*/ 21600 w 21600"/>
                <a:gd name="T3" fmla="*/ 21600 h 21600"/>
              </a:gdLst>
              <a:ahLst/>
              <a:cxnLst/>
              <a:rect l="T0" t="T1" r="T2" b="T3"/>
              <a:pathLst>
                <a:path w="21600" h="21600">
                  <a:moveTo>
                    <a:pt x="2830" y="0"/>
                  </a:moveTo>
                  <a:lnTo>
                    <a:pt x="7771" y="1413"/>
                  </a:lnTo>
                  <a:lnTo>
                    <a:pt x="10123" y="3548"/>
                  </a:lnTo>
                  <a:lnTo>
                    <a:pt x="11039" y="5463"/>
                  </a:lnTo>
                  <a:lnTo>
                    <a:pt x="11477" y="7959"/>
                  </a:lnTo>
                  <a:lnTo>
                    <a:pt x="11039" y="11334"/>
                  </a:lnTo>
                  <a:lnTo>
                    <a:pt x="9206" y="14002"/>
                  </a:lnTo>
                  <a:lnTo>
                    <a:pt x="7771" y="16624"/>
                  </a:lnTo>
                  <a:lnTo>
                    <a:pt x="6416" y="18225"/>
                  </a:lnTo>
                  <a:lnTo>
                    <a:pt x="6416" y="18931"/>
                  </a:lnTo>
                  <a:lnTo>
                    <a:pt x="8768" y="19292"/>
                  </a:lnTo>
                  <a:lnTo>
                    <a:pt x="15184" y="19292"/>
                  </a:lnTo>
                  <a:lnTo>
                    <a:pt x="21600" y="19999"/>
                  </a:lnTo>
                  <a:lnTo>
                    <a:pt x="21600" y="20533"/>
                  </a:lnTo>
                  <a:lnTo>
                    <a:pt x="16539" y="21600"/>
                  </a:lnTo>
                  <a:lnTo>
                    <a:pt x="14267" y="21427"/>
                  </a:lnTo>
                  <a:lnTo>
                    <a:pt x="9684" y="20533"/>
                  </a:lnTo>
                  <a:lnTo>
                    <a:pt x="5061" y="20187"/>
                  </a:lnTo>
                  <a:lnTo>
                    <a:pt x="1355" y="20187"/>
                  </a:lnTo>
                  <a:lnTo>
                    <a:pt x="478" y="19292"/>
                  </a:lnTo>
                  <a:lnTo>
                    <a:pt x="1355" y="18225"/>
                  </a:lnTo>
                  <a:lnTo>
                    <a:pt x="5061" y="16278"/>
                  </a:lnTo>
                  <a:lnTo>
                    <a:pt x="6894" y="13814"/>
                  </a:lnTo>
                  <a:lnTo>
                    <a:pt x="7771" y="10973"/>
                  </a:lnTo>
                  <a:lnTo>
                    <a:pt x="6894" y="6719"/>
                  </a:lnTo>
                  <a:lnTo>
                    <a:pt x="5061" y="4976"/>
                  </a:lnTo>
                  <a:lnTo>
                    <a:pt x="1833" y="3548"/>
                  </a:lnTo>
                  <a:lnTo>
                    <a:pt x="0" y="1413"/>
                  </a:lnTo>
                  <a:lnTo>
                    <a:pt x="2830" y="0"/>
                  </a:lnTo>
                  <a:close/>
                  <a:moveTo>
                    <a:pt x="2830"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39957" name="AutoShape 58"/>
            <p:cNvSpPr>
              <a:spLocks/>
            </p:cNvSpPr>
            <p:nvPr/>
          </p:nvSpPr>
          <p:spPr bwMode="auto">
            <a:xfrm>
              <a:off x="41" y="193"/>
              <a:ext cx="76" cy="152"/>
            </a:xfrm>
            <a:custGeom>
              <a:avLst/>
              <a:gdLst>
                <a:gd name="T0" fmla="*/ 0 w 21600"/>
                <a:gd name="T1" fmla="*/ 0 h 21600"/>
                <a:gd name="T2" fmla="*/ 21600 w 21600"/>
                <a:gd name="T3" fmla="*/ 21600 h 21600"/>
              </a:gdLst>
              <a:ahLst/>
              <a:cxnLst/>
              <a:rect l="T0" t="T1" r="T2" b="T3"/>
              <a:pathLst>
                <a:path w="21600" h="21600">
                  <a:moveTo>
                    <a:pt x="8141" y="3876"/>
                  </a:moveTo>
                  <a:lnTo>
                    <a:pt x="13459" y="8168"/>
                  </a:lnTo>
                  <a:lnTo>
                    <a:pt x="19106" y="13018"/>
                  </a:lnTo>
                  <a:lnTo>
                    <a:pt x="21600" y="15668"/>
                  </a:lnTo>
                  <a:lnTo>
                    <a:pt x="18503" y="21600"/>
                  </a:lnTo>
                  <a:lnTo>
                    <a:pt x="10307" y="18950"/>
                  </a:lnTo>
                  <a:lnTo>
                    <a:pt x="8443" y="11792"/>
                  </a:lnTo>
                  <a:lnTo>
                    <a:pt x="6880" y="6942"/>
                  </a:lnTo>
                  <a:lnTo>
                    <a:pt x="3783" y="4688"/>
                  </a:lnTo>
                  <a:lnTo>
                    <a:pt x="0" y="2867"/>
                  </a:lnTo>
                  <a:lnTo>
                    <a:pt x="1864" y="613"/>
                  </a:lnTo>
                  <a:lnTo>
                    <a:pt x="7209" y="0"/>
                  </a:lnTo>
                  <a:lnTo>
                    <a:pt x="9375" y="1028"/>
                  </a:lnTo>
                  <a:lnTo>
                    <a:pt x="8141" y="3876"/>
                  </a:lnTo>
                  <a:close/>
                  <a:moveTo>
                    <a:pt x="8141" y="3876"/>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58" name="AutoShape 59"/>
            <p:cNvSpPr>
              <a:spLocks/>
            </p:cNvSpPr>
            <p:nvPr/>
          </p:nvSpPr>
          <p:spPr bwMode="auto">
            <a:xfrm>
              <a:off x="46" y="197"/>
              <a:ext cx="26" cy="30"/>
            </a:xfrm>
            <a:custGeom>
              <a:avLst/>
              <a:gdLst>
                <a:gd name="T0" fmla="*/ 0 w 21600"/>
                <a:gd name="T1" fmla="*/ 0 h 21600"/>
                <a:gd name="T2" fmla="*/ 21600 w 21600"/>
                <a:gd name="T3" fmla="*/ 21600 h 21600"/>
              </a:gdLst>
              <a:ahLst/>
              <a:cxnLst/>
              <a:rect l="T0" t="T1" r="T2" b="T3"/>
              <a:pathLst>
                <a:path w="21600" h="21600">
                  <a:moveTo>
                    <a:pt x="11569" y="21600"/>
                  </a:moveTo>
                  <a:lnTo>
                    <a:pt x="0" y="11757"/>
                  </a:lnTo>
                  <a:lnTo>
                    <a:pt x="1456" y="1641"/>
                  </a:lnTo>
                  <a:lnTo>
                    <a:pt x="17231" y="0"/>
                  </a:lnTo>
                  <a:lnTo>
                    <a:pt x="21600" y="4922"/>
                  </a:lnTo>
                  <a:lnTo>
                    <a:pt x="11569" y="21600"/>
                  </a:lnTo>
                  <a:close/>
                  <a:moveTo>
                    <a:pt x="11569" y="21600"/>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59" name="AutoShape 60"/>
            <p:cNvSpPr>
              <a:spLocks/>
            </p:cNvSpPr>
            <p:nvPr/>
          </p:nvSpPr>
          <p:spPr bwMode="auto">
            <a:xfrm>
              <a:off x="62" y="225"/>
              <a:ext cx="49" cy="113"/>
            </a:xfrm>
            <a:custGeom>
              <a:avLst/>
              <a:gdLst>
                <a:gd name="T0" fmla="*/ 0 w 21600"/>
                <a:gd name="T1" fmla="*/ 0 h 21600"/>
                <a:gd name="T2" fmla="*/ 21600 w 21600"/>
                <a:gd name="T3" fmla="*/ 21600 h 21600"/>
              </a:gdLst>
              <a:ahLst/>
              <a:cxnLst/>
              <a:rect l="T0" t="T1" r="T2" b="T3"/>
              <a:pathLst>
                <a:path w="21600" h="21600">
                  <a:moveTo>
                    <a:pt x="0" y="827"/>
                  </a:moveTo>
                  <a:lnTo>
                    <a:pt x="3049" y="0"/>
                  </a:lnTo>
                  <a:lnTo>
                    <a:pt x="21600" y="14546"/>
                  </a:lnTo>
                  <a:lnTo>
                    <a:pt x="18594" y="21600"/>
                  </a:lnTo>
                  <a:lnTo>
                    <a:pt x="8975" y="18681"/>
                  </a:lnTo>
                  <a:lnTo>
                    <a:pt x="6742" y="12065"/>
                  </a:lnTo>
                  <a:lnTo>
                    <a:pt x="3693" y="4962"/>
                  </a:lnTo>
                  <a:lnTo>
                    <a:pt x="0" y="827"/>
                  </a:lnTo>
                  <a:close/>
                  <a:moveTo>
                    <a:pt x="0" y="827"/>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39960" name="AutoShape 61"/>
            <p:cNvSpPr>
              <a:spLocks/>
            </p:cNvSpPr>
            <p:nvPr/>
          </p:nvSpPr>
          <p:spPr bwMode="auto">
            <a:xfrm flipH="1">
              <a:off x="25" y="50"/>
              <a:ext cx="58" cy="63"/>
            </a:xfrm>
            <a:custGeom>
              <a:avLst/>
              <a:gdLst>
                <a:gd name="T0" fmla="*/ 0 w 21600"/>
                <a:gd name="T1" fmla="*/ 0 h 21600"/>
                <a:gd name="T2" fmla="*/ 21600 w 21600"/>
                <a:gd name="T3" fmla="*/ 21600 h 21600"/>
              </a:gdLst>
              <a:ahLst/>
              <a:cxnLst/>
              <a:rect l="T0" t="T1" r="T2" b="T3"/>
              <a:pathLst>
                <a:path w="21600" h="21600">
                  <a:moveTo>
                    <a:pt x="0" y="13533"/>
                  </a:moveTo>
                  <a:lnTo>
                    <a:pt x="0" y="10496"/>
                  </a:lnTo>
                  <a:lnTo>
                    <a:pt x="1230" y="5986"/>
                  </a:lnTo>
                  <a:lnTo>
                    <a:pt x="3763" y="3036"/>
                  </a:lnTo>
                  <a:lnTo>
                    <a:pt x="7453" y="0"/>
                  </a:lnTo>
                  <a:lnTo>
                    <a:pt x="10818" y="0"/>
                  </a:lnTo>
                  <a:lnTo>
                    <a:pt x="13278" y="0"/>
                  </a:lnTo>
                  <a:lnTo>
                    <a:pt x="16209" y="1475"/>
                  </a:lnTo>
                  <a:lnTo>
                    <a:pt x="19176" y="5986"/>
                  </a:lnTo>
                  <a:lnTo>
                    <a:pt x="21600" y="11060"/>
                  </a:lnTo>
                  <a:lnTo>
                    <a:pt x="21600" y="17089"/>
                  </a:lnTo>
                  <a:lnTo>
                    <a:pt x="20406" y="21600"/>
                  </a:lnTo>
                  <a:lnTo>
                    <a:pt x="13278" y="20125"/>
                  </a:lnTo>
                  <a:lnTo>
                    <a:pt x="9588" y="19605"/>
                  </a:lnTo>
                  <a:lnTo>
                    <a:pt x="4993" y="17089"/>
                  </a:lnTo>
                  <a:lnTo>
                    <a:pt x="0" y="13533"/>
                  </a:lnTo>
                  <a:close/>
                  <a:moveTo>
                    <a:pt x="0" y="13533"/>
                  </a:moveTo>
                </a:path>
              </a:pathLst>
            </a:custGeom>
            <a:solidFill>
              <a:srgbClr val="CF0E30"/>
            </a:solidFill>
            <a:ln w="12700">
              <a:solidFill>
                <a:schemeClr val="tx1"/>
              </a:solidFill>
              <a:miter lim="800000"/>
              <a:headEnd/>
              <a:tailEnd/>
            </a:ln>
          </p:spPr>
          <p:txBody>
            <a:bodyPr lIns="0" tIns="0" rIns="0" bIns="0">
              <a:prstTxWarp prst="textNoShape">
                <a:avLst/>
              </a:prstTxWarp>
            </a:bodyPr>
            <a:lstStyle/>
            <a:p>
              <a:endParaRPr lang="en-US"/>
            </a:p>
          </p:txBody>
        </p:sp>
        <p:sp>
          <p:nvSpPr>
            <p:cNvPr id="39961" name="AutoShape 62"/>
            <p:cNvSpPr>
              <a:spLocks/>
            </p:cNvSpPr>
            <p:nvPr/>
          </p:nvSpPr>
          <p:spPr bwMode="auto">
            <a:xfrm flipH="1">
              <a:off x="41" y="52"/>
              <a:ext cx="23" cy="57"/>
            </a:xfrm>
            <a:custGeom>
              <a:avLst/>
              <a:gdLst>
                <a:gd name="T0" fmla="*/ 0 w 21600"/>
                <a:gd name="T1" fmla="*/ 0 h 21600"/>
                <a:gd name="T2" fmla="*/ 21600 w 21600"/>
                <a:gd name="T3" fmla="*/ 21600 h 21600"/>
              </a:gdLst>
              <a:ahLst/>
              <a:cxnLst/>
              <a:rect l="T0" t="T1" r="T2" b="T3"/>
              <a:pathLst>
                <a:path w="21600" h="21600">
                  <a:moveTo>
                    <a:pt x="0" y="18262"/>
                  </a:moveTo>
                  <a:lnTo>
                    <a:pt x="4230" y="11110"/>
                  </a:lnTo>
                  <a:lnTo>
                    <a:pt x="15030" y="2241"/>
                  </a:lnTo>
                  <a:lnTo>
                    <a:pt x="18360" y="0"/>
                  </a:lnTo>
                  <a:lnTo>
                    <a:pt x="21600" y="8869"/>
                  </a:lnTo>
                  <a:lnTo>
                    <a:pt x="17280" y="17166"/>
                  </a:lnTo>
                  <a:lnTo>
                    <a:pt x="16290" y="21600"/>
                  </a:lnTo>
                  <a:lnTo>
                    <a:pt x="5490" y="21600"/>
                  </a:lnTo>
                  <a:lnTo>
                    <a:pt x="0" y="18262"/>
                  </a:lnTo>
                  <a:close/>
                  <a:moveTo>
                    <a:pt x="0" y="18262"/>
                  </a:moveTo>
                </a:path>
              </a:pathLst>
            </a:custGeom>
            <a:solidFill>
              <a:srgbClr val="FAFD00"/>
            </a:solidFill>
            <a:ln w="12700">
              <a:solidFill>
                <a:schemeClr val="tx1"/>
              </a:solidFill>
              <a:miter lim="800000"/>
              <a:headEnd/>
              <a:tailEnd/>
            </a:ln>
          </p:spPr>
          <p:txBody>
            <a:bodyPr lIns="0" tIns="0" rIns="0" bIns="0">
              <a:prstTxWarp prst="textNoShape">
                <a:avLst/>
              </a:prstTxWarp>
            </a:bodyPr>
            <a:lstStyle/>
            <a:p>
              <a:endParaRPr lang="en-US"/>
            </a:p>
          </p:txBody>
        </p:sp>
        <p:sp>
          <p:nvSpPr>
            <p:cNvPr id="39962" name="AutoShape 63"/>
            <p:cNvSpPr>
              <a:spLocks/>
            </p:cNvSpPr>
            <p:nvPr/>
          </p:nvSpPr>
          <p:spPr bwMode="auto">
            <a:xfrm flipH="1">
              <a:off x="13" y="0"/>
              <a:ext cx="60" cy="52"/>
            </a:xfrm>
            <a:custGeom>
              <a:avLst/>
              <a:gdLst>
                <a:gd name="T0" fmla="*/ 0 w 21600"/>
                <a:gd name="T1" fmla="*/ 0 h 21600"/>
                <a:gd name="T2" fmla="*/ 21600 w 21600"/>
                <a:gd name="T3" fmla="*/ 21600 h 21600"/>
              </a:gdLst>
              <a:ahLst/>
              <a:cxnLst/>
              <a:rect l="T0" t="T1" r="T2" b="T3"/>
              <a:pathLst>
                <a:path w="21600" h="21600">
                  <a:moveTo>
                    <a:pt x="11200" y="11171"/>
                  </a:moveTo>
                  <a:lnTo>
                    <a:pt x="5600" y="10429"/>
                  </a:lnTo>
                  <a:lnTo>
                    <a:pt x="1600" y="7465"/>
                  </a:lnTo>
                  <a:lnTo>
                    <a:pt x="0" y="4924"/>
                  </a:lnTo>
                  <a:lnTo>
                    <a:pt x="1600" y="582"/>
                  </a:lnTo>
                  <a:lnTo>
                    <a:pt x="4417" y="0"/>
                  </a:lnTo>
                  <a:lnTo>
                    <a:pt x="7583" y="0"/>
                  </a:lnTo>
                  <a:lnTo>
                    <a:pt x="10017" y="5506"/>
                  </a:lnTo>
                  <a:lnTo>
                    <a:pt x="14017" y="10429"/>
                  </a:lnTo>
                  <a:lnTo>
                    <a:pt x="17565" y="11171"/>
                  </a:lnTo>
                  <a:lnTo>
                    <a:pt x="21183" y="14135"/>
                  </a:lnTo>
                  <a:lnTo>
                    <a:pt x="21600" y="20965"/>
                  </a:lnTo>
                  <a:lnTo>
                    <a:pt x="19235" y="21600"/>
                  </a:lnTo>
                  <a:lnTo>
                    <a:pt x="14435" y="19059"/>
                  </a:lnTo>
                  <a:lnTo>
                    <a:pt x="11200" y="11171"/>
                  </a:lnTo>
                  <a:close/>
                  <a:moveTo>
                    <a:pt x="11200" y="11171"/>
                  </a:moveTo>
                </a:path>
              </a:pathLst>
            </a:custGeom>
            <a:solidFill>
              <a:srgbClr val="FAFD00"/>
            </a:solidFill>
            <a:ln w="12700">
              <a:solidFill>
                <a:schemeClr val="tx1"/>
              </a:solidFill>
              <a:miter lim="800000"/>
              <a:headEnd/>
              <a:tailEnd/>
            </a:ln>
          </p:spPr>
          <p:txBody>
            <a:bodyPr lIns="0" tIns="0" rIns="0" bIns="0">
              <a:prstTxWarp prst="textNoShape">
                <a:avLst/>
              </a:prstTxWarp>
            </a:bodyPr>
            <a:lstStyle/>
            <a:p>
              <a:endParaRPr lang="en-US"/>
            </a:p>
          </p:txBody>
        </p:sp>
        <p:sp>
          <p:nvSpPr>
            <p:cNvPr id="39963" name="AutoShape 64"/>
            <p:cNvSpPr>
              <a:spLocks/>
            </p:cNvSpPr>
            <p:nvPr/>
          </p:nvSpPr>
          <p:spPr bwMode="auto">
            <a:xfrm flipH="1">
              <a:off x="9" y="0"/>
              <a:ext cx="77" cy="120"/>
            </a:xfrm>
            <a:custGeom>
              <a:avLst/>
              <a:gdLst>
                <a:gd name="T0" fmla="*/ 0 w 21600"/>
                <a:gd name="T1" fmla="*/ 0 h 21600"/>
                <a:gd name="T2" fmla="*/ 21600 w 21600"/>
                <a:gd name="T3" fmla="*/ 21600 h 21600"/>
              </a:gdLst>
              <a:ahLst/>
              <a:cxnLst/>
              <a:rect l="T0" t="T1" r="T2" b="T3"/>
              <a:pathLst>
                <a:path w="21600" h="21600">
                  <a:moveTo>
                    <a:pt x="298" y="17710"/>
                  </a:moveTo>
                  <a:lnTo>
                    <a:pt x="0" y="14553"/>
                  </a:lnTo>
                  <a:lnTo>
                    <a:pt x="2141" y="11189"/>
                  </a:lnTo>
                  <a:lnTo>
                    <a:pt x="7101" y="8581"/>
                  </a:lnTo>
                  <a:lnTo>
                    <a:pt x="10488" y="8581"/>
                  </a:lnTo>
                  <a:lnTo>
                    <a:pt x="11708" y="6773"/>
                  </a:lnTo>
                  <a:lnTo>
                    <a:pt x="9567" y="5995"/>
                  </a:lnTo>
                  <a:lnTo>
                    <a:pt x="6179" y="5171"/>
                  </a:lnTo>
                  <a:lnTo>
                    <a:pt x="3686" y="4142"/>
                  </a:lnTo>
                  <a:lnTo>
                    <a:pt x="2764" y="1808"/>
                  </a:lnTo>
                  <a:lnTo>
                    <a:pt x="4905" y="0"/>
                  </a:lnTo>
                  <a:lnTo>
                    <a:pt x="8347" y="0"/>
                  </a:lnTo>
                  <a:lnTo>
                    <a:pt x="10190" y="1281"/>
                  </a:lnTo>
                  <a:lnTo>
                    <a:pt x="6803" y="1030"/>
                  </a:lnTo>
                  <a:lnTo>
                    <a:pt x="4905" y="1281"/>
                  </a:lnTo>
                  <a:lnTo>
                    <a:pt x="4905" y="2837"/>
                  </a:lnTo>
                  <a:lnTo>
                    <a:pt x="7101" y="3867"/>
                  </a:lnTo>
                  <a:lnTo>
                    <a:pt x="10190" y="4645"/>
                  </a:lnTo>
                  <a:lnTo>
                    <a:pt x="11708" y="4645"/>
                  </a:lnTo>
                  <a:lnTo>
                    <a:pt x="11112" y="3089"/>
                  </a:lnTo>
                  <a:lnTo>
                    <a:pt x="10488" y="2059"/>
                  </a:lnTo>
                  <a:lnTo>
                    <a:pt x="12033" y="2586"/>
                  </a:lnTo>
                  <a:lnTo>
                    <a:pt x="13849" y="4393"/>
                  </a:lnTo>
                  <a:lnTo>
                    <a:pt x="16993" y="4393"/>
                  </a:lnTo>
                  <a:lnTo>
                    <a:pt x="19757" y="4919"/>
                  </a:lnTo>
                  <a:lnTo>
                    <a:pt x="20977" y="7299"/>
                  </a:lnTo>
                  <a:lnTo>
                    <a:pt x="21600" y="9358"/>
                  </a:lnTo>
                  <a:lnTo>
                    <a:pt x="19459" y="10136"/>
                  </a:lnTo>
                  <a:lnTo>
                    <a:pt x="17914" y="9885"/>
                  </a:lnTo>
                  <a:lnTo>
                    <a:pt x="19459" y="8581"/>
                  </a:lnTo>
                  <a:lnTo>
                    <a:pt x="19459" y="7025"/>
                  </a:lnTo>
                  <a:lnTo>
                    <a:pt x="17616" y="5995"/>
                  </a:lnTo>
                  <a:lnTo>
                    <a:pt x="14770" y="5743"/>
                  </a:lnTo>
                  <a:lnTo>
                    <a:pt x="13849" y="5743"/>
                  </a:lnTo>
                  <a:lnTo>
                    <a:pt x="14770" y="7299"/>
                  </a:lnTo>
                  <a:lnTo>
                    <a:pt x="17291" y="8581"/>
                  </a:lnTo>
                  <a:lnTo>
                    <a:pt x="18538" y="8581"/>
                  </a:lnTo>
                  <a:lnTo>
                    <a:pt x="16017" y="9107"/>
                  </a:lnTo>
                  <a:lnTo>
                    <a:pt x="13551" y="8329"/>
                  </a:lnTo>
                  <a:lnTo>
                    <a:pt x="12331" y="8329"/>
                  </a:lnTo>
                  <a:lnTo>
                    <a:pt x="12033" y="9358"/>
                  </a:lnTo>
                  <a:lnTo>
                    <a:pt x="13849" y="10411"/>
                  </a:lnTo>
                  <a:lnTo>
                    <a:pt x="15692" y="11441"/>
                  </a:lnTo>
                  <a:lnTo>
                    <a:pt x="17616" y="14278"/>
                  </a:lnTo>
                  <a:lnTo>
                    <a:pt x="17914" y="17458"/>
                  </a:lnTo>
                  <a:lnTo>
                    <a:pt x="17291" y="20296"/>
                  </a:lnTo>
                  <a:lnTo>
                    <a:pt x="16695" y="21600"/>
                  </a:lnTo>
                  <a:lnTo>
                    <a:pt x="7101" y="20044"/>
                  </a:lnTo>
                  <a:lnTo>
                    <a:pt x="3062" y="17710"/>
                  </a:lnTo>
                  <a:lnTo>
                    <a:pt x="4905" y="17458"/>
                  </a:lnTo>
                  <a:lnTo>
                    <a:pt x="8347" y="18992"/>
                  </a:lnTo>
                  <a:lnTo>
                    <a:pt x="15096" y="19518"/>
                  </a:lnTo>
                  <a:lnTo>
                    <a:pt x="15692" y="19518"/>
                  </a:lnTo>
                  <a:lnTo>
                    <a:pt x="16369" y="17710"/>
                  </a:lnTo>
                  <a:lnTo>
                    <a:pt x="16017" y="15331"/>
                  </a:lnTo>
                  <a:lnTo>
                    <a:pt x="14472" y="12997"/>
                  </a:lnTo>
                  <a:lnTo>
                    <a:pt x="12629" y="11189"/>
                  </a:lnTo>
                  <a:lnTo>
                    <a:pt x="13253" y="14278"/>
                  </a:lnTo>
                  <a:lnTo>
                    <a:pt x="11112" y="18236"/>
                  </a:lnTo>
                  <a:lnTo>
                    <a:pt x="11410" y="14804"/>
                  </a:lnTo>
                  <a:lnTo>
                    <a:pt x="11112" y="10914"/>
                  </a:lnTo>
                  <a:lnTo>
                    <a:pt x="8944" y="14026"/>
                  </a:lnTo>
                  <a:lnTo>
                    <a:pt x="7101" y="16932"/>
                  </a:lnTo>
                  <a:lnTo>
                    <a:pt x="7101" y="13248"/>
                  </a:lnTo>
                  <a:lnTo>
                    <a:pt x="9865" y="10411"/>
                  </a:lnTo>
                  <a:lnTo>
                    <a:pt x="8022" y="10136"/>
                  </a:lnTo>
                  <a:lnTo>
                    <a:pt x="5204" y="10914"/>
                  </a:lnTo>
                  <a:lnTo>
                    <a:pt x="3361" y="12219"/>
                  </a:lnTo>
                  <a:lnTo>
                    <a:pt x="1843" y="14278"/>
                  </a:lnTo>
                  <a:lnTo>
                    <a:pt x="1843" y="15834"/>
                  </a:lnTo>
                  <a:lnTo>
                    <a:pt x="2764" y="16108"/>
                  </a:lnTo>
                  <a:lnTo>
                    <a:pt x="298" y="17710"/>
                  </a:lnTo>
                  <a:close/>
                  <a:moveTo>
                    <a:pt x="298" y="17710"/>
                  </a:moveTo>
                </a:path>
              </a:pathLst>
            </a:custGeom>
            <a:solidFill>
              <a:srgbClr val="000000"/>
            </a:solidFill>
            <a:ln w="12700">
              <a:solidFill>
                <a:schemeClr val="tx1"/>
              </a:solidFill>
              <a:miter lim="800000"/>
              <a:headEnd/>
              <a:tailEnd/>
            </a:ln>
          </p:spPr>
          <p:txBody>
            <a:bodyPr lIns="0" tIns="0" rIns="0" bIns="0">
              <a:prstTxWarp prst="textNoShape">
                <a:avLst/>
              </a:prstTxWarp>
            </a:bodyPr>
            <a:lstStyle/>
            <a:p>
              <a:endParaRPr lang="en-US"/>
            </a:p>
          </p:txBody>
        </p:sp>
      </p:grpSp>
      <p:sp>
        <p:nvSpPr>
          <p:cNvPr id="39950" name="Rectangle 65"/>
          <p:cNvSpPr>
            <a:spLocks noChangeArrowheads="1"/>
          </p:cNvSpPr>
          <p:nvPr/>
        </p:nvSpPr>
        <p:spPr bwMode="auto">
          <a:xfrm>
            <a:off x="0" y="0"/>
            <a:ext cx="4572000" cy="954088"/>
          </a:xfrm>
          <a:prstGeom prst="rect">
            <a:avLst/>
          </a:prstGeom>
          <a:noFill/>
          <a:ln w="9525">
            <a:noFill/>
            <a:miter lim="800000"/>
            <a:headEnd/>
            <a:tailEnd/>
          </a:ln>
        </p:spPr>
        <p:txBody>
          <a:bodyPr>
            <a:prstTxWarp prst="textNoShape">
              <a:avLst/>
            </a:prstTxWarp>
            <a:spAutoFit/>
          </a:bodyPr>
          <a:lstStyle/>
          <a:p>
            <a:r>
              <a:rPr lang="en-US" dirty="0" err="1" smtClean="0"/>
              <a:t>Anupam</a:t>
            </a:r>
            <a:r>
              <a:rPr lang="en-US" dirty="0" smtClean="0"/>
              <a:t> Gupta</a:t>
            </a:r>
          </a:p>
          <a:p>
            <a:r>
              <a:rPr lang="en-US" dirty="0"/>
              <a:t>Danny Sleator</a:t>
            </a:r>
          </a:p>
        </p:txBody>
      </p:sp>
    </p:spTree>
  </p:cSld>
  <p:clrMapOvr>
    <a:masterClrMapping/>
  </p:clrMapOvr>
  <p:transition spd="med">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466" name="Rectangle 1"/>
          <p:cNvSpPr>
            <a:spLocks/>
          </p:cNvSpPr>
          <p:nvPr/>
        </p:nvSpPr>
        <p:spPr bwMode="auto">
          <a:xfrm>
            <a:off x="1295400" y="228600"/>
            <a:ext cx="6397493" cy="553998"/>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dirty="0" smtClean="0">
                <a:solidFill>
                  <a:schemeClr val="tx1"/>
                </a:solidFill>
                <a:ea typeface="Arial Rounded MT Bold" charset="0"/>
                <a:cs typeface="Arial Rounded MT Bold" charset="0"/>
              </a:rPr>
              <a:t>Proving </a:t>
            </a:r>
            <a:r>
              <a:rPr lang="en-US" sz="3600" dirty="0">
                <a:solidFill>
                  <a:schemeClr val="tx1"/>
                </a:solidFill>
                <a:ea typeface="Arial Rounded MT Bold" charset="0"/>
                <a:cs typeface="Arial Rounded MT Bold" charset="0"/>
              </a:rPr>
              <a:t>the </a:t>
            </a:r>
            <a:r>
              <a:rPr lang="en-US" sz="3600" dirty="0" smtClean="0">
                <a:solidFill>
                  <a:schemeClr val="tx1"/>
                </a:solidFill>
                <a:ea typeface="Arial Rounded MT Bold" charset="0"/>
                <a:cs typeface="Arial Rounded MT Bold" charset="0"/>
              </a:rPr>
              <a:t>Algorithm Works</a:t>
            </a:r>
            <a:endParaRPr lang="en-US" sz="3600" dirty="0">
              <a:solidFill>
                <a:schemeClr val="tx1"/>
              </a:solidFill>
              <a:ea typeface="Arial Rounded MT Bold" charset="0"/>
              <a:cs typeface="Arial Rounded MT Bold" charset="0"/>
            </a:endParaRPr>
          </a:p>
        </p:txBody>
      </p:sp>
      <p:sp>
        <p:nvSpPr>
          <p:cNvPr id="2" name="Rectangle 2"/>
          <p:cNvSpPr>
            <a:spLocks/>
          </p:cNvSpPr>
          <p:nvPr/>
        </p:nvSpPr>
        <p:spPr bwMode="auto">
          <a:xfrm>
            <a:off x="466725" y="1116013"/>
            <a:ext cx="8432800" cy="5080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The algorithm outputs a spanning tree </a:t>
            </a:r>
            <a:r>
              <a:rPr lang="en-US">
                <a:solidFill>
                  <a:srgbClr val="FFFF00"/>
                </a:solidFill>
                <a:ea typeface="Arial Rounded MT Bold" charset="0"/>
                <a:cs typeface="Arial Rounded MT Bold" charset="0"/>
              </a:rPr>
              <a:t>T</a:t>
            </a:r>
            <a:r>
              <a:rPr lang="en-US">
                <a:solidFill>
                  <a:schemeClr val="tx1"/>
                </a:solidFill>
                <a:ea typeface="Arial Rounded MT Bold" charset="0"/>
                <a:cs typeface="Arial Rounded MT Bold" charset="0"/>
              </a:rPr>
              <a:t>.  </a:t>
            </a:r>
          </a:p>
        </p:txBody>
      </p:sp>
      <p:sp>
        <p:nvSpPr>
          <p:cNvPr id="26627" name="Rectangle 3"/>
          <p:cNvSpPr>
            <a:spLocks/>
          </p:cNvSpPr>
          <p:nvPr/>
        </p:nvSpPr>
        <p:spPr bwMode="auto">
          <a:xfrm>
            <a:off x="466725" y="2789238"/>
            <a:ext cx="6119813" cy="508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a:solidFill>
                  <a:schemeClr val="tx1"/>
                </a:solidFill>
                <a:ea typeface="Arial Rounded MT Bold" charset="0"/>
                <a:cs typeface="Arial Rounded MT Bold" charset="0"/>
              </a:rPr>
              <a:t>Let </a:t>
            </a:r>
            <a:r>
              <a:rPr lang="en-US">
                <a:solidFill>
                  <a:srgbClr val="FFFF00"/>
                </a:solidFill>
                <a:ea typeface="Arial Rounded MT Bold" charset="0"/>
                <a:cs typeface="Arial Rounded MT Bold" charset="0"/>
              </a:rPr>
              <a:t>M</a:t>
            </a:r>
            <a:r>
              <a:rPr lang="en-US">
                <a:solidFill>
                  <a:schemeClr val="tx1"/>
                </a:solidFill>
                <a:ea typeface="Arial Rounded MT Bold" charset="0"/>
                <a:cs typeface="Arial Rounded MT Bold" charset="0"/>
              </a:rPr>
              <a:t> be a minimum spanning tree.</a:t>
            </a:r>
          </a:p>
        </p:txBody>
      </p:sp>
      <p:sp>
        <p:nvSpPr>
          <p:cNvPr id="26628" name="Rectangle 4"/>
          <p:cNvSpPr>
            <a:spLocks/>
          </p:cNvSpPr>
          <p:nvPr/>
        </p:nvSpPr>
        <p:spPr bwMode="auto">
          <a:xfrm>
            <a:off x="466725" y="3413125"/>
            <a:ext cx="8051800" cy="9144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Let </a:t>
            </a:r>
            <a:r>
              <a:rPr lang="en-US">
                <a:solidFill>
                  <a:srgbClr val="FFFF00"/>
                </a:solidFill>
                <a:ea typeface="Arial Rounded MT Bold" charset="0"/>
                <a:cs typeface="Arial Rounded MT Bold" charset="0"/>
              </a:rPr>
              <a:t>e</a:t>
            </a:r>
            <a:r>
              <a:rPr lang="en-US">
                <a:solidFill>
                  <a:schemeClr val="tx1"/>
                </a:solidFill>
                <a:ea typeface="Arial Rounded MT Bold" charset="0"/>
                <a:cs typeface="Arial Rounded MT Bold" charset="0"/>
              </a:rPr>
              <a:t> be the first edge chosen by the algorithm that is not in </a:t>
            </a:r>
            <a:r>
              <a:rPr lang="en-US">
                <a:solidFill>
                  <a:srgbClr val="FFFF00"/>
                </a:solidFill>
                <a:ea typeface="Arial Rounded MT Bold" charset="0"/>
                <a:cs typeface="Arial Rounded MT Bold" charset="0"/>
              </a:rPr>
              <a:t>M</a:t>
            </a:r>
            <a:r>
              <a:rPr lang="en-US">
                <a:solidFill>
                  <a:schemeClr val="tx1"/>
                </a:solidFill>
                <a:ea typeface="Arial Rounded MT Bold" charset="0"/>
                <a:cs typeface="Arial Rounded MT Bold" charset="0"/>
              </a:rPr>
              <a:t>. </a:t>
            </a:r>
          </a:p>
        </p:txBody>
      </p:sp>
      <p:sp>
        <p:nvSpPr>
          <p:cNvPr id="26629" name="Rectangle 5"/>
          <p:cNvSpPr>
            <a:spLocks/>
          </p:cNvSpPr>
          <p:nvPr/>
        </p:nvSpPr>
        <p:spPr bwMode="auto">
          <a:xfrm>
            <a:off x="465138" y="5942013"/>
            <a:ext cx="6173787" cy="508000"/>
          </a:xfrm>
          <a:prstGeom prst="rect">
            <a:avLst/>
          </a:prstGeom>
          <a:noFill/>
          <a:ln w="12700">
            <a:noFill/>
            <a:miter lim="800000"/>
            <a:headEnd/>
            <a:tailEnd/>
          </a:ln>
        </p:spPr>
        <p:txBody>
          <a:bodyPr wrap="none" lIns="0" tIns="0" rIns="40639" bIns="0">
            <a:prstTxWarp prst="textNoShape">
              <a:avLst/>
            </a:prstTxWarp>
            <a:spAutoFit/>
          </a:bodyPr>
          <a:lstStyle/>
          <a:p>
            <a:pPr marL="39688">
              <a:spcBef>
                <a:spcPts val="638"/>
              </a:spcBef>
            </a:pPr>
            <a:r>
              <a:rPr lang="en-US">
                <a:solidFill>
                  <a:srgbClr val="FFFF00"/>
                </a:solidFill>
                <a:ea typeface="Arial Rounded MT Bold" charset="0"/>
                <a:cs typeface="Arial Rounded MT Bold" charset="0"/>
              </a:rPr>
              <a:t>N = M+e-f</a:t>
            </a:r>
            <a:r>
              <a:rPr lang="en-US">
                <a:solidFill>
                  <a:schemeClr val="tx1"/>
                </a:solidFill>
                <a:ea typeface="Arial Rounded MT Bold" charset="0"/>
                <a:cs typeface="Arial Rounded MT Bold" charset="0"/>
              </a:rPr>
              <a:t> is another spanning tree.</a:t>
            </a:r>
          </a:p>
        </p:txBody>
      </p:sp>
      <p:sp>
        <p:nvSpPr>
          <p:cNvPr id="26630" name="Rectangle 6"/>
          <p:cNvSpPr>
            <a:spLocks/>
          </p:cNvSpPr>
          <p:nvPr/>
        </p:nvSpPr>
        <p:spPr bwMode="auto">
          <a:xfrm>
            <a:off x="466725" y="1738313"/>
            <a:ext cx="8204200" cy="9144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Suppose that it’s not minimal. (For simplicity, assume all edge weights in graph are distinct)</a:t>
            </a:r>
          </a:p>
        </p:txBody>
      </p:sp>
      <p:sp>
        <p:nvSpPr>
          <p:cNvPr id="26631" name="Rectangle 7"/>
          <p:cNvSpPr>
            <a:spLocks/>
          </p:cNvSpPr>
          <p:nvPr/>
        </p:nvSpPr>
        <p:spPr bwMode="auto">
          <a:xfrm>
            <a:off x="466725" y="4464050"/>
            <a:ext cx="8343900" cy="13208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If we add </a:t>
            </a:r>
            <a:r>
              <a:rPr lang="en-US">
                <a:solidFill>
                  <a:srgbClr val="FFFF00"/>
                </a:solidFill>
                <a:ea typeface="Arial Rounded MT Bold" charset="0"/>
                <a:cs typeface="Arial Rounded MT Bold" charset="0"/>
              </a:rPr>
              <a:t>e</a:t>
            </a:r>
            <a:r>
              <a:rPr lang="en-US">
                <a:solidFill>
                  <a:schemeClr val="tx1"/>
                </a:solidFill>
                <a:ea typeface="Arial Rounded MT Bold" charset="0"/>
                <a:cs typeface="Arial Rounded MT Bold" charset="0"/>
              </a:rPr>
              <a:t> to </a:t>
            </a:r>
            <a:r>
              <a:rPr lang="en-US">
                <a:solidFill>
                  <a:srgbClr val="FFFF00"/>
                </a:solidFill>
                <a:ea typeface="Arial Rounded MT Bold" charset="0"/>
                <a:cs typeface="Arial Rounded MT Bold" charset="0"/>
              </a:rPr>
              <a:t>M</a:t>
            </a:r>
            <a:r>
              <a:rPr lang="en-US">
                <a:solidFill>
                  <a:schemeClr val="tx1"/>
                </a:solidFill>
                <a:ea typeface="Arial Rounded MT Bold" charset="0"/>
                <a:cs typeface="Arial Rounded MT Bold" charset="0"/>
              </a:rPr>
              <a:t>, it creates a cycle.  Since this cycle isn’t fully contained in </a:t>
            </a:r>
            <a:r>
              <a:rPr lang="en-US">
                <a:solidFill>
                  <a:srgbClr val="FFFF00"/>
                </a:solidFill>
                <a:ea typeface="Arial Rounded MT Bold" charset="0"/>
                <a:cs typeface="Arial Rounded MT Bold" charset="0"/>
              </a:rPr>
              <a:t>T</a:t>
            </a:r>
            <a:r>
              <a:rPr lang="en-US">
                <a:solidFill>
                  <a:schemeClr val="tx1"/>
                </a:solidFill>
                <a:ea typeface="Arial Rounded MT Bold" charset="0"/>
                <a:cs typeface="Arial Rounded MT Bold" charset="0"/>
              </a:rPr>
              <a:t>, it has an edge </a:t>
            </a:r>
            <a:r>
              <a:rPr lang="en-US">
                <a:solidFill>
                  <a:srgbClr val="FFFF00"/>
                </a:solidFill>
                <a:ea typeface="Arial Rounded MT Bold" charset="0"/>
                <a:cs typeface="Arial Rounded MT Bold" charset="0"/>
              </a:rPr>
              <a:t>f</a:t>
            </a:r>
            <a:r>
              <a:rPr lang="en-US">
                <a:solidFill>
                  <a:schemeClr val="tx1"/>
                </a:solidFill>
                <a:ea typeface="Arial Rounded MT Bold" charset="0"/>
                <a:cs typeface="Arial Rounded MT Bold" charset="0"/>
              </a:rPr>
              <a:t> not in </a:t>
            </a:r>
            <a:r>
              <a:rPr lang="en-US">
                <a:solidFill>
                  <a:srgbClr val="FFFF00"/>
                </a:solidFill>
                <a:ea typeface="Arial Rounded MT Bold" charset="0"/>
                <a:cs typeface="Arial Rounded MT Bold" charset="0"/>
              </a:rPr>
              <a:t>T</a:t>
            </a:r>
            <a:r>
              <a:rPr lang="en-US">
                <a:solidFill>
                  <a:schemeClr val="tx1"/>
                </a:solidFill>
                <a:ea typeface="Arial Rounded MT Bold" charset="0"/>
                <a:cs typeface="Arial Rounded MT Bold" charset="0"/>
              </a:rPr>
              <a: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819328" presetClass="entr" presetSubtype="37670824"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0819328" presetClass="entr" presetSubtype="101723344" fill="hold" grpId="0" nodeType="clickEffect">
                                  <p:stCondLst>
                                    <p:cond delay="0"/>
                                  </p:stCondLst>
                                  <p:childTnLst>
                                    <p:set>
                                      <p:cBhvr>
                                        <p:cTn id="10" dur="1" fill="hold">
                                          <p:stCondLst>
                                            <p:cond delay="499"/>
                                          </p:stCondLst>
                                        </p:cTn>
                                        <p:tgtEl>
                                          <p:spTgt spid="266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0819328" presetClass="entr" presetSubtype="101722536" fill="hold" grpId="0" nodeType="clickEffect">
                                  <p:stCondLst>
                                    <p:cond delay="0"/>
                                  </p:stCondLst>
                                  <p:childTnLst>
                                    <p:set>
                                      <p:cBhvr>
                                        <p:cTn id="14" dur="1" fill="hold">
                                          <p:stCondLst>
                                            <p:cond delay="499"/>
                                          </p:stCondLst>
                                        </p:cTn>
                                        <p:tgtEl>
                                          <p:spTgt spid="266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0819328" presetClass="entr" presetSubtype="101723008" fill="hold" grpId="0" nodeType="clickEffect">
                                  <p:stCondLst>
                                    <p:cond delay="0"/>
                                  </p:stCondLst>
                                  <p:childTnLst>
                                    <p:set>
                                      <p:cBhvr>
                                        <p:cTn id="18" dur="1" fill="hold">
                                          <p:stCondLst>
                                            <p:cond delay="499"/>
                                          </p:stCondLst>
                                        </p:cTn>
                                        <p:tgtEl>
                                          <p:spTgt spid="266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0819328" presetClass="entr" presetSubtype="101722832" fill="hold" grpId="0" nodeType="clickEffect">
                                  <p:stCondLst>
                                    <p:cond delay="0"/>
                                  </p:stCondLst>
                                  <p:childTnLst>
                                    <p:set>
                                      <p:cBhvr>
                                        <p:cTn id="22" dur="1" fill="hold">
                                          <p:stCondLst>
                                            <p:cond delay="499"/>
                                          </p:stCondLst>
                                        </p:cTn>
                                        <p:tgtEl>
                                          <p:spTgt spid="266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40819328" presetClass="entr" presetSubtype="101722624" fill="hold" grpId="0" nodeType="clickEffect">
                                  <p:stCondLst>
                                    <p:cond delay="0"/>
                                  </p:stCondLst>
                                  <p:childTnLst>
                                    <p:set>
                                      <p:cBhvr>
                                        <p:cTn id="26" dur="1" fill="hold">
                                          <p:stCondLst>
                                            <p:cond delay="499"/>
                                          </p:stCondLst>
                                        </p:cTn>
                                        <p:tgtEl>
                                          <p:spTgt spid="266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26627" grpId="0" autoUpdateAnimBg="0"/>
      <p:bldP spid="26628" grpId="0" autoUpdateAnimBg="0"/>
      <p:bldP spid="26629" grpId="0" autoUpdateAnimBg="0"/>
      <p:bldP spid="26630" grpId="0" autoUpdateAnimBg="0"/>
      <p:bldP spid="26631" grpId="0" autoUpdateAnimBg="0"/>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Rectangle 1"/>
          <p:cNvSpPr>
            <a:spLocks/>
          </p:cNvSpPr>
          <p:nvPr/>
        </p:nvSpPr>
        <p:spPr bwMode="auto">
          <a:xfrm>
            <a:off x="1833563" y="495300"/>
            <a:ext cx="6397493" cy="553998"/>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dirty="0" smtClean="0">
                <a:solidFill>
                  <a:schemeClr val="tx1"/>
                </a:solidFill>
                <a:ea typeface="Arial Rounded MT Bold" charset="0"/>
                <a:cs typeface="Arial Rounded MT Bold" charset="0"/>
              </a:rPr>
              <a:t>Proving the Algorithm Works</a:t>
            </a:r>
            <a:endParaRPr lang="en-US" sz="3600" dirty="0">
              <a:solidFill>
                <a:schemeClr val="tx1"/>
              </a:solidFill>
              <a:ea typeface="Arial Rounded MT Bold" charset="0"/>
              <a:cs typeface="Arial Rounded MT Bold" charset="0"/>
            </a:endParaRPr>
          </a:p>
        </p:txBody>
      </p:sp>
      <p:sp>
        <p:nvSpPr>
          <p:cNvPr id="63491" name="Rectangle 2"/>
          <p:cNvSpPr>
            <a:spLocks/>
          </p:cNvSpPr>
          <p:nvPr/>
        </p:nvSpPr>
        <p:spPr bwMode="auto">
          <a:xfrm>
            <a:off x="693738" y="1357313"/>
            <a:ext cx="6173787" cy="508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a:solidFill>
                  <a:srgbClr val="FFFF00"/>
                </a:solidFill>
                <a:ea typeface="Arial Rounded MT Bold" charset="0"/>
                <a:cs typeface="Arial Rounded MT Bold" charset="0"/>
              </a:rPr>
              <a:t>N = M+e-f</a:t>
            </a:r>
            <a:r>
              <a:rPr lang="en-US">
                <a:solidFill>
                  <a:schemeClr val="tx1"/>
                </a:solidFill>
                <a:ea typeface="Arial Rounded MT Bold" charset="0"/>
                <a:cs typeface="Arial Rounded MT Bold" charset="0"/>
              </a:rPr>
              <a:t> is another spanning tree.</a:t>
            </a:r>
          </a:p>
        </p:txBody>
      </p:sp>
      <p:sp>
        <p:nvSpPr>
          <p:cNvPr id="2" name="Rectangle 3"/>
          <p:cNvSpPr>
            <a:spLocks/>
          </p:cNvSpPr>
          <p:nvPr/>
        </p:nvSpPr>
        <p:spPr bwMode="auto">
          <a:xfrm>
            <a:off x="695325" y="2054225"/>
            <a:ext cx="5611813" cy="508000"/>
          </a:xfrm>
          <a:prstGeom prst="rect">
            <a:avLst/>
          </a:prstGeom>
          <a:noFill/>
          <a:ln w="12700">
            <a:noFill/>
            <a:miter lim="800000"/>
            <a:headEnd/>
            <a:tailEnd/>
          </a:ln>
        </p:spPr>
        <p:txBody>
          <a:bodyPr wrap="none" lIns="0" tIns="0" rIns="40639" bIns="0">
            <a:prstTxWarp prst="textNoShape">
              <a:avLst/>
            </a:prstTxWarp>
            <a:spAutoFit/>
          </a:bodyPr>
          <a:lstStyle/>
          <a:p>
            <a:pPr marL="39688">
              <a:spcBef>
                <a:spcPts val="638"/>
              </a:spcBef>
            </a:pPr>
            <a:r>
              <a:rPr lang="en-US">
                <a:solidFill>
                  <a:schemeClr val="tx1"/>
                </a:solidFill>
                <a:ea typeface="Arial Rounded MT Bold" charset="0"/>
                <a:cs typeface="Arial Rounded MT Bold" charset="0"/>
              </a:rPr>
              <a:t>Claim: </a:t>
            </a:r>
            <a:r>
              <a:rPr lang="en-US">
                <a:solidFill>
                  <a:srgbClr val="FFFF00"/>
                </a:solidFill>
                <a:ea typeface="Arial Rounded MT Bold" charset="0"/>
                <a:cs typeface="Arial Rounded MT Bold" charset="0"/>
              </a:rPr>
              <a:t>e &lt; f</a:t>
            </a:r>
            <a:r>
              <a:rPr lang="en-US">
                <a:solidFill>
                  <a:schemeClr val="tx1"/>
                </a:solidFill>
                <a:ea typeface="Arial Rounded MT Bold" charset="0"/>
                <a:cs typeface="Arial Rounded MT Bold" charset="0"/>
              </a:rPr>
              <a:t>, and therefore </a:t>
            </a:r>
            <a:r>
              <a:rPr lang="en-US">
                <a:solidFill>
                  <a:srgbClr val="FFFF00"/>
                </a:solidFill>
                <a:ea typeface="Arial Rounded MT Bold" charset="0"/>
                <a:cs typeface="Arial Rounded MT Bold" charset="0"/>
              </a:rPr>
              <a:t>N &lt; M</a:t>
            </a:r>
          </a:p>
        </p:txBody>
      </p:sp>
      <p:sp>
        <p:nvSpPr>
          <p:cNvPr id="27652" name="Rectangle 4"/>
          <p:cNvSpPr>
            <a:spLocks/>
          </p:cNvSpPr>
          <p:nvPr/>
        </p:nvSpPr>
        <p:spPr bwMode="auto">
          <a:xfrm>
            <a:off x="695325" y="2752725"/>
            <a:ext cx="3317875" cy="508000"/>
          </a:xfrm>
          <a:prstGeom prst="rect">
            <a:avLst/>
          </a:prstGeom>
          <a:noFill/>
          <a:ln w="12700">
            <a:noFill/>
            <a:miter lim="800000"/>
            <a:headEnd/>
            <a:tailEnd/>
          </a:ln>
        </p:spPr>
        <p:txBody>
          <a:bodyPr wrap="none" lIns="0" tIns="0" rIns="40639" bIns="0">
            <a:prstTxWarp prst="textNoShape">
              <a:avLst/>
            </a:prstTxWarp>
            <a:spAutoFit/>
          </a:bodyPr>
          <a:lstStyle/>
          <a:p>
            <a:pPr marL="39688">
              <a:spcBef>
                <a:spcPts val="638"/>
              </a:spcBef>
            </a:pPr>
            <a:r>
              <a:rPr lang="en-US">
                <a:solidFill>
                  <a:schemeClr val="tx1"/>
                </a:solidFill>
                <a:ea typeface="Arial Rounded MT Bold" charset="0"/>
                <a:cs typeface="Arial Rounded MT Bold" charset="0"/>
              </a:rPr>
              <a:t>Suppose not:  </a:t>
            </a:r>
            <a:r>
              <a:rPr lang="en-US">
                <a:solidFill>
                  <a:srgbClr val="FFFF00"/>
                </a:solidFill>
                <a:ea typeface="Arial Rounded MT Bold" charset="0"/>
                <a:cs typeface="Arial Rounded MT Bold" charset="0"/>
              </a:rPr>
              <a:t>e &gt; f</a:t>
            </a:r>
          </a:p>
        </p:txBody>
      </p:sp>
      <p:sp>
        <p:nvSpPr>
          <p:cNvPr id="27653" name="Rectangle 5"/>
          <p:cNvSpPr>
            <a:spLocks/>
          </p:cNvSpPr>
          <p:nvPr/>
        </p:nvSpPr>
        <p:spPr bwMode="auto">
          <a:xfrm>
            <a:off x="695325" y="3449638"/>
            <a:ext cx="8204200" cy="13208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Then </a:t>
            </a:r>
            <a:r>
              <a:rPr lang="en-US">
                <a:solidFill>
                  <a:srgbClr val="FFFF00"/>
                </a:solidFill>
                <a:ea typeface="Arial Rounded MT Bold" charset="0"/>
                <a:cs typeface="Arial Rounded MT Bold" charset="0"/>
              </a:rPr>
              <a:t>f</a:t>
            </a:r>
            <a:r>
              <a:rPr lang="en-US">
                <a:solidFill>
                  <a:schemeClr val="tx1"/>
                </a:solidFill>
                <a:ea typeface="Arial Rounded MT Bold" charset="0"/>
                <a:cs typeface="Arial Rounded MT Bold" charset="0"/>
              </a:rPr>
              <a:t> would have been visited before </a:t>
            </a:r>
            <a:r>
              <a:rPr lang="en-US">
                <a:solidFill>
                  <a:srgbClr val="FFFF00"/>
                </a:solidFill>
                <a:ea typeface="Arial Rounded MT Bold" charset="0"/>
                <a:cs typeface="Arial Rounded MT Bold" charset="0"/>
              </a:rPr>
              <a:t>e</a:t>
            </a:r>
            <a:r>
              <a:rPr lang="en-US">
                <a:solidFill>
                  <a:schemeClr val="tx1"/>
                </a:solidFill>
                <a:ea typeface="Arial Rounded MT Bold" charset="0"/>
                <a:cs typeface="Arial Rounded MT Bold" charset="0"/>
              </a:rPr>
              <a:t> by the algorithm, but not added, because adding it would have formed a cycle.</a:t>
            </a:r>
          </a:p>
        </p:txBody>
      </p:sp>
      <p:sp>
        <p:nvSpPr>
          <p:cNvPr id="27654" name="Rectangle 6"/>
          <p:cNvSpPr>
            <a:spLocks/>
          </p:cNvSpPr>
          <p:nvPr/>
        </p:nvSpPr>
        <p:spPr bwMode="auto">
          <a:xfrm>
            <a:off x="695325" y="5002213"/>
            <a:ext cx="8140700" cy="13208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But all of these cycle edges are also edges of </a:t>
            </a:r>
            <a:r>
              <a:rPr lang="en-US">
                <a:solidFill>
                  <a:srgbClr val="FFFF00"/>
                </a:solidFill>
                <a:ea typeface="Arial Rounded MT Bold" charset="0"/>
                <a:cs typeface="Arial Rounded MT Bold" charset="0"/>
              </a:rPr>
              <a:t>M</a:t>
            </a:r>
            <a:r>
              <a:rPr lang="en-US">
                <a:solidFill>
                  <a:schemeClr val="tx1"/>
                </a:solidFill>
                <a:ea typeface="Arial Rounded MT Bold" charset="0"/>
                <a:cs typeface="Arial Rounded MT Bold" charset="0"/>
              </a:rPr>
              <a:t>, since </a:t>
            </a:r>
            <a:r>
              <a:rPr lang="en-US">
                <a:solidFill>
                  <a:srgbClr val="FFFF00"/>
                </a:solidFill>
                <a:ea typeface="Arial Rounded MT Bold" charset="0"/>
                <a:cs typeface="Arial Rounded MT Bold" charset="0"/>
              </a:rPr>
              <a:t>e</a:t>
            </a:r>
            <a:r>
              <a:rPr lang="en-US">
                <a:solidFill>
                  <a:schemeClr val="tx1"/>
                </a:solidFill>
                <a:ea typeface="Arial Rounded MT Bold" charset="0"/>
                <a:cs typeface="Arial Rounded MT Bold" charset="0"/>
              </a:rPr>
              <a:t> was the first edge not in </a:t>
            </a:r>
            <a:r>
              <a:rPr lang="en-US">
                <a:solidFill>
                  <a:srgbClr val="FFFF00"/>
                </a:solidFill>
                <a:ea typeface="Arial Rounded MT Bold" charset="0"/>
                <a:cs typeface="Arial Rounded MT Bold" charset="0"/>
              </a:rPr>
              <a:t>M</a:t>
            </a:r>
            <a:r>
              <a:rPr lang="en-US">
                <a:solidFill>
                  <a:schemeClr val="tx1"/>
                </a:solidFill>
                <a:ea typeface="Arial Rounded MT Bold" charset="0"/>
                <a:cs typeface="Arial Rounded MT Bold" charset="0"/>
              </a:rPr>
              <a:t>.  This contradicts the assumption </a:t>
            </a:r>
            <a:r>
              <a:rPr lang="en-US">
                <a:solidFill>
                  <a:srgbClr val="FFFF00"/>
                </a:solidFill>
                <a:ea typeface="Arial Rounded MT Bold" charset="0"/>
                <a:cs typeface="Arial Rounded MT Bold" charset="0"/>
              </a:rPr>
              <a:t>M</a:t>
            </a:r>
            <a:r>
              <a:rPr lang="en-US">
                <a:solidFill>
                  <a:schemeClr val="tx1"/>
                </a:solidFill>
                <a:ea typeface="Arial Rounded MT Bold" charset="0"/>
                <a:cs typeface="Arial Rounded MT Bold" charset="0"/>
              </a:rPr>
              <a:t> is a tree.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819712" presetClass="entr" presetSubtype="101950376"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0819712" presetClass="entr" presetSubtype="40210560" fill="hold" grpId="0" nodeType="clickEffect">
                                  <p:stCondLst>
                                    <p:cond delay="0"/>
                                  </p:stCondLst>
                                  <p:childTnLst>
                                    <p:set>
                                      <p:cBhvr>
                                        <p:cTn id="10" dur="1" fill="hold">
                                          <p:stCondLst>
                                            <p:cond delay="499"/>
                                          </p:stCondLst>
                                        </p:cTn>
                                        <p:tgtEl>
                                          <p:spTgt spid="276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0819712" presetClass="entr" presetSubtype="101950632" fill="hold" grpId="0" nodeType="clickEffect">
                                  <p:stCondLst>
                                    <p:cond delay="0"/>
                                  </p:stCondLst>
                                  <p:childTnLst>
                                    <p:set>
                                      <p:cBhvr>
                                        <p:cTn id="14" dur="1" fill="hold">
                                          <p:stCondLst>
                                            <p:cond delay="499"/>
                                          </p:stCondLst>
                                        </p:cTn>
                                        <p:tgtEl>
                                          <p:spTgt spid="276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0819712" presetClass="entr" presetSubtype="101950800" fill="hold" grpId="0" nodeType="clickEffect">
                                  <p:stCondLst>
                                    <p:cond delay="0"/>
                                  </p:stCondLst>
                                  <p:childTnLst>
                                    <p:set>
                                      <p:cBhvr>
                                        <p:cTn id="18" dur="1" fill="hold">
                                          <p:stCondLst>
                                            <p:cond delay="499"/>
                                          </p:stCondLst>
                                        </p:cTn>
                                        <p:tgtEl>
                                          <p:spTgt spid="276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27652" grpId="0" autoUpdateAnimBg="0"/>
      <p:bldP spid="27653" grpId="0" autoUpdateAnimBg="0"/>
      <p:bldP spid="27654" grpId="0" autoUpdateAnimBg="0"/>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Rectangle 1"/>
          <p:cNvSpPr>
            <a:spLocks/>
          </p:cNvSpPr>
          <p:nvPr/>
        </p:nvSpPr>
        <p:spPr bwMode="auto">
          <a:xfrm>
            <a:off x="1119188" y="1066800"/>
            <a:ext cx="6864350"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Greed is Good  (In this case…)</a:t>
            </a:r>
          </a:p>
        </p:txBody>
      </p:sp>
      <p:sp>
        <p:nvSpPr>
          <p:cNvPr id="2" name="Rectangle 2"/>
          <p:cNvSpPr>
            <a:spLocks/>
          </p:cNvSpPr>
          <p:nvPr/>
        </p:nvSpPr>
        <p:spPr bwMode="auto">
          <a:xfrm>
            <a:off x="742950" y="2081213"/>
            <a:ext cx="7848600" cy="13208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The greedy algorithm, by adding the least costly edges in each stage, succeeds in finding an MST</a:t>
            </a:r>
          </a:p>
        </p:txBody>
      </p:sp>
      <p:sp>
        <p:nvSpPr>
          <p:cNvPr id="28675" name="Rectangle 3"/>
          <p:cNvSpPr>
            <a:spLocks/>
          </p:cNvSpPr>
          <p:nvPr/>
        </p:nvSpPr>
        <p:spPr bwMode="auto">
          <a:xfrm>
            <a:off x="742950" y="3706813"/>
            <a:ext cx="7912100" cy="9144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But — in math and life — if pushed too far, the greedy approach can lead to bad results. </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1691392" presetClass="entr" presetSubtype="40210768"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1691392" presetClass="entr" presetSubtype="101952040" fill="hold" grpId="0" nodeType="clickEffect">
                                  <p:stCondLst>
                                    <p:cond delay="0"/>
                                  </p:stCondLst>
                                  <p:childTnLst>
                                    <p:set>
                                      <p:cBhvr>
                                        <p:cTn id="10" dur="1" fill="hold">
                                          <p:stCondLst>
                                            <p:cond delay="499"/>
                                          </p:stCondLst>
                                        </p:cTn>
                                        <p:tgtEl>
                                          <p:spTgt spid="286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28675" grpId="0" autoUpdateAnimBg="0"/>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8" name="Rectangle 1"/>
          <p:cNvSpPr>
            <a:spLocks/>
          </p:cNvSpPr>
          <p:nvPr/>
        </p:nvSpPr>
        <p:spPr bwMode="auto">
          <a:xfrm>
            <a:off x="727075" y="1625600"/>
            <a:ext cx="7593013"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TSP: Traveling Salesman Problem</a:t>
            </a:r>
          </a:p>
        </p:txBody>
      </p:sp>
      <p:sp>
        <p:nvSpPr>
          <p:cNvPr id="2" name="Rectangle 2"/>
          <p:cNvSpPr>
            <a:spLocks/>
          </p:cNvSpPr>
          <p:nvPr/>
        </p:nvSpPr>
        <p:spPr bwMode="auto">
          <a:xfrm>
            <a:off x="877888" y="2487613"/>
            <a:ext cx="7391400" cy="21336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Given a number of cities and the costs of traveling from any city to any other city, what is the cheapest round-trip route that visits each city at least once and then returns to the starting city? </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1691776" presetClass="entr" presetSubtype="40210984"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Rectangle 1"/>
          <p:cNvSpPr>
            <a:spLocks/>
          </p:cNvSpPr>
          <p:nvPr/>
        </p:nvSpPr>
        <p:spPr bwMode="auto">
          <a:xfrm>
            <a:off x="2762250" y="546100"/>
            <a:ext cx="3543300"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TSP from Trees</a:t>
            </a:r>
          </a:p>
        </p:txBody>
      </p:sp>
      <p:sp>
        <p:nvSpPr>
          <p:cNvPr id="2" name="Rectangle 2"/>
          <p:cNvSpPr>
            <a:spLocks/>
          </p:cNvSpPr>
          <p:nvPr/>
        </p:nvSpPr>
        <p:spPr bwMode="auto">
          <a:xfrm>
            <a:off x="468313" y="1579563"/>
            <a:ext cx="8255000" cy="9144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We can use an MST to derive a TSP tour that is no more expensive than </a:t>
            </a:r>
            <a:r>
              <a:rPr lang="en-US">
                <a:solidFill>
                  <a:srgbClr val="FFFF00"/>
                </a:solidFill>
                <a:ea typeface="Arial Rounded MT Bold" charset="0"/>
                <a:cs typeface="Arial Rounded MT Bold" charset="0"/>
              </a:rPr>
              <a:t>twice</a:t>
            </a:r>
            <a:r>
              <a:rPr lang="en-US">
                <a:solidFill>
                  <a:schemeClr val="tx1"/>
                </a:solidFill>
                <a:ea typeface="Arial Rounded MT Bold" charset="0"/>
                <a:cs typeface="Arial Rounded MT Bold" charset="0"/>
              </a:rPr>
              <a:t> the optimal tour.</a:t>
            </a:r>
          </a:p>
        </p:txBody>
      </p:sp>
      <p:sp>
        <p:nvSpPr>
          <p:cNvPr id="30723" name="Rectangle 3"/>
          <p:cNvSpPr>
            <a:spLocks/>
          </p:cNvSpPr>
          <p:nvPr/>
        </p:nvSpPr>
        <p:spPr bwMode="auto">
          <a:xfrm>
            <a:off x="468313" y="2776538"/>
            <a:ext cx="7912100" cy="9144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Idea: walk “around” the MST and take shortcuts if a node has already been visited.</a:t>
            </a:r>
          </a:p>
        </p:txBody>
      </p:sp>
      <p:sp>
        <p:nvSpPr>
          <p:cNvPr id="30724" name="Rectangle 4"/>
          <p:cNvSpPr>
            <a:spLocks/>
          </p:cNvSpPr>
          <p:nvPr/>
        </p:nvSpPr>
        <p:spPr bwMode="auto">
          <a:xfrm>
            <a:off x="544513" y="3986213"/>
            <a:ext cx="7772400" cy="13208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We assume that all pairs of nodes are connected, and edge weights satisfy the </a:t>
            </a:r>
            <a:r>
              <a:rPr lang="en-US">
                <a:solidFill>
                  <a:srgbClr val="FFFF00"/>
                </a:solidFill>
                <a:ea typeface="Arial Rounded MT Bold" charset="0"/>
                <a:cs typeface="Arial Rounded MT Bold" charset="0"/>
              </a:rPr>
              <a:t>triangle inequality d(x,y) ≤</a:t>
            </a:r>
            <a:r>
              <a:rPr lang="en-US">
                <a:solidFill>
                  <a:schemeClr val="tx1"/>
                </a:solidFill>
                <a:ea typeface="Arial Rounded MT Bold" charset="0"/>
                <a:cs typeface="Arial Rounded MT Bold" charset="0"/>
              </a:rPr>
              <a:t> </a:t>
            </a:r>
            <a:r>
              <a:rPr lang="en-US">
                <a:solidFill>
                  <a:srgbClr val="FFFF00"/>
                </a:solidFill>
                <a:ea typeface="Arial Rounded MT Bold" charset="0"/>
                <a:cs typeface="Arial Rounded MT Bold" charset="0"/>
              </a:rPr>
              <a:t>d(x,z) + d(z,y)</a:t>
            </a:r>
            <a:r>
              <a:rPr lang="en-US">
                <a:solidFill>
                  <a:schemeClr val="tx1"/>
                </a:solidFill>
                <a:ea typeface="Arial Rounded MT Bold" charset="0"/>
                <a:cs typeface="Arial Rounded MT Bold" charset="0"/>
              </a:rPr>
              <a:t> </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1692160" presetClass="entr" presetSubtype="4021120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1692160" presetClass="entr" presetSubtype="101952680" fill="hold" grpId="0" nodeType="clickEffect">
                                  <p:stCondLst>
                                    <p:cond delay="0"/>
                                  </p:stCondLst>
                                  <p:childTnLst>
                                    <p:set>
                                      <p:cBhvr>
                                        <p:cTn id="10" dur="1" fill="hold">
                                          <p:stCondLst>
                                            <p:cond delay="499"/>
                                          </p:stCondLst>
                                        </p:cTn>
                                        <p:tgtEl>
                                          <p:spTgt spid="307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1692160" presetClass="entr" presetSubtype="101952768" fill="hold" grpId="0" nodeType="clickEffect">
                                  <p:stCondLst>
                                    <p:cond delay="0"/>
                                  </p:stCondLst>
                                  <p:childTnLst>
                                    <p:set>
                                      <p:cBhvr>
                                        <p:cTn id="14" dur="1" fill="hold">
                                          <p:stCondLst>
                                            <p:cond delay="499"/>
                                          </p:stCondLst>
                                        </p:cTn>
                                        <p:tgtEl>
                                          <p:spTgt spid="307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0723" grpId="0" autoUpdateAnimBg="0"/>
      <p:bldP spid="30724" grpId="0" autoUpdateAnimBg="0"/>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6" name="Rectangle 1"/>
          <p:cNvSpPr>
            <a:spLocks/>
          </p:cNvSpPr>
          <p:nvPr/>
        </p:nvSpPr>
        <p:spPr bwMode="auto">
          <a:xfrm>
            <a:off x="2566988" y="546100"/>
            <a:ext cx="3892550"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Tours from Trees</a:t>
            </a:r>
          </a:p>
        </p:txBody>
      </p:sp>
      <p:sp>
        <p:nvSpPr>
          <p:cNvPr id="2" name="Rectangle 2"/>
          <p:cNvSpPr>
            <a:spLocks/>
          </p:cNvSpPr>
          <p:nvPr/>
        </p:nvSpPr>
        <p:spPr bwMode="auto">
          <a:xfrm>
            <a:off x="904875" y="3427413"/>
            <a:ext cx="5722938" cy="508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a:solidFill>
                  <a:schemeClr val="tx1"/>
                </a:solidFill>
                <a:ea typeface="Arial Rounded MT Bold" charset="0"/>
                <a:cs typeface="Arial Rounded MT Bold" charset="0"/>
              </a:rPr>
              <a:t>This is a </a:t>
            </a:r>
            <a:r>
              <a:rPr lang="en-US">
                <a:solidFill>
                  <a:srgbClr val="FFFF00"/>
                </a:solidFill>
                <a:ea typeface="Arial Rounded MT Bold" charset="0"/>
                <a:cs typeface="Arial Rounded MT Bold" charset="0"/>
              </a:rPr>
              <a:t>2-competitive</a:t>
            </a:r>
            <a:r>
              <a:rPr lang="en-US">
                <a:solidFill>
                  <a:schemeClr val="tx1"/>
                </a:solidFill>
                <a:ea typeface="Arial Rounded MT Bold" charset="0"/>
                <a:cs typeface="Arial Rounded MT Bold" charset="0"/>
              </a:rPr>
              <a:t> algorithm</a:t>
            </a:r>
          </a:p>
        </p:txBody>
      </p:sp>
      <p:sp>
        <p:nvSpPr>
          <p:cNvPr id="31747" name="Rectangle 3"/>
          <p:cNvSpPr>
            <a:spLocks/>
          </p:cNvSpPr>
          <p:nvPr/>
        </p:nvSpPr>
        <p:spPr bwMode="auto">
          <a:xfrm>
            <a:off x="904875" y="1624013"/>
            <a:ext cx="7626350" cy="13208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a:solidFill>
                  <a:schemeClr val="tx1"/>
                </a:solidFill>
                <a:ea typeface="Arial Rounded MT Bold" charset="0"/>
                <a:cs typeface="Arial Rounded MT Bold" charset="0"/>
              </a:rPr>
              <a:t>Shortcuts only decrease the cost, so </a:t>
            </a:r>
          </a:p>
          <a:p>
            <a:pPr marL="39688"/>
            <a:r>
              <a:rPr lang="en-US">
                <a:solidFill>
                  <a:schemeClr val="tx1"/>
                </a:solidFill>
                <a:ea typeface="Arial Rounded MT Bold" charset="0"/>
                <a:cs typeface="Arial Rounded MT Bold" charset="0"/>
              </a:rPr>
              <a:t>Cost(Greedy Tour)   	≤  2 Cost(MST) </a:t>
            </a:r>
          </a:p>
          <a:p>
            <a:pPr marL="39688"/>
            <a:r>
              <a:rPr lang="en-US">
                <a:solidFill>
                  <a:schemeClr val="tx1"/>
                </a:solidFill>
                <a:ea typeface="Arial Rounded MT Bold" charset="0"/>
                <a:cs typeface="Arial Rounded MT Bold" charset="0"/>
              </a:rPr>
              <a:t>                                	≤ 2 Cost(Optimal Tour)</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1692544" presetClass="entr" presetSubtype="102019280" fill="hold" grpId="0" nodeType="clickEffect">
                                  <p:stCondLst>
                                    <p:cond delay="0"/>
                                  </p:stCondLst>
                                  <p:childTnLst>
                                    <p:set>
                                      <p:cBhvr>
                                        <p:cTn id="6" dur="1" fill="hold">
                                          <p:stCondLst>
                                            <p:cond delay="499"/>
                                          </p:stCondLst>
                                        </p:cTn>
                                        <p:tgtEl>
                                          <p:spTgt spid="317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1692544" presetClass="entr" presetSubtype="40211408" fill="hold" grpId="0"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1747" grpId="0" autoUpdateAnimBg="0"/>
    </p:bld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10" name="Rectangle 1"/>
          <p:cNvSpPr>
            <a:spLocks/>
          </p:cNvSpPr>
          <p:nvPr/>
        </p:nvSpPr>
        <p:spPr bwMode="auto">
          <a:xfrm>
            <a:off x="2760663" y="1168400"/>
            <a:ext cx="3582987"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Bipartite Graph</a:t>
            </a:r>
          </a:p>
        </p:txBody>
      </p:sp>
      <p:sp>
        <p:nvSpPr>
          <p:cNvPr id="2" name="Rectangle 2"/>
          <p:cNvSpPr>
            <a:spLocks/>
          </p:cNvSpPr>
          <p:nvPr/>
        </p:nvSpPr>
        <p:spPr bwMode="auto">
          <a:xfrm>
            <a:off x="922338" y="2373313"/>
            <a:ext cx="7810500" cy="19304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A graph is bipartite if the nodes can be partitioned into two sets V</a:t>
            </a:r>
            <a:r>
              <a:rPr lang="en-US" baseline="-25000">
                <a:solidFill>
                  <a:schemeClr val="tx1"/>
                </a:solidFill>
                <a:ea typeface="Arial Rounded MT Bold" charset="0"/>
                <a:cs typeface="Arial Rounded MT Bold" charset="0"/>
              </a:rPr>
              <a:t>1</a:t>
            </a:r>
            <a:r>
              <a:rPr lang="en-US">
                <a:solidFill>
                  <a:schemeClr val="tx1"/>
                </a:solidFill>
                <a:ea typeface="Arial Rounded MT Bold" charset="0"/>
                <a:cs typeface="Arial Rounded MT Bold" charset="0"/>
              </a:rPr>
              <a:t> and V</a:t>
            </a:r>
            <a:r>
              <a:rPr lang="en-US" baseline="-25000">
                <a:solidFill>
                  <a:schemeClr val="tx1"/>
                </a:solidFill>
                <a:ea typeface="Arial Rounded MT Bold" charset="0"/>
                <a:cs typeface="Arial Rounded MT Bold" charset="0"/>
              </a:rPr>
              <a:t>2</a:t>
            </a:r>
            <a:r>
              <a:rPr lang="en-US">
                <a:solidFill>
                  <a:schemeClr val="tx1"/>
                </a:solidFill>
                <a:ea typeface="Arial Rounded MT Bold" charset="0"/>
                <a:cs typeface="Arial Rounded MT Bold" charset="0"/>
              </a:rPr>
              <a:t> such that all edges go only between V</a:t>
            </a:r>
            <a:r>
              <a:rPr lang="en-US" baseline="-25000">
                <a:solidFill>
                  <a:schemeClr val="tx1"/>
                </a:solidFill>
                <a:ea typeface="Arial Rounded MT Bold" charset="0"/>
                <a:cs typeface="Arial Rounded MT Bold" charset="0"/>
              </a:rPr>
              <a:t>1</a:t>
            </a:r>
            <a:r>
              <a:rPr lang="en-US">
                <a:solidFill>
                  <a:schemeClr val="tx1"/>
                </a:solidFill>
                <a:ea typeface="Arial Rounded MT Bold" charset="0"/>
                <a:cs typeface="Arial Rounded MT Bold" charset="0"/>
              </a:rPr>
              <a:t> and V</a:t>
            </a:r>
            <a:r>
              <a:rPr lang="en-US" baseline="-25000">
                <a:solidFill>
                  <a:schemeClr val="tx1"/>
                </a:solidFill>
                <a:ea typeface="Arial Rounded MT Bold" charset="0"/>
                <a:cs typeface="Arial Rounded MT Bold" charset="0"/>
              </a:rPr>
              <a:t>2</a:t>
            </a:r>
            <a:r>
              <a:rPr lang="en-US">
                <a:solidFill>
                  <a:schemeClr val="tx1"/>
                </a:solidFill>
                <a:ea typeface="Arial Rounded MT Bold" charset="0"/>
                <a:cs typeface="Arial Rounded MT Bold" charset="0"/>
              </a:rPr>
              <a:t> (no edges go from V</a:t>
            </a:r>
            <a:r>
              <a:rPr lang="en-US" baseline="-25000">
                <a:solidFill>
                  <a:schemeClr val="tx1"/>
                </a:solidFill>
                <a:ea typeface="Arial Rounded MT Bold" charset="0"/>
                <a:cs typeface="Arial Rounded MT Bold" charset="0"/>
              </a:rPr>
              <a:t>1</a:t>
            </a:r>
            <a:r>
              <a:rPr lang="en-US">
                <a:solidFill>
                  <a:schemeClr val="tx1"/>
                </a:solidFill>
                <a:ea typeface="Arial Rounded MT Bold" charset="0"/>
                <a:cs typeface="Arial Rounded MT Bold" charset="0"/>
              </a:rPr>
              <a:t> to V</a:t>
            </a:r>
            <a:r>
              <a:rPr lang="en-US" baseline="-25000">
                <a:solidFill>
                  <a:schemeClr val="tx1"/>
                </a:solidFill>
                <a:ea typeface="Arial Rounded MT Bold" charset="0"/>
                <a:cs typeface="Arial Rounded MT Bold" charset="0"/>
              </a:rPr>
              <a:t>1</a:t>
            </a:r>
            <a:r>
              <a:rPr lang="en-US">
                <a:solidFill>
                  <a:schemeClr val="tx1"/>
                </a:solidFill>
                <a:ea typeface="Arial Rounded MT Bold" charset="0"/>
                <a:cs typeface="Arial Rounded MT Bold" charset="0"/>
              </a:rPr>
              <a:t> or from V</a:t>
            </a:r>
            <a:r>
              <a:rPr lang="en-US" baseline="-25000">
                <a:solidFill>
                  <a:schemeClr val="tx1"/>
                </a:solidFill>
                <a:ea typeface="Arial Rounded MT Bold" charset="0"/>
                <a:cs typeface="Arial Rounded MT Bold" charset="0"/>
              </a:rPr>
              <a:t>2</a:t>
            </a:r>
            <a:r>
              <a:rPr lang="en-US">
                <a:solidFill>
                  <a:schemeClr val="tx1"/>
                </a:solidFill>
                <a:ea typeface="Arial Rounded MT Bold" charset="0"/>
                <a:cs typeface="Arial Rounded MT Bold" charset="0"/>
              </a:rPr>
              <a:t> to V</a:t>
            </a:r>
            <a:r>
              <a:rPr lang="en-US" baseline="-25000">
                <a:solidFill>
                  <a:schemeClr val="tx1"/>
                </a:solidFill>
                <a:ea typeface="Arial Rounded MT Bold" charset="0"/>
                <a:cs typeface="Arial Rounded MT Bold" charset="0"/>
              </a:rPr>
              <a:t>2</a:t>
            </a:r>
            <a:r>
              <a:rPr lang="en-US">
                <a:solidFill>
                  <a:schemeClr val="tx1"/>
                </a:solidFill>
                <a:ea typeface="Arial Rounded MT Bold" charset="0"/>
                <a:cs typeface="Arial Rounded MT Bold" charset="0"/>
              </a:rPr>
              <a: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1693312" presetClass="entr" presetSubtype="40211624"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69634" name="Group 1"/>
          <p:cNvGrpSpPr>
            <a:grpSpLocks/>
          </p:cNvGrpSpPr>
          <p:nvPr/>
        </p:nvGrpSpPr>
        <p:grpSpPr bwMode="auto">
          <a:xfrm>
            <a:off x="3352800" y="4597400"/>
            <a:ext cx="1036638" cy="1819275"/>
            <a:chOff x="0" y="0"/>
            <a:chExt cx="653" cy="1146"/>
          </a:xfrm>
        </p:grpSpPr>
        <p:grpSp>
          <p:nvGrpSpPr>
            <p:cNvPr id="69656" name="Group 2"/>
            <p:cNvGrpSpPr>
              <a:grpSpLocks/>
            </p:cNvGrpSpPr>
            <p:nvPr/>
          </p:nvGrpSpPr>
          <p:grpSpPr bwMode="auto">
            <a:xfrm>
              <a:off x="0" y="0"/>
              <a:ext cx="321" cy="240"/>
              <a:chOff x="0" y="0"/>
              <a:chExt cx="321" cy="240"/>
            </a:xfrm>
          </p:grpSpPr>
          <p:sp>
            <p:nvSpPr>
              <p:cNvPr id="69669" name="AutoShape 3"/>
              <p:cNvSpPr>
                <a:spLocks/>
              </p:cNvSpPr>
              <p:nvPr/>
            </p:nvSpPr>
            <p:spPr bwMode="auto">
              <a:xfrm>
                <a:off x="0" y="0"/>
                <a:ext cx="321" cy="240"/>
              </a:xfrm>
              <a:custGeom>
                <a:avLst/>
                <a:gdLst>
                  <a:gd name="T0" fmla="*/ 0 w 21600"/>
                  <a:gd name="T1" fmla="*/ 0 h 21600"/>
                  <a:gd name="T2" fmla="*/ 21600 w 21600"/>
                  <a:gd name="T3" fmla="*/ 21600 h 21600"/>
                </a:gdLst>
                <a:ahLst/>
                <a:cxnLst/>
                <a:rect l="T0" t="T1" r="T2" b="T3"/>
                <a:pathLst>
                  <a:path w="21600" h="21600">
                    <a:moveTo>
                      <a:pt x="13458" y="6750"/>
                    </a:moveTo>
                    <a:lnTo>
                      <a:pt x="11372" y="3600"/>
                    </a:lnTo>
                    <a:lnTo>
                      <a:pt x="9286" y="1800"/>
                    </a:lnTo>
                    <a:lnTo>
                      <a:pt x="7402" y="540"/>
                    </a:lnTo>
                    <a:lnTo>
                      <a:pt x="5316" y="0"/>
                    </a:lnTo>
                    <a:lnTo>
                      <a:pt x="2893" y="720"/>
                    </a:lnTo>
                    <a:lnTo>
                      <a:pt x="1548" y="1800"/>
                    </a:lnTo>
                    <a:lnTo>
                      <a:pt x="740" y="3420"/>
                    </a:lnTo>
                    <a:lnTo>
                      <a:pt x="135" y="5220"/>
                    </a:lnTo>
                    <a:lnTo>
                      <a:pt x="0" y="7830"/>
                    </a:lnTo>
                    <a:lnTo>
                      <a:pt x="336" y="10260"/>
                    </a:lnTo>
                    <a:lnTo>
                      <a:pt x="942" y="12600"/>
                    </a:lnTo>
                    <a:lnTo>
                      <a:pt x="1951" y="14760"/>
                    </a:lnTo>
                    <a:lnTo>
                      <a:pt x="3297" y="16830"/>
                    </a:lnTo>
                    <a:lnTo>
                      <a:pt x="4845" y="18900"/>
                    </a:lnTo>
                    <a:lnTo>
                      <a:pt x="6864" y="20250"/>
                    </a:lnTo>
                    <a:lnTo>
                      <a:pt x="8815" y="21240"/>
                    </a:lnTo>
                    <a:lnTo>
                      <a:pt x="10968" y="21600"/>
                    </a:lnTo>
                    <a:lnTo>
                      <a:pt x="13054" y="21240"/>
                    </a:lnTo>
                    <a:lnTo>
                      <a:pt x="14669" y="20250"/>
                    </a:lnTo>
                    <a:lnTo>
                      <a:pt x="15611" y="18630"/>
                    </a:lnTo>
                    <a:lnTo>
                      <a:pt x="16015" y="16470"/>
                    </a:lnTo>
                    <a:lnTo>
                      <a:pt x="16015" y="14490"/>
                    </a:lnTo>
                    <a:lnTo>
                      <a:pt x="15611" y="12060"/>
                    </a:lnTo>
                    <a:lnTo>
                      <a:pt x="15207" y="10260"/>
                    </a:lnTo>
                    <a:lnTo>
                      <a:pt x="14669" y="8910"/>
                    </a:lnTo>
                    <a:lnTo>
                      <a:pt x="18505" y="9450"/>
                    </a:lnTo>
                    <a:lnTo>
                      <a:pt x="20793" y="9900"/>
                    </a:lnTo>
                    <a:lnTo>
                      <a:pt x="21600" y="8730"/>
                    </a:lnTo>
                    <a:lnTo>
                      <a:pt x="21600" y="7380"/>
                    </a:lnTo>
                    <a:lnTo>
                      <a:pt x="21196" y="6570"/>
                    </a:lnTo>
                    <a:lnTo>
                      <a:pt x="19985" y="6210"/>
                    </a:lnTo>
                    <a:lnTo>
                      <a:pt x="18236" y="6210"/>
                    </a:lnTo>
                    <a:lnTo>
                      <a:pt x="15611" y="6570"/>
                    </a:lnTo>
                    <a:lnTo>
                      <a:pt x="13458" y="6750"/>
                    </a:lnTo>
                    <a:close/>
                    <a:moveTo>
                      <a:pt x="13458" y="6750"/>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69670" name="Rectangle 4"/>
              <p:cNvSpPr>
                <a:spLocks/>
              </p:cNvSpPr>
              <p:nvPr/>
            </p:nvSpPr>
            <p:spPr bwMode="auto">
              <a:xfrm>
                <a:off x="0" y="0"/>
                <a:ext cx="321" cy="240"/>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69657" name="Group 5"/>
            <p:cNvGrpSpPr>
              <a:grpSpLocks/>
            </p:cNvGrpSpPr>
            <p:nvPr/>
          </p:nvGrpSpPr>
          <p:grpSpPr bwMode="auto">
            <a:xfrm>
              <a:off x="90" y="271"/>
              <a:ext cx="241" cy="425"/>
              <a:chOff x="0" y="0"/>
              <a:chExt cx="241" cy="425"/>
            </a:xfrm>
          </p:grpSpPr>
          <p:sp>
            <p:nvSpPr>
              <p:cNvPr id="69667" name="AutoShape 6"/>
              <p:cNvSpPr>
                <a:spLocks/>
              </p:cNvSpPr>
              <p:nvPr/>
            </p:nvSpPr>
            <p:spPr bwMode="auto">
              <a:xfrm>
                <a:off x="0" y="0"/>
                <a:ext cx="241" cy="425"/>
              </a:xfrm>
              <a:custGeom>
                <a:avLst/>
                <a:gdLst>
                  <a:gd name="T0" fmla="*/ 0 w 21600"/>
                  <a:gd name="T1" fmla="*/ 0 h 21600"/>
                  <a:gd name="T2" fmla="*/ 21600 w 21600"/>
                  <a:gd name="T3" fmla="*/ 21600 h 21600"/>
                </a:gdLst>
                <a:ahLst/>
                <a:cxnLst/>
                <a:rect l="T0" t="T1" r="T2" b="T3"/>
                <a:pathLst>
                  <a:path w="21600" h="21600">
                    <a:moveTo>
                      <a:pt x="5826" y="305"/>
                    </a:moveTo>
                    <a:lnTo>
                      <a:pt x="8783" y="0"/>
                    </a:lnTo>
                    <a:lnTo>
                      <a:pt x="10755" y="0"/>
                    </a:lnTo>
                    <a:lnTo>
                      <a:pt x="13892" y="508"/>
                    </a:lnTo>
                    <a:lnTo>
                      <a:pt x="16312" y="1830"/>
                    </a:lnTo>
                    <a:lnTo>
                      <a:pt x="18642" y="3913"/>
                    </a:lnTo>
                    <a:lnTo>
                      <a:pt x="20076" y="5997"/>
                    </a:lnTo>
                    <a:lnTo>
                      <a:pt x="21062" y="7827"/>
                    </a:lnTo>
                    <a:lnTo>
                      <a:pt x="21600" y="10012"/>
                    </a:lnTo>
                    <a:lnTo>
                      <a:pt x="21600" y="12147"/>
                    </a:lnTo>
                    <a:lnTo>
                      <a:pt x="21241" y="13976"/>
                    </a:lnTo>
                    <a:lnTo>
                      <a:pt x="20076" y="15654"/>
                    </a:lnTo>
                    <a:lnTo>
                      <a:pt x="19001" y="17737"/>
                    </a:lnTo>
                    <a:lnTo>
                      <a:pt x="17567" y="19567"/>
                    </a:lnTo>
                    <a:lnTo>
                      <a:pt x="15505" y="20482"/>
                    </a:lnTo>
                    <a:lnTo>
                      <a:pt x="13444" y="20990"/>
                    </a:lnTo>
                    <a:lnTo>
                      <a:pt x="11114" y="21448"/>
                    </a:lnTo>
                    <a:lnTo>
                      <a:pt x="8604" y="21498"/>
                    </a:lnTo>
                    <a:lnTo>
                      <a:pt x="8066" y="21600"/>
                    </a:lnTo>
                    <a:lnTo>
                      <a:pt x="6005" y="21143"/>
                    </a:lnTo>
                    <a:lnTo>
                      <a:pt x="4392" y="20380"/>
                    </a:lnTo>
                    <a:lnTo>
                      <a:pt x="3854" y="19262"/>
                    </a:lnTo>
                    <a:lnTo>
                      <a:pt x="4033" y="17890"/>
                    </a:lnTo>
                    <a:lnTo>
                      <a:pt x="5109" y="16873"/>
                    </a:lnTo>
                    <a:lnTo>
                      <a:pt x="5736" y="15349"/>
                    </a:lnTo>
                    <a:lnTo>
                      <a:pt x="6274" y="13976"/>
                    </a:lnTo>
                    <a:lnTo>
                      <a:pt x="6363" y="12655"/>
                    </a:lnTo>
                    <a:lnTo>
                      <a:pt x="5826" y="10673"/>
                    </a:lnTo>
                    <a:lnTo>
                      <a:pt x="4750" y="9301"/>
                    </a:lnTo>
                    <a:lnTo>
                      <a:pt x="2958" y="8132"/>
                    </a:lnTo>
                    <a:lnTo>
                      <a:pt x="1524" y="7064"/>
                    </a:lnTo>
                    <a:lnTo>
                      <a:pt x="538" y="5845"/>
                    </a:lnTo>
                    <a:lnTo>
                      <a:pt x="0" y="4015"/>
                    </a:lnTo>
                    <a:lnTo>
                      <a:pt x="896" y="2389"/>
                    </a:lnTo>
                    <a:lnTo>
                      <a:pt x="2599" y="1525"/>
                    </a:lnTo>
                    <a:lnTo>
                      <a:pt x="3675" y="1067"/>
                    </a:lnTo>
                    <a:lnTo>
                      <a:pt x="4750" y="712"/>
                    </a:lnTo>
                    <a:lnTo>
                      <a:pt x="5826" y="305"/>
                    </a:lnTo>
                    <a:close/>
                    <a:moveTo>
                      <a:pt x="5826" y="305"/>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69668" name="Rectangle 7"/>
              <p:cNvSpPr>
                <a:spLocks/>
              </p:cNvSpPr>
              <p:nvPr/>
            </p:nvSpPr>
            <p:spPr bwMode="auto">
              <a:xfrm>
                <a:off x="0" y="0"/>
                <a:ext cx="241" cy="425"/>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69658" name="Group 8"/>
            <p:cNvGrpSpPr>
              <a:grpSpLocks/>
            </p:cNvGrpSpPr>
            <p:nvPr/>
          </p:nvGrpSpPr>
          <p:grpSpPr bwMode="auto">
            <a:xfrm>
              <a:off x="72" y="636"/>
              <a:ext cx="205" cy="510"/>
              <a:chOff x="0" y="0"/>
              <a:chExt cx="205" cy="510"/>
            </a:xfrm>
          </p:grpSpPr>
          <p:sp>
            <p:nvSpPr>
              <p:cNvPr id="69665" name="AutoShape 9"/>
              <p:cNvSpPr>
                <a:spLocks/>
              </p:cNvSpPr>
              <p:nvPr/>
            </p:nvSpPr>
            <p:spPr bwMode="auto">
              <a:xfrm>
                <a:off x="0" y="0"/>
                <a:ext cx="205" cy="510"/>
              </a:xfrm>
              <a:custGeom>
                <a:avLst/>
                <a:gdLst>
                  <a:gd name="T0" fmla="*/ 0 w 21600"/>
                  <a:gd name="T1" fmla="*/ 0 h 21600"/>
                  <a:gd name="T2" fmla="*/ 21600 w 21600"/>
                  <a:gd name="T3" fmla="*/ 21600 h 21600"/>
                </a:gdLst>
                <a:ahLst/>
                <a:cxnLst/>
                <a:rect l="T0" t="T1" r="T2" b="T3"/>
                <a:pathLst>
                  <a:path w="21600" h="21600">
                    <a:moveTo>
                      <a:pt x="8956" y="212"/>
                    </a:moveTo>
                    <a:lnTo>
                      <a:pt x="12433" y="0"/>
                    </a:lnTo>
                    <a:lnTo>
                      <a:pt x="13065" y="212"/>
                    </a:lnTo>
                    <a:lnTo>
                      <a:pt x="15173" y="508"/>
                    </a:lnTo>
                    <a:lnTo>
                      <a:pt x="16859" y="1228"/>
                    </a:lnTo>
                    <a:lnTo>
                      <a:pt x="18966" y="3727"/>
                    </a:lnTo>
                    <a:lnTo>
                      <a:pt x="20757" y="6226"/>
                    </a:lnTo>
                    <a:lnTo>
                      <a:pt x="21600" y="9233"/>
                    </a:lnTo>
                    <a:lnTo>
                      <a:pt x="21600" y="10969"/>
                    </a:lnTo>
                    <a:lnTo>
                      <a:pt x="20757" y="11732"/>
                    </a:lnTo>
                    <a:lnTo>
                      <a:pt x="18755" y="12240"/>
                    </a:lnTo>
                    <a:lnTo>
                      <a:pt x="13698" y="13256"/>
                    </a:lnTo>
                    <a:lnTo>
                      <a:pt x="9378" y="14358"/>
                    </a:lnTo>
                    <a:lnTo>
                      <a:pt x="6217" y="15586"/>
                    </a:lnTo>
                    <a:lnTo>
                      <a:pt x="6217" y="16306"/>
                    </a:lnTo>
                    <a:lnTo>
                      <a:pt x="7481" y="16856"/>
                    </a:lnTo>
                    <a:lnTo>
                      <a:pt x="11485" y="18212"/>
                    </a:lnTo>
                    <a:lnTo>
                      <a:pt x="17491" y="19694"/>
                    </a:lnTo>
                    <a:lnTo>
                      <a:pt x="18650" y="20329"/>
                    </a:lnTo>
                    <a:lnTo>
                      <a:pt x="18123" y="20838"/>
                    </a:lnTo>
                    <a:lnTo>
                      <a:pt x="16753" y="21346"/>
                    </a:lnTo>
                    <a:lnTo>
                      <a:pt x="10537" y="21600"/>
                    </a:lnTo>
                    <a:lnTo>
                      <a:pt x="9378" y="20965"/>
                    </a:lnTo>
                    <a:lnTo>
                      <a:pt x="7692" y="19609"/>
                    </a:lnTo>
                    <a:lnTo>
                      <a:pt x="4952" y="18508"/>
                    </a:lnTo>
                    <a:lnTo>
                      <a:pt x="2423" y="17915"/>
                    </a:lnTo>
                    <a:lnTo>
                      <a:pt x="527" y="17195"/>
                    </a:lnTo>
                    <a:lnTo>
                      <a:pt x="0" y="16348"/>
                    </a:lnTo>
                    <a:lnTo>
                      <a:pt x="632" y="15671"/>
                    </a:lnTo>
                    <a:lnTo>
                      <a:pt x="2107" y="14908"/>
                    </a:lnTo>
                    <a:lnTo>
                      <a:pt x="4004" y="14358"/>
                    </a:lnTo>
                    <a:lnTo>
                      <a:pt x="6217" y="13256"/>
                    </a:lnTo>
                    <a:lnTo>
                      <a:pt x="8324" y="12071"/>
                    </a:lnTo>
                    <a:lnTo>
                      <a:pt x="10853" y="10969"/>
                    </a:lnTo>
                    <a:lnTo>
                      <a:pt x="13908" y="10461"/>
                    </a:lnTo>
                    <a:lnTo>
                      <a:pt x="15173" y="9953"/>
                    </a:lnTo>
                    <a:lnTo>
                      <a:pt x="15594" y="9360"/>
                    </a:lnTo>
                    <a:lnTo>
                      <a:pt x="15383" y="8005"/>
                    </a:lnTo>
                    <a:lnTo>
                      <a:pt x="12433" y="5972"/>
                    </a:lnTo>
                    <a:lnTo>
                      <a:pt x="9904" y="4151"/>
                    </a:lnTo>
                    <a:lnTo>
                      <a:pt x="8113" y="3007"/>
                    </a:lnTo>
                    <a:lnTo>
                      <a:pt x="7692" y="2118"/>
                    </a:lnTo>
                    <a:lnTo>
                      <a:pt x="8113" y="889"/>
                    </a:lnTo>
                    <a:lnTo>
                      <a:pt x="10010" y="254"/>
                    </a:lnTo>
                    <a:lnTo>
                      <a:pt x="8956" y="212"/>
                    </a:lnTo>
                    <a:close/>
                    <a:moveTo>
                      <a:pt x="8956" y="212"/>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69666" name="Rectangle 10"/>
              <p:cNvSpPr>
                <a:spLocks/>
              </p:cNvSpPr>
              <p:nvPr/>
            </p:nvSpPr>
            <p:spPr bwMode="auto">
              <a:xfrm>
                <a:off x="0" y="0"/>
                <a:ext cx="205" cy="510"/>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69659" name="Group 11"/>
            <p:cNvGrpSpPr>
              <a:grpSpLocks/>
            </p:cNvGrpSpPr>
            <p:nvPr/>
          </p:nvGrpSpPr>
          <p:grpSpPr bwMode="auto">
            <a:xfrm>
              <a:off x="190" y="614"/>
              <a:ext cx="309" cy="459"/>
              <a:chOff x="0" y="0"/>
              <a:chExt cx="309" cy="459"/>
            </a:xfrm>
          </p:grpSpPr>
          <p:sp>
            <p:nvSpPr>
              <p:cNvPr id="69663" name="AutoShape 12"/>
              <p:cNvSpPr>
                <a:spLocks/>
              </p:cNvSpPr>
              <p:nvPr/>
            </p:nvSpPr>
            <p:spPr bwMode="auto">
              <a:xfrm>
                <a:off x="0" y="0"/>
                <a:ext cx="309" cy="459"/>
              </a:xfrm>
              <a:custGeom>
                <a:avLst/>
                <a:gdLst>
                  <a:gd name="T0" fmla="*/ 0 w 21600"/>
                  <a:gd name="T1" fmla="*/ 0 h 21600"/>
                  <a:gd name="T2" fmla="*/ 21600 w 21600"/>
                  <a:gd name="T3" fmla="*/ 21600 h 21600"/>
                </a:gdLst>
                <a:ahLst/>
                <a:cxnLst/>
                <a:rect l="T0" t="T1" r="T2" b="T3"/>
                <a:pathLst>
                  <a:path w="21600" h="21600">
                    <a:moveTo>
                      <a:pt x="2796" y="282"/>
                    </a:moveTo>
                    <a:lnTo>
                      <a:pt x="5452" y="1035"/>
                    </a:lnTo>
                    <a:lnTo>
                      <a:pt x="7759" y="2447"/>
                    </a:lnTo>
                    <a:lnTo>
                      <a:pt x="10276" y="4565"/>
                    </a:lnTo>
                    <a:lnTo>
                      <a:pt x="12513" y="6871"/>
                    </a:lnTo>
                    <a:lnTo>
                      <a:pt x="13841" y="8706"/>
                    </a:lnTo>
                    <a:lnTo>
                      <a:pt x="14540" y="10118"/>
                    </a:lnTo>
                    <a:lnTo>
                      <a:pt x="14540" y="11341"/>
                    </a:lnTo>
                    <a:lnTo>
                      <a:pt x="13701" y="13835"/>
                    </a:lnTo>
                    <a:lnTo>
                      <a:pt x="12513" y="16471"/>
                    </a:lnTo>
                    <a:lnTo>
                      <a:pt x="11883" y="18118"/>
                    </a:lnTo>
                    <a:lnTo>
                      <a:pt x="11883" y="18824"/>
                    </a:lnTo>
                    <a:lnTo>
                      <a:pt x="12513" y="19247"/>
                    </a:lnTo>
                    <a:lnTo>
                      <a:pt x="14819" y="19482"/>
                    </a:lnTo>
                    <a:lnTo>
                      <a:pt x="19223" y="19247"/>
                    </a:lnTo>
                    <a:lnTo>
                      <a:pt x="21111" y="19482"/>
                    </a:lnTo>
                    <a:lnTo>
                      <a:pt x="21600" y="19953"/>
                    </a:lnTo>
                    <a:lnTo>
                      <a:pt x="21181" y="20518"/>
                    </a:lnTo>
                    <a:lnTo>
                      <a:pt x="18245" y="21600"/>
                    </a:lnTo>
                    <a:lnTo>
                      <a:pt x="16847" y="21600"/>
                    </a:lnTo>
                    <a:lnTo>
                      <a:pt x="15239" y="21176"/>
                    </a:lnTo>
                    <a:lnTo>
                      <a:pt x="12443" y="20800"/>
                    </a:lnTo>
                    <a:lnTo>
                      <a:pt x="9996" y="20894"/>
                    </a:lnTo>
                    <a:lnTo>
                      <a:pt x="8598" y="20706"/>
                    </a:lnTo>
                    <a:lnTo>
                      <a:pt x="7759" y="20047"/>
                    </a:lnTo>
                    <a:lnTo>
                      <a:pt x="7340" y="19388"/>
                    </a:lnTo>
                    <a:lnTo>
                      <a:pt x="7759" y="18541"/>
                    </a:lnTo>
                    <a:lnTo>
                      <a:pt x="9017" y="17741"/>
                    </a:lnTo>
                    <a:lnTo>
                      <a:pt x="9577" y="16988"/>
                    </a:lnTo>
                    <a:lnTo>
                      <a:pt x="10276" y="15765"/>
                    </a:lnTo>
                    <a:lnTo>
                      <a:pt x="10625" y="14353"/>
                    </a:lnTo>
                    <a:lnTo>
                      <a:pt x="10695" y="12988"/>
                    </a:lnTo>
                    <a:lnTo>
                      <a:pt x="11254" y="11906"/>
                    </a:lnTo>
                    <a:lnTo>
                      <a:pt x="11115" y="10965"/>
                    </a:lnTo>
                    <a:lnTo>
                      <a:pt x="10625" y="9929"/>
                    </a:lnTo>
                    <a:lnTo>
                      <a:pt x="9157" y="8471"/>
                    </a:lnTo>
                    <a:lnTo>
                      <a:pt x="6501" y="6776"/>
                    </a:lnTo>
                    <a:lnTo>
                      <a:pt x="4264" y="5129"/>
                    </a:lnTo>
                    <a:lnTo>
                      <a:pt x="2377" y="3859"/>
                    </a:lnTo>
                    <a:lnTo>
                      <a:pt x="489" y="2588"/>
                    </a:lnTo>
                    <a:lnTo>
                      <a:pt x="0" y="1035"/>
                    </a:lnTo>
                    <a:lnTo>
                      <a:pt x="769" y="0"/>
                    </a:lnTo>
                    <a:lnTo>
                      <a:pt x="2796" y="282"/>
                    </a:lnTo>
                    <a:close/>
                    <a:moveTo>
                      <a:pt x="2796" y="282"/>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69664" name="Rectangle 13"/>
              <p:cNvSpPr>
                <a:spLocks/>
              </p:cNvSpPr>
              <p:nvPr/>
            </p:nvSpPr>
            <p:spPr bwMode="auto">
              <a:xfrm>
                <a:off x="0" y="0"/>
                <a:ext cx="309" cy="459"/>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69660" name="Group 14"/>
            <p:cNvGrpSpPr>
              <a:grpSpLocks/>
            </p:cNvGrpSpPr>
            <p:nvPr/>
          </p:nvGrpSpPr>
          <p:grpSpPr bwMode="auto">
            <a:xfrm>
              <a:off x="104" y="331"/>
              <a:ext cx="549" cy="238"/>
              <a:chOff x="0" y="0"/>
              <a:chExt cx="549" cy="238"/>
            </a:xfrm>
          </p:grpSpPr>
          <p:sp>
            <p:nvSpPr>
              <p:cNvPr id="69661" name="AutoShape 15"/>
              <p:cNvSpPr>
                <a:spLocks/>
              </p:cNvSpPr>
              <p:nvPr/>
            </p:nvSpPr>
            <p:spPr bwMode="auto">
              <a:xfrm>
                <a:off x="0" y="0"/>
                <a:ext cx="549" cy="238"/>
              </a:xfrm>
              <a:custGeom>
                <a:avLst/>
                <a:gdLst>
                  <a:gd name="T0" fmla="*/ 0 w 21600"/>
                  <a:gd name="T1" fmla="*/ 0 h 21600"/>
                  <a:gd name="T2" fmla="*/ 21600 w 21600"/>
                  <a:gd name="T3" fmla="*/ 21600 h 21600"/>
                </a:gdLst>
                <a:ahLst/>
                <a:cxnLst/>
                <a:rect l="T0" t="T1" r="T2" b="T3"/>
                <a:pathLst>
                  <a:path w="21600" h="21600">
                    <a:moveTo>
                      <a:pt x="2557" y="2450"/>
                    </a:moveTo>
                    <a:lnTo>
                      <a:pt x="1534" y="0"/>
                    </a:lnTo>
                    <a:lnTo>
                      <a:pt x="118" y="454"/>
                    </a:lnTo>
                    <a:lnTo>
                      <a:pt x="0" y="4719"/>
                    </a:lnTo>
                    <a:lnTo>
                      <a:pt x="2243" y="10891"/>
                    </a:lnTo>
                    <a:lnTo>
                      <a:pt x="5115" y="16155"/>
                    </a:lnTo>
                    <a:lnTo>
                      <a:pt x="7357" y="19240"/>
                    </a:lnTo>
                    <a:lnTo>
                      <a:pt x="9875" y="21509"/>
                    </a:lnTo>
                    <a:lnTo>
                      <a:pt x="12669" y="21600"/>
                    </a:lnTo>
                    <a:lnTo>
                      <a:pt x="15344" y="20329"/>
                    </a:lnTo>
                    <a:lnTo>
                      <a:pt x="17311" y="18696"/>
                    </a:lnTo>
                    <a:lnTo>
                      <a:pt x="18098" y="18696"/>
                    </a:lnTo>
                    <a:lnTo>
                      <a:pt x="19161" y="20511"/>
                    </a:lnTo>
                    <a:lnTo>
                      <a:pt x="20184" y="21237"/>
                    </a:lnTo>
                    <a:lnTo>
                      <a:pt x="20892" y="20965"/>
                    </a:lnTo>
                    <a:lnTo>
                      <a:pt x="21364" y="19785"/>
                    </a:lnTo>
                    <a:lnTo>
                      <a:pt x="21049" y="18696"/>
                    </a:lnTo>
                    <a:lnTo>
                      <a:pt x="20459" y="18696"/>
                    </a:lnTo>
                    <a:lnTo>
                      <a:pt x="19751" y="18696"/>
                    </a:lnTo>
                    <a:lnTo>
                      <a:pt x="18807" y="17607"/>
                    </a:lnTo>
                    <a:lnTo>
                      <a:pt x="18964" y="16518"/>
                    </a:lnTo>
                    <a:lnTo>
                      <a:pt x="20105" y="16518"/>
                    </a:lnTo>
                    <a:lnTo>
                      <a:pt x="21128" y="16245"/>
                    </a:lnTo>
                    <a:lnTo>
                      <a:pt x="21600" y="15156"/>
                    </a:lnTo>
                    <a:lnTo>
                      <a:pt x="21364" y="13886"/>
                    </a:lnTo>
                    <a:lnTo>
                      <a:pt x="20695" y="13523"/>
                    </a:lnTo>
                    <a:lnTo>
                      <a:pt x="20105" y="14067"/>
                    </a:lnTo>
                    <a:lnTo>
                      <a:pt x="19161" y="14430"/>
                    </a:lnTo>
                    <a:lnTo>
                      <a:pt x="18570" y="14884"/>
                    </a:lnTo>
                    <a:lnTo>
                      <a:pt x="18098" y="14430"/>
                    </a:lnTo>
                    <a:lnTo>
                      <a:pt x="17626" y="13069"/>
                    </a:lnTo>
                    <a:lnTo>
                      <a:pt x="17311" y="11345"/>
                    </a:lnTo>
                    <a:lnTo>
                      <a:pt x="17075" y="10891"/>
                    </a:lnTo>
                    <a:lnTo>
                      <a:pt x="16367" y="11435"/>
                    </a:lnTo>
                    <a:lnTo>
                      <a:pt x="16367" y="12434"/>
                    </a:lnTo>
                    <a:lnTo>
                      <a:pt x="16721" y="13523"/>
                    </a:lnTo>
                    <a:lnTo>
                      <a:pt x="17351" y="15156"/>
                    </a:lnTo>
                    <a:lnTo>
                      <a:pt x="17193" y="16155"/>
                    </a:lnTo>
                    <a:lnTo>
                      <a:pt x="16643" y="16790"/>
                    </a:lnTo>
                    <a:lnTo>
                      <a:pt x="14754" y="18151"/>
                    </a:lnTo>
                    <a:lnTo>
                      <a:pt x="12197" y="18514"/>
                    </a:lnTo>
                    <a:lnTo>
                      <a:pt x="10230" y="17788"/>
                    </a:lnTo>
                    <a:lnTo>
                      <a:pt x="8380" y="16155"/>
                    </a:lnTo>
                    <a:lnTo>
                      <a:pt x="6492" y="11980"/>
                    </a:lnTo>
                    <a:lnTo>
                      <a:pt x="4170" y="6625"/>
                    </a:lnTo>
                    <a:lnTo>
                      <a:pt x="2557" y="2450"/>
                    </a:lnTo>
                    <a:close/>
                    <a:moveTo>
                      <a:pt x="2557" y="2450"/>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69662" name="Rectangle 16"/>
              <p:cNvSpPr>
                <a:spLocks/>
              </p:cNvSpPr>
              <p:nvPr/>
            </p:nvSpPr>
            <p:spPr bwMode="auto">
              <a:xfrm>
                <a:off x="0" y="0"/>
                <a:ext cx="549" cy="238"/>
              </a:xfrm>
              <a:prstGeom prst="rect">
                <a:avLst/>
              </a:prstGeom>
              <a:noFill/>
              <a:ln w="12700">
                <a:noFill/>
                <a:miter lim="800000"/>
                <a:headEnd/>
                <a:tailEnd/>
              </a:ln>
            </p:spPr>
            <p:txBody>
              <a:bodyPr lIns="0" tIns="0" rIns="0" bIns="0">
                <a:prstTxWarp prst="textNoShape">
                  <a:avLst/>
                </a:prstTxWarp>
              </a:bodyPr>
              <a:lstStyle/>
              <a:p>
                <a:endParaRPr lang="en-US"/>
              </a:p>
            </p:txBody>
          </p:sp>
        </p:grpSp>
      </p:grpSp>
      <p:grpSp>
        <p:nvGrpSpPr>
          <p:cNvPr id="69635" name="Group 17"/>
          <p:cNvGrpSpPr>
            <a:grpSpLocks/>
          </p:cNvGrpSpPr>
          <p:nvPr/>
        </p:nvGrpSpPr>
        <p:grpSpPr bwMode="auto">
          <a:xfrm>
            <a:off x="4724400" y="4673600"/>
            <a:ext cx="1312863" cy="1597025"/>
            <a:chOff x="0" y="0"/>
            <a:chExt cx="827" cy="1006"/>
          </a:xfrm>
        </p:grpSpPr>
        <p:grpSp>
          <p:nvGrpSpPr>
            <p:cNvPr id="69638" name="Group 18"/>
            <p:cNvGrpSpPr>
              <a:grpSpLocks/>
            </p:cNvGrpSpPr>
            <p:nvPr/>
          </p:nvGrpSpPr>
          <p:grpSpPr bwMode="auto">
            <a:xfrm>
              <a:off x="296" y="0"/>
              <a:ext cx="330" cy="231"/>
              <a:chOff x="0" y="0"/>
              <a:chExt cx="330" cy="231"/>
            </a:xfrm>
          </p:grpSpPr>
          <p:sp>
            <p:nvSpPr>
              <p:cNvPr id="69654" name="AutoShape 19"/>
              <p:cNvSpPr>
                <a:spLocks/>
              </p:cNvSpPr>
              <p:nvPr/>
            </p:nvSpPr>
            <p:spPr bwMode="auto">
              <a:xfrm>
                <a:off x="0" y="0"/>
                <a:ext cx="330" cy="231"/>
              </a:xfrm>
              <a:custGeom>
                <a:avLst/>
                <a:gdLst>
                  <a:gd name="T0" fmla="*/ 0 w 21600"/>
                  <a:gd name="T1" fmla="*/ 0 h 21600"/>
                  <a:gd name="T2" fmla="*/ 21600 w 21600"/>
                  <a:gd name="T3" fmla="*/ 21600 h 21600"/>
                </a:gdLst>
                <a:ahLst/>
                <a:cxnLst/>
                <a:rect l="T0" t="T1" r="T2" b="T3"/>
                <a:pathLst>
                  <a:path w="21600" h="21600">
                    <a:moveTo>
                      <a:pt x="7724" y="10473"/>
                    </a:moveTo>
                    <a:lnTo>
                      <a:pt x="8902" y="6639"/>
                    </a:lnTo>
                    <a:lnTo>
                      <a:pt x="10538" y="3927"/>
                    </a:lnTo>
                    <a:lnTo>
                      <a:pt x="12698" y="1683"/>
                    </a:lnTo>
                    <a:lnTo>
                      <a:pt x="14662" y="374"/>
                    </a:lnTo>
                    <a:lnTo>
                      <a:pt x="16625" y="0"/>
                    </a:lnTo>
                    <a:lnTo>
                      <a:pt x="18655" y="281"/>
                    </a:lnTo>
                    <a:lnTo>
                      <a:pt x="20029" y="1122"/>
                    </a:lnTo>
                    <a:lnTo>
                      <a:pt x="20945" y="2712"/>
                    </a:lnTo>
                    <a:lnTo>
                      <a:pt x="21404" y="4395"/>
                    </a:lnTo>
                    <a:lnTo>
                      <a:pt x="21600" y="6826"/>
                    </a:lnTo>
                    <a:lnTo>
                      <a:pt x="21404" y="9725"/>
                    </a:lnTo>
                    <a:lnTo>
                      <a:pt x="20815" y="12717"/>
                    </a:lnTo>
                    <a:lnTo>
                      <a:pt x="19833" y="15148"/>
                    </a:lnTo>
                    <a:lnTo>
                      <a:pt x="18262" y="17673"/>
                    </a:lnTo>
                    <a:lnTo>
                      <a:pt x="16625" y="19449"/>
                    </a:lnTo>
                    <a:lnTo>
                      <a:pt x="14662" y="20665"/>
                    </a:lnTo>
                    <a:lnTo>
                      <a:pt x="12895" y="21600"/>
                    </a:lnTo>
                    <a:lnTo>
                      <a:pt x="10604" y="21600"/>
                    </a:lnTo>
                    <a:lnTo>
                      <a:pt x="9295" y="21319"/>
                    </a:lnTo>
                    <a:lnTo>
                      <a:pt x="8116" y="20478"/>
                    </a:lnTo>
                    <a:lnTo>
                      <a:pt x="7331" y="18888"/>
                    </a:lnTo>
                    <a:lnTo>
                      <a:pt x="6938" y="17205"/>
                    </a:lnTo>
                    <a:lnTo>
                      <a:pt x="6742" y="15148"/>
                    </a:lnTo>
                    <a:lnTo>
                      <a:pt x="7069" y="13465"/>
                    </a:lnTo>
                    <a:lnTo>
                      <a:pt x="4255" y="14587"/>
                    </a:lnTo>
                    <a:lnTo>
                      <a:pt x="1898" y="15522"/>
                    </a:lnTo>
                    <a:lnTo>
                      <a:pt x="655" y="15522"/>
                    </a:lnTo>
                    <a:lnTo>
                      <a:pt x="0" y="14587"/>
                    </a:lnTo>
                    <a:lnTo>
                      <a:pt x="0" y="13465"/>
                    </a:lnTo>
                    <a:lnTo>
                      <a:pt x="393" y="12156"/>
                    </a:lnTo>
                    <a:lnTo>
                      <a:pt x="1309" y="11595"/>
                    </a:lnTo>
                    <a:lnTo>
                      <a:pt x="3338" y="11408"/>
                    </a:lnTo>
                    <a:lnTo>
                      <a:pt x="5760" y="11127"/>
                    </a:lnTo>
                    <a:lnTo>
                      <a:pt x="7724" y="10473"/>
                    </a:lnTo>
                    <a:close/>
                    <a:moveTo>
                      <a:pt x="7724" y="10473"/>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69655" name="Rectangle 20"/>
              <p:cNvSpPr>
                <a:spLocks/>
              </p:cNvSpPr>
              <p:nvPr/>
            </p:nvSpPr>
            <p:spPr bwMode="auto">
              <a:xfrm>
                <a:off x="0" y="0"/>
                <a:ext cx="330" cy="23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69639" name="Group 21"/>
            <p:cNvGrpSpPr>
              <a:grpSpLocks/>
            </p:cNvGrpSpPr>
            <p:nvPr/>
          </p:nvGrpSpPr>
          <p:grpSpPr bwMode="auto">
            <a:xfrm>
              <a:off x="239" y="259"/>
              <a:ext cx="254" cy="366"/>
              <a:chOff x="0" y="0"/>
              <a:chExt cx="254" cy="366"/>
            </a:xfrm>
          </p:grpSpPr>
          <p:sp>
            <p:nvSpPr>
              <p:cNvPr id="69652" name="AutoShape 22"/>
              <p:cNvSpPr>
                <a:spLocks/>
              </p:cNvSpPr>
              <p:nvPr/>
            </p:nvSpPr>
            <p:spPr bwMode="auto">
              <a:xfrm>
                <a:off x="0" y="0"/>
                <a:ext cx="254" cy="366"/>
              </a:xfrm>
              <a:custGeom>
                <a:avLst/>
                <a:gdLst>
                  <a:gd name="T0" fmla="*/ 0 w 21600"/>
                  <a:gd name="T1" fmla="*/ 0 h 21600"/>
                  <a:gd name="T2" fmla="*/ 21600 w 21600"/>
                  <a:gd name="T3" fmla="*/ 21600 h 21600"/>
                </a:gdLst>
                <a:ahLst/>
                <a:cxnLst/>
                <a:rect l="T0" t="T1" r="T2" b="T3"/>
                <a:pathLst>
                  <a:path w="21600" h="21600">
                    <a:moveTo>
                      <a:pt x="5868" y="3659"/>
                    </a:moveTo>
                    <a:lnTo>
                      <a:pt x="7909" y="1416"/>
                    </a:lnTo>
                    <a:lnTo>
                      <a:pt x="10205" y="177"/>
                    </a:lnTo>
                    <a:lnTo>
                      <a:pt x="12926" y="0"/>
                    </a:lnTo>
                    <a:lnTo>
                      <a:pt x="15902" y="59"/>
                    </a:lnTo>
                    <a:lnTo>
                      <a:pt x="18369" y="531"/>
                    </a:lnTo>
                    <a:lnTo>
                      <a:pt x="20069" y="1534"/>
                    </a:lnTo>
                    <a:lnTo>
                      <a:pt x="21090" y="2715"/>
                    </a:lnTo>
                    <a:lnTo>
                      <a:pt x="21600" y="4131"/>
                    </a:lnTo>
                    <a:lnTo>
                      <a:pt x="21175" y="5548"/>
                    </a:lnTo>
                    <a:lnTo>
                      <a:pt x="20580" y="7141"/>
                    </a:lnTo>
                    <a:lnTo>
                      <a:pt x="19134" y="8911"/>
                    </a:lnTo>
                    <a:lnTo>
                      <a:pt x="17348" y="10446"/>
                    </a:lnTo>
                    <a:lnTo>
                      <a:pt x="15392" y="11685"/>
                    </a:lnTo>
                    <a:lnTo>
                      <a:pt x="14117" y="13102"/>
                    </a:lnTo>
                    <a:lnTo>
                      <a:pt x="13861" y="14459"/>
                    </a:lnTo>
                    <a:lnTo>
                      <a:pt x="14372" y="15993"/>
                    </a:lnTo>
                    <a:lnTo>
                      <a:pt x="14882" y="17469"/>
                    </a:lnTo>
                    <a:lnTo>
                      <a:pt x="14627" y="17941"/>
                    </a:lnTo>
                    <a:lnTo>
                      <a:pt x="15052" y="18826"/>
                    </a:lnTo>
                    <a:lnTo>
                      <a:pt x="14372" y="19889"/>
                    </a:lnTo>
                    <a:lnTo>
                      <a:pt x="12926" y="20892"/>
                    </a:lnTo>
                    <a:lnTo>
                      <a:pt x="10885" y="21482"/>
                    </a:lnTo>
                    <a:lnTo>
                      <a:pt x="8334" y="21600"/>
                    </a:lnTo>
                    <a:lnTo>
                      <a:pt x="5698" y="21246"/>
                    </a:lnTo>
                    <a:lnTo>
                      <a:pt x="3657" y="20243"/>
                    </a:lnTo>
                    <a:lnTo>
                      <a:pt x="2041" y="19180"/>
                    </a:lnTo>
                    <a:lnTo>
                      <a:pt x="1020" y="17646"/>
                    </a:lnTo>
                    <a:lnTo>
                      <a:pt x="340" y="16052"/>
                    </a:lnTo>
                    <a:lnTo>
                      <a:pt x="0" y="14164"/>
                    </a:lnTo>
                    <a:lnTo>
                      <a:pt x="340" y="12216"/>
                    </a:lnTo>
                    <a:lnTo>
                      <a:pt x="765" y="9974"/>
                    </a:lnTo>
                    <a:lnTo>
                      <a:pt x="1871" y="7967"/>
                    </a:lnTo>
                    <a:lnTo>
                      <a:pt x="3317" y="6433"/>
                    </a:lnTo>
                    <a:lnTo>
                      <a:pt x="4847" y="4603"/>
                    </a:lnTo>
                    <a:lnTo>
                      <a:pt x="5868" y="3659"/>
                    </a:lnTo>
                    <a:close/>
                    <a:moveTo>
                      <a:pt x="5868" y="3659"/>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69653" name="Rectangle 23"/>
              <p:cNvSpPr>
                <a:spLocks/>
              </p:cNvSpPr>
              <p:nvPr/>
            </p:nvSpPr>
            <p:spPr bwMode="auto">
              <a:xfrm>
                <a:off x="0" y="0"/>
                <a:ext cx="254" cy="366"/>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69640" name="Group 24"/>
            <p:cNvGrpSpPr>
              <a:grpSpLocks/>
            </p:cNvGrpSpPr>
            <p:nvPr/>
          </p:nvGrpSpPr>
          <p:grpSpPr bwMode="auto">
            <a:xfrm>
              <a:off x="0" y="91"/>
              <a:ext cx="390" cy="236"/>
              <a:chOff x="0" y="0"/>
              <a:chExt cx="390" cy="235"/>
            </a:xfrm>
          </p:grpSpPr>
          <p:sp>
            <p:nvSpPr>
              <p:cNvPr id="69650" name="AutoShape 25"/>
              <p:cNvSpPr>
                <a:spLocks/>
              </p:cNvSpPr>
              <p:nvPr/>
            </p:nvSpPr>
            <p:spPr bwMode="auto">
              <a:xfrm>
                <a:off x="0" y="0"/>
                <a:ext cx="390" cy="235"/>
              </a:xfrm>
              <a:custGeom>
                <a:avLst/>
                <a:gdLst>
                  <a:gd name="T0" fmla="*/ 0 w 21600"/>
                  <a:gd name="T1" fmla="*/ 0 h 21600"/>
                  <a:gd name="T2" fmla="*/ 21600 w 21600"/>
                  <a:gd name="T3" fmla="*/ 21600 h 21600"/>
                </a:gdLst>
                <a:ahLst/>
                <a:cxnLst/>
                <a:rect l="T0" t="T1" r="T2" b="T3"/>
                <a:pathLst>
                  <a:path w="21600" h="21600">
                    <a:moveTo>
                      <a:pt x="16338" y="17096"/>
                    </a:moveTo>
                    <a:lnTo>
                      <a:pt x="19606" y="15993"/>
                    </a:lnTo>
                    <a:lnTo>
                      <a:pt x="21600" y="15993"/>
                    </a:lnTo>
                    <a:lnTo>
                      <a:pt x="21600" y="18291"/>
                    </a:lnTo>
                    <a:lnTo>
                      <a:pt x="20935" y="20681"/>
                    </a:lnTo>
                    <a:lnTo>
                      <a:pt x="19329" y="21232"/>
                    </a:lnTo>
                    <a:lnTo>
                      <a:pt x="18111" y="21600"/>
                    </a:lnTo>
                    <a:lnTo>
                      <a:pt x="14068" y="21600"/>
                    </a:lnTo>
                    <a:lnTo>
                      <a:pt x="10634" y="21232"/>
                    </a:lnTo>
                    <a:lnTo>
                      <a:pt x="8640" y="20037"/>
                    </a:lnTo>
                    <a:lnTo>
                      <a:pt x="8142" y="19210"/>
                    </a:lnTo>
                    <a:lnTo>
                      <a:pt x="7532" y="15901"/>
                    </a:lnTo>
                    <a:lnTo>
                      <a:pt x="6646" y="11673"/>
                    </a:lnTo>
                    <a:lnTo>
                      <a:pt x="5262" y="8548"/>
                    </a:lnTo>
                    <a:lnTo>
                      <a:pt x="4043" y="7445"/>
                    </a:lnTo>
                    <a:lnTo>
                      <a:pt x="2825" y="7537"/>
                    </a:lnTo>
                    <a:lnTo>
                      <a:pt x="2437" y="7813"/>
                    </a:lnTo>
                    <a:lnTo>
                      <a:pt x="1440" y="8916"/>
                    </a:lnTo>
                    <a:lnTo>
                      <a:pt x="554" y="9191"/>
                    </a:lnTo>
                    <a:lnTo>
                      <a:pt x="0" y="8364"/>
                    </a:lnTo>
                    <a:lnTo>
                      <a:pt x="332" y="7445"/>
                    </a:lnTo>
                    <a:lnTo>
                      <a:pt x="1108" y="6434"/>
                    </a:lnTo>
                    <a:lnTo>
                      <a:pt x="2603" y="5883"/>
                    </a:lnTo>
                    <a:lnTo>
                      <a:pt x="3046" y="5607"/>
                    </a:lnTo>
                    <a:lnTo>
                      <a:pt x="2935" y="4504"/>
                    </a:lnTo>
                    <a:lnTo>
                      <a:pt x="997" y="3860"/>
                    </a:lnTo>
                    <a:lnTo>
                      <a:pt x="443" y="2941"/>
                    </a:lnTo>
                    <a:lnTo>
                      <a:pt x="332" y="1654"/>
                    </a:lnTo>
                    <a:lnTo>
                      <a:pt x="1274" y="735"/>
                    </a:lnTo>
                    <a:lnTo>
                      <a:pt x="2105" y="1471"/>
                    </a:lnTo>
                    <a:lnTo>
                      <a:pt x="3932" y="3493"/>
                    </a:lnTo>
                    <a:lnTo>
                      <a:pt x="4597" y="3677"/>
                    </a:lnTo>
                    <a:lnTo>
                      <a:pt x="5594" y="3309"/>
                    </a:lnTo>
                    <a:lnTo>
                      <a:pt x="6369" y="1103"/>
                    </a:lnTo>
                    <a:lnTo>
                      <a:pt x="7422" y="0"/>
                    </a:lnTo>
                    <a:lnTo>
                      <a:pt x="8142" y="276"/>
                    </a:lnTo>
                    <a:lnTo>
                      <a:pt x="8197" y="1287"/>
                    </a:lnTo>
                    <a:lnTo>
                      <a:pt x="7754" y="2390"/>
                    </a:lnTo>
                    <a:lnTo>
                      <a:pt x="6535" y="3860"/>
                    </a:lnTo>
                    <a:lnTo>
                      <a:pt x="5871" y="5699"/>
                    </a:lnTo>
                    <a:lnTo>
                      <a:pt x="6314" y="6986"/>
                    </a:lnTo>
                    <a:lnTo>
                      <a:pt x="7643" y="9191"/>
                    </a:lnTo>
                    <a:lnTo>
                      <a:pt x="8308" y="11030"/>
                    </a:lnTo>
                    <a:lnTo>
                      <a:pt x="8972" y="12960"/>
                    </a:lnTo>
                    <a:lnTo>
                      <a:pt x="9637" y="15350"/>
                    </a:lnTo>
                    <a:lnTo>
                      <a:pt x="10135" y="16453"/>
                    </a:lnTo>
                    <a:lnTo>
                      <a:pt x="11354" y="17096"/>
                    </a:lnTo>
                    <a:lnTo>
                      <a:pt x="13126" y="17556"/>
                    </a:lnTo>
                    <a:lnTo>
                      <a:pt x="15175" y="17280"/>
                    </a:lnTo>
                    <a:lnTo>
                      <a:pt x="16338" y="17096"/>
                    </a:lnTo>
                    <a:close/>
                    <a:moveTo>
                      <a:pt x="16338" y="17096"/>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69651" name="Rectangle 26"/>
              <p:cNvSpPr>
                <a:spLocks/>
              </p:cNvSpPr>
              <p:nvPr/>
            </p:nvSpPr>
            <p:spPr bwMode="auto">
              <a:xfrm>
                <a:off x="0" y="0"/>
                <a:ext cx="390" cy="235"/>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69641" name="Group 27"/>
            <p:cNvGrpSpPr>
              <a:grpSpLocks/>
            </p:cNvGrpSpPr>
            <p:nvPr/>
          </p:nvGrpSpPr>
          <p:grpSpPr bwMode="auto">
            <a:xfrm>
              <a:off x="434" y="293"/>
              <a:ext cx="393" cy="327"/>
              <a:chOff x="0" y="0"/>
              <a:chExt cx="393" cy="327"/>
            </a:xfrm>
          </p:grpSpPr>
          <p:sp>
            <p:nvSpPr>
              <p:cNvPr id="69648" name="AutoShape 28"/>
              <p:cNvSpPr>
                <a:spLocks/>
              </p:cNvSpPr>
              <p:nvPr/>
            </p:nvSpPr>
            <p:spPr bwMode="auto">
              <a:xfrm>
                <a:off x="0" y="0"/>
                <a:ext cx="393" cy="327"/>
              </a:xfrm>
              <a:custGeom>
                <a:avLst/>
                <a:gdLst>
                  <a:gd name="T0" fmla="*/ 0 w 21600"/>
                  <a:gd name="T1" fmla="*/ 0 h 21600"/>
                  <a:gd name="T2" fmla="*/ 21600 w 21600"/>
                  <a:gd name="T3" fmla="*/ 21600 h 21600"/>
                </a:gdLst>
                <a:ahLst/>
                <a:cxnLst/>
                <a:rect l="T0" t="T1" r="T2" b="T3"/>
                <a:pathLst>
                  <a:path w="21600" h="21600">
                    <a:moveTo>
                      <a:pt x="934" y="0"/>
                    </a:moveTo>
                    <a:lnTo>
                      <a:pt x="2473" y="925"/>
                    </a:lnTo>
                    <a:lnTo>
                      <a:pt x="3518" y="2510"/>
                    </a:lnTo>
                    <a:lnTo>
                      <a:pt x="4837" y="5417"/>
                    </a:lnTo>
                    <a:lnTo>
                      <a:pt x="6156" y="8521"/>
                    </a:lnTo>
                    <a:lnTo>
                      <a:pt x="7475" y="10635"/>
                    </a:lnTo>
                    <a:lnTo>
                      <a:pt x="8629" y="11626"/>
                    </a:lnTo>
                    <a:lnTo>
                      <a:pt x="9673" y="12352"/>
                    </a:lnTo>
                    <a:lnTo>
                      <a:pt x="12806" y="12947"/>
                    </a:lnTo>
                    <a:lnTo>
                      <a:pt x="15884" y="12947"/>
                    </a:lnTo>
                    <a:lnTo>
                      <a:pt x="17698" y="12749"/>
                    </a:lnTo>
                    <a:lnTo>
                      <a:pt x="18907" y="12022"/>
                    </a:lnTo>
                    <a:lnTo>
                      <a:pt x="19786" y="10965"/>
                    </a:lnTo>
                    <a:lnTo>
                      <a:pt x="20776" y="10833"/>
                    </a:lnTo>
                    <a:lnTo>
                      <a:pt x="21600" y="11361"/>
                    </a:lnTo>
                    <a:lnTo>
                      <a:pt x="21490" y="12550"/>
                    </a:lnTo>
                    <a:lnTo>
                      <a:pt x="20446" y="13343"/>
                    </a:lnTo>
                    <a:lnTo>
                      <a:pt x="18467" y="13938"/>
                    </a:lnTo>
                    <a:lnTo>
                      <a:pt x="17808" y="14532"/>
                    </a:lnTo>
                    <a:lnTo>
                      <a:pt x="17808" y="15391"/>
                    </a:lnTo>
                    <a:lnTo>
                      <a:pt x="18467" y="16183"/>
                    </a:lnTo>
                    <a:lnTo>
                      <a:pt x="20446" y="17240"/>
                    </a:lnTo>
                    <a:lnTo>
                      <a:pt x="20776" y="17967"/>
                    </a:lnTo>
                    <a:lnTo>
                      <a:pt x="20940" y="18892"/>
                    </a:lnTo>
                    <a:lnTo>
                      <a:pt x="20061" y="19420"/>
                    </a:lnTo>
                    <a:lnTo>
                      <a:pt x="19347" y="19024"/>
                    </a:lnTo>
                    <a:lnTo>
                      <a:pt x="18247" y="18033"/>
                    </a:lnTo>
                    <a:lnTo>
                      <a:pt x="17203" y="16778"/>
                    </a:lnTo>
                    <a:lnTo>
                      <a:pt x="16489" y="16051"/>
                    </a:lnTo>
                    <a:lnTo>
                      <a:pt x="16159" y="16448"/>
                    </a:lnTo>
                    <a:lnTo>
                      <a:pt x="16159" y="16844"/>
                    </a:lnTo>
                    <a:lnTo>
                      <a:pt x="17148" y="18892"/>
                    </a:lnTo>
                    <a:lnTo>
                      <a:pt x="17478" y="20477"/>
                    </a:lnTo>
                    <a:lnTo>
                      <a:pt x="17038" y="21468"/>
                    </a:lnTo>
                    <a:lnTo>
                      <a:pt x="16489" y="21600"/>
                    </a:lnTo>
                    <a:lnTo>
                      <a:pt x="15884" y="20873"/>
                    </a:lnTo>
                    <a:lnTo>
                      <a:pt x="15554" y="19817"/>
                    </a:lnTo>
                    <a:lnTo>
                      <a:pt x="15115" y="18231"/>
                    </a:lnTo>
                    <a:lnTo>
                      <a:pt x="14895" y="16316"/>
                    </a:lnTo>
                    <a:lnTo>
                      <a:pt x="14455" y="15259"/>
                    </a:lnTo>
                    <a:lnTo>
                      <a:pt x="13301" y="14862"/>
                    </a:lnTo>
                    <a:lnTo>
                      <a:pt x="10992" y="14532"/>
                    </a:lnTo>
                    <a:lnTo>
                      <a:pt x="8629" y="14136"/>
                    </a:lnTo>
                    <a:lnTo>
                      <a:pt x="7145" y="13673"/>
                    </a:lnTo>
                    <a:lnTo>
                      <a:pt x="6156" y="12815"/>
                    </a:lnTo>
                    <a:lnTo>
                      <a:pt x="4837" y="10833"/>
                    </a:lnTo>
                    <a:lnTo>
                      <a:pt x="3408" y="8653"/>
                    </a:lnTo>
                    <a:lnTo>
                      <a:pt x="2144" y="6804"/>
                    </a:lnTo>
                    <a:lnTo>
                      <a:pt x="934" y="5020"/>
                    </a:lnTo>
                    <a:lnTo>
                      <a:pt x="0" y="2906"/>
                    </a:lnTo>
                    <a:lnTo>
                      <a:pt x="0" y="1321"/>
                    </a:lnTo>
                    <a:lnTo>
                      <a:pt x="495" y="528"/>
                    </a:lnTo>
                    <a:lnTo>
                      <a:pt x="934" y="0"/>
                    </a:lnTo>
                    <a:close/>
                    <a:moveTo>
                      <a:pt x="934"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69649" name="Rectangle 29"/>
              <p:cNvSpPr>
                <a:spLocks/>
              </p:cNvSpPr>
              <p:nvPr/>
            </p:nvSpPr>
            <p:spPr bwMode="auto">
              <a:xfrm>
                <a:off x="0" y="0"/>
                <a:ext cx="393" cy="327"/>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69642" name="Group 30"/>
            <p:cNvGrpSpPr>
              <a:grpSpLocks/>
            </p:cNvGrpSpPr>
            <p:nvPr/>
          </p:nvGrpSpPr>
          <p:grpSpPr bwMode="auto">
            <a:xfrm>
              <a:off x="331" y="549"/>
              <a:ext cx="200" cy="452"/>
              <a:chOff x="0" y="0"/>
              <a:chExt cx="200" cy="452"/>
            </a:xfrm>
          </p:grpSpPr>
          <p:sp>
            <p:nvSpPr>
              <p:cNvPr id="69646" name="AutoShape 31"/>
              <p:cNvSpPr>
                <a:spLocks/>
              </p:cNvSpPr>
              <p:nvPr/>
            </p:nvSpPr>
            <p:spPr bwMode="auto">
              <a:xfrm>
                <a:off x="0" y="0"/>
                <a:ext cx="200" cy="452"/>
              </a:xfrm>
              <a:custGeom>
                <a:avLst/>
                <a:gdLst>
                  <a:gd name="T0" fmla="*/ 0 w 21600"/>
                  <a:gd name="T1" fmla="*/ 0 h 21600"/>
                  <a:gd name="T2" fmla="*/ 21600 w 21600"/>
                  <a:gd name="T3" fmla="*/ 21600 h 21600"/>
                </a:gdLst>
                <a:ahLst/>
                <a:cxnLst/>
                <a:rect l="T0" t="T1" r="T2" b="T3"/>
                <a:pathLst>
                  <a:path w="21600" h="21600">
                    <a:moveTo>
                      <a:pt x="1836" y="0"/>
                    </a:moveTo>
                    <a:lnTo>
                      <a:pt x="4644" y="239"/>
                    </a:lnTo>
                    <a:lnTo>
                      <a:pt x="7020" y="1099"/>
                    </a:lnTo>
                    <a:lnTo>
                      <a:pt x="8964" y="2533"/>
                    </a:lnTo>
                    <a:lnTo>
                      <a:pt x="12096" y="4970"/>
                    </a:lnTo>
                    <a:lnTo>
                      <a:pt x="16524" y="8841"/>
                    </a:lnTo>
                    <a:lnTo>
                      <a:pt x="17172" y="9844"/>
                    </a:lnTo>
                    <a:lnTo>
                      <a:pt x="16524" y="10752"/>
                    </a:lnTo>
                    <a:lnTo>
                      <a:pt x="15228" y="11565"/>
                    </a:lnTo>
                    <a:lnTo>
                      <a:pt x="10368" y="13524"/>
                    </a:lnTo>
                    <a:lnTo>
                      <a:pt x="7560" y="15101"/>
                    </a:lnTo>
                    <a:lnTo>
                      <a:pt x="6372" y="16391"/>
                    </a:lnTo>
                    <a:lnTo>
                      <a:pt x="6372" y="16678"/>
                    </a:lnTo>
                    <a:lnTo>
                      <a:pt x="7236" y="17490"/>
                    </a:lnTo>
                    <a:lnTo>
                      <a:pt x="9504" y="18159"/>
                    </a:lnTo>
                    <a:lnTo>
                      <a:pt x="12960" y="18637"/>
                    </a:lnTo>
                    <a:lnTo>
                      <a:pt x="16740" y="19211"/>
                    </a:lnTo>
                    <a:lnTo>
                      <a:pt x="20952" y="19880"/>
                    </a:lnTo>
                    <a:lnTo>
                      <a:pt x="21276" y="20166"/>
                    </a:lnTo>
                    <a:lnTo>
                      <a:pt x="21600" y="20835"/>
                    </a:lnTo>
                    <a:lnTo>
                      <a:pt x="19764" y="21122"/>
                    </a:lnTo>
                    <a:lnTo>
                      <a:pt x="16200" y="21600"/>
                    </a:lnTo>
                    <a:lnTo>
                      <a:pt x="14688" y="21409"/>
                    </a:lnTo>
                    <a:lnTo>
                      <a:pt x="13392" y="20740"/>
                    </a:lnTo>
                    <a:lnTo>
                      <a:pt x="11448" y="19880"/>
                    </a:lnTo>
                    <a:lnTo>
                      <a:pt x="7668" y="19211"/>
                    </a:lnTo>
                    <a:lnTo>
                      <a:pt x="4752" y="19019"/>
                    </a:lnTo>
                    <a:lnTo>
                      <a:pt x="2484" y="19019"/>
                    </a:lnTo>
                    <a:lnTo>
                      <a:pt x="1296" y="18637"/>
                    </a:lnTo>
                    <a:lnTo>
                      <a:pt x="1296" y="17873"/>
                    </a:lnTo>
                    <a:lnTo>
                      <a:pt x="1944" y="16965"/>
                    </a:lnTo>
                    <a:lnTo>
                      <a:pt x="2808" y="16343"/>
                    </a:lnTo>
                    <a:lnTo>
                      <a:pt x="3888" y="15053"/>
                    </a:lnTo>
                    <a:lnTo>
                      <a:pt x="4752" y="13811"/>
                    </a:lnTo>
                    <a:lnTo>
                      <a:pt x="6588" y="12138"/>
                    </a:lnTo>
                    <a:lnTo>
                      <a:pt x="8532" y="10991"/>
                    </a:lnTo>
                    <a:lnTo>
                      <a:pt x="10476" y="10418"/>
                    </a:lnTo>
                    <a:lnTo>
                      <a:pt x="11772" y="9844"/>
                    </a:lnTo>
                    <a:lnTo>
                      <a:pt x="11664" y="9032"/>
                    </a:lnTo>
                    <a:lnTo>
                      <a:pt x="8208" y="7312"/>
                    </a:lnTo>
                    <a:lnTo>
                      <a:pt x="4752" y="5926"/>
                    </a:lnTo>
                    <a:lnTo>
                      <a:pt x="2592" y="4683"/>
                    </a:lnTo>
                    <a:lnTo>
                      <a:pt x="648" y="3536"/>
                    </a:lnTo>
                    <a:lnTo>
                      <a:pt x="0" y="1959"/>
                    </a:lnTo>
                    <a:lnTo>
                      <a:pt x="324" y="573"/>
                    </a:lnTo>
                    <a:lnTo>
                      <a:pt x="1836" y="0"/>
                    </a:lnTo>
                    <a:close/>
                    <a:moveTo>
                      <a:pt x="1836"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69647" name="Rectangle 32"/>
              <p:cNvSpPr>
                <a:spLocks/>
              </p:cNvSpPr>
              <p:nvPr/>
            </p:nvSpPr>
            <p:spPr bwMode="auto">
              <a:xfrm>
                <a:off x="0" y="0"/>
                <a:ext cx="200" cy="452"/>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69643" name="Group 33"/>
            <p:cNvGrpSpPr>
              <a:grpSpLocks/>
            </p:cNvGrpSpPr>
            <p:nvPr/>
          </p:nvGrpSpPr>
          <p:grpSpPr bwMode="auto">
            <a:xfrm>
              <a:off x="120" y="542"/>
              <a:ext cx="219" cy="464"/>
              <a:chOff x="0" y="0"/>
              <a:chExt cx="219" cy="464"/>
            </a:xfrm>
          </p:grpSpPr>
          <p:sp>
            <p:nvSpPr>
              <p:cNvPr id="69644" name="AutoShape 34"/>
              <p:cNvSpPr>
                <a:spLocks/>
              </p:cNvSpPr>
              <p:nvPr/>
            </p:nvSpPr>
            <p:spPr bwMode="auto">
              <a:xfrm>
                <a:off x="0" y="0"/>
                <a:ext cx="219" cy="464"/>
              </a:xfrm>
              <a:custGeom>
                <a:avLst/>
                <a:gdLst>
                  <a:gd name="T0" fmla="*/ 0 w 21600"/>
                  <a:gd name="T1" fmla="*/ 0 h 21600"/>
                  <a:gd name="T2" fmla="*/ 21600 w 21600"/>
                  <a:gd name="T3" fmla="*/ 21600 h 21600"/>
                </a:gdLst>
                <a:ahLst/>
                <a:cxnLst/>
                <a:rect l="T0" t="T1" r="T2" b="T3"/>
                <a:pathLst>
                  <a:path w="21600" h="21600">
                    <a:moveTo>
                      <a:pt x="11441" y="2467"/>
                    </a:moveTo>
                    <a:lnTo>
                      <a:pt x="15485" y="372"/>
                    </a:lnTo>
                    <a:lnTo>
                      <a:pt x="18641" y="0"/>
                    </a:lnTo>
                    <a:lnTo>
                      <a:pt x="21008" y="466"/>
                    </a:lnTo>
                    <a:lnTo>
                      <a:pt x="21600" y="1909"/>
                    </a:lnTo>
                    <a:lnTo>
                      <a:pt x="21008" y="2840"/>
                    </a:lnTo>
                    <a:lnTo>
                      <a:pt x="17556" y="4143"/>
                    </a:lnTo>
                    <a:lnTo>
                      <a:pt x="12329" y="5772"/>
                    </a:lnTo>
                    <a:lnTo>
                      <a:pt x="8581" y="6936"/>
                    </a:lnTo>
                    <a:lnTo>
                      <a:pt x="7989" y="6936"/>
                    </a:lnTo>
                    <a:lnTo>
                      <a:pt x="6411" y="7402"/>
                    </a:lnTo>
                    <a:lnTo>
                      <a:pt x="6115" y="7681"/>
                    </a:lnTo>
                    <a:lnTo>
                      <a:pt x="6115" y="8053"/>
                    </a:lnTo>
                    <a:lnTo>
                      <a:pt x="9863" y="10148"/>
                    </a:lnTo>
                    <a:lnTo>
                      <a:pt x="12230" y="12197"/>
                    </a:lnTo>
                    <a:lnTo>
                      <a:pt x="13414" y="14059"/>
                    </a:lnTo>
                    <a:lnTo>
                      <a:pt x="13808" y="15734"/>
                    </a:lnTo>
                    <a:lnTo>
                      <a:pt x="13710" y="17224"/>
                    </a:lnTo>
                    <a:lnTo>
                      <a:pt x="14893" y="18341"/>
                    </a:lnTo>
                    <a:lnTo>
                      <a:pt x="14992" y="19040"/>
                    </a:lnTo>
                    <a:lnTo>
                      <a:pt x="14400" y="19691"/>
                    </a:lnTo>
                    <a:lnTo>
                      <a:pt x="12822" y="19971"/>
                    </a:lnTo>
                    <a:lnTo>
                      <a:pt x="9863" y="20064"/>
                    </a:lnTo>
                    <a:lnTo>
                      <a:pt x="5523" y="20622"/>
                    </a:lnTo>
                    <a:lnTo>
                      <a:pt x="3255" y="21600"/>
                    </a:lnTo>
                    <a:lnTo>
                      <a:pt x="1184" y="21600"/>
                    </a:lnTo>
                    <a:lnTo>
                      <a:pt x="0" y="20622"/>
                    </a:lnTo>
                    <a:lnTo>
                      <a:pt x="986" y="18947"/>
                    </a:lnTo>
                    <a:lnTo>
                      <a:pt x="3452" y="18574"/>
                    </a:lnTo>
                    <a:lnTo>
                      <a:pt x="7003" y="18341"/>
                    </a:lnTo>
                    <a:lnTo>
                      <a:pt x="10258" y="18016"/>
                    </a:lnTo>
                    <a:lnTo>
                      <a:pt x="10849" y="17457"/>
                    </a:lnTo>
                    <a:lnTo>
                      <a:pt x="10553" y="15828"/>
                    </a:lnTo>
                    <a:lnTo>
                      <a:pt x="9370" y="13826"/>
                    </a:lnTo>
                    <a:lnTo>
                      <a:pt x="7299" y="11731"/>
                    </a:lnTo>
                    <a:lnTo>
                      <a:pt x="3551" y="9729"/>
                    </a:lnTo>
                    <a:lnTo>
                      <a:pt x="2071" y="8612"/>
                    </a:lnTo>
                    <a:lnTo>
                      <a:pt x="1578" y="7774"/>
                    </a:lnTo>
                    <a:lnTo>
                      <a:pt x="1775" y="6936"/>
                    </a:lnTo>
                    <a:lnTo>
                      <a:pt x="3255" y="5726"/>
                    </a:lnTo>
                    <a:lnTo>
                      <a:pt x="6115" y="4655"/>
                    </a:lnTo>
                    <a:lnTo>
                      <a:pt x="9074" y="3305"/>
                    </a:lnTo>
                    <a:lnTo>
                      <a:pt x="11441" y="2467"/>
                    </a:lnTo>
                    <a:close/>
                    <a:moveTo>
                      <a:pt x="11441" y="2467"/>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69645" name="Rectangle 35"/>
              <p:cNvSpPr>
                <a:spLocks/>
              </p:cNvSpPr>
              <p:nvPr/>
            </p:nvSpPr>
            <p:spPr bwMode="auto">
              <a:xfrm>
                <a:off x="0" y="0"/>
                <a:ext cx="219" cy="464"/>
              </a:xfrm>
              <a:prstGeom prst="rect">
                <a:avLst/>
              </a:prstGeom>
              <a:noFill/>
              <a:ln w="12700">
                <a:noFill/>
                <a:miter lim="800000"/>
                <a:headEnd/>
                <a:tailEnd/>
              </a:ln>
            </p:spPr>
            <p:txBody>
              <a:bodyPr lIns="0" tIns="0" rIns="0" bIns="0">
                <a:prstTxWarp prst="textNoShape">
                  <a:avLst/>
                </a:prstTxWarp>
              </a:bodyPr>
              <a:lstStyle/>
              <a:p>
                <a:endParaRPr lang="en-US"/>
              </a:p>
            </p:txBody>
          </p:sp>
        </p:grpSp>
      </p:grpSp>
      <p:sp>
        <p:nvSpPr>
          <p:cNvPr id="69636" name="Rectangle 36"/>
          <p:cNvSpPr>
            <a:spLocks/>
          </p:cNvSpPr>
          <p:nvPr/>
        </p:nvSpPr>
        <p:spPr bwMode="auto">
          <a:xfrm>
            <a:off x="2533650" y="698500"/>
            <a:ext cx="4024313"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Dancing Partners</a:t>
            </a:r>
          </a:p>
        </p:txBody>
      </p:sp>
      <p:sp>
        <p:nvSpPr>
          <p:cNvPr id="69637" name="Rectangle 37"/>
          <p:cNvSpPr>
            <a:spLocks/>
          </p:cNvSpPr>
          <p:nvPr/>
        </p:nvSpPr>
        <p:spPr bwMode="auto">
          <a:xfrm>
            <a:off x="784225" y="1763713"/>
            <a:ext cx="7569200" cy="21336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A group of 100 boys and girls attend a dance.  Every boy knows 5 girls, and every girl knows 5 boys.  Can they be matched into dance partners so that each pair knows each other?</a:t>
            </a:r>
          </a:p>
        </p:txBody>
      </p:sp>
    </p:spTree>
  </p:cSld>
  <p:clrMapOvr>
    <a:masterClrMapping/>
  </p:clrMapOvr>
  <p:transition spd="med">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70658" name="Group 1"/>
          <p:cNvGrpSpPr>
            <a:grpSpLocks/>
          </p:cNvGrpSpPr>
          <p:nvPr/>
        </p:nvGrpSpPr>
        <p:grpSpPr bwMode="auto">
          <a:xfrm>
            <a:off x="3124200" y="5219700"/>
            <a:ext cx="533400" cy="914400"/>
            <a:chOff x="0" y="0"/>
            <a:chExt cx="335" cy="576"/>
          </a:xfrm>
        </p:grpSpPr>
        <p:grpSp>
          <p:nvGrpSpPr>
            <p:cNvPr id="70758" name="Group 2"/>
            <p:cNvGrpSpPr>
              <a:grpSpLocks/>
            </p:cNvGrpSpPr>
            <p:nvPr/>
          </p:nvGrpSpPr>
          <p:grpSpPr bwMode="auto">
            <a:xfrm>
              <a:off x="0" y="0"/>
              <a:ext cx="165" cy="120"/>
              <a:chOff x="0" y="0"/>
              <a:chExt cx="165" cy="120"/>
            </a:xfrm>
          </p:grpSpPr>
          <p:sp>
            <p:nvSpPr>
              <p:cNvPr id="70771" name="AutoShape 3"/>
              <p:cNvSpPr>
                <a:spLocks/>
              </p:cNvSpPr>
              <p:nvPr/>
            </p:nvSpPr>
            <p:spPr bwMode="auto">
              <a:xfrm>
                <a:off x="0" y="0"/>
                <a:ext cx="165" cy="120"/>
              </a:xfrm>
              <a:custGeom>
                <a:avLst/>
                <a:gdLst>
                  <a:gd name="T0" fmla="*/ 0 w 21600"/>
                  <a:gd name="T1" fmla="*/ 0 h 21600"/>
                  <a:gd name="T2" fmla="*/ 21600 w 21600"/>
                  <a:gd name="T3" fmla="*/ 21600 h 21600"/>
                </a:gdLst>
                <a:ahLst/>
                <a:cxnLst/>
                <a:rect l="T0" t="T1" r="T2" b="T3"/>
                <a:pathLst>
                  <a:path w="21600" h="21600">
                    <a:moveTo>
                      <a:pt x="13458" y="6750"/>
                    </a:moveTo>
                    <a:lnTo>
                      <a:pt x="11372" y="3600"/>
                    </a:lnTo>
                    <a:lnTo>
                      <a:pt x="9286" y="1800"/>
                    </a:lnTo>
                    <a:lnTo>
                      <a:pt x="7402" y="540"/>
                    </a:lnTo>
                    <a:lnTo>
                      <a:pt x="5316" y="0"/>
                    </a:lnTo>
                    <a:lnTo>
                      <a:pt x="2893" y="720"/>
                    </a:lnTo>
                    <a:lnTo>
                      <a:pt x="1548" y="1800"/>
                    </a:lnTo>
                    <a:lnTo>
                      <a:pt x="740" y="3420"/>
                    </a:lnTo>
                    <a:lnTo>
                      <a:pt x="135" y="5220"/>
                    </a:lnTo>
                    <a:lnTo>
                      <a:pt x="0" y="7830"/>
                    </a:lnTo>
                    <a:lnTo>
                      <a:pt x="336" y="10260"/>
                    </a:lnTo>
                    <a:lnTo>
                      <a:pt x="942" y="12600"/>
                    </a:lnTo>
                    <a:lnTo>
                      <a:pt x="1951" y="14760"/>
                    </a:lnTo>
                    <a:lnTo>
                      <a:pt x="3297" y="16830"/>
                    </a:lnTo>
                    <a:lnTo>
                      <a:pt x="4845" y="18900"/>
                    </a:lnTo>
                    <a:lnTo>
                      <a:pt x="6864" y="20250"/>
                    </a:lnTo>
                    <a:lnTo>
                      <a:pt x="8815" y="21240"/>
                    </a:lnTo>
                    <a:lnTo>
                      <a:pt x="10968" y="21600"/>
                    </a:lnTo>
                    <a:lnTo>
                      <a:pt x="13054" y="21240"/>
                    </a:lnTo>
                    <a:lnTo>
                      <a:pt x="14669" y="20250"/>
                    </a:lnTo>
                    <a:lnTo>
                      <a:pt x="15611" y="18630"/>
                    </a:lnTo>
                    <a:lnTo>
                      <a:pt x="16015" y="16470"/>
                    </a:lnTo>
                    <a:lnTo>
                      <a:pt x="16015" y="14490"/>
                    </a:lnTo>
                    <a:lnTo>
                      <a:pt x="15611" y="12060"/>
                    </a:lnTo>
                    <a:lnTo>
                      <a:pt x="15207" y="10260"/>
                    </a:lnTo>
                    <a:lnTo>
                      <a:pt x="14669" y="8910"/>
                    </a:lnTo>
                    <a:lnTo>
                      <a:pt x="18505" y="9450"/>
                    </a:lnTo>
                    <a:lnTo>
                      <a:pt x="20793" y="9900"/>
                    </a:lnTo>
                    <a:lnTo>
                      <a:pt x="21600" y="8730"/>
                    </a:lnTo>
                    <a:lnTo>
                      <a:pt x="21600" y="7380"/>
                    </a:lnTo>
                    <a:lnTo>
                      <a:pt x="21196" y="6570"/>
                    </a:lnTo>
                    <a:lnTo>
                      <a:pt x="19985" y="6210"/>
                    </a:lnTo>
                    <a:lnTo>
                      <a:pt x="18236" y="6210"/>
                    </a:lnTo>
                    <a:lnTo>
                      <a:pt x="15611" y="6570"/>
                    </a:lnTo>
                    <a:lnTo>
                      <a:pt x="13458" y="6750"/>
                    </a:lnTo>
                    <a:close/>
                    <a:moveTo>
                      <a:pt x="13458" y="6750"/>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72" name="Rectangle 4"/>
              <p:cNvSpPr>
                <a:spLocks/>
              </p:cNvSpPr>
              <p:nvPr/>
            </p:nvSpPr>
            <p:spPr bwMode="auto">
              <a:xfrm>
                <a:off x="0" y="0"/>
                <a:ext cx="165" cy="120"/>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59" name="Group 5"/>
            <p:cNvGrpSpPr>
              <a:grpSpLocks/>
            </p:cNvGrpSpPr>
            <p:nvPr/>
          </p:nvGrpSpPr>
          <p:grpSpPr bwMode="auto">
            <a:xfrm>
              <a:off x="46" y="136"/>
              <a:ext cx="124" cy="213"/>
              <a:chOff x="0" y="0"/>
              <a:chExt cx="124" cy="213"/>
            </a:xfrm>
          </p:grpSpPr>
          <p:sp>
            <p:nvSpPr>
              <p:cNvPr id="70769" name="AutoShape 6"/>
              <p:cNvSpPr>
                <a:spLocks/>
              </p:cNvSpPr>
              <p:nvPr/>
            </p:nvSpPr>
            <p:spPr bwMode="auto">
              <a:xfrm>
                <a:off x="0" y="0"/>
                <a:ext cx="124" cy="213"/>
              </a:xfrm>
              <a:custGeom>
                <a:avLst/>
                <a:gdLst>
                  <a:gd name="T0" fmla="*/ 0 w 21600"/>
                  <a:gd name="T1" fmla="*/ 0 h 21600"/>
                  <a:gd name="T2" fmla="*/ 21600 w 21600"/>
                  <a:gd name="T3" fmla="*/ 21600 h 21600"/>
                </a:gdLst>
                <a:ahLst/>
                <a:cxnLst/>
                <a:rect l="T0" t="T1" r="T2" b="T3"/>
                <a:pathLst>
                  <a:path w="21600" h="21600">
                    <a:moveTo>
                      <a:pt x="5826" y="305"/>
                    </a:moveTo>
                    <a:lnTo>
                      <a:pt x="8783" y="0"/>
                    </a:lnTo>
                    <a:lnTo>
                      <a:pt x="10755" y="0"/>
                    </a:lnTo>
                    <a:lnTo>
                      <a:pt x="13892" y="508"/>
                    </a:lnTo>
                    <a:lnTo>
                      <a:pt x="16312" y="1830"/>
                    </a:lnTo>
                    <a:lnTo>
                      <a:pt x="18642" y="3913"/>
                    </a:lnTo>
                    <a:lnTo>
                      <a:pt x="20076" y="5997"/>
                    </a:lnTo>
                    <a:lnTo>
                      <a:pt x="21062" y="7827"/>
                    </a:lnTo>
                    <a:lnTo>
                      <a:pt x="21600" y="10012"/>
                    </a:lnTo>
                    <a:lnTo>
                      <a:pt x="21600" y="12147"/>
                    </a:lnTo>
                    <a:lnTo>
                      <a:pt x="21241" y="13976"/>
                    </a:lnTo>
                    <a:lnTo>
                      <a:pt x="20076" y="15654"/>
                    </a:lnTo>
                    <a:lnTo>
                      <a:pt x="19001" y="17737"/>
                    </a:lnTo>
                    <a:lnTo>
                      <a:pt x="17567" y="19567"/>
                    </a:lnTo>
                    <a:lnTo>
                      <a:pt x="15505" y="20482"/>
                    </a:lnTo>
                    <a:lnTo>
                      <a:pt x="13444" y="20990"/>
                    </a:lnTo>
                    <a:lnTo>
                      <a:pt x="11114" y="21448"/>
                    </a:lnTo>
                    <a:lnTo>
                      <a:pt x="8604" y="21498"/>
                    </a:lnTo>
                    <a:lnTo>
                      <a:pt x="8066" y="21600"/>
                    </a:lnTo>
                    <a:lnTo>
                      <a:pt x="6005" y="21143"/>
                    </a:lnTo>
                    <a:lnTo>
                      <a:pt x="4392" y="20380"/>
                    </a:lnTo>
                    <a:lnTo>
                      <a:pt x="3854" y="19262"/>
                    </a:lnTo>
                    <a:lnTo>
                      <a:pt x="4033" y="17890"/>
                    </a:lnTo>
                    <a:lnTo>
                      <a:pt x="5109" y="16873"/>
                    </a:lnTo>
                    <a:lnTo>
                      <a:pt x="5736" y="15349"/>
                    </a:lnTo>
                    <a:lnTo>
                      <a:pt x="6274" y="13976"/>
                    </a:lnTo>
                    <a:lnTo>
                      <a:pt x="6363" y="12655"/>
                    </a:lnTo>
                    <a:lnTo>
                      <a:pt x="5826" y="10673"/>
                    </a:lnTo>
                    <a:lnTo>
                      <a:pt x="4750" y="9301"/>
                    </a:lnTo>
                    <a:lnTo>
                      <a:pt x="2958" y="8132"/>
                    </a:lnTo>
                    <a:lnTo>
                      <a:pt x="1524" y="7064"/>
                    </a:lnTo>
                    <a:lnTo>
                      <a:pt x="538" y="5845"/>
                    </a:lnTo>
                    <a:lnTo>
                      <a:pt x="0" y="4015"/>
                    </a:lnTo>
                    <a:lnTo>
                      <a:pt x="896" y="2389"/>
                    </a:lnTo>
                    <a:lnTo>
                      <a:pt x="2599" y="1525"/>
                    </a:lnTo>
                    <a:lnTo>
                      <a:pt x="3675" y="1067"/>
                    </a:lnTo>
                    <a:lnTo>
                      <a:pt x="4750" y="712"/>
                    </a:lnTo>
                    <a:lnTo>
                      <a:pt x="5826" y="305"/>
                    </a:lnTo>
                    <a:close/>
                    <a:moveTo>
                      <a:pt x="5826" y="305"/>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70" name="Rectangle 7"/>
              <p:cNvSpPr>
                <a:spLocks/>
              </p:cNvSpPr>
              <p:nvPr/>
            </p:nvSpPr>
            <p:spPr bwMode="auto">
              <a:xfrm>
                <a:off x="0" y="0"/>
                <a:ext cx="124" cy="21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60" name="Group 8"/>
            <p:cNvGrpSpPr>
              <a:grpSpLocks/>
            </p:cNvGrpSpPr>
            <p:nvPr/>
          </p:nvGrpSpPr>
          <p:grpSpPr bwMode="auto">
            <a:xfrm>
              <a:off x="37" y="319"/>
              <a:ext cx="105" cy="257"/>
              <a:chOff x="0" y="0"/>
              <a:chExt cx="105" cy="256"/>
            </a:xfrm>
          </p:grpSpPr>
          <p:sp>
            <p:nvSpPr>
              <p:cNvPr id="70767" name="AutoShape 9"/>
              <p:cNvSpPr>
                <a:spLocks/>
              </p:cNvSpPr>
              <p:nvPr/>
            </p:nvSpPr>
            <p:spPr bwMode="auto">
              <a:xfrm>
                <a:off x="0" y="0"/>
                <a:ext cx="105" cy="256"/>
              </a:xfrm>
              <a:custGeom>
                <a:avLst/>
                <a:gdLst>
                  <a:gd name="T0" fmla="*/ 0 w 21600"/>
                  <a:gd name="T1" fmla="*/ 0 h 21600"/>
                  <a:gd name="T2" fmla="*/ 21600 w 21600"/>
                  <a:gd name="T3" fmla="*/ 21600 h 21600"/>
                </a:gdLst>
                <a:ahLst/>
                <a:cxnLst/>
                <a:rect l="T0" t="T1" r="T2" b="T3"/>
                <a:pathLst>
                  <a:path w="21600" h="21600">
                    <a:moveTo>
                      <a:pt x="8956" y="212"/>
                    </a:moveTo>
                    <a:lnTo>
                      <a:pt x="12433" y="0"/>
                    </a:lnTo>
                    <a:lnTo>
                      <a:pt x="13065" y="212"/>
                    </a:lnTo>
                    <a:lnTo>
                      <a:pt x="15173" y="508"/>
                    </a:lnTo>
                    <a:lnTo>
                      <a:pt x="16859" y="1228"/>
                    </a:lnTo>
                    <a:lnTo>
                      <a:pt x="18966" y="3727"/>
                    </a:lnTo>
                    <a:lnTo>
                      <a:pt x="20757" y="6226"/>
                    </a:lnTo>
                    <a:lnTo>
                      <a:pt x="21600" y="9233"/>
                    </a:lnTo>
                    <a:lnTo>
                      <a:pt x="21600" y="10969"/>
                    </a:lnTo>
                    <a:lnTo>
                      <a:pt x="20757" y="11732"/>
                    </a:lnTo>
                    <a:lnTo>
                      <a:pt x="18755" y="12240"/>
                    </a:lnTo>
                    <a:lnTo>
                      <a:pt x="13698" y="13256"/>
                    </a:lnTo>
                    <a:lnTo>
                      <a:pt x="9378" y="14358"/>
                    </a:lnTo>
                    <a:lnTo>
                      <a:pt x="6217" y="15586"/>
                    </a:lnTo>
                    <a:lnTo>
                      <a:pt x="6217" y="16306"/>
                    </a:lnTo>
                    <a:lnTo>
                      <a:pt x="7481" y="16856"/>
                    </a:lnTo>
                    <a:lnTo>
                      <a:pt x="11485" y="18212"/>
                    </a:lnTo>
                    <a:lnTo>
                      <a:pt x="17491" y="19694"/>
                    </a:lnTo>
                    <a:lnTo>
                      <a:pt x="18650" y="20329"/>
                    </a:lnTo>
                    <a:lnTo>
                      <a:pt x="18123" y="20838"/>
                    </a:lnTo>
                    <a:lnTo>
                      <a:pt x="16753" y="21346"/>
                    </a:lnTo>
                    <a:lnTo>
                      <a:pt x="10537" y="21600"/>
                    </a:lnTo>
                    <a:lnTo>
                      <a:pt x="9378" y="20965"/>
                    </a:lnTo>
                    <a:lnTo>
                      <a:pt x="7692" y="19609"/>
                    </a:lnTo>
                    <a:lnTo>
                      <a:pt x="4952" y="18508"/>
                    </a:lnTo>
                    <a:lnTo>
                      <a:pt x="2423" y="17915"/>
                    </a:lnTo>
                    <a:lnTo>
                      <a:pt x="527" y="17195"/>
                    </a:lnTo>
                    <a:lnTo>
                      <a:pt x="0" y="16348"/>
                    </a:lnTo>
                    <a:lnTo>
                      <a:pt x="632" y="15671"/>
                    </a:lnTo>
                    <a:lnTo>
                      <a:pt x="2107" y="14908"/>
                    </a:lnTo>
                    <a:lnTo>
                      <a:pt x="4004" y="14358"/>
                    </a:lnTo>
                    <a:lnTo>
                      <a:pt x="6217" y="13256"/>
                    </a:lnTo>
                    <a:lnTo>
                      <a:pt x="8324" y="12071"/>
                    </a:lnTo>
                    <a:lnTo>
                      <a:pt x="10853" y="10969"/>
                    </a:lnTo>
                    <a:lnTo>
                      <a:pt x="13908" y="10461"/>
                    </a:lnTo>
                    <a:lnTo>
                      <a:pt x="15173" y="9953"/>
                    </a:lnTo>
                    <a:lnTo>
                      <a:pt x="15594" y="9360"/>
                    </a:lnTo>
                    <a:lnTo>
                      <a:pt x="15383" y="8005"/>
                    </a:lnTo>
                    <a:lnTo>
                      <a:pt x="12433" y="5972"/>
                    </a:lnTo>
                    <a:lnTo>
                      <a:pt x="9904" y="4151"/>
                    </a:lnTo>
                    <a:lnTo>
                      <a:pt x="8113" y="3007"/>
                    </a:lnTo>
                    <a:lnTo>
                      <a:pt x="7692" y="2118"/>
                    </a:lnTo>
                    <a:lnTo>
                      <a:pt x="8113" y="889"/>
                    </a:lnTo>
                    <a:lnTo>
                      <a:pt x="10010" y="254"/>
                    </a:lnTo>
                    <a:lnTo>
                      <a:pt x="8956" y="212"/>
                    </a:lnTo>
                    <a:close/>
                    <a:moveTo>
                      <a:pt x="8956" y="212"/>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68" name="Rectangle 10"/>
              <p:cNvSpPr>
                <a:spLocks/>
              </p:cNvSpPr>
              <p:nvPr/>
            </p:nvSpPr>
            <p:spPr bwMode="auto">
              <a:xfrm>
                <a:off x="0" y="0"/>
                <a:ext cx="105" cy="256"/>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61" name="Group 11"/>
            <p:cNvGrpSpPr>
              <a:grpSpLocks/>
            </p:cNvGrpSpPr>
            <p:nvPr/>
          </p:nvGrpSpPr>
          <p:grpSpPr bwMode="auto">
            <a:xfrm>
              <a:off x="97" y="308"/>
              <a:ext cx="159" cy="231"/>
              <a:chOff x="0" y="0"/>
              <a:chExt cx="158" cy="230"/>
            </a:xfrm>
          </p:grpSpPr>
          <p:sp>
            <p:nvSpPr>
              <p:cNvPr id="70765" name="AutoShape 12"/>
              <p:cNvSpPr>
                <a:spLocks/>
              </p:cNvSpPr>
              <p:nvPr/>
            </p:nvSpPr>
            <p:spPr bwMode="auto">
              <a:xfrm>
                <a:off x="0" y="0"/>
                <a:ext cx="158" cy="230"/>
              </a:xfrm>
              <a:custGeom>
                <a:avLst/>
                <a:gdLst>
                  <a:gd name="T0" fmla="*/ 0 w 21600"/>
                  <a:gd name="T1" fmla="*/ 0 h 21600"/>
                  <a:gd name="T2" fmla="*/ 21600 w 21600"/>
                  <a:gd name="T3" fmla="*/ 21600 h 21600"/>
                </a:gdLst>
                <a:ahLst/>
                <a:cxnLst/>
                <a:rect l="T0" t="T1" r="T2" b="T3"/>
                <a:pathLst>
                  <a:path w="21600" h="21600">
                    <a:moveTo>
                      <a:pt x="2796" y="282"/>
                    </a:moveTo>
                    <a:lnTo>
                      <a:pt x="5452" y="1035"/>
                    </a:lnTo>
                    <a:lnTo>
                      <a:pt x="7759" y="2447"/>
                    </a:lnTo>
                    <a:lnTo>
                      <a:pt x="10276" y="4565"/>
                    </a:lnTo>
                    <a:lnTo>
                      <a:pt x="12513" y="6871"/>
                    </a:lnTo>
                    <a:lnTo>
                      <a:pt x="13841" y="8706"/>
                    </a:lnTo>
                    <a:lnTo>
                      <a:pt x="14540" y="10118"/>
                    </a:lnTo>
                    <a:lnTo>
                      <a:pt x="14540" y="11341"/>
                    </a:lnTo>
                    <a:lnTo>
                      <a:pt x="13701" y="13835"/>
                    </a:lnTo>
                    <a:lnTo>
                      <a:pt x="12513" y="16471"/>
                    </a:lnTo>
                    <a:lnTo>
                      <a:pt x="11883" y="18118"/>
                    </a:lnTo>
                    <a:lnTo>
                      <a:pt x="11883" y="18824"/>
                    </a:lnTo>
                    <a:lnTo>
                      <a:pt x="12513" y="19247"/>
                    </a:lnTo>
                    <a:lnTo>
                      <a:pt x="14819" y="19482"/>
                    </a:lnTo>
                    <a:lnTo>
                      <a:pt x="19223" y="19247"/>
                    </a:lnTo>
                    <a:lnTo>
                      <a:pt x="21111" y="19482"/>
                    </a:lnTo>
                    <a:lnTo>
                      <a:pt x="21600" y="19953"/>
                    </a:lnTo>
                    <a:lnTo>
                      <a:pt x="21181" y="20518"/>
                    </a:lnTo>
                    <a:lnTo>
                      <a:pt x="18245" y="21600"/>
                    </a:lnTo>
                    <a:lnTo>
                      <a:pt x="16847" y="21600"/>
                    </a:lnTo>
                    <a:lnTo>
                      <a:pt x="15239" y="21176"/>
                    </a:lnTo>
                    <a:lnTo>
                      <a:pt x="12443" y="20800"/>
                    </a:lnTo>
                    <a:lnTo>
                      <a:pt x="9996" y="20894"/>
                    </a:lnTo>
                    <a:lnTo>
                      <a:pt x="8598" y="20706"/>
                    </a:lnTo>
                    <a:lnTo>
                      <a:pt x="7759" y="20047"/>
                    </a:lnTo>
                    <a:lnTo>
                      <a:pt x="7340" y="19388"/>
                    </a:lnTo>
                    <a:lnTo>
                      <a:pt x="7759" y="18541"/>
                    </a:lnTo>
                    <a:lnTo>
                      <a:pt x="9017" y="17741"/>
                    </a:lnTo>
                    <a:lnTo>
                      <a:pt x="9577" y="16988"/>
                    </a:lnTo>
                    <a:lnTo>
                      <a:pt x="10276" y="15765"/>
                    </a:lnTo>
                    <a:lnTo>
                      <a:pt x="10625" y="14353"/>
                    </a:lnTo>
                    <a:lnTo>
                      <a:pt x="10695" y="12988"/>
                    </a:lnTo>
                    <a:lnTo>
                      <a:pt x="11254" y="11906"/>
                    </a:lnTo>
                    <a:lnTo>
                      <a:pt x="11115" y="10965"/>
                    </a:lnTo>
                    <a:lnTo>
                      <a:pt x="10625" y="9929"/>
                    </a:lnTo>
                    <a:lnTo>
                      <a:pt x="9157" y="8471"/>
                    </a:lnTo>
                    <a:lnTo>
                      <a:pt x="6501" y="6776"/>
                    </a:lnTo>
                    <a:lnTo>
                      <a:pt x="4264" y="5129"/>
                    </a:lnTo>
                    <a:lnTo>
                      <a:pt x="2377" y="3859"/>
                    </a:lnTo>
                    <a:lnTo>
                      <a:pt x="489" y="2588"/>
                    </a:lnTo>
                    <a:lnTo>
                      <a:pt x="0" y="1035"/>
                    </a:lnTo>
                    <a:lnTo>
                      <a:pt x="769" y="0"/>
                    </a:lnTo>
                    <a:lnTo>
                      <a:pt x="2796" y="282"/>
                    </a:lnTo>
                    <a:close/>
                    <a:moveTo>
                      <a:pt x="2796" y="282"/>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66" name="Rectangle 13"/>
              <p:cNvSpPr>
                <a:spLocks/>
              </p:cNvSpPr>
              <p:nvPr/>
            </p:nvSpPr>
            <p:spPr bwMode="auto">
              <a:xfrm>
                <a:off x="0" y="0"/>
                <a:ext cx="158" cy="230"/>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62" name="Group 14"/>
            <p:cNvGrpSpPr>
              <a:grpSpLocks/>
            </p:cNvGrpSpPr>
            <p:nvPr/>
          </p:nvGrpSpPr>
          <p:grpSpPr bwMode="auto">
            <a:xfrm>
              <a:off x="53" y="166"/>
              <a:ext cx="282" cy="119"/>
              <a:chOff x="0" y="0"/>
              <a:chExt cx="282" cy="119"/>
            </a:xfrm>
          </p:grpSpPr>
          <p:sp>
            <p:nvSpPr>
              <p:cNvPr id="70763" name="AutoShape 15"/>
              <p:cNvSpPr>
                <a:spLocks/>
              </p:cNvSpPr>
              <p:nvPr/>
            </p:nvSpPr>
            <p:spPr bwMode="auto">
              <a:xfrm>
                <a:off x="0" y="0"/>
                <a:ext cx="282" cy="119"/>
              </a:xfrm>
              <a:custGeom>
                <a:avLst/>
                <a:gdLst>
                  <a:gd name="T0" fmla="*/ 0 w 21600"/>
                  <a:gd name="T1" fmla="*/ 0 h 21600"/>
                  <a:gd name="T2" fmla="*/ 21600 w 21600"/>
                  <a:gd name="T3" fmla="*/ 21600 h 21600"/>
                </a:gdLst>
                <a:ahLst/>
                <a:cxnLst/>
                <a:rect l="T0" t="T1" r="T2" b="T3"/>
                <a:pathLst>
                  <a:path w="21600" h="21600">
                    <a:moveTo>
                      <a:pt x="2557" y="2450"/>
                    </a:moveTo>
                    <a:lnTo>
                      <a:pt x="1534" y="0"/>
                    </a:lnTo>
                    <a:lnTo>
                      <a:pt x="118" y="454"/>
                    </a:lnTo>
                    <a:lnTo>
                      <a:pt x="0" y="4719"/>
                    </a:lnTo>
                    <a:lnTo>
                      <a:pt x="2243" y="10891"/>
                    </a:lnTo>
                    <a:lnTo>
                      <a:pt x="5115" y="16155"/>
                    </a:lnTo>
                    <a:lnTo>
                      <a:pt x="7357" y="19240"/>
                    </a:lnTo>
                    <a:lnTo>
                      <a:pt x="9875" y="21509"/>
                    </a:lnTo>
                    <a:lnTo>
                      <a:pt x="12669" y="21600"/>
                    </a:lnTo>
                    <a:lnTo>
                      <a:pt x="15344" y="20329"/>
                    </a:lnTo>
                    <a:lnTo>
                      <a:pt x="17311" y="18696"/>
                    </a:lnTo>
                    <a:lnTo>
                      <a:pt x="18098" y="18696"/>
                    </a:lnTo>
                    <a:lnTo>
                      <a:pt x="19161" y="20511"/>
                    </a:lnTo>
                    <a:lnTo>
                      <a:pt x="20184" y="21237"/>
                    </a:lnTo>
                    <a:lnTo>
                      <a:pt x="20892" y="20965"/>
                    </a:lnTo>
                    <a:lnTo>
                      <a:pt x="21364" y="19785"/>
                    </a:lnTo>
                    <a:lnTo>
                      <a:pt x="21049" y="18696"/>
                    </a:lnTo>
                    <a:lnTo>
                      <a:pt x="20459" y="18696"/>
                    </a:lnTo>
                    <a:lnTo>
                      <a:pt x="19751" y="18696"/>
                    </a:lnTo>
                    <a:lnTo>
                      <a:pt x="18807" y="17607"/>
                    </a:lnTo>
                    <a:lnTo>
                      <a:pt x="18964" y="16518"/>
                    </a:lnTo>
                    <a:lnTo>
                      <a:pt x="20105" y="16518"/>
                    </a:lnTo>
                    <a:lnTo>
                      <a:pt x="21128" y="16245"/>
                    </a:lnTo>
                    <a:lnTo>
                      <a:pt x="21600" y="15156"/>
                    </a:lnTo>
                    <a:lnTo>
                      <a:pt x="21364" y="13886"/>
                    </a:lnTo>
                    <a:lnTo>
                      <a:pt x="20695" y="13523"/>
                    </a:lnTo>
                    <a:lnTo>
                      <a:pt x="20105" y="14067"/>
                    </a:lnTo>
                    <a:lnTo>
                      <a:pt x="19161" y="14430"/>
                    </a:lnTo>
                    <a:lnTo>
                      <a:pt x="18570" y="14884"/>
                    </a:lnTo>
                    <a:lnTo>
                      <a:pt x="18098" y="14430"/>
                    </a:lnTo>
                    <a:lnTo>
                      <a:pt x="17626" y="13069"/>
                    </a:lnTo>
                    <a:lnTo>
                      <a:pt x="17311" y="11345"/>
                    </a:lnTo>
                    <a:lnTo>
                      <a:pt x="17075" y="10891"/>
                    </a:lnTo>
                    <a:lnTo>
                      <a:pt x="16367" y="11435"/>
                    </a:lnTo>
                    <a:lnTo>
                      <a:pt x="16367" y="12434"/>
                    </a:lnTo>
                    <a:lnTo>
                      <a:pt x="16721" y="13523"/>
                    </a:lnTo>
                    <a:lnTo>
                      <a:pt x="17351" y="15156"/>
                    </a:lnTo>
                    <a:lnTo>
                      <a:pt x="17193" y="16155"/>
                    </a:lnTo>
                    <a:lnTo>
                      <a:pt x="16643" y="16790"/>
                    </a:lnTo>
                    <a:lnTo>
                      <a:pt x="14754" y="18151"/>
                    </a:lnTo>
                    <a:lnTo>
                      <a:pt x="12197" y="18514"/>
                    </a:lnTo>
                    <a:lnTo>
                      <a:pt x="10230" y="17788"/>
                    </a:lnTo>
                    <a:lnTo>
                      <a:pt x="8380" y="16155"/>
                    </a:lnTo>
                    <a:lnTo>
                      <a:pt x="6492" y="11980"/>
                    </a:lnTo>
                    <a:lnTo>
                      <a:pt x="4170" y="6625"/>
                    </a:lnTo>
                    <a:lnTo>
                      <a:pt x="2557" y="2450"/>
                    </a:lnTo>
                    <a:close/>
                    <a:moveTo>
                      <a:pt x="2557" y="2450"/>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64" name="Rectangle 16"/>
              <p:cNvSpPr>
                <a:spLocks/>
              </p:cNvSpPr>
              <p:nvPr/>
            </p:nvSpPr>
            <p:spPr bwMode="auto">
              <a:xfrm>
                <a:off x="0" y="0"/>
                <a:ext cx="282" cy="119"/>
              </a:xfrm>
              <a:prstGeom prst="rect">
                <a:avLst/>
              </a:prstGeom>
              <a:noFill/>
              <a:ln w="12700">
                <a:noFill/>
                <a:miter lim="800000"/>
                <a:headEnd/>
                <a:tailEnd/>
              </a:ln>
            </p:spPr>
            <p:txBody>
              <a:bodyPr lIns="0" tIns="0" rIns="0" bIns="0">
                <a:prstTxWarp prst="textNoShape">
                  <a:avLst/>
                </a:prstTxWarp>
              </a:bodyPr>
              <a:lstStyle/>
              <a:p>
                <a:endParaRPr lang="en-US"/>
              </a:p>
            </p:txBody>
          </p:sp>
        </p:grpSp>
      </p:grpSp>
      <p:grpSp>
        <p:nvGrpSpPr>
          <p:cNvPr id="70659" name="Group 17"/>
          <p:cNvGrpSpPr>
            <a:grpSpLocks/>
          </p:cNvGrpSpPr>
          <p:nvPr/>
        </p:nvGrpSpPr>
        <p:grpSpPr bwMode="auto">
          <a:xfrm>
            <a:off x="5257800" y="5141913"/>
            <a:ext cx="608013" cy="839787"/>
            <a:chOff x="0" y="0"/>
            <a:chExt cx="383" cy="528"/>
          </a:xfrm>
        </p:grpSpPr>
        <p:grpSp>
          <p:nvGrpSpPr>
            <p:cNvPr id="70740" name="Group 18"/>
            <p:cNvGrpSpPr>
              <a:grpSpLocks/>
            </p:cNvGrpSpPr>
            <p:nvPr/>
          </p:nvGrpSpPr>
          <p:grpSpPr bwMode="auto">
            <a:xfrm>
              <a:off x="137" y="0"/>
              <a:ext cx="153" cy="121"/>
              <a:chOff x="0" y="0"/>
              <a:chExt cx="153" cy="121"/>
            </a:xfrm>
          </p:grpSpPr>
          <p:sp>
            <p:nvSpPr>
              <p:cNvPr id="70756" name="AutoShape 19"/>
              <p:cNvSpPr>
                <a:spLocks/>
              </p:cNvSpPr>
              <p:nvPr/>
            </p:nvSpPr>
            <p:spPr bwMode="auto">
              <a:xfrm>
                <a:off x="0" y="0"/>
                <a:ext cx="153" cy="121"/>
              </a:xfrm>
              <a:custGeom>
                <a:avLst/>
                <a:gdLst>
                  <a:gd name="T0" fmla="*/ 0 w 21600"/>
                  <a:gd name="T1" fmla="*/ 0 h 21600"/>
                  <a:gd name="T2" fmla="*/ 21600 w 21600"/>
                  <a:gd name="T3" fmla="*/ 21600 h 21600"/>
                </a:gdLst>
                <a:ahLst/>
                <a:cxnLst/>
                <a:rect l="T0" t="T1" r="T2" b="T3"/>
                <a:pathLst>
                  <a:path w="21600" h="21600">
                    <a:moveTo>
                      <a:pt x="7724" y="10473"/>
                    </a:moveTo>
                    <a:lnTo>
                      <a:pt x="8902" y="6639"/>
                    </a:lnTo>
                    <a:lnTo>
                      <a:pt x="10538" y="3927"/>
                    </a:lnTo>
                    <a:lnTo>
                      <a:pt x="12698" y="1683"/>
                    </a:lnTo>
                    <a:lnTo>
                      <a:pt x="14662" y="374"/>
                    </a:lnTo>
                    <a:lnTo>
                      <a:pt x="16625" y="0"/>
                    </a:lnTo>
                    <a:lnTo>
                      <a:pt x="18655" y="281"/>
                    </a:lnTo>
                    <a:lnTo>
                      <a:pt x="20029" y="1122"/>
                    </a:lnTo>
                    <a:lnTo>
                      <a:pt x="20945" y="2712"/>
                    </a:lnTo>
                    <a:lnTo>
                      <a:pt x="21404" y="4395"/>
                    </a:lnTo>
                    <a:lnTo>
                      <a:pt x="21600" y="6826"/>
                    </a:lnTo>
                    <a:lnTo>
                      <a:pt x="21404" y="9725"/>
                    </a:lnTo>
                    <a:lnTo>
                      <a:pt x="20815" y="12717"/>
                    </a:lnTo>
                    <a:lnTo>
                      <a:pt x="19833" y="15148"/>
                    </a:lnTo>
                    <a:lnTo>
                      <a:pt x="18262" y="17673"/>
                    </a:lnTo>
                    <a:lnTo>
                      <a:pt x="16625" y="19449"/>
                    </a:lnTo>
                    <a:lnTo>
                      <a:pt x="14662" y="20665"/>
                    </a:lnTo>
                    <a:lnTo>
                      <a:pt x="12895" y="21600"/>
                    </a:lnTo>
                    <a:lnTo>
                      <a:pt x="10604" y="21600"/>
                    </a:lnTo>
                    <a:lnTo>
                      <a:pt x="9295" y="21319"/>
                    </a:lnTo>
                    <a:lnTo>
                      <a:pt x="8116" y="20478"/>
                    </a:lnTo>
                    <a:lnTo>
                      <a:pt x="7331" y="18888"/>
                    </a:lnTo>
                    <a:lnTo>
                      <a:pt x="6938" y="17205"/>
                    </a:lnTo>
                    <a:lnTo>
                      <a:pt x="6742" y="15148"/>
                    </a:lnTo>
                    <a:lnTo>
                      <a:pt x="7069" y="13465"/>
                    </a:lnTo>
                    <a:lnTo>
                      <a:pt x="4255" y="14587"/>
                    </a:lnTo>
                    <a:lnTo>
                      <a:pt x="1898" y="15522"/>
                    </a:lnTo>
                    <a:lnTo>
                      <a:pt x="655" y="15522"/>
                    </a:lnTo>
                    <a:lnTo>
                      <a:pt x="0" y="14587"/>
                    </a:lnTo>
                    <a:lnTo>
                      <a:pt x="0" y="13465"/>
                    </a:lnTo>
                    <a:lnTo>
                      <a:pt x="393" y="12156"/>
                    </a:lnTo>
                    <a:lnTo>
                      <a:pt x="1309" y="11595"/>
                    </a:lnTo>
                    <a:lnTo>
                      <a:pt x="3338" y="11408"/>
                    </a:lnTo>
                    <a:lnTo>
                      <a:pt x="5760" y="11127"/>
                    </a:lnTo>
                    <a:lnTo>
                      <a:pt x="7724" y="10473"/>
                    </a:lnTo>
                    <a:close/>
                    <a:moveTo>
                      <a:pt x="7724" y="10473"/>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57" name="Rectangle 20"/>
              <p:cNvSpPr>
                <a:spLocks/>
              </p:cNvSpPr>
              <p:nvPr/>
            </p:nvSpPr>
            <p:spPr bwMode="auto">
              <a:xfrm>
                <a:off x="0" y="0"/>
                <a:ext cx="153" cy="12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41" name="Group 21"/>
            <p:cNvGrpSpPr>
              <a:grpSpLocks/>
            </p:cNvGrpSpPr>
            <p:nvPr/>
          </p:nvGrpSpPr>
          <p:grpSpPr bwMode="auto">
            <a:xfrm>
              <a:off x="110" y="135"/>
              <a:ext cx="118" cy="193"/>
              <a:chOff x="0" y="0"/>
              <a:chExt cx="117" cy="192"/>
            </a:xfrm>
          </p:grpSpPr>
          <p:sp>
            <p:nvSpPr>
              <p:cNvPr id="70754" name="AutoShape 22"/>
              <p:cNvSpPr>
                <a:spLocks/>
              </p:cNvSpPr>
              <p:nvPr/>
            </p:nvSpPr>
            <p:spPr bwMode="auto">
              <a:xfrm>
                <a:off x="0" y="0"/>
                <a:ext cx="117" cy="192"/>
              </a:xfrm>
              <a:custGeom>
                <a:avLst/>
                <a:gdLst>
                  <a:gd name="T0" fmla="*/ 0 w 21600"/>
                  <a:gd name="T1" fmla="*/ 0 h 21600"/>
                  <a:gd name="T2" fmla="*/ 21600 w 21600"/>
                  <a:gd name="T3" fmla="*/ 21600 h 21600"/>
                </a:gdLst>
                <a:ahLst/>
                <a:cxnLst/>
                <a:rect l="T0" t="T1" r="T2" b="T3"/>
                <a:pathLst>
                  <a:path w="21600" h="21600">
                    <a:moveTo>
                      <a:pt x="5868" y="3659"/>
                    </a:moveTo>
                    <a:lnTo>
                      <a:pt x="7909" y="1416"/>
                    </a:lnTo>
                    <a:lnTo>
                      <a:pt x="10205" y="177"/>
                    </a:lnTo>
                    <a:lnTo>
                      <a:pt x="12926" y="0"/>
                    </a:lnTo>
                    <a:lnTo>
                      <a:pt x="15902" y="59"/>
                    </a:lnTo>
                    <a:lnTo>
                      <a:pt x="18369" y="531"/>
                    </a:lnTo>
                    <a:lnTo>
                      <a:pt x="20069" y="1534"/>
                    </a:lnTo>
                    <a:lnTo>
                      <a:pt x="21090" y="2715"/>
                    </a:lnTo>
                    <a:lnTo>
                      <a:pt x="21600" y="4131"/>
                    </a:lnTo>
                    <a:lnTo>
                      <a:pt x="21175" y="5548"/>
                    </a:lnTo>
                    <a:lnTo>
                      <a:pt x="20580" y="7141"/>
                    </a:lnTo>
                    <a:lnTo>
                      <a:pt x="19134" y="8911"/>
                    </a:lnTo>
                    <a:lnTo>
                      <a:pt x="17348" y="10446"/>
                    </a:lnTo>
                    <a:lnTo>
                      <a:pt x="15392" y="11685"/>
                    </a:lnTo>
                    <a:lnTo>
                      <a:pt x="14117" y="13102"/>
                    </a:lnTo>
                    <a:lnTo>
                      <a:pt x="13861" y="14459"/>
                    </a:lnTo>
                    <a:lnTo>
                      <a:pt x="14372" y="15993"/>
                    </a:lnTo>
                    <a:lnTo>
                      <a:pt x="14882" y="17469"/>
                    </a:lnTo>
                    <a:lnTo>
                      <a:pt x="14627" y="17941"/>
                    </a:lnTo>
                    <a:lnTo>
                      <a:pt x="15052" y="18826"/>
                    </a:lnTo>
                    <a:lnTo>
                      <a:pt x="14372" y="19889"/>
                    </a:lnTo>
                    <a:lnTo>
                      <a:pt x="12926" y="20892"/>
                    </a:lnTo>
                    <a:lnTo>
                      <a:pt x="10885" y="21482"/>
                    </a:lnTo>
                    <a:lnTo>
                      <a:pt x="8334" y="21600"/>
                    </a:lnTo>
                    <a:lnTo>
                      <a:pt x="5698" y="21246"/>
                    </a:lnTo>
                    <a:lnTo>
                      <a:pt x="3657" y="20243"/>
                    </a:lnTo>
                    <a:lnTo>
                      <a:pt x="2041" y="19180"/>
                    </a:lnTo>
                    <a:lnTo>
                      <a:pt x="1020" y="17646"/>
                    </a:lnTo>
                    <a:lnTo>
                      <a:pt x="340" y="16052"/>
                    </a:lnTo>
                    <a:lnTo>
                      <a:pt x="0" y="14164"/>
                    </a:lnTo>
                    <a:lnTo>
                      <a:pt x="340" y="12216"/>
                    </a:lnTo>
                    <a:lnTo>
                      <a:pt x="765" y="9974"/>
                    </a:lnTo>
                    <a:lnTo>
                      <a:pt x="1871" y="7967"/>
                    </a:lnTo>
                    <a:lnTo>
                      <a:pt x="3317" y="6433"/>
                    </a:lnTo>
                    <a:lnTo>
                      <a:pt x="4847" y="4603"/>
                    </a:lnTo>
                    <a:lnTo>
                      <a:pt x="5868" y="3659"/>
                    </a:lnTo>
                    <a:close/>
                    <a:moveTo>
                      <a:pt x="5868" y="3659"/>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55" name="Rectangle 23"/>
              <p:cNvSpPr>
                <a:spLocks/>
              </p:cNvSpPr>
              <p:nvPr/>
            </p:nvSpPr>
            <p:spPr bwMode="auto">
              <a:xfrm>
                <a:off x="0" y="0"/>
                <a:ext cx="117" cy="192"/>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42" name="Group 24"/>
            <p:cNvGrpSpPr>
              <a:grpSpLocks/>
            </p:cNvGrpSpPr>
            <p:nvPr/>
          </p:nvGrpSpPr>
          <p:grpSpPr bwMode="auto">
            <a:xfrm>
              <a:off x="0" y="48"/>
              <a:ext cx="181" cy="123"/>
              <a:chOff x="0" y="0"/>
              <a:chExt cx="181" cy="123"/>
            </a:xfrm>
          </p:grpSpPr>
          <p:sp>
            <p:nvSpPr>
              <p:cNvPr id="70752" name="AutoShape 25"/>
              <p:cNvSpPr>
                <a:spLocks/>
              </p:cNvSpPr>
              <p:nvPr/>
            </p:nvSpPr>
            <p:spPr bwMode="auto">
              <a:xfrm>
                <a:off x="0" y="0"/>
                <a:ext cx="181" cy="123"/>
              </a:xfrm>
              <a:custGeom>
                <a:avLst/>
                <a:gdLst>
                  <a:gd name="T0" fmla="*/ 0 w 21600"/>
                  <a:gd name="T1" fmla="*/ 0 h 21600"/>
                  <a:gd name="T2" fmla="*/ 21600 w 21600"/>
                  <a:gd name="T3" fmla="*/ 21600 h 21600"/>
                </a:gdLst>
                <a:ahLst/>
                <a:cxnLst/>
                <a:rect l="T0" t="T1" r="T2" b="T3"/>
                <a:pathLst>
                  <a:path w="21600" h="21600">
                    <a:moveTo>
                      <a:pt x="16338" y="17096"/>
                    </a:moveTo>
                    <a:lnTo>
                      <a:pt x="19606" y="15993"/>
                    </a:lnTo>
                    <a:lnTo>
                      <a:pt x="21600" y="15993"/>
                    </a:lnTo>
                    <a:lnTo>
                      <a:pt x="21600" y="18291"/>
                    </a:lnTo>
                    <a:lnTo>
                      <a:pt x="20935" y="20681"/>
                    </a:lnTo>
                    <a:lnTo>
                      <a:pt x="19329" y="21232"/>
                    </a:lnTo>
                    <a:lnTo>
                      <a:pt x="18111" y="21600"/>
                    </a:lnTo>
                    <a:lnTo>
                      <a:pt x="14068" y="21600"/>
                    </a:lnTo>
                    <a:lnTo>
                      <a:pt x="10634" y="21232"/>
                    </a:lnTo>
                    <a:lnTo>
                      <a:pt x="8640" y="20037"/>
                    </a:lnTo>
                    <a:lnTo>
                      <a:pt x="8142" y="19210"/>
                    </a:lnTo>
                    <a:lnTo>
                      <a:pt x="7532" y="15901"/>
                    </a:lnTo>
                    <a:lnTo>
                      <a:pt x="6646" y="11673"/>
                    </a:lnTo>
                    <a:lnTo>
                      <a:pt x="5262" y="8548"/>
                    </a:lnTo>
                    <a:lnTo>
                      <a:pt x="4043" y="7445"/>
                    </a:lnTo>
                    <a:lnTo>
                      <a:pt x="2825" y="7537"/>
                    </a:lnTo>
                    <a:lnTo>
                      <a:pt x="2437" y="7813"/>
                    </a:lnTo>
                    <a:lnTo>
                      <a:pt x="1440" y="8916"/>
                    </a:lnTo>
                    <a:lnTo>
                      <a:pt x="554" y="9191"/>
                    </a:lnTo>
                    <a:lnTo>
                      <a:pt x="0" y="8364"/>
                    </a:lnTo>
                    <a:lnTo>
                      <a:pt x="332" y="7445"/>
                    </a:lnTo>
                    <a:lnTo>
                      <a:pt x="1108" y="6434"/>
                    </a:lnTo>
                    <a:lnTo>
                      <a:pt x="2603" y="5883"/>
                    </a:lnTo>
                    <a:lnTo>
                      <a:pt x="3046" y="5607"/>
                    </a:lnTo>
                    <a:lnTo>
                      <a:pt x="2935" y="4504"/>
                    </a:lnTo>
                    <a:lnTo>
                      <a:pt x="997" y="3860"/>
                    </a:lnTo>
                    <a:lnTo>
                      <a:pt x="443" y="2941"/>
                    </a:lnTo>
                    <a:lnTo>
                      <a:pt x="332" y="1654"/>
                    </a:lnTo>
                    <a:lnTo>
                      <a:pt x="1274" y="735"/>
                    </a:lnTo>
                    <a:lnTo>
                      <a:pt x="2105" y="1471"/>
                    </a:lnTo>
                    <a:lnTo>
                      <a:pt x="3932" y="3493"/>
                    </a:lnTo>
                    <a:lnTo>
                      <a:pt x="4597" y="3677"/>
                    </a:lnTo>
                    <a:lnTo>
                      <a:pt x="5594" y="3309"/>
                    </a:lnTo>
                    <a:lnTo>
                      <a:pt x="6369" y="1103"/>
                    </a:lnTo>
                    <a:lnTo>
                      <a:pt x="7422" y="0"/>
                    </a:lnTo>
                    <a:lnTo>
                      <a:pt x="8142" y="276"/>
                    </a:lnTo>
                    <a:lnTo>
                      <a:pt x="8197" y="1287"/>
                    </a:lnTo>
                    <a:lnTo>
                      <a:pt x="7754" y="2390"/>
                    </a:lnTo>
                    <a:lnTo>
                      <a:pt x="6535" y="3860"/>
                    </a:lnTo>
                    <a:lnTo>
                      <a:pt x="5871" y="5699"/>
                    </a:lnTo>
                    <a:lnTo>
                      <a:pt x="6314" y="6986"/>
                    </a:lnTo>
                    <a:lnTo>
                      <a:pt x="7643" y="9191"/>
                    </a:lnTo>
                    <a:lnTo>
                      <a:pt x="8308" y="11030"/>
                    </a:lnTo>
                    <a:lnTo>
                      <a:pt x="8972" y="12960"/>
                    </a:lnTo>
                    <a:lnTo>
                      <a:pt x="9637" y="15350"/>
                    </a:lnTo>
                    <a:lnTo>
                      <a:pt x="10135" y="16453"/>
                    </a:lnTo>
                    <a:lnTo>
                      <a:pt x="11354" y="17096"/>
                    </a:lnTo>
                    <a:lnTo>
                      <a:pt x="13126" y="17556"/>
                    </a:lnTo>
                    <a:lnTo>
                      <a:pt x="15175" y="17280"/>
                    </a:lnTo>
                    <a:lnTo>
                      <a:pt x="16338" y="17096"/>
                    </a:lnTo>
                    <a:close/>
                    <a:moveTo>
                      <a:pt x="16338" y="17096"/>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53" name="Rectangle 26"/>
              <p:cNvSpPr>
                <a:spLocks/>
              </p:cNvSpPr>
              <p:nvPr/>
            </p:nvSpPr>
            <p:spPr bwMode="auto">
              <a:xfrm>
                <a:off x="0" y="0"/>
                <a:ext cx="181" cy="12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43" name="Group 27"/>
            <p:cNvGrpSpPr>
              <a:grpSpLocks/>
            </p:cNvGrpSpPr>
            <p:nvPr/>
          </p:nvGrpSpPr>
          <p:grpSpPr bwMode="auto">
            <a:xfrm>
              <a:off x="201" y="153"/>
              <a:ext cx="182" cy="172"/>
              <a:chOff x="0" y="0"/>
              <a:chExt cx="182" cy="171"/>
            </a:xfrm>
          </p:grpSpPr>
          <p:sp>
            <p:nvSpPr>
              <p:cNvPr id="70750" name="AutoShape 28"/>
              <p:cNvSpPr>
                <a:spLocks/>
              </p:cNvSpPr>
              <p:nvPr/>
            </p:nvSpPr>
            <p:spPr bwMode="auto">
              <a:xfrm>
                <a:off x="0" y="0"/>
                <a:ext cx="182" cy="171"/>
              </a:xfrm>
              <a:custGeom>
                <a:avLst/>
                <a:gdLst>
                  <a:gd name="T0" fmla="*/ 0 w 21600"/>
                  <a:gd name="T1" fmla="*/ 0 h 21600"/>
                  <a:gd name="T2" fmla="*/ 21600 w 21600"/>
                  <a:gd name="T3" fmla="*/ 21600 h 21600"/>
                </a:gdLst>
                <a:ahLst/>
                <a:cxnLst/>
                <a:rect l="T0" t="T1" r="T2" b="T3"/>
                <a:pathLst>
                  <a:path w="21600" h="21600">
                    <a:moveTo>
                      <a:pt x="934" y="0"/>
                    </a:moveTo>
                    <a:lnTo>
                      <a:pt x="2473" y="925"/>
                    </a:lnTo>
                    <a:lnTo>
                      <a:pt x="3518" y="2510"/>
                    </a:lnTo>
                    <a:lnTo>
                      <a:pt x="4837" y="5417"/>
                    </a:lnTo>
                    <a:lnTo>
                      <a:pt x="6156" y="8521"/>
                    </a:lnTo>
                    <a:lnTo>
                      <a:pt x="7475" y="10635"/>
                    </a:lnTo>
                    <a:lnTo>
                      <a:pt x="8629" y="11626"/>
                    </a:lnTo>
                    <a:lnTo>
                      <a:pt x="9673" y="12352"/>
                    </a:lnTo>
                    <a:lnTo>
                      <a:pt x="12806" y="12947"/>
                    </a:lnTo>
                    <a:lnTo>
                      <a:pt x="15884" y="12947"/>
                    </a:lnTo>
                    <a:lnTo>
                      <a:pt x="17698" y="12749"/>
                    </a:lnTo>
                    <a:lnTo>
                      <a:pt x="18907" y="12022"/>
                    </a:lnTo>
                    <a:lnTo>
                      <a:pt x="19786" y="10965"/>
                    </a:lnTo>
                    <a:lnTo>
                      <a:pt x="20776" y="10833"/>
                    </a:lnTo>
                    <a:lnTo>
                      <a:pt x="21600" y="11361"/>
                    </a:lnTo>
                    <a:lnTo>
                      <a:pt x="21490" y="12550"/>
                    </a:lnTo>
                    <a:lnTo>
                      <a:pt x="20446" y="13343"/>
                    </a:lnTo>
                    <a:lnTo>
                      <a:pt x="18467" y="13938"/>
                    </a:lnTo>
                    <a:lnTo>
                      <a:pt x="17808" y="14532"/>
                    </a:lnTo>
                    <a:lnTo>
                      <a:pt x="17808" y="15391"/>
                    </a:lnTo>
                    <a:lnTo>
                      <a:pt x="18467" y="16183"/>
                    </a:lnTo>
                    <a:lnTo>
                      <a:pt x="20446" y="17240"/>
                    </a:lnTo>
                    <a:lnTo>
                      <a:pt x="20776" y="17967"/>
                    </a:lnTo>
                    <a:lnTo>
                      <a:pt x="20940" y="18892"/>
                    </a:lnTo>
                    <a:lnTo>
                      <a:pt x="20061" y="19420"/>
                    </a:lnTo>
                    <a:lnTo>
                      <a:pt x="19347" y="19024"/>
                    </a:lnTo>
                    <a:lnTo>
                      <a:pt x="18247" y="18033"/>
                    </a:lnTo>
                    <a:lnTo>
                      <a:pt x="17203" y="16778"/>
                    </a:lnTo>
                    <a:lnTo>
                      <a:pt x="16489" y="16051"/>
                    </a:lnTo>
                    <a:lnTo>
                      <a:pt x="16159" y="16448"/>
                    </a:lnTo>
                    <a:lnTo>
                      <a:pt x="16159" y="16844"/>
                    </a:lnTo>
                    <a:lnTo>
                      <a:pt x="17148" y="18892"/>
                    </a:lnTo>
                    <a:lnTo>
                      <a:pt x="17478" y="20477"/>
                    </a:lnTo>
                    <a:lnTo>
                      <a:pt x="17038" y="21468"/>
                    </a:lnTo>
                    <a:lnTo>
                      <a:pt x="16489" y="21600"/>
                    </a:lnTo>
                    <a:lnTo>
                      <a:pt x="15884" y="20873"/>
                    </a:lnTo>
                    <a:lnTo>
                      <a:pt x="15554" y="19817"/>
                    </a:lnTo>
                    <a:lnTo>
                      <a:pt x="15115" y="18231"/>
                    </a:lnTo>
                    <a:lnTo>
                      <a:pt x="14895" y="16316"/>
                    </a:lnTo>
                    <a:lnTo>
                      <a:pt x="14455" y="15259"/>
                    </a:lnTo>
                    <a:lnTo>
                      <a:pt x="13301" y="14862"/>
                    </a:lnTo>
                    <a:lnTo>
                      <a:pt x="10992" y="14532"/>
                    </a:lnTo>
                    <a:lnTo>
                      <a:pt x="8629" y="14136"/>
                    </a:lnTo>
                    <a:lnTo>
                      <a:pt x="7145" y="13673"/>
                    </a:lnTo>
                    <a:lnTo>
                      <a:pt x="6156" y="12815"/>
                    </a:lnTo>
                    <a:lnTo>
                      <a:pt x="4837" y="10833"/>
                    </a:lnTo>
                    <a:lnTo>
                      <a:pt x="3408" y="8653"/>
                    </a:lnTo>
                    <a:lnTo>
                      <a:pt x="2144" y="6804"/>
                    </a:lnTo>
                    <a:lnTo>
                      <a:pt x="934" y="5020"/>
                    </a:lnTo>
                    <a:lnTo>
                      <a:pt x="0" y="2906"/>
                    </a:lnTo>
                    <a:lnTo>
                      <a:pt x="0" y="1321"/>
                    </a:lnTo>
                    <a:lnTo>
                      <a:pt x="495" y="528"/>
                    </a:lnTo>
                    <a:lnTo>
                      <a:pt x="934" y="0"/>
                    </a:lnTo>
                    <a:close/>
                    <a:moveTo>
                      <a:pt x="934"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51" name="Rectangle 29"/>
              <p:cNvSpPr>
                <a:spLocks/>
              </p:cNvSpPr>
              <p:nvPr/>
            </p:nvSpPr>
            <p:spPr bwMode="auto">
              <a:xfrm>
                <a:off x="0" y="0"/>
                <a:ext cx="182" cy="17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44" name="Group 30"/>
            <p:cNvGrpSpPr>
              <a:grpSpLocks/>
            </p:cNvGrpSpPr>
            <p:nvPr/>
          </p:nvGrpSpPr>
          <p:grpSpPr bwMode="auto">
            <a:xfrm>
              <a:off x="153" y="288"/>
              <a:ext cx="93" cy="237"/>
              <a:chOff x="0" y="0"/>
              <a:chExt cx="92" cy="237"/>
            </a:xfrm>
          </p:grpSpPr>
          <p:sp>
            <p:nvSpPr>
              <p:cNvPr id="70748" name="AutoShape 31"/>
              <p:cNvSpPr>
                <a:spLocks/>
              </p:cNvSpPr>
              <p:nvPr/>
            </p:nvSpPr>
            <p:spPr bwMode="auto">
              <a:xfrm>
                <a:off x="0" y="0"/>
                <a:ext cx="92" cy="237"/>
              </a:xfrm>
              <a:custGeom>
                <a:avLst/>
                <a:gdLst>
                  <a:gd name="T0" fmla="*/ 0 w 21600"/>
                  <a:gd name="T1" fmla="*/ 0 h 21600"/>
                  <a:gd name="T2" fmla="*/ 21600 w 21600"/>
                  <a:gd name="T3" fmla="*/ 21600 h 21600"/>
                </a:gdLst>
                <a:ahLst/>
                <a:cxnLst/>
                <a:rect l="T0" t="T1" r="T2" b="T3"/>
                <a:pathLst>
                  <a:path w="21600" h="21600">
                    <a:moveTo>
                      <a:pt x="1836" y="0"/>
                    </a:moveTo>
                    <a:lnTo>
                      <a:pt x="4644" y="239"/>
                    </a:lnTo>
                    <a:lnTo>
                      <a:pt x="7020" y="1099"/>
                    </a:lnTo>
                    <a:lnTo>
                      <a:pt x="8964" y="2533"/>
                    </a:lnTo>
                    <a:lnTo>
                      <a:pt x="12096" y="4970"/>
                    </a:lnTo>
                    <a:lnTo>
                      <a:pt x="16524" y="8841"/>
                    </a:lnTo>
                    <a:lnTo>
                      <a:pt x="17172" y="9844"/>
                    </a:lnTo>
                    <a:lnTo>
                      <a:pt x="16524" y="10752"/>
                    </a:lnTo>
                    <a:lnTo>
                      <a:pt x="15228" y="11565"/>
                    </a:lnTo>
                    <a:lnTo>
                      <a:pt x="10368" y="13524"/>
                    </a:lnTo>
                    <a:lnTo>
                      <a:pt x="7560" y="15101"/>
                    </a:lnTo>
                    <a:lnTo>
                      <a:pt x="6372" y="16391"/>
                    </a:lnTo>
                    <a:lnTo>
                      <a:pt x="6372" y="16678"/>
                    </a:lnTo>
                    <a:lnTo>
                      <a:pt x="7236" y="17490"/>
                    </a:lnTo>
                    <a:lnTo>
                      <a:pt x="9504" y="18159"/>
                    </a:lnTo>
                    <a:lnTo>
                      <a:pt x="12960" y="18637"/>
                    </a:lnTo>
                    <a:lnTo>
                      <a:pt x="16740" y="19211"/>
                    </a:lnTo>
                    <a:lnTo>
                      <a:pt x="20952" y="19880"/>
                    </a:lnTo>
                    <a:lnTo>
                      <a:pt x="21276" y="20166"/>
                    </a:lnTo>
                    <a:lnTo>
                      <a:pt x="21600" y="20835"/>
                    </a:lnTo>
                    <a:lnTo>
                      <a:pt x="19764" y="21122"/>
                    </a:lnTo>
                    <a:lnTo>
                      <a:pt x="16200" y="21600"/>
                    </a:lnTo>
                    <a:lnTo>
                      <a:pt x="14688" y="21409"/>
                    </a:lnTo>
                    <a:lnTo>
                      <a:pt x="13392" y="20740"/>
                    </a:lnTo>
                    <a:lnTo>
                      <a:pt x="11448" y="19880"/>
                    </a:lnTo>
                    <a:lnTo>
                      <a:pt x="7668" y="19211"/>
                    </a:lnTo>
                    <a:lnTo>
                      <a:pt x="4752" y="19019"/>
                    </a:lnTo>
                    <a:lnTo>
                      <a:pt x="2484" y="19019"/>
                    </a:lnTo>
                    <a:lnTo>
                      <a:pt x="1296" y="18637"/>
                    </a:lnTo>
                    <a:lnTo>
                      <a:pt x="1296" y="17873"/>
                    </a:lnTo>
                    <a:lnTo>
                      <a:pt x="1944" y="16965"/>
                    </a:lnTo>
                    <a:lnTo>
                      <a:pt x="2808" y="16343"/>
                    </a:lnTo>
                    <a:lnTo>
                      <a:pt x="3888" y="15053"/>
                    </a:lnTo>
                    <a:lnTo>
                      <a:pt x="4752" y="13811"/>
                    </a:lnTo>
                    <a:lnTo>
                      <a:pt x="6588" y="12138"/>
                    </a:lnTo>
                    <a:lnTo>
                      <a:pt x="8532" y="10991"/>
                    </a:lnTo>
                    <a:lnTo>
                      <a:pt x="10476" y="10418"/>
                    </a:lnTo>
                    <a:lnTo>
                      <a:pt x="11772" y="9844"/>
                    </a:lnTo>
                    <a:lnTo>
                      <a:pt x="11664" y="9032"/>
                    </a:lnTo>
                    <a:lnTo>
                      <a:pt x="8208" y="7312"/>
                    </a:lnTo>
                    <a:lnTo>
                      <a:pt x="4752" y="5926"/>
                    </a:lnTo>
                    <a:lnTo>
                      <a:pt x="2592" y="4683"/>
                    </a:lnTo>
                    <a:lnTo>
                      <a:pt x="648" y="3536"/>
                    </a:lnTo>
                    <a:lnTo>
                      <a:pt x="0" y="1959"/>
                    </a:lnTo>
                    <a:lnTo>
                      <a:pt x="324" y="573"/>
                    </a:lnTo>
                    <a:lnTo>
                      <a:pt x="1836" y="0"/>
                    </a:lnTo>
                    <a:close/>
                    <a:moveTo>
                      <a:pt x="1836"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49" name="Rectangle 32"/>
              <p:cNvSpPr>
                <a:spLocks/>
              </p:cNvSpPr>
              <p:nvPr/>
            </p:nvSpPr>
            <p:spPr bwMode="auto">
              <a:xfrm>
                <a:off x="0" y="0"/>
                <a:ext cx="92" cy="237"/>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45" name="Group 33"/>
            <p:cNvGrpSpPr>
              <a:grpSpLocks/>
            </p:cNvGrpSpPr>
            <p:nvPr/>
          </p:nvGrpSpPr>
          <p:grpSpPr bwMode="auto">
            <a:xfrm>
              <a:off x="55" y="284"/>
              <a:ext cx="102" cy="244"/>
              <a:chOff x="0" y="0"/>
              <a:chExt cx="101" cy="243"/>
            </a:xfrm>
          </p:grpSpPr>
          <p:sp>
            <p:nvSpPr>
              <p:cNvPr id="70746" name="AutoShape 34"/>
              <p:cNvSpPr>
                <a:spLocks/>
              </p:cNvSpPr>
              <p:nvPr/>
            </p:nvSpPr>
            <p:spPr bwMode="auto">
              <a:xfrm>
                <a:off x="0" y="0"/>
                <a:ext cx="101" cy="243"/>
              </a:xfrm>
              <a:custGeom>
                <a:avLst/>
                <a:gdLst>
                  <a:gd name="T0" fmla="*/ 0 w 21600"/>
                  <a:gd name="T1" fmla="*/ 0 h 21600"/>
                  <a:gd name="T2" fmla="*/ 21600 w 21600"/>
                  <a:gd name="T3" fmla="*/ 21600 h 21600"/>
                </a:gdLst>
                <a:ahLst/>
                <a:cxnLst/>
                <a:rect l="T0" t="T1" r="T2" b="T3"/>
                <a:pathLst>
                  <a:path w="21600" h="21600">
                    <a:moveTo>
                      <a:pt x="11441" y="2467"/>
                    </a:moveTo>
                    <a:lnTo>
                      <a:pt x="15485" y="372"/>
                    </a:lnTo>
                    <a:lnTo>
                      <a:pt x="18641" y="0"/>
                    </a:lnTo>
                    <a:lnTo>
                      <a:pt x="21008" y="466"/>
                    </a:lnTo>
                    <a:lnTo>
                      <a:pt x="21600" y="1909"/>
                    </a:lnTo>
                    <a:lnTo>
                      <a:pt x="21008" y="2840"/>
                    </a:lnTo>
                    <a:lnTo>
                      <a:pt x="17556" y="4143"/>
                    </a:lnTo>
                    <a:lnTo>
                      <a:pt x="12329" y="5772"/>
                    </a:lnTo>
                    <a:lnTo>
                      <a:pt x="8581" y="6936"/>
                    </a:lnTo>
                    <a:lnTo>
                      <a:pt x="7989" y="6936"/>
                    </a:lnTo>
                    <a:lnTo>
                      <a:pt x="6411" y="7402"/>
                    </a:lnTo>
                    <a:lnTo>
                      <a:pt x="6115" y="7681"/>
                    </a:lnTo>
                    <a:lnTo>
                      <a:pt x="6115" y="8053"/>
                    </a:lnTo>
                    <a:lnTo>
                      <a:pt x="9863" y="10148"/>
                    </a:lnTo>
                    <a:lnTo>
                      <a:pt x="12230" y="12197"/>
                    </a:lnTo>
                    <a:lnTo>
                      <a:pt x="13414" y="14059"/>
                    </a:lnTo>
                    <a:lnTo>
                      <a:pt x="13808" y="15734"/>
                    </a:lnTo>
                    <a:lnTo>
                      <a:pt x="13710" y="17224"/>
                    </a:lnTo>
                    <a:lnTo>
                      <a:pt x="14893" y="18341"/>
                    </a:lnTo>
                    <a:lnTo>
                      <a:pt x="14992" y="19040"/>
                    </a:lnTo>
                    <a:lnTo>
                      <a:pt x="14400" y="19691"/>
                    </a:lnTo>
                    <a:lnTo>
                      <a:pt x="12822" y="19971"/>
                    </a:lnTo>
                    <a:lnTo>
                      <a:pt x="9863" y="20064"/>
                    </a:lnTo>
                    <a:lnTo>
                      <a:pt x="5523" y="20622"/>
                    </a:lnTo>
                    <a:lnTo>
                      <a:pt x="3255" y="21600"/>
                    </a:lnTo>
                    <a:lnTo>
                      <a:pt x="1184" y="21600"/>
                    </a:lnTo>
                    <a:lnTo>
                      <a:pt x="0" y="20622"/>
                    </a:lnTo>
                    <a:lnTo>
                      <a:pt x="986" y="18947"/>
                    </a:lnTo>
                    <a:lnTo>
                      <a:pt x="3452" y="18574"/>
                    </a:lnTo>
                    <a:lnTo>
                      <a:pt x="7003" y="18341"/>
                    </a:lnTo>
                    <a:lnTo>
                      <a:pt x="10258" y="18016"/>
                    </a:lnTo>
                    <a:lnTo>
                      <a:pt x="10849" y="17457"/>
                    </a:lnTo>
                    <a:lnTo>
                      <a:pt x="10553" y="15828"/>
                    </a:lnTo>
                    <a:lnTo>
                      <a:pt x="9370" y="13826"/>
                    </a:lnTo>
                    <a:lnTo>
                      <a:pt x="7299" y="11731"/>
                    </a:lnTo>
                    <a:lnTo>
                      <a:pt x="3551" y="9729"/>
                    </a:lnTo>
                    <a:lnTo>
                      <a:pt x="2071" y="8612"/>
                    </a:lnTo>
                    <a:lnTo>
                      <a:pt x="1578" y="7774"/>
                    </a:lnTo>
                    <a:lnTo>
                      <a:pt x="1775" y="6936"/>
                    </a:lnTo>
                    <a:lnTo>
                      <a:pt x="3255" y="5726"/>
                    </a:lnTo>
                    <a:lnTo>
                      <a:pt x="6115" y="4655"/>
                    </a:lnTo>
                    <a:lnTo>
                      <a:pt x="9074" y="3305"/>
                    </a:lnTo>
                    <a:lnTo>
                      <a:pt x="11441" y="2467"/>
                    </a:lnTo>
                    <a:close/>
                    <a:moveTo>
                      <a:pt x="11441" y="2467"/>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47" name="Rectangle 35"/>
              <p:cNvSpPr>
                <a:spLocks/>
              </p:cNvSpPr>
              <p:nvPr/>
            </p:nvSpPr>
            <p:spPr bwMode="auto">
              <a:xfrm>
                <a:off x="0" y="0"/>
                <a:ext cx="101" cy="243"/>
              </a:xfrm>
              <a:prstGeom prst="rect">
                <a:avLst/>
              </a:prstGeom>
              <a:noFill/>
              <a:ln w="12700">
                <a:noFill/>
                <a:miter lim="800000"/>
                <a:headEnd/>
                <a:tailEnd/>
              </a:ln>
            </p:spPr>
            <p:txBody>
              <a:bodyPr lIns="0" tIns="0" rIns="0" bIns="0">
                <a:prstTxWarp prst="textNoShape">
                  <a:avLst/>
                </a:prstTxWarp>
              </a:bodyPr>
              <a:lstStyle/>
              <a:p>
                <a:endParaRPr lang="en-US"/>
              </a:p>
            </p:txBody>
          </p:sp>
        </p:grpSp>
      </p:grpSp>
      <p:grpSp>
        <p:nvGrpSpPr>
          <p:cNvPr id="70660" name="Group 36"/>
          <p:cNvGrpSpPr>
            <a:grpSpLocks/>
          </p:cNvGrpSpPr>
          <p:nvPr/>
        </p:nvGrpSpPr>
        <p:grpSpPr bwMode="auto">
          <a:xfrm>
            <a:off x="3124200" y="3467100"/>
            <a:ext cx="533400" cy="914400"/>
            <a:chOff x="0" y="0"/>
            <a:chExt cx="335" cy="576"/>
          </a:xfrm>
        </p:grpSpPr>
        <p:grpSp>
          <p:nvGrpSpPr>
            <p:cNvPr id="70725" name="Group 37"/>
            <p:cNvGrpSpPr>
              <a:grpSpLocks/>
            </p:cNvGrpSpPr>
            <p:nvPr/>
          </p:nvGrpSpPr>
          <p:grpSpPr bwMode="auto">
            <a:xfrm>
              <a:off x="0" y="0"/>
              <a:ext cx="165" cy="120"/>
              <a:chOff x="0" y="0"/>
              <a:chExt cx="165" cy="120"/>
            </a:xfrm>
          </p:grpSpPr>
          <p:sp>
            <p:nvSpPr>
              <p:cNvPr id="70738" name="AutoShape 38"/>
              <p:cNvSpPr>
                <a:spLocks/>
              </p:cNvSpPr>
              <p:nvPr/>
            </p:nvSpPr>
            <p:spPr bwMode="auto">
              <a:xfrm>
                <a:off x="0" y="0"/>
                <a:ext cx="165" cy="120"/>
              </a:xfrm>
              <a:custGeom>
                <a:avLst/>
                <a:gdLst>
                  <a:gd name="T0" fmla="*/ 0 w 21600"/>
                  <a:gd name="T1" fmla="*/ 0 h 21600"/>
                  <a:gd name="T2" fmla="*/ 21600 w 21600"/>
                  <a:gd name="T3" fmla="*/ 21600 h 21600"/>
                </a:gdLst>
                <a:ahLst/>
                <a:cxnLst/>
                <a:rect l="T0" t="T1" r="T2" b="T3"/>
                <a:pathLst>
                  <a:path w="21600" h="21600">
                    <a:moveTo>
                      <a:pt x="13458" y="6750"/>
                    </a:moveTo>
                    <a:lnTo>
                      <a:pt x="11372" y="3600"/>
                    </a:lnTo>
                    <a:lnTo>
                      <a:pt x="9286" y="1800"/>
                    </a:lnTo>
                    <a:lnTo>
                      <a:pt x="7402" y="540"/>
                    </a:lnTo>
                    <a:lnTo>
                      <a:pt x="5316" y="0"/>
                    </a:lnTo>
                    <a:lnTo>
                      <a:pt x="2893" y="720"/>
                    </a:lnTo>
                    <a:lnTo>
                      <a:pt x="1548" y="1800"/>
                    </a:lnTo>
                    <a:lnTo>
                      <a:pt x="740" y="3420"/>
                    </a:lnTo>
                    <a:lnTo>
                      <a:pt x="135" y="5220"/>
                    </a:lnTo>
                    <a:lnTo>
                      <a:pt x="0" y="7830"/>
                    </a:lnTo>
                    <a:lnTo>
                      <a:pt x="336" y="10260"/>
                    </a:lnTo>
                    <a:lnTo>
                      <a:pt x="942" y="12600"/>
                    </a:lnTo>
                    <a:lnTo>
                      <a:pt x="1951" y="14760"/>
                    </a:lnTo>
                    <a:lnTo>
                      <a:pt x="3297" y="16830"/>
                    </a:lnTo>
                    <a:lnTo>
                      <a:pt x="4845" y="18900"/>
                    </a:lnTo>
                    <a:lnTo>
                      <a:pt x="6864" y="20250"/>
                    </a:lnTo>
                    <a:lnTo>
                      <a:pt x="8815" y="21240"/>
                    </a:lnTo>
                    <a:lnTo>
                      <a:pt x="10968" y="21600"/>
                    </a:lnTo>
                    <a:lnTo>
                      <a:pt x="13054" y="21240"/>
                    </a:lnTo>
                    <a:lnTo>
                      <a:pt x="14669" y="20250"/>
                    </a:lnTo>
                    <a:lnTo>
                      <a:pt x="15611" y="18630"/>
                    </a:lnTo>
                    <a:lnTo>
                      <a:pt x="16015" y="16470"/>
                    </a:lnTo>
                    <a:lnTo>
                      <a:pt x="16015" y="14490"/>
                    </a:lnTo>
                    <a:lnTo>
                      <a:pt x="15611" y="12060"/>
                    </a:lnTo>
                    <a:lnTo>
                      <a:pt x="15207" y="10260"/>
                    </a:lnTo>
                    <a:lnTo>
                      <a:pt x="14669" y="8910"/>
                    </a:lnTo>
                    <a:lnTo>
                      <a:pt x="18505" y="9450"/>
                    </a:lnTo>
                    <a:lnTo>
                      <a:pt x="20793" y="9900"/>
                    </a:lnTo>
                    <a:lnTo>
                      <a:pt x="21600" y="8730"/>
                    </a:lnTo>
                    <a:lnTo>
                      <a:pt x="21600" y="7380"/>
                    </a:lnTo>
                    <a:lnTo>
                      <a:pt x="21196" y="6570"/>
                    </a:lnTo>
                    <a:lnTo>
                      <a:pt x="19985" y="6210"/>
                    </a:lnTo>
                    <a:lnTo>
                      <a:pt x="18236" y="6210"/>
                    </a:lnTo>
                    <a:lnTo>
                      <a:pt x="15611" y="6570"/>
                    </a:lnTo>
                    <a:lnTo>
                      <a:pt x="13458" y="6750"/>
                    </a:lnTo>
                    <a:close/>
                    <a:moveTo>
                      <a:pt x="13458" y="6750"/>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39" name="Rectangle 39"/>
              <p:cNvSpPr>
                <a:spLocks/>
              </p:cNvSpPr>
              <p:nvPr/>
            </p:nvSpPr>
            <p:spPr bwMode="auto">
              <a:xfrm>
                <a:off x="0" y="0"/>
                <a:ext cx="165" cy="120"/>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26" name="Group 40"/>
            <p:cNvGrpSpPr>
              <a:grpSpLocks/>
            </p:cNvGrpSpPr>
            <p:nvPr/>
          </p:nvGrpSpPr>
          <p:grpSpPr bwMode="auto">
            <a:xfrm>
              <a:off x="46" y="136"/>
              <a:ext cx="124" cy="213"/>
              <a:chOff x="0" y="0"/>
              <a:chExt cx="124" cy="213"/>
            </a:xfrm>
          </p:grpSpPr>
          <p:sp>
            <p:nvSpPr>
              <p:cNvPr id="70736" name="AutoShape 41"/>
              <p:cNvSpPr>
                <a:spLocks/>
              </p:cNvSpPr>
              <p:nvPr/>
            </p:nvSpPr>
            <p:spPr bwMode="auto">
              <a:xfrm>
                <a:off x="0" y="0"/>
                <a:ext cx="124" cy="213"/>
              </a:xfrm>
              <a:custGeom>
                <a:avLst/>
                <a:gdLst>
                  <a:gd name="T0" fmla="*/ 0 w 21600"/>
                  <a:gd name="T1" fmla="*/ 0 h 21600"/>
                  <a:gd name="T2" fmla="*/ 21600 w 21600"/>
                  <a:gd name="T3" fmla="*/ 21600 h 21600"/>
                </a:gdLst>
                <a:ahLst/>
                <a:cxnLst/>
                <a:rect l="T0" t="T1" r="T2" b="T3"/>
                <a:pathLst>
                  <a:path w="21600" h="21600">
                    <a:moveTo>
                      <a:pt x="5826" y="305"/>
                    </a:moveTo>
                    <a:lnTo>
                      <a:pt x="8783" y="0"/>
                    </a:lnTo>
                    <a:lnTo>
                      <a:pt x="10755" y="0"/>
                    </a:lnTo>
                    <a:lnTo>
                      <a:pt x="13892" y="508"/>
                    </a:lnTo>
                    <a:lnTo>
                      <a:pt x="16312" y="1830"/>
                    </a:lnTo>
                    <a:lnTo>
                      <a:pt x="18642" y="3913"/>
                    </a:lnTo>
                    <a:lnTo>
                      <a:pt x="20076" y="5997"/>
                    </a:lnTo>
                    <a:lnTo>
                      <a:pt x="21062" y="7827"/>
                    </a:lnTo>
                    <a:lnTo>
                      <a:pt x="21600" y="10012"/>
                    </a:lnTo>
                    <a:lnTo>
                      <a:pt x="21600" y="12147"/>
                    </a:lnTo>
                    <a:lnTo>
                      <a:pt x="21241" y="13976"/>
                    </a:lnTo>
                    <a:lnTo>
                      <a:pt x="20076" y="15654"/>
                    </a:lnTo>
                    <a:lnTo>
                      <a:pt x="19001" y="17737"/>
                    </a:lnTo>
                    <a:lnTo>
                      <a:pt x="17567" y="19567"/>
                    </a:lnTo>
                    <a:lnTo>
                      <a:pt x="15505" y="20482"/>
                    </a:lnTo>
                    <a:lnTo>
                      <a:pt x="13444" y="20990"/>
                    </a:lnTo>
                    <a:lnTo>
                      <a:pt x="11114" y="21448"/>
                    </a:lnTo>
                    <a:lnTo>
                      <a:pt x="8604" y="21498"/>
                    </a:lnTo>
                    <a:lnTo>
                      <a:pt x="8066" y="21600"/>
                    </a:lnTo>
                    <a:lnTo>
                      <a:pt x="6005" y="21143"/>
                    </a:lnTo>
                    <a:lnTo>
                      <a:pt x="4392" y="20380"/>
                    </a:lnTo>
                    <a:lnTo>
                      <a:pt x="3854" y="19262"/>
                    </a:lnTo>
                    <a:lnTo>
                      <a:pt x="4033" y="17890"/>
                    </a:lnTo>
                    <a:lnTo>
                      <a:pt x="5109" y="16873"/>
                    </a:lnTo>
                    <a:lnTo>
                      <a:pt x="5736" y="15349"/>
                    </a:lnTo>
                    <a:lnTo>
                      <a:pt x="6274" y="13976"/>
                    </a:lnTo>
                    <a:lnTo>
                      <a:pt x="6363" y="12655"/>
                    </a:lnTo>
                    <a:lnTo>
                      <a:pt x="5826" y="10673"/>
                    </a:lnTo>
                    <a:lnTo>
                      <a:pt x="4750" y="9301"/>
                    </a:lnTo>
                    <a:lnTo>
                      <a:pt x="2958" y="8132"/>
                    </a:lnTo>
                    <a:lnTo>
                      <a:pt x="1524" y="7064"/>
                    </a:lnTo>
                    <a:lnTo>
                      <a:pt x="538" y="5845"/>
                    </a:lnTo>
                    <a:lnTo>
                      <a:pt x="0" y="4015"/>
                    </a:lnTo>
                    <a:lnTo>
                      <a:pt x="896" y="2389"/>
                    </a:lnTo>
                    <a:lnTo>
                      <a:pt x="2599" y="1525"/>
                    </a:lnTo>
                    <a:lnTo>
                      <a:pt x="3675" y="1067"/>
                    </a:lnTo>
                    <a:lnTo>
                      <a:pt x="4750" y="712"/>
                    </a:lnTo>
                    <a:lnTo>
                      <a:pt x="5826" y="305"/>
                    </a:lnTo>
                    <a:close/>
                    <a:moveTo>
                      <a:pt x="5826" y="305"/>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37" name="Rectangle 42"/>
              <p:cNvSpPr>
                <a:spLocks/>
              </p:cNvSpPr>
              <p:nvPr/>
            </p:nvSpPr>
            <p:spPr bwMode="auto">
              <a:xfrm>
                <a:off x="0" y="0"/>
                <a:ext cx="124" cy="21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27" name="Group 43"/>
            <p:cNvGrpSpPr>
              <a:grpSpLocks/>
            </p:cNvGrpSpPr>
            <p:nvPr/>
          </p:nvGrpSpPr>
          <p:grpSpPr bwMode="auto">
            <a:xfrm>
              <a:off x="37" y="319"/>
              <a:ext cx="105" cy="257"/>
              <a:chOff x="0" y="0"/>
              <a:chExt cx="105" cy="256"/>
            </a:xfrm>
          </p:grpSpPr>
          <p:sp>
            <p:nvSpPr>
              <p:cNvPr id="70734" name="AutoShape 44"/>
              <p:cNvSpPr>
                <a:spLocks/>
              </p:cNvSpPr>
              <p:nvPr/>
            </p:nvSpPr>
            <p:spPr bwMode="auto">
              <a:xfrm>
                <a:off x="0" y="0"/>
                <a:ext cx="105" cy="256"/>
              </a:xfrm>
              <a:custGeom>
                <a:avLst/>
                <a:gdLst>
                  <a:gd name="T0" fmla="*/ 0 w 21600"/>
                  <a:gd name="T1" fmla="*/ 0 h 21600"/>
                  <a:gd name="T2" fmla="*/ 21600 w 21600"/>
                  <a:gd name="T3" fmla="*/ 21600 h 21600"/>
                </a:gdLst>
                <a:ahLst/>
                <a:cxnLst/>
                <a:rect l="T0" t="T1" r="T2" b="T3"/>
                <a:pathLst>
                  <a:path w="21600" h="21600">
                    <a:moveTo>
                      <a:pt x="8956" y="212"/>
                    </a:moveTo>
                    <a:lnTo>
                      <a:pt x="12433" y="0"/>
                    </a:lnTo>
                    <a:lnTo>
                      <a:pt x="13065" y="212"/>
                    </a:lnTo>
                    <a:lnTo>
                      <a:pt x="15173" y="508"/>
                    </a:lnTo>
                    <a:lnTo>
                      <a:pt x="16859" y="1228"/>
                    </a:lnTo>
                    <a:lnTo>
                      <a:pt x="18966" y="3727"/>
                    </a:lnTo>
                    <a:lnTo>
                      <a:pt x="20757" y="6226"/>
                    </a:lnTo>
                    <a:lnTo>
                      <a:pt x="21600" y="9233"/>
                    </a:lnTo>
                    <a:lnTo>
                      <a:pt x="21600" y="10969"/>
                    </a:lnTo>
                    <a:lnTo>
                      <a:pt x="20757" y="11732"/>
                    </a:lnTo>
                    <a:lnTo>
                      <a:pt x="18755" y="12240"/>
                    </a:lnTo>
                    <a:lnTo>
                      <a:pt x="13698" y="13256"/>
                    </a:lnTo>
                    <a:lnTo>
                      <a:pt x="9378" y="14358"/>
                    </a:lnTo>
                    <a:lnTo>
                      <a:pt x="6217" y="15586"/>
                    </a:lnTo>
                    <a:lnTo>
                      <a:pt x="6217" y="16306"/>
                    </a:lnTo>
                    <a:lnTo>
                      <a:pt x="7481" y="16856"/>
                    </a:lnTo>
                    <a:lnTo>
                      <a:pt x="11485" y="18212"/>
                    </a:lnTo>
                    <a:lnTo>
                      <a:pt x="17491" y="19694"/>
                    </a:lnTo>
                    <a:lnTo>
                      <a:pt x="18650" y="20329"/>
                    </a:lnTo>
                    <a:lnTo>
                      <a:pt x="18123" y="20838"/>
                    </a:lnTo>
                    <a:lnTo>
                      <a:pt x="16753" y="21346"/>
                    </a:lnTo>
                    <a:lnTo>
                      <a:pt x="10537" y="21600"/>
                    </a:lnTo>
                    <a:lnTo>
                      <a:pt x="9378" y="20965"/>
                    </a:lnTo>
                    <a:lnTo>
                      <a:pt x="7692" y="19609"/>
                    </a:lnTo>
                    <a:lnTo>
                      <a:pt x="4952" y="18508"/>
                    </a:lnTo>
                    <a:lnTo>
                      <a:pt x="2423" y="17915"/>
                    </a:lnTo>
                    <a:lnTo>
                      <a:pt x="527" y="17195"/>
                    </a:lnTo>
                    <a:lnTo>
                      <a:pt x="0" y="16348"/>
                    </a:lnTo>
                    <a:lnTo>
                      <a:pt x="632" y="15671"/>
                    </a:lnTo>
                    <a:lnTo>
                      <a:pt x="2107" y="14908"/>
                    </a:lnTo>
                    <a:lnTo>
                      <a:pt x="4004" y="14358"/>
                    </a:lnTo>
                    <a:lnTo>
                      <a:pt x="6217" y="13256"/>
                    </a:lnTo>
                    <a:lnTo>
                      <a:pt x="8324" y="12071"/>
                    </a:lnTo>
                    <a:lnTo>
                      <a:pt x="10853" y="10969"/>
                    </a:lnTo>
                    <a:lnTo>
                      <a:pt x="13908" y="10461"/>
                    </a:lnTo>
                    <a:lnTo>
                      <a:pt x="15173" y="9953"/>
                    </a:lnTo>
                    <a:lnTo>
                      <a:pt x="15594" y="9360"/>
                    </a:lnTo>
                    <a:lnTo>
                      <a:pt x="15383" y="8005"/>
                    </a:lnTo>
                    <a:lnTo>
                      <a:pt x="12433" y="5972"/>
                    </a:lnTo>
                    <a:lnTo>
                      <a:pt x="9904" y="4151"/>
                    </a:lnTo>
                    <a:lnTo>
                      <a:pt x="8113" y="3007"/>
                    </a:lnTo>
                    <a:lnTo>
                      <a:pt x="7692" y="2118"/>
                    </a:lnTo>
                    <a:lnTo>
                      <a:pt x="8113" y="889"/>
                    </a:lnTo>
                    <a:lnTo>
                      <a:pt x="10010" y="254"/>
                    </a:lnTo>
                    <a:lnTo>
                      <a:pt x="8956" y="212"/>
                    </a:lnTo>
                    <a:close/>
                    <a:moveTo>
                      <a:pt x="8956" y="212"/>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35" name="Rectangle 45"/>
              <p:cNvSpPr>
                <a:spLocks/>
              </p:cNvSpPr>
              <p:nvPr/>
            </p:nvSpPr>
            <p:spPr bwMode="auto">
              <a:xfrm>
                <a:off x="0" y="0"/>
                <a:ext cx="105" cy="256"/>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28" name="Group 46"/>
            <p:cNvGrpSpPr>
              <a:grpSpLocks/>
            </p:cNvGrpSpPr>
            <p:nvPr/>
          </p:nvGrpSpPr>
          <p:grpSpPr bwMode="auto">
            <a:xfrm>
              <a:off x="97" y="308"/>
              <a:ext cx="159" cy="231"/>
              <a:chOff x="0" y="0"/>
              <a:chExt cx="158" cy="230"/>
            </a:xfrm>
          </p:grpSpPr>
          <p:sp>
            <p:nvSpPr>
              <p:cNvPr id="70732" name="AutoShape 47"/>
              <p:cNvSpPr>
                <a:spLocks/>
              </p:cNvSpPr>
              <p:nvPr/>
            </p:nvSpPr>
            <p:spPr bwMode="auto">
              <a:xfrm>
                <a:off x="0" y="0"/>
                <a:ext cx="158" cy="230"/>
              </a:xfrm>
              <a:custGeom>
                <a:avLst/>
                <a:gdLst>
                  <a:gd name="T0" fmla="*/ 0 w 21600"/>
                  <a:gd name="T1" fmla="*/ 0 h 21600"/>
                  <a:gd name="T2" fmla="*/ 21600 w 21600"/>
                  <a:gd name="T3" fmla="*/ 21600 h 21600"/>
                </a:gdLst>
                <a:ahLst/>
                <a:cxnLst/>
                <a:rect l="T0" t="T1" r="T2" b="T3"/>
                <a:pathLst>
                  <a:path w="21600" h="21600">
                    <a:moveTo>
                      <a:pt x="2796" y="282"/>
                    </a:moveTo>
                    <a:lnTo>
                      <a:pt x="5452" y="1035"/>
                    </a:lnTo>
                    <a:lnTo>
                      <a:pt x="7759" y="2447"/>
                    </a:lnTo>
                    <a:lnTo>
                      <a:pt x="10276" y="4565"/>
                    </a:lnTo>
                    <a:lnTo>
                      <a:pt x="12513" y="6871"/>
                    </a:lnTo>
                    <a:lnTo>
                      <a:pt x="13841" y="8706"/>
                    </a:lnTo>
                    <a:lnTo>
                      <a:pt x="14540" y="10118"/>
                    </a:lnTo>
                    <a:lnTo>
                      <a:pt x="14540" y="11341"/>
                    </a:lnTo>
                    <a:lnTo>
                      <a:pt x="13701" y="13835"/>
                    </a:lnTo>
                    <a:lnTo>
                      <a:pt x="12513" y="16471"/>
                    </a:lnTo>
                    <a:lnTo>
                      <a:pt x="11883" y="18118"/>
                    </a:lnTo>
                    <a:lnTo>
                      <a:pt x="11883" y="18824"/>
                    </a:lnTo>
                    <a:lnTo>
                      <a:pt x="12513" y="19247"/>
                    </a:lnTo>
                    <a:lnTo>
                      <a:pt x="14819" y="19482"/>
                    </a:lnTo>
                    <a:lnTo>
                      <a:pt x="19223" y="19247"/>
                    </a:lnTo>
                    <a:lnTo>
                      <a:pt x="21111" y="19482"/>
                    </a:lnTo>
                    <a:lnTo>
                      <a:pt x="21600" y="19953"/>
                    </a:lnTo>
                    <a:lnTo>
                      <a:pt x="21181" y="20518"/>
                    </a:lnTo>
                    <a:lnTo>
                      <a:pt x="18245" y="21600"/>
                    </a:lnTo>
                    <a:lnTo>
                      <a:pt x="16847" y="21600"/>
                    </a:lnTo>
                    <a:lnTo>
                      <a:pt x="15239" y="21176"/>
                    </a:lnTo>
                    <a:lnTo>
                      <a:pt x="12443" y="20800"/>
                    </a:lnTo>
                    <a:lnTo>
                      <a:pt x="9996" y="20894"/>
                    </a:lnTo>
                    <a:lnTo>
                      <a:pt x="8598" y="20706"/>
                    </a:lnTo>
                    <a:lnTo>
                      <a:pt x="7759" y="20047"/>
                    </a:lnTo>
                    <a:lnTo>
                      <a:pt x="7340" y="19388"/>
                    </a:lnTo>
                    <a:lnTo>
                      <a:pt x="7759" y="18541"/>
                    </a:lnTo>
                    <a:lnTo>
                      <a:pt x="9017" y="17741"/>
                    </a:lnTo>
                    <a:lnTo>
                      <a:pt x="9577" y="16988"/>
                    </a:lnTo>
                    <a:lnTo>
                      <a:pt x="10276" y="15765"/>
                    </a:lnTo>
                    <a:lnTo>
                      <a:pt x="10625" y="14353"/>
                    </a:lnTo>
                    <a:lnTo>
                      <a:pt x="10695" y="12988"/>
                    </a:lnTo>
                    <a:lnTo>
                      <a:pt x="11254" y="11906"/>
                    </a:lnTo>
                    <a:lnTo>
                      <a:pt x="11115" y="10965"/>
                    </a:lnTo>
                    <a:lnTo>
                      <a:pt x="10625" y="9929"/>
                    </a:lnTo>
                    <a:lnTo>
                      <a:pt x="9157" y="8471"/>
                    </a:lnTo>
                    <a:lnTo>
                      <a:pt x="6501" y="6776"/>
                    </a:lnTo>
                    <a:lnTo>
                      <a:pt x="4264" y="5129"/>
                    </a:lnTo>
                    <a:lnTo>
                      <a:pt x="2377" y="3859"/>
                    </a:lnTo>
                    <a:lnTo>
                      <a:pt x="489" y="2588"/>
                    </a:lnTo>
                    <a:lnTo>
                      <a:pt x="0" y="1035"/>
                    </a:lnTo>
                    <a:lnTo>
                      <a:pt x="769" y="0"/>
                    </a:lnTo>
                    <a:lnTo>
                      <a:pt x="2796" y="282"/>
                    </a:lnTo>
                    <a:close/>
                    <a:moveTo>
                      <a:pt x="2796" y="282"/>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33" name="Rectangle 48"/>
              <p:cNvSpPr>
                <a:spLocks/>
              </p:cNvSpPr>
              <p:nvPr/>
            </p:nvSpPr>
            <p:spPr bwMode="auto">
              <a:xfrm>
                <a:off x="0" y="0"/>
                <a:ext cx="158" cy="230"/>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29" name="Group 49"/>
            <p:cNvGrpSpPr>
              <a:grpSpLocks/>
            </p:cNvGrpSpPr>
            <p:nvPr/>
          </p:nvGrpSpPr>
          <p:grpSpPr bwMode="auto">
            <a:xfrm>
              <a:off x="53" y="166"/>
              <a:ext cx="282" cy="119"/>
              <a:chOff x="0" y="0"/>
              <a:chExt cx="282" cy="119"/>
            </a:xfrm>
          </p:grpSpPr>
          <p:sp>
            <p:nvSpPr>
              <p:cNvPr id="70730" name="AutoShape 50"/>
              <p:cNvSpPr>
                <a:spLocks/>
              </p:cNvSpPr>
              <p:nvPr/>
            </p:nvSpPr>
            <p:spPr bwMode="auto">
              <a:xfrm>
                <a:off x="0" y="0"/>
                <a:ext cx="282" cy="119"/>
              </a:xfrm>
              <a:custGeom>
                <a:avLst/>
                <a:gdLst>
                  <a:gd name="T0" fmla="*/ 0 w 21600"/>
                  <a:gd name="T1" fmla="*/ 0 h 21600"/>
                  <a:gd name="T2" fmla="*/ 21600 w 21600"/>
                  <a:gd name="T3" fmla="*/ 21600 h 21600"/>
                </a:gdLst>
                <a:ahLst/>
                <a:cxnLst/>
                <a:rect l="T0" t="T1" r="T2" b="T3"/>
                <a:pathLst>
                  <a:path w="21600" h="21600">
                    <a:moveTo>
                      <a:pt x="2557" y="2450"/>
                    </a:moveTo>
                    <a:lnTo>
                      <a:pt x="1534" y="0"/>
                    </a:lnTo>
                    <a:lnTo>
                      <a:pt x="118" y="454"/>
                    </a:lnTo>
                    <a:lnTo>
                      <a:pt x="0" y="4719"/>
                    </a:lnTo>
                    <a:lnTo>
                      <a:pt x="2243" y="10891"/>
                    </a:lnTo>
                    <a:lnTo>
                      <a:pt x="5115" y="16155"/>
                    </a:lnTo>
                    <a:lnTo>
                      <a:pt x="7357" y="19240"/>
                    </a:lnTo>
                    <a:lnTo>
                      <a:pt x="9875" y="21509"/>
                    </a:lnTo>
                    <a:lnTo>
                      <a:pt x="12669" y="21600"/>
                    </a:lnTo>
                    <a:lnTo>
                      <a:pt x="15344" y="20329"/>
                    </a:lnTo>
                    <a:lnTo>
                      <a:pt x="17311" y="18696"/>
                    </a:lnTo>
                    <a:lnTo>
                      <a:pt x="18098" y="18696"/>
                    </a:lnTo>
                    <a:lnTo>
                      <a:pt x="19161" y="20511"/>
                    </a:lnTo>
                    <a:lnTo>
                      <a:pt x="20184" y="21237"/>
                    </a:lnTo>
                    <a:lnTo>
                      <a:pt x="20892" y="20965"/>
                    </a:lnTo>
                    <a:lnTo>
                      <a:pt x="21364" y="19785"/>
                    </a:lnTo>
                    <a:lnTo>
                      <a:pt x="21049" y="18696"/>
                    </a:lnTo>
                    <a:lnTo>
                      <a:pt x="20459" y="18696"/>
                    </a:lnTo>
                    <a:lnTo>
                      <a:pt x="19751" y="18696"/>
                    </a:lnTo>
                    <a:lnTo>
                      <a:pt x="18807" y="17607"/>
                    </a:lnTo>
                    <a:lnTo>
                      <a:pt x="18964" y="16518"/>
                    </a:lnTo>
                    <a:lnTo>
                      <a:pt x="20105" y="16518"/>
                    </a:lnTo>
                    <a:lnTo>
                      <a:pt x="21128" y="16245"/>
                    </a:lnTo>
                    <a:lnTo>
                      <a:pt x="21600" y="15156"/>
                    </a:lnTo>
                    <a:lnTo>
                      <a:pt x="21364" y="13886"/>
                    </a:lnTo>
                    <a:lnTo>
                      <a:pt x="20695" y="13523"/>
                    </a:lnTo>
                    <a:lnTo>
                      <a:pt x="20105" y="14067"/>
                    </a:lnTo>
                    <a:lnTo>
                      <a:pt x="19161" y="14430"/>
                    </a:lnTo>
                    <a:lnTo>
                      <a:pt x="18570" y="14884"/>
                    </a:lnTo>
                    <a:lnTo>
                      <a:pt x="18098" y="14430"/>
                    </a:lnTo>
                    <a:lnTo>
                      <a:pt x="17626" y="13069"/>
                    </a:lnTo>
                    <a:lnTo>
                      <a:pt x="17311" y="11345"/>
                    </a:lnTo>
                    <a:lnTo>
                      <a:pt x="17075" y="10891"/>
                    </a:lnTo>
                    <a:lnTo>
                      <a:pt x="16367" y="11435"/>
                    </a:lnTo>
                    <a:lnTo>
                      <a:pt x="16367" y="12434"/>
                    </a:lnTo>
                    <a:lnTo>
                      <a:pt x="16721" y="13523"/>
                    </a:lnTo>
                    <a:lnTo>
                      <a:pt x="17351" y="15156"/>
                    </a:lnTo>
                    <a:lnTo>
                      <a:pt x="17193" y="16155"/>
                    </a:lnTo>
                    <a:lnTo>
                      <a:pt x="16643" y="16790"/>
                    </a:lnTo>
                    <a:lnTo>
                      <a:pt x="14754" y="18151"/>
                    </a:lnTo>
                    <a:lnTo>
                      <a:pt x="12197" y="18514"/>
                    </a:lnTo>
                    <a:lnTo>
                      <a:pt x="10230" y="17788"/>
                    </a:lnTo>
                    <a:lnTo>
                      <a:pt x="8380" y="16155"/>
                    </a:lnTo>
                    <a:lnTo>
                      <a:pt x="6492" y="11980"/>
                    </a:lnTo>
                    <a:lnTo>
                      <a:pt x="4170" y="6625"/>
                    </a:lnTo>
                    <a:lnTo>
                      <a:pt x="2557" y="2450"/>
                    </a:lnTo>
                    <a:close/>
                    <a:moveTo>
                      <a:pt x="2557" y="2450"/>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31" name="Rectangle 51"/>
              <p:cNvSpPr>
                <a:spLocks/>
              </p:cNvSpPr>
              <p:nvPr/>
            </p:nvSpPr>
            <p:spPr bwMode="auto">
              <a:xfrm>
                <a:off x="0" y="0"/>
                <a:ext cx="282" cy="119"/>
              </a:xfrm>
              <a:prstGeom prst="rect">
                <a:avLst/>
              </a:prstGeom>
              <a:noFill/>
              <a:ln w="12700">
                <a:noFill/>
                <a:miter lim="800000"/>
                <a:headEnd/>
                <a:tailEnd/>
              </a:ln>
            </p:spPr>
            <p:txBody>
              <a:bodyPr lIns="0" tIns="0" rIns="0" bIns="0">
                <a:prstTxWarp prst="textNoShape">
                  <a:avLst/>
                </a:prstTxWarp>
              </a:bodyPr>
              <a:lstStyle/>
              <a:p>
                <a:endParaRPr lang="en-US"/>
              </a:p>
            </p:txBody>
          </p:sp>
        </p:grpSp>
      </p:grpSp>
      <p:grpSp>
        <p:nvGrpSpPr>
          <p:cNvPr id="70661" name="Group 52"/>
          <p:cNvGrpSpPr>
            <a:grpSpLocks/>
          </p:cNvGrpSpPr>
          <p:nvPr/>
        </p:nvGrpSpPr>
        <p:grpSpPr bwMode="auto">
          <a:xfrm>
            <a:off x="5257800" y="3389313"/>
            <a:ext cx="608013" cy="839787"/>
            <a:chOff x="0" y="0"/>
            <a:chExt cx="383" cy="528"/>
          </a:xfrm>
        </p:grpSpPr>
        <p:grpSp>
          <p:nvGrpSpPr>
            <p:cNvPr id="70707" name="Group 53"/>
            <p:cNvGrpSpPr>
              <a:grpSpLocks/>
            </p:cNvGrpSpPr>
            <p:nvPr/>
          </p:nvGrpSpPr>
          <p:grpSpPr bwMode="auto">
            <a:xfrm>
              <a:off x="137" y="0"/>
              <a:ext cx="153" cy="121"/>
              <a:chOff x="0" y="0"/>
              <a:chExt cx="153" cy="121"/>
            </a:xfrm>
          </p:grpSpPr>
          <p:sp>
            <p:nvSpPr>
              <p:cNvPr id="70723" name="AutoShape 54"/>
              <p:cNvSpPr>
                <a:spLocks/>
              </p:cNvSpPr>
              <p:nvPr/>
            </p:nvSpPr>
            <p:spPr bwMode="auto">
              <a:xfrm>
                <a:off x="0" y="0"/>
                <a:ext cx="153" cy="121"/>
              </a:xfrm>
              <a:custGeom>
                <a:avLst/>
                <a:gdLst>
                  <a:gd name="T0" fmla="*/ 0 w 21600"/>
                  <a:gd name="T1" fmla="*/ 0 h 21600"/>
                  <a:gd name="T2" fmla="*/ 21600 w 21600"/>
                  <a:gd name="T3" fmla="*/ 21600 h 21600"/>
                </a:gdLst>
                <a:ahLst/>
                <a:cxnLst/>
                <a:rect l="T0" t="T1" r="T2" b="T3"/>
                <a:pathLst>
                  <a:path w="21600" h="21600">
                    <a:moveTo>
                      <a:pt x="7724" y="10473"/>
                    </a:moveTo>
                    <a:lnTo>
                      <a:pt x="8902" y="6639"/>
                    </a:lnTo>
                    <a:lnTo>
                      <a:pt x="10538" y="3927"/>
                    </a:lnTo>
                    <a:lnTo>
                      <a:pt x="12698" y="1683"/>
                    </a:lnTo>
                    <a:lnTo>
                      <a:pt x="14662" y="374"/>
                    </a:lnTo>
                    <a:lnTo>
                      <a:pt x="16625" y="0"/>
                    </a:lnTo>
                    <a:lnTo>
                      <a:pt x="18655" y="281"/>
                    </a:lnTo>
                    <a:lnTo>
                      <a:pt x="20029" y="1122"/>
                    </a:lnTo>
                    <a:lnTo>
                      <a:pt x="20945" y="2712"/>
                    </a:lnTo>
                    <a:lnTo>
                      <a:pt x="21404" y="4395"/>
                    </a:lnTo>
                    <a:lnTo>
                      <a:pt x="21600" y="6826"/>
                    </a:lnTo>
                    <a:lnTo>
                      <a:pt x="21404" y="9725"/>
                    </a:lnTo>
                    <a:lnTo>
                      <a:pt x="20815" y="12717"/>
                    </a:lnTo>
                    <a:lnTo>
                      <a:pt x="19833" y="15148"/>
                    </a:lnTo>
                    <a:lnTo>
                      <a:pt x="18262" y="17673"/>
                    </a:lnTo>
                    <a:lnTo>
                      <a:pt x="16625" y="19449"/>
                    </a:lnTo>
                    <a:lnTo>
                      <a:pt x="14662" y="20665"/>
                    </a:lnTo>
                    <a:lnTo>
                      <a:pt x="12895" y="21600"/>
                    </a:lnTo>
                    <a:lnTo>
                      <a:pt x="10604" y="21600"/>
                    </a:lnTo>
                    <a:lnTo>
                      <a:pt x="9295" y="21319"/>
                    </a:lnTo>
                    <a:lnTo>
                      <a:pt x="8116" y="20478"/>
                    </a:lnTo>
                    <a:lnTo>
                      <a:pt x="7331" y="18888"/>
                    </a:lnTo>
                    <a:lnTo>
                      <a:pt x="6938" y="17205"/>
                    </a:lnTo>
                    <a:lnTo>
                      <a:pt x="6742" y="15148"/>
                    </a:lnTo>
                    <a:lnTo>
                      <a:pt x="7069" y="13465"/>
                    </a:lnTo>
                    <a:lnTo>
                      <a:pt x="4255" y="14587"/>
                    </a:lnTo>
                    <a:lnTo>
                      <a:pt x="1898" y="15522"/>
                    </a:lnTo>
                    <a:lnTo>
                      <a:pt x="655" y="15522"/>
                    </a:lnTo>
                    <a:lnTo>
                      <a:pt x="0" y="14587"/>
                    </a:lnTo>
                    <a:lnTo>
                      <a:pt x="0" y="13465"/>
                    </a:lnTo>
                    <a:lnTo>
                      <a:pt x="393" y="12156"/>
                    </a:lnTo>
                    <a:lnTo>
                      <a:pt x="1309" y="11595"/>
                    </a:lnTo>
                    <a:lnTo>
                      <a:pt x="3338" y="11408"/>
                    </a:lnTo>
                    <a:lnTo>
                      <a:pt x="5760" y="11127"/>
                    </a:lnTo>
                    <a:lnTo>
                      <a:pt x="7724" y="10473"/>
                    </a:lnTo>
                    <a:close/>
                    <a:moveTo>
                      <a:pt x="7724" y="10473"/>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24" name="Rectangle 55"/>
              <p:cNvSpPr>
                <a:spLocks/>
              </p:cNvSpPr>
              <p:nvPr/>
            </p:nvSpPr>
            <p:spPr bwMode="auto">
              <a:xfrm>
                <a:off x="0" y="0"/>
                <a:ext cx="153" cy="12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08" name="Group 56"/>
            <p:cNvGrpSpPr>
              <a:grpSpLocks/>
            </p:cNvGrpSpPr>
            <p:nvPr/>
          </p:nvGrpSpPr>
          <p:grpSpPr bwMode="auto">
            <a:xfrm>
              <a:off x="110" y="135"/>
              <a:ext cx="118" cy="193"/>
              <a:chOff x="0" y="0"/>
              <a:chExt cx="117" cy="192"/>
            </a:xfrm>
          </p:grpSpPr>
          <p:sp>
            <p:nvSpPr>
              <p:cNvPr id="70721" name="AutoShape 57"/>
              <p:cNvSpPr>
                <a:spLocks/>
              </p:cNvSpPr>
              <p:nvPr/>
            </p:nvSpPr>
            <p:spPr bwMode="auto">
              <a:xfrm>
                <a:off x="0" y="0"/>
                <a:ext cx="117" cy="192"/>
              </a:xfrm>
              <a:custGeom>
                <a:avLst/>
                <a:gdLst>
                  <a:gd name="T0" fmla="*/ 0 w 21600"/>
                  <a:gd name="T1" fmla="*/ 0 h 21600"/>
                  <a:gd name="T2" fmla="*/ 21600 w 21600"/>
                  <a:gd name="T3" fmla="*/ 21600 h 21600"/>
                </a:gdLst>
                <a:ahLst/>
                <a:cxnLst/>
                <a:rect l="T0" t="T1" r="T2" b="T3"/>
                <a:pathLst>
                  <a:path w="21600" h="21600">
                    <a:moveTo>
                      <a:pt x="5868" y="3659"/>
                    </a:moveTo>
                    <a:lnTo>
                      <a:pt x="7909" y="1416"/>
                    </a:lnTo>
                    <a:lnTo>
                      <a:pt x="10205" y="177"/>
                    </a:lnTo>
                    <a:lnTo>
                      <a:pt x="12926" y="0"/>
                    </a:lnTo>
                    <a:lnTo>
                      <a:pt x="15902" y="59"/>
                    </a:lnTo>
                    <a:lnTo>
                      <a:pt x="18369" y="531"/>
                    </a:lnTo>
                    <a:lnTo>
                      <a:pt x="20069" y="1534"/>
                    </a:lnTo>
                    <a:lnTo>
                      <a:pt x="21090" y="2715"/>
                    </a:lnTo>
                    <a:lnTo>
                      <a:pt x="21600" y="4131"/>
                    </a:lnTo>
                    <a:lnTo>
                      <a:pt x="21175" y="5548"/>
                    </a:lnTo>
                    <a:lnTo>
                      <a:pt x="20580" y="7141"/>
                    </a:lnTo>
                    <a:lnTo>
                      <a:pt x="19134" y="8911"/>
                    </a:lnTo>
                    <a:lnTo>
                      <a:pt x="17348" y="10446"/>
                    </a:lnTo>
                    <a:lnTo>
                      <a:pt x="15392" y="11685"/>
                    </a:lnTo>
                    <a:lnTo>
                      <a:pt x="14117" y="13102"/>
                    </a:lnTo>
                    <a:lnTo>
                      <a:pt x="13861" y="14459"/>
                    </a:lnTo>
                    <a:lnTo>
                      <a:pt x="14372" y="15993"/>
                    </a:lnTo>
                    <a:lnTo>
                      <a:pt x="14882" y="17469"/>
                    </a:lnTo>
                    <a:lnTo>
                      <a:pt x="14627" y="17941"/>
                    </a:lnTo>
                    <a:lnTo>
                      <a:pt x="15052" y="18826"/>
                    </a:lnTo>
                    <a:lnTo>
                      <a:pt x="14372" y="19889"/>
                    </a:lnTo>
                    <a:lnTo>
                      <a:pt x="12926" y="20892"/>
                    </a:lnTo>
                    <a:lnTo>
                      <a:pt x="10885" y="21482"/>
                    </a:lnTo>
                    <a:lnTo>
                      <a:pt x="8334" y="21600"/>
                    </a:lnTo>
                    <a:lnTo>
                      <a:pt x="5698" y="21246"/>
                    </a:lnTo>
                    <a:lnTo>
                      <a:pt x="3657" y="20243"/>
                    </a:lnTo>
                    <a:lnTo>
                      <a:pt x="2041" y="19180"/>
                    </a:lnTo>
                    <a:lnTo>
                      <a:pt x="1020" y="17646"/>
                    </a:lnTo>
                    <a:lnTo>
                      <a:pt x="340" y="16052"/>
                    </a:lnTo>
                    <a:lnTo>
                      <a:pt x="0" y="14164"/>
                    </a:lnTo>
                    <a:lnTo>
                      <a:pt x="340" y="12216"/>
                    </a:lnTo>
                    <a:lnTo>
                      <a:pt x="765" y="9974"/>
                    </a:lnTo>
                    <a:lnTo>
                      <a:pt x="1871" y="7967"/>
                    </a:lnTo>
                    <a:lnTo>
                      <a:pt x="3317" y="6433"/>
                    </a:lnTo>
                    <a:lnTo>
                      <a:pt x="4847" y="4603"/>
                    </a:lnTo>
                    <a:lnTo>
                      <a:pt x="5868" y="3659"/>
                    </a:lnTo>
                    <a:close/>
                    <a:moveTo>
                      <a:pt x="5868" y="3659"/>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22" name="Rectangle 58"/>
              <p:cNvSpPr>
                <a:spLocks/>
              </p:cNvSpPr>
              <p:nvPr/>
            </p:nvSpPr>
            <p:spPr bwMode="auto">
              <a:xfrm>
                <a:off x="0" y="0"/>
                <a:ext cx="117" cy="192"/>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09" name="Group 59"/>
            <p:cNvGrpSpPr>
              <a:grpSpLocks/>
            </p:cNvGrpSpPr>
            <p:nvPr/>
          </p:nvGrpSpPr>
          <p:grpSpPr bwMode="auto">
            <a:xfrm>
              <a:off x="0" y="48"/>
              <a:ext cx="181" cy="123"/>
              <a:chOff x="0" y="0"/>
              <a:chExt cx="181" cy="123"/>
            </a:xfrm>
          </p:grpSpPr>
          <p:sp>
            <p:nvSpPr>
              <p:cNvPr id="70719" name="AutoShape 60"/>
              <p:cNvSpPr>
                <a:spLocks/>
              </p:cNvSpPr>
              <p:nvPr/>
            </p:nvSpPr>
            <p:spPr bwMode="auto">
              <a:xfrm>
                <a:off x="0" y="0"/>
                <a:ext cx="181" cy="123"/>
              </a:xfrm>
              <a:custGeom>
                <a:avLst/>
                <a:gdLst>
                  <a:gd name="T0" fmla="*/ 0 w 21600"/>
                  <a:gd name="T1" fmla="*/ 0 h 21600"/>
                  <a:gd name="T2" fmla="*/ 21600 w 21600"/>
                  <a:gd name="T3" fmla="*/ 21600 h 21600"/>
                </a:gdLst>
                <a:ahLst/>
                <a:cxnLst/>
                <a:rect l="T0" t="T1" r="T2" b="T3"/>
                <a:pathLst>
                  <a:path w="21600" h="21600">
                    <a:moveTo>
                      <a:pt x="16338" y="17096"/>
                    </a:moveTo>
                    <a:lnTo>
                      <a:pt x="19606" y="15993"/>
                    </a:lnTo>
                    <a:lnTo>
                      <a:pt x="21600" y="15993"/>
                    </a:lnTo>
                    <a:lnTo>
                      <a:pt x="21600" y="18291"/>
                    </a:lnTo>
                    <a:lnTo>
                      <a:pt x="20935" y="20681"/>
                    </a:lnTo>
                    <a:lnTo>
                      <a:pt x="19329" y="21232"/>
                    </a:lnTo>
                    <a:lnTo>
                      <a:pt x="18111" y="21600"/>
                    </a:lnTo>
                    <a:lnTo>
                      <a:pt x="14068" y="21600"/>
                    </a:lnTo>
                    <a:lnTo>
                      <a:pt x="10634" y="21232"/>
                    </a:lnTo>
                    <a:lnTo>
                      <a:pt x="8640" y="20037"/>
                    </a:lnTo>
                    <a:lnTo>
                      <a:pt x="8142" y="19210"/>
                    </a:lnTo>
                    <a:lnTo>
                      <a:pt x="7532" y="15901"/>
                    </a:lnTo>
                    <a:lnTo>
                      <a:pt x="6646" y="11673"/>
                    </a:lnTo>
                    <a:lnTo>
                      <a:pt x="5262" y="8548"/>
                    </a:lnTo>
                    <a:lnTo>
                      <a:pt x="4043" y="7445"/>
                    </a:lnTo>
                    <a:lnTo>
                      <a:pt x="2825" y="7537"/>
                    </a:lnTo>
                    <a:lnTo>
                      <a:pt x="2437" y="7813"/>
                    </a:lnTo>
                    <a:lnTo>
                      <a:pt x="1440" y="8916"/>
                    </a:lnTo>
                    <a:lnTo>
                      <a:pt x="554" y="9191"/>
                    </a:lnTo>
                    <a:lnTo>
                      <a:pt x="0" y="8364"/>
                    </a:lnTo>
                    <a:lnTo>
                      <a:pt x="332" y="7445"/>
                    </a:lnTo>
                    <a:lnTo>
                      <a:pt x="1108" y="6434"/>
                    </a:lnTo>
                    <a:lnTo>
                      <a:pt x="2603" y="5883"/>
                    </a:lnTo>
                    <a:lnTo>
                      <a:pt x="3046" y="5607"/>
                    </a:lnTo>
                    <a:lnTo>
                      <a:pt x="2935" y="4504"/>
                    </a:lnTo>
                    <a:lnTo>
                      <a:pt x="997" y="3860"/>
                    </a:lnTo>
                    <a:lnTo>
                      <a:pt x="443" y="2941"/>
                    </a:lnTo>
                    <a:lnTo>
                      <a:pt x="332" y="1654"/>
                    </a:lnTo>
                    <a:lnTo>
                      <a:pt x="1274" y="735"/>
                    </a:lnTo>
                    <a:lnTo>
                      <a:pt x="2105" y="1471"/>
                    </a:lnTo>
                    <a:lnTo>
                      <a:pt x="3932" y="3493"/>
                    </a:lnTo>
                    <a:lnTo>
                      <a:pt x="4597" y="3677"/>
                    </a:lnTo>
                    <a:lnTo>
                      <a:pt x="5594" y="3309"/>
                    </a:lnTo>
                    <a:lnTo>
                      <a:pt x="6369" y="1103"/>
                    </a:lnTo>
                    <a:lnTo>
                      <a:pt x="7422" y="0"/>
                    </a:lnTo>
                    <a:lnTo>
                      <a:pt x="8142" y="276"/>
                    </a:lnTo>
                    <a:lnTo>
                      <a:pt x="8197" y="1287"/>
                    </a:lnTo>
                    <a:lnTo>
                      <a:pt x="7754" y="2390"/>
                    </a:lnTo>
                    <a:lnTo>
                      <a:pt x="6535" y="3860"/>
                    </a:lnTo>
                    <a:lnTo>
                      <a:pt x="5871" y="5699"/>
                    </a:lnTo>
                    <a:lnTo>
                      <a:pt x="6314" y="6986"/>
                    </a:lnTo>
                    <a:lnTo>
                      <a:pt x="7643" y="9191"/>
                    </a:lnTo>
                    <a:lnTo>
                      <a:pt x="8308" y="11030"/>
                    </a:lnTo>
                    <a:lnTo>
                      <a:pt x="8972" y="12960"/>
                    </a:lnTo>
                    <a:lnTo>
                      <a:pt x="9637" y="15350"/>
                    </a:lnTo>
                    <a:lnTo>
                      <a:pt x="10135" y="16453"/>
                    </a:lnTo>
                    <a:lnTo>
                      <a:pt x="11354" y="17096"/>
                    </a:lnTo>
                    <a:lnTo>
                      <a:pt x="13126" y="17556"/>
                    </a:lnTo>
                    <a:lnTo>
                      <a:pt x="15175" y="17280"/>
                    </a:lnTo>
                    <a:lnTo>
                      <a:pt x="16338" y="17096"/>
                    </a:lnTo>
                    <a:close/>
                    <a:moveTo>
                      <a:pt x="16338" y="17096"/>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20" name="Rectangle 61"/>
              <p:cNvSpPr>
                <a:spLocks/>
              </p:cNvSpPr>
              <p:nvPr/>
            </p:nvSpPr>
            <p:spPr bwMode="auto">
              <a:xfrm>
                <a:off x="0" y="0"/>
                <a:ext cx="181" cy="12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10" name="Group 62"/>
            <p:cNvGrpSpPr>
              <a:grpSpLocks/>
            </p:cNvGrpSpPr>
            <p:nvPr/>
          </p:nvGrpSpPr>
          <p:grpSpPr bwMode="auto">
            <a:xfrm>
              <a:off x="201" y="153"/>
              <a:ext cx="182" cy="172"/>
              <a:chOff x="0" y="0"/>
              <a:chExt cx="182" cy="171"/>
            </a:xfrm>
          </p:grpSpPr>
          <p:sp>
            <p:nvSpPr>
              <p:cNvPr id="70717" name="AutoShape 63"/>
              <p:cNvSpPr>
                <a:spLocks/>
              </p:cNvSpPr>
              <p:nvPr/>
            </p:nvSpPr>
            <p:spPr bwMode="auto">
              <a:xfrm>
                <a:off x="0" y="0"/>
                <a:ext cx="182" cy="171"/>
              </a:xfrm>
              <a:custGeom>
                <a:avLst/>
                <a:gdLst>
                  <a:gd name="T0" fmla="*/ 0 w 21600"/>
                  <a:gd name="T1" fmla="*/ 0 h 21600"/>
                  <a:gd name="T2" fmla="*/ 21600 w 21600"/>
                  <a:gd name="T3" fmla="*/ 21600 h 21600"/>
                </a:gdLst>
                <a:ahLst/>
                <a:cxnLst/>
                <a:rect l="T0" t="T1" r="T2" b="T3"/>
                <a:pathLst>
                  <a:path w="21600" h="21600">
                    <a:moveTo>
                      <a:pt x="934" y="0"/>
                    </a:moveTo>
                    <a:lnTo>
                      <a:pt x="2473" y="925"/>
                    </a:lnTo>
                    <a:lnTo>
                      <a:pt x="3518" y="2510"/>
                    </a:lnTo>
                    <a:lnTo>
                      <a:pt x="4837" y="5417"/>
                    </a:lnTo>
                    <a:lnTo>
                      <a:pt x="6156" y="8521"/>
                    </a:lnTo>
                    <a:lnTo>
                      <a:pt x="7475" y="10635"/>
                    </a:lnTo>
                    <a:lnTo>
                      <a:pt x="8629" y="11626"/>
                    </a:lnTo>
                    <a:lnTo>
                      <a:pt x="9673" y="12352"/>
                    </a:lnTo>
                    <a:lnTo>
                      <a:pt x="12806" y="12947"/>
                    </a:lnTo>
                    <a:lnTo>
                      <a:pt x="15884" y="12947"/>
                    </a:lnTo>
                    <a:lnTo>
                      <a:pt x="17698" y="12749"/>
                    </a:lnTo>
                    <a:lnTo>
                      <a:pt x="18907" y="12022"/>
                    </a:lnTo>
                    <a:lnTo>
                      <a:pt x="19786" y="10965"/>
                    </a:lnTo>
                    <a:lnTo>
                      <a:pt x="20776" y="10833"/>
                    </a:lnTo>
                    <a:lnTo>
                      <a:pt x="21600" y="11361"/>
                    </a:lnTo>
                    <a:lnTo>
                      <a:pt x="21490" y="12550"/>
                    </a:lnTo>
                    <a:lnTo>
                      <a:pt x="20446" y="13343"/>
                    </a:lnTo>
                    <a:lnTo>
                      <a:pt x="18467" y="13938"/>
                    </a:lnTo>
                    <a:lnTo>
                      <a:pt x="17808" y="14532"/>
                    </a:lnTo>
                    <a:lnTo>
                      <a:pt x="17808" y="15391"/>
                    </a:lnTo>
                    <a:lnTo>
                      <a:pt x="18467" y="16183"/>
                    </a:lnTo>
                    <a:lnTo>
                      <a:pt x="20446" y="17240"/>
                    </a:lnTo>
                    <a:lnTo>
                      <a:pt x="20776" y="17967"/>
                    </a:lnTo>
                    <a:lnTo>
                      <a:pt x="20940" y="18892"/>
                    </a:lnTo>
                    <a:lnTo>
                      <a:pt x="20061" y="19420"/>
                    </a:lnTo>
                    <a:lnTo>
                      <a:pt x="19347" y="19024"/>
                    </a:lnTo>
                    <a:lnTo>
                      <a:pt x="18247" y="18033"/>
                    </a:lnTo>
                    <a:lnTo>
                      <a:pt x="17203" y="16778"/>
                    </a:lnTo>
                    <a:lnTo>
                      <a:pt x="16489" y="16051"/>
                    </a:lnTo>
                    <a:lnTo>
                      <a:pt x="16159" y="16448"/>
                    </a:lnTo>
                    <a:lnTo>
                      <a:pt x="16159" y="16844"/>
                    </a:lnTo>
                    <a:lnTo>
                      <a:pt x="17148" y="18892"/>
                    </a:lnTo>
                    <a:lnTo>
                      <a:pt x="17478" y="20477"/>
                    </a:lnTo>
                    <a:lnTo>
                      <a:pt x="17038" y="21468"/>
                    </a:lnTo>
                    <a:lnTo>
                      <a:pt x="16489" y="21600"/>
                    </a:lnTo>
                    <a:lnTo>
                      <a:pt x="15884" y="20873"/>
                    </a:lnTo>
                    <a:lnTo>
                      <a:pt x="15554" y="19817"/>
                    </a:lnTo>
                    <a:lnTo>
                      <a:pt x="15115" y="18231"/>
                    </a:lnTo>
                    <a:lnTo>
                      <a:pt x="14895" y="16316"/>
                    </a:lnTo>
                    <a:lnTo>
                      <a:pt x="14455" y="15259"/>
                    </a:lnTo>
                    <a:lnTo>
                      <a:pt x="13301" y="14862"/>
                    </a:lnTo>
                    <a:lnTo>
                      <a:pt x="10992" y="14532"/>
                    </a:lnTo>
                    <a:lnTo>
                      <a:pt x="8629" y="14136"/>
                    </a:lnTo>
                    <a:lnTo>
                      <a:pt x="7145" y="13673"/>
                    </a:lnTo>
                    <a:lnTo>
                      <a:pt x="6156" y="12815"/>
                    </a:lnTo>
                    <a:lnTo>
                      <a:pt x="4837" y="10833"/>
                    </a:lnTo>
                    <a:lnTo>
                      <a:pt x="3408" y="8653"/>
                    </a:lnTo>
                    <a:lnTo>
                      <a:pt x="2144" y="6804"/>
                    </a:lnTo>
                    <a:lnTo>
                      <a:pt x="934" y="5020"/>
                    </a:lnTo>
                    <a:lnTo>
                      <a:pt x="0" y="2906"/>
                    </a:lnTo>
                    <a:lnTo>
                      <a:pt x="0" y="1321"/>
                    </a:lnTo>
                    <a:lnTo>
                      <a:pt x="495" y="528"/>
                    </a:lnTo>
                    <a:lnTo>
                      <a:pt x="934" y="0"/>
                    </a:lnTo>
                    <a:close/>
                    <a:moveTo>
                      <a:pt x="934"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18" name="Rectangle 64"/>
              <p:cNvSpPr>
                <a:spLocks/>
              </p:cNvSpPr>
              <p:nvPr/>
            </p:nvSpPr>
            <p:spPr bwMode="auto">
              <a:xfrm>
                <a:off x="0" y="0"/>
                <a:ext cx="182" cy="17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11" name="Group 65"/>
            <p:cNvGrpSpPr>
              <a:grpSpLocks/>
            </p:cNvGrpSpPr>
            <p:nvPr/>
          </p:nvGrpSpPr>
          <p:grpSpPr bwMode="auto">
            <a:xfrm>
              <a:off x="153" y="288"/>
              <a:ext cx="93" cy="237"/>
              <a:chOff x="0" y="0"/>
              <a:chExt cx="92" cy="237"/>
            </a:xfrm>
          </p:grpSpPr>
          <p:sp>
            <p:nvSpPr>
              <p:cNvPr id="70715" name="AutoShape 66"/>
              <p:cNvSpPr>
                <a:spLocks/>
              </p:cNvSpPr>
              <p:nvPr/>
            </p:nvSpPr>
            <p:spPr bwMode="auto">
              <a:xfrm>
                <a:off x="0" y="0"/>
                <a:ext cx="92" cy="237"/>
              </a:xfrm>
              <a:custGeom>
                <a:avLst/>
                <a:gdLst>
                  <a:gd name="T0" fmla="*/ 0 w 21600"/>
                  <a:gd name="T1" fmla="*/ 0 h 21600"/>
                  <a:gd name="T2" fmla="*/ 21600 w 21600"/>
                  <a:gd name="T3" fmla="*/ 21600 h 21600"/>
                </a:gdLst>
                <a:ahLst/>
                <a:cxnLst/>
                <a:rect l="T0" t="T1" r="T2" b="T3"/>
                <a:pathLst>
                  <a:path w="21600" h="21600">
                    <a:moveTo>
                      <a:pt x="1836" y="0"/>
                    </a:moveTo>
                    <a:lnTo>
                      <a:pt x="4644" y="239"/>
                    </a:lnTo>
                    <a:lnTo>
                      <a:pt x="7020" y="1099"/>
                    </a:lnTo>
                    <a:lnTo>
                      <a:pt x="8964" y="2533"/>
                    </a:lnTo>
                    <a:lnTo>
                      <a:pt x="12096" y="4970"/>
                    </a:lnTo>
                    <a:lnTo>
                      <a:pt x="16524" y="8841"/>
                    </a:lnTo>
                    <a:lnTo>
                      <a:pt x="17172" y="9844"/>
                    </a:lnTo>
                    <a:lnTo>
                      <a:pt x="16524" y="10752"/>
                    </a:lnTo>
                    <a:lnTo>
                      <a:pt x="15228" y="11565"/>
                    </a:lnTo>
                    <a:lnTo>
                      <a:pt x="10368" y="13524"/>
                    </a:lnTo>
                    <a:lnTo>
                      <a:pt x="7560" y="15101"/>
                    </a:lnTo>
                    <a:lnTo>
                      <a:pt x="6372" y="16391"/>
                    </a:lnTo>
                    <a:lnTo>
                      <a:pt x="6372" y="16678"/>
                    </a:lnTo>
                    <a:lnTo>
                      <a:pt x="7236" y="17490"/>
                    </a:lnTo>
                    <a:lnTo>
                      <a:pt x="9504" y="18159"/>
                    </a:lnTo>
                    <a:lnTo>
                      <a:pt x="12960" y="18637"/>
                    </a:lnTo>
                    <a:lnTo>
                      <a:pt x="16740" y="19211"/>
                    </a:lnTo>
                    <a:lnTo>
                      <a:pt x="20952" y="19880"/>
                    </a:lnTo>
                    <a:lnTo>
                      <a:pt x="21276" y="20166"/>
                    </a:lnTo>
                    <a:lnTo>
                      <a:pt x="21600" y="20835"/>
                    </a:lnTo>
                    <a:lnTo>
                      <a:pt x="19764" y="21122"/>
                    </a:lnTo>
                    <a:lnTo>
                      <a:pt x="16200" y="21600"/>
                    </a:lnTo>
                    <a:lnTo>
                      <a:pt x="14688" y="21409"/>
                    </a:lnTo>
                    <a:lnTo>
                      <a:pt x="13392" y="20740"/>
                    </a:lnTo>
                    <a:lnTo>
                      <a:pt x="11448" y="19880"/>
                    </a:lnTo>
                    <a:lnTo>
                      <a:pt x="7668" y="19211"/>
                    </a:lnTo>
                    <a:lnTo>
                      <a:pt x="4752" y="19019"/>
                    </a:lnTo>
                    <a:lnTo>
                      <a:pt x="2484" y="19019"/>
                    </a:lnTo>
                    <a:lnTo>
                      <a:pt x="1296" y="18637"/>
                    </a:lnTo>
                    <a:lnTo>
                      <a:pt x="1296" y="17873"/>
                    </a:lnTo>
                    <a:lnTo>
                      <a:pt x="1944" y="16965"/>
                    </a:lnTo>
                    <a:lnTo>
                      <a:pt x="2808" y="16343"/>
                    </a:lnTo>
                    <a:lnTo>
                      <a:pt x="3888" y="15053"/>
                    </a:lnTo>
                    <a:lnTo>
                      <a:pt x="4752" y="13811"/>
                    </a:lnTo>
                    <a:lnTo>
                      <a:pt x="6588" y="12138"/>
                    </a:lnTo>
                    <a:lnTo>
                      <a:pt x="8532" y="10991"/>
                    </a:lnTo>
                    <a:lnTo>
                      <a:pt x="10476" y="10418"/>
                    </a:lnTo>
                    <a:lnTo>
                      <a:pt x="11772" y="9844"/>
                    </a:lnTo>
                    <a:lnTo>
                      <a:pt x="11664" y="9032"/>
                    </a:lnTo>
                    <a:lnTo>
                      <a:pt x="8208" y="7312"/>
                    </a:lnTo>
                    <a:lnTo>
                      <a:pt x="4752" y="5926"/>
                    </a:lnTo>
                    <a:lnTo>
                      <a:pt x="2592" y="4683"/>
                    </a:lnTo>
                    <a:lnTo>
                      <a:pt x="648" y="3536"/>
                    </a:lnTo>
                    <a:lnTo>
                      <a:pt x="0" y="1959"/>
                    </a:lnTo>
                    <a:lnTo>
                      <a:pt x="324" y="573"/>
                    </a:lnTo>
                    <a:lnTo>
                      <a:pt x="1836" y="0"/>
                    </a:lnTo>
                    <a:close/>
                    <a:moveTo>
                      <a:pt x="1836"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16" name="Rectangle 67"/>
              <p:cNvSpPr>
                <a:spLocks/>
              </p:cNvSpPr>
              <p:nvPr/>
            </p:nvSpPr>
            <p:spPr bwMode="auto">
              <a:xfrm>
                <a:off x="0" y="0"/>
                <a:ext cx="92" cy="237"/>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712" name="Group 68"/>
            <p:cNvGrpSpPr>
              <a:grpSpLocks/>
            </p:cNvGrpSpPr>
            <p:nvPr/>
          </p:nvGrpSpPr>
          <p:grpSpPr bwMode="auto">
            <a:xfrm>
              <a:off x="55" y="284"/>
              <a:ext cx="102" cy="244"/>
              <a:chOff x="0" y="0"/>
              <a:chExt cx="101" cy="243"/>
            </a:xfrm>
          </p:grpSpPr>
          <p:sp>
            <p:nvSpPr>
              <p:cNvPr id="70713" name="AutoShape 69"/>
              <p:cNvSpPr>
                <a:spLocks/>
              </p:cNvSpPr>
              <p:nvPr/>
            </p:nvSpPr>
            <p:spPr bwMode="auto">
              <a:xfrm>
                <a:off x="0" y="0"/>
                <a:ext cx="101" cy="243"/>
              </a:xfrm>
              <a:custGeom>
                <a:avLst/>
                <a:gdLst>
                  <a:gd name="T0" fmla="*/ 0 w 21600"/>
                  <a:gd name="T1" fmla="*/ 0 h 21600"/>
                  <a:gd name="T2" fmla="*/ 21600 w 21600"/>
                  <a:gd name="T3" fmla="*/ 21600 h 21600"/>
                </a:gdLst>
                <a:ahLst/>
                <a:cxnLst/>
                <a:rect l="T0" t="T1" r="T2" b="T3"/>
                <a:pathLst>
                  <a:path w="21600" h="21600">
                    <a:moveTo>
                      <a:pt x="11441" y="2467"/>
                    </a:moveTo>
                    <a:lnTo>
                      <a:pt x="15485" y="372"/>
                    </a:lnTo>
                    <a:lnTo>
                      <a:pt x="18641" y="0"/>
                    </a:lnTo>
                    <a:lnTo>
                      <a:pt x="21008" y="466"/>
                    </a:lnTo>
                    <a:lnTo>
                      <a:pt x="21600" y="1909"/>
                    </a:lnTo>
                    <a:lnTo>
                      <a:pt x="21008" y="2840"/>
                    </a:lnTo>
                    <a:lnTo>
                      <a:pt x="17556" y="4143"/>
                    </a:lnTo>
                    <a:lnTo>
                      <a:pt x="12329" y="5772"/>
                    </a:lnTo>
                    <a:lnTo>
                      <a:pt x="8581" y="6936"/>
                    </a:lnTo>
                    <a:lnTo>
                      <a:pt x="7989" y="6936"/>
                    </a:lnTo>
                    <a:lnTo>
                      <a:pt x="6411" y="7402"/>
                    </a:lnTo>
                    <a:lnTo>
                      <a:pt x="6115" y="7681"/>
                    </a:lnTo>
                    <a:lnTo>
                      <a:pt x="6115" y="8053"/>
                    </a:lnTo>
                    <a:lnTo>
                      <a:pt x="9863" y="10148"/>
                    </a:lnTo>
                    <a:lnTo>
                      <a:pt x="12230" y="12197"/>
                    </a:lnTo>
                    <a:lnTo>
                      <a:pt x="13414" y="14059"/>
                    </a:lnTo>
                    <a:lnTo>
                      <a:pt x="13808" y="15734"/>
                    </a:lnTo>
                    <a:lnTo>
                      <a:pt x="13710" y="17224"/>
                    </a:lnTo>
                    <a:lnTo>
                      <a:pt x="14893" y="18341"/>
                    </a:lnTo>
                    <a:lnTo>
                      <a:pt x="14992" y="19040"/>
                    </a:lnTo>
                    <a:lnTo>
                      <a:pt x="14400" y="19691"/>
                    </a:lnTo>
                    <a:lnTo>
                      <a:pt x="12822" y="19971"/>
                    </a:lnTo>
                    <a:lnTo>
                      <a:pt x="9863" y="20064"/>
                    </a:lnTo>
                    <a:lnTo>
                      <a:pt x="5523" y="20622"/>
                    </a:lnTo>
                    <a:lnTo>
                      <a:pt x="3255" y="21600"/>
                    </a:lnTo>
                    <a:lnTo>
                      <a:pt x="1184" y="21600"/>
                    </a:lnTo>
                    <a:lnTo>
                      <a:pt x="0" y="20622"/>
                    </a:lnTo>
                    <a:lnTo>
                      <a:pt x="986" y="18947"/>
                    </a:lnTo>
                    <a:lnTo>
                      <a:pt x="3452" y="18574"/>
                    </a:lnTo>
                    <a:lnTo>
                      <a:pt x="7003" y="18341"/>
                    </a:lnTo>
                    <a:lnTo>
                      <a:pt x="10258" y="18016"/>
                    </a:lnTo>
                    <a:lnTo>
                      <a:pt x="10849" y="17457"/>
                    </a:lnTo>
                    <a:lnTo>
                      <a:pt x="10553" y="15828"/>
                    </a:lnTo>
                    <a:lnTo>
                      <a:pt x="9370" y="13826"/>
                    </a:lnTo>
                    <a:lnTo>
                      <a:pt x="7299" y="11731"/>
                    </a:lnTo>
                    <a:lnTo>
                      <a:pt x="3551" y="9729"/>
                    </a:lnTo>
                    <a:lnTo>
                      <a:pt x="2071" y="8612"/>
                    </a:lnTo>
                    <a:lnTo>
                      <a:pt x="1578" y="7774"/>
                    </a:lnTo>
                    <a:lnTo>
                      <a:pt x="1775" y="6936"/>
                    </a:lnTo>
                    <a:lnTo>
                      <a:pt x="3255" y="5726"/>
                    </a:lnTo>
                    <a:lnTo>
                      <a:pt x="6115" y="4655"/>
                    </a:lnTo>
                    <a:lnTo>
                      <a:pt x="9074" y="3305"/>
                    </a:lnTo>
                    <a:lnTo>
                      <a:pt x="11441" y="2467"/>
                    </a:lnTo>
                    <a:close/>
                    <a:moveTo>
                      <a:pt x="11441" y="2467"/>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714" name="Rectangle 70"/>
              <p:cNvSpPr>
                <a:spLocks/>
              </p:cNvSpPr>
              <p:nvPr/>
            </p:nvSpPr>
            <p:spPr bwMode="auto">
              <a:xfrm>
                <a:off x="0" y="0"/>
                <a:ext cx="101" cy="243"/>
              </a:xfrm>
              <a:prstGeom prst="rect">
                <a:avLst/>
              </a:prstGeom>
              <a:noFill/>
              <a:ln w="12700">
                <a:noFill/>
                <a:miter lim="800000"/>
                <a:headEnd/>
                <a:tailEnd/>
              </a:ln>
            </p:spPr>
            <p:txBody>
              <a:bodyPr lIns="0" tIns="0" rIns="0" bIns="0">
                <a:prstTxWarp prst="textNoShape">
                  <a:avLst/>
                </a:prstTxWarp>
              </a:bodyPr>
              <a:lstStyle/>
              <a:p>
                <a:endParaRPr lang="en-US"/>
              </a:p>
            </p:txBody>
          </p:sp>
        </p:grpSp>
      </p:grpSp>
      <p:grpSp>
        <p:nvGrpSpPr>
          <p:cNvPr id="70662" name="Group 71"/>
          <p:cNvGrpSpPr>
            <a:grpSpLocks/>
          </p:cNvGrpSpPr>
          <p:nvPr/>
        </p:nvGrpSpPr>
        <p:grpSpPr bwMode="auto">
          <a:xfrm>
            <a:off x="3200400" y="1638300"/>
            <a:ext cx="533400" cy="914400"/>
            <a:chOff x="0" y="0"/>
            <a:chExt cx="335" cy="576"/>
          </a:xfrm>
        </p:grpSpPr>
        <p:grpSp>
          <p:nvGrpSpPr>
            <p:cNvPr id="70692" name="Group 72"/>
            <p:cNvGrpSpPr>
              <a:grpSpLocks/>
            </p:cNvGrpSpPr>
            <p:nvPr/>
          </p:nvGrpSpPr>
          <p:grpSpPr bwMode="auto">
            <a:xfrm>
              <a:off x="0" y="0"/>
              <a:ext cx="165" cy="120"/>
              <a:chOff x="0" y="0"/>
              <a:chExt cx="165" cy="120"/>
            </a:xfrm>
          </p:grpSpPr>
          <p:sp>
            <p:nvSpPr>
              <p:cNvPr id="70705" name="AutoShape 73"/>
              <p:cNvSpPr>
                <a:spLocks/>
              </p:cNvSpPr>
              <p:nvPr/>
            </p:nvSpPr>
            <p:spPr bwMode="auto">
              <a:xfrm>
                <a:off x="0" y="0"/>
                <a:ext cx="165" cy="120"/>
              </a:xfrm>
              <a:custGeom>
                <a:avLst/>
                <a:gdLst>
                  <a:gd name="T0" fmla="*/ 0 w 21600"/>
                  <a:gd name="T1" fmla="*/ 0 h 21600"/>
                  <a:gd name="T2" fmla="*/ 21600 w 21600"/>
                  <a:gd name="T3" fmla="*/ 21600 h 21600"/>
                </a:gdLst>
                <a:ahLst/>
                <a:cxnLst/>
                <a:rect l="T0" t="T1" r="T2" b="T3"/>
                <a:pathLst>
                  <a:path w="21600" h="21600">
                    <a:moveTo>
                      <a:pt x="13458" y="6750"/>
                    </a:moveTo>
                    <a:lnTo>
                      <a:pt x="11372" y="3600"/>
                    </a:lnTo>
                    <a:lnTo>
                      <a:pt x="9286" y="1800"/>
                    </a:lnTo>
                    <a:lnTo>
                      <a:pt x="7402" y="540"/>
                    </a:lnTo>
                    <a:lnTo>
                      <a:pt x="5316" y="0"/>
                    </a:lnTo>
                    <a:lnTo>
                      <a:pt x="2893" y="720"/>
                    </a:lnTo>
                    <a:lnTo>
                      <a:pt x="1548" y="1800"/>
                    </a:lnTo>
                    <a:lnTo>
                      <a:pt x="740" y="3420"/>
                    </a:lnTo>
                    <a:lnTo>
                      <a:pt x="135" y="5220"/>
                    </a:lnTo>
                    <a:lnTo>
                      <a:pt x="0" y="7830"/>
                    </a:lnTo>
                    <a:lnTo>
                      <a:pt x="336" y="10260"/>
                    </a:lnTo>
                    <a:lnTo>
                      <a:pt x="942" y="12600"/>
                    </a:lnTo>
                    <a:lnTo>
                      <a:pt x="1951" y="14760"/>
                    </a:lnTo>
                    <a:lnTo>
                      <a:pt x="3297" y="16830"/>
                    </a:lnTo>
                    <a:lnTo>
                      <a:pt x="4845" y="18900"/>
                    </a:lnTo>
                    <a:lnTo>
                      <a:pt x="6864" y="20250"/>
                    </a:lnTo>
                    <a:lnTo>
                      <a:pt x="8815" y="21240"/>
                    </a:lnTo>
                    <a:lnTo>
                      <a:pt x="10968" y="21600"/>
                    </a:lnTo>
                    <a:lnTo>
                      <a:pt x="13054" y="21240"/>
                    </a:lnTo>
                    <a:lnTo>
                      <a:pt x="14669" y="20250"/>
                    </a:lnTo>
                    <a:lnTo>
                      <a:pt x="15611" y="18630"/>
                    </a:lnTo>
                    <a:lnTo>
                      <a:pt x="16015" y="16470"/>
                    </a:lnTo>
                    <a:lnTo>
                      <a:pt x="16015" y="14490"/>
                    </a:lnTo>
                    <a:lnTo>
                      <a:pt x="15611" y="12060"/>
                    </a:lnTo>
                    <a:lnTo>
                      <a:pt x="15207" y="10260"/>
                    </a:lnTo>
                    <a:lnTo>
                      <a:pt x="14669" y="8910"/>
                    </a:lnTo>
                    <a:lnTo>
                      <a:pt x="18505" y="9450"/>
                    </a:lnTo>
                    <a:lnTo>
                      <a:pt x="20793" y="9900"/>
                    </a:lnTo>
                    <a:lnTo>
                      <a:pt x="21600" y="8730"/>
                    </a:lnTo>
                    <a:lnTo>
                      <a:pt x="21600" y="7380"/>
                    </a:lnTo>
                    <a:lnTo>
                      <a:pt x="21196" y="6570"/>
                    </a:lnTo>
                    <a:lnTo>
                      <a:pt x="19985" y="6210"/>
                    </a:lnTo>
                    <a:lnTo>
                      <a:pt x="18236" y="6210"/>
                    </a:lnTo>
                    <a:lnTo>
                      <a:pt x="15611" y="6570"/>
                    </a:lnTo>
                    <a:lnTo>
                      <a:pt x="13458" y="6750"/>
                    </a:lnTo>
                    <a:close/>
                    <a:moveTo>
                      <a:pt x="13458" y="6750"/>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06" name="Rectangle 74"/>
              <p:cNvSpPr>
                <a:spLocks/>
              </p:cNvSpPr>
              <p:nvPr/>
            </p:nvSpPr>
            <p:spPr bwMode="auto">
              <a:xfrm>
                <a:off x="0" y="0"/>
                <a:ext cx="165" cy="120"/>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693" name="Group 75"/>
            <p:cNvGrpSpPr>
              <a:grpSpLocks/>
            </p:cNvGrpSpPr>
            <p:nvPr/>
          </p:nvGrpSpPr>
          <p:grpSpPr bwMode="auto">
            <a:xfrm>
              <a:off x="46" y="136"/>
              <a:ext cx="124" cy="213"/>
              <a:chOff x="0" y="0"/>
              <a:chExt cx="124" cy="213"/>
            </a:xfrm>
          </p:grpSpPr>
          <p:sp>
            <p:nvSpPr>
              <p:cNvPr id="70703" name="AutoShape 76"/>
              <p:cNvSpPr>
                <a:spLocks/>
              </p:cNvSpPr>
              <p:nvPr/>
            </p:nvSpPr>
            <p:spPr bwMode="auto">
              <a:xfrm>
                <a:off x="0" y="0"/>
                <a:ext cx="124" cy="213"/>
              </a:xfrm>
              <a:custGeom>
                <a:avLst/>
                <a:gdLst>
                  <a:gd name="T0" fmla="*/ 0 w 21600"/>
                  <a:gd name="T1" fmla="*/ 0 h 21600"/>
                  <a:gd name="T2" fmla="*/ 21600 w 21600"/>
                  <a:gd name="T3" fmla="*/ 21600 h 21600"/>
                </a:gdLst>
                <a:ahLst/>
                <a:cxnLst/>
                <a:rect l="T0" t="T1" r="T2" b="T3"/>
                <a:pathLst>
                  <a:path w="21600" h="21600">
                    <a:moveTo>
                      <a:pt x="5826" y="305"/>
                    </a:moveTo>
                    <a:lnTo>
                      <a:pt x="8783" y="0"/>
                    </a:lnTo>
                    <a:lnTo>
                      <a:pt x="10755" y="0"/>
                    </a:lnTo>
                    <a:lnTo>
                      <a:pt x="13892" y="508"/>
                    </a:lnTo>
                    <a:lnTo>
                      <a:pt x="16312" y="1830"/>
                    </a:lnTo>
                    <a:lnTo>
                      <a:pt x="18642" y="3913"/>
                    </a:lnTo>
                    <a:lnTo>
                      <a:pt x="20076" y="5997"/>
                    </a:lnTo>
                    <a:lnTo>
                      <a:pt x="21062" y="7827"/>
                    </a:lnTo>
                    <a:lnTo>
                      <a:pt x="21600" y="10012"/>
                    </a:lnTo>
                    <a:lnTo>
                      <a:pt x="21600" y="12147"/>
                    </a:lnTo>
                    <a:lnTo>
                      <a:pt x="21241" y="13976"/>
                    </a:lnTo>
                    <a:lnTo>
                      <a:pt x="20076" y="15654"/>
                    </a:lnTo>
                    <a:lnTo>
                      <a:pt x="19001" y="17737"/>
                    </a:lnTo>
                    <a:lnTo>
                      <a:pt x="17567" y="19567"/>
                    </a:lnTo>
                    <a:lnTo>
                      <a:pt x="15505" y="20482"/>
                    </a:lnTo>
                    <a:lnTo>
                      <a:pt x="13444" y="20990"/>
                    </a:lnTo>
                    <a:lnTo>
                      <a:pt x="11114" y="21448"/>
                    </a:lnTo>
                    <a:lnTo>
                      <a:pt x="8604" y="21498"/>
                    </a:lnTo>
                    <a:lnTo>
                      <a:pt x="8066" y="21600"/>
                    </a:lnTo>
                    <a:lnTo>
                      <a:pt x="6005" y="21143"/>
                    </a:lnTo>
                    <a:lnTo>
                      <a:pt x="4392" y="20380"/>
                    </a:lnTo>
                    <a:lnTo>
                      <a:pt x="3854" y="19262"/>
                    </a:lnTo>
                    <a:lnTo>
                      <a:pt x="4033" y="17890"/>
                    </a:lnTo>
                    <a:lnTo>
                      <a:pt x="5109" y="16873"/>
                    </a:lnTo>
                    <a:lnTo>
                      <a:pt x="5736" y="15349"/>
                    </a:lnTo>
                    <a:lnTo>
                      <a:pt x="6274" y="13976"/>
                    </a:lnTo>
                    <a:lnTo>
                      <a:pt x="6363" y="12655"/>
                    </a:lnTo>
                    <a:lnTo>
                      <a:pt x="5826" y="10673"/>
                    </a:lnTo>
                    <a:lnTo>
                      <a:pt x="4750" y="9301"/>
                    </a:lnTo>
                    <a:lnTo>
                      <a:pt x="2958" y="8132"/>
                    </a:lnTo>
                    <a:lnTo>
                      <a:pt x="1524" y="7064"/>
                    </a:lnTo>
                    <a:lnTo>
                      <a:pt x="538" y="5845"/>
                    </a:lnTo>
                    <a:lnTo>
                      <a:pt x="0" y="4015"/>
                    </a:lnTo>
                    <a:lnTo>
                      <a:pt x="896" y="2389"/>
                    </a:lnTo>
                    <a:lnTo>
                      <a:pt x="2599" y="1525"/>
                    </a:lnTo>
                    <a:lnTo>
                      <a:pt x="3675" y="1067"/>
                    </a:lnTo>
                    <a:lnTo>
                      <a:pt x="4750" y="712"/>
                    </a:lnTo>
                    <a:lnTo>
                      <a:pt x="5826" y="305"/>
                    </a:lnTo>
                    <a:close/>
                    <a:moveTo>
                      <a:pt x="5826" y="305"/>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04" name="Rectangle 77"/>
              <p:cNvSpPr>
                <a:spLocks/>
              </p:cNvSpPr>
              <p:nvPr/>
            </p:nvSpPr>
            <p:spPr bwMode="auto">
              <a:xfrm>
                <a:off x="0" y="0"/>
                <a:ext cx="124" cy="21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694" name="Group 78"/>
            <p:cNvGrpSpPr>
              <a:grpSpLocks/>
            </p:cNvGrpSpPr>
            <p:nvPr/>
          </p:nvGrpSpPr>
          <p:grpSpPr bwMode="auto">
            <a:xfrm>
              <a:off x="37" y="319"/>
              <a:ext cx="105" cy="257"/>
              <a:chOff x="0" y="0"/>
              <a:chExt cx="105" cy="256"/>
            </a:xfrm>
          </p:grpSpPr>
          <p:sp>
            <p:nvSpPr>
              <p:cNvPr id="70701" name="AutoShape 79"/>
              <p:cNvSpPr>
                <a:spLocks/>
              </p:cNvSpPr>
              <p:nvPr/>
            </p:nvSpPr>
            <p:spPr bwMode="auto">
              <a:xfrm>
                <a:off x="0" y="0"/>
                <a:ext cx="105" cy="256"/>
              </a:xfrm>
              <a:custGeom>
                <a:avLst/>
                <a:gdLst>
                  <a:gd name="T0" fmla="*/ 0 w 21600"/>
                  <a:gd name="T1" fmla="*/ 0 h 21600"/>
                  <a:gd name="T2" fmla="*/ 21600 w 21600"/>
                  <a:gd name="T3" fmla="*/ 21600 h 21600"/>
                </a:gdLst>
                <a:ahLst/>
                <a:cxnLst/>
                <a:rect l="T0" t="T1" r="T2" b="T3"/>
                <a:pathLst>
                  <a:path w="21600" h="21600">
                    <a:moveTo>
                      <a:pt x="8956" y="212"/>
                    </a:moveTo>
                    <a:lnTo>
                      <a:pt x="12433" y="0"/>
                    </a:lnTo>
                    <a:lnTo>
                      <a:pt x="13065" y="212"/>
                    </a:lnTo>
                    <a:lnTo>
                      <a:pt x="15173" y="508"/>
                    </a:lnTo>
                    <a:lnTo>
                      <a:pt x="16859" y="1228"/>
                    </a:lnTo>
                    <a:lnTo>
                      <a:pt x="18966" y="3727"/>
                    </a:lnTo>
                    <a:lnTo>
                      <a:pt x="20757" y="6226"/>
                    </a:lnTo>
                    <a:lnTo>
                      <a:pt x="21600" y="9233"/>
                    </a:lnTo>
                    <a:lnTo>
                      <a:pt x="21600" y="10969"/>
                    </a:lnTo>
                    <a:lnTo>
                      <a:pt x="20757" y="11732"/>
                    </a:lnTo>
                    <a:lnTo>
                      <a:pt x="18755" y="12240"/>
                    </a:lnTo>
                    <a:lnTo>
                      <a:pt x="13698" y="13256"/>
                    </a:lnTo>
                    <a:lnTo>
                      <a:pt x="9378" y="14358"/>
                    </a:lnTo>
                    <a:lnTo>
                      <a:pt x="6217" y="15586"/>
                    </a:lnTo>
                    <a:lnTo>
                      <a:pt x="6217" y="16306"/>
                    </a:lnTo>
                    <a:lnTo>
                      <a:pt x="7481" y="16856"/>
                    </a:lnTo>
                    <a:lnTo>
                      <a:pt x="11485" y="18212"/>
                    </a:lnTo>
                    <a:lnTo>
                      <a:pt x="17491" y="19694"/>
                    </a:lnTo>
                    <a:lnTo>
                      <a:pt x="18650" y="20329"/>
                    </a:lnTo>
                    <a:lnTo>
                      <a:pt x="18123" y="20838"/>
                    </a:lnTo>
                    <a:lnTo>
                      <a:pt x="16753" y="21346"/>
                    </a:lnTo>
                    <a:lnTo>
                      <a:pt x="10537" y="21600"/>
                    </a:lnTo>
                    <a:lnTo>
                      <a:pt x="9378" y="20965"/>
                    </a:lnTo>
                    <a:lnTo>
                      <a:pt x="7692" y="19609"/>
                    </a:lnTo>
                    <a:lnTo>
                      <a:pt x="4952" y="18508"/>
                    </a:lnTo>
                    <a:lnTo>
                      <a:pt x="2423" y="17915"/>
                    </a:lnTo>
                    <a:lnTo>
                      <a:pt x="527" y="17195"/>
                    </a:lnTo>
                    <a:lnTo>
                      <a:pt x="0" y="16348"/>
                    </a:lnTo>
                    <a:lnTo>
                      <a:pt x="632" y="15671"/>
                    </a:lnTo>
                    <a:lnTo>
                      <a:pt x="2107" y="14908"/>
                    </a:lnTo>
                    <a:lnTo>
                      <a:pt x="4004" y="14358"/>
                    </a:lnTo>
                    <a:lnTo>
                      <a:pt x="6217" y="13256"/>
                    </a:lnTo>
                    <a:lnTo>
                      <a:pt x="8324" y="12071"/>
                    </a:lnTo>
                    <a:lnTo>
                      <a:pt x="10853" y="10969"/>
                    </a:lnTo>
                    <a:lnTo>
                      <a:pt x="13908" y="10461"/>
                    </a:lnTo>
                    <a:lnTo>
                      <a:pt x="15173" y="9953"/>
                    </a:lnTo>
                    <a:lnTo>
                      <a:pt x="15594" y="9360"/>
                    </a:lnTo>
                    <a:lnTo>
                      <a:pt x="15383" y="8005"/>
                    </a:lnTo>
                    <a:lnTo>
                      <a:pt x="12433" y="5972"/>
                    </a:lnTo>
                    <a:lnTo>
                      <a:pt x="9904" y="4151"/>
                    </a:lnTo>
                    <a:lnTo>
                      <a:pt x="8113" y="3007"/>
                    </a:lnTo>
                    <a:lnTo>
                      <a:pt x="7692" y="2118"/>
                    </a:lnTo>
                    <a:lnTo>
                      <a:pt x="8113" y="889"/>
                    </a:lnTo>
                    <a:lnTo>
                      <a:pt x="10010" y="254"/>
                    </a:lnTo>
                    <a:lnTo>
                      <a:pt x="8956" y="212"/>
                    </a:lnTo>
                    <a:close/>
                    <a:moveTo>
                      <a:pt x="8956" y="212"/>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02" name="Rectangle 80"/>
              <p:cNvSpPr>
                <a:spLocks/>
              </p:cNvSpPr>
              <p:nvPr/>
            </p:nvSpPr>
            <p:spPr bwMode="auto">
              <a:xfrm>
                <a:off x="0" y="0"/>
                <a:ext cx="105" cy="256"/>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695" name="Group 81"/>
            <p:cNvGrpSpPr>
              <a:grpSpLocks/>
            </p:cNvGrpSpPr>
            <p:nvPr/>
          </p:nvGrpSpPr>
          <p:grpSpPr bwMode="auto">
            <a:xfrm>
              <a:off x="97" y="308"/>
              <a:ext cx="159" cy="231"/>
              <a:chOff x="0" y="0"/>
              <a:chExt cx="158" cy="230"/>
            </a:xfrm>
          </p:grpSpPr>
          <p:sp>
            <p:nvSpPr>
              <p:cNvPr id="70699" name="AutoShape 82"/>
              <p:cNvSpPr>
                <a:spLocks/>
              </p:cNvSpPr>
              <p:nvPr/>
            </p:nvSpPr>
            <p:spPr bwMode="auto">
              <a:xfrm>
                <a:off x="0" y="0"/>
                <a:ext cx="158" cy="230"/>
              </a:xfrm>
              <a:custGeom>
                <a:avLst/>
                <a:gdLst>
                  <a:gd name="T0" fmla="*/ 0 w 21600"/>
                  <a:gd name="T1" fmla="*/ 0 h 21600"/>
                  <a:gd name="T2" fmla="*/ 21600 w 21600"/>
                  <a:gd name="T3" fmla="*/ 21600 h 21600"/>
                </a:gdLst>
                <a:ahLst/>
                <a:cxnLst/>
                <a:rect l="T0" t="T1" r="T2" b="T3"/>
                <a:pathLst>
                  <a:path w="21600" h="21600">
                    <a:moveTo>
                      <a:pt x="2796" y="282"/>
                    </a:moveTo>
                    <a:lnTo>
                      <a:pt x="5452" y="1035"/>
                    </a:lnTo>
                    <a:lnTo>
                      <a:pt x="7759" y="2447"/>
                    </a:lnTo>
                    <a:lnTo>
                      <a:pt x="10276" y="4565"/>
                    </a:lnTo>
                    <a:lnTo>
                      <a:pt x="12513" y="6871"/>
                    </a:lnTo>
                    <a:lnTo>
                      <a:pt x="13841" y="8706"/>
                    </a:lnTo>
                    <a:lnTo>
                      <a:pt x="14540" y="10118"/>
                    </a:lnTo>
                    <a:lnTo>
                      <a:pt x="14540" y="11341"/>
                    </a:lnTo>
                    <a:lnTo>
                      <a:pt x="13701" y="13835"/>
                    </a:lnTo>
                    <a:lnTo>
                      <a:pt x="12513" y="16471"/>
                    </a:lnTo>
                    <a:lnTo>
                      <a:pt x="11883" y="18118"/>
                    </a:lnTo>
                    <a:lnTo>
                      <a:pt x="11883" y="18824"/>
                    </a:lnTo>
                    <a:lnTo>
                      <a:pt x="12513" y="19247"/>
                    </a:lnTo>
                    <a:lnTo>
                      <a:pt x="14819" y="19482"/>
                    </a:lnTo>
                    <a:lnTo>
                      <a:pt x="19223" y="19247"/>
                    </a:lnTo>
                    <a:lnTo>
                      <a:pt x="21111" y="19482"/>
                    </a:lnTo>
                    <a:lnTo>
                      <a:pt x="21600" y="19953"/>
                    </a:lnTo>
                    <a:lnTo>
                      <a:pt x="21181" y="20518"/>
                    </a:lnTo>
                    <a:lnTo>
                      <a:pt x="18245" y="21600"/>
                    </a:lnTo>
                    <a:lnTo>
                      <a:pt x="16847" y="21600"/>
                    </a:lnTo>
                    <a:lnTo>
                      <a:pt x="15239" y="21176"/>
                    </a:lnTo>
                    <a:lnTo>
                      <a:pt x="12443" y="20800"/>
                    </a:lnTo>
                    <a:lnTo>
                      <a:pt x="9996" y="20894"/>
                    </a:lnTo>
                    <a:lnTo>
                      <a:pt x="8598" y="20706"/>
                    </a:lnTo>
                    <a:lnTo>
                      <a:pt x="7759" y="20047"/>
                    </a:lnTo>
                    <a:lnTo>
                      <a:pt x="7340" y="19388"/>
                    </a:lnTo>
                    <a:lnTo>
                      <a:pt x="7759" y="18541"/>
                    </a:lnTo>
                    <a:lnTo>
                      <a:pt x="9017" y="17741"/>
                    </a:lnTo>
                    <a:lnTo>
                      <a:pt x="9577" y="16988"/>
                    </a:lnTo>
                    <a:lnTo>
                      <a:pt x="10276" y="15765"/>
                    </a:lnTo>
                    <a:lnTo>
                      <a:pt x="10625" y="14353"/>
                    </a:lnTo>
                    <a:lnTo>
                      <a:pt x="10695" y="12988"/>
                    </a:lnTo>
                    <a:lnTo>
                      <a:pt x="11254" y="11906"/>
                    </a:lnTo>
                    <a:lnTo>
                      <a:pt x="11115" y="10965"/>
                    </a:lnTo>
                    <a:lnTo>
                      <a:pt x="10625" y="9929"/>
                    </a:lnTo>
                    <a:lnTo>
                      <a:pt x="9157" y="8471"/>
                    </a:lnTo>
                    <a:lnTo>
                      <a:pt x="6501" y="6776"/>
                    </a:lnTo>
                    <a:lnTo>
                      <a:pt x="4264" y="5129"/>
                    </a:lnTo>
                    <a:lnTo>
                      <a:pt x="2377" y="3859"/>
                    </a:lnTo>
                    <a:lnTo>
                      <a:pt x="489" y="2588"/>
                    </a:lnTo>
                    <a:lnTo>
                      <a:pt x="0" y="1035"/>
                    </a:lnTo>
                    <a:lnTo>
                      <a:pt x="769" y="0"/>
                    </a:lnTo>
                    <a:lnTo>
                      <a:pt x="2796" y="282"/>
                    </a:lnTo>
                    <a:close/>
                    <a:moveTo>
                      <a:pt x="2796" y="282"/>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700" name="Rectangle 83"/>
              <p:cNvSpPr>
                <a:spLocks/>
              </p:cNvSpPr>
              <p:nvPr/>
            </p:nvSpPr>
            <p:spPr bwMode="auto">
              <a:xfrm>
                <a:off x="0" y="0"/>
                <a:ext cx="158" cy="230"/>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696" name="Group 84"/>
            <p:cNvGrpSpPr>
              <a:grpSpLocks/>
            </p:cNvGrpSpPr>
            <p:nvPr/>
          </p:nvGrpSpPr>
          <p:grpSpPr bwMode="auto">
            <a:xfrm>
              <a:off x="53" y="166"/>
              <a:ext cx="282" cy="119"/>
              <a:chOff x="0" y="0"/>
              <a:chExt cx="282" cy="119"/>
            </a:xfrm>
          </p:grpSpPr>
          <p:sp>
            <p:nvSpPr>
              <p:cNvPr id="70697" name="AutoShape 85"/>
              <p:cNvSpPr>
                <a:spLocks/>
              </p:cNvSpPr>
              <p:nvPr/>
            </p:nvSpPr>
            <p:spPr bwMode="auto">
              <a:xfrm>
                <a:off x="0" y="0"/>
                <a:ext cx="282" cy="119"/>
              </a:xfrm>
              <a:custGeom>
                <a:avLst/>
                <a:gdLst>
                  <a:gd name="T0" fmla="*/ 0 w 21600"/>
                  <a:gd name="T1" fmla="*/ 0 h 21600"/>
                  <a:gd name="T2" fmla="*/ 21600 w 21600"/>
                  <a:gd name="T3" fmla="*/ 21600 h 21600"/>
                </a:gdLst>
                <a:ahLst/>
                <a:cxnLst/>
                <a:rect l="T0" t="T1" r="T2" b="T3"/>
                <a:pathLst>
                  <a:path w="21600" h="21600">
                    <a:moveTo>
                      <a:pt x="2557" y="2450"/>
                    </a:moveTo>
                    <a:lnTo>
                      <a:pt x="1534" y="0"/>
                    </a:lnTo>
                    <a:lnTo>
                      <a:pt x="118" y="454"/>
                    </a:lnTo>
                    <a:lnTo>
                      <a:pt x="0" y="4719"/>
                    </a:lnTo>
                    <a:lnTo>
                      <a:pt x="2243" y="10891"/>
                    </a:lnTo>
                    <a:lnTo>
                      <a:pt x="5115" y="16155"/>
                    </a:lnTo>
                    <a:lnTo>
                      <a:pt x="7357" y="19240"/>
                    </a:lnTo>
                    <a:lnTo>
                      <a:pt x="9875" y="21509"/>
                    </a:lnTo>
                    <a:lnTo>
                      <a:pt x="12669" y="21600"/>
                    </a:lnTo>
                    <a:lnTo>
                      <a:pt x="15344" y="20329"/>
                    </a:lnTo>
                    <a:lnTo>
                      <a:pt x="17311" y="18696"/>
                    </a:lnTo>
                    <a:lnTo>
                      <a:pt x="18098" y="18696"/>
                    </a:lnTo>
                    <a:lnTo>
                      <a:pt x="19161" y="20511"/>
                    </a:lnTo>
                    <a:lnTo>
                      <a:pt x="20184" y="21237"/>
                    </a:lnTo>
                    <a:lnTo>
                      <a:pt x="20892" y="20965"/>
                    </a:lnTo>
                    <a:lnTo>
                      <a:pt x="21364" y="19785"/>
                    </a:lnTo>
                    <a:lnTo>
                      <a:pt x="21049" y="18696"/>
                    </a:lnTo>
                    <a:lnTo>
                      <a:pt x="20459" y="18696"/>
                    </a:lnTo>
                    <a:lnTo>
                      <a:pt x="19751" y="18696"/>
                    </a:lnTo>
                    <a:lnTo>
                      <a:pt x="18807" y="17607"/>
                    </a:lnTo>
                    <a:lnTo>
                      <a:pt x="18964" y="16518"/>
                    </a:lnTo>
                    <a:lnTo>
                      <a:pt x="20105" y="16518"/>
                    </a:lnTo>
                    <a:lnTo>
                      <a:pt x="21128" y="16245"/>
                    </a:lnTo>
                    <a:lnTo>
                      <a:pt x="21600" y="15156"/>
                    </a:lnTo>
                    <a:lnTo>
                      <a:pt x="21364" y="13886"/>
                    </a:lnTo>
                    <a:lnTo>
                      <a:pt x="20695" y="13523"/>
                    </a:lnTo>
                    <a:lnTo>
                      <a:pt x="20105" y="14067"/>
                    </a:lnTo>
                    <a:lnTo>
                      <a:pt x="19161" y="14430"/>
                    </a:lnTo>
                    <a:lnTo>
                      <a:pt x="18570" y="14884"/>
                    </a:lnTo>
                    <a:lnTo>
                      <a:pt x="18098" y="14430"/>
                    </a:lnTo>
                    <a:lnTo>
                      <a:pt x="17626" y="13069"/>
                    </a:lnTo>
                    <a:lnTo>
                      <a:pt x="17311" y="11345"/>
                    </a:lnTo>
                    <a:lnTo>
                      <a:pt x="17075" y="10891"/>
                    </a:lnTo>
                    <a:lnTo>
                      <a:pt x="16367" y="11435"/>
                    </a:lnTo>
                    <a:lnTo>
                      <a:pt x="16367" y="12434"/>
                    </a:lnTo>
                    <a:lnTo>
                      <a:pt x="16721" y="13523"/>
                    </a:lnTo>
                    <a:lnTo>
                      <a:pt x="17351" y="15156"/>
                    </a:lnTo>
                    <a:lnTo>
                      <a:pt x="17193" y="16155"/>
                    </a:lnTo>
                    <a:lnTo>
                      <a:pt x="16643" y="16790"/>
                    </a:lnTo>
                    <a:lnTo>
                      <a:pt x="14754" y="18151"/>
                    </a:lnTo>
                    <a:lnTo>
                      <a:pt x="12197" y="18514"/>
                    </a:lnTo>
                    <a:lnTo>
                      <a:pt x="10230" y="17788"/>
                    </a:lnTo>
                    <a:lnTo>
                      <a:pt x="8380" y="16155"/>
                    </a:lnTo>
                    <a:lnTo>
                      <a:pt x="6492" y="11980"/>
                    </a:lnTo>
                    <a:lnTo>
                      <a:pt x="4170" y="6625"/>
                    </a:lnTo>
                    <a:lnTo>
                      <a:pt x="2557" y="2450"/>
                    </a:lnTo>
                    <a:close/>
                    <a:moveTo>
                      <a:pt x="2557" y="2450"/>
                    </a:moveTo>
                  </a:path>
                </a:pathLst>
              </a:custGeom>
              <a:solidFill>
                <a:srgbClr val="FFFFFF"/>
              </a:solidFill>
              <a:ln w="12700">
                <a:noFill/>
                <a:miter lim="800000"/>
                <a:headEnd/>
                <a:tailEnd/>
              </a:ln>
            </p:spPr>
            <p:txBody>
              <a:bodyPr lIns="0" tIns="0" rIns="0" bIns="0">
                <a:prstTxWarp prst="textNoShape">
                  <a:avLst/>
                </a:prstTxWarp>
              </a:bodyPr>
              <a:lstStyle/>
              <a:p>
                <a:endParaRPr lang="en-US"/>
              </a:p>
            </p:txBody>
          </p:sp>
          <p:sp>
            <p:nvSpPr>
              <p:cNvPr id="70698" name="Rectangle 86"/>
              <p:cNvSpPr>
                <a:spLocks/>
              </p:cNvSpPr>
              <p:nvPr/>
            </p:nvSpPr>
            <p:spPr bwMode="auto">
              <a:xfrm>
                <a:off x="0" y="0"/>
                <a:ext cx="282" cy="119"/>
              </a:xfrm>
              <a:prstGeom prst="rect">
                <a:avLst/>
              </a:prstGeom>
              <a:noFill/>
              <a:ln w="12700">
                <a:noFill/>
                <a:miter lim="800000"/>
                <a:headEnd/>
                <a:tailEnd/>
              </a:ln>
            </p:spPr>
            <p:txBody>
              <a:bodyPr lIns="0" tIns="0" rIns="0" bIns="0">
                <a:prstTxWarp prst="textNoShape">
                  <a:avLst/>
                </a:prstTxWarp>
              </a:bodyPr>
              <a:lstStyle/>
              <a:p>
                <a:endParaRPr lang="en-US"/>
              </a:p>
            </p:txBody>
          </p:sp>
        </p:grpSp>
      </p:grpSp>
      <p:grpSp>
        <p:nvGrpSpPr>
          <p:cNvPr id="70663" name="Group 87"/>
          <p:cNvGrpSpPr>
            <a:grpSpLocks/>
          </p:cNvGrpSpPr>
          <p:nvPr/>
        </p:nvGrpSpPr>
        <p:grpSpPr bwMode="auto">
          <a:xfrm>
            <a:off x="5334000" y="1560513"/>
            <a:ext cx="608013" cy="839787"/>
            <a:chOff x="0" y="0"/>
            <a:chExt cx="383" cy="528"/>
          </a:xfrm>
        </p:grpSpPr>
        <p:grpSp>
          <p:nvGrpSpPr>
            <p:cNvPr id="70674" name="Group 88"/>
            <p:cNvGrpSpPr>
              <a:grpSpLocks/>
            </p:cNvGrpSpPr>
            <p:nvPr/>
          </p:nvGrpSpPr>
          <p:grpSpPr bwMode="auto">
            <a:xfrm>
              <a:off x="137" y="0"/>
              <a:ext cx="153" cy="121"/>
              <a:chOff x="0" y="0"/>
              <a:chExt cx="153" cy="121"/>
            </a:xfrm>
          </p:grpSpPr>
          <p:sp>
            <p:nvSpPr>
              <p:cNvPr id="70690" name="AutoShape 89"/>
              <p:cNvSpPr>
                <a:spLocks/>
              </p:cNvSpPr>
              <p:nvPr/>
            </p:nvSpPr>
            <p:spPr bwMode="auto">
              <a:xfrm>
                <a:off x="0" y="0"/>
                <a:ext cx="153" cy="121"/>
              </a:xfrm>
              <a:custGeom>
                <a:avLst/>
                <a:gdLst>
                  <a:gd name="T0" fmla="*/ 0 w 21600"/>
                  <a:gd name="T1" fmla="*/ 0 h 21600"/>
                  <a:gd name="T2" fmla="*/ 21600 w 21600"/>
                  <a:gd name="T3" fmla="*/ 21600 h 21600"/>
                </a:gdLst>
                <a:ahLst/>
                <a:cxnLst/>
                <a:rect l="T0" t="T1" r="T2" b="T3"/>
                <a:pathLst>
                  <a:path w="21600" h="21600">
                    <a:moveTo>
                      <a:pt x="7724" y="10473"/>
                    </a:moveTo>
                    <a:lnTo>
                      <a:pt x="8902" y="6639"/>
                    </a:lnTo>
                    <a:lnTo>
                      <a:pt x="10538" y="3927"/>
                    </a:lnTo>
                    <a:lnTo>
                      <a:pt x="12698" y="1683"/>
                    </a:lnTo>
                    <a:lnTo>
                      <a:pt x="14662" y="374"/>
                    </a:lnTo>
                    <a:lnTo>
                      <a:pt x="16625" y="0"/>
                    </a:lnTo>
                    <a:lnTo>
                      <a:pt x="18655" y="281"/>
                    </a:lnTo>
                    <a:lnTo>
                      <a:pt x="20029" y="1122"/>
                    </a:lnTo>
                    <a:lnTo>
                      <a:pt x="20945" y="2712"/>
                    </a:lnTo>
                    <a:lnTo>
                      <a:pt x="21404" y="4395"/>
                    </a:lnTo>
                    <a:lnTo>
                      <a:pt x="21600" y="6826"/>
                    </a:lnTo>
                    <a:lnTo>
                      <a:pt x="21404" y="9725"/>
                    </a:lnTo>
                    <a:lnTo>
                      <a:pt x="20815" y="12717"/>
                    </a:lnTo>
                    <a:lnTo>
                      <a:pt x="19833" y="15148"/>
                    </a:lnTo>
                    <a:lnTo>
                      <a:pt x="18262" y="17673"/>
                    </a:lnTo>
                    <a:lnTo>
                      <a:pt x="16625" y="19449"/>
                    </a:lnTo>
                    <a:lnTo>
                      <a:pt x="14662" y="20665"/>
                    </a:lnTo>
                    <a:lnTo>
                      <a:pt x="12895" y="21600"/>
                    </a:lnTo>
                    <a:lnTo>
                      <a:pt x="10604" y="21600"/>
                    </a:lnTo>
                    <a:lnTo>
                      <a:pt x="9295" y="21319"/>
                    </a:lnTo>
                    <a:lnTo>
                      <a:pt x="8116" y="20478"/>
                    </a:lnTo>
                    <a:lnTo>
                      <a:pt x="7331" y="18888"/>
                    </a:lnTo>
                    <a:lnTo>
                      <a:pt x="6938" y="17205"/>
                    </a:lnTo>
                    <a:lnTo>
                      <a:pt x="6742" y="15148"/>
                    </a:lnTo>
                    <a:lnTo>
                      <a:pt x="7069" y="13465"/>
                    </a:lnTo>
                    <a:lnTo>
                      <a:pt x="4255" y="14587"/>
                    </a:lnTo>
                    <a:lnTo>
                      <a:pt x="1898" y="15522"/>
                    </a:lnTo>
                    <a:lnTo>
                      <a:pt x="655" y="15522"/>
                    </a:lnTo>
                    <a:lnTo>
                      <a:pt x="0" y="14587"/>
                    </a:lnTo>
                    <a:lnTo>
                      <a:pt x="0" y="13465"/>
                    </a:lnTo>
                    <a:lnTo>
                      <a:pt x="393" y="12156"/>
                    </a:lnTo>
                    <a:lnTo>
                      <a:pt x="1309" y="11595"/>
                    </a:lnTo>
                    <a:lnTo>
                      <a:pt x="3338" y="11408"/>
                    </a:lnTo>
                    <a:lnTo>
                      <a:pt x="5760" y="11127"/>
                    </a:lnTo>
                    <a:lnTo>
                      <a:pt x="7724" y="10473"/>
                    </a:lnTo>
                    <a:close/>
                    <a:moveTo>
                      <a:pt x="7724" y="10473"/>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691" name="Rectangle 90"/>
              <p:cNvSpPr>
                <a:spLocks/>
              </p:cNvSpPr>
              <p:nvPr/>
            </p:nvSpPr>
            <p:spPr bwMode="auto">
              <a:xfrm>
                <a:off x="0" y="0"/>
                <a:ext cx="153" cy="12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675" name="Group 91"/>
            <p:cNvGrpSpPr>
              <a:grpSpLocks/>
            </p:cNvGrpSpPr>
            <p:nvPr/>
          </p:nvGrpSpPr>
          <p:grpSpPr bwMode="auto">
            <a:xfrm>
              <a:off x="110" y="135"/>
              <a:ext cx="118" cy="193"/>
              <a:chOff x="0" y="0"/>
              <a:chExt cx="117" cy="192"/>
            </a:xfrm>
          </p:grpSpPr>
          <p:sp>
            <p:nvSpPr>
              <p:cNvPr id="70688" name="AutoShape 92"/>
              <p:cNvSpPr>
                <a:spLocks/>
              </p:cNvSpPr>
              <p:nvPr/>
            </p:nvSpPr>
            <p:spPr bwMode="auto">
              <a:xfrm>
                <a:off x="0" y="0"/>
                <a:ext cx="117" cy="192"/>
              </a:xfrm>
              <a:custGeom>
                <a:avLst/>
                <a:gdLst>
                  <a:gd name="T0" fmla="*/ 0 w 21600"/>
                  <a:gd name="T1" fmla="*/ 0 h 21600"/>
                  <a:gd name="T2" fmla="*/ 21600 w 21600"/>
                  <a:gd name="T3" fmla="*/ 21600 h 21600"/>
                </a:gdLst>
                <a:ahLst/>
                <a:cxnLst/>
                <a:rect l="T0" t="T1" r="T2" b="T3"/>
                <a:pathLst>
                  <a:path w="21600" h="21600">
                    <a:moveTo>
                      <a:pt x="5868" y="3659"/>
                    </a:moveTo>
                    <a:lnTo>
                      <a:pt x="7909" y="1416"/>
                    </a:lnTo>
                    <a:lnTo>
                      <a:pt x="10205" y="177"/>
                    </a:lnTo>
                    <a:lnTo>
                      <a:pt x="12926" y="0"/>
                    </a:lnTo>
                    <a:lnTo>
                      <a:pt x="15902" y="59"/>
                    </a:lnTo>
                    <a:lnTo>
                      <a:pt x="18369" y="531"/>
                    </a:lnTo>
                    <a:lnTo>
                      <a:pt x="20069" y="1534"/>
                    </a:lnTo>
                    <a:lnTo>
                      <a:pt x="21090" y="2715"/>
                    </a:lnTo>
                    <a:lnTo>
                      <a:pt x="21600" y="4131"/>
                    </a:lnTo>
                    <a:lnTo>
                      <a:pt x="21175" y="5548"/>
                    </a:lnTo>
                    <a:lnTo>
                      <a:pt x="20580" y="7141"/>
                    </a:lnTo>
                    <a:lnTo>
                      <a:pt x="19134" y="8911"/>
                    </a:lnTo>
                    <a:lnTo>
                      <a:pt x="17348" y="10446"/>
                    </a:lnTo>
                    <a:lnTo>
                      <a:pt x="15392" y="11685"/>
                    </a:lnTo>
                    <a:lnTo>
                      <a:pt x="14117" y="13102"/>
                    </a:lnTo>
                    <a:lnTo>
                      <a:pt x="13861" y="14459"/>
                    </a:lnTo>
                    <a:lnTo>
                      <a:pt x="14372" y="15993"/>
                    </a:lnTo>
                    <a:lnTo>
                      <a:pt x="14882" y="17469"/>
                    </a:lnTo>
                    <a:lnTo>
                      <a:pt x="14627" y="17941"/>
                    </a:lnTo>
                    <a:lnTo>
                      <a:pt x="15052" y="18826"/>
                    </a:lnTo>
                    <a:lnTo>
                      <a:pt x="14372" y="19889"/>
                    </a:lnTo>
                    <a:lnTo>
                      <a:pt x="12926" y="20892"/>
                    </a:lnTo>
                    <a:lnTo>
                      <a:pt x="10885" y="21482"/>
                    </a:lnTo>
                    <a:lnTo>
                      <a:pt x="8334" y="21600"/>
                    </a:lnTo>
                    <a:lnTo>
                      <a:pt x="5698" y="21246"/>
                    </a:lnTo>
                    <a:lnTo>
                      <a:pt x="3657" y="20243"/>
                    </a:lnTo>
                    <a:lnTo>
                      <a:pt x="2041" y="19180"/>
                    </a:lnTo>
                    <a:lnTo>
                      <a:pt x="1020" y="17646"/>
                    </a:lnTo>
                    <a:lnTo>
                      <a:pt x="340" y="16052"/>
                    </a:lnTo>
                    <a:lnTo>
                      <a:pt x="0" y="14164"/>
                    </a:lnTo>
                    <a:lnTo>
                      <a:pt x="340" y="12216"/>
                    </a:lnTo>
                    <a:lnTo>
                      <a:pt x="765" y="9974"/>
                    </a:lnTo>
                    <a:lnTo>
                      <a:pt x="1871" y="7967"/>
                    </a:lnTo>
                    <a:lnTo>
                      <a:pt x="3317" y="6433"/>
                    </a:lnTo>
                    <a:lnTo>
                      <a:pt x="4847" y="4603"/>
                    </a:lnTo>
                    <a:lnTo>
                      <a:pt x="5868" y="3659"/>
                    </a:lnTo>
                    <a:close/>
                    <a:moveTo>
                      <a:pt x="5868" y="3659"/>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689" name="Rectangle 93"/>
              <p:cNvSpPr>
                <a:spLocks/>
              </p:cNvSpPr>
              <p:nvPr/>
            </p:nvSpPr>
            <p:spPr bwMode="auto">
              <a:xfrm>
                <a:off x="0" y="0"/>
                <a:ext cx="117" cy="192"/>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676" name="Group 94"/>
            <p:cNvGrpSpPr>
              <a:grpSpLocks/>
            </p:cNvGrpSpPr>
            <p:nvPr/>
          </p:nvGrpSpPr>
          <p:grpSpPr bwMode="auto">
            <a:xfrm>
              <a:off x="0" y="48"/>
              <a:ext cx="181" cy="123"/>
              <a:chOff x="0" y="0"/>
              <a:chExt cx="181" cy="123"/>
            </a:xfrm>
          </p:grpSpPr>
          <p:sp>
            <p:nvSpPr>
              <p:cNvPr id="70686" name="AutoShape 95"/>
              <p:cNvSpPr>
                <a:spLocks/>
              </p:cNvSpPr>
              <p:nvPr/>
            </p:nvSpPr>
            <p:spPr bwMode="auto">
              <a:xfrm>
                <a:off x="0" y="0"/>
                <a:ext cx="181" cy="123"/>
              </a:xfrm>
              <a:custGeom>
                <a:avLst/>
                <a:gdLst>
                  <a:gd name="T0" fmla="*/ 0 w 21600"/>
                  <a:gd name="T1" fmla="*/ 0 h 21600"/>
                  <a:gd name="T2" fmla="*/ 21600 w 21600"/>
                  <a:gd name="T3" fmla="*/ 21600 h 21600"/>
                </a:gdLst>
                <a:ahLst/>
                <a:cxnLst/>
                <a:rect l="T0" t="T1" r="T2" b="T3"/>
                <a:pathLst>
                  <a:path w="21600" h="21600">
                    <a:moveTo>
                      <a:pt x="16338" y="17096"/>
                    </a:moveTo>
                    <a:lnTo>
                      <a:pt x="19606" y="15993"/>
                    </a:lnTo>
                    <a:lnTo>
                      <a:pt x="21600" y="15993"/>
                    </a:lnTo>
                    <a:lnTo>
                      <a:pt x="21600" y="18291"/>
                    </a:lnTo>
                    <a:lnTo>
                      <a:pt x="20935" y="20681"/>
                    </a:lnTo>
                    <a:lnTo>
                      <a:pt x="19329" y="21232"/>
                    </a:lnTo>
                    <a:lnTo>
                      <a:pt x="18111" y="21600"/>
                    </a:lnTo>
                    <a:lnTo>
                      <a:pt x="14068" y="21600"/>
                    </a:lnTo>
                    <a:lnTo>
                      <a:pt x="10634" y="21232"/>
                    </a:lnTo>
                    <a:lnTo>
                      <a:pt x="8640" y="20037"/>
                    </a:lnTo>
                    <a:lnTo>
                      <a:pt x="8142" y="19210"/>
                    </a:lnTo>
                    <a:lnTo>
                      <a:pt x="7532" y="15901"/>
                    </a:lnTo>
                    <a:lnTo>
                      <a:pt x="6646" y="11673"/>
                    </a:lnTo>
                    <a:lnTo>
                      <a:pt x="5262" y="8548"/>
                    </a:lnTo>
                    <a:lnTo>
                      <a:pt x="4043" y="7445"/>
                    </a:lnTo>
                    <a:lnTo>
                      <a:pt x="2825" y="7537"/>
                    </a:lnTo>
                    <a:lnTo>
                      <a:pt x="2437" y="7813"/>
                    </a:lnTo>
                    <a:lnTo>
                      <a:pt x="1440" y="8916"/>
                    </a:lnTo>
                    <a:lnTo>
                      <a:pt x="554" y="9191"/>
                    </a:lnTo>
                    <a:lnTo>
                      <a:pt x="0" y="8364"/>
                    </a:lnTo>
                    <a:lnTo>
                      <a:pt x="332" y="7445"/>
                    </a:lnTo>
                    <a:lnTo>
                      <a:pt x="1108" y="6434"/>
                    </a:lnTo>
                    <a:lnTo>
                      <a:pt x="2603" y="5883"/>
                    </a:lnTo>
                    <a:lnTo>
                      <a:pt x="3046" y="5607"/>
                    </a:lnTo>
                    <a:lnTo>
                      <a:pt x="2935" y="4504"/>
                    </a:lnTo>
                    <a:lnTo>
                      <a:pt x="997" y="3860"/>
                    </a:lnTo>
                    <a:lnTo>
                      <a:pt x="443" y="2941"/>
                    </a:lnTo>
                    <a:lnTo>
                      <a:pt x="332" y="1654"/>
                    </a:lnTo>
                    <a:lnTo>
                      <a:pt x="1274" y="735"/>
                    </a:lnTo>
                    <a:lnTo>
                      <a:pt x="2105" y="1471"/>
                    </a:lnTo>
                    <a:lnTo>
                      <a:pt x="3932" y="3493"/>
                    </a:lnTo>
                    <a:lnTo>
                      <a:pt x="4597" y="3677"/>
                    </a:lnTo>
                    <a:lnTo>
                      <a:pt x="5594" y="3309"/>
                    </a:lnTo>
                    <a:lnTo>
                      <a:pt x="6369" y="1103"/>
                    </a:lnTo>
                    <a:lnTo>
                      <a:pt x="7422" y="0"/>
                    </a:lnTo>
                    <a:lnTo>
                      <a:pt x="8142" y="276"/>
                    </a:lnTo>
                    <a:lnTo>
                      <a:pt x="8197" y="1287"/>
                    </a:lnTo>
                    <a:lnTo>
                      <a:pt x="7754" y="2390"/>
                    </a:lnTo>
                    <a:lnTo>
                      <a:pt x="6535" y="3860"/>
                    </a:lnTo>
                    <a:lnTo>
                      <a:pt x="5871" y="5699"/>
                    </a:lnTo>
                    <a:lnTo>
                      <a:pt x="6314" y="6986"/>
                    </a:lnTo>
                    <a:lnTo>
                      <a:pt x="7643" y="9191"/>
                    </a:lnTo>
                    <a:lnTo>
                      <a:pt x="8308" y="11030"/>
                    </a:lnTo>
                    <a:lnTo>
                      <a:pt x="8972" y="12960"/>
                    </a:lnTo>
                    <a:lnTo>
                      <a:pt x="9637" y="15350"/>
                    </a:lnTo>
                    <a:lnTo>
                      <a:pt x="10135" y="16453"/>
                    </a:lnTo>
                    <a:lnTo>
                      <a:pt x="11354" y="17096"/>
                    </a:lnTo>
                    <a:lnTo>
                      <a:pt x="13126" y="17556"/>
                    </a:lnTo>
                    <a:lnTo>
                      <a:pt x="15175" y="17280"/>
                    </a:lnTo>
                    <a:lnTo>
                      <a:pt x="16338" y="17096"/>
                    </a:lnTo>
                    <a:close/>
                    <a:moveTo>
                      <a:pt x="16338" y="17096"/>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687" name="Rectangle 96"/>
              <p:cNvSpPr>
                <a:spLocks/>
              </p:cNvSpPr>
              <p:nvPr/>
            </p:nvSpPr>
            <p:spPr bwMode="auto">
              <a:xfrm>
                <a:off x="0" y="0"/>
                <a:ext cx="181" cy="12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677" name="Group 97"/>
            <p:cNvGrpSpPr>
              <a:grpSpLocks/>
            </p:cNvGrpSpPr>
            <p:nvPr/>
          </p:nvGrpSpPr>
          <p:grpSpPr bwMode="auto">
            <a:xfrm>
              <a:off x="201" y="153"/>
              <a:ext cx="182" cy="172"/>
              <a:chOff x="0" y="0"/>
              <a:chExt cx="182" cy="171"/>
            </a:xfrm>
          </p:grpSpPr>
          <p:sp>
            <p:nvSpPr>
              <p:cNvPr id="70684" name="AutoShape 98"/>
              <p:cNvSpPr>
                <a:spLocks/>
              </p:cNvSpPr>
              <p:nvPr/>
            </p:nvSpPr>
            <p:spPr bwMode="auto">
              <a:xfrm>
                <a:off x="0" y="0"/>
                <a:ext cx="182" cy="171"/>
              </a:xfrm>
              <a:custGeom>
                <a:avLst/>
                <a:gdLst>
                  <a:gd name="T0" fmla="*/ 0 w 21600"/>
                  <a:gd name="T1" fmla="*/ 0 h 21600"/>
                  <a:gd name="T2" fmla="*/ 21600 w 21600"/>
                  <a:gd name="T3" fmla="*/ 21600 h 21600"/>
                </a:gdLst>
                <a:ahLst/>
                <a:cxnLst/>
                <a:rect l="T0" t="T1" r="T2" b="T3"/>
                <a:pathLst>
                  <a:path w="21600" h="21600">
                    <a:moveTo>
                      <a:pt x="934" y="0"/>
                    </a:moveTo>
                    <a:lnTo>
                      <a:pt x="2473" y="925"/>
                    </a:lnTo>
                    <a:lnTo>
                      <a:pt x="3518" y="2510"/>
                    </a:lnTo>
                    <a:lnTo>
                      <a:pt x="4837" y="5417"/>
                    </a:lnTo>
                    <a:lnTo>
                      <a:pt x="6156" y="8521"/>
                    </a:lnTo>
                    <a:lnTo>
                      <a:pt x="7475" y="10635"/>
                    </a:lnTo>
                    <a:lnTo>
                      <a:pt x="8629" y="11626"/>
                    </a:lnTo>
                    <a:lnTo>
                      <a:pt x="9673" y="12352"/>
                    </a:lnTo>
                    <a:lnTo>
                      <a:pt x="12806" y="12947"/>
                    </a:lnTo>
                    <a:lnTo>
                      <a:pt x="15884" y="12947"/>
                    </a:lnTo>
                    <a:lnTo>
                      <a:pt x="17698" y="12749"/>
                    </a:lnTo>
                    <a:lnTo>
                      <a:pt x="18907" y="12022"/>
                    </a:lnTo>
                    <a:lnTo>
                      <a:pt x="19786" y="10965"/>
                    </a:lnTo>
                    <a:lnTo>
                      <a:pt x="20776" y="10833"/>
                    </a:lnTo>
                    <a:lnTo>
                      <a:pt x="21600" y="11361"/>
                    </a:lnTo>
                    <a:lnTo>
                      <a:pt x="21490" y="12550"/>
                    </a:lnTo>
                    <a:lnTo>
                      <a:pt x="20446" y="13343"/>
                    </a:lnTo>
                    <a:lnTo>
                      <a:pt x="18467" y="13938"/>
                    </a:lnTo>
                    <a:lnTo>
                      <a:pt x="17808" y="14532"/>
                    </a:lnTo>
                    <a:lnTo>
                      <a:pt x="17808" y="15391"/>
                    </a:lnTo>
                    <a:lnTo>
                      <a:pt x="18467" y="16183"/>
                    </a:lnTo>
                    <a:lnTo>
                      <a:pt x="20446" y="17240"/>
                    </a:lnTo>
                    <a:lnTo>
                      <a:pt x="20776" y="17967"/>
                    </a:lnTo>
                    <a:lnTo>
                      <a:pt x="20940" y="18892"/>
                    </a:lnTo>
                    <a:lnTo>
                      <a:pt x="20061" y="19420"/>
                    </a:lnTo>
                    <a:lnTo>
                      <a:pt x="19347" y="19024"/>
                    </a:lnTo>
                    <a:lnTo>
                      <a:pt x="18247" y="18033"/>
                    </a:lnTo>
                    <a:lnTo>
                      <a:pt x="17203" y="16778"/>
                    </a:lnTo>
                    <a:lnTo>
                      <a:pt x="16489" y="16051"/>
                    </a:lnTo>
                    <a:lnTo>
                      <a:pt x="16159" y="16448"/>
                    </a:lnTo>
                    <a:lnTo>
                      <a:pt x="16159" y="16844"/>
                    </a:lnTo>
                    <a:lnTo>
                      <a:pt x="17148" y="18892"/>
                    </a:lnTo>
                    <a:lnTo>
                      <a:pt x="17478" y="20477"/>
                    </a:lnTo>
                    <a:lnTo>
                      <a:pt x="17038" y="21468"/>
                    </a:lnTo>
                    <a:lnTo>
                      <a:pt x="16489" y="21600"/>
                    </a:lnTo>
                    <a:lnTo>
                      <a:pt x="15884" y="20873"/>
                    </a:lnTo>
                    <a:lnTo>
                      <a:pt x="15554" y="19817"/>
                    </a:lnTo>
                    <a:lnTo>
                      <a:pt x="15115" y="18231"/>
                    </a:lnTo>
                    <a:lnTo>
                      <a:pt x="14895" y="16316"/>
                    </a:lnTo>
                    <a:lnTo>
                      <a:pt x="14455" y="15259"/>
                    </a:lnTo>
                    <a:lnTo>
                      <a:pt x="13301" y="14862"/>
                    </a:lnTo>
                    <a:lnTo>
                      <a:pt x="10992" y="14532"/>
                    </a:lnTo>
                    <a:lnTo>
                      <a:pt x="8629" y="14136"/>
                    </a:lnTo>
                    <a:lnTo>
                      <a:pt x="7145" y="13673"/>
                    </a:lnTo>
                    <a:lnTo>
                      <a:pt x="6156" y="12815"/>
                    </a:lnTo>
                    <a:lnTo>
                      <a:pt x="4837" y="10833"/>
                    </a:lnTo>
                    <a:lnTo>
                      <a:pt x="3408" y="8653"/>
                    </a:lnTo>
                    <a:lnTo>
                      <a:pt x="2144" y="6804"/>
                    </a:lnTo>
                    <a:lnTo>
                      <a:pt x="934" y="5020"/>
                    </a:lnTo>
                    <a:lnTo>
                      <a:pt x="0" y="2906"/>
                    </a:lnTo>
                    <a:lnTo>
                      <a:pt x="0" y="1321"/>
                    </a:lnTo>
                    <a:lnTo>
                      <a:pt x="495" y="528"/>
                    </a:lnTo>
                    <a:lnTo>
                      <a:pt x="934" y="0"/>
                    </a:lnTo>
                    <a:close/>
                    <a:moveTo>
                      <a:pt x="934"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685" name="Rectangle 99"/>
              <p:cNvSpPr>
                <a:spLocks/>
              </p:cNvSpPr>
              <p:nvPr/>
            </p:nvSpPr>
            <p:spPr bwMode="auto">
              <a:xfrm>
                <a:off x="0" y="0"/>
                <a:ext cx="182" cy="17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678" name="Group 100"/>
            <p:cNvGrpSpPr>
              <a:grpSpLocks/>
            </p:cNvGrpSpPr>
            <p:nvPr/>
          </p:nvGrpSpPr>
          <p:grpSpPr bwMode="auto">
            <a:xfrm>
              <a:off x="153" y="288"/>
              <a:ext cx="93" cy="237"/>
              <a:chOff x="0" y="0"/>
              <a:chExt cx="92" cy="237"/>
            </a:xfrm>
          </p:grpSpPr>
          <p:sp>
            <p:nvSpPr>
              <p:cNvPr id="70682" name="AutoShape 101"/>
              <p:cNvSpPr>
                <a:spLocks/>
              </p:cNvSpPr>
              <p:nvPr/>
            </p:nvSpPr>
            <p:spPr bwMode="auto">
              <a:xfrm>
                <a:off x="0" y="0"/>
                <a:ext cx="92" cy="237"/>
              </a:xfrm>
              <a:custGeom>
                <a:avLst/>
                <a:gdLst>
                  <a:gd name="T0" fmla="*/ 0 w 21600"/>
                  <a:gd name="T1" fmla="*/ 0 h 21600"/>
                  <a:gd name="T2" fmla="*/ 21600 w 21600"/>
                  <a:gd name="T3" fmla="*/ 21600 h 21600"/>
                </a:gdLst>
                <a:ahLst/>
                <a:cxnLst/>
                <a:rect l="T0" t="T1" r="T2" b="T3"/>
                <a:pathLst>
                  <a:path w="21600" h="21600">
                    <a:moveTo>
                      <a:pt x="1836" y="0"/>
                    </a:moveTo>
                    <a:lnTo>
                      <a:pt x="4644" y="239"/>
                    </a:lnTo>
                    <a:lnTo>
                      <a:pt x="7020" y="1099"/>
                    </a:lnTo>
                    <a:lnTo>
                      <a:pt x="8964" y="2533"/>
                    </a:lnTo>
                    <a:lnTo>
                      <a:pt x="12096" y="4970"/>
                    </a:lnTo>
                    <a:lnTo>
                      <a:pt x="16524" y="8841"/>
                    </a:lnTo>
                    <a:lnTo>
                      <a:pt x="17172" y="9844"/>
                    </a:lnTo>
                    <a:lnTo>
                      <a:pt x="16524" y="10752"/>
                    </a:lnTo>
                    <a:lnTo>
                      <a:pt x="15228" y="11565"/>
                    </a:lnTo>
                    <a:lnTo>
                      <a:pt x="10368" y="13524"/>
                    </a:lnTo>
                    <a:lnTo>
                      <a:pt x="7560" y="15101"/>
                    </a:lnTo>
                    <a:lnTo>
                      <a:pt x="6372" y="16391"/>
                    </a:lnTo>
                    <a:lnTo>
                      <a:pt x="6372" y="16678"/>
                    </a:lnTo>
                    <a:lnTo>
                      <a:pt x="7236" y="17490"/>
                    </a:lnTo>
                    <a:lnTo>
                      <a:pt x="9504" y="18159"/>
                    </a:lnTo>
                    <a:lnTo>
                      <a:pt x="12960" y="18637"/>
                    </a:lnTo>
                    <a:lnTo>
                      <a:pt x="16740" y="19211"/>
                    </a:lnTo>
                    <a:lnTo>
                      <a:pt x="20952" y="19880"/>
                    </a:lnTo>
                    <a:lnTo>
                      <a:pt x="21276" y="20166"/>
                    </a:lnTo>
                    <a:lnTo>
                      <a:pt x="21600" y="20835"/>
                    </a:lnTo>
                    <a:lnTo>
                      <a:pt x="19764" y="21122"/>
                    </a:lnTo>
                    <a:lnTo>
                      <a:pt x="16200" y="21600"/>
                    </a:lnTo>
                    <a:lnTo>
                      <a:pt x="14688" y="21409"/>
                    </a:lnTo>
                    <a:lnTo>
                      <a:pt x="13392" y="20740"/>
                    </a:lnTo>
                    <a:lnTo>
                      <a:pt x="11448" y="19880"/>
                    </a:lnTo>
                    <a:lnTo>
                      <a:pt x="7668" y="19211"/>
                    </a:lnTo>
                    <a:lnTo>
                      <a:pt x="4752" y="19019"/>
                    </a:lnTo>
                    <a:lnTo>
                      <a:pt x="2484" y="19019"/>
                    </a:lnTo>
                    <a:lnTo>
                      <a:pt x="1296" y="18637"/>
                    </a:lnTo>
                    <a:lnTo>
                      <a:pt x="1296" y="17873"/>
                    </a:lnTo>
                    <a:lnTo>
                      <a:pt x="1944" y="16965"/>
                    </a:lnTo>
                    <a:lnTo>
                      <a:pt x="2808" y="16343"/>
                    </a:lnTo>
                    <a:lnTo>
                      <a:pt x="3888" y="15053"/>
                    </a:lnTo>
                    <a:lnTo>
                      <a:pt x="4752" y="13811"/>
                    </a:lnTo>
                    <a:lnTo>
                      <a:pt x="6588" y="12138"/>
                    </a:lnTo>
                    <a:lnTo>
                      <a:pt x="8532" y="10991"/>
                    </a:lnTo>
                    <a:lnTo>
                      <a:pt x="10476" y="10418"/>
                    </a:lnTo>
                    <a:lnTo>
                      <a:pt x="11772" y="9844"/>
                    </a:lnTo>
                    <a:lnTo>
                      <a:pt x="11664" y="9032"/>
                    </a:lnTo>
                    <a:lnTo>
                      <a:pt x="8208" y="7312"/>
                    </a:lnTo>
                    <a:lnTo>
                      <a:pt x="4752" y="5926"/>
                    </a:lnTo>
                    <a:lnTo>
                      <a:pt x="2592" y="4683"/>
                    </a:lnTo>
                    <a:lnTo>
                      <a:pt x="648" y="3536"/>
                    </a:lnTo>
                    <a:lnTo>
                      <a:pt x="0" y="1959"/>
                    </a:lnTo>
                    <a:lnTo>
                      <a:pt x="324" y="573"/>
                    </a:lnTo>
                    <a:lnTo>
                      <a:pt x="1836" y="0"/>
                    </a:lnTo>
                    <a:close/>
                    <a:moveTo>
                      <a:pt x="1836"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683" name="Rectangle 102"/>
              <p:cNvSpPr>
                <a:spLocks/>
              </p:cNvSpPr>
              <p:nvPr/>
            </p:nvSpPr>
            <p:spPr bwMode="auto">
              <a:xfrm>
                <a:off x="0" y="0"/>
                <a:ext cx="92" cy="237"/>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0679" name="Group 103"/>
            <p:cNvGrpSpPr>
              <a:grpSpLocks/>
            </p:cNvGrpSpPr>
            <p:nvPr/>
          </p:nvGrpSpPr>
          <p:grpSpPr bwMode="auto">
            <a:xfrm>
              <a:off x="55" y="284"/>
              <a:ext cx="102" cy="244"/>
              <a:chOff x="0" y="0"/>
              <a:chExt cx="101" cy="243"/>
            </a:xfrm>
          </p:grpSpPr>
          <p:sp>
            <p:nvSpPr>
              <p:cNvPr id="70680" name="AutoShape 104"/>
              <p:cNvSpPr>
                <a:spLocks/>
              </p:cNvSpPr>
              <p:nvPr/>
            </p:nvSpPr>
            <p:spPr bwMode="auto">
              <a:xfrm>
                <a:off x="0" y="0"/>
                <a:ext cx="101" cy="243"/>
              </a:xfrm>
              <a:custGeom>
                <a:avLst/>
                <a:gdLst>
                  <a:gd name="T0" fmla="*/ 0 w 21600"/>
                  <a:gd name="T1" fmla="*/ 0 h 21600"/>
                  <a:gd name="T2" fmla="*/ 21600 w 21600"/>
                  <a:gd name="T3" fmla="*/ 21600 h 21600"/>
                </a:gdLst>
                <a:ahLst/>
                <a:cxnLst/>
                <a:rect l="T0" t="T1" r="T2" b="T3"/>
                <a:pathLst>
                  <a:path w="21600" h="21600">
                    <a:moveTo>
                      <a:pt x="11441" y="2467"/>
                    </a:moveTo>
                    <a:lnTo>
                      <a:pt x="15485" y="372"/>
                    </a:lnTo>
                    <a:lnTo>
                      <a:pt x="18641" y="0"/>
                    </a:lnTo>
                    <a:lnTo>
                      <a:pt x="21008" y="466"/>
                    </a:lnTo>
                    <a:lnTo>
                      <a:pt x="21600" y="1909"/>
                    </a:lnTo>
                    <a:lnTo>
                      <a:pt x="21008" y="2840"/>
                    </a:lnTo>
                    <a:lnTo>
                      <a:pt x="17556" y="4143"/>
                    </a:lnTo>
                    <a:lnTo>
                      <a:pt x="12329" y="5772"/>
                    </a:lnTo>
                    <a:lnTo>
                      <a:pt x="8581" y="6936"/>
                    </a:lnTo>
                    <a:lnTo>
                      <a:pt x="7989" y="6936"/>
                    </a:lnTo>
                    <a:lnTo>
                      <a:pt x="6411" y="7402"/>
                    </a:lnTo>
                    <a:lnTo>
                      <a:pt x="6115" y="7681"/>
                    </a:lnTo>
                    <a:lnTo>
                      <a:pt x="6115" y="8053"/>
                    </a:lnTo>
                    <a:lnTo>
                      <a:pt x="9863" y="10148"/>
                    </a:lnTo>
                    <a:lnTo>
                      <a:pt x="12230" y="12197"/>
                    </a:lnTo>
                    <a:lnTo>
                      <a:pt x="13414" y="14059"/>
                    </a:lnTo>
                    <a:lnTo>
                      <a:pt x="13808" y="15734"/>
                    </a:lnTo>
                    <a:lnTo>
                      <a:pt x="13710" y="17224"/>
                    </a:lnTo>
                    <a:lnTo>
                      <a:pt x="14893" y="18341"/>
                    </a:lnTo>
                    <a:lnTo>
                      <a:pt x="14992" y="19040"/>
                    </a:lnTo>
                    <a:lnTo>
                      <a:pt x="14400" y="19691"/>
                    </a:lnTo>
                    <a:lnTo>
                      <a:pt x="12822" y="19971"/>
                    </a:lnTo>
                    <a:lnTo>
                      <a:pt x="9863" y="20064"/>
                    </a:lnTo>
                    <a:lnTo>
                      <a:pt x="5523" y="20622"/>
                    </a:lnTo>
                    <a:lnTo>
                      <a:pt x="3255" y="21600"/>
                    </a:lnTo>
                    <a:lnTo>
                      <a:pt x="1184" y="21600"/>
                    </a:lnTo>
                    <a:lnTo>
                      <a:pt x="0" y="20622"/>
                    </a:lnTo>
                    <a:lnTo>
                      <a:pt x="986" y="18947"/>
                    </a:lnTo>
                    <a:lnTo>
                      <a:pt x="3452" y="18574"/>
                    </a:lnTo>
                    <a:lnTo>
                      <a:pt x="7003" y="18341"/>
                    </a:lnTo>
                    <a:lnTo>
                      <a:pt x="10258" y="18016"/>
                    </a:lnTo>
                    <a:lnTo>
                      <a:pt x="10849" y="17457"/>
                    </a:lnTo>
                    <a:lnTo>
                      <a:pt x="10553" y="15828"/>
                    </a:lnTo>
                    <a:lnTo>
                      <a:pt x="9370" y="13826"/>
                    </a:lnTo>
                    <a:lnTo>
                      <a:pt x="7299" y="11731"/>
                    </a:lnTo>
                    <a:lnTo>
                      <a:pt x="3551" y="9729"/>
                    </a:lnTo>
                    <a:lnTo>
                      <a:pt x="2071" y="8612"/>
                    </a:lnTo>
                    <a:lnTo>
                      <a:pt x="1578" y="7774"/>
                    </a:lnTo>
                    <a:lnTo>
                      <a:pt x="1775" y="6936"/>
                    </a:lnTo>
                    <a:lnTo>
                      <a:pt x="3255" y="5726"/>
                    </a:lnTo>
                    <a:lnTo>
                      <a:pt x="6115" y="4655"/>
                    </a:lnTo>
                    <a:lnTo>
                      <a:pt x="9074" y="3305"/>
                    </a:lnTo>
                    <a:lnTo>
                      <a:pt x="11441" y="2467"/>
                    </a:lnTo>
                    <a:close/>
                    <a:moveTo>
                      <a:pt x="11441" y="2467"/>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0681" name="Rectangle 105"/>
              <p:cNvSpPr>
                <a:spLocks/>
              </p:cNvSpPr>
              <p:nvPr/>
            </p:nvSpPr>
            <p:spPr bwMode="auto">
              <a:xfrm>
                <a:off x="0" y="0"/>
                <a:ext cx="101" cy="243"/>
              </a:xfrm>
              <a:prstGeom prst="rect">
                <a:avLst/>
              </a:prstGeom>
              <a:noFill/>
              <a:ln w="12700">
                <a:noFill/>
                <a:miter lim="800000"/>
                <a:headEnd/>
                <a:tailEnd/>
              </a:ln>
            </p:spPr>
            <p:txBody>
              <a:bodyPr lIns="0" tIns="0" rIns="0" bIns="0">
                <a:prstTxWarp prst="textNoShape">
                  <a:avLst/>
                </a:prstTxWarp>
              </a:bodyPr>
              <a:lstStyle/>
              <a:p>
                <a:endParaRPr lang="en-US"/>
              </a:p>
            </p:txBody>
          </p:sp>
        </p:grpSp>
      </p:grpSp>
      <p:sp>
        <p:nvSpPr>
          <p:cNvPr id="70664" name="Rectangle 106"/>
          <p:cNvSpPr>
            <a:spLocks/>
          </p:cNvSpPr>
          <p:nvPr/>
        </p:nvSpPr>
        <p:spPr bwMode="auto">
          <a:xfrm>
            <a:off x="2533650" y="469900"/>
            <a:ext cx="4024313"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Dancing Partners</a:t>
            </a:r>
          </a:p>
        </p:txBody>
      </p:sp>
      <p:sp>
        <p:nvSpPr>
          <p:cNvPr id="70665" name="Line 107"/>
          <p:cNvSpPr>
            <a:spLocks noChangeShapeType="1"/>
          </p:cNvSpPr>
          <p:nvPr/>
        </p:nvSpPr>
        <p:spPr bwMode="auto">
          <a:xfrm rot="10800000" flipH="1">
            <a:off x="3835400" y="1981200"/>
            <a:ext cx="1473200" cy="1397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70666" name="Line 108"/>
          <p:cNvSpPr>
            <a:spLocks noChangeShapeType="1"/>
          </p:cNvSpPr>
          <p:nvPr/>
        </p:nvSpPr>
        <p:spPr bwMode="auto">
          <a:xfrm>
            <a:off x="3835400" y="2133600"/>
            <a:ext cx="1308100" cy="33655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70667" name="Line 109"/>
          <p:cNvSpPr>
            <a:spLocks noChangeShapeType="1"/>
          </p:cNvSpPr>
          <p:nvPr/>
        </p:nvSpPr>
        <p:spPr bwMode="auto">
          <a:xfrm rot="10800000" flipH="1">
            <a:off x="3835400" y="3746500"/>
            <a:ext cx="1473200" cy="1397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70668" name="Line 110"/>
          <p:cNvSpPr>
            <a:spLocks noChangeShapeType="1"/>
          </p:cNvSpPr>
          <p:nvPr/>
        </p:nvSpPr>
        <p:spPr bwMode="auto">
          <a:xfrm rot="10800000" flipH="1">
            <a:off x="3733800" y="5499100"/>
            <a:ext cx="1473200" cy="1397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70669" name="Line 111"/>
          <p:cNvSpPr>
            <a:spLocks noChangeShapeType="1"/>
          </p:cNvSpPr>
          <p:nvPr/>
        </p:nvSpPr>
        <p:spPr bwMode="auto">
          <a:xfrm rot="10800000" flipH="1">
            <a:off x="3835400" y="1968500"/>
            <a:ext cx="1473200" cy="19177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70670" name="Line 112"/>
          <p:cNvSpPr>
            <a:spLocks noChangeShapeType="1"/>
          </p:cNvSpPr>
          <p:nvPr/>
        </p:nvSpPr>
        <p:spPr bwMode="auto">
          <a:xfrm rot="10800000" flipH="1">
            <a:off x="3822700" y="3708400"/>
            <a:ext cx="1473200" cy="19177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34929" name="Line 113"/>
          <p:cNvSpPr>
            <a:spLocks noChangeShapeType="1"/>
          </p:cNvSpPr>
          <p:nvPr/>
        </p:nvSpPr>
        <p:spPr bwMode="auto">
          <a:xfrm rot="10800000" flipH="1">
            <a:off x="3810000" y="1828800"/>
            <a:ext cx="1473200" cy="139700"/>
          </a:xfrm>
          <a:prstGeom prst="line">
            <a:avLst/>
          </a:prstGeom>
          <a:noFill/>
          <a:ln w="127000">
            <a:solidFill>
              <a:srgbClr val="FFFF00"/>
            </a:solidFill>
            <a:round/>
            <a:headEnd/>
            <a:tailEnd/>
          </a:ln>
        </p:spPr>
        <p:txBody>
          <a:bodyPr>
            <a:prstTxWarp prst="textNoShape">
              <a:avLst/>
            </a:prstTxWarp>
          </a:bodyPr>
          <a:lstStyle/>
          <a:p>
            <a:endParaRPr lang="en-US"/>
          </a:p>
        </p:txBody>
      </p:sp>
      <p:sp>
        <p:nvSpPr>
          <p:cNvPr id="34930" name="Line 114"/>
          <p:cNvSpPr>
            <a:spLocks noChangeShapeType="1"/>
          </p:cNvSpPr>
          <p:nvPr/>
        </p:nvSpPr>
        <p:spPr bwMode="auto">
          <a:xfrm rot="10800000" flipH="1">
            <a:off x="3810000" y="3898900"/>
            <a:ext cx="1473200" cy="139700"/>
          </a:xfrm>
          <a:prstGeom prst="line">
            <a:avLst/>
          </a:prstGeom>
          <a:noFill/>
          <a:ln w="127000">
            <a:solidFill>
              <a:srgbClr val="FFFF00"/>
            </a:solidFill>
            <a:round/>
            <a:headEnd/>
            <a:tailEnd/>
          </a:ln>
        </p:spPr>
        <p:txBody>
          <a:bodyPr>
            <a:prstTxWarp prst="textNoShape">
              <a:avLst/>
            </a:prstTxWarp>
          </a:bodyPr>
          <a:lstStyle/>
          <a:p>
            <a:endParaRPr lang="en-US"/>
          </a:p>
        </p:txBody>
      </p:sp>
      <p:sp>
        <p:nvSpPr>
          <p:cNvPr id="34931" name="Line 115"/>
          <p:cNvSpPr>
            <a:spLocks noChangeShapeType="1"/>
          </p:cNvSpPr>
          <p:nvPr/>
        </p:nvSpPr>
        <p:spPr bwMode="auto">
          <a:xfrm rot="10800000" flipH="1">
            <a:off x="3759200" y="5664200"/>
            <a:ext cx="1473200" cy="139700"/>
          </a:xfrm>
          <a:prstGeom prst="line">
            <a:avLst/>
          </a:prstGeom>
          <a:noFill/>
          <a:ln w="127000">
            <a:solidFill>
              <a:srgbClr val="FFFF00"/>
            </a:solidFill>
            <a:round/>
            <a:headEnd/>
            <a:tailEnd/>
          </a:ln>
        </p:spPr>
        <p:txBody>
          <a:bodyPr>
            <a:prstTxWarp prst="textNoShape">
              <a:avLst/>
            </a:prstTxWarp>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2126336" presetClass="entr" presetSubtype="40212048" fill="hold" grpId="0" nodeType="clickEffect">
                                  <p:stCondLst>
                                    <p:cond delay="0"/>
                                  </p:stCondLst>
                                  <p:childTnLst>
                                    <p:set>
                                      <p:cBhvr>
                                        <p:cTn id="6" dur="1" fill="hold">
                                          <p:stCondLst>
                                            <p:cond delay="499"/>
                                          </p:stCondLst>
                                        </p:cTn>
                                        <p:tgtEl>
                                          <p:spTgt spid="34929"/>
                                        </p:tgtEl>
                                        <p:attrNameLst>
                                          <p:attrName>style.visibility</p:attrName>
                                        </p:attrNameLst>
                                      </p:cBhvr>
                                      <p:to>
                                        <p:strVal val="visible"/>
                                      </p:to>
                                    </p:set>
                                  </p:childTnLst>
                                </p:cTn>
                              </p:par>
                            </p:childTnLst>
                          </p:cTn>
                        </p:par>
                        <p:par>
                          <p:cTn id="7" fill="hold">
                            <p:stCondLst>
                              <p:cond delay="500"/>
                            </p:stCondLst>
                            <p:childTnLst>
                              <p:par>
                                <p:cTn id="8" presetID="102126336" presetClass="entr" presetSubtype="102020520" fill="hold" grpId="0" nodeType="afterEffect">
                                  <p:stCondLst>
                                    <p:cond delay="500"/>
                                  </p:stCondLst>
                                  <p:childTnLst>
                                    <p:set>
                                      <p:cBhvr>
                                        <p:cTn id="9" dur="1" fill="hold">
                                          <p:stCondLst>
                                            <p:cond delay="499"/>
                                          </p:stCondLst>
                                        </p:cTn>
                                        <p:tgtEl>
                                          <p:spTgt spid="34930"/>
                                        </p:tgtEl>
                                        <p:attrNameLst>
                                          <p:attrName>style.visibility</p:attrName>
                                        </p:attrNameLst>
                                      </p:cBhvr>
                                      <p:to>
                                        <p:strVal val="visible"/>
                                      </p:to>
                                    </p:set>
                                  </p:childTnLst>
                                </p:cTn>
                              </p:par>
                            </p:childTnLst>
                          </p:cTn>
                        </p:par>
                        <p:par>
                          <p:cTn id="10" fill="hold">
                            <p:stCondLst>
                              <p:cond delay="1500"/>
                            </p:stCondLst>
                            <p:childTnLst>
                              <p:par>
                                <p:cTn id="11" presetID="102126336" presetClass="entr" presetSubtype="40211840" fill="hold" grpId="0" nodeType="afterEffect">
                                  <p:stCondLst>
                                    <p:cond delay="500"/>
                                  </p:stCondLst>
                                  <p:childTnLst>
                                    <p:set>
                                      <p:cBhvr>
                                        <p:cTn id="12" dur="1" fill="hold">
                                          <p:stCondLst>
                                            <p:cond delay="499"/>
                                          </p:stCondLst>
                                        </p:cTn>
                                        <p:tgtEl>
                                          <p:spTgt spid="349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929" grpId="0" animBg="1"/>
      <p:bldP spid="34930" grpId="0" animBg="1"/>
      <p:bldP spid="34931" grpId="0" animBg="1"/>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682" name="Rectangle 1"/>
          <p:cNvSpPr>
            <a:spLocks/>
          </p:cNvSpPr>
          <p:nvPr/>
        </p:nvSpPr>
        <p:spPr bwMode="auto">
          <a:xfrm>
            <a:off x="2457450" y="469900"/>
            <a:ext cx="4152900"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Perfect Matchings</a:t>
            </a:r>
          </a:p>
        </p:txBody>
      </p:sp>
      <p:sp>
        <p:nvSpPr>
          <p:cNvPr id="2" name="Rectangle 2"/>
          <p:cNvSpPr>
            <a:spLocks/>
          </p:cNvSpPr>
          <p:nvPr/>
        </p:nvSpPr>
        <p:spPr bwMode="auto">
          <a:xfrm>
            <a:off x="679450" y="2868613"/>
            <a:ext cx="7721600" cy="1855787"/>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rgbClr val="FFFF00"/>
                </a:solidFill>
                <a:ea typeface="Arial Rounded MT Bold" charset="0"/>
                <a:cs typeface="Arial Rounded MT Bold" charset="0"/>
              </a:rPr>
              <a:t>Regular Bipartite Matching Theorem:  </a:t>
            </a:r>
            <a:r>
              <a:rPr lang="en-US">
                <a:solidFill>
                  <a:schemeClr val="tx1"/>
                </a:solidFill>
                <a:ea typeface="Arial Rounded MT Bold" charset="0"/>
                <a:cs typeface="Arial Rounded MT Bold" charset="0"/>
              </a:rPr>
              <a:t>If every node in a bipartite graph has the same degree d ≥ 1, then the graph has a perfect matching.</a:t>
            </a:r>
          </a:p>
        </p:txBody>
      </p:sp>
      <p:sp>
        <p:nvSpPr>
          <p:cNvPr id="35843" name="Rectangle 3"/>
          <p:cNvSpPr>
            <a:spLocks/>
          </p:cNvSpPr>
          <p:nvPr/>
        </p:nvSpPr>
        <p:spPr bwMode="auto">
          <a:xfrm>
            <a:off x="685800" y="4876800"/>
            <a:ext cx="8013700" cy="13208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Note: if degrees are the same then |A| = |B|,  where A is the set of nodes “on the left” and B is the set of nodes “on the right”</a:t>
            </a:r>
          </a:p>
        </p:txBody>
      </p:sp>
      <p:sp>
        <p:nvSpPr>
          <p:cNvPr id="35844" name="Rectangle 4"/>
          <p:cNvSpPr>
            <a:spLocks/>
          </p:cNvSpPr>
          <p:nvPr/>
        </p:nvSpPr>
        <p:spPr bwMode="auto">
          <a:xfrm>
            <a:off x="704850" y="1206500"/>
            <a:ext cx="8013700" cy="13208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A </a:t>
            </a:r>
            <a:r>
              <a:rPr lang="en-US">
                <a:solidFill>
                  <a:srgbClr val="FFFF00"/>
                </a:solidFill>
                <a:ea typeface="Arial Rounded MT Bold" charset="0"/>
                <a:cs typeface="Arial Rounded MT Bold" charset="0"/>
              </a:rPr>
              <a:t>matching</a:t>
            </a:r>
            <a:r>
              <a:rPr lang="en-US">
                <a:solidFill>
                  <a:schemeClr val="tx1"/>
                </a:solidFill>
                <a:ea typeface="Arial Rounded MT Bold" charset="0"/>
                <a:cs typeface="Arial Rounded MT Bold" charset="0"/>
              </a:rPr>
              <a:t> is a set of edges, no two of which share a vertex.  The matching is </a:t>
            </a:r>
            <a:r>
              <a:rPr lang="en-US">
                <a:solidFill>
                  <a:srgbClr val="FFFF00"/>
                </a:solidFill>
                <a:ea typeface="Arial Rounded MT Bold" charset="0"/>
                <a:cs typeface="Arial Rounded MT Bold" charset="0"/>
              </a:rPr>
              <a:t>perfect</a:t>
            </a:r>
            <a:r>
              <a:rPr lang="en-US">
                <a:solidFill>
                  <a:schemeClr val="tx1"/>
                </a:solidFill>
                <a:ea typeface="Arial Rounded MT Bold" charset="0"/>
                <a:cs typeface="Arial Rounded MT Bold" charset="0"/>
              </a:rPr>
              <a:t> if it includes every vertex.</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2239232" presetClass="entr" presetSubtype="102021544" fill="hold" grpId="0" nodeType="clickEffect">
                                  <p:stCondLst>
                                    <p:cond delay="0"/>
                                  </p:stCondLst>
                                  <p:childTnLst>
                                    <p:set>
                                      <p:cBhvr>
                                        <p:cTn id="6" dur="1" fill="hold">
                                          <p:stCondLst>
                                            <p:cond delay="499"/>
                                          </p:stCondLst>
                                        </p:cTn>
                                        <p:tgtEl>
                                          <p:spTgt spid="358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2239232" presetClass="entr" presetSubtype="40212264" fill="hold" grpId="0"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2239232" presetClass="entr" presetSubtype="102021632" fill="hold" grpId="0" nodeType="clickEffect">
                                  <p:stCondLst>
                                    <p:cond delay="0"/>
                                  </p:stCondLst>
                                  <p:childTnLst>
                                    <p:set>
                                      <p:cBhvr>
                                        <p:cTn id="14" dur="1" fill="hold">
                                          <p:stCondLst>
                                            <p:cond delay="499"/>
                                          </p:stCondLst>
                                        </p:cTn>
                                        <p:tgtEl>
                                          <p:spTgt spid="358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5843" grpId="0" autoUpdateAnimBg="0"/>
      <p:bldP spid="35844" grpId="0" autoUpdateAnimBg="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1"/>
          <p:cNvSpPr>
            <a:spLocks noChangeArrowheads="1"/>
          </p:cNvSpPr>
          <p:nvPr>
            <p:ph type="title"/>
          </p:nvPr>
        </p:nvSpPr>
        <p:spPr>
          <a:xfrm>
            <a:off x="685800" y="2514600"/>
            <a:ext cx="7772400" cy="1143000"/>
          </a:xfrm>
        </p:spPr>
        <p:txBody>
          <a:bodyPr rIns="132080"/>
          <a:lstStyle/>
          <a:p>
            <a:pPr indent="0" eaLnBrk="1" hangingPunct="1"/>
            <a:r>
              <a:rPr lang="en-US" sz="6000"/>
              <a:t>Recap</a:t>
            </a:r>
          </a:p>
        </p:txBody>
      </p:sp>
    </p:spTree>
  </p:cSld>
  <p:clrMapOvr>
    <a:masterClrMapping/>
  </p:clrMapOvr>
  <p:transition spd="med">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5" name="Rectangle 1"/>
          <p:cNvSpPr>
            <a:spLocks/>
          </p:cNvSpPr>
          <p:nvPr/>
        </p:nvSpPr>
        <p:spPr bwMode="auto">
          <a:xfrm>
            <a:off x="911225" y="3008313"/>
            <a:ext cx="6907213" cy="508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a:solidFill>
                  <a:schemeClr val="tx1"/>
                </a:solidFill>
                <a:ea typeface="Arial Rounded MT Bold" charset="0"/>
                <a:cs typeface="Arial Rounded MT Bold" charset="0"/>
              </a:rPr>
              <a:t>If there are </a:t>
            </a:r>
            <a:r>
              <a:rPr lang="en-US">
                <a:solidFill>
                  <a:srgbClr val="FFFF00"/>
                </a:solidFill>
                <a:ea typeface="Arial Rounded MT Bold" charset="0"/>
                <a:cs typeface="Arial Rounded MT Bold" charset="0"/>
              </a:rPr>
              <a:t>m</a:t>
            </a:r>
            <a:r>
              <a:rPr lang="en-US">
                <a:solidFill>
                  <a:schemeClr val="tx1"/>
                </a:solidFill>
                <a:ea typeface="Arial Rounded MT Bold" charset="0"/>
                <a:cs typeface="Arial Rounded MT Bold" charset="0"/>
              </a:rPr>
              <a:t> boys, there are </a:t>
            </a:r>
            <a:r>
              <a:rPr lang="en-US">
                <a:solidFill>
                  <a:srgbClr val="FFFF00"/>
                </a:solidFill>
                <a:ea typeface="Arial Rounded MT Bold" charset="0"/>
                <a:cs typeface="Arial Rounded MT Bold" charset="0"/>
              </a:rPr>
              <a:t>md</a:t>
            </a:r>
            <a:r>
              <a:rPr lang="en-US">
                <a:solidFill>
                  <a:schemeClr val="tx1"/>
                </a:solidFill>
                <a:ea typeface="Arial Rounded MT Bold" charset="0"/>
                <a:cs typeface="Arial Rounded MT Bold" charset="0"/>
              </a:rPr>
              <a:t> edges</a:t>
            </a:r>
          </a:p>
        </p:txBody>
      </p:sp>
      <p:sp>
        <p:nvSpPr>
          <p:cNvPr id="36866" name="Rectangle 2"/>
          <p:cNvSpPr>
            <a:spLocks/>
          </p:cNvSpPr>
          <p:nvPr/>
        </p:nvSpPr>
        <p:spPr bwMode="auto">
          <a:xfrm>
            <a:off x="911225" y="3638550"/>
            <a:ext cx="6653213" cy="508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a:solidFill>
                  <a:schemeClr val="tx1"/>
                </a:solidFill>
                <a:ea typeface="Arial Rounded MT Bold" charset="0"/>
                <a:cs typeface="Arial Rounded MT Bold" charset="0"/>
              </a:rPr>
              <a:t>If there are </a:t>
            </a:r>
            <a:r>
              <a:rPr lang="en-US">
                <a:solidFill>
                  <a:srgbClr val="FFFF00"/>
                </a:solidFill>
                <a:ea typeface="Arial Rounded MT Bold" charset="0"/>
                <a:cs typeface="Arial Rounded MT Bold" charset="0"/>
              </a:rPr>
              <a:t>n</a:t>
            </a:r>
            <a:r>
              <a:rPr lang="en-US">
                <a:solidFill>
                  <a:schemeClr val="tx1"/>
                </a:solidFill>
                <a:ea typeface="Arial Rounded MT Bold" charset="0"/>
                <a:cs typeface="Arial Rounded MT Bold" charset="0"/>
              </a:rPr>
              <a:t> girls, there are </a:t>
            </a:r>
            <a:r>
              <a:rPr lang="en-US">
                <a:solidFill>
                  <a:srgbClr val="FFFF00"/>
                </a:solidFill>
                <a:ea typeface="Arial Rounded MT Bold" charset="0"/>
                <a:cs typeface="Arial Rounded MT Bold" charset="0"/>
              </a:rPr>
              <a:t>nd</a:t>
            </a:r>
            <a:r>
              <a:rPr lang="en-US">
                <a:solidFill>
                  <a:schemeClr val="tx1"/>
                </a:solidFill>
                <a:ea typeface="Arial Rounded MT Bold" charset="0"/>
                <a:cs typeface="Arial Rounded MT Bold" charset="0"/>
              </a:rPr>
              <a:t> edges</a:t>
            </a:r>
          </a:p>
        </p:txBody>
      </p:sp>
      <p:sp>
        <p:nvSpPr>
          <p:cNvPr id="36867" name="Rectangle 3"/>
          <p:cNvSpPr>
            <a:spLocks/>
          </p:cNvSpPr>
          <p:nvPr/>
        </p:nvSpPr>
        <p:spPr bwMode="auto">
          <a:xfrm>
            <a:off x="911225" y="2379663"/>
            <a:ext cx="1192213" cy="508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a:solidFill>
                  <a:schemeClr val="tx1"/>
                </a:solidFill>
                <a:ea typeface="Arial Rounded MT Bold" charset="0"/>
                <a:cs typeface="Arial Rounded MT Bold" charset="0"/>
              </a:rPr>
              <a:t>Proof:</a:t>
            </a:r>
          </a:p>
        </p:txBody>
      </p:sp>
      <p:sp>
        <p:nvSpPr>
          <p:cNvPr id="72709" name="Rectangle 4"/>
          <p:cNvSpPr>
            <a:spLocks/>
          </p:cNvSpPr>
          <p:nvPr/>
        </p:nvSpPr>
        <p:spPr bwMode="auto">
          <a:xfrm>
            <a:off x="911225" y="1751013"/>
            <a:ext cx="7661275" cy="508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a:solidFill>
                  <a:schemeClr val="tx1"/>
                </a:solidFill>
                <a:ea typeface="Arial Rounded MT Bold" charset="0"/>
                <a:cs typeface="Arial Rounded MT Bold" charset="0"/>
              </a:rPr>
              <a:t>Claim: If degrees are the same then |A| = |B|</a:t>
            </a:r>
          </a:p>
        </p:txBody>
      </p:sp>
      <p:sp>
        <p:nvSpPr>
          <p:cNvPr id="72710" name="Rectangle 5"/>
          <p:cNvSpPr>
            <a:spLocks/>
          </p:cNvSpPr>
          <p:nvPr/>
        </p:nvSpPr>
        <p:spPr bwMode="auto">
          <a:xfrm>
            <a:off x="2386013" y="774700"/>
            <a:ext cx="4357687"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A Matter of Degree</a:t>
            </a:r>
          </a:p>
        </p:txBody>
      </p:sp>
      <p:sp>
        <p:nvSpPr>
          <p:cNvPr id="2" name="Rectangle 6"/>
          <p:cNvSpPr>
            <a:spLocks/>
          </p:cNvSpPr>
          <p:nvPr/>
        </p:nvSpPr>
        <p:spPr bwMode="auto">
          <a:xfrm>
            <a:off x="869950" y="4699000"/>
            <a:ext cx="8013700" cy="19304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The Regular Bipartite Matching Theorem follows from a stronger theorem, which we now come to.  (Remind me to return to the proof of the RBMT later.)</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2268928" presetClass="entr" presetSubtype="102022784" fill="hold" grpId="0" nodeType="clickEffect">
                                  <p:stCondLst>
                                    <p:cond delay="0"/>
                                  </p:stCondLst>
                                  <p:childTnLst>
                                    <p:set>
                                      <p:cBhvr>
                                        <p:cTn id="6" dur="1" fill="hold">
                                          <p:stCondLst>
                                            <p:cond delay="499"/>
                                          </p:stCondLst>
                                        </p:cTn>
                                        <p:tgtEl>
                                          <p:spTgt spid="368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2268928" presetClass="entr" presetSubtype="40212480" fill="hold" grpId="0" nodeType="clickEffect">
                                  <p:stCondLst>
                                    <p:cond delay="0"/>
                                  </p:stCondLst>
                                  <p:childTnLst>
                                    <p:set>
                                      <p:cBhvr>
                                        <p:cTn id="10" dur="1" fill="hold">
                                          <p:stCondLst>
                                            <p:cond delay="499"/>
                                          </p:stCondLst>
                                        </p:cTn>
                                        <p:tgtEl>
                                          <p:spTgt spid="368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2268928" presetClass="entr" presetSubtype="102022992" fill="hold" grpId="0" nodeType="clickEffect">
                                  <p:stCondLst>
                                    <p:cond delay="0"/>
                                  </p:stCondLst>
                                  <p:childTnLst>
                                    <p:set>
                                      <p:cBhvr>
                                        <p:cTn id="14" dur="1" fill="hold">
                                          <p:stCondLst>
                                            <p:cond delay="499"/>
                                          </p:stCondLst>
                                        </p:cTn>
                                        <p:tgtEl>
                                          <p:spTgt spid="368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2268928" presetClass="entr" presetSubtype="102330624" fill="hold" grpId="0"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5" grpId="0" autoUpdateAnimBg="0"/>
      <p:bldP spid="36866" grpId="0" autoUpdateAnimBg="0"/>
      <p:bldP spid="36867" grpId="0" autoUpdateAnimBg="0"/>
      <p:bldP spid="2" grpId="0" autoUpdateAnimBg="0"/>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30" name="Rectangle 1"/>
          <p:cNvSpPr>
            <a:spLocks/>
          </p:cNvSpPr>
          <p:nvPr/>
        </p:nvSpPr>
        <p:spPr bwMode="auto">
          <a:xfrm>
            <a:off x="1952625" y="1282700"/>
            <a:ext cx="5160963"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The Marriage Theorem</a:t>
            </a:r>
          </a:p>
        </p:txBody>
      </p:sp>
      <p:sp>
        <p:nvSpPr>
          <p:cNvPr id="73731" name="Rectangle 2"/>
          <p:cNvSpPr>
            <a:spLocks/>
          </p:cNvSpPr>
          <p:nvPr/>
        </p:nvSpPr>
        <p:spPr bwMode="auto">
          <a:xfrm>
            <a:off x="858838" y="2238375"/>
            <a:ext cx="7429500" cy="21844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Theorem:  A bipartite graph has a perfect matching if and only if </a:t>
            </a:r>
            <a:r>
              <a:rPr lang="en-US">
                <a:solidFill>
                  <a:srgbClr val="FFFF00"/>
                </a:solidFill>
                <a:ea typeface="Arial Rounded MT Bold" charset="0"/>
                <a:cs typeface="Arial Rounded MT Bold" charset="0"/>
              </a:rPr>
              <a:t>|A| = |B| = n</a:t>
            </a:r>
            <a:r>
              <a:rPr lang="en-US">
                <a:solidFill>
                  <a:schemeClr val="tx1"/>
                </a:solidFill>
                <a:ea typeface="Arial Rounded MT Bold" charset="0"/>
                <a:cs typeface="Arial Rounded MT Bold" charset="0"/>
              </a:rPr>
              <a:t> and for all </a:t>
            </a:r>
            <a:r>
              <a:rPr lang="en-US">
                <a:solidFill>
                  <a:srgbClr val="FFFF00"/>
                </a:solidFill>
                <a:ea typeface="Arial Rounded MT Bold" charset="0"/>
                <a:cs typeface="Arial Rounded MT Bold" charset="0"/>
              </a:rPr>
              <a:t>k </a:t>
            </a:r>
            <a:r>
              <a:rPr lang="en-US">
                <a:solidFill>
                  <a:srgbClr val="FFFF00"/>
                </a:solidFill>
                <a:ea typeface="Apple Symbols" charset="2"/>
                <a:cs typeface="Apple Symbols" charset="2"/>
              </a:rPr>
              <a:t>∈</a:t>
            </a:r>
            <a:r>
              <a:rPr lang="en-US">
                <a:solidFill>
                  <a:schemeClr val="tx1"/>
                </a:solidFill>
                <a:ea typeface="Arial Rounded MT Bold" charset="0"/>
                <a:cs typeface="Arial Rounded MT Bold" charset="0"/>
              </a:rPr>
              <a:t> </a:t>
            </a:r>
            <a:r>
              <a:rPr lang="en-US">
                <a:solidFill>
                  <a:srgbClr val="FFFF00"/>
                </a:solidFill>
                <a:ea typeface="Arial Rounded MT Bold" charset="0"/>
                <a:cs typeface="Arial Rounded MT Bold" charset="0"/>
              </a:rPr>
              <a:t>[1,n]</a:t>
            </a:r>
            <a:r>
              <a:rPr lang="en-US">
                <a:solidFill>
                  <a:schemeClr val="tx1"/>
                </a:solidFill>
                <a:ea typeface="Arial Rounded MT Bold" charset="0"/>
                <a:cs typeface="Arial Rounded MT Bold" charset="0"/>
              </a:rPr>
              <a:t>: for any subset of </a:t>
            </a:r>
            <a:r>
              <a:rPr lang="en-US">
                <a:solidFill>
                  <a:srgbClr val="FFFF00"/>
                </a:solidFill>
                <a:ea typeface="Arial Rounded MT Bold" charset="0"/>
                <a:cs typeface="Arial Rounded MT Bold" charset="0"/>
              </a:rPr>
              <a:t>k </a:t>
            </a:r>
            <a:r>
              <a:rPr lang="en-US">
                <a:solidFill>
                  <a:schemeClr val="tx1"/>
                </a:solidFill>
                <a:ea typeface="Arial Rounded MT Bold" charset="0"/>
                <a:cs typeface="Arial Rounded MT Bold" charset="0"/>
              </a:rPr>
              <a:t>nodes of </a:t>
            </a:r>
            <a:r>
              <a:rPr lang="en-US">
                <a:solidFill>
                  <a:srgbClr val="FFFF00"/>
                </a:solidFill>
                <a:ea typeface="Arial Rounded MT Bold" charset="0"/>
                <a:cs typeface="Arial Rounded MT Bold" charset="0"/>
              </a:rPr>
              <a:t>A</a:t>
            </a:r>
            <a:r>
              <a:rPr lang="en-US">
                <a:solidFill>
                  <a:schemeClr val="tx1"/>
                </a:solidFill>
                <a:ea typeface="Arial Rounded MT Bold" charset="0"/>
                <a:cs typeface="Arial Rounded MT Bold" charset="0"/>
              </a:rPr>
              <a:t> there are at least </a:t>
            </a:r>
            <a:r>
              <a:rPr lang="en-US">
                <a:solidFill>
                  <a:srgbClr val="FFFF00"/>
                </a:solidFill>
                <a:ea typeface="Arial Rounded MT Bold" charset="0"/>
                <a:cs typeface="Arial Rounded MT Bold" charset="0"/>
              </a:rPr>
              <a:t>k</a:t>
            </a:r>
            <a:r>
              <a:rPr lang="en-US">
                <a:solidFill>
                  <a:schemeClr val="tx1"/>
                </a:solidFill>
                <a:ea typeface="Arial Rounded MT Bold" charset="0"/>
                <a:cs typeface="Arial Rounded MT Bold" charset="0"/>
              </a:rPr>
              <a:t> nodes of </a:t>
            </a:r>
            <a:r>
              <a:rPr lang="en-US">
                <a:solidFill>
                  <a:srgbClr val="FFFF00"/>
                </a:solidFill>
                <a:ea typeface="Arial Rounded MT Bold" charset="0"/>
                <a:cs typeface="Arial Rounded MT Bold" charset="0"/>
              </a:rPr>
              <a:t>B </a:t>
            </a:r>
            <a:r>
              <a:rPr lang="en-US">
                <a:solidFill>
                  <a:schemeClr val="tx1"/>
                </a:solidFill>
                <a:ea typeface="Arial Rounded MT Bold" charset="0"/>
                <a:cs typeface="Arial Rounded MT Bold" charset="0"/>
              </a:rPr>
              <a:t>that are connected to at least one of them.</a:t>
            </a:r>
          </a:p>
        </p:txBody>
      </p:sp>
    </p:spTree>
  </p:cSld>
  <p:clrMapOvr>
    <a:masterClrMapping/>
  </p:clrMapOvr>
  <p:transition spd="med">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74754" name="Picture 1"/>
          <p:cNvPicPr>
            <a:picLocks noChangeArrowheads="1"/>
          </p:cNvPicPr>
          <p:nvPr/>
        </p:nvPicPr>
        <p:blipFill>
          <a:blip r:embed="rId2"/>
          <a:srcRect/>
          <a:stretch>
            <a:fillRect/>
          </a:stretch>
        </p:blipFill>
        <p:spPr bwMode="auto">
          <a:xfrm>
            <a:off x="1041400" y="1130300"/>
            <a:ext cx="865188" cy="1143000"/>
          </a:xfrm>
          <a:prstGeom prst="rect">
            <a:avLst/>
          </a:prstGeom>
          <a:noFill/>
          <a:ln w="12700">
            <a:noFill/>
            <a:miter lim="800000"/>
            <a:headEnd/>
            <a:tailEnd/>
          </a:ln>
        </p:spPr>
      </p:pic>
      <p:grpSp>
        <p:nvGrpSpPr>
          <p:cNvPr id="74755" name="Group 2"/>
          <p:cNvGrpSpPr>
            <a:grpSpLocks/>
          </p:cNvGrpSpPr>
          <p:nvPr/>
        </p:nvGrpSpPr>
        <p:grpSpPr bwMode="auto">
          <a:xfrm>
            <a:off x="3479800" y="3948113"/>
            <a:ext cx="608013" cy="839787"/>
            <a:chOff x="0" y="0"/>
            <a:chExt cx="383" cy="528"/>
          </a:xfrm>
        </p:grpSpPr>
        <p:grpSp>
          <p:nvGrpSpPr>
            <p:cNvPr id="74825" name="Group 3"/>
            <p:cNvGrpSpPr>
              <a:grpSpLocks/>
            </p:cNvGrpSpPr>
            <p:nvPr/>
          </p:nvGrpSpPr>
          <p:grpSpPr bwMode="auto">
            <a:xfrm>
              <a:off x="137" y="0"/>
              <a:ext cx="153" cy="121"/>
              <a:chOff x="0" y="0"/>
              <a:chExt cx="153" cy="121"/>
            </a:xfrm>
          </p:grpSpPr>
          <p:sp>
            <p:nvSpPr>
              <p:cNvPr id="74841" name="AutoShape 4"/>
              <p:cNvSpPr>
                <a:spLocks/>
              </p:cNvSpPr>
              <p:nvPr/>
            </p:nvSpPr>
            <p:spPr bwMode="auto">
              <a:xfrm>
                <a:off x="0" y="0"/>
                <a:ext cx="153" cy="121"/>
              </a:xfrm>
              <a:custGeom>
                <a:avLst/>
                <a:gdLst>
                  <a:gd name="T0" fmla="*/ 0 w 21600"/>
                  <a:gd name="T1" fmla="*/ 0 h 21600"/>
                  <a:gd name="T2" fmla="*/ 21600 w 21600"/>
                  <a:gd name="T3" fmla="*/ 21600 h 21600"/>
                </a:gdLst>
                <a:ahLst/>
                <a:cxnLst/>
                <a:rect l="T0" t="T1" r="T2" b="T3"/>
                <a:pathLst>
                  <a:path w="21600" h="21600">
                    <a:moveTo>
                      <a:pt x="7724" y="10473"/>
                    </a:moveTo>
                    <a:lnTo>
                      <a:pt x="8902" y="6639"/>
                    </a:lnTo>
                    <a:lnTo>
                      <a:pt x="10538" y="3927"/>
                    </a:lnTo>
                    <a:lnTo>
                      <a:pt x="12698" y="1683"/>
                    </a:lnTo>
                    <a:lnTo>
                      <a:pt x="14662" y="374"/>
                    </a:lnTo>
                    <a:lnTo>
                      <a:pt x="16625" y="0"/>
                    </a:lnTo>
                    <a:lnTo>
                      <a:pt x="18655" y="281"/>
                    </a:lnTo>
                    <a:lnTo>
                      <a:pt x="20029" y="1122"/>
                    </a:lnTo>
                    <a:lnTo>
                      <a:pt x="20945" y="2712"/>
                    </a:lnTo>
                    <a:lnTo>
                      <a:pt x="21404" y="4395"/>
                    </a:lnTo>
                    <a:lnTo>
                      <a:pt x="21600" y="6826"/>
                    </a:lnTo>
                    <a:lnTo>
                      <a:pt x="21404" y="9725"/>
                    </a:lnTo>
                    <a:lnTo>
                      <a:pt x="20815" y="12717"/>
                    </a:lnTo>
                    <a:lnTo>
                      <a:pt x="19833" y="15148"/>
                    </a:lnTo>
                    <a:lnTo>
                      <a:pt x="18262" y="17673"/>
                    </a:lnTo>
                    <a:lnTo>
                      <a:pt x="16625" y="19449"/>
                    </a:lnTo>
                    <a:lnTo>
                      <a:pt x="14662" y="20665"/>
                    </a:lnTo>
                    <a:lnTo>
                      <a:pt x="12895" y="21600"/>
                    </a:lnTo>
                    <a:lnTo>
                      <a:pt x="10604" y="21600"/>
                    </a:lnTo>
                    <a:lnTo>
                      <a:pt x="9295" y="21319"/>
                    </a:lnTo>
                    <a:lnTo>
                      <a:pt x="8116" y="20478"/>
                    </a:lnTo>
                    <a:lnTo>
                      <a:pt x="7331" y="18888"/>
                    </a:lnTo>
                    <a:lnTo>
                      <a:pt x="6938" y="17205"/>
                    </a:lnTo>
                    <a:lnTo>
                      <a:pt x="6742" y="15148"/>
                    </a:lnTo>
                    <a:lnTo>
                      <a:pt x="7069" y="13465"/>
                    </a:lnTo>
                    <a:lnTo>
                      <a:pt x="4255" y="14587"/>
                    </a:lnTo>
                    <a:lnTo>
                      <a:pt x="1898" y="15522"/>
                    </a:lnTo>
                    <a:lnTo>
                      <a:pt x="655" y="15522"/>
                    </a:lnTo>
                    <a:lnTo>
                      <a:pt x="0" y="14587"/>
                    </a:lnTo>
                    <a:lnTo>
                      <a:pt x="0" y="13465"/>
                    </a:lnTo>
                    <a:lnTo>
                      <a:pt x="393" y="12156"/>
                    </a:lnTo>
                    <a:lnTo>
                      <a:pt x="1309" y="11595"/>
                    </a:lnTo>
                    <a:lnTo>
                      <a:pt x="3338" y="11408"/>
                    </a:lnTo>
                    <a:lnTo>
                      <a:pt x="5760" y="11127"/>
                    </a:lnTo>
                    <a:lnTo>
                      <a:pt x="7724" y="10473"/>
                    </a:lnTo>
                    <a:close/>
                    <a:moveTo>
                      <a:pt x="7724" y="10473"/>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42" name="Rectangle 5"/>
              <p:cNvSpPr>
                <a:spLocks/>
              </p:cNvSpPr>
              <p:nvPr/>
            </p:nvSpPr>
            <p:spPr bwMode="auto">
              <a:xfrm>
                <a:off x="0" y="0"/>
                <a:ext cx="153" cy="12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826" name="Group 6"/>
            <p:cNvGrpSpPr>
              <a:grpSpLocks/>
            </p:cNvGrpSpPr>
            <p:nvPr/>
          </p:nvGrpSpPr>
          <p:grpSpPr bwMode="auto">
            <a:xfrm>
              <a:off x="110" y="135"/>
              <a:ext cx="118" cy="193"/>
              <a:chOff x="0" y="0"/>
              <a:chExt cx="117" cy="192"/>
            </a:xfrm>
          </p:grpSpPr>
          <p:sp>
            <p:nvSpPr>
              <p:cNvPr id="74839" name="AutoShape 7"/>
              <p:cNvSpPr>
                <a:spLocks/>
              </p:cNvSpPr>
              <p:nvPr/>
            </p:nvSpPr>
            <p:spPr bwMode="auto">
              <a:xfrm>
                <a:off x="0" y="0"/>
                <a:ext cx="117" cy="192"/>
              </a:xfrm>
              <a:custGeom>
                <a:avLst/>
                <a:gdLst>
                  <a:gd name="T0" fmla="*/ 0 w 21600"/>
                  <a:gd name="T1" fmla="*/ 0 h 21600"/>
                  <a:gd name="T2" fmla="*/ 21600 w 21600"/>
                  <a:gd name="T3" fmla="*/ 21600 h 21600"/>
                </a:gdLst>
                <a:ahLst/>
                <a:cxnLst/>
                <a:rect l="T0" t="T1" r="T2" b="T3"/>
                <a:pathLst>
                  <a:path w="21600" h="21600">
                    <a:moveTo>
                      <a:pt x="5868" y="3659"/>
                    </a:moveTo>
                    <a:lnTo>
                      <a:pt x="7909" y="1416"/>
                    </a:lnTo>
                    <a:lnTo>
                      <a:pt x="10205" y="177"/>
                    </a:lnTo>
                    <a:lnTo>
                      <a:pt x="12926" y="0"/>
                    </a:lnTo>
                    <a:lnTo>
                      <a:pt x="15902" y="59"/>
                    </a:lnTo>
                    <a:lnTo>
                      <a:pt x="18369" y="531"/>
                    </a:lnTo>
                    <a:lnTo>
                      <a:pt x="20069" y="1534"/>
                    </a:lnTo>
                    <a:lnTo>
                      <a:pt x="21090" y="2715"/>
                    </a:lnTo>
                    <a:lnTo>
                      <a:pt x="21600" y="4131"/>
                    </a:lnTo>
                    <a:lnTo>
                      <a:pt x="21175" y="5548"/>
                    </a:lnTo>
                    <a:lnTo>
                      <a:pt x="20580" y="7141"/>
                    </a:lnTo>
                    <a:lnTo>
                      <a:pt x="19134" y="8911"/>
                    </a:lnTo>
                    <a:lnTo>
                      <a:pt x="17348" y="10446"/>
                    </a:lnTo>
                    <a:lnTo>
                      <a:pt x="15392" y="11685"/>
                    </a:lnTo>
                    <a:lnTo>
                      <a:pt x="14117" y="13102"/>
                    </a:lnTo>
                    <a:lnTo>
                      <a:pt x="13861" y="14459"/>
                    </a:lnTo>
                    <a:lnTo>
                      <a:pt x="14372" y="15993"/>
                    </a:lnTo>
                    <a:lnTo>
                      <a:pt x="14882" y="17469"/>
                    </a:lnTo>
                    <a:lnTo>
                      <a:pt x="14627" y="17941"/>
                    </a:lnTo>
                    <a:lnTo>
                      <a:pt x="15052" y="18826"/>
                    </a:lnTo>
                    <a:lnTo>
                      <a:pt x="14372" y="19889"/>
                    </a:lnTo>
                    <a:lnTo>
                      <a:pt x="12926" y="20892"/>
                    </a:lnTo>
                    <a:lnTo>
                      <a:pt x="10885" y="21482"/>
                    </a:lnTo>
                    <a:lnTo>
                      <a:pt x="8334" y="21600"/>
                    </a:lnTo>
                    <a:lnTo>
                      <a:pt x="5698" y="21246"/>
                    </a:lnTo>
                    <a:lnTo>
                      <a:pt x="3657" y="20243"/>
                    </a:lnTo>
                    <a:lnTo>
                      <a:pt x="2041" y="19180"/>
                    </a:lnTo>
                    <a:lnTo>
                      <a:pt x="1020" y="17646"/>
                    </a:lnTo>
                    <a:lnTo>
                      <a:pt x="340" y="16052"/>
                    </a:lnTo>
                    <a:lnTo>
                      <a:pt x="0" y="14164"/>
                    </a:lnTo>
                    <a:lnTo>
                      <a:pt x="340" y="12216"/>
                    </a:lnTo>
                    <a:lnTo>
                      <a:pt x="765" y="9974"/>
                    </a:lnTo>
                    <a:lnTo>
                      <a:pt x="1871" y="7967"/>
                    </a:lnTo>
                    <a:lnTo>
                      <a:pt x="3317" y="6433"/>
                    </a:lnTo>
                    <a:lnTo>
                      <a:pt x="4847" y="4603"/>
                    </a:lnTo>
                    <a:lnTo>
                      <a:pt x="5868" y="3659"/>
                    </a:lnTo>
                    <a:close/>
                    <a:moveTo>
                      <a:pt x="5868" y="3659"/>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40" name="Rectangle 8"/>
              <p:cNvSpPr>
                <a:spLocks/>
              </p:cNvSpPr>
              <p:nvPr/>
            </p:nvSpPr>
            <p:spPr bwMode="auto">
              <a:xfrm>
                <a:off x="0" y="0"/>
                <a:ext cx="117" cy="192"/>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827" name="Group 9"/>
            <p:cNvGrpSpPr>
              <a:grpSpLocks/>
            </p:cNvGrpSpPr>
            <p:nvPr/>
          </p:nvGrpSpPr>
          <p:grpSpPr bwMode="auto">
            <a:xfrm>
              <a:off x="0" y="48"/>
              <a:ext cx="181" cy="123"/>
              <a:chOff x="0" y="0"/>
              <a:chExt cx="181" cy="123"/>
            </a:xfrm>
          </p:grpSpPr>
          <p:sp>
            <p:nvSpPr>
              <p:cNvPr id="74837" name="AutoShape 10"/>
              <p:cNvSpPr>
                <a:spLocks/>
              </p:cNvSpPr>
              <p:nvPr/>
            </p:nvSpPr>
            <p:spPr bwMode="auto">
              <a:xfrm>
                <a:off x="0" y="0"/>
                <a:ext cx="181" cy="123"/>
              </a:xfrm>
              <a:custGeom>
                <a:avLst/>
                <a:gdLst>
                  <a:gd name="T0" fmla="*/ 0 w 21600"/>
                  <a:gd name="T1" fmla="*/ 0 h 21600"/>
                  <a:gd name="T2" fmla="*/ 21600 w 21600"/>
                  <a:gd name="T3" fmla="*/ 21600 h 21600"/>
                </a:gdLst>
                <a:ahLst/>
                <a:cxnLst/>
                <a:rect l="T0" t="T1" r="T2" b="T3"/>
                <a:pathLst>
                  <a:path w="21600" h="21600">
                    <a:moveTo>
                      <a:pt x="16338" y="17096"/>
                    </a:moveTo>
                    <a:lnTo>
                      <a:pt x="19606" y="15993"/>
                    </a:lnTo>
                    <a:lnTo>
                      <a:pt x="21600" y="15993"/>
                    </a:lnTo>
                    <a:lnTo>
                      <a:pt x="21600" y="18291"/>
                    </a:lnTo>
                    <a:lnTo>
                      <a:pt x="20935" y="20681"/>
                    </a:lnTo>
                    <a:lnTo>
                      <a:pt x="19329" y="21232"/>
                    </a:lnTo>
                    <a:lnTo>
                      <a:pt x="18111" y="21600"/>
                    </a:lnTo>
                    <a:lnTo>
                      <a:pt x="14068" y="21600"/>
                    </a:lnTo>
                    <a:lnTo>
                      <a:pt x="10634" y="21232"/>
                    </a:lnTo>
                    <a:lnTo>
                      <a:pt x="8640" y="20037"/>
                    </a:lnTo>
                    <a:lnTo>
                      <a:pt x="8142" y="19210"/>
                    </a:lnTo>
                    <a:lnTo>
                      <a:pt x="7532" y="15901"/>
                    </a:lnTo>
                    <a:lnTo>
                      <a:pt x="6646" y="11673"/>
                    </a:lnTo>
                    <a:lnTo>
                      <a:pt x="5262" y="8548"/>
                    </a:lnTo>
                    <a:lnTo>
                      <a:pt x="4043" y="7445"/>
                    </a:lnTo>
                    <a:lnTo>
                      <a:pt x="2825" y="7537"/>
                    </a:lnTo>
                    <a:lnTo>
                      <a:pt x="2437" y="7813"/>
                    </a:lnTo>
                    <a:lnTo>
                      <a:pt x="1440" y="8916"/>
                    </a:lnTo>
                    <a:lnTo>
                      <a:pt x="554" y="9191"/>
                    </a:lnTo>
                    <a:lnTo>
                      <a:pt x="0" y="8364"/>
                    </a:lnTo>
                    <a:lnTo>
                      <a:pt x="332" y="7445"/>
                    </a:lnTo>
                    <a:lnTo>
                      <a:pt x="1108" y="6434"/>
                    </a:lnTo>
                    <a:lnTo>
                      <a:pt x="2603" y="5883"/>
                    </a:lnTo>
                    <a:lnTo>
                      <a:pt x="3046" y="5607"/>
                    </a:lnTo>
                    <a:lnTo>
                      <a:pt x="2935" y="4504"/>
                    </a:lnTo>
                    <a:lnTo>
                      <a:pt x="997" y="3860"/>
                    </a:lnTo>
                    <a:lnTo>
                      <a:pt x="443" y="2941"/>
                    </a:lnTo>
                    <a:lnTo>
                      <a:pt x="332" y="1654"/>
                    </a:lnTo>
                    <a:lnTo>
                      <a:pt x="1274" y="735"/>
                    </a:lnTo>
                    <a:lnTo>
                      <a:pt x="2105" y="1471"/>
                    </a:lnTo>
                    <a:lnTo>
                      <a:pt x="3932" y="3493"/>
                    </a:lnTo>
                    <a:lnTo>
                      <a:pt x="4597" y="3677"/>
                    </a:lnTo>
                    <a:lnTo>
                      <a:pt x="5594" y="3309"/>
                    </a:lnTo>
                    <a:lnTo>
                      <a:pt x="6369" y="1103"/>
                    </a:lnTo>
                    <a:lnTo>
                      <a:pt x="7422" y="0"/>
                    </a:lnTo>
                    <a:lnTo>
                      <a:pt x="8142" y="276"/>
                    </a:lnTo>
                    <a:lnTo>
                      <a:pt x="8197" y="1287"/>
                    </a:lnTo>
                    <a:lnTo>
                      <a:pt x="7754" y="2390"/>
                    </a:lnTo>
                    <a:lnTo>
                      <a:pt x="6535" y="3860"/>
                    </a:lnTo>
                    <a:lnTo>
                      <a:pt x="5871" y="5699"/>
                    </a:lnTo>
                    <a:lnTo>
                      <a:pt x="6314" y="6986"/>
                    </a:lnTo>
                    <a:lnTo>
                      <a:pt x="7643" y="9191"/>
                    </a:lnTo>
                    <a:lnTo>
                      <a:pt x="8308" y="11030"/>
                    </a:lnTo>
                    <a:lnTo>
                      <a:pt x="8972" y="12960"/>
                    </a:lnTo>
                    <a:lnTo>
                      <a:pt x="9637" y="15350"/>
                    </a:lnTo>
                    <a:lnTo>
                      <a:pt x="10135" y="16453"/>
                    </a:lnTo>
                    <a:lnTo>
                      <a:pt x="11354" y="17096"/>
                    </a:lnTo>
                    <a:lnTo>
                      <a:pt x="13126" y="17556"/>
                    </a:lnTo>
                    <a:lnTo>
                      <a:pt x="15175" y="17280"/>
                    </a:lnTo>
                    <a:lnTo>
                      <a:pt x="16338" y="17096"/>
                    </a:lnTo>
                    <a:close/>
                    <a:moveTo>
                      <a:pt x="16338" y="17096"/>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38" name="Rectangle 11"/>
              <p:cNvSpPr>
                <a:spLocks/>
              </p:cNvSpPr>
              <p:nvPr/>
            </p:nvSpPr>
            <p:spPr bwMode="auto">
              <a:xfrm>
                <a:off x="0" y="0"/>
                <a:ext cx="181" cy="12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828" name="Group 12"/>
            <p:cNvGrpSpPr>
              <a:grpSpLocks/>
            </p:cNvGrpSpPr>
            <p:nvPr/>
          </p:nvGrpSpPr>
          <p:grpSpPr bwMode="auto">
            <a:xfrm>
              <a:off x="201" y="153"/>
              <a:ext cx="182" cy="172"/>
              <a:chOff x="0" y="0"/>
              <a:chExt cx="182" cy="171"/>
            </a:xfrm>
          </p:grpSpPr>
          <p:sp>
            <p:nvSpPr>
              <p:cNvPr id="74835" name="AutoShape 13"/>
              <p:cNvSpPr>
                <a:spLocks/>
              </p:cNvSpPr>
              <p:nvPr/>
            </p:nvSpPr>
            <p:spPr bwMode="auto">
              <a:xfrm>
                <a:off x="0" y="0"/>
                <a:ext cx="182" cy="171"/>
              </a:xfrm>
              <a:custGeom>
                <a:avLst/>
                <a:gdLst>
                  <a:gd name="T0" fmla="*/ 0 w 21600"/>
                  <a:gd name="T1" fmla="*/ 0 h 21600"/>
                  <a:gd name="T2" fmla="*/ 21600 w 21600"/>
                  <a:gd name="T3" fmla="*/ 21600 h 21600"/>
                </a:gdLst>
                <a:ahLst/>
                <a:cxnLst/>
                <a:rect l="T0" t="T1" r="T2" b="T3"/>
                <a:pathLst>
                  <a:path w="21600" h="21600">
                    <a:moveTo>
                      <a:pt x="934" y="0"/>
                    </a:moveTo>
                    <a:lnTo>
                      <a:pt x="2473" y="925"/>
                    </a:lnTo>
                    <a:lnTo>
                      <a:pt x="3518" y="2510"/>
                    </a:lnTo>
                    <a:lnTo>
                      <a:pt x="4837" y="5417"/>
                    </a:lnTo>
                    <a:lnTo>
                      <a:pt x="6156" y="8521"/>
                    </a:lnTo>
                    <a:lnTo>
                      <a:pt x="7475" y="10635"/>
                    </a:lnTo>
                    <a:lnTo>
                      <a:pt x="8629" y="11626"/>
                    </a:lnTo>
                    <a:lnTo>
                      <a:pt x="9673" y="12352"/>
                    </a:lnTo>
                    <a:lnTo>
                      <a:pt x="12806" y="12947"/>
                    </a:lnTo>
                    <a:lnTo>
                      <a:pt x="15884" y="12947"/>
                    </a:lnTo>
                    <a:lnTo>
                      <a:pt x="17698" y="12749"/>
                    </a:lnTo>
                    <a:lnTo>
                      <a:pt x="18907" y="12022"/>
                    </a:lnTo>
                    <a:lnTo>
                      <a:pt x="19786" y="10965"/>
                    </a:lnTo>
                    <a:lnTo>
                      <a:pt x="20776" y="10833"/>
                    </a:lnTo>
                    <a:lnTo>
                      <a:pt x="21600" y="11361"/>
                    </a:lnTo>
                    <a:lnTo>
                      <a:pt x="21490" y="12550"/>
                    </a:lnTo>
                    <a:lnTo>
                      <a:pt x="20446" y="13343"/>
                    </a:lnTo>
                    <a:lnTo>
                      <a:pt x="18467" y="13938"/>
                    </a:lnTo>
                    <a:lnTo>
                      <a:pt x="17808" y="14532"/>
                    </a:lnTo>
                    <a:lnTo>
                      <a:pt x="17808" y="15391"/>
                    </a:lnTo>
                    <a:lnTo>
                      <a:pt x="18467" y="16183"/>
                    </a:lnTo>
                    <a:lnTo>
                      <a:pt x="20446" y="17240"/>
                    </a:lnTo>
                    <a:lnTo>
                      <a:pt x="20776" y="17967"/>
                    </a:lnTo>
                    <a:lnTo>
                      <a:pt x="20940" y="18892"/>
                    </a:lnTo>
                    <a:lnTo>
                      <a:pt x="20061" y="19420"/>
                    </a:lnTo>
                    <a:lnTo>
                      <a:pt x="19347" y="19024"/>
                    </a:lnTo>
                    <a:lnTo>
                      <a:pt x="18247" y="18033"/>
                    </a:lnTo>
                    <a:lnTo>
                      <a:pt x="17203" y="16778"/>
                    </a:lnTo>
                    <a:lnTo>
                      <a:pt x="16489" y="16051"/>
                    </a:lnTo>
                    <a:lnTo>
                      <a:pt x="16159" y="16448"/>
                    </a:lnTo>
                    <a:lnTo>
                      <a:pt x="16159" y="16844"/>
                    </a:lnTo>
                    <a:lnTo>
                      <a:pt x="17148" y="18892"/>
                    </a:lnTo>
                    <a:lnTo>
                      <a:pt x="17478" y="20477"/>
                    </a:lnTo>
                    <a:lnTo>
                      <a:pt x="17038" y="21468"/>
                    </a:lnTo>
                    <a:lnTo>
                      <a:pt x="16489" y="21600"/>
                    </a:lnTo>
                    <a:lnTo>
                      <a:pt x="15884" y="20873"/>
                    </a:lnTo>
                    <a:lnTo>
                      <a:pt x="15554" y="19817"/>
                    </a:lnTo>
                    <a:lnTo>
                      <a:pt x="15115" y="18231"/>
                    </a:lnTo>
                    <a:lnTo>
                      <a:pt x="14895" y="16316"/>
                    </a:lnTo>
                    <a:lnTo>
                      <a:pt x="14455" y="15259"/>
                    </a:lnTo>
                    <a:lnTo>
                      <a:pt x="13301" y="14862"/>
                    </a:lnTo>
                    <a:lnTo>
                      <a:pt x="10992" y="14532"/>
                    </a:lnTo>
                    <a:lnTo>
                      <a:pt x="8629" y="14136"/>
                    </a:lnTo>
                    <a:lnTo>
                      <a:pt x="7145" y="13673"/>
                    </a:lnTo>
                    <a:lnTo>
                      <a:pt x="6156" y="12815"/>
                    </a:lnTo>
                    <a:lnTo>
                      <a:pt x="4837" y="10833"/>
                    </a:lnTo>
                    <a:lnTo>
                      <a:pt x="3408" y="8653"/>
                    </a:lnTo>
                    <a:lnTo>
                      <a:pt x="2144" y="6804"/>
                    </a:lnTo>
                    <a:lnTo>
                      <a:pt x="934" y="5020"/>
                    </a:lnTo>
                    <a:lnTo>
                      <a:pt x="0" y="2906"/>
                    </a:lnTo>
                    <a:lnTo>
                      <a:pt x="0" y="1321"/>
                    </a:lnTo>
                    <a:lnTo>
                      <a:pt x="495" y="528"/>
                    </a:lnTo>
                    <a:lnTo>
                      <a:pt x="934" y="0"/>
                    </a:lnTo>
                    <a:close/>
                    <a:moveTo>
                      <a:pt x="934"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36" name="Rectangle 14"/>
              <p:cNvSpPr>
                <a:spLocks/>
              </p:cNvSpPr>
              <p:nvPr/>
            </p:nvSpPr>
            <p:spPr bwMode="auto">
              <a:xfrm>
                <a:off x="0" y="0"/>
                <a:ext cx="182" cy="17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829" name="Group 15"/>
            <p:cNvGrpSpPr>
              <a:grpSpLocks/>
            </p:cNvGrpSpPr>
            <p:nvPr/>
          </p:nvGrpSpPr>
          <p:grpSpPr bwMode="auto">
            <a:xfrm>
              <a:off x="153" y="288"/>
              <a:ext cx="93" cy="237"/>
              <a:chOff x="0" y="0"/>
              <a:chExt cx="92" cy="237"/>
            </a:xfrm>
          </p:grpSpPr>
          <p:sp>
            <p:nvSpPr>
              <p:cNvPr id="74833" name="AutoShape 16"/>
              <p:cNvSpPr>
                <a:spLocks/>
              </p:cNvSpPr>
              <p:nvPr/>
            </p:nvSpPr>
            <p:spPr bwMode="auto">
              <a:xfrm>
                <a:off x="0" y="0"/>
                <a:ext cx="92" cy="237"/>
              </a:xfrm>
              <a:custGeom>
                <a:avLst/>
                <a:gdLst>
                  <a:gd name="T0" fmla="*/ 0 w 21600"/>
                  <a:gd name="T1" fmla="*/ 0 h 21600"/>
                  <a:gd name="T2" fmla="*/ 21600 w 21600"/>
                  <a:gd name="T3" fmla="*/ 21600 h 21600"/>
                </a:gdLst>
                <a:ahLst/>
                <a:cxnLst/>
                <a:rect l="T0" t="T1" r="T2" b="T3"/>
                <a:pathLst>
                  <a:path w="21600" h="21600">
                    <a:moveTo>
                      <a:pt x="1836" y="0"/>
                    </a:moveTo>
                    <a:lnTo>
                      <a:pt x="4644" y="239"/>
                    </a:lnTo>
                    <a:lnTo>
                      <a:pt x="7020" y="1099"/>
                    </a:lnTo>
                    <a:lnTo>
                      <a:pt x="8964" y="2533"/>
                    </a:lnTo>
                    <a:lnTo>
                      <a:pt x="12096" y="4970"/>
                    </a:lnTo>
                    <a:lnTo>
                      <a:pt x="16524" y="8841"/>
                    </a:lnTo>
                    <a:lnTo>
                      <a:pt x="17172" y="9844"/>
                    </a:lnTo>
                    <a:lnTo>
                      <a:pt x="16524" y="10752"/>
                    </a:lnTo>
                    <a:lnTo>
                      <a:pt x="15228" y="11565"/>
                    </a:lnTo>
                    <a:lnTo>
                      <a:pt x="10368" y="13524"/>
                    </a:lnTo>
                    <a:lnTo>
                      <a:pt x="7560" y="15101"/>
                    </a:lnTo>
                    <a:lnTo>
                      <a:pt x="6372" y="16391"/>
                    </a:lnTo>
                    <a:lnTo>
                      <a:pt x="6372" y="16678"/>
                    </a:lnTo>
                    <a:lnTo>
                      <a:pt x="7236" y="17490"/>
                    </a:lnTo>
                    <a:lnTo>
                      <a:pt x="9504" y="18159"/>
                    </a:lnTo>
                    <a:lnTo>
                      <a:pt x="12960" y="18637"/>
                    </a:lnTo>
                    <a:lnTo>
                      <a:pt x="16740" y="19211"/>
                    </a:lnTo>
                    <a:lnTo>
                      <a:pt x="20952" y="19880"/>
                    </a:lnTo>
                    <a:lnTo>
                      <a:pt x="21276" y="20166"/>
                    </a:lnTo>
                    <a:lnTo>
                      <a:pt x="21600" y="20835"/>
                    </a:lnTo>
                    <a:lnTo>
                      <a:pt x="19764" y="21122"/>
                    </a:lnTo>
                    <a:lnTo>
                      <a:pt x="16200" y="21600"/>
                    </a:lnTo>
                    <a:lnTo>
                      <a:pt x="14688" y="21409"/>
                    </a:lnTo>
                    <a:lnTo>
                      <a:pt x="13392" y="20740"/>
                    </a:lnTo>
                    <a:lnTo>
                      <a:pt x="11448" y="19880"/>
                    </a:lnTo>
                    <a:lnTo>
                      <a:pt x="7668" y="19211"/>
                    </a:lnTo>
                    <a:lnTo>
                      <a:pt x="4752" y="19019"/>
                    </a:lnTo>
                    <a:lnTo>
                      <a:pt x="2484" y="19019"/>
                    </a:lnTo>
                    <a:lnTo>
                      <a:pt x="1296" y="18637"/>
                    </a:lnTo>
                    <a:lnTo>
                      <a:pt x="1296" y="17873"/>
                    </a:lnTo>
                    <a:lnTo>
                      <a:pt x="1944" y="16965"/>
                    </a:lnTo>
                    <a:lnTo>
                      <a:pt x="2808" y="16343"/>
                    </a:lnTo>
                    <a:lnTo>
                      <a:pt x="3888" y="15053"/>
                    </a:lnTo>
                    <a:lnTo>
                      <a:pt x="4752" y="13811"/>
                    </a:lnTo>
                    <a:lnTo>
                      <a:pt x="6588" y="12138"/>
                    </a:lnTo>
                    <a:lnTo>
                      <a:pt x="8532" y="10991"/>
                    </a:lnTo>
                    <a:lnTo>
                      <a:pt x="10476" y="10418"/>
                    </a:lnTo>
                    <a:lnTo>
                      <a:pt x="11772" y="9844"/>
                    </a:lnTo>
                    <a:lnTo>
                      <a:pt x="11664" y="9032"/>
                    </a:lnTo>
                    <a:lnTo>
                      <a:pt x="8208" y="7312"/>
                    </a:lnTo>
                    <a:lnTo>
                      <a:pt x="4752" y="5926"/>
                    </a:lnTo>
                    <a:lnTo>
                      <a:pt x="2592" y="4683"/>
                    </a:lnTo>
                    <a:lnTo>
                      <a:pt x="648" y="3536"/>
                    </a:lnTo>
                    <a:lnTo>
                      <a:pt x="0" y="1959"/>
                    </a:lnTo>
                    <a:lnTo>
                      <a:pt x="324" y="573"/>
                    </a:lnTo>
                    <a:lnTo>
                      <a:pt x="1836" y="0"/>
                    </a:lnTo>
                    <a:close/>
                    <a:moveTo>
                      <a:pt x="1836"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34" name="Rectangle 17"/>
              <p:cNvSpPr>
                <a:spLocks/>
              </p:cNvSpPr>
              <p:nvPr/>
            </p:nvSpPr>
            <p:spPr bwMode="auto">
              <a:xfrm>
                <a:off x="0" y="0"/>
                <a:ext cx="92" cy="237"/>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830" name="Group 18"/>
            <p:cNvGrpSpPr>
              <a:grpSpLocks/>
            </p:cNvGrpSpPr>
            <p:nvPr/>
          </p:nvGrpSpPr>
          <p:grpSpPr bwMode="auto">
            <a:xfrm>
              <a:off x="55" y="284"/>
              <a:ext cx="102" cy="244"/>
              <a:chOff x="0" y="0"/>
              <a:chExt cx="101" cy="243"/>
            </a:xfrm>
          </p:grpSpPr>
          <p:sp>
            <p:nvSpPr>
              <p:cNvPr id="74831" name="AutoShape 19"/>
              <p:cNvSpPr>
                <a:spLocks/>
              </p:cNvSpPr>
              <p:nvPr/>
            </p:nvSpPr>
            <p:spPr bwMode="auto">
              <a:xfrm>
                <a:off x="0" y="0"/>
                <a:ext cx="101" cy="243"/>
              </a:xfrm>
              <a:custGeom>
                <a:avLst/>
                <a:gdLst>
                  <a:gd name="T0" fmla="*/ 0 w 21600"/>
                  <a:gd name="T1" fmla="*/ 0 h 21600"/>
                  <a:gd name="T2" fmla="*/ 21600 w 21600"/>
                  <a:gd name="T3" fmla="*/ 21600 h 21600"/>
                </a:gdLst>
                <a:ahLst/>
                <a:cxnLst/>
                <a:rect l="T0" t="T1" r="T2" b="T3"/>
                <a:pathLst>
                  <a:path w="21600" h="21600">
                    <a:moveTo>
                      <a:pt x="11441" y="2467"/>
                    </a:moveTo>
                    <a:lnTo>
                      <a:pt x="15485" y="372"/>
                    </a:lnTo>
                    <a:lnTo>
                      <a:pt x="18641" y="0"/>
                    </a:lnTo>
                    <a:lnTo>
                      <a:pt x="21008" y="466"/>
                    </a:lnTo>
                    <a:lnTo>
                      <a:pt x="21600" y="1909"/>
                    </a:lnTo>
                    <a:lnTo>
                      <a:pt x="21008" y="2840"/>
                    </a:lnTo>
                    <a:lnTo>
                      <a:pt x="17556" y="4143"/>
                    </a:lnTo>
                    <a:lnTo>
                      <a:pt x="12329" y="5772"/>
                    </a:lnTo>
                    <a:lnTo>
                      <a:pt x="8581" y="6936"/>
                    </a:lnTo>
                    <a:lnTo>
                      <a:pt x="7989" y="6936"/>
                    </a:lnTo>
                    <a:lnTo>
                      <a:pt x="6411" y="7402"/>
                    </a:lnTo>
                    <a:lnTo>
                      <a:pt x="6115" y="7681"/>
                    </a:lnTo>
                    <a:lnTo>
                      <a:pt x="6115" y="8053"/>
                    </a:lnTo>
                    <a:lnTo>
                      <a:pt x="9863" y="10148"/>
                    </a:lnTo>
                    <a:lnTo>
                      <a:pt x="12230" y="12197"/>
                    </a:lnTo>
                    <a:lnTo>
                      <a:pt x="13414" y="14059"/>
                    </a:lnTo>
                    <a:lnTo>
                      <a:pt x="13808" y="15734"/>
                    </a:lnTo>
                    <a:lnTo>
                      <a:pt x="13710" y="17224"/>
                    </a:lnTo>
                    <a:lnTo>
                      <a:pt x="14893" y="18341"/>
                    </a:lnTo>
                    <a:lnTo>
                      <a:pt x="14992" y="19040"/>
                    </a:lnTo>
                    <a:lnTo>
                      <a:pt x="14400" y="19691"/>
                    </a:lnTo>
                    <a:lnTo>
                      <a:pt x="12822" y="19971"/>
                    </a:lnTo>
                    <a:lnTo>
                      <a:pt x="9863" y="20064"/>
                    </a:lnTo>
                    <a:lnTo>
                      <a:pt x="5523" y="20622"/>
                    </a:lnTo>
                    <a:lnTo>
                      <a:pt x="3255" y="21600"/>
                    </a:lnTo>
                    <a:lnTo>
                      <a:pt x="1184" y="21600"/>
                    </a:lnTo>
                    <a:lnTo>
                      <a:pt x="0" y="20622"/>
                    </a:lnTo>
                    <a:lnTo>
                      <a:pt x="986" y="18947"/>
                    </a:lnTo>
                    <a:lnTo>
                      <a:pt x="3452" y="18574"/>
                    </a:lnTo>
                    <a:lnTo>
                      <a:pt x="7003" y="18341"/>
                    </a:lnTo>
                    <a:lnTo>
                      <a:pt x="10258" y="18016"/>
                    </a:lnTo>
                    <a:lnTo>
                      <a:pt x="10849" y="17457"/>
                    </a:lnTo>
                    <a:lnTo>
                      <a:pt x="10553" y="15828"/>
                    </a:lnTo>
                    <a:lnTo>
                      <a:pt x="9370" y="13826"/>
                    </a:lnTo>
                    <a:lnTo>
                      <a:pt x="7299" y="11731"/>
                    </a:lnTo>
                    <a:lnTo>
                      <a:pt x="3551" y="9729"/>
                    </a:lnTo>
                    <a:lnTo>
                      <a:pt x="2071" y="8612"/>
                    </a:lnTo>
                    <a:lnTo>
                      <a:pt x="1578" y="7774"/>
                    </a:lnTo>
                    <a:lnTo>
                      <a:pt x="1775" y="6936"/>
                    </a:lnTo>
                    <a:lnTo>
                      <a:pt x="3255" y="5726"/>
                    </a:lnTo>
                    <a:lnTo>
                      <a:pt x="6115" y="4655"/>
                    </a:lnTo>
                    <a:lnTo>
                      <a:pt x="9074" y="3305"/>
                    </a:lnTo>
                    <a:lnTo>
                      <a:pt x="11441" y="2467"/>
                    </a:lnTo>
                    <a:close/>
                    <a:moveTo>
                      <a:pt x="11441" y="2467"/>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32" name="Rectangle 20"/>
              <p:cNvSpPr>
                <a:spLocks/>
              </p:cNvSpPr>
              <p:nvPr/>
            </p:nvSpPr>
            <p:spPr bwMode="auto">
              <a:xfrm>
                <a:off x="0" y="0"/>
                <a:ext cx="101" cy="243"/>
              </a:xfrm>
              <a:prstGeom prst="rect">
                <a:avLst/>
              </a:prstGeom>
              <a:noFill/>
              <a:ln w="12700">
                <a:noFill/>
                <a:miter lim="800000"/>
                <a:headEnd/>
                <a:tailEnd/>
              </a:ln>
            </p:spPr>
            <p:txBody>
              <a:bodyPr lIns="0" tIns="0" rIns="0" bIns="0">
                <a:prstTxWarp prst="textNoShape">
                  <a:avLst/>
                </a:prstTxWarp>
              </a:bodyPr>
              <a:lstStyle/>
              <a:p>
                <a:endParaRPr lang="en-US"/>
              </a:p>
            </p:txBody>
          </p:sp>
        </p:grpSp>
      </p:grpSp>
      <p:grpSp>
        <p:nvGrpSpPr>
          <p:cNvPr id="74756" name="Group 21"/>
          <p:cNvGrpSpPr>
            <a:grpSpLocks/>
          </p:cNvGrpSpPr>
          <p:nvPr/>
        </p:nvGrpSpPr>
        <p:grpSpPr bwMode="auto">
          <a:xfrm>
            <a:off x="3479800" y="2654300"/>
            <a:ext cx="608013" cy="838200"/>
            <a:chOff x="0" y="0"/>
            <a:chExt cx="383" cy="528"/>
          </a:xfrm>
        </p:grpSpPr>
        <p:grpSp>
          <p:nvGrpSpPr>
            <p:cNvPr id="74807" name="Group 22"/>
            <p:cNvGrpSpPr>
              <a:grpSpLocks/>
            </p:cNvGrpSpPr>
            <p:nvPr/>
          </p:nvGrpSpPr>
          <p:grpSpPr bwMode="auto">
            <a:xfrm>
              <a:off x="137" y="0"/>
              <a:ext cx="153" cy="121"/>
              <a:chOff x="0" y="0"/>
              <a:chExt cx="153" cy="121"/>
            </a:xfrm>
          </p:grpSpPr>
          <p:sp>
            <p:nvSpPr>
              <p:cNvPr id="74823" name="AutoShape 23"/>
              <p:cNvSpPr>
                <a:spLocks/>
              </p:cNvSpPr>
              <p:nvPr/>
            </p:nvSpPr>
            <p:spPr bwMode="auto">
              <a:xfrm>
                <a:off x="0" y="0"/>
                <a:ext cx="153" cy="121"/>
              </a:xfrm>
              <a:custGeom>
                <a:avLst/>
                <a:gdLst>
                  <a:gd name="T0" fmla="*/ 0 w 21600"/>
                  <a:gd name="T1" fmla="*/ 0 h 21600"/>
                  <a:gd name="T2" fmla="*/ 21600 w 21600"/>
                  <a:gd name="T3" fmla="*/ 21600 h 21600"/>
                </a:gdLst>
                <a:ahLst/>
                <a:cxnLst/>
                <a:rect l="T0" t="T1" r="T2" b="T3"/>
                <a:pathLst>
                  <a:path w="21600" h="21600">
                    <a:moveTo>
                      <a:pt x="7724" y="10473"/>
                    </a:moveTo>
                    <a:lnTo>
                      <a:pt x="8902" y="6639"/>
                    </a:lnTo>
                    <a:lnTo>
                      <a:pt x="10538" y="3927"/>
                    </a:lnTo>
                    <a:lnTo>
                      <a:pt x="12698" y="1683"/>
                    </a:lnTo>
                    <a:lnTo>
                      <a:pt x="14662" y="374"/>
                    </a:lnTo>
                    <a:lnTo>
                      <a:pt x="16625" y="0"/>
                    </a:lnTo>
                    <a:lnTo>
                      <a:pt x="18655" y="281"/>
                    </a:lnTo>
                    <a:lnTo>
                      <a:pt x="20029" y="1122"/>
                    </a:lnTo>
                    <a:lnTo>
                      <a:pt x="20945" y="2712"/>
                    </a:lnTo>
                    <a:lnTo>
                      <a:pt x="21404" y="4395"/>
                    </a:lnTo>
                    <a:lnTo>
                      <a:pt x="21600" y="6826"/>
                    </a:lnTo>
                    <a:lnTo>
                      <a:pt x="21404" y="9725"/>
                    </a:lnTo>
                    <a:lnTo>
                      <a:pt x="20815" y="12717"/>
                    </a:lnTo>
                    <a:lnTo>
                      <a:pt x="19833" y="15148"/>
                    </a:lnTo>
                    <a:lnTo>
                      <a:pt x="18262" y="17673"/>
                    </a:lnTo>
                    <a:lnTo>
                      <a:pt x="16625" y="19449"/>
                    </a:lnTo>
                    <a:lnTo>
                      <a:pt x="14662" y="20665"/>
                    </a:lnTo>
                    <a:lnTo>
                      <a:pt x="12895" y="21600"/>
                    </a:lnTo>
                    <a:lnTo>
                      <a:pt x="10604" y="21600"/>
                    </a:lnTo>
                    <a:lnTo>
                      <a:pt x="9295" y="21319"/>
                    </a:lnTo>
                    <a:lnTo>
                      <a:pt x="8116" y="20478"/>
                    </a:lnTo>
                    <a:lnTo>
                      <a:pt x="7331" y="18888"/>
                    </a:lnTo>
                    <a:lnTo>
                      <a:pt x="6938" y="17205"/>
                    </a:lnTo>
                    <a:lnTo>
                      <a:pt x="6742" y="15148"/>
                    </a:lnTo>
                    <a:lnTo>
                      <a:pt x="7069" y="13465"/>
                    </a:lnTo>
                    <a:lnTo>
                      <a:pt x="4255" y="14587"/>
                    </a:lnTo>
                    <a:lnTo>
                      <a:pt x="1898" y="15522"/>
                    </a:lnTo>
                    <a:lnTo>
                      <a:pt x="655" y="15522"/>
                    </a:lnTo>
                    <a:lnTo>
                      <a:pt x="0" y="14587"/>
                    </a:lnTo>
                    <a:lnTo>
                      <a:pt x="0" y="13465"/>
                    </a:lnTo>
                    <a:lnTo>
                      <a:pt x="393" y="12156"/>
                    </a:lnTo>
                    <a:lnTo>
                      <a:pt x="1309" y="11595"/>
                    </a:lnTo>
                    <a:lnTo>
                      <a:pt x="3338" y="11408"/>
                    </a:lnTo>
                    <a:lnTo>
                      <a:pt x="5760" y="11127"/>
                    </a:lnTo>
                    <a:lnTo>
                      <a:pt x="7724" y="10473"/>
                    </a:lnTo>
                    <a:close/>
                    <a:moveTo>
                      <a:pt x="7724" y="10473"/>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24" name="Rectangle 24"/>
              <p:cNvSpPr>
                <a:spLocks/>
              </p:cNvSpPr>
              <p:nvPr/>
            </p:nvSpPr>
            <p:spPr bwMode="auto">
              <a:xfrm>
                <a:off x="0" y="0"/>
                <a:ext cx="153" cy="12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808" name="Group 25"/>
            <p:cNvGrpSpPr>
              <a:grpSpLocks/>
            </p:cNvGrpSpPr>
            <p:nvPr/>
          </p:nvGrpSpPr>
          <p:grpSpPr bwMode="auto">
            <a:xfrm>
              <a:off x="110" y="135"/>
              <a:ext cx="118" cy="193"/>
              <a:chOff x="0" y="0"/>
              <a:chExt cx="117" cy="192"/>
            </a:xfrm>
          </p:grpSpPr>
          <p:sp>
            <p:nvSpPr>
              <p:cNvPr id="74821" name="AutoShape 26"/>
              <p:cNvSpPr>
                <a:spLocks/>
              </p:cNvSpPr>
              <p:nvPr/>
            </p:nvSpPr>
            <p:spPr bwMode="auto">
              <a:xfrm>
                <a:off x="0" y="0"/>
                <a:ext cx="117" cy="192"/>
              </a:xfrm>
              <a:custGeom>
                <a:avLst/>
                <a:gdLst>
                  <a:gd name="T0" fmla="*/ 0 w 21600"/>
                  <a:gd name="T1" fmla="*/ 0 h 21600"/>
                  <a:gd name="T2" fmla="*/ 21600 w 21600"/>
                  <a:gd name="T3" fmla="*/ 21600 h 21600"/>
                </a:gdLst>
                <a:ahLst/>
                <a:cxnLst/>
                <a:rect l="T0" t="T1" r="T2" b="T3"/>
                <a:pathLst>
                  <a:path w="21600" h="21600">
                    <a:moveTo>
                      <a:pt x="5868" y="3659"/>
                    </a:moveTo>
                    <a:lnTo>
                      <a:pt x="7909" y="1416"/>
                    </a:lnTo>
                    <a:lnTo>
                      <a:pt x="10205" y="177"/>
                    </a:lnTo>
                    <a:lnTo>
                      <a:pt x="12926" y="0"/>
                    </a:lnTo>
                    <a:lnTo>
                      <a:pt x="15902" y="59"/>
                    </a:lnTo>
                    <a:lnTo>
                      <a:pt x="18369" y="531"/>
                    </a:lnTo>
                    <a:lnTo>
                      <a:pt x="20069" y="1534"/>
                    </a:lnTo>
                    <a:lnTo>
                      <a:pt x="21090" y="2715"/>
                    </a:lnTo>
                    <a:lnTo>
                      <a:pt x="21600" y="4131"/>
                    </a:lnTo>
                    <a:lnTo>
                      <a:pt x="21175" y="5548"/>
                    </a:lnTo>
                    <a:lnTo>
                      <a:pt x="20580" y="7141"/>
                    </a:lnTo>
                    <a:lnTo>
                      <a:pt x="19134" y="8911"/>
                    </a:lnTo>
                    <a:lnTo>
                      <a:pt x="17348" y="10446"/>
                    </a:lnTo>
                    <a:lnTo>
                      <a:pt x="15392" y="11685"/>
                    </a:lnTo>
                    <a:lnTo>
                      <a:pt x="14117" y="13102"/>
                    </a:lnTo>
                    <a:lnTo>
                      <a:pt x="13861" y="14459"/>
                    </a:lnTo>
                    <a:lnTo>
                      <a:pt x="14372" y="15993"/>
                    </a:lnTo>
                    <a:lnTo>
                      <a:pt x="14882" y="17469"/>
                    </a:lnTo>
                    <a:lnTo>
                      <a:pt x="14627" y="17941"/>
                    </a:lnTo>
                    <a:lnTo>
                      <a:pt x="15052" y="18826"/>
                    </a:lnTo>
                    <a:lnTo>
                      <a:pt x="14372" y="19889"/>
                    </a:lnTo>
                    <a:lnTo>
                      <a:pt x="12926" y="20892"/>
                    </a:lnTo>
                    <a:lnTo>
                      <a:pt x="10885" y="21482"/>
                    </a:lnTo>
                    <a:lnTo>
                      <a:pt x="8334" y="21600"/>
                    </a:lnTo>
                    <a:lnTo>
                      <a:pt x="5698" y="21246"/>
                    </a:lnTo>
                    <a:lnTo>
                      <a:pt x="3657" y="20243"/>
                    </a:lnTo>
                    <a:lnTo>
                      <a:pt x="2041" y="19180"/>
                    </a:lnTo>
                    <a:lnTo>
                      <a:pt x="1020" y="17646"/>
                    </a:lnTo>
                    <a:lnTo>
                      <a:pt x="340" y="16052"/>
                    </a:lnTo>
                    <a:lnTo>
                      <a:pt x="0" y="14164"/>
                    </a:lnTo>
                    <a:lnTo>
                      <a:pt x="340" y="12216"/>
                    </a:lnTo>
                    <a:lnTo>
                      <a:pt x="765" y="9974"/>
                    </a:lnTo>
                    <a:lnTo>
                      <a:pt x="1871" y="7967"/>
                    </a:lnTo>
                    <a:lnTo>
                      <a:pt x="3317" y="6433"/>
                    </a:lnTo>
                    <a:lnTo>
                      <a:pt x="4847" y="4603"/>
                    </a:lnTo>
                    <a:lnTo>
                      <a:pt x="5868" y="3659"/>
                    </a:lnTo>
                    <a:close/>
                    <a:moveTo>
                      <a:pt x="5868" y="3659"/>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22" name="Rectangle 27"/>
              <p:cNvSpPr>
                <a:spLocks/>
              </p:cNvSpPr>
              <p:nvPr/>
            </p:nvSpPr>
            <p:spPr bwMode="auto">
              <a:xfrm>
                <a:off x="0" y="0"/>
                <a:ext cx="117" cy="192"/>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809" name="Group 28"/>
            <p:cNvGrpSpPr>
              <a:grpSpLocks/>
            </p:cNvGrpSpPr>
            <p:nvPr/>
          </p:nvGrpSpPr>
          <p:grpSpPr bwMode="auto">
            <a:xfrm>
              <a:off x="0" y="48"/>
              <a:ext cx="181" cy="123"/>
              <a:chOff x="0" y="0"/>
              <a:chExt cx="181" cy="123"/>
            </a:xfrm>
          </p:grpSpPr>
          <p:sp>
            <p:nvSpPr>
              <p:cNvPr id="74819" name="AutoShape 29"/>
              <p:cNvSpPr>
                <a:spLocks/>
              </p:cNvSpPr>
              <p:nvPr/>
            </p:nvSpPr>
            <p:spPr bwMode="auto">
              <a:xfrm>
                <a:off x="0" y="0"/>
                <a:ext cx="181" cy="123"/>
              </a:xfrm>
              <a:custGeom>
                <a:avLst/>
                <a:gdLst>
                  <a:gd name="T0" fmla="*/ 0 w 21600"/>
                  <a:gd name="T1" fmla="*/ 0 h 21600"/>
                  <a:gd name="T2" fmla="*/ 21600 w 21600"/>
                  <a:gd name="T3" fmla="*/ 21600 h 21600"/>
                </a:gdLst>
                <a:ahLst/>
                <a:cxnLst/>
                <a:rect l="T0" t="T1" r="T2" b="T3"/>
                <a:pathLst>
                  <a:path w="21600" h="21600">
                    <a:moveTo>
                      <a:pt x="16338" y="17096"/>
                    </a:moveTo>
                    <a:lnTo>
                      <a:pt x="19606" y="15993"/>
                    </a:lnTo>
                    <a:lnTo>
                      <a:pt x="21600" y="15993"/>
                    </a:lnTo>
                    <a:lnTo>
                      <a:pt x="21600" y="18291"/>
                    </a:lnTo>
                    <a:lnTo>
                      <a:pt x="20935" y="20681"/>
                    </a:lnTo>
                    <a:lnTo>
                      <a:pt x="19329" y="21232"/>
                    </a:lnTo>
                    <a:lnTo>
                      <a:pt x="18111" y="21600"/>
                    </a:lnTo>
                    <a:lnTo>
                      <a:pt x="14068" y="21600"/>
                    </a:lnTo>
                    <a:lnTo>
                      <a:pt x="10634" y="21232"/>
                    </a:lnTo>
                    <a:lnTo>
                      <a:pt x="8640" y="20037"/>
                    </a:lnTo>
                    <a:lnTo>
                      <a:pt x="8142" y="19210"/>
                    </a:lnTo>
                    <a:lnTo>
                      <a:pt x="7532" y="15901"/>
                    </a:lnTo>
                    <a:lnTo>
                      <a:pt x="6646" y="11673"/>
                    </a:lnTo>
                    <a:lnTo>
                      <a:pt x="5262" y="8548"/>
                    </a:lnTo>
                    <a:lnTo>
                      <a:pt x="4043" y="7445"/>
                    </a:lnTo>
                    <a:lnTo>
                      <a:pt x="2825" y="7537"/>
                    </a:lnTo>
                    <a:lnTo>
                      <a:pt x="2437" y="7813"/>
                    </a:lnTo>
                    <a:lnTo>
                      <a:pt x="1440" y="8916"/>
                    </a:lnTo>
                    <a:lnTo>
                      <a:pt x="554" y="9191"/>
                    </a:lnTo>
                    <a:lnTo>
                      <a:pt x="0" y="8364"/>
                    </a:lnTo>
                    <a:lnTo>
                      <a:pt x="332" y="7445"/>
                    </a:lnTo>
                    <a:lnTo>
                      <a:pt x="1108" y="6434"/>
                    </a:lnTo>
                    <a:lnTo>
                      <a:pt x="2603" y="5883"/>
                    </a:lnTo>
                    <a:lnTo>
                      <a:pt x="3046" y="5607"/>
                    </a:lnTo>
                    <a:lnTo>
                      <a:pt x="2935" y="4504"/>
                    </a:lnTo>
                    <a:lnTo>
                      <a:pt x="997" y="3860"/>
                    </a:lnTo>
                    <a:lnTo>
                      <a:pt x="443" y="2941"/>
                    </a:lnTo>
                    <a:lnTo>
                      <a:pt x="332" y="1654"/>
                    </a:lnTo>
                    <a:lnTo>
                      <a:pt x="1274" y="735"/>
                    </a:lnTo>
                    <a:lnTo>
                      <a:pt x="2105" y="1471"/>
                    </a:lnTo>
                    <a:lnTo>
                      <a:pt x="3932" y="3493"/>
                    </a:lnTo>
                    <a:lnTo>
                      <a:pt x="4597" y="3677"/>
                    </a:lnTo>
                    <a:lnTo>
                      <a:pt x="5594" y="3309"/>
                    </a:lnTo>
                    <a:lnTo>
                      <a:pt x="6369" y="1103"/>
                    </a:lnTo>
                    <a:lnTo>
                      <a:pt x="7422" y="0"/>
                    </a:lnTo>
                    <a:lnTo>
                      <a:pt x="8142" y="276"/>
                    </a:lnTo>
                    <a:lnTo>
                      <a:pt x="8197" y="1287"/>
                    </a:lnTo>
                    <a:lnTo>
                      <a:pt x="7754" y="2390"/>
                    </a:lnTo>
                    <a:lnTo>
                      <a:pt x="6535" y="3860"/>
                    </a:lnTo>
                    <a:lnTo>
                      <a:pt x="5871" y="5699"/>
                    </a:lnTo>
                    <a:lnTo>
                      <a:pt x="6314" y="6986"/>
                    </a:lnTo>
                    <a:lnTo>
                      <a:pt x="7643" y="9191"/>
                    </a:lnTo>
                    <a:lnTo>
                      <a:pt x="8308" y="11030"/>
                    </a:lnTo>
                    <a:lnTo>
                      <a:pt x="8972" y="12960"/>
                    </a:lnTo>
                    <a:lnTo>
                      <a:pt x="9637" y="15350"/>
                    </a:lnTo>
                    <a:lnTo>
                      <a:pt x="10135" y="16453"/>
                    </a:lnTo>
                    <a:lnTo>
                      <a:pt x="11354" y="17096"/>
                    </a:lnTo>
                    <a:lnTo>
                      <a:pt x="13126" y="17556"/>
                    </a:lnTo>
                    <a:lnTo>
                      <a:pt x="15175" y="17280"/>
                    </a:lnTo>
                    <a:lnTo>
                      <a:pt x="16338" y="17096"/>
                    </a:lnTo>
                    <a:close/>
                    <a:moveTo>
                      <a:pt x="16338" y="17096"/>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20" name="Rectangle 30"/>
              <p:cNvSpPr>
                <a:spLocks/>
              </p:cNvSpPr>
              <p:nvPr/>
            </p:nvSpPr>
            <p:spPr bwMode="auto">
              <a:xfrm>
                <a:off x="0" y="0"/>
                <a:ext cx="181" cy="12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810" name="Group 31"/>
            <p:cNvGrpSpPr>
              <a:grpSpLocks/>
            </p:cNvGrpSpPr>
            <p:nvPr/>
          </p:nvGrpSpPr>
          <p:grpSpPr bwMode="auto">
            <a:xfrm>
              <a:off x="201" y="153"/>
              <a:ext cx="182" cy="172"/>
              <a:chOff x="0" y="0"/>
              <a:chExt cx="182" cy="171"/>
            </a:xfrm>
          </p:grpSpPr>
          <p:sp>
            <p:nvSpPr>
              <p:cNvPr id="74817" name="AutoShape 32"/>
              <p:cNvSpPr>
                <a:spLocks/>
              </p:cNvSpPr>
              <p:nvPr/>
            </p:nvSpPr>
            <p:spPr bwMode="auto">
              <a:xfrm>
                <a:off x="0" y="0"/>
                <a:ext cx="182" cy="171"/>
              </a:xfrm>
              <a:custGeom>
                <a:avLst/>
                <a:gdLst>
                  <a:gd name="T0" fmla="*/ 0 w 21600"/>
                  <a:gd name="T1" fmla="*/ 0 h 21600"/>
                  <a:gd name="T2" fmla="*/ 21600 w 21600"/>
                  <a:gd name="T3" fmla="*/ 21600 h 21600"/>
                </a:gdLst>
                <a:ahLst/>
                <a:cxnLst/>
                <a:rect l="T0" t="T1" r="T2" b="T3"/>
                <a:pathLst>
                  <a:path w="21600" h="21600">
                    <a:moveTo>
                      <a:pt x="934" y="0"/>
                    </a:moveTo>
                    <a:lnTo>
                      <a:pt x="2473" y="925"/>
                    </a:lnTo>
                    <a:lnTo>
                      <a:pt x="3518" y="2510"/>
                    </a:lnTo>
                    <a:lnTo>
                      <a:pt x="4837" y="5417"/>
                    </a:lnTo>
                    <a:lnTo>
                      <a:pt x="6156" y="8521"/>
                    </a:lnTo>
                    <a:lnTo>
                      <a:pt x="7475" y="10635"/>
                    </a:lnTo>
                    <a:lnTo>
                      <a:pt x="8629" y="11626"/>
                    </a:lnTo>
                    <a:lnTo>
                      <a:pt x="9673" y="12352"/>
                    </a:lnTo>
                    <a:lnTo>
                      <a:pt x="12806" y="12947"/>
                    </a:lnTo>
                    <a:lnTo>
                      <a:pt x="15884" y="12947"/>
                    </a:lnTo>
                    <a:lnTo>
                      <a:pt x="17698" y="12749"/>
                    </a:lnTo>
                    <a:lnTo>
                      <a:pt x="18907" y="12022"/>
                    </a:lnTo>
                    <a:lnTo>
                      <a:pt x="19786" y="10965"/>
                    </a:lnTo>
                    <a:lnTo>
                      <a:pt x="20776" y="10833"/>
                    </a:lnTo>
                    <a:lnTo>
                      <a:pt x="21600" y="11361"/>
                    </a:lnTo>
                    <a:lnTo>
                      <a:pt x="21490" y="12550"/>
                    </a:lnTo>
                    <a:lnTo>
                      <a:pt x="20446" y="13343"/>
                    </a:lnTo>
                    <a:lnTo>
                      <a:pt x="18467" y="13938"/>
                    </a:lnTo>
                    <a:lnTo>
                      <a:pt x="17808" y="14532"/>
                    </a:lnTo>
                    <a:lnTo>
                      <a:pt x="17808" y="15391"/>
                    </a:lnTo>
                    <a:lnTo>
                      <a:pt x="18467" y="16183"/>
                    </a:lnTo>
                    <a:lnTo>
                      <a:pt x="20446" y="17240"/>
                    </a:lnTo>
                    <a:lnTo>
                      <a:pt x="20776" y="17967"/>
                    </a:lnTo>
                    <a:lnTo>
                      <a:pt x="20940" y="18892"/>
                    </a:lnTo>
                    <a:lnTo>
                      <a:pt x="20061" y="19420"/>
                    </a:lnTo>
                    <a:lnTo>
                      <a:pt x="19347" y="19024"/>
                    </a:lnTo>
                    <a:lnTo>
                      <a:pt x="18247" y="18033"/>
                    </a:lnTo>
                    <a:lnTo>
                      <a:pt x="17203" y="16778"/>
                    </a:lnTo>
                    <a:lnTo>
                      <a:pt x="16489" y="16051"/>
                    </a:lnTo>
                    <a:lnTo>
                      <a:pt x="16159" y="16448"/>
                    </a:lnTo>
                    <a:lnTo>
                      <a:pt x="16159" y="16844"/>
                    </a:lnTo>
                    <a:lnTo>
                      <a:pt x="17148" y="18892"/>
                    </a:lnTo>
                    <a:lnTo>
                      <a:pt x="17478" y="20477"/>
                    </a:lnTo>
                    <a:lnTo>
                      <a:pt x="17038" y="21468"/>
                    </a:lnTo>
                    <a:lnTo>
                      <a:pt x="16489" y="21600"/>
                    </a:lnTo>
                    <a:lnTo>
                      <a:pt x="15884" y="20873"/>
                    </a:lnTo>
                    <a:lnTo>
                      <a:pt x="15554" y="19817"/>
                    </a:lnTo>
                    <a:lnTo>
                      <a:pt x="15115" y="18231"/>
                    </a:lnTo>
                    <a:lnTo>
                      <a:pt x="14895" y="16316"/>
                    </a:lnTo>
                    <a:lnTo>
                      <a:pt x="14455" y="15259"/>
                    </a:lnTo>
                    <a:lnTo>
                      <a:pt x="13301" y="14862"/>
                    </a:lnTo>
                    <a:lnTo>
                      <a:pt x="10992" y="14532"/>
                    </a:lnTo>
                    <a:lnTo>
                      <a:pt x="8629" y="14136"/>
                    </a:lnTo>
                    <a:lnTo>
                      <a:pt x="7145" y="13673"/>
                    </a:lnTo>
                    <a:lnTo>
                      <a:pt x="6156" y="12815"/>
                    </a:lnTo>
                    <a:lnTo>
                      <a:pt x="4837" y="10833"/>
                    </a:lnTo>
                    <a:lnTo>
                      <a:pt x="3408" y="8653"/>
                    </a:lnTo>
                    <a:lnTo>
                      <a:pt x="2144" y="6804"/>
                    </a:lnTo>
                    <a:lnTo>
                      <a:pt x="934" y="5020"/>
                    </a:lnTo>
                    <a:lnTo>
                      <a:pt x="0" y="2906"/>
                    </a:lnTo>
                    <a:lnTo>
                      <a:pt x="0" y="1321"/>
                    </a:lnTo>
                    <a:lnTo>
                      <a:pt x="495" y="528"/>
                    </a:lnTo>
                    <a:lnTo>
                      <a:pt x="934" y="0"/>
                    </a:lnTo>
                    <a:close/>
                    <a:moveTo>
                      <a:pt x="934"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18" name="Rectangle 33"/>
              <p:cNvSpPr>
                <a:spLocks/>
              </p:cNvSpPr>
              <p:nvPr/>
            </p:nvSpPr>
            <p:spPr bwMode="auto">
              <a:xfrm>
                <a:off x="0" y="0"/>
                <a:ext cx="182" cy="17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811" name="Group 34"/>
            <p:cNvGrpSpPr>
              <a:grpSpLocks/>
            </p:cNvGrpSpPr>
            <p:nvPr/>
          </p:nvGrpSpPr>
          <p:grpSpPr bwMode="auto">
            <a:xfrm>
              <a:off x="153" y="288"/>
              <a:ext cx="93" cy="237"/>
              <a:chOff x="0" y="0"/>
              <a:chExt cx="92" cy="237"/>
            </a:xfrm>
          </p:grpSpPr>
          <p:sp>
            <p:nvSpPr>
              <p:cNvPr id="74815" name="AutoShape 35"/>
              <p:cNvSpPr>
                <a:spLocks/>
              </p:cNvSpPr>
              <p:nvPr/>
            </p:nvSpPr>
            <p:spPr bwMode="auto">
              <a:xfrm>
                <a:off x="0" y="0"/>
                <a:ext cx="92" cy="237"/>
              </a:xfrm>
              <a:custGeom>
                <a:avLst/>
                <a:gdLst>
                  <a:gd name="T0" fmla="*/ 0 w 21600"/>
                  <a:gd name="T1" fmla="*/ 0 h 21600"/>
                  <a:gd name="T2" fmla="*/ 21600 w 21600"/>
                  <a:gd name="T3" fmla="*/ 21600 h 21600"/>
                </a:gdLst>
                <a:ahLst/>
                <a:cxnLst/>
                <a:rect l="T0" t="T1" r="T2" b="T3"/>
                <a:pathLst>
                  <a:path w="21600" h="21600">
                    <a:moveTo>
                      <a:pt x="1836" y="0"/>
                    </a:moveTo>
                    <a:lnTo>
                      <a:pt x="4644" y="239"/>
                    </a:lnTo>
                    <a:lnTo>
                      <a:pt x="7020" y="1099"/>
                    </a:lnTo>
                    <a:lnTo>
                      <a:pt x="8964" y="2533"/>
                    </a:lnTo>
                    <a:lnTo>
                      <a:pt x="12096" y="4970"/>
                    </a:lnTo>
                    <a:lnTo>
                      <a:pt x="16524" y="8841"/>
                    </a:lnTo>
                    <a:lnTo>
                      <a:pt x="17172" y="9844"/>
                    </a:lnTo>
                    <a:lnTo>
                      <a:pt x="16524" y="10752"/>
                    </a:lnTo>
                    <a:lnTo>
                      <a:pt x="15228" y="11565"/>
                    </a:lnTo>
                    <a:lnTo>
                      <a:pt x="10368" y="13524"/>
                    </a:lnTo>
                    <a:lnTo>
                      <a:pt x="7560" y="15101"/>
                    </a:lnTo>
                    <a:lnTo>
                      <a:pt x="6372" y="16391"/>
                    </a:lnTo>
                    <a:lnTo>
                      <a:pt x="6372" y="16678"/>
                    </a:lnTo>
                    <a:lnTo>
                      <a:pt x="7236" y="17490"/>
                    </a:lnTo>
                    <a:lnTo>
                      <a:pt x="9504" y="18159"/>
                    </a:lnTo>
                    <a:lnTo>
                      <a:pt x="12960" y="18637"/>
                    </a:lnTo>
                    <a:lnTo>
                      <a:pt x="16740" y="19211"/>
                    </a:lnTo>
                    <a:lnTo>
                      <a:pt x="20952" y="19880"/>
                    </a:lnTo>
                    <a:lnTo>
                      <a:pt x="21276" y="20166"/>
                    </a:lnTo>
                    <a:lnTo>
                      <a:pt x="21600" y="20835"/>
                    </a:lnTo>
                    <a:lnTo>
                      <a:pt x="19764" y="21122"/>
                    </a:lnTo>
                    <a:lnTo>
                      <a:pt x="16200" y="21600"/>
                    </a:lnTo>
                    <a:lnTo>
                      <a:pt x="14688" y="21409"/>
                    </a:lnTo>
                    <a:lnTo>
                      <a:pt x="13392" y="20740"/>
                    </a:lnTo>
                    <a:lnTo>
                      <a:pt x="11448" y="19880"/>
                    </a:lnTo>
                    <a:lnTo>
                      <a:pt x="7668" y="19211"/>
                    </a:lnTo>
                    <a:lnTo>
                      <a:pt x="4752" y="19019"/>
                    </a:lnTo>
                    <a:lnTo>
                      <a:pt x="2484" y="19019"/>
                    </a:lnTo>
                    <a:lnTo>
                      <a:pt x="1296" y="18637"/>
                    </a:lnTo>
                    <a:lnTo>
                      <a:pt x="1296" y="17873"/>
                    </a:lnTo>
                    <a:lnTo>
                      <a:pt x="1944" y="16965"/>
                    </a:lnTo>
                    <a:lnTo>
                      <a:pt x="2808" y="16343"/>
                    </a:lnTo>
                    <a:lnTo>
                      <a:pt x="3888" y="15053"/>
                    </a:lnTo>
                    <a:lnTo>
                      <a:pt x="4752" y="13811"/>
                    </a:lnTo>
                    <a:lnTo>
                      <a:pt x="6588" y="12138"/>
                    </a:lnTo>
                    <a:lnTo>
                      <a:pt x="8532" y="10991"/>
                    </a:lnTo>
                    <a:lnTo>
                      <a:pt x="10476" y="10418"/>
                    </a:lnTo>
                    <a:lnTo>
                      <a:pt x="11772" y="9844"/>
                    </a:lnTo>
                    <a:lnTo>
                      <a:pt x="11664" y="9032"/>
                    </a:lnTo>
                    <a:lnTo>
                      <a:pt x="8208" y="7312"/>
                    </a:lnTo>
                    <a:lnTo>
                      <a:pt x="4752" y="5926"/>
                    </a:lnTo>
                    <a:lnTo>
                      <a:pt x="2592" y="4683"/>
                    </a:lnTo>
                    <a:lnTo>
                      <a:pt x="648" y="3536"/>
                    </a:lnTo>
                    <a:lnTo>
                      <a:pt x="0" y="1959"/>
                    </a:lnTo>
                    <a:lnTo>
                      <a:pt x="324" y="573"/>
                    </a:lnTo>
                    <a:lnTo>
                      <a:pt x="1836" y="0"/>
                    </a:lnTo>
                    <a:close/>
                    <a:moveTo>
                      <a:pt x="1836"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16" name="Rectangle 36"/>
              <p:cNvSpPr>
                <a:spLocks/>
              </p:cNvSpPr>
              <p:nvPr/>
            </p:nvSpPr>
            <p:spPr bwMode="auto">
              <a:xfrm>
                <a:off x="0" y="0"/>
                <a:ext cx="92" cy="237"/>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812" name="Group 37"/>
            <p:cNvGrpSpPr>
              <a:grpSpLocks/>
            </p:cNvGrpSpPr>
            <p:nvPr/>
          </p:nvGrpSpPr>
          <p:grpSpPr bwMode="auto">
            <a:xfrm>
              <a:off x="55" y="284"/>
              <a:ext cx="102" cy="244"/>
              <a:chOff x="0" y="0"/>
              <a:chExt cx="101" cy="243"/>
            </a:xfrm>
          </p:grpSpPr>
          <p:sp>
            <p:nvSpPr>
              <p:cNvPr id="74813" name="AutoShape 38"/>
              <p:cNvSpPr>
                <a:spLocks/>
              </p:cNvSpPr>
              <p:nvPr/>
            </p:nvSpPr>
            <p:spPr bwMode="auto">
              <a:xfrm>
                <a:off x="0" y="0"/>
                <a:ext cx="101" cy="243"/>
              </a:xfrm>
              <a:custGeom>
                <a:avLst/>
                <a:gdLst>
                  <a:gd name="T0" fmla="*/ 0 w 21600"/>
                  <a:gd name="T1" fmla="*/ 0 h 21600"/>
                  <a:gd name="T2" fmla="*/ 21600 w 21600"/>
                  <a:gd name="T3" fmla="*/ 21600 h 21600"/>
                </a:gdLst>
                <a:ahLst/>
                <a:cxnLst/>
                <a:rect l="T0" t="T1" r="T2" b="T3"/>
                <a:pathLst>
                  <a:path w="21600" h="21600">
                    <a:moveTo>
                      <a:pt x="11441" y="2467"/>
                    </a:moveTo>
                    <a:lnTo>
                      <a:pt x="15485" y="372"/>
                    </a:lnTo>
                    <a:lnTo>
                      <a:pt x="18641" y="0"/>
                    </a:lnTo>
                    <a:lnTo>
                      <a:pt x="21008" y="466"/>
                    </a:lnTo>
                    <a:lnTo>
                      <a:pt x="21600" y="1909"/>
                    </a:lnTo>
                    <a:lnTo>
                      <a:pt x="21008" y="2840"/>
                    </a:lnTo>
                    <a:lnTo>
                      <a:pt x="17556" y="4143"/>
                    </a:lnTo>
                    <a:lnTo>
                      <a:pt x="12329" y="5772"/>
                    </a:lnTo>
                    <a:lnTo>
                      <a:pt x="8581" y="6936"/>
                    </a:lnTo>
                    <a:lnTo>
                      <a:pt x="7989" y="6936"/>
                    </a:lnTo>
                    <a:lnTo>
                      <a:pt x="6411" y="7402"/>
                    </a:lnTo>
                    <a:lnTo>
                      <a:pt x="6115" y="7681"/>
                    </a:lnTo>
                    <a:lnTo>
                      <a:pt x="6115" y="8053"/>
                    </a:lnTo>
                    <a:lnTo>
                      <a:pt x="9863" y="10148"/>
                    </a:lnTo>
                    <a:lnTo>
                      <a:pt x="12230" y="12197"/>
                    </a:lnTo>
                    <a:lnTo>
                      <a:pt x="13414" y="14059"/>
                    </a:lnTo>
                    <a:lnTo>
                      <a:pt x="13808" y="15734"/>
                    </a:lnTo>
                    <a:lnTo>
                      <a:pt x="13710" y="17224"/>
                    </a:lnTo>
                    <a:lnTo>
                      <a:pt x="14893" y="18341"/>
                    </a:lnTo>
                    <a:lnTo>
                      <a:pt x="14992" y="19040"/>
                    </a:lnTo>
                    <a:lnTo>
                      <a:pt x="14400" y="19691"/>
                    </a:lnTo>
                    <a:lnTo>
                      <a:pt x="12822" y="19971"/>
                    </a:lnTo>
                    <a:lnTo>
                      <a:pt x="9863" y="20064"/>
                    </a:lnTo>
                    <a:lnTo>
                      <a:pt x="5523" y="20622"/>
                    </a:lnTo>
                    <a:lnTo>
                      <a:pt x="3255" y="21600"/>
                    </a:lnTo>
                    <a:lnTo>
                      <a:pt x="1184" y="21600"/>
                    </a:lnTo>
                    <a:lnTo>
                      <a:pt x="0" y="20622"/>
                    </a:lnTo>
                    <a:lnTo>
                      <a:pt x="986" y="18947"/>
                    </a:lnTo>
                    <a:lnTo>
                      <a:pt x="3452" y="18574"/>
                    </a:lnTo>
                    <a:lnTo>
                      <a:pt x="7003" y="18341"/>
                    </a:lnTo>
                    <a:lnTo>
                      <a:pt x="10258" y="18016"/>
                    </a:lnTo>
                    <a:lnTo>
                      <a:pt x="10849" y="17457"/>
                    </a:lnTo>
                    <a:lnTo>
                      <a:pt x="10553" y="15828"/>
                    </a:lnTo>
                    <a:lnTo>
                      <a:pt x="9370" y="13826"/>
                    </a:lnTo>
                    <a:lnTo>
                      <a:pt x="7299" y="11731"/>
                    </a:lnTo>
                    <a:lnTo>
                      <a:pt x="3551" y="9729"/>
                    </a:lnTo>
                    <a:lnTo>
                      <a:pt x="2071" y="8612"/>
                    </a:lnTo>
                    <a:lnTo>
                      <a:pt x="1578" y="7774"/>
                    </a:lnTo>
                    <a:lnTo>
                      <a:pt x="1775" y="6936"/>
                    </a:lnTo>
                    <a:lnTo>
                      <a:pt x="3255" y="5726"/>
                    </a:lnTo>
                    <a:lnTo>
                      <a:pt x="6115" y="4655"/>
                    </a:lnTo>
                    <a:lnTo>
                      <a:pt x="9074" y="3305"/>
                    </a:lnTo>
                    <a:lnTo>
                      <a:pt x="11441" y="2467"/>
                    </a:lnTo>
                    <a:close/>
                    <a:moveTo>
                      <a:pt x="11441" y="2467"/>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14" name="Rectangle 39"/>
              <p:cNvSpPr>
                <a:spLocks/>
              </p:cNvSpPr>
              <p:nvPr/>
            </p:nvSpPr>
            <p:spPr bwMode="auto">
              <a:xfrm>
                <a:off x="0" y="0"/>
                <a:ext cx="101" cy="243"/>
              </a:xfrm>
              <a:prstGeom prst="rect">
                <a:avLst/>
              </a:prstGeom>
              <a:noFill/>
              <a:ln w="12700">
                <a:noFill/>
                <a:miter lim="800000"/>
                <a:headEnd/>
                <a:tailEnd/>
              </a:ln>
            </p:spPr>
            <p:txBody>
              <a:bodyPr lIns="0" tIns="0" rIns="0" bIns="0">
                <a:prstTxWarp prst="textNoShape">
                  <a:avLst/>
                </a:prstTxWarp>
              </a:bodyPr>
              <a:lstStyle/>
              <a:p>
                <a:endParaRPr lang="en-US"/>
              </a:p>
            </p:txBody>
          </p:sp>
        </p:grpSp>
      </p:grpSp>
      <p:grpSp>
        <p:nvGrpSpPr>
          <p:cNvPr id="74757" name="Group 40"/>
          <p:cNvGrpSpPr>
            <a:grpSpLocks/>
          </p:cNvGrpSpPr>
          <p:nvPr/>
        </p:nvGrpSpPr>
        <p:grpSpPr bwMode="auto">
          <a:xfrm>
            <a:off x="3479800" y="1433513"/>
            <a:ext cx="608013" cy="839787"/>
            <a:chOff x="0" y="0"/>
            <a:chExt cx="383" cy="528"/>
          </a:xfrm>
        </p:grpSpPr>
        <p:grpSp>
          <p:nvGrpSpPr>
            <p:cNvPr id="74789" name="Group 41"/>
            <p:cNvGrpSpPr>
              <a:grpSpLocks/>
            </p:cNvGrpSpPr>
            <p:nvPr/>
          </p:nvGrpSpPr>
          <p:grpSpPr bwMode="auto">
            <a:xfrm>
              <a:off x="137" y="0"/>
              <a:ext cx="153" cy="121"/>
              <a:chOff x="0" y="0"/>
              <a:chExt cx="153" cy="121"/>
            </a:xfrm>
          </p:grpSpPr>
          <p:sp>
            <p:nvSpPr>
              <p:cNvPr id="74805" name="AutoShape 42"/>
              <p:cNvSpPr>
                <a:spLocks/>
              </p:cNvSpPr>
              <p:nvPr/>
            </p:nvSpPr>
            <p:spPr bwMode="auto">
              <a:xfrm>
                <a:off x="0" y="0"/>
                <a:ext cx="153" cy="121"/>
              </a:xfrm>
              <a:custGeom>
                <a:avLst/>
                <a:gdLst>
                  <a:gd name="T0" fmla="*/ 0 w 21600"/>
                  <a:gd name="T1" fmla="*/ 0 h 21600"/>
                  <a:gd name="T2" fmla="*/ 21600 w 21600"/>
                  <a:gd name="T3" fmla="*/ 21600 h 21600"/>
                </a:gdLst>
                <a:ahLst/>
                <a:cxnLst/>
                <a:rect l="T0" t="T1" r="T2" b="T3"/>
                <a:pathLst>
                  <a:path w="21600" h="21600">
                    <a:moveTo>
                      <a:pt x="7724" y="10473"/>
                    </a:moveTo>
                    <a:lnTo>
                      <a:pt x="8902" y="6639"/>
                    </a:lnTo>
                    <a:lnTo>
                      <a:pt x="10538" y="3927"/>
                    </a:lnTo>
                    <a:lnTo>
                      <a:pt x="12698" y="1683"/>
                    </a:lnTo>
                    <a:lnTo>
                      <a:pt x="14662" y="374"/>
                    </a:lnTo>
                    <a:lnTo>
                      <a:pt x="16625" y="0"/>
                    </a:lnTo>
                    <a:lnTo>
                      <a:pt x="18655" y="281"/>
                    </a:lnTo>
                    <a:lnTo>
                      <a:pt x="20029" y="1122"/>
                    </a:lnTo>
                    <a:lnTo>
                      <a:pt x="20945" y="2712"/>
                    </a:lnTo>
                    <a:lnTo>
                      <a:pt x="21404" y="4395"/>
                    </a:lnTo>
                    <a:lnTo>
                      <a:pt x="21600" y="6826"/>
                    </a:lnTo>
                    <a:lnTo>
                      <a:pt x="21404" y="9725"/>
                    </a:lnTo>
                    <a:lnTo>
                      <a:pt x="20815" y="12717"/>
                    </a:lnTo>
                    <a:lnTo>
                      <a:pt x="19833" y="15148"/>
                    </a:lnTo>
                    <a:lnTo>
                      <a:pt x="18262" y="17673"/>
                    </a:lnTo>
                    <a:lnTo>
                      <a:pt x="16625" y="19449"/>
                    </a:lnTo>
                    <a:lnTo>
                      <a:pt x="14662" y="20665"/>
                    </a:lnTo>
                    <a:lnTo>
                      <a:pt x="12895" y="21600"/>
                    </a:lnTo>
                    <a:lnTo>
                      <a:pt x="10604" y="21600"/>
                    </a:lnTo>
                    <a:lnTo>
                      <a:pt x="9295" y="21319"/>
                    </a:lnTo>
                    <a:lnTo>
                      <a:pt x="8116" y="20478"/>
                    </a:lnTo>
                    <a:lnTo>
                      <a:pt x="7331" y="18888"/>
                    </a:lnTo>
                    <a:lnTo>
                      <a:pt x="6938" y="17205"/>
                    </a:lnTo>
                    <a:lnTo>
                      <a:pt x="6742" y="15148"/>
                    </a:lnTo>
                    <a:lnTo>
                      <a:pt x="7069" y="13465"/>
                    </a:lnTo>
                    <a:lnTo>
                      <a:pt x="4255" y="14587"/>
                    </a:lnTo>
                    <a:lnTo>
                      <a:pt x="1898" y="15522"/>
                    </a:lnTo>
                    <a:lnTo>
                      <a:pt x="655" y="15522"/>
                    </a:lnTo>
                    <a:lnTo>
                      <a:pt x="0" y="14587"/>
                    </a:lnTo>
                    <a:lnTo>
                      <a:pt x="0" y="13465"/>
                    </a:lnTo>
                    <a:lnTo>
                      <a:pt x="393" y="12156"/>
                    </a:lnTo>
                    <a:lnTo>
                      <a:pt x="1309" y="11595"/>
                    </a:lnTo>
                    <a:lnTo>
                      <a:pt x="3338" y="11408"/>
                    </a:lnTo>
                    <a:lnTo>
                      <a:pt x="5760" y="11127"/>
                    </a:lnTo>
                    <a:lnTo>
                      <a:pt x="7724" y="10473"/>
                    </a:lnTo>
                    <a:close/>
                    <a:moveTo>
                      <a:pt x="7724" y="10473"/>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06" name="Rectangle 43"/>
              <p:cNvSpPr>
                <a:spLocks/>
              </p:cNvSpPr>
              <p:nvPr/>
            </p:nvSpPr>
            <p:spPr bwMode="auto">
              <a:xfrm>
                <a:off x="0" y="0"/>
                <a:ext cx="153" cy="12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790" name="Group 44"/>
            <p:cNvGrpSpPr>
              <a:grpSpLocks/>
            </p:cNvGrpSpPr>
            <p:nvPr/>
          </p:nvGrpSpPr>
          <p:grpSpPr bwMode="auto">
            <a:xfrm>
              <a:off x="110" y="135"/>
              <a:ext cx="118" cy="193"/>
              <a:chOff x="0" y="0"/>
              <a:chExt cx="117" cy="192"/>
            </a:xfrm>
          </p:grpSpPr>
          <p:sp>
            <p:nvSpPr>
              <p:cNvPr id="74803" name="AutoShape 45"/>
              <p:cNvSpPr>
                <a:spLocks/>
              </p:cNvSpPr>
              <p:nvPr/>
            </p:nvSpPr>
            <p:spPr bwMode="auto">
              <a:xfrm>
                <a:off x="0" y="0"/>
                <a:ext cx="117" cy="192"/>
              </a:xfrm>
              <a:custGeom>
                <a:avLst/>
                <a:gdLst>
                  <a:gd name="T0" fmla="*/ 0 w 21600"/>
                  <a:gd name="T1" fmla="*/ 0 h 21600"/>
                  <a:gd name="T2" fmla="*/ 21600 w 21600"/>
                  <a:gd name="T3" fmla="*/ 21600 h 21600"/>
                </a:gdLst>
                <a:ahLst/>
                <a:cxnLst/>
                <a:rect l="T0" t="T1" r="T2" b="T3"/>
                <a:pathLst>
                  <a:path w="21600" h="21600">
                    <a:moveTo>
                      <a:pt x="5868" y="3659"/>
                    </a:moveTo>
                    <a:lnTo>
                      <a:pt x="7909" y="1416"/>
                    </a:lnTo>
                    <a:lnTo>
                      <a:pt x="10205" y="177"/>
                    </a:lnTo>
                    <a:lnTo>
                      <a:pt x="12926" y="0"/>
                    </a:lnTo>
                    <a:lnTo>
                      <a:pt x="15902" y="59"/>
                    </a:lnTo>
                    <a:lnTo>
                      <a:pt x="18369" y="531"/>
                    </a:lnTo>
                    <a:lnTo>
                      <a:pt x="20069" y="1534"/>
                    </a:lnTo>
                    <a:lnTo>
                      <a:pt x="21090" y="2715"/>
                    </a:lnTo>
                    <a:lnTo>
                      <a:pt x="21600" y="4131"/>
                    </a:lnTo>
                    <a:lnTo>
                      <a:pt x="21175" y="5548"/>
                    </a:lnTo>
                    <a:lnTo>
                      <a:pt x="20580" y="7141"/>
                    </a:lnTo>
                    <a:lnTo>
                      <a:pt x="19134" y="8911"/>
                    </a:lnTo>
                    <a:lnTo>
                      <a:pt x="17348" y="10446"/>
                    </a:lnTo>
                    <a:lnTo>
                      <a:pt x="15392" y="11685"/>
                    </a:lnTo>
                    <a:lnTo>
                      <a:pt x="14117" y="13102"/>
                    </a:lnTo>
                    <a:lnTo>
                      <a:pt x="13861" y="14459"/>
                    </a:lnTo>
                    <a:lnTo>
                      <a:pt x="14372" y="15993"/>
                    </a:lnTo>
                    <a:lnTo>
                      <a:pt x="14882" y="17469"/>
                    </a:lnTo>
                    <a:lnTo>
                      <a:pt x="14627" y="17941"/>
                    </a:lnTo>
                    <a:lnTo>
                      <a:pt x="15052" y="18826"/>
                    </a:lnTo>
                    <a:lnTo>
                      <a:pt x="14372" y="19889"/>
                    </a:lnTo>
                    <a:lnTo>
                      <a:pt x="12926" y="20892"/>
                    </a:lnTo>
                    <a:lnTo>
                      <a:pt x="10885" y="21482"/>
                    </a:lnTo>
                    <a:lnTo>
                      <a:pt x="8334" y="21600"/>
                    </a:lnTo>
                    <a:lnTo>
                      <a:pt x="5698" y="21246"/>
                    </a:lnTo>
                    <a:lnTo>
                      <a:pt x="3657" y="20243"/>
                    </a:lnTo>
                    <a:lnTo>
                      <a:pt x="2041" y="19180"/>
                    </a:lnTo>
                    <a:lnTo>
                      <a:pt x="1020" y="17646"/>
                    </a:lnTo>
                    <a:lnTo>
                      <a:pt x="340" y="16052"/>
                    </a:lnTo>
                    <a:lnTo>
                      <a:pt x="0" y="14164"/>
                    </a:lnTo>
                    <a:lnTo>
                      <a:pt x="340" y="12216"/>
                    </a:lnTo>
                    <a:lnTo>
                      <a:pt x="765" y="9974"/>
                    </a:lnTo>
                    <a:lnTo>
                      <a:pt x="1871" y="7967"/>
                    </a:lnTo>
                    <a:lnTo>
                      <a:pt x="3317" y="6433"/>
                    </a:lnTo>
                    <a:lnTo>
                      <a:pt x="4847" y="4603"/>
                    </a:lnTo>
                    <a:lnTo>
                      <a:pt x="5868" y="3659"/>
                    </a:lnTo>
                    <a:close/>
                    <a:moveTo>
                      <a:pt x="5868" y="3659"/>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04" name="Rectangle 46"/>
              <p:cNvSpPr>
                <a:spLocks/>
              </p:cNvSpPr>
              <p:nvPr/>
            </p:nvSpPr>
            <p:spPr bwMode="auto">
              <a:xfrm>
                <a:off x="0" y="0"/>
                <a:ext cx="117" cy="192"/>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791" name="Group 47"/>
            <p:cNvGrpSpPr>
              <a:grpSpLocks/>
            </p:cNvGrpSpPr>
            <p:nvPr/>
          </p:nvGrpSpPr>
          <p:grpSpPr bwMode="auto">
            <a:xfrm>
              <a:off x="0" y="48"/>
              <a:ext cx="181" cy="123"/>
              <a:chOff x="0" y="0"/>
              <a:chExt cx="181" cy="123"/>
            </a:xfrm>
          </p:grpSpPr>
          <p:sp>
            <p:nvSpPr>
              <p:cNvPr id="74801" name="AutoShape 48"/>
              <p:cNvSpPr>
                <a:spLocks/>
              </p:cNvSpPr>
              <p:nvPr/>
            </p:nvSpPr>
            <p:spPr bwMode="auto">
              <a:xfrm>
                <a:off x="0" y="0"/>
                <a:ext cx="181" cy="123"/>
              </a:xfrm>
              <a:custGeom>
                <a:avLst/>
                <a:gdLst>
                  <a:gd name="T0" fmla="*/ 0 w 21600"/>
                  <a:gd name="T1" fmla="*/ 0 h 21600"/>
                  <a:gd name="T2" fmla="*/ 21600 w 21600"/>
                  <a:gd name="T3" fmla="*/ 21600 h 21600"/>
                </a:gdLst>
                <a:ahLst/>
                <a:cxnLst/>
                <a:rect l="T0" t="T1" r="T2" b="T3"/>
                <a:pathLst>
                  <a:path w="21600" h="21600">
                    <a:moveTo>
                      <a:pt x="16338" y="17096"/>
                    </a:moveTo>
                    <a:lnTo>
                      <a:pt x="19606" y="15993"/>
                    </a:lnTo>
                    <a:lnTo>
                      <a:pt x="21600" y="15993"/>
                    </a:lnTo>
                    <a:lnTo>
                      <a:pt x="21600" y="18291"/>
                    </a:lnTo>
                    <a:lnTo>
                      <a:pt x="20935" y="20681"/>
                    </a:lnTo>
                    <a:lnTo>
                      <a:pt x="19329" y="21232"/>
                    </a:lnTo>
                    <a:lnTo>
                      <a:pt x="18111" y="21600"/>
                    </a:lnTo>
                    <a:lnTo>
                      <a:pt x="14068" y="21600"/>
                    </a:lnTo>
                    <a:lnTo>
                      <a:pt x="10634" y="21232"/>
                    </a:lnTo>
                    <a:lnTo>
                      <a:pt x="8640" y="20037"/>
                    </a:lnTo>
                    <a:lnTo>
                      <a:pt x="8142" y="19210"/>
                    </a:lnTo>
                    <a:lnTo>
                      <a:pt x="7532" y="15901"/>
                    </a:lnTo>
                    <a:lnTo>
                      <a:pt x="6646" y="11673"/>
                    </a:lnTo>
                    <a:lnTo>
                      <a:pt x="5262" y="8548"/>
                    </a:lnTo>
                    <a:lnTo>
                      <a:pt x="4043" y="7445"/>
                    </a:lnTo>
                    <a:lnTo>
                      <a:pt x="2825" y="7537"/>
                    </a:lnTo>
                    <a:lnTo>
                      <a:pt x="2437" y="7813"/>
                    </a:lnTo>
                    <a:lnTo>
                      <a:pt x="1440" y="8916"/>
                    </a:lnTo>
                    <a:lnTo>
                      <a:pt x="554" y="9191"/>
                    </a:lnTo>
                    <a:lnTo>
                      <a:pt x="0" y="8364"/>
                    </a:lnTo>
                    <a:lnTo>
                      <a:pt x="332" y="7445"/>
                    </a:lnTo>
                    <a:lnTo>
                      <a:pt x="1108" y="6434"/>
                    </a:lnTo>
                    <a:lnTo>
                      <a:pt x="2603" y="5883"/>
                    </a:lnTo>
                    <a:lnTo>
                      <a:pt x="3046" y="5607"/>
                    </a:lnTo>
                    <a:lnTo>
                      <a:pt x="2935" y="4504"/>
                    </a:lnTo>
                    <a:lnTo>
                      <a:pt x="997" y="3860"/>
                    </a:lnTo>
                    <a:lnTo>
                      <a:pt x="443" y="2941"/>
                    </a:lnTo>
                    <a:lnTo>
                      <a:pt x="332" y="1654"/>
                    </a:lnTo>
                    <a:lnTo>
                      <a:pt x="1274" y="735"/>
                    </a:lnTo>
                    <a:lnTo>
                      <a:pt x="2105" y="1471"/>
                    </a:lnTo>
                    <a:lnTo>
                      <a:pt x="3932" y="3493"/>
                    </a:lnTo>
                    <a:lnTo>
                      <a:pt x="4597" y="3677"/>
                    </a:lnTo>
                    <a:lnTo>
                      <a:pt x="5594" y="3309"/>
                    </a:lnTo>
                    <a:lnTo>
                      <a:pt x="6369" y="1103"/>
                    </a:lnTo>
                    <a:lnTo>
                      <a:pt x="7422" y="0"/>
                    </a:lnTo>
                    <a:lnTo>
                      <a:pt x="8142" y="276"/>
                    </a:lnTo>
                    <a:lnTo>
                      <a:pt x="8197" y="1287"/>
                    </a:lnTo>
                    <a:lnTo>
                      <a:pt x="7754" y="2390"/>
                    </a:lnTo>
                    <a:lnTo>
                      <a:pt x="6535" y="3860"/>
                    </a:lnTo>
                    <a:lnTo>
                      <a:pt x="5871" y="5699"/>
                    </a:lnTo>
                    <a:lnTo>
                      <a:pt x="6314" y="6986"/>
                    </a:lnTo>
                    <a:lnTo>
                      <a:pt x="7643" y="9191"/>
                    </a:lnTo>
                    <a:lnTo>
                      <a:pt x="8308" y="11030"/>
                    </a:lnTo>
                    <a:lnTo>
                      <a:pt x="8972" y="12960"/>
                    </a:lnTo>
                    <a:lnTo>
                      <a:pt x="9637" y="15350"/>
                    </a:lnTo>
                    <a:lnTo>
                      <a:pt x="10135" y="16453"/>
                    </a:lnTo>
                    <a:lnTo>
                      <a:pt x="11354" y="17096"/>
                    </a:lnTo>
                    <a:lnTo>
                      <a:pt x="13126" y="17556"/>
                    </a:lnTo>
                    <a:lnTo>
                      <a:pt x="15175" y="17280"/>
                    </a:lnTo>
                    <a:lnTo>
                      <a:pt x="16338" y="17096"/>
                    </a:lnTo>
                    <a:close/>
                    <a:moveTo>
                      <a:pt x="16338" y="17096"/>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02" name="Rectangle 49"/>
              <p:cNvSpPr>
                <a:spLocks/>
              </p:cNvSpPr>
              <p:nvPr/>
            </p:nvSpPr>
            <p:spPr bwMode="auto">
              <a:xfrm>
                <a:off x="0" y="0"/>
                <a:ext cx="181" cy="12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792" name="Group 50"/>
            <p:cNvGrpSpPr>
              <a:grpSpLocks/>
            </p:cNvGrpSpPr>
            <p:nvPr/>
          </p:nvGrpSpPr>
          <p:grpSpPr bwMode="auto">
            <a:xfrm>
              <a:off x="201" y="153"/>
              <a:ext cx="182" cy="172"/>
              <a:chOff x="0" y="0"/>
              <a:chExt cx="182" cy="171"/>
            </a:xfrm>
          </p:grpSpPr>
          <p:sp>
            <p:nvSpPr>
              <p:cNvPr id="74799" name="AutoShape 51"/>
              <p:cNvSpPr>
                <a:spLocks/>
              </p:cNvSpPr>
              <p:nvPr/>
            </p:nvSpPr>
            <p:spPr bwMode="auto">
              <a:xfrm>
                <a:off x="0" y="0"/>
                <a:ext cx="182" cy="171"/>
              </a:xfrm>
              <a:custGeom>
                <a:avLst/>
                <a:gdLst>
                  <a:gd name="T0" fmla="*/ 0 w 21600"/>
                  <a:gd name="T1" fmla="*/ 0 h 21600"/>
                  <a:gd name="T2" fmla="*/ 21600 w 21600"/>
                  <a:gd name="T3" fmla="*/ 21600 h 21600"/>
                </a:gdLst>
                <a:ahLst/>
                <a:cxnLst/>
                <a:rect l="T0" t="T1" r="T2" b="T3"/>
                <a:pathLst>
                  <a:path w="21600" h="21600">
                    <a:moveTo>
                      <a:pt x="934" y="0"/>
                    </a:moveTo>
                    <a:lnTo>
                      <a:pt x="2473" y="925"/>
                    </a:lnTo>
                    <a:lnTo>
                      <a:pt x="3518" y="2510"/>
                    </a:lnTo>
                    <a:lnTo>
                      <a:pt x="4837" y="5417"/>
                    </a:lnTo>
                    <a:lnTo>
                      <a:pt x="6156" y="8521"/>
                    </a:lnTo>
                    <a:lnTo>
                      <a:pt x="7475" y="10635"/>
                    </a:lnTo>
                    <a:lnTo>
                      <a:pt x="8629" y="11626"/>
                    </a:lnTo>
                    <a:lnTo>
                      <a:pt x="9673" y="12352"/>
                    </a:lnTo>
                    <a:lnTo>
                      <a:pt x="12806" y="12947"/>
                    </a:lnTo>
                    <a:lnTo>
                      <a:pt x="15884" y="12947"/>
                    </a:lnTo>
                    <a:lnTo>
                      <a:pt x="17698" y="12749"/>
                    </a:lnTo>
                    <a:lnTo>
                      <a:pt x="18907" y="12022"/>
                    </a:lnTo>
                    <a:lnTo>
                      <a:pt x="19786" y="10965"/>
                    </a:lnTo>
                    <a:lnTo>
                      <a:pt x="20776" y="10833"/>
                    </a:lnTo>
                    <a:lnTo>
                      <a:pt x="21600" y="11361"/>
                    </a:lnTo>
                    <a:lnTo>
                      <a:pt x="21490" y="12550"/>
                    </a:lnTo>
                    <a:lnTo>
                      <a:pt x="20446" y="13343"/>
                    </a:lnTo>
                    <a:lnTo>
                      <a:pt x="18467" y="13938"/>
                    </a:lnTo>
                    <a:lnTo>
                      <a:pt x="17808" y="14532"/>
                    </a:lnTo>
                    <a:lnTo>
                      <a:pt x="17808" y="15391"/>
                    </a:lnTo>
                    <a:lnTo>
                      <a:pt x="18467" y="16183"/>
                    </a:lnTo>
                    <a:lnTo>
                      <a:pt x="20446" y="17240"/>
                    </a:lnTo>
                    <a:lnTo>
                      <a:pt x="20776" y="17967"/>
                    </a:lnTo>
                    <a:lnTo>
                      <a:pt x="20940" y="18892"/>
                    </a:lnTo>
                    <a:lnTo>
                      <a:pt x="20061" y="19420"/>
                    </a:lnTo>
                    <a:lnTo>
                      <a:pt x="19347" y="19024"/>
                    </a:lnTo>
                    <a:lnTo>
                      <a:pt x="18247" y="18033"/>
                    </a:lnTo>
                    <a:lnTo>
                      <a:pt x="17203" y="16778"/>
                    </a:lnTo>
                    <a:lnTo>
                      <a:pt x="16489" y="16051"/>
                    </a:lnTo>
                    <a:lnTo>
                      <a:pt x="16159" y="16448"/>
                    </a:lnTo>
                    <a:lnTo>
                      <a:pt x="16159" y="16844"/>
                    </a:lnTo>
                    <a:lnTo>
                      <a:pt x="17148" y="18892"/>
                    </a:lnTo>
                    <a:lnTo>
                      <a:pt x="17478" y="20477"/>
                    </a:lnTo>
                    <a:lnTo>
                      <a:pt x="17038" y="21468"/>
                    </a:lnTo>
                    <a:lnTo>
                      <a:pt x="16489" y="21600"/>
                    </a:lnTo>
                    <a:lnTo>
                      <a:pt x="15884" y="20873"/>
                    </a:lnTo>
                    <a:lnTo>
                      <a:pt x="15554" y="19817"/>
                    </a:lnTo>
                    <a:lnTo>
                      <a:pt x="15115" y="18231"/>
                    </a:lnTo>
                    <a:lnTo>
                      <a:pt x="14895" y="16316"/>
                    </a:lnTo>
                    <a:lnTo>
                      <a:pt x="14455" y="15259"/>
                    </a:lnTo>
                    <a:lnTo>
                      <a:pt x="13301" y="14862"/>
                    </a:lnTo>
                    <a:lnTo>
                      <a:pt x="10992" y="14532"/>
                    </a:lnTo>
                    <a:lnTo>
                      <a:pt x="8629" y="14136"/>
                    </a:lnTo>
                    <a:lnTo>
                      <a:pt x="7145" y="13673"/>
                    </a:lnTo>
                    <a:lnTo>
                      <a:pt x="6156" y="12815"/>
                    </a:lnTo>
                    <a:lnTo>
                      <a:pt x="4837" y="10833"/>
                    </a:lnTo>
                    <a:lnTo>
                      <a:pt x="3408" y="8653"/>
                    </a:lnTo>
                    <a:lnTo>
                      <a:pt x="2144" y="6804"/>
                    </a:lnTo>
                    <a:lnTo>
                      <a:pt x="934" y="5020"/>
                    </a:lnTo>
                    <a:lnTo>
                      <a:pt x="0" y="2906"/>
                    </a:lnTo>
                    <a:lnTo>
                      <a:pt x="0" y="1321"/>
                    </a:lnTo>
                    <a:lnTo>
                      <a:pt x="495" y="528"/>
                    </a:lnTo>
                    <a:lnTo>
                      <a:pt x="934" y="0"/>
                    </a:lnTo>
                    <a:close/>
                    <a:moveTo>
                      <a:pt x="934"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800" name="Rectangle 52"/>
              <p:cNvSpPr>
                <a:spLocks/>
              </p:cNvSpPr>
              <p:nvPr/>
            </p:nvSpPr>
            <p:spPr bwMode="auto">
              <a:xfrm>
                <a:off x="0" y="0"/>
                <a:ext cx="182" cy="17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793" name="Group 53"/>
            <p:cNvGrpSpPr>
              <a:grpSpLocks/>
            </p:cNvGrpSpPr>
            <p:nvPr/>
          </p:nvGrpSpPr>
          <p:grpSpPr bwMode="auto">
            <a:xfrm>
              <a:off x="153" y="288"/>
              <a:ext cx="93" cy="237"/>
              <a:chOff x="0" y="0"/>
              <a:chExt cx="92" cy="237"/>
            </a:xfrm>
          </p:grpSpPr>
          <p:sp>
            <p:nvSpPr>
              <p:cNvPr id="74797" name="AutoShape 54"/>
              <p:cNvSpPr>
                <a:spLocks/>
              </p:cNvSpPr>
              <p:nvPr/>
            </p:nvSpPr>
            <p:spPr bwMode="auto">
              <a:xfrm>
                <a:off x="0" y="0"/>
                <a:ext cx="92" cy="237"/>
              </a:xfrm>
              <a:custGeom>
                <a:avLst/>
                <a:gdLst>
                  <a:gd name="T0" fmla="*/ 0 w 21600"/>
                  <a:gd name="T1" fmla="*/ 0 h 21600"/>
                  <a:gd name="T2" fmla="*/ 21600 w 21600"/>
                  <a:gd name="T3" fmla="*/ 21600 h 21600"/>
                </a:gdLst>
                <a:ahLst/>
                <a:cxnLst/>
                <a:rect l="T0" t="T1" r="T2" b="T3"/>
                <a:pathLst>
                  <a:path w="21600" h="21600">
                    <a:moveTo>
                      <a:pt x="1836" y="0"/>
                    </a:moveTo>
                    <a:lnTo>
                      <a:pt x="4644" y="239"/>
                    </a:lnTo>
                    <a:lnTo>
                      <a:pt x="7020" y="1099"/>
                    </a:lnTo>
                    <a:lnTo>
                      <a:pt x="8964" y="2533"/>
                    </a:lnTo>
                    <a:lnTo>
                      <a:pt x="12096" y="4970"/>
                    </a:lnTo>
                    <a:lnTo>
                      <a:pt x="16524" y="8841"/>
                    </a:lnTo>
                    <a:lnTo>
                      <a:pt x="17172" y="9844"/>
                    </a:lnTo>
                    <a:lnTo>
                      <a:pt x="16524" y="10752"/>
                    </a:lnTo>
                    <a:lnTo>
                      <a:pt x="15228" y="11565"/>
                    </a:lnTo>
                    <a:lnTo>
                      <a:pt x="10368" y="13524"/>
                    </a:lnTo>
                    <a:lnTo>
                      <a:pt x="7560" y="15101"/>
                    </a:lnTo>
                    <a:lnTo>
                      <a:pt x="6372" y="16391"/>
                    </a:lnTo>
                    <a:lnTo>
                      <a:pt x="6372" y="16678"/>
                    </a:lnTo>
                    <a:lnTo>
                      <a:pt x="7236" y="17490"/>
                    </a:lnTo>
                    <a:lnTo>
                      <a:pt x="9504" y="18159"/>
                    </a:lnTo>
                    <a:lnTo>
                      <a:pt x="12960" y="18637"/>
                    </a:lnTo>
                    <a:lnTo>
                      <a:pt x="16740" y="19211"/>
                    </a:lnTo>
                    <a:lnTo>
                      <a:pt x="20952" y="19880"/>
                    </a:lnTo>
                    <a:lnTo>
                      <a:pt x="21276" y="20166"/>
                    </a:lnTo>
                    <a:lnTo>
                      <a:pt x="21600" y="20835"/>
                    </a:lnTo>
                    <a:lnTo>
                      <a:pt x="19764" y="21122"/>
                    </a:lnTo>
                    <a:lnTo>
                      <a:pt x="16200" y="21600"/>
                    </a:lnTo>
                    <a:lnTo>
                      <a:pt x="14688" y="21409"/>
                    </a:lnTo>
                    <a:lnTo>
                      <a:pt x="13392" y="20740"/>
                    </a:lnTo>
                    <a:lnTo>
                      <a:pt x="11448" y="19880"/>
                    </a:lnTo>
                    <a:lnTo>
                      <a:pt x="7668" y="19211"/>
                    </a:lnTo>
                    <a:lnTo>
                      <a:pt x="4752" y="19019"/>
                    </a:lnTo>
                    <a:lnTo>
                      <a:pt x="2484" y="19019"/>
                    </a:lnTo>
                    <a:lnTo>
                      <a:pt x="1296" y="18637"/>
                    </a:lnTo>
                    <a:lnTo>
                      <a:pt x="1296" y="17873"/>
                    </a:lnTo>
                    <a:lnTo>
                      <a:pt x="1944" y="16965"/>
                    </a:lnTo>
                    <a:lnTo>
                      <a:pt x="2808" y="16343"/>
                    </a:lnTo>
                    <a:lnTo>
                      <a:pt x="3888" y="15053"/>
                    </a:lnTo>
                    <a:lnTo>
                      <a:pt x="4752" y="13811"/>
                    </a:lnTo>
                    <a:lnTo>
                      <a:pt x="6588" y="12138"/>
                    </a:lnTo>
                    <a:lnTo>
                      <a:pt x="8532" y="10991"/>
                    </a:lnTo>
                    <a:lnTo>
                      <a:pt x="10476" y="10418"/>
                    </a:lnTo>
                    <a:lnTo>
                      <a:pt x="11772" y="9844"/>
                    </a:lnTo>
                    <a:lnTo>
                      <a:pt x="11664" y="9032"/>
                    </a:lnTo>
                    <a:lnTo>
                      <a:pt x="8208" y="7312"/>
                    </a:lnTo>
                    <a:lnTo>
                      <a:pt x="4752" y="5926"/>
                    </a:lnTo>
                    <a:lnTo>
                      <a:pt x="2592" y="4683"/>
                    </a:lnTo>
                    <a:lnTo>
                      <a:pt x="648" y="3536"/>
                    </a:lnTo>
                    <a:lnTo>
                      <a:pt x="0" y="1959"/>
                    </a:lnTo>
                    <a:lnTo>
                      <a:pt x="324" y="573"/>
                    </a:lnTo>
                    <a:lnTo>
                      <a:pt x="1836" y="0"/>
                    </a:lnTo>
                    <a:close/>
                    <a:moveTo>
                      <a:pt x="1836"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798" name="Rectangle 55"/>
              <p:cNvSpPr>
                <a:spLocks/>
              </p:cNvSpPr>
              <p:nvPr/>
            </p:nvSpPr>
            <p:spPr bwMode="auto">
              <a:xfrm>
                <a:off x="0" y="0"/>
                <a:ext cx="92" cy="237"/>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794" name="Group 56"/>
            <p:cNvGrpSpPr>
              <a:grpSpLocks/>
            </p:cNvGrpSpPr>
            <p:nvPr/>
          </p:nvGrpSpPr>
          <p:grpSpPr bwMode="auto">
            <a:xfrm>
              <a:off x="55" y="284"/>
              <a:ext cx="102" cy="244"/>
              <a:chOff x="0" y="0"/>
              <a:chExt cx="101" cy="243"/>
            </a:xfrm>
          </p:grpSpPr>
          <p:sp>
            <p:nvSpPr>
              <p:cNvPr id="74795" name="AutoShape 57"/>
              <p:cNvSpPr>
                <a:spLocks/>
              </p:cNvSpPr>
              <p:nvPr/>
            </p:nvSpPr>
            <p:spPr bwMode="auto">
              <a:xfrm>
                <a:off x="0" y="0"/>
                <a:ext cx="101" cy="243"/>
              </a:xfrm>
              <a:custGeom>
                <a:avLst/>
                <a:gdLst>
                  <a:gd name="T0" fmla="*/ 0 w 21600"/>
                  <a:gd name="T1" fmla="*/ 0 h 21600"/>
                  <a:gd name="T2" fmla="*/ 21600 w 21600"/>
                  <a:gd name="T3" fmla="*/ 21600 h 21600"/>
                </a:gdLst>
                <a:ahLst/>
                <a:cxnLst/>
                <a:rect l="T0" t="T1" r="T2" b="T3"/>
                <a:pathLst>
                  <a:path w="21600" h="21600">
                    <a:moveTo>
                      <a:pt x="11441" y="2467"/>
                    </a:moveTo>
                    <a:lnTo>
                      <a:pt x="15485" y="372"/>
                    </a:lnTo>
                    <a:lnTo>
                      <a:pt x="18641" y="0"/>
                    </a:lnTo>
                    <a:lnTo>
                      <a:pt x="21008" y="466"/>
                    </a:lnTo>
                    <a:lnTo>
                      <a:pt x="21600" y="1909"/>
                    </a:lnTo>
                    <a:lnTo>
                      <a:pt x="21008" y="2840"/>
                    </a:lnTo>
                    <a:lnTo>
                      <a:pt x="17556" y="4143"/>
                    </a:lnTo>
                    <a:lnTo>
                      <a:pt x="12329" y="5772"/>
                    </a:lnTo>
                    <a:lnTo>
                      <a:pt x="8581" y="6936"/>
                    </a:lnTo>
                    <a:lnTo>
                      <a:pt x="7989" y="6936"/>
                    </a:lnTo>
                    <a:lnTo>
                      <a:pt x="6411" y="7402"/>
                    </a:lnTo>
                    <a:lnTo>
                      <a:pt x="6115" y="7681"/>
                    </a:lnTo>
                    <a:lnTo>
                      <a:pt x="6115" y="8053"/>
                    </a:lnTo>
                    <a:lnTo>
                      <a:pt x="9863" y="10148"/>
                    </a:lnTo>
                    <a:lnTo>
                      <a:pt x="12230" y="12197"/>
                    </a:lnTo>
                    <a:lnTo>
                      <a:pt x="13414" y="14059"/>
                    </a:lnTo>
                    <a:lnTo>
                      <a:pt x="13808" y="15734"/>
                    </a:lnTo>
                    <a:lnTo>
                      <a:pt x="13710" y="17224"/>
                    </a:lnTo>
                    <a:lnTo>
                      <a:pt x="14893" y="18341"/>
                    </a:lnTo>
                    <a:lnTo>
                      <a:pt x="14992" y="19040"/>
                    </a:lnTo>
                    <a:lnTo>
                      <a:pt x="14400" y="19691"/>
                    </a:lnTo>
                    <a:lnTo>
                      <a:pt x="12822" y="19971"/>
                    </a:lnTo>
                    <a:lnTo>
                      <a:pt x="9863" y="20064"/>
                    </a:lnTo>
                    <a:lnTo>
                      <a:pt x="5523" y="20622"/>
                    </a:lnTo>
                    <a:lnTo>
                      <a:pt x="3255" y="21600"/>
                    </a:lnTo>
                    <a:lnTo>
                      <a:pt x="1184" y="21600"/>
                    </a:lnTo>
                    <a:lnTo>
                      <a:pt x="0" y="20622"/>
                    </a:lnTo>
                    <a:lnTo>
                      <a:pt x="986" y="18947"/>
                    </a:lnTo>
                    <a:lnTo>
                      <a:pt x="3452" y="18574"/>
                    </a:lnTo>
                    <a:lnTo>
                      <a:pt x="7003" y="18341"/>
                    </a:lnTo>
                    <a:lnTo>
                      <a:pt x="10258" y="18016"/>
                    </a:lnTo>
                    <a:lnTo>
                      <a:pt x="10849" y="17457"/>
                    </a:lnTo>
                    <a:lnTo>
                      <a:pt x="10553" y="15828"/>
                    </a:lnTo>
                    <a:lnTo>
                      <a:pt x="9370" y="13826"/>
                    </a:lnTo>
                    <a:lnTo>
                      <a:pt x="7299" y="11731"/>
                    </a:lnTo>
                    <a:lnTo>
                      <a:pt x="3551" y="9729"/>
                    </a:lnTo>
                    <a:lnTo>
                      <a:pt x="2071" y="8612"/>
                    </a:lnTo>
                    <a:lnTo>
                      <a:pt x="1578" y="7774"/>
                    </a:lnTo>
                    <a:lnTo>
                      <a:pt x="1775" y="6936"/>
                    </a:lnTo>
                    <a:lnTo>
                      <a:pt x="3255" y="5726"/>
                    </a:lnTo>
                    <a:lnTo>
                      <a:pt x="6115" y="4655"/>
                    </a:lnTo>
                    <a:lnTo>
                      <a:pt x="9074" y="3305"/>
                    </a:lnTo>
                    <a:lnTo>
                      <a:pt x="11441" y="2467"/>
                    </a:lnTo>
                    <a:close/>
                    <a:moveTo>
                      <a:pt x="11441" y="2467"/>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796" name="Rectangle 58"/>
              <p:cNvSpPr>
                <a:spLocks/>
              </p:cNvSpPr>
              <p:nvPr/>
            </p:nvSpPr>
            <p:spPr bwMode="auto">
              <a:xfrm>
                <a:off x="0" y="0"/>
                <a:ext cx="101" cy="243"/>
              </a:xfrm>
              <a:prstGeom prst="rect">
                <a:avLst/>
              </a:prstGeom>
              <a:noFill/>
              <a:ln w="12700">
                <a:noFill/>
                <a:miter lim="800000"/>
                <a:headEnd/>
                <a:tailEnd/>
              </a:ln>
            </p:spPr>
            <p:txBody>
              <a:bodyPr lIns="0" tIns="0" rIns="0" bIns="0">
                <a:prstTxWarp prst="textNoShape">
                  <a:avLst/>
                </a:prstTxWarp>
              </a:bodyPr>
              <a:lstStyle/>
              <a:p>
                <a:endParaRPr lang="en-US"/>
              </a:p>
            </p:txBody>
          </p:sp>
        </p:grpSp>
      </p:grpSp>
      <p:grpSp>
        <p:nvGrpSpPr>
          <p:cNvPr id="74758" name="Group 59"/>
          <p:cNvGrpSpPr>
            <a:grpSpLocks/>
          </p:cNvGrpSpPr>
          <p:nvPr/>
        </p:nvGrpSpPr>
        <p:grpSpPr bwMode="auto">
          <a:xfrm>
            <a:off x="3479800" y="5472113"/>
            <a:ext cx="608013" cy="839787"/>
            <a:chOff x="0" y="0"/>
            <a:chExt cx="383" cy="528"/>
          </a:xfrm>
        </p:grpSpPr>
        <p:grpSp>
          <p:nvGrpSpPr>
            <p:cNvPr id="74771" name="Group 60"/>
            <p:cNvGrpSpPr>
              <a:grpSpLocks/>
            </p:cNvGrpSpPr>
            <p:nvPr/>
          </p:nvGrpSpPr>
          <p:grpSpPr bwMode="auto">
            <a:xfrm>
              <a:off x="137" y="0"/>
              <a:ext cx="153" cy="121"/>
              <a:chOff x="0" y="0"/>
              <a:chExt cx="153" cy="121"/>
            </a:xfrm>
          </p:grpSpPr>
          <p:sp>
            <p:nvSpPr>
              <p:cNvPr id="74787" name="AutoShape 61"/>
              <p:cNvSpPr>
                <a:spLocks/>
              </p:cNvSpPr>
              <p:nvPr/>
            </p:nvSpPr>
            <p:spPr bwMode="auto">
              <a:xfrm>
                <a:off x="0" y="0"/>
                <a:ext cx="153" cy="121"/>
              </a:xfrm>
              <a:custGeom>
                <a:avLst/>
                <a:gdLst>
                  <a:gd name="T0" fmla="*/ 0 w 21600"/>
                  <a:gd name="T1" fmla="*/ 0 h 21600"/>
                  <a:gd name="T2" fmla="*/ 21600 w 21600"/>
                  <a:gd name="T3" fmla="*/ 21600 h 21600"/>
                </a:gdLst>
                <a:ahLst/>
                <a:cxnLst/>
                <a:rect l="T0" t="T1" r="T2" b="T3"/>
                <a:pathLst>
                  <a:path w="21600" h="21600">
                    <a:moveTo>
                      <a:pt x="7724" y="10473"/>
                    </a:moveTo>
                    <a:lnTo>
                      <a:pt x="8902" y="6639"/>
                    </a:lnTo>
                    <a:lnTo>
                      <a:pt x="10538" y="3927"/>
                    </a:lnTo>
                    <a:lnTo>
                      <a:pt x="12698" y="1683"/>
                    </a:lnTo>
                    <a:lnTo>
                      <a:pt x="14662" y="374"/>
                    </a:lnTo>
                    <a:lnTo>
                      <a:pt x="16625" y="0"/>
                    </a:lnTo>
                    <a:lnTo>
                      <a:pt x="18655" y="281"/>
                    </a:lnTo>
                    <a:lnTo>
                      <a:pt x="20029" y="1122"/>
                    </a:lnTo>
                    <a:lnTo>
                      <a:pt x="20945" y="2712"/>
                    </a:lnTo>
                    <a:lnTo>
                      <a:pt x="21404" y="4395"/>
                    </a:lnTo>
                    <a:lnTo>
                      <a:pt x="21600" y="6826"/>
                    </a:lnTo>
                    <a:lnTo>
                      <a:pt x="21404" y="9725"/>
                    </a:lnTo>
                    <a:lnTo>
                      <a:pt x="20815" y="12717"/>
                    </a:lnTo>
                    <a:lnTo>
                      <a:pt x="19833" y="15148"/>
                    </a:lnTo>
                    <a:lnTo>
                      <a:pt x="18262" y="17673"/>
                    </a:lnTo>
                    <a:lnTo>
                      <a:pt x="16625" y="19449"/>
                    </a:lnTo>
                    <a:lnTo>
                      <a:pt x="14662" y="20665"/>
                    </a:lnTo>
                    <a:lnTo>
                      <a:pt x="12895" y="21600"/>
                    </a:lnTo>
                    <a:lnTo>
                      <a:pt x="10604" y="21600"/>
                    </a:lnTo>
                    <a:lnTo>
                      <a:pt x="9295" y="21319"/>
                    </a:lnTo>
                    <a:lnTo>
                      <a:pt x="8116" y="20478"/>
                    </a:lnTo>
                    <a:lnTo>
                      <a:pt x="7331" y="18888"/>
                    </a:lnTo>
                    <a:lnTo>
                      <a:pt x="6938" y="17205"/>
                    </a:lnTo>
                    <a:lnTo>
                      <a:pt x="6742" y="15148"/>
                    </a:lnTo>
                    <a:lnTo>
                      <a:pt x="7069" y="13465"/>
                    </a:lnTo>
                    <a:lnTo>
                      <a:pt x="4255" y="14587"/>
                    </a:lnTo>
                    <a:lnTo>
                      <a:pt x="1898" y="15522"/>
                    </a:lnTo>
                    <a:lnTo>
                      <a:pt x="655" y="15522"/>
                    </a:lnTo>
                    <a:lnTo>
                      <a:pt x="0" y="14587"/>
                    </a:lnTo>
                    <a:lnTo>
                      <a:pt x="0" y="13465"/>
                    </a:lnTo>
                    <a:lnTo>
                      <a:pt x="393" y="12156"/>
                    </a:lnTo>
                    <a:lnTo>
                      <a:pt x="1309" y="11595"/>
                    </a:lnTo>
                    <a:lnTo>
                      <a:pt x="3338" y="11408"/>
                    </a:lnTo>
                    <a:lnTo>
                      <a:pt x="5760" y="11127"/>
                    </a:lnTo>
                    <a:lnTo>
                      <a:pt x="7724" y="10473"/>
                    </a:lnTo>
                    <a:close/>
                    <a:moveTo>
                      <a:pt x="7724" y="10473"/>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788" name="Rectangle 62"/>
              <p:cNvSpPr>
                <a:spLocks/>
              </p:cNvSpPr>
              <p:nvPr/>
            </p:nvSpPr>
            <p:spPr bwMode="auto">
              <a:xfrm>
                <a:off x="0" y="0"/>
                <a:ext cx="153" cy="12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772" name="Group 63"/>
            <p:cNvGrpSpPr>
              <a:grpSpLocks/>
            </p:cNvGrpSpPr>
            <p:nvPr/>
          </p:nvGrpSpPr>
          <p:grpSpPr bwMode="auto">
            <a:xfrm>
              <a:off x="110" y="135"/>
              <a:ext cx="118" cy="193"/>
              <a:chOff x="0" y="0"/>
              <a:chExt cx="117" cy="192"/>
            </a:xfrm>
          </p:grpSpPr>
          <p:sp>
            <p:nvSpPr>
              <p:cNvPr id="74785" name="AutoShape 64"/>
              <p:cNvSpPr>
                <a:spLocks/>
              </p:cNvSpPr>
              <p:nvPr/>
            </p:nvSpPr>
            <p:spPr bwMode="auto">
              <a:xfrm>
                <a:off x="0" y="0"/>
                <a:ext cx="117" cy="192"/>
              </a:xfrm>
              <a:custGeom>
                <a:avLst/>
                <a:gdLst>
                  <a:gd name="T0" fmla="*/ 0 w 21600"/>
                  <a:gd name="T1" fmla="*/ 0 h 21600"/>
                  <a:gd name="T2" fmla="*/ 21600 w 21600"/>
                  <a:gd name="T3" fmla="*/ 21600 h 21600"/>
                </a:gdLst>
                <a:ahLst/>
                <a:cxnLst/>
                <a:rect l="T0" t="T1" r="T2" b="T3"/>
                <a:pathLst>
                  <a:path w="21600" h="21600">
                    <a:moveTo>
                      <a:pt x="5868" y="3659"/>
                    </a:moveTo>
                    <a:lnTo>
                      <a:pt x="7909" y="1416"/>
                    </a:lnTo>
                    <a:lnTo>
                      <a:pt x="10205" y="177"/>
                    </a:lnTo>
                    <a:lnTo>
                      <a:pt x="12926" y="0"/>
                    </a:lnTo>
                    <a:lnTo>
                      <a:pt x="15902" y="59"/>
                    </a:lnTo>
                    <a:lnTo>
                      <a:pt x="18369" y="531"/>
                    </a:lnTo>
                    <a:lnTo>
                      <a:pt x="20069" y="1534"/>
                    </a:lnTo>
                    <a:lnTo>
                      <a:pt x="21090" y="2715"/>
                    </a:lnTo>
                    <a:lnTo>
                      <a:pt x="21600" y="4131"/>
                    </a:lnTo>
                    <a:lnTo>
                      <a:pt x="21175" y="5548"/>
                    </a:lnTo>
                    <a:lnTo>
                      <a:pt x="20580" y="7141"/>
                    </a:lnTo>
                    <a:lnTo>
                      <a:pt x="19134" y="8911"/>
                    </a:lnTo>
                    <a:lnTo>
                      <a:pt x="17348" y="10446"/>
                    </a:lnTo>
                    <a:lnTo>
                      <a:pt x="15392" y="11685"/>
                    </a:lnTo>
                    <a:lnTo>
                      <a:pt x="14117" y="13102"/>
                    </a:lnTo>
                    <a:lnTo>
                      <a:pt x="13861" y="14459"/>
                    </a:lnTo>
                    <a:lnTo>
                      <a:pt x="14372" y="15993"/>
                    </a:lnTo>
                    <a:lnTo>
                      <a:pt x="14882" y="17469"/>
                    </a:lnTo>
                    <a:lnTo>
                      <a:pt x="14627" y="17941"/>
                    </a:lnTo>
                    <a:lnTo>
                      <a:pt x="15052" y="18826"/>
                    </a:lnTo>
                    <a:lnTo>
                      <a:pt x="14372" y="19889"/>
                    </a:lnTo>
                    <a:lnTo>
                      <a:pt x="12926" y="20892"/>
                    </a:lnTo>
                    <a:lnTo>
                      <a:pt x="10885" y="21482"/>
                    </a:lnTo>
                    <a:lnTo>
                      <a:pt x="8334" y="21600"/>
                    </a:lnTo>
                    <a:lnTo>
                      <a:pt x="5698" y="21246"/>
                    </a:lnTo>
                    <a:lnTo>
                      <a:pt x="3657" y="20243"/>
                    </a:lnTo>
                    <a:lnTo>
                      <a:pt x="2041" y="19180"/>
                    </a:lnTo>
                    <a:lnTo>
                      <a:pt x="1020" y="17646"/>
                    </a:lnTo>
                    <a:lnTo>
                      <a:pt x="340" y="16052"/>
                    </a:lnTo>
                    <a:lnTo>
                      <a:pt x="0" y="14164"/>
                    </a:lnTo>
                    <a:lnTo>
                      <a:pt x="340" y="12216"/>
                    </a:lnTo>
                    <a:lnTo>
                      <a:pt x="765" y="9974"/>
                    </a:lnTo>
                    <a:lnTo>
                      <a:pt x="1871" y="7967"/>
                    </a:lnTo>
                    <a:lnTo>
                      <a:pt x="3317" y="6433"/>
                    </a:lnTo>
                    <a:lnTo>
                      <a:pt x="4847" y="4603"/>
                    </a:lnTo>
                    <a:lnTo>
                      <a:pt x="5868" y="3659"/>
                    </a:lnTo>
                    <a:close/>
                    <a:moveTo>
                      <a:pt x="5868" y="3659"/>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786" name="Rectangle 65"/>
              <p:cNvSpPr>
                <a:spLocks/>
              </p:cNvSpPr>
              <p:nvPr/>
            </p:nvSpPr>
            <p:spPr bwMode="auto">
              <a:xfrm>
                <a:off x="0" y="0"/>
                <a:ext cx="117" cy="192"/>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773" name="Group 66"/>
            <p:cNvGrpSpPr>
              <a:grpSpLocks/>
            </p:cNvGrpSpPr>
            <p:nvPr/>
          </p:nvGrpSpPr>
          <p:grpSpPr bwMode="auto">
            <a:xfrm>
              <a:off x="0" y="48"/>
              <a:ext cx="181" cy="123"/>
              <a:chOff x="0" y="0"/>
              <a:chExt cx="181" cy="123"/>
            </a:xfrm>
          </p:grpSpPr>
          <p:sp>
            <p:nvSpPr>
              <p:cNvPr id="74783" name="AutoShape 67"/>
              <p:cNvSpPr>
                <a:spLocks/>
              </p:cNvSpPr>
              <p:nvPr/>
            </p:nvSpPr>
            <p:spPr bwMode="auto">
              <a:xfrm>
                <a:off x="0" y="0"/>
                <a:ext cx="181" cy="123"/>
              </a:xfrm>
              <a:custGeom>
                <a:avLst/>
                <a:gdLst>
                  <a:gd name="T0" fmla="*/ 0 w 21600"/>
                  <a:gd name="T1" fmla="*/ 0 h 21600"/>
                  <a:gd name="T2" fmla="*/ 21600 w 21600"/>
                  <a:gd name="T3" fmla="*/ 21600 h 21600"/>
                </a:gdLst>
                <a:ahLst/>
                <a:cxnLst/>
                <a:rect l="T0" t="T1" r="T2" b="T3"/>
                <a:pathLst>
                  <a:path w="21600" h="21600">
                    <a:moveTo>
                      <a:pt x="16338" y="17096"/>
                    </a:moveTo>
                    <a:lnTo>
                      <a:pt x="19606" y="15993"/>
                    </a:lnTo>
                    <a:lnTo>
                      <a:pt x="21600" y="15993"/>
                    </a:lnTo>
                    <a:lnTo>
                      <a:pt x="21600" y="18291"/>
                    </a:lnTo>
                    <a:lnTo>
                      <a:pt x="20935" y="20681"/>
                    </a:lnTo>
                    <a:lnTo>
                      <a:pt x="19329" y="21232"/>
                    </a:lnTo>
                    <a:lnTo>
                      <a:pt x="18111" y="21600"/>
                    </a:lnTo>
                    <a:lnTo>
                      <a:pt x="14068" y="21600"/>
                    </a:lnTo>
                    <a:lnTo>
                      <a:pt x="10634" y="21232"/>
                    </a:lnTo>
                    <a:lnTo>
                      <a:pt x="8640" y="20037"/>
                    </a:lnTo>
                    <a:lnTo>
                      <a:pt x="8142" y="19210"/>
                    </a:lnTo>
                    <a:lnTo>
                      <a:pt x="7532" y="15901"/>
                    </a:lnTo>
                    <a:lnTo>
                      <a:pt x="6646" y="11673"/>
                    </a:lnTo>
                    <a:lnTo>
                      <a:pt x="5262" y="8548"/>
                    </a:lnTo>
                    <a:lnTo>
                      <a:pt x="4043" y="7445"/>
                    </a:lnTo>
                    <a:lnTo>
                      <a:pt x="2825" y="7537"/>
                    </a:lnTo>
                    <a:lnTo>
                      <a:pt x="2437" y="7813"/>
                    </a:lnTo>
                    <a:lnTo>
                      <a:pt x="1440" y="8916"/>
                    </a:lnTo>
                    <a:lnTo>
                      <a:pt x="554" y="9191"/>
                    </a:lnTo>
                    <a:lnTo>
                      <a:pt x="0" y="8364"/>
                    </a:lnTo>
                    <a:lnTo>
                      <a:pt x="332" y="7445"/>
                    </a:lnTo>
                    <a:lnTo>
                      <a:pt x="1108" y="6434"/>
                    </a:lnTo>
                    <a:lnTo>
                      <a:pt x="2603" y="5883"/>
                    </a:lnTo>
                    <a:lnTo>
                      <a:pt x="3046" y="5607"/>
                    </a:lnTo>
                    <a:lnTo>
                      <a:pt x="2935" y="4504"/>
                    </a:lnTo>
                    <a:lnTo>
                      <a:pt x="997" y="3860"/>
                    </a:lnTo>
                    <a:lnTo>
                      <a:pt x="443" y="2941"/>
                    </a:lnTo>
                    <a:lnTo>
                      <a:pt x="332" y="1654"/>
                    </a:lnTo>
                    <a:lnTo>
                      <a:pt x="1274" y="735"/>
                    </a:lnTo>
                    <a:lnTo>
                      <a:pt x="2105" y="1471"/>
                    </a:lnTo>
                    <a:lnTo>
                      <a:pt x="3932" y="3493"/>
                    </a:lnTo>
                    <a:lnTo>
                      <a:pt x="4597" y="3677"/>
                    </a:lnTo>
                    <a:lnTo>
                      <a:pt x="5594" y="3309"/>
                    </a:lnTo>
                    <a:lnTo>
                      <a:pt x="6369" y="1103"/>
                    </a:lnTo>
                    <a:lnTo>
                      <a:pt x="7422" y="0"/>
                    </a:lnTo>
                    <a:lnTo>
                      <a:pt x="8142" y="276"/>
                    </a:lnTo>
                    <a:lnTo>
                      <a:pt x="8197" y="1287"/>
                    </a:lnTo>
                    <a:lnTo>
                      <a:pt x="7754" y="2390"/>
                    </a:lnTo>
                    <a:lnTo>
                      <a:pt x="6535" y="3860"/>
                    </a:lnTo>
                    <a:lnTo>
                      <a:pt x="5871" y="5699"/>
                    </a:lnTo>
                    <a:lnTo>
                      <a:pt x="6314" y="6986"/>
                    </a:lnTo>
                    <a:lnTo>
                      <a:pt x="7643" y="9191"/>
                    </a:lnTo>
                    <a:lnTo>
                      <a:pt x="8308" y="11030"/>
                    </a:lnTo>
                    <a:lnTo>
                      <a:pt x="8972" y="12960"/>
                    </a:lnTo>
                    <a:lnTo>
                      <a:pt x="9637" y="15350"/>
                    </a:lnTo>
                    <a:lnTo>
                      <a:pt x="10135" y="16453"/>
                    </a:lnTo>
                    <a:lnTo>
                      <a:pt x="11354" y="17096"/>
                    </a:lnTo>
                    <a:lnTo>
                      <a:pt x="13126" y="17556"/>
                    </a:lnTo>
                    <a:lnTo>
                      <a:pt x="15175" y="17280"/>
                    </a:lnTo>
                    <a:lnTo>
                      <a:pt x="16338" y="17096"/>
                    </a:lnTo>
                    <a:close/>
                    <a:moveTo>
                      <a:pt x="16338" y="17096"/>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784" name="Rectangle 68"/>
              <p:cNvSpPr>
                <a:spLocks/>
              </p:cNvSpPr>
              <p:nvPr/>
            </p:nvSpPr>
            <p:spPr bwMode="auto">
              <a:xfrm>
                <a:off x="0" y="0"/>
                <a:ext cx="181" cy="12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774" name="Group 69"/>
            <p:cNvGrpSpPr>
              <a:grpSpLocks/>
            </p:cNvGrpSpPr>
            <p:nvPr/>
          </p:nvGrpSpPr>
          <p:grpSpPr bwMode="auto">
            <a:xfrm>
              <a:off x="201" y="153"/>
              <a:ext cx="182" cy="172"/>
              <a:chOff x="0" y="0"/>
              <a:chExt cx="182" cy="171"/>
            </a:xfrm>
          </p:grpSpPr>
          <p:sp>
            <p:nvSpPr>
              <p:cNvPr id="74781" name="AutoShape 70"/>
              <p:cNvSpPr>
                <a:spLocks/>
              </p:cNvSpPr>
              <p:nvPr/>
            </p:nvSpPr>
            <p:spPr bwMode="auto">
              <a:xfrm>
                <a:off x="0" y="0"/>
                <a:ext cx="182" cy="171"/>
              </a:xfrm>
              <a:custGeom>
                <a:avLst/>
                <a:gdLst>
                  <a:gd name="T0" fmla="*/ 0 w 21600"/>
                  <a:gd name="T1" fmla="*/ 0 h 21600"/>
                  <a:gd name="T2" fmla="*/ 21600 w 21600"/>
                  <a:gd name="T3" fmla="*/ 21600 h 21600"/>
                </a:gdLst>
                <a:ahLst/>
                <a:cxnLst/>
                <a:rect l="T0" t="T1" r="T2" b="T3"/>
                <a:pathLst>
                  <a:path w="21600" h="21600">
                    <a:moveTo>
                      <a:pt x="934" y="0"/>
                    </a:moveTo>
                    <a:lnTo>
                      <a:pt x="2473" y="925"/>
                    </a:lnTo>
                    <a:lnTo>
                      <a:pt x="3518" y="2510"/>
                    </a:lnTo>
                    <a:lnTo>
                      <a:pt x="4837" y="5417"/>
                    </a:lnTo>
                    <a:lnTo>
                      <a:pt x="6156" y="8521"/>
                    </a:lnTo>
                    <a:lnTo>
                      <a:pt x="7475" y="10635"/>
                    </a:lnTo>
                    <a:lnTo>
                      <a:pt x="8629" y="11626"/>
                    </a:lnTo>
                    <a:lnTo>
                      <a:pt x="9673" y="12352"/>
                    </a:lnTo>
                    <a:lnTo>
                      <a:pt x="12806" y="12947"/>
                    </a:lnTo>
                    <a:lnTo>
                      <a:pt x="15884" y="12947"/>
                    </a:lnTo>
                    <a:lnTo>
                      <a:pt x="17698" y="12749"/>
                    </a:lnTo>
                    <a:lnTo>
                      <a:pt x="18907" y="12022"/>
                    </a:lnTo>
                    <a:lnTo>
                      <a:pt x="19786" y="10965"/>
                    </a:lnTo>
                    <a:lnTo>
                      <a:pt x="20776" y="10833"/>
                    </a:lnTo>
                    <a:lnTo>
                      <a:pt x="21600" y="11361"/>
                    </a:lnTo>
                    <a:lnTo>
                      <a:pt x="21490" y="12550"/>
                    </a:lnTo>
                    <a:lnTo>
                      <a:pt x="20446" y="13343"/>
                    </a:lnTo>
                    <a:lnTo>
                      <a:pt x="18467" y="13938"/>
                    </a:lnTo>
                    <a:lnTo>
                      <a:pt x="17808" y="14532"/>
                    </a:lnTo>
                    <a:lnTo>
                      <a:pt x="17808" y="15391"/>
                    </a:lnTo>
                    <a:lnTo>
                      <a:pt x="18467" y="16183"/>
                    </a:lnTo>
                    <a:lnTo>
                      <a:pt x="20446" y="17240"/>
                    </a:lnTo>
                    <a:lnTo>
                      <a:pt x="20776" y="17967"/>
                    </a:lnTo>
                    <a:lnTo>
                      <a:pt x="20940" y="18892"/>
                    </a:lnTo>
                    <a:lnTo>
                      <a:pt x="20061" y="19420"/>
                    </a:lnTo>
                    <a:lnTo>
                      <a:pt x="19347" y="19024"/>
                    </a:lnTo>
                    <a:lnTo>
                      <a:pt x="18247" y="18033"/>
                    </a:lnTo>
                    <a:lnTo>
                      <a:pt x="17203" y="16778"/>
                    </a:lnTo>
                    <a:lnTo>
                      <a:pt x="16489" y="16051"/>
                    </a:lnTo>
                    <a:lnTo>
                      <a:pt x="16159" y="16448"/>
                    </a:lnTo>
                    <a:lnTo>
                      <a:pt x="16159" y="16844"/>
                    </a:lnTo>
                    <a:lnTo>
                      <a:pt x="17148" y="18892"/>
                    </a:lnTo>
                    <a:lnTo>
                      <a:pt x="17478" y="20477"/>
                    </a:lnTo>
                    <a:lnTo>
                      <a:pt x="17038" y="21468"/>
                    </a:lnTo>
                    <a:lnTo>
                      <a:pt x="16489" y="21600"/>
                    </a:lnTo>
                    <a:lnTo>
                      <a:pt x="15884" y="20873"/>
                    </a:lnTo>
                    <a:lnTo>
                      <a:pt x="15554" y="19817"/>
                    </a:lnTo>
                    <a:lnTo>
                      <a:pt x="15115" y="18231"/>
                    </a:lnTo>
                    <a:lnTo>
                      <a:pt x="14895" y="16316"/>
                    </a:lnTo>
                    <a:lnTo>
                      <a:pt x="14455" y="15259"/>
                    </a:lnTo>
                    <a:lnTo>
                      <a:pt x="13301" y="14862"/>
                    </a:lnTo>
                    <a:lnTo>
                      <a:pt x="10992" y="14532"/>
                    </a:lnTo>
                    <a:lnTo>
                      <a:pt x="8629" y="14136"/>
                    </a:lnTo>
                    <a:lnTo>
                      <a:pt x="7145" y="13673"/>
                    </a:lnTo>
                    <a:lnTo>
                      <a:pt x="6156" y="12815"/>
                    </a:lnTo>
                    <a:lnTo>
                      <a:pt x="4837" y="10833"/>
                    </a:lnTo>
                    <a:lnTo>
                      <a:pt x="3408" y="8653"/>
                    </a:lnTo>
                    <a:lnTo>
                      <a:pt x="2144" y="6804"/>
                    </a:lnTo>
                    <a:lnTo>
                      <a:pt x="934" y="5020"/>
                    </a:lnTo>
                    <a:lnTo>
                      <a:pt x="0" y="2906"/>
                    </a:lnTo>
                    <a:lnTo>
                      <a:pt x="0" y="1321"/>
                    </a:lnTo>
                    <a:lnTo>
                      <a:pt x="495" y="528"/>
                    </a:lnTo>
                    <a:lnTo>
                      <a:pt x="934" y="0"/>
                    </a:lnTo>
                    <a:close/>
                    <a:moveTo>
                      <a:pt x="934"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782" name="Rectangle 71"/>
              <p:cNvSpPr>
                <a:spLocks/>
              </p:cNvSpPr>
              <p:nvPr/>
            </p:nvSpPr>
            <p:spPr bwMode="auto">
              <a:xfrm>
                <a:off x="0" y="0"/>
                <a:ext cx="182" cy="171"/>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775" name="Group 72"/>
            <p:cNvGrpSpPr>
              <a:grpSpLocks/>
            </p:cNvGrpSpPr>
            <p:nvPr/>
          </p:nvGrpSpPr>
          <p:grpSpPr bwMode="auto">
            <a:xfrm>
              <a:off x="153" y="288"/>
              <a:ext cx="93" cy="237"/>
              <a:chOff x="0" y="0"/>
              <a:chExt cx="92" cy="237"/>
            </a:xfrm>
          </p:grpSpPr>
          <p:sp>
            <p:nvSpPr>
              <p:cNvPr id="74779" name="AutoShape 73"/>
              <p:cNvSpPr>
                <a:spLocks/>
              </p:cNvSpPr>
              <p:nvPr/>
            </p:nvSpPr>
            <p:spPr bwMode="auto">
              <a:xfrm>
                <a:off x="0" y="0"/>
                <a:ext cx="92" cy="237"/>
              </a:xfrm>
              <a:custGeom>
                <a:avLst/>
                <a:gdLst>
                  <a:gd name="T0" fmla="*/ 0 w 21600"/>
                  <a:gd name="T1" fmla="*/ 0 h 21600"/>
                  <a:gd name="T2" fmla="*/ 21600 w 21600"/>
                  <a:gd name="T3" fmla="*/ 21600 h 21600"/>
                </a:gdLst>
                <a:ahLst/>
                <a:cxnLst/>
                <a:rect l="T0" t="T1" r="T2" b="T3"/>
                <a:pathLst>
                  <a:path w="21600" h="21600">
                    <a:moveTo>
                      <a:pt x="1836" y="0"/>
                    </a:moveTo>
                    <a:lnTo>
                      <a:pt x="4644" y="239"/>
                    </a:lnTo>
                    <a:lnTo>
                      <a:pt x="7020" y="1099"/>
                    </a:lnTo>
                    <a:lnTo>
                      <a:pt x="8964" y="2533"/>
                    </a:lnTo>
                    <a:lnTo>
                      <a:pt x="12096" y="4970"/>
                    </a:lnTo>
                    <a:lnTo>
                      <a:pt x="16524" y="8841"/>
                    </a:lnTo>
                    <a:lnTo>
                      <a:pt x="17172" y="9844"/>
                    </a:lnTo>
                    <a:lnTo>
                      <a:pt x="16524" y="10752"/>
                    </a:lnTo>
                    <a:lnTo>
                      <a:pt x="15228" y="11565"/>
                    </a:lnTo>
                    <a:lnTo>
                      <a:pt x="10368" y="13524"/>
                    </a:lnTo>
                    <a:lnTo>
                      <a:pt x="7560" y="15101"/>
                    </a:lnTo>
                    <a:lnTo>
                      <a:pt x="6372" y="16391"/>
                    </a:lnTo>
                    <a:lnTo>
                      <a:pt x="6372" y="16678"/>
                    </a:lnTo>
                    <a:lnTo>
                      <a:pt x="7236" y="17490"/>
                    </a:lnTo>
                    <a:lnTo>
                      <a:pt x="9504" y="18159"/>
                    </a:lnTo>
                    <a:lnTo>
                      <a:pt x="12960" y="18637"/>
                    </a:lnTo>
                    <a:lnTo>
                      <a:pt x="16740" y="19211"/>
                    </a:lnTo>
                    <a:lnTo>
                      <a:pt x="20952" y="19880"/>
                    </a:lnTo>
                    <a:lnTo>
                      <a:pt x="21276" y="20166"/>
                    </a:lnTo>
                    <a:lnTo>
                      <a:pt x="21600" y="20835"/>
                    </a:lnTo>
                    <a:lnTo>
                      <a:pt x="19764" y="21122"/>
                    </a:lnTo>
                    <a:lnTo>
                      <a:pt x="16200" y="21600"/>
                    </a:lnTo>
                    <a:lnTo>
                      <a:pt x="14688" y="21409"/>
                    </a:lnTo>
                    <a:lnTo>
                      <a:pt x="13392" y="20740"/>
                    </a:lnTo>
                    <a:lnTo>
                      <a:pt x="11448" y="19880"/>
                    </a:lnTo>
                    <a:lnTo>
                      <a:pt x="7668" y="19211"/>
                    </a:lnTo>
                    <a:lnTo>
                      <a:pt x="4752" y="19019"/>
                    </a:lnTo>
                    <a:lnTo>
                      <a:pt x="2484" y="19019"/>
                    </a:lnTo>
                    <a:lnTo>
                      <a:pt x="1296" y="18637"/>
                    </a:lnTo>
                    <a:lnTo>
                      <a:pt x="1296" y="17873"/>
                    </a:lnTo>
                    <a:lnTo>
                      <a:pt x="1944" y="16965"/>
                    </a:lnTo>
                    <a:lnTo>
                      <a:pt x="2808" y="16343"/>
                    </a:lnTo>
                    <a:lnTo>
                      <a:pt x="3888" y="15053"/>
                    </a:lnTo>
                    <a:lnTo>
                      <a:pt x="4752" y="13811"/>
                    </a:lnTo>
                    <a:lnTo>
                      <a:pt x="6588" y="12138"/>
                    </a:lnTo>
                    <a:lnTo>
                      <a:pt x="8532" y="10991"/>
                    </a:lnTo>
                    <a:lnTo>
                      <a:pt x="10476" y="10418"/>
                    </a:lnTo>
                    <a:lnTo>
                      <a:pt x="11772" y="9844"/>
                    </a:lnTo>
                    <a:lnTo>
                      <a:pt x="11664" y="9032"/>
                    </a:lnTo>
                    <a:lnTo>
                      <a:pt x="8208" y="7312"/>
                    </a:lnTo>
                    <a:lnTo>
                      <a:pt x="4752" y="5926"/>
                    </a:lnTo>
                    <a:lnTo>
                      <a:pt x="2592" y="4683"/>
                    </a:lnTo>
                    <a:lnTo>
                      <a:pt x="648" y="3536"/>
                    </a:lnTo>
                    <a:lnTo>
                      <a:pt x="0" y="1959"/>
                    </a:lnTo>
                    <a:lnTo>
                      <a:pt x="324" y="573"/>
                    </a:lnTo>
                    <a:lnTo>
                      <a:pt x="1836" y="0"/>
                    </a:lnTo>
                    <a:close/>
                    <a:moveTo>
                      <a:pt x="1836"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780" name="Rectangle 74"/>
              <p:cNvSpPr>
                <a:spLocks/>
              </p:cNvSpPr>
              <p:nvPr/>
            </p:nvSpPr>
            <p:spPr bwMode="auto">
              <a:xfrm>
                <a:off x="0" y="0"/>
                <a:ext cx="92" cy="237"/>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74776" name="Group 75"/>
            <p:cNvGrpSpPr>
              <a:grpSpLocks/>
            </p:cNvGrpSpPr>
            <p:nvPr/>
          </p:nvGrpSpPr>
          <p:grpSpPr bwMode="auto">
            <a:xfrm>
              <a:off x="55" y="284"/>
              <a:ext cx="102" cy="244"/>
              <a:chOff x="0" y="0"/>
              <a:chExt cx="101" cy="243"/>
            </a:xfrm>
          </p:grpSpPr>
          <p:sp>
            <p:nvSpPr>
              <p:cNvPr id="74777" name="AutoShape 76"/>
              <p:cNvSpPr>
                <a:spLocks/>
              </p:cNvSpPr>
              <p:nvPr/>
            </p:nvSpPr>
            <p:spPr bwMode="auto">
              <a:xfrm>
                <a:off x="0" y="0"/>
                <a:ext cx="101" cy="243"/>
              </a:xfrm>
              <a:custGeom>
                <a:avLst/>
                <a:gdLst>
                  <a:gd name="T0" fmla="*/ 0 w 21600"/>
                  <a:gd name="T1" fmla="*/ 0 h 21600"/>
                  <a:gd name="T2" fmla="*/ 21600 w 21600"/>
                  <a:gd name="T3" fmla="*/ 21600 h 21600"/>
                </a:gdLst>
                <a:ahLst/>
                <a:cxnLst/>
                <a:rect l="T0" t="T1" r="T2" b="T3"/>
                <a:pathLst>
                  <a:path w="21600" h="21600">
                    <a:moveTo>
                      <a:pt x="11441" y="2467"/>
                    </a:moveTo>
                    <a:lnTo>
                      <a:pt x="15485" y="372"/>
                    </a:lnTo>
                    <a:lnTo>
                      <a:pt x="18641" y="0"/>
                    </a:lnTo>
                    <a:lnTo>
                      <a:pt x="21008" y="466"/>
                    </a:lnTo>
                    <a:lnTo>
                      <a:pt x="21600" y="1909"/>
                    </a:lnTo>
                    <a:lnTo>
                      <a:pt x="21008" y="2840"/>
                    </a:lnTo>
                    <a:lnTo>
                      <a:pt x="17556" y="4143"/>
                    </a:lnTo>
                    <a:lnTo>
                      <a:pt x="12329" y="5772"/>
                    </a:lnTo>
                    <a:lnTo>
                      <a:pt x="8581" y="6936"/>
                    </a:lnTo>
                    <a:lnTo>
                      <a:pt x="7989" y="6936"/>
                    </a:lnTo>
                    <a:lnTo>
                      <a:pt x="6411" y="7402"/>
                    </a:lnTo>
                    <a:lnTo>
                      <a:pt x="6115" y="7681"/>
                    </a:lnTo>
                    <a:lnTo>
                      <a:pt x="6115" y="8053"/>
                    </a:lnTo>
                    <a:lnTo>
                      <a:pt x="9863" y="10148"/>
                    </a:lnTo>
                    <a:lnTo>
                      <a:pt x="12230" y="12197"/>
                    </a:lnTo>
                    <a:lnTo>
                      <a:pt x="13414" y="14059"/>
                    </a:lnTo>
                    <a:lnTo>
                      <a:pt x="13808" y="15734"/>
                    </a:lnTo>
                    <a:lnTo>
                      <a:pt x="13710" y="17224"/>
                    </a:lnTo>
                    <a:lnTo>
                      <a:pt x="14893" y="18341"/>
                    </a:lnTo>
                    <a:lnTo>
                      <a:pt x="14992" y="19040"/>
                    </a:lnTo>
                    <a:lnTo>
                      <a:pt x="14400" y="19691"/>
                    </a:lnTo>
                    <a:lnTo>
                      <a:pt x="12822" y="19971"/>
                    </a:lnTo>
                    <a:lnTo>
                      <a:pt x="9863" y="20064"/>
                    </a:lnTo>
                    <a:lnTo>
                      <a:pt x="5523" y="20622"/>
                    </a:lnTo>
                    <a:lnTo>
                      <a:pt x="3255" y="21600"/>
                    </a:lnTo>
                    <a:lnTo>
                      <a:pt x="1184" y="21600"/>
                    </a:lnTo>
                    <a:lnTo>
                      <a:pt x="0" y="20622"/>
                    </a:lnTo>
                    <a:lnTo>
                      <a:pt x="986" y="18947"/>
                    </a:lnTo>
                    <a:lnTo>
                      <a:pt x="3452" y="18574"/>
                    </a:lnTo>
                    <a:lnTo>
                      <a:pt x="7003" y="18341"/>
                    </a:lnTo>
                    <a:lnTo>
                      <a:pt x="10258" y="18016"/>
                    </a:lnTo>
                    <a:lnTo>
                      <a:pt x="10849" y="17457"/>
                    </a:lnTo>
                    <a:lnTo>
                      <a:pt x="10553" y="15828"/>
                    </a:lnTo>
                    <a:lnTo>
                      <a:pt x="9370" y="13826"/>
                    </a:lnTo>
                    <a:lnTo>
                      <a:pt x="7299" y="11731"/>
                    </a:lnTo>
                    <a:lnTo>
                      <a:pt x="3551" y="9729"/>
                    </a:lnTo>
                    <a:lnTo>
                      <a:pt x="2071" y="8612"/>
                    </a:lnTo>
                    <a:lnTo>
                      <a:pt x="1578" y="7774"/>
                    </a:lnTo>
                    <a:lnTo>
                      <a:pt x="1775" y="6936"/>
                    </a:lnTo>
                    <a:lnTo>
                      <a:pt x="3255" y="5726"/>
                    </a:lnTo>
                    <a:lnTo>
                      <a:pt x="6115" y="4655"/>
                    </a:lnTo>
                    <a:lnTo>
                      <a:pt x="9074" y="3305"/>
                    </a:lnTo>
                    <a:lnTo>
                      <a:pt x="11441" y="2467"/>
                    </a:lnTo>
                    <a:close/>
                    <a:moveTo>
                      <a:pt x="11441" y="2467"/>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74778" name="Rectangle 77"/>
              <p:cNvSpPr>
                <a:spLocks/>
              </p:cNvSpPr>
              <p:nvPr/>
            </p:nvSpPr>
            <p:spPr bwMode="auto">
              <a:xfrm>
                <a:off x="0" y="0"/>
                <a:ext cx="101" cy="243"/>
              </a:xfrm>
              <a:prstGeom prst="rect">
                <a:avLst/>
              </a:prstGeom>
              <a:noFill/>
              <a:ln w="12700">
                <a:noFill/>
                <a:miter lim="800000"/>
                <a:headEnd/>
                <a:tailEnd/>
              </a:ln>
            </p:spPr>
            <p:txBody>
              <a:bodyPr lIns="0" tIns="0" rIns="0" bIns="0">
                <a:prstTxWarp prst="textNoShape">
                  <a:avLst/>
                </a:prstTxWarp>
              </a:bodyPr>
              <a:lstStyle/>
              <a:p>
                <a:endParaRPr lang="en-US"/>
              </a:p>
            </p:txBody>
          </p:sp>
        </p:grpSp>
      </p:grpSp>
      <p:pic>
        <p:nvPicPr>
          <p:cNvPr id="74759" name="Picture 78"/>
          <p:cNvPicPr>
            <a:picLocks noChangeArrowheads="1"/>
          </p:cNvPicPr>
          <p:nvPr/>
        </p:nvPicPr>
        <p:blipFill>
          <a:blip r:embed="rId3"/>
          <a:srcRect/>
          <a:stretch>
            <a:fillRect/>
          </a:stretch>
        </p:blipFill>
        <p:spPr bwMode="auto">
          <a:xfrm>
            <a:off x="1117600" y="2578100"/>
            <a:ext cx="787400" cy="1038225"/>
          </a:xfrm>
          <a:prstGeom prst="rect">
            <a:avLst/>
          </a:prstGeom>
          <a:noFill/>
          <a:ln w="12700">
            <a:noFill/>
            <a:miter lim="800000"/>
            <a:headEnd/>
            <a:tailEnd/>
          </a:ln>
        </p:spPr>
      </p:pic>
      <p:pic>
        <p:nvPicPr>
          <p:cNvPr id="74760" name="Picture 79"/>
          <p:cNvPicPr>
            <a:picLocks noChangeArrowheads="1"/>
          </p:cNvPicPr>
          <p:nvPr/>
        </p:nvPicPr>
        <p:blipFill>
          <a:blip r:embed="rId2"/>
          <a:srcRect/>
          <a:stretch>
            <a:fillRect/>
          </a:stretch>
        </p:blipFill>
        <p:spPr bwMode="auto">
          <a:xfrm>
            <a:off x="1117600" y="3949700"/>
            <a:ext cx="865188" cy="1143000"/>
          </a:xfrm>
          <a:prstGeom prst="rect">
            <a:avLst/>
          </a:prstGeom>
          <a:noFill/>
          <a:ln w="12700">
            <a:noFill/>
            <a:miter lim="800000"/>
            <a:headEnd/>
            <a:tailEnd/>
          </a:ln>
        </p:spPr>
      </p:pic>
      <p:pic>
        <p:nvPicPr>
          <p:cNvPr id="74761" name="Picture 80"/>
          <p:cNvPicPr>
            <a:picLocks noChangeArrowheads="1"/>
          </p:cNvPicPr>
          <p:nvPr/>
        </p:nvPicPr>
        <p:blipFill>
          <a:blip r:embed="rId3"/>
          <a:srcRect/>
          <a:stretch>
            <a:fillRect/>
          </a:stretch>
        </p:blipFill>
        <p:spPr bwMode="auto">
          <a:xfrm>
            <a:off x="1117600" y="5549900"/>
            <a:ext cx="787400" cy="1038225"/>
          </a:xfrm>
          <a:prstGeom prst="rect">
            <a:avLst/>
          </a:prstGeom>
          <a:noFill/>
          <a:ln w="12700">
            <a:noFill/>
            <a:miter lim="800000"/>
            <a:headEnd/>
            <a:tailEnd/>
          </a:ln>
        </p:spPr>
      </p:pic>
      <p:sp>
        <p:nvSpPr>
          <p:cNvPr id="38993" name="Rectangle 81"/>
          <p:cNvSpPr>
            <a:spLocks/>
          </p:cNvSpPr>
          <p:nvPr/>
        </p:nvSpPr>
        <p:spPr bwMode="auto">
          <a:xfrm>
            <a:off x="4572000" y="4699000"/>
            <a:ext cx="3810000" cy="914400"/>
          </a:xfrm>
          <a:prstGeom prst="rect">
            <a:avLst/>
          </a:prstGeom>
          <a:noFill/>
          <a:ln w="12700">
            <a:noFill/>
            <a:miter lim="800000"/>
            <a:headEnd/>
            <a:tailEnd/>
          </a:ln>
        </p:spPr>
        <p:txBody>
          <a:bodyPr lIns="0" tIns="0" rIns="40639" bIns="0">
            <a:prstTxWarp prst="textNoShape">
              <a:avLst/>
            </a:prstTxWarp>
          </a:bodyPr>
          <a:lstStyle/>
          <a:p>
            <a:pPr marL="39688">
              <a:spcBef>
                <a:spcPts val="1600"/>
              </a:spcBef>
            </a:pPr>
            <a:r>
              <a:rPr lang="en-US">
                <a:solidFill>
                  <a:schemeClr val="tx1"/>
                </a:solidFill>
                <a:ea typeface="Arial Rounded MT Bold" charset="0"/>
                <a:cs typeface="Arial Rounded MT Bold" charset="0"/>
              </a:rPr>
              <a:t>The condition fails for this graph</a:t>
            </a:r>
          </a:p>
        </p:txBody>
      </p:sp>
      <p:sp>
        <p:nvSpPr>
          <p:cNvPr id="74763" name="Line 82"/>
          <p:cNvSpPr>
            <a:spLocks noChangeShapeType="1"/>
          </p:cNvSpPr>
          <p:nvPr/>
        </p:nvSpPr>
        <p:spPr bwMode="auto">
          <a:xfrm>
            <a:off x="1955800" y="1739900"/>
            <a:ext cx="1447800" cy="1588"/>
          </a:xfrm>
          <a:prstGeom prst="line">
            <a:avLst/>
          </a:prstGeom>
          <a:noFill/>
          <a:ln w="76200">
            <a:solidFill>
              <a:schemeClr val="tx1"/>
            </a:solidFill>
            <a:round/>
            <a:headEnd/>
            <a:tailEnd/>
          </a:ln>
        </p:spPr>
        <p:txBody>
          <a:bodyPr>
            <a:prstTxWarp prst="textNoShape">
              <a:avLst/>
            </a:prstTxWarp>
          </a:bodyPr>
          <a:lstStyle/>
          <a:p>
            <a:endParaRPr lang="en-US"/>
          </a:p>
        </p:txBody>
      </p:sp>
      <p:sp>
        <p:nvSpPr>
          <p:cNvPr id="74764" name="Line 83"/>
          <p:cNvSpPr>
            <a:spLocks noChangeShapeType="1"/>
          </p:cNvSpPr>
          <p:nvPr/>
        </p:nvSpPr>
        <p:spPr bwMode="auto">
          <a:xfrm>
            <a:off x="1955800" y="1816100"/>
            <a:ext cx="1447800" cy="1371600"/>
          </a:xfrm>
          <a:prstGeom prst="line">
            <a:avLst/>
          </a:prstGeom>
          <a:noFill/>
          <a:ln w="76200">
            <a:solidFill>
              <a:schemeClr val="tx1"/>
            </a:solidFill>
            <a:round/>
            <a:headEnd/>
            <a:tailEnd/>
          </a:ln>
        </p:spPr>
        <p:txBody>
          <a:bodyPr>
            <a:prstTxWarp prst="textNoShape">
              <a:avLst/>
            </a:prstTxWarp>
          </a:bodyPr>
          <a:lstStyle/>
          <a:p>
            <a:endParaRPr lang="en-US"/>
          </a:p>
        </p:txBody>
      </p:sp>
      <p:sp>
        <p:nvSpPr>
          <p:cNvPr id="74765" name="Line 84"/>
          <p:cNvSpPr>
            <a:spLocks noChangeShapeType="1"/>
          </p:cNvSpPr>
          <p:nvPr/>
        </p:nvSpPr>
        <p:spPr bwMode="auto">
          <a:xfrm rot="10800000" flipH="1">
            <a:off x="1879600" y="1892300"/>
            <a:ext cx="1524000" cy="1371600"/>
          </a:xfrm>
          <a:prstGeom prst="line">
            <a:avLst/>
          </a:prstGeom>
          <a:noFill/>
          <a:ln w="76200">
            <a:solidFill>
              <a:schemeClr val="tx1"/>
            </a:solidFill>
            <a:round/>
            <a:headEnd/>
            <a:tailEnd/>
          </a:ln>
        </p:spPr>
        <p:txBody>
          <a:bodyPr>
            <a:prstTxWarp prst="textNoShape">
              <a:avLst/>
            </a:prstTxWarp>
          </a:bodyPr>
          <a:lstStyle/>
          <a:p>
            <a:endParaRPr lang="en-US"/>
          </a:p>
        </p:txBody>
      </p:sp>
      <p:sp>
        <p:nvSpPr>
          <p:cNvPr id="74766" name="Line 85"/>
          <p:cNvSpPr>
            <a:spLocks noChangeShapeType="1"/>
          </p:cNvSpPr>
          <p:nvPr/>
        </p:nvSpPr>
        <p:spPr bwMode="auto">
          <a:xfrm rot="10800000" flipH="1">
            <a:off x="1955800" y="2120900"/>
            <a:ext cx="1447800" cy="3886200"/>
          </a:xfrm>
          <a:prstGeom prst="line">
            <a:avLst/>
          </a:prstGeom>
          <a:noFill/>
          <a:ln w="76200">
            <a:solidFill>
              <a:schemeClr val="tx1"/>
            </a:solidFill>
            <a:round/>
            <a:headEnd/>
            <a:tailEnd/>
          </a:ln>
        </p:spPr>
        <p:txBody>
          <a:bodyPr>
            <a:prstTxWarp prst="textNoShape">
              <a:avLst/>
            </a:prstTxWarp>
          </a:bodyPr>
          <a:lstStyle/>
          <a:p>
            <a:endParaRPr lang="en-US"/>
          </a:p>
        </p:txBody>
      </p:sp>
      <p:sp>
        <p:nvSpPr>
          <p:cNvPr id="74767" name="Line 86"/>
          <p:cNvSpPr>
            <a:spLocks noChangeShapeType="1"/>
          </p:cNvSpPr>
          <p:nvPr/>
        </p:nvSpPr>
        <p:spPr bwMode="auto">
          <a:xfrm rot="10800000" flipH="1">
            <a:off x="2032000" y="4406900"/>
            <a:ext cx="1447800" cy="76200"/>
          </a:xfrm>
          <a:prstGeom prst="line">
            <a:avLst/>
          </a:prstGeom>
          <a:noFill/>
          <a:ln w="76200">
            <a:solidFill>
              <a:schemeClr val="tx1"/>
            </a:solidFill>
            <a:round/>
            <a:headEnd/>
            <a:tailEnd/>
          </a:ln>
        </p:spPr>
        <p:txBody>
          <a:bodyPr>
            <a:prstTxWarp prst="textNoShape">
              <a:avLst/>
            </a:prstTxWarp>
          </a:bodyPr>
          <a:lstStyle/>
          <a:p>
            <a:endParaRPr lang="en-US"/>
          </a:p>
        </p:txBody>
      </p:sp>
      <p:sp>
        <p:nvSpPr>
          <p:cNvPr id="74768" name="Line 87"/>
          <p:cNvSpPr>
            <a:spLocks noChangeShapeType="1"/>
          </p:cNvSpPr>
          <p:nvPr/>
        </p:nvSpPr>
        <p:spPr bwMode="auto">
          <a:xfrm>
            <a:off x="2032000" y="4559300"/>
            <a:ext cx="1371600" cy="1143000"/>
          </a:xfrm>
          <a:prstGeom prst="line">
            <a:avLst/>
          </a:prstGeom>
          <a:noFill/>
          <a:ln w="76200">
            <a:solidFill>
              <a:schemeClr val="tx1"/>
            </a:solidFill>
            <a:round/>
            <a:headEnd/>
            <a:tailEnd/>
          </a:ln>
        </p:spPr>
        <p:txBody>
          <a:bodyPr>
            <a:prstTxWarp prst="textNoShape">
              <a:avLst/>
            </a:prstTxWarp>
          </a:bodyPr>
          <a:lstStyle/>
          <a:p>
            <a:endParaRPr lang="en-US"/>
          </a:p>
        </p:txBody>
      </p:sp>
      <p:sp>
        <p:nvSpPr>
          <p:cNvPr id="74769" name="Rectangle 88"/>
          <p:cNvSpPr>
            <a:spLocks/>
          </p:cNvSpPr>
          <p:nvPr/>
        </p:nvSpPr>
        <p:spPr bwMode="auto">
          <a:xfrm>
            <a:off x="1952625" y="228600"/>
            <a:ext cx="5160963"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The Marriage Theorem</a:t>
            </a:r>
          </a:p>
        </p:txBody>
      </p:sp>
      <p:sp>
        <p:nvSpPr>
          <p:cNvPr id="74770" name="Rectangle 89"/>
          <p:cNvSpPr>
            <a:spLocks/>
          </p:cNvSpPr>
          <p:nvPr/>
        </p:nvSpPr>
        <p:spPr bwMode="auto">
          <a:xfrm>
            <a:off x="4572000" y="1704975"/>
            <a:ext cx="4229100" cy="2133600"/>
          </a:xfrm>
          <a:prstGeom prst="rect">
            <a:avLst/>
          </a:prstGeom>
          <a:noFill/>
          <a:ln w="12700">
            <a:noFill/>
            <a:miter lim="800000"/>
            <a:headEnd/>
            <a:tailEnd/>
          </a:ln>
        </p:spPr>
        <p:txBody>
          <a:bodyPr lIns="0" tIns="0" rIns="40639" bIns="0">
            <a:prstTxWarp prst="textNoShape">
              <a:avLst/>
            </a:prstTxWarp>
          </a:bodyPr>
          <a:lstStyle/>
          <a:p>
            <a:pPr marL="39688">
              <a:spcBef>
                <a:spcPts val="1600"/>
              </a:spcBef>
            </a:pPr>
            <a:r>
              <a:rPr lang="en-US">
                <a:solidFill>
                  <a:schemeClr val="tx1"/>
                </a:solidFill>
                <a:ea typeface="Arial Rounded MT Bold" charset="0"/>
                <a:cs typeface="Arial Rounded MT Bold" charset="0"/>
              </a:rPr>
              <a:t>For any subset of (say) </a:t>
            </a:r>
            <a:r>
              <a:rPr lang="en-US">
                <a:solidFill>
                  <a:srgbClr val="FFFF00"/>
                </a:solidFill>
                <a:ea typeface="Arial Rounded MT Bold" charset="0"/>
                <a:cs typeface="Arial Rounded MT Bold" charset="0"/>
              </a:rPr>
              <a:t>k </a:t>
            </a:r>
            <a:r>
              <a:rPr lang="en-US">
                <a:solidFill>
                  <a:schemeClr val="tx1"/>
                </a:solidFill>
                <a:ea typeface="Arial Rounded MT Bold" charset="0"/>
                <a:cs typeface="Arial Rounded MT Bold" charset="0"/>
              </a:rPr>
              <a:t>nodes of </a:t>
            </a:r>
            <a:r>
              <a:rPr lang="en-US">
                <a:solidFill>
                  <a:srgbClr val="FFFF00"/>
                </a:solidFill>
                <a:ea typeface="Arial Rounded MT Bold" charset="0"/>
                <a:cs typeface="Arial Rounded MT Bold" charset="0"/>
              </a:rPr>
              <a:t>A</a:t>
            </a:r>
            <a:r>
              <a:rPr lang="en-US">
                <a:solidFill>
                  <a:schemeClr val="tx1"/>
                </a:solidFill>
                <a:ea typeface="Arial Rounded MT Bold" charset="0"/>
                <a:cs typeface="Arial Rounded MT Bold" charset="0"/>
              </a:rPr>
              <a:t> there are at least </a:t>
            </a:r>
            <a:r>
              <a:rPr lang="en-US">
                <a:solidFill>
                  <a:srgbClr val="FFFF00"/>
                </a:solidFill>
                <a:ea typeface="Arial Rounded MT Bold" charset="0"/>
                <a:cs typeface="Arial Rounded MT Bold" charset="0"/>
              </a:rPr>
              <a:t>k</a:t>
            </a:r>
            <a:r>
              <a:rPr lang="en-US">
                <a:solidFill>
                  <a:schemeClr val="tx1"/>
                </a:solidFill>
                <a:ea typeface="Arial Rounded MT Bold" charset="0"/>
                <a:cs typeface="Arial Rounded MT Bold" charset="0"/>
              </a:rPr>
              <a:t> nodes of </a:t>
            </a:r>
            <a:r>
              <a:rPr lang="en-US">
                <a:solidFill>
                  <a:srgbClr val="FFFF00"/>
                </a:solidFill>
                <a:ea typeface="Arial Rounded MT Bold" charset="0"/>
                <a:cs typeface="Arial Rounded MT Bold" charset="0"/>
              </a:rPr>
              <a:t>B </a:t>
            </a:r>
            <a:r>
              <a:rPr lang="en-US">
                <a:solidFill>
                  <a:schemeClr val="tx1"/>
                </a:solidFill>
                <a:ea typeface="Arial Rounded MT Bold" charset="0"/>
                <a:cs typeface="Arial Rounded MT Bold" charset="0"/>
              </a:rPr>
              <a:t>that are connected to at least one of them</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2269696" presetClass="entr" presetSubtype="40212864" fill="hold" grpId="0" nodeType="clickEffect">
                                  <p:stCondLst>
                                    <p:cond delay="0"/>
                                  </p:stCondLst>
                                  <p:childTnLst>
                                    <p:set>
                                      <p:cBhvr>
                                        <p:cTn id="6" dur="1" fill="hold">
                                          <p:stCondLst>
                                            <p:cond delay="499"/>
                                          </p:stCondLst>
                                        </p:cTn>
                                        <p:tgtEl>
                                          <p:spTgt spid="389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93" grpId="0" autoUpdateAnimBg="0"/>
    </p:bld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75778" name="Group 1"/>
          <p:cNvGrpSpPr>
            <a:grpSpLocks/>
          </p:cNvGrpSpPr>
          <p:nvPr/>
        </p:nvGrpSpPr>
        <p:grpSpPr bwMode="auto">
          <a:xfrm>
            <a:off x="7378700" y="2743200"/>
            <a:ext cx="304800" cy="1600200"/>
            <a:chOff x="0" y="0"/>
            <a:chExt cx="192" cy="1008"/>
          </a:xfrm>
        </p:grpSpPr>
        <p:sp>
          <p:nvSpPr>
            <p:cNvPr id="75876" name="AutoShape 2"/>
            <p:cNvSpPr>
              <a:spLocks/>
            </p:cNvSpPr>
            <p:nvPr/>
          </p:nvSpPr>
          <p:spPr bwMode="auto">
            <a:xfrm>
              <a:off x="0" y="0"/>
              <a:ext cx="192" cy="1008"/>
            </a:xfrm>
            <a:custGeom>
              <a:avLst/>
              <a:gdLst>
                <a:gd name="T0" fmla="*/ 0 w 21600"/>
                <a:gd name="T1" fmla="*/ 0 h 21600"/>
                <a:gd name="T2" fmla="*/ 21600 w 21600"/>
                <a:gd name="T3" fmla="*/ 21600 h 21600"/>
              </a:gdLst>
              <a:ahLst/>
              <a:cxnLst/>
              <a:rect l="T0" t="T1" r="T2" b="T3"/>
              <a:pathLst>
                <a:path w="21600" h="21600">
                  <a:moveTo>
                    <a:pt x="0" y="0"/>
                  </a:moveTo>
                  <a:cubicBezTo>
                    <a:pt x="5965" y="0"/>
                    <a:pt x="10800" y="806"/>
                    <a:pt x="10800" y="1800"/>
                  </a:cubicBezTo>
                  <a:lnTo>
                    <a:pt x="10800" y="9000"/>
                  </a:lnTo>
                  <a:cubicBezTo>
                    <a:pt x="10800" y="9994"/>
                    <a:pt x="15635" y="10800"/>
                    <a:pt x="21600" y="10800"/>
                  </a:cubicBezTo>
                  <a:cubicBezTo>
                    <a:pt x="15635" y="10800"/>
                    <a:pt x="10800" y="11606"/>
                    <a:pt x="10800" y="12600"/>
                  </a:cubicBezTo>
                  <a:lnTo>
                    <a:pt x="10800" y="19800"/>
                  </a:lnTo>
                  <a:cubicBezTo>
                    <a:pt x="10800" y="20794"/>
                    <a:pt x="5965" y="21600"/>
                    <a:pt x="0" y="21600"/>
                  </a:cubicBezTo>
                </a:path>
              </a:pathLst>
            </a:custGeom>
            <a:noFill/>
            <a:ln w="63500">
              <a:solidFill>
                <a:schemeClr val="tx1"/>
              </a:solidFill>
              <a:miter lim="800000"/>
              <a:headEnd/>
              <a:tailEnd/>
            </a:ln>
          </p:spPr>
          <p:txBody>
            <a:bodyPr lIns="0" tIns="0" rIns="0" bIns="0">
              <a:prstTxWarp prst="textNoShape">
                <a:avLst/>
              </a:prstTxWarp>
            </a:bodyPr>
            <a:lstStyle/>
            <a:p>
              <a:endParaRPr lang="en-US"/>
            </a:p>
          </p:txBody>
        </p:sp>
        <p:sp>
          <p:nvSpPr>
            <p:cNvPr id="75877" name="Rectangle 3"/>
            <p:cNvSpPr>
              <a:spLocks/>
            </p:cNvSpPr>
            <p:nvPr/>
          </p:nvSpPr>
          <p:spPr bwMode="auto">
            <a:xfrm>
              <a:off x="0" y="24"/>
              <a:ext cx="67" cy="959"/>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75779" name="Rectangle 4"/>
          <p:cNvSpPr>
            <a:spLocks/>
          </p:cNvSpPr>
          <p:nvPr/>
        </p:nvSpPr>
        <p:spPr bwMode="auto">
          <a:xfrm>
            <a:off x="7924800" y="3276600"/>
            <a:ext cx="360363" cy="508000"/>
          </a:xfrm>
          <a:prstGeom prst="rect">
            <a:avLst/>
          </a:prstGeom>
          <a:noFill/>
          <a:ln w="635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k</a:t>
            </a:r>
          </a:p>
        </p:txBody>
      </p:sp>
      <p:grpSp>
        <p:nvGrpSpPr>
          <p:cNvPr id="3" name="Group 5"/>
          <p:cNvGrpSpPr>
            <a:grpSpLocks/>
          </p:cNvGrpSpPr>
          <p:nvPr/>
        </p:nvGrpSpPr>
        <p:grpSpPr bwMode="auto">
          <a:xfrm>
            <a:off x="4762500" y="4305300"/>
            <a:ext cx="304800" cy="2400300"/>
            <a:chOff x="0" y="0"/>
            <a:chExt cx="192" cy="1200"/>
          </a:xfrm>
        </p:grpSpPr>
        <p:sp>
          <p:nvSpPr>
            <p:cNvPr id="75874" name="AutoShape 6"/>
            <p:cNvSpPr>
              <a:spLocks/>
            </p:cNvSpPr>
            <p:nvPr/>
          </p:nvSpPr>
          <p:spPr bwMode="auto">
            <a:xfrm>
              <a:off x="0" y="0"/>
              <a:ext cx="192" cy="1200"/>
            </a:xfrm>
            <a:custGeom>
              <a:avLst/>
              <a:gdLst>
                <a:gd name="T0" fmla="*/ 0 w 21600"/>
                <a:gd name="T1" fmla="*/ 0 h 21600"/>
                <a:gd name="T2" fmla="*/ 21600 w 21600"/>
                <a:gd name="T3" fmla="*/ 21600 h 21600"/>
              </a:gdLst>
              <a:ahLst/>
              <a:cxnLst/>
              <a:rect l="T0" t="T1" r="T2" b="T3"/>
              <a:pathLst>
                <a:path w="21600" h="21600">
                  <a:moveTo>
                    <a:pt x="21600" y="0"/>
                  </a:moveTo>
                  <a:cubicBezTo>
                    <a:pt x="15635" y="0"/>
                    <a:pt x="10800" y="806"/>
                    <a:pt x="10800" y="1800"/>
                  </a:cubicBezTo>
                  <a:lnTo>
                    <a:pt x="10800" y="9000"/>
                  </a:lnTo>
                  <a:cubicBezTo>
                    <a:pt x="10800" y="9994"/>
                    <a:pt x="5965" y="10800"/>
                    <a:pt x="0" y="10800"/>
                  </a:cubicBezTo>
                  <a:cubicBezTo>
                    <a:pt x="5965" y="10800"/>
                    <a:pt x="10800" y="11606"/>
                    <a:pt x="10800" y="12600"/>
                  </a:cubicBezTo>
                  <a:lnTo>
                    <a:pt x="10800" y="19800"/>
                  </a:lnTo>
                  <a:cubicBezTo>
                    <a:pt x="10800" y="20794"/>
                    <a:pt x="15635" y="21600"/>
                    <a:pt x="21600" y="21600"/>
                  </a:cubicBezTo>
                </a:path>
              </a:pathLst>
            </a:custGeom>
            <a:noFill/>
            <a:ln w="63500">
              <a:solidFill>
                <a:schemeClr val="tx1"/>
              </a:solidFill>
              <a:miter lim="800000"/>
              <a:headEnd/>
              <a:tailEnd/>
            </a:ln>
          </p:spPr>
          <p:txBody>
            <a:bodyPr lIns="0" tIns="0" rIns="0" bIns="0">
              <a:prstTxWarp prst="textNoShape">
                <a:avLst/>
              </a:prstTxWarp>
            </a:bodyPr>
            <a:lstStyle/>
            <a:p>
              <a:endParaRPr lang="en-US"/>
            </a:p>
          </p:txBody>
        </p:sp>
        <p:sp>
          <p:nvSpPr>
            <p:cNvPr id="75875" name="Rectangle 7"/>
            <p:cNvSpPr>
              <a:spLocks/>
            </p:cNvSpPr>
            <p:nvPr/>
          </p:nvSpPr>
          <p:spPr bwMode="auto">
            <a:xfrm>
              <a:off x="124" y="29"/>
              <a:ext cx="68" cy="1141"/>
            </a:xfrm>
            <a:prstGeom prst="rect">
              <a:avLst/>
            </a:prstGeom>
            <a:noFill/>
            <a:ln w="12700">
              <a:noFill/>
              <a:miter lim="800000"/>
              <a:headEnd/>
              <a:tailEnd/>
            </a:ln>
          </p:spPr>
          <p:txBody>
            <a:bodyPr lIns="0" tIns="0" rIns="0" bIns="0">
              <a:prstTxWarp prst="textNoShape">
                <a:avLst/>
              </a:prstTxWarp>
              <a:spAutoFit/>
            </a:bodyPr>
            <a:lstStyle/>
            <a:p>
              <a:endParaRPr lang="en-US"/>
            </a:p>
          </p:txBody>
        </p:sp>
      </p:grpSp>
      <p:sp>
        <p:nvSpPr>
          <p:cNvPr id="39944" name="Rectangle 8"/>
          <p:cNvSpPr>
            <a:spLocks/>
          </p:cNvSpPr>
          <p:nvPr/>
        </p:nvSpPr>
        <p:spPr bwMode="auto">
          <a:xfrm>
            <a:off x="3276600" y="5257800"/>
            <a:ext cx="1395413" cy="508000"/>
          </a:xfrm>
          <a:prstGeom prst="rect">
            <a:avLst/>
          </a:prstGeom>
          <a:noFill/>
          <a:ln w="12700">
            <a:noFill/>
            <a:miter lim="800000"/>
            <a:headEnd/>
            <a:tailEnd/>
          </a:ln>
        </p:spPr>
        <p:txBody>
          <a:bodyPr lIns="0" tIns="0" rIns="40639" bIns="0">
            <a:prstTxWarp prst="textNoShape">
              <a:avLst/>
            </a:prstTxWarp>
          </a:bodyPr>
          <a:lstStyle/>
          <a:p>
            <a:pPr marL="39688" algn="ctr"/>
            <a:r>
              <a:rPr lang="en-US" dirty="0" err="1" smtClean="0">
                <a:solidFill>
                  <a:schemeClr val="tx1"/>
                </a:solidFill>
                <a:ea typeface="Arial Rounded MT Bold" charset="0"/>
                <a:cs typeface="Arial Rounded MT Bold" charset="0"/>
              </a:rPr>
              <a:t>n</a:t>
            </a:r>
            <a:r>
              <a:rPr lang="en-US" dirty="0" err="1">
                <a:solidFill>
                  <a:schemeClr val="tx1"/>
                </a:solidFill>
                <a:ea typeface="Arial Rounded MT Bold" charset="0"/>
                <a:cs typeface="Arial Rounded MT Bold" charset="0"/>
              </a:rPr>
              <a:t>-</a:t>
            </a:r>
            <a:r>
              <a:rPr lang="en-US" dirty="0" err="1" smtClean="0">
                <a:solidFill>
                  <a:schemeClr val="tx1"/>
                </a:solidFill>
                <a:ea typeface="Arial Rounded MT Bold" charset="0"/>
                <a:cs typeface="Arial Rounded MT Bold" charset="0"/>
              </a:rPr>
              <a:t>k</a:t>
            </a:r>
            <a:r>
              <a:rPr lang="en-US" dirty="0" smtClean="0">
                <a:solidFill>
                  <a:schemeClr val="tx1"/>
                </a:solidFill>
                <a:ea typeface="Arial Rounded MT Bold" charset="0"/>
                <a:cs typeface="Arial Rounded MT Bold" charset="0"/>
              </a:rPr>
              <a:t>&lt;</a:t>
            </a:r>
            <a:endParaRPr lang="en-US" dirty="0">
              <a:solidFill>
                <a:schemeClr val="tx1"/>
              </a:solidFill>
              <a:ea typeface="Arial Rounded MT Bold" charset="0"/>
              <a:cs typeface="Arial Rounded MT Bold" charset="0"/>
            </a:endParaRPr>
          </a:p>
        </p:txBody>
      </p:sp>
      <p:grpSp>
        <p:nvGrpSpPr>
          <p:cNvPr id="75782" name="Group 9"/>
          <p:cNvGrpSpPr>
            <a:grpSpLocks/>
          </p:cNvGrpSpPr>
          <p:nvPr/>
        </p:nvGrpSpPr>
        <p:grpSpPr bwMode="auto">
          <a:xfrm>
            <a:off x="7378700" y="4953000"/>
            <a:ext cx="304800" cy="1600200"/>
            <a:chOff x="0" y="0"/>
            <a:chExt cx="192" cy="1008"/>
          </a:xfrm>
        </p:grpSpPr>
        <p:sp>
          <p:nvSpPr>
            <p:cNvPr id="75872" name="AutoShape 10"/>
            <p:cNvSpPr>
              <a:spLocks/>
            </p:cNvSpPr>
            <p:nvPr/>
          </p:nvSpPr>
          <p:spPr bwMode="auto">
            <a:xfrm>
              <a:off x="0" y="0"/>
              <a:ext cx="192" cy="1008"/>
            </a:xfrm>
            <a:custGeom>
              <a:avLst/>
              <a:gdLst>
                <a:gd name="T0" fmla="*/ 0 w 21600"/>
                <a:gd name="T1" fmla="*/ 0 h 21600"/>
                <a:gd name="T2" fmla="*/ 21600 w 21600"/>
                <a:gd name="T3" fmla="*/ 21600 h 21600"/>
              </a:gdLst>
              <a:ahLst/>
              <a:cxnLst/>
              <a:rect l="T0" t="T1" r="T2" b="T3"/>
              <a:pathLst>
                <a:path w="21600" h="21600">
                  <a:moveTo>
                    <a:pt x="0" y="0"/>
                  </a:moveTo>
                  <a:cubicBezTo>
                    <a:pt x="5965" y="0"/>
                    <a:pt x="10800" y="806"/>
                    <a:pt x="10800" y="1800"/>
                  </a:cubicBezTo>
                  <a:lnTo>
                    <a:pt x="10800" y="9000"/>
                  </a:lnTo>
                  <a:cubicBezTo>
                    <a:pt x="10800" y="9994"/>
                    <a:pt x="15635" y="10800"/>
                    <a:pt x="21600" y="10800"/>
                  </a:cubicBezTo>
                  <a:cubicBezTo>
                    <a:pt x="15635" y="10800"/>
                    <a:pt x="10800" y="11606"/>
                    <a:pt x="10800" y="12600"/>
                  </a:cubicBezTo>
                  <a:lnTo>
                    <a:pt x="10800" y="19800"/>
                  </a:lnTo>
                  <a:cubicBezTo>
                    <a:pt x="10800" y="20794"/>
                    <a:pt x="5965" y="21600"/>
                    <a:pt x="0" y="21600"/>
                  </a:cubicBezTo>
                </a:path>
              </a:pathLst>
            </a:custGeom>
            <a:noFill/>
            <a:ln w="63500">
              <a:solidFill>
                <a:schemeClr val="tx1"/>
              </a:solidFill>
              <a:miter lim="800000"/>
              <a:headEnd/>
              <a:tailEnd/>
            </a:ln>
          </p:spPr>
          <p:txBody>
            <a:bodyPr lIns="0" tIns="0" rIns="0" bIns="0">
              <a:prstTxWarp prst="textNoShape">
                <a:avLst/>
              </a:prstTxWarp>
            </a:bodyPr>
            <a:lstStyle/>
            <a:p>
              <a:endParaRPr lang="en-US"/>
            </a:p>
          </p:txBody>
        </p:sp>
        <p:sp>
          <p:nvSpPr>
            <p:cNvPr id="75873" name="Rectangle 11"/>
            <p:cNvSpPr>
              <a:spLocks/>
            </p:cNvSpPr>
            <p:nvPr/>
          </p:nvSpPr>
          <p:spPr bwMode="auto">
            <a:xfrm>
              <a:off x="0" y="24"/>
              <a:ext cx="67" cy="959"/>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75783" name="Rectangle 12"/>
          <p:cNvSpPr>
            <a:spLocks/>
          </p:cNvSpPr>
          <p:nvPr/>
        </p:nvSpPr>
        <p:spPr bwMode="auto">
          <a:xfrm>
            <a:off x="7772400" y="5486400"/>
            <a:ext cx="690563" cy="508000"/>
          </a:xfrm>
          <a:prstGeom prst="rect">
            <a:avLst/>
          </a:prstGeom>
          <a:noFill/>
          <a:ln w="63500">
            <a:noFill/>
            <a:miter lim="800000"/>
            <a:headEnd/>
            <a:tailEnd/>
          </a:ln>
        </p:spPr>
        <p:txBody>
          <a:bodyPr wrap="none" lIns="0" tIns="0" rIns="40639" bIns="0">
            <a:prstTxWarp prst="textNoShape">
              <a:avLst/>
            </a:prstTxWarp>
            <a:spAutoFit/>
          </a:bodyPr>
          <a:lstStyle/>
          <a:p>
            <a:pPr marL="39688" algn="ctr"/>
            <a:r>
              <a:rPr lang="en-US">
                <a:solidFill>
                  <a:schemeClr val="tx1"/>
                </a:solidFill>
                <a:ea typeface="Arial Rounded MT Bold" charset="0"/>
                <a:cs typeface="Arial Rounded MT Bold" charset="0"/>
              </a:rPr>
              <a:t>n-k</a:t>
            </a:r>
          </a:p>
        </p:txBody>
      </p:sp>
      <p:grpSp>
        <p:nvGrpSpPr>
          <p:cNvPr id="5" name="Group 13"/>
          <p:cNvGrpSpPr>
            <a:grpSpLocks/>
          </p:cNvGrpSpPr>
          <p:nvPr/>
        </p:nvGrpSpPr>
        <p:grpSpPr bwMode="auto">
          <a:xfrm>
            <a:off x="4737100" y="2590800"/>
            <a:ext cx="317500" cy="1562100"/>
            <a:chOff x="0" y="0"/>
            <a:chExt cx="200" cy="1200"/>
          </a:xfrm>
        </p:grpSpPr>
        <p:sp>
          <p:nvSpPr>
            <p:cNvPr id="75870" name="AutoShape 14"/>
            <p:cNvSpPr>
              <a:spLocks/>
            </p:cNvSpPr>
            <p:nvPr/>
          </p:nvSpPr>
          <p:spPr bwMode="auto">
            <a:xfrm>
              <a:off x="0" y="0"/>
              <a:ext cx="200" cy="1200"/>
            </a:xfrm>
            <a:custGeom>
              <a:avLst/>
              <a:gdLst>
                <a:gd name="T0" fmla="*/ 0 w 21600"/>
                <a:gd name="T1" fmla="*/ 0 h 21600"/>
                <a:gd name="T2" fmla="*/ 21600 w 21600"/>
                <a:gd name="T3" fmla="*/ 21600 h 21600"/>
              </a:gdLst>
              <a:ahLst/>
              <a:cxnLst/>
              <a:rect l="T0" t="T1" r="T2" b="T3"/>
              <a:pathLst>
                <a:path w="21600" h="21600">
                  <a:moveTo>
                    <a:pt x="21600" y="0"/>
                  </a:moveTo>
                  <a:cubicBezTo>
                    <a:pt x="15635" y="0"/>
                    <a:pt x="10800" y="806"/>
                    <a:pt x="10800" y="1800"/>
                  </a:cubicBezTo>
                  <a:lnTo>
                    <a:pt x="10800" y="9000"/>
                  </a:lnTo>
                  <a:cubicBezTo>
                    <a:pt x="10800" y="9994"/>
                    <a:pt x="5965" y="10800"/>
                    <a:pt x="0" y="10800"/>
                  </a:cubicBezTo>
                  <a:cubicBezTo>
                    <a:pt x="5965" y="10800"/>
                    <a:pt x="10800" y="11606"/>
                    <a:pt x="10800" y="12600"/>
                  </a:cubicBezTo>
                  <a:lnTo>
                    <a:pt x="10800" y="19800"/>
                  </a:lnTo>
                  <a:cubicBezTo>
                    <a:pt x="10800" y="20794"/>
                    <a:pt x="15635" y="21600"/>
                    <a:pt x="21600" y="21600"/>
                  </a:cubicBezTo>
                </a:path>
              </a:pathLst>
            </a:custGeom>
            <a:noFill/>
            <a:ln w="63500">
              <a:solidFill>
                <a:schemeClr val="tx1"/>
              </a:solidFill>
              <a:miter lim="800000"/>
              <a:headEnd/>
              <a:tailEnd/>
            </a:ln>
          </p:spPr>
          <p:txBody>
            <a:bodyPr lIns="0" tIns="0" rIns="0" bIns="0">
              <a:prstTxWarp prst="textNoShape">
                <a:avLst/>
              </a:prstTxWarp>
            </a:bodyPr>
            <a:lstStyle/>
            <a:p>
              <a:endParaRPr lang="en-US"/>
            </a:p>
          </p:txBody>
        </p:sp>
        <p:sp>
          <p:nvSpPr>
            <p:cNvPr id="75871" name="Rectangle 15"/>
            <p:cNvSpPr>
              <a:spLocks/>
            </p:cNvSpPr>
            <p:nvPr/>
          </p:nvSpPr>
          <p:spPr bwMode="auto">
            <a:xfrm>
              <a:off x="129" y="29"/>
              <a:ext cx="71" cy="1141"/>
            </a:xfrm>
            <a:prstGeom prst="rect">
              <a:avLst/>
            </a:prstGeom>
            <a:noFill/>
            <a:ln w="12700">
              <a:noFill/>
              <a:miter lim="800000"/>
              <a:headEnd/>
              <a:tailEnd/>
            </a:ln>
          </p:spPr>
          <p:txBody>
            <a:bodyPr lIns="0" tIns="0" rIns="0" bIns="0">
              <a:prstTxWarp prst="textNoShape">
                <a:avLst/>
              </a:prstTxWarp>
              <a:spAutoFit/>
            </a:bodyPr>
            <a:lstStyle/>
            <a:p>
              <a:endParaRPr lang="en-US"/>
            </a:p>
          </p:txBody>
        </p:sp>
      </p:grpSp>
      <p:sp>
        <p:nvSpPr>
          <p:cNvPr id="39952" name="Rectangle 16"/>
          <p:cNvSpPr>
            <a:spLocks/>
          </p:cNvSpPr>
          <p:nvPr/>
        </p:nvSpPr>
        <p:spPr bwMode="auto">
          <a:xfrm>
            <a:off x="3429000" y="3124200"/>
            <a:ext cx="1408113" cy="508000"/>
          </a:xfrm>
          <a:prstGeom prst="rect">
            <a:avLst/>
          </a:prstGeom>
          <a:noFill/>
          <a:ln w="12700">
            <a:noFill/>
            <a:miter lim="800000"/>
            <a:headEnd/>
            <a:tailEnd/>
          </a:ln>
        </p:spPr>
        <p:txBody>
          <a:bodyPr lIns="0" tIns="0" rIns="40639" bIns="0">
            <a:prstTxWarp prst="textNoShape">
              <a:avLst/>
            </a:prstTxWarp>
          </a:bodyPr>
          <a:lstStyle/>
          <a:p>
            <a:pPr marL="39688" algn="ctr"/>
            <a:r>
              <a:rPr lang="en-US" dirty="0" err="1" smtClean="0">
                <a:solidFill>
                  <a:schemeClr val="tx1"/>
                </a:solidFill>
                <a:ea typeface="Arial Rounded MT Bold" charset="0"/>
                <a:cs typeface="Arial Rounded MT Bold" charset="0"/>
              </a:rPr>
              <a:t>k</a:t>
            </a:r>
            <a:r>
              <a:rPr lang="en-US" dirty="0" smtClean="0">
                <a:solidFill>
                  <a:schemeClr val="tx1"/>
                </a:solidFill>
                <a:ea typeface="Arial Rounded MT Bold" charset="0"/>
                <a:cs typeface="Arial Rounded MT Bold" charset="0"/>
              </a:rPr>
              <a:t>&gt;</a:t>
            </a:r>
            <a:endParaRPr lang="en-US" dirty="0">
              <a:solidFill>
                <a:schemeClr val="tx1"/>
              </a:solidFill>
              <a:ea typeface="Arial Rounded MT Bold" charset="0"/>
              <a:cs typeface="Arial Rounded MT Bold" charset="0"/>
            </a:endParaRPr>
          </a:p>
        </p:txBody>
      </p:sp>
      <p:sp>
        <p:nvSpPr>
          <p:cNvPr id="75786" name="Rectangle 17"/>
          <p:cNvSpPr>
            <a:spLocks/>
          </p:cNvSpPr>
          <p:nvPr/>
        </p:nvSpPr>
        <p:spPr bwMode="auto">
          <a:xfrm>
            <a:off x="457200" y="914400"/>
            <a:ext cx="8382000" cy="13208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sz="2400">
                <a:solidFill>
                  <a:schemeClr val="tx1"/>
                </a:solidFill>
                <a:ea typeface="Arial Rounded MT Bold" charset="0"/>
                <a:cs typeface="Arial Rounded MT Bold" charset="0"/>
              </a:rPr>
              <a:t>The condition of the theorem still holds if we swap the roles of A and B:  If we pick any k nodes in B, they are connected to at least k nodes in A</a:t>
            </a:r>
          </a:p>
        </p:txBody>
      </p:sp>
      <p:grpSp>
        <p:nvGrpSpPr>
          <p:cNvPr id="75787" name="Group 18"/>
          <p:cNvGrpSpPr>
            <a:grpSpLocks/>
          </p:cNvGrpSpPr>
          <p:nvPr/>
        </p:nvGrpSpPr>
        <p:grpSpPr bwMode="auto">
          <a:xfrm>
            <a:off x="5257800" y="3124200"/>
            <a:ext cx="152400" cy="152400"/>
            <a:chOff x="0" y="0"/>
            <a:chExt cx="96" cy="96"/>
          </a:xfrm>
        </p:grpSpPr>
        <p:sp>
          <p:nvSpPr>
            <p:cNvPr id="75868" name="Oval 19"/>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69" name="Rectangle 20"/>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88" name="Group 21"/>
          <p:cNvGrpSpPr>
            <a:grpSpLocks/>
          </p:cNvGrpSpPr>
          <p:nvPr/>
        </p:nvGrpSpPr>
        <p:grpSpPr bwMode="auto">
          <a:xfrm>
            <a:off x="5257800" y="3657600"/>
            <a:ext cx="152400" cy="152400"/>
            <a:chOff x="0" y="0"/>
            <a:chExt cx="96" cy="96"/>
          </a:xfrm>
        </p:grpSpPr>
        <p:sp>
          <p:nvSpPr>
            <p:cNvPr id="75866" name="Oval 22"/>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67" name="Rectangle 23"/>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89" name="Group 27"/>
          <p:cNvGrpSpPr>
            <a:grpSpLocks/>
          </p:cNvGrpSpPr>
          <p:nvPr/>
        </p:nvGrpSpPr>
        <p:grpSpPr bwMode="auto">
          <a:xfrm>
            <a:off x="5257800" y="5410200"/>
            <a:ext cx="152400" cy="152400"/>
            <a:chOff x="0" y="0"/>
            <a:chExt cx="96" cy="96"/>
          </a:xfrm>
        </p:grpSpPr>
        <p:sp>
          <p:nvSpPr>
            <p:cNvPr id="75864" name="Oval 28"/>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65" name="Rectangle 29"/>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90" name="Group 30"/>
          <p:cNvGrpSpPr>
            <a:grpSpLocks/>
          </p:cNvGrpSpPr>
          <p:nvPr/>
        </p:nvGrpSpPr>
        <p:grpSpPr bwMode="auto">
          <a:xfrm>
            <a:off x="5257800" y="6019800"/>
            <a:ext cx="152400" cy="152400"/>
            <a:chOff x="0" y="0"/>
            <a:chExt cx="96" cy="96"/>
          </a:xfrm>
        </p:grpSpPr>
        <p:sp>
          <p:nvSpPr>
            <p:cNvPr id="75862" name="Oval 31"/>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63" name="Rectangle 32"/>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91" name="Group 33"/>
          <p:cNvGrpSpPr>
            <a:grpSpLocks/>
          </p:cNvGrpSpPr>
          <p:nvPr/>
        </p:nvGrpSpPr>
        <p:grpSpPr bwMode="auto">
          <a:xfrm>
            <a:off x="5257800" y="6477000"/>
            <a:ext cx="152400" cy="152400"/>
            <a:chOff x="0" y="0"/>
            <a:chExt cx="96" cy="96"/>
          </a:xfrm>
        </p:grpSpPr>
        <p:sp>
          <p:nvSpPr>
            <p:cNvPr id="75860" name="Oval 34"/>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61" name="Rectangle 35"/>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92" name="Group 36"/>
          <p:cNvGrpSpPr>
            <a:grpSpLocks/>
          </p:cNvGrpSpPr>
          <p:nvPr/>
        </p:nvGrpSpPr>
        <p:grpSpPr bwMode="auto">
          <a:xfrm>
            <a:off x="6959600" y="2590800"/>
            <a:ext cx="152400" cy="152400"/>
            <a:chOff x="0" y="0"/>
            <a:chExt cx="96" cy="96"/>
          </a:xfrm>
        </p:grpSpPr>
        <p:sp>
          <p:nvSpPr>
            <p:cNvPr id="75858" name="Oval 37"/>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59" name="Rectangle 38"/>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93" name="Group 39"/>
          <p:cNvGrpSpPr>
            <a:grpSpLocks/>
          </p:cNvGrpSpPr>
          <p:nvPr/>
        </p:nvGrpSpPr>
        <p:grpSpPr bwMode="auto">
          <a:xfrm>
            <a:off x="6959600" y="3124200"/>
            <a:ext cx="152400" cy="152400"/>
            <a:chOff x="0" y="0"/>
            <a:chExt cx="96" cy="96"/>
          </a:xfrm>
        </p:grpSpPr>
        <p:sp>
          <p:nvSpPr>
            <p:cNvPr id="75856" name="Oval 40"/>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57" name="Rectangle 41"/>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94" name="Group 42"/>
          <p:cNvGrpSpPr>
            <a:grpSpLocks/>
          </p:cNvGrpSpPr>
          <p:nvPr/>
        </p:nvGrpSpPr>
        <p:grpSpPr bwMode="auto">
          <a:xfrm>
            <a:off x="6959600" y="3657600"/>
            <a:ext cx="152400" cy="152400"/>
            <a:chOff x="0" y="0"/>
            <a:chExt cx="96" cy="96"/>
          </a:xfrm>
        </p:grpSpPr>
        <p:sp>
          <p:nvSpPr>
            <p:cNvPr id="75854" name="Oval 43"/>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55" name="Rectangle 44"/>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95" name="Group 45"/>
          <p:cNvGrpSpPr>
            <a:grpSpLocks/>
          </p:cNvGrpSpPr>
          <p:nvPr/>
        </p:nvGrpSpPr>
        <p:grpSpPr bwMode="auto">
          <a:xfrm>
            <a:off x="6959600" y="4267200"/>
            <a:ext cx="152400" cy="152400"/>
            <a:chOff x="0" y="0"/>
            <a:chExt cx="96" cy="96"/>
          </a:xfrm>
        </p:grpSpPr>
        <p:sp>
          <p:nvSpPr>
            <p:cNvPr id="75852" name="Oval 46"/>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53" name="Rectangle 47"/>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96" name="Group 48"/>
          <p:cNvGrpSpPr>
            <a:grpSpLocks/>
          </p:cNvGrpSpPr>
          <p:nvPr/>
        </p:nvGrpSpPr>
        <p:grpSpPr bwMode="auto">
          <a:xfrm>
            <a:off x="6959600" y="4876800"/>
            <a:ext cx="152400" cy="152400"/>
            <a:chOff x="0" y="0"/>
            <a:chExt cx="96" cy="96"/>
          </a:xfrm>
        </p:grpSpPr>
        <p:sp>
          <p:nvSpPr>
            <p:cNvPr id="75850" name="Oval 49"/>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51" name="Rectangle 50"/>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97" name="Group 51"/>
          <p:cNvGrpSpPr>
            <a:grpSpLocks/>
          </p:cNvGrpSpPr>
          <p:nvPr/>
        </p:nvGrpSpPr>
        <p:grpSpPr bwMode="auto">
          <a:xfrm>
            <a:off x="6959600" y="5410200"/>
            <a:ext cx="152400" cy="152400"/>
            <a:chOff x="0" y="0"/>
            <a:chExt cx="96" cy="96"/>
          </a:xfrm>
        </p:grpSpPr>
        <p:sp>
          <p:nvSpPr>
            <p:cNvPr id="75848" name="Oval 52"/>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49" name="Rectangle 53"/>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98" name="Group 54"/>
          <p:cNvGrpSpPr>
            <a:grpSpLocks/>
          </p:cNvGrpSpPr>
          <p:nvPr/>
        </p:nvGrpSpPr>
        <p:grpSpPr bwMode="auto">
          <a:xfrm>
            <a:off x="6959600" y="6019800"/>
            <a:ext cx="152400" cy="152400"/>
            <a:chOff x="0" y="0"/>
            <a:chExt cx="96" cy="96"/>
          </a:xfrm>
        </p:grpSpPr>
        <p:sp>
          <p:nvSpPr>
            <p:cNvPr id="75846" name="Oval 55"/>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47" name="Rectangle 56"/>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799" name="Group 57"/>
          <p:cNvGrpSpPr>
            <a:grpSpLocks/>
          </p:cNvGrpSpPr>
          <p:nvPr/>
        </p:nvGrpSpPr>
        <p:grpSpPr bwMode="auto">
          <a:xfrm>
            <a:off x="6959600" y="6477000"/>
            <a:ext cx="152400" cy="152400"/>
            <a:chOff x="0" y="0"/>
            <a:chExt cx="96" cy="96"/>
          </a:xfrm>
        </p:grpSpPr>
        <p:sp>
          <p:nvSpPr>
            <p:cNvPr id="75844" name="Oval 58"/>
            <p:cNvSpPr>
              <a:spLocks/>
            </p:cNvSpPr>
            <p:nvPr/>
          </p:nvSpPr>
          <p:spPr bwMode="auto">
            <a:xfrm>
              <a:off x="0" y="0"/>
              <a:ext cx="96" cy="96"/>
            </a:xfrm>
            <a:prstGeom prst="ellipse">
              <a:avLst/>
            </a:prstGeom>
            <a:solidFill>
              <a:srgbClr val="FFFFFF"/>
            </a:solidFill>
            <a:ln w="63500">
              <a:solidFill>
                <a:schemeClr val="tx1"/>
              </a:solidFill>
              <a:round/>
              <a:headEnd/>
              <a:tailEnd/>
            </a:ln>
          </p:spPr>
          <p:txBody>
            <a:bodyPr lIns="0" tIns="0" rIns="0" bIns="0">
              <a:prstTxWarp prst="textNoShape">
                <a:avLst/>
              </a:prstTxWarp>
            </a:bodyPr>
            <a:lstStyle/>
            <a:p>
              <a:endParaRPr lang="en-US"/>
            </a:p>
          </p:txBody>
        </p:sp>
        <p:sp>
          <p:nvSpPr>
            <p:cNvPr id="75845" name="Rectangle 59"/>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800" name="Group 60"/>
          <p:cNvGrpSpPr>
            <a:grpSpLocks/>
          </p:cNvGrpSpPr>
          <p:nvPr/>
        </p:nvGrpSpPr>
        <p:grpSpPr bwMode="auto">
          <a:xfrm>
            <a:off x="5334000" y="2667000"/>
            <a:ext cx="1676400" cy="3886200"/>
            <a:chOff x="0" y="0"/>
            <a:chExt cx="1056" cy="2448"/>
          </a:xfrm>
        </p:grpSpPr>
        <p:sp>
          <p:nvSpPr>
            <p:cNvPr id="75830" name="Line 62"/>
            <p:cNvSpPr>
              <a:spLocks noChangeShapeType="1"/>
            </p:cNvSpPr>
            <p:nvPr/>
          </p:nvSpPr>
          <p:spPr bwMode="auto">
            <a:xfrm>
              <a:off x="0" y="0"/>
              <a:ext cx="1056" cy="0"/>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31" name="Line 63"/>
            <p:cNvSpPr>
              <a:spLocks noChangeShapeType="1"/>
            </p:cNvSpPr>
            <p:nvPr/>
          </p:nvSpPr>
          <p:spPr bwMode="auto">
            <a:xfrm>
              <a:off x="0" y="336"/>
              <a:ext cx="1055" cy="336"/>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32" name="Line 64"/>
            <p:cNvSpPr>
              <a:spLocks noChangeShapeType="1"/>
            </p:cNvSpPr>
            <p:nvPr/>
          </p:nvSpPr>
          <p:spPr bwMode="auto">
            <a:xfrm rot="10800000">
              <a:off x="0" y="672"/>
              <a:ext cx="1056" cy="384"/>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33" name="Line 65"/>
            <p:cNvSpPr>
              <a:spLocks noChangeShapeType="1"/>
            </p:cNvSpPr>
            <p:nvPr/>
          </p:nvSpPr>
          <p:spPr bwMode="auto">
            <a:xfrm rot="10800000">
              <a:off x="0" y="0"/>
              <a:ext cx="1056" cy="672"/>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34" name="Line 66"/>
            <p:cNvSpPr>
              <a:spLocks noChangeShapeType="1"/>
            </p:cNvSpPr>
            <p:nvPr/>
          </p:nvSpPr>
          <p:spPr bwMode="auto">
            <a:xfrm flipH="1">
              <a:off x="0" y="336"/>
              <a:ext cx="1056" cy="335"/>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35" name="Line 67"/>
            <p:cNvSpPr>
              <a:spLocks noChangeShapeType="1"/>
            </p:cNvSpPr>
            <p:nvPr/>
          </p:nvSpPr>
          <p:spPr bwMode="auto">
            <a:xfrm>
              <a:off x="0" y="336"/>
              <a:ext cx="1055" cy="1824"/>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36" name="Line 68"/>
            <p:cNvSpPr>
              <a:spLocks noChangeShapeType="1"/>
            </p:cNvSpPr>
            <p:nvPr/>
          </p:nvSpPr>
          <p:spPr bwMode="auto">
            <a:xfrm>
              <a:off x="0" y="672"/>
              <a:ext cx="1055" cy="1776"/>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37" name="Line 69"/>
            <p:cNvSpPr>
              <a:spLocks noChangeShapeType="1"/>
            </p:cNvSpPr>
            <p:nvPr/>
          </p:nvSpPr>
          <p:spPr bwMode="auto">
            <a:xfrm>
              <a:off x="35" y="1440"/>
              <a:ext cx="985" cy="0"/>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38" name="Line 70"/>
            <p:cNvSpPr>
              <a:spLocks noChangeShapeType="1"/>
            </p:cNvSpPr>
            <p:nvPr/>
          </p:nvSpPr>
          <p:spPr bwMode="auto">
            <a:xfrm>
              <a:off x="0" y="1488"/>
              <a:ext cx="1056" cy="959"/>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39" name="Line 71"/>
            <p:cNvSpPr>
              <a:spLocks noChangeShapeType="1"/>
            </p:cNvSpPr>
            <p:nvPr/>
          </p:nvSpPr>
          <p:spPr bwMode="auto">
            <a:xfrm rot="10800000">
              <a:off x="35" y="1824"/>
              <a:ext cx="1020" cy="336"/>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40" name="Line 72"/>
            <p:cNvSpPr>
              <a:spLocks noChangeShapeType="1"/>
            </p:cNvSpPr>
            <p:nvPr/>
          </p:nvSpPr>
          <p:spPr bwMode="auto">
            <a:xfrm rot="10800000" flipH="1">
              <a:off x="35" y="1776"/>
              <a:ext cx="1020" cy="384"/>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41" name="Line 73"/>
            <p:cNvSpPr>
              <a:spLocks noChangeShapeType="1"/>
            </p:cNvSpPr>
            <p:nvPr/>
          </p:nvSpPr>
          <p:spPr bwMode="auto">
            <a:xfrm rot="10800000" flipH="1">
              <a:off x="35" y="1440"/>
              <a:ext cx="1020" cy="336"/>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42" name="Line 74"/>
            <p:cNvSpPr>
              <a:spLocks noChangeShapeType="1"/>
            </p:cNvSpPr>
            <p:nvPr/>
          </p:nvSpPr>
          <p:spPr bwMode="auto">
            <a:xfrm rot="10800000" flipH="1">
              <a:off x="35" y="1776"/>
              <a:ext cx="1020" cy="672"/>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43" name="Line 75"/>
            <p:cNvSpPr>
              <a:spLocks noChangeShapeType="1"/>
            </p:cNvSpPr>
            <p:nvPr/>
          </p:nvSpPr>
          <p:spPr bwMode="auto">
            <a:xfrm>
              <a:off x="35" y="2160"/>
              <a:ext cx="1020" cy="288"/>
            </a:xfrm>
            <a:prstGeom prst="line">
              <a:avLst/>
            </a:prstGeom>
            <a:noFill/>
            <a:ln w="63500">
              <a:solidFill>
                <a:schemeClr val="tx1"/>
              </a:solidFill>
              <a:round/>
              <a:headEnd/>
              <a:tailEnd/>
            </a:ln>
          </p:spPr>
          <p:txBody>
            <a:bodyPr>
              <a:prstTxWarp prst="textNoShape">
                <a:avLst/>
              </a:prstTxWarp>
            </a:bodyPr>
            <a:lstStyle/>
            <a:p>
              <a:endParaRPr lang="en-US"/>
            </a:p>
          </p:txBody>
        </p:sp>
      </p:grpSp>
      <p:grpSp>
        <p:nvGrpSpPr>
          <p:cNvPr id="75801" name="Group 76"/>
          <p:cNvGrpSpPr>
            <a:grpSpLocks/>
          </p:cNvGrpSpPr>
          <p:nvPr/>
        </p:nvGrpSpPr>
        <p:grpSpPr bwMode="auto">
          <a:xfrm>
            <a:off x="5257800" y="2590800"/>
            <a:ext cx="152400" cy="152400"/>
            <a:chOff x="0" y="0"/>
            <a:chExt cx="96" cy="96"/>
          </a:xfrm>
        </p:grpSpPr>
        <p:sp>
          <p:nvSpPr>
            <p:cNvPr id="75828" name="Oval 77"/>
            <p:cNvSpPr>
              <a:spLocks/>
            </p:cNvSpPr>
            <p:nvPr/>
          </p:nvSpPr>
          <p:spPr bwMode="auto">
            <a:xfrm>
              <a:off x="0" y="0"/>
              <a:ext cx="96" cy="96"/>
            </a:xfrm>
            <a:prstGeom prst="ellipse">
              <a:avLst/>
            </a:prstGeom>
            <a:solidFill>
              <a:srgbClr val="FFFF00"/>
            </a:solidFill>
            <a:ln w="63500">
              <a:solidFill>
                <a:srgbClr val="FFFF00"/>
              </a:solidFill>
              <a:round/>
              <a:headEnd/>
              <a:tailEnd/>
            </a:ln>
          </p:spPr>
          <p:txBody>
            <a:bodyPr lIns="0" tIns="0" rIns="0" bIns="0">
              <a:prstTxWarp prst="textNoShape">
                <a:avLst/>
              </a:prstTxWarp>
            </a:bodyPr>
            <a:lstStyle/>
            <a:p>
              <a:endParaRPr lang="en-US"/>
            </a:p>
          </p:txBody>
        </p:sp>
        <p:sp>
          <p:nvSpPr>
            <p:cNvPr id="75829" name="Rectangle 78"/>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802" name="Group 79"/>
          <p:cNvGrpSpPr>
            <a:grpSpLocks/>
          </p:cNvGrpSpPr>
          <p:nvPr/>
        </p:nvGrpSpPr>
        <p:grpSpPr bwMode="auto">
          <a:xfrm>
            <a:off x="5257800" y="4876800"/>
            <a:ext cx="152400" cy="152400"/>
            <a:chOff x="0" y="0"/>
            <a:chExt cx="96" cy="96"/>
          </a:xfrm>
        </p:grpSpPr>
        <p:sp>
          <p:nvSpPr>
            <p:cNvPr id="75826" name="Oval 80"/>
            <p:cNvSpPr>
              <a:spLocks/>
            </p:cNvSpPr>
            <p:nvPr/>
          </p:nvSpPr>
          <p:spPr bwMode="auto">
            <a:xfrm>
              <a:off x="0" y="0"/>
              <a:ext cx="96" cy="96"/>
            </a:xfrm>
            <a:prstGeom prst="ellipse">
              <a:avLst/>
            </a:prstGeom>
            <a:solidFill>
              <a:srgbClr val="FFFF00"/>
            </a:solidFill>
            <a:ln w="63500">
              <a:solidFill>
                <a:srgbClr val="FFFF00"/>
              </a:solidFill>
              <a:round/>
              <a:headEnd/>
              <a:tailEnd/>
            </a:ln>
          </p:spPr>
          <p:txBody>
            <a:bodyPr lIns="0" tIns="0" rIns="0" bIns="0">
              <a:prstTxWarp prst="textNoShape">
                <a:avLst/>
              </a:prstTxWarp>
            </a:bodyPr>
            <a:lstStyle/>
            <a:p>
              <a:endParaRPr lang="en-US"/>
            </a:p>
          </p:txBody>
        </p:sp>
        <p:sp>
          <p:nvSpPr>
            <p:cNvPr id="75827" name="Rectangle 81"/>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803" name="Group 82"/>
          <p:cNvGrpSpPr>
            <a:grpSpLocks/>
          </p:cNvGrpSpPr>
          <p:nvPr/>
        </p:nvGrpSpPr>
        <p:grpSpPr bwMode="auto">
          <a:xfrm>
            <a:off x="5257800" y="5410200"/>
            <a:ext cx="152400" cy="152400"/>
            <a:chOff x="0" y="0"/>
            <a:chExt cx="96" cy="96"/>
          </a:xfrm>
        </p:grpSpPr>
        <p:sp>
          <p:nvSpPr>
            <p:cNvPr id="75824" name="Oval 83"/>
            <p:cNvSpPr>
              <a:spLocks/>
            </p:cNvSpPr>
            <p:nvPr/>
          </p:nvSpPr>
          <p:spPr bwMode="auto">
            <a:xfrm>
              <a:off x="0" y="0"/>
              <a:ext cx="96" cy="96"/>
            </a:xfrm>
            <a:prstGeom prst="ellipse">
              <a:avLst/>
            </a:prstGeom>
            <a:solidFill>
              <a:srgbClr val="FFFF00"/>
            </a:solidFill>
            <a:ln w="63500">
              <a:solidFill>
                <a:srgbClr val="FFFF00"/>
              </a:solidFill>
              <a:round/>
              <a:headEnd/>
              <a:tailEnd/>
            </a:ln>
          </p:spPr>
          <p:txBody>
            <a:bodyPr lIns="0" tIns="0" rIns="0" bIns="0">
              <a:prstTxWarp prst="textNoShape">
                <a:avLst/>
              </a:prstTxWarp>
            </a:bodyPr>
            <a:lstStyle/>
            <a:p>
              <a:endParaRPr lang="en-US"/>
            </a:p>
          </p:txBody>
        </p:sp>
        <p:sp>
          <p:nvSpPr>
            <p:cNvPr id="75825" name="Rectangle 84"/>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804" name="Group 85"/>
          <p:cNvGrpSpPr>
            <a:grpSpLocks/>
          </p:cNvGrpSpPr>
          <p:nvPr/>
        </p:nvGrpSpPr>
        <p:grpSpPr bwMode="auto">
          <a:xfrm>
            <a:off x="5257800" y="6019800"/>
            <a:ext cx="152400" cy="152400"/>
            <a:chOff x="0" y="0"/>
            <a:chExt cx="96" cy="96"/>
          </a:xfrm>
        </p:grpSpPr>
        <p:sp>
          <p:nvSpPr>
            <p:cNvPr id="75822" name="Oval 86"/>
            <p:cNvSpPr>
              <a:spLocks/>
            </p:cNvSpPr>
            <p:nvPr/>
          </p:nvSpPr>
          <p:spPr bwMode="auto">
            <a:xfrm>
              <a:off x="0" y="0"/>
              <a:ext cx="96" cy="96"/>
            </a:xfrm>
            <a:prstGeom prst="ellipse">
              <a:avLst/>
            </a:prstGeom>
            <a:solidFill>
              <a:srgbClr val="FFFF00"/>
            </a:solidFill>
            <a:ln w="63500">
              <a:solidFill>
                <a:srgbClr val="FFFF00"/>
              </a:solidFill>
              <a:round/>
              <a:headEnd/>
              <a:tailEnd/>
            </a:ln>
          </p:spPr>
          <p:txBody>
            <a:bodyPr lIns="0" tIns="0" rIns="0" bIns="0">
              <a:prstTxWarp prst="textNoShape">
                <a:avLst/>
              </a:prstTxWarp>
            </a:bodyPr>
            <a:lstStyle/>
            <a:p>
              <a:endParaRPr lang="en-US"/>
            </a:p>
          </p:txBody>
        </p:sp>
        <p:sp>
          <p:nvSpPr>
            <p:cNvPr id="75823" name="Rectangle 87"/>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805" name="Group 88"/>
          <p:cNvGrpSpPr>
            <a:grpSpLocks/>
          </p:cNvGrpSpPr>
          <p:nvPr/>
        </p:nvGrpSpPr>
        <p:grpSpPr bwMode="auto">
          <a:xfrm>
            <a:off x="5257800" y="6477000"/>
            <a:ext cx="152400" cy="152400"/>
            <a:chOff x="0" y="0"/>
            <a:chExt cx="96" cy="96"/>
          </a:xfrm>
        </p:grpSpPr>
        <p:sp>
          <p:nvSpPr>
            <p:cNvPr id="75820" name="Oval 89"/>
            <p:cNvSpPr>
              <a:spLocks/>
            </p:cNvSpPr>
            <p:nvPr/>
          </p:nvSpPr>
          <p:spPr bwMode="auto">
            <a:xfrm>
              <a:off x="0" y="0"/>
              <a:ext cx="96" cy="96"/>
            </a:xfrm>
            <a:prstGeom prst="ellipse">
              <a:avLst/>
            </a:prstGeom>
            <a:solidFill>
              <a:srgbClr val="FFFF00"/>
            </a:solidFill>
            <a:ln w="63500">
              <a:solidFill>
                <a:srgbClr val="FFFF00"/>
              </a:solidFill>
              <a:round/>
              <a:headEnd/>
              <a:tailEnd/>
            </a:ln>
          </p:spPr>
          <p:txBody>
            <a:bodyPr lIns="0" tIns="0" rIns="0" bIns="0">
              <a:prstTxWarp prst="textNoShape">
                <a:avLst/>
              </a:prstTxWarp>
            </a:bodyPr>
            <a:lstStyle/>
            <a:p>
              <a:endParaRPr lang="en-US"/>
            </a:p>
          </p:txBody>
        </p:sp>
        <p:sp>
          <p:nvSpPr>
            <p:cNvPr id="75821" name="Rectangle 90"/>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806" name="Group 91"/>
          <p:cNvGrpSpPr>
            <a:grpSpLocks/>
          </p:cNvGrpSpPr>
          <p:nvPr/>
        </p:nvGrpSpPr>
        <p:grpSpPr bwMode="auto">
          <a:xfrm>
            <a:off x="5257800" y="3124200"/>
            <a:ext cx="152400" cy="152400"/>
            <a:chOff x="0" y="0"/>
            <a:chExt cx="96" cy="96"/>
          </a:xfrm>
        </p:grpSpPr>
        <p:sp>
          <p:nvSpPr>
            <p:cNvPr id="75818" name="Oval 92"/>
            <p:cNvSpPr>
              <a:spLocks/>
            </p:cNvSpPr>
            <p:nvPr/>
          </p:nvSpPr>
          <p:spPr bwMode="auto">
            <a:xfrm>
              <a:off x="0" y="0"/>
              <a:ext cx="96" cy="96"/>
            </a:xfrm>
            <a:prstGeom prst="ellipse">
              <a:avLst/>
            </a:prstGeom>
            <a:solidFill>
              <a:srgbClr val="FFFF00"/>
            </a:solidFill>
            <a:ln w="63500">
              <a:solidFill>
                <a:srgbClr val="FFFF00"/>
              </a:solidFill>
              <a:round/>
              <a:headEnd/>
              <a:tailEnd/>
            </a:ln>
          </p:spPr>
          <p:txBody>
            <a:bodyPr lIns="0" tIns="0" rIns="0" bIns="0">
              <a:prstTxWarp prst="textNoShape">
                <a:avLst/>
              </a:prstTxWarp>
            </a:bodyPr>
            <a:lstStyle/>
            <a:p>
              <a:endParaRPr lang="en-US"/>
            </a:p>
          </p:txBody>
        </p:sp>
        <p:sp>
          <p:nvSpPr>
            <p:cNvPr id="75819" name="Rectangle 93"/>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5807" name="Group 94"/>
          <p:cNvGrpSpPr>
            <a:grpSpLocks/>
          </p:cNvGrpSpPr>
          <p:nvPr/>
        </p:nvGrpSpPr>
        <p:grpSpPr bwMode="auto">
          <a:xfrm>
            <a:off x="5257800" y="3657600"/>
            <a:ext cx="152400" cy="152400"/>
            <a:chOff x="0" y="0"/>
            <a:chExt cx="96" cy="96"/>
          </a:xfrm>
        </p:grpSpPr>
        <p:sp>
          <p:nvSpPr>
            <p:cNvPr id="75816" name="Oval 95"/>
            <p:cNvSpPr>
              <a:spLocks/>
            </p:cNvSpPr>
            <p:nvPr/>
          </p:nvSpPr>
          <p:spPr bwMode="auto">
            <a:xfrm>
              <a:off x="0" y="0"/>
              <a:ext cx="96" cy="96"/>
            </a:xfrm>
            <a:prstGeom prst="ellipse">
              <a:avLst/>
            </a:prstGeom>
            <a:solidFill>
              <a:srgbClr val="FFFF00"/>
            </a:solidFill>
            <a:ln w="63500">
              <a:solidFill>
                <a:srgbClr val="FFFF00"/>
              </a:solidFill>
              <a:round/>
              <a:headEnd/>
              <a:tailEnd/>
            </a:ln>
          </p:spPr>
          <p:txBody>
            <a:bodyPr lIns="0" tIns="0" rIns="0" bIns="0">
              <a:prstTxWarp prst="textNoShape">
                <a:avLst/>
              </a:prstTxWarp>
            </a:bodyPr>
            <a:lstStyle/>
            <a:p>
              <a:endParaRPr lang="en-US"/>
            </a:p>
          </p:txBody>
        </p:sp>
        <p:sp>
          <p:nvSpPr>
            <p:cNvPr id="75817" name="Rectangle 96"/>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75808" name="Rectangle 100"/>
          <p:cNvSpPr>
            <a:spLocks/>
          </p:cNvSpPr>
          <p:nvPr/>
        </p:nvSpPr>
        <p:spPr bwMode="auto">
          <a:xfrm>
            <a:off x="2146300" y="215900"/>
            <a:ext cx="4799013"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The Feeling is Mutual</a:t>
            </a:r>
          </a:p>
        </p:txBody>
      </p:sp>
      <p:grpSp>
        <p:nvGrpSpPr>
          <p:cNvPr id="75809" name="Group 94"/>
          <p:cNvGrpSpPr>
            <a:grpSpLocks/>
          </p:cNvGrpSpPr>
          <p:nvPr/>
        </p:nvGrpSpPr>
        <p:grpSpPr bwMode="auto">
          <a:xfrm>
            <a:off x="5283200" y="4457700"/>
            <a:ext cx="152400" cy="152400"/>
            <a:chOff x="0" y="0"/>
            <a:chExt cx="96" cy="96"/>
          </a:xfrm>
        </p:grpSpPr>
        <p:sp>
          <p:nvSpPr>
            <p:cNvPr id="75814" name="Oval 95"/>
            <p:cNvSpPr>
              <a:spLocks/>
            </p:cNvSpPr>
            <p:nvPr/>
          </p:nvSpPr>
          <p:spPr bwMode="auto">
            <a:xfrm>
              <a:off x="0" y="0"/>
              <a:ext cx="96" cy="96"/>
            </a:xfrm>
            <a:prstGeom prst="ellipse">
              <a:avLst/>
            </a:prstGeom>
            <a:solidFill>
              <a:srgbClr val="FFFF00"/>
            </a:solidFill>
            <a:ln w="63500">
              <a:solidFill>
                <a:srgbClr val="FFFF00"/>
              </a:solidFill>
              <a:round/>
              <a:headEnd/>
              <a:tailEnd/>
            </a:ln>
          </p:spPr>
          <p:txBody>
            <a:bodyPr lIns="0" tIns="0" rIns="0" bIns="0">
              <a:prstTxWarp prst="textNoShape">
                <a:avLst/>
              </a:prstTxWarp>
            </a:bodyPr>
            <a:lstStyle/>
            <a:p>
              <a:endParaRPr lang="en-US"/>
            </a:p>
          </p:txBody>
        </p:sp>
        <p:sp>
          <p:nvSpPr>
            <p:cNvPr id="75815" name="Rectangle 96"/>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75810" name="Line 64"/>
          <p:cNvSpPr>
            <a:spLocks noChangeShapeType="1"/>
          </p:cNvSpPr>
          <p:nvPr/>
        </p:nvSpPr>
        <p:spPr bwMode="auto">
          <a:xfrm rot="10800000">
            <a:off x="5359400" y="4533900"/>
            <a:ext cx="1676400" cy="3810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75811" name="TextBox 105"/>
          <p:cNvSpPr txBox="1">
            <a:spLocks noChangeArrowheads="1"/>
          </p:cNvSpPr>
          <p:nvPr/>
        </p:nvSpPr>
        <p:spPr bwMode="auto">
          <a:xfrm>
            <a:off x="304800" y="2895600"/>
            <a:ext cx="2678113" cy="954088"/>
          </a:xfrm>
          <a:prstGeom prst="rect">
            <a:avLst/>
          </a:prstGeom>
          <a:noFill/>
          <a:ln w="9525">
            <a:noFill/>
            <a:miter lim="800000"/>
            <a:headEnd/>
            <a:tailEnd/>
          </a:ln>
        </p:spPr>
        <p:txBody>
          <a:bodyPr wrap="none">
            <a:prstTxWarp prst="textNoShape">
              <a:avLst/>
            </a:prstTxWarp>
            <a:spAutoFit/>
          </a:bodyPr>
          <a:lstStyle/>
          <a:p>
            <a:r>
              <a:rPr lang="en-US"/>
              <a:t>Proof by</a:t>
            </a:r>
          </a:p>
          <a:p>
            <a:r>
              <a:rPr lang="en-US"/>
              <a:t>Contradiction:</a:t>
            </a:r>
          </a:p>
        </p:txBody>
      </p:sp>
      <p:sp>
        <p:nvSpPr>
          <p:cNvPr id="75812" name="TextBox 106"/>
          <p:cNvSpPr txBox="1">
            <a:spLocks noChangeArrowheads="1"/>
          </p:cNvSpPr>
          <p:nvPr/>
        </p:nvSpPr>
        <p:spPr bwMode="auto">
          <a:xfrm>
            <a:off x="5105400" y="2057400"/>
            <a:ext cx="442913" cy="523875"/>
          </a:xfrm>
          <a:prstGeom prst="rect">
            <a:avLst/>
          </a:prstGeom>
          <a:noFill/>
          <a:ln w="9525">
            <a:noFill/>
            <a:miter lim="800000"/>
            <a:headEnd/>
            <a:tailEnd/>
          </a:ln>
        </p:spPr>
        <p:txBody>
          <a:bodyPr wrap="none">
            <a:prstTxWarp prst="textNoShape">
              <a:avLst/>
            </a:prstTxWarp>
            <a:spAutoFit/>
          </a:bodyPr>
          <a:lstStyle/>
          <a:p>
            <a:r>
              <a:rPr lang="en-US"/>
              <a:t>A</a:t>
            </a:r>
          </a:p>
        </p:txBody>
      </p:sp>
      <p:sp>
        <p:nvSpPr>
          <p:cNvPr id="75813" name="TextBox 107"/>
          <p:cNvSpPr txBox="1">
            <a:spLocks noChangeArrowheads="1"/>
          </p:cNvSpPr>
          <p:nvPr/>
        </p:nvSpPr>
        <p:spPr bwMode="auto">
          <a:xfrm>
            <a:off x="6781800" y="2057400"/>
            <a:ext cx="442913" cy="523875"/>
          </a:xfrm>
          <a:prstGeom prst="rect">
            <a:avLst/>
          </a:prstGeom>
          <a:noFill/>
          <a:ln w="9525">
            <a:noFill/>
            <a:miter lim="800000"/>
            <a:headEnd/>
            <a:tailEnd/>
          </a:ln>
        </p:spPr>
        <p:txBody>
          <a:bodyPr wrap="none">
            <a:prstTxWarp prst="textNoShape">
              <a:avLst/>
            </a:prstTxWarp>
            <a:spAutoFit/>
          </a:bodyPr>
          <a:lstStyle/>
          <a:p>
            <a:r>
              <a:rPr lang="en-US"/>
              <a:t>B</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2384000" presetClass="entr" presetSubtype="102333136" fill="hold" grpId="0" nodeType="clickEffect">
                                  <p:stCondLst>
                                    <p:cond delay="0"/>
                                  </p:stCondLst>
                                  <p:childTnLst>
                                    <p:set>
                                      <p:cBhvr>
                                        <p:cTn id="6" dur="1" fill="hold">
                                          <p:stCondLst>
                                            <p:cond delay="499"/>
                                          </p:stCondLst>
                                        </p:cTn>
                                        <p:tgtEl>
                                          <p:spTgt spid="39952"/>
                                        </p:tgtEl>
                                        <p:attrNameLst>
                                          <p:attrName>style.visibility</p:attrName>
                                        </p:attrNameLst>
                                      </p:cBhvr>
                                      <p:to>
                                        <p:strVal val="visible"/>
                                      </p:to>
                                    </p:set>
                                  </p:childTnLst>
                                </p:cTn>
                              </p:par>
                              <p:par>
                                <p:cTn id="7" presetID="102384000" presetClass="entr" presetSubtype="102332880" fill="hold" nodeType="withEffect">
                                  <p:stCondLst>
                                    <p:cond delay="500"/>
                                  </p:stCondLst>
                                  <p:childTnLst>
                                    <p:set>
                                      <p:cBhvr>
                                        <p:cTn id="8" dur="1" fill="hold">
                                          <p:stCondLst>
                                            <p:cond delay="499"/>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2384000" presetClass="entr" presetSubtype="102331944" fill="hold" grpId="0" nodeType="clickEffect">
                                  <p:stCondLst>
                                    <p:cond delay="0"/>
                                  </p:stCondLst>
                                  <p:childTnLst>
                                    <p:set>
                                      <p:cBhvr>
                                        <p:cTn id="12" dur="1" fill="hold">
                                          <p:stCondLst>
                                            <p:cond delay="499"/>
                                          </p:stCondLst>
                                        </p:cTn>
                                        <p:tgtEl>
                                          <p:spTgt spid="39944"/>
                                        </p:tgtEl>
                                        <p:attrNameLst>
                                          <p:attrName>style.visibility</p:attrName>
                                        </p:attrNameLst>
                                      </p:cBhvr>
                                      <p:to>
                                        <p:strVal val="visible"/>
                                      </p:to>
                                    </p:set>
                                  </p:childTnLst>
                                </p:cTn>
                              </p:par>
                              <p:par>
                                <p:cTn id="13" presetID="102384000" presetClass="entr" presetSubtype="40213120" fill="hold" nodeType="withEffect">
                                  <p:stCondLst>
                                    <p:cond delay="500"/>
                                  </p:stCondLst>
                                  <p:childTnLst>
                                    <p:set>
                                      <p:cBhvr>
                                        <p:cTn id="14"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4" grpId="0" autoUpdateAnimBg="0"/>
      <p:bldP spid="39952" grpId="0" autoUpdateAnimBg="0"/>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2" name="Rectangle 1"/>
          <p:cNvSpPr>
            <a:spLocks/>
          </p:cNvSpPr>
          <p:nvPr/>
        </p:nvSpPr>
        <p:spPr bwMode="auto">
          <a:xfrm>
            <a:off x="1492250" y="533400"/>
            <a:ext cx="6173788"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Proof of Marriage Theorem</a:t>
            </a:r>
          </a:p>
        </p:txBody>
      </p:sp>
      <p:sp>
        <p:nvSpPr>
          <p:cNvPr id="2" name="Rectangle 2"/>
          <p:cNvSpPr>
            <a:spLocks/>
          </p:cNvSpPr>
          <p:nvPr/>
        </p:nvSpPr>
        <p:spPr bwMode="auto">
          <a:xfrm>
            <a:off x="604838" y="1484313"/>
            <a:ext cx="7721600" cy="17272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a:solidFill>
                  <a:schemeClr val="tx1"/>
                </a:solidFill>
                <a:ea typeface="Arial Rounded MT Bold" charset="0"/>
                <a:cs typeface="Arial Rounded MT Bold" charset="0"/>
              </a:rPr>
              <a:t>Call a bipartite graph “matchable” if it has the same number of nodes on left and right, and any k nodes on the left are connected to at least k on the right</a:t>
            </a:r>
          </a:p>
        </p:txBody>
      </p:sp>
      <p:sp>
        <p:nvSpPr>
          <p:cNvPr id="40963" name="Rectangle 3"/>
          <p:cNvSpPr>
            <a:spLocks/>
          </p:cNvSpPr>
          <p:nvPr/>
        </p:nvSpPr>
        <p:spPr bwMode="auto">
          <a:xfrm>
            <a:off x="604838" y="3683000"/>
            <a:ext cx="8318500" cy="17272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Strategy:  Break up the graph into two matchable parts, and recursively partition each of these into two matchable parts, etc., until each part has only two nodes</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2384768" presetClass="entr" presetSubtype="40213328"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2384768" presetClass="entr" presetSubtype="102333904" fill="hold" grpId="0" nodeType="clickEffect">
                                  <p:stCondLst>
                                    <p:cond delay="0"/>
                                  </p:stCondLst>
                                  <p:childTnLst>
                                    <p:set>
                                      <p:cBhvr>
                                        <p:cTn id="10" dur="1" fill="hold">
                                          <p:stCondLst>
                                            <p:cond delay="499"/>
                                          </p:stCondLst>
                                        </p:cTn>
                                        <p:tgtEl>
                                          <p:spTgt spid="409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40963" grpId="0" autoUpdateAnimBg="0"/>
    </p:bld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6" name="Rectangle 1"/>
          <p:cNvSpPr>
            <a:spLocks/>
          </p:cNvSpPr>
          <p:nvPr/>
        </p:nvSpPr>
        <p:spPr bwMode="auto">
          <a:xfrm>
            <a:off x="1492250" y="533400"/>
            <a:ext cx="6173788"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Proof of Marriage Theorem</a:t>
            </a:r>
          </a:p>
        </p:txBody>
      </p:sp>
      <p:sp>
        <p:nvSpPr>
          <p:cNvPr id="77827" name="Rectangle 2"/>
          <p:cNvSpPr>
            <a:spLocks/>
          </p:cNvSpPr>
          <p:nvPr/>
        </p:nvSpPr>
        <p:spPr bwMode="auto">
          <a:xfrm>
            <a:off x="593725" y="1470025"/>
            <a:ext cx="8229600" cy="9652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Select two nodes a </a:t>
            </a:r>
            <a:r>
              <a:rPr lang="en-US">
                <a:solidFill>
                  <a:schemeClr val="tx1"/>
                </a:solidFill>
                <a:ea typeface="Apple Symbols" charset="2"/>
                <a:cs typeface="Apple Symbols" charset="2"/>
              </a:rPr>
              <a:t>∈</a:t>
            </a:r>
            <a:r>
              <a:rPr lang="en-US">
                <a:solidFill>
                  <a:schemeClr val="tx1"/>
                </a:solidFill>
                <a:ea typeface="Arial Rounded MT Bold" charset="0"/>
                <a:cs typeface="Arial Rounded MT Bold" charset="0"/>
              </a:rPr>
              <a:t> A and b </a:t>
            </a:r>
            <a:r>
              <a:rPr lang="en-US">
                <a:solidFill>
                  <a:schemeClr val="tx1"/>
                </a:solidFill>
                <a:ea typeface="Apple Symbols" charset="2"/>
                <a:cs typeface="Apple Symbols" charset="2"/>
              </a:rPr>
              <a:t>∈ </a:t>
            </a:r>
            <a:r>
              <a:rPr lang="en-US">
                <a:solidFill>
                  <a:schemeClr val="tx1"/>
                </a:solidFill>
                <a:ea typeface="Arial Rounded MT Bold" charset="0"/>
                <a:cs typeface="Arial Rounded MT Bold" charset="0"/>
              </a:rPr>
              <a:t>B connected by an edge</a:t>
            </a:r>
          </a:p>
        </p:txBody>
      </p:sp>
      <p:sp>
        <p:nvSpPr>
          <p:cNvPr id="2" name="Rectangle 3"/>
          <p:cNvSpPr>
            <a:spLocks/>
          </p:cNvSpPr>
          <p:nvPr/>
        </p:nvSpPr>
        <p:spPr bwMode="auto">
          <a:xfrm>
            <a:off x="593725" y="2716213"/>
            <a:ext cx="7969250" cy="584200"/>
          </a:xfrm>
          <a:prstGeom prst="rect">
            <a:avLst/>
          </a:prstGeom>
          <a:noFill/>
          <a:ln w="12700">
            <a:noFill/>
            <a:miter lim="800000"/>
            <a:headEnd/>
            <a:tailEnd/>
          </a:ln>
        </p:spPr>
        <p:txBody>
          <a:bodyPr wrap="none" lIns="0" tIns="0" rIns="40639" bIns="0">
            <a:prstTxWarp prst="textNoShape">
              <a:avLst/>
            </a:prstTxWarp>
            <a:spAutoFit/>
          </a:bodyPr>
          <a:lstStyle/>
          <a:p>
            <a:pPr marL="39688">
              <a:lnSpc>
                <a:spcPct val="90000"/>
              </a:lnSpc>
              <a:spcBef>
                <a:spcPts val="638"/>
              </a:spcBef>
            </a:pPr>
            <a:r>
              <a:rPr lang="en-US">
                <a:solidFill>
                  <a:schemeClr val="tx1"/>
                </a:solidFill>
                <a:ea typeface="Arial Rounded MT Bold" charset="0"/>
                <a:cs typeface="Arial Rounded MT Bold" charset="0"/>
              </a:rPr>
              <a:t>Idea:  Take G</a:t>
            </a:r>
            <a:r>
              <a:rPr lang="en-US" baseline="-25000">
                <a:solidFill>
                  <a:schemeClr val="tx1"/>
                </a:solidFill>
                <a:ea typeface="Arial Rounded MT Bold" charset="0"/>
                <a:cs typeface="Arial Rounded MT Bold" charset="0"/>
              </a:rPr>
              <a:t>1</a:t>
            </a:r>
            <a:r>
              <a:rPr lang="en-US">
                <a:solidFill>
                  <a:schemeClr val="tx1"/>
                </a:solidFill>
                <a:ea typeface="Arial Rounded MT Bold" charset="0"/>
                <a:cs typeface="Arial Rounded MT Bold" charset="0"/>
              </a:rPr>
              <a:t> = (a,b) and G</a:t>
            </a:r>
            <a:r>
              <a:rPr lang="en-US" baseline="-25000">
                <a:solidFill>
                  <a:schemeClr val="tx1"/>
                </a:solidFill>
                <a:ea typeface="Arial Rounded MT Bold" charset="0"/>
                <a:cs typeface="Arial Rounded MT Bold" charset="0"/>
              </a:rPr>
              <a:t>2</a:t>
            </a:r>
            <a:r>
              <a:rPr lang="en-US">
                <a:solidFill>
                  <a:schemeClr val="tx1"/>
                </a:solidFill>
                <a:ea typeface="Arial Rounded MT Bold" charset="0"/>
                <a:cs typeface="Arial Rounded MT Bold" charset="0"/>
              </a:rPr>
              <a:t> = everything else</a:t>
            </a:r>
          </a:p>
        </p:txBody>
      </p:sp>
      <p:sp>
        <p:nvSpPr>
          <p:cNvPr id="41988" name="Rectangle 4"/>
          <p:cNvSpPr>
            <a:spLocks/>
          </p:cNvSpPr>
          <p:nvPr/>
        </p:nvSpPr>
        <p:spPr bwMode="auto">
          <a:xfrm>
            <a:off x="593725" y="3492500"/>
            <a:ext cx="8153400" cy="927100"/>
          </a:xfrm>
          <a:prstGeom prst="rect">
            <a:avLst/>
          </a:prstGeom>
          <a:noFill/>
          <a:ln w="12700">
            <a:noFill/>
            <a:miter lim="800000"/>
            <a:headEnd/>
            <a:tailEnd/>
          </a:ln>
        </p:spPr>
        <p:txBody>
          <a:bodyPr lIns="0" tIns="0" rIns="40639" bIns="0">
            <a:prstTxWarp prst="textNoShape">
              <a:avLst/>
            </a:prstTxWarp>
          </a:bodyPr>
          <a:lstStyle/>
          <a:p>
            <a:pPr marL="39688">
              <a:lnSpc>
                <a:spcPct val="90000"/>
              </a:lnSpc>
              <a:spcBef>
                <a:spcPts val="638"/>
              </a:spcBef>
            </a:pPr>
            <a:r>
              <a:rPr lang="en-US" dirty="0" smtClean="0">
                <a:solidFill>
                  <a:schemeClr val="tx1"/>
                </a:solidFill>
                <a:ea typeface="Arial Rounded MT Bold" charset="0"/>
                <a:cs typeface="Arial Rounded MT Bold" charset="0"/>
              </a:rPr>
              <a:t>If G</a:t>
            </a:r>
            <a:r>
              <a:rPr lang="en-US" baseline="-25000" dirty="0" smtClean="0">
                <a:solidFill>
                  <a:schemeClr val="tx1"/>
                </a:solidFill>
                <a:ea typeface="Arial Rounded MT Bold" charset="0"/>
                <a:cs typeface="Arial Rounded MT Bold" charset="0"/>
              </a:rPr>
              <a:t>2</a:t>
            </a:r>
            <a:r>
              <a:rPr lang="en-US" dirty="0" smtClean="0">
                <a:solidFill>
                  <a:schemeClr val="tx1"/>
                </a:solidFill>
                <a:ea typeface="Arial Rounded MT Bold" charset="0"/>
                <a:cs typeface="Arial Rounded MT Bold" charset="0"/>
              </a:rPr>
              <a:t> is </a:t>
            </a:r>
            <a:r>
              <a:rPr lang="en-US" dirty="0" err="1" smtClean="0">
                <a:solidFill>
                  <a:schemeClr val="tx1"/>
                </a:solidFill>
                <a:ea typeface="Arial Rounded MT Bold" charset="0"/>
                <a:cs typeface="Arial Rounded MT Bold" charset="0"/>
              </a:rPr>
              <a:t>matchable</a:t>
            </a:r>
            <a:r>
              <a:rPr lang="en-US" dirty="0" smtClean="0">
                <a:solidFill>
                  <a:schemeClr val="tx1"/>
                </a:solidFill>
                <a:ea typeface="Arial Rounded MT Bold" charset="0"/>
                <a:cs typeface="Arial Rounded MT Bold" charset="0"/>
              </a:rPr>
              <a:t>, we’re done.  So let’s assume that G</a:t>
            </a:r>
            <a:r>
              <a:rPr lang="en-US" baseline="-25000" dirty="0" smtClean="0">
                <a:solidFill>
                  <a:schemeClr val="tx1"/>
                </a:solidFill>
                <a:ea typeface="Arial Rounded MT Bold" charset="0"/>
                <a:cs typeface="Arial Rounded MT Bold" charset="0"/>
              </a:rPr>
              <a:t>2</a:t>
            </a:r>
            <a:r>
              <a:rPr lang="en-US" dirty="0" smtClean="0">
                <a:solidFill>
                  <a:schemeClr val="tx1"/>
                </a:solidFill>
                <a:ea typeface="Arial Rounded MT Bold" charset="0"/>
                <a:cs typeface="Arial Rounded MT Bold" charset="0"/>
              </a:rPr>
              <a:t> is not </a:t>
            </a:r>
            <a:r>
              <a:rPr lang="en-US" dirty="0" err="1" smtClean="0">
                <a:solidFill>
                  <a:schemeClr val="tx1"/>
                </a:solidFill>
                <a:ea typeface="Arial Rounded MT Bold" charset="0"/>
                <a:cs typeface="Arial Rounded MT Bold" charset="0"/>
              </a:rPr>
              <a:t>matchable</a:t>
            </a:r>
            <a:r>
              <a:rPr lang="en-US" dirty="0" smtClean="0">
                <a:solidFill>
                  <a:schemeClr val="tx1"/>
                </a:solidFill>
                <a:ea typeface="Arial Rounded MT Bold" charset="0"/>
                <a:cs typeface="Arial Rounded MT Bold" charset="0"/>
              </a:rPr>
              <a:t>.</a:t>
            </a:r>
          </a:p>
        </p:txBody>
      </p:sp>
      <p:sp>
        <p:nvSpPr>
          <p:cNvPr id="6" name="Rectangle 4"/>
          <p:cNvSpPr>
            <a:spLocks/>
          </p:cNvSpPr>
          <p:nvPr/>
        </p:nvSpPr>
        <p:spPr bwMode="auto">
          <a:xfrm>
            <a:off x="609600" y="4800600"/>
            <a:ext cx="8153400" cy="914400"/>
          </a:xfrm>
          <a:prstGeom prst="rect">
            <a:avLst/>
          </a:prstGeom>
          <a:noFill/>
          <a:ln w="12700">
            <a:noFill/>
            <a:miter lim="800000"/>
            <a:headEnd/>
            <a:tailEnd/>
          </a:ln>
        </p:spPr>
        <p:txBody>
          <a:bodyPr lIns="0" tIns="0" rIns="40639" bIns="0">
            <a:prstTxWarp prst="textNoShape">
              <a:avLst/>
            </a:prstTxWarp>
          </a:bodyPr>
          <a:lstStyle/>
          <a:p>
            <a:pPr marL="39688">
              <a:lnSpc>
                <a:spcPct val="90000"/>
              </a:lnSpc>
              <a:spcBef>
                <a:spcPts val="638"/>
              </a:spcBef>
            </a:pPr>
            <a:r>
              <a:rPr lang="en-US" dirty="0" smtClean="0">
                <a:solidFill>
                  <a:schemeClr val="tx1"/>
                </a:solidFill>
                <a:ea typeface="Arial Rounded MT Bold" charset="0"/>
                <a:cs typeface="Arial Rounded MT Bold" charset="0"/>
              </a:rPr>
              <a:t>If G</a:t>
            </a:r>
            <a:r>
              <a:rPr lang="en-US" baseline="-25000" dirty="0" smtClean="0">
                <a:solidFill>
                  <a:schemeClr val="tx1"/>
                </a:solidFill>
                <a:ea typeface="Arial Rounded MT Bold" charset="0"/>
                <a:cs typeface="Arial Rounded MT Bold" charset="0"/>
              </a:rPr>
              <a:t>2</a:t>
            </a:r>
            <a:r>
              <a:rPr lang="en-US" dirty="0" smtClean="0">
                <a:solidFill>
                  <a:schemeClr val="tx1"/>
                </a:solidFill>
                <a:ea typeface="Arial Rounded MT Bold" charset="0"/>
                <a:cs typeface="Arial Rounded MT Bold" charset="0"/>
              </a:rPr>
              <a:t> is not </a:t>
            </a:r>
            <a:r>
              <a:rPr lang="en-US" dirty="0" err="1" smtClean="0">
                <a:solidFill>
                  <a:schemeClr val="tx1"/>
                </a:solidFill>
                <a:ea typeface="Arial Rounded MT Bold" charset="0"/>
                <a:cs typeface="Arial Rounded MT Bold" charset="0"/>
              </a:rPr>
              <a:t>matchable</a:t>
            </a:r>
            <a:r>
              <a:rPr lang="en-US" dirty="0" smtClean="0">
                <a:solidFill>
                  <a:schemeClr val="tx1"/>
                </a:solidFill>
                <a:ea typeface="Arial Rounded MT Bold" charset="0"/>
                <a:cs typeface="Arial Rounded MT Bold" charset="0"/>
              </a:rPr>
              <a:t> then there is a set of </a:t>
            </a:r>
            <a:r>
              <a:rPr lang="en-US" dirty="0" err="1" smtClean="0">
                <a:solidFill>
                  <a:schemeClr val="tx1"/>
                </a:solidFill>
                <a:ea typeface="Arial Rounded MT Bold" charset="0"/>
                <a:cs typeface="Arial Rounded MT Bold" charset="0"/>
              </a:rPr>
              <a:t>k</a:t>
            </a:r>
            <a:r>
              <a:rPr lang="en-US" dirty="0" smtClean="0">
                <a:solidFill>
                  <a:schemeClr val="tx1"/>
                </a:solidFill>
                <a:ea typeface="Arial Rounded MT Bold" charset="0"/>
                <a:cs typeface="Arial Rounded MT Bold" charset="0"/>
              </a:rPr>
              <a:t> nodes in G</a:t>
            </a:r>
            <a:r>
              <a:rPr lang="en-US" baseline="-25000" dirty="0" smtClean="0">
                <a:solidFill>
                  <a:schemeClr val="tx1"/>
                </a:solidFill>
                <a:ea typeface="Arial Rounded MT Bold" charset="0"/>
                <a:cs typeface="Arial Rounded MT Bold" charset="0"/>
              </a:rPr>
              <a:t>2</a:t>
            </a:r>
            <a:r>
              <a:rPr lang="en-US" dirty="0" smtClean="0">
                <a:solidFill>
                  <a:schemeClr val="tx1"/>
                </a:solidFill>
                <a:ea typeface="Arial Rounded MT Bold" charset="0"/>
                <a:cs typeface="Arial Rounded MT Bold" charset="0"/>
              </a:rPr>
              <a:t> that has only k-1 neighbors.</a:t>
            </a:r>
            <a:endParaRPr lang="en-US" dirty="0">
              <a:solidFill>
                <a:schemeClr val="tx1"/>
              </a:solidFill>
              <a:ea typeface="Arial Rounded MT Bold" charset="0"/>
              <a:cs typeface="Arial Rounded MT Bold"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2385152" presetClass="entr" presetSubtype="102334416"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2385152" presetClass="entr" presetSubtype="40213544" fill="hold" grpId="0" nodeType="clickEffect">
                                  <p:stCondLst>
                                    <p:cond delay="0"/>
                                  </p:stCondLst>
                                  <p:childTnLst>
                                    <p:set>
                                      <p:cBhvr>
                                        <p:cTn id="10" dur="1" fill="hold">
                                          <p:stCondLst>
                                            <p:cond delay="499"/>
                                          </p:stCondLst>
                                        </p:cTn>
                                        <p:tgtEl>
                                          <p:spTgt spid="41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2385152" presetClass="entr" presetSubtype="40213544" fill="hold" grpId="0" nodeType="clickEffect">
                                  <p:stCondLst>
                                    <p:cond delay="0"/>
                                  </p:stCondLst>
                                  <p:childTnLst>
                                    <p:set>
                                      <p:cBhvr>
                                        <p:cTn id="14" dur="1" fill="hold">
                                          <p:stCondLst>
                                            <p:cond delay="4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41988" grpId="0" autoUpdateAnimBg="0"/>
      <p:bldP spid="6" grpId="0" autoUpdateAnimBg="0"/>
    </p:bld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78850" name="Group 1"/>
          <p:cNvGrpSpPr>
            <a:grpSpLocks/>
          </p:cNvGrpSpPr>
          <p:nvPr/>
        </p:nvGrpSpPr>
        <p:grpSpPr bwMode="auto">
          <a:xfrm>
            <a:off x="1358900" y="2438400"/>
            <a:ext cx="152400" cy="152400"/>
            <a:chOff x="0" y="0"/>
            <a:chExt cx="96" cy="96"/>
          </a:xfrm>
        </p:grpSpPr>
        <p:sp>
          <p:nvSpPr>
            <p:cNvPr id="78955" name="Oval 2"/>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56" name="Rectangle 3"/>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51" name="Group 4"/>
          <p:cNvGrpSpPr>
            <a:grpSpLocks/>
          </p:cNvGrpSpPr>
          <p:nvPr/>
        </p:nvGrpSpPr>
        <p:grpSpPr bwMode="auto">
          <a:xfrm>
            <a:off x="1358900" y="2971800"/>
            <a:ext cx="152400" cy="152400"/>
            <a:chOff x="0" y="0"/>
            <a:chExt cx="96" cy="96"/>
          </a:xfrm>
        </p:grpSpPr>
        <p:sp>
          <p:nvSpPr>
            <p:cNvPr id="78953" name="Oval 5"/>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54" name="Rectangle 6"/>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52" name="Group 7"/>
          <p:cNvGrpSpPr>
            <a:grpSpLocks/>
          </p:cNvGrpSpPr>
          <p:nvPr/>
        </p:nvGrpSpPr>
        <p:grpSpPr bwMode="auto">
          <a:xfrm>
            <a:off x="1358900" y="3581400"/>
            <a:ext cx="152400" cy="152400"/>
            <a:chOff x="0" y="0"/>
            <a:chExt cx="96" cy="96"/>
          </a:xfrm>
        </p:grpSpPr>
        <p:sp>
          <p:nvSpPr>
            <p:cNvPr id="78951" name="Oval 8"/>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52" name="Rectangle 9"/>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53" name="Group 10"/>
          <p:cNvGrpSpPr>
            <a:grpSpLocks/>
          </p:cNvGrpSpPr>
          <p:nvPr/>
        </p:nvGrpSpPr>
        <p:grpSpPr bwMode="auto">
          <a:xfrm>
            <a:off x="1358900" y="4191000"/>
            <a:ext cx="152400" cy="152400"/>
            <a:chOff x="0" y="0"/>
            <a:chExt cx="96" cy="96"/>
          </a:xfrm>
        </p:grpSpPr>
        <p:sp>
          <p:nvSpPr>
            <p:cNvPr id="78949" name="Oval 11"/>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50" name="Rectangle 12"/>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54" name="Group 13"/>
          <p:cNvGrpSpPr>
            <a:grpSpLocks/>
          </p:cNvGrpSpPr>
          <p:nvPr/>
        </p:nvGrpSpPr>
        <p:grpSpPr bwMode="auto">
          <a:xfrm>
            <a:off x="1358900" y="4724400"/>
            <a:ext cx="152400" cy="152400"/>
            <a:chOff x="0" y="0"/>
            <a:chExt cx="96" cy="96"/>
          </a:xfrm>
        </p:grpSpPr>
        <p:sp>
          <p:nvSpPr>
            <p:cNvPr id="78947" name="Oval 14"/>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48" name="Rectangle 15"/>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55" name="Group 16"/>
          <p:cNvGrpSpPr>
            <a:grpSpLocks/>
          </p:cNvGrpSpPr>
          <p:nvPr/>
        </p:nvGrpSpPr>
        <p:grpSpPr bwMode="auto">
          <a:xfrm>
            <a:off x="1358900" y="5334000"/>
            <a:ext cx="152400" cy="152400"/>
            <a:chOff x="0" y="0"/>
            <a:chExt cx="96" cy="96"/>
          </a:xfrm>
        </p:grpSpPr>
        <p:sp>
          <p:nvSpPr>
            <p:cNvPr id="78945" name="Oval 17"/>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46" name="Rectangle 18"/>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56" name="Group 19"/>
          <p:cNvGrpSpPr>
            <a:grpSpLocks/>
          </p:cNvGrpSpPr>
          <p:nvPr/>
        </p:nvGrpSpPr>
        <p:grpSpPr bwMode="auto">
          <a:xfrm>
            <a:off x="1358900" y="5791200"/>
            <a:ext cx="152400" cy="152400"/>
            <a:chOff x="0" y="0"/>
            <a:chExt cx="96" cy="96"/>
          </a:xfrm>
        </p:grpSpPr>
        <p:sp>
          <p:nvSpPr>
            <p:cNvPr id="78943" name="Oval 20"/>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44" name="Rectangle 21"/>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57" name="Group 22"/>
          <p:cNvGrpSpPr>
            <a:grpSpLocks/>
          </p:cNvGrpSpPr>
          <p:nvPr/>
        </p:nvGrpSpPr>
        <p:grpSpPr bwMode="auto">
          <a:xfrm>
            <a:off x="3644900" y="1905000"/>
            <a:ext cx="152400" cy="152400"/>
            <a:chOff x="0" y="0"/>
            <a:chExt cx="96" cy="96"/>
          </a:xfrm>
        </p:grpSpPr>
        <p:sp>
          <p:nvSpPr>
            <p:cNvPr id="78941" name="Oval 23"/>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42" name="Rectangle 24"/>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58" name="Group 25"/>
          <p:cNvGrpSpPr>
            <a:grpSpLocks/>
          </p:cNvGrpSpPr>
          <p:nvPr/>
        </p:nvGrpSpPr>
        <p:grpSpPr bwMode="auto">
          <a:xfrm>
            <a:off x="3644900" y="2438400"/>
            <a:ext cx="152400" cy="152400"/>
            <a:chOff x="0" y="0"/>
            <a:chExt cx="96" cy="96"/>
          </a:xfrm>
        </p:grpSpPr>
        <p:sp>
          <p:nvSpPr>
            <p:cNvPr id="78939" name="Oval 26"/>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40" name="Rectangle 27"/>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59" name="Group 28"/>
          <p:cNvGrpSpPr>
            <a:grpSpLocks/>
          </p:cNvGrpSpPr>
          <p:nvPr/>
        </p:nvGrpSpPr>
        <p:grpSpPr bwMode="auto">
          <a:xfrm>
            <a:off x="3644900" y="2971800"/>
            <a:ext cx="152400" cy="152400"/>
            <a:chOff x="0" y="0"/>
            <a:chExt cx="96" cy="96"/>
          </a:xfrm>
        </p:grpSpPr>
        <p:sp>
          <p:nvSpPr>
            <p:cNvPr id="78937" name="Oval 29"/>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38" name="Rectangle 30"/>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60" name="Group 31"/>
          <p:cNvGrpSpPr>
            <a:grpSpLocks/>
          </p:cNvGrpSpPr>
          <p:nvPr/>
        </p:nvGrpSpPr>
        <p:grpSpPr bwMode="auto">
          <a:xfrm>
            <a:off x="3644900" y="3581400"/>
            <a:ext cx="152400" cy="152400"/>
            <a:chOff x="0" y="0"/>
            <a:chExt cx="96" cy="96"/>
          </a:xfrm>
        </p:grpSpPr>
        <p:sp>
          <p:nvSpPr>
            <p:cNvPr id="78935" name="Oval 32"/>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36" name="Rectangle 33"/>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61" name="Group 34"/>
          <p:cNvGrpSpPr>
            <a:grpSpLocks/>
          </p:cNvGrpSpPr>
          <p:nvPr/>
        </p:nvGrpSpPr>
        <p:grpSpPr bwMode="auto">
          <a:xfrm>
            <a:off x="3644900" y="4191000"/>
            <a:ext cx="152400" cy="152400"/>
            <a:chOff x="0" y="0"/>
            <a:chExt cx="96" cy="96"/>
          </a:xfrm>
        </p:grpSpPr>
        <p:sp>
          <p:nvSpPr>
            <p:cNvPr id="78933" name="Oval 35"/>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34" name="Rectangle 36"/>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62" name="Group 37"/>
          <p:cNvGrpSpPr>
            <a:grpSpLocks/>
          </p:cNvGrpSpPr>
          <p:nvPr/>
        </p:nvGrpSpPr>
        <p:grpSpPr bwMode="auto">
          <a:xfrm>
            <a:off x="3644900" y="4724400"/>
            <a:ext cx="152400" cy="152400"/>
            <a:chOff x="0" y="0"/>
            <a:chExt cx="96" cy="96"/>
          </a:xfrm>
        </p:grpSpPr>
        <p:sp>
          <p:nvSpPr>
            <p:cNvPr id="78931" name="Oval 38"/>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32" name="Rectangle 39"/>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63" name="Group 40"/>
          <p:cNvGrpSpPr>
            <a:grpSpLocks/>
          </p:cNvGrpSpPr>
          <p:nvPr/>
        </p:nvGrpSpPr>
        <p:grpSpPr bwMode="auto">
          <a:xfrm>
            <a:off x="3644900" y="5334000"/>
            <a:ext cx="152400" cy="152400"/>
            <a:chOff x="0" y="0"/>
            <a:chExt cx="96" cy="96"/>
          </a:xfrm>
        </p:grpSpPr>
        <p:sp>
          <p:nvSpPr>
            <p:cNvPr id="78929" name="Oval 41"/>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30" name="Rectangle 42"/>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64" name="Group 43"/>
          <p:cNvGrpSpPr>
            <a:grpSpLocks/>
          </p:cNvGrpSpPr>
          <p:nvPr/>
        </p:nvGrpSpPr>
        <p:grpSpPr bwMode="auto">
          <a:xfrm>
            <a:off x="3644900" y="5791200"/>
            <a:ext cx="152400" cy="152400"/>
            <a:chOff x="0" y="0"/>
            <a:chExt cx="96" cy="96"/>
          </a:xfrm>
        </p:grpSpPr>
        <p:sp>
          <p:nvSpPr>
            <p:cNvPr id="78927" name="Oval 44"/>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28" name="Rectangle 45"/>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65" name="Group 46"/>
          <p:cNvGrpSpPr>
            <a:grpSpLocks/>
          </p:cNvGrpSpPr>
          <p:nvPr/>
        </p:nvGrpSpPr>
        <p:grpSpPr bwMode="auto">
          <a:xfrm>
            <a:off x="3911600" y="2362200"/>
            <a:ext cx="215900" cy="850900"/>
            <a:chOff x="0" y="0"/>
            <a:chExt cx="136" cy="536"/>
          </a:xfrm>
        </p:grpSpPr>
        <p:sp>
          <p:nvSpPr>
            <p:cNvPr id="78925" name="AutoShape 47"/>
            <p:cNvSpPr>
              <a:spLocks/>
            </p:cNvSpPr>
            <p:nvPr/>
          </p:nvSpPr>
          <p:spPr bwMode="auto">
            <a:xfrm>
              <a:off x="0" y="0"/>
              <a:ext cx="136" cy="536"/>
            </a:xfrm>
            <a:custGeom>
              <a:avLst/>
              <a:gdLst>
                <a:gd name="T0" fmla="*/ 0 w 21600"/>
                <a:gd name="T1" fmla="*/ 0 h 21600"/>
                <a:gd name="T2" fmla="*/ 21600 w 21600"/>
                <a:gd name="T3" fmla="*/ 21600 h 21600"/>
              </a:gdLst>
              <a:ahLst/>
              <a:cxnLst/>
              <a:rect l="T0" t="T1" r="T2" b="T3"/>
              <a:pathLst>
                <a:path w="21600" h="21600">
                  <a:moveTo>
                    <a:pt x="0" y="0"/>
                  </a:moveTo>
                  <a:cubicBezTo>
                    <a:pt x="5965" y="0"/>
                    <a:pt x="10800" y="806"/>
                    <a:pt x="10800" y="1800"/>
                  </a:cubicBezTo>
                  <a:lnTo>
                    <a:pt x="10800" y="9000"/>
                  </a:lnTo>
                  <a:cubicBezTo>
                    <a:pt x="10800" y="9994"/>
                    <a:pt x="15635" y="10800"/>
                    <a:pt x="21600" y="10800"/>
                  </a:cubicBezTo>
                  <a:cubicBezTo>
                    <a:pt x="15635" y="10800"/>
                    <a:pt x="10800" y="11606"/>
                    <a:pt x="10800" y="12600"/>
                  </a:cubicBezTo>
                  <a:lnTo>
                    <a:pt x="10800" y="19800"/>
                  </a:lnTo>
                  <a:cubicBezTo>
                    <a:pt x="10800" y="20794"/>
                    <a:pt x="5965" y="21600"/>
                    <a:pt x="0" y="21600"/>
                  </a:cubicBezTo>
                </a:path>
              </a:pathLst>
            </a:custGeom>
            <a:noFill/>
            <a:ln w="63500">
              <a:solidFill>
                <a:srgbClr val="FFFF00"/>
              </a:solidFill>
              <a:miter lim="800000"/>
              <a:headEnd/>
              <a:tailEnd/>
            </a:ln>
          </p:spPr>
          <p:txBody>
            <a:bodyPr lIns="0" tIns="0" rIns="0" bIns="0">
              <a:prstTxWarp prst="textNoShape">
                <a:avLst/>
              </a:prstTxWarp>
            </a:bodyPr>
            <a:lstStyle/>
            <a:p>
              <a:endParaRPr lang="en-US"/>
            </a:p>
          </p:txBody>
        </p:sp>
        <p:sp>
          <p:nvSpPr>
            <p:cNvPr id="78926" name="Rectangle 48"/>
            <p:cNvSpPr>
              <a:spLocks/>
            </p:cNvSpPr>
            <p:nvPr/>
          </p:nvSpPr>
          <p:spPr bwMode="auto">
            <a:xfrm>
              <a:off x="0" y="13"/>
              <a:ext cx="48" cy="509"/>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78866" name="Rectangle 49"/>
          <p:cNvSpPr>
            <a:spLocks/>
          </p:cNvSpPr>
          <p:nvPr/>
        </p:nvSpPr>
        <p:spPr bwMode="auto">
          <a:xfrm>
            <a:off x="4176713" y="2490788"/>
            <a:ext cx="687387" cy="508000"/>
          </a:xfrm>
          <a:prstGeom prst="rect">
            <a:avLst/>
          </a:prstGeom>
          <a:noFill/>
          <a:ln w="12700">
            <a:noFill/>
            <a:miter lim="800000"/>
            <a:headEnd/>
            <a:tailEnd/>
          </a:ln>
        </p:spPr>
        <p:txBody>
          <a:bodyPr wrap="none" lIns="0" tIns="0" rIns="40639" bIns="0">
            <a:prstTxWarp prst="textNoShape">
              <a:avLst/>
            </a:prstTxWarp>
            <a:spAutoFit/>
          </a:bodyPr>
          <a:lstStyle/>
          <a:p>
            <a:pPr marL="39688" algn="ctr"/>
            <a:r>
              <a:rPr lang="en-US">
                <a:solidFill>
                  <a:srgbClr val="FFFF00"/>
                </a:solidFill>
                <a:ea typeface="Arial Rounded MT Bold" charset="0"/>
                <a:cs typeface="Arial Rounded MT Bold" charset="0"/>
              </a:rPr>
              <a:t>k-1</a:t>
            </a:r>
          </a:p>
        </p:txBody>
      </p:sp>
      <p:grpSp>
        <p:nvGrpSpPr>
          <p:cNvPr id="78867" name="Group 50"/>
          <p:cNvGrpSpPr>
            <a:grpSpLocks/>
          </p:cNvGrpSpPr>
          <p:nvPr/>
        </p:nvGrpSpPr>
        <p:grpSpPr bwMode="auto">
          <a:xfrm>
            <a:off x="1358900" y="4724400"/>
            <a:ext cx="152400" cy="152400"/>
            <a:chOff x="0" y="0"/>
            <a:chExt cx="96" cy="96"/>
          </a:xfrm>
        </p:grpSpPr>
        <p:sp>
          <p:nvSpPr>
            <p:cNvPr id="78923" name="Oval 51"/>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24" name="Rectangle 52"/>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68" name="Group 53"/>
          <p:cNvGrpSpPr>
            <a:grpSpLocks/>
          </p:cNvGrpSpPr>
          <p:nvPr/>
        </p:nvGrpSpPr>
        <p:grpSpPr bwMode="auto">
          <a:xfrm>
            <a:off x="1358900" y="5334000"/>
            <a:ext cx="152400" cy="152400"/>
            <a:chOff x="0" y="0"/>
            <a:chExt cx="96" cy="96"/>
          </a:xfrm>
        </p:grpSpPr>
        <p:sp>
          <p:nvSpPr>
            <p:cNvPr id="78921" name="Oval 54"/>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22" name="Rectangle 55"/>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69" name="Group 56"/>
          <p:cNvGrpSpPr>
            <a:grpSpLocks/>
          </p:cNvGrpSpPr>
          <p:nvPr/>
        </p:nvGrpSpPr>
        <p:grpSpPr bwMode="auto">
          <a:xfrm>
            <a:off x="1358900" y="5791200"/>
            <a:ext cx="152400" cy="152400"/>
            <a:chOff x="0" y="0"/>
            <a:chExt cx="96" cy="96"/>
          </a:xfrm>
        </p:grpSpPr>
        <p:sp>
          <p:nvSpPr>
            <p:cNvPr id="78919" name="Oval 57"/>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20" name="Rectangle 58"/>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78870" name="Line 59"/>
          <p:cNvSpPr>
            <a:spLocks noChangeShapeType="1"/>
          </p:cNvSpPr>
          <p:nvPr/>
        </p:nvSpPr>
        <p:spPr bwMode="auto">
          <a:xfrm rot="10800000" flipH="1">
            <a:off x="1435100" y="1981200"/>
            <a:ext cx="2286000" cy="1676400"/>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71" name="Line 60"/>
          <p:cNvSpPr>
            <a:spLocks noChangeShapeType="1"/>
          </p:cNvSpPr>
          <p:nvPr/>
        </p:nvSpPr>
        <p:spPr bwMode="auto">
          <a:xfrm>
            <a:off x="1435100" y="1981200"/>
            <a:ext cx="2273300" cy="1588"/>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72" name="Line 61"/>
          <p:cNvSpPr>
            <a:spLocks noChangeShapeType="1"/>
          </p:cNvSpPr>
          <p:nvPr/>
        </p:nvSpPr>
        <p:spPr bwMode="auto">
          <a:xfrm>
            <a:off x="1435100" y="2514600"/>
            <a:ext cx="2286000" cy="533400"/>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73" name="Line 62"/>
          <p:cNvSpPr>
            <a:spLocks noChangeShapeType="1"/>
          </p:cNvSpPr>
          <p:nvPr/>
        </p:nvSpPr>
        <p:spPr bwMode="auto">
          <a:xfrm flipH="1">
            <a:off x="1435100" y="2514600"/>
            <a:ext cx="2286000" cy="531813"/>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74" name="Line 63"/>
          <p:cNvSpPr>
            <a:spLocks noChangeShapeType="1"/>
          </p:cNvSpPr>
          <p:nvPr/>
        </p:nvSpPr>
        <p:spPr bwMode="auto">
          <a:xfrm>
            <a:off x="1511300" y="4267200"/>
            <a:ext cx="2133600" cy="1588"/>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75" name="Line 64"/>
          <p:cNvSpPr>
            <a:spLocks noChangeShapeType="1"/>
          </p:cNvSpPr>
          <p:nvPr/>
        </p:nvSpPr>
        <p:spPr bwMode="auto">
          <a:xfrm>
            <a:off x="1435100" y="4343400"/>
            <a:ext cx="2286000" cy="1524000"/>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76" name="Line 65"/>
          <p:cNvSpPr>
            <a:spLocks noChangeShapeType="1"/>
          </p:cNvSpPr>
          <p:nvPr/>
        </p:nvSpPr>
        <p:spPr bwMode="auto">
          <a:xfrm rot="10800000">
            <a:off x="1511300" y="4876800"/>
            <a:ext cx="2209800" cy="533400"/>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77" name="Line 66"/>
          <p:cNvSpPr>
            <a:spLocks noChangeShapeType="1"/>
          </p:cNvSpPr>
          <p:nvPr/>
        </p:nvSpPr>
        <p:spPr bwMode="auto">
          <a:xfrm rot="10800000" flipH="1">
            <a:off x="1511300" y="4800600"/>
            <a:ext cx="2209800" cy="609600"/>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78" name="Line 67"/>
          <p:cNvSpPr>
            <a:spLocks noChangeShapeType="1"/>
          </p:cNvSpPr>
          <p:nvPr/>
        </p:nvSpPr>
        <p:spPr bwMode="auto">
          <a:xfrm rot="10800000" flipH="1">
            <a:off x="1511300" y="4267200"/>
            <a:ext cx="2209800" cy="533400"/>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79" name="Line 68"/>
          <p:cNvSpPr>
            <a:spLocks noChangeShapeType="1"/>
          </p:cNvSpPr>
          <p:nvPr/>
        </p:nvSpPr>
        <p:spPr bwMode="auto">
          <a:xfrm rot="10800000" flipH="1">
            <a:off x="1511300" y="4800600"/>
            <a:ext cx="2209800" cy="1066800"/>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80" name="Line 69"/>
          <p:cNvSpPr>
            <a:spLocks noChangeShapeType="1"/>
          </p:cNvSpPr>
          <p:nvPr/>
        </p:nvSpPr>
        <p:spPr bwMode="auto">
          <a:xfrm>
            <a:off x="1511300" y="5410200"/>
            <a:ext cx="2209800" cy="457200"/>
          </a:xfrm>
          <a:prstGeom prst="line">
            <a:avLst/>
          </a:prstGeom>
          <a:noFill/>
          <a:ln w="38100">
            <a:solidFill>
              <a:schemeClr val="tx1"/>
            </a:solidFill>
            <a:round/>
            <a:headEnd/>
            <a:tailEnd/>
          </a:ln>
        </p:spPr>
        <p:txBody>
          <a:bodyPr>
            <a:prstTxWarp prst="textNoShape">
              <a:avLst/>
            </a:prstTxWarp>
          </a:bodyPr>
          <a:lstStyle/>
          <a:p>
            <a:endParaRPr lang="en-US"/>
          </a:p>
        </p:txBody>
      </p:sp>
      <p:grpSp>
        <p:nvGrpSpPr>
          <p:cNvPr id="78881" name="Group 70"/>
          <p:cNvGrpSpPr>
            <a:grpSpLocks/>
          </p:cNvGrpSpPr>
          <p:nvPr/>
        </p:nvGrpSpPr>
        <p:grpSpPr bwMode="auto">
          <a:xfrm>
            <a:off x="1358900" y="2438400"/>
            <a:ext cx="152400" cy="152400"/>
            <a:chOff x="0" y="0"/>
            <a:chExt cx="96" cy="96"/>
          </a:xfrm>
        </p:grpSpPr>
        <p:sp>
          <p:nvSpPr>
            <p:cNvPr id="78917" name="Oval 71"/>
            <p:cNvSpPr>
              <a:spLocks/>
            </p:cNvSpPr>
            <p:nvPr/>
          </p:nvSpPr>
          <p:spPr bwMode="auto">
            <a:xfrm>
              <a:off x="0" y="0"/>
              <a:ext cx="96" cy="96"/>
            </a:xfrm>
            <a:prstGeom prst="ellipse">
              <a:avLst/>
            </a:prstGeom>
            <a:solidFill>
              <a:srgbClr val="FFFF00"/>
            </a:solidFill>
            <a:ln w="38100">
              <a:solidFill>
                <a:srgbClr val="FFFF00"/>
              </a:solidFill>
              <a:round/>
              <a:headEnd/>
              <a:tailEnd/>
            </a:ln>
          </p:spPr>
          <p:txBody>
            <a:bodyPr lIns="0" tIns="0" rIns="0" bIns="0">
              <a:prstTxWarp prst="textNoShape">
                <a:avLst/>
              </a:prstTxWarp>
            </a:bodyPr>
            <a:lstStyle/>
            <a:p>
              <a:endParaRPr lang="en-US"/>
            </a:p>
          </p:txBody>
        </p:sp>
        <p:sp>
          <p:nvSpPr>
            <p:cNvPr id="78918" name="Rectangle 72"/>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82" name="Group 73"/>
          <p:cNvGrpSpPr>
            <a:grpSpLocks/>
          </p:cNvGrpSpPr>
          <p:nvPr/>
        </p:nvGrpSpPr>
        <p:grpSpPr bwMode="auto">
          <a:xfrm>
            <a:off x="1358900" y="2971800"/>
            <a:ext cx="152400" cy="152400"/>
            <a:chOff x="0" y="0"/>
            <a:chExt cx="96" cy="96"/>
          </a:xfrm>
        </p:grpSpPr>
        <p:sp>
          <p:nvSpPr>
            <p:cNvPr id="78915" name="Oval 74"/>
            <p:cNvSpPr>
              <a:spLocks/>
            </p:cNvSpPr>
            <p:nvPr/>
          </p:nvSpPr>
          <p:spPr bwMode="auto">
            <a:xfrm>
              <a:off x="0" y="0"/>
              <a:ext cx="96" cy="96"/>
            </a:xfrm>
            <a:prstGeom prst="ellipse">
              <a:avLst/>
            </a:prstGeom>
            <a:solidFill>
              <a:srgbClr val="FFFF00"/>
            </a:solidFill>
            <a:ln w="38100">
              <a:solidFill>
                <a:srgbClr val="FFFF00"/>
              </a:solidFill>
              <a:round/>
              <a:headEnd/>
              <a:tailEnd/>
            </a:ln>
          </p:spPr>
          <p:txBody>
            <a:bodyPr lIns="0" tIns="0" rIns="0" bIns="0">
              <a:prstTxWarp prst="textNoShape">
                <a:avLst/>
              </a:prstTxWarp>
            </a:bodyPr>
            <a:lstStyle/>
            <a:p>
              <a:endParaRPr lang="en-US"/>
            </a:p>
          </p:txBody>
        </p:sp>
        <p:sp>
          <p:nvSpPr>
            <p:cNvPr id="78916" name="Rectangle 75"/>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83" name="Group 76"/>
          <p:cNvGrpSpPr>
            <a:grpSpLocks/>
          </p:cNvGrpSpPr>
          <p:nvPr/>
        </p:nvGrpSpPr>
        <p:grpSpPr bwMode="auto">
          <a:xfrm>
            <a:off x="1358900" y="3581400"/>
            <a:ext cx="152400" cy="152400"/>
            <a:chOff x="0" y="0"/>
            <a:chExt cx="96" cy="96"/>
          </a:xfrm>
        </p:grpSpPr>
        <p:sp>
          <p:nvSpPr>
            <p:cNvPr id="78913" name="Oval 77"/>
            <p:cNvSpPr>
              <a:spLocks/>
            </p:cNvSpPr>
            <p:nvPr/>
          </p:nvSpPr>
          <p:spPr bwMode="auto">
            <a:xfrm>
              <a:off x="0" y="0"/>
              <a:ext cx="96" cy="96"/>
            </a:xfrm>
            <a:prstGeom prst="ellipse">
              <a:avLst/>
            </a:prstGeom>
            <a:solidFill>
              <a:srgbClr val="FFFF00"/>
            </a:solidFill>
            <a:ln w="38100">
              <a:solidFill>
                <a:srgbClr val="FFFF00"/>
              </a:solidFill>
              <a:round/>
              <a:headEnd/>
              <a:tailEnd/>
            </a:ln>
          </p:spPr>
          <p:txBody>
            <a:bodyPr lIns="0" tIns="0" rIns="0" bIns="0">
              <a:prstTxWarp prst="textNoShape">
                <a:avLst/>
              </a:prstTxWarp>
            </a:bodyPr>
            <a:lstStyle/>
            <a:p>
              <a:endParaRPr lang="en-US"/>
            </a:p>
          </p:txBody>
        </p:sp>
        <p:sp>
          <p:nvSpPr>
            <p:cNvPr id="78914" name="Rectangle 78"/>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84" name="Group 79"/>
          <p:cNvGrpSpPr>
            <a:grpSpLocks/>
          </p:cNvGrpSpPr>
          <p:nvPr/>
        </p:nvGrpSpPr>
        <p:grpSpPr bwMode="auto">
          <a:xfrm>
            <a:off x="952500" y="2349500"/>
            <a:ext cx="304800" cy="1498600"/>
            <a:chOff x="0" y="0"/>
            <a:chExt cx="192" cy="944"/>
          </a:xfrm>
        </p:grpSpPr>
        <p:sp>
          <p:nvSpPr>
            <p:cNvPr id="78911" name="AutoShape 80"/>
            <p:cNvSpPr>
              <a:spLocks/>
            </p:cNvSpPr>
            <p:nvPr/>
          </p:nvSpPr>
          <p:spPr bwMode="auto">
            <a:xfrm>
              <a:off x="0" y="0"/>
              <a:ext cx="192" cy="944"/>
            </a:xfrm>
            <a:custGeom>
              <a:avLst/>
              <a:gdLst>
                <a:gd name="T0" fmla="*/ 0 w 21600"/>
                <a:gd name="T1" fmla="*/ 0 h 21600"/>
                <a:gd name="T2" fmla="*/ 21600 w 21600"/>
                <a:gd name="T3" fmla="*/ 21600 h 21600"/>
              </a:gdLst>
              <a:ahLst/>
              <a:cxnLst/>
              <a:rect l="T0" t="T1" r="T2" b="T3"/>
              <a:pathLst>
                <a:path w="21600" h="21600">
                  <a:moveTo>
                    <a:pt x="21600" y="0"/>
                  </a:moveTo>
                  <a:cubicBezTo>
                    <a:pt x="15635" y="0"/>
                    <a:pt x="10800" y="806"/>
                    <a:pt x="10800" y="1800"/>
                  </a:cubicBezTo>
                  <a:lnTo>
                    <a:pt x="10800" y="9000"/>
                  </a:lnTo>
                  <a:cubicBezTo>
                    <a:pt x="10800" y="9994"/>
                    <a:pt x="5965" y="10800"/>
                    <a:pt x="0" y="10800"/>
                  </a:cubicBezTo>
                  <a:cubicBezTo>
                    <a:pt x="5965" y="10800"/>
                    <a:pt x="10800" y="11606"/>
                    <a:pt x="10800" y="12600"/>
                  </a:cubicBezTo>
                  <a:lnTo>
                    <a:pt x="10800" y="19800"/>
                  </a:lnTo>
                  <a:cubicBezTo>
                    <a:pt x="10800" y="20794"/>
                    <a:pt x="15635" y="21600"/>
                    <a:pt x="21600" y="21600"/>
                  </a:cubicBezTo>
                </a:path>
              </a:pathLst>
            </a:custGeom>
            <a:noFill/>
            <a:ln w="63500">
              <a:solidFill>
                <a:srgbClr val="FFFF00"/>
              </a:solidFill>
              <a:miter lim="800000"/>
              <a:headEnd/>
              <a:tailEnd/>
            </a:ln>
          </p:spPr>
          <p:txBody>
            <a:bodyPr lIns="0" tIns="0" rIns="0" bIns="0">
              <a:prstTxWarp prst="textNoShape">
                <a:avLst/>
              </a:prstTxWarp>
            </a:bodyPr>
            <a:lstStyle/>
            <a:p>
              <a:endParaRPr lang="en-US"/>
            </a:p>
          </p:txBody>
        </p:sp>
        <p:sp>
          <p:nvSpPr>
            <p:cNvPr id="78912" name="Rectangle 81"/>
            <p:cNvSpPr>
              <a:spLocks/>
            </p:cNvSpPr>
            <p:nvPr/>
          </p:nvSpPr>
          <p:spPr bwMode="auto">
            <a:xfrm>
              <a:off x="124" y="23"/>
              <a:ext cx="68" cy="89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78885" name="Rectangle 82"/>
          <p:cNvSpPr>
            <a:spLocks/>
          </p:cNvSpPr>
          <p:nvPr/>
        </p:nvSpPr>
        <p:spPr bwMode="auto">
          <a:xfrm>
            <a:off x="442913" y="2819400"/>
            <a:ext cx="584200" cy="508000"/>
          </a:xfrm>
          <a:prstGeom prst="rect">
            <a:avLst/>
          </a:prstGeom>
          <a:noFill/>
          <a:ln w="12700">
            <a:noFill/>
            <a:miter lim="800000"/>
            <a:headEnd/>
            <a:tailEnd/>
          </a:ln>
        </p:spPr>
        <p:txBody>
          <a:bodyPr lIns="0" tIns="0" rIns="40639" bIns="0">
            <a:prstTxWarp prst="textNoShape">
              <a:avLst/>
            </a:prstTxWarp>
          </a:bodyPr>
          <a:lstStyle/>
          <a:p>
            <a:pPr marL="39688" algn="ctr"/>
            <a:r>
              <a:rPr lang="en-US">
                <a:solidFill>
                  <a:srgbClr val="FFFF00"/>
                </a:solidFill>
                <a:ea typeface="Arial Rounded MT Bold" charset="0"/>
                <a:cs typeface="Arial Rounded MT Bold" charset="0"/>
              </a:rPr>
              <a:t>k</a:t>
            </a:r>
          </a:p>
        </p:txBody>
      </p:sp>
      <p:grpSp>
        <p:nvGrpSpPr>
          <p:cNvPr id="78886" name="Group 83"/>
          <p:cNvGrpSpPr>
            <a:grpSpLocks/>
          </p:cNvGrpSpPr>
          <p:nvPr/>
        </p:nvGrpSpPr>
        <p:grpSpPr bwMode="auto">
          <a:xfrm>
            <a:off x="1346200" y="1905000"/>
            <a:ext cx="152400" cy="152400"/>
            <a:chOff x="0" y="0"/>
            <a:chExt cx="96" cy="96"/>
          </a:xfrm>
        </p:grpSpPr>
        <p:sp>
          <p:nvSpPr>
            <p:cNvPr id="78909" name="Oval 84"/>
            <p:cNvSpPr>
              <a:spLocks/>
            </p:cNvSpPr>
            <p:nvPr/>
          </p:nvSpPr>
          <p:spPr bwMode="auto">
            <a:xfrm>
              <a:off x="0" y="0"/>
              <a:ext cx="96" cy="96"/>
            </a:xfrm>
            <a:prstGeom prst="ellipse">
              <a:avLst/>
            </a:prstGeom>
            <a:solidFill>
              <a:srgbClr val="FFFFFF"/>
            </a:solidFill>
            <a:ln w="38100">
              <a:solidFill>
                <a:schemeClr val="tx1"/>
              </a:solidFill>
              <a:round/>
              <a:headEnd/>
              <a:tailEnd/>
            </a:ln>
          </p:spPr>
          <p:txBody>
            <a:bodyPr lIns="0" tIns="0" rIns="0" bIns="0">
              <a:prstTxWarp prst="textNoShape">
                <a:avLst/>
              </a:prstTxWarp>
            </a:bodyPr>
            <a:lstStyle/>
            <a:p>
              <a:endParaRPr lang="en-US"/>
            </a:p>
          </p:txBody>
        </p:sp>
        <p:sp>
          <p:nvSpPr>
            <p:cNvPr id="78910" name="Rectangle 85"/>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78887" name="Rectangle 86"/>
          <p:cNvSpPr>
            <a:spLocks/>
          </p:cNvSpPr>
          <p:nvPr/>
        </p:nvSpPr>
        <p:spPr bwMode="auto">
          <a:xfrm>
            <a:off x="931863" y="1649413"/>
            <a:ext cx="366712" cy="508000"/>
          </a:xfrm>
          <a:prstGeom prst="rect">
            <a:avLst/>
          </a:prstGeom>
          <a:noFill/>
          <a:ln w="12700">
            <a:noFill/>
            <a:miter lim="800000"/>
            <a:headEnd/>
            <a:tailEnd/>
          </a:ln>
        </p:spPr>
        <p:txBody>
          <a:bodyPr wrap="none" lIns="0" tIns="0" rIns="40639" bIns="0">
            <a:prstTxWarp prst="textNoShape">
              <a:avLst/>
            </a:prstTxWarp>
            <a:spAutoFit/>
          </a:bodyPr>
          <a:lstStyle/>
          <a:p>
            <a:pPr marL="39688" algn="r"/>
            <a:r>
              <a:rPr lang="en-US">
                <a:solidFill>
                  <a:schemeClr val="tx1"/>
                </a:solidFill>
                <a:ea typeface="Arial Rounded MT Bold" charset="0"/>
                <a:cs typeface="Arial Rounded MT Bold" charset="0"/>
              </a:rPr>
              <a:t>a</a:t>
            </a:r>
          </a:p>
        </p:txBody>
      </p:sp>
      <p:sp>
        <p:nvSpPr>
          <p:cNvPr id="78888" name="Rectangle 87"/>
          <p:cNvSpPr>
            <a:spLocks/>
          </p:cNvSpPr>
          <p:nvPr/>
        </p:nvSpPr>
        <p:spPr bwMode="auto">
          <a:xfrm>
            <a:off x="3873500" y="1679575"/>
            <a:ext cx="377825" cy="508000"/>
          </a:xfrm>
          <a:prstGeom prst="rect">
            <a:avLst/>
          </a:prstGeom>
          <a:noFill/>
          <a:ln w="12700">
            <a:noFill/>
            <a:miter lim="800000"/>
            <a:headEnd/>
            <a:tailEnd/>
          </a:ln>
        </p:spPr>
        <p:txBody>
          <a:bodyPr wrap="none" lIns="0" tIns="0" rIns="40639" bIns="0">
            <a:prstTxWarp prst="textNoShape">
              <a:avLst/>
            </a:prstTxWarp>
            <a:spAutoFit/>
          </a:bodyPr>
          <a:lstStyle/>
          <a:p>
            <a:pPr marL="39688" algn="r"/>
            <a:r>
              <a:rPr lang="en-US">
                <a:solidFill>
                  <a:schemeClr val="tx1"/>
                </a:solidFill>
                <a:ea typeface="Arial Rounded MT Bold" charset="0"/>
                <a:cs typeface="Arial Rounded MT Bold" charset="0"/>
              </a:rPr>
              <a:t>b</a:t>
            </a:r>
          </a:p>
        </p:txBody>
      </p:sp>
      <p:sp>
        <p:nvSpPr>
          <p:cNvPr id="78889" name="Line 88"/>
          <p:cNvSpPr>
            <a:spLocks noChangeShapeType="1"/>
          </p:cNvSpPr>
          <p:nvPr/>
        </p:nvSpPr>
        <p:spPr bwMode="auto">
          <a:xfrm>
            <a:off x="1422400" y="2057400"/>
            <a:ext cx="2286000" cy="2286000"/>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90" name="Line 89"/>
          <p:cNvSpPr>
            <a:spLocks noChangeShapeType="1"/>
          </p:cNvSpPr>
          <p:nvPr/>
        </p:nvSpPr>
        <p:spPr bwMode="auto">
          <a:xfrm rot="10800000" flipH="1">
            <a:off x="1498600" y="3048000"/>
            <a:ext cx="2209800" cy="609600"/>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91" name="Line 90"/>
          <p:cNvSpPr>
            <a:spLocks noChangeShapeType="1"/>
          </p:cNvSpPr>
          <p:nvPr/>
        </p:nvSpPr>
        <p:spPr bwMode="auto">
          <a:xfrm rot="10800000" flipH="1">
            <a:off x="1498600" y="3657600"/>
            <a:ext cx="2209800" cy="609600"/>
          </a:xfrm>
          <a:prstGeom prst="line">
            <a:avLst/>
          </a:prstGeom>
          <a:noFill/>
          <a:ln w="38100">
            <a:solidFill>
              <a:schemeClr val="tx1"/>
            </a:solidFill>
            <a:round/>
            <a:headEnd/>
            <a:tailEnd/>
          </a:ln>
        </p:spPr>
        <p:txBody>
          <a:bodyPr>
            <a:prstTxWarp prst="textNoShape">
              <a:avLst/>
            </a:prstTxWarp>
          </a:bodyPr>
          <a:lstStyle/>
          <a:p>
            <a:endParaRPr lang="en-US"/>
          </a:p>
        </p:txBody>
      </p:sp>
      <p:grpSp>
        <p:nvGrpSpPr>
          <p:cNvPr id="78892" name="Group 91"/>
          <p:cNvGrpSpPr>
            <a:grpSpLocks/>
          </p:cNvGrpSpPr>
          <p:nvPr/>
        </p:nvGrpSpPr>
        <p:grpSpPr bwMode="auto">
          <a:xfrm>
            <a:off x="3644900" y="2438400"/>
            <a:ext cx="152400" cy="152400"/>
            <a:chOff x="0" y="0"/>
            <a:chExt cx="96" cy="96"/>
          </a:xfrm>
        </p:grpSpPr>
        <p:sp>
          <p:nvSpPr>
            <p:cNvPr id="78907" name="Oval 92"/>
            <p:cNvSpPr>
              <a:spLocks/>
            </p:cNvSpPr>
            <p:nvPr/>
          </p:nvSpPr>
          <p:spPr bwMode="auto">
            <a:xfrm>
              <a:off x="0" y="0"/>
              <a:ext cx="96" cy="96"/>
            </a:xfrm>
            <a:prstGeom prst="ellipse">
              <a:avLst/>
            </a:prstGeom>
            <a:solidFill>
              <a:srgbClr val="FFFF00"/>
            </a:solidFill>
            <a:ln w="38100">
              <a:solidFill>
                <a:srgbClr val="FFFF00"/>
              </a:solidFill>
              <a:round/>
              <a:headEnd/>
              <a:tailEnd/>
            </a:ln>
          </p:spPr>
          <p:txBody>
            <a:bodyPr lIns="0" tIns="0" rIns="0" bIns="0">
              <a:prstTxWarp prst="textNoShape">
                <a:avLst/>
              </a:prstTxWarp>
            </a:bodyPr>
            <a:lstStyle/>
            <a:p>
              <a:endParaRPr lang="en-US"/>
            </a:p>
          </p:txBody>
        </p:sp>
        <p:sp>
          <p:nvSpPr>
            <p:cNvPr id="78908" name="Rectangle 93"/>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grpSp>
        <p:nvGrpSpPr>
          <p:cNvPr id="78893" name="Group 94"/>
          <p:cNvGrpSpPr>
            <a:grpSpLocks/>
          </p:cNvGrpSpPr>
          <p:nvPr/>
        </p:nvGrpSpPr>
        <p:grpSpPr bwMode="auto">
          <a:xfrm>
            <a:off x="3644900" y="2971800"/>
            <a:ext cx="152400" cy="152400"/>
            <a:chOff x="0" y="0"/>
            <a:chExt cx="96" cy="96"/>
          </a:xfrm>
        </p:grpSpPr>
        <p:sp>
          <p:nvSpPr>
            <p:cNvPr id="78905" name="Oval 95"/>
            <p:cNvSpPr>
              <a:spLocks/>
            </p:cNvSpPr>
            <p:nvPr/>
          </p:nvSpPr>
          <p:spPr bwMode="auto">
            <a:xfrm>
              <a:off x="0" y="0"/>
              <a:ext cx="96" cy="96"/>
            </a:xfrm>
            <a:prstGeom prst="ellipse">
              <a:avLst/>
            </a:prstGeom>
            <a:solidFill>
              <a:srgbClr val="FFFF00"/>
            </a:solidFill>
            <a:ln w="38100">
              <a:solidFill>
                <a:srgbClr val="FFFF00"/>
              </a:solidFill>
              <a:round/>
              <a:headEnd/>
              <a:tailEnd/>
            </a:ln>
          </p:spPr>
          <p:txBody>
            <a:bodyPr lIns="0" tIns="0" rIns="0" bIns="0">
              <a:prstTxWarp prst="textNoShape">
                <a:avLst/>
              </a:prstTxWarp>
            </a:bodyPr>
            <a:lstStyle/>
            <a:p>
              <a:endParaRPr lang="en-US"/>
            </a:p>
          </p:txBody>
        </p:sp>
        <p:sp>
          <p:nvSpPr>
            <p:cNvPr id="78906" name="Rectangle 96"/>
            <p:cNvSpPr>
              <a:spLocks/>
            </p:cNvSpPr>
            <p:nvPr/>
          </p:nvSpPr>
          <p:spPr bwMode="auto">
            <a:xfrm>
              <a:off x="14" y="14"/>
              <a:ext cx="67" cy="67"/>
            </a:xfrm>
            <a:prstGeom prst="rect">
              <a:avLst/>
            </a:prstGeom>
            <a:noFill/>
            <a:ln w="12700">
              <a:noFill/>
              <a:miter lim="800000"/>
              <a:headEnd/>
              <a:tailEnd/>
            </a:ln>
          </p:spPr>
          <p:txBody>
            <a:bodyPr wrap="none" lIns="0" tIns="0" rIns="0" bIns="0">
              <a:prstTxWarp prst="textNoShape">
                <a:avLst/>
              </a:prstTxWarp>
              <a:spAutoFit/>
            </a:bodyPr>
            <a:lstStyle/>
            <a:p>
              <a:endParaRPr lang="en-US"/>
            </a:p>
          </p:txBody>
        </p:sp>
      </p:grpSp>
      <p:sp>
        <p:nvSpPr>
          <p:cNvPr id="78894" name="Line 97"/>
          <p:cNvSpPr>
            <a:spLocks noChangeShapeType="1"/>
          </p:cNvSpPr>
          <p:nvPr/>
        </p:nvSpPr>
        <p:spPr bwMode="auto">
          <a:xfrm>
            <a:off x="1358900" y="1981200"/>
            <a:ext cx="2362200" cy="3429000"/>
          </a:xfrm>
          <a:prstGeom prst="line">
            <a:avLst/>
          </a:prstGeom>
          <a:noFill/>
          <a:ln w="38100">
            <a:solidFill>
              <a:schemeClr val="tx1"/>
            </a:solidFill>
            <a:round/>
            <a:headEnd/>
            <a:tailEnd/>
          </a:ln>
        </p:spPr>
        <p:txBody>
          <a:bodyPr>
            <a:prstTxWarp prst="textNoShape">
              <a:avLst/>
            </a:prstTxWarp>
          </a:bodyPr>
          <a:lstStyle/>
          <a:p>
            <a:endParaRPr lang="en-US"/>
          </a:p>
        </p:txBody>
      </p:sp>
      <p:sp>
        <p:nvSpPr>
          <p:cNvPr id="78895" name="Rectangle 98"/>
          <p:cNvSpPr>
            <a:spLocks/>
          </p:cNvSpPr>
          <p:nvPr/>
        </p:nvSpPr>
        <p:spPr bwMode="auto">
          <a:xfrm>
            <a:off x="5051425" y="1460500"/>
            <a:ext cx="4025900" cy="13208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The only way this could fail is if one of the missing nodes is b </a:t>
            </a:r>
          </a:p>
        </p:txBody>
      </p:sp>
      <p:sp>
        <p:nvSpPr>
          <p:cNvPr id="43107" name="Rectangle 99"/>
          <p:cNvSpPr>
            <a:spLocks/>
          </p:cNvSpPr>
          <p:nvPr/>
        </p:nvSpPr>
        <p:spPr bwMode="auto">
          <a:xfrm>
            <a:off x="5051425" y="5040313"/>
            <a:ext cx="3657600" cy="914400"/>
          </a:xfrm>
          <a:prstGeom prst="rect">
            <a:avLst/>
          </a:prstGeom>
          <a:noFill/>
          <a:ln w="12700">
            <a:noFill/>
            <a:miter lim="800000"/>
            <a:headEnd/>
            <a:tailEnd/>
          </a:ln>
        </p:spPr>
        <p:txBody>
          <a:bodyPr lIns="0" tIns="0" rIns="40639" bIns="0">
            <a:prstTxWarp prst="textNoShape">
              <a:avLst/>
            </a:prstTxWarp>
          </a:bodyPr>
          <a:lstStyle/>
          <a:p>
            <a:pPr marL="39688">
              <a:spcBef>
                <a:spcPts val="638"/>
              </a:spcBef>
            </a:pPr>
            <a:r>
              <a:rPr lang="en-US" dirty="0">
                <a:solidFill>
                  <a:srgbClr val="FFFF00"/>
                </a:solidFill>
                <a:ea typeface="Arial Rounded MT Bold" charset="0"/>
                <a:cs typeface="Arial Rounded MT Bold" charset="0"/>
              </a:rPr>
              <a:t>This is a </a:t>
            </a:r>
            <a:r>
              <a:rPr lang="en-US" dirty="0" err="1">
                <a:solidFill>
                  <a:srgbClr val="FFFF00"/>
                </a:solidFill>
                <a:ea typeface="Arial Rounded MT Bold" charset="0"/>
                <a:cs typeface="Arial Rounded MT Bold" charset="0"/>
              </a:rPr>
              <a:t>matchable</a:t>
            </a:r>
            <a:r>
              <a:rPr lang="en-US" dirty="0">
                <a:solidFill>
                  <a:srgbClr val="FFFF00"/>
                </a:solidFill>
                <a:ea typeface="Arial Rounded MT Bold" charset="0"/>
                <a:cs typeface="Arial Rounded MT Bold" charset="0"/>
              </a:rPr>
              <a:t> partition!*</a:t>
            </a:r>
          </a:p>
        </p:txBody>
      </p:sp>
      <p:sp>
        <p:nvSpPr>
          <p:cNvPr id="78897" name="Rectangle 100"/>
          <p:cNvSpPr>
            <a:spLocks/>
          </p:cNvSpPr>
          <p:nvPr/>
        </p:nvSpPr>
        <p:spPr bwMode="auto">
          <a:xfrm>
            <a:off x="1492250" y="177800"/>
            <a:ext cx="6173788"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Proof of Marriage Theorem</a:t>
            </a:r>
          </a:p>
        </p:txBody>
      </p:sp>
      <p:sp>
        <p:nvSpPr>
          <p:cNvPr id="43109" name="Rectangle 101"/>
          <p:cNvSpPr>
            <a:spLocks/>
          </p:cNvSpPr>
          <p:nvPr/>
        </p:nvSpPr>
        <p:spPr bwMode="auto">
          <a:xfrm>
            <a:off x="5051425" y="3249613"/>
            <a:ext cx="3784600" cy="13970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Add this in to form G</a:t>
            </a:r>
            <a:r>
              <a:rPr lang="en-US" baseline="-25000">
                <a:solidFill>
                  <a:schemeClr val="tx1"/>
                </a:solidFill>
                <a:ea typeface="Arial Rounded MT Bold" charset="0"/>
                <a:cs typeface="Arial Rounded MT Bold" charset="0"/>
              </a:rPr>
              <a:t>1</a:t>
            </a:r>
            <a:r>
              <a:rPr lang="en-US">
                <a:solidFill>
                  <a:schemeClr val="tx1"/>
                </a:solidFill>
                <a:ea typeface="Arial Rounded MT Bold" charset="0"/>
                <a:cs typeface="Arial Rounded MT Bold" charset="0"/>
              </a:rPr>
              <a:t>, and take G</a:t>
            </a:r>
            <a:r>
              <a:rPr lang="en-US" baseline="-25000">
                <a:solidFill>
                  <a:schemeClr val="tx1"/>
                </a:solidFill>
                <a:ea typeface="Arial Rounded MT Bold" charset="0"/>
                <a:cs typeface="Arial Rounded MT Bold" charset="0"/>
              </a:rPr>
              <a:t>2</a:t>
            </a:r>
            <a:r>
              <a:rPr lang="en-US">
                <a:solidFill>
                  <a:schemeClr val="tx1"/>
                </a:solidFill>
                <a:ea typeface="Arial Rounded MT Bold" charset="0"/>
                <a:cs typeface="Arial Rounded MT Bold" charset="0"/>
              </a:rPr>
              <a:t> to be everything else.</a:t>
            </a:r>
          </a:p>
        </p:txBody>
      </p:sp>
      <p:grpSp>
        <p:nvGrpSpPr>
          <p:cNvPr id="28" name="Group 102"/>
          <p:cNvGrpSpPr>
            <a:grpSpLocks/>
          </p:cNvGrpSpPr>
          <p:nvPr/>
        </p:nvGrpSpPr>
        <p:grpSpPr bwMode="auto">
          <a:xfrm>
            <a:off x="533400" y="1331913"/>
            <a:ext cx="4330700" cy="2986087"/>
            <a:chOff x="0" y="0"/>
            <a:chExt cx="2728" cy="1880"/>
          </a:xfrm>
        </p:grpSpPr>
        <p:sp>
          <p:nvSpPr>
            <p:cNvPr id="78901" name="Line 103"/>
            <p:cNvSpPr>
              <a:spLocks noChangeShapeType="1"/>
            </p:cNvSpPr>
            <p:nvPr/>
          </p:nvSpPr>
          <p:spPr bwMode="auto">
            <a:xfrm rot="10800000" flipH="1">
              <a:off x="8" y="1160"/>
              <a:ext cx="2708" cy="736"/>
            </a:xfrm>
            <a:prstGeom prst="line">
              <a:avLst/>
            </a:prstGeom>
            <a:noFill/>
            <a:ln w="76200">
              <a:solidFill>
                <a:srgbClr val="FF0000"/>
              </a:solidFill>
              <a:round/>
              <a:headEnd/>
              <a:tailEnd/>
            </a:ln>
          </p:spPr>
          <p:txBody>
            <a:bodyPr>
              <a:prstTxWarp prst="textNoShape">
                <a:avLst/>
              </a:prstTxWarp>
            </a:bodyPr>
            <a:lstStyle/>
            <a:p>
              <a:endParaRPr lang="en-US"/>
            </a:p>
          </p:txBody>
        </p:sp>
        <p:sp>
          <p:nvSpPr>
            <p:cNvPr id="78902" name="Line 104"/>
            <p:cNvSpPr>
              <a:spLocks noChangeShapeType="1"/>
            </p:cNvSpPr>
            <p:nvPr/>
          </p:nvSpPr>
          <p:spPr bwMode="auto">
            <a:xfrm rot="10800000" flipH="1">
              <a:off x="8" y="686"/>
              <a:ext cx="1" cy="1194"/>
            </a:xfrm>
            <a:prstGeom prst="line">
              <a:avLst/>
            </a:prstGeom>
            <a:noFill/>
            <a:ln w="63500">
              <a:solidFill>
                <a:srgbClr val="FF0000"/>
              </a:solidFill>
              <a:round/>
              <a:headEnd/>
              <a:tailEnd/>
            </a:ln>
          </p:spPr>
          <p:txBody>
            <a:bodyPr>
              <a:prstTxWarp prst="textNoShape">
                <a:avLst/>
              </a:prstTxWarp>
            </a:bodyPr>
            <a:lstStyle/>
            <a:p>
              <a:endParaRPr lang="en-US"/>
            </a:p>
          </p:txBody>
        </p:sp>
        <p:sp>
          <p:nvSpPr>
            <p:cNvPr id="78903" name="Line 105"/>
            <p:cNvSpPr>
              <a:spLocks noChangeShapeType="1"/>
            </p:cNvSpPr>
            <p:nvPr/>
          </p:nvSpPr>
          <p:spPr bwMode="auto">
            <a:xfrm rot="10800000" flipH="1">
              <a:off x="0" y="16"/>
              <a:ext cx="2708" cy="735"/>
            </a:xfrm>
            <a:prstGeom prst="line">
              <a:avLst/>
            </a:prstGeom>
            <a:noFill/>
            <a:ln w="76200">
              <a:solidFill>
                <a:srgbClr val="FF0000"/>
              </a:solidFill>
              <a:round/>
              <a:headEnd/>
              <a:tailEnd/>
            </a:ln>
          </p:spPr>
          <p:txBody>
            <a:bodyPr>
              <a:prstTxWarp prst="textNoShape">
                <a:avLst/>
              </a:prstTxWarp>
            </a:bodyPr>
            <a:lstStyle/>
            <a:p>
              <a:endParaRPr lang="en-US"/>
            </a:p>
          </p:txBody>
        </p:sp>
        <p:sp>
          <p:nvSpPr>
            <p:cNvPr id="78904" name="Line 106"/>
            <p:cNvSpPr>
              <a:spLocks noChangeShapeType="1"/>
            </p:cNvSpPr>
            <p:nvPr/>
          </p:nvSpPr>
          <p:spPr bwMode="auto">
            <a:xfrm rot="10800000" flipH="1">
              <a:off x="2701" y="0"/>
              <a:ext cx="1" cy="1193"/>
            </a:xfrm>
            <a:prstGeom prst="line">
              <a:avLst/>
            </a:prstGeom>
            <a:noFill/>
            <a:ln w="63500">
              <a:solidFill>
                <a:srgbClr val="FF0000"/>
              </a:solidFill>
              <a:round/>
              <a:headEnd/>
              <a:tailEnd/>
            </a:ln>
          </p:spPr>
          <p:txBody>
            <a:bodyPr>
              <a:prstTxWarp prst="textNoShape">
                <a:avLst/>
              </a:prstTxWarp>
            </a:bodyPr>
            <a:lstStyle/>
            <a:p>
              <a:endParaRPr lang="en-US"/>
            </a:p>
          </p:txBody>
        </p:sp>
      </p:grpSp>
      <p:sp>
        <p:nvSpPr>
          <p:cNvPr id="78900" name="TextBox 107"/>
          <p:cNvSpPr txBox="1">
            <a:spLocks noChangeArrowheads="1"/>
          </p:cNvSpPr>
          <p:nvPr/>
        </p:nvSpPr>
        <p:spPr bwMode="auto">
          <a:xfrm>
            <a:off x="990600" y="6172200"/>
            <a:ext cx="7186613" cy="523875"/>
          </a:xfrm>
          <a:prstGeom prst="rect">
            <a:avLst/>
          </a:prstGeom>
          <a:noFill/>
          <a:ln w="9525">
            <a:noFill/>
            <a:miter lim="800000"/>
            <a:headEnd/>
            <a:tailEnd/>
          </a:ln>
        </p:spPr>
        <p:txBody>
          <a:bodyPr wrap="none">
            <a:prstTxWarp prst="textNoShape">
              <a:avLst/>
            </a:prstTxWarp>
            <a:spAutoFit/>
          </a:bodyPr>
          <a:lstStyle/>
          <a:p>
            <a:r>
              <a:rPr lang="en-US" dirty="0"/>
              <a:t>(*Done in lecture on the document cam.)</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2385536" presetClass="entr" presetSubtype="102516096" fill="hold" nodeType="clickEffect">
                                  <p:stCondLst>
                                    <p:cond delay="0"/>
                                  </p:stCondLst>
                                  <p:childTnLst>
                                    <p:set>
                                      <p:cBhvr>
                                        <p:cTn id="6" dur="1" fill="hold">
                                          <p:stCondLst>
                                            <p:cond delay="499"/>
                                          </p:stCondLst>
                                        </p:cTn>
                                        <p:tgtEl>
                                          <p:spTgt spid="28"/>
                                        </p:tgtEl>
                                        <p:attrNameLst>
                                          <p:attrName>style.visibility</p:attrName>
                                        </p:attrNameLst>
                                      </p:cBhvr>
                                      <p:to>
                                        <p:strVal val="visible"/>
                                      </p:to>
                                    </p:set>
                                  </p:childTnLst>
                                </p:cTn>
                              </p:par>
                            </p:childTnLst>
                          </p:cTn>
                        </p:par>
                        <p:par>
                          <p:cTn id="7" fill="hold">
                            <p:stCondLst>
                              <p:cond delay="500"/>
                            </p:stCondLst>
                            <p:childTnLst>
                              <p:par>
                                <p:cTn id="8" presetID="102385536" presetClass="entr" presetSubtype="102516304" fill="hold" grpId="0" nodeType="afterEffect">
                                  <p:stCondLst>
                                    <p:cond delay="500"/>
                                  </p:stCondLst>
                                  <p:childTnLst>
                                    <p:set>
                                      <p:cBhvr>
                                        <p:cTn id="9" dur="1" fill="hold">
                                          <p:stCondLst>
                                            <p:cond delay="499"/>
                                          </p:stCondLst>
                                        </p:cTn>
                                        <p:tgtEl>
                                          <p:spTgt spid="43109"/>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02385536" presetClass="entr" presetSubtype="102515880" fill="hold" grpId="0" nodeType="clickEffect">
                                  <p:stCondLst>
                                    <p:cond delay="0"/>
                                  </p:stCondLst>
                                  <p:childTnLst>
                                    <p:set>
                                      <p:cBhvr>
                                        <p:cTn id="13" dur="1" fill="hold">
                                          <p:stCondLst>
                                            <p:cond delay="499"/>
                                          </p:stCondLst>
                                        </p:cTn>
                                        <p:tgtEl>
                                          <p:spTgt spid="43107"/>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789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07" grpId="0" autoUpdateAnimBg="0"/>
      <p:bldP spid="43109" grpId="0" autoUpdateAnimBg="0"/>
      <p:bldP spid="78900" grpId="0"/>
    </p:bld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79874" name="Picture 1"/>
          <p:cNvPicPr>
            <a:picLocks noChangeArrowheads="1"/>
          </p:cNvPicPr>
          <p:nvPr/>
        </p:nvPicPr>
        <p:blipFill>
          <a:blip r:embed="rId2"/>
          <a:srcRect/>
          <a:stretch>
            <a:fillRect/>
          </a:stretch>
        </p:blipFill>
        <p:spPr bwMode="auto">
          <a:xfrm>
            <a:off x="330200" y="1585913"/>
            <a:ext cx="3565525" cy="3641725"/>
          </a:xfrm>
          <a:prstGeom prst="rect">
            <a:avLst/>
          </a:prstGeom>
          <a:noFill/>
          <a:ln w="12700">
            <a:noFill/>
            <a:miter lim="800000"/>
            <a:headEnd/>
            <a:tailEnd/>
          </a:ln>
        </p:spPr>
      </p:pic>
      <p:sp>
        <p:nvSpPr>
          <p:cNvPr id="79875" name="Rectangle 2"/>
          <p:cNvSpPr>
            <a:spLocks/>
          </p:cNvSpPr>
          <p:nvPr/>
        </p:nvSpPr>
        <p:spPr bwMode="auto">
          <a:xfrm>
            <a:off x="4086225" y="1433513"/>
            <a:ext cx="4775200" cy="13208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Suppose that a standard deck of cards is dealt into 13 piles of 4 cards each</a:t>
            </a:r>
          </a:p>
        </p:txBody>
      </p:sp>
      <p:sp>
        <p:nvSpPr>
          <p:cNvPr id="2" name="Rectangle 3"/>
          <p:cNvSpPr>
            <a:spLocks/>
          </p:cNvSpPr>
          <p:nvPr/>
        </p:nvSpPr>
        <p:spPr bwMode="auto">
          <a:xfrm>
            <a:off x="4086225" y="3135313"/>
            <a:ext cx="4775200" cy="21336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Then it is possible to select a card from each pile so that the 13 chosen cards contain exactly one card of each rank</a:t>
            </a:r>
          </a:p>
        </p:txBody>
      </p:sp>
      <p:sp>
        <p:nvSpPr>
          <p:cNvPr id="79877" name="Rectangle 4"/>
          <p:cNvSpPr>
            <a:spLocks/>
          </p:cNvSpPr>
          <p:nvPr/>
        </p:nvSpPr>
        <p:spPr bwMode="auto">
          <a:xfrm>
            <a:off x="3529013" y="457200"/>
            <a:ext cx="2054225" cy="635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3600">
                <a:solidFill>
                  <a:schemeClr val="tx1"/>
                </a:solidFill>
                <a:ea typeface="Arial Rounded MT Bold" charset="0"/>
                <a:cs typeface="Arial Rounded MT Bold" charset="0"/>
              </a:rPr>
              <a:t>Example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2386304" presetClass="entr" presetSubtype="102517328"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8" name="TextBox 3"/>
          <p:cNvSpPr txBox="1">
            <a:spLocks noChangeArrowheads="1"/>
          </p:cNvSpPr>
          <p:nvPr/>
        </p:nvSpPr>
        <p:spPr bwMode="auto">
          <a:xfrm>
            <a:off x="685800" y="990600"/>
            <a:ext cx="7772400" cy="5262979"/>
          </a:xfrm>
          <a:prstGeom prst="rect">
            <a:avLst/>
          </a:prstGeom>
          <a:noFill/>
          <a:ln w="9525">
            <a:noFill/>
            <a:miter lim="800000"/>
            <a:headEnd/>
            <a:tailEnd/>
          </a:ln>
        </p:spPr>
        <p:txBody>
          <a:bodyPr>
            <a:prstTxWarp prst="textNoShape">
              <a:avLst/>
            </a:prstTxWarp>
            <a:spAutoFit/>
          </a:bodyPr>
          <a:lstStyle/>
          <a:p>
            <a:r>
              <a:rPr lang="en-US" sz="2400" dirty="0"/>
              <a:t>Proof:  Form a bipartite graph as follows:  Start with 52 cards on the left and the same 52 cards on the right, connected by 52 edges.</a:t>
            </a:r>
          </a:p>
          <a:p>
            <a:endParaRPr lang="en-US" sz="2400" dirty="0"/>
          </a:p>
          <a:p>
            <a:r>
              <a:rPr lang="en-US" sz="2400" dirty="0"/>
              <a:t>Now group the cards on the left into 13 sets according to the given piles.  Group the  cards on the right into 13 groups according to rank.  Let the edges be inherited from the original ones.</a:t>
            </a:r>
          </a:p>
          <a:p>
            <a:endParaRPr lang="en-US" sz="2400" dirty="0"/>
          </a:p>
          <a:p>
            <a:r>
              <a:rPr lang="en-US" sz="2400" dirty="0"/>
              <a:t>This bipartite graph is </a:t>
            </a:r>
            <a:r>
              <a:rPr lang="en-US" sz="2400" dirty="0" err="1" smtClean="0"/>
              <a:t>matchable</a:t>
            </a:r>
            <a:r>
              <a:rPr lang="en-US" sz="2400" dirty="0" smtClean="0"/>
              <a:t> -- </a:t>
            </a:r>
            <a:r>
              <a:rPr lang="en-US" sz="2400" dirty="0" err="1" smtClean="0"/>
              <a:t>k</a:t>
            </a:r>
            <a:r>
              <a:rPr lang="en-US" sz="2400" dirty="0" smtClean="0"/>
              <a:t> </a:t>
            </a:r>
            <a:r>
              <a:rPr lang="en-US" sz="2400" dirty="0"/>
              <a:t>groups on the left have to connect to 4k cards on the right, thus they connect to at least </a:t>
            </a:r>
            <a:r>
              <a:rPr lang="en-US" sz="2400" dirty="0" err="1"/>
              <a:t>k</a:t>
            </a:r>
            <a:r>
              <a:rPr lang="en-US" sz="2400" dirty="0"/>
              <a:t> groups on the </a:t>
            </a:r>
            <a:r>
              <a:rPr lang="en-US" sz="2400" dirty="0" smtClean="0"/>
              <a:t>right.</a:t>
            </a:r>
          </a:p>
          <a:p>
            <a:endParaRPr lang="en-US" sz="2400" dirty="0" smtClean="0"/>
          </a:p>
          <a:p>
            <a:r>
              <a:rPr lang="en-US" sz="2400" dirty="0" smtClean="0"/>
              <a:t>And thus</a:t>
            </a:r>
            <a:r>
              <a:rPr lang="en-US" sz="2400" dirty="0" smtClean="0"/>
              <a:t> </a:t>
            </a:r>
            <a:r>
              <a:rPr lang="en-US" sz="2400" dirty="0"/>
              <a:t>h</a:t>
            </a:r>
            <a:r>
              <a:rPr lang="en-US" sz="2400" dirty="0" smtClean="0"/>
              <a:t>as a perfect matching.</a:t>
            </a:r>
            <a:endParaRPr lang="en-US"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08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089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089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089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build="p"/>
    </p:bld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2" name="Rectangle 1"/>
          <p:cNvSpPr>
            <a:spLocks noChangeArrowheads="1"/>
          </p:cNvSpPr>
          <p:nvPr>
            <p:ph type="title"/>
          </p:nvPr>
        </p:nvSpPr>
        <p:spPr>
          <a:xfrm>
            <a:off x="1828800" y="0"/>
            <a:ext cx="4953000" cy="1600200"/>
          </a:xfrm>
        </p:spPr>
        <p:txBody>
          <a:bodyPr rIns="132080"/>
          <a:lstStyle/>
          <a:p>
            <a:pPr indent="0" eaLnBrk="1" hangingPunct="1"/>
            <a:r>
              <a:rPr lang="en-US" sz="3200"/>
              <a:t>Generalized Marriage:  Hall’s Theorem</a:t>
            </a:r>
          </a:p>
        </p:txBody>
      </p:sp>
      <p:sp>
        <p:nvSpPr>
          <p:cNvPr id="81923" name="Rectangle 2"/>
          <p:cNvSpPr>
            <a:spLocks/>
          </p:cNvSpPr>
          <p:nvPr/>
        </p:nvSpPr>
        <p:spPr bwMode="auto">
          <a:xfrm>
            <a:off x="569913" y="1628775"/>
            <a:ext cx="8193087" cy="1952625"/>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Let S = {S</a:t>
            </a:r>
            <a:r>
              <a:rPr lang="en-US" baseline="-25000">
                <a:solidFill>
                  <a:schemeClr val="tx1"/>
                </a:solidFill>
                <a:ea typeface="Arial Rounded MT Bold" charset="0"/>
                <a:cs typeface="Arial Rounded MT Bold" charset="0"/>
              </a:rPr>
              <a:t>1</a:t>
            </a:r>
            <a:r>
              <a:rPr lang="en-US">
                <a:solidFill>
                  <a:schemeClr val="tx1"/>
                </a:solidFill>
                <a:ea typeface="Arial Rounded MT Bold" charset="0"/>
                <a:cs typeface="Arial Rounded MT Bold" charset="0"/>
              </a:rPr>
              <a:t>, S</a:t>
            </a:r>
            <a:r>
              <a:rPr lang="en-US" baseline="-25000">
                <a:solidFill>
                  <a:schemeClr val="tx1"/>
                </a:solidFill>
                <a:ea typeface="Arial Rounded MT Bold" charset="0"/>
                <a:cs typeface="Arial Rounded MT Bold" charset="0"/>
              </a:rPr>
              <a:t>2</a:t>
            </a:r>
            <a:r>
              <a:rPr lang="en-US">
                <a:solidFill>
                  <a:schemeClr val="tx1"/>
                </a:solidFill>
                <a:ea typeface="Arial Rounded MT Bold" charset="0"/>
                <a:cs typeface="Arial Rounded MT Bold" charset="0"/>
              </a:rPr>
              <a:t>, …S</a:t>
            </a:r>
            <a:r>
              <a:rPr lang="en-US" baseline="-25000">
                <a:solidFill>
                  <a:schemeClr val="tx1"/>
                </a:solidFill>
                <a:ea typeface="Arial Rounded MT Bold" charset="0"/>
                <a:cs typeface="Arial Rounded MT Bold" charset="0"/>
              </a:rPr>
              <a:t>n</a:t>
            </a:r>
            <a:r>
              <a:rPr lang="en-US">
                <a:solidFill>
                  <a:schemeClr val="tx1"/>
                </a:solidFill>
                <a:ea typeface="Arial Rounded MT Bold" charset="0"/>
                <a:cs typeface="Arial Rounded MT Bold" charset="0"/>
              </a:rPr>
              <a:t>} be a set of finite subsets that satisfies:  For any subset T of {1,2,…,n} let U = the union of S</a:t>
            </a:r>
            <a:r>
              <a:rPr lang="en-US" baseline="-25000">
                <a:solidFill>
                  <a:schemeClr val="tx1"/>
                </a:solidFill>
                <a:ea typeface="Arial Rounded MT Bold" charset="0"/>
                <a:cs typeface="Arial Rounded MT Bold" charset="0"/>
              </a:rPr>
              <a:t>t </a:t>
            </a:r>
            <a:r>
              <a:rPr lang="en-US">
                <a:solidFill>
                  <a:schemeClr val="tx1"/>
                </a:solidFill>
                <a:ea typeface="Arial Rounded MT Bold" charset="0"/>
                <a:cs typeface="Arial Rounded MT Bold" charset="0"/>
              </a:rPr>
              <a:t>for t in T, we have: |U| ≥</a:t>
            </a:r>
            <a:r>
              <a:rPr lang="en-US">
                <a:solidFill>
                  <a:schemeClr val="tx1"/>
                </a:solidFill>
                <a:latin typeface="Symbol" charset="2"/>
                <a:ea typeface="Symbol" charset="2"/>
                <a:cs typeface="Symbol" charset="2"/>
                <a:sym typeface="Symbol" charset="2"/>
              </a:rPr>
              <a:t> </a:t>
            </a:r>
            <a:r>
              <a:rPr lang="en-US">
                <a:solidFill>
                  <a:schemeClr val="tx1"/>
                </a:solidFill>
                <a:ea typeface="Arial Rounded MT Bold" charset="0"/>
                <a:cs typeface="Arial Rounded MT Bold" charset="0"/>
              </a:rPr>
              <a:t>|T|.  I.E. any k subsets contain at least k elements</a:t>
            </a:r>
          </a:p>
        </p:txBody>
      </p:sp>
      <p:sp>
        <p:nvSpPr>
          <p:cNvPr id="2" name="Rectangle 3"/>
          <p:cNvSpPr>
            <a:spLocks/>
          </p:cNvSpPr>
          <p:nvPr/>
        </p:nvSpPr>
        <p:spPr bwMode="auto">
          <a:xfrm>
            <a:off x="533400" y="4495800"/>
            <a:ext cx="7797800" cy="10668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Then we can choose an element x</a:t>
            </a:r>
            <a:r>
              <a:rPr lang="en-US" baseline="-25000">
                <a:solidFill>
                  <a:schemeClr val="tx1"/>
                </a:solidFill>
                <a:ea typeface="Arial Rounded MT Bold" charset="0"/>
                <a:cs typeface="Arial Rounded MT Bold" charset="0"/>
              </a:rPr>
              <a:t>i</a:t>
            </a:r>
            <a:r>
              <a:rPr lang="en-US">
                <a:solidFill>
                  <a:schemeClr val="tx1"/>
                </a:solidFill>
                <a:ea typeface="Arial Rounded MT Bold" charset="0"/>
                <a:cs typeface="Arial Rounded MT Bold" charset="0"/>
              </a:rPr>
              <a:t> from each S</a:t>
            </a:r>
            <a:r>
              <a:rPr lang="en-US" baseline="-25000">
                <a:solidFill>
                  <a:schemeClr val="tx1"/>
                </a:solidFill>
                <a:ea typeface="Arial Rounded MT Bold" charset="0"/>
                <a:cs typeface="Arial Rounded MT Bold" charset="0"/>
              </a:rPr>
              <a:t>i</a:t>
            </a:r>
            <a:r>
              <a:rPr lang="en-US">
                <a:solidFill>
                  <a:schemeClr val="tx1"/>
                </a:solidFill>
                <a:ea typeface="Arial Rounded MT Bold" charset="0"/>
                <a:cs typeface="Arial Rounded MT Bold" charset="0"/>
              </a:rPr>
              <a:t> so that {x</a:t>
            </a:r>
            <a:r>
              <a:rPr lang="en-US" baseline="-25000">
                <a:solidFill>
                  <a:schemeClr val="tx1"/>
                </a:solidFill>
                <a:ea typeface="Arial Rounded MT Bold" charset="0"/>
                <a:cs typeface="Arial Rounded MT Bold" charset="0"/>
              </a:rPr>
              <a:t>1</a:t>
            </a:r>
            <a:r>
              <a:rPr lang="en-US">
                <a:solidFill>
                  <a:schemeClr val="tx1"/>
                </a:solidFill>
                <a:ea typeface="Arial Rounded MT Bold" charset="0"/>
                <a:cs typeface="Arial Rounded MT Bold" charset="0"/>
              </a:rPr>
              <a:t>, x</a:t>
            </a:r>
            <a:r>
              <a:rPr lang="en-US" baseline="-25000">
                <a:solidFill>
                  <a:schemeClr val="tx1"/>
                </a:solidFill>
                <a:ea typeface="Arial Rounded MT Bold" charset="0"/>
                <a:cs typeface="Arial Rounded MT Bold" charset="0"/>
              </a:rPr>
              <a:t>2</a:t>
            </a:r>
            <a:r>
              <a:rPr lang="en-US">
                <a:solidFill>
                  <a:schemeClr val="tx1"/>
                </a:solidFill>
                <a:ea typeface="Arial Rounded MT Bold" charset="0"/>
                <a:cs typeface="Arial Rounded MT Bold" charset="0"/>
              </a:rPr>
              <a:t>, …} are all distinct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2385920" presetClass="entr" presetSubtype="40213968"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3" name="Rectangle 1"/>
          <p:cNvSpPr>
            <a:spLocks/>
          </p:cNvSpPr>
          <p:nvPr/>
        </p:nvSpPr>
        <p:spPr bwMode="auto">
          <a:xfrm>
            <a:off x="1814513" y="1830388"/>
            <a:ext cx="5473700" cy="914400"/>
          </a:xfrm>
          <a:prstGeom prst="rect">
            <a:avLst/>
          </a:prstGeom>
          <a:noFill/>
          <a:ln w="12700">
            <a:noFill/>
            <a:miter lim="800000"/>
            <a:headEnd/>
            <a:tailEnd/>
          </a:ln>
        </p:spPr>
        <p:txBody>
          <a:bodyPr lIns="0" tIns="0" rIns="223520" bIns="0">
            <a:prstTxWarp prst="textNoShape">
              <a:avLst/>
            </a:prstTxWarp>
          </a:bodyPr>
          <a:lstStyle/>
          <a:p>
            <a:pPr marL="222250"/>
            <a:r>
              <a:rPr lang="en-US">
                <a:solidFill>
                  <a:schemeClr val="tx1"/>
                </a:solidFill>
                <a:ea typeface="Arial Rounded MT Bold" charset="0"/>
                <a:cs typeface="Arial Rounded MT Bold" charset="0"/>
              </a:rPr>
              <a:t>The number of labeled trees on </a:t>
            </a:r>
            <a:r>
              <a:rPr lang="en-US">
                <a:solidFill>
                  <a:srgbClr val="FFFF00"/>
                </a:solidFill>
                <a:ea typeface="Arial Rounded MT Bold" charset="0"/>
                <a:cs typeface="Arial Rounded MT Bold" charset="0"/>
              </a:rPr>
              <a:t>n</a:t>
            </a:r>
            <a:r>
              <a:rPr lang="en-US">
                <a:solidFill>
                  <a:schemeClr val="tx1"/>
                </a:solidFill>
                <a:ea typeface="Arial Rounded MT Bold" charset="0"/>
                <a:cs typeface="Arial Rounded MT Bold" charset="0"/>
              </a:rPr>
              <a:t> nodes is n</a:t>
            </a:r>
            <a:r>
              <a:rPr lang="en-US" baseline="30000">
                <a:solidFill>
                  <a:schemeClr val="tx1"/>
                </a:solidFill>
                <a:ea typeface="Arial Rounded MT Bold" charset="0"/>
                <a:cs typeface="Arial Rounded MT Bold" charset="0"/>
              </a:rPr>
              <a:t>n-2</a:t>
            </a:r>
          </a:p>
        </p:txBody>
      </p:sp>
      <p:pic>
        <p:nvPicPr>
          <p:cNvPr id="8194" name="Picture 2"/>
          <p:cNvPicPr>
            <a:picLocks noChangeArrowheads="1"/>
          </p:cNvPicPr>
          <p:nvPr/>
        </p:nvPicPr>
        <p:blipFill>
          <a:blip r:embed="rId2"/>
          <a:srcRect/>
          <a:stretch>
            <a:fillRect/>
          </a:stretch>
        </p:blipFill>
        <p:spPr bwMode="auto">
          <a:xfrm>
            <a:off x="3451225" y="3079750"/>
            <a:ext cx="2201863" cy="2568575"/>
          </a:xfrm>
          <a:prstGeom prst="rect">
            <a:avLst/>
          </a:prstGeom>
          <a:noFill/>
          <a:ln w="12700">
            <a:noFill/>
            <a:miter lim="800000"/>
            <a:headEnd/>
            <a:tailEnd/>
          </a:ln>
        </p:spPr>
      </p:pic>
      <p:sp>
        <p:nvSpPr>
          <p:cNvPr id="43012" name="Rectangle 3"/>
          <p:cNvSpPr>
            <a:spLocks/>
          </p:cNvSpPr>
          <p:nvPr/>
        </p:nvSpPr>
        <p:spPr bwMode="auto">
          <a:xfrm>
            <a:off x="1903413" y="809625"/>
            <a:ext cx="5197475" cy="8001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4800" dirty="0" err="1">
                <a:solidFill>
                  <a:schemeClr val="tx1"/>
                </a:solidFill>
                <a:ea typeface="Arial Rounded MT Bold" charset="0"/>
                <a:cs typeface="Arial Rounded MT Bold" charset="0"/>
              </a:rPr>
              <a:t>Cayley’s</a:t>
            </a:r>
            <a:r>
              <a:rPr lang="en-US" sz="4800" dirty="0">
                <a:solidFill>
                  <a:schemeClr val="tx1"/>
                </a:solidFill>
                <a:ea typeface="Arial Rounded MT Bold" charset="0"/>
                <a:cs typeface="Arial Rounded MT Bold" charset="0"/>
              </a:rPr>
              <a:t> Formula</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908416" presetClass="entr" presetSubtype="37666984" fill="hold" grpId="0" nodeType="clickEffect">
                                  <p:stCondLst>
                                    <p:cond delay="0"/>
                                  </p:stCondLst>
                                  <p:childTnLst>
                                    <p:set>
                                      <p:cBhvr>
                                        <p:cTn id="6" dur="1" fill="hold">
                                          <p:stCondLst>
                                            <p:cond delay="499"/>
                                          </p:stCondLst>
                                        </p:cTn>
                                        <p:tgtEl>
                                          <p:spTgt spid="8193"/>
                                        </p:tgtEl>
                                        <p:attrNameLst>
                                          <p:attrName>style.visibility</p:attrName>
                                        </p:attrNameLst>
                                      </p:cBhvr>
                                      <p:to>
                                        <p:strVal val="visible"/>
                                      </p:to>
                                    </p:set>
                                  </p:childTnLst>
                                </p:cTn>
                              </p:par>
                            </p:childTnLst>
                          </p:cTn>
                        </p:par>
                        <p:par>
                          <p:cTn id="7" fill="hold">
                            <p:stCondLst>
                              <p:cond delay="500"/>
                            </p:stCondLst>
                            <p:childTnLst>
                              <p:par>
                                <p:cTn id="8" presetID="36908416" presetClass="entr" presetSubtype="40317904" fill="hold" nodeType="afterEffect">
                                  <p:stCondLst>
                                    <p:cond delay="500"/>
                                  </p:stCondLst>
                                  <p:childTnLst>
                                    <p:set>
                                      <p:cBhvr>
                                        <p:cTn id="9" dur="1" fill="hold">
                                          <p:stCondLst>
                                            <p:cond delay="499"/>
                                          </p:stCondLst>
                                        </p:cTn>
                                        <p:tgtEl>
                                          <p:spTgt spid="81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3" grpId="0" autoUpdateAnimBg="0"/>
    </p:bld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946" name="TextBox 3"/>
          <p:cNvSpPr txBox="1">
            <a:spLocks noChangeArrowheads="1"/>
          </p:cNvSpPr>
          <p:nvPr/>
        </p:nvSpPr>
        <p:spPr bwMode="auto">
          <a:xfrm>
            <a:off x="838200" y="533400"/>
            <a:ext cx="7467600" cy="3540125"/>
          </a:xfrm>
          <a:prstGeom prst="rect">
            <a:avLst/>
          </a:prstGeom>
          <a:noFill/>
          <a:ln w="9525">
            <a:noFill/>
            <a:miter lim="800000"/>
            <a:headEnd/>
            <a:tailEnd/>
          </a:ln>
        </p:spPr>
        <p:txBody>
          <a:bodyPr>
            <a:prstTxWarp prst="textNoShape">
              <a:avLst/>
            </a:prstTxWarp>
            <a:spAutoFit/>
          </a:bodyPr>
          <a:lstStyle/>
          <a:p>
            <a:r>
              <a:rPr lang="en-US"/>
              <a:t>The proof of Hall’s Theorem is slightly more complicated (but not much) than our proof of the Marriage Theorem.</a:t>
            </a:r>
          </a:p>
          <a:p>
            <a:endParaRPr lang="en-US"/>
          </a:p>
          <a:p>
            <a:r>
              <a:rPr lang="en-US"/>
              <a:t>You can find the proof on Wikipedia, or on pages 218 and 219 of Mathematical Thinking by D’Angelo and West.</a:t>
            </a:r>
          </a:p>
          <a:p>
            <a:endParaRPr lang="en-US"/>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83970" name="Picture 1"/>
          <p:cNvPicPr>
            <a:picLocks noChangeArrowheads="1"/>
          </p:cNvPicPr>
          <p:nvPr/>
        </p:nvPicPr>
        <p:blipFill>
          <a:blip r:embed="rId2"/>
          <a:srcRect/>
          <a:stretch>
            <a:fillRect/>
          </a:stretch>
        </p:blipFill>
        <p:spPr bwMode="auto">
          <a:xfrm>
            <a:off x="347663" y="1187450"/>
            <a:ext cx="2755900" cy="3414713"/>
          </a:xfrm>
          <a:prstGeom prst="rect">
            <a:avLst/>
          </a:prstGeom>
          <a:noFill/>
          <a:ln w="12700">
            <a:noFill/>
            <a:miter lim="800000"/>
            <a:headEnd/>
            <a:tailEnd/>
          </a:ln>
        </p:spPr>
      </p:pic>
      <p:sp>
        <p:nvSpPr>
          <p:cNvPr id="83971" name="Rectangle 2"/>
          <p:cNvSpPr>
            <a:spLocks/>
          </p:cNvSpPr>
          <p:nvPr/>
        </p:nvSpPr>
        <p:spPr bwMode="auto">
          <a:xfrm>
            <a:off x="492125" y="4695825"/>
            <a:ext cx="2730500" cy="1320800"/>
          </a:xfrm>
          <a:prstGeom prst="rect">
            <a:avLst/>
          </a:prstGeom>
          <a:noFill/>
          <a:ln w="76200">
            <a:noFill/>
            <a:miter lim="800000"/>
            <a:headEnd/>
            <a:tailEnd/>
          </a:ln>
        </p:spPr>
        <p:txBody>
          <a:bodyPr lIns="0" tIns="0" rIns="223520" bIns="0">
            <a:prstTxWarp prst="textNoShape">
              <a:avLst/>
            </a:prstTxWarp>
          </a:bodyPr>
          <a:lstStyle/>
          <a:p>
            <a:pPr marL="222250" algn="ctr"/>
            <a:r>
              <a:rPr lang="en-US">
                <a:solidFill>
                  <a:schemeClr val="tx1"/>
                </a:solidFill>
                <a:ea typeface="Arial Rounded MT Bold" charset="0"/>
                <a:cs typeface="Arial Rounded MT Bold" charset="0"/>
              </a:rPr>
              <a:t>Here’s What You Need to Know…</a:t>
            </a:r>
          </a:p>
        </p:txBody>
      </p:sp>
      <p:sp>
        <p:nvSpPr>
          <p:cNvPr id="83972" name="Rectangle 3"/>
          <p:cNvSpPr>
            <a:spLocks/>
          </p:cNvSpPr>
          <p:nvPr/>
        </p:nvSpPr>
        <p:spPr bwMode="auto">
          <a:xfrm>
            <a:off x="3276600" y="0"/>
            <a:ext cx="5638800" cy="6858000"/>
          </a:xfrm>
          <a:prstGeom prst="rect">
            <a:avLst/>
          </a:prstGeom>
          <a:noFill/>
          <a:ln w="12700">
            <a:noFill/>
            <a:miter lim="800000"/>
            <a:headEnd/>
            <a:tailEnd/>
          </a:ln>
        </p:spPr>
        <p:txBody>
          <a:bodyPr lIns="0" tIns="0" rIns="40639" bIns="0">
            <a:prstTxWarp prst="textNoShape">
              <a:avLst/>
            </a:prstTxWarp>
          </a:bodyPr>
          <a:lstStyle/>
          <a:p>
            <a:pPr marL="39688">
              <a:lnSpc>
                <a:spcPct val="130000"/>
              </a:lnSpc>
            </a:pPr>
            <a:r>
              <a:rPr lang="en-US" dirty="0" smtClean="0">
                <a:solidFill>
                  <a:schemeClr val="tx1"/>
                </a:solidFill>
                <a:ea typeface="Arial Rounded MT Bold" charset="0"/>
                <a:cs typeface="Arial Rounded MT Bold" charset="0"/>
              </a:rPr>
              <a:t>Minimum </a:t>
            </a:r>
            <a:r>
              <a:rPr lang="en-US" dirty="0">
                <a:solidFill>
                  <a:schemeClr val="tx1"/>
                </a:solidFill>
                <a:ea typeface="Arial Rounded MT Bold" charset="0"/>
                <a:cs typeface="Arial Rounded MT Bold" charset="0"/>
              </a:rPr>
              <a:t>Spanning Tree</a:t>
            </a:r>
          </a:p>
          <a:p>
            <a:pPr marL="39688">
              <a:lnSpc>
                <a:spcPct val="130000"/>
              </a:lnSpc>
            </a:pPr>
            <a:r>
              <a:rPr lang="en-US" dirty="0">
                <a:solidFill>
                  <a:schemeClr val="tx1"/>
                </a:solidFill>
                <a:ea typeface="Arial Rounded MT Bold" charset="0"/>
                <a:cs typeface="Arial Rounded MT Bold" charset="0"/>
              </a:rPr>
              <a:t>	- </a:t>
            </a:r>
            <a:r>
              <a:rPr lang="en-US" dirty="0" smtClean="0">
                <a:solidFill>
                  <a:schemeClr val="tx1"/>
                </a:solidFill>
                <a:ea typeface="Arial Rounded MT Bold" charset="0"/>
                <a:cs typeface="Arial Rounded MT Bold" charset="0"/>
              </a:rPr>
              <a:t>Definition</a:t>
            </a:r>
          </a:p>
          <a:p>
            <a:pPr marL="39688">
              <a:lnSpc>
                <a:spcPct val="130000"/>
              </a:lnSpc>
            </a:pPr>
            <a:r>
              <a:rPr lang="en-US" dirty="0" smtClean="0">
                <a:solidFill>
                  <a:schemeClr val="tx1"/>
                </a:solidFill>
                <a:ea typeface="Arial Rounded MT Bold" charset="0"/>
                <a:cs typeface="Arial Rounded MT Bold" charset="0"/>
              </a:rPr>
              <a:t>Counting spanning trees</a:t>
            </a:r>
          </a:p>
          <a:p>
            <a:pPr marL="39688">
              <a:lnSpc>
                <a:spcPct val="130000"/>
              </a:lnSpc>
            </a:pPr>
            <a:r>
              <a:rPr lang="en-US" dirty="0" smtClean="0">
                <a:solidFill>
                  <a:schemeClr val="tx1"/>
                </a:solidFill>
                <a:ea typeface="Arial Rounded MT Bold" charset="0"/>
                <a:cs typeface="Arial Rounded MT Bold" charset="0"/>
              </a:rPr>
              <a:t>          - Matrix-Tree Theorem</a:t>
            </a:r>
          </a:p>
          <a:p>
            <a:pPr marL="39688">
              <a:lnSpc>
                <a:spcPct val="130000"/>
              </a:lnSpc>
            </a:pPr>
            <a:r>
              <a:rPr lang="en-US" dirty="0" err="1">
                <a:solidFill>
                  <a:schemeClr val="tx1"/>
                </a:solidFill>
                <a:ea typeface="Arial Rounded MT Bold" charset="0"/>
                <a:cs typeface="Arial Rounded MT Bold" charset="0"/>
              </a:rPr>
              <a:t>Kruskal’s</a:t>
            </a:r>
            <a:r>
              <a:rPr lang="en-US" dirty="0">
                <a:solidFill>
                  <a:schemeClr val="tx1"/>
                </a:solidFill>
                <a:ea typeface="Arial Rounded MT Bold" charset="0"/>
                <a:cs typeface="Arial Rounded MT Bold" charset="0"/>
              </a:rPr>
              <a:t> Algorithm</a:t>
            </a:r>
          </a:p>
          <a:p>
            <a:pPr marL="39688">
              <a:lnSpc>
                <a:spcPct val="130000"/>
              </a:lnSpc>
            </a:pPr>
            <a:r>
              <a:rPr lang="en-US" dirty="0">
                <a:solidFill>
                  <a:schemeClr val="tx1"/>
                </a:solidFill>
                <a:ea typeface="Arial Rounded MT Bold" charset="0"/>
                <a:cs typeface="Arial Rounded MT Bold" charset="0"/>
              </a:rPr>
              <a:t>	- Definition</a:t>
            </a:r>
          </a:p>
          <a:p>
            <a:pPr marL="39688">
              <a:lnSpc>
                <a:spcPct val="130000"/>
              </a:lnSpc>
            </a:pPr>
            <a:r>
              <a:rPr lang="en-US" dirty="0">
                <a:solidFill>
                  <a:schemeClr val="tx1"/>
                </a:solidFill>
                <a:ea typeface="Arial Rounded MT Bold" charset="0"/>
                <a:cs typeface="Arial Rounded MT Bold" charset="0"/>
              </a:rPr>
              <a:t>	- Proof of Correctness</a:t>
            </a:r>
          </a:p>
          <a:p>
            <a:pPr marL="39688">
              <a:lnSpc>
                <a:spcPct val="130000"/>
              </a:lnSpc>
            </a:pPr>
            <a:r>
              <a:rPr lang="en-US" dirty="0">
                <a:solidFill>
                  <a:schemeClr val="tx1"/>
                </a:solidFill>
                <a:ea typeface="Arial Rounded MT Bold" charset="0"/>
                <a:cs typeface="Arial Rounded MT Bold" charset="0"/>
              </a:rPr>
              <a:t>Traveling Salesman Problem</a:t>
            </a:r>
          </a:p>
          <a:p>
            <a:pPr marL="39688">
              <a:lnSpc>
                <a:spcPct val="130000"/>
              </a:lnSpc>
            </a:pPr>
            <a:r>
              <a:rPr lang="en-US" dirty="0">
                <a:solidFill>
                  <a:schemeClr val="tx1"/>
                </a:solidFill>
                <a:ea typeface="Arial Rounded MT Bold" charset="0"/>
                <a:cs typeface="Arial Rounded MT Bold" charset="0"/>
              </a:rPr>
              <a:t>	- Definition</a:t>
            </a:r>
          </a:p>
          <a:p>
            <a:pPr marL="39688">
              <a:lnSpc>
                <a:spcPct val="130000"/>
              </a:lnSpc>
            </a:pPr>
            <a:r>
              <a:rPr lang="en-US" dirty="0">
                <a:solidFill>
                  <a:schemeClr val="tx1"/>
                </a:solidFill>
                <a:ea typeface="Arial Rounded MT Bold" charset="0"/>
                <a:cs typeface="Arial Rounded MT Bold" charset="0"/>
              </a:rPr>
              <a:t>	- Using MST to get an </a:t>
            </a:r>
          </a:p>
          <a:p>
            <a:pPr marL="39688">
              <a:lnSpc>
                <a:spcPct val="130000"/>
              </a:lnSpc>
            </a:pPr>
            <a:r>
              <a:rPr lang="en-US" dirty="0">
                <a:solidFill>
                  <a:schemeClr val="tx1"/>
                </a:solidFill>
                <a:ea typeface="Arial Rounded MT Bold" charset="0"/>
                <a:cs typeface="Arial Rounded MT Bold" charset="0"/>
              </a:rPr>
              <a:t>	approximate solution</a:t>
            </a:r>
          </a:p>
          <a:p>
            <a:pPr marL="39688">
              <a:lnSpc>
                <a:spcPct val="130000"/>
              </a:lnSpc>
            </a:pPr>
            <a:r>
              <a:rPr lang="en-US" dirty="0">
                <a:solidFill>
                  <a:schemeClr val="tx1"/>
                </a:solidFill>
                <a:ea typeface="Arial Rounded MT Bold" charset="0"/>
                <a:cs typeface="Arial Rounded MT Bold" charset="0"/>
              </a:rPr>
              <a:t>The Marriage Theorem</a:t>
            </a:r>
          </a:p>
        </p:txBody>
      </p:sp>
      <p:grpSp>
        <p:nvGrpSpPr>
          <p:cNvPr id="83973" name="Group 4"/>
          <p:cNvGrpSpPr>
            <a:grpSpLocks/>
          </p:cNvGrpSpPr>
          <p:nvPr/>
        </p:nvGrpSpPr>
        <p:grpSpPr bwMode="auto">
          <a:xfrm>
            <a:off x="1349375" y="533400"/>
            <a:ext cx="1028700" cy="1143000"/>
            <a:chOff x="0" y="0"/>
            <a:chExt cx="648" cy="720"/>
          </a:xfrm>
        </p:grpSpPr>
        <p:sp>
          <p:nvSpPr>
            <p:cNvPr id="83974" name="AutoShape 5"/>
            <p:cNvSpPr>
              <a:spLocks/>
            </p:cNvSpPr>
            <p:nvPr/>
          </p:nvSpPr>
          <p:spPr bwMode="auto">
            <a:xfrm>
              <a:off x="27" y="314"/>
              <a:ext cx="486" cy="380"/>
            </a:xfrm>
            <a:custGeom>
              <a:avLst/>
              <a:gdLst>
                <a:gd name="T0" fmla="*/ 0 w 21600"/>
                <a:gd name="T1" fmla="*/ 0 h 21600"/>
                <a:gd name="T2" fmla="*/ 21600 w 21600"/>
                <a:gd name="T3" fmla="*/ 21600 h 21600"/>
              </a:gdLst>
              <a:ahLst/>
              <a:cxnLst/>
              <a:rect l="T0" t="T1" r="T2" b="T3"/>
              <a:pathLst>
                <a:path w="21600" h="21600">
                  <a:moveTo>
                    <a:pt x="0" y="13533"/>
                  </a:moveTo>
                  <a:lnTo>
                    <a:pt x="0" y="10496"/>
                  </a:lnTo>
                  <a:lnTo>
                    <a:pt x="1230" y="5986"/>
                  </a:lnTo>
                  <a:lnTo>
                    <a:pt x="3763" y="3036"/>
                  </a:lnTo>
                  <a:lnTo>
                    <a:pt x="7453" y="0"/>
                  </a:lnTo>
                  <a:lnTo>
                    <a:pt x="10818" y="0"/>
                  </a:lnTo>
                  <a:lnTo>
                    <a:pt x="13278" y="0"/>
                  </a:lnTo>
                  <a:lnTo>
                    <a:pt x="16209" y="1475"/>
                  </a:lnTo>
                  <a:lnTo>
                    <a:pt x="19176" y="5986"/>
                  </a:lnTo>
                  <a:lnTo>
                    <a:pt x="21600" y="11060"/>
                  </a:lnTo>
                  <a:lnTo>
                    <a:pt x="21600" y="17089"/>
                  </a:lnTo>
                  <a:lnTo>
                    <a:pt x="20406" y="21600"/>
                  </a:lnTo>
                  <a:lnTo>
                    <a:pt x="13278" y="20125"/>
                  </a:lnTo>
                  <a:lnTo>
                    <a:pt x="9588" y="19605"/>
                  </a:lnTo>
                  <a:lnTo>
                    <a:pt x="4993" y="17089"/>
                  </a:lnTo>
                  <a:lnTo>
                    <a:pt x="0" y="13533"/>
                  </a:lnTo>
                  <a:close/>
                  <a:moveTo>
                    <a:pt x="0" y="13533"/>
                  </a:moveTo>
                </a:path>
              </a:pathLst>
            </a:custGeom>
            <a:solidFill>
              <a:srgbClr val="CF0E30"/>
            </a:solidFill>
            <a:ln w="12700">
              <a:solidFill>
                <a:srgbClr val="000000"/>
              </a:solidFill>
              <a:miter lim="800000"/>
              <a:headEnd/>
              <a:tailEnd/>
            </a:ln>
          </p:spPr>
          <p:txBody>
            <a:bodyPr lIns="0" tIns="0" rIns="0" bIns="0">
              <a:prstTxWarp prst="textNoShape">
                <a:avLst/>
              </a:prstTxWarp>
            </a:bodyPr>
            <a:lstStyle/>
            <a:p>
              <a:endParaRPr lang="en-US"/>
            </a:p>
          </p:txBody>
        </p:sp>
        <p:sp>
          <p:nvSpPr>
            <p:cNvPr id="83975" name="AutoShape 6"/>
            <p:cNvSpPr>
              <a:spLocks/>
            </p:cNvSpPr>
            <p:nvPr/>
          </p:nvSpPr>
          <p:spPr bwMode="auto">
            <a:xfrm>
              <a:off x="108" y="16"/>
              <a:ext cx="505" cy="311"/>
            </a:xfrm>
            <a:custGeom>
              <a:avLst/>
              <a:gdLst>
                <a:gd name="T0" fmla="*/ 0 w 21600"/>
                <a:gd name="T1" fmla="*/ 0 h 21600"/>
                <a:gd name="T2" fmla="*/ 21600 w 21600"/>
                <a:gd name="T3" fmla="*/ 21600 h 21600"/>
              </a:gdLst>
              <a:ahLst/>
              <a:cxnLst/>
              <a:rect l="T0" t="T1" r="T2" b="T3"/>
              <a:pathLst>
                <a:path w="21600" h="21600">
                  <a:moveTo>
                    <a:pt x="11200" y="11171"/>
                  </a:moveTo>
                  <a:lnTo>
                    <a:pt x="5600" y="10429"/>
                  </a:lnTo>
                  <a:lnTo>
                    <a:pt x="1600" y="7465"/>
                  </a:lnTo>
                  <a:lnTo>
                    <a:pt x="0" y="4924"/>
                  </a:lnTo>
                  <a:lnTo>
                    <a:pt x="1600" y="582"/>
                  </a:lnTo>
                  <a:lnTo>
                    <a:pt x="4417" y="0"/>
                  </a:lnTo>
                  <a:lnTo>
                    <a:pt x="7583" y="0"/>
                  </a:lnTo>
                  <a:lnTo>
                    <a:pt x="10017" y="5506"/>
                  </a:lnTo>
                  <a:lnTo>
                    <a:pt x="14017" y="10429"/>
                  </a:lnTo>
                  <a:lnTo>
                    <a:pt x="17565" y="11171"/>
                  </a:lnTo>
                  <a:lnTo>
                    <a:pt x="21183" y="14135"/>
                  </a:lnTo>
                  <a:lnTo>
                    <a:pt x="21600" y="20965"/>
                  </a:lnTo>
                  <a:lnTo>
                    <a:pt x="19235" y="21600"/>
                  </a:lnTo>
                  <a:lnTo>
                    <a:pt x="14435" y="19059"/>
                  </a:lnTo>
                  <a:lnTo>
                    <a:pt x="11200" y="11171"/>
                  </a:lnTo>
                  <a:close/>
                  <a:moveTo>
                    <a:pt x="11200" y="11171"/>
                  </a:moveTo>
                </a:path>
              </a:pathLst>
            </a:custGeom>
            <a:solidFill>
              <a:srgbClr val="FAFD00"/>
            </a:solidFill>
            <a:ln w="12700">
              <a:solidFill>
                <a:srgbClr val="000000"/>
              </a:solidFill>
              <a:miter lim="800000"/>
              <a:headEnd/>
              <a:tailEnd/>
            </a:ln>
          </p:spPr>
          <p:txBody>
            <a:bodyPr lIns="0" tIns="0" rIns="0" bIns="0">
              <a:prstTxWarp prst="textNoShape">
                <a:avLst/>
              </a:prstTxWarp>
            </a:bodyPr>
            <a:lstStyle/>
            <a:p>
              <a:endParaRPr lang="en-US"/>
            </a:p>
          </p:txBody>
        </p:sp>
        <p:sp>
          <p:nvSpPr>
            <p:cNvPr id="83976" name="AutoShape 7"/>
            <p:cNvSpPr>
              <a:spLocks/>
            </p:cNvSpPr>
            <p:nvPr/>
          </p:nvSpPr>
          <p:spPr bwMode="auto">
            <a:xfrm>
              <a:off x="0" y="0"/>
              <a:ext cx="648" cy="720"/>
            </a:xfrm>
            <a:custGeom>
              <a:avLst/>
              <a:gdLst>
                <a:gd name="T0" fmla="*/ 0 w 21600"/>
                <a:gd name="T1" fmla="*/ 0 h 21600"/>
                <a:gd name="T2" fmla="*/ 21600 w 21600"/>
                <a:gd name="T3" fmla="*/ 21600 h 21600"/>
              </a:gdLst>
              <a:ahLst/>
              <a:cxnLst/>
              <a:rect l="T0" t="T1" r="T2" b="T3"/>
              <a:pathLst>
                <a:path w="21600" h="21600">
                  <a:moveTo>
                    <a:pt x="298" y="17710"/>
                  </a:moveTo>
                  <a:lnTo>
                    <a:pt x="0" y="14553"/>
                  </a:lnTo>
                  <a:lnTo>
                    <a:pt x="2141" y="11189"/>
                  </a:lnTo>
                  <a:lnTo>
                    <a:pt x="7101" y="8581"/>
                  </a:lnTo>
                  <a:lnTo>
                    <a:pt x="10488" y="8581"/>
                  </a:lnTo>
                  <a:lnTo>
                    <a:pt x="11708" y="6773"/>
                  </a:lnTo>
                  <a:lnTo>
                    <a:pt x="9567" y="5995"/>
                  </a:lnTo>
                  <a:lnTo>
                    <a:pt x="6179" y="5171"/>
                  </a:lnTo>
                  <a:lnTo>
                    <a:pt x="3686" y="4142"/>
                  </a:lnTo>
                  <a:lnTo>
                    <a:pt x="2764" y="1808"/>
                  </a:lnTo>
                  <a:lnTo>
                    <a:pt x="4905" y="0"/>
                  </a:lnTo>
                  <a:lnTo>
                    <a:pt x="8347" y="0"/>
                  </a:lnTo>
                  <a:lnTo>
                    <a:pt x="10190" y="1281"/>
                  </a:lnTo>
                  <a:lnTo>
                    <a:pt x="6803" y="1030"/>
                  </a:lnTo>
                  <a:lnTo>
                    <a:pt x="4905" y="1281"/>
                  </a:lnTo>
                  <a:lnTo>
                    <a:pt x="4905" y="2837"/>
                  </a:lnTo>
                  <a:lnTo>
                    <a:pt x="7101" y="3867"/>
                  </a:lnTo>
                  <a:lnTo>
                    <a:pt x="10190" y="4645"/>
                  </a:lnTo>
                  <a:lnTo>
                    <a:pt x="11708" y="4645"/>
                  </a:lnTo>
                  <a:lnTo>
                    <a:pt x="11112" y="3089"/>
                  </a:lnTo>
                  <a:lnTo>
                    <a:pt x="10488" y="2059"/>
                  </a:lnTo>
                  <a:lnTo>
                    <a:pt x="12033" y="2586"/>
                  </a:lnTo>
                  <a:lnTo>
                    <a:pt x="13849" y="4393"/>
                  </a:lnTo>
                  <a:lnTo>
                    <a:pt x="16993" y="4393"/>
                  </a:lnTo>
                  <a:lnTo>
                    <a:pt x="19757" y="4919"/>
                  </a:lnTo>
                  <a:lnTo>
                    <a:pt x="20977" y="7299"/>
                  </a:lnTo>
                  <a:lnTo>
                    <a:pt x="21600" y="9358"/>
                  </a:lnTo>
                  <a:lnTo>
                    <a:pt x="19459" y="10136"/>
                  </a:lnTo>
                  <a:lnTo>
                    <a:pt x="17914" y="9885"/>
                  </a:lnTo>
                  <a:lnTo>
                    <a:pt x="19459" y="8581"/>
                  </a:lnTo>
                  <a:lnTo>
                    <a:pt x="19459" y="7025"/>
                  </a:lnTo>
                  <a:lnTo>
                    <a:pt x="17616" y="5995"/>
                  </a:lnTo>
                  <a:lnTo>
                    <a:pt x="14770" y="5743"/>
                  </a:lnTo>
                  <a:lnTo>
                    <a:pt x="13849" y="5743"/>
                  </a:lnTo>
                  <a:lnTo>
                    <a:pt x="14770" y="7299"/>
                  </a:lnTo>
                  <a:lnTo>
                    <a:pt x="17291" y="8581"/>
                  </a:lnTo>
                  <a:lnTo>
                    <a:pt x="18538" y="8581"/>
                  </a:lnTo>
                  <a:lnTo>
                    <a:pt x="16017" y="9107"/>
                  </a:lnTo>
                  <a:lnTo>
                    <a:pt x="13551" y="8329"/>
                  </a:lnTo>
                  <a:lnTo>
                    <a:pt x="12331" y="8329"/>
                  </a:lnTo>
                  <a:lnTo>
                    <a:pt x="12033" y="9358"/>
                  </a:lnTo>
                  <a:lnTo>
                    <a:pt x="13849" y="10411"/>
                  </a:lnTo>
                  <a:lnTo>
                    <a:pt x="15692" y="11441"/>
                  </a:lnTo>
                  <a:lnTo>
                    <a:pt x="17616" y="14278"/>
                  </a:lnTo>
                  <a:lnTo>
                    <a:pt x="17914" y="17458"/>
                  </a:lnTo>
                  <a:lnTo>
                    <a:pt x="17291" y="20296"/>
                  </a:lnTo>
                  <a:lnTo>
                    <a:pt x="16695" y="21600"/>
                  </a:lnTo>
                  <a:lnTo>
                    <a:pt x="7101" y="20044"/>
                  </a:lnTo>
                  <a:lnTo>
                    <a:pt x="3062" y="17710"/>
                  </a:lnTo>
                  <a:lnTo>
                    <a:pt x="4905" y="17458"/>
                  </a:lnTo>
                  <a:lnTo>
                    <a:pt x="8347" y="18992"/>
                  </a:lnTo>
                  <a:lnTo>
                    <a:pt x="15096" y="19518"/>
                  </a:lnTo>
                  <a:lnTo>
                    <a:pt x="15692" y="19518"/>
                  </a:lnTo>
                  <a:lnTo>
                    <a:pt x="16369" y="17710"/>
                  </a:lnTo>
                  <a:lnTo>
                    <a:pt x="16017" y="15331"/>
                  </a:lnTo>
                  <a:lnTo>
                    <a:pt x="14472" y="12997"/>
                  </a:lnTo>
                  <a:lnTo>
                    <a:pt x="12629" y="11189"/>
                  </a:lnTo>
                  <a:lnTo>
                    <a:pt x="13253" y="14278"/>
                  </a:lnTo>
                  <a:lnTo>
                    <a:pt x="11112" y="18236"/>
                  </a:lnTo>
                  <a:lnTo>
                    <a:pt x="11410" y="14804"/>
                  </a:lnTo>
                  <a:lnTo>
                    <a:pt x="11112" y="10914"/>
                  </a:lnTo>
                  <a:lnTo>
                    <a:pt x="8944" y="14026"/>
                  </a:lnTo>
                  <a:lnTo>
                    <a:pt x="7101" y="16932"/>
                  </a:lnTo>
                  <a:lnTo>
                    <a:pt x="7101" y="13248"/>
                  </a:lnTo>
                  <a:lnTo>
                    <a:pt x="9865" y="10411"/>
                  </a:lnTo>
                  <a:lnTo>
                    <a:pt x="8022" y="10136"/>
                  </a:lnTo>
                  <a:lnTo>
                    <a:pt x="5204" y="10914"/>
                  </a:lnTo>
                  <a:lnTo>
                    <a:pt x="3361" y="12219"/>
                  </a:lnTo>
                  <a:lnTo>
                    <a:pt x="1843" y="14278"/>
                  </a:lnTo>
                  <a:lnTo>
                    <a:pt x="1843" y="15834"/>
                  </a:lnTo>
                  <a:lnTo>
                    <a:pt x="2764" y="16108"/>
                  </a:lnTo>
                  <a:lnTo>
                    <a:pt x="298" y="17710"/>
                  </a:lnTo>
                  <a:close/>
                  <a:moveTo>
                    <a:pt x="298" y="17710"/>
                  </a:moveTo>
                </a:path>
              </a:pathLst>
            </a:custGeom>
            <a:solidFill>
              <a:srgbClr val="000000"/>
            </a:solidFill>
            <a:ln w="12700">
              <a:solidFill>
                <a:srgbClr val="000000"/>
              </a:solidFill>
              <a:miter lim="800000"/>
              <a:headEnd/>
              <a:tailEnd/>
            </a:ln>
          </p:spPr>
          <p:txBody>
            <a:bodyPr lIns="0" tIns="0" rIns="0" bIns="0">
              <a:prstTxWarp prst="textNoShape">
                <a:avLst/>
              </a:prstTxWarp>
            </a:bodyPr>
            <a:lstStyle/>
            <a:p>
              <a:endParaRPr lang="en-US"/>
            </a:p>
          </p:txBody>
        </p:sp>
      </p:grpSp>
    </p:spTree>
  </p:cSld>
  <p:clrMapOvr>
    <a:masterClrMapping/>
  </p:clrMapOvr>
  <p:transition spd="med">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44034" name="Group 1"/>
          <p:cNvGrpSpPr>
            <a:grpSpLocks/>
          </p:cNvGrpSpPr>
          <p:nvPr/>
        </p:nvGrpSpPr>
        <p:grpSpPr bwMode="auto">
          <a:xfrm>
            <a:off x="1371600" y="228600"/>
            <a:ext cx="7539038" cy="3724275"/>
            <a:chOff x="0" y="0"/>
            <a:chExt cx="4748" cy="2346"/>
          </a:xfrm>
        </p:grpSpPr>
        <p:sp>
          <p:nvSpPr>
            <p:cNvPr id="44050" name="AutoShape 2"/>
            <p:cNvSpPr>
              <a:spLocks/>
            </p:cNvSpPr>
            <p:nvPr/>
          </p:nvSpPr>
          <p:spPr bwMode="auto">
            <a:xfrm>
              <a:off x="0" y="0"/>
              <a:ext cx="4748" cy="2346"/>
            </a:xfrm>
            <a:custGeom>
              <a:avLst/>
              <a:gdLst>
                <a:gd name="T0" fmla="*/ 0 w 21600"/>
                <a:gd name="T1" fmla="*/ 0 h 21600"/>
                <a:gd name="T2" fmla="*/ 21600 w 21600"/>
                <a:gd name="T3" fmla="*/ 21600 h 21600"/>
              </a:gdLst>
              <a:ahLst/>
              <a:cxnLst/>
              <a:rect l="T0" t="T1" r="T2" b="T3"/>
              <a:pathLst>
                <a:path w="21600" h="21600">
                  <a:moveTo>
                    <a:pt x="6569" y="0"/>
                  </a:moveTo>
                  <a:cubicBezTo>
                    <a:pt x="4908" y="0"/>
                    <a:pt x="3562" y="1612"/>
                    <a:pt x="3562" y="3600"/>
                  </a:cubicBezTo>
                  <a:lnTo>
                    <a:pt x="3562" y="12600"/>
                  </a:lnTo>
                  <a:lnTo>
                    <a:pt x="0" y="18875"/>
                  </a:lnTo>
                  <a:lnTo>
                    <a:pt x="3562" y="18000"/>
                  </a:lnTo>
                  <a:cubicBezTo>
                    <a:pt x="3562" y="19988"/>
                    <a:pt x="4908" y="21600"/>
                    <a:pt x="6569" y="21600"/>
                  </a:cubicBezTo>
                  <a:lnTo>
                    <a:pt x="11078" y="21600"/>
                  </a:lnTo>
                  <a:lnTo>
                    <a:pt x="18594" y="21600"/>
                  </a:lnTo>
                  <a:cubicBezTo>
                    <a:pt x="20254" y="21600"/>
                    <a:pt x="21600" y="19988"/>
                    <a:pt x="21600" y="18000"/>
                  </a:cubicBezTo>
                  <a:lnTo>
                    <a:pt x="21600" y="12600"/>
                  </a:lnTo>
                  <a:lnTo>
                    <a:pt x="21600" y="3600"/>
                  </a:lnTo>
                  <a:cubicBezTo>
                    <a:pt x="21600" y="1612"/>
                    <a:pt x="20254" y="0"/>
                    <a:pt x="18594" y="0"/>
                  </a:cubicBezTo>
                  <a:lnTo>
                    <a:pt x="11078" y="0"/>
                  </a:lnTo>
                  <a:lnTo>
                    <a:pt x="6569" y="0"/>
                  </a:lnTo>
                  <a:close/>
                  <a:moveTo>
                    <a:pt x="6569" y="0"/>
                  </a:moveTo>
                </a:path>
              </a:pathLst>
            </a:custGeom>
            <a:noFill/>
            <a:ln w="76200">
              <a:solidFill>
                <a:schemeClr val="tx1"/>
              </a:solidFill>
              <a:miter lim="800000"/>
              <a:headEnd/>
              <a:tailEnd/>
            </a:ln>
          </p:spPr>
          <p:txBody>
            <a:bodyPr lIns="0" tIns="0" rIns="0" bIns="0">
              <a:prstTxWarp prst="textNoShape">
                <a:avLst/>
              </a:prstTxWarp>
            </a:bodyPr>
            <a:lstStyle/>
            <a:p>
              <a:endParaRPr lang="en-US"/>
            </a:p>
          </p:txBody>
        </p:sp>
        <p:sp>
          <p:nvSpPr>
            <p:cNvPr id="44051" name="Rectangle 3"/>
            <p:cNvSpPr>
              <a:spLocks/>
            </p:cNvSpPr>
            <p:nvPr/>
          </p:nvSpPr>
          <p:spPr bwMode="auto">
            <a:xfrm>
              <a:off x="929" y="477"/>
              <a:ext cx="3672" cy="1392"/>
            </a:xfrm>
            <a:prstGeom prst="rect">
              <a:avLst/>
            </a:prstGeom>
            <a:noFill/>
            <a:ln w="12700">
              <a:noFill/>
              <a:miter lim="800000"/>
              <a:headEnd/>
              <a:tailEnd/>
            </a:ln>
          </p:spPr>
          <p:txBody>
            <a:bodyPr lIns="38100" tIns="38100" rIns="264274" bIns="38100" anchor="ctr">
              <a:prstTxWarp prst="textNoShape">
                <a:avLst/>
              </a:prstTxWarp>
            </a:bodyPr>
            <a:lstStyle/>
            <a:p>
              <a:pPr marL="187325" algn="ctr"/>
              <a:r>
                <a:rPr lang="en-US" sz="3600" dirty="0">
                  <a:solidFill>
                    <a:schemeClr val="tx1"/>
                  </a:solidFill>
                  <a:ea typeface="Arial Rounded MT Bold" charset="0"/>
                  <a:cs typeface="Arial Rounded MT Bold" charset="0"/>
                </a:rPr>
                <a:t>A graph is </a:t>
              </a:r>
              <a:r>
                <a:rPr lang="en-US" sz="3600" dirty="0">
                  <a:solidFill>
                    <a:srgbClr val="FFFF00"/>
                  </a:solidFill>
                  <a:ea typeface="Arial Rounded MT Bold" charset="0"/>
                  <a:cs typeface="Arial Rounded MT Bold" charset="0"/>
                </a:rPr>
                <a:t>planar</a:t>
              </a:r>
              <a:r>
                <a:rPr lang="en-US" sz="3600" dirty="0">
                  <a:solidFill>
                    <a:schemeClr val="tx1"/>
                  </a:solidFill>
                  <a:ea typeface="Arial Rounded MT Bold" charset="0"/>
                  <a:cs typeface="Arial Rounded MT Bold" charset="0"/>
                </a:rPr>
                <a:t> if</a:t>
              </a:r>
            </a:p>
            <a:p>
              <a:pPr marL="187325" algn="ctr"/>
              <a:endParaRPr lang="en-US" sz="3600" dirty="0">
                <a:solidFill>
                  <a:schemeClr val="tx1"/>
                </a:solidFill>
                <a:ea typeface="Arial Rounded MT Bold" charset="0"/>
                <a:cs typeface="Arial Rounded MT Bold" charset="0"/>
              </a:endParaRPr>
            </a:p>
            <a:p>
              <a:pPr marL="187325" algn="ctr"/>
              <a:endParaRPr lang="en-US" sz="3600" dirty="0">
                <a:solidFill>
                  <a:schemeClr val="tx1"/>
                </a:solidFill>
                <a:ea typeface="Arial Rounded MT Bold" charset="0"/>
                <a:cs typeface="Arial Rounded MT Bold" charset="0"/>
              </a:endParaRPr>
            </a:p>
            <a:p>
              <a:pPr marL="187325" algn="ctr"/>
              <a:r>
                <a:rPr lang="en-US" sz="3600" dirty="0">
                  <a:solidFill>
                    <a:schemeClr val="tx1"/>
                  </a:solidFill>
                  <a:ea typeface="Arial Rounded MT Bold" charset="0"/>
                  <a:cs typeface="Arial Rounded MT Bold" charset="0"/>
                </a:rPr>
                <a:t> </a:t>
              </a:r>
            </a:p>
          </p:txBody>
        </p:sp>
      </p:grpSp>
      <p:sp>
        <p:nvSpPr>
          <p:cNvPr id="9220" name="Rectangle 4"/>
          <p:cNvSpPr>
            <a:spLocks/>
          </p:cNvSpPr>
          <p:nvPr/>
        </p:nvSpPr>
        <p:spPr bwMode="auto">
          <a:xfrm>
            <a:off x="3384550" y="1612900"/>
            <a:ext cx="4876800" cy="1701800"/>
          </a:xfrm>
          <a:prstGeom prst="rect">
            <a:avLst/>
          </a:prstGeom>
          <a:noFill/>
          <a:ln w="12700">
            <a:noFill/>
            <a:miter lim="800000"/>
            <a:headEnd/>
            <a:tailEnd/>
          </a:ln>
        </p:spPr>
        <p:txBody>
          <a:bodyPr lIns="0" tIns="0" rIns="40639" bIns="0">
            <a:prstTxWarp prst="textNoShape">
              <a:avLst/>
            </a:prstTxWarp>
          </a:bodyPr>
          <a:lstStyle/>
          <a:p>
            <a:pPr marL="39688" algn="ctr"/>
            <a:r>
              <a:rPr lang="en-US" sz="3600">
                <a:solidFill>
                  <a:schemeClr val="tx1"/>
                </a:solidFill>
                <a:ea typeface="Arial Rounded MT Bold" charset="0"/>
                <a:cs typeface="Arial Rounded MT Bold" charset="0"/>
              </a:rPr>
              <a:t>it can be drawn in the plane without crossing edges</a:t>
            </a:r>
          </a:p>
        </p:txBody>
      </p:sp>
      <p:grpSp>
        <p:nvGrpSpPr>
          <p:cNvPr id="44036" name="Group 5"/>
          <p:cNvGrpSpPr>
            <a:grpSpLocks/>
          </p:cNvGrpSpPr>
          <p:nvPr/>
        </p:nvGrpSpPr>
        <p:grpSpPr bwMode="auto">
          <a:xfrm>
            <a:off x="388938" y="2840038"/>
            <a:ext cx="1322387" cy="3086100"/>
            <a:chOff x="0" y="0"/>
            <a:chExt cx="832" cy="1944"/>
          </a:xfrm>
        </p:grpSpPr>
        <p:sp>
          <p:nvSpPr>
            <p:cNvPr id="44037" name="AutoShape 6"/>
            <p:cNvSpPr>
              <a:spLocks/>
            </p:cNvSpPr>
            <p:nvPr/>
          </p:nvSpPr>
          <p:spPr bwMode="auto">
            <a:xfrm>
              <a:off x="122" y="320"/>
              <a:ext cx="297" cy="392"/>
            </a:xfrm>
            <a:custGeom>
              <a:avLst/>
              <a:gdLst>
                <a:gd name="T0" fmla="*/ 0 w 21600"/>
                <a:gd name="T1" fmla="*/ 0 h 21600"/>
                <a:gd name="T2" fmla="*/ 21600 w 21600"/>
                <a:gd name="T3" fmla="*/ 21600 h 21600"/>
              </a:gdLst>
              <a:ahLst/>
              <a:cxnLst/>
              <a:rect l="T0" t="T1" r="T2" b="T3"/>
              <a:pathLst>
                <a:path w="21600" h="21600">
                  <a:moveTo>
                    <a:pt x="14437" y="11032"/>
                  </a:moveTo>
                  <a:lnTo>
                    <a:pt x="13904" y="6599"/>
                  </a:lnTo>
                  <a:lnTo>
                    <a:pt x="11994" y="1753"/>
                  </a:lnTo>
                  <a:lnTo>
                    <a:pt x="9157" y="0"/>
                  </a:lnTo>
                  <a:lnTo>
                    <a:pt x="5786" y="0"/>
                  </a:lnTo>
                  <a:lnTo>
                    <a:pt x="1882" y="2629"/>
                  </a:lnTo>
                  <a:lnTo>
                    <a:pt x="0" y="7939"/>
                  </a:lnTo>
                  <a:lnTo>
                    <a:pt x="506" y="15001"/>
                  </a:lnTo>
                  <a:lnTo>
                    <a:pt x="2416" y="18507"/>
                  </a:lnTo>
                  <a:lnTo>
                    <a:pt x="5786" y="21600"/>
                  </a:lnTo>
                  <a:lnTo>
                    <a:pt x="10533" y="21600"/>
                  </a:lnTo>
                  <a:lnTo>
                    <a:pt x="13904" y="18971"/>
                  </a:lnTo>
                  <a:lnTo>
                    <a:pt x="14859" y="15414"/>
                  </a:lnTo>
                  <a:lnTo>
                    <a:pt x="14859" y="13661"/>
                  </a:lnTo>
                  <a:lnTo>
                    <a:pt x="21094" y="13661"/>
                  </a:lnTo>
                  <a:lnTo>
                    <a:pt x="21600" y="10156"/>
                  </a:lnTo>
                  <a:lnTo>
                    <a:pt x="14437" y="11032"/>
                  </a:lnTo>
                  <a:close/>
                  <a:moveTo>
                    <a:pt x="14437" y="11032"/>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44038" name="AutoShape 7"/>
            <p:cNvSpPr>
              <a:spLocks/>
            </p:cNvSpPr>
            <p:nvPr/>
          </p:nvSpPr>
          <p:spPr bwMode="auto">
            <a:xfrm>
              <a:off x="160" y="707"/>
              <a:ext cx="214" cy="674"/>
            </a:xfrm>
            <a:custGeom>
              <a:avLst/>
              <a:gdLst>
                <a:gd name="T0" fmla="*/ 0 w 21600"/>
                <a:gd name="T1" fmla="*/ 0 h 21600"/>
                <a:gd name="T2" fmla="*/ 21600 w 21600"/>
                <a:gd name="T3" fmla="*/ 21600 h 21600"/>
              </a:gdLst>
              <a:ahLst/>
              <a:cxnLst/>
              <a:rect l="T0" t="T1" r="T2" b="T3"/>
              <a:pathLst>
                <a:path w="21600" h="21600">
                  <a:moveTo>
                    <a:pt x="0" y="2790"/>
                  </a:moveTo>
                  <a:lnTo>
                    <a:pt x="2024" y="510"/>
                  </a:lnTo>
                  <a:lnTo>
                    <a:pt x="6071" y="0"/>
                  </a:lnTo>
                  <a:lnTo>
                    <a:pt x="11481" y="0"/>
                  </a:lnTo>
                  <a:lnTo>
                    <a:pt x="16852" y="1260"/>
                  </a:lnTo>
                  <a:lnTo>
                    <a:pt x="19576" y="4320"/>
                  </a:lnTo>
                  <a:lnTo>
                    <a:pt x="19576" y="6345"/>
                  </a:lnTo>
                  <a:lnTo>
                    <a:pt x="21600" y="10935"/>
                  </a:lnTo>
                  <a:lnTo>
                    <a:pt x="20899" y="16500"/>
                  </a:lnTo>
                  <a:lnTo>
                    <a:pt x="18876" y="19830"/>
                  </a:lnTo>
                  <a:lnTo>
                    <a:pt x="14205" y="21600"/>
                  </a:lnTo>
                  <a:lnTo>
                    <a:pt x="10158" y="21600"/>
                  </a:lnTo>
                  <a:lnTo>
                    <a:pt x="4748" y="20580"/>
                  </a:lnTo>
                  <a:lnTo>
                    <a:pt x="2024" y="18540"/>
                  </a:lnTo>
                  <a:lnTo>
                    <a:pt x="701" y="16260"/>
                  </a:lnTo>
                  <a:lnTo>
                    <a:pt x="0" y="13725"/>
                  </a:lnTo>
                  <a:lnTo>
                    <a:pt x="0" y="7365"/>
                  </a:lnTo>
                  <a:lnTo>
                    <a:pt x="0" y="2790"/>
                  </a:lnTo>
                  <a:close/>
                  <a:moveTo>
                    <a:pt x="0" y="279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44039" name="AutoShape 8"/>
            <p:cNvSpPr>
              <a:spLocks/>
            </p:cNvSpPr>
            <p:nvPr/>
          </p:nvSpPr>
          <p:spPr bwMode="auto">
            <a:xfrm>
              <a:off x="0" y="723"/>
              <a:ext cx="213" cy="615"/>
            </a:xfrm>
            <a:custGeom>
              <a:avLst/>
              <a:gdLst>
                <a:gd name="T0" fmla="*/ 0 w 21600"/>
                <a:gd name="T1" fmla="*/ 0 h 21600"/>
                <a:gd name="T2" fmla="*/ 21600 w 21600"/>
                <a:gd name="T3" fmla="*/ 21600 h 21600"/>
              </a:gdLst>
              <a:ahLst/>
              <a:cxnLst/>
              <a:rect l="T0" t="T1" r="T2" b="T3"/>
              <a:pathLst>
                <a:path w="21600" h="21600">
                  <a:moveTo>
                    <a:pt x="12561" y="1862"/>
                  </a:moveTo>
                  <a:lnTo>
                    <a:pt x="17100" y="181"/>
                  </a:lnTo>
                  <a:lnTo>
                    <a:pt x="20700" y="0"/>
                  </a:lnTo>
                  <a:lnTo>
                    <a:pt x="21600" y="741"/>
                  </a:lnTo>
                  <a:lnTo>
                    <a:pt x="19839" y="2801"/>
                  </a:lnTo>
                  <a:lnTo>
                    <a:pt x="16630" y="4103"/>
                  </a:lnTo>
                  <a:lnTo>
                    <a:pt x="12130" y="5025"/>
                  </a:lnTo>
                  <a:lnTo>
                    <a:pt x="9000" y="6903"/>
                  </a:lnTo>
                  <a:lnTo>
                    <a:pt x="5400" y="8946"/>
                  </a:lnTo>
                  <a:lnTo>
                    <a:pt x="4930" y="10627"/>
                  </a:lnTo>
                  <a:lnTo>
                    <a:pt x="5830" y="11517"/>
                  </a:lnTo>
                  <a:lnTo>
                    <a:pt x="9470" y="13576"/>
                  </a:lnTo>
                  <a:lnTo>
                    <a:pt x="14439" y="14878"/>
                  </a:lnTo>
                  <a:lnTo>
                    <a:pt x="15770" y="15438"/>
                  </a:lnTo>
                  <a:lnTo>
                    <a:pt x="16200" y="16740"/>
                  </a:lnTo>
                  <a:lnTo>
                    <a:pt x="13970" y="18239"/>
                  </a:lnTo>
                  <a:lnTo>
                    <a:pt x="10330" y="19359"/>
                  </a:lnTo>
                  <a:lnTo>
                    <a:pt x="10330" y="21600"/>
                  </a:lnTo>
                  <a:lnTo>
                    <a:pt x="8570" y="21600"/>
                  </a:lnTo>
                  <a:lnTo>
                    <a:pt x="7591" y="19919"/>
                  </a:lnTo>
                  <a:lnTo>
                    <a:pt x="7591" y="18420"/>
                  </a:lnTo>
                  <a:lnTo>
                    <a:pt x="9900" y="16740"/>
                  </a:lnTo>
                  <a:lnTo>
                    <a:pt x="11230" y="16179"/>
                  </a:lnTo>
                  <a:lnTo>
                    <a:pt x="10800" y="15619"/>
                  </a:lnTo>
                  <a:lnTo>
                    <a:pt x="7591" y="14515"/>
                  </a:lnTo>
                  <a:lnTo>
                    <a:pt x="3600" y="13016"/>
                  </a:lnTo>
                  <a:lnTo>
                    <a:pt x="1291" y="11335"/>
                  </a:lnTo>
                  <a:lnTo>
                    <a:pt x="0" y="9128"/>
                  </a:lnTo>
                  <a:lnTo>
                    <a:pt x="1291" y="7826"/>
                  </a:lnTo>
                  <a:lnTo>
                    <a:pt x="5830" y="5223"/>
                  </a:lnTo>
                  <a:lnTo>
                    <a:pt x="9470" y="3163"/>
                  </a:lnTo>
                  <a:lnTo>
                    <a:pt x="12561" y="1862"/>
                  </a:lnTo>
                  <a:close/>
                  <a:moveTo>
                    <a:pt x="12561" y="1862"/>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44040" name="AutoShape 9"/>
            <p:cNvSpPr>
              <a:spLocks/>
            </p:cNvSpPr>
            <p:nvPr/>
          </p:nvSpPr>
          <p:spPr bwMode="auto">
            <a:xfrm>
              <a:off x="283" y="740"/>
              <a:ext cx="549" cy="303"/>
            </a:xfrm>
            <a:custGeom>
              <a:avLst/>
              <a:gdLst>
                <a:gd name="T0" fmla="*/ 0 w 21600"/>
                <a:gd name="T1" fmla="*/ 0 h 21600"/>
                <a:gd name="T2" fmla="*/ 21600 w 21600"/>
                <a:gd name="T3" fmla="*/ 21600 h 21600"/>
              </a:gdLst>
              <a:ahLst/>
              <a:cxnLst/>
              <a:rect l="T0" t="T1" r="T2" b="T3"/>
              <a:pathLst>
                <a:path w="21600" h="21600">
                  <a:moveTo>
                    <a:pt x="0" y="401"/>
                  </a:moveTo>
                  <a:lnTo>
                    <a:pt x="1217" y="0"/>
                  </a:lnTo>
                  <a:lnTo>
                    <a:pt x="4107" y="2675"/>
                  </a:lnTo>
                  <a:lnTo>
                    <a:pt x="7377" y="6888"/>
                  </a:lnTo>
                  <a:lnTo>
                    <a:pt x="9279" y="10298"/>
                  </a:lnTo>
                  <a:lnTo>
                    <a:pt x="13721" y="12204"/>
                  </a:lnTo>
                  <a:lnTo>
                    <a:pt x="17843" y="13408"/>
                  </a:lnTo>
                  <a:lnTo>
                    <a:pt x="18847" y="12204"/>
                  </a:lnTo>
                  <a:lnTo>
                    <a:pt x="20505" y="9396"/>
                  </a:lnTo>
                  <a:lnTo>
                    <a:pt x="21022" y="10533"/>
                  </a:lnTo>
                  <a:lnTo>
                    <a:pt x="19121" y="13776"/>
                  </a:lnTo>
                  <a:lnTo>
                    <a:pt x="21600" y="14177"/>
                  </a:lnTo>
                  <a:lnTo>
                    <a:pt x="21539" y="15849"/>
                  </a:lnTo>
                  <a:lnTo>
                    <a:pt x="19470" y="15448"/>
                  </a:lnTo>
                  <a:lnTo>
                    <a:pt x="19288" y="16986"/>
                  </a:lnTo>
                  <a:lnTo>
                    <a:pt x="21265" y="20229"/>
                  </a:lnTo>
                  <a:lnTo>
                    <a:pt x="20748" y="21600"/>
                  </a:lnTo>
                  <a:lnTo>
                    <a:pt x="19121" y="18323"/>
                  </a:lnTo>
                  <a:lnTo>
                    <a:pt x="18679" y="21600"/>
                  </a:lnTo>
                  <a:lnTo>
                    <a:pt x="18269" y="20998"/>
                  </a:lnTo>
                  <a:lnTo>
                    <a:pt x="18025" y="16451"/>
                  </a:lnTo>
                  <a:lnTo>
                    <a:pt x="12504" y="15682"/>
                  </a:lnTo>
                  <a:lnTo>
                    <a:pt x="9279" y="14545"/>
                  </a:lnTo>
                  <a:lnTo>
                    <a:pt x="8062" y="13040"/>
                  </a:lnTo>
                  <a:lnTo>
                    <a:pt x="4274" y="8025"/>
                  </a:lnTo>
                  <a:lnTo>
                    <a:pt x="1552" y="6152"/>
                  </a:lnTo>
                  <a:lnTo>
                    <a:pt x="1217" y="2675"/>
                  </a:lnTo>
                  <a:lnTo>
                    <a:pt x="0" y="401"/>
                  </a:lnTo>
                  <a:close/>
                  <a:moveTo>
                    <a:pt x="0" y="401"/>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44041" name="AutoShape 10"/>
            <p:cNvSpPr>
              <a:spLocks/>
            </p:cNvSpPr>
            <p:nvPr/>
          </p:nvSpPr>
          <p:spPr bwMode="auto">
            <a:xfrm>
              <a:off x="25" y="1225"/>
              <a:ext cx="217" cy="719"/>
            </a:xfrm>
            <a:custGeom>
              <a:avLst/>
              <a:gdLst>
                <a:gd name="T0" fmla="*/ 0 w 21600"/>
                <a:gd name="T1" fmla="*/ 0 h 21600"/>
                <a:gd name="T2" fmla="*/ 21600 w 21600"/>
                <a:gd name="T3" fmla="*/ 21600 h 21600"/>
              </a:gdLst>
              <a:ahLst/>
              <a:cxnLst/>
              <a:rect l="T0" t="T1" r="T2" b="T3"/>
              <a:pathLst>
                <a:path w="21600" h="21600">
                  <a:moveTo>
                    <a:pt x="12376" y="2395"/>
                  </a:moveTo>
                  <a:lnTo>
                    <a:pt x="16296" y="0"/>
                  </a:lnTo>
                  <a:lnTo>
                    <a:pt x="21600" y="958"/>
                  </a:lnTo>
                  <a:lnTo>
                    <a:pt x="21600" y="3184"/>
                  </a:lnTo>
                  <a:lnTo>
                    <a:pt x="19870" y="3790"/>
                  </a:lnTo>
                  <a:lnTo>
                    <a:pt x="15873" y="4903"/>
                  </a:lnTo>
                  <a:lnTo>
                    <a:pt x="13683" y="7144"/>
                  </a:lnTo>
                  <a:lnTo>
                    <a:pt x="13683" y="9215"/>
                  </a:lnTo>
                  <a:lnTo>
                    <a:pt x="16296" y="12540"/>
                  </a:lnTo>
                  <a:lnTo>
                    <a:pt x="17603" y="15400"/>
                  </a:lnTo>
                  <a:lnTo>
                    <a:pt x="16719" y="18557"/>
                  </a:lnTo>
                  <a:lnTo>
                    <a:pt x="18102" y="19205"/>
                  </a:lnTo>
                  <a:lnTo>
                    <a:pt x="17603" y="20163"/>
                  </a:lnTo>
                  <a:lnTo>
                    <a:pt x="15873" y="20163"/>
                  </a:lnTo>
                  <a:lnTo>
                    <a:pt x="11953" y="20473"/>
                  </a:lnTo>
                  <a:lnTo>
                    <a:pt x="6649" y="21600"/>
                  </a:lnTo>
                  <a:lnTo>
                    <a:pt x="4881" y="21600"/>
                  </a:lnTo>
                  <a:lnTo>
                    <a:pt x="0" y="20318"/>
                  </a:lnTo>
                  <a:lnTo>
                    <a:pt x="884" y="19839"/>
                  </a:lnTo>
                  <a:lnTo>
                    <a:pt x="7495" y="19205"/>
                  </a:lnTo>
                  <a:lnTo>
                    <a:pt x="13260" y="19205"/>
                  </a:lnTo>
                  <a:lnTo>
                    <a:pt x="14567" y="17317"/>
                  </a:lnTo>
                  <a:lnTo>
                    <a:pt x="14105" y="14611"/>
                  </a:lnTo>
                  <a:lnTo>
                    <a:pt x="11953" y="12216"/>
                  </a:lnTo>
                  <a:lnTo>
                    <a:pt x="9224" y="9215"/>
                  </a:lnTo>
                  <a:lnTo>
                    <a:pt x="7956" y="6820"/>
                  </a:lnTo>
                  <a:lnTo>
                    <a:pt x="7956" y="5072"/>
                  </a:lnTo>
                  <a:lnTo>
                    <a:pt x="9685" y="3508"/>
                  </a:lnTo>
                  <a:lnTo>
                    <a:pt x="12376" y="2395"/>
                  </a:lnTo>
                  <a:close/>
                  <a:moveTo>
                    <a:pt x="12376" y="2395"/>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44042" name="AutoShape 11"/>
            <p:cNvSpPr>
              <a:spLocks/>
            </p:cNvSpPr>
            <p:nvPr/>
          </p:nvSpPr>
          <p:spPr bwMode="auto">
            <a:xfrm>
              <a:off x="270" y="1261"/>
              <a:ext cx="209" cy="645"/>
            </a:xfrm>
            <a:custGeom>
              <a:avLst/>
              <a:gdLst>
                <a:gd name="T0" fmla="*/ 0 w 21600"/>
                <a:gd name="T1" fmla="*/ 0 h 21600"/>
                <a:gd name="T2" fmla="*/ 21600 w 21600"/>
                <a:gd name="T3" fmla="*/ 21600 h 21600"/>
              </a:gdLst>
              <a:ahLst/>
              <a:cxnLst/>
              <a:rect l="T0" t="T1" r="T2" b="T3"/>
              <a:pathLst>
                <a:path w="21600" h="21600">
                  <a:moveTo>
                    <a:pt x="2830" y="0"/>
                  </a:moveTo>
                  <a:lnTo>
                    <a:pt x="7771" y="1413"/>
                  </a:lnTo>
                  <a:lnTo>
                    <a:pt x="10123" y="3548"/>
                  </a:lnTo>
                  <a:lnTo>
                    <a:pt x="11039" y="5463"/>
                  </a:lnTo>
                  <a:lnTo>
                    <a:pt x="11477" y="7959"/>
                  </a:lnTo>
                  <a:lnTo>
                    <a:pt x="11039" y="11334"/>
                  </a:lnTo>
                  <a:lnTo>
                    <a:pt x="9206" y="14002"/>
                  </a:lnTo>
                  <a:lnTo>
                    <a:pt x="7771" y="16624"/>
                  </a:lnTo>
                  <a:lnTo>
                    <a:pt x="6416" y="18225"/>
                  </a:lnTo>
                  <a:lnTo>
                    <a:pt x="6416" y="18931"/>
                  </a:lnTo>
                  <a:lnTo>
                    <a:pt x="8768" y="19292"/>
                  </a:lnTo>
                  <a:lnTo>
                    <a:pt x="15184" y="19292"/>
                  </a:lnTo>
                  <a:lnTo>
                    <a:pt x="21600" y="19999"/>
                  </a:lnTo>
                  <a:lnTo>
                    <a:pt x="21600" y="20533"/>
                  </a:lnTo>
                  <a:lnTo>
                    <a:pt x="16539" y="21600"/>
                  </a:lnTo>
                  <a:lnTo>
                    <a:pt x="14267" y="21427"/>
                  </a:lnTo>
                  <a:lnTo>
                    <a:pt x="9684" y="20533"/>
                  </a:lnTo>
                  <a:lnTo>
                    <a:pt x="5061" y="20187"/>
                  </a:lnTo>
                  <a:lnTo>
                    <a:pt x="1355" y="20187"/>
                  </a:lnTo>
                  <a:lnTo>
                    <a:pt x="478" y="19292"/>
                  </a:lnTo>
                  <a:lnTo>
                    <a:pt x="1355" y="18225"/>
                  </a:lnTo>
                  <a:lnTo>
                    <a:pt x="5061" y="16278"/>
                  </a:lnTo>
                  <a:lnTo>
                    <a:pt x="6894" y="13814"/>
                  </a:lnTo>
                  <a:lnTo>
                    <a:pt x="7771" y="10973"/>
                  </a:lnTo>
                  <a:lnTo>
                    <a:pt x="6894" y="6719"/>
                  </a:lnTo>
                  <a:lnTo>
                    <a:pt x="5061" y="4976"/>
                  </a:lnTo>
                  <a:lnTo>
                    <a:pt x="1833" y="3548"/>
                  </a:lnTo>
                  <a:lnTo>
                    <a:pt x="0" y="1413"/>
                  </a:lnTo>
                  <a:lnTo>
                    <a:pt x="2830" y="0"/>
                  </a:lnTo>
                  <a:close/>
                  <a:moveTo>
                    <a:pt x="2830" y="0"/>
                  </a:moveTo>
                </a:path>
              </a:pathLst>
            </a:custGeom>
            <a:solidFill>
              <a:srgbClr val="FFFFFF"/>
            </a:solidFill>
            <a:ln w="12700">
              <a:solidFill>
                <a:schemeClr val="tx1"/>
              </a:solidFill>
              <a:miter lim="800000"/>
              <a:headEnd/>
              <a:tailEnd/>
            </a:ln>
          </p:spPr>
          <p:txBody>
            <a:bodyPr lIns="0" tIns="0" rIns="0" bIns="0">
              <a:prstTxWarp prst="textNoShape">
                <a:avLst/>
              </a:prstTxWarp>
            </a:bodyPr>
            <a:lstStyle/>
            <a:p>
              <a:endParaRPr lang="en-US"/>
            </a:p>
          </p:txBody>
        </p:sp>
        <p:sp>
          <p:nvSpPr>
            <p:cNvPr id="44043" name="AutoShape 12"/>
            <p:cNvSpPr>
              <a:spLocks/>
            </p:cNvSpPr>
            <p:nvPr/>
          </p:nvSpPr>
          <p:spPr bwMode="auto">
            <a:xfrm>
              <a:off x="167" y="711"/>
              <a:ext cx="304" cy="561"/>
            </a:xfrm>
            <a:custGeom>
              <a:avLst/>
              <a:gdLst>
                <a:gd name="T0" fmla="*/ 0 w 21600"/>
                <a:gd name="T1" fmla="*/ 0 h 21600"/>
                <a:gd name="T2" fmla="*/ 21600 w 21600"/>
                <a:gd name="T3" fmla="*/ 21600 h 21600"/>
              </a:gdLst>
              <a:ahLst/>
              <a:cxnLst/>
              <a:rect l="T0" t="T1" r="T2" b="T3"/>
              <a:pathLst>
                <a:path w="21600" h="21600">
                  <a:moveTo>
                    <a:pt x="8141" y="3876"/>
                  </a:moveTo>
                  <a:lnTo>
                    <a:pt x="13459" y="8168"/>
                  </a:lnTo>
                  <a:lnTo>
                    <a:pt x="19106" y="13018"/>
                  </a:lnTo>
                  <a:lnTo>
                    <a:pt x="21600" y="15668"/>
                  </a:lnTo>
                  <a:lnTo>
                    <a:pt x="18503" y="21600"/>
                  </a:lnTo>
                  <a:lnTo>
                    <a:pt x="10307" y="18950"/>
                  </a:lnTo>
                  <a:lnTo>
                    <a:pt x="8443" y="11792"/>
                  </a:lnTo>
                  <a:lnTo>
                    <a:pt x="6880" y="6942"/>
                  </a:lnTo>
                  <a:lnTo>
                    <a:pt x="3783" y="4688"/>
                  </a:lnTo>
                  <a:lnTo>
                    <a:pt x="0" y="2867"/>
                  </a:lnTo>
                  <a:lnTo>
                    <a:pt x="1864" y="613"/>
                  </a:lnTo>
                  <a:lnTo>
                    <a:pt x="7209" y="0"/>
                  </a:lnTo>
                  <a:lnTo>
                    <a:pt x="9375" y="1028"/>
                  </a:lnTo>
                  <a:lnTo>
                    <a:pt x="8141" y="3876"/>
                  </a:lnTo>
                  <a:close/>
                  <a:moveTo>
                    <a:pt x="8141" y="3876"/>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44044" name="AutoShape 13"/>
            <p:cNvSpPr>
              <a:spLocks/>
            </p:cNvSpPr>
            <p:nvPr/>
          </p:nvSpPr>
          <p:spPr bwMode="auto">
            <a:xfrm>
              <a:off x="187" y="726"/>
              <a:ext cx="103" cy="111"/>
            </a:xfrm>
            <a:custGeom>
              <a:avLst/>
              <a:gdLst>
                <a:gd name="T0" fmla="*/ 0 w 21600"/>
                <a:gd name="T1" fmla="*/ 0 h 21600"/>
                <a:gd name="T2" fmla="*/ 21600 w 21600"/>
                <a:gd name="T3" fmla="*/ 21600 h 21600"/>
              </a:gdLst>
              <a:ahLst/>
              <a:cxnLst/>
              <a:rect l="T0" t="T1" r="T2" b="T3"/>
              <a:pathLst>
                <a:path w="21600" h="21600">
                  <a:moveTo>
                    <a:pt x="11569" y="21600"/>
                  </a:moveTo>
                  <a:lnTo>
                    <a:pt x="0" y="11757"/>
                  </a:lnTo>
                  <a:lnTo>
                    <a:pt x="1456" y="1641"/>
                  </a:lnTo>
                  <a:lnTo>
                    <a:pt x="17231" y="0"/>
                  </a:lnTo>
                  <a:lnTo>
                    <a:pt x="21600" y="4922"/>
                  </a:lnTo>
                  <a:lnTo>
                    <a:pt x="11569" y="21600"/>
                  </a:lnTo>
                  <a:close/>
                  <a:moveTo>
                    <a:pt x="11569" y="21600"/>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44045" name="AutoShape 14"/>
            <p:cNvSpPr>
              <a:spLocks/>
            </p:cNvSpPr>
            <p:nvPr/>
          </p:nvSpPr>
          <p:spPr bwMode="auto">
            <a:xfrm>
              <a:off x="251" y="829"/>
              <a:ext cx="194" cy="416"/>
            </a:xfrm>
            <a:custGeom>
              <a:avLst/>
              <a:gdLst>
                <a:gd name="T0" fmla="*/ 0 w 21600"/>
                <a:gd name="T1" fmla="*/ 0 h 21600"/>
                <a:gd name="T2" fmla="*/ 21600 w 21600"/>
                <a:gd name="T3" fmla="*/ 21600 h 21600"/>
              </a:gdLst>
              <a:ahLst/>
              <a:cxnLst/>
              <a:rect l="T0" t="T1" r="T2" b="T3"/>
              <a:pathLst>
                <a:path w="21600" h="21600">
                  <a:moveTo>
                    <a:pt x="0" y="827"/>
                  </a:moveTo>
                  <a:lnTo>
                    <a:pt x="3049" y="0"/>
                  </a:lnTo>
                  <a:lnTo>
                    <a:pt x="21600" y="14546"/>
                  </a:lnTo>
                  <a:lnTo>
                    <a:pt x="18594" y="21600"/>
                  </a:lnTo>
                  <a:lnTo>
                    <a:pt x="8975" y="18681"/>
                  </a:lnTo>
                  <a:lnTo>
                    <a:pt x="6742" y="12065"/>
                  </a:lnTo>
                  <a:lnTo>
                    <a:pt x="3693" y="4962"/>
                  </a:lnTo>
                  <a:lnTo>
                    <a:pt x="0" y="827"/>
                  </a:lnTo>
                  <a:close/>
                  <a:moveTo>
                    <a:pt x="0" y="827"/>
                  </a:moveTo>
                </a:path>
              </a:pathLst>
            </a:custGeom>
            <a:solidFill>
              <a:schemeClr val="accent1"/>
            </a:solidFill>
            <a:ln w="12700">
              <a:solidFill>
                <a:schemeClr val="tx1"/>
              </a:solidFill>
              <a:miter lim="800000"/>
              <a:headEnd/>
              <a:tailEnd/>
            </a:ln>
          </p:spPr>
          <p:txBody>
            <a:bodyPr lIns="0" tIns="0" rIns="0" bIns="0">
              <a:prstTxWarp prst="textNoShape">
                <a:avLst/>
              </a:prstTxWarp>
            </a:bodyPr>
            <a:lstStyle/>
            <a:p>
              <a:endParaRPr lang="en-US"/>
            </a:p>
          </p:txBody>
        </p:sp>
        <p:sp>
          <p:nvSpPr>
            <p:cNvPr id="44046" name="AutoShape 15"/>
            <p:cNvSpPr>
              <a:spLocks/>
            </p:cNvSpPr>
            <p:nvPr/>
          </p:nvSpPr>
          <p:spPr bwMode="auto">
            <a:xfrm flipH="1">
              <a:off x="102" y="186"/>
              <a:ext cx="231" cy="233"/>
            </a:xfrm>
            <a:custGeom>
              <a:avLst/>
              <a:gdLst>
                <a:gd name="T0" fmla="*/ 0 w 21600"/>
                <a:gd name="T1" fmla="*/ 0 h 21600"/>
                <a:gd name="T2" fmla="*/ 21600 w 21600"/>
                <a:gd name="T3" fmla="*/ 21600 h 21600"/>
              </a:gdLst>
              <a:ahLst/>
              <a:cxnLst/>
              <a:rect l="T0" t="T1" r="T2" b="T3"/>
              <a:pathLst>
                <a:path w="21600" h="21600">
                  <a:moveTo>
                    <a:pt x="0" y="13533"/>
                  </a:moveTo>
                  <a:lnTo>
                    <a:pt x="0" y="10496"/>
                  </a:lnTo>
                  <a:lnTo>
                    <a:pt x="1230" y="5986"/>
                  </a:lnTo>
                  <a:lnTo>
                    <a:pt x="3763" y="3036"/>
                  </a:lnTo>
                  <a:lnTo>
                    <a:pt x="7453" y="0"/>
                  </a:lnTo>
                  <a:lnTo>
                    <a:pt x="10818" y="0"/>
                  </a:lnTo>
                  <a:lnTo>
                    <a:pt x="13278" y="0"/>
                  </a:lnTo>
                  <a:lnTo>
                    <a:pt x="16209" y="1475"/>
                  </a:lnTo>
                  <a:lnTo>
                    <a:pt x="19176" y="5986"/>
                  </a:lnTo>
                  <a:lnTo>
                    <a:pt x="21600" y="11060"/>
                  </a:lnTo>
                  <a:lnTo>
                    <a:pt x="21600" y="17089"/>
                  </a:lnTo>
                  <a:lnTo>
                    <a:pt x="20406" y="21600"/>
                  </a:lnTo>
                  <a:lnTo>
                    <a:pt x="13278" y="20125"/>
                  </a:lnTo>
                  <a:lnTo>
                    <a:pt x="9588" y="19605"/>
                  </a:lnTo>
                  <a:lnTo>
                    <a:pt x="4993" y="17089"/>
                  </a:lnTo>
                  <a:lnTo>
                    <a:pt x="0" y="13533"/>
                  </a:lnTo>
                  <a:close/>
                  <a:moveTo>
                    <a:pt x="0" y="13533"/>
                  </a:moveTo>
                </a:path>
              </a:pathLst>
            </a:custGeom>
            <a:solidFill>
              <a:srgbClr val="CF0E30"/>
            </a:solidFill>
            <a:ln w="12700">
              <a:solidFill>
                <a:schemeClr val="tx1"/>
              </a:solidFill>
              <a:miter lim="800000"/>
              <a:headEnd/>
              <a:tailEnd/>
            </a:ln>
          </p:spPr>
          <p:txBody>
            <a:bodyPr lIns="0" tIns="0" rIns="0" bIns="0">
              <a:prstTxWarp prst="textNoShape">
                <a:avLst/>
              </a:prstTxWarp>
            </a:bodyPr>
            <a:lstStyle/>
            <a:p>
              <a:endParaRPr lang="en-US"/>
            </a:p>
          </p:txBody>
        </p:sp>
        <p:sp>
          <p:nvSpPr>
            <p:cNvPr id="44047" name="AutoShape 16"/>
            <p:cNvSpPr>
              <a:spLocks/>
            </p:cNvSpPr>
            <p:nvPr/>
          </p:nvSpPr>
          <p:spPr bwMode="auto">
            <a:xfrm flipH="1">
              <a:off x="167" y="191"/>
              <a:ext cx="92" cy="212"/>
            </a:xfrm>
            <a:custGeom>
              <a:avLst/>
              <a:gdLst>
                <a:gd name="T0" fmla="*/ 0 w 21600"/>
                <a:gd name="T1" fmla="*/ 0 h 21600"/>
                <a:gd name="T2" fmla="*/ 21600 w 21600"/>
                <a:gd name="T3" fmla="*/ 21600 h 21600"/>
              </a:gdLst>
              <a:ahLst/>
              <a:cxnLst/>
              <a:rect l="T0" t="T1" r="T2" b="T3"/>
              <a:pathLst>
                <a:path w="21600" h="21600">
                  <a:moveTo>
                    <a:pt x="0" y="18262"/>
                  </a:moveTo>
                  <a:lnTo>
                    <a:pt x="4230" y="11110"/>
                  </a:lnTo>
                  <a:lnTo>
                    <a:pt x="15030" y="2241"/>
                  </a:lnTo>
                  <a:lnTo>
                    <a:pt x="18360" y="0"/>
                  </a:lnTo>
                  <a:lnTo>
                    <a:pt x="21600" y="8869"/>
                  </a:lnTo>
                  <a:lnTo>
                    <a:pt x="17280" y="17166"/>
                  </a:lnTo>
                  <a:lnTo>
                    <a:pt x="16290" y="21600"/>
                  </a:lnTo>
                  <a:lnTo>
                    <a:pt x="5490" y="21600"/>
                  </a:lnTo>
                  <a:lnTo>
                    <a:pt x="0" y="18262"/>
                  </a:lnTo>
                  <a:close/>
                  <a:moveTo>
                    <a:pt x="0" y="18262"/>
                  </a:moveTo>
                </a:path>
              </a:pathLst>
            </a:custGeom>
            <a:solidFill>
              <a:srgbClr val="FAFD00"/>
            </a:solidFill>
            <a:ln w="12700">
              <a:solidFill>
                <a:schemeClr val="tx1"/>
              </a:solidFill>
              <a:miter lim="800000"/>
              <a:headEnd/>
              <a:tailEnd/>
            </a:ln>
          </p:spPr>
          <p:txBody>
            <a:bodyPr lIns="0" tIns="0" rIns="0" bIns="0">
              <a:prstTxWarp prst="textNoShape">
                <a:avLst/>
              </a:prstTxWarp>
            </a:bodyPr>
            <a:lstStyle/>
            <a:p>
              <a:endParaRPr lang="en-US"/>
            </a:p>
          </p:txBody>
        </p:sp>
        <p:sp>
          <p:nvSpPr>
            <p:cNvPr id="44048" name="AutoShape 17"/>
            <p:cNvSpPr>
              <a:spLocks/>
            </p:cNvSpPr>
            <p:nvPr/>
          </p:nvSpPr>
          <p:spPr bwMode="auto">
            <a:xfrm flipH="1">
              <a:off x="55" y="3"/>
              <a:ext cx="239" cy="191"/>
            </a:xfrm>
            <a:custGeom>
              <a:avLst/>
              <a:gdLst>
                <a:gd name="T0" fmla="*/ 0 w 21600"/>
                <a:gd name="T1" fmla="*/ 0 h 21600"/>
                <a:gd name="T2" fmla="*/ 21600 w 21600"/>
                <a:gd name="T3" fmla="*/ 21600 h 21600"/>
              </a:gdLst>
              <a:ahLst/>
              <a:cxnLst/>
              <a:rect l="T0" t="T1" r="T2" b="T3"/>
              <a:pathLst>
                <a:path w="21600" h="21600">
                  <a:moveTo>
                    <a:pt x="11200" y="11171"/>
                  </a:moveTo>
                  <a:lnTo>
                    <a:pt x="5600" y="10429"/>
                  </a:lnTo>
                  <a:lnTo>
                    <a:pt x="1600" y="7465"/>
                  </a:lnTo>
                  <a:lnTo>
                    <a:pt x="0" y="4924"/>
                  </a:lnTo>
                  <a:lnTo>
                    <a:pt x="1600" y="582"/>
                  </a:lnTo>
                  <a:lnTo>
                    <a:pt x="4417" y="0"/>
                  </a:lnTo>
                  <a:lnTo>
                    <a:pt x="7583" y="0"/>
                  </a:lnTo>
                  <a:lnTo>
                    <a:pt x="10017" y="5506"/>
                  </a:lnTo>
                  <a:lnTo>
                    <a:pt x="14017" y="10429"/>
                  </a:lnTo>
                  <a:lnTo>
                    <a:pt x="17565" y="11171"/>
                  </a:lnTo>
                  <a:lnTo>
                    <a:pt x="21183" y="14135"/>
                  </a:lnTo>
                  <a:lnTo>
                    <a:pt x="21600" y="20965"/>
                  </a:lnTo>
                  <a:lnTo>
                    <a:pt x="19235" y="21600"/>
                  </a:lnTo>
                  <a:lnTo>
                    <a:pt x="14435" y="19059"/>
                  </a:lnTo>
                  <a:lnTo>
                    <a:pt x="11200" y="11171"/>
                  </a:lnTo>
                  <a:close/>
                  <a:moveTo>
                    <a:pt x="11200" y="11171"/>
                  </a:moveTo>
                </a:path>
              </a:pathLst>
            </a:custGeom>
            <a:solidFill>
              <a:srgbClr val="FAFD00"/>
            </a:solidFill>
            <a:ln w="12700">
              <a:solidFill>
                <a:schemeClr val="tx1"/>
              </a:solidFill>
              <a:miter lim="800000"/>
              <a:headEnd/>
              <a:tailEnd/>
            </a:ln>
          </p:spPr>
          <p:txBody>
            <a:bodyPr lIns="0" tIns="0" rIns="0" bIns="0">
              <a:prstTxWarp prst="textNoShape">
                <a:avLst/>
              </a:prstTxWarp>
            </a:bodyPr>
            <a:lstStyle/>
            <a:p>
              <a:endParaRPr lang="en-US"/>
            </a:p>
          </p:txBody>
        </p:sp>
        <p:sp>
          <p:nvSpPr>
            <p:cNvPr id="44049" name="AutoShape 18"/>
            <p:cNvSpPr>
              <a:spLocks/>
            </p:cNvSpPr>
            <p:nvPr/>
          </p:nvSpPr>
          <p:spPr bwMode="auto">
            <a:xfrm flipH="1">
              <a:off x="38" y="0"/>
              <a:ext cx="308" cy="442"/>
            </a:xfrm>
            <a:custGeom>
              <a:avLst/>
              <a:gdLst>
                <a:gd name="T0" fmla="*/ 0 w 21600"/>
                <a:gd name="T1" fmla="*/ 0 h 21600"/>
                <a:gd name="T2" fmla="*/ 21600 w 21600"/>
                <a:gd name="T3" fmla="*/ 21600 h 21600"/>
              </a:gdLst>
              <a:ahLst/>
              <a:cxnLst/>
              <a:rect l="T0" t="T1" r="T2" b="T3"/>
              <a:pathLst>
                <a:path w="21600" h="21600">
                  <a:moveTo>
                    <a:pt x="298" y="17710"/>
                  </a:moveTo>
                  <a:lnTo>
                    <a:pt x="0" y="14553"/>
                  </a:lnTo>
                  <a:lnTo>
                    <a:pt x="2141" y="11189"/>
                  </a:lnTo>
                  <a:lnTo>
                    <a:pt x="7101" y="8581"/>
                  </a:lnTo>
                  <a:lnTo>
                    <a:pt x="10488" y="8581"/>
                  </a:lnTo>
                  <a:lnTo>
                    <a:pt x="11708" y="6773"/>
                  </a:lnTo>
                  <a:lnTo>
                    <a:pt x="9567" y="5995"/>
                  </a:lnTo>
                  <a:lnTo>
                    <a:pt x="6179" y="5171"/>
                  </a:lnTo>
                  <a:lnTo>
                    <a:pt x="3686" y="4142"/>
                  </a:lnTo>
                  <a:lnTo>
                    <a:pt x="2764" y="1808"/>
                  </a:lnTo>
                  <a:lnTo>
                    <a:pt x="4905" y="0"/>
                  </a:lnTo>
                  <a:lnTo>
                    <a:pt x="8347" y="0"/>
                  </a:lnTo>
                  <a:lnTo>
                    <a:pt x="10190" y="1281"/>
                  </a:lnTo>
                  <a:lnTo>
                    <a:pt x="6803" y="1030"/>
                  </a:lnTo>
                  <a:lnTo>
                    <a:pt x="4905" y="1281"/>
                  </a:lnTo>
                  <a:lnTo>
                    <a:pt x="4905" y="2837"/>
                  </a:lnTo>
                  <a:lnTo>
                    <a:pt x="7101" y="3867"/>
                  </a:lnTo>
                  <a:lnTo>
                    <a:pt x="10190" y="4645"/>
                  </a:lnTo>
                  <a:lnTo>
                    <a:pt x="11708" y="4645"/>
                  </a:lnTo>
                  <a:lnTo>
                    <a:pt x="11112" y="3089"/>
                  </a:lnTo>
                  <a:lnTo>
                    <a:pt x="10488" y="2059"/>
                  </a:lnTo>
                  <a:lnTo>
                    <a:pt x="12033" y="2586"/>
                  </a:lnTo>
                  <a:lnTo>
                    <a:pt x="13849" y="4393"/>
                  </a:lnTo>
                  <a:lnTo>
                    <a:pt x="16993" y="4393"/>
                  </a:lnTo>
                  <a:lnTo>
                    <a:pt x="19757" y="4919"/>
                  </a:lnTo>
                  <a:lnTo>
                    <a:pt x="20977" y="7299"/>
                  </a:lnTo>
                  <a:lnTo>
                    <a:pt x="21600" y="9358"/>
                  </a:lnTo>
                  <a:lnTo>
                    <a:pt x="19459" y="10136"/>
                  </a:lnTo>
                  <a:lnTo>
                    <a:pt x="17914" y="9885"/>
                  </a:lnTo>
                  <a:lnTo>
                    <a:pt x="19459" y="8581"/>
                  </a:lnTo>
                  <a:lnTo>
                    <a:pt x="19459" y="7025"/>
                  </a:lnTo>
                  <a:lnTo>
                    <a:pt x="17616" y="5995"/>
                  </a:lnTo>
                  <a:lnTo>
                    <a:pt x="14770" y="5743"/>
                  </a:lnTo>
                  <a:lnTo>
                    <a:pt x="13849" y="5743"/>
                  </a:lnTo>
                  <a:lnTo>
                    <a:pt x="14770" y="7299"/>
                  </a:lnTo>
                  <a:lnTo>
                    <a:pt x="17291" y="8581"/>
                  </a:lnTo>
                  <a:lnTo>
                    <a:pt x="18538" y="8581"/>
                  </a:lnTo>
                  <a:lnTo>
                    <a:pt x="16017" y="9107"/>
                  </a:lnTo>
                  <a:lnTo>
                    <a:pt x="13551" y="8329"/>
                  </a:lnTo>
                  <a:lnTo>
                    <a:pt x="12331" y="8329"/>
                  </a:lnTo>
                  <a:lnTo>
                    <a:pt x="12033" y="9358"/>
                  </a:lnTo>
                  <a:lnTo>
                    <a:pt x="13849" y="10411"/>
                  </a:lnTo>
                  <a:lnTo>
                    <a:pt x="15692" y="11441"/>
                  </a:lnTo>
                  <a:lnTo>
                    <a:pt x="17616" y="14278"/>
                  </a:lnTo>
                  <a:lnTo>
                    <a:pt x="17914" y="17458"/>
                  </a:lnTo>
                  <a:lnTo>
                    <a:pt x="17291" y="20296"/>
                  </a:lnTo>
                  <a:lnTo>
                    <a:pt x="16695" y="21600"/>
                  </a:lnTo>
                  <a:lnTo>
                    <a:pt x="7101" y="20044"/>
                  </a:lnTo>
                  <a:lnTo>
                    <a:pt x="3062" y="17710"/>
                  </a:lnTo>
                  <a:lnTo>
                    <a:pt x="4905" y="17458"/>
                  </a:lnTo>
                  <a:lnTo>
                    <a:pt x="8347" y="18992"/>
                  </a:lnTo>
                  <a:lnTo>
                    <a:pt x="15096" y="19518"/>
                  </a:lnTo>
                  <a:lnTo>
                    <a:pt x="15692" y="19518"/>
                  </a:lnTo>
                  <a:lnTo>
                    <a:pt x="16369" y="17710"/>
                  </a:lnTo>
                  <a:lnTo>
                    <a:pt x="16017" y="15331"/>
                  </a:lnTo>
                  <a:lnTo>
                    <a:pt x="14472" y="12997"/>
                  </a:lnTo>
                  <a:lnTo>
                    <a:pt x="12629" y="11189"/>
                  </a:lnTo>
                  <a:lnTo>
                    <a:pt x="13253" y="14278"/>
                  </a:lnTo>
                  <a:lnTo>
                    <a:pt x="11112" y="18236"/>
                  </a:lnTo>
                  <a:lnTo>
                    <a:pt x="11410" y="14804"/>
                  </a:lnTo>
                  <a:lnTo>
                    <a:pt x="11112" y="10914"/>
                  </a:lnTo>
                  <a:lnTo>
                    <a:pt x="8944" y="14026"/>
                  </a:lnTo>
                  <a:lnTo>
                    <a:pt x="7101" y="16932"/>
                  </a:lnTo>
                  <a:lnTo>
                    <a:pt x="7101" y="13248"/>
                  </a:lnTo>
                  <a:lnTo>
                    <a:pt x="9865" y="10411"/>
                  </a:lnTo>
                  <a:lnTo>
                    <a:pt x="8022" y="10136"/>
                  </a:lnTo>
                  <a:lnTo>
                    <a:pt x="5204" y="10914"/>
                  </a:lnTo>
                  <a:lnTo>
                    <a:pt x="3361" y="12219"/>
                  </a:lnTo>
                  <a:lnTo>
                    <a:pt x="1843" y="14278"/>
                  </a:lnTo>
                  <a:lnTo>
                    <a:pt x="1843" y="15834"/>
                  </a:lnTo>
                  <a:lnTo>
                    <a:pt x="2764" y="16108"/>
                  </a:lnTo>
                  <a:lnTo>
                    <a:pt x="298" y="17710"/>
                  </a:lnTo>
                  <a:close/>
                  <a:moveTo>
                    <a:pt x="298" y="17710"/>
                  </a:moveTo>
                </a:path>
              </a:pathLst>
            </a:custGeom>
            <a:solidFill>
              <a:srgbClr val="000000"/>
            </a:solidFill>
            <a:ln w="12700">
              <a:solidFill>
                <a:schemeClr val="tx1"/>
              </a:solidFill>
              <a:miter lim="800000"/>
              <a:headEnd/>
              <a:tailEnd/>
            </a:ln>
          </p:spPr>
          <p:txBody>
            <a:bodyPr lIns="0" tIns="0" rIns="0" bIns="0">
              <a:prstTxWarp prst="textNoShape">
                <a:avLst/>
              </a:prstTxWarp>
            </a:bodyPr>
            <a:lstStyle/>
            <a:p>
              <a:endParaRPr lang="en-US"/>
            </a:p>
          </p:txBody>
        </p:sp>
      </p:grpSp>
      <p:sp>
        <p:nvSpPr>
          <p:cNvPr id="21" name="TextBox 20"/>
          <p:cNvSpPr txBox="1"/>
          <p:nvPr/>
        </p:nvSpPr>
        <p:spPr>
          <a:xfrm>
            <a:off x="2971800" y="4114800"/>
            <a:ext cx="4382645" cy="523220"/>
          </a:xfrm>
          <a:prstGeom prst="rect">
            <a:avLst/>
          </a:prstGeom>
          <a:noFill/>
        </p:spPr>
        <p:txBody>
          <a:bodyPr wrap="square" rtlCol="0">
            <a:spAutoFit/>
          </a:bodyPr>
          <a:lstStyle/>
          <a:p>
            <a:r>
              <a:rPr lang="en-US" b="1" dirty="0" err="1" smtClean="0"/>
              <a:t>Kuratowski’s</a:t>
            </a:r>
            <a:r>
              <a:rPr lang="en-US" b="1" dirty="0"/>
              <a:t> </a:t>
            </a:r>
            <a:r>
              <a:rPr lang="en-US" dirty="0" smtClean="0"/>
              <a:t>Theorem</a:t>
            </a:r>
            <a:endParaRPr lang="en-US" dirty="0"/>
          </a:p>
        </p:txBody>
      </p:sp>
      <p:sp>
        <p:nvSpPr>
          <p:cNvPr id="22" name="TextBox 21"/>
          <p:cNvSpPr txBox="1"/>
          <p:nvPr/>
        </p:nvSpPr>
        <p:spPr>
          <a:xfrm>
            <a:off x="2286000" y="4648200"/>
            <a:ext cx="6172200" cy="954107"/>
          </a:xfrm>
          <a:prstGeom prst="rect">
            <a:avLst/>
          </a:prstGeom>
          <a:noFill/>
        </p:spPr>
        <p:txBody>
          <a:bodyPr wrap="square" rtlCol="0">
            <a:spAutoFit/>
          </a:bodyPr>
          <a:lstStyle/>
          <a:p>
            <a:r>
              <a:rPr lang="en-US" dirty="0" smtClean="0"/>
              <a:t>A graph G is planar if and only if K</a:t>
            </a:r>
            <a:r>
              <a:rPr lang="en-US" baseline="-25000" dirty="0" smtClean="0"/>
              <a:t>3,3 </a:t>
            </a:r>
            <a:r>
              <a:rPr lang="en-US" dirty="0" smtClean="0"/>
              <a:t>and K</a:t>
            </a:r>
            <a:r>
              <a:rPr lang="en-US" baseline="-25000" dirty="0" smtClean="0"/>
              <a:t>5</a:t>
            </a:r>
            <a:r>
              <a:rPr lang="en-US" dirty="0" smtClean="0"/>
              <a:t> are not minors of G.</a:t>
            </a:r>
            <a:endParaRPr lang="en-US" baseline="-25000" dirty="0"/>
          </a:p>
        </p:txBody>
      </p:sp>
      <p:sp>
        <p:nvSpPr>
          <p:cNvPr id="23" name="TextBox 22"/>
          <p:cNvSpPr txBox="1"/>
          <p:nvPr/>
        </p:nvSpPr>
        <p:spPr>
          <a:xfrm>
            <a:off x="838200" y="6172200"/>
            <a:ext cx="7961885" cy="523220"/>
          </a:xfrm>
          <a:prstGeom prst="rect">
            <a:avLst/>
          </a:prstGeom>
          <a:noFill/>
        </p:spPr>
        <p:txBody>
          <a:bodyPr wrap="none" rtlCol="0">
            <a:spAutoFit/>
          </a:bodyPr>
          <a:lstStyle/>
          <a:p>
            <a:r>
              <a:rPr lang="en-US" dirty="0" smtClean="0"/>
              <a:t>The 5-color theorem and the 4-color theorem</a:t>
            </a:r>
            <a:endParaRPr lang="en-US"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641216" presetClass="entr" presetSubtype="40318464" fill="hold" grpId="0" nodeType="clickEffect">
                                  <p:stCondLst>
                                    <p:cond delay="0"/>
                                  </p:stCondLst>
                                  <p:childTnLst>
                                    <p:set>
                                      <p:cBhvr>
                                        <p:cTn id="6" dur="1" fill="hold">
                                          <p:stCondLst>
                                            <p:cond delay="499"/>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utoUpdateAnimBg="0"/>
      <p:bldP spid="21" grpId="0"/>
      <p:bldP spid="22" grpId="0"/>
      <p:bldP spid="23"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Rectangle 1"/>
          <p:cNvSpPr>
            <a:spLocks/>
          </p:cNvSpPr>
          <p:nvPr/>
        </p:nvSpPr>
        <p:spPr bwMode="auto">
          <a:xfrm>
            <a:off x="2132013" y="414338"/>
            <a:ext cx="4781550" cy="8001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4800">
                <a:solidFill>
                  <a:schemeClr val="tx1"/>
                </a:solidFill>
                <a:ea typeface="Arial Rounded MT Bold" charset="0"/>
                <a:cs typeface="Arial Rounded MT Bold" charset="0"/>
              </a:rPr>
              <a:t>Euler’s Formula</a:t>
            </a:r>
          </a:p>
        </p:txBody>
      </p:sp>
      <p:sp>
        <p:nvSpPr>
          <p:cNvPr id="2" name="Rectangle 2"/>
          <p:cNvSpPr>
            <a:spLocks/>
          </p:cNvSpPr>
          <p:nvPr/>
        </p:nvSpPr>
        <p:spPr bwMode="auto">
          <a:xfrm>
            <a:off x="1592263" y="1552575"/>
            <a:ext cx="5943600" cy="1320800"/>
          </a:xfrm>
          <a:prstGeom prst="rect">
            <a:avLst/>
          </a:prstGeom>
          <a:noFill/>
          <a:ln w="12700">
            <a:noFill/>
            <a:miter lim="800000"/>
            <a:headEnd/>
            <a:tailEnd/>
          </a:ln>
        </p:spPr>
        <p:txBody>
          <a:bodyPr lIns="0" tIns="0" rIns="40639" bIns="0">
            <a:prstTxWarp prst="textNoShape">
              <a:avLst/>
            </a:prstTxWarp>
          </a:bodyPr>
          <a:lstStyle/>
          <a:p>
            <a:pPr marL="39688" algn="ctr"/>
            <a:r>
              <a:rPr lang="en-US">
                <a:solidFill>
                  <a:schemeClr val="tx1"/>
                </a:solidFill>
                <a:ea typeface="Arial Rounded MT Bold" charset="0"/>
                <a:cs typeface="Arial Rounded MT Bold" charset="0"/>
              </a:rPr>
              <a:t>If G is a connected planar graph with n vertices, e edges and f faces, then  </a:t>
            </a:r>
            <a:r>
              <a:rPr lang="en-US">
                <a:solidFill>
                  <a:srgbClr val="FFFF00"/>
                </a:solidFill>
                <a:ea typeface="Arial Rounded MT Bold" charset="0"/>
                <a:cs typeface="Arial Rounded MT Bold" charset="0"/>
              </a:rPr>
              <a:t>n – e + f = 2</a:t>
            </a:r>
          </a:p>
        </p:txBody>
      </p:sp>
      <p:pic>
        <p:nvPicPr>
          <p:cNvPr id="10243" name="Picture 3"/>
          <p:cNvPicPr>
            <a:picLocks noChangeArrowheads="1"/>
          </p:cNvPicPr>
          <p:nvPr/>
        </p:nvPicPr>
        <p:blipFill>
          <a:blip r:embed="rId2"/>
          <a:srcRect/>
          <a:stretch>
            <a:fillRect/>
          </a:stretch>
        </p:blipFill>
        <p:spPr bwMode="auto">
          <a:xfrm>
            <a:off x="2201863" y="3249613"/>
            <a:ext cx="4724400" cy="2898775"/>
          </a:xfrm>
          <a:prstGeom prst="rect">
            <a:avLst/>
          </a:prstGeom>
          <a:noFill/>
          <a:ln w="12700">
            <a:noFill/>
            <a:miter lim="800000"/>
            <a:headEnd/>
            <a:tailEnd/>
          </a:ln>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641600" presetClass="entr" presetSubtype="37667456"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par>
                          <p:cTn id="7" fill="hold">
                            <p:stCondLst>
                              <p:cond delay="500"/>
                            </p:stCondLst>
                            <p:childTnLst>
                              <p:par>
                                <p:cTn id="8" presetID="37641600" presetClass="entr" presetSubtype="40319232" fill="hold" nodeType="afterEffect">
                                  <p:stCondLst>
                                    <p:cond delay="500"/>
                                  </p:stCondLst>
                                  <p:childTnLst>
                                    <p:set>
                                      <p:cBhvr>
                                        <p:cTn id="9" dur="1" fill="hold">
                                          <p:stCondLst>
                                            <p:cond delay="499"/>
                                          </p:stCondLst>
                                        </p:cTn>
                                        <p:tgtEl>
                                          <p:spTgt spid="10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Rectangle 1"/>
          <p:cNvSpPr>
            <a:spLocks/>
          </p:cNvSpPr>
          <p:nvPr/>
        </p:nvSpPr>
        <p:spPr bwMode="auto">
          <a:xfrm>
            <a:off x="2203450" y="255588"/>
            <a:ext cx="4772025" cy="8001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sz="4800">
                <a:solidFill>
                  <a:schemeClr val="tx1"/>
                </a:solidFill>
                <a:ea typeface="Arial Rounded MT Bold" charset="0"/>
                <a:cs typeface="Arial Rounded MT Bold" charset="0"/>
              </a:rPr>
              <a:t>Spanning Trees</a:t>
            </a:r>
          </a:p>
        </p:txBody>
      </p:sp>
      <p:sp>
        <p:nvSpPr>
          <p:cNvPr id="3" name="Rectangle 2"/>
          <p:cNvSpPr>
            <a:spLocks/>
          </p:cNvSpPr>
          <p:nvPr/>
        </p:nvSpPr>
        <p:spPr bwMode="auto">
          <a:xfrm>
            <a:off x="720725" y="1354138"/>
            <a:ext cx="7734300" cy="1320800"/>
          </a:xfrm>
          <a:prstGeom prst="rect">
            <a:avLst/>
          </a:prstGeom>
          <a:noFill/>
          <a:ln w="12700">
            <a:noFill/>
            <a:miter lim="800000"/>
            <a:headEnd/>
            <a:tailEnd/>
          </a:ln>
        </p:spPr>
        <p:txBody>
          <a:bodyPr lIns="0" tIns="0" rIns="40639" bIns="0">
            <a:prstTxWarp prst="textNoShape">
              <a:avLst/>
            </a:prstTxWarp>
          </a:bodyPr>
          <a:lstStyle/>
          <a:p>
            <a:pPr marL="39688"/>
            <a:r>
              <a:rPr lang="en-US">
                <a:solidFill>
                  <a:schemeClr val="tx1"/>
                </a:solidFill>
                <a:ea typeface="Arial Rounded MT Bold" charset="0"/>
                <a:cs typeface="Arial Rounded MT Bold" charset="0"/>
              </a:rPr>
              <a:t>A spanning tree of a graph G is a tree that touches every node of G and uses only edges from G</a:t>
            </a:r>
          </a:p>
        </p:txBody>
      </p:sp>
      <p:sp>
        <p:nvSpPr>
          <p:cNvPr id="12291" name="Rectangle 3"/>
          <p:cNvSpPr>
            <a:spLocks/>
          </p:cNvSpPr>
          <p:nvPr/>
        </p:nvSpPr>
        <p:spPr bwMode="auto">
          <a:xfrm>
            <a:off x="720725" y="5178425"/>
            <a:ext cx="7632700" cy="508000"/>
          </a:xfrm>
          <a:prstGeom prst="rect">
            <a:avLst/>
          </a:prstGeom>
          <a:noFill/>
          <a:ln w="12700">
            <a:noFill/>
            <a:miter lim="800000"/>
            <a:headEnd/>
            <a:tailEnd/>
          </a:ln>
        </p:spPr>
        <p:txBody>
          <a:bodyPr wrap="none" lIns="0" tIns="0" rIns="40639" bIns="0">
            <a:prstTxWarp prst="textNoShape">
              <a:avLst/>
            </a:prstTxWarp>
            <a:spAutoFit/>
          </a:bodyPr>
          <a:lstStyle/>
          <a:p>
            <a:pPr marL="39688"/>
            <a:r>
              <a:rPr lang="en-US">
                <a:solidFill>
                  <a:schemeClr val="tx1"/>
                </a:solidFill>
                <a:ea typeface="Arial Rounded MT Bold" charset="0"/>
                <a:cs typeface="Arial Rounded MT Bold" charset="0"/>
              </a:rPr>
              <a:t>Every connected graph has a spanning tree</a:t>
            </a:r>
          </a:p>
        </p:txBody>
      </p:sp>
      <p:grpSp>
        <p:nvGrpSpPr>
          <p:cNvPr id="2" name="Group 4"/>
          <p:cNvGrpSpPr>
            <a:grpSpLocks/>
          </p:cNvGrpSpPr>
          <p:nvPr/>
        </p:nvGrpSpPr>
        <p:grpSpPr bwMode="auto">
          <a:xfrm>
            <a:off x="2217738" y="3086100"/>
            <a:ext cx="1665287" cy="1693863"/>
            <a:chOff x="0" y="0"/>
            <a:chExt cx="1049" cy="1067"/>
          </a:xfrm>
        </p:grpSpPr>
        <p:grpSp>
          <p:nvGrpSpPr>
            <p:cNvPr id="48161" name="Group 5"/>
            <p:cNvGrpSpPr>
              <a:grpSpLocks/>
            </p:cNvGrpSpPr>
            <p:nvPr/>
          </p:nvGrpSpPr>
          <p:grpSpPr bwMode="auto">
            <a:xfrm>
              <a:off x="0" y="0"/>
              <a:ext cx="160" cy="160"/>
              <a:chOff x="0" y="0"/>
              <a:chExt cx="160" cy="160"/>
            </a:xfrm>
          </p:grpSpPr>
          <p:sp>
            <p:nvSpPr>
              <p:cNvPr id="48177" name="Oval 6"/>
              <p:cNvSpPr>
                <a:spLocks/>
              </p:cNvSpPr>
              <p:nvPr/>
            </p:nvSpPr>
            <p:spPr bwMode="auto">
              <a:xfrm>
                <a:off x="0" y="0"/>
                <a:ext cx="160" cy="160"/>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48178" name="Rectangle 7"/>
              <p:cNvSpPr>
                <a:spLocks/>
              </p:cNvSpPr>
              <p:nvPr/>
            </p:nvSpPr>
            <p:spPr bwMode="auto">
              <a:xfrm>
                <a:off x="23" y="23"/>
                <a:ext cx="113" cy="11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48162" name="Group 8"/>
            <p:cNvGrpSpPr>
              <a:grpSpLocks/>
            </p:cNvGrpSpPr>
            <p:nvPr/>
          </p:nvGrpSpPr>
          <p:grpSpPr bwMode="auto">
            <a:xfrm>
              <a:off x="889" y="0"/>
              <a:ext cx="160" cy="160"/>
              <a:chOff x="0" y="0"/>
              <a:chExt cx="160" cy="160"/>
            </a:xfrm>
          </p:grpSpPr>
          <p:sp>
            <p:nvSpPr>
              <p:cNvPr id="48175" name="Oval 9"/>
              <p:cNvSpPr>
                <a:spLocks/>
              </p:cNvSpPr>
              <p:nvPr/>
            </p:nvSpPr>
            <p:spPr bwMode="auto">
              <a:xfrm>
                <a:off x="0" y="0"/>
                <a:ext cx="160" cy="160"/>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48176" name="Rectangle 10"/>
              <p:cNvSpPr>
                <a:spLocks/>
              </p:cNvSpPr>
              <p:nvPr/>
            </p:nvSpPr>
            <p:spPr bwMode="auto">
              <a:xfrm>
                <a:off x="23" y="23"/>
                <a:ext cx="113" cy="11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48163" name="Group 11"/>
            <p:cNvGrpSpPr>
              <a:grpSpLocks/>
            </p:cNvGrpSpPr>
            <p:nvPr/>
          </p:nvGrpSpPr>
          <p:grpSpPr bwMode="auto">
            <a:xfrm>
              <a:off x="0" y="907"/>
              <a:ext cx="160" cy="160"/>
              <a:chOff x="0" y="0"/>
              <a:chExt cx="160" cy="160"/>
            </a:xfrm>
          </p:grpSpPr>
          <p:sp>
            <p:nvSpPr>
              <p:cNvPr id="48173" name="Oval 12"/>
              <p:cNvSpPr>
                <a:spLocks/>
              </p:cNvSpPr>
              <p:nvPr/>
            </p:nvSpPr>
            <p:spPr bwMode="auto">
              <a:xfrm>
                <a:off x="0" y="0"/>
                <a:ext cx="160" cy="160"/>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48174" name="Rectangle 13"/>
              <p:cNvSpPr>
                <a:spLocks/>
              </p:cNvSpPr>
              <p:nvPr/>
            </p:nvSpPr>
            <p:spPr bwMode="auto">
              <a:xfrm>
                <a:off x="23" y="23"/>
                <a:ext cx="113" cy="113"/>
              </a:xfrm>
              <a:prstGeom prst="rect">
                <a:avLst/>
              </a:prstGeom>
              <a:noFill/>
              <a:ln w="12700">
                <a:noFill/>
                <a:miter lim="800000"/>
                <a:headEnd/>
                <a:tailEnd/>
              </a:ln>
            </p:spPr>
            <p:txBody>
              <a:bodyPr lIns="0" tIns="0" rIns="0" bIns="0">
                <a:prstTxWarp prst="textNoShape">
                  <a:avLst/>
                </a:prstTxWarp>
              </a:bodyPr>
              <a:lstStyle/>
              <a:p>
                <a:endParaRPr lang="en-US"/>
              </a:p>
            </p:txBody>
          </p:sp>
        </p:grpSp>
        <p:sp>
          <p:nvSpPr>
            <p:cNvPr id="48164" name="Line 14"/>
            <p:cNvSpPr>
              <a:spLocks noChangeShapeType="1"/>
            </p:cNvSpPr>
            <p:nvPr/>
          </p:nvSpPr>
          <p:spPr bwMode="auto">
            <a:xfrm>
              <a:off x="163" y="81"/>
              <a:ext cx="745" cy="0"/>
            </a:xfrm>
            <a:prstGeom prst="line">
              <a:avLst/>
            </a:prstGeom>
            <a:noFill/>
            <a:ln w="63500">
              <a:solidFill>
                <a:schemeClr val="tx1"/>
              </a:solidFill>
              <a:round/>
              <a:headEnd/>
              <a:tailEnd/>
            </a:ln>
          </p:spPr>
          <p:txBody>
            <a:bodyPr>
              <a:prstTxWarp prst="textNoShape">
                <a:avLst/>
              </a:prstTxWarp>
            </a:bodyPr>
            <a:lstStyle/>
            <a:p>
              <a:endParaRPr lang="en-US"/>
            </a:p>
          </p:txBody>
        </p:sp>
        <p:grpSp>
          <p:nvGrpSpPr>
            <p:cNvPr id="48165" name="Group 15"/>
            <p:cNvGrpSpPr>
              <a:grpSpLocks/>
            </p:cNvGrpSpPr>
            <p:nvPr/>
          </p:nvGrpSpPr>
          <p:grpSpPr bwMode="auto">
            <a:xfrm>
              <a:off x="889" y="907"/>
              <a:ext cx="160" cy="160"/>
              <a:chOff x="0" y="0"/>
              <a:chExt cx="160" cy="160"/>
            </a:xfrm>
          </p:grpSpPr>
          <p:sp>
            <p:nvSpPr>
              <p:cNvPr id="48171" name="Oval 16"/>
              <p:cNvSpPr>
                <a:spLocks/>
              </p:cNvSpPr>
              <p:nvPr/>
            </p:nvSpPr>
            <p:spPr bwMode="auto">
              <a:xfrm>
                <a:off x="0" y="0"/>
                <a:ext cx="160" cy="160"/>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48172" name="Rectangle 17"/>
              <p:cNvSpPr>
                <a:spLocks/>
              </p:cNvSpPr>
              <p:nvPr/>
            </p:nvSpPr>
            <p:spPr bwMode="auto">
              <a:xfrm>
                <a:off x="23" y="23"/>
                <a:ext cx="113" cy="113"/>
              </a:xfrm>
              <a:prstGeom prst="rect">
                <a:avLst/>
              </a:prstGeom>
              <a:noFill/>
              <a:ln w="12700">
                <a:noFill/>
                <a:miter lim="800000"/>
                <a:headEnd/>
                <a:tailEnd/>
              </a:ln>
            </p:spPr>
            <p:txBody>
              <a:bodyPr lIns="0" tIns="0" rIns="0" bIns="0">
                <a:prstTxWarp prst="textNoShape">
                  <a:avLst/>
                </a:prstTxWarp>
              </a:bodyPr>
              <a:lstStyle/>
              <a:p>
                <a:endParaRPr lang="en-US"/>
              </a:p>
            </p:txBody>
          </p:sp>
        </p:grpSp>
        <p:sp>
          <p:nvSpPr>
            <p:cNvPr id="48166" name="Line 18"/>
            <p:cNvSpPr>
              <a:spLocks noChangeShapeType="1"/>
            </p:cNvSpPr>
            <p:nvPr/>
          </p:nvSpPr>
          <p:spPr bwMode="auto">
            <a:xfrm rot="10800000" flipH="1">
              <a:off x="81" y="153"/>
              <a:ext cx="1" cy="745"/>
            </a:xfrm>
            <a:prstGeom prst="line">
              <a:avLst/>
            </a:prstGeom>
            <a:noFill/>
            <a:ln w="63500">
              <a:solidFill>
                <a:schemeClr val="tx1"/>
              </a:solidFill>
              <a:round/>
              <a:headEnd/>
              <a:tailEnd/>
            </a:ln>
          </p:spPr>
          <p:txBody>
            <a:bodyPr>
              <a:prstTxWarp prst="textNoShape">
                <a:avLst/>
              </a:prstTxWarp>
            </a:bodyPr>
            <a:lstStyle/>
            <a:p>
              <a:endParaRPr lang="en-US"/>
            </a:p>
          </p:txBody>
        </p:sp>
        <p:sp>
          <p:nvSpPr>
            <p:cNvPr id="48167" name="Line 19"/>
            <p:cNvSpPr>
              <a:spLocks noChangeShapeType="1"/>
            </p:cNvSpPr>
            <p:nvPr/>
          </p:nvSpPr>
          <p:spPr bwMode="auto">
            <a:xfrm rot="10800000" flipH="1">
              <a:off x="971" y="171"/>
              <a:ext cx="1" cy="745"/>
            </a:xfrm>
            <a:prstGeom prst="line">
              <a:avLst/>
            </a:prstGeom>
            <a:noFill/>
            <a:ln w="63500">
              <a:solidFill>
                <a:schemeClr val="tx1"/>
              </a:solidFill>
              <a:round/>
              <a:headEnd/>
              <a:tailEnd/>
            </a:ln>
          </p:spPr>
          <p:txBody>
            <a:bodyPr>
              <a:prstTxWarp prst="textNoShape">
                <a:avLst/>
              </a:prstTxWarp>
            </a:bodyPr>
            <a:lstStyle/>
            <a:p>
              <a:endParaRPr lang="en-US"/>
            </a:p>
          </p:txBody>
        </p:sp>
        <p:sp>
          <p:nvSpPr>
            <p:cNvPr id="48168" name="Line 20"/>
            <p:cNvSpPr>
              <a:spLocks noChangeShapeType="1"/>
            </p:cNvSpPr>
            <p:nvPr/>
          </p:nvSpPr>
          <p:spPr bwMode="auto">
            <a:xfrm>
              <a:off x="154" y="986"/>
              <a:ext cx="745" cy="0"/>
            </a:xfrm>
            <a:prstGeom prst="line">
              <a:avLst/>
            </a:prstGeom>
            <a:noFill/>
            <a:ln w="63500">
              <a:solidFill>
                <a:schemeClr val="tx1"/>
              </a:solidFill>
              <a:round/>
              <a:headEnd/>
              <a:tailEnd/>
            </a:ln>
          </p:spPr>
          <p:txBody>
            <a:bodyPr>
              <a:prstTxWarp prst="textNoShape">
                <a:avLst/>
              </a:prstTxWarp>
            </a:bodyPr>
            <a:lstStyle/>
            <a:p>
              <a:endParaRPr lang="en-US"/>
            </a:p>
          </p:txBody>
        </p:sp>
        <p:sp>
          <p:nvSpPr>
            <p:cNvPr id="48169" name="Line 21"/>
            <p:cNvSpPr>
              <a:spLocks noChangeShapeType="1"/>
            </p:cNvSpPr>
            <p:nvPr/>
          </p:nvSpPr>
          <p:spPr bwMode="auto">
            <a:xfrm rot="10800000">
              <a:off x="143" y="127"/>
              <a:ext cx="769" cy="787"/>
            </a:xfrm>
            <a:prstGeom prst="line">
              <a:avLst/>
            </a:prstGeom>
            <a:noFill/>
            <a:ln w="63500">
              <a:solidFill>
                <a:schemeClr val="tx1"/>
              </a:solidFill>
              <a:round/>
              <a:headEnd/>
              <a:tailEnd/>
            </a:ln>
          </p:spPr>
          <p:txBody>
            <a:bodyPr>
              <a:prstTxWarp prst="textNoShape">
                <a:avLst/>
              </a:prstTxWarp>
            </a:bodyPr>
            <a:lstStyle/>
            <a:p>
              <a:endParaRPr lang="en-US"/>
            </a:p>
          </p:txBody>
        </p:sp>
        <p:sp>
          <p:nvSpPr>
            <p:cNvPr id="48170" name="Line 22"/>
            <p:cNvSpPr>
              <a:spLocks noChangeShapeType="1"/>
            </p:cNvSpPr>
            <p:nvPr/>
          </p:nvSpPr>
          <p:spPr bwMode="auto">
            <a:xfrm rot="10800000" flipH="1">
              <a:off x="153" y="127"/>
              <a:ext cx="768" cy="788"/>
            </a:xfrm>
            <a:prstGeom prst="line">
              <a:avLst/>
            </a:prstGeom>
            <a:noFill/>
            <a:ln w="63500">
              <a:solidFill>
                <a:schemeClr val="tx1"/>
              </a:solidFill>
              <a:round/>
              <a:headEnd/>
              <a:tailEnd/>
            </a:ln>
          </p:spPr>
          <p:txBody>
            <a:bodyPr>
              <a:prstTxWarp prst="textNoShape">
                <a:avLst/>
              </a:prstTxWarp>
            </a:bodyPr>
            <a:lstStyle/>
            <a:p>
              <a:endParaRPr lang="en-US"/>
            </a:p>
          </p:txBody>
        </p:sp>
      </p:grpSp>
      <p:grpSp>
        <p:nvGrpSpPr>
          <p:cNvPr id="8" name="Group 23"/>
          <p:cNvGrpSpPr>
            <a:grpSpLocks/>
          </p:cNvGrpSpPr>
          <p:nvPr/>
        </p:nvGrpSpPr>
        <p:grpSpPr bwMode="auto">
          <a:xfrm>
            <a:off x="2335213" y="3213100"/>
            <a:ext cx="1316037" cy="1316038"/>
            <a:chOff x="0" y="0"/>
            <a:chExt cx="829" cy="829"/>
          </a:xfrm>
        </p:grpSpPr>
        <p:sp>
          <p:nvSpPr>
            <p:cNvPr id="48158" name="Line 24"/>
            <p:cNvSpPr>
              <a:spLocks noChangeShapeType="1"/>
            </p:cNvSpPr>
            <p:nvPr/>
          </p:nvSpPr>
          <p:spPr bwMode="auto">
            <a:xfrm flipH="1">
              <a:off x="96" y="0"/>
              <a:ext cx="707" cy="0"/>
            </a:xfrm>
            <a:prstGeom prst="line">
              <a:avLst/>
            </a:prstGeom>
            <a:noFill/>
            <a:ln w="127000">
              <a:solidFill>
                <a:srgbClr val="FFFF00"/>
              </a:solidFill>
              <a:round/>
              <a:headEnd/>
              <a:tailEnd/>
            </a:ln>
          </p:spPr>
          <p:txBody>
            <a:bodyPr>
              <a:prstTxWarp prst="textNoShape">
                <a:avLst/>
              </a:prstTxWarp>
            </a:bodyPr>
            <a:lstStyle/>
            <a:p>
              <a:endParaRPr lang="en-US"/>
            </a:p>
          </p:txBody>
        </p:sp>
        <p:sp>
          <p:nvSpPr>
            <p:cNvPr id="48159" name="Line 25"/>
            <p:cNvSpPr>
              <a:spLocks noChangeShapeType="1"/>
            </p:cNvSpPr>
            <p:nvPr/>
          </p:nvSpPr>
          <p:spPr bwMode="auto">
            <a:xfrm rot="10800000">
              <a:off x="69" y="60"/>
              <a:ext cx="760" cy="769"/>
            </a:xfrm>
            <a:prstGeom prst="line">
              <a:avLst/>
            </a:prstGeom>
            <a:noFill/>
            <a:ln w="127000">
              <a:solidFill>
                <a:srgbClr val="FFFF00"/>
              </a:solidFill>
              <a:round/>
              <a:headEnd/>
              <a:tailEnd/>
            </a:ln>
          </p:spPr>
          <p:txBody>
            <a:bodyPr>
              <a:prstTxWarp prst="textNoShape">
                <a:avLst/>
              </a:prstTxWarp>
            </a:bodyPr>
            <a:lstStyle/>
            <a:p>
              <a:endParaRPr lang="en-US"/>
            </a:p>
          </p:txBody>
        </p:sp>
        <p:sp>
          <p:nvSpPr>
            <p:cNvPr id="48160" name="Line 26"/>
            <p:cNvSpPr>
              <a:spLocks noChangeShapeType="1"/>
            </p:cNvSpPr>
            <p:nvPr/>
          </p:nvSpPr>
          <p:spPr bwMode="auto">
            <a:xfrm rot="10800000">
              <a:off x="0" y="79"/>
              <a:ext cx="0" cy="724"/>
            </a:xfrm>
            <a:prstGeom prst="line">
              <a:avLst/>
            </a:prstGeom>
            <a:noFill/>
            <a:ln w="127000">
              <a:solidFill>
                <a:srgbClr val="FFFF00"/>
              </a:solidFill>
              <a:round/>
              <a:headEnd/>
              <a:tailEnd/>
            </a:ln>
          </p:spPr>
          <p:txBody>
            <a:bodyPr>
              <a:prstTxWarp prst="textNoShape">
                <a:avLst/>
              </a:prstTxWarp>
            </a:bodyPr>
            <a:lstStyle/>
            <a:p>
              <a:endParaRPr lang="en-US"/>
            </a:p>
          </p:txBody>
        </p:sp>
      </p:grpSp>
      <p:grpSp>
        <p:nvGrpSpPr>
          <p:cNvPr id="9" name="Group 27"/>
          <p:cNvGrpSpPr>
            <a:grpSpLocks/>
          </p:cNvGrpSpPr>
          <p:nvPr/>
        </p:nvGrpSpPr>
        <p:grpSpPr bwMode="auto">
          <a:xfrm flipH="1">
            <a:off x="4919663" y="3071813"/>
            <a:ext cx="1665287" cy="1693862"/>
            <a:chOff x="0" y="0"/>
            <a:chExt cx="1049" cy="1067"/>
          </a:xfrm>
        </p:grpSpPr>
        <p:grpSp>
          <p:nvGrpSpPr>
            <p:cNvPr id="48140" name="Group 28"/>
            <p:cNvGrpSpPr>
              <a:grpSpLocks/>
            </p:cNvGrpSpPr>
            <p:nvPr/>
          </p:nvGrpSpPr>
          <p:grpSpPr bwMode="auto">
            <a:xfrm>
              <a:off x="0" y="0"/>
              <a:ext cx="160" cy="160"/>
              <a:chOff x="0" y="0"/>
              <a:chExt cx="160" cy="160"/>
            </a:xfrm>
          </p:grpSpPr>
          <p:sp>
            <p:nvSpPr>
              <p:cNvPr id="48156" name="Oval 29"/>
              <p:cNvSpPr>
                <a:spLocks/>
              </p:cNvSpPr>
              <p:nvPr/>
            </p:nvSpPr>
            <p:spPr bwMode="auto">
              <a:xfrm>
                <a:off x="0" y="0"/>
                <a:ext cx="160" cy="160"/>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48157" name="Rectangle 30"/>
              <p:cNvSpPr>
                <a:spLocks/>
              </p:cNvSpPr>
              <p:nvPr/>
            </p:nvSpPr>
            <p:spPr bwMode="auto">
              <a:xfrm flipH="1">
                <a:off x="23" y="23"/>
                <a:ext cx="113" cy="11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48141" name="Group 31"/>
            <p:cNvGrpSpPr>
              <a:grpSpLocks/>
            </p:cNvGrpSpPr>
            <p:nvPr/>
          </p:nvGrpSpPr>
          <p:grpSpPr bwMode="auto">
            <a:xfrm>
              <a:off x="889" y="0"/>
              <a:ext cx="160" cy="160"/>
              <a:chOff x="0" y="0"/>
              <a:chExt cx="160" cy="160"/>
            </a:xfrm>
          </p:grpSpPr>
          <p:sp>
            <p:nvSpPr>
              <p:cNvPr id="48154" name="Oval 32"/>
              <p:cNvSpPr>
                <a:spLocks/>
              </p:cNvSpPr>
              <p:nvPr/>
            </p:nvSpPr>
            <p:spPr bwMode="auto">
              <a:xfrm>
                <a:off x="0" y="0"/>
                <a:ext cx="160" cy="160"/>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48155" name="Rectangle 33"/>
              <p:cNvSpPr>
                <a:spLocks/>
              </p:cNvSpPr>
              <p:nvPr/>
            </p:nvSpPr>
            <p:spPr bwMode="auto">
              <a:xfrm flipH="1">
                <a:off x="23" y="23"/>
                <a:ext cx="113" cy="113"/>
              </a:xfrm>
              <a:prstGeom prst="rect">
                <a:avLst/>
              </a:prstGeom>
              <a:noFill/>
              <a:ln w="12700">
                <a:noFill/>
                <a:miter lim="800000"/>
                <a:headEnd/>
                <a:tailEnd/>
              </a:ln>
            </p:spPr>
            <p:txBody>
              <a:bodyPr lIns="0" tIns="0" rIns="0" bIns="0">
                <a:prstTxWarp prst="textNoShape">
                  <a:avLst/>
                </a:prstTxWarp>
              </a:bodyPr>
              <a:lstStyle/>
              <a:p>
                <a:endParaRPr lang="en-US"/>
              </a:p>
            </p:txBody>
          </p:sp>
        </p:grpSp>
        <p:grpSp>
          <p:nvGrpSpPr>
            <p:cNvPr id="48142" name="Group 34"/>
            <p:cNvGrpSpPr>
              <a:grpSpLocks/>
            </p:cNvGrpSpPr>
            <p:nvPr/>
          </p:nvGrpSpPr>
          <p:grpSpPr bwMode="auto">
            <a:xfrm>
              <a:off x="0" y="907"/>
              <a:ext cx="160" cy="160"/>
              <a:chOff x="0" y="0"/>
              <a:chExt cx="160" cy="160"/>
            </a:xfrm>
          </p:grpSpPr>
          <p:sp>
            <p:nvSpPr>
              <p:cNvPr id="48152" name="Oval 35"/>
              <p:cNvSpPr>
                <a:spLocks/>
              </p:cNvSpPr>
              <p:nvPr/>
            </p:nvSpPr>
            <p:spPr bwMode="auto">
              <a:xfrm>
                <a:off x="0" y="0"/>
                <a:ext cx="160" cy="160"/>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48153" name="Rectangle 36"/>
              <p:cNvSpPr>
                <a:spLocks/>
              </p:cNvSpPr>
              <p:nvPr/>
            </p:nvSpPr>
            <p:spPr bwMode="auto">
              <a:xfrm flipH="1">
                <a:off x="23" y="23"/>
                <a:ext cx="113" cy="113"/>
              </a:xfrm>
              <a:prstGeom prst="rect">
                <a:avLst/>
              </a:prstGeom>
              <a:noFill/>
              <a:ln w="12700">
                <a:noFill/>
                <a:miter lim="800000"/>
                <a:headEnd/>
                <a:tailEnd/>
              </a:ln>
            </p:spPr>
            <p:txBody>
              <a:bodyPr lIns="0" tIns="0" rIns="0" bIns="0">
                <a:prstTxWarp prst="textNoShape">
                  <a:avLst/>
                </a:prstTxWarp>
              </a:bodyPr>
              <a:lstStyle/>
              <a:p>
                <a:endParaRPr lang="en-US"/>
              </a:p>
            </p:txBody>
          </p:sp>
        </p:grpSp>
        <p:sp>
          <p:nvSpPr>
            <p:cNvPr id="48143" name="Line 37"/>
            <p:cNvSpPr>
              <a:spLocks noChangeShapeType="1"/>
            </p:cNvSpPr>
            <p:nvPr/>
          </p:nvSpPr>
          <p:spPr bwMode="auto">
            <a:xfrm>
              <a:off x="163" y="81"/>
              <a:ext cx="745" cy="0"/>
            </a:xfrm>
            <a:prstGeom prst="line">
              <a:avLst/>
            </a:prstGeom>
            <a:noFill/>
            <a:ln w="63500">
              <a:solidFill>
                <a:schemeClr val="tx1"/>
              </a:solidFill>
              <a:round/>
              <a:headEnd/>
              <a:tailEnd/>
            </a:ln>
          </p:spPr>
          <p:txBody>
            <a:bodyPr>
              <a:prstTxWarp prst="textNoShape">
                <a:avLst/>
              </a:prstTxWarp>
            </a:bodyPr>
            <a:lstStyle/>
            <a:p>
              <a:endParaRPr lang="en-US"/>
            </a:p>
          </p:txBody>
        </p:sp>
        <p:grpSp>
          <p:nvGrpSpPr>
            <p:cNvPr id="48144" name="Group 38"/>
            <p:cNvGrpSpPr>
              <a:grpSpLocks/>
            </p:cNvGrpSpPr>
            <p:nvPr/>
          </p:nvGrpSpPr>
          <p:grpSpPr bwMode="auto">
            <a:xfrm>
              <a:off x="889" y="907"/>
              <a:ext cx="160" cy="160"/>
              <a:chOff x="0" y="0"/>
              <a:chExt cx="160" cy="160"/>
            </a:xfrm>
          </p:grpSpPr>
          <p:sp>
            <p:nvSpPr>
              <p:cNvPr id="48150" name="Oval 39"/>
              <p:cNvSpPr>
                <a:spLocks/>
              </p:cNvSpPr>
              <p:nvPr/>
            </p:nvSpPr>
            <p:spPr bwMode="auto">
              <a:xfrm>
                <a:off x="0" y="0"/>
                <a:ext cx="160" cy="160"/>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48151" name="Rectangle 40"/>
              <p:cNvSpPr>
                <a:spLocks/>
              </p:cNvSpPr>
              <p:nvPr/>
            </p:nvSpPr>
            <p:spPr bwMode="auto">
              <a:xfrm flipH="1">
                <a:off x="23" y="23"/>
                <a:ext cx="113" cy="113"/>
              </a:xfrm>
              <a:prstGeom prst="rect">
                <a:avLst/>
              </a:prstGeom>
              <a:noFill/>
              <a:ln w="12700">
                <a:noFill/>
                <a:miter lim="800000"/>
                <a:headEnd/>
                <a:tailEnd/>
              </a:ln>
            </p:spPr>
            <p:txBody>
              <a:bodyPr lIns="0" tIns="0" rIns="0" bIns="0">
                <a:prstTxWarp prst="textNoShape">
                  <a:avLst/>
                </a:prstTxWarp>
              </a:bodyPr>
              <a:lstStyle/>
              <a:p>
                <a:endParaRPr lang="en-US"/>
              </a:p>
            </p:txBody>
          </p:sp>
        </p:grpSp>
        <p:sp>
          <p:nvSpPr>
            <p:cNvPr id="48145" name="Line 41"/>
            <p:cNvSpPr>
              <a:spLocks noChangeShapeType="1"/>
            </p:cNvSpPr>
            <p:nvPr/>
          </p:nvSpPr>
          <p:spPr bwMode="auto">
            <a:xfrm rot="10800000" flipH="1">
              <a:off x="81" y="153"/>
              <a:ext cx="1" cy="745"/>
            </a:xfrm>
            <a:prstGeom prst="line">
              <a:avLst/>
            </a:prstGeom>
            <a:noFill/>
            <a:ln w="63500">
              <a:solidFill>
                <a:schemeClr val="tx1"/>
              </a:solidFill>
              <a:round/>
              <a:headEnd/>
              <a:tailEnd/>
            </a:ln>
          </p:spPr>
          <p:txBody>
            <a:bodyPr>
              <a:prstTxWarp prst="textNoShape">
                <a:avLst/>
              </a:prstTxWarp>
            </a:bodyPr>
            <a:lstStyle/>
            <a:p>
              <a:endParaRPr lang="en-US"/>
            </a:p>
          </p:txBody>
        </p:sp>
        <p:sp>
          <p:nvSpPr>
            <p:cNvPr id="48146" name="Line 42"/>
            <p:cNvSpPr>
              <a:spLocks noChangeShapeType="1"/>
            </p:cNvSpPr>
            <p:nvPr/>
          </p:nvSpPr>
          <p:spPr bwMode="auto">
            <a:xfrm rot="10800000" flipH="1">
              <a:off x="971" y="171"/>
              <a:ext cx="1" cy="745"/>
            </a:xfrm>
            <a:prstGeom prst="line">
              <a:avLst/>
            </a:prstGeom>
            <a:noFill/>
            <a:ln w="63500">
              <a:solidFill>
                <a:schemeClr val="tx1"/>
              </a:solidFill>
              <a:round/>
              <a:headEnd/>
              <a:tailEnd/>
            </a:ln>
          </p:spPr>
          <p:txBody>
            <a:bodyPr>
              <a:prstTxWarp prst="textNoShape">
                <a:avLst/>
              </a:prstTxWarp>
            </a:bodyPr>
            <a:lstStyle/>
            <a:p>
              <a:endParaRPr lang="en-US"/>
            </a:p>
          </p:txBody>
        </p:sp>
        <p:sp>
          <p:nvSpPr>
            <p:cNvPr id="48147" name="Line 43"/>
            <p:cNvSpPr>
              <a:spLocks noChangeShapeType="1"/>
            </p:cNvSpPr>
            <p:nvPr/>
          </p:nvSpPr>
          <p:spPr bwMode="auto">
            <a:xfrm>
              <a:off x="154" y="986"/>
              <a:ext cx="745" cy="0"/>
            </a:xfrm>
            <a:prstGeom prst="line">
              <a:avLst/>
            </a:prstGeom>
            <a:noFill/>
            <a:ln w="63500">
              <a:solidFill>
                <a:schemeClr val="tx1"/>
              </a:solidFill>
              <a:round/>
              <a:headEnd/>
              <a:tailEnd/>
            </a:ln>
          </p:spPr>
          <p:txBody>
            <a:bodyPr>
              <a:prstTxWarp prst="textNoShape">
                <a:avLst/>
              </a:prstTxWarp>
            </a:bodyPr>
            <a:lstStyle/>
            <a:p>
              <a:endParaRPr lang="en-US"/>
            </a:p>
          </p:txBody>
        </p:sp>
        <p:sp>
          <p:nvSpPr>
            <p:cNvPr id="48148" name="Line 44"/>
            <p:cNvSpPr>
              <a:spLocks noChangeShapeType="1"/>
            </p:cNvSpPr>
            <p:nvPr/>
          </p:nvSpPr>
          <p:spPr bwMode="auto">
            <a:xfrm rot="10800000">
              <a:off x="144" y="127"/>
              <a:ext cx="768" cy="788"/>
            </a:xfrm>
            <a:prstGeom prst="line">
              <a:avLst/>
            </a:prstGeom>
            <a:noFill/>
            <a:ln w="63500">
              <a:solidFill>
                <a:schemeClr val="tx1"/>
              </a:solidFill>
              <a:round/>
              <a:headEnd/>
              <a:tailEnd/>
            </a:ln>
          </p:spPr>
          <p:txBody>
            <a:bodyPr>
              <a:prstTxWarp prst="textNoShape">
                <a:avLst/>
              </a:prstTxWarp>
            </a:bodyPr>
            <a:lstStyle/>
            <a:p>
              <a:endParaRPr lang="en-US"/>
            </a:p>
          </p:txBody>
        </p:sp>
        <p:sp>
          <p:nvSpPr>
            <p:cNvPr id="48149" name="Line 45"/>
            <p:cNvSpPr>
              <a:spLocks noChangeShapeType="1"/>
            </p:cNvSpPr>
            <p:nvPr/>
          </p:nvSpPr>
          <p:spPr bwMode="auto">
            <a:xfrm rot="10800000" flipH="1">
              <a:off x="153" y="127"/>
              <a:ext cx="768" cy="787"/>
            </a:xfrm>
            <a:prstGeom prst="line">
              <a:avLst/>
            </a:prstGeom>
            <a:noFill/>
            <a:ln w="63500">
              <a:solidFill>
                <a:schemeClr val="tx1"/>
              </a:solidFill>
              <a:round/>
              <a:headEnd/>
              <a:tailEnd/>
            </a:ln>
          </p:spPr>
          <p:txBody>
            <a:bodyPr>
              <a:prstTxWarp prst="textNoShape">
                <a:avLst/>
              </a:prstTxWarp>
            </a:bodyPr>
            <a:lstStyle/>
            <a:p>
              <a:endParaRPr lang="en-US"/>
            </a:p>
          </p:txBody>
        </p:sp>
      </p:grpSp>
      <p:grpSp>
        <p:nvGrpSpPr>
          <p:cNvPr id="14" name="Group 46"/>
          <p:cNvGrpSpPr>
            <a:grpSpLocks/>
          </p:cNvGrpSpPr>
          <p:nvPr/>
        </p:nvGrpSpPr>
        <p:grpSpPr bwMode="auto">
          <a:xfrm flipH="1">
            <a:off x="5151438" y="3211513"/>
            <a:ext cx="1314450" cy="1317625"/>
            <a:chOff x="0" y="0"/>
            <a:chExt cx="828" cy="829"/>
          </a:xfrm>
        </p:grpSpPr>
        <p:sp>
          <p:nvSpPr>
            <p:cNvPr id="48137" name="Line 47"/>
            <p:cNvSpPr>
              <a:spLocks noChangeShapeType="1"/>
            </p:cNvSpPr>
            <p:nvPr/>
          </p:nvSpPr>
          <p:spPr bwMode="auto">
            <a:xfrm flipH="1">
              <a:off x="96" y="0"/>
              <a:ext cx="707" cy="1"/>
            </a:xfrm>
            <a:prstGeom prst="line">
              <a:avLst/>
            </a:prstGeom>
            <a:noFill/>
            <a:ln w="127000">
              <a:solidFill>
                <a:srgbClr val="FFFF00"/>
              </a:solidFill>
              <a:round/>
              <a:headEnd/>
              <a:tailEnd/>
            </a:ln>
          </p:spPr>
          <p:txBody>
            <a:bodyPr>
              <a:prstTxWarp prst="textNoShape">
                <a:avLst/>
              </a:prstTxWarp>
            </a:bodyPr>
            <a:lstStyle/>
            <a:p>
              <a:endParaRPr lang="en-US"/>
            </a:p>
          </p:txBody>
        </p:sp>
        <p:sp>
          <p:nvSpPr>
            <p:cNvPr id="48138" name="Line 48"/>
            <p:cNvSpPr>
              <a:spLocks noChangeShapeType="1"/>
            </p:cNvSpPr>
            <p:nvPr/>
          </p:nvSpPr>
          <p:spPr bwMode="auto">
            <a:xfrm rot="10800000">
              <a:off x="68" y="61"/>
              <a:ext cx="760" cy="768"/>
            </a:xfrm>
            <a:prstGeom prst="line">
              <a:avLst/>
            </a:prstGeom>
            <a:noFill/>
            <a:ln w="127000">
              <a:solidFill>
                <a:srgbClr val="FFFF00"/>
              </a:solidFill>
              <a:round/>
              <a:headEnd/>
              <a:tailEnd/>
            </a:ln>
          </p:spPr>
          <p:txBody>
            <a:bodyPr>
              <a:prstTxWarp prst="textNoShape">
                <a:avLst/>
              </a:prstTxWarp>
            </a:bodyPr>
            <a:lstStyle/>
            <a:p>
              <a:endParaRPr lang="en-US"/>
            </a:p>
          </p:txBody>
        </p:sp>
        <p:sp>
          <p:nvSpPr>
            <p:cNvPr id="48139" name="Line 49"/>
            <p:cNvSpPr>
              <a:spLocks noChangeShapeType="1"/>
            </p:cNvSpPr>
            <p:nvPr/>
          </p:nvSpPr>
          <p:spPr bwMode="auto">
            <a:xfrm rot="10800000">
              <a:off x="0" y="79"/>
              <a:ext cx="0" cy="724"/>
            </a:xfrm>
            <a:prstGeom prst="line">
              <a:avLst/>
            </a:prstGeom>
            <a:noFill/>
            <a:ln w="127000">
              <a:solidFill>
                <a:srgbClr val="FFFF00"/>
              </a:solidFill>
              <a:round/>
              <a:headEnd/>
              <a:tailEnd/>
            </a:ln>
          </p:spPr>
          <p:txBody>
            <a:bodyPr>
              <a:prstTxWarp prst="textNoShape">
                <a:avLst/>
              </a:prstTxWarp>
            </a:bodyPr>
            <a:lstStyle/>
            <a:p>
              <a:endParaRPr lang="en-US"/>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350080" presetClass="entr" presetSubtype="40319744"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par>
                          <p:cTn id="7" fill="hold">
                            <p:stCondLst>
                              <p:cond delay="500"/>
                            </p:stCondLst>
                            <p:childTnLst>
                              <p:par>
                                <p:cTn id="8" presetID="40350080" presetClass="entr" presetSubtype="40319952" fill="hold" nodeType="afterEffect">
                                  <p:stCondLst>
                                    <p:cond delay="500"/>
                                  </p:stCondLst>
                                  <p:childTnLst>
                                    <p:set>
                                      <p:cBhvr>
                                        <p:cTn id="9" dur="1" fill="hold">
                                          <p:stCondLst>
                                            <p:cond delay="499"/>
                                          </p:stCondLst>
                                        </p:cTn>
                                        <p:tgtEl>
                                          <p:spTgt spid="2"/>
                                        </p:tgtEl>
                                        <p:attrNameLst>
                                          <p:attrName>style.visibility</p:attrName>
                                        </p:attrNameLst>
                                      </p:cBhvr>
                                      <p:to>
                                        <p:strVal val="visible"/>
                                      </p:to>
                                    </p:set>
                                  </p:childTnLst>
                                </p:cTn>
                              </p:par>
                            </p:childTnLst>
                          </p:cTn>
                        </p:par>
                        <p:par>
                          <p:cTn id="10" fill="hold">
                            <p:stCondLst>
                              <p:cond delay="1500"/>
                            </p:stCondLst>
                            <p:childTnLst>
                              <p:par>
                                <p:cTn id="11" presetID="40350080" presetClass="entr" presetSubtype="40320128" fill="hold" nodeType="afterEffect">
                                  <p:stCondLst>
                                    <p:cond delay="500"/>
                                  </p:stCondLst>
                                  <p:childTnLst>
                                    <p:set>
                                      <p:cBhvr>
                                        <p:cTn id="12" dur="1" fill="hold">
                                          <p:stCondLst>
                                            <p:cond delay="499"/>
                                          </p:stCondLst>
                                        </p:cTn>
                                        <p:tgtEl>
                                          <p:spTgt spid="8"/>
                                        </p:tgtEl>
                                        <p:attrNameLst>
                                          <p:attrName>style.visibility</p:attrName>
                                        </p:attrNameLst>
                                      </p:cBhvr>
                                      <p:to>
                                        <p:strVal val="visible"/>
                                      </p:to>
                                    </p:set>
                                  </p:childTnLst>
                                </p:cTn>
                              </p:par>
                            </p:childTnLst>
                          </p:cTn>
                        </p:par>
                        <p:par>
                          <p:cTn id="13" fill="hold">
                            <p:stCondLst>
                              <p:cond delay="2500"/>
                            </p:stCondLst>
                            <p:childTnLst>
                              <p:par>
                                <p:cTn id="14" presetID="40350080" presetClass="entr" presetSubtype="40320080" fill="hold" nodeType="afterEffect">
                                  <p:stCondLst>
                                    <p:cond delay="500"/>
                                  </p:stCondLst>
                                  <p:childTnLst>
                                    <p:set>
                                      <p:cBhvr>
                                        <p:cTn id="15" dur="1" fill="hold">
                                          <p:stCondLst>
                                            <p:cond delay="499"/>
                                          </p:stCondLst>
                                        </p:cTn>
                                        <p:tgtEl>
                                          <p:spTgt spid="9"/>
                                        </p:tgtEl>
                                        <p:attrNameLst>
                                          <p:attrName>style.visibility</p:attrName>
                                        </p:attrNameLst>
                                      </p:cBhvr>
                                      <p:to>
                                        <p:strVal val="visible"/>
                                      </p:to>
                                    </p:set>
                                  </p:childTnLst>
                                </p:cTn>
                              </p:par>
                            </p:childTnLst>
                          </p:cTn>
                        </p:par>
                        <p:par>
                          <p:cTn id="16" fill="hold">
                            <p:stCondLst>
                              <p:cond delay="3500"/>
                            </p:stCondLst>
                            <p:childTnLst>
                              <p:par>
                                <p:cTn id="17" presetID="40350080" presetClass="entr" presetSubtype="40320168" fill="hold" nodeType="afterEffect">
                                  <p:stCondLst>
                                    <p:cond delay="500"/>
                                  </p:stCondLst>
                                  <p:childTnLst>
                                    <p:set>
                                      <p:cBhvr>
                                        <p:cTn id="18" dur="1" fill="hold">
                                          <p:stCondLst>
                                            <p:cond delay="499"/>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0350080" presetClass="entr" presetSubtype="40319824" fill="hold" grpId="0" nodeType="clickEffect">
                                  <p:stCondLst>
                                    <p:cond delay="0"/>
                                  </p:stCondLst>
                                  <p:childTnLst>
                                    <p:set>
                                      <p:cBhvr>
                                        <p:cTn id="22" dur="1" fill="hold">
                                          <p:stCondLst>
                                            <p:cond delay="499"/>
                                          </p:stCondLst>
                                        </p:cTn>
                                        <p:tgtEl>
                                          <p:spTgt spid="122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12291" grpId="0" autoUpdateAnimBg="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2057400" y="457200"/>
            <a:ext cx="4576468" cy="523220"/>
          </a:xfrm>
          <a:prstGeom prst="rect">
            <a:avLst/>
          </a:prstGeom>
          <a:noFill/>
        </p:spPr>
        <p:txBody>
          <a:bodyPr wrap="none" rtlCol="0">
            <a:spAutoFit/>
          </a:bodyPr>
          <a:lstStyle/>
          <a:p>
            <a:r>
              <a:rPr lang="en-US" dirty="0" smtClean="0"/>
              <a:t>Counting Spanning Trees</a:t>
            </a:r>
            <a:endParaRPr lang="en-US" dirty="0"/>
          </a:p>
        </p:txBody>
      </p:sp>
      <p:sp>
        <p:nvSpPr>
          <p:cNvPr id="5" name="TextBox 4"/>
          <p:cNvSpPr txBox="1"/>
          <p:nvPr/>
        </p:nvSpPr>
        <p:spPr>
          <a:xfrm>
            <a:off x="914400" y="1524000"/>
            <a:ext cx="7086600" cy="954107"/>
          </a:xfrm>
          <a:prstGeom prst="rect">
            <a:avLst/>
          </a:prstGeom>
          <a:noFill/>
        </p:spPr>
        <p:txBody>
          <a:bodyPr wrap="square" rtlCol="0">
            <a:spAutoFit/>
          </a:bodyPr>
          <a:lstStyle/>
          <a:p>
            <a:r>
              <a:rPr lang="en-US" dirty="0" smtClean="0"/>
              <a:t>How can we count the number of spanning trees in a graph?</a:t>
            </a:r>
          </a:p>
        </p:txBody>
      </p:sp>
      <p:sp>
        <p:nvSpPr>
          <p:cNvPr id="6" name="TextBox 5"/>
          <p:cNvSpPr txBox="1"/>
          <p:nvPr/>
        </p:nvSpPr>
        <p:spPr>
          <a:xfrm>
            <a:off x="685800" y="2819400"/>
            <a:ext cx="8028334" cy="523220"/>
          </a:xfrm>
          <a:prstGeom prst="rect">
            <a:avLst/>
          </a:prstGeom>
          <a:noFill/>
        </p:spPr>
        <p:txBody>
          <a:bodyPr wrap="none" rtlCol="0">
            <a:spAutoFit/>
          </a:bodyPr>
          <a:lstStyle/>
          <a:p>
            <a:r>
              <a:rPr lang="en-US" dirty="0" smtClean="0"/>
              <a:t>Brute force: try all           subsets of n-1 edges.</a:t>
            </a:r>
            <a:endParaRPr lang="en-US" dirty="0"/>
          </a:p>
        </p:txBody>
      </p:sp>
      <p:sp>
        <p:nvSpPr>
          <p:cNvPr id="7" name="TextBox 6"/>
          <p:cNvSpPr txBox="1"/>
          <p:nvPr/>
        </p:nvSpPr>
        <p:spPr>
          <a:xfrm>
            <a:off x="4191000" y="2667000"/>
            <a:ext cx="398041" cy="523220"/>
          </a:xfrm>
          <a:prstGeom prst="rect">
            <a:avLst/>
          </a:prstGeom>
          <a:noFill/>
        </p:spPr>
        <p:txBody>
          <a:bodyPr wrap="none" rtlCol="0">
            <a:spAutoFit/>
          </a:bodyPr>
          <a:lstStyle/>
          <a:p>
            <a:r>
              <a:rPr lang="en-US" dirty="0" err="1" smtClean="0"/>
              <a:t>e</a:t>
            </a:r>
            <a:endParaRPr lang="en-US" dirty="0"/>
          </a:p>
        </p:txBody>
      </p:sp>
      <p:sp>
        <p:nvSpPr>
          <p:cNvPr id="8" name="TextBox 7"/>
          <p:cNvSpPr txBox="1"/>
          <p:nvPr/>
        </p:nvSpPr>
        <p:spPr>
          <a:xfrm>
            <a:off x="4038600" y="3124200"/>
            <a:ext cx="734496" cy="523220"/>
          </a:xfrm>
          <a:prstGeom prst="rect">
            <a:avLst/>
          </a:prstGeom>
          <a:noFill/>
        </p:spPr>
        <p:txBody>
          <a:bodyPr wrap="none" rtlCol="0">
            <a:spAutoFit/>
          </a:bodyPr>
          <a:lstStyle/>
          <a:p>
            <a:r>
              <a:rPr lang="en-US" dirty="0" smtClean="0"/>
              <a:t>n-1</a:t>
            </a:r>
            <a:endParaRPr lang="en-US" dirty="0"/>
          </a:p>
        </p:txBody>
      </p:sp>
      <p:sp>
        <p:nvSpPr>
          <p:cNvPr id="9" name="TextBox 8"/>
          <p:cNvSpPr txBox="1"/>
          <p:nvPr/>
        </p:nvSpPr>
        <p:spPr>
          <a:xfrm>
            <a:off x="3810000" y="2667000"/>
            <a:ext cx="1082147" cy="830997"/>
          </a:xfrm>
          <a:prstGeom prst="rect">
            <a:avLst/>
          </a:prstGeom>
          <a:noFill/>
        </p:spPr>
        <p:txBody>
          <a:bodyPr wrap="none" rtlCol="0">
            <a:spAutoFit/>
          </a:bodyPr>
          <a:lstStyle/>
          <a:p>
            <a:r>
              <a:rPr lang="en-US" sz="4800" dirty="0" smtClean="0"/>
              <a:t>(   )</a:t>
            </a:r>
            <a:endParaRPr lang="en-US" sz="4800" dirty="0"/>
          </a:p>
        </p:txBody>
      </p:sp>
      <p:sp>
        <p:nvSpPr>
          <p:cNvPr id="10" name="TextBox 9"/>
          <p:cNvSpPr txBox="1"/>
          <p:nvPr/>
        </p:nvSpPr>
        <p:spPr>
          <a:xfrm>
            <a:off x="2514600" y="4038600"/>
            <a:ext cx="3764171" cy="523220"/>
          </a:xfrm>
          <a:prstGeom prst="rect">
            <a:avLst/>
          </a:prstGeom>
          <a:noFill/>
        </p:spPr>
        <p:txBody>
          <a:bodyPr wrap="none" rtlCol="0">
            <a:spAutoFit/>
          </a:bodyPr>
          <a:lstStyle/>
          <a:p>
            <a:r>
              <a:rPr lang="en-US" dirty="0" smtClean="0"/>
              <a:t>There’s a faster way.</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1447800" y="0"/>
            <a:ext cx="6546985" cy="523220"/>
          </a:xfrm>
          <a:prstGeom prst="rect">
            <a:avLst/>
          </a:prstGeom>
          <a:noFill/>
        </p:spPr>
        <p:txBody>
          <a:bodyPr wrap="none" rtlCol="0">
            <a:spAutoFit/>
          </a:bodyPr>
          <a:lstStyle/>
          <a:p>
            <a:r>
              <a:rPr lang="en-US" dirty="0" smtClean="0"/>
              <a:t>Counting Spanning Trees Efficiently</a:t>
            </a:r>
            <a:endParaRPr lang="en-US" dirty="0"/>
          </a:p>
        </p:txBody>
      </p:sp>
      <p:sp>
        <p:nvSpPr>
          <p:cNvPr id="6" name="TextBox 5"/>
          <p:cNvSpPr txBox="1"/>
          <p:nvPr/>
        </p:nvSpPr>
        <p:spPr>
          <a:xfrm>
            <a:off x="457200" y="685800"/>
            <a:ext cx="8077200" cy="954107"/>
          </a:xfrm>
          <a:prstGeom prst="rect">
            <a:avLst/>
          </a:prstGeom>
          <a:noFill/>
        </p:spPr>
        <p:txBody>
          <a:bodyPr wrap="square" rtlCol="0">
            <a:spAutoFit/>
          </a:bodyPr>
          <a:lstStyle/>
          <a:p>
            <a:r>
              <a:rPr lang="en-US" dirty="0" smtClean="0"/>
              <a:t>Form the </a:t>
            </a:r>
            <a:r>
              <a:rPr lang="en-US" dirty="0" err="1" smtClean="0"/>
              <a:t>Laplacian</a:t>
            </a:r>
            <a:r>
              <a:rPr lang="en-US" dirty="0" smtClean="0"/>
              <a:t> of the graph.  This is an </a:t>
            </a:r>
            <a:r>
              <a:rPr lang="en-US" dirty="0" err="1" smtClean="0"/>
              <a:t>nxn</a:t>
            </a:r>
            <a:r>
              <a:rPr lang="en-US" dirty="0" smtClean="0"/>
              <a:t> matrix L, where:</a:t>
            </a:r>
            <a:endParaRPr lang="en-US" dirty="0"/>
          </a:p>
        </p:txBody>
      </p:sp>
      <p:sp>
        <p:nvSpPr>
          <p:cNvPr id="7" name="TextBox 6"/>
          <p:cNvSpPr txBox="1"/>
          <p:nvPr/>
        </p:nvSpPr>
        <p:spPr>
          <a:xfrm>
            <a:off x="1447800" y="2362200"/>
            <a:ext cx="920168" cy="523220"/>
          </a:xfrm>
          <a:prstGeom prst="rect">
            <a:avLst/>
          </a:prstGeom>
          <a:noFill/>
        </p:spPr>
        <p:txBody>
          <a:bodyPr wrap="none" rtlCol="0">
            <a:spAutoFit/>
          </a:bodyPr>
          <a:lstStyle/>
          <a:p>
            <a:r>
              <a:rPr lang="en-US" dirty="0" smtClean="0"/>
              <a:t>L</a:t>
            </a:r>
            <a:r>
              <a:rPr lang="en-US" baseline="-25000" dirty="0" smtClean="0"/>
              <a:t>i</a:t>
            </a:r>
            <a:r>
              <a:rPr lang="en-US" dirty="0" smtClean="0"/>
              <a:t> </a:t>
            </a:r>
            <a:r>
              <a:rPr lang="en-US" baseline="-25000" dirty="0" err="1" smtClean="0"/>
              <a:t>j</a:t>
            </a:r>
            <a:r>
              <a:rPr lang="en-US" dirty="0" smtClean="0"/>
              <a:t> </a:t>
            </a:r>
            <a:r>
              <a:rPr lang="en-US" dirty="0" smtClean="0"/>
              <a:t>=  </a:t>
            </a:r>
            <a:endParaRPr lang="en-US" dirty="0"/>
          </a:p>
        </p:txBody>
      </p:sp>
      <p:grpSp>
        <p:nvGrpSpPr>
          <p:cNvPr id="8" name="Group 13"/>
          <p:cNvGrpSpPr>
            <a:grpSpLocks/>
          </p:cNvGrpSpPr>
          <p:nvPr/>
        </p:nvGrpSpPr>
        <p:grpSpPr bwMode="auto">
          <a:xfrm>
            <a:off x="2362200" y="1828800"/>
            <a:ext cx="317500" cy="1676400"/>
            <a:chOff x="0" y="0"/>
            <a:chExt cx="200" cy="1200"/>
          </a:xfrm>
        </p:grpSpPr>
        <p:sp>
          <p:nvSpPr>
            <p:cNvPr id="9" name="AutoShape 14"/>
            <p:cNvSpPr>
              <a:spLocks/>
            </p:cNvSpPr>
            <p:nvPr/>
          </p:nvSpPr>
          <p:spPr bwMode="auto">
            <a:xfrm>
              <a:off x="0" y="0"/>
              <a:ext cx="200" cy="1200"/>
            </a:xfrm>
            <a:custGeom>
              <a:avLst/>
              <a:gdLst>
                <a:gd name="T0" fmla="*/ 0 w 21600"/>
                <a:gd name="T1" fmla="*/ 0 h 21600"/>
                <a:gd name="T2" fmla="*/ 21600 w 21600"/>
                <a:gd name="T3" fmla="*/ 21600 h 21600"/>
              </a:gdLst>
              <a:ahLst/>
              <a:cxnLst/>
              <a:rect l="T0" t="T1" r="T2" b="T3"/>
              <a:pathLst>
                <a:path w="21600" h="21600">
                  <a:moveTo>
                    <a:pt x="21600" y="0"/>
                  </a:moveTo>
                  <a:cubicBezTo>
                    <a:pt x="15635" y="0"/>
                    <a:pt x="10800" y="806"/>
                    <a:pt x="10800" y="1800"/>
                  </a:cubicBezTo>
                  <a:lnTo>
                    <a:pt x="10800" y="9000"/>
                  </a:lnTo>
                  <a:cubicBezTo>
                    <a:pt x="10800" y="9994"/>
                    <a:pt x="5965" y="10800"/>
                    <a:pt x="0" y="10800"/>
                  </a:cubicBezTo>
                  <a:cubicBezTo>
                    <a:pt x="5965" y="10800"/>
                    <a:pt x="10800" y="11606"/>
                    <a:pt x="10800" y="12600"/>
                  </a:cubicBezTo>
                  <a:lnTo>
                    <a:pt x="10800" y="19800"/>
                  </a:lnTo>
                  <a:cubicBezTo>
                    <a:pt x="10800" y="20794"/>
                    <a:pt x="15635" y="21600"/>
                    <a:pt x="21600" y="21600"/>
                  </a:cubicBezTo>
                </a:path>
              </a:pathLst>
            </a:custGeom>
            <a:noFill/>
            <a:ln w="63500">
              <a:solidFill>
                <a:schemeClr val="tx1"/>
              </a:solidFill>
              <a:miter lim="800000"/>
              <a:headEnd/>
              <a:tailEnd/>
            </a:ln>
          </p:spPr>
          <p:txBody>
            <a:bodyPr lIns="0" tIns="0" rIns="0" bIns="0">
              <a:prstTxWarp prst="textNoShape">
                <a:avLst/>
              </a:prstTxWarp>
            </a:bodyPr>
            <a:lstStyle/>
            <a:p>
              <a:endParaRPr lang="en-US"/>
            </a:p>
          </p:txBody>
        </p:sp>
        <p:sp>
          <p:nvSpPr>
            <p:cNvPr id="10" name="Rectangle 15"/>
            <p:cNvSpPr>
              <a:spLocks/>
            </p:cNvSpPr>
            <p:nvPr/>
          </p:nvSpPr>
          <p:spPr bwMode="auto">
            <a:xfrm>
              <a:off x="129" y="29"/>
              <a:ext cx="71" cy="1141"/>
            </a:xfrm>
            <a:prstGeom prst="rect">
              <a:avLst/>
            </a:prstGeom>
            <a:noFill/>
            <a:ln w="12700">
              <a:noFill/>
              <a:miter lim="800000"/>
              <a:headEnd/>
              <a:tailEnd/>
            </a:ln>
          </p:spPr>
          <p:txBody>
            <a:bodyPr wrap="square" lIns="0" tIns="0" rIns="0" bIns="0">
              <a:prstTxWarp prst="textNoShape">
                <a:avLst/>
              </a:prstTxWarp>
              <a:spAutoFit/>
            </a:bodyPr>
            <a:lstStyle/>
            <a:p>
              <a:endParaRPr lang="en-US"/>
            </a:p>
          </p:txBody>
        </p:sp>
      </p:grpSp>
      <p:sp>
        <p:nvSpPr>
          <p:cNvPr id="11" name="TextBox 10"/>
          <p:cNvSpPr txBox="1"/>
          <p:nvPr/>
        </p:nvSpPr>
        <p:spPr>
          <a:xfrm>
            <a:off x="2971800" y="1752600"/>
            <a:ext cx="2915231" cy="523220"/>
          </a:xfrm>
          <a:prstGeom prst="rect">
            <a:avLst/>
          </a:prstGeom>
          <a:noFill/>
        </p:spPr>
        <p:txBody>
          <a:bodyPr wrap="none" rtlCol="0">
            <a:spAutoFit/>
          </a:bodyPr>
          <a:lstStyle/>
          <a:p>
            <a:r>
              <a:rPr lang="en-US" dirty="0" err="1" smtClean="0"/>
              <a:t>Degree(i</a:t>
            </a:r>
            <a:r>
              <a:rPr lang="en-US" dirty="0" smtClean="0"/>
              <a:t>)    if </a:t>
            </a:r>
            <a:r>
              <a:rPr lang="en-US" dirty="0" err="1" smtClean="0"/>
              <a:t>i</a:t>
            </a:r>
            <a:r>
              <a:rPr lang="en-US" dirty="0" smtClean="0"/>
              <a:t>=</a:t>
            </a:r>
            <a:r>
              <a:rPr lang="en-US" dirty="0" err="1" smtClean="0"/>
              <a:t>j</a:t>
            </a:r>
            <a:endParaRPr lang="en-US" dirty="0"/>
          </a:p>
        </p:txBody>
      </p:sp>
      <p:sp>
        <p:nvSpPr>
          <p:cNvPr id="12" name="TextBox 11"/>
          <p:cNvSpPr txBox="1"/>
          <p:nvPr/>
        </p:nvSpPr>
        <p:spPr>
          <a:xfrm>
            <a:off x="2895600" y="2362200"/>
            <a:ext cx="3796236" cy="523220"/>
          </a:xfrm>
          <a:prstGeom prst="rect">
            <a:avLst/>
          </a:prstGeom>
          <a:noFill/>
        </p:spPr>
        <p:txBody>
          <a:bodyPr wrap="none" rtlCol="0">
            <a:spAutoFit/>
          </a:bodyPr>
          <a:lstStyle/>
          <a:p>
            <a:r>
              <a:rPr lang="en-US" dirty="0" smtClean="0"/>
              <a:t>-1                   if (</a:t>
            </a:r>
            <a:r>
              <a:rPr lang="en-US" dirty="0" err="1" smtClean="0"/>
              <a:t>i,j</a:t>
            </a:r>
            <a:r>
              <a:rPr lang="en-US" dirty="0" smtClean="0"/>
              <a:t>) ∈ E</a:t>
            </a:r>
            <a:endParaRPr lang="en-US" dirty="0"/>
          </a:p>
        </p:txBody>
      </p:sp>
      <p:grpSp>
        <p:nvGrpSpPr>
          <p:cNvPr id="60" name="Group 59"/>
          <p:cNvGrpSpPr/>
          <p:nvPr/>
        </p:nvGrpSpPr>
        <p:grpSpPr>
          <a:xfrm>
            <a:off x="609600" y="4495800"/>
            <a:ext cx="2844800" cy="1752600"/>
            <a:chOff x="812800" y="4114800"/>
            <a:chExt cx="4343400" cy="2438400"/>
          </a:xfrm>
        </p:grpSpPr>
        <p:grpSp>
          <p:nvGrpSpPr>
            <p:cNvPr id="13" name="Group 1"/>
            <p:cNvGrpSpPr>
              <a:grpSpLocks/>
            </p:cNvGrpSpPr>
            <p:nvPr/>
          </p:nvGrpSpPr>
          <p:grpSpPr bwMode="auto">
            <a:xfrm>
              <a:off x="812800" y="4876800"/>
              <a:ext cx="228600" cy="228600"/>
              <a:chOff x="0" y="0"/>
              <a:chExt cx="144" cy="144"/>
            </a:xfrm>
          </p:grpSpPr>
          <p:sp>
            <p:nvSpPr>
              <p:cNvPr id="14" name="Oval 2"/>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15" name="Rectangle 3"/>
              <p:cNvSpPr>
                <a:spLocks/>
              </p:cNvSpPr>
              <p:nvPr/>
            </p:nvSpPr>
            <p:spPr bwMode="auto">
              <a:xfrm>
                <a:off x="21" y="21"/>
                <a:ext cx="101" cy="101"/>
              </a:xfrm>
              <a:prstGeom prst="rect">
                <a:avLst/>
              </a:prstGeom>
              <a:noFill/>
              <a:ln w="12700">
                <a:noFill/>
                <a:miter lim="800000"/>
                <a:headEnd/>
                <a:tailEnd/>
              </a:ln>
            </p:spPr>
            <p:txBody>
              <a:bodyPr wrap="square" lIns="0" tIns="0" rIns="0" bIns="0">
                <a:prstTxWarp prst="textNoShape">
                  <a:avLst/>
                </a:prstTxWarp>
                <a:spAutoFit/>
              </a:bodyPr>
              <a:lstStyle/>
              <a:p>
                <a:endParaRPr lang="en-US"/>
              </a:p>
            </p:txBody>
          </p:sp>
        </p:grpSp>
        <p:grpSp>
          <p:nvGrpSpPr>
            <p:cNvPr id="19" name="Group 7"/>
            <p:cNvGrpSpPr>
              <a:grpSpLocks/>
            </p:cNvGrpSpPr>
            <p:nvPr/>
          </p:nvGrpSpPr>
          <p:grpSpPr bwMode="auto">
            <a:xfrm>
              <a:off x="2870200" y="4114800"/>
              <a:ext cx="228600" cy="228600"/>
              <a:chOff x="0" y="0"/>
              <a:chExt cx="144" cy="144"/>
            </a:xfrm>
          </p:grpSpPr>
          <p:sp>
            <p:nvSpPr>
              <p:cNvPr id="20" name="Oval 8"/>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21" name="Rectangle 9"/>
              <p:cNvSpPr>
                <a:spLocks/>
              </p:cNvSpPr>
              <p:nvPr/>
            </p:nvSpPr>
            <p:spPr bwMode="auto">
              <a:xfrm>
                <a:off x="21" y="21"/>
                <a:ext cx="101" cy="101"/>
              </a:xfrm>
              <a:prstGeom prst="rect">
                <a:avLst/>
              </a:prstGeom>
              <a:noFill/>
              <a:ln w="12700">
                <a:noFill/>
                <a:miter lim="800000"/>
                <a:headEnd/>
                <a:tailEnd/>
              </a:ln>
            </p:spPr>
            <p:txBody>
              <a:bodyPr wrap="square" lIns="0" tIns="0" rIns="0" bIns="0">
                <a:prstTxWarp prst="textNoShape">
                  <a:avLst/>
                </a:prstTxWarp>
                <a:spAutoFit/>
              </a:bodyPr>
              <a:lstStyle/>
              <a:p>
                <a:endParaRPr lang="en-US"/>
              </a:p>
            </p:txBody>
          </p:sp>
        </p:grpSp>
        <p:grpSp>
          <p:nvGrpSpPr>
            <p:cNvPr id="25" name="Group 13"/>
            <p:cNvGrpSpPr>
              <a:grpSpLocks/>
            </p:cNvGrpSpPr>
            <p:nvPr/>
          </p:nvGrpSpPr>
          <p:grpSpPr bwMode="auto">
            <a:xfrm>
              <a:off x="4927600" y="4953000"/>
              <a:ext cx="228600" cy="228600"/>
              <a:chOff x="0" y="0"/>
              <a:chExt cx="144" cy="144"/>
            </a:xfrm>
          </p:grpSpPr>
          <p:sp>
            <p:nvSpPr>
              <p:cNvPr id="26" name="Oval 14"/>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27" name="Rectangle 15"/>
              <p:cNvSpPr>
                <a:spLocks/>
              </p:cNvSpPr>
              <p:nvPr/>
            </p:nvSpPr>
            <p:spPr bwMode="auto">
              <a:xfrm>
                <a:off x="21" y="21"/>
                <a:ext cx="101" cy="101"/>
              </a:xfrm>
              <a:prstGeom prst="rect">
                <a:avLst/>
              </a:prstGeom>
              <a:noFill/>
              <a:ln w="12700">
                <a:noFill/>
                <a:miter lim="800000"/>
                <a:headEnd/>
                <a:tailEnd/>
              </a:ln>
            </p:spPr>
            <p:txBody>
              <a:bodyPr wrap="square" lIns="0" tIns="0" rIns="0" bIns="0">
                <a:prstTxWarp prst="textNoShape">
                  <a:avLst/>
                </a:prstTxWarp>
                <a:spAutoFit/>
              </a:bodyPr>
              <a:lstStyle/>
              <a:p>
                <a:endParaRPr lang="en-US"/>
              </a:p>
            </p:txBody>
          </p:sp>
        </p:grpSp>
        <p:grpSp>
          <p:nvGrpSpPr>
            <p:cNvPr id="28" name="Group 16"/>
            <p:cNvGrpSpPr>
              <a:grpSpLocks/>
            </p:cNvGrpSpPr>
            <p:nvPr/>
          </p:nvGrpSpPr>
          <p:grpSpPr bwMode="auto">
            <a:xfrm>
              <a:off x="2870200" y="5791200"/>
              <a:ext cx="228600" cy="228600"/>
              <a:chOff x="0" y="0"/>
              <a:chExt cx="144" cy="144"/>
            </a:xfrm>
          </p:grpSpPr>
          <p:sp>
            <p:nvSpPr>
              <p:cNvPr id="29" name="Oval 17"/>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30" name="Rectangle 18"/>
              <p:cNvSpPr>
                <a:spLocks/>
              </p:cNvSpPr>
              <p:nvPr/>
            </p:nvSpPr>
            <p:spPr bwMode="auto">
              <a:xfrm>
                <a:off x="21" y="21"/>
                <a:ext cx="101" cy="101"/>
              </a:xfrm>
              <a:prstGeom prst="rect">
                <a:avLst/>
              </a:prstGeom>
              <a:noFill/>
              <a:ln w="12700">
                <a:noFill/>
                <a:miter lim="800000"/>
                <a:headEnd/>
                <a:tailEnd/>
              </a:ln>
            </p:spPr>
            <p:txBody>
              <a:bodyPr wrap="square" lIns="0" tIns="0" rIns="0" bIns="0">
                <a:prstTxWarp prst="textNoShape">
                  <a:avLst/>
                </a:prstTxWarp>
                <a:spAutoFit/>
              </a:bodyPr>
              <a:lstStyle/>
              <a:p>
                <a:endParaRPr lang="en-US"/>
              </a:p>
            </p:txBody>
          </p:sp>
        </p:grpSp>
        <p:sp>
          <p:nvSpPr>
            <p:cNvPr id="32" name="Line 20"/>
            <p:cNvSpPr>
              <a:spLocks noChangeShapeType="1"/>
            </p:cNvSpPr>
            <p:nvPr/>
          </p:nvSpPr>
          <p:spPr bwMode="auto">
            <a:xfrm rot="10800000" flipH="1">
              <a:off x="1041400" y="4267200"/>
              <a:ext cx="1828800" cy="6858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35" name="Line 23"/>
            <p:cNvSpPr>
              <a:spLocks noChangeShapeType="1"/>
            </p:cNvSpPr>
            <p:nvPr/>
          </p:nvSpPr>
          <p:spPr bwMode="auto">
            <a:xfrm rot="10800000">
              <a:off x="3098800" y="4267200"/>
              <a:ext cx="1828800" cy="7620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37" name="Line 25"/>
            <p:cNvSpPr>
              <a:spLocks noChangeShapeType="1"/>
            </p:cNvSpPr>
            <p:nvPr/>
          </p:nvSpPr>
          <p:spPr bwMode="auto">
            <a:xfrm>
              <a:off x="1041400" y="5029200"/>
              <a:ext cx="1828800" cy="8382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38" name="Line 26"/>
            <p:cNvSpPr>
              <a:spLocks noChangeShapeType="1"/>
            </p:cNvSpPr>
            <p:nvPr/>
          </p:nvSpPr>
          <p:spPr bwMode="auto">
            <a:xfrm rot="10800000" flipH="1">
              <a:off x="3098800" y="5105400"/>
              <a:ext cx="1828800" cy="762000"/>
            </a:xfrm>
            <a:prstGeom prst="line">
              <a:avLst/>
            </a:prstGeom>
            <a:noFill/>
            <a:ln w="63500">
              <a:solidFill>
                <a:schemeClr val="tx1"/>
              </a:solidFill>
              <a:round/>
              <a:headEnd/>
              <a:tailEnd/>
            </a:ln>
          </p:spPr>
          <p:txBody>
            <a:bodyPr>
              <a:prstTxWarp prst="textNoShape">
                <a:avLst/>
              </a:prstTxWarp>
            </a:bodyPr>
            <a:lstStyle/>
            <a:p>
              <a:endParaRPr lang="en-US"/>
            </a:p>
          </p:txBody>
        </p:sp>
        <p:grpSp>
          <p:nvGrpSpPr>
            <p:cNvPr id="48" name="Group 36"/>
            <p:cNvGrpSpPr>
              <a:grpSpLocks/>
            </p:cNvGrpSpPr>
            <p:nvPr/>
          </p:nvGrpSpPr>
          <p:grpSpPr bwMode="auto">
            <a:xfrm>
              <a:off x="812800" y="6324600"/>
              <a:ext cx="228600" cy="228600"/>
              <a:chOff x="0" y="0"/>
              <a:chExt cx="144" cy="144"/>
            </a:xfrm>
          </p:grpSpPr>
          <p:sp>
            <p:nvSpPr>
              <p:cNvPr id="49" name="Oval 37"/>
              <p:cNvSpPr>
                <a:spLocks/>
              </p:cNvSpPr>
              <p:nvPr/>
            </p:nvSpPr>
            <p:spPr bwMode="auto">
              <a:xfrm>
                <a:off x="0" y="0"/>
                <a:ext cx="144" cy="144"/>
              </a:xfrm>
              <a:prstGeom prst="ellipse">
                <a:avLst/>
              </a:prstGeom>
              <a:noFill/>
              <a:ln w="63500">
                <a:solidFill>
                  <a:schemeClr val="tx1"/>
                </a:solidFill>
                <a:round/>
                <a:headEnd/>
                <a:tailEnd/>
              </a:ln>
            </p:spPr>
            <p:txBody>
              <a:bodyPr lIns="0" tIns="0" rIns="0" bIns="0">
                <a:prstTxWarp prst="textNoShape">
                  <a:avLst/>
                </a:prstTxWarp>
              </a:bodyPr>
              <a:lstStyle/>
              <a:p>
                <a:endParaRPr lang="en-US"/>
              </a:p>
            </p:txBody>
          </p:sp>
          <p:sp>
            <p:nvSpPr>
              <p:cNvPr id="50" name="Rectangle 38"/>
              <p:cNvSpPr>
                <a:spLocks/>
              </p:cNvSpPr>
              <p:nvPr/>
            </p:nvSpPr>
            <p:spPr bwMode="auto">
              <a:xfrm>
                <a:off x="21" y="21"/>
                <a:ext cx="101" cy="101"/>
              </a:xfrm>
              <a:prstGeom prst="rect">
                <a:avLst/>
              </a:prstGeom>
              <a:noFill/>
              <a:ln w="12700">
                <a:noFill/>
                <a:miter lim="800000"/>
                <a:headEnd/>
                <a:tailEnd/>
              </a:ln>
            </p:spPr>
            <p:txBody>
              <a:bodyPr wrap="square" lIns="0" tIns="0" rIns="0" bIns="0">
                <a:prstTxWarp prst="textNoShape">
                  <a:avLst/>
                </a:prstTxWarp>
                <a:spAutoFit/>
              </a:bodyPr>
              <a:lstStyle/>
              <a:p>
                <a:endParaRPr lang="en-US"/>
              </a:p>
            </p:txBody>
          </p:sp>
        </p:grpSp>
        <p:sp>
          <p:nvSpPr>
            <p:cNvPr id="52" name="Line 40"/>
            <p:cNvSpPr>
              <a:spLocks noChangeShapeType="1"/>
            </p:cNvSpPr>
            <p:nvPr/>
          </p:nvSpPr>
          <p:spPr bwMode="auto">
            <a:xfrm rot="10800000" flipH="1">
              <a:off x="889000" y="5105400"/>
              <a:ext cx="0" cy="1219200"/>
            </a:xfrm>
            <a:prstGeom prst="line">
              <a:avLst/>
            </a:prstGeom>
            <a:noFill/>
            <a:ln w="63500">
              <a:solidFill>
                <a:schemeClr val="tx1"/>
              </a:solidFill>
              <a:round/>
              <a:headEnd/>
              <a:tailEnd/>
            </a:ln>
          </p:spPr>
          <p:txBody>
            <a:bodyPr>
              <a:prstTxWarp prst="textNoShape">
                <a:avLst/>
              </a:prstTxWarp>
            </a:bodyPr>
            <a:lstStyle/>
            <a:p>
              <a:endParaRPr lang="en-US"/>
            </a:p>
          </p:txBody>
        </p:sp>
        <p:sp>
          <p:nvSpPr>
            <p:cNvPr id="53" name="Line 41"/>
            <p:cNvSpPr>
              <a:spLocks noChangeShapeType="1"/>
            </p:cNvSpPr>
            <p:nvPr/>
          </p:nvSpPr>
          <p:spPr bwMode="auto">
            <a:xfrm rot="10800000" flipH="1">
              <a:off x="1041400" y="5943600"/>
              <a:ext cx="1828800" cy="457200"/>
            </a:xfrm>
            <a:prstGeom prst="line">
              <a:avLst/>
            </a:prstGeom>
            <a:noFill/>
            <a:ln w="63500">
              <a:solidFill>
                <a:schemeClr val="tx1"/>
              </a:solidFill>
              <a:round/>
              <a:headEnd/>
              <a:tailEnd/>
            </a:ln>
          </p:spPr>
          <p:txBody>
            <a:bodyPr>
              <a:prstTxWarp prst="textNoShape">
                <a:avLst/>
              </a:prstTxWarp>
            </a:bodyPr>
            <a:lstStyle/>
            <a:p>
              <a:endParaRPr lang="en-US"/>
            </a:p>
          </p:txBody>
        </p:sp>
      </p:grpSp>
      <p:sp>
        <p:nvSpPr>
          <p:cNvPr id="61" name="TextBox 60"/>
          <p:cNvSpPr txBox="1"/>
          <p:nvPr/>
        </p:nvSpPr>
        <p:spPr>
          <a:xfrm>
            <a:off x="254000" y="4800600"/>
            <a:ext cx="337076" cy="400110"/>
          </a:xfrm>
          <a:prstGeom prst="rect">
            <a:avLst/>
          </a:prstGeom>
          <a:noFill/>
        </p:spPr>
        <p:txBody>
          <a:bodyPr wrap="none" rtlCol="0">
            <a:spAutoFit/>
          </a:bodyPr>
          <a:lstStyle/>
          <a:p>
            <a:r>
              <a:rPr lang="en-US" sz="2000" dirty="0" smtClean="0"/>
              <a:t>1</a:t>
            </a:r>
            <a:endParaRPr lang="en-US" sz="2000" dirty="0"/>
          </a:p>
        </p:txBody>
      </p:sp>
      <p:sp>
        <p:nvSpPr>
          <p:cNvPr id="62" name="TextBox 61"/>
          <p:cNvSpPr txBox="1"/>
          <p:nvPr/>
        </p:nvSpPr>
        <p:spPr>
          <a:xfrm>
            <a:off x="3225800" y="4724400"/>
            <a:ext cx="337076" cy="400110"/>
          </a:xfrm>
          <a:prstGeom prst="rect">
            <a:avLst/>
          </a:prstGeom>
          <a:noFill/>
        </p:spPr>
        <p:txBody>
          <a:bodyPr wrap="none" rtlCol="0">
            <a:spAutoFit/>
          </a:bodyPr>
          <a:lstStyle/>
          <a:p>
            <a:r>
              <a:rPr lang="en-US" sz="2000" dirty="0" smtClean="0"/>
              <a:t>3</a:t>
            </a:r>
            <a:endParaRPr lang="en-US" sz="2000" dirty="0"/>
          </a:p>
        </p:txBody>
      </p:sp>
      <p:sp>
        <p:nvSpPr>
          <p:cNvPr id="63" name="TextBox 62"/>
          <p:cNvSpPr txBox="1"/>
          <p:nvPr/>
        </p:nvSpPr>
        <p:spPr>
          <a:xfrm>
            <a:off x="1854200" y="4114800"/>
            <a:ext cx="337076" cy="400110"/>
          </a:xfrm>
          <a:prstGeom prst="rect">
            <a:avLst/>
          </a:prstGeom>
          <a:noFill/>
        </p:spPr>
        <p:txBody>
          <a:bodyPr wrap="none" rtlCol="0">
            <a:spAutoFit/>
          </a:bodyPr>
          <a:lstStyle/>
          <a:p>
            <a:r>
              <a:rPr lang="en-US" sz="2000" dirty="0" smtClean="0"/>
              <a:t>2</a:t>
            </a:r>
            <a:endParaRPr lang="en-US" sz="2000" dirty="0"/>
          </a:p>
        </p:txBody>
      </p:sp>
      <p:sp>
        <p:nvSpPr>
          <p:cNvPr id="64" name="TextBox 63"/>
          <p:cNvSpPr txBox="1"/>
          <p:nvPr/>
        </p:nvSpPr>
        <p:spPr>
          <a:xfrm>
            <a:off x="1854200" y="5334000"/>
            <a:ext cx="337076" cy="400110"/>
          </a:xfrm>
          <a:prstGeom prst="rect">
            <a:avLst/>
          </a:prstGeom>
          <a:noFill/>
        </p:spPr>
        <p:txBody>
          <a:bodyPr wrap="none" rtlCol="0">
            <a:spAutoFit/>
          </a:bodyPr>
          <a:lstStyle/>
          <a:p>
            <a:r>
              <a:rPr lang="en-US" sz="2000" dirty="0" smtClean="0"/>
              <a:t>4</a:t>
            </a:r>
            <a:endParaRPr lang="en-US" sz="2000" dirty="0"/>
          </a:p>
        </p:txBody>
      </p:sp>
      <p:sp>
        <p:nvSpPr>
          <p:cNvPr id="65" name="TextBox 64"/>
          <p:cNvSpPr txBox="1"/>
          <p:nvPr/>
        </p:nvSpPr>
        <p:spPr>
          <a:xfrm>
            <a:off x="254000" y="5943600"/>
            <a:ext cx="337076" cy="400110"/>
          </a:xfrm>
          <a:prstGeom prst="rect">
            <a:avLst/>
          </a:prstGeom>
          <a:noFill/>
        </p:spPr>
        <p:txBody>
          <a:bodyPr wrap="none" rtlCol="0">
            <a:spAutoFit/>
          </a:bodyPr>
          <a:lstStyle/>
          <a:p>
            <a:r>
              <a:rPr lang="en-US" sz="2000" dirty="0" smtClean="0"/>
              <a:t>5</a:t>
            </a:r>
            <a:endParaRPr lang="en-US" sz="2000" dirty="0"/>
          </a:p>
        </p:txBody>
      </p:sp>
      <p:sp>
        <p:nvSpPr>
          <p:cNvPr id="68" name="Left Bracket 67"/>
          <p:cNvSpPr/>
          <p:nvPr/>
        </p:nvSpPr>
        <p:spPr bwMode="auto">
          <a:xfrm>
            <a:off x="5638800" y="4343400"/>
            <a:ext cx="152400" cy="2057400"/>
          </a:xfrm>
          <a:prstGeom prst="leftBracket">
            <a:avLst/>
          </a:prstGeom>
          <a:noFill/>
          <a:ln w="57150"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rgbClr val="FFFFFF"/>
              </a:solidFill>
              <a:effectLst/>
              <a:latin typeface="Arial Rounded MT Bold" charset="0"/>
              <a:ea typeface="ヒラギノ角ゴ ProN W6" charset="0"/>
              <a:cs typeface="ヒラギノ角ゴ ProN W6" charset="0"/>
              <a:sym typeface="Arial Rounded MT Bold" charset="0"/>
            </a:endParaRPr>
          </a:p>
        </p:txBody>
      </p:sp>
      <p:sp>
        <p:nvSpPr>
          <p:cNvPr id="70" name="Right Bracket 69"/>
          <p:cNvSpPr/>
          <p:nvPr/>
        </p:nvSpPr>
        <p:spPr bwMode="auto">
          <a:xfrm>
            <a:off x="8686800" y="4343400"/>
            <a:ext cx="152400" cy="1981200"/>
          </a:xfrm>
          <a:prstGeom prst="rightBracket">
            <a:avLst/>
          </a:prstGeom>
          <a:noFill/>
          <a:ln w="57150"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rgbClr val="FFFFFF"/>
              </a:solidFill>
              <a:effectLst/>
              <a:latin typeface="Arial Rounded MT Bold" charset="0"/>
              <a:ea typeface="ヒラギノ角ゴ ProN W6" charset="0"/>
              <a:cs typeface="ヒラギノ角ゴ ProN W6" charset="0"/>
              <a:sym typeface="Arial Rounded MT Bold" charset="0"/>
            </a:endParaRPr>
          </a:p>
        </p:txBody>
      </p:sp>
      <p:sp>
        <p:nvSpPr>
          <p:cNvPr id="71" name="TextBox 70"/>
          <p:cNvSpPr txBox="1"/>
          <p:nvPr/>
        </p:nvSpPr>
        <p:spPr>
          <a:xfrm>
            <a:off x="5791200" y="4191000"/>
            <a:ext cx="2971800" cy="2246769"/>
          </a:xfrm>
          <a:prstGeom prst="rect">
            <a:avLst/>
          </a:prstGeom>
          <a:noFill/>
        </p:spPr>
        <p:txBody>
          <a:bodyPr wrap="square" rtlCol="0">
            <a:spAutoFit/>
          </a:bodyPr>
          <a:lstStyle/>
          <a:p>
            <a:r>
              <a:rPr lang="en-US" dirty="0" smtClean="0"/>
              <a:t> 3   -1    0   -1   -1 -1    2   -1    0    0   0    -1    2    -1   0  -1    0   -1     3   -1  -1    0    0    -1    2</a:t>
            </a:r>
            <a:endParaRPr lang="en-US" dirty="0"/>
          </a:p>
        </p:txBody>
      </p:sp>
      <p:sp>
        <p:nvSpPr>
          <p:cNvPr id="72" name="TextBox 71"/>
          <p:cNvSpPr txBox="1"/>
          <p:nvPr/>
        </p:nvSpPr>
        <p:spPr>
          <a:xfrm>
            <a:off x="2971800" y="3048000"/>
            <a:ext cx="4011911" cy="523220"/>
          </a:xfrm>
          <a:prstGeom prst="rect">
            <a:avLst/>
          </a:prstGeom>
          <a:noFill/>
        </p:spPr>
        <p:txBody>
          <a:bodyPr wrap="none" rtlCol="0">
            <a:spAutoFit/>
          </a:bodyPr>
          <a:lstStyle/>
          <a:p>
            <a:r>
              <a:rPr lang="en-US" dirty="0"/>
              <a:t>0</a:t>
            </a:r>
            <a:r>
              <a:rPr lang="en-US" dirty="0" smtClean="0"/>
              <a:t>                     otherwise</a:t>
            </a:r>
            <a:endParaRPr lang="en-US" dirty="0"/>
          </a:p>
        </p:txBody>
      </p:sp>
      <p:sp>
        <p:nvSpPr>
          <p:cNvPr id="73" name="TextBox 72"/>
          <p:cNvSpPr txBox="1"/>
          <p:nvPr/>
        </p:nvSpPr>
        <p:spPr>
          <a:xfrm>
            <a:off x="4572000" y="5029200"/>
            <a:ext cx="700658" cy="523220"/>
          </a:xfrm>
          <a:prstGeom prst="rect">
            <a:avLst/>
          </a:prstGeom>
          <a:noFill/>
        </p:spPr>
        <p:txBody>
          <a:bodyPr wrap="none" rtlCol="0">
            <a:spAutoFit/>
          </a:bodyPr>
          <a:lstStyle/>
          <a:p>
            <a:r>
              <a:rPr lang="en-US" dirty="0" smtClean="0"/>
              <a:t>L = </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P spid="12" grpId="0"/>
      <p:bldP spid="61" grpId="0"/>
      <p:bldP spid="62" grpId="0"/>
      <p:bldP spid="63" grpId="0"/>
      <p:bldP spid="64" grpId="0"/>
      <p:bldP spid="65" grpId="0"/>
      <p:bldP spid="68" grpId="0" animBg="1"/>
      <p:bldP spid="70" grpId="0" animBg="1"/>
      <p:bldP spid="71" grpId="0"/>
      <p:bldP spid="72" grpId="0"/>
      <p:bldP spid="73" grpId="0"/>
    </p:bldLst>
  </p:timing>
</p:sld>
</file>

<file path=ppt/theme/theme1.xml><?xml version="1.0" encoding="utf-8"?>
<a:theme xmlns:a="http://schemas.openxmlformats.org/drawingml/2006/main" name="1_Default Design">
  <a:themeElements>
    <a:clrScheme name="">
      <a:dk1>
        <a:srgbClr val="808080"/>
      </a:dk1>
      <a:lt1>
        <a:srgbClr val="FFFFFF"/>
      </a:lt1>
      <a:dk2>
        <a:srgbClr val="000000"/>
      </a:dk2>
      <a:lt2>
        <a:srgbClr val="000000"/>
      </a:lt2>
      <a:accent1>
        <a:srgbClr val="CC9900"/>
      </a:accent1>
      <a:accent2>
        <a:srgbClr val="333399"/>
      </a:accent2>
      <a:accent3>
        <a:srgbClr val="AAAAAA"/>
      </a:accent3>
      <a:accent4>
        <a:srgbClr val="DADADA"/>
      </a:accent4>
      <a:accent5>
        <a:srgbClr val="E2CAAA"/>
      </a:accent5>
      <a:accent6>
        <a:srgbClr val="2D2D8A"/>
      </a:accent6>
      <a:hlink>
        <a:srgbClr val="009999"/>
      </a:hlink>
      <a:folHlink>
        <a:srgbClr val="99CC00"/>
      </a:folHlink>
    </a:clrScheme>
    <a:fontScheme name="1_Default Design">
      <a:majorFont>
        <a:latin typeface="Arial Rounded MT Bold"/>
        <a:ea typeface="ヒラギノ角ゴ ProN W6"/>
        <a:cs typeface="ヒラギノ角ゴ ProN W6"/>
      </a:majorFont>
      <a:minorFont>
        <a:latin typeface="Arial Rounded MT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9900"/>
        </a:solidFill>
        <a:ln w="12700" cap="flat" cmpd="sng" algn="ctr">
          <a:solidFill>
            <a:srgbClr val="FFFFF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rgbClr val="FFFFFF"/>
            </a:solidFill>
            <a:effectLst/>
            <a:latin typeface="Arial Rounded MT Bold" charset="0"/>
            <a:ea typeface="ヒラギノ角ゴ ProN W6" charset="0"/>
            <a:cs typeface="ヒラギノ角ゴ ProN W6" charset="0"/>
            <a:sym typeface="Arial Rounded MT Bold" charset="0"/>
          </a:defRPr>
        </a:defPPr>
      </a:lstStyle>
    </a:spDef>
    <a:lnDef>
      <a:spPr bwMode="auto">
        <a:xfrm>
          <a:off x="0" y="0"/>
          <a:ext cx="1" cy="1"/>
        </a:xfrm>
        <a:custGeom>
          <a:avLst/>
          <a:gdLst/>
          <a:ahLst/>
          <a:cxnLst/>
          <a:rect l="0" t="0" r="0" b="0"/>
          <a:pathLst/>
        </a:custGeom>
        <a:solidFill>
          <a:srgbClr val="CC9900"/>
        </a:solidFill>
        <a:ln w="12700" cap="flat" cmpd="sng" algn="ctr">
          <a:solidFill>
            <a:srgbClr val="FFFFF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rgbClr val="FFFFFF"/>
            </a:solidFill>
            <a:effectLst/>
            <a:latin typeface="Arial Rounded MT Bold" charset="0"/>
            <a:ea typeface="ヒラギノ角ゴ ProN W6" charset="0"/>
            <a:cs typeface="ヒラギノ角ゴ ProN W6" charset="0"/>
            <a:sym typeface="Arial Rounded MT Bold"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2339</TotalTime>
  <Pages>0</Pages>
  <Words>2073</Words>
  <Characters>0</Characters>
  <Application>Microsoft Macintosh PowerPoint</Application>
  <PresentationFormat>On-screen Show (4:3)</PresentationFormat>
  <Lines>0</Lines>
  <Paragraphs>223</Paragraphs>
  <Slides>41</Slides>
  <Notes>0</Notes>
  <HiddenSlides>0</HiddenSlides>
  <MMClips>0</MMClips>
  <ScaleCrop>false</ScaleCrop>
  <HeadingPairs>
    <vt:vector size="6" baseType="variant">
      <vt:variant>
        <vt:lpstr>Fonts Used</vt:lpstr>
      </vt:variant>
      <vt:variant>
        <vt:i4>7</vt:i4>
      </vt:variant>
      <vt:variant>
        <vt:lpstr>Design Template</vt:lpstr>
      </vt:variant>
      <vt:variant>
        <vt:i4>1</vt:i4>
      </vt:variant>
      <vt:variant>
        <vt:lpstr>Slide Titles</vt:lpstr>
      </vt:variant>
      <vt:variant>
        <vt:i4>41</vt:i4>
      </vt:variant>
    </vt:vector>
  </HeadingPairs>
  <TitlesOfParts>
    <vt:vector size="49" baseType="lpstr">
      <vt:lpstr>Arial Rounded MT Bold</vt:lpstr>
      <vt:lpstr>ヒラギノ角ゴ ProN W6</vt:lpstr>
      <vt:lpstr>Arial</vt:lpstr>
      <vt:lpstr>Calibri</vt:lpstr>
      <vt:lpstr>ＭＳ Ｐゴシック</vt:lpstr>
      <vt:lpstr>Apple Symbols</vt:lpstr>
      <vt:lpstr>Symbol</vt:lpstr>
      <vt:lpstr>1_Default Design</vt:lpstr>
      <vt:lpstr>Slide 1</vt:lpstr>
      <vt:lpstr>Graphs II</vt:lpstr>
      <vt:lpstr>Recap</vt:lpstr>
      <vt:lpstr>Slide 4</vt:lpstr>
      <vt:lpstr>Slide 5</vt:lpstr>
      <vt:lpstr>Slide 6</vt:lpstr>
      <vt:lpstr>Slide 7</vt:lpstr>
      <vt:lpstr>Slide 8</vt:lpstr>
      <vt:lpstr>Slide 9</vt:lpstr>
      <vt:lpstr>Slide 10</vt:lpstr>
      <vt:lpstr>Slide 11</vt:lpstr>
      <vt:lpstr>Slide 12</vt:lpstr>
      <vt:lpstr>Slide 13</vt:lpstr>
      <vt:lpstr>Finding Minimum Spanning Trees</vt:lpstr>
      <vt:lpstr>Finding Optimal Trees</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Generalized Marriage:  Hall’s Theorem</vt:lpstr>
      <vt:lpstr>Slide 40</vt:lpstr>
      <vt:lpstr>Slide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Graphs</dc:title>
  <dc:subject/>
  <dc:creator>Office 2004 Test Drive User</dc:creator>
  <cp:keywords/>
  <dc:description/>
  <cp:lastModifiedBy>Danny Sleator</cp:lastModifiedBy>
  <cp:revision>12</cp:revision>
  <cp:lastPrinted>2010-03-25T22:11:13Z</cp:lastPrinted>
  <dcterms:created xsi:type="dcterms:W3CDTF">2010-10-25T15:37:10Z</dcterms:created>
  <dcterms:modified xsi:type="dcterms:W3CDTF">2010-10-26T20:28:22Z</dcterms:modified>
</cp:coreProperties>
</file>