
<file path=[Content_Types].xml><?xml version="1.0" encoding="utf-8"?>
<Types xmlns="http://schemas.openxmlformats.org/package/2006/content-types">
  <Override PartName="/ppt/slides/slide14.xml" ContentType="application/vnd.openxmlformats-officedocument.presentationml.slide+xml"/>
  <Override PartName="/ppt/slideLayouts/slideLayout8.xml" ContentType="application/vnd.openxmlformats-officedocument.presentationml.slideLayout+xml"/>
  <Override PartName="/ppt/slides/slide52.xml" ContentType="application/vnd.openxmlformats-officedocument.presentationml.slide+xml"/>
  <Override PartName="/ppt/slides/slide49.xml" ContentType="application/vnd.openxmlformats-officedocument.presentationml.slide+xml"/>
  <Override PartName="/ppt/slides/slide33.xml" ContentType="application/vnd.openxmlformats-officedocument.presentationml.slide+xml"/>
  <Default Extension="bin" ContentType="application/vnd.openxmlformats-officedocument.presentationml.printerSettings"/>
  <Override PartName="/ppt/notesSlides/notesSlide30.xml" ContentType="application/vnd.openxmlformats-officedocument.presentationml.notesSlide+xml"/>
  <Override PartName="/ppt/slideLayouts/slideLayout20.xml" ContentType="application/vnd.openxmlformats-officedocument.presentationml.slideLayout+xml"/>
  <Override PartName="/ppt/slideLayouts/slideLayout17.xml" ContentType="application/vnd.openxmlformats-officedocument.presentationml.slideLayout+xml"/>
  <Override PartName="/ppt/notesSlides/notesSlide13.xml" ContentType="application/vnd.openxmlformats-officedocument.presentationml.notesSlide+xml"/>
  <Override PartName="/ppt/notesSlides/notesSlide29.xml" ContentType="application/vnd.openxmlformats-officedocument.presentationml.notesSlide+xml"/>
  <Override PartName="/ppt/notesSlides/notesSlide2.xml" ContentType="application/vnd.openxmlformats-officedocument.presentationml.notesSlide+xml"/>
  <Override PartName="/ppt/slides/slide18.xml" ContentType="application/vnd.openxmlformats-officedocument.presentationml.slide+xml"/>
  <Override PartName="/ppt/slides/slide37.xml" ContentType="application/vnd.openxmlformats-officedocument.presentationml.slide+xml"/>
  <Override PartName="/ppt/slides/slide3.xml" ContentType="application/vnd.openxmlformats-officedocument.presentationml.slide+xml"/>
  <Override PartName="/ppt/slideLayouts/slideLayout1.xml" ContentType="application/vnd.openxmlformats-officedocument.presentationml.slideLayout+xml"/>
  <Override PartName="/ppt/notesSlides/notesSlide34.xml" ContentType="application/vnd.openxmlformats-officedocument.presentationml.notesSlide+xml"/>
  <Override PartName="/ppt/slides/slide23.xml" ContentType="application/vnd.openxmlformats-officedocument.presentationml.slide+xml"/>
  <Override PartName="/ppt/slides/slide42.xml" ContentType="application/vnd.openxmlformats-officedocument.presentationml.slide+xml"/>
  <Override PartName="/ppt/theme/theme1.xml" ContentType="application/vnd.openxmlformats-officedocument.theme+xml"/>
  <Override PartName="/ppt/slideLayouts/slideLayout10.xml" ContentType="application/vnd.openxmlformats-officedocument.presentationml.slideLayout+xml"/>
  <Override PartName="/ppt/notesSlides/notesSlide17.xml" ContentType="application/vnd.openxmlformats-officedocument.presentationml.notesSlide+xml"/>
  <Override PartName="/ppt/notesSlides/notesSlide36.xml" ContentType="application/vnd.openxmlformats-officedocument.presentationml.notesSlide+xml"/>
  <Override PartName="/ppt/notesSlides/notesSlide6.xml" ContentType="application/vnd.openxmlformats-officedocument.presentationml.notesSlide+xml"/>
  <Override PartName="/ppt/notesSlides/notesSlide22.xml" ContentType="application/vnd.openxmlformats-officedocument.presentationml.notesSlide+xml"/>
  <Override PartName="/ppt/slides/slide7.xml" ContentType="application/vnd.openxmlformats-officedocument.presentationml.slide+xml"/>
  <Override PartName="/ppt/slideLayouts/slideLayout5.xml" ContentType="application/vnd.openxmlformats-officedocument.presentationml.slideLayout+xml"/>
  <Override PartName="/ppt/slides/slide30.xml" ContentType="application/vnd.openxmlformats-officedocument.presentationml.slide+xml"/>
  <Override PartName="/ppt/slides/slide27.xml" ContentType="application/vnd.openxmlformats-officedocument.presentationml.slide+xml"/>
  <Override PartName="/ppt/slides/slide11.xml" ContentType="application/vnd.openxmlformats-officedocument.presentationml.slide+xml"/>
  <Override PartName="/ppt/slides/slide46.xml" ContentType="application/vnd.openxmlformats-officedocument.presentationml.slide+xml"/>
  <Override PartName="/ppt/notesSlides/notesSlide8.xml" ContentType="application/vnd.openxmlformats-officedocument.presentationml.notesSlide+xml"/>
  <Override PartName="/ppt/slideLayouts/slideLayout14.xml" ContentType="application/vnd.openxmlformats-officedocument.presentationml.slideLayout+xml"/>
  <Override PartName="/ppt/notesSlides/notesSlide26.xml" ContentType="application/vnd.openxmlformats-officedocument.presentationml.notesSlide+xml"/>
  <Override PartName="/ppt/slideLayouts/slideLayout9.xml" ContentType="application/vnd.openxmlformats-officedocument.presentationml.slideLayout+xml"/>
  <Override PartName="/ppt/slides/slide34.xml" ContentType="application/vnd.openxmlformats-officedocument.presentationml.slide+xml"/>
  <Override PartName="/ppt/slides/slide53.xml" ContentType="application/vnd.openxmlformats-officedocument.presentationml.slide+xml"/>
  <Override PartName="/ppt/slides/slide15.xml" ContentType="application/vnd.openxmlformats-officedocument.presentationml.slide+xml"/>
  <Override PartName="/ppt/notesSlides/notesSlide31.xml" ContentType="application/vnd.openxmlformats-officedocument.presentationml.notesSlide+xml"/>
  <Override PartName="/ppt/slides/slide20.xml" ContentType="application/vnd.openxmlformats-officedocument.presentationml.slide+xml"/>
  <Override PartName="/ppt/slideLayouts/slideLayout21.xml" ContentType="application/vnd.openxmlformats-officedocument.presentationml.slideLayout+xml"/>
  <Override PartName="/ppt/slideLayouts/slideLayout18.xml" ContentType="application/vnd.openxmlformats-officedocument.presentationml.slideLayout+xml"/>
  <Override PartName="/ppt/presProps.xml" ContentType="application/vnd.openxmlformats-officedocument.presentationml.presProps+xml"/>
  <Override PartName="/ppt/notesSlides/notesSlide14.xml" ContentType="application/vnd.openxmlformats-officedocument.presentationml.notesSlide+xml"/>
  <Override PartName="/ppt/notesSlides/notesSlide3.xml" ContentType="application/vnd.openxmlformats-officedocument.presentationml.notesSlide+xml"/>
  <Override PartName="/ppt/slides/slide19.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Layouts/slideLayout2.xml" ContentType="application/vnd.openxmlformats-officedocument.presentationml.slideLayout+xml"/>
  <Override PartName="/ppt/notesSlides/notesSlide35.xml" ContentType="application/vnd.openxmlformats-officedocument.presentationml.notesSlide+xml"/>
  <Override PartName="/ppt/slides/slide24.xml" ContentType="application/vnd.openxmlformats-officedocument.presentationml.slide+xml"/>
  <Override PartName="/ppt/slides/slide43.xml" ContentType="application/vnd.openxmlformats-officedocument.presentationml.slide+xml"/>
  <Override PartName="/ppt/theme/theme2.xml" ContentType="application/vnd.openxmlformats-officedocument.theme+xml"/>
  <Override PartName="/ppt/handoutMasters/handoutMaster1.xml" ContentType="application/vnd.openxmlformats-officedocument.presentationml.handoutMaster+xml"/>
  <Override PartName="/ppt/slideLayouts/slideLayout11.xml" ContentType="application/vnd.openxmlformats-officedocument.presentationml.slideLayout+xml"/>
  <Override PartName="/ppt/notesSlides/notesSlide18.xml" ContentType="application/vnd.openxmlformats-officedocument.presentationml.notesSlide+xml"/>
  <Override PartName="/docProps/core.xml" ContentType="application/vnd.openxmlformats-package.core-properties+xml"/>
  <Override PartName="/ppt/notesSlides/notesSlide7.xml" ContentType="application/vnd.openxmlformats-officedocument.presentationml.notesSlide+xml"/>
  <Default Extension="jpeg" ContentType="image/jpeg"/>
  <Override PartName="/ppt/notesSlides/notesSlide23.xml" ContentType="application/vnd.openxmlformats-officedocument.presentationml.notesSlide+xml"/>
  <Override PartName="/ppt/slides/slide8.xml" ContentType="application/vnd.openxmlformats-officedocument.presentationml.slide+xml"/>
  <Override PartName="/ppt/slides/slide12.xml" ContentType="application/vnd.openxmlformats-officedocument.presentationml.slide+xml"/>
  <Override PartName="/ppt/slideLayouts/slideLayout6.xml" ContentType="application/vnd.openxmlformats-officedocument.presentationml.slideLayout+xml"/>
  <Override PartName="/ppt/slides/slide28.xml" ContentType="application/vnd.openxmlformats-officedocument.presentationml.slide+xml"/>
  <Override PartName="/ppt/slides/slide50.xml" ContentType="application/vnd.openxmlformats-officedocument.presentationml.slide+xml"/>
  <Override PartName="/ppt/slides/slide47.xml" ContentType="application/vnd.openxmlformats-officedocument.presentationml.slide+xml"/>
  <Override PartName="/ppt/slides/slide31.xml" ContentType="application/vnd.openxmlformats-officedocument.presentationml.slide+xml"/>
  <Override PartName="/ppt/notesSlides/notesSlide9.xml" ContentType="application/vnd.openxmlformats-officedocument.presentationml.notesSlide+xml"/>
  <Override PartName="/ppt/slideLayouts/slideLayout15.xml" ContentType="application/vnd.openxmlformats-officedocument.presentationml.slideLayout+xml"/>
  <Override PartName="/ppt/notesSlides/notesSlide11.xml" ContentType="application/vnd.openxmlformats-officedocument.presentationml.notesSlide+xml"/>
  <Default Extension="rels" ContentType="application/vnd.openxmlformats-package.relationships+xml"/>
  <Override PartName="/ppt/notesSlides/notesSlide27.xml" ContentType="application/vnd.openxmlformats-officedocument.presentationml.notesSlide+xml"/>
  <Override PartName="/ppt/slides/slide16.xml" ContentType="application/vnd.openxmlformats-officedocument.presentationml.slide+xml"/>
  <Override PartName="/ppt/slides/slide35.xml" ContentType="application/vnd.openxmlformats-officedocument.presentationml.slide+xml"/>
  <Override PartName="/ppt/slides/slide1.xml" ContentType="application/vnd.openxmlformats-officedocument.presentationml.slide+xml"/>
  <Override PartName="/ppt/notesSlides/notesSlide32.xml" ContentType="application/vnd.openxmlformats-officedocument.presentationml.notesSlide+xml"/>
  <Override PartName="/ppt/slides/slide21.xml" ContentType="application/vnd.openxmlformats-officedocument.presentationml.slide+xml"/>
  <Override PartName="/ppt/slides/slide40.xml" ContentType="application/vnd.openxmlformats-officedocument.presentationml.slide+xml"/>
  <Override PartName="/ppt/slideLayouts/slideLayout22.xml" ContentType="application/vnd.openxmlformats-officedocument.presentationml.slideLayout+xml"/>
  <Override PartName="/ppt/slideLayouts/slideLayout19.xml" ContentType="application/vnd.openxmlformats-officedocument.presentationml.slideLayout+xml"/>
  <Override PartName="/ppt/notesSlides/notesSlide15.xml" ContentType="application/vnd.openxmlformats-officedocument.presentationml.notesSlide+xml"/>
  <Override PartName="/ppt/notesSlides/notesSlide4.xml" ContentType="application/vnd.openxmlformats-officedocument.presentationml.notesSlide+xml"/>
  <Override PartName="/ppt/slides/slide39.xml" ContentType="application/vnd.openxmlformats-officedocument.presentationml.slide+xml"/>
  <Override PartName="/ppt/notesSlides/notesSlide20.xml" ContentType="application/vnd.openxmlformats-officedocument.presentationml.notesSlide+xml"/>
  <Override PartName="/ppt/slides/slide5.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s/slide25.xml" ContentType="application/vnd.openxmlformats-officedocument.presentationml.slide+xml"/>
  <Override PartName="/ppt/slides/slide44.xml" ContentType="application/vnd.openxmlformats-officedocument.presentationml.slide+xml"/>
  <Override PartName="/ppt/theme/theme3.xml" ContentType="application/vnd.openxmlformats-officedocument.theme+xml"/>
  <Override PartName="/ppt/slideLayouts/slideLayout12.xml" ContentType="application/vnd.openxmlformats-officedocument.presentationml.slideLayout+xml"/>
  <Override PartName="/ppt/notesSlides/notesSlide19.xml" ContentType="application/vnd.openxmlformats-officedocument.presentationml.notesSlide+xml"/>
  <Override PartName="/ppt/notesSlides/notesSlide24.xml" ContentType="application/vnd.openxmlformats-officedocument.presentationml.notesSlide+xml"/>
  <Override PartName="/ppt/slides/slide9.xml" ContentType="application/vnd.openxmlformats-officedocument.presentationml.slide+xml"/>
  <Override PartName="/ppt/slides/slide13.xml" ContentType="application/vnd.openxmlformats-officedocument.presentationml.slide+xml"/>
  <Default Extension="xml" ContentType="application/xml"/>
  <Override PartName="/ppt/tableStyles.xml" ContentType="application/vnd.openxmlformats-officedocument.presentationml.tableStyles+xml"/>
  <Override PartName="/ppt/slides/slide51.xml" ContentType="application/vnd.openxmlformats-officedocument.presentationml.slide+xml"/>
  <Override PartName="/ppt/slides/slide48.xml" ContentType="application/vnd.openxmlformats-officedocument.presentationml.slide+xml"/>
  <Override PartName="/ppt/notesSlides/notesSlide10.xml" ContentType="application/vnd.openxmlformats-officedocument.presentationml.notesSlide+xml"/>
  <Override PartName="/ppt/slideLayouts/slideLayout7.xml" ContentType="application/vnd.openxmlformats-officedocument.presentationml.slideLayout+xml"/>
  <Override PartName="/ppt/slides/slide32.xml" ContentType="application/vnd.openxmlformats-officedocument.presentationml.slide+xml"/>
  <Override PartName="/ppt/viewProps.xml" ContentType="application/vnd.openxmlformats-officedocument.presentationml.viewProps+xml"/>
  <Override PartName="/ppt/slides/slide29.xml" ContentType="application/vnd.openxmlformats-officedocument.presentationml.slide+xml"/>
  <Override PartName="/ppt/slideLayouts/slideLayout16.xml" ContentType="application/vnd.openxmlformats-officedocument.presentationml.slideLayout+xml"/>
  <Override PartName="/docProps/app.xml" ContentType="application/vnd.openxmlformats-officedocument.extended-properties+xml"/>
  <Override PartName="/ppt/notesMasters/notesMaster1.xml" ContentType="application/vnd.openxmlformats-officedocument.presentationml.notesMaster+xml"/>
  <Override PartName="/ppt/notesSlides/notesSlide12.xml" ContentType="application/vnd.openxmlformats-officedocument.presentationml.notesSlide+xml"/>
  <Override PartName="/ppt/notesSlides/notesSlide28.xml" ContentType="application/vnd.openxmlformats-officedocument.presentationml.notesSlide+xml"/>
  <Override PartName="/ppt/notesSlides/notesSlide1.xml" ContentType="application/vnd.openxmlformats-officedocument.presentationml.notesSlide+xml"/>
  <Override PartName="/ppt/slides/slide17.xml" ContentType="application/vnd.openxmlformats-officedocument.presentationml.slide+xml"/>
  <Override PartName="/ppt/slides/slide36.xml" ContentType="application/vnd.openxmlformats-officedocument.presentationml.slide+xml"/>
  <Override PartName="/ppt/presentation.xml" ContentType="application/vnd.openxmlformats-officedocument.presentationml.presentation.main+xml"/>
  <Override PartName="/ppt/slides/slide2.xml" ContentType="application/vnd.openxmlformats-officedocument.presentationml.slide+xml"/>
  <Override PartName="/ppt/notesSlides/notesSlide33.xml" ContentType="application/vnd.openxmlformats-officedocument.presentationml.notesSlide+xml"/>
  <Override PartName="/ppt/slides/slide22.xml" ContentType="application/vnd.openxmlformats-officedocument.presentationml.slide+xml"/>
  <Override PartName="/ppt/slides/slide41.xml" ContentType="application/vnd.openxmlformats-officedocument.presentationml.slide+xml"/>
  <Override PartName="/ppt/notesSlides/notesSlide16.xml" ContentType="application/vnd.openxmlformats-officedocument.presentationml.notesSlide+xml"/>
  <Override PartName="/ppt/notesSlides/notesSlide5.xml" ContentType="application/vnd.openxmlformats-officedocument.presentationml.notesSlide+xml"/>
  <Override PartName="/ppt/notesSlides/notesSlide21.xml" ContentType="application/vnd.openxmlformats-officedocument.presentationml.notesSlide+xml"/>
  <Override PartName="/ppt/slides/slide6.xml" ContentType="application/vnd.openxmlformats-officedocument.presentationml.slide+xml"/>
  <Override PartName="/ppt/slideMasters/slideMaster2.xml" ContentType="application/vnd.openxmlformats-officedocument.presentationml.slideMaster+xml"/>
  <Override PartName="/ppt/slideLayouts/slideLayout4.xml" ContentType="application/vnd.openxmlformats-officedocument.presentationml.slideLayout+xml"/>
  <Override PartName="/ppt/slides/slide26.xml" ContentType="application/vnd.openxmlformats-officedocument.presentationml.slide+xml"/>
  <Override PartName="/ppt/slides/slide45.xml" ContentType="application/vnd.openxmlformats-officedocument.presentationml.slide+xml"/>
  <Override PartName="/ppt/theme/theme4.xml" ContentType="application/vnd.openxmlformats-officedocument.theme+xml"/>
  <Override PartName="/ppt/slides/slide10.xml" ContentType="application/vnd.openxmlformats-officedocument.presentationml.slide+xml"/>
  <Override PartName="/ppt/slideLayouts/slideLayout13.xml" ContentType="application/vnd.openxmlformats-officedocument.presentationml.slideLayout+xml"/>
  <Default Extension="png" ContentType="image/png"/>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9" r:id="rId1"/>
    <p:sldMasterId id="2147483650" r:id="rId2"/>
  </p:sldMasterIdLst>
  <p:notesMasterIdLst>
    <p:notesMasterId r:id="rId56"/>
  </p:notesMasterIdLst>
  <p:handoutMasterIdLst>
    <p:handoutMasterId r:id="rId57"/>
  </p:handoutMasterIdLst>
  <p:sldIdLst>
    <p:sldId id="429" r:id="rId3"/>
    <p:sldId id="257" r:id="rId4"/>
    <p:sldId id="432" r:id="rId5"/>
    <p:sldId id="433" r:id="rId6"/>
    <p:sldId id="333" r:id="rId7"/>
    <p:sldId id="329" r:id="rId8"/>
    <p:sldId id="422" r:id="rId9"/>
    <p:sldId id="421" r:id="rId10"/>
    <p:sldId id="419" r:id="rId11"/>
    <p:sldId id="366" r:id="rId12"/>
    <p:sldId id="415" r:id="rId13"/>
    <p:sldId id="335" r:id="rId14"/>
    <p:sldId id="406" r:id="rId15"/>
    <p:sldId id="407" r:id="rId16"/>
    <p:sldId id="435" r:id="rId17"/>
    <p:sldId id="408" r:id="rId18"/>
    <p:sldId id="436" r:id="rId19"/>
    <p:sldId id="369" r:id="rId20"/>
    <p:sldId id="404" r:id="rId21"/>
    <p:sldId id="410" r:id="rId22"/>
    <p:sldId id="411" r:id="rId23"/>
    <p:sldId id="342" r:id="rId24"/>
    <p:sldId id="343" r:id="rId25"/>
    <p:sldId id="344" r:id="rId26"/>
    <p:sldId id="345" r:id="rId27"/>
    <p:sldId id="437" r:id="rId28"/>
    <p:sldId id="430" r:id="rId29"/>
    <p:sldId id="346" r:id="rId30"/>
    <p:sldId id="431" r:id="rId31"/>
    <p:sldId id="417" r:id="rId32"/>
    <p:sldId id="373" r:id="rId33"/>
    <p:sldId id="412" r:id="rId34"/>
    <p:sldId id="428" r:id="rId35"/>
    <p:sldId id="416" r:id="rId36"/>
    <p:sldId id="374" r:id="rId37"/>
    <p:sldId id="438" r:id="rId38"/>
    <p:sldId id="439" r:id="rId39"/>
    <p:sldId id="440" r:id="rId40"/>
    <p:sldId id="445" r:id="rId41"/>
    <p:sldId id="442" r:id="rId42"/>
    <p:sldId id="441" r:id="rId43"/>
    <p:sldId id="377" r:id="rId44"/>
    <p:sldId id="378" r:id="rId45"/>
    <p:sldId id="443" r:id="rId46"/>
    <p:sldId id="444" r:id="rId47"/>
    <p:sldId id="381" r:id="rId48"/>
    <p:sldId id="382" r:id="rId49"/>
    <p:sldId id="383" r:id="rId50"/>
    <p:sldId id="384" r:id="rId51"/>
    <p:sldId id="401" r:id="rId52"/>
    <p:sldId id="426" r:id="rId53"/>
    <p:sldId id="427" r:id="rId54"/>
    <p:sldId id="425" r:id="rId55"/>
  </p:sldIdLst>
  <p:sldSz cx="9144000" cy="6858000" type="screen4x3"/>
  <p:notesSz cx="6858000" cy="9144000"/>
  <p:defaultTextStyle>
    <a:defPPr>
      <a:defRPr lang="en-US"/>
    </a:defPPr>
    <a:lvl1pPr algn="l" rtl="0" fontAlgn="base">
      <a:spcBef>
        <a:spcPct val="0"/>
      </a:spcBef>
      <a:spcAft>
        <a:spcPct val="0"/>
      </a:spcAft>
      <a:defRPr sz="2800" kern="1200">
        <a:solidFill>
          <a:schemeClr val="tx1"/>
        </a:solidFill>
        <a:latin typeface="Arial Rounded MT Bold" charset="0"/>
        <a:ea typeface="+mn-ea"/>
        <a:cs typeface="+mn-cs"/>
      </a:defRPr>
    </a:lvl1pPr>
    <a:lvl2pPr marL="457200" algn="l" rtl="0" fontAlgn="base">
      <a:spcBef>
        <a:spcPct val="0"/>
      </a:spcBef>
      <a:spcAft>
        <a:spcPct val="0"/>
      </a:spcAft>
      <a:defRPr sz="2800" kern="1200">
        <a:solidFill>
          <a:schemeClr val="tx1"/>
        </a:solidFill>
        <a:latin typeface="Arial Rounded MT Bold" charset="0"/>
        <a:ea typeface="+mn-ea"/>
        <a:cs typeface="+mn-cs"/>
      </a:defRPr>
    </a:lvl2pPr>
    <a:lvl3pPr marL="914400" algn="l" rtl="0" fontAlgn="base">
      <a:spcBef>
        <a:spcPct val="0"/>
      </a:spcBef>
      <a:spcAft>
        <a:spcPct val="0"/>
      </a:spcAft>
      <a:defRPr sz="2800" kern="1200">
        <a:solidFill>
          <a:schemeClr val="tx1"/>
        </a:solidFill>
        <a:latin typeface="Arial Rounded MT Bold" charset="0"/>
        <a:ea typeface="+mn-ea"/>
        <a:cs typeface="+mn-cs"/>
      </a:defRPr>
    </a:lvl3pPr>
    <a:lvl4pPr marL="1371600" algn="l" rtl="0" fontAlgn="base">
      <a:spcBef>
        <a:spcPct val="0"/>
      </a:spcBef>
      <a:spcAft>
        <a:spcPct val="0"/>
      </a:spcAft>
      <a:defRPr sz="2800" kern="1200">
        <a:solidFill>
          <a:schemeClr val="tx1"/>
        </a:solidFill>
        <a:latin typeface="Arial Rounded MT Bold" charset="0"/>
        <a:ea typeface="+mn-ea"/>
        <a:cs typeface="+mn-cs"/>
      </a:defRPr>
    </a:lvl4pPr>
    <a:lvl5pPr marL="1828800" algn="l" rtl="0" fontAlgn="base">
      <a:spcBef>
        <a:spcPct val="0"/>
      </a:spcBef>
      <a:spcAft>
        <a:spcPct val="0"/>
      </a:spcAft>
      <a:defRPr sz="2800" kern="1200">
        <a:solidFill>
          <a:schemeClr val="tx1"/>
        </a:solidFill>
        <a:latin typeface="Arial Rounded MT Bold" charset="0"/>
        <a:ea typeface="+mn-ea"/>
        <a:cs typeface="+mn-cs"/>
      </a:defRPr>
    </a:lvl5pPr>
    <a:lvl6pPr marL="2286000" algn="l" defTabSz="457200" rtl="0" eaLnBrk="1" latinLnBrk="0" hangingPunct="1">
      <a:defRPr sz="2800" kern="1200">
        <a:solidFill>
          <a:schemeClr val="tx1"/>
        </a:solidFill>
        <a:latin typeface="Arial Rounded MT Bold" charset="0"/>
        <a:ea typeface="+mn-ea"/>
        <a:cs typeface="+mn-cs"/>
      </a:defRPr>
    </a:lvl6pPr>
    <a:lvl7pPr marL="2743200" algn="l" defTabSz="457200" rtl="0" eaLnBrk="1" latinLnBrk="0" hangingPunct="1">
      <a:defRPr sz="2800" kern="1200">
        <a:solidFill>
          <a:schemeClr val="tx1"/>
        </a:solidFill>
        <a:latin typeface="Arial Rounded MT Bold" charset="0"/>
        <a:ea typeface="+mn-ea"/>
        <a:cs typeface="+mn-cs"/>
      </a:defRPr>
    </a:lvl7pPr>
    <a:lvl8pPr marL="3200400" algn="l" defTabSz="457200" rtl="0" eaLnBrk="1" latinLnBrk="0" hangingPunct="1">
      <a:defRPr sz="2800" kern="1200">
        <a:solidFill>
          <a:schemeClr val="tx1"/>
        </a:solidFill>
        <a:latin typeface="Arial Rounded MT Bold" charset="0"/>
        <a:ea typeface="+mn-ea"/>
        <a:cs typeface="+mn-cs"/>
      </a:defRPr>
    </a:lvl8pPr>
    <a:lvl9pPr marL="3657600" algn="l" defTabSz="457200" rtl="0" eaLnBrk="1" latinLnBrk="0" hangingPunct="1">
      <a:defRPr sz="2800" kern="1200">
        <a:solidFill>
          <a:schemeClr val="tx1"/>
        </a:solidFill>
        <a:latin typeface="Arial Rounded MT Bold"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6" clrMode="bw" scaleToFitPaper="1" frameSlides="1"/>
  <p:showPr showNarration="1" useTimings="0">
    <p:present/>
    <p:sldAll/>
    <p:penClr>
      <a:schemeClr val="tx2"/>
    </p:penClr>
  </p:showPr>
  <p:clrMru>
    <a:srgbClr val="FF0000"/>
    <a:srgbClr val="00FF00"/>
    <a:srgbClr val="FF6600"/>
    <a:srgbClr val="0000FF"/>
    <a:srgbClr val="FFCC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p:cViewPr varScale="1">
        <p:scale>
          <a:sx n="116" d="100"/>
          <a:sy n="116" d="100"/>
        </p:scale>
        <p:origin x="-1280" y="-112"/>
      </p:cViewPr>
      <p:guideLst>
        <p:guide orient="horz" pos="2159"/>
        <p:guide pos="287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notesViewPr>
    <p:cSldViewPr snapToGrid="0">
      <p:cViewPr varScale="1">
        <p:scale>
          <a:sx n="144" d="100"/>
          <a:sy n="144" d="100"/>
        </p:scale>
        <p:origin x="-3608" y="-120"/>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notesMaster" Target="notesMasters/notesMaster1.xml"/><Relationship Id="rId57" Type="http://schemas.openxmlformats.org/officeDocument/2006/relationships/handoutMaster" Target="handoutMasters/handoutMaster1.xml"/><Relationship Id="rId58" Type="http://schemas.openxmlformats.org/officeDocument/2006/relationships/printerSettings" Target="printerSettings/printerSettings1.bin"/><Relationship Id="rId59" Type="http://schemas.openxmlformats.org/officeDocument/2006/relationships/presProps" Target="presProps.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60" Type="http://schemas.openxmlformats.org/officeDocument/2006/relationships/viewProps" Target="viewProps.xml"/><Relationship Id="rId61" Type="http://schemas.openxmlformats.org/officeDocument/2006/relationships/theme" Target="theme/theme1.xml"/><Relationship Id="rId62"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smtClean="0"/>
            </a:lvl1pPr>
          </a:lstStyle>
          <a:p>
            <a:pPr>
              <a:defRPr/>
            </a:pPr>
            <a:fld id="{1EFCC094-D653-3845-BAA0-CB38C4415374}" type="datetime1">
              <a:rPr lang="en-US"/>
              <a:pPr>
                <a:defRPr/>
              </a:pPr>
              <a:t>10/20/10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smtClean="0"/>
            </a:lvl1pPr>
          </a:lstStyle>
          <a:p>
            <a:pPr>
              <a:defRPr/>
            </a:pPr>
            <a:fld id="{BD1B02A2-FA3D-F240-A9C2-EE975461D8B5}"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Rounded MT Bold"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Rounded MT Bold" pitchFamily="34" charset="0"/>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Rounded MT Bold"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B25A1FEC-BFC7-3E4F-97FF-7AC9D3EB9116}"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Rounded MT Bold" pitchFamily="34"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p>
            <a:fld id="{8E6C7219-5B89-3D4A-9705-B5BAF0576A50}" type="slidenum">
              <a:rPr lang="en-US"/>
              <a:pPr/>
              <a:t>1</a:t>
            </a:fld>
            <a:endParaRPr lang="en-US"/>
          </a:p>
        </p:txBody>
      </p:sp>
      <p:sp>
        <p:nvSpPr>
          <p:cNvPr id="28675" name="Rectangle 2"/>
          <p:cNvSpPr>
            <a:spLocks noRot="1" noChangeArrowheads="1" noTextEdit="1"/>
          </p:cNvSpPr>
          <p:nvPr>
            <p:ph type="sldImg"/>
          </p:nvPr>
        </p:nvSpPr>
        <p:spPr>
          <a:ln/>
        </p:spPr>
      </p:sp>
      <p:sp>
        <p:nvSpPr>
          <p:cNvPr id="28676" name="Rectangle 3"/>
          <p:cNvSpPr>
            <a:spLocks noGrp="1" noChangeArrowheads="1"/>
          </p:cNvSpPr>
          <p:nvPr>
            <p:ph type="body" idx="1"/>
          </p:nvPr>
        </p:nvSpPr>
        <p:spPr>
          <a:xfrm>
            <a:off x="912813" y="4343400"/>
            <a:ext cx="5032375" cy="4114800"/>
          </a:xfrm>
          <a:noFill/>
          <a:ln/>
        </p:spPr>
        <p:txBody>
          <a:bodyPr/>
          <a:lstStyle/>
          <a:p>
            <a:pPr eaLnBrk="1" hangingPunct="1"/>
            <a:endParaRPr lang="en-US">
              <a:latin typeface="Arial Rounded MT Bold"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0CC1B4D8-8B1A-7744-AFB0-BBADC2486D51}" type="slidenum">
              <a:rPr lang="en-US"/>
              <a:pPr/>
              <a:t>12</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a:latin typeface="Arial Rounded MT Bold" charset="0"/>
            </a:endParaRPr>
          </a:p>
        </p:txBody>
      </p:sp>
      <p:sp>
        <p:nvSpPr>
          <p:cNvPr id="51204" name="Slide Number Placeholder 3"/>
          <p:cNvSpPr>
            <a:spLocks noGrp="1"/>
          </p:cNvSpPr>
          <p:nvPr>
            <p:ph type="sldNum" sz="quarter" idx="5"/>
          </p:nvPr>
        </p:nvSpPr>
        <p:spPr>
          <a:noFill/>
        </p:spPr>
        <p:txBody>
          <a:bodyPr/>
          <a:lstStyle/>
          <a:p>
            <a:fld id="{D58E96D9-8844-704B-934A-5F2D5BAFFAD7}" type="slidenum">
              <a:rPr lang="en-US"/>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a:latin typeface="Arial Rounded MT Bold" charset="0"/>
            </a:endParaRPr>
          </a:p>
        </p:txBody>
      </p:sp>
      <p:sp>
        <p:nvSpPr>
          <p:cNvPr id="53252" name="Slide Number Placeholder 3"/>
          <p:cNvSpPr>
            <a:spLocks noGrp="1"/>
          </p:cNvSpPr>
          <p:nvPr>
            <p:ph type="sldNum" sz="quarter" idx="5"/>
          </p:nvPr>
        </p:nvSpPr>
        <p:spPr>
          <a:noFill/>
        </p:spPr>
        <p:txBody>
          <a:bodyPr/>
          <a:lstStyle/>
          <a:p>
            <a:fld id="{EB1126F9-59AE-4C40-9347-61CEB69222DD}" type="slidenum">
              <a:rPr lang="en-US"/>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a:latin typeface="Arial Rounded MT Bold" charset="0"/>
            </a:endParaRPr>
          </a:p>
        </p:txBody>
      </p:sp>
      <p:sp>
        <p:nvSpPr>
          <p:cNvPr id="53252" name="Slide Number Placeholder 3"/>
          <p:cNvSpPr>
            <a:spLocks noGrp="1"/>
          </p:cNvSpPr>
          <p:nvPr>
            <p:ph type="sldNum" sz="quarter" idx="5"/>
          </p:nvPr>
        </p:nvSpPr>
        <p:spPr>
          <a:noFill/>
        </p:spPr>
        <p:txBody>
          <a:bodyPr/>
          <a:lstStyle/>
          <a:p>
            <a:fld id="{EB1126F9-59AE-4C40-9347-61CEB69222DD}" type="slidenum">
              <a:rPr lang="en-US"/>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DB1E62ED-4027-F943-B4CE-B846706BBBB4}" type="slidenum">
              <a:rPr lang="en-US"/>
              <a:pPr/>
              <a:t>18</a:t>
            </a:fld>
            <a:endParaRPr 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F95295AC-12A1-1546-9158-7474D2A28A73}" type="slidenum">
              <a:rPr lang="en-US"/>
              <a:pPr/>
              <a:t>19</a:t>
            </a:fld>
            <a:endParaRPr 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A15A7BFD-60ED-7048-B3CF-B167D19CB2E5}" type="slidenum">
              <a:rPr lang="en-US"/>
              <a:pPr/>
              <a:t>20</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8A402421-9A9E-174E-8BD0-01929F4B5E88}" type="slidenum">
              <a:rPr lang="en-US"/>
              <a:pPr/>
              <a:t>21</a:t>
            </a:fld>
            <a:endParaRPr 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0B005DD7-A20F-FA4D-9657-18E4151399B0}" type="slidenum">
              <a:rPr lang="en-US"/>
              <a:pPr/>
              <a:t>22</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760C8484-10A9-AB46-816A-7E0A76F5D5E9}" type="slidenum">
              <a:rPr lang="en-US"/>
              <a:pPr/>
              <a:t>23</a:t>
            </a:fld>
            <a:endParaRPr 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2B0A3CBD-7F65-DA43-96A6-8943BD9E8D2A}" type="slidenum">
              <a:rPr lang="en-US"/>
              <a:pPr/>
              <a:t>2</a:t>
            </a:fld>
            <a:endParaRPr lang="en-US"/>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xfrm>
            <a:off x="914400" y="4343400"/>
            <a:ext cx="5029200" cy="4114800"/>
          </a:xfrm>
          <a:noFill/>
          <a:ln/>
        </p:spPr>
        <p:txBody>
          <a:bodyPr/>
          <a:lstStyle/>
          <a:p>
            <a:pPr eaLnBrk="1" hangingPunct="1"/>
            <a:endParaRPr lang="en-US">
              <a:latin typeface="Arial Rounded MT Bold"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p:spPr>
        <p:txBody>
          <a:bodyPr/>
          <a:lstStyle/>
          <a:p>
            <a:fld id="{FB6D8F40-DE89-414A-9C24-BE1399A0A032}" type="slidenum">
              <a:rPr lang="en-US"/>
              <a:pPr/>
              <a:t>24</a:t>
            </a:fld>
            <a:endParaRPr lang="en-US"/>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p:spPr>
        <p:txBody>
          <a:bodyPr/>
          <a:lstStyle/>
          <a:p>
            <a:fld id="{89922C85-B6BA-6B46-B54A-62C706391F42}" type="slidenum">
              <a:rPr lang="en-US"/>
              <a:pPr/>
              <a:t>25</a:t>
            </a:fld>
            <a:endParaRPr lang="en-US"/>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6E63CFC-3DF8-F244-BED0-3668E3419E6F}" type="slidenum">
              <a:rPr lang="en-US"/>
              <a:pPr/>
              <a:t>28</a:t>
            </a:fld>
            <a:endParaRPr lang="en-US"/>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p:spPr>
        <p:txBody>
          <a:bodyPr/>
          <a:lstStyle/>
          <a:p>
            <a:endParaRPr lang="en-US">
              <a:latin typeface="Arial Rounded MT Bold" charset="0"/>
            </a:endParaRPr>
          </a:p>
        </p:txBody>
      </p:sp>
      <p:sp>
        <p:nvSpPr>
          <p:cNvPr id="78852" name="Slide Number Placeholder 3"/>
          <p:cNvSpPr>
            <a:spLocks noGrp="1"/>
          </p:cNvSpPr>
          <p:nvPr>
            <p:ph type="sldNum" sz="quarter" idx="5"/>
          </p:nvPr>
        </p:nvSpPr>
        <p:spPr>
          <a:noFill/>
        </p:spPr>
        <p:txBody>
          <a:bodyPr/>
          <a:lstStyle/>
          <a:p>
            <a:fld id="{B0F18E93-A0B6-0341-9C7E-799DDEE39DE4}" type="slidenum">
              <a:rPr lang="en-US"/>
              <a:pPr/>
              <a:t>30</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p:spPr>
        <p:txBody>
          <a:bodyPr/>
          <a:lstStyle/>
          <a:p>
            <a:fld id="{A4AF506A-C820-9340-8445-427604C83BCF}" type="slidenum">
              <a:rPr lang="en-US"/>
              <a:pPr/>
              <a:t>31</a:t>
            </a:fld>
            <a:endParaRPr lang="en-US"/>
          </a:p>
        </p:txBody>
      </p:sp>
      <p:sp>
        <p:nvSpPr>
          <p:cNvPr id="80899" name="Rectangle 2"/>
          <p:cNvSpPr>
            <a:spLocks noGrp="1" noRot="1" noChangeAspect="1" noChangeArrowheads="1" noTextEdit="1"/>
          </p:cNvSpPr>
          <p:nvPr>
            <p:ph type="sldImg"/>
          </p:nvPr>
        </p:nvSpPr>
        <p:spPr>
          <a:solidFill>
            <a:srgbClr val="FFFFFF"/>
          </a:solidFill>
          <a:ln/>
        </p:spPr>
      </p:sp>
      <p:sp>
        <p:nvSpPr>
          <p:cNvPr id="8090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Rounded MT Bold"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a:latin typeface="Arial Rounded MT Bold" charset="0"/>
            </a:endParaRPr>
          </a:p>
        </p:txBody>
      </p:sp>
      <p:sp>
        <p:nvSpPr>
          <p:cNvPr id="82948" name="Slide Number Placeholder 3"/>
          <p:cNvSpPr>
            <a:spLocks noGrp="1"/>
          </p:cNvSpPr>
          <p:nvPr>
            <p:ph type="sldNum" sz="quarter" idx="5"/>
          </p:nvPr>
        </p:nvSpPr>
        <p:spPr>
          <a:noFill/>
        </p:spPr>
        <p:txBody>
          <a:bodyPr/>
          <a:lstStyle/>
          <a:p>
            <a:fld id="{5B440D7A-A700-CF42-81CD-9812207C44EB}" type="slidenum">
              <a:rPr lang="en-US"/>
              <a:pPr/>
              <a:t>32</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a:latin typeface="Arial Rounded MT Bold" charset="0"/>
            </a:endParaRPr>
          </a:p>
        </p:txBody>
      </p:sp>
      <p:sp>
        <p:nvSpPr>
          <p:cNvPr id="84996" name="Slide Number Placeholder 3"/>
          <p:cNvSpPr>
            <a:spLocks noGrp="1"/>
          </p:cNvSpPr>
          <p:nvPr>
            <p:ph type="sldNum" sz="quarter" idx="5"/>
          </p:nvPr>
        </p:nvSpPr>
        <p:spPr>
          <a:noFill/>
        </p:spPr>
        <p:txBody>
          <a:bodyPr/>
          <a:lstStyle/>
          <a:p>
            <a:fld id="{B3F6CE22-2C8E-E14E-99C2-8F4C4AE1B84E}" type="slidenum">
              <a:rPr lang="en-US"/>
              <a:pPr/>
              <a:t>33</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4AE110D2-A025-5F46-8916-C4716B8D46A0}" type="slidenum">
              <a:rPr lang="en-US"/>
              <a:pPr/>
              <a:t>35</a:t>
            </a:fld>
            <a:endParaRPr lang="en-US"/>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B25A1FEC-BFC7-3E4F-97FF-7AC9D3EB9116}" type="slidenum">
              <a:rPr lang="en-US" smtClean="0"/>
              <a:pPr>
                <a:defRPr/>
              </a:pPr>
              <a:t>41</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p:spPr>
        <p:txBody>
          <a:bodyPr/>
          <a:lstStyle/>
          <a:p>
            <a:endParaRPr lang="en-US">
              <a:latin typeface="Arial Rounded MT Bold" charset="0"/>
            </a:endParaRPr>
          </a:p>
        </p:txBody>
      </p:sp>
      <p:sp>
        <p:nvSpPr>
          <p:cNvPr id="96260" name="Slide Number Placeholder 3"/>
          <p:cNvSpPr>
            <a:spLocks noGrp="1"/>
          </p:cNvSpPr>
          <p:nvPr>
            <p:ph type="sldNum" sz="quarter" idx="5"/>
          </p:nvPr>
        </p:nvSpPr>
        <p:spPr>
          <a:noFill/>
        </p:spPr>
        <p:txBody>
          <a:bodyPr/>
          <a:lstStyle/>
          <a:p>
            <a:fld id="{F894E22B-05CF-134D-B722-B4E4A5FC0B6E}" type="slidenum">
              <a:rPr lang="en-US"/>
              <a:pPr/>
              <a:t>42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p>
            <a:fld id="{8ABE44C7-6157-5A45-8CB3-D57DF25C19AE}" type="slidenum">
              <a:rPr lang="en-US"/>
              <a:pPr/>
              <a:t>5</a:t>
            </a:fld>
            <a:endParaRPr 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p:spPr>
        <p:txBody>
          <a:bodyPr/>
          <a:lstStyle/>
          <a:p>
            <a:endParaRPr lang="en-US">
              <a:latin typeface="Arial Rounded MT Bold" charset="0"/>
            </a:endParaRPr>
          </a:p>
        </p:txBody>
      </p:sp>
      <p:sp>
        <p:nvSpPr>
          <p:cNvPr id="98308" name="Slide Number Placeholder 3"/>
          <p:cNvSpPr>
            <a:spLocks noGrp="1"/>
          </p:cNvSpPr>
          <p:nvPr>
            <p:ph type="sldNum" sz="quarter" idx="5"/>
          </p:nvPr>
        </p:nvSpPr>
        <p:spPr>
          <a:noFill/>
        </p:spPr>
        <p:txBody>
          <a:bodyPr/>
          <a:lstStyle/>
          <a:p>
            <a:fld id="{C2A6DB9F-B0BA-144F-90FF-1CB5B23CEF53}" type="slidenum">
              <a:rPr lang="en-US"/>
              <a:pPr/>
              <a:t>43</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ln/>
        </p:spPr>
      </p:sp>
      <p:sp>
        <p:nvSpPr>
          <p:cNvPr id="100355" name="Notes Placeholder 2"/>
          <p:cNvSpPr>
            <a:spLocks noGrp="1"/>
          </p:cNvSpPr>
          <p:nvPr>
            <p:ph type="body" idx="1"/>
          </p:nvPr>
        </p:nvSpPr>
        <p:spPr>
          <a:noFill/>
          <a:ln/>
        </p:spPr>
        <p:txBody>
          <a:bodyPr/>
          <a:lstStyle/>
          <a:p>
            <a:endParaRPr lang="en-US">
              <a:latin typeface="Arial Rounded MT Bold" charset="0"/>
            </a:endParaRPr>
          </a:p>
        </p:txBody>
      </p:sp>
      <p:sp>
        <p:nvSpPr>
          <p:cNvPr id="100356" name="Slide Number Placeholder 3"/>
          <p:cNvSpPr>
            <a:spLocks noGrp="1"/>
          </p:cNvSpPr>
          <p:nvPr>
            <p:ph type="sldNum" sz="quarter" idx="5"/>
          </p:nvPr>
        </p:nvSpPr>
        <p:spPr>
          <a:noFill/>
        </p:spPr>
        <p:txBody>
          <a:bodyPr/>
          <a:lstStyle/>
          <a:p>
            <a:fld id="{5CB69B4B-747C-9B44-8CBC-8FC6E9ABB1CD}" type="slidenum">
              <a:rPr lang="en-US"/>
              <a:pPr/>
              <a:t>44</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a:latin typeface="Arial Rounded MT Bold" charset="0"/>
            </a:endParaRPr>
          </a:p>
        </p:txBody>
      </p:sp>
      <p:sp>
        <p:nvSpPr>
          <p:cNvPr id="102404" name="Slide Number Placeholder 3"/>
          <p:cNvSpPr>
            <a:spLocks noGrp="1"/>
          </p:cNvSpPr>
          <p:nvPr>
            <p:ph type="sldNum" sz="quarter" idx="5"/>
          </p:nvPr>
        </p:nvSpPr>
        <p:spPr>
          <a:noFill/>
        </p:spPr>
        <p:txBody>
          <a:bodyPr/>
          <a:lstStyle/>
          <a:p>
            <a:fld id="{154A0639-D1BE-704D-8005-5BF552963DC2}" type="slidenum">
              <a:rPr lang="en-US"/>
              <a:pPr/>
              <a:t>46</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p:spPr>
        <p:txBody>
          <a:bodyPr/>
          <a:lstStyle/>
          <a:p>
            <a:endParaRPr lang="en-US">
              <a:latin typeface="Arial Rounded MT Bold" charset="0"/>
            </a:endParaRPr>
          </a:p>
        </p:txBody>
      </p:sp>
      <p:sp>
        <p:nvSpPr>
          <p:cNvPr id="104452" name="Slide Number Placeholder 3"/>
          <p:cNvSpPr>
            <a:spLocks noGrp="1"/>
          </p:cNvSpPr>
          <p:nvPr>
            <p:ph type="sldNum" sz="quarter" idx="5"/>
          </p:nvPr>
        </p:nvSpPr>
        <p:spPr>
          <a:noFill/>
        </p:spPr>
        <p:txBody>
          <a:bodyPr/>
          <a:lstStyle/>
          <a:p>
            <a:fld id="{FA4119FF-E4EA-924F-A268-8044D2220D67}" type="slidenum">
              <a:rPr lang="en-US"/>
              <a:pPr/>
              <a:t>47</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a:ln/>
        </p:spPr>
      </p:sp>
      <p:sp>
        <p:nvSpPr>
          <p:cNvPr id="106499" name="Notes Placeholder 2"/>
          <p:cNvSpPr>
            <a:spLocks noGrp="1"/>
          </p:cNvSpPr>
          <p:nvPr>
            <p:ph type="body" idx="1"/>
          </p:nvPr>
        </p:nvSpPr>
        <p:spPr>
          <a:noFill/>
          <a:ln/>
        </p:spPr>
        <p:txBody>
          <a:bodyPr/>
          <a:lstStyle/>
          <a:p>
            <a:endParaRPr lang="en-US">
              <a:latin typeface="Arial Rounded MT Bold" charset="0"/>
            </a:endParaRPr>
          </a:p>
        </p:txBody>
      </p:sp>
      <p:sp>
        <p:nvSpPr>
          <p:cNvPr id="106500" name="Slide Number Placeholder 3"/>
          <p:cNvSpPr>
            <a:spLocks noGrp="1"/>
          </p:cNvSpPr>
          <p:nvPr>
            <p:ph type="sldNum" sz="quarter" idx="5"/>
          </p:nvPr>
        </p:nvSpPr>
        <p:spPr>
          <a:noFill/>
        </p:spPr>
        <p:txBody>
          <a:bodyPr/>
          <a:lstStyle/>
          <a:p>
            <a:fld id="{B616DEF2-B329-A24C-8D7E-DA1D620BEA20}" type="slidenum">
              <a:rPr lang="en-US"/>
              <a:pPr/>
              <a:t>48</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0594" name="Slide Image Placeholder 1"/>
          <p:cNvSpPr>
            <a:spLocks noGrp="1" noRot="1" noChangeAspect="1" noTextEdit="1"/>
          </p:cNvSpPr>
          <p:nvPr>
            <p:ph type="sldImg"/>
          </p:nvPr>
        </p:nvSpPr>
        <p:spPr>
          <a:ln/>
        </p:spPr>
      </p:sp>
      <p:sp>
        <p:nvSpPr>
          <p:cNvPr id="110595" name="Notes Placeholder 2"/>
          <p:cNvSpPr>
            <a:spLocks noGrp="1"/>
          </p:cNvSpPr>
          <p:nvPr>
            <p:ph type="body" idx="1"/>
          </p:nvPr>
        </p:nvSpPr>
        <p:spPr>
          <a:noFill/>
          <a:ln/>
        </p:spPr>
        <p:txBody>
          <a:bodyPr/>
          <a:lstStyle/>
          <a:p>
            <a:endParaRPr lang="en-US">
              <a:latin typeface="Arial Rounded MT Bold" charset="0"/>
            </a:endParaRPr>
          </a:p>
        </p:txBody>
      </p:sp>
      <p:sp>
        <p:nvSpPr>
          <p:cNvPr id="110596" name="Slide Number Placeholder 3"/>
          <p:cNvSpPr>
            <a:spLocks noGrp="1"/>
          </p:cNvSpPr>
          <p:nvPr>
            <p:ph type="sldNum" sz="quarter" idx="5"/>
          </p:nvPr>
        </p:nvSpPr>
        <p:spPr>
          <a:noFill/>
        </p:spPr>
        <p:txBody>
          <a:bodyPr/>
          <a:lstStyle/>
          <a:p>
            <a:fld id="{01037CCD-A96D-9249-8BFF-88DBB435D294}" type="slidenum">
              <a:rPr lang="en-US"/>
              <a:pPr/>
              <a:t>51</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3666" name="Slide Image Placeholder 1"/>
          <p:cNvSpPr>
            <a:spLocks noGrp="1" noRot="1" noChangeAspect="1" noTextEdit="1"/>
          </p:cNvSpPr>
          <p:nvPr>
            <p:ph type="sldImg"/>
          </p:nvPr>
        </p:nvSpPr>
        <p:spPr>
          <a:ln/>
        </p:spPr>
      </p:sp>
      <p:sp>
        <p:nvSpPr>
          <p:cNvPr id="113667" name="Notes Placeholder 2"/>
          <p:cNvSpPr>
            <a:spLocks noGrp="1"/>
          </p:cNvSpPr>
          <p:nvPr>
            <p:ph type="body" idx="1"/>
          </p:nvPr>
        </p:nvSpPr>
        <p:spPr>
          <a:noFill/>
          <a:ln/>
        </p:spPr>
        <p:txBody>
          <a:bodyPr/>
          <a:lstStyle/>
          <a:p>
            <a:endParaRPr lang="en-US">
              <a:latin typeface="Arial Rounded MT Bold" charset="0"/>
            </a:endParaRPr>
          </a:p>
        </p:txBody>
      </p:sp>
      <p:sp>
        <p:nvSpPr>
          <p:cNvPr id="113668" name="Slide Number Placeholder 3"/>
          <p:cNvSpPr>
            <a:spLocks noGrp="1"/>
          </p:cNvSpPr>
          <p:nvPr>
            <p:ph type="sldNum" sz="quarter" idx="5"/>
          </p:nvPr>
        </p:nvSpPr>
        <p:spPr>
          <a:noFill/>
        </p:spPr>
        <p:txBody>
          <a:bodyPr/>
          <a:lstStyle/>
          <a:p>
            <a:fld id="{0A13C8A9-603A-1A41-81AD-8DBD8993E03A}" type="slidenum">
              <a:rPr lang="en-US"/>
              <a:pPr/>
              <a:t>53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D825C77B-93B3-0542-894A-D93EC0764E41}" type="slidenum">
              <a:rPr lang="en-US"/>
              <a:pPr/>
              <a:t>6</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AF7AC5F3-9176-F444-9C71-95F1D38B8E8E}" type="slidenum">
              <a:rPr lang="en-US"/>
              <a:pPr/>
              <a:t>7</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6A5E637B-608E-974A-8AD6-36042C66F4C5}" type="slidenum">
              <a:rPr lang="en-US"/>
              <a:pPr/>
              <a:t>8</a:t>
            </a:fld>
            <a:endParaRPr 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0F28B6A9-211D-6F45-9916-E66E3B97234F}" type="slidenum">
              <a:rPr lang="en-US"/>
              <a:pPr/>
              <a:t>9</a:t>
            </a:fld>
            <a:endParaRPr 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DD418580-FED0-9E46-A53B-9FEE84B34733}" type="slidenum">
              <a:rPr lang="en-US"/>
              <a:pPr/>
              <a:t>10</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a:latin typeface="Arial Rounded MT Bold"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p:spPr>
        <p:txBody>
          <a:bodyPr/>
          <a:lstStyle/>
          <a:p>
            <a:endParaRPr lang="en-US">
              <a:latin typeface="Arial Rounded MT Bold" charset="0"/>
            </a:endParaRPr>
          </a:p>
        </p:txBody>
      </p:sp>
      <p:sp>
        <p:nvSpPr>
          <p:cNvPr id="47108" name="Slide Number Placeholder 3"/>
          <p:cNvSpPr>
            <a:spLocks noGrp="1"/>
          </p:cNvSpPr>
          <p:nvPr>
            <p:ph type="sldNum" sz="quarter" idx="5"/>
          </p:nvPr>
        </p:nvSpPr>
        <p:spPr>
          <a:noFill/>
        </p:spPr>
        <p:txBody>
          <a:bodyPr/>
          <a:lstStyle/>
          <a:p>
            <a:fld id="{BF4896AB-15B4-834B-8CBE-2D3301F499C9}" type="slidenum">
              <a:rPr lang="en-US"/>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2286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52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Tree>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7526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2" name="Rectangle 4"/>
          <p:cNvSpPr>
            <a:spLocks noGrp="1" noChangeArrowheads="1"/>
          </p:cNvSpPr>
          <p:nvPr>
            <p:ph type="dt" sz="half" idx="2"/>
          </p:nvPr>
        </p:nvSpPr>
        <p:spPr bwMode="auto">
          <a:xfrm>
            <a:off x="0" y="6573838"/>
            <a:ext cx="1905000" cy="2841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solidFill>
                  <a:schemeClr val="folHlink"/>
                </a:solidFill>
                <a:latin typeface="Arial Rounded MT Bold" pitchFamily="34" charset="0"/>
              </a:defRPr>
            </a:lvl1pPr>
          </a:lstStyle>
          <a:p>
            <a:pPr>
              <a:defRPr/>
            </a:pPr>
            <a:endParaRPr lang="en-US"/>
          </a:p>
        </p:txBody>
      </p:sp>
      <p:sp>
        <p:nvSpPr>
          <p:cNvPr id="7173" name="Rectangle 5"/>
          <p:cNvSpPr>
            <a:spLocks noGrp="1" noChangeArrowheads="1"/>
          </p:cNvSpPr>
          <p:nvPr>
            <p:ph type="ftr" sz="quarter" idx="3"/>
          </p:nvPr>
        </p:nvSpPr>
        <p:spPr bwMode="auto">
          <a:xfrm>
            <a:off x="3200400" y="6553200"/>
            <a:ext cx="28956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200">
                <a:solidFill>
                  <a:schemeClr val="folHlink"/>
                </a:solidFill>
                <a:latin typeface="Arial Rounded MT Bold" pitchFamily="34" charset="0"/>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ransition spd="med">
    <p:fade thruBlk="1"/>
  </p:transition>
  <p:timing>
    <p:tnLst>
      <p:par>
        <p:cTn id="1" dur="indefinite" restart="never" nodeType="tmRoot"/>
      </p:par>
    </p:tnLst>
  </p:timing>
  <p:txStyles>
    <p:titleStyle>
      <a:lvl1pPr algn="ctr" rtl="0" eaLnBrk="0" fontAlgn="base" hangingPunct="0">
        <a:spcBef>
          <a:spcPct val="0"/>
        </a:spcBef>
        <a:spcAft>
          <a:spcPct val="0"/>
        </a:spcAft>
        <a:defRPr sz="36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2pPr>
      <a:lvl3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3pPr>
      <a:lvl4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4pPr>
      <a:lvl5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5pPr>
      <a:lvl6pPr marL="457200" algn="ctr" rtl="0" eaLnBrk="0" fontAlgn="base" hangingPunct="0">
        <a:spcBef>
          <a:spcPct val="0"/>
        </a:spcBef>
        <a:spcAft>
          <a:spcPct val="0"/>
        </a:spcAft>
        <a:defRPr sz="3600">
          <a:solidFill>
            <a:schemeClr val="tx2"/>
          </a:solidFill>
          <a:latin typeface="Arial Rounded MT Bold" pitchFamily="34" charset="0"/>
        </a:defRPr>
      </a:lvl6pPr>
      <a:lvl7pPr marL="914400" algn="ctr" rtl="0" eaLnBrk="0" fontAlgn="base" hangingPunct="0">
        <a:spcBef>
          <a:spcPct val="0"/>
        </a:spcBef>
        <a:spcAft>
          <a:spcPct val="0"/>
        </a:spcAft>
        <a:defRPr sz="3600">
          <a:solidFill>
            <a:schemeClr val="tx2"/>
          </a:solidFill>
          <a:latin typeface="Arial Rounded MT Bold" pitchFamily="34" charset="0"/>
        </a:defRPr>
      </a:lvl7pPr>
      <a:lvl8pPr marL="1371600" algn="ctr" rtl="0" eaLnBrk="0" fontAlgn="base" hangingPunct="0">
        <a:spcBef>
          <a:spcPct val="0"/>
        </a:spcBef>
        <a:spcAft>
          <a:spcPct val="0"/>
        </a:spcAft>
        <a:defRPr sz="3600">
          <a:solidFill>
            <a:schemeClr val="tx2"/>
          </a:solidFill>
          <a:latin typeface="Arial Rounded MT Bold" pitchFamily="34" charset="0"/>
        </a:defRPr>
      </a:lvl8pPr>
      <a:lvl9pPr marL="1828800" algn="ctr" rtl="0" eaLnBrk="0" fontAlgn="base" hangingPunct="0">
        <a:spcBef>
          <a:spcPct val="0"/>
        </a:spcBef>
        <a:spcAft>
          <a:spcPct val="0"/>
        </a:spcAft>
        <a:defRPr sz="3600">
          <a:solidFill>
            <a:schemeClr val="tx2"/>
          </a:solidFill>
          <a:latin typeface="Arial Rounded MT Bold" pitchFamily="34" charset="0"/>
        </a:defRPr>
      </a:lvl9pPr>
    </p:titleStyle>
    <p:bodyStyle>
      <a:lvl1pPr marL="342900" indent="-342900" algn="l" rtl="0" eaLnBrk="0" fontAlgn="base" hangingPunct="0">
        <a:spcBef>
          <a:spcPct val="20000"/>
        </a:spcBef>
        <a:spcAft>
          <a:spcPct val="0"/>
        </a:spcAft>
        <a:buChar char="•"/>
        <a:tabLst>
          <a:tab pos="858838" algn="l"/>
        </a:tabLst>
        <a:defRPr sz="3200">
          <a:solidFill>
            <a:schemeClr val="tx1"/>
          </a:solidFill>
          <a:latin typeface="+mn-lt"/>
          <a:ea typeface="ＭＳ Ｐゴシック" charset="-128"/>
          <a:cs typeface="ＭＳ Ｐゴシック" charset="-128"/>
        </a:defRPr>
      </a:lvl1pPr>
      <a:lvl2pPr marL="404813" indent="-290513" algn="l" rtl="0" eaLnBrk="0" fontAlgn="base" hangingPunct="0">
        <a:spcBef>
          <a:spcPct val="20000"/>
        </a:spcBef>
        <a:spcAft>
          <a:spcPct val="0"/>
        </a:spcAft>
        <a:buChar char="•"/>
        <a:tabLst>
          <a:tab pos="858838" algn="l"/>
        </a:tabLst>
        <a:defRPr sz="3200">
          <a:solidFill>
            <a:schemeClr val="tx1"/>
          </a:solidFill>
          <a:latin typeface="+mn-lt"/>
          <a:ea typeface="ＭＳ Ｐゴシック" charset="-128"/>
        </a:defRPr>
      </a:lvl2pPr>
      <a:lvl3pPr marL="858838" indent="-339725" algn="l" rtl="0" eaLnBrk="0" fontAlgn="base" hangingPunct="0">
        <a:spcBef>
          <a:spcPct val="20000"/>
        </a:spcBef>
        <a:spcAft>
          <a:spcPct val="0"/>
        </a:spcAft>
        <a:buChar char="–"/>
        <a:tabLst>
          <a:tab pos="858838" algn="l"/>
        </a:tabLst>
        <a:defRPr sz="2800">
          <a:solidFill>
            <a:schemeClr val="tx1"/>
          </a:solidFill>
          <a:latin typeface="+mn-lt"/>
          <a:ea typeface="ＭＳ Ｐゴシック" charset="-128"/>
        </a:defRPr>
      </a:lvl3pPr>
      <a:lvl4pPr marL="1200150" indent="-227013" algn="l" rtl="0" eaLnBrk="0" fontAlgn="base" hangingPunct="0">
        <a:spcBef>
          <a:spcPct val="20000"/>
        </a:spcBef>
        <a:spcAft>
          <a:spcPct val="0"/>
        </a:spcAft>
        <a:buChar char="•"/>
        <a:tabLst>
          <a:tab pos="858838" algn="l"/>
        </a:tabLst>
        <a:defRPr sz="2400">
          <a:solidFill>
            <a:schemeClr val="tx1"/>
          </a:solidFill>
          <a:latin typeface="+mn-lt"/>
          <a:ea typeface="ＭＳ Ｐゴシック" charset="-128"/>
        </a:defRPr>
      </a:lvl4pPr>
      <a:lvl5pPr marL="1655763" indent="-341313" algn="l" rtl="0" eaLnBrk="0" fontAlgn="base" hangingPunct="0">
        <a:spcBef>
          <a:spcPct val="20000"/>
        </a:spcBef>
        <a:spcAft>
          <a:spcPct val="0"/>
        </a:spcAft>
        <a:buChar char="–"/>
        <a:tabLst>
          <a:tab pos="858838" algn="l"/>
        </a:tabLst>
        <a:defRPr sz="2400">
          <a:solidFill>
            <a:schemeClr val="tx1"/>
          </a:solidFill>
          <a:latin typeface="+mn-lt"/>
          <a:ea typeface="ＭＳ Ｐゴシック" charset="-128"/>
        </a:defRPr>
      </a:lvl5pPr>
      <a:lvl6pPr marL="2112963" indent="-341313" algn="l" rtl="0" eaLnBrk="0" fontAlgn="base" hangingPunct="0">
        <a:spcBef>
          <a:spcPct val="20000"/>
        </a:spcBef>
        <a:spcAft>
          <a:spcPct val="0"/>
        </a:spcAft>
        <a:buChar char="–"/>
        <a:tabLst>
          <a:tab pos="858838" algn="l"/>
        </a:tabLst>
        <a:defRPr sz="2400">
          <a:solidFill>
            <a:schemeClr val="tx1"/>
          </a:solidFill>
          <a:latin typeface="+mn-lt"/>
        </a:defRPr>
      </a:lvl6pPr>
      <a:lvl7pPr marL="2570163" indent="-341313" algn="l" rtl="0" eaLnBrk="0" fontAlgn="base" hangingPunct="0">
        <a:spcBef>
          <a:spcPct val="20000"/>
        </a:spcBef>
        <a:spcAft>
          <a:spcPct val="0"/>
        </a:spcAft>
        <a:buChar char="–"/>
        <a:tabLst>
          <a:tab pos="858838" algn="l"/>
        </a:tabLst>
        <a:defRPr sz="2400">
          <a:solidFill>
            <a:schemeClr val="tx1"/>
          </a:solidFill>
          <a:latin typeface="+mn-lt"/>
        </a:defRPr>
      </a:lvl7pPr>
      <a:lvl8pPr marL="3027363" indent="-341313" algn="l" rtl="0" eaLnBrk="0" fontAlgn="base" hangingPunct="0">
        <a:spcBef>
          <a:spcPct val="20000"/>
        </a:spcBef>
        <a:spcAft>
          <a:spcPct val="0"/>
        </a:spcAft>
        <a:buChar char="–"/>
        <a:tabLst>
          <a:tab pos="858838" algn="l"/>
        </a:tabLst>
        <a:defRPr sz="2400">
          <a:solidFill>
            <a:schemeClr val="tx1"/>
          </a:solidFill>
          <a:latin typeface="+mn-lt"/>
        </a:defRPr>
      </a:lvl8pPr>
      <a:lvl9pPr marL="3484563" indent="-341313" algn="l" rtl="0" eaLnBrk="0" fontAlgn="base" hangingPunct="0">
        <a:spcBef>
          <a:spcPct val="20000"/>
        </a:spcBef>
        <a:spcAft>
          <a:spcPct val="0"/>
        </a:spcAft>
        <a:buChar char="–"/>
        <a:tabLst>
          <a:tab pos="858838" algn="l"/>
        </a:tabLst>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2"/>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685800" y="228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685800" y="17526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1972" name="Rectangle 4"/>
          <p:cNvSpPr>
            <a:spLocks noGrp="1" noChangeArrowheads="1"/>
          </p:cNvSpPr>
          <p:nvPr>
            <p:ph type="dt" sz="half" idx="2"/>
          </p:nvPr>
        </p:nvSpPr>
        <p:spPr bwMode="auto">
          <a:xfrm>
            <a:off x="7239000" y="6553200"/>
            <a:ext cx="1905000" cy="2841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solidFill>
                  <a:schemeClr val="folHlink"/>
                </a:solidFill>
                <a:latin typeface="Times New Roman" pitchFamily="18" charset="0"/>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ransition spd="med">
    <p:fade thruBlk="1"/>
  </p:transition>
  <p:txStyles>
    <p:titleStyle>
      <a:lvl1pPr algn="ctr" rtl="0" eaLnBrk="0" fontAlgn="base" hangingPunct="0">
        <a:spcBef>
          <a:spcPct val="0"/>
        </a:spcBef>
        <a:spcAft>
          <a:spcPct val="0"/>
        </a:spcAft>
        <a:defRPr sz="36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2pPr>
      <a:lvl3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3pPr>
      <a:lvl4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4pPr>
      <a:lvl5pPr algn="ctr" rtl="0" eaLnBrk="0" fontAlgn="base" hangingPunct="0">
        <a:spcBef>
          <a:spcPct val="0"/>
        </a:spcBef>
        <a:spcAft>
          <a:spcPct val="0"/>
        </a:spcAft>
        <a:defRPr sz="3600">
          <a:solidFill>
            <a:schemeClr val="tx2"/>
          </a:solidFill>
          <a:latin typeface="Arial Rounded MT Bold" pitchFamily="34" charset="0"/>
          <a:ea typeface="ＭＳ Ｐゴシック" charset="-128"/>
          <a:cs typeface="ＭＳ Ｐゴシック" charset="-128"/>
        </a:defRPr>
      </a:lvl5pPr>
      <a:lvl6pPr marL="457200" algn="ctr" rtl="0" fontAlgn="base">
        <a:spcBef>
          <a:spcPct val="0"/>
        </a:spcBef>
        <a:spcAft>
          <a:spcPct val="0"/>
        </a:spcAft>
        <a:defRPr sz="3600">
          <a:solidFill>
            <a:schemeClr val="tx2"/>
          </a:solidFill>
          <a:latin typeface="Arial Rounded MT Bold" pitchFamily="34" charset="0"/>
        </a:defRPr>
      </a:lvl6pPr>
      <a:lvl7pPr marL="914400" algn="ctr" rtl="0" fontAlgn="base">
        <a:spcBef>
          <a:spcPct val="0"/>
        </a:spcBef>
        <a:spcAft>
          <a:spcPct val="0"/>
        </a:spcAft>
        <a:defRPr sz="3600">
          <a:solidFill>
            <a:schemeClr val="tx2"/>
          </a:solidFill>
          <a:latin typeface="Arial Rounded MT Bold" pitchFamily="34" charset="0"/>
        </a:defRPr>
      </a:lvl7pPr>
      <a:lvl8pPr marL="1371600" algn="ctr" rtl="0" fontAlgn="base">
        <a:spcBef>
          <a:spcPct val="0"/>
        </a:spcBef>
        <a:spcAft>
          <a:spcPct val="0"/>
        </a:spcAft>
        <a:defRPr sz="3600">
          <a:solidFill>
            <a:schemeClr val="tx2"/>
          </a:solidFill>
          <a:latin typeface="Arial Rounded MT Bold" pitchFamily="34" charset="0"/>
        </a:defRPr>
      </a:lvl8pPr>
      <a:lvl9pPr marL="1828800" algn="ctr" rtl="0" fontAlgn="base">
        <a:spcBef>
          <a:spcPct val="0"/>
        </a:spcBef>
        <a:spcAft>
          <a:spcPct val="0"/>
        </a:spcAft>
        <a:defRPr sz="3600">
          <a:solidFill>
            <a:schemeClr val="tx2"/>
          </a:solidFill>
          <a:latin typeface="Arial Rounded MT Bold" pitchFamily="34" charset="0"/>
        </a:defRPr>
      </a:lvl9pPr>
    </p:titleStyle>
    <p:bodyStyle>
      <a:lvl1pPr marL="342900" indent="-342900" algn="l" rtl="0" eaLnBrk="0" fontAlgn="base" hangingPunct="0">
        <a:spcBef>
          <a:spcPct val="20000"/>
        </a:spcBef>
        <a:spcAft>
          <a:spcPct val="0"/>
        </a:spcAft>
        <a:buChar char="•"/>
        <a:tabLst>
          <a:tab pos="858838" algn="l"/>
        </a:tabLst>
        <a:defRPr sz="3200">
          <a:solidFill>
            <a:schemeClr val="tx1"/>
          </a:solidFill>
          <a:latin typeface="+mn-lt"/>
          <a:ea typeface="ＭＳ Ｐゴシック" charset="-128"/>
          <a:cs typeface="ＭＳ Ｐゴシック" charset="-128"/>
        </a:defRPr>
      </a:lvl1pPr>
      <a:lvl2pPr marL="404813" indent="-290513" algn="l" rtl="0" eaLnBrk="0" fontAlgn="base" hangingPunct="0">
        <a:spcBef>
          <a:spcPct val="20000"/>
        </a:spcBef>
        <a:spcAft>
          <a:spcPct val="0"/>
        </a:spcAft>
        <a:buChar char="•"/>
        <a:tabLst>
          <a:tab pos="858838" algn="l"/>
        </a:tabLst>
        <a:defRPr sz="3200">
          <a:solidFill>
            <a:schemeClr val="tx1"/>
          </a:solidFill>
          <a:latin typeface="+mn-lt"/>
          <a:ea typeface="ＭＳ Ｐゴシック" charset="-128"/>
        </a:defRPr>
      </a:lvl2pPr>
      <a:lvl3pPr marL="858838" indent="-339725" algn="l" rtl="0" eaLnBrk="0" fontAlgn="base" hangingPunct="0">
        <a:spcBef>
          <a:spcPct val="20000"/>
        </a:spcBef>
        <a:spcAft>
          <a:spcPct val="0"/>
        </a:spcAft>
        <a:buChar char="–"/>
        <a:tabLst>
          <a:tab pos="858838" algn="l"/>
        </a:tabLst>
        <a:defRPr sz="2800">
          <a:solidFill>
            <a:schemeClr val="tx1"/>
          </a:solidFill>
          <a:latin typeface="+mn-lt"/>
          <a:ea typeface="ＭＳ Ｐゴシック" charset="-128"/>
        </a:defRPr>
      </a:lvl3pPr>
      <a:lvl4pPr marL="1200150" indent="-227013" algn="l" rtl="0" eaLnBrk="0" fontAlgn="base" hangingPunct="0">
        <a:spcBef>
          <a:spcPct val="20000"/>
        </a:spcBef>
        <a:spcAft>
          <a:spcPct val="0"/>
        </a:spcAft>
        <a:buChar char="•"/>
        <a:tabLst>
          <a:tab pos="858838" algn="l"/>
        </a:tabLst>
        <a:defRPr sz="2400">
          <a:solidFill>
            <a:schemeClr val="tx1"/>
          </a:solidFill>
          <a:latin typeface="+mn-lt"/>
          <a:ea typeface="ＭＳ Ｐゴシック" charset="-128"/>
        </a:defRPr>
      </a:lvl4pPr>
      <a:lvl5pPr marL="1655763" indent="-341313" algn="l" rtl="0" eaLnBrk="0" fontAlgn="base" hangingPunct="0">
        <a:spcBef>
          <a:spcPct val="20000"/>
        </a:spcBef>
        <a:spcAft>
          <a:spcPct val="0"/>
        </a:spcAft>
        <a:buChar char="–"/>
        <a:tabLst>
          <a:tab pos="858838" algn="l"/>
        </a:tabLst>
        <a:defRPr sz="2400">
          <a:solidFill>
            <a:schemeClr val="tx1"/>
          </a:solidFill>
          <a:latin typeface="+mn-lt"/>
          <a:ea typeface="ＭＳ Ｐゴシック" charset="-128"/>
        </a:defRPr>
      </a:lvl5pPr>
      <a:lvl6pPr marL="2112963" indent="-341313" algn="l" rtl="0" fontAlgn="base">
        <a:spcBef>
          <a:spcPct val="20000"/>
        </a:spcBef>
        <a:spcAft>
          <a:spcPct val="0"/>
        </a:spcAft>
        <a:buChar char="–"/>
        <a:tabLst>
          <a:tab pos="858838" algn="l"/>
        </a:tabLst>
        <a:defRPr sz="2400">
          <a:solidFill>
            <a:schemeClr val="tx1"/>
          </a:solidFill>
          <a:latin typeface="+mn-lt"/>
        </a:defRPr>
      </a:lvl6pPr>
      <a:lvl7pPr marL="2570163" indent="-341313" algn="l" rtl="0" fontAlgn="base">
        <a:spcBef>
          <a:spcPct val="20000"/>
        </a:spcBef>
        <a:spcAft>
          <a:spcPct val="0"/>
        </a:spcAft>
        <a:buChar char="–"/>
        <a:tabLst>
          <a:tab pos="858838" algn="l"/>
        </a:tabLst>
        <a:defRPr sz="2400">
          <a:solidFill>
            <a:schemeClr val="tx1"/>
          </a:solidFill>
          <a:latin typeface="+mn-lt"/>
        </a:defRPr>
      </a:lvl7pPr>
      <a:lvl8pPr marL="3027363" indent="-341313" algn="l" rtl="0" fontAlgn="base">
        <a:spcBef>
          <a:spcPct val="20000"/>
        </a:spcBef>
        <a:spcAft>
          <a:spcPct val="0"/>
        </a:spcAft>
        <a:buChar char="–"/>
        <a:tabLst>
          <a:tab pos="858838" algn="l"/>
        </a:tabLst>
        <a:defRPr sz="2400">
          <a:solidFill>
            <a:schemeClr val="tx1"/>
          </a:solidFill>
          <a:latin typeface="+mn-lt"/>
        </a:defRPr>
      </a:lvl8pPr>
      <a:lvl9pPr marL="3484563" indent="-341313" algn="l" rtl="0" fontAlgn="base">
        <a:spcBef>
          <a:spcPct val="20000"/>
        </a:spcBef>
        <a:spcAft>
          <a:spcPct val="0"/>
        </a:spcAft>
        <a:buChar char="–"/>
        <a:tabLst>
          <a:tab pos="858838" algn="l"/>
        </a:tabLst>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 Id="rId3" Type="http://schemas.openxmlformats.org/officeDocument/2006/relationships/image" Target="../media/image2.jpe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3.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4.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2566988" y="1416050"/>
            <a:ext cx="4238625" cy="1433513"/>
          </a:xfrm>
          <a:prstGeom prst="rect">
            <a:avLst/>
          </a:prstGeom>
          <a:noFill/>
          <a:ln w="76200" cap="sq">
            <a:noFill/>
            <a:miter lim="800000"/>
            <a:headEnd/>
            <a:tailEnd/>
          </a:ln>
        </p:spPr>
        <p:txBody>
          <a:bodyPr wrap="none" lIns="274320" rIns="274320" anchorCtr="1">
            <a:prstTxWarp prst="textNoShape">
              <a:avLst/>
            </a:prstTxWarp>
            <a:spAutoFit/>
          </a:bodyPr>
          <a:lstStyle/>
          <a:p>
            <a:pPr algn="ctr" eaLnBrk="0" hangingPunct="0"/>
            <a:r>
              <a:rPr lang="en-US" sz="8800"/>
              <a:t>15-251</a:t>
            </a:r>
          </a:p>
        </p:txBody>
      </p:sp>
      <p:sp>
        <p:nvSpPr>
          <p:cNvPr id="27651" name="Text Box 3"/>
          <p:cNvSpPr txBox="1">
            <a:spLocks noChangeArrowheads="1"/>
          </p:cNvSpPr>
          <p:nvPr/>
        </p:nvSpPr>
        <p:spPr bwMode="auto">
          <a:xfrm>
            <a:off x="609600" y="2787650"/>
            <a:ext cx="8153400" cy="1555750"/>
          </a:xfrm>
          <a:prstGeom prst="rect">
            <a:avLst/>
          </a:prstGeom>
          <a:noFill/>
          <a:ln w="76200" cap="sq">
            <a:noFill/>
            <a:miter lim="800000"/>
            <a:headEnd/>
            <a:tailEnd/>
          </a:ln>
        </p:spPr>
        <p:txBody>
          <a:bodyPr lIns="274320" rIns="274320" anchorCtr="1">
            <a:prstTxWarp prst="textNoShape">
              <a:avLst/>
            </a:prstTxWarp>
            <a:spAutoFit/>
          </a:bodyPr>
          <a:lstStyle/>
          <a:p>
            <a:pPr algn="ctr" eaLnBrk="0" hangingPunct="0"/>
            <a:r>
              <a:rPr lang="en-US" sz="4800"/>
              <a:t>Great Theoretical Ideas in Computer Science</a:t>
            </a:r>
          </a:p>
        </p:txBody>
      </p:sp>
      <p:sp>
        <p:nvSpPr>
          <p:cNvPr id="27652" name="TextBox 3"/>
          <p:cNvSpPr txBox="1">
            <a:spLocks noChangeArrowheads="1"/>
          </p:cNvSpPr>
          <p:nvPr/>
        </p:nvSpPr>
        <p:spPr bwMode="auto">
          <a:xfrm>
            <a:off x="1279525" y="3987800"/>
            <a:ext cx="1022350" cy="830263"/>
          </a:xfrm>
          <a:prstGeom prst="rect">
            <a:avLst/>
          </a:prstGeom>
          <a:noFill/>
          <a:ln w="9525">
            <a:noFill/>
            <a:miter lim="800000"/>
            <a:headEnd/>
            <a:tailEnd/>
          </a:ln>
        </p:spPr>
        <p:txBody>
          <a:bodyPr wrap="none">
            <a:prstTxWarp prst="textNoShape">
              <a:avLst/>
            </a:prstTxWarp>
            <a:spAutoFit/>
          </a:bodyPr>
          <a:lstStyle/>
          <a:p>
            <a:r>
              <a:rPr lang="en-US" sz="4800">
                <a:solidFill>
                  <a:schemeClr val="tx2"/>
                </a:solidFill>
              </a:rPr>
              <a:t>for</a:t>
            </a:r>
          </a:p>
        </p:txBody>
      </p:sp>
      <p:cxnSp>
        <p:nvCxnSpPr>
          <p:cNvPr id="27653" name="Straight Connector 5"/>
          <p:cNvCxnSpPr>
            <a:cxnSpLocks noChangeShapeType="1"/>
          </p:cNvCxnSpPr>
          <p:nvPr/>
        </p:nvCxnSpPr>
        <p:spPr bwMode="auto">
          <a:xfrm>
            <a:off x="1150938" y="3190875"/>
            <a:ext cx="1801812" cy="63500"/>
          </a:xfrm>
          <a:prstGeom prst="line">
            <a:avLst/>
          </a:prstGeom>
          <a:noFill/>
          <a:ln w="76200">
            <a:solidFill>
              <a:srgbClr val="FFFF00"/>
            </a:solidFill>
            <a:round/>
            <a:headEnd/>
            <a:tailEnd/>
          </a:ln>
        </p:spPr>
      </p:cxnSp>
      <p:cxnSp>
        <p:nvCxnSpPr>
          <p:cNvPr id="27654" name="Straight Connector 6"/>
          <p:cNvCxnSpPr>
            <a:cxnSpLocks noChangeShapeType="1"/>
          </p:cNvCxnSpPr>
          <p:nvPr/>
        </p:nvCxnSpPr>
        <p:spPr bwMode="auto">
          <a:xfrm flipV="1">
            <a:off x="1487488" y="3986213"/>
            <a:ext cx="711200" cy="23812"/>
          </a:xfrm>
          <a:prstGeom prst="line">
            <a:avLst/>
          </a:prstGeom>
          <a:noFill/>
          <a:ln w="76200">
            <a:solidFill>
              <a:srgbClr val="FFFF00"/>
            </a:solidFill>
            <a:round/>
            <a:headEnd/>
            <a:tailEnd/>
          </a:ln>
        </p:spPr>
      </p:cxnSp>
      <p:sp>
        <p:nvSpPr>
          <p:cNvPr id="27655" name="TextBox 8"/>
          <p:cNvSpPr txBox="1">
            <a:spLocks noChangeArrowheads="1"/>
          </p:cNvSpPr>
          <p:nvPr/>
        </p:nvSpPr>
        <p:spPr bwMode="auto">
          <a:xfrm>
            <a:off x="941388" y="2195513"/>
            <a:ext cx="1878012" cy="831850"/>
          </a:xfrm>
          <a:prstGeom prst="rect">
            <a:avLst/>
          </a:prstGeom>
          <a:noFill/>
          <a:ln w="9525">
            <a:noFill/>
            <a:miter lim="800000"/>
            <a:headEnd/>
            <a:tailEnd/>
          </a:ln>
        </p:spPr>
        <p:txBody>
          <a:bodyPr wrap="none">
            <a:prstTxWarp prst="textNoShape">
              <a:avLst/>
            </a:prstTxWarp>
            <a:spAutoFit/>
          </a:bodyPr>
          <a:lstStyle/>
          <a:p>
            <a:r>
              <a:rPr lang="en-US" sz="4800" dirty="0">
                <a:solidFill>
                  <a:schemeClr val="tx2"/>
                </a:solidFill>
              </a:rPr>
              <a:t>Some</a:t>
            </a:r>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4034" name="Rectangle 2"/>
          <p:cNvSpPr>
            <a:spLocks noChangeArrowheads="1"/>
          </p:cNvSpPr>
          <p:nvPr/>
        </p:nvSpPr>
        <p:spPr bwMode="auto">
          <a:xfrm>
            <a:off x="723900" y="319088"/>
            <a:ext cx="7734300" cy="823912"/>
          </a:xfrm>
          <a:prstGeom prst="rect">
            <a:avLst/>
          </a:prstGeom>
          <a:noFill/>
          <a:ln w="9525">
            <a:noFill/>
            <a:miter lim="800000"/>
            <a:headEnd/>
            <a:tailEnd/>
          </a:ln>
        </p:spPr>
        <p:txBody>
          <a:bodyPr wrap="none">
            <a:prstTxWarp prst="textNoShape">
              <a:avLst/>
            </a:prstTxWarp>
            <a:spAutoFit/>
          </a:bodyPr>
          <a:lstStyle/>
          <a:p>
            <a:r>
              <a:rPr lang="en-US" sz="4800"/>
              <a:t>How Many n-Node Trees?</a:t>
            </a:r>
          </a:p>
        </p:txBody>
      </p:sp>
      <p:sp>
        <p:nvSpPr>
          <p:cNvPr id="134161" name="Text Box 17"/>
          <p:cNvSpPr txBox="1">
            <a:spLocks noChangeArrowheads="1"/>
          </p:cNvSpPr>
          <p:nvPr/>
        </p:nvSpPr>
        <p:spPr bwMode="auto">
          <a:xfrm>
            <a:off x="695325" y="1357313"/>
            <a:ext cx="506413" cy="519112"/>
          </a:xfrm>
          <a:prstGeom prst="rect">
            <a:avLst/>
          </a:prstGeom>
          <a:noFill/>
          <a:ln w="9525">
            <a:noFill/>
            <a:miter lim="800000"/>
            <a:headEnd/>
            <a:tailEnd/>
          </a:ln>
        </p:spPr>
        <p:txBody>
          <a:bodyPr wrap="none">
            <a:prstTxWarp prst="textNoShape">
              <a:avLst/>
            </a:prstTxWarp>
            <a:spAutoFit/>
          </a:bodyPr>
          <a:lstStyle/>
          <a:p>
            <a:r>
              <a:rPr lang="en-US"/>
              <a:t>1:</a:t>
            </a:r>
          </a:p>
        </p:txBody>
      </p:sp>
      <p:sp>
        <p:nvSpPr>
          <p:cNvPr id="134162" name="Text Box 18"/>
          <p:cNvSpPr txBox="1">
            <a:spLocks noChangeArrowheads="1"/>
          </p:cNvSpPr>
          <p:nvPr/>
        </p:nvSpPr>
        <p:spPr bwMode="auto">
          <a:xfrm>
            <a:off x="695325" y="2119313"/>
            <a:ext cx="506413" cy="519112"/>
          </a:xfrm>
          <a:prstGeom prst="rect">
            <a:avLst/>
          </a:prstGeom>
          <a:noFill/>
          <a:ln w="9525">
            <a:noFill/>
            <a:miter lim="800000"/>
            <a:headEnd/>
            <a:tailEnd/>
          </a:ln>
        </p:spPr>
        <p:txBody>
          <a:bodyPr wrap="none">
            <a:prstTxWarp prst="textNoShape">
              <a:avLst/>
            </a:prstTxWarp>
            <a:spAutoFit/>
          </a:bodyPr>
          <a:lstStyle/>
          <a:p>
            <a:r>
              <a:rPr lang="en-US"/>
              <a:t>2:</a:t>
            </a:r>
          </a:p>
        </p:txBody>
      </p:sp>
      <p:sp>
        <p:nvSpPr>
          <p:cNvPr id="134163" name="Text Box 19"/>
          <p:cNvSpPr txBox="1">
            <a:spLocks noChangeArrowheads="1"/>
          </p:cNvSpPr>
          <p:nvPr/>
        </p:nvSpPr>
        <p:spPr bwMode="auto">
          <a:xfrm>
            <a:off x="695325" y="2868613"/>
            <a:ext cx="506413" cy="519112"/>
          </a:xfrm>
          <a:prstGeom prst="rect">
            <a:avLst/>
          </a:prstGeom>
          <a:noFill/>
          <a:ln w="9525">
            <a:noFill/>
            <a:miter lim="800000"/>
            <a:headEnd/>
            <a:tailEnd/>
          </a:ln>
        </p:spPr>
        <p:txBody>
          <a:bodyPr wrap="none">
            <a:prstTxWarp prst="textNoShape">
              <a:avLst/>
            </a:prstTxWarp>
            <a:spAutoFit/>
          </a:bodyPr>
          <a:lstStyle/>
          <a:p>
            <a:r>
              <a:rPr lang="en-US"/>
              <a:t>3:</a:t>
            </a:r>
          </a:p>
        </p:txBody>
      </p:sp>
      <p:sp>
        <p:nvSpPr>
          <p:cNvPr id="134164" name="Text Box 20"/>
          <p:cNvSpPr txBox="1">
            <a:spLocks noChangeArrowheads="1"/>
          </p:cNvSpPr>
          <p:nvPr/>
        </p:nvSpPr>
        <p:spPr bwMode="auto">
          <a:xfrm>
            <a:off x="695325" y="4113213"/>
            <a:ext cx="506413" cy="519112"/>
          </a:xfrm>
          <a:prstGeom prst="rect">
            <a:avLst/>
          </a:prstGeom>
          <a:noFill/>
          <a:ln w="9525">
            <a:noFill/>
            <a:miter lim="800000"/>
            <a:headEnd/>
            <a:tailEnd/>
          </a:ln>
        </p:spPr>
        <p:txBody>
          <a:bodyPr wrap="none">
            <a:prstTxWarp prst="textNoShape">
              <a:avLst/>
            </a:prstTxWarp>
            <a:spAutoFit/>
          </a:bodyPr>
          <a:lstStyle/>
          <a:p>
            <a:r>
              <a:rPr lang="en-US"/>
              <a:t>4:</a:t>
            </a:r>
          </a:p>
        </p:txBody>
      </p:sp>
      <p:sp>
        <p:nvSpPr>
          <p:cNvPr id="134165" name="Text Box 21"/>
          <p:cNvSpPr txBox="1">
            <a:spLocks noChangeArrowheads="1"/>
          </p:cNvSpPr>
          <p:nvPr/>
        </p:nvSpPr>
        <p:spPr bwMode="auto">
          <a:xfrm>
            <a:off x="695325" y="5113338"/>
            <a:ext cx="506413" cy="519112"/>
          </a:xfrm>
          <a:prstGeom prst="rect">
            <a:avLst/>
          </a:prstGeom>
          <a:noFill/>
          <a:ln w="9525">
            <a:noFill/>
            <a:miter lim="800000"/>
            <a:headEnd/>
            <a:tailEnd/>
          </a:ln>
        </p:spPr>
        <p:txBody>
          <a:bodyPr wrap="none">
            <a:prstTxWarp prst="textNoShape">
              <a:avLst/>
            </a:prstTxWarp>
            <a:spAutoFit/>
          </a:bodyPr>
          <a:lstStyle/>
          <a:p>
            <a:r>
              <a:rPr lang="en-US"/>
              <a:t>5:</a:t>
            </a:r>
          </a:p>
        </p:txBody>
      </p:sp>
      <p:sp>
        <p:nvSpPr>
          <p:cNvPr id="134166" name="Oval 22"/>
          <p:cNvSpPr>
            <a:spLocks noChangeArrowheads="1"/>
          </p:cNvSpPr>
          <p:nvPr/>
        </p:nvSpPr>
        <p:spPr bwMode="auto">
          <a:xfrm>
            <a:off x="1381125" y="1489075"/>
            <a:ext cx="254000" cy="25400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nvGrpSpPr>
          <p:cNvPr id="2" name="Group 46"/>
          <p:cNvGrpSpPr>
            <a:grpSpLocks/>
          </p:cNvGrpSpPr>
          <p:nvPr/>
        </p:nvGrpSpPr>
        <p:grpSpPr bwMode="auto">
          <a:xfrm>
            <a:off x="1381125" y="2252663"/>
            <a:ext cx="892175" cy="254000"/>
            <a:chOff x="1440" y="1632"/>
            <a:chExt cx="562" cy="160"/>
          </a:xfrm>
        </p:grpSpPr>
        <p:sp>
          <p:nvSpPr>
            <p:cNvPr id="44094" name="Oval 23"/>
            <p:cNvSpPr>
              <a:spLocks noChangeArrowheads="1"/>
            </p:cNvSpPr>
            <p:nvPr/>
          </p:nvSpPr>
          <p:spPr bwMode="auto">
            <a:xfrm>
              <a:off x="1440" y="1632"/>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95" name="Oval 24"/>
            <p:cNvSpPr>
              <a:spLocks noChangeArrowheads="1"/>
            </p:cNvSpPr>
            <p:nvPr/>
          </p:nvSpPr>
          <p:spPr bwMode="auto">
            <a:xfrm>
              <a:off x="1842" y="1632"/>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96" name="Line 40"/>
            <p:cNvSpPr>
              <a:spLocks noChangeShapeType="1"/>
            </p:cNvSpPr>
            <p:nvPr/>
          </p:nvSpPr>
          <p:spPr bwMode="auto">
            <a:xfrm>
              <a:off x="1593" y="1712"/>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grpSp>
        <p:nvGrpSpPr>
          <p:cNvPr id="3" name="Group 56"/>
          <p:cNvGrpSpPr>
            <a:grpSpLocks/>
          </p:cNvGrpSpPr>
          <p:nvPr/>
        </p:nvGrpSpPr>
        <p:grpSpPr bwMode="auto">
          <a:xfrm>
            <a:off x="1381125" y="3001963"/>
            <a:ext cx="1554163" cy="254000"/>
            <a:chOff x="1440" y="2259"/>
            <a:chExt cx="979" cy="160"/>
          </a:xfrm>
        </p:grpSpPr>
        <p:sp>
          <p:nvSpPr>
            <p:cNvPr id="44089" name="Oval 25"/>
            <p:cNvSpPr>
              <a:spLocks noChangeArrowheads="1"/>
            </p:cNvSpPr>
            <p:nvPr/>
          </p:nvSpPr>
          <p:spPr bwMode="auto">
            <a:xfrm>
              <a:off x="1440"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90" name="Oval 26"/>
            <p:cNvSpPr>
              <a:spLocks noChangeArrowheads="1"/>
            </p:cNvSpPr>
            <p:nvPr/>
          </p:nvSpPr>
          <p:spPr bwMode="auto">
            <a:xfrm>
              <a:off x="1845"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91" name="Oval 27"/>
            <p:cNvSpPr>
              <a:spLocks noChangeArrowheads="1"/>
            </p:cNvSpPr>
            <p:nvPr/>
          </p:nvSpPr>
          <p:spPr bwMode="auto">
            <a:xfrm>
              <a:off x="2259"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92" name="Line 50"/>
            <p:cNvSpPr>
              <a:spLocks noChangeShapeType="1"/>
            </p:cNvSpPr>
            <p:nvPr/>
          </p:nvSpPr>
          <p:spPr bwMode="auto">
            <a:xfrm>
              <a:off x="1600" y="2339"/>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93" name="Line 55"/>
            <p:cNvSpPr>
              <a:spLocks noChangeShapeType="1"/>
            </p:cNvSpPr>
            <p:nvPr/>
          </p:nvSpPr>
          <p:spPr bwMode="auto">
            <a:xfrm>
              <a:off x="2013" y="2339"/>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grpSp>
        <p:nvGrpSpPr>
          <p:cNvPr id="4" name="Group 60"/>
          <p:cNvGrpSpPr>
            <a:grpSpLocks/>
          </p:cNvGrpSpPr>
          <p:nvPr/>
        </p:nvGrpSpPr>
        <p:grpSpPr bwMode="auto">
          <a:xfrm>
            <a:off x="1381125" y="4276725"/>
            <a:ext cx="2182813" cy="255588"/>
            <a:chOff x="1392" y="2836"/>
            <a:chExt cx="1375" cy="161"/>
          </a:xfrm>
        </p:grpSpPr>
        <p:sp>
          <p:nvSpPr>
            <p:cNvPr id="44082" name="Oval 28"/>
            <p:cNvSpPr>
              <a:spLocks noChangeArrowheads="1"/>
            </p:cNvSpPr>
            <p:nvPr/>
          </p:nvSpPr>
          <p:spPr bwMode="auto">
            <a:xfrm>
              <a:off x="1392" y="283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83" name="Oval 29"/>
            <p:cNvSpPr>
              <a:spLocks noChangeArrowheads="1"/>
            </p:cNvSpPr>
            <p:nvPr/>
          </p:nvSpPr>
          <p:spPr bwMode="auto">
            <a:xfrm>
              <a:off x="1797" y="283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84" name="Oval 30"/>
            <p:cNvSpPr>
              <a:spLocks noChangeArrowheads="1"/>
            </p:cNvSpPr>
            <p:nvPr/>
          </p:nvSpPr>
          <p:spPr bwMode="auto">
            <a:xfrm>
              <a:off x="2202" y="283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85" name="Oval 31"/>
            <p:cNvSpPr>
              <a:spLocks noChangeArrowheads="1"/>
            </p:cNvSpPr>
            <p:nvPr/>
          </p:nvSpPr>
          <p:spPr bwMode="auto">
            <a:xfrm>
              <a:off x="2607" y="2837"/>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86" name="Line 57"/>
            <p:cNvSpPr>
              <a:spLocks noChangeShapeType="1"/>
            </p:cNvSpPr>
            <p:nvPr/>
          </p:nvSpPr>
          <p:spPr bwMode="auto">
            <a:xfrm>
              <a:off x="1547" y="2916"/>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87" name="Line 58"/>
            <p:cNvSpPr>
              <a:spLocks noChangeShapeType="1"/>
            </p:cNvSpPr>
            <p:nvPr/>
          </p:nvSpPr>
          <p:spPr bwMode="auto">
            <a:xfrm>
              <a:off x="1954" y="2916"/>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88" name="Line 59"/>
            <p:cNvSpPr>
              <a:spLocks noChangeShapeType="1"/>
            </p:cNvSpPr>
            <p:nvPr/>
          </p:nvSpPr>
          <p:spPr bwMode="auto">
            <a:xfrm>
              <a:off x="2362" y="2916"/>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grpSp>
        <p:nvGrpSpPr>
          <p:cNvPr id="5" name="Group 64"/>
          <p:cNvGrpSpPr>
            <a:grpSpLocks/>
          </p:cNvGrpSpPr>
          <p:nvPr/>
        </p:nvGrpSpPr>
        <p:grpSpPr bwMode="auto">
          <a:xfrm flipV="1">
            <a:off x="4591050" y="3614738"/>
            <a:ext cx="1625600" cy="917575"/>
            <a:chOff x="3360" y="2832"/>
            <a:chExt cx="1024" cy="578"/>
          </a:xfrm>
        </p:grpSpPr>
        <p:sp>
          <p:nvSpPr>
            <p:cNvPr id="44075" name="Oval 32"/>
            <p:cNvSpPr>
              <a:spLocks noChangeArrowheads="1"/>
            </p:cNvSpPr>
            <p:nvPr/>
          </p:nvSpPr>
          <p:spPr bwMode="auto">
            <a:xfrm>
              <a:off x="3360" y="2832"/>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76" name="Oval 33"/>
            <p:cNvSpPr>
              <a:spLocks noChangeArrowheads="1"/>
            </p:cNvSpPr>
            <p:nvPr/>
          </p:nvSpPr>
          <p:spPr bwMode="auto">
            <a:xfrm>
              <a:off x="3785" y="2832"/>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77" name="Oval 34"/>
            <p:cNvSpPr>
              <a:spLocks noChangeArrowheads="1"/>
            </p:cNvSpPr>
            <p:nvPr/>
          </p:nvSpPr>
          <p:spPr bwMode="auto">
            <a:xfrm>
              <a:off x="4224" y="2832"/>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78" name="Oval 35"/>
            <p:cNvSpPr>
              <a:spLocks noChangeArrowheads="1"/>
            </p:cNvSpPr>
            <p:nvPr/>
          </p:nvSpPr>
          <p:spPr bwMode="auto">
            <a:xfrm>
              <a:off x="3785" y="3250"/>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79" name="Line 61"/>
            <p:cNvSpPr>
              <a:spLocks noChangeShapeType="1"/>
            </p:cNvSpPr>
            <p:nvPr/>
          </p:nvSpPr>
          <p:spPr bwMode="auto">
            <a:xfrm>
              <a:off x="3531" y="2912"/>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80" name="Line 62"/>
            <p:cNvSpPr>
              <a:spLocks noChangeShapeType="1"/>
            </p:cNvSpPr>
            <p:nvPr/>
          </p:nvSpPr>
          <p:spPr bwMode="auto">
            <a:xfrm>
              <a:off x="3957" y="2912"/>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81" name="Line 63"/>
            <p:cNvSpPr>
              <a:spLocks noChangeShapeType="1"/>
            </p:cNvSpPr>
            <p:nvPr/>
          </p:nvSpPr>
          <p:spPr bwMode="auto">
            <a:xfrm rot="5400000">
              <a:off x="3737" y="3120"/>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grpSp>
        <p:nvGrpSpPr>
          <p:cNvPr id="6" name="Group 75"/>
          <p:cNvGrpSpPr>
            <a:grpSpLocks/>
          </p:cNvGrpSpPr>
          <p:nvPr/>
        </p:nvGrpSpPr>
        <p:grpSpPr bwMode="auto">
          <a:xfrm>
            <a:off x="1381125" y="5202238"/>
            <a:ext cx="2835275" cy="255587"/>
            <a:chOff x="1373" y="3431"/>
            <a:chExt cx="1786" cy="161"/>
          </a:xfrm>
        </p:grpSpPr>
        <p:sp>
          <p:nvSpPr>
            <p:cNvPr id="44066" name="Oval 66"/>
            <p:cNvSpPr>
              <a:spLocks noChangeArrowheads="1"/>
            </p:cNvSpPr>
            <p:nvPr/>
          </p:nvSpPr>
          <p:spPr bwMode="auto">
            <a:xfrm>
              <a:off x="1373" y="343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67" name="Oval 67"/>
            <p:cNvSpPr>
              <a:spLocks noChangeArrowheads="1"/>
            </p:cNvSpPr>
            <p:nvPr/>
          </p:nvSpPr>
          <p:spPr bwMode="auto">
            <a:xfrm>
              <a:off x="1778" y="343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68" name="Oval 68"/>
            <p:cNvSpPr>
              <a:spLocks noChangeArrowheads="1"/>
            </p:cNvSpPr>
            <p:nvPr/>
          </p:nvSpPr>
          <p:spPr bwMode="auto">
            <a:xfrm>
              <a:off x="2183" y="343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69" name="Oval 69"/>
            <p:cNvSpPr>
              <a:spLocks noChangeArrowheads="1"/>
            </p:cNvSpPr>
            <p:nvPr/>
          </p:nvSpPr>
          <p:spPr bwMode="auto">
            <a:xfrm>
              <a:off x="2588" y="343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70" name="Line 70"/>
            <p:cNvSpPr>
              <a:spLocks noChangeShapeType="1"/>
            </p:cNvSpPr>
            <p:nvPr/>
          </p:nvSpPr>
          <p:spPr bwMode="auto">
            <a:xfrm>
              <a:off x="1528" y="3511"/>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71" name="Line 71"/>
            <p:cNvSpPr>
              <a:spLocks noChangeShapeType="1"/>
            </p:cNvSpPr>
            <p:nvPr/>
          </p:nvSpPr>
          <p:spPr bwMode="auto">
            <a:xfrm>
              <a:off x="1935" y="3511"/>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72" name="Line 72"/>
            <p:cNvSpPr>
              <a:spLocks noChangeShapeType="1"/>
            </p:cNvSpPr>
            <p:nvPr/>
          </p:nvSpPr>
          <p:spPr bwMode="auto">
            <a:xfrm>
              <a:off x="2343" y="3511"/>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73" name="Oval 73"/>
            <p:cNvSpPr>
              <a:spLocks noChangeArrowheads="1"/>
            </p:cNvSpPr>
            <p:nvPr/>
          </p:nvSpPr>
          <p:spPr bwMode="auto">
            <a:xfrm>
              <a:off x="2999" y="3432"/>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74" name="Line 74"/>
            <p:cNvSpPr>
              <a:spLocks noChangeShapeType="1"/>
            </p:cNvSpPr>
            <p:nvPr/>
          </p:nvSpPr>
          <p:spPr bwMode="auto">
            <a:xfrm>
              <a:off x="2754" y="3512"/>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grpSp>
        <p:nvGrpSpPr>
          <p:cNvPr id="7" name="Group 86"/>
          <p:cNvGrpSpPr>
            <a:grpSpLocks/>
          </p:cNvGrpSpPr>
          <p:nvPr/>
        </p:nvGrpSpPr>
        <p:grpSpPr bwMode="auto">
          <a:xfrm>
            <a:off x="4591050" y="5202238"/>
            <a:ext cx="2292350" cy="917575"/>
            <a:chOff x="3341" y="3548"/>
            <a:chExt cx="1444" cy="578"/>
          </a:xfrm>
        </p:grpSpPr>
        <p:sp>
          <p:nvSpPr>
            <p:cNvPr id="44057" name="Oval 77"/>
            <p:cNvSpPr>
              <a:spLocks noChangeArrowheads="1"/>
            </p:cNvSpPr>
            <p:nvPr/>
          </p:nvSpPr>
          <p:spPr bwMode="auto">
            <a:xfrm>
              <a:off x="3341" y="354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58" name="Oval 78"/>
            <p:cNvSpPr>
              <a:spLocks noChangeArrowheads="1"/>
            </p:cNvSpPr>
            <p:nvPr/>
          </p:nvSpPr>
          <p:spPr bwMode="auto">
            <a:xfrm>
              <a:off x="3766" y="354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59" name="Oval 79"/>
            <p:cNvSpPr>
              <a:spLocks noChangeArrowheads="1"/>
            </p:cNvSpPr>
            <p:nvPr/>
          </p:nvSpPr>
          <p:spPr bwMode="auto">
            <a:xfrm>
              <a:off x="4205" y="354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60" name="Oval 80"/>
            <p:cNvSpPr>
              <a:spLocks noChangeArrowheads="1"/>
            </p:cNvSpPr>
            <p:nvPr/>
          </p:nvSpPr>
          <p:spPr bwMode="auto">
            <a:xfrm>
              <a:off x="3766" y="396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61" name="Line 81"/>
            <p:cNvSpPr>
              <a:spLocks noChangeShapeType="1"/>
            </p:cNvSpPr>
            <p:nvPr/>
          </p:nvSpPr>
          <p:spPr bwMode="auto">
            <a:xfrm>
              <a:off x="3512" y="3628"/>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62" name="Line 82"/>
            <p:cNvSpPr>
              <a:spLocks noChangeShapeType="1"/>
            </p:cNvSpPr>
            <p:nvPr/>
          </p:nvSpPr>
          <p:spPr bwMode="auto">
            <a:xfrm>
              <a:off x="3938" y="3628"/>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63" name="Line 83"/>
            <p:cNvSpPr>
              <a:spLocks noChangeShapeType="1"/>
            </p:cNvSpPr>
            <p:nvPr/>
          </p:nvSpPr>
          <p:spPr bwMode="auto">
            <a:xfrm rot="5400000">
              <a:off x="3718" y="3836"/>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64" name="Oval 84"/>
            <p:cNvSpPr>
              <a:spLocks noChangeArrowheads="1"/>
            </p:cNvSpPr>
            <p:nvPr/>
          </p:nvSpPr>
          <p:spPr bwMode="auto">
            <a:xfrm>
              <a:off x="4625" y="3554"/>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65" name="Line 85"/>
            <p:cNvSpPr>
              <a:spLocks noChangeShapeType="1"/>
            </p:cNvSpPr>
            <p:nvPr/>
          </p:nvSpPr>
          <p:spPr bwMode="auto">
            <a:xfrm>
              <a:off x="4358" y="3634"/>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grpSp>
        <p:nvGrpSpPr>
          <p:cNvPr id="8" name="Group 97"/>
          <p:cNvGrpSpPr>
            <a:grpSpLocks/>
          </p:cNvGrpSpPr>
          <p:nvPr/>
        </p:nvGrpSpPr>
        <p:grpSpPr bwMode="auto">
          <a:xfrm rot="-2485420">
            <a:off x="7146925" y="5041900"/>
            <a:ext cx="1625600" cy="1579563"/>
            <a:chOff x="4485" y="3211"/>
            <a:chExt cx="1024" cy="995"/>
          </a:xfrm>
        </p:grpSpPr>
        <p:sp>
          <p:nvSpPr>
            <p:cNvPr id="44048" name="Oval 88"/>
            <p:cNvSpPr>
              <a:spLocks noChangeArrowheads="1"/>
            </p:cNvSpPr>
            <p:nvPr/>
          </p:nvSpPr>
          <p:spPr bwMode="auto">
            <a:xfrm>
              <a:off x="4485" y="362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49" name="Oval 89"/>
            <p:cNvSpPr>
              <a:spLocks noChangeArrowheads="1"/>
            </p:cNvSpPr>
            <p:nvPr/>
          </p:nvSpPr>
          <p:spPr bwMode="auto">
            <a:xfrm>
              <a:off x="4910" y="362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50" name="Oval 90"/>
            <p:cNvSpPr>
              <a:spLocks noChangeArrowheads="1"/>
            </p:cNvSpPr>
            <p:nvPr/>
          </p:nvSpPr>
          <p:spPr bwMode="auto">
            <a:xfrm>
              <a:off x="5349" y="362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51" name="Oval 91"/>
            <p:cNvSpPr>
              <a:spLocks noChangeArrowheads="1"/>
            </p:cNvSpPr>
            <p:nvPr/>
          </p:nvSpPr>
          <p:spPr bwMode="auto">
            <a:xfrm>
              <a:off x="4910" y="404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52" name="Line 92"/>
            <p:cNvSpPr>
              <a:spLocks noChangeShapeType="1"/>
            </p:cNvSpPr>
            <p:nvPr/>
          </p:nvSpPr>
          <p:spPr bwMode="auto">
            <a:xfrm>
              <a:off x="4656" y="3708"/>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53" name="Line 93"/>
            <p:cNvSpPr>
              <a:spLocks noChangeShapeType="1"/>
            </p:cNvSpPr>
            <p:nvPr/>
          </p:nvSpPr>
          <p:spPr bwMode="auto">
            <a:xfrm>
              <a:off x="5082" y="3708"/>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54" name="Line 94"/>
            <p:cNvSpPr>
              <a:spLocks noChangeShapeType="1"/>
            </p:cNvSpPr>
            <p:nvPr/>
          </p:nvSpPr>
          <p:spPr bwMode="auto">
            <a:xfrm rot="5400000">
              <a:off x="4862" y="3916"/>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44055" name="Oval 95"/>
            <p:cNvSpPr>
              <a:spLocks noChangeArrowheads="1"/>
            </p:cNvSpPr>
            <p:nvPr/>
          </p:nvSpPr>
          <p:spPr bwMode="auto">
            <a:xfrm>
              <a:off x="4916" y="321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4056" name="Line 96"/>
            <p:cNvSpPr>
              <a:spLocks noChangeShapeType="1"/>
            </p:cNvSpPr>
            <p:nvPr/>
          </p:nvSpPr>
          <p:spPr bwMode="auto">
            <a:xfrm rot="5400000">
              <a:off x="4868" y="3499"/>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4161"/>
                                        </p:tgtEl>
                                        <p:attrNameLst>
                                          <p:attrName>style.visibility</p:attrName>
                                        </p:attrNameLst>
                                      </p:cBhvr>
                                      <p:to>
                                        <p:strVal val="visible"/>
                                      </p:to>
                                    </p:set>
                                    <p:animEffect transition="in" filter="fade">
                                      <p:cBhvr>
                                        <p:cTn id="7" dur="500"/>
                                        <p:tgtEl>
                                          <p:spTgt spid="13416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4166"/>
                                        </p:tgtEl>
                                        <p:attrNameLst>
                                          <p:attrName>style.visibility</p:attrName>
                                        </p:attrNameLst>
                                      </p:cBhvr>
                                      <p:to>
                                        <p:strVal val="visible"/>
                                      </p:to>
                                    </p:set>
                                    <p:animEffect transition="in" filter="fade">
                                      <p:cBhvr>
                                        <p:cTn id="12" dur="500"/>
                                        <p:tgtEl>
                                          <p:spTgt spid="13416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4162"/>
                                        </p:tgtEl>
                                        <p:attrNameLst>
                                          <p:attrName>style.visibility</p:attrName>
                                        </p:attrNameLst>
                                      </p:cBhvr>
                                      <p:to>
                                        <p:strVal val="visible"/>
                                      </p:to>
                                    </p:set>
                                    <p:animEffect transition="in" filter="fade">
                                      <p:cBhvr>
                                        <p:cTn id="17" dur="500"/>
                                        <p:tgtEl>
                                          <p:spTgt spid="13416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4163"/>
                                        </p:tgtEl>
                                        <p:attrNameLst>
                                          <p:attrName>style.visibility</p:attrName>
                                        </p:attrNameLst>
                                      </p:cBhvr>
                                      <p:to>
                                        <p:strVal val="visible"/>
                                      </p:to>
                                    </p:set>
                                    <p:animEffect transition="in" filter="fade">
                                      <p:cBhvr>
                                        <p:cTn id="27" dur="500"/>
                                        <p:tgtEl>
                                          <p:spTgt spid="13416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fade">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4164"/>
                                        </p:tgtEl>
                                        <p:attrNameLst>
                                          <p:attrName>style.visibility</p:attrName>
                                        </p:attrNameLst>
                                      </p:cBhvr>
                                      <p:to>
                                        <p:strVal val="visible"/>
                                      </p:to>
                                    </p:set>
                                    <p:animEffect transition="in" filter="fade">
                                      <p:cBhvr>
                                        <p:cTn id="37" dur="500"/>
                                        <p:tgtEl>
                                          <p:spTgt spid="13416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fade">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fade">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34165"/>
                                        </p:tgtEl>
                                        <p:attrNameLst>
                                          <p:attrName>style.visibility</p:attrName>
                                        </p:attrNameLst>
                                      </p:cBhvr>
                                      <p:to>
                                        <p:strVal val="visible"/>
                                      </p:to>
                                    </p:set>
                                    <p:animEffect transition="in" filter="fade">
                                      <p:cBhvr>
                                        <p:cTn id="52" dur="500"/>
                                        <p:tgtEl>
                                          <p:spTgt spid="13416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fade">
                                      <p:cBhvr>
                                        <p:cTn id="57" dur="500"/>
                                        <p:tgtEl>
                                          <p:spTgt spid="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
                                        </p:tgtEl>
                                        <p:attrNameLst>
                                          <p:attrName>style.visibility</p:attrName>
                                        </p:attrNameLst>
                                      </p:cBhvr>
                                      <p:to>
                                        <p:strVal val="visible"/>
                                      </p:to>
                                    </p:set>
                                    <p:animEffect transition="in" filter="fade">
                                      <p:cBhvr>
                                        <p:cTn id="62" dur="500"/>
                                        <p:tgtEl>
                                          <p:spTgt spid="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fade">
                                      <p:cBhvr>
                                        <p:cTn id="6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61" grpId="0"/>
      <p:bldP spid="134162" grpId="0"/>
      <p:bldP spid="134163" grpId="0"/>
      <p:bldP spid="134164" grpId="0"/>
      <p:bldP spid="134165" grpId="0"/>
      <p:bldP spid="134166" grpId="0" animBg="1"/>
    </p:bld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6082" name="Text Box 4"/>
          <p:cNvSpPr txBox="1">
            <a:spLocks noChangeArrowheads="1"/>
          </p:cNvSpPr>
          <p:nvPr/>
        </p:nvSpPr>
        <p:spPr bwMode="auto">
          <a:xfrm>
            <a:off x="3248025" y="1254125"/>
            <a:ext cx="2711450" cy="823913"/>
          </a:xfrm>
          <a:prstGeom prst="rect">
            <a:avLst/>
          </a:prstGeom>
          <a:noFill/>
          <a:ln w="9525">
            <a:noFill/>
            <a:miter lim="800000"/>
            <a:headEnd/>
            <a:tailEnd/>
          </a:ln>
        </p:spPr>
        <p:txBody>
          <a:bodyPr wrap="none">
            <a:prstTxWarp prst="textNoShape">
              <a:avLst/>
            </a:prstTxWarp>
            <a:spAutoFit/>
          </a:bodyPr>
          <a:lstStyle/>
          <a:p>
            <a:r>
              <a:rPr lang="en-US" sz="4800"/>
              <a:t>Notation</a:t>
            </a:r>
          </a:p>
        </p:txBody>
      </p:sp>
      <p:sp>
        <p:nvSpPr>
          <p:cNvPr id="236549" name="Text Box 5"/>
          <p:cNvSpPr txBox="1">
            <a:spLocks noChangeArrowheads="1"/>
          </p:cNvSpPr>
          <p:nvPr/>
        </p:nvSpPr>
        <p:spPr bwMode="auto">
          <a:xfrm>
            <a:off x="433388" y="2187575"/>
            <a:ext cx="2652712" cy="519113"/>
          </a:xfrm>
          <a:prstGeom prst="rect">
            <a:avLst/>
          </a:prstGeom>
          <a:noFill/>
          <a:ln w="9525">
            <a:noFill/>
            <a:miter lim="800000"/>
            <a:headEnd/>
            <a:tailEnd/>
          </a:ln>
        </p:spPr>
        <p:txBody>
          <a:bodyPr wrap="none">
            <a:prstTxWarp prst="textNoShape">
              <a:avLst/>
            </a:prstTxWarp>
            <a:spAutoFit/>
          </a:bodyPr>
          <a:lstStyle/>
          <a:p>
            <a:r>
              <a:rPr lang="en-US"/>
              <a:t>In this lecture:</a:t>
            </a:r>
          </a:p>
        </p:txBody>
      </p:sp>
      <p:sp>
        <p:nvSpPr>
          <p:cNvPr id="236550" name="Text Box 6"/>
          <p:cNvSpPr txBox="1">
            <a:spLocks noChangeArrowheads="1"/>
          </p:cNvSpPr>
          <p:nvPr/>
        </p:nvSpPr>
        <p:spPr bwMode="auto">
          <a:xfrm>
            <a:off x="836613" y="2838450"/>
            <a:ext cx="7794625" cy="519113"/>
          </a:xfrm>
          <a:prstGeom prst="rect">
            <a:avLst/>
          </a:prstGeom>
          <a:noFill/>
          <a:ln w="9525">
            <a:noFill/>
            <a:miter lim="800000"/>
            <a:headEnd/>
            <a:tailEnd/>
          </a:ln>
        </p:spPr>
        <p:txBody>
          <a:bodyPr wrap="none">
            <a:prstTxWarp prst="textNoShape">
              <a:avLst/>
            </a:prstTxWarp>
            <a:spAutoFit/>
          </a:bodyPr>
          <a:lstStyle/>
          <a:p>
            <a:r>
              <a:rPr lang="en-US"/>
              <a:t>n will denote the number of nodes in a graph</a:t>
            </a:r>
          </a:p>
        </p:txBody>
      </p:sp>
      <p:sp>
        <p:nvSpPr>
          <p:cNvPr id="236551" name="Text Box 7"/>
          <p:cNvSpPr txBox="1">
            <a:spLocks noChangeArrowheads="1"/>
          </p:cNvSpPr>
          <p:nvPr/>
        </p:nvSpPr>
        <p:spPr bwMode="auto">
          <a:xfrm>
            <a:off x="836613" y="3489325"/>
            <a:ext cx="7796212" cy="519113"/>
          </a:xfrm>
          <a:prstGeom prst="rect">
            <a:avLst/>
          </a:prstGeom>
          <a:noFill/>
          <a:ln w="9525">
            <a:noFill/>
            <a:miter lim="800000"/>
            <a:headEnd/>
            <a:tailEnd/>
          </a:ln>
        </p:spPr>
        <p:txBody>
          <a:bodyPr wrap="none">
            <a:prstTxWarp prst="textNoShape">
              <a:avLst/>
            </a:prstTxWarp>
            <a:spAutoFit/>
          </a:bodyPr>
          <a:lstStyle/>
          <a:p>
            <a:r>
              <a:rPr lang="en-US"/>
              <a:t>e will denote the number of edges in a graph</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6549"/>
                                        </p:tgtEl>
                                        <p:attrNameLst>
                                          <p:attrName>style.visibility</p:attrName>
                                        </p:attrNameLst>
                                      </p:cBhvr>
                                      <p:to>
                                        <p:strVal val="visible"/>
                                      </p:to>
                                    </p:set>
                                    <p:animEffect transition="in" filter="fade">
                                      <p:cBhvr>
                                        <p:cTn id="7" dur="500"/>
                                        <p:tgtEl>
                                          <p:spTgt spid="2365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6550"/>
                                        </p:tgtEl>
                                        <p:attrNameLst>
                                          <p:attrName>style.visibility</p:attrName>
                                        </p:attrNameLst>
                                      </p:cBhvr>
                                      <p:to>
                                        <p:strVal val="visible"/>
                                      </p:to>
                                    </p:set>
                                    <p:animEffect transition="in" filter="fade">
                                      <p:cBhvr>
                                        <p:cTn id="12" dur="500"/>
                                        <p:tgtEl>
                                          <p:spTgt spid="23655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6551"/>
                                        </p:tgtEl>
                                        <p:attrNameLst>
                                          <p:attrName>style.visibility</p:attrName>
                                        </p:attrNameLst>
                                      </p:cBhvr>
                                      <p:to>
                                        <p:strVal val="visible"/>
                                      </p:to>
                                    </p:set>
                                    <p:animEffect transition="in" filter="fade">
                                      <p:cBhvr>
                                        <p:cTn id="17" dur="500"/>
                                        <p:tgtEl>
                                          <p:spTgt spid="2365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49" grpId="0"/>
      <p:bldP spid="236550" grpId="0"/>
      <p:bldP spid="236551" grpId="0"/>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130" name="Text Box 4"/>
          <p:cNvSpPr txBox="1">
            <a:spLocks noChangeArrowheads="1"/>
          </p:cNvSpPr>
          <p:nvPr/>
        </p:nvSpPr>
        <p:spPr bwMode="auto">
          <a:xfrm>
            <a:off x="468313" y="330200"/>
            <a:ext cx="7586662" cy="946150"/>
          </a:xfrm>
          <a:prstGeom prst="rect">
            <a:avLst/>
          </a:prstGeom>
          <a:noFill/>
          <a:ln w="9525">
            <a:noFill/>
            <a:miter lim="800000"/>
            <a:headEnd/>
            <a:tailEnd/>
          </a:ln>
        </p:spPr>
        <p:txBody>
          <a:bodyPr>
            <a:prstTxWarp prst="textNoShape">
              <a:avLst/>
            </a:prstTxWarp>
            <a:spAutoFit/>
          </a:bodyPr>
          <a:lstStyle/>
          <a:p>
            <a:pPr eaLnBrk="0" hangingPunct="0"/>
            <a:r>
              <a:rPr lang="en-US"/>
              <a:t>Theorem:  Let G be a graph with </a:t>
            </a:r>
            <a:r>
              <a:rPr lang="en-US">
                <a:solidFill>
                  <a:schemeClr val="tx2"/>
                </a:solidFill>
              </a:rPr>
              <a:t>n</a:t>
            </a:r>
            <a:r>
              <a:rPr lang="en-US" i="1"/>
              <a:t> </a:t>
            </a:r>
            <a:r>
              <a:rPr lang="en-US"/>
              <a:t>nodes and </a:t>
            </a:r>
            <a:r>
              <a:rPr lang="en-US">
                <a:solidFill>
                  <a:schemeClr val="tx2"/>
                </a:solidFill>
              </a:rPr>
              <a:t>e</a:t>
            </a:r>
            <a:r>
              <a:rPr lang="en-US"/>
              <a:t> edges</a:t>
            </a:r>
          </a:p>
        </p:txBody>
      </p:sp>
      <p:sp>
        <p:nvSpPr>
          <p:cNvPr id="102405" name="Text Box 5"/>
          <p:cNvSpPr txBox="1">
            <a:spLocks noChangeArrowheads="1"/>
          </p:cNvSpPr>
          <p:nvPr/>
        </p:nvSpPr>
        <p:spPr bwMode="auto">
          <a:xfrm>
            <a:off x="468313" y="1316038"/>
            <a:ext cx="5146675" cy="519112"/>
          </a:xfrm>
          <a:prstGeom prst="rect">
            <a:avLst/>
          </a:prstGeom>
          <a:noFill/>
          <a:ln w="9525">
            <a:noFill/>
            <a:miter lim="800000"/>
            <a:headEnd/>
            <a:tailEnd/>
          </a:ln>
        </p:spPr>
        <p:txBody>
          <a:bodyPr wrap="none">
            <a:prstTxWarp prst="textNoShape">
              <a:avLst/>
            </a:prstTxWarp>
            <a:spAutoFit/>
          </a:bodyPr>
          <a:lstStyle/>
          <a:p>
            <a:pPr eaLnBrk="0" hangingPunct="0"/>
            <a:r>
              <a:rPr lang="en-US"/>
              <a:t>The following are equivalent:</a:t>
            </a:r>
          </a:p>
        </p:txBody>
      </p:sp>
      <p:sp>
        <p:nvSpPr>
          <p:cNvPr id="102406" name="Text Box 6"/>
          <p:cNvSpPr txBox="1">
            <a:spLocks noChangeArrowheads="1"/>
          </p:cNvSpPr>
          <p:nvPr/>
        </p:nvSpPr>
        <p:spPr bwMode="auto">
          <a:xfrm>
            <a:off x="1279525" y="2014538"/>
            <a:ext cx="5951538" cy="519112"/>
          </a:xfrm>
          <a:prstGeom prst="rect">
            <a:avLst/>
          </a:prstGeom>
          <a:noFill/>
          <a:ln w="9525">
            <a:noFill/>
            <a:miter lim="800000"/>
            <a:headEnd/>
            <a:tailEnd/>
          </a:ln>
        </p:spPr>
        <p:txBody>
          <a:bodyPr wrap="none">
            <a:prstTxWarp prst="textNoShape">
              <a:avLst/>
            </a:prstTxWarp>
            <a:spAutoFit/>
          </a:bodyPr>
          <a:lstStyle/>
          <a:p>
            <a:pPr marL="342900" indent="-342900" eaLnBrk="0" hangingPunct="0">
              <a:buClr>
                <a:schemeClr val="tx2"/>
              </a:buClr>
            </a:pPr>
            <a:r>
              <a:rPr lang="en-US"/>
              <a:t>1. G is a tree (connected, acyclic)</a:t>
            </a:r>
          </a:p>
        </p:txBody>
      </p:sp>
      <p:sp>
        <p:nvSpPr>
          <p:cNvPr id="102408" name="Text Box 8"/>
          <p:cNvSpPr txBox="1">
            <a:spLocks noChangeArrowheads="1"/>
          </p:cNvSpPr>
          <p:nvPr/>
        </p:nvSpPr>
        <p:spPr bwMode="auto">
          <a:xfrm>
            <a:off x="1279525" y="3724275"/>
            <a:ext cx="5500688" cy="519113"/>
          </a:xfrm>
          <a:prstGeom prst="rect">
            <a:avLst/>
          </a:prstGeom>
          <a:noFill/>
          <a:ln w="9525">
            <a:noFill/>
            <a:miter lim="800000"/>
            <a:headEnd/>
            <a:tailEnd/>
          </a:ln>
        </p:spPr>
        <p:txBody>
          <a:bodyPr wrap="none">
            <a:prstTxWarp prst="textNoShape">
              <a:avLst/>
            </a:prstTxWarp>
            <a:spAutoFit/>
          </a:bodyPr>
          <a:lstStyle/>
          <a:p>
            <a:pPr marL="342900" indent="-342900" eaLnBrk="0" hangingPunct="0">
              <a:buClr>
                <a:schemeClr val="tx2"/>
              </a:buClr>
            </a:pPr>
            <a:r>
              <a:rPr lang="en-US"/>
              <a:t>3. G is connected and n = e + 1 </a:t>
            </a:r>
          </a:p>
        </p:txBody>
      </p:sp>
      <p:sp>
        <p:nvSpPr>
          <p:cNvPr id="102409" name="Text Box 9"/>
          <p:cNvSpPr txBox="1">
            <a:spLocks noChangeArrowheads="1"/>
          </p:cNvSpPr>
          <p:nvPr/>
        </p:nvSpPr>
        <p:spPr bwMode="auto">
          <a:xfrm>
            <a:off x="1279525" y="4365625"/>
            <a:ext cx="4806950" cy="519113"/>
          </a:xfrm>
          <a:prstGeom prst="rect">
            <a:avLst/>
          </a:prstGeom>
          <a:noFill/>
          <a:ln w="9525">
            <a:noFill/>
            <a:miter lim="800000"/>
            <a:headEnd/>
            <a:tailEnd/>
          </a:ln>
        </p:spPr>
        <p:txBody>
          <a:bodyPr wrap="none">
            <a:prstTxWarp prst="textNoShape">
              <a:avLst/>
            </a:prstTxWarp>
            <a:spAutoFit/>
          </a:bodyPr>
          <a:lstStyle/>
          <a:p>
            <a:r>
              <a:rPr lang="en-US"/>
              <a:t>4. G is acyclic and n = e + 1</a:t>
            </a:r>
          </a:p>
        </p:txBody>
      </p:sp>
      <p:sp>
        <p:nvSpPr>
          <p:cNvPr id="102411" name="Text Box 11"/>
          <p:cNvSpPr txBox="1">
            <a:spLocks noChangeArrowheads="1"/>
          </p:cNvSpPr>
          <p:nvPr/>
        </p:nvSpPr>
        <p:spPr bwMode="auto">
          <a:xfrm>
            <a:off x="1279525" y="5006975"/>
            <a:ext cx="7421563" cy="1373188"/>
          </a:xfrm>
          <a:prstGeom prst="rect">
            <a:avLst/>
          </a:prstGeom>
          <a:noFill/>
          <a:ln w="9525">
            <a:noFill/>
            <a:miter lim="800000"/>
            <a:headEnd/>
            <a:tailEnd/>
          </a:ln>
        </p:spPr>
        <p:txBody>
          <a:bodyPr>
            <a:prstTxWarp prst="textNoShape">
              <a:avLst/>
            </a:prstTxWarp>
            <a:spAutoFit/>
          </a:bodyPr>
          <a:lstStyle/>
          <a:p>
            <a:pPr marL="342900" indent="-342900" eaLnBrk="0" hangingPunct="0">
              <a:buClr>
                <a:schemeClr val="tx2"/>
              </a:buClr>
            </a:pPr>
            <a:r>
              <a:rPr lang="en-US"/>
              <a:t>5. G is acyclic and if any two non-adjacent nodes are joined by an edge, the resulting graph has exactly one cycle</a:t>
            </a:r>
          </a:p>
        </p:txBody>
      </p:sp>
      <p:sp>
        <p:nvSpPr>
          <p:cNvPr id="102412" name="Text Box 12"/>
          <p:cNvSpPr txBox="1">
            <a:spLocks noChangeArrowheads="1"/>
          </p:cNvSpPr>
          <p:nvPr/>
        </p:nvSpPr>
        <p:spPr bwMode="auto">
          <a:xfrm>
            <a:off x="1279525" y="2655888"/>
            <a:ext cx="5635625" cy="946150"/>
          </a:xfrm>
          <a:prstGeom prst="rect">
            <a:avLst/>
          </a:prstGeom>
          <a:noFill/>
          <a:ln w="9525">
            <a:noFill/>
            <a:miter lim="800000"/>
            <a:headEnd/>
            <a:tailEnd/>
          </a:ln>
        </p:spPr>
        <p:txBody>
          <a:bodyPr>
            <a:prstTxWarp prst="textNoShape">
              <a:avLst/>
            </a:prstTxWarp>
            <a:spAutoFit/>
          </a:bodyPr>
          <a:lstStyle/>
          <a:p>
            <a:pPr marL="342900" indent="-342900" eaLnBrk="0" hangingPunct="0">
              <a:buClr>
                <a:schemeClr val="tx2"/>
              </a:buClr>
            </a:pPr>
            <a:r>
              <a:rPr lang="en-US"/>
              <a:t>2. Every two nodes of G are joined by a unique path</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05"/>
                                        </p:tgtEl>
                                        <p:attrNameLst>
                                          <p:attrName>style.visibility</p:attrName>
                                        </p:attrNameLst>
                                      </p:cBhvr>
                                      <p:to>
                                        <p:strVal val="visible"/>
                                      </p:to>
                                    </p:set>
                                    <p:animEffect transition="in" filter="fade">
                                      <p:cBhvr>
                                        <p:cTn id="7" dur="500"/>
                                        <p:tgtEl>
                                          <p:spTgt spid="10240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06"/>
                                        </p:tgtEl>
                                        <p:attrNameLst>
                                          <p:attrName>style.visibility</p:attrName>
                                        </p:attrNameLst>
                                      </p:cBhvr>
                                      <p:to>
                                        <p:strVal val="visible"/>
                                      </p:to>
                                    </p:set>
                                    <p:animEffect transition="in" filter="fade">
                                      <p:cBhvr>
                                        <p:cTn id="12" dur="500"/>
                                        <p:tgtEl>
                                          <p:spTgt spid="10240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12"/>
                                        </p:tgtEl>
                                        <p:attrNameLst>
                                          <p:attrName>style.visibility</p:attrName>
                                        </p:attrNameLst>
                                      </p:cBhvr>
                                      <p:to>
                                        <p:strVal val="visible"/>
                                      </p:to>
                                    </p:set>
                                    <p:animEffect transition="in" filter="fade">
                                      <p:cBhvr>
                                        <p:cTn id="17" dur="500"/>
                                        <p:tgtEl>
                                          <p:spTgt spid="1024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408"/>
                                        </p:tgtEl>
                                        <p:attrNameLst>
                                          <p:attrName>style.visibility</p:attrName>
                                        </p:attrNameLst>
                                      </p:cBhvr>
                                      <p:to>
                                        <p:strVal val="visible"/>
                                      </p:to>
                                    </p:set>
                                    <p:animEffect transition="in" filter="fade">
                                      <p:cBhvr>
                                        <p:cTn id="22" dur="500"/>
                                        <p:tgtEl>
                                          <p:spTgt spid="10240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2409"/>
                                        </p:tgtEl>
                                        <p:attrNameLst>
                                          <p:attrName>style.visibility</p:attrName>
                                        </p:attrNameLst>
                                      </p:cBhvr>
                                      <p:to>
                                        <p:strVal val="visible"/>
                                      </p:to>
                                    </p:set>
                                    <p:animEffect transition="in" filter="fade">
                                      <p:cBhvr>
                                        <p:cTn id="27" dur="500"/>
                                        <p:tgtEl>
                                          <p:spTgt spid="10240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2411"/>
                                        </p:tgtEl>
                                        <p:attrNameLst>
                                          <p:attrName>style.visibility</p:attrName>
                                        </p:attrNameLst>
                                      </p:cBhvr>
                                      <p:to>
                                        <p:strVal val="visible"/>
                                      </p:to>
                                    </p:set>
                                    <p:animEffect transition="in" filter="fade">
                                      <p:cBhvr>
                                        <p:cTn id="32" dur="500"/>
                                        <p:tgtEl>
                                          <p:spTgt spid="1024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5" grpId="0"/>
      <p:bldP spid="102406" grpId="0"/>
      <p:bldP spid="102408" grpId="0"/>
      <p:bldP spid="102409" grpId="0"/>
      <p:bldP spid="102411" grpId="0"/>
      <p:bldP spid="102412" grpId="0"/>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0178" name="Rectangle 4"/>
          <p:cNvSpPr>
            <a:spLocks noChangeArrowheads="1"/>
          </p:cNvSpPr>
          <p:nvPr/>
        </p:nvSpPr>
        <p:spPr bwMode="auto">
          <a:xfrm>
            <a:off x="1019382" y="561622"/>
            <a:ext cx="7304088" cy="1190625"/>
          </a:xfrm>
          <a:prstGeom prst="rect">
            <a:avLst/>
          </a:prstGeom>
          <a:noFill/>
          <a:ln w="9525">
            <a:noFill/>
            <a:miter lim="800000"/>
            <a:headEnd/>
            <a:tailEnd/>
          </a:ln>
        </p:spPr>
        <p:txBody>
          <a:bodyPr wrap="none">
            <a:prstTxWarp prst="textNoShape">
              <a:avLst/>
            </a:prstTxWarp>
            <a:spAutoFit/>
          </a:bodyPr>
          <a:lstStyle/>
          <a:p>
            <a:pPr algn="ctr" eaLnBrk="0" hangingPunct="0"/>
            <a:r>
              <a:rPr lang="en-US" sz="3600" dirty="0"/>
              <a:t>To prove this, it suffices to show</a:t>
            </a:r>
          </a:p>
          <a:p>
            <a:pPr algn="ctr" eaLnBrk="0" hangingPunct="0"/>
            <a:r>
              <a:rPr lang="en-US" sz="3600" dirty="0"/>
              <a:t> </a:t>
            </a:r>
            <a:r>
              <a:rPr lang="en-US" sz="3600" dirty="0">
                <a:latin typeface="Times New Roman" charset="0"/>
              </a:rPr>
              <a:t>1 </a:t>
            </a:r>
            <a:r>
              <a:rPr lang="en-US" sz="3600" dirty="0" err="1">
                <a:latin typeface="Times New Roman" charset="0"/>
                <a:sym typeface="Symbol" charset="2"/>
              </a:rPr>
              <a:t></a:t>
            </a:r>
            <a:r>
              <a:rPr lang="en-US" sz="3600" dirty="0">
                <a:latin typeface="Times New Roman" charset="0"/>
                <a:sym typeface="Symbol" charset="2"/>
              </a:rPr>
              <a:t> </a:t>
            </a:r>
            <a:r>
              <a:rPr lang="en-US" sz="3600" dirty="0">
                <a:latin typeface="Times New Roman" charset="0"/>
              </a:rPr>
              <a:t>2 </a:t>
            </a:r>
            <a:r>
              <a:rPr lang="en-US" sz="3600" dirty="0" err="1">
                <a:latin typeface="Times New Roman" charset="0"/>
                <a:sym typeface="Symbol" charset="2"/>
              </a:rPr>
              <a:t></a:t>
            </a:r>
            <a:r>
              <a:rPr lang="en-US" sz="3600" dirty="0">
                <a:latin typeface="Times New Roman" charset="0"/>
              </a:rPr>
              <a:t> 3 </a:t>
            </a:r>
            <a:r>
              <a:rPr lang="en-US" sz="3600" dirty="0" err="1">
                <a:latin typeface="Times New Roman" charset="0"/>
                <a:sym typeface="Symbol" charset="2"/>
              </a:rPr>
              <a:t></a:t>
            </a:r>
            <a:r>
              <a:rPr lang="en-US" sz="3600" dirty="0">
                <a:latin typeface="Times New Roman" charset="0"/>
              </a:rPr>
              <a:t> 4 </a:t>
            </a:r>
            <a:r>
              <a:rPr lang="en-US" sz="3600" dirty="0" err="1">
                <a:latin typeface="Times New Roman" charset="0"/>
                <a:sym typeface="Symbol" charset="2"/>
              </a:rPr>
              <a:t></a:t>
            </a:r>
            <a:r>
              <a:rPr lang="en-US" sz="3600" dirty="0">
                <a:latin typeface="Times New Roman" charset="0"/>
              </a:rPr>
              <a:t> 5 </a:t>
            </a:r>
            <a:r>
              <a:rPr lang="en-US" sz="3600" dirty="0" err="1">
                <a:latin typeface="Times New Roman" charset="0"/>
                <a:sym typeface="Symbol" charset="2"/>
              </a:rPr>
              <a:t></a:t>
            </a:r>
            <a:r>
              <a:rPr lang="en-US" sz="3600" dirty="0">
                <a:latin typeface="Times New Roman" charset="0"/>
              </a:rPr>
              <a:t> 1</a:t>
            </a:r>
            <a:endParaRPr lang="en-US" sz="3600" dirty="0"/>
          </a:p>
        </p:txBody>
      </p:sp>
      <p:sp>
        <p:nvSpPr>
          <p:cNvPr id="3" name="Rectangle 4"/>
          <p:cNvSpPr>
            <a:spLocks noChangeArrowheads="1"/>
          </p:cNvSpPr>
          <p:nvPr/>
        </p:nvSpPr>
        <p:spPr bwMode="auto">
          <a:xfrm>
            <a:off x="251795" y="2804467"/>
            <a:ext cx="8706095" cy="1754327"/>
          </a:xfrm>
          <a:prstGeom prst="rect">
            <a:avLst/>
          </a:prstGeom>
          <a:noFill/>
          <a:ln w="9525">
            <a:noFill/>
            <a:miter lim="800000"/>
            <a:headEnd/>
            <a:tailEnd/>
          </a:ln>
        </p:spPr>
        <p:txBody>
          <a:bodyPr wrap="square">
            <a:prstTxWarp prst="textNoShape">
              <a:avLst/>
            </a:prstTxWarp>
            <a:spAutoFit/>
          </a:bodyPr>
          <a:lstStyle/>
          <a:p>
            <a:pPr algn="ctr" eaLnBrk="0" hangingPunct="0"/>
            <a:r>
              <a:rPr lang="en-US" sz="3600" dirty="0" smtClean="0"/>
              <a:t>In the interest of time, we’ll just show</a:t>
            </a:r>
          </a:p>
          <a:p>
            <a:pPr algn="ctr" eaLnBrk="0" hangingPunct="0"/>
            <a:r>
              <a:rPr lang="en-US" sz="3600" dirty="0"/>
              <a:t> </a:t>
            </a:r>
            <a:r>
              <a:rPr lang="en-US" sz="3600" dirty="0" smtClean="0">
                <a:latin typeface="Times New Roman" charset="0"/>
              </a:rPr>
              <a:t>1 </a:t>
            </a:r>
            <a:r>
              <a:rPr lang="en-US" sz="3600" dirty="0" smtClean="0">
                <a:latin typeface="Symbol"/>
              </a:rPr>
              <a:t>⇔ </a:t>
            </a:r>
            <a:r>
              <a:rPr lang="en-US" sz="3600" dirty="0" smtClean="0">
                <a:latin typeface="Times New Roman" charset="0"/>
              </a:rPr>
              <a:t>2 </a:t>
            </a:r>
            <a:r>
              <a:rPr lang="en-US" sz="3600" dirty="0" smtClean="0">
                <a:latin typeface="Symbol"/>
              </a:rPr>
              <a:t>⇔</a:t>
            </a:r>
            <a:r>
              <a:rPr lang="en-US" sz="3600" dirty="0" smtClean="0">
                <a:latin typeface="Times New Roman" charset="0"/>
              </a:rPr>
              <a:t> 3</a:t>
            </a:r>
          </a:p>
          <a:p>
            <a:pPr algn="ctr" eaLnBrk="0" hangingPunct="0"/>
            <a:r>
              <a:rPr lang="en-US" sz="3600" dirty="0" smtClean="0"/>
              <a:t>and leave the rest to the reader</a:t>
            </a:r>
            <a:endParaRPr lang="en-US" sz="3600" dirty="0" smtClean="0">
              <a:latin typeface="Times New Roman" charset="0"/>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Rectangle 4"/>
          <p:cNvSpPr>
            <a:spLocks noChangeArrowheads="1"/>
          </p:cNvSpPr>
          <p:nvPr/>
        </p:nvSpPr>
        <p:spPr bwMode="auto">
          <a:xfrm>
            <a:off x="341313" y="117475"/>
            <a:ext cx="1635125" cy="641350"/>
          </a:xfrm>
          <a:prstGeom prst="rect">
            <a:avLst/>
          </a:prstGeom>
          <a:noFill/>
          <a:ln w="9525">
            <a:noFill/>
            <a:miter lim="800000"/>
            <a:headEnd/>
            <a:tailEnd/>
          </a:ln>
        </p:spPr>
        <p:txBody>
          <a:bodyPr wrap="none">
            <a:prstTxWarp prst="textNoShape">
              <a:avLst/>
            </a:prstTxWarp>
            <a:spAutoFit/>
          </a:bodyPr>
          <a:lstStyle/>
          <a:p>
            <a:r>
              <a:rPr lang="en-US" sz="3600"/>
              <a:t> 1 </a:t>
            </a:r>
            <a:r>
              <a:rPr lang="en-US" sz="3600">
                <a:sym typeface="Symbol" charset="2"/>
              </a:rPr>
              <a:t> </a:t>
            </a:r>
            <a:r>
              <a:rPr lang="en-US" sz="3600"/>
              <a:t>2 </a:t>
            </a:r>
          </a:p>
        </p:txBody>
      </p:sp>
      <p:sp>
        <p:nvSpPr>
          <p:cNvPr id="52227" name="Text Box 5"/>
          <p:cNvSpPr txBox="1">
            <a:spLocks noChangeArrowheads="1"/>
          </p:cNvSpPr>
          <p:nvPr/>
        </p:nvSpPr>
        <p:spPr bwMode="auto">
          <a:xfrm>
            <a:off x="2239963" y="168275"/>
            <a:ext cx="5951537" cy="519113"/>
          </a:xfrm>
          <a:prstGeom prst="rect">
            <a:avLst/>
          </a:prstGeom>
          <a:noFill/>
          <a:ln w="9525">
            <a:noFill/>
            <a:miter lim="800000"/>
            <a:headEnd/>
            <a:tailEnd/>
          </a:ln>
        </p:spPr>
        <p:txBody>
          <a:bodyPr wrap="none">
            <a:prstTxWarp prst="textNoShape">
              <a:avLst/>
            </a:prstTxWarp>
            <a:spAutoFit/>
          </a:bodyPr>
          <a:lstStyle/>
          <a:p>
            <a:pPr marL="342900" indent="-342900" eaLnBrk="0" hangingPunct="0">
              <a:buClr>
                <a:schemeClr val="tx2"/>
              </a:buClr>
            </a:pPr>
            <a:r>
              <a:rPr lang="en-US"/>
              <a:t>1. G is a tree (connected, acyclic)</a:t>
            </a:r>
          </a:p>
        </p:txBody>
      </p:sp>
      <p:sp>
        <p:nvSpPr>
          <p:cNvPr id="52228" name="Text Box 6"/>
          <p:cNvSpPr txBox="1">
            <a:spLocks noChangeArrowheads="1"/>
          </p:cNvSpPr>
          <p:nvPr/>
        </p:nvSpPr>
        <p:spPr bwMode="auto">
          <a:xfrm>
            <a:off x="2239963" y="809625"/>
            <a:ext cx="5635625" cy="946150"/>
          </a:xfrm>
          <a:prstGeom prst="rect">
            <a:avLst/>
          </a:prstGeom>
          <a:noFill/>
          <a:ln w="9525">
            <a:noFill/>
            <a:miter lim="800000"/>
            <a:headEnd/>
            <a:tailEnd/>
          </a:ln>
        </p:spPr>
        <p:txBody>
          <a:bodyPr>
            <a:prstTxWarp prst="textNoShape">
              <a:avLst/>
            </a:prstTxWarp>
            <a:spAutoFit/>
          </a:bodyPr>
          <a:lstStyle/>
          <a:p>
            <a:pPr marL="342900" indent="-342900" eaLnBrk="0" hangingPunct="0">
              <a:buClr>
                <a:schemeClr val="tx2"/>
              </a:buClr>
            </a:pPr>
            <a:r>
              <a:rPr lang="en-US"/>
              <a:t>2. Every two nodes of G are joined by a unique path</a:t>
            </a:r>
          </a:p>
        </p:txBody>
      </p:sp>
      <p:sp>
        <p:nvSpPr>
          <p:cNvPr id="220167" name="Text Box 7"/>
          <p:cNvSpPr txBox="1">
            <a:spLocks noChangeArrowheads="1"/>
          </p:cNvSpPr>
          <p:nvPr/>
        </p:nvSpPr>
        <p:spPr bwMode="auto">
          <a:xfrm>
            <a:off x="498475" y="2000250"/>
            <a:ext cx="4391025" cy="519113"/>
          </a:xfrm>
          <a:prstGeom prst="rect">
            <a:avLst/>
          </a:prstGeom>
          <a:noFill/>
          <a:ln w="9525">
            <a:noFill/>
            <a:miter lim="800000"/>
            <a:headEnd/>
            <a:tailEnd/>
          </a:ln>
        </p:spPr>
        <p:txBody>
          <a:bodyPr wrap="none">
            <a:prstTxWarp prst="textNoShape">
              <a:avLst/>
            </a:prstTxWarp>
            <a:spAutoFit/>
          </a:bodyPr>
          <a:lstStyle/>
          <a:p>
            <a:r>
              <a:rPr lang="en-US">
                <a:solidFill>
                  <a:schemeClr val="tx2"/>
                </a:solidFill>
              </a:rPr>
              <a:t>Proof: (by contradiction)</a:t>
            </a:r>
          </a:p>
        </p:txBody>
      </p:sp>
      <p:sp>
        <p:nvSpPr>
          <p:cNvPr id="220168" name="Text Box 8"/>
          <p:cNvSpPr txBox="1">
            <a:spLocks noChangeArrowheads="1"/>
          </p:cNvSpPr>
          <p:nvPr/>
        </p:nvSpPr>
        <p:spPr bwMode="auto">
          <a:xfrm>
            <a:off x="1141413" y="2636838"/>
            <a:ext cx="6856412" cy="946150"/>
          </a:xfrm>
          <a:prstGeom prst="rect">
            <a:avLst/>
          </a:prstGeom>
          <a:noFill/>
          <a:ln w="9525">
            <a:noFill/>
            <a:miter lim="800000"/>
            <a:headEnd/>
            <a:tailEnd/>
          </a:ln>
        </p:spPr>
        <p:txBody>
          <a:bodyPr>
            <a:prstTxWarp prst="textNoShape">
              <a:avLst/>
            </a:prstTxWarp>
            <a:spAutoFit/>
          </a:bodyPr>
          <a:lstStyle/>
          <a:p>
            <a:r>
              <a:rPr lang="en-US"/>
              <a:t>Assume G is a tree that has two nodes connected by two different paths:</a:t>
            </a:r>
          </a:p>
        </p:txBody>
      </p:sp>
      <p:grpSp>
        <p:nvGrpSpPr>
          <p:cNvPr id="2" name="Group 23"/>
          <p:cNvGrpSpPr>
            <a:grpSpLocks/>
          </p:cNvGrpSpPr>
          <p:nvPr/>
        </p:nvGrpSpPr>
        <p:grpSpPr bwMode="auto">
          <a:xfrm>
            <a:off x="2224088" y="3784600"/>
            <a:ext cx="3960812" cy="1665288"/>
            <a:chOff x="870" y="2915"/>
            <a:chExt cx="2495" cy="1049"/>
          </a:xfrm>
        </p:grpSpPr>
        <p:sp>
          <p:nvSpPr>
            <p:cNvPr id="52233" name="Oval 11"/>
            <p:cNvSpPr>
              <a:spLocks noChangeArrowheads="1"/>
            </p:cNvSpPr>
            <p:nvPr/>
          </p:nvSpPr>
          <p:spPr bwMode="auto">
            <a:xfrm>
              <a:off x="870" y="3277"/>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2234" name="Oval 12"/>
            <p:cNvSpPr>
              <a:spLocks noChangeArrowheads="1"/>
            </p:cNvSpPr>
            <p:nvPr/>
          </p:nvSpPr>
          <p:spPr bwMode="auto">
            <a:xfrm>
              <a:off x="1275" y="3277"/>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2235" name="Oval 14"/>
            <p:cNvSpPr>
              <a:spLocks noChangeArrowheads="1"/>
            </p:cNvSpPr>
            <p:nvPr/>
          </p:nvSpPr>
          <p:spPr bwMode="auto">
            <a:xfrm>
              <a:off x="3093" y="3277"/>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2236" name="Line 15"/>
            <p:cNvSpPr>
              <a:spLocks noChangeShapeType="1"/>
            </p:cNvSpPr>
            <p:nvPr/>
          </p:nvSpPr>
          <p:spPr bwMode="auto">
            <a:xfrm>
              <a:off x="1025" y="3357"/>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52237" name="Freeform 20"/>
            <p:cNvSpPr>
              <a:spLocks/>
            </p:cNvSpPr>
            <p:nvPr/>
          </p:nvSpPr>
          <p:spPr bwMode="auto">
            <a:xfrm>
              <a:off x="1388" y="2915"/>
              <a:ext cx="1736" cy="375"/>
            </a:xfrm>
            <a:custGeom>
              <a:avLst/>
              <a:gdLst>
                <a:gd name="T0" fmla="*/ 0 w 1736"/>
                <a:gd name="T1" fmla="*/ 366 h 375"/>
                <a:gd name="T2" fmla="*/ 357 w 1736"/>
                <a:gd name="T3" fmla="*/ 148 h 375"/>
                <a:gd name="T4" fmla="*/ 698 w 1736"/>
                <a:gd name="T5" fmla="*/ 166 h 375"/>
                <a:gd name="T6" fmla="*/ 1082 w 1736"/>
                <a:gd name="T7" fmla="*/ 35 h 375"/>
                <a:gd name="T8" fmla="*/ 1736 w 1736"/>
                <a:gd name="T9" fmla="*/ 375 h 375"/>
                <a:gd name="T10" fmla="*/ 0 60000 65536"/>
                <a:gd name="T11" fmla="*/ 0 60000 65536"/>
                <a:gd name="T12" fmla="*/ 0 60000 65536"/>
                <a:gd name="T13" fmla="*/ 0 60000 65536"/>
                <a:gd name="T14" fmla="*/ 0 60000 65536"/>
                <a:gd name="T15" fmla="*/ 0 w 1736"/>
                <a:gd name="T16" fmla="*/ 0 h 375"/>
                <a:gd name="T17" fmla="*/ 1736 w 1736"/>
                <a:gd name="T18" fmla="*/ 375 h 375"/>
              </a:gdLst>
              <a:ahLst/>
              <a:cxnLst>
                <a:cxn ang="T10">
                  <a:pos x="T0" y="T1"/>
                </a:cxn>
                <a:cxn ang="T11">
                  <a:pos x="T2" y="T3"/>
                </a:cxn>
                <a:cxn ang="T12">
                  <a:pos x="T4" y="T5"/>
                </a:cxn>
                <a:cxn ang="T13">
                  <a:pos x="T6" y="T7"/>
                </a:cxn>
                <a:cxn ang="T14">
                  <a:pos x="T8" y="T9"/>
                </a:cxn>
              </a:cxnLst>
              <a:rect l="T15" t="T16" r="T17" b="T18"/>
              <a:pathLst>
                <a:path w="1736" h="375">
                  <a:moveTo>
                    <a:pt x="0" y="366"/>
                  </a:moveTo>
                  <a:cubicBezTo>
                    <a:pt x="120" y="273"/>
                    <a:pt x="241" y="181"/>
                    <a:pt x="357" y="148"/>
                  </a:cubicBezTo>
                  <a:cubicBezTo>
                    <a:pt x="473" y="115"/>
                    <a:pt x="577" y="185"/>
                    <a:pt x="698" y="166"/>
                  </a:cubicBezTo>
                  <a:cubicBezTo>
                    <a:pt x="819" y="147"/>
                    <a:pt x="909" y="0"/>
                    <a:pt x="1082" y="35"/>
                  </a:cubicBezTo>
                  <a:cubicBezTo>
                    <a:pt x="1255" y="70"/>
                    <a:pt x="1627" y="318"/>
                    <a:pt x="1736" y="375"/>
                  </a:cubicBezTo>
                </a:path>
              </a:pathLst>
            </a:custGeom>
            <a:noFill/>
            <a:ln w="38100">
              <a:solidFill>
                <a:schemeClr val="tx1"/>
              </a:solidFill>
              <a:round/>
              <a:headEnd/>
              <a:tailEnd/>
            </a:ln>
          </p:spPr>
          <p:txBody>
            <a:bodyPr>
              <a:prstTxWarp prst="textNoShape">
                <a:avLst/>
              </a:prstTxWarp>
            </a:bodyPr>
            <a:lstStyle/>
            <a:p>
              <a:endParaRPr lang="en-US"/>
            </a:p>
          </p:txBody>
        </p:sp>
        <p:sp>
          <p:nvSpPr>
            <p:cNvPr id="52238" name="Freeform 21"/>
            <p:cNvSpPr>
              <a:spLocks/>
            </p:cNvSpPr>
            <p:nvPr/>
          </p:nvSpPr>
          <p:spPr bwMode="auto">
            <a:xfrm>
              <a:off x="1396" y="3421"/>
              <a:ext cx="1969" cy="543"/>
            </a:xfrm>
            <a:custGeom>
              <a:avLst/>
              <a:gdLst>
                <a:gd name="T0" fmla="*/ 0 w 1969"/>
                <a:gd name="T1" fmla="*/ 0 h 543"/>
                <a:gd name="T2" fmla="*/ 175 w 1969"/>
                <a:gd name="T3" fmla="*/ 253 h 543"/>
                <a:gd name="T4" fmla="*/ 559 w 1969"/>
                <a:gd name="T5" fmla="*/ 541 h 543"/>
                <a:gd name="T6" fmla="*/ 891 w 1969"/>
                <a:gd name="T7" fmla="*/ 244 h 543"/>
                <a:gd name="T8" fmla="*/ 1283 w 1969"/>
                <a:gd name="T9" fmla="*/ 480 h 543"/>
                <a:gd name="T10" fmla="*/ 1685 w 1969"/>
                <a:gd name="T11" fmla="*/ 367 h 543"/>
                <a:gd name="T12" fmla="*/ 1947 w 1969"/>
                <a:gd name="T13" fmla="*/ 463 h 543"/>
                <a:gd name="T14" fmla="*/ 1816 w 1969"/>
                <a:gd name="T15" fmla="*/ 18 h 543"/>
                <a:gd name="T16" fmla="*/ 0 60000 65536"/>
                <a:gd name="T17" fmla="*/ 0 60000 65536"/>
                <a:gd name="T18" fmla="*/ 0 60000 65536"/>
                <a:gd name="T19" fmla="*/ 0 60000 65536"/>
                <a:gd name="T20" fmla="*/ 0 60000 65536"/>
                <a:gd name="T21" fmla="*/ 0 60000 65536"/>
                <a:gd name="T22" fmla="*/ 0 60000 65536"/>
                <a:gd name="T23" fmla="*/ 0 60000 65536"/>
                <a:gd name="T24" fmla="*/ 0 w 1969"/>
                <a:gd name="T25" fmla="*/ 0 h 543"/>
                <a:gd name="T26" fmla="*/ 1969 w 1969"/>
                <a:gd name="T27" fmla="*/ 543 h 54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69" h="543">
                  <a:moveTo>
                    <a:pt x="0" y="0"/>
                  </a:moveTo>
                  <a:cubicBezTo>
                    <a:pt x="41" y="81"/>
                    <a:pt x="82" y="163"/>
                    <a:pt x="175" y="253"/>
                  </a:cubicBezTo>
                  <a:cubicBezTo>
                    <a:pt x="268" y="343"/>
                    <a:pt x="440" y="543"/>
                    <a:pt x="559" y="541"/>
                  </a:cubicBezTo>
                  <a:cubicBezTo>
                    <a:pt x="678" y="539"/>
                    <a:pt x="770" y="254"/>
                    <a:pt x="891" y="244"/>
                  </a:cubicBezTo>
                  <a:cubicBezTo>
                    <a:pt x="1012" y="234"/>
                    <a:pt x="1151" y="460"/>
                    <a:pt x="1283" y="480"/>
                  </a:cubicBezTo>
                  <a:cubicBezTo>
                    <a:pt x="1415" y="500"/>
                    <a:pt x="1574" y="370"/>
                    <a:pt x="1685" y="367"/>
                  </a:cubicBezTo>
                  <a:cubicBezTo>
                    <a:pt x="1796" y="364"/>
                    <a:pt x="1925" y="521"/>
                    <a:pt x="1947" y="463"/>
                  </a:cubicBezTo>
                  <a:cubicBezTo>
                    <a:pt x="1969" y="405"/>
                    <a:pt x="1838" y="92"/>
                    <a:pt x="1816" y="18"/>
                  </a:cubicBezTo>
                </a:path>
              </a:pathLst>
            </a:custGeom>
            <a:noFill/>
            <a:ln w="38100">
              <a:solidFill>
                <a:schemeClr val="tx1"/>
              </a:solidFill>
              <a:round/>
              <a:headEnd/>
              <a:tailEnd/>
            </a:ln>
          </p:spPr>
          <p:txBody>
            <a:bodyPr>
              <a:prstTxWarp prst="textNoShape">
                <a:avLst/>
              </a:prstTxWarp>
            </a:bodyPr>
            <a:lstStyle/>
            <a:p>
              <a:endParaRPr lang="en-US"/>
            </a:p>
          </p:txBody>
        </p:sp>
      </p:grpSp>
      <p:sp>
        <p:nvSpPr>
          <p:cNvPr id="220182" name="Text Box 22"/>
          <p:cNvSpPr txBox="1">
            <a:spLocks noChangeArrowheads="1"/>
          </p:cNvSpPr>
          <p:nvPr/>
        </p:nvSpPr>
        <p:spPr bwMode="auto">
          <a:xfrm>
            <a:off x="1985963" y="5659438"/>
            <a:ext cx="4575175" cy="519112"/>
          </a:xfrm>
          <a:prstGeom prst="rect">
            <a:avLst/>
          </a:prstGeom>
          <a:noFill/>
          <a:ln w="9525">
            <a:noFill/>
            <a:miter lim="800000"/>
            <a:headEnd/>
            <a:tailEnd/>
          </a:ln>
        </p:spPr>
        <p:txBody>
          <a:bodyPr wrap="none">
            <a:prstTxWarp prst="textNoShape">
              <a:avLst/>
            </a:prstTxWarp>
            <a:spAutoFit/>
          </a:bodyPr>
          <a:lstStyle/>
          <a:p>
            <a:r>
              <a:rPr lang="en-US"/>
              <a:t>Then there exists a cycle!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0167"/>
                                        </p:tgtEl>
                                        <p:attrNameLst>
                                          <p:attrName>style.visibility</p:attrName>
                                        </p:attrNameLst>
                                      </p:cBhvr>
                                      <p:to>
                                        <p:strVal val="visible"/>
                                      </p:to>
                                    </p:set>
                                    <p:animEffect transition="in" filter="fade">
                                      <p:cBhvr>
                                        <p:cTn id="7" dur="500"/>
                                        <p:tgtEl>
                                          <p:spTgt spid="22016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0168"/>
                                        </p:tgtEl>
                                        <p:attrNameLst>
                                          <p:attrName>style.visibility</p:attrName>
                                        </p:attrNameLst>
                                      </p:cBhvr>
                                      <p:to>
                                        <p:strVal val="visible"/>
                                      </p:to>
                                    </p:set>
                                    <p:animEffect transition="in" filter="fade">
                                      <p:cBhvr>
                                        <p:cTn id="12" dur="500"/>
                                        <p:tgtEl>
                                          <p:spTgt spid="22016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0182"/>
                                        </p:tgtEl>
                                        <p:attrNameLst>
                                          <p:attrName>style.visibility</p:attrName>
                                        </p:attrNameLst>
                                      </p:cBhvr>
                                      <p:to>
                                        <p:strVal val="visible"/>
                                      </p:to>
                                    </p:set>
                                    <p:animEffect transition="in" filter="fade">
                                      <p:cBhvr>
                                        <p:cTn id="22" dur="500"/>
                                        <p:tgtEl>
                                          <p:spTgt spid="220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7" grpId="0"/>
      <p:bldP spid="220168" grpId="0"/>
      <p:bldP spid="220182" grpId="0"/>
    </p:bld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2226" name="Rectangle 4"/>
          <p:cNvSpPr>
            <a:spLocks noChangeArrowheads="1"/>
          </p:cNvSpPr>
          <p:nvPr/>
        </p:nvSpPr>
        <p:spPr bwMode="auto">
          <a:xfrm>
            <a:off x="341313" y="117475"/>
            <a:ext cx="1535171" cy="646331"/>
          </a:xfrm>
          <a:prstGeom prst="rect">
            <a:avLst/>
          </a:prstGeom>
          <a:noFill/>
          <a:ln w="9525">
            <a:noFill/>
            <a:miter lim="800000"/>
            <a:headEnd/>
            <a:tailEnd/>
          </a:ln>
        </p:spPr>
        <p:txBody>
          <a:bodyPr wrap="none">
            <a:prstTxWarp prst="textNoShape">
              <a:avLst/>
            </a:prstTxWarp>
            <a:spAutoFit/>
          </a:bodyPr>
          <a:lstStyle/>
          <a:p>
            <a:r>
              <a:rPr lang="en-US" sz="3600" dirty="0" smtClean="0"/>
              <a:t> 2 </a:t>
            </a:r>
            <a:r>
              <a:rPr lang="en-US" sz="3600" dirty="0" err="1">
                <a:sym typeface="Symbol" charset="2"/>
              </a:rPr>
              <a:t></a:t>
            </a:r>
            <a:r>
              <a:rPr lang="en-US" sz="3600" dirty="0" smtClean="0">
                <a:sym typeface="Symbol" charset="2"/>
              </a:rPr>
              <a:t> </a:t>
            </a:r>
            <a:r>
              <a:rPr lang="en-US" sz="3600" dirty="0">
                <a:sym typeface="Symbol" charset="2"/>
              </a:rPr>
              <a:t>1</a:t>
            </a:r>
            <a:r>
              <a:rPr lang="en-US" sz="3600" dirty="0" smtClean="0"/>
              <a:t> </a:t>
            </a:r>
            <a:endParaRPr lang="en-US" sz="3600" dirty="0"/>
          </a:p>
        </p:txBody>
      </p:sp>
      <p:sp>
        <p:nvSpPr>
          <p:cNvPr id="52227" name="Text Box 5"/>
          <p:cNvSpPr txBox="1">
            <a:spLocks noChangeArrowheads="1"/>
          </p:cNvSpPr>
          <p:nvPr/>
        </p:nvSpPr>
        <p:spPr bwMode="auto">
          <a:xfrm>
            <a:off x="2239963" y="168275"/>
            <a:ext cx="5951537" cy="519113"/>
          </a:xfrm>
          <a:prstGeom prst="rect">
            <a:avLst/>
          </a:prstGeom>
          <a:noFill/>
          <a:ln w="9525">
            <a:noFill/>
            <a:miter lim="800000"/>
            <a:headEnd/>
            <a:tailEnd/>
          </a:ln>
        </p:spPr>
        <p:txBody>
          <a:bodyPr wrap="none">
            <a:prstTxWarp prst="textNoShape">
              <a:avLst/>
            </a:prstTxWarp>
            <a:spAutoFit/>
          </a:bodyPr>
          <a:lstStyle/>
          <a:p>
            <a:pPr marL="342900" indent="-342900" eaLnBrk="0" hangingPunct="0">
              <a:buClr>
                <a:schemeClr val="tx2"/>
              </a:buClr>
            </a:pPr>
            <a:r>
              <a:rPr lang="en-US"/>
              <a:t>1. G is a tree (connected, acyclic)</a:t>
            </a:r>
          </a:p>
        </p:txBody>
      </p:sp>
      <p:sp>
        <p:nvSpPr>
          <p:cNvPr id="52228" name="Text Box 6"/>
          <p:cNvSpPr txBox="1">
            <a:spLocks noChangeArrowheads="1"/>
          </p:cNvSpPr>
          <p:nvPr/>
        </p:nvSpPr>
        <p:spPr bwMode="auto">
          <a:xfrm>
            <a:off x="2239963" y="809625"/>
            <a:ext cx="5635625" cy="946150"/>
          </a:xfrm>
          <a:prstGeom prst="rect">
            <a:avLst/>
          </a:prstGeom>
          <a:noFill/>
          <a:ln w="9525">
            <a:noFill/>
            <a:miter lim="800000"/>
            <a:headEnd/>
            <a:tailEnd/>
          </a:ln>
        </p:spPr>
        <p:txBody>
          <a:bodyPr>
            <a:prstTxWarp prst="textNoShape">
              <a:avLst/>
            </a:prstTxWarp>
            <a:spAutoFit/>
          </a:bodyPr>
          <a:lstStyle/>
          <a:p>
            <a:pPr marL="342900" indent="-342900" eaLnBrk="0" hangingPunct="0">
              <a:buClr>
                <a:schemeClr val="tx2"/>
              </a:buClr>
            </a:pPr>
            <a:r>
              <a:rPr lang="en-US"/>
              <a:t>2. Every two nodes of G are joined by a unique path</a:t>
            </a:r>
          </a:p>
        </p:txBody>
      </p:sp>
      <p:sp>
        <p:nvSpPr>
          <p:cNvPr id="220167" name="Text Box 7"/>
          <p:cNvSpPr txBox="1">
            <a:spLocks noChangeArrowheads="1"/>
          </p:cNvSpPr>
          <p:nvPr/>
        </p:nvSpPr>
        <p:spPr bwMode="auto">
          <a:xfrm>
            <a:off x="498475" y="2000250"/>
            <a:ext cx="7663125" cy="523220"/>
          </a:xfrm>
          <a:prstGeom prst="rect">
            <a:avLst/>
          </a:prstGeom>
          <a:noFill/>
          <a:ln w="9525">
            <a:noFill/>
            <a:miter lim="800000"/>
            <a:headEnd/>
            <a:tailEnd/>
          </a:ln>
        </p:spPr>
        <p:txBody>
          <a:bodyPr wrap="none">
            <a:prstTxWarp prst="textNoShape">
              <a:avLst/>
            </a:prstTxWarp>
            <a:spAutoFit/>
          </a:bodyPr>
          <a:lstStyle/>
          <a:p>
            <a:r>
              <a:rPr lang="en-US" dirty="0">
                <a:solidFill>
                  <a:schemeClr val="tx2"/>
                </a:solidFill>
              </a:rPr>
              <a:t>Proof:</a:t>
            </a:r>
            <a:r>
              <a:rPr lang="en-US" dirty="0" smtClean="0">
                <a:solidFill>
                  <a:schemeClr val="tx2"/>
                </a:solidFill>
              </a:rPr>
              <a:t>  We prove the </a:t>
            </a:r>
            <a:r>
              <a:rPr lang="en-US" dirty="0" err="1" smtClean="0">
                <a:solidFill>
                  <a:schemeClr val="tx2"/>
                </a:solidFill>
              </a:rPr>
              <a:t>contrapositive</a:t>
            </a:r>
            <a:r>
              <a:rPr lang="en-US" dirty="0" smtClean="0">
                <a:solidFill>
                  <a:schemeClr val="tx2"/>
                </a:solidFill>
              </a:rPr>
              <a:t> ¬2⇒¬1.</a:t>
            </a:r>
            <a:endParaRPr lang="en-US" dirty="0">
              <a:solidFill>
                <a:schemeClr val="tx2"/>
              </a:solidFill>
            </a:endParaRPr>
          </a:p>
        </p:txBody>
      </p:sp>
      <p:sp>
        <p:nvSpPr>
          <p:cNvPr id="220168" name="Text Box 8"/>
          <p:cNvSpPr txBox="1">
            <a:spLocks noChangeArrowheads="1"/>
          </p:cNvSpPr>
          <p:nvPr/>
        </p:nvSpPr>
        <p:spPr bwMode="auto">
          <a:xfrm>
            <a:off x="547381" y="2636838"/>
            <a:ext cx="8101240" cy="1815882"/>
          </a:xfrm>
          <a:prstGeom prst="rect">
            <a:avLst/>
          </a:prstGeom>
          <a:noFill/>
          <a:ln w="9525">
            <a:noFill/>
            <a:miter lim="800000"/>
            <a:headEnd/>
            <a:tailEnd/>
          </a:ln>
        </p:spPr>
        <p:txBody>
          <a:bodyPr wrap="square">
            <a:prstTxWarp prst="textNoShape">
              <a:avLst/>
            </a:prstTxWarp>
            <a:spAutoFit/>
          </a:bodyPr>
          <a:lstStyle/>
          <a:p>
            <a:r>
              <a:rPr lang="en-US" dirty="0" smtClean="0"/>
              <a:t>¬2 means either there’s no path between a pair, then it’s not connected, thus ¬1.  Or it means there are two </a:t>
            </a:r>
            <a:r>
              <a:rPr lang="en-US" dirty="0"/>
              <a:t>nodes connected by two different paths:</a:t>
            </a:r>
          </a:p>
        </p:txBody>
      </p:sp>
      <p:grpSp>
        <p:nvGrpSpPr>
          <p:cNvPr id="2" name="Group 23"/>
          <p:cNvGrpSpPr>
            <a:grpSpLocks/>
          </p:cNvGrpSpPr>
          <p:nvPr/>
        </p:nvGrpSpPr>
        <p:grpSpPr bwMode="auto">
          <a:xfrm>
            <a:off x="461521" y="4967061"/>
            <a:ext cx="3960812" cy="1665288"/>
            <a:chOff x="870" y="2915"/>
            <a:chExt cx="2495" cy="1049"/>
          </a:xfrm>
        </p:grpSpPr>
        <p:sp>
          <p:nvSpPr>
            <p:cNvPr id="52233" name="Oval 11"/>
            <p:cNvSpPr>
              <a:spLocks noChangeArrowheads="1"/>
            </p:cNvSpPr>
            <p:nvPr/>
          </p:nvSpPr>
          <p:spPr bwMode="auto">
            <a:xfrm>
              <a:off x="870" y="3277"/>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2234" name="Oval 12"/>
            <p:cNvSpPr>
              <a:spLocks noChangeArrowheads="1"/>
            </p:cNvSpPr>
            <p:nvPr/>
          </p:nvSpPr>
          <p:spPr bwMode="auto">
            <a:xfrm>
              <a:off x="1275" y="3277"/>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2235" name="Oval 14"/>
            <p:cNvSpPr>
              <a:spLocks noChangeArrowheads="1"/>
            </p:cNvSpPr>
            <p:nvPr/>
          </p:nvSpPr>
          <p:spPr bwMode="auto">
            <a:xfrm>
              <a:off x="3093" y="3277"/>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2236" name="Line 15"/>
            <p:cNvSpPr>
              <a:spLocks noChangeShapeType="1"/>
            </p:cNvSpPr>
            <p:nvPr/>
          </p:nvSpPr>
          <p:spPr bwMode="auto">
            <a:xfrm>
              <a:off x="1025" y="3357"/>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52237" name="Freeform 20"/>
            <p:cNvSpPr>
              <a:spLocks/>
            </p:cNvSpPr>
            <p:nvPr/>
          </p:nvSpPr>
          <p:spPr bwMode="auto">
            <a:xfrm>
              <a:off x="1388" y="2915"/>
              <a:ext cx="1736" cy="375"/>
            </a:xfrm>
            <a:custGeom>
              <a:avLst/>
              <a:gdLst>
                <a:gd name="T0" fmla="*/ 0 w 1736"/>
                <a:gd name="T1" fmla="*/ 366 h 375"/>
                <a:gd name="T2" fmla="*/ 357 w 1736"/>
                <a:gd name="T3" fmla="*/ 148 h 375"/>
                <a:gd name="T4" fmla="*/ 698 w 1736"/>
                <a:gd name="T5" fmla="*/ 166 h 375"/>
                <a:gd name="T6" fmla="*/ 1082 w 1736"/>
                <a:gd name="T7" fmla="*/ 35 h 375"/>
                <a:gd name="T8" fmla="*/ 1736 w 1736"/>
                <a:gd name="T9" fmla="*/ 375 h 375"/>
                <a:gd name="T10" fmla="*/ 0 60000 65536"/>
                <a:gd name="T11" fmla="*/ 0 60000 65536"/>
                <a:gd name="T12" fmla="*/ 0 60000 65536"/>
                <a:gd name="T13" fmla="*/ 0 60000 65536"/>
                <a:gd name="T14" fmla="*/ 0 60000 65536"/>
                <a:gd name="T15" fmla="*/ 0 w 1736"/>
                <a:gd name="T16" fmla="*/ 0 h 375"/>
                <a:gd name="T17" fmla="*/ 1736 w 1736"/>
                <a:gd name="T18" fmla="*/ 375 h 375"/>
              </a:gdLst>
              <a:ahLst/>
              <a:cxnLst>
                <a:cxn ang="T10">
                  <a:pos x="T0" y="T1"/>
                </a:cxn>
                <a:cxn ang="T11">
                  <a:pos x="T2" y="T3"/>
                </a:cxn>
                <a:cxn ang="T12">
                  <a:pos x="T4" y="T5"/>
                </a:cxn>
                <a:cxn ang="T13">
                  <a:pos x="T6" y="T7"/>
                </a:cxn>
                <a:cxn ang="T14">
                  <a:pos x="T8" y="T9"/>
                </a:cxn>
              </a:cxnLst>
              <a:rect l="T15" t="T16" r="T17" b="T18"/>
              <a:pathLst>
                <a:path w="1736" h="375">
                  <a:moveTo>
                    <a:pt x="0" y="366"/>
                  </a:moveTo>
                  <a:cubicBezTo>
                    <a:pt x="120" y="273"/>
                    <a:pt x="241" y="181"/>
                    <a:pt x="357" y="148"/>
                  </a:cubicBezTo>
                  <a:cubicBezTo>
                    <a:pt x="473" y="115"/>
                    <a:pt x="577" y="185"/>
                    <a:pt x="698" y="166"/>
                  </a:cubicBezTo>
                  <a:cubicBezTo>
                    <a:pt x="819" y="147"/>
                    <a:pt x="909" y="0"/>
                    <a:pt x="1082" y="35"/>
                  </a:cubicBezTo>
                  <a:cubicBezTo>
                    <a:pt x="1255" y="70"/>
                    <a:pt x="1627" y="318"/>
                    <a:pt x="1736" y="375"/>
                  </a:cubicBezTo>
                </a:path>
              </a:pathLst>
            </a:custGeom>
            <a:noFill/>
            <a:ln w="38100">
              <a:solidFill>
                <a:schemeClr val="tx1"/>
              </a:solidFill>
              <a:round/>
              <a:headEnd/>
              <a:tailEnd/>
            </a:ln>
          </p:spPr>
          <p:txBody>
            <a:bodyPr>
              <a:prstTxWarp prst="textNoShape">
                <a:avLst/>
              </a:prstTxWarp>
            </a:bodyPr>
            <a:lstStyle/>
            <a:p>
              <a:endParaRPr lang="en-US"/>
            </a:p>
          </p:txBody>
        </p:sp>
        <p:sp>
          <p:nvSpPr>
            <p:cNvPr id="52238" name="Freeform 21"/>
            <p:cNvSpPr>
              <a:spLocks/>
            </p:cNvSpPr>
            <p:nvPr/>
          </p:nvSpPr>
          <p:spPr bwMode="auto">
            <a:xfrm>
              <a:off x="1396" y="3421"/>
              <a:ext cx="1969" cy="543"/>
            </a:xfrm>
            <a:custGeom>
              <a:avLst/>
              <a:gdLst>
                <a:gd name="T0" fmla="*/ 0 w 1969"/>
                <a:gd name="T1" fmla="*/ 0 h 543"/>
                <a:gd name="T2" fmla="*/ 175 w 1969"/>
                <a:gd name="T3" fmla="*/ 253 h 543"/>
                <a:gd name="T4" fmla="*/ 559 w 1969"/>
                <a:gd name="T5" fmla="*/ 541 h 543"/>
                <a:gd name="T6" fmla="*/ 891 w 1969"/>
                <a:gd name="T7" fmla="*/ 244 h 543"/>
                <a:gd name="T8" fmla="*/ 1283 w 1969"/>
                <a:gd name="T9" fmla="*/ 480 h 543"/>
                <a:gd name="T10" fmla="*/ 1685 w 1969"/>
                <a:gd name="T11" fmla="*/ 367 h 543"/>
                <a:gd name="T12" fmla="*/ 1947 w 1969"/>
                <a:gd name="T13" fmla="*/ 463 h 543"/>
                <a:gd name="T14" fmla="*/ 1816 w 1969"/>
                <a:gd name="T15" fmla="*/ 18 h 543"/>
                <a:gd name="T16" fmla="*/ 0 60000 65536"/>
                <a:gd name="T17" fmla="*/ 0 60000 65536"/>
                <a:gd name="T18" fmla="*/ 0 60000 65536"/>
                <a:gd name="T19" fmla="*/ 0 60000 65536"/>
                <a:gd name="T20" fmla="*/ 0 60000 65536"/>
                <a:gd name="T21" fmla="*/ 0 60000 65536"/>
                <a:gd name="T22" fmla="*/ 0 60000 65536"/>
                <a:gd name="T23" fmla="*/ 0 60000 65536"/>
                <a:gd name="T24" fmla="*/ 0 w 1969"/>
                <a:gd name="T25" fmla="*/ 0 h 543"/>
                <a:gd name="T26" fmla="*/ 1969 w 1969"/>
                <a:gd name="T27" fmla="*/ 543 h 54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69" h="543">
                  <a:moveTo>
                    <a:pt x="0" y="0"/>
                  </a:moveTo>
                  <a:cubicBezTo>
                    <a:pt x="41" y="81"/>
                    <a:pt x="82" y="163"/>
                    <a:pt x="175" y="253"/>
                  </a:cubicBezTo>
                  <a:cubicBezTo>
                    <a:pt x="268" y="343"/>
                    <a:pt x="440" y="543"/>
                    <a:pt x="559" y="541"/>
                  </a:cubicBezTo>
                  <a:cubicBezTo>
                    <a:pt x="678" y="539"/>
                    <a:pt x="770" y="254"/>
                    <a:pt x="891" y="244"/>
                  </a:cubicBezTo>
                  <a:cubicBezTo>
                    <a:pt x="1012" y="234"/>
                    <a:pt x="1151" y="460"/>
                    <a:pt x="1283" y="480"/>
                  </a:cubicBezTo>
                  <a:cubicBezTo>
                    <a:pt x="1415" y="500"/>
                    <a:pt x="1574" y="370"/>
                    <a:pt x="1685" y="367"/>
                  </a:cubicBezTo>
                  <a:cubicBezTo>
                    <a:pt x="1796" y="364"/>
                    <a:pt x="1925" y="521"/>
                    <a:pt x="1947" y="463"/>
                  </a:cubicBezTo>
                  <a:cubicBezTo>
                    <a:pt x="1969" y="405"/>
                    <a:pt x="1838" y="92"/>
                    <a:pt x="1816" y="18"/>
                  </a:cubicBezTo>
                </a:path>
              </a:pathLst>
            </a:custGeom>
            <a:noFill/>
            <a:ln w="38100">
              <a:solidFill>
                <a:schemeClr val="tx1"/>
              </a:solidFill>
              <a:round/>
              <a:headEnd/>
              <a:tailEnd/>
            </a:ln>
          </p:spPr>
          <p:txBody>
            <a:bodyPr>
              <a:prstTxWarp prst="textNoShape">
                <a:avLst/>
              </a:prstTxWarp>
            </a:bodyPr>
            <a:lstStyle/>
            <a:p>
              <a:endParaRPr lang="en-US"/>
            </a:p>
          </p:txBody>
        </p:sp>
      </p:grpSp>
      <p:sp>
        <p:nvSpPr>
          <p:cNvPr id="220182" name="Text Box 22"/>
          <p:cNvSpPr txBox="1">
            <a:spLocks noChangeArrowheads="1"/>
          </p:cNvSpPr>
          <p:nvPr/>
        </p:nvSpPr>
        <p:spPr bwMode="auto">
          <a:xfrm>
            <a:off x="4568825" y="5560900"/>
            <a:ext cx="4575175" cy="519112"/>
          </a:xfrm>
          <a:prstGeom prst="rect">
            <a:avLst/>
          </a:prstGeom>
          <a:noFill/>
          <a:ln w="9525">
            <a:noFill/>
            <a:miter lim="800000"/>
            <a:headEnd/>
            <a:tailEnd/>
          </a:ln>
        </p:spPr>
        <p:txBody>
          <a:bodyPr wrap="none">
            <a:prstTxWarp prst="textNoShape">
              <a:avLst/>
            </a:prstTxWarp>
            <a:spAutoFit/>
          </a:bodyPr>
          <a:lstStyle/>
          <a:p>
            <a:r>
              <a:rPr lang="en-US" dirty="0"/>
              <a:t>Then there exists a cycle!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0167"/>
                                        </p:tgtEl>
                                        <p:attrNameLst>
                                          <p:attrName>style.visibility</p:attrName>
                                        </p:attrNameLst>
                                      </p:cBhvr>
                                      <p:to>
                                        <p:strVal val="visible"/>
                                      </p:to>
                                    </p:set>
                                    <p:animEffect transition="in" filter="fade">
                                      <p:cBhvr>
                                        <p:cTn id="7" dur="500"/>
                                        <p:tgtEl>
                                          <p:spTgt spid="22016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0168"/>
                                        </p:tgtEl>
                                        <p:attrNameLst>
                                          <p:attrName>style.visibility</p:attrName>
                                        </p:attrNameLst>
                                      </p:cBhvr>
                                      <p:to>
                                        <p:strVal val="visible"/>
                                      </p:to>
                                    </p:set>
                                    <p:animEffect transition="in" filter="fade">
                                      <p:cBhvr>
                                        <p:cTn id="12" dur="500"/>
                                        <p:tgtEl>
                                          <p:spTgt spid="22016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20182"/>
                                        </p:tgtEl>
                                        <p:attrNameLst>
                                          <p:attrName>style.visibility</p:attrName>
                                        </p:attrNameLst>
                                      </p:cBhvr>
                                      <p:to>
                                        <p:strVal val="visible"/>
                                      </p:to>
                                    </p:set>
                                    <p:animEffect transition="in" filter="fade">
                                      <p:cBhvr>
                                        <p:cTn id="22" dur="500"/>
                                        <p:tgtEl>
                                          <p:spTgt spid="220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0167" grpId="0"/>
      <p:bldP spid="220168" grpId="0"/>
      <p:bldP spid="220182" grpId="0"/>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238125" y="111125"/>
            <a:ext cx="1635125" cy="641350"/>
          </a:xfrm>
          <a:prstGeom prst="rect">
            <a:avLst/>
          </a:prstGeom>
          <a:noFill/>
          <a:ln w="9525">
            <a:noFill/>
            <a:miter lim="800000"/>
            <a:headEnd/>
            <a:tailEnd/>
          </a:ln>
        </p:spPr>
        <p:txBody>
          <a:bodyPr wrap="none">
            <a:prstTxWarp prst="textNoShape">
              <a:avLst/>
            </a:prstTxWarp>
            <a:spAutoFit/>
          </a:bodyPr>
          <a:lstStyle/>
          <a:p>
            <a:r>
              <a:rPr lang="en-US" sz="3600"/>
              <a:t> 2 </a:t>
            </a:r>
            <a:r>
              <a:rPr lang="en-US" sz="3600">
                <a:sym typeface="Symbol" charset="2"/>
              </a:rPr>
              <a:t> </a:t>
            </a:r>
            <a:r>
              <a:rPr lang="en-US" sz="3600"/>
              <a:t>3 </a:t>
            </a:r>
          </a:p>
        </p:txBody>
      </p:sp>
      <p:sp>
        <p:nvSpPr>
          <p:cNvPr id="54275" name="Text Box 4"/>
          <p:cNvSpPr txBox="1">
            <a:spLocks noChangeArrowheads="1"/>
          </p:cNvSpPr>
          <p:nvPr/>
        </p:nvSpPr>
        <p:spPr bwMode="auto">
          <a:xfrm>
            <a:off x="2166938" y="195263"/>
            <a:ext cx="5635625" cy="946150"/>
          </a:xfrm>
          <a:prstGeom prst="rect">
            <a:avLst/>
          </a:prstGeom>
          <a:noFill/>
          <a:ln w="9525">
            <a:noFill/>
            <a:miter lim="800000"/>
            <a:headEnd/>
            <a:tailEnd/>
          </a:ln>
        </p:spPr>
        <p:txBody>
          <a:bodyPr>
            <a:prstTxWarp prst="textNoShape">
              <a:avLst/>
            </a:prstTxWarp>
            <a:spAutoFit/>
          </a:bodyPr>
          <a:lstStyle/>
          <a:p>
            <a:pPr marL="342900" indent="-342900" eaLnBrk="0" hangingPunct="0">
              <a:buClr>
                <a:schemeClr val="tx2"/>
              </a:buClr>
            </a:pPr>
            <a:r>
              <a:rPr lang="en-US"/>
              <a:t>2. Every two nodes of G are joined by a unique path</a:t>
            </a:r>
          </a:p>
        </p:txBody>
      </p:sp>
      <p:sp>
        <p:nvSpPr>
          <p:cNvPr id="221189" name="Text Box 5"/>
          <p:cNvSpPr txBox="1">
            <a:spLocks noChangeArrowheads="1"/>
          </p:cNvSpPr>
          <p:nvPr/>
        </p:nvSpPr>
        <p:spPr bwMode="auto">
          <a:xfrm>
            <a:off x="427038" y="1885950"/>
            <a:ext cx="3687762" cy="519113"/>
          </a:xfrm>
          <a:prstGeom prst="rect">
            <a:avLst/>
          </a:prstGeom>
          <a:noFill/>
          <a:ln w="9525">
            <a:noFill/>
            <a:miter lim="800000"/>
            <a:headEnd/>
            <a:tailEnd/>
          </a:ln>
        </p:spPr>
        <p:txBody>
          <a:bodyPr wrap="none">
            <a:prstTxWarp prst="textNoShape">
              <a:avLst/>
            </a:prstTxWarp>
            <a:spAutoFit/>
          </a:bodyPr>
          <a:lstStyle/>
          <a:p>
            <a:r>
              <a:rPr lang="en-US">
                <a:solidFill>
                  <a:schemeClr val="tx2"/>
                </a:solidFill>
              </a:rPr>
              <a:t>Proof: (by induction)</a:t>
            </a:r>
          </a:p>
        </p:txBody>
      </p:sp>
      <p:sp>
        <p:nvSpPr>
          <p:cNvPr id="221190" name="Text Box 6"/>
          <p:cNvSpPr txBox="1">
            <a:spLocks noChangeArrowheads="1"/>
          </p:cNvSpPr>
          <p:nvPr/>
        </p:nvSpPr>
        <p:spPr bwMode="auto">
          <a:xfrm>
            <a:off x="898525" y="2451100"/>
            <a:ext cx="7715250" cy="519113"/>
          </a:xfrm>
          <a:prstGeom prst="rect">
            <a:avLst/>
          </a:prstGeom>
          <a:noFill/>
          <a:ln w="9525">
            <a:noFill/>
            <a:miter lim="800000"/>
            <a:headEnd/>
            <a:tailEnd/>
          </a:ln>
        </p:spPr>
        <p:txBody>
          <a:bodyPr>
            <a:prstTxWarp prst="textNoShape">
              <a:avLst/>
            </a:prstTxWarp>
            <a:spAutoFit/>
          </a:bodyPr>
          <a:lstStyle/>
          <a:p>
            <a:r>
              <a:rPr lang="en-US"/>
              <a:t>Assume true for every graph with &lt; n nodes</a:t>
            </a:r>
          </a:p>
        </p:txBody>
      </p:sp>
      <p:sp>
        <p:nvSpPr>
          <p:cNvPr id="54278" name="Text Box 16"/>
          <p:cNvSpPr txBox="1">
            <a:spLocks noChangeArrowheads="1"/>
          </p:cNvSpPr>
          <p:nvPr/>
        </p:nvSpPr>
        <p:spPr bwMode="auto">
          <a:xfrm>
            <a:off x="2166938" y="1319213"/>
            <a:ext cx="5500687" cy="519112"/>
          </a:xfrm>
          <a:prstGeom prst="rect">
            <a:avLst/>
          </a:prstGeom>
          <a:noFill/>
          <a:ln w="9525">
            <a:noFill/>
            <a:miter lim="800000"/>
            <a:headEnd/>
            <a:tailEnd/>
          </a:ln>
        </p:spPr>
        <p:txBody>
          <a:bodyPr wrap="none">
            <a:prstTxWarp prst="textNoShape">
              <a:avLst/>
            </a:prstTxWarp>
            <a:spAutoFit/>
          </a:bodyPr>
          <a:lstStyle/>
          <a:p>
            <a:pPr marL="342900" indent="-342900" eaLnBrk="0" hangingPunct="0">
              <a:buClr>
                <a:schemeClr val="tx2"/>
              </a:buClr>
            </a:pPr>
            <a:r>
              <a:rPr lang="en-US"/>
              <a:t>3. G is connected and n = e + 1 </a:t>
            </a:r>
          </a:p>
        </p:txBody>
      </p:sp>
      <p:sp>
        <p:nvSpPr>
          <p:cNvPr id="221201" name="Text Box 17"/>
          <p:cNvSpPr txBox="1">
            <a:spLocks noChangeArrowheads="1"/>
          </p:cNvSpPr>
          <p:nvPr/>
        </p:nvSpPr>
        <p:spPr bwMode="auto">
          <a:xfrm>
            <a:off x="898525" y="3027363"/>
            <a:ext cx="8134350" cy="519112"/>
          </a:xfrm>
          <a:prstGeom prst="rect">
            <a:avLst/>
          </a:prstGeom>
          <a:noFill/>
          <a:ln w="9525">
            <a:noFill/>
            <a:miter lim="800000"/>
            <a:headEnd/>
            <a:tailEnd/>
          </a:ln>
        </p:spPr>
        <p:txBody>
          <a:bodyPr wrap="none">
            <a:prstTxWarp prst="textNoShape">
              <a:avLst/>
            </a:prstTxWarp>
            <a:spAutoFit/>
          </a:bodyPr>
          <a:lstStyle/>
          <a:p>
            <a:r>
              <a:rPr lang="en-US"/>
              <a:t>Let G have n nodes and let x and y be adjacent</a:t>
            </a:r>
          </a:p>
        </p:txBody>
      </p:sp>
      <p:sp>
        <p:nvSpPr>
          <p:cNvPr id="221221" name="Text Box 37"/>
          <p:cNvSpPr txBox="1">
            <a:spLocks noChangeArrowheads="1"/>
          </p:cNvSpPr>
          <p:nvPr/>
        </p:nvSpPr>
        <p:spPr bwMode="auto">
          <a:xfrm>
            <a:off x="974725" y="5570538"/>
            <a:ext cx="7951788" cy="519112"/>
          </a:xfrm>
          <a:prstGeom prst="rect">
            <a:avLst/>
          </a:prstGeom>
          <a:noFill/>
          <a:ln w="9525">
            <a:noFill/>
            <a:miter lim="800000"/>
            <a:headEnd/>
            <a:tailEnd/>
          </a:ln>
        </p:spPr>
        <p:txBody>
          <a:bodyPr wrap="none">
            <a:prstTxWarp prst="textNoShape">
              <a:avLst/>
            </a:prstTxWarp>
            <a:spAutoFit/>
          </a:bodyPr>
          <a:lstStyle/>
          <a:p>
            <a:r>
              <a:rPr lang="en-US"/>
              <a:t>Let n</a:t>
            </a:r>
            <a:r>
              <a:rPr lang="en-US" baseline="-25000"/>
              <a:t>1</a:t>
            </a:r>
            <a:r>
              <a:rPr lang="en-US"/>
              <a:t>,e</a:t>
            </a:r>
            <a:r>
              <a:rPr lang="en-US" baseline="-25000"/>
              <a:t>1</a:t>
            </a:r>
            <a:r>
              <a:rPr lang="en-US"/>
              <a:t> be number of nodes and edges in G</a:t>
            </a:r>
            <a:r>
              <a:rPr lang="en-US" baseline="-25000"/>
              <a:t>1</a:t>
            </a:r>
          </a:p>
        </p:txBody>
      </p:sp>
      <p:sp>
        <p:nvSpPr>
          <p:cNvPr id="221222" name="Text Box 38"/>
          <p:cNvSpPr txBox="1">
            <a:spLocks noChangeArrowheads="1"/>
          </p:cNvSpPr>
          <p:nvPr/>
        </p:nvSpPr>
        <p:spPr bwMode="auto">
          <a:xfrm>
            <a:off x="974725" y="6156325"/>
            <a:ext cx="6194425" cy="519113"/>
          </a:xfrm>
          <a:prstGeom prst="rect">
            <a:avLst/>
          </a:prstGeom>
          <a:noFill/>
          <a:ln w="9525">
            <a:noFill/>
            <a:miter lim="800000"/>
            <a:headEnd/>
            <a:tailEnd/>
          </a:ln>
        </p:spPr>
        <p:txBody>
          <a:bodyPr wrap="none">
            <a:prstTxWarp prst="textNoShape">
              <a:avLst/>
            </a:prstTxWarp>
            <a:spAutoFit/>
          </a:bodyPr>
          <a:lstStyle/>
          <a:p>
            <a:r>
              <a:rPr lang="en-US"/>
              <a:t>Then n = n</a:t>
            </a:r>
            <a:r>
              <a:rPr lang="en-US" baseline="-25000"/>
              <a:t>1</a:t>
            </a:r>
            <a:r>
              <a:rPr lang="en-US"/>
              <a:t> + n</a:t>
            </a:r>
            <a:r>
              <a:rPr lang="en-US" baseline="-25000"/>
              <a:t>2</a:t>
            </a:r>
            <a:r>
              <a:rPr lang="en-US"/>
              <a:t> = e</a:t>
            </a:r>
            <a:r>
              <a:rPr lang="en-US" baseline="-25000"/>
              <a:t>1</a:t>
            </a:r>
            <a:r>
              <a:rPr lang="en-US"/>
              <a:t> + e</a:t>
            </a:r>
            <a:r>
              <a:rPr lang="en-US" baseline="-25000"/>
              <a:t>2</a:t>
            </a:r>
            <a:r>
              <a:rPr lang="en-US"/>
              <a:t> + 2 = e + 1 </a:t>
            </a:r>
          </a:p>
        </p:txBody>
      </p:sp>
      <p:grpSp>
        <p:nvGrpSpPr>
          <p:cNvPr id="2" name="Group 41"/>
          <p:cNvGrpSpPr>
            <a:grpSpLocks/>
          </p:cNvGrpSpPr>
          <p:nvPr/>
        </p:nvGrpSpPr>
        <p:grpSpPr bwMode="auto">
          <a:xfrm>
            <a:off x="1651000" y="3805238"/>
            <a:ext cx="6508750" cy="1743075"/>
            <a:chOff x="1040" y="2397"/>
            <a:chExt cx="4100" cy="1098"/>
          </a:xfrm>
        </p:grpSpPr>
        <p:sp>
          <p:nvSpPr>
            <p:cNvPr id="54283" name="Oval 21"/>
            <p:cNvSpPr>
              <a:spLocks noChangeArrowheads="1"/>
            </p:cNvSpPr>
            <p:nvPr/>
          </p:nvSpPr>
          <p:spPr bwMode="auto">
            <a:xfrm>
              <a:off x="2807" y="2690"/>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4284" name="Oval 22"/>
            <p:cNvSpPr>
              <a:spLocks noChangeArrowheads="1"/>
            </p:cNvSpPr>
            <p:nvPr/>
          </p:nvSpPr>
          <p:spPr bwMode="auto">
            <a:xfrm>
              <a:off x="3212" y="2690"/>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4285" name="Line 24"/>
            <p:cNvSpPr>
              <a:spLocks noChangeShapeType="1"/>
            </p:cNvSpPr>
            <p:nvPr/>
          </p:nvSpPr>
          <p:spPr bwMode="auto">
            <a:xfrm>
              <a:off x="2962" y="2770"/>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54286" name="Text Box 31"/>
            <p:cNvSpPr txBox="1">
              <a:spLocks noChangeArrowheads="1"/>
            </p:cNvSpPr>
            <p:nvPr/>
          </p:nvSpPr>
          <p:spPr bwMode="auto">
            <a:xfrm>
              <a:off x="2775" y="2904"/>
              <a:ext cx="233" cy="327"/>
            </a:xfrm>
            <a:prstGeom prst="rect">
              <a:avLst/>
            </a:prstGeom>
            <a:noFill/>
            <a:ln w="9525">
              <a:noFill/>
              <a:miter lim="800000"/>
              <a:headEnd/>
              <a:tailEnd/>
            </a:ln>
          </p:spPr>
          <p:txBody>
            <a:bodyPr wrap="none">
              <a:prstTxWarp prst="textNoShape">
                <a:avLst/>
              </a:prstTxWarp>
              <a:spAutoFit/>
            </a:bodyPr>
            <a:lstStyle/>
            <a:p>
              <a:r>
                <a:rPr lang="en-US"/>
                <a:t>x</a:t>
              </a:r>
            </a:p>
          </p:txBody>
        </p:sp>
        <p:sp>
          <p:nvSpPr>
            <p:cNvPr id="54287" name="Text Box 32"/>
            <p:cNvSpPr txBox="1">
              <a:spLocks noChangeArrowheads="1"/>
            </p:cNvSpPr>
            <p:nvPr/>
          </p:nvSpPr>
          <p:spPr bwMode="auto">
            <a:xfrm>
              <a:off x="3151" y="2906"/>
              <a:ext cx="237" cy="327"/>
            </a:xfrm>
            <a:prstGeom prst="rect">
              <a:avLst/>
            </a:prstGeom>
            <a:noFill/>
            <a:ln w="9525">
              <a:noFill/>
              <a:miter lim="800000"/>
              <a:headEnd/>
              <a:tailEnd/>
            </a:ln>
          </p:spPr>
          <p:txBody>
            <a:bodyPr wrap="none">
              <a:prstTxWarp prst="textNoShape">
                <a:avLst/>
              </a:prstTxWarp>
              <a:spAutoFit/>
            </a:bodyPr>
            <a:lstStyle/>
            <a:p>
              <a:r>
                <a:rPr lang="en-US"/>
                <a:t>y</a:t>
              </a:r>
            </a:p>
          </p:txBody>
        </p:sp>
        <p:sp>
          <p:nvSpPr>
            <p:cNvPr id="54288" name="Text Box 33"/>
            <p:cNvSpPr txBox="1">
              <a:spLocks noChangeArrowheads="1"/>
            </p:cNvSpPr>
            <p:nvPr/>
          </p:nvSpPr>
          <p:spPr bwMode="auto">
            <a:xfrm>
              <a:off x="1571" y="2717"/>
              <a:ext cx="383" cy="327"/>
            </a:xfrm>
            <a:prstGeom prst="rect">
              <a:avLst/>
            </a:prstGeom>
            <a:noFill/>
            <a:ln w="9525">
              <a:noFill/>
              <a:miter lim="800000"/>
              <a:headEnd/>
              <a:tailEnd/>
            </a:ln>
          </p:spPr>
          <p:txBody>
            <a:bodyPr wrap="none">
              <a:prstTxWarp prst="textNoShape">
                <a:avLst/>
              </a:prstTxWarp>
              <a:spAutoFit/>
            </a:bodyPr>
            <a:lstStyle/>
            <a:p>
              <a:r>
                <a:rPr lang="en-US"/>
                <a:t>G</a:t>
              </a:r>
              <a:r>
                <a:rPr lang="en-US" baseline="-25000"/>
                <a:t>1</a:t>
              </a:r>
            </a:p>
          </p:txBody>
        </p:sp>
        <p:sp>
          <p:nvSpPr>
            <p:cNvPr id="54289" name="Text Box 34"/>
            <p:cNvSpPr txBox="1">
              <a:spLocks noChangeArrowheads="1"/>
            </p:cNvSpPr>
            <p:nvPr/>
          </p:nvSpPr>
          <p:spPr bwMode="auto">
            <a:xfrm>
              <a:off x="4146" y="2690"/>
              <a:ext cx="383" cy="327"/>
            </a:xfrm>
            <a:prstGeom prst="rect">
              <a:avLst/>
            </a:prstGeom>
            <a:noFill/>
            <a:ln w="9525">
              <a:noFill/>
              <a:miter lim="800000"/>
              <a:headEnd/>
              <a:tailEnd/>
            </a:ln>
          </p:spPr>
          <p:txBody>
            <a:bodyPr wrap="none">
              <a:prstTxWarp prst="textNoShape">
                <a:avLst/>
              </a:prstTxWarp>
              <a:spAutoFit/>
            </a:bodyPr>
            <a:lstStyle/>
            <a:p>
              <a:r>
                <a:rPr lang="en-US"/>
                <a:t>G</a:t>
              </a:r>
              <a:r>
                <a:rPr lang="en-US" baseline="-25000"/>
                <a:t>2</a:t>
              </a:r>
            </a:p>
          </p:txBody>
        </p:sp>
        <p:sp>
          <p:nvSpPr>
            <p:cNvPr id="54290" name="Freeform 39"/>
            <p:cNvSpPr>
              <a:spLocks/>
            </p:cNvSpPr>
            <p:nvPr/>
          </p:nvSpPr>
          <p:spPr bwMode="auto">
            <a:xfrm>
              <a:off x="1040" y="2397"/>
              <a:ext cx="1814" cy="1097"/>
            </a:xfrm>
            <a:custGeom>
              <a:avLst/>
              <a:gdLst>
                <a:gd name="T0" fmla="*/ 1814 w 1814"/>
                <a:gd name="T1" fmla="*/ 300 h 1097"/>
                <a:gd name="T2" fmla="*/ 1116 w 1814"/>
                <a:gd name="T3" fmla="*/ 29 h 1097"/>
                <a:gd name="T4" fmla="*/ 261 w 1814"/>
                <a:gd name="T5" fmla="*/ 125 h 1097"/>
                <a:gd name="T6" fmla="*/ 51 w 1814"/>
                <a:gd name="T7" fmla="*/ 640 h 1097"/>
                <a:gd name="T8" fmla="*/ 566 w 1814"/>
                <a:gd name="T9" fmla="*/ 928 h 1097"/>
                <a:gd name="T10" fmla="*/ 1247 w 1814"/>
                <a:gd name="T11" fmla="*/ 1016 h 1097"/>
                <a:gd name="T12" fmla="*/ 1814 w 1814"/>
                <a:gd name="T13" fmla="*/ 440 h 1097"/>
                <a:gd name="T14" fmla="*/ 0 60000 65536"/>
                <a:gd name="T15" fmla="*/ 0 60000 65536"/>
                <a:gd name="T16" fmla="*/ 0 60000 65536"/>
                <a:gd name="T17" fmla="*/ 0 60000 65536"/>
                <a:gd name="T18" fmla="*/ 0 60000 65536"/>
                <a:gd name="T19" fmla="*/ 0 60000 65536"/>
                <a:gd name="T20" fmla="*/ 0 60000 65536"/>
                <a:gd name="T21" fmla="*/ 0 w 1814"/>
                <a:gd name="T22" fmla="*/ 0 h 1097"/>
                <a:gd name="T23" fmla="*/ 1814 w 1814"/>
                <a:gd name="T24" fmla="*/ 1097 h 109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814" h="1097">
                  <a:moveTo>
                    <a:pt x="1814" y="300"/>
                  </a:moveTo>
                  <a:cubicBezTo>
                    <a:pt x="1594" y="179"/>
                    <a:pt x="1375" y="58"/>
                    <a:pt x="1116" y="29"/>
                  </a:cubicBezTo>
                  <a:cubicBezTo>
                    <a:pt x="857" y="0"/>
                    <a:pt x="438" y="23"/>
                    <a:pt x="261" y="125"/>
                  </a:cubicBezTo>
                  <a:cubicBezTo>
                    <a:pt x="84" y="227"/>
                    <a:pt x="0" y="506"/>
                    <a:pt x="51" y="640"/>
                  </a:cubicBezTo>
                  <a:cubicBezTo>
                    <a:pt x="102" y="774"/>
                    <a:pt x="367" y="865"/>
                    <a:pt x="566" y="928"/>
                  </a:cubicBezTo>
                  <a:cubicBezTo>
                    <a:pt x="765" y="991"/>
                    <a:pt x="1039" y="1097"/>
                    <a:pt x="1247" y="1016"/>
                  </a:cubicBezTo>
                  <a:cubicBezTo>
                    <a:pt x="1455" y="935"/>
                    <a:pt x="1720" y="536"/>
                    <a:pt x="1814" y="440"/>
                  </a:cubicBezTo>
                </a:path>
              </a:pathLst>
            </a:custGeom>
            <a:noFill/>
            <a:ln w="38100">
              <a:solidFill>
                <a:schemeClr val="tx1"/>
              </a:solidFill>
              <a:round/>
              <a:headEnd/>
              <a:tailEnd/>
            </a:ln>
          </p:spPr>
          <p:txBody>
            <a:bodyPr>
              <a:prstTxWarp prst="textNoShape">
                <a:avLst/>
              </a:prstTxWarp>
            </a:bodyPr>
            <a:lstStyle/>
            <a:p>
              <a:endParaRPr lang="en-US"/>
            </a:p>
          </p:txBody>
        </p:sp>
        <p:sp>
          <p:nvSpPr>
            <p:cNvPr id="54291" name="Freeform 40"/>
            <p:cNvSpPr>
              <a:spLocks/>
            </p:cNvSpPr>
            <p:nvPr/>
          </p:nvSpPr>
          <p:spPr bwMode="auto">
            <a:xfrm flipH="1">
              <a:off x="3326" y="2398"/>
              <a:ext cx="1814" cy="1097"/>
            </a:xfrm>
            <a:custGeom>
              <a:avLst/>
              <a:gdLst>
                <a:gd name="T0" fmla="*/ 1814 w 1814"/>
                <a:gd name="T1" fmla="*/ 300 h 1097"/>
                <a:gd name="T2" fmla="*/ 1116 w 1814"/>
                <a:gd name="T3" fmla="*/ 29 h 1097"/>
                <a:gd name="T4" fmla="*/ 261 w 1814"/>
                <a:gd name="T5" fmla="*/ 125 h 1097"/>
                <a:gd name="T6" fmla="*/ 51 w 1814"/>
                <a:gd name="T7" fmla="*/ 640 h 1097"/>
                <a:gd name="T8" fmla="*/ 566 w 1814"/>
                <a:gd name="T9" fmla="*/ 928 h 1097"/>
                <a:gd name="T10" fmla="*/ 1247 w 1814"/>
                <a:gd name="T11" fmla="*/ 1016 h 1097"/>
                <a:gd name="T12" fmla="*/ 1814 w 1814"/>
                <a:gd name="T13" fmla="*/ 440 h 1097"/>
                <a:gd name="T14" fmla="*/ 0 60000 65536"/>
                <a:gd name="T15" fmla="*/ 0 60000 65536"/>
                <a:gd name="T16" fmla="*/ 0 60000 65536"/>
                <a:gd name="T17" fmla="*/ 0 60000 65536"/>
                <a:gd name="T18" fmla="*/ 0 60000 65536"/>
                <a:gd name="T19" fmla="*/ 0 60000 65536"/>
                <a:gd name="T20" fmla="*/ 0 60000 65536"/>
                <a:gd name="T21" fmla="*/ 0 w 1814"/>
                <a:gd name="T22" fmla="*/ 0 h 1097"/>
                <a:gd name="T23" fmla="*/ 1814 w 1814"/>
                <a:gd name="T24" fmla="*/ 1097 h 109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814" h="1097">
                  <a:moveTo>
                    <a:pt x="1814" y="300"/>
                  </a:moveTo>
                  <a:cubicBezTo>
                    <a:pt x="1594" y="179"/>
                    <a:pt x="1375" y="58"/>
                    <a:pt x="1116" y="29"/>
                  </a:cubicBezTo>
                  <a:cubicBezTo>
                    <a:pt x="857" y="0"/>
                    <a:pt x="438" y="23"/>
                    <a:pt x="261" y="125"/>
                  </a:cubicBezTo>
                  <a:cubicBezTo>
                    <a:pt x="84" y="227"/>
                    <a:pt x="0" y="506"/>
                    <a:pt x="51" y="640"/>
                  </a:cubicBezTo>
                  <a:cubicBezTo>
                    <a:pt x="102" y="774"/>
                    <a:pt x="367" y="865"/>
                    <a:pt x="566" y="928"/>
                  </a:cubicBezTo>
                  <a:cubicBezTo>
                    <a:pt x="765" y="991"/>
                    <a:pt x="1039" y="1097"/>
                    <a:pt x="1247" y="1016"/>
                  </a:cubicBezTo>
                  <a:cubicBezTo>
                    <a:pt x="1455" y="935"/>
                    <a:pt x="1720" y="536"/>
                    <a:pt x="1814" y="440"/>
                  </a:cubicBezTo>
                </a:path>
              </a:pathLst>
            </a:custGeom>
            <a:noFill/>
            <a:ln w="38100">
              <a:solidFill>
                <a:schemeClr val="tx1"/>
              </a:solidFill>
              <a:round/>
              <a:headEnd/>
              <a:tailEnd/>
            </a:ln>
          </p:spPr>
          <p:txBody>
            <a:bodyPr>
              <a:prstTxWarp prst="textNoShape">
                <a:avLst/>
              </a:prstTxWarp>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1189"/>
                                        </p:tgtEl>
                                        <p:attrNameLst>
                                          <p:attrName>style.visibility</p:attrName>
                                        </p:attrNameLst>
                                      </p:cBhvr>
                                      <p:to>
                                        <p:strVal val="visible"/>
                                      </p:to>
                                    </p:set>
                                    <p:animEffect transition="in" filter="fade">
                                      <p:cBhvr>
                                        <p:cTn id="7" dur="500"/>
                                        <p:tgtEl>
                                          <p:spTgt spid="22118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1190"/>
                                        </p:tgtEl>
                                        <p:attrNameLst>
                                          <p:attrName>style.visibility</p:attrName>
                                        </p:attrNameLst>
                                      </p:cBhvr>
                                      <p:to>
                                        <p:strVal val="visible"/>
                                      </p:to>
                                    </p:set>
                                    <p:animEffect transition="in" filter="fade">
                                      <p:cBhvr>
                                        <p:cTn id="12" dur="500"/>
                                        <p:tgtEl>
                                          <p:spTgt spid="22119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1201"/>
                                        </p:tgtEl>
                                        <p:attrNameLst>
                                          <p:attrName>style.visibility</p:attrName>
                                        </p:attrNameLst>
                                      </p:cBhvr>
                                      <p:to>
                                        <p:strVal val="visible"/>
                                      </p:to>
                                    </p:set>
                                    <p:animEffect transition="in" filter="fade">
                                      <p:cBhvr>
                                        <p:cTn id="17" dur="500"/>
                                        <p:tgtEl>
                                          <p:spTgt spid="22120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21221"/>
                                        </p:tgtEl>
                                        <p:attrNameLst>
                                          <p:attrName>style.visibility</p:attrName>
                                        </p:attrNameLst>
                                      </p:cBhvr>
                                      <p:to>
                                        <p:strVal val="visible"/>
                                      </p:to>
                                    </p:set>
                                    <p:animEffect transition="in" filter="fade">
                                      <p:cBhvr>
                                        <p:cTn id="27" dur="500"/>
                                        <p:tgtEl>
                                          <p:spTgt spid="22122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21222"/>
                                        </p:tgtEl>
                                        <p:attrNameLst>
                                          <p:attrName>style.visibility</p:attrName>
                                        </p:attrNameLst>
                                      </p:cBhvr>
                                      <p:to>
                                        <p:strVal val="visible"/>
                                      </p:to>
                                    </p:set>
                                    <p:animEffect transition="in" filter="fade">
                                      <p:cBhvr>
                                        <p:cTn id="32" dur="500"/>
                                        <p:tgtEl>
                                          <p:spTgt spid="2212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9" grpId="0"/>
      <p:bldP spid="221190" grpId="0"/>
      <p:bldP spid="221201" grpId="0"/>
      <p:bldP spid="221221" grpId="0"/>
      <p:bldP spid="221222" grpId="0"/>
    </p:bld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238125" y="111125"/>
            <a:ext cx="1535171" cy="646331"/>
          </a:xfrm>
          <a:prstGeom prst="rect">
            <a:avLst/>
          </a:prstGeom>
          <a:noFill/>
          <a:ln w="9525">
            <a:noFill/>
            <a:miter lim="800000"/>
            <a:headEnd/>
            <a:tailEnd/>
          </a:ln>
        </p:spPr>
        <p:txBody>
          <a:bodyPr wrap="none">
            <a:prstTxWarp prst="textNoShape">
              <a:avLst/>
            </a:prstTxWarp>
            <a:spAutoFit/>
          </a:bodyPr>
          <a:lstStyle/>
          <a:p>
            <a:r>
              <a:rPr lang="en-US" sz="3600" dirty="0" smtClean="0"/>
              <a:t> 3 </a:t>
            </a:r>
            <a:r>
              <a:rPr lang="en-US" sz="3600" dirty="0" err="1">
                <a:sym typeface="Symbol" charset="2"/>
              </a:rPr>
              <a:t></a:t>
            </a:r>
            <a:r>
              <a:rPr lang="en-US" sz="3600" dirty="0" smtClean="0">
                <a:sym typeface="Symbol" charset="2"/>
              </a:rPr>
              <a:t> </a:t>
            </a:r>
            <a:r>
              <a:rPr lang="en-US" sz="3600" dirty="0">
                <a:sym typeface="Symbol" charset="2"/>
              </a:rPr>
              <a:t>2</a:t>
            </a:r>
            <a:r>
              <a:rPr lang="en-US" sz="3600" dirty="0" smtClean="0"/>
              <a:t> </a:t>
            </a:r>
            <a:endParaRPr lang="en-US" sz="3600" dirty="0"/>
          </a:p>
        </p:txBody>
      </p:sp>
      <p:sp>
        <p:nvSpPr>
          <p:cNvPr id="54275" name="Text Box 4"/>
          <p:cNvSpPr txBox="1">
            <a:spLocks noChangeArrowheads="1"/>
          </p:cNvSpPr>
          <p:nvPr/>
        </p:nvSpPr>
        <p:spPr bwMode="auto">
          <a:xfrm>
            <a:off x="2166938" y="195263"/>
            <a:ext cx="5635625" cy="946150"/>
          </a:xfrm>
          <a:prstGeom prst="rect">
            <a:avLst/>
          </a:prstGeom>
          <a:noFill/>
          <a:ln w="9525">
            <a:noFill/>
            <a:miter lim="800000"/>
            <a:headEnd/>
            <a:tailEnd/>
          </a:ln>
        </p:spPr>
        <p:txBody>
          <a:bodyPr>
            <a:prstTxWarp prst="textNoShape">
              <a:avLst/>
            </a:prstTxWarp>
            <a:spAutoFit/>
          </a:bodyPr>
          <a:lstStyle/>
          <a:p>
            <a:pPr marL="342900" indent="-342900" eaLnBrk="0" hangingPunct="0">
              <a:buClr>
                <a:schemeClr val="tx2"/>
              </a:buClr>
            </a:pPr>
            <a:r>
              <a:rPr lang="en-US"/>
              <a:t>2. Every two nodes of G are joined by a unique path</a:t>
            </a:r>
          </a:p>
        </p:txBody>
      </p:sp>
      <p:sp>
        <p:nvSpPr>
          <p:cNvPr id="221189" name="Text Box 5"/>
          <p:cNvSpPr txBox="1">
            <a:spLocks noChangeArrowheads="1"/>
          </p:cNvSpPr>
          <p:nvPr/>
        </p:nvSpPr>
        <p:spPr bwMode="auto">
          <a:xfrm>
            <a:off x="427038" y="1885950"/>
            <a:ext cx="1233481" cy="523220"/>
          </a:xfrm>
          <a:prstGeom prst="rect">
            <a:avLst/>
          </a:prstGeom>
          <a:noFill/>
          <a:ln w="9525">
            <a:noFill/>
            <a:miter lim="800000"/>
            <a:headEnd/>
            <a:tailEnd/>
          </a:ln>
        </p:spPr>
        <p:txBody>
          <a:bodyPr wrap="none">
            <a:prstTxWarp prst="textNoShape">
              <a:avLst/>
            </a:prstTxWarp>
            <a:spAutoFit/>
          </a:bodyPr>
          <a:lstStyle/>
          <a:p>
            <a:r>
              <a:rPr lang="en-US" dirty="0">
                <a:solidFill>
                  <a:schemeClr val="tx2"/>
                </a:solidFill>
              </a:rPr>
              <a:t>Proof</a:t>
            </a:r>
            <a:r>
              <a:rPr lang="en-US" dirty="0" smtClean="0">
                <a:solidFill>
                  <a:schemeClr val="tx2"/>
                </a:solidFill>
              </a:rPr>
              <a:t>:</a:t>
            </a:r>
            <a:endParaRPr lang="en-US" dirty="0">
              <a:solidFill>
                <a:schemeClr val="tx2"/>
              </a:solidFill>
            </a:endParaRPr>
          </a:p>
        </p:txBody>
      </p:sp>
      <p:sp>
        <p:nvSpPr>
          <p:cNvPr id="221190" name="Text Box 6"/>
          <p:cNvSpPr txBox="1">
            <a:spLocks noChangeArrowheads="1"/>
          </p:cNvSpPr>
          <p:nvPr/>
        </p:nvSpPr>
        <p:spPr bwMode="auto">
          <a:xfrm>
            <a:off x="339376" y="2451100"/>
            <a:ext cx="8615778" cy="2677656"/>
          </a:xfrm>
          <a:prstGeom prst="rect">
            <a:avLst/>
          </a:prstGeom>
          <a:noFill/>
          <a:ln w="9525">
            <a:noFill/>
            <a:miter lim="800000"/>
            <a:headEnd/>
            <a:tailEnd/>
          </a:ln>
        </p:spPr>
        <p:txBody>
          <a:bodyPr wrap="square">
            <a:prstTxWarp prst="textNoShape">
              <a:avLst/>
            </a:prstTxWarp>
            <a:spAutoFit/>
          </a:bodyPr>
          <a:lstStyle/>
          <a:p>
            <a:r>
              <a:rPr lang="en-US" sz="2400" dirty="0" smtClean="0"/>
              <a:t>Imagine trying to connect the </a:t>
            </a:r>
            <a:r>
              <a:rPr lang="en-US" sz="2400" dirty="0" err="1" smtClean="0"/>
              <a:t>n</a:t>
            </a:r>
            <a:r>
              <a:rPr lang="en-US" sz="2400" dirty="0" smtClean="0"/>
              <a:t> nodes of G with n-1 edges, by inserting the edges one by one.</a:t>
            </a:r>
          </a:p>
          <a:p>
            <a:endParaRPr lang="en-US" sz="2400" dirty="0" smtClean="0"/>
          </a:p>
          <a:p>
            <a:r>
              <a:rPr lang="en-US" sz="2400" dirty="0" smtClean="0"/>
              <a:t>The only way to completely connect the graph is if on every step we connect two components together, otherwise we run out of edges.  Each component has the unique paths property.</a:t>
            </a:r>
            <a:endParaRPr lang="en-US" sz="2400" dirty="0"/>
          </a:p>
        </p:txBody>
      </p:sp>
      <p:sp>
        <p:nvSpPr>
          <p:cNvPr id="54278" name="Text Box 16"/>
          <p:cNvSpPr txBox="1">
            <a:spLocks noChangeArrowheads="1"/>
          </p:cNvSpPr>
          <p:nvPr/>
        </p:nvSpPr>
        <p:spPr bwMode="auto">
          <a:xfrm>
            <a:off x="2166938" y="1319213"/>
            <a:ext cx="5500687" cy="519112"/>
          </a:xfrm>
          <a:prstGeom prst="rect">
            <a:avLst/>
          </a:prstGeom>
          <a:noFill/>
          <a:ln w="9525">
            <a:noFill/>
            <a:miter lim="800000"/>
            <a:headEnd/>
            <a:tailEnd/>
          </a:ln>
        </p:spPr>
        <p:txBody>
          <a:bodyPr wrap="none">
            <a:prstTxWarp prst="textNoShape">
              <a:avLst/>
            </a:prstTxWarp>
            <a:spAutoFit/>
          </a:bodyPr>
          <a:lstStyle/>
          <a:p>
            <a:pPr marL="342900" indent="-342900" eaLnBrk="0" hangingPunct="0">
              <a:buClr>
                <a:schemeClr val="tx2"/>
              </a:buClr>
            </a:pPr>
            <a:r>
              <a:rPr lang="en-US" dirty="0"/>
              <a:t>3. G is connected and</a:t>
            </a:r>
            <a:r>
              <a:rPr lang="en-US" dirty="0" smtClean="0"/>
              <a:t> </a:t>
            </a:r>
            <a:r>
              <a:rPr lang="en-US" dirty="0" err="1" smtClean="0"/>
              <a:t>e</a:t>
            </a:r>
            <a:r>
              <a:rPr lang="en-US" dirty="0" smtClean="0"/>
              <a:t> </a:t>
            </a:r>
            <a:r>
              <a:rPr lang="en-US" dirty="0"/>
              <a:t>=</a:t>
            </a:r>
            <a:r>
              <a:rPr lang="en-US" dirty="0" smtClean="0"/>
              <a:t> </a:t>
            </a:r>
            <a:r>
              <a:rPr lang="en-US" dirty="0" err="1" smtClean="0"/>
              <a:t>n</a:t>
            </a:r>
            <a:r>
              <a:rPr lang="en-US" dirty="0" smtClean="0"/>
              <a:t> - </a:t>
            </a:r>
            <a:r>
              <a:rPr lang="en-US" dirty="0"/>
              <a:t>1 </a:t>
            </a:r>
          </a:p>
        </p:txBody>
      </p:sp>
      <p:grpSp>
        <p:nvGrpSpPr>
          <p:cNvPr id="20" name="Group 64"/>
          <p:cNvGrpSpPr>
            <a:grpSpLocks/>
          </p:cNvGrpSpPr>
          <p:nvPr/>
        </p:nvGrpSpPr>
        <p:grpSpPr bwMode="auto">
          <a:xfrm>
            <a:off x="2435693" y="5603906"/>
            <a:ext cx="711200" cy="801687"/>
            <a:chOff x="1260" y="2069"/>
            <a:chExt cx="601" cy="614"/>
          </a:xfrm>
        </p:grpSpPr>
        <p:sp>
          <p:nvSpPr>
            <p:cNvPr id="21" name="Oval 65"/>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22" name="Oval 66"/>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23" name="Oval 67"/>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24" name="Oval 68"/>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sp>
        <p:nvSpPr>
          <p:cNvPr id="25" name="Line 143"/>
          <p:cNvSpPr>
            <a:spLocks noChangeShapeType="1"/>
          </p:cNvSpPr>
          <p:nvPr/>
        </p:nvSpPr>
        <p:spPr bwMode="auto">
          <a:xfrm rot="16200000">
            <a:off x="2799231" y="5543581"/>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26" name="Line 144"/>
          <p:cNvSpPr>
            <a:spLocks noChangeShapeType="1"/>
          </p:cNvSpPr>
          <p:nvPr/>
        </p:nvSpPr>
        <p:spPr bwMode="auto">
          <a:xfrm rot="16200000">
            <a:off x="2797643" y="6123018"/>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27" name="Line 151"/>
          <p:cNvSpPr>
            <a:spLocks noChangeShapeType="1"/>
          </p:cNvSpPr>
          <p:nvPr/>
        </p:nvSpPr>
        <p:spPr bwMode="auto">
          <a:xfrm>
            <a:off x="2605556" y="5802343"/>
            <a:ext cx="357187" cy="415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nvGrpSpPr>
          <p:cNvPr id="28" name="Group 48"/>
          <p:cNvGrpSpPr>
            <a:grpSpLocks/>
          </p:cNvGrpSpPr>
          <p:nvPr/>
        </p:nvGrpSpPr>
        <p:grpSpPr bwMode="auto">
          <a:xfrm>
            <a:off x="4128736" y="5614263"/>
            <a:ext cx="711200" cy="801687"/>
            <a:chOff x="1260" y="2069"/>
            <a:chExt cx="601" cy="614"/>
          </a:xfrm>
        </p:grpSpPr>
        <p:sp>
          <p:nvSpPr>
            <p:cNvPr id="29" name="Oval 49"/>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0" name="Oval 50"/>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1" name="Oval 51"/>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2" name="Oval 52"/>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sp>
        <p:nvSpPr>
          <p:cNvPr id="33" name="Line 129"/>
          <p:cNvSpPr>
            <a:spLocks noChangeShapeType="1"/>
          </p:cNvSpPr>
          <p:nvPr/>
        </p:nvSpPr>
        <p:spPr bwMode="auto">
          <a:xfrm>
            <a:off x="4726497" y="5838963"/>
            <a:ext cx="0" cy="3476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4" name="Line 146"/>
          <p:cNvSpPr>
            <a:spLocks noChangeShapeType="1"/>
          </p:cNvSpPr>
          <p:nvPr/>
        </p:nvSpPr>
        <p:spPr bwMode="auto">
          <a:xfrm rot="16200000">
            <a:off x="4453447" y="5534163"/>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5" name="Line 163"/>
          <p:cNvSpPr>
            <a:spLocks noChangeShapeType="1"/>
          </p:cNvSpPr>
          <p:nvPr/>
        </p:nvSpPr>
        <p:spPr bwMode="auto">
          <a:xfrm flipV="1">
            <a:off x="4278822" y="5773875"/>
            <a:ext cx="393700" cy="428625"/>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36" name="TextBox 35"/>
          <p:cNvSpPr txBox="1"/>
          <p:nvPr/>
        </p:nvSpPr>
        <p:spPr>
          <a:xfrm>
            <a:off x="2880260" y="5162695"/>
            <a:ext cx="371741" cy="523220"/>
          </a:xfrm>
          <a:prstGeom prst="rect">
            <a:avLst/>
          </a:prstGeom>
          <a:noFill/>
        </p:spPr>
        <p:txBody>
          <a:bodyPr wrap="none" rtlCol="0">
            <a:spAutoFit/>
          </a:bodyPr>
          <a:lstStyle/>
          <a:p>
            <a:r>
              <a:rPr lang="en-US" dirty="0" err="1" smtClean="0"/>
              <a:t>x</a:t>
            </a:r>
            <a:endParaRPr lang="en-US" dirty="0"/>
          </a:p>
        </p:txBody>
      </p:sp>
      <p:sp>
        <p:nvSpPr>
          <p:cNvPr id="37" name="TextBox 36"/>
          <p:cNvSpPr txBox="1"/>
          <p:nvPr/>
        </p:nvSpPr>
        <p:spPr>
          <a:xfrm>
            <a:off x="4034027" y="5146096"/>
            <a:ext cx="398422" cy="523220"/>
          </a:xfrm>
          <a:prstGeom prst="rect">
            <a:avLst/>
          </a:prstGeom>
          <a:noFill/>
        </p:spPr>
        <p:txBody>
          <a:bodyPr wrap="square" rtlCol="0">
            <a:spAutoFit/>
          </a:bodyPr>
          <a:lstStyle/>
          <a:p>
            <a:r>
              <a:rPr lang="en-US" dirty="0" err="1" smtClean="0"/>
              <a:t>y</a:t>
            </a:r>
            <a:endParaRPr lang="en-US" dirty="0"/>
          </a:p>
        </p:txBody>
      </p:sp>
      <p:sp>
        <p:nvSpPr>
          <p:cNvPr id="38" name="Line 163"/>
          <p:cNvSpPr>
            <a:spLocks noChangeShapeType="1"/>
          </p:cNvSpPr>
          <p:nvPr/>
        </p:nvSpPr>
        <p:spPr bwMode="auto">
          <a:xfrm>
            <a:off x="3162477" y="5702203"/>
            <a:ext cx="937953" cy="16601"/>
          </a:xfrm>
          <a:prstGeom prst="line">
            <a:avLst/>
          </a:prstGeom>
          <a:noFill/>
          <a:ln w="38100" cap="sq">
            <a:solidFill>
              <a:srgbClr val="CC9900"/>
            </a:solidFill>
            <a:round/>
            <a:headEnd/>
            <a:tailEnd/>
          </a:ln>
        </p:spPr>
        <p:txBody>
          <a:bodyPr wrap="square" lIns="274320" rIns="274320" anchor="ctr">
            <a:prstTxWarp prst="textNoShape">
              <a:avLst/>
            </a:prstTxWarp>
            <a:spAutoFit/>
          </a:bodyPr>
          <a:lstStyle/>
          <a:p>
            <a:endParaRPr lang="en-US"/>
          </a:p>
        </p:txBody>
      </p:sp>
      <p:sp>
        <p:nvSpPr>
          <p:cNvPr id="39" name="TextBox 38"/>
          <p:cNvSpPr txBox="1"/>
          <p:nvPr/>
        </p:nvSpPr>
        <p:spPr>
          <a:xfrm>
            <a:off x="5204049" y="5261796"/>
            <a:ext cx="3939951" cy="1200328"/>
          </a:xfrm>
          <a:prstGeom prst="rect">
            <a:avLst/>
          </a:prstGeom>
          <a:noFill/>
        </p:spPr>
        <p:txBody>
          <a:bodyPr wrap="square" rtlCol="0">
            <a:spAutoFit/>
          </a:bodyPr>
          <a:lstStyle/>
          <a:p>
            <a:r>
              <a:rPr lang="en-US" sz="2400" dirty="0" smtClean="0"/>
              <a:t>It’s easy to see that the unique path property holds in the result.</a:t>
            </a:r>
            <a:endParaRPr lang="en-US" sz="24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21189"/>
                                        </p:tgtEl>
                                        <p:attrNameLst>
                                          <p:attrName>style.visibility</p:attrName>
                                        </p:attrNameLst>
                                      </p:cBhvr>
                                      <p:to>
                                        <p:strVal val="visible"/>
                                      </p:to>
                                    </p:set>
                                    <p:animEffect transition="in" filter="fade">
                                      <p:cBhvr>
                                        <p:cTn id="7" dur="500"/>
                                        <p:tgtEl>
                                          <p:spTgt spid="221189"/>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2" nodeType="clickEffect">
                                  <p:stCondLst>
                                    <p:cond delay="0"/>
                                  </p:stCondLst>
                                  <p:childTnLst>
                                    <p:set>
                                      <p:cBhvr>
                                        <p:cTn id="11" dur="1" fill="hold">
                                          <p:stCondLst>
                                            <p:cond delay="0"/>
                                          </p:stCondLst>
                                        </p:cTn>
                                        <p:tgtEl>
                                          <p:spTgt spid="221190"/>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5"/>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7"/>
                                        </p:tgtEl>
                                        <p:attrNameLst>
                                          <p:attrName>style.visibility</p:attrName>
                                        </p:attrNameLst>
                                      </p:cBhvr>
                                      <p:to>
                                        <p:strVal val="visible"/>
                                      </p:to>
                                    </p:set>
                                  </p:childTnLst>
                                </p:cTn>
                              </p:par>
                              <p:par>
                                <p:cTn id="18" presetID="1" presetClass="entr" presetSubtype="0" fill="hold" grpId="0" nodeType="withEffect">
                                  <p:stCondLst>
                                    <p:cond delay="0"/>
                                  </p:stCondLst>
                                  <p:childTnLst>
                                    <p:set>
                                      <p:cBhvr>
                                        <p:cTn id="19" dur="1" fill="hold">
                                          <p:stCondLst>
                                            <p:cond delay="0"/>
                                          </p:stCondLst>
                                        </p:cTn>
                                        <p:tgtEl>
                                          <p:spTgt spid="27"/>
                                        </p:tgtEl>
                                        <p:attrNameLst>
                                          <p:attrName>style.visibility</p:attrName>
                                        </p:attrNameLst>
                                      </p:cBhvr>
                                      <p:to>
                                        <p:strVal val="visible"/>
                                      </p:to>
                                    </p:set>
                                  </p:childTnLst>
                                </p:cTn>
                              </p:par>
                              <p:par>
                                <p:cTn id="20" presetID="1" presetClass="entr" presetSubtype="0" fill="hold" grpId="0" nodeType="with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20"/>
                                        </p:tgtEl>
                                        <p:attrNameLst>
                                          <p:attrName>style.visibility</p:attrName>
                                        </p:attrNameLst>
                                      </p:cBhvr>
                                      <p:to>
                                        <p:strVal val="visible"/>
                                      </p:to>
                                    </p:set>
                                  </p:childTnLst>
                                </p:cTn>
                              </p:par>
                              <p:par>
                                <p:cTn id="24" presetID="1" presetClass="entr" presetSubtype="0" fill="hold" grpId="0" nodeType="withEffect">
                                  <p:stCondLst>
                                    <p:cond delay="0"/>
                                  </p:stCondLst>
                                  <p:childTnLst>
                                    <p:set>
                                      <p:cBhvr>
                                        <p:cTn id="25" dur="1" fill="hold">
                                          <p:stCondLst>
                                            <p:cond delay="0"/>
                                          </p:stCondLst>
                                        </p:cTn>
                                        <p:tgtEl>
                                          <p:spTgt spid="36"/>
                                        </p:tgtEl>
                                        <p:attrNameLst>
                                          <p:attrName>style.visibility</p:attrName>
                                        </p:attrNameLst>
                                      </p:cBhvr>
                                      <p:to>
                                        <p:strVal val="visible"/>
                                      </p:to>
                                    </p:set>
                                  </p:childTnLst>
                                </p:cTn>
                              </p:par>
                              <p:par>
                                <p:cTn id="26" presetID="1" presetClass="entr" presetSubtype="0" fill="hold" nodeType="withEffect">
                                  <p:stCondLst>
                                    <p:cond delay="0"/>
                                  </p:stCondLst>
                                  <p:childTnLst>
                                    <p:set>
                                      <p:cBhvr>
                                        <p:cTn id="27" dur="1" fill="hold">
                                          <p:stCondLst>
                                            <p:cond delay="0"/>
                                          </p:stCondLst>
                                        </p:cTn>
                                        <p:tgtEl>
                                          <p:spTgt spid="28"/>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3"/>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34"/>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38"/>
                                        </p:tgtEl>
                                        <p:attrNameLst>
                                          <p:attrName>style.visibility</p:attrName>
                                        </p:attrNameLst>
                                      </p:cBhvr>
                                      <p:to>
                                        <p:strVal val="visible"/>
                                      </p:to>
                                    </p:set>
                                  </p:childTnLst>
                                </p:cTn>
                              </p:par>
                              <p:par>
                                <p:cTn id="34" presetID="1" presetClass="entr" presetSubtype="0" fill="hold" grpId="0" nodeType="withEffect">
                                  <p:stCondLst>
                                    <p:cond delay="0"/>
                                  </p:stCondLst>
                                  <p:childTnLst>
                                    <p:set>
                                      <p:cBhvr>
                                        <p:cTn id="35" dur="1" fill="hold">
                                          <p:stCondLst>
                                            <p:cond delay="0"/>
                                          </p:stCondLst>
                                        </p:cTn>
                                        <p:tgtEl>
                                          <p:spTgt spid="25"/>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1189" grpId="0"/>
      <p:bldP spid="221190" grpId="2"/>
      <p:bldP spid="25" grpId="0" animBg="1"/>
      <p:bldP spid="26" grpId="0" animBg="1"/>
      <p:bldP spid="27" grpId="0" animBg="1"/>
      <p:bldP spid="33" grpId="0" animBg="1"/>
      <p:bldP spid="34" grpId="0" animBg="1"/>
      <p:bldP spid="35" grpId="0" animBg="1"/>
      <p:bldP spid="36" grpId="0"/>
      <p:bldP spid="37" grpId="0"/>
      <p:bldP spid="38" grpId="0" animBg="1"/>
      <p:bldP spid="39" grpId="0"/>
    </p:bld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901700" y="976313"/>
            <a:ext cx="7654925" cy="954087"/>
          </a:xfrm>
          <a:prstGeom prst="rect">
            <a:avLst/>
          </a:prstGeom>
          <a:noFill/>
          <a:ln w="9525">
            <a:noFill/>
            <a:miter lim="800000"/>
            <a:headEnd/>
            <a:tailEnd/>
          </a:ln>
        </p:spPr>
        <p:txBody>
          <a:bodyPr>
            <a:prstTxWarp prst="textNoShape">
              <a:avLst/>
            </a:prstTxWarp>
            <a:spAutoFit/>
          </a:bodyPr>
          <a:lstStyle/>
          <a:p>
            <a:r>
              <a:rPr lang="en-US"/>
              <a:t>Corollary:  Every nontrivial tree has at least two endpoints (points of degree 1)</a:t>
            </a:r>
          </a:p>
        </p:txBody>
      </p:sp>
      <p:sp>
        <p:nvSpPr>
          <p:cNvPr id="137222" name="Text Box 6"/>
          <p:cNvSpPr txBox="1">
            <a:spLocks noChangeArrowheads="1"/>
          </p:cNvSpPr>
          <p:nvPr/>
        </p:nvSpPr>
        <p:spPr bwMode="auto">
          <a:xfrm>
            <a:off x="901700" y="2085975"/>
            <a:ext cx="4445000" cy="523875"/>
          </a:xfrm>
          <a:prstGeom prst="rect">
            <a:avLst/>
          </a:prstGeom>
          <a:noFill/>
          <a:ln w="9525">
            <a:noFill/>
            <a:miter lim="800000"/>
            <a:headEnd/>
            <a:tailEnd/>
          </a:ln>
        </p:spPr>
        <p:txBody>
          <a:bodyPr wrap="none">
            <a:prstTxWarp prst="textNoShape">
              <a:avLst/>
            </a:prstTxWarp>
            <a:spAutoFit/>
          </a:bodyPr>
          <a:lstStyle/>
          <a:p>
            <a:r>
              <a:rPr lang="en-US">
                <a:solidFill>
                  <a:schemeClr val="tx2"/>
                </a:solidFill>
              </a:rPr>
              <a:t>Proof (by contradiction):</a:t>
            </a:r>
          </a:p>
        </p:txBody>
      </p:sp>
      <p:sp>
        <p:nvSpPr>
          <p:cNvPr id="137224" name="Text Box 8"/>
          <p:cNvSpPr txBox="1">
            <a:spLocks noChangeArrowheads="1"/>
          </p:cNvSpPr>
          <p:nvPr/>
        </p:nvSpPr>
        <p:spPr bwMode="auto">
          <a:xfrm>
            <a:off x="901700" y="2768600"/>
            <a:ext cx="7342188" cy="946150"/>
          </a:xfrm>
          <a:prstGeom prst="rect">
            <a:avLst/>
          </a:prstGeom>
          <a:noFill/>
          <a:ln w="9525">
            <a:noFill/>
            <a:miter lim="800000"/>
            <a:headEnd/>
            <a:tailEnd/>
          </a:ln>
        </p:spPr>
        <p:txBody>
          <a:bodyPr>
            <a:prstTxWarp prst="textNoShape">
              <a:avLst/>
            </a:prstTxWarp>
            <a:spAutoFit/>
          </a:bodyPr>
          <a:lstStyle/>
          <a:p>
            <a:r>
              <a:rPr lang="en-US"/>
              <a:t>Assume all but one of the points in the tree have degree at least 2</a:t>
            </a:r>
          </a:p>
        </p:txBody>
      </p:sp>
      <p:sp>
        <p:nvSpPr>
          <p:cNvPr id="137225" name="Text Box 9"/>
          <p:cNvSpPr txBox="1">
            <a:spLocks noChangeArrowheads="1"/>
          </p:cNvSpPr>
          <p:nvPr/>
        </p:nvSpPr>
        <p:spPr bwMode="auto">
          <a:xfrm>
            <a:off x="901700" y="4692650"/>
            <a:ext cx="7486650" cy="946150"/>
          </a:xfrm>
          <a:prstGeom prst="rect">
            <a:avLst/>
          </a:prstGeom>
          <a:noFill/>
          <a:ln w="9525">
            <a:noFill/>
            <a:miter lim="800000"/>
            <a:headEnd/>
            <a:tailEnd/>
          </a:ln>
        </p:spPr>
        <p:txBody>
          <a:bodyPr>
            <a:prstTxWarp prst="textNoShape">
              <a:avLst/>
            </a:prstTxWarp>
            <a:spAutoFit/>
          </a:bodyPr>
          <a:lstStyle/>
          <a:p>
            <a:r>
              <a:rPr lang="en-US"/>
              <a:t>Then the total number of edges in the tree is at least (2n-1)/2 = n - 1/2 &gt; n - 1</a:t>
            </a:r>
          </a:p>
        </p:txBody>
      </p:sp>
      <p:sp>
        <p:nvSpPr>
          <p:cNvPr id="137228" name="Text Box 12"/>
          <p:cNvSpPr txBox="1">
            <a:spLocks noChangeArrowheads="1"/>
          </p:cNvSpPr>
          <p:nvPr/>
        </p:nvSpPr>
        <p:spPr bwMode="auto">
          <a:xfrm>
            <a:off x="906463" y="3943350"/>
            <a:ext cx="6124575" cy="519113"/>
          </a:xfrm>
          <a:prstGeom prst="rect">
            <a:avLst/>
          </a:prstGeom>
          <a:noFill/>
          <a:ln w="9525">
            <a:noFill/>
            <a:miter lim="800000"/>
            <a:headEnd/>
            <a:tailEnd/>
          </a:ln>
        </p:spPr>
        <p:txBody>
          <a:bodyPr wrap="none">
            <a:prstTxWarp prst="textNoShape">
              <a:avLst/>
            </a:prstTxWarp>
            <a:spAutoFit/>
          </a:bodyPr>
          <a:lstStyle/>
          <a:p>
            <a:r>
              <a:rPr lang="en-US"/>
              <a:t>In any graph, sum of the degrees =</a:t>
            </a:r>
          </a:p>
        </p:txBody>
      </p:sp>
      <p:sp>
        <p:nvSpPr>
          <p:cNvPr id="137229" name="Text Box 13"/>
          <p:cNvSpPr txBox="1">
            <a:spLocks noChangeArrowheads="1"/>
          </p:cNvSpPr>
          <p:nvPr/>
        </p:nvSpPr>
        <p:spPr bwMode="auto">
          <a:xfrm>
            <a:off x="6999288" y="3943350"/>
            <a:ext cx="606425" cy="519113"/>
          </a:xfrm>
          <a:prstGeom prst="rect">
            <a:avLst/>
          </a:prstGeom>
          <a:noFill/>
          <a:ln w="9525">
            <a:noFill/>
            <a:miter lim="800000"/>
            <a:headEnd/>
            <a:tailEnd/>
          </a:ln>
        </p:spPr>
        <p:txBody>
          <a:bodyPr wrap="none">
            <a:prstTxWarp prst="textNoShape">
              <a:avLst/>
            </a:prstTxWarp>
            <a:spAutoFit/>
          </a:bodyPr>
          <a:lstStyle/>
          <a:p>
            <a:r>
              <a:rPr lang="en-US"/>
              <a:t>2e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7222"/>
                                        </p:tgtEl>
                                        <p:attrNameLst>
                                          <p:attrName>style.visibility</p:attrName>
                                        </p:attrNameLst>
                                      </p:cBhvr>
                                      <p:to>
                                        <p:strVal val="visible"/>
                                      </p:to>
                                    </p:set>
                                    <p:animEffect transition="in" filter="fade">
                                      <p:cBhvr>
                                        <p:cTn id="7" dur="500"/>
                                        <p:tgtEl>
                                          <p:spTgt spid="1372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7224"/>
                                        </p:tgtEl>
                                        <p:attrNameLst>
                                          <p:attrName>style.visibility</p:attrName>
                                        </p:attrNameLst>
                                      </p:cBhvr>
                                      <p:to>
                                        <p:strVal val="visible"/>
                                      </p:to>
                                    </p:set>
                                    <p:animEffect transition="in" filter="fade">
                                      <p:cBhvr>
                                        <p:cTn id="12" dur="500"/>
                                        <p:tgtEl>
                                          <p:spTgt spid="1372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7228"/>
                                        </p:tgtEl>
                                        <p:attrNameLst>
                                          <p:attrName>style.visibility</p:attrName>
                                        </p:attrNameLst>
                                      </p:cBhvr>
                                      <p:to>
                                        <p:strVal val="visible"/>
                                      </p:to>
                                    </p:set>
                                    <p:animEffect transition="in" filter="fade">
                                      <p:cBhvr>
                                        <p:cTn id="17" dur="500"/>
                                        <p:tgtEl>
                                          <p:spTgt spid="13722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7229"/>
                                        </p:tgtEl>
                                        <p:attrNameLst>
                                          <p:attrName>style.visibility</p:attrName>
                                        </p:attrNameLst>
                                      </p:cBhvr>
                                      <p:to>
                                        <p:strVal val="visible"/>
                                      </p:to>
                                    </p:set>
                                    <p:animEffect transition="in" filter="fade">
                                      <p:cBhvr>
                                        <p:cTn id="22" dur="500"/>
                                        <p:tgtEl>
                                          <p:spTgt spid="13722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7225"/>
                                        </p:tgtEl>
                                        <p:attrNameLst>
                                          <p:attrName>style.visibility</p:attrName>
                                        </p:attrNameLst>
                                      </p:cBhvr>
                                      <p:to>
                                        <p:strVal val="visible"/>
                                      </p:to>
                                    </p:set>
                                    <p:animEffect transition="in" filter="fade">
                                      <p:cBhvr>
                                        <p:cTn id="27" dur="500"/>
                                        <p:tgtEl>
                                          <p:spTgt spid="137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22" grpId="0"/>
      <p:bldP spid="137224" grpId="0"/>
      <p:bldP spid="137225" grpId="0"/>
      <p:bldP spid="137228" grpId="0"/>
      <p:bldP spid="137229" grpId="0"/>
    </p:bld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9394" name="Text Box 3"/>
          <p:cNvSpPr txBox="1">
            <a:spLocks noChangeArrowheads="1"/>
          </p:cNvSpPr>
          <p:nvPr/>
        </p:nvSpPr>
        <p:spPr bwMode="auto">
          <a:xfrm>
            <a:off x="858838" y="533400"/>
            <a:ext cx="7527925" cy="1190625"/>
          </a:xfrm>
          <a:prstGeom prst="rect">
            <a:avLst/>
          </a:prstGeom>
          <a:noFill/>
          <a:ln w="12700" cap="sq">
            <a:noFill/>
            <a:miter lim="800000"/>
            <a:headEnd/>
            <a:tailEnd/>
          </a:ln>
        </p:spPr>
        <p:txBody>
          <a:bodyPr lIns="274320" rIns="274320">
            <a:prstTxWarp prst="textNoShape">
              <a:avLst/>
            </a:prstTxWarp>
            <a:spAutoFit/>
          </a:bodyPr>
          <a:lstStyle/>
          <a:p>
            <a:pPr eaLnBrk="0" hangingPunct="0"/>
            <a:r>
              <a:rPr lang="en-US" sz="3600"/>
              <a:t>How many </a:t>
            </a:r>
            <a:r>
              <a:rPr lang="en-US" sz="3600">
                <a:solidFill>
                  <a:schemeClr val="tx2"/>
                </a:solidFill>
              </a:rPr>
              <a:t>labeled </a:t>
            </a:r>
            <a:r>
              <a:rPr lang="en-US" sz="3600"/>
              <a:t>trees are there with three nodes?</a:t>
            </a:r>
          </a:p>
        </p:txBody>
      </p:sp>
      <p:grpSp>
        <p:nvGrpSpPr>
          <p:cNvPr id="2" name="Group 39"/>
          <p:cNvGrpSpPr>
            <a:grpSpLocks/>
          </p:cNvGrpSpPr>
          <p:nvPr/>
        </p:nvGrpSpPr>
        <p:grpSpPr bwMode="auto">
          <a:xfrm>
            <a:off x="3352800" y="2293938"/>
            <a:ext cx="1670050" cy="787400"/>
            <a:chOff x="832" y="1891"/>
            <a:chExt cx="1052" cy="496"/>
          </a:xfrm>
        </p:grpSpPr>
        <p:grpSp>
          <p:nvGrpSpPr>
            <p:cNvPr id="59416" name="Group 11"/>
            <p:cNvGrpSpPr>
              <a:grpSpLocks/>
            </p:cNvGrpSpPr>
            <p:nvPr/>
          </p:nvGrpSpPr>
          <p:grpSpPr bwMode="auto">
            <a:xfrm>
              <a:off x="870" y="1891"/>
              <a:ext cx="979" cy="160"/>
              <a:chOff x="1440" y="2259"/>
              <a:chExt cx="979" cy="160"/>
            </a:xfrm>
          </p:grpSpPr>
          <p:sp>
            <p:nvSpPr>
              <p:cNvPr id="59420" name="Oval 12"/>
              <p:cNvSpPr>
                <a:spLocks noChangeArrowheads="1"/>
              </p:cNvSpPr>
              <p:nvPr/>
            </p:nvSpPr>
            <p:spPr bwMode="auto">
              <a:xfrm>
                <a:off x="1440"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9421" name="Oval 13"/>
              <p:cNvSpPr>
                <a:spLocks noChangeArrowheads="1"/>
              </p:cNvSpPr>
              <p:nvPr/>
            </p:nvSpPr>
            <p:spPr bwMode="auto">
              <a:xfrm>
                <a:off x="1845"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9422" name="Oval 14"/>
              <p:cNvSpPr>
                <a:spLocks noChangeArrowheads="1"/>
              </p:cNvSpPr>
              <p:nvPr/>
            </p:nvSpPr>
            <p:spPr bwMode="auto">
              <a:xfrm>
                <a:off x="2259"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9423" name="Line 15"/>
              <p:cNvSpPr>
                <a:spLocks noChangeShapeType="1"/>
              </p:cNvSpPr>
              <p:nvPr/>
            </p:nvSpPr>
            <p:spPr bwMode="auto">
              <a:xfrm>
                <a:off x="1600" y="2339"/>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59424" name="Line 16"/>
              <p:cNvSpPr>
                <a:spLocks noChangeShapeType="1"/>
              </p:cNvSpPr>
              <p:nvPr/>
            </p:nvSpPr>
            <p:spPr bwMode="auto">
              <a:xfrm>
                <a:off x="2013" y="2339"/>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sp>
          <p:nvSpPr>
            <p:cNvPr id="59417" name="Text Box 17"/>
            <p:cNvSpPr txBox="1">
              <a:spLocks noChangeArrowheads="1"/>
            </p:cNvSpPr>
            <p:nvPr/>
          </p:nvSpPr>
          <p:spPr bwMode="auto">
            <a:xfrm>
              <a:off x="832" y="2060"/>
              <a:ext cx="249" cy="327"/>
            </a:xfrm>
            <a:prstGeom prst="rect">
              <a:avLst/>
            </a:prstGeom>
            <a:noFill/>
            <a:ln w="9525">
              <a:noFill/>
              <a:miter lim="800000"/>
              <a:headEnd/>
              <a:tailEnd/>
            </a:ln>
          </p:spPr>
          <p:txBody>
            <a:bodyPr wrap="none">
              <a:prstTxWarp prst="textNoShape">
                <a:avLst/>
              </a:prstTxWarp>
              <a:spAutoFit/>
            </a:bodyPr>
            <a:lstStyle/>
            <a:p>
              <a:r>
                <a:rPr lang="en-US"/>
                <a:t>1</a:t>
              </a:r>
            </a:p>
          </p:txBody>
        </p:sp>
        <p:sp>
          <p:nvSpPr>
            <p:cNvPr id="59418" name="Text Box 18"/>
            <p:cNvSpPr txBox="1">
              <a:spLocks noChangeArrowheads="1"/>
            </p:cNvSpPr>
            <p:nvPr/>
          </p:nvSpPr>
          <p:spPr bwMode="auto">
            <a:xfrm>
              <a:off x="1233" y="2060"/>
              <a:ext cx="249" cy="327"/>
            </a:xfrm>
            <a:prstGeom prst="rect">
              <a:avLst/>
            </a:prstGeom>
            <a:noFill/>
            <a:ln w="9525">
              <a:noFill/>
              <a:miter lim="800000"/>
              <a:headEnd/>
              <a:tailEnd/>
            </a:ln>
          </p:spPr>
          <p:txBody>
            <a:bodyPr wrap="none">
              <a:prstTxWarp prst="textNoShape">
                <a:avLst/>
              </a:prstTxWarp>
              <a:spAutoFit/>
            </a:bodyPr>
            <a:lstStyle/>
            <a:p>
              <a:r>
                <a:rPr lang="en-US"/>
                <a:t>2</a:t>
              </a:r>
            </a:p>
          </p:txBody>
        </p:sp>
        <p:sp>
          <p:nvSpPr>
            <p:cNvPr id="59419" name="Text Box 19"/>
            <p:cNvSpPr txBox="1">
              <a:spLocks noChangeArrowheads="1"/>
            </p:cNvSpPr>
            <p:nvPr/>
          </p:nvSpPr>
          <p:spPr bwMode="auto">
            <a:xfrm>
              <a:off x="1635" y="2060"/>
              <a:ext cx="249" cy="327"/>
            </a:xfrm>
            <a:prstGeom prst="rect">
              <a:avLst/>
            </a:prstGeom>
            <a:noFill/>
            <a:ln w="9525">
              <a:noFill/>
              <a:miter lim="800000"/>
              <a:headEnd/>
              <a:tailEnd/>
            </a:ln>
          </p:spPr>
          <p:txBody>
            <a:bodyPr wrap="none">
              <a:prstTxWarp prst="textNoShape">
                <a:avLst/>
              </a:prstTxWarp>
              <a:spAutoFit/>
            </a:bodyPr>
            <a:lstStyle/>
            <a:p>
              <a:r>
                <a:rPr lang="en-US"/>
                <a:t>3</a:t>
              </a:r>
            </a:p>
          </p:txBody>
        </p:sp>
      </p:grpSp>
      <p:grpSp>
        <p:nvGrpSpPr>
          <p:cNvPr id="4" name="Group 38"/>
          <p:cNvGrpSpPr>
            <a:grpSpLocks/>
          </p:cNvGrpSpPr>
          <p:nvPr/>
        </p:nvGrpSpPr>
        <p:grpSpPr bwMode="auto">
          <a:xfrm>
            <a:off x="3352800" y="3500438"/>
            <a:ext cx="1670050" cy="787400"/>
            <a:chOff x="1164" y="2877"/>
            <a:chExt cx="1052" cy="496"/>
          </a:xfrm>
        </p:grpSpPr>
        <p:grpSp>
          <p:nvGrpSpPr>
            <p:cNvPr id="59407" name="Group 20"/>
            <p:cNvGrpSpPr>
              <a:grpSpLocks/>
            </p:cNvGrpSpPr>
            <p:nvPr/>
          </p:nvGrpSpPr>
          <p:grpSpPr bwMode="auto">
            <a:xfrm>
              <a:off x="1202" y="2877"/>
              <a:ext cx="979" cy="160"/>
              <a:chOff x="1440" y="2259"/>
              <a:chExt cx="979" cy="160"/>
            </a:xfrm>
          </p:grpSpPr>
          <p:sp>
            <p:nvSpPr>
              <p:cNvPr id="59411" name="Oval 21"/>
              <p:cNvSpPr>
                <a:spLocks noChangeArrowheads="1"/>
              </p:cNvSpPr>
              <p:nvPr/>
            </p:nvSpPr>
            <p:spPr bwMode="auto">
              <a:xfrm>
                <a:off x="1440"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9412" name="Oval 22"/>
              <p:cNvSpPr>
                <a:spLocks noChangeArrowheads="1"/>
              </p:cNvSpPr>
              <p:nvPr/>
            </p:nvSpPr>
            <p:spPr bwMode="auto">
              <a:xfrm>
                <a:off x="1845"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9413" name="Oval 23"/>
              <p:cNvSpPr>
                <a:spLocks noChangeArrowheads="1"/>
              </p:cNvSpPr>
              <p:nvPr/>
            </p:nvSpPr>
            <p:spPr bwMode="auto">
              <a:xfrm>
                <a:off x="2259"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9414" name="Line 24"/>
              <p:cNvSpPr>
                <a:spLocks noChangeShapeType="1"/>
              </p:cNvSpPr>
              <p:nvPr/>
            </p:nvSpPr>
            <p:spPr bwMode="auto">
              <a:xfrm>
                <a:off x="1600" y="2339"/>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59415" name="Line 25"/>
              <p:cNvSpPr>
                <a:spLocks noChangeShapeType="1"/>
              </p:cNvSpPr>
              <p:nvPr/>
            </p:nvSpPr>
            <p:spPr bwMode="auto">
              <a:xfrm>
                <a:off x="2013" y="2339"/>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sp>
          <p:nvSpPr>
            <p:cNvPr id="59408" name="Text Box 26"/>
            <p:cNvSpPr txBox="1">
              <a:spLocks noChangeArrowheads="1"/>
            </p:cNvSpPr>
            <p:nvPr/>
          </p:nvSpPr>
          <p:spPr bwMode="auto">
            <a:xfrm>
              <a:off x="1164" y="3046"/>
              <a:ext cx="249" cy="327"/>
            </a:xfrm>
            <a:prstGeom prst="rect">
              <a:avLst/>
            </a:prstGeom>
            <a:noFill/>
            <a:ln w="9525">
              <a:noFill/>
              <a:miter lim="800000"/>
              <a:headEnd/>
              <a:tailEnd/>
            </a:ln>
          </p:spPr>
          <p:txBody>
            <a:bodyPr wrap="none">
              <a:prstTxWarp prst="textNoShape">
                <a:avLst/>
              </a:prstTxWarp>
              <a:spAutoFit/>
            </a:bodyPr>
            <a:lstStyle/>
            <a:p>
              <a:r>
                <a:rPr lang="en-US"/>
                <a:t>1</a:t>
              </a:r>
            </a:p>
          </p:txBody>
        </p:sp>
        <p:sp>
          <p:nvSpPr>
            <p:cNvPr id="59409" name="Text Box 27"/>
            <p:cNvSpPr txBox="1">
              <a:spLocks noChangeArrowheads="1"/>
            </p:cNvSpPr>
            <p:nvPr/>
          </p:nvSpPr>
          <p:spPr bwMode="auto">
            <a:xfrm>
              <a:off x="1565" y="3046"/>
              <a:ext cx="249" cy="327"/>
            </a:xfrm>
            <a:prstGeom prst="rect">
              <a:avLst/>
            </a:prstGeom>
            <a:noFill/>
            <a:ln w="9525">
              <a:noFill/>
              <a:miter lim="800000"/>
              <a:headEnd/>
              <a:tailEnd/>
            </a:ln>
          </p:spPr>
          <p:txBody>
            <a:bodyPr wrap="none">
              <a:prstTxWarp prst="textNoShape">
                <a:avLst/>
              </a:prstTxWarp>
              <a:spAutoFit/>
            </a:bodyPr>
            <a:lstStyle/>
            <a:p>
              <a:r>
                <a:rPr lang="en-US"/>
                <a:t>3</a:t>
              </a:r>
            </a:p>
          </p:txBody>
        </p:sp>
        <p:sp>
          <p:nvSpPr>
            <p:cNvPr id="59410" name="Text Box 28"/>
            <p:cNvSpPr txBox="1">
              <a:spLocks noChangeArrowheads="1"/>
            </p:cNvSpPr>
            <p:nvPr/>
          </p:nvSpPr>
          <p:spPr bwMode="auto">
            <a:xfrm>
              <a:off x="1967" y="3046"/>
              <a:ext cx="249" cy="327"/>
            </a:xfrm>
            <a:prstGeom prst="rect">
              <a:avLst/>
            </a:prstGeom>
            <a:noFill/>
            <a:ln w="9525">
              <a:noFill/>
              <a:miter lim="800000"/>
              <a:headEnd/>
              <a:tailEnd/>
            </a:ln>
          </p:spPr>
          <p:txBody>
            <a:bodyPr wrap="none">
              <a:prstTxWarp prst="textNoShape">
                <a:avLst/>
              </a:prstTxWarp>
              <a:spAutoFit/>
            </a:bodyPr>
            <a:lstStyle/>
            <a:p>
              <a:r>
                <a:rPr lang="en-US"/>
                <a:t>2</a:t>
              </a:r>
            </a:p>
          </p:txBody>
        </p:sp>
      </p:grpSp>
      <p:grpSp>
        <p:nvGrpSpPr>
          <p:cNvPr id="6" name="Group 40"/>
          <p:cNvGrpSpPr>
            <a:grpSpLocks/>
          </p:cNvGrpSpPr>
          <p:nvPr/>
        </p:nvGrpSpPr>
        <p:grpSpPr bwMode="auto">
          <a:xfrm>
            <a:off x="3351213" y="4706938"/>
            <a:ext cx="1670050" cy="787400"/>
            <a:chOff x="2866" y="2214"/>
            <a:chExt cx="1052" cy="496"/>
          </a:xfrm>
        </p:grpSpPr>
        <p:grpSp>
          <p:nvGrpSpPr>
            <p:cNvPr id="59398" name="Group 29"/>
            <p:cNvGrpSpPr>
              <a:grpSpLocks/>
            </p:cNvGrpSpPr>
            <p:nvPr/>
          </p:nvGrpSpPr>
          <p:grpSpPr bwMode="auto">
            <a:xfrm>
              <a:off x="2904" y="2214"/>
              <a:ext cx="979" cy="160"/>
              <a:chOff x="1440" y="2259"/>
              <a:chExt cx="979" cy="160"/>
            </a:xfrm>
          </p:grpSpPr>
          <p:sp>
            <p:nvSpPr>
              <p:cNvPr id="59402" name="Oval 30"/>
              <p:cNvSpPr>
                <a:spLocks noChangeArrowheads="1"/>
              </p:cNvSpPr>
              <p:nvPr/>
            </p:nvSpPr>
            <p:spPr bwMode="auto">
              <a:xfrm>
                <a:off x="1440"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9403" name="Oval 31"/>
              <p:cNvSpPr>
                <a:spLocks noChangeArrowheads="1"/>
              </p:cNvSpPr>
              <p:nvPr/>
            </p:nvSpPr>
            <p:spPr bwMode="auto">
              <a:xfrm>
                <a:off x="1845"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9404" name="Oval 32"/>
              <p:cNvSpPr>
                <a:spLocks noChangeArrowheads="1"/>
              </p:cNvSpPr>
              <p:nvPr/>
            </p:nvSpPr>
            <p:spPr bwMode="auto">
              <a:xfrm>
                <a:off x="2259" y="225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59405" name="Line 33"/>
              <p:cNvSpPr>
                <a:spLocks noChangeShapeType="1"/>
              </p:cNvSpPr>
              <p:nvPr/>
            </p:nvSpPr>
            <p:spPr bwMode="auto">
              <a:xfrm>
                <a:off x="1600" y="2339"/>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59406" name="Line 34"/>
              <p:cNvSpPr>
                <a:spLocks noChangeShapeType="1"/>
              </p:cNvSpPr>
              <p:nvPr/>
            </p:nvSpPr>
            <p:spPr bwMode="auto">
              <a:xfrm>
                <a:off x="2013" y="2339"/>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sp>
          <p:nvSpPr>
            <p:cNvPr id="59399" name="Text Box 35"/>
            <p:cNvSpPr txBox="1">
              <a:spLocks noChangeArrowheads="1"/>
            </p:cNvSpPr>
            <p:nvPr/>
          </p:nvSpPr>
          <p:spPr bwMode="auto">
            <a:xfrm>
              <a:off x="2866" y="2383"/>
              <a:ext cx="249" cy="327"/>
            </a:xfrm>
            <a:prstGeom prst="rect">
              <a:avLst/>
            </a:prstGeom>
            <a:noFill/>
            <a:ln w="9525">
              <a:noFill/>
              <a:miter lim="800000"/>
              <a:headEnd/>
              <a:tailEnd/>
            </a:ln>
          </p:spPr>
          <p:txBody>
            <a:bodyPr wrap="none">
              <a:prstTxWarp prst="textNoShape">
                <a:avLst/>
              </a:prstTxWarp>
              <a:spAutoFit/>
            </a:bodyPr>
            <a:lstStyle/>
            <a:p>
              <a:r>
                <a:rPr lang="en-US"/>
                <a:t>2</a:t>
              </a:r>
            </a:p>
          </p:txBody>
        </p:sp>
        <p:sp>
          <p:nvSpPr>
            <p:cNvPr id="59400" name="Text Box 36"/>
            <p:cNvSpPr txBox="1">
              <a:spLocks noChangeArrowheads="1"/>
            </p:cNvSpPr>
            <p:nvPr/>
          </p:nvSpPr>
          <p:spPr bwMode="auto">
            <a:xfrm>
              <a:off x="3267" y="2383"/>
              <a:ext cx="249" cy="327"/>
            </a:xfrm>
            <a:prstGeom prst="rect">
              <a:avLst/>
            </a:prstGeom>
            <a:noFill/>
            <a:ln w="9525">
              <a:noFill/>
              <a:miter lim="800000"/>
              <a:headEnd/>
              <a:tailEnd/>
            </a:ln>
          </p:spPr>
          <p:txBody>
            <a:bodyPr wrap="none">
              <a:prstTxWarp prst="textNoShape">
                <a:avLst/>
              </a:prstTxWarp>
              <a:spAutoFit/>
            </a:bodyPr>
            <a:lstStyle/>
            <a:p>
              <a:r>
                <a:rPr lang="en-US"/>
                <a:t>1</a:t>
              </a:r>
            </a:p>
          </p:txBody>
        </p:sp>
        <p:sp>
          <p:nvSpPr>
            <p:cNvPr id="59401" name="Text Box 37"/>
            <p:cNvSpPr txBox="1">
              <a:spLocks noChangeArrowheads="1"/>
            </p:cNvSpPr>
            <p:nvPr/>
          </p:nvSpPr>
          <p:spPr bwMode="auto">
            <a:xfrm>
              <a:off x="3669" y="2383"/>
              <a:ext cx="249" cy="327"/>
            </a:xfrm>
            <a:prstGeom prst="rect">
              <a:avLst/>
            </a:prstGeom>
            <a:noFill/>
            <a:ln w="9525">
              <a:noFill/>
              <a:miter lim="800000"/>
              <a:headEnd/>
              <a:tailEnd/>
            </a:ln>
          </p:spPr>
          <p:txBody>
            <a:bodyPr wrap="none">
              <a:prstTxWarp prst="textNoShape">
                <a:avLst/>
              </a:prstTxWarp>
              <a:spAutoFit/>
            </a:bodyPr>
            <a:lstStyle/>
            <a:p>
              <a:r>
                <a:rPr lang="en-US"/>
                <a:t>3</a:t>
              </a: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Text Box 172"/>
          <p:cNvSpPr txBox="1">
            <a:spLocks noChangeArrowheads="1"/>
          </p:cNvSpPr>
          <p:nvPr/>
        </p:nvSpPr>
        <p:spPr bwMode="auto">
          <a:xfrm>
            <a:off x="2855913" y="2105025"/>
            <a:ext cx="3197225" cy="1098550"/>
          </a:xfrm>
          <a:prstGeom prst="rect">
            <a:avLst/>
          </a:prstGeom>
          <a:noFill/>
          <a:ln w="9525">
            <a:noFill/>
            <a:miter lim="800000"/>
            <a:headEnd/>
            <a:tailEnd/>
          </a:ln>
        </p:spPr>
        <p:txBody>
          <a:bodyPr wrap="none">
            <a:prstTxWarp prst="textNoShape">
              <a:avLst/>
            </a:prstTxWarp>
            <a:spAutoFit/>
          </a:bodyPr>
          <a:lstStyle/>
          <a:p>
            <a:r>
              <a:rPr lang="en-US" sz="6600"/>
              <a:t>Graphs</a:t>
            </a:r>
          </a:p>
        </p:txBody>
      </p:sp>
      <p:sp>
        <p:nvSpPr>
          <p:cNvPr id="29699" name="Text Box 173"/>
          <p:cNvSpPr txBox="1">
            <a:spLocks noChangeArrowheads="1"/>
          </p:cNvSpPr>
          <p:nvPr/>
        </p:nvSpPr>
        <p:spPr bwMode="auto">
          <a:xfrm>
            <a:off x="1691940" y="3195638"/>
            <a:ext cx="5772825" cy="523220"/>
          </a:xfrm>
          <a:prstGeom prst="rect">
            <a:avLst/>
          </a:prstGeom>
          <a:noFill/>
          <a:ln w="76200" cap="sq">
            <a:noFill/>
            <a:miter lim="800000"/>
            <a:headEnd/>
            <a:tailEnd/>
          </a:ln>
        </p:spPr>
        <p:txBody>
          <a:bodyPr wrap="none" lIns="274320" rIns="274320" anchorCtr="1">
            <a:prstTxWarp prst="textNoShape">
              <a:avLst/>
            </a:prstTxWarp>
            <a:spAutoFit/>
          </a:bodyPr>
          <a:lstStyle/>
          <a:p>
            <a:pPr algn="ctr" eaLnBrk="0" hangingPunct="0"/>
            <a:r>
              <a:rPr lang="en-US" dirty="0"/>
              <a:t>Lecture 18 </a:t>
            </a:r>
            <a:r>
              <a:rPr lang="en-US" dirty="0" smtClean="0"/>
              <a:t>(October 21, </a:t>
            </a:r>
            <a:r>
              <a:rPr lang="en-US" dirty="0"/>
              <a:t>2010)</a:t>
            </a:r>
          </a:p>
        </p:txBody>
      </p:sp>
      <p:sp>
        <p:nvSpPr>
          <p:cNvPr id="29700" name="TextBox 3"/>
          <p:cNvSpPr txBox="1">
            <a:spLocks noChangeArrowheads="1"/>
          </p:cNvSpPr>
          <p:nvPr/>
        </p:nvSpPr>
        <p:spPr bwMode="auto">
          <a:xfrm>
            <a:off x="795338" y="441325"/>
            <a:ext cx="2783384" cy="954107"/>
          </a:xfrm>
          <a:prstGeom prst="rect">
            <a:avLst/>
          </a:prstGeom>
          <a:noFill/>
          <a:ln w="9525">
            <a:noFill/>
            <a:miter lim="800000"/>
            <a:headEnd/>
            <a:tailEnd/>
          </a:ln>
        </p:spPr>
        <p:txBody>
          <a:bodyPr wrap="none">
            <a:prstTxWarp prst="textNoShape">
              <a:avLst/>
            </a:prstTxWarp>
            <a:spAutoFit/>
          </a:bodyPr>
          <a:lstStyle/>
          <a:p>
            <a:r>
              <a:rPr lang="en-US" dirty="0" err="1" smtClean="0"/>
              <a:t>Anupam</a:t>
            </a:r>
            <a:r>
              <a:rPr lang="en-US" dirty="0" smtClean="0"/>
              <a:t> Gupta</a:t>
            </a:r>
          </a:p>
          <a:p>
            <a:r>
              <a:rPr lang="en-US" dirty="0"/>
              <a:t>Danny Sleator</a:t>
            </a:r>
          </a:p>
        </p:txBody>
      </p:sp>
    </p:spTree>
  </p:cSld>
  <p:clrMapOvr>
    <a:masterClrMapping/>
  </p:clrMapOvr>
  <p:transition spd="med">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1442" name="Text Box 2"/>
          <p:cNvSpPr txBox="1">
            <a:spLocks noChangeArrowheads="1"/>
          </p:cNvSpPr>
          <p:nvPr/>
        </p:nvSpPr>
        <p:spPr bwMode="auto">
          <a:xfrm>
            <a:off x="858838" y="304800"/>
            <a:ext cx="7527925" cy="1190625"/>
          </a:xfrm>
          <a:prstGeom prst="rect">
            <a:avLst/>
          </a:prstGeom>
          <a:noFill/>
          <a:ln w="12700" cap="sq">
            <a:noFill/>
            <a:miter lim="800000"/>
            <a:headEnd/>
            <a:tailEnd/>
          </a:ln>
        </p:spPr>
        <p:txBody>
          <a:bodyPr lIns="274320" rIns="274320">
            <a:prstTxWarp prst="textNoShape">
              <a:avLst/>
            </a:prstTxWarp>
            <a:spAutoFit/>
          </a:bodyPr>
          <a:lstStyle/>
          <a:p>
            <a:pPr eaLnBrk="0" hangingPunct="0"/>
            <a:r>
              <a:rPr lang="en-US" sz="3600"/>
              <a:t>How many </a:t>
            </a:r>
            <a:r>
              <a:rPr lang="en-US" sz="3600">
                <a:solidFill>
                  <a:schemeClr val="tx2"/>
                </a:solidFill>
              </a:rPr>
              <a:t>labeled </a:t>
            </a:r>
            <a:r>
              <a:rPr lang="en-US" sz="3600"/>
              <a:t>trees are there with four nodes?</a:t>
            </a:r>
          </a:p>
        </p:txBody>
      </p:sp>
      <p:grpSp>
        <p:nvGrpSpPr>
          <p:cNvPr id="61443" name="Group 169"/>
          <p:cNvGrpSpPr>
            <a:grpSpLocks/>
          </p:cNvGrpSpPr>
          <p:nvPr/>
        </p:nvGrpSpPr>
        <p:grpSpPr bwMode="auto">
          <a:xfrm>
            <a:off x="1589088" y="3243263"/>
            <a:ext cx="711200" cy="801687"/>
            <a:chOff x="1001" y="2034"/>
            <a:chExt cx="448" cy="505"/>
          </a:xfrm>
        </p:grpSpPr>
        <p:sp>
          <p:nvSpPr>
            <p:cNvPr id="61569" name="Line 35"/>
            <p:cNvSpPr>
              <a:spLocks noChangeShapeType="1"/>
            </p:cNvSpPr>
            <p:nvPr/>
          </p:nvSpPr>
          <p:spPr bwMode="auto">
            <a:xfrm flipV="1">
              <a:off x="1101" y="2151"/>
              <a:ext cx="248" cy="27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grpSp>
          <p:nvGrpSpPr>
            <p:cNvPr id="61570" name="Group 104"/>
            <p:cNvGrpSpPr>
              <a:grpSpLocks/>
            </p:cNvGrpSpPr>
            <p:nvPr/>
          </p:nvGrpSpPr>
          <p:grpSpPr bwMode="auto">
            <a:xfrm>
              <a:off x="1001" y="2034"/>
              <a:ext cx="448" cy="505"/>
              <a:chOff x="1260" y="2069"/>
              <a:chExt cx="601" cy="614"/>
            </a:xfrm>
          </p:grpSpPr>
          <p:sp>
            <p:nvSpPr>
              <p:cNvPr id="61573" name="Oval 105"/>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74" name="Oval 106"/>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75" name="Oval 107"/>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76" name="Oval 108"/>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sp>
          <p:nvSpPr>
            <p:cNvPr id="61571" name="Line 141"/>
            <p:cNvSpPr>
              <a:spLocks noChangeShapeType="1"/>
            </p:cNvSpPr>
            <p:nvPr/>
          </p:nvSpPr>
          <p:spPr bwMode="auto">
            <a:xfrm rot="-5400000">
              <a:off x="1222" y="2003"/>
              <a:ext cx="0" cy="204"/>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72" name="Line 142"/>
            <p:cNvSpPr>
              <a:spLocks noChangeShapeType="1"/>
            </p:cNvSpPr>
            <p:nvPr/>
          </p:nvSpPr>
          <p:spPr bwMode="auto">
            <a:xfrm rot="-5400000">
              <a:off x="1230" y="2368"/>
              <a:ext cx="0" cy="204"/>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44" name="Group 170"/>
          <p:cNvGrpSpPr>
            <a:grpSpLocks/>
          </p:cNvGrpSpPr>
          <p:nvPr/>
        </p:nvGrpSpPr>
        <p:grpSpPr bwMode="auto">
          <a:xfrm>
            <a:off x="1589088" y="5656263"/>
            <a:ext cx="711200" cy="801687"/>
            <a:chOff x="1001" y="2832"/>
            <a:chExt cx="448" cy="505"/>
          </a:xfrm>
        </p:grpSpPr>
        <p:grpSp>
          <p:nvGrpSpPr>
            <p:cNvPr id="61561" name="Group 109"/>
            <p:cNvGrpSpPr>
              <a:grpSpLocks/>
            </p:cNvGrpSpPr>
            <p:nvPr/>
          </p:nvGrpSpPr>
          <p:grpSpPr bwMode="auto">
            <a:xfrm>
              <a:off x="1001" y="2832"/>
              <a:ext cx="448" cy="505"/>
              <a:chOff x="1260" y="2069"/>
              <a:chExt cx="601" cy="614"/>
            </a:xfrm>
          </p:grpSpPr>
          <p:sp>
            <p:nvSpPr>
              <p:cNvPr id="61565" name="Oval 110"/>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66" name="Oval 111"/>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67" name="Oval 112"/>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68" name="Oval 113"/>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sp>
          <p:nvSpPr>
            <p:cNvPr id="61562" name="Line 128"/>
            <p:cNvSpPr>
              <a:spLocks noChangeShapeType="1"/>
            </p:cNvSpPr>
            <p:nvPr/>
          </p:nvSpPr>
          <p:spPr bwMode="auto">
            <a:xfrm>
              <a:off x="1066" y="2982"/>
              <a:ext cx="0" cy="219"/>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63" name="Line 145"/>
            <p:cNvSpPr>
              <a:spLocks noChangeShapeType="1"/>
            </p:cNvSpPr>
            <p:nvPr/>
          </p:nvSpPr>
          <p:spPr bwMode="auto">
            <a:xfrm rot="-5400000">
              <a:off x="1222" y="3162"/>
              <a:ext cx="0" cy="204"/>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64" name="Line 159"/>
            <p:cNvSpPr>
              <a:spLocks noChangeShapeType="1"/>
            </p:cNvSpPr>
            <p:nvPr/>
          </p:nvSpPr>
          <p:spPr bwMode="auto">
            <a:xfrm flipV="1">
              <a:off x="1103" y="2947"/>
              <a:ext cx="248" cy="270"/>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grpSp>
      <p:sp>
        <p:nvSpPr>
          <p:cNvPr id="61445" name="Oval 115"/>
          <p:cNvSpPr>
            <a:spLocks noChangeArrowheads="1"/>
          </p:cNvSpPr>
          <p:nvPr/>
        </p:nvSpPr>
        <p:spPr bwMode="auto">
          <a:xfrm>
            <a:off x="1576388" y="4487863"/>
            <a:ext cx="188912" cy="20955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46" name="Oval 116"/>
          <p:cNvSpPr>
            <a:spLocks noChangeArrowheads="1"/>
          </p:cNvSpPr>
          <p:nvPr/>
        </p:nvSpPr>
        <p:spPr bwMode="auto">
          <a:xfrm>
            <a:off x="1581150" y="5060950"/>
            <a:ext cx="188913" cy="20955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47" name="Oval 117"/>
          <p:cNvSpPr>
            <a:spLocks noChangeArrowheads="1"/>
          </p:cNvSpPr>
          <p:nvPr/>
        </p:nvSpPr>
        <p:spPr bwMode="auto">
          <a:xfrm>
            <a:off x="2092325" y="5072063"/>
            <a:ext cx="188913" cy="207962"/>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48" name="Oval 118"/>
          <p:cNvSpPr>
            <a:spLocks noChangeArrowheads="1"/>
          </p:cNvSpPr>
          <p:nvPr/>
        </p:nvSpPr>
        <p:spPr bwMode="auto">
          <a:xfrm>
            <a:off x="2098675" y="4478338"/>
            <a:ext cx="188913" cy="20955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49" name="Line 132"/>
          <p:cNvSpPr>
            <a:spLocks noChangeShapeType="1"/>
          </p:cNvSpPr>
          <p:nvPr/>
        </p:nvSpPr>
        <p:spPr bwMode="auto">
          <a:xfrm>
            <a:off x="1681163" y="4721225"/>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50" name="Line 154"/>
          <p:cNvSpPr>
            <a:spLocks noChangeShapeType="1"/>
          </p:cNvSpPr>
          <p:nvPr/>
        </p:nvSpPr>
        <p:spPr bwMode="auto">
          <a:xfrm>
            <a:off x="1760538" y="4675188"/>
            <a:ext cx="357187" cy="415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51" name="Line 160"/>
          <p:cNvSpPr>
            <a:spLocks noChangeShapeType="1"/>
          </p:cNvSpPr>
          <p:nvPr/>
        </p:nvSpPr>
        <p:spPr bwMode="auto">
          <a:xfrm flipV="1">
            <a:off x="1741488" y="4667250"/>
            <a:ext cx="393700" cy="428625"/>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61452" name="Line 33"/>
          <p:cNvSpPr>
            <a:spLocks noChangeShapeType="1"/>
          </p:cNvSpPr>
          <p:nvPr/>
        </p:nvSpPr>
        <p:spPr bwMode="auto">
          <a:xfrm rot="-5400000">
            <a:off x="6816725" y="4418013"/>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53" name="Line 34"/>
          <p:cNvSpPr>
            <a:spLocks noChangeShapeType="1"/>
          </p:cNvSpPr>
          <p:nvPr/>
        </p:nvSpPr>
        <p:spPr bwMode="auto">
          <a:xfrm flipV="1">
            <a:off x="3409950" y="4643438"/>
            <a:ext cx="393700" cy="428625"/>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grpSp>
        <p:nvGrpSpPr>
          <p:cNvPr id="61454" name="Group 38"/>
          <p:cNvGrpSpPr>
            <a:grpSpLocks/>
          </p:cNvGrpSpPr>
          <p:nvPr/>
        </p:nvGrpSpPr>
        <p:grpSpPr bwMode="auto">
          <a:xfrm>
            <a:off x="3263900" y="2011363"/>
            <a:ext cx="711200" cy="801687"/>
            <a:chOff x="1260" y="2069"/>
            <a:chExt cx="601" cy="614"/>
          </a:xfrm>
        </p:grpSpPr>
        <p:sp>
          <p:nvSpPr>
            <p:cNvPr id="61557" name="Oval 39"/>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58" name="Oval 40"/>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59" name="Oval 41"/>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60" name="Oval 42"/>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55" name="Group 43"/>
          <p:cNvGrpSpPr>
            <a:grpSpLocks/>
          </p:cNvGrpSpPr>
          <p:nvPr/>
        </p:nvGrpSpPr>
        <p:grpSpPr bwMode="auto">
          <a:xfrm>
            <a:off x="3265488" y="3203575"/>
            <a:ext cx="711200" cy="801688"/>
            <a:chOff x="1260" y="2069"/>
            <a:chExt cx="601" cy="614"/>
          </a:xfrm>
        </p:grpSpPr>
        <p:sp>
          <p:nvSpPr>
            <p:cNvPr id="61553" name="Oval 44"/>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54" name="Oval 45"/>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55" name="Oval 46"/>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56" name="Oval 47"/>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56" name="Group 48"/>
          <p:cNvGrpSpPr>
            <a:grpSpLocks/>
          </p:cNvGrpSpPr>
          <p:nvPr/>
        </p:nvGrpSpPr>
        <p:grpSpPr bwMode="auto">
          <a:xfrm>
            <a:off x="3265488" y="5630863"/>
            <a:ext cx="711200" cy="801687"/>
            <a:chOff x="1260" y="2069"/>
            <a:chExt cx="601" cy="614"/>
          </a:xfrm>
        </p:grpSpPr>
        <p:sp>
          <p:nvSpPr>
            <p:cNvPr id="61549" name="Oval 49"/>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50" name="Oval 50"/>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51" name="Oval 51"/>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52" name="Oval 52"/>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57" name="Group 53"/>
          <p:cNvGrpSpPr>
            <a:grpSpLocks/>
          </p:cNvGrpSpPr>
          <p:nvPr/>
        </p:nvGrpSpPr>
        <p:grpSpPr bwMode="auto">
          <a:xfrm>
            <a:off x="3252788" y="4452938"/>
            <a:ext cx="711200" cy="801687"/>
            <a:chOff x="1260" y="2069"/>
            <a:chExt cx="601" cy="614"/>
          </a:xfrm>
        </p:grpSpPr>
        <p:sp>
          <p:nvSpPr>
            <p:cNvPr id="61545" name="Oval 54"/>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46" name="Oval 55"/>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47" name="Oval 56"/>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48" name="Oval 57"/>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58" name="Group 59"/>
          <p:cNvGrpSpPr>
            <a:grpSpLocks/>
          </p:cNvGrpSpPr>
          <p:nvPr/>
        </p:nvGrpSpPr>
        <p:grpSpPr bwMode="auto">
          <a:xfrm>
            <a:off x="4783138" y="2012950"/>
            <a:ext cx="711200" cy="801688"/>
            <a:chOff x="1260" y="2069"/>
            <a:chExt cx="601" cy="614"/>
          </a:xfrm>
        </p:grpSpPr>
        <p:sp>
          <p:nvSpPr>
            <p:cNvPr id="61541" name="Oval 60"/>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42" name="Oval 61"/>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43" name="Oval 62"/>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44" name="Oval 63"/>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59" name="Group 64"/>
          <p:cNvGrpSpPr>
            <a:grpSpLocks/>
          </p:cNvGrpSpPr>
          <p:nvPr/>
        </p:nvGrpSpPr>
        <p:grpSpPr bwMode="auto">
          <a:xfrm>
            <a:off x="4784725" y="3205163"/>
            <a:ext cx="711200" cy="801687"/>
            <a:chOff x="1260" y="2069"/>
            <a:chExt cx="601" cy="614"/>
          </a:xfrm>
        </p:grpSpPr>
        <p:sp>
          <p:nvSpPr>
            <p:cNvPr id="61537" name="Oval 65"/>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38" name="Oval 66"/>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39" name="Oval 67"/>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40" name="Oval 68"/>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60" name="Group 69"/>
          <p:cNvGrpSpPr>
            <a:grpSpLocks/>
          </p:cNvGrpSpPr>
          <p:nvPr/>
        </p:nvGrpSpPr>
        <p:grpSpPr bwMode="auto">
          <a:xfrm>
            <a:off x="4784725" y="5632450"/>
            <a:ext cx="711200" cy="801688"/>
            <a:chOff x="1260" y="2069"/>
            <a:chExt cx="601" cy="614"/>
          </a:xfrm>
        </p:grpSpPr>
        <p:sp>
          <p:nvSpPr>
            <p:cNvPr id="61533" name="Oval 70"/>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34" name="Oval 71"/>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35" name="Oval 72"/>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36" name="Oval 73"/>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61" name="Group 74"/>
          <p:cNvGrpSpPr>
            <a:grpSpLocks/>
          </p:cNvGrpSpPr>
          <p:nvPr/>
        </p:nvGrpSpPr>
        <p:grpSpPr bwMode="auto">
          <a:xfrm>
            <a:off x="4772025" y="4454525"/>
            <a:ext cx="711200" cy="801688"/>
            <a:chOff x="1260" y="2069"/>
            <a:chExt cx="601" cy="614"/>
          </a:xfrm>
        </p:grpSpPr>
        <p:sp>
          <p:nvSpPr>
            <p:cNvPr id="61529" name="Oval 75"/>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30" name="Oval 76"/>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31" name="Oval 77"/>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32" name="Oval 78"/>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62" name="Group 80"/>
          <p:cNvGrpSpPr>
            <a:grpSpLocks/>
          </p:cNvGrpSpPr>
          <p:nvPr/>
        </p:nvGrpSpPr>
        <p:grpSpPr bwMode="auto">
          <a:xfrm>
            <a:off x="6461125" y="2036763"/>
            <a:ext cx="711200" cy="801687"/>
            <a:chOff x="1260" y="2069"/>
            <a:chExt cx="601" cy="614"/>
          </a:xfrm>
        </p:grpSpPr>
        <p:sp>
          <p:nvSpPr>
            <p:cNvPr id="61525" name="Oval 81"/>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26" name="Oval 82"/>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27" name="Oval 83"/>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28" name="Oval 84"/>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63" name="Group 85"/>
          <p:cNvGrpSpPr>
            <a:grpSpLocks/>
          </p:cNvGrpSpPr>
          <p:nvPr/>
        </p:nvGrpSpPr>
        <p:grpSpPr bwMode="auto">
          <a:xfrm>
            <a:off x="6462713" y="3228975"/>
            <a:ext cx="711200" cy="801688"/>
            <a:chOff x="1260" y="2069"/>
            <a:chExt cx="601" cy="614"/>
          </a:xfrm>
        </p:grpSpPr>
        <p:sp>
          <p:nvSpPr>
            <p:cNvPr id="61521" name="Oval 86"/>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22" name="Oval 87"/>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23" name="Oval 88"/>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24" name="Oval 89"/>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64" name="Group 90"/>
          <p:cNvGrpSpPr>
            <a:grpSpLocks/>
          </p:cNvGrpSpPr>
          <p:nvPr/>
        </p:nvGrpSpPr>
        <p:grpSpPr bwMode="auto">
          <a:xfrm>
            <a:off x="6462713" y="5656263"/>
            <a:ext cx="711200" cy="801687"/>
            <a:chOff x="1260" y="2069"/>
            <a:chExt cx="601" cy="614"/>
          </a:xfrm>
        </p:grpSpPr>
        <p:sp>
          <p:nvSpPr>
            <p:cNvPr id="61517" name="Oval 91"/>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18" name="Oval 92"/>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19" name="Oval 93"/>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20" name="Oval 94"/>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grpSp>
        <p:nvGrpSpPr>
          <p:cNvPr id="61465" name="Group 95"/>
          <p:cNvGrpSpPr>
            <a:grpSpLocks/>
          </p:cNvGrpSpPr>
          <p:nvPr/>
        </p:nvGrpSpPr>
        <p:grpSpPr bwMode="auto">
          <a:xfrm>
            <a:off x="6450013" y="4478338"/>
            <a:ext cx="711200" cy="801687"/>
            <a:chOff x="1260" y="2069"/>
            <a:chExt cx="601" cy="614"/>
          </a:xfrm>
        </p:grpSpPr>
        <p:sp>
          <p:nvSpPr>
            <p:cNvPr id="61513" name="Oval 96"/>
            <p:cNvSpPr>
              <a:spLocks noChangeArrowheads="1"/>
            </p:cNvSpPr>
            <p:nvPr/>
          </p:nvSpPr>
          <p:spPr bwMode="auto">
            <a:xfrm>
              <a:off x="1260" y="20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14" name="Oval 97"/>
            <p:cNvSpPr>
              <a:spLocks noChangeArrowheads="1"/>
            </p:cNvSpPr>
            <p:nvPr/>
          </p:nvSpPr>
          <p:spPr bwMode="auto">
            <a:xfrm>
              <a:off x="1264" y="251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15" name="Oval 98"/>
            <p:cNvSpPr>
              <a:spLocks noChangeArrowheads="1"/>
            </p:cNvSpPr>
            <p:nvPr/>
          </p:nvSpPr>
          <p:spPr bwMode="auto">
            <a:xfrm>
              <a:off x="1696" y="252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16" name="Oval 99"/>
            <p:cNvSpPr>
              <a:spLocks noChangeArrowheads="1"/>
            </p:cNvSpPr>
            <p:nvPr/>
          </p:nvSpPr>
          <p:spPr bwMode="auto">
            <a:xfrm>
              <a:off x="1701" y="20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grpSp>
      <p:sp>
        <p:nvSpPr>
          <p:cNvPr id="61466" name="Line 120"/>
          <p:cNvSpPr>
            <a:spLocks noChangeShapeType="1"/>
          </p:cNvSpPr>
          <p:nvPr/>
        </p:nvSpPr>
        <p:spPr bwMode="auto">
          <a:xfrm>
            <a:off x="3348038" y="2259013"/>
            <a:ext cx="0" cy="3476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67" name="Line 121"/>
          <p:cNvSpPr>
            <a:spLocks noChangeShapeType="1"/>
          </p:cNvSpPr>
          <p:nvPr/>
        </p:nvSpPr>
        <p:spPr bwMode="auto">
          <a:xfrm>
            <a:off x="4875213" y="2257425"/>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68" name="Line 122"/>
          <p:cNvSpPr>
            <a:spLocks noChangeShapeType="1"/>
          </p:cNvSpPr>
          <p:nvPr/>
        </p:nvSpPr>
        <p:spPr bwMode="auto">
          <a:xfrm>
            <a:off x="5395913" y="2257425"/>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69" name="Line 123"/>
          <p:cNvSpPr>
            <a:spLocks noChangeShapeType="1"/>
          </p:cNvSpPr>
          <p:nvPr/>
        </p:nvSpPr>
        <p:spPr bwMode="auto">
          <a:xfrm>
            <a:off x="7073900" y="2270125"/>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0" name="Line 124"/>
          <p:cNvSpPr>
            <a:spLocks noChangeShapeType="1"/>
          </p:cNvSpPr>
          <p:nvPr/>
        </p:nvSpPr>
        <p:spPr bwMode="auto">
          <a:xfrm>
            <a:off x="3370263" y="3438525"/>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1" name="Line 125"/>
          <p:cNvSpPr>
            <a:spLocks noChangeShapeType="1"/>
          </p:cNvSpPr>
          <p:nvPr/>
        </p:nvSpPr>
        <p:spPr bwMode="auto">
          <a:xfrm>
            <a:off x="3868738" y="3438525"/>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2" name="Line 126"/>
          <p:cNvSpPr>
            <a:spLocks noChangeShapeType="1"/>
          </p:cNvSpPr>
          <p:nvPr/>
        </p:nvSpPr>
        <p:spPr bwMode="auto">
          <a:xfrm>
            <a:off x="6565900" y="3473450"/>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3" name="Line 127"/>
          <p:cNvSpPr>
            <a:spLocks noChangeShapeType="1"/>
          </p:cNvSpPr>
          <p:nvPr/>
        </p:nvSpPr>
        <p:spPr bwMode="auto">
          <a:xfrm>
            <a:off x="7075488" y="3460750"/>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4" name="Line 129"/>
          <p:cNvSpPr>
            <a:spLocks noChangeShapeType="1"/>
          </p:cNvSpPr>
          <p:nvPr/>
        </p:nvSpPr>
        <p:spPr bwMode="auto">
          <a:xfrm>
            <a:off x="3879850" y="5872163"/>
            <a:ext cx="0" cy="3476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5" name="Line 130"/>
          <p:cNvSpPr>
            <a:spLocks noChangeShapeType="1"/>
          </p:cNvSpPr>
          <p:nvPr/>
        </p:nvSpPr>
        <p:spPr bwMode="auto">
          <a:xfrm>
            <a:off x="4875213" y="5872163"/>
            <a:ext cx="0" cy="347662"/>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6" name="Line 131"/>
          <p:cNvSpPr>
            <a:spLocks noChangeShapeType="1"/>
          </p:cNvSpPr>
          <p:nvPr/>
        </p:nvSpPr>
        <p:spPr bwMode="auto">
          <a:xfrm>
            <a:off x="7062788" y="5905500"/>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7" name="Line 133"/>
          <p:cNvSpPr>
            <a:spLocks noChangeShapeType="1"/>
          </p:cNvSpPr>
          <p:nvPr/>
        </p:nvSpPr>
        <p:spPr bwMode="auto">
          <a:xfrm>
            <a:off x="5384800" y="4686300"/>
            <a:ext cx="0" cy="347663"/>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8" name="Line 135"/>
          <p:cNvSpPr>
            <a:spLocks noChangeShapeType="1"/>
          </p:cNvSpPr>
          <p:nvPr/>
        </p:nvSpPr>
        <p:spPr bwMode="auto">
          <a:xfrm rot="-5400000">
            <a:off x="3638550" y="1960563"/>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79" name="Line 136"/>
          <p:cNvSpPr>
            <a:spLocks noChangeShapeType="1"/>
          </p:cNvSpPr>
          <p:nvPr/>
        </p:nvSpPr>
        <p:spPr bwMode="auto">
          <a:xfrm rot="-5400000">
            <a:off x="3617913" y="2506663"/>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0" name="Line 137"/>
          <p:cNvSpPr>
            <a:spLocks noChangeShapeType="1"/>
          </p:cNvSpPr>
          <p:nvPr/>
        </p:nvSpPr>
        <p:spPr bwMode="auto">
          <a:xfrm rot="-5400000">
            <a:off x="3627438" y="1960563"/>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1" name="Line 138"/>
          <p:cNvSpPr>
            <a:spLocks noChangeShapeType="1"/>
          </p:cNvSpPr>
          <p:nvPr/>
        </p:nvSpPr>
        <p:spPr bwMode="auto">
          <a:xfrm rot="-5400000">
            <a:off x="5133975" y="1951038"/>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2" name="Line 139"/>
          <p:cNvSpPr>
            <a:spLocks noChangeShapeType="1"/>
          </p:cNvSpPr>
          <p:nvPr/>
        </p:nvSpPr>
        <p:spPr bwMode="auto">
          <a:xfrm rot="-5400000">
            <a:off x="6815138" y="1987550"/>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3" name="Line 140"/>
          <p:cNvSpPr>
            <a:spLocks noChangeShapeType="1"/>
          </p:cNvSpPr>
          <p:nvPr/>
        </p:nvSpPr>
        <p:spPr bwMode="auto">
          <a:xfrm rot="-5400000">
            <a:off x="6802438" y="2566988"/>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4" name="Line 143"/>
          <p:cNvSpPr>
            <a:spLocks noChangeShapeType="1"/>
          </p:cNvSpPr>
          <p:nvPr/>
        </p:nvSpPr>
        <p:spPr bwMode="auto">
          <a:xfrm rot="-5400000">
            <a:off x="5148263" y="3144838"/>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5" name="Line 144"/>
          <p:cNvSpPr>
            <a:spLocks noChangeShapeType="1"/>
          </p:cNvSpPr>
          <p:nvPr/>
        </p:nvSpPr>
        <p:spPr bwMode="auto">
          <a:xfrm rot="-5400000">
            <a:off x="5146675" y="3724275"/>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6" name="Line 146"/>
          <p:cNvSpPr>
            <a:spLocks noChangeShapeType="1"/>
          </p:cNvSpPr>
          <p:nvPr/>
        </p:nvSpPr>
        <p:spPr bwMode="auto">
          <a:xfrm rot="-5400000">
            <a:off x="3606800" y="5567363"/>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7" name="Line 147"/>
          <p:cNvSpPr>
            <a:spLocks noChangeShapeType="1"/>
          </p:cNvSpPr>
          <p:nvPr/>
        </p:nvSpPr>
        <p:spPr bwMode="auto">
          <a:xfrm rot="-5400000">
            <a:off x="5146675" y="5578475"/>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8" name="Line 148"/>
          <p:cNvSpPr>
            <a:spLocks noChangeShapeType="1"/>
          </p:cNvSpPr>
          <p:nvPr/>
        </p:nvSpPr>
        <p:spPr bwMode="auto">
          <a:xfrm rot="-5400000">
            <a:off x="6826250" y="6180138"/>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89" name="Line 149"/>
          <p:cNvSpPr>
            <a:spLocks noChangeShapeType="1"/>
          </p:cNvSpPr>
          <p:nvPr/>
        </p:nvSpPr>
        <p:spPr bwMode="auto">
          <a:xfrm rot="-5400000">
            <a:off x="3606800" y="4972050"/>
            <a:ext cx="0" cy="323850"/>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90" name="Line 150"/>
          <p:cNvSpPr>
            <a:spLocks noChangeShapeType="1"/>
          </p:cNvSpPr>
          <p:nvPr/>
        </p:nvSpPr>
        <p:spPr bwMode="auto">
          <a:xfrm>
            <a:off x="3449638" y="3405188"/>
            <a:ext cx="357187" cy="415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91" name="Line 151"/>
          <p:cNvSpPr>
            <a:spLocks noChangeShapeType="1"/>
          </p:cNvSpPr>
          <p:nvPr/>
        </p:nvSpPr>
        <p:spPr bwMode="auto">
          <a:xfrm>
            <a:off x="4954588" y="3403600"/>
            <a:ext cx="357187" cy="415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92" name="Line 152"/>
          <p:cNvSpPr>
            <a:spLocks noChangeShapeType="1"/>
          </p:cNvSpPr>
          <p:nvPr/>
        </p:nvSpPr>
        <p:spPr bwMode="auto">
          <a:xfrm>
            <a:off x="4967288" y="5838825"/>
            <a:ext cx="357187" cy="415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93" name="Line 153"/>
          <p:cNvSpPr>
            <a:spLocks noChangeShapeType="1"/>
          </p:cNvSpPr>
          <p:nvPr/>
        </p:nvSpPr>
        <p:spPr bwMode="auto">
          <a:xfrm>
            <a:off x="6645275" y="5849938"/>
            <a:ext cx="357188" cy="415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94" name="Line 155"/>
          <p:cNvSpPr>
            <a:spLocks noChangeShapeType="1"/>
          </p:cNvSpPr>
          <p:nvPr/>
        </p:nvSpPr>
        <p:spPr bwMode="auto">
          <a:xfrm>
            <a:off x="3427413" y="4641850"/>
            <a:ext cx="357187" cy="415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95" name="Line 156"/>
          <p:cNvSpPr>
            <a:spLocks noChangeShapeType="1"/>
          </p:cNvSpPr>
          <p:nvPr/>
        </p:nvSpPr>
        <p:spPr bwMode="auto">
          <a:xfrm>
            <a:off x="4943475" y="4652963"/>
            <a:ext cx="357188" cy="415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96" name="Line 157"/>
          <p:cNvSpPr>
            <a:spLocks noChangeShapeType="1"/>
          </p:cNvSpPr>
          <p:nvPr/>
        </p:nvSpPr>
        <p:spPr bwMode="auto">
          <a:xfrm>
            <a:off x="6635750" y="4667250"/>
            <a:ext cx="357188" cy="415925"/>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497" name="Line 158"/>
          <p:cNvSpPr>
            <a:spLocks noChangeShapeType="1"/>
          </p:cNvSpPr>
          <p:nvPr/>
        </p:nvSpPr>
        <p:spPr bwMode="auto">
          <a:xfrm flipV="1">
            <a:off x="6621463" y="3416300"/>
            <a:ext cx="393700" cy="428625"/>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61498" name="Line 161"/>
          <p:cNvSpPr>
            <a:spLocks noChangeShapeType="1"/>
          </p:cNvSpPr>
          <p:nvPr/>
        </p:nvSpPr>
        <p:spPr bwMode="auto">
          <a:xfrm flipV="1">
            <a:off x="4918075" y="4622800"/>
            <a:ext cx="393700" cy="428625"/>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61499" name="Line 162"/>
          <p:cNvSpPr>
            <a:spLocks noChangeShapeType="1"/>
          </p:cNvSpPr>
          <p:nvPr/>
        </p:nvSpPr>
        <p:spPr bwMode="auto">
          <a:xfrm flipV="1">
            <a:off x="6607175" y="4656138"/>
            <a:ext cx="393700" cy="428625"/>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sp>
        <p:nvSpPr>
          <p:cNvPr id="61500" name="Line 163"/>
          <p:cNvSpPr>
            <a:spLocks noChangeShapeType="1"/>
          </p:cNvSpPr>
          <p:nvPr/>
        </p:nvSpPr>
        <p:spPr bwMode="auto">
          <a:xfrm flipV="1">
            <a:off x="3432175" y="5807075"/>
            <a:ext cx="393700" cy="428625"/>
          </a:xfrm>
          <a:prstGeom prst="line">
            <a:avLst/>
          </a:prstGeom>
          <a:noFill/>
          <a:ln w="38100" cap="sq">
            <a:solidFill>
              <a:schemeClr val="tx1"/>
            </a:solidFill>
            <a:round/>
            <a:headEnd/>
            <a:tailEnd/>
          </a:ln>
        </p:spPr>
        <p:txBody>
          <a:bodyPr wrap="none" lIns="274320" rIns="274320" anchor="ctr">
            <a:prstTxWarp prst="textNoShape">
              <a:avLst/>
            </a:prstTxWarp>
            <a:spAutoFit/>
          </a:bodyPr>
          <a:lstStyle/>
          <a:p>
            <a:endParaRPr lang="en-US"/>
          </a:p>
        </p:txBody>
      </p:sp>
      <p:grpSp>
        <p:nvGrpSpPr>
          <p:cNvPr id="61501" name="Group 168"/>
          <p:cNvGrpSpPr>
            <a:grpSpLocks/>
          </p:cNvGrpSpPr>
          <p:nvPr/>
        </p:nvGrpSpPr>
        <p:grpSpPr bwMode="auto">
          <a:xfrm>
            <a:off x="912813" y="1838325"/>
            <a:ext cx="2019300" cy="1111250"/>
            <a:chOff x="575" y="1158"/>
            <a:chExt cx="1272" cy="700"/>
          </a:xfrm>
        </p:grpSpPr>
        <p:sp>
          <p:nvSpPr>
            <p:cNvPr id="61502" name="Line 36"/>
            <p:cNvSpPr>
              <a:spLocks noChangeShapeType="1"/>
            </p:cNvSpPr>
            <p:nvPr/>
          </p:nvSpPr>
          <p:spPr bwMode="auto">
            <a:xfrm>
              <a:off x="1386" y="1421"/>
              <a:ext cx="0" cy="219"/>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03" name="Oval 100"/>
            <p:cNvSpPr>
              <a:spLocks noChangeArrowheads="1"/>
            </p:cNvSpPr>
            <p:nvPr/>
          </p:nvSpPr>
          <p:spPr bwMode="auto">
            <a:xfrm>
              <a:off x="1000" y="1289"/>
              <a:ext cx="119" cy="131"/>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04" name="Oval 101"/>
            <p:cNvSpPr>
              <a:spLocks noChangeArrowheads="1"/>
            </p:cNvSpPr>
            <p:nvPr/>
          </p:nvSpPr>
          <p:spPr bwMode="auto">
            <a:xfrm>
              <a:off x="996" y="1650"/>
              <a:ext cx="119" cy="131"/>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05" name="Oval 102"/>
            <p:cNvSpPr>
              <a:spLocks noChangeArrowheads="1"/>
            </p:cNvSpPr>
            <p:nvPr/>
          </p:nvSpPr>
          <p:spPr bwMode="auto">
            <a:xfrm>
              <a:off x="1325" y="1656"/>
              <a:ext cx="119" cy="132"/>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06" name="Oval 103"/>
            <p:cNvSpPr>
              <a:spLocks noChangeArrowheads="1"/>
            </p:cNvSpPr>
            <p:nvPr/>
          </p:nvSpPr>
          <p:spPr bwMode="auto">
            <a:xfrm>
              <a:off x="1329" y="1283"/>
              <a:ext cx="119" cy="132"/>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61507" name="AutoShape 119"/>
            <p:cNvCxnSpPr>
              <a:cxnSpLocks noChangeShapeType="1"/>
              <a:stCxn id="61503" idx="4"/>
              <a:endCxn id="61504" idx="0"/>
            </p:cNvCxnSpPr>
            <p:nvPr/>
          </p:nvCxnSpPr>
          <p:spPr bwMode="auto">
            <a:xfrm flipH="1">
              <a:off x="1056" y="1432"/>
              <a:ext cx="4" cy="206"/>
            </a:xfrm>
            <a:prstGeom prst="straightConnector1">
              <a:avLst/>
            </a:prstGeom>
            <a:noFill/>
            <a:ln w="38100" cap="sq">
              <a:solidFill>
                <a:schemeClr val="tx1"/>
              </a:solidFill>
              <a:round/>
              <a:headEnd/>
              <a:tailEnd/>
            </a:ln>
          </p:spPr>
        </p:cxnSp>
        <p:sp>
          <p:nvSpPr>
            <p:cNvPr id="61508" name="Line 134"/>
            <p:cNvSpPr>
              <a:spLocks noChangeShapeType="1"/>
            </p:cNvSpPr>
            <p:nvPr/>
          </p:nvSpPr>
          <p:spPr bwMode="auto">
            <a:xfrm rot="-5400000">
              <a:off x="1226" y="1613"/>
              <a:ext cx="0" cy="204"/>
            </a:xfrm>
            <a:prstGeom prst="lin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1509" name="Text Box 164"/>
            <p:cNvSpPr txBox="1">
              <a:spLocks noChangeArrowheads="1"/>
            </p:cNvSpPr>
            <p:nvPr/>
          </p:nvSpPr>
          <p:spPr bwMode="auto">
            <a:xfrm>
              <a:off x="575" y="1158"/>
              <a:ext cx="479" cy="327"/>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t>a</a:t>
              </a:r>
            </a:p>
          </p:txBody>
        </p:sp>
        <p:sp>
          <p:nvSpPr>
            <p:cNvPr id="61510" name="Text Box 165"/>
            <p:cNvSpPr txBox="1">
              <a:spLocks noChangeArrowheads="1"/>
            </p:cNvSpPr>
            <p:nvPr/>
          </p:nvSpPr>
          <p:spPr bwMode="auto">
            <a:xfrm>
              <a:off x="575" y="1531"/>
              <a:ext cx="486" cy="327"/>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t>b</a:t>
              </a:r>
            </a:p>
          </p:txBody>
        </p:sp>
        <p:sp>
          <p:nvSpPr>
            <p:cNvPr id="61511" name="Text Box 166"/>
            <p:cNvSpPr txBox="1">
              <a:spLocks noChangeArrowheads="1"/>
            </p:cNvSpPr>
            <p:nvPr/>
          </p:nvSpPr>
          <p:spPr bwMode="auto">
            <a:xfrm>
              <a:off x="1368" y="1175"/>
              <a:ext cx="479" cy="327"/>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t>c</a:t>
              </a:r>
            </a:p>
          </p:txBody>
        </p:sp>
        <p:sp>
          <p:nvSpPr>
            <p:cNvPr id="61512" name="Text Box 167"/>
            <p:cNvSpPr txBox="1">
              <a:spLocks noChangeArrowheads="1"/>
            </p:cNvSpPr>
            <p:nvPr/>
          </p:nvSpPr>
          <p:spPr bwMode="auto">
            <a:xfrm>
              <a:off x="1361" y="1519"/>
              <a:ext cx="486" cy="327"/>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t>d</a:t>
              </a:r>
            </a:p>
          </p:txBody>
        </p:sp>
      </p:grpSp>
    </p:spTree>
  </p:cSld>
  <p:clrMapOvr>
    <a:masterClrMapping/>
  </p:clrMapOvr>
  <p:transition spd="med">
    <p:fade thruBlk="1"/>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Text Box 2"/>
          <p:cNvSpPr txBox="1">
            <a:spLocks noChangeArrowheads="1"/>
          </p:cNvSpPr>
          <p:nvPr/>
        </p:nvSpPr>
        <p:spPr bwMode="auto">
          <a:xfrm>
            <a:off x="858838" y="304800"/>
            <a:ext cx="7527925" cy="1190625"/>
          </a:xfrm>
          <a:prstGeom prst="rect">
            <a:avLst/>
          </a:prstGeom>
          <a:noFill/>
          <a:ln w="12700" cap="sq">
            <a:noFill/>
            <a:miter lim="800000"/>
            <a:headEnd/>
            <a:tailEnd/>
          </a:ln>
        </p:spPr>
        <p:txBody>
          <a:bodyPr lIns="274320" rIns="274320">
            <a:prstTxWarp prst="textNoShape">
              <a:avLst/>
            </a:prstTxWarp>
            <a:spAutoFit/>
          </a:bodyPr>
          <a:lstStyle/>
          <a:p>
            <a:pPr eaLnBrk="0" hangingPunct="0"/>
            <a:r>
              <a:rPr lang="en-US" sz="3600"/>
              <a:t>How many </a:t>
            </a:r>
            <a:r>
              <a:rPr lang="en-US" sz="3600">
                <a:solidFill>
                  <a:schemeClr val="tx2"/>
                </a:solidFill>
              </a:rPr>
              <a:t>labeled </a:t>
            </a:r>
            <a:r>
              <a:rPr lang="en-US" sz="3600"/>
              <a:t>trees are there with five nodes?</a:t>
            </a:r>
          </a:p>
        </p:txBody>
      </p:sp>
      <p:grpSp>
        <p:nvGrpSpPr>
          <p:cNvPr id="2" name="Group 143"/>
          <p:cNvGrpSpPr>
            <a:grpSpLocks/>
          </p:cNvGrpSpPr>
          <p:nvPr/>
        </p:nvGrpSpPr>
        <p:grpSpPr bwMode="auto">
          <a:xfrm>
            <a:off x="5483225" y="2401888"/>
            <a:ext cx="2835275" cy="255587"/>
            <a:chOff x="1373" y="3431"/>
            <a:chExt cx="1786" cy="161"/>
          </a:xfrm>
        </p:grpSpPr>
        <p:sp>
          <p:nvSpPr>
            <p:cNvPr id="63523" name="Oval 144"/>
            <p:cNvSpPr>
              <a:spLocks noChangeArrowheads="1"/>
            </p:cNvSpPr>
            <p:nvPr/>
          </p:nvSpPr>
          <p:spPr bwMode="auto">
            <a:xfrm>
              <a:off x="1373" y="343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24" name="Oval 145"/>
            <p:cNvSpPr>
              <a:spLocks noChangeArrowheads="1"/>
            </p:cNvSpPr>
            <p:nvPr/>
          </p:nvSpPr>
          <p:spPr bwMode="auto">
            <a:xfrm>
              <a:off x="1778" y="343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25" name="Oval 146"/>
            <p:cNvSpPr>
              <a:spLocks noChangeArrowheads="1"/>
            </p:cNvSpPr>
            <p:nvPr/>
          </p:nvSpPr>
          <p:spPr bwMode="auto">
            <a:xfrm>
              <a:off x="2183" y="343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26" name="Oval 147"/>
            <p:cNvSpPr>
              <a:spLocks noChangeArrowheads="1"/>
            </p:cNvSpPr>
            <p:nvPr/>
          </p:nvSpPr>
          <p:spPr bwMode="auto">
            <a:xfrm>
              <a:off x="2588" y="343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27" name="Line 148"/>
            <p:cNvSpPr>
              <a:spLocks noChangeShapeType="1"/>
            </p:cNvSpPr>
            <p:nvPr/>
          </p:nvSpPr>
          <p:spPr bwMode="auto">
            <a:xfrm>
              <a:off x="1528" y="3511"/>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63528" name="Line 149"/>
            <p:cNvSpPr>
              <a:spLocks noChangeShapeType="1"/>
            </p:cNvSpPr>
            <p:nvPr/>
          </p:nvSpPr>
          <p:spPr bwMode="auto">
            <a:xfrm>
              <a:off x="1935" y="3511"/>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63529" name="Line 150"/>
            <p:cNvSpPr>
              <a:spLocks noChangeShapeType="1"/>
            </p:cNvSpPr>
            <p:nvPr/>
          </p:nvSpPr>
          <p:spPr bwMode="auto">
            <a:xfrm>
              <a:off x="2343" y="3511"/>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63530" name="Oval 151"/>
            <p:cNvSpPr>
              <a:spLocks noChangeArrowheads="1"/>
            </p:cNvSpPr>
            <p:nvPr/>
          </p:nvSpPr>
          <p:spPr bwMode="auto">
            <a:xfrm>
              <a:off x="2999" y="3432"/>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31" name="Line 152"/>
            <p:cNvSpPr>
              <a:spLocks noChangeShapeType="1"/>
            </p:cNvSpPr>
            <p:nvPr/>
          </p:nvSpPr>
          <p:spPr bwMode="auto">
            <a:xfrm>
              <a:off x="2754" y="3512"/>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grpSp>
        <p:nvGrpSpPr>
          <p:cNvPr id="3" name="Group 153"/>
          <p:cNvGrpSpPr>
            <a:grpSpLocks/>
          </p:cNvGrpSpPr>
          <p:nvPr/>
        </p:nvGrpSpPr>
        <p:grpSpPr bwMode="auto">
          <a:xfrm>
            <a:off x="2747963" y="2236788"/>
            <a:ext cx="2292350" cy="917575"/>
            <a:chOff x="3341" y="3548"/>
            <a:chExt cx="1444" cy="578"/>
          </a:xfrm>
        </p:grpSpPr>
        <p:sp>
          <p:nvSpPr>
            <p:cNvPr id="63514" name="Oval 154"/>
            <p:cNvSpPr>
              <a:spLocks noChangeArrowheads="1"/>
            </p:cNvSpPr>
            <p:nvPr/>
          </p:nvSpPr>
          <p:spPr bwMode="auto">
            <a:xfrm>
              <a:off x="3341" y="354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15" name="Oval 155"/>
            <p:cNvSpPr>
              <a:spLocks noChangeArrowheads="1"/>
            </p:cNvSpPr>
            <p:nvPr/>
          </p:nvSpPr>
          <p:spPr bwMode="auto">
            <a:xfrm>
              <a:off x="3766" y="354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16" name="Oval 156"/>
            <p:cNvSpPr>
              <a:spLocks noChangeArrowheads="1"/>
            </p:cNvSpPr>
            <p:nvPr/>
          </p:nvSpPr>
          <p:spPr bwMode="auto">
            <a:xfrm>
              <a:off x="4205" y="354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17" name="Oval 157"/>
            <p:cNvSpPr>
              <a:spLocks noChangeArrowheads="1"/>
            </p:cNvSpPr>
            <p:nvPr/>
          </p:nvSpPr>
          <p:spPr bwMode="auto">
            <a:xfrm>
              <a:off x="3766" y="396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18" name="Line 158"/>
            <p:cNvSpPr>
              <a:spLocks noChangeShapeType="1"/>
            </p:cNvSpPr>
            <p:nvPr/>
          </p:nvSpPr>
          <p:spPr bwMode="auto">
            <a:xfrm>
              <a:off x="3512" y="3628"/>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63519" name="Line 159"/>
            <p:cNvSpPr>
              <a:spLocks noChangeShapeType="1"/>
            </p:cNvSpPr>
            <p:nvPr/>
          </p:nvSpPr>
          <p:spPr bwMode="auto">
            <a:xfrm>
              <a:off x="3938" y="3628"/>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63520" name="Line 160"/>
            <p:cNvSpPr>
              <a:spLocks noChangeShapeType="1"/>
            </p:cNvSpPr>
            <p:nvPr/>
          </p:nvSpPr>
          <p:spPr bwMode="auto">
            <a:xfrm rot="5400000">
              <a:off x="3718" y="3836"/>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63521" name="Oval 161"/>
            <p:cNvSpPr>
              <a:spLocks noChangeArrowheads="1"/>
            </p:cNvSpPr>
            <p:nvPr/>
          </p:nvSpPr>
          <p:spPr bwMode="auto">
            <a:xfrm>
              <a:off x="4625" y="3554"/>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22" name="Line 162"/>
            <p:cNvSpPr>
              <a:spLocks noChangeShapeType="1"/>
            </p:cNvSpPr>
            <p:nvPr/>
          </p:nvSpPr>
          <p:spPr bwMode="auto">
            <a:xfrm>
              <a:off x="4358" y="3634"/>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grpSp>
        <p:nvGrpSpPr>
          <p:cNvPr id="4" name="Group 163"/>
          <p:cNvGrpSpPr>
            <a:grpSpLocks/>
          </p:cNvGrpSpPr>
          <p:nvPr/>
        </p:nvGrpSpPr>
        <p:grpSpPr bwMode="auto">
          <a:xfrm rot="-2485420">
            <a:off x="636588" y="1865313"/>
            <a:ext cx="1625600" cy="1579562"/>
            <a:chOff x="4485" y="3211"/>
            <a:chExt cx="1024" cy="995"/>
          </a:xfrm>
        </p:grpSpPr>
        <p:sp>
          <p:nvSpPr>
            <p:cNvPr id="63505" name="Oval 164"/>
            <p:cNvSpPr>
              <a:spLocks noChangeArrowheads="1"/>
            </p:cNvSpPr>
            <p:nvPr/>
          </p:nvSpPr>
          <p:spPr bwMode="auto">
            <a:xfrm>
              <a:off x="4485" y="362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06" name="Oval 165"/>
            <p:cNvSpPr>
              <a:spLocks noChangeArrowheads="1"/>
            </p:cNvSpPr>
            <p:nvPr/>
          </p:nvSpPr>
          <p:spPr bwMode="auto">
            <a:xfrm>
              <a:off x="4910" y="362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07" name="Oval 166"/>
            <p:cNvSpPr>
              <a:spLocks noChangeArrowheads="1"/>
            </p:cNvSpPr>
            <p:nvPr/>
          </p:nvSpPr>
          <p:spPr bwMode="auto">
            <a:xfrm>
              <a:off x="5349" y="362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08" name="Oval 167"/>
            <p:cNvSpPr>
              <a:spLocks noChangeArrowheads="1"/>
            </p:cNvSpPr>
            <p:nvPr/>
          </p:nvSpPr>
          <p:spPr bwMode="auto">
            <a:xfrm>
              <a:off x="4910" y="404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09" name="Line 168"/>
            <p:cNvSpPr>
              <a:spLocks noChangeShapeType="1"/>
            </p:cNvSpPr>
            <p:nvPr/>
          </p:nvSpPr>
          <p:spPr bwMode="auto">
            <a:xfrm>
              <a:off x="4656" y="3708"/>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63510" name="Line 169"/>
            <p:cNvSpPr>
              <a:spLocks noChangeShapeType="1"/>
            </p:cNvSpPr>
            <p:nvPr/>
          </p:nvSpPr>
          <p:spPr bwMode="auto">
            <a:xfrm>
              <a:off x="5082" y="3708"/>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63511" name="Line 170"/>
            <p:cNvSpPr>
              <a:spLocks noChangeShapeType="1"/>
            </p:cNvSpPr>
            <p:nvPr/>
          </p:nvSpPr>
          <p:spPr bwMode="auto">
            <a:xfrm rot="5400000">
              <a:off x="4862" y="3916"/>
              <a:ext cx="256" cy="0"/>
            </a:xfrm>
            <a:prstGeom prst="line">
              <a:avLst/>
            </a:prstGeom>
            <a:noFill/>
            <a:ln w="38100">
              <a:solidFill>
                <a:schemeClr val="tx1"/>
              </a:solidFill>
              <a:round/>
              <a:headEnd/>
              <a:tailEnd/>
            </a:ln>
          </p:spPr>
          <p:txBody>
            <a:bodyPr>
              <a:prstTxWarp prst="textNoShape">
                <a:avLst/>
              </a:prstTxWarp>
            </a:bodyPr>
            <a:lstStyle/>
            <a:p>
              <a:endParaRPr lang="en-US"/>
            </a:p>
          </p:txBody>
        </p:sp>
        <p:sp>
          <p:nvSpPr>
            <p:cNvPr id="63512" name="Oval 171"/>
            <p:cNvSpPr>
              <a:spLocks noChangeArrowheads="1"/>
            </p:cNvSpPr>
            <p:nvPr/>
          </p:nvSpPr>
          <p:spPr bwMode="auto">
            <a:xfrm>
              <a:off x="4916" y="321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63513" name="Line 172"/>
            <p:cNvSpPr>
              <a:spLocks noChangeShapeType="1"/>
            </p:cNvSpPr>
            <p:nvPr/>
          </p:nvSpPr>
          <p:spPr bwMode="auto">
            <a:xfrm rot="5400000">
              <a:off x="4868" y="3499"/>
              <a:ext cx="256" cy="0"/>
            </a:xfrm>
            <a:prstGeom prst="line">
              <a:avLst/>
            </a:prstGeom>
            <a:noFill/>
            <a:ln w="38100">
              <a:solidFill>
                <a:schemeClr val="tx1"/>
              </a:solidFill>
              <a:round/>
              <a:headEnd/>
              <a:tailEnd/>
            </a:ln>
          </p:spPr>
          <p:txBody>
            <a:bodyPr>
              <a:prstTxWarp prst="textNoShape">
                <a:avLst/>
              </a:prstTxWarp>
            </a:bodyPr>
            <a:lstStyle/>
            <a:p>
              <a:endParaRPr lang="en-US"/>
            </a:p>
          </p:txBody>
        </p:sp>
      </p:grpSp>
      <p:sp>
        <p:nvSpPr>
          <p:cNvPr id="225453" name="Text Box 173"/>
          <p:cNvSpPr txBox="1">
            <a:spLocks noChangeArrowheads="1"/>
          </p:cNvSpPr>
          <p:nvPr/>
        </p:nvSpPr>
        <p:spPr bwMode="auto">
          <a:xfrm>
            <a:off x="393700" y="3803650"/>
            <a:ext cx="1747838" cy="946150"/>
          </a:xfrm>
          <a:prstGeom prst="rect">
            <a:avLst/>
          </a:prstGeom>
          <a:noFill/>
          <a:ln w="9525">
            <a:noFill/>
            <a:miter lim="800000"/>
            <a:headEnd/>
            <a:tailEnd/>
          </a:ln>
        </p:spPr>
        <p:txBody>
          <a:bodyPr wrap="none">
            <a:prstTxWarp prst="textNoShape">
              <a:avLst/>
            </a:prstTxWarp>
            <a:spAutoFit/>
          </a:bodyPr>
          <a:lstStyle/>
          <a:p>
            <a:pPr algn="ctr"/>
            <a:r>
              <a:rPr lang="en-US"/>
              <a:t>5 </a:t>
            </a:r>
          </a:p>
          <a:p>
            <a:pPr algn="ctr"/>
            <a:r>
              <a:rPr lang="en-US"/>
              <a:t>labelings</a:t>
            </a:r>
          </a:p>
        </p:txBody>
      </p:sp>
      <p:grpSp>
        <p:nvGrpSpPr>
          <p:cNvPr id="5" name="Group 188"/>
          <p:cNvGrpSpPr>
            <a:grpSpLocks/>
          </p:cNvGrpSpPr>
          <p:nvPr/>
        </p:nvGrpSpPr>
        <p:grpSpPr bwMode="auto">
          <a:xfrm>
            <a:off x="3052763" y="3887788"/>
            <a:ext cx="1571625" cy="533400"/>
            <a:chOff x="2071" y="2435"/>
            <a:chExt cx="990" cy="336"/>
          </a:xfrm>
        </p:grpSpPr>
        <p:sp>
          <p:nvSpPr>
            <p:cNvPr id="63502" name="Text Box 174"/>
            <p:cNvSpPr txBox="1">
              <a:spLocks noChangeArrowheads="1"/>
            </p:cNvSpPr>
            <p:nvPr/>
          </p:nvSpPr>
          <p:spPr bwMode="auto">
            <a:xfrm>
              <a:off x="2071" y="2441"/>
              <a:ext cx="826" cy="330"/>
            </a:xfrm>
            <a:prstGeom prst="rect">
              <a:avLst/>
            </a:prstGeom>
            <a:noFill/>
            <a:ln w="9525">
              <a:noFill/>
              <a:miter lim="800000"/>
              <a:headEnd/>
              <a:tailEnd/>
            </a:ln>
          </p:spPr>
          <p:txBody>
            <a:bodyPr wrap="none">
              <a:prstTxWarp prst="textNoShape">
                <a:avLst/>
              </a:prstTxWarp>
              <a:spAutoFit/>
            </a:bodyPr>
            <a:lstStyle/>
            <a:p>
              <a:r>
                <a:rPr lang="en-US"/>
                <a:t>5 x     x</a:t>
              </a:r>
            </a:p>
          </p:txBody>
        </p:sp>
        <p:sp>
          <p:nvSpPr>
            <p:cNvPr id="63503" name="Text Box 175"/>
            <p:cNvSpPr txBox="1">
              <a:spLocks noChangeArrowheads="1"/>
            </p:cNvSpPr>
            <p:nvPr/>
          </p:nvSpPr>
          <p:spPr bwMode="auto">
            <a:xfrm>
              <a:off x="2430" y="2435"/>
              <a:ext cx="249" cy="327"/>
            </a:xfrm>
            <a:prstGeom prst="rect">
              <a:avLst/>
            </a:prstGeom>
            <a:noFill/>
            <a:ln w="9525">
              <a:noFill/>
              <a:miter lim="800000"/>
              <a:headEnd/>
              <a:tailEnd/>
            </a:ln>
          </p:spPr>
          <p:txBody>
            <a:bodyPr wrap="none">
              <a:prstTxWarp prst="textNoShape">
                <a:avLst/>
              </a:prstTxWarp>
              <a:spAutoFit/>
            </a:bodyPr>
            <a:lstStyle/>
            <a:p>
              <a:r>
                <a:rPr lang="en-US"/>
                <a:t>4</a:t>
              </a:r>
            </a:p>
          </p:txBody>
        </p:sp>
        <p:sp>
          <p:nvSpPr>
            <p:cNvPr id="63504" name="Text Box 177"/>
            <p:cNvSpPr txBox="1">
              <a:spLocks noChangeArrowheads="1"/>
            </p:cNvSpPr>
            <p:nvPr/>
          </p:nvSpPr>
          <p:spPr bwMode="auto">
            <a:xfrm>
              <a:off x="2812" y="2441"/>
              <a:ext cx="249" cy="327"/>
            </a:xfrm>
            <a:prstGeom prst="rect">
              <a:avLst/>
            </a:prstGeom>
            <a:noFill/>
            <a:ln w="9525">
              <a:noFill/>
              <a:miter lim="800000"/>
              <a:headEnd/>
              <a:tailEnd/>
            </a:ln>
          </p:spPr>
          <p:txBody>
            <a:bodyPr wrap="none">
              <a:prstTxWarp prst="textNoShape">
                <a:avLst/>
              </a:prstTxWarp>
              <a:spAutoFit/>
            </a:bodyPr>
            <a:lstStyle/>
            <a:p>
              <a:r>
                <a:rPr lang="en-US"/>
                <a:t>3</a:t>
              </a:r>
            </a:p>
          </p:txBody>
        </p:sp>
      </p:grpSp>
      <p:grpSp>
        <p:nvGrpSpPr>
          <p:cNvPr id="6" name="Group 189"/>
          <p:cNvGrpSpPr>
            <a:grpSpLocks/>
          </p:cNvGrpSpPr>
          <p:nvPr/>
        </p:nvGrpSpPr>
        <p:grpSpPr bwMode="auto">
          <a:xfrm>
            <a:off x="6605588" y="3902075"/>
            <a:ext cx="900112" cy="523875"/>
            <a:chOff x="4118" y="2270"/>
            <a:chExt cx="567" cy="330"/>
          </a:xfrm>
        </p:grpSpPr>
        <p:sp>
          <p:nvSpPr>
            <p:cNvPr id="63500" name="Text Box 181"/>
            <p:cNvSpPr txBox="1">
              <a:spLocks noChangeArrowheads="1"/>
            </p:cNvSpPr>
            <p:nvPr/>
          </p:nvSpPr>
          <p:spPr bwMode="auto">
            <a:xfrm>
              <a:off x="4118" y="2270"/>
              <a:ext cx="390" cy="330"/>
            </a:xfrm>
            <a:prstGeom prst="rect">
              <a:avLst/>
            </a:prstGeom>
            <a:noFill/>
            <a:ln w="9525">
              <a:noFill/>
              <a:miter lim="800000"/>
              <a:headEnd/>
              <a:tailEnd/>
            </a:ln>
          </p:spPr>
          <p:txBody>
            <a:bodyPr wrap="none">
              <a:prstTxWarp prst="textNoShape">
                <a:avLst/>
              </a:prstTxWarp>
              <a:spAutoFit/>
            </a:bodyPr>
            <a:lstStyle/>
            <a:p>
              <a:r>
                <a:rPr lang="en-US"/>
                <a:t>5!/</a:t>
              </a:r>
            </a:p>
          </p:txBody>
        </p:sp>
        <p:sp>
          <p:nvSpPr>
            <p:cNvPr id="63501" name="Text Box 184"/>
            <p:cNvSpPr txBox="1">
              <a:spLocks noChangeArrowheads="1"/>
            </p:cNvSpPr>
            <p:nvPr/>
          </p:nvSpPr>
          <p:spPr bwMode="auto">
            <a:xfrm>
              <a:off x="4436" y="2270"/>
              <a:ext cx="249" cy="327"/>
            </a:xfrm>
            <a:prstGeom prst="rect">
              <a:avLst/>
            </a:prstGeom>
            <a:noFill/>
            <a:ln w="9525">
              <a:noFill/>
              <a:miter lim="800000"/>
              <a:headEnd/>
              <a:tailEnd/>
            </a:ln>
          </p:spPr>
          <p:txBody>
            <a:bodyPr wrap="none">
              <a:prstTxWarp prst="textNoShape">
                <a:avLst/>
              </a:prstTxWarp>
              <a:spAutoFit/>
            </a:bodyPr>
            <a:lstStyle/>
            <a:p>
              <a:r>
                <a:rPr lang="en-US"/>
                <a:t>2</a:t>
              </a:r>
            </a:p>
          </p:txBody>
        </p:sp>
      </p:grpSp>
      <p:sp>
        <p:nvSpPr>
          <p:cNvPr id="225467" name="Text Box 187"/>
          <p:cNvSpPr txBox="1">
            <a:spLocks noChangeArrowheads="1"/>
          </p:cNvSpPr>
          <p:nvPr/>
        </p:nvSpPr>
        <p:spPr bwMode="auto">
          <a:xfrm>
            <a:off x="2289175" y="5765800"/>
            <a:ext cx="4013200" cy="641350"/>
          </a:xfrm>
          <a:prstGeom prst="rect">
            <a:avLst/>
          </a:prstGeom>
          <a:noFill/>
          <a:ln w="9525">
            <a:noFill/>
            <a:miter lim="800000"/>
            <a:headEnd/>
            <a:tailEnd/>
          </a:ln>
        </p:spPr>
        <p:txBody>
          <a:bodyPr wrap="none">
            <a:prstTxWarp prst="textNoShape">
              <a:avLst/>
            </a:prstTxWarp>
            <a:spAutoFit/>
          </a:bodyPr>
          <a:lstStyle/>
          <a:p>
            <a:r>
              <a:rPr lang="en-US" sz="3600"/>
              <a:t>125 labeled trees</a:t>
            </a:r>
          </a:p>
        </p:txBody>
      </p:sp>
      <p:sp>
        <p:nvSpPr>
          <p:cNvPr id="225470" name="Text Box 190"/>
          <p:cNvSpPr txBox="1">
            <a:spLocks noChangeArrowheads="1"/>
          </p:cNvSpPr>
          <p:nvPr/>
        </p:nvSpPr>
        <p:spPr bwMode="auto">
          <a:xfrm>
            <a:off x="2952750" y="4714875"/>
            <a:ext cx="1747838" cy="519113"/>
          </a:xfrm>
          <a:prstGeom prst="rect">
            <a:avLst/>
          </a:prstGeom>
          <a:noFill/>
          <a:ln w="9525">
            <a:noFill/>
            <a:miter lim="800000"/>
            <a:headEnd/>
            <a:tailEnd/>
          </a:ln>
        </p:spPr>
        <p:txBody>
          <a:bodyPr wrap="none">
            <a:prstTxWarp prst="textNoShape">
              <a:avLst/>
            </a:prstTxWarp>
            <a:spAutoFit/>
          </a:bodyPr>
          <a:lstStyle/>
          <a:p>
            <a:r>
              <a:rPr lang="en-US"/>
              <a:t>labelings</a:t>
            </a:r>
          </a:p>
        </p:txBody>
      </p:sp>
      <p:sp>
        <p:nvSpPr>
          <p:cNvPr id="225471" name="Text Box 191"/>
          <p:cNvSpPr txBox="1">
            <a:spLocks noChangeArrowheads="1"/>
          </p:cNvSpPr>
          <p:nvPr/>
        </p:nvSpPr>
        <p:spPr bwMode="auto">
          <a:xfrm>
            <a:off x="6034088" y="4714875"/>
            <a:ext cx="1747837" cy="519113"/>
          </a:xfrm>
          <a:prstGeom prst="rect">
            <a:avLst/>
          </a:prstGeom>
          <a:noFill/>
          <a:ln w="9525">
            <a:noFill/>
            <a:miter lim="800000"/>
            <a:headEnd/>
            <a:tailEnd/>
          </a:ln>
        </p:spPr>
        <p:txBody>
          <a:bodyPr wrap="none">
            <a:prstTxWarp prst="textNoShape">
              <a:avLst/>
            </a:prstTxWarp>
            <a:spAutoFit/>
          </a:bodyPr>
          <a:lstStyle/>
          <a:p>
            <a:r>
              <a:rPr lang="en-US"/>
              <a:t>labelings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nodeType="withEffect">
                                  <p:stCondLst>
                                    <p:cond delay="0"/>
                                  </p:stCondLst>
                                  <p:childTnLst>
                                    <p:set>
                                      <p:cBhvr>
                                        <p:cTn id="12" dur="1" fill="hold">
                                          <p:stCondLst>
                                            <p:cond delay="0"/>
                                          </p:stCondLst>
                                        </p:cTn>
                                        <p:tgtEl>
                                          <p:spTgt spid="2"/>
                                        </p:tgtEl>
                                        <p:attrNameLst>
                                          <p:attrName>style.visibility</p:attrName>
                                        </p:attrNameLst>
                                      </p:cBhvr>
                                      <p:to>
                                        <p:strVal val="visible"/>
                                      </p:to>
                                    </p:set>
                                    <p:animEffect transition="in" filter="fade">
                                      <p:cBhvr>
                                        <p:cTn id="13" dur="500"/>
                                        <p:tgtEl>
                                          <p:spTgt spid="2"/>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225453"/>
                                        </p:tgtEl>
                                        <p:attrNameLst>
                                          <p:attrName>style.visibility</p:attrName>
                                        </p:attrNameLst>
                                      </p:cBhvr>
                                      <p:to>
                                        <p:strVal val="visible"/>
                                      </p:to>
                                    </p:set>
                                    <p:animEffect transition="in" filter="fade">
                                      <p:cBhvr>
                                        <p:cTn id="18" dur="500"/>
                                        <p:tgtEl>
                                          <p:spTgt spid="225453"/>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fade">
                                      <p:cBhvr>
                                        <p:cTn id="23" dur="500"/>
                                        <p:tgtEl>
                                          <p:spTgt spid="5"/>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225470"/>
                                        </p:tgtEl>
                                        <p:attrNameLst>
                                          <p:attrName>style.visibility</p:attrName>
                                        </p:attrNameLst>
                                      </p:cBhvr>
                                      <p:to>
                                        <p:strVal val="visible"/>
                                      </p:to>
                                    </p:set>
                                    <p:animEffect transition="in" filter="fade">
                                      <p:cBhvr>
                                        <p:cTn id="26" dur="500"/>
                                        <p:tgtEl>
                                          <p:spTgt spid="225470"/>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25471"/>
                                        </p:tgtEl>
                                        <p:attrNameLst>
                                          <p:attrName>style.visibility</p:attrName>
                                        </p:attrNameLst>
                                      </p:cBhvr>
                                      <p:to>
                                        <p:strVal val="visible"/>
                                      </p:to>
                                    </p:set>
                                    <p:animEffect transition="in" filter="fade">
                                      <p:cBhvr>
                                        <p:cTn id="34" dur="500"/>
                                        <p:tgtEl>
                                          <p:spTgt spid="225471"/>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25467"/>
                                        </p:tgtEl>
                                        <p:attrNameLst>
                                          <p:attrName>style.visibility</p:attrName>
                                        </p:attrNameLst>
                                      </p:cBhvr>
                                      <p:to>
                                        <p:strVal val="visible"/>
                                      </p:to>
                                    </p:set>
                                    <p:animEffect transition="in" filter="fade">
                                      <p:cBhvr>
                                        <p:cTn id="39" dur="500"/>
                                        <p:tgtEl>
                                          <p:spTgt spid="2254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453" grpId="0"/>
      <p:bldP spid="225467" grpId="0"/>
      <p:bldP spid="225470" grpId="0"/>
      <p:bldP spid="225471" grpId="0"/>
    </p:bld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5538" name="Text Box 21"/>
          <p:cNvSpPr txBox="1">
            <a:spLocks noChangeArrowheads="1"/>
          </p:cNvSpPr>
          <p:nvPr/>
        </p:nvSpPr>
        <p:spPr bwMode="auto">
          <a:xfrm>
            <a:off x="858838" y="304800"/>
            <a:ext cx="7527925" cy="1190625"/>
          </a:xfrm>
          <a:prstGeom prst="rect">
            <a:avLst/>
          </a:prstGeom>
          <a:noFill/>
          <a:ln w="12700" cap="sq">
            <a:noFill/>
            <a:miter lim="800000"/>
            <a:headEnd/>
            <a:tailEnd/>
          </a:ln>
        </p:spPr>
        <p:txBody>
          <a:bodyPr lIns="274320" rIns="274320">
            <a:prstTxWarp prst="textNoShape">
              <a:avLst/>
            </a:prstTxWarp>
            <a:spAutoFit/>
          </a:bodyPr>
          <a:lstStyle/>
          <a:p>
            <a:pPr eaLnBrk="0" hangingPunct="0"/>
            <a:r>
              <a:rPr lang="en-US" sz="3600"/>
              <a:t>How many </a:t>
            </a:r>
            <a:r>
              <a:rPr lang="en-US" sz="3600">
                <a:solidFill>
                  <a:schemeClr val="tx2"/>
                </a:solidFill>
              </a:rPr>
              <a:t>labeled </a:t>
            </a:r>
            <a:r>
              <a:rPr lang="en-US" sz="3600"/>
              <a:t>trees are there with n nodes?</a:t>
            </a:r>
          </a:p>
        </p:txBody>
      </p:sp>
      <p:sp>
        <p:nvSpPr>
          <p:cNvPr id="109590" name="Text Box 22"/>
          <p:cNvSpPr txBox="1">
            <a:spLocks noChangeArrowheads="1"/>
          </p:cNvSpPr>
          <p:nvPr/>
        </p:nvSpPr>
        <p:spPr bwMode="auto">
          <a:xfrm>
            <a:off x="1798638" y="2446338"/>
            <a:ext cx="5208587" cy="519112"/>
          </a:xfrm>
          <a:prstGeom prst="rect">
            <a:avLst/>
          </a:prstGeom>
          <a:noFill/>
          <a:ln w="9525">
            <a:noFill/>
            <a:miter lim="800000"/>
            <a:headEnd/>
            <a:tailEnd/>
          </a:ln>
        </p:spPr>
        <p:txBody>
          <a:bodyPr wrap="none">
            <a:prstTxWarp prst="textNoShape">
              <a:avLst/>
            </a:prstTxWarp>
            <a:spAutoFit/>
          </a:bodyPr>
          <a:lstStyle/>
          <a:p>
            <a:r>
              <a:rPr lang="en-US"/>
              <a:t>16 labeled trees with 4 nodes</a:t>
            </a:r>
          </a:p>
        </p:txBody>
      </p:sp>
      <p:sp>
        <p:nvSpPr>
          <p:cNvPr id="109591" name="Text Box 23"/>
          <p:cNvSpPr txBox="1">
            <a:spLocks noChangeArrowheads="1"/>
          </p:cNvSpPr>
          <p:nvPr/>
        </p:nvSpPr>
        <p:spPr bwMode="auto">
          <a:xfrm>
            <a:off x="1798638" y="1754188"/>
            <a:ext cx="4997450" cy="519112"/>
          </a:xfrm>
          <a:prstGeom prst="rect">
            <a:avLst/>
          </a:prstGeom>
          <a:noFill/>
          <a:ln w="9525">
            <a:noFill/>
            <a:miter lim="800000"/>
            <a:headEnd/>
            <a:tailEnd/>
          </a:ln>
        </p:spPr>
        <p:txBody>
          <a:bodyPr wrap="none">
            <a:prstTxWarp prst="textNoShape">
              <a:avLst/>
            </a:prstTxWarp>
            <a:spAutoFit/>
          </a:bodyPr>
          <a:lstStyle/>
          <a:p>
            <a:r>
              <a:rPr lang="en-US"/>
              <a:t>3 labeled trees with 3 nodes</a:t>
            </a:r>
          </a:p>
        </p:txBody>
      </p:sp>
      <p:sp>
        <p:nvSpPr>
          <p:cNvPr id="109592" name="Text Box 24"/>
          <p:cNvSpPr txBox="1">
            <a:spLocks noChangeArrowheads="1"/>
          </p:cNvSpPr>
          <p:nvPr/>
        </p:nvSpPr>
        <p:spPr bwMode="auto">
          <a:xfrm>
            <a:off x="1798638" y="3140075"/>
            <a:ext cx="5419725" cy="519113"/>
          </a:xfrm>
          <a:prstGeom prst="rect">
            <a:avLst/>
          </a:prstGeom>
          <a:noFill/>
          <a:ln w="9525">
            <a:noFill/>
            <a:miter lim="800000"/>
            <a:headEnd/>
            <a:tailEnd/>
          </a:ln>
        </p:spPr>
        <p:txBody>
          <a:bodyPr wrap="none">
            <a:prstTxWarp prst="textNoShape">
              <a:avLst/>
            </a:prstTxWarp>
            <a:spAutoFit/>
          </a:bodyPr>
          <a:lstStyle/>
          <a:p>
            <a:r>
              <a:rPr lang="en-US"/>
              <a:t>125 labeled trees with 5 nodes</a:t>
            </a:r>
          </a:p>
        </p:txBody>
      </p:sp>
      <p:sp>
        <p:nvSpPr>
          <p:cNvPr id="109593" name="Text Box 25"/>
          <p:cNvSpPr txBox="1">
            <a:spLocks noChangeArrowheads="1"/>
          </p:cNvSpPr>
          <p:nvPr/>
        </p:nvSpPr>
        <p:spPr bwMode="auto">
          <a:xfrm>
            <a:off x="1174750" y="4257675"/>
            <a:ext cx="6851650" cy="641350"/>
          </a:xfrm>
          <a:prstGeom prst="rect">
            <a:avLst/>
          </a:prstGeom>
          <a:noFill/>
          <a:ln w="9525">
            <a:noFill/>
            <a:miter lim="800000"/>
            <a:headEnd/>
            <a:tailEnd/>
          </a:ln>
        </p:spPr>
        <p:txBody>
          <a:bodyPr wrap="none">
            <a:prstTxWarp prst="textNoShape">
              <a:avLst/>
            </a:prstTxWarp>
            <a:spAutoFit/>
          </a:bodyPr>
          <a:lstStyle/>
          <a:p>
            <a:r>
              <a:rPr lang="en-US" sz="3600"/>
              <a:t>n</a:t>
            </a:r>
            <a:r>
              <a:rPr lang="en-US" sz="3600" baseline="30000"/>
              <a:t>n-2</a:t>
            </a:r>
            <a:r>
              <a:rPr lang="en-US" sz="3600"/>
              <a:t> labeled trees with n nodes</a:t>
            </a:r>
            <a:endParaRPr lang="en-US" sz="3600" baseline="300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9591"/>
                                        </p:tgtEl>
                                        <p:attrNameLst>
                                          <p:attrName>style.visibility</p:attrName>
                                        </p:attrNameLst>
                                      </p:cBhvr>
                                      <p:to>
                                        <p:strVal val="visible"/>
                                      </p:to>
                                    </p:set>
                                    <p:animEffect transition="in" filter="fade">
                                      <p:cBhvr>
                                        <p:cTn id="7" dur="500"/>
                                        <p:tgtEl>
                                          <p:spTgt spid="10959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9590"/>
                                        </p:tgtEl>
                                        <p:attrNameLst>
                                          <p:attrName>style.visibility</p:attrName>
                                        </p:attrNameLst>
                                      </p:cBhvr>
                                      <p:to>
                                        <p:strVal val="visible"/>
                                      </p:to>
                                    </p:set>
                                    <p:animEffect transition="in" filter="fade">
                                      <p:cBhvr>
                                        <p:cTn id="12" dur="500"/>
                                        <p:tgtEl>
                                          <p:spTgt spid="10959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9592"/>
                                        </p:tgtEl>
                                        <p:attrNameLst>
                                          <p:attrName>style.visibility</p:attrName>
                                        </p:attrNameLst>
                                      </p:cBhvr>
                                      <p:to>
                                        <p:strVal val="visible"/>
                                      </p:to>
                                    </p:set>
                                    <p:animEffect transition="in" filter="fade">
                                      <p:cBhvr>
                                        <p:cTn id="17" dur="500"/>
                                        <p:tgtEl>
                                          <p:spTgt spid="10959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9593"/>
                                        </p:tgtEl>
                                        <p:attrNameLst>
                                          <p:attrName>style.visibility</p:attrName>
                                        </p:attrNameLst>
                                      </p:cBhvr>
                                      <p:to>
                                        <p:strVal val="visible"/>
                                      </p:to>
                                    </p:set>
                                    <p:animEffect transition="in" filter="fade">
                                      <p:cBhvr>
                                        <p:cTn id="22" dur="500"/>
                                        <p:tgtEl>
                                          <p:spTgt spid="1095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90" grpId="0"/>
      <p:bldP spid="109591" grpId="0"/>
      <p:bldP spid="109592" grpId="0"/>
      <p:bldP spid="109593" grpId="0"/>
    </p:bld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586" name="Text Box 3"/>
          <p:cNvSpPr txBox="1">
            <a:spLocks noChangeArrowheads="1"/>
          </p:cNvSpPr>
          <p:nvPr/>
        </p:nvSpPr>
        <p:spPr bwMode="auto">
          <a:xfrm>
            <a:off x="1814513" y="1830388"/>
            <a:ext cx="5473700" cy="946150"/>
          </a:xfrm>
          <a:prstGeom prst="rect">
            <a:avLst/>
          </a:prstGeom>
          <a:noFill/>
          <a:ln w="12700" cap="sq">
            <a:noFill/>
            <a:miter lim="800000"/>
            <a:headEnd/>
            <a:tailEnd/>
          </a:ln>
        </p:spPr>
        <p:txBody>
          <a:bodyPr lIns="274320" rIns="274320">
            <a:prstTxWarp prst="textNoShape">
              <a:avLst/>
            </a:prstTxWarp>
            <a:spAutoFit/>
          </a:bodyPr>
          <a:lstStyle/>
          <a:p>
            <a:pPr eaLnBrk="0" hangingPunct="0"/>
            <a:r>
              <a:rPr lang="en-US"/>
              <a:t>The number of labeled trees on </a:t>
            </a:r>
            <a:r>
              <a:rPr lang="en-US">
                <a:solidFill>
                  <a:schemeClr val="tx2"/>
                </a:solidFill>
              </a:rPr>
              <a:t>n</a:t>
            </a:r>
            <a:r>
              <a:rPr lang="en-US"/>
              <a:t> nodes is n</a:t>
            </a:r>
            <a:r>
              <a:rPr lang="en-US" baseline="30000"/>
              <a:t>n-2</a:t>
            </a:r>
            <a:endParaRPr lang="en-US"/>
          </a:p>
        </p:txBody>
      </p:sp>
      <p:pic>
        <p:nvPicPr>
          <p:cNvPr id="67587" name="Picture 7" descr="cayley"/>
          <p:cNvPicPr>
            <a:picLocks noChangeAspect="1" noChangeArrowheads="1"/>
          </p:cNvPicPr>
          <p:nvPr/>
        </p:nvPicPr>
        <p:blipFill>
          <a:blip r:embed="rId3"/>
          <a:srcRect/>
          <a:stretch>
            <a:fillRect/>
          </a:stretch>
        </p:blipFill>
        <p:spPr bwMode="auto">
          <a:xfrm>
            <a:off x="3451225" y="3079750"/>
            <a:ext cx="2201863" cy="2568575"/>
          </a:xfrm>
          <a:prstGeom prst="rect">
            <a:avLst/>
          </a:prstGeom>
          <a:noFill/>
          <a:ln w="9525">
            <a:noFill/>
            <a:miter lim="800000"/>
            <a:headEnd/>
            <a:tailEnd/>
          </a:ln>
        </p:spPr>
      </p:pic>
      <p:sp>
        <p:nvSpPr>
          <p:cNvPr id="67588" name="Text Box 9"/>
          <p:cNvSpPr txBox="1">
            <a:spLocks noChangeArrowheads="1"/>
          </p:cNvSpPr>
          <p:nvPr/>
        </p:nvSpPr>
        <p:spPr bwMode="auto">
          <a:xfrm>
            <a:off x="1903413" y="809625"/>
            <a:ext cx="5295900" cy="823913"/>
          </a:xfrm>
          <a:prstGeom prst="rect">
            <a:avLst/>
          </a:prstGeom>
          <a:noFill/>
          <a:ln w="9525">
            <a:noFill/>
            <a:miter lim="800000"/>
            <a:headEnd/>
            <a:tailEnd/>
          </a:ln>
        </p:spPr>
        <p:txBody>
          <a:bodyPr wrap="none">
            <a:prstTxWarp prst="textNoShape">
              <a:avLst/>
            </a:prstTxWarp>
            <a:spAutoFit/>
          </a:bodyPr>
          <a:lstStyle/>
          <a:p>
            <a:r>
              <a:rPr lang="en-US" sz="4800"/>
              <a:t>Cayley’s Formula</a:t>
            </a:r>
          </a:p>
        </p:txBody>
      </p:sp>
    </p:spTree>
  </p:cSld>
  <p:clrMapOvr>
    <a:masterClrMapping/>
  </p:clrMapOvr>
  <p:transition spd="med">
    <p:fade thruBlk="1"/>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9634" name="Text Box 8"/>
          <p:cNvSpPr txBox="1">
            <a:spLocks noChangeArrowheads="1"/>
          </p:cNvSpPr>
          <p:nvPr/>
        </p:nvSpPr>
        <p:spPr bwMode="auto">
          <a:xfrm>
            <a:off x="224114" y="1123950"/>
            <a:ext cx="8541178" cy="3539431"/>
          </a:xfrm>
          <a:prstGeom prst="rect">
            <a:avLst/>
          </a:prstGeom>
          <a:noFill/>
          <a:ln w="9525">
            <a:noFill/>
            <a:miter lim="800000"/>
            <a:headEnd/>
            <a:tailEnd/>
          </a:ln>
        </p:spPr>
        <p:txBody>
          <a:bodyPr wrap="square">
            <a:prstTxWarp prst="textNoShape">
              <a:avLst/>
            </a:prstTxWarp>
            <a:spAutoFit/>
          </a:bodyPr>
          <a:lstStyle/>
          <a:p>
            <a:pPr eaLnBrk="0" hangingPunct="0"/>
            <a:r>
              <a:rPr lang="en-US" dirty="0"/>
              <a:t>The proof will use the correspondence </a:t>
            </a:r>
            <a:r>
              <a:rPr lang="en-US" dirty="0" smtClean="0"/>
              <a:t>principle.</a:t>
            </a:r>
          </a:p>
          <a:p>
            <a:pPr eaLnBrk="0" hangingPunct="0"/>
            <a:endParaRPr lang="en-US" dirty="0" smtClean="0"/>
          </a:p>
          <a:p>
            <a:pPr eaLnBrk="0" hangingPunct="0"/>
            <a:r>
              <a:rPr lang="en-US" dirty="0" smtClean="0"/>
              <a:t>Let T be the set of labeled </a:t>
            </a:r>
            <a:r>
              <a:rPr lang="en-US" dirty="0" err="1" smtClean="0"/>
              <a:t>n</a:t>
            </a:r>
            <a:r>
              <a:rPr lang="en-US" dirty="0" smtClean="0"/>
              <a:t>-node trees.</a:t>
            </a:r>
          </a:p>
          <a:p>
            <a:pPr eaLnBrk="0" hangingPunct="0"/>
            <a:endParaRPr lang="en-US" dirty="0" smtClean="0"/>
          </a:p>
          <a:p>
            <a:pPr eaLnBrk="0" hangingPunct="0"/>
            <a:r>
              <a:rPr lang="en-US" dirty="0" smtClean="0"/>
              <a:t>Let S be </a:t>
            </a:r>
            <a:r>
              <a:rPr lang="en-US" dirty="0" smtClean="0"/>
              <a:t>{1,2,…,n}</a:t>
            </a:r>
            <a:r>
              <a:rPr lang="en-US" baseline="30000" dirty="0" smtClean="0"/>
              <a:t>n-2 </a:t>
            </a:r>
            <a:r>
              <a:rPr lang="en-US" dirty="0" smtClean="0"/>
              <a:t>(that is, all sequences of n-2 numbers, each in the range [1..n])</a:t>
            </a:r>
          </a:p>
          <a:p>
            <a:pPr eaLnBrk="0" hangingPunct="0"/>
            <a:endParaRPr lang="en-US" dirty="0" smtClean="0"/>
          </a:p>
          <a:p>
            <a:pPr eaLnBrk="0" hangingPunct="0"/>
            <a:r>
              <a:rPr lang="en-US" dirty="0" smtClean="0"/>
              <a:t>We’ll exhibit a </a:t>
            </a:r>
            <a:r>
              <a:rPr lang="en-US" dirty="0" err="1" smtClean="0"/>
              <a:t>bijection</a:t>
            </a:r>
            <a:r>
              <a:rPr lang="en-US" dirty="0" smtClean="0"/>
              <a:t> between S and 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963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963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9634">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963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34" grpId="0" build="p"/>
    </p:bld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682" name="Text Box 2"/>
          <p:cNvSpPr txBox="1">
            <a:spLocks noChangeArrowheads="1"/>
          </p:cNvSpPr>
          <p:nvPr/>
        </p:nvSpPr>
        <p:spPr bwMode="auto">
          <a:xfrm>
            <a:off x="533400" y="263525"/>
            <a:ext cx="7251700" cy="519113"/>
          </a:xfrm>
          <a:prstGeom prst="rect">
            <a:avLst/>
          </a:prstGeom>
          <a:noFill/>
          <a:ln w="12700" cap="sq">
            <a:noFill/>
            <a:miter lim="800000"/>
            <a:headEnd/>
            <a:tailEnd/>
          </a:ln>
        </p:spPr>
        <p:txBody>
          <a:bodyPr lIns="274320" rIns="274320">
            <a:prstTxWarp prst="textNoShape">
              <a:avLst/>
            </a:prstTxWarp>
            <a:spAutoFit/>
          </a:bodyPr>
          <a:lstStyle/>
          <a:p>
            <a:pPr eaLnBrk="0" hangingPunct="0"/>
            <a:r>
              <a:rPr lang="en-US"/>
              <a:t>How to make a sequence from a tree?</a:t>
            </a:r>
          </a:p>
        </p:txBody>
      </p:sp>
      <p:sp>
        <p:nvSpPr>
          <p:cNvPr id="112647" name="Text Box 7"/>
          <p:cNvSpPr txBox="1">
            <a:spLocks noChangeArrowheads="1"/>
          </p:cNvSpPr>
          <p:nvPr/>
        </p:nvSpPr>
        <p:spPr bwMode="auto">
          <a:xfrm>
            <a:off x="720725" y="4308475"/>
            <a:ext cx="2138363" cy="519113"/>
          </a:xfrm>
          <a:prstGeom prst="rect">
            <a:avLst/>
          </a:prstGeom>
          <a:noFill/>
          <a:ln w="12700" cap="sq">
            <a:noFill/>
            <a:miter lim="800000"/>
            <a:headEnd/>
            <a:tailEnd/>
          </a:ln>
        </p:spPr>
        <p:txBody>
          <a:bodyPr wrap="none" lIns="274320" rIns="274320">
            <a:prstTxWarp prst="textNoShape">
              <a:avLst/>
            </a:prstTxWarp>
            <a:spAutoFit/>
          </a:bodyPr>
          <a:lstStyle/>
          <a:p>
            <a:pPr eaLnBrk="0" hangingPunct="0"/>
            <a:r>
              <a:rPr lang="en-US"/>
              <a:t>Example:</a:t>
            </a:r>
          </a:p>
        </p:txBody>
      </p:sp>
      <p:sp>
        <p:nvSpPr>
          <p:cNvPr id="112648" name="Text Box 8"/>
          <p:cNvSpPr txBox="1">
            <a:spLocks noChangeArrowheads="1"/>
          </p:cNvSpPr>
          <p:nvPr/>
        </p:nvSpPr>
        <p:spPr bwMode="auto">
          <a:xfrm>
            <a:off x="3249613" y="4383088"/>
            <a:ext cx="760412"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5</a:t>
            </a:r>
          </a:p>
        </p:txBody>
      </p:sp>
      <p:sp>
        <p:nvSpPr>
          <p:cNvPr id="112649" name="Text Box 9"/>
          <p:cNvSpPr txBox="1">
            <a:spLocks noChangeArrowheads="1"/>
          </p:cNvSpPr>
          <p:nvPr/>
        </p:nvSpPr>
        <p:spPr bwMode="auto">
          <a:xfrm>
            <a:off x="4038600" y="5356225"/>
            <a:ext cx="760413"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2</a:t>
            </a:r>
          </a:p>
        </p:txBody>
      </p:sp>
      <p:sp>
        <p:nvSpPr>
          <p:cNvPr id="112650" name="Text Box 10"/>
          <p:cNvSpPr txBox="1">
            <a:spLocks noChangeArrowheads="1"/>
          </p:cNvSpPr>
          <p:nvPr/>
        </p:nvSpPr>
        <p:spPr bwMode="auto">
          <a:xfrm>
            <a:off x="3416300" y="5114925"/>
            <a:ext cx="760413"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1</a:t>
            </a:r>
          </a:p>
        </p:txBody>
      </p:sp>
      <p:sp>
        <p:nvSpPr>
          <p:cNvPr id="112651" name="Text Box 11"/>
          <p:cNvSpPr txBox="1">
            <a:spLocks noChangeArrowheads="1"/>
          </p:cNvSpPr>
          <p:nvPr/>
        </p:nvSpPr>
        <p:spPr bwMode="auto">
          <a:xfrm>
            <a:off x="3986213" y="4711700"/>
            <a:ext cx="760412"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3</a:t>
            </a:r>
          </a:p>
        </p:txBody>
      </p:sp>
      <p:sp>
        <p:nvSpPr>
          <p:cNvPr id="112652" name="Text Box 12"/>
          <p:cNvSpPr txBox="1">
            <a:spLocks noChangeArrowheads="1"/>
          </p:cNvSpPr>
          <p:nvPr/>
        </p:nvSpPr>
        <p:spPr bwMode="auto">
          <a:xfrm>
            <a:off x="4786313" y="5432425"/>
            <a:ext cx="760412"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6</a:t>
            </a:r>
          </a:p>
        </p:txBody>
      </p:sp>
      <p:sp>
        <p:nvSpPr>
          <p:cNvPr id="112653" name="Text Box 13"/>
          <p:cNvSpPr txBox="1">
            <a:spLocks noChangeArrowheads="1"/>
          </p:cNvSpPr>
          <p:nvPr/>
        </p:nvSpPr>
        <p:spPr bwMode="auto">
          <a:xfrm>
            <a:off x="5807075" y="5178425"/>
            <a:ext cx="760413"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7</a:t>
            </a:r>
          </a:p>
        </p:txBody>
      </p:sp>
      <p:sp>
        <p:nvSpPr>
          <p:cNvPr id="112654" name="Text Box 14"/>
          <p:cNvSpPr txBox="1">
            <a:spLocks noChangeArrowheads="1"/>
          </p:cNvSpPr>
          <p:nvPr/>
        </p:nvSpPr>
        <p:spPr bwMode="auto">
          <a:xfrm>
            <a:off x="5078413" y="4706938"/>
            <a:ext cx="760412"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4</a:t>
            </a:r>
          </a:p>
        </p:txBody>
      </p:sp>
      <p:sp>
        <p:nvSpPr>
          <p:cNvPr id="112655" name="Text Box 15"/>
          <p:cNvSpPr txBox="1">
            <a:spLocks noChangeArrowheads="1"/>
          </p:cNvSpPr>
          <p:nvPr/>
        </p:nvSpPr>
        <p:spPr bwMode="auto">
          <a:xfrm>
            <a:off x="5807075" y="4262438"/>
            <a:ext cx="760413"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8</a:t>
            </a:r>
          </a:p>
        </p:txBody>
      </p:sp>
      <p:sp>
        <p:nvSpPr>
          <p:cNvPr id="112656" name="Line 16"/>
          <p:cNvSpPr>
            <a:spLocks noChangeShapeType="1"/>
          </p:cNvSpPr>
          <p:nvPr/>
        </p:nvSpPr>
        <p:spPr bwMode="auto">
          <a:xfrm>
            <a:off x="3802063" y="4706938"/>
            <a:ext cx="382587" cy="219075"/>
          </a:xfrm>
          <a:prstGeom prst="line">
            <a:avLst/>
          </a:prstGeom>
          <a:noFill/>
          <a:ln w="57150" cap="sq">
            <a:solidFill>
              <a:schemeClr val="tx2"/>
            </a:solidFill>
            <a:round/>
            <a:headEnd/>
            <a:tailEnd/>
          </a:ln>
        </p:spPr>
        <p:txBody>
          <a:bodyPr wrap="none" lIns="274320" rIns="274320" anchor="ctr">
            <a:prstTxWarp prst="textNoShape">
              <a:avLst/>
            </a:prstTxWarp>
            <a:spAutoFit/>
          </a:bodyPr>
          <a:lstStyle/>
          <a:p>
            <a:endParaRPr lang="en-US"/>
          </a:p>
        </p:txBody>
      </p:sp>
      <p:sp>
        <p:nvSpPr>
          <p:cNvPr id="112657" name="Line 17"/>
          <p:cNvSpPr>
            <a:spLocks noChangeShapeType="1"/>
          </p:cNvSpPr>
          <p:nvPr/>
        </p:nvSpPr>
        <p:spPr bwMode="auto">
          <a:xfrm>
            <a:off x="5654675" y="5056188"/>
            <a:ext cx="382588" cy="219075"/>
          </a:xfrm>
          <a:prstGeom prst="line">
            <a:avLst/>
          </a:prstGeom>
          <a:noFill/>
          <a:ln w="57150" cap="sq">
            <a:solidFill>
              <a:schemeClr val="tx2"/>
            </a:solidFill>
            <a:round/>
            <a:headEnd/>
            <a:tailEnd/>
          </a:ln>
        </p:spPr>
        <p:txBody>
          <a:bodyPr wrap="none" lIns="274320" rIns="274320" anchor="ctr">
            <a:prstTxWarp prst="textNoShape">
              <a:avLst/>
            </a:prstTxWarp>
            <a:spAutoFit/>
          </a:bodyPr>
          <a:lstStyle/>
          <a:p>
            <a:endParaRPr lang="en-US"/>
          </a:p>
        </p:txBody>
      </p:sp>
      <p:sp>
        <p:nvSpPr>
          <p:cNvPr id="112658" name="Line 18"/>
          <p:cNvSpPr>
            <a:spLocks noChangeShapeType="1"/>
          </p:cNvSpPr>
          <p:nvPr/>
        </p:nvSpPr>
        <p:spPr bwMode="auto">
          <a:xfrm flipH="1">
            <a:off x="3932238" y="5126038"/>
            <a:ext cx="242887" cy="13652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12659" name="Line 19"/>
          <p:cNvSpPr>
            <a:spLocks noChangeShapeType="1"/>
          </p:cNvSpPr>
          <p:nvPr/>
        </p:nvSpPr>
        <p:spPr bwMode="auto">
          <a:xfrm>
            <a:off x="3932238" y="5449888"/>
            <a:ext cx="336550" cy="125412"/>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12660" name="Line 20"/>
          <p:cNvSpPr>
            <a:spLocks noChangeShapeType="1"/>
          </p:cNvSpPr>
          <p:nvPr/>
        </p:nvSpPr>
        <p:spPr bwMode="auto">
          <a:xfrm flipV="1">
            <a:off x="4543425" y="4964113"/>
            <a:ext cx="765175" cy="2222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12661" name="Line 21"/>
          <p:cNvSpPr>
            <a:spLocks noChangeShapeType="1"/>
          </p:cNvSpPr>
          <p:nvPr/>
        </p:nvSpPr>
        <p:spPr bwMode="auto">
          <a:xfrm flipH="1">
            <a:off x="5618163" y="4598988"/>
            <a:ext cx="427037" cy="23177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12662" name="Line 22"/>
          <p:cNvSpPr>
            <a:spLocks noChangeShapeType="1"/>
          </p:cNvSpPr>
          <p:nvPr/>
        </p:nvSpPr>
        <p:spPr bwMode="auto">
          <a:xfrm flipH="1">
            <a:off x="5262563" y="5160963"/>
            <a:ext cx="149225" cy="35877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12687" name="Text Box 47"/>
          <p:cNvSpPr txBox="1">
            <a:spLocks noChangeArrowheads="1"/>
          </p:cNvSpPr>
          <p:nvPr/>
        </p:nvSpPr>
        <p:spPr bwMode="auto">
          <a:xfrm>
            <a:off x="720725" y="827088"/>
            <a:ext cx="4938713" cy="519112"/>
          </a:xfrm>
          <a:prstGeom prst="rect">
            <a:avLst/>
          </a:prstGeom>
          <a:noFill/>
          <a:ln w="9525">
            <a:noFill/>
            <a:miter lim="800000"/>
            <a:headEnd/>
            <a:tailEnd/>
          </a:ln>
        </p:spPr>
        <p:txBody>
          <a:bodyPr wrap="none">
            <a:prstTxWarp prst="textNoShape">
              <a:avLst/>
            </a:prstTxWarp>
            <a:spAutoFit/>
          </a:bodyPr>
          <a:lstStyle/>
          <a:p>
            <a:pPr eaLnBrk="0" hangingPunct="0"/>
            <a:r>
              <a:rPr lang="en-US"/>
              <a:t>Loop through </a:t>
            </a:r>
            <a:r>
              <a:rPr lang="en-US">
                <a:solidFill>
                  <a:schemeClr val="tx2"/>
                </a:solidFill>
              </a:rPr>
              <a:t>i</a:t>
            </a:r>
            <a:r>
              <a:rPr lang="en-US"/>
              <a:t> from </a:t>
            </a:r>
            <a:r>
              <a:rPr lang="en-US">
                <a:solidFill>
                  <a:schemeClr val="tx2"/>
                </a:solidFill>
              </a:rPr>
              <a:t>1</a:t>
            </a:r>
            <a:r>
              <a:rPr lang="en-US"/>
              <a:t> to </a:t>
            </a:r>
            <a:r>
              <a:rPr lang="en-US">
                <a:solidFill>
                  <a:schemeClr val="tx2"/>
                </a:solidFill>
              </a:rPr>
              <a:t>n-2</a:t>
            </a:r>
            <a:endParaRPr lang="en-US"/>
          </a:p>
        </p:txBody>
      </p:sp>
      <p:sp>
        <p:nvSpPr>
          <p:cNvPr id="112688" name="Text Box 48"/>
          <p:cNvSpPr txBox="1">
            <a:spLocks noChangeArrowheads="1"/>
          </p:cNvSpPr>
          <p:nvPr/>
        </p:nvSpPr>
        <p:spPr bwMode="auto">
          <a:xfrm>
            <a:off x="1543050" y="1447800"/>
            <a:ext cx="5700713" cy="946150"/>
          </a:xfrm>
          <a:prstGeom prst="rect">
            <a:avLst/>
          </a:prstGeom>
          <a:noFill/>
          <a:ln w="9525">
            <a:noFill/>
            <a:miter lim="800000"/>
            <a:headEnd/>
            <a:tailEnd/>
          </a:ln>
        </p:spPr>
        <p:txBody>
          <a:bodyPr>
            <a:prstTxWarp prst="textNoShape">
              <a:avLst/>
            </a:prstTxWarp>
            <a:spAutoFit/>
          </a:bodyPr>
          <a:lstStyle/>
          <a:p>
            <a:pPr eaLnBrk="0" hangingPunct="0"/>
            <a:r>
              <a:rPr lang="en-US"/>
              <a:t>Let L be the degree-1 node with the lowest label</a:t>
            </a:r>
          </a:p>
        </p:txBody>
      </p:sp>
      <p:sp>
        <p:nvSpPr>
          <p:cNvPr id="112689" name="Text Box 49"/>
          <p:cNvSpPr txBox="1">
            <a:spLocks noChangeArrowheads="1"/>
          </p:cNvSpPr>
          <p:nvPr/>
        </p:nvSpPr>
        <p:spPr bwMode="auto">
          <a:xfrm>
            <a:off x="1543050" y="2438400"/>
            <a:ext cx="7050088" cy="946150"/>
          </a:xfrm>
          <a:prstGeom prst="rect">
            <a:avLst/>
          </a:prstGeom>
          <a:noFill/>
          <a:ln w="9525">
            <a:noFill/>
            <a:miter lim="800000"/>
            <a:headEnd/>
            <a:tailEnd/>
          </a:ln>
        </p:spPr>
        <p:txBody>
          <a:bodyPr>
            <a:prstTxWarp prst="textNoShape">
              <a:avLst/>
            </a:prstTxWarp>
            <a:spAutoFit/>
          </a:bodyPr>
          <a:lstStyle/>
          <a:p>
            <a:r>
              <a:rPr lang="en-US"/>
              <a:t>Define the i</a:t>
            </a:r>
            <a:r>
              <a:rPr lang="en-US" baseline="30000"/>
              <a:t>th</a:t>
            </a:r>
            <a:r>
              <a:rPr lang="en-US"/>
              <a:t> element of the sequence as the label of the node adjacent to L</a:t>
            </a:r>
            <a:endParaRPr lang="en-US">
              <a:solidFill>
                <a:schemeClr val="tx2"/>
              </a:solidFill>
            </a:endParaRPr>
          </a:p>
        </p:txBody>
      </p:sp>
      <p:sp>
        <p:nvSpPr>
          <p:cNvPr id="112690" name="Text Box 50"/>
          <p:cNvSpPr txBox="1">
            <a:spLocks noChangeArrowheads="1"/>
          </p:cNvSpPr>
          <p:nvPr/>
        </p:nvSpPr>
        <p:spPr bwMode="auto">
          <a:xfrm>
            <a:off x="1543050" y="3430588"/>
            <a:ext cx="5521325" cy="519112"/>
          </a:xfrm>
          <a:prstGeom prst="rect">
            <a:avLst/>
          </a:prstGeom>
          <a:noFill/>
          <a:ln w="9525">
            <a:noFill/>
            <a:miter lim="800000"/>
            <a:headEnd/>
            <a:tailEnd/>
          </a:ln>
        </p:spPr>
        <p:txBody>
          <a:bodyPr wrap="none">
            <a:prstTxWarp prst="textNoShape">
              <a:avLst/>
            </a:prstTxWarp>
            <a:spAutoFit/>
          </a:bodyPr>
          <a:lstStyle/>
          <a:p>
            <a:r>
              <a:rPr lang="en-US"/>
              <a:t>Delete the node L from the tree</a:t>
            </a:r>
          </a:p>
        </p:txBody>
      </p:sp>
      <p:sp>
        <p:nvSpPr>
          <p:cNvPr id="112691" name="Text Box 51"/>
          <p:cNvSpPr txBox="1">
            <a:spLocks noChangeArrowheads="1"/>
          </p:cNvSpPr>
          <p:nvPr/>
        </p:nvSpPr>
        <p:spPr bwMode="auto">
          <a:xfrm>
            <a:off x="3556000" y="6056313"/>
            <a:ext cx="395288" cy="519112"/>
          </a:xfrm>
          <a:prstGeom prst="rect">
            <a:avLst/>
          </a:prstGeom>
          <a:noFill/>
          <a:ln w="9525">
            <a:noFill/>
            <a:miter lim="800000"/>
            <a:headEnd/>
            <a:tailEnd/>
          </a:ln>
        </p:spPr>
        <p:txBody>
          <a:bodyPr wrap="none">
            <a:prstTxWarp prst="textNoShape">
              <a:avLst/>
            </a:prstTxWarp>
            <a:spAutoFit/>
          </a:bodyPr>
          <a:lstStyle/>
          <a:p>
            <a:r>
              <a:rPr lang="en-US"/>
              <a:t>1</a:t>
            </a:r>
          </a:p>
        </p:txBody>
      </p:sp>
      <p:sp>
        <p:nvSpPr>
          <p:cNvPr id="112692" name="Text Box 52"/>
          <p:cNvSpPr txBox="1">
            <a:spLocks noChangeArrowheads="1"/>
          </p:cNvSpPr>
          <p:nvPr/>
        </p:nvSpPr>
        <p:spPr bwMode="auto">
          <a:xfrm>
            <a:off x="3989388" y="6056313"/>
            <a:ext cx="395287" cy="519112"/>
          </a:xfrm>
          <a:prstGeom prst="rect">
            <a:avLst/>
          </a:prstGeom>
          <a:noFill/>
          <a:ln w="9525">
            <a:noFill/>
            <a:miter lim="800000"/>
            <a:headEnd/>
            <a:tailEnd/>
          </a:ln>
        </p:spPr>
        <p:txBody>
          <a:bodyPr wrap="none">
            <a:prstTxWarp prst="textNoShape">
              <a:avLst/>
            </a:prstTxWarp>
            <a:spAutoFit/>
          </a:bodyPr>
          <a:lstStyle/>
          <a:p>
            <a:r>
              <a:rPr lang="en-US"/>
              <a:t>3</a:t>
            </a:r>
          </a:p>
        </p:txBody>
      </p:sp>
      <p:sp>
        <p:nvSpPr>
          <p:cNvPr id="112693" name="Text Box 53"/>
          <p:cNvSpPr txBox="1">
            <a:spLocks noChangeArrowheads="1"/>
          </p:cNvSpPr>
          <p:nvPr/>
        </p:nvSpPr>
        <p:spPr bwMode="auto">
          <a:xfrm>
            <a:off x="4424363" y="6056313"/>
            <a:ext cx="395287" cy="519112"/>
          </a:xfrm>
          <a:prstGeom prst="rect">
            <a:avLst/>
          </a:prstGeom>
          <a:noFill/>
          <a:ln w="9525">
            <a:noFill/>
            <a:miter lim="800000"/>
            <a:headEnd/>
            <a:tailEnd/>
          </a:ln>
        </p:spPr>
        <p:txBody>
          <a:bodyPr wrap="none">
            <a:prstTxWarp prst="textNoShape">
              <a:avLst/>
            </a:prstTxWarp>
            <a:spAutoFit/>
          </a:bodyPr>
          <a:lstStyle/>
          <a:p>
            <a:r>
              <a:rPr lang="en-US"/>
              <a:t>3</a:t>
            </a:r>
          </a:p>
        </p:txBody>
      </p:sp>
      <p:sp>
        <p:nvSpPr>
          <p:cNvPr id="112694" name="Text Box 54"/>
          <p:cNvSpPr txBox="1">
            <a:spLocks noChangeArrowheads="1"/>
          </p:cNvSpPr>
          <p:nvPr/>
        </p:nvSpPr>
        <p:spPr bwMode="auto">
          <a:xfrm>
            <a:off x="4857750" y="6056313"/>
            <a:ext cx="395288" cy="519112"/>
          </a:xfrm>
          <a:prstGeom prst="rect">
            <a:avLst/>
          </a:prstGeom>
          <a:noFill/>
          <a:ln w="9525">
            <a:noFill/>
            <a:miter lim="800000"/>
            <a:headEnd/>
            <a:tailEnd/>
          </a:ln>
        </p:spPr>
        <p:txBody>
          <a:bodyPr wrap="none">
            <a:prstTxWarp prst="textNoShape">
              <a:avLst/>
            </a:prstTxWarp>
            <a:spAutoFit/>
          </a:bodyPr>
          <a:lstStyle/>
          <a:p>
            <a:r>
              <a:rPr lang="en-US"/>
              <a:t>4</a:t>
            </a:r>
          </a:p>
        </p:txBody>
      </p:sp>
      <p:sp>
        <p:nvSpPr>
          <p:cNvPr id="112695" name="Text Box 55"/>
          <p:cNvSpPr txBox="1">
            <a:spLocks noChangeArrowheads="1"/>
          </p:cNvSpPr>
          <p:nvPr/>
        </p:nvSpPr>
        <p:spPr bwMode="auto">
          <a:xfrm>
            <a:off x="5292725" y="6056313"/>
            <a:ext cx="395288" cy="519112"/>
          </a:xfrm>
          <a:prstGeom prst="rect">
            <a:avLst/>
          </a:prstGeom>
          <a:noFill/>
          <a:ln w="9525">
            <a:noFill/>
            <a:miter lim="800000"/>
            <a:headEnd/>
            <a:tailEnd/>
          </a:ln>
        </p:spPr>
        <p:txBody>
          <a:bodyPr wrap="none">
            <a:prstTxWarp prst="textNoShape">
              <a:avLst/>
            </a:prstTxWarp>
            <a:spAutoFit/>
          </a:bodyPr>
          <a:lstStyle/>
          <a:p>
            <a:r>
              <a:rPr lang="en-US"/>
              <a:t>4</a:t>
            </a:r>
          </a:p>
        </p:txBody>
      </p:sp>
      <p:sp>
        <p:nvSpPr>
          <p:cNvPr id="112696" name="Text Box 56"/>
          <p:cNvSpPr txBox="1">
            <a:spLocks noChangeArrowheads="1"/>
          </p:cNvSpPr>
          <p:nvPr/>
        </p:nvSpPr>
        <p:spPr bwMode="auto">
          <a:xfrm>
            <a:off x="5726113" y="6056313"/>
            <a:ext cx="395287" cy="519112"/>
          </a:xfrm>
          <a:prstGeom prst="rect">
            <a:avLst/>
          </a:prstGeom>
          <a:noFill/>
          <a:ln w="9525">
            <a:noFill/>
            <a:miter lim="800000"/>
            <a:headEnd/>
            <a:tailEnd/>
          </a:ln>
        </p:spPr>
        <p:txBody>
          <a:bodyPr wrap="none">
            <a:prstTxWarp prst="textNoShape">
              <a:avLst/>
            </a:prstTxWarp>
            <a:spAutoFit/>
          </a:bodyPr>
          <a:lstStyle/>
          <a:p>
            <a:r>
              <a:rPr lang="en-US"/>
              <a:t>4</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87"/>
                                        </p:tgtEl>
                                        <p:attrNameLst>
                                          <p:attrName>style.visibility</p:attrName>
                                        </p:attrNameLst>
                                      </p:cBhvr>
                                      <p:to>
                                        <p:strVal val="visible"/>
                                      </p:to>
                                    </p:set>
                                    <p:animEffect transition="in" filter="fade">
                                      <p:cBhvr>
                                        <p:cTn id="7" dur="500"/>
                                        <p:tgtEl>
                                          <p:spTgt spid="11268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88"/>
                                        </p:tgtEl>
                                        <p:attrNameLst>
                                          <p:attrName>style.visibility</p:attrName>
                                        </p:attrNameLst>
                                      </p:cBhvr>
                                      <p:to>
                                        <p:strVal val="visible"/>
                                      </p:to>
                                    </p:set>
                                    <p:animEffect transition="in" filter="fade">
                                      <p:cBhvr>
                                        <p:cTn id="12" dur="500"/>
                                        <p:tgtEl>
                                          <p:spTgt spid="11268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89"/>
                                        </p:tgtEl>
                                        <p:attrNameLst>
                                          <p:attrName>style.visibility</p:attrName>
                                        </p:attrNameLst>
                                      </p:cBhvr>
                                      <p:to>
                                        <p:strVal val="visible"/>
                                      </p:to>
                                    </p:set>
                                    <p:animEffect transition="in" filter="fade">
                                      <p:cBhvr>
                                        <p:cTn id="17" dur="500"/>
                                        <p:tgtEl>
                                          <p:spTgt spid="11268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90"/>
                                        </p:tgtEl>
                                        <p:attrNameLst>
                                          <p:attrName>style.visibility</p:attrName>
                                        </p:attrNameLst>
                                      </p:cBhvr>
                                      <p:to>
                                        <p:strVal val="visible"/>
                                      </p:to>
                                    </p:set>
                                    <p:animEffect transition="in" filter="fade">
                                      <p:cBhvr>
                                        <p:cTn id="22" dur="500"/>
                                        <p:tgtEl>
                                          <p:spTgt spid="11269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2647"/>
                                        </p:tgtEl>
                                        <p:attrNameLst>
                                          <p:attrName>style.visibility</p:attrName>
                                        </p:attrNameLst>
                                      </p:cBhvr>
                                      <p:to>
                                        <p:strVal val="visible"/>
                                      </p:to>
                                    </p:set>
                                    <p:animEffect transition="in" filter="fade">
                                      <p:cBhvr>
                                        <p:cTn id="27" dur="500"/>
                                        <p:tgtEl>
                                          <p:spTgt spid="11264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2648"/>
                                        </p:tgtEl>
                                        <p:attrNameLst>
                                          <p:attrName>style.visibility</p:attrName>
                                        </p:attrNameLst>
                                      </p:cBhvr>
                                      <p:to>
                                        <p:strVal val="visible"/>
                                      </p:to>
                                    </p:set>
                                    <p:animEffect transition="in" filter="fade">
                                      <p:cBhvr>
                                        <p:cTn id="32" dur="500"/>
                                        <p:tgtEl>
                                          <p:spTgt spid="112648"/>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12649"/>
                                        </p:tgtEl>
                                        <p:attrNameLst>
                                          <p:attrName>style.visibility</p:attrName>
                                        </p:attrNameLst>
                                      </p:cBhvr>
                                      <p:to>
                                        <p:strVal val="visible"/>
                                      </p:to>
                                    </p:set>
                                    <p:animEffect transition="in" filter="fade">
                                      <p:cBhvr>
                                        <p:cTn id="35" dur="500"/>
                                        <p:tgtEl>
                                          <p:spTgt spid="112649"/>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12650"/>
                                        </p:tgtEl>
                                        <p:attrNameLst>
                                          <p:attrName>style.visibility</p:attrName>
                                        </p:attrNameLst>
                                      </p:cBhvr>
                                      <p:to>
                                        <p:strVal val="visible"/>
                                      </p:to>
                                    </p:set>
                                    <p:animEffect transition="in" filter="fade">
                                      <p:cBhvr>
                                        <p:cTn id="38" dur="500"/>
                                        <p:tgtEl>
                                          <p:spTgt spid="112650"/>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12651"/>
                                        </p:tgtEl>
                                        <p:attrNameLst>
                                          <p:attrName>style.visibility</p:attrName>
                                        </p:attrNameLst>
                                      </p:cBhvr>
                                      <p:to>
                                        <p:strVal val="visible"/>
                                      </p:to>
                                    </p:set>
                                    <p:animEffect transition="in" filter="fade">
                                      <p:cBhvr>
                                        <p:cTn id="41" dur="500"/>
                                        <p:tgtEl>
                                          <p:spTgt spid="112651"/>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12652"/>
                                        </p:tgtEl>
                                        <p:attrNameLst>
                                          <p:attrName>style.visibility</p:attrName>
                                        </p:attrNameLst>
                                      </p:cBhvr>
                                      <p:to>
                                        <p:strVal val="visible"/>
                                      </p:to>
                                    </p:set>
                                    <p:animEffect transition="in" filter="fade">
                                      <p:cBhvr>
                                        <p:cTn id="44" dur="500"/>
                                        <p:tgtEl>
                                          <p:spTgt spid="11265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12653"/>
                                        </p:tgtEl>
                                        <p:attrNameLst>
                                          <p:attrName>style.visibility</p:attrName>
                                        </p:attrNameLst>
                                      </p:cBhvr>
                                      <p:to>
                                        <p:strVal val="visible"/>
                                      </p:to>
                                    </p:set>
                                    <p:animEffect transition="in" filter="fade">
                                      <p:cBhvr>
                                        <p:cTn id="47" dur="500"/>
                                        <p:tgtEl>
                                          <p:spTgt spid="112653"/>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12654"/>
                                        </p:tgtEl>
                                        <p:attrNameLst>
                                          <p:attrName>style.visibility</p:attrName>
                                        </p:attrNameLst>
                                      </p:cBhvr>
                                      <p:to>
                                        <p:strVal val="visible"/>
                                      </p:to>
                                    </p:set>
                                    <p:animEffect transition="in" filter="fade">
                                      <p:cBhvr>
                                        <p:cTn id="50" dur="500"/>
                                        <p:tgtEl>
                                          <p:spTgt spid="112654"/>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12655"/>
                                        </p:tgtEl>
                                        <p:attrNameLst>
                                          <p:attrName>style.visibility</p:attrName>
                                        </p:attrNameLst>
                                      </p:cBhvr>
                                      <p:to>
                                        <p:strVal val="visible"/>
                                      </p:to>
                                    </p:set>
                                    <p:animEffect transition="in" filter="fade">
                                      <p:cBhvr>
                                        <p:cTn id="53" dur="500"/>
                                        <p:tgtEl>
                                          <p:spTgt spid="112655"/>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12656"/>
                                        </p:tgtEl>
                                        <p:attrNameLst>
                                          <p:attrName>style.visibility</p:attrName>
                                        </p:attrNameLst>
                                      </p:cBhvr>
                                      <p:to>
                                        <p:strVal val="visible"/>
                                      </p:to>
                                    </p:set>
                                    <p:animEffect transition="in" filter="fade">
                                      <p:cBhvr>
                                        <p:cTn id="56" dur="500"/>
                                        <p:tgtEl>
                                          <p:spTgt spid="112656"/>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12657"/>
                                        </p:tgtEl>
                                        <p:attrNameLst>
                                          <p:attrName>style.visibility</p:attrName>
                                        </p:attrNameLst>
                                      </p:cBhvr>
                                      <p:to>
                                        <p:strVal val="visible"/>
                                      </p:to>
                                    </p:set>
                                    <p:animEffect transition="in" filter="fade">
                                      <p:cBhvr>
                                        <p:cTn id="59" dur="500"/>
                                        <p:tgtEl>
                                          <p:spTgt spid="112657"/>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12658"/>
                                        </p:tgtEl>
                                        <p:attrNameLst>
                                          <p:attrName>style.visibility</p:attrName>
                                        </p:attrNameLst>
                                      </p:cBhvr>
                                      <p:to>
                                        <p:strVal val="visible"/>
                                      </p:to>
                                    </p:set>
                                    <p:animEffect transition="in" filter="fade">
                                      <p:cBhvr>
                                        <p:cTn id="62" dur="500"/>
                                        <p:tgtEl>
                                          <p:spTgt spid="112658"/>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12659"/>
                                        </p:tgtEl>
                                        <p:attrNameLst>
                                          <p:attrName>style.visibility</p:attrName>
                                        </p:attrNameLst>
                                      </p:cBhvr>
                                      <p:to>
                                        <p:strVal val="visible"/>
                                      </p:to>
                                    </p:set>
                                    <p:animEffect transition="in" filter="fade">
                                      <p:cBhvr>
                                        <p:cTn id="65" dur="500"/>
                                        <p:tgtEl>
                                          <p:spTgt spid="112659"/>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12660"/>
                                        </p:tgtEl>
                                        <p:attrNameLst>
                                          <p:attrName>style.visibility</p:attrName>
                                        </p:attrNameLst>
                                      </p:cBhvr>
                                      <p:to>
                                        <p:strVal val="visible"/>
                                      </p:to>
                                    </p:set>
                                    <p:animEffect transition="in" filter="fade">
                                      <p:cBhvr>
                                        <p:cTn id="68" dur="500"/>
                                        <p:tgtEl>
                                          <p:spTgt spid="112660"/>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12661"/>
                                        </p:tgtEl>
                                        <p:attrNameLst>
                                          <p:attrName>style.visibility</p:attrName>
                                        </p:attrNameLst>
                                      </p:cBhvr>
                                      <p:to>
                                        <p:strVal val="visible"/>
                                      </p:to>
                                    </p:set>
                                    <p:animEffect transition="in" filter="fade">
                                      <p:cBhvr>
                                        <p:cTn id="71" dur="500"/>
                                        <p:tgtEl>
                                          <p:spTgt spid="112661"/>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112662"/>
                                        </p:tgtEl>
                                        <p:attrNameLst>
                                          <p:attrName>style.visibility</p:attrName>
                                        </p:attrNameLst>
                                      </p:cBhvr>
                                      <p:to>
                                        <p:strVal val="visible"/>
                                      </p:to>
                                    </p:set>
                                    <p:animEffect transition="in" filter="fade">
                                      <p:cBhvr>
                                        <p:cTn id="74" dur="500"/>
                                        <p:tgtEl>
                                          <p:spTgt spid="112662"/>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grpId="0" nodeType="clickEffect">
                                  <p:stCondLst>
                                    <p:cond delay="0"/>
                                  </p:stCondLst>
                                  <p:childTnLst>
                                    <p:set>
                                      <p:cBhvr>
                                        <p:cTn id="78" dur="1" fill="hold">
                                          <p:stCondLst>
                                            <p:cond delay="0"/>
                                          </p:stCondLst>
                                        </p:cTn>
                                        <p:tgtEl>
                                          <p:spTgt spid="112691"/>
                                        </p:tgtEl>
                                        <p:attrNameLst>
                                          <p:attrName>style.visibility</p:attrName>
                                        </p:attrNameLst>
                                      </p:cBhvr>
                                      <p:to>
                                        <p:strVal val="visible"/>
                                      </p:to>
                                    </p:set>
                                    <p:animEffect transition="in" filter="fade">
                                      <p:cBhvr>
                                        <p:cTn id="79" dur="500"/>
                                        <p:tgtEl>
                                          <p:spTgt spid="112691"/>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xit" presetSubtype="0" fill="hold" grpId="1" nodeType="clickEffect">
                                  <p:stCondLst>
                                    <p:cond delay="0"/>
                                  </p:stCondLst>
                                  <p:childTnLst>
                                    <p:animEffect transition="out" filter="fade">
                                      <p:cBhvr>
                                        <p:cTn id="83" dur="500"/>
                                        <p:tgtEl>
                                          <p:spTgt spid="112659"/>
                                        </p:tgtEl>
                                      </p:cBhvr>
                                    </p:animEffect>
                                    <p:set>
                                      <p:cBhvr>
                                        <p:cTn id="84" dur="1" fill="hold">
                                          <p:stCondLst>
                                            <p:cond delay="499"/>
                                          </p:stCondLst>
                                        </p:cTn>
                                        <p:tgtEl>
                                          <p:spTgt spid="112659"/>
                                        </p:tgtEl>
                                        <p:attrNameLst>
                                          <p:attrName>style.visibility</p:attrName>
                                        </p:attrNameLst>
                                      </p:cBhvr>
                                      <p:to>
                                        <p:strVal val="hidden"/>
                                      </p:to>
                                    </p:set>
                                  </p:childTnLst>
                                </p:cTn>
                              </p:par>
                              <p:par>
                                <p:cTn id="85" presetID="10" presetClass="exit" presetSubtype="0" fill="hold" grpId="1" nodeType="withEffect">
                                  <p:stCondLst>
                                    <p:cond delay="0"/>
                                  </p:stCondLst>
                                  <p:childTnLst>
                                    <p:animEffect transition="out" filter="fade">
                                      <p:cBhvr>
                                        <p:cTn id="86" dur="500"/>
                                        <p:tgtEl>
                                          <p:spTgt spid="112649"/>
                                        </p:tgtEl>
                                      </p:cBhvr>
                                    </p:animEffect>
                                    <p:set>
                                      <p:cBhvr>
                                        <p:cTn id="87" dur="1" fill="hold">
                                          <p:stCondLst>
                                            <p:cond delay="499"/>
                                          </p:stCondLst>
                                        </p:cTn>
                                        <p:tgtEl>
                                          <p:spTgt spid="112649"/>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12692"/>
                                        </p:tgtEl>
                                        <p:attrNameLst>
                                          <p:attrName>style.visibility</p:attrName>
                                        </p:attrNameLst>
                                      </p:cBhvr>
                                      <p:to>
                                        <p:strVal val="visible"/>
                                      </p:to>
                                    </p:set>
                                    <p:animEffect transition="in" filter="fade">
                                      <p:cBhvr>
                                        <p:cTn id="92" dur="500"/>
                                        <p:tgtEl>
                                          <p:spTgt spid="112692"/>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xit" presetSubtype="0" fill="hold" grpId="1" nodeType="clickEffect">
                                  <p:stCondLst>
                                    <p:cond delay="0"/>
                                  </p:stCondLst>
                                  <p:childTnLst>
                                    <p:animEffect transition="out" filter="fade">
                                      <p:cBhvr>
                                        <p:cTn id="96" dur="500"/>
                                        <p:tgtEl>
                                          <p:spTgt spid="112650"/>
                                        </p:tgtEl>
                                      </p:cBhvr>
                                    </p:animEffect>
                                    <p:set>
                                      <p:cBhvr>
                                        <p:cTn id="97" dur="1" fill="hold">
                                          <p:stCondLst>
                                            <p:cond delay="499"/>
                                          </p:stCondLst>
                                        </p:cTn>
                                        <p:tgtEl>
                                          <p:spTgt spid="112650"/>
                                        </p:tgtEl>
                                        <p:attrNameLst>
                                          <p:attrName>style.visibility</p:attrName>
                                        </p:attrNameLst>
                                      </p:cBhvr>
                                      <p:to>
                                        <p:strVal val="hidden"/>
                                      </p:to>
                                    </p:set>
                                  </p:childTnLst>
                                </p:cTn>
                              </p:par>
                              <p:par>
                                <p:cTn id="98" presetID="10" presetClass="exit" presetSubtype="0" fill="hold" grpId="1" nodeType="withEffect">
                                  <p:stCondLst>
                                    <p:cond delay="0"/>
                                  </p:stCondLst>
                                  <p:childTnLst>
                                    <p:animEffect transition="out" filter="fade">
                                      <p:cBhvr>
                                        <p:cTn id="99" dur="500"/>
                                        <p:tgtEl>
                                          <p:spTgt spid="112658"/>
                                        </p:tgtEl>
                                      </p:cBhvr>
                                    </p:animEffect>
                                    <p:set>
                                      <p:cBhvr>
                                        <p:cTn id="100" dur="1" fill="hold">
                                          <p:stCondLst>
                                            <p:cond delay="499"/>
                                          </p:stCondLst>
                                        </p:cTn>
                                        <p:tgtEl>
                                          <p:spTgt spid="112658"/>
                                        </p:tgtEl>
                                        <p:attrNameLst>
                                          <p:attrName>style.visibility</p:attrName>
                                        </p:attrNameLst>
                                      </p:cBhvr>
                                      <p:to>
                                        <p:strVal val="hidden"/>
                                      </p:to>
                                    </p:se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112693"/>
                                        </p:tgtEl>
                                        <p:attrNameLst>
                                          <p:attrName>style.visibility</p:attrName>
                                        </p:attrNameLst>
                                      </p:cBhvr>
                                      <p:to>
                                        <p:strVal val="visible"/>
                                      </p:to>
                                    </p:set>
                                    <p:animEffect transition="in" filter="fade">
                                      <p:cBhvr>
                                        <p:cTn id="105" dur="500"/>
                                        <p:tgtEl>
                                          <p:spTgt spid="112693"/>
                                        </p:tgtEl>
                                      </p:cBhvr>
                                    </p:animEffect>
                                  </p:childTnLst>
                                </p:cTn>
                              </p:par>
                            </p:childTnLst>
                          </p:cTn>
                        </p:par>
                      </p:childTnLst>
                    </p:cTn>
                  </p:par>
                  <p:par>
                    <p:cTn id="106" fill="hold">
                      <p:stCondLst>
                        <p:cond delay="indefinite"/>
                      </p:stCondLst>
                      <p:childTnLst>
                        <p:par>
                          <p:cTn id="107" fill="hold">
                            <p:stCondLst>
                              <p:cond delay="0"/>
                            </p:stCondLst>
                            <p:childTnLst>
                              <p:par>
                                <p:cTn id="108" presetID="10" presetClass="exit" presetSubtype="0" fill="hold" grpId="1" nodeType="clickEffect">
                                  <p:stCondLst>
                                    <p:cond delay="0"/>
                                  </p:stCondLst>
                                  <p:childTnLst>
                                    <p:animEffect transition="out" filter="fade">
                                      <p:cBhvr>
                                        <p:cTn id="109" dur="500"/>
                                        <p:tgtEl>
                                          <p:spTgt spid="112648"/>
                                        </p:tgtEl>
                                      </p:cBhvr>
                                    </p:animEffect>
                                    <p:set>
                                      <p:cBhvr>
                                        <p:cTn id="110" dur="1" fill="hold">
                                          <p:stCondLst>
                                            <p:cond delay="499"/>
                                          </p:stCondLst>
                                        </p:cTn>
                                        <p:tgtEl>
                                          <p:spTgt spid="112648"/>
                                        </p:tgtEl>
                                        <p:attrNameLst>
                                          <p:attrName>style.visibility</p:attrName>
                                        </p:attrNameLst>
                                      </p:cBhvr>
                                      <p:to>
                                        <p:strVal val="hidden"/>
                                      </p:to>
                                    </p:set>
                                  </p:childTnLst>
                                </p:cTn>
                              </p:par>
                              <p:par>
                                <p:cTn id="111" presetID="10" presetClass="exit" presetSubtype="0" fill="hold" grpId="1" nodeType="withEffect">
                                  <p:stCondLst>
                                    <p:cond delay="0"/>
                                  </p:stCondLst>
                                  <p:childTnLst>
                                    <p:animEffect transition="out" filter="fade">
                                      <p:cBhvr>
                                        <p:cTn id="112" dur="500"/>
                                        <p:tgtEl>
                                          <p:spTgt spid="112656"/>
                                        </p:tgtEl>
                                      </p:cBhvr>
                                    </p:animEffect>
                                    <p:set>
                                      <p:cBhvr>
                                        <p:cTn id="113" dur="1" fill="hold">
                                          <p:stCondLst>
                                            <p:cond delay="499"/>
                                          </p:stCondLst>
                                        </p:cTn>
                                        <p:tgtEl>
                                          <p:spTgt spid="112656"/>
                                        </p:tgtEl>
                                        <p:attrNameLst>
                                          <p:attrName>style.visibility</p:attrName>
                                        </p:attrNameLst>
                                      </p:cBhvr>
                                      <p:to>
                                        <p:strVal val="hidden"/>
                                      </p:to>
                                    </p:set>
                                  </p:childTnLst>
                                </p:cTn>
                              </p:par>
                            </p:childTnLst>
                          </p:cTn>
                        </p:par>
                      </p:childTnLst>
                    </p:cTn>
                  </p:par>
                  <p:par>
                    <p:cTn id="114" fill="hold">
                      <p:stCondLst>
                        <p:cond delay="indefinite"/>
                      </p:stCondLst>
                      <p:childTnLst>
                        <p:par>
                          <p:cTn id="115" fill="hold">
                            <p:stCondLst>
                              <p:cond delay="0"/>
                            </p:stCondLst>
                            <p:childTnLst>
                              <p:par>
                                <p:cTn id="116" presetID="10" presetClass="entr" presetSubtype="0" fill="hold" grpId="0" nodeType="clickEffect">
                                  <p:stCondLst>
                                    <p:cond delay="0"/>
                                  </p:stCondLst>
                                  <p:childTnLst>
                                    <p:set>
                                      <p:cBhvr>
                                        <p:cTn id="117" dur="1" fill="hold">
                                          <p:stCondLst>
                                            <p:cond delay="0"/>
                                          </p:stCondLst>
                                        </p:cTn>
                                        <p:tgtEl>
                                          <p:spTgt spid="112694"/>
                                        </p:tgtEl>
                                        <p:attrNameLst>
                                          <p:attrName>style.visibility</p:attrName>
                                        </p:attrNameLst>
                                      </p:cBhvr>
                                      <p:to>
                                        <p:strVal val="visible"/>
                                      </p:to>
                                    </p:set>
                                    <p:animEffect transition="in" filter="fade">
                                      <p:cBhvr>
                                        <p:cTn id="118" dur="500"/>
                                        <p:tgtEl>
                                          <p:spTgt spid="112694"/>
                                        </p:tgtEl>
                                      </p:cBhvr>
                                    </p:animEffect>
                                  </p:childTnLst>
                                </p:cTn>
                              </p:par>
                            </p:childTnLst>
                          </p:cTn>
                        </p:par>
                      </p:childTnLst>
                    </p:cTn>
                  </p:par>
                  <p:par>
                    <p:cTn id="119" fill="hold">
                      <p:stCondLst>
                        <p:cond delay="indefinite"/>
                      </p:stCondLst>
                      <p:childTnLst>
                        <p:par>
                          <p:cTn id="120" fill="hold">
                            <p:stCondLst>
                              <p:cond delay="0"/>
                            </p:stCondLst>
                            <p:childTnLst>
                              <p:par>
                                <p:cTn id="121" presetID="10" presetClass="exit" presetSubtype="0" fill="hold" grpId="1" nodeType="clickEffect">
                                  <p:stCondLst>
                                    <p:cond delay="0"/>
                                  </p:stCondLst>
                                  <p:childTnLst>
                                    <p:animEffect transition="out" filter="fade">
                                      <p:cBhvr>
                                        <p:cTn id="122" dur="500"/>
                                        <p:tgtEl>
                                          <p:spTgt spid="112651"/>
                                        </p:tgtEl>
                                      </p:cBhvr>
                                    </p:animEffect>
                                    <p:set>
                                      <p:cBhvr>
                                        <p:cTn id="123" dur="1" fill="hold">
                                          <p:stCondLst>
                                            <p:cond delay="499"/>
                                          </p:stCondLst>
                                        </p:cTn>
                                        <p:tgtEl>
                                          <p:spTgt spid="112651"/>
                                        </p:tgtEl>
                                        <p:attrNameLst>
                                          <p:attrName>style.visibility</p:attrName>
                                        </p:attrNameLst>
                                      </p:cBhvr>
                                      <p:to>
                                        <p:strVal val="hidden"/>
                                      </p:to>
                                    </p:set>
                                  </p:childTnLst>
                                </p:cTn>
                              </p:par>
                              <p:par>
                                <p:cTn id="124" presetID="10" presetClass="exit" presetSubtype="0" fill="hold" grpId="1" nodeType="withEffect">
                                  <p:stCondLst>
                                    <p:cond delay="0"/>
                                  </p:stCondLst>
                                  <p:childTnLst>
                                    <p:animEffect transition="out" filter="fade">
                                      <p:cBhvr>
                                        <p:cTn id="125" dur="500"/>
                                        <p:tgtEl>
                                          <p:spTgt spid="112660"/>
                                        </p:tgtEl>
                                      </p:cBhvr>
                                    </p:animEffect>
                                    <p:set>
                                      <p:cBhvr>
                                        <p:cTn id="126" dur="1" fill="hold">
                                          <p:stCondLst>
                                            <p:cond delay="499"/>
                                          </p:stCondLst>
                                        </p:cTn>
                                        <p:tgtEl>
                                          <p:spTgt spid="112660"/>
                                        </p:tgtEl>
                                        <p:attrNameLst>
                                          <p:attrName>style.visibility</p:attrName>
                                        </p:attrNameLst>
                                      </p:cBhvr>
                                      <p:to>
                                        <p:strVal val="hidden"/>
                                      </p:to>
                                    </p:set>
                                  </p:childTnLst>
                                </p:cTn>
                              </p:par>
                            </p:childTnLst>
                          </p:cTn>
                        </p:par>
                      </p:childTnLst>
                    </p:cTn>
                  </p:par>
                  <p:par>
                    <p:cTn id="127" fill="hold">
                      <p:stCondLst>
                        <p:cond delay="indefinite"/>
                      </p:stCondLst>
                      <p:childTnLst>
                        <p:par>
                          <p:cTn id="128" fill="hold">
                            <p:stCondLst>
                              <p:cond delay="0"/>
                            </p:stCondLst>
                            <p:childTnLst>
                              <p:par>
                                <p:cTn id="129" presetID="10" presetClass="entr" presetSubtype="0" fill="hold" grpId="0" nodeType="clickEffect">
                                  <p:stCondLst>
                                    <p:cond delay="0"/>
                                  </p:stCondLst>
                                  <p:childTnLst>
                                    <p:set>
                                      <p:cBhvr>
                                        <p:cTn id="130" dur="1" fill="hold">
                                          <p:stCondLst>
                                            <p:cond delay="0"/>
                                          </p:stCondLst>
                                        </p:cTn>
                                        <p:tgtEl>
                                          <p:spTgt spid="112695"/>
                                        </p:tgtEl>
                                        <p:attrNameLst>
                                          <p:attrName>style.visibility</p:attrName>
                                        </p:attrNameLst>
                                      </p:cBhvr>
                                      <p:to>
                                        <p:strVal val="visible"/>
                                      </p:to>
                                    </p:set>
                                    <p:animEffect transition="in" filter="fade">
                                      <p:cBhvr>
                                        <p:cTn id="131" dur="500"/>
                                        <p:tgtEl>
                                          <p:spTgt spid="112695"/>
                                        </p:tgtEl>
                                      </p:cBhvr>
                                    </p:animEffect>
                                  </p:childTnLst>
                                </p:cTn>
                              </p:par>
                            </p:childTnLst>
                          </p:cTn>
                        </p:par>
                      </p:childTnLst>
                    </p:cTn>
                  </p:par>
                  <p:par>
                    <p:cTn id="132" fill="hold">
                      <p:stCondLst>
                        <p:cond delay="indefinite"/>
                      </p:stCondLst>
                      <p:childTnLst>
                        <p:par>
                          <p:cTn id="133" fill="hold">
                            <p:stCondLst>
                              <p:cond delay="0"/>
                            </p:stCondLst>
                            <p:childTnLst>
                              <p:par>
                                <p:cTn id="134" presetID="10" presetClass="exit" presetSubtype="0" fill="hold" grpId="1" nodeType="clickEffect">
                                  <p:stCondLst>
                                    <p:cond delay="0"/>
                                  </p:stCondLst>
                                  <p:childTnLst>
                                    <p:animEffect transition="out" filter="fade">
                                      <p:cBhvr>
                                        <p:cTn id="135" dur="500"/>
                                        <p:tgtEl>
                                          <p:spTgt spid="112662"/>
                                        </p:tgtEl>
                                      </p:cBhvr>
                                    </p:animEffect>
                                    <p:set>
                                      <p:cBhvr>
                                        <p:cTn id="136" dur="1" fill="hold">
                                          <p:stCondLst>
                                            <p:cond delay="499"/>
                                          </p:stCondLst>
                                        </p:cTn>
                                        <p:tgtEl>
                                          <p:spTgt spid="112662"/>
                                        </p:tgtEl>
                                        <p:attrNameLst>
                                          <p:attrName>style.visibility</p:attrName>
                                        </p:attrNameLst>
                                      </p:cBhvr>
                                      <p:to>
                                        <p:strVal val="hidden"/>
                                      </p:to>
                                    </p:set>
                                  </p:childTnLst>
                                </p:cTn>
                              </p:par>
                              <p:par>
                                <p:cTn id="137" presetID="10" presetClass="exit" presetSubtype="0" fill="hold" grpId="1" nodeType="withEffect">
                                  <p:stCondLst>
                                    <p:cond delay="0"/>
                                  </p:stCondLst>
                                  <p:childTnLst>
                                    <p:animEffect transition="out" filter="fade">
                                      <p:cBhvr>
                                        <p:cTn id="138" dur="500"/>
                                        <p:tgtEl>
                                          <p:spTgt spid="112652"/>
                                        </p:tgtEl>
                                      </p:cBhvr>
                                    </p:animEffect>
                                    <p:set>
                                      <p:cBhvr>
                                        <p:cTn id="139" dur="1" fill="hold">
                                          <p:stCondLst>
                                            <p:cond delay="499"/>
                                          </p:stCondLst>
                                        </p:cTn>
                                        <p:tgtEl>
                                          <p:spTgt spid="112652"/>
                                        </p:tgtEl>
                                        <p:attrNameLst>
                                          <p:attrName>style.visibility</p:attrName>
                                        </p:attrNameLst>
                                      </p:cBhvr>
                                      <p:to>
                                        <p:strVal val="hidden"/>
                                      </p:to>
                                    </p:set>
                                  </p:childTnLst>
                                </p:cTn>
                              </p:par>
                            </p:childTnLst>
                          </p:cTn>
                        </p:par>
                      </p:childTnLst>
                    </p:cTn>
                  </p:par>
                  <p:par>
                    <p:cTn id="140" fill="hold">
                      <p:stCondLst>
                        <p:cond delay="indefinite"/>
                      </p:stCondLst>
                      <p:childTnLst>
                        <p:par>
                          <p:cTn id="141" fill="hold">
                            <p:stCondLst>
                              <p:cond delay="0"/>
                            </p:stCondLst>
                            <p:childTnLst>
                              <p:par>
                                <p:cTn id="142" presetID="10" presetClass="entr" presetSubtype="0" fill="hold" grpId="0" nodeType="clickEffect">
                                  <p:stCondLst>
                                    <p:cond delay="0"/>
                                  </p:stCondLst>
                                  <p:childTnLst>
                                    <p:set>
                                      <p:cBhvr>
                                        <p:cTn id="143" dur="1" fill="hold">
                                          <p:stCondLst>
                                            <p:cond delay="0"/>
                                          </p:stCondLst>
                                        </p:cTn>
                                        <p:tgtEl>
                                          <p:spTgt spid="112696"/>
                                        </p:tgtEl>
                                        <p:attrNameLst>
                                          <p:attrName>style.visibility</p:attrName>
                                        </p:attrNameLst>
                                      </p:cBhvr>
                                      <p:to>
                                        <p:strVal val="visible"/>
                                      </p:to>
                                    </p:set>
                                    <p:animEffect transition="in" filter="fade">
                                      <p:cBhvr>
                                        <p:cTn id="144" dur="500"/>
                                        <p:tgtEl>
                                          <p:spTgt spid="112696"/>
                                        </p:tgtEl>
                                      </p:cBhvr>
                                    </p:animEffect>
                                  </p:childTnLst>
                                </p:cTn>
                              </p:par>
                            </p:childTnLst>
                          </p:cTn>
                        </p:par>
                      </p:childTnLst>
                    </p:cTn>
                  </p:par>
                  <p:par>
                    <p:cTn id="145" fill="hold">
                      <p:stCondLst>
                        <p:cond delay="indefinite"/>
                      </p:stCondLst>
                      <p:childTnLst>
                        <p:par>
                          <p:cTn id="146" fill="hold">
                            <p:stCondLst>
                              <p:cond delay="0"/>
                            </p:stCondLst>
                            <p:childTnLst>
                              <p:par>
                                <p:cTn id="147" presetID="10" presetClass="exit" presetSubtype="0" fill="hold" grpId="1" nodeType="clickEffect">
                                  <p:stCondLst>
                                    <p:cond delay="0"/>
                                  </p:stCondLst>
                                  <p:childTnLst>
                                    <p:animEffect transition="out" filter="fade">
                                      <p:cBhvr>
                                        <p:cTn id="148" dur="500"/>
                                        <p:tgtEl>
                                          <p:spTgt spid="112657"/>
                                        </p:tgtEl>
                                      </p:cBhvr>
                                    </p:animEffect>
                                    <p:set>
                                      <p:cBhvr>
                                        <p:cTn id="149" dur="1" fill="hold">
                                          <p:stCondLst>
                                            <p:cond delay="499"/>
                                          </p:stCondLst>
                                        </p:cTn>
                                        <p:tgtEl>
                                          <p:spTgt spid="112657"/>
                                        </p:tgtEl>
                                        <p:attrNameLst>
                                          <p:attrName>style.visibility</p:attrName>
                                        </p:attrNameLst>
                                      </p:cBhvr>
                                      <p:to>
                                        <p:strVal val="hidden"/>
                                      </p:to>
                                    </p:set>
                                  </p:childTnLst>
                                </p:cTn>
                              </p:par>
                              <p:par>
                                <p:cTn id="150" presetID="10" presetClass="exit" presetSubtype="0" fill="hold" grpId="1" nodeType="withEffect">
                                  <p:stCondLst>
                                    <p:cond delay="0"/>
                                  </p:stCondLst>
                                  <p:childTnLst>
                                    <p:animEffect transition="out" filter="fade">
                                      <p:cBhvr>
                                        <p:cTn id="151" dur="500"/>
                                        <p:tgtEl>
                                          <p:spTgt spid="112653"/>
                                        </p:tgtEl>
                                      </p:cBhvr>
                                    </p:animEffect>
                                    <p:set>
                                      <p:cBhvr>
                                        <p:cTn id="152" dur="1" fill="hold">
                                          <p:stCondLst>
                                            <p:cond delay="499"/>
                                          </p:stCondLst>
                                        </p:cTn>
                                        <p:tgtEl>
                                          <p:spTgt spid="11265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7" grpId="0"/>
      <p:bldP spid="112648" grpId="0"/>
      <p:bldP spid="112648" grpId="1"/>
      <p:bldP spid="112649" grpId="0"/>
      <p:bldP spid="112649" grpId="1"/>
      <p:bldP spid="112650" grpId="0"/>
      <p:bldP spid="112650" grpId="1"/>
      <p:bldP spid="112651" grpId="0"/>
      <p:bldP spid="112651" grpId="1"/>
      <p:bldP spid="112652" grpId="0"/>
      <p:bldP spid="112652" grpId="1"/>
      <p:bldP spid="112653" grpId="0"/>
      <p:bldP spid="112653" grpId="1"/>
      <p:bldP spid="112654" grpId="0"/>
      <p:bldP spid="112655" grpId="0"/>
      <p:bldP spid="112656" grpId="0" animBg="1"/>
      <p:bldP spid="112656" grpId="1" animBg="1"/>
      <p:bldP spid="112657" grpId="0" animBg="1"/>
      <p:bldP spid="112657" grpId="1" animBg="1"/>
      <p:bldP spid="112658" grpId="0" animBg="1"/>
      <p:bldP spid="112658" grpId="1" animBg="1"/>
      <p:bldP spid="112659" grpId="0" animBg="1"/>
      <p:bldP spid="112659" grpId="1" animBg="1"/>
      <p:bldP spid="112660" grpId="0" animBg="1"/>
      <p:bldP spid="112660" grpId="1" animBg="1"/>
      <p:bldP spid="112661" grpId="0" animBg="1"/>
      <p:bldP spid="112662" grpId="0" animBg="1"/>
      <p:bldP spid="112662" grpId="1" animBg="1"/>
      <p:bldP spid="112687" grpId="0"/>
      <p:bldP spid="112688" grpId="0"/>
      <p:bldP spid="112689" grpId="0"/>
      <p:bldP spid="112690" grpId="0"/>
      <p:bldP spid="112691" grpId="0"/>
      <p:bldP spid="112692" grpId="0"/>
      <p:bldP spid="112693" grpId="0"/>
      <p:bldP spid="112694" grpId="0"/>
      <p:bldP spid="112695" grpId="0"/>
      <p:bldP spid="112696" grpId="0"/>
    </p:bld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 Box 8"/>
          <p:cNvSpPr txBox="1">
            <a:spLocks noChangeArrowheads="1"/>
          </p:cNvSpPr>
          <p:nvPr/>
        </p:nvSpPr>
        <p:spPr bwMode="auto">
          <a:xfrm>
            <a:off x="2660280" y="374115"/>
            <a:ext cx="760412"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5</a:t>
            </a:r>
          </a:p>
        </p:txBody>
      </p:sp>
      <p:sp>
        <p:nvSpPr>
          <p:cNvPr id="3" name="Text Box 9"/>
          <p:cNvSpPr txBox="1">
            <a:spLocks noChangeArrowheads="1"/>
          </p:cNvSpPr>
          <p:nvPr/>
        </p:nvSpPr>
        <p:spPr bwMode="auto">
          <a:xfrm>
            <a:off x="3449267" y="1347252"/>
            <a:ext cx="760413"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2</a:t>
            </a:r>
          </a:p>
        </p:txBody>
      </p:sp>
      <p:sp>
        <p:nvSpPr>
          <p:cNvPr id="4" name="Text Box 10"/>
          <p:cNvSpPr txBox="1">
            <a:spLocks noChangeArrowheads="1"/>
          </p:cNvSpPr>
          <p:nvPr/>
        </p:nvSpPr>
        <p:spPr bwMode="auto">
          <a:xfrm>
            <a:off x="2826967" y="1105952"/>
            <a:ext cx="760413"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1</a:t>
            </a:r>
          </a:p>
        </p:txBody>
      </p:sp>
      <p:sp>
        <p:nvSpPr>
          <p:cNvPr id="5" name="Text Box 11"/>
          <p:cNvSpPr txBox="1">
            <a:spLocks noChangeArrowheads="1"/>
          </p:cNvSpPr>
          <p:nvPr/>
        </p:nvSpPr>
        <p:spPr bwMode="auto">
          <a:xfrm>
            <a:off x="3396880" y="702727"/>
            <a:ext cx="760412"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3</a:t>
            </a:r>
          </a:p>
        </p:txBody>
      </p:sp>
      <p:sp>
        <p:nvSpPr>
          <p:cNvPr id="6" name="Text Box 12"/>
          <p:cNvSpPr txBox="1">
            <a:spLocks noChangeArrowheads="1"/>
          </p:cNvSpPr>
          <p:nvPr/>
        </p:nvSpPr>
        <p:spPr bwMode="auto">
          <a:xfrm>
            <a:off x="4196980" y="1423452"/>
            <a:ext cx="760412"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6</a:t>
            </a:r>
          </a:p>
        </p:txBody>
      </p:sp>
      <p:sp>
        <p:nvSpPr>
          <p:cNvPr id="7" name="Text Box 13"/>
          <p:cNvSpPr txBox="1">
            <a:spLocks noChangeArrowheads="1"/>
          </p:cNvSpPr>
          <p:nvPr/>
        </p:nvSpPr>
        <p:spPr bwMode="auto">
          <a:xfrm>
            <a:off x="5217742" y="1169452"/>
            <a:ext cx="760413"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7</a:t>
            </a:r>
          </a:p>
        </p:txBody>
      </p:sp>
      <p:sp>
        <p:nvSpPr>
          <p:cNvPr id="8" name="Text Box 14"/>
          <p:cNvSpPr txBox="1">
            <a:spLocks noChangeArrowheads="1"/>
          </p:cNvSpPr>
          <p:nvPr/>
        </p:nvSpPr>
        <p:spPr bwMode="auto">
          <a:xfrm>
            <a:off x="4489080" y="697965"/>
            <a:ext cx="760412"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4</a:t>
            </a:r>
          </a:p>
        </p:txBody>
      </p:sp>
      <p:sp>
        <p:nvSpPr>
          <p:cNvPr id="9" name="Text Box 15"/>
          <p:cNvSpPr txBox="1">
            <a:spLocks noChangeArrowheads="1"/>
          </p:cNvSpPr>
          <p:nvPr/>
        </p:nvSpPr>
        <p:spPr bwMode="auto">
          <a:xfrm>
            <a:off x="5217742" y="253465"/>
            <a:ext cx="760413"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8</a:t>
            </a:r>
          </a:p>
        </p:txBody>
      </p:sp>
      <p:sp>
        <p:nvSpPr>
          <p:cNvPr id="10" name="Line 16"/>
          <p:cNvSpPr>
            <a:spLocks noChangeShapeType="1"/>
          </p:cNvSpPr>
          <p:nvPr/>
        </p:nvSpPr>
        <p:spPr bwMode="auto">
          <a:xfrm>
            <a:off x="3212730" y="697965"/>
            <a:ext cx="382587" cy="219075"/>
          </a:xfrm>
          <a:prstGeom prst="line">
            <a:avLst/>
          </a:prstGeom>
          <a:noFill/>
          <a:ln w="57150" cap="sq">
            <a:solidFill>
              <a:schemeClr val="tx2"/>
            </a:solidFill>
            <a:round/>
            <a:headEnd/>
            <a:tailEnd/>
          </a:ln>
        </p:spPr>
        <p:txBody>
          <a:bodyPr wrap="none" lIns="274320" rIns="274320" anchor="ctr">
            <a:prstTxWarp prst="textNoShape">
              <a:avLst/>
            </a:prstTxWarp>
            <a:spAutoFit/>
          </a:bodyPr>
          <a:lstStyle/>
          <a:p>
            <a:endParaRPr lang="en-US"/>
          </a:p>
        </p:txBody>
      </p:sp>
      <p:sp>
        <p:nvSpPr>
          <p:cNvPr id="11" name="Line 17"/>
          <p:cNvSpPr>
            <a:spLocks noChangeShapeType="1"/>
          </p:cNvSpPr>
          <p:nvPr/>
        </p:nvSpPr>
        <p:spPr bwMode="auto">
          <a:xfrm>
            <a:off x="5065342" y="1047215"/>
            <a:ext cx="382588" cy="219075"/>
          </a:xfrm>
          <a:prstGeom prst="line">
            <a:avLst/>
          </a:prstGeom>
          <a:noFill/>
          <a:ln w="57150" cap="sq">
            <a:solidFill>
              <a:schemeClr val="tx2"/>
            </a:solidFill>
            <a:round/>
            <a:headEnd/>
            <a:tailEnd/>
          </a:ln>
        </p:spPr>
        <p:txBody>
          <a:bodyPr wrap="none" lIns="274320" rIns="274320" anchor="ctr">
            <a:prstTxWarp prst="textNoShape">
              <a:avLst/>
            </a:prstTxWarp>
            <a:spAutoFit/>
          </a:bodyPr>
          <a:lstStyle/>
          <a:p>
            <a:endParaRPr lang="en-US"/>
          </a:p>
        </p:txBody>
      </p:sp>
      <p:sp>
        <p:nvSpPr>
          <p:cNvPr id="12" name="Line 18"/>
          <p:cNvSpPr>
            <a:spLocks noChangeShapeType="1"/>
          </p:cNvSpPr>
          <p:nvPr/>
        </p:nvSpPr>
        <p:spPr bwMode="auto">
          <a:xfrm flipH="1">
            <a:off x="3342905" y="1117065"/>
            <a:ext cx="242887" cy="13652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3" name="Line 19"/>
          <p:cNvSpPr>
            <a:spLocks noChangeShapeType="1"/>
          </p:cNvSpPr>
          <p:nvPr/>
        </p:nvSpPr>
        <p:spPr bwMode="auto">
          <a:xfrm>
            <a:off x="3342905" y="1440915"/>
            <a:ext cx="336550" cy="125412"/>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4" name="Line 20"/>
          <p:cNvSpPr>
            <a:spLocks noChangeShapeType="1"/>
          </p:cNvSpPr>
          <p:nvPr/>
        </p:nvSpPr>
        <p:spPr bwMode="auto">
          <a:xfrm flipV="1">
            <a:off x="3954092" y="955140"/>
            <a:ext cx="765175" cy="2222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5" name="Line 21"/>
          <p:cNvSpPr>
            <a:spLocks noChangeShapeType="1"/>
          </p:cNvSpPr>
          <p:nvPr/>
        </p:nvSpPr>
        <p:spPr bwMode="auto">
          <a:xfrm flipH="1">
            <a:off x="5028830" y="590015"/>
            <a:ext cx="427037" cy="23177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6" name="Line 22"/>
          <p:cNvSpPr>
            <a:spLocks noChangeShapeType="1"/>
          </p:cNvSpPr>
          <p:nvPr/>
        </p:nvSpPr>
        <p:spPr bwMode="auto">
          <a:xfrm flipH="1">
            <a:off x="4673230" y="1151990"/>
            <a:ext cx="149225" cy="35877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7" name="Text Box 51"/>
          <p:cNvSpPr txBox="1">
            <a:spLocks noChangeArrowheads="1"/>
          </p:cNvSpPr>
          <p:nvPr/>
        </p:nvSpPr>
        <p:spPr bwMode="auto">
          <a:xfrm>
            <a:off x="2966667" y="2047340"/>
            <a:ext cx="395288" cy="519112"/>
          </a:xfrm>
          <a:prstGeom prst="rect">
            <a:avLst/>
          </a:prstGeom>
          <a:noFill/>
          <a:ln w="9525">
            <a:noFill/>
            <a:miter lim="800000"/>
            <a:headEnd/>
            <a:tailEnd/>
          </a:ln>
        </p:spPr>
        <p:txBody>
          <a:bodyPr wrap="none">
            <a:prstTxWarp prst="textNoShape">
              <a:avLst/>
            </a:prstTxWarp>
            <a:spAutoFit/>
          </a:bodyPr>
          <a:lstStyle/>
          <a:p>
            <a:r>
              <a:rPr lang="en-US"/>
              <a:t>1</a:t>
            </a:r>
          </a:p>
        </p:txBody>
      </p:sp>
      <p:sp>
        <p:nvSpPr>
          <p:cNvPr id="18" name="Text Box 52"/>
          <p:cNvSpPr txBox="1">
            <a:spLocks noChangeArrowheads="1"/>
          </p:cNvSpPr>
          <p:nvPr/>
        </p:nvSpPr>
        <p:spPr bwMode="auto">
          <a:xfrm>
            <a:off x="3400055" y="2047340"/>
            <a:ext cx="395287" cy="519112"/>
          </a:xfrm>
          <a:prstGeom prst="rect">
            <a:avLst/>
          </a:prstGeom>
          <a:noFill/>
          <a:ln w="9525">
            <a:noFill/>
            <a:miter lim="800000"/>
            <a:headEnd/>
            <a:tailEnd/>
          </a:ln>
        </p:spPr>
        <p:txBody>
          <a:bodyPr wrap="none">
            <a:prstTxWarp prst="textNoShape">
              <a:avLst/>
            </a:prstTxWarp>
            <a:spAutoFit/>
          </a:bodyPr>
          <a:lstStyle/>
          <a:p>
            <a:r>
              <a:rPr lang="en-US"/>
              <a:t>3</a:t>
            </a:r>
          </a:p>
        </p:txBody>
      </p:sp>
      <p:sp>
        <p:nvSpPr>
          <p:cNvPr id="19" name="Text Box 53"/>
          <p:cNvSpPr txBox="1">
            <a:spLocks noChangeArrowheads="1"/>
          </p:cNvSpPr>
          <p:nvPr/>
        </p:nvSpPr>
        <p:spPr bwMode="auto">
          <a:xfrm>
            <a:off x="3835030" y="2047340"/>
            <a:ext cx="395287" cy="519112"/>
          </a:xfrm>
          <a:prstGeom prst="rect">
            <a:avLst/>
          </a:prstGeom>
          <a:noFill/>
          <a:ln w="9525">
            <a:noFill/>
            <a:miter lim="800000"/>
            <a:headEnd/>
            <a:tailEnd/>
          </a:ln>
        </p:spPr>
        <p:txBody>
          <a:bodyPr wrap="none">
            <a:prstTxWarp prst="textNoShape">
              <a:avLst/>
            </a:prstTxWarp>
            <a:spAutoFit/>
          </a:bodyPr>
          <a:lstStyle/>
          <a:p>
            <a:r>
              <a:rPr lang="en-US"/>
              <a:t>3</a:t>
            </a:r>
          </a:p>
        </p:txBody>
      </p:sp>
      <p:sp>
        <p:nvSpPr>
          <p:cNvPr id="20" name="Text Box 54"/>
          <p:cNvSpPr txBox="1">
            <a:spLocks noChangeArrowheads="1"/>
          </p:cNvSpPr>
          <p:nvPr/>
        </p:nvSpPr>
        <p:spPr bwMode="auto">
          <a:xfrm>
            <a:off x="4268417" y="2047340"/>
            <a:ext cx="395288" cy="519112"/>
          </a:xfrm>
          <a:prstGeom prst="rect">
            <a:avLst/>
          </a:prstGeom>
          <a:noFill/>
          <a:ln w="9525">
            <a:noFill/>
            <a:miter lim="800000"/>
            <a:headEnd/>
            <a:tailEnd/>
          </a:ln>
        </p:spPr>
        <p:txBody>
          <a:bodyPr wrap="none">
            <a:prstTxWarp prst="textNoShape">
              <a:avLst/>
            </a:prstTxWarp>
            <a:spAutoFit/>
          </a:bodyPr>
          <a:lstStyle/>
          <a:p>
            <a:r>
              <a:rPr lang="en-US"/>
              <a:t>4</a:t>
            </a:r>
          </a:p>
        </p:txBody>
      </p:sp>
      <p:sp>
        <p:nvSpPr>
          <p:cNvPr id="21" name="Text Box 55"/>
          <p:cNvSpPr txBox="1">
            <a:spLocks noChangeArrowheads="1"/>
          </p:cNvSpPr>
          <p:nvPr/>
        </p:nvSpPr>
        <p:spPr bwMode="auto">
          <a:xfrm>
            <a:off x="4703392" y="2047340"/>
            <a:ext cx="395288" cy="519112"/>
          </a:xfrm>
          <a:prstGeom prst="rect">
            <a:avLst/>
          </a:prstGeom>
          <a:noFill/>
          <a:ln w="9525">
            <a:noFill/>
            <a:miter lim="800000"/>
            <a:headEnd/>
            <a:tailEnd/>
          </a:ln>
        </p:spPr>
        <p:txBody>
          <a:bodyPr wrap="none">
            <a:prstTxWarp prst="textNoShape">
              <a:avLst/>
            </a:prstTxWarp>
            <a:spAutoFit/>
          </a:bodyPr>
          <a:lstStyle/>
          <a:p>
            <a:r>
              <a:rPr lang="en-US"/>
              <a:t>4</a:t>
            </a:r>
          </a:p>
        </p:txBody>
      </p:sp>
      <p:sp>
        <p:nvSpPr>
          <p:cNvPr id="22" name="Text Box 56"/>
          <p:cNvSpPr txBox="1">
            <a:spLocks noChangeArrowheads="1"/>
          </p:cNvSpPr>
          <p:nvPr/>
        </p:nvSpPr>
        <p:spPr bwMode="auto">
          <a:xfrm>
            <a:off x="5136780" y="2047340"/>
            <a:ext cx="395287" cy="519112"/>
          </a:xfrm>
          <a:prstGeom prst="rect">
            <a:avLst/>
          </a:prstGeom>
          <a:noFill/>
          <a:ln w="9525">
            <a:noFill/>
            <a:miter lim="800000"/>
            <a:headEnd/>
            <a:tailEnd/>
          </a:ln>
        </p:spPr>
        <p:txBody>
          <a:bodyPr wrap="none">
            <a:prstTxWarp prst="textNoShape">
              <a:avLst/>
            </a:prstTxWarp>
            <a:spAutoFit/>
          </a:bodyPr>
          <a:lstStyle/>
          <a:p>
            <a:r>
              <a:rPr lang="en-US"/>
              <a:t>4</a:t>
            </a:r>
          </a:p>
        </p:txBody>
      </p:sp>
      <p:sp>
        <p:nvSpPr>
          <p:cNvPr id="23" name="TextBox 22"/>
          <p:cNvSpPr txBox="1"/>
          <p:nvPr/>
        </p:nvSpPr>
        <p:spPr>
          <a:xfrm>
            <a:off x="564432" y="3892771"/>
            <a:ext cx="8043150" cy="1384995"/>
          </a:xfrm>
          <a:prstGeom prst="rect">
            <a:avLst/>
          </a:prstGeom>
          <a:noFill/>
        </p:spPr>
        <p:txBody>
          <a:bodyPr wrap="square" rtlCol="0">
            <a:spAutoFit/>
          </a:bodyPr>
          <a:lstStyle/>
          <a:p>
            <a:r>
              <a:rPr lang="en-US" dirty="0" smtClean="0"/>
              <a:t>What can you say about the set of numbers that occur in this sequence?  Which nodes are they in the tree?</a:t>
            </a:r>
            <a:endParaRPr lang="en-US" dirty="0"/>
          </a:p>
        </p:txBody>
      </p:sp>
    </p:spTree>
  </p:cSld>
  <p:clrMapOvr>
    <a:masterClrMapping/>
  </p:clrMapOvr>
  <p:transition spd="med">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3730" name="Text Box 4"/>
          <p:cNvSpPr txBox="1">
            <a:spLocks noChangeArrowheads="1"/>
          </p:cNvSpPr>
          <p:nvPr/>
        </p:nvSpPr>
        <p:spPr bwMode="auto">
          <a:xfrm>
            <a:off x="446088" y="330200"/>
            <a:ext cx="7586662" cy="1384300"/>
          </a:xfrm>
          <a:prstGeom prst="rect">
            <a:avLst/>
          </a:prstGeom>
          <a:noFill/>
          <a:ln w="9525">
            <a:noFill/>
            <a:miter lim="800000"/>
            <a:headEnd/>
            <a:tailEnd/>
          </a:ln>
        </p:spPr>
        <p:txBody>
          <a:bodyPr>
            <a:prstTxWarp prst="textNoShape">
              <a:avLst/>
            </a:prstTxWarp>
            <a:spAutoFit/>
          </a:bodyPr>
          <a:lstStyle/>
          <a:p>
            <a:pPr eaLnBrk="0" hangingPunct="0"/>
            <a:r>
              <a:rPr lang="en-US"/>
              <a:t>Lemma:  The node labels occurring in a sequence are precisely those with degree at least 2.</a:t>
            </a:r>
          </a:p>
        </p:txBody>
      </p:sp>
      <p:sp>
        <p:nvSpPr>
          <p:cNvPr id="73731" name="Text Box 4"/>
          <p:cNvSpPr txBox="1">
            <a:spLocks noChangeArrowheads="1"/>
          </p:cNvSpPr>
          <p:nvPr/>
        </p:nvSpPr>
        <p:spPr bwMode="auto">
          <a:xfrm>
            <a:off x="457200" y="2108200"/>
            <a:ext cx="7586663" cy="2246769"/>
          </a:xfrm>
          <a:prstGeom prst="rect">
            <a:avLst/>
          </a:prstGeom>
          <a:noFill/>
          <a:ln w="9525">
            <a:noFill/>
            <a:miter lim="800000"/>
            <a:headEnd/>
            <a:tailEnd/>
          </a:ln>
        </p:spPr>
        <p:txBody>
          <a:bodyPr>
            <a:prstTxWarp prst="textNoShape">
              <a:avLst/>
            </a:prstTxWarp>
            <a:spAutoFit/>
          </a:bodyPr>
          <a:lstStyle/>
          <a:p>
            <a:pPr eaLnBrk="0" hangingPunct="0"/>
            <a:r>
              <a:rPr lang="en-US" dirty="0"/>
              <a:t>Proof: Every time a label is output, that node’s degree decreases by 1.  At the end there are two nodes of degree 1.  Therefore all the degree ≥ 2</a:t>
            </a:r>
            <a:r>
              <a:rPr lang="en-US" dirty="0" smtClean="0"/>
              <a:t> must have been output</a:t>
            </a:r>
            <a:r>
              <a:rPr lang="en-US" dirty="0"/>
              <a:t>.</a:t>
            </a:r>
            <a:r>
              <a:rPr lang="en-US" dirty="0">
                <a:latin typeface="ＭＳ ゴシック" charset="-128"/>
                <a:ea typeface="ＭＳ ゴシック" charset="-128"/>
                <a:cs typeface="ＭＳ ゴシック" charset="-128"/>
              </a:rPr>
              <a:t>☐</a:t>
            </a:r>
            <a:endParaRPr lang="en-US" dirty="0"/>
          </a:p>
        </p:txBody>
      </p:sp>
      <p:sp>
        <p:nvSpPr>
          <p:cNvPr id="73732" name="Text Box 4"/>
          <p:cNvSpPr txBox="1">
            <a:spLocks noChangeArrowheads="1"/>
          </p:cNvSpPr>
          <p:nvPr/>
        </p:nvSpPr>
        <p:spPr bwMode="auto">
          <a:xfrm>
            <a:off x="498475" y="4646613"/>
            <a:ext cx="7586663" cy="2246769"/>
          </a:xfrm>
          <a:prstGeom prst="rect">
            <a:avLst/>
          </a:prstGeom>
          <a:noFill/>
          <a:ln w="9525">
            <a:noFill/>
            <a:miter lim="800000"/>
            <a:headEnd/>
            <a:tailEnd/>
          </a:ln>
        </p:spPr>
        <p:txBody>
          <a:bodyPr>
            <a:prstTxWarp prst="textNoShape">
              <a:avLst/>
            </a:prstTxWarp>
            <a:spAutoFit/>
          </a:bodyPr>
          <a:lstStyle/>
          <a:p>
            <a:pPr eaLnBrk="0" hangingPunct="0"/>
            <a:r>
              <a:rPr lang="en-US" dirty="0"/>
              <a:t>Therefore, we can, by looking at the the sequence, identify the nodes of</a:t>
            </a:r>
            <a:r>
              <a:rPr lang="en-US" dirty="0" smtClean="0"/>
              <a:t> initial degree </a:t>
            </a:r>
            <a:r>
              <a:rPr lang="en-US" dirty="0"/>
              <a:t>1. Among those, the one deleted first is the lowest.  This leads to the following…..</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37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37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1" grpId="0"/>
      <p:bldP spid="73732" grpId="0"/>
    </p:bld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4754" name="Text Box 2"/>
          <p:cNvSpPr txBox="1">
            <a:spLocks noChangeArrowheads="1"/>
          </p:cNvSpPr>
          <p:nvPr/>
        </p:nvSpPr>
        <p:spPr bwMode="auto">
          <a:xfrm>
            <a:off x="547688" y="674688"/>
            <a:ext cx="7610475" cy="946150"/>
          </a:xfrm>
          <a:prstGeom prst="rect">
            <a:avLst/>
          </a:prstGeom>
          <a:noFill/>
          <a:ln w="12700" cap="sq">
            <a:noFill/>
            <a:miter lim="800000"/>
            <a:headEnd/>
            <a:tailEnd/>
          </a:ln>
        </p:spPr>
        <p:txBody>
          <a:bodyPr lIns="274320" rIns="274320">
            <a:prstTxWarp prst="textNoShape">
              <a:avLst/>
            </a:prstTxWarp>
            <a:spAutoFit/>
          </a:bodyPr>
          <a:lstStyle/>
          <a:p>
            <a:pPr eaLnBrk="0" hangingPunct="0"/>
            <a:r>
              <a:rPr lang="en-US"/>
              <a:t>How to reconstruct the unique tree from a sequence S:</a:t>
            </a:r>
          </a:p>
        </p:txBody>
      </p:sp>
      <p:sp>
        <p:nvSpPr>
          <p:cNvPr id="113671" name="Text Box 7"/>
          <p:cNvSpPr txBox="1">
            <a:spLocks noChangeArrowheads="1"/>
          </p:cNvSpPr>
          <p:nvPr/>
        </p:nvSpPr>
        <p:spPr bwMode="auto">
          <a:xfrm>
            <a:off x="588963" y="2165350"/>
            <a:ext cx="4108450" cy="519113"/>
          </a:xfrm>
          <a:prstGeom prst="rect">
            <a:avLst/>
          </a:prstGeom>
          <a:noFill/>
          <a:ln w="12700" cap="sq">
            <a:noFill/>
            <a:miter lim="800000"/>
            <a:headEnd/>
            <a:tailEnd/>
          </a:ln>
        </p:spPr>
        <p:txBody>
          <a:bodyPr wrap="none" lIns="274320" rIns="274320">
            <a:prstTxWarp prst="textNoShape">
              <a:avLst/>
            </a:prstTxWarp>
            <a:spAutoFit/>
          </a:bodyPr>
          <a:lstStyle/>
          <a:p>
            <a:pPr eaLnBrk="0" hangingPunct="0"/>
            <a:r>
              <a:rPr lang="en-US"/>
              <a:t>Loop until S is empty</a:t>
            </a:r>
          </a:p>
        </p:txBody>
      </p:sp>
      <p:sp>
        <p:nvSpPr>
          <p:cNvPr id="113674" name="Text Box 10"/>
          <p:cNvSpPr txBox="1">
            <a:spLocks noChangeArrowheads="1"/>
          </p:cNvSpPr>
          <p:nvPr/>
        </p:nvSpPr>
        <p:spPr bwMode="auto">
          <a:xfrm>
            <a:off x="1084263" y="2668588"/>
            <a:ext cx="6016625" cy="2655887"/>
          </a:xfrm>
          <a:prstGeom prst="rect">
            <a:avLst/>
          </a:prstGeom>
          <a:noFill/>
          <a:ln w="12700" cap="sq">
            <a:noFill/>
            <a:miter lim="800000"/>
            <a:headEnd/>
            <a:tailEnd/>
          </a:ln>
        </p:spPr>
        <p:txBody>
          <a:bodyPr wrap="none" lIns="274320" rIns="274320">
            <a:prstTxWarp prst="textNoShape">
              <a:avLst/>
            </a:prstTxWarp>
            <a:spAutoFit/>
          </a:bodyPr>
          <a:lstStyle/>
          <a:p>
            <a:pPr eaLnBrk="0" hangingPunct="0">
              <a:lnSpc>
                <a:spcPct val="120000"/>
              </a:lnSpc>
            </a:pPr>
            <a:r>
              <a:rPr lang="en-US"/>
              <a:t>Let </a:t>
            </a:r>
            <a:r>
              <a:rPr lang="en-US">
                <a:solidFill>
                  <a:schemeClr val="tx2"/>
                </a:solidFill>
              </a:rPr>
              <a:t>i</a:t>
            </a:r>
            <a:r>
              <a:rPr lang="en-US"/>
              <a:t> </a:t>
            </a:r>
            <a:r>
              <a:rPr lang="en-US">
                <a:solidFill>
                  <a:schemeClr val="tx2"/>
                </a:solidFill>
              </a:rPr>
              <a:t>=</a:t>
            </a:r>
            <a:r>
              <a:rPr lang="en-US"/>
              <a:t> smallest # in </a:t>
            </a:r>
            <a:r>
              <a:rPr lang="en-US">
                <a:solidFill>
                  <a:schemeClr val="tx2"/>
                </a:solidFill>
              </a:rPr>
              <a:t>I</a:t>
            </a:r>
            <a:r>
              <a:rPr lang="en-US"/>
              <a:t> but not in </a:t>
            </a:r>
            <a:r>
              <a:rPr lang="en-US">
                <a:solidFill>
                  <a:schemeClr val="tx2"/>
                </a:solidFill>
              </a:rPr>
              <a:t>S</a:t>
            </a:r>
            <a:endParaRPr lang="en-US"/>
          </a:p>
          <a:p>
            <a:pPr eaLnBrk="0" hangingPunct="0">
              <a:lnSpc>
                <a:spcPct val="120000"/>
              </a:lnSpc>
            </a:pPr>
            <a:r>
              <a:rPr lang="en-US"/>
              <a:t>Let </a:t>
            </a:r>
            <a:r>
              <a:rPr lang="en-US">
                <a:solidFill>
                  <a:schemeClr val="tx2"/>
                </a:solidFill>
              </a:rPr>
              <a:t>s</a:t>
            </a:r>
            <a:r>
              <a:rPr lang="en-US"/>
              <a:t> </a:t>
            </a:r>
            <a:r>
              <a:rPr lang="en-US">
                <a:solidFill>
                  <a:schemeClr val="tx2"/>
                </a:solidFill>
              </a:rPr>
              <a:t>=</a:t>
            </a:r>
            <a:r>
              <a:rPr lang="en-US"/>
              <a:t> first label in sequence </a:t>
            </a:r>
            <a:r>
              <a:rPr lang="en-US">
                <a:solidFill>
                  <a:schemeClr val="tx2"/>
                </a:solidFill>
              </a:rPr>
              <a:t>S</a:t>
            </a:r>
          </a:p>
          <a:p>
            <a:pPr eaLnBrk="0" hangingPunct="0">
              <a:lnSpc>
                <a:spcPct val="120000"/>
              </a:lnSpc>
            </a:pPr>
            <a:r>
              <a:rPr lang="en-US"/>
              <a:t>	Add edge </a:t>
            </a:r>
            <a:r>
              <a:rPr lang="en-US">
                <a:solidFill>
                  <a:schemeClr val="tx2"/>
                </a:solidFill>
              </a:rPr>
              <a:t>{i, s} </a:t>
            </a:r>
            <a:r>
              <a:rPr lang="en-US"/>
              <a:t>to the tree</a:t>
            </a:r>
          </a:p>
          <a:p>
            <a:pPr eaLnBrk="0" hangingPunct="0">
              <a:lnSpc>
                <a:spcPct val="120000"/>
              </a:lnSpc>
            </a:pPr>
            <a:r>
              <a:rPr lang="en-US"/>
              <a:t>	Delete </a:t>
            </a:r>
            <a:r>
              <a:rPr lang="en-US">
                <a:solidFill>
                  <a:schemeClr val="tx2"/>
                </a:solidFill>
              </a:rPr>
              <a:t>i </a:t>
            </a:r>
            <a:r>
              <a:rPr lang="en-US"/>
              <a:t>from </a:t>
            </a:r>
            <a:r>
              <a:rPr lang="en-US">
                <a:solidFill>
                  <a:schemeClr val="tx2"/>
                </a:solidFill>
              </a:rPr>
              <a:t>I</a:t>
            </a:r>
            <a:endParaRPr lang="en-US"/>
          </a:p>
          <a:p>
            <a:pPr eaLnBrk="0" hangingPunct="0">
              <a:lnSpc>
                <a:spcPct val="120000"/>
              </a:lnSpc>
            </a:pPr>
            <a:r>
              <a:rPr lang="en-US"/>
              <a:t>	Delete </a:t>
            </a:r>
            <a:r>
              <a:rPr lang="en-US">
                <a:solidFill>
                  <a:schemeClr val="tx2"/>
                </a:solidFill>
              </a:rPr>
              <a:t>s </a:t>
            </a:r>
            <a:r>
              <a:rPr lang="en-US"/>
              <a:t>from </a:t>
            </a:r>
            <a:r>
              <a:rPr lang="en-US">
                <a:solidFill>
                  <a:schemeClr val="tx2"/>
                </a:solidFill>
              </a:rPr>
              <a:t>S</a:t>
            </a:r>
            <a:endParaRPr lang="en-US"/>
          </a:p>
        </p:txBody>
      </p:sp>
      <p:sp>
        <p:nvSpPr>
          <p:cNvPr id="113742" name="Text Box 78"/>
          <p:cNvSpPr txBox="1">
            <a:spLocks noChangeArrowheads="1"/>
          </p:cNvSpPr>
          <p:nvPr/>
        </p:nvSpPr>
        <p:spPr bwMode="auto">
          <a:xfrm>
            <a:off x="768350" y="1627188"/>
            <a:ext cx="3686175" cy="519112"/>
          </a:xfrm>
          <a:prstGeom prst="rect">
            <a:avLst/>
          </a:prstGeom>
          <a:noFill/>
          <a:ln w="9525">
            <a:noFill/>
            <a:miter lim="800000"/>
            <a:headEnd/>
            <a:tailEnd/>
          </a:ln>
        </p:spPr>
        <p:txBody>
          <a:bodyPr wrap="none">
            <a:prstTxWarp prst="textNoShape">
              <a:avLst/>
            </a:prstTxWarp>
            <a:spAutoFit/>
          </a:bodyPr>
          <a:lstStyle/>
          <a:p>
            <a:r>
              <a:rPr lang="en-US"/>
              <a:t>Let I = {1, 2, 3, …, n} </a:t>
            </a:r>
          </a:p>
        </p:txBody>
      </p:sp>
      <p:sp>
        <p:nvSpPr>
          <p:cNvPr id="113743" name="Text Box 79"/>
          <p:cNvSpPr txBox="1">
            <a:spLocks noChangeArrowheads="1"/>
          </p:cNvSpPr>
          <p:nvPr/>
        </p:nvSpPr>
        <p:spPr bwMode="auto">
          <a:xfrm>
            <a:off x="588963" y="5368925"/>
            <a:ext cx="5430837" cy="519113"/>
          </a:xfrm>
          <a:prstGeom prst="rect">
            <a:avLst/>
          </a:prstGeom>
          <a:noFill/>
          <a:ln w="9525">
            <a:noFill/>
            <a:miter lim="800000"/>
            <a:headEnd/>
            <a:tailEnd/>
          </a:ln>
        </p:spPr>
        <p:txBody>
          <a:bodyPr wrap="none">
            <a:prstTxWarp prst="textNoShape">
              <a:avLst/>
            </a:prstTxWarp>
            <a:spAutoFit/>
          </a:bodyPr>
          <a:lstStyle/>
          <a:p>
            <a:r>
              <a:rPr lang="en-US"/>
              <a:t>Add edge {a,b}, where I = {a,b}</a:t>
            </a:r>
          </a:p>
        </p:txBody>
      </p:sp>
      <p:sp>
        <p:nvSpPr>
          <p:cNvPr id="7" name="Text Box 8"/>
          <p:cNvSpPr txBox="1">
            <a:spLocks noChangeArrowheads="1"/>
          </p:cNvSpPr>
          <p:nvPr/>
        </p:nvSpPr>
        <p:spPr bwMode="auto">
          <a:xfrm>
            <a:off x="6007100" y="4451350"/>
            <a:ext cx="760413"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5</a:t>
            </a:r>
          </a:p>
        </p:txBody>
      </p:sp>
      <p:sp>
        <p:nvSpPr>
          <p:cNvPr id="8" name="Text Box 9"/>
          <p:cNvSpPr txBox="1">
            <a:spLocks noChangeArrowheads="1"/>
          </p:cNvSpPr>
          <p:nvPr/>
        </p:nvSpPr>
        <p:spPr bwMode="auto">
          <a:xfrm>
            <a:off x="6796088" y="5424488"/>
            <a:ext cx="760412"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2</a:t>
            </a:r>
          </a:p>
        </p:txBody>
      </p:sp>
      <p:sp>
        <p:nvSpPr>
          <p:cNvPr id="9" name="Text Box 10"/>
          <p:cNvSpPr txBox="1">
            <a:spLocks noChangeArrowheads="1"/>
          </p:cNvSpPr>
          <p:nvPr/>
        </p:nvSpPr>
        <p:spPr bwMode="auto">
          <a:xfrm>
            <a:off x="6173788" y="5183188"/>
            <a:ext cx="760412"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1</a:t>
            </a:r>
          </a:p>
        </p:txBody>
      </p:sp>
      <p:sp>
        <p:nvSpPr>
          <p:cNvPr id="10" name="Text Box 11"/>
          <p:cNvSpPr txBox="1">
            <a:spLocks noChangeArrowheads="1"/>
          </p:cNvSpPr>
          <p:nvPr/>
        </p:nvSpPr>
        <p:spPr bwMode="auto">
          <a:xfrm>
            <a:off x="6743700" y="4779963"/>
            <a:ext cx="760413"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3</a:t>
            </a:r>
          </a:p>
        </p:txBody>
      </p:sp>
      <p:sp>
        <p:nvSpPr>
          <p:cNvPr id="11" name="Text Box 12"/>
          <p:cNvSpPr txBox="1">
            <a:spLocks noChangeArrowheads="1"/>
          </p:cNvSpPr>
          <p:nvPr/>
        </p:nvSpPr>
        <p:spPr bwMode="auto">
          <a:xfrm>
            <a:off x="7543800" y="5500688"/>
            <a:ext cx="760413"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6</a:t>
            </a:r>
          </a:p>
        </p:txBody>
      </p:sp>
      <p:sp>
        <p:nvSpPr>
          <p:cNvPr id="12" name="Text Box 13"/>
          <p:cNvSpPr txBox="1">
            <a:spLocks noChangeArrowheads="1"/>
          </p:cNvSpPr>
          <p:nvPr/>
        </p:nvSpPr>
        <p:spPr bwMode="auto">
          <a:xfrm>
            <a:off x="8564563" y="5246688"/>
            <a:ext cx="760412" cy="519112"/>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7</a:t>
            </a:r>
          </a:p>
        </p:txBody>
      </p:sp>
      <p:sp>
        <p:nvSpPr>
          <p:cNvPr id="13" name="Text Box 14"/>
          <p:cNvSpPr txBox="1">
            <a:spLocks noChangeArrowheads="1"/>
          </p:cNvSpPr>
          <p:nvPr/>
        </p:nvSpPr>
        <p:spPr bwMode="auto">
          <a:xfrm>
            <a:off x="7835900" y="4775200"/>
            <a:ext cx="760413"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4</a:t>
            </a:r>
          </a:p>
        </p:txBody>
      </p:sp>
      <p:sp>
        <p:nvSpPr>
          <p:cNvPr id="14" name="Text Box 15"/>
          <p:cNvSpPr txBox="1">
            <a:spLocks noChangeArrowheads="1"/>
          </p:cNvSpPr>
          <p:nvPr/>
        </p:nvSpPr>
        <p:spPr bwMode="auto">
          <a:xfrm>
            <a:off x="8564563" y="4330700"/>
            <a:ext cx="760412" cy="519113"/>
          </a:xfrm>
          <a:prstGeom prst="rect">
            <a:avLst/>
          </a:prstGeom>
          <a:noFill/>
          <a:ln w="12700" cap="sq">
            <a:noFill/>
            <a:miter lim="800000"/>
            <a:headEnd/>
            <a:tailEnd/>
          </a:ln>
        </p:spPr>
        <p:txBody>
          <a:bodyPr wrap="none" lIns="274320" rIns="274320">
            <a:prstTxWarp prst="textNoShape">
              <a:avLst/>
            </a:prstTxWarp>
            <a:spAutoFit/>
          </a:bodyPr>
          <a:lstStyle/>
          <a:p>
            <a:pPr algn="ctr" eaLnBrk="0" hangingPunct="0"/>
            <a:r>
              <a:rPr lang="en-US">
                <a:solidFill>
                  <a:schemeClr val="tx2"/>
                </a:solidFill>
              </a:rPr>
              <a:t>8</a:t>
            </a:r>
          </a:p>
        </p:txBody>
      </p:sp>
      <p:sp>
        <p:nvSpPr>
          <p:cNvPr id="15" name="Line 16"/>
          <p:cNvSpPr>
            <a:spLocks noChangeShapeType="1"/>
          </p:cNvSpPr>
          <p:nvPr/>
        </p:nvSpPr>
        <p:spPr bwMode="auto">
          <a:xfrm>
            <a:off x="6559550" y="4775200"/>
            <a:ext cx="382588" cy="219075"/>
          </a:xfrm>
          <a:prstGeom prst="line">
            <a:avLst/>
          </a:prstGeom>
          <a:noFill/>
          <a:ln w="57150" cap="sq">
            <a:solidFill>
              <a:schemeClr val="tx2"/>
            </a:solidFill>
            <a:round/>
            <a:headEnd/>
            <a:tailEnd/>
          </a:ln>
        </p:spPr>
        <p:txBody>
          <a:bodyPr wrap="none" lIns="274320" rIns="274320" anchor="ctr">
            <a:prstTxWarp prst="textNoShape">
              <a:avLst/>
            </a:prstTxWarp>
            <a:spAutoFit/>
          </a:bodyPr>
          <a:lstStyle/>
          <a:p>
            <a:endParaRPr lang="en-US"/>
          </a:p>
        </p:txBody>
      </p:sp>
      <p:sp>
        <p:nvSpPr>
          <p:cNvPr id="16" name="Line 17"/>
          <p:cNvSpPr>
            <a:spLocks noChangeShapeType="1"/>
          </p:cNvSpPr>
          <p:nvPr/>
        </p:nvSpPr>
        <p:spPr bwMode="auto">
          <a:xfrm>
            <a:off x="8412163" y="5124450"/>
            <a:ext cx="382587" cy="219075"/>
          </a:xfrm>
          <a:prstGeom prst="line">
            <a:avLst/>
          </a:prstGeom>
          <a:noFill/>
          <a:ln w="57150" cap="sq">
            <a:solidFill>
              <a:schemeClr val="tx2"/>
            </a:solidFill>
            <a:round/>
            <a:headEnd/>
            <a:tailEnd/>
          </a:ln>
        </p:spPr>
        <p:txBody>
          <a:bodyPr wrap="none" lIns="274320" rIns="274320" anchor="ctr">
            <a:prstTxWarp prst="textNoShape">
              <a:avLst/>
            </a:prstTxWarp>
            <a:spAutoFit/>
          </a:bodyPr>
          <a:lstStyle/>
          <a:p>
            <a:endParaRPr lang="en-US"/>
          </a:p>
        </p:txBody>
      </p:sp>
      <p:sp>
        <p:nvSpPr>
          <p:cNvPr id="17" name="Line 18"/>
          <p:cNvSpPr>
            <a:spLocks noChangeShapeType="1"/>
          </p:cNvSpPr>
          <p:nvPr/>
        </p:nvSpPr>
        <p:spPr bwMode="auto">
          <a:xfrm flipH="1">
            <a:off x="6689725" y="5194300"/>
            <a:ext cx="242888" cy="13652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8" name="Line 19"/>
          <p:cNvSpPr>
            <a:spLocks noChangeShapeType="1"/>
          </p:cNvSpPr>
          <p:nvPr/>
        </p:nvSpPr>
        <p:spPr bwMode="auto">
          <a:xfrm>
            <a:off x="6689725" y="5518150"/>
            <a:ext cx="336550" cy="125413"/>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19" name="Line 20"/>
          <p:cNvSpPr>
            <a:spLocks noChangeShapeType="1"/>
          </p:cNvSpPr>
          <p:nvPr/>
        </p:nvSpPr>
        <p:spPr bwMode="auto">
          <a:xfrm flipV="1">
            <a:off x="7300913" y="5032375"/>
            <a:ext cx="765175" cy="2222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20" name="Line 21"/>
          <p:cNvSpPr>
            <a:spLocks noChangeShapeType="1"/>
          </p:cNvSpPr>
          <p:nvPr/>
        </p:nvSpPr>
        <p:spPr bwMode="auto">
          <a:xfrm flipH="1">
            <a:off x="8375650" y="4667250"/>
            <a:ext cx="427038" cy="23177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21" name="Line 22"/>
          <p:cNvSpPr>
            <a:spLocks noChangeShapeType="1"/>
          </p:cNvSpPr>
          <p:nvPr/>
        </p:nvSpPr>
        <p:spPr bwMode="auto">
          <a:xfrm flipH="1">
            <a:off x="8020050" y="5229225"/>
            <a:ext cx="149225" cy="358775"/>
          </a:xfrm>
          <a:prstGeom prst="line">
            <a:avLst/>
          </a:prstGeom>
          <a:noFill/>
          <a:ln w="57150" cap="sq">
            <a:solidFill>
              <a:schemeClr val="tx2"/>
            </a:solidFill>
            <a:round/>
            <a:headEnd/>
            <a:tailEnd/>
          </a:ln>
        </p:spPr>
        <p:txBody>
          <a:bodyPr lIns="274320" rIns="274320" anchor="ctr">
            <a:prstTxWarp prst="textNoShape">
              <a:avLst/>
            </a:prstTxWarp>
            <a:spAutoFit/>
          </a:bodyPr>
          <a:lstStyle/>
          <a:p>
            <a:endParaRPr lang="en-US"/>
          </a:p>
        </p:txBody>
      </p:sp>
      <p:sp>
        <p:nvSpPr>
          <p:cNvPr id="22" name="Text Box 51"/>
          <p:cNvSpPr txBox="1">
            <a:spLocks noChangeArrowheads="1"/>
          </p:cNvSpPr>
          <p:nvPr/>
        </p:nvSpPr>
        <p:spPr bwMode="auto">
          <a:xfrm>
            <a:off x="6313488" y="6124575"/>
            <a:ext cx="395287" cy="519113"/>
          </a:xfrm>
          <a:prstGeom prst="rect">
            <a:avLst/>
          </a:prstGeom>
          <a:noFill/>
          <a:ln w="9525">
            <a:noFill/>
            <a:miter lim="800000"/>
            <a:headEnd/>
            <a:tailEnd/>
          </a:ln>
        </p:spPr>
        <p:txBody>
          <a:bodyPr wrap="none">
            <a:prstTxWarp prst="textNoShape">
              <a:avLst/>
            </a:prstTxWarp>
            <a:spAutoFit/>
          </a:bodyPr>
          <a:lstStyle/>
          <a:p>
            <a:r>
              <a:rPr lang="en-US"/>
              <a:t>1</a:t>
            </a:r>
          </a:p>
        </p:txBody>
      </p:sp>
      <p:sp>
        <p:nvSpPr>
          <p:cNvPr id="23" name="Text Box 52"/>
          <p:cNvSpPr txBox="1">
            <a:spLocks noChangeArrowheads="1"/>
          </p:cNvSpPr>
          <p:nvPr/>
        </p:nvSpPr>
        <p:spPr bwMode="auto">
          <a:xfrm>
            <a:off x="6746875" y="6124575"/>
            <a:ext cx="395288" cy="519113"/>
          </a:xfrm>
          <a:prstGeom prst="rect">
            <a:avLst/>
          </a:prstGeom>
          <a:noFill/>
          <a:ln w="9525">
            <a:noFill/>
            <a:miter lim="800000"/>
            <a:headEnd/>
            <a:tailEnd/>
          </a:ln>
        </p:spPr>
        <p:txBody>
          <a:bodyPr wrap="none">
            <a:prstTxWarp prst="textNoShape">
              <a:avLst/>
            </a:prstTxWarp>
            <a:spAutoFit/>
          </a:bodyPr>
          <a:lstStyle/>
          <a:p>
            <a:r>
              <a:rPr lang="en-US"/>
              <a:t>3</a:t>
            </a:r>
          </a:p>
        </p:txBody>
      </p:sp>
      <p:sp>
        <p:nvSpPr>
          <p:cNvPr id="24" name="Text Box 53"/>
          <p:cNvSpPr txBox="1">
            <a:spLocks noChangeArrowheads="1"/>
          </p:cNvSpPr>
          <p:nvPr/>
        </p:nvSpPr>
        <p:spPr bwMode="auto">
          <a:xfrm>
            <a:off x="7181850" y="6124575"/>
            <a:ext cx="395288" cy="519113"/>
          </a:xfrm>
          <a:prstGeom prst="rect">
            <a:avLst/>
          </a:prstGeom>
          <a:noFill/>
          <a:ln w="9525">
            <a:noFill/>
            <a:miter lim="800000"/>
            <a:headEnd/>
            <a:tailEnd/>
          </a:ln>
        </p:spPr>
        <p:txBody>
          <a:bodyPr wrap="none">
            <a:prstTxWarp prst="textNoShape">
              <a:avLst/>
            </a:prstTxWarp>
            <a:spAutoFit/>
          </a:bodyPr>
          <a:lstStyle/>
          <a:p>
            <a:r>
              <a:rPr lang="en-US"/>
              <a:t>3</a:t>
            </a:r>
          </a:p>
        </p:txBody>
      </p:sp>
      <p:sp>
        <p:nvSpPr>
          <p:cNvPr id="25" name="Text Box 54"/>
          <p:cNvSpPr txBox="1">
            <a:spLocks noChangeArrowheads="1"/>
          </p:cNvSpPr>
          <p:nvPr/>
        </p:nvSpPr>
        <p:spPr bwMode="auto">
          <a:xfrm>
            <a:off x="7615238" y="6124575"/>
            <a:ext cx="395287" cy="519113"/>
          </a:xfrm>
          <a:prstGeom prst="rect">
            <a:avLst/>
          </a:prstGeom>
          <a:noFill/>
          <a:ln w="9525">
            <a:noFill/>
            <a:miter lim="800000"/>
            <a:headEnd/>
            <a:tailEnd/>
          </a:ln>
        </p:spPr>
        <p:txBody>
          <a:bodyPr wrap="none">
            <a:prstTxWarp prst="textNoShape">
              <a:avLst/>
            </a:prstTxWarp>
            <a:spAutoFit/>
          </a:bodyPr>
          <a:lstStyle/>
          <a:p>
            <a:r>
              <a:rPr lang="en-US"/>
              <a:t>4</a:t>
            </a:r>
          </a:p>
        </p:txBody>
      </p:sp>
      <p:sp>
        <p:nvSpPr>
          <p:cNvPr id="26" name="Text Box 55"/>
          <p:cNvSpPr txBox="1">
            <a:spLocks noChangeArrowheads="1"/>
          </p:cNvSpPr>
          <p:nvPr/>
        </p:nvSpPr>
        <p:spPr bwMode="auto">
          <a:xfrm>
            <a:off x="8050213" y="6124575"/>
            <a:ext cx="395287" cy="519113"/>
          </a:xfrm>
          <a:prstGeom prst="rect">
            <a:avLst/>
          </a:prstGeom>
          <a:noFill/>
          <a:ln w="9525">
            <a:noFill/>
            <a:miter lim="800000"/>
            <a:headEnd/>
            <a:tailEnd/>
          </a:ln>
        </p:spPr>
        <p:txBody>
          <a:bodyPr wrap="none">
            <a:prstTxWarp prst="textNoShape">
              <a:avLst/>
            </a:prstTxWarp>
            <a:spAutoFit/>
          </a:bodyPr>
          <a:lstStyle/>
          <a:p>
            <a:r>
              <a:rPr lang="en-US"/>
              <a:t>4</a:t>
            </a:r>
          </a:p>
        </p:txBody>
      </p:sp>
      <p:sp>
        <p:nvSpPr>
          <p:cNvPr id="27" name="Text Box 56"/>
          <p:cNvSpPr txBox="1">
            <a:spLocks noChangeArrowheads="1"/>
          </p:cNvSpPr>
          <p:nvPr/>
        </p:nvSpPr>
        <p:spPr bwMode="auto">
          <a:xfrm>
            <a:off x="8483600" y="6124575"/>
            <a:ext cx="395288" cy="519113"/>
          </a:xfrm>
          <a:prstGeom prst="rect">
            <a:avLst/>
          </a:prstGeom>
          <a:noFill/>
          <a:ln w="9525">
            <a:noFill/>
            <a:miter lim="800000"/>
            <a:headEnd/>
            <a:tailEnd/>
          </a:ln>
        </p:spPr>
        <p:txBody>
          <a:bodyPr wrap="none">
            <a:prstTxWarp prst="textNoShape">
              <a:avLst/>
            </a:prstTxWarp>
            <a:spAutoFit/>
          </a:bodyPr>
          <a:lstStyle/>
          <a:p>
            <a:r>
              <a:rPr lang="en-US"/>
              <a:t>4</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3742"/>
                                        </p:tgtEl>
                                        <p:attrNameLst>
                                          <p:attrName>style.visibility</p:attrName>
                                        </p:attrNameLst>
                                      </p:cBhvr>
                                      <p:to>
                                        <p:strVal val="visible"/>
                                      </p:to>
                                    </p:set>
                                    <p:animEffect transition="in" filter="fade">
                                      <p:cBhvr>
                                        <p:cTn id="7" dur="500"/>
                                        <p:tgtEl>
                                          <p:spTgt spid="1137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3671"/>
                                        </p:tgtEl>
                                        <p:attrNameLst>
                                          <p:attrName>style.visibility</p:attrName>
                                        </p:attrNameLst>
                                      </p:cBhvr>
                                      <p:to>
                                        <p:strVal val="visible"/>
                                      </p:to>
                                    </p:set>
                                    <p:animEffect transition="in" filter="fade">
                                      <p:cBhvr>
                                        <p:cTn id="12" dur="500"/>
                                        <p:tgtEl>
                                          <p:spTgt spid="11367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3674"/>
                                        </p:tgtEl>
                                        <p:attrNameLst>
                                          <p:attrName>style.visibility</p:attrName>
                                        </p:attrNameLst>
                                      </p:cBhvr>
                                      <p:to>
                                        <p:strVal val="visible"/>
                                      </p:to>
                                    </p:set>
                                    <p:animEffect transition="in" filter="fade">
                                      <p:cBhvr>
                                        <p:cTn id="17" dur="500"/>
                                        <p:tgtEl>
                                          <p:spTgt spid="11367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3743"/>
                                        </p:tgtEl>
                                        <p:attrNameLst>
                                          <p:attrName>style.visibility</p:attrName>
                                        </p:attrNameLst>
                                      </p:cBhvr>
                                      <p:to>
                                        <p:strVal val="visible"/>
                                      </p:to>
                                    </p:set>
                                    <p:animEffect transition="in" filter="fade">
                                      <p:cBhvr>
                                        <p:cTn id="22" dur="500"/>
                                        <p:tgtEl>
                                          <p:spTgt spid="113743"/>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Effect transition="in" filter="fade">
                                      <p:cBhvr>
                                        <p:cTn id="41" dur="500"/>
                                        <p:tgtEl>
                                          <p:spTgt spid="7"/>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fade">
                                      <p:cBhvr>
                                        <p:cTn id="44" dur="500"/>
                                        <p:tgtEl>
                                          <p:spTgt spid="8"/>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500"/>
                                        <p:tgtEl>
                                          <p:spTgt spid="9"/>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fade">
                                      <p:cBhvr>
                                        <p:cTn id="50" dur="500"/>
                                        <p:tgtEl>
                                          <p:spTgt spid="10"/>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fade">
                                      <p:cBhvr>
                                        <p:cTn id="53" dur="500"/>
                                        <p:tgtEl>
                                          <p:spTgt spid="11"/>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fade">
                                      <p:cBhvr>
                                        <p:cTn id="56" dur="500"/>
                                        <p:tgtEl>
                                          <p:spTgt spid="12"/>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13"/>
                                        </p:tgtEl>
                                        <p:attrNameLst>
                                          <p:attrName>style.visibility</p:attrName>
                                        </p:attrNameLst>
                                      </p:cBhvr>
                                      <p:to>
                                        <p:strVal val="visible"/>
                                      </p:to>
                                    </p:set>
                                    <p:animEffect transition="in" filter="fade">
                                      <p:cBhvr>
                                        <p:cTn id="59" dur="500"/>
                                        <p:tgtEl>
                                          <p:spTgt spid="13"/>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500"/>
                                        <p:tgtEl>
                                          <p:spTgt spid="14"/>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15"/>
                                        </p:tgtEl>
                                        <p:attrNameLst>
                                          <p:attrName>style.visibility</p:attrName>
                                        </p:attrNameLst>
                                      </p:cBhvr>
                                      <p:to>
                                        <p:strVal val="visible"/>
                                      </p:to>
                                    </p:set>
                                    <p:animEffect transition="in" filter="fade">
                                      <p:cBhvr>
                                        <p:cTn id="65" dur="500"/>
                                        <p:tgtEl>
                                          <p:spTgt spid="15"/>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16"/>
                                        </p:tgtEl>
                                        <p:attrNameLst>
                                          <p:attrName>style.visibility</p:attrName>
                                        </p:attrNameLst>
                                      </p:cBhvr>
                                      <p:to>
                                        <p:strVal val="visible"/>
                                      </p:to>
                                    </p:set>
                                    <p:animEffect transition="in" filter="fade">
                                      <p:cBhvr>
                                        <p:cTn id="68" dur="500"/>
                                        <p:tgtEl>
                                          <p:spTgt spid="16"/>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17"/>
                                        </p:tgtEl>
                                        <p:attrNameLst>
                                          <p:attrName>style.visibility</p:attrName>
                                        </p:attrNameLst>
                                      </p:cBhvr>
                                      <p:to>
                                        <p:strVal val="visible"/>
                                      </p:to>
                                    </p:set>
                                    <p:animEffect transition="in" filter="fade">
                                      <p:cBhvr>
                                        <p:cTn id="71" dur="500"/>
                                        <p:tgtEl>
                                          <p:spTgt spid="17"/>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18"/>
                                        </p:tgtEl>
                                        <p:attrNameLst>
                                          <p:attrName>style.visibility</p:attrName>
                                        </p:attrNameLst>
                                      </p:cBhvr>
                                      <p:to>
                                        <p:strVal val="visible"/>
                                      </p:to>
                                    </p:set>
                                    <p:animEffect transition="in" filter="fade">
                                      <p:cBhvr>
                                        <p:cTn id="74" dur="500"/>
                                        <p:tgtEl>
                                          <p:spTgt spid="18"/>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19"/>
                                        </p:tgtEl>
                                        <p:attrNameLst>
                                          <p:attrName>style.visibility</p:attrName>
                                        </p:attrNameLst>
                                      </p:cBhvr>
                                      <p:to>
                                        <p:strVal val="visible"/>
                                      </p:to>
                                    </p:set>
                                    <p:animEffect transition="in" filter="fade">
                                      <p:cBhvr>
                                        <p:cTn id="77" dur="500"/>
                                        <p:tgtEl>
                                          <p:spTgt spid="19"/>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20"/>
                                        </p:tgtEl>
                                        <p:attrNameLst>
                                          <p:attrName>style.visibility</p:attrName>
                                        </p:attrNameLst>
                                      </p:cBhvr>
                                      <p:to>
                                        <p:strVal val="visible"/>
                                      </p:to>
                                    </p:set>
                                    <p:animEffect transition="in" filter="fade">
                                      <p:cBhvr>
                                        <p:cTn id="80" dur="500"/>
                                        <p:tgtEl>
                                          <p:spTgt spid="20"/>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21"/>
                                        </p:tgtEl>
                                        <p:attrNameLst>
                                          <p:attrName>style.visibility</p:attrName>
                                        </p:attrNameLst>
                                      </p:cBhvr>
                                      <p:to>
                                        <p:strVal val="visible"/>
                                      </p:to>
                                    </p:set>
                                    <p:animEffect transition="in" filter="fade">
                                      <p:cBhvr>
                                        <p:cTn id="83"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71" grpId="0"/>
      <p:bldP spid="113674" grpId="0"/>
      <p:bldP spid="113742" grpId="0"/>
      <p:bldP spid="113743" grpId="0"/>
      <p:bldP spid="7" grpId="0"/>
      <p:bldP spid="8" grpId="0"/>
      <p:bldP spid="9" grpId="0"/>
      <p:bldP spid="10" grpId="0"/>
      <p:bldP spid="11" grpId="0"/>
      <p:bldP spid="12" grpId="0"/>
      <p:bldP spid="13" grpId="0"/>
      <p:bldP spid="14" grpId="0"/>
      <p:bldP spid="15" grpId="0" animBg="1"/>
      <p:bldP spid="16" grpId="0" animBg="1"/>
      <p:bldP spid="17" grpId="0" animBg="1"/>
      <p:bldP spid="18" grpId="0" animBg="1"/>
      <p:bldP spid="19" grpId="0" animBg="1"/>
      <p:bldP spid="20" grpId="0" animBg="1"/>
      <p:bldP spid="21" grpId="0" animBg="1"/>
    </p:bldLst>
  </p:timing>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2" name="TextBox 1"/>
          <p:cNvSpPr txBox="1">
            <a:spLocks noChangeArrowheads="1"/>
          </p:cNvSpPr>
          <p:nvPr/>
        </p:nvSpPr>
        <p:spPr bwMode="auto">
          <a:xfrm>
            <a:off x="1214438" y="508000"/>
            <a:ext cx="7227887" cy="3540125"/>
          </a:xfrm>
          <a:prstGeom prst="rect">
            <a:avLst/>
          </a:prstGeom>
          <a:noFill/>
          <a:ln w="9525">
            <a:noFill/>
            <a:miter lim="800000"/>
            <a:headEnd/>
            <a:tailEnd/>
          </a:ln>
        </p:spPr>
        <p:txBody>
          <a:bodyPr wrap="none">
            <a:prstTxWarp prst="textNoShape">
              <a:avLst/>
            </a:prstTxWarp>
            <a:spAutoFit/>
          </a:bodyPr>
          <a:lstStyle/>
          <a:p>
            <a:r>
              <a:rPr lang="en-US"/>
              <a:t>For any sequence this algorithm always</a:t>
            </a:r>
          </a:p>
          <a:p>
            <a:r>
              <a:rPr lang="en-US"/>
              <a:t>generates a labeled tree that inverts the</a:t>
            </a:r>
          </a:p>
          <a:p>
            <a:r>
              <a:rPr lang="en-US"/>
              <a:t>encoding algorithm.  </a:t>
            </a:r>
          </a:p>
          <a:p>
            <a:endParaRPr lang="en-US"/>
          </a:p>
          <a:p>
            <a:r>
              <a:rPr lang="en-US"/>
              <a:t>The invariant that is preserved as the </a:t>
            </a:r>
          </a:p>
          <a:p>
            <a:r>
              <a:rPr lang="en-US"/>
              <a:t>algorithm runs is that the set of available</a:t>
            </a:r>
          </a:p>
          <a:p>
            <a:r>
              <a:rPr lang="en-US"/>
              <a:t>labels (l) always contains all the labels </a:t>
            </a:r>
          </a:p>
          <a:p>
            <a:r>
              <a:rPr lang="en-US"/>
              <a:t>remaining in the sequence.</a:t>
            </a:r>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1746" name="Content Placeholder 2"/>
          <p:cNvSpPr>
            <a:spLocks noGrp="1"/>
          </p:cNvSpPr>
          <p:nvPr>
            <p:ph idx="1"/>
          </p:nvPr>
        </p:nvSpPr>
        <p:spPr>
          <a:xfrm>
            <a:off x="662589" y="949808"/>
            <a:ext cx="7861300" cy="5331150"/>
          </a:xfrm>
        </p:spPr>
        <p:txBody>
          <a:bodyPr/>
          <a:lstStyle/>
          <a:p>
            <a:r>
              <a:rPr lang="en-US" sz="2400" dirty="0" smtClean="0"/>
              <a:t>Set of vertices (or nodes)</a:t>
            </a:r>
          </a:p>
          <a:p>
            <a:r>
              <a:rPr lang="en-US" sz="2400" dirty="0" smtClean="0"/>
              <a:t>Set of edges,</a:t>
            </a:r>
            <a:r>
              <a:rPr lang="en-US" sz="2400" dirty="0" smtClean="0"/>
              <a:t> each a </a:t>
            </a:r>
            <a:r>
              <a:rPr lang="en-US" sz="2400" dirty="0" smtClean="0"/>
              <a:t>pair of </a:t>
            </a:r>
            <a:r>
              <a:rPr lang="en-US" sz="2400" dirty="0" smtClean="0"/>
              <a:t>vertices</a:t>
            </a:r>
          </a:p>
          <a:p>
            <a:r>
              <a:rPr lang="en-US" sz="2400" dirty="0" smtClean="0"/>
              <a:t>Write G=(V,E).</a:t>
            </a:r>
            <a:endParaRPr lang="en-US" sz="2400" dirty="0" smtClean="0"/>
          </a:p>
          <a:p>
            <a:r>
              <a:rPr lang="en-US" sz="2400" dirty="0" smtClean="0"/>
              <a:t>A self-loop is an edge that connects to the same vertex twice</a:t>
            </a:r>
          </a:p>
          <a:p>
            <a:r>
              <a:rPr lang="en-US" sz="2400" dirty="0" smtClean="0"/>
              <a:t>A multi-</a:t>
            </a:r>
            <a:r>
              <a:rPr lang="en-US" sz="2400" dirty="0" smtClean="0"/>
              <a:t>edge (parallel edges) </a:t>
            </a:r>
            <a:r>
              <a:rPr lang="en-US" sz="2400" dirty="0" smtClean="0"/>
              <a:t>is a set of two or more edges that have the same two vertices</a:t>
            </a:r>
          </a:p>
          <a:p>
            <a:r>
              <a:rPr lang="en-US" sz="2400" dirty="0" smtClean="0"/>
              <a:t>A graph is simple if it has no multi-edges or self-loops</a:t>
            </a:r>
            <a:r>
              <a:rPr lang="en-US" sz="2400" dirty="0" smtClean="0"/>
              <a:t>.</a:t>
            </a:r>
          </a:p>
          <a:p>
            <a:r>
              <a:rPr lang="en-US" sz="2400" dirty="0" smtClean="0"/>
              <a:t>In this course “graph” means simple graph.  Use “arbitrary” graph otherwise.</a:t>
            </a:r>
          </a:p>
        </p:txBody>
      </p:sp>
      <p:sp>
        <p:nvSpPr>
          <p:cNvPr id="31747" name="TextBox 3"/>
          <p:cNvSpPr txBox="1">
            <a:spLocks noChangeArrowheads="1"/>
          </p:cNvSpPr>
          <p:nvPr/>
        </p:nvSpPr>
        <p:spPr bwMode="auto">
          <a:xfrm>
            <a:off x="1976012" y="0"/>
            <a:ext cx="5657919" cy="584776"/>
          </a:xfrm>
          <a:prstGeom prst="rect">
            <a:avLst/>
          </a:prstGeom>
          <a:noFill/>
          <a:ln w="9525">
            <a:noFill/>
            <a:miter lim="800000"/>
            <a:headEnd/>
            <a:tailEnd/>
          </a:ln>
        </p:spPr>
        <p:txBody>
          <a:bodyPr wrap="none">
            <a:prstTxWarp prst="textNoShape">
              <a:avLst/>
            </a:prstTxWarp>
            <a:spAutoFit/>
          </a:bodyPr>
          <a:lstStyle/>
          <a:p>
            <a:r>
              <a:rPr lang="en-US" sz="3200" dirty="0"/>
              <a:t>Graph – informal definitions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4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174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174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4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174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174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174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build="p"/>
    </p:bld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7826" name="Text Box 4"/>
          <p:cNvSpPr txBox="1">
            <a:spLocks noChangeArrowheads="1"/>
          </p:cNvSpPr>
          <p:nvPr/>
        </p:nvSpPr>
        <p:spPr bwMode="auto">
          <a:xfrm>
            <a:off x="2203450" y="255588"/>
            <a:ext cx="4838700" cy="823912"/>
          </a:xfrm>
          <a:prstGeom prst="rect">
            <a:avLst/>
          </a:prstGeom>
          <a:noFill/>
          <a:ln w="9525">
            <a:noFill/>
            <a:miter lim="800000"/>
            <a:headEnd/>
            <a:tailEnd/>
          </a:ln>
        </p:spPr>
        <p:txBody>
          <a:bodyPr wrap="none">
            <a:prstTxWarp prst="textNoShape">
              <a:avLst/>
            </a:prstTxWarp>
            <a:spAutoFit/>
          </a:bodyPr>
          <a:lstStyle/>
          <a:p>
            <a:r>
              <a:rPr lang="en-US" sz="4800"/>
              <a:t>Spanning Trees</a:t>
            </a:r>
          </a:p>
        </p:txBody>
      </p:sp>
      <p:sp>
        <p:nvSpPr>
          <p:cNvPr id="238597" name="Text Box 5"/>
          <p:cNvSpPr txBox="1">
            <a:spLocks noChangeArrowheads="1"/>
          </p:cNvSpPr>
          <p:nvPr/>
        </p:nvSpPr>
        <p:spPr bwMode="auto">
          <a:xfrm>
            <a:off x="720725" y="1354138"/>
            <a:ext cx="7729538" cy="1373187"/>
          </a:xfrm>
          <a:prstGeom prst="rect">
            <a:avLst/>
          </a:prstGeom>
          <a:noFill/>
          <a:ln w="9525">
            <a:noFill/>
            <a:miter lim="800000"/>
            <a:headEnd/>
            <a:tailEnd/>
          </a:ln>
        </p:spPr>
        <p:txBody>
          <a:bodyPr>
            <a:prstTxWarp prst="textNoShape">
              <a:avLst/>
            </a:prstTxWarp>
            <a:spAutoFit/>
          </a:bodyPr>
          <a:lstStyle/>
          <a:p>
            <a:r>
              <a:rPr lang="en-US"/>
              <a:t>A spanning tree of a graph G is a tree that touches every node of G and uses only edges from G</a:t>
            </a:r>
          </a:p>
        </p:txBody>
      </p:sp>
      <p:sp>
        <p:nvSpPr>
          <p:cNvPr id="238598" name="Text Box 6"/>
          <p:cNvSpPr txBox="1">
            <a:spLocks noChangeArrowheads="1"/>
          </p:cNvSpPr>
          <p:nvPr/>
        </p:nvSpPr>
        <p:spPr bwMode="auto">
          <a:xfrm>
            <a:off x="720725" y="5178425"/>
            <a:ext cx="7685088" cy="519113"/>
          </a:xfrm>
          <a:prstGeom prst="rect">
            <a:avLst/>
          </a:prstGeom>
          <a:noFill/>
          <a:ln w="9525">
            <a:noFill/>
            <a:miter lim="800000"/>
            <a:headEnd/>
            <a:tailEnd/>
          </a:ln>
        </p:spPr>
        <p:txBody>
          <a:bodyPr wrap="none">
            <a:prstTxWarp prst="textNoShape">
              <a:avLst/>
            </a:prstTxWarp>
            <a:spAutoFit/>
          </a:bodyPr>
          <a:lstStyle/>
          <a:p>
            <a:r>
              <a:rPr lang="en-US"/>
              <a:t>Every connected graph has a spanning tree</a:t>
            </a:r>
          </a:p>
        </p:txBody>
      </p:sp>
      <p:grpSp>
        <p:nvGrpSpPr>
          <p:cNvPr id="2" name="Group 7"/>
          <p:cNvGrpSpPr>
            <a:grpSpLocks/>
          </p:cNvGrpSpPr>
          <p:nvPr/>
        </p:nvGrpSpPr>
        <p:grpSpPr bwMode="auto">
          <a:xfrm>
            <a:off x="2217738" y="3086100"/>
            <a:ext cx="1665287" cy="1693863"/>
            <a:chOff x="798" y="2609"/>
            <a:chExt cx="1049" cy="1067"/>
          </a:xfrm>
        </p:grpSpPr>
        <p:sp>
          <p:nvSpPr>
            <p:cNvPr id="77849" name="Oval 8"/>
            <p:cNvSpPr>
              <a:spLocks noChangeArrowheads="1"/>
            </p:cNvSpPr>
            <p:nvPr/>
          </p:nvSpPr>
          <p:spPr bwMode="auto">
            <a:xfrm>
              <a:off x="798" y="260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77850" name="Oval 9"/>
            <p:cNvSpPr>
              <a:spLocks noChangeArrowheads="1"/>
            </p:cNvSpPr>
            <p:nvPr/>
          </p:nvSpPr>
          <p:spPr bwMode="auto">
            <a:xfrm>
              <a:off x="1687" y="260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77851" name="Oval 10"/>
            <p:cNvSpPr>
              <a:spLocks noChangeArrowheads="1"/>
            </p:cNvSpPr>
            <p:nvPr/>
          </p:nvSpPr>
          <p:spPr bwMode="auto">
            <a:xfrm>
              <a:off x="798" y="351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77852" name="Line 11"/>
            <p:cNvSpPr>
              <a:spLocks noChangeShapeType="1"/>
            </p:cNvSpPr>
            <p:nvPr/>
          </p:nvSpPr>
          <p:spPr bwMode="auto">
            <a:xfrm>
              <a:off x="961" y="269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53" name="Oval 12"/>
            <p:cNvSpPr>
              <a:spLocks noChangeArrowheads="1"/>
            </p:cNvSpPr>
            <p:nvPr/>
          </p:nvSpPr>
          <p:spPr bwMode="auto">
            <a:xfrm>
              <a:off x="1687" y="351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77854" name="Line 13"/>
            <p:cNvSpPr>
              <a:spLocks noChangeShapeType="1"/>
            </p:cNvSpPr>
            <p:nvPr/>
          </p:nvSpPr>
          <p:spPr bwMode="auto">
            <a:xfrm rot="-5400000">
              <a:off x="507" y="3135"/>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55" name="Line 14"/>
            <p:cNvSpPr>
              <a:spLocks noChangeShapeType="1"/>
            </p:cNvSpPr>
            <p:nvPr/>
          </p:nvSpPr>
          <p:spPr bwMode="auto">
            <a:xfrm rot="-5400000">
              <a:off x="1397" y="3153"/>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56" name="Line 15"/>
            <p:cNvSpPr>
              <a:spLocks noChangeShapeType="1"/>
            </p:cNvSpPr>
            <p:nvPr/>
          </p:nvSpPr>
          <p:spPr bwMode="auto">
            <a:xfrm>
              <a:off x="952" y="3595"/>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57" name="Line 16"/>
            <p:cNvSpPr>
              <a:spLocks noChangeShapeType="1"/>
            </p:cNvSpPr>
            <p:nvPr/>
          </p:nvSpPr>
          <p:spPr bwMode="auto">
            <a:xfrm rot="5400000" flipH="1">
              <a:off x="932" y="2746"/>
              <a:ext cx="788" cy="768"/>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58" name="Line 17"/>
            <p:cNvSpPr>
              <a:spLocks noChangeShapeType="1"/>
            </p:cNvSpPr>
            <p:nvPr/>
          </p:nvSpPr>
          <p:spPr bwMode="auto">
            <a:xfrm rot="-5400000">
              <a:off x="941" y="2746"/>
              <a:ext cx="788" cy="768"/>
            </a:xfrm>
            <a:prstGeom prst="line">
              <a:avLst/>
            </a:prstGeom>
            <a:noFill/>
            <a:ln w="57150">
              <a:solidFill>
                <a:schemeClr val="tx1"/>
              </a:solidFill>
              <a:round/>
              <a:headEnd/>
              <a:tailEnd/>
            </a:ln>
          </p:spPr>
          <p:txBody>
            <a:bodyPr>
              <a:prstTxWarp prst="textNoShape">
                <a:avLst/>
              </a:prstTxWarp>
            </a:bodyPr>
            <a:lstStyle/>
            <a:p>
              <a:endParaRPr lang="en-US"/>
            </a:p>
          </p:txBody>
        </p:sp>
      </p:grpSp>
      <p:grpSp>
        <p:nvGrpSpPr>
          <p:cNvPr id="3" name="Group 21"/>
          <p:cNvGrpSpPr>
            <a:grpSpLocks/>
          </p:cNvGrpSpPr>
          <p:nvPr/>
        </p:nvGrpSpPr>
        <p:grpSpPr bwMode="auto">
          <a:xfrm>
            <a:off x="2335213" y="3213100"/>
            <a:ext cx="1316037" cy="1316038"/>
            <a:chOff x="1021" y="2024"/>
            <a:chExt cx="829" cy="829"/>
          </a:xfrm>
        </p:grpSpPr>
        <p:sp>
          <p:nvSpPr>
            <p:cNvPr id="77846" name="Line 18"/>
            <p:cNvSpPr>
              <a:spLocks noChangeShapeType="1"/>
            </p:cNvSpPr>
            <p:nvPr/>
          </p:nvSpPr>
          <p:spPr bwMode="auto">
            <a:xfrm flipH="1">
              <a:off x="1117" y="2024"/>
              <a:ext cx="707" cy="0"/>
            </a:xfrm>
            <a:prstGeom prst="line">
              <a:avLst/>
            </a:prstGeom>
            <a:noFill/>
            <a:ln w="127000">
              <a:solidFill>
                <a:schemeClr val="tx2"/>
              </a:solidFill>
              <a:round/>
              <a:headEnd/>
              <a:tailEnd/>
            </a:ln>
          </p:spPr>
          <p:txBody>
            <a:bodyPr>
              <a:prstTxWarp prst="textNoShape">
                <a:avLst/>
              </a:prstTxWarp>
            </a:bodyPr>
            <a:lstStyle/>
            <a:p>
              <a:endParaRPr lang="en-US"/>
            </a:p>
          </p:txBody>
        </p:sp>
        <p:sp>
          <p:nvSpPr>
            <p:cNvPr id="77847" name="Line 19"/>
            <p:cNvSpPr>
              <a:spLocks noChangeShapeType="1"/>
            </p:cNvSpPr>
            <p:nvPr/>
          </p:nvSpPr>
          <p:spPr bwMode="auto">
            <a:xfrm flipH="1" flipV="1">
              <a:off x="1090" y="2085"/>
              <a:ext cx="760" cy="768"/>
            </a:xfrm>
            <a:prstGeom prst="line">
              <a:avLst/>
            </a:prstGeom>
            <a:noFill/>
            <a:ln w="127000">
              <a:solidFill>
                <a:schemeClr val="tx2"/>
              </a:solidFill>
              <a:round/>
              <a:headEnd/>
              <a:tailEnd/>
            </a:ln>
          </p:spPr>
          <p:txBody>
            <a:bodyPr>
              <a:prstTxWarp prst="textNoShape">
                <a:avLst/>
              </a:prstTxWarp>
            </a:bodyPr>
            <a:lstStyle/>
            <a:p>
              <a:endParaRPr lang="en-US"/>
            </a:p>
          </p:txBody>
        </p:sp>
        <p:sp>
          <p:nvSpPr>
            <p:cNvPr id="77848" name="Line 20"/>
            <p:cNvSpPr>
              <a:spLocks noChangeShapeType="1"/>
            </p:cNvSpPr>
            <p:nvPr/>
          </p:nvSpPr>
          <p:spPr bwMode="auto">
            <a:xfrm flipH="1" flipV="1">
              <a:off x="1021" y="2103"/>
              <a:ext cx="1" cy="724"/>
            </a:xfrm>
            <a:prstGeom prst="line">
              <a:avLst/>
            </a:prstGeom>
            <a:noFill/>
            <a:ln w="127000">
              <a:solidFill>
                <a:schemeClr val="tx2"/>
              </a:solidFill>
              <a:round/>
              <a:headEnd/>
              <a:tailEnd/>
            </a:ln>
          </p:spPr>
          <p:txBody>
            <a:bodyPr>
              <a:prstTxWarp prst="textNoShape">
                <a:avLst/>
              </a:prstTxWarp>
            </a:bodyPr>
            <a:lstStyle/>
            <a:p>
              <a:endParaRPr lang="en-US"/>
            </a:p>
          </p:txBody>
        </p:sp>
      </p:grpSp>
      <p:grpSp>
        <p:nvGrpSpPr>
          <p:cNvPr id="4" name="Group 22"/>
          <p:cNvGrpSpPr>
            <a:grpSpLocks/>
          </p:cNvGrpSpPr>
          <p:nvPr/>
        </p:nvGrpSpPr>
        <p:grpSpPr bwMode="auto">
          <a:xfrm flipH="1">
            <a:off x="4919663" y="3071813"/>
            <a:ext cx="1665287" cy="1693862"/>
            <a:chOff x="798" y="2609"/>
            <a:chExt cx="1049" cy="1067"/>
          </a:xfrm>
        </p:grpSpPr>
        <p:sp>
          <p:nvSpPr>
            <p:cNvPr id="77836" name="Oval 23"/>
            <p:cNvSpPr>
              <a:spLocks noChangeArrowheads="1"/>
            </p:cNvSpPr>
            <p:nvPr/>
          </p:nvSpPr>
          <p:spPr bwMode="auto">
            <a:xfrm>
              <a:off x="798" y="260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77837" name="Oval 24"/>
            <p:cNvSpPr>
              <a:spLocks noChangeArrowheads="1"/>
            </p:cNvSpPr>
            <p:nvPr/>
          </p:nvSpPr>
          <p:spPr bwMode="auto">
            <a:xfrm>
              <a:off x="1687" y="260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77838" name="Oval 25"/>
            <p:cNvSpPr>
              <a:spLocks noChangeArrowheads="1"/>
            </p:cNvSpPr>
            <p:nvPr/>
          </p:nvSpPr>
          <p:spPr bwMode="auto">
            <a:xfrm>
              <a:off x="798" y="351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77839" name="Line 26"/>
            <p:cNvSpPr>
              <a:spLocks noChangeShapeType="1"/>
            </p:cNvSpPr>
            <p:nvPr/>
          </p:nvSpPr>
          <p:spPr bwMode="auto">
            <a:xfrm>
              <a:off x="961" y="269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40" name="Oval 27"/>
            <p:cNvSpPr>
              <a:spLocks noChangeArrowheads="1"/>
            </p:cNvSpPr>
            <p:nvPr/>
          </p:nvSpPr>
          <p:spPr bwMode="auto">
            <a:xfrm>
              <a:off x="1687" y="351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77841" name="Line 28"/>
            <p:cNvSpPr>
              <a:spLocks noChangeShapeType="1"/>
            </p:cNvSpPr>
            <p:nvPr/>
          </p:nvSpPr>
          <p:spPr bwMode="auto">
            <a:xfrm rot="-5400000">
              <a:off x="507" y="3135"/>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42" name="Line 29"/>
            <p:cNvSpPr>
              <a:spLocks noChangeShapeType="1"/>
            </p:cNvSpPr>
            <p:nvPr/>
          </p:nvSpPr>
          <p:spPr bwMode="auto">
            <a:xfrm rot="-5400000">
              <a:off x="1397" y="3153"/>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43" name="Line 30"/>
            <p:cNvSpPr>
              <a:spLocks noChangeShapeType="1"/>
            </p:cNvSpPr>
            <p:nvPr/>
          </p:nvSpPr>
          <p:spPr bwMode="auto">
            <a:xfrm>
              <a:off x="952" y="3595"/>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44" name="Line 31"/>
            <p:cNvSpPr>
              <a:spLocks noChangeShapeType="1"/>
            </p:cNvSpPr>
            <p:nvPr/>
          </p:nvSpPr>
          <p:spPr bwMode="auto">
            <a:xfrm rot="5400000" flipH="1">
              <a:off x="932" y="2746"/>
              <a:ext cx="788" cy="768"/>
            </a:xfrm>
            <a:prstGeom prst="line">
              <a:avLst/>
            </a:prstGeom>
            <a:noFill/>
            <a:ln w="57150">
              <a:solidFill>
                <a:schemeClr val="tx1"/>
              </a:solidFill>
              <a:round/>
              <a:headEnd/>
              <a:tailEnd/>
            </a:ln>
          </p:spPr>
          <p:txBody>
            <a:bodyPr>
              <a:prstTxWarp prst="textNoShape">
                <a:avLst/>
              </a:prstTxWarp>
            </a:bodyPr>
            <a:lstStyle/>
            <a:p>
              <a:endParaRPr lang="en-US"/>
            </a:p>
          </p:txBody>
        </p:sp>
        <p:sp>
          <p:nvSpPr>
            <p:cNvPr id="77845" name="Line 32"/>
            <p:cNvSpPr>
              <a:spLocks noChangeShapeType="1"/>
            </p:cNvSpPr>
            <p:nvPr/>
          </p:nvSpPr>
          <p:spPr bwMode="auto">
            <a:xfrm rot="-5400000">
              <a:off x="941" y="2746"/>
              <a:ext cx="788" cy="768"/>
            </a:xfrm>
            <a:prstGeom prst="line">
              <a:avLst/>
            </a:prstGeom>
            <a:noFill/>
            <a:ln w="57150">
              <a:solidFill>
                <a:schemeClr val="tx1"/>
              </a:solidFill>
              <a:round/>
              <a:headEnd/>
              <a:tailEnd/>
            </a:ln>
          </p:spPr>
          <p:txBody>
            <a:bodyPr>
              <a:prstTxWarp prst="textNoShape">
                <a:avLst/>
              </a:prstTxWarp>
            </a:bodyPr>
            <a:lstStyle/>
            <a:p>
              <a:endParaRPr lang="en-US"/>
            </a:p>
          </p:txBody>
        </p:sp>
      </p:grpSp>
      <p:grpSp>
        <p:nvGrpSpPr>
          <p:cNvPr id="5" name="Group 33"/>
          <p:cNvGrpSpPr>
            <a:grpSpLocks/>
          </p:cNvGrpSpPr>
          <p:nvPr/>
        </p:nvGrpSpPr>
        <p:grpSpPr bwMode="auto">
          <a:xfrm flipH="1">
            <a:off x="5151438" y="3213100"/>
            <a:ext cx="1316037" cy="1316038"/>
            <a:chOff x="1021" y="2024"/>
            <a:chExt cx="829" cy="829"/>
          </a:xfrm>
        </p:grpSpPr>
        <p:sp>
          <p:nvSpPr>
            <p:cNvPr id="77833" name="Line 34"/>
            <p:cNvSpPr>
              <a:spLocks noChangeShapeType="1"/>
            </p:cNvSpPr>
            <p:nvPr/>
          </p:nvSpPr>
          <p:spPr bwMode="auto">
            <a:xfrm flipH="1">
              <a:off x="1117" y="2024"/>
              <a:ext cx="707" cy="0"/>
            </a:xfrm>
            <a:prstGeom prst="line">
              <a:avLst/>
            </a:prstGeom>
            <a:noFill/>
            <a:ln w="127000">
              <a:solidFill>
                <a:schemeClr val="tx2"/>
              </a:solidFill>
              <a:round/>
              <a:headEnd/>
              <a:tailEnd/>
            </a:ln>
          </p:spPr>
          <p:txBody>
            <a:bodyPr>
              <a:prstTxWarp prst="textNoShape">
                <a:avLst/>
              </a:prstTxWarp>
            </a:bodyPr>
            <a:lstStyle/>
            <a:p>
              <a:endParaRPr lang="en-US"/>
            </a:p>
          </p:txBody>
        </p:sp>
        <p:sp>
          <p:nvSpPr>
            <p:cNvPr id="77834" name="Line 35"/>
            <p:cNvSpPr>
              <a:spLocks noChangeShapeType="1"/>
            </p:cNvSpPr>
            <p:nvPr/>
          </p:nvSpPr>
          <p:spPr bwMode="auto">
            <a:xfrm flipH="1" flipV="1">
              <a:off x="1090" y="2085"/>
              <a:ext cx="760" cy="768"/>
            </a:xfrm>
            <a:prstGeom prst="line">
              <a:avLst/>
            </a:prstGeom>
            <a:noFill/>
            <a:ln w="127000">
              <a:solidFill>
                <a:schemeClr val="tx2"/>
              </a:solidFill>
              <a:round/>
              <a:headEnd/>
              <a:tailEnd/>
            </a:ln>
          </p:spPr>
          <p:txBody>
            <a:bodyPr>
              <a:prstTxWarp prst="textNoShape">
                <a:avLst/>
              </a:prstTxWarp>
            </a:bodyPr>
            <a:lstStyle/>
            <a:p>
              <a:endParaRPr lang="en-US"/>
            </a:p>
          </p:txBody>
        </p:sp>
        <p:sp>
          <p:nvSpPr>
            <p:cNvPr id="77835" name="Line 36"/>
            <p:cNvSpPr>
              <a:spLocks noChangeShapeType="1"/>
            </p:cNvSpPr>
            <p:nvPr/>
          </p:nvSpPr>
          <p:spPr bwMode="auto">
            <a:xfrm flipH="1" flipV="1">
              <a:off x="1021" y="2103"/>
              <a:ext cx="1" cy="724"/>
            </a:xfrm>
            <a:prstGeom prst="line">
              <a:avLst/>
            </a:prstGeom>
            <a:noFill/>
            <a:ln w="127000">
              <a:solidFill>
                <a:schemeClr val="tx2"/>
              </a:solidFill>
              <a:round/>
              <a:headEnd/>
              <a:tailEnd/>
            </a:ln>
          </p:spPr>
          <p:txBody>
            <a:bodyPr>
              <a:prstTxWarp prst="textNoShape">
                <a:avLst/>
              </a:prstTxWarp>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8597"/>
                                        </p:tgtEl>
                                        <p:attrNameLst>
                                          <p:attrName>style.visibility</p:attrName>
                                        </p:attrNameLst>
                                      </p:cBhvr>
                                      <p:to>
                                        <p:strVal val="visible"/>
                                      </p:to>
                                    </p:set>
                                    <p:animEffect transition="in" filter="fade">
                                      <p:cBhvr>
                                        <p:cTn id="7" dur="500"/>
                                        <p:tgtEl>
                                          <p:spTgt spid="23859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5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38598"/>
                                        </p:tgtEl>
                                        <p:attrNameLst>
                                          <p:attrName>style.visibility</p:attrName>
                                        </p:attrNameLst>
                                      </p:cBhvr>
                                      <p:to>
                                        <p:strVal val="visible"/>
                                      </p:to>
                                    </p:set>
                                    <p:animEffect transition="in" filter="fade">
                                      <p:cBhvr>
                                        <p:cTn id="32" dur="500"/>
                                        <p:tgtEl>
                                          <p:spTgt spid="2385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8597" grpId="0"/>
      <p:bldP spid="238598" grpId="0"/>
    </p:bldLst>
  </p:timing>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9874" name="AutoShape 2"/>
          <p:cNvSpPr>
            <a:spLocks noChangeArrowheads="1"/>
          </p:cNvSpPr>
          <p:nvPr/>
        </p:nvSpPr>
        <p:spPr bwMode="auto">
          <a:xfrm>
            <a:off x="2460625" y="449263"/>
            <a:ext cx="6294438" cy="3724275"/>
          </a:xfrm>
          <a:prstGeom prst="wedgeRoundRectCallout">
            <a:avLst>
              <a:gd name="adj1" fmla="val -69750"/>
              <a:gd name="adj2" fmla="val 37384"/>
              <a:gd name="adj3" fmla="val 16667"/>
            </a:avLst>
          </a:prstGeom>
          <a:noFill/>
          <a:ln w="76200" cap="sq">
            <a:solidFill>
              <a:schemeClr val="tx1"/>
            </a:solidFill>
            <a:miter lim="800000"/>
            <a:headEnd/>
            <a:tailEnd/>
          </a:ln>
        </p:spPr>
        <p:txBody>
          <a:bodyPr lIns="274320" rIns="274320" anchor="ctr">
            <a:prstTxWarp prst="textNoShape">
              <a:avLst/>
            </a:prstTxWarp>
          </a:bodyPr>
          <a:lstStyle/>
          <a:p>
            <a:pPr algn="ctr" eaLnBrk="0" hangingPunct="0"/>
            <a:r>
              <a:rPr lang="en-US" sz="3600"/>
              <a:t>A graph is </a:t>
            </a:r>
            <a:r>
              <a:rPr lang="en-US" sz="3600">
                <a:solidFill>
                  <a:schemeClr val="tx2"/>
                </a:solidFill>
              </a:rPr>
              <a:t>planar</a:t>
            </a:r>
            <a:r>
              <a:rPr lang="en-US" sz="3600"/>
              <a:t> if it can be drawn in the plane without crossing edges</a:t>
            </a:r>
          </a:p>
        </p:txBody>
      </p:sp>
      <p:grpSp>
        <p:nvGrpSpPr>
          <p:cNvPr id="79875" name="Group 4"/>
          <p:cNvGrpSpPr>
            <a:grpSpLocks/>
          </p:cNvGrpSpPr>
          <p:nvPr/>
        </p:nvGrpSpPr>
        <p:grpSpPr bwMode="auto">
          <a:xfrm>
            <a:off x="525463" y="2865438"/>
            <a:ext cx="1295400" cy="2895600"/>
            <a:chOff x="1872" y="2853"/>
            <a:chExt cx="169" cy="411"/>
          </a:xfrm>
        </p:grpSpPr>
        <p:grpSp>
          <p:nvGrpSpPr>
            <p:cNvPr id="79876" name="Group 5"/>
            <p:cNvGrpSpPr>
              <a:grpSpLocks/>
            </p:cNvGrpSpPr>
            <p:nvPr/>
          </p:nvGrpSpPr>
          <p:grpSpPr bwMode="auto">
            <a:xfrm>
              <a:off x="1872" y="2909"/>
              <a:ext cx="169" cy="355"/>
              <a:chOff x="752" y="745"/>
              <a:chExt cx="2155" cy="3580"/>
            </a:xfrm>
          </p:grpSpPr>
          <p:sp>
            <p:nvSpPr>
              <p:cNvPr id="79886" name="Freeform 6"/>
              <p:cNvSpPr>
                <a:spLocks/>
              </p:cNvSpPr>
              <p:nvPr/>
            </p:nvSpPr>
            <p:spPr bwMode="auto">
              <a:xfrm>
                <a:off x="1069" y="745"/>
                <a:ext cx="769" cy="838"/>
              </a:xfrm>
              <a:custGeom>
                <a:avLst/>
                <a:gdLst>
                  <a:gd name="T0" fmla="*/ 514 w 769"/>
                  <a:gd name="T1" fmla="*/ 428 h 838"/>
                  <a:gd name="T2" fmla="*/ 495 w 769"/>
                  <a:gd name="T3" fmla="*/ 256 h 838"/>
                  <a:gd name="T4" fmla="*/ 427 w 769"/>
                  <a:gd name="T5" fmla="*/ 68 h 838"/>
                  <a:gd name="T6" fmla="*/ 326 w 769"/>
                  <a:gd name="T7" fmla="*/ 0 h 838"/>
                  <a:gd name="T8" fmla="*/ 206 w 769"/>
                  <a:gd name="T9" fmla="*/ 0 h 838"/>
                  <a:gd name="T10" fmla="*/ 67 w 769"/>
                  <a:gd name="T11" fmla="*/ 102 h 838"/>
                  <a:gd name="T12" fmla="*/ 0 w 769"/>
                  <a:gd name="T13" fmla="*/ 308 h 838"/>
                  <a:gd name="T14" fmla="*/ 18 w 769"/>
                  <a:gd name="T15" fmla="*/ 582 h 838"/>
                  <a:gd name="T16" fmla="*/ 86 w 769"/>
                  <a:gd name="T17" fmla="*/ 718 h 838"/>
                  <a:gd name="T18" fmla="*/ 206 w 769"/>
                  <a:gd name="T19" fmla="*/ 838 h 838"/>
                  <a:gd name="T20" fmla="*/ 375 w 769"/>
                  <a:gd name="T21" fmla="*/ 838 h 838"/>
                  <a:gd name="T22" fmla="*/ 495 w 769"/>
                  <a:gd name="T23" fmla="*/ 736 h 838"/>
                  <a:gd name="T24" fmla="*/ 529 w 769"/>
                  <a:gd name="T25" fmla="*/ 598 h 838"/>
                  <a:gd name="T26" fmla="*/ 529 w 769"/>
                  <a:gd name="T27" fmla="*/ 530 h 838"/>
                  <a:gd name="T28" fmla="*/ 751 w 769"/>
                  <a:gd name="T29" fmla="*/ 530 h 838"/>
                  <a:gd name="T30" fmla="*/ 769 w 769"/>
                  <a:gd name="T31" fmla="*/ 394 h 838"/>
                  <a:gd name="T32" fmla="*/ 514 w 769"/>
                  <a:gd name="T33" fmla="*/ 428 h 8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9"/>
                  <a:gd name="T52" fmla="*/ 0 h 838"/>
                  <a:gd name="T53" fmla="*/ 769 w 769"/>
                  <a:gd name="T54" fmla="*/ 838 h 8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9" h="838">
                    <a:moveTo>
                      <a:pt x="514" y="428"/>
                    </a:moveTo>
                    <a:lnTo>
                      <a:pt x="495" y="256"/>
                    </a:lnTo>
                    <a:lnTo>
                      <a:pt x="427" y="68"/>
                    </a:lnTo>
                    <a:lnTo>
                      <a:pt x="326" y="0"/>
                    </a:lnTo>
                    <a:lnTo>
                      <a:pt x="206" y="0"/>
                    </a:lnTo>
                    <a:lnTo>
                      <a:pt x="67" y="102"/>
                    </a:lnTo>
                    <a:lnTo>
                      <a:pt x="0" y="308"/>
                    </a:lnTo>
                    <a:lnTo>
                      <a:pt x="18" y="582"/>
                    </a:lnTo>
                    <a:lnTo>
                      <a:pt x="86" y="718"/>
                    </a:lnTo>
                    <a:lnTo>
                      <a:pt x="206" y="838"/>
                    </a:lnTo>
                    <a:lnTo>
                      <a:pt x="375" y="838"/>
                    </a:lnTo>
                    <a:lnTo>
                      <a:pt x="495" y="736"/>
                    </a:lnTo>
                    <a:lnTo>
                      <a:pt x="529" y="598"/>
                    </a:lnTo>
                    <a:lnTo>
                      <a:pt x="529" y="530"/>
                    </a:lnTo>
                    <a:lnTo>
                      <a:pt x="751" y="530"/>
                    </a:lnTo>
                    <a:lnTo>
                      <a:pt x="769" y="394"/>
                    </a:lnTo>
                    <a:lnTo>
                      <a:pt x="514" y="428"/>
                    </a:lnTo>
                    <a:close/>
                  </a:path>
                </a:pathLst>
              </a:custGeom>
              <a:solidFill>
                <a:schemeClr val="tx1"/>
              </a:solidFill>
              <a:ln w="9525">
                <a:noFill/>
                <a:round/>
                <a:headEnd/>
                <a:tailEnd/>
              </a:ln>
            </p:spPr>
            <p:txBody>
              <a:bodyPr>
                <a:prstTxWarp prst="textNoShape">
                  <a:avLst/>
                </a:prstTxWarp>
              </a:bodyPr>
              <a:lstStyle/>
              <a:p>
                <a:endParaRPr lang="en-US"/>
              </a:p>
            </p:txBody>
          </p:sp>
          <p:sp>
            <p:nvSpPr>
              <p:cNvPr id="79887" name="Freeform 7"/>
              <p:cNvSpPr>
                <a:spLocks/>
              </p:cNvSpPr>
              <p:nvPr/>
            </p:nvSpPr>
            <p:spPr bwMode="auto">
              <a:xfrm>
                <a:off x="1168" y="1714"/>
                <a:ext cx="555" cy="1440"/>
              </a:xfrm>
              <a:custGeom>
                <a:avLst/>
                <a:gdLst>
                  <a:gd name="T0" fmla="*/ 0 w 555"/>
                  <a:gd name="T1" fmla="*/ 186 h 1440"/>
                  <a:gd name="T2" fmla="*/ 52 w 555"/>
                  <a:gd name="T3" fmla="*/ 34 h 1440"/>
                  <a:gd name="T4" fmla="*/ 156 w 555"/>
                  <a:gd name="T5" fmla="*/ 0 h 1440"/>
                  <a:gd name="T6" fmla="*/ 295 w 555"/>
                  <a:gd name="T7" fmla="*/ 0 h 1440"/>
                  <a:gd name="T8" fmla="*/ 433 w 555"/>
                  <a:gd name="T9" fmla="*/ 84 h 1440"/>
                  <a:gd name="T10" fmla="*/ 503 w 555"/>
                  <a:gd name="T11" fmla="*/ 288 h 1440"/>
                  <a:gd name="T12" fmla="*/ 503 w 555"/>
                  <a:gd name="T13" fmla="*/ 423 h 1440"/>
                  <a:gd name="T14" fmla="*/ 555 w 555"/>
                  <a:gd name="T15" fmla="*/ 729 h 1440"/>
                  <a:gd name="T16" fmla="*/ 537 w 555"/>
                  <a:gd name="T17" fmla="*/ 1100 h 1440"/>
                  <a:gd name="T18" fmla="*/ 485 w 555"/>
                  <a:gd name="T19" fmla="*/ 1322 h 1440"/>
                  <a:gd name="T20" fmla="*/ 365 w 555"/>
                  <a:gd name="T21" fmla="*/ 1440 h 1440"/>
                  <a:gd name="T22" fmla="*/ 261 w 555"/>
                  <a:gd name="T23" fmla="*/ 1440 h 1440"/>
                  <a:gd name="T24" fmla="*/ 122 w 555"/>
                  <a:gd name="T25" fmla="*/ 1372 h 1440"/>
                  <a:gd name="T26" fmla="*/ 52 w 555"/>
                  <a:gd name="T27" fmla="*/ 1236 h 1440"/>
                  <a:gd name="T28" fmla="*/ 18 w 555"/>
                  <a:gd name="T29" fmla="*/ 1084 h 1440"/>
                  <a:gd name="T30" fmla="*/ 0 w 555"/>
                  <a:gd name="T31" fmla="*/ 915 h 1440"/>
                  <a:gd name="T32" fmla="*/ 0 w 555"/>
                  <a:gd name="T33" fmla="*/ 491 h 1440"/>
                  <a:gd name="T34" fmla="*/ 0 w 555"/>
                  <a:gd name="T35" fmla="*/ 186 h 14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5"/>
                  <a:gd name="T55" fmla="*/ 0 h 1440"/>
                  <a:gd name="T56" fmla="*/ 555 w 555"/>
                  <a:gd name="T57" fmla="*/ 1440 h 14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5" h="1440">
                    <a:moveTo>
                      <a:pt x="0" y="186"/>
                    </a:moveTo>
                    <a:lnTo>
                      <a:pt x="52" y="34"/>
                    </a:lnTo>
                    <a:lnTo>
                      <a:pt x="156" y="0"/>
                    </a:lnTo>
                    <a:lnTo>
                      <a:pt x="295" y="0"/>
                    </a:lnTo>
                    <a:lnTo>
                      <a:pt x="433" y="84"/>
                    </a:lnTo>
                    <a:lnTo>
                      <a:pt x="503" y="288"/>
                    </a:lnTo>
                    <a:lnTo>
                      <a:pt x="503" y="423"/>
                    </a:lnTo>
                    <a:lnTo>
                      <a:pt x="555" y="729"/>
                    </a:lnTo>
                    <a:lnTo>
                      <a:pt x="537" y="1100"/>
                    </a:lnTo>
                    <a:lnTo>
                      <a:pt x="485" y="1322"/>
                    </a:lnTo>
                    <a:lnTo>
                      <a:pt x="365" y="1440"/>
                    </a:lnTo>
                    <a:lnTo>
                      <a:pt x="261" y="1440"/>
                    </a:lnTo>
                    <a:lnTo>
                      <a:pt x="122" y="1372"/>
                    </a:lnTo>
                    <a:lnTo>
                      <a:pt x="52" y="1236"/>
                    </a:lnTo>
                    <a:lnTo>
                      <a:pt x="18" y="1084"/>
                    </a:lnTo>
                    <a:lnTo>
                      <a:pt x="0" y="915"/>
                    </a:lnTo>
                    <a:lnTo>
                      <a:pt x="0" y="491"/>
                    </a:lnTo>
                    <a:lnTo>
                      <a:pt x="0" y="186"/>
                    </a:lnTo>
                    <a:close/>
                  </a:path>
                </a:pathLst>
              </a:custGeom>
              <a:solidFill>
                <a:schemeClr val="tx1"/>
              </a:solidFill>
              <a:ln w="9525">
                <a:noFill/>
                <a:round/>
                <a:headEnd/>
                <a:tailEnd/>
              </a:ln>
            </p:spPr>
            <p:txBody>
              <a:bodyPr>
                <a:prstTxWarp prst="textNoShape">
                  <a:avLst/>
                </a:prstTxWarp>
              </a:bodyPr>
              <a:lstStyle/>
              <a:p>
                <a:endParaRPr lang="en-US"/>
              </a:p>
            </p:txBody>
          </p:sp>
          <p:sp>
            <p:nvSpPr>
              <p:cNvPr id="79888" name="Freeform 8"/>
              <p:cNvSpPr>
                <a:spLocks/>
              </p:cNvSpPr>
              <p:nvPr/>
            </p:nvSpPr>
            <p:spPr bwMode="auto">
              <a:xfrm>
                <a:off x="752" y="1721"/>
                <a:ext cx="552" cy="1311"/>
              </a:xfrm>
              <a:custGeom>
                <a:avLst/>
                <a:gdLst>
                  <a:gd name="T0" fmla="*/ 321 w 552"/>
                  <a:gd name="T1" fmla="*/ 113 h 1311"/>
                  <a:gd name="T2" fmla="*/ 437 w 552"/>
                  <a:gd name="T3" fmla="*/ 11 h 1311"/>
                  <a:gd name="T4" fmla="*/ 529 w 552"/>
                  <a:gd name="T5" fmla="*/ 0 h 1311"/>
                  <a:gd name="T6" fmla="*/ 552 w 552"/>
                  <a:gd name="T7" fmla="*/ 45 h 1311"/>
                  <a:gd name="T8" fmla="*/ 507 w 552"/>
                  <a:gd name="T9" fmla="*/ 170 h 1311"/>
                  <a:gd name="T10" fmla="*/ 425 w 552"/>
                  <a:gd name="T11" fmla="*/ 249 h 1311"/>
                  <a:gd name="T12" fmla="*/ 310 w 552"/>
                  <a:gd name="T13" fmla="*/ 305 h 1311"/>
                  <a:gd name="T14" fmla="*/ 230 w 552"/>
                  <a:gd name="T15" fmla="*/ 419 h 1311"/>
                  <a:gd name="T16" fmla="*/ 138 w 552"/>
                  <a:gd name="T17" fmla="*/ 543 h 1311"/>
                  <a:gd name="T18" fmla="*/ 126 w 552"/>
                  <a:gd name="T19" fmla="*/ 645 h 1311"/>
                  <a:gd name="T20" fmla="*/ 149 w 552"/>
                  <a:gd name="T21" fmla="*/ 699 h 1311"/>
                  <a:gd name="T22" fmla="*/ 242 w 552"/>
                  <a:gd name="T23" fmla="*/ 824 h 1311"/>
                  <a:gd name="T24" fmla="*/ 369 w 552"/>
                  <a:gd name="T25" fmla="*/ 903 h 1311"/>
                  <a:gd name="T26" fmla="*/ 403 w 552"/>
                  <a:gd name="T27" fmla="*/ 937 h 1311"/>
                  <a:gd name="T28" fmla="*/ 414 w 552"/>
                  <a:gd name="T29" fmla="*/ 1016 h 1311"/>
                  <a:gd name="T30" fmla="*/ 357 w 552"/>
                  <a:gd name="T31" fmla="*/ 1107 h 1311"/>
                  <a:gd name="T32" fmla="*/ 264 w 552"/>
                  <a:gd name="T33" fmla="*/ 1175 h 1311"/>
                  <a:gd name="T34" fmla="*/ 264 w 552"/>
                  <a:gd name="T35" fmla="*/ 1311 h 1311"/>
                  <a:gd name="T36" fmla="*/ 219 w 552"/>
                  <a:gd name="T37" fmla="*/ 1311 h 1311"/>
                  <a:gd name="T38" fmla="*/ 194 w 552"/>
                  <a:gd name="T39" fmla="*/ 1209 h 1311"/>
                  <a:gd name="T40" fmla="*/ 194 w 552"/>
                  <a:gd name="T41" fmla="*/ 1118 h 1311"/>
                  <a:gd name="T42" fmla="*/ 253 w 552"/>
                  <a:gd name="T43" fmla="*/ 1016 h 1311"/>
                  <a:gd name="T44" fmla="*/ 287 w 552"/>
                  <a:gd name="T45" fmla="*/ 982 h 1311"/>
                  <a:gd name="T46" fmla="*/ 276 w 552"/>
                  <a:gd name="T47" fmla="*/ 948 h 1311"/>
                  <a:gd name="T48" fmla="*/ 194 w 552"/>
                  <a:gd name="T49" fmla="*/ 881 h 1311"/>
                  <a:gd name="T50" fmla="*/ 92 w 552"/>
                  <a:gd name="T51" fmla="*/ 790 h 1311"/>
                  <a:gd name="T52" fmla="*/ 33 w 552"/>
                  <a:gd name="T53" fmla="*/ 688 h 1311"/>
                  <a:gd name="T54" fmla="*/ 0 w 552"/>
                  <a:gd name="T55" fmla="*/ 554 h 1311"/>
                  <a:gd name="T56" fmla="*/ 33 w 552"/>
                  <a:gd name="T57" fmla="*/ 475 h 1311"/>
                  <a:gd name="T58" fmla="*/ 149 w 552"/>
                  <a:gd name="T59" fmla="*/ 317 h 1311"/>
                  <a:gd name="T60" fmla="*/ 242 w 552"/>
                  <a:gd name="T61" fmla="*/ 192 h 1311"/>
                  <a:gd name="T62" fmla="*/ 321 w 552"/>
                  <a:gd name="T63" fmla="*/ 113 h 13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52"/>
                  <a:gd name="T97" fmla="*/ 0 h 1311"/>
                  <a:gd name="T98" fmla="*/ 552 w 552"/>
                  <a:gd name="T99" fmla="*/ 1311 h 13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52" h="1311">
                    <a:moveTo>
                      <a:pt x="321" y="113"/>
                    </a:moveTo>
                    <a:lnTo>
                      <a:pt x="437" y="11"/>
                    </a:lnTo>
                    <a:lnTo>
                      <a:pt x="529" y="0"/>
                    </a:lnTo>
                    <a:lnTo>
                      <a:pt x="552" y="45"/>
                    </a:lnTo>
                    <a:lnTo>
                      <a:pt x="507" y="170"/>
                    </a:lnTo>
                    <a:lnTo>
                      <a:pt x="425" y="249"/>
                    </a:lnTo>
                    <a:lnTo>
                      <a:pt x="310" y="305"/>
                    </a:lnTo>
                    <a:lnTo>
                      <a:pt x="230" y="419"/>
                    </a:lnTo>
                    <a:lnTo>
                      <a:pt x="138" y="543"/>
                    </a:lnTo>
                    <a:lnTo>
                      <a:pt x="126" y="645"/>
                    </a:lnTo>
                    <a:lnTo>
                      <a:pt x="149" y="699"/>
                    </a:lnTo>
                    <a:lnTo>
                      <a:pt x="242" y="824"/>
                    </a:lnTo>
                    <a:lnTo>
                      <a:pt x="369" y="903"/>
                    </a:lnTo>
                    <a:lnTo>
                      <a:pt x="403" y="937"/>
                    </a:lnTo>
                    <a:lnTo>
                      <a:pt x="414" y="1016"/>
                    </a:lnTo>
                    <a:lnTo>
                      <a:pt x="357" y="1107"/>
                    </a:lnTo>
                    <a:lnTo>
                      <a:pt x="264" y="1175"/>
                    </a:lnTo>
                    <a:lnTo>
                      <a:pt x="264" y="1311"/>
                    </a:lnTo>
                    <a:lnTo>
                      <a:pt x="219" y="1311"/>
                    </a:lnTo>
                    <a:lnTo>
                      <a:pt x="194" y="1209"/>
                    </a:lnTo>
                    <a:lnTo>
                      <a:pt x="194" y="1118"/>
                    </a:lnTo>
                    <a:lnTo>
                      <a:pt x="253" y="1016"/>
                    </a:lnTo>
                    <a:lnTo>
                      <a:pt x="287" y="982"/>
                    </a:lnTo>
                    <a:lnTo>
                      <a:pt x="276" y="948"/>
                    </a:lnTo>
                    <a:lnTo>
                      <a:pt x="194" y="881"/>
                    </a:lnTo>
                    <a:lnTo>
                      <a:pt x="92" y="790"/>
                    </a:lnTo>
                    <a:lnTo>
                      <a:pt x="33" y="688"/>
                    </a:lnTo>
                    <a:lnTo>
                      <a:pt x="0" y="554"/>
                    </a:lnTo>
                    <a:lnTo>
                      <a:pt x="33" y="475"/>
                    </a:lnTo>
                    <a:lnTo>
                      <a:pt x="149" y="317"/>
                    </a:lnTo>
                    <a:lnTo>
                      <a:pt x="242" y="192"/>
                    </a:lnTo>
                    <a:lnTo>
                      <a:pt x="321" y="113"/>
                    </a:lnTo>
                    <a:close/>
                  </a:path>
                </a:pathLst>
              </a:custGeom>
              <a:solidFill>
                <a:schemeClr val="tx1"/>
              </a:solidFill>
              <a:ln w="9525">
                <a:noFill/>
                <a:round/>
                <a:headEnd/>
                <a:tailEnd/>
              </a:ln>
            </p:spPr>
            <p:txBody>
              <a:bodyPr>
                <a:prstTxWarp prst="textNoShape">
                  <a:avLst/>
                </a:prstTxWarp>
              </a:bodyPr>
              <a:lstStyle/>
              <a:p>
                <a:endParaRPr lang="en-US"/>
              </a:p>
            </p:txBody>
          </p:sp>
          <p:sp>
            <p:nvSpPr>
              <p:cNvPr id="79889" name="Freeform 9"/>
              <p:cNvSpPr>
                <a:spLocks/>
              </p:cNvSpPr>
              <p:nvPr/>
            </p:nvSpPr>
            <p:spPr bwMode="auto">
              <a:xfrm>
                <a:off x="1487" y="1743"/>
                <a:ext cx="1420" cy="646"/>
              </a:xfrm>
              <a:custGeom>
                <a:avLst/>
                <a:gdLst>
                  <a:gd name="T0" fmla="*/ 0 w 1420"/>
                  <a:gd name="T1" fmla="*/ 12 h 646"/>
                  <a:gd name="T2" fmla="*/ 80 w 1420"/>
                  <a:gd name="T3" fmla="*/ 0 h 646"/>
                  <a:gd name="T4" fmla="*/ 270 w 1420"/>
                  <a:gd name="T5" fmla="*/ 80 h 646"/>
                  <a:gd name="T6" fmla="*/ 485 w 1420"/>
                  <a:gd name="T7" fmla="*/ 206 h 646"/>
                  <a:gd name="T8" fmla="*/ 610 w 1420"/>
                  <a:gd name="T9" fmla="*/ 308 h 646"/>
                  <a:gd name="T10" fmla="*/ 902 w 1420"/>
                  <a:gd name="T11" fmla="*/ 365 h 646"/>
                  <a:gd name="T12" fmla="*/ 1173 w 1420"/>
                  <a:gd name="T13" fmla="*/ 401 h 646"/>
                  <a:gd name="T14" fmla="*/ 1239 w 1420"/>
                  <a:gd name="T15" fmla="*/ 365 h 646"/>
                  <a:gd name="T16" fmla="*/ 1348 w 1420"/>
                  <a:gd name="T17" fmla="*/ 281 h 646"/>
                  <a:gd name="T18" fmla="*/ 1382 w 1420"/>
                  <a:gd name="T19" fmla="*/ 315 h 646"/>
                  <a:gd name="T20" fmla="*/ 1257 w 1420"/>
                  <a:gd name="T21" fmla="*/ 412 h 646"/>
                  <a:gd name="T22" fmla="*/ 1420 w 1420"/>
                  <a:gd name="T23" fmla="*/ 424 h 646"/>
                  <a:gd name="T24" fmla="*/ 1416 w 1420"/>
                  <a:gd name="T25" fmla="*/ 474 h 646"/>
                  <a:gd name="T26" fmla="*/ 1280 w 1420"/>
                  <a:gd name="T27" fmla="*/ 462 h 646"/>
                  <a:gd name="T28" fmla="*/ 1268 w 1420"/>
                  <a:gd name="T29" fmla="*/ 508 h 646"/>
                  <a:gd name="T30" fmla="*/ 1398 w 1420"/>
                  <a:gd name="T31" fmla="*/ 605 h 646"/>
                  <a:gd name="T32" fmla="*/ 1364 w 1420"/>
                  <a:gd name="T33" fmla="*/ 646 h 646"/>
                  <a:gd name="T34" fmla="*/ 1257 w 1420"/>
                  <a:gd name="T35" fmla="*/ 548 h 646"/>
                  <a:gd name="T36" fmla="*/ 1228 w 1420"/>
                  <a:gd name="T37" fmla="*/ 646 h 646"/>
                  <a:gd name="T38" fmla="*/ 1201 w 1420"/>
                  <a:gd name="T39" fmla="*/ 628 h 646"/>
                  <a:gd name="T40" fmla="*/ 1185 w 1420"/>
                  <a:gd name="T41" fmla="*/ 492 h 646"/>
                  <a:gd name="T42" fmla="*/ 822 w 1420"/>
                  <a:gd name="T43" fmla="*/ 469 h 646"/>
                  <a:gd name="T44" fmla="*/ 610 w 1420"/>
                  <a:gd name="T45" fmla="*/ 435 h 646"/>
                  <a:gd name="T46" fmla="*/ 530 w 1420"/>
                  <a:gd name="T47" fmla="*/ 390 h 646"/>
                  <a:gd name="T48" fmla="*/ 281 w 1420"/>
                  <a:gd name="T49" fmla="*/ 240 h 646"/>
                  <a:gd name="T50" fmla="*/ 102 w 1420"/>
                  <a:gd name="T51" fmla="*/ 184 h 646"/>
                  <a:gd name="T52" fmla="*/ 80 w 1420"/>
                  <a:gd name="T53" fmla="*/ 80 h 646"/>
                  <a:gd name="T54" fmla="*/ 0 w 1420"/>
                  <a:gd name="T55" fmla="*/ 12 h 64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20"/>
                  <a:gd name="T85" fmla="*/ 0 h 646"/>
                  <a:gd name="T86" fmla="*/ 1420 w 1420"/>
                  <a:gd name="T87" fmla="*/ 646 h 64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20" h="646">
                    <a:moveTo>
                      <a:pt x="0" y="12"/>
                    </a:moveTo>
                    <a:lnTo>
                      <a:pt x="80" y="0"/>
                    </a:lnTo>
                    <a:lnTo>
                      <a:pt x="270" y="80"/>
                    </a:lnTo>
                    <a:lnTo>
                      <a:pt x="485" y="206"/>
                    </a:lnTo>
                    <a:lnTo>
                      <a:pt x="610" y="308"/>
                    </a:lnTo>
                    <a:lnTo>
                      <a:pt x="902" y="365"/>
                    </a:lnTo>
                    <a:lnTo>
                      <a:pt x="1173" y="401"/>
                    </a:lnTo>
                    <a:lnTo>
                      <a:pt x="1239" y="365"/>
                    </a:lnTo>
                    <a:lnTo>
                      <a:pt x="1348" y="281"/>
                    </a:lnTo>
                    <a:lnTo>
                      <a:pt x="1382" y="315"/>
                    </a:lnTo>
                    <a:lnTo>
                      <a:pt x="1257" y="412"/>
                    </a:lnTo>
                    <a:lnTo>
                      <a:pt x="1420" y="424"/>
                    </a:lnTo>
                    <a:lnTo>
                      <a:pt x="1416" y="474"/>
                    </a:lnTo>
                    <a:lnTo>
                      <a:pt x="1280" y="462"/>
                    </a:lnTo>
                    <a:lnTo>
                      <a:pt x="1268" y="508"/>
                    </a:lnTo>
                    <a:lnTo>
                      <a:pt x="1398" y="605"/>
                    </a:lnTo>
                    <a:lnTo>
                      <a:pt x="1364" y="646"/>
                    </a:lnTo>
                    <a:lnTo>
                      <a:pt x="1257" y="548"/>
                    </a:lnTo>
                    <a:lnTo>
                      <a:pt x="1228" y="646"/>
                    </a:lnTo>
                    <a:lnTo>
                      <a:pt x="1201" y="628"/>
                    </a:lnTo>
                    <a:lnTo>
                      <a:pt x="1185" y="492"/>
                    </a:lnTo>
                    <a:lnTo>
                      <a:pt x="822" y="469"/>
                    </a:lnTo>
                    <a:lnTo>
                      <a:pt x="610" y="435"/>
                    </a:lnTo>
                    <a:lnTo>
                      <a:pt x="530" y="390"/>
                    </a:lnTo>
                    <a:lnTo>
                      <a:pt x="281" y="240"/>
                    </a:lnTo>
                    <a:lnTo>
                      <a:pt x="102" y="184"/>
                    </a:lnTo>
                    <a:lnTo>
                      <a:pt x="80" y="80"/>
                    </a:lnTo>
                    <a:lnTo>
                      <a:pt x="0" y="12"/>
                    </a:lnTo>
                    <a:close/>
                  </a:path>
                </a:pathLst>
              </a:custGeom>
              <a:solidFill>
                <a:schemeClr val="tx1"/>
              </a:solidFill>
              <a:ln w="9525">
                <a:noFill/>
                <a:round/>
                <a:headEnd/>
                <a:tailEnd/>
              </a:ln>
            </p:spPr>
            <p:txBody>
              <a:bodyPr>
                <a:prstTxWarp prst="textNoShape">
                  <a:avLst/>
                </a:prstTxWarp>
              </a:bodyPr>
              <a:lstStyle/>
              <a:p>
                <a:endParaRPr lang="en-US"/>
              </a:p>
            </p:txBody>
          </p:sp>
          <p:sp>
            <p:nvSpPr>
              <p:cNvPr id="79890" name="Freeform 10"/>
              <p:cNvSpPr>
                <a:spLocks/>
              </p:cNvSpPr>
              <p:nvPr/>
            </p:nvSpPr>
            <p:spPr bwMode="auto">
              <a:xfrm>
                <a:off x="819" y="2792"/>
                <a:ext cx="562" cy="1533"/>
              </a:xfrm>
              <a:custGeom>
                <a:avLst/>
                <a:gdLst>
                  <a:gd name="T0" fmla="*/ 322 w 562"/>
                  <a:gd name="T1" fmla="*/ 170 h 1533"/>
                  <a:gd name="T2" fmla="*/ 424 w 562"/>
                  <a:gd name="T3" fmla="*/ 0 h 1533"/>
                  <a:gd name="T4" fmla="*/ 562 w 562"/>
                  <a:gd name="T5" fmla="*/ 68 h 1533"/>
                  <a:gd name="T6" fmla="*/ 562 w 562"/>
                  <a:gd name="T7" fmla="*/ 226 h 1533"/>
                  <a:gd name="T8" fmla="*/ 517 w 562"/>
                  <a:gd name="T9" fmla="*/ 269 h 1533"/>
                  <a:gd name="T10" fmla="*/ 413 w 562"/>
                  <a:gd name="T11" fmla="*/ 348 h 1533"/>
                  <a:gd name="T12" fmla="*/ 356 w 562"/>
                  <a:gd name="T13" fmla="*/ 507 h 1533"/>
                  <a:gd name="T14" fmla="*/ 356 w 562"/>
                  <a:gd name="T15" fmla="*/ 654 h 1533"/>
                  <a:gd name="T16" fmla="*/ 424 w 562"/>
                  <a:gd name="T17" fmla="*/ 890 h 1533"/>
                  <a:gd name="T18" fmla="*/ 458 w 562"/>
                  <a:gd name="T19" fmla="*/ 1093 h 1533"/>
                  <a:gd name="T20" fmla="*/ 435 w 562"/>
                  <a:gd name="T21" fmla="*/ 1317 h 1533"/>
                  <a:gd name="T22" fmla="*/ 471 w 562"/>
                  <a:gd name="T23" fmla="*/ 1363 h 1533"/>
                  <a:gd name="T24" fmla="*/ 458 w 562"/>
                  <a:gd name="T25" fmla="*/ 1431 h 1533"/>
                  <a:gd name="T26" fmla="*/ 413 w 562"/>
                  <a:gd name="T27" fmla="*/ 1431 h 1533"/>
                  <a:gd name="T28" fmla="*/ 311 w 562"/>
                  <a:gd name="T29" fmla="*/ 1453 h 1533"/>
                  <a:gd name="T30" fmla="*/ 173 w 562"/>
                  <a:gd name="T31" fmla="*/ 1533 h 1533"/>
                  <a:gd name="T32" fmla="*/ 127 w 562"/>
                  <a:gd name="T33" fmla="*/ 1533 h 1533"/>
                  <a:gd name="T34" fmla="*/ 0 w 562"/>
                  <a:gd name="T35" fmla="*/ 1442 h 1533"/>
                  <a:gd name="T36" fmla="*/ 23 w 562"/>
                  <a:gd name="T37" fmla="*/ 1408 h 1533"/>
                  <a:gd name="T38" fmla="*/ 195 w 562"/>
                  <a:gd name="T39" fmla="*/ 1363 h 1533"/>
                  <a:gd name="T40" fmla="*/ 345 w 562"/>
                  <a:gd name="T41" fmla="*/ 1363 h 1533"/>
                  <a:gd name="T42" fmla="*/ 379 w 562"/>
                  <a:gd name="T43" fmla="*/ 1229 h 1533"/>
                  <a:gd name="T44" fmla="*/ 367 w 562"/>
                  <a:gd name="T45" fmla="*/ 1037 h 1533"/>
                  <a:gd name="T46" fmla="*/ 311 w 562"/>
                  <a:gd name="T47" fmla="*/ 867 h 1533"/>
                  <a:gd name="T48" fmla="*/ 240 w 562"/>
                  <a:gd name="T49" fmla="*/ 654 h 1533"/>
                  <a:gd name="T50" fmla="*/ 207 w 562"/>
                  <a:gd name="T51" fmla="*/ 484 h 1533"/>
                  <a:gd name="T52" fmla="*/ 207 w 562"/>
                  <a:gd name="T53" fmla="*/ 360 h 1533"/>
                  <a:gd name="T54" fmla="*/ 252 w 562"/>
                  <a:gd name="T55" fmla="*/ 249 h 1533"/>
                  <a:gd name="T56" fmla="*/ 322 w 562"/>
                  <a:gd name="T57" fmla="*/ 170 h 15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2"/>
                  <a:gd name="T88" fmla="*/ 0 h 1533"/>
                  <a:gd name="T89" fmla="*/ 562 w 562"/>
                  <a:gd name="T90" fmla="*/ 1533 h 15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2" h="1533">
                    <a:moveTo>
                      <a:pt x="322" y="170"/>
                    </a:moveTo>
                    <a:lnTo>
                      <a:pt x="424" y="0"/>
                    </a:lnTo>
                    <a:lnTo>
                      <a:pt x="562" y="68"/>
                    </a:lnTo>
                    <a:lnTo>
                      <a:pt x="562" y="226"/>
                    </a:lnTo>
                    <a:lnTo>
                      <a:pt x="517" y="269"/>
                    </a:lnTo>
                    <a:lnTo>
                      <a:pt x="413" y="348"/>
                    </a:lnTo>
                    <a:lnTo>
                      <a:pt x="356" y="507"/>
                    </a:lnTo>
                    <a:lnTo>
                      <a:pt x="356" y="654"/>
                    </a:lnTo>
                    <a:lnTo>
                      <a:pt x="424" y="890"/>
                    </a:lnTo>
                    <a:lnTo>
                      <a:pt x="458" y="1093"/>
                    </a:lnTo>
                    <a:lnTo>
                      <a:pt x="435" y="1317"/>
                    </a:lnTo>
                    <a:lnTo>
                      <a:pt x="471" y="1363"/>
                    </a:lnTo>
                    <a:lnTo>
                      <a:pt x="458" y="1431"/>
                    </a:lnTo>
                    <a:lnTo>
                      <a:pt x="413" y="1431"/>
                    </a:lnTo>
                    <a:lnTo>
                      <a:pt x="311" y="1453"/>
                    </a:lnTo>
                    <a:lnTo>
                      <a:pt x="173" y="1533"/>
                    </a:lnTo>
                    <a:lnTo>
                      <a:pt x="127" y="1533"/>
                    </a:lnTo>
                    <a:lnTo>
                      <a:pt x="0" y="1442"/>
                    </a:lnTo>
                    <a:lnTo>
                      <a:pt x="23" y="1408"/>
                    </a:lnTo>
                    <a:lnTo>
                      <a:pt x="195" y="1363"/>
                    </a:lnTo>
                    <a:lnTo>
                      <a:pt x="345" y="1363"/>
                    </a:lnTo>
                    <a:lnTo>
                      <a:pt x="379" y="1229"/>
                    </a:lnTo>
                    <a:lnTo>
                      <a:pt x="367" y="1037"/>
                    </a:lnTo>
                    <a:lnTo>
                      <a:pt x="311" y="867"/>
                    </a:lnTo>
                    <a:lnTo>
                      <a:pt x="240" y="654"/>
                    </a:lnTo>
                    <a:lnTo>
                      <a:pt x="207" y="484"/>
                    </a:lnTo>
                    <a:lnTo>
                      <a:pt x="207" y="360"/>
                    </a:lnTo>
                    <a:lnTo>
                      <a:pt x="252" y="249"/>
                    </a:lnTo>
                    <a:lnTo>
                      <a:pt x="322" y="170"/>
                    </a:lnTo>
                    <a:close/>
                  </a:path>
                </a:pathLst>
              </a:custGeom>
              <a:solidFill>
                <a:schemeClr val="tx1"/>
              </a:solidFill>
              <a:ln w="9525">
                <a:noFill/>
                <a:round/>
                <a:headEnd/>
                <a:tailEnd/>
              </a:ln>
            </p:spPr>
            <p:txBody>
              <a:bodyPr>
                <a:prstTxWarp prst="textNoShape">
                  <a:avLst/>
                </a:prstTxWarp>
              </a:bodyPr>
              <a:lstStyle/>
              <a:p>
                <a:endParaRPr lang="en-US"/>
              </a:p>
            </p:txBody>
          </p:sp>
          <p:sp>
            <p:nvSpPr>
              <p:cNvPr id="79891" name="Freeform 11"/>
              <p:cNvSpPr>
                <a:spLocks/>
              </p:cNvSpPr>
              <p:nvPr/>
            </p:nvSpPr>
            <p:spPr bwMode="auto">
              <a:xfrm>
                <a:off x="1453" y="2869"/>
                <a:ext cx="542" cy="1376"/>
              </a:xfrm>
              <a:custGeom>
                <a:avLst/>
                <a:gdLst>
                  <a:gd name="T0" fmla="*/ 71 w 542"/>
                  <a:gd name="T1" fmla="*/ 0 h 1376"/>
                  <a:gd name="T2" fmla="*/ 195 w 542"/>
                  <a:gd name="T3" fmla="*/ 90 h 1376"/>
                  <a:gd name="T4" fmla="*/ 254 w 542"/>
                  <a:gd name="T5" fmla="*/ 226 h 1376"/>
                  <a:gd name="T6" fmla="*/ 277 w 542"/>
                  <a:gd name="T7" fmla="*/ 348 h 1376"/>
                  <a:gd name="T8" fmla="*/ 288 w 542"/>
                  <a:gd name="T9" fmla="*/ 507 h 1376"/>
                  <a:gd name="T10" fmla="*/ 277 w 542"/>
                  <a:gd name="T11" fmla="*/ 722 h 1376"/>
                  <a:gd name="T12" fmla="*/ 231 w 542"/>
                  <a:gd name="T13" fmla="*/ 892 h 1376"/>
                  <a:gd name="T14" fmla="*/ 195 w 542"/>
                  <a:gd name="T15" fmla="*/ 1059 h 1376"/>
                  <a:gd name="T16" fmla="*/ 161 w 542"/>
                  <a:gd name="T17" fmla="*/ 1161 h 1376"/>
                  <a:gd name="T18" fmla="*/ 161 w 542"/>
                  <a:gd name="T19" fmla="*/ 1206 h 1376"/>
                  <a:gd name="T20" fmla="*/ 220 w 542"/>
                  <a:gd name="T21" fmla="*/ 1229 h 1376"/>
                  <a:gd name="T22" fmla="*/ 381 w 542"/>
                  <a:gd name="T23" fmla="*/ 1229 h 1376"/>
                  <a:gd name="T24" fmla="*/ 542 w 542"/>
                  <a:gd name="T25" fmla="*/ 1274 h 1376"/>
                  <a:gd name="T26" fmla="*/ 542 w 542"/>
                  <a:gd name="T27" fmla="*/ 1308 h 1376"/>
                  <a:gd name="T28" fmla="*/ 415 w 542"/>
                  <a:gd name="T29" fmla="*/ 1376 h 1376"/>
                  <a:gd name="T30" fmla="*/ 358 w 542"/>
                  <a:gd name="T31" fmla="*/ 1365 h 1376"/>
                  <a:gd name="T32" fmla="*/ 243 w 542"/>
                  <a:gd name="T33" fmla="*/ 1308 h 1376"/>
                  <a:gd name="T34" fmla="*/ 127 w 542"/>
                  <a:gd name="T35" fmla="*/ 1286 h 1376"/>
                  <a:gd name="T36" fmla="*/ 34 w 542"/>
                  <a:gd name="T37" fmla="*/ 1286 h 1376"/>
                  <a:gd name="T38" fmla="*/ 12 w 542"/>
                  <a:gd name="T39" fmla="*/ 1229 h 1376"/>
                  <a:gd name="T40" fmla="*/ 34 w 542"/>
                  <a:gd name="T41" fmla="*/ 1161 h 1376"/>
                  <a:gd name="T42" fmla="*/ 127 w 542"/>
                  <a:gd name="T43" fmla="*/ 1037 h 1376"/>
                  <a:gd name="T44" fmla="*/ 173 w 542"/>
                  <a:gd name="T45" fmla="*/ 880 h 1376"/>
                  <a:gd name="T46" fmla="*/ 195 w 542"/>
                  <a:gd name="T47" fmla="*/ 699 h 1376"/>
                  <a:gd name="T48" fmla="*/ 173 w 542"/>
                  <a:gd name="T49" fmla="*/ 428 h 1376"/>
                  <a:gd name="T50" fmla="*/ 127 w 542"/>
                  <a:gd name="T51" fmla="*/ 317 h 1376"/>
                  <a:gd name="T52" fmla="*/ 46 w 542"/>
                  <a:gd name="T53" fmla="*/ 226 h 1376"/>
                  <a:gd name="T54" fmla="*/ 0 w 542"/>
                  <a:gd name="T55" fmla="*/ 90 h 1376"/>
                  <a:gd name="T56" fmla="*/ 71 w 542"/>
                  <a:gd name="T57" fmla="*/ 0 h 13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2"/>
                  <a:gd name="T88" fmla="*/ 0 h 1376"/>
                  <a:gd name="T89" fmla="*/ 542 w 542"/>
                  <a:gd name="T90" fmla="*/ 1376 h 13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2" h="1376">
                    <a:moveTo>
                      <a:pt x="71" y="0"/>
                    </a:moveTo>
                    <a:lnTo>
                      <a:pt x="195" y="90"/>
                    </a:lnTo>
                    <a:lnTo>
                      <a:pt x="254" y="226"/>
                    </a:lnTo>
                    <a:lnTo>
                      <a:pt x="277" y="348"/>
                    </a:lnTo>
                    <a:lnTo>
                      <a:pt x="288" y="507"/>
                    </a:lnTo>
                    <a:lnTo>
                      <a:pt x="277" y="722"/>
                    </a:lnTo>
                    <a:lnTo>
                      <a:pt x="231" y="892"/>
                    </a:lnTo>
                    <a:lnTo>
                      <a:pt x="195" y="1059"/>
                    </a:lnTo>
                    <a:lnTo>
                      <a:pt x="161" y="1161"/>
                    </a:lnTo>
                    <a:lnTo>
                      <a:pt x="161" y="1206"/>
                    </a:lnTo>
                    <a:lnTo>
                      <a:pt x="220" y="1229"/>
                    </a:lnTo>
                    <a:lnTo>
                      <a:pt x="381" y="1229"/>
                    </a:lnTo>
                    <a:lnTo>
                      <a:pt x="542" y="1274"/>
                    </a:lnTo>
                    <a:lnTo>
                      <a:pt x="542" y="1308"/>
                    </a:lnTo>
                    <a:lnTo>
                      <a:pt x="415" y="1376"/>
                    </a:lnTo>
                    <a:lnTo>
                      <a:pt x="358" y="1365"/>
                    </a:lnTo>
                    <a:lnTo>
                      <a:pt x="243" y="1308"/>
                    </a:lnTo>
                    <a:lnTo>
                      <a:pt x="127" y="1286"/>
                    </a:lnTo>
                    <a:lnTo>
                      <a:pt x="34" y="1286"/>
                    </a:lnTo>
                    <a:lnTo>
                      <a:pt x="12" y="1229"/>
                    </a:lnTo>
                    <a:lnTo>
                      <a:pt x="34" y="1161"/>
                    </a:lnTo>
                    <a:lnTo>
                      <a:pt x="127" y="1037"/>
                    </a:lnTo>
                    <a:lnTo>
                      <a:pt x="173" y="880"/>
                    </a:lnTo>
                    <a:lnTo>
                      <a:pt x="195" y="699"/>
                    </a:lnTo>
                    <a:lnTo>
                      <a:pt x="173" y="428"/>
                    </a:lnTo>
                    <a:lnTo>
                      <a:pt x="127" y="317"/>
                    </a:lnTo>
                    <a:lnTo>
                      <a:pt x="46" y="226"/>
                    </a:lnTo>
                    <a:lnTo>
                      <a:pt x="0" y="90"/>
                    </a:lnTo>
                    <a:lnTo>
                      <a:pt x="71" y="0"/>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79877" name="Group 12"/>
            <p:cNvGrpSpPr>
              <a:grpSpLocks/>
            </p:cNvGrpSpPr>
            <p:nvPr/>
          </p:nvGrpSpPr>
          <p:grpSpPr bwMode="auto">
            <a:xfrm>
              <a:off x="1911" y="3011"/>
              <a:ext cx="62" cy="118"/>
              <a:chOff x="1252" y="1766"/>
              <a:chExt cx="788" cy="1198"/>
            </a:xfrm>
          </p:grpSpPr>
          <p:sp>
            <p:nvSpPr>
              <p:cNvPr id="79883" name="Freeform 13"/>
              <p:cNvSpPr>
                <a:spLocks/>
              </p:cNvSpPr>
              <p:nvPr/>
            </p:nvSpPr>
            <p:spPr bwMode="auto">
              <a:xfrm>
                <a:off x="1252" y="1766"/>
                <a:ext cx="788" cy="1198"/>
              </a:xfrm>
              <a:custGeom>
                <a:avLst/>
                <a:gdLst>
                  <a:gd name="T0" fmla="*/ 297 w 788"/>
                  <a:gd name="T1" fmla="*/ 215 h 1198"/>
                  <a:gd name="T2" fmla="*/ 491 w 788"/>
                  <a:gd name="T3" fmla="*/ 453 h 1198"/>
                  <a:gd name="T4" fmla="*/ 697 w 788"/>
                  <a:gd name="T5" fmla="*/ 722 h 1198"/>
                  <a:gd name="T6" fmla="*/ 788 w 788"/>
                  <a:gd name="T7" fmla="*/ 869 h 1198"/>
                  <a:gd name="T8" fmla="*/ 675 w 788"/>
                  <a:gd name="T9" fmla="*/ 1198 h 1198"/>
                  <a:gd name="T10" fmla="*/ 376 w 788"/>
                  <a:gd name="T11" fmla="*/ 1051 h 1198"/>
                  <a:gd name="T12" fmla="*/ 308 w 788"/>
                  <a:gd name="T13" fmla="*/ 654 h 1198"/>
                  <a:gd name="T14" fmla="*/ 251 w 788"/>
                  <a:gd name="T15" fmla="*/ 385 h 1198"/>
                  <a:gd name="T16" fmla="*/ 138 w 788"/>
                  <a:gd name="T17" fmla="*/ 260 h 1198"/>
                  <a:gd name="T18" fmla="*/ 0 w 788"/>
                  <a:gd name="T19" fmla="*/ 159 h 1198"/>
                  <a:gd name="T20" fmla="*/ 68 w 788"/>
                  <a:gd name="T21" fmla="*/ 34 h 1198"/>
                  <a:gd name="T22" fmla="*/ 263 w 788"/>
                  <a:gd name="T23" fmla="*/ 0 h 1198"/>
                  <a:gd name="T24" fmla="*/ 342 w 788"/>
                  <a:gd name="T25" fmla="*/ 57 h 1198"/>
                  <a:gd name="T26" fmla="*/ 297 w 788"/>
                  <a:gd name="T27" fmla="*/ 215 h 1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88"/>
                  <a:gd name="T43" fmla="*/ 0 h 1198"/>
                  <a:gd name="T44" fmla="*/ 788 w 788"/>
                  <a:gd name="T45" fmla="*/ 1198 h 1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88" h="1198">
                    <a:moveTo>
                      <a:pt x="297" y="215"/>
                    </a:moveTo>
                    <a:lnTo>
                      <a:pt x="491" y="453"/>
                    </a:lnTo>
                    <a:lnTo>
                      <a:pt x="697" y="722"/>
                    </a:lnTo>
                    <a:lnTo>
                      <a:pt x="788" y="869"/>
                    </a:lnTo>
                    <a:lnTo>
                      <a:pt x="675" y="1198"/>
                    </a:lnTo>
                    <a:lnTo>
                      <a:pt x="376" y="1051"/>
                    </a:lnTo>
                    <a:lnTo>
                      <a:pt x="308" y="654"/>
                    </a:lnTo>
                    <a:lnTo>
                      <a:pt x="251" y="385"/>
                    </a:lnTo>
                    <a:lnTo>
                      <a:pt x="138" y="260"/>
                    </a:lnTo>
                    <a:lnTo>
                      <a:pt x="0" y="159"/>
                    </a:lnTo>
                    <a:lnTo>
                      <a:pt x="68" y="34"/>
                    </a:lnTo>
                    <a:lnTo>
                      <a:pt x="263" y="0"/>
                    </a:lnTo>
                    <a:lnTo>
                      <a:pt x="342" y="57"/>
                    </a:lnTo>
                    <a:lnTo>
                      <a:pt x="297" y="215"/>
                    </a:lnTo>
                    <a:close/>
                  </a:path>
                </a:pathLst>
              </a:custGeom>
              <a:solidFill>
                <a:schemeClr val="accent1"/>
              </a:solidFill>
              <a:ln w="9525">
                <a:noFill/>
                <a:round/>
                <a:headEnd/>
                <a:tailEnd/>
              </a:ln>
            </p:spPr>
            <p:txBody>
              <a:bodyPr>
                <a:prstTxWarp prst="textNoShape">
                  <a:avLst/>
                </a:prstTxWarp>
              </a:bodyPr>
              <a:lstStyle/>
              <a:p>
                <a:endParaRPr lang="en-US"/>
              </a:p>
            </p:txBody>
          </p:sp>
          <p:sp>
            <p:nvSpPr>
              <p:cNvPr id="79884" name="Freeform 14"/>
              <p:cNvSpPr>
                <a:spLocks/>
              </p:cNvSpPr>
              <p:nvPr/>
            </p:nvSpPr>
            <p:spPr bwMode="auto">
              <a:xfrm>
                <a:off x="1304" y="1798"/>
                <a:ext cx="267" cy="237"/>
              </a:xfrm>
              <a:custGeom>
                <a:avLst/>
                <a:gdLst>
                  <a:gd name="T0" fmla="*/ 143 w 267"/>
                  <a:gd name="T1" fmla="*/ 237 h 237"/>
                  <a:gd name="T2" fmla="*/ 0 w 267"/>
                  <a:gd name="T3" fmla="*/ 129 h 237"/>
                  <a:gd name="T4" fmla="*/ 18 w 267"/>
                  <a:gd name="T5" fmla="*/ 18 h 237"/>
                  <a:gd name="T6" fmla="*/ 213 w 267"/>
                  <a:gd name="T7" fmla="*/ 0 h 237"/>
                  <a:gd name="T8" fmla="*/ 267 w 267"/>
                  <a:gd name="T9" fmla="*/ 54 h 237"/>
                  <a:gd name="T10" fmla="*/ 143 w 267"/>
                  <a:gd name="T11" fmla="*/ 237 h 237"/>
                  <a:gd name="T12" fmla="*/ 0 60000 65536"/>
                  <a:gd name="T13" fmla="*/ 0 60000 65536"/>
                  <a:gd name="T14" fmla="*/ 0 60000 65536"/>
                  <a:gd name="T15" fmla="*/ 0 60000 65536"/>
                  <a:gd name="T16" fmla="*/ 0 60000 65536"/>
                  <a:gd name="T17" fmla="*/ 0 60000 65536"/>
                  <a:gd name="T18" fmla="*/ 0 w 267"/>
                  <a:gd name="T19" fmla="*/ 0 h 237"/>
                  <a:gd name="T20" fmla="*/ 267 w 267"/>
                  <a:gd name="T21" fmla="*/ 237 h 237"/>
                </a:gdLst>
                <a:ahLst/>
                <a:cxnLst>
                  <a:cxn ang="T12">
                    <a:pos x="T0" y="T1"/>
                  </a:cxn>
                  <a:cxn ang="T13">
                    <a:pos x="T2" y="T3"/>
                  </a:cxn>
                  <a:cxn ang="T14">
                    <a:pos x="T4" y="T5"/>
                  </a:cxn>
                  <a:cxn ang="T15">
                    <a:pos x="T6" y="T7"/>
                  </a:cxn>
                  <a:cxn ang="T16">
                    <a:pos x="T8" y="T9"/>
                  </a:cxn>
                  <a:cxn ang="T17">
                    <a:pos x="T10" y="T11"/>
                  </a:cxn>
                </a:cxnLst>
                <a:rect l="T18" t="T19" r="T20" b="T21"/>
                <a:pathLst>
                  <a:path w="267" h="237">
                    <a:moveTo>
                      <a:pt x="143" y="237"/>
                    </a:moveTo>
                    <a:lnTo>
                      <a:pt x="0" y="129"/>
                    </a:lnTo>
                    <a:lnTo>
                      <a:pt x="18" y="18"/>
                    </a:lnTo>
                    <a:lnTo>
                      <a:pt x="213" y="0"/>
                    </a:lnTo>
                    <a:lnTo>
                      <a:pt x="267" y="54"/>
                    </a:lnTo>
                    <a:lnTo>
                      <a:pt x="143" y="237"/>
                    </a:lnTo>
                    <a:close/>
                  </a:path>
                </a:pathLst>
              </a:custGeom>
              <a:solidFill>
                <a:schemeClr val="accent1"/>
              </a:solidFill>
              <a:ln w="9525">
                <a:noFill/>
                <a:round/>
                <a:headEnd/>
                <a:tailEnd/>
              </a:ln>
            </p:spPr>
            <p:txBody>
              <a:bodyPr>
                <a:prstTxWarp prst="textNoShape">
                  <a:avLst/>
                </a:prstTxWarp>
              </a:bodyPr>
              <a:lstStyle/>
              <a:p>
                <a:endParaRPr lang="en-US"/>
              </a:p>
            </p:txBody>
          </p:sp>
          <p:sp>
            <p:nvSpPr>
              <p:cNvPr id="79885" name="Freeform 15"/>
              <p:cNvSpPr>
                <a:spLocks/>
              </p:cNvSpPr>
              <p:nvPr/>
            </p:nvSpPr>
            <p:spPr bwMode="auto">
              <a:xfrm>
                <a:off x="1469" y="2017"/>
                <a:ext cx="503" cy="888"/>
              </a:xfrm>
              <a:custGeom>
                <a:avLst/>
                <a:gdLst>
                  <a:gd name="T0" fmla="*/ 0 w 503"/>
                  <a:gd name="T1" fmla="*/ 34 h 888"/>
                  <a:gd name="T2" fmla="*/ 71 w 503"/>
                  <a:gd name="T3" fmla="*/ 0 h 888"/>
                  <a:gd name="T4" fmla="*/ 503 w 503"/>
                  <a:gd name="T5" fmla="*/ 598 h 888"/>
                  <a:gd name="T6" fmla="*/ 433 w 503"/>
                  <a:gd name="T7" fmla="*/ 888 h 888"/>
                  <a:gd name="T8" fmla="*/ 209 w 503"/>
                  <a:gd name="T9" fmla="*/ 768 h 888"/>
                  <a:gd name="T10" fmla="*/ 157 w 503"/>
                  <a:gd name="T11" fmla="*/ 496 h 888"/>
                  <a:gd name="T12" fmla="*/ 86 w 503"/>
                  <a:gd name="T13" fmla="*/ 204 h 888"/>
                  <a:gd name="T14" fmla="*/ 0 w 503"/>
                  <a:gd name="T15" fmla="*/ 34 h 888"/>
                  <a:gd name="T16" fmla="*/ 0 60000 65536"/>
                  <a:gd name="T17" fmla="*/ 0 60000 65536"/>
                  <a:gd name="T18" fmla="*/ 0 60000 65536"/>
                  <a:gd name="T19" fmla="*/ 0 60000 65536"/>
                  <a:gd name="T20" fmla="*/ 0 60000 65536"/>
                  <a:gd name="T21" fmla="*/ 0 60000 65536"/>
                  <a:gd name="T22" fmla="*/ 0 60000 65536"/>
                  <a:gd name="T23" fmla="*/ 0 60000 65536"/>
                  <a:gd name="T24" fmla="*/ 0 w 503"/>
                  <a:gd name="T25" fmla="*/ 0 h 888"/>
                  <a:gd name="T26" fmla="*/ 503 w 503"/>
                  <a:gd name="T27" fmla="*/ 888 h 8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03" h="888">
                    <a:moveTo>
                      <a:pt x="0" y="34"/>
                    </a:moveTo>
                    <a:lnTo>
                      <a:pt x="71" y="0"/>
                    </a:lnTo>
                    <a:lnTo>
                      <a:pt x="503" y="598"/>
                    </a:lnTo>
                    <a:lnTo>
                      <a:pt x="433" y="888"/>
                    </a:lnTo>
                    <a:lnTo>
                      <a:pt x="209" y="768"/>
                    </a:lnTo>
                    <a:lnTo>
                      <a:pt x="157" y="496"/>
                    </a:lnTo>
                    <a:lnTo>
                      <a:pt x="86" y="204"/>
                    </a:lnTo>
                    <a:lnTo>
                      <a:pt x="0" y="34"/>
                    </a:lnTo>
                    <a:close/>
                  </a:path>
                </a:pathLst>
              </a:custGeom>
              <a:solidFill>
                <a:schemeClr val="accent1"/>
              </a:solidFill>
              <a:ln w="9525">
                <a:noFill/>
                <a:round/>
                <a:headEnd/>
                <a:tailEnd/>
              </a:ln>
            </p:spPr>
            <p:txBody>
              <a:bodyPr>
                <a:prstTxWarp prst="textNoShape">
                  <a:avLst/>
                </a:prstTxWarp>
              </a:bodyPr>
              <a:lstStyle/>
              <a:p>
                <a:endParaRPr lang="en-US"/>
              </a:p>
            </p:txBody>
          </p:sp>
        </p:grpSp>
        <p:grpSp>
          <p:nvGrpSpPr>
            <p:cNvPr id="79878" name="Group 16"/>
            <p:cNvGrpSpPr>
              <a:grpSpLocks/>
            </p:cNvGrpSpPr>
            <p:nvPr/>
          </p:nvGrpSpPr>
          <p:grpSpPr bwMode="auto">
            <a:xfrm flipH="1">
              <a:off x="1877" y="2853"/>
              <a:ext cx="63" cy="94"/>
              <a:chOff x="4060" y="5"/>
              <a:chExt cx="797" cy="944"/>
            </a:xfrm>
          </p:grpSpPr>
          <p:sp>
            <p:nvSpPr>
              <p:cNvPr id="79879" name="Freeform 17"/>
              <p:cNvSpPr>
                <a:spLocks/>
              </p:cNvSpPr>
              <p:nvPr/>
            </p:nvSpPr>
            <p:spPr bwMode="auto">
              <a:xfrm>
                <a:off x="4094" y="417"/>
                <a:ext cx="597" cy="498"/>
              </a:xfrm>
              <a:custGeom>
                <a:avLst/>
                <a:gdLst>
                  <a:gd name="T0" fmla="*/ 0 w 597"/>
                  <a:gd name="T1" fmla="*/ 312 h 498"/>
                  <a:gd name="T2" fmla="*/ 0 w 597"/>
                  <a:gd name="T3" fmla="*/ 242 h 498"/>
                  <a:gd name="T4" fmla="*/ 34 w 597"/>
                  <a:gd name="T5" fmla="*/ 138 h 498"/>
                  <a:gd name="T6" fmla="*/ 104 w 597"/>
                  <a:gd name="T7" fmla="*/ 70 h 498"/>
                  <a:gd name="T8" fmla="*/ 206 w 597"/>
                  <a:gd name="T9" fmla="*/ 0 h 498"/>
                  <a:gd name="T10" fmla="*/ 299 w 597"/>
                  <a:gd name="T11" fmla="*/ 0 h 498"/>
                  <a:gd name="T12" fmla="*/ 367 w 597"/>
                  <a:gd name="T13" fmla="*/ 0 h 498"/>
                  <a:gd name="T14" fmla="*/ 448 w 597"/>
                  <a:gd name="T15" fmla="*/ 34 h 498"/>
                  <a:gd name="T16" fmla="*/ 530 w 597"/>
                  <a:gd name="T17" fmla="*/ 138 h 498"/>
                  <a:gd name="T18" fmla="*/ 597 w 597"/>
                  <a:gd name="T19" fmla="*/ 255 h 498"/>
                  <a:gd name="T20" fmla="*/ 597 w 597"/>
                  <a:gd name="T21" fmla="*/ 394 h 498"/>
                  <a:gd name="T22" fmla="*/ 564 w 597"/>
                  <a:gd name="T23" fmla="*/ 498 h 498"/>
                  <a:gd name="T24" fmla="*/ 367 w 597"/>
                  <a:gd name="T25" fmla="*/ 464 h 498"/>
                  <a:gd name="T26" fmla="*/ 265 w 597"/>
                  <a:gd name="T27" fmla="*/ 452 h 498"/>
                  <a:gd name="T28" fmla="*/ 138 w 597"/>
                  <a:gd name="T29" fmla="*/ 394 h 498"/>
                  <a:gd name="T30" fmla="*/ 0 w 597"/>
                  <a:gd name="T31" fmla="*/ 312 h 4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7"/>
                  <a:gd name="T49" fmla="*/ 0 h 498"/>
                  <a:gd name="T50" fmla="*/ 597 w 597"/>
                  <a:gd name="T51" fmla="*/ 498 h 49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7" h="498">
                    <a:moveTo>
                      <a:pt x="0" y="312"/>
                    </a:moveTo>
                    <a:lnTo>
                      <a:pt x="0" y="242"/>
                    </a:lnTo>
                    <a:lnTo>
                      <a:pt x="34" y="138"/>
                    </a:lnTo>
                    <a:lnTo>
                      <a:pt x="104" y="70"/>
                    </a:lnTo>
                    <a:lnTo>
                      <a:pt x="206" y="0"/>
                    </a:lnTo>
                    <a:lnTo>
                      <a:pt x="299" y="0"/>
                    </a:lnTo>
                    <a:lnTo>
                      <a:pt x="367" y="0"/>
                    </a:lnTo>
                    <a:lnTo>
                      <a:pt x="448" y="34"/>
                    </a:lnTo>
                    <a:lnTo>
                      <a:pt x="530" y="138"/>
                    </a:lnTo>
                    <a:lnTo>
                      <a:pt x="597" y="255"/>
                    </a:lnTo>
                    <a:lnTo>
                      <a:pt x="597" y="394"/>
                    </a:lnTo>
                    <a:lnTo>
                      <a:pt x="564" y="498"/>
                    </a:lnTo>
                    <a:lnTo>
                      <a:pt x="367" y="464"/>
                    </a:lnTo>
                    <a:lnTo>
                      <a:pt x="265" y="452"/>
                    </a:lnTo>
                    <a:lnTo>
                      <a:pt x="138" y="394"/>
                    </a:lnTo>
                    <a:lnTo>
                      <a:pt x="0" y="312"/>
                    </a:lnTo>
                    <a:close/>
                  </a:path>
                </a:pathLst>
              </a:custGeom>
              <a:solidFill>
                <a:srgbClr val="CF0E30"/>
              </a:solidFill>
              <a:ln w="9525">
                <a:noFill/>
                <a:round/>
                <a:headEnd/>
                <a:tailEnd/>
              </a:ln>
            </p:spPr>
            <p:txBody>
              <a:bodyPr>
                <a:prstTxWarp prst="textNoShape">
                  <a:avLst/>
                </a:prstTxWarp>
              </a:bodyPr>
              <a:lstStyle/>
              <a:p>
                <a:endParaRPr lang="en-US"/>
              </a:p>
            </p:txBody>
          </p:sp>
          <p:sp>
            <p:nvSpPr>
              <p:cNvPr id="79880" name="Freeform 18"/>
              <p:cNvSpPr>
                <a:spLocks/>
              </p:cNvSpPr>
              <p:nvPr/>
            </p:nvSpPr>
            <p:spPr bwMode="auto">
              <a:xfrm>
                <a:off x="4284" y="428"/>
                <a:ext cx="240" cy="453"/>
              </a:xfrm>
              <a:custGeom>
                <a:avLst/>
                <a:gdLst>
                  <a:gd name="T0" fmla="*/ 0 w 240"/>
                  <a:gd name="T1" fmla="*/ 383 h 453"/>
                  <a:gd name="T2" fmla="*/ 47 w 240"/>
                  <a:gd name="T3" fmla="*/ 233 h 453"/>
                  <a:gd name="T4" fmla="*/ 167 w 240"/>
                  <a:gd name="T5" fmla="*/ 47 h 453"/>
                  <a:gd name="T6" fmla="*/ 204 w 240"/>
                  <a:gd name="T7" fmla="*/ 0 h 453"/>
                  <a:gd name="T8" fmla="*/ 240 w 240"/>
                  <a:gd name="T9" fmla="*/ 186 h 453"/>
                  <a:gd name="T10" fmla="*/ 192 w 240"/>
                  <a:gd name="T11" fmla="*/ 360 h 453"/>
                  <a:gd name="T12" fmla="*/ 181 w 240"/>
                  <a:gd name="T13" fmla="*/ 453 h 453"/>
                  <a:gd name="T14" fmla="*/ 61 w 240"/>
                  <a:gd name="T15" fmla="*/ 453 h 453"/>
                  <a:gd name="T16" fmla="*/ 0 w 240"/>
                  <a:gd name="T17" fmla="*/ 383 h 4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0"/>
                  <a:gd name="T28" fmla="*/ 0 h 453"/>
                  <a:gd name="T29" fmla="*/ 240 w 240"/>
                  <a:gd name="T30" fmla="*/ 453 h 4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0" h="453">
                    <a:moveTo>
                      <a:pt x="0" y="383"/>
                    </a:moveTo>
                    <a:lnTo>
                      <a:pt x="47" y="233"/>
                    </a:lnTo>
                    <a:lnTo>
                      <a:pt x="167" y="47"/>
                    </a:lnTo>
                    <a:lnTo>
                      <a:pt x="204" y="0"/>
                    </a:lnTo>
                    <a:lnTo>
                      <a:pt x="240" y="186"/>
                    </a:lnTo>
                    <a:lnTo>
                      <a:pt x="192" y="360"/>
                    </a:lnTo>
                    <a:lnTo>
                      <a:pt x="181" y="453"/>
                    </a:lnTo>
                    <a:lnTo>
                      <a:pt x="61" y="453"/>
                    </a:lnTo>
                    <a:lnTo>
                      <a:pt x="0" y="383"/>
                    </a:lnTo>
                    <a:close/>
                  </a:path>
                </a:pathLst>
              </a:custGeom>
              <a:solidFill>
                <a:srgbClr val="FAFD00"/>
              </a:solidFill>
              <a:ln w="9525">
                <a:noFill/>
                <a:round/>
                <a:headEnd/>
                <a:tailEnd/>
              </a:ln>
            </p:spPr>
            <p:txBody>
              <a:bodyPr>
                <a:prstTxWarp prst="textNoShape">
                  <a:avLst/>
                </a:prstTxWarp>
              </a:bodyPr>
              <a:lstStyle/>
              <a:p>
                <a:endParaRPr lang="en-US"/>
              </a:p>
            </p:txBody>
          </p:sp>
          <p:sp>
            <p:nvSpPr>
              <p:cNvPr id="79881" name="Freeform 19"/>
              <p:cNvSpPr>
                <a:spLocks/>
              </p:cNvSpPr>
              <p:nvPr/>
            </p:nvSpPr>
            <p:spPr bwMode="auto">
              <a:xfrm>
                <a:off x="4193" y="27"/>
                <a:ext cx="621" cy="408"/>
              </a:xfrm>
              <a:custGeom>
                <a:avLst/>
                <a:gdLst>
                  <a:gd name="T0" fmla="*/ 322 w 621"/>
                  <a:gd name="T1" fmla="*/ 211 h 408"/>
                  <a:gd name="T2" fmla="*/ 161 w 621"/>
                  <a:gd name="T3" fmla="*/ 197 h 408"/>
                  <a:gd name="T4" fmla="*/ 46 w 621"/>
                  <a:gd name="T5" fmla="*/ 141 h 408"/>
                  <a:gd name="T6" fmla="*/ 0 w 621"/>
                  <a:gd name="T7" fmla="*/ 93 h 408"/>
                  <a:gd name="T8" fmla="*/ 46 w 621"/>
                  <a:gd name="T9" fmla="*/ 11 h 408"/>
                  <a:gd name="T10" fmla="*/ 127 w 621"/>
                  <a:gd name="T11" fmla="*/ 0 h 408"/>
                  <a:gd name="T12" fmla="*/ 218 w 621"/>
                  <a:gd name="T13" fmla="*/ 0 h 408"/>
                  <a:gd name="T14" fmla="*/ 288 w 621"/>
                  <a:gd name="T15" fmla="*/ 104 h 408"/>
                  <a:gd name="T16" fmla="*/ 403 w 621"/>
                  <a:gd name="T17" fmla="*/ 197 h 408"/>
                  <a:gd name="T18" fmla="*/ 505 w 621"/>
                  <a:gd name="T19" fmla="*/ 211 h 408"/>
                  <a:gd name="T20" fmla="*/ 609 w 621"/>
                  <a:gd name="T21" fmla="*/ 267 h 408"/>
                  <a:gd name="T22" fmla="*/ 621 w 621"/>
                  <a:gd name="T23" fmla="*/ 396 h 408"/>
                  <a:gd name="T24" fmla="*/ 553 w 621"/>
                  <a:gd name="T25" fmla="*/ 408 h 408"/>
                  <a:gd name="T26" fmla="*/ 415 w 621"/>
                  <a:gd name="T27" fmla="*/ 360 h 408"/>
                  <a:gd name="T28" fmla="*/ 322 w 621"/>
                  <a:gd name="T29" fmla="*/ 211 h 40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21"/>
                  <a:gd name="T46" fmla="*/ 0 h 408"/>
                  <a:gd name="T47" fmla="*/ 621 w 621"/>
                  <a:gd name="T48" fmla="*/ 408 h 40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21" h="408">
                    <a:moveTo>
                      <a:pt x="322" y="211"/>
                    </a:moveTo>
                    <a:lnTo>
                      <a:pt x="161" y="197"/>
                    </a:lnTo>
                    <a:lnTo>
                      <a:pt x="46" y="141"/>
                    </a:lnTo>
                    <a:lnTo>
                      <a:pt x="0" y="93"/>
                    </a:lnTo>
                    <a:lnTo>
                      <a:pt x="46" y="11"/>
                    </a:lnTo>
                    <a:lnTo>
                      <a:pt x="127" y="0"/>
                    </a:lnTo>
                    <a:lnTo>
                      <a:pt x="218" y="0"/>
                    </a:lnTo>
                    <a:lnTo>
                      <a:pt x="288" y="104"/>
                    </a:lnTo>
                    <a:lnTo>
                      <a:pt x="403" y="197"/>
                    </a:lnTo>
                    <a:lnTo>
                      <a:pt x="505" y="211"/>
                    </a:lnTo>
                    <a:lnTo>
                      <a:pt x="609" y="267"/>
                    </a:lnTo>
                    <a:lnTo>
                      <a:pt x="621" y="396"/>
                    </a:lnTo>
                    <a:lnTo>
                      <a:pt x="553" y="408"/>
                    </a:lnTo>
                    <a:lnTo>
                      <a:pt x="415" y="360"/>
                    </a:lnTo>
                    <a:lnTo>
                      <a:pt x="322" y="211"/>
                    </a:lnTo>
                    <a:close/>
                  </a:path>
                </a:pathLst>
              </a:custGeom>
              <a:solidFill>
                <a:srgbClr val="FAFD00"/>
              </a:solidFill>
              <a:ln w="9525">
                <a:noFill/>
                <a:round/>
                <a:headEnd/>
                <a:tailEnd/>
              </a:ln>
            </p:spPr>
            <p:txBody>
              <a:bodyPr>
                <a:prstTxWarp prst="textNoShape">
                  <a:avLst/>
                </a:prstTxWarp>
              </a:bodyPr>
              <a:lstStyle/>
              <a:p>
                <a:endParaRPr lang="en-US"/>
              </a:p>
            </p:txBody>
          </p:sp>
          <p:sp>
            <p:nvSpPr>
              <p:cNvPr id="79882" name="Freeform 20"/>
              <p:cNvSpPr>
                <a:spLocks/>
              </p:cNvSpPr>
              <p:nvPr/>
            </p:nvSpPr>
            <p:spPr bwMode="auto">
              <a:xfrm>
                <a:off x="4060" y="5"/>
                <a:ext cx="797" cy="944"/>
              </a:xfrm>
              <a:custGeom>
                <a:avLst/>
                <a:gdLst>
                  <a:gd name="T0" fmla="*/ 0 w 797"/>
                  <a:gd name="T1" fmla="*/ 636 h 944"/>
                  <a:gd name="T2" fmla="*/ 262 w 797"/>
                  <a:gd name="T3" fmla="*/ 375 h 944"/>
                  <a:gd name="T4" fmla="*/ 432 w 797"/>
                  <a:gd name="T5" fmla="*/ 296 h 944"/>
                  <a:gd name="T6" fmla="*/ 228 w 797"/>
                  <a:gd name="T7" fmla="*/ 226 h 944"/>
                  <a:gd name="T8" fmla="*/ 102 w 797"/>
                  <a:gd name="T9" fmla="*/ 79 h 944"/>
                  <a:gd name="T10" fmla="*/ 308 w 797"/>
                  <a:gd name="T11" fmla="*/ 0 h 944"/>
                  <a:gd name="T12" fmla="*/ 251 w 797"/>
                  <a:gd name="T13" fmla="*/ 45 h 944"/>
                  <a:gd name="T14" fmla="*/ 181 w 797"/>
                  <a:gd name="T15" fmla="*/ 124 h 944"/>
                  <a:gd name="T16" fmla="*/ 376 w 797"/>
                  <a:gd name="T17" fmla="*/ 203 h 944"/>
                  <a:gd name="T18" fmla="*/ 410 w 797"/>
                  <a:gd name="T19" fmla="*/ 135 h 944"/>
                  <a:gd name="T20" fmla="*/ 444 w 797"/>
                  <a:gd name="T21" fmla="*/ 113 h 944"/>
                  <a:gd name="T22" fmla="*/ 627 w 797"/>
                  <a:gd name="T23" fmla="*/ 192 h 944"/>
                  <a:gd name="T24" fmla="*/ 774 w 797"/>
                  <a:gd name="T25" fmla="*/ 319 h 944"/>
                  <a:gd name="T26" fmla="*/ 718 w 797"/>
                  <a:gd name="T27" fmla="*/ 443 h 944"/>
                  <a:gd name="T28" fmla="*/ 718 w 797"/>
                  <a:gd name="T29" fmla="*/ 375 h 944"/>
                  <a:gd name="T30" fmla="*/ 650 w 797"/>
                  <a:gd name="T31" fmla="*/ 262 h 944"/>
                  <a:gd name="T32" fmla="*/ 511 w 797"/>
                  <a:gd name="T33" fmla="*/ 251 h 944"/>
                  <a:gd name="T34" fmla="*/ 638 w 797"/>
                  <a:gd name="T35" fmla="*/ 375 h 944"/>
                  <a:gd name="T36" fmla="*/ 591 w 797"/>
                  <a:gd name="T37" fmla="*/ 398 h 944"/>
                  <a:gd name="T38" fmla="*/ 455 w 797"/>
                  <a:gd name="T39" fmla="*/ 364 h 944"/>
                  <a:gd name="T40" fmla="*/ 511 w 797"/>
                  <a:gd name="T41" fmla="*/ 455 h 944"/>
                  <a:gd name="T42" fmla="*/ 650 w 797"/>
                  <a:gd name="T43" fmla="*/ 624 h 944"/>
                  <a:gd name="T44" fmla="*/ 638 w 797"/>
                  <a:gd name="T45" fmla="*/ 887 h 944"/>
                  <a:gd name="T46" fmla="*/ 262 w 797"/>
                  <a:gd name="T47" fmla="*/ 876 h 944"/>
                  <a:gd name="T48" fmla="*/ 181 w 797"/>
                  <a:gd name="T49" fmla="*/ 763 h 944"/>
                  <a:gd name="T50" fmla="*/ 557 w 797"/>
                  <a:gd name="T51" fmla="*/ 853 h 944"/>
                  <a:gd name="T52" fmla="*/ 604 w 797"/>
                  <a:gd name="T53" fmla="*/ 774 h 944"/>
                  <a:gd name="T54" fmla="*/ 534 w 797"/>
                  <a:gd name="T55" fmla="*/ 568 h 944"/>
                  <a:gd name="T56" fmla="*/ 489 w 797"/>
                  <a:gd name="T57" fmla="*/ 624 h 944"/>
                  <a:gd name="T58" fmla="*/ 421 w 797"/>
                  <a:gd name="T59" fmla="*/ 647 h 944"/>
                  <a:gd name="T60" fmla="*/ 330 w 797"/>
                  <a:gd name="T61" fmla="*/ 613 h 944"/>
                  <a:gd name="T62" fmla="*/ 262 w 797"/>
                  <a:gd name="T63" fmla="*/ 579 h 944"/>
                  <a:gd name="T64" fmla="*/ 296 w 797"/>
                  <a:gd name="T65" fmla="*/ 443 h 944"/>
                  <a:gd name="T66" fmla="*/ 124 w 797"/>
                  <a:gd name="T67" fmla="*/ 534 h 944"/>
                  <a:gd name="T68" fmla="*/ 68 w 797"/>
                  <a:gd name="T69" fmla="*/ 692 h 944"/>
                  <a:gd name="T70" fmla="*/ 11 w 797"/>
                  <a:gd name="T71" fmla="*/ 774 h 9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7"/>
                  <a:gd name="T109" fmla="*/ 0 h 944"/>
                  <a:gd name="T110" fmla="*/ 797 w 797"/>
                  <a:gd name="T111" fmla="*/ 944 h 94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7" h="944">
                    <a:moveTo>
                      <a:pt x="11" y="774"/>
                    </a:moveTo>
                    <a:lnTo>
                      <a:pt x="0" y="636"/>
                    </a:lnTo>
                    <a:lnTo>
                      <a:pt x="79" y="489"/>
                    </a:lnTo>
                    <a:lnTo>
                      <a:pt x="262" y="375"/>
                    </a:lnTo>
                    <a:lnTo>
                      <a:pt x="387" y="375"/>
                    </a:lnTo>
                    <a:lnTo>
                      <a:pt x="432" y="296"/>
                    </a:lnTo>
                    <a:lnTo>
                      <a:pt x="353" y="262"/>
                    </a:lnTo>
                    <a:lnTo>
                      <a:pt x="228" y="226"/>
                    </a:lnTo>
                    <a:lnTo>
                      <a:pt x="136" y="181"/>
                    </a:lnTo>
                    <a:lnTo>
                      <a:pt x="102" y="79"/>
                    </a:lnTo>
                    <a:lnTo>
                      <a:pt x="181" y="0"/>
                    </a:lnTo>
                    <a:lnTo>
                      <a:pt x="308" y="0"/>
                    </a:lnTo>
                    <a:lnTo>
                      <a:pt x="376" y="56"/>
                    </a:lnTo>
                    <a:lnTo>
                      <a:pt x="251" y="45"/>
                    </a:lnTo>
                    <a:lnTo>
                      <a:pt x="181" y="56"/>
                    </a:lnTo>
                    <a:lnTo>
                      <a:pt x="181" y="124"/>
                    </a:lnTo>
                    <a:lnTo>
                      <a:pt x="262" y="169"/>
                    </a:lnTo>
                    <a:lnTo>
                      <a:pt x="376" y="203"/>
                    </a:lnTo>
                    <a:lnTo>
                      <a:pt x="432" y="203"/>
                    </a:lnTo>
                    <a:lnTo>
                      <a:pt x="410" y="135"/>
                    </a:lnTo>
                    <a:lnTo>
                      <a:pt x="387" y="90"/>
                    </a:lnTo>
                    <a:lnTo>
                      <a:pt x="444" y="113"/>
                    </a:lnTo>
                    <a:lnTo>
                      <a:pt x="511" y="192"/>
                    </a:lnTo>
                    <a:lnTo>
                      <a:pt x="627" y="192"/>
                    </a:lnTo>
                    <a:lnTo>
                      <a:pt x="729" y="215"/>
                    </a:lnTo>
                    <a:lnTo>
                      <a:pt x="774" y="319"/>
                    </a:lnTo>
                    <a:lnTo>
                      <a:pt x="797" y="409"/>
                    </a:lnTo>
                    <a:lnTo>
                      <a:pt x="718" y="443"/>
                    </a:lnTo>
                    <a:lnTo>
                      <a:pt x="661" y="432"/>
                    </a:lnTo>
                    <a:lnTo>
                      <a:pt x="718" y="375"/>
                    </a:lnTo>
                    <a:lnTo>
                      <a:pt x="718" y="307"/>
                    </a:lnTo>
                    <a:lnTo>
                      <a:pt x="650" y="262"/>
                    </a:lnTo>
                    <a:lnTo>
                      <a:pt x="545" y="251"/>
                    </a:lnTo>
                    <a:lnTo>
                      <a:pt x="511" y="251"/>
                    </a:lnTo>
                    <a:lnTo>
                      <a:pt x="545" y="319"/>
                    </a:lnTo>
                    <a:lnTo>
                      <a:pt x="638" y="375"/>
                    </a:lnTo>
                    <a:lnTo>
                      <a:pt x="684" y="375"/>
                    </a:lnTo>
                    <a:lnTo>
                      <a:pt x="591" y="398"/>
                    </a:lnTo>
                    <a:lnTo>
                      <a:pt x="500" y="364"/>
                    </a:lnTo>
                    <a:lnTo>
                      <a:pt x="455" y="364"/>
                    </a:lnTo>
                    <a:lnTo>
                      <a:pt x="444" y="409"/>
                    </a:lnTo>
                    <a:lnTo>
                      <a:pt x="511" y="455"/>
                    </a:lnTo>
                    <a:lnTo>
                      <a:pt x="579" y="500"/>
                    </a:lnTo>
                    <a:lnTo>
                      <a:pt x="650" y="624"/>
                    </a:lnTo>
                    <a:lnTo>
                      <a:pt x="661" y="763"/>
                    </a:lnTo>
                    <a:lnTo>
                      <a:pt x="638" y="887"/>
                    </a:lnTo>
                    <a:lnTo>
                      <a:pt x="616" y="944"/>
                    </a:lnTo>
                    <a:lnTo>
                      <a:pt x="262" y="876"/>
                    </a:lnTo>
                    <a:lnTo>
                      <a:pt x="113" y="774"/>
                    </a:lnTo>
                    <a:lnTo>
                      <a:pt x="181" y="763"/>
                    </a:lnTo>
                    <a:lnTo>
                      <a:pt x="308" y="830"/>
                    </a:lnTo>
                    <a:lnTo>
                      <a:pt x="557" y="853"/>
                    </a:lnTo>
                    <a:lnTo>
                      <a:pt x="579" y="853"/>
                    </a:lnTo>
                    <a:lnTo>
                      <a:pt x="604" y="774"/>
                    </a:lnTo>
                    <a:lnTo>
                      <a:pt x="591" y="670"/>
                    </a:lnTo>
                    <a:lnTo>
                      <a:pt x="534" y="568"/>
                    </a:lnTo>
                    <a:lnTo>
                      <a:pt x="466" y="489"/>
                    </a:lnTo>
                    <a:lnTo>
                      <a:pt x="489" y="624"/>
                    </a:lnTo>
                    <a:lnTo>
                      <a:pt x="410" y="797"/>
                    </a:lnTo>
                    <a:lnTo>
                      <a:pt x="421" y="647"/>
                    </a:lnTo>
                    <a:lnTo>
                      <a:pt x="410" y="477"/>
                    </a:lnTo>
                    <a:lnTo>
                      <a:pt x="330" y="613"/>
                    </a:lnTo>
                    <a:lnTo>
                      <a:pt x="262" y="740"/>
                    </a:lnTo>
                    <a:lnTo>
                      <a:pt x="262" y="579"/>
                    </a:lnTo>
                    <a:lnTo>
                      <a:pt x="364" y="455"/>
                    </a:lnTo>
                    <a:lnTo>
                      <a:pt x="296" y="443"/>
                    </a:lnTo>
                    <a:lnTo>
                      <a:pt x="192" y="477"/>
                    </a:lnTo>
                    <a:lnTo>
                      <a:pt x="124" y="534"/>
                    </a:lnTo>
                    <a:lnTo>
                      <a:pt x="68" y="624"/>
                    </a:lnTo>
                    <a:lnTo>
                      <a:pt x="68" y="692"/>
                    </a:lnTo>
                    <a:lnTo>
                      <a:pt x="102" y="704"/>
                    </a:lnTo>
                    <a:lnTo>
                      <a:pt x="11" y="774"/>
                    </a:lnTo>
                    <a:close/>
                  </a:path>
                </a:pathLst>
              </a:custGeom>
              <a:solidFill>
                <a:srgbClr val="000000"/>
              </a:solidFill>
              <a:ln w="9525">
                <a:noFill/>
                <a:round/>
                <a:headEnd/>
                <a:tailEnd/>
              </a:ln>
            </p:spPr>
            <p:txBody>
              <a:bodyPr>
                <a:prstTxWarp prst="textNoShape">
                  <a:avLst/>
                </a:prstTxWarp>
              </a:bodyPr>
              <a:lstStyle/>
              <a:p>
                <a:endParaRPr lang="en-US"/>
              </a:p>
            </p:txBody>
          </p:sp>
        </p:grpSp>
      </p:grpSp>
    </p:spTree>
  </p:cSld>
  <p:clrMapOvr>
    <a:masterClrMapping/>
  </p:clrMapOvr>
  <p:transition spd="med">
    <p:fade thruBlk="1"/>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Text Box 4"/>
          <p:cNvSpPr txBox="1">
            <a:spLocks noChangeArrowheads="1"/>
          </p:cNvSpPr>
          <p:nvPr/>
        </p:nvSpPr>
        <p:spPr bwMode="auto">
          <a:xfrm>
            <a:off x="473075" y="336550"/>
            <a:ext cx="8197850" cy="823913"/>
          </a:xfrm>
          <a:prstGeom prst="rect">
            <a:avLst/>
          </a:prstGeom>
          <a:noFill/>
          <a:ln w="9525">
            <a:noFill/>
            <a:miter lim="800000"/>
            <a:headEnd/>
            <a:tailEnd/>
          </a:ln>
        </p:spPr>
        <p:txBody>
          <a:bodyPr wrap="none">
            <a:prstTxWarp prst="textNoShape">
              <a:avLst/>
            </a:prstTxWarp>
            <a:spAutoFit/>
          </a:bodyPr>
          <a:lstStyle/>
          <a:p>
            <a:r>
              <a:rPr lang="en-US" sz="4800"/>
              <a:t>Examples of Planar Graphs</a:t>
            </a:r>
          </a:p>
        </p:txBody>
      </p:sp>
      <p:grpSp>
        <p:nvGrpSpPr>
          <p:cNvPr id="2" name="Group 18"/>
          <p:cNvGrpSpPr>
            <a:grpSpLocks/>
          </p:cNvGrpSpPr>
          <p:nvPr/>
        </p:nvGrpSpPr>
        <p:grpSpPr bwMode="auto">
          <a:xfrm>
            <a:off x="2098675" y="1689100"/>
            <a:ext cx="1665288" cy="1693863"/>
            <a:chOff x="842" y="1046"/>
            <a:chExt cx="1049" cy="1067"/>
          </a:xfrm>
        </p:grpSpPr>
        <p:sp>
          <p:nvSpPr>
            <p:cNvPr id="81947" name="Oval 7"/>
            <p:cNvSpPr>
              <a:spLocks noChangeArrowheads="1"/>
            </p:cNvSpPr>
            <p:nvPr/>
          </p:nvSpPr>
          <p:spPr bwMode="auto">
            <a:xfrm>
              <a:off x="842" y="104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48" name="Oval 8"/>
            <p:cNvSpPr>
              <a:spLocks noChangeArrowheads="1"/>
            </p:cNvSpPr>
            <p:nvPr/>
          </p:nvSpPr>
          <p:spPr bwMode="auto">
            <a:xfrm>
              <a:off x="1731" y="104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49" name="Oval 10"/>
            <p:cNvSpPr>
              <a:spLocks noChangeArrowheads="1"/>
            </p:cNvSpPr>
            <p:nvPr/>
          </p:nvSpPr>
          <p:spPr bwMode="auto">
            <a:xfrm>
              <a:off x="842" y="1953"/>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50" name="Line 11"/>
            <p:cNvSpPr>
              <a:spLocks noChangeShapeType="1"/>
            </p:cNvSpPr>
            <p:nvPr/>
          </p:nvSpPr>
          <p:spPr bwMode="auto">
            <a:xfrm>
              <a:off x="1005" y="1127"/>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51" name="Oval 12"/>
            <p:cNvSpPr>
              <a:spLocks noChangeArrowheads="1"/>
            </p:cNvSpPr>
            <p:nvPr/>
          </p:nvSpPr>
          <p:spPr bwMode="auto">
            <a:xfrm>
              <a:off x="1731" y="1953"/>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52" name="Line 13"/>
            <p:cNvSpPr>
              <a:spLocks noChangeShapeType="1"/>
            </p:cNvSpPr>
            <p:nvPr/>
          </p:nvSpPr>
          <p:spPr bwMode="auto">
            <a:xfrm rot="-5400000">
              <a:off x="551" y="1572"/>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53" name="Line 14"/>
            <p:cNvSpPr>
              <a:spLocks noChangeShapeType="1"/>
            </p:cNvSpPr>
            <p:nvPr/>
          </p:nvSpPr>
          <p:spPr bwMode="auto">
            <a:xfrm rot="-5400000">
              <a:off x="1441" y="159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54" name="Line 15"/>
            <p:cNvSpPr>
              <a:spLocks noChangeShapeType="1"/>
            </p:cNvSpPr>
            <p:nvPr/>
          </p:nvSpPr>
          <p:spPr bwMode="auto">
            <a:xfrm>
              <a:off x="996" y="2032"/>
              <a:ext cx="745" cy="0"/>
            </a:xfrm>
            <a:prstGeom prst="line">
              <a:avLst/>
            </a:prstGeom>
            <a:noFill/>
            <a:ln w="57150">
              <a:solidFill>
                <a:schemeClr val="tx1"/>
              </a:solidFill>
              <a:round/>
              <a:headEnd/>
              <a:tailEnd/>
            </a:ln>
          </p:spPr>
          <p:txBody>
            <a:bodyPr>
              <a:prstTxWarp prst="textNoShape">
                <a:avLst/>
              </a:prstTxWarp>
            </a:bodyPr>
            <a:lstStyle/>
            <a:p>
              <a:endParaRPr lang="en-US"/>
            </a:p>
          </p:txBody>
        </p:sp>
      </p:grpSp>
      <p:grpSp>
        <p:nvGrpSpPr>
          <p:cNvPr id="3" name="Group 42"/>
          <p:cNvGrpSpPr>
            <a:grpSpLocks/>
          </p:cNvGrpSpPr>
          <p:nvPr/>
        </p:nvGrpSpPr>
        <p:grpSpPr bwMode="auto">
          <a:xfrm>
            <a:off x="2098675" y="4181475"/>
            <a:ext cx="1665288" cy="1693863"/>
            <a:chOff x="798" y="2609"/>
            <a:chExt cx="1049" cy="1067"/>
          </a:xfrm>
        </p:grpSpPr>
        <p:sp>
          <p:nvSpPr>
            <p:cNvPr id="81937" name="Oval 21"/>
            <p:cNvSpPr>
              <a:spLocks noChangeArrowheads="1"/>
            </p:cNvSpPr>
            <p:nvPr/>
          </p:nvSpPr>
          <p:spPr bwMode="auto">
            <a:xfrm>
              <a:off x="798" y="260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38" name="Oval 22"/>
            <p:cNvSpPr>
              <a:spLocks noChangeArrowheads="1"/>
            </p:cNvSpPr>
            <p:nvPr/>
          </p:nvSpPr>
          <p:spPr bwMode="auto">
            <a:xfrm>
              <a:off x="1687" y="260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39" name="Oval 23"/>
            <p:cNvSpPr>
              <a:spLocks noChangeArrowheads="1"/>
            </p:cNvSpPr>
            <p:nvPr/>
          </p:nvSpPr>
          <p:spPr bwMode="auto">
            <a:xfrm>
              <a:off x="798" y="351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40" name="Line 24"/>
            <p:cNvSpPr>
              <a:spLocks noChangeShapeType="1"/>
            </p:cNvSpPr>
            <p:nvPr/>
          </p:nvSpPr>
          <p:spPr bwMode="auto">
            <a:xfrm>
              <a:off x="961" y="269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41" name="Oval 25"/>
            <p:cNvSpPr>
              <a:spLocks noChangeArrowheads="1"/>
            </p:cNvSpPr>
            <p:nvPr/>
          </p:nvSpPr>
          <p:spPr bwMode="auto">
            <a:xfrm>
              <a:off x="1687" y="351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42" name="Line 26"/>
            <p:cNvSpPr>
              <a:spLocks noChangeShapeType="1"/>
            </p:cNvSpPr>
            <p:nvPr/>
          </p:nvSpPr>
          <p:spPr bwMode="auto">
            <a:xfrm rot="-5400000">
              <a:off x="507" y="3135"/>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43" name="Line 27"/>
            <p:cNvSpPr>
              <a:spLocks noChangeShapeType="1"/>
            </p:cNvSpPr>
            <p:nvPr/>
          </p:nvSpPr>
          <p:spPr bwMode="auto">
            <a:xfrm rot="-5400000">
              <a:off x="1397" y="3153"/>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44" name="Line 28"/>
            <p:cNvSpPr>
              <a:spLocks noChangeShapeType="1"/>
            </p:cNvSpPr>
            <p:nvPr/>
          </p:nvSpPr>
          <p:spPr bwMode="auto">
            <a:xfrm>
              <a:off x="952" y="3595"/>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45" name="Line 29"/>
            <p:cNvSpPr>
              <a:spLocks noChangeShapeType="1"/>
            </p:cNvSpPr>
            <p:nvPr/>
          </p:nvSpPr>
          <p:spPr bwMode="auto">
            <a:xfrm rot="5400000" flipH="1">
              <a:off x="932" y="2746"/>
              <a:ext cx="788" cy="768"/>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46" name="Line 30"/>
            <p:cNvSpPr>
              <a:spLocks noChangeShapeType="1"/>
            </p:cNvSpPr>
            <p:nvPr/>
          </p:nvSpPr>
          <p:spPr bwMode="auto">
            <a:xfrm rot="-5400000">
              <a:off x="941" y="2746"/>
              <a:ext cx="788" cy="768"/>
            </a:xfrm>
            <a:prstGeom prst="line">
              <a:avLst/>
            </a:prstGeom>
            <a:noFill/>
            <a:ln w="57150">
              <a:solidFill>
                <a:schemeClr val="tx1"/>
              </a:solidFill>
              <a:round/>
              <a:headEnd/>
              <a:tailEnd/>
            </a:ln>
          </p:spPr>
          <p:txBody>
            <a:bodyPr>
              <a:prstTxWarp prst="textNoShape">
                <a:avLst/>
              </a:prstTxWarp>
            </a:bodyPr>
            <a:lstStyle/>
            <a:p>
              <a:endParaRPr lang="en-US"/>
            </a:p>
          </p:txBody>
        </p:sp>
      </p:grpSp>
      <p:sp>
        <p:nvSpPr>
          <p:cNvPr id="227359" name="Text Box 31"/>
          <p:cNvSpPr txBox="1">
            <a:spLocks noChangeArrowheads="1"/>
          </p:cNvSpPr>
          <p:nvPr/>
        </p:nvSpPr>
        <p:spPr bwMode="auto">
          <a:xfrm>
            <a:off x="4090988" y="4565650"/>
            <a:ext cx="539750" cy="823913"/>
          </a:xfrm>
          <a:prstGeom prst="rect">
            <a:avLst/>
          </a:prstGeom>
          <a:noFill/>
          <a:ln w="9525">
            <a:noFill/>
            <a:miter lim="800000"/>
            <a:headEnd/>
            <a:tailEnd/>
          </a:ln>
        </p:spPr>
        <p:txBody>
          <a:bodyPr wrap="none">
            <a:prstTxWarp prst="textNoShape">
              <a:avLst/>
            </a:prstTxWarp>
            <a:spAutoFit/>
          </a:bodyPr>
          <a:lstStyle/>
          <a:p>
            <a:r>
              <a:rPr lang="en-US" sz="4800"/>
              <a:t>=</a:t>
            </a:r>
          </a:p>
        </p:txBody>
      </p:sp>
      <p:grpSp>
        <p:nvGrpSpPr>
          <p:cNvPr id="4" name="Group 44"/>
          <p:cNvGrpSpPr>
            <a:grpSpLocks/>
          </p:cNvGrpSpPr>
          <p:nvPr/>
        </p:nvGrpSpPr>
        <p:grpSpPr bwMode="auto">
          <a:xfrm>
            <a:off x="4930775" y="3513138"/>
            <a:ext cx="2436813" cy="2362200"/>
            <a:chOff x="2521" y="2213"/>
            <a:chExt cx="1535" cy="1488"/>
          </a:xfrm>
        </p:grpSpPr>
        <p:sp>
          <p:nvSpPr>
            <p:cNvPr id="81927" name="Oval 32"/>
            <p:cNvSpPr>
              <a:spLocks noChangeArrowheads="1"/>
            </p:cNvSpPr>
            <p:nvPr/>
          </p:nvSpPr>
          <p:spPr bwMode="auto">
            <a:xfrm>
              <a:off x="2521" y="2634"/>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28" name="Oval 33"/>
            <p:cNvSpPr>
              <a:spLocks noChangeArrowheads="1"/>
            </p:cNvSpPr>
            <p:nvPr/>
          </p:nvSpPr>
          <p:spPr bwMode="auto">
            <a:xfrm>
              <a:off x="3410" y="2634"/>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29" name="Oval 34"/>
            <p:cNvSpPr>
              <a:spLocks noChangeArrowheads="1"/>
            </p:cNvSpPr>
            <p:nvPr/>
          </p:nvSpPr>
          <p:spPr bwMode="auto">
            <a:xfrm>
              <a:off x="2521" y="3541"/>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30" name="Line 35"/>
            <p:cNvSpPr>
              <a:spLocks noChangeShapeType="1"/>
            </p:cNvSpPr>
            <p:nvPr/>
          </p:nvSpPr>
          <p:spPr bwMode="auto">
            <a:xfrm>
              <a:off x="2684" y="2715"/>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31" name="Oval 36"/>
            <p:cNvSpPr>
              <a:spLocks noChangeArrowheads="1"/>
            </p:cNvSpPr>
            <p:nvPr/>
          </p:nvSpPr>
          <p:spPr bwMode="auto">
            <a:xfrm>
              <a:off x="3410" y="3541"/>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1932" name="Line 37"/>
            <p:cNvSpPr>
              <a:spLocks noChangeShapeType="1"/>
            </p:cNvSpPr>
            <p:nvPr/>
          </p:nvSpPr>
          <p:spPr bwMode="auto">
            <a:xfrm rot="-5400000">
              <a:off x="2230" y="316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33" name="Line 38"/>
            <p:cNvSpPr>
              <a:spLocks noChangeShapeType="1"/>
            </p:cNvSpPr>
            <p:nvPr/>
          </p:nvSpPr>
          <p:spPr bwMode="auto">
            <a:xfrm rot="-5400000">
              <a:off x="3120" y="3178"/>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34" name="Line 39"/>
            <p:cNvSpPr>
              <a:spLocks noChangeShapeType="1"/>
            </p:cNvSpPr>
            <p:nvPr/>
          </p:nvSpPr>
          <p:spPr bwMode="auto">
            <a:xfrm>
              <a:off x="2675" y="362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35" name="Line 41"/>
            <p:cNvSpPr>
              <a:spLocks noChangeShapeType="1"/>
            </p:cNvSpPr>
            <p:nvPr/>
          </p:nvSpPr>
          <p:spPr bwMode="auto">
            <a:xfrm rot="-5400000">
              <a:off x="2664" y="2771"/>
              <a:ext cx="788" cy="768"/>
            </a:xfrm>
            <a:prstGeom prst="line">
              <a:avLst/>
            </a:prstGeom>
            <a:noFill/>
            <a:ln w="57150">
              <a:solidFill>
                <a:schemeClr val="tx1"/>
              </a:solidFill>
              <a:round/>
              <a:headEnd/>
              <a:tailEnd/>
            </a:ln>
          </p:spPr>
          <p:txBody>
            <a:bodyPr>
              <a:prstTxWarp prst="textNoShape">
                <a:avLst/>
              </a:prstTxWarp>
            </a:bodyPr>
            <a:lstStyle/>
            <a:p>
              <a:endParaRPr lang="en-US"/>
            </a:p>
          </p:txBody>
        </p:sp>
        <p:sp>
          <p:nvSpPr>
            <p:cNvPr id="81936" name="Freeform 43"/>
            <p:cNvSpPr>
              <a:spLocks/>
            </p:cNvSpPr>
            <p:nvPr/>
          </p:nvSpPr>
          <p:spPr bwMode="auto">
            <a:xfrm>
              <a:off x="2622" y="2213"/>
              <a:ext cx="1434" cy="1364"/>
            </a:xfrm>
            <a:custGeom>
              <a:avLst/>
              <a:gdLst>
                <a:gd name="T0" fmla="*/ 0 w 1434"/>
                <a:gd name="T1" fmla="*/ 422 h 1364"/>
                <a:gd name="T2" fmla="*/ 715 w 1434"/>
                <a:gd name="T3" fmla="*/ 3 h 1364"/>
                <a:gd name="T4" fmla="*/ 1396 w 1434"/>
                <a:gd name="T5" fmla="*/ 404 h 1364"/>
                <a:gd name="T6" fmla="*/ 942 w 1434"/>
                <a:gd name="T7" fmla="*/ 1364 h 1364"/>
                <a:gd name="T8" fmla="*/ 0 60000 65536"/>
                <a:gd name="T9" fmla="*/ 0 60000 65536"/>
                <a:gd name="T10" fmla="*/ 0 60000 65536"/>
                <a:gd name="T11" fmla="*/ 0 60000 65536"/>
                <a:gd name="T12" fmla="*/ 0 w 1434"/>
                <a:gd name="T13" fmla="*/ 0 h 1364"/>
                <a:gd name="T14" fmla="*/ 1434 w 1434"/>
                <a:gd name="T15" fmla="*/ 1364 h 1364"/>
              </a:gdLst>
              <a:ahLst/>
              <a:cxnLst>
                <a:cxn ang="T8">
                  <a:pos x="T0" y="T1"/>
                </a:cxn>
                <a:cxn ang="T9">
                  <a:pos x="T2" y="T3"/>
                </a:cxn>
                <a:cxn ang="T10">
                  <a:pos x="T4" y="T5"/>
                </a:cxn>
                <a:cxn ang="T11">
                  <a:pos x="T6" y="T7"/>
                </a:cxn>
              </a:cxnLst>
              <a:rect l="T12" t="T13" r="T14" b="T15"/>
              <a:pathLst>
                <a:path w="1434" h="1364">
                  <a:moveTo>
                    <a:pt x="0" y="422"/>
                  </a:moveTo>
                  <a:cubicBezTo>
                    <a:pt x="241" y="214"/>
                    <a:pt x="482" y="6"/>
                    <a:pt x="715" y="3"/>
                  </a:cubicBezTo>
                  <a:cubicBezTo>
                    <a:pt x="948" y="0"/>
                    <a:pt x="1358" y="177"/>
                    <a:pt x="1396" y="404"/>
                  </a:cubicBezTo>
                  <a:cubicBezTo>
                    <a:pt x="1434" y="631"/>
                    <a:pt x="1018" y="1204"/>
                    <a:pt x="942" y="1364"/>
                  </a:cubicBezTo>
                </a:path>
              </a:pathLst>
            </a:custGeom>
            <a:noFill/>
            <a:ln w="38100">
              <a:solidFill>
                <a:schemeClr val="tx1"/>
              </a:solidFill>
              <a:round/>
              <a:headEnd/>
              <a:tailEnd/>
            </a:ln>
          </p:spPr>
          <p:txBody>
            <a:bodyPr>
              <a:prstTxWarp prst="textNoShape">
                <a:avLst/>
              </a:prstTxWarp>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27359"/>
                                        </p:tgtEl>
                                        <p:attrNameLst>
                                          <p:attrName>style.visibility</p:attrName>
                                        </p:attrNameLst>
                                      </p:cBhvr>
                                      <p:to>
                                        <p:strVal val="visible"/>
                                      </p:to>
                                    </p:set>
                                    <p:animEffect transition="in" filter="fade">
                                      <p:cBhvr>
                                        <p:cTn id="17" dur="500"/>
                                        <p:tgtEl>
                                          <p:spTgt spid="227359"/>
                                        </p:tgtEl>
                                      </p:cBhvr>
                                    </p:animEffect>
                                  </p:childTnLst>
                                </p:cTn>
                              </p:par>
                              <p:par>
                                <p:cTn id="18" presetID="10" presetClass="entr" presetSubtype="0"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59" grpId="0"/>
    </p:bldLst>
  </p:timing>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3970" name="TextBox 1"/>
          <p:cNvSpPr txBox="1">
            <a:spLocks noChangeArrowheads="1"/>
          </p:cNvSpPr>
          <p:nvPr/>
        </p:nvSpPr>
        <p:spPr bwMode="auto">
          <a:xfrm>
            <a:off x="1565275" y="2854325"/>
            <a:ext cx="6102350" cy="708025"/>
          </a:xfrm>
          <a:prstGeom prst="rect">
            <a:avLst/>
          </a:prstGeom>
          <a:noFill/>
          <a:ln w="9525">
            <a:noFill/>
            <a:miter lim="800000"/>
            <a:headEnd/>
            <a:tailEnd/>
          </a:ln>
        </p:spPr>
        <p:txBody>
          <a:bodyPr wrap="none">
            <a:prstTxWarp prst="textNoShape">
              <a:avLst/>
            </a:prstTxWarp>
            <a:spAutoFit/>
          </a:bodyPr>
          <a:lstStyle/>
          <a:p>
            <a:r>
              <a:rPr lang="en-US" sz="4000"/>
              <a:t>http://www.planarity.net</a:t>
            </a:r>
          </a:p>
        </p:txBody>
      </p:sp>
    </p:spTree>
  </p:cSld>
  <p:clrMapOvr>
    <a:masterClrMapping/>
  </p:clrMapOvr>
  <p:transition spd="med">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4"/>
          <p:cNvGrpSpPr>
            <a:grpSpLocks/>
          </p:cNvGrpSpPr>
          <p:nvPr/>
        </p:nvGrpSpPr>
        <p:grpSpPr bwMode="auto">
          <a:xfrm>
            <a:off x="1011238" y="801688"/>
            <a:ext cx="2436812" cy="2362200"/>
            <a:chOff x="2521" y="2213"/>
            <a:chExt cx="1535" cy="1488"/>
          </a:xfrm>
        </p:grpSpPr>
        <p:sp>
          <p:nvSpPr>
            <p:cNvPr id="86027" name="Oval 5"/>
            <p:cNvSpPr>
              <a:spLocks noChangeArrowheads="1"/>
            </p:cNvSpPr>
            <p:nvPr/>
          </p:nvSpPr>
          <p:spPr bwMode="auto">
            <a:xfrm>
              <a:off x="2521" y="2634"/>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6028" name="Oval 6"/>
            <p:cNvSpPr>
              <a:spLocks noChangeArrowheads="1"/>
            </p:cNvSpPr>
            <p:nvPr/>
          </p:nvSpPr>
          <p:spPr bwMode="auto">
            <a:xfrm>
              <a:off x="3410" y="2634"/>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6029" name="Oval 7"/>
            <p:cNvSpPr>
              <a:spLocks noChangeArrowheads="1"/>
            </p:cNvSpPr>
            <p:nvPr/>
          </p:nvSpPr>
          <p:spPr bwMode="auto">
            <a:xfrm>
              <a:off x="2521" y="3541"/>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6030" name="Line 8"/>
            <p:cNvSpPr>
              <a:spLocks noChangeShapeType="1"/>
            </p:cNvSpPr>
            <p:nvPr/>
          </p:nvSpPr>
          <p:spPr bwMode="auto">
            <a:xfrm>
              <a:off x="2684" y="2715"/>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6031" name="Oval 9"/>
            <p:cNvSpPr>
              <a:spLocks noChangeArrowheads="1"/>
            </p:cNvSpPr>
            <p:nvPr/>
          </p:nvSpPr>
          <p:spPr bwMode="auto">
            <a:xfrm>
              <a:off x="3410" y="3541"/>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6032" name="Line 10"/>
            <p:cNvSpPr>
              <a:spLocks noChangeShapeType="1"/>
            </p:cNvSpPr>
            <p:nvPr/>
          </p:nvSpPr>
          <p:spPr bwMode="auto">
            <a:xfrm rot="-5400000">
              <a:off x="2230" y="316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6033" name="Line 11"/>
            <p:cNvSpPr>
              <a:spLocks noChangeShapeType="1"/>
            </p:cNvSpPr>
            <p:nvPr/>
          </p:nvSpPr>
          <p:spPr bwMode="auto">
            <a:xfrm rot="-5400000">
              <a:off x="3120" y="3178"/>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6034" name="Line 12"/>
            <p:cNvSpPr>
              <a:spLocks noChangeShapeType="1"/>
            </p:cNvSpPr>
            <p:nvPr/>
          </p:nvSpPr>
          <p:spPr bwMode="auto">
            <a:xfrm>
              <a:off x="2675" y="362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86035" name="Line 13"/>
            <p:cNvSpPr>
              <a:spLocks noChangeShapeType="1"/>
            </p:cNvSpPr>
            <p:nvPr/>
          </p:nvSpPr>
          <p:spPr bwMode="auto">
            <a:xfrm rot="-5400000">
              <a:off x="2664" y="2771"/>
              <a:ext cx="788" cy="768"/>
            </a:xfrm>
            <a:prstGeom prst="line">
              <a:avLst/>
            </a:prstGeom>
            <a:noFill/>
            <a:ln w="57150">
              <a:solidFill>
                <a:schemeClr val="tx1"/>
              </a:solidFill>
              <a:round/>
              <a:headEnd/>
              <a:tailEnd/>
            </a:ln>
          </p:spPr>
          <p:txBody>
            <a:bodyPr>
              <a:prstTxWarp prst="textNoShape">
                <a:avLst/>
              </a:prstTxWarp>
            </a:bodyPr>
            <a:lstStyle/>
            <a:p>
              <a:endParaRPr lang="en-US"/>
            </a:p>
          </p:txBody>
        </p:sp>
        <p:sp>
          <p:nvSpPr>
            <p:cNvPr id="86036" name="Freeform 14"/>
            <p:cNvSpPr>
              <a:spLocks/>
            </p:cNvSpPr>
            <p:nvPr/>
          </p:nvSpPr>
          <p:spPr bwMode="auto">
            <a:xfrm>
              <a:off x="2622" y="2213"/>
              <a:ext cx="1434" cy="1364"/>
            </a:xfrm>
            <a:custGeom>
              <a:avLst/>
              <a:gdLst>
                <a:gd name="T0" fmla="*/ 0 w 1434"/>
                <a:gd name="T1" fmla="*/ 422 h 1364"/>
                <a:gd name="T2" fmla="*/ 715 w 1434"/>
                <a:gd name="T3" fmla="*/ 3 h 1364"/>
                <a:gd name="T4" fmla="*/ 1396 w 1434"/>
                <a:gd name="T5" fmla="*/ 404 h 1364"/>
                <a:gd name="T6" fmla="*/ 942 w 1434"/>
                <a:gd name="T7" fmla="*/ 1364 h 1364"/>
                <a:gd name="T8" fmla="*/ 0 60000 65536"/>
                <a:gd name="T9" fmla="*/ 0 60000 65536"/>
                <a:gd name="T10" fmla="*/ 0 60000 65536"/>
                <a:gd name="T11" fmla="*/ 0 60000 65536"/>
                <a:gd name="T12" fmla="*/ 0 w 1434"/>
                <a:gd name="T13" fmla="*/ 0 h 1364"/>
                <a:gd name="T14" fmla="*/ 1434 w 1434"/>
                <a:gd name="T15" fmla="*/ 1364 h 1364"/>
              </a:gdLst>
              <a:ahLst/>
              <a:cxnLst>
                <a:cxn ang="T8">
                  <a:pos x="T0" y="T1"/>
                </a:cxn>
                <a:cxn ang="T9">
                  <a:pos x="T2" y="T3"/>
                </a:cxn>
                <a:cxn ang="T10">
                  <a:pos x="T4" y="T5"/>
                </a:cxn>
                <a:cxn ang="T11">
                  <a:pos x="T6" y="T7"/>
                </a:cxn>
              </a:cxnLst>
              <a:rect l="T12" t="T13" r="T14" b="T15"/>
              <a:pathLst>
                <a:path w="1434" h="1364">
                  <a:moveTo>
                    <a:pt x="0" y="422"/>
                  </a:moveTo>
                  <a:cubicBezTo>
                    <a:pt x="241" y="214"/>
                    <a:pt x="482" y="6"/>
                    <a:pt x="715" y="3"/>
                  </a:cubicBezTo>
                  <a:cubicBezTo>
                    <a:pt x="948" y="0"/>
                    <a:pt x="1358" y="177"/>
                    <a:pt x="1396" y="404"/>
                  </a:cubicBezTo>
                  <a:cubicBezTo>
                    <a:pt x="1434" y="631"/>
                    <a:pt x="1018" y="1204"/>
                    <a:pt x="942" y="1364"/>
                  </a:cubicBezTo>
                </a:path>
              </a:pathLst>
            </a:custGeom>
            <a:noFill/>
            <a:ln w="38100">
              <a:solidFill>
                <a:schemeClr val="tx1"/>
              </a:solidFill>
              <a:round/>
              <a:headEnd/>
              <a:tailEnd/>
            </a:ln>
          </p:spPr>
          <p:txBody>
            <a:bodyPr>
              <a:prstTxWarp prst="textNoShape">
                <a:avLst/>
              </a:prstTxWarp>
            </a:bodyPr>
            <a:lstStyle/>
            <a:p>
              <a:endParaRPr lang="en-US"/>
            </a:p>
          </p:txBody>
        </p:sp>
      </p:grpSp>
      <p:sp>
        <p:nvSpPr>
          <p:cNvPr id="86019" name="Text Box 15"/>
          <p:cNvSpPr txBox="1">
            <a:spLocks noChangeArrowheads="1"/>
          </p:cNvSpPr>
          <p:nvPr/>
        </p:nvSpPr>
        <p:spPr bwMode="auto">
          <a:xfrm>
            <a:off x="3711575" y="1022350"/>
            <a:ext cx="1968500" cy="823913"/>
          </a:xfrm>
          <a:prstGeom prst="rect">
            <a:avLst/>
          </a:prstGeom>
          <a:noFill/>
          <a:ln w="9525">
            <a:noFill/>
            <a:miter lim="800000"/>
            <a:headEnd/>
            <a:tailEnd/>
          </a:ln>
        </p:spPr>
        <p:txBody>
          <a:bodyPr wrap="none">
            <a:prstTxWarp prst="textNoShape">
              <a:avLst/>
            </a:prstTxWarp>
            <a:spAutoFit/>
          </a:bodyPr>
          <a:lstStyle/>
          <a:p>
            <a:r>
              <a:rPr lang="en-US" sz="4800"/>
              <a:t>Faces</a:t>
            </a:r>
          </a:p>
        </p:txBody>
      </p:sp>
      <p:sp>
        <p:nvSpPr>
          <p:cNvPr id="237584" name="Text Box 16"/>
          <p:cNvSpPr txBox="1">
            <a:spLocks noChangeArrowheads="1"/>
          </p:cNvSpPr>
          <p:nvPr/>
        </p:nvSpPr>
        <p:spPr bwMode="auto">
          <a:xfrm>
            <a:off x="3711575" y="2101850"/>
            <a:ext cx="4795838" cy="946150"/>
          </a:xfrm>
          <a:prstGeom prst="rect">
            <a:avLst/>
          </a:prstGeom>
          <a:noFill/>
          <a:ln w="9525">
            <a:noFill/>
            <a:miter lim="800000"/>
            <a:headEnd/>
            <a:tailEnd/>
          </a:ln>
        </p:spPr>
        <p:txBody>
          <a:bodyPr>
            <a:prstTxWarp prst="textNoShape">
              <a:avLst/>
            </a:prstTxWarp>
            <a:spAutoFit/>
          </a:bodyPr>
          <a:lstStyle/>
          <a:p>
            <a:r>
              <a:rPr lang="en-US"/>
              <a:t>A planar graph splits the plane into disjoint faces</a:t>
            </a:r>
          </a:p>
        </p:txBody>
      </p:sp>
      <p:grpSp>
        <p:nvGrpSpPr>
          <p:cNvPr id="3" name="Group 22"/>
          <p:cNvGrpSpPr>
            <a:grpSpLocks/>
          </p:cNvGrpSpPr>
          <p:nvPr/>
        </p:nvGrpSpPr>
        <p:grpSpPr bwMode="auto">
          <a:xfrm>
            <a:off x="527050" y="1779588"/>
            <a:ext cx="2466975" cy="2716212"/>
            <a:chOff x="332" y="1121"/>
            <a:chExt cx="1554" cy="1711"/>
          </a:xfrm>
        </p:grpSpPr>
        <p:sp>
          <p:nvSpPr>
            <p:cNvPr id="86022" name="Text Box 17"/>
            <p:cNvSpPr txBox="1">
              <a:spLocks noChangeArrowheads="1"/>
            </p:cNvSpPr>
            <p:nvPr/>
          </p:nvSpPr>
          <p:spPr bwMode="auto">
            <a:xfrm>
              <a:off x="762" y="2505"/>
              <a:ext cx="900" cy="327"/>
            </a:xfrm>
            <a:prstGeom prst="rect">
              <a:avLst/>
            </a:prstGeom>
            <a:noFill/>
            <a:ln w="9525">
              <a:noFill/>
              <a:miter lim="800000"/>
              <a:headEnd/>
              <a:tailEnd/>
            </a:ln>
          </p:spPr>
          <p:txBody>
            <a:bodyPr wrap="none">
              <a:prstTxWarp prst="textNoShape">
                <a:avLst/>
              </a:prstTxWarp>
              <a:spAutoFit/>
            </a:bodyPr>
            <a:lstStyle/>
            <a:p>
              <a:r>
                <a:rPr lang="en-US">
                  <a:solidFill>
                    <a:schemeClr val="tx2"/>
                  </a:solidFill>
                </a:rPr>
                <a:t>4 faces</a:t>
              </a:r>
            </a:p>
          </p:txBody>
        </p:sp>
        <p:sp>
          <p:nvSpPr>
            <p:cNvPr id="86023" name="Line 18"/>
            <p:cNvSpPr>
              <a:spLocks noChangeShapeType="1"/>
            </p:cNvSpPr>
            <p:nvPr/>
          </p:nvSpPr>
          <p:spPr bwMode="auto">
            <a:xfrm flipV="1">
              <a:off x="1178" y="1679"/>
              <a:ext cx="166" cy="812"/>
            </a:xfrm>
            <a:prstGeom prst="line">
              <a:avLst/>
            </a:prstGeom>
            <a:noFill/>
            <a:ln w="76200">
              <a:solidFill>
                <a:schemeClr val="tx2"/>
              </a:solidFill>
              <a:round/>
              <a:headEnd/>
              <a:tailEnd type="triangle" w="med" len="med"/>
            </a:ln>
          </p:spPr>
          <p:txBody>
            <a:bodyPr>
              <a:prstTxWarp prst="textNoShape">
                <a:avLst/>
              </a:prstTxWarp>
            </a:bodyPr>
            <a:lstStyle/>
            <a:p>
              <a:endParaRPr lang="en-US"/>
            </a:p>
          </p:txBody>
        </p:sp>
        <p:sp>
          <p:nvSpPr>
            <p:cNvPr id="86024" name="Line 19"/>
            <p:cNvSpPr>
              <a:spLocks noChangeShapeType="1"/>
            </p:cNvSpPr>
            <p:nvPr/>
          </p:nvSpPr>
          <p:spPr bwMode="auto">
            <a:xfrm flipH="1" flipV="1">
              <a:off x="978" y="1286"/>
              <a:ext cx="192" cy="1222"/>
            </a:xfrm>
            <a:prstGeom prst="line">
              <a:avLst/>
            </a:prstGeom>
            <a:noFill/>
            <a:ln w="76200">
              <a:solidFill>
                <a:schemeClr val="tx2"/>
              </a:solidFill>
              <a:round/>
              <a:headEnd/>
              <a:tailEnd type="triangle" w="med" len="med"/>
            </a:ln>
          </p:spPr>
          <p:txBody>
            <a:bodyPr>
              <a:prstTxWarp prst="textNoShape">
                <a:avLst/>
              </a:prstTxWarp>
            </a:bodyPr>
            <a:lstStyle/>
            <a:p>
              <a:endParaRPr lang="en-US"/>
            </a:p>
          </p:txBody>
        </p:sp>
        <p:sp>
          <p:nvSpPr>
            <p:cNvPr id="86025" name="Line 20"/>
            <p:cNvSpPr>
              <a:spLocks noChangeShapeType="1"/>
            </p:cNvSpPr>
            <p:nvPr/>
          </p:nvSpPr>
          <p:spPr bwMode="auto">
            <a:xfrm flipV="1">
              <a:off x="1179" y="1121"/>
              <a:ext cx="707" cy="1379"/>
            </a:xfrm>
            <a:prstGeom prst="line">
              <a:avLst/>
            </a:prstGeom>
            <a:noFill/>
            <a:ln w="76200">
              <a:solidFill>
                <a:schemeClr val="tx2"/>
              </a:solidFill>
              <a:round/>
              <a:headEnd/>
              <a:tailEnd type="triangle" w="med" len="med"/>
            </a:ln>
          </p:spPr>
          <p:txBody>
            <a:bodyPr>
              <a:prstTxWarp prst="textNoShape">
                <a:avLst/>
              </a:prstTxWarp>
            </a:bodyPr>
            <a:lstStyle/>
            <a:p>
              <a:endParaRPr lang="en-US"/>
            </a:p>
          </p:txBody>
        </p:sp>
        <p:sp>
          <p:nvSpPr>
            <p:cNvPr id="86026" name="Line 21"/>
            <p:cNvSpPr>
              <a:spLocks noChangeShapeType="1"/>
            </p:cNvSpPr>
            <p:nvPr/>
          </p:nvSpPr>
          <p:spPr bwMode="auto">
            <a:xfrm flipH="1" flipV="1">
              <a:off x="332" y="1443"/>
              <a:ext cx="846" cy="1039"/>
            </a:xfrm>
            <a:prstGeom prst="line">
              <a:avLst/>
            </a:prstGeom>
            <a:noFill/>
            <a:ln w="76200">
              <a:solidFill>
                <a:schemeClr val="tx2"/>
              </a:solidFill>
              <a:round/>
              <a:headEnd/>
              <a:tailEnd type="triangle" w="med" len="med"/>
            </a:ln>
          </p:spPr>
          <p:txBody>
            <a:bodyPr>
              <a:prstTxWarp prst="textNoShape">
                <a:avLst/>
              </a:prstTxWarp>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7584"/>
                                        </p:tgtEl>
                                        <p:attrNameLst>
                                          <p:attrName>style.visibility</p:attrName>
                                        </p:attrNameLst>
                                      </p:cBhvr>
                                      <p:to>
                                        <p:strVal val="visible"/>
                                      </p:to>
                                    </p:set>
                                    <p:animEffect transition="in" filter="fade">
                                      <p:cBhvr>
                                        <p:cTn id="7" dur="500"/>
                                        <p:tgtEl>
                                          <p:spTgt spid="237584"/>
                                        </p:tgtEl>
                                      </p:cBhvr>
                                    </p:animEffect>
                                  </p:childTnLst>
                                </p:cTn>
                              </p:par>
                              <p:par>
                                <p:cTn id="8" presetID="10"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7584" grpId="0"/>
    </p:bldLst>
  </p:timing>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7042" name="Rectangle 2"/>
          <p:cNvSpPr>
            <a:spLocks noChangeArrowheads="1"/>
          </p:cNvSpPr>
          <p:nvPr/>
        </p:nvSpPr>
        <p:spPr bwMode="auto">
          <a:xfrm>
            <a:off x="2132013" y="414338"/>
            <a:ext cx="4864100" cy="823912"/>
          </a:xfrm>
          <a:prstGeom prst="rect">
            <a:avLst/>
          </a:prstGeom>
          <a:noFill/>
          <a:ln w="9525">
            <a:noFill/>
            <a:miter lim="800000"/>
            <a:headEnd/>
            <a:tailEnd/>
          </a:ln>
        </p:spPr>
        <p:txBody>
          <a:bodyPr wrap="none">
            <a:prstTxWarp prst="textNoShape">
              <a:avLst/>
            </a:prstTxWarp>
            <a:spAutoFit/>
          </a:bodyPr>
          <a:lstStyle/>
          <a:p>
            <a:r>
              <a:rPr lang="en-US" sz="4800" dirty="0"/>
              <a:t>Euler’s Formula</a:t>
            </a:r>
          </a:p>
        </p:txBody>
      </p:sp>
      <p:sp>
        <p:nvSpPr>
          <p:cNvPr id="87043" name="Rectangle 3"/>
          <p:cNvSpPr>
            <a:spLocks noChangeArrowheads="1"/>
          </p:cNvSpPr>
          <p:nvPr/>
        </p:nvSpPr>
        <p:spPr bwMode="auto">
          <a:xfrm>
            <a:off x="1590675" y="1552575"/>
            <a:ext cx="5948363" cy="1373188"/>
          </a:xfrm>
          <a:prstGeom prst="rect">
            <a:avLst/>
          </a:prstGeom>
          <a:noFill/>
          <a:ln w="9525">
            <a:noFill/>
            <a:miter lim="800000"/>
            <a:headEnd/>
            <a:tailEnd/>
          </a:ln>
        </p:spPr>
        <p:txBody>
          <a:bodyPr>
            <a:prstTxWarp prst="textNoShape">
              <a:avLst/>
            </a:prstTxWarp>
            <a:spAutoFit/>
          </a:bodyPr>
          <a:lstStyle/>
          <a:p>
            <a:pPr algn="ctr"/>
            <a:r>
              <a:rPr lang="en-US" dirty="0"/>
              <a:t>If G is a connected planar graph with </a:t>
            </a:r>
            <a:r>
              <a:rPr lang="en-US" dirty="0" err="1"/>
              <a:t>n</a:t>
            </a:r>
            <a:r>
              <a:rPr lang="en-US" dirty="0"/>
              <a:t> vertices, </a:t>
            </a:r>
            <a:r>
              <a:rPr lang="en-US" dirty="0" err="1"/>
              <a:t>e</a:t>
            </a:r>
            <a:r>
              <a:rPr lang="en-US" dirty="0"/>
              <a:t> edges and </a:t>
            </a:r>
            <a:r>
              <a:rPr lang="en-US" dirty="0" err="1"/>
              <a:t>f</a:t>
            </a:r>
            <a:r>
              <a:rPr lang="en-US" dirty="0"/>
              <a:t> faces, then  </a:t>
            </a:r>
            <a:r>
              <a:rPr lang="en-US" dirty="0" err="1">
                <a:solidFill>
                  <a:schemeClr val="tx2"/>
                </a:solidFill>
              </a:rPr>
              <a:t>n</a:t>
            </a:r>
            <a:r>
              <a:rPr lang="en-US" dirty="0">
                <a:solidFill>
                  <a:schemeClr val="tx2"/>
                </a:solidFill>
              </a:rPr>
              <a:t> – </a:t>
            </a:r>
            <a:r>
              <a:rPr lang="en-US" dirty="0" err="1">
                <a:solidFill>
                  <a:schemeClr val="tx2"/>
                </a:solidFill>
              </a:rPr>
              <a:t>e</a:t>
            </a:r>
            <a:r>
              <a:rPr lang="en-US" dirty="0">
                <a:solidFill>
                  <a:schemeClr val="tx2"/>
                </a:solidFill>
              </a:rPr>
              <a:t> + </a:t>
            </a:r>
            <a:r>
              <a:rPr lang="en-US" dirty="0" err="1">
                <a:solidFill>
                  <a:schemeClr val="tx2"/>
                </a:solidFill>
              </a:rPr>
              <a:t>f</a:t>
            </a:r>
            <a:r>
              <a:rPr lang="en-US" dirty="0">
                <a:solidFill>
                  <a:schemeClr val="tx2"/>
                </a:solidFill>
              </a:rPr>
              <a:t> = 2</a:t>
            </a:r>
          </a:p>
        </p:txBody>
      </p:sp>
      <p:pic>
        <p:nvPicPr>
          <p:cNvPr id="87044" name="Picture 6" descr="The image “http://members.tripod.com/jeff560/euler3.jpg” cannot be displayed, because it contains errors."/>
          <p:cNvPicPr>
            <a:picLocks noChangeAspect="1" noChangeArrowheads="1"/>
          </p:cNvPicPr>
          <p:nvPr/>
        </p:nvPicPr>
        <p:blipFill>
          <a:blip r:embed="rId3"/>
          <a:srcRect/>
          <a:stretch>
            <a:fillRect/>
          </a:stretch>
        </p:blipFill>
        <p:spPr bwMode="auto">
          <a:xfrm>
            <a:off x="2201863" y="3249613"/>
            <a:ext cx="4724400" cy="2898775"/>
          </a:xfrm>
          <a:prstGeom prst="rect">
            <a:avLst/>
          </a:prstGeom>
          <a:noFill/>
          <a:ln w="9525">
            <a:noFill/>
            <a:miter lim="800000"/>
            <a:headEnd/>
            <a:tailEnd/>
          </a:ln>
        </p:spPr>
      </p:pic>
    </p:spTree>
  </p:cSld>
  <p:clrMapOvr>
    <a:masterClrMapping/>
  </p:clrMapOvr>
  <p:transition spd="med">
    <p:fade thruBlk="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1692088" y="0"/>
            <a:ext cx="5659272" cy="646331"/>
          </a:xfrm>
          <a:prstGeom prst="rect">
            <a:avLst/>
          </a:prstGeom>
          <a:noFill/>
          <a:ln w="9525">
            <a:noFill/>
            <a:miter lim="800000"/>
            <a:headEnd/>
            <a:tailEnd/>
          </a:ln>
        </p:spPr>
        <p:txBody>
          <a:bodyPr wrap="none">
            <a:prstTxWarp prst="textNoShape">
              <a:avLst/>
            </a:prstTxWarp>
            <a:spAutoFit/>
          </a:bodyPr>
          <a:lstStyle/>
          <a:p>
            <a:r>
              <a:rPr lang="en-US" sz="3600" dirty="0" smtClean="0"/>
              <a:t>Proof of Euler’s Formula</a:t>
            </a:r>
            <a:endParaRPr lang="en-US" sz="3600" dirty="0"/>
          </a:p>
        </p:txBody>
      </p:sp>
      <p:sp>
        <p:nvSpPr>
          <p:cNvPr id="3" name="TextBox 2"/>
          <p:cNvSpPr txBox="1"/>
          <p:nvPr/>
        </p:nvSpPr>
        <p:spPr>
          <a:xfrm>
            <a:off x="539530" y="1336325"/>
            <a:ext cx="4600839" cy="523220"/>
          </a:xfrm>
          <a:prstGeom prst="rect">
            <a:avLst/>
          </a:prstGeom>
          <a:noFill/>
        </p:spPr>
        <p:txBody>
          <a:bodyPr wrap="none" rtlCol="0">
            <a:spAutoFit/>
          </a:bodyPr>
          <a:lstStyle/>
          <a:p>
            <a:r>
              <a:rPr lang="en-US" dirty="0" smtClean="0"/>
              <a:t>The proof is by induction.</a:t>
            </a:r>
            <a:endParaRPr lang="en-US" dirty="0"/>
          </a:p>
        </p:txBody>
      </p:sp>
      <p:sp>
        <p:nvSpPr>
          <p:cNvPr id="4" name="TextBox 3"/>
          <p:cNvSpPr txBox="1"/>
          <p:nvPr/>
        </p:nvSpPr>
        <p:spPr>
          <a:xfrm>
            <a:off x="531231" y="821715"/>
            <a:ext cx="8236274" cy="523220"/>
          </a:xfrm>
          <a:prstGeom prst="rect">
            <a:avLst/>
          </a:prstGeom>
          <a:noFill/>
        </p:spPr>
        <p:txBody>
          <a:bodyPr wrap="none" rtlCol="0">
            <a:spAutoFit/>
          </a:bodyPr>
          <a:lstStyle/>
          <a:p>
            <a:r>
              <a:rPr lang="en-US" dirty="0" smtClean="0"/>
              <a:t>For connected arbitrary planar graphs </a:t>
            </a:r>
            <a:r>
              <a:rPr lang="en-US" dirty="0" err="1" smtClean="0"/>
              <a:t>n-e+f</a:t>
            </a:r>
            <a:r>
              <a:rPr lang="en-US" dirty="0" smtClean="0"/>
              <a:t>=2 </a:t>
            </a:r>
            <a:endParaRPr lang="en-US" dirty="0"/>
          </a:p>
        </p:txBody>
      </p:sp>
      <p:sp>
        <p:nvSpPr>
          <p:cNvPr id="6" name="TextBox 5"/>
          <p:cNvSpPr txBox="1"/>
          <p:nvPr/>
        </p:nvSpPr>
        <p:spPr>
          <a:xfrm>
            <a:off x="459518" y="2219137"/>
            <a:ext cx="8347276" cy="954107"/>
          </a:xfrm>
          <a:prstGeom prst="rect">
            <a:avLst/>
          </a:prstGeom>
          <a:noFill/>
        </p:spPr>
        <p:txBody>
          <a:bodyPr wrap="square" rtlCol="0">
            <a:spAutoFit/>
          </a:bodyPr>
          <a:lstStyle/>
          <a:p>
            <a:r>
              <a:rPr lang="en-US" dirty="0" smtClean="0"/>
              <a:t>Let’s build up the graph by adding edges one at a time, always preserving the Euler formula.</a:t>
            </a:r>
            <a:endParaRPr lang="en-US" dirty="0"/>
          </a:p>
        </p:txBody>
      </p:sp>
      <p:sp>
        <p:nvSpPr>
          <p:cNvPr id="7" name="TextBox 6"/>
          <p:cNvSpPr txBox="1"/>
          <p:nvPr/>
        </p:nvSpPr>
        <p:spPr>
          <a:xfrm>
            <a:off x="553815" y="3433956"/>
            <a:ext cx="8347276" cy="954107"/>
          </a:xfrm>
          <a:prstGeom prst="rect">
            <a:avLst/>
          </a:prstGeom>
          <a:noFill/>
        </p:spPr>
        <p:txBody>
          <a:bodyPr wrap="square" rtlCol="0">
            <a:spAutoFit/>
          </a:bodyPr>
          <a:lstStyle/>
          <a:p>
            <a:r>
              <a:rPr lang="en-US" dirty="0" smtClean="0"/>
              <a:t>Start with a single edge and 2 vertices. </a:t>
            </a:r>
            <a:r>
              <a:rPr lang="en-US" dirty="0" err="1" smtClean="0"/>
              <a:t>n</a:t>
            </a:r>
            <a:r>
              <a:rPr lang="en-US" dirty="0" smtClean="0"/>
              <a:t>=2, </a:t>
            </a:r>
            <a:r>
              <a:rPr lang="en-US" dirty="0" err="1" smtClean="0"/>
              <a:t>f</a:t>
            </a:r>
            <a:r>
              <a:rPr lang="en-US" dirty="0" smtClean="0"/>
              <a:t>=1, </a:t>
            </a:r>
            <a:r>
              <a:rPr lang="en-US" dirty="0" err="1" smtClean="0"/>
              <a:t>e</a:t>
            </a:r>
            <a:r>
              <a:rPr lang="en-US" dirty="0" smtClean="0"/>
              <a:t>=1.  Check.</a:t>
            </a:r>
            <a:endParaRPr lang="en-US" dirty="0"/>
          </a:p>
        </p:txBody>
      </p:sp>
      <p:sp>
        <p:nvSpPr>
          <p:cNvPr id="8" name="TextBox 7"/>
          <p:cNvSpPr txBox="1"/>
          <p:nvPr/>
        </p:nvSpPr>
        <p:spPr>
          <a:xfrm>
            <a:off x="479110" y="4620878"/>
            <a:ext cx="8347276" cy="954107"/>
          </a:xfrm>
          <a:prstGeom prst="rect">
            <a:avLst/>
          </a:prstGeom>
          <a:noFill/>
        </p:spPr>
        <p:txBody>
          <a:bodyPr wrap="square" rtlCol="0">
            <a:spAutoFit/>
          </a:bodyPr>
          <a:lstStyle/>
          <a:p>
            <a:r>
              <a:rPr lang="en-US" dirty="0" smtClean="0"/>
              <a:t>Add the edges in an order so that what we’ve added so far is connected.</a:t>
            </a:r>
            <a:endParaRPr lang="en-US" dirty="0"/>
          </a:p>
        </p:txBody>
      </p:sp>
    </p:spTree>
  </p:cSld>
  <p:clrMapOvr>
    <a:masterClrMapping/>
  </p:clrMapOvr>
  <p:transition spd="med">
    <p:fade thruBlk="1"/>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Box 1"/>
          <p:cNvSpPr txBox="1"/>
          <p:nvPr/>
        </p:nvSpPr>
        <p:spPr>
          <a:xfrm>
            <a:off x="388958" y="161341"/>
            <a:ext cx="8545929" cy="1569660"/>
          </a:xfrm>
          <a:prstGeom prst="rect">
            <a:avLst/>
          </a:prstGeom>
          <a:noFill/>
        </p:spPr>
        <p:txBody>
          <a:bodyPr wrap="none" rtlCol="0">
            <a:spAutoFit/>
          </a:bodyPr>
          <a:lstStyle/>
          <a:p>
            <a:r>
              <a:rPr lang="en-US" sz="2400" dirty="0" smtClean="0"/>
              <a:t>There are two cases to consider.</a:t>
            </a:r>
          </a:p>
          <a:p>
            <a:endParaRPr lang="en-US" sz="2400" dirty="0" smtClean="0"/>
          </a:p>
          <a:p>
            <a:pPr marL="514350" indent="-514350">
              <a:buAutoNum type="arabicParenBoth"/>
            </a:pPr>
            <a:r>
              <a:rPr lang="en-US" sz="2400" dirty="0" smtClean="0"/>
              <a:t>The edge connects two vertices already there.</a:t>
            </a:r>
          </a:p>
          <a:p>
            <a:pPr marL="514350" indent="-514350">
              <a:buAutoNum type="arabicParenBoth"/>
            </a:pPr>
            <a:r>
              <a:rPr lang="en-US" sz="2400" dirty="0" smtClean="0"/>
              <a:t>The edge connects the current graph to a new vertex</a:t>
            </a:r>
            <a:endParaRPr lang="en-US" sz="2400" dirty="0"/>
          </a:p>
        </p:txBody>
      </p:sp>
      <p:grpSp>
        <p:nvGrpSpPr>
          <p:cNvPr id="3" name="Group 28"/>
          <p:cNvGrpSpPr>
            <a:grpSpLocks/>
          </p:cNvGrpSpPr>
          <p:nvPr/>
        </p:nvGrpSpPr>
        <p:grpSpPr bwMode="auto">
          <a:xfrm>
            <a:off x="3254911" y="3873196"/>
            <a:ext cx="3078163" cy="1693863"/>
            <a:chOff x="1555" y="1666"/>
            <a:chExt cx="1939" cy="1067"/>
          </a:xfrm>
        </p:grpSpPr>
        <p:sp>
          <p:nvSpPr>
            <p:cNvPr id="4" name="Oval 5"/>
            <p:cNvSpPr>
              <a:spLocks noChangeArrowheads="1"/>
            </p:cNvSpPr>
            <p:nvPr/>
          </p:nvSpPr>
          <p:spPr bwMode="auto">
            <a:xfrm>
              <a:off x="1555" y="166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5" name="Oval 6"/>
            <p:cNvSpPr>
              <a:spLocks noChangeArrowheads="1"/>
            </p:cNvSpPr>
            <p:nvPr/>
          </p:nvSpPr>
          <p:spPr bwMode="auto">
            <a:xfrm>
              <a:off x="2444" y="166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6" name="Oval 7"/>
            <p:cNvSpPr>
              <a:spLocks noChangeArrowheads="1"/>
            </p:cNvSpPr>
            <p:nvPr/>
          </p:nvSpPr>
          <p:spPr bwMode="auto">
            <a:xfrm>
              <a:off x="3334" y="166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7" name="Oval 8"/>
            <p:cNvSpPr>
              <a:spLocks noChangeArrowheads="1"/>
            </p:cNvSpPr>
            <p:nvPr/>
          </p:nvSpPr>
          <p:spPr bwMode="auto">
            <a:xfrm>
              <a:off x="1555" y="2573"/>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8" name="Line 9"/>
            <p:cNvSpPr>
              <a:spLocks noChangeShapeType="1"/>
            </p:cNvSpPr>
            <p:nvPr/>
          </p:nvSpPr>
          <p:spPr bwMode="auto">
            <a:xfrm>
              <a:off x="1718" y="1747"/>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9" name="Oval 12"/>
            <p:cNvSpPr>
              <a:spLocks noChangeArrowheads="1"/>
            </p:cNvSpPr>
            <p:nvPr/>
          </p:nvSpPr>
          <p:spPr bwMode="auto">
            <a:xfrm>
              <a:off x="2444" y="2573"/>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0" name="Line 14"/>
            <p:cNvSpPr>
              <a:spLocks noChangeShapeType="1"/>
            </p:cNvSpPr>
            <p:nvPr/>
          </p:nvSpPr>
          <p:spPr bwMode="auto">
            <a:xfrm rot="-5400000">
              <a:off x="1264" y="2192"/>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1" name="Line 15"/>
            <p:cNvSpPr>
              <a:spLocks noChangeShapeType="1"/>
            </p:cNvSpPr>
            <p:nvPr/>
          </p:nvSpPr>
          <p:spPr bwMode="auto">
            <a:xfrm rot="-5400000">
              <a:off x="2154" y="221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2" name="Line 16"/>
            <p:cNvSpPr>
              <a:spLocks noChangeShapeType="1"/>
            </p:cNvSpPr>
            <p:nvPr/>
          </p:nvSpPr>
          <p:spPr bwMode="auto">
            <a:xfrm>
              <a:off x="1709" y="2652"/>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3" name="Line 17"/>
            <p:cNvSpPr>
              <a:spLocks noChangeShapeType="1"/>
            </p:cNvSpPr>
            <p:nvPr/>
          </p:nvSpPr>
          <p:spPr bwMode="auto">
            <a:xfrm>
              <a:off x="2599" y="1747"/>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4" name="Line 18"/>
            <p:cNvSpPr>
              <a:spLocks noChangeShapeType="1"/>
            </p:cNvSpPr>
            <p:nvPr/>
          </p:nvSpPr>
          <p:spPr bwMode="auto">
            <a:xfrm rot="-5400000">
              <a:off x="2590" y="1817"/>
              <a:ext cx="797" cy="786"/>
            </a:xfrm>
            <a:prstGeom prst="line">
              <a:avLst/>
            </a:prstGeom>
            <a:noFill/>
            <a:ln w="57150">
              <a:solidFill>
                <a:schemeClr val="tx1"/>
              </a:solidFill>
              <a:round/>
              <a:headEnd/>
              <a:tailEnd/>
            </a:ln>
          </p:spPr>
          <p:txBody>
            <a:bodyPr>
              <a:prstTxWarp prst="textNoShape">
                <a:avLst/>
              </a:prstTxWarp>
            </a:bodyPr>
            <a:lstStyle/>
            <a:p>
              <a:endParaRPr lang="en-US"/>
            </a:p>
          </p:txBody>
        </p:sp>
      </p:grpSp>
      <p:sp>
        <p:nvSpPr>
          <p:cNvPr id="15" name="Freeform 27"/>
          <p:cNvSpPr>
            <a:spLocks/>
          </p:cNvSpPr>
          <p:nvPr/>
        </p:nvSpPr>
        <p:spPr bwMode="auto">
          <a:xfrm>
            <a:off x="2556544" y="2921651"/>
            <a:ext cx="3619001" cy="1087321"/>
          </a:xfrm>
          <a:custGeom>
            <a:avLst/>
            <a:gdLst>
              <a:gd name="T0" fmla="*/ 2461 w 2461"/>
              <a:gd name="T1" fmla="*/ 67 h 1359"/>
              <a:gd name="T2" fmla="*/ 2321 w 2461"/>
              <a:gd name="T3" fmla="*/ 34 h 1359"/>
              <a:gd name="T4" fmla="*/ 1797 w 2461"/>
              <a:gd name="T5" fmla="*/ 14 h 1359"/>
              <a:gd name="T6" fmla="*/ 1064 w 2461"/>
              <a:gd name="T7" fmla="*/ 1 h 1359"/>
              <a:gd name="T8" fmla="*/ 305 w 2461"/>
              <a:gd name="T9" fmla="*/ 12 h 1359"/>
              <a:gd name="T10" fmla="*/ 26 w 2461"/>
              <a:gd name="T11" fmla="*/ 43 h 1359"/>
              <a:gd name="T12" fmla="*/ 462 w 2461"/>
              <a:gd name="T13" fmla="*/ 76 h 1359"/>
              <a:gd name="T14" fmla="*/ 0 60000 65536"/>
              <a:gd name="T15" fmla="*/ 0 60000 65536"/>
              <a:gd name="T16" fmla="*/ 0 60000 65536"/>
              <a:gd name="T17" fmla="*/ 0 60000 65536"/>
              <a:gd name="T18" fmla="*/ 0 60000 65536"/>
              <a:gd name="T19" fmla="*/ 0 60000 65536"/>
              <a:gd name="T20" fmla="*/ 0 60000 65536"/>
              <a:gd name="T21" fmla="*/ 0 w 2461"/>
              <a:gd name="T22" fmla="*/ 0 h 1359"/>
              <a:gd name="T23" fmla="*/ 2461 w 2461"/>
              <a:gd name="T24" fmla="*/ 1359 h 135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461" h="1359">
                <a:moveTo>
                  <a:pt x="2461" y="1202"/>
                </a:moveTo>
                <a:cubicBezTo>
                  <a:pt x="2446" y="993"/>
                  <a:pt x="2432" y="784"/>
                  <a:pt x="2321" y="626"/>
                </a:cubicBezTo>
                <a:cubicBezTo>
                  <a:pt x="2210" y="468"/>
                  <a:pt x="2006" y="354"/>
                  <a:pt x="1797" y="251"/>
                </a:cubicBezTo>
                <a:cubicBezTo>
                  <a:pt x="1588" y="148"/>
                  <a:pt x="1313" y="14"/>
                  <a:pt x="1064" y="7"/>
                </a:cubicBezTo>
                <a:cubicBezTo>
                  <a:pt x="815" y="0"/>
                  <a:pt x="478" y="78"/>
                  <a:pt x="305" y="207"/>
                </a:cubicBezTo>
                <a:cubicBezTo>
                  <a:pt x="132" y="336"/>
                  <a:pt x="0" y="591"/>
                  <a:pt x="26" y="783"/>
                </a:cubicBezTo>
                <a:cubicBezTo>
                  <a:pt x="52" y="975"/>
                  <a:pt x="389" y="1263"/>
                  <a:pt x="462" y="1359"/>
                </a:cubicBezTo>
              </a:path>
            </a:pathLst>
          </a:custGeom>
          <a:noFill/>
          <a:ln w="57150">
            <a:solidFill>
              <a:schemeClr val="tx2"/>
            </a:solidFill>
            <a:round/>
            <a:headEnd/>
            <a:tailEnd/>
          </a:ln>
        </p:spPr>
        <p:txBody>
          <a:bodyPr>
            <a:prstTxWarp prst="textNoShape">
              <a:avLst/>
            </a:prstTxWarp>
          </a:bodyPr>
          <a:lstStyle/>
          <a:p>
            <a:endParaRPr lang="en-US"/>
          </a:p>
        </p:txBody>
      </p:sp>
      <p:sp>
        <p:nvSpPr>
          <p:cNvPr id="17" name="TextBox 16"/>
          <p:cNvSpPr txBox="1"/>
          <p:nvPr/>
        </p:nvSpPr>
        <p:spPr>
          <a:xfrm>
            <a:off x="589771" y="1990372"/>
            <a:ext cx="7793699" cy="830997"/>
          </a:xfrm>
          <a:prstGeom prst="rect">
            <a:avLst/>
          </a:prstGeom>
          <a:noFill/>
        </p:spPr>
        <p:txBody>
          <a:bodyPr wrap="square" rtlCol="0">
            <a:spAutoFit/>
          </a:bodyPr>
          <a:lstStyle/>
          <a:p>
            <a:r>
              <a:rPr lang="en-US" sz="2400" dirty="0" smtClean="0"/>
              <a:t>In case (1) we add a new edge (</a:t>
            </a:r>
            <a:r>
              <a:rPr lang="en-US" sz="2400" dirty="0" err="1" smtClean="0"/>
              <a:t>e</a:t>
            </a:r>
            <a:r>
              <a:rPr lang="en-US" sz="2400" dirty="0" smtClean="0"/>
              <a:t>++) and we split one face in half (</a:t>
            </a:r>
            <a:r>
              <a:rPr lang="en-US" sz="2400" dirty="0" err="1" smtClean="0"/>
              <a:t>f</a:t>
            </a:r>
            <a:r>
              <a:rPr lang="en-US" sz="2400" dirty="0" smtClean="0"/>
              <a:t>++).  So </a:t>
            </a:r>
            <a:r>
              <a:rPr lang="en-US" sz="2400" dirty="0" err="1" smtClean="0"/>
              <a:t>n-e+f</a:t>
            </a:r>
            <a:r>
              <a:rPr lang="en-US" sz="2400" dirty="0" smtClean="0"/>
              <a:t> is preserved.</a:t>
            </a:r>
            <a:endParaRPr lang="en-US" sz="2400" dirty="0"/>
          </a:p>
        </p:txBody>
      </p:sp>
      <p:sp>
        <p:nvSpPr>
          <p:cNvPr id="18" name="TextBox 17"/>
          <p:cNvSpPr txBox="1"/>
          <p:nvPr/>
        </p:nvSpPr>
        <p:spPr>
          <a:xfrm>
            <a:off x="501457" y="5836099"/>
            <a:ext cx="7793699" cy="830997"/>
          </a:xfrm>
          <a:prstGeom prst="rect">
            <a:avLst/>
          </a:prstGeom>
          <a:noFill/>
        </p:spPr>
        <p:txBody>
          <a:bodyPr wrap="square" rtlCol="0">
            <a:spAutoFit/>
          </a:bodyPr>
          <a:lstStyle/>
          <a:p>
            <a:r>
              <a:rPr lang="en-US" sz="2400" dirty="0" smtClean="0"/>
              <a:t>In case (2) we add a new vertex (</a:t>
            </a:r>
            <a:r>
              <a:rPr lang="en-US" sz="2400" dirty="0" err="1"/>
              <a:t>n</a:t>
            </a:r>
            <a:r>
              <a:rPr lang="en-US" sz="2400" dirty="0" smtClean="0"/>
              <a:t>++) and a new edge (</a:t>
            </a:r>
            <a:r>
              <a:rPr lang="en-US" sz="2400" dirty="0" err="1" smtClean="0"/>
              <a:t>e</a:t>
            </a:r>
            <a:r>
              <a:rPr lang="en-US" sz="2400" dirty="0" smtClean="0"/>
              <a:t>++). So again </a:t>
            </a:r>
            <a:r>
              <a:rPr lang="en-US" sz="2400" dirty="0" err="1" smtClean="0"/>
              <a:t>n-e+f</a:t>
            </a:r>
            <a:r>
              <a:rPr lang="en-US" sz="2400" dirty="0" smtClean="0"/>
              <a:t> is preserved.</a:t>
            </a:r>
            <a:endParaRPr lang="en-US" sz="2400" dirty="0"/>
          </a:p>
        </p:txBody>
      </p:sp>
      <p:sp>
        <p:nvSpPr>
          <p:cNvPr id="19" name="Line 23"/>
          <p:cNvSpPr>
            <a:spLocks noChangeShapeType="1"/>
          </p:cNvSpPr>
          <p:nvPr/>
        </p:nvSpPr>
        <p:spPr bwMode="auto">
          <a:xfrm flipV="1">
            <a:off x="4897274" y="4980090"/>
            <a:ext cx="1668393" cy="464807"/>
          </a:xfrm>
          <a:prstGeom prst="line">
            <a:avLst/>
          </a:prstGeom>
          <a:noFill/>
          <a:ln w="57150">
            <a:solidFill>
              <a:schemeClr val="tx2"/>
            </a:solidFill>
            <a:round/>
            <a:headEnd/>
            <a:tailEnd/>
          </a:ln>
        </p:spPr>
        <p:txBody>
          <a:bodyPr>
            <a:prstTxWarp prst="textNoShape">
              <a:avLst/>
            </a:prstTxWarp>
          </a:bodyPr>
          <a:lstStyle/>
          <a:p>
            <a:endParaRPr lang="en-US"/>
          </a:p>
        </p:txBody>
      </p:sp>
      <p:sp>
        <p:nvSpPr>
          <p:cNvPr id="20" name="Oval 6"/>
          <p:cNvSpPr>
            <a:spLocks noChangeArrowheads="1"/>
          </p:cNvSpPr>
          <p:nvPr/>
        </p:nvSpPr>
        <p:spPr bwMode="auto">
          <a:xfrm>
            <a:off x="6553397" y="4814110"/>
            <a:ext cx="254000" cy="25400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p:bldP spid="18" grpId="0"/>
      <p:bldP spid="18" grpId="1"/>
      <p:bldP spid="19" grpId="0" animBg="1"/>
      <p:bldP spid="20" grpId="0" animBg="1"/>
    </p:bldLst>
  </p:timing>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658178" y="0"/>
            <a:ext cx="7962900" cy="1569660"/>
          </a:xfrm>
          <a:prstGeom prst="rect">
            <a:avLst/>
          </a:prstGeom>
          <a:noFill/>
          <a:ln w="9525">
            <a:noFill/>
            <a:miter lim="800000"/>
            <a:headEnd/>
            <a:tailEnd/>
          </a:ln>
        </p:spPr>
        <p:txBody>
          <a:bodyPr>
            <a:prstTxWarp prst="textNoShape">
              <a:avLst/>
            </a:prstTxWarp>
            <a:spAutoFit/>
          </a:bodyPr>
          <a:lstStyle/>
          <a:p>
            <a:r>
              <a:rPr lang="en-US" sz="2400" dirty="0" smtClean="0"/>
              <a:t>Corollary 1:  </a:t>
            </a:r>
            <a:r>
              <a:rPr lang="en-US" sz="2400" dirty="0"/>
              <a:t>Let G be a</a:t>
            </a:r>
            <a:r>
              <a:rPr lang="en-US" sz="2400" dirty="0" smtClean="0"/>
              <a:t> simple connected planar </a:t>
            </a:r>
            <a:r>
              <a:rPr lang="en-US" sz="2400" dirty="0"/>
              <a:t>graph with </a:t>
            </a:r>
            <a:r>
              <a:rPr lang="en-US" sz="2400" dirty="0" err="1"/>
              <a:t>n</a:t>
            </a:r>
            <a:r>
              <a:rPr lang="en-US" sz="2400" dirty="0"/>
              <a:t> &gt; 2 vertices. </a:t>
            </a:r>
            <a:r>
              <a:rPr lang="en-US" sz="2400" dirty="0" smtClean="0"/>
              <a:t>Then </a:t>
            </a:r>
            <a:r>
              <a:rPr lang="en-US" sz="2400" dirty="0" smtClean="0"/>
              <a:t>G has a vertex of degree at most 5.</a:t>
            </a:r>
          </a:p>
          <a:p>
            <a:endParaRPr lang="en-US" sz="2400" dirty="0"/>
          </a:p>
        </p:txBody>
      </p:sp>
      <p:sp>
        <p:nvSpPr>
          <p:cNvPr id="6" name="Text Box 3"/>
          <p:cNvSpPr txBox="1">
            <a:spLocks noChangeArrowheads="1"/>
          </p:cNvSpPr>
          <p:nvPr/>
        </p:nvSpPr>
        <p:spPr bwMode="auto">
          <a:xfrm>
            <a:off x="769076" y="1580026"/>
            <a:ext cx="7962900" cy="4893647"/>
          </a:xfrm>
          <a:prstGeom prst="rect">
            <a:avLst/>
          </a:prstGeom>
          <a:noFill/>
          <a:ln w="9525">
            <a:noFill/>
            <a:miter lim="800000"/>
            <a:headEnd/>
            <a:tailEnd/>
          </a:ln>
        </p:spPr>
        <p:txBody>
          <a:bodyPr>
            <a:prstTxWarp prst="textNoShape">
              <a:avLst/>
            </a:prstTxWarp>
            <a:spAutoFit/>
          </a:bodyPr>
          <a:lstStyle/>
          <a:p>
            <a:r>
              <a:rPr lang="en-US" sz="2400" dirty="0" smtClean="0"/>
              <a:t>Proof: Because of simplicity and </a:t>
            </a:r>
            <a:r>
              <a:rPr lang="en-US" sz="2400" dirty="0" err="1" smtClean="0"/>
              <a:t>n</a:t>
            </a:r>
            <a:r>
              <a:rPr lang="en-US" sz="2400" dirty="0" smtClean="0"/>
              <a:t>&gt;2 every face has at least three edges around it.  Thus 3f ≤ 2e (draw picture on doc cam).</a:t>
            </a:r>
          </a:p>
          <a:p>
            <a:endParaRPr lang="en-US" sz="2400" dirty="0" smtClean="0"/>
          </a:p>
          <a:p>
            <a:r>
              <a:rPr lang="en-US" sz="2400" dirty="0" smtClean="0"/>
              <a:t>Let </a:t>
            </a:r>
            <a:r>
              <a:rPr lang="en-US" sz="2400" dirty="0" err="1" smtClean="0"/>
              <a:t>d</a:t>
            </a:r>
            <a:r>
              <a:rPr lang="en-US" sz="2400" baseline="-25000" dirty="0" err="1" smtClean="0"/>
              <a:t>i</a:t>
            </a:r>
            <a:r>
              <a:rPr lang="en-US" sz="2400" dirty="0" smtClean="0"/>
              <a:t> be the degree of node </a:t>
            </a:r>
            <a:r>
              <a:rPr lang="en-US" sz="2400" dirty="0" err="1" smtClean="0"/>
              <a:t>i</a:t>
            </a:r>
            <a:r>
              <a:rPr lang="en-US" sz="2400" dirty="0" smtClean="0"/>
              <a:t>.  ∑</a:t>
            </a:r>
            <a:r>
              <a:rPr lang="en-US" sz="2400" dirty="0" err="1" smtClean="0"/>
              <a:t>d</a:t>
            </a:r>
            <a:r>
              <a:rPr lang="en-US" sz="2400" baseline="-25000" dirty="0" err="1" smtClean="0"/>
              <a:t>i</a:t>
            </a:r>
            <a:r>
              <a:rPr lang="en-US" sz="2400" dirty="0" smtClean="0"/>
              <a:t> = 2e. (draw picture on doc cam).</a:t>
            </a:r>
          </a:p>
          <a:p>
            <a:endParaRPr lang="en-US" sz="2400" dirty="0" smtClean="0"/>
          </a:p>
          <a:p>
            <a:r>
              <a:rPr lang="en-US" sz="2400" dirty="0" smtClean="0"/>
              <a:t>Euler: </a:t>
            </a:r>
            <a:r>
              <a:rPr lang="en-US" sz="2400" dirty="0" err="1" smtClean="0"/>
              <a:t>n-e+f</a:t>
            </a:r>
            <a:r>
              <a:rPr lang="en-US" sz="2400" dirty="0" smtClean="0"/>
              <a:t>=2  </a:t>
            </a:r>
          </a:p>
          <a:p>
            <a:r>
              <a:rPr lang="en-US" sz="2400" dirty="0" smtClean="0"/>
              <a:t>    ⇒ 6e = 6n+6f-12 ≤ 6n+4e-12    ⇒   2e≤6n-12</a:t>
            </a:r>
          </a:p>
          <a:p>
            <a:r>
              <a:rPr lang="en-US" sz="2400" dirty="0" smtClean="0"/>
              <a:t>    ⇒ ∑</a:t>
            </a:r>
            <a:r>
              <a:rPr lang="en-US" sz="2400" dirty="0" err="1" smtClean="0"/>
              <a:t>d</a:t>
            </a:r>
            <a:r>
              <a:rPr lang="en-US" sz="2400" baseline="-25000" dirty="0" err="1" smtClean="0"/>
              <a:t>i</a:t>
            </a:r>
            <a:r>
              <a:rPr lang="en-US" sz="2400" dirty="0" smtClean="0"/>
              <a:t> ≤ 6n-12    ⇒   ∑</a:t>
            </a:r>
            <a:r>
              <a:rPr lang="en-US" sz="2400" dirty="0" err="1" smtClean="0"/>
              <a:t>d</a:t>
            </a:r>
            <a:r>
              <a:rPr lang="en-US" sz="2400" baseline="-25000" dirty="0" err="1" smtClean="0"/>
              <a:t>i</a:t>
            </a:r>
            <a:r>
              <a:rPr lang="en-US" sz="2400" dirty="0" smtClean="0"/>
              <a:t> / </a:t>
            </a:r>
            <a:r>
              <a:rPr lang="en-US" sz="2400" dirty="0" err="1" smtClean="0"/>
              <a:t>n</a:t>
            </a:r>
            <a:r>
              <a:rPr lang="en-US" sz="2400" dirty="0" smtClean="0"/>
              <a:t> ≤ 6-12/n</a:t>
            </a:r>
          </a:p>
          <a:p>
            <a:r>
              <a:rPr lang="en-US" sz="2400" dirty="0" smtClean="0"/>
              <a:t>    ⇒ Average Degree &lt; 6 </a:t>
            </a:r>
          </a:p>
          <a:p>
            <a:r>
              <a:rPr lang="en-US" sz="2400" dirty="0" smtClean="0"/>
              <a:t>    ⇒ there exists a vertex of degree at most 5 </a:t>
            </a:r>
            <a:endParaRPr lang="en-US" sz="2400" dirty="0" smtClean="0"/>
          </a:p>
          <a:p>
            <a:endParaRPr lang="en-US" sz="2400" dirty="0"/>
          </a:p>
        </p:txBody>
      </p:sp>
    </p:spTree>
  </p:cSld>
  <p:clrMapOvr>
    <a:masterClrMapping/>
  </p:clrMapOvr>
  <p:transition spd="med">
    <p:fade thruBlk="1"/>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ext Box 3"/>
          <p:cNvSpPr txBox="1">
            <a:spLocks noChangeArrowheads="1"/>
          </p:cNvSpPr>
          <p:nvPr/>
        </p:nvSpPr>
        <p:spPr bwMode="auto">
          <a:xfrm>
            <a:off x="636282" y="405102"/>
            <a:ext cx="7962900" cy="830997"/>
          </a:xfrm>
          <a:prstGeom prst="rect">
            <a:avLst/>
          </a:prstGeom>
          <a:noFill/>
          <a:ln w="9525">
            <a:noFill/>
            <a:miter lim="800000"/>
            <a:headEnd/>
            <a:tailEnd/>
          </a:ln>
        </p:spPr>
        <p:txBody>
          <a:bodyPr>
            <a:prstTxWarp prst="textNoShape">
              <a:avLst/>
            </a:prstTxWarp>
            <a:spAutoFit/>
          </a:bodyPr>
          <a:lstStyle/>
          <a:p>
            <a:r>
              <a:rPr lang="en-US" sz="2400" dirty="0" smtClean="0"/>
              <a:t>Corollary 2:  </a:t>
            </a:r>
            <a:r>
              <a:rPr lang="en-US" sz="2400" dirty="0"/>
              <a:t>Let G be a</a:t>
            </a:r>
            <a:r>
              <a:rPr lang="en-US" sz="2400" dirty="0" smtClean="0"/>
              <a:t> simple connected planar </a:t>
            </a:r>
            <a:r>
              <a:rPr lang="en-US" sz="2400" dirty="0"/>
              <a:t>graph with </a:t>
            </a:r>
            <a:r>
              <a:rPr lang="en-US" sz="2400" dirty="0" err="1"/>
              <a:t>n</a:t>
            </a:r>
            <a:r>
              <a:rPr lang="en-US" sz="2400" dirty="0"/>
              <a:t> &gt; 2 vertices.</a:t>
            </a:r>
            <a:r>
              <a:rPr lang="en-US" sz="2400" dirty="0" smtClean="0"/>
              <a:t> </a:t>
            </a:r>
            <a:r>
              <a:rPr lang="en-US" sz="2400" dirty="0" smtClean="0"/>
              <a:t>G has at most 3n – 6 edges</a:t>
            </a:r>
          </a:p>
        </p:txBody>
      </p:sp>
      <p:sp>
        <p:nvSpPr>
          <p:cNvPr id="6" name="Text Box 3"/>
          <p:cNvSpPr txBox="1">
            <a:spLocks noChangeArrowheads="1"/>
          </p:cNvSpPr>
          <p:nvPr/>
        </p:nvSpPr>
        <p:spPr bwMode="auto">
          <a:xfrm>
            <a:off x="755386" y="1558128"/>
            <a:ext cx="7962900" cy="1938992"/>
          </a:xfrm>
          <a:prstGeom prst="rect">
            <a:avLst/>
          </a:prstGeom>
          <a:noFill/>
          <a:ln w="9525">
            <a:noFill/>
            <a:miter lim="800000"/>
            <a:headEnd/>
            <a:tailEnd/>
          </a:ln>
        </p:spPr>
        <p:txBody>
          <a:bodyPr>
            <a:prstTxWarp prst="textNoShape">
              <a:avLst/>
            </a:prstTxWarp>
            <a:spAutoFit/>
          </a:bodyPr>
          <a:lstStyle/>
          <a:p>
            <a:r>
              <a:rPr lang="en-US" sz="2400" dirty="0" smtClean="0"/>
              <a:t>Proof: We already showed that under these conditions </a:t>
            </a:r>
            <a:r>
              <a:rPr lang="en-US" sz="2400" dirty="0" smtClean="0"/>
              <a:t>2e≤6n-12.  Thus e≤3n-6.  QED. </a:t>
            </a:r>
            <a:r>
              <a:rPr lang="en-US" sz="2400" dirty="0" smtClean="0"/>
              <a:t> </a:t>
            </a:r>
          </a:p>
          <a:p>
            <a:endParaRPr lang="en-US" sz="2400" dirty="0"/>
          </a:p>
          <a:p>
            <a:r>
              <a:rPr lang="en-US" sz="2400" dirty="0" smtClean="0"/>
              <a:t>Note: This theorem is important because it shows that in a simple planar graph </a:t>
            </a:r>
            <a:r>
              <a:rPr lang="en-US" sz="2400" dirty="0" err="1" smtClean="0"/>
              <a:t>e</a:t>
            </a:r>
            <a:r>
              <a:rPr lang="en-US" sz="2400" dirty="0" smtClean="0"/>
              <a:t> = </a:t>
            </a:r>
            <a:r>
              <a:rPr lang="en-US" sz="2400" dirty="0" err="1" smtClean="0"/>
              <a:t>O(n</a:t>
            </a:r>
            <a:r>
              <a:rPr lang="en-US" sz="2400" dirty="0" smtClean="0"/>
              <a:t>).</a:t>
            </a:r>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More terms</a:t>
            </a:r>
          </a:p>
        </p:txBody>
      </p:sp>
      <p:sp>
        <p:nvSpPr>
          <p:cNvPr id="32771" name="Content Placeholder 2"/>
          <p:cNvSpPr>
            <a:spLocks noGrp="1"/>
          </p:cNvSpPr>
          <p:nvPr>
            <p:ph idx="1"/>
          </p:nvPr>
        </p:nvSpPr>
        <p:spPr>
          <a:xfrm>
            <a:off x="136624" y="1804083"/>
            <a:ext cx="9007376" cy="4114800"/>
          </a:xfrm>
        </p:spPr>
        <p:txBody>
          <a:bodyPr/>
          <a:lstStyle/>
          <a:p>
            <a:r>
              <a:rPr lang="en-US" sz="2800" dirty="0" smtClean="0"/>
              <a:t>Cycles</a:t>
            </a:r>
          </a:p>
          <a:p>
            <a:r>
              <a:rPr lang="en-US" sz="2800" dirty="0" smtClean="0"/>
              <a:t>Acyclic</a:t>
            </a:r>
          </a:p>
          <a:p>
            <a:r>
              <a:rPr lang="en-US" sz="2800" dirty="0" smtClean="0"/>
              <a:t>Paths</a:t>
            </a:r>
          </a:p>
          <a:p>
            <a:r>
              <a:rPr lang="en-US" sz="2800" dirty="0" smtClean="0"/>
              <a:t>Connected</a:t>
            </a:r>
          </a:p>
          <a:p>
            <a:r>
              <a:rPr lang="en-US" sz="2800" dirty="0" smtClean="0"/>
              <a:t>The degree of a vertex</a:t>
            </a:r>
          </a:p>
          <a:p>
            <a:r>
              <a:rPr lang="en-US" sz="2800" dirty="0" smtClean="0"/>
              <a:t>Directed: an edge is an ordered pair of vertices </a:t>
            </a:r>
          </a:p>
          <a:p>
            <a:r>
              <a:rPr lang="en-US" sz="2800" dirty="0" smtClean="0"/>
              <a:t>Undirected: edge is unordered pair of vertices</a:t>
            </a:r>
          </a:p>
          <a:p>
            <a:r>
              <a:rPr lang="en-US" sz="2800" dirty="0" smtClean="0"/>
              <a:t>(</a:t>
            </a:r>
            <a:r>
              <a:rPr lang="en-US" sz="2800" dirty="0" smtClean="0"/>
              <a:t>this lecture is all undirected)</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7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27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27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7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277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27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build="p"/>
    </p:bld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767418"/>
          </a:xfrm>
        </p:spPr>
        <p:txBody>
          <a:bodyPr/>
          <a:lstStyle/>
          <a:p>
            <a:r>
              <a:rPr lang="en-US" dirty="0" smtClean="0"/>
              <a:t>Graph Minors</a:t>
            </a:r>
            <a:endParaRPr lang="en-US" dirty="0"/>
          </a:p>
        </p:txBody>
      </p:sp>
      <p:sp>
        <p:nvSpPr>
          <p:cNvPr id="4" name="TextBox 3"/>
          <p:cNvSpPr txBox="1"/>
          <p:nvPr/>
        </p:nvSpPr>
        <p:spPr>
          <a:xfrm>
            <a:off x="581033" y="987717"/>
            <a:ext cx="7910343" cy="1815882"/>
          </a:xfrm>
          <a:prstGeom prst="rect">
            <a:avLst/>
          </a:prstGeom>
          <a:noFill/>
        </p:spPr>
        <p:txBody>
          <a:bodyPr wrap="square" rtlCol="0">
            <a:spAutoFit/>
          </a:bodyPr>
          <a:lstStyle/>
          <a:p>
            <a:r>
              <a:rPr lang="en-US" dirty="0" smtClean="0"/>
              <a:t>A graph M is a </a:t>
            </a:r>
            <a:r>
              <a:rPr lang="en-US" dirty="0" smtClean="0">
                <a:solidFill>
                  <a:srgbClr val="FFCC66"/>
                </a:solidFill>
              </a:rPr>
              <a:t>minor</a:t>
            </a:r>
            <a:r>
              <a:rPr lang="en-US" dirty="0" smtClean="0"/>
              <a:t> in a graph G if you can obtain M by deleting vertices and edges in G and then merging pairs of edges incident on degree two vertices.</a:t>
            </a:r>
            <a:endParaRPr lang="en-US" dirty="0"/>
          </a:p>
        </p:txBody>
      </p:sp>
      <p:grpSp>
        <p:nvGrpSpPr>
          <p:cNvPr id="5" name="Group 35"/>
          <p:cNvGrpSpPr>
            <a:grpSpLocks/>
          </p:cNvGrpSpPr>
          <p:nvPr/>
        </p:nvGrpSpPr>
        <p:grpSpPr bwMode="auto">
          <a:xfrm>
            <a:off x="5564365" y="3736569"/>
            <a:ext cx="3276600" cy="2286000"/>
            <a:chOff x="1731" y="2088"/>
            <a:chExt cx="2064" cy="1440"/>
          </a:xfrm>
        </p:grpSpPr>
        <p:sp>
          <p:nvSpPr>
            <p:cNvPr id="6" name="Oval 14"/>
            <p:cNvSpPr>
              <a:spLocks noChangeArrowheads="1"/>
            </p:cNvSpPr>
            <p:nvPr/>
          </p:nvSpPr>
          <p:spPr bwMode="auto">
            <a:xfrm>
              <a:off x="1731" y="2280"/>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7" name="Oval 15"/>
            <p:cNvSpPr>
              <a:spLocks noChangeArrowheads="1"/>
            </p:cNvSpPr>
            <p:nvPr/>
          </p:nvSpPr>
          <p:spPr bwMode="auto">
            <a:xfrm>
              <a:off x="2643" y="2088"/>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8" name="Oval 16"/>
            <p:cNvSpPr>
              <a:spLocks noChangeArrowheads="1"/>
            </p:cNvSpPr>
            <p:nvPr/>
          </p:nvSpPr>
          <p:spPr bwMode="auto">
            <a:xfrm>
              <a:off x="2643" y="2760"/>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9" name="Oval 17"/>
            <p:cNvSpPr>
              <a:spLocks noChangeArrowheads="1"/>
            </p:cNvSpPr>
            <p:nvPr/>
          </p:nvSpPr>
          <p:spPr bwMode="auto">
            <a:xfrm>
              <a:off x="1923" y="3288"/>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10" name="Oval 18"/>
            <p:cNvSpPr>
              <a:spLocks noChangeArrowheads="1"/>
            </p:cNvSpPr>
            <p:nvPr/>
          </p:nvSpPr>
          <p:spPr bwMode="auto">
            <a:xfrm>
              <a:off x="3411" y="3288"/>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11" name="Oval 19"/>
            <p:cNvSpPr>
              <a:spLocks noChangeArrowheads="1"/>
            </p:cNvSpPr>
            <p:nvPr/>
          </p:nvSpPr>
          <p:spPr bwMode="auto">
            <a:xfrm>
              <a:off x="3555" y="2520"/>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12" name="Line 22"/>
            <p:cNvSpPr>
              <a:spLocks noChangeShapeType="1"/>
            </p:cNvSpPr>
            <p:nvPr/>
          </p:nvSpPr>
          <p:spPr bwMode="auto">
            <a:xfrm flipV="1">
              <a:off x="1971" y="2232"/>
              <a:ext cx="672" cy="144"/>
            </a:xfrm>
            <a:prstGeom prst="line">
              <a:avLst/>
            </a:prstGeom>
            <a:noFill/>
            <a:ln w="57150">
              <a:solidFill>
                <a:schemeClr val="tx1"/>
              </a:solidFill>
              <a:round/>
              <a:headEnd/>
              <a:tailEnd/>
            </a:ln>
          </p:spPr>
          <p:txBody>
            <a:bodyPr>
              <a:prstTxWarp prst="textNoShape">
                <a:avLst/>
              </a:prstTxWarp>
            </a:bodyPr>
            <a:lstStyle/>
            <a:p>
              <a:endParaRPr lang="en-US"/>
            </a:p>
          </p:txBody>
        </p:sp>
        <p:sp>
          <p:nvSpPr>
            <p:cNvPr id="13" name="Line 24"/>
            <p:cNvSpPr>
              <a:spLocks noChangeShapeType="1"/>
            </p:cNvSpPr>
            <p:nvPr/>
          </p:nvSpPr>
          <p:spPr bwMode="auto">
            <a:xfrm>
              <a:off x="2883" y="2232"/>
              <a:ext cx="672" cy="336"/>
            </a:xfrm>
            <a:prstGeom prst="line">
              <a:avLst/>
            </a:prstGeom>
            <a:noFill/>
            <a:ln w="57150">
              <a:solidFill>
                <a:schemeClr val="tx1"/>
              </a:solidFill>
              <a:round/>
              <a:headEnd/>
              <a:tailEnd/>
            </a:ln>
          </p:spPr>
          <p:txBody>
            <a:bodyPr>
              <a:prstTxWarp prst="textNoShape">
                <a:avLst/>
              </a:prstTxWarp>
            </a:bodyPr>
            <a:lstStyle/>
            <a:p>
              <a:endParaRPr lang="en-US"/>
            </a:p>
          </p:txBody>
        </p:sp>
        <p:sp>
          <p:nvSpPr>
            <p:cNvPr id="14" name="Line 25"/>
            <p:cNvSpPr>
              <a:spLocks noChangeShapeType="1"/>
            </p:cNvSpPr>
            <p:nvPr/>
          </p:nvSpPr>
          <p:spPr bwMode="auto">
            <a:xfrm flipH="1" flipV="1">
              <a:off x="2866" y="2935"/>
              <a:ext cx="568" cy="402"/>
            </a:xfrm>
            <a:prstGeom prst="line">
              <a:avLst/>
            </a:prstGeom>
            <a:noFill/>
            <a:ln w="57150">
              <a:solidFill>
                <a:schemeClr val="tx1"/>
              </a:solidFill>
              <a:round/>
              <a:headEnd/>
              <a:tailEnd/>
            </a:ln>
          </p:spPr>
          <p:txBody>
            <a:bodyPr>
              <a:prstTxWarp prst="textNoShape">
                <a:avLst/>
              </a:prstTxWarp>
            </a:bodyPr>
            <a:lstStyle/>
            <a:p>
              <a:endParaRPr lang="en-US"/>
            </a:p>
          </p:txBody>
        </p:sp>
        <p:sp>
          <p:nvSpPr>
            <p:cNvPr id="15" name="Line 26"/>
            <p:cNvSpPr>
              <a:spLocks noChangeShapeType="1"/>
            </p:cNvSpPr>
            <p:nvPr/>
          </p:nvSpPr>
          <p:spPr bwMode="auto">
            <a:xfrm flipV="1">
              <a:off x="2133" y="2956"/>
              <a:ext cx="541" cy="384"/>
            </a:xfrm>
            <a:prstGeom prst="line">
              <a:avLst/>
            </a:prstGeom>
            <a:noFill/>
            <a:ln w="57150">
              <a:solidFill>
                <a:schemeClr val="tx1"/>
              </a:solidFill>
              <a:round/>
              <a:headEnd/>
              <a:tailEnd/>
            </a:ln>
          </p:spPr>
          <p:txBody>
            <a:bodyPr>
              <a:prstTxWarp prst="textNoShape">
                <a:avLst/>
              </a:prstTxWarp>
            </a:bodyPr>
            <a:lstStyle/>
            <a:p>
              <a:endParaRPr lang="en-US"/>
            </a:p>
          </p:txBody>
        </p:sp>
        <p:sp>
          <p:nvSpPr>
            <p:cNvPr id="16" name="Line 27"/>
            <p:cNvSpPr>
              <a:spLocks noChangeShapeType="1"/>
            </p:cNvSpPr>
            <p:nvPr/>
          </p:nvSpPr>
          <p:spPr bwMode="auto">
            <a:xfrm flipH="1" flipV="1">
              <a:off x="1962" y="2463"/>
              <a:ext cx="690" cy="353"/>
            </a:xfrm>
            <a:prstGeom prst="line">
              <a:avLst/>
            </a:prstGeom>
            <a:noFill/>
            <a:ln w="57150">
              <a:solidFill>
                <a:schemeClr val="tx1"/>
              </a:solidFill>
              <a:round/>
              <a:headEnd/>
              <a:tailEnd/>
            </a:ln>
          </p:spPr>
          <p:txBody>
            <a:bodyPr>
              <a:prstTxWarp prst="textNoShape">
                <a:avLst/>
              </a:prstTxWarp>
            </a:bodyPr>
            <a:lstStyle/>
            <a:p>
              <a:endParaRPr lang="en-US"/>
            </a:p>
          </p:txBody>
        </p:sp>
        <p:sp>
          <p:nvSpPr>
            <p:cNvPr id="17" name="Line 30"/>
            <p:cNvSpPr>
              <a:spLocks noChangeShapeType="1"/>
            </p:cNvSpPr>
            <p:nvPr/>
          </p:nvSpPr>
          <p:spPr bwMode="auto">
            <a:xfrm flipH="1" flipV="1">
              <a:off x="1875" y="2520"/>
              <a:ext cx="144" cy="768"/>
            </a:xfrm>
            <a:prstGeom prst="line">
              <a:avLst/>
            </a:prstGeom>
            <a:noFill/>
            <a:ln w="57150">
              <a:solidFill>
                <a:schemeClr val="tx1"/>
              </a:solidFill>
              <a:round/>
              <a:headEnd/>
              <a:tailEnd/>
            </a:ln>
          </p:spPr>
          <p:txBody>
            <a:bodyPr>
              <a:prstTxWarp prst="textNoShape">
                <a:avLst/>
              </a:prstTxWarp>
            </a:bodyPr>
            <a:lstStyle/>
            <a:p>
              <a:endParaRPr lang="en-US"/>
            </a:p>
          </p:txBody>
        </p:sp>
        <p:sp>
          <p:nvSpPr>
            <p:cNvPr id="18" name="Line 32"/>
            <p:cNvSpPr>
              <a:spLocks noChangeShapeType="1"/>
            </p:cNvSpPr>
            <p:nvPr/>
          </p:nvSpPr>
          <p:spPr bwMode="auto">
            <a:xfrm flipV="1">
              <a:off x="2870" y="2664"/>
              <a:ext cx="685" cy="192"/>
            </a:xfrm>
            <a:prstGeom prst="line">
              <a:avLst/>
            </a:prstGeom>
            <a:noFill/>
            <a:ln w="57150">
              <a:solidFill>
                <a:schemeClr val="tx1"/>
              </a:solidFill>
              <a:round/>
              <a:headEnd/>
              <a:tailEnd/>
            </a:ln>
          </p:spPr>
          <p:txBody>
            <a:bodyPr>
              <a:prstTxWarp prst="textNoShape">
                <a:avLst/>
              </a:prstTxWarp>
            </a:bodyPr>
            <a:lstStyle/>
            <a:p>
              <a:endParaRPr lang="en-US"/>
            </a:p>
          </p:txBody>
        </p:sp>
      </p:grpSp>
      <p:grpSp>
        <p:nvGrpSpPr>
          <p:cNvPr id="33" name="Group 35"/>
          <p:cNvGrpSpPr>
            <a:grpSpLocks/>
          </p:cNvGrpSpPr>
          <p:nvPr/>
        </p:nvGrpSpPr>
        <p:grpSpPr bwMode="auto">
          <a:xfrm>
            <a:off x="681461" y="3673165"/>
            <a:ext cx="1828800" cy="2286000"/>
            <a:chOff x="1731" y="2088"/>
            <a:chExt cx="1152" cy="1440"/>
          </a:xfrm>
        </p:grpSpPr>
        <p:sp>
          <p:nvSpPr>
            <p:cNvPr id="34" name="Oval 14"/>
            <p:cNvSpPr>
              <a:spLocks noChangeArrowheads="1"/>
            </p:cNvSpPr>
            <p:nvPr/>
          </p:nvSpPr>
          <p:spPr bwMode="auto">
            <a:xfrm>
              <a:off x="1731" y="2280"/>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35" name="Oval 15"/>
            <p:cNvSpPr>
              <a:spLocks noChangeArrowheads="1"/>
            </p:cNvSpPr>
            <p:nvPr/>
          </p:nvSpPr>
          <p:spPr bwMode="auto">
            <a:xfrm>
              <a:off x="2643" y="2088"/>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36" name="Oval 16"/>
            <p:cNvSpPr>
              <a:spLocks noChangeArrowheads="1"/>
            </p:cNvSpPr>
            <p:nvPr/>
          </p:nvSpPr>
          <p:spPr bwMode="auto">
            <a:xfrm>
              <a:off x="2643" y="2760"/>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37" name="Oval 17"/>
            <p:cNvSpPr>
              <a:spLocks noChangeArrowheads="1"/>
            </p:cNvSpPr>
            <p:nvPr/>
          </p:nvSpPr>
          <p:spPr bwMode="auto">
            <a:xfrm>
              <a:off x="1923" y="3288"/>
              <a:ext cx="240" cy="240"/>
            </a:xfrm>
            <a:prstGeom prst="ellipse">
              <a:avLst/>
            </a:prstGeom>
            <a:solidFill>
              <a:srgbClr val="FFCC66"/>
            </a:solidFill>
            <a:ln w="57150">
              <a:solidFill>
                <a:schemeClr val="tx1"/>
              </a:solidFill>
              <a:round/>
              <a:headEnd/>
              <a:tailEnd/>
            </a:ln>
          </p:spPr>
          <p:txBody>
            <a:bodyPr wrap="none" anchor="ctr">
              <a:prstTxWarp prst="textNoShape">
                <a:avLst/>
              </a:prstTxWarp>
            </a:bodyPr>
            <a:lstStyle/>
            <a:p>
              <a:endParaRPr lang="en-US"/>
            </a:p>
          </p:txBody>
        </p:sp>
        <p:sp>
          <p:nvSpPr>
            <p:cNvPr id="40" name="Line 22"/>
            <p:cNvSpPr>
              <a:spLocks noChangeShapeType="1"/>
            </p:cNvSpPr>
            <p:nvPr/>
          </p:nvSpPr>
          <p:spPr bwMode="auto">
            <a:xfrm flipV="1">
              <a:off x="1971" y="2232"/>
              <a:ext cx="672" cy="144"/>
            </a:xfrm>
            <a:prstGeom prst="line">
              <a:avLst/>
            </a:prstGeom>
            <a:noFill/>
            <a:ln w="57150">
              <a:solidFill>
                <a:schemeClr val="tx1"/>
              </a:solidFill>
              <a:round/>
              <a:headEnd/>
              <a:tailEnd/>
            </a:ln>
          </p:spPr>
          <p:txBody>
            <a:bodyPr>
              <a:prstTxWarp prst="textNoShape">
                <a:avLst/>
              </a:prstTxWarp>
            </a:bodyPr>
            <a:lstStyle/>
            <a:p>
              <a:endParaRPr lang="en-US"/>
            </a:p>
          </p:txBody>
        </p:sp>
        <p:sp>
          <p:nvSpPr>
            <p:cNvPr id="41" name="Line 24"/>
            <p:cNvSpPr>
              <a:spLocks noChangeShapeType="1"/>
            </p:cNvSpPr>
            <p:nvPr/>
          </p:nvSpPr>
          <p:spPr bwMode="auto">
            <a:xfrm flipH="1">
              <a:off x="2779" y="2335"/>
              <a:ext cx="10" cy="408"/>
            </a:xfrm>
            <a:prstGeom prst="line">
              <a:avLst/>
            </a:prstGeom>
            <a:noFill/>
            <a:ln w="57150">
              <a:solidFill>
                <a:schemeClr val="tx1"/>
              </a:solidFill>
              <a:round/>
              <a:headEnd/>
              <a:tailEnd/>
            </a:ln>
          </p:spPr>
          <p:txBody>
            <a:bodyPr>
              <a:prstTxWarp prst="textNoShape">
                <a:avLst/>
              </a:prstTxWarp>
            </a:bodyPr>
            <a:lstStyle/>
            <a:p>
              <a:endParaRPr lang="en-US"/>
            </a:p>
          </p:txBody>
        </p:sp>
        <p:sp>
          <p:nvSpPr>
            <p:cNvPr id="43" name="Line 26"/>
            <p:cNvSpPr>
              <a:spLocks noChangeShapeType="1"/>
            </p:cNvSpPr>
            <p:nvPr/>
          </p:nvSpPr>
          <p:spPr bwMode="auto">
            <a:xfrm flipV="1">
              <a:off x="2133" y="2956"/>
              <a:ext cx="541" cy="384"/>
            </a:xfrm>
            <a:prstGeom prst="line">
              <a:avLst/>
            </a:prstGeom>
            <a:noFill/>
            <a:ln w="57150">
              <a:solidFill>
                <a:schemeClr val="tx1"/>
              </a:solidFill>
              <a:round/>
              <a:headEnd/>
              <a:tailEnd/>
            </a:ln>
          </p:spPr>
          <p:txBody>
            <a:bodyPr>
              <a:prstTxWarp prst="textNoShape">
                <a:avLst/>
              </a:prstTxWarp>
            </a:bodyPr>
            <a:lstStyle/>
            <a:p>
              <a:endParaRPr lang="en-US"/>
            </a:p>
          </p:txBody>
        </p:sp>
        <p:sp>
          <p:nvSpPr>
            <p:cNvPr id="44" name="Line 27"/>
            <p:cNvSpPr>
              <a:spLocks noChangeShapeType="1"/>
            </p:cNvSpPr>
            <p:nvPr/>
          </p:nvSpPr>
          <p:spPr bwMode="auto">
            <a:xfrm flipH="1" flipV="1">
              <a:off x="1962" y="2463"/>
              <a:ext cx="690" cy="353"/>
            </a:xfrm>
            <a:prstGeom prst="line">
              <a:avLst/>
            </a:prstGeom>
            <a:noFill/>
            <a:ln w="57150">
              <a:solidFill>
                <a:schemeClr val="tx1"/>
              </a:solidFill>
              <a:round/>
              <a:headEnd/>
              <a:tailEnd/>
            </a:ln>
          </p:spPr>
          <p:txBody>
            <a:bodyPr>
              <a:prstTxWarp prst="textNoShape">
                <a:avLst/>
              </a:prstTxWarp>
            </a:bodyPr>
            <a:lstStyle/>
            <a:p>
              <a:endParaRPr lang="en-US"/>
            </a:p>
          </p:txBody>
        </p:sp>
        <p:sp>
          <p:nvSpPr>
            <p:cNvPr id="45" name="Line 30"/>
            <p:cNvSpPr>
              <a:spLocks noChangeShapeType="1"/>
            </p:cNvSpPr>
            <p:nvPr/>
          </p:nvSpPr>
          <p:spPr bwMode="auto">
            <a:xfrm flipH="1" flipV="1">
              <a:off x="1875" y="2520"/>
              <a:ext cx="144" cy="768"/>
            </a:xfrm>
            <a:prstGeom prst="line">
              <a:avLst/>
            </a:prstGeom>
            <a:noFill/>
            <a:ln w="57150">
              <a:solidFill>
                <a:schemeClr val="tx1"/>
              </a:solidFill>
              <a:round/>
              <a:headEnd/>
              <a:tailEnd/>
            </a:ln>
          </p:spPr>
          <p:txBody>
            <a:bodyPr>
              <a:prstTxWarp prst="textNoShape">
                <a:avLst/>
              </a:prstTxWarp>
            </a:bodyPr>
            <a:lstStyle/>
            <a:p>
              <a:endParaRPr lang="en-US"/>
            </a:p>
          </p:txBody>
        </p:sp>
      </p:grpSp>
      <p:sp>
        <p:nvSpPr>
          <p:cNvPr id="47" name="TextBox 46"/>
          <p:cNvSpPr txBox="1"/>
          <p:nvPr/>
        </p:nvSpPr>
        <p:spPr>
          <a:xfrm>
            <a:off x="2876044" y="4671548"/>
            <a:ext cx="2294568" cy="523220"/>
          </a:xfrm>
          <a:prstGeom prst="rect">
            <a:avLst/>
          </a:prstGeom>
          <a:noFill/>
        </p:spPr>
        <p:txBody>
          <a:bodyPr wrap="none" rtlCol="0">
            <a:spAutoFit/>
          </a:bodyPr>
          <a:lstStyle/>
          <a:p>
            <a:r>
              <a:rPr lang="en-US" dirty="0" smtClean="0"/>
              <a:t>is a minor in</a:t>
            </a:r>
            <a:endParaRPr lang="en-US"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fade">
                                      <p:cBhvr>
                                        <p:cTn id="12"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Box 3"/>
          <p:cNvSpPr txBox="1"/>
          <p:nvPr/>
        </p:nvSpPr>
        <p:spPr>
          <a:xfrm>
            <a:off x="2249427" y="149403"/>
            <a:ext cx="4382645" cy="523220"/>
          </a:xfrm>
          <a:prstGeom prst="rect">
            <a:avLst/>
          </a:prstGeom>
          <a:noFill/>
        </p:spPr>
        <p:txBody>
          <a:bodyPr wrap="square" rtlCol="0">
            <a:spAutoFit/>
          </a:bodyPr>
          <a:lstStyle/>
          <a:p>
            <a:r>
              <a:rPr lang="en-US" b="1" dirty="0" err="1" smtClean="0"/>
              <a:t>Kuratowski’s</a:t>
            </a:r>
            <a:r>
              <a:rPr lang="en-US" b="1" dirty="0"/>
              <a:t> </a:t>
            </a:r>
            <a:r>
              <a:rPr lang="en-US" dirty="0" smtClean="0"/>
              <a:t>Theorem</a:t>
            </a:r>
            <a:endParaRPr lang="en-US" dirty="0"/>
          </a:p>
        </p:txBody>
      </p:sp>
      <p:sp>
        <p:nvSpPr>
          <p:cNvPr id="5" name="TextBox 4"/>
          <p:cNvSpPr txBox="1"/>
          <p:nvPr/>
        </p:nvSpPr>
        <p:spPr>
          <a:xfrm>
            <a:off x="668866" y="818858"/>
            <a:ext cx="7664512" cy="954107"/>
          </a:xfrm>
          <a:prstGeom prst="rect">
            <a:avLst/>
          </a:prstGeom>
          <a:noFill/>
        </p:spPr>
        <p:txBody>
          <a:bodyPr wrap="square" rtlCol="0">
            <a:spAutoFit/>
          </a:bodyPr>
          <a:lstStyle/>
          <a:p>
            <a:r>
              <a:rPr lang="en-US" dirty="0" smtClean="0"/>
              <a:t>A graph G is planar if and only if K</a:t>
            </a:r>
            <a:r>
              <a:rPr lang="en-US" baseline="-25000" dirty="0" smtClean="0"/>
              <a:t>3,3 </a:t>
            </a:r>
            <a:r>
              <a:rPr lang="en-US" dirty="0" smtClean="0"/>
              <a:t>and K</a:t>
            </a:r>
            <a:r>
              <a:rPr lang="en-US" baseline="-25000" dirty="0" smtClean="0"/>
              <a:t>5</a:t>
            </a:r>
            <a:r>
              <a:rPr lang="en-US" dirty="0" smtClean="0"/>
              <a:t> are not minors of G.</a:t>
            </a:r>
            <a:endParaRPr lang="en-US" baseline="-25000" dirty="0"/>
          </a:p>
        </p:txBody>
      </p:sp>
      <p:pic>
        <p:nvPicPr>
          <p:cNvPr id="6" name="Picture 5"/>
          <p:cNvPicPr>
            <a:picLocks noChangeAspect="1"/>
          </p:cNvPicPr>
          <p:nvPr/>
        </p:nvPicPr>
        <p:blipFill>
          <a:blip r:embed="rId3"/>
          <a:stretch>
            <a:fillRect/>
          </a:stretch>
        </p:blipFill>
        <p:spPr>
          <a:xfrm>
            <a:off x="2651057" y="1947560"/>
            <a:ext cx="3337261" cy="4659380"/>
          </a:xfrm>
          <a:prstGeom prst="rect">
            <a:avLst/>
          </a:prstGeom>
        </p:spPr>
      </p:pic>
    </p:spTree>
  </p:cSld>
  <p:clrMapOvr>
    <a:masterClrMapping/>
  </p:clrMapOvr>
  <p:transition spd="med">
    <p:fade thruBlk="1"/>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2" name="Group 35"/>
          <p:cNvGrpSpPr>
            <a:grpSpLocks/>
          </p:cNvGrpSpPr>
          <p:nvPr/>
        </p:nvGrpSpPr>
        <p:grpSpPr bwMode="auto">
          <a:xfrm>
            <a:off x="2932113" y="3314700"/>
            <a:ext cx="3276600" cy="2286000"/>
            <a:chOff x="1731" y="2088"/>
            <a:chExt cx="2064" cy="1440"/>
          </a:xfrm>
        </p:grpSpPr>
        <p:sp>
          <p:nvSpPr>
            <p:cNvPr id="95237" name="Oval 14"/>
            <p:cNvSpPr>
              <a:spLocks noChangeArrowheads="1"/>
            </p:cNvSpPr>
            <p:nvPr/>
          </p:nvSpPr>
          <p:spPr bwMode="auto">
            <a:xfrm>
              <a:off x="1731" y="2280"/>
              <a:ext cx="240" cy="240"/>
            </a:xfrm>
            <a:prstGeom prst="ellipse">
              <a:avLst/>
            </a:prstGeom>
            <a:solidFill>
              <a:srgbClr val="0000FF"/>
            </a:solidFill>
            <a:ln w="57150">
              <a:solidFill>
                <a:schemeClr val="tx1"/>
              </a:solidFill>
              <a:round/>
              <a:headEnd/>
              <a:tailEnd/>
            </a:ln>
          </p:spPr>
          <p:txBody>
            <a:bodyPr wrap="none" anchor="ctr">
              <a:prstTxWarp prst="textNoShape">
                <a:avLst/>
              </a:prstTxWarp>
            </a:bodyPr>
            <a:lstStyle/>
            <a:p>
              <a:endParaRPr lang="en-US"/>
            </a:p>
          </p:txBody>
        </p:sp>
        <p:sp>
          <p:nvSpPr>
            <p:cNvPr id="95238" name="Oval 15"/>
            <p:cNvSpPr>
              <a:spLocks noChangeArrowheads="1"/>
            </p:cNvSpPr>
            <p:nvPr/>
          </p:nvSpPr>
          <p:spPr bwMode="auto">
            <a:xfrm>
              <a:off x="2643" y="2088"/>
              <a:ext cx="240" cy="240"/>
            </a:xfrm>
            <a:prstGeom prst="ellipse">
              <a:avLst/>
            </a:prstGeom>
            <a:solidFill>
              <a:srgbClr val="FF0000"/>
            </a:solidFill>
            <a:ln w="57150">
              <a:solidFill>
                <a:schemeClr val="tx1"/>
              </a:solidFill>
              <a:round/>
              <a:headEnd/>
              <a:tailEnd/>
            </a:ln>
          </p:spPr>
          <p:txBody>
            <a:bodyPr wrap="none" anchor="ctr">
              <a:prstTxWarp prst="textNoShape">
                <a:avLst/>
              </a:prstTxWarp>
            </a:bodyPr>
            <a:lstStyle/>
            <a:p>
              <a:endParaRPr lang="en-US"/>
            </a:p>
          </p:txBody>
        </p:sp>
        <p:sp>
          <p:nvSpPr>
            <p:cNvPr id="95239" name="Oval 16"/>
            <p:cNvSpPr>
              <a:spLocks noChangeArrowheads="1"/>
            </p:cNvSpPr>
            <p:nvPr/>
          </p:nvSpPr>
          <p:spPr bwMode="auto">
            <a:xfrm>
              <a:off x="2643" y="2760"/>
              <a:ext cx="240" cy="240"/>
            </a:xfrm>
            <a:prstGeom prst="ellipse">
              <a:avLst/>
            </a:prstGeom>
            <a:solidFill>
              <a:srgbClr val="FF0000"/>
            </a:solidFill>
            <a:ln w="57150">
              <a:solidFill>
                <a:schemeClr val="tx1"/>
              </a:solidFill>
              <a:round/>
              <a:headEnd/>
              <a:tailEnd/>
            </a:ln>
          </p:spPr>
          <p:txBody>
            <a:bodyPr wrap="none" anchor="ctr">
              <a:prstTxWarp prst="textNoShape">
                <a:avLst/>
              </a:prstTxWarp>
            </a:bodyPr>
            <a:lstStyle/>
            <a:p>
              <a:endParaRPr lang="en-US"/>
            </a:p>
          </p:txBody>
        </p:sp>
        <p:sp>
          <p:nvSpPr>
            <p:cNvPr id="95240" name="Oval 17"/>
            <p:cNvSpPr>
              <a:spLocks noChangeArrowheads="1"/>
            </p:cNvSpPr>
            <p:nvPr/>
          </p:nvSpPr>
          <p:spPr bwMode="auto">
            <a:xfrm>
              <a:off x="1923" y="3288"/>
              <a:ext cx="240" cy="240"/>
            </a:xfrm>
            <a:prstGeom prst="ellipse">
              <a:avLst/>
            </a:prstGeom>
            <a:solidFill>
              <a:srgbClr val="008000"/>
            </a:solidFill>
            <a:ln w="57150">
              <a:solidFill>
                <a:schemeClr val="tx1"/>
              </a:solidFill>
              <a:round/>
              <a:headEnd/>
              <a:tailEnd/>
            </a:ln>
          </p:spPr>
          <p:txBody>
            <a:bodyPr wrap="none" anchor="ctr">
              <a:prstTxWarp prst="textNoShape">
                <a:avLst/>
              </a:prstTxWarp>
            </a:bodyPr>
            <a:lstStyle/>
            <a:p>
              <a:endParaRPr lang="en-US"/>
            </a:p>
          </p:txBody>
        </p:sp>
        <p:sp>
          <p:nvSpPr>
            <p:cNvPr id="95241" name="Oval 18"/>
            <p:cNvSpPr>
              <a:spLocks noChangeArrowheads="1"/>
            </p:cNvSpPr>
            <p:nvPr/>
          </p:nvSpPr>
          <p:spPr bwMode="auto">
            <a:xfrm>
              <a:off x="3411" y="3288"/>
              <a:ext cx="240" cy="240"/>
            </a:xfrm>
            <a:prstGeom prst="ellipse">
              <a:avLst/>
            </a:prstGeom>
            <a:solidFill>
              <a:srgbClr val="0000FF"/>
            </a:solidFill>
            <a:ln w="57150">
              <a:solidFill>
                <a:schemeClr val="tx1"/>
              </a:solidFill>
              <a:round/>
              <a:headEnd/>
              <a:tailEnd/>
            </a:ln>
          </p:spPr>
          <p:txBody>
            <a:bodyPr wrap="none" anchor="ctr">
              <a:prstTxWarp prst="textNoShape">
                <a:avLst/>
              </a:prstTxWarp>
            </a:bodyPr>
            <a:lstStyle/>
            <a:p>
              <a:endParaRPr lang="en-US"/>
            </a:p>
          </p:txBody>
        </p:sp>
        <p:sp>
          <p:nvSpPr>
            <p:cNvPr id="95242" name="Oval 19"/>
            <p:cNvSpPr>
              <a:spLocks noChangeArrowheads="1"/>
            </p:cNvSpPr>
            <p:nvPr/>
          </p:nvSpPr>
          <p:spPr bwMode="auto">
            <a:xfrm>
              <a:off x="3555" y="2520"/>
              <a:ext cx="240" cy="240"/>
            </a:xfrm>
            <a:prstGeom prst="ellipse">
              <a:avLst/>
            </a:prstGeom>
            <a:solidFill>
              <a:srgbClr val="0000FF"/>
            </a:solidFill>
            <a:ln w="57150">
              <a:solidFill>
                <a:schemeClr val="tx1"/>
              </a:solidFill>
              <a:round/>
              <a:headEnd/>
              <a:tailEnd/>
            </a:ln>
          </p:spPr>
          <p:txBody>
            <a:bodyPr wrap="none" anchor="ctr">
              <a:prstTxWarp prst="textNoShape">
                <a:avLst/>
              </a:prstTxWarp>
            </a:bodyPr>
            <a:lstStyle/>
            <a:p>
              <a:endParaRPr lang="en-US"/>
            </a:p>
          </p:txBody>
        </p:sp>
        <p:sp>
          <p:nvSpPr>
            <p:cNvPr id="95243" name="Line 22"/>
            <p:cNvSpPr>
              <a:spLocks noChangeShapeType="1"/>
            </p:cNvSpPr>
            <p:nvPr/>
          </p:nvSpPr>
          <p:spPr bwMode="auto">
            <a:xfrm flipV="1">
              <a:off x="1971" y="2232"/>
              <a:ext cx="672" cy="144"/>
            </a:xfrm>
            <a:prstGeom prst="line">
              <a:avLst/>
            </a:prstGeom>
            <a:noFill/>
            <a:ln w="57150">
              <a:solidFill>
                <a:schemeClr val="tx1"/>
              </a:solidFill>
              <a:round/>
              <a:headEnd/>
              <a:tailEnd/>
            </a:ln>
          </p:spPr>
          <p:txBody>
            <a:bodyPr>
              <a:prstTxWarp prst="textNoShape">
                <a:avLst/>
              </a:prstTxWarp>
            </a:bodyPr>
            <a:lstStyle/>
            <a:p>
              <a:endParaRPr lang="en-US"/>
            </a:p>
          </p:txBody>
        </p:sp>
        <p:sp>
          <p:nvSpPr>
            <p:cNvPr id="95244" name="Line 24"/>
            <p:cNvSpPr>
              <a:spLocks noChangeShapeType="1"/>
            </p:cNvSpPr>
            <p:nvPr/>
          </p:nvSpPr>
          <p:spPr bwMode="auto">
            <a:xfrm>
              <a:off x="2883" y="2232"/>
              <a:ext cx="672" cy="336"/>
            </a:xfrm>
            <a:prstGeom prst="line">
              <a:avLst/>
            </a:prstGeom>
            <a:noFill/>
            <a:ln w="57150">
              <a:solidFill>
                <a:schemeClr val="tx1"/>
              </a:solidFill>
              <a:round/>
              <a:headEnd/>
              <a:tailEnd/>
            </a:ln>
          </p:spPr>
          <p:txBody>
            <a:bodyPr>
              <a:prstTxWarp prst="textNoShape">
                <a:avLst/>
              </a:prstTxWarp>
            </a:bodyPr>
            <a:lstStyle/>
            <a:p>
              <a:endParaRPr lang="en-US"/>
            </a:p>
          </p:txBody>
        </p:sp>
        <p:sp>
          <p:nvSpPr>
            <p:cNvPr id="95245" name="Line 25"/>
            <p:cNvSpPr>
              <a:spLocks noChangeShapeType="1"/>
            </p:cNvSpPr>
            <p:nvPr/>
          </p:nvSpPr>
          <p:spPr bwMode="auto">
            <a:xfrm flipH="1" flipV="1">
              <a:off x="2866" y="2935"/>
              <a:ext cx="568" cy="402"/>
            </a:xfrm>
            <a:prstGeom prst="line">
              <a:avLst/>
            </a:prstGeom>
            <a:noFill/>
            <a:ln w="57150">
              <a:solidFill>
                <a:schemeClr val="tx1"/>
              </a:solidFill>
              <a:round/>
              <a:headEnd/>
              <a:tailEnd/>
            </a:ln>
          </p:spPr>
          <p:txBody>
            <a:bodyPr>
              <a:prstTxWarp prst="textNoShape">
                <a:avLst/>
              </a:prstTxWarp>
            </a:bodyPr>
            <a:lstStyle/>
            <a:p>
              <a:endParaRPr lang="en-US"/>
            </a:p>
          </p:txBody>
        </p:sp>
        <p:sp>
          <p:nvSpPr>
            <p:cNvPr id="95246" name="Line 26"/>
            <p:cNvSpPr>
              <a:spLocks noChangeShapeType="1"/>
            </p:cNvSpPr>
            <p:nvPr/>
          </p:nvSpPr>
          <p:spPr bwMode="auto">
            <a:xfrm flipV="1">
              <a:off x="2133" y="2956"/>
              <a:ext cx="541" cy="384"/>
            </a:xfrm>
            <a:prstGeom prst="line">
              <a:avLst/>
            </a:prstGeom>
            <a:noFill/>
            <a:ln w="57150">
              <a:solidFill>
                <a:schemeClr val="tx1"/>
              </a:solidFill>
              <a:round/>
              <a:headEnd/>
              <a:tailEnd/>
            </a:ln>
          </p:spPr>
          <p:txBody>
            <a:bodyPr>
              <a:prstTxWarp prst="textNoShape">
                <a:avLst/>
              </a:prstTxWarp>
            </a:bodyPr>
            <a:lstStyle/>
            <a:p>
              <a:endParaRPr lang="en-US"/>
            </a:p>
          </p:txBody>
        </p:sp>
        <p:sp>
          <p:nvSpPr>
            <p:cNvPr id="95247" name="Line 27"/>
            <p:cNvSpPr>
              <a:spLocks noChangeShapeType="1"/>
            </p:cNvSpPr>
            <p:nvPr/>
          </p:nvSpPr>
          <p:spPr bwMode="auto">
            <a:xfrm flipH="1" flipV="1">
              <a:off x="1962" y="2463"/>
              <a:ext cx="690" cy="353"/>
            </a:xfrm>
            <a:prstGeom prst="line">
              <a:avLst/>
            </a:prstGeom>
            <a:noFill/>
            <a:ln w="57150">
              <a:solidFill>
                <a:schemeClr val="tx1"/>
              </a:solidFill>
              <a:round/>
              <a:headEnd/>
              <a:tailEnd/>
            </a:ln>
          </p:spPr>
          <p:txBody>
            <a:bodyPr>
              <a:prstTxWarp prst="textNoShape">
                <a:avLst/>
              </a:prstTxWarp>
            </a:bodyPr>
            <a:lstStyle/>
            <a:p>
              <a:endParaRPr lang="en-US"/>
            </a:p>
          </p:txBody>
        </p:sp>
        <p:sp>
          <p:nvSpPr>
            <p:cNvPr id="95248" name="Line 30"/>
            <p:cNvSpPr>
              <a:spLocks noChangeShapeType="1"/>
            </p:cNvSpPr>
            <p:nvPr/>
          </p:nvSpPr>
          <p:spPr bwMode="auto">
            <a:xfrm flipH="1" flipV="1">
              <a:off x="1875" y="2520"/>
              <a:ext cx="144" cy="768"/>
            </a:xfrm>
            <a:prstGeom prst="line">
              <a:avLst/>
            </a:prstGeom>
            <a:noFill/>
            <a:ln w="57150">
              <a:solidFill>
                <a:schemeClr val="tx1"/>
              </a:solidFill>
              <a:round/>
              <a:headEnd/>
              <a:tailEnd/>
            </a:ln>
          </p:spPr>
          <p:txBody>
            <a:bodyPr>
              <a:prstTxWarp prst="textNoShape">
                <a:avLst/>
              </a:prstTxWarp>
            </a:bodyPr>
            <a:lstStyle/>
            <a:p>
              <a:endParaRPr lang="en-US"/>
            </a:p>
          </p:txBody>
        </p:sp>
        <p:sp>
          <p:nvSpPr>
            <p:cNvPr id="95249" name="Line 32"/>
            <p:cNvSpPr>
              <a:spLocks noChangeShapeType="1"/>
            </p:cNvSpPr>
            <p:nvPr/>
          </p:nvSpPr>
          <p:spPr bwMode="auto">
            <a:xfrm flipV="1">
              <a:off x="2870" y="2664"/>
              <a:ext cx="685" cy="192"/>
            </a:xfrm>
            <a:prstGeom prst="line">
              <a:avLst/>
            </a:prstGeom>
            <a:noFill/>
            <a:ln w="57150">
              <a:solidFill>
                <a:schemeClr val="tx1"/>
              </a:solidFill>
              <a:round/>
              <a:headEnd/>
              <a:tailEnd/>
            </a:ln>
          </p:spPr>
          <p:txBody>
            <a:bodyPr>
              <a:prstTxWarp prst="textNoShape">
                <a:avLst/>
              </a:prstTxWarp>
            </a:bodyPr>
            <a:lstStyle/>
            <a:p>
              <a:endParaRPr lang="en-US"/>
            </a:p>
          </p:txBody>
        </p:sp>
      </p:grpSp>
      <p:sp>
        <p:nvSpPr>
          <p:cNvPr id="175137" name="Text Box 33"/>
          <p:cNvSpPr txBox="1">
            <a:spLocks noChangeArrowheads="1"/>
          </p:cNvSpPr>
          <p:nvPr/>
        </p:nvSpPr>
        <p:spPr bwMode="auto">
          <a:xfrm>
            <a:off x="554038" y="1447800"/>
            <a:ext cx="8032750" cy="1373188"/>
          </a:xfrm>
          <a:prstGeom prst="rect">
            <a:avLst/>
          </a:prstGeom>
          <a:noFill/>
          <a:ln w="9525">
            <a:noFill/>
            <a:miter lim="800000"/>
            <a:headEnd/>
            <a:tailEnd/>
          </a:ln>
        </p:spPr>
        <p:txBody>
          <a:bodyPr>
            <a:prstTxWarp prst="textNoShape">
              <a:avLst/>
            </a:prstTxWarp>
            <a:spAutoFit/>
          </a:bodyPr>
          <a:lstStyle/>
          <a:p>
            <a:pPr eaLnBrk="0" hangingPunct="0">
              <a:spcBef>
                <a:spcPct val="20000"/>
              </a:spcBef>
            </a:pPr>
            <a:r>
              <a:rPr lang="en-US"/>
              <a:t>A coloring of a graph is an assignment of a color to each vertex such that no neighboring vertices have the same color</a:t>
            </a:r>
          </a:p>
        </p:txBody>
      </p:sp>
      <p:sp>
        <p:nvSpPr>
          <p:cNvPr id="95236" name="Text Box 34"/>
          <p:cNvSpPr txBox="1">
            <a:spLocks noChangeArrowheads="1"/>
          </p:cNvSpPr>
          <p:nvPr/>
        </p:nvSpPr>
        <p:spPr bwMode="auto">
          <a:xfrm>
            <a:off x="2205038" y="449263"/>
            <a:ext cx="4730750" cy="823912"/>
          </a:xfrm>
          <a:prstGeom prst="rect">
            <a:avLst/>
          </a:prstGeom>
          <a:noFill/>
          <a:ln w="9525">
            <a:noFill/>
            <a:miter lim="800000"/>
            <a:headEnd/>
            <a:tailEnd/>
          </a:ln>
        </p:spPr>
        <p:txBody>
          <a:bodyPr wrap="none">
            <a:prstTxWarp prst="textNoShape">
              <a:avLst/>
            </a:prstTxWarp>
            <a:spAutoFit/>
          </a:bodyPr>
          <a:lstStyle/>
          <a:p>
            <a:r>
              <a:rPr lang="en-US" sz="4800"/>
              <a:t>Graph Coloring</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5137"/>
                                        </p:tgtEl>
                                        <p:attrNameLst>
                                          <p:attrName>style.visibility</p:attrName>
                                        </p:attrNameLst>
                                      </p:cBhvr>
                                      <p:to>
                                        <p:strVal val="visible"/>
                                      </p:to>
                                    </p:set>
                                    <p:animEffect transition="in" filter="fade">
                                      <p:cBhvr>
                                        <p:cTn id="7" dur="500"/>
                                        <p:tgtEl>
                                          <p:spTgt spid="17513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37" grpId="0"/>
    </p:bld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7282" name="Text Box 7"/>
          <p:cNvSpPr txBox="1">
            <a:spLocks noChangeArrowheads="1"/>
          </p:cNvSpPr>
          <p:nvPr/>
        </p:nvSpPr>
        <p:spPr bwMode="auto">
          <a:xfrm>
            <a:off x="1998663" y="1035050"/>
            <a:ext cx="4730750" cy="823913"/>
          </a:xfrm>
          <a:prstGeom prst="rect">
            <a:avLst/>
          </a:prstGeom>
          <a:noFill/>
          <a:ln w="9525">
            <a:noFill/>
            <a:miter lim="800000"/>
            <a:headEnd/>
            <a:tailEnd/>
          </a:ln>
        </p:spPr>
        <p:txBody>
          <a:bodyPr wrap="none">
            <a:prstTxWarp prst="textNoShape">
              <a:avLst/>
            </a:prstTxWarp>
            <a:spAutoFit/>
          </a:bodyPr>
          <a:lstStyle/>
          <a:p>
            <a:r>
              <a:rPr lang="en-US" sz="4800"/>
              <a:t>Graph Coloring</a:t>
            </a:r>
          </a:p>
        </p:txBody>
      </p:sp>
      <p:sp>
        <p:nvSpPr>
          <p:cNvPr id="97283" name="Text Box 8"/>
          <p:cNvSpPr txBox="1">
            <a:spLocks noChangeArrowheads="1"/>
          </p:cNvSpPr>
          <p:nvPr/>
        </p:nvSpPr>
        <p:spPr bwMode="auto">
          <a:xfrm>
            <a:off x="682625" y="2111375"/>
            <a:ext cx="5389563" cy="519113"/>
          </a:xfrm>
          <a:prstGeom prst="rect">
            <a:avLst/>
          </a:prstGeom>
          <a:noFill/>
          <a:ln w="9525">
            <a:noFill/>
            <a:miter lim="800000"/>
            <a:headEnd/>
            <a:tailEnd/>
          </a:ln>
        </p:spPr>
        <p:txBody>
          <a:bodyPr wrap="none">
            <a:prstTxWarp prst="textNoShape">
              <a:avLst/>
            </a:prstTxWarp>
            <a:spAutoFit/>
          </a:bodyPr>
          <a:lstStyle/>
          <a:p>
            <a:pPr eaLnBrk="0" hangingPunct="0">
              <a:spcBef>
                <a:spcPct val="20000"/>
              </a:spcBef>
            </a:pPr>
            <a:r>
              <a:rPr lang="en-US"/>
              <a:t>Arises surprisingly often in CS</a:t>
            </a:r>
          </a:p>
        </p:txBody>
      </p:sp>
      <p:sp>
        <p:nvSpPr>
          <p:cNvPr id="177161" name="Text Box 9"/>
          <p:cNvSpPr txBox="1">
            <a:spLocks noChangeArrowheads="1"/>
          </p:cNvSpPr>
          <p:nvPr/>
        </p:nvSpPr>
        <p:spPr bwMode="auto">
          <a:xfrm>
            <a:off x="682625" y="2752725"/>
            <a:ext cx="7580313" cy="2227263"/>
          </a:xfrm>
          <a:prstGeom prst="rect">
            <a:avLst/>
          </a:prstGeom>
          <a:noFill/>
          <a:ln w="9525">
            <a:noFill/>
            <a:miter lim="800000"/>
            <a:headEnd/>
            <a:tailEnd/>
          </a:ln>
        </p:spPr>
        <p:txBody>
          <a:bodyPr>
            <a:prstTxWarp prst="textNoShape">
              <a:avLst/>
            </a:prstTxWarp>
            <a:spAutoFit/>
          </a:bodyPr>
          <a:lstStyle/>
          <a:p>
            <a:pPr eaLnBrk="0" hangingPunct="0">
              <a:spcBef>
                <a:spcPct val="20000"/>
              </a:spcBef>
            </a:pPr>
            <a:r>
              <a:rPr lang="en-US"/>
              <a:t>Register allocation: assign temporary variables to registers for scheduling instructions.  Variables that  interfere, or are simultaneously active, cannot  be assigned to the same register</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7161"/>
                                        </p:tgtEl>
                                        <p:attrNameLst>
                                          <p:attrName>style.visibility</p:attrName>
                                        </p:attrNameLst>
                                      </p:cBhvr>
                                      <p:to>
                                        <p:strVal val="visible"/>
                                      </p:to>
                                    </p:set>
                                    <p:animEffect transition="in" filter="fade">
                                      <p:cBhvr>
                                        <p:cTn id="7" dur="500"/>
                                        <p:tgtEl>
                                          <p:spTgt spid="1771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7161" grpId="0"/>
    </p:bldLst>
  </p:timing>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9330" name="Text Box 34"/>
          <p:cNvSpPr txBox="1">
            <a:spLocks noChangeArrowheads="1"/>
          </p:cNvSpPr>
          <p:nvPr/>
        </p:nvSpPr>
        <p:spPr bwMode="auto">
          <a:xfrm>
            <a:off x="413497" y="474663"/>
            <a:ext cx="8255166" cy="461665"/>
          </a:xfrm>
          <a:prstGeom prst="rect">
            <a:avLst/>
          </a:prstGeom>
          <a:noFill/>
          <a:ln w="9525">
            <a:noFill/>
            <a:miter lim="800000"/>
            <a:headEnd/>
            <a:tailEnd/>
          </a:ln>
        </p:spPr>
        <p:txBody>
          <a:bodyPr wrap="square">
            <a:prstTxWarp prst="textNoShape">
              <a:avLst/>
            </a:prstTxWarp>
            <a:spAutoFit/>
          </a:bodyPr>
          <a:lstStyle/>
          <a:p>
            <a:r>
              <a:rPr lang="en-US" sz="2400" dirty="0"/>
              <a:t>Theorem: Every planar graph can be</a:t>
            </a:r>
            <a:r>
              <a:rPr lang="en-US" sz="2400" dirty="0" smtClean="0"/>
              <a:t> 5-</a:t>
            </a:r>
            <a:r>
              <a:rPr lang="en-US" sz="2400" dirty="0"/>
              <a:t>colored</a:t>
            </a:r>
          </a:p>
        </p:txBody>
      </p:sp>
      <p:sp>
        <p:nvSpPr>
          <p:cNvPr id="179235" name="Text Box 35"/>
          <p:cNvSpPr txBox="1">
            <a:spLocks noChangeArrowheads="1"/>
          </p:cNvSpPr>
          <p:nvPr/>
        </p:nvSpPr>
        <p:spPr bwMode="auto">
          <a:xfrm>
            <a:off x="600075" y="1118237"/>
            <a:ext cx="3239589" cy="461665"/>
          </a:xfrm>
          <a:prstGeom prst="rect">
            <a:avLst/>
          </a:prstGeom>
          <a:noFill/>
          <a:ln w="9525">
            <a:noFill/>
            <a:miter lim="800000"/>
            <a:headEnd/>
            <a:tailEnd/>
          </a:ln>
        </p:spPr>
        <p:txBody>
          <a:bodyPr wrap="none">
            <a:prstTxWarp prst="textNoShape">
              <a:avLst/>
            </a:prstTxWarp>
            <a:spAutoFit/>
          </a:bodyPr>
          <a:lstStyle/>
          <a:p>
            <a:r>
              <a:rPr lang="en-US" sz="2400" dirty="0">
                <a:solidFill>
                  <a:schemeClr val="tx2"/>
                </a:solidFill>
              </a:rPr>
              <a:t>Proof</a:t>
            </a:r>
            <a:r>
              <a:rPr lang="en-US" sz="2400" dirty="0" smtClean="0">
                <a:solidFill>
                  <a:schemeClr val="tx2"/>
                </a:solidFill>
              </a:rPr>
              <a:t> (</a:t>
            </a:r>
            <a:r>
              <a:rPr lang="en-US" sz="2400" dirty="0">
                <a:solidFill>
                  <a:schemeClr val="tx2"/>
                </a:solidFill>
              </a:rPr>
              <a:t>by induction):</a:t>
            </a:r>
          </a:p>
        </p:txBody>
      </p:sp>
      <p:sp>
        <p:nvSpPr>
          <p:cNvPr id="179236" name="Text Box 36"/>
          <p:cNvSpPr txBox="1">
            <a:spLocks noChangeArrowheads="1"/>
          </p:cNvSpPr>
          <p:nvPr/>
        </p:nvSpPr>
        <p:spPr bwMode="auto">
          <a:xfrm>
            <a:off x="600075" y="1587422"/>
            <a:ext cx="8029575" cy="830997"/>
          </a:xfrm>
          <a:prstGeom prst="rect">
            <a:avLst/>
          </a:prstGeom>
          <a:noFill/>
          <a:ln w="9525">
            <a:noFill/>
            <a:miter lim="800000"/>
            <a:headEnd/>
            <a:tailEnd/>
          </a:ln>
        </p:spPr>
        <p:txBody>
          <a:bodyPr>
            <a:prstTxWarp prst="textNoShape">
              <a:avLst/>
            </a:prstTxWarp>
            <a:spAutoFit/>
          </a:bodyPr>
          <a:lstStyle/>
          <a:p>
            <a:r>
              <a:rPr lang="en-US" sz="2400" dirty="0"/>
              <a:t>Assume every planar graph with less than </a:t>
            </a:r>
            <a:r>
              <a:rPr lang="en-US" sz="2400" dirty="0" err="1"/>
              <a:t>n</a:t>
            </a:r>
            <a:r>
              <a:rPr lang="en-US" sz="2400" dirty="0"/>
              <a:t> vertices can be</a:t>
            </a:r>
            <a:r>
              <a:rPr lang="en-US" sz="2400" dirty="0" smtClean="0"/>
              <a:t> 5-colored.  A base case of </a:t>
            </a:r>
            <a:r>
              <a:rPr lang="en-US" sz="2400" dirty="0" err="1" smtClean="0"/>
              <a:t>n</a:t>
            </a:r>
            <a:r>
              <a:rPr lang="en-US" sz="2400" dirty="0" smtClean="0"/>
              <a:t>&lt;6 is trivial.</a:t>
            </a:r>
            <a:endParaRPr lang="en-US" sz="2400" dirty="0"/>
          </a:p>
        </p:txBody>
      </p:sp>
      <p:sp>
        <p:nvSpPr>
          <p:cNvPr id="179237" name="Text Box 37"/>
          <p:cNvSpPr txBox="1">
            <a:spLocks noChangeArrowheads="1"/>
          </p:cNvSpPr>
          <p:nvPr/>
        </p:nvSpPr>
        <p:spPr bwMode="auto">
          <a:xfrm>
            <a:off x="622226" y="2386062"/>
            <a:ext cx="3862957" cy="461665"/>
          </a:xfrm>
          <a:prstGeom prst="rect">
            <a:avLst/>
          </a:prstGeom>
          <a:noFill/>
          <a:ln w="9525">
            <a:noFill/>
            <a:miter lim="800000"/>
            <a:headEnd/>
            <a:tailEnd/>
          </a:ln>
        </p:spPr>
        <p:txBody>
          <a:bodyPr wrap="none">
            <a:prstTxWarp prst="textNoShape">
              <a:avLst/>
            </a:prstTxWarp>
            <a:spAutoFit/>
          </a:bodyPr>
          <a:lstStyle/>
          <a:p>
            <a:r>
              <a:rPr lang="en-US" sz="2400" dirty="0"/>
              <a:t>Assume G has </a:t>
            </a:r>
            <a:r>
              <a:rPr lang="en-US" sz="2400" dirty="0" err="1"/>
              <a:t>n</a:t>
            </a:r>
            <a:r>
              <a:rPr lang="en-US" sz="2400" dirty="0"/>
              <a:t> vertices</a:t>
            </a:r>
          </a:p>
        </p:txBody>
      </p:sp>
      <p:sp>
        <p:nvSpPr>
          <p:cNvPr id="179238" name="Text Box 38"/>
          <p:cNvSpPr txBox="1">
            <a:spLocks noChangeArrowheads="1"/>
          </p:cNvSpPr>
          <p:nvPr/>
        </p:nvSpPr>
        <p:spPr bwMode="auto">
          <a:xfrm>
            <a:off x="636994" y="2810941"/>
            <a:ext cx="7972598" cy="830997"/>
          </a:xfrm>
          <a:prstGeom prst="rect">
            <a:avLst/>
          </a:prstGeom>
          <a:noFill/>
          <a:ln w="9525">
            <a:noFill/>
            <a:miter lim="800000"/>
            <a:headEnd/>
            <a:tailEnd/>
          </a:ln>
        </p:spPr>
        <p:txBody>
          <a:bodyPr wrap="square">
            <a:prstTxWarp prst="textNoShape">
              <a:avLst/>
            </a:prstTxWarp>
            <a:spAutoFit/>
          </a:bodyPr>
          <a:lstStyle/>
          <a:p>
            <a:r>
              <a:rPr lang="en-US" sz="2400" dirty="0"/>
              <a:t>Since G is planar, it has some node </a:t>
            </a:r>
            <a:r>
              <a:rPr lang="en-US" sz="2400" dirty="0" err="1"/>
              <a:t>v</a:t>
            </a:r>
            <a:r>
              <a:rPr lang="en-US" sz="2400" dirty="0"/>
              <a:t> with degree at most </a:t>
            </a:r>
            <a:r>
              <a:rPr lang="en-US" sz="2400" dirty="0" smtClean="0"/>
              <a:t>5.</a:t>
            </a:r>
            <a:endParaRPr lang="en-US" sz="2400" dirty="0"/>
          </a:p>
        </p:txBody>
      </p:sp>
      <p:sp>
        <p:nvSpPr>
          <p:cNvPr id="8" name="Text Box 39"/>
          <p:cNvSpPr txBox="1">
            <a:spLocks noChangeArrowheads="1"/>
          </p:cNvSpPr>
          <p:nvPr/>
        </p:nvSpPr>
        <p:spPr bwMode="auto">
          <a:xfrm>
            <a:off x="630397" y="3615887"/>
            <a:ext cx="8513603" cy="830997"/>
          </a:xfrm>
          <a:prstGeom prst="rect">
            <a:avLst/>
          </a:prstGeom>
          <a:noFill/>
          <a:ln w="9525">
            <a:noFill/>
            <a:miter lim="800000"/>
            <a:headEnd/>
            <a:tailEnd/>
          </a:ln>
        </p:spPr>
        <p:txBody>
          <a:bodyPr wrap="square">
            <a:prstTxWarp prst="textNoShape">
              <a:avLst/>
            </a:prstTxWarp>
            <a:spAutoFit/>
          </a:bodyPr>
          <a:lstStyle/>
          <a:p>
            <a:r>
              <a:rPr lang="en-US" sz="2400" dirty="0" smtClean="0"/>
              <a:t>If </a:t>
            </a:r>
            <a:r>
              <a:rPr lang="en-US" sz="2400" dirty="0" err="1" smtClean="0"/>
              <a:t>deg(v</a:t>
            </a:r>
            <a:r>
              <a:rPr lang="en-US" sz="2400" dirty="0" smtClean="0"/>
              <a:t>)&lt;5, Remove </a:t>
            </a:r>
            <a:r>
              <a:rPr lang="en-US" sz="2400" dirty="0" err="1"/>
              <a:t>v</a:t>
            </a:r>
            <a:r>
              <a:rPr lang="en-US" sz="2400" dirty="0"/>
              <a:t> and color </a:t>
            </a:r>
            <a:r>
              <a:rPr lang="en-US" sz="2400" dirty="0" smtClean="0"/>
              <a:t>by with 5 colors.  Now color </a:t>
            </a:r>
            <a:r>
              <a:rPr lang="en-US" sz="2400" dirty="0" err="1" smtClean="0"/>
              <a:t>v</a:t>
            </a:r>
            <a:r>
              <a:rPr lang="en-US" sz="2400" dirty="0" smtClean="0"/>
              <a:t> with a color not used among its neighbors.</a:t>
            </a:r>
            <a:endParaRPr lang="en-US" sz="2400" dirty="0"/>
          </a:p>
        </p:txBody>
      </p:sp>
      <p:sp>
        <p:nvSpPr>
          <p:cNvPr id="9" name="Text Box 39"/>
          <p:cNvSpPr txBox="1">
            <a:spLocks noChangeArrowheads="1"/>
          </p:cNvSpPr>
          <p:nvPr/>
        </p:nvSpPr>
        <p:spPr bwMode="auto">
          <a:xfrm>
            <a:off x="723727" y="4698685"/>
            <a:ext cx="7819412" cy="1938992"/>
          </a:xfrm>
          <a:prstGeom prst="rect">
            <a:avLst/>
          </a:prstGeom>
          <a:noFill/>
          <a:ln w="9525">
            <a:noFill/>
            <a:miter lim="800000"/>
            <a:headEnd/>
            <a:tailEnd/>
          </a:ln>
        </p:spPr>
        <p:txBody>
          <a:bodyPr wrap="square">
            <a:prstTxWarp prst="textNoShape">
              <a:avLst/>
            </a:prstTxWarp>
            <a:spAutoFit/>
          </a:bodyPr>
          <a:lstStyle/>
          <a:p>
            <a:r>
              <a:rPr lang="en-US" sz="2400" dirty="0" smtClean="0"/>
              <a:t>(A slight technicality here is that we have to keep the graph connected in order to apply the Euler formula.  If removal of </a:t>
            </a:r>
            <a:r>
              <a:rPr lang="en-US" sz="2400" dirty="0" err="1" smtClean="0"/>
              <a:t>v</a:t>
            </a:r>
            <a:r>
              <a:rPr lang="en-US" sz="2400" dirty="0" smtClean="0"/>
              <a:t> disconnects the graph, then you can add sufficient edges among the neighbors of </a:t>
            </a:r>
            <a:r>
              <a:rPr lang="en-US" sz="2400" dirty="0" err="1" smtClean="0"/>
              <a:t>v</a:t>
            </a:r>
            <a:r>
              <a:rPr lang="en-US" sz="2400" dirty="0" smtClean="0"/>
              <a:t> to retain connectivity. )</a:t>
            </a:r>
            <a:endParaRPr lang="en-US" sz="24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9235"/>
                                        </p:tgtEl>
                                        <p:attrNameLst>
                                          <p:attrName>style.visibility</p:attrName>
                                        </p:attrNameLst>
                                      </p:cBhvr>
                                      <p:to>
                                        <p:strVal val="visible"/>
                                      </p:to>
                                    </p:set>
                                    <p:animEffect transition="in" filter="fade">
                                      <p:cBhvr>
                                        <p:cTn id="7" dur="500"/>
                                        <p:tgtEl>
                                          <p:spTgt spid="17923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79236"/>
                                        </p:tgtEl>
                                        <p:attrNameLst>
                                          <p:attrName>style.visibility</p:attrName>
                                        </p:attrNameLst>
                                      </p:cBhvr>
                                      <p:to>
                                        <p:strVal val="visible"/>
                                      </p:to>
                                    </p:set>
                                    <p:animEffect transition="in" filter="fade">
                                      <p:cBhvr>
                                        <p:cTn id="12" dur="500"/>
                                        <p:tgtEl>
                                          <p:spTgt spid="1792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9237"/>
                                        </p:tgtEl>
                                        <p:attrNameLst>
                                          <p:attrName>style.visibility</p:attrName>
                                        </p:attrNameLst>
                                      </p:cBhvr>
                                      <p:to>
                                        <p:strVal val="visible"/>
                                      </p:to>
                                    </p:set>
                                    <p:animEffect transition="in" filter="fade">
                                      <p:cBhvr>
                                        <p:cTn id="17" dur="500"/>
                                        <p:tgtEl>
                                          <p:spTgt spid="17923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79238"/>
                                        </p:tgtEl>
                                        <p:attrNameLst>
                                          <p:attrName>style.visibility</p:attrName>
                                        </p:attrNameLst>
                                      </p:cBhvr>
                                      <p:to>
                                        <p:strVal val="visible"/>
                                      </p:to>
                                    </p:set>
                                    <p:animEffect transition="in" filter="fade">
                                      <p:cBhvr>
                                        <p:cTn id="22" dur="500"/>
                                        <p:tgtEl>
                                          <p:spTgt spid="17923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fade">
                                      <p:cBhvr>
                                        <p:cTn id="3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235" grpId="0"/>
      <p:bldP spid="179236" grpId="0"/>
      <p:bldP spid="179237" grpId="0"/>
      <p:bldP spid="179238" grpId="0"/>
      <p:bldP spid="8" grpId="0"/>
      <p:bldP spid="9" grpId="0"/>
    </p:bld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ext Box 39"/>
          <p:cNvSpPr txBox="1">
            <a:spLocks noChangeArrowheads="1"/>
          </p:cNvSpPr>
          <p:nvPr/>
        </p:nvSpPr>
        <p:spPr bwMode="auto">
          <a:xfrm>
            <a:off x="644378" y="199707"/>
            <a:ext cx="7669860" cy="5262979"/>
          </a:xfrm>
          <a:prstGeom prst="rect">
            <a:avLst/>
          </a:prstGeom>
          <a:noFill/>
          <a:ln w="9525">
            <a:noFill/>
            <a:miter lim="800000"/>
            <a:headEnd/>
            <a:tailEnd/>
          </a:ln>
        </p:spPr>
        <p:txBody>
          <a:bodyPr wrap="square">
            <a:prstTxWarp prst="textNoShape">
              <a:avLst/>
            </a:prstTxWarp>
            <a:spAutoFit/>
          </a:bodyPr>
          <a:lstStyle/>
          <a:p>
            <a:r>
              <a:rPr lang="en-US" sz="2400" dirty="0" smtClean="0"/>
              <a:t>What if </a:t>
            </a:r>
            <a:r>
              <a:rPr lang="en-US" sz="2400" dirty="0" err="1" smtClean="0"/>
              <a:t>v</a:t>
            </a:r>
            <a:r>
              <a:rPr lang="en-US" sz="2400" dirty="0" smtClean="0"/>
              <a:t> has degree 5?</a:t>
            </a:r>
          </a:p>
          <a:p>
            <a:endParaRPr lang="en-US" sz="2400" dirty="0" smtClean="0"/>
          </a:p>
          <a:p>
            <a:r>
              <a:rPr lang="en-US" sz="2400" dirty="0" smtClean="0"/>
              <a:t>We know that all pairs of the neighbors of </a:t>
            </a:r>
            <a:r>
              <a:rPr lang="en-US" sz="2400" dirty="0" err="1" smtClean="0"/>
              <a:t>v</a:t>
            </a:r>
            <a:r>
              <a:rPr lang="en-US" sz="2400" dirty="0" smtClean="0"/>
              <a:t> cannot be edges (they’d form K</a:t>
            </a:r>
            <a:r>
              <a:rPr lang="en-US" sz="2400" baseline="-25000" dirty="0" smtClean="0"/>
              <a:t>5</a:t>
            </a:r>
            <a:r>
              <a:rPr lang="en-US" sz="2400" dirty="0" smtClean="0"/>
              <a:t>)</a:t>
            </a:r>
          </a:p>
          <a:p>
            <a:endParaRPr lang="en-US" sz="2400" dirty="0" smtClean="0"/>
          </a:p>
          <a:p>
            <a:r>
              <a:rPr lang="en-US" sz="2400" dirty="0" smtClean="0"/>
              <a:t>So there is a pair (</a:t>
            </a:r>
            <a:r>
              <a:rPr lang="en-US" sz="2400" dirty="0" err="1" smtClean="0"/>
              <a:t>v,w</a:t>
            </a:r>
            <a:r>
              <a:rPr lang="en-US" sz="2400" dirty="0" smtClean="0"/>
              <a:t>) which are not neighbors.</a:t>
            </a:r>
          </a:p>
          <a:p>
            <a:endParaRPr lang="en-US" sz="2400" dirty="0" smtClean="0"/>
          </a:p>
          <a:p>
            <a:r>
              <a:rPr lang="en-US" sz="2400" dirty="0" smtClean="0"/>
              <a:t>We now identify these two vertices as one, and apply the 5-coloring method to the resulting smaller connected planar graph.   </a:t>
            </a:r>
          </a:p>
          <a:p>
            <a:endParaRPr lang="en-US" sz="2400" dirty="0" smtClean="0"/>
          </a:p>
          <a:p>
            <a:r>
              <a:rPr lang="en-US" sz="2400" dirty="0" smtClean="0"/>
              <a:t>Now notice that  we can apply this coloring to G, and among the neighbor of </a:t>
            </a:r>
            <a:r>
              <a:rPr lang="en-US" sz="2400" dirty="0" err="1" smtClean="0"/>
              <a:t>v</a:t>
            </a:r>
            <a:r>
              <a:rPr lang="en-US" sz="2400" dirty="0" smtClean="0"/>
              <a:t>, only 4 colors are used.  Thus we can color </a:t>
            </a:r>
            <a:r>
              <a:rPr lang="en-US" sz="2400" dirty="0" err="1" smtClean="0"/>
              <a:t>v</a:t>
            </a:r>
            <a:r>
              <a:rPr lang="en-US" sz="2400" dirty="0" smtClean="0"/>
              <a:t> with the 5</a:t>
            </a:r>
            <a:r>
              <a:rPr lang="en-US" sz="2400" baseline="30000" dirty="0" smtClean="0"/>
              <a:t>th</a:t>
            </a:r>
            <a:r>
              <a:rPr lang="en-US" sz="2400" dirty="0" smtClean="0"/>
              <a:t> color.</a:t>
            </a:r>
            <a:endParaRPr lang="en-US" sz="24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animEffect transition="in" filter="fade">
                                      <p:cBhvr>
                                        <p:cTn id="2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80230" name="Picture 6" descr="usa"/>
          <p:cNvPicPr>
            <a:picLocks noChangeAspect="1" noChangeArrowheads="1"/>
          </p:cNvPicPr>
          <p:nvPr/>
        </p:nvPicPr>
        <p:blipFill>
          <a:blip r:embed="rId3"/>
          <a:srcRect/>
          <a:stretch>
            <a:fillRect/>
          </a:stretch>
        </p:blipFill>
        <p:spPr bwMode="auto">
          <a:xfrm>
            <a:off x="2233613" y="2894079"/>
            <a:ext cx="4714875" cy="2943225"/>
          </a:xfrm>
          <a:prstGeom prst="rect">
            <a:avLst/>
          </a:prstGeom>
          <a:noFill/>
          <a:ln w="9525">
            <a:noFill/>
            <a:miter lim="800000"/>
            <a:headEnd/>
            <a:tailEnd/>
          </a:ln>
        </p:spPr>
      </p:pic>
      <p:sp>
        <p:nvSpPr>
          <p:cNvPr id="180232" name="Text Box 8"/>
          <p:cNvSpPr txBox="1">
            <a:spLocks noChangeArrowheads="1"/>
          </p:cNvSpPr>
          <p:nvPr/>
        </p:nvSpPr>
        <p:spPr bwMode="auto">
          <a:xfrm>
            <a:off x="837239" y="194008"/>
            <a:ext cx="7827963" cy="1384995"/>
          </a:xfrm>
          <a:prstGeom prst="rect">
            <a:avLst/>
          </a:prstGeom>
          <a:noFill/>
          <a:ln w="9525">
            <a:noFill/>
            <a:miter lim="800000"/>
            <a:headEnd/>
            <a:tailEnd/>
          </a:ln>
        </p:spPr>
        <p:txBody>
          <a:bodyPr>
            <a:prstTxWarp prst="textNoShape">
              <a:avLst/>
            </a:prstTxWarp>
            <a:spAutoFit/>
          </a:bodyPr>
          <a:lstStyle/>
          <a:p>
            <a:pPr eaLnBrk="0" hangingPunct="0">
              <a:spcBef>
                <a:spcPct val="20000"/>
              </a:spcBef>
            </a:pPr>
            <a:r>
              <a:rPr lang="en-US" dirty="0" smtClean="0"/>
              <a:t>A computer-assisted proof of the 4</a:t>
            </a:r>
            <a:r>
              <a:rPr lang="en-US" dirty="0"/>
              <a:t>-color theorem was</a:t>
            </a:r>
            <a:r>
              <a:rPr lang="en-US" dirty="0" smtClean="0"/>
              <a:t> discovered in 1976 </a:t>
            </a:r>
            <a:r>
              <a:rPr lang="en-US" dirty="0"/>
              <a:t>by </a:t>
            </a:r>
            <a:r>
              <a:rPr lang="en-US" dirty="0" err="1"/>
              <a:t>Appel</a:t>
            </a:r>
            <a:r>
              <a:rPr lang="en-US" dirty="0"/>
              <a:t> and </a:t>
            </a:r>
            <a:r>
              <a:rPr lang="en-US" dirty="0" err="1"/>
              <a:t>Haken</a:t>
            </a:r>
            <a:r>
              <a:rPr lang="en-US" dirty="0" smtClean="0"/>
              <a:t> of the University of Illinois.</a:t>
            </a:r>
            <a:endParaRPr lang="en-US"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0230"/>
                                        </p:tgtEl>
                                        <p:attrNameLst>
                                          <p:attrName>style.visibility</p:attrName>
                                        </p:attrNameLst>
                                      </p:cBhvr>
                                      <p:to>
                                        <p:strVal val="visible"/>
                                      </p:to>
                                    </p:set>
                                    <p:animEffect transition="in" filter="fade">
                                      <p:cBhvr>
                                        <p:cTn id="7" dur="500"/>
                                        <p:tgtEl>
                                          <p:spTgt spid="18023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0232"/>
                                        </p:tgtEl>
                                        <p:attrNameLst>
                                          <p:attrName>style.visibility</p:attrName>
                                        </p:attrNameLst>
                                      </p:cBhvr>
                                      <p:to>
                                        <p:strVal val="visible"/>
                                      </p:to>
                                    </p:set>
                                    <p:animEffect transition="in" filter="fade">
                                      <p:cBhvr>
                                        <p:cTn id="10" dur="500"/>
                                        <p:tgtEl>
                                          <p:spTgt spid="1802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0232" grpId="0"/>
    </p:bldLst>
  </p:timing>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3426" name="Text Box 5"/>
          <p:cNvSpPr txBox="1">
            <a:spLocks noChangeArrowheads="1"/>
          </p:cNvSpPr>
          <p:nvPr/>
        </p:nvSpPr>
        <p:spPr bwMode="auto">
          <a:xfrm>
            <a:off x="1287463" y="3014663"/>
            <a:ext cx="6565900" cy="823912"/>
          </a:xfrm>
          <a:prstGeom prst="rect">
            <a:avLst/>
          </a:prstGeom>
          <a:noFill/>
          <a:ln w="9525">
            <a:noFill/>
            <a:miter lim="800000"/>
            <a:headEnd/>
            <a:tailEnd/>
          </a:ln>
        </p:spPr>
        <p:txBody>
          <a:bodyPr wrap="none">
            <a:prstTxWarp prst="textNoShape">
              <a:avLst/>
            </a:prstTxWarp>
            <a:spAutoFit/>
          </a:bodyPr>
          <a:lstStyle/>
          <a:p>
            <a:r>
              <a:rPr lang="en-US" sz="4800"/>
              <a:t>Implementing Graphs</a:t>
            </a:r>
          </a:p>
        </p:txBody>
      </p:sp>
    </p:spTree>
  </p:cSld>
  <p:clrMapOvr>
    <a:masterClrMapping/>
  </p:clrMapOvr>
  <p:transition spd="med">
    <p:fade thruBlk="1"/>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5474" name="Text Box 4"/>
          <p:cNvSpPr txBox="1">
            <a:spLocks noChangeArrowheads="1"/>
          </p:cNvSpPr>
          <p:nvPr/>
        </p:nvSpPr>
        <p:spPr bwMode="auto">
          <a:xfrm>
            <a:off x="1836738" y="766763"/>
            <a:ext cx="5302250" cy="823912"/>
          </a:xfrm>
          <a:prstGeom prst="rect">
            <a:avLst/>
          </a:prstGeom>
          <a:noFill/>
          <a:ln w="9525">
            <a:noFill/>
            <a:miter lim="800000"/>
            <a:headEnd/>
            <a:tailEnd/>
          </a:ln>
        </p:spPr>
        <p:txBody>
          <a:bodyPr wrap="none">
            <a:prstTxWarp prst="textNoShape">
              <a:avLst/>
            </a:prstTxWarp>
            <a:spAutoFit/>
          </a:bodyPr>
          <a:lstStyle/>
          <a:p>
            <a:r>
              <a:rPr lang="en-US" sz="4800"/>
              <a:t>Adjacency Matrix</a:t>
            </a:r>
          </a:p>
        </p:txBody>
      </p:sp>
      <p:sp>
        <p:nvSpPr>
          <p:cNvPr id="182277" name="Text Box 5"/>
          <p:cNvSpPr txBox="1">
            <a:spLocks noChangeArrowheads="1"/>
          </p:cNvSpPr>
          <p:nvPr/>
        </p:nvSpPr>
        <p:spPr bwMode="auto">
          <a:xfrm>
            <a:off x="1163638" y="1865313"/>
            <a:ext cx="6646862" cy="1373187"/>
          </a:xfrm>
          <a:prstGeom prst="rect">
            <a:avLst/>
          </a:prstGeom>
          <a:noFill/>
          <a:ln w="9525">
            <a:noFill/>
            <a:miter lim="800000"/>
            <a:headEnd/>
            <a:tailEnd/>
          </a:ln>
        </p:spPr>
        <p:txBody>
          <a:bodyPr>
            <a:prstTxWarp prst="textNoShape">
              <a:avLst/>
            </a:prstTxWarp>
            <a:spAutoFit/>
          </a:bodyPr>
          <a:lstStyle/>
          <a:p>
            <a:pPr eaLnBrk="0" hangingPunct="0">
              <a:spcBef>
                <a:spcPct val="20000"/>
              </a:spcBef>
            </a:pPr>
            <a:r>
              <a:rPr lang="en-US"/>
              <a:t>Suppose we have a graph G with n vertices. The </a:t>
            </a:r>
            <a:r>
              <a:rPr lang="en-US">
                <a:solidFill>
                  <a:schemeClr val="tx2"/>
                </a:solidFill>
              </a:rPr>
              <a:t>adjacency matrix</a:t>
            </a:r>
            <a:r>
              <a:rPr lang="en-US"/>
              <a:t> is the n x n matrix A=[a</a:t>
            </a:r>
            <a:r>
              <a:rPr lang="en-US" baseline="-25000"/>
              <a:t>ij</a:t>
            </a:r>
            <a:r>
              <a:rPr lang="en-US"/>
              <a:t>] with:</a:t>
            </a:r>
          </a:p>
        </p:txBody>
      </p:sp>
      <p:sp>
        <p:nvSpPr>
          <p:cNvPr id="182278" name="Text Box 6"/>
          <p:cNvSpPr txBox="1">
            <a:spLocks noChangeArrowheads="1"/>
          </p:cNvSpPr>
          <p:nvPr/>
        </p:nvSpPr>
        <p:spPr bwMode="auto">
          <a:xfrm>
            <a:off x="2381250" y="3427413"/>
            <a:ext cx="4740275" cy="1031875"/>
          </a:xfrm>
          <a:prstGeom prst="rect">
            <a:avLst/>
          </a:prstGeom>
          <a:noFill/>
          <a:ln w="9525">
            <a:noFill/>
            <a:miter lim="800000"/>
            <a:headEnd/>
            <a:tailEnd/>
          </a:ln>
        </p:spPr>
        <p:txBody>
          <a:bodyPr wrap="none">
            <a:prstTxWarp prst="textNoShape">
              <a:avLst/>
            </a:prstTxWarp>
            <a:spAutoFit/>
          </a:bodyPr>
          <a:lstStyle/>
          <a:p>
            <a:pPr eaLnBrk="0" hangingPunct="0">
              <a:spcBef>
                <a:spcPct val="20000"/>
              </a:spcBef>
            </a:pPr>
            <a:r>
              <a:rPr lang="en-US"/>
              <a:t>a</a:t>
            </a:r>
            <a:r>
              <a:rPr lang="en-US" baseline="-25000"/>
              <a:t>ij</a:t>
            </a:r>
            <a:r>
              <a:rPr lang="en-US"/>
              <a:t>  = 1  if (i,j) is an edge</a:t>
            </a:r>
          </a:p>
          <a:p>
            <a:pPr eaLnBrk="0" hangingPunct="0">
              <a:spcBef>
                <a:spcPct val="20000"/>
              </a:spcBef>
            </a:pPr>
            <a:r>
              <a:rPr lang="en-US"/>
              <a:t>a</a:t>
            </a:r>
            <a:r>
              <a:rPr lang="en-US" baseline="-25000"/>
              <a:t>ij</a:t>
            </a:r>
            <a:r>
              <a:rPr lang="en-US"/>
              <a:t>  = 0  if (i,j) is not an edge</a:t>
            </a:r>
          </a:p>
        </p:txBody>
      </p:sp>
      <p:sp>
        <p:nvSpPr>
          <p:cNvPr id="182281" name="AutoShape 9"/>
          <p:cNvSpPr>
            <a:spLocks noChangeArrowheads="1"/>
          </p:cNvSpPr>
          <p:nvPr/>
        </p:nvSpPr>
        <p:spPr bwMode="auto">
          <a:xfrm>
            <a:off x="1446213" y="4711700"/>
            <a:ext cx="6248400" cy="1752600"/>
          </a:xfrm>
          <a:prstGeom prst="star32">
            <a:avLst>
              <a:gd name="adj" fmla="val 37500"/>
            </a:avLst>
          </a:prstGeom>
          <a:solidFill>
            <a:schemeClr val="tx2"/>
          </a:solidFill>
          <a:ln w="9525">
            <a:noFill/>
            <a:miter lim="800000"/>
            <a:headEnd/>
            <a:tailEnd/>
          </a:ln>
        </p:spPr>
        <p:txBody>
          <a:bodyPr wrap="none" anchor="ctr">
            <a:prstTxWarp prst="textNoShape">
              <a:avLst/>
            </a:prstTxWarp>
          </a:bodyPr>
          <a:lstStyle/>
          <a:p>
            <a:endParaRPr lang="en-US"/>
          </a:p>
        </p:txBody>
      </p:sp>
      <p:sp>
        <p:nvSpPr>
          <p:cNvPr id="182279" name="Text Box 7"/>
          <p:cNvSpPr txBox="1">
            <a:spLocks noChangeArrowheads="1"/>
          </p:cNvSpPr>
          <p:nvPr/>
        </p:nvSpPr>
        <p:spPr bwMode="auto">
          <a:xfrm>
            <a:off x="2439988" y="5294313"/>
            <a:ext cx="4259262" cy="519112"/>
          </a:xfrm>
          <a:prstGeom prst="rect">
            <a:avLst/>
          </a:prstGeom>
          <a:noFill/>
          <a:ln w="9525">
            <a:noFill/>
            <a:miter lim="800000"/>
            <a:headEnd/>
            <a:tailEnd/>
          </a:ln>
        </p:spPr>
        <p:txBody>
          <a:bodyPr wrap="none">
            <a:prstTxWarp prst="textNoShape">
              <a:avLst/>
            </a:prstTxWarp>
            <a:spAutoFit/>
          </a:bodyPr>
          <a:lstStyle/>
          <a:p>
            <a:r>
              <a:rPr lang="en-US">
                <a:solidFill>
                  <a:schemeClr val="bg2"/>
                </a:solidFill>
              </a:rPr>
              <a:t>Good for dense graphs!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2277"/>
                                        </p:tgtEl>
                                        <p:attrNameLst>
                                          <p:attrName>style.visibility</p:attrName>
                                        </p:attrNameLst>
                                      </p:cBhvr>
                                      <p:to>
                                        <p:strVal val="visible"/>
                                      </p:to>
                                    </p:set>
                                    <p:animEffect transition="in" filter="fade">
                                      <p:cBhvr>
                                        <p:cTn id="7" dur="500"/>
                                        <p:tgtEl>
                                          <p:spTgt spid="18227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2278"/>
                                        </p:tgtEl>
                                        <p:attrNameLst>
                                          <p:attrName>style.visibility</p:attrName>
                                        </p:attrNameLst>
                                      </p:cBhvr>
                                      <p:to>
                                        <p:strVal val="visible"/>
                                      </p:to>
                                    </p:set>
                                    <p:animEffect transition="in" filter="fade">
                                      <p:cBhvr>
                                        <p:cTn id="12" dur="500"/>
                                        <p:tgtEl>
                                          <p:spTgt spid="18227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2279"/>
                                        </p:tgtEl>
                                        <p:attrNameLst>
                                          <p:attrName>style.visibility</p:attrName>
                                        </p:attrNameLst>
                                      </p:cBhvr>
                                      <p:to>
                                        <p:strVal val="visible"/>
                                      </p:to>
                                    </p:set>
                                    <p:animEffect transition="in" filter="fade">
                                      <p:cBhvr>
                                        <p:cTn id="17" dur="500"/>
                                        <p:tgtEl>
                                          <p:spTgt spid="182279"/>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82281"/>
                                        </p:tgtEl>
                                        <p:attrNameLst>
                                          <p:attrName>style.visibility</p:attrName>
                                        </p:attrNameLst>
                                      </p:cBhvr>
                                      <p:to>
                                        <p:strVal val="visible"/>
                                      </p:to>
                                    </p:set>
                                    <p:animEffect transition="in" filter="fade">
                                      <p:cBhvr>
                                        <p:cTn id="20" dur="500"/>
                                        <p:tgtEl>
                                          <p:spTgt spid="182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2277" grpId="0"/>
      <p:bldP spid="182278" grpId="0"/>
      <p:bldP spid="182281" grpId="0" animBg="1"/>
      <p:bldP spid="182279" grpId="0"/>
    </p:bld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7522" name="Text Box 19"/>
          <p:cNvSpPr txBox="1">
            <a:spLocks noChangeArrowheads="1"/>
          </p:cNvSpPr>
          <p:nvPr/>
        </p:nvSpPr>
        <p:spPr bwMode="auto">
          <a:xfrm>
            <a:off x="2970213" y="1098550"/>
            <a:ext cx="2717800" cy="823913"/>
          </a:xfrm>
          <a:prstGeom prst="rect">
            <a:avLst/>
          </a:prstGeom>
          <a:noFill/>
          <a:ln w="9525">
            <a:noFill/>
            <a:miter lim="800000"/>
            <a:headEnd/>
            <a:tailEnd/>
          </a:ln>
        </p:spPr>
        <p:txBody>
          <a:bodyPr wrap="none">
            <a:prstTxWarp prst="textNoShape">
              <a:avLst/>
            </a:prstTxWarp>
            <a:spAutoFit/>
          </a:bodyPr>
          <a:lstStyle/>
          <a:p>
            <a:r>
              <a:rPr lang="en-US" sz="4800"/>
              <a:t>Example</a:t>
            </a:r>
          </a:p>
        </p:txBody>
      </p:sp>
      <p:grpSp>
        <p:nvGrpSpPr>
          <p:cNvPr id="107523" name="Group 34"/>
          <p:cNvGrpSpPr>
            <a:grpSpLocks/>
          </p:cNvGrpSpPr>
          <p:nvPr/>
        </p:nvGrpSpPr>
        <p:grpSpPr bwMode="auto">
          <a:xfrm>
            <a:off x="2166938" y="2724150"/>
            <a:ext cx="1665287" cy="1693863"/>
            <a:chOff x="825" y="1212"/>
            <a:chExt cx="1049" cy="1067"/>
          </a:xfrm>
        </p:grpSpPr>
        <p:sp>
          <p:nvSpPr>
            <p:cNvPr id="107532" name="Oval 21"/>
            <p:cNvSpPr>
              <a:spLocks noChangeArrowheads="1"/>
            </p:cNvSpPr>
            <p:nvPr/>
          </p:nvSpPr>
          <p:spPr bwMode="auto">
            <a:xfrm>
              <a:off x="825" y="1212"/>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07533" name="Oval 22"/>
            <p:cNvSpPr>
              <a:spLocks noChangeArrowheads="1"/>
            </p:cNvSpPr>
            <p:nvPr/>
          </p:nvSpPr>
          <p:spPr bwMode="auto">
            <a:xfrm>
              <a:off x="1714" y="1212"/>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07534" name="Oval 24"/>
            <p:cNvSpPr>
              <a:spLocks noChangeArrowheads="1"/>
            </p:cNvSpPr>
            <p:nvPr/>
          </p:nvSpPr>
          <p:spPr bwMode="auto">
            <a:xfrm>
              <a:off x="825" y="211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07535" name="Line 25"/>
            <p:cNvSpPr>
              <a:spLocks noChangeShapeType="1"/>
            </p:cNvSpPr>
            <p:nvPr/>
          </p:nvSpPr>
          <p:spPr bwMode="auto">
            <a:xfrm>
              <a:off x="988" y="1293"/>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7536" name="Oval 26"/>
            <p:cNvSpPr>
              <a:spLocks noChangeArrowheads="1"/>
            </p:cNvSpPr>
            <p:nvPr/>
          </p:nvSpPr>
          <p:spPr bwMode="auto">
            <a:xfrm>
              <a:off x="1714" y="211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07537" name="Line 27"/>
            <p:cNvSpPr>
              <a:spLocks noChangeShapeType="1"/>
            </p:cNvSpPr>
            <p:nvPr/>
          </p:nvSpPr>
          <p:spPr bwMode="auto">
            <a:xfrm rot="-5400000">
              <a:off x="534" y="1738"/>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7538" name="Line 28"/>
            <p:cNvSpPr>
              <a:spLocks noChangeShapeType="1"/>
            </p:cNvSpPr>
            <p:nvPr/>
          </p:nvSpPr>
          <p:spPr bwMode="auto">
            <a:xfrm rot="-5400000">
              <a:off x="1424" y="1756"/>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7539" name="Line 29"/>
            <p:cNvSpPr>
              <a:spLocks noChangeShapeType="1"/>
            </p:cNvSpPr>
            <p:nvPr/>
          </p:nvSpPr>
          <p:spPr bwMode="auto">
            <a:xfrm>
              <a:off x="979" y="2198"/>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7540" name="Line 32"/>
            <p:cNvSpPr>
              <a:spLocks noChangeShapeType="1"/>
            </p:cNvSpPr>
            <p:nvPr/>
          </p:nvSpPr>
          <p:spPr bwMode="auto">
            <a:xfrm rot="5400000" flipH="1">
              <a:off x="959" y="1357"/>
              <a:ext cx="780" cy="777"/>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7541" name="Line 33"/>
            <p:cNvSpPr>
              <a:spLocks noChangeShapeType="1"/>
            </p:cNvSpPr>
            <p:nvPr/>
          </p:nvSpPr>
          <p:spPr bwMode="auto">
            <a:xfrm rot="-5400000">
              <a:off x="967" y="1339"/>
              <a:ext cx="780" cy="777"/>
            </a:xfrm>
            <a:prstGeom prst="line">
              <a:avLst/>
            </a:prstGeom>
            <a:noFill/>
            <a:ln w="57150">
              <a:solidFill>
                <a:schemeClr val="tx1"/>
              </a:solidFill>
              <a:round/>
              <a:headEnd/>
              <a:tailEnd/>
            </a:ln>
          </p:spPr>
          <p:txBody>
            <a:bodyPr>
              <a:prstTxWarp prst="textNoShape">
                <a:avLst/>
              </a:prstTxWarp>
            </a:bodyPr>
            <a:lstStyle/>
            <a:p>
              <a:endParaRPr lang="en-US"/>
            </a:p>
          </p:txBody>
        </p:sp>
      </p:grpSp>
      <p:grpSp>
        <p:nvGrpSpPr>
          <p:cNvPr id="3" name="Group 42"/>
          <p:cNvGrpSpPr>
            <a:grpSpLocks/>
          </p:cNvGrpSpPr>
          <p:nvPr/>
        </p:nvGrpSpPr>
        <p:grpSpPr bwMode="auto">
          <a:xfrm>
            <a:off x="4519613" y="2700338"/>
            <a:ext cx="2420937" cy="1746250"/>
            <a:chOff x="1574" y="2715"/>
            <a:chExt cx="1525" cy="1100"/>
          </a:xfrm>
        </p:grpSpPr>
        <p:sp>
          <p:nvSpPr>
            <p:cNvPr id="107525" name="Text Box 35"/>
            <p:cNvSpPr txBox="1">
              <a:spLocks noChangeArrowheads="1"/>
            </p:cNvSpPr>
            <p:nvPr/>
          </p:nvSpPr>
          <p:spPr bwMode="auto">
            <a:xfrm>
              <a:off x="1574" y="3094"/>
              <a:ext cx="464" cy="327"/>
            </a:xfrm>
            <a:prstGeom prst="rect">
              <a:avLst/>
            </a:prstGeom>
            <a:noFill/>
            <a:ln w="9525">
              <a:noFill/>
              <a:miter lim="800000"/>
              <a:headEnd/>
              <a:tailEnd/>
            </a:ln>
          </p:spPr>
          <p:txBody>
            <a:bodyPr wrap="none">
              <a:prstTxWarp prst="textNoShape">
                <a:avLst/>
              </a:prstTxWarp>
              <a:spAutoFit/>
            </a:bodyPr>
            <a:lstStyle/>
            <a:p>
              <a:r>
                <a:rPr lang="en-US"/>
                <a:t>A =</a:t>
              </a:r>
            </a:p>
          </p:txBody>
        </p:sp>
        <p:sp>
          <p:nvSpPr>
            <p:cNvPr id="107526" name="Text Box 36"/>
            <p:cNvSpPr txBox="1">
              <a:spLocks noChangeArrowheads="1"/>
            </p:cNvSpPr>
            <p:nvPr/>
          </p:nvSpPr>
          <p:spPr bwMode="auto">
            <a:xfrm>
              <a:off x="2194" y="2744"/>
              <a:ext cx="816" cy="327"/>
            </a:xfrm>
            <a:prstGeom prst="rect">
              <a:avLst/>
            </a:prstGeom>
            <a:noFill/>
            <a:ln w="9525">
              <a:noFill/>
              <a:miter lim="800000"/>
              <a:headEnd/>
              <a:tailEnd/>
            </a:ln>
          </p:spPr>
          <p:txBody>
            <a:bodyPr wrap="none">
              <a:prstTxWarp prst="textNoShape">
                <a:avLst/>
              </a:prstTxWarp>
              <a:spAutoFit/>
            </a:bodyPr>
            <a:lstStyle/>
            <a:p>
              <a:r>
                <a:rPr lang="en-US"/>
                <a:t>0 1 1 1</a:t>
              </a:r>
            </a:p>
          </p:txBody>
        </p:sp>
        <p:sp>
          <p:nvSpPr>
            <p:cNvPr id="107527" name="Text Box 37"/>
            <p:cNvSpPr txBox="1">
              <a:spLocks noChangeArrowheads="1"/>
            </p:cNvSpPr>
            <p:nvPr/>
          </p:nvSpPr>
          <p:spPr bwMode="auto">
            <a:xfrm>
              <a:off x="2194" y="2989"/>
              <a:ext cx="816" cy="327"/>
            </a:xfrm>
            <a:prstGeom prst="rect">
              <a:avLst/>
            </a:prstGeom>
            <a:noFill/>
            <a:ln w="9525">
              <a:noFill/>
              <a:miter lim="800000"/>
              <a:headEnd/>
              <a:tailEnd/>
            </a:ln>
          </p:spPr>
          <p:txBody>
            <a:bodyPr wrap="none">
              <a:prstTxWarp prst="textNoShape">
                <a:avLst/>
              </a:prstTxWarp>
              <a:spAutoFit/>
            </a:bodyPr>
            <a:lstStyle/>
            <a:p>
              <a:r>
                <a:rPr lang="en-US"/>
                <a:t>1 0 1 1</a:t>
              </a:r>
            </a:p>
          </p:txBody>
        </p:sp>
        <p:sp>
          <p:nvSpPr>
            <p:cNvPr id="107528" name="Text Box 38"/>
            <p:cNvSpPr txBox="1">
              <a:spLocks noChangeArrowheads="1"/>
            </p:cNvSpPr>
            <p:nvPr/>
          </p:nvSpPr>
          <p:spPr bwMode="auto">
            <a:xfrm>
              <a:off x="2194" y="3233"/>
              <a:ext cx="816" cy="327"/>
            </a:xfrm>
            <a:prstGeom prst="rect">
              <a:avLst/>
            </a:prstGeom>
            <a:noFill/>
            <a:ln w="9525">
              <a:noFill/>
              <a:miter lim="800000"/>
              <a:headEnd/>
              <a:tailEnd/>
            </a:ln>
          </p:spPr>
          <p:txBody>
            <a:bodyPr wrap="none">
              <a:prstTxWarp prst="textNoShape">
                <a:avLst/>
              </a:prstTxWarp>
              <a:spAutoFit/>
            </a:bodyPr>
            <a:lstStyle/>
            <a:p>
              <a:r>
                <a:rPr lang="en-US"/>
                <a:t>1 1 0 1</a:t>
              </a:r>
            </a:p>
          </p:txBody>
        </p:sp>
        <p:sp>
          <p:nvSpPr>
            <p:cNvPr id="107529" name="Text Box 39"/>
            <p:cNvSpPr txBox="1">
              <a:spLocks noChangeArrowheads="1"/>
            </p:cNvSpPr>
            <p:nvPr/>
          </p:nvSpPr>
          <p:spPr bwMode="auto">
            <a:xfrm>
              <a:off x="2194" y="3477"/>
              <a:ext cx="816" cy="327"/>
            </a:xfrm>
            <a:prstGeom prst="rect">
              <a:avLst/>
            </a:prstGeom>
            <a:noFill/>
            <a:ln w="9525">
              <a:noFill/>
              <a:miter lim="800000"/>
              <a:headEnd/>
              <a:tailEnd/>
            </a:ln>
          </p:spPr>
          <p:txBody>
            <a:bodyPr wrap="none">
              <a:prstTxWarp prst="textNoShape">
                <a:avLst/>
              </a:prstTxWarp>
              <a:spAutoFit/>
            </a:bodyPr>
            <a:lstStyle/>
            <a:p>
              <a:r>
                <a:rPr lang="en-US"/>
                <a:t>1 1 1 0</a:t>
              </a:r>
            </a:p>
          </p:txBody>
        </p:sp>
        <p:sp>
          <p:nvSpPr>
            <p:cNvPr id="107530" name="AutoShape 40"/>
            <p:cNvSpPr>
              <a:spLocks/>
            </p:cNvSpPr>
            <p:nvPr/>
          </p:nvSpPr>
          <p:spPr bwMode="auto">
            <a:xfrm>
              <a:off x="2104" y="2715"/>
              <a:ext cx="87" cy="1091"/>
            </a:xfrm>
            <a:prstGeom prst="leftBracket">
              <a:avLst>
                <a:gd name="adj" fmla="val 104502"/>
              </a:avLst>
            </a:prstGeom>
            <a:noFill/>
            <a:ln w="38100">
              <a:solidFill>
                <a:schemeClr val="tx1"/>
              </a:solidFill>
              <a:round/>
              <a:headEnd/>
              <a:tailEnd/>
            </a:ln>
          </p:spPr>
          <p:txBody>
            <a:bodyPr wrap="none" anchor="ctr">
              <a:prstTxWarp prst="textNoShape">
                <a:avLst/>
              </a:prstTxWarp>
            </a:bodyPr>
            <a:lstStyle/>
            <a:p>
              <a:endParaRPr lang="en-US"/>
            </a:p>
          </p:txBody>
        </p:sp>
        <p:sp>
          <p:nvSpPr>
            <p:cNvPr id="107531" name="AutoShape 41"/>
            <p:cNvSpPr>
              <a:spLocks/>
            </p:cNvSpPr>
            <p:nvPr/>
          </p:nvSpPr>
          <p:spPr bwMode="auto">
            <a:xfrm flipH="1">
              <a:off x="3012" y="2724"/>
              <a:ext cx="87" cy="1091"/>
            </a:xfrm>
            <a:prstGeom prst="leftBracket">
              <a:avLst>
                <a:gd name="adj" fmla="val 104502"/>
              </a:avLst>
            </a:prstGeom>
            <a:noFill/>
            <a:ln w="38100">
              <a:solidFill>
                <a:schemeClr val="tx1"/>
              </a:solidFill>
              <a:round/>
              <a:headEnd/>
              <a:tailEnd/>
            </a:ln>
          </p:spPr>
          <p:txBody>
            <a:bodyPr wrap="none" anchor="ctr">
              <a:prstTxWarp prst="textNoShape">
                <a:avLst/>
              </a:prstTxWarp>
            </a:bodyPr>
            <a:lstStyle/>
            <a:p>
              <a:endParaRPr lang="en-US"/>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0355" name="AutoShape 3"/>
          <p:cNvSpPr>
            <a:spLocks noChangeArrowheads="1"/>
          </p:cNvSpPr>
          <p:nvPr/>
        </p:nvSpPr>
        <p:spPr bwMode="auto">
          <a:xfrm>
            <a:off x="3124200" y="1524000"/>
            <a:ext cx="4767263" cy="1760538"/>
          </a:xfrm>
          <a:prstGeom prst="wedgeRoundRectCallout">
            <a:avLst>
              <a:gd name="adj1" fmla="val -49403"/>
              <a:gd name="adj2" fmla="val 104375"/>
              <a:gd name="adj3" fmla="val 16667"/>
            </a:avLst>
          </a:prstGeom>
          <a:noFill/>
          <a:ln w="57150" cap="sq">
            <a:solidFill>
              <a:schemeClr val="tx1"/>
            </a:solidFill>
            <a:miter lim="800000"/>
            <a:headEnd/>
            <a:tailEnd/>
          </a:ln>
        </p:spPr>
        <p:txBody>
          <a:bodyPr lIns="274320" rIns="274320" anchor="ctr">
            <a:prstTxWarp prst="textNoShape">
              <a:avLst/>
            </a:prstTxWarp>
          </a:bodyPr>
          <a:lstStyle/>
          <a:p>
            <a:pPr algn="ctr" eaLnBrk="0" hangingPunct="0"/>
            <a:r>
              <a:rPr lang="en-US"/>
              <a:t>A </a:t>
            </a:r>
            <a:r>
              <a:rPr lang="en-US">
                <a:solidFill>
                  <a:schemeClr val="tx2"/>
                </a:solidFill>
              </a:rPr>
              <a:t>tree</a:t>
            </a:r>
            <a:r>
              <a:rPr lang="en-US"/>
              <a:t> is a connected graph with no cycles</a:t>
            </a:r>
          </a:p>
        </p:txBody>
      </p:sp>
      <p:sp>
        <p:nvSpPr>
          <p:cNvPr id="33795" name="Text Box 4"/>
          <p:cNvSpPr txBox="1">
            <a:spLocks noChangeArrowheads="1"/>
          </p:cNvSpPr>
          <p:nvPr/>
        </p:nvSpPr>
        <p:spPr bwMode="auto">
          <a:xfrm>
            <a:off x="609600" y="533400"/>
            <a:ext cx="3032125" cy="519113"/>
          </a:xfrm>
          <a:prstGeom prst="rect">
            <a:avLst/>
          </a:prstGeom>
          <a:noFill/>
          <a:ln w="12700" cap="sq">
            <a:noFill/>
            <a:miter lim="800000"/>
            <a:headEnd/>
            <a:tailEnd/>
          </a:ln>
        </p:spPr>
        <p:txBody>
          <a:bodyPr wrap="none" lIns="274320" rIns="274320">
            <a:prstTxWarp prst="textNoShape">
              <a:avLst/>
            </a:prstTxWarp>
            <a:spAutoFit/>
          </a:bodyPr>
          <a:lstStyle/>
          <a:p>
            <a:pPr eaLnBrk="0" hangingPunct="0"/>
            <a:r>
              <a:rPr lang="en-US"/>
              <a:t>What’s a tree?</a:t>
            </a:r>
          </a:p>
        </p:txBody>
      </p:sp>
      <p:grpSp>
        <p:nvGrpSpPr>
          <p:cNvPr id="2" name="Group 5"/>
          <p:cNvGrpSpPr>
            <a:grpSpLocks/>
          </p:cNvGrpSpPr>
          <p:nvPr/>
        </p:nvGrpSpPr>
        <p:grpSpPr bwMode="auto">
          <a:xfrm>
            <a:off x="2438400" y="3657600"/>
            <a:ext cx="1295400" cy="2895600"/>
            <a:chOff x="1872" y="2853"/>
            <a:chExt cx="169" cy="411"/>
          </a:xfrm>
        </p:grpSpPr>
        <p:grpSp>
          <p:nvGrpSpPr>
            <p:cNvPr id="33797" name="Group 6"/>
            <p:cNvGrpSpPr>
              <a:grpSpLocks/>
            </p:cNvGrpSpPr>
            <p:nvPr/>
          </p:nvGrpSpPr>
          <p:grpSpPr bwMode="auto">
            <a:xfrm>
              <a:off x="1872" y="2909"/>
              <a:ext cx="169" cy="355"/>
              <a:chOff x="752" y="745"/>
              <a:chExt cx="2155" cy="3580"/>
            </a:xfrm>
          </p:grpSpPr>
          <p:sp>
            <p:nvSpPr>
              <p:cNvPr id="33807" name="Freeform 7"/>
              <p:cNvSpPr>
                <a:spLocks/>
              </p:cNvSpPr>
              <p:nvPr/>
            </p:nvSpPr>
            <p:spPr bwMode="auto">
              <a:xfrm>
                <a:off x="1069" y="745"/>
                <a:ext cx="769" cy="838"/>
              </a:xfrm>
              <a:custGeom>
                <a:avLst/>
                <a:gdLst>
                  <a:gd name="T0" fmla="*/ 514 w 769"/>
                  <a:gd name="T1" fmla="*/ 428 h 838"/>
                  <a:gd name="T2" fmla="*/ 495 w 769"/>
                  <a:gd name="T3" fmla="*/ 256 h 838"/>
                  <a:gd name="T4" fmla="*/ 427 w 769"/>
                  <a:gd name="T5" fmla="*/ 68 h 838"/>
                  <a:gd name="T6" fmla="*/ 326 w 769"/>
                  <a:gd name="T7" fmla="*/ 0 h 838"/>
                  <a:gd name="T8" fmla="*/ 206 w 769"/>
                  <a:gd name="T9" fmla="*/ 0 h 838"/>
                  <a:gd name="T10" fmla="*/ 67 w 769"/>
                  <a:gd name="T11" fmla="*/ 102 h 838"/>
                  <a:gd name="T12" fmla="*/ 0 w 769"/>
                  <a:gd name="T13" fmla="*/ 308 h 838"/>
                  <a:gd name="T14" fmla="*/ 18 w 769"/>
                  <a:gd name="T15" fmla="*/ 582 h 838"/>
                  <a:gd name="T16" fmla="*/ 86 w 769"/>
                  <a:gd name="T17" fmla="*/ 718 h 838"/>
                  <a:gd name="T18" fmla="*/ 206 w 769"/>
                  <a:gd name="T19" fmla="*/ 838 h 838"/>
                  <a:gd name="T20" fmla="*/ 375 w 769"/>
                  <a:gd name="T21" fmla="*/ 838 h 838"/>
                  <a:gd name="T22" fmla="*/ 495 w 769"/>
                  <a:gd name="T23" fmla="*/ 736 h 838"/>
                  <a:gd name="T24" fmla="*/ 529 w 769"/>
                  <a:gd name="T25" fmla="*/ 598 h 838"/>
                  <a:gd name="T26" fmla="*/ 529 w 769"/>
                  <a:gd name="T27" fmla="*/ 530 h 838"/>
                  <a:gd name="T28" fmla="*/ 751 w 769"/>
                  <a:gd name="T29" fmla="*/ 530 h 838"/>
                  <a:gd name="T30" fmla="*/ 769 w 769"/>
                  <a:gd name="T31" fmla="*/ 394 h 838"/>
                  <a:gd name="T32" fmla="*/ 514 w 769"/>
                  <a:gd name="T33" fmla="*/ 428 h 8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769"/>
                  <a:gd name="T52" fmla="*/ 0 h 838"/>
                  <a:gd name="T53" fmla="*/ 769 w 769"/>
                  <a:gd name="T54" fmla="*/ 838 h 8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769" h="838">
                    <a:moveTo>
                      <a:pt x="514" y="428"/>
                    </a:moveTo>
                    <a:lnTo>
                      <a:pt x="495" y="256"/>
                    </a:lnTo>
                    <a:lnTo>
                      <a:pt x="427" y="68"/>
                    </a:lnTo>
                    <a:lnTo>
                      <a:pt x="326" y="0"/>
                    </a:lnTo>
                    <a:lnTo>
                      <a:pt x="206" y="0"/>
                    </a:lnTo>
                    <a:lnTo>
                      <a:pt x="67" y="102"/>
                    </a:lnTo>
                    <a:lnTo>
                      <a:pt x="0" y="308"/>
                    </a:lnTo>
                    <a:lnTo>
                      <a:pt x="18" y="582"/>
                    </a:lnTo>
                    <a:lnTo>
                      <a:pt x="86" y="718"/>
                    </a:lnTo>
                    <a:lnTo>
                      <a:pt x="206" y="838"/>
                    </a:lnTo>
                    <a:lnTo>
                      <a:pt x="375" y="838"/>
                    </a:lnTo>
                    <a:lnTo>
                      <a:pt x="495" y="736"/>
                    </a:lnTo>
                    <a:lnTo>
                      <a:pt x="529" y="598"/>
                    </a:lnTo>
                    <a:lnTo>
                      <a:pt x="529" y="530"/>
                    </a:lnTo>
                    <a:lnTo>
                      <a:pt x="751" y="530"/>
                    </a:lnTo>
                    <a:lnTo>
                      <a:pt x="769" y="394"/>
                    </a:lnTo>
                    <a:lnTo>
                      <a:pt x="514" y="428"/>
                    </a:lnTo>
                    <a:close/>
                  </a:path>
                </a:pathLst>
              </a:custGeom>
              <a:solidFill>
                <a:schemeClr val="tx1"/>
              </a:solidFill>
              <a:ln w="9525">
                <a:noFill/>
                <a:round/>
                <a:headEnd/>
                <a:tailEnd/>
              </a:ln>
            </p:spPr>
            <p:txBody>
              <a:bodyPr>
                <a:prstTxWarp prst="textNoShape">
                  <a:avLst/>
                </a:prstTxWarp>
              </a:bodyPr>
              <a:lstStyle/>
              <a:p>
                <a:endParaRPr lang="en-US"/>
              </a:p>
            </p:txBody>
          </p:sp>
          <p:sp>
            <p:nvSpPr>
              <p:cNvPr id="33808" name="Freeform 8"/>
              <p:cNvSpPr>
                <a:spLocks/>
              </p:cNvSpPr>
              <p:nvPr/>
            </p:nvSpPr>
            <p:spPr bwMode="auto">
              <a:xfrm>
                <a:off x="1168" y="1714"/>
                <a:ext cx="555" cy="1440"/>
              </a:xfrm>
              <a:custGeom>
                <a:avLst/>
                <a:gdLst>
                  <a:gd name="T0" fmla="*/ 0 w 555"/>
                  <a:gd name="T1" fmla="*/ 186 h 1440"/>
                  <a:gd name="T2" fmla="*/ 52 w 555"/>
                  <a:gd name="T3" fmla="*/ 34 h 1440"/>
                  <a:gd name="T4" fmla="*/ 156 w 555"/>
                  <a:gd name="T5" fmla="*/ 0 h 1440"/>
                  <a:gd name="T6" fmla="*/ 295 w 555"/>
                  <a:gd name="T7" fmla="*/ 0 h 1440"/>
                  <a:gd name="T8" fmla="*/ 433 w 555"/>
                  <a:gd name="T9" fmla="*/ 84 h 1440"/>
                  <a:gd name="T10" fmla="*/ 503 w 555"/>
                  <a:gd name="T11" fmla="*/ 288 h 1440"/>
                  <a:gd name="T12" fmla="*/ 503 w 555"/>
                  <a:gd name="T13" fmla="*/ 423 h 1440"/>
                  <a:gd name="T14" fmla="*/ 555 w 555"/>
                  <a:gd name="T15" fmla="*/ 729 h 1440"/>
                  <a:gd name="T16" fmla="*/ 537 w 555"/>
                  <a:gd name="T17" fmla="*/ 1100 h 1440"/>
                  <a:gd name="T18" fmla="*/ 485 w 555"/>
                  <a:gd name="T19" fmla="*/ 1322 h 1440"/>
                  <a:gd name="T20" fmla="*/ 365 w 555"/>
                  <a:gd name="T21" fmla="*/ 1440 h 1440"/>
                  <a:gd name="T22" fmla="*/ 261 w 555"/>
                  <a:gd name="T23" fmla="*/ 1440 h 1440"/>
                  <a:gd name="T24" fmla="*/ 122 w 555"/>
                  <a:gd name="T25" fmla="*/ 1372 h 1440"/>
                  <a:gd name="T26" fmla="*/ 52 w 555"/>
                  <a:gd name="T27" fmla="*/ 1236 h 1440"/>
                  <a:gd name="T28" fmla="*/ 18 w 555"/>
                  <a:gd name="T29" fmla="*/ 1084 h 1440"/>
                  <a:gd name="T30" fmla="*/ 0 w 555"/>
                  <a:gd name="T31" fmla="*/ 915 h 1440"/>
                  <a:gd name="T32" fmla="*/ 0 w 555"/>
                  <a:gd name="T33" fmla="*/ 491 h 1440"/>
                  <a:gd name="T34" fmla="*/ 0 w 555"/>
                  <a:gd name="T35" fmla="*/ 186 h 14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555"/>
                  <a:gd name="T55" fmla="*/ 0 h 1440"/>
                  <a:gd name="T56" fmla="*/ 555 w 555"/>
                  <a:gd name="T57" fmla="*/ 1440 h 144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555" h="1440">
                    <a:moveTo>
                      <a:pt x="0" y="186"/>
                    </a:moveTo>
                    <a:lnTo>
                      <a:pt x="52" y="34"/>
                    </a:lnTo>
                    <a:lnTo>
                      <a:pt x="156" y="0"/>
                    </a:lnTo>
                    <a:lnTo>
                      <a:pt x="295" y="0"/>
                    </a:lnTo>
                    <a:lnTo>
                      <a:pt x="433" y="84"/>
                    </a:lnTo>
                    <a:lnTo>
                      <a:pt x="503" y="288"/>
                    </a:lnTo>
                    <a:lnTo>
                      <a:pt x="503" y="423"/>
                    </a:lnTo>
                    <a:lnTo>
                      <a:pt x="555" y="729"/>
                    </a:lnTo>
                    <a:lnTo>
                      <a:pt x="537" y="1100"/>
                    </a:lnTo>
                    <a:lnTo>
                      <a:pt x="485" y="1322"/>
                    </a:lnTo>
                    <a:lnTo>
                      <a:pt x="365" y="1440"/>
                    </a:lnTo>
                    <a:lnTo>
                      <a:pt x="261" y="1440"/>
                    </a:lnTo>
                    <a:lnTo>
                      <a:pt x="122" y="1372"/>
                    </a:lnTo>
                    <a:lnTo>
                      <a:pt x="52" y="1236"/>
                    </a:lnTo>
                    <a:lnTo>
                      <a:pt x="18" y="1084"/>
                    </a:lnTo>
                    <a:lnTo>
                      <a:pt x="0" y="915"/>
                    </a:lnTo>
                    <a:lnTo>
                      <a:pt x="0" y="491"/>
                    </a:lnTo>
                    <a:lnTo>
                      <a:pt x="0" y="186"/>
                    </a:lnTo>
                    <a:close/>
                  </a:path>
                </a:pathLst>
              </a:custGeom>
              <a:solidFill>
                <a:schemeClr val="tx1"/>
              </a:solidFill>
              <a:ln w="9525">
                <a:noFill/>
                <a:round/>
                <a:headEnd/>
                <a:tailEnd/>
              </a:ln>
            </p:spPr>
            <p:txBody>
              <a:bodyPr>
                <a:prstTxWarp prst="textNoShape">
                  <a:avLst/>
                </a:prstTxWarp>
              </a:bodyPr>
              <a:lstStyle/>
              <a:p>
                <a:endParaRPr lang="en-US"/>
              </a:p>
            </p:txBody>
          </p:sp>
          <p:sp>
            <p:nvSpPr>
              <p:cNvPr id="33809" name="Freeform 9"/>
              <p:cNvSpPr>
                <a:spLocks/>
              </p:cNvSpPr>
              <p:nvPr/>
            </p:nvSpPr>
            <p:spPr bwMode="auto">
              <a:xfrm>
                <a:off x="752" y="1721"/>
                <a:ext cx="552" cy="1311"/>
              </a:xfrm>
              <a:custGeom>
                <a:avLst/>
                <a:gdLst>
                  <a:gd name="T0" fmla="*/ 321 w 552"/>
                  <a:gd name="T1" fmla="*/ 113 h 1311"/>
                  <a:gd name="T2" fmla="*/ 437 w 552"/>
                  <a:gd name="T3" fmla="*/ 11 h 1311"/>
                  <a:gd name="T4" fmla="*/ 529 w 552"/>
                  <a:gd name="T5" fmla="*/ 0 h 1311"/>
                  <a:gd name="T6" fmla="*/ 552 w 552"/>
                  <a:gd name="T7" fmla="*/ 45 h 1311"/>
                  <a:gd name="T8" fmla="*/ 507 w 552"/>
                  <a:gd name="T9" fmla="*/ 170 h 1311"/>
                  <a:gd name="T10" fmla="*/ 425 w 552"/>
                  <a:gd name="T11" fmla="*/ 249 h 1311"/>
                  <a:gd name="T12" fmla="*/ 310 w 552"/>
                  <a:gd name="T13" fmla="*/ 305 h 1311"/>
                  <a:gd name="T14" fmla="*/ 230 w 552"/>
                  <a:gd name="T15" fmla="*/ 419 h 1311"/>
                  <a:gd name="T16" fmla="*/ 138 w 552"/>
                  <a:gd name="T17" fmla="*/ 543 h 1311"/>
                  <a:gd name="T18" fmla="*/ 126 w 552"/>
                  <a:gd name="T19" fmla="*/ 645 h 1311"/>
                  <a:gd name="T20" fmla="*/ 149 w 552"/>
                  <a:gd name="T21" fmla="*/ 699 h 1311"/>
                  <a:gd name="T22" fmla="*/ 242 w 552"/>
                  <a:gd name="T23" fmla="*/ 824 h 1311"/>
                  <a:gd name="T24" fmla="*/ 369 w 552"/>
                  <a:gd name="T25" fmla="*/ 903 h 1311"/>
                  <a:gd name="T26" fmla="*/ 403 w 552"/>
                  <a:gd name="T27" fmla="*/ 937 h 1311"/>
                  <a:gd name="T28" fmla="*/ 414 w 552"/>
                  <a:gd name="T29" fmla="*/ 1016 h 1311"/>
                  <a:gd name="T30" fmla="*/ 357 w 552"/>
                  <a:gd name="T31" fmla="*/ 1107 h 1311"/>
                  <a:gd name="T32" fmla="*/ 264 w 552"/>
                  <a:gd name="T33" fmla="*/ 1175 h 1311"/>
                  <a:gd name="T34" fmla="*/ 264 w 552"/>
                  <a:gd name="T35" fmla="*/ 1311 h 1311"/>
                  <a:gd name="T36" fmla="*/ 219 w 552"/>
                  <a:gd name="T37" fmla="*/ 1311 h 1311"/>
                  <a:gd name="T38" fmla="*/ 194 w 552"/>
                  <a:gd name="T39" fmla="*/ 1209 h 1311"/>
                  <a:gd name="T40" fmla="*/ 194 w 552"/>
                  <a:gd name="T41" fmla="*/ 1118 h 1311"/>
                  <a:gd name="T42" fmla="*/ 253 w 552"/>
                  <a:gd name="T43" fmla="*/ 1016 h 1311"/>
                  <a:gd name="T44" fmla="*/ 287 w 552"/>
                  <a:gd name="T45" fmla="*/ 982 h 1311"/>
                  <a:gd name="T46" fmla="*/ 276 w 552"/>
                  <a:gd name="T47" fmla="*/ 948 h 1311"/>
                  <a:gd name="T48" fmla="*/ 194 w 552"/>
                  <a:gd name="T49" fmla="*/ 881 h 1311"/>
                  <a:gd name="T50" fmla="*/ 92 w 552"/>
                  <a:gd name="T51" fmla="*/ 790 h 1311"/>
                  <a:gd name="T52" fmla="*/ 33 w 552"/>
                  <a:gd name="T53" fmla="*/ 688 h 1311"/>
                  <a:gd name="T54" fmla="*/ 0 w 552"/>
                  <a:gd name="T55" fmla="*/ 554 h 1311"/>
                  <a:gd name="T56" fmla="*/ 33 w 552"/>
                  <a:gd name="T57" fmla="*/ 475 h 1311"/>
                  <a:gd name="T58" fmla="*/ 149 w 552"/>
                  <a:gd name="T59" fmla="*/ 317 h 1311"/>
                  <a:gd name="T60" fmla="*/ 242 w 552"/>
                  <a:gd name="T61" fmla="*/ 192 h 1311"/>
                  <a:gd name="T62" fmla="*/ 321 w 552"/>
                  <a:gd name="T63" fmla="*/ 113 h 1311"/>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52"/>
                  <a:gd name="T97" fmla="*/ 0 h 1311"/>
                  <a:gd name="T98" fmla="*/ 552 w 552"/>
                  <a:gd name="T99" fmla="*/ 1311 h 1311"/>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52" h="1311">
                    <a:moveTo>
                      <a:pt x="321" y="113"/>
                    </a:moveTo>
                    <a:lnTo>
                      <a:pt x="437" y="11"/>
                    </a:lnTo>
                    <a:lnTo>
                      <a:pt x="529" y="0"/>
                    </a:lnTo>
                    <a:lnTo>
                      <a:pt x="552" y="45"/>
                    </a:lnTo>
                    <a:lnTo>
                      <a:pt x="507" y="170"/>
                    </a:lnTo>
                    <a:lnTo>
                      <a:pt x="425" y="249"/>
                    </a:lnTo>
                    <a:lnTo>
                      <a:pt x="310" y="305"/>
                    </a:lnTo>
                    <a:lnTo>
                      <a:pt x="230" y="419"/>
                    </a:lnTo>
                    <a:lnTo>
                      <a:pt x="138" y="543"/>
                    </a:lnTo>
                    <a:lnTo>
                      <a:pt x="126" y="645"/>
                    </a:lnTo>
                    <a:lnTo>
                      <a:pt x="149" y="699"/>
                    </a:lnTo>
                    <a:lnTo>
                      <a:pt x="242" y="824"/>
                    </a:lnTo>
                    <a:lnTo>
                      <a:pt x="369" y="903"/>
                    </a:lnTo>
                    <a:lnTo>
                      <a:pt x="403" y="937"/>
                    </a:lnTo>
                    <a:lnTo>
                      <a:pt x="414" y="1016"/>
                    </a:lnTo>
                    <a:lnTo>
                      <a:pt x="357" y="1107"/>
                    </a:lnTo>
                    <a:lnTo>
                      <a:pt x="264" y="1175"/>
                    </a:lnTo>
                    <a:lnTo>
                      <a:pt x="264" y="1311"/>
                    </a:lnTo>
                    <a:lnTo>
                      <a:pt x="219" y="1311"/>
                    </a:lnTo>
                    <a:lnTo>
                      <a:pt x="194" y="1209"/>
                    </a:lnTo>
                    <a:lnTo>
                      <a:pt x="194" y="1118"/>
                    </a:lnTo>
                    <a:lnTo>
                      <a:pt x="253" y="1016"/>
                    </a:lnTo>
                    <a:lnTo>
                      <a:pt x="287" y="982"/>
                    </a:lnTo>
                    <a:lnTo>
                      <a:pt x="276" y="948"/>
                    </a:lnTo>
                    <a:lnTo>
                      <a:pt x="194" y="881"/>
                    </a:lnTo>
                    <a:lnTo>
                      <a:pt x="92" y="790"/>
                    </a:lnTo>
                    <a:lnTo>
                      <a:pt x="33" y="688"/>
                    </a:lnTo>
                    <a:lnTo>
                      <a:pt x="0" y="554"/>
                    </a:lnTo>
                    <a:lnTo>
                      <a:pt x="33" y="475"/>
                    </a:lnTo>
                    <a:lnTo>
                      <a:pt x="149" y="317"/>
                    </a:lnTo>
                    <a:lnTo>
                      <a:pt x="242" y="192"/>
                    </a:lnTo>
                    <a:lnTo>
                      <a:pt x="321" y="113"/>
                    </a:lnTo>
                    <a:close/>
                  </a:path>
                </a:pathLst>
              </a:custGeom>
              <a:solidFill>
                <a:schemeClr val="tx1"/>
              </a:solidFill>
              <a:ln w="9525">
                <a:noFill/>
                <a:round/>
                <a:headEnd/>
                <a:tailEnd/>
              </a:ln>
            </p:spPr>
            <p:txBody>
              <a:bodyPr>
                <a:prstTxWarp prst="textNoShape">
                  <a:avLst/>
                </a:prstTxWarp>
              </a:bodyPr>
              <a:lstStyle/>
              <a:p>
                <a:endParaRPr lang="en-US"/>
              </a:p>
            </p:txBody>
          </p:sp>
          <p:sp>
            <p:nvSpPr>
              <p:cNvPr id="33810" name="Freeform 10"/>
              <p:cNvSpPr>
                <a:spLocks/>
              </p:cNvSpPr>
              <p:nvPr/>
            </p:nvSpPr>
            <p:spPr bwMode="auto">
              <a:xfrm>
                <a:off x="1487" y="1743"/>
                <a:ext cx="1420" cy="646"/>
              </a:xfrm>
              <a:custGeom>
                <a:avLst/>
                <a:gdLst>
                  <a:gd name="T0" fmla="*/ 0 w 1420"/>
                  <a:gd name="T1" fmla="*/ 12 h 646"/>
                  <a:gd name="T2" fmla="*/ 80 w 1420"/>
                  <a:gd name="T3" fmla="*/ 0 h 646"/>
                  <a:gd name="T4" fmla="*/ 270 w 1420"/>
                  <a:gd name="T5" fmla="*/ 80 h 646"/>
                  <a:gd name="T6" fmla="*/ 485 w 1420"/>
                  <a:gd name="T7" fmla="*/ 206 h 646"/>
                  <a:gd name="T8" fmla="*/ 610 w 1420"/>
                  <a:gd name="T9" fmla="*/ 308 h 646"/>
                  <a:gd name="T10" fmla="*/ 902 w 1420"/>
                  <a:gd name="T11" fmla="*/ 365 h 646"/>
                  <a:gd name="T12" fmla="*/ 1173 w 1420"/>
                  <a:gd name="T13" fmla="*/ 401 h 646"/>
                  <a:gd name="T14" fmla="*/ 1239 w 1420"/>
                  <a:gd name="T15" fmla="*/ 365 h 646"/>
                  <a:gd name="T16" fmla="*/ 1348 w 1420"/>
                  <a:gd name="T17" fmla="*/ 281 h 646"/>
                  <a:gd name="T18" fmla="*/ 1382 w 1420"/>
                  <a:gd name="T19" fmla="*/ 315 h 646"/>
                  <a:gd name="T20" fmla="*/ 1257 w 1420"/>
                  <a:gd name="T21" fmla="*/ 412 h 646"/>
                  <a:gd name="T22" fmla="*/ 1420 w 1420"/>
                  <a:gd name="T23" fmla="*/ 424 h 646"/>
                  <a:gd name="T24" fmla="*/ 1416 w 1420"/>
                  <a:gd name="T25" fmla="*/ 474 h 646"/>
                  <a:gd name="T26" fmla="*/ 1280 w 1420"/>
                  <a:gd name="T27" fmla="*/ 462 h 646"/>
                  <a:gd name="T28" fmla="*/ 1268 w 1420"/>
                  <a:gd name="T29" fmla="*/ 508 h 646"/>
                  <a:gd name="T30" fmla="*/ 1398 w 1420"/>
                  <a:gd name="T31" fmla="*/ 605 h 646"/>
                  <a:gd name="T32" fmla="*/ 1364 w 1420"/>
                  <a:gd name="T33" fmla="*/ 646 h 646"/>
                  <a:gd name="T34" fmla="*/ 1257 w 1420"/>
                  <a:gd name="T35" fmla="*/ 548 h 646"/>
                  <a:gd name="T36" fmla="*/ 1228 w 1420"/>
                  <a:gd name="T37" fmla="*/ 646 h 646"/>
                  <a:gd name="T38" fmla="*/ 1201 w 1420"/>
                  <a:gd name="T39" fmla="*/ 628 h 646"/>
                  <a:gd name="T40" fmla="*/ 1185 w 1420"/>
                  <a:gd name="T41" fmla="*/ 492 h 646"/>
                  <a:gd name="T42" fmla="*/ 822 w 1420"/>
                  <a:gd name="T43" fmla="*/ 469 h 646"/>
                  <a:gd name="T44" fmla="*/ 610 w 1420"/>
                  <a:gd name="T45" fmla="*/ 435 h 646"/>
                  <a:gd name="T46" fmla="*/ 530 w 1420"/>
                  <a:gd name="T47" fmla="*/ 390 h 646"/>
                  <a:gd name="T48" fmla="*/ 281 w 1420"/>
                  <a:gd name="T49" fmla="*/ 240 h 646"/>
                  <a:gd name="T50" fmla="*/ 102 w 1420"/>
                  <a:gd name="T51" fmla="*/ 184 h 646"/>
                  <a:gd name="T52" fmla="*/ 80 w 1420"/>
                  <a:gd name="T53" fmla="*/ 80 h 646"/>
                  <a:gd name="T54" fmla="*/ 0 w 1420"/>
                  <a:gd name="T55" fmla="*/ 12 h 64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1420"/>
                  <a:gd name="T85" fmla="*/ 0 h 646"/>
                  <a:gd name="T86" fmla="*/ 1420 w 1420"/>
                  <a:gd name="T87" fmla="*/ 646 h 64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1420" h="646">
                    <a:moveTo>
                      <a:pt x="0" y="12"/>
                    </a:moveTo>
                    <a:lnTo>
                      <a:pt x="80" y="0"/>
                    </a:lnTo>
                    <a:lnTo>
                      <a:pt x="270" y="80"/>
                    </a:lnTo>
                    <a:lnTo>
                      <a:pt x="485" y="206"/>
                    </a:lnTo>
                    <a:lnTo>
                      <a:pt x="610" y="308"/>
                    </a:lnTo>
                    <a:lnTo>
                      <a:pt x="902" y="365"/>
                    </a:lnTo>
                    <a:lnTo>
                      <a:pt x="1173" y="401"/>
                    </a:lnTo>
                    <a:lnTo>
                      <a:pt x="1239" y="365"/>
                    </a:lnTo>
                    <a:lnTo>
                      <a:pt x="1348" y="281"/>
                    </a:lnTo>
                    <a:lnTo>
                      <a:pt x="1382" y="315"/>
                    </a:lnTo>
                    <a:lnTo>
                      <a:pt x="1257" y="412"/>
                    </a:lnTo>
                    <a:lnTo>
                      <a:pt x="1420" y="424"/>
                    </a:lnTo>
                    <a:lnTo>
                      <a:pt x="1416" y="474"/>
                    </a:lnTo>
                    <a:lnTo>
                      <a:pt x="1280" y="462"/>
                    </a:lnTo>
                    <a:lnTo>
                      <a:pt x="1268" y="508"/>
                    </a:lnTo>
                    <a:lnTo>
                      <a:pt x="1398" y="605"/>
                    </a:lnTo>
                    <a:lnTo>
                      <a:pt x="1364" y="646"/>
                    </a:lnTo>
                    <a:lnTo>
                      <a:pt x="1257" y="548"/>
                    </a:lnTo>
                    <a:lnTo>
                      <a:pt x="1228" y="646"/>
                    </a:lnTo>
                    <a:lnTo>
                      <a:pt x="1201" y="628"/>
                    </a:lnTo>
                    <a:lnTo>
                      <a:pt x="1185" y="492"/>
                    </a:lnTo>
                    <a:lnTo>
                      <a:pt x="822" y="469"/>
                    </a:lnTo>
                    <a:lnTo>
                      <a:pt x="610" y="435"/>
                    </a:lnTo>
                    <a:lnTo>
                      <a:pt x="530" y="390"/>
                    </a:lnTo>
                    <a:lnTo>
                      <a:pt x="281" y="240"/>
                    </a:lnTo>
                    <a:lnTo>
                      <a:pt x="102" y="184"/>
                    </a:lnTo>
                    <a:lnTo>
                      <a:pt x="80" y="80"/>
                    </a:lnTo>
                    <a:lnTo>
                      <a:pt x="0" y="12"/>
                    </a:lnTo>
                    <a:close/>
                  </a:path>
                </a:pathLst>
              </a:custGeom>
              <a:solidFill>
                <a:schemeClr val="tx1"/>
              </a:solidFill>
              <a:ln w="9525">
                <a:noFill/>
                <a:round/>
                <a:headEnd/>
                <a:tailEnd/>
              </a:ln>
            </p:spPr>
            <p:txBody>
              <a:bodyPr>
                <a:prstTxWarp prst="textNoShape">
                  <a:avLst/>
                </a:prstTxWarp>
              </a:bodyPr>
              <a:lstStyle/>
              <a:p>
                <a:endParaRPr lang="en-US"/>
              </a:p>
            </p:txBody>
          </p:sp>
          <p:sp>
            <p:nvSpPr>
              <p:cNvPr id="33811" name="Freeform 11"/>
              <p:cNvSpPr>
                <a:spLocks/>
              </p:cNvSpPr>
              <p:nvPr/>
            </p:nvSpPr>
            <p:spPr bwMode="auto">
              <a:xfrm>
                <a:off x="819" y="2792"/>
                <a:ext cx="562" cy="1533"/>
              </a:xfrm>
              <a:custGeom>
                <a:avLst/>
                <a:gdLst>
                  <a:gd name="T0" fmla="*/ 322 w 562"/>
                  <a:gd name="T1" fmla="*/ 170 h 1533"/>
                  <a:gd name="T2" fmla="*/ 424 w 562"/>
                  <a:gd name="T3" fmla="*/ 0 h 1533"/>
                  <a:gd name="T4" fmla="*/ 562 w 562"/>
                  <a:gd name="T5" fmla="*/ 68 h 1533"/>
                  <a:gd name="T6" fmla="*/ 562 w 562"/>
                  <a:gd name="T7" fmla="*/ 226 h 1533"/>
                  <a:gd name="T8" fmla="*/ 517 w 562"/>
                  <a:gd name="T9" fmla="*/ 269 h 1533"/>
                  <a:gd name="T10" fmla="*/ 413 w 562"/>
                  <a:gd name="T11" fmla="*/ 348 h 1533"/>
                  <a:gd name="T12" fmla="*/ 356 w 562"/>
                  <a:gd name="T13" fmla="*/ 507 h 1533"/>
                  <a:gd name="T14" fmla="*/ 356 w 562"/>
                  <a:gd name="T15" fmla="*/ 654 h 1533"/>
                  <a:gd name="T16" fmla="*/ 424 w 562"/>
                  <a:gd name="T17" fmla="*/ 890 h 1533"/>
                  <a:gd name="T18" fmla="*/ 458 w 562"/>
                  <a:gd name="T19" fmla="*/ 1093 h 1533"/>
                  <a:gd name="T20" fmla="*/ 435 w 562"/>
                  <a:gd name="T21" fmla="*/ 1317 h 1533"/>
                  <a:gd name="T22" fmla="*/ 471 w 562"/>
                  <a:gd name="T23" fmla="*/ 1363 h 1533"/>
                  <a:gd name="T24" fmla="*/ 458 w 562"/>
                  <a:gd name="T25" fmla="*/ 1431 h 1533"/>
                  <a:gd name="T26" fmla="*/ 413 w 562"/>
                  <a:gd name="T27" fmla="*/ 1431 h 1533"/>
                  <a:gd name="T28" fmla="*/ 311 w 562"/>
                  <a:gd name="T29" fmla="*/ 1453 h 1533"/>
                  <a:gd name="T30" fmla="*/ 173 w 562"/>
                  <a:gd name="T31" fmla="*/ 1533 h 1533"/>
                  <a:gd name="T32" fmla="*/ 127 w 562"/>
                  <a:gd name="T33" fmla="*/ 1533 h 1533"/>
                  <a:gd name="T34" fmla="*/ 0 w 562"/>
                  <a:gd name="T35" fmla="*/ 1442 h 1533"/>
                  <a:gd name="T36" fmla="*/ 23 w 562"/>
                  <a:gd name="T37" fmla="*/ 1408 h 1533"/>
                  <a:gd name="T38" fmla="*/ 195 w 562"/>
                  <a:gd name="T39" fmla="*/ 1363 h 1533"/>
                  <a:gd name="T40" fmla="*/ 345 w 562"/>
                  <a:gd name="T41" fmla="*/ 1363 h 1533"/>
                  <a:gd name="T42" fmla="*/ 379 w 562"/>
                  <a:gd name="T43" fmla="*/ 1229 h 1533"/>
                  <a:gd name="T44" fmla="*/ 367 w 562"/>
                  <a:gd name="T45" fmla="*/ 1037 h 1533"/>
                  <a:gd name="T46" fmla="*/ 311 w 562"/>
                  <a:gd name="T47" fmla="*/ 867 h 1533"/>
                  <a:gd name="T48" fmla="*/ 240 w 562"/>
                  <a:gd name="T49" fmla="*/ 654 h 1533"/>
                  <a:gd name="T50" fmla="*/ 207 w 562"/>
                  <a:gd name="T51" fmla="*/ 484 h 1533"/>
                  <a:gd name="T52" fmla="*/ 207 w 562"/>
                  <a:gd name="T53" fmla="*/ 360 h 1533"/>
                  <a:gd name="T54" fmla="*/ 252 w 562"/>
                  <a:gd name="T55" fmla="*/ 249 h 1533"/>
                  <a:gd name="T56" fmla="*/ 322 w 562"/>
                  <a:gd name="T57" fmla="*/ 170 h 1533"/>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62"/>
                  <a:gd name="T88" fmla="*/ 0 h 1533"/>
                  <a:gd name="T89" fmla="*/ 562 w 562"/>
                  <a:gd name="T90" fmla="*/ 1533 h 1533"/>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62" h="1533">
                    <a:moveTo>
                      <a:pt x="322" y="170"/>
                    </a:moveTo>
                    <a:lnTo>
                      <a:pt x="424" y="0"/>
                    </a:lnTo>
                    <a:lnTo>
                      <a:pt x="562" y="68"/>
                    </a:lnTo>
                    <a:lnTo>
                      <a:pt x="562" y="226"/>
                    </a:lnTo>
                    <a:lnTo>
                      <a:pt x="517" y="269"/>
                    </a:lnTo>
                    <a:lnTo>
                      <a:pt x="413" y="348"/>
                    </a:lnTo>
                    <a:lnTo>
                      <a:pt x="356" y="507"/>
                    </a:lnTo>
                    <a:lnTo>
                      <a:pt x="356" y="654"/>
                    </a:lnTo>
                    <a:lnTo>
                      <a:pt x="424" y="890"/>
                    </a:lnTo>
                    <a:lnTo>
                      <a:pt x="458" y="1093"/>
                    </a:lnTo>
                    <a:lnTo>
                      <a:pt x="435" y="1317"/>
                    </a:lnTo>
                    <a:lnTo>
                      <a:pt x="471" y="1363"/>
                    </a:lnTo>
                    <a:lnTo>
                      <a:pt x="458" y="1431"/>
                    </a:lnTo>
                    <a:lnTo>
                      <a:pt x="413" y="1431"/>
                    </a:lnTo>
                    <a:lnTo>
                      <a:pt x="311" y="1453"/>
                    </a:lnTo>
                    <a:lnTo>
                      <a:pt x="173" y="1533"/>
                    </a:lnTo>
                    <a:lnTo>
                      <a:pt x="127" y="1533"/>
                    </a:lnTo>
                    <a:lnTo>
                      <a:pt x="0" y="1442"/>
                    </a:lnTo>
                    <a:lnTo>
                      <a:pt x="23" y="1408"/>
                    </a:lnTo>
                    <a:lnTo>
                      <a:pt x="195" y="1363"/>
                    </a:lnTo>
                    <a:lnTo>
                      <a:pt x="345" y="1363"/>
                    </a:lnTo>
                    <a:lnTo>
                      <a:pt x="379" y="1229"/>
                    </a:lnTo>
                    <a:lnTo>
                      <a:pt x="367" y="1037"/>
                    </a:lnTo>
                    <a:lnTo>
                      <a:pt x="311" y="867"/>
                    </a:lnTo>
                    <a:lnTo>
                      <a:pt x="240" y="654"/>
                    </a:lnTo>
                    <a:lnTo>
                      <a:pt x="207" y="484"/>
                    </a:lnTo>
                    <a:lnTo>
                      <a:pt x="207" y="360"/>
                    </a:lnTo>
                    <a:lnTo>
                      <a:pt x="252" y="249"/>
                    </a:lnTo>
                    <a:lnTo>
                      <a:pt x="322" y="170"/>
                    </a:lnTo>
                    <a:close/>
                  </a:path>
                </a:pathLst>
              </a:custGeom>
              <a:solidFill>
                <a:schemeClr val="tx1"/>
              </a:solidFill>
              <a:ln w="9525">
                <a:noFill/>
                <a:round/>
                <a:headEnd/>
                <a:tailEnd/>
              </a:ln>
            </p:spPr>
            <p:txBody>
              <a:bodyPr>
                <a:prstTxWarp prst="textNoShape">
                  <a:avLst/>
                </a:prstTxWarp>
              </a:bodyPr>
              <a:lstStyle/>
              <a:p>
                <a:endParaRPr lang="en-US"/>
              </a:p>
            </p:txBody>
          </p:sp>
          <p:sp>
            <p:nvSpPr>
              <p:cNvPr id="33812" name="Freeform 12"/>
              <p:cNvSpPr>
                <a:spLocks/>
              </p:cNvSpPr>
              <p:nvPr/>
            </p:nvSpPr>
            <p:spPr bwMode="auto">
              <a:xfrm>
                <a:off x="1453" y="2869"/>
                <a:ext cx="542" cy="1376"/>
              </a:xfrm>
              <a:custGeom>
                <a:avLst/>
                <a:gdLst>
                  <a:gd name="T0" fmla="*/ 71 w 542"/>
                  <a:gd name="T1" fmla="*/ 0 h 1376"/>
                  <a:gd name="T2" fmla="*/ 195 w 542"/>
                  <a:gd name="T3" fmla="*/ 90 h 1376"/>
                  <a:gd name="T4" fmla="*/ 254 w 542"/>
                  <a:gd name="T5" fmla="*/ 226 h 1376"/>
                  <a:gd name="T6" fmla="*/ 277 w 542"/>
                  <a:gd name="T7" fmla="*/ 348 h 1376"/>
                  <a:gd name="T8" fmla="*/ 288 w 542"/>
                  <a:gd name="T9" fmla="*/ 507 h 1376"/>
                  <a:gd name="T10" fmla="*/ 277 w 542"/>
                  <a:gd name="T11" fmla="*/ 722 h 1376"/>
                  <a:gd name="T12" fmla="*/ 231 w 542"/>
                  <a:gd name="T13" fmla="*/ 892 h 1376"/>
                  <a:gd name="T14" fmla="*/ 195 w 542"/>
                  <a:gd name="T15" fmla="*/ 1059 h 1376"/>
                  <a:gd name="T16" fmla="*/ 161 w 542"/>
                  <a:gd name="T17" fmla="*/ 1161 h 1376"/>
                  <a:gd name="T18" fmla="*/ 161 w 542"/>
                  <a:gd name="T19" fmla="*/ 1206 h 1376"/>
                  <a:gd name="T20" fmla="*/ 220 w 542"/>
                  <a:gd name="T21" fmla="*/ 1229 h 1376"/>
                  <a:gd name="T22" fmla="*/ 381 w 542"/>
                  <a:gd name="T23" fmla="*/ 1229 h 1376"/>
                  <a:gd name="T24" fmla="*/ 542 w 542"/>
                  <a:gd name="T25" fmla="*/ 1274 h 1376"/>
                  <a:gd name="T26" fmla="*/ 542 w 542"/>
                  <a:gd name="T27" fmla="*/ 1308 h 1376"/>
                  <a:gd name="T28" fmla="*/ 415 w 542"/>
                  <a:gd name="T29" fmla="*/ 1376 h 1376"/>
                  <a:gd name="T30" fmla="*/ 358 w 542"/>
                  <a:gd name="T31" fmla="*/ 1365 h 1376"/>
                  <a:gd name="T32" fmla="*/ 243 w 542"/>
                  <a:gd name="T33" fmla="*/ 1308 h 1376"/>
                  <a:gd name="T34" fmla="*/ 127 w 542"/>
                  <a:gd name="T35" fmla="*/ 1286 h 1376"/>
                  <a:gd name="T36" fmla="*/ 34 w 542"/>
                  <a:gd name="T37" fmla="*/ 1286 h 1376"/>
                  <a:gd name="T38" fmla="*/ 12 w 542"/>
                  <a:gd name="T39" fmla="*/ 1229 h 1376"/>
                  <a:gd name="T40" fmla="*/ 34 w 542"/>
                  <a:gd name="T41" fmla="*/ 1161 h 1376"/>
                  <a:gd name="T42" fmla="*/ 127 w 542"/>
                  <a:gd name="T43" fmla="*/ 1037 h 1376"/>
                  <a:gd name="T44" fmla="*/ 173 w 542"/>
                  <a:gd name="T45" fmla="*/ 880 h 1376"/>
                  <a:gd name="T46" fmla="*/ 195 w 542"/>
                  <a:gd name="T47" fmla="*/ 699 h 1376"/>
                  <a:gd name="T48" fmla="*/ 173 w 542"/>
                  <a:gd name="T49" fmla="*/ 428 h 1376"/>
                  <a:gd name="T50" fmla="*/ 127 w 542"/>
                  <a:gd name="T51" fmla="*/ 317 h 1376"/>
                  <a:gd name="T52" fmla="*/ 46 w 542"/>
                  <a:gd name="T53" fmla="*/ 226 h 1376"/>
                  <a:gd name="T54" fmla="*/ 0 w 542"/>
                  <a:gd name="T55" fmla="*/ 90 h 1376"/>
                  <a:gd name="T56" fmla="*/ 71 w 542"/>
                  <a:gd name="T57" fmla="*/ 0 h 137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542"/>
                  <a:gd name="T88" fmla="*/ 0 h 1376"/>
                  <a:gd name="T89" fmla="*/ 542 w 542"/>
                  <a:gd name="T90" fmla="*/ 1376 h 137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542" h="1376">
                    <a:moveTo>
                      <a:pt x="71" y="0"/>
                    </a:moveTo>
                    <a:lnTo>
                      <a:pt x="195" y="90"/>
                    </a:lnTo>
                    <a:lnTo>
                      <a:pt x="254" y="226"/>
                    </a:lnTo>
                    <a:lnTo>
                      <a:pt x="277" y="348"/>
                    </a:lnTo>
                    <a:lnTo>
                      <a:pt x="288" y="507"/>
                    </a:lnTo>
                    <a:lnTo>
                      <a:pt x="277" y="722"/>
                    </a:lnTo>
                    <a:lnTo>
                      <a:pt x="231" y="892"/>
                    </a:lnTo>
                    <a:lnTo>
                      <a:pt x="195" y="1059"/>
                    </a:lnTo>
                    <a:lnTo>
                      <a:pt x="161" y="1161"/>
                    </a:lnTo>
                    <a:lnTo>
                      <a:pt x="161" y="1206"/>
                    </a:lnTo>
                    <a:lnTo>
                      <a:pt x="220" y="1229"/>
                    </a:lnTo>
                    <a:lnTo>
                      <a:pt x="381" y="1229"/>
                    </a:lnTo>
                    <a:lnTo>
                      <a:pt x="542" y="1274"/>
                    </a:lnTo>
                    <a:lnTo>
                      <a:pt x="542" y="1308"/>
                    </a:lnTo>
                    <a:lnTo>
                      <a:pt x="415" y="1376"/>
                    </a:lnTo>
                    <a:lnTo>
                      <a:pt x="358" y="1365"/>
                    </a:lnTo>
                    <a:lnTo>
                      <a:pt x="243" y="1308"/>
                    </a:lnTo>
                    <a:lnTo>
                      <a:pt x="127" y="1286"/>
                    </a:lnTo>
                    <a:lnTo>
                      <a:pt x="34" y="1286"/>
                    </a:lnTo>
                    <a:lnTo>
                      <a:pt x="12" y="1229"/>
                    </a:lnTo>
                    <a:lnTo>
                      <a:pt x="34" y="1161"/>
                    </a:lnTo>
                    <a:lnTo>
                      <a:pt x="127" y="1037"/>
                    </a:lnTo>
                    <a:lnTo>
                      <a:pt x="173" y="880"/>
                    </a:lnTo>
                    <a:lnTo>
                      <a:pt x="195" y="699"/>
                    </a:lnTo>
                    <a:lnTo>
                      <a:pt x="173" y="428"/>
                    </a:lnTo>
                    <a:lnTo>
                      <a:pt x="127" y="317"/>
                    </a:lnTo>
                    <a:lnTo>
                      <a:pt x="46" y="226"/>
                    </a:lnTo>
                    <a:lnTo>
                      <a:pt x="0" y="90"/>
                    </a:lnTo>
                    <a:lnTo>
                      <a:pt x="71" y="0"/>
                    </a:lnTo>
                    <a:close/>
                  </a:path>
                </a:pathLst>
              </a:custGeom>
              <a:solidFill>
                <a:schemeClr val="tx1"/>
              </a:solidFill>
              <a:ln w="9525">
                <a:noFill/>
                <a:round/>
                <a:headEnd/>
                <a:tailEnd/>
              </a:ln>
            </p:spPr>
            <p:txBody>
              <a:bodyPr>
                <a:prstTxWarp prst="textNoShape">
                  <a:avLst/>
                </a:prstTxWarp>
              </a:bodyPr>
              <a:lstStyle/>
              <a:p>
                <a:endParaRPr lang="en-US"/>
              </a:p>
            </p:txBody>
          </p:sp>
        </p:grpSp>
        <p:grpSp>
          <p:nvGrpSpPr>
            <p:cNvPr id="33798" name="Group 13"/>
            <p:cNvGrpSpPr>
              <a:grpSpLocks/>
            </p:cNvGrpSpPr>
            <p:nvPr/>
          </p:nvGrpSpPr>
          <p:grpSpPr bwMode="auto">
            <a:xfrm>
              <a:off x="1911" y="3011"/>
              <a:ext cx="62" cy="118"/>
              <a:chOff x="1252" y="1766"/>
              <a:chExt cx="788" cy="1198"/>
            </a:xfrm>
          </p:grpSpPr>
          <p:sp>
            <p:nvSpPr>
              <p:cNvPr id="33804" name="Freeform 14"/>
              <p:cNvSpPr>
                <a:spLocks/>
              </p:cNvSpPr>
              <p:nvPr/>
            </p:nvSpPr>
            <p:spPr bwMode="auto">
              <a:xfrm>
                <a:off x="1252" y="1766"/>
                <a:ext cx="788" cy="1198"/>
              </a:xfrm>
              <a:custGeom>
                <a:avLst/>
                <a:gdLst>
                  <a:gd name="T0" fmla="*/ 297 w 788"/>
                  <a:gd name="T1" fmla="*/ 215 h 1198"/>
                  <a:gd name="T2" fmla="*/ 491 w 788"/>
                  <a:gd name="T3" fmla="*/ 453 h 1198"/>
                  <a:gd name="T4" fmla="*/ 697 w 788"/>
                  <a:gd name="T5" fmla="*/ 722 h 1198"/>
                  <a:gd name="T6" fmla="*/ 788 w 788"/>
                  <a:gd name="T7" fmla="*/ 869 h 1198"/>
                  <a:gd name="T8" fmla="*/ 675 w 788"/>
                  <a:gd name="T9" fmla="*/ 1198 h 1198"/>
                  <a:gd name="T10" fmla="*/ 376 w 788"/>
                  <a:gd name="T11" fmla="*/ 1051 h 1198"/>
                  <a:gd name="T12" fmla="*/ 308 w 788"/>
                  <a:gd name="T13" fmla="*/ 654 h 1198"/>
                  <a:gd name="T14" fmla="*/ 251 w 788"/>
                  <a:gd name="T15" fmla="*/ 385 h 1198"/>
                  <a:gd name="T16" fmla="*/ 138 w 788"/>
                  <a:gd name="T17" fmla="*/ 260 h 1198"/>
                  <a:gd name="T18" fmla="*/ 0 w 788"/>
                  <a:gd name="T19" fmla="*/ 159 h 1198"/>
                  <a:gd name="T20" fmla="*/ 68 w 788"/>
                  <a:gd name="T21" fmla="*/ 34 h 1198"/>
                  <a:gd name="T22" fmla="*/ 263 w 788"/>
                  <a:gd name="T23" fmla="*/ 0 h 1198"/>
                  <a:gd name="T24" fmla="*/ 342 w 788"/>
                  <a:gd name="T25" fmla="*/ 57 h 1198"/>
                  <a:gd name="T26" fmla="*/ 297 w 788"/>
                  <a:gd name="T27" fmla="*/ 215 h 119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788"/>
                  <a:gd name="T43" fmla="*/ 0 h 1198"/>
                  <a:gd name="T44" fmla="*/ 788 w 788"/>
                  <a:gd name="T45" fmla="*/ 1198 h 119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788" h="1198">
                    <a:moveTo>
                      <a:pt x="297" y="215"/>
                    </a:moveTo>
                    <a:lnTo>
                      <a:pt x="491" y="453"/>
                    </a:lnTo>
                    <a:lnTo>
                      <a:pt x="697" y="722"/>
                    </a:lnTo>
                    <a:lnTo>
                      <a:pt x="788" y="869"/>
                    </a:lnTo>
                    <a:lnTo>
                      <a:pt x="675" y="1198"/>
                    </a:lnTo>
                    <a:lnTo>
                      <a:pt x="376" y="1051"/>
                    </a:lnTo>
                    <a:lnTo>
                      <a:pt x="308" y="654"/>
                    </a:lnTo>
                    <a:lnTo>
                      <a:pt x="251" y="385"/>
                    </a:lnTo>
                    <a:lnTo>
                      <a:pt x="138" y="260"/>
                    </a:lnTo>
                    <a:lnTo>
                      <a:pt x="0" y="159"/>
                    </a:lnTo>
                    <a:lnTo>
                      <a:pt x="68" y="34"/>
                    </a:lnTo>
                    <a:lnTo>
                      <a:pt x="263" y="0"/>
                    </a:lnTo>
                    <a:lnTo>
                      <a:pt x="342" y="57"/>
                    </a:lnTo>
                    <a:lnTo>
                      <a:pt x="297" y="215"/>
                    </a:lnTo>
                    <a:close/>
                  </a:path>
                </a:pathLst>
              </a:custGeom>
              <a:solidFill>
                <a:schemeClr val="accent1"/>
              </a:solidFill>
              <a:ln w="9525">
                <a:noFill/>
                <a:round/>
                <a:headEnd/>
                <a:tailEnd/>
              </a:ln>
            </p:spPr>
            <p:txBody>
              <a:bodyPr>
                <a:prstTxWarp prst="textNoShape">
                  <a:avLst/>
                </a:prstTxWarp>
              </a:bodyPr>
              <a:lstStyle/>
              <a:p>
                <a:endParaRPr lang="en-US"/>
              </a:p>
            </p:txBody>
          </p:sp>
          <p:sp>
            <p:nvSpPr>
              <p:cNvPr id="33805" name="Freeform 15"/>
              <p:cNvSpPr>
                <a:spLocks/>
              </p:cNvSpPr>
              <p:nvPr/>
            </p:nvSpPr>
            <p:spPr bwMode="auto">
              <a:xfrm>
                <a:off x="1304" y="1798"/>
                <a:ext cx="267" cy="237"/>
              </a:xfrm>
              <a:custGeom>
                <a:avLst/>
                <a:gdLst>
                  <a:gd name="T0" fmla="*/ 143 w 267"/>
                  <a:gd name="T1" fmla="*/ 237 h 237"/>
                  <a:gd name="T2" fmla="*/ 0 w 267"/>
                  <a:gd name="T3" fmla="*/ 129 h 237"/>
                  <a:gd name="T4" fmla="*/ 18 w 267"/>
                  <a:gd name="T5" fmla="*/ 18 h 237"/>
                  <a:gd name="T6" fmla="*/ 213 w 267"/>
                  <a:gd name="T7" fmla="*/ 0 h 237"/>
                  <a:gd name="T8" fmla="*/ 267 w 267"/>
                  <a:gd name="T9" fmla="*/ 54 h 237"/>
                  <a:gd name="T10" fmla="*/ 143 w 267"/>
                  <a:gd name="T11" fmla="*/ 237 h 237"/>
                  <a:gd name="T12" fmla="*/ 0 60000 65536"/>
                  <a:gd name="T13" fmla="*/ 0 60000 65536"/>
                  <a:gd name="T14" fmla="*/ 0 60000 65536"/>
                  <a:gd name="T15" fmla="*/ 0 60000 65536"/>
                  <a:gd name="T16" fmla="*/ 0 60000 65536"/>
                  <a:gd name="T17" fmla="*/ 0 60000 65536"/>
                  <a:gd name="T18" fmla="*/ 0 w 267"/>
                  <a:gd name="T19" fmla="*/ 0 h 237"/>
                  <a:gd name="T20" fmla="*/ 267 w 267"/>
                  <a:gd name="T21" fmla="*/ 237 h 237"/>
                </a:gdLst>
                <a:ahLst/>
                <a:cxnLst>
                  <a:cxn ang="T12">
                    <a:pos x="T0" y="T1"/>
                  </a:cxn>
                  <a:cxn ang="T13">
                    <a:pos x="T2" y="T3"/>
                  </a:cxn>
                  <a:cxn ang="T14">
                    <a:pos x="T4" y="T5"/>
                  </a:cxn>
                  <a:cxn ang="T15">
                    <a:pos x="T6" y="T7"/>
                  </a:cxn>
                  <a:cxn ang="T16">
                    <a:pos x="T8" y="T9"/>
                  </a:cxn>
                  <a:cxn ang="T17">
                    <a:pos x="T10" y="T11"/>
                  </a:cxn>
                </a:cxnLst>
                <a:rect l="T18" t="T19" r="T20" b="T21"/>
                <a:pathLst>
                  <a:path w="267" h="237">
                    <a:moveTo>
                      <a:pt x="143" y="237"/>
                    </a:moveTo>
                    <a:lnTo>
                      <a:pt x="0" y="129"/>
                    </a:lnTo>
                    <a:lnTo>
                      <a:pt x="18" y="18"/>
                    </a:lnTo>
                    <a:lnTo>
                      <a:pt x="213" y="0"/>
                    </a:lnTo>
                    <a:lnTo>
                      <a:pt x="267" y="54"/>
                    </a:lnTo>
                    <a:lnTo>
                      <a:pt x="143" y="237"/>
                    </a:lnTo>
                    <a:close/>
                  </a:path>
                </a:pathLst>
              </a:custGeom>
              <a:solidFill>
                <a:schemeClr val="accent1"/>
              </a:solidFill>
              <a:ln w="9525">
                <a:noFill/>
                <a:round/>
                <a:headEnd/>
                <a:tailEnd/>
              </a:ln>
            </p:spPr>
            <p:txBody>
              <a:bodyPr>
                <a:prstTxWarp prst="textNoShape">
                  <a:avLst/>
                </a:prstTxWarp>
              </a:bodyPr>
              <a:lstStyle/>
              <a:p>
                <a:endParaRPr lang="en-US"/>
              </a:p>
            </p:txBody>
          </p:sp>
          <p:sp>
            <p:nvSpPr>
              <p:cNvPr id="33806" name="Freeform 16"/>
              <p:cNvSpPr>
                <a:spLocks/>
              </p:cNvSpPr>
              <p:nvPr/>
            </p:nvSpPr>
            <p:spPr bwMode="auto">
              <a:xfrm>
                <a:off x="1469" y="2017"/>
                <a:ext cx="503" cy="888"/>
              </a:xfrm>
              <a:custGeom>
                <a:avLst/>
                <a:gdLst>
                  <a:gd name="T0" fmla="*/ 0 w 503"/>
                  <a:gd name="T1" fmla="*/ 34 h 888"/>
                  <a:gd name="T2" fmla="*/ 71 w 503"/>
                  <a:gd name="T3" fmla="*/ 0 h 888"/>
                  <a:gd name="T4" fmla="*/ 503 w 503"/>
                  <a:gd name="T5" fmla="*/ 598 h 888"/>
                  <a:gd name="T6" fmla="*/ 433 w 503"/>
                  <a:gd name="T7" fmla="*/ 888 h 888"/>
                  <a:gd name="T8" fmla="*/ 209 w 503"/>
                  <a:gd name="T9" fmla="*/ 768 h 888"/>
                  <a:gd name="T10" fmla="*/ 157 w 503"/>
                  <a:gd name="T11" fmla="*/ 496 h 888"/>
                  <a:gd name="T12" fmla="*/ 86 w 503"/>
                  <a:gd name="T13" fmla="*/ 204 h 888"/>
                  <a:gd name="T14" fmla="*/ 0 w 503"/>
                  <a:gd name="T15" fmla="*/ 34 h 888"/>
                  <a:gd name="T16" fmla="*/ 0 60000 65536"/>
                  <a:gd name="T17" fmla="*/ 0 60000 65536"/>
                  <a:gd name="T18" fmla="*/ 0 60000 65536"/>
                  <a:gd name="T19" fmla="*/ 0 60000 65536"/>
                  <a:gd name="T20" fmla="*/ 0 60000 65536"/>
                  <a:gd name="T21" fmla="*/ 0 60000 65536"/>
                  <a:gd name="T22" fmla="*/ 0 60000 65536"/>
                  <a:gd name="T23" fmla="*/ 0 60000 65536"/>
                  <a:gd name="T24" fmla="*/ 0 w 503"/>
                  <a:gd name="T25" fmla="*/ 0 h 888"/>
                  <a:gd name="T26" fmla="*/ 503 w 503"/>
                  <a:gd name="T27" fmla="*/ 888 h 88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03" h="888">
                    <a:moveTo>
                      <a:pt x="0" y="34"/>
                    </a:moveTo>
                    <a:lnTo>
                      <a:pt x="71" y="0"/>
                    </a:lnTo>
                    <a:lnTo>
                      <a:pt x="503" y="598"/>
                    </a:lnTo>
                    <a:lnTo>
                      <a:pt x="433" y="888"/>
                    </a:lnTo>
                    <a:lnTo>
                      <a:pt x="209" y="768"/>
                    </a:lnTo>
                    <a:lnTo>
                      <a:pt x="157" y="496"/>
                    </a:lnTo>
                    <a:lnTo>
                      <a:pt x="86" y="204"/>
                    </a:lnTo>
                    <a:lnTo>
                      <a:pt x="0" y="34"/>
                    </a:lnTo>
                    <a:close/>
                  </a:path>
                </a:pathLst>
              </a:custGeom>
              <a:solidFill>
                <a:schemeClr val="accent1"/>
              </a:solidFill>
              <a:ln w="9525">
                <a:noFill/>
                <a:round/>
                <a:headEnd/>
                <a:tailEnd/>
              </a:ln>
            </p:spPr>
            <p:txBody>
              <a:bodyPr>
                <a:prstTxWarp prst="textNoShape">
                  <a:avLst/>
                </a:prstTxWarp>
              </a:bodyPr>
              <a:lstStyle/>
              <a:p>
                <a:endParaRPr lang="en-US"/>
              </a:p>
            </p:txBody>
          </p:sp>
        </p:grpSp>
        <p:grpSp>
          <p:nvGrpSpPr>
            <p:cNvPr id="33799" name="Group 17"/>
            <p:cNvGrpSpPr>
              <a:grpSpLocks/>
            </p:cNvGrpSpPr>
            <p:nvPr/>
          </p:nvGrpSpPr>
          <p:grpSpPr bwMode="auto">
            <a:xfrm flipH="1">
              <a:off x="1877" y="2853"/>
              <a:ext cx="63" cy="94"/>
              <a:chOff x="4060" y="5"/>
              <a:chExt cx="797" cy="944"/>
            </a:xfrm>
          </p:grpSpPr>
          <p:sp>
            <p:nvSpPr>
              <p:cNvPr id="33800" name="Freeform 18"/>
              <p:cNvSpPr>
                <a:spLocks/>
              </p:cNvSpPr>
              <p:nvPr/>
            </p:nvSpPr>
            <p:spPr bwMode="auto">
              <a:xfrm>
                <a:off x="4094" y="417"/>
                <a:ext cx="597" cy="498"/>
              </a:xfrm>
              <a:custGeom>
                <a:avLst/>
                <a:gdLst>
                  <a:gd name="T0" fmla="*/ 0 w 597"/>
                  <a:gd name="T1" fmla="*/ 312 h 498"/>
                  <a:gd name="T2" fmla="*/ 0 w 597"/>
                  <a:gd name="T3" fmla="*/ 242 h 498"/>
                  <a:gd name="T4" fmla="*/ 34 w 597"/>
                  <a:gd name="T5" fmla="*/ 138 h 498"/>
                  <a:gd name="T6" fmla="*/ 104 w 597"/>
                  <a:gd name="T7" fmla="*/ 70 h 498"/>
                  <a:gd name="T8" fmla="*/ 206 w 597"/>
                  <a:gd name="T9" fmla="*/ 0 h 498"/>
                  <a:gd name="T10" fmla="*/ 299 w 597"/>
                  <a:gd name="T11" fmla="*/ 0 h 498"/>
                  <a:gd name="T12" fmla="*/ 367 w 597"/>
                  <a:gd name="T13" fmla="*/ 0 h 498"/>
                  <a:gd name="T14" fmla="*/ 448 w 597"/>
                  <a:gd name="T15" fmla="*/ 34 h 498"/>
                  <a:gd name="T16" fmla="*/ 530 w 597"/>
                  <a:gd name="T17" fmla="*/ 138 h 498"/>
                  <a:gd name="T18" fmla="*/ 597 w 597"/>
                  <a:gd name="T19" fmla="*/ 255 h 498"/>
                  <a:gd name="T20" fmla="*/ 597 w 597"/>
                  <a:gd name="T21" fmla="*/ 394 h 498"/>
                  <a:gd name="T22" fmla="*/ 564 w 597"/>
                  <a:gd name="T23" fmla="*/ 498 h 498"/>
                  <a:gd name="T24" fmla="*/ 367 w 597"/>
                  <a:gd name="T25" fmla="*/ 464 h 498"/>
                  <a:gd name="T26" fmla="*/ 265 w 597"/>
                  <a:gd name="T27" fmla="*/ 452 h 498"/>
                  <a:gd name="T28" fmla="*/ 138 w 597"/>
                  <a:gd name="T29" fmla="*/ 394 h 498"/>
                  <a:gd name="T30" fmla="*/ 0 w 597"/>
                  <a:gd name="T31" fmla="*/ 312 h 49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97"/>
                  <a:gd name="T49" fmla="*/ 0 h 498"/>
                  <a:gd name="T50" fmla="*/ 597 w 597"/>
                  <a:gd name="T51" fmla="*/ 498 h 49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97" h="498">
                    <a:moveTo>
                      <a:pt x="0" y="312"/>
                    </a:moveTo>
                    <a:lnTo>
                      <a:pt x="0" y="242"/>
                    </a:lnTo>
                    <a:lnTo>
                      <a:pt x="34" y="138"/>
                    </a:lnTo>
                    <a:lnTo>
                      <a:pt x="104" y="70"/>
                    </a:lnTo>
                    <a:lnTo>
                      <a:pt x="206" y="0"/>
                    </a:lnTo>
                    <a:lnTo>
                      <a:pt x="299" y="0"/>
                    </a:lnTo>
                    <a:lnTo>
                      <a:pt x="367" y="0"/>
                    </a:lnTo>
                    <a:lnTo>
                      <a:pt x="448" y="34"/>
                    </a:lnTo>
                    <a:lnTo>
                      <a:pt x="530" y="138"/>
                    </a:lnTo>
                    <a:lnTo>
                      <a:pt x="597" y="255"/>
                    </a:lnTo>
                    <a:lnTo>
                      <a:pt x="597" y="394"/>
                    </a:lnTo>
                    <a:lnTo>
                      <a:pt x="564" y="498"/>
                    </a:lnTo>
                    <a:lnTo>
                      <a:pt x="367" y="464"/>
                    </a:lnTo>
                    <a:lnTo>
                      <a:pt x="265" y="452"/>
                    </a:lnTo>
                    <a:lnTo>
                      <a:pt x="138" y="394"/>
                    </a:lnTo>
                    <a:lnTo>
                      <a:pt x="0" y="312"/>
                    </a:lnTo>
                    <a:close/>
                  </a:path>
                </a:pathLst>
              </a:custGeom>
              <a:solidFill>
                <a:srgbClr val="CF0E30"/>
              </a:solidFill>
              <a:ln w="9525">
                <a:noFill/>
                <a:round/>
                <a:headEnd/>
                <a:tailEnd/>
              </a:ln>
            </p:spPr>
            <p:txBody>
              <a:bodyPr>
                <a:prstTxWarp prst="textNoShape">
                  <a:avLst/>
                </a:prstTxWarp>
              </a:bodyPr>
              <a:lstStyle/>
              <a:p>
                <a:endParaRPr lang="en-US"/>
              </a:p>
            </p:txBody>
          </p:sp>
          <p:sp>
            <p:nvSpPr>
              <p:cNvPr id="33801" name="Freeform 19"/>
              <p:cNvSpPr>
                <a:spLocks/>
              </p:cNvSpPr>
              <p:nvPr/>
            </p:nvSpPr>
            <p:spPr bwMode="auto">
              <a:xfrm>
                <a:off x="4284" y="428"/>
                <a:ext cx="240" cy="453"/>
              </a:xfrm>
              <a:custGeom>
                <a:avLst/>
                <a:gdLst>
                  <a:gd name="T0" fmla="*/ 0 w 240"/>
                  <a:gd name="T1" fmla="*/ 383 h 453"/>
                  <a:gd name="T2" fmla="*/ 47 w 240"/>
                  <a:gd name="T3" fmla="*/ 233 h 453"/>
                  <a:gd name="T4" fmla="*/ 167 w 240"/>
                  <a:gd name="T5" fmla="*/ 47 h 453"/>
                  <a:gd name="T6" fmla="*/ 204 w 240"/>
                  <a:gd name="T7" fmla="*/ 0 h 453"/>
                  <a:gd name="T8" fmla="*/ 240 w 240"/>
                  <a:gd name="T9" fmla="*/ 186 h 453"/>
                  <a:gd name="T10" fmla="*/ 192 w 240"/>
                  <a:gd name="T11" fmla="*/ 360 h 453"/>
                  <a:gd name="T12" fmla="*/ 181 w 240"/>
                  <a:gd name="T13" fmla="*/ 453 h 453"/>
                  <a:gd name="T14" fmla="*/ 61 w 240"/>
                  <a:gd name="T15" fmla="*/ 453 h 453"/>
                  <a:gd name="T16" fmla="*/ 0 w 240"/>
                  <a:gd name="T17" fmla="*/ 383 h 4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40"/>
                  <a:gd name="T28" fmla="*/ 0 h 453"/>
                  <a:gd name="T29" fmla="*/ 240 w 240"/>
                  <a:gd name="T30" fmla="*/ 453 h 45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40" h="453">
                    <a:moveTo>
                      <a:pt x="0" y="383"/>
                    </a:moveTo>
                    <a:lnTo>
                      <a:pt x="47" y="233"/>
                    </a:lnTo>
                    <a:lnTo>
                      <a:pt x="167" y="47"/>
                    </a:lnTo>
                    <a:lnTo>
                      <a:pt x="204" y="0"/>
                    </a:lnTo>
                    <a:lnTo>
                      <a:pt x="240" y="186"/>
                    </a:lnTo>
                    <a:lnTo>
                      <a:pt x="192" y="360"/>
                    </a:lnTo>
                    <a:lnTo>
                      <a:pt x="181" y="453"/>
                    </a:lnTo>
                    <a:lnTo>
                      <a:pt x="61" y="453"/>
                    </a:lnTo>
                    <a:lnTo>
                      <a:pt x="0" y="383"/>
                    </a:lnTo>
                    <a:close/>
                  </a:path>
                </a:pathLst>
              </a:custGeom>
              <a:solidFill>
                <a:srgbClr val="FAFD00"/>
              </a:solidFill>
              <a:ln w="9525">
                <a:noFill/>
                <a:round/>
                <a:headEnd/>
                <a:tailEnd/>
              </a:ln>
            </p:spPr>
            <p:txBody>
              <a:bodyPr>
                <a:prstTxWarp prst="textNoShape">
                  <a:avLst/>
                </a:prstTxWarp>
              </a:bodyPr>
              <a:lstStyle/>
              <a:p>
                <a:endParaRPr lang="en-US"/>
              </a:p>
            </p:txBody>
          </p:sp>
          <p:sp>
            <p:nvSpPr>
              <p:cNvPr id="33802" name="Freeform 20"/>
              <p:cNvSpPr>
                <a:spLocks/>
              </p:cNvSpPr>
              <p:nvPr/>
            </p:nvSpPr>
            <p:spPr bwMode="auto">
              <a:xfrm>
                <a:off x="4193" y="27"/>
                <a:ext cx="621" cy="408"/>
              </a:xfrm>
              <a:custGeom>
                <a:avLst/>
                <a:gdLst>
                  <a:gd name="T0" fmla="*/ 322 w 621"/>
                  <a:gd name="T1" fmla="*/ 211 h 408"/>
                  <a:gd name="T2" fmla="*/ 161 w 621"/>
                  <a:gd name="T3" fmla="*/ 197 h 408"/>
                  <a:gd name="T4" fmla="*/ 46 w 621"/>
                  <a:gd name="T5" fmla="*/ 141 h 408"/>
                  <a:gd name="T6" fmla="*/ 0 w 621"/>
                  <a:gd name="T7" fmla="*/ 93 h 408"/>
                  <a:gd name="T8" fmla="*/ 46 w 621"/>
                  <a:gd name="T9" fmla="*/ 11 h 408"/>
                  <a:gd name="T10" fmla="*/ 127 w 621"/>
                  <a:gd name="T11" fmla="*/ 0 h 408"/>
                  <a:gd name="T12" fmla="*/ 218 w 621"/>
                  <a:gd name="T13" fmla="*/ 0 h 408"/>
                  <a:gd name="T14" fmla="*/ 288 w 621"/>
                  <a:gd name="T15" fmla="*/ 104 h 408"/>
                  <a:gd name="T16" fmla="*/ 403 w 621"/>
                  <a:gd name="T17" fmla="*/ 197 h 408"/>
                  <a:gd name="T18" fmla="*/ 505 w 621"/>
                  <a:gd name="T19" fmla="*/ 211 h 408"/>
                  <a:gd name="T20" fmla="*/ 609 w 621"/>
                  <a:gd name="T21" fmla="*/ 267 h 408"/>
                  <a:gd name="T22" fmla="*/ 621 w 621"/>
                  <a:gd name="T23" fmla="*/ 396 h 408"/>
                  <a:gd name="T24" fmla="*/ 553 w 621"/>
                  <a:gd name="T25" fmla="*/ 408 h 408"/>
                  <a:gd name="T26" fmla="*/ 415 w 621"/>
                  <a:gd name="T27" fmla="*/ 360 h 408"/>
                  <a:gd name="T28" fmla="*/ 322 w 621"/>
                  <a:gd name="T29" fmla="*/ 211 h 40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621"/>
                  <a:gd name="T46" fmla="*/ 0 h 408"/>
                  <a:gd name="T47" fmla="*/ 621 w 621"/>
                  <a:gd name="T48" fmla="*/ 408 h 40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621" h="408">
                    <a:moveTo>
                      <a:pt x="322" y="211"/>
                    </a:moveTo>
                    <a:lnTo>
                      <a:pt x="161" y="197"/>
                    </a:lnTo>
                    <a:lnTo>
                      <a:pt x="46" y="141"/>
                    </a:lnTo>
                    <a:lnTo>
                      <a:pt x="0" y="93"/>
                    </a:lnTo>
                    <a:lnTo>
                      <a:pt x="46" y="11"/>
                    </a:lnTo>
                    <a:lnTo>
                      <a:pt x="127" y="0"/>
                    </a:lnTo>
                    <a:lnTo>
                      <a:pt x="218" y="0"/>
                    </a:lnTo>
                    <a:lnTo>
                      <a:pt x="288" y="104"/>
                    </a:lnTo>
                    <a:lnTo>
                      <a:pt x="403" y="197"/>
                    </a:lnTo>
                    <a:lnTo>
                      <a:pt x="505" y="211"/>
                    </a:lnTo>
                    <a:lnTo>
                      <a:pt x="609" y="267"/>
                    </a:lnTo>
                    <a:lnTo>
                      <a:pt x="621" y="396"/>
                    </a:lnTo>
                    <a:lnTo>
                      <a:pt x="553" y="408"/>
                    </a:lnTo>
                    <a:lnTo>
                      <a:pt x="415" y="360"/>
                    </a:lnTo>
                    <a:lnTo>
                      <a:pt x="322" y="211"/>
                    </a:lnTo>
                    <a:close/>
                  </a:path>
                </a:pathLst>
              </a:custGeom>
              <a:solidFill>
                <a:srgbClr val="FAFD00"/>
              </a:solidFill>
              <a:ln w="9525">
                <a:noFill/>
                <a:round/>
                <a:headEnd/>
                <a:tailEnd/>
              </a:ln>
            </p:spPr>
            <p:txBody>
              <a:bodyPr>
                <a:prstTxWarp prst="textNoShape">
                  <a:avLst/>
                </a:prstTxWarp>
              </a:bodyPr>
              <a:lstStyle/>
              <a:p>
                <a:endParaRPr lang="en-US"/>
              </a:p>
            </p:txBody>
          </p:sp>
          <p:sp>
            <p:nvSpPr>
              <p:cNvPr id="33803" name="Freeform 21"/>
              <p:cNvSpPr>
                <a:spLocks/>
              </p:cNvSpPr>
              <p:nvPr/>
            </p:nvSpPr>
            <p:spPr bwMode="auto">
              <a:xfrm>
                <a:off x="4060" y="5"/>
                <a:ext cx="797" cy="944"/>
              </a:xfrm>
              <a:custGeom>
                <a:avLst/>
                <a:gdLst>
                  <a:gd name="T0" fmla="*/ 0 w 797"/>
                  <a:gd name="T1" fmla="*/ 636 h 944"/>
                  <a:gd name="T2" fmla="*/ 262 w 797"/>
                  <a:gd name="T3" fmla="*/ 375 h 944"/>
                  <a:gd name="T4" fmla="*/ 432 w 797"/>
                  <a:gd name="T5" fmla="*/ 296 h 944"/>
                  <a:gd name="T6" fmla="*/ 228 w 797"/>
                  <a:gd name="T7" fmla="*/ 226 h 944"/>
                  <a:gd name="T8" fmla="*/ 102 w 797"/>
                  <a:gd name="T9" fmla="*/ 79 h 944"/>
                  <a:gd name="T10" fmla="*/ 308 w 797"/>
                  <a:gd name="T11" fmla="*/ 0 h 944"/>
                  <a:gd name="T12" fmla="*/ 251 w 797"/>
                  <a:gd name="T13" fmla="*/ 45 h 944"/>
                  <a:gd name="T14" fmla="*/ 181 w 797"/>
                  <a:gd name="T15" fmla="*/ 124 h 944"/>
                  <a:gd name="T16" fmla="*/ 376 w 797"/>
                  <a:gd name="T17" fmla="*/ 203 h 944"/>
                  <a:gd name="T18" fmla="*/ 410 w 797"/>
                  <a:gd name="T19" fmla="*/ 135 h 944"/>
                  <a:gd name="T20" fmla="*/ 444 w 797"/>
                  <a:gd name="T21" fmla="*/ 113 h 944"/>
                  <a:gd name="T22" fmla="*/ 627 w 797"/>
                  <a:gd name="T23" fmla="*/ 192 h 944"/>
                  <a:gd name="T24" fmla="*/ 774 w 797"/>
                  <a:gd name="T25" fmla="*/ 319 h 944"/>
                  <a:gd name="T26" fmla="*/ 718 w 797"/>
                  <a:gd name="T27" fmla="*/ 443 h 944"/>
                  <a:gd name="T28" fmla="*/ 718 w 797"/>
                  <a:gd name="T29" fmla="*/ 375 h 944"/>
                  <a:gd name="T30" fmla="*/ 650 w 797"/>
                  <a:gd name="T31" fmla="*/ 262 h 944"/>
                  <a:gd name="T32" fmla="*/ 511 w 797"/>
                  <a:gd name="T33" fmla="*/ 251 h 944"/>
                  <a:gd name="T34" fmla="*/ 638 w 797"/>
                  <a:gd name="T35" fmla="*/ 375 h 944"/>
                  <a:gd name="T36" fmla="*/ 591 w 797"/>
                  <a:gd name="T37" fmla="*/ 398 h 944"/>
                  <a:gd name="T38" fmla="*/ 455 w 797"/>
                  <a:gd name="T39" fmla="*/ 364 h 944"/>
                  <a:gd name="T40" fmla="*/ 511 w 797"/>
                  <a:gd name="T41" fmla="*/ 455 h 944"/>
                  <a:gd name="T42" fmla="*/ 650 w 797"/>
                  <a:gd name="T43" fmla="*/ 624 h 944"/>
                  <a:gd name="T44" fmla="*/ 638 w 797"/>
                  <a:gd name="T45" fmla="*/ 887 h 944"/>
                  <a:gd name="T46" fmla="*/ 262 w 797"/>
                  <a:gd name="T47" fmla="*/ 876 h 944"/>
                  <a:gd name="T48" fmla="*/ 181 w 797"/>
                  <a:gd name="T49" fmla="*/ 763 h 944"/>
                  <a:gd name="T50" fmla="*/ 557 w 797"/>
                  <a:gd name="T51" fmla="*/ 853 h 944"/>
                  <a:gd name="T52" fmla="*/ 604 w 797"/>
                  <a:gd name="T53" fmla="*/ 774 h 944"/>
                  <a:gd name="T54" fmla="*/ 534 w 797"/>
                  <a:gd name="T55" fmla="*/ 568 h 944"/>
                  <a:gd name="T56" fmla="*/ 489 w 797"/>
                  <a:gd name="T57" fmla="*/ 624 h 944"/>
                  <a:gd name="T58" fmla="*/ 421 w 797"/>
                  <a:gd name="T59" fmla="*/ 647 h 944"/>
                  <a:gd name="T60" fmla="*/ 330 w 797"/>
                  <a:gd name="T61" fmla="*/ 613 h 944"/>
                  <a:gd name="T62" fmla="*/ 262 w 797"/>
                  <a:gd name="T63" fmla="*/ 579 h 944"/>
                  <a:gd name="T64" fmla="*/ 296 w 797"/>
                  <a:gd name="T65" fmla="*/ 443 h 944"/>
                  <a:gd name="T66" fmla="*/ 124 w 797"/>
                  <a:gd name="T67" fmla="*/ 534 h 944"/>
                  <a:gd name="T68" fmla="*/ 68 w 797"/>
                  <a:gd name="T69" fmla="*/ 692 h 944"/>
                  <a:gd name="T70" fmla="*/ 11 w 797"/>
                  <a:gd name="T71" fmla="*/ 774 h 9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97"/>
                  <a:gd name="T109" fmla="*/ 0 h 944"/>
                  <a:gd name="T110" fmla="*/ 797 w 797"/>
                  <a:gd name="T111" fmla="*/ 944 h 94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97" h="944">
                    <a:moveTo>
                      <a:pt x="11" y="774"/>
                    </a:moveTo>
                    <a:lnTo>
                      <a:pt x="0" y="636"/>
                    </a:lnTo>
                    <a:lnTo>
                      <a:pt x="79" y="489"/>
                    </a:lnTo>
                    <a:lnTo>
                      <a:pt x="262" y="375"/>
                    </a:lnTo>
                    <a:lnTo>
                      <a:pt x="387" y="375"/>
                    </a:lnTo>
                    <a:lnTo>
                      <a:pt x="432" y="296"/>
                    </a:lnTo>
                    <a:lnTo>
                      <a:pt x="353" y="262"/>
                    </a:lnTo>
                    <a:lnTo>
                      <a:pt x="228" y="226"/>
                    </a:lnTo>
                    <a:lnTo>
                      <a:pt x="136" y="181"/>
                    </a:lnTo>
                    <a:lnTo>
                      <a:pt x="102" y="79"/>
                    </a:lnTo>
                    <a:lnTo>
                      <a:pt x="181" y="0"/>
                    </a:lnTo>
                    <a:lnTo>
                      <a:pt x="308" y="0"/>
                    </a:lnTo>
                    <a:lnTo>
                      <a:pt x="376" y="56"/>
                    </a:lnTo>
                    <a:lnTo>
                      <a:pt x="251" y="45"/>
                    </a:lnTo>
                    <a:lnTo>
                      <a:pt x="181" y="56"/>
                    </a:lnTo>
                    <a:lnTo>
                      <a:pt x="181" y="124"/>
                    </a:lnTo>
                    <a:lnTo>
                      <a:pt x="262" y="169"/>
                    </a:lnTo>
                    <a:lnTo>
                      <a:pt x="376" y="203"/>
                    </a:lnTo>
                    <a:lnTo>
                      <a:pt x="432" y="203"/>
                    </a:lnTo>
                    <a:lnTo>
                      <a:pt x="410" y="135"/>
                    </a:lnTo>
                    <a:lnTo>
                      <a:pt x="387" y="90"/>
                    </a:lnTo>
                    <a:lnTo>
                      <a:pt x="444" y="113"/>
                    </a:lnTo>
                    <a:lnTo>
                      <a:pt x="511" y="192"/>
                    </a:lnTo>
                    <a:lnTo>
                      <a:pt x="627" y="192"/>
                    </a:lnTo>
                    <a:lnTo>
                      <a:pt x="729" y="215"/>
                    </a:lnTo>
                    <a:lnTo>
                      <a:pt x="774" y="319"/>
                    </a:lnTo>
                    <a:lnTo>
                      <a:pt x="797" y="409"/>
                    </a:lnTo>
                    <a:lnTo>
                      <a:pt x="718" y="443"/>
                    </a:lnTo>
                    <a:lnTo>
                      <a:pt x="661" y="432"/>
                    </a:lnTo>
                    <a:lnTo>
                      <a:pt x="718" y="375"/>
                    </a:lnTo>
                    <a:lnTo>
                      <a:pt x="718" y="307"/>
                    </a:lnTo>
                    <a:lnTo>
                      <a:pt x="650" y="262"/>
                    </a:lnTo>
                    <a:lnTo>
                      <a:pt x="545" y="251"/>
                    </a:lnTo>
                    <a:lnTo>
                      <a:pt x="511" y="251"/>
                    </a:lnTo>
                    <a:lnTo>
                      <a:pt x="545" y="319"/>
                    </a:lnTo>
                    <a:lnTo>
                      <a:pt x="638" y="375"/>
                    </a:lnTo>
                    <a:lnTo>
                      <a:pt x="684" y="375"/>
                    </a:lnTo>
                    <a:lnTo>
                      <a:pt x="591" y="398"/>
                    </a:lnTo>
                    <a:lnTo>
                      <a:pt x="500" y="364"/>
                    </a:lnTo>
                    <a:lnTo>
                      <a:pt x="455" y="364"/>
                    </a:lnTo>
                    <a:lnTo>
                      <a:pt x="444" y="409"/>
                    </a:lnTo>
                    <a:lnTo>
                      <a:pt x="511" y="455"/>
                    </a:lnTo>
                    <a:lnTo>
                      <a:pt x="579" y="500"/>
                    </a:lnTo>
                    <a:lnTo>
                      <a:pt x="650" y="624"/>
                    </a:lnTo>
                    <a:lnTo>
                      <a:pt x="661" y="763"/>
                    </a:lnTo>
                    <a:lnTo>
                      <a:pt x="638" y="887"/>
                    </a:lnTo>
                    <a:lnTo>
                      <a:pt x="616" y="944"/>
                    </a:lnTo>
                    <a:lnTo>
                      <a:pt x="262" y="876"/>
                    </a:lnTo>
                    <a:lnTo>
                      <a:pt x="113" y="774"/>
                    </a:lnTo>
                    <a:lnTo>
                      <a:pt x="181" y="763"/>
                    </a:lnTo>
                    <a:lnTo>
                      <a:pt x="308" y="830"/>
                    </a:lnTo>
                    <a:lnTo>
                      <a:pt x="557" y="853"/>
                    </a:lnTo>
                    <a:lnTo>
                      <a:pt x="579" y="853"/>
                    </a:lnTo>
                    <a:lnTo>
                      <a:pt x="604" y="774"/>
                    </a:lnTo>
                    <a:lnTo>
                      <a:pt x="591" y="670"/>
                    </a:lnTo>
                    <a:lnTo>
                      <a:pt x="534" y="568"/>
                    </a:lnTo>
                    <a:lnTo>
                      <a:pt x="466" y="489"/>
                    </a:lnTo>
                    <a:lnTo>
                      <a:pt x="489" y="624"/>
                    </a:lnTo>
                    <a:lnTo>
                      <a:pt x="410" y="797"/>
                    </a:lnTo>
                    <a:lnTo>
                      <a:pt x="421" y="647"/>
                    </a:lnTo>
                    <a:lnTo>
                      <a:pt x="410" y="477"/>
                    </a:lnTo>
                    <a:lnTo>
                      <a:pt x="330" y="613"/>
                    </a:lnTo>
                    <a:lnTo>
                      <a:pt x="262" y="740"/>
                    </a:lnTo>
                    <a:lnTo>
                      <a:pt x="262" y="579"/>
                    </a:lnTo>
                    <a:lnTo>
                      <a:pt x="364" y="455"/>
                    </a:lnTo>
                    <a:lnTo>
                      <a:pt x="296" y="443"/>
                    </a:lnTo>
                    <a:lnTo>
                      <a:pt x="192" y="477"/>
                    </a:lnTo>
                    <a:lnTo>
                      <a:pt x="124" y="534"/>
                    </a:lnTo>
                    <a:lnTo>
                      <a:pt x="68" y="624"/>
                    </a:lnTo>
                    <a:lnTo>
                      <a:pt x="68" y="692"/>
                    </a:lnTo>
                    <a:lnTo>
                      <a:pt x="102" y="704"/>
                    </a:lnTo>
                    <a:lnTo>
                      <a:pt x="11" y="774"/>
                    </a:lnTo>
                    <a:close/>
                  </a:path>
                </a:pathLst>
              </a:custGeom>
              <a:solidFill>
                <a:srgbClr val="000000"/>
              </a:solidFill>
              <a:ln w="9525">
                <a:noFill/>
                <a:round/>
                <a:headEnd/>
                <a:tailEnd/>
              </a:ln>
            </p:spPr>
            <p:txBody>
              <a:bodyPr>
                <a:prstTxWarp prst="textNoShape">
                  <a:avLst/>
                </a:prstTxWarp>
              </a:bodyPr>
              <a:lstStyle/>
              <a:p>
                <a:endParaRPr lang="en-US"/>
              </a:p>
            </p:txBody>
          </p:sp>
        </p:gr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0355"/>
                                        </p:tgtEl>
                                        <p:attrNameLst>
                                          <p:attrName>style.visibility</p:attrName>
                                        </p:attrNameLst>
                                      </p:cBhvr>
                                      <p:to>
                                        <p:strVal val="visible"/>
                                      </p:to>
                                    </p:set>
                                    <p:animEffect transition="in" filter="fade">
                                      <p:cBhvr>
                                        <p:cTn id="10" dur="500"/>
                                        <p:tgtEl>
                                          <p:spTgt spid="1003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animBg="1"/>
    </p:bld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8546" name="Text Box 17"/>
          <p:cNvSpPr txBox="1">
            <a:spLocks noChangeArrowheads="1"/>
          </p:cNvSpPr>
          <p:nvPr/>
        </p:nvSpPr>
        <p:spPr bwMode="auto">
          <a:xfrm>
            <a:off x="2235200" y="284163"/>
            <a:ext cx="4705350" cy="823912"/>
          </a:xfrm>
          <a:prstGeom prst="rect">
            <a:avLst/>
          </a:prstGeom>
          <a:noFill/>
          <a:ln w="9525">
            <a:noFill/>
            <a:miter lim="800000"/>
            <a:headEnd/>
            <a:tailEnd/>
          </a:ln>
        </p:spPr>
        <p:txBody>
          <a:bodyPr wrap="none">
            <a:prstTxWarp prst="textNoShape">
              <a:avLst/>
            </a:prstTxWarp>
            <a:spAutoFit/>
          </a:bodyPr>
          <a:lstStyle/>
          <a:p>
            <a:r>
              <a:rPr lang="en-US" sz="4800"/>
              <a:t>Counting Paths</a:t>
            </a:r>
          </a:p>
        </p:txBody>
      </p:sp>
      <p:sp>
        <p:nvSpPr>
          <p:cNvPr id="108547" name="Text Box 18"/>
          <p:cNvSpPr txBox="1">
            <a:spLocks noChangeArrowheads="1"/>
          </p:cNvSpPr>
          <p:nvPr/>
        </p:nvSpPr>
        <p:spPr bwMode="auto">
          <a:xfrm>
            <a:off x="1238250" y="1198563"/>
            <a:ext cx="7162800" cy="1373187"/>
          </a:xfrm>
          <a:prstGeom prst="rect">
            <a:avLst/>
          </a:prstGeom>
          <a:noFill/>
          <a:ln w="9525">
            <a:noFill/>
            <a:miter lim="800000"/>
            <a:headEnd/>
            <a:tailEnd/>
          </a:ln>
        </p:spPr>
        <p:txBody>
          <a:bodyPr>
            <a:prstTxWarp prst="textNoShape">
              <a:avLst/>
            </a:prstTxWarp>
            <a:spAutoFit/>
          </a:bodyPr>
          <a:lstStyle/>
          <a:p>
            <a:pPr eaLnBrk="0" hangingPunct="0">
              <a:spcBef>
                <a:spcPct val="20000"/>
              </a:spcBef>
            </a:pPr>
            <a:r>
              <a:rPr lang="en-US"/>
              <a:t>The number of paths of length k from node i to node j is the entry in position (i,j) in the matrix A</a:t>
            </a:r>
            <a:r>
              <a:rPr lang="en-US" baseline="30000"/>
              <a:t>k</a:t>
            </a:r>
          </a:p>
        </p:txBody>
      </p:sp>
      <p:grpSp>
        <p:nvGrpSpPr>
          <p:cNvPr id="2" name="Group 19"/>
          <p:cNvGrpSpPr>
            <a:grpSpLocks/>
          </p:cNvGrpSpPr>
          <p:nvPr/>
        </p:nvGrpSpPr>
        <p:grpSpPr bwMode="auto">
          <a:xfrm>
            <a:off x="1039813" y="2795588"/>
            <a:ext cx="1665287" cy="1693862"/>
            <a:chOff x="825" y="1212"/>
            <a:chExt cx="1049" cy="1067"/>
          </a:xfrm>
        </p:grpSpPr>
        <p:sp>
          <p:nvSpPr>
            <p:cNvPr id="108572" name="Oval 20"/>
            <p:cNvSpPr>
              <a:spLocks noChangeArrowheads="1"/>
            </p:cNvSpPr>
            <p:nvPr/>
          </p:nvSpPr>
          <p:spPr bwMode="auto">
            <a:xfrm>
              <a:off x="825" y="1212"/>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08573" name="Oval 21"/>
            <p:cNvSpPr>
              <a:spLocks noChangeArrowheads="1"/>
            </p:cNvSpPr>
            <p:nvPr/>
          </p:nvSpPr>
          <p:spPr bwMode="auto">
            <a:xfrm>
              <a:off x="1714" y="1212"/>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08574" name="Oval 22"/>
            <p:cNvSpPr>
              <a:spLocks noChangeArrowheads="1"/>
            </p:cNvSpPr>
            <p:nvPr/>
          </p:nvSpPr>
          <p:spPr bwMode="auto">
            <a:xfrm>
              <a:off x="825" y="211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08575" name="Line 23"/>
            <p:cNvSpPr>
              <a:spLocks noChangeShapeType="1"/>
            </p:cNvSpPr>
            <p:nvPr/>
          </p:nvSpPr>
          <p:spPr bwMode="auto">
            <a:xfrm>
              <a:off x="988" y="1293"/>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8576" name="Oval 24"/>
            <p:cNvSpPr>
              <a:spLocks noChangeArrowheads="1"/>
            </p:cNvSpPr>
            <p:nvPr/>
          </p:nvSpPr>
          <p:spPr bwMode="auto">
            <a:xfrm>
              <a:off x="1714" y="2119"/>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08577" name="Line 25"/>
            <p:cNvSpPr>
              <a:spLocks noChangeShapeType="1"/>
            </p:cNvSpPr>
            <p:nvPr/>
          </p:nvSpPr>
          <p:spPr bwMode="auto">
            <a:xfrm rot="-5400000">
              <a:off x="534" y="1738"/>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8578" name="Line 26"/>
            <p:cNvSpPr>
              <a:spLocks noChangeShapeType="1"/>
            </p:cNvSpPr>
            <p:nvPr/>
          </p:nvSpPr>
          <p:spPr bwMode="auto">
            <a:xfrm rot="-5400000">
              <a:off x="1424" y="1756"/>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8579" name="Line 27"/>
            <p:cNvSpPr>
              <a:spLocks noChangeShapeType="1"/>
            </p:cNvSpPr>
            <p:nvPr/>
          </p:nvSpPr>
          <p:spPr bwMode="auto">
            <a:xfrm>
              <a:off x="979" y="2198"/>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8580" name="Line 28"/>
            <p:cNvSpPr>
              <a:spLocks noChangeShapeType="1"/>
            </p:cNvSpPr>
            <p:nvPr/>
          </p:nvSpPr>
          <p:spPr bwMode="auto">
            <a:xfrm rot="5400000" flipH="1">
              <a:off x="959" y="1357"/>
              <a:ext cx="780" cy="777"/>
            </a:xfrm>
            <a:prstGeom prst="line">
              <a:avLst/>
            </a:prstGeom>
            <a:noFill/>
            <a:ln w="57150">
              <a:solidFill>
                <a:schemeClr val="tx1"/>
              </a:solidFill>
              <a:round/>
              <a:headEnd/>
              <a:tailEnd/>
            </a:ln>
          </p:spPr>
          <p:txBody>
            <a:bodyPr>
              <a:prstTxWarp prst="textNoShape">
                <a:avLst/>
              </a:prstTxWarp>
            </a:bodyPr>
            <a:lstStyle/>
            <a:p>
              <a:endParaRPr lang="en-US"/>
            </a:p>
          </p:txBody>
        </p:sp>
        <p:sp>
          <p:nvSpPr>
            <p:cNvPr id="108581" name="Line 29"/>
            <p:cNvSpPr>
              <a:spLocks noChangeShapeType="1"/>
            </p:cNvSpPr>
            <p:nvPr/>
          </p:nvSpPr>
          <p:spPr bwMode="auto">
            <a:xfrm rot="-5400000">
              <a:off x="967" y="1339"/>
              <a:ext cx="780" cy="777"/>
            </a:xfrm>
            <a:prstGeom prst="line">
              <a:avLst/>
            </a:prstGeom>
            <a:noFill/>
            <a:ln w="57150">
              <a:solidFill>
                <a:schemeClr val="tx1"/>
              </a:solidFill>
              <a:round/>
              <a:headEnd/>
              <a:tailEnd/>
            </a:ln>
          </p:spPr>
          <p:txBody>
            <a:bodyPr>
              <a:prstTxWarp prst="textNoShape">
                <a:avLst/>
              </a:prstTxWarp>
            </a:bodyPr>
            <a:lstStyle/>
            <a:p>
              <a:endParaRPr lang="en-US"/>
            </a:p>
          </p:txBody>
        </p:sp>
      </p:grpSp>
      <p:sp>
        <p:nvSpPr>
          <p:cNvPr id="200734" name="Text Box 30"/>
          <p:cNvSpPr txBox="1">
            <a:spLocks noChangeArrowheads="1"/>
          </p:cNvSpPr>
          <p:nvPr/>
        </p:nvSpPr>
        <p:spPr bwMode="auto">
          <a:xfrm>
            <a:off x="3136900" y="3457575"/>
            <a:ext cx="879475" cy="519113"/>
          </a:xfrm>
          <a:prstGeom prst="rect">
            <a:avLst/>
          </a:prstGeom>
          <a:noFill/>
          <a:ln w="9525">
            <a:noFill/>
            <a:miter lim="800000"/>
            <a:headEnd/>
            <a:tailEnd/>
          </a:ln>
        </p:spPr>
        <p:txBody>
          <a:bodyPr wrap="none">
            <a:prstTxWarp prst="textNoShape">
              <a:avLst/>
            </a:prstTxWarp>
            <a:spAutoFit/>
          </a:bodyPr>
          <a:lstStyle/>
          <a:p>
            <a:r>
              <a:rPr lang="en-US"/>
              <a:t>A</a:t>
            </a:r>
            <a:r>
              <a:rPr lang="en-US" baseline="30000"/>
              <a:t>2</a:t>
            </a:r>
            <a:r>
              <a:rPr lang="en-US"/>
              <a:t> =</a:t>
            </a:r>
          </a:p>
        </p:txBody>
      </p:sp>
      <p:grpSp>
        <p:nvGrpSpPr>
          <p:cNvPr id="3" name="Group 37"/>
          <p:cNvGrpSpPr>
            <a:grpSpLocks/>
          </p:cNvGrpSpPr>
          <p:nvPr/>
        </p:nvGrpSpPr>
        <p:grpSpPr bwMode="auto">
          <a:xfrm>
            <a:off x="4092575" y="2855913"/>
            <a:ext cx="1579563" cy="1746250"/>
            <a:chOff x="2200" y="1817"/>
            <a:chExt cx="995" cy="1100"/>
          </a:xfrm>
        </p:grpSpPr>
        <p:sp>
          <p:nvSpPr>
            <p:cNvPr id="108566" name="Text Box 31"/>
            <p:cNvSpPr txBox="1">
              <a:spLocks noChangeArrowheads="1"/>
            </p:cNvSpPr>
            <p:nvPr/>
          </p:nvSpPr>
          <p:spPr bwMode="auto">
            <a:xfrm>
              <a:off x="2290" y="1846"/>
              <a:ext cx="816" cy="327"/>
            </a:xfrm>
            <a:prstGeom prst="rect">
              <a:avLst/>
            </a:prstGeom>
            <a:noFill/>
            <a:ln w="9525">
              <a:noFill/>
              <a:miter lim="800000"/>
              <a:headEnd/>
              <a:tailEnd/>
            </a:ln>
          </p:spPr>
          <p:txBody>
            <a:bodyPr wrap="none">
              <a:prstTxWarp prst="textNoShape">
                <a:avLst/>
              </a:prstTxWarp>
              <a:spAutoFit/>
            </a:bodyPr>
            <a:lstStyle/>
            <a:p>
              <a:r>
                <a:rPr lang="en-US"/>
                <a:t>0 1 1 1</a:t>
              </a:r>
            </a:p>
          </p:txBody>
        </p:sp>
        <p:sp>
          <p:nvSpPr>
            <p:cNvPr id="108567" name="Text Box 32"/>
            <p:cNvSpPr txBox="1">
              <a:spLocks noChangeArrowheads="1"/>
            </p:cNvSpPr>
            <p:nvPr/>
          </p:nvSpPr>
          <p:spPr bwMode="auto">
            <a:xfrm>
              <a:off x="2290" y="2091"/>
              <a:ext cx="816" cy="327"/>
            </a:xfrm>
            <a:prstGeom prst="rect">
              <a:avLst/>
            </a:prstGeom>
            <a:noFill/>
            <a:ln w="9525">
              <a:noFill/>
              <a:miter lim="800000"/>
              <a:headEnd/>
              <a:tailEnd/>
            </a:ln>
          </p:spPr>
          <p:txBody>
            <a:bodyPr wrap="none">
              <a:prstTxWarp prst="textNoShape">
                <a:avLst/>
              </a:prstTxWarp>
              <a:spAutoFit/>
            </a:bodyPr>
            <a:lstStyle/>
            <a:p>
              <a:r>
                <a:rPr lang="en-US"/>
                <a:t>1 0 1 1</a:t>
              </a:r>
            </a:p>
          </p:txBody>
        </p:sp>
        <p:sp>
          <p:nvSpPr>
            <p:cNvPr id="108568" name="Text Box 33"/>
            <p:cNvSpPr txBox="1">
              <a:spLocks noChangeArrowheads="1"/>
            </p:cNvSpPr>
            <p:nvPr/>
          </p:nvSpPr>
          <p:spPr bwMode="auto">
            <a:xfrm>
              <a:off x="2290" y="2335"/>
              <a:ext cx="816" cy="327"/>
            </a:xfrm>
            <a:prstGeom prst="rect">
              <a:avLst/>
            </a:prstGeom>
            <a:noFill/>
            <a:ln w="9525">
              <a:noFill/>
              <a:miter lim="800000"/>
              <a:headEnd/>
              <a:tailEnd/>
            </a:ln>
          </p:spPr>
          <p:txBody>
            <a:bodyPr wrap="none">
              <a:prstTxWarp prst="textNoShape">
                <a:avLst/>
              </a:prstTxWarp>
              <a:spAutoFit/>
            </a:bodyPr>
            <a:lstStyle/>
            <a:p>
              <a:r>
                <a:rPr lang="en-US"/>
                <a:t>1 1 0 1</a:t>
              </a:r>
            </a:p>
          </p:txBody>
        </p:sp>
        <p:sp>
          <p:nvSpPr>
            <p:cNvPr id="108569" name="Text Box 34"/>
            <p:cNvSpPr txBox="1">
              <a:spLocks noChangeArrowheads="1"/>
            </p:cNvSpPr>
            <p:nvPr/>
          </p:nvSpPr>
          <p:spPr bwMode="auto">
            <a:xfrm>
              <a:off x="2290" y="2579"/>
              <a:ext cx="816" cy="327"/>
            </a:xfrm>
            <a:prstGeom prst="rect">
              <a:avLst/>
            </a:prstGeom>
            <a:noFill/>
            <a:ln w="9525">
              <a:noFill/>
              <a:miter lim="800000"/>
              <a:headEnd/>
              <a:tailEnd/>
            </a:ln>
          </p:spPr>
          <p:txBody>
            <a:bodyPr wrap="none">
              <a:prstTxWarp prst="textNoShape">
                <a:avLst/>
              </a:prstTxWarp>
              <a:spAutoFit/>
            </a:bodyPr>
            <a:lstStyle/>
            <a:p>
              <a:r>
                <a:rPr lang="en-US"/>
                <a:t>1 1 1 0</a:t>
              </a:r>
            </a:p>
          </p:txBody>
        </p:sp>
        <p:sp>
          <p:nvSpPr>
            <p:cNvPr id="108570" name="AutoShape 35"/>
            <p:cNvSpPr>
              <a:spLocks/>
            </p:cNvSpPr>
            <p:nvPr/>
          </p:nvSpPr>
          <p:spPr bwMode="auto">
            <a:xfrm>
              <a:off x="2200" y="1817"/>
              <a:ext cx="87" cy="1091"/>
            </a:xfrm>
            <a:prstGeom prst="leftBracket">
              <a:avLst>
                <a:gd name="adj" fmla="val 104502"/>
              </a:avLst>
            </a:prstGeom>
            <a:noFill/>
            <a:ln w="38100">
              <a:solidFill>
                <a:schemeClr val="tx1"/>
              </a:solidFill>
              <a:round/>
              <a:headEnd/>
              <a:tailEnd/>
            </a:ln>
          </p:spPr>
          <p:txBody>
            <a:bodyPr wrap="none" anchor="ctr">
              <a:prstTxWarp prst="textNoShape">
                <a:avLst/>
              </a:prstTxWarp>
            </a:bodyPr>
            <a:lstStyle/>
            <a:p>
              <a:endParaRPr lang="en-US"/>
            </a:p>
          </p:txBody>
        </p:sp>
        <p:sp>
          <p:nvSpPr>
            <p:cNvPr id="108571" name="AutoShape 36"/>
            <p:cNvSpPr>
              <a:spLocks/>
            </p:cNvSpPr>
            <p:nvPr/>
          </p:nvSpPr>
          <p:spPr bwMode="auto">
            <a:xfrm flipH="1">
              <a:off x="3108" y="1826"/>
              <a:ext cx="87" cy="1091"/>
            </a:xfrm>
            <a:prstGeom prst="leftBracket">
              <a:avLst>
                <a:gd name="adj" fmla="val 104502"/>
              </a:avLst>
            </a:prstGeom>
            <a:noFill/>
            <a:ln w="38100">
              <a:solidFill>
                <a:schemeClr val="tx1"/>
              </a:solidFill>
              <a:round/>
              <a:headEnd/>
              <a:tailEnd/>
            </a:ln>
          </p:spPr>
          <p:txBody>
            <a:bodyPr wrap="none" anchor="ctr">
              <a:prstTxWarp prst="textNoShape">
                <a:avLst/>
              </a:prstTxWarp>
            </a:bodyPr>
            <a:lstStyle/>
            <a:p>
              <a:endParaRPr lang="en-US"/>
            </a:p>
          </p:txBody>
        </p:sp>
      </p:grpSp>
      <p:grpSp>
        <p:nvGrpSpPr>
          <p:cNvPr id="4" name="Group 38"/>
          <p:cNvGrpSpPr>
            <a:grpSpLocks/>
          </p:cNvGrpSpPr>
          <p:nvPr/>
        </p:nvGrpSpPr>
        <p:grpSpPr bwMode="auto">
          <a:xfrm>
            <a:off x="5824538" y="2855913"/>
            <a:ext cx="1579562" cy="1746250"/>
            <a:chOff x="2200" y="1817"/>
            <a:chExt cx="995" cy="1100"/>
          </a:xfrm>
        </p:grpSpPr>
        <p:sp>
          <p:nvSpPr>
            <p:cNvPr id="108560" name="Text Box 39"/>
            <p:cNvSpPr txBox="1">
              <a:spLocks noChangeArrowheads="1"/>
            </p:cNvSpPr>
            <p:nvPr/>
          </p:nvSpPr>
          <p:spPr bwMode="auto">
            <a:xfrm>
              <a:off x="2290" y="1846"/>
              <a:ext cx="816" cy="327"/>
            </a:xfrm>
            <a:prstGeom prst="rect">
              <a:avLst/>
            </a:prstGeom>
            <a:noFill/>
            <a:ln w="9525">
              <a:noFill/>
              <a:miter lim="800000"/>
              <a:headEnd/>
              <a:tailEnd/>
            </a:ln>
          </p:spPr>
          <p:txBody>
            <a:bodyPr wrap="none">
              <a:prstTxWarp prst="textNoShape">
                <a:avLst/>
              </a:prstTxWarp>
              <a:spAutoFit/>
            </a:bodyPr>
            <a:lstStyle/>
            <a:p>
              <a:r>
                <a:rPr lang="en-US"/>
                <a:t>0 1 1 1</a:t>
              </a:r>
            </a:p>
          </p:txBody>
        </p:sp>
        <p:sp>
          <p:nvSpPr>
            <p:cNvPr id="108561" name="Text Box 40"/>
            <p:cNvSpPr txBox="1">
              <a:spLocks noChangeArrowheads="1"/>
            </p:cNvSpPr>
            <p:nvPr/>
          </p:nvSpPr>
          <p:spPr bwMode="auto">
            <a:xfrm>
              <a:off x="2290" y="2091"/>
              <a:ext cx="816" cy="327"/>
            </a:xfrm>
            <a:prstGeom prst="rect">
              <a:avLst/>
            </a:prstGeom>
            <a:noFill/>
            <a:ln w="9525">
              <a:noFill/>
              <a:miter lim="800000"/>
              <a:headEnd/>
              <a:tailEnd/>
            </a:ln>
          </p:spPr>
          <p:txBody>
            <a:bodyPr wrap="none">
              <a:prstTxWarp prst="textNoShape">
                <a:avLst/>
              </a:prstTxWarp>
              <a:spAutoFit/>
            </a:bodyPr>
            <a:lstStyle/>
            <a:p>
              <a:r>
                <a:rPr lang="en-US"/>
                <a:t>1 0 1 1</a:t>
              </a:r>
            </a:p>
          </p:txBody>
        </p:sp>
        <p:sp>
          <p:nvSpPr>
            <p:cNvPr id="108562" name="Text Box 41"/>
            <p:cNvSpPr txBox="1">
              <a:spLocks noChangeArrowheads="1"/>
            </p:cNvSpPr>
            <p:nvPr/>
          </p:nvSpPr>
          <p:spPr bwMode="auto">
            <a:xfrm>
              <a:off x="2290" y="2335"/>
              <a:ext cx="816" cy="327"/>
            </a:xfrm>
            <a:prstGeom prst="rect">
              <a:avLst/>
            </a:prstGeom>
            <a:noFill/>
            <a:ln w="9525">
              <a:noFill/>
              <a:miter lim="800000"/>
              <a:headEnd/>
              <a:tailEnd/>
            </a:ln>
          </p:spPr>
          <p:txBody>
            <a:bodyPr wrap="none">
              <a:prstTxWarp prst="textNoShape">
                <a:avLst/>
              </a:prstTxWarp>
              <a:spAutoFit/>
            </a:bodyPr>
            <a:lstStyle/>
            <a:p>
              <a:r>
                <a:rPr lang="en-US"/>
                <a:t>1 1 0 1</a:t>
              </a:r>
            </a:p>
          </p:txBody>
        </p:sp>
        <p:sp>
          <p:nvSpPr>
            <p:cNvPr id="108563" name="Text Box 42"/>
            <p:cNvSpPr txBox="1">
              <a:spLocks noChangeArrowheads="1"/>
            </p:cNvSpPr>
            <p:nvPr/>
          </p:nvSpPr>
          <p:spPr bwMode="auto">
            <a:xfrm>
              <a:off x="2290" y="2579"/>
              <a:ext cx="816" cy="327"/>
            </a:xfrm>
            <a:prstGeom prst="rect">
              <a:avLst/>
            </a:prstGeom>
            <a:noFill/>
            <a:ln w="9525">
              <a:noFill/>
              <a:miter lim="800000"/>
              <a:headEnd/>
              <a:tailEnd/>
            </a:ln>
          </p:spPr>
          <p:txBody>
            <a:bodyPr wrap="none">
              <a:prstTxWarp prst="textNoShape">
                <a:avLst/>
              </a:prstTxWarp>
              <a:spAutoFit/>
            </a:bodyPr>
            <a:lstStyle/>
            <a:p>
              <a:r>
                <a:rPr lang="en-US"/>
                <a:t>1 1 1 0</a:t>
              </a:r>
            </a:p>
          </p:txBody>
        </p:sp>
        <p:sp>
          <p:nvSpPr>
            <p:cNvPr id="108564" name="AutoShape 43"/>
            <p:cNvSpPr>
              <a:spLocks/>
            </p:cNvSpPr>
            <p:nvPr/>
          </p:nvSpPr>
          <p:spPr bwMode="auto">
            <a:xfrm>
              <a:off x="2200" y="1817"/>
              <a:ext cx="87" cy="1091"/>
            </a:xfrm>
            <a:prstGeom prst="leftBracket">
              <a:avLst>
                <a:gd name="adj" fmla="val 104502"/>
              </a:avLst>
            </a:prstGeom>
            <a:noFill/>
            <a:ln w="38100">
              <a:solidFill>
                <a:schemeClr val="tx1"/>
              </a:solidFill>
              <a:round/>
              <a:headEnd/>
              <a:tailEnd/>
            </a:ln>
          </p:spPr>
          <p:txBody>
            <a:bodyPr wrap="none" anchor="ctr">
              <a:prstTxWarp prst="textNoShape">
                <a:avLst/>
              </a:prstTxWarp>
            </a:bodyPr>
            <a:lstStyle/>
            <a:p>
              <a:endParaRPr lang="en-US"/>
            </a:p>
          </p:txBody>
        </p:sp>
        <p:sp>
          <p:nvSpPr>
            <p:cNvPr id="108565" name="AutoShape 44"/>
            <p:cNvSpPr>
              <a:spLocks/>
            </p:cNvSpPr>
            <p:nvPr/>
          </p:nvSpPr>
          <p:spPr bwMode="auto">
            <a:xfrm flipH="1">
              <a:off x="3108" y="1826"/>
              <a:ext cx="87" cy="1091"/>
            </a:xfrm>
            <a:prstGeom prst="leftBracket">
              <a:avLst>
                <a:gd name="adj" fmla="val 104502"/>
              </a:avLst>
            </a:prstGeom>
            <a:noFill/>
            <a:ln w="38100">
              <a:solidFill>
                <a:schemeClr val="tx1"/>
              </a:solidFill>
              <a:round/>
              <a:headEnd/>
              <a:tailEnd/>
            </a:ln>
          </p:spPr>
          <p:txBody>
            <a:bodyPr wrap="none" anchor="ctr">
              <a:prstTxWarp prst="textNoShape">
                <a:avLst/>
              </a:prstTxWarp>
            </a:bodyPr>
            <a:lstStyle/>
            <a:p>
              <a:endParaRPr lang="en-US"/>
            </a:p>
          </p:txBody>
        </p:sp>
      </p:grpSp>
      <p:grpSp>
        <p:nvGrpSpPr>
          <p:cNvPr id="5" name="Group 45"/>
          <p:cNvGrpSpPr>
            <a:grpSpLocks/>
          </p:cNvGrpSpPr>
          <p:nvPr/>
        </p:nvGrpSpPr>
        <p:grpSpPr bwMode="auto">
          <a:xfrm>
            <a:off x="4090988" y="4806950"/>
            <a:ext cx="1579562" cy="1746250"/>
            <a:chOff x="2200" y="1817"/>
            <a:chExt cx="995" cy="1100"/>
          </a:xfrm>
        </p:grpSpPr>
        <p:sp>
          <p:nvSpPr>
            <p:cNvPr id="108554" name="Text Box 46"/>
            <p:cNvSpPr txBox="1">
              <a:spLocks noChangeArrowheads="1"/>
            </p:cNvSpPr>
            <p:nvPr/>
          </p:nvSpPr>
          <p:spPr bwMode="auto">
            <a:xfrm>
              <a:off x="2290" y="1846"/>
              <a:ext cx="816" cy="327"/>
            </a:xfrm>
            <a:prstGeom prst="rect">
              <a:avLst/>
            </a:prstGeom>
            <a:noFill/>
            <a:ln w="9525">
              <a:noFill/>
              <a:miter lim="800000"/>
              <a:headEnd/>
              <a:tailEnd/>
            </a:ln>
          </p:spPr>
          <p:txBody>
            <a:bodyPr wrap="none">
              <a:prstTxWarp prst="textNoShape">
                <a:avLst/>
              </a:prstTxWarp>
              <a:spAutoFit/>
            </a:bodyPr>
            <a:lstStyle/>
            <a:p>
              <a:r>
                <a:rPr lang="en-US"/>
                <a:t>3 2 2 2</a:t>
              </a:r>
            </a:p>
          </p:txBody>
        </p:sp>
        <p:sp>
          <p:nvSpPr>
            <p:cNvPr id="108555" name="Text Box 47"/>
            <p:cNvSpPr txBox="1">
              <a:spLocks noChangeArrowheads="1"/>
            </p:cNvSpPr>
            <p:nvPr/>
          </p:nvSpPr>
          <p:spPr bwMode="auto">
            <a:xfrm>
              <a:off x="2290" y="2091"/>
              <a:ext cx="816" cy="327"/>
            </a:xfrm>
            <a:prstGeom prst="rect">
              <a:avLst/>
            </a:prstGeom>
            <a:noFill/>
            <a:ln w="9525">
              <a:noFill/>
              <a:miter lim="800000"/>
              <a:headEnd/>
              <a:tailEnd/>
            </a:ln>
          </p:spPr>
          <p:txBody>
            <a:bodyPr wrap="none">
              <a:prstTxWarp prst="textNoShape">
                <a:avLst/>
              </a:prstTxWarp>
              <a:spAutoFit/>
            </a:bodyPr>
            <a:lstStyle/>
            <a:p>
              <a:r>
                <a:rPr lang="en-US"/>
                <a:t>2 3 2 2</a:t>
              </a:r>
            </a:p>
          </p:txBody>
        </p:sp>
        <p:sp>
          <p:nvSpPr>
            <p:cNvPr id="108556" name="Text Box 48"/>
            <p:cNvSpPr txBox="1">
              <a:spLocks noChangeArrowheads="1"/>
            </p:cNvSpPr>
            <p:nvPr/>
          </p:nvSpPr>
          <p:spPr bwMode="auto">
            <a:xfrm>
              <a:off x="2290" y="2335"/>
              <a:ext cx="816" cy="327"/>
            </a:xfrm>
            <a:prstGeom prst="rect">
              <a:avLst/>
            </a:prstGeom>
            <a:noFill/>
            <a:ln w="9525">
              <a:noFill/>
              <a:miter lim="800000"/>
              <a:headEnd/>
              <a:tailEnd/>
            </a:ln>
          </p:spPr>
          <p:txBody>
            <a:bodyPr wrap="none">
              <a:prstTxWarp prst="textNoShape">
                <a:avLst/>
              </a:prstTxWarp>
              <a:spAutoFit/>
            </a:bodyPr>
            <a:lstStyle/>
            <a:p>
              <a:r>
                <a:rPr lang="en-US"/>
                <a:t>2 2 3 2</a:t>
              </a:r>
            </a:p>
          </p:txBody>
        </p:sp>
        <p:sp>
          <p:nvSpPr>
            <p:cNvPr id="108557" name="Text Box 49"/>
            <p:cNvSpPr txBox="1">
              <a:spLocks noChangeArrowheads="1"/>
            </p:cNvSpPr>
            <p:nvPr/>
          </p:nvSpPr>
          <p:spPr bwMode="auto">
            <a:xfrm>
              <a:off x="2290" y="2579"/>
              <a:ext cx="816" cy="327"/>
            </a:xfrm>
            <a:prstGeom prst="rect">
              <a:avLst/>
            </a:prstGeom>
            <a:noFill/>
            <a:ln w="9525">
              <a:noFill/>
              <a:miter lim="800000"/>
              <a:headEnd/>
              <a:tailEnd/>
            </a:ln>
          </p:spPr>
          <p:txBody>
            <a:bodyPr wrap="none">
              <a:prstTxWarp prst="textNoShape">
                <a:avLst/>
              </a:prstTxWarp>
              <a:spAutoFit/>
            </a:bodyPr>
            <a:lstStyle/>
            <a:p>
              <a:r>
                <a:rPr lang="en-US"/>
                <a:t>2 2 2 3</a:t>
              </a:r>
            </a:p>
          </p:txBody>
        </p:sp>
        <p:sp>
          <p:nvSpPr>
            <p:cNvPr id="108558" name="AutoShape 50"/>
            <p:cNvSpPr>
              <a:spLocks/>
            </p:cNvSpPr>
            <p:nvPr/>
          </p:nvSpPr>
          <p:spPr bwMode="auto">
            <a:xfrm>
              <a:off x="2200" y="1817"/>
              <a:ext cx="87" cy="1091"/>
            </a:xfrm>
            <a:prstGeom prst="leftBracket">
              <a:avLst>
                <a:gd name="adj" fmla="val 104502"/>
              </a:avLst>
            </a:prstGeom>
            <a:noFill/>
            <a:ln w="38100">
              <a:solidFill>
                <a:schemeClr val="tx1"/>
              </a:solidFill>
              <a:round/>
              <a:headEnd/>
              <a:tailEnd/>
            </a:ln>
          </p:spPr>
          <p:txBody>
            <a:bodyPr wrap="none" anchor="ctr">
              <a:prstTxWarp prst="textNoShape">
                <a:avLst/>
              </a:prstTxWarp>
            </a:bodyPr>
            <a:lstStyle/>
            <a:p>
              <a:endParaRPr lang="en-US"/>
            </a:p>
          </p:txBody>
        </p:sp>
        <p:sp>
          <p:nvSpPr>
            <p:cNvPr id="108559" name="AutoShape 51"/>
            <p:cNvSpPr>
              <a:spLocks/>
            </p:cNvSpPr>
            <p:nvPr/>
          </p:nvSpPr>
          <p:spPr bwMode="auto">
            <a:xfrm flipH="1">
              <a:off x="3108" y="1826"/>
              <a:ext cx="87" cy="1091"/>
            </a:xfrm>
            <a:prstGeom prst="leftBracket">
              <a:avLst>
                <a:gd name="adj" fmla="val 104502"/>
              </a:avLst>
            </a:prstGeom>
            <a:noFill/>
            <a:ln w="38100">
              <a:solidFill>
                <a:schemeClr val="tx1"/>
              </a:solidFill>
              <a:round/>
              <a:headEnd/>
              <a:tailEnd/>
            </a:ln>
          </p:spPr>
          <p:txBody>
            <a:bodyPr wrap="none" anchor="ctr">
              <a:prstTxWarp prst="textNoShape">
                <a:avLst/>
              </a:prstTxWarp>
            </a:bodyPr>
            <a:lstStyle/>
            <a:p>
              <a:endParaRPr lang="en-US"/>
            </a:p>
          </p:txBody>
        </p:sp>
      </p:grpSp>
      <p:sp>
        <p:nvSpPr>
          <p:cNvPr id="200756" name="Text Box 52"/>
          <p:cNvSpPr txBox="1">
            <a:spLocks noChangeArrowheads="1"/>
          </p:cNvSpPr>
          <p:nvPr/>
        </p:nvSpPr>
        <p:spPr bwMode="auto">
          <a:xfrm>
            <a:off x="3627438" y="5399088"/>
            <a:ext cx="392112" cy="519112"/>
          </a:xfrm>
          <a:prstGeom prst="rect">
            <a:avLst/>
          </a:prstGeom>
          <a:noFill/>
          <a:ln w="9525">
            <a:noFill/>
            <a:miter lim="800000"/>
            <a:headEnd/>
            <a:tailEnd/>
          </a:ln>
        </p:spPr>
        <p:txBody>
          <a:bodyPr wrap="none">
            <a:prstTxWarp prst="textNoShape">
              <a:avLst/>
            </a:prstTxWarp>
            <a:spAutoFit/>
          </a:bodyPr>
          <a:lstStyle/>
          <a:p>
            <a:r>
              <a:rPr lang="en-US"/>
              <a: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0734"/>
                                        </p:tgtEl>
                                        <p:attrNameLst>
                                          <p:attrName>style.visibility</p:attrName>
                                        </p:attrNameLst>
                                      </p:cBhvr>
                                      <p:to>
                                        <p:strVal val="visible"/>
                                      </p:to>
                                    </p:set>
                                    <p:animEffect transition="in" filter="fade">
                                      <p:cBhvr>
                                        <p:cTn id="12" dur="500"/>
                                        <p:tgtEl>
                                          <p:spTgt spid="20073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par>
                                <p:cTn id="18" presetID="10" presetClass="entr" presetSubtype="0" fill="hold" nodeType="with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00756"/>
                                        </p:tgtEl>
                                        <p:attrNameLst>
                                          <p:attrName>style.visibility</p:attrName>
                                        </p:attrNameLst>
                                      </p:cBhvr>
                                      <p:to>
                                        <p:strVal val="visible"/>
                                      </p:to>
                                    </p:set>
                                    <p:animEffect transition="in" filter="fade">
                                      <p:cBhvr>
                                        <p:cTn id="25" dur="500"/>
                                        <p:tgtEl>
                                          <p:spTgt spid="200756"/>
                                        </p:tgtEl>
                                      </p:cBhvr>
                                    </p:animEffect>
                                  </p:childTnLst>
                                </p:cTn>
                              </p:par>
                              <p:par>
                                <p:cTn id="26" presetID="10" presetClass="entr" presetSubtype="0" fill="hold" nodeType="with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fade">
                                      <p:cBhvr>
                                        <p:cTn id="2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734" grpId="0"/>
      <p:bldP spid="200756" grpId="0"/>
    </p:bldLst>
  </p:timing>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9570" name="Text Box 2"/>
          <p:cNvSpPr txBox="1">
            <a:spLocks noChangeArrowheads="1"/>
          </p:cNvSpPr>
          <p:nvPr/>
        </p:nvSpPr>
        <p:spPr bwMode="auto">
          <a:xfrm>
            <a:off x="2297113" y="1147763"/>
            <a:ext cx="4546600" cy="823912"/>
          </a:xfrm>
          <a:prstGeom prst="rect">
            <a:avLst/>
          </a:prstGeom>
          <a:noFill/>
          <a:ln w="9525">
            <a:noFill/>
            <a:miter lim="800000"/>
            <a:headEnd/>
            <a:tailEnd/>
          </a:ln>
        </p:spPr>
        <p:txBody>
          <a:bodyPr wrap="none">
            <a:prstTxWarp prst="textNoShape">
              <a:avLst/>
            </a:prstTxWarp>
            <a:spAutoFit/>
          </a:bodyPr>
          <a:lstStyle/>
          <a:p>
            <a:r>
              <a:rPr lang="en-US" sz="4800"/>
              <a:t>Adjacency List</a:t>
            </a:r>
          </a:p>
        </p:txBody>
      </p:sp>
      <p:sp>
        <p:nvSpPr>
          <p:cNvPr id="254979" name="Text Box 3"/>
          <p:cNvSpPr txBox="1">
            <a:spLocks noChangeArrowheads="1"/>
          </p:cNvSpPr>
          <p:nvPr/>
        </p:nvSpPr>
        <p:spPr bwMode="auto">
          <a:xfrm>
            <a:off x="1246188" y="2030413"/>
            <a:ext cx="6646862" cy="1800225"/>
          </a:xfrm>
          <a:prstGeom prst="rect">
            <a:avLst/>
          </a:prstGeom>
          <a:noFill/>
          <a:ln w="9525">
            <a:noFill/>
            <a:miter lim="800000"/>
            <a:headEnd/>
            <a:tailEnd/>
          </a:ln>
        </p:spPr>
        <p:txBody>
          <a:bodyPr>
            <a:prstTxWarp prst="textNoShape">
              <a:avLst/>
            </a:prstTxWarp>
            <a:spAutoFit/>
          </a:bodyPr>
          <a:lstStyle/>
          <a:p>
            <a:pPr eaLnBrk="0" hangingPunct="0">
              <a:spcBef>
                <a:spcPct val="20000"/>
              </a:spcBef>
            </a:pPr>
            <a:r>
              <a:rPr lang="en-US"/>
              <a:t>Suppose we have a graph G with n vertices. The </a:t>
            </a:r>
            <a:r>
              <a:rPr lang="en-US">
                <a:solidFill>
                  <a:schemeClr val="tx2"/>
                </a:solidFill>
              </a:rPr>
              <a:t>adjacency list</a:t>
            </a:r>
            <a:r>
              <a:rPr lang="en-US"/>
              <a:t> is the list that contains all the nodes that each node is adjacent to</a:t>
            </a:r>
          </a:p>
        </p:txBody>
      </p:sp>
      <p:sp>
        <p:nvSpPr>
          <p:cNvPr id="254981" name="AutoShape 5"/>
          <p:cNvSpPr>
            <a:spLocks noChangeArrowheads="1"/>
          </p:cNvSpPr>
          <p:nvPr/>
        </p:nvSpPr>
        <p:spPr bwMode="auto">
          <a:xfrm>
            <a:off x="1446213" y="4711700"/>
            <a:ext cx="6248400" cy="1752600"/>
          </a:xfrm>
          <a:prstGeom prst="star32">
            <a:avLst>
              <a:gd name="adj" fmla="val 37500"/>
            </a:avLst>
          </a:prstGeom>
          <a:solidFill>
            <a:schemeClr val="tx2"/>
          </a:solidFill>
          <a:ln w="9525">
            <a:noFill/>
            <a:miter lim="800000"/>
            <a:headEnd/>
            <a:tailEnd/>
          </a:ln>
        </p:spPr>
        <p:txBody>
          <a:bodyPr wrap="none" anchor="ctr">
            <a:prstTxWarp prst="textNoShape">
              <a:avLst/>
            </a:prstTxWarp>
          </a:bodyPr>
          <a:lstStyle/>
          <a:p>
            <a:endParaRPr lang="en-US"/>
          </a:p>
        </p:txBody>
      </p:sp>
      <p:sp>
        <p:nvSpPr>
          <p:cNvPr id="254982" name="Text Box 6"/>
          <p:cNvSpPr txBox="1">
            <a:spLocks noChangeArrowheads="1"/>
          </p:cNvSpPr>
          <p:nvPr/>
        </p:nvSpPr>
        <p:spPr bwMode="auto">
          <a:xfrm>
            <a:off x="2373313" y="5294313"/>
            <a:ext cx="4392612" cy="519112"/>
          </a:xfrm>
          <a:prstGeom prst="rect">
            <a:avLst/>
          </a:prstGeom>
          <a:noFill/>
          <a:ln w="9525">
            <a:noFill/>
            <a:miter lim="800000"/>
            <a:headEnd/>
            <a:tailEnd/>
          </a:ln>
        </p:spPr>
        <p:txBody>
          <a:bodyPr wrap="none">
            <a:prstTxWarp prst="textNoShape">
              <a:avLst/>
            </a:prstTxWarp>
            <a:spAutoFit/>
          </a:bodyPr>
          <a:lstStyle/>
          <a:p>
            <a:r>
              <a:rPr lang="en-US">
                <a:solidFill>
                  <a:schemeClr val="bg2"/>
                </a:solidFill>
              </a:rPr>
              <a:t>Good for sparse graphs!</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4979"/>
                                        </p:tgtEl>
                                        <p:attrNameLst>
                                          <p:attrName>style.visibility</p:attrName>
                                        </p:attrNameLst>
                                      </p:cBhvr>
                                      <p:to>
                                        <p:strVal val="visible"/>
                                      </p:to>
                                    </p:set>
                                    <p:animEffect transition="in" filter="fade">
                                      <p:cBhvr>
                                        <p:cTn id="7" dur="500"/>
                                        <p:tgtEl>
                                          <p:spTgt spid="25497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4982"/>
                                        </p:tgtEl>
                                        <p:attrNameLst>
                                          <p:attrName>style.visibility</p:attrName>
                                        </p:attrNameLst>
                                      </p:cBhvr>
                                      <p:to>
                                        <p:strVal val="visible"/>
                                      </p:to>
                                    </p:set>
                                    <p:animEffect transition="in" filter="fade">
                                      <p:cBhvr>
                                        <p:cTn id="12" dur="500"/>
                                        <p:tgtEl>
                                          <p:spTgt spid="254982"/>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254981"/>
                                        </p:tgtEl>
                                        <p:attrNameLst>
                                          <p:attrName>style.visibility</p:attrName>
                                        </p:attrNameLst>
                                      </p:cBhvr>
                                      <p:to>
                                        <p:strVal val="visible"/>
                                      </p:to>
                                    </p:set>
                                    <p:animEffect transition="in" filter="fade">
                                      <p:cBhvr>
                                        <p:cTn id="15" dur="500"/>
                                        <p:tgtEl>
                                          <p:spTgt spid="2549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4979" grpId="0"/>
      <p:bldP spid="254981" grpId="0" animBg="1"/>
      <p:bldP spid="254982" grpId="0"/>
    </p:bldLst>
  </p:timing>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1618" name="Text Box 2"/>
          <p:cNvSpPr txBox="1">
            <a:spLocks noChangeArrowheads="1"/>
          </p:cNvSpPr>
          <p:nvPr/>
        </p:nvSpPr>
        <p:spPr bwMode="auto">
          <a:xfrm>
            <a:off x="2970213" y="1098550"/>
            <a:ext cx="2717800" cy="823913"/>
          </a:xfrm>
          <a:prstGeom prst="rect">
            <a:avLst/>
          </a:prstGeom>
          <a:noFill/>
          <a:ln w="9525">
            <a:noFill/>
            <a:miter lim="800000"/>
            <a:headEnd/>
            <a:tailEnd/>
          </a:ln>
        </p:spPr>
        <p:txBody>
          <a:bodyPr wrap="none">
            <a:prstTxWarp prst="textNoShape">
              <a:avLst/>
            </a:prstTxWarp>
            <a:spAutoFit/>
          </a:bodyPr>
          <a:lstStyle/>
          <a:p>
            <a:r>
              <a:rPr lang="en-US" sz="4800"/>
              <a:t>Example</a:t>
            </a:r>
          </a:p>
        </p:txBody>
      </p:sp>
      <p:grpSp>
        <p:nvGrpSpPr>
          <p:cNvPr id="111619" name="Group 27"/>
          <p:cNvGrpSpPr>
            <a:grpSpLocks/>
          </p:cNvGrpSpPr>
          <p:nvPr/>
        </p:nvGrpSpPr>
        <p:grpSpPr bwMode="auto">
          <a:xfrm>
            <a:off x="1863725" y="2195513"/>
            <a:ext cx="2516188" cy="2411412"/>
            <a:chOff x="1086" y="1471"/>
            <a:chExt cx="1585" cy="1519"/>
          </a:xfrm>
        </p:grpSpPr>
        <p:sp>
          <p:nvSpPr>
            <p:cNvPr id="111621" name="Oval 4"/>
            <p:cNvSpPr>
              <a:spLocks noChangeArrowheads="1"/>
            </p:cNvSpPr>
            <p:nvPr/>
          </p:nvSpPr>
          <p:spPr bwMode="auto">
            <a:xfrm>
              <a:off x="1365" y="171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11622" name="Oval 5"/>
            <p:cNvSpPr>
              <a:spLocks noChangeArrowheads="1"/>
            </p:cNvSpPr>
            <p:nvPr/>
          </p:nvSpPr>
          <p:spPr bwMode="auto">
            <a:xfrm>
              <a:off x="2254" y="1716"/>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11623" name="Oval 6"/>
            <p:cNvSpPr>
              <a:spLocks noChangeArrowheads="1"/>
            </p:cNvSpPr>
            <p:nvPr/>
          </p:nvSpPr>
          <p:spPr bwMode="auto">
            <a:xfrm>
              <a:off x="1365" y="2623"/>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11624" name="Line 7"/>
            <p:cNvSpPr>
              <a:spLocks noChangeShapeType="1"/>
            </p:cNvSpPr>
            <p:nvPr/>
          </p:nvSpPr>
          <p:spPr bwMode="auto">
            <a:xfrm>
              <a:off x="1528" y="1797"/>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11625" name="Oval 8"/>
            <p:cNvSpPr>
              <a:spLocks noChangeArrowheads="1"/>
            </p:cNvSpPr>
            <p:nvPr/>
          </p:nvSpPr>
          <p:spPr bwMode="auto">
            <a:xfrm>
              <a:off x="2254" y="2623"/>
              <a:ext cx="160" cy="160"/>
            </a:xfrm>
            <a:prstGeom prst="ellipse">
              <a:avLst/>
            </a:prstGeom>
            <a:noFill/>
            <a:ln w="57150" cap="sq">
              <a:solidFill>
                <a:schemeClr val="tx1"/>
              </a:solidFill>
              <a:round/>
              <a:headEnd/>
              <a:tailEnd/>
            </a:ln>
          </p:spPr>
          <p:txBody>
            <a:bodyPr lIns="274320" rIns="274320" anchor="ctr">
              <a:prstTxWarp prst="textNoShape">
                <a:avLst/>
              </a:prstTxWarp>
              <a:spAutoFit/>
            </a:bodyPr>
            <a:lstStyle/>
            <a:p>
              <a:endParaRPr lang="en-US"/>
            </a:p>
          </p:txBody>
        </p:sp>
        <p:sp>
          <p:nvSpPr>
            <p:cNvPr id="111626" name="Line 9"/>
            <p:cNvSpPr>
              <a:spLocks noChangeShapeType="1"/>
            </p:cNvSpPr>
            <p:nvPr/>
          </p:nvSpPr>
          <p:spPr bwMode="auto">
            <a:xfrm rot="-5400000">
              <a:off x="1074" y="2242"/>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11627" name="Line 10"/>
            <p:cNvSpPr>
              <a:spLocks noChangeShapeType="1"/>
            </p:cNvSpPr>
            <p:nvPr/>
          </p:nvSpPr>
          <p:spPr bwMode="auto">
            <a:xfrm rot="-5400000">
              <a:off x="1964" y="2260"/>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11628" name="Line 11"/>
            <p:cNvSpPr>
              <a:spLocks noChangeShapeType="1"/>
            </p:cNvSpPr>
            <p:nvPr/>
          </p:nvSpPr>
          <p:spPr bwMode="auto">
            <a:xfrm>
              <a:off x="1519" y="2702"/>
              <a:ext cx="745" cy="0"/>
            </a:xfrm>
            <a:prstGeom prst="line">
              <a:avLst/>
            </a:prstGeom>
            <a:noFill/>
            <a:ln w="57150">
              <a:solidFill>
                <a:schemeClr val="tx1"/>
              </a:solidFill>
              <a:round/>
              <a:headEnd/>
              <a:tailEnd/>
            </a:ln>
          </p:spPr>
          <p:txBody>
            <a:bodyPr>
              <a:prstTxWarp prst="textNoShape">
                <a:avLst/>
              </a:prstTxWarp>
            </a:bodyPr>
            <a:lstStyle/>
            <a:p>
              <a:endParaRPr lang="en-US"/>
            </a:p>
          </p:txBody>
        </p:sp>
        <p:sp>
          <p:nvSpPr>
            <p:cNvPr id="111629" name="Line 13"/>
            <p:cNvSpPr>
              <a:spLocks noChangeShapeType="1"/>
            </p:cNvSpPr>
            <p:nvPr/>
          </p:nvSpPr>
          <p:spPr bwMode="auto">
            <a:xfrm rot="-5400000">
              <a:off x="1507" y="1843"/>
              <a:ext cx="780" cy="777"/>
            </a:xfrm>
            <a:prstGeom prst="line">
              <a:avLst/>
            </a:prstGeom>
            <a:noFill/>
            <a:ln w="57150">
              <a:solidFill>
                <a:schemeClr val="tx1"/>
              </a:solidFill>
              <a:round/>
              <a:headEnd/>
              <a:tailEnd/>
            </a:ln>
          </p:spPr>
          <p:txBody>
            <a:bodyPr>
              <a:prstTxWarp prst="textNoShape">
                <a:avLst/>
              </a:prstTxWarp>
            </a:bodyPr>
            <a:lstStyle/>
            <a:p>
              <a:endParaRPr lang="en-US"/>
            </a:p>
          </p:txBody>
        </p:sp>
        <p:sp>
          <p:nvSpPr>
            <p:cNvPr id="111630" name="Text Box 22"/>
            <p:cNvSpPr txBox="1">
              <a:spLocks noChangeArrowheads="1"/>
            </p:cNvSpPr>
            <p:nvPr/>
          </p:nvSpPr>
          <p:spPr bwMode="auto">
            <a:xfrm>
              <a:off x="1086" y="1471"/>
              <a:ext cx="249" cy="327"/>
            </a:xfrm>
            <a:prstGeom prst="rect">
              <a:avLst/>
            </a:prstGeom>
            <a:noFill/>
            <a:ln w="9525">
              <a:noFill/>
              <a:miter lim="800000"/>
              <a:headEnd/>
              <a:tailEnd/>
            </a:ln>
          </p:spPr>
          <p:txBody>
            <a:bodyPr wrap="none">
              <a:prstTxWarp prst="textNoShape">
                <a:avLst/>
              </a:prstTxWarp>
              <a:spAutoFit/>
            </a:bodyPr>
            <a:lstStyle/>
            <a:p>
              <a:r>
                <a:rPr lang="en-US"/>
                <a:t>1</a:t>
              </a:r>
              <a:endParaRPr lang="en-US" baseline="-25000"/>
            </a:p>
          </p:txBody>
        </p:sp>
        <p:sp>
          <p:nvSpPr>
            <p:cNvPr id="111631" name="Text Box 23"/>
            <p:cNvSpPr txBox="1">
              <a:spLocks noChangeArrowheads="1"/>
            </p:cNvSpPr>
            <p:nvPr/>
          </p:nvSpPr>
          <p:spPr bwMode="auto">
            <a:xfrm>
              <a:off x="1086" y="2663"/>
              <a:ext cx="249" cy="327"/>
            </a:xfrm>
            <a:prstGeom prst="rect">
              <a:avLst/>
            </a:prstGeom>
            <a:noFill/>
            <a:ln w="9525">
              <a:noFill/>
              <a:miter lim="800000"/>
              <a:headEnd/>
              <a:tailEnd/>
            </a:ln>
          </p:spPr>
          <p:txBody>
            <a:bodyPr wrap="none">
              <a:prstTxWarp prst="textNoShape">
                <a:avLst/>
              </a:prstTxWarp>
              <a:spAutoFit/>
            </a:bodyPr>
            <a:lstStyle/>
            <a:p>
              <a:r>
                <a:rPr lang="en-US"/>
                <a:t>2</a:t>
              </a:r>
              <a:endParaRPr lang="en-US" baseline="-25000"/>
            </a:p>
          </p:txBody>
        </p:sp>
        <p:sp>
          <p:nvSpPr>
            <p:cNvPr id="111632" name="Text Box 24"/>
            <p:cNvSpPr txBox="1">
              <a:spLocks noChangeArrowheads="1"/>
            </p:cNvSpPr>
            <p:nvPr/>
          </p:nvSpPr>
          <p:spPr bwMode="auto">
            <a:xfrm>
              <a:off x="2422" y="1471"/>
              <a:ext cx="249" cy="327"/>
            </a:xfrm>
            <a:prstGeom prst="rect">
              <a:avLst/>
            </a:prstGeom>
            <a:noFill/>
            <a:ln w="9525">
              <a:noFill/>
              <a:miter lim="800000"/>
              <a:headEnd/>
              <a:tailEnd/>
            </a:ln>
          </p:spPr>
          <p:txBody>
            <a:bodyPr wrap="none">
              <a:prstTxWarp prst="textNoShape">
                <a:avLst/>
              </a:prstTxWarp>
              <a:spAutoFit/>
            </a:bodyPr>
            <a:lstStyle/>
            <a:p>
              <a:r>
                <a:rPr lang="en-US"/>
                <a:t>3</a:t>
              </a:r>
              <a:endParaRPr lang="en-US" baseline="-25000"/>
            </a:p>
          </p:txBody>
        </p:sp>
        <p:sp>
          <p:nvSpPr>
            <p:cNvPr id="111633" name="Text Box 25"/>
            <p:cNvSpPr txBox="1">
              <a:spLocks noChangeArrowheads="1"/>
            </p:cNvSpPr>
            <p:nvPr/>
          </p:nvSpPr>
          <p:spPr bwMode="auto">
            <a:xfrm>
              <a:off x="2422" y="2663"/>
              <a:ext cx="249" cy="327"/>
            </a:xfrm>
            <a:prstGeom prst="rect">
              <a:avLst/>
            </a:prstGeom>
            <a:noFill/>
            <a:ln w="9525">
              <a:noFill/>
              <a:miter lim="800000"/>
              <a:headEnd/>
              <a:tailEnd/>
            </a:ln>
          </p:spPr>
          <p:txBody>
            <a:bodyPr wrap="none">
              <a:prstTxWarp prst="textNoShape">
                <a:avLst/>
              </a:prstTxWarp>
              <a:spAutoFit/>
            </a:bodyPr>
            <a:lstStyle/>
            <a:p>
              <a:r>
                <a:rPr lang="en-US"/>
                <a:t>4</a:t>
              </a:r>
              <a:endParaRPr lang="en-US" baseline="-25000"/>
            </a:p>
          </p:txBody>
        </p:sp>
      </p:grpSp>
      <p:sp>
        <p:nvSpPr>
          <p:cNvPr id="256026" name="Text Box 26"/>
          <p:cNvSpPr txBox="1">
            <a:spLocks noChangeArrowheads="1"/>
          </p:cNvSpPr>
          <p:nvPr/>
        </p:nvSpPr>
        <p:spPr bwMode="auto">
          <a:xfrm>
            <a:off x="5013325" y="2501900"/>
            <a:ext cx="1450975" cy="1800225"/>
          </a:xfrm>
          <a:prstGeom prst="rect">
            <a:avLst/>
          </a:prstGeom>
          <a:noFill/>
          <a:ln w="9525">
            <a:noFill/>
            <a:miter lim="800000"/>
            <a:headEnd/>
            <a:tailEnd/>
          </a:ln>
        </p:spPr>
        <p:txBody>
          <a:bodyPr wrap="none">
            <a:prstTxWarp prst="textNoShape">
              <a:avLst/>
            </a:prstTxWarp>
            <a:spAutoFit/>
          </a:bodyPr>
          <a:lstStyle/>
          <a:p>
            <a:r>
              <a:rPr lang="en-US"/>
              <a:t>1: 2,3</a:t>
            </a:r>
          </a:p>
          <a:p>
            <a:r>
              <a:rPr lang="en-US"/>
              <a:t>2: 1,3,4</a:t>
            </a:r>
          </a:p>
          <a:p>
            <a:r>
              <a:rPr lang="en-US"/>
              <a:t>3: 1,2,4</a:t>
            </a:r>
          </a:p>
          <a:p>
            <a:r>
              <a:rPr lang="en-US"/>
              <a:t>4: 2,3</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26"/>
                                        </p:tgtEl>
                                        <p:attrNameLst>
                                          <p:attrName>style.visibility</p:attrName>
                                        </p:attrNameLst>
                                      </p:cBhvr>
                                      <p:to>
                                        <p:strVal val="visible"/>
                                      </p:to>
                                    </p:set>
                                    <p:animEffect transition="in" filter="fade">
                                      <p:cBhvr>
                                        <p:cTn id="7" dur="500"/>
                                        <p:tgtEl>
                                          <p:spTgt spid="256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6" grpId="0"/>
    </p:bldLst>
  </p:timing>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12642" name="Picture 2" descr="strongsad"/>
          <p:cNvPicPr>
            <a:picLocks noChangeAspect="1" noChangeArrowheads="1"/>
          </p:cNvPicPr>
          <p:nvPr/>
        </p:nvPicPr>
        <p:blipFill>
          <a:blip r:embed="rId3"/>
          <a:srcRect/>
          <a:stretch>
            <a:fillRect/>
          </a:stretch>
        </p:blipFill>
        <p:spPr bwMode="auto">
          <a:xfrm>
            <a:off x="42863" y="1644650"/>
            <a:ext cx="2755900" cy="3414713"/>
          </a:xfrm>
          <a:prstGeom prst="rect">
            <a:avLst/>
          </a:prstGeom>
          <a:noFill/>
          <a:ln w="9525">
            <a:noFill/>
            <a:miter lim="800000"/>
            <a:headEnd/>
            <a:tailEnd/>
          </a:ln>
        </p:spPr>
      </p:pic>
      <p:sp>
        <p:nvSpPr>
          <p:cNvPr id="112643" name="Text Box 3"/>
          <p:cNvSpPr txBox="1">
            <a:spLocks noChangeArrowheads="1"/>
          </p:cNvSpPr>
          <p:nvPr/>
        </p:nvSpPr>
        <p:spPr bwMode="auto">
          <a:xfrm>
            <a:off x="187325" y="5153025"/>
            <a:ext cx="2732088" cy="1373188"/>
          </a:xfrm>
          <a:prstGeom prst="rect">
            <a:avLst/>
          </a:prstGeom>
          <a:noFill/>
          <a:ln w="76200" cap="sq">
            <a:noFill/>
            <a:miter lim="800000"/>
            <a:headEnd/>
            <a:tailEnd/>
          </a:ln>
        </p:spPr>
        <p:txBody>
          <a:bodyPr lIns="274320" rIns="274320">
            <a:prstTxWarp prst="textNoShape">
              <a:avLst/>
            </a:prstTxWarp>
            <a:spAutoFit/>
          </a:bodyPr>
          <a:lstStyle/>
          <a:p>
            <a:pPr algn="ctr" eaLnBrk="0" hangingPunct="0"/>
            <a:r>
              <a:rPr lang="en-US"/>
              <a:t>Here’s What You Need to Know…</a:t>
            </a:r>
          </a:p>
        </p:txBody>
      </p:sp>
      <p:sp>
        <p:nvSpPr>
          <p:cNvPr id="112644" name="Text Box 5"/>
          <p:cNvSpPr txBox="1">
            <a:spLocks noChangeArrowheads="1"/>
          </p:cNvSpPr>
          <p:nvPr/>
        </p:nvSpPr>
        <p:spPr bwMode="auto">
          <a:xfrm>
            <a:off x="2990850" y="0"/>
            <a:ext cx="5910263" cy="6720813"/>
          </a:xfrm>
          <a:prstGeom prst="rect">
            <a:avLst/>
          </a:prstGeom>
          <a:noFill/>
          <a:ln w="9525">
            <a:noFill/>
            <a:miter lim="800000"/>
            <a:headEnd/>
            <a:tailEnd/>
          </a:ln>
        </p:spPr>
        <p:txBody>
          <a:bodyPr>
            <a:prstTxWarp prst="textNoShape">
              <a:avLst/>
            </a:prstTxWarp>
            <a:spAutoFit/>
          </a:bodyPr>
          <a:lstStyle/>
          <a:p>
            <a:pPr marL="342900" indent="-342900">
              <a:lnSpc>
                <a:spcPct val="110000"/>
              </a:lnSpc>
            </a:pPr>
            <a:r>
              <a:rPr lang="en-US" dirty="0">
                <a:solidFill>
                  <a:schemeClr val="tx2"/>
                </a:solidFill>
              </a:rPr>
              <a:t>Trees</a:t>
            </a:r>
          </a:p>
          <a:p>
            <a:pPr marL="342900" indent="-342900">
              <a:lnSpc>
                <a:spcPct val="110000"/>
              </a:lnSpc>
              <a:buFontTx/>
              <a:buChar char="•"/>
            </a:pPr>
            <a:r>
              <a:rPr lang="en-US" dirty="0"/>
              <a:t> Counting Trees</a:t>
            </a:r>
          </a:p>
          <a:p>
            <a:pPr marL="342900" indent="-342900">
              <a:lnSpc>
                <a:spcPct val="110000"/>
              </a:lnSpc>
              <a:buFontTx/>
              <a:buChar char="•"/>
            </a:pPr>
            <a:r>
              <a:rPr lang="en-US" dirty="0"/>
              <a:t> Different Characterizations</a:t>
            </a:r>
          </a:p>
          <a:p>
            <a:pPr marL="342900" indent="-342900">
              <a:lnSpc>
                <a:spcPct val="110000"/>
              </a:lnSpc>
            </a:pPr>
            <a:endParaRPr lang="en-US" dirty="0"/>
          </a:p>
          <a:p>
            <a:pPr marL="342900" indent="-342900">
              <a:lnSpc>
                <a:spcPct val="110000"/>
              </a:lnSpc>
            </a:pPr>
            <a:r>
              <a:rPr lang="en-US" dirty="0">
                <a:solidFill>
                  <a:schemeClr val="tx2"/>
                </a:solidFill>
              </a:rPr>
              <a:t>Planar Graphs</a:t>
            </a:r>
          </a:p>
          <a:p>
            <a:pPr marL="342900" indent="-342900">
              <a:lnSpc>
                <a:spcPct val="110000"/>
              </a:lnSpc>
              <a:buFontTx/>
              <a:buChar char="•"/>
            </a:pPr>
            <a:r>
              <a:rPr lang="en-US" dirty="0"/>
              <a:t> Definition</a:t>
            </a:r>
          </a:p>
          <a:p>
            <a:pPr marL="342900" indent="-342900">
              <a:lnSpc>
                <a:spcPct val="110000"/>
              </a:lnSpc>
              <a:buFontTx/>
              <a:buChar char="•"/>
            </a:pPr>
            <a:r>
              <a:rPr lang="en-US" dirty="0"/>
              <a:t> Euler’s Theorem</a:t>
            </a:r>
            <a:endParaRPr lang="en-US" dirty="0" smtClean="0"/>
          </a:p>
          <a:p>
            <a:pPr marL="342900" indent="-342900">
              <a:lnSpc>
                <a:spcPct val="110000"/>
              </a:lnSpc>
              <a:buFontTx/>
              <a:buChar char="•"/>
            </a:pPr>
            <a:r>
              <a:rPr lang="en-US" dirty="0" smtClean="0"/>
              <a:t> Planar Graphs</a:t>
            </a:r>
          </a:p>
          <a:p>
            <a:pPr marL="800100" lvl="1" indent="-342900">
              <a:lnSpc>
                <a:spcPct val="110000"/>
              </a:lnSpc>
              <a:buFontTx/>
              <a:buChar char="•"/>
            </a:pPr>
            <a:r>
              <a:rPr lang="en-US" dirty="0" err="1" smtClean="0"/>
              <a:t>Kuratowski’s</a:t>
            </a:r>
            <a:r>
              <a:rPr lang="en-US" dirty="0" smtClean="0"/>
              <a:t> </a:t>
            </a:r>
            <a:r>
              <a:rPr lang="en-US" dirty="0" err="1" smtClean="0"/>
              <a:t>thm</a:t>
            </a:r>
            <a:r>
              <a:rPr lang="en-US" dirty="0" smtClean="0"/>
              <a:t>.</a:t>
            </a:r>
          </a:p>
          <a:p>
            <a:pPr marL="800100" lvl="1" indent="-342900">
              <a:lnSpc>
                <a:spcPct val="110000"/>
              </a:lnSpc>
              <a:buFontTx/>
              <a:buChar char="•"/>
            </a:pPr>
            <a:r>
              <a:rPr lang="en-US" dirty="0" smtClean="0"/>
              <a:t>5 and 4 coloring </a:t>
            </a:r>
          </a:p>
          <a:p>
            <a:pPr marL="342900" indent="-342900">
              <a:lnSpc>
                <a:spcPct val="110000"/>
              </a:lnSpc>
            </a:pPr>
            <a:endParaRPr lang="en-US" dirty="0"/>
          </a:p>
          <a:p>
            <a:pPr marL="342900" indent="-342900">
              <a:lnSpc>
                <a:spcPct val="110000"/>
              </a:lnSpc>
            </a:pPr>
            <a:r>
              <a:rPr lang="en-US" dirty="0">
                <a:solidFill>
                  <a:schemeClr val="tx2"/>
                </a:solidFill>
              </a:rPr>
              <a:t>Adjacency Matrix and List</a:t>
            </a:r>
          </a:p>
          <a:p>
            <a:pPr marL="342900" indent="-342900">
              <a:lnSpc>
                <a:spcPct val="110000"/>
              </a:lnSpc>
              <a:buFontTx/>
              <a:buChar char="•"/>
            </a:pPr>
            <a:r>
              <a:rPr lang="en-US" dirty="0"/>
              <a:t> Definition</a:t>
            </a:r>
          </a:p>
          <a:p>
            <a:pPr marL="342900" indent="-342900">
              <a:lnSpc>
                <a:spcPct val="110000"/>
              </a:lnSpc>
              <a:buFontTx/>
              <a:buChar char="•"/>
            </a:pPr>
            <a:r>
              <a:rPr lang="en-US" dirty="0"/>
              <a:t> Useful for counting </a:t>
            </a:r>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95242" name="Text Box 10"/>
          <p:cNvSpPr txBox="1">
            <a:spLocks noChangeArrowheads="1"/>
          </p:cNvSpPr>
          <p:nvPr/>
        </p:nvSpPr>
        <p:spPr bwMode="auto">
          <a:xfrm>
            <a:off x="3708400" y="579438"/>
            <a:ext cx="1349375" cy="519112"/>
          </a:xfrm>
          <a:prstGeom prst="rect">
            <a:avLst/>
          </a:prstGeom>
          <a:noFill/>
          <a:ln w="12700" cap="sq">
            <a:noFill/>
            <a:miter lim="800000"/>
            <a:headEnd/>
            <a:tailEnd/>
          </a:ln>
        </p:spPr>
        <p:txBody>
          <a:bodyPr wrap="none" lIns="274320" rIns="274320">
            <a:prstTxWarp prst="textNoShape">
              <a:avLst/>
            </a:prstTxWarp>
            <a:spAutoFit/>
          </a:bodyPr>
          <a:lstStyle/>
          <a:p>
            <a:pPr eaLnBrk="0" hangingPunct="0"/>
            <a:r>
              <a:rPr lang="en-US"/>
              <a:t>Tree</a:t>
            </a:r>
          </a:p>
        </p:txBody>
      </p:sp>
      <p:grpSp>
        <p:nvGrpSpPr>
          <p:cNvPr id="35843" name="Group 82"/>
          <p:cNvGrpSpPr>
            <a:grpSpLocks/>
          </p:cNvGrpSpPr>
          <p:nvPr/>
        </p:nvGrpSpPr>
        <p:grpSpPr bwMode="auto">
          <a:xfrm>
            <a:off x="3590925" y="1530350"/>
            <a:ext cx="2159000" cy="3938588"/>
            <a:chOff x="414" y="604"/>
            <a:chExt cx="1360" cy="2481"/>
          </a:xfrm>
        </p:grpSpPr>
        <p:sp>
          <p:nvSpPr>
            <p:cNvPr id="35844" name="Oval 3"/>
            <p:cNvSpPr>
              <a:spLocks noChangeArrowheads="1"/>
            </p:cNvSpPr>
            <p:nvPr/>
          </p:nvSpPr>
          <p:spPr bwMode="auto">
            <a:xfrm>
              <a:off x="1224" y="604"/>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5845" name="Oval 4"/>
            <p:cNvSpPr>
              <a:spLocks noChangeArrowheads="1"/>
            </p:cNvSpPr>
            <p:nvPr/>
          </p:nvSpPr>
          <p:spPr bwMode="auto">
            <a:xfrm>
              <a:off x="414" y="60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5846" name="Oval 5"/>
            <p:cNvSpPr>
              <a:spLocks noChangeArrowheads="1"/>
            </p:cNvSpPr>
            <p:nvPr/>
          </p:nvSpPr>
          <p:spPr bwMode="auto">
            <a:xfrm>
              <a:off x="1226" y="126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35847" name="AutoShape 6"/>
            <p:cNvCxnSpPr>
              <a:cxnSpLocks noChangeShapeType="1"/>
              <a:stCxn id="35844" idx="2"/>
              <a:endCxn id="35845" idx="6"/>
            </p:cNvCxnSpPr>
            <p:nvPr/>
          </p:nvCxnSpPr>
          <p:spPr bwMode="auto">
            <a:xfrm flipH="1">
              <a:off x="586" y="684"/>
              <a:ext cx="626" cy="2"/>
            </a:xfrm>
            <a:prstGeom prst="straightConnector1">
              <a:avLst/>
            </a:prstGeom>
            <a:noFill/>
            <a:ln w="38100" cap="sq">
              <a:solidFill>
                <a:schemeClr val="tx1"/>
              </a:solidFill>
              <a:round/>
              <a:headEnd/>
              <a:tailEnd/>
            </a:ln>
          </p:spPr>
        </p:cxnSp>
        <p:cxnSp>
          <p:nvCxnSpPr>
            <p:cNvPr id="35848" name="AutoShape 7"/>
            <p:cNvCxnSpPr>
              <a:cxnSpLocks noChangeShapeType="1"/>
              <a:stCxn id="35844" idx="4"/>
              <a:endCxn id="35846" idx="0"/>
            </p:cNvCxnSpPr>
            <p:nvPr/>
          </p:nvCxnSpPr>
          <p:spPr bwMode="auto">
            <a:xfrm>
              <a:off x="1304" y="776"/>
              <a:ext cx="2" cy="475"/>
            </a:xfrm>
            <a:prstGeom prst="straightConnector1">
              <a:avLst/>
            </a:prstGeom>
            <a:noFill/>
            <a:ln w="38100" cap="sq">
              <a:solidFill>
                <a:schemeClr val="tx1"/>
              </a:solidFill>
              <a:round/>
              <a:headEnd/>
              <a:tailEnd/>
            </a:ln>
          </p:spPr>
        </p:cxnSp>
        <p:sp>
          <p:nvSpPr>
            <p:cNvPr id="35849" name="Oval 8"/>
            <p:cNvSpPr>
              <a:spLocks noChangeArrowheads="1"/>
            </p:cNvSpPr>
            <p:nvPr/>
          </p:nvSpPr>
          <p:spPr bwMode="auto">
            <a:xfrm>
              <a:off x="416" y="1280"/>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35850" name="AutoShape 9"/>
            <p:cNvCxnSpPr>
              <a:cxnSpLocks noChangeShapeType="1"/>
              <a:stCxn id="35846" idx="2"/>
              <a:endCxn id="35849" idx="6"/>
            </p:cNvCxnSpPr>
            <p:nvPr/>
          </p:nvCxnSpPr>
          <p:spPr bwMode="auto">
            <a:xfrm flipH="1">
              <a:off x="588" y="1343"/>
              <a:ext cx="626" cy="17"/>
            </a:xfrm>
            <a:prstGeom prst="straightConnector1">
              <a:avLst/>
            </a:prstGeom>
            <a:noFill/>
            <a:ln w="38100" cap="sq">
              <a:solidFill>
                <a:schemeClr val="tx1"/>
              </a:solidFill>
              <a:round/>
              <a:headEnd/>
              <a:tailEnd/>
            </a:ln>
          </p:spPr>
        </p:cxnSp>
        <p:sp>
          <p:nvSpPr>
            <p:cNvPr id="35851" name="Oval 11"/>
            <p:cNvSpPr>
              <a:spLocks noChangeArrowheads="1"/>
            </p:cNvSpPr>
            <p:nvPr/>
          </p:nvSpPr>
          <p:spPr bwMode="auto">
            <a:xfrm>
              <a:off x="416" y="186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5852" name="Oval 12"/>
            <p:cNvSpPr>
              <a:spLocks noChangeArrowheads="1"/>
            </p:cNvSpPr>
            <p:nvPr/>
          </p:nvSpPr>
          <p:spPr bwMode="auto">
            <a:xfrm>
              <a:off x="1225" y="191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5853" name="Oval 13"/>
            <p:cNvSpPr>
              <a:spLocks noChangeArrowheads="1"/>
            </p:cNvSpPr>
            <p:nvPr/>
          </p:nvSpPr>
          <p:spPr bwMode="auto">
            <a:xfrm>
              <a:off x="840" y="235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5854" name="Oval 14"/>
            <p:cNvSpPr>
              <a:spLocks noChangeArrowheads="1"/>
            </p:cNvSpPr>
            <p:nvPr/>
          </p:nvSpPr>
          <p:spPr bwMode="auto">
            <a:xfrm>
              <a:off x="1225" y="235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5855" name="Oval 15"/>
            <p:cNvSpPr>
              <a:spLocks noChangeArrowheads="1"/>
            </p:cNvSpPr>
            <p:nvPr/>
          </p:nvSpPr>
          <p:spPr bwMode="auto">
            <a:xfrm>
              <a:off x="1613" y="234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5856" name="Oval 16"/>
            <p:cNvSpPr>
              <a:spLocks noChangeArrowheads="1"/>
            </p:cNvSpPr>
            <p:nvPr/>
          </p:nvSpPr>
          <p:spPr bwMode="auto">
            <a:xfrm>
              <a:off x="1614" y="292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5857" name="Oval 17"/>
            <p:cNvSpPr>
              <a:spLocks noChangeArrowheads="1"/>
            </p:cNvSpPr>
            <p:nvPr/>
          </p:nvSpPr>
          <p:spPr bwMode="auto">
            <a:xfrm>
              <a:off x="805" y="291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35858" name="AutoShape 18"/>
            <p:cNvCxnSpPr>
              <a:cxnSpLocks noChangeShapeType="1"/>
              <a:stCxn id="35851" idx="0"/>
              <a:endCxn id="35849" idx="4"/>
            </p:cNvCxnSpPr>
            <p:nvPr/>
          </p:nvCxnSpPr>
          <p:spPr bwMode="auto">
            <a:xfrm flipV="1">
              <a:off x="496" y="1452"/>
              <a:ext cx="0" cy="402"/>
            </a:xfrm>
            <a:prstGeom prst="straightConnector1">
              <a:avLst/>
            </a:prstGeom>
            <a:noFill/>
            <a:ln w="38100" cap="sq">
              <a:solidFill>
                <a:schemeClr val="tx1"/>
              </a:solidFill>
              <a:round/>
              <a:headEnd/>
              <a:tailEnd/>
            </a:ln>
          </p:spPr>
        </p:cxnSp>
        <p:cxnSp>
          <p:nvCxnSpPr>
            <p:cNvPr id="35859" name="AutoShape 19"/>
            <p:cNvCxnSpPr>
              <a:cxnSpLocks noChangeShapeType="1"/>
              <a:stCxn id="35852" idx="0"/>
              <a:endCxn id="35846" idx="4"/>
            </p:cNvCxnSpPr>
            <p:nvPr/>
          </p:nvCxnSpPr>
          <p:spPr bwMode="auto">
            <a:xfrm flipV="1">
              <a:off x="1305" y="1435"/>
              <a:ext cx="1" cy="471"/>
            </a:xfrm>
            <a:prstGeom prst="straightConnector1">
              <a:avLst/>
            </a:prstGeom>
            <a:noFill/>
            <a:ln w="38100" cap="sq">
              <a:solidFill>
                <a:schemeClr val="tx1"/>
              </a:solidFill>
              <a:round/>
              <a:headEnd/>
              <a:tailEnd/>
            </a:ln>
          </p:spPr>
        </p:cxnSp>
        <p:cxnSp>
          <p:nvCxnSpPr>
            <p:cNvPr id="35860" name="AutoShape 20"/>
            <p:cNvCxnSpPr>
              <a:cxnSpLocks noChangeShapeType="1"/>
              <a:stCxn id="35852" idx="3"/>
              <a:endCxn id="35853" idx="0"/>
            </p:cNvCxnSpPr>
            <p:nvPr/>
          </p:nvCxnSpPr>
          <p:spPr bwMode="auto">
            <a:xfrm flipH="1">
              <a:off x="920" y="2067"/>
              <a:ext cx="328" cy="277"/>
            </a:xfrm>
            <a:prstGeom prst="straightConnector1">
              <a:avLst/>
            </a:prstGeom>
            <a:noFill/>
            <a:ln w="38100" cap="sq">
              <a:solidFill>
                <a:schemeClr val="tx1"/>
              </a:solidFill>
              <a:round/>
              <a:headEnd/>
              <a:tailEnd/>
            </a:ln>
          </p:spPr>
        </p:cxnSp>
        <p:cxnSp>
          <p:nvCxnSpPr>
            <p:cNvPr id="35861" name="AutoShape 21"/>
            <p:cNvCxnSpPr>
              <a:cxnSpLocks noChangeShapeType="1"/>
              <a:stCxn id="35852" idx="4"/>
              <a:endCxn id="35854" idx="0"/>
            </p:cNvCxnSpPr>
            <p:nvPr/>
          </p:nvCxnSpPr>
          <p:spPr bwMode="auto">
            <a:xfrm>
              <a:off x="1305" y="2090"/>
              <a:ext cx="0" cy="254"/>
            </a:xfrm>
            <a:prstGeom prst="straightConnector1">
              <a:avLst/>
            </a:prstGeom>
            <a:noFill/>
            <a:ln w="38100" cap="sq">
              <a:solidFill>
                <a:schemeClr val="tx1"/>
              </a:solidFill>
              <a:round/>
              <a:headEnd/>
              <a:tailEnd/>
            </a:ln>
          </p:spPr>
        </p:cxnSp>
        <p:cxnSp>
          <p:nvCxnSpPr>
            <p:cNvPr id="35862" name="AutoShape 22"/>
            <p:cNvCxnSpPr>
              <a:cxnSpLocks noChangeShapeType="1"/>
              <a:stCxn id="35852" idx="5"/>
              <a:endCxn id="35855" idx="1"/>
            </p:cNvCxnSpPr>
            <p:nvPr/>
          </p:nvCxnSpPr>
          <p:spPr bwMode="auto">
            <a:xfrm>
              <a:off x="1362" y="2067"/>
              <a:ext cx="274" cy="292"/>
            </a:xfrm>
            <a:prstGeom prst="straightConnector1">
              <a:avLst/>
            </a:prstGeom>
            <a:noFill/>
            <a:ln w="38100" cap="sq">
              <a:solidFill>
                <a:schemeClr val="tx1"/>
              </a:solidFill>
              <a:round/>
              <a:headEnd/>
              <a:tailEnd/>
            </a:ln>
          </p:spPr>
        </p:cxnSp>
        <p:cxnSp>
          <p:nvCxnSpPr>
            <p:cNvPr id="35863" name="AutoShape 23"/>
            <p:cNvCxnSpPr>
              <a:cxnSpLocks noChangeShapeType="1"/>
              <a:stCxn id="35856" idx="0"/>
              <a:endCxn id="35855" idx="4"/>
            </p:cNvCxnSpPr>
            <p:nvPr/>
          </p:nvCxnSpPr>
          <p:spPr bwMode="auto">
            <a:xfrm flipH="1" flipV="1">
              <a:off x="1693" y="2520"/>
              <a:ext cx="1" cy="393"/>
            </a:xfrm>
            <a:prstGeom prst="straightConnector1">
              <a:avLst/>
            </a:prstGeom>
            <a:noFill/>
            <a:ln w="38100" cap="sq">
              <a:solidFill>
                <a:schemeClr val="tx1"/>
              </a:solidFill>
              <a:round/>
              <a:headEnd/>
              <a:tailEnd/>
            </a:ln>
          </p:spPr>
        </p:cxnSp>
        <p:cxnSp>
          <p:nvCxnSpPr>
            <p:cNvPr id="35864" name="AutoShape 24"/>
            <p:cNvCxnSpPr>
              <a:cxnSpLocks noChangeShapeType="1"/>
              <a:stCxn id="35856" idx="2"/>
              <a:endCxn id="35857" idx="6"/>
            </p:cNvCxnSpPr>
            <p:nvPr/>
          </p:nvCxnSpPr>
          <p:spPr bwMode="auto">
            <a:xfrm flipH="1" flipV="1">
              <a:off x="977" y="2996"/>
              <a:ext cx="625" cy="9"/>
            </a:xfrm>
            <a:prstGeom prst="straightConnector1">
              <a:avLst/>
            </a:prstGeom>
            <a:noFill/>
            <a:ln w="38100" cap="sq">
              <a:solidFill>
                <a:schemeClr val="tx1"/>
              </a:solidFill>
              <a:round/>
              <a:headEnd/>
              <a:tailEnd/>
            </a:ln>
          </p:spPr>
        </p:cxn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5242"/>
                                        </p:tgtEl>
                                        <p:attrNameLst>
                                          <p:attrName>style.visibility</p:attrName>
                                        </p:attrNameLst>
                                      </p:cBhvr>
                                      <p:to>
                                        <p:strVal val="visible"/>
                                      </p:to>
                                    </p:set>
                                    <p:animEffect transition="in" filter="fade">
                                      <p:cBhvr>
                                        <p:cTn id="7" dur="500"/>
                                        <p:tgtEl>
                                          <p:spTgt spid="95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42"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7810" name="Text Box 2"/>
          <p:cNvSpPr txBox="1">
            <a:spLocks noChangeArrowheads="1"/>
          </p:cNvSpPr>
          <p:nvPr/>
        </p:nvSpPr>
        <p:spPr bwMode="auto">
          <a:xfrm>
            <a:off x="3340100" y="1531938"/>
            <a:ext cx="2047875" cy="519112"/>
          </a:xfrm>
          <a:prstGeom prst="rect">
            <a:avLst/>
          </a:prstGeom>
          <a:noFill/>
          <a:ln w="12700" cap="sq">
            <a:noFill/>
            <a:miter lim="800000"/>
            <a:headEnd/>
            <a:tailEnd/>
          </a:ln>
        </p:spPr>
        <p:txBody>
          <a:bodyPr wrap="none" lIns="274320" rIns="274320">
            <a:prstTxWarp prst="textNoShape">
              <a:avLst/>
            </a:prstTxWarp>
            <a:spAutoFit/>
          </a:bodyPr>
          <a:lstStyle/>
          <a:p>
            <a:pPr eaLnBrk="0" hangingPunct="0"/>
            <a:r>
              <a:rPr lang="en-US"/>
              <a:t>Not Tree</a:t>
            </a:r>
          </a:p>
        </p:txBody>
      </p:sp>
      <p:grpSp>
        <p:nvGrpSpPr>
          <p:cNvPr id="37891" name="Group 16"/>
          <p:cNvGrpSpPr>
            <a:grpSpLocks/>
          </p:cNvGrpSpPr>
          <p:nvPr/>
        </p:nvGrpSpPr>
        <p:grpSpPr bwMode="auto">
          <a:xfrm>
            <a:off x="3817938" y="2484438"/>
            <a:ext cx="1370012" cy="1336675"/>
            <a:chOff x="2405" y="1293"/>
            <a:chExt cx="863" cy="842"/>
          </a:xfrm>
        </p:grpSpPr>
        <p:sp>
          <p:nvSpPr>
            <p:cNvPr id="37892" name="Oval 17"/>
            <p:cNvSpPr>
              <a:spLocks noChangeArrowheads="1"/>
            </p:cNvSpPr>
            <p:nvPr/>
          </p:nvSpPr>
          <p:spPr bwMode="auto">
            <a:xfrm>
              <a:off x="2405" y="197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7893" name="Oval 18"/>
            <p:cNvSpPr>
              <a:spLocks noChangeArrowheads="1"/>
            </p:cNvSpPr>
            <p:nvPr/>
          </p:nvSpPr>
          <p:spPr bwMode="auto">
            <a:xfrm>
              <a:off x="2661" y="165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7894" name="Oval 19"/>
            <p:cNvSpPr>
              <a:spLocks noChangeArrowheads="1"/>
            </p:cNvSpPr>
            <p:nvPr/>
          </p:nvSpPr>
          <p:spPr bwMode="auto">
            <a:xfrm>
              <a:off x="2509" y="129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7895" name="Oval 20"/>
            <p:cNvSpPr>
              <a:spLocks noChangeArrowheads="1"/>
            </p:cNvSpPr>
            <p:nvPr/>
          </p:nvSpPr>
          <p:spPr bwMode="auto">
            <a:xfrm>
              <a:off x="3108" y="171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37896" name="AutoShape 21"/>
            <p:cNvCxnSpPr>
              <a:cxnSpLocks noChangeShapeType="1"/>
              <a:stCxn id="37892" idx="1"/>
              <a:endCxn id="37893" idx="2"/>
            </p:cNvCxnSpPr>
            <p:nvPr/>
          </p:nvCxnSpPr>
          <p:spPr bwMode="auto">
            <a:xfrm rot="-5400000">
              <a:off x="2413" y="1751"/>
              <a:ext cx="253" cy="224"/>
            </a:xfrm>
            <a:prstGeom prst="curvedConnector2">
              <a:avLst/>
            </a:prstGeom>
            <a:noFill/>
            <a:ln w="38100" cap="sq">
              <a:solidFill>
                <a:schemeClr val="tx1"/>
              </a:solidFill>
              <a:round/>
              <a:headEnd/>
              <a:tailEnd/>
            </a:ln>
          </p:spPr>
        </p:cxnSp>
        <p:cxnSp>
          <p:nvCxnSpPr>
            <p:cNvPr id="37897" name="AutoShape 22"/>
            <p:cNvCxnSpPr>
              <a:cxnSpLocks noChangeShapeType="1"/>
              <a:stCxn id="37892" idx="6"/>
              <a:endCxn id="37893" idx="4"/>
            </p:cNvCxnSpPr>
            <p:nvPr/>
          </p:nvCxnSpPr>
          <p:spPr bwMode="auto">
            <a:xfrm flipV="1">
              <a:off x="2574" y="1825"/>
              <a:ext cx="167" cy="230"/>
            </a:xfrm>
            <a:prstGeom prst="curvedConnector2">
              <a:avLst/>
            </a:prstGeom>
            <a:noFill/>
            <a:ln w="38100" cap="sq">
              <a:solidFill>
                <a:schemeClr val="tx1"/>
              </a:solidFill>
              <a:round/>
              <a:headEnd/>
              <a:tailEnd/>
            </a:ln>
          </p:spPr>
        </p:cxnSp>
        <p:cxnSp>
          <p:nvCxnSpPr>
            <p:cNvPr id="37898" name="AutoShape 23"/>
            <p:cNvCxnSpPr>
              <a:cxnSpLocks noChangeShapeType="1"/>
              <a:stCxn id="37893" idx="0"/>
              <a:endCxn id="37894" idx="5"/>
            </p:cNvCxnSpPr>
            <p:nvPr/>
          </p:nvCxnSpPr>
          <p:spPr bwMode="auto">
            <a:xfrm flipH="1" flipV="1">
              <a:off x="2646" y="1439"/>
              <a:ext cx="95" cy="208"/>
            </a:xfrm>
            <a:prstGeom prst="straightConnector1">
              <a:avLst/>
            </a:prstGeom>
            <a:noFill/>
            <a:ln w="38100" cap="sq">
              <a:solidFill>
                <a:schemeClr val="tx1"/>
              </a:solidFill>
              <a:round/>
              <a:headEnd/>
              <a:tailEnd/>
            </a:ln>
          </p:spPr>
        </p:cxnSp>
        <p:cxnSp>
          <p:nvCxnSpPr>
            <p:cNvPr id="37899" name="AutoShape 24"/>
            <p:cNvCxnSpPr>
              <a:cxnSpLocks noChangeShapeType="1"/>
              <a:stCxn id="37893" idx="6"/>
              <a:endCxn id="37895" idx="2"/>
            </p:cNvCxnSpPr>
            <p:nvPr/>
          </p:nvCxnSpPr>
          <p:spPr bwMode="auto">
            <a:xfrm>
              <a:off x="2830" y="1736"/>
              <a:ext cx="269" cy="60"/>
            </a:xfrm>
            <a:prstGeom prst="straightConnector1">
              <a:avLst/>
            </a:prstGeom>
            <a:noFill/>
            <a:ln w="38100" cap="sq">
              <a:solidFill>
                <a:schemeClr val="tx1"/>
              </a:solidFill>
              <a:round/>
              <a:headEnd/>
              <a:tailEnd/>
            </a:ln>
          </p:spPr>
        </p:cxn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7810"/>
                                        </p:tgtEl>
                                        <p:attrNameLst>
                                          <p:attrName>style.visibility</p:attrName>
                                        </p:attrNameLst>
                                      </p:cBhvr>
                                      <p:to>
                                        <p:strVal val="visible"/>
                                      </p:to>
                                    </p:set>
                                    <p:animEffect transition="in" filter="fade">
                                      <p:cBhvr>
                                        <p:cTn id="7" dur="500"/>
                                        <p:tgtEl>
                                          <p:spTgt spid="2478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0"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84" name="Text Box 24"/>
          <p:cNvSpPr txBox="1">
            <a:spLocks noChangeArrowheads="1"/>
          </p:cNvSpPr>
          <p:nvPr/>
        </p:nvSpPr>
        <p:spPr bwMode="auto">
          <a:xfrm>
            <a:off x="3340100" y="1531938"/>
            <a:ext cx="2047875" cy="519112"/>
          </a:xfrm>
          <a:prstGeom prst="rect">
            <a:avLst/>
          </a:prstGeom>
          <a:noFill/>
          <a:ln w="12700" cap="sq">
            <a:noFill/>
            <a:miter lim="800000"/>
            <a:headEnd/>
            <a:tailEnd/>
          </a:ln>
        </p:spPr>
        <p:txBody>
          <a:bodyPr wrap="none" lIns="274320" rIns="274320">
            <a:prstTxWarp prst="textNoShape">
              <a:avLst/>
            </a:prstTxWarp>
            <a:spAutoFit/>
          </a:bodyPr>
          <a:lstStyle/>
          <a:p>
            <a:pPr eaLnBrk="0" hangingPunct="0"/>
            <a:r>
              <a:rPr lang="en-US"/>
              <a:t>Not Tree</a:t>
            </a:r>
          </a:p>
        </p:txBody>
      </p:sp>
      <p:grpSp>
        <p:nvGrpSpPr>
          <p:cNvPr id="39939" name="Group 25"/>
          <p:cNvGrpSpPr>
            <a:grpSpLocks/>
          </p:cNvGrpSpPr>
          <p:nvPr/>
        </p:nvGrpSpPr>
        <p:grpSpPr bwMode="auto">
          <a:xfrm>
            <a:off x="3941763" y="2540000"/>
            <a:ext cx="1501775" cy="1744663"/>
            <a:chOff x="443" y="1080"/>
            <a:chExt cx="946" cy="1099"/>
          </a:xfrm>
        </p:grpSpPr>
        <p:sp>
          <p:nvSpPr>
            <p:cNvPr id="39940" name="Oval 26"/>
            <p:cNvSpPr>
              <a:spLocks noChangeArrowheads="1"/>
            </p:cNvSpPr>
            <p:nvPr/>
          </p:nvSpPr>
          <p:spPr bwMode="auto">
            <a:xfrm>
              <a:off x="443" y="1080"/>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39941" name="AutoShape 27"/>
            <p:cNvCxnSpPr>
              <a:cxnSpLocks noChangeShapeType="1"/>
              <a:stCxn id="39942" idx="4"/>
              <a:endCxn id="39944" idx="0"/>
            </p:cNvCxnSpPr>
            <p:nvPr/>
          </p:nvCxnSpPr>
          <p:spPr bwMode="auto">
            <a:xfrm>
              <a:off x="904" y="1258"/>
              <a:ext cx="1" cy="210"/>
            </a:xfrm>
            <a:prstGeom prst="straightConnector1">
              <a:avLst/>
            </a:prstGeom>
            <a:noFill/>
            <a:ln w="38100" cap="sq">
              <a:solidFill>
                <a:schemeClr val="tx1"/>
              </a:solidFill>
              <a:round/>
              <a:headEnd/>
              <a:tailEnd/>
            </a:ln>
          </p:spPr>
        </p:cxnSp>
        <p:sp>
          <p:nvSpPr>
            <p:cNvPr id="39942" name="Oval 28"/>
            <p:cNvSpPr>
              <a:spLocks noChangeArrowheads="1"/>
            </p:cNvSpPr>
            <p:nvPr/>
          </p:nvSpPr>
          <p:spPr bwMode="auto">
            <a:xfrm>
              <a:off x="824" y="108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9943" name="Oval 29"/>
            <p:cNvSpPr>
              <a:spLocks noChangeArrowheads="1"/>
            </p:cNvSpPr>
            <p:nvPr/>
          </p:nvSpPr>
          <p:spPr bwMode="auto">
            <a:xfrm>
              <a:off x="447" y="1474"/>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9944" name="Oval 30"/>
            <p:cNvSpPr>
              <a:spLocks noChangeArrowheads="1"/>
            </p:cNvSpPr>
            <p:nvPr/>
          </p:nvSpPr>
          <p:spPr bwMode="auto">
            <a:xfrm>
              <a:off x="825" y="1477"/>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9945" name="Oval 31"/>
            <p:cNvSpPr>
              <a:spLocks noChangeArrowheads="1"/>
            </p:cNvSpPr>
            <p:nvPr/>
          </p:nvSpPr>
          <p:spPr bwMode="auto">
            <a:xfrm>
              <a:off x="1009" y="172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39946" name="Oval 32"/>
            <p:cNvSpPr>
              <a:spLocks noChangeArrowheads="1"/>
            </p:cNvSpPr>
            <p:nvPr/>
          </p:nvSpPr>
          <p:spPr bwMode="auto">
            <a:xfrm>
              <a:off x="1229" y="201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39947" name="AutoShape 33"/>
            <p:cNvCxnSpPr>
              <a:cxnSpLocks noChangeShapeType="1"/>
              <a:stCxn id="39940" idx="4"/>
              <a:endCxn id="39943" idx="0"/>
            </p:cNvCxnSpPr>
            <p:nvPr/>
          </p:nvCxnSpPr>
          <p:spPr bwMode="auto">
            <a:xfrm>
              <a:off x="523" y="1249"/>
              <a:ext cx="4" cy="216"/>
            </a:xfrm>
            <a:prstGeom prst="straightConnector1">
              <a:avLst/>
            </a:prstGeom>
            <a:noFill/>
            <a:ln w="38100" cap="sq">
              <a:solidFill>
                <a:schemeClr val="tx1"/>
              </a:solidFill>
              <a:round/>
              <a:headEnd/>
              <a:tailEnd/>
            </a:ln>
          </p:spPr>
        </p:cxnSp>
        <p:cxnSp>
          <p:nvCxnSpPr>
            <p:cNvPr id="39948" name="AutoShape 34"/>
            <p:cNvCxnSpPr>
              <a:cxnSpLocks noChangeShapeType="1"/>
              <a:stCxn id="39940" idx="6"/>
              <a:endCxn id="39942" idx="2"/>
            </p:cNvCxnSpPr>
            <p:nvPr/>
          </p:nvCxnSpPr>
          <p:spPr bwMode="auto">
            <a:xfrm>
              <a:off x="612" y="1160"/>
              <a:ext cx="203" cy="9"/>
            </a:xfrm>
            <a:prstGeom prst="straightConnector1">
              <a:avLst/>
            </a:prstGeom>
            <a:noFill/>
            <a:ln w="38100" cap="sq">
              <a:solidFill>
                <a:schemeClr val="tx1"/>
              </a:solidFill>
              <a:round/>
              <a:headEnd/>
              <a:tailEnd/>
            </a:ln>
          </p:spPr>
        </p:cxnSp>
        <p:cxnSp>
          <p:nvCxnSpPr>
            <p:cNvPr id="39949" name="AutoShape 35"/>
            <p:cNvCxnSpPr>
              <a:cxnSpLocks noChangeShapeType="1"/>
              <a:stCxn id="39943" idx="6"/>
              <a:endCxn id="39944" idx="2"/>
            </p:cNvCxnSpPr>
            <p:nvPr/>
          </p:nvCxnSpPr>
          <p:spPr bwMode="auto">
            <a:xfrm>
              <a:off x="616" y="1554"/>
              <a:ext cx="200" cy="3"/>
            </a:xfrm>
            <a:prstGeom prst="straightConnector1">
              <a:avLst/>
            </a:prstGeom>
            <a:noFill/>
            <a:ln w="38100" cap="sq">
              <a:solidFill>
                <a:schemeClr val="tx1"/>
              </a:solidFill>
              <a:round/>
              <a:headEnd/>
              <a:tailEnd/>
            </a:ln>
          </p:spPr>
        </p:cxnSp>
        <p:cxnSp>
          <p:nvCxnSpPr>
            <p:cNvPr id="39950" name="AutoShape 36"/>
            <p:cNvCxnSpPr>
              <a:cxnSpLocks noChangeShapeType="1"/>
              <a:stCxn id="39945" idx="1"/>
              <a:endCxn id="39944" idx="5"/>
            </p:cNvCxnSpPr>
            <p:nvPr/>
          </p:nvCxnSpPr>
          <p:spPr bwMode="auto">
            <a:xfrm flipH="1" flipV="1">
              <a:off x="962" y="1623"/>
              <a:ext cx="70" cy="117"/>
            </a:xfrm>
            <a:prstGeom prst="straightConnector1">
              <a:avLst/>
            </a:prstGeom>
            <a:noFill/>
            <a:ln w="38100" cap="sq">
              <a:solidFill>
                <a:schemeClr val="tx1"/>
              </a:solidFill>
              <a:round/>
              <a:headEnd/>
              <a:tailEnd/>
            </a:ln>
          </p:spPr>
        </p:cxnSp>
        <p:cxnSp>
          <p:nvCxnSpPr>
            <p:cNvPr id="39951" name="AutoShape 37"/>
            <p:cNvCxnSpPr>
              <a:cxnSpLocks noChangeShapeType="1"/>
              <a:stCxn id="39946" idx="1"/>
              <a:endCxn id="39945" idx="5"/>
            </p:cNvCxnSpPr>
            <p:nvPr/>
          </p:nvCxnSpPr>
          <p:spPr bwMode="auto">
            <a:xfrm flipH="1" flipV="1">
              <a:off x="1146" y="1872"/>
              <a:ext cx="106" cy="161"/>
            </a:xfrm>
            <a:prstGeom prst="straightConnector1">
              <a:avLst/>
            </a:prstGeom>
            <a:noFill/>
            <a:ln w="38100" cap="sq">
              <a:solidFill>
                <a:schemeClr val="tx1"/>
              </a:solidFill>
              <a:round/>
              <a:headEnd/>
              <a:tailEnd/>
            </a:ln>
          </p:spPr>
        </p:cxn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5784"/>
                                        </p:tgtEl>
                                        <p:attrNameLst>
                                          <p:attrName>style.visibility</p:attrName>
                                        </p:attrNameLst>
                                      </p:cBhvr>
                                      <p:to>
                                        <p:strVal val="visible"/>
                                      </p:to>
                                    </p:set>
                                    <p:animEffect transition="in" filter="fade">
                                      <p:cBhvr>
                                        <p:cTn id="7" dur="500"/>
                                        <p:tgtEl>
                                          <p:spTgt spid="2457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4"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pSp>
        <p:nvGrpSpPr>
          <p:cNvPr id="41986" name="Group 47"/>
          <p:cNvGrpSpPr>
            <a:grpSpLocks/>
          </p:cNvGrpSpPr>
          <p:nvPr/>
        </p:nvGrpSpPr>
        <p:grpSpPr bwMode="auto">
          <a:xfrm>
            <a:off x="3671888" y="1428750"/>
            <a:ext cx="1757362" cy="3662363"/>
            <a:chOff x="2713" y="1964"/>
            <a:chExt cx="1107" cy="2307"/>
          </a:xfrm>
        </p:grpSpPr>
        <p:sp>
          <p:nvSpPr>
            <p:cNvPr id="41988" name="Oval 48"/>
            <p:cNvSpPr>
              <a:spLocks noChangeArrowheads="1"/>
            </p:cNvSpPr>
            <p:nvPr/>
          </p:nvSpPr>
          <p:spPr bwMode="auto">
            <a:xfrm>
              <a:off x="3659" y="377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1989" name="Oval 49"/>
            <p:cNvSpPr>
              <a:spLocks noChangeArrowheads="1"/>
            </p:cNvSpPr>
            <p:nvPr/>
          </p:nvSpPr>
          <p:spPr bwMode="auto">
            <a:xfrm>
              <a:off x="3660" y="4104"/>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1990" name="Oval 50"/>
            <p:cNvSpPr>
              <a:spLocks noChangeArrowheads="1"/>
            </p:cNvSpPr>
            <p:nvPr/>
          </p:nvSpPr>
          <p:spPr bwMode="auto">
            <a:xfrm>
              <a:off x="3485" y="3455"/>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41991" name="AutoShape 51"/>
            <p:cNvCxnSpPr>
              <a:cxnSpLocks noChangeShapeType="1"/>
              <a:stCxn id="41988" idx="4"/>
              <a:endCxn id="41989" idx="0"/>
            </p:cNvCxnSpPr>
            <p:nvPr/>
          </p:nvCxnSpPr>
          <p:spPr bwMode="auto">
            <a:xfrm>
              <a:off x="3739" y="3951"/>
              <a:ext cx="1" cy="141"/>
            </a:xfrm>
            <a:prstGeom prst="straightConnector1">
              <a:avLst/>
            </a:prstGeom>
            <a:noFill/>
            <a:ln w="38100" cap="sq">
              <a:solidFill>
                <a:schemeClr val="tx1"/>
              </a:solidFill>
              <a:round/>
              <a:headEnd/>
              <a:tailEnd/>
            </a:ln>
          </p:spPr>
        </p:cxnSp>
        <p:cxnSp>
          <p:nvCxnSpPr>
            <p:cNvPr id="41992" name="AutoShape 52"/>
            <p:cNvCxnSpPr>
              <a:cxnSpLocks noChangeShapeType="1"/>
              <a:stCxn id="41988" idx="0"/>
              <a:endCxn id="41990" idx="5"/>
            </p:cNvCxnSpPr>
            <p:nvPr/>
          </p:nvCxnSpPr>
          <p:spPr bwMode="auto">
            <a:xfrm flipH="1" flipV="1">
              <a:off x="3622" y="3604"/>
              <a:ext cx="117" cy="163"/>
            </a:xfrm>
            <a:prstGeom prst="straightConnector1">
              <a:avLst/>
            </a:prstGeom>
            <a:noFill/>
            <a:ln w="38100" cap="sq">
              <a:solidFill>
                <a:schemeClr val="tx1"/>
              </a:solidFill>
              <a:round/>
              <a:headEnd/>
              <a:tailEnd/>
            </a:ln>
          </p:spPr>
        </p:cxnSp>
        <p:sp>
          <p:nvSpPr>
            <p:cNvPr id="41993" name="Oval 53"/>
            <p:cNvSpPr>
              <a:spLocks noChangeArrowheads="1"/>
            </p:cNvSpPr>
            <p:nvPr/>
          </p:nvSpPr>
          <p:spPr bwMode="auto">
            <a:xfrm>
              <a:off x="3334" y="3776"/>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41994" name="AutoShape 54"/>
            <p:cNvCxnSpPr>
              <a:cxnSpLocks noChangeShapeType="1"/>
              <a:stCxn id="41990" idx="3"/>
              <a:endCxn id="41993" idx="0"/>
            </p:cNvCxnSpPr>
            <p:nvPr/>
          </p:nvCxnSpPr>
          <p:spPr bwMode="auto">
            <a:xfrm flipH="1">
              <a:off x="3414" y="3604"/>
              <a:ext cx="94" cy="160"/>
            </a:xfrm>
            <a:prstGeom prst="straightConnector1">
              <a:avLst/>
            </a:prstGeom>
            <a:noFill/>
            <a:ln w="38100" cap="sq">
              <a:solidFill>
                <a:schemeClr val="tx1"/>
              </a:solidFill>
              <a:round/>
              <a:headEnd/>
              <a:tailEnd/>
            </a:ln>
          </p:spPr>
        </p:cxnSp>
        <p:sp>
          <p:nvSpPr>
            <p:cNvPr id="41995" name="Oval 55"/>
            <p:cNvSpPr>
              <a:spLocks noChangeArrowheads="1"/>
            </p:cNvSpPr>
            <p:nvPr/>
          </p:nvSpPr>
          <p:spPr bwMode="auto">
            <a:xfrm>
              <a:off x="3335" y="411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1996" name="Oval 56"/>
            <p:cNvSpPr>
              <a:spLocks noChangeArrowheads="1"/>
            </p:cNvSpPr>
            <p:nvPr/>
          </p:nvSpPr>
          <p:spPr bwMode="auto">
            <a:xfrm>
              <a:off x="3094" y="3058"/>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1997" name="Oval 57"/>
            <p:cNvSpPr>
              <a:spLocks noChangeArrowheads="1"/>
            </p:cNvSpPr>
            <p:nvPr/>
          </p:nvSpPr>
          <p:spPr bwMode="auto">
            <a:xfrm>
              <a:off x="2713" y="3471"/>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1998" name="Oval 58"/>
            <p:cNvSpPr>
              <a:spLocks noChangeArrowheads="1"/>
            </p:cNvSpPr>
            <p:nvPr/>
          </p:nvSpPr>
          <p:spPr bwMode="auto">
            <a:xfrm>
              <a:off x="3093" y="3469"/>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1999" name="Oval 59"/>
            <p:cNvSpPr>
              <a:spLocks noChangeArrowheads="1"/>
            </p:cNvSpPr>
            <p:nvPr/>
          </p:nvSpPr>
          <p:spPr bwMode="auto">
            <a:xfrm>
              <a:off x="3095" y="2703"/>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2000" name="Oval 60"/>
            <p:cNvSpPr>
              <a:spLocks noChangeArrowheads="1"/>
            </p:cNvSpPr>
            <p:nvPr/>
          </p:nvSpPr>
          <p:spPr bwMode="auto">
            <a:xfrm>
              <a:off x="3090" y="2324"/>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sp>
          <p:nvSpPr>
            <p:cNvPr id="42001" name="Oval 61"/>
            <p:cNvSpPr>
              <a:spLocks noChangeArrowheads="1"/>
            </p:cNvSpPr>
            <p:nvPr/>
          </p:nvSpPr>
          <p:spPr bwMode="auto">
            <a:xfrm>
              <a:off x="3092" y="1964"/>
              <a:ext cx="160" cy="160"/>
            </a:xfrm>
            <a:prstGeom prst="ellipse">
              <a:avLst/>
            </a:prstGeom>
            <a:noFill/>
            <a:ln w="38100" cap="sq">
              <a:solidFill>
                <a:schemeClr val="tx1"/>
              </a:solidFill>
              <a:round/>
              <a:headEnd/>
              <a:tailEnd/>
            </a:ln>
          </p:spPr>
          <p:txBody>
            <a:bodyPr lIns="274320" rIns="274320" anchor="ctr">
              <a:prstTxWarp prst="textNoShape">
                <a:avLst/>
              </a:prstTxWarp>
              <a:spAutoFit/>
            </a:bodyPr>
            <a:lstStyle/>
            <a:p>
              <a:endParaRPr lang="en-US"/>
            </a:p>
          </p:txBody>
        </p:sp>
        <p:cxnSp>
          <p:nvCxnSpPr>
            <p:cNvPr id="42002" name="AutoShape 62"/>
            <p:cNvCxnSpPr>
              <a:cxnSpLocks noChangeShapeType="1"/>
              <a:stCxn id="41995" idx="0"/>
              <a:endCxn id="41993" idx="4"/>
            </p:cNvCxnSpPr>
            <p:nvPr/>
          </p:nvCxnSpPr>
          <p:spPr bwMode="auto">
            <a:xfrm flipH="1" flipV="1">
              <a:off x="3414" y="3948"/>
              <a:ext cx="1" cy="151"/>
            </a:xfrm>
            <a:prstGeom prst="straightConnector1">
              <a:avLst/>
            </a:prstGeom>
            <a:noFill/>
            <a:ln w="38100" cap="sq">
              <a:solidFill>
                <a:schemeClr val="tx1"/>
              </a:solidFill>
              <a:round/>
              <a:headEnd/>
              <a:tailEnd/>
            </a:ln>
          </p:spPr>
        </p:cxnSp>
        <p:cxnSp>
          <p:nvCxnSpPr>
            <p:cNvPr id="42003" name="AutoShape 63"/>
            <p:cNvCxnSpPr>
              <a:cxnSpLocks noChangeShapeType="1"/>
              <a:stCxn id="41996" idx="5"/>
              <a:endCxn id="41990" idx="1"/>
            </p:cNvCxnSpPr>
            <p:nvPr/>
          </p:nvCxnSpPr>
          <p:spPr bwMode="auto">
            <a:xfrm>
              <a:off x="3231" y="3207"/>
              <a:ext cx="277" cy="259"/>
            </a:xfrm>
            <a:prstGeom prst="straightConnector1">
              <a:avLst/>
            </a:prstGeom>
            <a:noFill/>
            <a:ln w="38100" cap="sq">
              <a:solidFill>
                <a:schemeClr val="tx1"/>
              </a:solidFill>
              <a:round/>
              <a:headEnd/>
              <a:tailEnd/>
            </a:ln>
          </p:spPr>
        </p:cxnSp>
        <p:cxnSp>
          <p:nvCxnSpPr>
            <p:cNvPr id="42004" name="AutoShape 64"/>
            <p:cNvCxnSpPr>
              <a:cxnSpLocks noChangeShapeType="1"/>
              <a:stCxn id="41996" idx="3"/>
              <a:endCxn id="41997" idx="0"/>
            </p:cNvCxnSpPr>
            <p:nvPr/>
          </p:nvCxnSpPr>
          <p:spPr bwMode="auto">
            <a:xfrm flipH="1">
              <a:off x="2793" y="3207"/>
              <a:ext cx="324" cy="252"/>
            </a:xfrm>
            <a:prstGeom prst="straightConnector1">
              <a:avLst/>
            </a:prstGeom>
            <a:noFill/>
            <a:ln w="38100" cap="sq">
              <a:solidFill>
                <a:schemeClr val="tx1"/>
              </a:solidFill>
              <a:round/>
              <a:headEnd/>
              <a:tailEnd/>
            </a:ln>
          </p:spPr>
        </p:cxnSp>
        <p:cxnSp>
          <p:nvCxnSpPr>
            <p:cNvPr id="42005" name="AutoShape 65"/>
            <p:cNvCxnSpPr>
              <a:cxnSpLocks noChangeShapeType="1"/>
              <a:stCxn id="41996" idx="4"/>
              <a:endCxn id="41998" idx="0"/>
            </p:cNvCxnSpPr>
            <p:nvPr/>
          </p:nvCxnSpPr>
          <p:spPr bwMode="auto">
            <a:xfrm flipH="1">
              <a:off x="3173" y="3230"/>
              <a:ext cx="1" cy="227"/>
            </a:xfrm>
            <a:prstGeom prst="straightConnector1">
              <a:avLst/>
            </a:prstGeom>
            <a:noFill/>
            <a:ln w="38100" cap="sq">
              <a:solidFill>
                <a:schemeClr val="tx1"/>
              </a:solidFill>
              <a:round/>
              <a:headEnd/>
              <a:tailEnd/>
            </a:ln>
          </p:spPr>
        </p:cxnSp>
        <p:cxnSp>
          <p:nvCxnSpPr>
            <p:cNvPr id="42006" name="AutoShape 66"/>
            <p:cNvCxnSpPr>
              <a:cxnSpLocks noChangeShapeType="1"/>
              <a:stCxn id="41996" idx="0"/>
              <a:endCxn id="41999" idx="4"/>
            </p:cNvCxnSpPr>
            <p:nvPr/>
          </p:nvCxnSpPr>
          <p:spPr bwMode="auto">
            <a:xfrm flipV="1">
              <a:off x="3174" y="2875"/>
              <a:ext cx="1" cy="171"/>
            </a:xfrm>
            <a:prstGeom prst="straightConnector1">
              <a:avLst/>
            </a:prstGeom>
            <a:noFill/>
            <a:ln w="38100" cap="sq">
              <a:solidFill>
                <a:schemeClr val="tx1"/>
              </a:solidFill>
              <a:round/>
              <a:headEnd/>
              <a:tailEnd/>
            </a:ln>
          </p:spPr>
        </p:cxnSp>
        <p:cxnSp>
          <p:nvCxnSpPr>
            <p:cNvPr id="42007" name="AutoShape 67"/>
            <p:cNvCxnSpPr>
              <a:cxnSpLocks noChangeShapeType="1"/>
              <a:stCxn id="41999" idx="0"/>
              <a:endCxn id="42000" idx="4"/>
            </p:cNvCxnSpPr>
            <p:nvPr/>
          </p:nvCxnSpPr>
          <p:spPr bwMode="auto">
            <a:xfrm flipH="1" flipV="1">
              <a:off x="3170" y="2496"/>
              <a:ext cx="5" cy="195"/>
            </a:xfrm>
            <a:prstGeom prst="straightConnector1">
              <a:avLst/>
            </a:prstGeom>
            <a:noFill/>
            <a:ln w="38100" cap="sq">
              <a:solidFill>
                <a:schemeClr val="tx1"/>
              </a:solidFill>
              <a:round/>
              <a:headEnd/>
              <a:tailEnd/>
            </a:ln>
          </p:spPr>
        </p:cxnSp>
        <p:cxnSp>
          <p:nvCxnSpPr>
            <p:cNvPr id="42008" name="AutoShape 68"/>
            <p:cNvCxnSpPr>
              <a:cxnSpLocks noChangeShapeType="1"/>
              <a:stCxn id="42000" idx="0"/>
              <a:endCxn id="42001" idx="4"/>
            </p:cNvCxnSpPr>
            <p:nvPr/>
          </p:nvCxnSpPr>
          <p:spPr bwMode="auto">
            <a:xfrm flipV="1">
              <a:off x="3170" y="2136"/>
              <a:ext cx="2" cy="176"/>
            </a:xfrm>
            <a:prstGeom prst="straightConnector1">
              <a:avLst/>
            </a:prstGeom>
            <a:noFill/>
            <a:ln w="38100" cap="sq">
              <a:solidFill>
                <a:schemeClr val="tx1"/>
              </a:solidFill>
              <a:round/>
              <a:headEnd/>
              <a:tailEnd/>
            </a:ln>
          </p:spPr>
        </p:cxnSp>
      </p:grpSp>
      <p:sp>
        <p:nvSpPr>
          <p:cNvPr id="241733" name="Text Box 69"/>
          <p:cNvSpPr txBox="1">
            <a:spLocks noChangeArrowheads="1"/>
          </p:cNvSpPr>
          <p:nvPr/>
        </p:nvSpPr>
        <p:spPr bwMode="auto">
          <a:xfrm>
            <a:off x="3708400" y="579438"/>
            <a:ext cx="1349375" cy="519112"/>
          </a:xfrm>
          <a:prstGeom prst="rect">
            <a:avLst/>
          </a:prstGeom>
          <a:noFill/>
          <a:ln w="12700" cap="sq">
            <a:noFill/>
            <a:miter lim="800000"/>
            <a:headEnd/>
            <a:tailEnd/>
          </a:ln>
        </p:spPr>
        <p:txBody>
          <a:bodyPr wrap="none" lIns="274320" rIns="274320">
            <a:prstTxWarp prst="textNoShape">
              <a:avLst/>
            </a:prstTxWarp>
            <a:spAutoFit/>
          </a:bodyPr>
          <a:lstStyle/>
          <a:p>
            <a:pPr eaLnBrk="0" hangingPunct="0"/>
            <a:r>
              <a:rPr lang="en-US"/>
              <a:t>Tree</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41733"/>
                                        </p:tgtEl>
                                        <p:attrNameLst>
                                          <p:attrName>style.visibility</p:attrName>
                                        </p:attrNameLst>
                                      </p:cBhvr>
                                      <p:to>
                                        <p:strVal val="visible"/>
                                      </p:to>
                                    </p:set>
                                    <p:animEffect transition="in" filter="fade">
                                      <p:cBhvr>
                                        <p:cTn id="7" dur="500"/>
                                        <p:tgtEl>
                                          <p:spTgt spid="2417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1733" grpId="0"/>
    </p:bldLst>
  </p:timing>
</p:sld>
</file>

<file path=ppt/theme/theme1.xml><?xml version="1.0" encoding="utf-8"?>
<a:theme xmlns:a="http://schemas.openxmlformats.org/drawingml/2006/main" name="1_Default Design">
  <a:themeElements>
    <a:clrScheme name="1_Default Design 3">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61CF79"/>
      </a:hlink>
      <a:folHlink>
        <a:srgbClr val="CCFFCC"/>
      </a:folHlink>
    </a:clrScheme>
    <a:fontScheme name="1_Default Design">
      <a:majorFont>
        <a:latin typeface="Arial Rounded MT Bold"/>
        <a:ea typeface=""/>
        <a:cs typeface=""/>
      </a:majorFont>
      <a:minorFont>
        <a:latin typeface="Arial Rounded MT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FFFFFF"/>
        </a:lt2>
        <a:accent1>
          <a:srgbClr val="DDDDDD"/>
        </a:accent1>
        <a:accent2>
          <a:srgbClr val="4D4D4D"/>
        </a:accent2>
        <a:accent3>
          <a:srgbClr val="FFFFFF"/>
        </a:accent3>
        <a:accent4>
          <a:srgbClr val="000000"/>
        </a:accent4>
        <a:accent5>
          <a:srgbClr val="EBEBEB"/>
        </a:accent5>
        <a:accent6>
          <a:srgbClr val="454545"/>
        </a:accent6>
        <a:hlink>
          <a:srgbClr val="333333"/>
        </a:hlink>
        <a:folHlink>
          <a:srgbClr val="080808"/>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61CF79"/>
        </a:hlink>
        <a:folHlink>
          <a:srgbClr val="CCFFCC"/>
        </a:folHlink>
      </a:clrScheme>
      <a:clrMap bg1="dk2" tx1="lt1" bg2="dk1" tx2="lt2" accent1="accent1" accent2="accent2" accent3="accent3" accent4="accent4" accent5="accent5" accent6="accent6" hlink="hlink" folHlink="folHlink"/>
    </a:extraClrScheme>
    <a:extraClrScheme>
      <a:clrScheme name="1_Default Design 4">
        <a:dk1>
          <a:srgbClr val="000000"/>
        </a:dk1>
        <a:lt1>
          <a:srgbClr val="FFFFFF"/>
        </a:lt1>
        <a:dk2>
          <a:srgbClr val="000066"/>
        </a:dk2>
        <a:lt2>
          <a:srgbClr val="FFFF00"/>
        </a:lt2>
        <a:accent1>
          <a:srgbClr val="CC9900"/>
        </a:accent1>
        <a:accent2>
          <a:srgbClr val="FFFFFF"/>
        </a:accent2>
        <a:accent3>
          <a:srgbClr val="AAAAB8"/>
        </a:accent3>
        <a:accent4>
          <a:srgbClr val="DADADA"/>
        </a:accent4>
        <a:accent5>
          <a:srgbClr val="E2CAAA"/>
        </a:accent5>
        <a:accent6>
          <a:srgbClr val="E7E7E7"/>
        </a:accent6>
        <a:hlink>
          <a:srgbClr val="61CF79"/>
        </a:hlink>
        <a:folHlink>
          <a:srgbClr val="CC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3">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FF0000"/>
      </a:hlink>
      <a:folHlink>
        <a:srgbClr val="FFFF99"/>
      </a:folHlink>
    </a:clrScheme>
    <a:fontScheme name="Default Design">
      <a:majorFont>
        <a:latin typeface="Arial Rounded MT Bold"/>
        <a:ea typeface=""/>
        <a:cs typeface=""/>
      </a:majorFont>
      <a:minorFont>
        <a:latin typeface="Arial Rounded MT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FFFFFF"/>
        </a:lt2>
        <a:accent1>
          <a:srgbClr val="DDDDDD"/>
        </a:accent1>
        <a:accent2>
          <a:srgbClr val="4D4D4D"/>
        </a:accent2>
        <a:accent3>
          <a:srgbClr val="FFFFFF"/>
        </a:accent3>
        <a:accent4>
          <a:srgbClr val="000000"/>
        </a:accent4>
        <a:accent5>
          <a:srgbClr val="EBEBEB"/>
        </a:accent5>
        <a:accent6>
          <a:srgbClr val="454545"/>
        </a:accent6>
        <a:hlink>
          <a:srgbClr val="333333"/>
        </a:hlink>
        <a:folHlink>
          <a:srgbClr val="080808"/>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66"/>
        </a:dk2>
        <a:lt2>
          <a:srgbClr val="FFFF00"/>
        </a:lt2>
        <a:accent1>
          <a:srgbClr val="CC9900"/>
        </a:accent1>
        <a:accent2>
          <a:srgbClr val="FFCC66"/>
        </a:accent2>
        <a:accent3>
          <a:srgbClr val="AAAAB8"/>
        </a:accent3>
        <a:accent4>
          <a:srgbClr val="DADADA"/>
        </a:accent4>
        <a:accent5>
          <a:srgbClr val="E2CAAA"/>
        </a:accent5>
        <a:accent6>
          <a:srgbClr val="E7B95C"/>
        </a:accent6>
        <a:hlink>
          <a:srgbClr val="FF0000"/>
        </a:hlink>
        <a:folHlink>
          <a:srgbClr val="FFFF99"/>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10043</TotalTime>
  <Words>2430</Words>
  <Application>Microsoft Macintosh PowerPoint</Application>
  <PresentationFormat>On-screen Show (4:3)</PresentationFormat>
  <Paragraphs>358</Paragraphs>
  <Slides>53</Slides>
  <Notes>36</Notes>
  <HiddenSlides>0</HiddenSlides>
  <MMClips>0</MMClips>
  <ScaleCrop>false</ScaleCrop>
  <HeadingPairs>
    <vt:vector size="6" baseType="variant">
      <vt:variant>
        <vt:lpstr>Fonts Used</vt:lpstr>
      </vt:variant>
      <vt:variant>
        <vt:i4>7</vt:i4>
      </vt:variant>
      <vt:variant>
        <vt:lpstr>Design Template</vt:lpstr>
      </vt:variant>
      <vt:variant>
        <vt:i4>2</vt:i4>
      </vt:variant>
      <vt:variant>
        <vt:lpstr>Slide Titles</vt:lpstr>
      </vt:variant>
      <vt:variant>
        <vt:i4>53</vt:i4>
      </vt:variant>
    </vt:vector>
  </HeadingPairs>
  <TitlesOfParts>
    <vt:vector size="62" baseType="lpstr">
      <vt:lpstr>Arial Rounded MT Bold</vt:lpstr>
      <vt:lpstr>ＭＳ Ｐゴシック</vt:lpstr>
      <vt:lpstr>Arial</vt:lpstr>
      <vt:lpstr>Times New Roman</vt:lpstr>
      <vt:lpstr>Symbol</vt:lpstr>
      <vt:lpstr>Wingdings</vt:lpstr>
      <vt:lpstr>ＭＳ ゴシック</vt:lpstr>
      <vt:lpstr>1_Default Design</vt:lpstr>
      <vt:lpstr>Default Design</vt:lpstr>
      <vt:lpstr>Slide 1</vt:lpstr>
      <vt:lpstr>Slide 2</vt:lpstr>
      <vt:lpstr>Slide 3</vt:lpstr>
      <vt:lpstr>More terms</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Graph Minors</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vector>
  </TitlesOfParts>
  <Company>Carnegie Mellon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Fibonacci Numbers  And An Unexpected Calculation.</dc:title>
  <dc:creator>anupam</dc:creator>
  <cp:lastModifiedBy>Danny Sleator</cp:lastModifiedBy>
  <cp:revision>138</cp:revision>
  <cp:lastPrinted>2010-03-25T13:23:55Z</cp:lastPrinted>
  <dcterms:created xsi:type="dcterms:W3CDTF">2010-10-20T15:58:10Z</dcterms:created>
  <dcterms:modified xsi:type="dcterms:W3CDTF">2010-10-22T02:08:27Z</dcterms:modified>
</cp:coreProperties>
</file>