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48"/>
  </p:notesMasterIdLst>
  <p:handoutMasterIdLst>
    <p:handoutMasterId r:id="rId49"/>
  </p:handoutMasterIdLst>
  <p:sldIdLst>
    <p:sldId id="256" r:id="rId4"/>
    <p:sldId id="257" r:id="rId5"/>
    <p:sldId id="258" r:id="rId6"/>
    <p:sldId id="259" r:id="rId7"/>
    <p:sldId id="263" r:id="rId8"/>
    <p:sldId id="264" r:id="rId9"/>
    <p:sldId id="267" r:id="rId10"/>
    <p:sldId id="268" r:id="rId11"/>
    <p:sldId id="269" r:id="rId12"/>
    <p:sldId id="270" r:id="rId13"/>
    <p:sldId id="273" r:id="rId14"/>
    <p:sldId id="271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7" r:id="rId33"/>
    <p:sldId id="294" r:id="rId34"/>
    <p:sldId id="295" r:id="rId35"/>
    <p:sldId id="296" r:id="rId36"/>
    <p:sldId id="298" r:id="rId37"/>
    <p:sldId id="299" r:id="rId38"/>
    <p:sldId id="300" r:id="rId39"/>
    <p:sldId id="260" r:id="rId40"/>
    <p:sldId id="261" r:id="rId41"/>
    <p:sldId id="262" r:id="rId42"/>
    <p:sldId id="265" r:id="rId43"/>
    <p:sldId id="266" r:id="rId44"/>
    <p:sldId id="301" r:id="rId45"/>
    <p:sldId id="274" r:id="rId46"/>
    <p:sldId id="275" r:id="rId47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8F6D9"/>
    <a:srgbClr val="EDEBCF"/>
    <a:srgbClr val="D3F2D3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1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droh:class:213-f10:corei7mountai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1015.7700000000003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805.45999999999913</c:v>
                </c:pt>
                <c:pt idx="10">
                  <c:v>773.78000000000031</c:v>
                </c:pt>
                <c:pt idx="11">
                  <c:v>757.93999999999983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2752.3900000000012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775.18000000000029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1421.6899999999998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835.30999999999938</c:v>
                </c:pt>
                <c:pt idx="10">
                  <c:v>809.25</c:v>
                </c:pt>
                <c:pt idx="11">
                  <c:v>798.05</c:v>
                </c:pt>
                <c:pt idx="12">
                  <c:v>780.28000000000031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608.85999999999888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2492.3900000000012</c:v>
                </c:pt>
                <c:pt idx="4">
                  <c:v>2131.04</c:v>
                </c:pt>
                <c:pt idx="5">
                  <c:v>1821.71</c:v>
                </c:pt>
                <c:pt idx="6">
                  <c:v>1564.1399999999999</c:v>
                </c:pt>
                <c:pt idx="7">
                  <c:v>1414.1799999999998</c:v>
                </c:pt>
                <c:pt idx="8">
                  <c:v>1404.78</c:v>
                </c:pt>
                <c:pt idx="9">
                  <c:v>1408.59</c:v>
                </c:pt>
                <c:pt idx="10">
                  <c:v>1423.6699999999998</c:v>
                </c:pt>
                <c:pt idx="11">
                  <c:v>1456.86</c:v>
                </c:pt>
                <c:pt idx="12">
                  <c:v>1499.61</c:v>
                </c:pt>
                <c:pt idx="13">
                  <c:v>1600.1299999999999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4642.4699999999993</c:v>
                </c:pt>
                <c:pt idx="1">
                  <c:v>4583.8</c:v>
                </c:pt>
                <c:pt idx="2">
                  <c:v>4074.9300000000012</c:v>
                </c:pt>
                <c:pt idx="3">
                  <c:v>3557.51</c:v>
                </c:pt>
                <c:pt idx="4">
                  <c:v>3337.59</c:v>
                </c:pt>
                <c:pt idx="5">
                  <c:v>2898.7799999999997</c:v>
                </c:pt>
                <c:pt idx="6">
                  <c:v>2535.2199999999998</c:v>
                </c:pt>
                <c:pt idx="7">
                  <c:v>2248.8300000000013</c:v>
                </c:pt>
                <c:pt idx="8">
                  <c:v>2227.4100000000012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2146.8300000000013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2060.8700000000013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3540.7799999999997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2270.3500000000013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4673.7699999999995</c:v>
                </c:pt>
                <c:pt idx="1">
                  <c:v>4656.9799999999996</c:v>
                </c:pt>
                <c:pt idx="2">
                  <c:v>4156.3200000000024</c:v>
                </c:pt>
                <c:pt idx="3">
                  <c:v>4012.65</c:v>
                </c:pt>
                <c:pt idx="4">
                  <c:v>3535.8500000000013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2261.3100000000013</c:v>
                </c:pt>
                <c:pt idx="15">
                  <c:v>2271.4100000000012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2839.9300000000012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2477.4100000000012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2748.2599999999998</c:v>
                </c:pt>
                <c:pt idx="7">
                  <c:v>2351.27</c:v>
                </c:pt>
                <c:pt idx="8">
                  <c:v>2518.38</c:v>
                </c:pt>
                <c:pt idx="9">
                  <c:v>2627.4900000000002</c:v>
                </c:pt>
                <c:pt idx="10">
                  <c:v>2644.71</c:v>
                </c:pt>
                <c:pt idx="11">
                  <c:v>2646.4500000000012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2560.8700000000013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3332.4700000000012</c:v>
                </c:pt>
                <c:pt idx="9">
                  <c:v>3318.7799999999997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4664.6900000000014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3334.7799999999997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3411.8700000000013</c:v>
                </c:pt>
                <c:pt idx="12">
                  <c:v>3395.9900000000002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4654.6200000000026</c:v>
                </c:pt>
                <c:pt idx="1">
                  <c:v>4624.5</c:v>
                </c:pt>
                <c:pt idx="2">
                  <c:v>4631.6900000000014</c:v>
                </c:pt>
                <c:pt idx="3">
                  <c:v>4615.6200000000026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4790.9699999999993</c:v>
                </c:pt>
                <c:pt idx="11">
                  <c:v>4784.6500000000024</c:v>
                </c:pt>
                <c:pt idx="12">
                  <c:v>4754.2300000000005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6545.1600000000026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4797.1600000000026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4756.1900000000014</c:v>
                </c:pt>
                <c:pt idx="7">
                  <c:v>4729.6500000000024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4620.2300000000005</c:v>
                </c:pt>
                <c:pt idx="14">
                  <c:v>4621.49</c:v>
                </c:pt>
                <c:pt idx="15">
                  <c:v>6529.52</c:v>
                </c:pt>
                <c:pt idx="16">
                  <c:v>6398.1500000000024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4771.3600000000024</c:v>
                </c:pt>
                <c:pt idx="3">
                  <c:v>4725.95</c:v>
                </c:pt>
                <c:pt idx="4">
                  <c:v>4709.6100000000024</c:v>
                </c:pt>
                <c:pt idx="5">
                  <c:v>4646.91</c:v>
                </c:pt>
                <c:pt idx="6">
                  <c:v>4613.58</c:v>
                </c:pt>
                <c:pt idx="7">
                  <c:v>6534.8600000000024</c:v>
                </c:pt>
                <c:pt idx="8">
                  <c:v>6513.84</c:v>
                </c:pt>
                <c:pt idx="9">
                  <c:v>6498.25</c:v>
                </c:pt>
                <c:pt idx="10">
                  <c:v>6479.3200000000024</c:v>
                </c:pt>
                <c:pt idx="11">
                  <c:v>6460.7699999999995</c:v>
                </c:pt>
                <c:pt idx="12">
                  <c:v>6443.44</c:v>
                </c:pt>
                <c:pt idx="13">
                  <c:v>6427.6100000000024</c:v>
                </c:pt>
                <c:pt idx="14">
                  <c:v>6408.2</c:v>
                </c:pt>
                <c:pt idx="15">
                  <c:v>6396.54</c:v>
                </c:pt>
                <c:pt idx="16">
                  <c:v>6118.6900000000014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4617.8600000000024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4754.1500000000024</c:v>
                </c:pt>
                <c:pt idx="1">
                  <c:v>6086.1100000000024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6075.1100000000024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5754.8600000000024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5541.8600000000024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95043584"/>
        <c:axId val="95045504"/>
        <c:axId val="95028096"/>
      </c:surface3DChart>
      <c:catAx>
        <c:axId val="950435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17647058823529407"/>
              <c:y val="0.8270799347471450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45504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950455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Read  throughput (MB/s)</a:t>
                </a:r>
              </a:p>
            </c:rich>
          </c:tx>
          <c:layout>
            <c:manualLayout>
              <c:xMode val="edge"/>
              <c:yMode val="edge"/>
              <c:x val="9.4339622641509482E-2"/>
              <c:y val="0.22675367047308301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43584"/>
        <c:crosses val="autoZero"/>
        <c:crossBetween val="between"/>
      </c:valAx>
      <c:serAx>
        <c:axId val="950280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Size (bytes)</a:t>
                </a:r>
              </a:p>
            </c:rich>
          </c:tx>
          <c:layout>
            <c:manualLayout>
              <c:xMode val="edge"/>
              <c:yMode val="edge"/>
              <c:x val="0.77136514983351767"/>
              <c:y val="0.8156606851549760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045504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0.28388</cdr:x>
      <cdr:y>0.11535</cdr:y>
    </cdr:from>
    <cdr:to>
      <cdr:x>0.34455</cdr:x>
      <cdr:y>0.33671</cdr:y>
    </cdr:to>
    <cdr:sp macro="" textlink="">
      <cdr:nvSpPr>
        <cdr:cNvPr id="1034" name="Line 10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2438400" y="660400"/>
          <a:ext cx="520700" cy="129539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38100">
          <a:solidFill>
            <a:srgbClr val="FF0000"/>
          </a:solidFill>
          <a:round/>
          <a:headEnd/>
          <a:tailEnd type="triangl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0.58306</cdr:x>
      <cdr:y>0.64165</cdr:y>
    </cdr:from>
    <cdr:to>
      <cdr:x>0.71032</cdr:x>
      <cdr:y>0.75911</cdr:y>
    </cdr:to>
    <cdr:sp macro="" textlink="">
      <cdr:nvSpPr>
        <cdr:cNvPr id="1036" name="Line 1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5003834" y="3746500"/>
          <a:ext cx="1092166" cy="6858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38100">
          <a:solidFill>
            <a:srgbClr val="FF0000"/>
          </a:solidFill>
          <a:round/>
          <a:headEnd/>
          <a:tailEnd type="triangle" w="med" len="med"/>
        </a:ln>
        <a:effectLst xmlns:a="http://schemas.openxmlformats.org/drawingml/2006/main"/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0.6125</cdr:x>
      <cdr:y>0.0555</cdr:y>
    </cdr:from>
    <cdr:to>
      <cdr:x>0.66225</cdr:x>
      <cdr:y>0.1135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47908" y="306538"/>
          <a:ext cx="418374" cy="37076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0.54975</cdr:x>
      <cdr:y>0.3695</cdr:y>
    </cdr:from>
    <cdr:to>
      <cdr:x>0.5985</cdr:x>
      <cdr:y>0.4275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09386" y="2154526"/>
          <a:ext cx="418374" cy="37076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0.44025</cdr:x>
      <cdr:y>0.7175</cdr:y>
    </cdr:from>
    <cdr:to>
      <cdr:x>0.51575</cdr:x>
      <cdr:y>0.7765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84673" y="4189357"/>
          <a:ext cx="637215" cy="37076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0.47575</cdr:x>
      <cdr:y>0.49675</cdr:y>
    </cdr:from>
    <cdr:to>
      <cdr:x>0.52575</cdr:x>
      <cdr:y>0.555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78607" y="2890218"/>
          <a:ext cx="418374" cy="37076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0.29397</cdr:x>
      <cdr:y>0.08155</cdr:y>
    </cdr:from>
    <cdr:to>
      <cdr:x>0.40334</cdr:x>
      <cdr:y>0.14298</cdr:y>
    </cdr:to>
    <cdr:sp macro="" textlink="">
      <cdr:nvSpPr>
        <cdr:cNvPr id="17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533544" y="457209"/>
          <a:ext cx="947198" cy="383494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Courier New" pitchFamily="49" charset="0"/>
              <a:cs typeface="Courier New" pitchFamily="49" charset="0"/>
            </a:rPr>
            <a:t>copyij</a:t>
          </a:r>
        </a:p>
      </cdr:txBody>
    </cdr:sp>
  </cdr:relSizeAnchor>
  <cdr:relSizeAnchor xmlns:cdr="http://schemas.openxmlformats.org/drawingml/2006/chartDrawing">
    <cdr:from>
      <cdr:x>0.64594</cdr:x>
      <cdr:y>0.61078</cdr:y>
    </cdr:from>
    <cdr:to>
      <cdr:x>0.75556</cdr:x>
      <cdr:y>0.67146</cdr:y>
    </cdr:to>
    <cdr:sp macro="" textlink="">
      <cdr:nvSpPr>
        <cdr:cNvPr id="18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41289" y="3560403"/>
          <a:ext cx="955781" cy="379115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Courier New" pitchFamily="49" charset="0"/>
              <a:cs typeface="Courier New" pitchFamily="49" charset="0"/>
            </a:rPr>
            <a:t>copyji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0.00593</cdr:x>
      <cdr:y>0.00871</cdr:y>
    </cdr:to>
    <cdr:pic>
      <cdr:nvPicPr>
        <cdr:cNvPr id="11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50800" cy="50800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2CFFC39-3AF6-8048-8D2D-0B9CBEDA9E0F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081F6DB-D364-0A40-9E0D-3DD3F1C3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960120" y="3474720"/>
            <a:ext cx="768096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3474720"/>
            <a:ext cx="7680960" cy="32918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ts val="449"/>
              </a:spcBef>
            </a:pP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GCC Extended assembly syntax</a:t>
            </a:r>
          </a:p>
          <a:p>
            <a:pPr>
              <a:spcBef>
                <a:spcPts val="449"/>
              </a:spcBef>
            </a:pPr>
            <a:r>
              <a:rPr lang="en-US" dirty="0" err="1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asm</a:t>
            </a: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( assembler syntax</a:t>
            </a:r>
          </a:p>
          <a:p>
            <a:pPr>
              <a:spcBef>
                <a:spcPts val="449"/>
              </a:spcBef>
            </a:pP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      : output operands /*optional */</a:t>
            </a:r>
          </a:p>
          <a:p>
            <a:pPr>
              <a:spcBef>
                <a:spcPts val="449"/>
              </a:spcBef>
            </a:pP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      : input operands /* optional */</a:t>
            </a:r>
          </a:p>
          <a:p>
            <a:pPr>
              <a:spcBef>
                <a:spcPts val="449"/>
              </a:spcBef>
            </a:pP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      : list of clobbered registers /* optional */</a:t>
            </a:r>
          </a:p>
          <a:p>
            <a:pPr>
              <a:spcBef>
                <a:spcPts val="449"/>
              </a:spcBef>
            </a:pPr>
            <a:r>
              <a:rPr lang="en-US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  );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8538"/>
            <a:ext cx="19431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8538"/>
            <a:ext cx="56769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5588" y="50800"/>
            <a:ext cx="2081212" cy="607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50800"/>
            <a:ext cx="6096000" cy="6075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886200"/>
            <a:ext cx="7677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19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876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33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7907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50800"/>
            <a:ext cx="75914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-128"/>
          <a:cs typeface="ヒラギノ角ゴ ProN W3" charset="-128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01" name="Rectangle 5"/>
          <p:cNvSpPr>
            <a:spLocks/>
          </p:cNvSpPr>
          <p:nvPr/>
        </p:nvSpPr>
        <p:spPr bwMode="auto">
          <a:xfrm>
            <a:off x="990600" y="5338763"/>
            <a:ext cx="6858000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360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The course that gives CMU its “Zip”!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685800" y="2012950"/>
            <a:ext cx="77724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Course Overview</a:t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15-213 /18-213: Introduction to Computer Systems	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/>
            </a:r>
            <a:b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1</a:t>
            </a:r>
            <a:r>
              <a:rPr kumimoji="0" lang="en-US" sz="20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Lecture, Jan. 17, 2012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685800" y="3886200"/>
            <a:ext cx="76787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Instructors: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Todd C.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Mowry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Anthony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Rowe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Errors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/>
              <a:t>C and C++ do not provide any memory protection</a:t>
            </a:r>
          </a:p>
          <a:p>
            <a:pPr marL="552450" lvl="1"/>
            <a:r>
              <a:rPr lang="en-US" dirty="0"/>
              <a:t>Out of bounds array references</a:t>
            </a:r>
          </a:p>
          <a:p>
            <a:pPr marL="552450" lvl="1"/>
            <a:r>
              <a:rPr lang="en-US" dirty="0"/>
              <a:t>Invalid pointer values</a:t>
            </a:r>
          </a:p>
          <a:p>
            <a:pPr marL="552450" lvl="1"/>
            <a:r>
              <a:rPr lang="en-US" dirty="0"/>
              <a:t>Abuses of </a:t>
            </a:r>
            <a:r>
              <a:rPr lang="en-US" dirty="0" err="1"/>
              <a:t>malloc</a:t>
            </a:r>
            <a:r>
              <a:rPr lang="en-US" dirty="0"/>
              <a:t>/free</a:t>
            </a:r>
          </a:p>
          <a:p>
            <a:r>
              <a:rPr lang="en-US" b="1" dirty="0"/>
              <a:t>Can lead to nasty bugs</a:t>
            </a:r>
          </a:p>
          <a:p>
            <a:pPr marL="552450" lvl="1"/>
            <a:r>
              <a:rPr lang="en-US" dirty="0"/>
              <a:t>Whether or not bug has any effect depends on system and compiler</a:t>
            </a:r>
          </a:p>
          <a:p>
            <a:pPr marL="552450" lvl="1"/>
            <a:r>
              <a:rPr lang="en-US" dirty="0"/>
              <a:t>Action at a distance</a:t>
            </a:r>
          </a:p>
          <a:p>
            <a:pPr marL="838200" lvl="2"/>
            <a:r>
              <a:rPr lang="en-US" dirty="0"/>
              <a:t>Corrupted object logically unrelated to one being accessed</a:t>
            </a:r>
          </a:p>
          <a:p>
            <a:pPr marL="838200" lvl="2"/>
            <a:r>
              <a:rPr lang="en-US" dirty="0"/>
              <a:t>Effect of bug may be first observed long after it is generated</a:t>
            </a:r>
          </a:p>
          <a:p>
            <a:r>
              <a:rPr lang="en-US" b="1" dirty="0"/>
              <a:t>How can I deal with this?</a:t>
            </a:r>
          </a:p>
          <a:p>
            <a:pPr marL="552450" lvl="1"/>
            <a:r>
              <a:rPr lang="en-US" dirty="0"/>
              <a:t>Program in Java, Ruby or ML</a:t>
            </a:r>
          </a:p>
          <a:p>
            <a:pPr marL="552450" lvl="1"/>
            <a:r>
              <a:rPr lang="en-US" dirty="0"/>
              <a:t>Understand what possible interactions may occur</a:t>
            </a:r>
          </a:p>
          <a:p>
            <a:pPr marL="552450" lvl="1"/>
            <a:r>
              <a:rPr lang="en-US" dirty="0"/>
              <a:t>Use or develop tools to detect referencing </a:t>
            </a:r>
            <a:r>
              <a:rPr lang="en-US" dirty="0" smtClean="0"/>
              <a:t>errors (e.g. </a:t>
            </a:r>
            <a:r>
              <a:rPr lang="en-US" dirty="0" err="1" smtClean="0"/>
              <a:t>Valgrind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1066800"/>
          </a:xfrm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sz="4000" b="1" dirty="0"/>
              <a:t>Great Reality #4: There’s more to performance than asymptotic </a:t>
            </a:r>
            <a:r>
              <a:rPr lang="en-US" sz="4000" b="1" dirty="0" smtClean="0"/>
              <a:t>complexity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51000"/>
            <a:ext cx="8382000" cy="5181600"/>
          </a:xfrm>
          <a:ln/>
        </p:spPr>
        <p:txBody>
          <a:bodyPr/>
          <a:lstStyle/>
          <a:p>
            <a:r>
              <a:rPr lang="en-US" b="1" dirty="0"/>
              <a:t>Constant factors matter too!</a:t>
            </a:r>
          </a:p>
          <a:p>
            <a:r>
              <a:rPr lang="en-US" b="1" dirty="0"/>
              <a:t>And even exact op count does not predict performance</a:t>
            </a:r>
          </a:p>
          <a:p>
            <a:pPr marL="552450" lvl="1"/>
            <a:r>
              <a:rPr lang="en-US" dirty="0"/>
              <a:t>Easily see 10:1 performance range depending on how code written</a:t>
            </a:r>
          </a:p>
          <a:p>
            <a:pPr marL="552450" lvl="1"/>
            <a:r>
              <a:rPr lang="en-US" dirty="0"/>
              <a:t>Must optimize at multiple levels: algorithm, data representations, procedures, and loops</a:t>
            </a:r>
          </a:p>
          <a:p>
            <a:r>
              <a:rPr lang="en-US" b="1" dirty="0"/>
              <a:t>Must understand system to optimize performance</a:t>
            </a:r>
          </a:p>
          <a:p>
            <a:pPr marL="552450" lvl="1"/>
            <a:r>
              <a:rPr lang="en-US" dirty="0"/>
              <a:t>How programs compiled and executed</a:t>
            </a:r>
          </a:p>
          <a:p>
            <a:pPr marL="552450" lvl="1"/>
            <a:r>
              <a:rPr lang="en-US" dirty="0"/>
              <a:t>How to measure program performance and identify bottlenecks</a:t>
            </a:r>
          </a:p>
          <a:p>
            <a:pPr marL="552450" lvl="1"/>
            <a:r>
              <a:rPr lang="en-US" dirty="0"/>
              <a:t>How to improve performance without destroying code modularity and generality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System Performance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610100"/>
            <a:ext cx="8382000" cy="2222500"/>
          </a:xfrm>
          <a:ln/>
        </p:spPr>
        <p:txBody>
          <a:bodyPr/>
          <a:lstStyle/>
          <a:p>
            <a:r>
              <a:rPr lang="en-US" dirty="0"/>
              <a:t>Hierarchical memory organization</a:t>
            </a:r>
          </a:p>
          <a:p>
            <a:r>
              <a:rPr lang="en-US" dirty="0"/>
              <a:t>Performance depends on access patterns</a:t>
            </a:r>
          </a:p>
          <a:p>
            <a:pPr marL="552450" lvl="1"/>
            <a:r>
              <a:rPr lang="en-US" dirty="0"/>
              <a:t>Including how step through multi-dimensional array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622800" y="1603375"/>
            <a:ext cx="4114800" cy="2273300"/>
          </a:xfrm>
          <a:prstGeom prst="rect">
            <a:avLst/>
          </a:prstGeom>
          <a:solidFill>
            <a:srgbClr val="D3F2D3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void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copyji(int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src[2048][2048],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      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dst[2048][2048])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i,j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1600" dirty="0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for (</a:t>
            </a:r>
            <a:r>
              <a:rPr lang="en-US" sz="1600" dirty="0" err="1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j</a:t>
            </a:r>
            <a:r>
              <a:rPr lang="en-US" sz="1600" dirty="0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= 0; </a:t>
            </a:r>
            <a:r>
              <a:rPr lang="en-US" sz="1600" dirty="0" err="1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j</a:t>
            </a:r>
            <a:r>
              <a:rPr lang="en-US" sz="1600" dirty="0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&lt; 2048; </a:t>
            </a:r>
            <a:r>
              <a:rPr lang="en-US" sz="1600" dirty="0" err="1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j</a:t>
            </a:r>
            <a:r>
              <a:rPr lang="en-US" sz="1600" dirty="0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++)</a:t>
            </a:r>
            <a:endParaRPr lang="en-US" sz="1600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for (</a:t>
            </a:r>
            <a:r>
              <a:rPr lang="en-US" sz="1600" dirty="0" err="1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= 0; </a:t>
            </a:r>
            <a:r>
              <a:rPr lang="en-US" sz="1600" dirty="0" err="1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&lt; 2048; </a:t>
            </a:r>
            <a:r>
              <a:rPr lang="en-US" sz="1600" dirty="0" err="1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</a:t>
            </a:r>
            <a:r>
              <a:rPr lang="en-US" sz="1600" dirty="0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++)</a:t>
            </a:r>
            <a:endParaRPr lang="en-US" sz="1600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dst[i][j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] = </a:t>
            </a:r>
            <a:r>
              <a:rPr lang="en-US" sz="16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src[i][j</a:t>
            </a: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  <p:sp>
        <p:nvSpPr>
          <p:cNvPr id="21510" name="Rectangle 6"/>
          <p:cNvSpPr>
            <a:spLocks/>
          </p:cNvSpPr>
          <p:nvPr/>
        </p:nvSpPr>
        <p:spPr bwMode="auto">
          <a:xfrm>
            <a:off x="393700" y="1603375"/>
            <a:ext cx="4114800" cy="22733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void copyij(int src[2048][2048],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       int dst[2048][2048])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int i,j;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1600">
                <a:solidFill>
                  <a:srgbClr val="C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for (i = 0; i &lt; 2048; i++)</a:t>
            </a:r>
            <a:endParaRPr lang="en-US" sz="16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</a:t>
            </a:r>
            <a:r>
              <a:rPr lang="en-US" sz="1600">
                <a:solidFill>
                  <a:srgbClr val="21218A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for (j = 0; j &lt; 2048; j++)</a:t>
            </a:r>
            <a:endParaRPr lang="en-US" sz="16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 dst[i][j] = src[i][j];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}</a:t>
            </a:r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4130675" y="2860675"/>
            <a:ext cx="762000" cy="228600"/>
            <a:chOff x="0" y="0"/>
            <a:chExt cx="480" cy="144"/>
          </a:xfrm>
        </p:grpSpPr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0" y="0"/>
              <a:ext cx="480" cy="14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480" cy="14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14" name="Rectangle 10"/>
          <p:cNvSpPr>
            <a:spLocks/>
          </p:cNvSpPr>
          <p:nvPr/>
        </p:nvSpPr>
        <p:spPr bwMode="auto">
          <a:xfrm>
            <a:off x="5657961" y="3886200"/>
            <a:ext cx="3036665" cy="118494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21 times slower</a:t>
            </a:r>
            <a:br>
              <a:rPr lang="en-US" sz="3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</a:br>
            <a:r>
              <a:rPr lang="en-US" sz="3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(Pentium 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 animBg="1"/>
      <p:bldP spid="215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534400" cy="1168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Great Reality #5:</a:t>
            </a:r>
            <a:br>
              <a:rPr lang="en-US" b="1" dirty="0"/>
            </a:br>
            <a:r>
              <a:rPr lang="en-US" b="1" dirty="0"/>
              <a:t>Computers do more than execute programs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5232400"/>
          </a:xfrm>
          <a:ln/>
        </p:spPr>
        <p:txBody>
          <a:bodyPr/>
          <a:lstStyle/>
          <a:p>
            <a:r>
              <a:rPr lang="en-US" b="1" dirty="0"/>
              <a:t>They need to get data in and out</a:t>
            </a:r>
          </a:p>
          <a:p>
            <a:pPr marL="552450" lvl="1"/>
            <a:r>
              <a:rPr lang="en-US" dirty="0"/>
              <a:t>I/O system critical to program reliability and performance</a:t>
            </a:r>
          </a:p>
          <a:p>
            <a:endParaRPr lang="en-US" dirty="0"/>
          </a:p>
          <a:p>
            <a:r>
              <a:rPr lang="en-US" b="1" dirty="0"/>
              <a:t>They communicate with each other over networks</a:t>
            </a:r>
          </a:p>
          <a:p>
            <a:pPr marL="552450" lvl="1"/>
            <a:r>
              <a:rPr lang="en-US" dirty="0"/>
              <a:t>Many system-level issues arise in presence of network</a:t>
            </a:r>
          </a:p>
          <a:p>
            <a:pPr marL="838200" lvl="2"/>
            <a:r>
              <a:rPr lang="en-US" dirty="0"/>
              <a:t>Concurrent operations by autonomous processes</a:t>
            </a:r>
          </a:p>
          <a:p>
            <a:pPr marL="838200" lvl="2"/>
            <a:r>
              <a:rPr lang="en-US" dirty="0"/>
              <a:t>Coping with unreliable media</a:t>
            </a:r>
          </a:p>
          <a:p>
            <a:pPr marL="838200" lvl="2"/>
            <a:r>
              <a:rPr lang="en-US" dirty="0"/>
              <a:t>Cross platform compatibility</a:t>
            </a:r>
          </a:p>
          <a:p>
            <a:pPr marL="838200" lvl="2"/>
            <a:r>
              <a:rPr lang="en-US" dirty="0"/>
              <a:t>Complex performance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Role within CS/ECE Curriculum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332038" y="2054225"/>
            <a:ext cx="79375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 410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Operating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Systems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3475038" y="2060575"/>
            <a:ext cx="798512" cy="6731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 411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Compilers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828800" y="2733675"/>
            <a:ext cx="2071688" cy="1349375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973388" y="2736850"/>
            <a:ext cx="927100" cy="114935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925763" y="2895600"/>
            <a:ext cx="1009650" cy="5080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Processes</a:t>
            </a:r>
          </a:p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Mem. Mgmt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4114800" y="2733675"/>
            <a:ext cx="76200" cy="1158875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1189038" y="2060575"/>
            <a:ext cx="766762" cy="6731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 441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Networks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1981200" y="2895600"/>
            <a:ext cx="777875" cy="5080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Network</a:t>
            </a:r>
          </a:p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Protocols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5761038" y="2060575"/>
            <a:ext cx="969962" cy="6731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ECE 447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Architecture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6904038" y="2057400"/>
            <a:ext cx="855662" cy="6731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ECE 349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Embedded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Systems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2205038" y="1254125"/>
            <a:ext cx="103505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 412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OS Practicum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3906838" y="5715000"/>
            <a:ext cx="1382712" cy="8382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38100" tIns="38100" rIns="38100" bIns="38100" anchor="ctr">
            <a:prstTxWarp prst="textNoShape">
              <a:avLst/>
            </a:prstTxWarp>
          </a:bodyPr>
          <a:lstStyle/>
          <a:p>
            <a:r>
              <a: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</a:t>
            </a:r>
            <a:r>
              <a:rPr lang="en-US" sz="16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122</a:t>
            </a:r>
            <a:endParaRPr lang="en-US" sz="2400" dirty="0" smtClean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Imperative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Programming</a:t>
            </a:r>
            <a:endParaRPr lang="en-US" sz="16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46038" y="2060575"/>
            <a:ext cx="817562" cy="6731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CS 415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Databases</a:t>
            </a:r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762000" y="2743200"/>
            <a:ext cx="3138488" cy="1524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09600" y="2984500"/>
            <a:ext cx="1241425" cy="5080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Data Reps.</a:t>
            </a:r>
          </a:p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Memory Model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4618038" y="2060575"/>
            <a:ext cx="1020762" cy="6731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ECE 340</a:t>
            </a: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Digital</a:t>
            </a: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Computation</a:t>
            </a: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H="1">
            <a:off x="4541838" y="2736850"/>
            <a:ext cx="714375" cy="11557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3962400" y="2895600"/>
            <a:ext cx="730250" cy="5080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Machine</a:t>
            </a:r>
          </a:p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3122613"/>
            <a:ext cx="871538" cy="2921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Arithmetic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8047038" y="2057400"/>
            <a:ext cx="938212" cy="6731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ECE 348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Embedded</a:t>
            </a:r>
            <a:endParaRPr lang="en-US" sz="240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System Eng.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5334000" y="4343400"/>
            <a:ext cx="3898900" cy="9906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spcBef>
                <a:spcPts val="475"/>
              </a:spcBef>
            </a:pPr>
            <a: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Foundation of Computer Systems</a:t>
            </a:r>
            <a:b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</a:br>
            <a: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Underlying principles for hardware, </a:t>
            </a:r>
            <a:b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</a:br>
            <a:r>
              <a:rPr lang="en-US" sz="2000" dirty="0">
                <a:solidFill>
                  <a:srgbClr val="C000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software, and networking</a:t>
            </a:r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 flipH="1">
            <a:off x="5051425" y="2730500"/>
            <a:ext cx="1273175" cy="11684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 flipH="1">
            <a:off x="5335588" y="2730500"/>
            <a:ext cx="2132012" cy="135255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 flipH="1">
            <a:off x="5341938" y="2743200"/>
            <a:ext cx="3190875" cy="1524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5843588" y="3048000"/>
            <a:ext cx="1328737" cy="5080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Execution Model</a:t>
            </a:r>
          </a:p>
          <a:p>
            <a:pPr algn="l"/>
            <a:r>
              <a:rPr lang="en-US" sz="1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Memory System</a:t>
            </a:r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4624388" y="4786313"/>
            <a:ext cx="0" cy="928687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3833813" y="3775075"/>
            <a:ext cx="1485900" cy="1003300"/>
          </a:xfrm>
          <a:prstGeom prst="rect">
            <a:avLst/>
          </a:prstGeom>
          <a:solidFill>
            <a:srgbClr val="C00000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8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213</a:t>
            </a:r>
            <a:endParaRPr lang="en-US" sz="28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6807200" y="1244600"/>
            <a:ext cx="10414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" dist="25399" dir="2700000" algn="ctr" rotWithShape="0">
              <a:schemeClr val="bg2">
                <a:alpha val="74998"/>
              </a:schemeClr>
            </a:outerShdw>
          </a:effectLst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ECE 545/549</a:t>
            </a:r>
          </a:p>
          <a:p>
            <a:r>
              <a:rPr lang="en-US" sz="1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Capstone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Perspective</a:t>
            </a:r>
            <a:endParaRPr lang="en-US" dirty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Most Systems Courses are Builder-Centric</a:t>
            </a:r>
          </a:p>
          <a:p>
            <a:pPr lvl="1"/>
            <a:r>
              <a:rPr lang="en-US" smtClean="0"/>
              <a:t>Computer Architecture</a:t>
            </a:r>
          </a:p>
          <a:p>
            <a:pPr lvl="2"/>
            <a:r>
              <a:rPr lang="en-US" smtClean="0"/>
              <a:t>Design pipelined processor in Verilog</a:t>
            </a:r>
          </a:p>
          <a:p>
            <a:pPr lvl="1"/>
            <a:r>
              <a:rPr lang="en-US" smtClean="0"/>
              <a:t>Operating Systems</a:t>
            </a:r>
          </a:p>
          <a:p>
            <a:pPr lvl="2"/>
            <a:r>
              <a:rPr lang="en-US" smtClean="0"/>
              <a:t>Implement large portions of operating system</a:t>
            </a:r>
          </a:p>
          <a:p>
            <a:pPr lvl="1"/>
            <a:r>
              <a:rPr lang="en-US" smtClean="0"/>
              <a:t>Compilers</a:t>
            </a:r>
          </a:p>
          <a:p>
            <a:pPr lvl="2"/>
            <a:r>
              <a:rPr lang="en-US" smtClean="0"/>
              <a:t>Write compiler for simple language</a:t>
            </a:r>
          </a:p>
          <a:p>
            <a:pPr lvl="1"/>
            <a:r>
              <a:rPr lang="en-US" smtClean="0"/>
              <a:t>Networking</a:t>
            </a:r>
          </a:p>
          <a:p>
            <a:pPr lvl="2"/>
            <a:r>
              <a:rPr lang="en-US" smtClean="0"/>
              <a:t>Implement and simulate network protocols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Perspective (Cont.)</a:t>
            </a:r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 Course is Programmer-Centric</a:t>
            </a:r>
          </a:p>
          <a:p>
            <a:pPr lvl="1"/>
            <a:r>
              <a:rPr lang="en-US" dirty="0" smtClean="0"/>
              <a:t>Purpose is to show that by knowing more about the underlying system, one can be more effective as a programmer</a:t>
            </a:r>
          </a:p>
          <a:p>
            <a:pPr lvl="1"/>
            <a:r>
              <a:rPr lang="en-US" dirty="0" smtClean="0"/>
              <a:t>Enable you to</a:t>
            </a:r>
          </a:p>
          <a:p>
            <a:pPr lvl="2"/>
            <a:r>
              <a:rPr lang="en-US" dirty="0" smtClean="0"/>
              <a:t>Write programs that are more reliable and efficient</a:t>
            </a:r>
          </a:p>
          <a:p>
            <a:pPr lvl="2"/>
            <a:r>
              <a:rPr lang="en-US" dirty="0" smtClean="0"/>
              <a:t>Incorporate features that require hooks into OS</a:t>
            </a:r>
          </a:p>
          <a:p>
            <a:pPr lvl="3"/>
            <a:r>
              <a:rPr lang="en-US" dirty="0" smtClean="0"/>
              <a:t>E.g., concurrency, signal handlers</a:t>
            </a:r>
          </a:p>
          <a:p>
            <a:pPr lvl="1"/>
            <a:r>
              <a:rPr lang="en-US" dirty="0" smtClean="0"/>
              <a:t>Cover material in this course that you won’t see elsewhere</a:t>
            </a:r>
          </a:p>
          <a:p>
            <a:pPr lvl="1"/>
            <a:r>
              <a:rPr lang="en-US" dirty="0" smtClean="0"/>
              <a:t>Not just a course for dedicated hackers</a:t>
            </a:r>
          </a:p>
          <a:p>
            <a:pPr lvl="2"/>
            <a:r>
              <a:rPr lang="en-US" b="1" dirty="0" smtClean="0"/>
              <a:t>We bring out the hidden hacker in everyone!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7910513" y="228600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47700"/>
          </a:xfrm>
          <a:ln/>
        </p:spPr>
        <p:txBody>
          <a:bodyPr/>
          <a:lstStyle/>
          <a:p>
            <a:pPr marL="119063" indent="-119063"/>
            <a:r>
              <a:rPr lang="en-US" dirty="0"/>
              <a:t>Teaching staff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5400" y="46437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Anthony Rowe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143001" y="4643735"/>
            <a:ext cx="2590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Todd C. </a:t>
            </a:r>
            <a:r>
              <a:rPr lang="en-US" sz="2400" dirty="0" err="1" smtClean="0"/>
              <a:t>Mowry</a:t>
            </a:r>
            <a:endParaRPr lang="en-US" sz="2400" dirty="0"/>
          </a:p>
        </p:txBody>
      </p:sp>
      <p:pic>
        <p:nvPicPr>
          <p:cNvPr id="75777" name="Picture 1" descr="X:\images\self\tcm-red-shi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219200"/>
            <a:ext cx="1972349" cy="3124200"/>
          </a:xfrm>
          <a:prstGeom prst="rect">
            <a:avLst/>
          </a:prstGeom>
          <a:noFill/>
        </p:spPr>
      </p:pic>
      <p:pic>
        <p:nvPicPr>
          <p:cNvPr id="75778" name="Picture 2" descr="X:\courses\cs213\s12\lectures\images\agr.jpg"/>
          <p:cNvPicPr>
            <a:picLocks noChangeAspect="1" noChangeArrowheads="1"/>
          </p:cNvPicPr>
          <p:nvPr/>
        </p:nvPicPr>
        <p:blipFill>
          <a:blip r:embed="rId4"/>
          <a:srcRect l="26419" t="3300" r="23483" b="13201"/>
          <a:stretch>
            <a:fillRect/>
          </a:stretch>
        </p:blipFill>
        <p:spPr bwMode="auto">
          <a:xfrm>
            <a:off x="5181600" y="1219200"/>
            <a:ext cx="2133600" cy="316280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Textbooks</a:t>
            </a:r>
            <a:endParaRPr 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Randal E. Bryant and David R. O’Hallaron, </a:t>
            </a:r>
          </a:p>
          <a:p>
            <a:pPr lvl="1"/>
            <a:r>
              <a:rPr lang="en-US" smtClean="0"/>
              <a:t>“Computer Systems: A Programmer’s Perspective, Second Edition” (CS:APP2e), Prentice Hall, 2011</a:t>
            </a:r>
          </a:p>
          <a:p>
            <a:pPr lvl="1"/>
            <a:r>
              <a:rPr lang="en-US" smtClean="0"/>
              <a:t>http://csapp.cs.cmu.edu</a:t>
            </a:r>
          </a:p>
          <a:p>
            <a:pPr lvl="1"/>
            <a:r>
              <a:rPr lang="en-US" smtClean="0"/>
              <a:t>This book really matters for the course!</a:t>
            </a:r>
          </a:p>
          <a:p>
            <a:pPr lvl="2"/>
            <a:r>
              <a:rPr lang="en-US" smtClean="0"/>
              <a:t>How to solve labs</a:t>
            </a:r>
          </a:p>
          <a:p>
            <a:pPr lvl="2"/>
            <a:r>
              <a:rPr lang="en-US" smtClean="0"/>
              <a:t>Practice problems typical of exam problems</a:t>
            </a:r>
          </a:p>
          <a:p>
            <a:endParaRPr lang="en-US" smtClean="0"/>
          </a:p>
          <a:p>
            <a:r>
              <a:rPr lang="en-US" smtClean="0"/>
              <a:t>Brian Kernighan and Dennis Ritchie, </a:t>
            </a:r>
          </a:p>
          <a:p>
            <a:pPr lvl="1"/>
            <a:r>
              <a:rPr lang="en-US" smtClean="0"/>
              <a:t>“The C Programming Language, Second Edition”, Prentice Hall, 1988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Course Components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Lectures</a:t>
            </a:r>
          </a:p>
          <a:p>
            <a:pPr marL="552450" lvl="1"/>
            <a:r>
              <a:rPr lang="en-US" dirty="0"/>
              <a:t>Higher level concepts</a:t>
            </a:r>
          </a:p>
          <a:p>
            <a:r>
              <a:rPr lang="en-US" dirty="0"/>
              <a:t>Recitations</a:t>
            </a:r>
          </a:p>
          <a:p>
            <a:pPr marL="552450" lvl="1"/>
            <a:r>
              <a:rPr lang="en-US" dirty="0"/>
              <a:t>Applied concepts, important tools and skills for labs, clarification of lectures, exam coverage</a:t>
            </a:r>
          </a:p>
          <a:p>
            <a:r>
              <a:rPr lang="en-US" dirty="0"/>
              <a:t>Labs </a:t>
            </a:r>
            <a:r>
              <a:rPr lang="en-US" dirty="0" smtClean="0"/>
              <a:t>(7)</a:t>
            </a:r>
            <a:endParaRPr lang="en-US" dirty="0"/>
          </a:p>
          <a:p>
            <a:pPr marL="552450" lvl="1"/>
            <a:r>
              <a:rPr lang="en-US" dirty="0"/>
              <a:t>The heart of the </a:t>
            </a:r>
            <a:r>
              <a:rPr lang="en-US" dirty="0" smtClean="0"/>
              <a:t>course</a:t>
            </a:r>
          </a:p>
          <a:p>
            <a:pPr marL="552450" lvl="1"/>
            <a:r>
              <a:rPr lang="en-US" dirty="0" smtClean="0"/>
              <a:t>1-2 weeks </a:t>
            </a:r>
            <a:r>
              <a:rPr lang="en-US" dirty="0"/>
              <a:t>each</a:t>
            </a:r>
          </a:p>
          <a:p>
            <a:pPr marL="552450" lvl="1"/>
            <a:r>
              <a:rPr lang="en-US" dirty="0"/>
              <a:t>Provide in-depth understanding of an aspect of systems</a:t>
            </a:r>
          </a:p>
          <a:p>
            <a:pPr marL="552450" lvl="1"/>
            <a:r>
              <a:rPr lang="en-US" dirty="0"/>
              <a:t>Programming and measurement</a:t>
            </a:r>
          </a:p>
          <a:p>
            <a:r>
              <a:rPr lang="en-US" dirty="0"/>
              <a:t>Exams </a:t>
            </a:r>
            <a:r>
              <a:rPr lang="en-US" dirty="0" smtClean="0"/>
              <a:t>(midterm + final)</a:t>
            </a:r>
            <a:endParaRPr lang="en-US" dirty="0"/>
          </a:p>
          <a:p>
            <a:pPr marL="552450" lvl="1"/>
            <a:r>
              <a:rPr lang="en-US" dirty="0"/>
              <a:t>Test your understanding of concepts &amp; mathematical principles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Course theme</a:t>
            </a:r>
          </a:p>
          <a:p>
            <a:r>
              <a:rPr lang="en-US" smtClean="0"/>
              <a:t>Five realities</a:t>
            </a:r>
          </a:p>
          <a:p>
            <a:r>
              <a:rPr lang="en-US" smtClean="0"/>
              <a:t>How the course fits into the CS/ECE curriculum</a:t>
            </a:r>
          </a:p>
          <a:p>
            <a:r>
              <a:rPr lang="en-US" smtClean="0"/>
              <a:t>Logistics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Getting Help	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Class Web</a:t>
            </a:r>
            <a:r>
              <a:rPr lang="en-US" dirty="0" smtClean="0"/>
              <a:t> page: </a:t>
            </a:r>
            <a:r>
              <a:rPr lang="en-US" b="1" dirty="0" smtClean="0">
                <a:solidFill>
                  <a:srgbClr val="FF0000"/>
                </a:solidFill>
              </a:rPr>
              <a:t>http://www.cs.cmu.edu/~213</a:t>
            </a:r>
          </a:p>
          <a:p>
            <a:pPr marL="552450" lvl="1"/>
            <a:r>
              <a:rPr lang="en-US" dirty="0" smtClean="0"/>
              <a:t>Complete schedule of lectures, exams, and assignments</a:t>
            </a:r>
          </a:p>
          <a:p>
            <a:pPr marL="552450" lvl="1"/>
            <a:r>
              <a:rPr lang="en-US" dirty="0"/>
              <a:t>Copies of lectures, assignments, exams, solutions</a:t>
            </a:r>
          </a:p>
          <a:p>
            <a:pPr marL="552450" lvl="1"/>
            <a:r>
              <a:rPr lang="en-US" dirty="0"/>
              <a:t>Clarifications to assignments</a:t>
            </a:r>
          </a:p>
          <a:p>
            <a:endParaRPr lang="en-US" dirty="0" smtClean="0"/>
          </a:p>
          <a:p>
            <a:r>
              <a:rPr lang="en-US" dirty="0" smtClean="0"/>
              <a:t>Blackboard</a:t>
            </a:r>
          </a:p>
          <a:p>
            <a:pPr lvl="1"/>
            <a:r>
              <a:rPr lang="en-US" dirty="0" smtClean="0"/>
              <a:t>We won’t be using Blackboard for the course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Getting Help	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5435600"/>
          </a:xfrm>
          <a:ln/>
        </p:spPr>
        <p:txBody>
          <a:bodyPr/>
          <a:lstStyle/>
          <a:p>
            <a:r>
              <a:rPr lang="en-US" smtClean="0"/>
              <a:t>Discussion site</a:t>
            </a:r>
            <a:r>
              <a:rPr lang="en-US" smtClean="0"/>
              <a:t>: </a:t>
            </a:r>
            <a:r>
              <a:rPr lang="en-US" smtClean="0">
                <a:solidFill>
                  <a:srgbClr val="FF0000"/>
                </a:solidFill>
              </a:rPr>
              <a:t>piazza.com/cmu/spring2012/1521318213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52450" lvl="1"/>
            <a:r>
              <a:rPr lang="en-US" dirty="0" smtClean="0"/>
              <a:t>Use this for all communication with the teaching staff</a:t>
            </a:r>
          </a:p>
          <a:p>
            <a:pPr marL="552450" lvl="1"/>
            <a:r>
              <a:rPr lang="en-US" smtClean="0"/>
              <a:t>It includes private as well as public message options</a:t>
            </a:r>
            <a:endParaRPr lang="en-US" dirty="0" smtClean="0"/>
          </a:p>
          <a:p>
            <a:pPr marL="552450" lvl="1"/>
            <a:r>
              <a:rPr lang="en-US" dirty="0" smtClean="0"/>
              <a:t>Send email to individual instructors only to schedule appointments</a:t>
            </a:r>
          </a:p>
          <a:p>
            <a:pPr marL="552450" lvl="1"/>
            <a:endParaRPr lang="en-US" dirty="0" smtClean="0"/>
          </a:p>
          <a:p>
            <a:pPr marL="292100"/>
            <a:r>
              <a:rPr lang="en-US" dirty="0" smtClean="0"/>
              <a:t>Office hours:</a:t>
            </a:r>
          </a:p>
          <a:p>
            <a:pPr marL="552450" lvl="1"/>
            <a:r>
              <a:rPr lang="en-US" dirty="0" smtClean="0"/>
              <a:t>SMTWR, 5:30-7:30pm, </a:t>
            </a:r>
            <a:r>
              <a:rPr lang="en-US" dirty="0" err="1" smtClean="0"/>
              <a:t>WeH</a:t>
            </a:r>
            <a:r>
              <a:rPr lang="en-US" dirty="0" smtClean="0"/>
              <a:t> 5207</a:t>
            </a:r>
          </a:p>
          <a:p>
            <a:pPr marL="292100">
              <a:buNone/>
            </a:pPr>
            <a:endParaRPr lang="en-US" dirty="0" smtClean="0"/>
          </a:p>
          <a:p>
            <a:pPr marL="292100"/>
            <a:r>
              <a:rPr lang="en-US" dirty="0" smtClean="0"/>
              <a:t>1:1 Appointments</a:t>
            </a:r>
          </a:p>
          <a:p>
            <a:pPr marL="552450" lvl="1"/>
            <a:r>
              <a:rPr lang="en-US" dirty="0" smtClean="0"/>
              <a:t>You can schedule 1:1 appointments with any of the teaching staff</a:t>
            </a:r>
          </a:p>
          <a:p>
            <a:pPr marL="552450" lvl="1">
              <a:buNone/>
            </a:pPr>
            <a:endParaRPr lang="en-US" dirty="0" smtClean="0"/>
          </a:p>
          <a:p>
            <a:pPr marL="292100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092200"/>
          </a:xfrm>
          <a:ln/>
        </p:spPr>
        <p:txBody>
          <a:bodyPr/>
          <a:lstStyle/>
          <a:p>
            <a:pPr marL="119063" indent="-119063"/>
            <a:r>
              <a:rPr lang="en-US"/>
              <a:t>Policies: Assignments (Labs) And Exams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Work groups</a:t>
            </a:r>
          </a:p>
          <a:p>
            <a:pPr marL="552450" lvl="1"/>
            <a:r>
              <a:rPr lang="en-US" dirty="0"/>
              <a:t>You must work alone</a:t>
            </a:r>
            <a:r>
              <a:rPr lang="en-US" dirty="0" smtClean="0"/>
              <a:t> on all assignments</a:t>
            </a:r>
          </a:p>
          <a:p>
            <a:r>
              <a:rPr lang="en-US" dirty="0" err="1"/>
              <a:t>Handins</a:t>
            </a:r>
            <a:endParaRPr lang="en-US" dirty="0"/>
          </a:p>
          <a:p>
            <a:pPr marL="552450" lvl="1"/>
            <a:r>
              <a:rPr lang="en-US" dirty="0"/>
              <a:t>Assignments due at 11:59pm on Tues or Thurs evening</a:t>
            </a:r>
          </a:p>
          <a:p>
            <a:pPr marL="552450" lvl="1"/>
            <a:r>
              <a:rPr lang="en-US" dirty="0"/>
              <a:t>Electronic </a:t>
            </a:r>
            <a:r>
              <a:rPr lang="en-US" dirty="0" err="1"/>
              <a:t>handins</a:t>
            </a:r>
            <a:r>
              <a:rPr lang="en-US" dirty="0"/>
              <a:t> using </a:t>
            </a:r>
            <a:r>
              <a:rPr lang="en-US" dirty="0" err="1"/>
              <a:t>Autolab</a:t>
            </a:r>
            <a:r>
              <a:rPr lang="en-US" dirty="0"/>
              <a:t> (no exceptions!)</a:t>
            </a:r>
          </a:p>
          <a:p>
            <a:r>
              <a:rPr lang="en-US" dirty="0"/>
              <a:t>Conflict exams, other irreducible conflicts</a:t>
            </a:r>
          </a:p>
          <a:p>
            <a:pPr marL="552450" lvl="1"/>
            <a:r>
              <a:rPr lang="en-US" dirty="0"/>
              <a:t>OK, but must make PRIOR arrangements with </a:t>
            </a:r>
            <a:r>
              <a:rPr lang="en-US" dirty="0" smtClean="0"/>
              <a:t>Prof. </a:t>
            </a:r>
            <a:r>
              <a:rPr lang="en-US" dirty="0" err="1" smtClean="0"/>
              <a:t>Mowry</a:t>
            </a:r>
            <a:r>
              <a:rPr lang="en-US" dirty="0" smtClean="0"/>
              <a:t> or Prof. Rowe</a:t>
            </a:r>
          </a:p>
          <a:p>
            <a:pPr marL="552450" lvl="1"/>
            <a:r>
              <a:rPr lang="en-US" dirty="0"/>
              <a:t>Notifying us well ahead of time shows maturity and makes us like you more (and thus to work harder to help you out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your</a:t>
            </a:r>
            <a:r>
              <a:rPr lang="en-US" dirty="0"/>
              <a:t> problem)</a:t>
            </a:r>
          </a:p>
          <a:p>
            <a:r>
              <a:rPr lang="en-US" dirty="0"/>
              <a:t>Appealing grades</a:t>
            </a:r>
          </a:p>
          <a:p>
            <a:pPr marL="552450" lvl="1"/>
            <a:r>
              <a:rPr lang="en-US" dirty="0"/>
              <a:t>Within 7 days of completion of grading</a:t>
            </a:r>
          </a:p>
          <a:p>
            <a:pPr marL="838200" lvl="2"/>
            <a:r>
              <a:rPr lang="en-US" dirty="0"/>
              <a:t>Following procedure described in syllabus</a:t>
            </a:r>
          </a:p>
          <a:p>
            <a:pPr marL="552450" lvl="1"/>
            <a:r>
              <a:rPr lang="en-US" dirty="0"/>
              <a:t>Labs: Email to the staff mailing list</a:t>
            </a:r>
          </a:p>
          <a:p>
            <a:pPr marL="552450" lvl="1"/>
            <a:r>
              <a:rPr lang="en-US" dirty="0"/>
              <a:t>Exams: Talk to Prof.</a:t>
            </a:r>
            <a:r>
              <a:rPr lang="en-US" dirty="0" smtClean="0"/>
              <a:t> </a:t>
            </a:r>
            <a:r>
              <a:rPr lang="en-US" dirty="0" err="1" smtClean="0"/>
              <a:t>Mowry</a:t>
            </a:r>
            <a:r>
              <a:rPr lang="en-US" dirty="0" smtClean="0"/>
              <a:t> or Prof. Rowe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Facilities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794500" cy="5435600"/>
          </a:xfrm>
          <a:ln/>
        </p:spPr>
        <p:txBody>
          <a:bodyPr/>
          <a:lstStyle/>
          <a:p>
            <a:r>
              <a:rPr lang="en-US" dirty="0"/>
              <a:t>Labs will use the Intel Computer Systems Cluster (aka “the</a:t>
            </a:r>
            <a:r>
              <a:rPr lang="en-US" dirty="0" smtClean="0"/>
              <a:t> shark </a:t>
            </a:r>
            <a:r>
              <a:rPr lang="en-US" dirty="0"/>
              <a:t>machines”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linux</a:t>
            </a:r>
            <a:r>
              <a:rPr lang="en-US" dirty="0" smtClean="0">
                <a:latin typeface="Courier New"/>
                <a:cs typeface="Courier New"/>
              </a:rPr>
              <a:t>&gt; </a:t>
            </a:r>
            <a:r>
              <a:rPr lang="en-US" dirty="0" err="1" smtClean="0">
                <a:latin typeface="Courier New"/>
                <a:cs typeface="Courier New"/>
              </a:rPr>
              <a:t>ssh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shark.ics.cs.cmu.edu</a:t>
            </a:r>
            <a:endParaRPr lang="en-US" dirty="0" smtClean="0">
              <a:latin typeface="Courier New"/>
              <a:cs typeface="Courier New"/>
            </a:endParaRPr>
          </a:p>
          <a:p>
            <a:pPr lvl="1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552450" lvl="1"/>
            <a:r>
              <a:rPr lang="en-US" dirty="0" smtClean="0"/>
              <a:t>21 servers </a:t>
            </a:r>
            <a:r>
              <a:rPr lang="en-US" dirty="0"/>
              <a:t>donated by Intel for</a:t>
            </a:r>
            <a:r>
              <a:rPr lang="en-US" dirty="0" smtClean="0"/>
              <a:t> 213</a:t>
            </a:r>
          </a:p>
          <a:p>
            <a:pPr marL="838200" lvl="2"/>
            <a:r>
              <a:rPr lang="en-US" dirty="0" smtClean="0"/>
              <a:t>10 student machines (for student logins)</a:t>
            </a:r>
          </a:p>
          <a:p>
            <a:pPr marL="838200" lvl="2"/>
            <a:r>
              <a:rPr lang="en-US" dirty="0" smtClean="0"/>
              <a:t>1 head node (for </a:t>
            </a:r>
            <a:r>
              <a:rPr lang="en-US" dirty="0" err="1" smtClean="0"/>
              <a:t>Autolab</a:t>
            </a:r>
            <a:r>
              <a:rPr lang="en-US" dirty="0" smtClean="0"/>
              <a:t> server and instructor logins)</a:t>
            </a:r>
          </a:p>
          <a:p>
            <a:pPr marL="838200" lvl="2"/>
            <a:r>
              <a:rPr lang="en-US" dirty="0" smtClean="0"/>
              <a:t>10 grading machines (for </a:t>
            </a:r>
            <a:r>
              <a:rPr lang="en-US" dirty="0" err="1" smtClean="0"/>
              <a:t>autograding</a:t>
            </a:r>
            <a:r>
              <a:rPr lang="en-US" dirty="0" smtClean="0"/>
              <a:t>)</a:t>
            </a:r>
          </a:p>
          <a:p>
            <a:pPr marL="552450" lvl="1"/>
            <a:r>
              <a:rPr lang="en-US" dirty="0" smtClean="0"/>
              <a:t>Each server: 8 Nehalem cores, 32 GB DRAM, RHEL 6.1</a:t>
            </a:r>
          </a:p>
          <a:p>
            <a:pPr marL="552450" lvl="1"/>
            <a:r>
              <a:rPr lang="en-US" dirty="0" smtClean="0"/>
              <a:t>Rack mounted in Gates machine room</a:t>
            </a:r>
          </a:p>
          <a:p>
            <a:pPr marL="552450" lvl="1"/>
            <a:r>
              <a:rPr lang="en-US" dirty="0" smtClean="0"/>
              <a:t>Login using your Andrew ID and password</a:t>
            </a:r>
          </a:p>
          <a:p>
            <a:r>
              <a:rPr lang="en-US" dirty="0"/>
              <a:t>Getting help with the cluster machines:</a:t>
            </a:r>
            <a:endParaRPr lang="en-US" dirty="0" smtClean="0"/>
          </a:p>
          <a:p>
            <a:pPr marL="552450" lvl="1"/>
            <a:r>
              <a:rPr lang="en-US" dirty="0" smtClean="0"/>
              <a:t>Please </a:t>
            </a:r>
            <a:r>
              <a:rPr lang="en-US" dirty="0"/>
              <a:t>direct</a:t>
            </a:r>
            <a:r>
              <a:rPr lang="en-US" dirty="0" smtClean="0"/>
              <a:t> questions to staff mailing list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Timeliness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Grace days</a:t>
            </a:r>
            <a:endParaRPr lang="en-US" dirty="0" smtClean="0"/>
          </a:p>
          <a:p>
            <a:pPr marL="552450" lvl="1"/>
            <a:r>
              <a:rPr lang="en-US" b="1" dirty="0" smtClean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5 grace days </a:t>
            </a:r>
            <a:r>
              <a:rPr lang="en-US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for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the </a:t>
            </a:r>
            <a:r>
              <a:rPr lang="en-US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course</a:t>
            </a:r>
          </a:p>
          <a:p>
            <a:pPr marL="552450" lvl="1"/>
            <a:r>
              <a:rPr lang="en-US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Limit of</a:t>
            </a:r>
            <a:r>
              <a:rPr lang="en-US" b="1" dirty="0" smtClean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2 grace days </a:t>
            </a:r>
            <a:r>
              <a:rPr lang="en-US" dirty="0" smtClean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per lab used </a:t>
            </a:r>
            <a:r>
              <a:rPr lang="en-US" b="1" dirty="0" smtClean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automatically</a:t>
            </a:r>
            <a:endParaRPr lang="en-US" b="1" dirty="0" smtClean="0">
              <a:solidFill>
                <a:srgbClr val="FF0000"/>
              </a:solidFill>
              <a:latin typeface="Calibri Bold" charset="0"/>
              <a:ea typeface="ヒラギノ角ゴ ProN W6" charset="-128"/>
              <a:cs typeface="ヒラギノ角ゴ ProN W6" charset="-128"/>
              <a:sym typeface="Calibri Bold" charset="0"/>
            </a:endParaRPr>
          </a:p>
          <a:p>
            <a:pPr marL="552450" lvl="1"/>
            <a:r>
              <a:rPr lang="en-US" dirty="0"/>
              <a:t>Covers scheduling crunch, out-of-town trips, illnesses, minor setbacks</a:t>
            </a:r>
          </a:p>
          <a:p>
            <a:pPr marL="552450" lvl="1"/>
            <a:r>
              <a:rPr lang="en-US" dirty="0"/>
              <a:t>Save them until late in the term!</a:t>
            </a:r>
          </a:p>
          <a:p>
            <a:r>
              <a:rPr lang="en-US" dirty="0"/>
              <a:t>Lateness penalties</a:t>
            </a:r>
          </a:p>
          <a:p>
            <a:pPr marL="552450" lvl="1"/>
            <a:r>
              <a:rPr lang="en-US" dirty="0"/>
              <a:t>Once grace </a:t>
            </a:r>
            <a:r>
              <a:rPr lang="en-US" dirty="0" err="1" smtClean="0"/>
              <a:t>day(s</a:t>
            </a:r>
            <a:r>
              <a:rPr lang="en-US" dirty="0" smtClean="0"/>
              <a:t>) </a:t>
            </a:r>
            <a:r>
              <a:rPr lang="en-US" dirty="0"/>
              <a:t>used up, get penalized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15% per </a:t>
            </a:r>
            <a:r>
              <a:rPr lang="en-US" b="1" dirty="0">
                <a:solidFill>
                  <a:srgbClr val="FF0000"/>
                </a:solidFill>
              </a:rPr>
              <a:t>day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52450" lvl="1"/>
            <a:r>
              <a:rPr lang="en-US" dirty="0" smtClean="0"/>
              <a:t>No </a:t>
            </a:r>
            <a:r>
              <a:rPr lang="en-US" dirty="0" err="1" smtClean="0"/>
              <a:t>handins</a:t>
            </a:r>
            <a:r>
              <a:rPr lang="en-US" dirty="0" smtClean="0"/>
              <a:t> later than </a:t>
            </a:r>
            <a:r>
              <a:rPr lang="en-US" b="1" dirty="0" smtClean="0">
                <a:solidFill>
                  <a:srgbClr val="FF0000"/>
                </a:solidFill>
              </a:rPr>
              <a:t>3 </a:t>
            </a:r>
            <a:r>
              <a:rPr lang="en-US" b="1" dirty="0">
                <a:solidFill>
                  <a:srgbClr val="FF0000"/>
                </a:solidFill>
              </a:rPr>
              <a:t>days after due date</a:t>
            </a:r>
          </a:p>
          <a:p>
            <a:r>
              <a:rPr lang="en-US" dirty="0"/>
              <a:t>Catastrophic events</a:t>
            </a:r>
          </a:p>
          <a:p>
            <a:pPr marL="552450" lvl="1"/>
            <a:r>
              <a:rPr lang="en-US" dirty="0"/>
              <a:t>Major illness, death in family, …</a:t>
            </a:r>
          </a:p>
          <a:p>
            <a:pPr marL="552450" lvl="1"/>
            <a:r>
              <a:rPr lang="en-US" dirty="0"/>
              <a:t>Formulate a plan (with your academic advisor) to get back on track</a:t>
            </a:r>
          </a:p>
          <a:p>
            <a:r>
              <a:rPr lang="en-US" dirty="0"/>
              <a:t>Advice</a:t>
            </a:r>
          </a:p>
          <a:p>
            <a:pPr marL="552450" lvl="1"/>
            <a:r>
              <a:rPr lang="en-US" dirty="0"/>
              <a:t>Once you start running late, it’s really hard to catch 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Cheating</a:t>
            </a: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is cheating?</a:t>
            </a:r>
          </a:p>
          <a:p>
            <a:pPr lvl="1"/>
            <a:r>
              <a:rPr lang="en-US" smtClean="0"/>
              <a:t>Sharing code: by copying, retyping, looking at, or supplying a file</a:t>
            </a:r>
          </a:p>
          <a:p>
            <a:pPr lvl="1"/>
            <a:r>
              <a:rPr lang="en-US" smtClean="0"/>
              <a:t>Coaching: helping your friend to write a lab, line by line</a:t>
            </a:r>
          </a:p>
          <a:p>
            <a:pPr lvl="1"/>
            <a:r>
              <a:rPr lang="en-US" smtClean="0"/>
              <a:t>Copying code from previous course or from elsewhere on WWW</a:t>
            </a:r>
          </a:p>
          <a:p>
            <a:pPr lvl="2"/>
            <a:r>
              <a:rPr lang="en-US" smtClean="0"/>
              <a:t>Only allowed to use code we supply, or from CS:APP website</a:t>
            </a:r>
          </a:p>
          <a:p>
            <a:r>
              <a:rPr lang="en-US" smtClean="0"/>
              <a:t>What is NOT cheating?</a:t>
            </a:r>
          </a:p>
          <a:p>
            <a:pPr lvl="1"/>
            <a:r>
              <a:rPr lang="en-US" smtClean="0"/>
              <a:t>Explaining how to use systems or tools</a:t>
            </a:r>
          </a:p>
          <a:p>
            <a:pPr lvl="1"/>
            <a:r>
              <a:rPr lang="en-US" smtClean="0"/>
              <a:t>Helping others with high-level design issues</a:t>
            </a:r>
          </a:p>
          <a:p>
            <a:r>
              <a:rPr lang="en-US" smtClean="0"/>
              <a:t>Penalty for cheating:</a:t>
            </a:r>
          </a:p>
          <a:p>
            <a:pPr lvl="1"/>
            <a:r>
              <a:rPr lang="en-US" smtClean="0"/>
              <a:t>Removal from course with failing grade</a:t>
            </a:r>
          </a:p>
          <a:p>
            <a:pPr lvl="1"/>
            <a:r>
              <a:rPr lang="en-US" smtClean="0"/>
              <a:t>Permanent mark on your record</a:t>
            </a:r>
          </a:p>
          <a:p>
            <a:r>
              <a:rPr lang="en-US" smtClean="0"/>
              <a:t>Detection of cheating:</a:t>
            </a:r>
          </a:p>
          <a:p>
            <a:pPr lvl="1"/>
            <a:r>
              <a:rPr lang="en-US" smtClean="0"/>
              <a:t>We do check </a:t>
            </a:r>
          </a:p>
          <a:p>
            <a:pPr lvl="1"/>
            <a:r>
              <a:rPr lang="en-US" smtClean="0"/>
              <a:t>Our tools for doing this are much better than most cheaters think!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Other Rules of the Lecture Hall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Laptops: permitted</a:t>
            </a:r>
          </a:p>
          <a:p>
            <a:endParaRPr lang="en-US"/>
          </a:p>
          <a:p>
            <a:r>
              <a:rPr lang="en-US"/>
              <a:t>Electronic communications: </a:t>
            </a:r>
            <a:r>
              <a:rPr lang="en-US">
                <a:solidFill>
                  <a:srgbClr val="A4080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forbidden</a:t>
            </a:r>
            <a:endParaRPr lang="en-US"/>
          </a:p>
          <a:p>
            <a:pPr marL="552450" lvl="1"/>
            <a:r>
              <a:rPr lang="en-US"/>
              <a:t>No email, instant messaging, cell phone calls, etc</a:t>
            </a:r>
          </a:p>
          <a:p>
            <a:endParaRPr lang="en-US"/>
          </a:p>
          <a:p>
            <a:r>
              <a:rPr lang="en-US"/>
              <a:t>Presence in lectures, recitations: voluntary, recommended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Policies: Grading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Exams (50%): midterm (20%), final (30%)</a:t>
            </a:r>
          </a:p>
          <a:p>
            <a:endParaRPr lang="en-US" dirty="0" smtClean="0"/>
          </a:p>
          <a:p>
            <a:r>
              <a:rPr lang="en-US" dirty="0" smtClean="0"/>
              <a:t>Labs (50%): </a:t>
            </a:r>
            <a:r>
              <a:rPr lang="en-US" dirty="0"/>
              <a:t>weighted according to </a:t>
            </a:r>
            <a:r>
              <a:rPr lang="en-US" dirty="0" smtClean="0"/>
              <a:t>effort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Final grades based on a combination of straight scale and curving.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Programs and Data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Topics</a:t>
            </a:r>
          </a:p>
          <a:p>
            <a:pPr marL="552450" lvl="1"/>
            <a:r>
              <a:rPr lang="en-US" dirty="0"/>
              <a:t>Bits operations, arithmetic, assembly language programs</a:t>
            </a:r>
          </a:p>
          <a:p>
            <a:pPr marL="552450" lvl="1"/>
            <a:r>
              <a:rPr lang="en-US" dirty="0"/>
              <a:t>Representation of C control and data structures</a:t>
            </a:r>
          </a:p>
          <a:p>
            <a:pPr marL="552450" lvl="1"/>
            <a:r>
              <a:rPr lang="en-US" dirty="0"/>
              <a:t>Includes aspects of architecture and compilers </a:t>
            </a:r>
          </a:p>
          <a:p>
            <a:endParaRPr lang="en-US" dirty="0"/>
          </a:p>
          <a:p>
            <a:r>
              <a:rPr lang="en-US" dirty="0"/>
              <a:t>Assignments</a:t>
            </a:r>
          </a:p>
          <a:p>
            <a:pPr marL="552450" lvl="1"/>
            <a:r>
              <a:rPr lang="en-US" dirty="0"/>
              <a:t>L1 (</a:t>
            </a:r>
            <a:r>
              <a:rPr lang="en-US" dirty="0" err="1"/>
              <a:t>datalab</a:t>
            </a:r>
            <a:r>
              <a:rPr lang="en-US" dirty="0"/>
              <a:t>): Manipulating bits</a:t>
            </a:r>
          </a:p>
          <a:p>
            <a:pPr marL="552450" lvl="1"/>
            <a:r>
              <a:rPr lang="en-US" dirty="0"/>
              <a:t>L2 (</a:t>
            </a:r>
            <a:r>
              <a:rPr lang="en-US" dirty="0" err="1"/>
              <a:t>bomblab</a:t>
            </a:r>
            <a:r>
              <a:rPr lang="en-US" dirty="0"/>
              <a:t>): Defusing a binary bomb</a:t>
            </a:r>
          </a:p>
          <a:p>
            <a:pPr marL="552450" lvl="1"/>
            <a:r>
              <a:rPr lang="en-US" dirty="0"/>
              <a:t>L3 (</a:t>
            </a:r>
            <a:r>
              <a:rPr lang="en-US" dirty="0" err="1"/>
              <a:t>buflab</a:t>
            </a:r>
            <a:r>
              <a:rPr lang="en-US" dirty="0"/>
              <a:t>): Hacking a buffer bomb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The Memory Hierarchy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Topics</a:t>
            </a:r>
          </a:p>
          <a:p>
            <a:pPr marL="552450" lvl="1"/>
            <a:r>
              <a:rPr lang="en-US" dirty="0"/>
              <a:t>Memory technology, memory hierarchy, caches, disks, locality</a:t>
            </a:r>
          </a:p>
          <a:p>
            <a:pPr marL="552450" lvl="1"/>
            <a:r>
              <a:rPr lang="en-US" dirty="0"/>
              <a:t>Includes aspects of architecture and </a:t>
            </a:r>
            <a:r>
              <a:rPr lang="en-US" dirty="0" smtClean="0"/>
              <a:t>OS</a:t>
            </a:r>
          </a:p>
          <a:p>
            <a:pPr marL="552450" lvl="1"/>
            <a:endParaRPr lang="en-US" dirty="0" smtClean="0"/>
          </a:p>
          <a:p>
            <a:pPr marL="292100"/>
            <a:r>
              <a:rPr lang="en-US" dirty="0" smtClean="0"/>
              <a:t>Assignments</a:t>
            </a:r>
          </a:p>
          <a:p>
            <a:pPr marL="552450" lvl="1"/>
            <a:r>
              <a:rPr lang="en-US" dirty="0" smtClean="0"/>
              <a:t>L4 (</a:t>
            </a:r>
            <a:r>
              <a:rPr lang="en-US" dirty="0" err="1" smtClean="0"/>
              <a:t>cachelab</a:t>
            </a:r>
            <a:r>
              <a:rPr lang="en-US" dirty="0" smtClean="0"/>
              <a:t>): Building a cache simulator and optimizing for locality.</a:t>
            </a:r>
          </a:p>
          <a:p>
            <a:pPr marL="838200" lvl="2"/>
            <a:r>
              <a:rPr lang="en-US" dirty="0" smtClean="0"/>
              <a:t>Learn how to exploit locality in your programs.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534400" cy="1092200"/>
          </a:xfrm>
        </p:spPr>
        <p:txBody>
          <a:bodyPr/>
          <a:lstStyle/>
          <a:p>
            <a:r>
              <a:rPr lang="en-US" b="1" dirty="0" smtClean="0"/>
              <a:t>Course Theme:</a:t>
            </a:r>
            <a:br>
              <a:rPr lang="en-US" b="1" dirty="0" smtClean="0"/>
            </a:br>
            <a:r>
              <a:rPr lang="en-US" b="1" dirty="0" smtClean="0"/>
              <a:t>Abstraction Is Good But Don’t Forget Reality</a:t>
            </a:r>
            <a:endParaRPr lang="en-US" b="1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Most CS and CE courses emphasize abstraction</a:t>
            </a:r>
          </a:p>
          <a:p>
            <a:pPr lvl="1"/>
            <a:r>
              <a:rPr lang="en-US" dirty="0" smtClean="0"/>
              <a:t>Abstract data types</a:t>
            </a:r>
          </a:p>
          <a:p>
            <a:pPr lvl="1"/>
            <a:r>
              <a:rPr lang="en-US" dirty="0" smtClean="0"/>
              <a:t>Asymptotic analysis</a:t>
            </a:r>
          </a:p>
          <a:p>
            <a:r>
              <a:rPr lang="en-US" b="1" dirty="0" smtClean="0"/>
              <a:t>These abstractions have limits</a:t>
            </a:r>
          </a:p>
          <a:p>
            <a:pPr lvl="1"/>
            <a:r>
              <a:rPr lang="en-US" dirty="0" smtClean="0"/>
              <a:t>Especially in the presence of bugs</a:t>
            </a:r>
          </a:p>
          <a:p>
            <a:pPr lvl="1"/>
            <a:r>
              <a:rPr lang="en-US" dirty="0" smtClean="0"/>
              <a:t>Need to understand details of underlying implementations</a:t>
            </a:r>
          </a:p>
          <a:p>
            <a:r>
              <a:rPr lang="en-US" b="1" dirty="0" smtClean="0"/>
              <a:t>Useful outcomes from taking 213</a:t>
            </a:r>
          </a:p>
          <a:p>
            <a:pPr lvl="1"/>
            <a:r>
              <a:rPr lang="en-US" dirty="0" smtClean="0"/>
              <a:t>Become more effective programmers</a:t>
            </a:r>
          </a:p>
          <a:p>
            <a:pPr lvl="2"/>
            <a:r>
              <a:rPr lang="en-US" dirty="0" smtClean="0"/>
              <a:t>Able to find and eliminate bugs efficiently</a:t>
            </a:r>
          </a:p>
          <a:p>
            <a:pPr lvl="2"/>
            <a:r>
              <a:rPr lang="en-US" dirty="0" smtClean="0"/>
              <a:t>Able to understand and tune for program performance</a:t>
            </a:r>
          </a:p>
          <a:p>
            <a:pPr lvl="1"/>
            <a:r>
              <a:rPr lang="en-US" dirty="0" smtClean="0"/>
              <a:t>Prepare for later “systems” classes in CS &amp; ECE</a:t>
            </a:r>
          </a:p>
          <a:p>
            <a:pPr lvl="2"/>
            <a:r>
              <a:rPr lang="en-US" dirty="0" smtClean="0"/>
              <a:t>Compilers, Operating Systems, Networks, Computer Architecture, Embedded Systems, Storage Systems, etc.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Performance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  <a:p>
            <a:r>
              <a:rPr lang="en-US"/>
              <a:t>Topics</a:t>
            </a:r>
          </a:p>
          <a:p>
            <a:pPr marL="552450" lvl="1"/>
            <a:r>
              <a:rPr lang="en-US"/>
              <a:t>Co-optimization (control and data), measuring time on a computer</a:t>
            </a:r>
          </a:p>
          <a:p>
            <a:pPr marL="552450" lvl="1"/>
            <a:r>
              <a:rPr lang="en-US"/>
              <a:t>Includes aspects of architecture, compilers, and 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Exceptional  Control Flow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7823200" cy="5435600"/>
          </a:xfrm>
          <a:ln/>
        </p:spPr>
        <p:txBody>
          <a:bodyPr/>
          <a:lstStyle/>
          <a:p>
            <a:r>
              <a:rPr lang="en-US" dirty="0"/>
              <a:t>Topics</a:t>
            </a:r>
          </a:p>
          <a:p>
            <a:pPr marL="552450" lvl="1"/>
            <a:r>
              <a:rPr lang="en-US" dirty="0"/>
              <a:t>Hardware exceptions, processes, process control, Unix signals, nonlocal jumps</a:t>
            </a:r>
          </a:p>
          <a:p>
            <a:pPr marL="552450" lvl="1"/>
            <a:r>
              <a:rPr lang="en-US" dirty="0"/>
              <a:t>Includes aspects of compilers, OS, and architecture</a:t>
            </a:r>
          </a:p>
          <a:p>
            <a:pPr marL="552450" lvl="1"/>
            <a:endParaRPr lang="en-US" dirty="0"/>
          </a:p>
          <a:p>
            <a:r>
              <a:rPr lang="en-US" dirty="0"/>
              <a:t>Assignments</a:t>
            </a:r>
          </a:p>
          <a:p>
            <a:pPr marL="552450" lvl="1"/>
            <a:r>
              <a:rPr lang="en-US" dirty="0" smtClean="0"/>
              <a:t>L5 (</a:t>
            </a:r>
            <a:r>
              <a:rPr lang="en-US" dirty="0" err="1" smtClean="0"/>
              <a:t>tshlab</a:t>
            </a:r>
            <a:r>
              <a:rPr lang="en-US" dirty="0" smtClean="0"/>
              <a:t>)</a:t>
            </a:r>
            <a:r>
              <a:rPr lang="en-US" dirty="0"/>
              <a:t>: Writing</a:t>
            </a:r>
            <a:r>
              <a:rPr lang="en-US" dirty="0" smtClean="0"/>
              <a:t> your own Unix shell.</a:t>
            </a:r>
          </a:p>
          <a:p>
            <a:pPr marL="838200" lvl="2"/>
            <a:r>
              <a:rPr lang="en-US" dirty="0" smtClean="0"/>
              <a:t>A first introduction to concurrency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 Virtual Memory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Topics</a:t>
            </a:r>
          </a:p>
          <a:p>
            <a:pPr marL="552450" lvl="1"/>
            <a:r>
              <a:rPr lang="en-US" dirty="0"/>
              <a:t>Virtual memory, address translation, dynamic storage allocation</a:t>
            </a:r>
          </a:p>
          <a:p>
            <a:pPr marL="552450" lvl="1"/>
            <a:r>
              <a:rPr lang="en-US" dirty="0"/>
              <a:t>Includes aspects of architecture and OS</a:t>
            </a:r>
          </a:p>
          <a:p>
            <a:endParaRPr lang="en-US" dirty="0"/>
          </a:p>
          <a:p>
            <a:r>
              <a:rPr lang="en-US" dirty="0"/>
              <a:t>Assignments</a:t>
            </a:r>
          </a:p>
          <a:p>
            <a:pPr marL="552450" lvl="1"/>
            <a:r>
              <a:rPr lang="en-US" dirty="0" smtClean="0"/>
              <a:t>L6 (</a:t>
            </a:r>
            <a:r>
              <a:rPr lang="en-US" dirty="0" err="1"/>
              <a:t>malloclab</a:t>
            </a:r>
            <a:r>
              <a:rPr lang="en-US" dirty="0"/>
              <a:t>): Writing your own </a:t>
            </a:r>
            <a:r>
              <a:rPr lang="en-US" dirty="0" err="1"/>
              <a:t>malloc</a:t>
            </a:r>
            <a:r>
              <a:rPr lang="en-US" dirty="0"/>
              <a:t> package</a:t>
            </a:r>
          </a:p>
          <a:p>
            <a:pPr marL="838200" lvl="2"/>
            <a:r>
              <a:rPr lang="en-US" dirty="0"/>
              <a:t>Get a real feel for </a:t>
            </a:r>
            <a:r>
              <a:rPr lang="en-US" dirty="0" smtClean="0"/>
              <a:t>systems-level </a:t>
            </a:r>
            <a:r>
              <a:rPr lang="en-US" dirty="0"/>
              <a:t>programming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 Networking, and Concurrency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Topics</a:t>
            </a:r>
          </a:p>
          <a:p>
            <a:pPr marL="552450" lvl="1"/>
            <a:r>
              <a:rPr lang="en-US" dirty="0"/>
              <a:t>High level and low-level I/O, network programming</a:t>
            </a:r>
          </a:p>
          <a:p>
            <a:pPr marL="552450" lvl="1"/>
            <a:r>
              <a:rPr lang="en-US" dirty="0"/>
              <a:t>Internet services, Web servers</a:t>
            </a:r>
          </a:p>
          <a:p>
            <a:pPr marL="552450" lvl="1"/>
            <a:r>
              <a:rPr lang="en-US" dirty="0"/>
              <a:t>concurrency, concurrent server design, threads</a:t>
            </a:r>
          </a:p>
          <a:p>
            <a:pPr marL="552450" lvl="1"/>
            <a:r>
              <a:rPr lang="en-US" dirty="0"/>
              <a:t>I/O multiplexing with select</a:t>
            </a:r>
          </a:p>
          <a:p>
            <a:pPr marL="552450" lvl="1"/>
            <a:r>
              <a:rPr lang="en-US" dirty="0"/>
              <a:t>Includes aspects of networking, OS, and architecture</a:t>
            </a:r>
          </a:p>
          <a:p>
            <a:endParaRPr lang="en-US" dirty="0"/>
          </a:p>
          <a:p>
            <a:r>
              <a:rPr lang="en-US" dirty="0"/>
              <a:t>Assignments</a:t>
            </a:r>
          </a:p>
          <a:p>
            <a:pPr marL="552450" lvl="1"/>
            <a:r>
              <a:rPr lang="en-US" dirty="0" smtClean="0"/>
              <a:t>L7 </a:t>
            </a:r>
            <a:r>
              <a:rPr lang="en-US" dirty="0"/>
              <a:t>(</a:t>
            </a:r>
            <a:r>
              <a:rPr lang="en-US" dirty="0" err="1"/>
              <a:t>proxylab</a:t>
            </a:r>
            <a:r>
              <a:rPr lang="en-US" dirty="0"/>
              <a:t>): Writing your own Web </a:t>
            </a:r>
            <a:r>
              <a:rPr lang="en-US" dirty="0" smtClean="0"/>
              <a:t>proxy</a:t>
            </a:r>
          </a:p>
          <a:p>
            <a:pPr marL="838200" lvl="2"/>
            <a:r>
              <a:rPr lang="en-US" dirty="0" smtClean="0"/>
              <a:t>Learn network programming and more about concurrency and synchronization.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Lab Rationale 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Each lab has a well-defined goal such as solving a puzzle or winning a contest</a:t>
            </a:r>
          </a:p>
          <a:p>
            <a:endParaRPr lang="en-US"/>
          </a:p>
          <a:p>
            <a:r>
              <a:rPr lang="en-US"/>
              <a:t>Doing the lab should result in new skills and concepts</a:t>
            </a:r>
          </a:p>
          <a:p>
            <a:endParaRPr lang="en-US"/>
          </a:p>
          <a:p>
            <a:r>
              <a:rPr lang="en-US"/>
              <a:t>We try to use competition in a fun and healthy way</a:t>
            </a:r>
          </a:p>
          <a:p>
            <a:pPr marL="552450" lvl="1"/>
            <a:r>
              <a:rPr lang="en-US"/>
              <a:t>Set a reasonable threshold for full credit</a:t>
            </a:r>
          </a:p>
          <a:p>
            <a:pPr marL="552450" lvl="1"/>
            <a:r>
              <a:rPr lang="en-US"/>
              <a:t>Post intermediate results (anonymized) on Web page for glory!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 </a:t>
            </a:r>
            <a:r>
              <a:rPr lang="en-US" dirty="0" err="1" smtClean="0">
                <a:cs typeface="Courier New"/>
              </a:rPr>
              <a:t>autolab.cs.cmu.edu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Labs are provided by the </a:t>
            </a:r>
            <a:r>
              <a:rPr lang="en-US" dirty="0" err="1"/>
              <a:t>Autolab</a:t>
            </a:r>
            <a:r>
              <a:rPr lang="en-US" dirty="0"/>
              <a:t> </a:t>
            </a:r>
            <a:r>
              <a:rPr lang="en-US" dirty="0" smtClean="0"/>
              <a:t>system</a:t>
            </a:r>
          </a:p>
          <a:p>
            <a:pPr marL="552450" lvl="1"/>
            <a:r>
              <a:rPr lang="en-US" dirty="0" err="1"/>
              <a:t>Autograding</a:t>
            </a:r>
            <a:r>
              <a:rPr lang="en-US" dirty="0" smtClean="0"/>
              <a:t> system </a:t>
            </a:r>
            <a:r>
              <a:rPr lang="en-US" dirty="0"/>
              <a:t>developed</a:t>
            </a:r>
            <a:r>
              <a:rPr lang="en-US" dirty="0" smtClean="0"/>
              <a:t> by CMU students and faculty</a:t>
            </a:r>
          </a:p>
          <a:p>
            <a:pPr marL="552450" lvl="1"/>
            <a:r>
              <a:rPr lang="en-US" dirty="0" smtClean="0"/>
              <a:t>Using transient </a:t>
            </a:r>
            <a:r>
              <a:rPr lang="en-US" dirty="0" err="1" smtClean="0"/>
              <a:t>VMs</a:t>
            </a:r>
            <a:r>
              <a:rPr lang="en-US" dirty="0" smtClean="0"/>
              <a:t> on-demand to </a:t>
            </a:r>
            <a:r>
              <a:rPr lang="en-US" dirty="0" err="1" smtClean="0"/>
              <a:t>autograde</a:t>
            </a:r>
            <a:r>
              <a:rPr lang="en-US" dirty="0" smtClean="0"/>
              <a:t> </a:t>
            </a:r>
            <a:r>
              <a:rPr lang="en-US" dirty="0" err="1" smtClean="0"/>
              <a:t>untrusted</a:t>
            </a:r>
            <a:r>
              <a:rPr lang="en-US" dirty="0" smtClean="0"/>
              <a:t> code.</a:t>
            </a:r>
          </a:p>
          <a:p>
            <a:pPr marL="552450" lvl="1"/>
            <a:r>
              <a:rPr lang="en-US" dirty="0" smtClean="0"/>
              <a:t>Precursor to worldwide </a:t>
            </a:r>
            <a:r>
              <a:rPr lang="en-US" dirty="0" err="1" smtClean="0"/>
              <a:t>autograding</a:t>
            </a:r>
            <a:r>
              <a:rPr lang="en-US" dirty="0" smtClean="0"/>
              <a:t> system</a:t>
            </a:r>
          </a:p>
          <a:p>
            <a:r>
              <a:rPr lang="en-US" dirty="0"/>
              <a:t>With </a:t>
            </a:r>
            <a:r>
              <a:rPr lang="en-US" dirty="0" err="1"/>
              <a:t>Autolab</a:t>
            </a:r>
            <a:r>
              <a:rPr lang="en-US" dirty="0"/>
              <a:t> you can use your Web browser to:</a:t>
            </a:r>
            <a:endParaRPr lang="en-US" dirty="0" smtClean="0"/>
          </a:p>
          <a:p>
            <a:pPr marL="552450" lvl="1"/>
            <a:r>
              <a:rPr lang="en-US" dirty="0" smtClean="0"/>
              <a:t>Download </a:t>
            </a:r>
            <a:r>
              <a:rPr lang="en-US" dirty="0"/>
              <a:t>the lab materials</a:t>
            </a:r>
          </a:p>
          <a:p>
            <a:pPr marL="552450" lvl="1"/>
            <a:r>
              <a:rPr lang="en-US" dirty="0"/>
              <a:t>Stream </a:t>
            </a:r>
            <a:r>
              <a:rPr lang="en-US" dirty="0" err="1"/>
              <a:t>autoresults</a:t>
            </a:r>
            <a:r>
              <a:rPr lang="en-US" dirty="0"/>
              <a:t> to</a:t>
            </a:r>
            <a:r>
              <a:rPr lang="en-US" dirty="0" smtClean="0"/>
              <a:t> a Web scoreboard as </a:t>
            </a:r>
            <a:r>
              <a:rPr lang="en-US" dirty="0"/>
              <a:t>you </a:t>
            </a:r>
            <a:r>
              <a:rPr lang="en-US" dirty="0" smtClean="0"/>
              <a:t>work</a:t>
            </a:r>
          </a:p>
          <a:p>
            <a:pPr marL="552450" lvl="1"/>
            <a:r>
              <a:rPr lang="en-US" dirty="0" err="1"/>
              <a:t>Handin</a:t>
            </a:r>
            <a:r>
              <a:rPr lang="en-US" dirty="0"/>
              <a:t> your code for </a:t>
            </a:r>
            <a:r>
              <a:rPr lang="en-US" dirty="0" err="1"/>
              <a:t>autograding</a:t>
            </a:r>
            <a:r>
              <a:rPr lang="en-US" dirty="0"/>
              <a:t> by the </a:t>
            </a:r>
            <a:r>
              <a:rPr lang="en-US" dirty="0" err="1"/>
              <a:t>Autolab</a:t>
            </a:r>
            <a:r>
              <a:rPr lang="en-US" dirty="0"/>
              <a:t> server</a:t>
            </a:r>
          </a:p>
          <a:p>
            <a:pPr marL="552450" lvl="1"/>
            <a:r>
              <a:rPr lang="en-US" dirty="0"/>
              <a:t>View the complete history of your code </a:t>
            </a:r>
            <a:r>
              <a:rPr lang="en-US" dirty="0" err="1"/>
              <a:t>handins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autograded</a:t>
            </a:r>
            <a:r>
              <a:rPr lang="en-US" dirty="0" smtClean="0"/>
              <a:t> results, and instructor’s evaluations.</a:t>
            </a:r>
          </a:p>
          <a:p>
            <a:pPr marL="552450" lvl="1"/>
            <a:r>
              <a:rPr lang="en-US" dirty="0"/>
              <a:t>View the class</a:t>
            </a:r>
            <a:r>
              <a:rPr lang="en-US" dirty="0" smtClean="0"/>
              <a:t> scoreboard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2971800" y="2720975"/>
            <a:ext cx="2870200" cy="784225"/>
          </a:xfrm>
          <a:ln/>
        </p:spPr>
        <p:txBody>
          <a:bodyPr/>
          <a:lstStyle/>
          <a:p>
            <a:pPr marL="80963" indent="-809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dirty="0" smtClean="0">
                <a:solidFill>
                  <a:srgbClr val="606060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Welcome and Enjoy! </a:t>
            </a:r>
            <a:endParaRPr lang="en-US" sz="4800" dirty="0">
              <a:solidFill>
                <a:srgbClr val="606060"/>
              </a:solidFill>
              <a:latin typeface="Calibri Italic" charset="0"/>
              <a:ea typeface="ヒラギノ角ゴ ProN W3" charset="-128"/>
              <a:cs typeface="ヒラギノ角ゴ ProN W3" charset="-128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Security Example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508000" y="1270000"/>
            <a:ext cx="8080437" cy="2785378"/>
          </a:xfrm>
          <a:prstGeom prst="rect">
            <a:avLst/>
          </a:prstGeom>
          <a:solidFill>
            <a:srgbClr val="F7F5CD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Kernel memory region holding user-accessible data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#define KSIZE 1024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char kbuf[KSIZE];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Copy at most maxlen bytes from kernel region to user buffer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copy_from_kernel(void *user_dest, int maxlen)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/* Byte count len is minimum of buffer size and maxlen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int len = KSIZE &lt; maxlen ? KSIZE : maxlen;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memcpy(user_dest, kbuf, len);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return len;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4445000"/>
            <a:ext cx="8382000" cy="2387600"/>
          </a:xfrm>
          <a:ln/>
        </p:spPr>
        <p:txBody>
          <a:bodyPr/>
          <a:lstStyle/>
          <a:p>
            <a:r>
              <a:rPr lang="en-US"/>
              <a:t>Similar to code found in FreeBSD’s implementation of getpeername</a:t>
            </a:r>
          </a:p>
          <a:p>
            <a:r>
              <a:rPr lang="en-US"/>
              <a:t>There are legions of smart people trying to find vulnerabilities in programs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Typical Usage</a:t>
            </a:r>
          </a:p>
        </p:txBody>
      </p:sp>
      <p:sp>
        <p:nvSpPr>
          <p:cNvPr id="9220" name="Rectangle 4"/>
          <p:cNvSpPr>
            <a:spLocks/>
          </p:cNvSpPr>
          <p:nvPr/>
        </p:nvSpPr>
        <p:spPr bwMode="auto">
          <a:xfrm>
            <a:off x="508000" y="1329422"/>
            <a:ext cx="8080437" cy="2785378"/>
          </a:xfrm>
          <a:prstGeom prst="rect">
            <a:avLst/>
          </a:prstGeom>
          <a:solidFill>
            <a:srgbClr val="F7F5CD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Kernel memory region holding user-accessible data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#define KSIZE 1024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char kbuf[KSIZE];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Copy at most maxlen bytes from kernel region to user buffer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copy_from_kernel(void *user_dest, int maxlen)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/* Byte count len is minimum of buffer size and maxlen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int len = KSIZE &lt; maxlen ? KSIZE : maxlen;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memcpy(user_dest, kbuf, len);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return len;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9221" name="Rectangle 5"/>
          <p:cNvSpPr>
            <a:spLocks/>
          </p:cNvSpPr>
          <p:nvPr/>
        </p:nvSpPr>
        <p:spPr bwMode="auto">
          <a:xfrm>
            <a:off x="508000" y="4445000"/>
            <a:ext cx="4386517" cy="1800493"/>
          </a:xfrm>
          <a:prstGeom prst="rect">
            <a:avLst/>
          </a:prstGeom>
          <a:solidFill>
            <a:srgbClr val="CDF1C5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#define MSIZE 528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getstuff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char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mybuf[MSIZE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copy_from_kernel(mybuf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MSIZE);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printf(“%s\n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”,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mybuf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Malicious Usage</a:t>
            </a:r>
          </a:p>
        </p:txBody>
      </p:sp>
      <p:sp>
        <p:nvSpPr>
          <p:cNvPr id="10244" name="Rectangle 4"/>
          <p:cNvSpPr>
            <a:spLocks/>
          </p:cNvSpPr>
          <p:nvPr/>
        </p:nvSpPr>
        <p:spPr bwMode="auto">
          <a:xfrm>
            <a:off x="508000" y="4445000"/>
            <a:ext cx="4509648" cy="1800493"/>
          </a:xfrm>
          <a:prstGeom prst="rect">
            <a:avLst/>
          </a:prstGeom>
          <a:solidFill>
            <a:srgbClr val="D3F2D3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#define MSIZE 528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getstuff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char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mybuf[MSIZE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copy_from_kernel(mybuf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  <a:r>
              <a:rPr lang="en-US" sz="1600" b="1" dirty="0">
                <a:solidFill>
                  <a:srgbClr val="CC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MSIZE);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. . .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508000" y="1270000"/>
            <a:ext cx="8003493" cy="2708433"/>
          </a:xfrm>
          <a:prstGeom prst="rect">
            <a:avLst/>
          </a:prstGeom>
          <a:solidFill>
            <a:srgbClr val="F7F5CD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Kernel memory region holding user-accessible data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#define KSIZE 1024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char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kbuf[KSIZE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Copy at most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maxlen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bytes from kernel region to user buffer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copy_from_kernel(void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user_dest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maxlen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/* Byte count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is minimum of buffer size and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maxlen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KSIZE &lt;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maxlen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? KSIZE :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maxlen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memcpy(user_dest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kbuf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,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Great Reality #1: </a:t>
            </a:r>
            <a:br>
              <a:rPr lang="en-US" b="1" dirty="0"/>
            </a:br>
            <a:r>
              <a:rPr lang="en-US" b="1" dirty="0" err="1"/>
              <a:t>Ints</a:t>
            </a:r>
            <a:r>
              <a:rPr lang="en-US" b="1" dirty="0"/>
              <a:t> are not Integers, Floats are not </a:t>
            </a:r>
            <a:r>
              <a:rPr lang="en-US" b="1" dirty="0" err="1"/>
              <a:t>Reals</a:t>
            </a:r>
            <a:endParaRPr lang="en-US" b="1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/>
              <a:t>Example 1: Is x</a:t>
            </a:r>
            <a:r>
              <a:rPr lang="en-US" b="1" baseline="32000" dirty="0"/>
              <a:t>2</a:t>
            </a:r>
            <a:r>
              <a:rPr lang="en-US" b="1" dirty="0"/>
              <a:t> ≥ 0?</a:t>
            </a:r>
          </a:p>
          <a:p>
            <a:pPr marL="552450" lvl="1">
              <a:spcBef>
                <a:spcPts val="1600"/>
              </a:spcBef>
            </a:pPr>
            <a:r>
              <a:rPr lang="en-US" dirty="0"/>
              <a:t>Float’s: Yes!</a:t>
            </a:r>
          </a:p>
          <a:p>
            <a:pPr marL="552450" lvl="1">
              <a:spcBef>
                <a:spcPts val="9600"/>
              </a:spcBef>
            </a:pPr>
            <a:r>
              <a:rPr lang="en-US" dirty="0" err="1"/>
              <a:t>Int’s</a:t>
            </a:r>
            <a:r>
              <a:rPr lang="en-US" dirty="0"/>
              <a:t>:</a:t>
            </a:r>
          </a:p>
          <a:p>
            <a:pPr marL="838200" lvl="2"/>
            <a:r>
              <a:rPr lang="en-US" dirty="0">
                <a:ea typeface="Zapf Dingbats" charset="2"/>
                <a:cs typeface="Zapf Dingbats" charset="2"/>
              </a:rPr>
              <a:t> 40000 * 40000  </a:t>
            </a:r>
            <a:r>
              <a:rPr lang="en-US" dirty="0" smtClean="0">
                <a:ea typeface="Zapf Dingbats" charset="2"/>
                <a:cs typeface="Zapf Dingbats" charset="2"/>
                <a:sym typeface="Wingdings" pitchFamily="2" charset="2"/>
              </a:rPr>
              <a:t></a:t>
            </a:r>
            <a:r>
              <a:rPr lang="en-US" dirty="0" smtClean="0">
                <a:ea typeface="Zapf Dingbats" charset="2"/>
                <a:cs typeface="Zapf Dingbats" charset="2"/>
              </a:rPr>
              <a:t> </a:t>
            </a:r>
            <a:r>
              <a:rPr lang="en-US" dirty="0">
                <a:ea typeface="Zapf Dingbats" charset="2"/>
                <a:cs typeface="Zapf Dingbats" charset="2"/>
              </a:rPr>
              <a:t>1600000000</a:t>
            </a:r>
            <a:endParaRPr lang="en-US" dirty="0"/>
          </a:p>
          <a:p>
            <a:pPr marL="838200" lvl="2"/>
            <a:r>
              <a:rPr lang="en-US" dirty="0">
                <a:ea typeface="Zapf Dingbats" charset="2"/>
                <a:cs typeface="Zapf Dingbats" charset="2"/>
              </a:rPr>
              <a:t> 50000 * 50000  </a:t>
            </a:r>
            <a:r>
              <a:rPr lang="en-US" dirty="0" smtClean="0">
                <a:ea typeface="Zapf Dingbats" charset="2"/>
                <a:cs typeface="Zapf Dingbats" charset="2"/>
                <a:sym typeface="Wingdings" pitchFamily="2" charset="2"/>
              </a:rPr>
              <a:t></a:t>
            </a:r>
            <a:r>
              <a:rPr lang="en-US" dirty="0" smtClean="0">
                <a:ea typeface="Zapf Dingbats" charset="2"/>
                <a:cs typeface="Zapf Dingbats" charset="2"/>
              </a:rPr>
              <a:t> </a:t>
            </a:r>
            <a:r>
              <a:rPr lang="en-US" dirty="0">
                <a:ea typeface="Zapf Dingbats" charset="2"/>
                <a:cs typeface="Zapf Dingbats" charset="2"/>
              </a:rPr>
              <a:t>??</a:t>
            </a:r>
            <a:endParaRPr lang="en-US" dirty="0"/>
          </a:p>
          <a:p>
            <a:r>
              <a:rPr lang="en-US" b="1" dirty="0"/>
              <a:t>Example 2: Is (</a:t>
            </a:r>
            <a:r>
              <a:rPr lang="en-US" b="1" dirty="0" err="1"/>
              <a:t>x</a:t>
            </a:r>
            <a:r>
              <a:rPr lang="en-US" b="1" dirty="0"/>
              <a:t> + </a:t>
            </a:r>
            <a:r>
              <a:rPr lang="en-US" b="1" dirty="0" err="1"/>
              <a:t>y</a:t>
            </a:r>
            <a:r>
              <a:rPr lang="en-US" b="1" dirty="0"/>
              <a:t>) + </a:t>
            </a:r>
            <a:r>
              <a:rPr lang="en-US" b="1" dirty="0" err="1"/>
              <a:t>z</a:t>
            </a:r>
            <a:r>
              <a:rPr lang="en-US" b="1" dirty="0"/>
              <a:t>  =  </a:t>
            </a:r>
            <a:r>
              <a:rPr lang="en-US" b="1" dirty="0" err="1"/>
              <a:t>x</a:t>
            </a:r>
            <a:r>
              <a:rPr lang="en-US" b="1" dirty="0"/>
              <a:t> + (</a:t>
            </a:r>
            <a:r>
              <a:rPr lang="en-US" b="1" dirty="0" err="1"/>
              <a:t>y</a:t>
            </a:r>
            <a:r>
              <a:rPr lang="en-US" b="1" dirty="0"/>
              <a:t> + </a:t>
            </a:r>
            <a:r>
              <a:rPr lang="en-US" b="1" dirty="0" err="1"/>
              <a:t>z</a:t>
            </a:r>
            <a:r>
              <a:rPr lang="en-US" b="1" dirty="0"/>
              <a:t>)?</a:t>
            </a:r>
          </a:p>
          <a:p>
            <a:pPr marL="552450" lvl="1"/>
            <a:r>
              <a:rPr lang="en-US" dirty="0"/>
              <a:t>Unsigned &amp; Signed </a:t>
            </a:r>
            <a:r>
              <a:rPr lang="en-US" dirty="0" err="1"/>
              <a:t>Int’s</a:t>
            </a:r>
            <a:r>
              <a:rPr lang="en-US" dirty="0"/>
              <a:t>: Yes!</a:t>
            </a:r>
          </a:p>
          <a:p>
            <a:pPr marL="552450" lvl="1"/>
            <a:r>
              <a:rPr lang="en-US" dirty="0"/>
              <a:t>Float’s:	</a:t>
            </a:r>
          </a:p>
          <a:p>
            <a:pPr marL="838200" lvl="2"/>
            <a:r>
              <a:rPr lang="en-US" dirty="0"/>
              <a:t> (1e20 + -1e20) + 3.14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3.14</a:t>
            </a:r>
          </a:p>
          <a:p>
            <a:pPr marL="838200" lvl="2"/>
            <a:r>
              <a:rPr lang="en-US" dirty="0"/>
              <a:t> 1e20 + (-1e20 + 3.14</a:t>
            </a:r>
            <a:r>
              <a:rPr lang="en-US"/>
              <a:t>) </a:t>
            </a:r>
            <a:r>
              <a:rPr lang="en-US" smtClean="0">
                <a:sym typeface="Wingdings" pitchFamily="2" charset="2"/>
              </a:rPr>
              <a:t></a:t>
            </a:r>
            <a:r>
              <a:rPr lang="en-US" smtClean="0"/>
              <a:t> </a:t>
            </a:r>
            <a:r>
              <a:rPr lang="en-US" dirty="0"/>
              <a:t>??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8800" y="1900238"/>
            <a:ext cx="5524500" cy="1820862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7174" name="Rectangle 6"/>
          <p:cNvSpPr>
            <a:spLocks/>
          </p:cNvSpPr>
          <p:nvPr/>
        </p:nvSpPr>
        <p:spPr bwMode="auto">
          <a:xfrm>
            <a:off x="7342188" y="6578600"/>
            <a:ext cx="1727200" cy="25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Source: xkcd.com</a:t>
            </a:r>
            <a:r>
              <a:rPr lang="en-US" sz="12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/571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bldLvl="3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Assembly Code Example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Time Stamp Counter</a:t>
            </a:r>
          </a:p>
          <a:p>
            <a:pPr marL="552450" lvl="1"/>
            <a:r>
              <a:rPr lang="en-US"/>
              <a:t>Special 64-bit register in Intel-compatible machines</a:t>
            </a:r>
          </a:p>
          <a:p>
            <a:pPr marL="552450" lvl="1"/>
            <a:r>
              <a:rPr lang="en-US"/>
              <a:t>Incremented every clock cycle</a:t>
            </a:r>
          </a:p>
          <a:p>
            <a:pPr marL="552450" lvl="1"/>
            <a:r>
              <a:rPr lang="en-US"/>
              <a:t>Read with rdtsc instruction</a:t>
            </a:r>
          </a:p>
          <a:p>
            <a:r>
              <a:rPr lang="en-US"/>
              <a:t>Application</a:t>
            </a:r>
          </a:p>
          <a:p>
            <a:pPr marL="552450" lvl="1"/>
            <a:r>
              <a:rPr lang="en-US"/>
              <a:t>Measure time (in clock cycles) required by procedure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709613" y="4114800"/>
            <a:ext cx="5753100" cy="14732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start_counter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P();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get_counter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printf("P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required %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clock cycles\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",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Code to Read Counter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Write small amount of assembly code using GCC’s asm facility</a:t>
            </a:r>
          </a:p>
          <a:p>
            <a:r>
              <a:rPr lang="en-US"/>
              <a:t>Inserts assembly code into machine code generated by compiler</a:t>
            </a:r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774700" y="2819400"/>
            <a:ext cx="7670800" cy="3606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static unsigned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cyc_hi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static unsigned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cyc_lo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/* Set *hi and *lo to the high and low order bits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of the cycle counter. 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access_counter(unsigned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*hi, unsigned *lo)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asm("rdtsc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movl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%%edx,%0;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movl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%%eax,%1"  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: "=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r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 (*hi), "=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r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 (*lo) 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: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: "%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edx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", "%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eax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The Memory Mountain</a:t>
            </a:r>
          </a:p>
        </p:txBody>
      </p:sp>
      <p:graphicFrame>
        <p:nvGraphicFramePr>
          <p:cNvPr id="1661" name="Chart 1660"/>
          <p:cNvGraphicFramePr>
            <a:graphicFrameLocks noGrp="1"/>
          </p:cNvGraphicFramePr>
          <p:nvPr/>
        </p:nvGraphicFramePr>
        <p:xfrm>
          <a:off x="0" y="1028700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62" name="Rectangle 1661"/>
          <p:cNvSpPr>
            <a:spLocks noChangeArrowheads="1"/>
          </p:cNvSpPr>
          <p:nvPr/>
        </p:nvSpPr>
        <p:spPr bwMode="auto">
          <a:xfrm>
            <a:off x="7315200" y="533400"/>
            <a:ext cx="1752600" cy="11669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400" b="0" i="0" strike="noStrike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Intel Core </a:t>
            </a: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i7</a:t>
            </a:r>
          </a:p>
          <a:p>
            <a:pPr algn="l" rtl="0">
              <a:defRPr sz="1000"/>
            </a:pP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2.67 GHz</a:t>
            </a:r>
          </a:p>
          <a:p>
            <a:pPr algn="l" rtl="0">
              <a:defRPr sz="1000"/>
            </a:pP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32 KB L1 </a:t>
            </a:r>
            <a:r>
              <a:rPr lang="en-US" sz="1400" b="0" i="0" strike="noStrike" dirty="0" err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d</a:t>
            </a: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-cache</a:t>
            </a:r>
          </a:p>
          <a:p>
            <a:pPr algn="l" rtl="0">
              <a:defRPr sz="1000"/>
            </a:pP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256 </a:t>
            </a:r>
            <a:r>
              <a:rPr lang="en-US" sz="1400" b="0" i="0" strike="noStrike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KB </a:t>
            </a: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L2 cache</a:t>
            </a:r>
          </a:p>
          <a:p>
            <a:pPr algn="l" rtl="0">
              <a:defRPr sz="1000"/>
            </a:pPr>
            <a:r>
              <a:rPr lang="en-US" sz="1400" b="0" i="0" strike="noStrike" dirty="0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8 MB L3 cache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 Matrix Multiplication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5448300"/>
            <a:ext cx="8382000" cy="1384300"/>
          </a:xfrm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100"/>
              <a:t>Standard desktop computer, vendor compiler, using optimization flags</a:t>
            </a:r>
          </a:p>
          <a:p>
            <a:pPr>
              <a:spcBef>
                <a:spcPts val="538"/>
              </a:spcBef>
            </a:pPr>
            <a:r>
              <a:rPr lang="en-US" sz="2100"/>
              <a:t>Both implementations have </a:t>
            </a:r>
            <a:r>
              <a:rPr lang="en-US" sz="2100">
                <a:solidFill>
                  <a:srgbClr val="A40800"/>
                </a:solidFill>
              </a:rPr>
              <a:t>exactly</a:t>
            </a:r>
            <a:r>
              <a:rPr lang="en-US" sz="2100"/>
              <a:t> the same operations count (2n</a:t>
            </a:r>
            <a:r>
              <a:rPr lang="en-US" sz="2100" baseline="32000"/>
              <a:t>3</a:t>
            </a:r>
            <a:r>
              <a:rPr lang="en-US" sz="2100"/>
              <a:t>)</a:t>
            </a:r>
          </a:p>
          <a:p>
            <a:pPr>
              <a:spcBef>
                <a:spcPts val="538"/>
              </a:spcBef>
            </a:pPr>
            <a:r>
              <a:rPr lang="en-US" sz="2100">
                <a:solidFill>
                  <a:srgbClr val="A40800"/>
                </a:solidFill>
              </a:rPr>
              <a:t>What is going on?</a:t>
            </a:r>
          </a:p>
        </p:txBody>
      </p:sp>
      <p:graphicFrame>
        <p:nvGraphicFramePr>
          <p:cNvPr id="24581" name="Object 5"/>
          <p:cNvGraphicFramePr>
            <a:graphicFrameLocks/>
          </p:cNvGraphicFramePr>
          <p:nvPr/>
        </p:nvGraphicFramePr>
        <p:xfrm>
          <a:off x="379413" y="1327150"/>
          <a:ext cx="8210550" cy="4216400"/>
        </p:xfrm>
        <a:graphic>
          <a:graphicData uri="http://schemas.openxmlformats.org/presentationml/2006/ole">
            <p:oleObj spid="_x0000_s24581" name="Chart" r:id="rId4" imgW="11534720" imgH="5923890" progId="MSGraph.Chart.8">
              <p:embed/>
            </p:oleObj>
          </a:graphicData>
        </a:graphic>
      </p:graphicFrame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641350" y="1146175"/>
            <a:ext cx="7835900" cy="584200"/>
            <a:chOff x="0" y="0"/>
            <a:chExt cx="4936" cy="368"/>
          </a:xfrm>
        </p:grpSpPr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4936" cy="368"/>
            </a:xfrm>
            <a:prstGeom prst="rect">
              <a:avLst/>
            </a:prstGeom>
            <a:noFill/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12700" tIns="12700" rIns="12700" bIns="12700">
              <a:prstTxWarp prst="textNoShape">
                <a:avLst/>
              </a:prstTxWarp>
            </a:bodyPr>
            <a:lstStyle/>
            <a:p>
              <a:pPr algn="l"/>
              <a:r>
                <a:rPr lang="en-US" sz="1600" b="1">
                  <a:solidFill>
                    <a:schemeClr val="tx1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rPr>
                <a:t>Matrix-Matrix Multiplication (MMM) on 2 x Core 2 Duo 3 GHz (double precision)</a:t>
              </a:r>
              <a:endParaRPr lang="en-US" sz="1400" b="1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endParaRPr>
            </a:p>
            <a:p>
              <a:pPr algn="l"/>
              <a:r>
                <a:rPr lang="en-US" sz="1400" b="1">
                  <a:solidFill>
                    <a:srgbClr val="5F5F5F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rPr>
                <a:t>Gflop/s</a:t>
              </a:r>
            </a:p>
          </p:txBody>
        </p:sp>
      </p:grpSp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3802063" y="2300288"/>
            <a:ext cx="928687" cy="2451100"/>
            <a:chOff x="0" y="0"/>
            <a:chExt cx="584" cy="1544"/>
          </a:xfrm>
        </p:grpSpPr>
        <p:sp>
          <p:nvSpPr>
            <p:cNvPr id="24585" name="AutoShape 9"/>
            <p:cNvSpPr>
              <a:spLocks/>
            </p:cNvSpPr>
            <p:nvPr/>
          </p:nvSpPr>
          <p:spPr bwMode="auto">
            <a:xfrm>
              <a:off x="0" y="0"/>
              <a:ext cx="584" cy="1544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4320"/>
                  </a:moveTo>
                  <a:lnTo>
                    <a:pt x="10800" y="0"/>
                  </a:lnTo>
                  <a:lnTo>
                    <a:pt x="21600" y="4320"/>
                  </a:lnTo>
                  <a:lnTo>
                    <a:pt x="16200" y="4320"/>
                  </a:lnTo>
                  <a:lnTo>
                    <a:pt x="16200" y="17280"/>
                  </a:lnTo>
                  <a:lnTo>
                    <a:pt x="21600" y="17280"/>
                  </a:lnTo>
                  <a:lnTo>
                    <a:pt x="10800" y="21600"/>
                  </a:lnTo>
                  <a:lnTo>
                    <a:pt x="0" y="17280"/>
                  </a:lnTo>
                  <a:lnTo>
                    <a:pt x="5400" y="17280"/>
                  </a:lnTo>
                  <a:lnTo>
                    <a:pt x="5400" y="4320"/>
                  </a:lnTo>
                  <a:close/>
                  <a:moveTo>
                    <a:pt x="0" y="4320"/>
                  </a:moveTo>
                </a:path>
              </a:pathLst>
            </a:custGeom>
            <a:solidFill>
              <a:srgbClr val="808080"/>
            </a:solidFill>
            <a:ln w="508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/>
            </p:cNvSpPr>
            <p:nvPr/>
          </p:nvSpPr>
          <p:spPr bwMode="auto">
            <a:xfrm>
              <a:off x="122" y="656"/>
              <a:ext cx="340" cy="23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FFFFFF"/>
                  </a:solidFill>
                  <a:latin typeface="Arial Narrow" charset="0"/>
                  <a:ea typeface="Arial Narrow" charset="0"/>
                  <a:cs typeface="Arial Narrow" charset="0"/>
                  <a:sym typeface="Arial Narrow" charset="0"/>
                </a:rPr>
                <a:t>160x</a:t>
              </a:r>
            </a:p>
          </p:txBody>
        </p:sp>
      </p:grpSp>
      <p:sp>
        <p:nvSpPr>
          <p:cNvPr id="24587" name="Rectangle 11"/>
          <p:cNvSpPr>
            <a:spLocks/>
          </p:cNvSpPr>
          <p:nvPr/>
        </p:nvSpPr>
        <p:spPr bwMode="auto">
          <a:xfrm>
            <a:off x="1717675" y="4375150"/>
            <a:ext cx="1868488" cy="495300"/>
          </a:xfrm>
          <a:prstGeom prst="rect">
            <a:avLst/>
          </a:prstGeom>
          <a:noFill/>
          <a:ln w="508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5F5F5F"/>
                </a:solidFill>
                <a:latin typeface="Arial Black" charset="0"/>
                <a:ea typeface="Arial Black" charset="0"/>
                <a:cs typeface="Arial Black" charset="0"/>
                <a:sym typeface="Arial Black" charset="0"/>
              </a:rPr>
              <a:t>Triple loop</a:t>
            </a:r>
          </a:p>
        </p:txBody>
      </p:sp>
      <p:sp>
        <p:nvSpPr>
          <p:cNvPr id="24588" name="Rectangle 12"/>
          <p:cNvSpPr>
            <a:spLocks/>
          </p:cNvSpPr>
          <p:nvPr/>
        </p:nvSpPr>
        <p:spPr bwMode="auto">
          <a:xfrm>
            <a:off x="5191125" y="2405063"/>
            <a:ext cx="3416300" cy="495300"/>
          </a:xfrm>
          <a:prstGeom prst="rect">
            <a:avLst/>
          </a:prstGeom>
          <a:noFill/>
          <a:ln w="508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2400"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  <a:sym typeface="Arial Black" charset="0"/>
              </a:rPr>
              <a:t>Best code (K. Goto)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MMM Plot: Analysis</a:t>
            </a:r>
          </a:p>
        </p:txBody>
      </p:sp>
      <p:graphicFrame>
        <p:nvGraphicFramePr>
          <p:cNvPr id="25604" name="Object 4"/>
          <p:cNvGraphicFramePr>
            <a:graphicFrameLocks/>
          </p:cNvGraphicFramePr>
          <p:nvPr/>
        </p:nvGraphicFramePr>
        <p:xfrm>
          <a:off x="227013" y="1397000"/>
          <a:ext cx="8496300" cy="4394200"/>
        </p:xfrm>
        <a:graphic>
          <a:graphicData uri="http://schemas.openxmlformats.org/presentationml/2006/ole">
            <p:oleObj spid="_x0000_s25604" name="Chart" r:id="rId4" imgW="11936508" imgH="6173239" progId="MSGraph.Chart.8">
              <p:embed/>
            </p:oleObj>
          </a:graphicData>
        </a:graphic>
      </p:graphicFrame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492125" y="1227138"/>
            <a:ext cx="6934200" cy="1308100"/>
            <a:chOff x="0" y="0"/>
            <a:chExt cx="4368" cy="824"/>
          </a:xfrm>
        </p:grpSpPr>
        <p:sp>
          <p:nvSpPr>
            <p:cNvPr id="25606" name="Rectangle 6"/>
            <p:cNvSpPr>
              <a:spLocks/>
            </p:cNvSpPr>
            <p:nvPr/>
          </p:nvSpPr>
          <p:spPr bwMode="auto">
            <a:xfrm>
              <a:off x="0" y="0"/>
              <a:ext cx="4368" cy="824"/>
            </a:xfrm>
            <a:prstGeom prst="rect">
              <a:avLst/>
            </a:prstGeom>
            <a:noFill/>
            <a:ln w="9525" cap="flat">
              <a:noFill/>
              <a:round/>
              <a:headEnd type="none" w="med" len="med"/>
              <a:tailEnd type="none" w="med" len="med"/>
            </a:ln>
          </p:spPr>
          <p:txBody>
            <a:bodyPr lIns="12700" tIns="12700" rIns="12700" bIns="12700">
              <a:prstTxWarp prst="textNoShape">
                <a:avLst/>
              </a:prstTxWarp>
            </a:bodyPr>
            <a:lstStyle/>
            <a:p>
              <a:pPr algn="l"/>
              <a:r>
                <a:rPr lang="en-US" sz="1800" b="1">
                  <a:solidFill>
                    <a:schemeClr val="tx1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rPr>
                <a:t>Matrix-Matrix Multiplication (MMM) on 2 x Core 2 Duo 3 GHz</a:t>
              </a:r>
              <a:endParaRPr lang="en-US" sz="1600" b="1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endParaRPr>
            </a:p>
            <a:p>
              <a:pPr algn="l"/>
              <a:r>
                <a:rPr lang="en-US" sz="1600" b="1">
                  <a:solidFill>
                    <a:srgbClr val="5F5F5F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rPr>
                <a:t>Gflop/s</a:t>
              </a:r>
            </a:p>
          </p:txBody>
        </p:sp>
      </p:grpSp>
      <p:sp>
        <p:nvSpPr>
          <p:cNvPr id="25607" name="Rectangle 7"/>
          <p:cNvSpPr>
            <a:spLocks/>
          </p:cNvSpPr>
          <p:nvPr/>
        </p:nvSpPr>
        <p:spPr bwMode="auto">
          <a:xfrm>
            <a:off x="3089275" y="4870450"/>
            <a:ext cx="4360863" cy="292100"/>
          </a:xfrm>
          <a:prstGeom prst="rect">
            <a:avLst/>
          </a:prstGeom>
          <a:noFill/>
          <a:ln w="508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>
              <a:spcBef>
                <a:spcPts val="325"/>
              </a:spcBef>
            </a:pPr>
            <a:r>
              <a:rPr lang="en-US" sz="1400">
                <a:solidFill>
                  <a:srgbClr val="5F5F5F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Memory hierarchy and other optimizations: 20x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3327400" y="4422775"/>
            <a:ext cx="2706688" cy="355600"/>
          </a:xfrm>
          <a:prstGeom prst="rect">
            <a:avLst/>
          </a:prstGeom>
          <a:noFill/>
          <a:ln w="508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>
              <a:spcBef>
                <a:spcPts val="425"/>
              </a:spcBef>
            </a:pPr>
            <a:r>
              <a:rPr lang="en-US" sz="1800">
                <a:solidFill>
                  <a:srgbClr val="EA6966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Vector instructions: 4x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1995488" y="3135313"/>
            <a:ext cx="2395537" cy="355600"/>
          </a:xfrm>
          <a:prstGeom prst="rect">
            <a:avLst/>
          </a:prstGeom>
          <a:noFill/>
          <a:ln w="508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prstTxWarp prst="textNoShape">
              <a:avLst/>
            </a:prstTxWarp>
            <a:spAutoFit/>
          </a:bodyPr>
          <a:lstStyle/>
          <a:p>
            <a:pPr>
              <a:spcBef>
                <a:spcPts val="425"/>
              </a:spcBef>
            </a:pPr>
            <a:r>
              <a:rPr lang="en-US" sz="1800">
                <a:solidFill>
                  <a:srgbClr val="CC0000"/>
                </a:solidFill>
                <a:latin typeface="Verdana" charset="0"/>
                <a:ea typeface="Verdana" charset="0"/>
                <a:cs typeface="Verdana" charset="0"/>
                <a:sym typeface="Verdana" charset="0"/>
              </a:rPr>
              <a:t>Multiple threads: 4x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611188" y="5715000"/>
            <a:ext cx="8242300" cy="10541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marL="304800" indent="-304800" algn="l">
              <a:spcBef>
                <a:spcPts val="475"/>
              </a:spcBef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Reason for 20x: Blocking or tiling, loop unrolling, array </a:t>
            </a:r>
            <a:r>
              <a:rPr lang="en-US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scalarization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, instruction scheduling, search to find best choice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marL="304800" indent="-304800" algn="l">
              <a:spcBef>
                <a:spcPts val="475"/>
              </a:spcBef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0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Effect:</a:t>
            </a:r>
            <a:r>
              <a:rPr lang="en-US" sz="2000" dirty="0" smtClean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fewer </a:t>
            </a:r>
            <a:r>
              <a:rPr lang="en-US" sz="20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register spills,</a:t>
            </a:r>
            <a:r>
              <a:rPr lang="en-US" sz="2000" dirty="0" smtClean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</a:t>
            </a:r>
            <a:r>
              <a:rPr lang="en-US" sz="20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L1/L2 cache misses,</a:t>
            </a:r>
            <a:r>
              <a:rPr lang="en-US" sz="2000" dirty="0" smtClean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and TLB </a:t>
            </a:r>
            <a:r>
              <a:rPr lang="en-US" sz="20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misses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Computer Arithmetic</a:t>
            </a:r>
            <a:endParaRPr lang="en-US" b="1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Does not generate random values</a:t>
            </a:r>
          </a:p>
          <a:p>
            <a:pPr lvl="1"/>
            <a:r>
              <a:rPr lang="en-US" dirty="0" smtClean="0"/>
              <a:t>Arithmetic operations have important mathematical properties</a:t>
            </a:r>
          </a:p>
          <a:p>
            <a:r>
              <a:rPr lang="en-US" b="1" dirty="0" smtClean="0"/>
              <a:t>Cannot assume all “usual” mathematical properties</a:t>
            </a:r>
          </a:p>
          <a:p>
            <a:pPr lvl="1"/>
            <a:r>
              <a:rPr lang="en-US" dirty="0" smtClean="0"/>
              <a:t>Due to finiteness of representations</a:t>
            </a:r>
          </a:p>
          <a:p>
            <a:pPr lvl="1"/>
            <a:r>
              <a:rPr lang="en-US" dirty="0" smtClean="0"/>
              <a:t>Integer operations satisfy “ring” properties</a:t>
            </a:r>
          </a:p>
          <a:p>
            <a:pPr lvl="2"/>
            <a:r>
              <a:rPr lang="en-US" dirty="0" err="1" smtClean="0"/>
              <a:t>Commutativity</a:t>
            </a:r>
            <a:r>
              <a:rPr lang="en-US" dirty="0" smtClean="0"/>
              <a:t>, </a:t>
            </a:r>
            <a:r>
              <a:rPr lang="en-US" dirty="0" err="1" smtClean="0"/>
              <a:t>associativity</a:t>
            </a:r>
            <a:r>
              <a:rPr lang="en-US" dirty="0" smtClean="0"/>
              <a:t>, </a:t>
            </a:r>
            <a:r>
              <a:rPr lang="en-US" dirty="0" err="1" smtClean="0"/>
              <a:t>distributivity</a:t>
            </a:r>
            <a:endParaRPr lang="en-US" dirty="0" smtClean="0"/>
          </a:p>
          <a:p>
            <a:pPr lvl="1"/>
            <a:r>
              <a:rPr lang="en-US" dirty="0" smtClean="0"/>
              <a:t>Floating point operations satisfy “ordering” properties</a:t>
            </a:r>
          </a:p>
          <a:p>
            <a:pPr lvl="2"/>
            <a:r>
              <a:rPr lang="en-US" dirty="0" err="1" smtClean="0"/>
              <a:t>Monotonicity</a:t>
            </a:r>
            <a:r>
              <a:rPr lang="en-US" dirty="0" smtClean="0"/>
              <a:t>, values of signs</a:t>
            </a:r>
          </a:p>
          <a:p>
            <a:r>
              <a:rPr lang="en-US" b="1" dirty="0" smtClean="0"/>
              <a:t>Observation</a:t>
            </a:r>
          </a:p>
          <a:p>
            <a:pPr lvl="1"/>
            <a:r>
              <a:rPr lang="en-US" dirty="0" smtClean="0"/>
              <a:t>Need to understand which abstractions apply in which contexts</a:t>
            </a:r>
          </a:p>
          <a:p>
            <a:pPr lvl="1"/>
            <a:r>
              <a:rPr lang="en-US" dirty="0" smtClean="0"/>
              <a:t>Important issues for compiler writers and serious application programmers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Great Reality #2: </a:t>
            </a:r>
            <a:br>
              <a:rPr lang="en-US" b="1" dirty="0" smtClean="0"/>
            </a:br>
            <a:r>
              <a:rPr lang="en-US" b="1" dirty="0" smtClean="0"/>
              <a:t>You’ve Got to Know Assembly</a:t>
            </a:r>
            <a:endParaRPr lang="en-US" b="1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Chances are, you’ll never write programs in assembly</a:t>
            </a:r>
          </a:p>
          <a:p>
            <a:pPr lvl="1"/>
            <a:r>
              <a:rPr lang="en-US" dirty="0" smtClean="0"/>
              <a:t>Compilers are much better &amp; more patient than you are</a:t>
            </a:r>
          </a:p>
          <a:p>
            <a:r>
              <a:rPr lang="en-US" b="1" dirty="0" smtClean="0"/>
              <a:t>But: Understanding assembly is key to machine-level execution model</a:t>
            </a:r>
          </a:p>
          <a:p>
            <a:pPr lvl="1"/>
            <a:r>
              <a:rPr lang="en-US" dirty="0" smtClean="0"/>
              <a:t>Behavior of programs in presence of bugs</a:t>
            </a:r>
          </a:p>
          <a:p>
            <a:pPr lvl="2"/>
            <a:r>
              <a:rPr lang="en-US" dirty="0" smtClean="0"/>
              <a:t>High-level language models break down</a:t>
            </a:r>
          </a:p>
          <a:p>
            <a:pPr lvl="1"/>
            <a:r>
              <a:rPr lang="en-US" dirty="0" smtClean="0"/>
              <a:t>Tuning program performance</a:t>
            </a:r>
          </a:p>
          <a:p>
            <a:pPr lvl="2"/>
            <a:r>
              <a:rPr lang="en-US" dirty="0" smtClean="0"/>
              <a:t>Understand optimizations done / not done by the compiler</a:t>
            </a:r>
          </a:p>
          <a:p>
            <a:pPr lvl="2"/>
            <a:r>
              <a:rPr lang="en-US" dirty="0" smtClean="0"/>
              <a:t>Understanding sources of program inefficiency</a:t>
            </a:r>
          </a:p>
          <a:p>
            <a:pPr lvl="1"/>
            <a:r>
              <a:rPr lang="en-US" dirty="0" smtClean="0"/>
              <a:t>Implementing system software</a:t>
            </a:r>
          </a:p>
          <a:p>
            <a:pPr lvl="2"/>
            <a:r>
              <a:rPr lang="en-US" dirty="0" smtClean="0"/>
              <a:t>Compiler has machine code as target</a:t>
            </a:r>
          </a:p>
          <a:p>
            <a:pPr lvl="2"/>
            <a:r>
              <a:rPr lang="en-US" dirty="0" smtClean="0"/>
              <a:t>Operating systems must manage process state</a:t>
            </a:r>
          </a:p>
          <a:p>
            <a:pPr lvl="1"/>
            <a:r>
              <a:rPr lang="en-US" dirty="0" smtClean="0"/>
              <a:t>Creating / fighting malware</a:t>
            </a:r>
          </a:p>
          <a:p>
            <a:pPr lvl="2"/>
            <a:r>
              <a:rPr lang="en-US" dirty="0" smtClean="0"/>
              <a:t>x86 assembly is the language of choice!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 smtClean="0"/>
              <a:t>Great Reality #3: Memory Matters</a:t>
            </a:r>
            <a:br>
              <a:rPr lang="en-US" b="1" dirty="0" smtClean="0"/>
            </a:br>
            <a:r>
              <a:rPr lang="en-US" sz="2900" b="1" dirty="0" smtClean="0"/>
              <a:t>Random Access Memory Is an Unphysical Abstraction</a:t>
            </a:r>
            <a:endParaRPr lang="en-US" sz="2900" b="1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838200" lvl="2"/>
            <a:endParaRPr lang="en-US" dirty="0" smtClean="0"/>
          </a:p>
          <a:p>
            <a:r>
              <a:rPr lang="en-US" b="1" dirty="0" smtClean="0"/>
              <a:t>Memory is not unbounded</a:t>
            </a:r>
          </a:p>
          <a:p>
            <a:pPr marL="552450" lvl="1"/>
            <a:r>
              <a:rPr lang="en-US" dirty="0" smtClean="0"/>
              <a:t>It must be allocated and managed</a:t>
            </a:r>
          </a:p>
          <a:p>
            <a:pPr marL="552450" lvl="1"/>
            <a:r>
              <a:rPr lang="en-US" dirty="0" smtClean="0"/>
              <a:t>Many applications are memory dominated</a:t>
            </a:r>
          </a:p>
          <a:p>
            <a:r>
              <a:rPr lang="en-US" b="1" dirty="0" smtClean="0"/>
              <a:t>Memory referencing bugs especially pernicious</a:t>
            </a:r>
          </a:p>
          <a:p>
            <a:pPr marL="552450" lvl="1"/>
            <a:r>
              <a:rPr lang="en-US" dirty="0" smtClean="0"/>
              <a:t>Effects are distant in both time and space</a:t>
            </a:r>
          </a:p>
          <a:p>
            <a:r>
              <a:rPr lang="en-US" b="1" dirty="0" smtClean="0"/>
              <a:t>Memory performance is not uniform</a:t>
            </a:r>
          </a:p>
          <a:p>
            <a:pPr marL="552450" lvl="1"/>
            <a:r>
              <a:rPr lang="en-US" dirty="0" smtClean="0"/>
              <a:t>Cache and virtual memory effects can greatly affect program performance</a:t>
            </a:r>
          </a:p>
          <a:p>
            <a:pPr marL="552450" lvl="1"/>
            <a:r>
              <a:rPr lang="en-US" dirty="0" smtClean="0"/>
              <a:t>Adapting program to characteristics of memory system can lead to major speed improvements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762000" y="1270000"/>
            <a:ext cx="7327900" cy="20066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fun(int i)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double d[1] = {3.14};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long int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a[i]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d[0];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3302000"/>
            <a:ext cx="73279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3.14, then segmentation fault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5080000"/>
            <a:ext cx="8382000" cy="1282700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165100" indent="-165100"/>
            <a:r>
              <a:rPr lang="en-US" dirty="0" smtClean="0"/>
              <a:t> Result </a:t>
            </a:r>
            <a:r>
              <a:rPr lang="en-US" dirty="0"/>
              <a:t>is architecture </a:t>
            </a:r>
            <a:r>
              <a:rPr lang="en-US" dirty="0" smtClean="0"/>
              <a:t>specific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7327900" cy="20066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fun(int i)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double d[1] = {3.14};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long int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a[i]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d[0];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825500" y="3302000"/>
            <a:ext cx="73279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3.1399998664856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2.00000061035156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Wingdings" pitchFamily="2" charset="2"/>
              </a:rPr>
              <a:t>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3.14, then segmentation fault</a:t>
            </a: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930775" y="4897438"/>
            <a:ext cx="228600" cy="1693862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235575" y="5395913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fun(i)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833438" y="48006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/>
        </p:nvGraphicFramePr>
        <p:xfrm>
          <a:off x="2781300" y="4762500"/>
          <a:ext cx="2070100" cy="1905000"/>
        </p:xfrm>
        <a:graphic>
          <a:graphicData uri="http://schemas.openxmlformats.org/drawingml/2006/table">
            <a:tbl>
              <a:tblPr/>
              <a:tblGrid>
                <a:gridCol w="1638300"/>
                <a:gridCol w="431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Saved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3248</TotalTime>
  <Pages>0</Pages>
  <Words>2894</Words>
  <Characters>0</Characters>
  <Application>Microsoft Office PowerPoint</Application>
  <PresentationFormat>On-screen Show (4:3)</PresentationFormat>
  <Lines>0</Lines>
  <Paragraphs>569</Paragraphs>
  <Slides>44</Slides>
  <Notes>44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Title Slide</vt:lpstr>
      <vt:lpstr>Title and Content</vt:lpstr>
      <vt:lpstr>Title Only</vt:lpstr>
      <vt:lpstr>Chart</vt:lpstr>
      <vt:lpstr>Slide 1</vt:lpstr>
      <vt:lpstr>Overview</vt:lpstr>
      <vt:lpstr>Course Theme: Abstraction Is Good But Don’t Forget Reality</vt:lpstr>
      <vt:lpstr>Great Reality #1:  Ints are not Integers, Floats are not Reals</vt:lpstr>
      <vt:lpstr>Computer Arithmetic</vt:lpstr>
      <vt:lpstr>Great Reality #2:  You’ve Got to Know Assembly</vt:lpstr>
      <vt:lpstr>Great Reality #3: Memory Matters Random Access Memory Is an Unphysical Abstraction</vt:lpstr>
      <vt:lpstr>Memory Referencing Bug Example</vt:lpstr>
      <vt:lpstr>Memory Referencing Bug Example</vt:lpstr>
      <vt:lpstr>Memory Referencing Errors</vt:lpstr>
      <vt:lpstr>Great Reality #4: There’s more to performance than asymptotic complexity </vt:lpstr>
      <vt:lpstr>Memory System Performance Example</vt:lpstr>
      <vt:lpstr>Great Reality #5: Computers do more than execute programs</vt:lpstr>
      <vt:lpstr>Role within CS/ECE Curriculum</vt:lpstr>
      <vt:lpstr>Course Perspective</vt:lpstr>
      <vt:lpstr>Course Perspective (Cont.)</vt:lpstr>
      <vt:lpstr>Teaching staff</vt:lpstr>
      <vt:lpstr>Textbooks</vt:lpstr>
      <vt:lpstr>Course Components</vt:lpstr>
      <vt:lpstr>Getting Help </vt:lpstr>
      <vt:lpstr>Getting Help </vt:lpstr>
      <vt:lpstr>Policies: Assignments (Labs) And Exams</vt:lpstr>
      <vt:lpstr>Facilities</vt:lpstr>
      <vt:lpstr>Timeliness</vt:lpstr>
      <vt:lpstr>Cheating</vt:lpstr>
      <vt:lpstr>Other Rules of the Lecture Hall</vt:lpstr>
      <vt:lpstr>Policies: Grading</vt:lpstr>
      <vt:lpstr>Programs and Data</vt:lpstr>
      <vt:lpstr>The Memory Hierarchy</vt:lpstr>
      <vt:lpstr>Performance</vt:lpstr>
      <vt:lpstr>Exceptional  Control Flow</vt:lpstr>
      <vt:lpstr> Virtual Memory</vt:lpstr>
      <vt:lpstr> Networking, and Concurrency</vt:lpstr>
      <vt:lpstr>Lab Rationale </vt:lpstr>
      <vt:lpstr> autolab.cs.cmu.edu </vt:lpstr>
      <vt:lpstr>Welcome and Enjoy! </vt:lpstr>
      <vt:lpstr>Code Security Example</vt:lpstr>
      <vt:lpstr>Typical Usage</vt:lpstr>
      <vt:lpstr>Malicious Usage</vt:lpstr>
      <vt:lpstr>Assembly Code Example</vt:lpstr>
      <vt:lpstr>Code to Read Counter</vt:lpstr>
      <vt:lpstr>The Memory Mountain</vt:lpstr>
      <vt:lpstr>Example Matrix Multiplication</vt:lpstr>
      <vt:lpstr>MMM Plot: Analysis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subject/>
  <dc:creator>Markus Pueschel</dc:creator>
  <cp:keywords/>
  <dc:description>Redesign of slides created by Randal E. Bryant and David R. O'Hallaron</dc:description>
  <cp:lastModifiedBy>Todd C. Mowry</cp:lastModifiedBy>
  <cp:revision>59</cp:revision>
  <cp:lastPrinted>2011-08-30T03:47:10Z</cp:lastPrinted>
  <dcterms:created xsi:type="dcterms:W3CDTF">2011-08-30T19:27:08Z</dcterms:created>
  <dcterms:modified xsi:type="dcterms:W3CDTF">2012-01-16T19:53:53Z</dcterms:modified>
</cp:coreProperties>
</file>